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D20087"/>
    <a:srgbClr val="FF31B5"/>
    <a:srgbClr val="F838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011258-AB1B-41E8-91E6-47BE5C3376B1}"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B800D-F74B-4BCF-AD59-58AAEB43DBCF}" type="slidenum">
              <a:rPr lang="en-US" smtClean="0"/>
              <a:t>‹#›</a:t>
            </a:fld>
            <a:endParaRPr lang="en-US"/>
          </a:p>
        </p:txBody>
      </p:sp>
    </p:spTree>
    <p:extLst>
      <p:ext uri="{BB962C8B-B14F-4D97-AF65-F5344CB8AC3E}">
        <p14:creationId xmlns:p14="http://schemas.microsoft.com/office/powerpoint/2010/main" val="323276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11258-AB1B-41E8-91E6-47BE5C3376B1}"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B800D-F74B-4BCF-AD59-58AAEB43DBCF}" type="slidenum">
              <a:rPr lang="en-US" smtClean="0"/>
              <a:t>‹#›</a:t>
            </a:fld>
            <a:endParaRPr lang="en-US"/>
          </a:p>
        </p:txBody>
      </p:sp>
    </p:spTree>
    <p:extLst>
      <p:ext uri="{BB962C8B-B14F-4D97-AF65-F5344CB8AC3E}">
        <p14:creationId xmlns:p14="http://schemas.microsoft.com/office/powerpoint/2010/main" val="338009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11258-AB1B-41E8-91E6-47BE5C3376B1}"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B800D-F74B-4BCF-AD59-58AAEB43DBCF}" type="slidenum">
              <a:rPr lang="en-US" smtClean="0"/>
              <a:t>‹#›</a:t>
            </a:fld>
            <a:endParaRPr lang="en-US"/>
          </a:p>
        </p:txBody>
      </p:sp>
    </p:spTree>
    <p:extLst>
      <p:ext uri="{BB962C8B-B14F-4D97-AF65-F5344CB8AC3E}">
        <p14:creationId xmlns:p14="http://schemas.microsoft.com/office/powerpoint/2010/main" val="411202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11258-AB1B-41E8-91E6-47BE5C3376B1}"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B800D-F74B-4BCF-AD59-58AAEB43DBCF}" type="slidenum">
              <a:rPr lang="en-US" smtClean="0"/>
              <a:t>‹#›</a:t>
            </a:fld>
            <a:endParaRPr lang="en-US"/>
          </a:p>
        </p:txBody>
      </p:sp>
    </p:spTree>
    <p:extLst>
      <p:ext uri="{BB962C8B-B14F-4D97-AF65-F5344CB8AC3E}">
        <p14:creationId xmlns:p14="http://schemas.microsoft.com/office/powerpoint/2010/main" val="223082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11258-AB1B-41E8-91E6-47BE5C3376B1}"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B800D-F74B-4BCF-AD59-58AAEB43DBCF}" type="slidenum">
              <a:rPr lang="en-US" smtClean="0"/>
              <a:t>‹#›</a:t>
            </a:fld>
            <a:endParaRPr lang="en-US"/>
          </a:p>
        </p:txBody>
      </p:sp>
    </p:spTree>
    <p:extLst>
      <p:ext uri="{BB962C8B-B14F-4D97-AF65-F5344CB8AC3E}">
        <p14:creationId xmlns:p14="http://schemas.microsoft.com/office/powerpoint/2010/main" val="2945737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011258-AB1B-41E8-91E6-47BE5C3376B1}"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B800D-F74B-4BCF-AD59-58AAEB43DBCF}" type="slidenum">
              <a:rPr lang="en-US" smtClean="0"/>
              <a:t>‹#›</a:t>
            </a:fld>
            <a:endParaRPr lang="en-US"/>
          </a:p>
        </p:txBody>
      </p:sp>
    </p:spTree>
    <p:extLst>
      <p:ext uri="{BB962C8B-B14F-4D97-AF65-F5344CB8AC3E}">
        <p14:creationId xmlns:p14="http://schemas.microsoft.com/office/powerpoint/2010/main" val="246019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011258-AB1B-41E8-91E6-47BE5C3376B1}" type="datetimeFigureOut">
              <a:rPr lang="en-US" smtClean="0"/>
              <a:t>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B800D-F74B-4BCF-AD59-58AAEB43DBCF}" type="slidenum">
              <a:rPr lang="en-US" smtClean="0"/>
              <a:t>‹#›</a:t>
            </a:fld>
            <a:endParaRPr lang="en-US"/>
          </a:p>
        </p:txBody>
      </p:sp>
    </p:spTree>
    <p:extLst>
      <p:ext uri="{BB962C8B-B14F-4D97-AF65-F5344CB8AC3E}">
        <p14:creationId xmlns:p14="http://schemas.microsoft.com/office/powerpoint/2010/main" val="126114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011258-AB1B-41E8-91E6-47BE5C3376B1}" type="datetimeFigureOut">
              <a:rPr lang="en-US" smtClean="0"/>
              <a:t>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B800D-F74B-4BCF-AD59-58AAEB43DBCF}" type="slidenum">
              <a:rPr lang="en-US" smtClean="0"/>
              <a:t>‹#›</a:t>
            </a:fld>
            <a:endParaRPr lang="en-US"/>
          </a:p>
        </p:txBody>
      </p:sp>
    </p:spTree>
    <p:extLst>
      <p:ext uri="{BB962C8B-B14F-4D97-AF65-F5344CB8AC3E}">
        <p14:creationId xmlns:p14="http://schemas.microsoft.com/office/powerpoint/2010/main" val="25364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11258-AB1B-41E8-91E6-47BE5C3376B1}" type="datetimeFigureOut">
              <a:rPr lang="en-US" smtClean="0"/>
              <a:t>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B800D-F74B-4BCF-AD59-58AAEB43DBCF}" type="slidenum">
              <a:rPr lang="en-US" smtClean="0"/>
              <a:t>‹#›</a:t>
            </a:fld>
            <a:endParaRPr lang="en-US"/>
          </a:p>
        </p:txBody>
      </p:sp>
    </p:spTree>
    <p:extLst>
      <p:ext uri="{BB962C8B-B14F-4D97-AF65-F5344CB8AC3E}">
        <p14:creationId xmlns:p14="http://schemas.microsoft.com/office/powerpoint/2010/main" val="387822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11258-AB1B-41E8-91E6-47BE5C3376B1}"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B800D-F74B-4BCF-AD59-58AAEB43DBCF}" type="slidenum">
              <a:rPr lang="en-US" smtClean="0"/>
              <a:t>‹#›</a:t>
            </a:fld>
            <a:endParaRPr lang="en-US"/>
          </a:p>
        </p:txBody>
      </p:sp>
    </p:spTree>
    <p:extLst>
      <p:ext uri="{BB962C8B-B14F-4D97-AF65-F5344CB8AC3E}">
        <p14:creationId xmlns:p14="http://schemas.microsoft.com/office/powerpoint/2010/main" val="115055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11258-AB1B-41E8-91E6-47BE5C3376B1}"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B800D-F74B-4BCF-AD59-58AAEB43DBCF}" type="slidenum">
              <a:rPr lang="en-US" smtClean="0"/>
              <a:t>‹#›</a:t>
            </a:fld>
            <a:endParaRPr lang="en-US"/>
          </a:p>
        </p:txBody>
      </p:sp>
    </p:spTree>
    <p:extLst>
      <p:ext uri="{BB962C8B-B14F-4D97-AF65-F5344CB8AC3E}">
        <p14:creationId xmlns:p14="http://schemas.microsoft.com/office/powerpoint/2010/main" val="376350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11258-AB1B-41E8-91E6-47BE5C3376B1}" type="datetimeFigureOut">
              <a:rPr lang="en-US" smtClean="0"/>
              <a:t>2/18/2019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B800D-F74B-4BCF-AD59-58AAEB43DBCF}" type="slidenum">
              <a:rPr lang="en-US" smtClean="0"/>
              <a:t>‹#›</a:t>
            </a:fld>
            <a:endParaRPr lang="en-US"/>
          </a:p>
        </p:txBody>
      </p:sp>
    </p:spTree>
    <p:extLst>
      <p:ext uri="{BB962C8B-B14F-4D97-AF65-F5344CB8AC3E}">
        <p14:creationId xmlns:p14="http://schemas.microsoft.com/office/powerpoint/2010/main" val="208145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3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2593" b="33757"/>
          <a:stretch/>
        </p:blipFill>
        <p:spPr>
          <a:xfrm>
            <a:off x="2538211" y="1294227"/>
            <a:ext cx="6858000" cy="4308083"/>
          </a:xfrm>
          <a:prstGeom prst="rect">
            <a:avLst/>
          </a:prstGeom>
        </p:spPr>
      </p:pic>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32593" b="33757"/>
          <a:stretch/>
        </p:blipFill>
        <p:spPr>
          <a:xfrm>
            <a:off x="9598393" y="4786977"/>
            <a:ext cx="2593607" cy="1719330"/>
          </a:xfrm>
          <a:prstGeom prst="ellipse">
            <a:avLst/>
          </a:prstGeom>
          <a:ln>
            <a:noFill/>
          </a:ln>
          <a:effectLst>
            <a:softEdge rad="112500"/>
          </a:effectLst>
        </p:spPr>
      </p:pic>
      <p:sp>
        <p:nvSpPr>
          <p:cNvPr id="6" name="Rectangle 5"/>
          <p:cNvSpPr/>
          <p:nvPr/>
        </p:nvSpPr>
        <p:spPr>
          <a:xfrm>
            <a:off x="0" y="0"/>
            <a:ext cx="12192000" cy="703385"/>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Rectangle 6"/>
          <p:cNvSpPr/>
          <p:nvPr/>
        </p:nvSpPr>
        <p:spPr>
          <a:xfrm>
            <a:off x="0" y="6154615"/>
            <a:ext cx="12192000" cy="703385"/>
          </a:xfrm>
          <a:prstGeom prst="rect">
            <a:avLst/>
          </a:prstGeom>
          <a:solidFill>
            <a:srgbClr val="D200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821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3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a:t>
            </a:r>
            <a:endParaRPr lang="en-US" dirty="0"/>
          </a:p>
        </p:txBody>
      </p:sp>
      <p:sp>
        <p:nvSpPr>
          <p:cNvPr id="3" name="Content Placeholder 2"/>
          <p:cNvSpPr>
            <a:spLocks noGrp="1"/>
          </p:cNvSpPr>
          <p:nvPr>
            <p:ph idx="1"/>
          </p:nvPr>
        </p:nvSpPr>
        <p:spPr/>
        <p:txBody>
          <a:bodyPr>
            <a:normAutofit/>
          </a:bodyPr>
          <a:lstStyle/>
          <a:p>
            <a:r>
              <a:rPr lang="en-US" sz="3200" dirty="0" smtClean="0"/>
              <a:t>They were 26 percent of the STEM workforce in 2011.</a:t>
            </a:r>
          </a:p>
          <a:p>
            <a:r>
              <a:rPr lang="en-US" sz="3200" dirty="0" smtClean="0"/>
              <a:t>They were a minority! There were hardly any girl coders and they were constantly mistaken for more subordinate roles simply because they were women.</a:t>
            </a:r>
          </a:p>
          <a:p>
            <a:endParaRPr lang="en-US" sz="3200"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32593" b="33757"/>
          <a:stretch/>
        </p:blipFill>
        <p:spPr>
          <a:xfrm>
            <a:off x="9696868" y="4617228"/>
            <a:ext cx="2593607" cy="1719330"/>
          </a:xfrm>
          <a:prstGeom prst="ellipse">
            <a:avLst/>
          </a:prstGeom>
          <a:ln>
            <a:noFill/>
          </a:ln>
          <a:effectLst>
            <a:softEdge rad="112500"/>
          </a:effectLst>
        </p:spPr>
      </p:pic>
      <p:sp>
        <p:nvSpPr>
          <p:cNvPr id="5" name="Rectangle 4"/>
          <p:cNvSpPr/>
          <p:nvPr/>
        </p:nvSpPr>
        <p:spPr>
          <a:xfrm>
            <a:off x="0" y="0"/>
            <a:ext cx="12192000" cy="647114"/>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6226859"/>
            <a:ext cx="12192000" cy="647114"/>
          </a:xfrm>
          <a:prstGeom prst="rect">
            <a:avLst/>
          </a:prstGeom>
          <a:solidFill>
            <a:srgbClr val="D200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914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2125"/>
            <a:ext cx="9144000" cy="1249250"/>
          </a:xfrm>
        </p:spPr>
        <p:txBody>
          <a:bodyPr/>
          <a:lstStyle/>
          <a:p>
            <a:r>
              <a:rPr lang="en-US" dirty="0" smtClean="0"/>
              <a:t>SOLUTION </a:t>
            </a:r>
            <a:endParaRPr lang="en-US" dirty="0"/>
          </a:p>
        </p:txBody>
      </p:sp>
      <p:sp>
        <p:nvSpPr>
          <p:cNvPr id="3" name="Subtitle 2"/>
          <p:cNvSpPr>
            <a:spLocks noGrp="1"/>
          </p:cNvSpPr>
          <p:nvPr>
            <p:ph type="subTitle" idx="1"/>
          </p:nvPr>
        </p:nvSpPr>
        <p:spPr>
          <a:xfrm>
            <a:off x="1627031" y="2120967"/>
            <a:ext cx="9144000" cy="1655762"/>
          </a:xfrm>
        </p:spPr>
        <p:txBody>
          <a:bodyPr>
            <a:normAutofit fontScale="25000" lnSpcReduction="20000"/>
          </a:bodyPr>
          <a:lstStyle/>
          <a:p>
            <a:r>
              <a:rPr lang="en-US" dirty="0" smtClean="0"/>
              <a:t> </a:t>
            </a:r>
            <a:r>
              <a:rPr lang="en-US" sz="11200" dirty="0" smtClean="0"/>
              <a:t>Some young ladies came together and agreed to do something to change the landscape of the tech field by introducing more women to tech. They decided they would best impact this demographic by reaching out to young local girls from poor social and economic backgrounds who otherwise would have no chance of post-secondary education. This was the foundation of </a:t>
            </a:r>
            <a:r>
              <a:rPr lang="en-US" sz="11200" dirty="0" err="1" smtClean="0"/>
              <a:t>AkiraChix</a:t>
            </a:r>
            <a:r>
              <a:rPr lang="en-US" sz="11200" dirty="0" smtClean="0"/>
              <a:t>. </a:t>
            </a:r>
            <a:r>
              <a:rPr lang="en-US" sz="11200" dirty="0" smtClean="0"/>
              <a:t>To provide training, mentorship and outreach programs to increase the number of skilled women in technology and positively impact the community.</a:t>
            </a:r>
          </a:p>
          <a:p>
            <a:endParaRPr lang="en-US" sz="11200" dirty="0" smtClean="0"/>
          </a:p>
          <a:p>
            <a:endParaRPr lang="en-US" sz="11200" dirty="0" smtClean="0"/>
          </a:p>
          <a:p>
            <a:endParaRPr lang="en-US" sz="11200"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32593" b="33757"/>
          <a:stretch/>
        </p:blipFill>
        <p:spPr>
          <a:xfrm>
            <a:off x="9598393" y="4526725"/>
            <a:ext cx="2593607" cy="1719330"/>
          </a:xfrm>
          <a:prstGeom prst="ellipse">
            <a:avLst/>
          </a:prstGeom>
          <a:ln>
            <a:noFill/>
          </a:ln>
          <a:effectLst>
            <a:softEdge rad="112500"/>
          </a:effectLst>
        </p:spPr>
      </p:pic>
      <p:sp>
        <p:nvSpPr>
          <p:cNvPr id="5" name="Rectangle 4"/>
          <p:cNvSpPr/>
          <p:nvPr/>
        </p:nvSpPr>
        <p:spPr>
          <a:xfrm>
            <a:off x="0" y="0"/>
            <a:ext cx="12192000" cy="562708"/>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246055"/>
            <a:ext cx="12192000" cy="611945"/>
          </a:xfrm>
          <a:prstGeom prst="rect">
            <a:avLst/>
          </a:prstGeom>
          <a:solidFill>
            <a:srgbClr val="D200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889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TARGET MARKET </a:t>
            </a:r>
            <a:endParaRPr lang="en-US" dirty="0"/>
          </a:p>
        </p:txBody>
      </p:sp>
      <p:sp>
        <p:nvSpPr>
          <p:cNvPr id="3" name="Content Placeholder 2"/>
          <p:cNvSpPr>
            <a:spLocks noGrp="1"/>
          </p:cNvSpPr>
          <p:nvPr>
            <p:ph idx="1"/>
          </p:nvPr>
        </p:nvSpPr>
        <p:spPr/>
        <p:txBody>
          <a:bodyPr>
            <a:normAutofit/>
          </a:bodyPr>
          <a:lstStyle/>
          <a:p>
            <a:r>
              <a:rPr lang="en-US" sz="3200" dirty="0" smtClean="0"/>
              <a:t>High school graduates</a:t>
            </a:r>
          </a:p>
          <a:p>
            <a:r>
              <a:rPr lang="en-US" sz="3200" dirty="0" smtClean="0"/>
              <a:t>University students  </a:t>
            </a:r>
          </a:p>
          <a:p>
            <a:r>
              <a:rPr lang="en-US" sz="3200" dirty="0" smtClean="0"/>
              <a:t>Children and girls </a:t>
            </a:r>
          </a:p>
          <a:p>
            <a:endParaRPr lang="en-US" sz="3200"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32593" b="33757"/>
          <a:stretch/>
        </p:blipFill>
        <p:spPr>
          <a:xfrm>
            <a:off x="9598393" y="4554596"/>
            <a:ext cx="2593607" cy="1719330"/>
          </a:xfrm>
          <a:prstGeom prst="ellipse">
            <a:avLst/>
          </a:prstGeom>
          <a:ln>
            <a:noFill/>
          </a:ln>
          <a:effectLst>
            <a:softEdge rad="112500"/>
          </a:effectLst>
        </p:spPr>
      </p:pic>
      <p:sp>
        <p:nvSpPr>
          <p:cNvPr id="5" name="Rectangle 4"/>
          <p:cNvSpPr/>
          <p:nvPr/>
        </p:nvSpPr>
        <p:spPr>
          <a:xfrm>
            <a:off x="0" y="0"/>
            <a:ext cx="12192000" cy="618978"/>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6273926"/>
            <a:ext cx="12192000" cy="618978"/>
          </a:xfrm>
          <a:prstGeom prst="rect">
            <a:avLst/>
          </a:prstGeom>
          <a:solidFill>
            <a:srgbClr val="D200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5748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a:t>
            </a:r>
            <a:endParaRPr lang="en-US" dirty="0"/>
          </a:p>
        </p:txBody>
      </p:sp>
      <p:sp>
        <p:nvSpPr>
          <p:cNvPr id="3" name="Content Placeholder 2"/>
          <p:cNvSpPr>
            <a:spLocks noGrp="1"/>
          </p:cNvSpPr>
          <p:nvPr>
            <p:ph idx="1"/>
          </p:nvPr>
        </p:nvSpPr>
        <p:spPr/>
        <p:txBody>
          <a:bodyPr>
            <a:noAutofit/>
          </a:bodyPr>
          <a:lstStyle/>
          <a:p>
            <a:r>
              <a:rPr lang="en-US" dirty="0" smtClean="0"/>
              <a:t>Akirachix has grown to include various other programs that impact women and tech in various ways:</a:t>
            </a:r>
          </a:p>
          <a:p>
            <a:r>
              <a:rPr lang="en-US" dirty="0" smtClean="0"/>
              <a:t>The programs are:</a:t>
            </a:r>
          </a:p>
          <a:p>
            <a:pPr marL="514350" indent="-514350">
              <a:buFont typeface="+mj-lt"/>
              <a:buAutoNum type="arabicPeriod"/>
            </a:pPr>
            <a:r>
              <a:rPr lang="en-US" dirty="0" smtClean="0"/>
              <a:t>Code hive</a:t>
            </a:r>
          </a:p>
          <a:p>
            <a:pPr marL="514350" indent="-514350">
              <a:buFont typeface="+mj-lt"/>
              <a:buAutoNum type="arabicPeriod"/>
            </a:pPr>
            <a:r>
              <a:rPr lang="en-US" dirty="0" smtClean="0"/>
              <a:t>Davmaker studio</a:t>
            </a:r>
          </a:p>
          <a:p>
            <a:pPr marL="514350" indent="-514350">
              <a:buFont typeface="+mj-lt"/>
              <a:buAutoNum type="arabicPeriod"/>
            </a:pPr>
            <a:r>
              <a:rPr lang="en-US" dirty="0" smtClean="0"/>
              <a:t>African teens for stem</a:t>
            </a:r>
          </a:p>
          <a:p>
            <a:pPr marL="514350" indent="-514350">
              <a:buFont typeface="+mj-lt"/>
              <a:buAutoNum type="arabicPeriod"/>
            </a:pPr>
            <a:r>
              <a:rPr lang="en-US" dirty="0" smtClean="0"/>
              <a:t>Genius </a:t>
            </a:r>
            <a:r>
              <a:rPr lang="en-US" dirty="0" err="1" smtClean="0"/>
              <a:t>skwad</a:t>
            </a:r>
            <a:endParaRPr lang="en-US" dirty="0" smtClean="0"/>
          </a:p>
          <a:p>
            <a:pPr marL="514350" indent="-514350">
              <a:buFont typeface="+mj-lt"/>
              <a:buAutoNum type="arabicPeriod"/>
            </a:pPr>
            <a:r>
              <a:rPr lang="en-US" dirty="0" smtClean="0"/>
              <a:t>Geek girl festival  </a:t>
            </a:r>
          </a:p>
          <a:p>
            <a:pPr marL="514350" indent="-514350">
              <a:buFont typeface="+mj-lt"/>
              <a:buAutoNum type="arabicPeriod"/>
            </a:pPr>
            <a:r>
              <a:rPr lang="en-US" dirty="0" smtClean="0"/>
              <a:t>Code fest</a:t>
            </a:r>
          </a:p>
          <a:p>
            <a:pPr marL="514350" indent="-514350">
              <a:buFont typeface="+mj-lt"/>
              <a:buAutoNum type="arabicPeriod"/>
            </a:pPr>
            <a:r>
              <a:rPr lang="en-US" dirty="0" smtClean="0"/>
              <a:t>African women in tech </a:t>
            </a:r>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32593" b="33757"/>
          <a:stretch/>
        </p:blipFill>
        <p:spPr>
          <a:xfrm>
            <a:off x="9471784" y="4495696"/>
            <a:ext cx="2593607" cy="1719330"/>
          </a:xfrm>
          <a:prstGeom prst="ellipse">
            <a:avLst/>
          </a:prstGeom>
          <a:ln>
            <a:noFill/>
          </a:ln>
          <a:effectLst>
            <a:softEdge rad="112500"/>
          </a:effectLst>
        </p:spPr>
      </p:pic>
      <p:sp>
        <p:nvSpPr>
          <p:cNvPr id="5" name="Rectangle 4"/>
          <p:cNvSpPr/>
          <p:nvPr/>
        </p:nvSpPr>
        <p:spPr>
          <a:xfrm>
            <a:off x="0" y="0"/>
            <a:ext cx="12192000" cy="604911"/>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253089"/>
            <a:ext cx="12192000" cy="604911"/>
          </a:xfrm>
          <a:prstGeom prst="rect">
            <a:avLst/>
          </a:prstGeom>
          <a:solidFill>
            <a:srgbClr val="D200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2519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55</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PROBLEM </vt:lpstr>
      <vt:lpstr>SOLUTION </vt:lpstr>
      <vt:lpstr>TARGET MARKET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12</cp:revision>
  <dcterms:created xsi:type="dcterms:W3CDTF">2019-02-17T16:47:45Z</dcterms:created>
  <dcterms:modified xsi:type="dcterms:W3CDTF">2019-02-19T05:52:26Z</dcterms:modified>
</cp:coreProperties>
</file>