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Comfortaa" panose="020B0604020202020204" charset="0"/>
      <p:regular r:id="rId41"/>
      <p:bold r:id="rId42"/>
    </p:embeddedFont>
    <p:embeddedFont>
      <p:font typeface="Robot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C65BE6-D532-4085-925E-1E885B5BF920}">
  <a:tblStyle styleId="{30C65BE6-D532-4085-925E-1E885B5BF9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06"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850351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105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46a205fa3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46a205fa3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60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46a205fa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46a205fa3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373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46a205fa3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46a205fa3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301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46a205fa3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46a205fa3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228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46a205fa3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46a205fa3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216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46a205fa3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46a205fa3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21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46a205fa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46a205fa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91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02cf4d64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02cf4d64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505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46a205fa3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46a205fa3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345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46a205fa3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46a205fa3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1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0974dc86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0974dc86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934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46a205fa3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46a205fa3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737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6a205fa3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6a205fa3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266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46a205fa3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46a205fa3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638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a205fa3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a205fa3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949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46a205fa3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46a205fa3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617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6a205fa3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6a205fa3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219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46a205fa3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46a205fa3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006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46a205fa3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46a205fa3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557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46a205fa3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46a205fa3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727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a205fa3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a205fa3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47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0974dc86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0974dc86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4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6a205fa3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6a205fa3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926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46a205fa3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46a205fa3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280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46a205fa3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46a205fa3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565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46a205fa3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46a205fa3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159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46a205fa3_1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46a205fa3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900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46a205fa3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46a205fa3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990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46a205fa3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46a205fa3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926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2b06657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2b06657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518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0974dc86f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0974dc86f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078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4ee60e3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4ee60e3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66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46a205fa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46a205fa3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83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46a205fa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46a205fa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0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46a205fa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46a205fa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01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46a205fa3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46a205fa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98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02cf4d6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02cf4d6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Comfortaa"/>
              <a:buNone/>
              <a:defRPr sz="2800">
                <a:solidFill>
                  <a:schemeClr val="dk1"/>
                </a:solidFill>
                <a:latin typeface="Comfortaa"/>
                <a:ea typeface="Comfortaa"/>
                <a:cs typeface="Comfortaa"/>
                <a:sym typeface="Comforta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541767" y="497442"/>
            <a:ext cx="1290525" cy="4678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etify/You-Dont-Know-JS/blob/master/types%20&amp;%20grammar/ch3.md"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getify/You-Dont-Know-JS/blob/master/types%20&amp;%20grammar/ch4.md"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www.ecma-international.org/ecma-262/5.1/"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getify/You-Dont-Know-JS/blob/master/up%20&amp;%20going/ch2.md"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3721900" y="1721650"/>
            <a:ext cx="1700201" cy="1700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An object's type refers to a key value data structure where you can set properties properties (named locations) that each hold their own values of any type.</a:t>
            </a:r>
            <a:endParaRPr/>
          </a:p>
          <a:p>
            <a:pPr marL="2743200" lvl="0" indent="0" algn="l" rtl="0">
              <a:spcBef>
                <a:spcPts val="1600"/>
              </a:spcBef>
              <a:spcAft>
                <a:spcPts val="0"/>
              </a:spcAft>
              <a:buClr>
                <a:srgbClr val="000000"/>
              </a:buClr>
              <a:buSzPts val="1100"/>
              <a:buFont typeface="Arial"/>
              <a:buNone/>
            </a:pPr>
            <a:r>
              <a:rPr lang="en">
                <a:solidFill>
                  <a:srgbClr val="FF00FF"/>
                </a:solidFill>
              </a:rPr>
              <a:t>var</a:t>
            </a:r>
            <a:r>
              <a:rPr lang="en"/>
              <a:t> person = {</a:t>
            </a:r>
            <a:endParaRPr/>
          </a:p>
          <a:p>
            <a:pPr marL="2743200" lvl="0" indent="0" algn="l" rtl="0">
              <a:spcBef>
                <a:spcPts val="0"/>
              </a:spcBef>
              <a:spcAft>
                <a:spcPts val="0"/>
              </a:spcAft>
              <a:buClr>
                <a:srgbClr val="000000"/>
              </a:buClr>
              <a:buSzPts val="1100"/>
              <a:buFont typeface="Arial"/>
              <a:buNone/>
            </a:pPr>
            <a:r>
              <a:rPr lang="en"/>
              <a:t>    name: "Jane Doe",</a:t>
            </a:r>
            <a:endParaRPr/>
          </a:p>
          <a:p>
            <a:pPr marL="2743200" lvl="0" indent="0" algn="l" rtl="0">
              <a:spcBef>
                <a:spcPts val="0"/>
              </a:spcBef>
              <a:spcAft>
                <a:spcPts val="0"/>
              </a:spcAft>
              <a:buClr>
                <a:srgbClr val="000000"/>
              </a:buClr>
              <a:buSzPts val="1100"/>
              <a:buFont typeface="Arial"/>
              <a:buNone/>
            </a:pPr>
            <a:r>
              <a:rPr lang="en"/>
              <a:t>    age: 21,</a:t>
            </a:r>
            <a:endParaRPr/>
          </a:p>
          <a:p>
            <a:pPr marL="2743200" lvl="0" indent="0" algn="l" rtl="0">
              <a:spcBef>
                <a:spcPts val="0"/>
              </a:spcBef>
              <a:spcAft>
                <a:spcPts val="0"/>
              </a:spcAft>
              <a:buClr>
                <a:srgbClr val="000000"/>
              </a:buClr>
              <a:buSzPts val="1100"/>
              <a:buFont typeface="Arial"/>
              <a:buNone/>
            </a:pPr>
            <a:r>
              <a:rPr lang="en"/>
              <a:t>    loggedIn: true</a:t>
            </a:r>
            <a:endParaRPr/>
          </a:p>
          <a:p>
            <a:pPr marL="2743200" lvl="0" indent="0" algn="l" rtl="0">
              <a:spcBef>
                <a:spcPts val="0"/>
              </a:spcBef>
              <a:spcAft>
                <a:spcPts val="0"/>
              </a:spcAft>
              <a:buClr>
                <a:srgbClr val="000000"/>
              </a:buClr>
              <a:buSzPts val="1100"/>
              <a:buFont typeface="Arial"/>
              <a:buNone/>
            </a:pPr>
            <a:r>
              <a:rPr lang="en"/>
              <a:t>}</a:t>
            </a:r>
            <a:endParaRPr/>
          </a:p>
          <a:p>
            <a:pPr marL="0" lvl="0" indent="0" algn="l" rtl="0">
              <a:spcBef>
                <a:spcPts val="0"/>
              </a:spcBef>
              <a:spcAft>
                <a:spcPts val="0"/>
              </a:spcAft>
              <a:buNone/>
            </a:pPr>
            <a:endParaRPr/>
          </a:p>
          <a:p>
            <a:pPr marL="0" lvl="0" indent="0" algn="l" rtl="0">
              <a:spcBef>
                <a:spcPts val="1600"/>
              </a:spcBef>
              <a:spcAft>
                <a:spcPts val="1600"/>
              </a:spcAft>
              <a:buNone/>
            </a:pPr>
            <a:r>
              <a:rPr lang="en"/>
              <a:t>Note: Objects are important in JS since, Arrays and Functions are value types that are built on top of object type (subtype).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Properties can either be accessed with dot notation e.g. </a:t>
            </a:r>
            <a:endParaRPr/>
          </a:p>
          <a:p>
            <a:pPr marL="2286000" lvl="0" indent="0" algn="l" rtl="0">
              <a:spcBef>
                <a:spcPts val="0"/>
              </a:spcBef>
              <a:spcAft>
                <a:spcPts val="0"/>
              </a:spcAft>
              <a:buClr>
                <a:srgbClr val="000000"/>
              </a:buClr>
              <a:buSzPts val="1100"/>
              <a:buFont typeface="Arial"/>
              <a:buNone/>
            </a:pPr>
            <a:r>
              <a:rPr lang="en"/>
              <a:t>person.name;        // "Jane Doe"</a:t>
            </a:r>
            <a:endParaRPr/>
          </a:p>
          <a:p>
            <a:pPr marL="2286000" lvl="0" indent="0" algn="l" rtl="0">
              <a:spcBef>
                <a:spcPts val="0"/>
              </a:spcBef>
              <a:spcAft>
                <a:spcPts val="0"/>
              </a:spcAft>
              <a:buClr>
                <a:srgbClr val="000000"/>
              </a:buClr>
              <a:buSzPts val="1100"/>
              <a:buFont typeface="Arial"/>
              <a:buNone/>
            </a:pPr>
            <a:r>
              <a:rPr lang="en"/>
              <a:t>person.age;         // 21</a:t>
            </a:r>
            <a:endParaRPr/>
          </a:p>
          <a:p>
            <a:pPr marL="2286000" lvl="0" indent="0" algn="l" rtl="0">
              <a:spcBef>
                <a:spcPts val="0"/>
              </a:spcBef>
              <a:spcAft>
                <a:spcPts val="0"/>
              </a:spcAft>
              <a:buClr>
                <a:srgbClr val="000000"/>
              </a:buClr>
              <a:buSzPts val="1100"/>
              <a:buFont typeface="Arial"/>
              <a:buNone/>
            </a:pPr>
            <a:r>
              <a:rPr lang="en"/>
              <a:t>person.loggedIn;    // true</a:t>
            </a:r>
            <a:endParaRPr/>
          </a:p>
          <a:p>
            <a:pPr marL="0" lvl="0" indent="0" algn="l" rtl="0">
              <a:spcBef>
                <a:spcPts val="0"/>
              </a:spcBef>
              <a:spcAft>
                <a:spcPts val="0"/>
              </a:spcAft>
              <a:buNone/>
            </a:pPr>
            <a:endParaRPr/>
          </a:p>
          <a:p>
            <a:pPr marL="0" lvl="0" indent="0" algn="l" rtl="0">
              <a:spcBef>
                <a:spcPts val="0"/>
              </a:spcBef>
              <a:spcAft>
                <a:spcPts val="0"/>
              </a:spcAft>
              <a:buClr>
                <a:srgbClr val="000000"/>
              </a:buClr>
              <a:buSzPts val="1100"/>
              <a:buFont typeface="Arial"/>
              <a:buNone/>
            </a:pPr>
            <a:r>
              <a:rPr lang="en"/>
              <a:t>Or  bracket notation e.g. </a:t>
            </a:r>
            <a:endParaRPr/>
          </a:p>
          <a:p>
            <a:pPr marL="2286000" lvl="0" indent="0" algn="l" rtl="0">
              <a:spcBef>
                <a:spcPts val="0"/>
              </a:spcBef>
              <a:spcAft>
                <a:spcPts val="0"/>
              </a:spcAft>
              <a:buClr>
                <a:srgbClr val="000000"/>
              </a:buClr>
              <a:buSzPts val="1100"/>
              <a:buFont typeface="Arial"/>
              <a:buNone/>
            </a:pPr>
            <a:r>
              <a:rPr lang="en"/>
              <a:t>person['name'];     // "Jane Doe"</a:t>
            </a:r>
            <a:endParaRPr/>
          </a:p>
          <a:p>
            <a:pPr marL="2286000" lvl="0" indent="0" algn="l" rtl="0">
              <a:spcBef>
                <a:spcPts val="0"/>
              </a:spcBef>
              <a:spcAft>
                <a:spcPts val="0"/>
              </a:spcAft>
              <a:buClr>
                <a:srgbClr val="000000"/>
              </a:buClr>
              <a:buSzPts val="1100"/>
              <a:buFont typeface="Arial"/>
              <a:buNone/>
            </a:pPr>
            <a:r>
              <a:rPr lang="en"/>
              <a:t>person['age'];      // 21</a:t>
            </a:r>
            <a:endParaRPr/>
          </a:p>
          <a:p>
            <a:pPr marL="2286000" lvl="0" indent="0" algn="l" rtl="0">
              <a:spcBef>
                <a:spcPts val="0"/>
              </a:spcBef>
              <a:spcAft>
                <a:spcPts val="0"/>
              </a:spcAft>
              <a:buClr>
                <a:srgbClr val="000000"/>
              </a:buClr>
              <a:buSzPts val="1100"/>
              <a:buFont typeface="Arial"/>
              <a:buNone/>
            </a:pPr>
            <a:r>
              <a:rPr lang="en"/>
              <a:t>person['loggedIn']; // true</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Dot notation is shorter and generally easier to read, and is thus preferred when possible.</a:t>
            </a:r>
            <a:endParaRPr/>
          </a:p>
          <a:p>
            <a:pPr marL="0" lvl="0" indent="0" algn="l" rtl="0">
              <a:spcBef>
                <a:spcPts val="1600"/>
              </a:spcBef>
              <a:spcAft>
                <a:spcPts val="1600"/>
              </a:spcAft>
              <a:buNone/>
            </a:pPr>
            <a:r>
              <a:rPr lang="en"/>
              <a:t>When using bracket notation always provide a key wrapped in a string literal i.e. "..." or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Bracket notation can be useful if you want to access a property/key but the name is stored in another variable such as: </a:t>
            </a:r>
            <a:endParaRPr/>
          </a:p>
          <a:p>
            <a:pPr marL="2743200" lvl="0" indent="0" algn="l" rtl="0">
              <a:spcBef>
                <a:spcPts val="1600"/>
              </a:spcBef>
              <a:spcAft>
                <a:spcPts val="0"/>
              </a:spcAft>
              <a:buClr>
                <a:srgbClr val="000000"/>
              </a:buClr>
              <a:buSzPts val="1100"/>
              <a:buFont typeface="Arial"/>
              <a:buNone/>
            </a:pPr>
            <a:r>
              <a:rPr lang="en">
                <a:solidFill>
                  <a:srgbClr val="FF00FF"/>
                </a:solidFill>
              </a:rPr>
              <a:t>var</a:t>
            </a:r>
            <a:r>
              <a:rPr lang="en"/>
              <a:t> obj = {</a:t>
            </a:r>
            <a:endParaRPr/>
          </a:p>
          <a:p>
            <a:pPr marL="2743200" lvl="0" indent="0" algn="l" rtl="0">
              <a:spcBef>
                <a:spcPts val="0"/>
              </a:spcBef>
              <a:spcAft>
                <a:spcPts val="0"/>
              </a:spcAft>
              <a:buClr>
                <a:srgbClr val="000000"/>
              </a:buClr>
              <a:buSzPts val="1100"/>
              <a:buFont typeface="Arial"/>
              <a:buNone/>
            </a:pPr>
            <a:r>
              <a:rPr lang="en"/>
              <a:t>	a: "hello world",</a:t>
            </a:r>
            <a:endParaRPr/>
          </a:p>
          <a:p>
            <a:pPr marL="2743200" lvl="0" indent="0" algn="l" rtl="0">
              <a:spcBef>
                <a:spcPts val="0"/>
              </a:spcBef>
              <a:spcAft>
                <a:spcPts val="0"/>
              </a:spcAft>
              <a:buClr>
                <a:srgbClr val="000000"/>
              </a:buClr>
              <a:buSzPts val="1100"/>
              <a:buFont typeface="Arial"/>
              <a:buNone/>
            </a:pPr>
            <a:r>
              <a:rPr lang="en"/>
              <a:t>	b: 100</a:t>
            </a:r>
            <a:endParaRPr/>
          </a:p>
          <a:p>
            <a:pPr marL="2743200" lvl="0" indent="0" algn="l" rtl="0">
              <a:spcBef>
                <a:spcPts val="0"/>
              </a:spcBef>
              <a:spcAft>
                <a:spcPts val="0"/>
              </a:spcAft>
              <a:buClr>
                <a:srgbClr val="000000"/>
              </a:buClr>
              <a:buSzPts val="1100"/>
              <a:buFont typeface="Arial"/>
              <a:buNone/>
            </a:pPr>
            <a:r>
              <a:rPr lang="en"/>
              <a:t>};</a:t>
            </a:r>
            <a:endParaRPr/>
          </a:p>
          <a:p>
            <a:pPr marL="2743200" lvl="0" indent="0" algn="l" rtl="0">
              <a:spcBef>
                <a:spcPts val="0"/>
              </a:spcBef>
              <a:spcAft>
                <a:spcPts val="0"/>
              </a:spcAft>
              <a:buClr>
                <a:srgbClr val="000000"/>
              </a:buClr>
              <a:buSzPts val="1100"/>
              <a:buFont typeface="Arial"/>
              <a:buNone/>
            </a:pPr>
            <a:endParaRPr/>
          </a:p>
          <a:p>
            <a:pPr marL="2743200" lvl="0" indent="0" algn="l" rtl="0">
              <a:spcBef>
                <a:spcPts val="0"/>
              </a:spcBef>
              <a:spcAft>
                <a:spcPts val="0"/>
              </a:spcAft>
              <a:buClr>
                <a:srgbClr val="000000"/>
              </a:buClr>
              <a:buSzPts val="1100"/>
              <a:buFont typeface="Arial"/>
              <a:buNone/>
            </a:pPr>
            <a:r>
              <a:rPr lang="en">
                <a:solidFill>
                  <a:srgbClr val="FF00FF"/>
                </a:solidFill>
              </a:rPr>
              <a:t>var</a:t>
            </a:r>
            <a:r>
              <a:rPr lang="en"/>
              <a:t> b = "a";</a:t>
            </a:r>
            <a:endParaRPr/>
          </a:p>
          <a:p>
            <a:pPr marL="2743200" lvl="0" indent="0" algn="l" rtl="0">
              <a:spcBef>
                <a:spcPts val="0"/>
              </a:spcBef>
              <a:spcAft>
                <a:spcPts val="0"/>
              </a:spcAft>
              <a:buClr>
                <a:srgbClr val="000000"/>
              </a:buClr>
              <a:buSzPts val="1100"/>
              <a:buFont typeface="Arial"/>
              <a:buNone/>
            </a:pPr>
            <a:r>
              <a:rPr lang="en"/>
              <a:t>obj[ b ];		// "hello world"</a:t>
            </a:r>
            <a:endParaRPr/>
          </a:p>
          <a:p>
            <a:pPr marL="2743200" lvl="0" indent="0" algn="l" rtl="0">
              <a:spcBef>
                <a:spcPts val="0"/>
              </a:spcBef>
              <a:spcAft>
                <a:spcPts val="0"/>
              </a:spcAft>
              <a:buClr>
                <a:srgbClr val="000000"/>
              </a:buClr>
              <a:buSzPts val="1100"/>
              <a:buFont typeface="Arial"/>
              <a:buNone/>
            </a:pPr>
            <a:r>
              <a:rPr lang="en"/>
              <a:t>obj[ "b" ];		// 100</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a:t>
            </a:r>
            <a:endParaRPr/>
          </a:p>
        </p:txBody>
      </p:sp>
      <p:sp>
        <p:nvSpPr>
          <p:cNvPr id="131" name="Google Shape;13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An array is an object that holds values (of any type) not particularly in named properties/keys, but rather in numerically indexed positions. For example:</a:t>
            </a:r>
            <a:endParaRPr/>
          </a:p>
          <a:p>
            <a:pPr marL="0" lvl="0" indent="0" algn="l" rtl="0">
              <a:spcBef>
                <a:spcPts val="1600"/>
              </a:spcBef>
              <a:spcAft>
                <a:spcPts val="0"/>
              </a:spcAft>
              <a:buClr>
                <a:srgbClr val="000000"/>
              </a:buClr>
              <a:buSzPts val="1100"/>
              <a:buFont typeface="Arial"/>
              <a:buNone/>
            </a:pPr>
            <a:endParaRPr/>
          </a:p>
          <a:p>
            <a:pPr marL="0" lvl="0" indent="0" algn="l" rtl="0">
              <a:spcBef>
                <a:spcPts val="1600"/>
              </a:spcBef>
              <a:spcAft>
                <a:spcPts val="1600"/>
              </a:spcAft>
              <a:buNone/>
            </a:pPr>
            <a:endParaRPr/>
          </a:p>
        </p:txBody>
      </p:sp>
      <p:graphicFrame>
        <p:nvGraphicFramePr>
          <p:cNvPr id="132" name="Google Shape;132;p26"/>
          <p:cNvGraphicFramePr/>
          <p:nvPr/>
        </p:nvGraphicFramePr>
        <p:xfrm>
          <a:off x="952500" y="2381250"/>
          <a:ext cx="3000000" cy="3000000"/>
        </p:xfrm>
        <a:graphic>
          <a:graphicData uri="http://schemas.openxmlformats.org/drawingml/2006/table">
            <a:tbl>
              <a:tblPr>
                <a:noFill/>
                <a:tableStyleId>{30C65BE6-D532-4085-925E-1E885B5BF920}</a:tableStyleId>
              </a:tblPr>
              <a:tblGrid>
                <a:gridCol w="1447800"/>
                <a:gridCol w="1447800"/>
                <a:gridCol w="1447800"/>
              </a:tblGrid>
              <a:tr h="381000">
                <a:tc>
                  <a:txBody>
                    <a:bodyPr/>
                    <a:lstStyle/>
                    <a:p>
                      <a:pPr marL="0" lvl="0" indent="0" algn="l" rtl="0">
                        <a:spcBef>
                          <a:spcPts val="0"/>
                        </a:spcBef>
                        <a:spcAft>
                          <a:spcPts val="0"/>
                        </a:spcAft>
                        <a:buNone/>
                      </a:pPr>
                      <a:r>
                        <a:rPr lang="en">
                          <a:solidFill>
                            <a:srgbClr val="FFFFFF"/>
                          </a:solidFill>
                        </a:rPr>
                        <a:t>0:</a:t>
                      </a:r>
                      <a:endParaRPr>
                        <a:solidFill>
                          <a:srgbClr val="FFFFFF"/>
                        </a:solidFill>
                      </a:endParaRPr>
                    </a:p>
                    <a:p>
                      <a:pPr marL="0" lvl="0" indent="0" algn="l" rtl="0">
                        <a:spcBef>
                          <a:spcPts val="0"/>
                        </a:spcBef>
                        <a:spcAft>
                          <a:spcPts val="0"/>
                        </a:spcAft>
                        <a:buNone/>
                      </a:pPr>
                      <a:r>
                        <a:rPr lang="en">
                          <a:solidFill>
                            <a:srgbClr val="FFFFFF"/>
                          </a:solidFill>
                        </a:rPr>
                        <a:t>“Jane Doe”</a:t>
                      </a:r>
                      <a:endParaRPr>
                        <a:solidFill>
                          <a:srgbClr val="FFFFFF"/>
                        </a:solidFill>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a:t>
                      </a:r>
                      <a:endParaRPr>
                        <a:solidFill>
                          <a:srgbClr val="FFFFFF"/>
                        </a:solidFill>
                      </a:endParaRPr>
                    </a:p>
                    <a:p>
                      <a:pPr marL="0" lvl="0" indent="0" algn="l" rtl="0">
                        <a:spcBef>
                          <a:spcPts val="0"/>
                        </a:spcBef>
                        <a:spcAft>
                          <a:spcPts val="0"/>
                        </a:spcAft>
                        <a:buNone/>
                      </a:pPr>
                      <a:r>
                        <a:rPr lang="en">
                          <a:solidFill>
                            <a:srgbClr val="FFFFFF"/>
                          </a:solidFill>
                        </a:rPr>
                        <a:t>21</a:t>
                      </a:r>
                      <a:endParaRPr>
                        <a:solidFill>
                          <a:srgbClr val="FFFFFF"/>
                        </a:solidFill>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a:t>
                      </a:r>
                      <a:endParaRPr>
                        <a:solidFill>
                          <a:srgbClr val="FFFFFF"/>
                        </a:solidFill>
                      </a:endParaRPr>
                    </a:p>
                    <a:p>
                      <a:pPr marL="0" lvl="0" indent="0" algn="l" rtl="0">
                        <a:spcBef>
                          <a:spcPts val="0"/>
                        </a:spcBef>
                        <a:spcAft>
                          <a:spcPts val="0"/>
                        </a:spcAft>
                        <a:buNone/>
                      </a:pPr>
                      <a:r>
                        <a:rPr lang="en">
                          <a:solidFill>
                            <a:srgbClr val="FFFFFF"/>
                          </a:solidFill>
                        </a:rPr>
                        <a:t>true</a:t>
                      </a:r>
                      <a:endParaRPr>
                        <a:solidFill>
                          <a:srgbClr val="FFFFFF"/>
                        </a:solidFill>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00FF"/>
                </a:solidFill>
              </a:rPr>
              <a:t>var</a:t>
            </a:r>
            <a:r>
              <a:rPr lang="en"/>
              <a:t> arr = ["Jane Doe", 21, true];</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arr[0];			// "Jane Doe"</a:t>
            </a:r>
            <a:endParaRPr/>
          </a:p>
          <a:p>
            <a:pPr marL="0" lvl="0" indent="0" algn="l" rtl="0">
              <a:spcBef>
                <a:spcPts val="0"/>
              </a:spcBef>
              <a:spcAft>
                <a:spcPts val="0"/>
              </a:spcAft>
              <a:buClr>
                <a:srgbClr val="000000"/>
              </a:buClr>
              <a:buSzPts val="1100"/>
              <a:buFont typeface="Arial"/>
              <a:buNone/>
            </a:pPr>
            <a:r>
              <a:rPr lang="en"/>
              <a:t>arr[1];			// 21</a:t>
            </a:r>
            <a:endParaRPr/>
          </a:p>
          <a:p>
            <a:pPr marL="0" lvl="0" indent="0" algn="l" rtl="0">
              <a:spcBef>
                <a:spcPts val="0"/>
              </a:spcBef>
              <a:spcAft>
                <a:spcPts val="0"/>
              </a:spcAft>
              <a:buClr>
                <a:srgbClr val="000000"/>
              </a:buClr>
              <a:buSzPts val="1100"/>
              <a:buFont typeface="Arial"/>
              <a:buNone/>
            </a:pPr>
            <a:r>
              <a:rPr lang="en"/>
              <a:t>arr[2];			// true</a:t>
            </a:r>
            <a:endParaRPr/>
          </a:p>
          <a:p>
            <a:pPr marL="0" lvl="0" indent="0" algn="l" rtl="0">
              <a:spcBef>
                <a:spcPts val="0"/>
              </a:spcBef>
              <a:spcAft>
                <a:spcPts val="0"/>
              </a:spcAft>
              <a:buClr>
                <a:srgbClr val="000000"/>
              </a:buClr>
              <a:buSzPts val="1100"/>
              <a:buFont typeface="Arial"/>
              <a:buNone/>
            </a:pPr>
            <a:r>
              <a:rPr lang="en"/>
              <a:t>arr.length;		// 3</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solidFill>
                  <a:srgbClr val="FF00FF"/>
                </a:solidFill>
              </a:rPr>
              <a:t>typeof</a:t>
            </a:r>
            <a:r>
              <a:rPr lang="en"/>
              <a:t> arr;		// "object"</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rgbClr val="00FF00"/>
                </a:solidFill>
              </a:rPr>
              <a:t>TIP:</a:t>
            </a:r>
            <a:r>
              <a:rPr lang="en"/>
              <a:t> The best and most natural approach is to use arrays for numerically positioned values and use objects for named properties.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Functions</a:t>
            </a:r>
            <a:endParaRPr/>
          </a:p>
        </p:txBody>
      </p:sp>
      <p:sp>
        <p:nvSpPr>
          <p:cNvPr id="144" name="Google Shape;14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Functions are a main subtype of objects  with a </a:t>
            </a:r>
            <a:r>
              <a:rPr lang="en">
                <a:solidFill>
                  <a:srgbClr val="FF00FF"/>
                </a:solidFill>
              </a:rPr>
              <a:t>typeof</a:t>
            </a:r>
            <a:r>
              <a:rPr lang="en"/>
              <a:t> “function”.</a:t>
            </a:r>
            <a:r>
              <a:rPr lang="en">
                <a:solidFill>
                  <a:srgbClr val="FF00FF"/>
                </a:solidFill>
              </a:rPr>
              <a:t> </a:t>
            </a:r>
            <a:endParaRPr/>
          </a:p>
          <a:p>
            <a:pPr marL="2743200" lvl="0" indent="0" algn="l" rtl="0">
              <a:spcBef>
                <a:spcPts val="0"/>
              </a:spcBef>
              <a:spcAft>
                <a:spcPts val="0"/>
              </a:spcAft>
              <a:buClr>
                <a:srgbClr val="000000"/>
              </a:buClr>
              <a:buSzPts val="1100"/>
              <a:buFont typeface="Arial"/>
              <a:buNone/>
            </a:pPr>
            <a:r>
              <a:rPr lang="en">
                <a:solidFill>
                  <a:srgbClr val="FF00FF"/>
                </a:solidFill>
              </a:rPr>
              <a:t>function</a:t>
            </a:r>
            <a:r>
              <a:rPr lang="en"/>
              <a:t> foo() {</a:t>
            </a:r>
            <a:endParaRPr/>
          </a:p>
          <a:p>
            <a:pPr marL="2743200" lvl="0" indent="0" algn="l" rtl="0">
              <a:spcBef>
                <a:spcPts val="0"/>
              </a:spcBef>
              <a:spcAft>
                <a:spcPts val="0"/>
              </a:spcAft>
              <a:buClr>
                <a:srgbClr val="000000"/>
              </a:buClr>
              <a:buSzPts val="1100"/>
              <a:buFont typeface="Arial"/>
              <a:buNone/>
            </a:pPr>
            <a:r>
              <a:rPr lang="en"/>
              <a:t>	return 21;</a:t>
            </a:r>
            <a:endParaRPr/>
          </a:p>
          <a:p>
            <a:pPr marL="2743200" lvl="0" indent="0" algn="l" rtl="0">
              <a:spcBef>
                <a:spcPts val="0"/>
              </a:spcBef>
              <a:spcAft>
                <a:spcPts val="0"/>
              </a:spcAft>
              <a:buClr>
                <a:srgbClr val="000000"/>
              </a:buClr>
              <a:buSzPts val="1100"/>
              <a:buFont typeface="Arial"/>
              <a:buNone/>
            </a:pPr>
            <a:r>
              <a:rPr lang="en"/>
              <a:t>}</a:t>
            </a:r>
            <a:endParaRPr/>
          </a:p>
          <a:p>
            <a:pPr marL="2743200" lvl="0" indent="0" algn="l" rtl="0">
              <a:spcBef>
                <a:spcPts val="0"/>
              </a:spcBef>
              <a:spcAft>
                <a:spcPts val="0"/>
              </a:spcAft>
              <a:buClr>
                <a:srgbClr val="000000"/>
              </a:buClr>
              <a:buSzPts val="1100"/>
              <a:buFont typeface="Arial"/>
              <a:buNone/>
            </a:pPr>
            <a:r>
              <a:rPr lang="en">
                <a:solidFill>
                  <a:srgbClr val="FF00FF"/>
                </a:solidFill>
              </a:rPr>
              <a:t>typeof</a:t>
            </a:r>
            <a:r>
              <a:rPr lang="en"/>
              <a:t> foo;		// "function"</a:t>
            </a:r>
            <a:endParaRPr/>
          </a:p>
          <a:p>
            <a:pPr marL="2743200" lvl="0" indent="0" algn="l" rtl="0">
              <a:spcBef>
                <a:spcPts val="0"/>
              </a:spcBef>
              <a:spcAft>
                <a:spcPts val="0"/>
              </a:spcAft>
              <a:buNone/>
            </a:pPr>
            <a:r>
              <a:rPr lang="en">
                <a:solidFill>
                  <a:srgbClr val="FF00FF"/>
                </a:solidFill>
              </a:rPr>
              <a:t>typeof</a:t>
            </a:r>
            <a:r>
              <a:rPr lang="en"/>
              <a:t> foo();		// "number"</a:t>
            </a:r>
            <a:endParaRPr/>
          </a:p>
          <a:p>
            <a:pPr marL="0" lvl="0" indent="0" algn="l" rtl="0">
              <a:spcBef>
                <a:spcPts val="0"/>
              </a:spcBef>
              <a:spcAft>
                <a:spcPts val="0"/>
              </a:spcAft>
              <a:buNone/>
            </a:pPr>
            <a:endParaRPr/>
          </a:p>
          <a:p>
            <a:pPr marL="0" lvl="0" indent="0" algn="l" rtl="0">
              <a:spcBef>
                <a:spcPts val="0"/>
              </a:spcBef>
              <a:spcAft>
                <a:spcPts val="0"/>
              </a:spcAft>
              <a:buNone/>
            </a:pPr>
            <a:r>
              <a:rPr lang="en"/>
              <a:t>They also can have properties, but this should be used in limited cases:</a:t>
            </a:r>
            <a:endParaRPr/>
          </a:p>
          <a:p>
            <a:pPr marL="2743200" lvl="0" indent="0" algn="l" rtl="0">
              <a:spcBef>
                <a:spcPts val="0"/>
              </a:spcBef>
              <a:spcAft>
                <a:spcPts val="0"/>
              </a:spcAft>
              <a:buClr>
                <a:srgbClr val="000000"/>
              </a:buClr>
              <a:buSzPts val="1100"/>
              <a:buFont typeface="Arial"/>
              <a:buNone/>
            </a:pPr>
            <a:r>
              <a:rPr lang="en"/>
              <a:t>foo.bar = "hello world";</a:t>
            </a:r>
            <a:endParaRPr/>
          </a:p>
          <a:p>
            <a:pPr marL="2743200" lvl="0" indent="0" algn="l" rtl="0">
              <a:spcBef>
                <a:spcPts val="0"/>
              </a:spcBef>
              <a:spcAft>
                <a:spcPts val="0"/>
              </a:spcAft>
              <a:buClr>
                <a:srgbClr val="000000"/>
              </a:buClr>
              <a:buSzPts val="1100"/>
              <a:buFont typeface="Arial"/>
              <a:buNone/>
            </a:pPr>
            <a:r>
              <a:rPr lang="en">
                <a:solidFill>
                  <a:srgbClr val="FF00FF"/>
                </a:solidFill>
              </a:rPr>
              <a:t>typeof</a:t>
            </a:r>
            <a:r>
              <a:rPr lang="en"/>
              <a:t> foo.bar;	// "string"</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Built-In Type Methods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The built-in types and subtypes we've just discussed have behaviors exposed as properties and methods that are quite powerful and useful.</a:t>
            </a:r>
            <a:endParaRPr/>
          </a:p>
          <a:p>
            <a:pPr marL="1828800" lvl="0" indent="0" algn="l" rtl="0">
              <a:spcBef>
                <a:spcPts val="1600"/>
              </a:spcBef>
              <a:spcAft>
                <a:spcPts val="0"/>
              </a:spcAft>
              <a:buClr>
                <a:srgbClr val="000000"/>
              </a:buClr>
              <a:buSzPts val="1100"/>
              <a:buFont typeface="Arial"/>
              <a:buNone/>
            </a:pPr>
            <a:r>
              <a:rPr lang="en">
                <a:solidFill>
                  <a:srgbClr val="FF00FF"/>
                </a:solidFill>
              </a:rPr>
              <a:t>var</a:t>
            </a:r>
            <a:r>
              <a:rPr lang="en"/>
              <a:t> a = "hello world";</a:t>
            </a:r>
            <a:endParaRPr/>
          </a:p>
          <a:p>
            <a:pPr marL="1828800" lvl="0" indent="0" algn="l" rtl="0">
              <a:spcBef>
                <a:spcPts val="0"/>
              </a:spcBef>
              <a:spcAft>
                <a:spcPts val="0"/>
              </a:spcAft>
              <a:buClr>
                <a:srgbClr val="000000"/>
              </a:buClr>
              <a:buSzPts val="1100"/>
              <a:buFont typeface="Arial"/>
              <a:buNone/>
            </a:pPr>
            <a:r>
              <a:rPr lang="en">
                <a:solidFill>
                  <a:srgbClr val="FF00FF"/>
                </a:solidFill>
              </a:rPr>
              <a:t>var</a:t>
            </a:r>
            <a:r>
              <a:rPr lang="en"/>
              <a:t> b = 3.14159;</a:t>
            </a:r>
            <a:endParaRPr/>
          </a:p>
          <a:p>
            <a:pPr marL="1828800" lvl="0" indent="0" algn="l" rtl="0">
              <a:spcBef>
                <a:spcPts val="0"/>
              </a:spcBef>
              <a:spcAft>
                <a:spcPts val="0"/>
              </a:spcAft>
              <a:buClr>
                <a:srgbClr val="000000"/>
              </a:buClr>
              <a:buSzPts val="1100"/>
              <a:buFont typeface="Arial"/>
              <a:buNone/>
            </a:pPr>
            <a:endParaRPr/>
          </a:p>
          <a:p>
            <a:pPr marL="1828800" lvl="0" indent="0" algn="l" rtl="0">
              <a:spcBef>
                <a:spcPts val="0"/>
              </a:spcBef>
              <a:spcAft>
                <a:spcPts val="0"/>
              </a:spcAft>
              <a:buClr>
                <a:srgbClr val="000000"/>
              </a:buClr>
              <a:buSzPts val="1100"/>
              <a:buFont typeface="Arial"/>
              <a:buNone/>
            </a:pPr>
            <a:r>
              <a:rPr lang="en"/>
              <a:t>a.length;				// 11</a:t>
            </a:r>
            <a:endParaRPr/>
          </a:p>
          <a:p>
            <a:pPr marL="1828800" lvl="0" indent="0" algn="l" rtl="0">
              <a:spcBef>
                <a:spcPts val="0"/>
              </a:spcBef>
              <a:spcAft>
                <a:spcPts val="0"/>
              </a:spcAft>
              <a:buClr>
                <a:srgbClr val="000000"/>
              </a:buClr>
              <a:buSzPts val="1100"/>
              <a:buFont typeface="Arial"/>
              <a:buNone/>
            </a:pPr>
            <a:r>
              <a:rPr lang="en"/>
              <a:t>a.toUpperCase();		// "HELLO WORLD"</a:t>
            </a:r>
            <a:endParaRPr/>
          </a:p>
          <a:p>
            <a:pPr marL="1828800" lvl="0" indent="0" algn="l" rtl="0">
              <a:spcBef>
                <a:spcPts val="0"/>
              </a:spcBef>
              <a:spcAft>
                <a:spcPts val="0"/>
              </a:spcAft>
              <a:buClr>
                <a:srgbClr val="000000"/>
              </a:buClr>
              <a:buSzPts val="1100"/>
              <a:buFont typeface="Arial"/>
              <a:buNone/>
            </a:pPr>
            <a:r>
              <a:rPr lang="en"/>
              <a:t>b.toFixed(4);			// "3.1416"</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any primitive type there is an equivalent native type e.g. primitive type string pairs with native type String, primitive type number pairs with native type Number. </a:t>
            </a:r>
            <a:endParaRPr/>
          </a:p>
          <a:p>
            <a:pPr marL="0" lvl="0" indent="0" algn="l" rtl="0">
              <a:spcBef>
                <a:spcPts val="1600"/>
              </a:spcBef>
              <a:spcAft>
                <a:spcPts val="0"/>
              </a:spcAft>
              <a:buNone/>
            </a:pPr>
            <a:r>
              <a:rPr lang="en"/>
              <a:t>When you access a built-in method like .toUpperCase(), JS automatically "boxes" or wraps the value with its object wrapper counterpart which gives access to the method. </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Read more: </a:t>
            </a:r>
            <a:r>
              <a:rPr lang="en" u="sng">
                <a:solidFill>
                  <a:schemeClr val="hlink"/>
                </a:solidFill>
                <a:hlinkClick r:id="rId3"/>
              </a:rPr>
              <a:t>https://github.com/getify/You-Dont-Know-JS/blob/master/types%20%26%20grammar/ch3.md</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Values &amp; Types</a:t>
            </a:r>
            <a:endParaRPr/>
          </a:p>
          <a:p>
            <a:pPr marL="457200" lvl="0" indent="-342900" algn="l" rtl="0">
              <a:spcBef>
                <a:spcPts val="0"/>
              </a:spcBef>
              <a:spcAft>
                <a:spcPts val="0"/>
              </a:spcAft>
              <a:buSzPts val="1800"/>
              <a:buChar char="●"/>
            </a:pPr>
            <a:r>
              <a:rPr lang="en"/>
              <a:t>Objects</a:t>
            </a:r>
            <a:endParaRPr/>
          </a:p>
          <a:p>
            <a:pPr marL="457200" lvl="0" indent="-342900" algn="l" rtl="0">
              <a:spcBef>
                <a:spcPts val="0"/>
              </a:spcBef>
              <a:spcAft>
                <a:spcPts val="0"/>
              </a:spcAft>
              <a:buSzPts val="1800"/>
              <a:buChar char="●"/>
            </a:pPr>
            <a:r>
              <a:rPr lang="en"/>
              <a:t>Built-In Type Methods</a:t>
            </a:r>
            <a:endParaRPr/>
          </a:p>
          <a:p>
            <a:pPr marL="457200" lvl="0" indent="-342900" algn="l" rtl="0">
              <a:spcBef>
                <a:spcPts val="0"/>
              </a:spcBef>
              <a:spcAft>
                <a:spcPts val="0"/>
              </a:spcAft>
              <a:buSzPts val="1800"/>
              <a:buChar char="●"/>
            </a:pPr>
            <a:r>
              <a:rPr lang="en"/>
              <a:t>Comparing Values</a:t>
            </a:r>
            <a:endParaRPr/>
          </a:p>
          <a:p>
            <a:pPr marL="914400" lvl="1" indent="-317500" algn="l" rtl="0">
              <a:spcBef>
                <a:spcPts val="0"/>
              </a:spcBef>
              <a:spcAft>
                <a:spcPts val="0"/>
              </a:spcAft>
              <a:buSzPts val="1400"/>
              <a:buChar char="○"/>
            </a:pPr>
            <a:r>
              <a:rPr lang="en"/>
              <a:t>Coercion</a:t>
            </a:r>
            <a:endParaRPr/>
          </a:p>
          <a:p>
            <a:pPr marL="914400" lvl="1" indent="-317500" algn="l" rtl="0">
              <a:spcBef>
                <a:spcPts val="0"/>
              </a:spcBef>
              <a:spcAft>
                <a:spcPts val="0"/>
              </a:spcAft>
              <a:buSzPts val="1400"/>
              <a:buChar char="○"/>
            </a:pPr>
            <a:r>
              <a:rPr lang="en"/>
              <a:t>Truthy &amp; Falsy</a:t>
            </a:r>
            <a:endParaRPr/>
          </a:p>
          <a:p>
            <a:pPr marL="914400" lvl="1" indent="-317500" algn="l" rtl="0">
              <a:spcBef>
                <a:spcPts val="0"/>
              </a:spcBef>
              <a:spcAft>
                <a:spcPts val="0"/>
              </a:spcAft>
              <a:buSzPts val="1400"/>
              <a:buChar char="○"/>
            </a:pPr>
            <a:r>
              <a:rPr lang="en"/>
              <a:t>Equality</a:t>
            </a:r>
            <a:endParaRPr/>
          </a:p>
          <a:p>
            <a:pPr marL="914400" lvl="1" indent="-317500" algn="l" rtl="0">
              <a:spcBef>
                <a:spcPts val="0"/>
              </a:spcBef>
              <a:spcAft>
                <a:spcPts val="0"/>
              </a:spcAft>
              <a:buSzPts val="1400"/>
              <a:buChar char="○"/>
            </a:pPr>
            <a:r>
              <a:rPr lang="en"/>
              <a:t>Inequality</a:t>
            </a:r>
            <a:endParaRPr/>
          </a:p>
          <a:p>
            <a:pPr marL="45720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Comparing Values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JS supports two main types of value comparison: </a:t>
            </a:r>
            <a:r>
              <a:rPr lang="en">
                <a:solidFill>
                  <a:srgbClr val="FF9900"/>
                </a:solidFill>
              </a:rPr>
              <a:t>equality</a:t>
            </a:r>
            <a:r>
              <a:rPr lang="en"/>
              <a:t> and </a:t>
            </a:r>
            <a:r>
              <a:rPr lang="en">
                <a:solidFill>
                  <a:srgbClr val="FF9900"/>
                </a:solidFill>
              </a:rPr>
              <a:t>inequality</a:t>
            </a:r>
            <a:endParaRPr>
              <a:solidFill>
                <a:srgbClr val="FF9900"/>
              </a:solidFill>
            </a:endParaRPr>
          </a:p>
          <a:p>
            <a:pPr marL="0" lvl="0" indent="0" algn="l" rtl="0">
              <a:spcBef>
                <a:spcPts val="1600"/>
              </a:spcBef>
              <a:spcAft>
                <a:spcPts val="0"/>
              </a:spcAft>
              <a:buNone/>
            </a:pPr>
            <a:r>
              <a:rPr lang="en"/>
              <a:t>The result of any comparison is a strictly boolean value i.e. </a:t>
            </a:r>
            <a:r>
              <a:rPr lang="en">
                <a:solidFill>
                  <a:srgbClr val="FF00FF"/>
                </a:solidFill>
              </a:rPr>
              <a:t>true</a:t>
            </a:r>
            <a:r>
              <a:rPr lang="en"/>
              <a:t> or </a:t>
            </a:r>
            <a:r>
              <a:rPr lang="en">
                <a:solidFill>
                  <a:srgbClr val="FF00FF"/>
                </a:solidFill>
              </a:rPr>
              <a:t>false</a:t>
            </a:r>
            <a:endParaRPr>
              <a:solidFill>
                <a:srgbClr val="FF00FF"/>
              </a:solidFill>
            </a:endParaRPr>
          </a:p>
          <a:p>
            <a:pPr marL="0" lvl="0" indent="0" algn="l" rtl="0">
              <a:spcBef>
                <a:spcPts val="1600"/>
              </a:spcBef>
              <a:spcAft>
                <a:spcPts val="1600"/>
              </a:spcAft>
              <a:buNone/>
            </a:pPr>
            <a:r>
              <a:rPr lang="en"/>
              <a:t>To understand comparison, you need to be aware of coercion.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Coercion</a:t>
            </a:r>
            <a:endParaRPr/>
          </a:p>
        </p:txBody>
      </p:sp>
      <p:sp>
        <p:nvSpPr>
          <p:cNvPr id="178" name="Google Shape;17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 is a 'weak' typed or dynamically typed language. This means type is not enforced on its variables but rather inferred from its values. </a:t>
            </a:r>
            <a:endParaRPr/>
          </a:p>
          <a:p>
            <a:pPr marL="0" lvl="0" indent="0" algn="l" rtl="0">
              <a:spcBef>
                <a:spcPts val="1600"/>
              </a:spcBef>
              <a:spcAft>
                <a:spcPts val="0"/>
              </a:spcAft>
              <a:buClr>
                <a:srgbClr val="000000"/>
              </a:buClr>
              <a:buSzPts val="1100"/>
              <a:buFont typeface="Arial"/>
              <a:buNone/>
            </a:pPr>
            <a:r>
              <a:rPr lang="en"/>
              <a:t>There are two types of coercion: Explicit and Implicit coercion</a:t>
            </a:r>
            <a:endParaRPr/>
          </a:p>
          <a:p>
            <a:pPr marL="457200" lvl="0" indent="-342900" algn="l" rtl="0">
              <a:spcBef>
                <a:spcPts val="1600"/>
              </a:spcBef>
              <a:spcAft>
                <a:spcPts val="0"/>
              </a:spcAft>
              <a:buSzPts val="1800"/>
              <a:buChar char="●"/>
            </a:pPr>
            <a:r>
              <a:rPr lang="en"/>
              <a:t>Explicit coercion is an obvious attempt from the author to convert a value of one type to another type.</a:t>
            </a:r>
            <a:endParaRPr/>
          </a:p>
          <a:p>
            <a:pPr marL="457200" lvl="0" indent="-342900" algn="l" rtl="0">
              <a:spcBef>
                <a:spcPts val="0"/>
              </a:spcBef>
              <a:spcAft>
                <a:spcPts val="0"/>
              </a:spcAft>
              <a:buSzPts val="1800"/>
              <a:buChar char="●"/>
            </a:pPr>
            <a:r>
              <a:rPr lang="en"/>
              <a:t>Implicit coercion occurs as a less-obvious side effect of another operation.</a:t>
            </a:r>
            <a:endParaRPr/>
          </a:p>
          <a:p>
            <a:pPr marL="0" lvl="0" indent="0" algn="l" rtl="0">
              <a:spcBef>
                <a:spcPts val="1600"/>
              </a:spcBef>
              <a:spcAft>
                <a:spcPts val="0"/>
              </a:spcAft>
              <a:buClr>
                <a:srgbClr val="000000"/>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00FF"/>
                </a:solidFill>
              </a:rPr>
              <a:t>let</a:t>
            </a:r>
            <a:r>
              <a:rPr lang="en"/>
              <a:t> a = 100;</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solidFill>
                  <a:srgbClr val="FF00FF"/>
                </a:solidFill>
              </a:rPr>
              <a:t>let</a:t>
            </a:r>
            <a:r>
              <a:rPr lang="en"/>
              <a:t> b = a + “ ”';  	// Implicit coercion</a:t>
            </a:r>
            <a:endParaRPr/>
          </a:p>
          <a:p>
            <a:pPr marL="0" lvl="0" indent="0" algn="l" rtl="0">
              <a:spcBef>
                <a:spcPts val="0"/>
              </a:spcBef>
              <a:spcAft>
                <a:spcPts val="0"/>
              </a:spcAft>
              <a:buClr>
                <a:srgbClr val="000000"/>
              </a:buClr>
              <a:buSzPts val="1100"/>
              <a:buFont typeface="Arial"/>
              <a:buNone/>
            </a:pPr>
            <a:r>
              <a:rPr lang="en"/>
              <a:t>console.log(b); 	// '100'</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solidFill>
                  <a:srgbClr val="FF00FF"/>
                </a:solidFill>
              </a:rPr>
              <a:t>let</a:t>
            </a:r>
            <a:r>
              <a:rPr lang="en"/>
              <a:t> c = String(a);  	// Explicit coercion</a:t>
            </a:r>
            <a:endParaRPr/>
          </a:p>
          <a:p>
            <a:pPr marL="0" lvl="0" indent="0" algn="l" rtl="0">
              <a:spcBef>
                <a:spcPts val="0"/>
              </a:spcBef>
              <a:spcAft>
                <a:spcPts val="0"/>
              </a:spcAft>
              <a:buClr>
                <a:srgbClr val="000000"/>
              </a:buClr>
              <a:buSzPts val="1100"/>
              <a:buFont typeface="Arial"/>
              <a:buNone/>
            </a:pPr>
            <a:r>
              <a:rPr lang="en"/>
              <a:t>console.log(c);  	// '100'</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What if we try to compare two values: '100' vs 100? </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solidFill>
                  <a:srgbClr val="FF00FF"/>
                </a:solidFill>
              </a:rPr>
              <a:t>let</a:t>
            </a:r>
            <a:r>
              <a:rPr lang="en"/>
              <a:t> a = 100;</a:t>
            </a:r>
            <a:endParaRPr/>
          </a:p>
          <a:p>
            <a:pPr marL="0" lvl="0" indent="0" algn="l" rtl="0">
              <a:spcBef>
                <a:spcPts val="0"/>
              </a:spcBef>
              <a:spcAft>
                <a:spcPts val="0"/>
              </a:spcAft>
              <a:buClr>
                <a:srgbClr val="000000"/>
              </a:buClr>
              <a:buSzPts val="1100"/>
              <a:buFont typeface="Arial"/>
              <a:buNone/>
            </a:pPr>
            <a:r>
              <a:rPr lang="en">
                <a:solidFill>
                  <a:srgbClr val="FF00FF"/>
                </a:solidFill>
              </a:rPr>
              <a:t>let</a:t>
            </a:r>
            <a:r>
              <a:rPr lang="en"/>
              <a:t> b = '100'; </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a == b;  // true</a:t>
            </a:r>
            <a:endParaRPr/>
          </a:p>
          <a:p>
            <a:pPr marL="0" lvl="0" indent="0" algn="l" rtl="0">
              <a:spcBef>
                <a:spcPts val="0"/>
              </a:spcBef>
              <a:spcAft>
                <a:spcPts val="0"/>
              </a:spcAft>
              <a:buClr>
                <a:srgbClr val="000000"/>
              </a:buClr>
              <a:buSzPts val="1100"/>
              <a:buFont typeface="Arial"/>
              <a:buNone/>
            </a:pPr>
            <a:r>
              <a:rPr lang="en"/>
              <a:t>a === b; // false</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JS will likely coerce the values. </a:t>
            </a:r>
            <a:endParaRPr/>
          </a:p>
          <a:p>
            <a:pPr marL="0" lvl="0" indent="0" algn="l" rtl="0">
              <a:spcBef>
                <a:spcPts val="0"/>
              </a:spcBef>
              <a:spcAft>
                <a:spcPts val="0"/>
              </a:spcAft>
              <a:buClr>
                <a:srgbClr val="000000"/>
              </a:buClr>
              <a:buSzPts val="1100"/>
              <a:buFont typeface="Arial"/>
              <a:buNone/>
            </a:pPr>
            <a:r>
              <a:rPr lang="en" i="1"/>
              <a:t>Coercion is a necessary evil of unytped languages. </a:t>
            </a:r>
            <a:endParaRPr i="1"/>
          </a:p>
          <a:p>
            <a:pPr marL="0" lvl="0" indent="0" algn="l" rtl="0">
              <a:spcBef>
                <a:spcPts val="0"/>
              </a:spcBef>
              <a:spcAft>
                <a:spcPts val="0"/>
              </a:spcAft>
              <a:buClr>
                <a:srgbClr val="000000"/>
              </a:buClr>
              <a:buSzPts val="1100"/>
              <a:buFont typeface="Arial"/>
              <a:buNone/>
            </a:pPr>
            <a:r>
              <a:rPr lang="en">
                <a:solidFill>
                  <a:srgbClr val="00FF00"/>
                </a:solidFill>
              </a:rPr>
              <a:t>TIP:</a:t>
            </a:r>
            <a:r>
              <a:rPr lang="en"/>
              <a:t> Always use the strict comparison unless you can justify not doing so. </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Truthy &amp; Falsy</a:t>
            </a:r>
            <a:endParaRPr/>
          </a:p>
        </p:txBody>
      </p:sp>
      <p:sp>
        <p:nvSpPr>
          <p:cNvPr id="196" name="Google Shape;19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The specific list of "falsy" values in JS is as follows:</a:t>
            </a:r>
            <a:endParaRPr/>
          </a:p>
          <a:p>
            <a:pPr marL="457200" lvl="0" indent="-342900" algn="l" rtl="0">
              <a:spcBef>
                <a:spcPts val="1600"/>
              </a:spcBef>
              <a:spcAft>
                <a:spcPts val="0"/>
              </a:spcAft>
              <a:buSzPts val="1800"/>
              <a:buChar char="●"/>
            </a:pPr>
            <a:r>
              <a:rPr lang="en"/>
              <a:t>" " (</a:t>
            </a:r>
            <a:r>
              <a:rPr lang="en" i="1"/>
              <a:t>empty string</a:t>
            </a:r>
            <a:r>
              <a:rPr lang="en"/>
              <a:t>)</a:t>
            </a:r>
            <a:endParaRPr/>
          </a:p>
          <a:p>
            <a:pPr marL="457200" lvl="0" indent="-342900" algn="l" rtl="0">
              <a:spcBef>
                <a:spcPts val="0"/>
              </a:spcBef>
              <a:spcAft>
                <a:spcPts val="0"/>
              </a:spcAft>
              <a:buSzPts val="1800"/>
              <a:buChar char="●"/>
            </a:pPr>
            <a:r>
              <a:rPr lang="en"/>
              <a:t>0, -0</a:t>
            </a:r>
            <a:endParaRPr/>
          </a:p>
          <a:p>
            <a:pPr marL="457200" lvl="0" indent="-342900" algn="l" rtl="0">
              <a:spcBef>
                <a:spcPts val="0"/>
              </a:spcBef>
              <a:spcAft>
                <a:spcPts val="0"/>
              </a:spcAft>
              <a:buSzPts val="1800"/>
              <a:buChar char="●"/>
            </a:pPr>
            <a:r>
              <a:rPr lang="en"/>
              <a:t>NaN (</a:t>
            </a:r>
            <a:r>
              <a:rPr lang="en" i="1"/>
              <a:t>invalid number</a:t>
            </a:r>
            <a:r>
              <a:rPr lang="en"/>
              <a:t>)</a:t>
            </a:r>
            <a:endParaRPr/>
          </a:p>
          <a:p>
            <a:pPr marL="457200" lvl="0" indent="-342900" algn="l" rtl="0">
              <a:spcBef>
                <a:spcPts val="0"/>
              </a:spcBef>
              <a:spcAft>
                <a:spcPts val="0"/>
              </a:spcAft>
              <a:buSzPts val="1800"/>
              <a:buChar char="●"/>
            </a:pPr>
            <a:r>
              <a:rPr lang="en"/>
              <a:t>null</a:t>
            </a:r>
            <a:endParaRPr/>
          </a:p>
          <a:p>
            <a:pPr marL="457200" lvl="0" indent="-342900" algn="l" rtl="0">
              <a:spcBef>
                <a:spcPts val="0"/>
              </a:spcBef>
              <a:spcAft>
                <a:spcPts val="0"/>
              </a:spcAft>
              <a:buSzPts val="1800"/>
              <a:buChar char="●"/>
            </a:pPr>
            <a:r>
              <a:rPr lang="en"/>
              <a:t>undefined</a:t>
            </a:r>
            <a:endParaRPr/>
          </a:p>
          <a:p>
            <a:pPr marL="457200" lvl="0" indent="-342900" algn="l" rtl="0">
              <a:spcBef>
                <a:spcPts val="0"/>
              </a:spcBef>
              <a:spcAft>
                <a:spcPts val="0"/>
              </a:spcAft>
              <a:buSzPts val="1800"/>
              <a:buChar char="●"/>
            </a:pPr>
            <a:r>
              <a:rPr lang="en"/>
              <a:t>false</a:t>
            </a:r>
            <a:endParaRPr>
              <a:solidFill>
                <a:srgbClr val="FF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Any value that's not on this "falsy" list is "truthy." Here are some examples of those:</a:t>
            </a:r>
            <a:endParaRPr/>
          </a:p>
          <a:p>
            <a:pPr marL="457200" lvl="0" indent="-342900" algn="l" rtl="0">
              <a:spcBef>
                <a:spcPts val="0"/>
              </a:spcBef>
              <a:spcAft>
                <a:spcPts val="0"/>
              </a:spcAft>
              <a:buSzPts val="1800"/>
              <a:buChar char="●"/>
            </a:pPr>
            <a:r>
              <a:rPr lang="en"/>
              <a:t>"hello"</a:t>
            </a:r>
            <a:endParaRPr/>
          </a:p>
          <a:p>
            <a:pPr marL="457200" lvl="0" indent="-342900" algn="l" rtl="0">
              <a:spcBef>
                <a:spcPts val="0"/>
              </a:spcBef>
              <a:spcAft>
                <a:spcPts val="0"/>
              </a:spcAft>
              <a:buSzPts val="1800"/>
              <a:buChar char="●"/>
            </a:pPr>
            <a:r>
              <a:rPr lang="en"/>
              <a:t>42</a:t>
            </a:r>
            <a:endParaRPr/>
          </a:p>
          <a:p>
            <a:pPr marL="457200" lvl="0" indent="-342900" algn="l" rtl="0">
              <a:spcBef>
                <a:spcPts val="0"/>
              </a:spcBef>
              <a:spcAft>
                <a:spcPts val="0"/>
              </a:spcAft>
              <a:buSzPts val="1800"/>
              <a:buChar char="●"/>
            </a:pPr>
            <a:r>
              <a:rPr lang="en"/>
              <a:t>true</a:t>
            </a:r>
            <a:endParaRPr/>
          </a:p>
          <a:p>
            <a:pPr marL="457200" lvl="0" indent="-342900" algn="l" rtl="0">
              <a:spcBef>
                <a:spcPts val="0"/>
              </a:spcBef>
              <a:spcAft>
                <a:spcPts val="0"/>
              </a:spcAft>
              <a:buSzPts val="1800"/>
              <a:buChar char="●"/>
            </a:pPr>
            <a:r>
              <a:rPr lang="en"/>
              <a:t>[ ], [ 1, "2", 3 ] (</a:t>
            </a:r>
            <a:r>
              <a:rPr lang="en" i="1"/>
              <a:t>arrays</a:t>
            </a:r>
            <a:r>
              <a:rPr lang="en"/>
              <a:t>)</a:t>
            </a:r>
            <a:endParaRPr/>
          </a:p>
          <a:p>
            <a:pPr marL="457200" lvl="0" indent="-342900" algn="l" rtl="0">
              <a:spcBef>
                <a:spcPts val="0"/>
              </a:spcBef>
              <a:spcAft>
                <a:spcPts val="0"/>
              </a:spcAft>
              <a:buSzPts val="1800"/>
              <a:buChar char="●"/>
            </a:pPr>
            <a:r>
              <a:rPr lang="en"/>
              <a:t>{ }, { a: 42 } (</a:t>
            </a:r>
            <a:r>
              <a:rPr lang="en" i="1"/>
              <a:t>objects</a:t>
            </a:r>
            <a:r>
              <a:rPr lang="en"/>
              <a:t>)</a:t>
            </a:r>
            <a:endParaRPr/>
          </a:p>
          <a:p>
            <a:pPr marL="457200" lvl="0" indent="-342900" algn="l" rtl="0">
              <a:spcBef>
                <a:spcPts val="0"/>
              </a:spcBef>
              <a:spcAft>
                <a:spcPts val="0"/>
              </a:spcAft>
              <a:buSzPts val="1800"/>
              <a:buChar char="●"/>
            </a:pPr>
            <a:r>
              <a:rPr lang="en"/>
              <a:t>function foo() { .. } (</a:t>
            </a:r>
            <a:r>
              <a:rPr lang="en" i="1"/>
              <a:t>functions</a:t>
            </a:r>
            <a:r>
              <a:rPr lang="en"/>
              <a:t>)</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Equality</a:t>
            </a:r>
            <a:endParaRPr/>
          </a:p>
        </p:txBody>
      </p:sp>
      <p:sp>
        <p:nvSpPr>
          <p:cNvPr id="208" name="Google Shape;20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four equality operators: ==, ===, !=, and !==.</a:t>
            </a:r>
            <a:endParaRPr/>
          </a:p>
          <a:p>
            <a:pPr marL="0" lvl="0" indent="0" algn="l" rtl="0">
              <a:spcBef>
                <a:spcPts val="1600"/>
              </a:spcBef>
              <a:spcAft>
                <a:spcPts val="0"/>
              </a:spcAft>
              <a:buNone/>
            </a:pPr>
            <a:r>
              <a:rPr lang="en"/>
              <a:t>What is the difference between the equality == and strict equality === operators? </a:t>
            </a:r>
            <a:endParaRPr/>
          </a:p>
          <a:p>
            <a:pPr marL="0" lvl="0" indent="0" algn="l"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Equality operator == checks for value equality and applies coercion</a:t>
            </a:r>
            <a:endParaRPr/>
          </a:p>
          <a:p>
            <a:pPr marL="0" lvl="0" indent="0" algn="l" rtl="0">
              <a:spcBef>
                <a:spcPts val="0"/>
              </a:spcBef>
              <a:spcAft>
                <a:spcPts val="0"/>
              </a:spcAft>
              <a:buNone/>
            </a:pPr>
            <a:endParaRPr/>
          </a:p>
          <a:p>
            <a:pPr marL="0" lvl="0" indent="0" algn="l" rtl="0">
              <a:spcBef>
                <a:spcPts val="0"/>
              </a:spcBef>
              <a:spcAft>
                <a:spcPts val="0"/>
              </a:spcAft>
              <a:buClr>
                <a:srgbClr val="000000"/>
              </a:buClr>
              <a:buSzPts val="1100"/>
              <a:buFont typeface="Arial"/>
              <a:buNone/>
            </a:pPr>
            <a:r>
              <a:rPr lang="en"/>
              <a:t>Strict equality operator === checks for both value and type equality and does not apply coercion</a:t>
            </a:r>
            <a:endParaRPr/>
          </a:p>
          <a:p>
            <a:pPr marL="0" lvl="0" indent="0" algn="l" rtl="0">
              <a:spcBef>
                <a:spcPts val="0"/>
              </a:spcBef>
              <a:spcAft>
                <a:spcPts val="0"/>
              </a:spcAft>
              <a:buClr>
                <a:srgbClr val="000000"/>
              </a:buClr>
              <a:buSzPts val="1100"/>
              <a:buFont typeface="Arial"/>
              <a:buNone/>
            </a:pPr>
            <a:r>
              <a:rPr lang="en"/>
              <a:t> </a:t>
            </a:r>
            <a:endParaRPr/>
          </a:p>
          <a:p>
            <a:pPr marL="0" lvl="0" indent="0" algn="l" rtl="0">
              <a:spcBef>
                <a:spcPts val="0"/>
              </a:spcBef>
              <a:spcAft>
                <a:spcPts val="0"/>
              </a:spcAft>
              <a:buClr>
                <a:srgbClr val="000000"/>
              </a:buClr>
              <a:buSzPts val="1100"/>
              <a:buFont typeface="Arial"/>
              <a:buNone/>
            </a:pPr>
            <a:r>
              <a:rPr lang="en"/>
              <a:t>The logical negation operator (!) reverses the equality operators to their non-equal form. i.e. != form pairs with ==, and the !== form pairs with ===.</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Note: non-equality is not inequality</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However, note that when comparing two non-primitive values, like objects (functions and arrays), their values are actually held by reference. </a:t>
            </a:r>
            <a:endParaRPr/>
          </a:p>
          <a:p>
            <a:pPr marL="0" lvl="0" indent="0" algn="l" rtl="0">
              <a:spcBef>
                <a:spcPts val="1600"/>
              </a:spcBef>
              <a:spcAft>
                <a:spcPts val="0"/>
              </a:spcAft>
              <a:buClr>
                <a:srgbClr val="000000"/>
              </a:buClr>
              <a:buSzPts val="1100"/>
              <a:buFont typeface="Arial"/>
              <a:buNone/>
            </a:pPr>
            <a:r>
              <a:rPr lang="en"/>
              <a:t>This means that the comparison will simply check whether the references match but not the underlying values.</a:t>
            </a:r>
            <a:endParaRPr/>
          </a:p>
          <a:p>
            <a:pPr marL="2743200" lvl="0" indent="0" algn="l" rtl="0">
              <a:spcBef>
                <a:spcPts val="1600"/>
              </a:spcBef>
              <a:spcAft>
                <a:spcPts val="0"/>
              </a:spcAft>
              <a:buClr>
                <a:srgbClr val="000000"/>
              </a:buClr>
              <a:buSzPts val="1100"/>
              <a:buFont typeface="Arial"/>
              <a:buNone/>
            </a:pPr>
            <a:r>
              <a:rPr lang="en"/>
              <a:t>Are these two arrays equal? </a:t>
            </a:r>
            <a:endParaRPr/>
          </a:p>
          <a:p>
            <a:pPr marL="2743200" lvl="0" indent="0" algn="l" rtl="0">
              <a:spcBef>
                <a:spcPts val="0"/>
              </a:spcBef>
              <a:spcAft>
                <a:spcPts val="0"/>
              </a:spcAft>
              <a:buClr>
                <a:srgbClr val="000000"/>
              </a:buClr>
              <a:buSzPts val="1100"/>
              <a:buFont typeface="Arial"/>
              <a:buNone/>
            </a:pPr>
            <a:r>
              <a:rPr lang="en">
                <a:solidFill>
                  <a:srgbClr val="FF00FF"/>
                </a:solidFill>
              </a:rPr>
              <a:t>var</a:t>
            </a:r>
            <a:r>
              <a:rPr lang="en"/>
              <a:t> a = [1,2,3];</a:t>
            </a:r>
            <a:endParaRPr/>
          </a:p>
          <a:p>
            <a:pPr marL="2743200" lvl="0" indent="0" algn="l" rtl="0">
              <a:spcBef>
                <a:spcPts val="0"/>
              </a:spcBef>
              <a:spcAft>
                <a:spcPts val="0"/>
              </a:spcAft>
              <a:buClr>
                <a:srgbClr val="000000"/>
              </a:buClr>
              <a:buSzPts val="1100"/>
              <a:buFont typeface="Arial"/>
              <a:buNone/>
            </a:pPr>
            <a:r>
              <a:rPr lang="en">
                <a:solidFill>
                  <a:srgbClr val="FF00FF"/>
                </a:solidFill>
              </a:rPr>
              <a:t>var</a:t>
            </a:r>
            <a:r>
              <a:rPr lang="en"/>
              <a:t> b = [1,2,3];</a:t>
            </a:r>
            <a:endParaRPr/>
          </a:p>
          <a:p>
            <a:pPr marL="2743200" lvl="0" indent="0" algn="l" rtl="0">
              <a:spcBef>
                <a:spcPts val="0"/>
              </a:spcBef>
              <a:spcAft>
                <a:spcPts val="0"/>
              </a:spcAft>
              <a:buClr>
                <a:srgbClr val="000000"/>
              </a:buClr>
              <a:buSzPts val="1100"/>
              <a:buFont typeface="Arial"/>
              <a:buNone/>
            </a:pPr>
            <a:endParaRPr/>
          </a:p>
          <a:p>
            <a:pPr marL="2743200" lvl="0" indent="0" algn="l" rtl="0">
              <a:spcBef>
                <a:spcPts val="0"/>
              </a:spcBef>
              <a:spcAft>
                <a:spcPts val="0"/>
              </a:spcAft>
              <a:buClr>
                <a:srgbClr val="000000"/>
              </a:buClr>
              <a:buSzPts val="1100"/>
              <a:buFont typeface="Arial"/>
              <a:buNone/>
            </a:pPr>
            <a:r>
              <a:rPr lang="en"/>
              <a:t>a == b;  // false</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Values and Types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What about if we compare an array with a string of similar values separated by commas? </a:t>
            </a:r>
            <a:endParaRPr/>
          </a:p>
          <a:p>
            <a:pPr marL="2743200" lvl="0" indent="0" algn="l" rtl="0">
              <a:spcBef>
                <a:spcPts val="1600"/>
              </a:spcBef>
              <a:spcAft>
                <a:spcPts val="0"/>
              </a:spcAft>
              <a:buClr>
                <a:srgbClr val="000000"/>
              </a:buClr>
              <a:buSzPts val="1100"/>
              <a:buFont typeface="Arial"/>
              <a:buNone/>
            </a:pPr>
            <a:r>
              <a:rPr lang="en">
                <a:solidFill>
                  <a:srgbClr val="FF00FF"/>
                </a:solidFill>
              </a:rPr>
              <a:t>var</a:t>
            </a:r>
            <a:r>
              <a:rPr lang="en"/>
              <a:t> c = "1,2,3";</a:t>
            </a:r>
            <a:endParaRPr/>
          </a:p>
          <a:p>
            <a:pPr marL="2743200" lvl="0" indent="0" algn="l" rtl="0">
              <a:spcBef>
                <a:spcPts val="0"/>
              </a:spcBef>
              <a:spcAft>
                <a:spcPts val="0"/>
              </a:spcAft>
              <a:buClr>
                <a:srgbClr val="000000"/>
              </a:buClr>
              <a:buSzPts val="1100"/>
              <a:buFont typeface="Arial"/>
              <a:buNone/>
            </a:pPr>
            <a:endParaRPr/>
          </a:p>
          <a:p>
            <a:pPr marL="2743200" lvl="0" indent="0" algn="l" rtl="0">
              <a:spcBef>
                <a:spcPts val="0"/>
              </a:spcBef>
              <a:spcAft>
                <a:spcPts val="0"/>
              </a:spcAft>
              <a:buClr>
                <a:srgbClr val="000000"/>
              </a:buClr>
              <a:buSzPts val="1100"/>
              <a:buFont typeface="Arial"/>
              <a:buNone/>
            </a:pPr>
            <a:r>
              <a:rPr lang="en"/>
              <a:t>a == c;	// true</a:t>
            </a:r>
            <a:endParaRPr/>
          </a:p>
          <a:p>
            <a:pPr marL="2743200" lvl="0" indent="0" algn="l" rtl="0">
              <a:spcBef>
                <a:spcPts val="0"/>
              </a:spcBef>
              <a:spcAft>
                <a:spcPts val="0"/>
              </a:spcAft>
              <a:buClr>
                <a:srgbClr val="000000"/>
              </a:buClr>
              <a:buSzPts val="1100"/>
              <a:buFont typeface="Arial"/>
              <a:buNone/>
            </a:pPr>
            <a:r>
              <a:rPr lang="en"/>
              <a:t>b == c;	// true</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Inequality</a:t>
            </a:r>
            <a:endParaRPr/>
          </a:p>
        </p:txBody>
      </p:sp>
      <p:sp>
        <p:nvSpPr>
          <p:cNvPr id="232" name="Google Shape;232;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We use relational comparison operators to test for inequality. </a:t>
            </a:r>
            <a:endParaRPr/>
          </a:p>
          <a:p>
            <a:pPr marL="0" lvl="0" indent="0" algn="l" rtl="0">
              <a:spcBef>
                <a:spcPts val="0"/>
              </a:spcBef>
              <a:spcAft>
                <a:spcPts val="0"/>
              </a:spcAft>
              <a:buClr>
                <a:srgbClr val="000000"/>
              </a:buClr>
              <a:buSzPts val="1100"/>
              <a:buFont typeface="Arial"/>
              <a:buNone/>
            </a:pPr>
            <a:r>
              <a:rPr lang="en"/>
              <a:t>They are &lt;, &gt;, &lt;=, and &gt;=</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14 &gt; 10;  // true </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In JS, strings can also be compared for inequality, using typical alphabetic rules</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"bar" &lt; "foo"  // true</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Relational comparison operators allow coercion when testing for inequality</a:t>
            </a:r>
            <a:endParaRPr/>
          </a:p>
          <a:p>
            <a:pPr marL="0" lvl="0" indent="0" algn="l" rtl="0">
              <a:spcBef>
                <a:spcPts val="0"/>
              </a:spcBef>
              <a:spcAft>
                <a:spcPts val="0"/>
              </a:spcAft>
              <a:buClr>
                <a:srgbClr val="000000"/>
              </a:buClr>
              <a:buSzPts val="1100"/>
              <a:buFont typeface="Arial"/>
              <a:buNone/>
            </a:pPr>
            <a:endParaRPr/>
          </a:p>
          <a:p>
            <a:pPr marL="2743200" lvl="0" indent="0" algn="l" rtl="0">
              <a:spcBef>
                <a:spcPts val="0"/>
              </a:spcBef>
              <a:spcAft>
                <a:spcPts val="0"/>
              </a:spcAft>
              <a:buClr>
                <a:srgbClr val="000000"/>
              </a:buClr>
              <a:buSzPts val="1100"/>
              <a:buFont typeface="Arial"/>
              <a:buNone/>
            </a:pPr>
            <a:r>
              <a:rPr lang="en">
                <a:solidFill>
                  <a:srgbClr val="FF00FF"/>
                </a:solidFill>
              </a:rPr>
              <a:t>var</a:t>
            </a:r>
            <a:r>
              <a:rPr lang="en"/>
              <a:t> a = 99;</a:t>
            </a:r>
            <a:endParaRPr/>
          </a:p>
          <a:p>
            <a:pPr marL="2743200" lvl="0" indent="0" algn="l" rtl="0">
              <a:spcBef>
                <a:spcPts val="0"/>
              </a:spcBef>
              <a:spcAft>
                <a:spcPts val="0"/>
              </a:spcAft>
              <a:buClr>
                <a:srgbClr val="000000"/>
              </a:buClr>
              <a:buSzPts val="1100"/>
              <a:buFont typeface="Arial"/>
              <a:buNone/>
            </a:pPr>
            <a:r>
              <a:rPr lang="en">
                <a:solidFill>
                  <a:srgbClr val="FF00FF"/>
                </a:solidFill>
              </a:rPr>
              <a:t>var</a:t>
            </a:r>
            <a:r>
              <a:rPr lang="en"/>
              <a:t> b = "100";</a:t>
            </a:r>
            <a:endParaRPr/>
          </a:p>
          <a:p>
            <a:pPr marL="2743200" lvl="0" indent="0" algn="l" rtl="0">
              <a:spcBef>
                <a:spcPts val="0"/>
              </a:spcBef>
              <a:spcAft>
                <a:spcPts val="0"/>
              </a:spcAft>
              <a:buClr>
                <a:srgbClr val="000000"/>
              </a:buClr>
              <a:buSzPts val="1100"/>
              <a:buFont typeface="Arial"/>
              <a:buNone/>
            </a:pPr>
            <a:r>
              <a:rPr lang="en">
                <a:solidFill>
                  <a:srgbClr val="FF00FF"/>
                </a:solidFill>
              </a:rPr>
              <a:t>var</a:t>
            </a:r>
            <a:r>
              <a:rPr lang="en"/>
              <a:t> c = "101";</a:t>
            </a:r>
            <a:endParaRPr/>
          </a:p>
          <a:p>
            <a:pPr marL="2743200" lvl="0" indent="0" algn="l" rtl="0">
              <a:spcBef>
                <a:spcPts val="0"/>
              </a:spcBef>
              <a:spcAft>
                <a:spcPts val="0"/>
              </a:spcAft>
              <a:buClr>
                <a:srgbClr val="000000"/>
              </a:buClr>
              <a:buSzPts val="1100"/>
              <a:buFont typeface="Arial"/>
              <a:buNone/>
            </a:pPr>
            <a:endParaRPr/>
          </a:p>
          <a:p>
            <a:pPr marL="2743200" lvl="0" indent="0" algn="l" rtl="0">
              <a:spcBef>
                <a:spcPts val="0"/>
              </a:spcBef>
              <a:spcAft>
                <a:spcPts val="0"/>
              </a:spcAft>
              <a:buClr>
                <a:srgbClr val="000000"/>
              </a:buClr>
              <a:buSzPts val="1100"/>
              <a:buFont typeface="Arial"/>
              <a:buNone/>
            </a:pPr>
            <a:r>
              <a:rPr lang="en"/>
              <a:t>a &lt; b; // true</a:t>
            </a:r>
            <a:endParaRPr/>
          </a:p>
          <a:p>
            <a:pPr marL="2743200" lvl="0" indent="0" algn="l" rtl="0">
              <a:spcBef>
                <a:spcPts val="0"/>
              </a:spcBef>
              <a:spcAft>
                <a:spcPts val="0"/>
              </a:spcAft>
              <a:buClr>
                <a:srgbClr val="000000"/>
              </a:buClr>
              <a:buSzPts val="1100"/>
              <a:buFont typeface="Arial"/>
              <a:buNone/>
            </a:pPr>
            <a:r>
              <a:rPr lang="en"/>
              <a:t>b &lt; c; // true</a:t>
            </a:r>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If one or both is not a string, as it is with a &lt; b, then both values are coerced to be numbers, and a typical numeric comparison occurs.</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If both values in the &lt; comparison are strings, as it is with b &lt; c, the comparison is made lexicographically (aka alphabetically like a dictionary).</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How about if we do this? </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solidFill>
                  <a:srgbClr val="FF00FF"/>
                </a:solidFill>
              </a:rPr>
              <a:t>var</a:t>
            </a:r>
            <a:r>
              <a:rPr lang="en"/>
              <a:t> a = 100;</a:t>
            </a:r>
            <a:endParaRPr/>
          </a:p>
          <a:p>
            <a:pPr marL="0" lvl="0" indent="0" algn="l" rtl="0">
              <a:spcBef>
                <a:spcPts val="0"/>
              </a:spcBef>
              <a:spcAft>
                <a:spcPts val="0"/>
              </a:spcAft>
              <a:buClr>
                <a:srgbClr val="000000"/>
              </a:buClr>
              <a:buSzPts val="1100"/>
              <a:buFont typeface="Arial"/>
              <a:buNone/>
            </a:pPr>
            <a:r>
              <a:rPr lang="en">
                <a:solidFill>
                  <a:srgbClr val="FF00FF"/>
                </a:solidFill>
              </a:rPr>
              <a:t>var</a:t>
            </a:r>
            <a:r>
              <a:rPr lang="en"/>
              <a:t> b = "foo";</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a &lt; b;  // false </a:t>
            </a:r>
            <a:endParaRPr/>
          </a:p>
          <a:p>
            <a:pPr marL="0" lvl="0" indent="0" algn="l" rtl="0">
              <a:spcBef>
                <a:spcPts val="0"/>
              </a:spcBef>
              <a:spcAft>
                <a:spcPts val="0"/>
              </a:spcAft>
              <a:buClr>
                <a:srgbClr val="000000"/>
              </a:buClr>
              <a:buSzPts val="1100"/>
              <a:buFont typeface="Arial"/>
              <a:buNone/>
            </a:pPr>
            <a:r>
              <a:rPr lang="en"/>
              <a:t>a &gt; b;  // false</a:t>
            </a:r>
            <a:endParaRPr/>
          </a:p>
          <a:p>
            <a:pPr marL="0" lvl="0" indent="0" algn="l" rtl="0">
              <a:spcBef>
                <a:spcPts val="0"/>
              </a:spcBef>
              <a:spcAft>
                <a:spcPts val="0"/>
              </a:spcAft>
              <a:buClr>
                <a:srgbClr val="000000"/>
              </a:buClr>
              <a:buSzPts val="1100"/>
              <a:buFont typeface="Arial"/>
              <a:buNone/>
            </a:pPr>
            <a:r>
              <a:rPr lang="en"/>
              <a:t>a == b;  // false </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Why all three of those comparison return false? </a:t>
            </a:r>
            <a:endParaRPr/>
          </a:p>
          <a:p>
            <a:pPr marL="0" lvl="0" indent="0" algn="l" rtl="0">
              <a:spcBef>
                <a:spcPts val="1600"/>
              </a:spcBef>
              <a:spcAft>
                <a:spcPts val="0"/>
              </a:spcAft>
              <a:buClr>
                <a:srgbClr val="000000"/>
              </a:buClr>
              <a:buSzPts val="1100"/>
              <a:buFont typeface="Arial"/>
              <a:buNone/>
            </a:pPr>
            <a:r>
              <a:rPr lang="en"/>
              <a:t>Because the b value is being coerced to the "invalid number value" NaN in the &lt; and &gt; comparisons, and the specification says that NaN is neither greater-than nor less-than any other value.</a:t>
            </a:r>
            <a:endParaRPr/>
          </a:p>
          <a:p>
            <a:pPr marL="0" lvl="0" indent="0" algn="l" rtl="0">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How about we apply the comparison operator? </a:t>
            </a:r>
            <a:endParaRPr/>
          </a:p>
          <a:p>
            <a:pPr marL="0" lvl="0" indent="0" algn="l" rtl="0">
              <a:spcBef>
                <a:spcPts val="1600"/>
              </a:spcBef>
              <a:spcAft>
                <a:spcPts val="0"/>
              </a:spcAft>
              <a:buNone/>
            </a:pPr>
            <a:r>
              <a:rPr lang="en"/>
              <a:t>a == b;  // 100 == NaN --&gt; false</a:t>
            </a:r>
            <a:endParaRPr/>
          </a:p>
          <a:p>
            <a:pPr marL="0" lvl="0" indent="0" algn="l" rtl="0">
              <a:spcBef>
                <a:spcPts val="1600"/>
              </a:spcBef>
              <a:spcAft>
                <a:spcPts val="0"/>
              </a:spcAft>
              <a:buNone/>
            </a:pPr>
            <a:endParaRPr/>
          </a:p>
          <a:p>
            <a:pPr marL="0" lvl="0" indent="0" algn="l" rtl="0">
              <a:spcBef>
                <a:spcPts val="1600"/>
              </a:spcBef>
              <a:spcAft>
                <a:spcPts val="0"/>
              </a:spcAft>
              <a:buNone/>
            </a:pPr>
            <a:r>
              <a:rPr lang="en"/>
              <a:t>Read more: </a:t>
            </a:r>
            <a:r>
              <a:rPr lang="en" u="sng">
                <a:solidFill>
                  <a:schemeClr val="hlink"/>
                </a:solidFill>
                <a:hlinkClick r:id="rId3"/>
              </a:rPr>
              <a:t>https://github.com/getify/You-Dont-Know-JS/blob/master/types%20%26%20grammar/ch4.md</a:t>
            </a:r>
            <a:r>
              <a:rPr lang="en"/>
              <a:t> </a:t>
            </a:r>
            <a:endParaRPr/>
          </a:p>
          <a:p>
            <a:pPr marL="0" lvl="0" indent="0" algn="l" rtl="0">
              <a:spcBef>
                <a:spcPts val="1600"/>
              </a:spcBef>
              <a:spcAft>
                <a:spcPts val="0"/>
              </a:spcAft>
              <a:buClr>
                <a:srgbClr val="000000"/>
              </a:buClr>
              <a:buSzPts val="1100"/>
              <a:buFont typeface="Arial"/>
              <a:buNone/>
            </a:pPr>
            <a:r>
              <a:rPr lang="en" u="sng">
                <a:solidFill>
                  <a:schemeClr val="hlink"/>
                </a:solidFill>
                <a:hlinkClick r:id="rId4"/>
              </a:rPr>
              <a:t>http://www.ecma-international.org/ecma-262/5.1/</a:t>
            </a:r>
            <a:r>
              <a:rPr lang="en"/>
              <a:t> </a:t>
            </a:r>
            <a:endParaRPr/>
          </a:p>
          <a:p>
            <a:pPr marL="0" lvl="0" indent="0" algn="l" rtl="0">
              <a:spcBef>
                <a:spcPts val="160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Assignment</a:t>
            </a:r>
            <a:endParaRPr/>
          </a:p>
        </p:txBody>
      </p:sp>
      <p:sp>
        <p:nvSpPr>
          <p:cNvPr id="268" name="Google Shape;268;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program to calculate purchases from a kiosk. For e.g. given the fruit name 'orange' the program should fetch its price (30.00) and multiply with the quantity requested (2) and return total cost in this printed format (2 Oranges for KES 60.00). </a:t>
            </a:r>
            <a:endParaRPr/>
          </a:p>
          <a:p>
            <a:pPr marL="0" lvl="0" indent="0" algn="l" rtl="0">
              <a:spcBef>
                <a:spcPts val="0"/>
              </a:spcBef>
              <a:spcAft>
                <a:spcPts val="0"/>
              </a:spcAft>
              <a:buNone/>
            </a:pPr>
            <a:endParaRPr/>
          </a:p>
          <a:p>
            <a:pPr marL="0" lvl="0" indent="0" algn="l" rtl="0">
              <a:spcBef>
                <a:spcPts val="0"/>
              </a:spcBef>
              <a:spcAft>
                <a:spcPts val="0"/>
              </a:spcAft>
              <a:buNone/>
            </a:pPr>
            <a:r>
              <a:rPr lang="en"/>
              <a:t>calculateFruitCost(fruitName, quantity)</a:t>
            </a:r>
            <a:endParaRPr/>
          </a:p>
          <a:p>
            <a:pPr marL="0" lvl="0" indent="0" algn="l" rtl="0">
              <a:spcBef>
                <a:spcPts val="0"/>
              </a:spcBef>
              <a:spcAft>
                <a:spcPts val="0"/>
              </a:spcAft>
              <a:buNone/>
            </a:pPr>
            <a:endParaRPr/>
          </a:p>
          <a:p>
            <a:pPr marL="0" lvl="0" indent="0" algn="l" rtl="0">
              <a:spcBef>
                <a:spcPts val="0"/>
              </a:spcBef>
              <a:spcAft>
                <a:spcPts val="0"/>
              </a:spcAft>
              <a:buNone/>
            </a:pPr>
            <a:r>
              <a:rPr lang="en"/>
              <a:t>For example, calculateFruitCost('orange', 2) should return "2 Oranges for KES 60.00"</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class</a:t>
            </a:r>
            <a:endParaRPr/>
          </a:p>
        </p:txBody>
      </p:sp>
      <p:sp>
        <p:nvSpPr>
          <p:cNvPr id="274" name="Google Shape;274;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Variables</a:t>
            </a:r>
            <a:endParaRPr/>
          </a:p>
          <a:p>
            <a:pPr marL="914400" lvl="1" indent="-317500" algn="l" rtl="0">
              <a:spcBef>
                <a:spcPts val="0"/>
              </a:spcBef>
              <a:spcAft>
                <a:spcPts val="0"/>
              </a:spcAft>
              <a:buSzPts val="1400"/>
              <a:buChar char="○"/>
            </a:pPr>
            <a:r>
              <a:rPr lang="en"/>
              <a:t>Function Scopes</a:t>
            </a:r>
            <a:endParaRPr/>
          </a:p>
          <a:p>
            <a:pPr marL="1371600" lvl="2" indent="-317500" algn="l" rtl="0">
              <a:spcBef>
                <a:spcPts val="0"/>
              </a:spcBef>
              <a:spcAft>
                <a:spcPts val="0"/>
              </a:spcAft>
              <a:buSzPts val="1400"/>
              <a:buChar char="■"/>
            </a:pPr>
            <a:r>
              <a:rPr lang="en"/>
              <a:t>Hoisting</a:t>
            </a:r>
            <a:endParaRPr/>
          </a:p>
          <a:p>
            <a:pPr marL="1371600" lvl="2" indent="-317500" algn="l" rtl="0">
              <a:spcBef>
                <a:spcPts val="0"/>
              </a:spcBef>
              <a:spcAft>
                <a:spcPts val="0"/>
              </a:spcAft>
              <a:buSzPts val="1400"/>
              <a:buChar char="■"/>
            </a:pPr>
            <a:r>
              <a:rPr lang="en"/>
              <a:t>Nested Scopes</a:t>
            </a:r>
            <a:endParaRPr/>
          </a:p>
          <a:p>
            <a:pPr marL="457200" lvl="0" indent="-342900" algn="l" rtl="0">
              <a:spcBef>
                <a:spcPts val="0"/>
              </a:spcBef>
              <a:spcAft>
                <a:spcPts val="0"/>
              </a:spcAft>
              <a:buSzPts val="1800"/>
              <a:buChar char="●"/>
            </a:pPr>
            <a:r>
              <a:rPr lang="en"/>
              <a:t>Conditionals</a:t>
            </a:r>
            <a:endParaRPr/>
          </a:p>
          <a:p>
            <a:pPr marL="457200" lvl="0" indent="-342900" algn="l" rtl="0">
              <a:spcBef>
                <a:spcPts val="0"/>
              </a:spcBef>
              <a:spcAft>
                <a:spcPts val="0"/>
              </a:spcAft>
              <a:buSzPts val="1800"/>
              <a:buChar char="●"/>
            </a:pPr>
            <a:r>
              <a:rPr lang="en"/>
              <a:t>Strict Mode</a:t>
            </a:r>
            <a:endParaRPr/>
          </a:p>
          <a:p>
            <a:pPr marL="0" lvl="0" indent="0" algn="l" rtl="0">
              <a:spcBef>
                <a:spcPts val="1600"/>
              </a:spcBef>
              <a:spcAft>
                <a:spcPts val="1600"/>
              </a:spcAft>
              <a:buNone/>
            </a:pPr>
            <a:r>
              <a:rPr lang="en" sz="1400"/>
              <a:t>Course material: </a:t>
            </a:r>
            <a:r>
              <a:rPr lang="en" sz="1400" u="sng">
                <a:solidFill>
                  <a:schemeClr val="hlink"/>
                </a:solidFill>
                <a:hlinkClick r:id="rId3"/>
              </a:rPr>
              <a:t>https://github.com/getify/You-Dont-Know-JS/blob/master/up%20%26%20going/ch2.md</a:t>
            </a:r>
            <a:r>
              <a:rPr lang="en" sz="1400"/>
              <a: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Primitive Types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From our previous class, we looked at the following JS primitive types: </a:t>
            </a:r>
            <a:endParaRPr/>
          </a:p>
          <a:p>
            <a:pPr marL="457200" lvl="0" indent="-342900" algn="l" rtl="0">
              <a:spcBef>
                <a:spcPts val="1600"/>
              </a:spcBef>
              <a:spcAft>
                <a:spcPts val="0"/>
              </a:spcAft>
              <a:buSzPts val="1800"/>
              <a:buChar char="●"/>
            </a:pPr>
            <a:r>
              <a:rPr lang="en"/>
              <a:t>string</a:t>
            </a:r>
            <a:endParaRPr/>
          </a:p>
          <a:p>
            <a:pPr marL="457200" lvl="0" indent="-342900" algn="l" rtl="0">
              <a:spcBef>
                <a:spcPts val="0"/>
              </a:spcBef>
              <a:spcAft>
                <a:spcPts val="0"/>
              </a:spcAft>
              <a:buSzPts val="1800"/>
              <a:buChar char="●"/>
            </a:pPr>
            <a:r>
              <a:rPr lang="en"/>
              <a:t>number</a:t>
            </a:r>
            <a:endParaRPr/>
          </a:p>
          <a:p>
            <a:pPr marL="457200" lvl="0" indent="-342900" algn="l" rtl="0">
              <a:spcBef>
                <a:spcPts val="0"/>
              </a:spcBef>
              <a:spcAft>
                <a:spcPts val="0"/>
              </a:spcAft>
              <a:buSzPts val="1800"/>
              <a:buChar char="●"/>
            </a:pPr>
            <a:r>
              <a:rPr lang="en"/>
              <a:t>boolean</a:t>
            </a:r>
            <a:endParaRPr/>
          </a:p>
          <a:p>
            <a:pPr marL="457200" lvl="0" indent="-342900" algn="l" rtl="0">
              <a:spcBef>
                <a:spcPts val="0"/>
              </a:spcBef>
              <a:spcAft>
                <a:spcPts val="0"/>
              </a:spcAft>
              <a:buSzPts val="1800"/>
              <a:buChar char="●"/>
            </a:pPr>
            <a:r>
              <a:rPr lang="en"/>
              <a:t>null </a:t>
            </a:r>
            <a:endParaRPr/>
          </a:p>
          <a:p>
            <a:pPr marL="457200" lvl="0" indent="-342900" algn="l" rtl="0">
              <a:spcBef>
                <a:spcPts val="0"/>
              </a:spcBef>
              <a:spcAft>
                <a:spcPts val="0"/>
              </a:spcAft>
              <a:buSzPts val="1800"/>
              <a:buChar char="●"/>
            </a:pPr>
            <a:r>
              <a:rPr lang="en"/>
              <a:t>undefined</a:t>
            </a:r>
            <a:endParaRPr/>
          </a:p>
          <a:p>
            <a:pPr marL="457200" lvl="0" indent="-342900" algn="l" rtl="0">
              <a:spcBef>
                <a:spcPts val="0"/>
              </a:spcBef>
              <a:spcAft>
                <a:spcPts val="0"/>
              </a:spcAft>
              <a:buSzPts val="1800"/>
              <a:buChar char="●"/>
            </a:pPr>
            <a:r>
              <a:rPr lang="en"/>
              <a:t>object</a:t>
            </a:r>
            <a:endParaRPr/>
          </a:p>
          <a:p>
            <a:pPr marL="457200" lvl="0" indent="-342900" algn="l" rtl="0">
              <a:spcBef>
                <a:spcPts val="0"/>
              </a:spcBef>
              <a:spcAft>
                <a:spcPts val="0"/>
              </a:spcAft>
              <a:buSzPts val="1800"/>
              <a:buChar char="●"/>
            </a:pPr>
            <a:r>
              <a:rPr lang="en"/>
              <a:t>symbol (new to ES6)</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Native Types</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Commonly used natives include:</a:t>
            </a:r>
            <a:endParaRPr/>
          </a:p>
          <a:p>
            <a:pPr marL="457200" lvl="0" indent="-317500" algn="l" rtl="0">
              <a:spcBef>
                <a:spcPts val="1600"/>
              </a:spcBef>
              <a:spcAft>
                <a:spcPts val="0"/>
              </a:spcAft>
              <a:buSzPts val="1400"/>
              <a:buChar char="●"/>
            </a:pPr>
            <a:r>
              <a:rPr lang="en" sz="1400"/>
              <a:t>String()</a:t>
            </a:r>
            <a:endParaRPr sz="1400"/>
          </a:p>
          <a:p>
            <a:pPr marL="457200" lvl="0" indent="-317500" algn="l" rtl="0">
              <a:spcBef>
                <a:spcPts val="0"/>
              </a:spcBef>
              <a:spcAft>
                <a:spcPts val="0"/>
              </a:spcAft>
              <a:buSzPts val="1400"/>
              <a:buChar char="●"/>
            </a:pPr>
            <a:r>
              <a:rPr lang="en" sz="1400"/>
              <a:t>Number()</a:t>
            </a:r>
            <a:endParaRPr sz="1400"/>
          </a:p>
          <a:p>
            <a:pPr marL="457200" lvl="0" indent="-317500" algn="l" rtl="0">
              <a:spcBef>
                <a:spcPts val="0"/>
              </a:spcBef>
              <a:spcAft>
                <a:spcPts val="0"/>
              </a:spcAft>
              <a:buSzPts val="1400"/>
              <a:buChar char="●"/>
            </a:pPr>
            <a:r>
              <a:rPr lang="en" sz="1400"/>
              <a:t>Boolean()</a:t>
            </a:r>
            <a:endParaRPr sz="1400"/>
          </a:p>
          <a:p>
            <a:pPr marL="457200" lvl="0" indent="-317500" algn="l" rtl="0">
              <a:spcBef>
                <a:spcPts val="0"/>
              </a:spcBef>
              <a:spcAft>
                <a:spcPts val="0"/>
              </a:spcAft>
              <a:buSzPts val="1400"/>
              <a:buChar char="●"/>
            </a:pPr>
            <a:r>
              <a:rPr lang="en" sz="1400"/>
              <a:t>Array()</a:t>
            </a:r>
            <a:endParaRPr sz="1400"/>
          </a:p>
          <a:p>
            <a:pPr marL="457200" lvl="0" indent="-317500" algn="l" rtl="0">
              <a:spcBef>
                <a:spcPts val="0"/>
              </a:spcBef>
              <a:spcAft>
                <a:spcPts val="0"/>
              </a:spcAft>
              <a:buSzPts val="1400"/>
              <a:buChar char="●"/>
            </a:pPr>
            <a:r>
              <a:rPr lang="en" sz="1400"/>
              <a:t>Object()</a:t>
            </a:r>
            <a:endParaRPr sz="1400"/>
          </a:p>
          <a:p>
            <a:pPr marL="457200" lvl="0" indent="-317500" algn="l" rtl="0">
              <a:spcBef>
                <a:spcPts val="0"/>
              </a:spcBef>
              <a:spcAft>
                <a:spcPts val="0"/>
              </a:spcAft>
              <a:buSzPts val="1400"/>
              <a:buChar char="●"/>
            </a:pPr>
            <a:r>
              <a:rPr lang="en" sz="1400"/>
              <a:t>Function()</a:t>
            </a:r>
            <a:endParaRPr sz="1400"/>
          </a:p>
          <a:p>
            <a:pPr marL="457200" lvl="0" indent="-317500" algn="l" rtl="0">
              <a:spcBef>
                <a:spcPts val="0"/>
              </a:spcBef>
              <a:spcAft>
                <a:spcPts val="0"/>
              </a:spcAft>
              <a:buSzPts val="1400"/>
              <a:buChar char="●"/>
            </a:pPr>
            <a:r>
              <a:rPr lang="en" sz="1400"/>
              <a:t>RegExp()</a:t>
            </a:r>
            <a:endParaRPr sz="1400"/>
          </a:p>
          <a:p>
            <a:pPr marL="457200" lvl="0" indent="-317500" algn="l" rtl="0">
              <a:spcBef>
                <a:spcPts val="0"/>
              </a:spcBef>
              <a:spcAft>
                <a:spcPts val="0"/>
              </a:spcAft>
              <a:buSzPts val="1400"/>
              <a:buChar char="●"/>
            </a:pPr>
            <a:r>
              <a:rPr lang="en" sz="1400"/>
              <a:t>Date()</a:t>
            </a:r>
            <a:endParaRPr sz="1400"/>
          </a:p>
          <a:p>
            <a:pPr marL="457200" lvl="0" indent="-317500" algn="l" rtl="0">
              <a:spcBef>
                <a:spcPts val="0"/>
              </a:spcBef>
              <a:spcAft>
                <a:spcPts val="0"/>
              </a:spcAft>
              <a:buSzPts val="1400"/>
              <a:buChar char="●"/>
            </a:pPr>
            <a:r>
              <a:rPr lang="en" sz="1400"/>
              <a:t>Error()</a:t>
            </a:r>
            <a:endParaRPr sz="1400"/>
          </a:p>
          <a:p>
            <a:pPr marL="457200" lvl="0" indent="-317500" algn="l" rtl="0">
              <a:spcBef>
                <a:spcPts val="0"/>
              </a:spcBef>
              <a:spcAft>
                <a:spcPts val="0"/>
              </a:spcAft>
              <a:buSzPts val="1400"/>
              <a:buChar char="●"/>
            </a:pPr>
            <a:r>
              <a:rPr lang="en" sz="1400"/>
              <a:t>Symbol() -- added in ES6!</a:t>
            </a:r>
            <a:endParaRPr sz="1400"/>
          </a:p>
          <a:p>
            <a:pPr marL="0" lvl="0" indent="0" algn="l" rtl="0">
              <a:spcBef>
                <a:spcPts val="0"/>
              </a:spcBef>
              <a:spcAft>
                <a:spcPts val="0"/>
              </a:spcAft>
              <a:buNone/>
            </a:pPr>
            <a:endParaRPr sz="1400"/>
          </a:p>
          <a:p>
            <a:pPr marL="0" lvl="0" indent="0" algn="l" rtl="0">
              <a:spcBef>
                <a:spcPts val="0"/>
              </a:spcBef>
              <a:spcAft>
                <a:spcPts val="0"/>
              </a:spcAft>
              <a:buClr>
                <a:srgbClr val="000000"/>
              </a:buClr>
              <a:buSzPts val="1100"/>
              <a:buFont typeface="Arial"/>
              <a:buNone/>
            </a:pPr>
            <a:r>
              <a:rPr lang="en"/>
              <a:t>As you can see, these natives are actually built-in functions.</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JS provides a </a:t>
            </a:r>
            <a:r>
              <a:rPr lang="en">
                <a:solidFill>
                  <a:srgbClr val="FF00FF"/>
                </a:solidFill>
              </a:rPr>
              <a:t>typeof</a:t>
            </a:r>
            <a:r>
              <a:rPr lang="en"/>
              <a:t> operator that can introspect a value and tell you what type it is:</a:t>
            </a:r>
            <a:endParaRPr/>
          </a:p>
          <a:p>
            <a:pPr marL="0" lvl="0" indent="0" algn="l" rtl="0">
              <a:spcBef>
                <a:spcPts val="0"/>
              </a:spcBef>
              <a:spcAft>
                <a:spcPts val="0"/>
              </a:spcAft>
              <a:buClr>
                <a:srgbClr val="000000"/>
              </a:buClr>
              <a:buSzPts val="1100"/>
              <a:buFont typeface="Arial"/>
              <a:buNone/>
            </a:pPr>
            <a:r>
              <a:rPr lang="en">
                <a:solidFill>
                  <a:srgbClr val="FF00FF"/>
                </a:solidFill>
              </a:rPr>
              <a:t>var</a:t>
            </a:r>
            <a:r>
              <a:rPr lang="en"/>
              <a:t> a;</a:t>
            </a:r>
            <a:endParaRPr/>
          </a:p>
          <a:p>
            <a:pPr marL="0" lvl="0" indent="0" algn="l" rtl="0">
              <a:spcBef>
                <a:spcPts val="0"/>
              </a:spcBef>
              <a:spcAft>
                <a:spcPts val="0"/>
              </a:spcAft>
              <a:buClr>
                <a:srgbClr val="000000"/>
              </a:buClr>
              <a:buSzPts val="1100"/>
              <a:buFont typeface="Arial"/>
              <a:buNone/>
            </a:pPr>
            <a:r>
              <a:rPr lang="en">
                <a:solidFill>
                  <a:srgbClr val="FF00FF"/>
                </a:solidFill>
              </a:rPr>
              <a:t>typeof</a:t>
            </a:r>
            <a:r>
              <a:rPr lang="en"/>
              <a:t> a;				// "undefined"</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a = "hello world";</a:t>
            </a:r>
            <a:endParaRPr/>
          </a:p>
          <a:p>
            <a:pPr marL="0" lvl="0" indent="0" algn="l" rtl="0">
              <a:spcBef>
                <a:spcPts val="0"/>
              </a:spcBef>
              <a:spcAft>
                <a:spcPts val="0"/>
              </a:spcAft>
              <a:buClr>
                <a:srgbClr val="000000"/>
              </a:buClr>
              <a:buSzPts val="1100"/>
              <a:buFont typeface="Arial"/>
              <a:buNone/>
            </a:pPr>
            <a:r>
              <a:rPr lang="en">
                <a:solidFill>
                  <a:srgbClr val="FF00FF"/>
                </a:solidFill>
              </a:rPr>
              <a:t>typeof</a:t>
            </a:r>
            <a:r>
              <a:rPr lang="en"/>
              <a:t> a;				// "string"</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a = 42;</a:t>
            </a:r>
            <a:endParaRPr/>
          </a:p>
          <a:p>
            <a:pPr marL="0" lvl="0" indent="0" algn="l" rtl="0">
              <a:spcBef>
                <a:spcPts val="0"/>
              </a:spcBef>
              <a:spcAft>
                <a:spcPts val="0"/>
              </a:spcAft>
              <a:buNone/>
            </a:pPr>
            <a:r>
              <a:rPr lang="en">
                <a:solidFill>
                  <a:srgbClr val="FF00FF"/>
                </a:solidFill>
              </a:rPr>
              <a:t>typeof</a:t>
            </a:r>
            <a:r>
              <a:rPr lang="en"/>
              <a:t> a;				// "number"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a = true;</a:t>
            </a:r>
            <a:endParaRPr/>
          </a:p>
          <a:p>
            <a:pPr marL="0" lvl="0" indent="0" algn="l" rtl="0">
              <a:spcBef>
                <a:spcPts val="0"/>
              </a:spcBef>
              <a:spcAft>
                <a:spcPts val="0"/>
              </a:spcAft>
              <a:buClr>
                <a:srgbClr val="000000"/>
              </a:buClr>
              <a:buSzPts val="1100"/>
              <a:buFont typeface="Arial"/>
              <a:buNone/>
            </a:pPr>
            <a:r>
              <a:rPr lang="en">
                <a:solidFill>
                  <a:srgbClr val="FF00FF"/>
                </a:solidFill>
              </a:rPr>
              <a:t>typeof</a:t>
            </a:r>
            <a:r>
              <a:rPr lang="en"/>
              <a:t> a;				// "boolean"</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a = null;</a:t>
            </a:r>
            <a:endParaRPr/>
          </a:p>
          <a:p>
            <a:pPr marL="0" lvl="0" indent="0" algn="l" rtl="0">
              <a:spcBef>
                <a:spcPts val="0"/>
              </a:spcBef>
              <a:spcAft>
                <a:spcPts val="0"/>
              </a:spcAft>
              <a:buClr>
                <a:srgbClr val="000000"/>
              </a:buClr>
              <a:buSzPts val="1100"/>
              <a:buFont typeface="Arial"/>
              <a:buNone/>
            </a:pPr>
            <a:r>
              <a:rPr lang="en">
                <a:solidFill>
                  <a:srgbClr val="FF00FF"/>
                </a:solidFill>
              </a:rPr>
              <a:t>typeof</a:t>
            </a:r>
            <a:r>
              <a:rPr lang="en"/>
              <a:t> a;				// "object"</a:t>
            </a:r>
            <a:r>
              <a:rPr lang="en">
                <a:solidFill>
                  <a:srgbClr val="FF0000"/>
                </a:solidFill>
              </a:rPr>
              <a:t> &lt;-- weird, bug</a:t>
            </a:r>
            <a:endParaRPr>
              <a:solidFill>
                <a:srgbClr val="FF0000"/>
              </a:solidFill>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a = undefined;</a:t>
            </a:r>
            <a:endParaRPr/>
          </a:p>
          <a:p>
            <a:pPr marL="0" lvl="0" indent="0" algn="l" rtl="0">
              <a:spcBef>
                <a:spcPts val="0"/>
              </a:spcBef>
              <a:spcAft>
                <a:spcPts val="0"/>
              </a:spcAft>
              <a:buClr>
                <a:srgbClr val="000000"/>
              </a:buClr>
              <a:buSzPts val="1100"/>
              <a:buFont typeface="Arial"/>
              <a:buNone/>
            </a:pPr>
            <a:r>
              <a:rPr lang="en">
                <a:solidFill>
                  <a:srgbClr val="FF00FF"/>
                </a:solidFill>
              </a:rPr>
              <a:t>typeof</a:t>
            </a:r>
            <a:r>
              <a:rPr lang="en"/>
              <a:t> a;				// "undefined"</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a = { b: "c" };</a:t>
            </a:r>
            <a:endParaRPr/>
          </a:p>
          <a:p>
            <a:pPr marL="0" lvl="0" indent="0" algn="l" rtl="0">
              <a:spcBef>
                <a:spcPts val="0"/>
              </a:spcBef>
              <a:spcAft>
                <a:spcPts val="0"/>
              </a:spcAft>
              <a:buClr>
                <a:srgbClr val="000000"/>
              </a:buClr>
              <a:buSzPts val="1100"/>
              <a:buFont typeface="Arial"/>
              <a:buNone/>
            </a:pPr>
            <a:r>
              <a:rPr lang="en">
                <a:solidFill>
                  <a:srgbClr val="FF00FF"/>
                </a:solidFill>
              </a:rPr>
              <a:t>typeof</a:t>
            </a:r>
            <a:r>
              <a:rPr lang="en"/>
              <a:t> a;				// "object"</a:t>
            </a:r>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null Bug</a:t>
            </a:r>
            <a:endParaRP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00FF"/>
                </a:solidFill>
              </a:rPr>
              <a:t>typeof</a:t>
            </a:r>
            <a:r>
              <a:rPr lang="en"/>
              <a:t> null is an interesting case, because it errantly returns "object", when you'd expect it to return "null".</a:t>
            </a:r>
            <a:endParaRPr/>
          </a:p>
          <a:p>
            <a:pPr marL="0" lvl="0" indent="0" algn="l" rtl="0">
              <a:spcBef>
                <a:spcPts val="1600"/>
              </a:spcBef>
              <a:spcAft>
                <a:spcPts val="0"/>
              </a:spcAft>
              <a:buClr>
                <a:srgbClr val="000000"/>
              </a:buClr>
              <a:buSzPts val="1100"/>
              <a:buFont typeface="Arial"/>
              <a:buNone/>
            </a:pPr>
            <a:r>
              <a:rPr lang="en">
                <a:solidFill>
                  <a:srgbClr val="FF9900"/>
                </a:solidFill>
              </a:rPr>
              <a:t>Warning:</a:t>
            </a:r>
            <a:r>
              <a:rPr lang="en"/>
              <a:t> This is a long-standing bug in JS, but one that is likely never going to be fixed. Too much code on the Web relies on the bug and thus fixing it would cause a lot more bugs!</a:t>
            </a:r>
            <a:endParaRPr/>
          </a:p>
          <a:p>
            <a:pPr marL="0" lvl="0" indent="0" algn="l" rtl="0">
              <a:spcBef>
                <a:spcPts val="1600"/>
              </a:spcBef>
              <a:spcAft>
                <a:spcPts val="0"/>
              </a:spcAft>
              <a:buClr>
                <a:srgbClr val="000000"/>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Objects</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1375</Words>
  <Application>Microsoft Office PowerPoint</Application>
  <PresentationFormat>On-screen Show (16:9)</PresentationFormat>
  <Paragraphs>239</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Comfortaa</vt:lpstr>
      <vt:lpstr>Roboto</vt:lpstr>
      <vt:lpstr>Simple Dark</vt:lpstr>
      <vt:lpstr>PowerPoint Presentation</vt:lpstr>
      <vt:lpstr>Outline</vt:lpstr>
      <vt:lpstr>Values and Types</vt:lpstr>
      <vt:lpstr>Primitive Types</vt:lpstr>
      <vt:lpstr>Native Types</vt:lpstr>
      <vt:lpstr>PowerPoint Presentation</vt:lpstr>
      <vt:lpstr>PowerPoint Presentation</vt:lpstr>
      <vt:lpstr>null Bug</vt:lpstr>
      <vt:lpstr>Objects</vt:lpstr>
      <vt:lpstr>PowerPoint Presentation</vt:lpstr>
      <vt:lpstr>PowerPoint Presentation</vt:lpstr>
      <vt:lpstr>PowerPoint Presentation</vt:lpstr>
      <vt:lpstr>PowerPoint Presentation</vt:lpstr>
      <vt:lpstr>Arrays</vt:lpstr>
      <vt:lpstr>PowerPoint Presentation</vt:lpstr>
      <vt:lpstr>Functions</vt:lpstr>
      <vt:lpstr>Built-In Type Methods</vt:lpstr>
      <vt:lpstr>PowerPoint Presentation</vt:lpstr>
      <vt:lpstr>PowerPoint Presentation</vt:lpstr>
      <vt:lpstr>Comparing Values</vt:lpstr>
      <vt:lpstr>PowerPoint Presentation</vt:lpstr>
      <vt:lpstr>Coercion</vt:lpstr>
      <vt:lpstr>PowerPoint Presentation</vt:lpstr>
      <vt:lpstr>PowerPoint Presentation</vt:lpstr>
      <vt:lpstr>Truthy &amp; Falsy</vt:lpstr>
      <vt:lpstr>PowerPoint Presentation</vt:lpstr>
      <vt:lpstr>Equality</vt:lpstr>
      <vt:lpstr>PowerPoint Presentation</vt:lpstr>
      <vt:lpstr>PowerPoint Presentation</vt:lpstr>
      <vt:lpstr>PowerPoint Presentation</vt:lpstr>
      <vt:lpstr>Inequality</vt:lpstr>
      <vt:lpstr>PowerPoint Presentation</vt:lpstr>
      <vt:lpstr>PowerPoint Presentation</vt:lpstr>
      <vt:lpstr>PowerPoint Presentation</vt:lpstr>
      <vt:lpstr>PowerPoint Presentation</vt:lpstr>
      <vt:lpstr>PowerPoint Presentation</vt:lpstr>
      <vt:lpstr>Assignment</vt:lpstr>
      <vt:lpstr>Next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cp:revision>
  <dcterms:modified xsi:type="dcterms:W3CDTF">2019-03-28T06:04:41Z</dcterms:modified>
</cp:coreProperties>
</file>