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CE082-D85B-7642-9493-6C4EDC1C3F5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83526-A246-CB40-AFEE-4A342CDD20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3526-A246-CB40-AFEE-4A342CDD209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E91A-3E06-4B4D-AA95-BB050F32F4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Prints out the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E91A-3E06-4B4D-AA95-BB050F32F46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BB42645B-EC81-A242-8548-90800C6ED6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2EC062-97EA-684C-92D1-54FD4F104F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EECS 183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this compile?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770501"/>
            <a:ext cx="4695229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D6ECFF"/>
                </a:solidFill>
                <a:latin typeface="Menlo"/>
                <a:cs typeface="Menlo"/>
              </a:rPr>
              <a:t>int</a:t>
            </a:r>
            <a:r>
              <a:rPr lang="en-US" dirty="0" smtClean="0">
                <a:solidFill>
                  <a:srgbClr val="D6ECFF"/>
                </a:solidFill>
                <a:latin typeface="Menlo"/>
                <a:cs typeface="Menlo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Menlo"/>
                <a:cs typeface="Menlo"/>
              </a:rPr>
              <a:t>bar(</a:t>
            </a:r>
            <a:r>
              <a:rPr lang="en-US" dirty="0" err="1" smtClean="0">
                <a:latin typeface="Menlo"/>
                <a:cs typeface="Menlo"/>
              </a:rPr>
              <a:t>const</a:t>
            </a:r>
            <a:r>
              <a:rPr lang="en-US" dirty="0" smtClean="0">
                <a:latin typeface="Menlo"/>
                <a:cs typeface="Menlo"/>
              </a:rPr>
              <a:t> </a:t>
            </a: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    </a:t>
            </a:r>
          </a:p>
          <a:p>
            <a:pPr>
              <a:buNone/>
            </a:pPr>
            <a:r>
              <a:rPr lang="en-US" dirty="0" smtClean="0">
                <a:latin typeface="Menlo"/>
                <a:cs typeface="Menlo"/>
              </a:rPr>
              <a:t>	</a:t>
            </a:r>
            <a:r>
              <a:rPr lang="en-US" dirty="0" err="1" smtClean="0">
                <a:latin typeface="Menlo"/>
                <a:cs typeface="Menlo"/>
              </a:rPr>
              <a:t>ar</a:t>
            </a:r>
            <a:r>
              <a:rPr lang="en-US" dirty="0" err="1" smtClean="0">
                <a:latin typeface="Menlo"/>
                <a:cs typeface="Menlo"/>
              </a:rPr>
              <a:t>[SIZE</a:t>
            </a:r>
            <a:r>
              <a:rPr lang="en-US" dirty="0" smtClean="0">
                <a:latin typeface="Menlo"/>
                <a:cs typeface="Menlo"/>
              </a:rPr>
              <a:t>]</a:t>
            </a:r>
            <a:r>
              <a:rPr lang="en-US" dirty="0" smtClean="0">
                <a:solidFill>
                  <a:srgbClr val="7FD13B"/>
                </a:solidFill>
                <a:latin typeface="Menlo"/>
                <a:cs typeface="Menlo"/>
              </a:rPr>
              <a:t>)</a:t>
            </a:r>
            <a:r>
              <a:rPr lang="en-US" dirty="0" smtClean="0">
                <a:latin typeface="Menlo"/>
                <a:cs typeface="Menlo"/>
              </a:rPr>
              <a:t> {</a:t>
            </a:r>
          </a:p>
          <a:p>
            <a:pPr lvl="1">
              <a:buNone/>
            </a:pPr>
            <a:r>
              <a:rPr lang="en-US" dirty="0" smtClean="0">
                <a:latin typeface="Menlo"/>
                <a:cs typeface="Menlo"/>
              </a:rPr>
              <a:t>	ar[14] = 4;</a:t>
            </a:r>
          </a:p>
          <a:p>
            <a:pPr lvl="1">
              <a:buNone/>
            </a:pPr>
            <a:r>
              <a:rPr lang="en-US" dirty="0" smtClean="0">
                <a:latin typeface="Menlo"/>
                <a:cs typeface="Menlo"/>
              </a:rPr>
              <a:t>	return ar[14];</a:t>
            </a:r>
            <a:endParaRPr lang="en-US" dirty="0" smtClean="0">
              <a:latin typeface="Menlo"/>
              <a:cs typeface="Menlo"/>
            </a:endParaRPr>
          </a:p>
          <a:p>
            <a:pPr>
              <a:buNone/>
            </a:pPr>
            <a:r>
              <a:rPr lang="en-US" dirty="0" smtClean="0">
                <a:latin typeface="Menlo"/>
                <a:cs typeface="Menlo"/>
              </a:rPr>
              <a:t>}</a:t>
            </a:r>
            <a:endParaRPr lang="en-US" dirty="0">
              <a:latin typeface="Menlo"/>
              <a:cs typeface="Menlo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05400" y="1770501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7FD13B"/>
                </a:solidFill>
                <a:latin typeface="Menlo Regular"/>
                <a:cs typeface="Menlo Regular"/>
              </a:rPr>
              <a:t>main() </a:t>
            </a:r>
            <a:r>
              <a:rPr lang="en-US" dirty="0" smtClean="0">
                <a:latin typeface="Menlo Regular"/>
                <a:cs typeface="Menlo Regular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Menlo Regular"/>
                <a:cs typeface="Menlo Regular"/>
              </a:rPr>
              <a:t>	</a:t>
            </a:r>
            <a:r>
              <a:rPr lang="en-US" dirty="0" err="1" smtClean="0">
                <a:latin typeface="Menlo Regular"/>
                <a:cs typeface="Menlo Regular"/>
              </a:rPr>
              <a:t>int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ar</a:t>
            </a:r>
            <a:r>
              <a:rPr lang="en-US" dirty="0" smtClean="0">
                <a:latin typeface="Menlo Regular"/>
                <a:cs typeface="Menlo Regular"/>
              </a:rPr>
              <a:t>[] = {24};</a:t>
            </a:r>
          </a:p>
          <a:p>
            <a:pPr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>
              <a:buNone/>
            </a:pPr>
            <a:r>
              <a:rPr lang="en-US" dirty="0" smtClean="0">
                <a:latin typeface="Menlo Regular"/>
                <a:cs typeface="Menlo Regular"/>
              </a:rPr>
              <a:t>	</a:t>
            </a:r>
            <a:r>
              <a:rPr lang="en-US" dirty="0" err="1" smtClean="0">
                <a:latin typeface="Menlo Regular"/>
                <a:cs typeface="Menlo Regular"/>
              </a:rPr>
              <a:t>cout</a:t>
            </a:r>
            <a:r>
              <a:rPr lang="en-US" dirty="0" smtClean="0">
                <a:latin typeface="Menlo Regular"/>
                <a:cs typeface="Menlo Regular"/>
              </a:rPr>
              <a:t> &lt;&lt; </a:t>
            </a:r>
            <a:r>
              <a:rPr lang="en-US" dirty="0" err="1" smtClean="0">
                <a:solidFill>
                  <a:srgbClr val="7FD13B"/>
                </a:solidFill>
                <a:latin typeface="Menlo Regular"/>
                <a:cs typeface="Menlo Regular"/>
              </a:rPr>
              <a:t>bar(</a:t>
            </a:r>
            <a:r>
              <a:rPr lang="en-US" dirty="0" err="1" smtClean="0">
                <a:latin typeface="Menlo Regular"/>
                <a:cs typeface="Menlo Regular"/>
              </a:rPr>
              <a:t>ar</a:t>
            </a:r>
            <a:r>
              <a:rPr lang="en-US" dirty="0" smtClean="0">
                <a:solidFill>
                  <a:srgbClr val="7FD13B"/>
                </a:solidFill>
                <a:latin typeface="Menlo Regular"/>
                <a:cs typeface="Menlo Regular"/>
              </a:rPr>
              <a:t>)</a:t>
            </a:r>
            <a:r>
              <a:rPr lang="en-US" dirty="0" smtClean="0">
                <a:latin typeface="Menlo Regular"/>
                <a:cs typeface="Menlo Regular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Menlo Regular"/>
                <a:cs typeface="Menlo Regular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Menlo Regular"/>
                <a:cs typeface="Menlo Regular"/>
              </a:rPr>
              <a:t>	 </a:t>
            </a:r>
            <a:endParaRPr lang="en-US" dirty="0"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dirty="0" smtClean="0">
                <a:latin typeface="Menlo"/>
                <a:cs typeface="Menlo"/>
              </a:rPr>
              <a:t>	const </a:t>
            </a: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ROWS = 3;</a:t>
            </a:r>
          </a:p>
          <a:p>
            <a:pPr lvl="1">
              <a:buNone/>
            </a:pPr>
            <a:r>
              <a:rPr lang="en-US" dirty="0" smtClean="0">
                <a:latin typeface="Menlo"/>
                <a:cs typeface="Menlo"/>
              </a:rPr>
              <a:t>	const </a:t>
            </a: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COLUMS = 4;</a:t>
            </a:r>
          </a:p>
          <a:p>
            <a:pPr lvl="1">
              <a:buNone/>
            </a:pPr>
            <a:r>
              <a:rPr lang="en-US" dirty="0" smtClean="0">
                <a:latin typeface="Menlo"/>
                <a:cs typeface="Menlo"/>
              </a:rPr>
              <a:t>	</a:t>
            </a: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</a:t>
            </a:r>
            <a:r>
              <a:rPr lang="en-US" dirty="0" err="1" smtClean="0">
                <a:latin typeface="Menlo"/>
                <a:cs typeface="Menlo"/>
              </a:rPr>
              <a:t>multi[ROWS][COLUMNS</a:t>
            </a:r>
            <a:r>
              <a:rPr lang="en-US" dirty="0" smtClean="0">
                <a:latin typeface="Menlo"/>
                <a:cs typeface="Menlo"/>
              </a:rPr>
              <a:t>] = {0};</a:t>
            </a:r>
            <a:endParaRPr lang="en-US" dirty="0" smtClean="0">
              <a:latin typeface="Menlo"/>
              <a:cs typeface="Menlo"/>
            </a:endParaRPr>
          </a:p>
          <a:p>
            <a:pPr lvl="1">
              <a:buNone/>
            </a:pPr>
            <a:endParaRPr lang="en-US" dirty="0" smtClean="0">
              <a:solidFill>
                <a:srgbClr val="008000"/>
              </a:solidFill>
              <a:latin typeface="Menlo"/>
              <a:cs typeface="Menlo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8000"/>
                </a:solidFill>
                <a:latin typeface="Menlo"/>
                <a:cs typeface="Menlo"/>
              </a:rPr>
              <a:t>/</a:t>
            </a:r>
            <a:r>
              <a:rPr lang="en-US" dirty="0" smtClean="0">
                <a:solidFill>
                  <a:srgbClr val="008000"/>
                </a:solidFill>
                <a:latin typeface="Menlo"/>
                <a:cs typeface="Menlo"/>
              </a:rPr>
              <a:t>/What does multi now contain?</a:t>
            </a:r>
          </a:p>
          <a:p>
            <a:pPr lvl="1">
              <a:buNone/>
            </a:pPr>
            <a:r>
              <a:rPr lang="en-US" dirty="0" smtClean="0">
                <a:latin typeface="Menlo"/>
                <a:cs typeface="Menlo"/>
              </a:rPr>
              <a:t>for (</a:t>
            </a: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</a:t>
            </a:r>
            <a:r>
              <a:rPr lang="en-US" dirty="0" err="1" smtClean="0">
                <a:latin typeface="Menlo"/>
                <a:cs typeface="Menlo"/>
              </a:rPr>
              <a:t>i</a:t>
            </a:r>
            <a:r>
              <a:rPr lang="en-US" dirty="0" smtClean="0">
                <a:latin typeface="Menlo"/>
                <a:cs typeface="Menlo"/>
              </a:rPr>
              <a:t> = 0; </a:t>
            </a:r>
            <a:r>
              <a:rPr lang="en-US" dirty="0" err="1" smtClean="0">
                <a:latin typeface="Menlo"/>
                <a:cs typeface="Menlo"/>
              </a:rPr>
              <a:t>i</a:t>
            </a:r>
            <a:r>
              <a:rPr lang="en-US" dirty="0" smtClean="0">
                <a:latin typeface="Menlo"/>
                <a:cs typeface="Menlo"/>
              </a:rPr>
              <a:t> &lt; ROWS; ++</a:t>
            </a:r>
            <a:r>
              <a:rPr lang="en-US" dirty="0" err="1" smtClean="0">
                <a:latin typeface="Menlo"/>
                <a:cs typeface="Menlo"/>
              </a:rPr>
              <a:t>i</a:t>
            </a:r>
            <a:r>
              <a:rPr lang="en-US" dirty="0" smtClean="0">
                <a:latin typeface="Menlo"/>
                <a:cs typeface="Menlo"/>
              </a:rPr>
              <a:t>) {</a:t>
            </a:r>
          </a:p>
          <a:p>
            <a:pPr lvl="1">
              <a:buNone/>
            </a:pPr>
            <a:r>
              <a:rPr lang="en-US" dirty="0" smtClean="0">
                <a:latin typeface="Menlo"/>
                <a:cs typeface="Menlo"/>
              </a:rPr>
              <a:t>	for (</a:t>
            </a: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</a:t>
            </a:r>
            <a:r>
              <a:rPr lang="en-US" dirty="0" err="1" smtClean="0">
                <a:latin typeface="Menlo"/>
                <a:cs typeface="Menlo"/>
              </a:rPr>
              <a:t>s</a:t>
            </a:r>
            <a:r>
              <a:rPr lang="en-US" dirty="0" smtClean="0">
                <a:latin typeface="Menlo"/>
                <a:cs typeface="Menlo"/>
              </a:rPr>
              <a:t> = </a:t>
            </a:r>
            <a:r>
              <a:rPr lang="en-US" dirty="0" smtClean="0">
                <a:latin typeface="Menlo"/>
                <a:cs typeface="Menlo"/>
              </a:rPr>
              <a:t>0; </a:t>
            </a:r>
            <a:r>
              <a:rPr lang="en-US" dirty="0" err="1" smtClean="0">
                <a:latin typeface="Menlo"/>
                <a:cs typeface="Menlo"/>
              </a:rPr>
              <a:t>s</a:t>
            </a:r>
            <a:r>
              <a:rPr lang="en-US" dirty="0" smtClean="0">
                <a:latin typeface="Menlo"/>
                <a:cs typeface="Menlo"/>
              </a:rPr>
              <a:t> &lt; COLS, ++</a:t>
            </a:r>
            <a:r>
              <a:rPr lang="en-US" dirty="0" err="1" smtClean="0">
                <a:latin typeface="Menlo"/>
                <a:cs typeface="Menlo"/>
              </a:rPr>
              <a:t>s</a:t>
            </a:r>
            <a:r>
              <a:rPr lang="en-US" dirty="0" smtClean="0">
                <a:latin typeface="Menlo"/>
                <a:cs typeface="Menlo"/>
              </a:rPr>
              <a:t>) {</a:t>
            </a:r>
          </a:p>
          <a:p>
            <a:pPr lvl="1">
              <a:buNone/>
            </a:pPr>
            <a:r>
              <a:rPr lang="en-US" dirty="0" smtClean="0">
                <a:latin typeface="Menlo"/>
                <a:cs typeface="Menlo"/>
              </a:rPr>
              <a:t>	    </a:t>
            </a:r>
            <a:r>
              <a:rPr lang="en-US" dirty="0" err="1" smtClean="0">
                <a:latin typeface="Menlo"/>
                <a:cs typeface="Menlo"/>
              </a:rPr>
              <a:t>multi[i][s</a:t>
            </a:r>
            <a:r>
              <a:rPr lang="en-US" dirty="0" smtClean="0">
                <a:latin typeface="Menlo"/>
                <a:cs typeface="Menlo"/>
              </a:rPr>
              <a:t>] = </a:t>
            </a:r>
            <a:r>
              <a:rPr lang="en-US" dirty="0" err="1" smtClean="0">
                <a:latin typeface="Menlo"/>
                <a:cs typeface="Menlo"/>
              </a:rPr>
              <a:t>i</a:t>
            </a:r>
            <a:r>
              <a:rPr lang="en-US" dirty="0" smtClean="0">
                <a:latin typeface="Menlo"/>
                <a:cs typeface="Menlo"/>
              </a:rPr>
              <a:t> + </a:t>
            </a:r>
            <a:r>
              <a:rPr lang="en-US" dirty="0" err="1" smtClean="0">
                <a:latin typeface="Menlo"/>
                <a:cs typeface="Menlo"/>
              </a:rPr>
              <a:t>s</a:t>
            </a:r>
            <a:r>
              <a:rPr lang="en-US" dirty="0" smtClean="0">
                <a:latin typeface="Menlo"/>
                <a:cs typeface="Menlo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Menlo"/>
                <a:cs typeface="Menlo"/>
              </a:rPr>
              <a:t>	}</a:t>
            </a:r>
          </a:p>
          <a:p>
            <a:pPr lvl="1">
              <a:buNone/>
            </a:pPr>
            <a:r>
              <a:rPr lang="en-US" dirty="0" smtClean="0">
                <a:latin typeface="Menlo"/>
                <a:cs typeface="Menl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Friday: Project 3 due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collection of items of the same data type</a:t>
            </a:r>
          </a:p>
          <a:p>
            <a:r>
              <a:rPr lang="en-US" dirty="0" smtClean="0"/>
              <a:t>Stored sequentially in memory land</a:t>
            </a:r>
          </a:p>
          <a:p>
            <a:r>
              <a:rPr lang="en-US" dirty="0" smtClean="0"/>
              <a:t>Arrays are indexed starting at 0</a:t>
            </a:r>
          </a:p>
          <a:p>
            <a:r>
              <a:rPr lang="en-US" dirty="0" smtClean="0"/>
              <a:t>When passed into a function, they are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pass by reference</a:t>
            </a:r>
          </a:p>
          <a:p>
            <a:pPr lvl="3"/>
            <a:r>
              <a:rPr lang="en-US" dirty="0" smtClean="0"/>
              <a:t>This is the default for arrays: you don’t need a &amp; to pass an array by 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think of an array like it is an apartment complex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631" y="1783560"/>
            <a:ext cx="8648369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arr[5];</a:t>
            </a:r>
          </a:p>
          <a:p>
            <a:pPr>
              <a:buNone/>
            </a:pPr>
            <a:r>
              <a:rPr lang="en-US" dirty="0" smtClean="0">
                <a:latin typeface="Menlo"/>
                <a:cs typeface="Menlo"/>
              </a:rPr>
              <a:t>char letters[3] = {‘a’, ‘</a:t>
            </a:r>
            <a:r>
              <a:rPr lang="en-US" dirty="0" err="1" smtClean="0">
                <a:latin typeface="Menlo"/>
                <a:cs typeface="Menlo"/>
              </a:rPr>
              <a:t>b</a:t>
            </a:r>
            <a:r>
              <a:rPr lang="en-US" dirty="0" smtClean="0">
                <a:latin typeface="Menlo"/>
                <a:cs typeface="Menlo"/>
              </a:rPr>
              <a:t>’, ‘</a:t>
            </a:r>
            <a:r>
              <a:rPr lang="en-US" dirty="0" err="1" smtClean="0">
                <a:latin typeface="Menlo"/>
                <a:cs typeface="Menlo"/>
              </a:rPr>
              <a:t>c</a:t>
            </a:r>
            <a:r>
              <a:rPr lang="en-US" dirty="0" smtClean="0">
                <a:latin typeface="Menlo"/>
                <a:cs typeface="Menlo"/>
              </a:rPr>
              <a:t>’};</a:t>
            </a:r>
          </a:p>
          <a:p>
            <a:pPr>
              <a:buNone/>
            </a:pPr>
            <a:endParaRPr lang="en-US" dirty="0" smtClean="0">
              <a:latin typeface="Menlo"/>
              <a:cs typeface="Menlo"/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Menlo"/>
                <a:cs typeface="Menlo"/>
              </a:rPr>
              <a:t>const</a:t>
            </a:r>
            <a:r>
              <a:rPr lang="en-US" dirty="0" smtClean="0">
                <a:latin typeface="Menlo"/>
                <a:cs typeface="Menlo"/>
              </a:rPr>
              <a:t> </a:t>
            </a: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MAX_SIZE = 4</a:t>
            </a:r>
            <a:r>
              <a:rPr lang="en-US" dirty="0" smtClean="0">
                <a:latin typeface="Menlo"/>
                <a:cs typeface="Menlo"/>
              </a:rPr>
              <a:t>;</a:t>
            </a:r>
            <a:r>
              <a:rPr lang="en-US" dirty="0" smtClean="0">
                <a:solidFill>
                  <a:srgbClr val="008000"/>
                </a:solidFill>
                <a:latin typeface="Menlo"/>
                <a:cs typeface="Menlo"/>
              </a:rPr>
              <a:t>/</a:t>
            </a:r>
            <a:r>
              <a:rPr lang="en-US" dirty="0" smtClean="0">
                <a:solidFill>
                  <a:srgbClr val="008000"/>
                </a:solidFill>
                <a:latin typeface="Menlo"/>
                <a:cs typeface="Menlo"/>
              </a:rPr>
              <a:t>/need the const</a:t>
            </a:r>
          </a:p>
          <a:p>
            <a:pPr>
              <a:buNone/>
            </a:pP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</a:t>
            </a:r>
            <a:r>
              <a:rPr lang="en-US" dirty="0" err="1" smtClean="0">
                <a:latin typeface="Menlo"/>
                <a:cs typeface="Menlo"/>
              </a:rPr>
              <a:t>array[MAZ_SIZE</a:t>
            </a:r>
            <a:r>
              <a:rPr lang="en-US" dirty="0" smtClean="0">
                <a:latin typeface="Menlo"/>
                <a:cs typeface="Menlo"/>
              </a:rPr>
              <a:t>] = {4};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//Array size MUST be known at compile </a:t>
            </a:r>
            <a:r>
              <a:rPr lang="en-US" dirty="0" smtClean="0">
                <a:solidFill>
                  <a:srgbClr val="008000"/>
                </a:solidFill>
              </a:rPr>
              <a:t>time</a:t>
            </a:r>
          </a:p>
          <a:p>
            <a:pPr>
              <a:buNone/>
            </a:pP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num0 = 0;</a:t>
            </a:r>
          </a:p>
          <a:p>
            <a:pPr>
              <a:buNone/>
            </a:pP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num1 = 1;</a:t>
            </a:r>
          </a:p>
          <a:p>
            <a:pPr>
              <a:buNone/>
            </a:pP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num2 = 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 MEMORY: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72115" y="1770501"/>
            <a:ext cx="5271885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num[3] = {0, 1, 2</a:t>
            </a:r>
            <a:r>
              <a:rPr lang="en-US" dirty="0" smtClean="0">
                <a:latin typeface="Menlo"/>
                <a:cs typeface="Menlo"/>
              </a:rPr>
              <a:t>};</a:t>
            </a:r>
          </a:p>
          <a:p>
            <a:pPr>
              <a:buNone/>
            </a:pPr>
            <a:endParaRPr lang="en-US" dirty="0" smtClean="0">
              <a:latin typeface="Menlo"/>
              <a:cs typeface="Menlo"/>
            </a:endParaRPr>
          </a:p>
          <a:p>
            <a:pPr>
              <a:buNone/>
            </a:pPr>
            <a:endParaRPr lang="en-US" dirty="0" smtClean="0">
              <a:latin typeface="Menlo"/>
              <a:cs typeface="Menlo"/>
            </a:endParaRPr>
          </a:p>
          <a:p>
            <a:pPr>
              <a:buNone/>
            </a:pPr>
            <a:endParaRPr lang="en-US" dirty="0" smtClean="0">
              <a:latin typeface="Menlo"/>
              <a:cs typeface="Menlo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Menlo"/>
                <a:cs typeface="Menlo"/>
              </a:rPr>
              <a:t>IN MEMORY:</a:t>
            </a:r>
          </a:p>
          <a:p>
            <a:pPr>
              <a:buNone/>
            </a:pPr>
            <a:endParaRPr lang="en-US" sz="1600" dirty="0" smtClean="0">
              <a:latin typeface="Menlo"/>
              <a:cs typeface="Menlo"/>
            </a:endParaRPr>
          </a:p>
          <a:p>
            <a:pPr>
              <a:buNone/>
            </a:pPr>
            <a:r>
              <a:rPr lang="en-US" sz="1800" dirty="0" smtClean="0">
                <a:latin typeface="Menlo"/>
                <a:cs typeface="Menlo"/>
              </a:rPr>
              <a:t>      </a:t>
            </a:r>
            <a:r>
              <a:rPr lang="en-US" sz="1800" dirty="0" err="1" smtClean="0">
                <a:latin typeface="Menlo"/>
                <a:cs typeface="Menlo"/>
              </a:rPr>
              <a:t>int</a:t>
            </a:r>
            <a:r>
              <a:rPr lang="en-US" sz="1800" dirty="0" smtClean="0">
                <a:latin typeface="Menlo"/>
                <a:cs typeface="Menlo"/>
              </a:rPr>
              <a:t> num[0] : 0</a:t>
            </a:r>
          </a:p>
          <a:p>
            <a:pPr>
              <a:buNone/>
            </a:pPr>
            <a:r>
              <a:rPr lang="en-US" sz="1800" dirty="0" smtClean="0">
                <a:latin typeface="Menlo"/>
                <a:cs typeface="Menlo"/>
              </a:rPr>
              <a:t>      </a:t>
            </a:r>
            <a:r>
              <a:rPr lang="en-US" sz="1800" dirty="0" err="1" smtClean="0">
                <a:latin typeface="Menlo"/>
                <a:cs typeface="Menlo"/>
              </a:rPr>
              <a:t>int</a:t>
            </a:r>
            <a:r>
              <a:rPr lang="en-US" sz="1800" dirty="0" smtClean="0">
                <a:latin typeface="Menlo"/>
                <a:cs typeface="Menlo"/>
              </a:rPr>
              <a:t> num[1] : 1</a:t>
            </a:r>
          </a:p>
          <a:p>
            <a:pPr>
              <a:buNone/>
            </a:pPr>
            <a:r>
              <a:rPr lang="en-US" sz="1800" dirty="0" smtClean="0">
                <a:latin typeface="Menlo"/>
                <a:cs typeface="Menlo"/>
              </a:rPr>
              <a:t>      </a:t>
            </a:r>
            <a:r>
              <a:rPr lang="en-US" sz="1800" dirty="0" err="1" smtClean="0">
                <a:latin typeface="Menlo"/>
                <a:cs typeface="Menlo"/>
              </a:rPr>
              <a:t>int</a:t>
            </a:r>
            <a:r>
              <a:rPr lang="en-US" sz="1800" dirty="0" smtClean="0">
                <a:latin typeface="Menlo"/>
                <a:cs typeface="Menlo"/>
              </a:rPr>
              <a:t> num[2] : 2</a:t>
            </a:r>
          </a:p>
          <a:p>
            <a:pPr>
              <a:buNone/>
            </a:pPr>
            <a:endParaRPr lang="en-US" dirty="0">
              <a:latin typeface="Menlo"/>
              <a:cs typeface="Menlo"/>
            </a:endParaRPr>
          </a:p>
        </p:txBody>
      </p:sp>
      <p:sp>
        <p:nvSpPr>
          <p:cNvPr id="6" name="TextBox 5"/>
          <p:cNvSpPr txBox="1"/>
          <p:nvPr/>
        </p:nvSpPr>
        <p:spPr>
          <a:xfrm rot="20027870">
            <a:off x="225571" y="5463836"/>
            <a:ext cx="205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num0:  0</a:t>
            </a:r>
            <a:endParaRPr lang="en-US" dirty="0">
              <a:latin typeface="Menlo"/>
              <a:cs typeface="Menlo"/>
            </a:endParaRPr>
          </a:p>
        </p:txBody>
      </p:sp>
      <p:sp>
        <p:nvSpPr>
          <p:cNvPr id="7" name="TextBox 6"/>
          <p:cNvSpPr txBox="1"/>
          <p:nvPr/>
        </p:nvSpPr>
        <p:spPr>
          <a:xfrm rot="2247652">
            <a:off x="1031411" y="4939311"/>
            <a:ext cx="211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num1 : 1</a:t>
            </a:r>
            <a:endParaRPr lang="en-US" dirty="0">
              <a:latin typeface="Menlo"/>
              <a:cs typeface="Menlo"/>
            </a:endParaRPr>
          </a:p>
        </p:txBody>
      </p:sp>
      <p:sp>
        <p:nvSpPr>
          <p:cNvPr id="8" name="TextBox 7"/>
          <p:cNvSpPr txBox="1"/>
          <p:nvPr/>
        </p:nvSpPr>
        <p:spPr>
          <a:xfrm rot="20727273">
            <a:off x="1867325" y="5701777"/>
            <a:ext cx="185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/>
                <a:cs typeface="Menlo"/>
              </a:rPr>
              <a:t>int</a:t>
            </a:r>
            <a:r>
              <a:rPr lang="en-US" dirty="0" smtClean="0">
                <a:latin typeface="Menlo"/>
                <a:cs typeface="Menlo"/>
              </a:rPr>
              <a:t> num2 : 2</a:t>
            </a:r>
            <a:endParaRPr lang="en-US" dirty="0">
              <a:latin typeface="Menlo"/>
              <a:cs typeface="Menl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arrays!!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722437"/>
            <a:ext cx="4495800" cy="5135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const </a:t>
            </a:r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SIZE = 4;</a:t>
            </a:r>
          </a:p>
          <a:p>
            <a:pPr>
              <a:buNone/>
            </a:pPr>
            <a:endParaRPr lang="en-US" sz="2000" dirty="0" smtClean="0">
              <a:latin typeface="Menlo"/>
              <a:cs typeface="Menlo"/>
            </a:endParaRPr>
          </a:p>
          <a:p>
            <a:pPr>
              <a:buNone/>
            </a:pPr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main() {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</a:t>
            </a:r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</a:t>
            </a:r>
            <a:r>
              <a:rPr lang="en-US" sz="2000" dirty="0" err="1" smtClean="0">
                <a:latin typeface="Menlo"/>
                <a:cs typeface="Menlo"/>
              </a:rPr>
              <a:t>nums</a:t>
            </a:r>
            <a:r>
              <a:rPr lang="en-US" sz="2000" dirty="0" smtClean="0">
                <a:latin typeface="Menlo"/>
                <a:cs typeface="Menlo"/>
              </a:rPr>
              <a:t>[] = {1, 2, 3, 2};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</a:t>
            </a:r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size = 3;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</a:t>
            </a:r>
            <a:r>
              <a:rPr lang="en-US" sz="2000" dirty="0" smtClean="0">
                <a:solidFill>
                  <a:srgbClr val="87BBFF"/>
                </a:solidFill>
                <a:latin typeface="Menlo"/>
                <a:cs typeface="Menlo"/>
              </a:rPr>
              <a:t>multBy3(</a:t>
            </a:r>
            <a:r>
              <a:rPr lang="en-US" sz="2000" dirty="0" smtClean="0">
                <a:latin typeface="Menlo"/>
                <a:cs typeface="Menlo"/>
              </a:rPr>
              <a:t>nums, size</a:t>
            </a:r>
            <a:r>
              <a:rPr lang="en-US" sz="2000" dirty="0" smtClean="0">
                <a:solidFill>
                  <a:srgbClr val="87BBFF"/>
                </a:solidFill>
                <a:latin typeface="Menlo"/>
                <a:cs typeface="Menlo"/>
              </a:rPr>
              <a:t>)</a:t>
            </a:r>
            <a:r>
              <a:rPr lang="en-US" sz="2000" dirty="0" smtClean="0">
                <a:latin typeface="Menlo"/>
                <a:cs typeface="Menlo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</a:t>
            </a:r>
            <a:r>
              <a:rPr lang="en-US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enlo"/>
                <a:cs typeface="Menlo"/>
              </a:rPr>
              <a:t>printArray</a:t>
            </a:r>
            <a:r>
              <a:rPr lang="en-US" sz="2000" dirty="0" err="1" smtClean="0">
                <a:solidFill>
                  <a:srgbClr val="E366FF"/>
                </a:solidFill>
                <a:latin typeface="Menlo"/>
                <a:cs typeface="Menlo"/>
              </a:rPr>
              <a:t>(</a:t>
            </a:r>
            <a:r>
              <a:rPr lang="en-US" sz="2000" dirty="0" err="1" smtClean="0">
                <a:latin typeface="Menlo"/>
                <a:cs typeface="Menlo"/>
              </a:rPr>
              <a:t>nums</a:t>
            </a:r>
            <a:r>
              <a:rPr lang="en-US" sz="2000" dirty="0" smtClean="0">
                <a:latin typeface="Menlo"/>
                <a:cs typeface="Menlo"/>
              </a:rPr>
              <a:t>, 3</a:t>
            </a:r>
            <a:r>
              <a:rPr lang="en-US" sz="2000" dirty="0" smtClean="0">
                <a:solidFill>
                  <a:srgbClr val="E366FF"/>
                </a:solidFill>
                <a:latin typeface="Menlo"/>
                <a:cs typeface="Menlo"/>
              </a:rPr>
              <a:t>)</a:t>
            </a:r>
            <a:r>
              <a:rPr lang="en-US" sz="2000" dirty="0" smtClean="0">
                <a:latin typeface="Menlo"/>
                <a:cs typeface="Menlo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//What does this print?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243838" y="1666526"/>
            <a:ext cx="4900162" cy="51914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void </a:t>
            </a:r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/>
                <a:cs typeface="Menlo"/>
              </a:rPr>
              <a:t>multBy3(</a:t>
            </a:r>
            <a:r>
              <a:rPr lang="en-US" sz="2000" dirty="0" smtClean="0">
                <a:latin typeface="Menlo"/>
                <a:cs typeface="Menlo"/>
              </a:rPr>
              <a:t>int </a:t>
            </a:r>
            <a:r>
              <a:rPr lang="en-US" sz="2000" dirty="0" err="1" smtClean="0">
                <a:latin typeface="Menlo"/>
                <a:cs typeface="Menlo"/>
              </a:rPr>
              <a:t>arr[SIZE</a:t>
            </a:r>
            <a:r>
              <a:rPr lang="en-US" sz="2000" dirty="0" smtClean="0">
                <a:latin typeface="Menlo"/>
                <a:cs typeface="Menlo"/>
              </a:rPr>
              <a:t>], </a:t>
            </a:r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size</a:t>
            </a:r>
            <a:r>
              <a:rPr lang="en-US" sz="2000" dirty="0" smtClean="0">
                <a:solidFill>
                  <a:srgbClr val="87BBFF"/>
                </a:solidFill>
                <a:latin typeface="Menlo"/>
                <a:cs typeface="Menlo"/>
              </a:rPr>
              <a:t>)</a:t>
            </a:r>
            <a:r>
              <a:rPr lang="en-US" sz="2000" dirty="0" smtClean="0">
                <a:latin typeface="Menlo"/>
                <a:cs typeface="Menlo"/>
              </a:rPr>
              <a:t> {</a:t>
            </a:r>
            <a:endParaRPr lang="en-US" sz="2000" dirty="0" smtClean="0">
              <a:latin typeface="Menlo"/>
              <a:cs typeface="Menlo"/>
            </a:endParaRP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</a:t>
            </a:r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</a:t>
            </a:r>
            <a:r>
              <a:rPr lang="en-US" sz="2000" dirty="0" err="1" smtClean="0">
                <a:latin typeface="Menlo"/>
                <a:cs typeface="Menlo"/>
              </a:rPr>
              <a:t>i</a:t>
            </a:r>
            <a:r>
              <a:rPr lang="en-US" sz="2000" dirty="0" smtClean="0">
                <a:latin typeface="Menlo"/>
                <a:cs typeface="Menlo"/>
              </a:rPr>
              <a:t> = 0;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for </a:t>
            </a:r>
            <a:r>
              <a:rPr lang="en-US" sz="2000" dirty="0" smtClean="0">
                <a:latin typeface="Menlo"/>
                <a:cs typeface="Menlo"/>
              </a:rPr>
              <a:t>( ; </a:t>
            </a:r>
            <a:r>
              <a:rPr lang="en-US" sz="2000" dirty="0" err="1" smtClean="0">
                <a:latin typeface="Menlo"/>
                <a:cs typeface="Menlo"/>
              </a:rPr>
              <a:t>i</a:t>
            </a:r>
            <a:r>
              <a:rPr lang="en-US" sz="2000" dirty="0" smtClean="0">
                <a:latin typeface="Menlo"/>
                <a:cs typeface="Menlo"/>
              </a:rPr>
              <a:t> &lt; size; ++</a:t>
            </a:r>
            <a:r>
              <a:rPr lang="en-US" sz="2000" dirty="0" err="1" smtClean="0">
                <a:latin typeface="Menlo"/>
                <a:cs typeface="Menlo"/>
              </a:rPr>
              <a:t>i</a:t>
            </a:r>
            <a:r>
              <a:rPr lang="en-US" sz="2000" dirty="0" smtClean="0">
                <a:latin typeface="Menlo"/>
                <a:cs typeface="Menlo"/>
              </a:rPr>
              <a:t>) { 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	</a:t>
            </a:r>
            <a:r>
              <a:rPr lang="en-US" sz="2000" dirty="0" err="1" smtClean="0">
                <a:latin typeface="Menlo"/>
                <a:cs typeface="Menlo"/>
              </a:rPr>
              <a:t>arr[i</a:t>
            </a:r>
            <a:r>
              <a:rPr lang="en-US" sz="2000" dirty="0" smtClean="0">
                <a:latin typeface="Menlo"/>
                <a:cs typeface="Menlo"/>
              </a:rPr>
              <a:t>] *= 3;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}</a:t>
            </a:r>
          </a:p>
          <a:p>
            <a:pPr>
              <a:buNone/>
            </a:pPr>
            <a:endParaRPr lang="en-US" sz="2000" dirty="0" smtClean="0">
              <a:latin typeface="Menlo"/>
              <a:cs typeface="Menlo"/>
            </a:endParaRP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 void </a:t>
            </a:r>
            <a:r>
              <a:rPr lang="en-US" sz="2000" dirty="0" err="1" smtClean="0">
                <a:solidFill>
                  <a:srgbClr val="E366FF"/>
                </a:solidFill>
                <a:latin typeface="Menlo"/>
                <a:cs typeface="Menlo"/>
              </a:rPr>
              <a:t>printArray(</a:t>
            </a:r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</a:t>
            </a:r>
            <a:r>
              <a:rPr lang="en-US" sz="2000" dirty="0" err="1" smtClean="0">
                <a:latin typeface="Menlo"/>
                <a:cs typeface="Menlo"/>
              </a:rPr>
              <a:t>arr[SIZE</a:t>
            </a:r>
            <a:r>
              <a:rPr lang="en-US" sz="2000" dirty="0" smtClean="0">
                <a:latin typeface="Menlo"/>
                <a:cs typeface="Menlo"/>
              </a:rPr>
              <a:t>], </a:t>
            </a:r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size</a:t>
            </a:r>
            <a:r>
              <a:rPr lang="en-US" sz="2000" dirty="0" smtClean="0">
                <a:solidFill>
                  <a:srgbClr val="E366FF"/>
                </a:solidFill>
                <a:latin typeface="Menlo"/>
                <a:cs typeface="Menlo"/>
              </a:rPr>
              <a:t>)</a:t>
            </a:r>
            <a:r>
              <a:rPr lang="en-US" sz="2000" dirty="0" smtClean="0">
                <a:latin typeface="Menlo"/>
                <a:cs typeface="Menlo"/>
              </a:rPr>
              <a:t> </a:t>
            </a:r>
            <a:r>
              <a:rPr lang="en-US" sz="2000" dirty="0" smtClean="0">
                <a:latin typeface="Menlo"/>
                <a:cs typeface="Menlo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</a:t>
            </a:r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</a:t>
            </a:r>
            <a:r>
              <a:rPr lang="en-US" sz="2000" dirty="0" err="1" smtClean="0">
                <a:latin typeface="Menlo"/>
                <a:cs typeface="Menlo"/>
              </a:rPr>
              <a:t>i</a:t>
            </a:r>
            <a:r>
              <a:rPr lang="en-US" sz="2000" dirty="0" smtClean="0">
                <a:latin typeface="Menlo"/>
                <a:cs typeface="Menlo"/>
              </a:rPr>
              <a:t> =</a:t>
            </a:r>
            <a:r>
              <a:rPr lang="en-US" sz="2000" dirty="0" smtClean="0">
                <a:latin typeface="Menlo"/>
                <a:cs typeface="Menlo"/>
              </a:rPr>
              <a:t> 0;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for </a:t>
            </a:r>
            <a:r>
              <a:rPr lang="en-US" sz="2000" dirty="0" smtClean="0">
                <a:latin typeface="Menlo"/>
                <a:cs typeface="Menlo"/>
              </a:rPr>
              <a:t>(</a:t>
            </a:r>
            <a:r>
              <a:rPr lang="en-US" sz="2000" dirty="0" smtClean="0">
                <a:latin typeface="Menlo"/>
                <a:cs typeface="Menlo"/>
              </a:rPr>
              <a:t> </a:t>
            </a:r>
            <a:r>
              <a:rPr lang="en-US" sz="2000" dirty="0" smtClean="0">
                <a:latin typeface="Menlo"/>
                <a:cs typeface="Menlo"/>
              </a:rPr>
              <a:t>; </a:t>
            </a:r>
            <a:r>
              <a:rPr lang="en-US" sz="2000" dirty="0" err="1" smtClean="0">
                <a:latin typeface="Menlo"/>
                <a:cs typeface="Menlo"/>
              </a:rPr>
              <a:t>i</a:t>
            </a:r>
            <a:r>
              <a:rPr lang="en-US" sz="2000" dirty="0" smtClean="0">
                <a:latin typeface="Menlo"/>
                <a:cs typeface="Menlo"/>
              </a:rPr>
              <a:t> &lt; size, ++</a:t>
            </a:r>
            <a:r>
              <a:rPr lang="en-US" sz="2000" dirty="0" err="1" smtClean="0">
                <a:latin typeface="Menlo"/>
                <a:cs typeface="Menlo"/>
              </a:rPr>
              <a:t>i</a:t>
            </a:r>
            <a:r>
              <a:rPr lang="en-US" sz="2000" dirty="0" smtClean="0">
                <a:latin typeface="Menlo"/>
                <a:cs typeface="Menlo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	</a:t>
            </a:r>
            <a:r>
              <a:rPr lang="en-US" sz="2000" dirty="0" err="1" smtClean="0">
                <a:latin typeface="Menlo"/>
                <a:cs typeface="Menlo"/>
              </a:rPr>
              <a:t>cout</a:t>
            </a:r>
            <a:r>
              <a:rPr lang="en-US" sz="2000" dirty="0" smtClean="0">
                <a:latin typeface="Menlo"/>
                <a:cs typeface="Menlo"/>
              </a:rPr>
              <a:t> &lt;&lt; </a:t>
            </a:r>
            <a:r>
              <a:rPr lang="en-US" sz="2000" dirty="0" err="1" smtClean="0">
                <a:latin typeface="Menlo"/>
                <a:cs typeface="Menlo"/>
              </a:rPr>
              <a:t>arr[i</a:t>
            </a:r>
            <a:r>
              <a:rPr lang="en-US" sz="2000" dirty="0" smtClean="0">
                <a:latin typeface="Menlo"/>
                <a:cs typeface="Menlo"/>
              </a:rPr>
              <a:t>] &lt;&lt; “, “;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}  </a:t>
            </a:r>
          </a:p>
          <a:p>
            <a:pPr>
              <a:buNone/>
            </a:pPr>
            <a:endParaRPr lang="en-US" sz="2000" dirty="0">
              <a:latin typeface="Menlo"/>
              <a:cs typeface="Menl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183271"/>
            <a:ext cx="333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3, 6, 9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62050"/>
          </a:xfrm>
        </p:spPr>
        <p:txBody>
          <a:bodyPr/>
          <a:lstStyle/>
          <a:p>
            <a:r>
              <a:rPr lang="en-US" dirty="0" smtClean="0"/>
              <a:t>Strings as Arrays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definition, a string is just an array of characters.  Thus, they can be used exactly like arrays in many ways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51250" y="868680"/>
            <a:ext cx="5492750" cy="598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string</a:t>
            </a:r>
            <a:r>
              <a:rPr lang="en-US" sz="2000" dirty="0" smtClean="0">
                <a:solidFill>
                  <a:srgbClr val="FF5698"/>
                </a:solidFill>
                <a:latin typeface="Menlo"/>
                <a:cs typeface="Menlo"/>
              </a:rPr>
              <a:t> cool</a:t>
            </a:r>
            <a:r>
              <a:rPr lang="en-US" sz="2000" dirty="0" smtClean="0">
                <a:latin typeface="Menlo"/>
                <a:cs typeface="Menlo"/>
              </a:rPr>
              <a:t> = “EECS ROCKS!”;</a:t>
            </a:r>
          </a:p>
          <a:p>
            <a:pPr>
              <a:buNone/>
            </a:pPr>
            <a:r>
              <a:rPr lang="en-US" sz="2000" dirty="0" err="1" smtClean="0">
                <a:latin typeface="Menlo"/>
                <a:cs typeface="Menlo"/>
              </a:rPr>
              <a:t>cout</a:t>
            </a:r>
            <a:r>
              <a:rPr lang="en-US" sz="2000" dirty="0" smtClean="0">
                <a:latin typeface="Menlo"/>
                <a:cs typeface="Menlo"/>
              </a:rPr>
              <a:t> &lt;&lt; </a:t>
            </a:r>
            <a:r>
              <a:rPr lang="en-US" sz="2000" dirty="0" smtClean="0">
                <a:solidFill>
                  <a:srgbClr val="FF5698"/>
                </a:solidFill>
                <a:latin typeface="Menlo"/>
                <a:cs typeface="Menlo"/>
              </a:rPr>
              <a:t>cool[</a:t>
            </a:r>
            <a:r>
              <a:rPr lang="en-US" sz="2000" dirty="0" smtClean="0">
                <a:solidFill>
                  <a:srgbClr val="CCFFCC"/>
                </a:solidFill>
                <a:latin typeface="Menlo"/>
                <a:cs typeface="Menlo"/>
              </a:rPr>
              <a:t>0</a:t>
            </a:r>
            <a:r>
              <a:rPr lang="en-US" sz="2000" dirty="0" smtClean="0">
                <a:solidFill>
                  <a:srgbClr val="FF5698"/>
                </a:solidFill>
                <a:latin typeface="Menlo"/>
                <a:cs typeface="Menlo"/>
              </a:rPr>
              <a:t>]</a:t>
            </a:r>
            <a:r>
              <a:rPr lang="en-US" sz="2000" dirty="0" smtClean="0">
                <a:latin typeface="Menlo"/>
                <a:cs typeface="Menlo"/>
              </a:rPr>
              <a:t>; </a:t>
            </a:r>
            <a:r>
              <a:rPr lang="en-US" sz="2000" dirty="0" smtClean="0">
                <a:solidFill>
                  <a:srgbClr val="008000"/>
                </a:solidFill>
                <a:latin typeface="Menlo"/>
                <a:cs typeface="Menlo"/>
              </a:rPr>
              <a:t>//prints E</a:t>
            </a:r>
          </a:p>
          <a:p>
            <a:pPr>
              <a:buNone/>
            </a:pPr>
            <a:endParaRPr lang="en-US" sz="2000" dirty="0" smtClean="0">
              <a:latin typeface="Menlo"/>
              <a:cs typeface="Menlo"/>
            </a:endParaRPr>
          </a:p>
          <a:p>
            <a:pPr>
              <a:buNone/>
            </a:pPr>
            <a:endParaRPr lang="en-US" sz="2000" dirty="0" smtClean="0">
              <a:latin typeface="Menlo"/>
              <a:cs typeface="Menlo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  <a:latin typeface="Menlo"/>
                <a:cs typeface="Menlo"/>
              </a:rPr>
              <a:t>//What does this print?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FFFF"/>
                </a:solidFill>
                <a:latin typeface="Menlo"/>
                <a:cs typeface="Menlo"/>
              </a:rPr>
              <a:t>int</a:t>
            </a:r>
            <a:r>
              <a:rPr lang="en-US" sz="2000" dirty="0" smtClean="0">
                <a:solidFill>
                  <a:srgbClr val="FFFFFF"/>
                </a:solidFill>
                <a:latin typeface="Menlo"/>
                <a:cs typeface="Menlo"/>
              </a:rPr>
              <a:t> end =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nlo"/>
                <a:cs typeface="Menlo"/>
              </a:rPr>
              <a:t>cool</a:t>
            </a:r>
            <a:r>
              <a:rPr lang="en-US" sz="2000" dirty="0" err="1" smtClean="0">
                <a:solidFill>
                  <a:srgbClr val="FFFFFF"/>
                </a:solidFill>
                <a:latin typeface="Menlo"/>
                <a:cs typeface="Menlo"/>
              </a:rPr>
              <a:t>.length</a:t>
            </a:r>
            <a:r>
              <a:rPr lang="en-US" sz="2000" dirty="0" smtClean="0">
                <a:solidFill>
                  <a:srgbClr val="FFFFFF"/>
                </a:solidFill>
                <a:latin typeface="Menlo"/>
                <a:cs typeface="Menlo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for (</a:t>
            </a:r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/>
                <a:cs typeface="Menlo"/>
              </a:rPr>
              <a:t>i</a:t>
            </a:r>
            <a:r>
              <a:rPr lang="en-US" sz="2000" dirty="0" smtClean="0">
                <a:latin typeface="Menlo"/>
                <a:cs typeface="Menlo"/>
              </a:rPr>
              <a:t> = </a:t>
            </a:r>
            <a:r>
              <a:rPr lang="en-US" sz="2000" dirty="0" smtClean="0">
                <a:solidFill>
                  <a:srgbClr val="CCFFCC"/>
                </a:solidFill>
                <a:latin typeface="Menlo"/>
                <a:cs typeface="Menlo"/>
              </a:rPr>
              <a:t>0</a:t>
            </a:r>
            <a:r>
              <a:rPr lang="en-US" sz="2000" dirty="0" smtClean="0">
                <a:latin typeface="Menlo"/>
                <a:cs typeface="Menlo"/>
              </a:rPr>
              <a:t>; </a:t>
            </a:r>
            <a:r>
              <a:rPr lang="en-US" sz="2000" dirty="0" err="1" smtClean="0">
                <a:solidFill>
                  <a:srgbClr val="4C99FF"/>
                </a:solidFill>
                <a:latin typeface="Menlo"/>
                <a:cs typeface="Menlo"/>
              </a:rPr>
              <a:t>i</a:t>
            </a:r>
            <a:r>
              <a:rPr lang="en-US" sz="2000" dirty="0" smtClean="0">
                <a:latin typeface="Menlo"/>
                <a:cs typeface="Menlo"/>
              </a:rPr>
              <a:t> &lt; end; ++</a:t>
            </a:r>
            <a:r>
              <a:rPr lang="en-US" sz="2000" dirty="0" err="1" smtClean="0">
                <a:solidFill>
                  <a:srgbClr val="4C99FF"/>
                </a:solidFill>
                <a:latin typeface="Menlo"/>
                <a:cs typeface="Menlo"/>
              </a:rPr>
              <a:t>i</a:t>
            </a:r>
            <a:r>
              <a:rPr lang="en-US" sz="2000" dirty="0" smtClean="0">
                <a:latin typeface="Menlo"/>
                <a:cs typeface="Menlo"/>
              </a:rPr>
              <a:t>) {</a:t>
            </a:r>
          </a:p>
          <a:p>
            <a:pPr>
              <a:buNone/>
            </a:pPr>
            <a:endParaRPr lang="en-US" sz="2000" dirty="0" smtClean="0">
              <a:latin typeface="Menlo"/>
              <a:cs typeface="Menlo"/>
            </a:endParaRP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    </a:t>
            </a:r>
            <a:r>
              <a:rPr lang="en-US" sz="2000" dirty="0" err="1" smtClean="0">
                <a:latin typeface="Menlo"/>
                <a:cs typeface="Menlo"/>
              </a:rPr>
              <a:t>cout</a:t>
            </a:r>
            <a:r>
              <a:rPr lang="en-US" sz="2000" dirty="0" smtClean="0">
                <a:latin typeface="Menlo"/>
                <a:cs typeface="Menlo"/>
              </a:rPr>
              <a:t> &lt;&lt; </a:t>
            </a:r>
            <a:r>
              <a:rPr lang="en-US" sz="2000" dirty="0" err="1" smtClean="0">
                <a:solidFill>
                  <a:srgbClr val="FF5698"/>
                </a:solidFill>
                <a:latin typeface="Menlo"/>
                <a:cs typeface="Menlo"/>
              </a:rPr>
              <a:t>cool[</a:t>
            </a:r>
            <a:r>
              <a:rPr lang="en-US" sz="2000" dirty="0" err="1" smtClean="0">
                <a:solidFill>
                  <a:srgbClr val="4C99FF"/>
                </a:solidFill>
                <a:latin typeface="Menlo"/>
                <a:cs typeface="Menlo"/>
              </a:rPr>
              <a:t>i</a:t>
            </a:r>
            <a:r>
              <a:rPr lang="en-US" sz="2000" dirty="0" smtClean="0">
                <a:solidFill>
                  <a:srgbClr val="FF5698"/>
                </a:solidFill>
                <a:latin typeface="Menlo"/>
                <a:cs typeface="Menlo"/>
              </a:rPr>
              <a:t>]</a:t>
            </a:r>
            <a:r>
              <a:rPr lang="en-US" sz="2000" dirty="0" smtClean="0">
                <a:latin typeface="Menlo"/>
                <a:cs typeface="Menlo"/>
              </a:rPr>
              <a:t>;</a:t>
            </a:r>
          </a:p>
          <a:p>
            <a:pPr>
              <a:buNone/>
            </a:pPr>
            <a:endParaRPr lang="en-US" sz="2000" dirty="0" smtClean="0">
              <a:latin typeface="Menlo"/>
              <a:cs typeface="Menlo"/>
            </a:endParaRPr>
          </a:p>
          <a:p>
            <a:pPr>
              <a:buNone/>
            </a:pPr>
            <a:r>
              <a:rPr lang="en-US" sz="2000" dirty="0" smtClean="0">
                <a:latin typeface="Menlo"/>
                <a:cs typeface="Menl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Const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96" y="1783560"/>
            <a:ext cx="8144704" cy="4572000"/>
          </a:xfrm>
        </p:spPr>
        <p:txBody>
          <a:bodyPr/>
          <a:lstStyle/>
          <a:p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</a:t>
            </a:r>
            <a:r>
              <a:rPr lang="en-US" sz="2000" dirty="0" err="1" smtClean="0">
                <a:latin typeface="Menlo"/>
                <a:cs typeface="Menlo"/>
              </a:rPr>
              <a:t>foo(const</a:t>
            </a:r>
            <a:r>
              <a:rPr lang="en-US" sz="2000" dirty="0" smtClean="0">
                <a:latin typeface="Menlo"/>
                <a:cs typeface="Menlo"/>
              </a:rPr>
              <a:t> </a:t>
            </a:r>
            <a:r>
              <a:rPr lang="en-US" sz="2000" dirty="0" err="1" smtClean="0">
                <a:latin typeface="Menlo"/>
                <a:cs typeface="Menlo"/>
              </a:rPr>
              <a:t>int</a:t>
            </a:r>
            <a:r>
              <a:rPr lang="en-US" sz="2000" dirty="0" smtClean="0">
                <a:latin typeface="Menlo"/>
                <a:cs typeface="Menlo"/>
              </a:rPr>
              <a:t> </a:t>
            </a:r>
            <a:r>
              <a:rPr lang="en-US" sz="2000" dirty="0" smtClean="0">
                <a:latin typeface="Menlo"/>
                <a:cs typeface="Menlo"/>
              </a:rPr>
              <a:t>&amp;a</a:t>
            </a:r>
            <a:r>
              <a:rPr lang="en-US" sz="2000" dirty="0" smtClean="0">
                <a:latin typeface="Menlo"/>
                <a:cs typeface="Menlo"/>
              </a:rPr>
              <a:t>, const double </a:t>
            </a:r>
            <a:r>
              <a:rPr lang="en-US" sz="2000" dirty="0" err="1" smtClean="0">
                <a:latin typeface="Menlo"/>
                <a:cs typeface="Menlo"/>
              </a:rPr>
              <a:t>arr[SIZE</a:t>
            </a:r>
            <a:r>
              <a:rPr lang="en-US" sz="2000" dirty="0" smtClean="0">
                <a:latin typeface="Menlo"/>
                <a:cs typeface="Menlo"/>
              </a:rPr>
              <a:t>]);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to use const ref?</a:t>
            </a:r>
          </a:p>
          <a:p>
            <a:pPr lvl="1"/>
            <a:r>
              <a:rPr lang="en-US" dirty="0" smtClean="0"/>
              <a:t>If you don’t want to modify the array being passed to a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Metro.thmx</Template>
  <TotalTime>355</TotalTime>
  <Words>660</Words>
  <Application>Microsoft Macintosh PowerPoint</Application>
  <PresentationFormat>On-screen Show (4:3)</PresentationFormat>
  <Paragraphs>113</Paragraphs>
  <Slides>11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Arrays</vt:lpstr>
      <vt:lpstr>Announcements</vt:lpstr>
      <vt:lpstr>Arrays</vt:lpstr>
      <vt:lpstr>Arrays cont:</vt:lpstr>
      <vt:lpstr>Array Declaration Syntax</vt:lpstr>
      <vt:lpstr>Arrays in Memory</vt:lpstr>
      <vt:lpstr>Functions and arrays!!</vt:lpstr>
      <vt:lpstr>Strings as Arrays</vt:lpstr>
      <vt:lpstr>Pass by Const Reference</vt:lpstr>
      <vt:lpstr>Does this compile?</vt:lpstr>
      <vt:lpstr>Multidimensional Arrays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Madeline Endres</dc:creator>
  <cp:lastModifiedBy>Madeline Endres</cp:lastModifiedBy>
  <cp:revision>12</cp:revision>
  <dcterms:created xsi:type="dcterms:W3CDTF">2015-10-26T14:19:11Z</dcterms:created>
  <dcterms:modified xsi:type="dcterms:W3CDTF">2015-10-26T20:14:35Z</dcterms:modified>
</cp:coreProperties>
</file>