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9"/>
  </p:notesMasterIdLst>
  <p:sldIdLst>
    <p:sldId id="256" r:id="rId2"/>
    <p:sldId id="281" r:id="rId3"/>
    <p:sldId id="258" r:id="rId4"/>
    <p:sldId id="260" r:id="rId5"/>
    <p:sldId id="261" r:id="rId6"/>
    <p:sldId id="259" r:id="rId7"/>
    <p:sldId id="316" r:id="rId8"/>
    <p:sldId id="317" r:id="rId9"/>
    <p:sldId id="312" r:id="rId10"/>
    <p:sldId id="319" r:id="rId11"/>
    <p:sldId id="341" r:id="rId12"/>
    <p:sldId id="340" r:id="rId13"/>
    <p:sldId id="343" r:id="rId14"/>
    <p:sldId id="363" r:id="rId15"/>
    <p:sldId id="362" r:id="rId16"/>
    <p:sldId id="345" r:id="rId17"/>
    <p:sldId id="346" r:id="rId18"/>
    <p:sldId id="347" r:id="rId19"/>
    <p:sldId id="348" r:id="rId20"/>
    <p:sldId id="344" r:id="rId21"/>
    <p:sldId id="313" r:id="rId22"/>
    <p:sldId id="263" r:id="rId23"/>
    <p:sldId id="356" r:id="rId24"/>
    <p:sldId id="357" r:id="rId25"/>
    <p:sldId id="358" r:id="rId26"/>
    <p:sldId id="359" r:id="rId27"/>
    <p:sldId id="360" r:id="rId28"/>
    <p:sldId id="354" r:id="rId29"/>
    <p:sldId id="355" r:id="rId30"/>
    <p:sldId id="361" r:id="rId31"/>
    <p:sldId id="314" r:id="rId32"/>
    <p:sldId id="349" r:id="rId33"/>
    <p:sldId id="366" r:id="rId34"/>
    <p:sldId id="390" r:id="rId35"/>
    <p:sldId id="315" r:id="rId36"/>
    <p:sldId id="367" r:id="rId37"/>
    <p:sldId id="369"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Number of rides</a:t>
            </a:r>
            <a:r>
              <a:t> are typically higher during late night and early morning rides, with a noticeable increase in the morning and a peak during the evening.</a:t>
            </a:r>
            <a:br/>
            <a:br/>
            <a:r>
              <a:t>Evenings often see a higher demand for taxis as people finish work, head out for social activities, or return home after dinner.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Warmer weather encourages people to walk or bike rather than take a taxi, especially for short distances. </a:t>
            </a:r>
          </a:p>
          <a:p>
            <a:pPr marL="0" lvl="0" indent="0" algn="l" rtl="0">
              <a:spcBef>
                <a:spcPts val="0"/>
              </a:spcBef>
              <a:spcAft>
                <a:spcPts val="0"/>
              </a:spcAft>
              <a:buNone/>
            </a:pPr>
            <a:endParaRPr lang="en-US"/>
          </a:p>
          <a:p>
            <a:pPr marL="0" lvl="0" indent="0" algn="l" rtl="0">
              <a:spcBef>
                <a:spcPts val="0"/>
              </a:spcBef>
              <a:spcAft>
                <a:spcPts val="0"/>
              </a:spcAft>
              <a:buNone/>
            </a:pPr>
            <a:r>
              <a:rPr lang="en-US"/>
              <a:t>In addition to </a:t>
            </a:r>
            <a:r>
              <a:t>schools and universities on break, </a:t>
            </a:r>
            <a:r>
              <a:rPr lang="en-US"/>
              <a:t>so </a:t>
            </a:r>
            <a:r>
              <a:t>there is less need for daily commuting to educational institutions, leading to a drop in ride requests from students and staff.</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algn="l">
              <a:lnSpc>
                <a:spcPct val="100000"/>
              </a:lnSpc>
              <a:buSzTx/>
              <a:buFont typeface="Arial" panose="020B0604020202020204" pitchFamily="34" charset="0"/>
            </a:pPr>
            <a:r>
              <a:rPr lang="en-US" dirty="0">
                <a:solidFill>
                  <a:schemeClr val="tx1"/>
                </a:solidFill>
                <a:sym typeface="+mn-ea"/>
              </a:rPr>
              <a:t>As we move forward, the next steps must involve implementing these insights into actionable strategies for taxi companies. In which, will help to refine fare structures, improve service quality, and ultimately provide a better experience for both passengers and drivers.</a:t>
            </a:r>
            <a:endParaRPr lang="en-US" dirty="0">
              <a:solidFill>
                <a:schemeClr val="tx1"/>
              </a:solidFill>
              <a:latin typeface="Arial" panose="020B0604020202020204"/>
              <a:ea typeface="Arial" panose="020B0604020202020204"/>
              <a:cs typeface="Arial" panose="020B0604020202020204"/>
              <a:sym typeface="+mn-ea"/>
            </a:endParaRPr>
          </a:p>
          <a:p>
            <a:pPr marL="0" lvl="0" algn="l">
              <a:lnSpc>
                <a:spcPct val="100000"/>
              </a:lnSpc>
              <a:buSzTx/>
              <a:buFont typeface="Arial" panose="020B0604020202020204" pitchFamily="34" charset="0"/>
            </a:pPr>
            <a:endParaRPr lang="en-US" dirty="0">
              <a:solidFill>
                <a:schemeClr val="tx1"/>
              </a:solidFill>
              <a:latin typeface="Arial" panose="020B0604020202020204"/>
              <a:ea typeface="Arial" panose="020B0604020202020204"/>
              <a:cs typeface="Arial" panose="020B0604020202020204"/>
              <a:sym typeface="+mn-ea"/>
            </a:endParaRPr>
          </a:p>
          <a:p>
            <a:pPr marL="0" lvl="0" algn="l">
              <a:lnSpc>
                <a:spcPct val="100000"/>
              </a:lnSpc>
              <a:buSzTx/>
              <a:buFont typeface="Arial" panose="020B0604020202020204" pitchFamily="34" charset="0"/>
            </a:pPr>
            <a:r>
              <a:rPr lang="en-US" dirty="0">
                <a:solidFill>
                  <a:schemeClr val="tx1"/>
                </a:solidFill>
                <a:sym typeface="+mn-ea"/>
              </a:rPr>
              <a:t>Thank you for your attention and participation.</a:t>
            </a:r>
            <a:endParaRPr lang="en-US" dirty="0">
              <a:solidFill>
                <a:schemeClr val="tx1"/>
              </a:solidFill>
              <a:latin typeface="Arial" panose="020B0604020202020204"/>
              <a:ea typeface="Arial" panose="020B0604020202020204"/>
              <a:cs typeface="Arial" panose="020B0604020202020204"/>
              <a:sym typeface="+mn-ea"/>
            </a:endParaRPr>
          </a:p>
          <a:p>
            <a:pPr marL="0" lvl="0" indent="0" algn="l" rtl="0">
              <a:spcBef>
                <a:spcPts val="0"/>
              </a:spcBef>
              <a:spcAft>
                <a:spcPts val="0"/>
              </a:spcAft>
              <a:buNone/>
            </a:pPr>
            <a:endParaRPr lang="en-US" dirty="0">
              <a:solidFill>
                <a:schemeClr val="tx1"/>
              </a:solidFill>
              <a:latin typeface="Arial" panose="020B0604020202020204"/>
              <a:ea typeface="Arial" panose="020B0604020202020204"/>
              <a:cs typeface="Arial" panose="020B0604020202020204"/>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200" b="1">
                <a:solidFill>
                  <a:schemeClr val="dk1"/>
                </a:solidFill>
                <a:latin typeface="DM Sans"/>
                <a:ea typeface="DM Sans"/>
                <a:cs typeface="DM Sans"/>
                <a:sym typeface="DM Sans"/>
              </a:rPr>
              <a:t>CREDITS:</a:t>
            </a:r>
            <a:r>
              <a:rPr lang="en-GB" sz="1200">
                <a:solidFill>
                  <a:schemeClr val="dk1"/>
                </a:solidFill>
                <a:latin typeface="DM Sans"/>
                <a:ea typeface="DM Sans"/>
                <a:cs typeface="DM Sans"/>
                <a:sym typeface="DM Sans"/>
              </a:rPr>
              <a:t> This presentation template was created by </a:t>
            </a:r>
            <a:r>
              <a:rPr lang="en-GB" sz="1200" b="1" u="sng">
                <a:solidFill>
                  <a:schemeClr val="dk1"/>
                </a:solidFill>
                <a:latin typeface="DM Sans"/>
                <a:ea typeface="DM Sans"/>
                <a:cs typeface="DM Sans"/>
                <a:sym typeface="DM Sans"/>
                <a:hlinkClick r:id="rId2"/>
              </a:rPr>
              <a:t>Slidesgo</a:t>
            </a:r>
            <a:r>
              <a:rPr lang="en-GB" sz="1200">
                <a:solidFill>
                  <a:schemeClr val="dk1"/>
                </a:solidFill>
                <a:latin typeface="DM Sans"/>
                <a:ea typeface="DM Sans"/>
                <a:cs typeface="DM Sans"/>
                <a:sym typeface="DM Sans"/>
              </a:rPr>
              <a:t>, and includes icons by </a:t>
            </a:r>
            <a:r>
              <a:rPr lang="en-GB" sz="1200" b="1" u="sng">
                <a:solidFill>
                  <a:schemeClr val="dk1"/>
                </a:solidFill>
                <a:latin typeface="DM Sans"/>
                <a:ea typeface="DM Sans"/>
                <a:cs typeface="DM Sans"/>
                <a:sym typeface="DM Sans"/>
                <a:hlinkClick r:id="rId3"/>
              </a:rPr>
              <a:t>Flaticon</a:t>
            </a:r>
            <a:r>
              <a:rPr lang="en-GB" sz="1200">
                <a:solidFill>
                  <a:schemeClr val="dk1"/>
                </a:solidFill>
                <a:latin typeface="DM Sans"/>
                <a:ea typeface="DM Sans"/>
                <a:cs typeface="DM Sans"/>
                <a:sym typeface="DM Sans"/>
              </a:rPr>
              <a:t>, and infographics &amp; images by </a:t>
            </a:r>
            <a:r>
              <a:rPr lang="en-GB" sz="1200" b="1" u="sng">
                <a:solidFill>
                  <a:schemeClr val="dk1"/>
                </a:solidFill>
                <a:latin typeface="DM Sans"/>
                <a:ea typeface="DM Sans"/>
                <a:cs typeface="DM Sans"/>
                <a:sym typeface="DM Sans"/>
                <a:hlinkClick r:id="rId4"/>
              </a:rPr>
              <a:t>Freepik</a:t>
            </a:r>
            <a:r>
              <a:rPr lang="en-GB"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1" name="Google Shape;41;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713225" y="969393"/>
            <a:ext cx="41607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300" dirty="0"/>
              <a:t>Taxi Fare Analysis</a:t>
            </a:r>
            <a:br>
              <a:rPr lang="en-GB" b="1" dirty="0"/>
            </a:br>
            <a:r>
              <a:rPr lang="en-US" sz="2200" dirty="0"/>
              <a:t>Exploring Influences of Location, Time, and Conditions </a:t>
            </a:r>
            <a:endParaRPr sz="4800" dirty="0"/>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0718" y="1839995"/>
            <a:ext cx="4113390" cy="1811153"/>
          </a:xfrm>
          <a:prstGeom prst="rect">
            <a:avLst/>
          </a:prstGeom>
        </p:spPr>
      </p:pic>
      <p:pic>
        <p:nvPicPr>
          <p:cNvPr id="9" name="Picture 8"/>
          <p:cNvPicPr>
            <a:picLocks noChangeAspect="1"/>
          </p:cNvPicPr>
          <p:nvPr/>
        </p:nvPicPr>
        <p:blipFill>
          <a:blip r:embed="rId3"/>
          <a:stretch>
            <a:fillRect/>
          </a:stretch>
        </p:blipFill>
        <p:spPr>
          <a:xfrm>
            <a:off x="4214108" y="1839995"/>
            <a:ext cx="4742745" cy="1669081"/>
          </a:xfrm>
          <a:prstGeom prst="rect">
            <a:avLst/>
          </a:prstGeom>
        </p:spPr>
      </p:pic>
      <p:sp>
        <p:nvSpPr>
          <p:cNvPr id="11" name="TextBox 10"/>
          <p:cNvSpPr txBox="1"/>
          <p:nvPr/>
        </p:nvSpPr>
        <p:spPr>
          <a:xfrm>
            <a:off x="2157413" y="458887"/>
            <a:ext cx="4829174" cy="646331"/>
          </a:xfrm>
          <a:prstGeom prst="rect">
            <a:avLst/>
          </a:prstGeom>
          <a:noFill/>
        </p:spPr>
        <p:txBody>
          <a:bodyPr wrap="square">
            <a:spAutoFit/>
          </a:bodyPr>
          <a:lstStyle/>
          <a:p>
            <a:pPr algn="ctr">
              <a:buClr>
                <a:schemeClr val="dk1"/>
              </a:buClr>
              <a:buSzPts val="3500"/>
            </a:pPr>
            <a:r>
              <a:rPr lang="en-US" sz="3600" b="1" dirty="0">
                <a:solidFill>
                  <a:schemeClr val="dk1"/>
                </a:solidFill>
                <a:latin typeface="Outfit"/>
                <a:sym typeface="Outfit"/>
              </a:rPr>
              <a:t>Data Features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260475" y="744637"/>
            <a:ext cx="6623050" cy="646331"/>
          </a:xfrm>
          <a:prstGeom prst="rect">
            <a:avLst/>
          </a:prstGeom>
          <a:noFill/>
        </p:spPr>
        <p:txBody>
          <a:bodyPr wrap="square">
            <a:spAutoFit/>
          </a:bodyPr>
          <a:lstStyle/>
          <a:p>
            <a:pPr>
              <a:buClr>
                <a:schemeClr val="dk1"/>
              </a:buClr>
              <a:buSzPts val="3500"/>
            </a:pPr>
            <a:r>
              <a:rPr lang="en-US" sz="3600" b="1" dirty="0">
                <a:solidFill>
                  <a:schemeClr val="dk1"/>
                </a:solidFill>
                <a:latin typeface="Outfit"/>
              </a:rPr>
              <a:t>Statistics of Taxi Fare Dataset</a:t>
            </a:r>
            <a:endParaRPr lang="en-US" sz="3600" b="1" dirty="0">
              <a:solidFill>
                <a:schemeClr val="dk1"/>
              </a:solidFill>
              <a:latin typeface="Outfit"/>
              <a:sym typeface="Outfit"/>
            </a:endParaRPr>
          </a:p>
        </p:txBody>
      </p:sp>
      <p:pic>
        <p:nvPicPr>
          <p:cNvPr id="3" name="Picture 2"/>
          <p:cNvPicPr>
            <a:picLocks noChangeAspect="1"/>
          </p:cNvPicPr>
          <p:nvPr/>
        </p:nvPicPr>
        <p:blipFill>
          <a:blip r:embed="rId2"/>
          <a:stretch>
            <a:fillRect/>
          </a:stretch>
        </p:blipFill>
        <p:spPr>
          <a:xfrm>
            <a:off x="294444" y="1556287"/>
            <a:ext cx="8555111" cy="21713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992" y="491050"/>
            <a:ext cx="1540600" cy="572700"/>
          </a:xfrm>
        </p:spPr>
        <p:txBody>
          <a:bodyPr/>
          <a:lstStyle/>
          <a:p>
            <a:r>
              <a:rPr lang="en-US" sz="2400" dirty="0"/>
              <a:t>Data Info</a:t>
            </a:r>
          </a:p>
        </p:txBody>
      </p:sp>
      <p:sp>
        <p:nvSpPr>
          <p:cNvPr id="3" name="Title 1"/>
          <p:cNvSpPr txBox="1"/>
          <p:nvPr/>
        </p:nvSpPr>
        <p:spPr>
          <a:xfrm>
            <a:off x="5087358" y="477300"/>
            <a:ext cx="22796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2400" dirty="0"/>
              <a:t>Missing Values</a:t>
            </a:r>
          </a:p>
        </p:txBody>
      </p:sp>
      <p:pic>
        <p:nvPicPr>
          <p:cNvPr id="7" name="Picture 6"/>
          <p:cNvPicPr>
            <a:picLocks noChangeAspect="1"/>
          </p:cNvPicPr>
          <p:nvPr/>
        </p:nvPicPr>
        <p:blipFill>
          <a:blip r:embed="rId2"/>
          <a:stretch>
            <a:fillRect/>
          </a:stretch>
        </p:blipFill>
        <p:spPr>
          <a:xfrm>
            <a:off x="1246378" y="1290068"/>
            <a:ext cx="2601827" cy="3102800"/>
          </a:xfrm>
          <a:prstGeom prst="rect">
            <a:avLst/>
          </a:prstGeom>
        </p:spPr>
      </p:pic>
      <p:pic>
        <p:nvPicPr>
          <p:cNvPr id="9" name="Picture 8"/>
          <p:cNvPicPr>
            <a:picLocks noChangeAspect="1"/>
          </p:cNvPicPr>
          <p:nvPr/>
        </p:nvPicPr>
        <p:blipFill>
          <a:blip r:embed="rId3"/>
          <a:stretch>
            <a:fillRect/>
          </a:stretch>
        </p:blipFill>
        <p:spPr>
          <a:xfrm>
            <a:off x="5538325" y="1290068"/>
            <a:ext cx="1377715" cy="3102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26520" y="839250"/>
            <a:ext cx="497104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3200" dirty="0"/>
              <a:t>Handling Missing Values</a:t>
            </a:r>
          </a:p>
        </p:txBody>
      </p:sp>
      <p:sp>
        <p:nvSpPr>
          <p:cNvPr id="8" name="TextBox 7"/>
          <p:cNvSpPr txBox="1"/>
          <p:nvPr/>
        </p:nvSpPr>
        <p:spPr>
          <a:xfrm>
            <a:off x="1220788" y="1678087"/>
            <a:ext cx="4500562" cy="923330"/>
          </a:xfrm>
          <a:prstGeom prst="rect">
            <a:avLst/>
          </a:prstGeom>
          <a:noFill/>
        </p:spPr>
        <p:txBody>
          <a:bodyPr wrap="square">
            <a:spAutoFit/>
          </a:bodyPr>
          <a:lstStyle/>
          <a:p>
            <a:pPr marL="285750" lvl="0" indent="-285750" rtl="0">
              <a:spcBef>
                <a:spcPts val="0"/>
              </a:spcBef>
              <a:spcAft>
                <a:spcPts val="0"/>
              </a:spcAft>
              <a:buFont typeface="Arial" panose="020B0604020202020204" pitchFamily="34" charset="0"/>
              <a:buChar char="•"/>
            </a:pPr>
            <a:r>
              <a:rPr lang="en-US" sz="1800" dirty="0">
                <a:solidFill>
                  <a:schemeClr val="dk1"/>
                </a:solidFill>
                <a:latin typeface="DM Sans"/>
              </a:rPr>
              <a:t>Since there are only five null values in the dataset, we can safely remove them without impacting our analysis.</a:t>
            </a:r>
            <a:endParaRPr lang="en-US" sz="1800" dirty="0">
              <a:solidFill>
                <a:schemeClr val="dk1"/>
              </a:solidFill>
              <a:latin typeface="DM Sans"/>
              <a:sym typeface="DM Sans"/>
            </a:endParaRPr>
          </a:p>
        </p:txBody>
      </p:sp>
      <p:pic>
        <p:nvPicPr>
          <p:cNvPr id="13" name="Picture 12"/>
          <p:cNvPicPr>
            <a:picLocks noChangeAspect="1"/>
          </p:cNvPicPr>
          <p:nvPr/>
        </p:nvPicPr>
        <p:blipFill>
          <a:blip r:embed="rId2"/>
          <a:stretch>
            <a:fillRect/>
          </a:stretch>
        </p:blipFill>
        <p:spPr>
          <a:xfrm>
            <a:off x="6439569" y="1125600"/>
            <a:ext cx="1606730" cy="34764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26520" y="839250"/>
            <a:ext cx="497104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3200" dirty="0"/>
              <a:t>Data Quality Issues </a:t>
            </a:r>
          </a:p>
        </p:txBody>
      </p:sp>
      <p:sp>
        <p:nvSpPr>
          <p:cNvPr id="2" name="Title 1"/>
          <p:cNvSpPr txBox="1"/>
          <p:nvPr/>
        </p:nvSpPr>
        <p:spPr>
          <a:xfrm>
            <a:off x="926520" y="1552094"/>
            <a:ext cx="2021710"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1800" b="0" dirty="0"/>
              <a:t>1. Fare Amount :</a:t>
            </a:r>
          </a:p>
        </p:txBody>
      </p:sp>
      <p:sp>
        <p:nvSpPr>
          <p:cNvPr id="6" name="Rectangle 3"/>
          <p:cNvSpPr>
            <a:spLocks noChangeArrowheads="1"/>
          </p:cNvSpPr>
          <p:nvPr/>
        </p:nvSpPr>
        <p:spPr bwMode="auto">
          <a:xfrm>
            <a:off x="1236028" y="1962930"/>
            <a:ext cx="67192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err="1">
                <a:ln>
                  <a:noFill/>
                </a:ln>
                <a:solidFill>
                  <a:schemeClr val="tx1"/>
                </a:solidFill>
                <a:effectLst/>
                <a:latin typeface="Arial Unicode MS"/>
              </a:rPr>
              <a:t>fare_amount</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column includes negative values, with a minimum of </a:t>
            </a:r>
            <a:r>
              <a:rPr kumimoji="0" lang="en-US" altLang="en-US" b="0" i="0" u="none" strike="noStrike" cap="none" normalizeH="0" baseline="0" dirty="0">
                <a:ln>
                  <a:noFill/>
                </a:ln>
                <a:solidFill>
                  <a:schemeClr val="tx1"/>
                </a:solidFill>
                <a:effectLst/>
                <a:latin typeface="Arial" panose="020B0604020202020204" pitchFamily="34" charset="0"/>
              </a:rPr>
              <a:t>−44.90. This is not feasible for real-world taxi fares and indicates potential data entry errors or invalid transactions </a:t>
            </a:r>
          </a:p>
        </p:txBody>
      </p:sp>
      <p:sp>
        <p:nvSpPr>
          <p:cNvPr id="7" name="Title 1"/>
          <p:cNvSpPr txBox="1"/>
          <p:nvPr/>
        </p:nvSpPr>
        <p:spPr>
          <a:xfrm>
            <a:off x="926520" y="2848748"/>
            <a:ext cx="5586549"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1800" b="0" dirty="0"/>
              <a:t>2. Unusually High Fare Amounts :</a:t>
            </a:r>
          </a:p>
        </p:txBody>
      </p:sp>
      <p:sp>
        <p:nvSpPr>
          <p:cNvPr id="10" name="Rectangle 4"/>
          <p:cNvSpPr>
            <a:spLocks noChangeArrowheads="1"/>
          </p:cNvSpPr>
          <p:nvPr/>
        </p:nvSpPr>
        <p:spPr bwMode="auto">
          <a:xfrm>
            <a:off x="1236028" y="3399728"/>
            <a:ext cx="694944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dirty="0"/>
              <a:t>The maximum fare amount is 500, which could represent legitimate long-distance trips or high-demand periods, but might also indicate outliers that need further investigation.</a:t>
            </a:r>
            <a:endParaRPr lang="en-US" altLang="en-US" dirty="0">
              <a:solidFill>
                <a:schemeClr val="tx1"/>
              </a:solidFill>
            </a:endParaRPr>
          </a:p>
        </p:txBody>
      </p:sp>
      <p:pic>
        <p:nvPicPr>
          <p:cNvPr id="5" name="Picture 4"/>
          <p:cNvPicPr>
            <a:picLocks noChangeAspect="1"/>
          </p:cNvPicPr>
          <p:nvPr/>
        </p:nvPicPr>
        <p:blipFill>
          <a:blip r:embed="rId2"/>
          <a:stretch>
            <a:fillRect/>
          </a:stretch>
        </p:blipFill>
        <p:spPr>
          <a:xfrm>
            <a:off x="5084288" y="2498036"/>
            <a:ext cx="2823684" cy="701424"/>
          </a:xfrm>
          <a:prstGeom prst="rect">
            <a:avLst/>
          </a:prstGeom>
        </p:spPr>
      </p:pic>
      <p:pic>
        <p:nvPicPr>
          <p:cNvPr id="9" name="Picture 8"/>
          <p:cNvPicPr>
            <a:picLocks noChangeAspect="1"/>
          </p:cNvPicPr>
          <p:nvPr/>
        </p:nvPicPr>
        <p:blipFill>
          <a:blip r:embed="rId3"/>
          <a:stretch>
            <a:fillRect/>
          </a:stretch>
        </p:blipFill>
        <p:spPr>
          <a:xfrm>
            <a:off x="5084288" y="4001370"/>
            <a:ext cx="2823684" cy="6745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26520" y="839250"/>
            <a:ext cx="497104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3200" dirty="0"/>
              <a:t>Data Quality Issues </a:t>
            </a:r>
          </a:p>
        </p:txBody>
      </p:sp>
      <p:sp>
        <p:nvSpPr>
          <p:cNvPr id="7" name="Title 1"/>
          <p:cNvSpPr txBox="1"/>
          <p:nvPr/>
        </p:nvSpPr>
        <p:spPr>
          <a:xfrm>
            <a:off x="926520" y="3094891"/>
            <a:ext cx="5586549"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1800" b="0" dirty="0"/>
              <a:t>4. Passenger Count Discrepancies :</a:t>
            </a:r>
          </a:p>
        </p:txBody>
      </p:sp>
      <p:sp>
        <p:nvSpPr>
          <p:cNvPr id="10" name="Rectangle 4"/>
          <p:cNvSpPr>
            <a:spLocks noChangeArrowheads="1"/>
          </p:cNvSpPr>
          <p:nvPr/>
        </p:nvSpPr>
        <p:spPr bwMode="auto">
          <a:xfrm>
            <a:off x="1236028" y="3683751"/>
            <a:ext cx="69494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rPr>
              <a:t>The ‘</a:t>
            </a:r>
            <a:r>
              <a:rPr lang="en-US" altLang="en-US" dirty="0" err="1">
                <a:solidFill>
                  <a:schemeClr val="tx1"/>
                </a:solidFill>
              </a:rPr>
              <a:t>passenger_count</a:t>
            </a:r>
            <a:r>
              <a:rPr lang="en-US" altLang="en-US" dirty="0">
                <a:solidFill>
                  <a:schemeClr val="tx1"/>
                </a:solidFill>
              </a:rPr>
              <a:t>’ column ranges from 0 to 6, with zero passengers being an obvious anomaly, as every taxi trip should have at least one passenger.  </a:t>
            </a:r>
          </a:p>
        </p:txBody>
      </p:sp>
      <p:sp>
        <p:nvSpPr>
          <p:cNvPr id="14" name="Title 1"/>
          <p:cNvSpPr txBox="1"/>
          <p:nvPr/>
        </p:nvSpPr>
        <p:spPr>
          <a:xfrm>
            <a:off x="926520" y="1606646"/>
            <a:ext cx="5586549"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1800" b="0" dirty="0"/>
              <a:t>3. Zero and Unreasonably High Distances :</a:t>
            </a:r>
          </a:p>
        </p:txBody>
      </p:sp>
      <p:sp>
        <p:nvSpPr>
          <p:cNvPr id="15" name="Rectangle 4"/>
          <p:cNvSpPr>
            <a:spLocks noChangeArrowheads="1"/>
          </p:cNvSpPr>
          <p:nvPr/>
        </p:nvSpPr>
        <p:spPr bwMode="auto">
          <a:xfrm>
            <a:off x="1236028" y="2075628"/>
            <a:ext cx="69494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solidFill>
                  <a:schemeClr val="tx1"/>
                </a:solidFill>
              </a:rPr>
              <a:t>The ‘distance‘ column includes zero values, which may suggest trips that were canceled, incorrectly logged, or very short. Additionally, the maximum distance of 12,399 km. suggests potential data entry errors or outliers that are not representative of typical taxi trips. </a:t>
            </a:r>
          </a:p>
        </p:txBody>
      </p:sp>
      <p:pic>
        <p:nvPicPr>
          <p:cNvPr id="18" name="Picture 17"/>
          <p:cNvPicPr>
            <a:picLocks noChangeAspect="1"/>
          </p:cNvPicPr>
          <p:nvPr/>
        </p:nvPicPr>
        <p:blipFill>
          <a:blip r:embed="rId2"/>
          <a:stretch>
            <a:fillRect/>
          </a:stretch>
        </p:blipFill>
        <p:spPr>
          <a:xfrm>
            <a:off x="5312829" y="4345310"/>
            <a:ext cx="2400479" cy="475651"/>
          </a:xfrm>
          <a:prstGeom prst="rect">
            <a:avLst/>
          </a:prstGeom>
        </p:spPr>
      </p:pic>
      <p:pic>
        <p:nvPicPr>
          <p:cNvPr id="20" name="Picture 19"/>
          <p:cNvPicPr>
            <a:picLocks noChangeAspect="1"/>
          </p:cNvPicPr>
          <p:nvPr/>
        </p:nvPicPr>
        <p:blipFill>
          <a:blip r:embed="rId3"/>
          <a:stretch>
            <a:fillRect/>
          </a:stretch>
        </p:blipFill>
        <p:spPr>
          <a:xfrm>
            <a:off x="4901372" y="2867713"/>
            <a:ext cx="1880428" cy="466123"/>
          </a:xfrm>
          <a:prstGeom prst="rect">
            <a:avLst/>
          </a:prstGeom>
        </p:spPr>
      </p:pic>
      <p:pic>
        <p:nvPicPr>
          <p:cNvPr id="22" name="Picture 21"/>
          <p:cNvPicPr>
            <a:picLocks noChangeAspect="1"/>
          </p:cNvPicPr>
          <p:nvPr/>
        </p:nvPicPr>
        <p:blipFill>
          <a:blip r:embed="rId4"/>
          <a:stretch>
            <a:fillRect/>
          </a:stretch>
        </p:blipFill>
        <p:spPr>
          <a:xfrm>
            <a:off x="6781800" y="2860950"/>
            <a:ext cx="1941399" cy="4506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Visualization</a:t>
            </a:r>
          </a:p>
        </p:txBody>
      </p:sp>
      <p:sp>
        <p:nvSpPr>
          <p:cNvPr id="3" name="Title 1"/>
          <p:cNvSpPr txBox="1"/>
          <p:nvPr/>
        </p:nvSpPr>
        <p:spPr>
          <a:xfrm>
            <a:off x="623751" y="1272340"/>
            <a:ext cx="2021710"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fare_amount</a:t>
            </a:r>
          </a:p>
        </p:txBody>
      </p:sp>
      <p:sp>
        <p:nvSpPr>
          <p:cNvPr id="4" name="Title 1"/>
          <p:cNvSpPr txBox="1"/>
          <p:nvPr/>
        </p:nvSpPr>
        <p:spPr>
          <a:xfrm>
            <a:off x="6451938" y="1241536"/>
            <a:ext cx="2133644" cy="34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Pickup_longitude</a:t>
            </a:r>
          </a:p>
        </p:txBody>
      </p:sp>
      <p:pic>
        <p:nvPicPr>
          <p:cNvPr id="5" name="Picture 4"/>
          <p:cNvPicPr>
            <a:picLocks noChangeAspect="1"/>
          </p:cNvPicPr>
          <p:nvPr/>
        </p:nvPicPr>
        <p:blipFill>
          <a:blip r:embed="rId2"/>
          <a:stretch>
            <a:fillRect/>
          </a:stretch>
        </p:blipFill>
        <p:spPr>
          <a:xfrm>
            <a:off x="78935" y="1647371"/>
            <a:ext cx="2758624" cy="1902814"/>
          </a:xfrm>
          <a:prstGeom prst="rect">
            <a:avLst/>
          </a:prstGeom>
        </p:spPr>
      </p:pic>
      <p:pic>
        <p:nvPicPr>
          <p:cNvPr id="6" name="Picture 5"/>
          <p:cNvPicPr>
            <a:picLocks noChangeAspect="1"/>
          </p:cNvPicPr>
          <p:nvPr/>
        </p:nvPicPr>
        <p:blipFill rotWithShape="1">
          <a:blip r:embed="rId3"/>
          <a:srcRect t="1610"/>
          <a:stretch>
            <a:fillRect/>
          </a:stretch>
        </p:blipFill>
        <p:spPr>
          <a:xfrm>
            <a:off x="5915236" y="1652369"/>
            <a:ext cx="2891724" cy="1902814"/>
          </a:xfrm>
          <a:prstGeom prst="rect">
            <a:avLst/>
          </a:prstGeom>
        </p:spPr>
      </p:pic>
      <p:sp>
        <p:nvSpPr>
          <p:cNvPr id="7" name="Title 1"/>
          <p:cNvSpPr txBox="1"/>
          <p:nvPr/>
        </p:nvSpPr>
        <p:spPr>
          <a:xfrm>
            <a:off x="3499488" y="1241536"/>
            <a:ext cx="2145024" cy="403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Pickup_latitude</a:t>
            </a:r>
          </a:p>
        </p:txBody>
      </p:sp>
      <p:pic>
        <p:nvPicPr>
          <p:cNvPr id="8" name="Picture 7"/>
          <p:cNvPicPr>
            <a:picLocks noChangeAspect="1"/>
          </p:cNvPicPr>
          <p:nvPr/>
        </p:nvPicPr>
        <p:blipFill>
          <a:blip r:embed="rId4"/>
          <a:stretch>
            <a:fillRect/>
          </a:stretch>
        </p:blipFill>
        <p:spPr>
          <a:xfrm>
            <a:off x="2962922" y="1677392"/>
            <a:ext cx="2826951" cy="190281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Visualization</a:t>
            </a:r>
          </a:p>
        </p:txBody>
      </p:sp>
      <p:sp>
        <p:nvSpPr>
          <p:cNvPr id="3" name="Title 1"/>
          <p:cNvSpPr txBox="1"/>
          <p:nvPr/>
        </p:nvSpPr>
        <p:spPr>
          <a:xfrm>
            <a:off x="396868" y="1272338"/>
            <a:ext cx="2625543" cy="520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Dropoff_latitude</a:t>
            </a:r>
          </a:p>
        </p:txBody>
      </p:sp>
      <p:sp>
        <p:nvSpPr>
          <p:cNvPr id="4" name="Title 1"/>
          <p:cNvSpPr txBox="1"/>
          <p:nvPr/>
        </p:nvSpPr>
        <p:spPr>
          <a:xfrm>
            <a:off x="6155966" y="1291053"/>
            <a:ext cx="2116030" cy="520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Passenger_count</a:t>
            </a:r>
          </a:p>
        </p:txBody>
      </p:sp>
      <p:pic>
        <p:nvPicPr>
          <p:cNvPr id="6" name="Picture 5"/>
          <p:cNvPicPr>
            <a:picLocks noChangeAspect="1"/>
          </p:cNvPicPr>
          <p:nvPr/>
        </p:nvPicPr>
        <p:blipFill>
          <a:blip r:embed="rId2"/>
          <a:stretch>
            <a:fillRect/>
          </a:stretch>
        </p:blipFill>
        <p:spPr>
          <a:xfrm>
            <a:off x="5836033" y="1746712"/>
            <a:ext cx="2836044" cy="1867712"/>
          </a:xfrm>
          <a:prstGeom prst="rect">
            <a:avLst/>
          </a:prstGeom>
        </p:spPr>
      </p:pic>
      <p:sp>
        <p:nvSpPr>
          <p:cNvPr id="7" name="Title 1"/>
          <p:cNvSpPr txBox="1"/>
          <p:nvPr/>
        </p:nvSpPr>
        <p:spPr>
          <a:xfrm>
            <a:off x="3154482" y="1272338"/>
            <a:ext cx="2412473" cy="474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distance</a:t>
            </a:r>
          </a:p>
        </p:txBody>
      </p:sp>
      <p:pic>
        <p:nvPicPr>
          <p:cNvPr id="8" name="Picture 7"/>
          <p:cNvPicPr>
            <a:picLocks noChangeAspect="1"/>
          </p:cNvPicPr>
          <p:nvPr/>
        </p:nvPicPr>
        <p:blipFill>
          <a:blip r:embed="rId3"/>
          <a:stretch>
            <a:fillRect/>
          </a:stretch>
        </p:blipFill>
        <p:spPr>
          <a:xfrm>
            <a:off x="2921478" y="1701195"/>
            <a:ext cx="2696333" cy="1913229"/>
          </a:xfrm>
          <a:prstGeom prst="rect">
            <a:avLst/>
          </a:prstGeom>
        </p:spPr>
      </p:pic>
      <p:pic>
        <p:nvPicPr>
          <p:cNvPr id="10" name="Picture 9"/>
          <p:cNvPicPr>
            <a:picLocks noChangeAspect="1"/>
          </p:cNvPicPr>
          <p:nvPr/>
        </p:nvPicPr>
        <p:blipFill>
          <a:blip r:embed="rId4"/>
          <a:stretch>
            <a:fillRect/>
          </a:stretch>
        </p:blipFill>
        <p:spPr>
          <a:xfrm>
            <a:off x="-6133" y="1721821"/>
            <a:ext cx="2839790" cy="187401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Title 1"/>
          <p:cNvSpPr>
            <a:spLocks noGrp="1"/>
          </p:cNvSpPr>
          <p:nvPr>
            <p:ph type="title"/>
          </p:nvPr>
        </p:nvSpPr>
        <p:spPr>
          <a:xfrm>
            <a:off x="720000" y="515639"/>
            <a:ext cx="7704000" cy="570838"/>
          </a:xfrm>
        </p:spPr>
        <p:txBody>
          <a:bodyPr/>
          <a:lstStyle/>
          <a:p>
            <a:pPr algn="ctr"/>
            <a:r>
              <a:rPr lang="en-US" dirty="0"/>
              <a:t>Post-Outliers Handling</a:t>
            </a:r>
          </a:p>
        </p:txBody>
      </p:sp>
      <p:sp>
        <p:nvSpPr>
          <p:cNvPr id="9" name="Title 1"/>
          <p:cNvSpPr txBox="1"/>
          <p:nvPr/>
        </p:nvSpPr>
        <p:spPr>
          <a:xfrm>
            <a:off x="623751" y="1272340"/>
            <a:ext cx="2021710"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fare_amount</a:t>
            </a:r>
          </a:p>
        </p:txBody>
      </p:sp>
      <p:sp>
        <p:nvSpPr>
          <p:cNvPr id="10" name="Title 1"/>
          <p:cNvSpPr txBox="1"/>
          <p:nvPr/>
        </p:nvSpPr>
        <p:spPr>
          <a:xfrm>
            <a:off x="6451938" y="1241536"/>
            <a:ext cx="2133644" cy="34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Pickup_longitude</a:t>
            </a:r>
          </a:p>
        </p:txBody>
      </p:sp>
      <p:pic>
        <p:nvPicPr>
          <p:cNvPr id="11" name="Picture 10"/>
          <p:cNvPicPr>
            <a:picLocks noChangeAspect="1"/>
          </p:cNvPicPr>
          <p:nvPr/>
        </p:nvPicPr>
        <p:blipFill>
          <a:blip r:embed="rId3"/>
          <a:stretch>
            <a:fillRect/>
          </a:stretch>
        </p:blipFill>
        <p:spPr>
          <a:xfrm>
            <a:off x="78935" y="1647371"/>
            <a:ext cx="2758624" cy="1902814"/>
          </a:xfrm>
          <a:prstGeom prst="rect">
            <a:avLst/>
          </a:prstGeom>
        </p:spPr>
      </p:pic>
      <p:pic>
        <p:nvPicPr>
          <p:cNvPr id="12" name="Picture 11"/>
          <p:cNvPicPr>
            <a:picLocks noChangeAspect="1"/>
          </p:cNvPicPr>
          <p:nvPr/>
        </p:nvPicPr>
        <p:blipFill rotWithShape="1">
          <a:blip r:embed="rId4"/>
          <a:srcRect t="1610"/>
          <a:stretch>
            <a:fillRect/>
          </a:stretch>
        </p:blipFill>
        <p:spPr>
          <a:xfrm>
            <a:off x="5915236" y="1652369"/>
            <a:ext cx="2891724" cy="1902814"/>
          </a:xfrm>
          <a:prstGeom prst="rect">
            <a:avLst/>
          </a:prstGeom>
        </p:spPr>
      </p:pic>
      <p:sp>
        <p:nvSpPr>
          <p:cNvPr id="13" name="Title 1"/>
          <p:cNvSpPr txBox="1"/>
          <p:nvPr/>
        </p:nvSpPr>
        <p:spPr>
          <a:xfrm>
            <a:off x="3499488" y="1241536"/>
            <a:ext cx="2145024" cy="403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Pickup_latitude</a:t>
            </a:r>
          </a:p>
        </p:txBody>
      </p:sp>
      <p:pic>
        <p:nvPicPr>
          <p:cNvPr id="14" name="Picture 13"/>
          <p:cNvPicPr>
            <a:picLocks noChangeAspect="1"/>
          </p:cNvPicPr>
          <p:nvPr/>
        </p:nvPicPr>
        <p:blipFill>
          <a:blip r:embed="rId5"/>
          <a:stretch>
            <a:fillRect/>
          </a:stretch>
        </p:blipFill>
        <p:spPr>
          <a:xfrm>
            <a:off x="2962922" y="1677392"/>
            <a:ext cx="2826951" cy="1902814"/>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35" y="1676166"/>
            <a:ext cx="2826951" cy="1933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236" y="1676166"/>
            <a:ext cx="2895751" cy="19028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9236" y="1692487"/>
            <a:ext cx="2891723" cy="19303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Title 1"/>
          <p:cNvSpPr>
            <a:spLocks noGrp="1"/>
          </p:cNvSpPr>
          <p:nvPr>
            <p:ph type="title"/>
          </p:nvPr>
        </p:nvSpPr>
        <p:spPr>
          <a:xfrm>
            <a:off x="720000" y="515639"/>
            <a:ext cx="7704000" cy="570838"/>
          </a:xfrm>
        </p:spPr>
        <p:txBody>
          <a:bodyPr/>
          <a:lstStyle/>
          <a:p>
            <a:pPr algn="ctr"/>
            <a:r>
              <a:rPr lang="en-US" dirty="0"/>
              <a:t>Post-Outliers Handling</a:t>
            </a:r>
          </a:p>
        </p:txBody>
      </p:sp>
      <p:sp>
        <p:nvSpPr>
          <p:cNvPr id="2" name="Title 1"/>
          <p:cNvSpPr txBox="1"/>
          <p:nvPr/>
        </p:nvSpPr>
        <p:spPr>
          <a:xfrm>
            <a:off x="396868" y="1272338"/>
            <a:ext cx="2625543" cy="520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Dropoff_latitude</a:t>
            </a:r>
          </a:p>
        </p:txBody>
      </p:sp>
      <p:sp>
        <p:nvSpPr>
          <p:cNvPr id="3" name="Title 1"/>
          <p:cNvSpPr txBox="1"/>
          <p:nvPr/>
        </p:nvSpPr>
        <p:spPr>
          <a:xfrm>
            <a:off x="6155966" y="1291053"/>
            <a:ext cx="2116030" cy="520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Passenger_count</a:t>
            </a:r>
          </a:p>
        </p:txBody>
      </p:sp>
      <p:pic>
        <p:nvPicPr>
          <p:cNvPr id="4" name="Picture 3"/>
          <p:cNvPicPr>
            <a:picLocks noChangeAspect="1"/>
          </p:cNvPicPr>
          <p:nvPr/>
        </p:nvPicPr>
        <p:blipFill>
          <a:blip r:embed="rId3"/>
          <a:stretch>
            <a:fillRect/>
          </a:stretch>
        </p:blipFill>
        <p:spPr>
          <a:xfrm>
            <a:off x="5836033" y="1746712"/>
            <a:ext cx="2836044" cy="1867712"/>
          </a:xfrm>
          <a:prstGeom prst="rect">
            <a:avLst/>
          </a:prstGeom>
        </p:spPr>
      </p:pic>
      <p:sp>
        <p:nvSpPr>
          <p:cNvPr id="5" name="Title 1"/>
          <p:cNvSpPr txBox="1"/>
          <p:nvPr/>
        </p:nvSpPr>
        <p:spPr>
          <a:xfrm>
            <a:off x="3154482" y="1272338"/>
            <a:ext cx="2412473" cy="474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distance</a:t>
            </a:r>
          </a:p>
        </p:txBody>
      </p:sp>
      <p:pic>
        <p:nvPicPr>
          <p:cNvPr id="6" name="Picture 5"/>
          <p:cNvPicPr>
            <a:picLocks noChangeAspect="1"/>
          </p:cNvPicPr>
          <p:nvPr/>
        </p:nvPicPr>
        <p:blipFill>
          <a:blip r:embed="rId4"/>
          <a:stretch>
            <a:fillRect/>
          </a:stretch>
        </p:blipFill>
        <p:spPr>
          <a:xfrm>
            <a:off x="2950946" y="1682611"/>
            <a:ext cx="2696333" cy="1913229"/>
          </a:xfrm>
          <a:prstGeom prst="rect">
            <a:avLst/>
          </a:prstGeom>
        </p:spPr>
      </p:pic>
      <p:pic>
        <p:nvPicPr>
          <p:cNvPr id="7" name="Picture 6"/>
          <p:cNvPicPr>
            <a:picLocks noChangeAspect="1"/>
          </p:cNvPicPr>
          <p:nvPr/>
        </p:nvPicPr>
        <p:blipFill>
          <a:blip r:embed="rId5"/>
          <a:stretch>
            <a:fillRect/>
          </a:stretch>
        </p:blipFill>
        <p:spPr>
          <a:xfrm>
            <a:off x="-6133" y="1721821"/>
            <a:ext cx="2839790" cy="1874019"/>
          </a:xfrm>
          <a:prstGeom prst="rect">
            <a:avLst/>
          </a:prstGeom>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701194"/>
            <a:ext cx="2885028" cy="19132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6032" y="1707434"/>
            <a:ext cx="2885027" cy="18957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7987" y="1713771"/>
            <a:ext cx="2696333" cy="1919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61"/>
          <p:cNvSpPr txBox="1">
            <a:spLocks noGrp="1"/>
          </p:cNvSpPr>
          <p:nvPr>
            <p:ph type="subTitle" idx="3"/>
          </p:nvPr>
        </p:nvSpPr>
        <p:spPr>
          <a:xfrm>
            <a:off x="1062684" y="1999050"/>
            <a:ext cx="3144588"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Outfit"/>
                <a:ea typeface="Outfit"/>
                <a:cs typeface="Outfit"/>
                <a:sym typeface="Outfit"/>
              </a:rPr>
              <a:t>Youssef Mohammed</a:t>
            </a:r>
            <a:endParaRPr dirty="0">
              <a:latin typeface="Outfit"/>
              <a:ea typeface="Outfit"/>
              <a:cs typeface="Outfit"/>
              <a:sym typeface="Outfit"/>
            </a:endParaRPr>
          </a:p>
        </p:txBody>
      </p:sp>
      <p:sp>
        <p:nvSpPr>
          <p:cNvPr id="948" name="Google Shape;948;p61"/>
          <p:cNvSpPr txBox="1">
            <a:spLocks noGrp="1"/>
          </p:cNvSpPr>
          <p:nvPr>
            <p:ph type="subTitle" idx="4"/>
          </p:nvPr>
        </p:nvSpPr>
        <p:spPr>
          <a:xfrm>
            <a:off x="1062684" y="1294576"/>
            <a:ext cx="2505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Outfit"/>
                <a:ea typeface="Outfit"/>
                <a:cs typeface="Outfit"/>
                <a:sym typeface="Outfit"/>
              </a:rPr>
              <a:t>Ahmed Masood</a:t>
            </a:r>
            <a:endParaRPr dirty="0">
              <a:latin typeface="Outfit"/>
              <a:ea typeface="Outfit"/>
              <a:cs typeface="Outfit"/>
              <a:sym typeface="Outfit"/>
            </a:endParaRPr>
          </a:p>
        </p:txBody>
      </p:sp>
      <p:sp>
        <p:nvSpPr>
          <p:cNvPr id="951" name="Google Shape;951;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Our team</a:t>
            </a:r>
          </a:p>
        </p:txBody>
      </p:sp>
      <p:sp>
        <p:nvSpPr>
          <p:cNvPr id="6" name="Google Shape;948;p61"/>
          <p:cNvSpPr txBox="1"/>
          <p:nvPr/>
        </p:nvSpPr>
        <p:spPr>
          <a:xfrm>
            <a:off x="5575718" y="1294576"/>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a:latin typeface="Outfit"/>
                <a:ea typeface="Outfit"/>
                <a:cs typeface="Outfit"/>
                <a:sym typeface="Outfit"/>
              </a:rPr>
              <a:t>Ahmed </a:t>
            </a:r>
            <a:r>
              <a:rPr lang="en-US" dirty="0" err="1">
                <a:latin typeface="Outfit"/>
                <a:ea typeface="Outfit"/>
                <a:cs typeface="Outfit"/>
                <a:sym typeface="Outfit"/>
              </a:rPr>
              <a:t>Antar</a:t>
            </a:r>
            <a:endParaRPr lang="en-US" dirty="0">
              <a:latin typeface="Outfit"/>
              <a:ea typeface="Outfit"/>
              <a:cs typeface="Outfit"/>
              <a:sym typeface="Outfit"/>
            </a:endParaRPr>
          </a:p>
        </p:txBody>
      </p:sp>
      <p:sp>
        <p:nvSpPr>
          <p:cNvPr id="7" name="Google Shape;948;p61"/>
          <p:cNvSpPr txBox="1"/>
          <p:nvPr/>
        </p:nvSpPr>
        <p:spPr>
          <a:xfrm>
            <a:off x="1062682" y="2703524"/>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a:latin typeface="Outfit"/>
                <a:ea typeface="Outfit"/>
                <a:cs typeface="Outfit"/>
                <a:sym typeface="Outfit"/>
              </a:rPr>
              <a:t>Hesham Omar</a:t>
            </a:r>
          </a:p>
        </p:txBody>
      </p:sp>
      <p:sp>
        <p:nvSpPr>
          <p:cNvPr id="8" name="Google Shape;948;p61"/>
          <p:cNvSpPr txBox="1"/>
          <p:nvPr/>
        </p:nvSpPr>
        <p:spPr>
          <a:xfrm>
            <a:off x="5575718" y="1999050"/>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a:latin typeface="Outfit"/>
                <a:ea typeface="Outfit"/>
                <a:cs typeface="Outfit"/>
                <a:sym typeface="Outfit"/>
              </a:rPr>
              <a:t>Raneem </a:t>
            </a:r>
            <a:r>
              <a:rPr lang="en-US" dirty="0" err="1">
                <a:latin typeface="Outfit"/>
                <a:ea typeface="Outfit"/>
                <a:cs typeface="Outfit"/>
                <a:sym typeface="Outfit"/>
              </a:rPr>
              <a:t>Bakkar</a:t>
            </a:r>
            <a:endParaRPr lang="en-US" dirty="0">
              <a:latin typeface="Outfit"/>
              <a:ea typeface="Outfit"/>
              <a:cs typeface="Outfit"/>
              <a:sym typeface="Outfit"/>
            </a:endParaRPr>
          </a:p>
        </p:txBody>
      </p:sp>
      <p:sp>
        <p:nvSpPr>
          <p:cNvPr id="9" name="Google Shape;948;p61"/>
          <p:cNvSpPr txBox="1"/>
          <p:nvPr/>
        </p:nvSpPr>
        <p:spPr>
          <a:xfrm>
            <a:off x="1062682" y="3407998"/>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a:latin typeface="Outfit"/>
                <a:ea typeface="Outfit"/>
                <a:cs typeface="Outfit"/>
                <a:sym typeface="Outfit"/>
              </a:rPr>
              <a:t>Ali Taha</a:t>
            </a:r>
          </a:p>
        </p:txBody>
      </p:sp>
      <p:sp>
        <p:nvSpPr>
          <p:cNvPr id="10" name="Google Shape;948;p61"/>
          <p:cNvSpPr txBox="1"/>
          <p:nvPr/>
        </p:nvSpPr>
        <p:spPr>
          <a:xfrm>
            <a:off x="5575718" y="2703524"/>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a:latin typeface="Outfit"/>
                <a:ea typeface="Outfit"/>
                <a:cs typeface="Outfit"/>
                <a:sym typeface="Outfit"/>
              </a:rPr>
              <a:t>Amr </a:t>
            </a:r>
            <a:r>
              <a:rPr lang="en-US" dirty="0" err="1">
                <a:latin typeface="Outfit"/>
                <a:ea typeface="Outfit"/>
                <a:cs typeface="Outfit"/>
                <a:sym typeface="Outfit"/>
              </a:rPr>
              <a:t>Akl</a:t>
            </a:r>
            <a:endParaRPr lang="en-US" dirty="0">
              <a:latin typeface="Outfit"/>
              <a:ea typeface="Outfit"/>
              <a:cs typeface="Outfit"/>
              <a:sym typeface="Outfit"/>
            </a:endParaRPr>
          </a:p>
        </p:txBody>
      </p:sp>
      <p:sp>
        <p:nvSpPr>
          <p:cNvPr id="11" name="Google Shape;948;p61"/>
          <p:cNvSpPr txBox="1"/>
          <p:nvPr/>
        </p:nvSpPr>
        <p:spPr>
          <a:xfrm>
            <a:off x="5575718" y="3407998"/>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err="1">
                <a:latin typeface="Outfit"/>
                <a:ea typeface="Outfit"/>
                <a:cs typeface="Outfit"/>
                <a:sym typeface="Outfit"/>
              </a:rPr>
              <a:t>Sondos</a:t>
            </a:r>
            <a:endParaRPr lang="en-US" dirty="0">
              <a:latin typeface="Outfit"/>
              <a:ea typeface="Outfit"/>
              <a:cs typeface="Outfit"/>
              <a:sym typeface="Outfi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Percentages</a:t>
            </a:r>
          </a:p>
        </p:txBody>
      </p:sp>
      <p:pic>
        <p:nvPicPr>
          <p:cNvPr id="5" name="Picture 4"/>
          <p:cNvPicPr>
            <a:picLocks noChangeAspect="1"/>
          </p:cNvPicPr>
          <p:nvPr/>
        </p:nvPicPr>
        <p:blipFill>
          <a:blip r:embed="rId2"/>
          <a:stretch>
            <a:fillRect/>
          </a:stretch>
        </p:blipFill>
        <p:spPr>
          <a:xfrm>
            <a:off x="5068388" y="1521929"/>
            <a:ext cx="3204121" cy="2331614"/>
          </a:xfrm>
          <a:prstGeom prst="rect">
            <a:avLst/>
          </a:prstGeom>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85" y="1779316"/>
            <a:ext cx="4180388" cy="20742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Data Analysis</a:t>
            </a: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03</a:t>
            </a:r>
            <a:endParaRPr dirty="0"/>
          </a:p>
        </p:txBody>
      </p:sp>
      <p:sp>
        <p:nvSpPr>
          <p:cNvPr id="431" name="Google Shape;431;p40"/>
          <p:cNvSpPr txBox="1">
            <a:spLocks noGrp="1"/>
          </p:cNvSpPr>
          <p:nvPr>
            <p:ph type="subTitle" idx="1"/>
          </p:nvPr>
        </p:nvSpPr>
        <p:spPr>
          <a:xfrm>
            <a:off x="841250" y="3300150"/>
            <a:ext cx="4344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Understand, Analyze, Explain</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Drivers Performance </a:t>
            </a:r>
            <a:endParaRPr dirty="0"/>
          </a:p>
        </p:txBody>
      </p:sp>
      <p:pic>
        <p:nvPicPr>
          <p:cNvPr id="13" name="Picture 12" descr="A graph of drivers with names&#10;&#10;Description automatically generated"/>
          <p:cNvPicPr>
            <a:picLocks noChangeAspect="1"/>
          </p:cNvPicPr>
          <p:nvPr/>
        </p:nvPicPr>
        <p:blipFill>
          <a:blip r:embed="rId3"/>
          <a:stretch>
            <a:fillRect/>
          </a:stretch>
        </p:blipFill>
        <p:spPr>
          <a:xfrm>
            <a:off x="4846734" y="1573338"/>
            <a:ext cx="3847709" cy="2660650"/>
          </a:xfrm>
          <a:prstGeom prst="rect">
            <a:avLst/>
          </a:prstGeom>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00" y="1573338"/>
            <a:ext cx="3581710" cy="244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Car Conditions</a:t>
            </a:r>
            <a:endParaRPr dirty="0"/>
          </a:p>
        </p:txBody>
      </p:sp>
      <p:pic>
        <p:nvPicPr>
          <p:cNvPr id="3" name="Picture 2" descr="A graph of a number of drivers&#10;&#10;Description automatically generated"/>
          <p:cNvPicPr>
            <a:picLocks noChangeAspect="1"/>
          </p:cNvPicPr>
          <p:nvPr/>
        </p:nvPicPr>
        <p:blipFill>
          <a:blip r:embed="rId3"/>
          <a:stretch>
            <a:fillRect/>
          </a:stretch>
        </p:blipFill>
        <p:spPr>
          <a:xfrm>
            <a:off x="1771426" y="1270000"/>
            <a:ext cx="5601148" cy="32037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in Years</a:t>
            </a:r>
            <a:endParaRP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3351"/>
            <a:ext cx="3534500" cy="22275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03351"/>
            <a:ext cx="3392186" cy="22275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in Months</a:t>
            </a:r>
            <a:endParaRP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90" y="1390650"/>
            <a:ext cx="3788472" cy="2387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939" y="1390650"/>
            <a:ext cx="3635932" cy="238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in Days of Week</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9" y="1393825"/>
            <a:ext cx="3738094" cy="2355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2019" y="1393825"/>
            <a:ext cx="3587581" cy="2355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in Days of Month</a:t>
            </a:r>
            <a:endParaRPr dirty="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9" y="1393826"/>
            <a:ext cx="3738093" cy="235584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93826"/>
            <a:ext cx="3611561" cy="23715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in Hours of The Day</a:t>
            </a:r>
            <a:endParaRPr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7" y="1292225"/>
            <a:ext cx="3899305" cy="24574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92225"/>
            <a:ext cx="3727797" cy="2447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Affect of Traffic Condition</a:t>
            </a: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92" y="1393825"/>
            <a:ext cx="3897896" cy="24338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14" y="1393825"/>
            <a:ext cx="3706344" cy="2433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p>
        </p:txBody>
      </p:sp>
      <p:sp>
        <p:nvSpPr>
          <p:cNvPr id="388" name="Google Shape;388;p38"/>
          <p:cNvSpPr txBox="1">
            <a:spLocks noGrp="1"/>
          </p:cNvSpPr>
          <p:nvPr>
            <p:ph type="title" idx="7"/>
          </p:nvPr>
        </p:nvSpPr>
        <p:spPr>
          <a:xfrm>
            <a:off x="1505351" y="158606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01</a:t>
            </a:r>
          </a:p>
        </p:txBody>
      </p:sp>
      <p:sp>
        <p:nvSpPr>
          <p:cNvPr id="389" name="Google Shape;389;p38"/>
          <p:cNvSpPr txBox="1">
            <a:spLocks noGrp="1"/>
          </p:cNvSpPr>
          <p:nvPr>
            <p:ph type="title" idx="8"/>
          </p:nvPr>
        </p:nvSpPr>
        <p:spPr>
          <a:xfrm>
            <a:off x="2746853" y="3318669"/>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04</a:t>
            </a:r>
            <a:endParaRPr dirty="0"/>
          </a:p>
        </p:txBody>
      </p:sp>
      <p:sp>
        <p:nvSpPr>
          <p:cNvPr id="390" name="Google Shape;390;p38"/>
          <p:cNvSpPr txBox="1">
            <a:spLocks noGrp="1"/>
          </p:cNvSpPr>
          <p:nvPr>
            <p:ph type="title" idx="9"/>
          </p:nvPr>
        </p:nvSpPr>
        <p:spPr>
          <a:xfrm>
            <a:off x="4204622" y="158606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02</a:t>
            </a:r>
          </a:p>
        </p:txBody>
      </p:sp>
      <p:sp>
        <p:nvSpPr>
          <p:cNvPr id="391" name="Google Shape;391;p38"/>
          <p:cNvSpPr txBox="1">
            <a:spLocks noGrp="1"/>
          </p:cNvSpPr>
          <p:nvPr>
            <p:ph type="title" idx="13"/>
          </p:nvPr>
        </p:nvSpPr>
        <p:spPr>
          <a:xfrm>
            <a:off x="5625350" y="3318669"/>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05</a:t>
            </a:r>
            <a:endParaRPr dirty="0"/>
          </a:p>
        </p:txBody>
      </p:sp>
      <p:sp>
        <p:nvSpPr>
          <p:cNvPr id="392" name="Google Shape;392;p38"/>
          <p:cNvSpPr txBox="1">
            <a:spLocks noGrp="1"/>
          </p:cNvSpPr>
          <p:nvPr>
            <p:ph type="title" idx="14"/>
          </p:nvPr>
        </p:nvSpPr>
        <p:spPr>
          <a:xfrm>
            <a:off x="6903901" y="158606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03</a:t>
            </a:r>
          </a:p>
        </p:txBody>
      </p:sp>
      <p:sp>
        <p:nvSpPr>
          <p:cNvPr id="394" name="Google Shape;394;p38"/>
          <p:cNvSpPr txBox="1">
            <a:spLocks noGrp="1"/>
          </p:cNvSpPr>
          <p:nvPr>
            <p:ph type="subTitle" idx="16"/>
          </p:nvPr>
        </p:nvSpPr>
        <p:spPr>
          <a:xfrm>
            <a:off x="719951" y="2180254"/>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Introduction</a:t>
            </a:r>
            <a:endParaRPr dirty="0"/>
          </a:p>
        </p:txBody>
      </p:sp>
      <p:sp>
        <p:nvSpPr>
          <p:cNvPr id="395" name="Google Shape;395;p38"/>
          <p:cNvSpPr txBox="1">
            <a:spLocks noGrp="1"/>
          </p:cNvSpPr>
          <p:nvPr>
            <p:ph type="subTitle" idx="17"/>
          </p:nvPr>
        </p:nvSpPr>
        <p:spPr>
          <a:xfrm>
            <a:off x="3419222" y="2180254"/>
            <a:ext cx="2401666"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Data Cleaning</a:t>
            </a:r>
            <a:endParaRPr dirty="0"/>
          </a:p>
        </p:txBody>
      </p:sp>
      <p:sp>
        <p:nvSpPr>
          <p:cNvPr id="396" name="Google Shape;396;p38"/>
          <p:cNvSpPr txBox="1">
            <a:spLocks noGrp="1"/>
          </p:cNvSpPr>
          <p:nvPr>
            <p:ph type="subTitle" idx="18"/>
          </p:nvPr>
        </p:nvSpPr>
        <p:spPr>
          <a:xfrm>
            <a:off x="6118500" y="2180254"/>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Data Analysis</a:t>
            </a:r>
            <a:endParaRPr dirty="0"/>
          </a:p>
        </p:txBody>
      </p:sp>
      <p:sp>
        <p:nvSpPr>
          <p:cNvPr id="397" name="Google Shape;397;p38"/>
          <p:cNvSpPr txBox="1">
            <a:spLocks noGrp="1"/>
          </p:cNvSpPr>
          <p:nvPr>
            <p:ph type="subTitle" idx="19"/>
          </p:nvPr>
        </p:nvSpPr>
        <p:spPr>
          <a:xfrm>
            <a:off x="1961453" y="3912917"/>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398" name="Google Shape;398;p38"/>
          <p:cNvSpPr txBox="1">
            <a:spLocks noGrp="1"/>
          </p:cNvSpPr>
          <p:nvPr>
            <p:ph type="subTitle" idx="20"/>
          </p:nvPr>
        </p:nvSpPr>
        <p:spPr>
          <a:xfrm>
            <a:off x="4839950" y="3912917"/>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Outro</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Affect of Weather Condition</a:t>
            </a:r>
            <a:endParaRPr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47" y="1393825"/>
            <a:ext cx="3861840" cy="24338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15" y="1393826"/>
            <a:ext cx="3706344" cy="2433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Conclusion</a:t>
            </a: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04</a:t>
            </a:r>
            <a:endParaRPr dirty="0"/>
          </a:p>
        </p:txBody>
      </p:sp>
      <p:sp>
        <p:nvSpPr>
          <p:cNvPr id="431" name="Google Shape;431;p40"/>
          <p:cNvSpPr txBox="1">
            <a:spLocks noGrp="1"/>
          </p:cNvSpPr>
          <p:nvPr>
            <p:ph type="subTitle" idx="1"/>
          </p:nvPr>
        </p:nvSpPr>
        <p:spPr>
          <a:xfrm>
            <a:off x="837864" y="3314407"/>
            <a:ext cx="4344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What did we learn?</a:t>
            </a:r>
            <a:endParaRPr lang="en-US" sz="2400" dirty="0">
              <a:solidFill>
                <a:srgbClr val="666666"/>
              </a:solidFill>
            </a:endParaRP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did we learn?</a:t>
            </a:r>
            <a:endParaRPr dirty="0"/>
          </a:p>
        </p:txBody>
      </p:sp>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7575" y="1546225"/>
            <a:ext cx="3899305" cy="2457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19455" y="1974850"/>
            <a:ext cx="3840480" cy="953135"/>
          </a:xfrm>
          <a:prstGeom prst="rect">
            <a:avLst/>
          </a:prstGeom>
          <a:noFill/>
        </p:spPr>
        <p:txBody>
          <a:bodyPr wrap="square">
            <a:spAutoFit/>
          </a:bodyPr>
          <a:lstStyle/>
          <a:p>
            <a:pPr marL="0" indent="0">
              <a:buFont typeface="Arial" panose="020B0604020202020204" pitchFamily="34" charset="0"/>
              <a:buNone/>
            </a:pPr>
            <a:r>
              <a:rPr lang="en-US" dirty="0">
                <a:solidFill>
                  <a:schemeClr val="tx1"/>
                </a:solidFill>
              </a:rPr>
              <a:t>High demands at late night &amp; early morning rides</a:t>
            </a:r>
          </a:p>
          <a:p>
            <a:pPr marL="0" indent="0">
              <a:buFont typeface="Arial" panose="020B0604020202020204" pitchFamily="34" charset="0"/>
              <a:buNone/>
            </a:pPr>
            <a:br>
              <a:rPr lang="en-US" dirty="0">
                <a:solidFill>
                  <a:schemeClr val="tx1"/>
                </a:solidFill>
              </a:rPr>
            </a:br>
            <a:r>
              <a:rPr lang="en-US" dirty="0">
                <a:solidFill>
                  <a:schemeClr val="tx1"/>
                </a:solidFill>
              </a:rPr>
              <a:t>With a peak from 6:00 PM to 8:00 PM.</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did we learn?</a:t>
            </a:r>
            <a:endParaRPr dirty="0"/>
          </a:p>
        </p:txBody>
      </p:sp>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656" y="1504691"/>
            <a:ext cx="3706344" cy="24338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59" y="1504691"/>
            <a:ext cx="3706344" cy="24338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51760" y="4004945"/>
            <a:ext cx="3840480" cy="521970"/>
          </a:xfrm>
          <a:prstGeom prst="rect">
            <a:avLst/>
          </a:prstGeom>
          <a:noFill/>
        </p:spPr>
        <p:txBody>
          <a:bodyPr wrap="square">
            <a:spAutoFit/>
          </a:bodyPr>
          <a:lstStyle/>
          <a:p>
            <a:pPr marL="0" indent="0" algn="ctr">
              <a:buFont typeface="Arial" panose="020B0604020202020204" pitchFamily="34" charset="0"/>
              <a:buNone/>
            </a:pPr>
            <a:r>
              <a:rPr lang="en-US" dirty="0">
                <a:solidFill>
                  <a:schemeClr val="tx1"/>
                </a:solidFill>
              </a:rPr>
              <a:t>We can notice that the fare amount is not affected by weather or car condition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did we learn?</a:t>
            </a:r>
            <a:endParaRPr dirty="0"/>
          </a:p>
        </p:txBody>
      </p:sp>
      <p:sp>
        <p:nvSpPr>
          <p:cNvPr id="6" name="TextBox 5"/>
          <p:cNvSpPr txBox="1"/>
          <p:nvPr/>
        </p:nvSpPr>
        <p:spPr>
          <a:xfrm>
            <a:off x="719455" y="1974850"/>
            <a:ext cx="3840480" cy="306705"/>
          </a:xfrm>
          <a:prstGeom prst="rect">
            <a:avLst/>
          </a:prstGeom>
          <a:noFill/>
        </p:spPr>
        <p:txBody>
          <a:bodyPr wrap="square">
            <a:spAutoFit/>
          </a:bodyPr>
          <a:lstStyle/>
          <a:p>
            <a:pPr marL="0" indent="0">
              <a:buFont typeface="Arial" panose="020B0604020202020204" pitchFamily="34" charset="0"/>
              <a:buNone/>
            </a:pPr>
            <a:r>
              <a:rPr lang="en-US" dirty="0">
                <a:solidFill>
                  <a:schemeClr val="tx1"/>
                </a:solidFill>
              </a:rPr>
              <a:t>Low demands in Summer (7, 8, 9).</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575" y="1377950"/>
            <a:ext cx="3788472" cy="238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Outro</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05</a:t>
            </a:r>
            <a:endParaRPr dirty="0"/>
          </a:p>
        </p:txBody>
      </p:sp>
      <p:sp>
        <p:nvSpPr>
          <p:cNvPr id="431" name="Google Shape;431;p40"/>
          <p:cNvSpPr txBox="1">
            <a:spLocks noGrp="1"/>
          </p:cNvSpPr>
          <p:nvPr>
            <p:ph type="subTitle" idx="1"/>
          </p:nvPr>
        </p:nvSpPr>
        <p:spPr>
          <a:xfrm>
            <a:off x="837864" y="3300150"/>
            <a:ext cx="4344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Next steps forward</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Outro</a:t>
            </a:r>
          </a:p>
        </p:txBody>
      </p:sp>
      <p:sp>
        <p:nvSpPr>
          <p:cNvPr id="5" name="Subtitle 4"/>
          <p:cNvSpPr txBox="1">
            <a:spLocks noGrp="1"/>
          </p:cNvSpPr>
          <p:nvPr>
            <p:ph type="subTitle" idx="2"/>
          </p:nvPr>
        </p:nvSpPr>
        <p:spPr>
          <a:xfrm>
            <a:off x="720090" y="1651635"/>
            <a:ext cx="7703820" cy="1383665"/>
          </a:xfrm>
          <a:noFill/>
        </p:spPr>
        <p:txBody>
          <a:bodyPr vert="horz" wrap="square" lIns="91440" tIns="45720" rIns="91440" bIns="45720" rtlCol="0" anchor="t" anchorCtr="0">
            <a:spAutoFit/>
          </a:bodyPr>
          <a:lstStyle/>
          <a:p>
            <a:pPr marL="0" lvl="0" algn="l">
              <a:lnSpc>
                <a:spcPct val="100000"/>
              </a:lnSpc>
              <a:buSzTx/>
              <a:buFont typeface="Arial" panose="020B0604020202020204" pitchFamily="34" charset="0"/>
              <a:buChar char="•"/>
            </a:pPr>
            <a:r>
              <a:rPr lang="en-US" dirty="0">
                <a:solidFill>
                  <a:schemeClr val="tx1"/>
                </a:solidFill>
                <a:latin typeface="Arial" panose="020B0604020202020204"/>
                <a:ea typeface="Arial" panose="020B0604020202020204"/>
                <a:cs typeface="Arial" panose="020B0604020202020204"/>
                <a:sym typeface="+mn-ea"/>
              </a:rPr>
              <a:t>As we move forward, the next steps must involve implementing these insights into actionable strategies for taxi companies. In which, will help to refine fare structures, improve service quality, and ultimately provide a better experience for both passengers and drivers.</a:t>
            </a:r>
            <a:br>
              <a:rPr lang="en-US" dirty="0">
                <a:solidFill>
                  <a:schemeClr val="tx1"/>
                </a:solidFill>
                <a:latin typeface="Arial" panose="020B0604020202020204"/>
                <a:ea typeface="Arial" panose="020B0604020202020204"/>
                <a:cs typeface="Arial" panose="020B0604020202020204"/>
                <a:sym typeface="+mn-ea"/>
              </a:rPr>
            </a:br>
            <a:endParaRPr lang="en-US" dirty="0">
              <a:solidFill>
                <a:schemeClr val="tx1"/>
              </a:solidFill>
              <a:latin typeface="Arial" panose="020B0604020202020204"/>
              <a:ea typeface="Arial" panose="020B0604020202020204"/>
              <a:cs typeface="Arial" panose="020B0604020202020204"/>
              <a:sym typeface="+mn-ea"/>
            </a:endParaRPr>
          </a:p>
          <a:p>
            <a:pPr marL="0" lvl="0" algn="l">
              <a:lnSpc>
                <a:spcPct val="100000"/>
              </a:lnSpc>
              <a:buSzTx/>
              <a:buFont typeface="Arial" panose="020B0604020202020204" pitchFamily="34" charset="0"/>
            </a:pPr>
            <a:endParaRPr lang="en-US" dirty="0">
              <a:solidFill>
                <a:schemeClr val="tx1"/>
              </a:solidFill>
              <a:latin typeface="Arial" panose="020B0604020202020204"/>
              <a:ea typeface="Arial" panose="020B0604020202020204"/>
              <a:cs typeface="Arial" panose="020B0604020202020204"/>
              <a:sym typeface="+mn-ea"/>
            </a:endParaRPr>
          </a:p>
          <a:p>
            <a:pPr marL="0" lvl="0" algn="l">
              <a:lnSpc>
                <a:spcPct val="100000"/>
              </a:lnSpc>
              <a:buSzTx/>
              <a:buFont typeface="Arial" panose="020B0604020202020204" pitchFamily="34" charset="0"/>
            </a:pPr>
            <a:r>
              <a:rPr lang="en-US" dirty="0">
                <a:solidFill>
                  <a:schemeClr val="tx1"/>
                </a:solidFill>
                <a:latin typeface="Arial" panose="020B0604020202020204"/>
                <a:ea typeface="Arial" panose="020B0604020202020204"/>
                <a:cs typeface="Arial" panose="020B0604020202020204"/>
                <a:sym typeface="+mn-ea"/>
              </a:rPr>
              <a:t>Thank you for your attention and participation.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70"/>
          <p:cNvSpPr txBox="1">
            <a:spLocks noGrp="1"/>
          </p:cNvSpPr>
          <p:nvPr>
            <p:ph type="title"/>
          </p:nvPr>
        </p:nvSpPr>
        <p:spPr>
          <a:xfrm>
            <a:off x="713225" y="677525"/>
            <a:ext cx="5094600" cy="1058700"/>
          </a:xfrm>
          <a:prstGeom prst="rect">
            <a:avLst/>
          </a:prstGeom>
        </p:spPr>
        <p:txBody>
          <a:bodyPr spcFirstLastPara="1" vert="horz" wrap="square" lIns="91425" tIns="91425" rIns="91425" bIns="91425" rtlCol="0" anchor="t" anchorCtr="0">
            <a:noAutofit/>
          </a:bodyPr>
          <a:lstStyle/>
          <a:p>
            <a:r>
              <a:rPr lang="en-GB"/>
              <a:t>Thanks!</a:t>
            </a:r>
          </a:p>
        </p:txBody>
      </p:sp>
      <p:sp>
        <p:nvSpPr>
          <p:cNvPr id="1079" name="Google Shape;1079;p70"/>
          <p:cNvSpPr txBox="1">
            <a:spLocks noGrp="1"/>
          </p:cNvSpPr>
          <p:nvPr>
            <p:ph type="subTitle" idx="1"/>
          </p:nvPr>
        </p:nvSpPr>
        <p:spPr>
          <a:xfrm>
            <a:off x="713218" y="1587405"/>
            <a:ext cx="5094600" cy="1058700"/>
          </a:xfrm>
          <a:prstGeom prst="rect">
            <a:avLst/>
          </a:prstGeom>
        </p:spPr>
        <p:txBody>
          <a:bodyPr spcFirstLastPara="1" vert="horz" wrap="square" lIns="91425" tIns="91425" rIns="91425" bIns="91425" rtlCol="0" anchor="ctr" anchorCtr="0">
            <a:noAutofit/>
          </a:bodyPr>
          <a:lstStyle/>
          <a:p>
            <a:pPr marL="0" indent="0"/>
            <a:r>
              <a:rPr lang="en-GB" sz="2000" dirty="0">
                <a:latin typeface="DM Sans Medium"/>
                <a:ea typeface="DM Sans Medium"/>
                <a:cs typeface="DM Sans Medium"/>
                <a:sym typeface="DM Sans Medium"/>
              </a:rPr>
              <a:t>Do you have any questions?</a:t>
            </a:r>
            <a:endParaRPr sz="2000" dirty="0">
              <a:latin typeface="DM Sans Medium"/>
              <a:ea typeface="DM Sans Medium"/>
              <a:cs typeface="DM Sans Medium"/>
              <a:sym typeface="DM Sans Medium"/>
            </a:endParaRPr>
          </a:p>
        </p:txBody>
      </p:sp>
      <p:sp>
        <p:nvSpPr>
          <p:cNvPr id="1080" name="Google Shape;1080;p70"/>
          <p:cNvSpPr txBox="1"/>
          <p:nvPr/>
        </p:nvSpPr>
        <p:spPr>
          <a:xfrm>
            <a:off x="713225" y="4125850"/>
            <a:ext cx="5094600" cy="353400"/>
          </a:xfrm>
          <a:prstGeom prst="rect">
            <a:avLst/>
          </a:prstGeom>
          <a:noFill/>
          <a:ln>
            <a:noFill/>
          </a:ln>
        </p:spPr>
        <p:txBody>
          <a:bodyPr spcFirstLastPara="1" wrap="square" lIns="91425" tIns="91425" rIns="91425" bIns="91425" anchor="t" anchorCtr="0">
            <a:noAutofit/>
          </a:bodyPr>
          <a:lstStyle/>
          <a:p>
            <a:r>
              <a:rPr lang="en-GB" sz="1200">
                <a:solidFill>
                  <a:schemeClr val="dk1"/>
                </a:solidFill>
                <a:latin typeface="DM Sans"/>
                <a:ea typeface="DM Sans"/>
                <a:cs typeface="DM Sans"/>
                <a:sym typeface="DM Sans"/>
              </a:rPr>
              <a:t>Please keep this slide for attribution</a:t>
            </a:r>
            <a:endParaRPr sz="1200">
              <a:solidFill>
                <a:schemeClr val="dk1"/>
              </a:solidFill>
              <a:latin typeface="DM Sans"/>
              <a:ea typeface="DM Sans"/>
              <a:cs typeface="DM Sans"/>
              <a:sym typeface="DM Sans"/>
            </a:endParaRPr>
          </a:p>
        </p:txBody>
      </p:sp>
      <p:sp>
        <p:nvSpPr>
          <p:cNvPr id="1081" name="Google Shape;1081;p70"/>
          <p:cNvSpPr/>
          <p:nvPr/>
        </p:nvSpPr>
        <p:spPr>
          <a:xfrm rot="10800000" flipH="1">
            <a:off x="7185836" y="183823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2" name="Google Shape;1082;p70"/>
          <p:cNvSpPr/>
          <p:nvPr/>
        </p:nvSpPr>
        <p:spPr>
          <a:xfrm rot="10800000" flipH="1">
            <a:off x="7137014" y="453898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3" name="Google Shape;1083;p70"/>
          <p:cNvSpPr/>
          <p:nvPr/>
        </p:nvSpPr>
        <p:spPr>
          <a:xfrm rot="10800000" flipH="1">
            <a:off x="6717609" y="4067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4" name="Google Shape;1084;p70"/>
          <p:cNvSpPr/>
          <p:nvPr/>
        </p:nvSpPr>
        <p:spPr>
          <a:xfrm rot="10800000" flipH="1">
            <a:off x="6249883" y="3014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5" name="Google Shape;1085;p70"/>
          <p:cNvSpPr/>
          <p:nvPr/>
        </p:nvSpPr>
        <p:spPr>
          <a:xfrm rot="10800000" flipH="1">
            <a:off x="5843383" y="3511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6" name="Google Shape;1086;p70"/>
          <p:cNvSpPr/>
          <p:nvPr/>
        </p:nvSpPr>
        <p:spPr>
          <a:xfrm rot="10800000" flipH="1">
            <a:off x="7591814" y="33956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7" name="Google Shape;1087;p70"/>
          <p:cNvSpPr/>
          <p:nvPr/>
        </p:nvSpPr>
        <p:spPr>
          <a:xfrm rot="10800000" flipH="1">
            <a:off x="7185829" y="23105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8" name="Google Shape;1088;p70"/>
          <p:cNvSpPr/>
          <p:nvPr/>
        </p:nvSpPr>
        <p:spPr>
          <a:xfrm rot="10800000" flipH="1">
            <a:off x="8073366" y="29815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9" name="Google Shape;1089;p70"/>
          <p:cNvSpPr/>
          <p:nvPr/>
        </p:nvSpPr>
        <p:spPr>
          <a:xfrm>
            <a:off x="6147012" y="12606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0" name="Google Shape;1090;p70"/>
          <p:cNvSpPr/>
          <p:nvPr/>
        </p:nvSpPr>
        <p:spPr>
          <a:xfrm>
            <a:off x="6466130" y="2835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1" name="Google Shape;1091;p70"/>
          <p:cNvSpPr/>
          <p:nvPr/>
        </p:nvSpPr>
        <p:spPr>
          <a:xfrm>
            <a:off x="5843384" y="-493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2" name="Google Shape;1092;p70"/>
          <p:cNvSpPr/>
          <p:nvPr/>
        </p:nvSpPr>
        <p:spPr>
          <a:xfrm>
            <a:off x="6794122" y="8701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3" name="Google Shape;1093;p70"/>
          <p:cNvSpPr/>
          <p:nvPr/>
        </p:nvSpPr>
        <p:spPr>
          <a:xfrm>
            <a:off x="5215805" y="-4891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4" name="Google Shape;1094;p70"/>
          <p:cNvSpPr/>
          <p:nvPr/>
        </p:nvSpPr>
        <p:spPr>
          <a:xfrm rot="10800000" flipH="1">
            <a:off x="8595683" y="19475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5" name="Google Shape;1095;p70"/>
          <p:cNvSpPr/>
          <p:nvPr/>
        </p:nvSpPr>
        <p:spPr>
          <a:xfrm rot="10800000" flipH="1">
            <a:off x="8149185" y="14643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6" name="Google Shape;1096;p70"/>
          <p:cNvSpPr/>
          <p:nvPr/>
        </p:nvSpPr>
        <p:spPr>
          <a:xfrm>
            <a:off x="7964287" y="4234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7" name="Google Shape;1097;p70"/>
          <p:cNvSpPr/>
          <p:nvPr/>
        </p:nvSpPr>
        <p:spPr>
          <a:xfrm>
            <a:off x="8372430" y="-4891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cxnSp>
        <p:nvCxnSpPr>
          <p:cNvPr id="1098" name="Google Shape;1098;p70"/>
          <p:cNvCxnSpPr/>
          <p:nvPr/>
        </p:nvCxnSpPr>
        <p:spPr>
          <a:xfrm>
            <a:off x="814225" y="677513"/>
            <a:ext cx="373500" cy="0"/>
          </a:xfrm>
          <a:prstGeom prst="straightConnector1">
            <a:avLst/>
          </a:prstGeom>
          <a:noFill/>
          <a:ln w="19050" cap="flat" cmpd="sng">
            <a:solidFill>
              <a:schemeClr val="dk1"/>
            </a:solidFill>
            <a:prstDash val="solid"/>
            <a:round/>
            <a:headEnd type="none" w="med" len="med"/>
            <a:tailEnd type="none" w="med" len="med"/>
          </a:ln>
        </p:spPr>
      </p:cxnSp>
      <p:sp>
        <p:nvSpPr>
          <p:cNvPr id="3" name="TextBox 2"/>
          <p:cNvSpPr txBox="1"/>
          <p:nvPr/>
        </p:nvSpPr>
        <p:spPr>
          <a:xfrm>
            <a:off x="1235992" y="3120091"/>
            <a:ext cx="2111012" cy="400110"/>
          </a:xfrm>
          <a:prstGeom prst="rect">
            <a:avLst/>
          </a:prstGeom>
          <a:noFill/>
        </p:spPr>
        <p:txBody>
          <a:bodyPr wrap="square" rtlCol="0">
            <a:spAutoFit/>
          </a:bodyPr>
          <a:lstStyle/>
          <a:p>
            <a:r>
              <a:rPr lang="en-US" sz="2000" dirty="0">
                <a:latin typeface="DM Sans Medium"/>
              </a:rPr>
              <a:t>Team 1 Group 2</a:t>
            </a:r>
          </a:p>
        </p:txBody>
      </p:sp>
      <p:sp>
        <p:nvSpPr>
          <p:cNvPr id="4" name="Rectangle 3"/>
          <p:cNvSpPr/>
          <p:nvPr/>
        </p:nvSpPr>
        <p:spPr>
          <a:xfrm>
            <a:off x="713218" y="3511085"/>
            <a:ext cx="4887482" cy="1058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Introduction</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01</a:t>
            </a:r>
            <a:endParaRPr dirty="0"/>
          </a:p>
        </p:txBody>
      </p:sp>
      <p:sp>
        <p:nvSpPr>
          <p:cNvPr id="431" name="Google Shape;431;p40"/>
          <p:cNvSpPr txBox="1">
            <a:spLocks noGrp="1"/>
          </p:cNvSpPr>
          <p:nvPr>
            <p:ph type="subTitle" idx="1"/>
          </p:nvPr>
        </p:nvSpPr>
        <p:spPr>
          <a:xfrm>
            <a:off x="841250" y="3300150"/>
            <a:ext cx="4344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How the story begin?!</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Introduction</a:t>
            </a:r>
          </a:p>
        </p:txBody>
      </p:sp>
      <p:sp>
        <p:nvSpPr>
          <p:cNvPr id="456" name="Google Shape;456;p41"/>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p>
            <a:pPr marL="0" indent="0"/>
            <a:r>
              <a:rPr lang="en-US" dirty="0"/>
              <a:t>In this presentation, we’ll translate these insights into actionable recommendations to optimize fare structures and enhance the customer experience. Join us as we turn complex data into valuable narratives and practical strategies for improving the taxi industry.</a:t>
            </a:r>
          </a:p>
          <a:p>
            <a:pPr marL="0" lvl="0" indent="0" algn="l" rtl="0">
              <a:spcBef>
                <a:spcPts val="0"/>
              </a:spcBef>
              <a:spcAft>
                <a:spcPts val="0"/>
              </a:spcAft>
              <a:buNone/>
            </a:pPr>
            <a:endParaRPr dirty="0"/>
          </a:p>
        </p:txBody>
      </p:sp>
      <p:sp>
        <p:nvSpPr>
          <p:cNvPr id="457" name="Google Shape;457;p41"/>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p>
            <a:r>
              <a:rPr lang="en-US" dirty="0"/>
              <a:t>Welcome to our exploration of taxi</a:t>
            </a:r>
          </a:p>
          <a:p>
            <a:r>
              <a:rPr lang="en-US" dirty="0"/>
              <a:t>fare dynamics. Using a rich dataset</a:t>
            </a:r>
          </a:p>
          <a:p>
            <a:r>
              <a:rPr lang="en-US" dirty="0"/>
              <a:t>that includes passenger and driver</a:t>
            </a:r>
          </a:p>
          <a:p>
            <a:r>
              <a:rPr lang="en-US" dirty="0"/>
              <a:t>details, weather conditions, traffic</a:t>
            </a:r>
          </a:p>
          <a:p>
            <a:r>
              <a:rPr lang="en-US" dirty="0"/>
              <a:t>states, and geographical data, we’ll</a:t>
            </a:r>
          </a:p>
          <a:p>
            <a:r>
              <a:rPr lang="en-US" dirty="0"/>
              <a:t>uncover key insights into how fares</a:t>
            </a:r>
          </a:p>
          <a:p>
            <a:r>
              <a:rPr lang="en-US" dirty="0"/>
              <a:t>are determined. Our analysis aims to</a:t>
            </a:r>
          </a:p>
          <a:p>
            <a:r>
              <a:rPr lang="en-US" dirty="0"/>
              <a:t>reveal hidden patterns and factors</a:t>
            </a:r>
          </a:p>
          <a:p>
            <a:r>
              <a:rPr lang="en-US" dirty="0"/>
              <a:t>influencing pricing.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862974" y="1655500"/>
            <a:ext cx="5281025" cy="1741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5000" dirty="0"/>
              <a:t>General Numbers</a:t>
            </a:r>
            <a:endParaRPr sz="5000"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2"/>
          <p:cNvSpPr txBox="1">
            <a:spLocks noGrp="1"/>
          </p:cNvSpPr>
          <p:nvPr>
            <p:ph type="subTitle" idx="1"/>
          </p:nvPr>
        </p:nvSpPr>
        <p:spPr>
          <a:xfrm>
            <a:off x="4351975" y="1327275"/>
            <a:ext cx="4078800" cy="4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Our Dataset</a:t>
            </a:r>
            <a:endParaRPr dirty="0"/>
          </a:p>
        </p:txBody>
      </p:sp>
      <p:sp>
        <p:nvSpPr>
          <p:cNvPr id="698" name="Google Shape;698;p52"/>
          <p:cNvSpPr txBox="1">
            <a:spLocks noGrp="1"/>
          </p:cNvSpPr>
          <p:nvPr>
            <p:ph type="title"/>
          </p:nvPr>
        </p:nvSpPr>
        <p:spPr>
          <a:xfrm>
            <a:off x="4351975" y="638350"/>
            <a:ext cx="40788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500,000</a:t>
            </a:r>
            <a:endParaRPr dirty="0"/>
          </a:p>
        </p:txBody>
      </p:sp>
      <p:sp>
        <p:nvSpPr>
          <p:cNvPr id="699" name="Google Shape;699;p52"/>
          <p:cNvSpPr txBox="1">
            <a:spLocks noGrp="1"/>
          </p:cNvSpPr>
          <p:nvPr>
            <p:ph type="title" idx="2"/>
          </p:nvPr>
        </p:nvSpPr>
        <p:spPr>
          <a:xfrm>
            <a:off x="4351975" y="1990612"/>
            <a:ext cx="4078800" cy="768900"/>
          </a:xfrm>
          <a:prstGeom prst="rect">
            <a:avLst/>
          </a:prstGeom>
        </p:spPr>
        <p:txBody>
          <a:bodyPr spcFirstLastPara="1" wrap="square" lIns="91425" tIns="91425" rIns="91425" bIns="91425" anchor="b" anchorCtr="0">
            <a:noAutofit/>
          </a:bodyPr>
          <a:lstStyle/>
          <a:p>
            <a:r>
              <a:rPr lang="en-US" dirty="0"/>
              <a:t>221,675</a:t>
            </a:r>
            <a:endParaRPr dirty="0"/>
          </a:p>
        </p:txBody>
      </p:sp>
      <p:sp>
        <p:nvSpPr>
          <p:cNvPr id="700" name="Google Shape;700;p52"/>
          <p:cNvSpPr txBox="1">
            <a:spLocks noGrp="1"/>
          </p:cNvSpPr>
          <p:nvPr>
            <p:ph type="subTitle" idx="3"/>
          </p:nvPr>
        </p:nvSpPr>
        <p:spPr>
          <a:xfrm>
            <a:off x="4351975" y="2679529"/>
            <a:ext cx="4078800" cy="4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Users</a:t>
            </a:r>
            <a:endParaRPr dirty="0"/>
          </a:p>
        </p:txBody>
      </p:sp>
      <p:sp>
        <p:nvSpPr>
          <p:cNvPr id="701" name="Google Shape;701;p52"/>
          <p:cNvSpPr txBox="1">
            <a:spLocks noGrp="1"/>
          </p:cNvSpPr>
          <p:nvPr>
            <p:ph type="title" idx="4"/>
          </p:nvPr>
        </p:nvSpPr>
        <p:spPr>
          <a:xfrm>
            <a:off x="4351975" y="3342874"/>
            <a:ext cx="40788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221,700</a:t>
            </a:r>
            <a:endParaRPr dirty="0"/>
          </a:p>
        </p:txBody>
      </p:sp>
      <p:sp>
        <p:nvSpPr>
          <p:cNvPr id="702" name="Google Shape;702;p52"/>
          <p:cNvSpPr txBox="1">
            <a:spLocks noGrp="1"/>
          </p:cNvSpPr>
          <p:nvPr>
            <p:ph type="subTitle" idx="5"/>
          </p:nvPr>
        </p:nvSpPr>
        <p:spPr>
          <a:xfrm>
            <a:off x="4351975" y="4031799"/>
            <a:ext cx="4078800" cy="4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Drivers</a:t>
            </a:r>
            <a:endParaRPr dirty="0"/>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967400" y="2193117"/>
            <a:ext cx="5281025" cy="9162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600" dirty="0"/>
              <a:t>Our Goal</a:t>
            </a:r>
            <a:endParaRPr sz="6600"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4" y="2384250"/>
            <a:ext cx="4751717" cy="91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Data Cleaning</a:t>
            </a: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02</a:t>
            </a:r>
            <a:endParaRPr dirty="0"/>
          </a:p>
        </p:txBody>
      </p:sp>
      <p:sp>
        <p:nvSpPr>
          <p:cNvPr id="431" name="Google Shape;431;p40"/>
          <p:cNvSpPr txBox="1">
            <a:spLocks noGrp="1"/>
          </p:cNvSpPr>
          <p:nvPr>
            <p:ph type="subTitle" idx="1"/>
          </p:nvPr>
        </p:nvSpPr>
        <p:spPr>
          <a:xfrm>
            <a:off x="841250" y="3300150"/>
            <a:ext cx="4344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Investigate, Evaluate, Enhance</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766</Words>
  <Application>Microsoft Office PowerPoint</Application>
  <PresentationFormat>On-screen Show (16:9)</PresentationFormat>
  <Paragraphs>119</Paragraphs>
  <Slides>37</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Unicode MS</vt:lpstr>
      <vt:lpstr>DM Sans</vt:lpstr>
      <vt:lpstr>DM Sans Medium</vt:lpstr>
      <vt:lpstr>Outfit</vt:lpstr>
      <vt:lpstr>Data Collection and Analysis - Master of Science in Community Health and Prevention Research by Slidesgo</vt:lpstr>
      <vt:lpstr>Taxi Fare Analysis Exploring Influences of Location, Time, and Conditions </vt:lpstr>
      <vt:lpstr>Our team</vt:lpstr>
      <vt:lpstr>Table of contents</vt:lpstr>
      <vt:lpstr>Introduction</vt:lpstr>
      <vt:lpstr>Introduction</vt:lpstr>
      <vt:lpstr>General Numbers</vt:lpstr>
      <vt:lpstr>500,000</vt:lpstr>
      <vt:lpstr>Our Goal</vt:lpstr>
      <vt:lpstr>Data Cleaning</vt:lpstr>
      <vt:lpstr>PowerPoint Presentation</vt:lpstr>
      <vt:lpstr>PowerPoint Presentation</vt:lpstr>
      <vt:lpstr>Data Info</vt:lpstr>
      <vt:lpstr>PowerPoint Presentation</vt:lpstr>
      <vt:lpstr>PowerPoint Presentation</vt:lpstr>
      <vt:lpstr>PowerPoint Presentation</vt:lpstr>
      <vt:lpstr>Outliers Visualization</vt:lpstr>
      <vt:lpstr>Outliers Visualization</vt:lpstr>
      <vt:lpstr>Post-Outliers Handling</vt:lpstr>
      <vt:lpstr>Post-Outliers Handling</vt:lpstr>
      <vt:lpstr>Outlier Percentages</vt:lpstr>
      <vt:lpstr>Data Analysis</vt:lpstr>
      <vt:lpstr>Drivers Performance </vt:lpstr>
      <vt:lpstr>Car Conditions</vt:lpstr>
      <vt:lpstr>Difference in Years</vt:lpstr>
      <vt:lpstr>Difference in Months</vt:lpstr>
      <vt:lpstr>Difference in Days of Week</vt:lpstr>
      <vt:lpstr>Difference in Days of Month</vt:lpstr>
      <vt:lpstr>Difference in Hours of The Day</vt:lpstr>
      <vt:lpstr>Affect of Traffic Condition</vt:lpstr>
      <vt:lpstr>Affect of Weather Condition</vt:lpstr>
      <vt:lpstr>Conclusion</vt:lpstr>
      <vt:lpstr>What did we learn?</vt:lpstr>
      <vt:lpstr>What did we learn?</vt:lpstr>
      <vt:lpstr>What did we learn?</vt:lpstr>
      <vt:lpstr>Outro</vt:lpstr>
      <vt:lpstr>Outro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Masood</dc:creator>
  <cp:lastModifiedBy>Ahmed Mohamed Mahmoud Hamdy Masood 2101491</cp:lastModifiedBy>
  <cp:revision>10</cp:revision>
  <dcterms:created xsi:type="dcterms:W3CDTF">2024-07-27T06:39:43Z</dcterms:created>
  <dcterms:modified xsi:type="dcterms:W3CDTF">2024-07-27T08:12:49Z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