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70" r:id="rId11"/>
    <p:sldId id="273" r:id="rId12"/>
    <p:sldId id="263" r:id="rId13"/>
    <p:sldId id="271" r:id="rId14"/>
    <p:sldId id="264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2FFDF-87BC-4BA5-BECC-46C6262A50DE}" v="114" dt="2025-06-04T08:48:57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7" autoAdjust="0"/>
    <p:restoredTop sz="55425" autoAdjust="0"/>
  </p:normalViewPr>
  <p:slideViewPr>
    <p:cSldViewPr snapToGrid="0">
      <p:cViewPr varScale="1">
        <p:scale>
          <a:sx n="45" d="100"/>
          <a:sy n="45" d="100"/>
        </p:scale>
        <p:origin x="2131" y="48"/>
      </p:cViewPr>
      <p:guideLst/>
    </p:cSldViewPr>
  </p:slideViewPr>
  <p:notesTextViewPr>
    <p:cViewPr>
      <p:scale>
        <a:sx n="3" d="2"/>
        <a:sy n="3" d="2"/>
      </p:scale>
      <p:origin x="0" y="-2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e Vasconcelos" userId="d2853507b78d289e" providerId="LiveId" clId="{BBB2FFDF-87BC-4BA5-BECC-46C6262A50DE}"/>
    <pc:docChg chg="undo custSel addSld delSld modSld">
      <pc:chgData name="Filipe Vasconcelos" userId="d2853507b78d289e" providerId="LiveId" clId="{BBB2FFDF-87BC-4BA5-BECC-46C6262A50DE}" dt="2025-06-04T10:24:19.850" v="1243" actId="20577"/>
      <pc:docMkLst>
        <pc:docMk/>
      </pc:docMkLst>
      <pc:sldChg chg="addSp delSp modSp mod">
        <pc:chgData name="Filipe Vasconcelos" userId="d2853507b78d289e" providerId="LiveId" clId="{BBB2FFDF-87BC-4BA5-BECC-46C6262A50DE}" dt="2025-06-03T23:58:31.355" v="711" actId="14100"/>
        <pc:sldMkLst>
          <pc:docMk/>
          <pc:sldMk cId="1654567412" sldId="256"/>
        </pc:sldMkLst>
        <pc:spChg chg="add del">
          <ac:chgData name="Filipe Vasconcelos" userId="d2853507b78d289e" providerId="LiveId" clId="{BBB2FFDF-87BC-4BA5-BECC-46C6262A50DE}" dt="2025-06-03T23:56:55.513" v="698" actId="22"/>
          <ac:spMkLst>
            <pc:docMk/>
            <pc:sldMk cId="1654567412" sldId="256"/>
            <ac:spMk id="5" creationId="{2069CE49-BF7A-88A6-D41F-9B898501FAC4}"/>
          </ac:spMkLst>
        </pc:spChg>
        <pc:spChg chg="add">
          <ac:chgData name="Filipe Vasconcelos" userId="d2853507b78d289e" providerId="LiveId" clId="{BBB2FFDF-87BC-4BA5-BECC-46C6262A50DE}" dt="2025-06-03T23:57:08.451" v="699"/>
          <ac:spMkLst>
            <pc:docMk/>
            <pc:sldMk cId="1654567412" sldId="256"/>
            <ac:spMk id="6" creationId="{4220CF5C-6A07-79C0-C5CE-C04CB6A2B009}"/>
          </ac:spMkLst>
        </pc:spChg>
        <pc:picChg chg="add mod ord modCrop">
          <ac:chgData name="Filipe Vasconcelos" userId="d2853507b78d289e" providerId="LiveId" clId="{BBB2FFDF-87BC-4BA5-BECC-46C6262A50DE}" dt="2025-06-03T23:58:31.355" v="711" actId="14100"/>
          <ac:picMkLst>
            <pc:docMk/>
            <pc:sldMk cId="1654567412" sldId="256"/>
            <ac:picMk id="8" creationId="{9A84BEC6-C0CE-CCF4-43C2-EFC721D0B93C}"/>
          </ac:picMkLst>
        </pc:picChg>
      </pc:sldChg>
      <pc:sldChg chg="modSp mod modNotesTx">
        <pc:chgData name="Filipe Vasconcelos" userId="d2853507b78d289e" providerId="LiveId" clId="{BBB2FFDF-87BC-4BA5-BECC-46C6262A50DE}" dt="2025-06-04T10:22:56.974" v="1216" actId="20577"/>
        <pc:sldMkLst>
          <pc:docMk/>
          <pc:sldMk cId="3383310962" sldId="257"/>
        </pc:sldMkLst>
        <pc:spChg chg="mod">
          <ac:chgData name="Filipe Vasconcelos" userId="d2853507b78d289e" providerId="LiveId" clId="{BBB2FFDF-87BC-4BA5-BECC-46C6262A50DE}" dt="2025-06-03T23:29:09.114" v="420" actId="14100"/>
          <ac:spMkLst>
            <pc:docMk/>
            <pc:sldMk cId="3383310962" sldId="257"/>
            <ac:spMk id="5" creationId="{0DCAB12F-0FBD-4D87-B47B-A90EF49F7A96}"/>
          </ac:spMkLst>
        </pc:spChg>
      </pc:sldChg>
      <pc:sldChg chg="modSp mod modNotesTx">
        <pc:chgData name="Filipe Vasconcelos" userId="d2853507b78d289e" providerId="LiveId" clId="{BBB2FFDF-87BC-4BA5-BECC-46C6262A50DE}" dt="2025-06-04T10:23:06.618" v="1218" actId="20577"/>
        <pc:sldMkLst>
          <pc:docMk/>
          <pc:sldMk cId="3535852578" sldId="258"/>
        </pc:sldMkLst>
        <pc:spChg chg="mod">
          <ac:chgData name="Filipe Vasconcelos" userId="d2853507b78d289e" providerId="LiveId" clId="{BBB2FFDF-87BC-4BA5-BECC-46C6262A50DE}" dt="2025-06-03T23:59:23.140" v="720" actId="20577"/>
          <ac:spMkLst>
            <pc:docMk/>
            <pc:sldMk cId="3535852578" sldId="258"/>
            <ac:spMk id="8" creationId="{96CD7641-13FE-C747-311E-909EEB98BEA1}"/>
          </ac:spMkLst>
        </pc:spChg>
      </pc:sldChg>
      <pc:sldChg chg="modSp mod modNotesTx">
        <pc:chgData name="Filipe Vasconcelos" userId="d2853507b78d289e" providerId="LiveId" clId="{BBB2FFDF-87BC-4BA5-BECC-46C6262A50DE}" dt="2025-06-04T10:23:20.761" v="1226" actId="20577"/>
        <pc:sldMkLst>
          <pc:docMk/>
          <pc:sldMk cId="659438228" sldId="259"/>
        </pc:sldMkLst>
        <pc:spChg chg="mod">
          <ac:chgData name="Filipe Vasconcelos" userId="d2853507b78d289e" providerId="LiveId" clId="{BBB2FFDF-87BC-4BA5-BECC-46C6262A50DE}" dt="2025-06-04T00:00:41.085" v="809" actId="20577"/>
          <ac:spMkLst>
            <pc:docMk/>
            <pc:sldMk cId="659438228" sldId="259"/>
            <ac:spMk id="3" creationId="{B4B3C93A-0A38-745F-A08C-537AB14F517E}"/>
          </ac:spMkLst>
        </pc:spChg>
      </pc:sldChg>
      <pc:sldChg chg="addSp delSp modSp mod modNotesTx">
        <pc:chgData name="Filipe Vasconcelos" userId="d2853507b78d289e" providerId="LiveId" clId="{BBB2FFDF-87BC-4BA5-BECC-46C6262A50DE}" dt="2025-06-04T10:24:19.850" v="1243" actId="20577"/>
        <pc:sldMkLst>
          <pc:docMk/>
          <pc:sldMk cId="2738084538" sldId="260"/>
        </pc:sldMkLst>
        <pc:spChg chg="add mod">
          <ac:chgData name="Filipe Vasconcelos" userId="d2853507b78d289e" providerId="LiveId" clId="{BBB2FFDF-87BC-4BA5-BECC-46C6262A50DE}" dt="2025-06-03T23:47:13.709" v="570" actId="1076"/>
          <ac:spMkLst>
            <pc:docMk/>
            <pc:sldMk cId="2738084538" sldId="260"/>
            <ac:spMk id="3" creationId="{B52024BE-B24B-2752-599C-B6B06AF42E53}"/>
          </ac:spMkLst>
        </pc:spChg>
        <pc:spChg chg="mod">
          <ac:chgData name="Filipe Vasconcelos" userId="d2853507b78d289e" providerId="LiveId" clId="{BBB2FFDF-87BC-4BA5-BECC-46C6262A50DE}" dt="2025-06-04T00:01:49.999" v="824" actId="20577"/>
          <ac:spMkLst>
            <pc:docMk/>
            <pc:sldMk cId="2738084538" sldId="260"/>
            <ac:spMk id="5" creationId="{363991ED-65BA-992B-7624-D80BB6954021}"/>
          </ac:spMkLst>
        </pc:spChg>
        <pc:spChg chg="del mod">
          <ac:chgData name="Filipe Vasconcelos" userId="d2853507b78d289e" providerId="LiveId" clId="{BBB2FFDF-87BC-4BA5-BECC-46C6262A50DE}" dt="2025-06-03T23:45:46.325" v="544" actId="478"/>
          <ac:spMkLst>
            <pc:docMk/>
            <pc:sldMk cId="2738084538" sldId="260"/>
            <ac:spMk id="6" creationId="{C7B88DB6-F932-4A9F-1B8A-D16D5E4741B9}"/>
          </ac:spMkLst>
        </pc:spChg>
        <pc:picChg chg="add mod ord">
          <ac:chgData name="Filipe Vasconcelos" userId="d2853507b78d289e" providerId="LiveId" clId="{BBB2FFDF-87BC-4BA5-BECC-46C6262A50DE}" dt="2025-06-03T23:47:16.718" v="571" actId="1076"/>
          <ac:picMkLst>
            <pc:docMk/>
            <pc:sldMk cId="2738084538" sldId="260"/>
            <ac:picMk id="4" creationId="{344528B3-9567-19D3-FBB4-F279B4529D8D}"/>
          </ac:picMkLst>
        </pc:picChg>
      </pc:sldChg>
      <pc:sldChg chg="addSp delSp modSp mod modNotesTx">
        <pc:chgData name="Filipe Vasconcelos" userId="d2853507b78d289e" providerId="LiveId" clId="{BBB2FFDF-87BC-4BA5-BECC-46C6262A50DE}" dt="2025-06-04T08:45:06.884" v="959" actId="20577"/>
        <pc:sldMkLst>
          <pc:docMk/>
          <pc:sldMk cId="2591455671" sldId="261"/>
        </pc:sldMkLst>
        <pc:spChg chg="add del mod">
          <ac:chgData name="Filipe Vasconcelos" userId="d2853507b78d289e" providerId="LiveId" clId="{BBB2FFDF-87BC-4BA5-BECC-46C6262A50DE}" dt="2025-06-03T23:45:58.315" v="548" actId="478"/>
          <ac:spMkLst>
            <pc:docMk/>
            <pc:sldMk cId="2591455671" sldId="261"/>
            <ac:spMk id="3" creationId="{15F18D60-3F25-3DF9-BFEF-F055171EC068}"/>
          </ac:spMkLst>
        </pc:spChg>
        <pc:spChg chg="del mod">
          <ac:chgData name="Filipe Vasconcelos" userId="d2853507b78d289e" providerId="LiveId" clId="{BBB2FFDF-87BC-4BA5-BECC-46C6262A50DE}" dt="2025-06-03T23:45:53.651" v="546" actId="478"/>
          <ac:spMkLst>
            <pc:docMk/>
            <pc:sldMk cId="2591455671" sldId="261"/>
            <ac:spMk id="4" creationId="{27632403-3A2D-4F6B-9823-C5637300F812}"/>
          </ac:spMkLst>
        </pc:spChg>
        <pc:spChg chg="mod">
          <ac:chgData name="Filipe Vasconcelos" userId="d2853507b78d289e" providerId="LiveId" clId="{BBB2FFDF-87BC-4BA5-BECC-46C6262A50DE}" dt="2025-06-03T23:42:08.751" v="499" actId="1076"/>
          <ac:spMkLst>
            <pc:docMk/>
            <pc:sldMk cId="2591455671" sldId="261"/>
            <ac:spMk id="5" creationId="{BFDD3D77-E1F0-4B0F-C814-FBFF95A8A68A}"/>
          </ac:spMkLst>
        </pc:spChg>
        <pc:spChg chg="add mod">
          <ac:chgData name="Filipe Vasconcelos" userId="d2853507b78d289e" providerId="LiveId" clId="{BBB2FFDF-87BC-4BA5-BECC-46C6262A50DE}" dt="2025-06-03T23:48:09.713" v="608" actId="20577"/>
          <ac:spMkLst>
            <pc:docMk/>
            <pc:sldMk cId="2591455671" sldId="261"/>
            <ac:spMk id="7" creationId="{7399EFCC-6ED1-0880-3AEE-9E7D0CEE9D8F}"/>
          </ac:spMkLst>
        </pc:spChg>
        <pc:picChg chg="add mod">
          <ac:chgData name="Filipe Vasconcelos" userId="d2853507b78d289e" providerId="LiveId" clId="{BBB2FFDF-87BC-4BA5-BECC-46C6262A50DE}" dt="2025-06-03T23:42:10.851" v="500" actId="1076"/>
          <ac:picMkLst>
            <pc:docMk/>
            <pc:sldMk cId="2591455671" sldId="261"/>
            <ac:picMk id="6" creationId="{386C63E6-2FF0-2B8B-E556-452880C117D9}"/>
          </ac:picMkLst>
        </pc:picChg>
      </pc:sldChg>
      <pc:sldChg chg="addSp delSp modSp mod modNotesTx">
        <pc:chgData name="Filipe Vasconcelos" userId="d2853507b78d289e" providerId="LiveId" clId="{BBB2FFDF-87BC-4BA5-BECC-46C6262A50DE}" dt="2025-06-04T08:45:50.954" v="973" actId="20577"/>
        <pc:sldMkLst>
          <pc:docMk/>
          <pc:sldMk cId="1167697679" sldId="262"/>
        </pc:sldMkLst>
        <pc:spChg chg="add mod">
          <ac:chgData name="Filipe Vasconcelos" userId="d2853507b78d289e" providerId="LiveId" clId="{BBB2FFDF-87BC-4BA5-BECC-46C6262A50DE}" dt="2025-06-04T08:45:31.481" v="966" actId="20577"/>
          <ac:spMkLst>
            <pc:docMk/>
            <pc:sldMk cId="1167697679" sldId="262"/>
            <ac:spMk id="3" creationId="{390D6D0E-D858-3312-823A-E8E52E9767A6}"/>
          </ac:spMkLst>
        </pc:spChg>
        <pc:spChg chg="del mod">
          <ac:chgData name="Filipe Vasconcelos" userId="d2853507b78d289e" providerId="LiveId" clId="{BBB2FFDF-87BC-4BA5-BECC-46C6262A50DE}" dt="2025-06-03T23:42:40.604" v="504" actId="478"/>
          <ac:spMkLst>
            <pc:docMk/>
            <pc:sldMk cId="1167697679" sldId="262"/>
            <ac:spMk id="4" creationId="{6D5B5F8B-09D4-D8FD-A906-07FF1CA190DC}"/>
          </ac:spMkLst>
        </pc:spChg>
        <pc:spChg chg="add">
          <ac:chgData name="Filipe Vasconcelos" userId="d2853507b78d289e" providerId="LiveId" clId="{BBB2FFDF-87BC-4BA5-BECC-46C6262A50DE}" dt="2025-06-03T23:02:43.529" v="1"/>
          <ac:spMkLst>
            <pc:docMk/>
            <pc:sldMk cId="1167697679" sldId="262"/>
            <ac:spMk id="5" creationId="{B88BE467-69A3-4431-2DAA-834A1EC30214}"/>
          </ac:spMkLst>
        </pc:spChg>
      </pc:sldChg>
      <pc:sldChg chg="addSp delSp modSp mod modNotesTx">
        <pc:chgData name="Filipe Vasconcelos" userId="d2853507b78d289e" providerId="LiveId" clId="{BBB2FFDF-87BC-4BA5-BECC-46C6262A50DE}" dt="2025-06-04T08:47:04.963" v="980" actId="20577"/>
        <pc:sldMkLst>
          <pc:docMk/>
          <pc:sldMk cId="3748284105" sldId="263"/>
        </pc:sldMkLst>
        <pc:spChg chg="add mod">
          <ac:chgData name="Filipe Vasconcelos" userId="d2853507b78d289e" providerId="LiveId" clId="{BBB2FFDF-87BC-4BA5-BECC-46C6262A50DE}" dt="2025-06-03T23:50:24.433" v="620" actId="1076"/>
          <ac:spMkLst>
            <pc:docMk/>
            <pc:sldMk cId="3748284105" sldId="263"/>
            <ac:spMk id="3" creationId="{C3FB3D95-5D87-5719-AE54-B1C638B59B59}"/>
          </ac:spMkLst>
        </pc:spChg>
        <pc:spChg chg="add">
          <ac:chgData name="Filipe Vasconcelos" userId="d2853507b78d289e" providerId="LiveId" clId="{BBB2FFDF-87BC-4BA5-BECC-46C6262A50DE}" dt="2025-06-03T23:06:23.685" v="53"/>
          <ac:spMkLst>
            <pc:docMk/>
            <pc:sldMk cId="3748284105" sldId="263"/>
            <ac:spMk id="3" creationId="{CCA53C3D-8B35-9025-BCA6-B1C4883BB2EE}"/>
          </ac:spMkLst>
        </pc:spChg>
        <pc:spChg chg="mod">
          <ac:chgData name="Filipe Vasconcelos" userId="d2853507b78d289e" providerId="LiveId" clId="{BBB2FFDF-87BC-4BA5-BECC-46C6262A50DE}" dt="2025-06-04T00:05:37.088" v="904" actId="20577"/>
          <ac:spMkLst>
            <pc:docMk/>
            <pc:sldMk cId="3748284105" sldId="263"/>
            <ac:spMk id="4" creationId="{93FD8FB6-3D2F-815A-D7F9-9284C88CDB40}"/>
          </ac:spMkLst>
        </pc:spChg>
        <pc:spChg chg="add del mod">
          <ac:chgData name="Filipe Vasconcelos" userId="d2853507b78d289e" providerId="LiveId" clId="{BBB2FFDF-87BC-4BA5-BECC-46C6262A50DE}" dt="2025-06-03T23:46:25.333" v="557" actId="478"/>
          <ac:spMkLst>
            <pc:docMk/>
            <pc:sldMk cId="3748284105" sldId="263"/>
            <ac:spMk id="5" creationId="{BA1030CC-15E5-835F-0D5E-255F5C6002AC}"/>
          </ac:spMkLst>
        </pc:spChg>
        <pc:spChg chg="del mod">
          <ac:chgData name="Filipe Vasconcelos" userId="d2853507b78d289e" providerId="LiveId" clId="{BBB2FFDF-87BC-4BA5-BECC-46C6262A50DE}" dt="2025-06-03T23:06:38.951" v="57" actId="478"/>
          <ac:spMkLst>
            <pc:docMk/>
            <pc:sldMk cId="3748284105" sldId="263"/>
            <ac:spMk id="8" creationId="{D9B4288E-89A2-9B33-BC34-B5E65BA356A6}"/>
          </ac:spMkLst>
        </pc:spChg>
        <pc:picChg chg="add del mod">
          <ac:chgData name="Filipe Vasconcelos" userId="d2853507b78d289e" providerId="LiveId" clId="{BBB2FFDF-87BC-4BA5-BECC-46C6262A50DE}" dt="2025-06-03T23:22:19.317" v="221" actId="478"/>
          <ac:picMkLst>
            <pc:docMk/>
            <pc:sldMk cId="3748284105" sldId="263"/>
            <ac:picMk id="7" creationId="{F16E34A4-3A05-6538-0A1F-CC2548A45B52}"/>
          </ac:picMkLst>
        </pc:picChg>
        <pc:picChg chg="add mod">
          <ac:chgData name="Filipe Vasconcelos" userId="d2853507b78d289e" providerId="LiveId" clId="{BBB2FFDF-87BC-4BA5-BECC-46C6262A50DE}" dt="2025-06-03T23:22:38.081" v="230" actId="1076"/>
          <ac:picMkLst>
            <pc:docMk/>
            <pc:sldMk cId="3748284105" sldId="263"/>
            <ac:picMk id="10" creationId="{758CBCE4-3566-C50C-7780-DA7D93C3F699}"/>
          </ac:picMkLst>
        </pc:picChg>
        <pc:picChg chg="add del mod">
          <ac:chgData name="Filipe Vasconcelos" userId="d2853507b78d289e" providerId="LiveId" clId="{BBB2FFDF-87BC-4BA5-BECC-46C6262A50DE}" dt="2025-06-03T23:22:33.925" v="229" actId="478"/>
          <ac:picMkLst>
            <pc:docMk/>
            <pc:sldMk cId="3748284105" sldId="263"/>
            <ac:picMk id="12" creationId="{974ED6F6-545D-7DF3-B615-24DA9FB53B76}"/>
          </ac:picMkLst>
        </pc:picChg>
      </pc:sldChg>
      <pc:sldChg chg="addSp delSp modSp mod modNotesTx">
        <pc:chgData name="Filipe Vasconcelos" userId="d2853507b78d289e" providerId="LiveId" clId="{BBB2FFDF-87BC-4BA5-BECC-46C6262A50DE}" dt="2025-06-04T08:48:18.044" v="1175" actId="20577"/>
        <pc:sldMkLst>
          <pc:docMk/>
          <pc:sldMk cId="3658788379" sldId="264"/>
        </pc:sldMkLst>
        <pc:spChg chg="add mod">
          <ac:chgData name="Filipe Vasconcelos" userId="d2853507b78d289e" providerId="LiveId" clId="{BBB2FFDF-87BC-4BA5-BECC-46C6262A50DE}" dt="2025-06-03T23:51:18.108" v="649" actId="20577"/>
          <ac:spMkLst>
            <pc:docMk/>
            <pc:sldMk cId="3658788379" sldId="264"/>
            <ac:spMk id="3" creationId="{386D174D-E769-28B5-E4EB-15126CF6A328}"/>
          </ac:spMkLst>
        </pc:spChg>
        <pc:spChg chg="add">
          <ac:chgData name="Filipe Vasconcelos" userId="d2853507b78d289e" providerId="LiveId" clId="{BBB2FFDF-87BC-4BA5-BECC-46C6262A50DE}" dt="2025-06-03T23:08:13.228" v="120"/>
          <ac:spMkLst>
            <pc:docMk/>
            <pc:sldMk cId="3658788379" sldId="264"/>
            <ac:spMk id="3" creationId="{CB446F91-7A40-974D-BED8-F245A2F7E76B}"/>
          </ac:spMkLst>
        </pc:spChg>
        <pc:spChg chg="mod">
          <ac:chgData name="Filipe Vasconcelos" userId="d2853507b78d289e" providerId="LiveId" clId="{BBB2FFDF-87BC-4BA5-BECC-46C6262A50DE}" dt="2025-06-03T23:13:05.982" v="184" actId="255"/>
          <ac:spMkLst>
            <pc:docMk/>
            <pc:sldMk cId="3658788379" sldId="264"/>
            <ac:spMk id="4" creationId="{F33A9B4C-87E8-9446-A4E5-C7A1FA1B4437}"/>
          </ac:spMkLst>
        </pc:spChg>
        <pc:spChg chg="del mod">
          <ac:chgData name="Filipe Vasconcelos" userId="d2853507b78d289e" providerId="LiveId" clId="{BBB2FFDF-87BC-4BA5-BECC-46C6262A50DE}" dt="2025-06-03T23:46:35.697" v="561" actId="478"/>
          <ac:spMkLst>
            <pc:docMk/>
            <pc:sldMk cId="3658788379" sldId="264"/>
            <ac:spMk id="8" creationId="{E4820B15-283E-5F09-4693-FB507CC332A1}"/>
          </ac:spMkLst>
        </pc:spChg>
        <pc:picChg chg="add mod modCrop">
          <ac:chgData name="Filipe Vasconcelos" userId="d2853507b78d289e" providerId="LiveId" clId="{BBB2FFDF-87BC-4BA5-BECC-46C6262A50DE}" dt="2025-06-03T23:18:11.777" v="213" actId="732"/>
          <ac:picMkLst>
            <pc:docMk/>
            <pc:sldMk cId="3658788379" sldId="264"/>
            <ac:picMk id="6" creationId="{FA61F15B-171B-B7EE-8E05-6EFD45D38E2D}"/>
          </ac:picMkLst>
        </pc:picChg>
      </pc:sldChg>
      <pc:sldChg chg="addSp delSp modSp mod modNotesTx">
        <pc:chgData name="Filipe Vasconcelos" userId="d2853507b78d289e" providerId="LiveId" clId="{BBB2FFDF-87BC-4BA5-BECC-46C6262A50DE}" dt="2025-06-04T08:49:42.856" v="1210" actId="20577"/>
        <pc:sldMkLst>
          <pc:docMk/>
          <pc:sldMk cId="2126457612" sldId="265"/>
        </pc:sldMkLst>
        <pc:spChg chg="add mod">
          <ac:chgData name="Filipe Vasconcelos" userId="d2853507b78d289e" providerId="LiveId" clId="{BBB2FFDF-87BC-4BA5-BECC-46C6262A50DE}" dt="2025-06-03T23:15:12.905" v="205" actId="1076"/>
          <ac:spMkLst>
            <pc:docMk/>
            <pc:sldMk cId="2126457612" sldId="265"/>
            <ac:spMk id="3" creationId="{33D3CA39-8E09-4843-3B90-3CC3F5F50CAA}"/>
          </ac:spMkLst>
        </pc:spChg>
        <pc:spChg chg="mod">
          <ac:chgData name="Filipe Vasconcelos" userId="d2853507b78d289e" providerId="LiveId" clId="{BBB2FFDF-87BC-4BA5-BECC-46C6262A50DE}" dt="2025-06-04T00:07:58.311" v="945" actId="20577"/>
          <ac:spMkLst>
            <pc:docMk/>
            <pc:sldMk cId="2126457612" sldId="265"/>
            <ac:spMk id="4" creationId="{E9E544D1-592A-FC58-C65E-F9F3E3F36A30}"/>
          </ac:spMkLst>
        </pc:spChg>
        <pc:spChg chg="del">
          <ac:chgData name="Filipe Vasconcelos" userId="d2853507b78d289e" providerId="LiveId" clId="{BBB2FFDF-87BC-4BA5-BECC-46C6262A50DE}" dt="2025-06-03T23:14:02.017" v="186" actId="478"/>
          <ac:spMkLst>
            <pc:docMk/>
            <pc:sldMk cId="2126457612" sldId="265"/>
            <ac:spMk id="8" creationId="{E6B3827D-F011-27A9-7D7C-925F1672124F}"/>
          </ac:spMkLst>
        </pc:spChg>
      </pc:sldChg>
      <pc:sldChg chg="modSp mod modNotesTx">
        <pc:chgData name="Filipe Vasconcelos" userId="d2853507b78d289e" providerId="LiveId" clId="{BBB2FFDF-87BC-4BA5-BECC-46C6262A50DE}" dt="2025-06-04T10:23:32.910" v="1232" actId="20577"/>
        <pc:sldMkLst>
          <pc:docMk/>
          <pc:sldMk cId="1995650080" sldId="268"/>
        </pc:sldMkLst>
        <pc:spChg chg="mod">
          <ac:chgData name="Filipe Vasconcelos" userId="d2853507b78d289e" providerId="LiveId" clId="{BBB2FFDF-87BC-4BA5-BECC-46C6262A50DE}" dt="2025-06-04T00:01:18.254" v="822" actId="20577"/>
          <ac:spMkLst>
            <pc:docMk/>
            <pc:sldMk cId="1995650080" sldId="268"/>
            <ac:spMk id="3" creationId="{460C2530-BE40-0346-EBB3-9108687B84AF}"/>
          </ac:spMkLst>
        </pc:spChg>
      </pc:sldChg>
      <pc:sldChg chg="addSp modSp mod modNotesTx">
        <pc:chgData name="Filipe Vasconcelos" userId="d2853507b78d289e" providerId="LiveId" clId="{BBB2FFDF-87BC-4BA5-BECC-46C6262A50DE}" dt="2025-06-04T10:23:55.813" v="1242" actId="20577"/>
        <pc:sldMkLst>
          <pc:docMk/>
          <pc:sldMk cId="936036134" sldId="269"/>
        </pc:sldMkLst>
        <pc:spChg chg="mod">
          <ac:chgData name="Filipe Vasconcelos" userId="d2853507b78d289e" providerId="LiveId" clId="{BBB2FFDF-87BC-4BA5-BECC-46C6262A50DE}" dt="2025-06-03T23:28:48.203" v="418" actId="255"/>
          <ac:spMkLst>
            <pc:docMk/>
            <pc:sldMk cId="936036134" sldId="269"/>
            <ac:spMk id="3" creationId="{4AC703CC-6F1C-210B-2ECD-01A558677E08}"/>
          </ac:spMkLst>
        </pc:spChg>
        <pc:spChg chg="mod">
          <ac:chgData name="Filipe Vasconcelos" userId="d2853507b78d289e" providerId="LiveId" clId="{BBB2FFDF-87BC-4BA5-BECC-46C6262A50DE}" dt="2025-06-03T23:47:48.645" v="603" actId="20577"/>
          <ac:spMkLst>
            <pc:docMk/>
            <pc:sldMk cId="936036134" sldId="269"/>
            <ac:spMk id="5" creationId="{2E9F90BF-5CD2-7C94-76BF-01DD96E9632B}"/>
          </ac:spMkLst>
        </pc:spChg>
        <pc:picChg chg="add mod ord">
          <ac:chgData name="Filipe Vasconcelos" userId="d2853507b78d289e" providerId="LiveId" clId="{BBB2FFDF-87BC-4BA5-BECC-46C6262A50DE}" dt="2025-06-03T23:30:47.141" v="427" actId="1076"/>
          <ac:picMkLst>
            <pc:docMk/>
            <pc:sldMk cId="936036134" sldId="269"/>
            <ac:picMk id="6" creationId="{E52E6BD1-C7FB-B2E6-A88B-3CA370A80DD8}"/>
          </ac:picMkLst>
        </pc:picChg>
      </pc:sldChg>
      <pc:sldChg chg="addSp delSp modSp mod modNotesTx">
        <pc:chgData name="Filipe Vasconcelos" userId="d2853507b78d289e" providerId="LiveId" clId="{BBB2FFDF-87BC-4BA5-BECC-46C6262A50DE}" dt="2025-06-04T08:46:31.732" v="974" actId="20577"/>
        <pc:sldMkLst>
          <pc:docMk/>
          <pc:sldMk cId="1860799928" sldId="270"/>
        </pc:sldMkLst>
        <pc:spChg chg="mod">
          <ac:chgData name="Filipe Vasconcelos" userId="d2853507b78d289e" providerId="LiveId" clId="{BBB2FFDF-87BC-4BA5-BECC-46C6262A50DE}" dt="2025-06-03T23:39:19.162" v="493" actId="404"/>
          <ac:spMkLst>
            <pc:docMk/>
            <pc:sldMk cId="1860799928" sldId="270"/>
            <ac:spMk id="2" creationId="{7165ED65-2F0E-1754-DC8B-56F3B8162773}"/>
          </ac:spMkLst>
        </pc:spChg>
        <pc:spChg chg="add del mod">
          <ac:chgData name="Filipe Vasconcelos" userId="d2853507b78d289e" providerId="LiveId" clId="{BBB2FFDF-87BC-4BA5-BECC-46C6262A50DE}" dt="2025-06-03T23:46:08.359" v="551" actId="478"/>
          <ac:spMkLst>
            <pc:docMk/>
            <pc:sldMk cId="1860799928" sldId="270"/>
            <ac:spMk id="3" creationId="{E1B3D4DA-9A72-44FE-3363-F4E6136F8510}"/>
          </ac:spMkLst>
        </pc:spChg>
        <pc:spChg chg="add del mod">
          <ac:chgData name="Filipe Vasconcelos" userId="d2853507b78d289e" providerId="LiveId" clId="{BBB2FFDF-87BC-4BA5-BECC-46C6262A50DE}" dt="2025-06-03T23:51:59.243" v="650" actId="478"/>
          <ac:spMkLst>
            <pc:docMk/>
            <pc:sldMk cId="1860799928" sldId="270"/>
            <ac:spMk id="4" creationId="{CCBBFED5-9B17-034A-0BF3-8BEB831FD13A}"/>
          </ac:spMkLst>
        </pc:spChg>
        <pc:spChg chg="mod">
          <ac:chgData name="Filipe Vasconcelos" userId="d2853507b78d289e" providerId="LiveId" clId="{BBB2FFDF-87BC-4BA5-BECC-46C6262A50DE}" dt="2025-06-03T23:37:36.251" v="475" actId="1076"/>
          <ac:spMkLst>
            <pc:docMk/>
            <pc:sldMk cId="1860799928" sldId="270"/>
            <ac:spMk id="5" creationId="{6EC00C20-0033-E42D-BC94-0BFD3F362D08}"/>
          </ac:spMkLst>
        </pc:spChg>
        <pc:spChg chg="add mod">
          <ac:chgData name="Filipe Vasconcelos" userId="d2853507b78d289e" providerId="LiveId" clId="{BBB2FFDF-87BC-4BA5-BECC-46C6262A50DE}" dt="2025-06-03T23:53:35.974" v="652"/>
          <ac:spMkLst>
            <pc:docMk/>
            <pc:sldMk cId="1860799928" sldId="270"/>
            <ac:spMk id="7" creationId="{C03D9030-58F0-367F-75A2-6AF8A4BCE6DE}"/>
          </ac:spMkLst>
        </pc:spChg>
        <pc:spChg chg="add mod">
          <ac:chgData name="Filipe Vasconcelos" userId="d2853507b78d289e" providerId="LiveId" clId="{BBB2FFDF-87BC-4BA5-BECC-46C6262A50DE}" dt="2025-06-03T23:54:07.241" v="665" actId="20577"/>
          <ac:spMkLst>
            <pc:docMk/>
            <pc:sldMk cId="1860799928" sldId="270"/>
            <ac:spMk id="8" creationId="{B2618FEB-38EF-D1BB-5135-C00554E1A42B}"/>
          </ac:spMkLst>
        </pc:spChg>
        <pc:picChg chg="add mod">
          <ac:chgData name="Filipe Vasconcelos" userId="d2853507b78d289e" providerId="LiveId" clId="{BBB2FFDF-87BC-4BA5-BECC-46C6262A50DE}" dt="2025-06-03T23:53:41.147" v="654" actId="1076"/>
          <ac:picMkLst>
            <pc:docMk/>
            <pc:sldMk cId="1860799928" sldId="270"/>
            <ac:picMk id="6" creationId="{816D1B11-DFAF-FD6A-F796-447055FD899A}"/>
          </ac:picMkLst>
        </pc:picChg>
      </pc:sldChg>
      <pc:sldChg chg="addSp delSp modSp mod modNotesTx">
        <pc:chgData name="Filipe Vasconcelos" userId="d2853507b78d289e" providerId="LiveId" clId="{BBB2FFDF-87BC-4BA5-BECC-46C6262A50DE}" dt="2025-06-04T08:47:54.328" v="1169" actId="20577"/>
        <pc:sldMkLst>
          <pc:docMk/>
          <pc:sldMk cId="3016129697" sldId="271"/>
        </pc:sldMkLst>
        <pc:spChg chg="add del mod">
          <ac:chgData name="Filipe Vasconcelos" userId="d2853507b78d289e" providerId="LiveId" clId="{BBB2FFDF-87BC-4BA5-BECC-46C6262A50DE}" dt="2025-06-03T23:46:31.119" v="560" actId="478"/>
          <ac:spMkLst>
            <pc:docMk/>
            <pc:sldMk cId="3016129697" sldId="271"/>
            <ac:spMk id="3" creationId="{6DA73ACA-3CEF-2991-8156-681029D6C684}"/>
          </ac:spMkLst>
        </pc:spChg>
        <pc:spChg chg="mod">
          <ac:chgData name="Filipe Vasconcelos" userId="d2853507b78d289e" providerId="LiveId" clId="{BBB2FFDF-87BC-4BA5-BECC-46C6262A50DE}" dt="2025-06-04T08:47:54.328" v="1169" actId="20577"/>
          <ac:spMkLst>
            <pc:docMk/>
            <pc:sldMk cId="3016129697" sldId="271"/>
            <ac:spMk id="4" creationId="{8D459A39-1C78-6FAB-B89C-A0407FE16198}"/>
          </ac:spMkLst>
        </pc:spChg>
        <pc:spChg chg="del">
          <ac:chgData name="Filipe Vasconcelos" userId="d2853507b78d289e" providerId="LiveId" clId="{BBB2FFDF-87BC-4BA5-BECC-46C6262A50DE}" dt="2025-06-03T23:07:33.218" v="91" actId="478"/>
          <ac:spMkLst>
            <pc:docMk/>
            <pc:sldMk cId="3016129697" sldId="271"/>
            <ac:spMk id="5" creationId="{141BF562-8117-7E3E-1134-F9B153FE3C98}"/>
          </ac:spMkLst>
        </pc:spChg>
        <pc:spChg chg="add del mod">
          <ac:chgData name="Filipe Vasconcelos" userId="d2853507b78d289e" providerId="LiveId" clId="{BBB2FFDF-87BC-4BA5-BECC-46C6262A50DE}" dt="2025-06-03T23:50:45.102" v="625" actId="478"/>
          <ac:spMkLst>
            <pc:docMk/>
            <pc:sldMk cId="3016129697" sldId="271"/>
            <ac:spMk id="5" creationId="{D004C8D1-D175-355B-9ABD-0EBEE3E582CA}"/>
          </ac:spMkLst>
        </pc:spChg>
        <pc:spChg chg="add mod">
          <ac:chgData name="Filipe Vasconcelos" userId="d2853507b78d289e" providerId="LiveId" clId="{BBB2FFDF-87BC-4BA5-BECC-46C6262A50DE}" dt="2025-06-03T23:50:47.340" v="627" actId="20577"/>
          <ac:spMkLst>
            <pc:docMk/>
            <pc:sldMk cId="3016129697" sldId="271"/>
            <ac:spMk id="6" creationId="{A40DF445-C3BA-B4CF-E961-CE64042F9179}"/>
          </ac:spMkLst>
        </pc:spChg>
        <pc:picChg chg="add mod">
          <ac:chgData name="Filipe Vasconcelos" userId="d2853507b78d289e" providerId="LiveId" clId="{BBB2FFDF-87BC-4BA5-BECC-46C6262A50DE}" dt="2025-06-03T23:23:30.041" v="242" actId="1076"/>
          <ac:picMkLst>
            <pc:docMk/>
            <pc:sldMk cId="3016129697" sldId="271"/>
            <ac:picMk id="7" creationId="{5E96E84D-09E2-595F-43F3-F484370E59C2}"/>
          </ac:picMkLst>
        </pc:picChg>
      </pc:sldChg>
      <pc:sldChg chg="modSp mod modNotesTx">
        <pc:chgData name="Filipe Vasconcelos" userId="d2853507b78d289e" providerId="LiveId" clId="{BBB2FFDF-87BC-4BA5-BECC-46C6262A50DE}" dt="2025-06-04T08:48:44.533" v="1181" actId="20577"/>
        <pc:sldMkLst>
          <pc:docMk/>
          <pc:sldMk cId="941489987" sldId="272"/>
        </pc:sldMkLst>
        <pc:spChg chg="mod">
          <ac:chgData name="Filipe Vasconcelos" userId="d2853507b78d289e" providerId="LiveId" clId="{BBB2FFDF-87BC-4BA5-BECC-46C6262A50DE}" dt="2025-06-03T23:10:15.240" v="143" actId="20577"/>
          <ac:spMkLst>
            <pc:docMk/>
            <pc:sldMk cId="941489987" sldId="272"/>
            <ac:spMk id="2" creationId="{EE3B675D-67FD-F3F5-C929-736C57EF114A}"/>
          </ac:spMkLst>
        </pc:spChg>
        <pc:spChg chg="mod">
          <ac:chgData name="Filipe Vasconcelos" userId="d2853507b78d289e" providerId="LiveId" clId="{BBB2FFDF-87BC-4BA5-BECC-46C6262A50DE}" dt="2025-06-04T00:07:31.564" v="942" actId="20577"/>
          <ac:spMkLst>
            <pc:docMk/>
            <pc:sldMk cId="941489987" sldId="272"/>
            <ac:spMk id="5" creationId="{9CCA205E-0EBC-7BBE-DA79-88EE9ED09DDE}"/>
          </ac:spMkLst>
        </pc:spChg>
      </pc:sldChg>
      <pc:sldChg chg="addSp delSp modSp new mod">
        <pc:chgData name="Filipe Vasconcelos" userId="d2853507b78d289e" providerId="LiveId" clId="{BBB2FFDF-87BC-4BA5-BECC-46C6262A50DE}" dt="2025-06-03T23:56:21.914" v="696" actId="1076"/>
        <pc:sldMkLst>
          <pc:docMk/>
          <pc:sldMk cId="868700396" sldId="273"/>
        </pc:sldMkLst>
        <pc:spChg chg="mod">
          <ac:chgData name="Filipe Vasconcelos" userId="d2853507b78d289e" providerId="LiveId" clId="{BBB2FFDF-87BC-4BA5-BECC-46C6262A50DE}" dt="2025-06-03T23:39:02.393" v="490" actId="404"/>
          <ac:spMkLst>
            <pc:docMk/>
            <pc:sldMk cId="868700396" sldId="273"/>
            <ac:spMk id="2" creationId="{90E6114F-C967-2F4B-3DED-4448A2F4476C}"/>
          </ac:spMkLst>
        </pc:spChg>
        <pc:spChg chg="del">
          <ac:chgData name="Filipe Vasconcelos" userId="d2853507b78d289e" providerId="LiveId" clId="{BBB2FFDF-87BC-4BA5-BECC-46C6262A50DE}" dt="2025-06-03T23:36:18.576" v="435" actId="22"/>
          <ac:spMkLst>
            <pc:docMk/>
            <pc:sldMk cId="868700396" sldId="273"/>
            <ac:spMk id="3" creationId="{B38BE736-2A7C-A301-992B-FECA3F68EF53}"/>
          </ac:spMkLst>
        </pc:spChg>
        <pc:spChg chg="add del mod">
          <ac:chgData name="Filipe Vasconcelos" userId="d2853507b78d289e" providerId="LiveId" clId="{BBB2FFDF-87BC-4BA5-BECC-46C6262A50DE}" dt="2025-06-03T23:52:19.462" v="651" actId="478"/>
          <ac:spMkLst>
            <pc:docMk/>
            <pc:sldMk cId="868700396" sldId="273"/>
            <ac:spMk id="3" creationId="{D775375D-A6E3-7493-BD1F-D5BB9BC7E08C}"/>
          </ac:spMkLst>
        </pc:spChg>
        <pc:spChg chg="add del">
          <ac:chgData name="Filipe Vasconcelos" userId="d2853507b78d289e" providerId="LiveId" clId="{BBB2FFDF-87BC-4BA5-BECC-46C6262A50DE}" dt="2025-06-03T23:54:30.775" v="667" actId="22"/>
          <ac:spMkLst>
            <pc:docMk/>
            <pc:sldMk cId="868700396" sldId="273"/>
            <ac:spMk id="5" creationId="{F0B4B8CA-3E42-A6A4-C5EB-C09FC6286A33}"/>
          </ac:spMkLst>
        </pc:spChg>
        <pc:spChg chg="add mod">
          <ac:chgData name="Filipe Vasconcelos" userId="d2853507b78d289e" providerId="LiveId" clId="{BBB2FFDF-87BC-4BA5-BECC-46C6262A50DE}" dt="2025-06-03T23:56:09.503" v="693" actId="14100"/>
          <ac:spMkLst>
            <pc:docMk/>
            <pc:sldMk cId="868700396" sldId="273"/>
            <ac:spMk id="7" creationId="{D1BA326B-D4ED-5458-3C7C-F0D7D98C3EE9}"/>
          </ac:spMkLst>
        </pc:spChg>
        <pc:spChg chg="add del mod">
          <ac:chgData name="Filipe Vasconcelos" userId="d2853507b78d289e" providerId="LiveId" clId="{BBB2FFDF-87BC-4BA5-BECC-46C6262A50DE}" dt="2025-06-03T23:54:38.094" v="671" actId="22"/>
          <ac:spMkLst>
            <pc:docMk/>
            <pc:sldMk cId="868700396" sldId="273"/>
            <ac:spMk id="8" creationId="{1D49D5C4-2B88-B065-3AEF-621BCA5EBEA7}"/>
          </ac:spMkLst>
        </pc:spChg>
        <pc:spChg chg="add mod">
          <ac:chgData name="Filipe Vasconcelos" userId="d2853507b78d289e" providerId="LiveId" clId="{BBB2FFDF-87BC-4BA5-BECC-46C6262A50DE}" dt="2025-06-03T23:55:09.517" v="687" actId="20577"/>
          <ac:spMkLst>
            <pc:docMk/>
            <pc:sldMk cId="868700396" sldId="273"/>
            <ac:spMk id="9" creationId="{B276041D-76D7-D965-FAC4-5CBA046C8873}"/>
          </ac:spMkLst>
        </pc:spChg>
        <pc:spChg chg="add del">
          <ac:chgData name="Filipe Vasconcelos" userId="d2853507b78d289e" providerId="LiveId" clId="{BBB2FFDF-87BC-4BA5-BECC-46C6262A50DE}" dt="2025-06-03T23:36:47.449" v="452" actId="22"/>
          <ac:spMkLst>
            <pc:docMk/>
            <pc:sldMk cId="868700396" sldId="273"/>
            <ac:spMk id="9" creationId="{CF2109FB-740E-4430-E24F-AAB5CE3FAD16}"/>
          </ac:spMkLst>
        </pc:spChg>
        <pc:picChg chg="add del mod ord">
          <ac:chgData name="Filipe Vasconcelos" userId="d2853507b78d289e" providerId="LiveId" clId="{BBB2FFDF-87BC-4BA5-BECC-46C6262A50DE}" dt="2025-06-03T23:36:45.482" v="450" actId="478"/>
          <ac:picMkLst>
            <pc:docMk/>
            <pc:sldMk cId="868700396" sldId="273"/>
            <ac:picMk id="5" creationId="{3AAA235A-0FD7-EB14-1DF2-4655AA30E944}"/>
          </ac:picMkLst>
        </pc:picChg>
        <pc:picChg chg="add del mod">
          <ac:chgData name="Filipe Vasconcelos" userId="d2853507b78d289e" providerId="LiveId" clId="{BBB2FFDF-87BC-4BA5-BECC-46C6262A50DE}" dt="2025-06-03T23:55:27.200" v="688" actId="478"/>
          <ac:picMkLst>
            <pc:docMk/>
            <pc:sldMk cId="868700396" sldId="273"/>
            <ac:picMk id="11" creationId="{A7D36182-CF1F-2BEE-C60F-CE8A57D42795}"/>
          </ac:picMkLst>
        </pc:picChg>
        <pc:picChg chg="add mod">
          <ac:chgData name="Filipe Vasconcelos" userId="d2853507b78d289e" providerId="LiveId" clId="{BBB2FFDF-87BC-4BA5-BECC-46C6262A50DE}" dt="2025-06-03T23:56:21.914" v="696" actId="1076"/>
          <ac:picMkLst>
            <pc:docMk/>
            <pc:sldMk cId="868700396" sldId="273"/>
            <ac:picMk id="12" creationId="{D787047B-4769-394F-064E-A2108CE54449}"/>
          </ac:picMkLst>
        </pc:picChg>
      </pc:sldChg>
      <pc:sldChg chg="del">
        <pc:chgData name="Filipe Vasconcelos" userId="d2853507b78d289e" providerId="LiveId" clId="{BBB2FFDF-87BC-4BA5-BECC-46C6262A50DE}" dt="2025-06-03T23:13:18.677" v="185" actId="47"/>
        <pc:sldMkLst>
          <pc:docMk/>
          <pc:sldMk cId="252088701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250A-CD52-4299-A912-8FF8252510D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8DDE8-E4B3-4496-8732-B75DC27140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dia. O meu nome é Filipe Barbosa de Vasconcelos e hoje vou apresentar o projeto ‘Repurposing antitumoral drugs for multi-resistant infections’, desenvolvido no âmbito do Mestrado em Bioinformática na Universidade do Minho, sob orientação da Professora Anália Lourenço e da Professora Maria Olívia Pereira.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avaliar o desempenho dos modelos, utilizei validação cruzada estratificada, dividindo o dataset de modo a garantir a representatividade de ambas as classes — compostos com e sem potencial antimicrobiano.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principais métricas consideradas foram o F1-score, ROC-AUC e precisão, pois são as mais informativas em bases de dados desbalanceadas.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Começando pelos resultados do modelo Random Forest: este algoritmo destacou-se claramente, apresentando uma precisão de cerca de 81%, F1-score médio de 0.90 e uma área sob a curva ROC de 0.86.</a:t>
            </a:r>
          </a:p>
          <a:p>
            <a:endParaRPr lang="pt-BR" dirty="0"/>
          </a:p>
          <a:p>
            <a:r>
              <a:rPr lang="pt-BR" dirty="0"/>
              <a:t>A matriz de confusão mostra que o Random Forest conseguiu classificar corretamente a maioria dos compostos, distinguindo eficazmente aqueles com potencial antimicrobiano.</a:t>
            </a:r>
          </a:p>
          <a:p>
            <a:endParaRPr lang="pt-BR" dirty="0"/>
          </a:p>
          <a:p>
            <a:r>
              <a:rPr lang="pt-BR" dirty="0"/>
              <a:t>Esta robustez é especialmente importante porque estamos a trabalhar com um dataset que integra múltiplas fontes e diferentes tipos de variáveis.</a:t>
            </a:r>
          </a:p>
          <a:p>
            <a:endParaRPr lang="pt-BR" dirty="0"/>
          </a:p>
          <a:p>
            <a:r>
              <a:rPr lang="pt-BR" dirty="0"/>
              <a:t>Além disso, o Random Forest permite-nos analisar a importância das diferentes features, ajudando a perceber que a presença de targets bacterianos e o número de targets são fatores decisivos para a classificação correta dos compostos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25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contraste, o Support Vector Machine obteve resultados mais modestos: uma precisão de apenas 59%, F1-score médio de 0.52 e ROC-AUC de 0.77.</a:t>
            </a:r>
          </a:p>
          <a:p>
            <a:endParaRPr lang="pt-BR" dirty="0"/>
          </a:p>
          <a:p>
            <a:r>
              <a:rPr lang="pt-BR" dirty="0"/>
              <a:t>Como se pode ver na matriz de confusão, o SVM teve mais dificuldade em distinguir entre compostos com e sem potencial antimicrobiano, cometendo mais erros de classificação.</a:t>
            </a:r>
          </a:p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2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síntese, o Random Forest demonstrou ser o modelo mais robusto, distinguindo melhor entre compostos com potencial antimicrobiano e os restantes.</a:t>
            </a:r>
          </a:p>
          <a:p>
            <a:endParaRPr lang="pt-BR" dirty="0"/>
          </a:p>
          <a:p>
            <a:r>
              <a:rPr lang="pt-BR" dirty="0"/>
              <a:t>As features mais relevantes para a decisão do modelo foram a presença de targets bacterianos, a contagem de targets e variáveis associadas ao mecanismo de ação dos fármacos.</a:t>
            </a:r>
          </a:p>
          <a:p>
            <a:endParaRPr lang="pt-BR" dirty="0"/>
          </a:p>
          <a:p>
            <a:r>
              <a:rPr lang="pt-BR" dirty="0"/>
              <a:t>Outro aspeto fundamental foi o uso de merges multi-base, que permitiu aumentar a qualidade e diversidade dos dados utilizados na modelação, integrando diferentes bases e enriquecendo o dataset final.</a:t>
            </a:r>
          </a:p>
          <a:p>
            <a:endParaRPr lang="pt-BR" dirty="0"/>
          </a:p>
          <a:p>
            <a:r>
              <a:rPr lang="pt-BR" dirty="0"/>
              <a:t>A validação cruzada utilizada assegurou que os resultados fossem consistentes e não dependessem de um único split de dados, aumentando a confiança nas conclusões tiradas a partir do desempenho dos modelos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Apesar dos bons resultados, o dataset ainda apresenta algum desbalanceamento, o que pode influenciar a performance dos modelos, sobretudo em classes menos representadas.</a:t>
            </a:r>
          </a:p>
          <a:p>
            <a:endParaRPr lang="pt-BR" dirty="0"/>
          </a:p>
          <a:p>
            <a:r>
              <a:rPr lang="pt-BR" dirty="0"/>
              <a:t>Há oportunidades claras de melhoria ao nível da feature engineering — por exemplo, explorar mais variáveis disponíveis na DrugBank e na BindingDB, incluindo dados textuais completos.</a:t>
            </a:r>
          </a:p>
          <a:p>
            <a:endParaRPr lang="pt-BR" dirty="0"/>
          </a:p>
          <a:p>
            <a:r>
              <a:rPr lang="pt-BR" dirty="0"/>
              <a:t>No futuro, integrar técnicas de deep learning e testar novas features poderá potenciar ainda mais o poder preditivo do pipeline.</a:t>
            </a:r>
          </a:p>
          <a:p>
            <a:endParaRPr lang="pt-BR" dirty="0"/>
          </a:p>
          <a:p>
            <a:r>
              <a:rPr lang="pt-BR" dirty="0"/>
              <a:t>Além disso, é importante experimentar outros algoritmos, explorar diferentes estratégias de validação e, sempre que possível, expandir o número de compostos e targets analisados para tornar as conclusões ainda mais sólidas e generalizáveis.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projeto mostrou que combinar reposicionamento de fármacos com inteligência artificial é uma abordagem promissora para combater a resistência antimicrobiana.</a:t>
            </a:r>
          </a:p>
          <a:p>
            <a:endParaRPr lang="pt-BR" dirty="0"/>
          </a:p>
          <a:p>
            <a:r>
              <a:rPr lang="pt-BR" dirty="0"/>
              <a:t>Através da integração de várias bases de dados e da aplicação rigorosa de machine learning, foi possível identificar compostos antitumorais com potencial para tratar infeções multi-resistentes.</a:t>
            </a:r>
          </a:p>
          <a:p>
            <a:endParaRPr lang="pt-BR" dirty="0"/>
          </a:p>
          <a:p>
            <a:r>
              <a:rPr lang="pt-BR" dirty="0"/>
              <a:t>O Random Forest destacou-se como o modelo mais robusto, e evidenciou a importância da preparação de dados e da escolha de features relevantes.</a:t>
            </a:r>
          </a:p>
          <a:p>
            <a:endParaRPr lang="pt-BR" dirty="0"/>
          </a:p>
          <a:p>
            <a:r>
              <a:rPr lang="pt-BR" dirty="0"/>
              <a:t>No geral, este trabalho contribui para acelerar a descoberta de novas aplicações terapêuticas ao demonstrar o valor das metodologias computacionais em bioinformática.</a:t>
            </a:r>
          </a:p>
          <a:p>
            <a:endParaRPr lang="pt-BR" dirty="0"/>
          </a:p>
          <a:p>
            <a:r>
              <a:rPr lang="pt-BR" dirty="0"/>
              <a:t>Trabalho Futuro:</a:t>
            </a:r>
          </a:p>
          <a:p>
            <a:r>
              <a:rPr lang="pt-BR" dirty="0"/>
              <a:t>Expandir a integração com novas bases de dados e refinar a engenharia de features. Testar modelos de deep learning para aumentar o poder preditivo. Explorar a validação biológica (in vitro/in silico) dos compostos prioritários. Tornar os scripts e o pipeline mais automatizados para facilitar futuras atualizações do projeto.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5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antimicrobiana é uma das maiores ameaças globais à saúde pública, sendo destacada pela Organização Mundial de Saúde. </a:t>
            </a:r>
          </a:p>
          <a:p>
            <a:endParaRPr lang="pt-BR" dirty="0"/>
          </a:p>
          <a:p>
            <a:r>
              <a:rPr lang="pt-BR" dirty="0"/>
              <a:t>O uso excessivo de antibióticos tem aumentado rapidamente a resistência de bactérias, vírus, e outros microrganismos, e já existem alguns que não respondem a nenhum tratamento disponível.</a:t>
            </a:r>
          </a:p>
          <a:p>
            <a:endParaRPr lang="pt-BR" dirty="0"/>
          </a:p>
          <a:p>
            <a:r>
              <a:rPr lang="pt-BR" dirty="0"/>
              <a:t>Além disso, desenvolver novos medicamentos é cada vez mais difícil, caro e demorado. </a:t>
            </a:r>
          </a:p>
          <a:p>
            <a:endParaRPr lang="pt-BR" dirty="0"/>
          </a:p>
          <a:p>
            <a:r>
              <a:rPr lang="pt-BR" dirty="0"/>
              <a:t>Assim, o reposicionamento de fármacos surge como alternativa promissora: reutilizar medicamentos já aprovados para novas indicações permite reduzir custos e acelerar respostas a crises de saúde pública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projeto tem como objetivo principal explorar o reposicionamento de fármacos antitumorais para tratar infeções multi-resistentes, recorrendo a inteligência artificial e bases de dados para prever interações entre fármacos e patogenios.</a:t>
            </a:r>
          </a:p>
          <a:p>
            <a:endParaRPr lang="pt-BR" dirty="0"/>
          </a:p>
          <a:p>
            <a:r>
              <a:rPr lang="pt-BR" dirty="0"/>
              <a:t>Pretende-se também demonstrar que abordagens computacionais podem ser alternativas eficientes e económicas ao desenvolvimento tradicional de medicamentos.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abordagem tradicional para o desenvolvimento de antibióticos, baseada em longos ensaios laboratoriais e clínicos, tornou-se insustentável. </a:t>
            </a:r>
          </a:p>
          <a:p>
            <a:endParaRPr lang="pt-BR" dirty="0"/>
          </a:p>
          <a:p>
            <a:r>
              <a:rPr lang="pt-BR" dirty="0"/>
              <a:t>Além de ser lenta e cara, simplesmente não consegue acompanhar o ritmo do aparecimento de novas resistências bacterianas.</a:t>
            </a:r>
          </a:p>
          <a:p>
            <a:endParaRPr lang="pt-BR" dirty="0"/>
          </a:p>
          <a:p>
            <a:r>
              <a:rPr lang="pt-BR" dirty="0"/>
              <a:t>Apesar dos enormes avanços da medicina, o pipeline de novos antibióticos aprovados tem vindo a diminuir. </a:t>
            </a:r>
          </a:p>
          <a:p>
            <a:endParaRPr lang="pt-BR" dirty="0"/>
          </a:p>
          <a:p>
            <a:r>
              <a:rPr lang="pt-BR" dirty="0"/>
              <a:t>Além disso, durante a pandemia de COVID-19, a situação agravou-se, com um aumento do uso de antibióticos mesmo quando não era estritamente necessário.</a:t>
            </a:r>
          </a:p>
          <a:p>
            <a:endParaRPr lang="pt-BR" dirty="0"/>
          </a:p>
          <a:p>
            <a:r>
              <a:rPr lang="pt-BR" dirty="0"/>
              <a:t>Face a este cenário, o reposicionamento de fármacos emerge como uma resposta inovadora ao utilizar medicamentos já disponíveis e aprovados, conseguimos acelerar todo o processo e dar uma resposta mais ágil às necessidades da saúde pública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3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verdadeiro salto qualitativo só foi possível com a aplicação da inteligência artificial e, em particular, do machine learning e deep learning ao reposicionamento de fármacos. </a:t>
            </a:r>
          </a:p>
          <a:p>
            <a:endParaRPr lang="pt-BR" dirty="0"/>
          </a:p>
          <a:p>
            <a:r>
              <a:rPr lang="pt-BR" dirty="0"/>
              <a:t>Estas técnicas permitem analisar de forma automática grandes volumes de dados biológicos, químicos e clínicos, encontrando padrões e previsões impossíveis de obter manualmente.</a:t>
            </a:r>
          </a:p>
          <a:p>
            <a:endParaRPr lang="pt-BR" dirty="0"/>
          </a:p>
          <a:p>
            <a:r>
              <a:rPr lang="pt-BR" dirty="0"/>
              <a:t>Bases de dados abertas, como o BindingDB e Drug Repurposing Hub, permitiram centralizar e padronizar informações sobre milhares de compostos, alvos moleculares, indicações terapêuticas e dados experimentais.</a:t>
            </a:r>
          </a:p>
          <a:p>
            <a:endParaRPr lang="pt-BR" dirty="0"/>
          </a:p>
          <a:p>
            <a:r>
              <a:rPr lang="pt-BR" dirty="0"/>
              <a:t>Com estas ferramentas, tornou-se possível prever, de forma fiável, novas associações entre fármacos e patógenos, encurtando drasticamente o ciclo de desenvolvimento de novos tratamentos.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Vários modelos e frameworks computacionais têm sido desenvolvidos nos últimos anos e têm mostrado excelentes resultados em drug repurposing.</a:t>
            </a:r>
          </a:p>
          <a:p>
            <a:endParaRPr lang="pt-BR" dirty="0"/>
          </a:p>
          <a:p>
            <a:r>
              <a:rPr lang="pt-BR" dirty="0"/>
              <a:t>Por exemplo, o TxGNN recorre a grafos para modelar relações entre moléculas e doenças; </a:t>
            </a:r>
          </a:p>
          <a:p>
            <a:endParaRPr lang="pt-BR" dirty="0"/>
          </a:p>
          <a:p>
            <a:r>
              <a:rPr lang="pt-BR" dirty="0"/>
              <a:t>o VAMPr usa machine learning explicável para prever resistência antibiótica a partir de genomas bacterianos; </a:t>
            </a:r>
          </a:p>
          <a:p>
            <a:endParaRPr lang="pt-BR" dirty="0"/>
          </a:p>
          <a:p>
            <a:r>
              <a:rPr lang="pt-BR" dirty="0"/>
              <a:t>o Chemprop e o Chemformer aplicam redes neuronais e transformadores a dados moleculares; </a:t>
            </a:r>
          </a:p>
          <a:p>
            <a:endParaRPr lang="pt-BR" dirty="0"/>
          </a:p>
          <a:p>
            <a:r>
              <a:rPr lang="pt-BR" dirty="0"/>
              <a:t>já o DrugRepo é uma base de dados criada por machine learning para prever novas indicações terapêuticas.</a:t>
            </a:r>
          </a:p>
          <a:p>
            <a:endParaRPr lang="pt-BR" dirty="0"/>
          </a:p>
          <a:p>
            <a:r>
              <a:rPr lang="pt-BR" dirty="0"/>
              <a:t>Estes modelos não só aceleram a identificação de novos candidatos, como também aumentam a reprodutibilidade dos resultados e facilitam a integração de novos dados à medida que ficam disponíveis.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pipeline do meu projeto pode ser dividido em várias etapas principais.Tudo começou com a recolha de dados de bases como DrugBank e BindingDB onde estão listadas informações relevantes sobre fármacos, indicações terapêuticas e targets moleculares.</a:t>
            </a:r>
          </a:p>
          <a:p>
            <a:endParaRPr lang="pt-BR" dirty="0"/>
          </a:p>
          <a:p>
            <a:r>
              <a:rPr lang="pt-BR" dirty="0"/>
              <a:t>De seguida, foi feita a limpeza, normalização e padronização desses dados: removi valores ausentes, duplicados e padronizei os nomes dos compostos para garantir a máxima integração entre as diferentes </a:t>
            </a:r>
            <a:r>
              <a:rPr lang="pt-BR"/>
              <a:t>bases.</a:t>
            </a:r>
            <a:endParaRPr lang="pt-BR" dirty="0"/>
          </a:p>
          <a:p>
            <a:r>
              <a:rPr lang="pt-BR" dirty="0"/>
              <a:t>Posteriormente, apliquei métodos automáticos para a fusão dos datasets — tanto por nomes normalizados, como por IDs comuns.</a:t>
            </a:r>
          </a:p>
          <a:p>
            <a:endParaRPr lang="pt-BR" dirty="0"/>
          </a:p>
          <a:p>
            <a:r>
              <a:rPr lang="pt-BR" dirty="0"/>
              <a:t>Só após esta integração foi possível realizar a engenharia de features, isto é, criar variáveis relevantes como o número de targets de cada fármaco, a presença de targets bacterianos, mecanismos de ação, entre outros.</a:t>
            </a:r>
          </a:p>
          <a:p>
            <a:endParaRPr lang="pt-BR" dirty="0"/>
          </a:p>
          <a:p>
            <a:r>
              <a:rPr lang="pt-BR" dirty="0"/>
              <a:t>Por fim, o dataset final foi utilizado para treinar, validar e avaliar os modelos de machine learning, permitindo identificar, de forma objetiva, os compostos com maior potencial antimicrobiano.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preparação dos dados, uma das grandes dificuldades foi a heterogeneidade das fontes: cada base tinha o seu formato, nível de detalhe e nomenclatura.</a:t>
            </a:r>
          </a:p>
          <a:p>
            <a:endParaRPr lang="pt-BR" dirty="0"/>
          </a:p>
          <a:p>
            <a:r>
              <a:rPr lang="pt-BR" dirty="0"/>
              <a:t>Foram necessários vários scripts de limpeza e parsing — tanto em ambiente local como em máquina virtual — para ler ficheiros em diferentes formatos, nomeadamente .csv, .tsv e .xml. FALAR DO CASO DO BINDINGDB</a:t>
            </a:r>
          </a:p>
          <a:p>
            <a:endParaRPr lang="pt-BR" dirty="0"/>
          </a:p>
          <a:p>
            <a:r>
              <a:rPr lang="pt-BR" dirty="0"/>
              <a:t>Os dados foram limpos de NaNs e duplicados, padronizados os nomes dos fármacos para minúsculas e sem espaços, e só depois fiz as fusões entre bases, cruzando por nome e por ID.</a:t>
            </a:r>
          </a:p>
          <a:p>
            <a:endParaRPr lang="pt-BR" dirty="0"/>
          </a:p>
          <a:p>
            <a:r>
              <a:rPr lang="pt-BR" dirty="0"/>
              <a:t>Esse trabalho de integração foi fundamental para garantir a qualidade do dataset final, que serviu de base para a modelação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0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a preparação do dataset integrado, selecionei dois algoritmos principais para abordar o problema: o Random Forest e o Support Vector Machine.</a:t>
            </a:r>
          </a:p>
          <a:p>
            <a:endParaRPr lang="pt-BR" dirty="0"/>
          </a:p>
          <a:p>
            <a:r>
              <a:rPr lang="pt-BR" dirty="0"/>
              <a:t>O Random Forest foi escolhido por ser especialmente robusto para dados heterogéneos, misturando variáveis categóricas e numéricas, e por permitir analisar a importância de cada feature no processo de decisão.</a:t>
            </a:r>
          </a:p>
          <a:p>
            <a:endParaRPr lang="pt-BR" dirty="0"/>
          </a:p>
          <a:p>
            <a:r>
              <a:rPr lang="pt-BR" dirty="0"/>
              <a:t>Já o SVM, apesar de ser sensível à escala dos dados e colinearidade, foi utilizado como benchmark, pois é um dos algoritmos mais clássicos e consolidados em classificação binária.</a:t>
            </a:r>
          </a:p>
          <a:p>
            <a:endParaRPr lang="pt-BR" dirty="0"/>
          </a:p>
          <a:p>
            <a:r>
              <a:rPr lang="pt-BR" dirty="0"/>
              <a:t>Em ambos os casos, preparei os dados de forma a garantir que cada amostra tivesse as features mais relevantes, nomeadamente:</a:t>
            </a:r>
          </a:p>
          <a:p>
            <a:r>
              <a:rPr lang="pt-BR" dirty="0"/>
              <a:t>Número de targets moleculares,Presença de targets bacterianos,Informações sobre mecanismos de ação.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DDE8-E4B3-4496-8732-B75DC27140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F045F-D633-A4B3-0C99-50685153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1032C-E12B-76EA-44FF-C99B985BE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C885FA-6DF4-8FE5-8A0D-B80B7919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C2F889-EA24-4A48-1707-8DA5D8D2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AC28E2-3B6E-847C-4A38-11F53131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90908-A148-3302-88C4-6ABB5CF8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D68A117-5C48-70ED-04FB-F6AE4594E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665A7A-57AA-D2CE-1B17-77E03C30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DED0A9-268C-2FCD-0650-3AD648E4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58E358-3F09-A806-3B9F-977C6A3D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CB9B0C-23BC-E291-8609-D6873F5D1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F41E52E-4C77-2F87-A6BD-1C807EF44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BCED69-B6DA-3BE1-19D1-BA4FB775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34ADAB-048A-D1AC-E62F-F88B7823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09E3BC-9F49-0FD4-4CE5-6453BA46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E39B0-D607-4EDF-0C2D-E9914F04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0C3CD6-0AAA-DAC0-1BBE-4E1EAEC9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62763C-70AA-8EF5-BF6B-AF6BE0E5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E64956-EC3F-4CFD-93E3-8B5D93E8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A82CE9-AB75-16B4-39E7-452C5EA2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71545-729B-8A4C-FF3D-42110140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65BA15-6534-32F4-244E-796C4C33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42E8A5-4CD5-7DA8-7CCE-65F14725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FB6EFC-46EC-44B6-6A5A-65DF61FC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FDB525-22CA-51B3-249D-E638DF52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0B2CB-3143-66BB-F02B-A4D0AAE9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EB255B-672B-48C3-6259-46A792FD5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F91D8E-DA2C-127F-4B73-5140F9C1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29AE10D-3CDB-2114-866B-0900A7CA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3A636A-0A26-0F2E-0348-1F09C7D8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AEC2C6-B4B2-CB60-F52F-846A5141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6D46B-4687-884C-F46E-AB33696E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2668C35-71B1-9F5B-1058-0E864F9E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32250DE-78F4-E496-510C-6B178702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FF649D2-026B-57CF-6BDE-33DE7CB6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F11D2F5-1A3D-96C3-25F6-6F8C53C1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9A6F975-2C61-9BBB-374E-AA191B0F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46B53E5-1723-F73F-EA13-CBA77355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EEED169-9ABF-7347-2584-1261540A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6B8A2-9123-042D-1249-9122165B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B855661-994A-2AED-A3F9-AC9CE973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F490F8-A753-E309-D02E-A9EC3AF8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CA76FDE-FE34-CDED-3C47-ABC91BFF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B2D8802-B946-9BCF-CF50-2BF8D6FD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2357B05-C1A0-C92F-E45B-269A9662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9D48C3-68BF-5106-320D-2FB3361D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8118A-8BE4-737E-A33B-B23271D7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9F300E-447A-B232-040A-29117BED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0C3C56A-DA4C-B1CB-9DE2-83ADB10C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17619D-9049-9B61-0DF2-4C02D333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F1E7E4-68AC-8780-7AD5-45B35ACF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E4C2D3-0CC5-13C2-C160-262189AA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BE7B2-F770-F2E0-A3A9-8DA88FB0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4FE6E68-6B03-7FD0-511A-1A50997B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4A5C734-E56C-744D-2F60-6A3812F9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768E1D-2B7D-2CFD-085F-C7EBEC16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1956A7-10F7-E5BF-A41D-BC1F2E77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4DDBC60-43D4-B0D0-DA57-02501451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C67A37B-A980-AA4A-5BBE-729D5F87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647633-2340-6A33-6C5B-81AB4639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81E787-D14A-2A54-BCAF-BBE485068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D4116-8AF8-4219-AE16-9A0B600166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47C223-66F1-8173-69BD-49B47208B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282B2F-BFCF-6799-F505-FBD479E1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C5625-94BB-4297-A037-AF6925022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7F1C7-9254-E366-DCA4-C3B75F522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268208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Georgia Pro" panose="02040502050405020303" pitchFamily="18" charset="0"/>
              </a:rPr>
              <a:t>Repurposing antitumoral drugs for</a:t>
            </a:r>
            <a:br>
              <a:rPr lang="en-US" sz="4000" b="0" i="0" u="none" strike="noStrike" baseline="0" dirty="0">
                <a:latin typeface="Georgia Pro" panose="02040502050405020303" pitchFamily="18" charset="0"/>
              </a:rPr>
            </a:br>
            <a:r>
              <a:rPr lang="en-US" sz="4000" b="0" i="0" u="none" strike="noStrike" baseline="0" dirty="0">
                <a:latin typeface="Georgia Pro" panose="02040502050405020303" pitchFamily="18" charset="0"/>
              </a:rPr>
              <a:t>multi-resistant infections</a:t>
            </a:r>
            <a:endParaRPr lang="en-US" sz="11500" dirty="0">
              <a:latin typeface="Georgia Pro" panose="02040502050405020303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84BEC6-C0CE-CCF4-43C2-EFC721D0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39"/>
          <a:stretch/>
        </p:blipFill>
        <p:spPr>
          <a:xfrm>
            <a:off x="10801350" y="0"/>
            <a:ext cx="1390650" cy="1196634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1F68485-ACAC-945A-8F3D-26974434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 Pro" panose="02040502050405020303" pitchFamily="18" charset="0"/>
              </a:rPr>
              <a:t>Mestrado </a:t>
            </a:r>
            <a:r>
              <a:rPr lang="en-US" sz="1800" dirty="0" err="1">
                <a:latin typeface="Georgia Pro" panose="02040502050405020303" pitchFamily="18" charset="0"/>
              </a:rPr>
              <a:t>em</a:t>
            </a:r>
            <a:r>
              <a:rPr lang="en-US" sz="1800" dirty="0">
                <a:latin typeface="Georgia Pro" panose="02040502050405020303" pitchFamily="18" charset="0"/>
              </a:rPr>
              <a:t> </a:t>
            </a:r>
            <a:r>
              <a:rPr lang="en-US" sz="1800" dirty="0" err="1">
                <a:latin typeface="Georgia Pro" panose="02040502050405020303" pitchFamily="18" charset="0"/>
              </a:rPr>
              <a:t>Bioinformática</a:t>
            </a:r>
            <a:endParaRPr lang="en-US" sz="1800" dirty="0">
              <a:latin typeface="Georgia Pro" panose="02040502050405020303" pitchFamily="18" charset="0"/>
            </a:endParaRPr>
          </a:p>
          <a:p>
            <a:r>
              <a:rPr lang="en-US" sz="1800" dirty="0" err="1">
                <a:latin typeface="Georgia Pro" panose="02040502050405020303" pitchFamily="18" charset="0"/>
              </a:rPr>
              <a:t>Unidade</a:t>
            </a:r>
            <a:r>
              <a:rPr lang="en-US" sz="1800" dirty="0">
                <a:latin typeface="Georgia Pro" panose="02040502050405020303" pitchFamily="18" charset="0"/>
              </a:rPr>
              <a:t> Curricular: Projeto </a:t>
            </a:r>
            <a:r>
              <a:rPr lang="en-US" sz="1800" dirty="0" err="1">
                <a:latin typeface="Georgia Pro" panose="02040502050405020303" pitchFamily="18" charset="0"/>
              </a:rPr>
              <a:t>em</a:t>
            </a:r>
            <a:r>
              <a:rPr lang="en-US" sz="1800" dirty="0">
                <a:latin typeface="Georgia Pro" panose="02040502050405020303" pitchFamily="18" charset="0"/>
              </a:rPr>
              <a:t> </a:t>
            </a:r>
            <a:r>
              <a:rPr lang="en-US" sz="1800" dirty="0" err="1">
                <a:latin typeface="Georgia Pro" panose="02040502050405020303" pitchFamily="18" charset="0"/>
              </a:rPr>
              <a:t>Bioinformática</a:t>
            </a:r>
            <a:endParaRPr lang="en-US" sz="1800" dirty="0">
              <a:latin typeface="Georgia Pro" panose="02040502050405020303" pitchFamily="18" charset="0"/>
            </a:endParaRPr>
          </a:p>
          <a:p>
            <a:r>
              <a:rPr lang="en-US" sz="1800" dirty="0" err="1">
                <a:latin typeface="Georgia Pro" panose="02040502050405020303" pitchFamily="18" charset="0"/>
              </a:rPr>
              <a:t>Orientadores</a:t>
            </a:r>
            <a:r>
              <a:rPr lang="en-US" sz="1800" dirty="0">
                <a:latin typeface="Georgia Pro" panose="02040502050405020303" pitchFamily="18" charset="0"/>
              </a:rPr>
              <a:t>: Anália Lourenço e Maria Olívia Pereira</a:t>
            </a:r>
          </a:p>
          <a:p>
            <a:r>
              <a:rPr lang="en-US" sz="1800" dirty="0" err="1">
                <a:latin typeface="Georgia Pro" panose="02040502050405020303" pitchFamily="18" charset="0"/>
              </a:rPr>
              <a:t>Aluno</a:t>
            </a:r>
            <a:r>
              <a:rPr lang="en-US" sz="1800" dirty="0">
                <a:latin typeface="Georgia Pro" panose="02040502050405020303" pitchFamily="18" charset="0"/>
              </a:rPr>
              <a:t>: Filipe Barbosa de Vasconcelos, PG55697</a:t>
            </a:r>
          </a:p>
        </p:txBody>
      </p:sp>
    </p:spTree>
    <p:extLst>
      <p:ext uri="{BB962C8B-B14F-4D97-AF65-F5344CB8AC3E}">
        <p14:creationId xmlns:p14="http://schemas.microsoft.com/office/powerpoint/2010/main" val="165456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B4D3-CBDA-790B-68B3-07C37D955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5ED65-2F0E-1754-DC8B-56F3B816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 Pro" panose="02040502050405020303" pitchFamily="18" charset="0"/>
              </a:rPr>
              <a:t>Machine Learning e </a:t>
            </a:r>
            <a:r>
              <a:rPr lang="en-US" sz="4000" dirty="0" err="1">
                <a:latin typeface="Georgia Pro" panose="02040502050405020303" pitchFamily="18" charset="0"/>
              </a:rPr>
              <a:t>Validação</a:t>
            </a:r>
            <a:endParaRPr lang="en-US" sz="4000" dirty="0">
              <a:latin typeface="Georgia Pro" panose="02040502050405020303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C00C20-0033-E42D-BC94-0BFD3F362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67892"/>
            <a:ext cx="346337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Construção da variável-alvo com base nas indicações terapêuticas (infeções vs. outros).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Engenharia de features: contagem de targets, presença de targets bacterianos, log de variáveis numéricas.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6D1B11-DFAF-FD6A-F796-447055FD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3" y="1479187"/>
            <a:ext cx="7186612" cy="456273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618FEB-38EF-D1BB-5135-C00554E1A42B}"/>
              </a:ext>
            </a:extLst>
          </p:cNvPr>
          <p:cNvSpPr txBox="1"/>
          <p:nvPr/>
        </p:nvSpPr>
        <p:spPr>
          <a:xfrm>
            <a:off x="4843463" y="6041921"/>
            <a:ext cx="7186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eorgia Pro" panose="02040502050405020303" pitchFamily="18" charset="0"/>
              </a:rPr>
              <a:t>Figura 4: Exemplo de código Python para criação da variável-alvo, limpeza dos dados e engenharia de features</a:t>
            </a:r>
            <a:endParaRPr lang="en-US" sz="1100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9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6114F-C967-2F4B-3DED-4448A2F4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 Pro" panose="02040502050405020303" pitchFamily="18" charset="0"/>
              </a:rPr>
              <a:t>Machine Learning e </a:t>
            </a:r>
            <a:r>
              <a:rPr lang="en-US" sz="4000" dirty="0" err="1">
                <a:latin typeface="Georgia Pro" panose="02040502050405020303" pitchFamily="18" charset="0"/>
              </a:rPr>
              <a:t>Validação</a:t>
            </a:r>
            <a:endParaRPr lang="en-US" sz="4000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D1BA326B-D4ED-5458-3C7C-F0D7D98C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75"/>
            <a:ext cx="3207026" cy="258445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Random Forest como principal algoritmo; SVM como referência de comparação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Validação cruzada e métricas (precisão, F1-score, ROC-AUC) utilizadas para garantir robustez dos resultados.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76041D-76D7-D965-FAC4-5CBA046C8873}"/>
              </a:ext>
            </a:extLst>
          </p:cNvPr>
          <p:cNvSpPr txBox="1"/>
          <p:nvPr/>
        </p:nvSpPr>
        <p:spPr>
          <a:xfrm>
            <a:off x="4903097" y="6231265"/>
            <a:ext cx="7186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eorgia Pro" panose="02040502050405020303" pitchFamily="18" charset="0"/>
              </a:rPr>
              <a:t>Figura 5: Exemplo de código Python utilizado para montagem do dataset final, treino dos modelos Random Forest e SVM, validação cruzada e cálculo das principais métricas de desempenho</a:t>
            </a:r>
            <a:endParaRPr lang="en-US" sz="1100" dirty="0">
              <a:latin typeface="Georgia Pro" panose="02040502050405020303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787047B-4769-394F-064E-A2108CE5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051" y="1290175"/>
            <a:ext cx="6450703" cy="48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0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0340F-99FF-7D79-6D2C-D379715E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Resultados</a:t>
            </a:r>
            <a:r>
              <a:rPr lang="en-US" dirty="0">
                <a:latin typeface="Georgia Pro" panose="02040502050405020303" pitchFamily="18" charset="0"/>
              </a:rPr>
              <a:t>: Random Forest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FD8FB6-3D2F-815A-D7F9-9284C88CD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9911"/>
            <a:ext cx="599992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Principais métricas do Random Forest: precisão de 81%, F1-score médio em cross-validação de 0.90 e ROC-AUC de 0.86.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Este modelo destacou-se pelo melhor desempenho, pois conseguiu classificar corretamente a maioria dos compostos com potencial antimicrobiano.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Demonstrou grande robustez ao lidar com um dataset integrado e heterogéneo.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Permite analisar a importância relativa das diferentes features</a:t>
            </a:r>
            <a:r>
              <a:rPr lang="pt-BR" altLang="en-US" sz="1700" dirty="0">
                <a:latin typeface="Georgia Pro" panose="02040502050405020303" pitchFamily="18" charset="0"/>
              </a:rPr>
              <a:t> ao </a:t>
            </a:r>
            <a:r>
              <a:rPr kumimoji="0" lang="pt-B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revelar que targets bacterianos e número de targets são determinantes para o sucesso do modelo.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</p:txBody>
      </p:sp>
      <p:pic>
        <p:nvPicPr>
          <p:cNvPr id="10" name="Imagem 9" descr="Uma imagem com texto, captura de ecrã, Tipo de letra, número&#10;&#10;Os conteúdos gerados por IA poderão estar incorretos.">
            <a:extLst>
              <a:ext uri="{FF2B5EF4-FFF2-40B4-BE49-F238E27FC236}">
                <a16:creationId xmlns:a16="http://schemas.microsoft.com/office/drawing/2014/main" id="{758CBCE4-3566-C50C-7780-DA7D93C3F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08" y="1645916"/>
            <a:ext cx="3872492" cy="35661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3FB3D95-5D87-5719-AE54-B1C638B59B59}"/>
              </a:ext>
            </a:extLst>
          </p:cNvPr>
          <p:cNvSpPr txBox="1"/>
          <p:nvPr/>
        </p:nvSpPr>
        <p:spPr>
          <a:xfrm>
            <a:off x="7481308" y="5414785"/>
            <a:ext cx="6601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eorgia Pro" panose="02040502050405020303" pitchFamily="18" charset="0"/>
              </a:rPr>
              <a:t>Figura 6: Matriz de confusão do modelo Random Forest</a:t>
            </a:r>
            <a:endParaRPr lang="en-US" sz="1100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8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C9E97-F3B3-523A-3CD9-D5DB1E970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70373-B1B4-AB21-2E03-6D6DE95D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Resultados</a:t>
            </a:r>
            <a:r>
              <a:rPr lang="en-US" dirty="0">
                <a:latin typeface="Georgia Pro" panose="02040502050405020303" pitchFamily="18" charset="0"/>
              </a:rPr>
              <a:t>: SVM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59A39-1C78-6FAB-B89C-A0407FE16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6351"/>
            <a:ext cx="5420360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O SVM atingiu precisão de 59%, F1-score médio em cross-validação de 0.52 e ROC-AUC de 0.77</a:t>
            </a:r>
            <a:r>
              <a:rPr lang="pt-BR" altLang="en-US" sz="1700" dirty="0">
                <a:latin typeface="Georgia Pro" panose="020405020504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Teve maior dificuldade em distinguir entre compostos com e sem potencial antimicrobiano</a:t>
            </a:r>
            <a:r>
              <a:rPr lang="pt-BR" altLang="en-US" sz="1700" dirty="0">
                <a:latin typeface="Georgia Pro" panose="02040502050405020303" pitchFamily="18" charset="0"/>
              </a:rPr>
              <a:t> e assim </a:t>
            </a:r>
            <a:r>
              <a:rPr kumimoji="0" lang="pt-B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cometeu mais erros de classificação.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</p:txBody>
      </p:sp>
      <p:pic>
        <p:nvPicPr>
          <p:cNvPr id="7" name="Imagem 6" descr="Uma imagem com texto, captura de ecrã, diagrama, verde&#10;&#10;Os conteúdos gerados por IA poderão estar incorretos.">
            <a:extLst>
              <a:ext uri="{FF2B5EF4-FFF2-40B4-BE49-F238E27FC236}">
                <a16:creationId xmlns:a16="http://schemas.microsoft.com/office/drawing/2014/main" id="{5E96E84D-09E2-595F-43F3-F484370E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32" y="1849151"/>
            <a:ext cx="3332995" cy="35661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40DF445-C3BA-B4CF-E961-CE64042F9179}"/>
              </a:ext>
            </a:extLst>
          </p:cNvPr>
          <p:cNvSpPr txBox="1"/>
          <p:nvPr/>
        </p:nvSpPr>
        <p:spPr>
          <a:xfrm>
            <a:off x="7481308" y="5414785"/>
            <a:ext cx="6601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eorgia Pro" panose="02040502050405020303" pitchFamily="18" charset="0"/>
              </a:rPr>
              <a:t>Figura 7: Matriz de confusão do modelo SVM</a:t>
            </a:r>
            <a:endParaRPr lang="en-US" sz="1100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2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50E1B-9914-05DE-9515-C64466EB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Discussão</a:t>
            </a:r>
            <a:r>
              <a:rPr lang="en-US" dirty="0">
                <a:latin typeface="Georgia Pro" panose="02040502050405020303" pitchFamily="18" charset="0"/>
              </a:rPr>
              <a:t> de </a:t>
            </a:r>
            <a:r>
              <a:rPr lang="en-US" dirty="0" err="1">
                <a:latin typeface="Georgia Pro" panose="02040502050405020303" pitchFamily="18" charset="0"/>
              </a:rPr>
              <a:t>resultados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3A9B4C-87E8-9446-A4E5-C7A1FA1B4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4646"/>
            <a:ext cx="4320209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O Random Forest apresentou melhor desempenho e mostrou-se mais robusto para este tipo de dados integrados e heterogéneos.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O modelo distinguiu melhor entre compostos com potencial antimicrobiano e os restantes, maximizando o aproveitamento dos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Features mais relevantes: presença de targets bacterianos, contagem de targets e variáveis associadas ao mecanismo de ação dos fármacos.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O uso de merges multi-base melhorou significativamente a qualidade, diversidade e riqueza dos dados usados na modelação.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 validação cruzada foi fundamental para garantir a robustez e a fiabilidade das conclusões obtidas.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61F15B-171B-B7EE-8E05-6EFD45D3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1" b="-1"/>
          <a:stretch/>
        </p:blipFill>
        <p:spPr>
          <a:xfrm>
            <a:off x="5657850" y="1766888"/>
            <a:ext cx="5925377" cy="36249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86D174D-E769-28B5-E4EB-15126CF6A328}"/>
              </a:ext>
            </a:extLst>
          </p:cNvPr>
          <p:cNvSpPr txBox="1"/>
          <p:nvPr/>
        </p:nvSpPr>
        <p:spPr>
          <a:xfrm>
            <a:off x="5654331" y="5558409"/>
            <a:ext cx="6601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eorgia Pro" panose="02040502050405020303" pitchFamily="18" charset="0"/>
              </a:rPr>
              <a:t>Figura 8: Comparação gráfica do desempenho dos modelos Random Forest e SVM, baseada nas métricas de precisão, F1-score e ROC-AUC.</a:t>
            </a:r>
            <a:endParaRPr lang="en-US" sz="1100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8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48A90-70FE-3F2F-800C-45C1A340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B675D-67FD-F3F5-C929-736C57EF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Discussão</a:t>
            </a:r>
            <a:r>
              <a:rPr lang="en-US" dirty="0">
                <a:latin typeface="Georgia Pro" panose="02040502050405020303" pitchFamily="18" charset="0"/>
              </a:rPr>
              <a:t> de </a:t>
            </a:r>
            <a:r>
              <a:rPr lang="en-US" dirty="0" err="1">
                <a:latin typeface="Georgia Pro" panose="02040502050405020303" pitchFamily="18" charset="0"/>
              </a:rPr>
              <a:t>resultados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CA205E-0EBC-7BBE-DA79-88EE9ED09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6338"/>
            <a:ext cx="961776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Há margem para melhorias em feature engineering, nomeadamente ao explorar mais variáveis disponíveis na DrugBank e BindingDB, incluindo variáveis textuais completas.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en-US" sz="1800" dirty="0">
                <a:latin typeface="Georgia Pro" panose="02040502050405020303" pitchFamily="18" charset="0"/>
              </a:rPr>
              <a:t>T</a:t>
            </a: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estar outros algoritmos de machine learning e integração de técnicas de deep learning poderá aumentar ainda mais o poder preditivo do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en-US" sz="1800" dirty="0">
                <a:latin typeface="Georgia Pro" panose="02040502050405020303" pitchFamily="18" charset="0"/>
              </a:rPr>
              <a:t>Explorar </a:t>
            </a: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novas estratégias de validação e aumentar a quantidade de compostos e targets estudados para reforçar a generalização dos resultados.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8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073B4-7410-429D-36A7-4EC976DC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Conclusões</a:t>
            </a:r>
            <a:r>
              <a:rPr lang="en-US" dirty="0">
                <a:latin typeface="Georgia Pro" panose="02040502050405020303" pitchFamily="18" charset="0"/>
              </a:rPr>
              <a:t> e </a:t>
            </a:r>
            <a:r>
              <a:rPr lang="en-US" dirty="0" err="1">
                <a:latin typeface="Georgia Pro" panose="02040502050405020303" pitchFamily="18" charset="0"/>
              </a:rPr>
              <a:t>Trabalho</a:t>
            </a:r>
            <a:r>
              <a:rPr lang="en-US" dirty="0">
                <a:latin typeface="Georgia Pro" panose="02040502050405020303" pitchFamily="18" charset="0"/>
              </a:rPr>
              <a:t> Futuro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E544D1-592A-FC58-C65E-F9F3E3F36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3104"/>
            <a:ext cx="5257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Este projeto demonstra que o reposicionamento de fármacos aliado à inteligência artificial é uma abordagem promissora para combater a AMR.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 integração de múltiplas bases de dados, associada à aplicação rigorosa de machine learning, permitiu identificar compostos antitumorais com potencial para tratar infeções multi-resistentes.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O Random Forest destacou-se pela sua robustez e capacidade de lidar com dados complexos.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D3CA39-8E09-4843-3B90-3CC3F5F5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687" y="2260826"/>
            <a:ext cx="5049078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800" dirty="0">
                <a:latin typeface="Georgia Pro" panose="02040502050405020303" pitchFamily="18" charset="0"/>
              </a:rPr>
              <a:t>Trabalho futuro: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en-US" sz="1800" dirty="0">
              <a:latin typeface="Georgia Pro" panose="02040502050405020303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400" dirty="0">
                <a:latin typeface="Georgia Pro" panose="02040502050405020303" pitchFamily="18" charset="0"/>
              </a:rPr>
              <a:t>Integrar mais bases de dados e refinar ainda mais as features utilizadas,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en-US" sz="1800" dirty="0">
              <a:latin typeface="Georgia Pro" panose="02040502050405020303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400" dirty="0">
                <a:latin typeface="Georgia Pro" panose="02040502050405020303" pitchFamily="18" charset="0"/>
              </a:rPr>
              <a:t>Testar abordagens de deep learning para aumentar o poder preditivo,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en-US" sz="1800" dirty="0">
              <a:latin typeface="Georgia Pro" panose="02040502050405020303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400" dirty="0">
                <a:latin typeface="Georgia Pro" panose="02040502050405020303" pitchFamily="18" charset="0"/>
              </a:rPr>
              <a:t>Explorar validação biológica dos compostos prioritários,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en-US" sz="1800" dirty="0">
              <a:latin typeface="Georgia Pro" panose="02040502050405020303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400" dirty="0">
                <a:latin typeface="Georgia Pro" panose="02040502050405020303" pitchFamily="18" charset="0"/>
              </a:rPr>
              <a:t>Automatizar ainda mais o pipeline, facilitando futuras atualizações e adaptações do projeto.</a:t>
            </a:r>
          </a:p>
        </p:txBody>
      </p:sp>
    </p:spTree>
    <p:extLst>
      <p:ext uri="{BB962C8B-B14F-4D97-AF65-F5344CB8AC3E}">
        <p14:creationId xmlns:p14="http://schemas.microsoft.com/office/powerpoint/2010/main" val="212645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A335-743B-4C35-4AAF-08AF6CCE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Introdução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CAB12F-0FBD-4D87-B47B-A90EF49F7A96}"/>
              </a:ext>
            </a:extLst>
          </p:cNvPr>
          <p:cNvSpPr txBox="1"/>
          <p:nvPr/>
        </p:nvSpPr>
        <p:spPr>
          <a:xfrm>
            <a:off x="838200" y="1851810"/>
            <a:ext cx="1000125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A resistência antimicrobiana (AMR) é uma das principais ameaças globais à saúde pública, segundo a Organização Mundial de Saúde (OMS).</a:t>
            </a:r>
          </a:p>
          <a:p>
            <a:endParaRPr lang="pt-BR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Uso excessivo de fármacos permitiu que alguns microrganismos já não respondam aos tratamentos.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A OMS estima que a AMR possa causar até 10 milhões de mortes por ano até 2050 e ultrapassar o cancro como principal causa de morte caso não sejam tomadas medidas adequadas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Devido ao custo elevado e à demora do desenvolvimento tradicional de medicamentos, a procura por novos métodos é essencial</a:t>
            </a:r>
          </a:p>
        </p:txBody>
      </p:sp>
    </p:spTree>
    <p:extLst>
      <p:ext uri="{BB962C8B-B14F-4D97-AF65-F5344CB8AC3E}">
        <p14:creationId xmlns:p14="http://schemas.microsoft.com/office/powerpoint/2010/main" val="33833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1EAEA-DA09-0B66-5F1E-C4ABC9D0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Objetivo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CD7641-13FE-C747-311E-909EEB98BEA1}"/>
              </a:ext>
            </a:extLst>
          </p:cNvPr>
          <p:cNvSpPr txBox="1"/>
          <p:nvPr/>
        </p:nvSpPr>
        <p:spPr>
          <a:xfrm>
            <a:off x="838200" y="1874520"/>
            <a:ext cx="921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Reposicionar fármacos antitumorais para o tratamento de infeções multi-resistentes.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Usar inteligência artificial (machine learning e deep learning) para prever interações fármaco-patogénio.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Integrar dados de várias bases de dados públicas para identificar novos usos de medicamentos.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Demonstrar que abordagens computacionais aceleram e tornam mais eficiente a descoberta de terapias.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13728-F3F4-B4F8-6DA0-0810BD58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Estado da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B3C93A-0A38-745F-A08C-537AB14F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150"/>
            <a:ext cx="9353550" cy="3481388"/>
          </a:xfrm>
        </p:spPr>
        <p:txBody>
          <a:bodyPr>
            <a:noAutofit/>
          </a:bodyPr>
          <a:lstStyle/>
          <a:p>
            <a:r>
              <a:rPr lang="pt-BR" sz="1800" dirty="0">
                <a:latin typeface="Georgia Pro" panose="02040502050405020303" pitchFamily="18" charset="0"/>
              </a:rPr>
              <a:t>O desenvolvimento tradicional de antibióticos é um processo caro, lento e com alta taxa de insucesso e assim dificulta a resposta rápida a ameaças.</a:t>
            </a:r>
          </a:p>
          <a:p>
            <a:endParaRPr lang="pt-BR" sz="1800" dirty="0">
              <a:latin typeface="Georgia Pro" panose="02040502050405020303" pitchFamily="18" charset="0"/>
            </a:endParaRPr>
          </a:p>
          <a:p>
            <a:r>
              <a:rPr lang="pt-BR" sz="1800" dirty="0">
                <a:latin typeface="Georgia Pro" panose="02040502050405020303" pitchFamily="18" charset="0"/>
              </a:rPr>
              <a:t>A evolução da resistência antimicrobiana é mais rápida do que a capacidade de lançar novos medicamentos.</a:t>
            </a:r>
          </a:p>
          <a:p>
            <a:endParaRPr lang="pt-BR" sz="1800" dirty="0">
              <a:latin typeface="Georgia Pro" panose="02040502050405020303" pitchFamily="18" charset="0"/>
            </a:endParaRPr>
          </a:p>
          <a:p>
            <a:r>
              <a:rPr lang="pt-BR" sz="1800" dirty="0">
                <a:latin typeface="Georgia Pro" panose="02040502050405020303" pitchFamily="18" charset="0"/>
              </a:rPr>
              <a:t>Durante a pandemia de COVID-19, o uso excessivo de antibióticos agravou ainda mais este problema e expôs as limitações do modelo tradicional.</a:t>
            </a:r>
          </a:p>
          <a:p>
            <a:endParaRPr lang="pt-BR" sz="1800" dirty="0">
              <a:latin typeface="Georgia Pro" panose="02040502050405020303" pitchFamily="18" charset="0"/>
            </a:endParaRPr>
          </a:p>
          <a:p>
            <a:r>
              <a:rPr lang="pt-BR" sz="1800" dirty="0">
                <a:latin typeface="Georgia Pro" panose="02040502050405020303" pitchFamily="18" charset="0"/>
              </a:rPr>
              <a:t>O reposicionamento de fármacos destaca-se como uma alternativa inovadora que pode reduzir tempo e custos de resposta.</a:t>
            </a:r>
            <a:endParaRPr lang="en-US" sz="1800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3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0C2530-BE40-0346-EBB3-9108687B8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4875" cy="4351338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Georgia Pro" panose="02040502050405020303" pitchFamily="18" charset="0"/>
              </a:rPr>
              <a:t>O avanço da inteligência artificial revolucionou o campo do reposicionamento de fármacos ao trazer novas possibilidades para a descoberta de terapias.</a:t>
            </a:r>
          </a:p>
          <a:p>
            <a:endParaRPr lang="pt-BR" sz="1800" dirty="0">
              <a:latin typeface="Georgia Pro" panose="02040502050405020303" pitchFamily="18" charset="0"/>
            </a:endParaRPr>
          </a:p>
          <a:p>
            <a:r>
              <a:rPr lang="pt-BR" sz="1800" dirty="0">
                <a:latin typeface="Georgia Pro" panose="02040502050405020303" pitchFamily="18" charset="0"/>
              </a:rPr>
              <a:t>Técnicas de machine learning e deep learning permitem analisar grandes volumes de dados biológicos, clínicos e químicos.</a:t>
            </a:r>
          </a:p>
          <a:p>
            <a:endParaRPr lang="pt-BR" sz="1800" dirty="0">
              <a:latin typeface="Georgia Pro" panose="02040502050405020303" pitchFamily="18" charset="0"/>
            </a:endParaRPr>
          </a:p>
          <a:p>
            <a:r>
              <a:rPr lang="pt-BR" sz="1800" dirty="0">
                <a:latin typeface="Georgia Pro" panose="02040502050405020303" pitchFamily="18" charset="0"/>
              </a:rPr>
              <a:t>Bases de dados abertas como BindingDB e Drug Repurposing Hub facilitam a integração, a partilha e a reprodutibilidade dos estudos.</a:t>
            </a:r>
          </a:p>
          <a:p>
            <a:endParaRPr lang="pt-BR" sz="1800" dirty="0">
              <a:latin typeface="Georgia Pro" panose="02040502050405020303" pitchFamily="18" charset="0"/>
            </a:endParaRPr>
          </a:p>
          <a:p>
            <a:r>
              <a:rPr lang="pt-BR" sz="1800" dirty="0">
                <a:latin typeface="Georgia Pro" panose="02040502050405020303" pitchFamily="18" charset="0"/>
              </a:rPr>
              <a:t>Tornou-se possível prever novas associações entre fármacos e patógenios, algo quase impossível com métodos manuais.</a:t>
            </a:r>
          </a:p>
          <a:p>
            <a:endParaRPr lang="pt-BR" sz="1800" dirty="0">
              <a:latin typeface="Georgia Pro" panose="02040502050405020303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4E195B-5A90-735A-3A60-4CACDD61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Estado da Arte</a:t>
            </a:r>
          </a:p>
        </p:txBody>
      </p:sp>
    </p:spTree>
    <p:extLst>
      <p:ext uri="{BB962C8B-B14F-4D97-AF65-F5344CB8AC3E}">
        <p14:creationId xmlns:p14="http://schemas.microsoft.com/office/powerpoint/2010/main" val="199565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C703CC-6F1C-210B-2ECD-01A55867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77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Georgia Pro" panose="02040502050405020303" pitchFamily="18" charset="0"/>
              </a:rPr>
              <a:t>TxGNN: Graph Neural Networks para modelar relações entre moléculas e doenças.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500" dirty="0">
              <a:latin typeface="Georgia Pro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Georgia Pro" panose="02040502050405020303" pitchFamily="18" charset="0"/>
              </a:rPr>
              <a:t>VAMPr: Machine learning explicável para prever resistência a antibióticos.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500" dirty="0">
              <a:latin typeface="Georgia Pro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Georgia Pro" panose="02040502050405020303" pitchFamily="18" charset="0"/>
              </a:rPr>
              <a:t>Chemprop e Chemformer: Redes neuronais para análise molecular.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500" dirty="0">
              <a:latin typeface="Georgia Pro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Georgia Pro" panose="02040502050405020303" pitchFamily="18" charset="0"/>
              </a:rPr>
              <a:t>DrugRepo: Base de dados criada por ML para novas indicações terapêuticas.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500" dirty="0">
              <a:latin typeface="Georgia Pro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Georgia Pro" panose="02040502050405020303" pitchFamily="18" charset="0"/>
              </a:rPr>
              <a:t>Aceleram identificação de candidatos e aumentam reprodutibilidade.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F9B096-E1A0-1ED8-15E4-BA324429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eorgia Pro" panose="02040502050405020303" pitchFamily="18" charset="0"/>
              </a:rPr>
              <a:t>Estado da Arte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2E6BD1-C7FB-B2E6-A88B-3CA370A8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106" y="2148053"/>
            <a:ext cx="6601444" cy="32344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9F90BF-5CD2-7C94-76BF-01DD96E9632B}"/>
              </a:ext>
            </a:extLst>
          </p:cNvPr>
          <p:cNvSpPr txBox="1"/>
          <p:nvPr/>
        </p:nvSpPr>
        <p:spPr>
          <a:xfrm>
            <a:off x="5419106" y="5578287"/>
            <a:ext cx="6601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eorgia Pro" panose="02040502050405020303" pitchFamily="18" charset="0"/>
              </a:rPr>
              <a:t>Figura 1: Exemplos de modelos e frameworks recentes utilizados em drug repurposing, incluindo o tipo de abordagem, ano de publicação e referência ao código-fonte ou artigo presente no estado da arte</a:t>
            </a:r>
            <a:endParaRPr lang="en-US" sz="1100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3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9DB36-2A8A-CB44-3066-54E67899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Metodologia</a:t>
            </a:r>
            <a:endParaRPr lang="en-US" dirty="0">
              <a:latin typeface="Georgia Pro" panose="02040502050405020303" pitchFamily="18" charset="0"/>
            </a:endParaRPr>
          </a:p>
        </p:txBody>
      </p:sp>
      <p:pic>
        <p:nvPicPr>
          <p:cNvPr id="4" name="Imagem 3" descr="Uma imagem com texto, captura de ecrã, Tipo de letra, número&#10;&#10;Os conteúdos gerados por IA poderão estar incorretos.">
            <a:extLst>
              <a:ext uri="{FF2B5EF4-FFF2-40B4-BE49-F238E27FC236}">
                <a16:creationId xmlns:a16="http://schemas.microsoft.com/office/drawing/2014/main" id="{344528B3-9567-19D3-FBB4-F279B4529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68" y="645584"/>
            <a:ext cx="6550449" cy="522976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63991ED-65BA-992B-7624-D80BB6954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3462"/>
            <a:ext cx="4981575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Recolha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dados de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múltiplas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bases </a:t>
            </a:r>
            <a:r>
              <a:rPr lang="en-US" altLang="en-US" sz="1500" dirty="0">
                <a:latin typeface="Georgia Pro" panose="02040502050405020303" pitchFamily="18" charset="0"/>
              </a:rPr>
              <a:t>de dados para </a:t>
            </a:r>
            <a:r>
              <a:rPr lang="en-US" altLang="en-US" sz="1500" dirty="0" err="1">
                <a:latin typeface="Georgia Pro" panose="02040502050405020303" pitchFamily="18" charset="0"/>
              </a:rPr>
              <a:t>manter</a:t>
            </a:r>
            <a:r>
              <a:rPr lang="en-US" altLang="en-US" sz="1500" dirty="0">
                <a:latin typeface="Georgia Pro" panose="02040502050405020303" pitchFamily="18" charset="0"/>
              </a:rPr>
              <a:t> 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diversidade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informação.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Limpeza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normalização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padronização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dados,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eliminação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duplicados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valores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ausentes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ajuste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nomenclaturas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Fusão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dos datasets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realizada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por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nomes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normalizados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e IDs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comuns</a:t>
            </a:r>
            <a:r>
              <a:rPr lang="en-US" altLang="en-US" sz="1500" dirty="0">
                <a:latin typeface="Georgia Pro" panose="02040502050405020303" pitchFamily="18" charset="0"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Engenharia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features: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criação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variáveis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como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número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targets,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presença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targets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bacterianos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, 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análise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mecanismos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ação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dos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compostos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Construção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do dataset final, pronto para ser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usado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algoritmos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de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Treino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validação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cruzada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avaliação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dos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modelos</a:t>
            </a:r>
            <a:r>
              <a:rPr lang="en-US" altLang="en-US" sz="1500" dirty="0">
                <a:latin typeface="Georgia Pro" panose="02040502050405020303" pitchFamily="18" charset="0"/>
              </a:rPr>
              <a:t> 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análise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dos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resultados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obtidos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2024BE-B24B-2752-599C-B6B06AF42E53}"/>
              </a:ext>
            </a:extLst>
          </p:cNvPr>
          <p:cNvSpPr txBox="1"/>
          <p:nvPr/>
        </p:nvSpPr>
        <p:spPr>
          <a:xfrm>
            <a:off x="7262946" y="5950806"/>
            <a:ext cx="6601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eorgia Pro" panose="02040502050405020303" pitchFamily="18" charset="0"/>
              </a:rPr>
              <a:t>Figura 2: Fluxograma do pipeline do projeto.</a:t>
            </a:r>
            <a:endParaRPr lang="en-US" sz="1100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8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AA937-5B70-E947-8C28-EE8CDC92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Extração</a:t>
            </a:r>
            <a:r>
              <a:rPr lang="en-US" dirty="0">
                <a:latin typeface="Georgia Pro" panose="02040502050405020303" pitchFamily="18" charset="0"/>
              </a:rPr>
              <a:t> e </a:t>
            </a:r>
            <a:r>
              <a:rPr lang="en-US" dirty="0" err="1">
                <a:latin typeface="Georgia Pro" panose="02040502050405020303" pitchFamily="18" charset="0"/>
              </a:rPr>
              <a:t>Preparação</a:t>
            </a:r>
            <a:r>
              <a:rPr lang="en-US" dirty="0">
                <a:latin typeface="Georgia Pro" panose="02040502050405020303" pitchFamily="18" charset="0"/>
              </a:rPr>
              <a:t> dos Dados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DD3D77-E1F0-4B0F-C814-FBFF95A8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67990"/>
            <a:ext cx="111314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600" dirty="0">
                <a:latin typeface="Georgia Pro" panose="02040502050405020303" pitchFamily="18" charset="0"/>
              </a:rPr>
              <a:t>Heterogeneidade das fontes exigiu limpeza e parsing avançado.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en-US" sz="1600" dirty="0">
              <a:latin typeface="Georgia Pro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600" dirty="0">
                <a:latin typeface="Georgia Pro" panose="02040502050405020303" pitchFamily="18" charset="0"/>
              </a:rPr>
              <a:t>Leitura de ficheiros .csv, .tsv e .xml tanto em ambiente local como em máquina virtual.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en-US" sz="1600" dirty="0">
              <a:latin typeface="Georgia Pro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600" dirty="0">
                <a:latin typeface="Georgia Pro" panose="02040502050405020303" pitchFamily="18" charset="0"/>
              </a:rPr>
              <a:t>Remoção de valores ausentes, duplicados e padronização dos nomes dos fármacos.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en-US" sz="1600" dirty="0">
              <a:latin typeface="Georgia Pro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600" dirty="0">
                <a:latin typeface="Georgia Pro" panose="02040502050405020303" pitchFamily="18" charset="0"/>
              </a:rPr>
              <a:t>Fusões feitas por nomes normalizados e IDs.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en-US" sz="1600" dirty="0">
              <a:latin typeface="Georgia Pro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en-US" sz="1600" dirty="0">
                <a:latin typeface="Georgia Pro" panose="02040502050405020303" pitchFamily="18" charset="0"/>
              </a:rPr>
              <a:t>Integração garantiu qualidade e riqueza do dataset final.</a:t>
            </a:r>
            <a:endParaRPr lang="en-US" altLang="en-US" sz="1600" dirty="0">
              <a:latin typeface="Georgia Pro" panose="02040502050405020303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6C63E6-2FF0-2B8B-E556-452880C1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38" y="3776314"/>
            <a:ext cx="7237760" cy="28101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99EFCC-6ED1-0880-3AEE-9E7D0CEE9D8F}"/>
              </a:ext>
            </a:extLst>
          </p:cNvPr>
          <p:cNvSpPr txBox="1"/>
          <p:nvPr/>
        </p:nvSpPr>
        <p:spPr>
          <a:xfrm>
            <a:off x="8363573" y="5260235"/>
            <a:ext cx="3386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eorgia Pro" panose="02040502050405020303" pitchFamily="18" charset="0"/>
              </a:rPr>
              <a:t>Figura 3: Exemplo de código Python utilizado para limpeza, normalização e fusão dos diferentes datasets provenientes de múltiplas fontes.</a:t>
            </a:r>
            <a:endParaRPr lang="en-US" sz="1100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5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EA82-F590-BC8B-5586-43C4FB91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 Pro" panose="02040502050405020303" pitchFamily="18" charset="0"/>
              </a:rPr>
              <a:t>Modelos</a:t>
            </a:r>
            <a:r>
              <a:rPr lang="en-US" dirty="0">
                <a:latin typeface="Georgia Pro" panose="02040502050405020303" pitchFamily="18" charset="0"/>
              </a:rPr>
              <a:t> de Machine Learning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0D6D0E-D858-3312-823A-E8E52E9767A6}"/>
              </a:ext>
            </a:extLst>
          </p:cNvPr>
          <p:cNvSpPr txBox="1"/>
          <p:nvPr/>
        </p:nvSpPr>
        <p:spPr>
          <a:xfrm>
            <a:off x="838200" y="185933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Algoritmos testados: Random Forest (modelo principal, conhecido pela robustez) e Support Vector Machine (benchmark clássico em classificação binária).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Random Forest destaca-se por lidar bem com dados heterogéneos e por permitir a análise da importância das features na decisão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SVM é mais sensível à escala e colinearidade dos dados, mas útil como referência e comparação.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 Pro" panose="02040502050405020303" pitchFamily="18" charset="0"/>
              </a:rPr>
              <a:t>Features utilizadas: número de targets moleculares, presença de targets bacterianos e mecanismos de ação.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97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2907</Words>
  <Application>Microsoft Office PowerPoint</Application>
  <PresentationFormat>Ecrã Panorâmico</PresentationFormat>
  <Paragraphs>250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Georgia Pro</vt:lpstr>
      <vt:lpstr>Tema do Office</vt:lpstr>
      <vt:lpstr>Repurposing antitumoral drugs for multi-resistant infections</vt:lpstr>
      <vt:lpstr>Introdução</vt:lpstr>
      <vt:lpstr>Objetivo</vt:lpstr>
      <vt:lpstr>Estado da Arte</vt:lpstr>
      <vt:lpstr>Estado da Arte</vt:lpstr>
      <vt:lpstr>Estado da Arte</vt:lpstr>
      <vt:lpstr>Metodologia</vt:lpstr>
      <vt:lpstr>Extração e Preparação dos Dados</vt:lpstr>
      <vt:lpstr>Modelos de Machine Learning</vt:lpstr>
      <vt:lpstr>Machine Learning e Validação</vt:lpstr>
      <vt:lpstr>Machine Learning e Validação</vt:lpstr>
      <vt:lpstr>Resultados: Random Forest</vt:lpstr>
      <vt:lpstr>Resultados: SVM</vt:lpstr>
      <vt:lpstr>Discussão de resultados</vt:lpstr>
      <vt:lpstr>Discussão de resultados</vt:lpstr>
      <vt:lpstr>Conclusões e Trabalho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Vasconcelos</dc:creator>
  <cp:lastModifiedBy>Filipe Vasconcelos</cp:lastModifiedBy>
  <cp:revision>16</cp:revision>
  <dcterms:created xsi:type="dcterms:W3CDTF">2025-06-01T18:49:02Z</dcterms:created>
  <dcterms:modified xsi:type="dcterms:W3CDTF">2025-06-04T10:24:29Z</dcterms:modified>
</cp:coreProperties>
</file>