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258" r:id="rId4"/>
    <p:sldId id="303" r:id="rId5"/>
    <p:sldId id="304" r:id="rId6"/>
    <p:sldId id="286" r:id="rId7"/>
    <p:sldId id="30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822AC-41CD-42BF-841B-E12DBC72F3C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8D3D02A3-F3DF-4E2E-9B0D-E7843C7DCEB9}">
      <dgm:prSet phldrT="[Texto]" custT="1"/>
      <dgm:spPr/>
      <dgm:t>
        <a:bodyPr/>
        <a:lstStyle/>
        <a:p>
          <a:r>
            <a:rPr lang="es-MX" sz="2400" b="1" dirty="0"/>
            <a:t>DFT</a:t>
          </a:r>
          <a:r>
            <a:rPr lang="es-MX" sz="2400" dirty="0"/>
            <a:t>: Energy </a:t>
          </a:r>
          <a:r>
            <a:rPr lang="es-MX" sz="2400" dirty="0" err="1"/>
            <a:t>barriers</a:t>
          </a:r>
          <a:r>
            <a:rPr lang="es-MX" sz="2400" dirty="0"/>
            <a:t> </a:t>
          </a:r>
          <a:r>
            <a:rPr lang="es-MX" sz="2400" dirty="0" err="1"/>
            <a:t>for</a:t>
          </a:r>
          <a:r>
            <a:rPr lang="es-MX" sz="2400" dirty="0"/>
            <a:t> </a:t>
          </a:r>
          <a:r>
            <a:rPr lang="es-MX" sz="2400" dirty="0" err="1"/>
            <a:t>diffusion</a:t>
          </a:r>
          <a:r>
            <a:rPr lang="es-MX" sz="2400" dirty="0"/>
            <a:t> and </a:t>
          </a:r>
          <a:r>
            <a:rPr lang="es-MX" sz="2400" dirty="0" err="1"/>
            <a:t>intercalation</a:t>
          </a:r>
          <a:r>
            <a:rPr lang="es-MX" sz="2400" dirty="0"/>
            <a:t> in LMO</a:t>
          </a:r>
          <a:endParaRPr lang="es-AR" sz="2400" dirty="0"/>
        </a:p>
      </dgm:t>
    </dgm:pt>
    <dgm:pt modelId="{F61CE940-55BA-4FE5-A1CA-1A596FA79DC1}" type="parTrans" cxnId="{3998E891-9705-4553-8CA7-301FC98B3DAE}">
      <dgm:prSet/>
      <dgm:spPr/>
      <dgm:t>
        <a:bodyPr/>
        <a:lstStyle/>
        <a:p>
          <a:endParaRPr lang="es-AR"/>
        </a:p>
      </dgm:t>
    </dgm:pt>
    <dgm:pt modelId="{D2940B54-EBBD-468B-BEBE-34BD7D735B11}" type="sibTrans" cxnId="{3998E891-9705-4553-8CA7-301FC98B3DAE}">
      <dgm:prSet/>
      <dgm:spPr/>
      <dgm:t>
        <a:bodyPr/>
        <a:lstStyle/>
        <a:p>
          <a:endParaRPr lang="es-AR"/>
        </a:p>
      </dgm:t>
    </dgm:pt>
    <dgm:pt modelId="{6F942D15-941B-465F-92BD-DA32AD1F7513}">
      <dgm:prSet phldrT="[Texto]" custT="1"/>
      <dgm:spPr/>
      <dgm:t>
        <a:bodyPr/>
        <a:lstStyle/>
        <a:p>
          <a:r>
            <a:rPr lang="es-MX" sz="2400" b="1" dirty="0"/>
            <a:t>MC</a:t>
          </a:r>
          <a:r>
            <a:rPr lang="es-MX" sz="2400" dirty="0"/>
            <a:t>: </a:t>
          </a:r>
          <a:r>
            <a:rPr lang="es-MX" sz="2400" dirty="0" err="1"/>
            <a:t>Thermodynamic</a:t>
          </a:r>
          <a:r>
            <a:rPr lang="es-MX" sz="2400" dirty="0"/>
            <a:t> </a:t>
          </a:r>
          <a:r>
            <a:rPr lang="es-MX" sz="2400" dirty="0" err="1"/>
            <a:t>study</a:t>
          </a:r>
          <a:r>
            <a:rPr lang="es-MX" sz="2400" dirty="0"/>
            <a:t> </a:t>
          </a:r>
          <a:r>
            <a:rPr lang="es-MX" sz="2400" dirty="0" err="1"/>
            <a:t>with</a:t>
          </a:r>
          <a:r>
            <a:rPr lang="es-MX" sz="2400" dirty="0"/>
            <a:t> </a:t>
          </a:r>
          <a:r>
            <a:rPr lang="es-MX" sz="2400" dirty="0" err="1"/>
            <a:t>potential</a:t>
          </a:r>
          <a:r>
            <a:rPr lang="es-MX" sz="2400" dirty="0"/>
            <a:t> </a:t>
          </a:r>
          <a:r>
            <a:rPr lang="es-MX" sz="2400" dirty="0" err="1"/>
            <a:t>energy</a:t>
          </a:r>
          <a:r>
            <a:rPr lang="es-MX" sz="2400" dirty="0"/>
            <a:t> </a:t>
          </a:r>
          <a:r>
            <a:rPr lang="es-MX" sz="2400" dirty="0" err="1"/>
            <a:t>tacken</a:t>
          </a:r>
          <a:r>
            <a:rPr lang="es-MX" sz="2400" dirty="0"/>
            <a:t> </a:t>
          </a:r>
          <a:r>
            <a:rPr lang="es-MX" sz="2400" dirty="0" err="1"/>
            <a:t>from</a:t>
          </a:r>
          <a:r>
            <a:rPr lang="es-MX" sz="2400" dirty="0"/>
            <a:t> </a:t>
          </a:r>
          <a:r>
            <a:rPr lang="es-MX" sz="2400" dirty="0" err="1"/>
            <a:t>previous</a:t>
          </a:r>
          <a:r>
            <a:rPr lang="es-MX" sz="2400" dirty="0"/>
            <a:t> Mean-Field </a:t>
          </a:r>
          <a:r>
            <a:rPr lang="es-MX" sz="2400" dirty="0" err="1"/>
            <a:t>work</a:t>
          </a:r>
          <a:r>
            <a:rPr lang="es-MX" sz="2400" dirty="0"/>
            <a:t> (</a:t>
          </a:r>
          <a:r>
            <a:rPr lang="es-MX" sz="2400" i="1" dirty="0" err="1"/>
            <a:t>work</a:t>
          </a:r>
          <a:r>
            <a:rPr lang="es-MX" sz="2400" i="1" dirty="0"/>
            <a:t> in </a:t>
          </a:r>
          <a:r>
            <a:rPr lang="es-MX" sz="2400" i="1" dirty="0" err="1"/>
            <a:t>progress</a:t>
          </a:r>
          <a:r>
            <a:rPr lang="es-MX" sz="2400" dirty="0"/>
            <a:t>).</a:t>
          </a:r>
        </a:p>
        <a:p>
          <a:r>
            <a:rPr lang="es-MX" sz="2400" b="1" dirty="0" err="1"/>
            <a:t>kMC</a:t>
          </a:r>
          <a:r>
            <a:rPr lang="es-MX" sz="2400" dirty="0"/>
            <a:t>: </a:t>
          </a:r>
          <a:r>
            <a:rPr lang="es-MX" sz="2400" dirty="0" err="1"/>
            <a:t>galvanostatic</a:t>
          </a:r>
          <a:r>
            <a:rPr lang="es-MX" sz="2400" dirty="0"/>
            <a:t> and potentiostatic </a:t>
          </a:r>
          <a:r>
            <a:rPr lang="es-MX" sz="2400" dirty="0" err="1"/>
            <a:t>simulations</a:t>
          </a:r>
          <a:r>
            <a:rPr lang="es-MX" sz="2400" dirty="0"/>
            <a:t>, </a:t>
          </a:r>
          <a:r>
            <a:rPr lang="es-MX" sz="2400" dirty="0" err="1"/>
            <a:t>calculation</a:t>
          </a:r>
          <a:r>
            <a:rPr lang="es-MX" sz="2400" dirty="0"/>
            <a:t> </a:t>
          </a:r>
          <a:r>
            <a:rPr lang="es-MX" sz="2400" dirty="0" err="1"/>
            <a:t>of</a:t>
          </a:r>
          <a:r>
            <a:rPr lang="es-MX" sz="2400" dirty="0"/>
            <a:t> D(x)</a:t>
          </a:r>
          <a:endParaRPr lang="es-AR" sz="2400" dirty="0"/>
        </a:p>
      </dgm:t>
    </dgm:pt>
    <dgm:pt modelId="{5993BDF6-471B-40B3-8450-CD88D36325CA}" type="parTrans" cxnId="{B2BFC49A-18FA-4A23-B0FD-06066EE5B00C}">
      <dgm:prSet/>
      <dgm:spPr/>
      <dgm:t>
        <a:bodyPr/>
        <a:lstStyle/>
        <a:p>
          <a:endParaRPr lang="es-AR"/>
        </a:p>
      </dgm:t>
    </dgm:pt>
    <dgm:pt modelId="{F5552585-86AD-4A29-B8F9-09EFE078DB02}" type="sibTrans" cxnId="{B2BFC49A-18FA-4A23-B0FD-06066EE5B00C}">
      <dgm:prSet/>
      <dgm:spPr/>
      <dgm:t>
        <a:bodyPr/>
        <a:lstStyle/>
        <a:p>
          <a:endParaRPr lang="es-AR"/>
        </a:p>
      </dgm:t>
    </dgm:pt>
    <dgm:pt modelId="{EE6B5004-8050-4E82-AF60-B0EE49D3F509}">
      <dgm:prSet phldrT="[Texto]"/>
      <dgm:spPr/>
      <dgm:t>
        <a:bodyPr/>
        <a:lstStyle/>
        <a:p>
          <a:r>
            <a:rPr lang="es-MX" b="1" dirty="0" err="1"/>
            <a:t>Numerical</a:t>
          </a:r>
          <a:r>
            <a:rPr lang="es-MX" b="1" dirty="0"/>
            <a:t> </a:t>
          </a:r>
          <a:r>
            <a:rPr lang="es-MX" b="1" dirty="0" err="1"/>
            <a:t>simulations</a:t>
          </a:r>
          <a:r>
            <a:rPr lang="es-MX" dirty="0"/>
            <a:t>: </a:t>
          </a:r>
          <a:r>
            <a:rPr lang="es-MX" dirty="0" err="1"/>
            <a:t>construction</a:t>
          </a:r>
          <a:r>
            <a:rPr lang="es-MX" dirty="0"/>
            <a:t> </a:t>
          </a:r>
          <a:r>
            <a:rPr lang="es-MX" dirty="0" err="1"/>
            <a:t>of</a:t>
          </a:r>
          <a:r>
            <a:rPr lang="es-MX" dirty="0"/>
            <a:t> </a:t>
          </a:r>
          <a:r>
            <a:rPr lang="es-MX" dirty="0" err="1"/>
            <a:t>capacity</a:t>
          </a:r>
          <a:r>
            <a:rPr lang="es-MX" dirty="0"/>
            <a:t> </a:t>
          </a:r>
          <a:r>
            <a:rPr lang="es-MX" dirty="0" err="1"/>
            <a:t>level</a:t>
          </a:r>
          <a:r>
            <a:rPr lang="es-MX" dirty="0"/>
            <a:t> </a:t>
          </a:r>
          <a:r>
            <a:rPr lang="es-MX" dirty="0" err="1"/>
            <a:t>diagram</a:t>
          </a:r>
          <a:r>
            <a:rPr lang="es-MX" dirty="0"/>
            <a:t> </a:t>
          </a:r>
          <a:r>
            <a:rPr lang="es-MX" dirty="0" err="1"/>
            <a:t>with</a:t>
          </a:r>
          <a:r>
            <a:rPr lang="es-MX" dirty="0"/>
            <a:t> D(x) </a:t>
          </a:r>
          <a:r>
            <a:rPr lang="es-MX" dirty="0" err="1"/>
            <a:t>obtained</a:t>
          </a:r>
          <a:r>
            <a:rPr lang="es-MX" dirty="0"/>
            <a:t> </a:t>
          </a:r>
          <a:r>
            <a:rPr lang="es-MX" dirty="0" err="1"/>
            <a:t>from</a:t>
          </a:r>
          <a:r>
            <a:rPr lang="es-MX" dirty="0"/>
            <a:t> </a:t>
          </a:r>
          <a:r>
            <a:rPr lang="es-MX" dirty="0" err="1"/>
            <a:t>kMC</a:t>
          </a:r>
          <a:r>
            <a:rPr lang="es-MX" dirty="0"/>
            <a:t> and </a:t>
          </a:r>
          <a:r>
            <a:rPr lang="es-MX" dirty="0" err="1"/>
            <a:t>with</a:t>
          </a:r>
          <a:r>
            <a:rPr lang="es-MX" dirty="0"/>
            <a:t> experimental data</a:t>
          </a:r>
          <a:endParaRPr lang="es-AR" dirty="0"/>
        </a:p>
      </dgm:t>
    </dgm:pt>
    <dgm:pt modelId="{32D7C95D-ABB6-4DE9-BA24-136E81F8F361}" type="parTrans" cxnId="{3445A9FE-4B35-41AC-96B9-CB914EC87434}">
      <dgm:prSet/>
      <dgm:spPr/>
      <dgm:t>
        <a:bodyPr/>
        <a:lstStyle/>
        <a:p>
          <a:endParaRPr lang="es-AR"/>
        </a:p>
      </dgm:t>
    </dgm:pt>
    <dgm:pt modelId="{9C9CA4EC-2131-467D-B46B-3978BD02D9A5}" type="sibTrans" cxnId="{3445A9FE-4B35-41AC-96B9-CB914EC87434}">
      <dgm:prSet/>
      <dgm:spPr/>
      <dgm:t>
        <a:bodyPr/>
        <a:lstStyle/>
        <a:p>
          <a:endParaRPr lang="es-AR"/>
        </a:p>
      </dgm:t>
    </dgm:pt>
    <dgm:pt modelId="{9C6BB3BB-C630-424D-8533-A79C45F22271}" type="pres">
      <dgm:prSet presAssocID="{4E2822AC-41CD-42BF-841B-E12DBC72F3CD}" presName="outerComposite" presStyleCnt="0">
        <dgm:presLayoutVars>
          <dgm:chMax val="5"/>
          <dgm:dir/>
          <dgm:resizeHandles val="exact"/>
        </dgm:presLayoutVars>
      </dgm:prSet>
      <dgm:spPr/>
    </dgm:pt>
    <dgm:pt modelId="{02716E8E-EDB1-43DA-A54A-1E884FB1F3CD}" type="pres">
      <dgm:prSet presAssocID="{4E2822AC-41CD-42BF-841B-E12DBC72F3CD}" presName="dummyMaxCanvas" presStyleCnt="0">
        <dgm:presLayoutVars/>
      </dgm:prSet>
      <dgm:spPr/>
    </dgm:pt>
    <dgm:pt modelId="{B9D77A5C-5AC8-4871-A6F9-2578F55BA49A}" type="pres">
      <dgm:prSet presAssocID="{4E2822AC-41CD-42BF-841B-E12DBC72F3CD}" presName="ThreeNodes_1" presStyleLbl="node1" presStyleIdx="0" presStyleCnt="3">
        <dgm:presLayoutVars>
          <dgm:bulletEnabled val="1"/>
        </dgm:presLayoutVars>
      </dgm:prSet>
      <dgm:spPr/>
    </dgm:pt>
    <dgm:pt modelId="{7531861D-3720-4CBC-8BFA-870B80855BF9}" type="pres">
      <dgm:prSet presAssocID="{4E2822AC-41CD-42BF-841B-E12DBC72F3CD}" presName="ThreeNodes_2" presStyleLbl="node1" presStyleIdx="1" presStyleCnt="3" custScaleX="117647" custScaleY="111506">
        <dgm:presLayoutVars>
          <dgm:bulletEnabled val="1"/>
        </dgm:presLayoutVars>
      </dgm:prSet>
      <dgm:spPr/>
    </dgm:pt>
    <dgm:pt modelId="{A0B85BF6-9FBA-4917-8D40-3CFA2A0796A4}" type="pres">
      <dgm:prSet presAssocID="{4E2822AC-41CD-42BF-841B-E12DBC72F3CD}" presName="ThreeNodes_3" presStyleLbl="node1" presStyleIdx="2" presStyleCnt="3" custScaleX="113147">
        <dgm:presLayoutVars>
          <dgm:bulletEnabled val="1"/>
        </dgm:presLayoutVars>
      </dgm:prSet>
      <dgm:spPr/>
    </dgm:pt>
    <dgm:pt modelId="{59381678-629E-4939-B7D4-8B00A7583C70}" type="pres">
      <dgm:prSet presAssocID="{4E2822AC-41CD-42BF-841B-E12DBC72F3CD}" presName="ThreeConn_1-2" presStyleLbl="fgAccFollowNode1" presStyleIdx="0" presStyleCnt="2">
        <dgm:presLayoutVars>
          <dgm:bulletEnabled val="1"/>
        </dgm:presLayoutVars>
      </dgm:prSet>
      <dgm:spPr/>
    </dgm:pt>
    <dgm:pt modelId="{10361EF1-FAB1-4F4C-B868-050F2126C3E8}" type="pres">
      <dgm:prSet presAssocID="{4E2822AC-41CD-42BF-841B-E12DBC72F3CD}" presName="ThreeConn_2-3" presStyleLbl="fgAccFollowNode1" presStyleIdx="1" presStyleCnt="2">
        <dgm:presLayoutVars>
          <dgm:bulletEnabled val="1"/>
        </dgm:presLayoutVars>
      </dgm:prSet>
      <dgm:spPr/>
    </dgm:pt>
    <dgm:pt modelId="{FED93259-9B4C-4C34-837D-EB5343985C4F}" type="pres">
      <dgm:prSet presAssocID="{4E2822AC-41CD-42BF-841B-E12DBC72F3CD}" presName="ThreeNodes_1_text" presStyleLbl="node1" presStyleIdx="2" presStyleCnt="3">
        <dgm:presLayoutVars>
          <dgm:bulletEnabled val="1"/>
        </dgm:presLayoutVars>
      </dgm:prSet>
      <dgm:spPr/>
    </dgm:pt>
    <dgm:pt modelId="{91487A68-9125-4AAE-ACB7-BF78A9BA60B2}" type="pres">
      <dgm:prSet presAssocID="{4E2822AC-41CD-42BF-841B-E12DBC72F3CD}" presName="ThreeNodes_2_text" presStyleLbl="node1" presStyleIdx="2" presStyleCnt="3">
        <dgm:presLayoutVars>
          <dgm:bulletEnabled val="1"/>
        </dgm:presLayoutVars>
      </dgm:prSet>
      <dgm:spPr/>
    </dgm:pt>
    <dgm:pt modelId="{C9C96A69-C2D8-4A61-BD6A-C73DD5C53DC1}" type="pres">
      <dgm:prSet presAssocID="{4E2822AC-41CD-42BF-841B-E12DBC72F3C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3B33E13-AD4F-4F0A-B2BB-08136027422A}" type="presOf" srcId="{6F942D15-941B-465F-92BD-DA32AD1F7513}" destId="{7531861D-3720-4CBC-8BFA-870B80855BF9}" srcOrd="0" destOrd="0" presId="urn:microsoft.com/office/officeart/2005/8/layout/vProcess5"/>
    <dgm:cxn modelId="{3C66ED20-EA87-4620-93F0-0A7E42CA9965}" type="presOf" srcId="{8D3D02A3-F3DF-4E2E-9B0D-E7843C7DCEB9}" destId="{B9D77A5C-5AC8-4871-A6F9-2578F55BA49A}" srcOrd="0" destOrd="0" presId="urn:microsoft.com/office/officeart/2005/8/layout/vProcess5"/>
    <dgm:cxn modelId="{3AB5AB47-7355-4F55-9FAD-EA8C9CF5F6DE}" type="presOf" srcId="{EE6B5004-8050-4E82-AF60-B0EE49D3F509}" destId="{C9C96A69-C2D8-4A61-BD6A-C73DD5C53DC1}" srcOrd="1" destOrd="0" presId="urn:microsoft.com/office/officeart/2005/8/layout/vProcess5"/>
    <dgm:cxn modelId="{371D6883-708A-4CBB-AE09-4EF7B74822E9}" type="presOf" srcId="{EE6B5004-8050-4E82-AF60-B0EE49D3F509}" destId="{A0B85BF6-9FBA-4917-8D40-3CFA2A0796A4}" srcOrd="0" destOrd="0" presId="urn:microsoft.com/office/officeart/2005/8/layout/vProcess5"/>
    <dgm:cxn modelId="{3998E891-9705-4553-8CA7-301FC98B3DAE}" srcId="{4E2822AC-41CD-42BF-841B-E12DBC72F3CD}" destId="{8D3D02A3-F3DF-4E2E-9B0D-E7843C7DCEB9}" srcOrd="0" destOrd="0" parTransId="{F61CE940-55BA-4FE5-A1CA-1A596FA79DC1}" sibTransId="{D2940B54-EBBD-468B-BEBE-34BD7D735B11}"/>
    <dgm:cxn modelId="{B2BFC49A-18FA-4A23-B0FD-06066EE5B00C}" srcId="{4E2822AC-41CD-42BF-841B-E12DBC72F3CD}" destId="{6F942D15-941B-465F-92BD-DA32AD1F7513}" srcOrd="1" destOrd="0" parTransId="{5993BDF6-471B-40B3-8450-CD88D36325CA}" sibTransId="{F5552585-86AD-4A29-B8F9-09EFE078DB02}"/>
    <dgm:cxn modelId="{4ACFC5B1-8C79-4449-AEEC-1C5568ECBCD5}" type="presOf" srcId="{F5552585-86AD-4A29-B8F9-09EFE078DB02}" destId="{10361EF1-FAB1-4F4C-B868-050F2126C3E8}" srcOrd="0" destOrd="0" presId="urn:microsoft.com/office/officeart/2005/8/layout/vProcess5"/>
    <dgm:cxn modelId="{E412F4BB-5638-416A-ABCE-EEFD26641E4F}" type="presOf" srcId="{6F942D15-941B-465F-92BD-DA32AD1F7513}" destId="{91487A68-9125-4AAE-ACB7-BF78A9BA60B2}" srcOrd="1" destOrd="0" presId="urn:microsoft.com/office/officeart/2005/8/layout/vProcess5"/>
    <dgm:cxn modelId="{F54FBBBE-10DC-469B-A727-BD9F4AF93127}" type="presOf" srcId="{8D3D02A3-F3DF-4E2E-9B0D-E7843C7DCEB9}" destId="{FED93259-9B4C-4C34-837D-EB5343985C4F}" srcOrd="1" destOrd="0" presId="urn:microsoft.com/office/officeart/2005/8/layout/vProcess5"/>
    <dgm:cxn modelId="{4A316AC9-3F7F-4AEE-82F0-5F27F60A6A21}" type="presOf" srcId="{4E2822AC-41CD-42BF-841B-E12DBC72F3CD}" destId="{9C6BB3BB-C630-424D-8533-A79C45F22271}" srcOrd="0" destOrd="0" presId="urn:microsoft.com/office/officeart/2005/8/layout/vProcess5"/>
    <dgm:cxn modelId="{A2B409CD-A39B-4A34-A9F6-FD88B59D8366}" type="presOf" srcId="{D2940B54-EBBD-468B-BEBE-34BD7D735B11}" destId="{59381678-629E-4939-B7D4-8B00A7583C70}" srcOrd="0" destOrd="0" presId="urn:microsoft.com/office/officeart/2005/8/layout/vProcess5"/>
    <dgm:cxn modelId="{3445A9FE-4B35-41AC-96B9-CB914EC87434}" srcId="{4E2822AC-41CD-42BF-841B-E12DBC72F3CD}" destId="{EE6B5004-8050-4E82-AF60-B0EE49D3F509}" srcOrd="2" destOrd="0" parTransId="{32D7C95D-ABB6-4DE9-BA24-136E81F8F361}" sibTransId="{9C9CA4EC-2131-467D-B46B-3978BD02D9A5}"/>
    <dgm:cxn modelId="{A0EDA6F7-FD96-4D90-8783-20F7B51230EB}" type="presParOf" srcId="{9C6BB3BB-C630-424D-8533-A79C45F22271}" destId="{02716E8E-EDB1-43DA-A54A-1E884FB1F3CD}" srcOrd="0" destOrd="0" presId="urn:microsoft.com/office/officeart/2005/8/layout/vProcess5"/>
    <dgm:cxn modelId="{142CC9AF-12AD-4518-A5B6-0B61F5AC0DAD}" type="presParOf" srcId="{9C6BB3BB-C630-424D-8533-A79C45F22271}" destId="{B9D77A5C-5AC8-4871-A6F9-2578F55BA49A}" srcOrd="1" destOrd="0" presId="urn:microsoft.com/office/officeart/2005/8/layout/vProcess5"/>
    <dgm:cxn modelId="{D168F04C-7906-40DB-A936-530619BF0FB3}" type="presParOf" srcId="{9C6BB3BB-C630-424D-8533-A79C45F22271}" destId="{7531861D-3720-4CBC-8BFA-870B80855BF9}" srcOrd="2" destOrd="0" presId="urn:microsoft.com/office/officeart/2005/8/layout/vProcess5"/>
    <dgm:cxn modelId="{EAC2D0DC-FE69-422D-9C64-5111686B415B}" type="presParOf" srcId="{9C6BB3BB-C630-424D-8533-A79C45F22271}" destId="{A0B85BF6-9FBA-4917-8D40-3CFA2A0796A4}" srcOrd="3" destOrd="0" presId="urn:microsoft.com/office/officeart/2005/8/layout/vProcess5"/>
    <dgm:cxn modelId="{EAACDEB5-D7F4-4242-97EF-BC1EBC60714E}" type="presParOf" srcId="{9C6BB3BB-C630-424D-8533-A79C45F22271}" destId="{59381678-629E-4939-B7D4-8B00A7583C70}" srcOrd="4" destOrd="0" presId="urn:microsoft.com/office/officeart/2005/8/layout/vProcess5"/>
    <dgm:cxn modelId="{17D83ED4-62E7-4453-A62E-8B99154E2005}" type="presParOf" srcId="{9C6BB3BB-C630-424D-8533-A79C45F22271}" destId="{10361EF1-FAB1-4F4C-B868-050F2126C3E8}" srcOrd="5" destOrd="0" presId="urn:microsoft.com/office/officeart/2005/8/layout/vProcess5"/>
    <dgm:cxn modelId="{D7BEB0ED-ADA2-40BE-B2E7-389F191627AA}" type="presParOf" srcId="{9C6BB3BB-C630-424D-8533-A79C45F22271}" destId="{FED93259-9B4C-4C34-837D-EB5343985C4F}" srcOrd="6" destOrd="0" presId="urn:microsoft.com/office/officeart/2005/8/layout/vProcess5"/>
    <dgm:cxn modelId="{B11AE799-738D-462C-9BA5-EF48EF120805}" type="presParOf" srcId="{9C6BB3BB-C630-424D-8533-A79C45F22271}" destId="{91487A68-9125-4AAE-ACB7-BF78A9BA60B2}" srcOrd="7" destOrd="0" presId="urn:microsoft.com/office/officeart/2005/8/layout/vProcess5"/>
    <dgm:cxn modelId="{DC54F008-2BB7-4E83-9CBD-B105A0D77F5D}" type="presParOf" srcId="{9C6BB3BB-C630-424D-8533-A79C45F22271}" destId="{C9C96A69-C2D8-4A61-BD6A-C73DD5C53DC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77A5C-5AC8-4871-A6F9-2578F55BA49A}">
      <dsp:nvSpPr>
        <dsp:cNvPr id="0" name=""/>
        <dsp:cNvSpPr/>
      </dsp:nvSpPr>
      <dsp:spPr>
        <a:xfrm>
          <a:off x="-213924" y="0"/>
          <a:ext cx="6508692" cy="1625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DFT</a:t>
          </a:r>
          <a:r>
            <a:rPr lang="es-MX" sz="2400" kern="1200" dirty="0"/>
            <a:t>: Energy </a:t>
          </a:r>
          <a:r>
            <a:rPr lang="es-MX" sz="2400" kern="1200" dirty="0" err="1"/>
            <a:t>barriers</a:t>
          </a:r>
          <a:r>
            <a:rPr lang="es-MX" sz="2400" kern="1200" dirty="0"/>
            <a:t> </a:t>
          </a:r>
          <a:r>
            <a:rPr lang="es-MX" sz="2400" kern="1200" dirty="0" err="1"/>
            <a:t>for</a:t>
          </a:r>
          <a:r>
            <a:rPr lang="es-MX" sz="2400" kern="1200" dirty="0"/>
            <a:t> </a:t>
          </a:r>
          <a:r>
            <a:rPr lang="es-MX" sz="2400" kern="1200" dirty="0" err="1"/>
            <a:t>diffusion</a:t>
          </a:r>
          <a:r>
            <a:rPr lang="es-MX" sz="2400" kern="1200" dirty="0"/>
            <a:t> and </a:t>
          </a:r>
          <a:r>
            <a:rPr lang="es-MX" sz="2400" kern="1200" dirty="0" err="1"/>
            <a:t>intercalation</a:t>
          </a:r>
          <a:r>
            <a:rPr lang="es-MX" sz="2400" kern="1200" dirty="0"/>
            <a:t> in LMO</a:t>
          </a:r>
          <a:endParaRPr lang="es-AR" sz="2400" kern="1200" dirty="0"/>
        </a:p>
      </dsp:txBody>
      <dsp:txXfrm>
        <a:off x="-166312" y="47612"/>
        <a:ext cx="4754543" cy="1530376"/>
      </dsp:txXfrm>
    </dsp:sp>
    <dsp:sp modelId="{7531861D-3720-4CBC-8BFA-870B80855BF9}">
      <dsp:nvSpPr>
        <dsp:cNvPr id="0" name=""/>
        <dsp:cNvSpPr/>
      </dsp:nvSpPr>
      <dsp:spPr>
        <a:xfrm>
          <a:off x="-213922" y="1803012"/>
          <a:ext cx="7657281" cy="18126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MC</a:t>
          </a:r>
          <a:r>
            <a:rPr lang="es-MX" sz="2400" kern="1200" dirty="0"/>
            <a:t>: </a:t>
          </a:r>
          <a:r>
            <a:rPr lang="es-MX" sz="2400" kern="1200" dirty="0" err="1"/>
            <a:t>Thermodynamic</a:t>
          </a:r>
          <a:r>
            <a:rPr lang="es-MX" sz="2400" kern="1200" dirty="0"/>
            <a:t> </a:t>
          </a:r>
          <a:r>
            <a:rPr lang="es-MX" sz="2400" kern="1200" dirty="0" err="1"/>
            <a:t>study</a:t>
          </a:r>
          <a:r>
            <a:rPr lang="es-MX" sz="2400" kern="1200" dirty="0"/>
            <a:t> </a:t>
          </a:r>
          <a:r>
            <a:rPr lang="es-MX" sz="2400" kern="1200" dirty="0" err="1"/>
            <a:t>with</a:t>
          </a:r>
          <a:r>
            <a:rPr lang="es-MX" sz="2400" kern="1200" dirty="0"/>
            <a:t> </a:t>
          </a:r>
          <a:r>
            <a:rPr lang="es-MX" sz="2400" kern="1200" dirty="0" err="1"/>
            <a:t>potential</a:t>
          </a:r>
          <a:r>
            <a:rPr lang="es-MX" sz="2400" kern="1200" dirty="0"/>
            <a:t> </a:t>
          </a:r>
          <a:r>
            <a:rPr lang="es-MX" sz="2400" kern="1200" dirty="0" err="1"/>
            <a:t>energy</a:t>
          </a:r>
          <a:r>
            <a:rPr lang="es-MX" sz="2400" kern="1200" dirty="0"/>
            <a:t> </a:t>
          </a:r>
          <a:r>
            <a:rPr lang="es-MX" sz="2400" kern="1200" dirty="0" err="1"/>
            <a:t>tacken</a:t>
          </a:r>
          <a:r>
            <a:rPr lang="es-MX" sz="2400" kern="1200" dirty="0"/>
            <a:t> </a:t>
          </a:r>
          <a:r>
            <a:rPr lang="es-MX" sz="2400" kern="1200" dirty="0" err="1"/>
            <a:t>from</a:t>
          </a:r>
          <a:r>
            <a:rPr lang="es-MX" sz="2400" kern="1200" dirty="0"/>
            <a:t> </a:t>
          </a:r>
          <a:r>
            <a:rPr lang="es-MX" sz="2400" kern="1200" dirty="0" err="1"/>
            <a:t>previous</a:t>
          </a:r>
          <a:r>
            <a:rPr lang="es-MX" sz="2400" kern="1200" dirty="0"/>
            <a:t> Mean-Field </a:t>
          </a:r>
          <a:r>
            <a:rPr lang="es-MX" sz="2400" kern="1200" dirty="0" err="1"/>
            <a:t>work</a:t>
          </a:r>
          <a:r>
            <a:rPr lang="es-MX" sz="2400" kern="1200" dirty="0"/>
            <a:t> (</a:t>
          </a:r>
          <a:r>
            <a:rPr lang="es-MX" sz="2400" i="1" kern="1200" dirty="0" err="1"/>
            <a:t>work</a:t>
          </a:r>
          <a:r>
            <a:rPr lang="es-MX" sz="2400" i="1" kern="1200" dirty="0"/>
            <a:t> in </a:t>
          </a:r>
          <a:r>
            <a:rPr lang="es-MX" sz="2400" i="1" kern="1200" dirty="0" err="1"/>
            <a:t>progress</a:t>
          </a:r>
          <a:r>
            <a:rPr lang="es-MX" sz="2400" kern="1200" dirty="0"/>
            <a:t>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 err="1"/>
            <a:t>kMC</a:t>
          </a:r>
          <a:r>
            <a:rPr lang="es-MX" sz="2400" kern="1200" dirty="0"/>
            <a:t>: </a:t>
          </a:r>
          <a:r>
            <a:rPr lang="es-MX" sz="2400" kern="1200" dirty="0" err="1"/>
            <a:t>galvanostatic</a:t>
          </a:r>
          <a:r>
            <a:rPr lang="es-MX" sz="2400" kern="1200" dirty="0"/>
            <a:t> and potentiostatic </a:t>
          </a:r>
          <a:r>
            <a:rPr lang="es-MX" sz="2400" kern="1200" dirty="0" err="1"/>
            <a:t>simulations</a:t>
          </a:r>
          <a:r>
            <a:rPr lang="es-MX" sz="2400" kern="1200" dirty="0"/>
            <a:t>, </a:t>
          </a:r>
          <a:r>
            <a:rPr lang="es-MX" sz="2400" kern="1200" dirty="0" err="1"/>
            <a:t>calculation</a:t>
          </a:r>
          <a:r>
            <a:rPr lang="es-MX" sz="2400" kern="1200" dirty="0"/>
            <a:t> </a:t>
          </a:r>
          <a:r>
            <a:rPr lang="es-MX" sz="2400" kern="1200" dirty="0" err="1"/>
            <a:t>of</a:t>
          </a:r>
          <a:r>
            <a:rPr lang="es-MX" sz="2400" kern="1200" dirty="0"/>
            <a:t> D(x)</a:t>
          </a:r>
          <a:endParaRPr lang="es-AR" sz="2400" kern="1200" dirty="0"/>
        </a:p>
      </dsp:txBody>
      <dsp:txXfrm>
        <a:off x="-160832" y="1856102"/>
        <a:ext cx="5632353" cy="1706461"/>
      </dsp:txXfrm>
    </dsp:sp>
    <dsp:sp modelId="{A0B85BF6-9FBA-4917-8D40-3CFA2A0796A4}">
      <dsp:nvSpPr>
        <dsp:cNvPr id="0" name=""/>
        <dsp:cNvSpPr/>
      </dsp:nvSpPr>
      <dsp:spPr>
        <a:xfrm>
          <a:off x="506819" y="3793066"/>
          <a:ext cx="7364390" cy="162560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 err="1"/>
            <a:t>Numerical</a:t>
          </a:r>
          <a:r>
            <a:rPr lang="es-MX" sz="2400" b="1" kern="1200" dirty="0"/>
            <a:t> </a:t>
          </a:r>
          <a:r>
            <a:rPr lang="es-MX" sz="2400" b="1" kern="1200" dirty="0" err="1"/>
            <a:t>simulations</a:t>
          </a:r>
          <a:r>
            <a:rPr lang="es-MX" sz="2400" kern="1200" dirty="0"/>
            <a:t>: </a:t>
          </a:r>
          <a:r>
            <a:rPr lang="es-MX" sz="2400" kern="1200" dirty="0" err="1"/>
            <a:t>construction</a:t>
          </a:r>
          <a:r>
            <a:rPr lang="es-MX" sz="2400" kern="1200" dirty="0"/>
            <a:t> </a:t>
          </a:r>
          <a:r>
            <a:rPr lang="es-MX" sz="2400" kern="1200" dirty="0" err="1"/>
            <a:t>of</a:t>
          </a:r>
          <a:r>
            <a:rPr lang="es-MX" sz="2400" kern="1200" dirty="0"/>
            <a:t> </a:t>
          </a:r>
          <a:r>
            <a:rPr lang="es-MX" sz="2400" kern="1200" dirty="0" err="1"/>
            <a:t>capacity</a:t>
          </a:r>
          <a:r>
            <a:rPr lang="es-MX" sz="2400" kern="1200" dirty="0"/>
            <a:t> </a:t>
          </a:r>
          <a:r>
            <a:rPr lang="es-MX" sz="2400" kern="1200" dirty="0" err="1"/>
            <a:t>level</a:t>
          </a:r>
          <a:r>
            <a:rPr lang="es-MX" sz="2400" kern="1200" dirty="0"/>
            <a:t> </a:t>
          </a:r>
          <a:r>
            <a:rPr lang="es-MX" sz="2400" kern="1200" dirty="0" err="1"/>
            <a:t>diagram</a:t>
          </a:r>
          <a:r>
            <a:rPr lang="es-MX" sz="2400" kern="1200" dirty="0"/>
            <a:t> </a:t>
          </a:r>
          <a:r>
            <a:rPr lang="es-MX" sz="2400" kern="1200" dirty="0" err="1"/>
            <a:t>with</a:t>
          </a:r>
          <a:r>
            <a:rPr lang="es-MX" sz="2400" kern="1200" dirty="0"/>
            <a:t> D(x) </a:t>
          </a:r>
          <a:r>
            <a:rPr lang="es-MX" sz="2400" kern="1200" dirty="0" err="1"/>
            <a:t>obtained</a:t>
          </a:r>
          <a:r>
            <a:rPr lang="es-MX" sz="2400" kern="1200" dirty="0"/>
            <a:t> </a:t>
          </a:r>
          <a:r>
            <a:rPr lang="es-MX" sz="2400" kern="1200" dirty="0" err="1"/>
            <a:t>from</a:t>
          </a:r>
          <a:r>
            <a:rPr lang="es-MX" sz="2400" kern="1200" dirty="0"/>
            <a:t> </a:t>
          </a:r>
          <a:r>
            <a:rPr lang="es-MX" sz="2400" kern="1200" dirty="0" err="1"/>
            <a:t>kMC</a:t>
          </a:r>
          <a:r>
            <a:rPr lang="es-MX" sz="2400" kern="1200" dirty="0"/>
            <a:t> and </a:t>
          </a:r>
          <a:r>
            <a:rPr lang="es-MX" sz="2400" kern="1200" dirty="0" err="1"/>
            <a:t>with</a:t>
          </a:r>
          <a:r>
            <a:rPr lang="es-MX" sz="2400" kern="1200" dirty="0"/>
            <a:t> experimental data</a:t>
          </a:r>
          <a:endParaRPr lang="es-AR" sz="2400" kern="1200" dirty="0"/>
        </a:p>
      </dsp:txBody>
      <dsp:txXfrm>
        <a:off x="554431" y="3840678"/>
        <a:ext cx="5423810" cy="1530376"/>
      </dsp:txXfrm>
    </dsp:sp>
    <dsp:sp modelId="{59381678-629E-4939-B7D4-8B00A7583C70}">
      <dsp:nvSpPr>
        <dsp:cNvPr id="0" name=""/>
        <dsp:cNvSpPr/>
      </dsp:nvSpPr>
      <dsp:spPr>
        <a:xfrm>
          <a:off x="5238127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600" kern="1200"/>
        </a:p>
      </dsp:txBody>
      <dsp:txXfrm>
        <a:off x="5475871" y="1232746"/>
        <a:ext cx="581152" cy="795122"/>
      </dsp:txXfrm>
    </dsp:sp>
    <dsp:sp modelId="{10361EF1-FAB1-4F4C-B868-050F2126C3E8}">
      <dsp:nvSpPr>
        <dsp:cNvPr id="0" name=""/>
        <dsp:cNvSpPr/>
      </dsp:nvSpPr>
      <dsp:spPr>
        <a:xfrm>
          <a:off x="5812424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600" kern="1200"/>
        </a:p>
      </dsp:txBody>
      <dsp:txXfrm>
        <a:off x="6050168" y="3118442"/>
        <a:ext cx="581152" cy="79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217A4-DCAD-4FAA-94DF-A1876633DE20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44D49-7A41-4B4F-99EA-B820868088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94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d6c3f69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d6c3f69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41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d6c3f69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d6c3f69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Switching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parameters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construct</a:t>
            </a:r>
            <a:r>
              <a:rPr lang="es-MX" dirty="0"/>
              <a:t> 3D </a:t>
            </a:r>
            <a:r>
              <a:rPr lang="es-MX" dirty="0" err="1"/>
              <a:t>plots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level</a:t>
            </a:r>
            <a:r>
              <a:rPr lang="es-MX" dirty="0"/>
              <a:t> diagramas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geometries</a:t>
            </a:r>
            <a:r>
              <a:rPr lang="es-MX" dirty="0"/>
              <a:t> as </a:t>
            </a:r>
            <a:r>
              <a:rPr lang="es-MX" dirty="0" err="1"/>
              <a:t>observed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screen</a:t>
            </a:r>
            <a:r>
              <a:rPr lang="es-MX" dirty="0"/>
              <a:t>. </a:t>
            </a:r>
            <a:r>
              <a:rPr lang="en-US" dirty="0"/>
              <a:t>The range of colors represents the maximum capacity reached.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99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D8535-EF79-4A06-8D66-BE938A63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C336B6-3D24-48D0-9E12-C4FE231E9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6926-336C-461F-BB9A-B6953FAE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13BDB-F013-4CA1-9804-779AD295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D4CC5-5442-4C57-A1F6-4EA03991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7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C569B-9B24-4920-86A6-59A47BF9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14A14B-CF85-430B-8623-01D2856B5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477E8-9F8B-4C12-AEE9-A03501CA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9BC0C-4D75-4246-A420-44DD357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0609F-BEDF-4C84-A6DE-5A5CA59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2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E34754-AE63-4666-A48F-98CCE1CF9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0FF2A9-2795-4EEB-9EBA-76AC2251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D6FF8-0A79-42F5-8C2B-3B36DE2C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E6B967-1F23-4ECD-B35A-3DCDC3D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24E25-7C7F-4439-BB43-A1311628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93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67A8C-E133-43AB-B18A-265A4F56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A9352-B20E-467F-8230-F780F01F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89EF1-FC5F-47F7-A9D1-3DAD750E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BE592-278D-45C1-86CE-CF830724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65968-9AFD-40DA-A403-201D4BF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5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F070-1E1D-4292-910E-FC119A01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7F439F-734D-4895-95B1-E5C5E7F95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34F69-E92D-49FE-978D-684EC197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8B7A4-6BFC-4B78-B219-E9FF08B7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7F202-F607-45EF-B1FE-D3DC5406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8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59B92-09BD-4298-8322-0EC98195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A00A5-CF5B-43BA-8650-5BF9D76B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60579-6C3A-4F13-960E-C6C2BA1CA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80D22-ADB8-4F6E-980C-34B39E22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BD954-D564-4EBE-9AA0-E3E6B490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82D31D-9FEE-48F0-98CF-2C763E49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77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D9461-5405-45CE-8C70-A05029AF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E4F48-FA4D-4BCC-A9F9-CC031E8B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395D56-489F-413A-B9C1-51157EAF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371AAA-E2C4-46F5-8CD4-D96261580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A00547-D459-414C-B602-586D6A056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10E258-6522-4C4B-B1A4-922FD68F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90779C-81F3-4330-A953-8424011E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2401E0-CD35-4C02-9B6D-546C68DF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919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6A28C-2458-44BA-AE3A-A0BAD269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D7BDF4-B46C-4C29-866A-38A83A0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D593B1-70F2-4F03-9EC2-60C73A5C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25D346-1090-4E1B-91FF-0060198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24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CDF779-E6B4-4AC5-968C-2F73FF87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377CBC-A6EF-4430-9381-48AD60BB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A3A57-6AF7-4C8D-A399-D2E3FA1C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6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349CC-940F-4CC6-B2E2-412D1902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BDE9A-AFEB-4FC9-8467-3BB9C117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F82B3-4154-464D-9681-CC89B088E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1CDBD4-742E-4180-8FA7-2F59A1D7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AC080-E31F-499A-A7F8-ECEEFD26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705AA-CFD1-41F3-9D57-C85B3F43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27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2507-C51D-47B5-AA89-AB2A51E8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BC122-05DD-49CF-A918-2495C8060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47D67-02B3-439F-AE89-C75D9F18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0F071-56E0-4AEC-82B5-6E0FA14F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D6558-BE67-4901-B208-3D34E13B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4809C-4B4F-42D9-90F3-A4AC06DF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2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292B41-91F0-4259-82D1-BB52BFCA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9A61F4-204C-469A-96C7-0278F301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CBFCB-8F1A-4B10-9FD7-50241D7CE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08AA-F803-4F31-BDD8-DF2FFA665833}" type="datetimeFigureOut">
              <a:rPr lang="es-AR" smtClean="0"/>
              <a:t>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8E30C-BBF1-4289-BDD4-AFF544B0D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D3684-FBFD-4FD6-ACC3-A48D9AF7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6192-7D90-429F-A36B-6CD3BD285A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820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8ECB-F894-4F53-9CE9-BA7DD318E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774"/>
            <a:ext cx="9144000" cy="2387600"/>
          </a:xfrm>
        </p:spPr>
        <p:txBody>
          <a:bodyPr/>
          <a:lstStyle/>
          <a:p>
            <a:r>
              <a:rPr lang="es-MX" dirty="0" err="1"/>
              <a:t>Multi-scale</a:t>
            </a:r>
            <a:r>
              <a:rPr lang="es-MX" dirty="0"/>
              <a:t> </a:t>
            </a:r>
            <a:r>
              <a:rPr lang="es-MX" dirty="0" err="1"/>
              <a:t>approach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LMO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D65615-DF1D-43B3-B04A-F9FCAAEB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41" y="3191914"/>
            <a:ext cx="6493880" cy="22022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D5CE95-A8E3-4E2D-A650-A87A741B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27" y="456622"/>
            <a:ext cx="4828818" cy="11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4135330-FD3C-4341-A000-D4E236E45355}"/>
              </a:ext>
            </a:extLst>
          </p:cNvPr>
          <p:cNvGraphicFramePr/>
          <p:nvPr>
            <p:extLst/>
          </p:nvPr>
        </p:nvGraphicFramePr>
        <p:xfrm>
          <a:off x="2261731" y="840066"/>
          <a:ext cx="76572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D014D7E-84E5-4E0B-9881-CF2D76329239}"/>
              </a:ext>
            </a:extLst>
          </p:cNvPr>
          <p:cNvSpPr txBox="1"/>
          <p:nvPr/>
        </p:nvSpPr>
        <p:spPr>
          <a:xfrm>
            <a:off x="3875713" y="75501"/>
            <a:ext cx="3004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Multi-scale</a:t>
            </a:r>
            <a:r>
              <a:rPr lang="es-MX" sz="2800" dirty="0"/>
              <a:t> </a:t>
            </a:r>
            <a:r>
              <a:rPr lang="es-MX" sz="2800" dirty="0" err="1"/>
              <a:t>scheme</a:t>
            </a:r>
            <a:endParaRPr lang="es-AR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397E6E-D583-4BE7-BE2E-697B389AFA77}"/>
              </a:ext>
            </a:extLst>
          </p:cNvPr>
          <p:cNvSpPr txBox="1"/>
          <p:nvPr/>
        </p:nvSpPr>
        <p:spPr>
          <a:xfrm>
            <a:off x="8729028" y="1031208"/>
            <a:ext cx="229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i="1" dirty="0" err="1">
                <a:solidFill>
                  <a:schemeClr val="accent2"/>
                </a:solidFill>
              </a:rPr>
              <a:t>First</a:t>
            </a:r>
            <a:r>
              <a:rPr lang="es-MX" sz="2800" i="1" dirty="0">
                <a:solidFill>
                  <a:schemeClr val="accent2"/>
                </a:solidFill>
              </a:rPr>
              <a:t> </a:t>
            </a:r>
            <a:r>
              <a:rPr lang="es-MX" sz="2800" i="1" dirty="0" err="1">
                <a:solidFill>
                  <a:schemeClr val="accent2"/>
                </a:solidFill>
              </a:rPr>
              <a:t>principles</a:t>
            </a:r>
            <a:endParaRPr lang="es-AR" sz="2800" i="1" dirty="0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EB44EE-4C19-4B1F-8C52-0384360A89E5}"/>
              </a:ext>
            </a:extLst>
          </p:cNvPr>
          <p:cNvSpPr txBox="1"/>
          <p:nvPr/>
        </p:nvSpPr>
        <p:spPr>
          <a:xfrm>
            <a:off x="9689368" y="2790525"/>
            <a:ext cx="2481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 err="1">
                <a:solidFill>
                  <a:schemeClr val="accent2">
                    <a:lumMod val="50000"/>
                  </a:schemeClr>
                </a:solidFill>
              </a:rPr>
              <a:t>Atomic</a:t>
            </a:r>
            <a:r>
              <a:rPr lang="es-MX" sz="2800" i="1" dirty="0">
                <a:solidFill>
                  <a:schemeClr val="accent2">
                    <a:lumMod val="50000"/>
                  </a:schemeClr>
                </a:solidFill>
              </a:rPr>
              <a:t>-Molecular </a:t>
            </a:r>
            <a:r>
              <a:rPr lang="es-MX" sz="2800" i="1" dirty="0" err="1">
                <a:solidFill>
                  <a:schemeClr val="accent2">
                    <a:lumMod val="50000"/>
                  </a:schemeClr>
                </a:solidFill>
              </a:rPr>
              <a:t>level</a:t>
            </a:r>
            <a:endParaRPr lang="es-AR" sz="2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218070-448D-45D7-826D-440D8AFB2536}"/>
              </a:ext>
            </a:extLst>
          </p:cNvPr>
          <p:cNvSpPr txBox="1"/>
          <p:nvPr/>
        </p:nvSpPr>
        <p:spPr>
          <a:xfrm>
            <a:off x="10206839" y="4870101"/>
            <a:ext cx="198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>
                <a:solidFill>
                  <a:schemeClr val="bg1">
                    <a:lumMod val="50000"/>
                  </a:schemeClr>
                </a:solidFill>
              </a:rPr>
              <a:t>Continuum</a:t>
            </a:r>
            <a:endParaRPr lang="es-AR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4E656F-995F-4E66-9BEC-43A2DE3129FE}"/>
              </a:ext>
            </a:extLst>
          </p:cNvPr>
          <p:cNvSpPr txBox="1"/>
          <p:nvPr/>
        </p:nvSpPr>
        <p:spPr>
          <a:xfrm>
            <a:off x="8608867" y="1553069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i="1" dirty="0"/>
              <a:t>(German/</a:t>
            </a:r>
            <a:r>
              <a:rPr lang="es-MX" sz="2000" i="1" dirty="0" err="1"/>
              <a:t>Brazilian</a:t>
            </a:r>
            <a:r>
              <a:rPr lang="es-MX" sz="2000" i="1" dirty="0"/>
              <a:t> </a:t>
            </a:r>
            <a:r>
              <a:rPr lang="es-MX" sz="2000" i="1" dirty="0" err="1"/>
              <a:t>group</a:t>
            </a:r>
            <a:r>
              <a:rPr lang="es-MX" sz="2000" i="1" dirty="0"/>
              <a:t>)</a:t>
            </a:r>
            <a:endParaRPr lang="es-AR" sz="2000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FF0A37-7D7F-4D17-BD79-CE4FB270C04C}"/>
              </a:ext>
            </a:extLst>
          </p:cNvPr>
          <p:cNvSpPr txBox="1"/>
          <p:nvPr/>
        </p:nvSpPr>
        <p:spPr>
          <a:xfrm>
            <a:off x="9689368" y="3694477"/>
            <a:ext cx="2041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i="1" dirty="0"/>
              <a:t>(Argentina </a:t>
            </a:r>
            <a:r>
              <a:rPr lang="es-MX" sz="2000" i="1" dirty="0" err="1"/>
              <a:t>group</a:t>
            </a:r>
            <a:r>
              <a:rPr lang="es-MX" sz="2000" i="1" dirty="0"/>
              <a:t>)</a:t>
            </a:r>
            <a:endParaRPr lang="es-AR" sz="2000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54262D-259E-4A5E-866B-7146FC1E98EC}"/>
              </a:ext>
            </a:extLst>
          </p:cNvPr>
          <p:cNvSpPr txBox="1"/>
          <p:nvPr/>
        </p:nvSpPr>
        <p:spPr>
          <a:xfrm>
            <a:off x="10060181" y="5304931"/>
            <a:ext cx="2041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i="1" dirty="0"/>
              <a:t>(Argentina </a:t>
            </a:r>
            <a:r>
              <a:rPr lang="es-MX" sz="2000" i="1" dirty="0" err="1"/>
              <a:t>group</a:t>
            </a:r>
            <a:r>
              <a:rPr lang="es-MX" sz="2000" i="1" dirty="0"/>
              <a:t>)</a:t>
            </a:r>
            <a:endParaRPr lang="es-AR" sz="2000" i="1" dirty="0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B510EEFB-7463-4898-90A9-6ABB5CFC2E2E}"/>
              </a:ext>
            </a:extLst>
          </p:cNvPr>
          <p:cNvSpPr/>
          <p:nvPr/>
        </p:nvSpPr>
        <p:spPr>
          <a:xfrm>
            <a:off x="1650488" y="601948"/>
            <a:ext cx="338879" cy="565946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448C45-3CB9-409C-AFBB-C8271F0BA7DB}"/>
              </a:ext>
            </a:extLst>
          </p:cNvPr>
          <p:cNvSpPr txBox="1"/>
          <p:nvPr/>
        </p:nvSpPr>
        <p:spPr>
          <a:xfrm>
            <a:off x="21122" y="3429000"/>
            <a:ext cx="160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i="1" dirty="0"/>
              <a:t>(</a:t>
            </a:r>
            <a:r>
              <a:rPr lang="es-MX" sz="2000" i="1" dirty="0" err="1"/>
              <a:t>Both</a:t>
            </a:r>
            <a:r>
              <a:rPr lang="es-MX" sz="2000" i="1" dirty="0"/>
              <a:t> </a:t>
            </a:r>
            <a:r>
              <a:rPr lang="es-MX" sz="2000" i="1" dirty="0" err="1"/>
              <a:t>groups</a:t>
            </a:r>
            <a:r>
              <a:rPr lang="es-MX" sz="2000" i="1" dirty="0"/>
              <a:t>)</a:t>
            </a:r>
            <a:endParaRPr lang="es-AR" sz="2000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87650D-D3DB-413F-B459-D1F5048D619C}"/>
              </a:ext>
            </a:extLst>
          </p:cNvPr>
          <p:cNvSpPr txBox="1"/>
          <p:nvPr/>
        </p:nvSpPr>
        <p:spPr>
          <a:xfrm>
            <a:off x="58875" y="2912713"/>
            <a:ext cx="1486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SimStack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0292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42B21-F4AC-4663-A02A-E2D5BA25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483" y="18821"/>
            <a:ext cx="3633577" cy="1325563"/>
          </a:xfrm>
        </p:spPr>
        <p:txBody>
          <a:bodyPr/>
          <a:lstStyle/>
          <a:p>
            <a:r>
              <a:rPr lang="es-MX" dirty="0"/>
              <a:t>LMO </a:t>
            </a:r>
            <a:r>
              <a:rPr lang="es-MX" dirty="0" err="1"/>
              <a:t>cathode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DDDC7D-7A35-4BC6-9A93-E1BF296BA03B}"/>
              </a:ext>
            </a:extLst>
          </p:cNvPr>
          <p:cNvSpPr/>
          <p:nvPr/>
        </p:nvSpPr>
        <p:spPr>
          <a:xfrm>
            <a:off x="1105064" y="5851460"/>
            <a:ext cx="491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accent5"/>
                </a:solidFill>
              </a:rPr>
              <a:t>https://materialsproject.org/materials/mp-25015/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CBBE3A-4180-4182-BAE6-B512461C8B42}"/>
              </a:ext>
            </a:extLst>
          </p:cNvPr>
          <p:cNvSpPr/>
          <p:nvPr/>
        </p:nvSpPr>
        <p:spPr>
          <a:xfrm>
            <a:off x="1127791" y="47193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Li </a:t>
            </a:r>
            <a:r>
              <a:rPr lang="es-AR" dirty="0" err="1"/>
              <a:t>sits</a:t>
            </a:r>
            <a:r>
              <a:rPr lang="es-AR" dirty="0"/>
              <a:t> in </a:t>
            </a:r>
            <a:r>
              <a:rPr lang="es-AR" dirty="0" err="1"/>
              <a:t>tetrahedral</a:t>
            </a:r>
            <a:r>
              <a:rPr lang="es-AR" dirty="0"/>
              <a:t> </a:t>
            </a:r>
            <a:r>
              <a:rPr lang="es-AR" b="1" dirty="0"/>
              <a:t>8a </a:t>
            </a:r>
            <a:r>
              <a:rPr lang="es-AR" b="1" dirty="0" err="1"/>
              <a:t>sites</a:t>
            </a:r>
            <a:r>
              <a:rPr lang="es-AR" b="1" dirty="0"/>
              <a:t> </a:t>
            </a:r>
            <a:r>
              <a:rPr lang="en-US" dirty="0"/>
              <a:t>of oxygen tetrahedron</a:t>
            </a:r>
            <a:r>
              <a:rPr lang="es-AR" dirty="0"/>
              <a:t>, </a:t>
            </a:r>
            <a:r>
              <a:rPr lang="es-AR" dirty="0" err="1"/>
              <a:t>whereas</a:t>
            </a:r>
            <a:r>
              <a:rPr lang="es-AR" dirty="0"/>
              <a:t> Mn, </a:t>
            </a:r>
            <a:r>
              <a:rPr lang="es-AR" dirty="0" err="1"/>
              <a:t>which</a:t>
            </a:r>
            <a:r>
              <a:rPr lang="es-AR" dirty="0"/>
              <a:t> resides in </a:t>
            </a:r>
            <a:r>
              <a:rPr lang="es-AR" dirty="0" err="1"/>
              <a:t>the</a:t>
            </a:r>
            <a:r>
              <a:rPr lang="es-AR" dirty="0"/>
              <a:t> 16d positions,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coordinated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oxygen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form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octahedra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4C827D-1A47-451B-9793-4116D927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87" y="1553143"/>
            <a:ext cx="5496187" cy="1863869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A31AEF20-6D51-4FA5-A7A6-B473AACB8D3C}"/>
              </a:ext>
            </a:extLst>
          </p:cNvPr>
          <p:cNvGrpSpPr/>
          <p:nvPr/>
        </p:nvGrpSpPr>
        <p:grpSpPr>
          <a:xfrm>
            <a:off x="6951677" y="18821"/>
            <a:ext cx="5403794" cy="6300455"/>
            <a:chOff x="6985233" y="278772"/>
            <a:chExt cx="5403794" cy="630045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D874A8B-B42A-493F-B934-C1C8C1C9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944" y="278772"/>
              <a:ext cx="3531409" cy="6300455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1FF60C6-D258-4DE5-9664-7535F09F8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564" y="3509539"/>
              <a:ext cx="2523463" cy="554608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0EF20B9-C64C-4A2F-A274-18E57999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5233" y="3573403"/>
              <a:ext cx="2796794" cy="426879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56AD800-90CE-4E36-AB1F-1FDDEE73C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0744" y="4064147"/>
              <a:ext cx="651723" cy="2394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A7186E5-0BAF-46D4-B31E-EF5B87B05F67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06" y="4000282"/>
              <a:ext cx="711893" cy="10234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9AB91F8-172D-4536-97A9-42EC6E434F69}"/>
              </a:ext>
            </a:extLst>
          </p:cNvPr>
          <p:cNvSpPr/>
          <p:nvPr/>
        </p:nvSpPr>
        <p:spPr>
          <a:xfrm>
            <a:off x="1105064" y="3879481"/>
            <a:ext cx="1952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Spinel structure</a:t>
            </a:r>
            <a:endParaRPr lang="es-AR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2F05620-69B5-4F8B-9A9A-AFE380A93200}"/>
              </a:ext>
            </a:extLst>
          </p:cNvPr>
          <p:cNvSpPr/>
          <p:nvPr/>
        </p:nvSpPr>
        <p:spPr>
          <a:xfrm>
            <a:off x="1105064" y="4244807"/>
            <a:ext cx="356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Cubic crystal (</a:t>
            </a:r>
            <a:r>
              <a:rPr lang="es-AR" dirty="0" err="1"/>
              <a:t>space</a:t>
            </a:r>
            <a:r>
              <a:rPr lang="es-AR" dirty="0"/>
              <a:t> </a:t>
            </a:r>
            <a:r>
              <a:rPr lang="es-AR" dirty="0" err="1"/>
              <a:t>group</a:t>
            </a:r>
            <a:r>
              <a:rPr lang="es-AR" dirty="0"/>
              <a:t> </a:t>
            </a:r>
            <a:r>
              <a:rPr lang="en-US" dirty="0"/>
              <a:t>Fd3m)</a:t>
            </a: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320FBD7-F9C5-46A7-BCF0-8469D366559C}"/>
              </a:ext>
            </a:extLst>
          </p:cNvPr>
          <p:cNvSpPr/>
          <p:nvPr/>
        </p:nvSpPr>
        <p:spPr>
          <a:xfrm>
            <a:off x="6116272" y="628890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E2E2E"/>
                </a:solidFill>
                <a:latin typeface="NexusSerif"/>
              </a:rPr>
              <a:t>The lithium intercalation/deintercalation into/from the 8a tetrahedral sites occurs at about 4 V with the maintaining of the initial cubic spinel symmetry.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4481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F32C43A-2365-45C6-BC9A-02B879F7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75" y="2981660"/>
            <a:ext cx="4667250" cy="447340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AA907C-9B9C-4825-95DE-434CAC2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6"/>
            <a:ext cx="10515600" cy="1325563"/>
          </a:xfrm>
        </p:spPr>
        <p:txBody>
          <a:bodyPr/>
          <a:lstStyle/>
          <a:p>
            <a:r>
              <a:rPr lang="es-MX" dirty="0"/>
              <a:t>Mean-Field (MF) </a:t>
            </a:r>
            <a:r>
              <a:rPr lang="es-MX" dirty="0" err="1"/>
              <a:t>modelling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5013E2-4F87-4448-AD0D-FABC65D6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82" y="3646807"/>
            <a:ext cx="3794619" cy="2253539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BEC7A7-25CE-4344-AC04-11CB2F98C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09" y="4237051"/>
            <a:ext cx="2479364" cy="91828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B809EB2-2FEC-4C71-85E1-C6D701E6BBAA}"/>
              </a:ext>
            </a:extLst>
          </p:cNvPr>
          <p:cNvSpPr/>
          <p:nvPr/>
        </p:nvSpPr>
        <p:spPr>
          <a:xfrm>
            <a:off x="7209058" y="158017"/>
            <a:ext cx="4093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i="1" dirty="0"/>
              <a:t>Gavilán-Arriazu et al., </a:t>
            </a:r>
            <a:r>
              <a:rPr lang="es-AR" sz="1400" i="1" dirty="0" err="1"/>
              <a:t>ChemPhysChem</a:t>
            </a:r>
            <a:r>
              <a:rPr lang="es-AR" sz="1400" i="1" dirty="0"/>
              <a:t> 2021, 22, 1–12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D9ADF8-AE36-4983-B66C-6B5F70EC0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84" y="1051040"/>
            <a:ext cx="5286058" cy="17447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B10948-1324-45B1-9EE4-F259132D6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804" y="884389"/>
            <a:ext cx="4093365" cy="55248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1CEB73-61FF-4911-8BA3-16130FD49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857" y="5221460"/>
            <a:ext cx="2615268" cy="1606361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B92D9AA-EB5B-4641-B01F-657147B4F7A1}"/>
              </a:ext>
            </a:extLst>
          </p:cNvPr>
          <p:cNvCxnSpPr>
            <a:cxnSpLocks/>
          </p:cNvCxnSpPr>
          <p:nvPr/>
        </p:nvCxnSpPr>
        <p:spPr>
          <a:xfrm>
            <a:off x="5038141" y="4110604"/>
            <a:ext cx="228544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03E5FEB-18BD-40D6-8D72-8D4AF85ADC9A}"/>
                  </a:ext>
                </a:extLst>
              </p:cNvPr>
              <p:cNvSpPr txBox="1"/>
              <p:nvPr/>
            </p:nvSpPr>
            <p:spPr>
              <a:xfrm>
                <a:off x="6066986" y="1272653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03E5FEB-18BD-40D6-8D72-8D4AF85A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86" y="1272653"/>
                <a:ext cx="552331" cy="276999"/>
              </a:xfrm>
              <a:prstGeom prst="rect">
                <a:avLst/>
              </a:prstGeom>
              <a:blipFill>
                <a:blip r:embed="rId8"/>
                <a:stretch>
                  <a:fillRect l="-13187" t="-2222" r="-14286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5C8745-AF29-45CD-AEEA-7A4B5007C437}"/>
                  </a:ext>
                </a:extLst>
              </p:cNvPr>
              <p:cNvSpPr txBox="1"/>
              <p:nvPr/>
            </p:nvSpPr>
            <p:spPr>
              <a:xfrm>
                <a:off x="6061664" y="1828080"/>
                <a:ext cx="557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5C8745-AF29-45CD-AEEA-7A4B5007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64" y="1828080"/>
                <a:ext cx="557653" cy="276999"/>
              </a:xfrm>
              <a:prstGeom prst="rect">
                <a:avLst/>
              </a:prstGeom>
              <a:blipFill>
                <a:blip r:embed="rId9"/>
                <a:stretch>
                  <a:fillRect l="-13043" t="-2222" r="-1413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FAAF166E-BA61-4FD5-B583-CC4DBC3C9463}"/>
              </a:ext>
            </a:extLst>
          </p:cNvPr>
          <p:cNvSpPr/>
          <p:nvPr/>
        </p:nvSpPr>
        <p:spPr>
          <a:xfrm>
            <a:off x="2300610" y="957654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8a </a:t>
            </a:r>
            <a:r>
              <a:rPr lang="es-AR" b="1" dirty="0" err="1"/>
              <a:t>sites</a:t>
            </a:r>
            <a:r>
              <a:rPr lang="es-AR" b="1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01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CB327-3706-4B34-8AD7-C3BD1F61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66"/>
            <a:ext cx="10515600" cy="1325563"/>
          </a:xfrm>
        </p:spPr>
        <p:txBody>
          <a:bodyPr/>
          <a:lstStyle/>
          <a:p>
            <a:r>
              <a:rPr lang="es-MX" dirty="0"/>
              <a:t>Monte Carlo (MC)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33636C-6F72-4EB0-92B6-6C2565F0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561"/>
            <a:ext cx="4591050" cy="571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67A1BB-016E-4D5C-B2FC-0B49C842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98" y="984245"/>
            <a:ext cx="4897277" cy="34170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D6B64A-1456-4934-A100-B58A6F565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95" y="3429000"/>
            <a:ext cx="4094527" cy="332328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BE19488-9414-4361-852F-8730E614DF66}"/>
              </a:ext>
            </a:extLst>
          </p:cNvPr>
          <p:cNvSpPr txBox="1"/>
          <p:nvPr/>
        </p:nvSpPr>
        <p:spPr>
          <a:xfrm>
            <a:off x="2299354" y="3059668"/>
            <a:ext cx="17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Finite-size</a:t>
            </a:r>
            <a:r>
              <a:rPr lang="es-MX" dirty="0"/>
              <a:t> </a:t>
            </a:r>
            <a:r>
              <a:rPr lang="es-MX" dirty="0" err="1"/>
              <a:t>effect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048DA4-04EF-47A4-94E7-115A32FBFD60}"/>
              </a:ext>
            </a:extLst>
          </p:cNvPr>
          <p:cNvSpPr txBox="1"/>
          <p:nvPr/>
        </p:nvSpPr>
        <p:spPr>
          <a:xfrm>
            <a:off x="6734219" y="359253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Comparison</a:t>
            </a:r>
            <a:r>
              <a:rPr lang="es-MX" dirty="0"/>
              <a:t> MF, MC and experimental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F7C82C-342F-4447-BFFE-32F7E585D89C}"/>
              </a:ext>
            </a:extLst>
          </p:cNvPr>
          <p:cNvSpPr txBox="1"/>
          <p:nvPr/>
        </p:nvSpPr>
        <p:spPr>
          <a:xfrm>
            <a:off x="1762036" y="1082987"/>
            <a:ext cx="2516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Preliminary</a:t>
            </a:r>
            <a:r>
              <a:rPr lang="es-MX" sz="2400" dirty="0"/>
              <a:t> </a:t>
            </a:r>
            <a:r>
              <a:rPr lang="es-MX" sz="2400" dirty="0" err="1"/>
              <a:t>results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5966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97C5AFF-8DCF-4205-9F83-58931C2B6C40}"/>
              </a:ext>
            </a:extLst>
          </p:cNvPr>
          <p:cNvSpPr txBox="1"/>
          <p:nvPr/>
        </p:nvSpPr>
        <p:spPr>
          <a:xfrm>
            <a:off x="3390195" y="720738"/>
            <a:ext cx="5411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Background</a:t>
            </a:r>
            <a:r>
              <a:rPr lang="es-ES" sz="2800" dirty="0"/>
              <a:t>: </a:t>
            </a:r>
            <a:r>
              <a:rPr lang="es-ES" sz="2800" dirty="0" err="1"/>
              <a:t>Galvanostatic</a:t>
            </a:r>
            <a:r>
              <a:rPr lang="es-ES" sz="2400" dirty="0"/>
              <a:t> </a:t>
            </a:r>
            <a:r>
              <a:rPr lang="es-ES" sz="2400" dirty="0" err="1"/>
              <a:t>Charging</a:t>
            </a:r>
            <a:endParaRPr lang="es-AR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3D3C39-F329-4443-A7DC-83BC85C7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69" y="1870722"/>
            <a:ext cx="4831626" cy="38986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8F4C407-47E4-4B32-97C1-CF3CDED4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447" y="2032163"/>
            <a:ext cx="4784786" cy="35475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E0AFAD-3BF2-4291-98D5-BBB9054F4AF7}"/>
              </a:ext>
            </a:extLst>
          </p:cNvPr>
          <p:cNvSpPr txBox="1"/>
          <p:nvPr/>
        </p:nvSpPr>
        <p:spPr>
          <a:xfrm>
            <a:off x="2580516" y="1243958"/>
            <a:ext cx="94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C-</a:t>
            </a:r>
            <a:r>
              <a:rPr lang="es-MX" sz="2400" dirty="0" err="1">
                <a:solidFill>
                  <a:srgbClr val="FF0000"/>
                </a:solidFill>
              </a:rPr>
              <a:t>rate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4EE580-68F0-40F3-AB1F-C59658471F96}"/>
              </a:ext>
            </a:extLst>
          </p:cNvPr>
          <p:cNvSpPr txBox="1"/>
          <p:nvPr/>
        </p:nvSpPr>
        <p:spPr>
          <a:xfrm>
            <a:off x="8170346" y="1347721"/>
            <a:ext cx="16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Particle</a:t>
            </a:r>
            <a:r>
              <a:rPr lang="es-MX" sz="2400" dirty="0">
                <a:solidFill>
                  <a:srgbClr val="FF0000"/>
                </a:solidFill>
              </a:rPr>
              <a:t> </a:t>
            </a:r>
            <a:r>
              <a:rPr lang="es-MX" sz="2400" dirty="0" err="1">
                <a:solidFill>
                  <a:srgbClr val="FF0000"/>
                </a:solidFill>
              </a:rPr>
              <a:t>size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C004D3-CDE0-475D-B47A-E8164868192B}"/>
              </a:ext>
            </a:extLst>
          </p:cNvPr>
          <p:cNvSpPr/>
          <p:nvPr/>
        </p:nvSpPr>
        <p:spPr>
          <a:xfrm>
            <a:off x="6852357" y="5722926"/>
            <a:ext cx="4283480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33" i="1" dirty="0" err="1"/>
              <a:t>Sivakkumar</a:t>
            </a:r>
            <a:r>
              <a:rPr lang="es-AR" sz="1333" i="1" dirty="0"/>
              <a:t> et al. </a:t>
            </a:r>
            <a:r>
              <a:rPr lang="es-AR" sz="1333" i="1" dirty="0" err="1"/>
              <a:t>Electrochimica</a:t>
            </a:r>
            <a:r>
              <a:rPr lang="es-AR" sz="1333" i="1" dirty="0"/>
              <a:t> Acta 55 (2010) 3330–3335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8D644E-F97F-422E-8F4A-5B5B0B56B884}"/>
              </a:ext>
            </a:extLst>
          </p:cNvPr>
          <p:cNvSpPr/>
          <p:nvPr/>
        </p:nvSpPr>
        <p:spPr>
          <a:xfrm>
            <a:off x="1264374" y="5795974"/>
            <a:ext cx="483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i="1" dirty="0">
                <a:latin typeface="Arial" panose="020B0604020202020204" pitchFamily="34" charset="0"/>
              </a:rPr>
              <a:t>Wang, R. et al.. </a:t>
            </a:r>
            <a:r>
              <a:rPr lang="es-AR" sz="1200" i="1" dirty="0" err="1">
                <a:latin typeface="Arial" panose="020B0604020202020204" pitchFamily="34" charset="0"/>
              </a:rPr>
              <a:t>Nature</a:t>
            </a:r>
            <a:r>
              <a:rPr lang="es-AR" sz="1200" i="1" dirty="0">
                <a:latin typeface="Arial" panose="020B0604020202020204" pitchFamily="34" charset="0"/>
              </a:rPr>
              <a:t> </a:t>
            </a:r>
            <a:r>
              <a:rPr lang="es-AR" sz="1200" i="1" dirty="0" err="1">
                <a:latin typeface="Arial" panose="020B0604020202020204" pitchFamily="34" charset="0"/>
              </a:rPr>
              <a:t>communications</a:t>
            </a:r>
            <a:r>
              <a:rPr lang="es-AR" sz="1200" i="1" dirty="0">
                <a:latin typeface="Arial" panose="020B0604020202020204" pitchFamily="34" charset="0"/>
              </a:rPr>
              <a:t>, 2021, 12(1), 1-10.</a:t>
            </a:r>
            <a:endParaRPr lang="es-AR" sz="1200" i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E76698-44FA-4E66-AB98-17C84703F520}"/>
              </a:ext>
            </a:extLst>
          </p:cNvPr>
          <p:cNvSpPr/>
          <p:nvPr/>
        </p:nvSpPr>
        <p:spPr>
          <a:xfrm>
            <a:off x="781996" y="5468966"/>
            <a:ext cx="562063" cy="440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6F3299-B919-4FEE-ACAF-C8BA182122A1}"/>
              </a:ext>
            </a:extLst>
          </p:cNvPr>
          <p:cNvSpPr txBox="1"/>
          <p:nvPr/>
        </p:nvSpPr>
        <p:spPr>
          <a:xfrm>
            <a:off x="1807751" y="21860"/>
            <a:ext cx="794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Numerical</a:t>
            </a:r>
            <a:r>
              <a:rPr lang="es-ES" sz="3600" dirty="0"/>
              <a:t> </a:t>
            </a:r>
            <a:r>
              <a:rPr lang="es-ES" sz="3600" dirty="0" err="1"/>
              <a:t>simulations</a:t>
            </a:r>
            <a:r>
              <a:rPr lang="es-ES" sz="3600" dirty="0"/>
              <a:t> at continuum </a:t>
            </a:r>
            <a:r>
              <a:rPr lang="es-ES" sz="3600" dirty="0" err="1"/>
              <a:t>level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86493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53"/>
    </mc:Choice>
    <mc:Fallback xmlns="">
      <p:transition spd="slow" advTm="5955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D3E6AA-56C5-4A33-AF4E-7FD43427C074}"/>
              </a:ext>
            </a:extLst>
          </p:cNvPr>
          <p:cNvSpPr/>
          <p:nvPr/>
        </p:nvSpPr>
        <p:spPr>
          <a:xfrm>
            <a:off x="754578" y="225792"/>
            <a:ext cx="49471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err="1"/>
              <a:t>Level</a:t>
            </a:r>
            <a:r>
              <a:rPr lang="es-ES" sz="3200" dirty="0"/>
              <a:t> </a:t>
            </a:r>
            <a:r>
              <a:rPr lang="es-ES" sz="3200" dirty="0" err="1"/>
              <a:t>Diagrams</a:t>
            </a:r>
            <a:endParaRPr lang="es-ES" sz="3200" dirty="0"/>
          </a:p>
          <a:p>
            <a:r>
              <a:rPr lang="es-ES" sz="3200" dirty="0"/>
              <a:t>(</a:t>
            </a:r>
            <a:r>
              <a:rPr lang="es-ES" sz="3200" dirty="0" err="1"/>
              <a:t>submitted</a:t>
            </a:r>
            <a:r>
              <a:rPr lang="es-ES" sz="3200" dirty="0"/>
              <a:t> </a:t>
            </a:r>
            <a:r>
              <a:rPr lang="es-ES" sz="3200" dirty="0" err="1"/>
              <a:t>for</a:t>
            </a:r>
            <a:r>
              <a:rPr lang="es-ES" sz="3200" dirty="0"/>
              <a:t> </a:t>
            </a:r>
            <a:r>
              <a:rPr lang="es-ES" sz="3200" dirty="0" err="1"/>
              <a:t>publication</a:t>
            </a:r>
            <a:r>
              <a:rPr lang="es-ES" sz="3200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39B145-7891-45A3-83ED-2B118AB2EBD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50" y="225792"/>
            <a:ext cx="6181237" cy="628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96AE2E3-AB9F-49BA-BE8D-EC49C801F97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0" y="1360554"/>
            <a:ext cx="4367252" cy="503375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2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25"/>
    </mc:Choice>
    <mc:Fallback xmlns="">
      <p:transition spd="slow" advTm="9192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2|3.6|3.2|0.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267</Words>
  <Application>Microsoft Office PowerPoint</Application>
  <PresentationFormat>Panorámica</PresentationFormat>
  <Paragraphs>38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NexusSerif</vt:lpstr>
      <vt:lpstr>Tema de Office</vt:lpstr>
      <vt:lpstr>Multi-scale approach to LMO</vt:lpstr>
      <vt:lpstr>Presentación de PowerPoint</vt:lpstr>
      <vt:lpstr>LMO cathode</vt:lpstr>
      <vt:lpstr>Mean-Field (MF) modelling</vt:lpstr>
      <vt:lpstr>Monte Carlo (MC)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Multi-scale approach to LMO</dc:title>
  <dc:creator>Maxi Gavilan</dc:creator>
  <cp:lastModifiedBy>Maxi Gavilan</cp:lastModifiedBy>
  <cp:revision>38</cp:revision>
  <dcterms:created xsi:type="dcterms:W3CDTF">2022-09-01T19:46:25Z</dcterms:created>
  <dcterms:modified xsi:type="dcterms:W3CDTF">2022-09-05T16:11:54Z</dcterms:modified>
</cp:coreProperties>
</file>