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2" d="100"/>
          <a:sy n="72"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582EC-591B-720E-5E7C-47613FBA56D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8373F8D-E564-F744-1CE4-2AE1E1C34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B58BF38-AEE0-5FC3-66F7-84EED130E064}"/>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C17DFAD0-A7D6-3700-6328-E5A9E50E87A6}"/>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B549CBA2-620A-78D2-78AE-F4872AB6E19D}"/>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244861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A97F0-43F2-291E-BEB1-B84B4BAFD1D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7C0FCA6-5383-3725-3B5A-FF1D22857BA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ACBF7C2-C19B-0C76-FF57-792F394D2A27}"/>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C21DFC86-80A9-7F8B-D1D9-C42BC994142C}"/>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4220059-D830-A6F3-239B-442D0DEF2E79}"/>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212945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D45D9E-9D28-E42C-A04F-183BA9954BF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6577BE7-B773-1166-9FC1-8F2778E4790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11EBCC-2373-B02F-0F62-0D0E992B596E}"/>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48C6C69B-B1F4-629A-7C95-59D4A36B0C03}"/>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9E23D84-92BB-5FC6-EF5A-62B7718E1BB8}"/>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311494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39501-4751-D375-361D-8FD9F772FD0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3992254-102A-401E-E166-33AB700CD17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449C2E-5AD8-0887-C051-60D05F56FC20}"/>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F64BBDCE-0867-E768-D561-5A636F7AABCE}"/>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150C7A4-C523-60D3-BBD0-285704491739}"/>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393982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1D39-E37C-7639-A363-66BC1B6CCC0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01FB6B2-F6FC-70DD-C17D-D514B523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0553BA0-808F-2A36-0192-63D4D40B1E5D}"/>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47531356-3708-A784-F423-A7DDD59A4879}"/>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74DBC71B-0019-2A67-5330-25F4EEFEA437}"/>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82129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64B9D-AE1B-AA7A-5963-2249228A7E9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BDFC2F1-73F2-323F-B5B3-1578B731142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80DBB19-10E3-9AE6-079A-EBFE37E1B9E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74A8479-FC98-47F7-A0B2-BF2464CF0E35}"/>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6" name="Espaço Reservado para Rodapé 5">
            <a:extLst>
              <a:ext uri="{FF2B5EF4-FFF2-40B4-BE49-F238E27FC236}">
                <a16:creationId xmlns:a16="http://schemas.microsoft.com/office/drawing/2014/main" id="{D7C5E3C7-CD50-B8C9-7ACF-6F9F1CF490E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3D519C23-CD6E-0C88-884D-62663FA8AFD0}"/>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83648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D5475-E7A6-4894-F573-B452F07CFF5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E4A46F9-7744-997D-66F1-B0870C134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CF09DF1-D638-192D-F215-9B5827C9F82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3221472-8EC2-A3C6-BA83-AE3CB1323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D0CB1F0-2011-E70E-221C-CC598C4E9AB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7BBFBB3-C0D0-ABBB-CC63-694FAE8A8148}"/>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8" name="Espaço Reservado para Rodapé 7">
            <a:extLst>
              <a:ext uri="{FF2B5EF4-FFF2-40B4-BE49-F238E27FC236}">
                <a16:creationId xmlns:a16="http://schemas.microsoft.com/office/drawing/2014/main" id="{5C485DDF-7708-7758-8AEA-21BD09897E6A}"/>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59F9D195-A78A-D892-FA94-B89754C011A5}"/>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323814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04758-41E5-58E9-2120-F07332C6551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F2D5A8B-AD69-0D4E-89D6-EE1A1E021EC5}"/>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4" name="Espaço Reservado para Rodapé 3">
            <a:extLst>
              <a:ext uri="{FF2B5EF4-FFF2-40B4-BE49-F238E27FC236}">
                <a16:creationId xmlns:a16="http://schemas.microsoft.com/office/drawing/2014/main" id="{2313C60F-7CBD-9EC1-0A6D-2F71C5443BA7}"/>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C571E404-2732-D963-66F9-58A0242B740C}"/>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201989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B67AF64-0DF7-F41F-C2C1-3C0C337C40AE}"/>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3" name="Espaço Reservado para Rodapé 2">
            <a:extLst>
              <a:ext uri="{FF2B5EF4-FFF2-40B4-BE49-F238E27FC236}">
                <a16:creationId xmlns:a16="http://schemas.microsoft.com/office/drawing/2014/main" id="{3D77FB01-E3E8-1654-E427-3CF4B32CD383}"/>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5514EECB-7992-5078-55F7-04471AA3216B}"/>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704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9C5EE-33AC-4684-3898-7BEEF999D5D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E7C6ECC-AF66-4D5C-214B-E52F1167A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51627C0-6569-C5AD-2A10-C4AE221B3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AE3FF36-352E-6B1D-F045-2F8E775C2621}"/>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6" name="Espaço Reservado para Rodapé 5">
            <a:extLst>
              <a:ext uri="{FF2B5EF4-FFF2-40B4-BE49-F238E27FC236}">
                <a16:creationId xmlns:a16="http://schemas.microsoft.com/office/drawing/2014/main" id="{DB189023-178C-9BDB-4B3A-C00399A7D76C}"/>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7CECECB-D7C7-41FE-CCF6-76C9667AB4EB}"/>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77082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910A9-E552-F77E-C4AB-7B4B531EF50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DA97EA7-58C5-9E08-F82C-E9F9E32D6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91C1FFEB-7E7C-BCBA-0371-56551E223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D021163-2CB1-DC34-D73D-FB94564B82F6}"/>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6" name="Espaço Reservado para Rodapé 5">
            <a:extLst>
              <a:ext uri="{FF2B5EF4-FFF2-40B4-BE49-F238E27FC236}">
                <a16:creationId xmlns:a16="http://schemas.microsoft.com/office/drawing/2014/main" id="{1A1F7E04-E467-E1E8-22AC-DBD2B256A0F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864CE2EF-9709-8BE8-E415-0B3BDBABB866}"/>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6836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237D815-46EA-3F31-0430-FED244652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58338ED-AD23-1ED4-8F37-DC5E5923C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43A699-2579-0539-CF5F-D76126FBE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6031A505-67FB-4E9C-1DE5-ED038CBA5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6229811D-FA54-B6EC-3B29-2AB8EFA4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3808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9AE6D-DA9C-5A8F-C0BB-82F3A65E4CD1}"/>
            </a:ext>
          </a:extLst>
        </p:cNvPr>
        <p:cNvGrpSpPr/>
        <p:nvPr/>
      </p:nvGrpSpPr>
      <p:grpSpPr>
        <a:xfrm>
          <a:off x="0" y="0"/>
          <a:ext cx="0" cy="0"/>
          <a:chOff x="0" y="0"/>
          <a:chExt cx="0" cy="0"/>
        </a:xfrm>
      </p:grpSpPr>
      <p:pic>
        <p:nvPicPr>
          <p:cNvPr id="47" name="Picture 2">
            <a:extLst>
              <a:ext uri="{FF2B5EF4-FFF2-40B4-BE49-F238E27FC236}">
                <a16:creationId xmlns:a16="http://schemas.microsoft.com/office/drawing/2014/main" id="{553238A3-6603-F0EA-1484-5FFE8869A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8752"/>
            <a:ext cx="12192000" cy="4362991"/>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2D15056B-3065-3CD1-A0CB-964553D0DB6E}"/>
              </a:ext>
            </a:extLst>
          </p:cNvPr>
          <p:cNvSpPr/>
          <p:nvPr/>
        </p:nvSpPr>
        <p:spPr>
          <a:xfrm>
            <a:off x="-35859" y="0"/>
            <a:ext cx="12227859" cy="1404730"/>
          </a:xfrm>
          <a:prstGeom prst="rect">
            <a:avLst/>
          </a:prstGeom>
          <a:solidFill>
            <a:schemeClr val="accent5">
              <a:lumMod val="20000"/>
              <a:lumOff val="8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Retângulo 11">
            <a:extLst>
              <a:ext uri="{FF2B5EF4-FFF2-40B4-BE49-F238E27FC236}">
                <a16:creationId xmlns:a16="http://schemas.microsoft.com/office/drawing/2014/main" id="{73388246-00E7-DD03-2E3C-6BC76EB5405E}"/>
              </a:ext>
            </a:extLst>
          </p:cNvPr>
          <p:cNvSpPr/>
          <p:nvPr/>
        </p:nvSpPr>
        <p:spPr>
          <a:xfrm>
            <a:off x="-1" y="1397458"/>
            <a:ext cx="12192001" cy="481295"/>
          </a:xfrm>
          <a:prstGeom prst="rect">
            <a:avLst/>
          </a:prstGeom>
          <a:solidFill>
            <a:srgbClr val="7030A0">
              <a:alpha val="50000"/>
            </a:srgbClr>
          </a:solidFill>
          <a:ln w="3175">
            <a:gradFill>
              <a:gsLst>
                <a:gs pos="0">
                  <a:schemeClr val="accent1">
                    <a:lumMod val="5000"/>
                    <a:lumOff val="95000"/>
                  </a:schemeClr>
                </a:gs>
                <a:gs pos="29000">
                  <a:schemeClr val="accent1">
                    <a:lumMod val="45000"/>
                    <a:lumOff val="55000"/>
                  </a:schemeClr>
                </a:gs>
                <a:gs pos="64000">
                  <a:schemeClr val="accent1">
                    <a:lumMod val="45000"/>
                    <a:lumOff val="55000"/>
                  </a:schemeClr>
                </a:gs>
                <a:gs pos="92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D0F4B8BE-F759-36A6-6BA0-A91E45C08A82}"/>
              </a:ext>
            </a:extLst>
          </p:cNvPr>
          <p:cNvSpPr txBox="1"/>
          <p:nvPr/>
        </p:nvSpPr>
        <p:spPr>
          <a:xfrm>
            <a:off x="6058023" y="1447851"/>
            <a:ext cx="1598206" cy="400110"/>
          </a:xfrm>
          <a:prstGeom prst="rect">
            <a:avLst/>
          </a:prstGeom>
          <a:noFill/>
        </p:spPr>
        <p:txBody>
          <a:bodyPr wrap="square" rtlCol="0">
            <a:spAutoFit/>
          </a:bodyPr>
          <a:lstStyle/>
          <a:p>
            <a:r>
              <a:rPr lang="pt-BR" sz="2000" dirty="0"/>
              <a:t>Quem Somos</a:t>
            </a:r>
          </a:p>
        </p:txBody>
      </p:sp>
      <p:sp>
        <p:nvSpPr>
          <p:cNvPr id="7" name="CaixaDeTexto 6">
            <a:extLst>
              <a:ext uri="{FF2B5EF4-FFF2-40B4-BE49-F238E27FC236}">
                <a16:creationId xmlns:a16="http://schemas.microsoft.com/office/drawing/2014/main" id="{81BDFB9D-AAAB-2B1D-C417-281588D53FAA}"/>
              </a:ext>
            </a:extLst>
          </p:cNvPr>
          <p:cNvSpPr txBox="1"/>
          <p:nvPr/>
        </p:nvSpPr>
        <p:spPr>
          <a:xfrm>
            <a:off x="8051727" y="1447851"/>
            <a:ext cx="1768671" cy="400110"/>
          </a:xfrm>
          <a:prstGeom prst="rect">
            <a:avLst/>
          </a:prstGeom>
          <a:noFill/>
        </p:spPr>
        <p:txBody>
          <a:bodyPr wrap="square" rtlCol="0">
            <a:spAutoFit/>
          </a:bodyPr>
          <a:lstStyle/>
          <a:p>
            <a:r>
              <a:rPr lang="pt-BR" sz="2000" dirty="0"/>
              <a:t>O que Fazemos</a:t>
            </a:r>
          </a:p>
        </p:txBody>
      </p:sp>
      <p:sp>
        <p:nvSpPr>
          <p:cNvPr id="8" name="CaixaDeTexto 7">
            <a:extLst>
              <a:ext uri="{FF2B5EF4-FFF2-40B4-BE49-F238E27FC236}">
                <a16:creationId xmlns:a16="http://schemas.microsoft.com/office/drawing/2014/main" id="{09046C51-B603-29DB-E35D-0E42CF7E7C9D}"/>
              </a:ext>
            </a:extLst>
          </p:cNvPr>
          <p:cNvSpPr txBox="1"/>
          <p:nvPr/>
        </p:nvSpPr>
        <p:spPr>
          <a:xfrm>
            <a:off x="10215896" y="1447851"/>
            <a:ext cx="1882895" cy="400110"/>
          </a:xfrm>
          <a:prstGeom prst="rect">
            <a:avLst/>
          </a:prstGeom>
          <a:noFill/>
        </p:spPr>
        <p:txBody>
          <a:bodyPr wrap="square" rtlCol="0">
            <a:spAutoFit/>
          </a:bodyPr>
          <a:lstStyle/>
          <a:p>
            <a:r>
              <a:rPr lang="pt-BR" sz="2000" dirty="0"/>
              <a:t>Nosso Objetivos</a:t>
            </a:r>
          </a:p>
        </p:txBody>
      </p:sp>
      <p:sp>
        <p:nvSpPr>
          <p:cNvPr id="13" name="CaixaDeTexto 12">
            <a:extLst>
              <a:ext uri="{FF2B5EF4-FFF2-40B4-BE49-F238E27FC236}">
                <a16:creationId xmlns:a16="http://schemas.microsoft.com/office/drawing/2014/main" id="{C545E3E7-6AF4-A7E1-0484-689BD1F02B07}"/>
              </a:ext>
            </a:extLst>
          </p:cNvPr>
          <p:cNvSpPr txBox="1"/>
          <p:nvPr/>
        </p:nvSpPr>
        <p:spPr>
          <a:xfrm>
            <a:off x="5672645" y="250712"/>
            <a:ext cx="4554252" cy="830997"/>
          </a:xfrm>
          <a:prstGeom prst="rect">
            <a:avLst/>
          </a:prstGeom>
          <a:noFill/>
        </p:spPr>
        <p:txBody>
          <a:bodyPr wrap="square" rtlCol="0">
            <a:spAutoFit/>
          </a:bodyPr>
          <a:lstStyle/>
          <a:p>
            <a:pPr algn="ctr"/>
            <a:r>
              <a:rPr lang="pt-BR" sz="2400" dirty="0"/>
              <a:t>OBJETIVOS DE DESENVOLVIMENTO SUSTENTÁVEL - ONU</a:t>
            </a:r>
          </a:p>
        </p:txBody>
      </p:sp>
      <p:grpSp>
        <p:nvGrpSpPr>
          <p:cNvPr id="14" name="Agrupar 13">
            <a:extLst>
              <a:ext uri="{FF2B5EF4-FFF2-40B4-BE49-F238E27FC236}">
                <a16:creationId xmlns:a16="http://schemas.microsoft.com/office/drawing/2014/main" id="{3556D175-A5D8-6381-652E-76FE5064C766}"/>
              </a:ext>
            </a:extLst>
          </p:cNvPr>
          <p:cNvGrpSpPr/>
          <p:nvPr/>
        </p:nvGrpSpPr>
        <p:grpSpPr>
          <a:xfrm>
            <a:off x="107390" y="157988"/>
            <a:ext cx="3803068" cy="1088754"/>
            <a:chOff x="107390" y="157988"/>
            <a:chExt cx="3803068" cy="1088754"/>
          </a:xfrm>
        </p:grpSpPr>
        <p:pic>
          <p:nvPicPr>
            <p:cNvPr id="3" name="Imagem 2">
              <a:extLst>
                <a:ext uri="{FF2B5EF4-FFF2-40B4-BE49-F238E27FC236}">
                  <a16:creationId xmlns:a16="http://schemas.microsoft.com/office/drawing/2014/main" id="{2A8201C7-5C07-AF5E-7CB8-D52BB76B8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458" y="159136"/>
              <a:ext cx="1080000" cy="1080000"/>
            </a:xfrm>
            <a:prstGeom prst="rect">
              <a:avLst/>
            </a:prstGeom>
          </p:spPr>
        </p:pic>
        <p:pic>
          <p:nvPicPr>
            <p:cNvPr id="10" name="Imagem 9">
              <a:extLst>
                <a:ext uri="{FF2B5EF4-FFF2-40B4-BE49-F238E27FC236}">
                  <a16:creationId xmlns:a16="http://schemas.microsoft.com/office/drawing/2014/main" id="{3AEF5611-2C09-79A4-D18B-FC6644B09A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0" y="162365"/>
              <a:ext cx="1080000" cy="1080000"/>
            </a:xfrm>
            <a:prstGeom prst="rect">
              <a:avLst/>
            </a:prstGeom>
          </p:spPr>
        </p:pic>
        <p:pic>
          <p:nvPicPr>
            <p:cNvPr id="2" name="Imagem 1">
              <a:extLst>
                <a:ext uri="{FF2B5EF4-FFF2-40B4-BE49-F238E27FC236}">
                  <a16:creationId xmlns:a16="http://schemas.microsoft.com/office/drawing/2014/main" id="{17834C7C-5B42-155B-4580-570E39F565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390" y="157988"/>
              <a:ext cx="1636104" cy="1088754"/>
            </a:xfrm>
            <a:prstGeom prst="rect">
              <a:avLst/>
            </a:prstGeom>
          </p:spPr>
        </p:pic>
      </p:grpSp>
      <p:sp>
        <p:nvSpPr>
          <p:cNvPr id="18" name="CaixaDeTexto 17">
            <a:extLst>
              <a:ext uri="{FF2B5EF4-FFF2-40B4-BE49-F238E27FC236}">
                <a16:creationId xmlns:a16="http://schemas.microsoft.com/office/drawing/2014/main" id="{EC3EFA6F-7ECA-64FA-9C87-C9CCF868394B}"/>
              </a:ext>
            </a:extLst>
          </p:cNvPr>
          <p:cNvSpPr txBox="1"/>
          <p:nvPr/>
        </p:nvSpPr>
        <p:spPr>
          <a:xfrm>
            <a:off x="107390" y="2062869"/>
            <a:ext cx="7744797" cy="3970318"/>
          </a:xfrm>
          <a:prstGeom prst="rect">
            <a:avLst/>
          </a:prstGeom>
          <a:noFill/>
        </p:spPr>
        <p:txBody>
          <a:bodyPr wrap="square" rtlCol="0">
            <a:spAutoFit/>
          </a:bodyPr>
          <a:lstStyle/>
          <a:p>
            <a:pPr algn="just"/>
            <a:r>
              <a:rPr lang="pt-BR" sz="28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23" name="Imagem 22">
            <a:extLst>
              <a:ext uri="{FF2B5EF4-FFF2-40B4-BE49-F238E27FC236}">
                <a16:creationId xmlns:a16="http://schemas.microsoft.com/office/drawing/2014/main" id="{A4096A19-7499-F106-686F-2DC9A2B574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90" y="6263938"/>
            <a:ext cx="607610" cy="571868"/>
          </a:xfrm>
          <a:prstGeom prst="rect">
            <a:avLst/>
          </a:prstGeom>
        </p:spPr>
      </p:pic>
      <p:sp>
        <p:nvSpPr>
          <p:cNvPr id="24" name="Retângulo 23">
            <a:extLst>
              <a:ext uri="{FF2B5EF4-FFF2-40B4-BE49-F238E27FC236}">
                <a16:creationId xmlns:a16="http://schemas.microsoft.com/office/drawing/2014/main" id="{747F0D83-A949-7821-318B-3770CBAD2B26}"/>
              </a:ext>
            </a:extLst>
          </p:cNvPr>
          <p:cNvSpPr/>
          <p:nvPr/>
        </p:nvSpPr>
        <p:spPr>
          <a:xfrm>
            <a:off x="0" y="6241745"/>
            <a:ext cx="12192000" cy="616255"/>
          </a:xfrm>
          <a:prstGeom prst="rect">
            <a:avLst/>
          </a:prstGeom>
          <a:solidFill>
            <a:srgbClr val="7030A0">
              <a:alpha val="50000"/>
            </a:srgbClr>
          </a:solidFill>
          <a:ln w="3175">
            <a:gradFill>
              <a:gsLst>
                <a:gs pos="0">
                  <a:schemeClr val="accent1">
                    <a:lumMod val="5000"/>
                    <a:lumOff val="95000"/>
                  </a:schemeClr>
                </a:gs>
                <a:gs pos="29000">
                  <a:schemeClr val="accent1">
                    <a:lumMod val="45000"/>
                    <a:lumOff val="55000"/>
                  </a:schemeClr>
                </a:gs>
                <a:gs pos="64000">
                  <a:schemeClr val="accent1">
                    <a:lumMod val="45000"/>
                    <a:lumOff val="55000"/>
                  </a:schemeClr>
                </a:gs>
                <a:gs pos="92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CaixaDeTexto 25">
            <a:extLst>
              <a:ext uri="{FF2B5EF4-FFF2-40B4-BE49-F238E27FC236}">
                <a16:creationId xmlns:a16="http://schemas.microsoft.com/office/drawing/2014/main" id="{FE107BEA-0D79-1553-BDEA-9DD2B6D13DE3}"/>
              </a:ext>
            </a:extLst>
          </p:cNvPr>
          <p:cNvSpPr txBox="1"/>
          <p:nvPr/>
        </p:nvSpPr>
        <p:spPr>
          <a:xfrm>
            <a:off x="822390" y="6349817"/>
            <a:ext cx="11262220" cy="400110"/>
          </a:xfrm>
          <a:prstGeom prst="rect">
            <a:avLst/>
          </a:prstGeom>
          <a:noFill/>
        </p:spPr>
        <p:txBody>
          <a:bodyPr wrap="square" rtlCol="0">
            <a:spAutoFit/>
          </a:bodyPr>
          <a:lstStyle/>
          <a:p>
            <a:r>
              <a:rPr lang="pt-BR" sz="2000" dirty="0"/>
              <a:t>@celsoLuiz		@carinecorea		@danilosantos		 @brenaalves</a:t>
            </a:r>
          </a:p>
        </p:txBody>
      </p:sp>
      <p:grpSp>
        <p:nvGrpSpPr>
          <p:cNvPr id="39" name="Agrupar 38">
            <a:extLst>
              <a:ext uri="{FF2B5EF4-FFF2-40B4-BE49-F238E27FC236}">
                <a16:creationId xmlns:a16="http://schemas.microsoft.com/office/drawing/2014/main" id="{502C75C1-7833-F3A4-28DF-E654BE39871C}"/>
              </a:ext>
            </a:extLst>
          </p:cNvPr>
          <p:cNvGrpSpPr/>
          <p:nvPr/>
        </p:nvGrpSpPr>
        <p:grpSpPr>
          <a:xfrm>
            <a:off x="8075522" y="2135714"/>
            <a:ext cx="3823335" cy="3849068"/>
            <a:chOff x="6028392" y="2146032"/>
            <a:chExt cx="3823335" cy="3849068"/>
          </a:xfrm>
        </p:grpSpPr>
        <p:pic>
          <p:nvPicPr>
            <p:cNvPr id="28" name="Imagem 27">
              <a:extLst>
                <a:ext uri="{FF2B5EF4-FFF2-40B4-BE49-F238E27FC236}">
                  <a16:creationId xmlns:a16="http://schemas.microsoft.com/office/drawing/2014/main" id="{257448E6-8ED2-7EF6-7074-311CE69177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8392" y="2148455"/>
              <a:ext cx="1800000" cy="1800000"/>
            </a:xfrm>
            <a:prstGeom prst="rect">
              <a:avLst/>
            </a:prstGeom>
          </p:spPr>
        </p:pic>
        <p:pic>
          <p:nvPicPr>
            <p:cNvPr id="30" name="Imagem 29">
              <a:extLst>
                <a:ext uri="{FF2B5EF4-FFF2-40B4-BE49-F238E27FC236}">
                  <a16:creationId xmlns:a16="http://schemas.microsoft.com/office/drawing/2014/main" id="{8DCEC22B-931B-5509-3467-2702FCA3A4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1727" y="2146032"/>
              <a:ext cx="1800000" cy="1800000"/>
            </a:xfrm>
            <a:prstGeom prst="rect">
              <a:avLst/>
            </a:prstGeom>
          </p:spPr>
        </p:pic>
        <p:pic>
          <p:nvPicPr>
            <p:cNvPr id="36" name="Imagem 35">
              <a:extLst>
                <a:ext uri="{FF2B5EF4-FFF2-40B4-BE49-F238E27FC236}">
                  <a16:creationId xmlns:a16="http://schemas.microsoft.com/office/drawing/2014/main" id="{87FDCF85-1FA3-B98F-3A06-4A5F8E36A9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28392" y="4195100"/>
              <a:ext cx="1800000" cy="1800000"/>
            </a:xfrm>
            <a:prstGeom prst="rect">
              <a:avLst/>
            </a:prstGeom>
          </p:spPr>
        </p:pic>
        <p:pic>
          <p:nvPicPr>
            <p:cNvPr id="37" name="Imagem 36">
              <a:extLst>
                <a:ext uri="{FF2B5EF4-FFF2-40B4-BE49-F238E27FC236}">
                  <a16:creationId xmlns:a16="http://schemas.microsoft.com/office/drawing/2014/main" id="{84138E5C-1D21-A815-0DA4-D6F1DD846C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51727" y="4172043"/>
              <a:ext cx="1800000" cy="1800000"/>
            </a:xfrm>
            <a:prstGeom prst="rect">
              <a:avLst/>
            </a:prstGeom>
          </p:spPr>
        </p:pic>
      </p:grpSp>
    </p:spTree>
    <p:extLst>
      <p:ext uri="{BB962C8B-B14F-4D97-AF65-F5344CB8AC3E}">
        <p14:creationId xmlns:p14="http://schemas.microsoft.com/office/powerpoint/2010/main" val="17223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5C5CE-9E81-9682-C5EC-570868CB230D}"/>
            </a:ext>
          </a:extLst>
        </p:cNvPr>
        <p:cNvGrpSpPr/>
        <p:nvPr/>
      </p:nvGrpSpPr>
      <p:grpSpPr>
        <a:xfrm>
          <a:off x="0" y="0"/>
          <a:ext cx="0" cy="0"/>
          <a:chOff x="0" y="0"/>
          <a:chExt cx="0" cy="0"/>
        </a:xfrm>
      </p:grpSpPr>
      <p:pic>
        <p:nvPicPr>
          <p:cNvPr id="9" name="Imagem 8">
            <a:extLst>
              <a:ext uri="{FF2B5EF4-FFF2-40B4-BE49-F238E27FC236}">
                <a16:creationId xmlns:a16="http://schemas.microsoft.com/office/drawing/2014/main" id="{E0FB1633-80BF-9A6F-2669-53909DD5F153}"/>
              </a:ext>
            </a:extLst>
          </p:cNvPr>
          <p:cNvPicPr>
            <a:picLocks noChangeAspect="1"/>
          </p:cNvPicPr>
          <p:nvPr/>
        </p:nvPicPr>
        <p:blipFill rotWithShape="1">
          <a:blip r:embed="rId2"/>
          <a:srcRect r="65865"/>
          <a:stretch/>
        </p:blipFill>
        <p:spPr>
          <a:xfrm>
            <a:off x="141973" y="142182"/>
            <a:ext cx="3913836" cy="1876425"/>
          </a:xfrm>
          <a:prstGeom prst="rect">
            <a:avLst/>
          </a:prstGeom>
        </p:spPr>
      </p:pic>
      <p:cxnSp>
        <p:nvCxnSpPr>
          <p:cNvPr id="19" name="Conector reto 18">
            <a:extLst>
              <a:ext uri="{FF2B5EF4-FFF2-40B4-BE49-F238E27FC236}">
                <a16:creationId xmlns:a16="http://schemas.microsoft.com/office/drawing/2014/main" id="{E049E805-4697-4BBF-1F3D-269FF6CC35BE}"/>
              </a:ext>
            </a:extLst>
          </p:cNvPr>
          <p:cNvCxnSpPr>
            <a:cxnSpLocks/>
          </p:cNvCxnSpPr>
          <p:nvPr/>
        </p:nvCxnSpPr>
        <p:spPr>
          <a:xfrm>
            <a:off x="3292742" y="1163844"/>
            <a:ext cx="0" cy="32234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B28A3530-AD52-E840-4627-9C4B0D7ACE13}"/>
              </a:ext>
            </a:extLst>
          </p:cNvPr>
          <p:cNvCxnSpPr/>
          <p:nvPr/>
        </p:nvCxnSpPr>
        <p:spPr>
          <a:xfrm>
            <a:off x="3292742" y="1486184"/>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43DC398-F078-1C28-7BF4-6F1F79462DEE}"/>
              </a:ext>
            </a:extLst>
          </p:cNvPr>
          <p:cNvSpPr txBox="1"/>
          <p:nvPr/>
        </p:nvSpPr>
        <p:spPr>
          <a:xfrm>
            <a:off x="3869210" y="1307279"/>
            <a:ext cx="3525077" cy="369332"/>
          </a:xfrm>
          <a:prstGeom prst="rect">
            <a:avLst/>
          </a:prstGeom>
          <a:noFill/>
        </p:spPr>
        <p:txBody>
          <a:bodyPr wrap="square" rtlCol="0">
            <a:spAutoFit/>
          </a:bodyPr>
          <a:lstStyle/>
          <a:p>
            <a:r>
              <a:rPr lang="pt-BR" dirty="0"/>
              <a:t>Logo para login acessar site da ONU</a:t>
            </a:r>
          </a:p>
        </p:txBody>
      </p:sp>
      <p:cxnSp>
        <p:nvCxnSpPr>
          <p:cNvPr id="22" name="Conector reto 21">
            <a:extLst>
              <a:ext uri="{FF2B5EF4-FFF2-40B4-BE49-F238E27FC236}">
                <a16:creationId xmlns:a16="http://schemas.microsoft.com/office/drawing/2014/main" id="{C363CCEB-08FE-D3BE-58BC-01D952BE33E8}"/>
              </a:ext>
            </a:extLst>
          </p:cNvPr>
          <p:cNvCxnSpPr>
            <a:cxnSpLocks/>
          </p:cNvCxnSpPr>
          <p:nvPr/>
        </p:nvCxnSpPr>
        <p:spPr>
          <a:xfrm>
            <a:off x="1947644" y="1163844"/>
            <a:ext cx="0" cy="72652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F0192B0E-693B-D3EF-90AE-30E0602CC6E0}"/>
              </a:ext>
            </a:extLst>
          </p:cNvPr>
          <p:cNvCxnSpPr/>
          <p:nvPr/>
        </p:nvCxnSpPr>
        <p:spPr>
          <a:xfrm>
            <a:off x="1947644" y="1890372"/>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F6ECE537-E770-186B-37A4-01FDA7CE7CBB}"/>
              </a:ext>
            </a:extLst>
          </p:cNvPr>
          <p:cNvSpPr txBox="1"/>
          <p:nvPr/>
        </p:nvSpPr>
        <p:spPr>
          <a:xfrm>
            <a:off x="2524112" y="1711467"/>
            <a:ext cx="3525077" cy="369332"/>
          </a:xfrm>
          <a:prstGeom prst="rect">
            <a:avLst/>
          </a:prstGeom>
          <a:noFill/>
        </p:spPr>
        <p:txBody>
          <a:bodyPr wrap="square" rtlCol="0">
            <a:spAutoFit/>
          </a:bodyPr>
          <a:lstStyle/>
          <a:p>
            <a:r>
              <a:rPr lang="pt-BR" dirty="0"/>
              <a:t>Logo para login acessar site da ODS</a:t>
            </a:r>
          </a:p>
        </p:txBody>
      </p:sp>
      <p:cxnSp>
        <p:nvCxnSpPr>
          <p:cNvPr id="33" name="Conector reto 32">
            <a:extLst>
              <a:ext uri="{FF2B5EF4-FFF2-40B4-BE49-F238E27FC236}">
                <a16:creationId xmlns:a16="http://schemas.microsoft.com/office/drawing/2014/main" id="{36AA3B91-6020-D061-CCB6-72C90D9284A2}"/>
              </a:ext>
            </a:extLst>
          </p:cNvPr>
          <p:cNvCxnSpPr>
            <a:cxnSpLocks/>
          </p:cNvCxnSpPr>
          <p:nvPr/>
        </p:nvCxnSpPr>
        <p:spPr>
          <a:xfrm>
            <a:off x="761576" y="1163844"/>
            <a:ext cx="0" cy="114397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F1E59883-9C12-3235-1FE9-F0B6642277D2}"/>
              </a:ext>
            </a:extLst>
          </p:cNvPr>
          <p:cNvCxnSpPr/>
          <p:nvPr/>
        </p:nvCxnSpPr>
        <p:spPr>
          <a:xfrm>
            <a:off x="761576" y="2307814"/>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6D30638-05E7-139A-B35D-74A2D4916193}"/>
              </a:ext>
            </a:extLst>
          </p:cNvPr>
          <p:cNvSpPr txBox="1"/>
          <p:nvPr/>
        </p:nvSpPr>
        <p:spPr>
          <a:xfrm>
            <a:off x="1338044" y="2128909"/>
            <a:ext cx="3525077" cy="369332"/>
          </a:xfrm>
          <a:prstGeom prst="rect">
            <a:avLst/>
          </a:prstGeom>
          <a:noFill/>
        </p:spPr>
        <p:txBody>
          <a:bodyPr wrap="square" rtlCol="0">
            <a:spAutoFit/>
          </a:bodyPr>
          <a:lstStyle/>
          <a:p>
            <a:r>
              <a:rPr lang="pt-BR" dirty="0"/>
              <a:t>Logo para login acessar site da Proz</a:t>
            </a:r>
          </a:p>
        </p:txBody>
      </p:sp>
      <p:pic>
        <p:nvPicPr>
          <p:cNvPr id="43" name="Imagem 42">
            <a:extLst>
              <a:ext uri="{FF2B5EF4-FFF2-40B4-BE49-F238E27FC236}">
                <a16:creationId xmlns:a16="http://schemas.microsoft.com/office/drawing/2014/main" id="{0501BED6-40D9-3D02-9C33-37F5C187E0F3}"/>
              </a:ext>
            </a:extLst>
          </p:cNvPr>
          <p:cNvPicPr>
            <a:picLocks noChangeAspect="1"/>
          </p:cNvPicPr>
          <p:nvPr/>
        </p:nvPicPr>
        <p:blipFill rotWithShape="1">
          <a:blip r:embed="rId2"/>
          <a:srcRect l="46089"/>
          <a:stretch/>
        </p:blipFill>
        <p:spPr>
          <a:xfrm>
            <a:off x="172928" y="3767891"/>
            <a:ext cx="6181326" cy="1876425"/>
          </a:xfrm>
          <a:prstGeom prst="rect">
            <a:avLst/>
          </a:prstGeom>
        </p:spPr>
      </p:pic>
      <p:cxnSp>
        <p:nvCxnSpPr>
          <p:cNvPr id="44" name="Conector reto 43">
            <a:extLst>
              <a:ext uri="{FF2B5EF4-FFF2-40B4-BE49-F238E27FC236}">
                <a16:creationId xmlns:a16="http://schemas.microsoft.com/office/drawing/2014/main" id="{7E53A912-FAC0-2B43-B5C7-677E8DD53E78}"/>
              </a:ext>
            </a:extLst>
          </p:cNvPr>
          <p:cNvCxnSpPr>
            <a:cxnSpLocks/>
          </p:cNvCxnSpPr>
          <p:nvPr/>
        </p:nvCxnSpPr>
        <p:spPr>
          <a:xfrm>
            <a:off x="4845147" y="3245176"/>
            <a:ext cx="1108" cy="164005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Conector reto 45">
            <a:extLst>
              <a:ext uri="{FF2B5EF4-FFF2-40B4-BE49-F238E27FC236}">
                <a16:creationId xmlns:a16="http://schemas.microsoft.com/office/drawing/2014/main" id="{4F29CB01-1664-432C-0D71-BF4A49F446D7}"/>
              </a:ext>
            </a:extLst>
          </p:cNvPr>
          <p:cNvCxnSpPr>
            <a:cxnSpLocks/>
          </p:cNvCxnSpPr>
          <p:nvPr/>
        </p:nvCxnSpPr>
        <p:spPr>
          <a:xfrm>
            <a:off x="4845147" y="3245176"/>
            <a:ext cx="59942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8" name="CaixaDeTexto 47">
            <a:extLst>
              <a:ext uri="{FF2B5EF4-FFF2-40B4-BE49-F238E27FC236}">
                <a16:creationId xmlns:a16="http://schemas.microsoft.com/office/drawing/2014/main" id="{9D4C3577-BB90-B31D-2E53-7C88FE6BDABF}"/>
              </a:ext>
            </a:extLst>
          </p:cNvPr>
          <p:cNvSpPr txBox="1"/>
          <p:nvPr/>
        </p:nvSpPr>
        <p:spPr>
          <a:xfrm>
            <a:off x="5412670" y="3053567"/>
            <a:ext cx="4872771" cy="646331"/>
          </a:xfrm>
          <a:prstGeom prst="rect">
            <a:avLst/>
          </a:prstGeom>
          <a:noFill/>
        </p:spPr>
        <p:txBody>
          <a:bodyPr wrap="square" rtlCol="0">
            <a:spAutoFit/>
          </a:bodyPr>
          <a:lstStyle/>
          <a:p>
            <a:pPr algn="just"/>
            <a:r>
              <a:rPr lang="pt-BR" dirty="0"/>
              <a:t>Cabeçalho principal em uma cor diferente do cabeçalho secundário.</a:t>
            </a:r>
          </a:p>
        </p:txBody>
      </p:sp>
      <p:cxnSp>
        <p:nvCxnSpPr>
          <p:cNvPr id="49" name="Conector reto 48">
            <a:extLst>
              <a:ext uri="{FF2B5EF4-FFF2-40B4-BE49-F238E27FC236}">
                <a16:creationId xmlns:a16="http://schemas.microsoft.com/office/drawing/2014/main" id="{05DC451B-3C50-4C41-732C-8BBD4573114E}"/>
              </a:ext>
            </a:extLst>
          </p:cNvPr>
          <p:cNvCxnSpPr>
            <a:cxnSpLocks/>
          </p:cNvCxnSpPr>
          <p:nvPr/>
        </p:nvCxnSpPr>
        <p:spPr>
          <a:xfrm>
            <a:off x="5205134" y="4562700"/>
            <a:ext cx="0" cy="609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B295B51B-0099-86B5-6166-4CAFF9BC04E7}"/>
              </a:ext>
            </a:extLst>
          </p:cNvPr>
          <p:cNvCxnSpPr>
            <a:cxnSpLocks/>
          </p:cNvCxnSpPr>
          <p:nvPr/>
        </p:nvCxnSpPr>
        <p:spPr>
          <a:xfrm>
            <a:off x="5204026" y="4562700"/>
            <a:ext cx="124927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CaixaDeTexto 50">
            <a:extLst>
              <a:ext uri="{FF2B5EF4-FFF2-40B4-BE49-F238E27FC236}">
                <a16:creationId xmlns:a16="http://schemas.microsoft.com/office/drawing/2014/main" id="{E7FE7800-20A3-4D4E-A585-544509B240CE}"/>
              </a:ext>
            </a:extLst>
          </p:cNvPr>
          <p:cNvSpPr txBox="1"/>
          <p:nvPr/>
        </p:nvSpPr>
        <p:spPr>
          <a:xfrm>
            <a:off x="6453297" y="4369047"/>
            <a:ext cx="5457781" cy="1200329"/>
          </a:xfrm>
          <a:prstGeom prst="rect">
            <a:avLst/>
          </a:prstGeom>
          <a:noFill/>
        </p:spPr>
        <p:txBody>
          <a:bodyPr wrap="square" rtlCol="0">
            <a:spAutoFit/>
          </a:bodyPr>
          <a:lstStyle/>
          <a:p>
            <a:pPr algn="just"/>
            <a:r>
              <a:rPr lang="pt-BR" dirty="0"/>
              <a:t>Cabeçalho secundário descrevendo “Quem Somos”, “O que Fazemos” e “Nossos Objetivos”. Para cada item deste menu, ficar em uma página e está página ter a opção de voltar ao meu principal.</a:t>
            </a:r>
          </a:p>
        </p:txBody>
      </p:sp>
      <p:sp>
        <p:nvSpPr>
          <p:cNvPr id="64" name="CaixaDeTexto 63">
            <a:extLst>
              <a:ext uri="{FF2B5EF4-FFF2-40B4-BE49-F238E27FC236}">
                <a16:creationId xmlns:a16="http://schemas.microsoft.com/office/drawing/2014/main" id="{9BEF81A4-F90E-B066-589D-66E8336BDDA6}"/>
              </a:ext>
            </a:extLst>
          </p:cNvPr>
          <p:cNvSpPr txBox="1"/>
          <p:nvPr/>
        </p:nvSpPr>
        <p:spPr>
          <a:xfrm>
            <a:off x="339213" y="5888401"/>
            <a:ext cx="11571865" cy="646331"/>
          </a:xfrm>
          <a:prstGeom prst="rect">
            <a:avLst/>
          </a:prstGeom>
          <a:noFill/>
        </p:spPr>
        <p:txBody>
          <a:bodyPr wrap="square" rtlCol="0">
            <a:spAutoFit/>
          </a:bodyPr>
          <a:lstStyle/>
          <a:p>
            <a:pPr algn="just"/>
            <a:r>
              <a:rPr lang="pt-BR" dirty="0"/>
              <a:t>OBS: Cores, logos, plano de fundo e outros, podemos definir em grupo para futuro protótipo no Figma, que será o protótipo final. No Figma teremos tudo que será usado no projeto final.</a:t>
            </a:r>
          </a:p>
        </p:txBody>
      </p:sp>
      <p:cxnSp>
        <p:nvCxnSpPr>
          <p:cNvPr id="65" name="Conector reto 64">
            <a:extLst>
              <a:ext uri="{FF2B5EF4-FFF2-40B4-BE49-F238E27FC236}">
                <a16:creationId xmlns:a16="http://schemas.microsoft.com/office/drawing/2014/main" id="{FD865C2F-D555-E8C7-5F17-3967C7B9EF19}"/>
              </a:ext>
            </a:extLst>
          </p:cNvPr>
          <p:cNvCxnSpPr>
            <a:cxnSpLocks/>
          </p:cNvCxnSpPr>
          <p:nvPr/>
        </p:nvCxnSpPr>
        <p:spPr>
          <a:xfrm>
            <a:off x="367665" y="2984636"/>
            <a:ext cx="0" cy="11449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7AD4E675-F7FC-60BE-78B9-0004D4DC333C}"/>
              </a:ext>
            </a:extLst>
          </p:cNvPr>
          <p:cNvCxnSpPr>
            <a:cxnSpLocks/>
          </p:cNvCxnSpPr>
          <p:nvPr/>
        </p:nvCxnSpPr>
        <p:spPr>
          <a:xfrm>
            <a:off x="366557" y="2984636"/>
            <a:ext cx="19896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7" name="CaixaDeTexto 66">
            <a:extLst>
              <a:ext uri="{FF2B5EF4-FFF2-40B4-BE49-F238E27FC236}">
                <a16:creationId xmlns:a16="http://schemas.microsoft.com/office/drawing/2014/main" id="{06704818-C4AE-B760-34C0-797FA18E5114}"/>
              </a:ext>
            </a:extLst>
          </p:cNvPr>
          <p:cNvSpPr txBox="1"/>
          <p:nvPr/>
        </p:nvSpPr>
        <p:spPr>
          <a:xfrm>
            <a:off x="565521" y="2807775"/>
            <a:ext cx="4050723" cy="1200329"/>
          </a:xfrm>
          <a:prstGeom prst="rect">
            <a:avLst/>
          </a:prstGeom>
          <a:noFill/>
        </p:spPr>
        <p:txBody>
          <a:bodyPr wrap="square" rtlCol="0">
            <a:spAutoFit/>
          </a:bodyPr>
          <a:lstStyle/>
          <a:p>
            <a:pPr algn="just"/>
            <a:r>
              <a:rPr lang="pt-BR" dirty="0"/>
              <a:t>Definir Tema Principal do Site. Este é um provisório. Se chegarmos ao um consenso, deixamos esse como definitivo.</a:t>
            </a:r>
          </a:p>
        </p:txBody>
      </p:sp>
    </p:spTree>
    <p:extLst>
      <p:ext uri="{BB962C8B-B14F-4D97-AF65-F5344CB8AC3E}">
        <p14:creationId xmlns:p14="http://schemas.microsoft.com/office/powerpoint/2010/main" val="100895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11C56-8D39-26CB-2804-26A01C507569}"/>
            </a:ext>
          </a:extLst>
        </p:cNvPr>
        <p:cNvGrpSpPr/>
        <p:nvPr/>
      </p:nvGrpSpPr>
      <p:grpSpPr>
        <a:xfrm>
          <a:off x="0" y="0"/>
          <a:ext cx="0" cy="0"/>
          <a:chOff x="0" y="0"/>
          <a:chExt cx="0" cy="0"/>
        </a:xfrm>
      </p:grpSpPr>
      <p:grpSp>
        <p:nvGrpSpPr>
          <p:cNvPr id="6" name="Agrupar 5">
            <a:extLst>
              <a:ext uri="{FF2B5EF4-FFF2-40B4-BE49-F238E27FC236}">
                <a16:creationId xmlns:a16="http://schemas.microsoft.com/office/drawing/2014/main" id="{415B3250-4726-234C-A731-1FC95EA86256}"/>
              </a:ext>
            </a:extLst>
          </p:cNvPr>
          <p:cNvGrpSpPr/>
          <p:nvPr/>
        </p:nvGrpSpPr>
        <p:grpSpPr>
          <a:xfrm>
            <a:off x="498989" y="2358075"/>
            <a:ext cx="8480323" cy="2929222"/>
            <a:chOff x="0" y="1878752"/>
            <a:chExt cx="12192000" cy="4362991"/>
          </a:xfrm>
        </p:grpSpPr>
        <p:pic>
          <p:nvPicPr>
            <p:cNvPr id="47" name="Picture 2">
              <a:extLst>
                <a:ext uri="{FF2B5EF4-FFF2-40B4-BE49-F238E27FC236}">
                  <a16:creationId xmlns:a16="http://schemas.microsoft.com/office/drawing/2014/main" id="{91186FAD-34FE-F0C1-00C8-A8D59B0AA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8752"/>
              <a:ext cx="12192000" cy="4362991"/>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a:extLst>
                <a:ext uri="{FF2B5EF4-FFF2-40B4-BE49-F238E27FC236}">
                  <a16:creationId xmlns:a16="http://schemas.microsoft.com/office/drawing/2014/main" id="{1DBD6F36-649F-1CEB-4EC3-66B56B36C3FA}"/>
                </a:ext>
              </a:extLst>
            </p:cNvPr>
            <p:cNvSpPr txBox="1"/>
            <p:nvPr/>
          </p:nvSpPr>
          <p:spPr>
            <a:xfrm>
              <a:off x="107390" y="2062869"/>
              <a:ext cx="7744797" cy="3970318"/>
            </a:xfrm>
            <a:prstGeom prst="rect">
              <a:avLst/>
            </a:prstGeom>
            <a:noFill/>
          </p:spPr>
          <p:txBody>
            <a:bodyPr wrap="square" rtlCol="0">
              <a:spAutoFit/>
            </a:bodyPr>
            <a:lstStyle/>
            <a:p>
              <a:pPr algn="just"/>
              <a:r>
                <a:rPr lang="pt-BR"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id="39" name="Agrupar 38">
              <a:extLst>
                <a:ext uri="{FF2B5EF4-FFF2-40B4-BE49-F238E27FC236}">
                  <a16:creationId xmlns:a16="http://schemas.microsoft.com/office/drawing/2014/main" id="{9167D1E9-F4AA-4F63-E533-DA80217C3DD4}"/>
                </a:ext>
              </a:extLst>
            </p:cNvPr>
            <p:cNvGrpSpPr/>
            <p:nvPr/>
          </p:nvGrpSpPr>
          <p:grpSpPr>
            <a:xfrm>
              <a:off x="8075522" y="2135714"/>
              <a:ext cx="3823335" cy="3849068"/>
              <a:chOff x="6028392" y="2146032"/>
              <a:chExt cx="3823335" cy="3849068"/>
            </a:xfrm>
          </p:grpSpPr>
          <p:pic>
            <p:nvPicPr>
              <p:cNvPr id="28" name="Imagem 27">
                <a:extLst>
                  <a:ext uri="{FF2B5EF4-FFF2-40B4-BE49-F238E27FC236}">
                    <a16:creationId xmlns:a16="http://schemas.microsoft.com/office/drawing/2014/main" id="{70830235-F8FF-A8D4-0169-E5AF6C32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392" y="2148455"/>
                <a:ext cx="1800000" cy="1800000"/>
              </a:xfrm>
              <a:prstGeom prst="rect">
                <a:avLst/>
              </a:prstGeom>
            </p:spPr>
          </p:pic>
          <p:pic>
            <p:nvPicPr>
              <p:cNvPr id="30" name="Imagem 29">
                <a:extLst>
                  <a:ext uri="{FF2B5EF4-FFF2-40B4-BE49-F238E27FC236}">
                    <a16:creationId xmlns:a16="http://schemas.microsoft.com/office/drawing/2014/main" id="{00240B0C-D899-0C4E-07AE-2FA74DA920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727" y="2146032"/>
                <a:ext cx="1800000" cy="1800000"/>
              </a:xfrm>
              <a:prstGeom prst="rect">
                <a:avLst/>
              </a:prstGeom>
            </p:spPr>
          </p:pic>
          <p:pic>
            <p:nvPicPr>
              <p:cNvPr id="36" name="Imagem 35">
                <a:extLst>
                  <a:ext uri="{FF2B5EF4-FFF2-40B4-BE49-F238E27FC236}">
                    <a16:creationId xmlns:a16="http://schemas.microsoft.com/office/drawing/2014/main" id="{89BDAC85-16BB-0B20-97FE-D23D804E83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392" y="4195100"/>
                <a:ext cx="1800000" cy="1800000"/>
              </a:xfrm>
              <a:prstGeom prst="rect">
                <a:avLst/>
              </a:prstGeom>
            </p:spPr>
          </p:pic>
          <p:pic>
            <p:nvPicPr>
              <p:cNvPr id="37" name="Imagem 36">
                <a:extLst>
                  <a:ext uri="{FF2B5EF4-FFF2-40B4-BE49-F238E27FC236}">
                    <a16:creationId xmlns:a16="http://schemas.microsoft.com/office/drawing/2014/main" id="{B0AB5DEA-C93A-028E-C398-15E65CC18C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1727" y="4172043"/>
                <a:ext cx="1800000" cy="1800000"/>
              </a:xfrm>
              <a:prstGeom prst="rect">
                <a:avLst/>
              </a:prstGeom>
            </p:spPr>
          </p:pic>
        </p:grpSp>
      </p:grpSp>
      <p:cxnSp>
        <p:nvCxnSpPr>
          <p:cNvPr id="9" name="Conector reto 8">
            <a:extLst>
              <a:ext uri="{FF2B5EF4-FFF2-40B4-BE49-F238E27FC236}">
                <a16:creationId xmlns:a16="http://schemas.microsoft.com/office/drawing/2014/main" id="{2CCA547D-71E9-E935-F287-DA23CAA30FD5}"/>
              </a:ext>
            </a:extLst>
          </p:cNvPr>
          <p:cNvCxnSpPr>
            <a:cxnSpLocks/>
          </p:cNvCxnSpPr>
          <p:nvPr/>
        </p:nvCxnSpPr>
        <p:spPr>
          <a:xfrm>
            <a:off x="829763" y="5114779"/>
            <a:ext cx="0" cy="5451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C52EAD5F-8FA8-C9B7-3121-04452B3C151C}"/>
              </a:ext>
            </a:extLst>
          </p:cNvPr>
          <p:cNvCxnSpPr/>
          <p:nvPr/>
        </p:nvCxnSpPr>
        <p:spPr>
          <a:xfrm>
            <a:off x="829763" y="5659976"/>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C2D41A41-8D56-D1F5-25A4-6351B5DBFCF1}"/>
              </a:ext>
            </a:extLst>
          </p:cNvPr>
          <p:cNvSpPr txBox="1"/>
          <p:nvPr/>
        </p:nvSpPr>
        <p:spPr>
          <a:xfrm>
            <a:off x="1406232" y="5481071"/>
            <a:ext cx="3332920" cy="646331"/>
          </a:xfrm>
          <a:prstGeom prst="rect">
            <a:avLst/>
          </a:prstGeom>
          <a:noFill/>
        </p:spPr>
        <p:txBody>
          <a:bodyPr wrap="square" rtlCol="0">
            <a:spAutoFit/>
          </a:bodyPr>
          <a:lstStyle/>
          <a:p>
            <a:pPr algn="just"/>
            <a:r>
              <a:rPr lang="pt-BR" dirty="0"/>
              <a:t>Podemos definir uma imagem de fundo ou uma cor. </a:t>
            </a:r>
          </a:p>
        </p:txBody>
      </p:sp>
      <p:cxnSp>
        <p:nvCxnSpPr>
          <p:cNvPr id="17" name="Conector reto 16">
            <a:extLst>
              <a:ext uri="{FF2B5EF4-FFF2-40B4-BE49-F238E27FC236}">
                <a16:creationId xmlns:a16="http://schemas.microsoft.com/office/drawing/2014/main" id="{59268E13-F5B6-812D-7EDC-4816F06B3F79}"/>
              </a:ext>
            </a:extLst>
          </p:cNvPr>
          <p:cNvCxnSpPr>
            <a:cxnSpLocks/>
          </p:cNvCxnSpPr>
          <p:nvPr/>
        </p:nvCxnSpPr>
        <p:spPr>
          <a:xfrm>
            <a:off x="303730" y="4205296"/>
            <a:ext cx="0" cy="206276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8443022-5073-2989-ABC1-12E92A8CFA3C}"/>
              </a:ext>
            </a:extLst>
          </p:cNvPr>
          <p:cNvCxnSpPr>
            <a:cxnSpLocks/>
          </p:cNvCxnSpPr>
          <p:nvPr/>
        </p:nvCxnSpPr>
        <p:spPr>
          <a:xfrm>
            <a:off x="303730" y="4221556"/>
            <a:ext cx="4189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26DA153E-FC43-017A-F2F4-51EFF1EAEABE}"/>
              </a:ext>
            </a:extLst>
          </p:cNvPr>
          <p:cNvCxnSpPr/>
          <p:nvPr/>
        </p:nvCxnSpPr>
        <p:spPr>
          <a:xfrm>
            <a:off x="303730" y="6268064"/>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CE75B66F-6639-333D-5850-118938869A3A}"/>
              </a:ext>
            </a:extLst>
          </p:cNvPr>
          <p:cNvSpPr txBox="1"/>
          <p:nvPr/>
        </p:nvSpPr>
        <p:spPr>
          <a:xfrm>
            <a:off x="886826" y="6088479"/>
            <a:ext cx="3332920" cy="646331"/>
          </a:xfrm>
          <a:prstGeom prst="rect">
            <a:avLst/>
          </a:prstGeom>
          <a:noFill/>
        </p:spPr>
        <p:txBody>
          <a:bodyPr wrap="square" rtlCol="0">
            <a:spAutoFit/>
          </a:bodyPr>
          <a:lstStyle/>
          <a:p>
            <a:pPr algn="just"/>
            <a:r>
              <a:rPr lang="pt-BR" dirty="0"/>
              <a:t>Texto introdutório, explicando sobre o assunto abordado.</a:t>
            </a:r>
          </a:p>
        </p:txBody>
      </p:sp>
      <p:cxnSp>
        <p:nvCxnSpPr>
          <p:cNvPr id="32" name="Conector reto 31">
            <a:extLst>
              <a:ext uri="{FF2B5EF4-FFF2-40B4-BE49-F238E27FC236}">
                <a16:creationId xmlns:a16="http://schemas.microsoft.com/office/drawing/2014/main" id="{745C7B18-E813-0AAF-C8AB-B69615AB8FF9}"/>
              </a:ext>
            </a:extLst>
          </p:cNvPr>
          <p:cNvCxnSpPr>
            <a:cxnSpLocks/>
          </p:cNvCxnSpPr>
          <p:nvPr/>
        </p:nvCxnSpPr>
        <p:spPr>
          <a:xfrm>
            <a:off x="6231310" y="1239828"/>
            <a:ext cx="0" cy="135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2B5D5208-6F79-46C7-03D3-4E5CCA47EA07}"/>
              </a:ext>
            </a:extLst>
          </p:cNvPr>
          <p:cNvCxnSpPr>
            <a:cxnSpLocks/>
          </p:cNvCxnSpPr>
          <p:nvPr/>
        </p:nvCxnSpPr>
        <p:spPr>
          <a:xfrm>
            <a:off x="6231310" y="1239828"/>
            <a:ext cx="48259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CaixaDeTexto 33">
            <a:extLst>
              <a:ext uri="{FF2B5EF4-FFF2-40B4-BE49-F238E27FC236}">
                <a16:creationId xmlns:a16="http://schemas.microsoft.com/office/drawing/2014/main" id="{B8A6B883-374C-6EEB-D878-9154201F33C1}"/>
              </a:ext>
            </a:extLst>
          </p:cNvPr>
          <p:cNvSpPr txBox="1"/>
          <p:nvPr/>
        </p:nvSpPr>
        <p:spPr>
          <a:xfrm>
            <a:off x="6798833" y="782755"/>
            <a:ext cx="5165906" cy="923330"/>
          </a:xfrm>
          <a:prstGeom prst="rect">
            <a:avLst/>
          </a:prstGeom>
          <a:noFill/>
        </p:spPr>
        <p:txBody>
          <a:bodyPr wrap="square" rtlCol="0">
            <a:spAutoFit/>
          </a:bodyPr>
          <a:lstStyle/>
          <a:p>
            <a:pPr algn="just"/>
            <a:r>
              <a:rPr lang="pt-BR" dirty="0"/>
              <a:t>O combate a Fome e Agricultura sustentável é a base dos outros objetivos. Pessoas com fome não fazem nada.</a:t>
            </a:r>
          </a:p>
        </p:txBody>
      </p:sp>
      <p:sp>
        <p:nvSpPr>
          <p:cNvPr id="40" name="CaixaDeTexto 39">
            <a:extLst>
              <a:ext uri="{FF2B5EF4-FFF2-40B4-BE49-F238E27FC236}">
                <a16:creationId xmlns:a16="http://schemas.microsoft.com/office/drawing/2014/main" id="{21874EC0-7830-7285-B0B3-B08FE045D5BE}"/>
              </a:ext>
            </a:extLst>
          </p:cNvPr>
          <p:cNvSpPr txBox="1"/>
          <p:nvPr/>
        </p:nvSpPr>
        <p:spPr>
          <a:xfrm>
            <a:off x="595278" y="324772"/>
            <a:ext cx="5288920" cy="1938992"/>
          </a:xfrm>
          <a:prstGeom prst="rect">
            <a:avLst/>
          </a:prstGeom>
          <a:noFill/>
        </p:spPr>
        <p:txBody>
          <a:bodyPr wrap="square" rtlCol="0">
            <a:spAutoFit/>
          </a:bodyPr>
          <a:lstStyle/>
          <a:p>
            <a:pPr algn="just"/>
            <a:r>
              <a:rPr lang="pt-BR" sz="2400" dirty="0"/>
              <a:t>Esses são os objetivos que escolhemos e que, acreditamos que tenha uma certa ligação.</a:t>
            </a:r>
          </a:p>
          <a:p>
            <a:pPr algn="just"/>
            <a:r>
              <a:rPr lang="pt-BR" sz="2400" dirty="0"/>
              <a:t>Cada ícone dos itens escolhidos, levaram o usuário a explicação do tema.</a:t>
            </a:r>
          </a:p>
        </p:txBody>
      </p:sp>
      <p:cxnSp>
        <p:nvCxnSpPr>
          <p:cNvPr id="41" name="Conector reto 40">
            <a:extLst>
              <a:ext uri="{FF2B5EF4-FFF2-40B4-BE49-F238E27FC236}">
                <a16:creationId xmlns:a16="http://schemas.microsoft.com/office/drawing/2014/main" id="{A2F8B412-0338-F63D-4C6F-BA60B900849A}"/>
              </a:ext>
            </a:extLst>
          </p:cNvPr>
          <p:cNvCxnSpPr>
            <a:cxnSpLocks/>
          </p:cNvCxnSpPr>
          <p:nvPr/>
        </p:nvCxnSpPr>
        <p:spPr>
          <a:xfrm>
            <a:off x="7622572" y="1893673"/>
            <a:ext cx="1108" cy="69617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a:ext uri="{FF2B5EF4-FFF2-40B4-BE49-F238E27FC236}">
                <a16:creationId xmlns:a16="http://schemas.microsoft.com/office/drawing/2014/main" id="{B09EE8E0-1342-9D96-9DA6-A8BC8F362CD2}"/>
              </a:ext>
            </a:extLst>
          </p:cNvPr>
          <p:cNvCxnSpPr>
            <a:cxnSpLocks/>
          </p:cNvCxnSpPr>
          <p:nvPr/>
        </p:nvCxnSpPr>
        <p:spPr>
          <a:xfrm>
            <a:off x="7622572" y="1893673"/>
            <a:ext cx="48259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CaixaDeTexto 42">
            <a:extLst>
              <a:ext uri="{FF2B5EF4-FFF2-40B4-BE49-F238E27FC236}">
                <a16:creationId xmlns:a16="http://schemas.microsoft.com/office/drawing/2014/main" id="{C1A3703D-D697-7DAD-64D6-5B127A584F66}"/>
              </a:ext>
            </a:extLst>
          </p:cNvPr>
          <p:cNvSpPr txBox="1"/>
          <p:nvPr/>
        </p:nvSpPr>
        <p:spPr>
          <a:xfrm>
            <a:off x="8190095" y="1436600"/>
            <a:ext cx="3095111" cy="923330"/>
          </a:xfrm>
          <a:prstGeom prst="rect">
            <a:avLst/>
          </a:prstGeom>
          <a:noFill/>
        </p:spPr>
        <p:txBody>
          <a:bodyPr wrap="square" rtlCol="0">
            <a:spAutoFit/>
          </a:bodyPr>
          <a:lstStyle/>
          <a:p>
            <a:pPr algn="just"/>
            <a:r>
              <a:rPr lang="pt-BR" dirty="0"/>
              <a:t>As pessoas com uma base alimentar, vai gerar bem estar e conseguir se desenvolver.</a:t>
            </a:r>
          </a:p>
        </p:txBody>
      </p:sp>
      <p:cxnSp>
        <p:nvCxnSpPr>
          <p:cNvPr id="50" name="Conector reto 49">
            <a:extLst>
              <a:ext uri="{FF2B5EF4-FFF2-40B4-BE49-F238E27FC236}">
                <a16:creationId xmlns:a16="http://schemas.microsoft.com/office/drawing/2014/main" id="{59E19653-FE90-92B1-ADA9-CA92D6C6AC25}"/>
              </a:ext>
            </a:extLst>
          </p:cNvPr>
          <p:cNvCxnSpPr>
            <a:cxnSpLocks/>
          </p:cNvCxnSpPr>
          <p:nvPr/>
        </p:nvCxnSpPr>
        <p:spPr>
          <a:xfrm>
            <a:off x="4923622" y="5655387"/>
            <a:ext cx="48259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CaixaDeTexto 50">
            <a:extLst>
              <a:ext uri="{FF2B5EF4-FFF2-40B4-BE49-F238E27FC236}">
                <a16:creationId xmlns:a16="http://schemas.microsoft.com/office/drawing/2014/main" id="{7CC15CC6-420E-3B21-5EBE-EB752FAC660D}"/>
              </a:ext>
            </a:extLst>
          </p:cNvPr>
          <p:cNvSpPr txBox="1"/>
          <p:nvPr/>
        </p:nvSpPr>
        <p:spPr>
          <a:xfrm>
            <a:off x="5361973" y="5459816"/>
            <a:ext cx="5956020" cy="1200329"/>
          </a:xfrm>
          <a:prstGeom prst="rect">
            <a:avLst/>
          </a:prstGeom>
          <a:noFill/>
        </p:spPr>
        <p:txBody>
          <a:bodyPr wrap="square" rtlCol="0">
            <a:spAutoFit/>
          </a:bodyPr>
          <a:lstStyle/>
          <a:p>
            <a:pPr algn="just"/>
            <a:r>
              <a:rPr lang="pt-BR" dirty="0"/>
              <a:t>As pessoas com os dois itens anteriores, poderão se desenvolver através da Educação de Qualidade. Estudos comprovam quem tem um nível de educação melhor, tem uma qualidade de vida melhor também.</a:t>
            </a:r>
          </a:p>
        </p:txBody>
      </p:sp>
      <p:cxnSp>
        <p:nvCxnSpPr>
          <p:cNvPr id="53" name="Conector reto 52">
            <a:extLst>
              <a:ext uri="{FF2B5EF4-FFF2-40B4-BE49-F238E27FC236}">
                <a16:creationId xmlns:a16="http://schemas.microsoft.com/office/drawing/2014/main" id="{73CEF13C-E45B-A951-B174-908EFCF2637A}"/>
              </a:ext>
            </a:extLst>
          </p:cNvPr>
          <p:cNvCxnSpPr>
            <a:cxnSpLocks/>
          </p:cNvCxnSpPr>
          <p:nvPr/>
        </p:nvCxnSpPr>
        <p:spPr>
          <a:xfrm>
            <a:off x="4923622" y="4813859"/>
            <a:ext cx="0" cy="84611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D50D55B3-AE29-E4C0-6BEF-FF77862BDDB3}"/>
              </a:ext>
            </a:extLst>
          </p:cNvPr>
          <p:cNvCxnSpPr>
            <a:cxnSpLocks/>
          </p:cNvCxnSpPr>
          <p:nvPr/>
        </p:nvCxnSpPr>
        <p:spPr>
          <a:xfrm>
            <a:off x="4911213" y="4808298"/>
            <a:ext cx="133484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Conector reto 56">
            <a:extLst>
              <a:ext uri="{FF2B5EF4-FFF2-40B4-BE49-F238E27FC236}">
                <a16:creationId xmlns:a16="http://schemas.microsoft.com/office/drawing/2014/main" id="{46D09EE7-E1C7-0E3C-444D-9D2ABD820E27}"/>
              </a:ext>
            </a:extLst>
          </p:cNvPr>
          <p:cNvCxnSpPr>
            <a:cxnSpLocks/>
          </p:cNvCxnSpPr>
          <p:nvPr/>
        </p:nvCxnSpPr>
        <p:spPr>
          <a:xfrm flipV="1">
            <a:off x="8350150" y="3906296"/>
            <a:ext cx="784506" cy="128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CaixaDeTexto 57">
            <a:extLst>
              <a:ext uri="{FF2B5EF4-FFF2-40B4-BE49-F238E27FC236}">
                <a16:creationId xmlns:a16="http://schemas.microsoft.com/office/drawing/2014/main" id="{C27CD215-BB79-324E-38A5-8116CDB218C8}"/>
              </a:ext>
            </a:extLst>
          </p:cNvPr>
          <p:cNvSpPr txBox="1"/>
          <p:nvPr/>
        </p:nvSpPr>
        <p:spPr>
          <a:xfrm>
            <a:off x="9059289" y="3739077"/>
            <a:ext cx="3035453" cy="1200329"/>
          </a:xfrm>
          <a:prstGeom prst="rect">
            <a:avLst/>
          </a:prstGeom>
          <a:noFill/>
        </p:spPr>
        <p:txBody>
          <a:bodyPr wrap="square" rtlCol="0">
            <a:spAutoFit/>
          </a:bodyPr>
          <a:lstStyle/>
          <a:p>
            <a:pPr algn="just"/>
            <a:r>
              <a:rPr lang="pt-BR" dirty="0"/>
              <a:t>Pessoas esclarecidas e com conhecimento, ajudarão na Ação Contra a Mudança Global.</a:t>
            </a:r>
          </a:p>
        </p:txBody>
      </p:sp>
    </p:spTree>
    <p:extLst>
      <p:ext uri="{BB962C8B-B14F-4D97-AF65-F5344CB8AC3E}">
        <p14:creationId xmlns:p14="http://schemas.microsoft.com/office/powerpoint/2010/main" val="302421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0D982-404B-EE37-C1F8-65457D6316AA}"/>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9C504AFC-7A38-4091-797C-9503F4E48DCE}"/>
              </a:ext>
            </a:extLst>
          </p:cNvPr>
          <p:cNvPicPr>
            <a:picLocks noChangeAspect="1"/>
          </p:cNvPicPr>
          <p:nvPr/>
        </p:nvPicPr>
        <p:blipFill rotWithShape="1">
          <a:blip r:embed="rId2"/>
          <a:srcRect l="1005"/>
          <a:stretch/>
        </p:blipFill>
        <p:spPr>
          <a:xfrm>
            <a:off x="1242712" y="572728"/>
            <a:ext cx="9806117" cy="857865"/>
          </a:xfrm>
          <a:prstGeom prst="rect">
            <a:avLst/>
          </a:prstGeom>
        </p:spPr>
      </p:pic>
      <p:cxnSp>
        <p:nvCxnSpPr>
          <p:cNvPr id="8" name="Conector reto 7">
            <a:extLst>
              <a:ext uri="{FF2B5EF4-FFF2-40B4-BE49-F238E27FC236}">
                <a16:creationId xmlns:a16="http://schemas.microsoft.com/office/drawing/2014/main" id="{B55D975A-4229-A1F4-FA7B-B4A3B9F76CBC}"/>
              </a:ext>
            </a:extLst>
          </p:cNvPr>
          <p:cNvCxnSpPr>
            <a:cxnSpLocks/>
          </p:cNvCxnSpPr>
          <p:nvPr/>
        </p:nvCxnSpPr>
        <p:spPr>
          <a:xfrm>
            <a:off x="834664" y="1019641"/>
            <a:ext cx="0" cy="73541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63A452AF-72A2-282B-8373-0399672F159D}"/>
              </a:ext>
            </a:extLst>
          </p:cNvPr>
          <p:cNvCxnSpPr>
            <a:cxnSpLocks/>
          </p:cNvCxnSpPr>
          <p:nvPr/>
        </p:nvCxnSpPr>
        <p:spPr>
          <a:xfrm>
            <a:off x="834664" y="1035901"/>
            <a:ext cx="4189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F0E6E788-2576-0664-68E3-ABBDACEA1A65}"/>
              </a:ext>
            </a:extLst>
          </p:cNvPr>
          <p:cNvCxnSpPr/>
          <p:nvPr/>
        </p:nvCxnSpPr>
        <p:spPr>
          <a:xfrm>
            <a:off x="834664" y="1755060"/>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A5BC542D-A741-A8A7-6DB6-B9B016424B7D}"/>
              </a:ext>
            </a:extLst>
          </p:cNvPr>
          <p:cNvSpPr txBox="1"/>
          <p:nvPr/>
        </p:nvSpPr>
        <p:spPr>
          <a:xfrm>
            <a:off x="1417759" y="1575475"/>
            <a:ext cx="3935905" cy="2308324"/>
          </a:xfrm>
          <a:prstGeom prst="rect">
            <a:avLst/>
          </a:prstGeom>
          <a:noFill/>
        </p:spPr>
        <p:txBody>
          <a:bodyPr wrap="square" rtlCol="0">
            <a:spAutoFit/>
          </a:bodyPr>
          <a:lstStyle/>
          <a:p>
            <a:pPr algn="just"/>
            <a:r>
              <a:rPr lang="pt-BR" dirty="0"/>
              <a:t>No rodapé, colocar um logo do Instagram e os componentes do grupo, que é um link individual de cada componente.</a:t>
            </a:r>
          </a:p>
          <a:p>
            <a:pPr algn="just"/>
            <a:endParaRPr lang="pt-BR" dirty="0"/>
          </a:p>
          <a:p>
            <a:pPr algn="just"/>
            <a:r>
              <a:rPr lang="pt-BR" dirty="0"/>
              <a:t>Ou se for o caso, podemos colocar o Github de cada um, que dará acesso ao nosso projeto.</a:t>
            </a:r>
          </a:p>
        </p:txBody>
      </p:sp>
    </p:spTree>
    <p:extLst>
      <p:ext uri="{BB962C8B-B14F-4D97-AF65-F5344CB8AC3E}">
        <p14:creationId xmlns:p14="http://schemas.microsoft.com/office/powerpoint/2010/main" val="8726156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494</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Celso Luiz de Oliveira</dc:creator>
  <cp:lastModifiedBy>Celso Luiz de Oliveira</cp:lastModifiedBy>
  <cp:revision>20</cp:revision>
  <dcterms:created xsi:type="dcterms:W3CDTF">2024-02-04T17:19:38Z</dcterms:created>
  <dcterms:modified xsi:type="dcterms:W3CDTF">2024-02-08T22:49:25Z</dcterms:modified>
</cp:coreProperties>
</file>