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屏幕快照 2016-08-03 下午3.32.51.png" descr=""/>
          <p:cNvPicPr/>
          <p:nvPr/>
        </p:nvPicPr>
        <p:blipFill>
          <a:blip r:embed="rId2"/>
          <a:stretch/>
        </p:blipFill>
        <p:spPr>
          <a:xfrm>
            <a:off x="-63360" y="8924040"/>
            <a:ext cx="13128840" cy="824400"/>
          </a:xfrm>
          <a:prstGeom prst="rect">
            <a:avLst/>
          </a:prstGeom>
          <a:ln w="1260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40200" y="9073440"/>
            <a:ext cx="3651120" cy="524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造字工房力黑（非商用）常规体"/>
                <a:ea typeface="造字工房力黑（非商用）常规体"/>
              </a:rPr>
              <a:t>阿里中间件性能挑战赛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天池LOGO(网站用)-2.png" descr=""/>
          <p:cNvPicPr/>
          <p:nvPr/>
        </p:nvPicPr>
        <p:blipFill>
          <a:blip r:embed="rId3"/>
          <a:stretch/>
        </p:blipFill>
        <p:spPr>
          <a:xfrm>
            <a:off x="10632960" y="10366560"/>
            <a:ext cx="2231640" cy="276120"/>
          </a:xfrm>
          <a:prstGeom prst="rect">
            <a:avLst/>
          </a:prstGeom>
          <a:ln w="12600">
            <a:noFill/>
          </a:ln>
        </p:spPr>
      </p:pic>
      <p:pic>
        <p:nvPicPr>
          <p:cNvPr id="3" name="中间件封面4-3-2.png" descr=""/>
          <p:cNvPicPr/>
          <p:nvPr/>
        </p:nvPicPr>
        <p:blipFill>
          <a:blip r:embed="rId4"/>
          <a:stretch/>
        </p:blipFill>
        <p:spPr>
          <a:xfrm>
            <a:off x="0" y="-192960"/>
            <a:ext cx="13001760" cy="1040112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屏幕快照 2016-08-03 下午3.32.51.png" descr=""/>
          <p:cNvPicPr/>
          <p:nvPr/>
        </p:nvPicPr>
        <p:blipFill>
          <a:blip r:embed="rId2"/>
          <a:stretch/>
        </p:blipFill>
        <p:spPr>
          <a:xfrm>
            <a:off x="-63360" y="8924040"/>
            <a:ext cx="13128840" cy="824400"/>
          </a:xfrm>
          <a:prstGeom prst="rect">
            <a:avLst/>
          </a:prstGeom>
          <a:ln w="1260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340200" y="9073440"/>
            <a:ext cx="3651120" cy="524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造字工房力黑（非商用）常规体"/>
                <a:ea typeface="造字工房力黑（非商用）常规体"/>
              </a:rPr>
              <a:t>阿里中间件性能挑战赛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天池LOGO(网站用)-2.png" descr=""/>
          <p:cNvPicPr/>
          <p:nvPr/>
        </p:nvPicPr>
        <p:blipFill>
          <a:blip r:embed="rId3"/>
          <a:stretch/>
        </p:blipFill>
        <p:spPr>
          <a:xfrm>
            <a:off x="10632960" y="10366560"/>
            <a:ext cx="2231640" cy="276120"/>
          </a:xfrm>
          <a:prstGeom prst="rect">
            <a:avLst/>
          </a:prstGeom>
          <a:ln w="1260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353680" y="1998000"/>
            <a:ext cx="6133680" cy="968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极致挑战性能上限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353680" y="3289320"/>
            <a:ext cx="8801640" cy="91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寻求场景化数据库的极佳解决方案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034960" y="8595360"/>
            <a:ext cx="293436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参赛队员： 肖贵超  兰玉林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50160" y="389160"/>
            <a:ext cx="117018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构建过程二：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Order Loader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2160" y="2154960"/>
            <a:ext cx="11799000" cy="60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244520" y="2106000"/>
            <a:ext cx="10515240" cy="8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目的：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加载订单数据，并分别放入三个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House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，写入与订单对应的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文件中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134000" y="2706480"/>
            <a:ext cx="1094796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实现过程：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读取、分割、精简步骤，获取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orderid, goodid, buyerid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并发顺序写入三个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house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内对应的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记录每个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内，每个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的数据长度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注意：虽然很容易判断每条订单数据属于哪个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，但加载过程中并不知道每个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有多大，该放在哪个位置；所以所有订单数据只能按先后顺序摆放；但我们可以记录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大小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使用内存：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写文件过程使用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500M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做数据缓存，最终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64M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堆内存记录了所有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的大小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步骤耗时：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约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2000s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75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19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50160" y="389160"/>
            <a:ext cx="117018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构建过程三：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Room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内排序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62160" y="2154960"/>
            <a:ext cx="11799000" cy="60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244520" y="2106000"/>
            <a:ext cx="1051524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目的：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将每个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文件内的数据，同一个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的数据放在一起，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之间按序存放，并记录每个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在文件的起始位置。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134000" y="3291840"/>
            <a:ext cx="1094796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实现过程：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（三个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House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的排序并发进行，以下只解释单个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的排序过程）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文件数据全部加载到内存（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文件大小不超过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64M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根据每个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的大小，可以计算出每个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排序后的在文件的起始位置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用临时数组记录每个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当前已放入数据的大小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依次将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每条订单数追加到对应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的结尾位置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将排序后的数据重新写入文件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使用内存：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排序过程使用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64M*9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做数据缓存，最终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64M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堆内存记录了所有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的起始位置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步骤耗时：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约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1240s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0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3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5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7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19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50160" y="389160"/>
            <a:ext cx="117018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架构及构建优势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2160" y="2154960"/>
            <a:ext cx="11799000" cy="60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244520" y="2377440"/>
            <a:ext cx="10515240" cy="49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所有索引全存内存，仅用了不到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400M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小表数据全缓存内存，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join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操作快捷高效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构建过程除了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次主动申请的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GC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，没有触发任何系统自动的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GC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所有查询，最多只需要读取一个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unit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10K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左右），发生一次逻辑磁盘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并发查询友好：由于查询并发数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，且分布到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个磁盘，平均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个并发去读取单个磁盘的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1024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个文件，可有效利用磁盘的并发调度优化。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50160" y="389160"/>
            <a:ext cx="117018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查询优化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缓存数据无锁读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2160" y="2154960"/>
            <a:ext cx="11799000" cy="60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244520" y="2377440"/>
            <a:ext cx="10515240" cy="49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问题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：所有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Goods\Buyer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数据缓存在同一个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Huge ByteBuffer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中，并发读取需要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synchronize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，效率大大降低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方案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：查询阶段使用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ThreadLocal ByteBuffer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，每个线程独立保存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Huge ByteBuffer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的指针数据，完美支持并发读，效率大大提升。由于一个线程同一时刻只可能读并处理一条数据，甚至解除了数据拷贝的多余操作。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效果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：查询条数从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64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万升至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111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万，提高接近一倍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1"/>
          <p:cNvGraphicFramePr/>
          <p:nvPr/>
        </p:nvGraphicFramePr>
        <p:xfrm>
          <a:off x="589680" y="3068280"/>
          <a:ext cx="4993560" cy="1707840"/>
        </p:xfrm>
        <a:graphic>
          <a:graphicData uri="http://schemas.openxmlformats.org/drawingml/2006/table">
            <a:tbl>
              <a:tblPr/>
              <a:tblGrid>
                <a:gridCol w="2256120"/>
                <a:gridCol w="2737800"/>
              </a:tblGrid>
              <a:tr h="569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Build 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0000" rIns="90000"/>
                    <a:p>
                      <a:pPr marL="720" algn="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3,289,139ms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9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Query Time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0000" rIns="90000"/>
                    <a:p>
                      <a:pPr marL="720" algn="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3,600,000ms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98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Query Count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1,115,616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83" name="CustomShape 2"/>
          <p:cNvSpPr/>
          <p:nvPr/>
        </p:nvSpPr>
        <p:spPr>
          <a:xfrm>
            <a:off x="589680" y="2206080"/>
            <a:ext cx="3517560" cy="5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方案赛后评测效果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7315200" y="2865240"/>
            <a:ext cx="296244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场景分析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构建过程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查询优化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21600" y="1377720"/>
            <a:ext cx="35370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方案描述大纲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0160" y="389160"/>
            <a:ext cx="117018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场景分析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数据特征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2160" y="2282040"/>
            <a:ext cx="657180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三个表模型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8" name="Table 3"/>
          <p:cNvGraphicFramePr/>
          <p:nvPr/>
        </p:nvGraphicFramePr>
        <p:xfrm>
          <a:off x="595800" y="2868480"/>
          <a:ext cx="6156000" cy="1787040"/>
        </p:xfrm>
        <a:graphic>
          <a:graphicData uri="http://schemas.openxmlformats.org/drawingml/2006/table">
            <a:tbl>
              <a:tblPr/>
              <a:tblGrid>
                <a:gridCol w="1211040"/>
                <a:gridCol w="1284120"/>
                <a:gridCol w="1668240"/>
                <a:gridCol w="1992960"/>
              </a:tblGrid>
              <a:tr h="446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表模型名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记录条数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数据文件大小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单条记录大小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46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order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4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亿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约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100G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约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250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字节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6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good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400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约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4G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约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1000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字节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buyer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800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约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2G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约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250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Microsoft YaHei"/>
                          <a:ea typeface="Microsoft YaHei"/>
                        </a:rPr>
                        <a:t>字节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89" name="图片 127" descr=""/>
          <p:cNvPicPr/>
          <p:nvPr/>
        </p:nvPicPr>
        <p:blipFill>
          <a:blip r:embed="rId1"/>
          <a:stretch/>
        </p:blipFill>
        <p:spPr>
          <a:xfrm>
            <a:off x="7315200" y="2019600"/>
            <a:ext cx="5179320" cy="620820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362160" y="5166720"/>
            <a:ext cx="6571800" cy="31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500040" y="4962240"/>
            <a:ext cx="647352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order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表是大表，比其他两个表大两个数量级，每条记录通过外键分别关联小表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除了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good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表的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description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字段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其他字段都很短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每个表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的总数都为几十个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三个表共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194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个，每条记录约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20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有值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很容易判断某个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属于哪个表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数据类型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多数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在所有记录里均为同一类型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少数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可能为多种类型（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BOOLEAN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22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50160" y="389160"/>
            <a:ext cx="117018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场景分析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查询特征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2160" y="2154960"/>
            <a:ext cx="11799000" cy="60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343880" y="2063160"/>
            <a:ext cx="1037232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3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特征一：先构建、后查询，构建阶段无须提供查询，查询阶段全是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read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操作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3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特征二：所有查询主要针对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order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表，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buyer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good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表只需要能通过外键快速关联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3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特征三：仅需满足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种查询接口的需求，大致可以分为三种类型的查询：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000" indent="-342720">
              <a:lnSpc>
                <a:spcPct val="200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按订单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查询单条订单：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亿条数据按主键查询，主键类型为（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000" indent="-342720">
              <a:lnSpc>
                <a:spcPct val="200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按买家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查询批量订单：按索引值（类型为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）查询，值有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800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万个，每个值平均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50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条记录；结果需按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createtime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过滤多余数据并排序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1000" indent="-342720">
              <a:lnSpc>
                <a:spcPct val="200000"/>
              </a:lnSpc>
              <a:buClr>
                <a:srgbClr val="000000"/>
              </a:buClr>
              <a:buFont typeface="Arial"/>
              <a:buAutoNum type="alphaL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按商品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查询批量订单：按索引值（类型为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STRINIG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）查询，值有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400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万个，每个值平均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100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条记录；查询结果可以筛选字段，可以针对单个字段求和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47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20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50160" y="389160"/>
            <a:ext cx="117018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场景分析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环境特征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2160" y="2154960"/>
            <a:ext cx="11799000" cy="60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244520" y="2430000"/>
            <a:ext cx="10515240" cy="52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运行环境：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10G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内存（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JVM 5G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）、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核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CPU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块大容量磁盘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运行时间：构建限制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小时，应该尽量用满；查询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小时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程序依赖：仅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jdk1.7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，可导入一些常用的非数据库工具包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0160" y="389160"/>
            <a:ext cx="117018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架构设计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思路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2160" y="2154960"/>
            <a:ext cx="11799000" cy="60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331640" y="2258280"/>
            <a:ext cx="1059192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数据精简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：源数据有太多累赘数据（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大量重复存储、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BOOLEAN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等类型可以简化、分隔符过多），汉字多可以不用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utf8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编码；数据精简后，应该能减少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倍的存储空间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小表存储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：源数据不到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，精简后最好能存内存（堆外），大大提高读取效率；小表的主键最好能一一映射为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0-N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的连续数字，方便存储索引及关联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查询优化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：（理想状态：所有查询接口，单次查询最多一次逻辑磁盘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针对单个订单查询，由于主键量在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亿的数量级，全建立索引就只能存硬盘，导致索引读取就要独立的磁盘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，能不能索引存内存？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732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针对批量查询，要是订单数据散乱分布，每条订单就要一次磁盘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，一次查询就需要几十上百次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，效率极低，能不能把同一次查询的数据放一起，一次读取？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0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84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44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50160" y="389160"/>
            <a:ext cx="117018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架构设计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数据精简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2160" y="2154960"/>
            <a:ext cx="11799000" cy="60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244520" y="2430000"/>
            <a:ext cx="10515240" cy="29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替换：每个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映射到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0-193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的连续数字，所有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用一个字节存储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value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按类型精简：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BOOLEAN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类型存储为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个字节，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转化为实际值存储为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个字节，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暂时没转化（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个字节存储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value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length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，存储需要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1+length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个字节），长字符串转码存至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CharBuffer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（用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Memory Mapped File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存储）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取消分隔字符，所有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key-value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连续存储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1238400" y="5827680"/>
            <a:ext cx="2121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Record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的内部结构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5" name="Table 5"/>
          <p:cNvGraphicFramePr/>
          <p:nvPr/>
        </p:nvGraphicFramePr>
        <p:xfrm>
          <a:off x="1277280" y="6315120"/>
          <a:ext cx="10403640" cy="899640"/>
        </p:xfrm>
        <a:graphic>
          <a:graphicData uri="http://schemas.openxmlformats.org/drawingml/2006/table">
            <a:tbl>
              <a:tblPr/>
              <a:tblGrid>
                <a:gridCol w="2295000"/>
                <a:gridCol w="1243440"/>
                <a:gridCol w="1341000"/>
                <a:gridCol w="1438560"/>
                <a:gridCol w="1112040"/>
                <a:gridCol w="1486080"/>
                <a:gridCol w="1487520"/>
              </a:tblGrid>
              <a:tr h="9000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Row Length(2 byte)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K1(1 byte)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Value1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K2(1 byte)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Value2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50160" y="389160"/>
            <a:ext cx="11701800" cy="5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架构设计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存储结构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2160" y="2154960"/>
            <a:ext cx="11799000" cy="60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822960" y="1451520"/>
            <a:ext cx="4388760" cy="1474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822960" y="1451520"/>
            <a:ext cx="4388760" cy="37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Goods Loader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822960" y="2560320"/>
            <a:ext cx="4388760" cy="36540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DataBuffer DirectByteBuffer 668M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822960" y="2188440"/>
            <a:ext cx="4388760" cy="37800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GoodsIndexArray long[4000000] 32M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822960" y="1828800"/>
            <a:ext cx="4388760" cy="36540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GoodsIdArray String[4000000] 32M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7680960" y="1415520"/>
            <a:ext cx="4388760" cy="1474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9"/>
          <p:cNvSpPr/>
          <p:nvPr/>
        </p:nvSpPr>
        <p:spPr>
          <a:xfrm>
            <a:off x="7680960" y="1415520"/>
            <a:ext cx="4388760" cy="37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Buyer Loader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7680960" y="2524320"/>
            <a:ext cx="4388760" cy="36540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DataBuffer DirectByteBuffer 1114M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7680960" y="2152440"/>
            <a:ext cx="4388760" cy="38196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BuyerIndexArray long[8000000] 64M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7680960" y="1792800"/>
            <a:ext cx="4388760" cy="36540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DejaVu Sans"/>
              </a:rPr>
              <a:t>BuyerIdArray String[8000000] 64M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5712840" y="3143520"/>
            <a:ext cx="1578600" cy="37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 Loader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Line 14"/>
          <p:cNvSpPr/>
          <p:nvPr/>
        </p:nvSpPr>
        <p:spPr>
          <a:xfrm flipH="1">
            <a:off x="3840480" y="3602160"/>
            <a:ext cx="2103120" cy="73152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5"/>
          <p:cNvSpPr/>
          <p:nvPr/>
        </p:nvSpPr>
        <p:spPr>
          <a:xfrm>
            <a:off x="7132320" y="3621600"/>
            <a:ext cx="2194560" cy="67608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16"/>
          <p:cNvSpPr/>
          <p:nvPr/>
        </p:nvSpPr>
        <p:spPr>
          <a:xfrm>
            <a:off x="6492240" y="3657600"/>
            <a:ext cx="360" cy="8229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7"/>
          <p:cNvSpPr/>
          <p:nvPr/>
        </p:nvSpPr>
        <p:spPr>
          <a:xfrm>
            <a:off x="5712840" y="4619520"/>
            <a:ext cx="1578600" cy="37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 House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8"/>
          <p:cNvSpPr/>
          <p:nvPr/>
        </p:nvSpPr>
        <p:spPr>
          <a:xfrm>
            <a:off x="2616840" y="4619520"/>
            <a:ext cx="1578600" cy="37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Goods House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9"/>
          <p:cNvSpPr/>
          <p:nvPr/>
        </p:nvSpPr>
        <p:spPr>
          <a:xfrm>
            <a:off x="8556840" y="4619520"/>
            <a:ext cx="1578600" cy="376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Buyer House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20"/>
          <p:cNvSpPr/>
          <p:nvPr/>
        </p:nvSpPr>
        <p:spPr>
          <a:xfrm>
            <a:off x="3291840" y="5120640"/>
            <a:ext cx="360" cy="45720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1"/>
          <p:cNvSpPr/>
          <p:nvPr/>
        </p:nvSpPr>
        <p:spPr>
          <a:xfrm>
            <a:off x="548640" y="5759280"/>
            <a:ext cx="4388760" cy="2690640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2"/>
          <p:cNvSpPr/>
          <p:nvPr/>
        </p:nvSpPr>
        <p:spPr>
          <a:xfrm>
            <a:off x="4937760" y="5760720"/>
            <a:ext cx="3223440" cy="2689200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1024 rooms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3"/>
          <p:cNvSpPr/>
          <p:nvPr/>
        </p:nvSpPr>
        <p:spPr>
          <a:xfrm>
            <a:off x="549360" y="5759280"/>
            <a:ext cx="4388040" cy="3891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Room 0 (Disk File)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4"/>
          <p:cNvSpPr/>
          <p:nvPr/>
        </p:nvSpPr>
        <p:spPr>
          <a:xfrm>
            <a:off x="548640" y="6148800"/>
            <a:ext cx="4388760" cy="891720"/>
          </a:xfrm>
          <a:prstGeom prst="rect">
            <a:avLst/>
          </a:prstGeom>
          <a:solidFill>
            <a:srgbClr val="eeeeee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5"/>
          <p:cNvSpPr/>
          <p:nvPr/>
        </p:nvSpPr>
        <p:spPr>
          <a:xfrm>
            <a:off x="548640" y="7040880"/>
            <a:ext cx="4388760" cy="54828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3907 units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6"/>
          <p:cNvSpPr/>
          <p:nvPr/>
        </p:nvSpPr>
        <p:spPr>
          <a:xfrm>
            <a:off x="549360" y="6148800"/>
            <a:ext cx="1370520" cy="434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7"/>
          <p:cNvSpPr/>
          <p:nvPr/>
        </p:nvSpPr>
        <p:spPr>
          <a:xfrm>
            <a:off x="549360" y="6583680"/>
            <a:ext cx="4388040" cy="45828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DataBuffer ByteStream 10K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8"/>
          <p:cNvSpPr/>
          <p:nvPr/>
        </p:nvSpPr>
        <p:spPr>
          <a:xfrm>
            <a:off x="1920960" y="6148800"/>
            <a:ext cx="3016440" cy="43452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UnitIndex long 8byte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9"/>
          <p:cNvSpPr/>
          <p:nvPr/>
        </p:nvSpPr>
        <p:spPr>
          <a:xfrm>
            <a:off x="548640" y="7552800"/>
            <a:ext cx="4388760" cy="891720"/>
          </a:xfrm>
          <a:prstGeom prst="rect">
            <a:avLst/>
          </a:prstGeom>
          <a:solidFill>
            <a:srgbClr val="eeeeee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0"/>
          <p:cNvSpPr/>
          <p:nvPr/>
        </p:nvSpPr>
        <p:spPr>
          <a:xfrm>
            <a:off x="549360" y="7552800"/>
            <a:ext cx="1370520" cy="443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 3906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1"/>
          <p:cNvSpPr/>
          <p:nvPr/>
        </p:nvSpPr>
        <p:spPr>
          <a:xfrm>
            <a:off x="549360" y="7987680"/>
            <a:ext cx="4388040" cy="46224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DataBuffer ByteStream 10K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2"/>
          <p:cNvSpPr/>
          <p:nvPr/>
        </p:nvSpPr>
        <p:spPr>
          <a:xfrm>
            <a:off x="1917000" y="7552800"/>
            <a:ext cx="3020400" cy="43452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UnitIndex long 8byte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3"/>
          <p:cNvSpPr/>
          <p:nvPr/>
        </p:nvSpPr>
        <p:spPr>
          <a:xfrm>
            <a:off x="8161560" y="5759280"/>
            <a:ext cx="4371840" cy="2690640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4"/>
          <p:cNvSpPr/>
          <p:nvPr/>
        </p:nvSpPr>
        <p:spPr>
          <a:xfrm>
            <a:off x="8160840" y="5759280"/>
            <a:ext cx="4372560" cy="3891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Room 1023 (Disk File)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5"/>
          <p:cNvSpPr/>
          <p:nvPr/>
        </p:nvSpPr>
        <p:spPr>
          <a:xfrm>
            <a:off x="8161560" y="6148800"/>
            <a:ext cx="4371840" cy="891720"/>
          </a:xfrm>
          <a:prstGeom prst="rect">
            <a:avLst/>
          </a:prstGeom>
          <a:solidFill>
            <a:srgbClr val="eeeeee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6"/>
          <p:cNvSpPr/>
          <p:nvPr/>
        </p:nvSpPr>
        <p:spPr>
          <a:xfrm>
            <a:off x="8161560" y="7040880"/>
            <a:ext cx="4371840" cy="54828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3907 units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7"/>
          <p:cNvSpPr/>
          <p:nvPr/>
        </p:nvSpPr>
        <p:spPr>
          <a:xfrm>
            <a:off x="8160840" y="6148800"/>
            <a:ext cx="1367640" cy="434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8"/>
          <p:cNvSpPr/>
          <p:nvPr/>
        </p:nvSpPr>
        <p:spPr>
          <a:xfrm>
            <a:off x="8160840" y="6583680"/>
            <a:ext cx="4372560" cy="45828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DataBuffer ByteStream 10K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9"/>
          <p:cNvSpPr/>
          <p:nvPr/>
        </p:nvSpPr>
        <p:spPr>
          <a:xfrm>
            <a:off x="9528840" y="6148800"/>
            <a:ext cx="3004560" cy="43452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UnitIndex long 8byte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0"/>
          <p:cNvSpPr/>
          <p:nvPr/>
        </p:nvSpPr>
        <p:spPr>
          <a:xfrm>
            <a:off x="8161560" y="7552800"/>
            <a:ext cx="4371840" cy="891720"/>
          </a:xfrm>
          <a:prstGeom prst="rect">
            <a:avLst/>
          </a:prstGeom>
          <a:solidFill>
            <a:srgbClr val="eeeeee"/>
          </a:solidFill>
          <a:ln>
            <a:solidFill>
              <a:srgbClr val="ff33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1"/>
          <p:cNvSpPr/>
          <p:nvPr/>
        </p:nvSpPr>
        <p:spPr>
          <a:xfrm>
            <a:off x="8160840" y="7552800"/>
            <a:ext cx="1367640" cy="434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 3906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2"/>
          <p:cNvSpPr/>
          <p:nvPr/>
        </p:nvSpPr>
        <p:spPr>
          <a:xfrm>
            <a:off x="8160840" y="7987680"/>
            <a:ext cx="4372560" cy="46224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DataBuffer ByteStream 10K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3"/>
          <p:cNvSpPr/>
          <p:nvPr/>
        </p:nvSpPr>
        <p:spPr>
          <a:xfrm>
            <a:off x="9528840" y="7552800"/>
            <a:ext cx="3004560" cy="43452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UnitIndex long 8byte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50160" y="389160"/>
            <a:ext cx="11701800" cy="16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构建过程一：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Goods/Buyer Loader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2160" y="2154960"/>
            <a:ext cx="11799000" cy="60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170360" y="2106000"/>
            <a:ext cx="1097244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目的：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加载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Goods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Buyer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数据到堆外内存，并提供转换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StringId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为数组下标、根据下标获取数据的接口。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060560" y="2694600"/>
            <a:ext cx="1094796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实现过程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读取源数据并分割为一条一条的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RawRecord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精简每一条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RawRecord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，并获取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StringId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将精简后的数据顺序放入堆外的一个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Huge ByteBuffer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，用一个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long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表示该条数据的索引（前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表示起始位置，后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位表示长度）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StringId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索引关联存放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加载完所有数据后，将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StringId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放入数组并排序，实现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StringId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与数组下标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0-N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一一对应，通过下标可以获取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StringId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对应的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索引进而获取数据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使用内存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200M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堆内存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+   1.7G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堆外内存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步骤耗时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37s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2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48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29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58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Application>LibreOffice/5.1.4.2$Linux_X86_64 LibreOffice_project/10m0$Build-2</Application>
  <Words>1022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2016-08-22T10:29:46Z</dcterms:modified>
  <cp:revision>150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