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2C51D3F-A8C2-4A37-8DAD-18BDD0B9A4AA}">
  <a:tblStyle styleId="{E2C51D3F-A8C2-4A37-8DAD-18BDD0B9A4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5B22A10-EE46-4330-8FCA-9A380BA96A3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Brian Jennings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-We got most things done in three cycles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-delay after first cycle - decode, no controls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-different start up first cycle - I/O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Other cycles for using the register or memory again if it was needed multiple times in the instruction.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Yuankai Wang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Memory: Since we write with accumulator, we need more instructions than others. We need more memories to store all the </a:t>
            </a:r>
            <a:r>
              <a:rPr lang="en"/>
              <a:t>instructions</a:t>
            </a:r>
            <a:r>
              <a:rPr lang="en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Instructions and cycles: more compared to load and store. A reasonable number, because we want a easier logic to write assembly code. So we need more instructions to do the same thing.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Average: Compare to the control diagram from last slide, we show that most of our instructions are need 3 cycles.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Cycle time: We use </a:t>
            </a:r>
            <a:r>
              <a:rPr lang="en"/>
              <a:t>pseudo</a:t>
            </a:r>
            <a:r>
              <a:rPr lang="en"/>
              <a:t> instructions, so we need to back up the value in the accumulator registers. So we need more time to do the instructions.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Execution time: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Gate count: If we build all of our component from bottom up, like ALU, instead of writing verilog, we will need less gates.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Anderson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Brian Jennings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-Much like MIPS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-Filled all 16 possible instructions, added more through psuedo instructions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-Multi-cycle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-Added input and out put to make the processor more simple to use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Yuankai Wang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Most parts similar to MIPS. But we only have 16 positions for registers, so we need to throw something off.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Some things that are important, we will still need to keep them, like $ra, $sp, argument and returns. We keep the $0 to make the code easier.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$acc shows our design of accumulator. Handle most of the calculations. Many instructions have a default to calculation, load or store to the register.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So we can cut down the number of temporary registers we need.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used two assembler temporaries to allow us to use more complex pseudo </a:t>
            </a:r>
            <a:r>
              <a:rPr lang="en"/>
              <a:t>instructions</a:t>
            </a:r>
            <a:r>
              <a:rPr lang="en"/>
              <a:t>. Therefore, we will feel much easier when we write assembly code.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Kaiyu Xie reserved:D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Kaiyu Xie reserved:D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Caleb Donoho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Notes: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Procedure Calls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Start out by mentioning that it is similar to the MIPS procedure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The safe registers, $s0-1, must be backed up and restored such that they are always safe to use.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$ra must be saved and restored in order to be able to return up the chain upon completion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We designed the 4 argument registers to hold any arguments that needed to be passed into procedures.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We didn’t think any procedures would need more than one return value, but we put in two return registers just in case.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Translation to machine code using the assembler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The assembler first looks for any pseudo-instructions and converts them to regular instructions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It then finds where all the tags are and stores them away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It adds code to set up the stack pointer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It converts all the mentions of tags in the code to binary memory locations</a:t>
            </a:r>
          </a:p>
          <a:p>
            <a:pPr indent="-298450" lvl="1" marL="914400">
              <a:spcBef>
                <a:spcPts val="0"/>
              </a:spcBef>
            </a:pPr>
            <a:r>
              <a:rPr lang="en"/>
              <a:t>It converts the list of now all regular instructions to binary using our instruction structure convention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Caleb Donoho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We designed the RTL by taking each instruction and writing out the RTL individually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We then grouped parts of instructions together in order to simplify further</a:t>
            </a:r>
          </a:p>
          <a:p>
            <a:pPr indent="-298450" lvl="0" marL="457200" rtl="0">
              <a:spcBef>
                <a:spcPts val="0"/>
              </a:spcBef>
            </a:pPr>
            <a:r>
              <a:rPr lang="en"/>
              <a:t>Parts that couldn’t be part of all the instructions were split up further until cycles were as grouped together as possible(in order to simplify the datapath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Caleb Donoho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We designed the processor in a similar fashion to how we designed the RTL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Take a cycle, draw out what was needed for that cycle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If there was part overlap, we consolidated into a simpler design.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Did this for all the RTL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Last step that came throughout the process was simplifying our muxes more so that there were fewer muxes thus fewer control signals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Unique parts we made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ALU order control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Variable shift left</a:t>
            </a:r>
          </a:p>
          <a:p>
            <a:pPr indent="-298450" lvl="1" marL="914400">
              <a:spcBef>
                <a:spcPts val="0"/>
              </a:spcBef>
            </a:pPr>
            <a:r>
              <a:rPr lang="en"/>
              <a:t>Comparator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Brian Jennings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-talk about standard control signals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-explain what each of the other signals are used for in our processor.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797275" y="1149575"/>
            <a:ext cx="4045200" cy="1509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800">
                <a:solidFill>
                  <a:schemeClr val="lt1"/>
                </a:solidFill>
              </a:rPr>
              <a:t>Accumulators and Registers 3.5E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686300" y="2718200"/>
            <a:ext cx="2784300" cy="1657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>
                <a:solidFill>
                  <a:srgbClr val="B7B7B7"/>
                </a:solidFill>
              </a:rPr>
              <a:t>By: </a:t>
            </a:r>
            <a:r>
              <a:rPr lang="en" sz="18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Caleb Donoho, </a:t>
            </a:r>
          </a:p>
          <a:p>
            <a:pPr indent="457200"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Brian Jennings, </a:t>
            </a:r>
          </a:p>
          <a:p>
            <a:pPr indent="457200"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Anderson Yang, </a:t>
            </a:r>
          </a:p>
          <a:p>
            <a:pPr indent="457200" lvl="0" rtl="0" algn="l">
              <a:spcBef>
                <a:spcPts val="0"/>
              </a:spcBef>
              <a:buNone/>
            </a:pPr>
            <a:r>
              <a:rPr lang="en" sz="18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Kevin Wang, </a:t>
            </a:r>
          </a:p>
          <a:p>
            <a:pPr indent="457200" lvl="0" algn="l">
              <a:spcBef>
                <a:spcPts val="0"/>
              </a:spcBef>
              <a:buNone/>
            </a:pPr>
            <a:r>
              <a:rPr lang="en" sz="18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Kaiyu Xie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">
            <a:off x="0" y="1368374"/>
            <a:ext cx="4552326" cy="240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0" y="533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Control State Diagram</a:t>
            </a:r>
          </a:p>
        </p:txBody>
      </p:sp>
      <p:pic>
        <p:nvPicPr>
          <p:cNvPr descr="State Diagram.png"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763" y="165688"/>
            <a:ext cx="842010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Performance Data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used memory: 274 bytes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instructions: 316509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cycles: 949662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cycles per instruction: 3.0004265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Cycle time: 14.794ns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execution time: 15.194744ms</a:t>
            </a:r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Gate count: 1800</a:t>
            </a:r>
          </a:p>
        </p:txBody>
      </p:sp>
      <p:cxnSp>
        <p:nvCxnSpPr>
          <p:cNvPr id="131" name="Shape 131"/>
          <p:cNvCxnSpPr/>
          <p:nvPr/>
        </p:nvCxnSpPr>
        <p:spPr>
          <a:xfrm flipH="1" rot="10800000">
            <a:off x="311700" y="1051738"/>
            <a:ext cx="86355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3888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Implementation, Challenges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Proxima Nova"/>
            </a:pPr>
            <a:r>
              <a:rPr lang="en"/>
              <a:t>Implementation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We built complex </a:t>
            </a:r>
            <a:r>
              <a:rPr lang="en"/>
              <a:t>components</a:t>
            </a:r>
            <a:r>
              <a:rPr lang="en"/>
              <a:t> in verilog and simple component in schematic</a:t>
            </a: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For example, we build ALU in verilog and constants in schematic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We implemented the datapath in schematic.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Challenges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We faced two challenges associated with memory</a:t>
            </a: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l</a:t>
            </a:r>
            <a:r>
              <a:rPr lang="en"/>
              <a:t>mem will result in wrong data in MDR</a:t>
            </a: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b</a:t>
            </a:r>
            <a:r>
              <a:rPr lang="en"/>
              <a:t>eq, bne, jr, jal will mess up IR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The reason is before the correct data is written into MDR (or IR) on the rising clock edge,  a new (and wrong) value is also generated from memory on the rising clock edge and it is written into MDR (or IR).</a:t>
            </a: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Solution is make a separate clock for the memory so that we have enough time to write data into registers before we fetch new values.</a:t>
            </a:r>
          </a:p>
        </p:txBody>
      </p:sp>
      <p:cxnSp>
        <p:nvCxnSpPr>
          <p:cNvPr id="138" name="Shape 138"/>
          <p:cNvCxnSpPr/>
          <p:nvPr/>
        </p:nvCxnSpPr>
        <p:spPr>
          <a:xfrm flipH="1" rot="10800000">
            <a:off x="311700" y="1051738"/>
            <a:ext cx="86355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Changes, Adventures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Changes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Order control for ALU instruction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</a:pPr>
            <a:r>
              <a:rPr lang="en"/>
              <a:t>Necessary for now, but I would like to remove it in future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Most </a:t>
            </a:r>
            <a:r>
              <a:rPr lang="en"/>
              <a:t>registers do not have RegWrite control, so they are always ready for new values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</a:pPr>
            <a:r>
              <a:rPr lang="en"/>
              <a:t>This might cause potential problems.</a:t>
            </a:r>
            <a:r>
              <a:rPr lang="en"/>
              <a:t> 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Adventures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We counted number of instructions and number of cycles based on counters in testbench of datapath.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</a:pPr>
            <a:r>
              <a:rPr lang="en"/>
              <a:t>We counted number of gates using the explorer view technology schematic.</a:t>
            </a:r>
          </a:p>
          <a:p>
            <a:pPr indent="-317500" lvl="2" marL="1371600" rtl="0">
              <a:spcBef>
                <a:spcPts val="0"/>
              </a:spcBef>
            </a:pPr>
            <a:r>
              <a:rPr lang="en"/>
              <a:t>It provides you with a list of gates, all we need to do is use auto hotkey and scan it over.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249225" y="12259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Type of Processor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Accumulator/ Load Store hybrid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16 Registers, exactly 16 instructions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Assembler allows it to be programmed much like a MIPS load store </a:t>
            </a:r>
            <a:r>
              <a:rPr lang="en">
                <a:solidFill>
                  <a:schemeClr val="dk1"/>
                </a:solidFill>
              </a:rPr>
              <a:t>processor</a:t>
            </a:r>
            <a:r>
              <a:rPr lang="en">
                <a:solidFill>
                  <a:schemeClr val="dk1"/>
                </a:solidFill>
              </a:rPr>
              <a:t> using </a:t>
            </a:r>
            <a:r>
              <a:rPr lang="en">
                <a:solidFill>
                  <a:schemeClr val="dk1"/>
                </a:solidFill>
              </a:rPr>
              <a:t>pseudo instructions.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Multi-cycle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I/O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cxnSp>
        <p:nvCxnSpPr>
          <p:cNvPr id="68" name="Shape 68"/>
          <p:cNvCxnSpPr/>
          <p:nvPr/>
        </p:nvCxnSpPr>
        <p:spPr>
          <a:xfrm flipH="1" rot="10800000">
            <a:off x="311700" y="1051738"/>
            <a:ext cx="86355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Register Names and A</a:t>
            </a:r>
            <a:r>
              <a:rPr lang="en"/>
              <a:t>vailability</a:t>
            </a:r>
            <a:r>
              <a:rPr lang="en"/>
              <a:t> </a:t>
            </a:r>
          </a:p>
        </p:txBody>
      </p:sp>
      <p:graphicFrame>
        <p:nvGraphicFramePr>
          <p:cNvPr id="74" name="Shape 74"/>
          <p:cNvGraphicFramePr/>
          <p:nvPr/>
        </p:nvGraphicFramePr>
        <p:xfrm>
          <a:off x="244600" y="119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{E2C51D3F-A8C2-4A37-8DAD-18BDD0B9A4AA}</a:tableStyleId>
              </a:tblPr>
              <a:tblGrid>
                <a:gridCol w="4327400"/>
                <a:gridCol w="4327400"/>
              </a:tblGrid>
              <a:tr h="3893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Reg #0 - $0: A register that always contains 0. 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Reg #1 - $acc: The accumulator register. 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Reg #2-5 - $a0-3: argument temporary registers.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Reg #6-7 - $v0-1: return temporary registers.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Reg #8-9 - $t0-1: temporary registers. 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Reg #10-11 - $s0-1: safe registers. 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Reg #12 - $ra: A register which contains the return address. 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Reg #13 - $sp: A register which contains the stack pointer. 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Reg #14-15 - $at0-1: Assembler temporaries.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75" name="Shape 75"/>
          <p:cNvCxnSpPr/>
          <p:nvPr/>
        </p:nvCxnSpPr>
        <p:spPr>
          <a:xfrm flipH="1" rot="10800000">
            <a:off x="311700" y="1051738"/>
            <a:ext cx="86355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/>
        </p:nvSpPr>
        <p:spPr>
          <a:xfrm>
            <a:off x="609600" y="1369025"/>
            <a:ext cx="705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100"/>
              <a:t>Type I: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1100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100"/>
              <a:t>4 bits			  4 bits		                8 bits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100"/>
              <a:t>op: Basic operation of the instruction.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100"/>
              <a:t>des: The register/accumulator destinator operand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100"/>
              <a:t>imm: immediate value that represents a constant value or an address in memory.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100"/>
              <a:t>Type II: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1100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100"/>
              <a:t>4 bits           		    4 bits                           8 bits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100"/>
              <a:t>op: Basic operation of the instruction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100"/>
              <a:t>imm: immediate value.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100"/>
              <a:t>Type III: For beq and bne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1100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100"/>
              <a:t>4 bits     		   4 bits		           	  4 bits				4 bits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100"/>
              <a:t>op: Basic operation of the instruction</a:t>
            </a:r>
          </a:p>
        </p:txBody>
      </p:sp>
      <p:graphicFrame>
        <p:nvGraphicFramePr>
          <p:cNvPr id="81" name="Shape 81"/>
          <p:cNvGraphicFramePr/>
          <p:nvPr/>
        </p:nvGraphicFramePr>
        <p:xfrm>
          <a:off x="692250" y="112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{85B22A10-EE46-4330-8FCA-9A380BA96A3B}</a:tableStyleId>
              </a:tblPr>
              <a:tblGrid>
                <a:gridCol w="1428750"/>
                <a:gridCol w="1428750"/>
                <a:gridCol w="2867025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333333"/>
                          </a:solidFill>
                        </a:rPr>
                        <a:t>op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333333"/>
                          </a:solidFill>
                        </a:rPr>
                        <a:t>reg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333333"/>
                          </a:solidFill>
                        </a:rPr>
                        <a:t>imm/unused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82" name="Shape 82"/>
          <p:cNvGraphicFramePr/>
          <p:nvPr/>
        </p:nvGraphicFramePr>
        <p:xfrm>
          <a:off x="687500" y="271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{85B22A10-EE46-4330-8FCA-9A380BA96A3B}</a:tableStyleId>
              </a:tblPr>
              <a:tblGrid>
                <a:gridCol w="1438275"/>
                <a:gridCol w="1476375"/>
                <a:gridCol w="28194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333333"/>
                          </a:solidFill>
                        </a:rPr>
                        <a:t>op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333333"/>
                          </a:solidFill>
                        </a:rPr>
                        <a:t>imm/unused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333333"/>
                          </a:solidFill>
                        </a:rPr>
                        <a:t>imm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83" name="Shape 83"/>
          <p:cNvGraphicFramePr/>
          <p:nvPr/>
        </p:nvGraphicFramePr>
        <p:xfrm>
          <a:off x="609588" y="407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{85B22A10-EE46-4330-8FCA-9A380BA96A3B}</a:tableStyleId>
              </a:tblPr>
              <a:tblGrid>
                <a:gridCol w="1457325"/>
                <a:gridCol w="1304925"/>
                <a:gridCol w="1704975"/>
                <a:gridCol w="1266825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333333"/>
                          </a:solidFill>
                        </a:rPr>
                        <a:t>op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333333"/>
                          </a:solidFill>
                        </a:rPr>
                        <a:t>reg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333333"/>
                          </a:solidFill>
                        </a:rPr>
                        <a:t>des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333333"/>
                          </a:solidFill>
                        </a:rPr>
                        <a:t>unused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84" name="Shape 84"/>
          <p:cNvSpPr txBox="1"/>
          <p:nvPr/>
        </p:nvSpPr>
        <p:spPr>
          <a:xfrm>
            <a:off x="287550" y="256025"/>
            <a:ext cx="55491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800">
                <a:solidFill>
                  <a:schemeClr val="dk1"/>
                </a:solidFill>
              </a:rPr>
              <a:t>Instruction Types</a:t>
            </a:r>
          </a:p>
        </p:txBody>
      </p:sp>
      <p:cxnSp>
        <p:nvCxnSpPr>
          <p:cNvPr id="85" name="Shape 85"/>
          <p:cNvCxnSpPr/>
          <p:nvPr/>
        </p:nvCxnSpPr>
        <p:spPr>
          <a:xfrm flipH="1" rot="10800000">
            <a:off x="287550" y="825713"/>
            <a:ext cx="86355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Instruction List</a:t>
            </a:r>
          </a:p>
        </p:txBody>
      </p:sp>
      <p:graphicFrame>
        <p:nvGraphicFramePr>
          <p:cNvPr id="91" name="Shape 91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{E2C51D3F-A8C2-4A37-8DAD-18BDD0B9A4AA}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add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: Type I instruction with opcode  0 0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sub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: Type I instruction with opcode 1 1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lmem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: Type I instruction with opcode 10 2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	Takes the value at a register, adds the immediate to create a memory address, then gets the value from memory and puts it in the accumulator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smem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: Type I instruction with opcode 11 3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	Takes the value at a register, adds the immediate to create a memory address, then sets the memory at the location to the value in the accumulator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beq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: Type III instruction with opcode 100 4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bne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: Type III instruction with opcode 101 5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sll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: Type II instruction with opcode 110 6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slt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: Type I instruction with opcode 111 7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or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: Type I instruction with opcode 1000 8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and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: Type I instruction with opcode 1001 9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lui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: Type II instruction with opcode 1010 A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jr: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Type I instruction with opcode 1011 B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jal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: Type I instruction with opcode1100 C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ori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: Type II instruction with opcode 1101 D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lacc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: Type I instruction with opcode 1110 E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	Load value in specified register into the acc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sacc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: Type I instruction with opcode 1111 F</a:t>
                      </a:r>
                    </a:p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	Store value in acc to given reg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cxnSp>
        <p:nvCxnSpPr>
          <p:cNvPr id="92" name="Shape 92"/>
          <p:cNvCxnSpPr/>
          <p:nvPr/>
        </p:nvCxnSpPr>
        <p:spPr>
          <a:xfrm flipH="1" rot="10800000">
            <a:off x="311700" y="1051738"/>
            <a:ext cx="86355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2983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Instruction Pattern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82785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700">
                <a:solidFill>
                  <a:schemeClr val="dk1"/>
                </a:solidFill>
              </a:rPr>
              <a:t>Procedure Calls</a:t>
            </a:r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700">
                <a:solidFill>
                  <a:schemeClr val="dk1"/>
                </a:solidFill>
              </a:rPr>
              <a:t>Back up all s registers and any others needed including $ra, restore when finished</a:t>
            </a:r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700">
                <a:solidFill>
                  <a:schemeClr val="dk1"/>
                </a:solidFill>
              </a:rPr>
              <a:t>$a0 - $a3 will be used to hold arguments</a:t>
            </a:r>
          </a:p>
          <a:p>
            <a:pPr indent="-336550" lvl="0" marL="4572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700">
                <a:solidFill>
                  <a:schemeClr val="dk1"/>
                </a:solidFill>
              </a:rPr>
              <a:t>$v0 - $v1 will be the outputs of the procedure call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700">
                <a:solidFill>
                  <a:schemeClr val="dk1"/>
                </a:solidFill>
              </a:rPr>
              <a:t>Translate to machine code</a:t>
            </a:r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1700">
                <a:solidFill>
                  <a:schemeClr val="dk1"/>
                </a:solidFill>
              </a:rPr>
              <a:t>For logical instructions it will zero extend, for arithmetic it will sign extend</a:t>
            </a:r>
          </a:p>
          <a:p>
            <a:pPr indent="-336550" lvl="0" marL="45720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</a:pPr>
            <a:r>
              <a:rPr lang="en" sz="1700">
                <a:solidFill>
                  <a:schemeClr val="dk1"/>
                </a:solidFill>
              </a:rPr>
              <a:t>For opcodes and registers, it will zero extend to 4 bits.</a:t>
            </a:r>
          </a:p>
          <a:p>
            <a:pPr indent="-336550" lvl="0" marL="45720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</a:pPr>
            <a:r>
              <a:rPr lang="en" sz="1700">
                <a:solidFill>
                  <a:srgbClr val="333333"/>
                </a:solidFill>
              </a:rPr>
              <a:t>For beq, bne, jr, and jal we use direct addressing, meaning it will go to the address in the register specified.</a:t>
            </a:r>
          </a:p>
        </p:txBody>
      </p:sp>
      <p:cxnSp>
        <p:nvCxnSpPr>
          <p:cNvPr id="99" name="Shape 99"/>
          <p:cNvCxnSpPr/>
          <p:nvPr/>
        </p:nvCxnSpPr>
        <p:spPr>
          <a:xfrm flipH="1" rot="10800000">
            <a:off x="311700" y="871013"/>
            <a:ext cx="86355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RTL</a:t>
            </a:r>
          </a:p>
        </p:txBody>
      </p:sp>
      <p:graphicFrame>
        <p:nvGraphicFramePr>
          <p:cNvPr id="105" name="Shape 105"/>
          <p:cNvGraphicFramePr/>
          <p:nvPr/>
        </p:nvGraphicFramePr>
        <p:xfrm>
          <a:off x="1465875" y="11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{E2C51D3F-A8C2-4A37-8DAD-18BDD0B9A4AA}</a:tableStyleId>
              </a:tblPr>
              <a:tblGrid>
                <a:gridCol w="1422200"/>
                <a:gridCol w="1197575"/>
                <a:gridCol w="1093800"/>
                <a:gridCol w="937525"/>
                <a:gridCol w="703125"/>
                <a:gridCol w="1055025"/>
                <a:gridCol w="957175"/>
              </a:tblGrid>
              <a:tr h="3443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Logical/Arithmetic/ Slt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sacc/lacc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lmem/smem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sll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beq/bne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lui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jal/jr</a:t>
                      </a:r>
                    </a:p>
                  </a:txBody>
                  <a:tcPr marT="91425" marB="91425" marR="91425" marL="91425"/>
                </a:tc>
              </a:tr>
              <a:tr h="442150">
                <a:tc gridSpan="7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IR = Mem[PC]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PC = PC + 1</a:t>
                      </a: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1044075">
                <a:tc gridSpan="7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C = Reg[1]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A = Reg[IR[11-8]]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B = Reg[IR[7-4]]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ori: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order = IR[8]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Otherwise: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order = IR[0]</a:t>
                      </a: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11127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o</a:t>
                      </a:r>
                      <a:r>
                        <a:rPr lang="en" sz="900">
                          <a:solidFill>
                            <a:schemeClr val="dk1"/>
                          </a:solidFill>
                        </a:rPr>
                        <a:t>ri: Use ZE[IR[7-0]] instead of A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if(order == 0)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ALUOut = A op C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Else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ALUOut = C op 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 sz="900">
                          <a:solidFill>
                            <a:schemeClr val="dk1"/>
                          </a:solidFill>
                        </a:rPr>
                        <a:t>acc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Reg[IR[11-8]] = C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lacc: Reg[1] = 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ALUOut = A+ SE(IR[7-0])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Reg[1] = C&lt;&lt;IR[11-0]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lang="en" sz="900">
                          <a:solidFill>
                            <a:schemeClr val="dk1"/>
                          </a:solidFill>
                        </a:rPr>
                        <a:t>eq: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if(A==C)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PC=B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bne: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if(A!=C)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PC=B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Reg[1] = ZE(IR[7-0])&lt;&lt;8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jal: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Reg[12]=PC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jr and jal: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PC=A</a:t>
                      </a:r>
                    </a:p>
                  </a:txBody>
                  <a:tcPr marT="91425" marB="91425" marR="91425" marL="91425"/>
                </a:tc>
              </a:tr>
              <a:tr h="10601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Reg[1] = ALUOut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lmem: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MDR = Mem[ALUOut]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smem:</a:t>
                      </a:r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Mem[ALUOut] = 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93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lmem: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Reg[1] = MDR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1962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Datapath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325" y="445025"/>
            <a:ext cx="7217351" cy="446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Control Signals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Standard Control Signals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Order Control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EorNE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ShiftAmt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ShiftSrc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8" name="Shape 118"/>
          <p:cNvCxnSpPr/>
          <p:nvPr/>
        </p:nvCxnSpPr>
        <p:spPr>
          <a:xfrm flipH="1" rot="10800000">
            <a:off x="311700" y="1051738"/>
            <a:ext cx="86355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