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89" r:id="rId2"/>
    <p:sldId id="283" r:id="rId3"/>
    <p:sldId id="284" r:id="rId4"/>
    <p:sldId id="276" r:id="rId5"/>
    <p:sldId id="285" r:id="rId6"/>
    <p:sldId id="286" r:id="rId7"/>
    <p:sldId id="287" r:id="rId8"/>
    <p:sldId id="288" r:id="rId9"/>
    <p:sldId id="290" r:id="rId10"/>
    <p:sldId id="291" r:id="rId11"/>
  </p:sldIdLst>
  <p:sldSz cx="19799300" cy="16200438"/>
  <p:notesSz cx="6858000" cy="9144000"/>
  <p:defaultTextStyle>
    <a:defPPr>
      <a:defRPr lang="es-MX"/>
    </a:defPPr>
    <a:lvl1pPr marL="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1pPr>
    <a:lvl2pPr marL="82068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2pPr>
    <a:lvl3pPr marL="164137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3pPr>
    <a:lvl4pPr marL="246205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4pPr>
    <a:lvl5pPr marL="3282739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5pPr>
    <a:lvl6pPr marL="410342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6pPr>
    <a:lvl7pPr marL="492411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7pPr>
    <a:lvl8pPr marL="5744796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8pPr>
    <a:lvl9pPr marL="656548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2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ominguez Garcia Arlet Yushely" initials="DY" lastIdx="2" clrIdx="6">
    <p:extLst/>
  </p:cmAuthor>
  <p:cmAuthor id="1" name="Yushely" initials="Y" lastIdx="18" clrIdx="0"/>
  <p:cmAuthor id="8" name="Gaby Gallegos" initials="GG" lastIdx="18" clrIdx="7">
    <p:extLst/>
  </p:cmAuthor>
  <p:cmAuthor id="2" name="Cheska" initials="C" lastIdx="81" clrIdx="1"/>
  <p:cmAuthor id="3" name="Rainbow Dash" initials="RD" lastIdx="17" clrIdx="2"/>
  <p:cmAuthor id="4" name="UV" initials="U" lastIdx="42" clrIdx="3"/>
  <p:cmAuthor id="5" name="Dominguez Garcia Arlet Yushely" initials="DGAY" lastIdx="14" clrIdx="4">
    <p:extLst/>
  </p:cmAuthor>
  <p:cmAuthor id="6" name="Dominguez Garcia Arlet Yushely" initials="DGAY [2]" lastIdx="1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BB377"/>
    <a:srgbClr val="7D7DFF"/>
    <a:srgbClr val="9999FF"/>
    <a:srgbClr val="57DCD9"/>
    <a:srgbClr val="6C5BD5"/>
    <a:srgbClr val="FF3399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F7D91-877E-4988-8984-A04F1294A6B4}" v="16" dt="2021-10-27T18:47:28.351"/>
    <p1510:client id="{6866B2E9-7F70-D8F1-0792-99767ABE7B80}" v="30" dt="2021-10-13T20:06:52.460"/>
    <p1510:client id="{C500ACF9-724D-4840-BCDA-4252CEF43642}" v="5" dt="2021-10-28T15:07:51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13" autoAdjust="0"/>
    <p:restoredTop sz="92606"/>
  </p:normalViewPr>
  <p:slideViewPr>
    <p:cSldViewPr snapToGrid="0">
      <p:cViewPr varScale="1">
        <p:scale>
          <a:sx n="51" d="100"/>
          <a:sy n="51" d="100"/>
        </p:scale>
        <p:origin x="162" y="126"/>
      </p:cViewPr>
      <p:guideLst>
        <p:guide orient="horz" pos="5102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nbow Dash" userId="a80e82eff01ba30b" providerId="Windows Live" clId="Web-{C500ACF9-724D-4840-BCDA-4252CEF43642}"/>
    <pc:docChg chg="">
      <pc:chgData name="Rainbow Dash" userId="a80e82eff01ba30b" providerId="Windows Live" clId="Web-{C500ACF9-724D-4840-BCDA-4252CEF43642}" dt="2021-10-28T15:07:51.061" v="4"/>
      <pc:docMkLst>
        <pc:docMk/>
      </pc:docMkLst>
      <pc:sldChg chg="addCm modCm">
        <pc:chgData name="Rainbow Dash" userId="a80e82eff01ba30b" providerId="Windows Live" clId="Web-{C500ACF9-724D-4840-BCDA-4252CEF43642}" dt="2021-10-28T15:02:44.406" v="2"/>
        <pc:sldMkLst>
          <pc:docMk/>
          <pc:sldMk cId="824000" sldId="261"/>
        </pc:sldMkLst>
      </pc:sldChg>
      <pc:sldChg chg="addCm">
        <pc:chgData name="Rainbow Dash" userId="a80e82eff01ba30b" providerId="Windows Live" clId="Web-{C500ACF9-724D-4840-BCDA-4252CEF43642}" dt="2021-10-28T15:07:51.061" v="4"/>
        <pc:sldMkLst>
          <pc:docMk/>
          <pc:sldMk cId="2083483957" sldId="282"/>
        </pc:sldMkLst>
      </pc:sldChg>
    </pc:docChg>
  </pc:docChgLst>
  <pc:docChgLst>
    <pc:chgData name="Dominguez Garcia Arlet Yushely" userId="S::arldominguez@uv.mx::11eb9221-a174-4f7e-8888-22c586fd7a5c" providerId="AD" clId="Web-{6866B2E9-7F70-D8F1-0792-99767ABE7B80}"/>
    <pc:docChg chg="modSld">
      <pc:chgData name="Dominguez Garcia Arlet Yushely" userId="S::arldominguez@uv.mx::11eb9221-a174-4f7e-8888-22c586fd7a5c" providerId="AD" clId="Web-{6866B2E9-7F70-D8F1-0792-99767ABE7B80}" dt="2021-10-13T20:06:52.460" v="26" actId="20577"/>
      <pc:docMkLst>
        <pc:docMk/>
      </pc:docMkLst>
      <pc:sldChg chg="modSp">
        <pc:chgData name="Dominguez Garcia Arlet Yushely" userId="S::arldominguez@uv.mx::11eb9221-a174-4f7e-8888-22c586fd7a5c" providerId="AD" clId="Web-{6866B2E9-7F70-D8F1-0792-99767ABE7B80}" dt="2021-10-13T20:02:31.077" v="1" actId="20577"/>
        <pc:sldMkLst>
          <pc:docMk/>
          <pc:sldMk cId="3740139186" sldId="257"/>
        </pc:sldMkLst>
        <pc:spChg chg="mod">
          <ac:chgData name="Dominguez Garcia Arlet Yushely" userId="S::arldominguez@uv.mx::11eb9221-a174-4f7e-8888-22c586fd7a5c" providerId="AD" clId="Web-{6866B2E9-7F70-D8F1-0792-99767ABE7B80}" dt="2021-10-13T20:02:25.076" v="0" actId="20577"/>
          <ac:spMkLst>
            <pc:docMk/>
            <pc:sldMk cId="3740139186" sldId="257"/>
            <ac:spMk id="21" creationId="{00000000-0000-0000-0000-000000000000}"/>
          </ac:spMkLst>
        </pc:spChg>
        <pc:spChg chg="mod">
          <ac:chgData name="Dominguez Garcia Arlet Yushely" userId="S::arldominguez@uv.mx::11eb9221-a174-4f7e-8888-22c586fd7a5c" providerId="AD" clId="Web-{6866B2E9-7F70-D8F1-0792-99767ABE7B80}" dt="2021-10-13T20:02:31.077" v="1" actId="20577"/>
          <ac:spMkLst>
            <pc:docMk/>
            <pc:sldMk cId="3740139186" sldId="257"/>
            <ac:spMk id="26" creationId="{00000000-0000-0000-0000-000000000000}"/>
          </ac:spMkLst>
        </pc:spChg>
      </pc:sldChg>
      <pc:sldChg chg="modSp addCm modCm">
        <pc:chgData name="Dominguez Garcia Arlet Yushely" userId="S::arldominguez@uv.mx::11eb9221-a174-4f7e-8888-22c586fd7a5c" providerId="AD" clId="Web-{6866B2E9-7F70-D8F1-0792-99767ABE7B80}" dt="2021-10-13T20:03:13.203" v="4"/>
        <pc:sldMkLst>
          <pc:docMk/>
          <pc:sldMk cId="3776228524" sldId="265"/>
        </pc:sldMkLst>
        <pc:spChg chg="mod">
          <ac:chgData name="Dominguez Garcia Arlet Yushely" userId="S::arldominguez@uv.mx::11eb9221-a174-4f7e-8888-22c586fd7a5c" providerId="AD" clId="Web-{6866B2E9-7F70-D8F1-0792-99767ABE7B80}" dt="2021-10-13T20:02:45.890" v="2" actId="20577"/>
          <ac:spMkLst>
            <pc:docMk/>
            <pc:sldMk cId="3776228524" sldId="265"/>
            <ac:spMk id="3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6:52.460" v="26" actId="20577"/>
        <pc:sldMkLst>
          <pc:docMk/>
          <pc:sldMk cId="2681778687" sldId="266"/>
        </pc:sldMkLst>
        <pc:spChg chg="mod">
          <ac:chgData name="Dominguez Garcia Arlet Yushely" userId="S::arldominguez@uv.mx::11eb9221-a174-4f7e-8888-22c586fd7a5c" providerId="AD" clId="Web-{6866B2E9-7F70-D8F1-0792-99767ABE7B80}" dt="2021-10-13T20:06:52.460" v="26" actId="20577"/>
          <ac:spMkLst>
            <pc:docMk/>
            <pc:sldMk cId="2681778687" sldId="266"/>
            <ac:spMk id="3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3:54.298" v="5" actId="20577"/>
        <pc:sldMkLst>
          <pc:docMk/>
          <pc:sldMk cId="3338312525" sldId="272"/>
        </pc:sldMkLst>
        <pc:spChg chg="mod">
          <ac:chgData name="Dominguez Garcia Arlet Yushely" userId="S::arldominguez@uv.mx::11eb9221-a174-4f7e-8888-22c586fd7a5c" providerId="AD" clId="Web-{6866B2E9-7F70-D8F1-0792-99767ABE7B80}" dt="2021-10-13T20:03:54.298" v="5" actId="20577"/>
          <ac:spMkLst>
            <pc:docMk/>
            <pc:sldMk cId="3338312525" sldId="272"/>
            <ac:spMk id="2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4:56.034" v="13" actId="20577"/>
        <pc:sldMkLst>
          <pc:docMk/>
          <pc:sldMk cId="2712198523" sldId="275"/>
        </pc:sldMkLst>
        <pc:spChg chg="mod">
          <ac:chgData name="Dominguez Garcia Arlet Yushely" userId="S::arldominguez@uv.mx::11eb9221-a174-4f7e-8888-22c586fd7a5c" providerId="AD" clId="Web-{6866B2E9-7F70-D8F1-0792-99767ABE7B80}" dt="2021-10-13T20:04:56.034" v="13" actId="20577"/>
          <ac:spMkLst>
            <pc:docMk/>
            <pc:sldMk cId="2712198523" sldId="275"/>
            <ac:spMk id="2" creationId="{00000000-0000-0000-0000-000000000000}"/>
          </ac:spMkLst>
        </pc:spChg>
      </pc:sldChg>
      <pc:sldChg chg="modSp addCm modCm">
        <pc:chgData name="Dominguez Garcia Arlet Yushely" userId="S::arldominguez@uv.mx::11eb9221-a174-4f7e-8888-22c586fd7a5c" providerId="AD" clId="Web-{6866B2E9-7F70-D8F1-0792-99767ABE7B80}" dt="2021-10-13T20:05:48.130" v="19" actId="20577"/>
        <pc:sldMkLst>
          <pc:docMk/>
          <pc:sldMk cId="2560561534" sldId="276"/>
        </pc:sldMkLst>
        <pc:spChg chg="mod">
          <ac:chgData name="Dominguez Garcia Arlet Yushely" userId="S::arldominguez@uv.mx::11eb9221-a174-4f7e-8888-22c586fd7a5c" providerId="AD" clId="Web-{6866B2E9-7F70-D8F1-0792-99767ABE7B80}" dt="2021-10-13T20:05:48.130" v="19" actId="20577"/>
          <ac:spMkLst>
            <pc:docMk/>
            <pc:sldMk cId="2560561534" sldId="276"/>
            <ac:spMk id="2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6:20.005" v="24" actId="20577"/>
        <pc:sldMkLst>
          <pc:docMk/>
          <pc:sldMk cId="3581628174" sldId="279"/>
        </pc:sldMkLst>
        <pc:spChg chg="mod">
          <ac:chgData name="Dominguez Garcia Arlet Yushely" userId="S::arldominguez@uv.mx::11eb9221-a174-4f7e-8888-22c586fd7a5c" providerId="AD" clId="Web-{6866B2E9-7F70-D8F1-0792-99767ABE7B80}" dt="2021-10-13T20:06:20.005" v="24" actId="20577"/>
          <ac:spMkLst>
            <pc:docMk/>
            <pc:sldMk cId="3581628174" sldId="279"/>
            <ac:spMk id="2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4:04.064" v="7" actId="20577"/>
        <pc:sldMkLst>
          <pc:docMk/>
          <pc:sldMk cId="1142168040" sldId="281"/>
        </pc:sldMkLst>
        <pc:spChg chg="mod">
          <ac:chgData name="Dominguez Garcia Arlet Yushely" userId="S::arldominguez@uv.mx::11eb9221-a174-4f7e-8888-22c586fd7a5c" providerId="AD" clId="Web-{6866B2E9-7F70-D8F1-0792-99767ABE7B80}" dt="2021-10-13T20:04:04.064" v="7" actId="20577"/>
          <ac:spMkLst>
            <pc:docMk/>
            <pc:sldMk cId="1142168040" sldId="281"/>
            <ac:spMk id="3" creationId="{CA9B50DD-7B26-4BA7-8EC8-3E0E974C5210}"/>
          </ac:spMkLst>
        </pc:spChg>
      </pc:sldChg>
    </pc:docChg>
  </pc:docChgLst>
  <pc:docChgLst>
    <pc:chgData name="Rainbow Dash" userId="a80e82eff01ba30b" providerId="Windows Live" clId="Web-{213F7D91-877E-4988-8984-A04F1294A6B4}"/>
    <pc:docChg chg="modSld sldOrd">
      <pc:chgData name="Rainbow Dash" userId="a80e82eff01ba30b" providerId="Windows Live" clId="Web-{213F7D91-877E-4988-8984-A04F1294A6B4}" dt="2021-10-27T18:47:28.351" v="15"/>
      <pc:docMkLst>
        <pc:docMk/>
      </pc:docMkLst>
      <pc:sldChg chg="modSp ord addCm modCm">
        <pc:chgData name="Rainbow Dash" userId="a80e82eff01ba30b" providerId="Windows Live" clId="Web-{213F7D91-877E-4988-8984-A04F1294A6B4}" dt="2021-10-27T18:46:12.443" v="13"/>
        <pc:sldMkLst>
          <pc:docMk/>
          <pc:sldMk cId="2681778687" sldId="266"/>
        </pc:sldMkLst>
        <pc:spChg chg="mod">
          <ac:chgData name="Rainbow Dash" userId="a80e82eff01ba30b" providerId="Windows Live" clId="Web-{213F7D91-877E-4988-8984-A04F1294A6B4}" dt="2021-10-27T18:44:29.955" v="11" actId="20577"/>
          <ac:spMkLst>
            <pc:docMk/>
            <pc:sldMk cId="2681778687" sldId="266"/>
            <ac:spMk id="3" creationId="{00000000-0000-0000-0000-000000000000}"/>
          </ac:spMkLst>
        </pc:spChg>
      </pc:sldChg>
      <pc:sldChg chg="modSp addCm modCm">
        <pc:chgData name="Rainbow Dash" userId="a80e82eff01ba30b" providerId="Windows Live" clId="Web-{213F7D91-877E-4988-8984-A04F1294A6B4}" dt="2021-10-27T18:47:28.351" v="15"/>
        <pc:sldMkLst>
          <pc:docMk/>
          <pc:sldMk cId="2332438319" sldId="287"/>
        </pc:sldMkLst>
        <pc:spChg chg="mod">
          <ac:chgData name="Rainbow Dash" userId="a80e82eff01ba30b" providerId="Windows Live" clId="Web-{213F7D91-877E-4988-8984-A04F1294A6B4}" dt="2021-10-27T18:25:17.111" v="0" actId="1076"/>
          <ac:spMkLst>
            <pc:docMk/>
            <pc:sldMk cId="2332438319" sldId="287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1-10-27T10:48:58.296" idx="7">
    <p:pos x="11232" y="3910"/>
    <p:text>Crear imagen interactiva en genially: Dance in motion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A77C-FC82-4D69-B034-A7CFAA910B0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1143000"/>
            <a:ext cx="377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075BB-1343-48BD-9520-8D9F20BEF7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18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0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3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9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8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1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8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8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3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56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A440-60C8-4FA2-A8D1-040CB15E1E72}" type="datetimeFigureOut">
              <a:rPr lang="es-MX" smtClean="0"/>
              <a:t>20/12/2021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www.youtube.com/watch?v=Z0hmCbBC-Zo&amp;t=119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mas-apa.org/wp-content/uploads/Guia-Normas-APA-7ma-edicion.pdf" TargetMode="External"/><Relationship Id="rId2" Type="http://schemas.openxmlformats.org/officeDocument/2006/relationships/hyperlink" Target="https://normas-ap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p8Dq48YsZv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-396391" y="0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63040" y="5680447"/>
            <a:ext cx="16977360" cy="6308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MX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Pasos del danzón</a:t>
            </a: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400" dirty="0" smtClean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danzón 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 un baile pausado, rítmico, cadencioso y con estilo. Las parejas bailan prácticamente abrazadas sin moverse de su </a:t>
            </a:r>
            <a:r>
              <a:rPr lang="es-ES_tradnl" sz="2400" dirty="0" smtClean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sitio, 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pues durante su ejecución los bailadores dibujan un cuadro o dos en el piso (antiguamente se decía que se debía bailar como si la pareja estuviera sobre un ladrillo). 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Éste se divide en tres partes fundamentales que son: introducción, melodía y una parte alegre llamada </a:t>
            </a:r>
            <a:r>
              <a:rPr lang="es-ES_tradnl" sz="2400" b="1" dirty="0" smtClean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montuno</a:t>
            </a:r>
            <a:r>
              <a:rPr lang="es-ES_tradnl" sz="2400" dirty="0" smtClean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 la introducción no se </a:t>
            </a:r>
            <a:r>
              <a:rPr lang="es-ES_tradnl" sz="2400" dirty="0" smtClean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baila, 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ya que la pareja descansa y se presenta ante el público u orquesta, mientras que en la melodía muestran su habilidad y elegancia. </a:t>
            </a:r>
            <a:r>
              <a:rPr lang="es-ES_tradnl" sz="2400" dirty="0" smtClean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montuno, que es la parte más alegre y rápida del danzón, da la oportunidad a las parejas de hacer más </a:t>
            </a:r>
            <a:r>
              <a:rPr lang="es-ES_tradnl" sz="2400" dirty="0" smtClean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figuras, </a:t>
            </a:r>
            <a:r>
              <a:rPr lang="es-ES_tradnl" sz="2400" dirty="0">
                <a:highlight>
                  <a:srgbClr val="33CC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permitiendo el lucimiento de los bailadores. 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Primera parte</a:t>
            </a:r>
          </a:p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Ahora,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es el momento de poner en práctica este baile, por lo que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le invita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 que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revise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el siguiente video y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de repetirlo las veces que sea necesario para practicarlo. </a:t>
            </a: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410200" y="12456321"/>
            <a:ext cx="9083040" cy="28736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Video:</a:t>
            </a:r>
          </a:p>
          <a:p>
            <a:pPr lvl="0"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Indicaciones y entrada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463040" y="1005927"/>
            <a:ext cx="16977360" cy="87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Para conocer más sobre la historia y evolución del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danzón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invita al participante a revisar el </a:t>
            </a:r>
            <a:r>
              <a:rPr lang="es-MX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siguiente </a:t>
            </a:r>
            <a:r>
              <a:rPr lang="es-MX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documental:</a:t>
            </a:r>
            <a:endParaRPr lang="es-MX"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10200" y="2046144"/>
            <a:ext cx="9083040" cy="3634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Video:</a:t>
            </a:r>
          </a:p>
          <a:p>
            <a:pPr lvl="0" algn="ctr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Fuente: Magnificarte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Comunicación (2016, 5 de mayo)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Documental “Danzón, el baile de salón”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[video]. YouTube.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https://www.youtube.com/watch?v=Z0hmCbBC-Zo&amp;t=119s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745200" y="6797040"/>
            <a:ext cx="3657600" cy="2926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Aurelio, sugiero que este texto (señalado en azul), se traslade a una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imagen interactiva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genially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Dance in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666833" y="11805859"/>
            <a:ext cx="4129873" cy="374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Jonathan, para los videos solo es necesario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cortinillas, a menos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 algo más, pero los videos son muy claros y se escuchan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bien. Dichos videos están en esta misma carpeta.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3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1789266"/>
            <a:ext cx="18336126" cy="13332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24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  <a:r>
              <a:rPr lang="es-MX" sz="2400" b="1" dirty="0" smtClean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_tradnl" sz="2400" b="1" dirty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400" b="1" dirty="0" smtClean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danzón.</a:t>
            </a:r>
            <a:endParaRPr lang="es-ES_tradnl" sz="2400" b="1" dirty="0">
              <a:highlight>
                <a:srgbClr val="CC66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marL="1277885" lvl="1" indent="-457200" algn="just">
              <a:buFont typeface="+mj-lt"/>
              <a:buAutoNum type="arabicPeriod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realizar esta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evaluación, debe recordar la información consultada y recopilada en este segundo módulo. Con la ayuda de esta información y la práctica sobre los pasos del son jarocho, elabore un 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video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 las siguientes especificaciones: </a:t>
            </a:r>
          </a:p>
          <a:p>
            <a:pPr marL="1277885" lvl="1" indent="-457200" algn="just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Inicie presentándose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exponiendo brevemente todo lo aprendido sobre el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danzón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lo más trascendental.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hablar de 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 durante esta tutoría (duración mínima de la presentación: 0:45 segundos, duración máxima de la presentación: 1:30 minutos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Posteriormente, ejecute la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 completa con música propuesta en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actividades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y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s-E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Práctique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 de danzón, parte 1 y 2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movimientos coreográficos durante la ejecución de la secuencia de forma libre. 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ropa alusiva a lo que bailará y que le resulte cómoda para el video; así como calzado adecuado para la ejecución del danzón (no se permite el uso de tennis). </a:t>
            </a:r>
            <a:endParaRPr lang="es-MX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accesorios si le resulta cómodo, y su arreglo personal queda a elección del participante siempre cuidando su limpieza y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estética.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grabación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realizarla en un lugar adecuado en donde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espacio suficiente para su ejecución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ser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posible, podrá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adornarlo para una vista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agradable.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Usted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deberá aparecer de cuerpo completo durante todo el video y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tendrá cortes, ni ediciones. </a:t>
            </a:r>
          </a:p>
          <a:p>
            <a:pPr marL="1277885" lvl="1" indent="-457200" algn="just">
              <a:buFont typeface="+mj-lt"/>
              <a:buAutoNum type="arabicPeriod"/>
            </a:pPr>
            <a:endParaRPr lang="es-MX" sz="2400" dirty="0"/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Exposición del participante.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Claridad en los pasos.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Secuencia memorizada.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Ritmo.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Elección del lugar de grabación (incluye creatividad, arreglo personal y arreglo del espacio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Evalx_PrimerApellidoyPrimerNombre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Por ejemplo: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Eval2_VillanuevaTeresa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su evidencia,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formato MP4, al apartado </a:t>
            </a:r>
            <a:r>
              <a:rPr lang="es-MX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  <a:r>
              <a:rPr lang="es-MX" sz="2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NOTA: En caso de tener dificultad para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subir su video, puede comprimirlo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con cualquier aplicación para disminuir su calidad y sea fácil de subir y descargar. 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09344" y="877064"/>
            <a:ext cx="176968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continuación, revise los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siguientes videos didácticos y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repítalos para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aprendizaje. Esto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permitirá desarrollar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 habilidad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y agilidad en la ejecución del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danzón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Aprenderá: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entrada, cuadro fijo adelante, cuadro fijo atrás y lateral. 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Mujer:</a:t>
            </a: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27396"/>
              </p:ext>
            </p:extLst>
          </p:nvPr>
        </p:nvGraphicFramePr>
        <p:xfrm>
          <a:off x="1109344" y="2768749"/>
          <a:ext cx="17910177" cy="100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0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00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0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6367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Cuadro</a:t>
                      </a:r>
                      <a:r>
                        <a:rPr lang="es-MX" sz="24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fijo adelante </a:t>
                      </a:r>
                      <a:endParaRPr lang="es-MX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Cuadro fijo atrás </a:t>
                      </a:r>
                    </a:p>
                  </a:txBody>
                  <a:tcPr anchor="ctr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Lateral </a:t>
                      </a:r>
                    </a:p>
                  </a:txBody>
                  <a:tcPr anchor="ctr"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080115" y="4097141"/>
            <a:ext cx="114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Varón:</a:t>
            </a:r>
            <a:r>
              <a:rPr lang="es-ES_tradnl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303"/>
              </p:ext>
            </p:extLst>
          </p:nvPr>
        </p:nvGraphicFramePr>
        <p:xfrm>
          <a:off x="1109344" y="5065497"/>
          <a:ext cx="17910177" cy="100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0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00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0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6367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Cuadro</a:t>
                      </a:r>
                      <a:r>
                        <a:rPr lang="es-MX" sz="24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fijo adelante </a:t>
                      </a:r>
                      <a:endParaRPr lang="es-MX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Cuadro fijo atrás </a:t>
                      </a:r>
                    </a:p>
                  </a:txBody>
                  <a:tcPr anchor="ctr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Lateral </a:t>
                      </a:r>
                    </a:p>
                  </a:txBody>
                  <a:tcPr anchor="ctr"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095109" y="6393889"/>
            <a:ext cx="17924412" cy="354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Segunda parte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Continú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reproduciendo los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siguientes videos didácticos y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repítalos para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aprendizaje. Esto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permitirá desarrollar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habilidad y agilidad en la ejecución del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danzón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Aprenderá: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paseo adelante por izquierda, paseo adelante por derecha, cuadro torcido adelante y cuadro fijo adelante con remate. 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Mujer: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3305"/>
              </p:ext>
            </p:extLst>
          </p:nvPr>
        </p:nvGraphicFramePr>
        <p:xfrm>
          <a:off x="1095109" y="9282780"/>
          <a:ext cx="17711052" cy="123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277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27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32820"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Paseo</a:t>
                      </a:r>
                      <a:r>
                        <a:rPr lang="es-MX" sz="24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adelante por izquierda</a:t>
                      </a:r>
                      <a:endParaRPr lang="es-MX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Paseo atrás por derecha</a:t>
                      </a:r>
                    </a:p>
                    <a:p>
                      <a:pPr algn="ctr"/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Cuadro torcido derecha</a:t>
                      </a:r>
                    </a:p>
                    <a:p>
                      <a:pPr algn="ctr"/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Cuadro fijo adelante con remate</a:t>
                      </a:r>
                    </a:p>
                  </a:txBody>
                  <a:tcPr anchor="ctr"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080114" y="10941163"/>
            <a:ext cx="114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Varón:</a:t>
            </a:r>
            <a:r>
              <a:rPr lang="es-ES_tradnl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53755"/>
              </p:ext>
            </p:extLst>
          </p:nvPr>
        </p:nvGraphicFramePr>
        <p:xfrm>
          <a:off x="1095107" y="11769217"/>
          <a:ext cx="17711052" cy="123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277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27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32820"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Paseo</a:t>
                      </a:r>
                      <a:r>
                        <a:rPr lang="es-MX" sz="24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adelante por izquierda</a:t>
                      </a:r>
                      <a:endParaRPr lang="es-MX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Paseo atrás por derecha</a:t>
                      </a:r>
                    </a:p>
                    <a:p>
                      <a:pPr algn="ctr"/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Cuadro torcido derecha</a:t>
                      </a:r>
                    </a:p>
                    <a:p>
                      <a:pPr algn="ctr"/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Cuadro fijo adelante con remate</a:t>
                      </a:r>
                    </a:p>
                  </a:txBody>
                  <a:tcPr anchor="ctr"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9537680" y="3261360"/>
            <a:ext cx="4328160" cy="1804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Renato, los videos van en pestañas como se han presentado anteriormente,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324320" y="10362259"/>
            <a:ext cx="4328160" cy="1804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Renato, los videos van en pestañas como se han presentado anteriormente,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-3293844" y="5065497"/>
            <a:ext cx="4129873" cy="374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Jonathan, para los videos solo es necesario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cortinillas, a menos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 algo más, pero los videos son muy claros y se escuchan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bien. Dichos videos están en esta misma carpeta.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53069" y="2104888"/>
            <a:ext cx="18714720" cy="4844552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35025" y="608355"/>
            <a:ext cx="18150808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 Danzón </a:t>
            </a:r>
            <a:r>
              <a:rPr lang="es-ES_tradnl" sz="2400" b="1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Salón México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ES_tradnl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El danzón se popularizó en la Ciudad de México y con él se </a:t>
            </a:r>
            <a:r>
              <a:rPr lang="es-ES_tradnl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aperturaron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espacios en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cuales la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sociedad acudía a bailar y divertirse, siendo el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Salón México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más legendario, quedando como símbolo de su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época, éste abrió sus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puertas el 20 de abril de 1920.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Fue tal su popularidad y relevancia que apareció en películas, cuentos, novelas, reseñas y libros,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 que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sirvió como fuente de inspiración para compositores, como </a:t>
            </a:r>
            <a:r>
              <a:rPr lang="es-ES_tradnl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Aaron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Copland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quien,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después de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visitarlo,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quedó tan impresionado que en 1936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dio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suite </a:t>
            </a:r>
            <a:r>
              <a:rPr lang="es-ES_tradnl" sz="2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Salón México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una de sus obras sinfónicas de mayor renombre.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Para fines didácticos se diseñó una propuesta para su ejecución. Con la revisión de los videos anteriores y la práctica de cada uno de los pasos,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 estimulado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agilidad en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pies.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Ahora, se sugiere al participante, revisar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siguientes videos e incluir a la práctica los pasos que aquí se presentan.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64830"/>
              </p:ext>
            </p:extLst>
          </p:nvPr>
        </p:nvGraphicFramePr>
        <p:xfrm>
          <a:off x="2854308" y="7438365"/>
          <a:ext cx="14112242" cy="172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1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561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2506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Mujer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Varón</a:t>
                      </a:r>
                    </a:p>
                  </a:txBody>
                  <a:tcPr anchor="ctr"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7635220" y="7543904"/>
            <a:ext cx="4328160" cy="1804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Renato, los videos van en pestañas como se han presentado anteriormente,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89371" y="9823782"/>
            <a:ext cx="4129873" cy="374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Jonathan, para los videos solo es necesario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cortinillas, a menos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 algo más, pero los videos son muy claros y se escuchan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bien. Dichos videos están en esta misma carpeta.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1789266"/>
            <a:ext cx="18336126" cy="13332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36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5: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Reporte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documental.</a:t>
            </a: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Después de haber visto el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documental </a:t>
            </a:r>
            <a:r>
              <a:rPr lang="es-MX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Danzón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, el baile de </a:t>
            </a:r>
            <a:r>
              <a:rPr lang="es-MX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salón,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redacte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una reseña de la información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más relevante.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 fontAlgn="base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el desarrollo de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reporte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 los siguientes cuestionamientos: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Cuáles son las influencias musicales en el danzón?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fue el primer danzón y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quién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 su autor?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es la estructura musical del danzón? 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Mencione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salones de baile más populares.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¿Cuáles son los danzones más populares?</a:t>
            </a:r>
          </a:p>
          <a:p>
            <a:pPr marL="2098570" lvl="2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instrumentos musicales integran una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danzonera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Orografía correcta. 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 uso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sintaxis.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Expresión de las ideas con claridad.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Profundidad en la comprensión del tema.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presentación, ideas propias, originales y creativas.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Aportaciones relevantes.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en tiempo y forma.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Citación con base en el Manual de Publicaciones de la APA, 7ª. ed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ello consulte la siguiente página: Sánchez, C. (2020, 24 noviembre). 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APA. 7a. edición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Normas-apa.org. Blog.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https://normas-apa.org/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También puede descargar el manual en formato PDF directamente desde: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https://normas-apa.org/wp-content/uploads/Guia-Normas-APA-7ma-edicion.pdf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 bien, consulte el video acerca del uso del modo de gestor de referencias bibliográficas en: Juan Pablo García Cuevas. (2020, 16 diciembre). 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Scribbr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[Video]. YouTube.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s-ES_tradnl" sz="2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youtu.be/p8Dq48YsZvY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620" lvl="1" indent="-457200" fontAlgn="base">
              <a:buFont typeface="+mj-lt"/>
              <a:buAutoNum type="arabi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Act5_PrimerApellidoyPrimerNombre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Por ejemplo: Act5_VillanuevaTeresa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620" lvl="1" indent="-45720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su evidencia (preferentemente en formato PDF), al apartado </a:t>
            </a:r>
            <a:r>
              <a:rPr lang="es-MX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5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plataforma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EMINUS 4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entregas.</a:t>
            </a: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6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1789266"/>
            <a:ext cx="18336126" cy="13332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24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6: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Práctica pasos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danzón,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parte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marL="1277885" lvl="1" indent="-457200" algn="just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Después de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observar los videos didácticos de la parte 1,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realice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video de cuerpo completo en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que muestre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aprendido (mínimo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cuatro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repeticiones de cada paso). Puede ser un sólo video editado en donde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vistos en esta sesión o lo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de manera individual. Es importante que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audio en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 por si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contando en voz alta (por lo que no hay ningún problema). También es importante que los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practique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grabarse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pues el video enviado debe ser la conclusión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 previa.</a:t>
            </a:r>
          </a:p>
          <a:p>
            <a:pPr marL="1277885" lvl="1" indent="-457200" algn="just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videos a la plataforma y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continúe practicándolos,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pues en la siguiente actividad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la secuencia que se indique.</a:t>
            </a: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Claridad en los pasos, observados en los videos.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Velocidad moderada en la realización de los pasos.</a:t>
            </a: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Act6_PrimerApellidoyPrimerNombre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Por ejemplo: Act6_VillanuevaTeresa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evidencia en formato MP4, al apartado </a:t>
            </a:r>
            <a:r>
              <a:rPr lang="es-MX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6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NOTA: En caso de tener dificultad para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subir su video, puede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comprimirlo con cualquier aplicación para disminuir su calidad y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sea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fácil de subir y descargar. 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9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1789266"/>
            <a:ext cx="18336126" cy="13332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24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7: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Práctica pasos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danzón,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parte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 algn="just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Después de observar los videos didácticos de la parte 2,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_tradnl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ealice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video de cuerpo completo en donde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aprendido (mínimo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cuatro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repeticiones de cada paso). Puede ser un sólo video editado en donde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vistos en esta sesión o lo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de manera individual. Es importante que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incluya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audio en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 por si </a:t>
            </a:r>
            <a:r>
              <a:rPr lang="es-ES_tradnl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contando en voz alta (por lo que no hay ningún problema). También es importante que los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practique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grabarse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pues el video enviado debe ser la conclusión de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práctica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previa.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 algn="just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Suba 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los videos a la plataforma y 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continúe practicándolos, 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pues en la siguiente actividad 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deberá 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hacer una secuencia que yo 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 indicaré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Claridad en los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pasos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observados en los videos.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Velocidad moderada en la realización de los pasos.</a:t>
            </a: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Act7_PrimerApellidoyPrimerNombre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Por ejemplo: Act7_VillanuevaTeresa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evidencia en formato MP4, al apartado </a:t>
            </a:r>
            <a:r>
              <a:rPr lang="es-MX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7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NOTA: En caso de tener dificultad para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subir el video, puede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comprimirlo con cualquier aplicación para disminuir su calidad y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sea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fácil de subir y descargar. 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1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304800"/>
            <a:ext cx="18336126" cy="1554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24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Secuencia </a:t>
            </a:r>
            <a:r>
              <a:rPr lang="es-ES_tradnl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Salón México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lvl="1"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Después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 haber practicado los pasos,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deberá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realizar la siguiente secuencia:</a:t>
            </a:r>
          </a:p>
          <a:p>
            <a:pPr lvl="1"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Parte 1: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Entrada.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adelante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atrás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Lateral.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adelante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remate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Parte 2: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Entrada.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Paseo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adelante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Paseo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atrás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derecha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torcido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delante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adelante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remate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Parte 3: Montuno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Entrada.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adelante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atrás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Lateral.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Paseo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adelante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Paseo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atrás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derecha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torcido adelante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atrás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Lateral.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Paseo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adelante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Paseo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atrás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derecha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torcido adelante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570" lvl="2" indent="-457200">
              <a:buFont typeface="+mj-lt"/>
              <a:buAutoNum type="alphaL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fijo adelante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remate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098570" lvl="2" indent="-457200">
              <a:buFont typeface="+mj-lt"/>
              <a:buAutoNum type="alphaL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2688" lvl="1" indent="-363538"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Practique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secuencia cuantas veces sea necesaria para su ejecución. </a:t>
            </a:r>
          </a:p>
          <a:p>
            <a:pPr marL="1182688" lvl="1" indent="-363538"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Realice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un video de cuerpo completo </a:t>
            </a:r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_tradnl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que muestre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lo aprendido con música. Es importante que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incluya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el audio en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videos por si 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contando (por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no hay problema de que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cuente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en voz alta ni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tampoco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 versión del video en donde yo estoy contando). Es importante que los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practique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grabarse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, pues el video enviado debe ser la conclusión de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 práctica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previa.</a:t>
            </a:r>
          </a:p>
          <a:p>
            <a:pPr marL="1182688" lvl="1" indent="-363538"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Se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sugiere que realice este video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danzón: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Acerina-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(30 de abril de 2015). 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Salón México.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[Video]. YouTube. https://youtu.be/7QoeRUxbjHI </a:t>
            </a:r>
          </a:p>
          <a:p>
            <a:pPr lvl="1" algn="just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3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1789266"/>
            <a:ext cx="18336126" cy="44286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1277885" lvl="1" indent="-457200" algn="just">
              <a:buFont typeface="+mj-lt"/>
              <a:buAutoNum type="arabicPeriod"/>
            </a:pPr>
            <a:endParaRPr lang="es-MX" sz="2400" dirty="0"/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Claridad en los pasos.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ES_tradnl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Memorizaci</a:t>
            </a:r>
            <a:r>
              <a:rPr lang="es-E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secuencia. 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Ritmo.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Act8_PrimerApellidoyPrimerNombre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Por ejemplo: Act8_VillanuevaTeresa 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evidencia en formato MP4, al apartado </a:t>
            </a:r>
            <a:r>
              <a:rPr lang="es-MX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8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NOTA: En caso de tener dificultad para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subir el video puede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comprimirlo con cualquier aplicación para disminuir su calidad y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sea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fácil de subir y descargar. 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1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1789266"/>
            <a:ext cx="18336126" cy="13332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2400" b="1" dirty="0">
              <a:highlight>
                <a:srgbClr val="CC66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  <a:r>
              <a:rPr lang="es-MX" sz="2400" b="1" dirty="0" smtClean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_tradnl" sz="2400" b="1" dirty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400" b="1" dirty="0" err="1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_tradnl" sz="2400" b="1" dirty="0" err="1" smtClean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andanguito</a:t>
            </a:r>
            <a:r>
              <a:rPr lang="es-ES_tradnl" sz="2400" b="1" dirty="0" smtClean="0">
                <a:highlight>
                  <a:srgbClr val="CC66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2400" b="1" dirty="0">
              <a:highlight>
                <a:srgbClr val="CC66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marL="1277885" lvl="1" indent="-457200" algn="just">
              <a:buFont typeface="+mj-lt"/>
              <a:buAutoNum type="arabicPeriod"/>
            </a:pPr>
            <a:r>
              <a:rPr lang="es-MX" sz="2400" dirty="0" smtClean="0">
                <a:latin typeface="Arial" charset="0"/>
                <a:ea typeface="Arial" charset="0"/>
                <a:cs typeface="Arial" charset="0"/>
              </a:rPr>
              <a:t>Para esta 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evaluación deberá recordar la información que consult</a:t>
            </a:r>
            <a:r>
              <a:rPr lang="es-E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ó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y recopil</a:t>
            </a:r>
            <a:r>
              <a:rPr lang="es-E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ó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en el módulo 1. Con ello, elabore un video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MX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 las siguientes especificaciones: </a:t>
            </a:r>
          </a:p>
          <a:p>
            <a:pPr marL="1277885" lvl="1" indent="-457200" algn="just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</a:endParaRPr>
          </a:p>
          <a:p>
            <a:pPr marL="2384320" lvl="2" indent="-74295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Inicie presentándose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exponiendo brevemente todo lo aprendido acerca del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jarocho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lo más trascendental.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hablar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 durante esta tutoría (duración mínima de la presentación: 0:45 segundos, duración máxima de la presentación: 1:30 minutos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384320" lvl="2" indent="-74295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Posteriormente ejecute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secuencia completa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actividad 4.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 “El </a:t>
            </a:r>
            <a:r>
              <a:rPr lang="es-ES_tradnl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fandanguito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384320" lvl="2" indent="-74295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movimientos coreográficos durante la ejecución de la secuencia de forma libre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384320" lvl="2" indent="-74295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ropa alusiva a lo que bailará y que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resulte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cómoda para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filmar el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video; así como calzado adecuado para la ejecución del son jarocho (no se permite el uso de tennis).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accesorios si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resulta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cómodo, y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arreglo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queda a elección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propia, siempre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cuidando su limpieza y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estética.</a:t>
            </a:r>
          </a:p>
          <a:p>
            <a:pPr marL="2384320" lvl="2" indent="-74295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grabación deberá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realizarse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un lugar adecuado en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que cuente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espacio suficiente para su ejecución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ser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posible, podrá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adornarlo para una vista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agradable.</a:t>
            </a:r>
          </a:p>
          <a:p>
            <a:pPr marL="2384320" lvl="2" indent="-742950">
              <a:buFont typeface="+mj-lt"/>
              <a:buAutoNum type="alphaL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Usted deberá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aparecer de cuerpo completo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durante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el video y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éste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tendrá cortes, ni ediciones. </a:t>
            </a:r>
          </a:p>
          <a:p>
            <a:pPr marL="1277885" lvl="1" indent="-457200" algn="just">
              <a:buFont typeface="+mj-lt"/>
              <a:buAutoNum type="arabicPeriod"/>
            </a:pPr>
            <a:endParaRPr lang="es-MX" sz="2400" dirty="0"/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Exposición del participante.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Claridad en los pasos.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Secuencia memorizada.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Ritmo.</a:t>
            </a:r>
          </a:p>
          <a:p>
            <a:pPr marL="1277885" lvl="1" indent="-457200">
              <a:buFont typeface="+mj-lt"/>
              <a:buAutoNum type="alphaL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Elección del lugar de grabación (incluye creatividad, arreglo personal y arreglo del espacio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Evalx_PrimerApellidoyPrimerNombre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Por ejemplo: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Eval1_VillanuevaTeresa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evidencia,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formato MP4, al apartado </a:t>
            </a:r>
            <a:r>
              <a:rPr lang="es-MX" sz="2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1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NOTA: En caso de tener dificultad para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subir su video, puede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comprimirlo con cualquier aplicación para disminuir su calidad y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sea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fácil de subir y descargar. 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25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6670</TotalTime>
  <Words>1061</Words>
  <Application>Microsoft Office PowerPoint</Application>
  <PresentationFormat>Personalizado</PresentationFormat>
  <Paragraphs>221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Dominguez Garcia Arlet Yushely</dc:creator>
  <cp:lastModifiedBy>Vargas Gomez Renato</cp:lastModifiedBy>
  <cp:revision>391</cp:revision>
  <dcterms:created xsi:type="dcterms:W3CDTF">2021-06-04T16:28:16Z</dcterms:created>
  <dcterms:modified xsi:type="dcterms:W3CDTF">2021-12-20T17:57:34Z</dcterms:modified>
</cp:coreProperties>
</file>