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8_9ED1AA75.xml" ContentType="application/vnd.ms-powerpoint.comments+xml"/>
  <Override PartName="/ppt/comments/modernComment_130_33482B97.xml" ContentType="application/vnd.ms-powerpoint.comments+xml"/>
  <Override PartName="/ppt/comments/modernComment_131_2464D390.xml" ContentType="application/vnd.ms-powerpoint.comments+xml"/>
  <Override PartName="/ppt/comments/modernComment_11D_F739B36E.xml" ContentType="application/vnd.ms-powerpoint.comment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63" r:id="rId3"/>
    <p:sldId id="264" r:id="rId4"/>
    <p:sldId id="278" r:id="rId5"/>
    <p:sldId id="304" r:id="rId6"/>
    <p:sldId id="305" r:id="rId7"/>
    <p:sldId id="315" r:id="rId8"/>
    <p:sldId id="306" r:id="rId9"/>
    <p:sldId id="307" r:id="rId10"/>
    <p:sldId id="316" r:id="rId11"/>
    <p:sldId id="301" r:id="rId12"/>
    <p:sldId id="317" r:id="rId13"/>
    <p:sldId id="285" r:id="rId14"/>
    <p:sldId id="303"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EF8A75-6FDF-7905-3940-46EE6A6D4617}" name="Rainbow Dash" initials="RD" userId="a80e82eff01ba30b"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extLst>
      <p:ext uri="{19B8F6BF-5375-455C-9EA6-DF929625EA0E}">
        <p15:presenceInfo xmlns:p15="http://schemas.microsoft.com/office/powerpoint/2012/main" userId="S-1-5-21-3752008758-1245958360-281707018-22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55E9E-55F8-43F0-8255-CBB6BAD2610B}" v="10" dt="2022-06-09T02:01:03.35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16" autoAdjust="0"/>
    <p:restoredTop sz="95175" autoAdjust="0"/>
  </p:normalViewPr>
  <p:slideViewPr>
    <p:cSldViewPr snapToGrid="0">
      <p:cViewPr varScale="1">
        <p:scale>
          <a:sx n="107" d="100"/>
          <a:sy n="107" d="100"/>
        </p:scale>
        <p:origin x="10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nbow Dash" userId="a80e82eff01ba30b" providerId="Windows Live" clId="Web-{39C55E9E-55F8-43F0-8255-CBB6BAD2610B}"/>
    <pc:docChg chg="mod modSld">
      <pc:chgData name="Rainbow Dash" userId="a80e82eff01ba30b" providerId="Windows Live" clId="Web-{39C55E9E-55F8-43F0-8255-CBB6BAD2610B}" dt="2022-06-09T02:01:03.355" v="9" actId="20577"/>
      <pc:docMkLst>
        <pc:docMk/>
      </pc:docMkLst>
      <pc:sldChg chg="addCm">
        <pc:chgData name="Rainbow Dash" userId="a80e82eff01ba30b" providerId="Windows Live" clId="Web-{39C55E9E-55F8-43F0-8255-CBB6BAD2610B}" dt="2022-06-09T01:55:51.362" v="2"/>
        <pc:sldMkLst>
          <pc:docMk/>
          <pc:sldMk cId="2664540789" sldId="264"/>
        </pc:sldMkLst>
      </pc:sldChg>
      <pc:sldChg chg="modSp addCm">
        <pc:chgData name="Rainbow Dash" userId="a80e82eff01ba30b" providerId="Windows Live" clId="Web-{39C55E9E-55F8-43F0-8255-CBB6BAD2610B}" dt="2022-06-09T02:01:03.355" v="9" actId="20577"/>
        <pc:sldMkLst>
          <pc:docMk/>
          <pc:sldMk cId="4147753838" sldId="285"/>
        </pc:sldMkLst>
        <pc:spChg chg="mod">
          <ac:chgData name="Rainbow Dash" userId="a80e82eff01ba30b" providerId="Windows Live" clId="Web-{39C55E9E-55F8-43F0-8255-CBB6BAD2610B}" dt="2022-06-09T02:01:03.355" v="9" actId="20577"/>
          <ac:spMkLst>
            <pc:docMk/>
            <pc:sldMk cId="4147753838" sldId="285"/>
            <ac:spMk id="2" creationId="{2E2221D9-EA27-4789-BD5A-87BAC12E5EED}"/>
          </ac:spMkLst>
        </pc:spChg>
      </pc:sldChg>
      <pc:sldChg chg="addCm">
        <pc:chgData name="Rainbow Dash" userId="a80e82eff01ba30b" providerId="Windows Live" clId="Web-{39C55E9E-55F8-43F0-8255-CBB6BAD2610B}" dt="2022-06-09T01:55:36.533" v="1"/>
        <pc:sldMkLst>
          <pc:docMk/>
          <pc:sldMk cId="860367767" sldId="304"/>
        </pc:sldMkLst>
      </pc:sldChg>
      <pc:sldChg chg="addCm">
        <pc:chgData name="Rainbow Dash" userId="a80e82eff01ba30b" providerId="Windows Live" clId="Web-{39C55E9E-55F8-43F0-8255-CBB6BAD2610B}" dt="2022-06-09T01:56:12.691" v="3"/>
        <pc:sldMkLst>
          <pc:docMk/>
          <pc:sldMk cId="610587536" sldId="305"/>
        </pc:sldMkLst>
      </pc:sldChg>
    </pc:docChg>
  </pc:docChgLst>
</pc:chgInfo>
</file>

<file path=ppt/comments/modernComment_108_9ED1AA75.xml><?xml version="1.0" encoding="utf-8"?>
<p188:cmLst xmlns:a="http://schemas.openxmlformats.org/drawingml/2006/main" xmlns:r="http://schemas.openxmlformats.org/officeDocument/2006/relationships" xmlns:p188="http://schemas.microsoft.com/office/powerpoint/2018/8/main">
  <p188:cm id="{B91EB2D1-49C9-4F02-8AE0-4911D856359D}" authorId="{A0EF8A75-6FDF-7905-3940-46EE6A6D4617}" created="2022-06-09T01:55:51.362">
    <ac:txMkLst xmlns:ac="http://schemas.microsoft.com/office/drawing/2013/main/command">
      <pc:docMk xmlns:pc="http://schemas.microsoft.com/office/powerpoint/2013/main/command"/>
      <pc:sldMk xmlns:pc="http://schemas.microsoft.com/office/powerpoint/2013/main/command" cId="2664540789" sldId="264"/>
      <ac:spMk id="19" creationId="{EF9C0F12-17BA-DC7E-3843-1A1208C16344}"/>
      <ac:txMk cp="0" len="209">
        <ac:context len="210" hash="3465110834"/>
      </ac:txMk>
    </ac:txMkLst>
    <p188:pos x="1513973" y="1724526"/>
    <p188:txBody>
      <a:bodyPr/>
      <a:lstStyle/>
      <a:p>
        <a:r>
          <a:rPr lang="es-MX"/>
          <a:t>En sí, el video es usable</a:t>
        </a:r>
      </a:p>
    </p188:txBody>
  </p188:cm>
</p188:cmLst>
</file>

<file path=ppt/comments/modernComment_11D_F739B36E.xml><?xml version="1.0" encoding="utf-8"?>
<p188:cmLst xmlns:a="http://schemas.openxmlformats.org/drawingml/2006/main" xmlns:r="http://schemas.openxmlformats.org/officeDocument/2006/relationships" xmlns:p188="http://schemas.microsoft.com/office/powerpoint/2018/8/main">
  <p188:cm id="{98AA13CF-8AD8-4560-A84E-397A6664939C}" authorId="{A0EF8A75-6FDF-7905-3940-46EE6A6D4617}" created="2022-06-09T01:57:39.552">
    <ac:txMkLst xmlns:ac="http://schemas.microsoft.com/office/drawing/2013/main/command">
      <pc:docMk xmlns:pc="http://schemas.microsoft.com/office/powerpoint/2013/main/command"/>
      <pc:sldMk xmlns:pc="http://schemas.microsoft.com/office/powerpoint/2013/main/command" cId="4147753838" sldId="285"/>
      <ac:spMk id="4" creationId="{00000000-0000-0000-0000-000000000000}"/>
      <ac:txMk cp="0" len="476">
        <ac:context len="1025" hash="400296838"/>
      </ac:txMk>
    </ac:txMkLst>
    <p188:pos x="9083842" y="772026"/>
    <p188:txBody>
      <a:bodyPr/>
      <a:lstStyle/>
      <a:p>
        <a:r>
          <a:rPr lang="es-MX"/>
          <a:t>Estos videos son usables sin problemas.</a:t>
        </a:r>
      </a:p>
    </p188:txBody>
  </p188:cm>
  <p188:cm id="{3CE4F601-8A04-4FE3-8A77-F8ED5B23ED10}" authorId="{A0EF8A75-6FDF-7905-3940-46EE6A6D4617}" created="2022-06-09T01:58:53.008">
    <ac:txMkLst xmlns:ac="http://schemas.microsoft.com/office/drawing/2013/main/command">
      <pc:docMk xmlns:pc="http://schemas.microsoft.com/office/powerpoint/2013/main/command"/>
      <pc:sldMk xmlns:pc="http://schemas.microsoft.com/office/powerpoint/2013/main/command" cId="4147753838" sldId="285"/>
      <ac:spMk id="4" creationId="{00000000-0000-0000-0000-000000000000}"/>
      <ac:txMk cp="477" len="159">
        <ac:context len="1025" hash="400296838"/>
      </ac:txMk>
    </ac:txMkLst>
    <p188:pos x="10307052" y="962526"/>
    <p188:txBody>
      <a:bodyPr/>
      <a:lstStyle/>
      <a:p>
        <a:r>
          <a:rPr lang="es-MX"/>
          <a:t>Se trata de la entrada de un portal web, por lo que no hay problema en referenciar el enlace.</a:t>
        </a:r>
      </a:p>
    </p188:txBody>
  </p188:cm>
  <p188:cm id="{70E03785-BE7D-481E-AF56-AE444396142D}" authorId="{A0EF8A75-6FDF-7905-3940-46EE6A6D4617}" created="2022-06-09T01:59:17.711">
    <ac:txMkLst xmlns:ac="http://schemas.microsoft.com/office/drawing/2013/main/command">
      <pc:docMk xmlns:pc="http://schemas.microsoft.com/office/powerpoint/2013/main/command"/>
      <pc:sldMk xmlns:pc="http://schemas.microsoft.com/office/powerpoint/2013/main/command" cId="4147753838" sldId="285"/>
      <ac:spMk id="4" creationId="{00000000-0000-0000-0000-000000000000}"/>
      <ac:txMk cp="637" len="156">
        <ac:context len="1025" hash="400296838"/>
      </ac:txMk>
    </ac:txMkLst>
    <p188:pos x="10246894" y="1153026"/>
    <p188:txBody>
      <a:bodyPr/>
      <a:lstStyle/>
      <a:p>
        <a:r>
          <a:rPr lang="es-MX"/>
          <a:t>Este video es usable y es el que posee la licencia Creative Commons.</a:t>
        </a:r>
      </a:p>
    </p188:txBody>
  </p188:cm>
  <p188:cm id="{DAFBE995-64D4-4894-9FE8-76344D25DA97}" authorId="{A0EF8A75-6FDF-7905-3940-46EE6A6D4617}" created="2022-06-09T02:00:54.605">
    <ac:txMkLst xmlns:ac="http://schemas.microsoft.com/office/drawing/2013/main/command">
      <pc:docMk xmlns:pc="http://schemas.microsoft.com/office/powerpoint/2013/main/command"/>
      <pc:sldMk xmlns:pc="http://schemas.microsoft.com/office/powerpoint/2013/main/command" cId="4147753838" sldId="285"/>
      <ac:spMk id="4" creationId="{00000000-0000-0000-0000-000000000000}"/>
      <ac:txMk cp="794" len="226">
        <ac:context len="1025" hash="400296838"/>
      </ac:txMk>
    </ac:txMkLst>
    <p188:pos x="4090736" y="1524000"/>
    <p188:txBody>
      <a:bodyPr/>
      <a:lstStyle/>
      <a:p>
        <a:r>
          <a:rPr lang="es-MX"/>
          <a:t>La fuente es usable y se tiene permitida la reproducción total o parcial de la obra, siempre y cuando se cite correctamente, cosa que ya está bien hecha.</a:t>
        </a:r>
      </a:p>
    </p188:txBody>
  </p188:cm>
</p188:cmLst>
</file>

<file path=ppt/comments/modernComment_130_33482B97.xml><?xml version="1.0" encoding="utf-8"?>
<p188:cmLst xmlns:a="http://schemas.openxmlformats.org/drawingml/2006/main" xmlns:r="http://schemas.openxmlformats.org/officeDocument/2006/relationships" xmlns:p188="http://schemas.microsoft.com/office/powerpoint/2018/8/main">
  <p188:cm id="{7EB790F7-7BC5-48A4-85AC-857628D1DCEC}" authorId="{A0EF8A75-6FDF-7905-3940-46EE6A6D4617}" created="2022-06-09T01:55:36.533">
    <ac:txMkLst xmlns:ac="http://schemas.microsoft.com/office/drawing/2013/main/command">
      <pc:docMk xmlns:pc="http://schemas.microsoft.com/office/powerpoint/2013/main/command"/>
      <pc:sldMk xmlns:pc="http://schemas.microsoft.com/office/powerpoint/2013/main/command" cId="860367767" sldId="304"/>
      <ac:spMk id="14" creationId="{9F225F99-DA58-4F82-9C5B-791D30DA51D9}"/>
      <ac:txMk cp="0" len="227">
        <ac:context len="228" hash="2860032688"/>
      </ac:txMk>
    </ac:txMkLst>
    <p188:pos x="1112921" y="1493921"/>
    <p188:txBody>
      <a:bodyPr/>
      <a:lstStyle/>
      <a:p>
        <a:r>
          <a:rPr lang="es-MX"/>
          <a:t>Es usable y de hecho posee una licencia Creative Commons, por lo que de ser requerido se podría cortar, editar o modificar como se guste.</a:t>
        </a:r>
      </a:p>
    </p188:txBody>
  </p188:cm>
</p188:cmLst>
</file>

<file path=ppt/comments/modernComment_131_2464D390.xml><?xml version="1.0" encoding="utf-8"?>
<p188:cmLst xmlns:a="http://schemas.openxmlformats.org/drawingml/2006/main" xmlns:r="http://schemas.openxmlformats.org/officeDocument/2006/relationships" xmlns:p188="http://schemas.microsoft.com/office/powerpoint/2018/8/main">
  <p188:cm id="{4190357B-E2C6-4293-BD86-9265D0A90AF2}" authorId="{A0EF8A75-6FDF-7905-3940-46EE6A6D4617}" created="2022-06-09T01:56:12.691">
    <ac:txMkLst xmlns:ac="http://schemas.microsoft.com/office/drawing/2013/main/command">
      <pc:docMk xmlns:pc="http://schemas.microsoft.com/office/powerpoint/2013/main/command"/>
      <pc:sldMk xmlns:pc="http://schemas.microsoft.com/office/powerpoint/2013/main/command" cId="610587536" sldId="305"/>
      <ac:spMk id="14" creationId="{9F225F99-DA58-4F82-9C5B-791D30DA51D9}"/>
      <ac:txMk cp="0" len="256">
        <ac:context len="257" hash="2468270049"/>
      </ac:txMk>
    </ac:txMkLst>
    <p188:pos x="5975684" y="852236"/>
    <p188:txBody>
      <a:bodyPr/>
      <a:lstStyle/>
      <a:p>
        <a:r>
          <a:rPr lang="es-MX"/>
          <a:t>En sí, el video es usable.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23/06/2022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2</a:t>
            </a:fld>
            <a:endParaRPr lang="es-MX"/>
          </a:p>
        </p:txBody>
      </p:sp>
    </p:spTree>
    <p:extLst>
      <p:ext uri="{BB962C8B-B14F-4D97-AF65-F5344CB8AC3E}">
        <p14:creationId xmlns:p14="http://schemas.microsoft.com/office/powerpoint/2010/main" val="76930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4</a:t>
            </a:fld>
            <a:endParaRPr lang="es-MX"/>
          </a:p>
        </p:txBody>
      </p:sp>
    </p:spTree>
    <p:extLst>
      <p:ext uri="{BB962C8B-B14F-4D97-AF65-F5344CB8AC3E}">
        <p14:creationId xmlns:p14="http://schemas.microsoft.com/office/powerpoint/2010/main" val="14388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5</a:t>
            </a:fld>
            <a:endParaRPr lang="es-MX"/>
          </a:p>
        </p:txBody>
      </p:sp>
    </p:spTree>
    <p:extLst>
      <p:ext uri="{BB962C8B-B14F-4D97-AF65-F5344CB8AC3E}">
        <p14:creationId xmlns:p14="http://schemas.microsoft.com/office/powerpoint/2010/main" val="261703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6</a:t>
            </a:fld>
            <a:endParaRPr lang="es-MX"/>
          </a:p>
        </p:txBody>
      </p:sp>
    </p:spTree>
    <p:extLst>
      <p:ext uri="{BB962C8B-B14F-4D97-AF65-F5344CB8AC3E}">
        <p14:creationId xmlns:p14="http://schemas.microsoft.com/office/powerpoint/2010/main" val="405490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7</a:t>
            </a:fld>
            <a:endParaRPr lang="es-MX"/>
          </a:p>
        </p:txBody>
      </p:sp>
    </p:spTree>
    <p:extLst>
      <p:ext uri="{BB962C8B-B14F-4D97-AF65-F5344CB8AC3E}">
        <p14:creationId xmlns:p14="http://schemas.microsoft.com/office/powerpoint/2010/main" val="131183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8</a:t>
            </a:fld>
            <a:endParaRPr lang="es-MX"/>
          </a:p>
        </p:txBody>
      </p:sp>
    </p:spTree>
    <p:extLst>
      <p:ext uri="{BB962C8B-B14F-4D97-AF65-F5344CB8AC3E}">
        <p14:creationId xmlns:p14="http://schemas.microsoft.com/office/powerpoint/2010/main" val="230832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9</a:t>
            </a:fld>
            <a:endParaRPr lang="es-MX"/>
          </a:p>
        </p:txBody>
      </p:sp>
    </p:spTree>
    <p:extLst>
      <p:ext uri="{BB962C8B-B14F-4D97-AF65-F5344CB8AC3E}">
        <p14:creationId xmlns:p14="http://schemas.microsoft.com/office/powerpoint/2010/main" val="159316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10</a:t>
            </a:fld>
            <a:endParaRPr lang="es-MX"/>
          </a:p>
        </p:txBody>
      </p:sp>
    </p:spTree>
    <p:extLst>
      <p:ext uri="{BB962C8B-B14F-4D97-AF65-F5344CB8AC3E}">
        <p14:creationId xmlns:p14="http://schemas.microsoft.com/office/powerpoint/2010/main" val="91759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6835E749-9139-492E-BCB0-AB65E3E05707}"/>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5" name="Marcador de pie de página 4">
            <a:extLst>
              <a:ext uri="{FF2B5EF4-FFF2-40B4-BE49-F238E27FC236}">
                <a16:creationId xmlns:a16="http://schemas.microsoft.com/office/drawing/2014/main" xmlns=""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FAD806B-4AEE-4173-B8B0-06FFA715A45A}"/>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5" name="Marcador de pie de página 4">
            <a:extLst>
              <a:ext uri="{FF2B5EF4-FFF2-40B4-BE49-F238E27FC236}">
                <a16:creationId xmlns:a16="http://schemas.microsoft.com/office/drawing/2014/main" xmlns=""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0CCF75C5-D984-4962-9CEA-070F96D09A18}"/>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5" name="Marcador de pie de página 4">
            <a:extLst>
              <a:ext uri="{FF2B5EF4-FFF2-40B4-BE49-F238E27FC236}">
                <a16:creationId xmlns:a16="http://schemas.microsoft.com/office/drawing/2014/main" xmlns=""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97938848-CB4F-42F8-B2F4-8BD2515D6AD8}"/>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5" name="Marcador de pie de página 4">
            <a:extLst>
              <a:ext uri="{FF2B5EF4-FFF2-40B4-BE49-F238E27FC236}">
                <a16:creationId xmlns:a16="http://schemas.microsoft.com/office/drawing/2014/main" xmlns=""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D7726C9A-20EB-41B5-AB8C-7D1B67828D19}"/>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5" name="Marcador de pie de página 4">
            <a:extLst>
              <a:ext uri="{FF2B5EF4-FFF2-40B4-BE49-F238E27FC236}">
                <a16:creationId xmlns:a16="http://schemas.microsoft.com/office/drawing/2014/main" xmlns=""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55678276-2746-4F02-AB18-8772A7842DCD}"/>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6" name="Marcador de pie de página 5">
            <a:extLst>
              <a:ext uri="{FF2B5EF4-FFF2-40B4-BE49-F238E27FC236}">
                <a16:creationId xmlns:a16="http://schemas.microsoft.com/office/drawing/2014/main" xmlns=""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BEB0775-6CDB-4B9C-82D5-9F75E5A51ECB}"/>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8" name="Marcador de pie de página 7">
            <a:extLst>
              <a:ext uri="{FF2B5EF4-FFF2-40B4-BE49-F238E27FC236}">
                <a16:creationId xmlns:a16="http://schemas.microsoft.com/office/drawing/2014/main" xmlns=""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4B9B4E71-C442-4B77-A44B-F8642C436939}"/>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4" name="Marcador de pie de página 3">
            <a:extLst>
              <a:ext uri="{FF2B5EF4-FFF2-40B4-BE49-F238E27FC236}">
                <a16:creationId xmlns:a16="http://schemas.microsoft.com/office/drawing/2014/main" xmlns=""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9BB52A9-2BC6-4B9D-8BD8-F76C16F39E7B}"/>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3" name="Marcador de pie de página 2">
            <a:extLst>
              <a:ext uri="{FF2B5EF4-FFF2-40B4-BE49-F238E27FC236}">
                <a16:creationId xmlns:a16="http://schemas.microsoft.com/office/drawing/2014/main" xmlns=""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8B996F7-686E-44DD-9906-E78226016C0E}"/>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6" name="Marcador de pie de página 5">
            <a:extLst>
              <a:ext uri="{FF2B5EF4-FFF2-40B4-BE49-F238E27FC236}">
                <a16:creationId xmlns:a16="http://schemas.microsoft.com/office/drawing/2014/main" xmlns=""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6224DC5-6F6A-48FA-968D-DD85A75A0F0B}"/>
              </a:ext>
            </a:extLst>
          </p:cNvPr>
          <p:cNvSpPr>
            <a:spLocks noGrp="1"/>
          </p:cNvSpPr>
          <p:nvPr>
            <p:ph type="dt" sz="half" idx="10"/>
          </p:nvPr>
        </p:nvSpPr>
        <p:spPr/>
        <p:txBody>
          <a:bodyPr/>
          <a:lstStyle/>
          <a:p>
            <a:fld id="{3D5A02A1-19C7-41C7-9852-E15F2A2AD06A}" type="datetimeFigureOut">
              <a:rPr lang="es-MX" smtClean="0"/>
              <a:t>23/06/2022</a:t>
            </a:fld>
            <a:endParaRPr lang="es-MX"/>
          </a:p>
        </p:txBody>
      </p:sp>
      <p:sp>
        <p:nvSpPr>
          <p:cNvPr id="6" name="Marcador de pie de página 5">
            <a:extLst>
              <a:ext uri="{FF2B5EF4-FFF2-40B4-BE49-F238E27FC236}">
                <a16:creationId xmlns:a16="http://schemas.microsoft.com/office/drawing/2014/main" xmlns=""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23/06/2022</a:t>
            </a:fld>
            <a:endParaRPr lang="es-MX"/>
          </a:p>
        </p:txBody>
      </p:sp>
      <p:sp>
        <p:nvSpPr>
          <p:cNvPr id="5" name="Marcador de pie de página 4">
            <a:extLst>
              <a:ext uri="{FF2B5EF4-FFF2-40B4-BE49-F238E27FC236}">
                <a16:creationId xmlns:a16="http://schemas.microsoft.com/office/drawing/2014/main" xmlns=""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microsoft.com/office/2018/10/relationships/comments" Target="../comments/modernComment_130_33482B9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18/10/relationships/comments" Target="../comments/modernComment_11D_F739B36E.xml"/><Relationship Id="rId3" Type="http://schemas.openxmlformats.org/officeDocument/2006/relationships/hyperlink" Target="https://www.youtube.com/watch?v=EmucK_EezPo" TargetMode="External"/><Relationship Id="rId7" Type="http://schemas.openxmlformats.org/officeDocument/2006/relationships/hyperlink" Target="https://probdes.iiec.unam.mx/index.php/pde/article/view/7691" TargetMode="External"/><Relationship Id="rId2" Type="http://schemas.openxmlformats.org/officeDocument/2006/relationships/hyperlink" Target="https://www.youtube.com/watch?v=8JY7A2FyV4o" TargetMode="External"/><Relationship Id="rId1" Type="http://schemas.openxmlformats.org/officeDocument/2006/relationships/slideLayout" Target="../slideLayouts/slideLayout6.xml"/><Relationship Id="rId6" Type="http://schemas.openxmlformats.org/officeDocument/2006/relationships/hyperlink" Target="https://www.youtube.com/watch?v=4vK2VT2Imk0" TargetMode="External"/><Relationship Id="rId5" Type="http://schemas.openxmlformats.org/officeDocument/2006/relationships/hyperlink" Target="https://alimentacionysalud.unam.mx/patron-de-alimentacion-en-mexico/" TargetMode="External"/><Relationship Id="rId4" Type="http://schemas.openxmlformats.org/officeDocument/2006/relationships/hyperlink" Target="https://www.youtube.com/watch?v=SBhaqaLdt_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microsoft.com/office/2018/10/relationships/comments" Target="../comments/modernComment_108_9ED1AA75.xml"/><Relationship Id="rId2" Type="http://schemas.microsoft.com/office/2007/relationships/media" Target="https://www.youtube.com/embed/lfR-GyDT0RY" TargetMode="External"/><Relationship Id="rId1" Type="http://schemas.openxmlformats.org/officeDocument/2006/relationships/video" Target="NULL" TargetMode="Externa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www.youtube.com/watch?v=SBhaqaLdt_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nsp.mx/infografias/clasificacion-nova-alimentos-2019.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microsoft.com/office/2018/10/relationships/comments" Target="../comments/modernComment_130_33482B97.xml"/><Relationship Id="rId2" Type="http://schemas.microsoft.com/office/2007/relationships/media" Target="https://www.youtube.com/embed/4vK2VT2Imk0" TargetMode="External"/><Relationship Id="rId1" Type="http://schemas.openxmlformats.org/officeDocument/2006/relationships/video" Target="NULL" TargetMode="External"/><Relationship Id="rId6" Type="http://schemas.openxmlformats.org/officeDocument/2006/relationships/image" Target="../media/image5.jpeg"/><Relationship Id="rId5" Type="http://schemas.openxmlformats.org/officeDocument/2006/relationships/hyperlink" Target="https://www.youtube.com/watch?v=4vK2VT2Imk0" TargetMode="Externa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microsoft.com/office/2018/10/relationships/comments" Target="../comments/modernComment_131_2464D390.xml"/><Relationship Id="rId2" Type="http://schemas.microsoft.com/office/2007/relationships/media" Target="https://www.youtube.com/embed/8JY7A2FyV4o" TargetMode="External"/><Relationship Id="rId1" Type="http://schemas.openxmlformats.org/officeDocument/2006/relationships/video" Target="NULL" TargetMode="External"/><Relationship Id="rId6" Type="http://schemas.openxmlformats.org/officeDocument/2006/relationships/image" Target="../media/image6.jpeg"/><Relationship Id="rId5" Type="http://schemas.openxmlformats.org/officeDocument/2006/relationships/hyperlink" Target="https://www.youtube.com/watch?v=8JY7A2FyV4o" TargetMode="Externa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microsoft.com/office/2018/10/relationships/comments" Target="../comments/modernComment_130_33482B9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microsoft.com/office/2007/relationships/media" Target="https://www.youtube.com/embed/EmucK_EezPo" TargetMode="External"/><Relationship Id="rId1" Type="http://schemas.openxmlformats.org/officeDocument/2006/relationships/video" Target="NULL" TargetMode="External"/><Relationship Id="rId6" Type="http://schemas.openxmlformats.org/officeDocument/2006/relationships/image" Target="../media/image8.jpeg"/><Relationship Id="rId5" Type="http://schemas.openxmlformats.org/officeDocument/2006/relationships/hyperlink" Target="https://www.youtube.com/watch?v=EmucK_EezPo" TargetMode="Externa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xmlns="" id="{95877EF0-073C-4E2E-A88D-A1116229B3CB}"/>
              </a:ext>
            </a:extLst>
          </p:cNvPr>
          <p:cNvGrpSpPr/>
          <p:nvPr/>
        </p:nvGrpSpPr>
        <p:grpSpPr>
          <a:xfrm>
            <a:off x="300111" y="182558"/>
            <a:ext cx="11591778" cy="6492883"/>
            <a:chOff x="1812091" y="182554"/>
            <a:chExt cx="8567814" cy="6492883"/>
          </a:xfrm>
        </p:grpSpPr>
        <p:sp>
          <p:nvSpPr>
            <p:cNvPr id="4" name="Diagrama de flujo: extraer 3">
              <a:extLst>
                <a:ext uri="{FF2B5EF4-FFF2-40B4-BE49-F238E27FC236}">
                  <a16:creationId xmlns:a16="http://schemas.microsoft.com/office/drawing/2014/main" xmlns="" id="{C5C000C4-A948-4C1C-8790-F85EEBBD66E9}"/>
                </a:ext>
              </a:extLst>
            </p:cNvPr>
            <p:cNvSpPr/>
            <p:nvPr/>
          </p:nvSpPr>
          <p:spPr>
            <a:xfrm rot="5400000">
              <a:off x="-272442" y="2267095"/>
              <a:ext cx="6492875" cy="2323810"/>
            </a:xfrm>
            <a:prstGeom prst="flowChartExtract">
              <a:avLst/>
            </a:prstGeom>
            <a:solidFill>
              <a:srgbClr val="5E0B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a16="http://schemas.microsoft.com/office/drawing/2014/main" xmlns="" id="{EDE831A0-A15F-4302-98D0-E05DE5412563}"/>
                </a:ext>
              </a:extLst>
            </p:cNvPr>
            <p:cNvSpPr/>
            <p:nvPr/>
          </p:nvSpPr>
          <p:spPr>
            <a:xfrm rot="10800000">
              <a:off x="1812092" y="182555"/>
              <a:ext cx="4419896" cy="3559447"/>
            </a:xfrm>
            <a:prstGeom prst="flowChartExtract">
              <a:avLst/>
            </a:prstGeom>
            <a:solidFill>
              <a:srgbClr val="5E0B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Diagrama de flujo: extraer 7">
              <a:extLst>
                <a:ext uri="{FF2B5EF4-FFF2-40B4-BE49-F238E27FC236}">
                  <a16:creationId xmlns:a16="http://schemas.microsoft.com/office/drawing/2014/main" xmlns="" id="{7A3D0625-1890-4778-AB9E-49840BAB30DC}"/>
                </a:ext>
              </a:extLst>
            </p:cNvPr>
            <p:cNvSpPr/>
            <p:nvPr/>
          </p:nvSpPr>
          <p:spPr>
            <a:xfrm rot="10800000">
              <a:off x="6095999" y="182554"/>
              <a:ext cx="4283905" cy="3559447"/>
            </a:xfrm>
            <a:prstGeom prst="flowChartExtract">
              <a:avLst/>
            </a:prstGeom>
            <a:solidFill>
              <a:srgbClr val="C9C7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Diagrama de flujo: extraer 8">
              <a:extLst>
                <a:ext uri="{FF2B5EF4-FFF2-40B4-BE49-F238E27FC236}">
                  <a16:creationId xmlns:a16="http://schemas.microsoft.com/office/drawing/2014/main" xmlns="" id="{E2C53D86-8408-4C6D-A3DD-0C46AE62558E}"/>
                </a:ext>
              </a:extLst>
            </p:cNvPr>
            <p:cNvSpPr/>
            <p:nvPr/>
          </p:nvSpPr>
          <p:spPr>
            <a:xfrm rot="16200000" flipH="1">
              <a:off x="5917641" y="2213174"/>
              <a:ext cx="6492873" cy="2431654"/>
            </a:xfrm>
            <a:prstGeom prst="flowChartExtract">
              <a:avLst/>
            </a:prstGeom>
            <a:solidFill>
              <a:srgbClr val="C9C7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Diagrama de flujo: extraer 2">
              <a:extLst>
                <a:ext uri="{FF2B5EF4-FFF2-40B4-BE49-F238E27FC236}">
                  <a16:creationId xmlns:a16="http://schemas.microsoft.com/office/drawing/2014/main" xmlns="" id="{8582A4F5-3434-43C3-9452-69A16E71A98C}"/>
                </a:ext>
              </a:extLst>
            </p:cNvPr>
            <p:cNvSpPr/>
            <p:nvPr/>
          </p:nvSpPr>
          <p:spPr>
            <a:xfrm>
              <a:off x="1812094" y="182562"/>
              <a:ext cx="8567811" cy="6492875"/>
            </a:xfrm>
            <a:prstGeom prst="flowChartExtra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1" name="Título 1">
            <a:extLst>
              <a:ext uri="{FF2B5EF4-FFF2-40B4-BE49-F238E27FC236}">
                <a16:creationId xmlns:a16="http://schemas.microsoft.com/office/drawing/2014/main" xmlns="" id="{41186FA1-1C5E-40EF-B49E-558AD11333ED}"/>
              </a:ext>
            </a:extLst>
          </p:cNvPr>
          <p:cNvSpPr>
            <a:spLocks noGrp="1"/>
          </p:cNvSpPr>
          <p:nvPr>
            <p:ph type="title"/>
          </p:nvPr>
        </p:nvSpPr>
        <p:spPr>
          <a:xfrm>
            <a:off x="507547" y="1688119"/>
            <a:ext cx="3417339" cy="2053883"/>
          </a:xfrm>
        </p:spPr>
        <p:txBody>
          <a:bodyPr>
            <a:noAutofit/>
          </a:bodyPr>
          <a:lstStyle/>
          <a:p>
            <a:pPr algn="ctr"/>
            <a:r>
              <a:rPr lang="es-MX" sz="3200" b="1" dirty="0">
                <a:solidFill>
                  <a:schemeClr val="bg1"/>
                </a:solidFill>
              </a:rPr>
              <a:t>Fase 3</a:t>
            </a:r>
          </a:p>
        </p:txBody>
      </p:sp>
      <p:sp>
        <p:nvSpPr>
          <p:cNvPr id="15" name="CuadroTexto 14">
            <a:extLst>
              <a:ext uri="{FF2B5EF4-FFF2-40B4-BE49-F238E27FC236}">
                <a16:creationId xmlns:a16="http://schemas.microsoft.com/office/drawing/2014/main" xmlns="" id="{8DABCDCA-2EBD-4B81-AB3B-FA6731242522}"/>
              </a:ext>
            </a:extLst>
          </p:cNvPr>
          <p:cNvSpPr txBox="1"/>
          <p:nvPr/>
        </p:nvSpPr>
        <p:spPr>
          <a:xfrm>
            <a:off x="2699328" y="3825130"/>
            <a:ext cx="6793344" cy="584775"/>
          </a:xfrm>
          <a:prstGeom prst="rect">
            <a:avLst/>
          </a:prstGeom>
          <a:noFill/>
        </p:spPr>
        <p:txBody>
          <a:bodyPr wrap="square">
            <a:spAutoFit/>
          </a:bodyPr>
          <a:lstStyle/>
          <a:p>
            <a:pPr algn="ctr"/>
            <a:r>
              <a:rPr lang="es-MX" sz="3200" b="1" dirty="0">
                <a:solidFill>
                  <a:schemeClr val="bg1"/>
                </a:solidFill>
              </a:rPr>
              <a:t>Alimentación y medio ambiente </a:t>
            </a:r>
          </a:p>
        </p:txBody>
      </p:sp>
    </p:spTree>
    <p:extLst>
      <p:ext uri="{BB962C8B-B14F-4D97-AF65-F5344CB8AC3E}">
        <p14:creationId xmlns:p14="http://schemas.microsoft.com/office/powerpoint/2010/main" val="686346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xmlns="" id="{D348FED8-46F6-D164-1E71-2F336D493E22}"/>
              </a:ext>
            </a:extLst>
          </p:cNvPr>
          <p:cNvSpPr txBox="1"/>
          <p:nvPr/>
        </p:nvSpPr>
        <p:spPr>
          <a:xfrm>
            <a:off x="518009" y="779868"/>
            <a:ext cx="11244715" cy="369332"/>
          </a:xfrm>
          <a:prstGeom prst="rect">
            <a:avLst/>
          </a:prstGeom>
          <a:solidFill>
            <a:srgbClr val="002060"/>
          </a:solidFill>
        </p:spPr>
        <p:txBody>
          <a:bodyPr wrap="square" rtlCol="0">
            <a:spAutoFit/>
          </a:bodyPr>
          <a:lstStyle/>
          <a:p>
            <a:r>
              <a:rPr lang="es-MX" b="1" dirty="0">
                <a:solidFill>
                  <a:schemeClr val="bg1"/>
                </a:solidFill>
              </a:rPr>
              <a:t>Ejercicio: </a:t>
            </a:r>
            <a:r>
              <a:rPr lang="es-ES" b="1" dirty="0">
                <a:solidFill>
                  <a:schemeClr val="bg1"/>
                </a:solidFill>
              </a:rPr>
              <a:t>cálculo del requerimiento de ingesta de agua al día</a:t>
            </a:r>
            <a:endParaRPr lang="es-MX" b="1" dirty="0">
              <a:solidFill>
                <a:schemeClr val="bg1"/>
              </a:solidFill>
            </a:endParaRPr>
          </a:p>
        </p:txBody>
      </p:sp>
      <p:sp>
        <p:nvSpPr>
          <p:cNvPr id="8" name="CuadroTexto 7">
            <a:extLst>
              <a:ext uri="{FF2B5EF4-FFF2-40B4-BE49-F238E27FC236}">
                <a16:creationId xmlns:a16="http://schemas.microsoft.com/office/drawing/2014/main" xmlns="" id="{AF3DC721-C749-FCC6-D9DF-ED2A37B578EC}"/>
              </a:ext>
            </a:extLst>
          </p:cNvPr>
          <p:cNvSpPr txBox="1"/>
          <p:nvPr/>
        </p:nvSpPr>
        <p:spPr>
          <a:xfrm>
            <a:off x="518010" y="1218973"/>
            <a:ext cx="11244714" cy="5355312"/>
          </a:xfrm>
          <a:prstGeom prst="rect">
            <a:avLst/>
          </a:prstGeom>
          <a:solidFill>
            <a:schemeClr val="tx2">
              <a:lumMod val="20000"/>
              <a:lumOff val="80000"/>
            </a:schemeClr>
          </a:solidFill>
        </p:spPr>
        <p:txBody>
          <a:bodyPr wrap="square">
            <a:spAutoFit/>
          </a:bodyPr>
          <a:lstStyle/>
          <a:p>
            <a:pPr algn="just"/>
            <a:r>
              <a:rPr lang="es-ES" dirty="0">
                <a:latin typeface="TrebuchetMS"/>
              </a:rPr>
              <a:t>Considerando lo importante que es mantener una adecuada hidratación, es momento de calcular la cantidad de agua recomendada de acuerdo con sus características individuales. Para esto podrá hacer uso de los datos solicitados en la fase 1 (peso y edad) de esta EE.</a:t>
            </a:r>
            <a:endParaRPr lang="es-MX" dirty="0">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MX" dirty="0">
              <a:solidFill>
                <a:prstClr val="black"/>
              </a:solidFill>
              <a:latin typeface="TrebuchetMS"/>
            </a:endParaRPr>
          </a:p>
          <a:p>
            <a:pPr algn="just"/>
            <a:endParaRPr lang="es-ES" dirty="0"/>
          </a:p>
          <a:p>
            <a:pPr algn="just"/>
            <a:endParaRPr lang="es-ES" dirty="0"/>
          </a:p>
          <a:p>
            <a:pPr algn="just"/>
            <a:endParaRPr lang="es-ES" dirty="0"/>
          </a:p>
        </p:txBody>
      </p:sp>
      <p:sp>
        <p:nvSpPr>
          <p:cNvPr id="10" name="Bocadillo: rectángulo 9">
            <a:extLst>
              <a:ext uri="{FF2B5EF4-FFF2-40B4-BE49-F238E27FC236}">
                <a16:creationId xmlns:a16="http://schemas.microsoft.com/office/drawing/2014/main" xmlns="" id="{AEF609F4-FC84-8058-6B7F-78BAFC3F5104}"/>
              </a:ext>
            </a:extLst>
          </p:cNvPr>
          <p:cNvSpPr/>
          <p:nvPr/>
        </p:nvSpPr>
        <p:spPr>
          <a:xfrm>
            <a:off x="-2173323" y="729090"/>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título del texto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1E60115B-0111-728D-2CB2-B5FD2A1A17D8}"/>
              </a:ext>
            </a:extLst>
          </p:cNvPr>
          <p:cNvSpPr/>
          <p:nvPr/>
        </p:nvSpPr>
        <p:spPr>
          <a:xfrm>
            <a:off x="-2127504" y="1654287"/>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contenido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uadroTexto 14">
            <a:extLst>
              <a:ext uri="{FF2B5EF4-FFF2-40B4-BE49-F238E27FC236}">
                <a16:creationId xmlns:a16="http://schemas.microsoft.com/office/drawing/2014/main" xmlns="" id="{54197A90-6F51-406F-BB7B-BC6D50DCB7BD}"/>
              </a:ext>
            </a:extLst>
          </p:cNvPr>
          <p:cNvSpPr txBox="1"/>
          <p:nvPr/>
        </p:nvSpPr>
        <p:spPr>
          <a:xfrm>
            <a:off x="923636" y="2275468"/>
            <a:ext cx="10390909" cy="1754326"/>
          </a:xfrm>
          <a:prstGeom prst="rect">
            <a:avLst/>
          </a:prstGeom>
          <a:noFill/>
        </p:spPr>
        <p:txBody>
          <a:bodyPr wrap="square" rtlCol="0">
            <a:spAutoFit/>
          </a:bodyPr>
          <a:lstStyle/>
          <a:p>
            <a:r>
              <a:rPr lang="es-ES" dirty="0"/>
              <a:t>Instrucciones: </a:t>
            </a:r>
          </a:p>
          <a:p>
            <a:endParaRPr lang="es-MX" dirty="0"/>
          </a:p>
          <a:p>
            <a:pPr marL="342900" indent="-342900">
              <a:buAutoNum type="arabicPeriod"/>
            </a:pPr>
            <a:r>
              <a:rPr lang="es-MX" dirty="0"/>
              <a:t>Indique su peso corporal.</a:t>
            </a:r>
          </a:p>
          <a:p>
            <a:pPr marL="342900" indent="-342900">
              <a:buAutoNum type="arabicPeriod"/>
            </a:pPr>
            <a:r>
              <a:rPr lang="es-MX" dirty="0"/>
              <a:t>Identifique en la siguiente tabla cuántos mililitros de agua debe tomar por kilogramo de peso corporal, de acuerdo con su edad actual. </a:t>
            </a:r>
          </a:p>
          <a:p>
            <a:pPr marL="342900" indent="-342900">
              <a:buAutoNum type="arabicPeriod"/>
            </a:pPr>
            <a:r>
              <a:rPr lang="es-MX" dirty="0"/>
              <a:t>Multiplique la cantidad de mililitros de agua recomendados por su peso.</a:t>
            </a:r>
          </a:p>
        </p:txBody>
      </p:sp>
      <p:pic>
        <p:nvPicPr>
          <p:cNvPr id="2" name="Imagen 1">
            <a:extLst>
              <a:ext uri="{FF2B5EF4-FFF2-40B4-BE49-F238E27FC236}">
                <a16:creationId xmlns:a16="http://schemas.microsoft.com/office/drawing/2014/main" xmlns="" id="{6754EC55-0F31-47B3-8798-01CDA973D68E}"/>
              </a:ext>
            </a:extLst>
          </p:cNvPr>
          <p:cNvPicPr>
            <a:picLocks noChangeAspect="1"/>
          </p:cNvPicPr>
          <p:nvPr/>
        </p:nvPicPr>
        <p:blipFill>
          <a:blip r:embed="rId3"/>
          <a:stretch>
            <a:fillRect/>
          </a:stretch>
        </p:blipFill>
        <p:spPr>
          <a:xfrm>
            <a:off x="3125694" y="4013587"/>
            <a:ext cx="5986791" cy="2121592"/>
          </a:xfrm>
          <a:prstGeom prst="rect">
            <a:avLst/>
          </a:prstGeom>
        </p:spPr>
      </p:pic>
      <p:sp>
        <p:nvSpPr>
          <p:cNvPr id="16" name="CuadroTexto 15">
            <a:extLst>
              <a:ext uri="{FF2B5EF4-FFF2-40B4-BE49-F238E27FC236}">
                <a16:creationId xmlns:a16="http://schemas.microsoft.com/office/drawing/2014/main" xmlns="" id="{40E3EC0B-79E7-4B7A-AD95-F9FCE49079C6}"/>
              </a:ext>
            </a:extLst>
          </p:cNvPr>
          <p:cNvSpPr txBox="1"/>
          <p:nvPr/>
        </p:nvSpPr>
        <p:spPr>
          <a:xfrm>
            <a:off x="651975" y="6204952"/>
            <a:ext cx="11243727" cy="369332"/>
          </a:xfrm>
          <a:prstGeom prst="rect">
            <a:avLst/>
          </a:prstGeom>
          <a:noFill/>
        </p:spPr>
        <p:txBody>
          <a:bodyPr wrap="square" rtlCol="0">
            <a:spAutoFit/>
          </a:bodyPr>
          <a:lstStyle/>
          <a:p>
            <a:r>
              <a:rPr lang="es-MX" b="1" dirty="0"/>
              <a:t>Reflexione: </a:t>
            </a:r>
            <a:r>
              <a:rPr lang="es-MX" dirty="0"/>
              <a:t>¿la ingesta de agua recomendada se asemeja a mi consumo cotidiano? ¿es necesario realizar ajustes?</a:t>
            </a:r>
          </a:p>
        </p:txBody>
      </p:sp>
    </p:spTree>
    <p:extLst>
      <p:ext uri="{BB962C8B-B14F-4D97-AF65-F5344CB8AC3E}">
        <p14:creationId xmlns:p14="http://schemas.microsoft.com/office/powerpoint/2010/main" val="1924209483"/>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6"/>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3</a:t>
            </a:r>
          </a:p>
        </p:txBody>
      </p:sp>
      <p:sp>
        <p:nvSpPr>
          <p:cNvPr id="11" name="Bocadillo: rectángulo 10">
            <a:extLst>
              <a:ext uri="{FF2B5EF4-FFF2-40B4-BE49-F238E27FC236}">
                <a16:creationId xmlns:a16="http://schemas.microsoft.com/office/drawing/2014/main" xmlns="" id="{4FB43EDC-E61D-4B6B-A01D-DB1B96722E81}"/>
              </a:ext>
            </a:extLst>
          </p:cNvPr>
          <p:cNvSpPr/>
          <p:nvPr/>
        </p:nvSpPr>
        <p:spPr>
          <a:xfrm>
            <a:off x="5945802" y="107453"/>
            <a:ext cx="4853355" cy="835820"/>
          </a:xfrm>
          <a:prstGeom prst="wedgeRectCallout">
            <a:avLst>
              <a:gd name="adj1" fmla="val -58155"/>
              <a:gd name="adj2" fmla="val -1094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white"/>
                </a:solidFill>
                <a:effectLst/>
                <a:uLnTx/>
                <a:uFillTx/>
                <a:latin typeface="Calibri" panose="020F0502020204030204"/>
                <a:ea typeface="+mn-ea"/>
                <a:cs typeface="+mn-cs"/>
              </a:rPr>
              <a:t>Renato</a:t>
            </a:r>
            <a:r>
              <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rPr>
              <a:t>: intenta que quede como en cursos anteriores, es decir que del recuadro con el ícono, se genere una ventana emergente con la siguiente información.</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6400802" y="1037345"/>
            <a:ext cx="5183890" cy="64597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rPr>
              <a:t>Actividad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rPr>
              <a:t>Recetas saludables</a:t>
            </a:r>
          </a:p>
        </p:txBody>
      </p:sp>
      <p:sp>
        <p:nvSpPr>
          <p:cNvPr id="13" name="Título 1">
            <a:extLst>
              <a:ext uri="{FF2B5EF4-FFF2-40B4-BE49-F238E27FC236}">
                <a16:creationId xmlns:a16="http://schemas.microsoft.com/office/drawing/2014/main" xmlns="" id="{2E2221D9-EA27-4789-BD5A-87BAC12E5EED}"/>
              </a:ext>
            </a:extLst>
          </p:cNvPr>
          <p:cNvSpPr>
            <a:spLocks noGrp="1"/>
          </p:cNvSpPr>
          <p:nvPr>
            <p:ph type="title"/>
          </p:nvPr>
        </p:nvSpPr>
        <p:spPr>
          <a:xfrm>
            <a:off x="444478" y="571829"/>
            <a:ext cx="4044395" cy="931033"/>
          </a:xfrm>
        </p:spPr>
        <p:txBody>
          <a:bodyPr>
            <a:normAutofit/>
          </a:bodyPr>
          <a:lstStyle/>
          <a:p>
            <a:r>
              <a:rPr lang="es-MX" sz="2800" dirty="0"/>
              <a:t>Evidencias de desempeño</a:t>
            </a:r>
          </a:p>
        </p:txBody>
      </p:sp>
      <p:pic>
        <p:nvPicPr>
          <p:cNvPr id="6" name="Imagen 5"/>
          <p:cNvPicPr>
            <a:picLocks noChangeAspect="1"/>
          </p:cNvPicPr>
          <p:nvPr/>
        </p:nvPicPr>
        <p:blipFill rotWithShape="1">
          <a:blip r:embed="rId2"/>
          <a:srcRect t="18932" r="3402"/>
          <a:stretch/>
        </p:blipFill>
        <p:spPr>
          <a:xfrm>
            <a:off x="290989" y="1752981"/>
            <a:ext cx="5529407" cy="2007008"/>
          </a:xfrm>
          <a:prstGeom prst="rect">
            <a:avLst/>
          </a:prstGeom>
        </p:spPr>
      </p:pic>
      <p:sp>
        <p:nvSpPr>
          <p:cNvPr id="9" name="CuadroTexto 8">
            <a:extLst>
              <a:ext uri="{FF2B5EF4-FFF2-40B4-BE49-F238E27FC236}">
                <a16:creationId xmlns:a16="http://schemas.microsoft.com/office/drawing/2014/main" xmlns="" id="{16295C10-C715-4DB2-B998-A0C0298EC124}"/>
              </a:ext>
            </a:extLst>
          </p:cNvPr>
          <p:cNvSpPr txBox="1"/>
          <p:nvPr/>
        </p:nvSpPr>
        <p:spPr>
          <a:xfrm>
            <a:off x="5945802" y="1777395"/>
            <a:ext cx="6098344" cy="4832092"/>
          </a:xfrm>
          <a:prstGeom prst="rect">
            <a:avLst/>
          </a:prstGeom>
          <a:noFill/>
        </p:spPr>
        <p:txBody>
          <a:bodyPr wrap="square">
            <a:spAutoFit/>
          </a:bodyPr>
          <a:lstStyle/>
          <a:p>
            <a:pPr lvl="0" fontAlgn="base"/>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Descripción:</a:t>
            </a:r>
          </a:p>
          <a:p>
            <a:pPr marL="182563" lvl="0" indent="-182563" fontAlgn="base"/>
            <a:r>
              <a:rPr lang="es-ES" sz="1400" dirty="0">
                <a:solidFill>
                  <a:prstClr val="black"/>
                </a:solidFill>
              </a:rPr>
              <a:t>1. Elabore dos recetas saludables considerando los postulados para comer saludable y las leyes de la alimentación:</a:t>
            </a:r>
          </a:p>
          <a:p>
            <a:pPr marL="536575" lvl="0" indent="-182563" fontAlgn="base">
              <a:buAutoNum type="alphaLcPeriod"/>
            </a:pPr>
            <a:r>
              <a:rPr lang="es-MX" sz="1400" dirty="0"/>
              <a:t>Priorizar el consumo de verduras.</a:t>
            </a:r>
          </a:p>
          <a:p>
            <a:pPr marL="536575" lvl="0" indent="-182563" fontAlgn="base">
              <a:buAutoNum type="alphaLcPeriod"/>
            </a:pPr>
            <a:r>
              <a:rPr lang="es-MX" sz="1400" dirty="0"/>
              <a:t>Elegir alimentos naturales de temporada y que pueda adquirir cerca de su vivienda o lugar de trabajo.</a:t>
            </a:r>
          </a:p>
          <a:p>
            <a:pPr marL="536575" lvl="0" indent="-182563" fontAlgn="base">
              <a:buAutoNum type="alphaLcPeriod"/>
            </a:pPr>
            <a:r>
              <a:rPr lang="es-MX" sz="1400" dirty="0"/>
              <a:t>Priorizar el consumo de frutas enteras o picadas, evitar los jugos o zumos.</a:t>
            </a:r>
          </a:p>
          <a:p>
            <a:pPr marL="536575" lvl="0" indent="-182563" fontAlgn="base">
              <a:buAutoNum type="alphaLcPeriod"/>
            </a:pPr>
            <a:r>
              <a:rPr lang="es-MX" sz="1400" dirty="0"/>
              <a:t>Atender los </a:t>
            </a:r>
            <a:r>
              <a:rPr lang="es-MX" sz="1400" b="1" dirty="0"/>
              <a:t>Postulados del Plato </a:t>
            </a:r>
            <a:r>
              <a:rPr lang="es-MX" sz="1400" dirty="0"/>
              <a:t>para comer saludable.</a:t>
            </a:r>
          </a:p>
          <a:p>
            <a:pPr marL="536575" lvl="0" indent="-182563" fontAlgn="base">
              <a:buAutoNum type="alphaLcPeriod"/>
            </a:pPr>
            <a:r>
              <a:rPr lang="es-MX" sz="1400" dirty="0"/>
              <a:t>Evitar alimentos ultraprocesados.</a:t>
            </a:r>
          </a:p>
          <a:p>
            <a:pPr marL="742950" lvl="1" indent="-285750" fontAlgn="base">
              <a:buFont typeface="Arial" panose="020B0604020202020204" pitchFamily="34" charset="0"/>
              <a:buChar char="•"/>
            </a:pPr>
            <a:endParaRPr lang="es-ES" sz="1400" dirty="0">
              <a:solidFill>
                <a:prstClr val="black"/>
              </a:solidFill>
            </a:endParaRPr>
          </a:p>
          <a:p>
            <a:pPr marL="182563" lvl="0" indent="-182563" fontAlgn="base"/>
            <a:r>
              <a:rPr lang="es-MX" sz="1400" dirty="0"/>
              <a:t>2. Integre, como un anexo a las recetas, el ejercicio de análisis y comparación de etiquetas nutrimentales.</a:t>
            </a:r>
            <a:endPar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fontAlgn="base"/>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Criterios de desempeño:</a:t>
            </a:r>
          </a:p>
          <a:p>
            <a:pPr marL="182563" indent="-182563" fontAlgn="base"/>
            <a:r>
              <a:rPr lang="es-MX" sz="1400" dirty="0"/>
              <a:t>1. Entrega oportuna de las recetas saludables.</a:t>
            </a:r>
            <a:endParaRPr lang="es-MX" sz="1400" b="1" dirty="0">
              <a:solidFill>
                <a:prstClr val="black"/>
              </a:solidFill>
            </a:endParaRPr>
          </a:p>
          <a:p>
            <a:pPr marL="182563" lvl="0" indent="-182563" fontAlgn="base"/>
            <a:r>
              <a:rPr lang="es-MX" sz="1400" dirty="0"/>
              <a:t>2. Llenado de la tabla comparativa y análisis de dos productos envasados de la misma categoría.</a:t>
            </a:r>
            <a:endPar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fontAlgn="base"/>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Lineamientos de entrega:</a:t>
            </a:r>
          </a:p>
          <a:p>
            <a:pPr marL="342900" indent="-342900" fontAlgn="base">
              <a:buFont typeface="+mj-lt"/>
              <a:buAutoNum type="arabicPeriod"/>
            </a:pPr>
            <a:r>
              <a:rPr lang="es-ES" sz="1400" dirty="0"/>
              <a:t>Titule el archivo de la siguiente forma: </a:t>
            </a:r>
            <a:r>
              <a:rPr lang="es-ES" sz="1400" dirty="0" err="1"/>
              <a:t>Actn_PrimerApellidoyPrimerNombre</a:t>
            </a:r>
            <a:r>
              <a:rPr lang="es-ES" sz="1400" dirty="0"/>
              <a:t>. Por ejemplo: Act3_VillanuevaMariaTeresa </a:t>
            </a:r>
          </a:p>
          <a:p>
            <a:pPr marL="342900" indent="-342900" fontAlgn="base">
              <a:buFont typeface="+mj-lt"/>
              <a:buAutoNum type="arabicPeriod"/>
            </a:pPr>
            <a:r>
              <a:rPr lang="es-ES" sz="1400" dirty="0"/>
              <a:t>Envíe su archivo, en formato </a:t>
            </a:r>
            <a:r>
              <a:rPr lang="es-ES" sz="1400" dirty="0" err="1"/>
              <a:t>word</a:t>
            </a:r>
            <a:r>
              <a:rPr lang="es-ES" sz="1400" dirty="0"/>
              <a:t>, a través del apartado Actividades de la plataforma </a:t>
            </a:r>
            <a:r>
              <a:rPr lang="es-ES" sz="1400" dirty="0" err="1"/>
              <a:t>Eminus</a:t>
            </a:r>
            <a:r>
              <a:rPr lang="es-ES" sz="1400" dirty="0"/>
              <a:t>, a más tardar en la fecha establecida en el Calendario de entregas. </a:t>
            </a:r>
          </a:p>
        </p:txBody>
      </p:sp>
    </p:spTree>
    <p:extLst>
      <p:ext uri="{BB962C8B-B14F-4D97-AF65-F5344CB8AC3E}">
        <p14:creationId xmlns:p14="http://schemas.microsoft.com/office/powerpoint/2010/main" val="2973927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3</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5744703" y="766579"/>
            <a:ext cx="5183890" cy="64597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a:solidFill>
                  <a:prstClr val="white"/>
                </a:solidFill>
                <a:latin typeface="Calibri" panose="020F0502020204030204"/>
              </a:rPr>
              <a:t>Foro</a:t>
            </a:r>
            <a:r>
              <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rPr>
              <a:t>: Conclusiones</a:t>
            </a:r>
          </a:p>
        </p:txBody>
      </p:sp>
      <p:sp>
        <p:nvSpPr>
          <p:cNvPr id="13" name="Título 1">
            <a:extLst>
              <a:ext uri="{FF2B5EF4-FFF2-40B4-BE49-F238E27FC236}">
                <a16:creationId xmlns:a16="http://schemas.microsoft.com/office/drawing/2014/main" xmlns="" id="{2E2221D9-EA27-4789-BD5A-87BAC12E5EED}"/>
              </a:ext>
            </a:extLst>
          </p:cNvPr>
          <p:cNvSpPr>
            <a:spLocks noGrp="1"/>
          </p:cNvSpPr>
          <p:nvPr>
            <p:ph type="title"/>
          </p:nvPr>
        </p:nvSpPr>
        <p:spPr>
          <a:xfrm>
            <a:off x="444478" y="571829"/>
            <a:ext cx="4044395" cy="931033"/>
          </a:xfrm>
        </p:spPr>
        <p:txBody>
          <a:bodyPr>
            <a:normAutofit/>
          </a:bodyPr>
          <a:lstStyle/>
          <a:p>
            <a:r>
              <a:rPr lang="es-MX" sz="2800" dirty="0"/>
              <a:t>Evidencias de desempeño</a:t>
            </a:r>
          </a:p>
        </p:txBody>
      </p:sp>
      <p:pic>
        <p:nvPicPr>
          <p:cNvPr id="6" name="Imagen 5"/>
          <p:cNvPicPr>
            <a:picLocks noChangeAspect="1"/>
          </p:cNvPicPr>
          <p:nvPr/>
        </p:nvPicPr>
        <p:blipFill rotWithShape="1">
          <a:blip r:embed="rId2"/>
          <a:srcRect t="18932" r="3402"/>
          <a:stretch/>
        </p:blipFill>
        <p:spPr>
          <a:xfrm>
            <a:off x="261794" y="1360334"/>
            <a:ext cx="4227079" cy="1534302"/>
          </a:xfrm>
          <a:prstGeom prst="rect">
            <a:avLst/>
          </a:prstGeom>
        </p:spPr>
      </p:pic>
      <p:sp>
        <p:nvSpPr>
          <p:cNvPr id="9" name="CuadroTexto 8">
            <a:extLst>
              <a:ext uri="{FF2B5EF4-FFF2-40B4-BE49-F238E27FC236}">
                <a16:creationId xmlns:a16="http://schemas.microsoft.com/office/drawing/2014/main" xmlns="" id="{16295C10-C715-4DB2-B998-A0C0298EC124}"/>
              </a:ext>
            </a:extLst>
          </p:cNvPr>
          <p:cNvSpPr txBox="1"/>
          <p:nvPr/>
        </p:nvSpPr>
        <p:spPr>
          <a:xfrm>
            <a:off x="4629150" y="1502861"/>
            <a:ext cx="7414996" cy="4832092"/>
          </a:xfrm>
          <a:prstGeom prst="rect">
            <a:avLst/>
          </a:prstGeom>
          <a:noFill/>
        </p:spPr>
        <p:txBody>
          <a:bodyPr wrap="square">
            <a:spAutoFit/>
          </a:bodyPr>
          <a:lstStyle/>
          <a:p>
            <a:pPr lvl="0" fontAlgn="base"/>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Descripción:</a:t>
            </a:r>
          </a:p>
          <a:p>
            <a:pPr marL="342900" lvl="0" indent="-342900" fontAlgn="base">
              <a:buFont typeface="+mj-lt"/>
              <a:buAutoNum type="arabicPeriod"/>
            </a:pPr>
            <a:r>
              <a:rPr lang="es-ES" sz="1400" dirty="0">
                <a:solidFill>
                  <a:prstClr val="black"/>
                </a:solidFill>
              </a:rPr>
              <a:t>¡Felicidades! Ha concluido el curso “Alimentación sostenible para la salud colectiva”. A lo largo de éste se han revisado diferentes aspectos que influyen en la adopción de hábitos dietéticos saludables y sostenibles. Si bien existen dificultades para adoptar y mantener los cambios positivos, es importante pensar e implementar estrategias que permitan que éstos sean parte de nuestra cotidianidad.</a:t>
            </a:r>
          </a:p>
          <a:p>
            <a:pPr marL="342900" lvl="0" indent="-342900" fontAlgn="base">
              <a:buFont typeface="+mj-lt"/>
              <a:buAutoNum type="arabicPeriod"/>
            </a:pPr>
            <a:r>
              <a:rPr lang="es-ES" sz="1400" dirty="0">
                <a:solidFill>
                  <a:prstClr val="black"/>
                </a:solidFill>
              </a:rPr>
              <a:t>Le invitamos a compartir su experiencia sobre el curso y las estrategias para afrontar las dificultades identificadas. </a:t>
            </a:r>
          </a:p>
          <a:p>
            <a:pPr marL="800100" lvl="1" indent="-342900" fontAlgn="base">
              <a:buFont typeface="+mj-lt"/>
              <a:buAutoNum type="alphaLcPeriod"/>
            </a:pPr>
            <a:r>
              <a:rPr lang="es-ES" sz="1400" dirty="0">
                <a:solidFill>
                  <a:prstClr val="black"/>
                </a:solidFill>
              </a:rPr>
              <a:t>¿Cuál es la principal dificultad para adoptar una alimentación saludable y sostenible?</a:t>
            </a:r>
          </a:p>
          <a:p>
            <a:pPr marL="800100" lvl="1" indent="-342900" fontAlgn="base">
              <a:buFont typeface="+mj-lt"/>
              <a:buAutoNum type="alphaLcPeriod"/>
            </a:pPr>
            <a:r>
              <a:rPr lang="es-ES" sz="1400" dirty="0">
                <a:solidFill>
                  <a:prstClr val="black"/>
                </a:solidFill>
              </a:rPr>
              <a:t>¿ Qué acciones propone para afrontar de manera positiva la dificultad identificada?</a:t>
            </a:r>
          </a:p>
          <a:p>
            <a:pPr marL="800100" lvl="1" indent="-342900" fontAlgn="base">
              <a:buFont typeface="+mj-lt"/>
              <a:buAutoNum type="alphaLcPeriod"/>
            </a:pPr>
            <a:endParaRPr lang="es-ES" sz="1400" dirty="0">
              <a:solidFill>
                <a:prstClr val="black"/>
              </a:solidFill>
            </a:endParaRPr>
          </a:p>
          <a:p>
            <a:pPr marL="182563" indent="-182563" fontAlgn="base">
              <a:tabLst>
                <a:tab pos="182563" algn="l"/>
              </a:tabLst>
            </a:pPr>
            <a:r>
              <a:rPr lang="es-ES" sz="1400" dirty="0">
                <a:solidFill>
                  <a:prstClr val="black"/>
                </a:solidFill>
              </a:rPr>
              <a:t>3. Este foro no será considerado para la evaluación del desempeño.</a:t>
            </a:r>
          </a:p>
          <a:p>
            <a:pPr marL="182563" indent="-182563" fontAlgn="base">
              <a:tabLst>
                <a:tab pos="182563" algn="l"/>
              </a:tabLst>
            </a:pPr>
            <a:r>
              <a:rPr lang="es-ES" sz="1400" dirty="0">
                <a:solidFill>
                  <a:prstClr val="black"/>
                </a:solidFill>
              </a:rPr>
              <a:t>4. Su intervención deberá apegarse estrictamente a las consideraciones descritas en las </a:t>
            </a:r>
            <a:r>
              <a:rPr lang="es-ES" sz="1400" u="sng" dirty="0">
                <a:solidFill>
                  <a:prstClr val="black"/>
                </a:solidFill>
              </a:rPr>
              <a:t>Reglas para participar en los foros de discusión</a:t>
            </a:r>
            <a:r>
              <a:rPr lang="es-ES" sz="1400" dirty="0">
                <a:solidFill>
                  <a:prstClr val="black"/>
                </a:solidFill>
              </a:rPr>
              <a:t>.</a:t>
            </a:r>
          </a:p>
          <a:p>
            <a:pPr marL="285750" indent="-285750" fontAlgn="base">
              <a:buFont typeface="Arial" panose="020B0604020202020204" pitchFamily="34" charset="0"/>
              <a:buChar char="•"/>
            </a:pPr>
            <a:endParaRPr lang="es-ES" sz="1400" dirty="0">
              <a:solidFill>
                <a:prstClr val="black"/>
              </a:solidFill>
            </a:endParaRPr>
          </a:p>
          <a:p>
            <a:pPr lvl="0" fontAlgn="base"/>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Criterios de desempeño:</a:t>
            </a:r>
          </a:p>
          <a:p>
            <a:pPr marL="342900" indent="-342900" fontAlgn="base">
              <a:buFont typeface="+mj-lt"/>
              <a:buAutoNum type="arabicPeriod"/>
            </a:pPr>
            <a:r>
              <a:rPr lang="es-ES" sz="1400" dirty="0"/>
              <a:t>Apego a las instrucciones.</a:t>
            </a:r>
          </a:p>
          <a:p>
            <a:pPr marL="342900" indent="-342900" fontAlgn="base">
              <a:buFont typeface="+mj-lt"/>
              <a:buAutoNum type="arabicPeriod"/>
            </a:pPr>
            <a:r>
              <a:rPr lang="es-ES" sz="1400" dirty="0"/>
              <a:t>Redacción y ortografía adecuadas.</a:t>
            </a:r>
          </a:p>
          <a:p>
            <a:pPr marL="342900" indent="-342900" fontAlgn="base">
              <a:buFont typeface="+mj-lt"/>
              <a:buAutoNum type="arabicPeriod"/>
            </a:pPr>
            <a:r>
              <a:rPr lang="es-ES" sz="1400" dirty="0"/>
              <a:t>Retroalimentación de la participación de, al menos, dos compañeros.</a:t>
            </a:r>
          </a:p>
          <a:p>
            <a:pPr fontAlgn="base"/>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Lineamientos de entrega:</a:t>
            </a:r>
          </a:p>
          <a:p>
            <a:pPr marL="342900" indent="-342900" fontAlgn="base">
              <a:buFont typeface="+mj-lt"/>
              <a:buAutoNum type="arabicPeriod"/>
            </a:pPr>
            <a:r>
              <a:rPr lang="es-ES" sz="1400" dirty="0"/>
              <a:t>Suba su evidencia al apartado </a:t>
            </a:r>
            <a:r>
              <a:rPr lang="es-ES" sz="1400" b="1" dirty="0"/>
              <a:t>Foro. Conclusiones</a:t>
            </a:r>
            <a:r>
              <a:rPr lang="es-ES" sz="1400" dirty="0"/>
              <a:t>, en la plataforma EMINUS 4, a más tardar en la fecha establecida en el </a:t>
            </a:r>
            <a:r>
              <a:rPr lang="es-ES" sz="1400" b="1" dirty="0"/>
              <a:t>Calendario</a:t>
            </a:r>
            <a:r>
              <a:rPr lang="es-ES" sz="1400" dirty="0"/>
              <a:t> de entregas.</a:t>
            </a:r>
          </a:p>
        </p:txBody>
      </p:sp>
      <p:sp>
        <p:nvSpPr>
          <p:cNvPr id="8" name="Bocadillo: rectángulo 10">
            <a:extLst>
              <a:ext uri="{FF2B5EF4-FFF2-40B4-BE49-F238E27FC236}">
                <a16:creationId xmlns:a16="http://schemas.microsoft.com/office/drawing/2014/main" xmlns="" id="{864DD597-71F3-490C-8A14-2336C025E5AC}"/>
              </a:ext>
            </a:extLst>
          </p:cNvPr>
          <p:cNvSpPr/>
          <p:nvPr/>
        </p:nvSpPr>
        <p:spPr>
          <a:xfrm>
            <a:off x="838200" y="3963365"/>
            <a:ext cx="3650673" cy="484131"/>
          </a:xfrm>
          <a:prstGeom prst="wedgeRectCallout">
            <a:avLst>
              <a:gd name="adj1" fmla="val 64622"/>
              <a:gd name="adj2" fmla="val 658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bg1"/>
                </a:solidFill>
                <a:effectLst/>
                <a:uLnTx/>
                <a:uFillTx/>
                <a:latin typeface="Calibri" panose="020F0502020204030204"/>
                <a:ea typeface="+mn-ea"/>
                <a:cs typeface="+mn-cs"/>
              </a:rPr>
              <a:t>Renato</a:t>
            </a:r>
            <a:r>
              <a:rPr lang="es-MX" sz="1400" noProof="0" dirty="0">
                <a:solidFill>
                  <a:schemeClr val="bg1"/>
                </a:solidFill>
                <a:latin typeface="Calibri" panose="020F0502020204030204"/>
              </a:rPr>
              <a:t>, ligar al documento de reglas para foros.</a:t>
            </a:r>
            <a:endParaRPr kumimoji="0" lang="es-MX" sz="1400" b="0" i="0" u="none" strike="noStrike" kern="120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674135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2221D9-EA27-4789-BD5A-87BAC12E5EED}"/>
              </a:ext>
            </a:extLst>
          </p:cNvPr>
          <p:cNvSpPr>
            <a:spLocks noGrp="1"/>
          </p:cNvSpPr>
          <p:nvPr>
            <p:ph type="title"/>
          </p:nvPr>
        </p:nvSpPr>
        <p:spPr>
          <a:xfrm>
            <a:off x="838200" y="759655"/>
            <a:ext cx="10515600" cy="931033"/>
          </a:xfrm>
        </p:spPr>
        <p:txBody>
          <a:bodyPr/>
          <a:lstStyle/>
          <a:p>
            <a:r>
              <a:rPr lang="es-MX" dirty="0"/>
              <a:t>Fuentes de información</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963637" y="1519311"/>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4" name="Rectángulo 3"/>
          <p:cNvSpPr/>
          <p:nvPr/>
        </p:nvSpPr>
        <p:spPr>
          <a:xfrm>
            <a:off x="373493" y="2278967"/>
            <a:ext cx="11445014" cy="1938992"/>
          </a:xfrm>
          <a:prstGeom prst="rect">
            <a:avLst/>
          </a:prstGeom>
        </p:spPr>
        <p:txBody>
          <a:bodyPr wrap="square">
            <a:spAutoFit/>
          </a:bodyPr>
          <a:lstStyle/>
          <a:p>
            <a:pPr marL="182563" lvl="0" indent="-182563">
              <a:defRPr/>
            </a:pPr>
            <a:r>
              <a:rPr lang="es-ES" sz="1200" dirty="0" err="1"/>
              <a:t>Alianzasalud</a:t>
            </a:r>
            <a:r>
              <a:rPr lang="es-ES" sz="1200" dirty="0"/>
              <a:t>. (2020, 8 de mayo). </a:t>
            </a:r>
            <a:r>
              <a:rPr lang="es-ES" sz="1200" i="1" dirty="0"/>
              <a:t>Te explicamos todo lo que siempre quisiste saber sobre el nuevo etiquetado de advertencia. </a:t>
            </a:r>
            <a:r>
              <a:rPr lang="es-ES" sz="1200" dirty="0"/>
              <a:t>(Video). </a:t>
            </a:r>
            <a:r>
              <a:rPr lang="es-ES" sz="1200" dirty="0" err="1"/>
              <a:t>Youtube</a:t>
            </a:r>
            <a:r>
              <a:rPr lang="es-ES" sz="1200" dirty="0"/>
              <a:t>. </a:t>
            </a:r>
            <a:r>
              <a:rPr lang="es-ES" sz="1200" dirty="0">
                <a:hlinkClick r:id="rId2"/>
              </a:rPr>
              <a:t>https://www.youtube.com/watch?v=8JY7A2FyV4o</a:t>
            </a:r>
            <a:r>
              <a:rPr lang="es-ES" sz="1200" dirty="0"/>
              <a:t> </a:t>
            </a:r>
          </a:p>
          <a:p>
            <a:pPr marL="182563" lvl="0" indent="-182563">
              <a:defRPr/>
            </a:pPr>
            <a:r>
              <a:rPr lang="es-ES" sz="1200" dirty="0" err="1"/>
              <a:t>Foment</a:t>
            </a:r>
            <a:r>
              <a:rPr lang="es-ES" sz="1200" dirty="0"/>
              <a:t> del </a:t>
            </a:r>
            <a:r>
              <a:rPr lang="es-ES" sz="1200" dirty="0" err="1"/>
              <a:t>Treball</a:t>
            </a:r>
            <a:r>
              <a:rPr lang="es-ES" sz="1200" dirty="0"/>
              <a:t>. (2015, 12 de enero). </a:t>
            </a:r>
            <a:r>
              <a:rPr lang="es-ES" sz="1200" i="1" dirty="0"/>
              <a:t>Adaptación de la alimentación al tipo de trabajo. </a:t>
            </a:r>
            <a:r>
              <a:rPr lang="es-ES" sz="1200" dirty="0"/>
              <a:t>(Video). </a:t>
            </a:r>
            <a:r>
              <a:rPr lang="es-ES" sz="1200" dirty="0" err="1"/>
              <a:t>Youtube</a:t>
            </a:r>
            <a:r>
              <a:rPr lang="es-ES" sz="1200" dirty="0"/>
              <a:t>. </a:t>
            </a:r>
            <a:r>
              <a:rPr lang="es-ES" sz="1200" dirty="0">
                <a:hlinkClick r:id="rId3"/>
              </a:rPr>
              <a:t>https://www.youtube.com/watch?v=EmucK_EezPo</a:t>
            </a:r>
            <a:r>
              <a:rPr lang="es-ES" sz="1200" dirty="0"/>
              <a:t> </a:t>
            </a:r>
            <a:endParaRPr lang="es-MX" sz="1200" dirty="0"/>
          </a:p>
          <a:p>
            <a:pPr marL="182563" lvl="0" indent="-182563">
              <a:defRPr/>
            </a:pPr>
            <a:r>
              <a:rPr lang="es-MX" sz="1200" dirty="0" err="1"/>
              <a:t>Foment</a:t>
            </a:r>
            <a:r>
              <a:rPr lang="es-MX" sz="1200" dirty="0"/>
              <a:t> del </a:t>
            </a:r>
            <a:r>
              <a:rPr lang="es-MX" sz="1200" dirty="0" err="1"/>
              <a:t>Treball</a:t>
            </a:r>
            <a:r>
              <a:rPr lang="es-MX" sz="1200" dirty="0"/>
              <a:t>. (2013, 27 de noviembre). </a:t>
            </a:r>
            <a:r>
              <a:rPr lang="es-MX" sz="1200" i="1" dirty="0"/>
              <a:t>Comer bien para trabajar mejor.</a:t>
            </a:r>
            <a:r>
              <a:rPr lang="es-MX" sz="1200" dirty="0"/>
              <a:t> (Video). </a:t>
            </a:r>
            <a:r>
              <a:rPr lang="es-MX" sz="1200" dirty="0" err="1"/>
              <a:t>Youtube</a:t>
            </a:r>
            <a:r>
              <a:rPr lang="es-MX" sz="1200" dirty="0"/>
              <a:t>. </a:t>
            </a:r>
            <a:r>
              <a:rPr lang="es-MX" sz="1200" dirty="0">
                <a:hlinkClick r:id="rId4">
                  <a:extLst>
                    <a:ext uri="{A12FA001-AC4F-418D-AE19-62706E023703}">
                      <ahyp:hlinkClr xmlns:ahyp="http://schemas.microsoft.com/office/drawing/2018/hyperlinkcolor" xmlns="" val="tx"/>
                    </a:ext>
                  </a:extLst>
                </a:hlinkClick>
              </a:rPr>
              <a:t>https://www.youtube.com/watch?v=SBhaqaLdt_0</a:t>
            </a:r>
            <a:endParaRPr lang="es-MX" sz="1200" dirty="0"/>
          </a:p>
          <a:p>
            <a:pPr marL="182563" lvl="0" indent="-182563">
              <a:defRPr/>
            </a:pPr>
            <a:r>
              <a:rPr lang="es-ES" sz="1200" dirty="0"/>
              <a:t>Galán, G. A. (2021). Patrón de alimentación en México. </a:t>
            </a:r>
            <a:r>
              <a:rPr lang="es-ES" sz="1200" i="1" dirty="0"/>
              <a:t>Alimentación para la salud</a:t>
            </a:r>
            <a:r>
              <a:rPr lang="es-ES" sz="1200" dirty="0"/>
              <a:t>. </a:t>
            </a:r>
            <a:r>
              <a:rPr lang="es-ES" sz="1200" dirty="0">
                <a:hlinkClick r:id="rId5"/>
              </a:rPr>
              <a:t>https://alimentacionysalud.unam.mx/patron-de-alimentacion-en-mexico/</a:t>
            </a:r>
            <a:r>
              <a:rPr lang="es-ES" sz="1200" dirty="0"/>
              <a:t> </a:t>
            </a:r>
          </a:p>
          <a:p>
            <a:pPr marL="182563" lvl="0" indent="-182563">
              <a:defRPr/>
            </a:pPr>
            <a:r>
              <a:rPr lang="es-ES" sz="1200" dirty="0" err="1"/>
              <a:t>PoderConsumidor</a:t>
            </a:r>
            <a:r>
              <a:rPr lang="es-ES" sz="1200" dirty="0"/>
              <a:t>. (2020, 16 de julio). </a:t>
            </a:r>
            <a:r>
              <a:rPr lang="es-ES" sz="1200" i="1" dirty="0"/>
              <a:t>El papel de los empaques de </a:t>
            </a:r>
            <a:r>
              <a:rPr lang="es-ES" sz="1200" i="1" dirty="0" err="1"/>
              <a:t>ultraprocesados</a:t>
            </a:r>
            <a:r>
              <a:rPr lang="es-ES" sz="1200" i="1" dirty="0"/>
              <a:t> en la salud. </a:t>
            </a:r>
            <a:r>
              <a:rPr lang="es-ES" sz="1200" dirty="0"/>
              <a:t>(Video). </a:t>
            </a:r>
            <a:r>
              <a:rPr lang="es-ES" sz="1200" dirty="0" err="1"/>
              <a:t>Youtube</a:t>
            </a:r>
            <a:r>
              <a:rPr lang="es-ES" sz="1200" dirty="0"/>
              <a:t>. </a:t>
            </a:r>
            <a:r>
              <a:rPr lang="es-ES" sz="1200" dirty="0">
                <a:hlinkClick r:id="rId6"/>
              </a:rPr>
              <a:t>https://www.youtube.com/watch?v=4vK2VT2Imk0</a:t>
            </a:r>
            <a:r>
              <a:rPr lang="es-ES" sz="1200" dirty="0"/>
              <a:t> </a:t>
            </a:r>
          </a:p>
          <a:p>
            <a:pPr marL="182563" lvl="0" indent="-182563">
              <a:defRPr/>
            </a:pPr>
            <a:r>
              <a:rPr lang="es-ES" sz="1200" dirty="0"/>
              <a:t>Torres, F. (2009). Cambios en el patrón alimentario de la ciudad de México. </a:t>
            </a:r>
            <a:r>
              <a:rPr lang="es-ES" sz="1200" i="1" dirty="0"/>
              <a:t>Problemas del  Desarrollo.  Revista Latinoamericana de Economía, 38</a:t>
            </a:r>
            <a:r>
              <a:rPr lang="es-ES" sz="1200" dirty="0"/>
              <a:t>(151), 127-150. </a:t>
            </a:r>
            <a:r>
              <a:rPr lang="es-ES" sz="1200" dirty="0">
                <a:hlinkClick r:id="rId7"/>
              </a:rPr>
              <a:t>https://probdes.iiec.unam.mx/index.php/pde/article/view/7691</a:t>
            </a:r>
            <a:r>
              <a:rPr lang="es-ES" sz="1200" dirty="0"/>
              <a:t> </a:t>
            </a:r>
          </a:p>
          <a:p>
            <a:pPr lvl="0">
              <a:defRPr/>
            </a:pPr>
            <a:endParaRPr lang="es-MX" sz="1200" dirty="0"/>
          </a:p>
          <a:p>
            <a:pPr lvl="0">
              <a:defRPr/>
            </a:pPr>
            <a:r>
              <a:rPr lang="es-MX" sz="1200" dirty="0"/>
              <a:t>  </a:t>
            </a:r>
          </a:p>
        </p:txBody>
      </p:sp>
      <p:sp>
        <p:nvSpPr>
          <p:cNvPr id="6" name="Rectángulo: esquinas redondeadas 2">
            <a:extLst>
              <a:ext uri="{FF2B5EF4-FFF2-40B4-BE49-F238E27FC236}">
                <a16:creationId xmlns:a16="http://schemas.microsoft.com/office/drawing/2014/main" xmlns="" id="{4C040F9F-0794-4827-A378-16E9E22FD70A}"/>
              </a:ext>
            </a:extLst>
          </p:cNvPr>
          <p:cNvSpPr/>
          <p:nvPr/>
        </p:nvSpPr>
        <p:spPr>
          <a:xfrm>
            <a:off x="373493" y="171376"/>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3</a:t>
            </a:r>
          </a:p>
        </p:txBody>
      </p:sp>
    </p:spTree>
    <p:extLst>
      <p:ext uri="{BB962C8B-B14F-4D97-AF65-F5344CB8AC3E}">
        <p14:creationId xmlns:p14="http://schemas.microsoft.com/office/powerpoint/2010/main" val="4147753838"/>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8"/>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2221D9-EA27-4789-BD5A-87BAC12E5EED}"/>
              </a:ext>
            </a:extLst>
          </p:cNvPr>
          <p:cNvSpPr>
            <a:spLocks noGrp="1"/>
          </p:cNvSpPr>
          <p:nvPr>
            <p:ph type="title"/>
          </p:nvPr>
        </p:nvSpPr>
        <p:spPr>
          <a:xfrm>
            <a:off x="838200" y="759655"/>
            <a:ext cx="10515600" cy="931033"/>
          </a:xfrm>
        </p:spPr>
        <p:txBody>
          <a:bodyPr/>
          <a:lstStyle/>
          <a:p>
            <a:r>
              <a:rPr lang="es-MX" dirty="0"/>
              <a:t>Disclaimer</a:t>
            </a:r>
          </a:p>
        </p:txBody>
      </p:sp>
      <p:sp>
        <p:nvSpPr>
          <p:cNvPr id="4" name="Rectángulo: esquinas redondeadas 2">
            <a:extLst>
              <a:ext uri="{FF2B5EF4-FFF2-40B4-BE49-F238E27FC236}">
                <a16:creationId xmlns:a16="http://schemas.microsoft.com/office/drawing/2014/main" xmlns="" id="{4C040F9F-0794-4827-A378-16E9E22FD70A}"/>
              </a:ext>
            </a:extLst>
          </p:cNvPr>
          <p:cNvSpPr/>
          <p:nvPr/>
        </p:nvSpPr>
        <p:spPr>
          <a:xfrm>
            <a:off x="393199" y="315707"/>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3</a:t>
            </a:r>
          </a:p>
        </p:txBody>
      </p:sp>
    </p:spTree>
    <p:extLst>
      <p:ext uri="{BB962C8B-B14F-4D97-AF65-F5344CB8AC3E}">
        <p14:creationId xmlns:p14="http://schemas.microsoft.com/office/powerpoint/2010/main" val="82890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94D191FF-2770-4808-B9E3-E3D5F31A44B9}"/>
              </a:ext>
            </a:extLst>
          </p:cNvPr>
          <p:cNvSpPr/>
          <p:nvPr/>
        </p:nvSpPr>
        <p:spPr>
          <a:xfrm>
            <a:off x="742122" y="1681164"/>
            <a:ext cx="5353878" cy="235512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8" y="1681163"/>
            <a:ext cx="5157787" cy="465689"/>
          </a:xfrm>
          <a:ln>
            <a:noFill/>
          </a:ln>
        </p:spPr>
        <p:txBody>
          <a:bodyPr/>
          <a:lstStyle/>
          <a:p>
            <a:r>
              <a:rPr lang="es-MX" dirty="0"/>
              <a:t>Propósito</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3</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1916110" y="572589"/>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E</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sta información se presenta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texto e imagen</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debajo de la portada de la fase 3.</a:t>
            </a:r>
            <a:endParaRPr kumimoji="0" lang="es-MX" sz="140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xmlns="" id="{A7CB97D3-DEFC-147F-DB06-FDE630572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702" y="1362397"/>
            <a:ext cx="3375365" cy="3375365"/>
          </a:xfrm>
          <a:prstGeom prst="rect">
            <a:avLst/>
          </a:prstGeom>
        </p:spPr>
      </p:pic>
      <p:sp>
        <p:nvSpPr>
          <p:cNvPr id="12" name="Bocadillo: rectángulo 11">
            <a:extLst>
              <a:ext uri="{FF2B5EF4-FFF2-40B4-BE49-F238E27FC236}">
                <a16:creationId xmlns:a16="http://schemas.microsoft.com/office/drawing/2014/main" xmlns="" id="{E7DAD816-939E-4B3F-80AC-111FE8A6924B}"/>
              </a:ext>
            </a:extLst>
          </p:cNvPr>
          <p:cNvSpPr/>
          <p:nvPr/>
        </p:nvSpPr>
        <p:spPr>
          <a:xfrm>
            <a:off x="6308436" y="5200106"/>
            <a:ext cx="5385899" cy="551765"/>
          </a:xfrm>
          <a:prstGeom prst="wedgeRectCallout">
            <a:avLst>
              <a:gd name="adj1" fmla="val -20640"/>
              <a:gd name="adj2" fmla="val -9626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schemeClr val="tx1"/>
                </a:solidFill>
                <a:effectLst/>
                <a:uLnTx/>
                <a:uFillTx/>
                <a:latin typeface="Calibri" panose="020F0502020204030204"/>
                <a:ea typeface="+mn-ea"/>
                <a:cs typeface="+mn-cs"/>
              </a:rPr>
              <a:t>Jonathan: </a:t>
            </a:r>
            <a:r>
              <a:rPr lang="es-MX" sz="1400" dirty="0">
                <a:solidFill>
                  <a:schemeClr val="tx1"/>
                </a:solidFill>
                <a:latin typeface="Calibri" panose="020F0502020204030204"/>
              </a:rPr>
              <a:t>para este apartado se necesita una fotografía o imagen que exprese alimentación saludable.</a:t>
            </a:r>
            <a:endParaRPr kumimoji="0" lang="es-MX" sz="140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0" name="Marcador de contenido 3">
            <a:extLst>
              <a:ext uri="{FF2B5EF4-FFF2-40B4-BE49-F238E27FC236}">
                <a16:creationId xmlns:a16="http://schemas.microsoft.com/office/drawing/2014/main" xmlns="" id="{8B87A109-1BF4-45A5-ACA4-97DDD3DA5787}"/>
              </a:ext>
            </a:extLst>
          </p:cNvPr>
          <p:cNvSpPr txBox="1">
            <a:spLocks/>
          </p:cNvSpPr>
          <p:nvPr/>
        </p:nvSpPr>
        <p:spPr>
          <a:xfrm>
            <a:off x="839788" y="2368734"/>
            <a:ext cx="5157787" cy="177418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s-ES" sz="1800" dirty="0"/>
              <a:t>Analizar, personal y grupalmente, el efecto de las dietas altamente procesadas y desequilibradas en la salud y en el medio ambiente, para generar estrategias comunes de cuidado de la alimentación en el espacio laboral.</a:t>
            </a:r>
          </a:p>
        </p:txBody>
      </p:sp>
    </p:spTree>
    <p:extLst>
      <p:ext uri="{BB962C8B-B14F-4D97-AF65-F5344CB8AC3E}">
        <p14:creationId xmlns:p14="http://schemas.microsoft.com/office/powerpoint/2010/main" val="3273871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94D191FF-2770-4808-B9E3-E3D5F31A44B9}"/>
              </a:ext>
            </a:extLst>
          </p:cNvPr>
          <p:cNvSpPr/>
          <p:nvPr/>
        </p:nvSpPr>
        <p:spPr>
          <a:xfrm>
            <a:off x="5947122" y="1566259"/>
            <a:ext cx="5940414" cy="4649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567706" y="628937"/>
            <a:ext cx="3782621" cy="465689"/>
          </a:xfrm>
          <a:ln>
            <a:noFill/>
          </a:ln>
        </p:spPr>
        <p:txBody>
          <a:bodyPr/>
          <a:lstStyle/>
          <a:p>
            <a:r>
              <a:rPr lang="es-MX" dirty="0"/>
              <a:t>Situación problematizadora</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6016623" y="1638350"/>
            <a:ext cx="5801411" cy="320752"/>
          </a:xfrm>
          <a:noFill/>
          <a:ln>
            <a:noFill/>
          </a:ln>
        </p:spPr>
        <p:txBody>
          <a:bodyPr>
            <a:noAutofit/>
          </a:bodyPr>
          <a:lstStyle/>
          <a:p>
            <a:pPr marL="0" indent="0" algn="ctr">
              <a:buNone/>
            </a:pPr>
            <a:r>
              <a:rPr lang="es-MX" sz="1600" b="1" dirty="0">
                <a:solidFill>
                  <a:schemeClr val="bg1">
                    <a:lumMod val="95000"/>
                  </a:schemeClr>
                </a:solidFill>
              </a:rPr>
              <a:t>Alimentación en el ámbito laboral</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3</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5073447" y="198277"/>
            <a:ext cx="7006012" cy="746249"/>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con herramienta </a:t>
            </a:r>
            <a:r>
              <a:rPr lang="es-MX" sz="1400" u="sng" dirty="0" smtClean="0">
                <a:solidFill>
                  <a:prstClr val="black"/>
                </a:solidFill>
                <a:latin typeface="Calibri" panose="020F0502020204030204"/>
              </a:rPr>
              <a:t>slider</a:t>
            </a:r>
            <a:r>
              <a:rPr lang="es-MX" sz="1400" dirty="0" smtClean="0">
                <a:solidFill>
                  <a:prstClr val="black"/>
                </a:solidFill>
                <a:latin typeface="Calibri" panose="020F0502020204030204"/>
              </a:rPr>
              <a:t>. </a:t>
            </a:r>
            <a:r>
              <a:rPr lang="es-MX" sz="1400" dirty="0">
                <a:solidFill>
                  <a:prstClr val="black"/>
                </a:solidFill>
                <a:latin typeface="Calibri" panose="020F0502020204030204"/>
              </a:rPr>
              <a:t>Los textos en recuadro azul son el título de cada </a:t>
            </a:r>
            <a:r>
              <a:rPr lang="es-MX" sz="1400" dirty="0" smtClean="0">
                <a:solidFill>
                  <a:prstClr val="black"/>
                </a:solidFill>
                <a:latin typeface="Calibri" panose="020F0502020204030204"/>
              </a:rPr>
              <a:t>uno y </a:t>
            </a:r>
            <a:r>
              <a:rPr lang="es-MX" sz="1400" dirty="0">
                <a:solidFill>
                  <a:prstClr val="black"/>
                </a:solidFill>
                <a:latin typeface="Calibri" panose="020F0502020204030204"/>
              </a:rPr>
              <a:t>los textos y el video de los recuadros grises son el contenido .</a:t>
            </a:r>
            <a:endParaRPr kumimoji="0" lang="es-MX" sz="140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Bocadillo: rectángulo 9">
            <a:extLst>
              <a:ext uri="{FF2B5EF4-FFF2-40B4-BE49-F238E27FC236}">
                <a16:creationId xmlns:a16="http://schemas.microsoft.com/office/drawing/2014/main" xmlns="" id="{ED9D2BF2-E28C-B875-184B-59C17FD52BD0}"/>
              </a:ext>
            </a:extLst>
          </p:cNvPr>
          <p:cNvSpPr/>
          <p:nvPr/>
        </p:nvSpPr>
        <p:spPr>
          <a:xfrm>
            <a:off x="-1360256" y="651000"/>
            <a:ext cx="1707243" cy="587052"/>
          </a:xfrm>
          <a:prstGeom prst="wedgeRectCallout">
            <a:avLst>
              <a:gd name="adj1" fmla="val 71799"/>
              <a:gd name="adj2" fmla="val -2682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este es el título de la </a:t>
            </a:r>
            <a:r>
              <a:rPr kumimoji="0" lang="es-MX" sz="1400" i="0" u="none" strike="noStrike" kern="1200" cap="none" spc="0" normalizeH="0" baseline="0" noProof="0" dirty="0" err="1">
                <a:ln>
                  <a:noFill/>
                </a:ln>
                <a:solidFill>
                  <a:prstClr val="black"/>
                </a:solidFill>
                <a:effectLst/>
                <a:uLnTx/>
                <a:uFillTx/>
                <a:latin typeface="Calibri" panose="020F0502020204030204"/>
                <a:ea typeface="+mn-ea"/>
                <a:cs typeface="+mn-cs"/>
              </a:rPr>
              <a:t>secci</a:t>
            </a:r>
            <a:r>
              <a:rPr lang="es-MX" sz="1400" dirty="0" err="1">
                <a:solidFill>
                  <a:prstClr val="black"/>
                </a:solidFill>
                <a:latin typeface="Calibri" panose="020F0502020204030204"/>
              </a:rPr>
              <a:t>ón</a:t>
            </a:r>
            <a:r>
              <a:rPr lang="es-MX" sz="1400" dirty="0">
                <a:solidFill>
                  <a:prstClr val="black"/>
                </a:solidFill>
                <a:latin typeface="Calibri" panose="020F0502020204030204"/>
              </a:rPr>
              <a:t>.</a:t>
            </a:r>
            <a:endParaRPr kumimoji="0" lang="es-MX" sz="140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ángulo 10">
            <a:extLst>
              <a:ext uri="{FF2B5EF4-FFF2-40B4-BE49-F238E27FC236}">
                <a16:creationId xmlns:a16="http://schemas.microsoft.com/office/drawing/2014/main" xmlns="" id="{2BE4CA9E-8467-2345-D4DE-C65BF4EDF686}"/>
              </a:ext>
            </a:extLst>
          </p:cNvPr>
          <p:cNvSpPr/>
          <p:nvPr/>
        </p:nvSpPr>
        <p:spPr>
          <a:xfrm>
            <a:off x="5934731" y="2152520"/>
            <a:ext cx="5965197" cy="458621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xmlns="" id="{5BAA2744-5201-38DE-DE08-8C07063FD057}"/>
              </a:ext>
            </a:extLst>
          </p:cNvPr>
          <p:cNvSpPr/>
          <p:nvPr/>
        </p:nvSpPr>
        <p:spPr>
          <a:xfrm>
            <a:off x="406328" y="1573678"/>
            <a:ext cx="5414217" cy="4575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Marcador de contenido 3">
            <a:extLst>
              <a:ext uri="{FF2B5EF4-FFF2-40B4-BE49-F238E27FC236}">
                <a16:creationId xmlns:a16="http://schemas.microsoft.com/office/drawing/2014/main" xmlns="" id="{6913A018-4AC5-6A5B-AECB-9669A6F4C624}"/>
              </a:ext>
            </a:extLst>
          </p:cNvPr>
          <p:cNvSpPr txBox="1">
            <a:spLocks/>
          </p:cNvSpPr>
          <p:nvPr/>
        </p:nvSpPr>
        <p:spPr>
          <a:xfrm>
            <a:off x="788875" y="1673991"/>
            <a:ext cx="4427498" cy="23652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600" b="1" dirty="0">
                <a:solidFill>
                  <a:schemeClr val="bg1">
                    <a:lumMod val="95000"/>
                  </a:schemeClr>
                </a:solidFill>
              </a:rPr>
              <a:t>Patrón de alimentación en México</a:t>
            </a:r>
          </a:p>
        </p:txBody>
      </p:sp>
      <p:sp>
        <p:nvSpPr>
          <p:cNvPr id="15" name="Rectángulo 14">
            <a:extLst>
              <a:ext uri="{FF2B5EF4-FFF2-40B4-BE49-F238E27FC236}">
                <a16:creationId xmlns:a16="http://schemas.microsoft.com/office/drawing/2014/main" xmlns="" id="{C52CC65F-80D0-5D1E-7448-FF60DC6F4B55}"/>
              </a:ext>
            </a:extLst>
          </p:cNvPr>
          <p:cNvSpPr/>
          <p:nvPr/>
        </p:nvSpPr>
        <p:spPr>
          <a:xfrm>
            <a:off x="406293" y="2152520"/>
            <a:ext cx="5414217" cy="458621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uadroTexto 15">
            <a:extLst>
              <a:ext uri="{FF2B5EF4-FFF2-40B4-BE49-F238E27FC236}">
                <a16:creationId xmlns:a16="http://schemas.microsoft.com/office/drawing/2014/main" xmlns="" id="{969BFFDA-CE69-9539-8E52-DF175440936D}"/>
              </a:ext>
            </a:extLst>
          </p:cNvPr>
          <p:cNvSpPr txBox="1"/>
          <p:nvPr/>
        </p:nvSpPr>
        <p:spPr>
          <a:xfrm>
            <a:off x="6096001" y="2226511"/>
            <a:ext cx="5296686" cy="523220"/>
          </a:xfrm>
          <a:prstGeom prst="rect">
            <a:avLst/>
          </a:prstGeom>
          <a:noFill/>
        </p:spPr>
        <p:txBody>
          <a:bodyPr wrap="square" rtlCol="0">
            <a:spAutoFit/>
          </a:bodyPr>
          <a:lstStyle/>
          <a:p>
            <a:pPr algn="just"/>
            <a:r>
              <a:rPr lang="es-MX" sz="1400" dirty="0"/>
              <a:t>Observe el video </a:t>
            </a:r>
            <a:r>
              <a:rPr lang="es-MX" sz="1400" i="1" dirty="0"/>
              <a:t>Comer bien para trabajar mejor </a:t>
            </a:r>
            <a:r>
              <a:rPr lang="es-MX" sz="1400" dirty="0"/>
              <a:t>(</a:t>
            </a:r>
            <a:r>
              <a:rPr lang="es-MX" sz="1400" dirty="0" err="1"/>
              <a:t>Foment</a:t>
            </a:r>
            <a:r>
              <a:rPr lang="es-MX" sz="1400" dirty="0"/>
              <a:t> del </a:t>
            </a:r>
            <a:r>
              <a:rPr lang="es-MX" sz="1400" dirty="0" err="1"/>
              <a:t>Treball</a:t>
            </a:r>
            <a:r>
              <a:rPr lang="es-MX" sz="1400" dirty="0"/>
              <a:t>, 2013):</a:t>
            </a:r>
          </a:p>
        </p:txBody>
      </p:sp>
      <p:sp>
        <p:nvSpPr>
          <p:cNvPr id="18" name="CuadroTexto 17">
            <a:extLst>
              <a:ext uri="{FF2B5EF4-FFF2-40B4-BE49-F238E27FC236}">
                <a16:creationId xmlns:a16="http://schemas.microsoft.com/office/drawing/2014/main" xmlns="" id="{97872A80-D7F1-8B1D-60B9-22869738C6B0}"/>
              </a:ext>
            </a:extLst>
          </p:cNvPr>
          <p:cNvSpPr txBox="1"/>
          <p:nvPr/>
        </p:nvSpPr>
        <p:spPr>
          <a:xfrm>
            <a:off x="544516" y="2310546"/>
            <a:ext cx="5137769" cy="3768339"/>
          </a:xfrm>
          <a:prstGeom prst="rect">
            <a:avLst/>
          </a:prstGeom>
          <a:noFill/>
        </p:spPr>
        <p:txBody>
          <a:bodyPr wrap="square" rtlCol="0">
            <a:spAutoFit/>
          </a:bodyPr>
          <a:lstStyle/>
          <a:p>
            <a:pPr algn="just">
              <a:lnSpc>
                <a:spcPct val="115000"/>
              </a:lnSpc>
            </a:pPr>
            <a:r>
              <a:rPr lang="es-ES" sz="1300" dirty="0">
                <a:ea typeface="Times New Roman" panose="02020603050405020304" pitchFamily="18" charset="0"/>
                <a:cs typeface="Arial" panose="020B0604020202020204" pitchFamily="34" charset="0"/>
              </a:rPr>
              <a:t>U</a:t>
            </a:r>
            <a:r>
              <a:rPr lang="es-ES" sz="1300" dirty="0">
                <a:effectLst/>
                <a:ea typeface="Times New Roman" panose="02020603050405020304" pitchFamily="18" charset="0"/>
                <a:cs typeface="Arial" panose="020B0604020202020204" pitchFamily="34" charset="0"/>
              </a:rPr>
              <a:t>n patrón de </a:t>
            </a:r>
            <a:r>
              <a:rPr lang="es-ES" sz="1300" dirty="0">
                <a:ea typeface="Times New Roman" panose="02020603050405020304" pitchFamily="18" charset="0"/>
                <a:cs typeface="Arial" panose="020B0604020202020204" pitchFamily="34" charset="0"/>
              </a:rPr>
              <a:t>alimentación se define como: «el fuerte apego a los productos que conforman los hábitos de comida de la población, junto con un marcado arraigo territorial en el tiempo; también representa una constante de las tradiciones y una estructura de consumo socialmente segmentada, expresión de la cultura nacional y regional». Torres (2007, p. 129).</a:t>
            </a:r>
          </a:p>
          <a:p>
            <a:pPr algn="just">
              <a:lnSpc>
                <a:spcPct val="115000"/>
              </a:lnSpc>
            </a:pPr>
            <a:endParaRPr lang="es-ES" sz="1300" dirty="0">
              <a:ea typeface="Times New Roman" panose="02020603050405020304" pitchFamily="18" charset="0"/>
              <a:cs typeface="Arial" panose="020B0604020202020204" pitchFamily="34" charset="0"/>
            </a:endParaRPr>
          </a:p>
          <a:p>
            <a:pPr algn="just">
              <a:lnSpc>
                <a:spcPct val="115000"/>
              </a:lnSpc>
            </a:pPr>
            <a:r>
              <a:rPr lang="es-ES" sz="1300" dirty="0">
                <a:ea typeface="Times New Roman" panose="02020603050405020304" pitchFamily="18" charset="0"/>
                <a:cs typeface="Arial" panose="020B0604020202020204" pitchFamily="34" charset="0"/>
              </a:rPr>
              <a:t>En los últimos años, se ha notado un cambio en el patrón de alimentación de la población mexicana: ha disminuido el consumo de frutas, verduras, lácteos y carnes, y ha aumentado el consumo de alimentos altamente calóricos y de baja calidad nutricional.</a:t>
            </a:r>
          </a:p>
          <a:p>
            <a:pPr algn="just">
              <a:lnSpc>
                <a:spcPct val="115000"/>
              </a:lnSpc>
            </a:pPr>
            <a:endParaRPr lang="es-ES" sz="1300" dirty="0">
              <a:ea typeface="Times New Roman" panose="02020603050405020304" pitchFamily="18" charset="0"/>
              <a:cs typeface="Arial" panose="020B0604020202020204" pitchFamily="34" charset="0"/>
            </a:endParaRPr>
          </a:p>
          <a:p>
            <a:pPr algn="just">
              <a:lnSpc>
                <a:spcPct val="115000"/>
              </a:lnSpc>
            </a:pPr>
            <a:r>
              <a:rPr lang="es-ES" sz="1300" dirty="0">
                <a:ea typeface="Times New Roman" panose="02020603050405020304" pitchFamily="18" charset="0"/>
                <a:cs typeface="Arial" panose="020B0604020202020204" pitchFamily="34" charset="0"/>
              </a:rPr>
              <a:t>La modificación de los esquemas laborales en diversos sectores productivos y de servicios ha </a:t>
            </a:r>
            <a:r>
              <a:rPr lang="es-ES" sz="1300" dirty="0">
                <a:solidFill>
                  <a:srgbClr val="FF0000"/>
                </a:solidFill>
                <a:ea typeface="Times New Roman" panose="02020603050405020304" pitchFamily="18" charset="0"/>
                <a:cs typeface="Arial" panose="020B0604020202020204" pitchFamily="34" charset="0"/>
              </a:rPr>
              <a:t>i</a:t>
            </a:r>
            <a:r>
              <a:rPr lang="es-ES" sz="1300" dirty="0">
                <a:ea typeface="Times New Roman" panose="02020603050405020304" pitchFamily="18" charset="0"/>
                <a:cs typeface="Arial" panose="020B0604020202020204" pitchFamily="34" charset="0"/>
              </a:rPr>
              <a:t>ncrementado la preferencia de consumo de alimentos procesados y la disminución de la actividad física, exponiéndose a padecer sobrepeso y obesidad (Cfr. Galán, 2021).</a:t>
            </a:r>
          </a:p>
        </p:txBody>
      </p:sp>
      <p:sp>
        <p:nvSpPr>
          <p:cNvPr id="6" name="CuadroTexto 5">
            <a:extLst>
              <a:ext uri="{FF2B5EF4-FFF2-40B4-BE49-F238E27FC236}">
                <a16:creationId xmlns:a16="http://schemas.microsoft.com/office/drawing/2014/main" xmlns="" id="{F530AA55-F5CE-EA09-F60F-8574331E8457}"/>
              </a:ext>
            </a:extLst>
          </p:cNvPr>
          <p:cNvSpPr txBox="1"/>
          <p:nvPr/>
        </p:nvSpPr>
        <p:spPr>
          <a:xfrm>
            <a:off x="7251709" y="4547871"/>
            <a:ext cx="3331237" cy="276999"/>
          </a:xfrm>
          <a:prstGeom prst="rect">
            <a:avLst/>
          </a:prstGeom>
          <a:noFill/>
        </p:spPr>
        <p:txBody>
          <a:bodyPr wrap="square" rtlCol="0">
            <a:spAutoFit/>
          </a:bodyPr>
          <a:lstStyle/>
          <a:p>
            <a:pPr algn="ctr"/>
            <a:r>
              <a:rPr lang="es-MX" sz="1200" dirty="0">
                <a:hlinkClick r:id="rId4"/>
              </a:rPr>
              <a:t>https://www.youtube.com/watch?v=SBhaqaLdt_0</a:t>
            </a:r>
            <a:r>
              <a:rPr lang="es-MX" sz="1200" dirty="0"/>
              <a:t> </a:t>
            </a:r>
          </a:p>
        </p:txBody>
      </p:sp>
      <p:sp>
        <p:nvSpPr>
          <p:cNvPr id="21" name="CuadroTexto 20">
            <a:extLst>
              <a:ext uri="{FF2B5EF4-FFF2-40B4-BE49-F238E27FC236}">
                <a16:creationId xmlns:a16="http://schemas.microsoft.com/office/drawing/2014/main" xmlns="" id="{F26C9E3C-B9C2-B94D-9317-413AA17EDA86}"/>
              </a:ext>
            </a:extLst>
          </p:cNvPr>
          <p:cNvSpPr txBox="1"/>
          <p:nvPr/>
        </p:nvSpPr>
        <p:spPr>
          <a:xfrm>
            <a:off x="891810" y="1155405"/>
            <a:ext cx="5270550" cy="307777"/>
          </a:xfrm>
          <a:prstGeom prst="rect">
            <a:avLst/>
          </a:prstGeom>
          <a:noFill/>
        </p:spPr>
        <p:txBody>
          <a:bodyPr wrap="square" rtlCol="0">
            <a:spAutoFit/>
          </a:bodyPr>
          <a:lstStyle/>
          <a:p>
            <a:r>
              <a:rPr lang="es-MX" sz="1400" dirty="0"/>
              <a:t>Haga clic en cada una de las pestañas para ver el contenido.</a:t>
            </a:r>
          </a:p>
        </p:txBody>
      </p:sp>
      <p:pic>
        <p:nvPicPr>
          <p:cNvPr id="24" name="Imagen 23">
            <a:extLst>
              <a:ext uri="{FF2B5EF4-FFF2-40B4-BE49-F238E27FC236}">
                <a16:creationId xmlns:a16="http://schemas.microsoft.com/office/drawing/2014/main" xmlns="" id="{0E954240-4F54-4F35-41FE-44F387127F05}"/>
              </a:ext>
            </a:extLst>
          </p:cNvPr>
          <p:cNvPicPr>
            <a:picLocks noChangeAspect="1"/>
          </p:cNvPicPr>
          <p:nvPr/>
        </p:nvPicPr>
        <p:blipFill>
          <a:blip r:embed="rId5"/>
          <a:stretch>
            <a:fillRect/>
          </a:stretch>
        </p:blipFill>
        <p:spPr>
          <a:xfrm>
            <a:off x="458928" y="1142724"/>
            <a:ext cx="462506" cy="318471"/>
          </a:xfrm>
          <a:prstGeom prst="rect">
            <a:avLst/>
          </a:prstGeom>
        </p:spPr>
      </p:pic>
      <p:pic>
        <p:nvPicPr>
          <p:cNvPr id="5" name="Elementos multimedia en línea 4" title="Capítulo 6. Comer bien para trabajar mejor">
            <a:hlinkClick r:id="" action="ppaction://media"/>
            <a:extLst>
              <a:ext uri="{FF2B5EF4-FFF2-40B4-BE49-F238E27FC236}">
                <a16:creationId xmlns:a16="http://schemas.microsoft.com/office/drawing/2014/main" xmlns="" id="{305DE57E-CE69-43F5-BA42-BB3EB9357A09}"/>
              </a:ext>
            </a:extLst>
          </p:cNvPr>
          <p:cNvPicPr>
            <a:picLocks noRot="1" noChangeAspect="1"/>
          </p:cNvPicPr>
          <p:nvPr>
            <a:videoFile r:link="rId1"/>
            <p:extLst>
              <p:ext uri="{DAA4B4D4-6D71-4841-9C94-3DE7FCFB9230}">
                <p14:media xmlns:p14="http://schemas.microsoft.com/office/powerpoint/2010/main" r:link="rId2"/>
              </p:ext>
            </p:extLst>
          </p:nvPr>
        </p:nvPicPr>
        <p:blipFill>
          <a:blip r:embed="rId6"/>
          <a:stretch>
            <a:fillRect/>
          </a:stretch>
        </p:blipFill>
        <p:spPr>
          <a:xfrm>
            <a:off x="7266315" y="2762098"/>
            <a:ext cx="3114975" cy="1752173"/>
          </a:xfrm>
          <a:prstGeom prst="rect">
            <a:avLst/>
          </a:prstGeom>
        </p:spPr>
      </p:pic>
      <p:sp>
        <p:nvSpPr>
          <p:cNvPr id="25" name="CuadroTexto 24">
            <a:extLst>
              <a:ext uri="{FF2B5EF4-FFF2-40B4-BE49-F238E27FC236}">
                <a16:creationId xmlns:a16="http://schemas.microsoft.com/office/drawing/2014/main" xmlns="" id="{89726243-C66C-41D1-90C3-7DDEF19B9117}"/>
              </a:ext>
            </a:extLst>
          </p:cNvPr>
          <p:cNvSpPr txBox="1"/>
          <p:nvPr/>
        </p:nvSpPr>
        <p:spPr>
          <a:xfrm>
            <a:off x="6096000" y="4863184"/>
            <a:ext cx="5689707" cy="1384995"/>
          </a:xfrm>
          <a:prstGeom prst="rect">
            <a:avLst/>
          </a:prstGeom>
          <a:noFill/>
        </p:spPr>
        <p:txBody>
          <a:bodyPr wrap="square" rtlCol="0">
            <a:spAutoFit/>
          </a:bodyPr>
          <a:lstStyle/>
          <a:p>
            <a:pPr algn="just"/>
            <a:r>
              <a:rPr lang="es-MX" sz="1400" dirty="0"/>
              <a:t>Reflexione:</a:t>
            </a:r>
          </a:p>
          <a:p>
            <a:pPr algn="just"/>
            <a:r>
              <a:rPr lang="es-ES" sz="1400" dirty="0"/>
              <a:t>¿</a:t>
            </a:r>
            <a:r>
              <a:rPr lang="es-MX" sz="1400" dirty="0"/>
              <a:t>Qué efectos ha tenido su jornada laboral en sus hábitos alimenticios?</a:t>
            </a:r>
          </a:p>
          <a:p>
            <a:pPr algn="just"/>
            <a:r>
              <a:rPr lang="es-ES" sz="1400" dirty="0"/>
              <a:t>¿Considera que su consumo de alimentos es sano en relación con su jornada laboral?</a:t>
            </a:r>
          </a:p>
          <a:p>
            <a:pPr algn="just"/>
            <a:r>
              <a:rPr lang="es-ES" sz="1400" dirty="0"/>
              <a:t>¿De qué manera puede mejorar sus hábitos alimenticios en el espacio laboral?</a:t>
            </a:r>
            <a:endParaRPr lang="es-MX" sz="1400" dirty="0"/>
          </a:p>
        </p:txBody>
      </p:sp>
    </p:spTree>
    <p:extLst>
      <p:ext uri="{BB962C8B-B14F-4D97-AF65-F5344CB8AC3E}">
        <p14:creationId xmlns:p14="http://schemas.microsoft.com/office/powerpoint/2010/main" val="2664540789"/>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7"/>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xmlns="" id="{D348FED8-46F6-D164-1E71-2F336D493E22}"/>
              </a:ext>
            </a:extLst>
          </p:cNvPr>
          <p:cNvSpPr txBox="1"/>
          <p:nvPr/>
        </p:nvSpPr>
        <p:spPr>
          <a:xfrm>
            <a:off x="518009" y="779868"/>
            <a:ext cx="11244715" cy="369332"/>
          </a:xfrm>
          <a:prstGeom prst="rect">
            <a:avLst/>
          </a:prstGeom>
          <a:solidFill>
            <a:srgbClr val="002060"/>
          </a:solidFill>
        </p:spPr>
        <p:txBody>
          <a:bodyPr wrap="square" rtlCol="0">
            <a:spAutoFit/>
          </a:bodyPr>
          <a:lstStyle/>
          <a:p>
            <a:r>
              <a:rPr lang="es-MX" b="1" dirty="0">
                <a:solidFill>
                  <a:schemeClr val="bg1"/>
                </a:solidFill>
              </a:rPr>
              <a:t>3.1. Dietas desequilibradas y altamente procesadas</a:t>
            </a:r>
          </a:p>
        </p:txBody>
      </p:sp>
      <p:sp>
        <p:nvSpPr>
          <p:cNvPr id="8" name="CuadroTexto 7">
            <a:extLst>
              <a:ext uri="{FF2B5EF4-FFF2-40B4-BE49-F238E27FC236}">
                <a16:creationId xmlns:a16="http://schemas.microsoft.com/office/drawing/2014/main" xmlns="" id="{AF3DC721-C749-FCC6-D9DF-ED2A37B578EC}"/>
              </a:ext>
            </a:extLst>
          </p:cNvPr>
          <p:cNvSpPr txBox="1"/>
          <p:nvPr/>
        </p:nvSpPr>
        <p:spPr>
          <a:xfrm>
            <a:off x="518010" y="1218973"/>
            <a:ext cx="11244714" cy="5355313"/>
          </a:xfrm>
          <a:prstGeom prst="rect">
            <a:avLst/>
          </a:prstGeom>
          <a:solidFill>
            <a:schemeClr val="tx2">
              <a:lumMod val="20000"/>
              <a:lumOff val="80000"/>
            </a:schemeClr>
          </a:solidFill>
        </p:spPr>
        <p:txBody>
          <a:bodyPr wrap="square">
            <a:spAutoFit/>
          </a:bodyPr>
          <a:lstStyle/>
          <a:p>
            <a:pPr algn="just"/>
            <a:r>
              <a:rPr lang="es-ES" sz="1600" dirty="0">
                <a:latin typeface="TrebuchetMS"/>
              </a:rPr>
              <a:t>Las dietas </a:t>
            </a:r>
            <a:r>
              <a:rPr lang="es-ES" sz="1600" dirty="0" err="1">
                <a:latin typeface="TrebuchetMS"/>
              </a:rPr>
              <a:t>ultraprocesadas</a:t>
            </a:r>
            <a:r>
              <a:rPr lang="es-ES" sz="1600" dirty="0">
                <a:latin typeface="TrebuchetMS"/>
              </a:rPr>
              <a:t> y altamente desequilibradas se caracterizan por un consumo constante y excesivo de alimentos envasados listos para su consumo, sin embargo, éstos contienen grandes cantidades de nutrimentos críticos como azúcares añadidos, grasas saturadas, grasas trans, sodio y edulcorantes artificiales, mismos que están relacionados con efectos negativos en la salud humana y ambiental.</a:t>
            </a:r>
            <a:endParaRPr lang="es-MX" sz="1600" dirty="0">
              <a:solidFill>
                <a:prstClr val="black"/>
              </a:solidFill>
              <a:latin typeface="TrebuchetMS"/>
            </a:endParaRPr>
          </a:p>
          <a:p>
            <a:pPr algn="just"/>
            <a:endParaRPr lang="es-ES" sz="1600" dirty="0">
              <a:solidFill>
                <a:prstClr val="black"/>
              </a:solidFill>
              <a:latin typeface="TrebuchetMS"/>
            </a:endParaRPr>
          </a:p>
          <a:p>
            <a:pPr algn="just"/>
            <a:r>
              <a:rPr lang="es-ES" sz="1600" dirty="0">
                <a:solidFill>
                  <a:prstClr val="black"/>
                </a:solidFill>
                <a:latin typeface="TrebuchetMS"/>
              </a:rPr>
              <a:t>El nivel de procesamiento de los productos alimenticios se determina por los cambios físicos y las transformaciones químicas a las que se someten, lo que repercute en la calidad nutricional del alimento. Para identificar el nivel de procesamiento de los alimentos se utiliza la clasificación NOVA, </a:t>
            </a:r>
            <a:r>
              <a:rPr lang="es-ES" sz="1600" dirty="0">
                <a:latin typeface="TrebuchetMS"/>
              </a:rPr>
              <a:t>misma que consta de cuatro</a:t>
            </a:r>
            <a:r>
              <a:rPr lang="es-ES" sz="1600" dirty="0">
                <a:solidFill>
                  <a:prstClr val="black"/>
                </a:solidFill>
                <a:latin typeface="TrebuchetMS"/>
              </a:rPr>
              <a:t> categorías, tomando como referencias los procesos a los que se someten los éstos para su creación. </a:t>
            </a:r>
            <a:r>
              <a:rPr lang="es-ES" sz="1600" dirty="0">
                <a:latin typeface="TrebuchetMS"/>
              </a:rPr>
              <a:t>A continuación, consulta </a:t>
            </a:r>
            <a:r>
              <a:rPr lang="es-ES" sz="1600" dirty="0">
                <a:solidFill>
                  <a:prstClr val="black"/>
                </a:solidFill>
                <a:latin typeface="TrebuchetMS"/>
              </a:rPr>
              <a:t>la siguiente infografía:</a:t>
            </a: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ES" dirty="0"/>
          </a:p>
          <a:p>
            <a:pPr algn="just"/>
            <a:endParaRPr lang="es-MX" dirty="0"/>
          </a:p>
        </p:txBody>
      </p:sp>
      <p:sp>
        <p:nvSpPr>
          <p:cNvPr id="10" name="Bocadillo: rectángulo 9">
            <a:extLst>
              <a:ext uri="{FF2B5EF4-FFF2-40B4-BE49-F238E27FC236}">
                <a16:creationId xmlns:a16="http://schemas.microsoft.com/office/drawing/2014/main" xmlns="" id="{AEF609F4-FC84-8058-6B7F-78BAFC3F5104}"/>
              </a:ext>
            </a:extLst>
          </p:cNvPr>
          <p:cNvSpPr/>
          <p:nvPr/>
        </p:nvSpPr>
        <p:spPr>
          <a:xfrm>
            <a:off x="-2173323" y="729090"/>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título del texto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1E60115B-0111-728D-2CB2-B5FD2A1A17D8}"/>
              </a:ext>
            </a:extLst>
          </p:cNvPr>
          <p:cNvSpPr/>
          <p:nvPr/>
        </p:nvSpPr>
        <p:spPr>
          <a:xfrm>
            <a:off x="-2127504" y="1654287"/>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contenido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Bocadillo: rectángulo 15">
            <a:extLst>
              <a:ext uri="{FF2B5EF4-FFF2-40B4-BE49-F238E27FC236}">
                <a16:creationId xmlns:a16="http://schemas.microsoft.com/office/drawing/2014/main" xmlns="" id="{EAA35851-0F2E-4BF8-5EDB-6DBB630E777A}"/>
              </a:ext>
            </a:extLst>
          </p:cNvPr>
          <p:cNvSpPr/>
          <p:nvPr/>
        </p:nvSpPr>
        <p:spPr>
          <a:xfrm>
            <a:off x="7509164" y="4324287"/>
            <a:ext cx="3977985" cy="962088"/>
          </a:xfrm>
          <a:prstGeom prst="wedgeRectCallout">
            <a:avLst>
              <a:gd name="adj1" fmla="val -54818"/>
              <a:gd name="adj2" fmla="val 26417"/>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lang="es-MX" sz="1200" b="1" dirty="0" smtClean="0">
                <a:solidFill>
                  <a:prstClr val="black"/>
                </a:solidFill>
                <a:latin typeface="Calibri" panose="020F0502020204030204"/>
              </a:rPr>
              <a:t>esta infografía es de la fuente:</a:t>
            </a:r>
            <a:r>
              <a:rPr lang="es-MX" sz="1200" dirty="0" smtClean="0">
                <a:solidFill>
                  <a:prstClr val="black"/>
                </a:solidFill>
              </a:rPr>
              <a:t> </a:t>
            </a:r>
            <a:r>
              <a:rPr lang="es-MX" sz="1200" dirty="0" smtClean="0">
                <a:solidFill>
                  <a:prstClr val="black"/>
                </a:solidFill>
                <a:hlinkClick r:id="rId3"/>
              </a:rPr>
              <a:t>https</a:t>
            </a:r>
            <a:r>
              <a:rPr lang="es-MX" sz="1200" dirty="0">
                <a:solidFill>
                  <a:prstClr val="black"/>
                </a:solidFill>
                <a:hlinkClick r:id="rId3"/>
              </a:rPr>
              <a:t>://www.insp.mx/infografias/clasificacion-nova-alimentos-2019.html</a:t>
            </a:r>
            <a:r>
              <a:rPr lang="es-MX" sz="1200" dirty="0">
                <a:solidFill>
                  <a:prstClr val="black"/>
                </a:solidFill>
              </a:rPr>
              <a:t> </a:t>
            </a:r>
            <a:r>
              <a:rPr lang="es-MX" sz="1200" dirty="0" smtClean="0">
                <a:solidFill>
                  <a:prstClr val="black"/>
                </a:solidFill>
              </a:rPr>
              <a:t>con esa base, elabora </a:t>
            </a:r>
            <a:r>
              <a:rPr lang="es-MX" sz="1200" dirty="0">
                <a:solidFill>
                  <a:prstClr val="black"/>
                </a:solidFill>
              </a:rPr>
              <a:t>una </a:t>
            </a:r>
            <a:r>
              <a:rPr lang="es-MX" sz="1200" dirty="0" smtClean="0">
                <a:solidFill>
                  <a:prstClr val="black"/>
                </a:solidFill>
              </a:rPr>
              <a:t>infografía para este  curso.  </a:t>
            </a: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just"/>
            <a:r>
              <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19" name="Imagen 18">
            <a:extLst>
              <a:ext uri="{FF2B5EF4-FFF2-40B4-BE49-F238E27FC236}">
                <a16:creationId xmlns:a16="http://schemas.microsoft.com/office/drawing/2014/main" xmlns="" id="{9BA1FAAA-3CBC-486D-B4BC-8B5BD5636D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0298" y="3429000"/>
            <a:ext cx="2893291" cy="2893291"/>
          </a:xfrm>
          <a:prstGeom prst="rect">
            <a:avLst/>
          </a:prstGeom>
        </p:spPr>
      </p:pic>
    </p:spTree>
    <p:extLst>
      <p:ext uri="{BB962C8B-B14F-4D97-AF65-F5344CB8AC3E}">
        <p14:creationId xmlns:p14="http://schemas.microsoft.com/office/powerpoint/2010/main" val="3820821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xmlns="" id="{D348FED8-46F6-D164-1E71-2F336D493E22}"/>
              </a:ext>
            </a:extLst>
          </p:cNvPr>
          <p:cNvSpPr txBox="1"/>
          <p:nvPr/>
        </p:nvSpPr>
        <p:spPr>
          <a:xfrm>
            <a:off x="518009" y="779868"/>
            <a:ext cx="11244715" cy="369332"/>
          </a:xfrm>
          <a:prstGeom prst="rect">
            <a:avLst/>
          </a:prstGeom>
          <a:solidFill>
            <a:srgbClr val="002060"/>
          </a:solidFill>
        </p:spPr>
        <p:txBody>
          <a:bodyPr wrap="square" rtlCol="0">
            <a:spAutoFit/>
          </a:bodyPr>
          <a:lstStyle/>
          <a:p>
            <a:r>
              <a:rPr lang="es-MX" b="1" dirty="0">
                <a:solidFill>
                  <a:schemeClr val="bg1"/>
                </a:solidFill>
              </a:rPr>
              <a:t>3.2. Etiquetado de advertencia</a:t>
            </a:r>
          </a:p>
        </p:txBody>
      </p:sp>
      <p:sp>
        <p:nvSpPr>
          <p:cNvPr id="8" name="CuadroTexto 7">
            <a:extLst>
              <a:ext uri="{FF2B5EF4-FFF2-40B4-BE49-F238E27FC236}">
                <a16:creationId xmlns:a16="http://schemas.microsoft.com/office/drawing/2014/main" xmlns="" id="{AF3DC721-C749-FCC6-D9DF-ED2A37B578EC}"/>
              </a:ext>
            </a:extLst>
          </p:cNvPr>
          <p:cNvSpPr txBox="1"/>
          <p:nvPr/>
        </p:nvSpPr>
        <p:spPr>
          <a:xfrm>
            <a:off x="518010" y="1218973"/>
            <a:ext cx="11244714" cy="5139869"/>
          </a:xfrm>
          <a:prstGeom prst="rect">
            <a:avLst/>
          </a:prstGeom>
          <a:solidFill>
            <a:schemeClr val="tx2">
              <a:lumMod val="20000"/>
              <a:lumOff val="80000"/>
            </a:schemeClr>
          </a:solidFill>
        </p:spPr>
        <p:txBody>
          <a:bodyPr wrap="square">
            <a:spAutoFit/>
          </a:bodyPr>
          <a:lstStyle/>
          <a:p>
            <a:pPr algn="just"/>
            <a:r>
              <a:rPr lang="es-ES" sz="1600" dirty="0">
                <a:latin typeface="TrebuchetMS"/>
              </a:rPr>
              <a:t>Entre las recomendaciones emitidas por instancias internacionales para salvaguardar la salud de la población se encuentra la implementación de etiquetados claros que permiten al consumidor tomar decisiones informadas respecto a su consumo. En México, resultaba imperativa la implementación de etiquetados claros, debido al alto consumo de alimentos </a:t>
            </a:r>
            <a:r>
              <a:rPr lang="es-ES" sz="1600" dirty="0" err="1">
                <a:latin typeface="TrebuchetMS"/>
              </a:rPr>
              <a:t>ultraprocesados</a:t>
            </a:r>
            <a:r>
              <a:rPr lang="es-ES" sz="1600" dirty="0">
                <a:latin typeface="TrebuchetMS"/>
              </a:rPr>
              <a:t> y bebidas azucaradas, lo que se refleja en un aumento sostenido de enfermedades crónicas no transmisibles relacionadas con una mala alimentación.</a:t>
            </a:r>
          </a:p>
          <a:p>
            <a:pPr algn="just"/>
            <a:endParaRPr lang="es-ES" sz="1600" dirty="0">
              <a:solidFill>
                <a:prstClr val="black"/>
              </a:solidFill>
              <a:latin typeface="TrebuchetMS"/>
            </a:endParaRPr>
          </a:p>
          <a:p>
            <a:pPr algn="just"/>
            <a:r>
              <a:rPr lang="es-ES" sz="1600" dirty="0">
                <a:solidFill>
                  <a:prstClr val="black"/>
                </a:solidFill>
                <a:latin typeface="TrebuchetMS"/>
              </a:rPr>
              <a:t>Ahora, observe el video </a:t>
            </a:r>
            <a:r>
              <a:rPr lang="es-ES" sz="1600" i="1" dirty="0">
                <a:solidFill>
                  <a:prstClr val="black"/>
                </a:solidFill>
                <a:latin typeface="TrebuchetMS"/>
              </a:rPr>
              <a:t>El papel de los empaques de </a:t>
            </a:r>
            <a:r>
              <a:rPr lang="es-ES" sz="1600" i="1" dirty="0" err="1">
                <a:solidFill>
                  <a:prstClr val="black"/>
                </a:solidFill>
                <a:latin typeface="TrebuchetMS"/>
              </a:rPr>
              <a:t>ultraprocesados</a:t>
            </a:r>
            <a:r>
              <a:rPr lang="es-ES" sz="1600" i="1" dirty="0">
                <a:solidFill>
                  <a:prstClr val="black"/>
                </a:solidFill>
                <a:latin typeface="TrebuchetMS"/>
              </a:rPr>
              <a:t> en la salud </a:t>
            </a:r>
            <a:r>
              <a:rPr lang="es-ES" sz="1600" dirty="0">
                <a:solidFill>
                  <a:prstClr val="black"/>
                </a:solidFill>
                <a:latin typeface="TrebuchetMS"/>
              </a:rPr>
              <a:t>(</a:t>
            </a:r>
            <a:r>
              <a:rPr lang="es-ES" sz="1600" dirty="0" err="1">
                <a:solidFill>
                  <a:prstClr val="black"/>
                </a:solidFill>
                <a:latin typeface="TrebuchetMS"/>
              </a:rPr>
              <a:t>PoderConsumidor</a:t>
            </a:r>
            <a:r>
              <a:rPr lang="es-ES" sz="1600" dirty="0">
                <a:solidFill>
                  <a:prstClr val="black"/>
                </a:solidFill>
                <a:latin typeface="TrebuchetMS"/>
              </a:rPr>
              <a:t>, 2020).</a:t>
            </a:r>
            <a:endParaRPr lang="es-MX"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ES" dirty="0"/>
          </a:p>
          <a:p>
            <a:pPr algn="just"/>
            <a:endParaRPr lang="es-ES" dirty="0"/>
          </a:p>
          <a:p>
            <a:pPr algn="just"/>
            <a:endParaRPr lang="es-ES" dirty="0"/>
          </a:p>
          <a:p>
            <a:pPr algn="ctr"/>
            <a:r>
              <a:rPr lang="es-MX" dirty="0">
                <a:hlinkClick r:id="rId5"/>
              </a:rPr>
              <a:t>https://www.youtube.com/watch?v=4vK2VT2Imk0</a:t>
            </a:r>
            <a:r>
              <a:rPr lang="es-MX" dirty="0"/>
              <a:t> </a:t>
            </a:r>
          </a:p>
        </p:txBody>
      </p:sp>
      <p:sp>
        <p:nvSpPr>
          <p:cNvPr id="10" name="Bocadillo: rectángulo 9">
            <a:extLst>
              <a:ext uri="{FF2B5EF4-FFF2-40B4-BE49-F238E27FC236}">
                <a16:creationId xmlns:a16="http://schemas.microsoft.com/office/drawing/2014/main" xmlns="" id="{AEF609F4-FC84-8058-6B7F-78BAFC3F5104}"/>
              </a:ext>
            </a:extLst>
          </p:cNvPr>
          <p:cNvSpPr/>
          <p:nvPr/>
        </p:nvSpPr>
        <p:spPr>
          <a:xfrm>
            <a:off x="-2173323" y="729090"/>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título del texto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1E60115B-0111-728D-2CB2-B5FD2A1A17D8}"/>
              </a:ext>
            </a:extLst>
          </p:cNvPr>
          <p:cNvSpPr/>
          <p:nvPr/>
        </p:nvSpPr>
        <p:spPr>
          <a:xfrm>
            <a:off x="-2127504" y="1654287"/>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contenido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4512328" y="219805"/>
            <a:ext cx="7250396" cy="465690"/>
          </a:xfrm>
          <a:prstGeom prst="wedgeRectCallout">
            <a:avLst>
              <a:gd name="adj1" fmla="val -21442"/>
              <a:gd name="adj2" fmla="val 12942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con la herramienta </a:t>
            </a:r>
            <a:r>
              <a:rPr lang="es-MX" sz="1200" u="sng" dirty="0">
                <a:solidFill>
                  <a:prstClr val="black"/>
                </a:solidFill>
                <a:latin typeface="Calibri" panose="020F0502020204030204"/>
              </a:rPr>
              <a:t>texto y video</a:t>
            </a:r>
            <a:r>
              <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2" name="Elementos multimedia en línea 1" title="El papel de los empaques de ultraprocesados en la salud">
            <a:hlinkClick r:id="" action="ppaction://media"/>
            <a:extLst>
              <a:ext uri="{FF2B5EF4-FFF2-40B4-BE49-F238E27FC236}">
                <a16:creationId xmlns:a16="http://schemas.microsoft.com/office/drawing/2014/main" xmlns="" id="{7DC77FE2-98C8-428C-978A-76BEA13AAA8F}"/>
              </a:ext>
            </a:extLst>
          </p:cNvPr>
          <p:cNvPicPr>
            <a:picLocks noRot="1" noChangeAspect="1"/>
          </p:cNvPicPr>
          <p:nvPr>
            <a:videoFile r:link="rId1"/>
            <p:extLst>
              <p:ext uri="{DAA4B4D4-6D71-4841-9C94-3DE7FCFB9230}">
                <p14:media xmlns:p14="http://schemas.microsoft.com/office/powerpoint/2010/main" r:link="rId2"/>
              </p:ext>
            </p:extLst>
          </p:nvPr>
        </p:nvPicPr>
        <p:blipFill>
          <a:blip r:embed="rId6"/>
          <a:stretch>
            <a:fillRect/>
          </a:stretch>
        </p:blipFill>
        <p:spPr>
          <a:xfrm>
            <a:off x="3854366" y="3094171"/>
            <a:ext cx="4572000" cy="2571750"/>
          </a:xfrm>
          <a:prstGeom prst="rect">
            <a:avLst/>
          </a:prstGeom>
        </p:spPr>
      </p:pic>
    </p:spTree>
    <p:extLst>
      <p:ext uri="{BB962C8B-B14F-4D97-AF65-F5344CB8AC3E}">
        <p14:creationId xmlns:p14="http://schemas.microsoft.com/office/powerpoint/2010/main" val="860367767"/>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7"/>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xmlns="" id="{AF3DC721-C749-FCC6-D9DF-ED2A37B578EC}"/>
              </a:ext>
            </a:extLst>
          </p:cNvPr>
          <p:cNvSpPr txBox="1"/>
          <p:nvPr/>
        </p:nvSpPr>
        <p:spPr>
          <a:xfrm>
            <a:off x="518010" y="1218973"/>
            <a:ext cx="11244714" cy="4555093"/>
          </a:xfrm>
          <a:prstGeom prst="rect">
            <a:avLst/>
          </a:prstGeom>
          <a:solidFill>
            <a:schemeClr val="tx2">
              <a:lumMod val="20000"/>
              <a:lumOff val="80000"/>
            </a:schemeClr>
          </a:solidFill>
        </p:spPr>
        <p:txBody>
          <a:bodyPr wrap="square">
            <a:spAutoFit/>
          </a:bodyPr>
          <a:lstStyle/>
          <a:p>
            <a:pPr algn="just"/>
            <a:r>
              <a:rPr lang="es-ES" sz="1600" dirty="0">
                <a:solidFill>
                  <a:prstClr val="black"/>
                </a:solidFill>
                <a:latin typeface="TrebuchetMS"/>
              </a:rPr>
              <a:t>Si bien, los etiquetados de advertencia son una herramienta para el cuidado de la salud, no se debe dejar de lado que estas políticas públicas </a:t>
            </a:r>
            <a:r>
              <a:rPr lang="es-ES" sz="1600" dirty="0">
                <a:latin typeface="TrebuchetMS"/>
              </a:rPr>
              <a:t>sólo</a:t>
            </a:r>
            <a:r>
              <a:rPr lang="es-ES" sz="1600" dirty="0">
                <a:solidFill>
                  <a:prstClr val="black"/>
                </a:solidFill>
                <a:latin typeface="TrebuchetMS"/>
              </a:rPr>
              <a:t> consideran los efectos negativos de los alimentos y bebidas envasadas en la salud física individual, dejando de lado las repercusiones que esto tiene en el medio ambiente (incremento de basura de productos saludables y no saludables, incremento en el uso de plásticos de un solo uso para la compra y consumo de alimentos, contaminación del aire, crisis del agua, erosión de los suelos, gases de efecto invernadero) y</a:t>
            </a:r>
            <a:r>
              <a:rPr lang="es-ES" sz="1600" dirty="0">
                <a:latin typeface="TrebuchetMS"/>
              </a:rPr>
              <a:t>, por ende, los resultados adversos </a:t>
            </a:r>
            <a:r>
              <a:rPr lang="es-ES" sz="1600" dirty="0">
                <a:solidFill>
                  <a:prstClr val="black"/>
                </a:solidFill>
                <a:latin typeface="TrebuchetMS"/>
              </a:rPr>
              <a:t>que esto tiene para la salud colectiva. </a:t>
            </a:r>
            <a:endParaRPr lang="es-MX" dirty="0">
              <a:solidFill>
                <a:prstClr val="black"/>
              </a:solidFill>
              <a:latin typeface="TrebuchetMS"/>
            </a:endParaRPr>
          </a:p>
          <a:p>
            <a:pPr algn="just"/>
            <a:endParaRPr lang="es-MX" dirty="0">
              <a:solidFill>
                <a:prstClr val="black"/>
              </a:solidFill>
              <a:latin typeface="TrebuchetMS"/>
            </a:endParaRPr>
          </a:p>
          <a:p>
            <a:pPr algn="just"/>
            <a:r>
              <a:rPr lang="es-ES" sz="1600" dirty="0">
                <a:latin typeface="TrebuchetMS"/>
              </a:rPr>
              <a:t>A continuación, para conocer más acerca del etiquetado de advertencia</a:t>
            </a:r>
            <a:r>
              <a:rPr lang="es-ES" sz="1600" dirty="0">
                <a:solidFill>
                  <a:prstClr val="black"/>
                </a:solidFill>
                <a:latin typeface="TrebuchetMS"/>
              </a:rPr>
              <a:t>, observe el siguiente video:</a:t>
            </a: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ES" dirty="0"/>
          </a:p>
          <a:p>
            <a:pPr algn="ctr"/>
            <a:r>
              <a:rPr lang="es-ES" sz="1600" dirty="0">
                <a:hlinkClick r:id="rId5"/>
              </a:rPr>
              <a:t>https://www.youtube.com/watch?v=8JY7A2FyV4o</a:t>
            </a:r>
            <a:r>
              <a:rPr lang="es-ES" sz="1600" dirty="0"/>
              <a:t> </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4512328" y="219805"/>
            <a:ext cx="7250396" cy="465690"/>
          </a:xfrm>
          <a:prstGeom prst="wedgeRectCallout">
            <a:avLst>
              <a:gd name="adj1" fmla="val -21442"/>
              <a:gd name="adj2" fmla="val 12942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a:t>
            </a:r>
            <a:r>
              <a:rPr lang="es-MX" sz="1200" dirty="0">
                <a:solidFill>
                  <a:prstClr val="black"/>
                </a:solidFill>
                <a:latin typeface="Calibri" panose="020F0502020204030204"/>
              </a:rPr>
              <a:t>es continuidad del tema de la diapositiva anterior</a:t>
            </a:r>
            <a:r>
              <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4" name="Elementos multimedia en línea 3" title="Te explicamos todo lo que siempre quisiste saber sobre el nuevo etiquetado de advertencia.">
            <a:hlinkClick r:id="" action="ppaction://media"/>
            <a:extLst>
              <a:ext uri="{FF2B5EF4-FFF2-40B4-BE49-F238E27FC236}">
                <a16:creationId xmlns:a16="http://schemas.microsoft.com/office/drawing/2014/main" xmlns="" id="{6BECE8EB-C12B-4BE3-B1ED-AEB4ADF8203A}"/>
              </a:ext>
            </a:extLst>
          </p:cNvPr>
          <p:cNvPicPr>
            <a:picLocks noRot="1" noChangeAspect="1"/>
          </p:cNvPicPr>
          <p:nvPr>
            <a:videoFile r:link="rId1"/>
            <p:extLst>
              <p:ext uri="{DAA4B4D4-6D71-4841-9C94-3DE7FCFB9230}">
                <p14:media xmlns:p14="http://schemas.microsoft.com/office/powerpoint/2010/main" r:link="rId2"/>
              </p:ext>
            </p:extLst>
          </p:nvPr>
        </p:nvPicPr>
        <p:blipFill>
          <a:blip r:embed="rId6"/>
          <a:stretch>
            <a:fillRect/>
          </a:stretch>
        </p:blipFill>
        <p:spPr>
          <a:xfrm>
            <a:off x="4377586" y="3350691"/>
            <a:ext cx="3369862" cy="1895548"/>
          </a:xfrm>
          <a:prstGeom prst="rect">
            <a:avLst/>
          </a:prstGeom>
        </p:spPr>
      </p:pic>
    </p:spTree>
    <p:extLst>
      <p:ext uri="{BB962C8B-B14F-4D97-AF65-F5344CB8AC3E}">
        <p14:creationId xmlns:p14="http://schemas.microsoft.com/office/powerpoint/2010/main" val="610587536"/>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7"/>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xmlns="" id="{D348FED8-46F6-D164-1E71-2F336D493E22}"/>
              </a:ext>
            </a:extLst>
          </p:cNvPr>
          <p:cNvSpPr txBox="1"/>
          <p:nvPr/>
        </p:nvSpPr>
        <p:spPr>
          <a:xfrm>
            <a:off x="518009" y="779868"/>
            <a:ext cx="11244715" cy="369332"/>
          </a:xfrm>
          <a:prstGeom prst="rect">
            <a:avLst/>
          </a:prstGeom>
          <a:solidFill>
            <a:srgbClr val="002060"/>
          </a:solidFill>
        </p:spPr>
        <p:txBody>
          <a:bodyPr wrap="square" rtlCol="0">
            <a:spAutoFit/>
          </a:bodyPr>
          <a:lstStyle/>
          <a:p>
            <a:r>
              <a:rPr lang="es-MX" b="1" dirty="0" smtClean="0">
                <a:solidFill>
                  <a:schemeClr val="bg1"/>
                </a:solidFill>
              </a:rPr>
              <a:t>3.2.1 Ejercicio</a:t>
            </a:r>
            <a:r>
              <a:rPr lang="es-MX" b="1" dirty="0">
                <a:solidFill>
                  <a:schemeClr val="bg1"/>
                </a:solidFill>
              </a:rPr>
              <a:t>: comparación de etiquetas nutricionales </a:t>
            </a:r>
          </a:p>
        </p:txBody>
      </p:sp>
      <p:sp>
        <p:nvSpPr>
          <p:cNvPr id="8" name="CuadroTexto 7">
            <a:extLst>
              <a:ext uri="{FF2B5EF4-FFF2-40B4-BE49-F238E27FC236}">
                <a16:creationId xmlns:a16="http://schemas.microsoft.com/office/drawing/2014/main" xmlns="" id="{AF3DC721-C749-FCC6-D9DF-ED2A37B578EC}"/>
              </a:ext>
            </a:extLst>
          </p:cNvPr>
          <p:cNvSpPr txBox="1"/>
          <p:nvPr/>
        </p:nvSpPr>
        <p:spPr>
          <a:xfrm>
            <a:off x="518010" y="1218973"/>
            <a:ext cx="11244714" cy="3139321"/>
          </a:xfrm>
          <a:prstGeom prst="rect">
            <a:avLst/>
          </a:prstGeom>
          <a:solidFill>
            <a:schemeClr val="tx2">
              <a:lumMod val="20000"/>
              <a:lumOff val="80000"/>
            </a:schemeClr>
          </a:solidFill>
        </p:spPr>
        <p:txBody>
          <a:bodyPr wrap="square">
            <a:spAutoFit/>
          </a:bodyPr>
          <a:lstStyle/>
          <a:p>
            <a:pPr algn="just"/>
            <a:r>
              <a:rPr lang="es-ES" dirty="0">
                <a:latin typeface="TrebuchetMS"/>
              </a:rPr>
              <a:t>Para el uso correcto del etiquetado es necesario conocer cómo está conformado, los alcances y formas de uso, con el</a:t>
            </a:r>
            <a:r>
              <a:rPr lang="es-ES" dirty="0">
                <a:solidFill>
                  <a:srgbClr val="FF0000"/>
                </a:solidFill>
                <a:latin typeface="TrebuchetMS"/>
              </a:rPr>
              <a:t> </a:t>
            </a:r>
            <a:r>
              <a:rPr lang="es-ES" dirty="0">
                <a:latin typeface="TrebuchetMS"/>
              </a:rPr>
              <a:t>fin</a:t>
            </a:r>
            <a:r>
              <a:rPr lang="es-ES" dirty="0">
                <a:solidFill>
                  <a:srgbClr val="FF0000"/>
                </a:solidFill>
                <a:latin typeface="TrebuchetMS"/>
              </a:rPr>
              <a:t> </a:t>
            </a:r>
            <a:r>
              <a:rPr lang="es-ES" dirty="0">
                <a:latin typeface="TrebuchetMS"/>
              </a:rPr>
              <a:t>de aplicarlo lo mejor posible y elegir de manera informada los alimentos y bebidas envasadas</a:t>
            </a:r>
            <a:r>
              <a:rPr lang="es-ES" dirty="0">
                <a:solidFill>
                  <a:prstClr val="black"/>
                </a:solidFill>
                <a:latin typeface="TrebuchetMS"/>
              </a:rPr>
              <a:t>.</a:t>
            </a:r>
            <a:endParaRPr lang="es-MX" dirty="0">
              <a:solidFill>
                <a:prstClr val="black"/>
              </a:solidFill>
              <a:latin typeface="TrebuchetMS"/>
            </a:endParaRPr>
          </a:p>
          <a:p>
            <a:pPr algn="just"/>
            <a:endParaRPr lang="es-ES" dirty="0">
              <a:solidFill>
                <a:prstClr val="black"/>
              </a:solidFill>
              <a:latin typeface="TrebuchetMS"/>
            </a:endParaRPr>
          </a:p>
          <a:p>
            <a:pPr algn="just"/>
            <a:r>
              <a:rPr lang="es-ES" dirty="0">
                <a:solidFill>
                  <a:prstClr val="black"/>
                </a:solidFill>
                <a:latin typeface="TrebuchetMS"/>
              </a:rPr>
              <a:t>Descargue la </a:t>
            </a:r>
            <a:r>
              <a:rPr lang="es-ES" i="1" dirty="0">
                <a:solidFill>
                  <a:prstClr val="black"/>
                </a:solidFill>
                <a:latin typeface="TrebuchetMS"/>
              </a:rPr>
              <a:t>Guía: comparación de etiquetas nutricionales </a:t>
            </a:r>
            <a:r>
              <a:rPr lang="es-ES" dirty="0">
                <a:solidFill>
                  <a:prstClr val="black"/>
                </a:solidFill>
                <a:latin typeface="TrebuchetMS"/>
              </a:rPr>
              <a:t>para realizar el análisis y comparación del etiquetado nutrimental de dos alimentos industrializados</a:t>
            </a:r>
            <a:r>
              <a:rPr lang="es-MX" dirty="0">
                <a:solidFill>
                  <a:prstClr val="black"/>
                </a:solidFill>
                <a:latin typeface="TrebuchetMS"/>
              </a:rPr>
              <a:t>. Recuerde que este ejercicio deberá integrarlo en la evidencia de desempeño de esta fase del curso.</a:t>
            </a: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ES" dirty="0"/>
          </a:p>
          <a:p>
            <a:pPr algn="just"/>
            <a:endParaRPr lang="es-ES" dirty="0"/>
          </a:p>
          <a:p>
            <a:pPr algn="just"/>
            <a:endParaRPr lang="es-ES" dirty="0"/>
          </a:p>
        </p:txBody>
      </p:sp>
      <p:sp>
        <p:nvSpPr>
          <p:cNvPr id="10" name="Bocadillo: rectángulo 9">
            <a:extLst>
              <a:ext uri="{FF2B5EF4-FFF2-40B4-BE49-F238E27FC236}">
                <a16:creationId xmlns:a16="http://schemas.microsoft.com/office/drawing/2014/main" xmlns="" id="{AEF609F4-FC84-8058-6B7F-78BAFC3F5104}"/>
              </a:ext>
            </a:extLst>
          </p:cNvPr>
          <p:cNvSpPr/>
          <p:nvPr/>
        </p:nvSpPr>
        <p:spPr>
          <a:xfrm>
            <a:off x="-2173323" y="729090"/>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título </a:t>
            </a:r>
            <a:r>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t>del SUBTEMA.</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1E60115B-0111-728D-2CB2-B5FD2A1A17D8}"/>
              </a:ext>
            </a:extLst>
          </p:cNvPr>
          <p:cNvSpPr/>
          <p:nvPr/>
        </p:nvSpPr>
        <p:spPr>
          <a:xfrm>
            <a:off x="-2127504" y="1654287"/>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contenido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Vectores De Icono De Botón De Descarga PNG , Descargar Iconos, Iconos De  Botones, Salvar PNG y Vector para Descargar Gratis | Pngtree">
            <a:extLst>
              <a:ext uri="{FF2B5EF4-FFF2-40B4-BE49-F238E27FC236}">
                <a16:creationId xmlns:a16="http://schemas.microsoft.com/office/drawing/2014/main" xmlns="" id="{9070632D-102F-4604-B906-B7F07089F15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818" t="25417" r="26212" b="26402"/>
          <a:stretch/>
        </p:blipFill>
        <p:spPr bwMode="auto">
          <a:xfrm>
            <a:off x="1177277" y="3175259"/>
            <a:ext cx="771596" cy="79150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xmlns="" id="{2DB263F5-631E-4DDF-808B-4B6D733560E7}"/>
              </a:ext>
            </a:extLst>
          </p:cNvPr>
          <p:cNvSpPr txBox="1"/>
          <p:nvPr/>
        </p:nvSpPr>
        <p:spPr>
          <a:xfrm>
            <a:off x="1948873" y="3386347"/>
            <a:ext cx="4435125" cy="369332"/>
          </a:xfrm>
          <a:prstGeom prst="rect">
            <a:avLst/>
          </a:prstGeom>
          <a:noFill/>
        </p:spPr>
        <p:txBody>
          <a:bodyPr wrap="none" rtlCol="0">
            <a:spAutoFit/>
          </a:bodyPr>
          <a:lstStyle/>
          <a:p>
            <a:r>
              <a:rPr lang="es-ES" i="1" dirty="0"/>
              <a:t>Guía: comparación de etiquetas nutricionales</a:t>
            </a:r>
            <a:endParaRPr lang="es-MX" i="1" dirty="0"/>
          </a:p>
        </p:txBody>
      </p:sp>
      <p:sp>
        <p:nvSpPr>
          <p:cNvPr id="12" name="Bocadillo: rectángulo 11">
            <a:extLst>
              <a:ext uri="{FF2B5EF4-FFF2-40B4-BE49-F238E27FC236}">
                <a16:creationId xmlns:a16="http://schemas.microsoft.com/office/drawing/2014/main" xmlns="" id="{5C517587-0F80-4AB4-AF94-6446C7EEFEF0}"/>
              </a:ext>
            </a:extLst>
          </p:cNvPr>
          <p:cNvSpPr/>
          <p:nvPr/>
        </p:nvSpPr>
        <p:spPr>
          <a:xfrm>
            <a:off x="-1886420" y="3386346"/>
            <a:ext cx="2512536" cy="971947"/>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generar un </a:t>
            </a:r>
            <a:r>
              <a:rPr kumimoji="0" lang="es-MX" sz="1200" i="0" u="none" strike="noStrike" kern="1200" cap="none" spc="0" normalizeH="0" baseline="0" noProof="0" dirty="0" err="1">
                <a:ln>
                  <a:noFill/>
                </a:ln>
                <a:solidFill>
                  <a:prstClr val="black"/>
                </a:solidFill>
                <a:effectLst/>
                <a:uLnTx/>
                <a:uFillTx/>
                <a:latin typeface="Calibri" panose="020F0502020204030204"/>
                <a:ea typeface="+mn-ea"/>
                <a:cs typeface="+mn-cs"/>
              </a:rPr>
              <a:t>bo</a:t>
            </a:r>
            <a:r>
              <a:rPr lang="es-MX" sz="1200" dirty="0" err="1">
                <a:solidFill>
                  <a:prstClr val="black"/>
                </a:solidFill>
                <a:latin typeface="Calibri" panose="020F0502020204030204"/>
              </a:rPr>
              <a:t>tón</a:t>
            </a:r>
            <a:r>
              <a:rPr lang="es-MX" sz="1200" dirty="0">
                <a:solidFill>
                  <a:prstClr val="black"/>
                </a:solidFill>
                <a:latin typeface="Calibri" panose="020F0502020204030204"/>
              </a:rPr>
              <a:t> que al dar clic descargue el documento referido, una vez que lo haya elaborado Aurelio.</a:t>
            </a:r>
            <a:endParaRPr kumimoji="0" lang="es-MX" sz="120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Bocadillo: rectángulo 15">
            <a:extLst>
              <a:ext uri="{FF2B5EF4-FFF2-40B4-BE49-F238E27FC236}">
                <a16:creationId xmlns:a16="http://schemas.microsoft.com/office/drawing/2014/main" xmlns="" id="{EAA35851-0F2E-4BF8-5EDB-6DBB630E777A}"/>
              </a:ext>
            </a:extLst>
          </p:cNvPr>
          <p:cNvSpPr/>
          <p:nvPr/>
        </p:nvSpPr>
        <p:spPr>
          <a:xfrm>
            <a:off x="6799435" y="2905302"/>
            <a:ext cx="3977985" cy="962088"/>
          </a:xfrm>
          <a:prstGeom prst="wedgeRectCallout">
            <a:avLst>
              <a:gd name="adj1" fmla="val -54818"/>
              <a:gd name="adj2" fmla="val 26417"/>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lang="es-MX" sz="1200" noProof="0" dirty="0" smtClean="0">
                <a:solidFill>
                  <a:prstClr val="black"/>
                </a:solidFill>
              </a:rPr>
              <a:t>Es necesario </a:t>
            </a:r>
            <a:r>
              <a:rPr lang="es-MX" sz="1200" dirty="0" smtClean="0">
                <a:solidFill>
                  <a:prstClr val="black"/>
                </a:solidFill>
              </a:rPr>
              <a:t>elaborar </a:t>
            </a:r>
            <a:r>
              <a:rPr lang="es-MX" sz="1200" dirty="0">
                <a:solidFill>
                  <a:prstClr val="black"/>
                </a:solidFill>
              </a:rPr>
              <a:t>una guía para el ejercicio, con las indicaciones que da la experta en su </a:t>
            </a:r>
            <a:r>
              <a:rPr lang="es-MX" sz="1200" dirty="0" smtClean="0">
                <a:solidFill>
                  <a:prstClr val="black"/>
                </a:solidFill>
              </a:rPr>
              <a:t>guía. Es importante mencionar que así como lo presenta la experta, no lo podemos usar, por ello, te pido que se elabore, no solo en texto </a:t>
            </a:r>
            <a:r>
              <a:rPr lang="es-MX" sz="1200" dirty="0">
                <a:solidFill>
                  <a:prstClr val="black"/>
                </a:solidFill>
              </a:rPr>
              <a:t>y </a:t>
            </a:r>
            <a:r>
              <a:rPr lang="es-MX" sz="1200" dirty="0" smtClean="0">
                <a:solidFill>
                  <a:prstClr val="black"/>
                </a:solidFill>
              </a:rPr>
              <a:t>mejorarlo </a:t>
            </a:r>
            <a:r>
              <a:rPr lang="es-MX" sz="1200" dirty="0">
                <a:solidFill>
                  <a:prstClr val="black"/>
                </a:solidFill>
              </a:rPr>
              <a:t>con imágenes.</a:t>
            </a:r>
            <a:endParaRPr kumimoji="0" lang="es-MX" sz="1200" i="0"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2811394138"/>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6"/>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xmlns="" id="{D348FED8-46F6-D164-1E71-2F336D493E22}"/>
              </a:ext>
            </a:extLst>
          </p:cNvPr>
          <p:cNvSpPr txBox="1"/>
          <p:nvPr/>
        </p:nvSpPr>
        <p:spPr>
          <a:xfrm>
            <a:off x="518009" y="779868"/>
            <a:ext cx="11244715" cy="369332"/>
          </a:xfrm>
          <a:prstGeom prst="rect">
            <a:avLst/>
          </a:prstGeom>
          <a:solidFill>
            <a:srgbClr val="002060"/>
          </a:solidFill>
        </p:spPr>
        <p:txBody>
          <a:bodyPr wrap="square" rtlCol="0">
            <a:spAutoFit/>
          </a:bodyPr>
          <a:lstStyle/>
          <a:p>
            <a:r>
              <a:rPr lang="es-MX" b="1" dirty="0">
                <a:solidFill>
                  <a:schemeClr val="bg1"/>
                </a:solidFill>
              </a:rPr>
              <a:t>3.3. Alimentación laboral</a:t>
            </a:r>
          </a:p>
        </p:txBody>
      </p:sp>
      <p:sp>
        <p:nvSpPr>
          <p:cNvPr id="8" name="CuadroTexto 7">
            <a:extLst>
              <a:ext uri="{FF2B5EF4-FFF2-40B4-BE49-F238E27FC236}">
                <a16:creationId xmlns:a16="http://schemas.microsoft.com/office/drawing/2014/main" xmlns="" id="{AF3DC721-C749-FCC6-D9DF-ED2A37B578EC}"/>
              </a:ext>
            </a:extLst>
          </p:cNvPr>
          <p:cNvSpPr txBox="1"/>
          <p:nvPr/>
        </p:nvSpPr>
        <p:spPr>
          <a:xfrm>
            <a:off x="518010" y="1218973"/>
            <a:ext cx="11244714" cy="5109091"/>
          </a:xfrm>
          <a:prstGeom prst="rect">
            <a:avLst/>
          </a:prstGeom>
          <a:solidFill>
            <a:schemeClr val="tx2">
              <a:lumMod val="20000"/>
              <a:lumOff val="80000"/>
            </a:schemeClr>
          </a:solidFill>
        </p:spPr>
        <p:txBody>
          <a:bodyPr wrap="square">
            <a:spAutoFit/>
          </a:bodyPr>
          <a:lstStyle/>
          <a:p>
            <a:pPr algn="just"/>
            <a:r>
              <a:rPr lang="es-ES" sz="1600" dirty="0">
                <a:latin typeface="TrebuchetMS"/>
              </a:rPr>
              <a:t>La adopción y mantenimiento de una alimentación saludable es necesaria para el mantenimiento de la salud individual y colectiva, además, ésta contribuye al cuidado del medio ambiente, sin embargo, la urbanización del estilo de vida (largos traslados, jornadas de trabajo, disponibilidad y acceso de alimentos) es un aspecto que obstaculiza el mantenimiento de hábitos saludables. Por la protección que nos brinda una alimentación saludable, los empleadores implementan diversas estrategias para que su comunidad adopte y mantenga una adecuada alimentación.</a:t>
            </a:r>
            <a:endParaRPr lang="es-MX" dirty="0">
              <a:solidFill>
                <a:prstClr val="black"/>
              </a:solidFill>
              <a:latin typeface="TrebuchetMS"/>
            </a:endParaRPr>
          </a:p>
          <a:p>
            <a:pPr algn="just"/>
            <a:endParaRPr lang="es-ES" dirty="0">
              <a:solidFill>
                <a:prstClr val="black"/>
              </a:solidFill>
              <a:latin typeface="TrebuchetMS"/>
            </a:endParaRPr>
          </a:p>
          <a:p>
            <a:pPr algn="just"/>
            <a:r>
              <a:rPr lang="es-ES" sz="1600" dirty="0">
                <a:solidFill>
                  <a:prstClr val="black"/>
                </a:solidFill>
                <a:latin typeface="TrebuchetMS"/>
              </a:rPr>
              <a:t>O</a:t>
            </a:r>
            <a:r>
              <a:rPr lang="es-MX" sz="1600" dirty="0">
                <a:solidFill>
                  <a:prstClr val="black"/>
                </a:solidFill>
                <a:latin typeface="TrebuchetMS"/>
              </a:rPr>
              <a:t>bserve el siguiente video </a:t>
            </a:r>
            <a:r>
              <a:rPr lang="es-MX" sz="1600" dirty="0">
                <a:latin typeface="TrebuchetMS"/>
              </a:rPr>
              <a:t>en el que </a:t>
            </a:r>
            <a:r>
              <a:rPr lang="es-MX" sz="1600" dirty="0">
                <a:solidFill>
                  <a:prstClr val="black"/>
                </a:solidFill>
                <a:latin typeface="TrebuchetMS"/>
              </a:rPr>
              <a:t>se exponen algunas consideraciones prácticas sobre alimentación en el espacio laboral:</a:t>
            </a:r>
          </a:p>
          <a:p>
            <a:pPr algn="just"/>
            <a:endParaRPr lang="es-MX"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ES"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MX" dirty="0">
              <a:solidFill>
                <a:prstClr val="black"/>
              </a:solidFill>
              <a:latin typeface="TrebuchetMS"/>
            </a:endParaRPr>
          </a:p>
          <a:p>
            <a:pPr algn="just"/>
            <a:endParaRPr lang="es-ES" dirty="0"/>
          </a:p>
          <a:p>
            <a:pPr algn="just"/>
            <a:endParaRPr lang="es-ES" dirty="0"/>
          </a:p>
          <a:p>
            <a:pPr algn="just"/>
            <a:endParaRPr lang="es-ES" dirty="0"/>
          </a:p>
          <a:p>
            <a:pPr algn="ctr"/>
            <a:r>
              <a:rPr lang="es-MX" sz="1600" dirty="0">
                <a:hlinkClick r:id="rId5"/>
              </a:rPr>
              <a:t>https://www.youtube.com/watch?v=EmucK_EezPo</a:t>
            </a:r>
            <a:r>
              <a:rPr lang="es-MX" sz="1600" dirty="0"/>
              <a:t> </a:t>
            </a:r>
          </a:p>
        </p:txBody>
      </p:sp>
      <p:sp>
        <p:nvSpPr>
          <p:cNvPr id="10" name="Bocadillo: rectángulo 9">
            <a:extLst>
              <a:ext uri="{FF2B5EF4-FFF2-40B4-BE49-F238E27FC236}">
                <a16:creationId xmlns:a16="http://schemas.microsoft.com/office/drawing/2014/main" xmlns="" id="{AEF609F4-FC84-8058-6B7F-78BAFC3F5104}"/>
              </a:ext>
            </a:extLst>
          </p:cNvPr>
          <p:cNvSpPr/>
          <p:nvPr/>
        </p:nvSpPr>
        <p:spPr>
          <a:xfrm>
            <a:off x="-2173323" y="729090"/>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título del texto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1E60115B-0111-728D-2CB2-B5FD2A1A17D8}"/>
              </a:ext>
            </a:extLst>
          </p:cNvPr>
          <p:cNvSpPr/>
          <p:nvPr/>
        </p:nvSpPr>
        <p:spPr>
          <a:xfrm>
            <a:off x="-2127504" y="1654287"/>
            <a:ext cx="2512536" cy="455355"/>
          </a:xfrm>
          <a:prstGeom prst="wedgeRectCallout">
            <a:avLst>
              <a:gd name="adj1" fmla="val 60737"/>
              <a:gd name="adj2" fmla="val 77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este es el contenido</a:t>
            </a:r>
            <a:endPar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Elementos multimedia en línea 3" title="Adaptación de la alimentación al tipo de trabajo">
            <a:hlinkClick r:id="" action="ppaction://media"/>
            <a:extLst>
              <a:ext uri="{FF2B5EF4-FFF2-40B4-BE49-F238E27FC236}">
                <a16:creationId xmlns:a16="http://schemas.microsoft.com/office/drawing/2014/main" xmlns="" id="{A3400C7C-695E-414A-8DE8-F0999A07DA25}"/>
              </a:ext>
            </a:extLst>
          </p:cNvPr>
          <p:cNvPicPr>
            <a:picLocks noRot="1" noChangeAspect="1"/>
          </p:cNvPicPr>
          <p:nvPr>
            <a:videoFile r:link="rId1"/>
            <p:extLst>
              <p:ext uri="{DAA4B4D4-6D71-4841-9C94-3DE7FCFB9230}">
                <p14:media xmlns:p14="http://schemas.microsoft.com/office/powerpoint/2010/main" r:link="rId2"/>
              </p:ext>
            </p:extLst>
          </p:nvPr>
        </p:nvPicPr>
        <p:blipFill>
          <a:blip r:embed="rId6"/>
          <a:stretch>
            <a:fillRect/>
          </a:stretch>
        </p:blipFill>
        <p:spPr>
          <a:xfrm>
            <a:off x="4052047" y="3282629"/>
            <a:ext cx="4009123" cy="2255132"/>
          </a:xfrm>
          <a:prstGeom prst="rect">
            <a:avLst/>
          </a:prstGeom>
        </p:spPr>
      </p:pic>
    </p:spTree>
    <p:extLst>
      <p:ext uri="{BB962C8B-B14F-4D97-AF65-F5344CB8AC3E}">
        <p14:creationId xmlns:p14="http://schemas.microsoft.com/office/powerpoint/2010/main" val="2337661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a:t>
            </a:r>
            <a:r>
              <a:rPr lang="es-MX" sz="2400" b="1"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xmlns="" id="{AF3DC721-C749-FCC6-D9DF-ED2A37B578EC}"/>
              </a:ext>
            </a:extLst>
          </p:cNvPr>
          <p:cNvSpPr txBox="1"/>
          <p:nvPr/>
        </p:nvSpPr>
        <p:spPr>
          <a:xfrm>
            <a:off x="518010" y="1218973"/>
            <a:ext cx="11244714" cy="1815882"/>
          </a:xfrm>
          <a:prstGeom prst="rect">
            <a:avLst/>
          </a:prstGeom>
          <a:solidFill>
            <a:schemeClr val="tx2">
              <a:lumMod val="20000"/>
              <a:lumOff val="80000"/>
            </a:schemeClr>
          </a:solidFill>
        </p:spPr>
        <p:txBody>
          <a:bodyPr wrap="square">
            <a:spAutoFit/>
          </a:bodyPr>
          <a:lstStyle/>
          <a:p>
            <a:pPr algn="just"/>
            <a:r>
              <a:rPr lang="es-ES" sz="1600" dirty="0">
                <a:latin typeface="TrebuchetMS"/>
              </a:rPr>
              <a:t>El acto de alimentarnos correctamente inicia desde la planeación, selección, compra y preparación de los alimentos, por lo que es necesario dedicar un tiempo para planear y realizar estas acciones. El acto de comer es un acto social en el que se deben disfrutar los alimentos que se consumen, es decir, no debe suponer un sacrificio para las personas. Aun así, durante este momento se debe apegar a las características de una dieta correcta. </a:t>
            </a:r>
          </a:p>
          <a:p>
            <a:pPr algn="just"/>
            <a:endParaRPr lang="es-ES" sz="1600" dirty="0">
              <a:latin typeface="TrebuchetMS"/>
            </a:endParaRPr>
          </a:p>
          <a:p>
            <a:pPr algn="just"/>
            <a:r>
              <a:rPr lang="es-ES" sz="1600" dirty="0">
                <a:latin typeface="TrebuchetMS"/>
              </a:rPr>
              <a:t>El agua es un nutriente esencial para la vida humana, por lo que es necesario cuidar la cantidad, calidad, frecuencia y modo de consumo de este vital líquido. </a:t>
            </a:r>
            <a:endParaRPr lang="es-MX" dirty="0">
              <a:solidFill>
                <a:prstClr val="black"/>
              </a:solidFill>
              <a:latin typeface="TrebuchetMS"/>
            </a:endParaRPr>
          </a:p>
        </p:txBody>
      </p:sp>
      <p:sp>
        <p:nvSpPr>
          <p:cNvPr id="12" name="Bocadillo: rectángulo 11">
            <a:extLst>
              <a:ext uri="{FF2B5EF4-FFF2-40B4-BE49-F238E27FC236}">
                <a16:creationId xmlns:a16="http://schemas.microsoft.com/office/drawing/2014/main" xmlns="" id="{EAA6850D-A9F3-463E-AA52-A4BC283928D2}"/>
              </a:ext>
            </a:extLst>
          </p:cNvPr>
          <p:cNvSpPr/>
          <p:nvPr/>
        </p:nvSpPr>
        <p:spPr>
          <a:xfrm>
            <a:off x="4664728" y="372205"/>
            <a:ext cx="7250396" cy="465690"/>
          </a:xfrm>
          <a:prstGeom prst="wedgeRectCallout">
            <a:avLst>
              <a:gd name="adj1" fmla="val -21442"/>
              <a:gd name="adj2" fmla="val 12942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a:t>
            </a:r>
            <a:r>
              <a:rPr lang="es-MX" sz="1200" dirty="0">
                <a:solidFill>
                  <a:prstClr val="black"/>
                </a:solidFill>
                <a:latin typeface="Calibri" panose="020F0502020204030204"/>
              </a:rPr>
              <a:t>es continuidad del tema de la diapositiva anterior</a:t>
            </a:r>
            <a:r>
              <a:rPr kumimoji="0" lang="es-MX" sz="1200" b="0" i="0"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70528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4860</TotalTime>
  <Words>1995</Words>
  <Application>Microsoft Office PowerPoint</Application>
  <PresentationFormat>Panorámica</PresentationFormat>
  <Paragraphs>198</Paragraphs>
  <Slides>14</Slides>
  <Notes>8</Notes>
  <HiddenSlides>0</HiddenSlides>
  <MMClips>4</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Times New Roman</vt:lpstr>
      <vt:lpstr>TrebuchetMS</vt:lpstr>
      <vt:lpstr>Tema de Office</vt:lpstr>
      <vt:lpstr>Fase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Evidencias de desempeño</vt:lpstr>
      <vt:lpstr>Evidencias de desempeño</vt:lpstr>
      <vt:lpstr>Fuentes de información</vt:lpstr>
      <vt:lpstr>Disclaimer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UV</cp:lastModifiedBy>
  <cp:revision>130</cp:revision>
  <dcterms:created xsi:type="dcterms:W3CDTF">2022-04-19T16:31:50Z</dcterms:created>
  <dcterms:modified xsi:type="dcterms:W3CDTF">2022-06-23T18:45:21Z</dcterms:modified>
</cp:coreProperties>
</file>