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7"/>
  </p:notesMasterIdLst>
  <p:sldIdLst>
    <p:sldId id="261" r:id="rId2"/>
    <p:sldId id="262" r:id="rId3"/>
    <p:sldId id="301" r:id="rId4"/>
    <p:sldId id="292" r:id="rId5"/>
    <p:sldId id="310" r:id="rId6"/>
    <p:sldId id="293" r:id="rId7"/>
    <p:sldId id="294" r:id="rId8"/>
    <p:sldId id="297" r:id="rId9"/>
    <p:sldId id="311" r:id="rId10"/>
    <p:sldId id="295" r:id="rId11"/>
    <p:sldId id="296" r:id="rId12"/>
    <p:sldId id="312" r:id="rId13"/>
    <p:sldId id="298" r:id="rId14"/>
    <p:sldId id="299" r:id="rId15"/>
    <p:sldId id="313" r:id="rId16"/>
    <p:sldId id="300" r:id="rId17"/>
    <p:sldId id="305" r:id="rId18"/>
    <p:sldId id="275" r:id="rId19"/>
    <p:sldId id="314" r:id="rId20"/>
    <p:sldId id="315" r:id="rId21"/>
    <p:sldId id="316" r:id="rId22"/>
    <p:sldId id="317" r:id="rId23"/>
    <p:sldId id="306" r:id="rId24"/>
    <p:sldId id="307" r:id="rId25"/>
    <p:sldId id="308" r:id="rId26"/>
  </p:sldIdLst>
  <p:sldSz cx="19799300" cy="16200438"/>
  <p:notesSz cx="6858000" cy="9144000"/>
  <p:defaultTextStyle>
    <a:defPPr>
      <a:defRPr lang="es-MX"/>
    </a:defPPr>
    <a:lvl1pPr marL="0" algn="l" defTabSz="1641370" rtl="0" eaLnBrk="1" latinLnBrk="0" hangingPunct="1">
      <a:defRPr sz="3231" kern="1200">
        <a:solidFill>
          <a:schemeClr val="tx1"/>
        </a:solidFill>
        <a:latin typeface="+mn-lt"/>
        <a:ea typeface="+mn-ea"/>
        <a:cs typeface="+mn-cs"/>
      </a:defRPr>
    </a:lvl1pPr>
    <a:lvl2pPr marL="820685" algn="l" defTabSz="1641370" rtl="0" eaLnBrk="1" latinLnBrk="0" hangingPunct="1">
      <a:defRPr sz="3231" kern="1200">
        <a:solidFill>
          <a:schemeClr val="tx1"/>
        </a:solidFill>
        <a:latin typeface="+mn-lt"/>
        <a:ea typeface="+mn-ea"/>
        <a:cs typeface="+mn-cs"/>
      </a:defRPr>
    </a:lvl2pPr>
    <a:lvl3pPr marL="1641370" algn="l" defTabSz="1641370" rtl="0" eaLnBrk="1" latinLnBrk="0" hangingPunct="1">
      <a:defRPr sz="3231" kern="1200">
        <a:solidFill>
          <a:schemeClr val="tx1"/>
        </a:solidFill>
        <a:latin typeface="+mn-lt"/>
        <a:ea typeface="+mn-ea"/>
        <a:cs typeface="+mn-cs"/>
      </a:defRPr>
    </a:lvl3pPr>
    <a:lvl4pPr marL="2462055" algn="l" defTabSz="1641370" rtl="0" eaLnBrk="1" latinLnBrk="0" hangingPunct="1">
      <a:defRPr sz="3231" kern="1200">
        <a:solidFill>
          <a:schemeClr val="tx1"/>
        </a:solidFill>
        <a:latin typeface="+mn-lt"/>
        <a:ea typeface="+mn-ea"/>
        <a:cs typeface="+mn-cs"/>
      </a:defRPr>
    </a:lvl4pPr>
    <a:lvl5pPr marL="3282739" algn="l" defTabSz="1641370" rtl="0" eaLnBrk="1" latinLnBrk="0" hangingPunct="1">
      <a:defRPr sz="3231" kern="1200">
        <a:solidFill>
          <a:schemeClr val="tx1"/>
        </a:solidFill>
        <a:latin typeface="+mn-lt"/>
        <a:ea typeface="+mn-ea"/>
        <a:cs typeface="+mn-cs"/>
      </a:defRPr>
    </a:lvl5pPr>
    <a:lvl6pPr marL="4103425" algn="l" defTabSz="1641370" rtl="0" eaLnBrk="1" latinLnBrk="0" hangingPunct="1">
      <a:defRPr sz="3231" kern="1200">
        <a:solidFill>
          <a:schemeClr val="tx1"/>
        </a:solidFill>
        <a:latin typeface="+mn-lt"/>
        <a:ea typeface="+mn-ea"/>
        <a:cs typeface="+mn-cs"/>
      </a:defRPr>
    </a:lvl6pPr>
    <a:lvl7pPr marL="4924110" algn="l" defTabSz="1641370" rtl="0" eaLnBrk="1" latinLnBrk="0" hangingPunct="1">
      <a:defRPr sz="3231" kern="1200">
        <a:solidFill>
          <a:schemeClr val="tx1"/>
        </a:solidFill>
        <a:latin typeface="+mn-lt"/>
        <a:ea typeface="+mn-ea"/>
        <a:cs typeface="+mn-cs"/>
      </a:defRPr>
    </a:lvl7pPr>
    <a:lvl8pPr marL="5744796" algn="l" defTabSz="1641370" rtl="0" eaLnBrk="1" latinLnBrk="0" hangingPunct="1">
      <a:defRPr sz="3231" kern="1200">
        <a:solidFill>
          <a:schemeClr val="tx1"/>
        </a:solidFill>
        <a:latin typeface="+mn-lt"/>
        <a:ea typeface="+mn-ea"/>
        <a:cs typeface="+mn-cs"/>
      </a:defRPr>
    </a:lvl8pPr>
    <a:lvl9pPr marL="6565480" algn="l" defTabSz="1641370" rtl="0" eaLnBrk="1" latinLnBrk="0" hangingPunct="1">
      <a:defRPr sz="323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02">
          <p15:clr>
            <a:srgbClr val="A4A3A4"/>
          </p15:clr>
        </p15:guide>
        <p15:guide id="2" pos="62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Fonseca Rangel Alexis" initials="FRA" lastIdx="32" clrIdx="6">
    <p:extLst/>
  </p:cmAuthor>
  <p:cmAuthor id="1" name="Yushely" initials="Y" lastIdx="18" clrIdx="0"/>
  <p:cmAuthor id="8" name="MURILLO HERNANDEZ JOSAFAT" initials="MHJ" lastIdx="66" clrIdx="7">
    <p:extLst/>
  </p:cmAuthor>
  <p:cmAuthor id="2" name="Cheska" initials="C" lastIdx="81" clrIdx="1"/>
  <p:cmAuthor id="3" name="Rainbow Dash" initials="RD" lastIdx="78" clrIdx="2"/>
  <p:cmAuthor id="4" name="UV" initials="U" lastIdx="42" clrIdx="3"/>
  <p:cmAuthor id="5" name="Dominguez Garcia Arlet Yushely" initials="DGAY" lastIdx="3" clrIdx="4">
    <p:extLst/>
  </p:cmAuthor>
  <p:cmAuthor id="6" name="Dominguez Garcia Arlet Yushely" initials="DGAY [2]" lastIdx="2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7DFF"/>
    <a:srgbClr val="00CC99"/>
    <a:srgbClr val="FF33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4781B6-7A43-4F10-8018-A4BA81768003}" v="1122" dt="2021-10-21T20:49:09.878"/>
    <p1510:client id="{8622E0B2-C5C0-464E-AF61-9593C00394F5}" v="12" dt="2021-11-11T17:33:05.574"/>
    <p1510:client id="{B2D7FC81-7034-46F1-8598-A06A0AB35A0D}" v="230" dt="2021-10-22T20:22:41.913"/>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614" autoAdjust="0"/>
    <p:restoredTop sz="91964"/>
  </p:normalViewPr>
  <p:slideViewPr>
    <p:cSldViewPr snapToGrid="0">
      <p:cViewPr varScale="1">
        <p:scale>
          <a:sx n="50" d="100"/>
          <a:sy n="50" d="100"/>
        </p:scale>
        <p:origin x="1008" y="60"/>
      </p:cViewPr>
      <p:guideLst>
        <p:guide orient="horz" pos="5102"/>
        <p:guide pos="62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inbow Dash" userId="a80e82eff01ba30b" providerId="Windows Live" clId="Web-{414781B6-7A43-4F10-8018-A4BA81768003}"/>
    <pc:docChg chg="modSld">
      <pc:chgData name="Rainbow Dash" userId="a80e82eff01ba30b" providerId="Windows Live" clId="Web-{414781B6-7A43-4F10-8018-A4BA81768003}" dt="2021-10-21T20:48:56.158" v="710" actId="20577"/>
      <pc:docMkLst>
        <pc:docMk/>
      </pc:docMkLst>
      <pc:sldChg chg="addCm modCm">
        <pc:chgData name="Rainbow Dash" userId="a80e82eff01ba30b" providerId="Windows Live" clId="Web-{414781B6-7A43-4F10-8018-A4BA81768003}" dt="2021-10-21T15:29:47.154" v="6"/>
        <pc:sldMkLst>
          <pc:docMk/>
          <pc:sldMk cId="3338312525" sldId="272"/>
        </pc:sldMkLst>
      </pc:sldChg>
      <pc:sldChg chg="modSp addCm delCm modCm">
        <pc:chgData name="Rainbow Dash" userId="a80e82eff01ba30b" providerId="Windows Live" clId="Web-{414781B6-7A43-4F10-8018-A4BA81768003}" dt="2021-10-21T19:40:31.960" v="639" actId="20577"/>
        <pc:sldMkLst>
          <pc:docMk/>
          <pc:sldMk cId="883443798" sldId="276"/>
        </pc:sldMkLst>
        <pc:spChg chg="mod">
          <ac:chgData name="Rainbow Dash" userId="a80e82eff01ba30b" providerId="Windows Live" clId="Web-{414781B6-7A43-4F10-8018-A4BA81768003}" dt="2021-10-21T19:40:31.960" v="639" actId="20577"/>
          <ac:spMkLst>
            <pc:docMk/>
            <pc:sldMk cId="883443798" sldId="276"/>
            <ac:spMk id="3" creationId="{6B1E42CC-D50D-43A9-A3C6-0A732FA27872}"/>
          </ac:spMkLst>
        </pc:spChg>
      </pc:sldChg>
      <pc:sldChg chg="modSp addCm delCm modCm">
        <pc:chgData name="Rainbow Dash" userId="a80e82eff01ba30b" providerId="Windows Live" clId="Web-{414781B6-7A43-4F10-8018-A4BA81768003}" dt="2021-10-21T19:41:43.805" v="653" actId="20577"/>
        <pc:sldMkLst>
          <pc:docMk/>
          <pc:sldMk cId="2791925453" sldId="277"/>
        </pc:sldMkLst>
        <pc:spChg chg="mod">
          <ac:chgData name="Rainbow Dash" userId="a80e82eff01ba30b" providerId="Windows Live" clId="Web-{414781B6-7A43-4F10-8018-A4BA81768003}" dt="2021-10-21T19:41:43.805" v="653" actId="20577"/>
          <ac:spMkLst>
            <pc:docMk/>
            <pc:sldMk cId="2791925453" sldId="277"/>
            <ac:spMk id="2" creationId="{14EC8C0E-AC9A-4815-BB83-3C210BDFD042}"/>
          </ac:spMkLst>
        </pc:spChg>
      </pc:sldChg>
      <pc:sldChg chg="modSp addCm delCm modCm">
        <pc:chgData name="Rainbow Dash" userId="a80e82eff01ba30b" providerId="Windows Live" clId="Web-{414781B6-7A43-4F10-8018-A4BA81768003}" dt="2021-10-21T19:41:04.320" v="646" actId="20577"/>
        <pc:sldMkLst>
          <pc:docMk/>
          <pc:sldMk cId="1365350514" sldId="278"/>
        </pc:sldMkLst>
        <pc:spChg chg="mod">
          <ac:chgData name="Rainbow Dash" userId="a80e82eff01ba30b" providerId="Windows Live" clId="Web-{414781B6-7A43-4F10-8018-A4BA81768003}" dt="2021-10-21T19:41:04.320" v="646" actId="20577"/>
          <ac:spMkLst>
            <pc:docMk/>
            <pc:sldMk cId="1365350514" sldId="278"/>
            <ac:spMk id="3" creationId="{55ADAE74-E8C1-4231-96C2-530426F2EA10}"/>
          </ac:spMkLst>
        </pc:spChg>
      </pc:sldChg>
      <pc:sldChg chg="modSp">
        <pc:chgData name="Rainbow Dash" userId="a80e82eff01ba30b" providerId="Windows Live" clId="Web-{414781B6-7A43-4F10-8018-A4BA81768003}" dt="2021-10-21T19:41:15.523" v="649" actId="20577"/>
        <pc:sldMkLst>
          <pc:docMk/>
          <pc:sldMk cId="3961302762" sldId="279"/>
        </pc:sldMkLst>
        <pc:spChg chg="mod">
          <ac:chgData name="Rainbow Dash" userId="a80e82eff01ba30b" providerId="Windows Live" clId="Web-{414781B6-7A43-4F10-8018-A4BA81768003}" dt="2021-10-21T19:41:15.523" v="649" actId="20577"/>
          <ac:spMkLst>
            <pc:docMk/>
            <pc:sldMk cId="3961302762" sldId="279"/>
            <ac:spMk id="2" creationId="{CFF7CC1A-98AC-4C36-8F56-523E2D69DD8C}"/>
          </ac:spMkLst>
        </pc:spChg>
      </pc:sldChg>
      <pc:sldChg chg="modSp">
        <pc:chgData name="Rainbow Dash" userId="a80e82eff01ba30b" providerId="Windows Live" clId="Web-{414781B6-7A43-4F10-8018-A4BA81768003}" dt="2021-10-21T19:41:26.852" v="652" actId="20577"/>
        <pc:sldMkLst>
          <pc:docMk/>
          <pc:sldMk cId="2625030798" sldId="280"/>
        </pc:sldMkLst>
        <pc:spChg chg="mod">
          <ac:chgData name="Rainbow Dash" userId="a80e82eff01ba30b" providerId="Windows Live" clId="Web-{414781B6-7A43-4F10-8018-A4BA81768003}" dt="2021-10-21T19:41:26.852" v="652" actId="20577"/>
          <ac:spMkLst>
            <pc:docMk/>
            <pc:sldMk cId="2625030798" sldId="280"/>
            <ac:spMk id="3" creationId="{F72F7D9F-4CA4-4D5B-AE35-53291CDB8C7C}"/>
          </ac:spMkLst>
        </pc:spChg>
      </pc:sldChg>
      <pc:sldChg chg="modSp addCm modCm">
        <pc:chgData name="Rainbow Dash" userId="a80e82eff01ba30b" providerId="Windows Live" clId="Web-{414781B6-7A43-4F10-8018-A4BA81768003}" dt="2021-10-21T19:24:07.181" v="611" actId="20577"/>
        <pc:sldMkLst>
          <pc:docMk/>
          <pc:sldMk cId="2821232436" sldId="281"/>
        </pc:sldMkLst>
        <pc:spChg chg="mod">
          <ac:chgData name="Rainbow Dash" userId="a80e82eff01ba30b" providerId="Windows Live" clId="Web-{414781B6-7A43-4F10-8018-A4BA81768003}" dt="2021-10-21T19:24:07.181" v="611" actId="20577"/>
          <ac:spMkLst>
            <pc:docMk/>
            <pc:sldMk cId="2821232436" sldId="281"/>
            <ac:spMk id="3" creationId="{C24E2146-BDD6-4FAF-8044-A58FA64894D3}"/>
          </ac:spMkLst>
        </pc:spChg>
        <pc:spChg chg="mod">
          <ac:chgData name="Rainbow Dash" userId="a80e82eff01ba30b" providerId="Windows Live" clId="Web-{414781B6-7A43-4F10-8018-A4BA81768003}" dt="2021-10-21T15:16:30.197" v="0" actId="1076"/>
          <ac:spMkLst>
            <pc:docMk/>
            <pc:sldMk cId="2821232436" sldId="281"/>
            <ac:spMk id="4" creationId="{18DCBE38-D6DA-4578-9E89-30FC6AAAC907}"/>
          </ac:spMkLst>
        </pc:spChg>
      </pc:sldChg>
      <pc:sldChg chg="modSp addCm modCm">
        <pc:chgData name="Rainbow Dash" userId="a80e82eff01ba30b" providerId="Windows Live" clId="Web-{414781B6-7A43-4F10-8018-A4BA81768003}" dt="2021-10-21T20:04:26.064" v="670" actId="20577"/>
        <pc:sldMkLst>
          <pc:docMk/>
          <pc:sldMk cId="2392067098" sldId="282"/>
        </pc:sldMkLst>
        <pc:spChg chg="mod">
          <ac:chgData name="Rainbow Dash" userId="a80e82eff01ba30b" providerId="Windows Live" clId="Web-{414781B6-7A43-4F10-8018-A4BA81768003}" dt="2021-10-21T20:04:26.064" v="670" actId="20577"/>
          <ac:spMkLst>
            <pc:docMk/>
            <pc:sldMk cId="2392067098" sldId="282"/>
            <ac:spMk id="3" creationId="{B88AA01D-C75C-44C4-9435-49AFD0E2F4E5}"/>
          </ac:spMkLst>
        </pc:spChg>
      </pc:sldChg>
      <pc:sldChg chg="modSp addCm modCm">
        <pc:chgData name="Rainbow Dash" userId="a80e82eff01ba30b" providerId="Windows Live" clId="Web-{414781B6-7A43-4F10-8018-A4BA81768003}" dt="2021-10-21T20:43:52.275" v="694"/>
        <pc:sldMkLst>
          <pc:docMk/>
          <pc:sldMk cId="1575724804" sldId="283"/>
        </pc:sldMkLst>
        <pc:spChg chg="mod">
          <ac:chgData name="Rainbow Dash" userId="a80e82eff01ba30b" providerId="Windows Live" clId="Web-{414781B6-7A43-4F10-8018-A4BA81768003}" dt="2021-10-21T20:43:22.430" v="692" actId="20577"/>
          <ac:spMkLst>
            <pc:docMk/>
            <pc:sldMk cId="1575724804" sldId="283"/>
            <ac:spMk id="3" creationId="{2D542A0B-BA0E-4525-B02D-CBB66AAF77BA}"/>
          </ac:spMkLst>
        </pc:spChg>
      </pc:sldChg>
      <pc:sldChg chg="modSp addCm modCm">
        <pc:chgData name="Rainbow Dash" userId="a80e82eff01ba30b" providerId="Windows Live" clId="Web-{414781B6-7A43-4F10-8018-A4BA81768003}" dt="2021-10-21T20:48:56.158" v="710" actId="20577"/>
        <pc:sldMkLst>
          <pc:docMk/>
          <pc:sldMk cId="3742403411" sldId="284"/>
        </pc:sldMkLst>
        <pc:spChg chg="mod">
          <ac:chgData name="Rainbow Dash" userId="a80e82eff01ba30b" providerId="Windows Live" clId="Web-{414781B6-7A43-4F10-8018-A4BA81768003}" dt="2021-10-21T20:48:56.158" v="710" actId="20577"/>
          <ac:spMkLst>
            <pc:docMk/>
            <pc:sldMk cId="3742403411" sldId="284"/>
            <ac:spMk id="3" creationId="{1C0FFE81-9245-4BA8-81FD-9428C2744432}"/>
          </ac:spMkLst>
        </pc:spChg>
      </pc:sldChg>
    </pc:docChg>
  </pc:docChgLst>
  <pc:docChgLst>
    <pc:chgData name="Rainbow Dash" userId="a80e82eff01ba30b" providerId="Windows Live" clId="Web-{8622E0B2-C5C0-464E-AF61-9593C00394F5}"/>
    <pc:docChg chg="">
      <pc:chgData name="Rainbow Dash" userId="a80e82eff01ba30b" providerId="Windows Live" clId="Web-{8622E0B2-C5C0-464E-AF61-9593C00394F5}" dt="2021-11-11T17:33:05.574" v="11"/>
      <pc:docMkLst>
        <pc:docMk/>
      </pc:docMkLst>
      <pc:sldChg chg="addCm modCm">
        <pc:chgData name="Rainbow Dash" userId="a80e82eff01ba30b" providerId="Windows Live" clId="Web-{8622E0B2-C5C0-464E-AF61-9593C00394F5}" dt="2021-11-11T17:33:05.574" v="11"/>
        <pc:sldMkLst>
          <pc:docMk/>
          <pc:sldMk cId="824000" sldId="261"/>
        </pc:sldMkLst>
      </pc:sldChg>
      <pc:sldChg chg="addCm modCm">
        <pc:chgData name="Rainbow Dash" userId="a80e82eff01ba30b" providerId="Windows Live" clId="Web-{8622E0B2-C5C0-464E-AF61-9593C00394F5}" dt="2021-11-11T17:20:54.175" v="7"/>
        <pc:sldMkLst>
          <pc:docMk/>
          <pc:sldMk cId="2791925453" sldId="277"/>
        </pc:sldMkLst>
      </pc:sldChg>
      <pc:sldChg chg="addCm modCm">
        <pc:chgData name="Rainbow Dash" userId="a80e82eff01ba30b" providerId="Windows Live" clId="Web-{8622E0B2-C5C0-464E-AF61-9593C00394F5}" dt="2021-11-11T17:24:17.213" v="10"/>
        <pc:sldMkLst>
          <pc:docMk/>
          <pc:sldMk cId="3961302762" sldId="279"/>
        </pc:sldMkLst>
      </pc:sldChg>
    </pc:docChg>
  </pc:docChgLst>
  <pc:docChgLst>
    <pc:chgData name="Rainbow Dash" userId="a80e82eff01ba30b" providerId="Windows Live" clId="Web-{B2D7FC81-7034-46F1-8598-A06A0AB35A0D}"/>
    <pc:docChg chg="modSld">
      <pc:chgData name="Rainbow Dash" userId="a80e82eff01ba30b" providerId="Windows Live" clId="Web-{B2D7FC81-7034-46F1-8598-A06A0AB35A0D}" dt="2021-10-22T20:22:41.913" v="150" actId="20577"/>
      <pc:docMkLst>
        <pc:docMk/>
      </pc:docMkLst>
      <pc:sldChg chg="modSp addCm modCm">
        <pc:chgData name="Rainbow Dash" userId="a80e82eff01ba30b" providerId="Windows Live" clId="Web-{B2D7FC81-7034-46F1-8598-A06A0AB35A0D}" dt="2021-10-22T17:14:26.964" v="47" actId="20577"/>
        <pc:sldMkLst>
          <pc:docMk/>
          <pc:sldMk cId="1575724804" sldId="283"/>
        </pc:sldMkLst>
        <pc:spChg chg="mod">
          <ac:chgData name="Rainbow Dash" userId="a80e82eff01ba30b" providerId="Windows Live" clId="Web-{B2D7FC81-7034-46F1-8598-A06A0AB35A0D}" dt="2021-10-22T17:14:26.964" v="47" actId="20577"/>
          <ac:spMkLst>
            <pc:docMk/>
            <pc:sldMk cId="1575724804" sldId="283"/>
            <ac:spMk id="3" creationId="{2D542A0B-BA0E-4525-B02D-CBB66AAF77BA}"/>
          </ac:spMkLst>
        </pc:spChg>
      </pc:sldChg>
      <pc:sldChg chg="modSp addCm modCm">
        <pc:chgData name="Rainbow Dash" userId="a80e82eff01ba30b" providerId="Windows Live" clId="Web-{B2D7FC81-7034-46F1-8598-A06A0AB35A0D}" dt="2021-10-22T18:55:09.916" v="98" actId="20577"/>
        <pc:sldMkLst>
          <pc:docMk/>
          <pc:sldMk cId="3742403411" sldId="284"/>
        </pc:sldMkLst>
        <pc:spChg chg="mod">
          <ac:chgData name="Rainbow Dash" userId="a80e82eff01ba30b" providerId="Windows Live" clId="Web-{B2D7FC81-7034-46F1-8598-A06A0AB35A0D}" dt="2021-10-22T18:55:09.916" v="98" actId="20577"/>
          <ac:spMkLst>
            <pc:docMk/>
            <pc:sldMk cId="3742403411" sldId="284"/>
            <ac:spMk id="3" creationId="{1C0FFE81-9245-4BA8-81FD-9428C2744432}"/>
          </ac:spMkLst>
        </pc:spChg>
      </pc:sldChg>
      <pc:sldChg chg="modSp addCm modCm">
        <pc:chgData name="Rainbow Dash" userId="a80e82eff01ba30b" providerId="Windows Live" clId="Web-{B2D7FC81-7034-46F1-8598-A06A0AB35A0D}" dt="2021-10-22T20:22:41.913" v="150" actId="20577"/>
        <pc:sldMkLst>
          <pc:docMk/>
          <pc:sldMk cId="121328144" sldId="285"/>
        </pc:sldMkLst>
        <pc:spChg chg="mod">
          <ac:chgData name="Rainbow Dash" userId="a80e82eff01ba30b" providerId="Windows Live" clId="Web-{B2D7FC81-7034-46F1-8598-A06A0AB35A0D}" dt="2021-10-22T20:22:41.913" v="150" actId="20577"/>
          <ac:spMkLst>
            <pc:docMk/>
            <pc:sldMk cId="121328144" sldId="285"/>
            <ac:spMk id="3" creationId="{6AC4FB42-EB17-4261-ADE0-4575BBE73E0C}"/>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8" dt="2021-11-26T15:12:07.550" idx="52">
    <p:pos x="9810" y="2658"/>
    <p:text>Los Muestros Crew (2021). Man in Black Suit Jacket Playing Trumpet. [Imagen]. Pexels. https://www.pexels.com/photo/man-in-black-suit-jacket-playing-trumpet-7772388/</p:text>
    <p:extLst>
      <p:ext uri="{C676402C-5697-4E1C-873F-D02D1690AC5C}">
        <p15:threadingInfo xmlns:p15="http://schemas.microsoft.com/office/powerpoint/2012/main" timeZoneBias="360"/>
      </p:ext>
    </p:extLst>
  </p:cm>
  <p:cm authorId="7" dt="2021-11-29T11:00:51.271" idx="9">
    <p:pos x="9810" y="2794"/>
    <p:text>Claro que si. Gracias</p:text>
    <p:extLst>
      <p:ext uri="{C676402C-5697-4E1C-873F-D02D1690AC5C}">
        <p15:threadingInfo xmlns:p15="http://schemas.microsoft.com/office/powerpoint/2012/main" timeZoneBias="360">
          <p15:parentCm authorId="8" idx="52"/>
        </p15:threadingInfo>
      </p:ext>
    </p:extLst>
  </p:cm>
  <p:cm authorId="8" dt="2021-11-26T15:12:44.908" idx="53">
    <p:pos x="4712" y="7334"/>
    <p:text>Tima Miroshnichenko (2021). Cartoon Movie Showing on Theater Screen. [Imagen]. Pexels.  https://www.pexels.com/photo/cartoon-movie-showing-on-theater-screen-7991579/</p:text>
    <p:extLst>
      <p:ext uri="{C676402C-5697-4E1C-873F-D02D1690AC5C}">
        <p15:threadingInfo xmlns:p15="http://schemas.microsoft.com/office/powerpoint/2012/main" timeZoneBias="360"/>
      </p:ext>
    </p:extLst>
  </p:cm>
  <p:cm authorId="7" dt="2021-11-29T11:01:52.836" idx="10">
    <p:pos x="4712" y="7470"/>
    <p:text>Muchas gracias, esta muy bien.</p:text>
    <p:extLst>
      <p:ext uri="{C676402C-5697-4E1C-873F-D02D1690AC5C}">
        <p15:threadingInfo xmlns:p15="http://schemas.microsoft.com/office/powerpoint/2012/main" timeZoneBias="360">
          <p15:parentCm authorId="8" idx="53"/>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8" dt="2021-11-26T14:17:08.096" idx="47">
    <p:pos x="10646" y="1455"/>
    <p:text>Thirdman (2020). Woman in Black Blazer Holding White Paper. [Imagen]. Pexels. https://www.pexels.com/photo/man-people-woman-girl-6193908/</p:text>
    <p:extLst>
      <p:ext uri="{C676402C-5697-4E1C-873F-D02D1690AC5C}">
        <p15:threadingInfo xmlns:p15="http://schemas.microsoft.com/office/powerpoint/2012/main" timeZoneBias="360"/>
      </p:ext>
    </p:extLst>
  </p:cm>
  <p:cm authorId="7" dt="2021-11-29T13:05:53.355" idx="14">
    <p:pos x="10646" y="1591"/>
    <p:text>Gracias.</p:text>
    <p:extLst>
      <p:ext uri="{C676402C-5697-4E1C-873F-D02D1690AC5C}">
        <p15:threadingInfo xmlns:p15="http://schemas.microsoft.com/office/powerpoint/2012/main" timeZoneBias="360">
          <p15:parentCm authorId="8" idx="47"/>
        </p15:threadingInfo>
      </p:ext>
    </p:extLst>
  </p:cm>
  <p:cm authorId="8" dt="2021-12-03T10:48:29.730" idx="64">
    <p:pos x="4145" y="1277"/>
    <p:text>Canva (2021). Man Performing on Stage. [Imagen]. Canva. https://www.canva.com/photos/MADyQ2lPhDE-man-performing-on-stage/</p:text>
    <p:extLst mod="1">
      <p:ext uri="{C676402C-5697-4E1C-873F-D02D1690AC5C}">
        <p15:threadingInfo xmlns:p15="http://schemas.microsoft.com/office/powerpoint/2012/main" timeZoneBias="3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8" dt="2021-11-26T14:21:02.554" idx="48">
    <p:pos x="3641" y="2592"/>
    <p:text>Pixabay (2017). Women's Dancing Ballet. [Imagen]. Pexels. https://www.pexels.com/photo/active-adult-artist-ballerina-358010/</p:text>
    <p:extLst>
      <p:ext uri="{C676402C-5697-4E1C-873F-D02D1690AC5C}">
        <p15:threadingInfo xmlns:p15="http://schemas.microsoft.com/office/powerpoint/2012/main" timeZoneBias="360"/>
      </p:ext>
    </p:extLst>
  </p:cm>
  <p:cm authorId="7" dt="2021-11-29T13:06:19.894" idx="15">
    <p:pos x="3641" y="3000"/>
    <p:text>Gracias.</p:text>
    <p:extLst>
      <p:ext uri="{C676402C-5697-4E1C-873F-D02D1690AC5C}">
        <p15:threadingInfo xmlns:p15="http://schemas.microsoft.com/office/powerpoint/2012/main" timeZoneBias="360">
          <p15:parentCm authorId="8" idx="48"/>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DDA77C-FC82-4D69-B034-A7CFAA910B02}" type="datetimeFigureOut">
              <a:rPr lang="es-MX" smtClean="0"/>
              <a:t>21/12/2021</a:t>
            </a:fld>
            <a:endParaRPr lang="es-MX"/>
          </a:p>
        </p:txBody>
      </p:sp>
      <p:sp>
        <p:nvSpPr>
          <p:cNvPr id="4" name="Marcador de imagen de diapositiva 3"/>
          <p:cNvSpPr>
            <a:spLocks noGrp="1" noRot="1" noChangeAspect="1"/>
          </p:cNvSpPr>
          <p:nvPr>
            <p:ph type="sldImg" idx="2"/>
          </p:nvPr>
        </p:nvSpPr>
        <p:spPr>
          <a:xfrm>
            <a:off x="1543050" y="1143000"/>
            <a:ext cx="37719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9075BB-1343-48BD-9520-8D9F20BEF7EA}" type="slidenum">
              <a:rPr lang="es-MX" smtClean="0"/>
              <a:t>‹Nº›</a:t>
            </a:fld>
            <a:endParaRPr lang="es-MX"/>
          </a:p>
        </p:txBody>
      </p:sp>
    </p:spTree>
    <p:extLst>
      <p:ext uri="{BB962C8B-B14F-4D97-AF65-F5344CB8AC3E}">
        <p14:creationId xmlns:p14="http://schemas.microsoft.com/office/powerpoint/2010/main" val="206218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484948" y="2651323"/>
            <a:ext cx="16829405" cy="5640152"/>
          </a:xfrm>
        </p:spPr>
        <p:txBody>
          <a:bodyPr anchor="b"/>
          <a:lstStyle>
            <a:lvl1pPr algn="ctr">
              <a:defRPr sz="12992"/>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74913" y="8508981"/>
            <a:ext cx="14849475" cy="3911355"/>
          </a:xfrm>
        </p:spPr>
        <p:txBody>
          <a:bodyPr/>
          <a:lstStyle>
            <a:lvl1pPr marL="0" indent="0" algn="ctr">
              <a:buNone/>
              <a:defRPr sz="5197"/>
            </a:lvl1pPr>
            <a:lvl2pPr marL="989975" indent="0" algn="ctr">
              <a:buNone/>
              <a:defRPr sz="4331"/>
            </a:lvl2pPr>
            <a:lvl3pPr marL="1979950" indent="0" algn="ctr">
              <a:buNone/>
              <a:defRPr sz="3898"/>
            </a:lvl3pPr>
            <a:lvl4pPr marL="2969925" indent="0" algn="ctr">
              <a:buNone/>
              <a:defRPr sz="3464"/>
            </a:lvl4pPr>
            <a:lvl5pPr marL="3959901" indent="0" algn="ctr">
              <a:buNone/>
              <a:defRPr sz="3464"/>
            </a:lvl5pPr>
            <a:lvl6pPr marL="4949876" indent="0" algn="ctr">
              <a:buNone/>
              <a:defRPr sz="3464"/>
            </a:lvl6pPr>
            <a:lvl7pPr marL="5939851" indent="0" algn="ctr">
              <a:buNone/>
              <a:defRPr sz="3464"/>
            </a:lvl7pPr>
            <a:lvl8pPr marL="6929826" indent="0" algn="ctr">
              <a:buNone/>
              <a:defRPr sz="3464"/>
            </a:lvl8pPr>
            <a:lvl9pPr marL="7919801" indent="0" algn="ctr">
              <a:buNone/>
              <a:defRPr sz="3464"/>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856BA440-60C8-4FA2-A8D1-040CB15E1E72}" type="datetimeFigureOut">
              <a:rPr lang="es-MX" smtClean="0"/>
              <a:t>21/12/2021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4138044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56BA440-60C8-4FA2-A8D1-040CB15E1E72}" type="datetimeFigureOut">
              <a:rPr lang="es-MX" smtClean="0"/>
              <a:t>21/12/2021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2168350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168875" y="862524"/>
            <a:ext cx="4269224" cy="1372912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61203" y="862524"/>
            <a:ext cx="12560181" cy="13729122"/>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56BA440-60C8-4FA2-A8D1-040CB15E1E72}" type="datetimeFigureOut">
              <a:rPr lang="es-MX" smtClean="0"/>
              <a:t>21/12/2021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1313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56BA440-60C8-4FA2-A8D1-040CB15E1E72}" type="datetimeFigureOut">
              <a:rPr lang="es-MX" smtClean="0"/>
              <a:t>21/12/2021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3260921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350891" y="4038864"/>
            <a:ext cx="17076896" cy="6738931"/>
          </a:xfrm>
        </p:spPr>
        <p:txBody>
          <a:bodyPr anchor="b"/>
          <a:lstStyle>
            <a:lvl1pPr>
              <a:defRPr sz="12992"/>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50891" y="10841548"/>
            <a:ext cx="17076896" cy="3543845"/>
          </a:xfrm>
        </p:spPr>
        <p:txBody>
          <a:bodyPr/>
          <a:lstStyle>
            <a:lvl1pPr marL="0" indent="0">
              <a:buNone/>
              <a:defRPr sz="5197">
                <a:solidFill>
                  <a:schemeClr val="tx1"/>
                </a:solidFill>
              </a:defRPr>
            </a:lvl1pPr>
            <a:lvl2pPr marL="989975" indent="0">
              <a:buNone/>
              <a:defRPr sz="4331">
                <a:solidFill>
                  <a:schemeClr val="tx1">
                    <a:tint val="75000"/>
                  </a:schemeClr>
                </a:solidFill>
              </a:defRPr>
            </a:lvl2pPr>
            <a:lvl3pPr marL="1979950" indent="0">
              <a:buNone/>
              <a:defRPr sz="3898">
                <a:solidFill>
                  <a:schemeClr val="tx1">
                    <a:tint val="75000"/>
                  </a:schemeClr>
                </a:solidFill>
              </a:defRPr>
            </a:lvl3pPr>
            <a:lvl4pPr marL="2969925" indent="0">
              <a:buNone/>
              <a:defRPr sz="3464">
                <a:solidFill>
                  <a:schemeClr val="tx1">
                    <a:tint val="75000"/>
                  </a:schemeClr>
                </a:solidFill>
              </a:defRPr>
            </a:lvl4pPr>
            <a:lvl5pPr marL="3959901" indent="0">
              <a:buNone/>
              <a:defRPr sz="3464">
                <a:solidFill>
                  <a:schemeClr val="tx1">
                    <a:tint val="75000"/>
                  </a:schemeClr>
                </a:solidFill>
              </a:defRPr>
            </a:lvl5pPr>
            <a:lvl6pPr marL="4949876" indent="0">
              <a:buNone/>
              <a:defRPr sz="3464">
                <a:solidFill>
                  <a:schemeClr val="tx1">
                    <a:tint val="75000"/>
                  </a:schemeClr>
                </a:solidFill>
              </a:defRPr>
            </a:lvl6pPr>
            <a:lvl7pPr marL="5939851" indent="0">
              <a:buNone/>
              <a:defRPr sz="3464">
                <a:solidFill>
                  <a:schemeClr val="tx1">
                    <a:tint val="75000"/>
                  </a:schemeClr>
                </a:solidFill>
              </a:defRPr>
            </a:lvl7pPr>
            <a:lvl8pPr marL="6929826" indent="0">
              <a:buNone/>
              <a:defRPr sz="3464">
                <a:solidFill>
                  <a:schemeClr val="tx1">
                    <a:tint val="75000"/>
                  </a:schemeClr>
                </a:solidFill>
              </a:defRPr>
            </a:lvl8pPr>
            <a:lvl9pPr marL="7919801" indent="0">
              <a:buNone/>
              <a:defRPr sz="3464">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856BA440-60C8-4FA2-A8D1-040CB15E1E72}" type="datetimeFigureOut">
              <a:rPr lang="es-MX" smtClean="0"/>
              <a:t>21/12/2021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2722895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61202" y="4312617"/>
            <a:ext cx="8414703" cy="10279029"/>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10023395" y="4312617"/>
            <a:ext cx="8414703" cy="10279029"/>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56BA440-60C8-4FA2-A8D1-040CB15E1E72}" type="datetimeFigureOut">
              <a:rPr lang="es-MX" smtClean="0"/>
              <a:t>21/12/2021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2033154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63781" y="862527"/>
            <a:ext cx="17076896" cy="313133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63783" y="3971359"/>
            <a:ext cx="8376031" cy="1946301"/>
          </a:xfrm>
        </p:spPr>
        <p:txBody>
          <a:bodyPr anchor="b"/>
          <a:lstStyle>
            <a:lvl1pPr marL="0" indent="0">
              <a:buNone/>
              <a:defRPr sz="5197" b="1"/>
            </a:lvl1pPr>
            <a:lvl2pPr marL="989975" indent="0">
              <a:buNone/>
              <a:defRPr sz="4331" b="1"/>
            </a:lvl2pPr>
            <a:lvl3pPr marL="1979950" indent="0">
              <a:buNone/>
              <a:defRPr sz="3898" b="1"/>
            </a:lvl3pPr>
            <a:lvl4pPr marL="2969925" indent="0">
              <a:buNone/>
              <a:defRPr sz="3464" b="1"/>
            </a:lvl4pPr>
            <a:lvl5pPr marL="3959901" indent="0">
              <a:buNone/>
              <a:defRPr sz="3464" b="1"/>
            </a:lvl5pPr>
            <a:lvl6pPr marL="4949876" indent="0">
              <a:buNone/>
              <a:defRPr sz="3464" b="1"/>
            </a:lvl6pPr>
            <a:lvl7pPr marL="5939851" indent="0">
              <a:buNone/>
              <a:defRPr sz="3464" b="1"/>
            </a:lvl7pPr>
            <a:lvl8pPr marL="6929826" indent="0">
              <a:buNone/>
              <a:defRPr sz="3464" b="1"/>
            </a:lvl8pPr>
            <a:lvl9pPr marL="7919801" indent="0">
              <a:buNone/>
              <a:defRPr sz="3464" b="1"/>
            </a:lvl9pPr>
          </a:lstStyle>
          <a:p>
            <a:pPr lvl="0"/>
            <a:r>
              <a:rPr lang="es-ES"/>
              <a:t>Editar el estilo de texto del patrón</a:t>
            </a:r>
          </a:p>
        </p:txBody>
      </p:sp>
      <p:sp>
        <p:nvSpPr>
          <p:cNvPr id="4" name="Content Placeholder 3"/>
          <p:cNvSpPr>
            <a:spLocks noGrp="1"/>
          </p:cNvSpPr>
          <p:nvPr>
            <p:ph sz="half" idx="2"/>
          </p:nvPr>
        </p:nvSpPr>
        <p:spPr>
          <a:xfrm>
            <a:off x="1363783" y="5917660"/>
            <a:ext cx="8376031" cy="870398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10023397" y="3971359"/>
            <a:ext cx="8417281" cy="1946301"/>
          </a:xfrm>
        </p:spPr>
        <p:txBody>
          <a:bodyPr anchor="b"/>
          <a:lstStyle>
            <a:lvl1pPr marL="0" indent="0">
              <a:buNone/>
              <a:defRPr sz="5197" b="1"/>
            </a:lvl1pPr>
            <a:lvl2pPr marL="989975" indent="0">
              <a:buNone/>
              <a:defRPr sz="4331" b="1"/>
            </a:lvl2pPr>
            <a:lvl3pPr marL="1979950" indent="0">
              <a:buNone/>
              <a:defRPr sz="3898" b="1"/>
            </a:lvl3pPr>
            <a:lvl4pPr marL="2969925" indent="0">
              <a:buNone/>
              <a:defRPr sz="3464" b="1"/>
            </a:lvl4pPr>
            <a:lvl5pPr marL="3959901" indent="0">
              <a:buNone/>
              <a:defRPr sz="3464" b="1"/>
            </a:lvl5pPr>
            <a:lvl6pPr marL="4949876" indent="0">
              <a:buNone/>
              <a:defRPr sz="3464" b="1"/>
            </a:lvl6pPr>
            <a:lvl7pPr marL="5939851" indent="0">
              <a:buNone/>
              <a:defRPr sz="3464" b="1"/>
            </a:lvl7pPr>
            <a:lvl8pPr marL="6929826" indent="0">
              <a:buNone/>
              <a:defRPr sz="3464" b="1"/>
            </a:lvl8pPr>
            <a:lvl9pPr marL="7919801" indent="0">
              <a:buNone/>
              <a:defRPr sz="3464" b="1"/>
            </a:lvl9pPr>
          </a:lstStyle>
          <a:p>
            <a:pPr lvl="0"/>
            <a:r>
              <a:rPr lang="es-ES"/>
              <a:t>Editar el estilo de texto del patrón</a:t>
            </a:r>
          </a:p>
        </p:txBody>
      </p:sp>
      <p:sp>
        <p:nvSpPr>
          <p:cNvPr id="6" name="Content Placeholder 5"/>
          <p:cNvSpPr>
            <a:spLocks noGrp="1"/>
          </p:cNvSpPr>
          <p:nvPr>
            <p:ph sz="quarter" idx="4"/>
          </p:nvPr>
        </p:nvSpPr>
        <p:spPr>
          <a:xfrm>
            <a:off x="10023397" y="5917660"/>
            <a:ext cx="8417281" cy="870398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56BA440-60C8-4FA2-A8D1-040CB15E1E72}" type="datetimeFigureOut">
              <a:rPr lang="es-MX" smtClean="0"/>
              <a:t>21/12/2021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1923867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56BA440-60C8-4FA2-A8D1-040CB15E1E72}" type="datetimeFigureOut">
              <a:rPr lang="es-MX" smtClean="0"/>
              <a:t>21/12/2021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229820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6BA440-60C8-4FA2-A8D1-040CB15E1E72}" type="datetimeFigureOut">
              <a:rPr lang="es-MX" smtClean="0"/>
              <a:t>21/12/2021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781890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363781" y="1080029"/>
            <a:ext cx="6385790" cy="3780102"/>
          </a:xfrm>
        </p:spPr>
        <p:txBody>
          <a:bodyPr anchor="b"/>
          <a:lstStyle>
            <a:lvl1pPr>
              <a:defRPr sz="6929"/>
            </a:lvl1pPr>
          </a:lstStyle>
          <a:p>
            <a:r>
              <a:rPr lang="es-ES"/>
              <a:t>Haga clic para modificar el estilo de título del patrón</a:t>
            </a:r>
            <a:endParaRPr lang="en-US" dirty="0"/>
          </a:p>
        </p:txBody>
      </p:sp>
      <p:sp>
        <p:nvSpPr>
          <p:cNvPr id="3" name="Content Placeholder 2"/>
          <p:cNvSpPr>
            <a:spLocks noGrp="1"/>
          </p:cNvSpPr>
          <p:nvPr>
            <p:ph idx="1"/>
          </p:nvPr>
        </p:nvSpPr>
        <p:spPr>
          <a:xfrm>
            <a:off x="8417281" y="2332567"/>
            <a:ext cx="10023396" cy="11512811"/>
          </a:xfrm>
        </p:spPr>
        <p:txBody>
          <a:bodyPr/>
          <a:lstStyle>
            <a:lvl1pPr>
              <a:defRPr sz="6929"/>
            </a:lvl1pPr>
            <a:lvl2pPr>
              <a:defRPr sz="6063"/>
            </a:lvl2pPr>
            <a:lvl3pPr>
              <a:defRPr sz="5197"/>
            </a:lvl3pPr>
            <a:lvl4pPr>
              <a:defRPr sz="4331"/>
            </a:lvl4pPr>
            <a:lvl5pPr>
              <a:defRPr sz="4331"/>
            </a:lvl5pPr>
            <a:lvl6pPr>
              <a:defRPr sz="4331"/>
            </a:lvl6pPr>
            <a:lvl7pPr>
              <a:defRPr sz="4331"/>
            </a:lvl7pPr>
            <a:lvl8pPr>
              <a:defRPr sz="4331"/>
            </a:lvl8pPr>
            <a:lvl9pPr>
              <a:defRPr sz="4331"/>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363781" y="4860131"/>
            <a:ext cx="6385790" cy="9003995"/>
          </a:xfrm>
        </p:spPr>
        <p:txBody>
          <a:bodyPr/>
          <a:lstStyle>
            <a:lvl1pPr marL="0" indent="0">
              <a:buNone/>
              <a:defRPr sz="3464"/>
            </a:lvl1pPr>
            <a:lvl2pPr marL="989975" indent="0">
              <a:buNone/>
              <a:defRPr sz="3031"/>
            </a:lvl2pPr>
            <a:lvl3pPr marL="1979950" indent="0">
              <a:buNone/>
              <a:defRPr sz="2598"/>
            </a:lvl3pPr>
            <a:lvl4pPr marL="2969925" indent="0">
              <a:buNone/>
              <a:defRPr sz="2165"/>
            </a:lvl4pPr>
            <a:lvl5pPr marL="3959901" indent="0">
              <a:buNone/>
              <a:defRPr sz="2165"/>
            </a:lvl5pPr>
            <a:lvl6pPr marL="4949876" indent="0">
              <a:buNone/>
              <a:defRPr sz="2165"/>
            </a:lvl6pPr>
            <a:lvl7pPr marL="5939851" indent="0">
              <a:buNone/>
              <a:defRPr sz="2165"/>
            </a:lvl7pPr>
            <a:lvl8pPr marL="6929826" indent="0">
              <a:buNone/>
              <a:defRPr sz="2165"/>
            </a:lvl8pPr>
            <a:lvl9pPr marL="7919801" indent="0">
              <a:buNone/>
              <a:defRPr sz="2165"/>
            </a:lvl9pPr>
          </a:lstStyle>
          <a:p>
            <a:pPr lvl="0"/>
            <a:r>
              <a:rPr lang="es-ES"/>
              <a:t>Editar el estilo de texto del patrón</a:t>
            </a:r>
          </a:p>
        </p:txBody>
      </p:sp>
      <p:sp>
        <p:nvSpPr>
          <p:cNvPr id="5" name="Date Placeholder 4"/>
          <p:cNvSpPr>
            <a:spLocks noGrp="1"/>
          </p:cNvSpPr>
          <p:nvPr>
            <p:ph type="dt" sz="half" idx="10"/>
          </p:nvPr>
        </p:nvSpPr>
        <p:spPr/>
        <p:txBody>
          <a:bodyPr/>
          <a:lstStyle/>
          <a:p>
            <a:fld id="{856BA440-60C8-4FA2-A8D1-040CB15E1E72}" type="datetimeFigureOut">
              <a:rPr lang="es-MX" smtClean="0"/>
              <a:t>21/12/2021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961333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363781" y="1080029"/>
            <a:ext cx="6385790" cy="3780102"/>
          </a:xfrm>
        </p:spPr>
        <p:txBody>
          <a:bodyPr anchor="b"/>
          <a:lstStyle>
            <a:lvl1pPr>
              <a:defRPr sz="6929"/>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417281" y="2332567"/>
            <a:ext cx="10023396" cy="11512811"/>
          </a:xfrm>
        </p:spPr>
        <p:txBody>
          <a:bodyPr anchor="t"/>
          <a:lstStyle>
            <a:lvl1pPr marL="0" indent="0">
              <a:buNone/>
              <a:defRPr sz="6929"/>
            </a:lvl1pPr>
            <a:lvl2pPr marL="989975" indent="0">
              <a:buNone/>
              <a:defRPr sz="6063"/>
            </a:lvl2pPr>
            <a:lvl3pPr marL="1979950" indent="0">
              <a:buNone/>
              <a:defRPr sz="5197"/>
            </a:lvl3pPr>
            <a:lvl4pPr marL="2969925" indent="0">
              <a:buNone/>
              <a:defRPr sz="4331"/>
            </a:lvl4pPr>
            <a:lvl5pPr marL="3959901" indent="0">
              <a:buNone/>
              <a:defRPr sz="4331"/>
            </a:lvl5pPr>
            <a:lvl6pPr marL="4949876" indent="0">
              <a:buNone/>
              <a:defRPr sz="4331"/>
            </a:lvl6pPr>
            <a:lvl7pPr marL="5939851" indent="0">
              <a:buNone/>
              <a:defRPr sz="4331"/>
            </a:lvl7pPr>
            <a:lvl8pPr marL="6929826" indent="0">
              <a:buNone/>
              <a:defRPr sz="4331"/>
            </a:lvl8pPr>
            <a:lvl9pPr marL="7919801" indent="0">
              <a:buNone/>
              <a:defRPr sz="4331"/>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363781" y="4860131"/>
            <a:ext cx="6385790" cy="9003995"/>
          </a:xfrm>
        </p:spPr>
        <p:txBody>
          <a:bodyPr/>
          <a:lstStyle>
            <a:lvl1pPr marL="0" indent="0">
              <a:buNone/>
              <a:defRPr sz="3464"/>
            </a:lvl1pPr>
            <a:lvl2pPr marL="989975" indent="0">
              <a:buNone/>
              <a:defRPr sz="3031"/>
            </a:lvl2pPr>
            <a:lvl3pPr marL="1979950" indent="0">
              <a:buNone/>
              <a:defRPr sz="2598"/>
            </a:lvl3pPr>
            <a:lvl4pPr marL="2969925" indent="0">
              <a:buNone/>
              <a:defRPr sz="2165"/>
            </a:lvl4pPr>
            <a:lvl5pPr marL="3959901" indent="0">
              <a:buNone/>
              <a:defRPr sz="2165"/>
            </a:lvl5pPr>
            <a:lvl6pPr marL="4949876" indent="0">
              <a:buNone/>
              <a:defRPr sz="2165"/>
            </a:lvl6pPr>
            <a:lvl7pPr marL="5939851" indent="0">
              <a:buNone/>
              <a:defRPr sz="2165"/>
            </a:lvl7pPr>
            <a:lvl8pPr marL="6929826" indent="0">
              <a:buNone/>
              <a:defRPr sz="2165"/>
            </a:lvl8pPr>
            <a:lvl9pPr marL="7919801" indent="0">
              <a:buNone/>
              <a:defRPr sz="2165"/>
            </a:lvl9pPr>
          </a:lstStyle>
          <a:p>
            <a:pPr lvl="0"/>
            <a:r>
              <a:rPr lang="es-ES"/>
              <a:t>Editar el estilo de texto del patrón</a:t>
            </a:r>
          </a:p>
        </p:txBody>
      </p:sp>
      <p:sp>
        <p:nvSpPr>
          <p:cNvPr id="5" name="Date Placeholder 4"/>
          <p:cNvSpPr>
            <a:spLocks noGrp="1"/>
          </p:cNvSpPr>
          <p:nvPr>
            <p:ph type="dt" sz="half" idx="10"/>
          </p:nvPr>
        </p:nvSpPr>
        <p:spPr/>
        <p:txBody>
          <a:bodyPr/>
          <a:lstStyle/>
          <a:p>
            <a:fld id="{856BA440-60C8-4FA2-A8D1-040CB15E1E72}" type="datetimeFigureOut">
              <a:rPr lang="es-MX" smtClean="0"/>
              <a:t>21/12/2021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3649561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61202" y="862527"/>
            <a:ext cx="17076896" cy="313133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61202" y="4312617"/>
            <a:ext cx="17076896" cy="10279029"/>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61202" y="15015410"/>
            <a:ext cx="4454843" cy="862523"/>
          </a:xfrm>
          <a:prstGeom prst="rect">
            <a:avLst/>
          </a:prstGeom>
        </p:spPr>
        <p:txBody>
          <a:bodyPr vert="horz" lIns="91440" tIns="45720" rIns="91440" bIns="45720" rtlCol="0" anchor="ctr"/>
          <a:lstStyle>
            <a:lvl1pPr algn="l">
              <a:defRPr sz="2598">
                <a:solidFill>
                  <a:schemeClr val="tx1">
                    <a:tint val="75000"/>
                  </a:schemeClr>
                </a:solidFill>
              </a:defRPr>
            </a:lvl1pPr>
          </a:lstStyle>
          <a:p>
            <a:fld id="{856BA440-60C8-4FA2-A8D1-040CB15E1E72}" type="datetimeFigureOut">
              <a:rPr lang="es-MX" smtClean="0"/>
              <a:t>21/12/2021</a:t>
            </a:fld>
            <a:endParaRPr lang="es-MX"/>
          </a:p>
        </p:txBody>
      </p:sp>
      <p:sp>
        <p:nvSpPr>
          <p:cNvPr id="5" name="Footer Placeholder 4"/>
          <p:cNvSpPr>
            <a:spLocks noGrp="1"/>
          </p:cNvSpPr>
          <p:nvPr>
            <p:ph type="ftr" sz="quarter" idx="3"/>
          </p:nvPr>
        </p:nvSpPr>
        <p:spPr>
          <a:xfrm>
            <a:off x="6558518" y="15015410"/>
            <a:ext cx="6682264" cy="862523"/>
          </a:xfrm>
          <a:prstGeom prst="rect">
            <a:avLst/>
          </a:prstGeom>
        </p:spPr>
        <p:txBody>
          <a:bodyPr vert="horz" lIns="91440" tIns="45720" rIns="91440" bIns="45720" rtlCol="0" anchor="ctr"/>
          <a:lstStyle>
            <a:lvl1pPr algn="ctr">
              <a:defRPr sz="2598">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13983255" y="15015410"/>
            <a:ext cx="4454843" cy="862523"/>
          </a:xfrm>
          <a:prstGeom prst="rect">
            <a:avLst/>
          </a:prstGeom>
        </p:spPr>
        <p:txBody>
          <a:bodyPr vert="horz" lIns="91440" tIns="45720" rIns="91440" bIns="45720" rtlCol="0" anchor="ctr"/>
          <a:lstStyle>
            <a:lvl1pPr algn="r">
              <a:defRPr sz="2598">
                <a:solidFill>
                  <a:schemeClr val="tx1">
                    <a:tint val="75000"/>
                  </a:schemeClr>
                </a:solidFill>
              </a:defRPr>
            </a:lvl1pPr>
          </a:lstStyle>
          <a:p>
            <a:fld id="{65ED97D3-17DB-4DDD-8829-D392E27D3E2A}" type="slidenum">
              <a:rPr lang="es-MX" smtClean="0"/>
              <a:t>‹Nº›</a:t>
            </a:fld>
            <a:endParaRPr lang="es-MX"/>
          </a:p>
        </p:txBody>
      </p:sp>
    </p:spTree>
    <p:extLst>
      <p:ext uri="{BB962C8B-B14F-4D97-AF65-F5344CB8AC3E}">
        <p14:creationId xmlns:p14="http://schemas.microsoft.com/office/powerpoint/2010/main" val="340498789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979950" rtl="0" eaLnBrk="1" latinLnBrk="0" hangingPunct="1">
        <a:lnSpc>
          <a:spcPct val="90000"/>
        </a:lnSpc>
        <a:spcBef>
          <a:spcPct val="0"/>
        </a:spcBef>
        <a:buNone/>
        <a:defRPr sz="9527" kern="1200">
          <a:solidFill>
            <a:schemeClr val="tx1"/>
          </a:solidFill>
          <a:latin typeface="+mj-lt"/>
          <a:ea typeface="+mj-ea"/>
          <a:cs typeface="+mj-cs"/>
        </a:defRPr>
      </a:lvl1pPr>
    </p:titleStyle>
    <p:bodyStyle>
      <a:lvl1pPr marL="494988" indent="-494988" algn="l" defTabSz="1979950" rtl="0" eaLnBrk="1" latinLnBrk="0" hangingPunct="1">
        <a:lnSpc>
          <a:spcPct val="90000"/>
        </a:lnSpc>
        <a:spcBef>
          <a:spcPts val="2165"/>
        </a:spcBef>
        <a:buFont typeface="Arial" panose="020B0604020202020204" pitchFamily="34" charset="0"/>
        <a:buChar char="•"/>
        <a:defRPr sz="6063" kern="1200">
          <a:solidFill>
            <a:schemeClr val="tx1"/>
          </a:solidFill>
          <a:latin typeface="+mn-lt"/>
          <a:ea typeface="+mn-ea"/>
          <a:cs typeface="+mn-cs"/>
        </a:defRPr>
      </a:lvl1pPr>
      <a:lvl2pPr marL="1484963" indent="-494988" algn="l" defTabSz="1979950" rtl="0" eaLnBrk="1" latinLnBrk="0" hangingPunct="1">
        <a:lnSpc>
          <a:spcPct val="90000"/>
        </a:lnSpc>
        <a:spcBef>
          <a:spcPts val="1083"/>
        </a:spcBef>
        <a:buFont typeface="Arial" panose="020B0604020202020204" pitchFamily="34" charset="0"/>
        <a:buChar char="•"/>
        <a:defRPr sz="5197" kern="1200">
          <a:solidFill>
            <a:schemeClr val="tx1"/>
          </a:solidFill>
          <a:latin typeface="+mn-lt"/>
          <a:ea typeface="+mn-ea"/>
          <a:cs typeface="+mn-cs"/>
        </a:defRPr>
      </a:lvl2pPr>
      <a:lvl3pPr marL="2474938" indent="-494988" algn="l" defTabSz="1979950" rtl="0" eaLnBrk="1" latinLnBrk="0" hangingPunct="1">
        <a:lnSpc>
          <a:spcPct val="90000"/>
        </a:lnSpc>
        <a:spcBef>
          <a:spcPts val="1083"/>
        </a:spcBef>
        <a:buFont typeface="Arial" panose="020B0604020202020204" pitchFamily="34" charset="0"/>
        <a:buChar char="•"/>
        <a:defRPr sz="4331" kern="1200">
          <a:solidFill>
            <a:schemeClr val="tx1"/>
          </a:solidFill>
          <a:latin typeface="+mn-lt"/>
          <a:ea typeface="+mn-ea"/>
          <a:cs typeface="+mn-cs"/>
        </a:defRPr>
      </a:lvl3pPr>
      <a:lvl4pPr marL="3464913" indent="-494988" algn="l" defTabSz="1979950" rtl="0" eaLnBrk="1" latinLnBrk="0" hangingPunct="1">
        <a:lnSpc>
          <a:spcPct val="90000"/>
        </a:lnSpc>
        <a:spcBef>
          <a:spcPts val="1083"/>
        </a:spcBef>
        <a:buFont typeface="Arial" panose="020B0604020202020204" pitchFamily="34" charset="0"/>
        <a:buChar char="•"/>
        <a:defRPr sz="3898" kern="1200">
          <a:solidFill>
            <a:schemeClr val="tx1"/>
          </a:solidFill>
          <a:latin typeface="+mn-lt"/>
          <a:ea typeface="+mn-ea"/>
          <a:cs typeface="+mn-cs"/>
        </a:defRPr>
      </a:lvl4pPr>
      <a:lvl5pPr marL="4454888" indent="-494988" algn="l" defTabSz="1979950" rtl="0" eaLnBrk="1" latinLnBrk="0" hangingPunct="1">
        <a:lnSpc>
          <a:spcPct val="90000"/>
        </a:lnSpc>
        <a:spcBef>
          <a:spcPts val="1083"/>
        </a:spcBef>
        <a:buFont typeface="Arial" panose="020B0604020202020204" pitchFamily="34" charset="0"/>
        <a:buChar char="•"/>
        <a:defRPr sz="3898" kern="1200">
          <a:solidFill>
            <a:schemeClr val="tx1"/>
          </a:solidFill>
          <a:latin typeface="+mn-lt"/>
          <a:ea typeface="+mn-ea"/>
          <a:cs typeface="+mn-cs"/>
        </a:defRPr>
      </a:lvl5pPr>
      <a:lvl6pPr marL="5444863" indent="-494988" algn="l" defTabSz="1979950" rtl="0" eaLnBrk="1" latinLnBrk="0" hangingPunct="1">
        <a:lnSpc>
          <a:spcPct val="90000"/>
        </a:lnSpc>
        <a:spcBef>
          <a:spcPts val="1083"/>
        </a:spcBef>
        <a:buFont typeface="Arial" panose="020B0604020202020204" pitchFamily="34" charset="0"/>
        <a:buChar char="•"/>
        <a:defRPr sz="3898" kern="1200">
          <a:solidFill>
            <a:schemeClr val="tx1"/>
          </a:solidFill>
          <a:latin typeface="+mn-lt"/>
          <a:ea typeface="+mn-ea"/>
          <a:cs typeface="+mn-cs"/>
        </a:defRPr>
      </a:lvl6pPr>
      <a:lvl7pPr marL="6434839" indent="-494988" algn="l" defTabSz="1979950" rtl="0" eaLnBrk="1" latinLnBrk="0" hangingPunct="1">
        <a:lnSpc>
          <a:spcPct val="90000"/>
        </a:lnSpc>
        <a:spcBef>
          <a:spcPts val="1083"/>
        </a:spcBef>
        <a:buFont typeface="Arial" panose="020B0604020202020204" pitchFamily="34" charset="0"/>
        <a:buChar char="•"/>
        <a:defRPr sz="3898" kern="1200">
          <a:solidFill>
            <a:schemeClr val="tx1"/>
          </a:solidFill>
          <a:latin typeface="+mn-lt"/>
          <a:ea typeface="+mn-ea"/>
          <a:cs typeface="+mn-cs"/>
        </a:defRPr>
      </a:lvl7pPr>
      <a:lvl8pPr marL="7424814" indent="-494988" algn="l" defTabSz="1979950" rtl="0" eaLnBrk="1" latinLnBrk="0" hangingPunct="1">
        <a:lnSpc>
          <a:spcPct val="90000"/>
        </a:lnSpc>
        <a:spcBef>
          <a:spcPts val="1083"/>
        </a:spcBef>
        <a:buFont typeface="Arial" panose="020B0604020202020204" pitchFamily="34" charset="0"/>
        <a:buChar char="•"/>
        <a:defRPr sz="3898" kern="1200">
          <a:solidFill>
            <a:schemeClr val="tx1"/>
          </a:solidFill>
          <a:latin typeface="+mn-lt"/>
          <a:ea typeface="+mn-ea"/>
          <a:cs typeface="+mn-cs"/>
        </a:defRPr>
      </a:lvl8pPr>
      <a:lvl9pPr marL="8414789" indent="-494988" algn="l" defTabSz="1979950" rtl="0" eaLnBrk="1" latinLnBrk="0" hangingPunct="1">
        <a:lnSpc>
          <a:spcPct val="90000"/>
        </a:lnSpc>
        <a:spcBef>
          <a:spcPts val="1083"/>
        </a:spcBef>
        <a:buFont typeface="Arial" panose="020B0604020202020204" pitchFamily="34" charset="0"/>
        <a:buChar char="•"/>
        <a:defRPr sz="3898" kern="1200">
          <a:solidFill>
            <a:schemeClr val="tx1"/>
          </a:solidFill>
          <a:latin typeface="+mn-lt"/>
          <a:ea typeface="+mn-ea"/>
          <a:cs typeface="+mn-cs"/>
        </a:defRPr>
      </a:lvl9pPr>
    </p:bodyStyle>
    <p:otherStyle>
      <a:defPPr>
        <a:defRPr lang="en-US"/>
      </a:defPPr>
      <a:lvl1pPr marL="0" algn="l" defTabSz="1979950" rtl="0" eaLnBrk="1" latinLnBrk="0" hangingPunct="1">
        <a:defRPr sz="3898" kern="1200">
          <a:solidFill>
            <a:schemeClr val="tx1"/>
          </a:solidFill>
          <a:latin typeface="+mn-lt"/>
          <a:ea typeface="+mn-ea"/>
          <a:cs typeface="+mn-cs"/>
        </a:defRPr>
      </a:lvl1pPr>
      <a:lvl2pPr marL="989975" algn="l" defTabSz="1979950" rtl="0" eaLnBrk="1" latinLnBrk="0" hangingPunct="1">
        <a:defRPr sz="3898" kern="1200">
          <a:solidFill>
            <a:schemeClr val="tx1"/>
          </a:solidFill>
          <a:latin typeface="+mn-lt"/>
          <a:ea typeface="+mn-ea"/>
          <a:cs typeface="+mn-cs"/>
        </a:defRPr>
      </a:lvl2pPr>
      <a:lvl3pPr marL="1979950" algn="l" defTabSz="1979950" rtl="0" eaLnBrk="1" latinLnBrk="0" hangingPunct="1">
        <a:defRPr sz="3898" kern="1200">
          <a:solidFill>
            <a:schemeClr val="tx1"/>
          </a:solidFill>
          <a:latin typeface="+mn-lt"/>
          <a:ea typeface="+mn-ea"/>
          <a:cs typeface="+mn-cs"/>
        </a:defRPr>
      </a:lvl3pPr>
      <a:lvl4pPr marL="2969925" algn="l" defTabSz="1979950" rtl="0" eaLnBrk="1" latinLnBrk="0" hangingPunct="1">
        <a:defRPr sz="3898" kern="1200">
          <a:solidFill>
            <a:schemeClr val="tx1"/>
          </a:solidFill>
          <a:latin typeface="+mn-lt"/>
          <a:ea typeface="+mn-ea"/>
          <a:cs typeface="+mn-cs"/>
        </a:defRPr>
      </a:lvl4pPr>
      <a:lvl5pPr marL="3959901" algn="l" defTabSz="1979950" rtl="0" eaLnBrk="1" latinLnBrk="0" hangingPunct="1">
        <a:defRPr sz="3898" kern="1200">
          <a:solidFill>
            <a:schemeClr val="tx1"/>
          </a:solidFill>
          <a:latin typeface="+mn-lt"/>
          <a:ea typeface="+mn-ea"/>
          <a:cs typeface="+mn-cs"/>
        </a:defRPr>
      </a:lvl5pPr>
      <a:lvl6pPr marL="4949876" algn="l" defTabSz="1979950" rtl="0" eaLnBrk="1" latinLnBrk="0" hangingPunct="1">
        <a:defRPr sz="3898" kern="1200">
          <a:solidFill>
            <a:schemeClr val="tx1"/>
          </a:solidFill>
          <a:latin typeface="+mn-lt"/>
          <a:ea typeface="+mn-ea"/>
          <a:cs typeface="+mn-cs"/>
        </a:defRPr>
      </a:lvl6pPr>
      <a:lvl7pPr marL="5939851" algn="l" defTabSz="1979950" rtl="0" eaLnBrk="1" latinLnBrk="0" hangingPunct="1">
        <a:defRPr sz="3898" kern="1200">
          <a:solidFill>
            <a:schemeClr val="tx1"/>
          </a:solidFill>
          <a:latin typeface="+mn-lt"/>
          <a:ea typeface="+mn-ea"/>
          <a:cs typeface="+mn-cs"/>
        </a:defRPr>
      </a:lvl7pPr>
      <a:lvl8pPr marL="6929826" algn="l" defTabSz="1979950" rtl="0" eaLnBrk="1" latinLnBrk="0" hangingPunct="1">
        <a:defRPr sz="3898" kern="1200">
          <a:solidFill>
            <a:schemeClr val="tx1"/>
          </a:solidFill>
          <a:latin typeface="+mn-lt"/>
          <a:ea typeface="+mn-ea"/>
          <a:cs typeface="+mn-cs"/>
        </a:defRPr>
      </a:lvl8pPr>
      <a:lvl9pPr marL="7919801" algn="l" defTabSz="1979950" rtl="0" eaLnBrk="1" latinLnBrk="0" hangingPunct="1">
        <a:defRPr sz="3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youtu.be/SFlE6pJJri8" TargetMode="Externa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8.xml.rels><?xml version="1.0" encoding="UTF-8" standalone="yes"?>
<Relationships xmlns="http://schemas.openxmlformats.org/package/2006/relationships"><Relationship Id="rId2" Type="http://schemas.openxmlformats.org/officeDocument/2006/relationships/hyperlink" Target="https://celuladgdaie.github.io/EMDR/pdfs/Reglas%20Foros%20de%20discusion.pdf"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hyperlink" Target="http://www.scielo.org.mx/scielo.php?pid=S0185-12762007000100006&amp;script=sci_arttext" TargetMode="External"/><Relationship Id="rId13" Type="http://schemas.openxmlformats.org/officeDocument/2006/relationships/hyperlink" Target="https://www.academia.edu/download/38395671/A_Tres_Bandas__libro_completo_2010.pdf" TargetMode="External"/><Relationship Id="rId3" Type="http://schemas.openxmlformats.org/officeDocument/2006/relationships/hyperlink" Target="https://escholarship.org/content/qt8jz154pn/qt8jz154pn.pdf" TargetMode="External"/><Relationship Id="rId7" Type="http://schemas.openxmlformats.org/officeDocument/2006/relationships/hyperlink" Target="https://novohispana.historicas.unam.mx/index.php/ehn/article/view/63415/55671" TargetMode="External"/><Relationship Id="rId12" Type="http://schemas.openxmlformats.org/officeDocument/2006/relationships/hyperlink" Target="https://freeditorial.com/es/books/el-cascanueces-y-el-rey-de-los-ratones" TargetMode="External"/><Relationship Id="rId2" Type="http://schemas.openxmlformats.org/officeDocument/2006/relationships/hyperlink" Target="http://www.analesiie.unam.mx/index.php/analesiie" TargetMode="External"/><Relationship Id="rId1" Type="http://schemas.openxmlformats.org/officeDocument/2006/relationships/slideLayout" Target="../slideLayouts/slideLayout7.xml"/><Relationship Id="rId6" Type="http://schemas.openxmlformats.org/officeDocument/2006/relationships/hyperlink" Target="https://cenidim.inba.gob.mx/revista-heterofonia.html" TargetMode="External"/><Relationship Id="rId11" Type="http://schemas.openxmlformats.org/officeDocument/2006/relationships/hyperlink" Target="https://www.academia.edu/download/55430134/Herrera2015cap-PublicoPrivadoQuadernoMayner.pdf" TargetMode="External"/><Relationship Id="rId5" Type="http://schemas.openxmlformats.org/officeDocument/2006/relationships/hyperlink" Target="http://inbadigital.bellasartes.gob.mx:8080/jspui/handle/11271/2600" TargetMode="External"/><Relationship Id="rId10" Type="http://schemas.openxmlformats.org/officeDocument/2006/relationships/hyperlink" Target="https://anuariomusical.revistas.csic.es/index.php/anuariomusical/article/view/120/121" TargetMode="External"/><Relationship Id="rId4" Type="http://schemas.openxmlformats.org/officeDocument/2006/relationships/hyperlink" Target="https://revistamusicalchilena.uchile.cl/index.php/RMCH/article/view/11242/11575" TargetMode="External"/><Relationship Id="rId9" Type="http://schemas.openxmlformats.org/officeDocument/2006/relationships/hyperlink" Target="https://anuariomusical.revistas.csic.es/index.php/anuariomusical/article/download/25/24"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proopera.org.mx/wp-content/uploads/2020/01/58-Libros-julio-2011-%E2%88%9A_compressed.pdf" TargetMode="External"/><Relationship Id="rId13" Type="http://schemas.openxmlformats.org/officeDocument/2006/relationships/hyperlink" Target="https://dialnet.unirioja.es/descarga/articulo/2591550.pdf" TargetMode="External"/><Relationship Id="rId3" Type="http://schemas.openxmlformats.org/officeDocument/2006/relationships/hyperlink" Target="https://doi.org/10.7764/res.2020.47.4" TargetMode="External"/><Relationship Id="rId7" Type="http://schemas.openxmlformats.org/officeDocument/2006/relationships/hyperlink" Target="https://revistas.ucm.es/index.php/CMIB/article/download/59448/4564456546774/0" TargetMode="External"/><Relationship Id="rId12" Type="http://schemas.openxmlformats.org/officeDocument/2006/relationships/hyperlink" Target="https://repositorio.uca.edu.ar/bitstream/123456789/957/1/perspectiva-interdisciplinaria-estudio-mexico.pdf" TargetMode="External"/><Relationship Id="rId2" Type="http://schemas.openxmlformats.org/officeDocument/2006/relationships/hyperlink" Target="https://doi.org/10.22201/iie.18703062e.2021.119.2765" TargetMode="External"/><Relationship Id="rId16" Type="http://schemas.openxmlformats.org/officeDocument/2006/relationships/hyperlink" Target="http://www.centrodedocumentacionmusicaldeandalucia.es/export/sites/default/publicaciones/pdfs/Thomas-Stanford-REYES-HABSBURGO-Y-BORBONES-Y-LA-MUSICA-DE-MEXICO.pdf" TargetMode="External"/><Relationship Id="rId1" Type="http://schemas.openxmlformats.org/officeDocument/2006/relationships/slideLayout" Target="../slideLayouts/slideLayout7.xml"/><Relationship Id="rId6" Type="http://schemas.openxmlformats.org/officeDocument/2006/relationships/hyperlink" Target="http://inbadigital.bellasartes.gob.mx:8080/jspui/handle/11271/2600" TargetMode="External"/><Relationship Id="rId11" Type="http://schemas.openxmlformats.org/officeDocument/2006/relationships/hyperlink" Target="http://www.scielo.org.mx/scielo.php?pid=S0185-12762014000200005&amp;script=sci_arttext" TargetMode="External"/><Relationship Id="rId5" Type="http://schemas.openxmlformats.org/officeDocument/2006/relationships/hyperlink" Target="https://escholarship.org/content/qt0255k96k/qt0255k96k.pdf" TargetMode="External"/><Relationship Id="rId15" Type="http://schemas.openxmlformats.org/officeDocument/2006/relationships/hyperlink" Target="https://sintesisdejurisprudencia.uchile.cl/index.php/IAMR/article/download/53513/56108" TargetMode="External"/><Relationship Id="rId10" Type="http://schemas.openxmlformats.org/officeDocument/2006/relationships/hyperlink" Target="http://openaccess.uoc.edu/webapps/o2/handle/10609/111967" TargetMode="External"/><Relationship Id="rId4" Type="http://schemas.openxmlformats.org/officeDocument/2006/relationships/hyperlink" Target="http://orion.esteticas.unam.mx/anales/index.php/analesiie/article/view/563/550" TargetMode="External"/><Relationship Id="rId9" Type="http://schemas.openxmlformats.org/officeDocument/2006/relationships/hyperlink" Target="https://revistadematematicas.uchile.cl/index.php/RMCH/article/download/12851/13138" TargetMode="External"/><Relationship Id="rId14" Type="http://schemas.openxmlformats.org/officeDocument/2006/relationships/hyperlink" Target="http://inbadigital.bellasartes.gob.mx:8080/jspui/bitstream/11271/2401/3/384LPubLibSaav.pdf"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s://www.academia.edu/download/30560682/4.pdf" TargetMode="External"/><Relationship Id="rId3" Type="http://schemas.openxmlformats.org/officeDocument/2006/relationships/hyperlink" Target="http://inbadigital.bellasartes.gob.mx:8080/jspui/handle/11271/2600" TargetMode="External"/><Relationship Id="rId7" Type="http://schemas.openxmlformats.org/officeDocument/2006/relationships/hyperlink" Target="http://zaloamati.azc.uam.mx/handle/11191/539" TargetMode="External"/><Relationship Id="rId2" Type="http://schemas.openxmlformats.org/officeDocument/2006/relationships/hyperlink" Target="https://revistaestudiosarabes.uchile.cl/index.php/RMCH/article/download/708/602" TargetMode="External"/><Relationship Id="rId1" Type="http://schemas.openxmlformats.org/officeDocument/2006/relationships/slideLayout" Target="../slideLayouts/slideLayout7.xml"/><Relationship Id="rId6" Type="http://schemas.openxmlformats.org/officeDocument/2006/relationships/hyperlink" Target="http://orion.esteticas.unam.mx/anales/index.php/analesiie/article/view/1041/1028" TargetMode="External"/><Relationship Id="rId5" Type="http://schemas.openxmlformats.org/officeDocument/2006/relationships/hyperlink" Target="https://dialnet.unirioja.es/descarga/articulo/3671093.pdf" TargetMode="External"/><Relationship Id="rId4" Type="http://schemas.openxmlformats.org/officeDocument/2006/relationships/hyperlink" Target="http://repositorio.ual.es/bitstream/handle/10835/2743/La%20m%C3%BAsica%20en%20La%20Semana%20de%20las%20Se%C3%B1oritas%20Mexicanas%20-%20Bel%C3%A9n%20Vargas%20Li%C3%B1%C3%A1n.pdf?sequence=1&amp;isAllowed=y" TargetMode="External"/><Relationship Id="rId9" Type="http://schemas.openxmlformats.org/officeDocument/2006/relationships/hyperlink" Target="https://www.redalyc.org/pdf/822/82201221.pdf"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932724" y="1086339"/>
            <a:ext cx="11884405" cy="10587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2800" b="1" dirty="0">
                <a:latin typeface="Arial" panose="020B0604020202020204" pitchFamily="34" charset="0"/>
                <a:cs typeface="Arial" panose="020B0604020202020204" pitchFamily="34" charset="0"/>
              </a:rPr>
              <a:t>Módulo </a:t>
            </a:r>
            <a:r>
              <a:rPr lang="es-MX" sz="2800" b="1" dirty="0" smtClean="0">
                <a:latin typeface="Arial" panose="020B0604020202020204" pitchFamily="34" charset="0"/>
                <a:cs typeface="Arial" panose="020B0604020202020204" pitchFamily="34" charset="0"/>
              </a:rPr>
              <a:t>3. </a:t>
            </a:r>
            <a:r>
              <a:rPr lang="es-MX" sz="2800" b="1" dirty="0">
                <a:latin typeface="Arial" panose="020B0604020202020204" pitchFamily="34" charset="0"/>
                <a:cs typeface="Arial" panose="020B0604020202020204" pitchFamily="34" charset="0"/>
              </a:rPr>
              <a:t>Música del siglo XX</a:t>
            </a:r>
          </a:p>
        </p:txBody>
      </p:sp>
      <p:sp>
        <p:nvSpPr>
          <p:cNvPr id="3" name="Rectángulo 2"/>
          <p:cNvSpPr/>
          <p:nvPr/>
        </p:nvSpPr>
        <p:spPr>
          <a:xfrm>
            <a:off x="2044945" y="3593718"/>
            <a:ext cx="8724900" cy="561844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just"/>
            <a:r>
              <a:rPr lang="es-MX" sz="2400" b="1" dirty="0">
                <a:latin typeface="Arial" panose="020B0604020202020204" pitchFamily="34" charset="0"/>
                <a:cs typeface="Arial" panose="020B0604020202020204" pitchFamily="34" charset="0"/>
              </a:rPr>
              <a:t>Introducción</a:t>
            </a:r>
            <a:r>
              <a:rPr lang="es-MX" sz="2400" dirty="0">
                <a:latin typeface="Arial" panose="020B0604020202020204" pitchFamily="34" charset="0"/>
                <a:cs typeface="Arial" panose="020B0604020202020204" pitchFamily="34" charset="0"/>
              </a:rPr>
              <a:t>: </a:t>
            </a:r>
          </a:p>
          <a:p>
            <a:pPr algn="just"/>
            <a:endParaRPr lang="es-MX" sz="2400" dirty="0">
              <a:latin typeface="Arial" panose="020B0604020202020204" pitchFamily="34" charset="0"/>
              <a:cs typeface="Arial" panose="020B0604020202020204" pitchFamily="34" charset="0"/>
            </a:endParaRPr>
          </a:p>
          <a:p>
            <a:pPr algn="just"/>
            <a:r>
              <a:rPr lang="es-MX" sz="2000" dirty="0">
                <a:latin typeface="Arial" panose="020B0604020202020204" pitchFamily="34" charset="0"/>
                <a:cs typeface="Arial" panose="020B0604020202020204" pitchFamily="34" charset="0"/>
              </a:rPr>
              <a:t>La música del siglo XX ha encontrado una diversidad de estilos y </a:t>
            </a:r>
            <a:r>
              <a:rPr lang="es-MX" sz="2000" dirty="0">
                <a:solidFill>
                  <a:schemeClr val="tx1"/>
                </a:solidFill>
                <a:latin typeface="Arial" panose="020B0604020202020204" pitchFamily="34" charset="0"/>
                <a:cs typeface="Arial" panose="020B0604020202020204" pitchFamily="34" charset="0"/>
              </a:rPr>
              <a:t>propuestas. </a:t>
            </a:r>
          </a:p>
          <a:p>
            <a:pPr algn="just"/>
            <a:r>
              <a:rPr lang="es-MX" sz="2000" dirty="0">
                <a:solidFill>
                  <a:schemeClr val="tx1"/>
                </a:solidFill>
                <a:latin typeface="Arial" panose="020B0604020202020204" pitchFamily="34" charset="0"/>
                <a:cs typeface="Arial" panose="020B0604020202020204" pitchFamily="34" charset="0"/>
              </a:rPr>
              <a:t>Los mayores y mejores ejemplos de música mexicana fueron creados en ese siglo y son el legado que nos identifica en el mundo. </a:t>
            </a:r>
          </a:p>
          <a:p>
            <a:pPr algn="just"/>
            <a:r>
              <a:rPr lang="es-MX" sz="2000" dirty="0">
                <a:solidFill>
                  <a:schemeClr val="tx1"/>
                </a:solidFill>
                <a:latin typeface="Arial" panose="020B0604020202020204" pitchFamily="34" charset="0"/>
                <a:cs typeface="Arial" panose="020B0604020202020204" pitchFamily="34" charset="0"/>
              </a:rPr>
              <a:t>La ópera se incluye aquí por la presencia que tiene y su influencia en los medios. </a:t>
            </a:r>
          </a:p>
          <a:p>
            <a:pPr algn="just"/>
            <a:r>
              <a:rPr lang="es-MX" sz="2000" dirty="0">
                <a:solidFill>
                  <a:schemeClr val="tx1"/>
                </a:solidFill>
                <a:latin typeface="Arial" panose="020B0604020202020204" pitchFamily="34" charset="0"/>
                <a:cs typeface="Arial" panose="020B0604020202020204" pitchFamily="34" charset="0"/>
              </a:rPr>
              <a:t>La música del </a:t>
            </a:r>
            <a:r>
              <a:rPr lang="es-MX" sz="2000" i="1" dirty="0">
                <a:solidFill>
                  <a:schemeClr val="tx1"/>
                </a:solidFill>
                <a:latin typeface="Arial" panose="020B0604020202020204" pitchFamily="34" charset="0"/>
                <a:cs typeface="Arial" panose="020B0604020202020204" pitchFamily="34" charset="0"/>
              </a:rPr>
              <a:t>ballet</a:t>
            </a:r>
            <a:r>
              <a:rPr lang="es-MX" sz="2000" dirty="0">
                <a:solidFill>
                  <a:schemeClr val="tx1"/>
                </a:solidFill>
                <a:latin typeface="Arial" panose="020B0604020202020204" pitchFamily="34" charset="0"/>
                <a:cs typeface="Arial" panose="020B0604020202020204" pitchFamily="34" charset="0"/>
              </a:rPr>
              <a:t> clásico está siempre cerca de nosotros en muchos de los medios y en la época navideña, el </a:t>
            </a:r>
            <a:r>
              <a:rPr lang="es-MX" sz="2000" i="1" dirty="0">
                <a:solidFill>
                  <a:schemeClr val="tx1"/>
                </a:solidFill>
                <a:latin typeface="Arial" panose="020B0604020202020204" pitchFamily="34" charset="0"/>
                <a:cs typeface="Arial" panose="020B0604020202020204" pitchFamily="34" charset="0"/>
              </a:rPr>
              <a:t>ballet El cascanueces</a:t>
            </a:r>
            <a:r>
              <a:rPr lang="es-MX" sz="2000" dirty="0">
                <a:solidFill>
                  <a:schemeClr val="tx1"/>
                </a:solidFill>
                <a:latin typeface="Arial" panose="020B0604020202020204" pitchFamily="34" charset="0"/>
                <a:cs typeface="Arial" panose="020B0604020202020204" pitchFamily="34" charset="0"/>
              </a:rPr>
              <a:t>, de Tchaikovski, se reconoce fácilmente. </a:t>
            </a:r>
          </a:p>
          <a:p>
            <a:pPr algn="just"/>
            <a:r>
              <a:rPr lang="es-MX" sz="2000" dirty="0">
                <a:solidFill>
                  <a:schemeClr val="tx1"/>
                </a:solidFill>
                <a:latin typeface="Arial" panose="020B0604020202020204" pitchFamily="34" charset="0"/>
                <a:cs typeface="Arial" panose="020B0604020202020204" pitchFamily="34" charset="0"/>
              </a:rPr>
              <a:t>La música del cine es quizá la continuación de una tradición de música incidental que trasciende a las palabras y la acción. </a:t>
            </a:r>
          </a:p>
          <a:p>
            <a:pPr algn="just"/>
            <a:r>
              <a:rPr lang="es-MX" sz="2000" dirty="0">
                <a:solidFill>
                  <a:schemeClr val="tx1"/>
                </a:solidFill>
                <a:latin typeface="Arial" panose="020B0604020202020204" pitchFamily="34" charset="0"/>
                <a:cs typeface="Arial" panose="020B0604020202020204" pitchFamily="34" charset="0"/>
              </a:rPr>
              <a:t>La belleza de las obras de estas tradiciones y estilos les ha valido su apreciación y se escuchan también </a:t>
            </a:r>
            <a:r>
              <a:rPr lang="es-MX" sz="2000" dirty="0">
                <a:latin typeface="Arial" panose="020B0604020202020204" pitchFamily="34" charset="0"/>
                <a:cs typeface="Arial" panose="020B0604020202020204" pitchFamily="34" charset="0"/>
              </a:rPr>
              <a:t>ahora en las salas de conciertos de todo el mundo.</a:t>
            </a:r>
          </a:p>
          <a:p>
            <a:endParaRPr lang="es-MX" sz="2400" dirty="0">
              <a:highlight>
                <a:srgbClr val="FFFF00"/>
              </a:highlight>
              <a:latin typeface="Arial" panose="020B0604020202020204" pitchFamily="34" charset="0"/>
              <a:cs typeface="Arial" panose="020B0604020202020204" pitchFamily="34" charset="0"/>
            </a:endParaRPr>
          </a:p>
        </p:txBody>
      </p:sp>
      <p:sp>
        <p:nvSpPr>
          <p:cNvPr id="9" name="CuadroTexto 8"/>
          <p:cNvSpPr txBox="1"/>
          <p:nvPr/>
        </p:nvSpPr>
        <p:spPr>
          <a:xfrm>
            <a:off x="204555" y="106700"/>
            <a:ext cx="5546903" cy="29496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s-MX"/>
            </a:defPPr>
            <a:lvl1pPr algn="ctr"/>
          </a:lstStyle>
          <a:p>
            <a:endParaRPr lang="es-MX" sz="2109" dirty="0"/>
          </a:p>
        </p:txBody>
      </p:sp>
      <p:sp>
        <p:nvSpPr>
          <p:cNvPr id="11" name="Rectángulo 10"/>
          <p:cNvSpPr/>
          <p:nvPr/>
        </p:nvSpPr>
        <p:spPr>
          <a:xfrm>
            <a:off x="9715925" y="9288398"/>
            <a:ext cx="7487957" cy="582570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just"/>
            <a:r>
              <a:rPr lang="es-MX" sz="2400" b="1" dirty="0">
                <a:latin typeface="Arial" panose="020B0604020202020204" pitchFamily="34" charset="0"/>
                <a:cs typeface="Arial" panose="020B0604020202020204" pitchFamily="34" charset="0"/>
              </a:rPr>
              <a:t>Propósito:</a:t>
            </a:r>
          </a:p>
          <a:p>
            <a:pPr algn="just"/>
            <a:endParaRPr lang="es-MX" sz="2400" b="1" dirty="0">
              <a:latin typeface="Arial" panose="020B0604020202020204" pitchFamily="34" charset="0"/>
              <a:cs typeface="Arial" panose="020B0604020202020204" pitchFamily="34" charset="0"/>
            </a:endParaRPr>
          </a:p>
          <a:p>
            <a:pPr algn="just"/>
            <a:r>
              <a:rPr lang="es-MX" sz="2400" dirty="0">
                <a:latin typeface="Arial" panose="020B0604020202020204" pitchFamily="34" charset="0"/>
                <a:cs typeface="Arial" panose="020B0604020202020204" pitchFamily="34" charset="0"/>
              </a:rPr>
              <a:t>El principal </a:t>
            </a:r>
            <a:r>
              <a:rPr lang="es-MX" sz="2400" dirty="0">
                <a:solidFill>
                  <a:schemeClr val="tx1"/>
                </a:solidFill>
                <a:latin typeface="Arial" panose="020B0604020202020204" pitchFamily="34" charset="0"/>
                <a:cs typeface="Arial" panose="020B0604020202020204" pitchFamily="34" charset="0"/>
              </a:rPr>
              <a:t>propósito de este módulo es poder apreciar el arte de los compositores mexicanos que nos han otorgado una </a:t>
            </a:r>
            <a:r>
              <a:rPr lang="es-MX" sz="2400" dirty="0" smtClean="0">
                <a:solidFill>
                  <a:schemeClr val="tx1"/>
                </a:solidFill>
                <a:latin typeface="Arial" panose="020B0604020202020204" pitchFamily="34" charset="0"/>
                <a:cs typeface="Arial" panose="020B0604020202020204" pitchFamily="34" charset="0"/>
              </a:rPr>
              <a:t>identidad, así </a:t>
            </a:r>
            <a:r>
              <a:rPr lang="es-MX" sz="2400" dirty="0">
                <a:solidFill>
                  <a:schemeClr val="tx1"/>
                </a:solidFill>
                <a:latin typeface="Arial" panose="020B0604020202020204" pitchFamily="34" charset="0"/>
                <a:cs typeface="Arial" panose="020B0604020202020204" pitchFamily="34" charset="0"/>
              </a:rPr>
              <a:t>como </a:t>
            </a:r>
            <a:r>
              <a:rPr lang="es-MX" sz="2400" dirty="0" smtClean="0">
                <a:solidFill>
                  <a:schemeClr val="tx1"/>
                </a:solidFill>
                <a:latin typeface="Arial" panose="020B0604020202020204" pitchFamily="34" charset="0"/>
                <a:cs typeface="Arial" panose="020B0604020202020204" pitchFamily="34" charset="0"/>
              </a:rPr>
              <a:t>las </a:t>
            </a:r>
            <a:r>
              <a:rPr lang="es-MX" sz="2400" dirty="0">
                <a:solidFill>
                  <a:schemeClr val="tx1"/>
                </a:solidFill>
                <a:latin typeface="Arial" panose="020B0604020202020204" pitchFamily="34" charset="0"/>
                <a:cs typeface="Arial" panose="020B0604020202020204" pitchFamily="34" charset="0"/>
              </a:rPr>
              <a:t>obras de compositores de tradiciones como el </a:t>
            </a:r>
            <a:r>
              <a:rPr lang="es-MX" sz="2400" i="1" dirty="0">
                <a:solidFill>
                  <a:schemeClr val="tx1"/>
                </a:solidFill>
                <a:latin typeface="Arial" panose="020B0604020202020204" pitchFamily="34" charset="0"/>
                <a:cs typeface="Arial" panose="020B0604020202020204" pitchFamily="34" charset="0"/>
              </a:rPr>
              <a:t>ballet</a:t>
            </a:r>
            <a:r>
              <a:rPr lang="es-MX" sz="2400" dirty="0">
                <a:solidFill>
                  <a:schemeClr val="tx1"/>
                </a:solidFill>
                <a:latin typeface="Arial" panose="020B0604020202020204" pitchFamily="34" charset="0"/>
                <a:cs typeface="Arial" panose="020B0604020202020204" pitchFamily="34" charset="0"/>
              </a:rPr>
              <a:t> y la ópera, que permanecen vigentes en el siglo XXI a través de los medios, aunque la mayoría de las veces sin el crédito apropiado. Asimismo</a:t>
            </a:r>
            <a:r>
              <a:rPr lang="es-MX" sz="2400" dirty="0" smtClean="0">
                <a:solidFill>
                  <a:schemeClr val="tx1"/>
                </a:solidFill>
                <a:latin typeface="Arial" panose="020B0604020202020204" pitchFamily="34" charset="0"/>
                <a:cs typeface="Arial" panose="020B0604020202020204" pitchFamily="34" charset="0"/>
              </a:rPr>
              <a:t>, reconocer </a:t>
            </a:r>
            <a:r>
              <a:rPr lang="es-MX" sz="2400" dirty="0">
                <a:solidFill>
                  <a:schemeClr val="tx1"/>
                </a:solidFill>
                <a:latin typeface="Arial" panose="020B0604020202020204" pitchFamily="34" charset="0"/>
                <a:cs typeface="Arial" panose="020B0604020202020204" pitchFamily="34" charset="0"/>
              </a:rPr>
              <a:t>el talento </a:t>
            </a:r>
            <a:r>
              <a:rPr lang="es-MX" sz="2400" dirty="0" smtClean="0">
                <a:solidFill>
                  <a:schemeClr val="tx1"/>
                </a:solidFill>
                <a:latin typeface="Arial" panose="020B0604020202020204" pitchFamily="34" charset="0"/>
                <a:cs typeface="Arial" panose="020B0604020202020204" pitchFamily="34" charset="0"/>
              </a:rPr>
              <a:t>de </a:t>
            </a:r>
            <a:r>
              <a:rPr lang="es-MX" sz="2400" dirty="0">
                <a:solidFill>
                  <a:schemeClr val="tx1"/>
                </a:solidFill>
                <a:latin typeface="Arial" panose="020B0604020202020204" pitchFamily="34" charset="0"/>
                <a:cs typeface="Arial" panose="020B0604020202020204" pitchFamily="34" charset="0"/>
              </a:rPr>
              <a:t>los compositores contemporáneos que han escrito la música </a:t>
            </a:r>
            <a:r>
              <a:rPr lang="es-MX" sz="2400" dirty="0" smtClean="0">
                <a:solidFill>
                  <a:schemeClr val="tx1"/>
                </a:solidFill>
                <a:latin typeface="Arial" panose="020B0604020202020204" pitchFamily="34" charset="0"/>
                <a:cs typeface="Arial" panose="020B0604020202020204" pitchFamily="34" charset="0"/>
              </a:rPr>
              <a:t>para ambientar diversas películas</a:t>
            </a:r>
            <a:r>
              <a:rPr lang="es-MX" sz="2400" dirty="0">
                <a:solidFill>
                  <a:schemeClr val="tx1"/>
                </a:solidFill>
                <a:latin typeface="Arial" panose="020B0604020202020204" pitchFamily="34" charset="0"/>
                <a:cs typeface="Arial" panose="020B0604020202020204" pitchFamily="34" charset="0"/>
              </a:rPr>
              <a:t>, y sin la cual no disfrutaríamos de </a:t>
            </a:r>
            <a:r>
              <a:rPr lang="es-MX" sz="2400" dirty="0" smtClean="0">
                <a:solidFill>
                  <a:schemeClr val="tx1"/>
                </a:solidFill>
                <a:latin typeface="Arial" panose="020B0604020202020204" pitchFamily="34" charset="0"/>
                <a:cs typeface="Arial" panose="020B0604020202020204" pitchFamily="34" charset="0"/>
              </a:rPr>
              <a:t>igual manera del </a:t>
            </a:r>
            <a:r>
              <a:rPr lang="es-MX" sz="2400" dirty="0">
                <a:solidFill>
                  <a:schemeClr val="tx1"/>
                </a:solidFill>
                <a:latin typeface="Arial" panose="020B0604020202020204" pitchFamily="34" charset="0"/>
                <a:cs typeface="Arial" panose="020B0604020202020204" pitchFamily="34" charset="0"/>
              </a:rPr>
              <a:t>c</a:t>
            </a:r>
            <a:r>
              <a:rPr lang="es-MX" sz="2400" dirty="0">
                <a:latin typeface="Arial" panose="020B0604020202020204" pitchFamily="34" charset="0"/>
                <a:cs typeface="Arial" panose="020B0604020202020204" pitchFamily="34" charset="0"/>
              </a:rPr>
              <a:t>ine.</a:t>
            </a:r>
            <a:endParaRPr lang="es-MX" sz="2000" b="1" dirty="0">
              <a:latin typeface="Arial" panose="020B0604020202020204" pitchFamily="34" charset="0"/>
              <a:cs typeface="Arial" panose="020B0604020202020204" pitchFamily="34" charset="0"/>
            </a:endParaRPr>
          </a:p>
        </p:txBody>
      </p:sp>
      <p:sp>
        <p:nvSpPr>
          <p:cNvPr id="10" name="Rectángulo 9"/>
          <p:cNvSpPr/>
          <p:nvPr/>
        </p:nvSpPr>
        <p:spPr>
          <a:xfrm>
            <a:off x="1678131" y="3369545"/>
            <a:ext cx="15525751" cy="5901939"/>
          </a:xfrm>
          <a:prstGeom prst="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s-MX"/>
          </a:p>
        </p:txBody>
      </p:sp>
      <p:sp>
        <p:nvSpPr>
          <p:cNvPr id="15" name="Rectángulo 14"/>
          <p:cNvSpPr/>
          <p:nvPr/>
        </p:nvSpPr>
        <p:spPr>
          <a:xfrm>
            <a:off x="1678131" y="9288398"/>
            <a:ext cx="15525751" cy="5901939"/>
          </a:xfrm>
          <a:prstGeom prst="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s-MX"/>
          </a:p>
        </p:txBody>
      </p:sp>
      <p:sp>
        <p:nvSpPr>
          <p:cNvPr id="12" name="Rectángulo 11"/>
          <p:cNvSpPr/>
          <p:nvPr/>
        </p:nvSpPr>
        <p:spPr>
          <a:xfrm>
            <a:off x="-105373" y="2552310"/>
            <a:ext cx="6166757" cy="45321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s-MX" sz="2000" b="1" dirty="0">
                <a:solidFill>
                  <a:schemeClr val="bg1">
                    <a:lumMod val="65000"/>
                  </a:schemeClr>
                </a:solidFill>
                <a:latin typeface="Arial" panose="020B0604020202020204" pitchFamily="34" charset="0"/>
                <a:cs typeface="Arial" panose="020B0604020202020204" pitchFamily="34" charset="0"/>
              </a:rPr>
              <a:t>Desarrollo de la Experiencia Educativa</a:t>
            </a:r>
            <a:endParaRPr lang="es-MX" sz="1200" b="1" dirty="0">
              <a:solidFill>
                <a:schemeClr val="bg1">
                  <a:lumMod val="65000"/>
                </a:schemeClr>
              </a:solidFill>
              <a:latin typeface="Arial" panose="020B0604020202020204" pitchFamily="34" charset="0"/>
              <a:cs typeface="Arial" panose="020B0604020202020204" pitchFamily="34" charset="0"/>
            </a:endParaRPr>
          </a:p>
        </p:txBody>
      </p:sp>
      <p:sp>
        <p:nvSpPr>
          <p:cNvPr id="13" name="Rectángulo 12">
            <a:extLst>
              <a:ext uri="{FF2B5EF4-FFF2-40B4-BE49-F238E27FC236}">
                <a16:creationId xmlns:a16="http://schemas.microsoft.com/office/drawing/2014/main" xmlns="" id="{91AAB860-2F63-4FC9-90B2-6DA90FBDE33C}"/>
              </a:ext>
            </a:extLst>
          </p:cNvPr>
          <p:cNvSpPr/>
          <p:nvPr/>
        </p:nvSpPr>
        <p:spPr>
          <a:xfrm>
            <a:off x="11136659" y="4154869"/>
            <a:ext cx="5368755" cy="39453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2800" dirty="0">
                <a:highlight>
                  <a:srgbClr val="00FF00"/>
                </a:highlight>
                <a:latin typeface="Arial" panose="020B0604020202020204" pitchFamily="34" charset="0"/>
                <a:cs typeface="Arial" panose="020B0604020202020204" pitchFamily="34" charset="0"/>
              </a:rPr>
              <a:t>Imagen</a:t>
            </a:r>
          </a:p>
        </p:txBody>
      </p:sp>
      <p:sp>
        <p:nvSpPr>
          <p:cNvPr id="14" name="Rectángulo 13">
            <a:extLst>
              <a:ext uri="{FF2B5EF4-FFF2-40B4-BE49-F238E27FC236}">
                <a16:creationId xmlns:a16="http://schemas.microsoft.com/office/drawing/2014/main" xmlns="" id="{9F7788D3-B5D1-4145-9B15-7B951AE7E141}"/>
              </a:ext>
            </a:extLst>
          </p:cNvPr>
          <p:cNvSpPr/>
          <p:nvPr/>
        </p:nvSpPr>
        <p:spPr>
          <a:xfrm>
            <a:off x="3067079" y="10138097"/>
            <a:ext cx="5368755" cy="39453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2800" dirty="0">
                <a:highlight>
                  <a:srgbClr val="00FF00"/>
                </a:highlight>
                <a:latin typeface="Arial" panose="020B0604020202020204" pitchFamily="34" charset="0"/>
                <a:cs typeface="Arial" panose="020B0604020202020204" pitchFamily="34" charset="0"/>
              </a:rPr>
              <a:t>Imagen</a:t>
            </a:r>
          </a:p>
        </p:txBody>
      </p:sp>
      <p:sp>
        <p:nvSpPr>
          <p:cNvPr id="16" name="Rectángulo 15"/>
          <p:cNvSpPr/>
          <p:nvPr/>
        </p:nvSpPr>
        <p:spPr>
          <a:xfrm>
            <a:off x="15771438" y="1802796"/>
            <a:ext cx="4397365" cy="205390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MX"/>
            </a:defPPr>
            <a:lvl1pPr marL="0" algn="l" defTabSz="1641370" rtl="0" eaLnBrk="1" latinLnBrk="0" hangingPunct="1">
              <a:defRPr sz="3231" kern="1200">
                <a:solidFill>
                  <a:schemeClr val="lt1"/>
                </a:solidFill>
                <a:latin typeface="+mn-lt"/>
                <a:ea typeface="+mn-ea"/>
                <a:cs typeface="+mn-cs"/>
              </a:defRPr>
            </a:lvl1pPr>
            <a:lvl2pPr marL="820685" algn="l" defTabSz="1641370" rtl="0" eaLnBrk="1" latinLnBrk="0" hangingPunct="1">
              <a:defRPr sz="3231" kern="1200">
                <a:solidFill>
                  <a:schemeClr val="lt1"/>
                </a:solidFill>
                <a:latin typeface="+mn-lt"/>
                <a:ea typeface="+mn-ea"/>
                <a:cs typeface="+mn-cs"/>
              </a:defRPr>
            </a:lvl2pPr>
            <a:lvl3pPr marL="1641370" algn="l" defTabSz="1641370" rtl="0" eaLnBrk="1" latinLnBrk="0" hangingPunct="1">
              <a:defRPr sz="3231" kern="1200">
                <a:solidFill>
                  <a:schemeClr val="lt1"/>
                </a:solidFill>
                <a:latin typeface="+mn-lt"/>
                <a:ea typeface="+mn-ea"/>
                <a:cs typeface="+mn-cs"/>
              </a:defRPr>
            </a:lvl3pPr>
            <a:lvl4pPr marL="2462055" algn="l" defTabSz="1641370" rtl="0" eaLnBrk="1" latinLnBrk="0" hangingPunct="1">
              <a:defRPr sz="3231" kern="1200">
                <a:solidFill>
                  <a:schemeClr val="lt1"/>
                </a:solidFill>
                <a:latin typeface="+mn-lt"/>
                <a:ea typeface="+mn-ea"/>
                <a:cs typeface="+mn-cs"/>
              </a:defRPr>
            </a:lvl4pPr>
            <a:lvl5pPr marL="3282739" algn="l" defTabSz="1641370" rtl="0" eaLnBrk="1" latinLnBrk="0" hangingPunct="1">
              <a:defRPr sz="3231" kern="1200">
                <a:solidFill>
                  <a:schemeClr val="lt1"/>
                </a:solidFill>
                <a:latin typeface="+mn-lt"/>
                <a:ea typeface="+mn-ea"/>
                <a:cs typeface="+mn-cs"/>
              </a:defRPr>
            </a:lvl5pPr>
            <a:lvl6pPr marL="4103425" algn="l" defTabSz="1641370" rtl="0" eaLnBrk="1" latinLnBrk="0" hangingPunct="1">
              <a:defRPr sz="3231" kern="1200">
                <a:solidFill>
                  <a:schemeClr val="lt1"/>
                </a:solidFill>
                <a:latin typeface="+mn-lt"/>
                <a:ea typeface="+mn-ea"/>
                <a:cs typeface="+mn-cs"/>
              </a:defRPr>
            </a:lvl6pPr>
            <a:lvl7pPr marL="4924110" algn="l" defTabSz="1641370" rtl="0" eaLnBrk="1" latinLnBrk="0" hangingPunct="1">
              <a:defRPr sz="3231" kern="1200">
                <a:solidFill>
                  <a:schemeClr val="lt1"/>
                </a:solidFill>
                <a:latin typeface="+mn-lt"/>
                <a:ea typeface="+mn-ea"/>
                <a:cs typeface="+mn-cs"/>
              </a:defRPr>
            </a:lvl7pPr>
            <a:lvl8pPr marL="5744796" algn="l" defTabSz="1641370" rtl="0" eaLnBrk="1" latinLnBrk="0" hangingPunct="1">
              <a:defRPr sz="3231" kern="1200">
                <a:solidFill>
                  <a:schemeClr val="lt1"/>
                </a:solidFill>
                <a:latin typeface="+mn-lt"/>
                <a:ea typeface="+mn-ea"/>
                <a:cs typeface="+mn-cs"/>
              </a:defRPr>
            </a:lvl8pPr>
            <a:lvl9pPr marL="6565480" algn="l" defTabSz="1641370" rtl="0" eaLnBrk="1" latinLnBrk="0" hangingPunct="1">
              <a:defRPr sz="3231" kern="1200">
                <a:solidFill>
                  <a:schemeClr val="lt1"/>
                </a:solidFill>
                <a:latin typeface="+mn-lt"/>
                <a:ea typeface="+mn-ea"/>
                <a:cs typeface="+mn-cs"/>
              </a:defRPr>
            </a:lvl9pPr>
          </a:lstStyle>
          <a:p>
            <a:r>
              <a:rPr lang="es-MX" sz="2400" b="1" dirty="0" smtClean="0">
                <a:solidFill>
                  <a:schemeClr val="tx1"/>
                </a:solidFill>
                <a:latin typeface="Arial" panose="020B0604020202020204" pitchFamily="34" charset="0"/>
                <a:cs typeface="Arial" panose="020B0604020202020204" pitchFamily="34" charset="0"/>
              </a:rPr>
              <a:t>Jonathan, con base en los ejemplos de imagen, elige las que consideren prudente de las que tomaste en </a:t>
            </a:r>
            <a:r>
              <a:rPr lang="es-MX" sz="2400" b="1" dirty="0" err="1" smtClean="0">
                <a:solidFill>
                  <a:schemeClr val="tx1"/>
                </a:solidFill>
                <a:latin typeface="Arial" panose="020B0604020202020204" pitchFamily="34" charset="0"/>
                <a:cs typeface="Arial" panose="020B0604020202020204" pitchFamily="34" charset="0"/>
              </a:rPr>
              <a:t>Tlaqná</a:t>
            </a:r>
            <a:r>
              <a:rPr lang="es-MX" sz="2400" b="1" dirty="0" smtClean="0">
                <a:solidFill>
                  <a:schemeClr val="tx1"/>
                </a:solidFill>
                <a:latin typeface="Arial" panose="020B0604020202020204" pitchFamily="34" charset="0"/>
                <a:cs typeface="Arial" panose="020B0604020202020204" pitchFamily="34" charset="0"/>
              </a:rPr>
              <a:t>.</a:t>
            </a:r>
            <a:endParaRPr lang="es-MX" sz="24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4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337093" y="1167486"/>
            <a:ext cx="17212163" cy="830997"/>
          </a:xfrm>
          <a:prstGeom prst="rect">
            <a:avLst/>
          </a:prstGeom>
        </p:spPr>
        <p:txBody>
          <a:bodyPr wrap="square">
            <a:spAutoFit/>
          </a:bodyPr>
          <a:lstStyle/>
          <a:p>
            <a:r>
              <a:rPr lang="es-MX" sz="2400" b="1" dirty="0">
                <a:latin typeface="Arial" panose="020B0604020202020204" pitchFamily="34" charset="0"/>
                <a:cs typeface="Arial" panose="020B0604020202020204" pitchFamily="34" charset="0"/>
              </a:rPr>
              <a:t>3.3 Música de </a:t>
            </a:r>
            <a:r>
              <a:rPr lang="es-MX" sz="2400" b="1" i="1" dirty="0">
                <a:latin typeface="Arial" panose="020B0604020202020204" pitchFamily="34" charset="0"/>
                <a:cs typeface="Arial" panose="020B0604020202020204" pitchFamily="34" charset="0"/>
              </a:rPr>
              <a:t>b</a:t>
            </a:r>
            <a:r>
              <a:rPr lang="es-MX" sz="2400" b="1" i="1" dirty="0" smtClean="0">
                <a:latin typeface="Arial" panose="020B0604020202020204" pitchFamily="34" charset="0"/>
                <a:cs typeface="Arial" panose="020B0604020202020204" pitchFamily="34" charset="0"/>
              </a:rPr>
              <a:t>allet</a:t>
            </a:r>
            <a:endParaRPr lang="es-MX" sz="2400" i="1" dirty="0">
              <a:latin typeface="Arial" panose="020B0604020202020204" pitchFamily="34" charset="0"/>
              <a:ea typeface="Calibri" panose="020F0502020204030204" pitchFamily="34" charset="0"/>
              <a:cs typeface="Arial" panose="020B0604020202020204" pitchFamily="34" charset="0"/>
            </a:endParaRPr>
          </a:p>
          <a:p>
            <a:pPr algn="just"/>
            <a:r>
              <a:rPr lang="es-MX" sz="2400" dirty="0">
                <a:latin typeface="Arial" panose="020B0604020202020204" pitchFamily="34" charset="0"/>
                <a:cs typeface="Arial" panose="020B0604020202020204" pitchFamily="34" charset="0"/>
              </a:rPr>
              <a:t> </a:t>
            </a:r>
          </a:p>
        </p:txBody>
      </p:sp>
      <p:sp>
        <p:nvSpPr>
          <p:cNvPr id="3" name="Rectángulo 2"/>
          <p:cNvSpPr/>
          <p:nvPr/>
        </p:nvSpPr>
        <p:spPr>
          <a:xfrm>
            <a:off x="1337093" y="1998483"/>
            <a:ext cx="17212163" cy="665566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3"/>
          <p:cNvSpPr/>
          <p:nvPr/>
        </p:nvSpPr>
        <p:spPr>
          <a:xfrm>
            <a:off x="1679784" y="2829480"/>
            <a:ext cx="6335486" cy="4963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b="1" dirty="0">
                <a:solidFill>
                  <a:srgbClr val="FF0000"/>
                </a:solidFill>
                <a:latin typeface="Arial" panose="020B0604020202020204" pitchFamily="34" charset="0"/>
                <a:cs typeface="Arial" panose="020B0604020202020204" pitchFamily="34" charset="0"/>
              </a:rPr>
              <a:t>FOTO</a:t>
            </a:r>
          </a:p>
        </p:txBody>
      </p:sp>
      <p:sp>
        <p:nvSpPr>
          <p:cNvPr id="5" name="Rectángulo 4"/>
          <p:cNvSpPr/>
          <p:nvPr/>
        </p:nvSpPr>
        <p:spPr>
          <a:xfrm>
            <a:off x="8357960" y="2351314"/>
            <a:ext cx="9899650" cy="6001643"/>
          </a:xfrm>
          <a:prstGeom prst="rect">
            <a:avLst/>
          </a:prstGeom>
        </p:spPr>
        <p:txBody>
          <a:bodyPr>
            <a:spAutoFit/>
          </a:bodyPr>
          <a:lstStyle/>
          <a:p>
            <a:pPr algn="just"/>
            <a:r>
              <a:rPr lang="es-MX" sz="2400" dirty="0">
                <a:solidFill>
                  <a:schemeClr val="bg1"/>
                </a:solidFill>
                <a:latin typeface="Arial" panose="020B0604020202020204" pitchFamily="34" charset="0"/>
                <a:cs typeface="Arial" panose="020B0604020202020204" pitchFamily="34" charset="0"/>
              </a:rPr>
              <a:t>A </a:t>
            </a:r>
            <a:r>
              <a:rPr lang="es-MX" sz="2400" dirty="0" smtClean="0">
                <a:solidFill>
                  <a:schemeClr val="bg1"/>
                </a:solidFill>
                <a:latin typeface="Arial" panose="020B0604020202020204" pitchFamily="34" charset="0"/>
                <a:cs typeface="Arial" panose="020B0604020202020204" pitchFamily="34" charset="0"/>
              </a:rPr>
              <a:t>continuación, podrá </a:t>
            </a:r>
            <a:r>
              <a:rPr lang="es-MX" sz="2400" dirty="0">
                <a:solidFill>
                  <a:schemeClr val="bg1"/>
                </a:solidFill>
                <a:latin typeface="Arial" panose="020B0604020202020204" pitchFamily="34" charset="0"/>
                <a:cs typeface="Arial" panose="020B0604020202020204" pitchFamily="34" charset="0"/>
              </a:rPr>
              <a:t>apreciar la música </a:t>
            </a:r>
            <a:r>
              <a:rPr lang="es-MX" sz="2400" dirty="0" smtClean="0">
                <a:solidFill>
                  <a:schemeClr val="bg1"/>
                </a:solidFill>
                <a:latin typeface="Arial" panose="020B0604020202020204" pitchFamily="34" charset="0"/>
                <a:cs typeface="Arial" panose="020B0604020202020204" pitchFamily="34" charset="0"/>
              </a:rPr>
              <a:t>de </a:t>
            </a:r>
            <a:r>
              <a:rPr lang="es-MX" sz="2400" i="1" dirty="0" smtClean="0">
                <a:solidFill>
                  <a:schemeClr val="bg1"/>
                </a:solidFill>
                <a:latin typeface="Arial" panose="020B0604020202020204" pitchFamily="34" charset="0"/>
                <a:cs typeface="Arial" panose="020B0604020202020204" pitchFamily="34" charset="0"/>
              </a:rPr>
              <a:t>ballet</a:t>
            </a:r>
            <a:r>
              <a:rPr lang="es-MX" sz="2400" dirty="0" smtClean="0">
                <a:solidFill>
                  <a:schemeClr val="bg1"/>
                </a:solidFill>
                <a:latin typeface="Arial" panose="020B0604020202020204" pitchFamily="34" charset="0"/>
                <a:cs typeface="Arial" panose="020B0604020202020204" pitchFamily="34" charset="0"/>
              </a:rPr>
              <a:t> </a:t>
            </a:r>
            <a:r>
              <a:rPr lang="es-MX" sz="2400" dirty="0">
                <a:solidFill>
                  <a:schemeClr val="bg1"/>
                </a:solidFill>
                <a:latin typeface="Arial" panose="020B0604020202020204" pitchFamily="34" charset="0"/>
                <a:cs typeface="Arial" panose="020B0604020202020204" pitchFamily="34" charset="0"/>
              </a:rPr>
              <a:t>desde los números de </a:t>
            </a:r>
            <a:r>
              <a:rPr lang="es-MX" sz="2400" i="1" dirty="0">
                <a:solidFill>
                  <a:schemeClr val="bg1"/>
                </a:solidFill>
                <a:latin typeface="Arial" panose="020B0604020202020204" pitchFamily="34" charset="0"/>
                <a:cs typeface="Arial" panose="020B0604020202020204" pitchFamily="34" charset="0"/>
              </a:rPr>
              <a:t>ballet</a:t>
            </a:r>
            <a:r>
              <a:rPr lang="es-MX" sz="2400" dirty="0">
                <a:solidFill>
                  <a:schemeClr val="bg1"/>
                </a:solidFill>
                <a:latin typeface="Arial" panose="020B0604020202020204" pitchFamily="34" charset="0"/>
                <a:cs typeface="Arial" panose="020B0604020202020204" pitchFamily="34" charset="0"/>
              </a:rPr>
              <a:t> insertados en algunas </a:t>
            </a:r>
            <a:r>
              <a:rPr lang="es-MX" sz="2400" dirty="0" smtClean="0">
                <a:solidFill>
                  <a:schemeClr val="bg1"/>
                </a:solidFill>
                <a:latin typeface="Arial" panose="020B0604020202020204" pitchFamily="34" charset="0"/>
                <a:cs typeface="Arial" panose="020B0604020202020204" pitchFamily="34" charset="0"/>
              </a:rPr>
              <a:t>óperas, hasta </a:t>
            </a:r>
            <a:r>
              <a:rPr lang="es-MX" sz="2400" dirty="0">
                <a:solidFill>
                  <a:schemeClr val="bg1"/>
                </a:solidFill>
                <a:latin typeface="Arial" panose="020B0604020202020204" pitchFamily="34" charset="0"/>
                <a:cs typeface="Arial" panose="020B0604020202020204" pitchFamily="34" charset="0"/>
              </a:rPr>
              <a:t>las propuestas modernistas del siglo XX, identificando a los compositores más célebres como: Mozart, Bizet, Saint Saëns, Borodín, Minkus, Offenbach, Stravinski y los temas musicales que han trascendido al cine y a las salas de conciertos.</a:t>
            </a:r>
          </a:p>
          <a:p>
            <a:pPr algn="just"/>
            <a:r>
              <a:rPr lang="es-MX" sz="2400" dirty="0">
                <a:solidFill>
                  <a:schemeClr val="bg1"/>
                </a:solidFill>
                <a:latin typeface="Arial" panose="020B0604020202020204" pitchFamily="34" charset="0"/>
                <a:cs typeface="Arial" panose="020B0604020202020204" pitchFamily="34" charset="0"/>
              </a:rPr>
              <a:t> </a:t>
            </a:r>
          </a:p>
          <a:p>
            <a:pPr algn="just"/>
            <a:r>
              <a:rPr lang="es-MX" sz="2400" dirty="0">
                <a:solidFill>
                  <a:schemeClr val="bg1"/>
                </a:solidFill>
                <a:latin typeface="Arial" panose="020B0604020202020204" pitchFamily="34" charset="0"/>
                <a:cs typeface="Arial" panose="020B0604020202020204" pitchFamily="34" charset="0"/>
              </a:rPr>
              <a:t>La música de los </a:t>
            </a:r>
            <a:r>
              <a:rPr lang="es-MX" sz="2400" i="1" dirty="0">
                <a:solidFill>
                  <a:schemeClr val="bg1"/>
                </a:solidFill>
                <a:latin typeface="Arial" panose="020B0604020202020204" pitchFamily="34" charset="0"/>
                <a:cs typeface="Arial" panose="020B0604020202020204" pitchFamily="34" charset="0"/>
              </a:rPr>
              <a:t>ballets</a:t>
            </a:r>
            <a:r>
              <a:rPr lang="es-MX" sz="2400" dirty="0">
                <a:solidFill>
                  <a:schemeClr val="bg1"/>
                </a:solidFill>
                <a:latin typeface="Arial" panose="020B0604020202020204" pitchFamily="34" charset="0"/>
                <a:cs typeface="Arial" panose="020B0604020202020204" pitchFamily="34" charset="0"/>
              </a:rPr>
              <a:t> ha sido famosa desde su </a:t>
            </a:r>
            <a:r>
              <a:rPr lang="es-MX" sz="2400" dirty="0" smtClean="0">
                <a:solidFill>
                  <a:schemeClr val="bg1"/>
                </a:solidFill>
                <a:latin typeface="Arial" panose="020B0604020202020204" pitchFamily="34" charset="0"/>
                <a:cs typeface="Arial" panose="020B0604020202020204" pitchFamily="34" charset="0"/>
              </a:rPr>
              <a:t>creación y, en </a:t>
            </a:r>
            <a:r>
              <a:rPr lang="es-MX" sz="2400" dirty="0">
                <a:solidFill>
                  <a:schemeClr val="bg1"/>
                </a:solidFill>
                <a:latin typeface="Arial" panose="020B0604020202020204" pitchFamily="34" charset="0"/>
                <a:cs typeface="Arial" panose="020B0604020202020204" pitchFamily="34" charset="0"/>
              </a:rPr>
              <a:t>la </a:t>
            </a:r>
            <a:r>
              <a:rPr lang="es-MX" sz="2400" dirty="0" smtClean="0">
                <a:solidFill>
                  <a:schemeClr val="bg1"/>
                </a:solidFill>
                <a:latin typeface="Arial" panose="020B0604020202020204" pitchFamily="34" charset="0"/>
                <a:cs typeface="Arial" panose="020B0604020202020204" pitchFamily="34" charset="0"/>
              </a:rPr>
              <a:t>actualidad, </a:t>
            </a:r>
            <a:r>
              <a:rPr lang="es-MX" sz="2400" dirty="0">
                <a:solidFill>
                  <a:schemeClr val="bg1"/>
                </a:solidFill>
                <a:latin typeface="Arial" panose="020B0604020202020204" pitchFamily="34" charset="0"/>
                <a:cs typeface="Arial" panose="020B0604020202020204" pitchFamily="34" charset="0"/>
              </a:rPr>
              <a:t>frecuentemente estamos en contacto con ejemplos de este género, simplemente no recordamos que tienen su origen </a:t>
            </a:r>
            <a:r>
              <a:rPr lang="es-MX" sz="2400" dirty="0" smtClean="0">
                <a:solidFill>
                  <a:schemeClr val="bg1"/>
                </a:solidFill>
                <a:latin typeface="Arial" panose="020B0604020202020204" pitchFamily="34" charset="0"/>
                <a:cs typeface="Arial" panose="020B0604020202020204" pitchFamily="34" charset="0"/>
              </a:rPr>
              <a:t>en la </a:t>
            </a:r>
            <a:r>
              <a:rPr lang="es-MX" sz="2400" dirty="0">
                <a:solidFill>
                  <a:schemeClr val="bg1"/>
                </a:solidFill>
                <a:latin typeface="Arial" panose="020B0604020202020204" pitchFamily="34" charset="0"/>
                <a:cs typeface="Arial" panose="020B0604020202020204" pitchFamily="34" charset="0"/>
              </a:rPr>
              <a:t>música escrita para el </a:t>
            </a:r>
            <a:r>
              <a:rPr lang="es-MX" sz="2400" i="1" dirty="0">
                <a:solidFill>
                  <a:schemeClr val="bg1"/>
                </a:solidFill>
                <a:latin typeface="Arial" panose="020B0604020202020204" pitchFamily="34" charset="0"/>
                <a:cs typeface="Arial" panose="020B0604020202020204" pitchFamily="34" charset="0"/>
              </a:rPr>
              <a:t>ballet</a:t>
            </a:r>
            <a:r>
              <a:rPr lang="es-MX" sz="2400" dirty="0">
                <a:solidFill>
                  <a:schemeClr val="bg1"/>
                </a:solidFill>
                <a:latin typeface="Arial" panose="020B0604020202020204" pitchFamily="34" charset="0"/>
                <a:cs typeface="Arial" panose="020B0604020202020204" pitchFamily="34" charset="0"/>
              </a:rPr>
              <a:t> clásico.</a:t>
            </a:r>
          </a:p>
          <a:p>
            <a:pPr algn="just"/>
            <a:endParaRPr lang="es-MX" sz="2400" dirty="0">
              <a:solidFill>
                <a:schemeClr val="bg1"/>
              </a:solidFill>
              <a:highlight>
                <a:srgbClr val="FF9999"/>
              </a:highlight>
              <a:latin typeface="Arial" panose="020B0604020202020204" pitchFamily="34" charset="0"/>
              <a:cs typeface="Arial" panose="020B0604020202020204" pitchFamily="34" charset="0"/>
            </a:endParaRPr>
          </a:p>
          <a:p>
            <a:pPr algn="just"/>
            <a:r>
              <a:rPr lang="es-MX" sz="2400" dirty="0" smtClean="0">
                <a:solidFill>
                  <a:schemeClr val="bg1"/>
                </a:solidFill>
                <a:latin typeface="Arial" panose="020B0604020202020204" pitchFamily="34" charset="0"/>
                <a:cs typeface="Arial" panose="020B0604020202020204" pitchFamily="34" charset="0"/>
              </a:rPr>
              <a:t>Ahora, se le invita a conocer </a:t>
            </a:r>
            <a:r>
              <a:rPr lang="es-MX" sz="2400" dirty="0">
                <a:solidFill>
                  <a:schemeClr val="bg1"/>
                </a:solidFill>
                <a:latin typeface="Arial" panose="020B0604020202020204" pitchFamily="34" charset="0"/>
                <a:cs typeface="Arial" panose="020B0604020202020204" pitchFamily="34" charset="0"/>
              </a:rPr>
              <a:t>y apreciar la música de </a:t>
            </a:r>
            <a:r>
              <a:rPr lang="es-MX" sz="2400" i="1" dirty="0">
                <a:solidFill>
                  <a:schemeClr val="bg1"/>
                </a:solidFill>
                <a:latin typeface="Arial" panose="020B0604020202020204" pitchFamily="34" charset="0"/>
                <a:cs typeface="Arial" panose="020B0604020202020204" pitchFamily="34" charset="0"/>
              </a:rPr>
              <a:t>ballet</a:t>
            </a:r>
            <a:r>
              <a:rPr lang="es-MX" sz="2400" dirty="0">
                <a:solidFill>
                  <a:schemeClr val="bg1"/>
                </a:solidFill>
                <a:latin typeface="Arial" panose="020B0604020202020204" pitchFamily="34" charset="0"/>
                <a:cs typeface="Arial" panose="020B0604020202020204" pitchFamily="34" charset="0"/>
              </a:rPr>
              <a:t> con ejemplos musicales y sinopsis de los libretos, desde el renacimiento en Francia hasta el siglo XX, a través de un acercamiento </a:t>
            </a:r>
            <a:r>
              <a:rPr lang="es-MX" sz="2400" dirty="0" smtClean="0">
                <a:solidFill>
                  <a:schemeClr val="bg1"/>
                </a:solidFill>
                <a:latin typeface="Arial" panose="020B0604020202020204" pitchFamily="34" charset="0"/>
                <a:cs typeface="Arial" panose="020B0604020202020204" pitchFamily="34" charset="0"/>
              </a:rPr>
              <a:t>pr</a:t>
            </a:r>
            <a:r>
              <a:rPr lang="es-ES" sz="2400" dirty="0" smtClean="0">
                <a:solidFill>
                  <a:schemeClr val="bg1"/>
                </a:solidFill>
                <a:latin typeface="Arial" panose="020B0604020202020204" pitchFamily="34" charset="0"/>
                <a:cs typeface="Arial" panose="020B0604020202020204" pitchFamily="34" charset="0"/>
              </a:rPr>
              <a:t>á</a:t>
            </a:r>
            <a:r>
              <a:rPr lang="es-MX" sz="2400" dirty="0" smtClean="0">
                <a:solidFill>
                  <a:schemeClr val="bg1"/>
                </a:solidFill>
                <a:latin typeface="Arial" panose="020B0604020202020204" pitchFamily="34" charset="0"/>
                <a:cs typeface="Arial" panose="020B0604020202020204" pitchFamily="34" charset="0"/>
              </a:rPr>
              <a:t>ctico, </a:t>
            </a:r>
            <a:r>
              <a:rPr lang="es-MX" sz="2400" dirty="0">
                <a:solidFill>
                  <a:schemeClr val="bg1"/>
                </a:solidFill>
                <a:latin typeface="Arial" panose="020B0604020202020204" pitchFamily="34" charset="0"/>
                <a:cs typeface="Arial" panose="020B0604020202020204" pitchFamily="34" charset="0"/>
              </a:rPr>
              <a:t>audiovisual e histórico. </a:t>
            </a:r>
          </a:p>
        </p:txBody>
      </p:sp>
      <p:sp>
        <p:nvSpPr>
          <p:cNvPr id="6" name="Rectángulo 5"/>
          <p:cNvSpPr/>
          <p:nvPr/>
        </p:nvSpPr>
        <p:spPr>
          <a:xfrm>
            <a:off x="1337093" y="9723658"/>
            <a:ext cx="17212163" cy="4154984"/>
          </a:xfrm>
          <a:prstGeom prst="rect">
            <a:avLst/>
          </a:prstGeom>
        </p:spPr>
        <p:txBody>
          <a:bodyPr wrap="square">
            <a:spAutoFit/>
          </a:bodyPr>
          <a:lstStyle/>
          <a:p>
            <a:pPr algn="just">
              <a:spcAft>
                <a:spcPts val="0"/>
              </a:spcAft>
            </a:pPr>
            <a:r>
              <a:rPr lang="es-MX" sz="2400" dirty="0" smtClean="0">
                <a:latin typeface="Arial" panose="020B0604020202020204" pitchFamily="34" charset="0"/>
                <a:ea typeface="Calibri" panose="020F0502020204030204" pitchFamily="34" charset="0"/>
                <a:cs typeface="Arial" panose="020B0604020202020204" pitchFamily="34" charset="0"/>
              </a:rPr>
              <a:t>A continuación, revise la siguiente presentaci</a:t>
            </a:r>
            <a:r>
              <a:rPr lang="es-ES" sz="2400" dirty="0" err="1" smtClean="0">
                <a:latin typeface="Arial" panose="020B0604020202020204" pitchFamily="34" charset="0"/>
                <a:ea typeface="Calibri" panose="020F0502020204030204" pitchFamily="34" charset="0"/>
                <a:cs typeface="Arial" panose="020B0604020202020204" pitchFamily="34" charset="0"/>
              </a:rPr>
              <a:t>ón</a:t>
            </a:r>
            <a:r>
              <a:rPr lang="es-ES" sz="2400" dirty="0" smtClean="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en la que podrá </a:t>
            </a:r>
            <a:r>
              <a:rPr lang="es-MX" sz="2400" dirty="0">
                <a:latin typeface="Arial" panose="020B0604020202020204" pitchFamily="34" charset="0"/>
                <a:ea typeface="Calibri" panose="020F0502020204030204" pitchFamily="34" charset="0"/>
                <a:cs typeface="Arial" panose="020B0604020202020204" pitchFamily="34" charset="0"/>
              </a:rPr>
              <a:t>consultar </a:t>
            </a:r>
            <a:r>
              <a:rPr lang="es-MX" sz="2400" dirty="0" smtClean="0">
                <a:latin typeface="Arial" panose="020B0604020202020204" pitchFamily="34" charset="0"/>
                <a:ea typeface="Calibri" panose="020F0502020204030204" pitchFamily="34" charset="0"/>
                <a:cs typeface="Arial" panose="020B0604020202020204" pitchFamily="34" charset="0"/>
              </a:rPr>
              <a:t>m</a:t>
            </a:r>
            <a:r>
              <a:rPr lang="es-ES" sz="2400" dirty="0" err="1" smtClean="0">
                <a:latin typeface="Arial" panose="020B0604020202020204" pitchFamily="34" charset="0"/>
                <a:ea typeface="Calibri" panose="020F0502020204030204" pitchFamily="34" charset="0"/>
                <a:cs typeface="Arial" panose="020B0604020202020204" pitchFamily="34" charset="0"/>
              </a:rPr>
              <a:t>ás</a:t>
            </a:r>
            <a:r>
              <a:rPr lang="es-ES" sz="2400" dirty="0" smtClean="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información acerca de la </a:t>
            </a:r>
            <a:r>
              <a:rPr lang="es-MX" sz="2400" dirty="0">
                <a:latin typeface="Arial" panose="020B0604020202020204" pitchFamily="34" charset="0"/>
                <a:ea typeface="Calibri" panose="020F0502020204030204" pitchFamily="34" charset="0"/>
                <a:cs typeface="Arial" panose="020B0604020202020204" pitchFamily="34" charset="0"/>
              </a:rPr>
              <a:t>música de ballet. </a:t>
            </a:r>
          </a:p>
          <a:p>
            <a:pPr algn="just">
              <a:spcAft>
                <a:spcPts val="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ctr">
              <a:spcAft>
                <a:spcPts val="0"/>
              </a:spcAft>
            </a:pPr>
            <a:r>
              <a:rPr lang="es-MX" sz="2400" b="1" dirty="0">
                <a:solidFill>
                  <a:srgbClr val="FF0000"/>
                </a:solidFill>
                <a:latin typeface="Arial" panose="020B0604020202020204" pitchFamily="34" charset="0"/>
                <a:cs typeface="Arial" panose="020B0604020202020204" pitchFamily="34" charset="0"/>
              </a:rPr>
              <a:t>Aquí debe ir diapositivas de la música de ballet</a:t>
            </a:r>
          </a:p>
          <a:p>
            <a:pPr algn="just"/>
            <a:endParaRPr lang="es-MX" sz="2400" dirty="0">
              <a:highlight>
                <a:srgbClr val="FF9999"/>
              </a:highlight>
              <a:latin typeface="Arial" panose="020B0604020202020204" pitchFamily="34" charset="0"/>
              <a:cs typeface="Arial" panose="020B0604020202020204" pitchFamily="34" charset="0"/>
            </a:endParaRPr>
          </a:p>
          <a:p>
            <a:pPr algn="just"/>
            <a:r>
              <a:rPr lang="es-MX" sz="2400" dirty="0">
                <a:latin typeface="Arial" panose="020B0604020202020204" pitchFamily="34" charset="0"/>
                <a:ea typeface="Calibri" panose="020F0502020204030204" pitchFamily="34" charset="0"/>
                <a:cs typeface="Arial" panose="020B0604020202020204" pitchFamily="34" charset="0"/>
              </a:rPr>
              <a:t>Para</a:t>
            </a:r>
            <a:r>
              <a:rPr lang="es-MX" sz="2400" dirty="0">
                <a:highlight>
                  <a:srgbClr val="FF9999"/>
                </a:highlight>
                <a:latin typeface="Arial" panose="020B0604020202020204" pitchFamily="34" charset="0"/>
                <a:cs typeface="Arial" panose="020B0604020202020204" pitchFamily="34" charset="0"/>
              </a:rPr>
              <a:t> </a:t>
            </a:r>
            <a:r>
              <a:rPr lang="es-MX" sz="2400" dirty="0">
                <a:latin typeface="Arial" panose="020B0604020202020204" pitchFamily="34" charset="0"/>
                <a:ea typeface="Calibri" panose="020F0502020204030204" pitchFamily="34" charset="0"/>
                <a:cs typeface="Arial" panose="020B0604020202020204" pitchFamily="34" charset="0"/>
              </a:rPr>
              <a:t>escuchar estas canciones, </a:t>
            </a:r>
            <a:r>
              <a:rPr lang="es-MX" sz="2400" dirty="0" smtClean="0">
                <a:latin typeface="Arial" panose="020B0604020202020204" pitchFamily="34" charset="0"/>
                <a:ea typeface="Calibri" panose="020F0502020204030204" pitchFamily="34" charset="0"/>
                <a:cs typeface="Arial" panose="020B0604020202020204" pitchFamily="34" charset="0"/>
              </a:rPr>
              <a:t>debe </a:t>
            </a:r>
            <a:r>
              <a:rPr lang="es-MX" sz="2400" dirty="0">
                <a:latin typeface="Arial" panose="020B0604020202020204" pitchFamily="34" charset="0"/>
                <a:ea typeface="Calibri" panose="020F0502020204030204" pitchFamily="34" charset="0"/>
                <a:cs typeface="Arial" panose="020B0604020202020204" pitchFamily="34" charset="0"/>
              </a:rPr>
              <a:t>ingresar a la biblioteca digital Naxos Music Library. Para </a:t>
            </a:r>
            <a:r>
              <a:rPr lang="es-MX" sz="2400" dirty="0" smtClean="0">
                <a:latin typeface="Arial" panose="020B0604020202020204" pitchFamily="34" charset="0"/>
                <a:ea typeface="Calibri" panose="020F0502020204030204" pitchFamily="34" charset="0"/>
                <a:cs typeface="Arial" panose="020B0604020202020204" pitchFamily="34" charset="0"/>
              </a:rPr>
              <a:t>ello, </a:t>
            </a:r>
            <a:r>
              <a:rPr lang="es-MX" sz="2400" dirty="0">
                <a:latin typeface="Arial" panose="020B0604020202020204" pitchFamily="34" charset="0"/>
                <a:ea typeface="Calibri" panose="020F0502020204030204" pitchFamily="34" charset="0"/>
                <a:cs typeface="Arial" panose="020B0604020202020204" pitchFamily="34" charset="0"/>
              </a:rPr>
              <a:t>consulte las instrucciones en el siguiente documento: </a:t>
            </a:r>
          </a:p>
          <a:p>
            <a:pPr algn="just">
              <a:spcAft>
                <a:spcPts val="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ctr">
              <a:spcAft>
                <a:spcPts val="0"/>
              </a:spcAft>
            </a:pPr>
            <a:r>
              <a:rPr lang="es-MX" sz="2400" b="1" dirty="0">
                <a:solidFill>
                  <a:srgbClr val="FF0000"/>
                </a:solidFill>
                <a:latin typeface="Arial" panose="020B0604020202020204" pitchFamily="34" charset="0"/>
                <a:cs typeface="Arial" panose="020B0604020202020204" pitchFamily="34" charset="0"/>
              </a:rPr>
              <a:t>Aquí debe ir catálogo de canciones</a:t>
            </a:r>
          </a:p>
          <a:p>
            <a:pPr algn="ctr"/>
            <a:r>
              <a:rPr lang="es-MX" sz="2400" b="1" dirty="0">
                <a:solidFill>
                  <a:srgbClr val="FF0000"/>
                </a:solidFill>
                <a:latin typeface="Arial" panose="020B0604020202020204" pitchFamily="34" charset="0"/>
                <a:ea typeface="Calibri" panose="020F0502020204030204" pitchFamily="34" charset="0"/>
                <a:cs typeface="Arial" panose="020B0604020202020204" pitchFamily="34" charset="0"/>
              </a:rPr>
              <a:t>Información en la diapositiva 11 y 12</a:t>
            </a:r>
            <a:endParaRPr lang="es-MX" sz="2400" dirty="0">
              <a:latin typeface="Arial" panose="020B0604020202020204" pitchFamily="34" charset="0"/>
              <a:ea typeface="Calibri" panose="020F0502020204030204" pitchFamily="34" charset="0"/>
              <a:cs typeface="Arial" panose="020B0604020202020204" pitchFamily="34" charset="0"/>
            </a:endParaRPr>
          </a:p>
          <a:p>
            <a:pPr algn="ctr">
              <a:spcAft>
                <a:spcPts val="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r>
              <a:rPr lang="es-MX" sz="2400" dirty="0">
                <a:latin typeface="Arial" panose="020B0604020202020204" pitchFamily="34" charset="0"/>
                <a:cs typeface="Arial" panose="020B0604020202020204" pitchFamily="34" charset="0"/>
              </a:rPr>
              <a:t> </a:t>
            </a:r>
          </a:p>
        </p:txBody>
      </p:sp>
      <p:sp>
        <p:nvSpPr>
          <p:cNvPr id="7" name="Rectángulo 6"/>
          <p:cNvSpPr/>
          <p:nvPr/>
        </p:nvSpPr>
        <p:spPr>
          <a:xfrm>
            <a:off x="17269460" y="9723658"/>
            <a:ext cx="5059680" cy="144818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smtClean="0">
                <a:solidFill>
                  <a:schemeClr val="bg1"/>
                </a:solidFill>
              </a:rPr>
              <a:t>Aurelio, las diapositivas están en la carpeta. </a:t>
            </a:r>
            <a:endParaRPr lang="es-MX" dirty="0">
              <a:solidFill>
                <a:schemeClr val="bg1"/>
              </a:solidFill>
            </a:endParaRPr>
          </a:p>
        </p:txBody>
      </p:sp>
      <p:sp>
        <p:nvSpPr>
          <p:cNvPr id="8" name="Rectángulo 7"/>
          <p:cNvSpPr/>
          <p:nvPr/>
        </p:nvSpPr>
        <p:spPr>
          <a:xfrm>
            <a:off x="13307785" y="12360634"/>
            <a:ext cx="4354940" cy="151800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400" dirty="0" smtClean="0">
                <a:solidFill>
                  <a:schemeClr val="bg1"/>
                </a:solidFill>
                <a:latin typeface="Arial" panose="020B0604020202020204" pitchFamily="34" charset="0"/>
                <a:cs typeface="Arial" panose="020B0604020202020204" pitchFamily="34" charset="0"/>
              </a:rPr>
              <a:t>Aurelio, usar el mismo formato de catálogo que usaste en el módulo 1 y 2 para presentar esta música. </a:t>
            </a:r>
            <a:endParaRPr lang="es-MX"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6594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271133" y="1151201"/>
            <a:ext cx="17452975" cy="13018949"/>
          </a:xfrm>
          <a:prstGeom prst="rect">
            <a:avLst/>
          </a:prstGeom>
        </p:spPr>
        <p:txBody>
          <a:bodyPr wrap="square">
            <a:spAutoFit/>
          </a:bodyPr>
          <a:lstStyle/>
          <a:p>
            <a:pPr>
              <a:spcAft>
                <a:spcPts val="0"/>
              </a:spcAft>
            </a:pPr>
            <a:r>
              <a:rPr lang="es-MX" sz="2400" b="1" dirty="0" smtClean="0">
                <a:latin typeface="Arial" panose="020B0604020202020204" pitchFamily="34" charset="0"/>
                <a:ea typeface="Arial" panose="020B0604020202020204" pitchFamily="34" charset="0"/>
                <a:cs typeface="Arial" panose="020B0604020202020204" pitchFamily="34" charset="0"/>
              </a:rPr>
              <a:t>1. </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Posiblemente ha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visto esta escena de la película animada “</a:t>
            </a:r>
            <a:r>
              <a:rPr lang="es-MX" sz="2400" i="1" dirty="0">
                <a:solidFill>
                  <a:srgbClr val="0070C0"/>
                </a:solidFill>
                <a:latin typeface="Arial" panose="020B0604020202020204" pitchFamily="34" charset="0"/>
                <a:ea typeface="Arial" panose="020B0604020202020204" pitchFamily="34" charset="0"/>
                <a:cs typeface="Arial" panose="020B0604020202020204" pitchFamily="34" charset="0"/>
              </a:rPr>
              <a:t>La era del hielo</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 en la que la ardilla </a:t>
            </a:r>
            <a:r>
              <a:rPr lang="es-MX" sz="2400" i="1" dirty="0">
                <a:solidFill>
                  <a:srgbClr val="0070C0"/>
                </a:solidFill>
                <a:latin typeface="Arial" panose="020B0604020202020204" pitchFamily="34" charset="0"/>
                <a:ea typeface="Arial" panose="020B0604020202020204" pitchFamily="34" charset="0"/>
                <a:cs typeface="Arial" panose="020B0604020202020204" pitchFamily="34" charset="0"/>
              </a:rPr>
              <a:t>Scrat</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 llega al cielo. </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Ponga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atención a la música:</a:t>
            </a:r>
          </a:p>
          <a:p>
            <a:pPr marL="342900" indent="-342900">
              <a:spcAft>
                <a:spcPts val="0"/>
              </a:spcAft>
              <a:buFont typeface="Wingdings" panose="05000000000000000000" pitchFamily="2" charset="2"/>
              <a:buChar char="Ø"/>
            </a:pPr>
            <a:r>
              <a:rPr lang="es-MX" sz="2400" dirty="0">
                <a:latin typeface="Arial" panose="020B0604020202020204" pitchFamily="34" charset="0"/>
                <a:ea typeface="Arial" panose="020B0604020202020204" pitchFamily="34" charset="0"/>
                <a:cs typeface="Arial" panose="020B0604020202020204" pitchFamily="34" charset="0"/>
              </a:rPr>
              <a:t> </a:t>
            </a:r>
            <a:r>
              <a:rPr lang="en-US" sz="2400" dirty="0">
                <a:latin typeface="Arial" panose="020B0604020202020204" pitchFamily="34" charset="0"/>
                <a:ea typeface="Arial" panose="020B0604020202020204" pitchFamily="34" charset="0"/>
                <a:cs typeface="Arial" panose="020B0604020202020204" pitchFamily="34" charset="0"/>
              </a:rPr>
              <a:t>Khachaturian, A. (1995). </a:t>
            </a:r>
            <a:r>
              <a:rPr lang="en-US" sz="2400" i="1" dirty="0">
                <a:latin typeface="Arial" panose="020B0604020202020204" pitchFamily="34" charset="0"/>
                <a:ea typeface="Arial" panose="020B0604020202020204" pitchFamily="34" charset="0"/>
                <a:cs typeface="Arial" panose="020B0604020202020204" pitchFamily="34" charset="0"/>
              </a:rPr>
              <a:t>Adagio of Spartacus and Phrygia </a:t>
            </a:r>
            <a:r>
              <a:rPr lang="en-US" sz="2400" dirty="0">
                <a:latin typeface="Arial" panose="020B0604020202020204" pitchFamily="34" charset="0"/>
                <a:ea typeface="Arial" panose="020B0604020202020204" pitchFamily="34" charset="0"/>
                <a:cs typeface="Arial" panose="020B0604020202020204" pitchFamily="34" charset="0"/>
              </a:rPr>
              <a:t>(Adagio de </a:t>
            </a:r>
            <a:r>
              <a:rPr lang="en-US" sz="2400" dirty="0" err="1">
                <a:latin typeface="Arial" panose="020B0604020202020204" pitchFamily="34" charset="0"/>
                <a:ea typeface="Arial" panose="020B0604020202020204" pitchFamily="34" charset="0"/>
                <a:cs typeface="Arial" panose="020B0604020202020204" pitchFamily="34" charset="0"/>
              </a:rPr>
              <a:t>Espartaco</a:t>
            </a:r>
            <a:r>
              <a:rPr lang="en-US" sz="2400" dirty="0">
                <a:latin typeface="Arial" panose="020B0604020202020204" pitchFamily="34" charset="0"/>
                <a:ea typeface="Arial" panose="020B0604020202020204" pitchFamily="34" charset="0"/>
                <a:cs typeface="Arial" panose="020B0604020202020204" pitchFamily="34" charset="0"/>
              </a:rPr>
              <a:t> y </a:t>
            </a:r>
            <a:r>
              <a:rPr lang="en-US" sz="2400" dirty="0" err="1">
                <a:latin typeface="Arial" panose="020B0604020202020204" pitchFamily="34" charset="0"/>
                <a:ea typeface="Arial" panose="020B0604020202020204" pitchFamily="34" charset="0"/>
                <a:cs typeface="Arial" panose="020B0604020202020204" pitchFamily="34" charset="0"/>
              </a:rPr>
              <a:t>Frigia</a:t>
            </a:r>
            <a:r>
              <a:rPr lang="en-US" sz="2400" dirty="0">
                <a:latin typeface="Arial" panose="020B0604020202020204" pitchFamily="34" charset="0"/>
                <a:ea typeface="Arial" panose="020B0604020202020204" pitchFamily="34" charset="0"/>
                <a:cs typeface="Arial" panose="020B0604020202020204" pitchFamily="34" charset="0"/>
              </a:rPr>
              <a:t>) [</a:t>
            </a:r>
            <a:r>
              <a:rPr lang="en-US" sz="2400" dirty="0" err="1">
                <a:latin typeface="Arial" panose="020B0604020202020204" pitchFamily="34" charset="0"/>
                <a:ea typeface="Arial" panose="020B0604020202020204" pitchFamily="34" charset="0"/>
                <a:cs typeface="Arial" panose="020B0604020202020204" pitchFamily="34" charset="0"/>
              </a:rPr>
              <a:t>obra</a:t>
            </a:r>
            <a:r>
              <a:rPr lang="en-US" sz="2400" dirty="0">
                <a:latin typeface="Arial" panose="020B0604020202020204" pitchFamily="34" charset="0"/>
                <a:ea typeface="Arial" panose="020B0604020202020204" pitchFamily="34" charset="0"/>
                <a:cs typeface="Arial" panose="020B0604020202020204" pitchFamily="34" charset="0"/>
              </a:rPr>
              <a:t> </a:t>
            </a:r>
            <a:r>
              <a:rPr lang="en-US" sz="2400" dirty="0" err="1">
                <a:latin typeface="Arial" panose="020B0604020202020204" pitchFamily="34" charset="0"/>
                <a:ea typeface="Arial" panose="020B0604020202020204" pitchFamily="34" charset="0"/>
                <a:cs typeface="Arial" panose="020B0604020202020204" pitchFamily="34" charset="0"/>
              </a:rPr>
              <a:t>grabada</a:t>
            </a:r>
            <a:r>
              <a:rPr lang="en-US" sz="2400" dirty="0">
                <a:latin typeface="Arial" panose="020B0604020202020204" pitchFamily="34" charset="0"/>
                <a:ea typeface="Arial" panose="020B0604020202020204" pitchFamily="34" charset="0"/>
                <a:cs typeface="Arial" panose="020B0604020202020204" pitchFamily="34" charset="0"/>
              </a:rPr>
              <a:t> por </a:t>
            </a:r>
            <a:r>
              <a:rPr lang="en-US" sz="2400" dirty="0" err="1">
                <a:latin typeface="Arial" panose="020B0604020202020204" pitchFamily="34" charset="0"/>
                <a:ea typeface="Arial" panose="020B0604020202020204" pitchFamily="34" charset="0"/>
                <a:cs typeface="Arial" panose="020B0604020202020204" pitchFamily="34" charset="0"/>
              </a:rPr>
              <a:t>Anichanov</a:t>
            </a:r>
            <a:r>
              <a:rPr lang="en-US" sz="2400" dirty="0">
                <a:latin typeface="Arial" panose="020B0604020202020204" pitchFamily="34" charset="0"/>
                <a:ea typeface="Arial" panose="020B0604020202020204" pitchFamily="34" charset="0"/>
                <a:cs typeface="Arial" panose="020B0604020202020204" pitchFamily="34" charset="0"/>
              </a:rPr>
              <a:t>, A</a:t>
            </a:r>
            <a:r>
              <a:rPr lang="en-US" sz="2400" dirty="0" smtClean="0">
                <a:latin typeface="Arial" panose="020B0604020202020204" pitchFamily="34" charset="0"/>
                <a:ea typeface="Arial" panose="020B0604020202020204" pitchFamily="34" charset="0"/>
                <a:cs typeface="Arial" panose="020B0604020202020204" pitchFamily="34" charset="0"/>
              </a:rPr>
              <a:t>. </a:t>
            </a:r>
            <a:r>
              <a:rPr lang="en-US" sz="2400" dirty="0">
                <a:latin typeface="Arial" panose="020B0604020202020204" pitchFamily="34" charset="0"/>
                <a:ea typeface="Arial" panose="020B0604020202020204" pitchFamily="34" charset="0"/>
                <a:cs typeface="Arial" panose="020B0604020202020204" pitchFamily="34" charset="0"/>
              </a:rPr>
              <a:t>y St. Petersburg State Symphony Orchestra]. En </a:t>
            </a:r>
            <a:r>
              <a:rPr lang="en-US" sz="2400" i="1" dirty="0">
                <a:latin typeface="Arial" panose="020B0604020202020204" pitchFamily="34" charset="0"/>
                <a:ea typeface="Arial" panose="020B0604020202020204" pitchFamily="34" charset="0"/>
                <a:cs typeface="Arial" panose="020B0604020202020204" pitchFamily="34" charset="0"/>
              </a:rPr>
              <a:t>Tchaikovsky: 1812 Overture / Khachaturian: Spartacus and Phrygia. </a:t>
            </a:r>
            <a:r>
              <a:rPr lang="en-US" sz="2400" i="1" dirty="0" smtClean="0">
                <a:latin typeface="Arial" panose="020B0604020202020204" pitchFamily="34" charset="0"/>
                <a:ea typeface="Arial" panose="020B0604020202020204" pitchFamily="34" charset="0"/>
                <a:cs typeface="Arial" panose="020B0604020202020204" pitchFamily="34" charset="0"/>
              </a:rPr>
              <a:t>Naxos</a:t>
            </a:r>
            <a:r>
              <a:rPr lang="en-US" sz="2400" i="1" dirty="0">
                <a:latin typeface="Arial" panose="020B0604020202020204" pitchFamily="34" charset="0"/>
                <a:ea typeface="Arial" panose="020B0604020202020204" pitchFamily="34" charset="0"/>
                <a:cs typeface="Arial" panose="020B0604020202020204" pitchFamily="34" charset="0"/>
              </a:rPr>
              <a:t> </a:t>
            </a:r>
            <a:r>
              <a:rPr lang="en-US" sz="2400" dirty="0" smtClean="0">
                <a:latin typeface="Arial" panose="020B0604020202020204" pitchFamily="34" charset="0"/>
                <a:ea typeface="Arial" panose="020B0604020202020204" pitchFamily="34" charset="0"/>
                <a:cs typeface="Arial" panose="020B0604020202020204" pitchFamily="34" charset="0"/>
              </a:rPr>
              <a:t>(</a:t>
            </a:r>
            <a:r>
              <a:rPr lang="en-US" sz="2400" dirty="0" err="1" smtClean="0">
                <a:latin typeface="Arial" panose="020B0604020202020204" pitchFamily="34" charset="0"/>
                <a:ea typeface="Arial" panose="020B0604020202020204" pitchFamily="34" charset="0"/>
                <a:cs typeface="Arial" panose="020B0604020202020204" pitchFamily="34" charset="0"/>
              </a:rPr>
              <a:t>obra</a:t>
            </a:r>
            <a:r>
              <a:rPr lang="en-US" sz="2400" dirty="0" smtClean="0">
                <a:latin typeface="Arial" panose="020B0604020202020204" pitchFamily="34" charset="0"/>
                <a:ea typeface="Arial" panose="020B0604020202020204" pitchFamily="34" charset="0"/>
                <a:cs typeface="Arial" panose="020B0604020202020204" pitchFamily="34" charset="0"/>
              </a:rPr>
              <a:t> </a:t>
            </a:r>
            <a:r>
              <a:rPr lang="en-US" sz="2400" dirty="0">
                <a:latin typeface="Arial" panose="020B0604020202020204" pitchFamily="34" charset="0"/>
                <a:ea typeface="Arial" panose="020B0604020202020204" pitchFamily="34" charset="0"/>
                <a:cs typeface="Arial" panose="020B0604020202020204" pitchFamily="34" charset="0"/>
              </a:rPr>
              <a:t>original </a:t>
            </a:r>
            <a:r>
              <a:rPr lang="en-US" sz="2400" dirty="0" err="1">
                <a:latin typeface="Arial" panose="020B0604020202020204" pitchFamily="34" charset="0"/>
                <a:ea typeface="Arial" panose="020B0604020202020204" pitchFamily="34" charset="0"/>
                <a:cs typeface="Arial" panose="020B0604020202020204" pitchFamily="34" charset="0"/>
              </a:rPr>
              <a:t>publicada</a:t>
            </a:r>
            <a:r>
              <a:rPr lang="en-US" sz="2400" dirty="0">
                <a:latin typeface="Arial" panose="020B0604020202020204" pitchFamily="34" charset="0"/>
                <a:ea typeface="Arial" panose="020B0604020202020204" pitchFamily="34" charset="0"/>
                <a:cs typeface="Arial" panose="020B0604020202020204" pitchFamily="34" charset="0"/>
              </a:rPr>
              <a:t> en 1956</a:t>
            </a:r>
            <a:r>
              <a:rPr lang="en-US" sz="2400" dirty="0" smtClean="0">
                <a:latin typeface="Arial" panose="020B0604020202020204" pitchFamily="34" charset="0"/>
                <a:ea typeface="Arial" panose="020B0604020202020204" pitchFamily="34" charset="0"/>
                <a:cs typeface="Arial" panose="020B0604020202020204" pitchFamily="34" charset="0"/>
              </a:rPr>
              <a:t>).</a:t>
            </a:r>
            <a:r>
              <a:rPr lang="en-US" sz="2400" dirty="0">
                <a:latin typeface="Arial" panose="020B0604020202020204" pitchFamily="34" charset="0"/>
                <a:ea typeface="Arial" panose="020B0604020202020204" pitchFamily="34" charset="0"/>
                <a:cs typeface="Arial" panose="020B0604020202020204" pitchFamily="34" charset="0"/>
              </a:rPr>
              <a:t> </a:t>
            </a:r>
            <a:r>
              <a:rPr lang="en-US"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CD</a:t>
            </a:r>
            <a:r>
              <a:rPr lang="en-US"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8.553248.</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Pista </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o t</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rack</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1.</a:t>
            </a:r>
            <a:endPar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endParaRPr>
          </a:p>
          <a:p>
            <a:pPr>
              <a:spcAft>
                <a:spcPts val="0"/>
              </a:spcAft>
            </a:pPr>
            <a:r>
              <a:rPr lang="es-MX" sz="2400" dirty="0">
                <a:latin typeface="Arial" panose="020B0604020202020204" pitchFamily="34" charset="0"/>
                <a:ea typeface="Arial" panose="020B0604020202020204" pitchFamily="34" charset="0"/>
                <a:cs typeface="Arial" panose="020B0604020202020204" pitchFamily="34" charset="0"/>
              </a:rPr>
              <a:t> </a:t>
            </a:r>
          </a:p>
          <a:p>
            <a:pPr>
              <a:spcAft>
                <a:spcPts val="0"/>
              </a:spcAft>
            </a:pPr>
            <a:r>
              <a:rPr lang="es-MX" sz="2400" dirty="0">
                <a:latin typeface="Arial" panose="020B0604020202020204" pitchFamily="34" charset="0"/>
                <a:ea typeface="Arial" panose="020B0604020202020204" pitchFamily="34" charset="0"/>
                <a:cs typeface="Arial" panose="020B0604020202020204" pitchFamily="34" charset="0"/>
              </a:rPr>
              <a:t>2</a:t>
            </a:r>
            <a:r>
              <a:rPr lang="es-MX" sz="2400" dirty="0" smtClean="0">
                <a:latin typeface="Arial" panose="020B0604020202020204" pitchFamily="34" charset="0"/>
                <a:ea typeface="Arial" panose="020B0604020202020204" pitchFamily="34" charset="0"/>
                <a:cs typeface="Arial" panose="020B0604020202020204" pitchFamily="34" charset="0"/>
              </a:rPr>
              <a:t>.</a:t>
            </a:r>
            <a:r>
              <a:rPr lang="es-MX" sz="2400" dirty="0">
                <a:latin typeface="Arial" panose="020B0604020202020204" pitchFamily="34" charset="0"/>
                <a:ea typeface="Arial" panose="020B0604020202020204" pitchFamily="34" charset="0"/>
                <a:cs typeface="Arial" panose="020B0604020202020204" pitchFamily="34" charset="0"/>
              </a:rPr>
              <a:t>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Ahora, en el siguiente video </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podrá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apreciar la escena original de </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la que tomaron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la música para la escena de la ardilla. Se trata del </a:t>
            </a:r>
            <a:r>
              <a:rPr lang="es-MX" sz="2400" i="1" dirty="0">
                <a:solidFill>
                  <a:srgbClr val="0070C0"/>
                </a:solidFill>
                <a:latin typeface="Arial" panose="020B0604020202020204" pitchFamily="34" charset="0"/>
                <a:ea typeface="Arial" panose="020B0604020202020204" pitchFamily="34" charset="0"/>
                <a:cs typeface="Arial" panose="020B0604020202020204" pitchFamily="34" charset="0"/>
              </a:rPr>
              <a:t>ballet</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 “Espartaco”, del compositor armenio Aram Khachaturian (jachaturian), </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y que se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estrenó en el teatro Kírov de San Petersburgo en 1956.</a:t>
            </a:r>
          </a:p>
          <a:p>
            <a:pPr marL="285750" indent="-285750">
              <a:buFont typeface="Wingdings" panose="05000000000000000000" pitchFamily="2" charset="2"/>
              <a:buChar char="Ø"/>
            </a:pPr>
            <a:r>
              <a:rPr lang="en-US" sz="2400" dirty="0">
                <a:latin typeface="Arial" panose="020B0604020202020204" pitchFamily="34" charset="0"/>
                <a:ea typeface="Arial" panose="020B0604020202020204" pitchFamily="34" charset="0"/>
                <a:cs typeface="Arial" panose="020B0604020202020204" pitchFamily="34" charset="0"/>
              </a:rPr>
              <a:t>Khachaturian, A. (1995). </a:t>
            </a:r>
            <a:r>
              <a:rPr lang="en-US" sz="2400" i="1" dirty="0">
                <a:latin typeface="Arial" panose="020B0604020202020204" pitchFamily="34" charset="0"/>
                <a:ea typeface="Arial" panose="020B0604020202020204" pitchFamily="34" charset="0"/>
                <a:cs typeface="Arial" panose="020B0604020202020204" pitchFamily="34" charset="0"/>
              </a:rPr>
              <a:t>Adagio of Spartacus and Phrygia </a:t>
            </a:r>
            <a:r>
              <a:rPr lang="en-US" sz="2400" dirty="0">
                <a:latin typeface="Arial" panose="020B0604020202020204" pitchFamily="34" charset="0"/>
                <a:ea typeface="Arial" panose="020B0604020202020204" pitchFamily="34" charset="0"/>
                <a:cs typeface="Arial" panose="020B0604020202020204" pitchFamily="34" charset="0"/>
              </a:rPr>
              <a:t>(Adagio de </a:t>
            </a:r>
            <a:r>
              <a:rPr lang="en-US" sz="2400" dirty="0" err="1">
                <a:latin typeface="Arial" panose="020B0604020202020204" pitchFamily="34" charset="0"/>
                <a:ea typeface="Arial" panose="020B0604020202020204" pitchFamily="34" charset="0"/>
                <a:cs typeface="Arial" panose="020B0604020202020204" pitchFamily="34" charset="0"/>
              </a:rPr>
              <a:t>Espartaco</a:t>
            </a:r>
            <a:r>
              <a:rPr lang="en-US" sz="2400" dirty="0">
                <a:latin typeface="Arial" panose="020B0604020202020204" pitchFamily="34" charset="0"/>
                <a:ea typeface="Arial" panose="020B0604020202020204" pitchFamily="34" charset="0"/>
                <a:cs typeface="Arial" panose="020B0604020202020204" pitchFamily="34" charset="0"/>
              </a:rPr>
              <a:t> y </a:t>
            </a:r>
            <a:r>
              <a:rPr lang="en-US" sz="2400" dirty="0" err="1">
                <a:latin typeface="Arial" panose="020B0604020202020204" pitchFamily="34" charset="0"/>
                <a:ea typeface="Arial" panose="020B0604020202020204" pitchFamily="34" charset="0"/>
                <a:cs typeface="Arial" panose="020B0604020202020204" pitchFamily="34" charset="0"/>
              </a:rPr>
              <a:t>Frigia</a:t>
            </a:r>
            <a:r>
              <a:rPr lang="en-US" sz="2400" dirty="0">
                <a:latin typeface="Arial" panose="020B0604020202020204" pitchFamily="34" charset="0"/>
                <a:ea typeface="Arial" panose="020B0604020202020204" pitchFamily="34" charset="0"/>
                <a:cs typeface="Arial" panose="020B0604020202020204" pitchFamily="34" charset="0"/>
              </a:rPr>
              <a:t>) [</a:t>
            </a:r>
            <a:r>
              <a:rPr lang="en-US" sz="2400" dirty="0" err="1">
                <a:latin typeface="Arial" panose="020B0604020202020204" pitchFamily="34" charset="0"/>
                <a:ea typeface="Arial" panose="020B0604020202020204" pitchFamily="34" charset="0"/>
                <a:cs typeface="Arial" panose="020B0604020202020204" pitchFamily="34" charset="0"/>
              </a:rPr>
              <a:t>obra</a:t>
            </a:r>
            <a:r>
              <a:rPr lang="en-US" sz="2400" dirty="0">
                <a:latin typeface="Arial" panose="020B0604020202020204" pitchFamily="34" charset="0"/>
                <a:ea typeface="Arial" panose="020B0604020202020204" pitchFamily="34" charset="0"/>
                <a:cs typeface="Arial" panose="020B0604020202020204" pitchFamily="34" charset="0"/>
              </a:rPr>
              <a:t> </a:t>
            </a:r>
            <a:r>
              <a:rPr lang="en-US" sz="2400" dirty="0" err="1">
                <a:latin typeface="Arial" panose="020B0604020202020204" pitchFamily="34" charset="0"/>
                <a:ea typeface="Arial" panose="020B0604020202020204" pitchFamily="34" charset="0"/>
                <a:cs typeface="Arial" panose="020B0604020202020204" pitchFamily="34" charset="0"/>
              </a:rPr>
              <a:t>grabada</a:t>
            </a:r>
            <a:r>
              <a:rPr lang="en-US" sz="2400" dirty="0">
                <a:latin typeface="Arial" panose="020B0604020202020204" pitchFamily="34" charset="0"/>
                <a:ea typeface="Arial" panose="020B0604020202020204" pitchFamily="34" charset="0"/>
                <a:cs typeface="Arial" panose="020B0604020202020204" pitchFamily="34" charset="0"/>
              </a:rPr>
              <a:t> por </a:t>
            </a:r>
            <a:r>
              <a:rPr lang="en-US" sz="2400" dirty="0" err="1">
                <a:latin typeface="Arial" panose="020B0604020202020204" pitchFamily="34" charset="0"/>
                <a:ea typeface="Arial" panose="020B0604020202020204" pitchFamily="34" charset="0"/>
                <a:cs typeface="Arial" panose="020B0604020202020204" pitchFamily="34" charset="0"/>
              </a:rPr>
              <a:t>Anichanov</a:t>
            </a:r>
            <a:r>
              <a:rPr lang="en-US" sz="2400" dirty="0">
                <a:latin typeface="Arial" panose="020B0604020202020204" pitchFamily="34" charset="0"/>
                <a:ea typeface="Arial" panose="020B0604020202020204" pitchFamily="34" charset="0"/>
                <a:cs typeface="Arial" panose="020B0604020202020204" pitchFamily="34" charset="0"/>
              </a:rPr>
              <a:t>, A., y St. Petersburg State Symphony Orchestra]. En </a:t>
            </a:r>
            <a:r>
              <a:rPr lang="en-US" sz="2400" i="1" dirty="0">
                <a:latin typeface="Arial" panose="020B0604020202020204" pitchFamily="34" charset="0"/>
                <a:ea typeface="Arial" panose="020B0604020202020204" pitchFamily="34" charset="0"/>
                <a:cs typeface="Arial" panose="020B0604020202020204" pitchFamily="34" charset="0"/>
              </a:rPr>
              <a:t>Tchaikovsky: 1812 Overture / Khachaturian: Spartacus and Phrygia. </a:t>
            </a:r>
            <a:r>
              <a:rPr lang="en-US" sz="2400" i="1" dirty="0" smtClean="0">
                <a:latin typeface="Arial" panose="020B0604020202020204" pitchFamily="34" charset="0"/>
                <a:ea typeface="Arial" panose="020B0604020202020204" pitchFamily="34" charset="0"/>
                <a:cs typeface="Arial" panose="020B0604020202020204" pitchFamily="34" charset="0"/>
              </a:rPr>
              <a:t>Naxos</a:t>
            </a:r>
            <a:r>
              <a:rPr lang="en-US" sz="2400" i="1" dirty="0">
                <a:latin typeface="Arial" panose="020B0604020202020204" pitchFamily="34" charset="0"/>
                <a:ea typeface="Arial" panose="020B0604020202020204" pitchFamily="34" charset="0"/>
                <a:cs typeface="Arial" panose="020B0604020202020204" pitchFamily="34" charset="0"/>
              </a:rPr>
              <a:t> </a:t>
            </a:r>
            <a:r>
              <a:rPr lang="en-US" sz="2400" dirty="0" smtClean="0">
                <a:latin typeface="Arial" panose="020B0604020202020204" pitchFamily="34" charset="0"/>
                <a:ea typeface="Arial" panose="020B0604020202020204" pitchFamily="34" charset="0"/>
                <a:cs typeface="Arial" panose="020B0604020202020204" pitchFamily="34" charset="0"/>
              </a:rPr>
              <a:t>(</a:t>
            </a:r>
            <a:r>
              <a:rPr lang="en-US" sz="2400" dirty="0" err="1" smtClean="0">
                <a:latin typeface="Arial" panose="020B0604020202020204" pitchFamily="34" charset="0"/>
                <a:ea typeface="Arial" panose="020B0604020202020204" pitchFamily="34" charset="0"/>
                <a:cs typeface="Arial" panose="020B0604020202020204" pitchFamily="34" charset="0"/>
              </a:rPr>
              <a:t>obra</a:t>
            </a:r>
            <a:r>
              <a:rPr lang="en-US" sz="2400" dirty="0" smtClean="0">
                <a:latin typeface="Arial" panose="020B0604020202020204" pitchFamily="34" charset="0"/>
                <a:ea typeface="Arial" panose="020B0604020202020204" pitchFamily="34" charset="0"/>
                <a:cs typeface="Arial" panose="020B0604020202020204" pitchFamily="34" charset="0"/>
              </a:rPr>
              <a:t> </a:t>
            </a:r>
            <a:r>
              <a:rPr lang="en-US" sz="2400" dirty="0">
                <a:latin typeface="Arial" panose="020B0604020202020204" pitchFamily="34" charset="0"/>
                <a:ea typeface="Arial" panose="020B0604020202020204" pitchFamily="34" charset="0"/>
                <a:cs typeface="Arial" panose="020B0604020202020204" pitchFamily="34" charset="0"/>
              </a:rPr>
              <a:t>original </a:t>
            </a:r>
            <a:r>
              <a:rPr lang="en-US" sz="2400" dirty="0" err="1">
                <a:latin typeface="Arial" panose="020B0604020202020204" pitchFamily="34" charset="0"/>
                <a:ea typeface="Arial" panose="020B0604020202020204" pitchFamily="34" charset="0"/>
                <a:cs typeface="Arial" panose="020B0604020202020204" pitchFamily="34" charset="0"/>
              </a:rPr>
              <a:t>publicada</a:t>
            </a:r>
            <a:r>
              <a:rPr lang="en-US" sz="2400" dirty="0">
                <a:latin typeface="Arial" panose="020B0604020202020204" pitchFamily="34" charset="0"/>
                <a:ea typeface="Arial" panose="020B0604020202020204" pitchFamily="34" charset="0"/>
                <a:cs typeface="Arial" panose="020B0604020202020204" pitchFamily="34" charset="0"/>
              </a:rPr>
              <a:t> en 1956</a:t>
            </a:r>
            <a:r>
              <a:rPr lang="en-US" sz="2400" dirty="0" smtClean="0">
                <a:latin typeface="Arial" panose="020B0604020202020204" pitchFamily="34" charset="0"/>
                <a:ea typeface="Arial" panose="020B0604020202020204" pitchFamily="34" charset="0"/>
                <a:cs typeface="Arial" panose="020B0604020202020204" pitchFamily="34" charset="0"/>
              </a:rPr>
              <a:t>).</a:t>
            </a:r>
            <a:r>
              <a:rPr lang="en-US" sz="2400" dirty="0">
                <a:latin typeface="Arial" panose="020B0604020202020204" pitchFamily="34" charset="0"/>
                <a:ea typeface="Arial" panose="020B0604020202020204" pitchFamily="34" charset="0"/>
                <a:cs typeface="Arial" panose="020B0604020202020204" pitchFamily="34" charset="0"/>
              </a:rPr>
              <a:t> </a:t>
            </a:r>
            <a:r>
              <a:rPr lang="en-US"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CD</a:t>
            </a:r>
            <a:r>
              <a:rPr lang="en-US"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8.553248. Pista </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o t</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rack</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1.</a:t>
            </a:r>
            <a:endPar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endParaRPr>
          </a:p>
          <a:p>
            <a:pPr>
              <a:spcAft>
                <a:spcPts val="0"/>
              </a:spcAft>
            </a:pPr>
            <a:r>
              <a:rPr lang="es-MX" sz="2400" dirty="0">
                <a:latin typeface="Arial" panose="020B0604020202020204" pitchFamily="34" charset="0"/>
                <a:ea typeface="Arial" panose="020B0604020202020204" pitchFamily="34" charset="0"/>
                <a:cs typeface="Arial" panose="020B0604020202020204" pitchFamily="34" charset="0"/>
              </a:rPr>
              <a:t> </a:t>
            </a:r>
            <a:endParaRPr lang="es-MX" sz="2400" dirty="0">
              <a:solidFill>
                <a:srgbClr val="0070C0"/>
              </a:solidFill>
              <a:latin typeface="Arial" panose="020B0604020202020204" pitchFamily="34" charset="0"/>
              <a:ea typeface="Arial" panose="020B0604020202020204" pitchFamily="34" charset="0"/>
              <a:cs typeface="Arial" panose="020B0604020202020204" pitchFamily="34" charset="0"/>
            </a:endParaRPr>
          </a:p>
          <a:p>
            <a:pPr>
              <a:spcAft>
                <a:spcPts val="0"/>
              </a:spcAft>
            </a:pP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3</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 El </a:t>
            </a:r>
            <a:r>
              <a:rPr lang="es-MX" sz="2400" i="1" dirty="0">
                <a:solidFill>
                  <a:srgbClr val="0070C0"/>
                </a:solidFill>
                <a:latin typeface="Arial" panose="020B0604020202020204" pitchFamily="34" charset="0"/>
                <a:ea typeface="Arial" panose="020B0604020202020204" pitchFamily="34" charset="0"/>
                <a:cs typeface="Arial" panose="020B0604020202020204" pitchFamily="34" charset="0"/>
              </a:rPr>
              <a:t>ballet</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 “El Cascanueces” es del compositor ruso Piotr Ilich Tchaikovski. Este </a:t>
            </a:r>
            <a:r>
              <a:rPr lang="es-MX" sz="2400" i="1" dirty="0">
                <a:solidFill>
                  <a:srgbClr val="0070C0"/>
                </a:solidFill>
                <a:latin typeface="Arial" panose="020B0604020202020204" pitchFamily="34" charset="0"/>
                <a:ea typeface="Arial" panose="020B0604020202020204" pitchFamily="34" charset="0"/>
                <a:cs typeface="Arial" panose="020B0604020202020204" pitchFamily="34" charset="0"/>
              </a:rPr>
              <a:t>ballet</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 es muy popular en época de navidad.</a:t>
            </a:r>
          </a:p>
          <a:p>
            <a:pPr>
              <a:spcAft>
                <a:spcPts val="0"/>
              </a:spcAft>
            </a:pP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Aquí un par de </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fragmentos de esta obra:</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 </a:t>
            </a:r>
          </a:p>
          <a:p>
            <a:pPr marL="285750" indent="-285750">
              <a:buFont typeface="Wingdings" panose="05000000000000000000" pitchFamily="2" charset="2"/>
              <a:buChar char="Ø"/>
            </a:pPr>
            <a:r>
              <a:rPr lang="en-US" sz="2400" dirty="0">
                <a:latin typeface="Arial" panose="020B0604020202020204" pitchFamily="34" charset="0"/>
                <a:ea typeface="Arial" panose="020B0604020202020204" pitchFamily="34" charset="0"/>
                <a:cs typeface="Arial" panose="020B0604020202020204" pitchFamily="34" charset="0"/>
              </a:rPr>
              <a:t>Tchaikovsky, P. I. (1997). </a:t>
            </a:r>
            <a:r>
              <a:rPr lang="en-US" sz="2400" i="1" dirty="0">
                <a:latin typeface="Arial" panose="020B0604020202020204" pitchFamily="34" charset="0"/>
                <a:ea typeface="Arial" panose="020B0604020202020204" pitchFamily="34" charset="0"/>
                <a:cs typeface="Arial" panose="020B0604020202020204" pitchFamily="34" charset="0"/>
              </a:rPr>
              <a:t>The Nutcracker: Trepak </a:t>
            </a:r>
            <a:r>
              <a:rPr lang="en-US" sz="2400" dirty="0">
                <a:latin typeface="Arial" panose="020B0604020202020204" pitchFamily="34" charset="0"/>
                <a:ea typeface="Arial" panose="020B0604020202020204" pitchFamily="34" charset="0"/>
                <a:cs typeface="Arial" panose="020B0604020202020204" pitchFamily="34" charset="0"/>
              </a:rPr>
              <a:t>(El </a:t>
            </a:r>
            <a:r>
              <a:rPr lang="en-US" sz="2400" dirty="0" err="1">
                <a:latin typeface="Arial" panose="020B0604020202020204" pitchFamily="34" charset="0"/>
                <a:ea typeface="Arial" panose="020B0604020202020204" pitchFamily="34" charset="0"/>
                <a:cs typeface="Arial" panose="020B0604020202020204" pitchFamily="34" charset="0"/>
              </a:rPr>
              <a:t>cascanueces</a:t>
            </a:r>
            <a:r>
              <a:rPr lang="en-US" sz="2400" dirty="0">
                <a:latin typeface="Arial" panose="020B0604020202020204" pitchFamily="34" charset="0"/>
                <a:ea typeface="Arial" panose="020B0604020202020204" pitchFamily="34" charset="0"/>
                <a:cs typeface="Arial" panose="020B0604020202020204" pitchFamily="34" charset="0"/>
              </a:rPr>
              <a:t>, danza </a:t>
            </a:r>
            <a:r>
              <a:rPr lang="en-US" sz="2400" dirty="0" err="1">
                <a:latin typeface="Arial" panose="020B0604020202020204" pitchFamily="34" charset="0"/>
                <a:ea typeface="Arial" panose="020B0604020202020204" pitchFamily="34" charset="0"/>
                <a:cs typeface="Arial" panose="020B0604020202020204" pitchFamily="34" charset="0"/>
              </a:rPr>
              <a:t>rusa</a:t>
            </a:r>
            <a:r>
              <a:rPr lang="en-US" sz="2400" dirty="0">
                <a:latin typeface="Arial" panose="020B0604020202020204" pitchFamily="34" charset="0"/>
                <a:ea typeface="Arial" panose="020B0604020202020204" pitchFamily="34" charset="0"/>
                <a:cs typeface="Arial" panose="020B0604020202020204" pitchFamily="34" charset="0"/>
              </a:rPr>
              <a:t>) [</a:t>
            </a:r>
            <a:r>
              <a:rPr lang="en-US" sz="2400" dirty="0" err="1">
                <a:latin typeface="Arial" panose="020B0604020202020204" pitchFamily="34" charset="0"/>
                <a:ea typeface="Arial" panose="020B0604020202020204" pitchFamily="34" charset="0"/>
                <a:cs typeface="Arial" panose="020B0604020202020204" pitchFamily="34" charset="0"/>
              </a:rPr>
              <a:t>obra</a:t>
            </a:r>
            <a:r>
              <a:rPr lang="en-US" sz="2400" dirty="0">
                <a:latin typeface="Arial" panose="020B0604020202020204" pitchFamily="34" charset="0"/>
                <a:ea typeface="Arial" panose="020B0604020202020204" pitchFamily="34" charset="0"/>
                <a:cs typeface="Arial" panose="020B0604020202020204" pitchFamily="34" charset="0"/>
              </a:rPr>
              <a:t> </a:t>
            </a:r>
            <a:r>
              <a:rPr lang="en-US" sz="2400" dirty="0" err="1">
                <a:latin typeface="Arial" panose="020B0604020202020204" pitchFamily="34" charset="0"/>
                <a:ea typeface="Arial" panose="020B0604020202020204" pitchFamily="34" charset="0"/>
                <a:cs typeface="Arial" panose="020B0604020202020204" pitchFamily="34" charset="0"/>
              </a:rPr>
              <a:t>grabada</a:t>
            </a:r>
            <a:r>
              <a:rPr lang="en-US" sz="2400" dirty="0">
                <a:latin typeface="Arial" panose="020B0604020202020204" pitchFamily="34" charset="0"/>
                <a:ea typeface="Arial" panose="020B0604020202020204" pitchFamily="34" charset="0"/>
                <a:cs typeface="Arial" panose="020B0604020202020204" pitchFamily="34" charset="0"/>
              </a:rPr>
              <a:t> por </a:t>
            </a:r>
            <a:r>
              <a:rPr lang="en-US" sz="2400" dirty="0" err="1">
                <a:latin typeface="Arial" panose="020B0604020202020204" pitchFamily="34" charset="0"/>
                <a:ea typeface="Arial" panose="020B0604020202020204" pitchFamily="34" charset="0"/>
                <a:cs typeface="Arial" panose="020B0604020202020204" pitchFamily="34" charset="0"/>
              </a:rPr>
              <a:t>Halász</a:t>
            </a:r>
            <a:r>
              <a:rPr lang="en-US" sz="2400" dirty="0">
                <a:latin typeface="Arial" panose="020B0604020202020204" pitchFamily="34" charset="0"/>
                <a:ea typeface="Arial" panose="020B0604020202020204" pitchFamily="34" charset="0"/>
                <a:cs typeface="Arial" panose="020B0604020202020204" pitchFamily="34" charset="0"/>
              </a:rPr>
              <a:t>, M</a:t>
            </a:r>
            <a:r>
              <a:rPr lang="en-US" sz="2400" dirty="0" smtClean="0">
                <a:latin typeface="Arial" panose="020B0604020202020204" pitchFamily="34" charset="0"/>
                <a:ea typeface="Arial" panose="020B0604020202020204" pitchFamily="34" charset="0"/>
                <a:cs typeface="Arial" panose="020B0604020202020204" pitchFamily="34" charset="0"/>
              </a:rPr>
              <a:t>. </a:t>
            </a:r>
            <a:r>
              <a:rPr lang="en-US" sz="2400" dirty="0">
                <a:latin typeface="Arial" panose="020B0604020202020204" pitchFamily="34" charset="0"/>
                <a:ea typeface="Arial" panose="020B0604020202020204" pitchFamily="34" charset="0"/>
                <a:cs typeface="Arial" panose="020B0604020202020204" pitchFamily="34" charset="0"/>
              </a:rPr>
              <a:t>y Slovak Philharmonic Orchestra]. En </a:t>
            </a:r>
            <a:r>
              <a:rPr lang="en-US" sz="2400" i="1" dirty="0">
                <a:latin typeface="Arial" panose="020B0604020202020204" pitchFamily="34" charset="0"/>
                <a:ea typeface="Arial" panose="020B0604020202020204" pitchFamily="34" charset="0"/>
                <a:cs typeface="Arial" panose="020B0604020202020204" pitchFamily="34" charset="0"/>
              </a:rPr>
              <a:t>The best of Tchaikovsky. </a:t>
            </a:r>
            <a:r>
              <a:rPr lang="en-US" sz="2400" i="1" dirty="0" smtClean="0">
                <a:latin typeface="Arial" panose="020B0604020202020204" pitchFamily="34" charset="0"/>
                <a:ea typeface="Arial" panose="020B0604020202020204" pitchFamily="34" charset="0"/>
                <a:cs typeface="Arial" panose="020B0604020202020204" pitchFamily="34" charset="0"/>
              </a:rPr>
              <a:t>Naxos </a:t>
            </a:r>
            <a:r>
              <a:rPr lang="en-US" sz="2400" dirty="0">
                <a:latin typeface="Arial" panose="020B0604020202020204" pitchFamily="34" charset="0"/>
                <a:ea typeface="Arial" panose="020B0604020202020204" pitchFamily="34" charset="0"/>
                <a:cs typeface="Arial" panose="020B0604020202020204" pitchFamily="34" charset="0"/>
              </a:rPr>
              <a:t>(</a:t>
            </a:r>
            <a:r>
              <a:rPr lang="en-US" sz="2400" dirty="0" err="1">
                <a:latin typeface="Arial" panose="020B0604020202020204" pitchFamily="34" charset="0"/>
                <a:ea typeface="Arial" panose="020B0604020202020204" pitchFamily="34" charset="0"/>
                <a:cs typeface="Arial" panose="020B0604020202020204" pitchFamily="34" charset="0"/>
              </a:rPr>
              <a:t>obra</a:t>
            </a:r>
            <a:r>
              <a:rPr lang="en-US" sz="2400" dirty="0">
                <a:latin typeface="Arial" panose="020B0604020202020204" pitchFamily="34" charset="0"/>
                <a:ea typeface="Arial" panose="020B0604020202020204" pitchFamily="34" charset="0"/>
                <a:cs typeface="Arial" panose="020B0604020202020204" pitchFamily="34" charset="0"/>
              </a:rPr>
              <a:t> original </a:t>
            </a:r>
            <a:r>
              <a:rPr lang="en-US" sz="2400" dirty="0" err="1">
                <a:latin typeface="Arial" panose="020B0604020202020204" pitchFamily="34" charset="0"/>
                <a:ea typeface="Arial" panose="020B0604020202020204" pitchFamily="34" charset="0"/>
                <a:cs typeface="Arial" panose="020B0604020202020204" pitchFamily="34" charset="0"/>
              </a:rPr>
              <a:t>publicada</a:t>
            </a:r>
            <a:r>
              <a:rPr lang="en-US" sz="2400" dirty="0">
                <a:latin typeface="Arial" panose="020B0604020202020204" pitchFamily="34" charset="0"/>
                <a:ea typeface="Arial" panose="020B0604020202020204" pitchFamily="34" charset="0"/>
                <a:cs typeface="Arial" panose="020B0604020202020204" pitchFamily="34" charset="0"/>
              </a:rPr>
              <a:t> en </a:t>
            </a:r>
            <a:r>
              <a:rPr lang="en-US" sz="2400" dirty="0" smtClean="0">
                <a:latin typeface="Arial" panose="020B0604020202020204" pitchFamily="34" charset="0"/>
                <a:ea typeface="Arial" panose="020B0604020202020204" pitchFamily="34" charset="0"/>
                <a:cs typeface="Arial" panose="020B0604020202020204" pitchFamily="34" charset="0"/>
              </a:rPr>
              <a:t>1892). </a:t>
            </a:r>
            <a:r>
              <a:rPr lang="en-US"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CD</a:t>
            </a:r>
            <a:r>
              <a:rPr lang="en-US"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8.556652. Pista </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o t</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rack</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7.</a:t>
            </a:r>
            <a:endPar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endParaRPr>
          </a:p>
          <a:p>
            <a:pPr>
              <a:spcAft>
                <a:spcPts val="0"/>
              </a:spcAft>
            </a:pP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p>
          <a:p>
            <a:pPr>
              <a:spcAft>
                <a:spcPts val="0"/>
              </a:spcAft>
            </a:pPr>
            <a:r>
              <a:rPr lang="es-MX" sz="2400" dirty="0">
                <a:latin typeface="Arial" panose="020B0604020202020204" pitchFamily="34" charset="0"/>
                <a:ea typeface="Arial" panose="020B0604020202020204" pitchFamily="34" charset="0"/>
                <a:cs typeface="Arial" panose="020B0604020202020204" pitchFamily="34" charset="0"/>
              </a:rPr>
              <a:t>4</a:t>
            </a:r>
            <a:r>
              <a:rPr lang="es-MX" sz="2400" dirty="0" smtClean="0">
                <a:latin typeface="Arial" panose="020B0604020202020204" pitchFamily="34" charset="0"/>
                <a:ea typeface="Arial" panose="020B0604020202020204" pitchFamily="34" charset="0"/>
                <a:cs typeface="Arial" panose="020B0604020202020204" pitchFamily="34" charset="0"/>
              </a:rPr>
              <a:t>.</a:t>
            </a:r>
            <a:r>
              <a:rPr lang="es-MX" sz="2400" dirty="0">
                <a:latin typeface="Arial" panose="020B0604020202020204" pitchFamily="34" charset="0"/>
                <a:ea typeface="Arial" panose="020B0604020202020204" pitchFamily="34" charset="0"/>
                <a:cs typeface="Arial" panose="020B0604020202020204" pitchFamily="34" charset="0"/>
              </a:rPr>
              <a:t>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Otro </a:t>
            </a:r>
            <a:r>
              <a:rPr lang="es-MX" sz="2400" i="1" dirty="0">
                <a:solidFill>
                  <a:srgbClr val="0070C0"/>
                </a:solidFill>
                <a:latin typeface="Arial" panose="020B0604020202020204" pitchFamily="34" charset="0"/>
                <a:ea typeface="Arial" panose="020B0604020202020204" pitchFamily="34" charset="0"/>
                <a:cs typeface="Arial" panose="020B0604020202020204" pitchFamily="34" charset="0"/>
              </a:rPr>
              <a:t>b</a:t>
            </a:r>
            <a:r>
              <a:rPr lang="es-MX" sz="2400" i="1" dirty="0" smtClean="0">
                <a:solidFill>
                  <a:srgbClr val="0070C0"/>
                </a:solidFill>
                <a:latin typeface="Arial" panose="020B0604020202020204" pitchFamily="34" charset="0"/>
                <a:ea typeface="Arial" panose="020B0604020202020204" pitchFamily="34" charset="0"/>
                <a:cs typeface="Arial" panose="020B0604020202020204" pitchFamily="34" charset="0"/>
              </a:rPr>
              <a:t>allet</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de Tchaikovski es “El lago de los cisnes”, que seguramente </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usted ya habr</a:t>
            </a:r>
            <a:r>
              <a:rPr lang="es-ES"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á </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escuchado.</a:t>
            </a:r>
            <a:endParaRPr lang="es-MX" sz="2400" dirty="0">
              <a:solidFill>
                <a:srgbClr val="0070C0"/>
              </a:solidFill>
              <a:latin typeface="Arial" panose="020B0604020202020204" pitchFamily="34" charset="0"/>
              <a:ea typeface="Arial" panose="020B0604020202020204" pitchFamily="34" charset="0"/>
              <a:cs typeface="Arial" panose="020B0604020202020204" pitchFamily="34" charset="0"/>
            </a:endParaRPr>
          </a:p>
          <a:p>
            <a:pPr>
              <a:spcAft>
                <a:spcPts val="0"/>
              </a:spcAft>
            </a:pP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 </a:t>
            </a:r>
            <a:r>
              <a:rPr lang="en-US" sz="2400" dirty="0" smtClean="0">
                <a:latin typeface="Arial" panose="020B0604020202020204" pitchFamily="34" charset="0"/>
                <a:ea typeface="Arial" panose="020B0604020202020204" pitchFamily="34" charset="0"/>
                <a:cs typeface="Arial" panose="020B0604020202020204" pitchFamily="34" charset="0"/>
              </a:rPr>
              <a:t>Tchaikovsky</a:t>
            </a:r>
            <a:r>
              <a:rPr lang="en-US" sz="2400" dirty="0">
                <a:latin typeface="Arial" panose="020B0604020202020204" pitchFamily="34" charset="0"/>
                <a:ea typeface="Arial" panose="020B0604020202020204" pitchFamily="34" charset="0"/>
                <a:cs typeface="Arial" panose="020B0604020202020204" pitchFamily="34" charset="0"/>
              </a:rPr>
              <a:t>, P. I. (1997). </a:t>
            </a:r>
            <a:r>
              <a:rPr lang="en-US" sz="2400" i="1" dirty="0">
                <a:latin typeface="Arial" panose="020B0604020202020204" pitchFamily="34" charset="0"/>
                <a:ea typeface="Arial" panose="020B0604020202020204" pitchFamily="34" charset="0"/>
                <a:cs typeface="Arial" panose="020B0604020202020204" pitchFamily="34" charset="0"/>
              </a:rPr>
              <a:t>Swan Lake: Scene </a:t>
            </a:r>
            <a:r>
              <a:rPr lang="en-US" sz="2400" dirty="0">
                <a:latin typeface="Arial" panose="020B0604020202020204" pitchFamily="34" charset="0"/>
                <a:ea typeface="Arial" panose="020B0604020202020204" pitchFamily="34" charset="0"/>
                <a:cs typeface="Arial" panose="020B0604020202020204" pitchFamily="34" charset="0"/>
              </a:rPr>
              <a:t>(El </a:t>
            </a:r>
            <a:r>
              <a:rPr lang="en-US" sz="2400" dirty="0" err="1">
                <a:latin typeface="Arial" panose="020B0604020202020204" pitchFamily="34" charset="0"/>
                <a:ea typeface="Arial" panose="020B0604020202020204" pitchFamily="34" charset="0"/>
                <a:cs typeface="Arial" panose="020B0604020202020204" pitchFamily="34" charset="0"/>
              </a:rPr>
              <a:t>lago</a:t>
            </a:r>
            <a:r>
              <a:rPr lang="en-US" sz="2400" dirty="0">
                <a:latin typeface="Arial" panose="020B0604020202020204" pitchFamily="34" charset="0"/>
                <a:ea typeface="Arial" panose="020B0604020202020204" pitchFamily="34" charset="0"/>
                <a:cs typeface="Arial" panose="020B0604020202020204" pitchFamily="34" charset="0"/>
              </a:rPr>
              <a:t> de los </a:t>
            </a:r>
            <a:r>
              <a:rPr lang="en-US" sz="2400" dirty="0" err="1">
                <a:latin typeface="Arial" panose="020B0604020202020204" pitchFamily="34" charset="0"/>
                <a:ea typeface="Arial" panose="020B0604020202020204" pitchFamily="34" charset="0"/>
                <a:cs typeface="Arial" panose="020B0604020202020204" pitchFamily="34" charset="0"/>
              </a:rPr>
              <a:t>cisnes</a:t>
            </a:r>
            <a:r>
              <a:rPr lang="en-US" sz="2400" dirty="0">
                <a:latin typeface="Arial" panose="020B0604020202020204" pitchFamily="34" charset="0"/>
                <a:ea typeface="Arial" panose="020B0604020202020204" pitchFamily="34" charset="0"/>
                <a:cs typeface="Arial" panose="020B0604020202020204" pitchFamily="34" charset="0"/>
              </a:rPr>
              <a:t>, </a:t>
            </a:r>
            <a:r>
              <a:rPr lang="en-US" sz="2400" dirty="0" err="1">
                <a:latin typeface="Arial" panose="020B0604020202020204" pitchFamily="34" charset="0"/>
                <a:ea typeface="Arial" panose="020B0604020202020204" pitchFamily="34" charset="0"/>
                <a:cs typeface="Arial" panose="020B0604020202020204" pitchFamily="34" charset="0"/>
              </a:rPr>
              <a:t>tema</a:t>
            </a:r>
            <a:r>
              <a:rPr lang="en-US" sz="2400" dirty="0">
                <a:latin typeface="Arial" panose="020B0604020202020204" pitchFamily="34" charset="0"/>
                <a:ea typeface="Arial" panose="020B0604020202020204" pitchFamily="34" charset="0"/>
                <a:cs typeface="Arial" panose="020B0604020202020204" pitchFamily="34" charset="0"/>
              </a:rPr>
              <a:t> del </a:t>
            </a:r>
            <a:r>
              <a:rPr lang="en-US" sz="2400" dirty="0" err="1">
                <a:latin typeface="Arial" panose="020B0604020202020204" pitchFamily="34" charset="0"/>
                <a:ea typeface="Arial" panose="020B0604020202020204" pitchFamily="34" charset="0"/>
                <a:cs typeface="Arial" panose="020B0604020202020204" pitchFamily="34" charset="0"/>
              </a:rPr>
              <a:t>cisne</a:t>
            </a:r>
            <a:r>
              <a:rPr lang="en-US" sz="2400" dirty="0" smtClean="0">
                <a:latin typeface="Arial" panose="020B0604020202020204" pitchFamily="34" charset="0"/>
                <a:ea typeface="Arial" panose="020B0604020202020204" pitchFamily="34" charset="0"/>
                <a:cs typeface="Arial" panose="020B0604020202020204" pitchFamily="34" charset="0"/>
              </a:rPr>
              <a:t>) [</a:t>
            </a:r>
            <a:r>
              <a:rPr lang="en-US" sz="2400" dirty="0" err="1">
                <a:latin typeface="Arial" panose="020B0604020202020204" pitchFamily="34" charset="0"/>
                <a:ea typeface="Arial" panose="020B0604020202020204" pitchFamily="34" charset="0"/>
                <a:cs typeface="Arial" panose="020B0604020202020204" pitchFamily="34" charset="0"/>
              </a:rPr>
              <a:t>obra</a:t>
            </a:r>
            <a:r>
              <a:rPr lang="en-US" sz="2400" dirty="0">
                <a:latin typeface="Arial" panose="020B0604020202020204" pitchFamily="34" charset="0"/>
                <a:ea typeface="Arial" panose="020B0604020202020204" pitchFamily="34" charset="0"/>
                <a:cs typeface="Arial" panose="020B0604020202020204" pitchFamily="34" charset="0"/>
              </a:rPr>
              <a:t> </a:t>
            </a:r>
            <a:r>
              <a:rPr lang="en-US" sz="2400" dirty="0" err="1">
                <a:latin typeface="Arial" panose="020B0604020202020204" pitchFamily="34" charset="0"/>
                <a:ea typeface="Arial" panose="020B0604020202020204" pitchFamily="34" charset="0"/>
                <a:cs typeface="Arial" panose="020B0604020202020204" pitchFamily="34" charset="0"/>
              </a:rPr>
              <a:t>grabada</a:t>
            </a:r>
            <a:r>
              <a:rPr lang="en-US" sz="2400" dirty="0">
                <a:latin typeface="Arial" panose="020B0604020202020204" pitchFamily="34" charset="0"/>
                <a:ea typeface="Arial" panose="020B0604020202020204" pitchFamily="34" charset="0"/>
                <a:cs typeface="Arial" panose="020B0604020202020204" pitchFamily="34" charset="0"/>
              </a:rPr>
              <a:t> por </a:t>
            </a:r>
            <a:r>
              <a:rPr lang="en-US" sz="2400" dirty="0" err="1">
                <a:latin typeface="Arial" panose="020B0604020202020204" pitchFamily="34" charset="0"/>
                <a:ea typeface="Arial" panose="020B0604020202020204" pitchFamily="34" charset="0"/>
                <a:cs typeface="Arial" panose="020B0604020202020204" pitchFamily="34" charset="0"/>
              </a:rPr>
              <a:t>Lenárd</a:t>
            </a:r>
            <a:r>
              <a:rPr lang="en-US" sz="2400" dirty="0">
                <a:latin typeface="Arial" panose="020B0604020202020204" pitchFamily="34" charset="0"/>
                <a:ea typeface="Arial" panose="020B0604020202020204" pitchFamily="34" charset="0"/>
                <a:cs typeface="Arial" panose="020B0604020202020204" pitchFamily="34" charset="0"/>
              </a:rPr>
              <a:t>, </a:t>
            </a:r>
            <a:r>
              <a:rPr lang="en-US" sz="2400" dirty="0" smtClean="0">
                <a:latin typeface="Arial" panose="020B0604020202020204" pitchFamily="34" charset="0"/>
                <a:ea typeface="Arial" panose="020B0604020202020204" pitchFamily="34" charset="0"/>
                <a:cs typeface="Arial" panose="020B0604020202020204" pitchFamily="34" charset="0"/>
              </a:rPr>
              <a:t>O. y </a:t>
            </a:r>
            <a:r>
              <a:rPr lang="en-US" sz="2400" dirty="0">
                <a:latin typeface="Arial" panose="020B0604020202020204" pitchFamily="34" charset="0"/>
                <a:ea typeface="Arial" panose="020B0604020202020204" pitchFamily="34" charset="0"/>
                <a:cs typeface="Arial" panose="020B0604020202020204" pitchFamily="34" charset="0"/>
              </a:rPr>
              <a:t>CSR (Czecho-Slovak Radio) Symphony Orchestra, Bratislava] En </a:t>
            </a:r>
            <a:r>
              <a:rPr lang="en-US" sz="2400" i="1" dirty="0">
                <a:latin typeface="Arial" panose="020B0604020202020204" pitchFamily="34" charset="0"/>
                <a:ea typeface="Arial" panose="020B0604020202020204" pitchFamily="34" charset="0"/>
                <a:cs typeface="Arial" panose="020B0604020202020204" pitchFamily="34" charset="0"/>
              </a:rPr>
              <a:t>The best of Tchaikovsky. </a:t>
            </a:r>
            <a:r>
              <a:rPr lang="en-US" sz="2400" i="1" dirty="0" smtClean="0">
                <a:latin typeface="Arial" panose="020B0604020202020204" pitchFamily="34" charset="0"/>
                <a:ea typeface="Arial" panose="020B0604020202020204" pitchFamily="34" charset="0"/>
                <a:cs typeface="Arial" panose="020B0604020202020204" pitchFamily="34" charset="0"/>
              </a:rPr>
              <a:t>Naxos </a:t>
            </a:r>
            <a:r>
              <a:rPr lang="en-US" sz="2400" dirty="0">
                <a:latin typeface="Arial" panose="020B0604020202020204" pitchFamily="34" charset="0"/>
                <a:ea typeface="Arial" panose="020B0604020202020204" pitchFamily="34" charset="0"/>
                <a:cs typeface="Arial" panose="020B0604020202020204" pitchFamily="34" charset="0"/>
              </a:rPr>
              <a:t>(</a:t>
            </a:r>
            <a:r>
              <a:rPr lang="en-US" sz="2400" dirty="0" err="1">
                <a:latin typeface="Arial" panose="020B0604020202020204" pitchFamily="34" charset="0"/>
                <a:ea typeface="Arial" panose="020B0604020202020204" pitchFamily="34" charset="0"/>
                <a:cs typeface="Arial" panose="020B0604020202020204" pitchFamily="34" charset="0"/>
              </a:rPr>
              <a:t>obra</a:t>
            </a:r>
            <a:r>
              <a:rPr lang="en-US" sz="2400" dirty="0">
                <a:latin typeface="Arial" panose="020B0604020202020204" pitchFamily="34" charset="0"/>
                <a:ea typeface="Arial" panose="020B0604020202020204" pitchFamily="34" charset="0"/>
                <a:cs typeface="Arial" panose="020B0604020202020204" pitchFamily="34" charset="0"/>
              </a:rPr>
              <a:t> original </a:t>
            </a:r>
            <a:r>
              <a:rPr lang="en-US" sz="2400" dirty="0" err="1">
                <a:latin typeface="Arial" panose="020B0604020202020204" pitchFamily="34" charset="0"/>
                <a:ea typeface="Arial" panose="020B0604020202020204" pitchFamily="34" charset="0"/>
                <a:cs typeface="Arial" panose="020B0604020202020204" pitchFamily="34" charset="0"/>
              </a:rPr>
              <a:t>publicada</a:t>
            </a:r>
            <a:r>
              <a:rPr lang="en-US" sz="2400" dirty="0">
                <a:latin typeface="Arial" panose="020B0604020202020204" pitchFamily="34" charset="0"/>
                <a:ea typeface="Arial" panose="020B0604020202020204" pitchFamily="34" charset="0"/>
                <a:cs typeface="Arial" panose="020B0604020202020204" pitchFamily="34" charset="0"/>
              </a:rPr>
              <a:t> en </a:t>
            </a:r>
            <a:r>
              <a:rPr lang="en-US" sz="2400" dirty="0" smtClean="0">
                <a:latin typeface="Arial" panose="020B0604020202020204" pitchFamily="34" charset="0"/>
                <a:ea typeface="Arial" panose="020B0604020202020204" pitchFamily="34" charset="0"/>
                <a:cs typeface="Arial" panose="020B0604020202020204" pitchFamily="34" charset="0"/>
              </a:rPr>
              <a:t>1890). </a:t>
            </a:r>
            <a:r>
              <a:rPr lang="en-US"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CD</a:t>
            </a:r>
            <a:r>
              <a:rPr lang="en-US"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8.556652. Pista </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o t</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rack</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9.</a:t>
            </a:r>
            <a:endPar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endParaRPr>
          </a:p>
          <a:p>
            <a:pPr>
              <a:spcAft>
                <a:spcPts val="0"/>
              </a:spcAft>
            </a:pPr>
            <a:r>
              <a:rPr lang="es-MX" sz="2400" dirty="0">
                <a:latin typeface="Arial" panose="020B0604020202020204" pitchFamily="34" charset="0"/>
                <a:ea typeface="Arial" panose="020B0604020202020204" pitchFamily="34" charset="0"/>
                <a:cs typeface="Arial" panose="020B0604020202020204" pitchFamily="34" charset="0"/>
              </a:rPr>
              <a:t> </a:t>
            </a:r>
          </a:p>
          <a:p>
            <a:pPr>
              <a:spcAft>
                <a:spcPts val="0"/>
              </a:spcAft>
            </a:pPr>
            <a:r>
              <a:rPr lang="es-MX" sz="2400" dirty="0">
                <a:latin typeface="Arial" panose="020B0604020202020204" pitchFamily="34" charset="0"/>
                <a:ea typeface="Arial" panose="020B0604020202020204" pitchFamily="34" charset="0"/>
                <a:cs typeface="Arial" panose="020B0604020202020204" pitchFamily="34" charset="0"/>
              </a:rPr>
              <a:t>5</a:t>
            </a:r>
            <a:r>
              <a:rPr lang="es-MX" sz="2400" dirty="0" smtClean="0">
                <a:latin typeface="Arial" panose="020B0604020202020204" pitchFamily="34" charset="0"/>
                <a:ea typeface="Arial" panose="020B0604020202020204" pitchFamily="34" charset="0"/>
                <a:cs typeface="Arial" panose="020B0604020202020204" pitchFamily="34" charset="0"/>
              </a:rPr>
              <a:t>.</a:t>
            </a:r>
            <a:r>
              <a:rPr lang="es-MX" sz="2400" dirty="0">
                <a:latin typeface="Arial" panose="020B0604020202020204" pitchFamily="34" charset="0"/>
                <a:ea typeface="Arial" panose="020B0604020202020204" pitchFamily="34" charset="0"/>
                <a:cs typeface="Arial" panose="020B0604020202020204" pitchFamily="34" charset="0"/>
              </a:rPr>
              <a:t> </a:t>
            </a:r>
            <a:r>
              <a:rPr lang="es-MX" sz="2400" i="1" dirty="0" smtClean="0">
                <a:solidFill>
                  <a:srgbClr val="0070C0"/>
                </a:solidFill>
                <a:latin typeface="Arial" panose="020B0604020202020204" pitchFamily="34" charset="0"/>
                <a:ea typeface="Arial" panose="020B0604020202020204" pitchFamily="34" charset="0"/>
                <a:cs typeface="Arial" panose="020B0604020202020204" pitchFamily="34" charset="0"/>
              </a:rPr>
              <a:t>Romeo </a:t>
            </a:r>
            <a:r>
              <a:rPr lang="es-MX" sz="2400" i="1" dirty="0">
                <a:solidFill>
                  <a:srgbClr val="0070C0"/>
                </a:solidFill>
                <a:latin typeface="Arial" panose="020B0604020202020204" pitchFamily="34" charset="0"/>
                <a:ea typeface="Arial" panose="020B0604020202020204" pitchFamily="34" charset="0"/>
                <a:cs typeface="Arial" panose="020B0604020202020204" pitchFamily="34" charset="0"/>
              </a:rPr>
              <a:t>y </a:t>
            </a:r>
            <a:r>
              <a:rPr lang="es-MX" sz="2400" i="1" dirty="0" smtClean="0">
                <a:solidFill>
                  <a:srgbClr val="0070C0"/>
                </a:solidFill>
                <a:latin typeface="Arial" panose="020B0604020202020204" pitchFamily="34" charset="0"/>
                <a:ea typeface="Arial" panose="020B0604020202020204" pitchFamily="34" charset="0"/>
                <a:cs typeface="Arial" panose="020B0604020202020204" pitchFamily="34" charset="0"/>
              </a:rPr>
              <a:t>Julieta</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con música del compositor Sergei Prokofiev, es otro </a:t>
            </a:r>
            <a:r>
              <a:rPr lang="es-MX" sz="2400" i="1" dirty="0">
                <a:solidFill>
                  <a:srgbClr val="0070C0"/>
                </a:solidFill>
                <a:latin typeface="Arial" panose="020B0604020202020204" pitchFamily="34" charset="0"/>
                <a:ea typeface="Arial" panose="020B0604020202020204" pitchFamily="34" charset="0"/>
                <a:cs typeface="Arial" panose="020B0604020202020204" pitchFamily="34" charset="0"/>
              </a:rPr>
              <a:t>ballet</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 que se volvió muy famoso por su música: </a:t>
            </a:r>
          </a:p>
          <a:p>
            <a:pPr marL="285750" indent="-285750">
              <a:spcAft>
                <a:spcPts val="0"/>
              </a:spcAft>
              <a:buFont typeface="Wingdings" panose="05000000000000000000" pitchFamily="2" charset="2"/>
              <a:buChar char="Ø"/>
            </a:pPr>
            <a:r>
              <a:rPr lang="en-US" sz="2400" dirty="0">
                <a:latin typeface="Arial" panose="020B0604020202020204" pitchFamily="34" charset="0"/>
                <a:ea typeface="Arial" panose="020B0604020202020204" pitchFamily="34" charset="0"/>
                <a:cs typeface="Arial" panose="020B0604020202020204" pitchFamily="34" charset="0"/>
              </a:rPr>
              <a:t>Prokofiev, S. (1995). </a:t>
            </a:r>
            <a:r>
              <a:rPr lang="en-US" sz="2400" i="1" dirty="0">
                <a:latin typeface="Arial" panose="020B0604020202020204" pitchFamily="34" charset="0"/>
                <a:ea typeface="Arial" panose="020B0604020202020204" pitchFamily="34" charset="0"/>
                <a:cs typeface="Arial" panose="020B0604020202020204" pitchFamily="34" charset="0"/>
              </a:rPr>
              <a:t>Romeo and Juliet, Suite No. 2, Op. 64, I. Montagues and Capulets</a:t>
            </a:r>
            <a:r>
              <a:rPr lang="en-US" sz="2400" dirty="0">
                <a:latin typeface="Arial" panose="020B0604020202020204" pitchFamily="34" charset="0"/>
                <a:ea typeface="Arial" panose="020B0604020202020204" pitchFamily="34" charset="0"/>
                <a:cs typeface="Arial" panose="020B0604020202020204" pitchFamily="34" charset="0"/>
              </a:rPr>
              <a:t> (</a:t>
            </a:r>
            <a:r>
              <a:rPr lang="en-US" sz="2400" dirty="0" err="1">
                <a:latin typeface="Arial" panose="020B0604020202020204" pitchFamily="34" charset="0"/>
                <a:ea typeface="Arial" panose="020B0604020202020204" pitchFamily="34" charset="0"/>
                <a:cs typeface="Arial" panose="020B0604020202020204" pitchFamily="34" charset="0"/>
              </a:rPr>
              <a:t>Montescos</a:t>
            </a:r>
            <a:r>
              <a:rPr lang="en-US" sz="2400" dirty="0">
                <a:latin typeface="Arial" panose="020B0604020202020204" pitchFamily="34" charset="0"/>
                <a:ea typeface="Arial" panose="020B0604020202020204" pitchFamily="34" charset="0"/>
                <a:cs typeface="Arial" panose="020B0604020202020204" pitchFamily="34" charset="0"/>
              </a:rPr>
              <a:t> y </a:t>
            </a:r>
            <a:r>
              <a:rPr lang="en-US" sz="2400" dirty="0" err="1">
                <a:latin typeface="Arial" panose="020B0604020202020204" pitchFamily="34" charset="0"/>
                <a:ea typeface="Arial" panose="020B0604020202020204" pitchFamily="34" charset="0"/>
                <a:cs typeface="Arial" panose="020B0604020202020204" pitchFamily="34" charset="0"/>
              </a:rPr>
              <a:t>Capuletos</a:t>
            </a:r>
            <a:r>
              <a:rPr lang="en-US" sz="2400" dirty="0">
                <a:latin typeface="Arial" panose="020B0604020202020204" pitchFamily="34" charset="0"/>
                <a:ea typeface="Arial" panose="020B0604020202020204" pitchFamily="34" charset="0"/>
                <a:cs typeface="Arial" panose="020B0604020202020204" pitchFamily="34" charset="0"/>
              </a:rPr>
              <a:t>) [</a:t>
            </a:r>
            <a:r>
              <a:rPr lang="en-US" sz="2400" dirty="0" err="1">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obra</a:t>
            </a:r>
            <a:r>
              <a:rPr lang="en-US"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n-US" sz="2400" dirty="0" err="1">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grabada</a:t>
            </a:r>
            <a:r>
              <a:rPr lang="en-US"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por </a:t>
            </a:r>
            <a:r>
              <a:rPr lang="en-US" sz="2400" dirty="0" err="1">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Mogrelia</a:t>
            </a:r>
            <a:r>
              <a:rPr lang="en-US"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a:t>
            </a:r>
            <a:r>
              <a:rPr lang="en-US"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n-US"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y  Slovak State Philharmonic Orchestra, </a:t>
            </a:r>
            <a:r>
              <a:rPr lang="en-US" sz="2400" dirty="0" err="1">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Košice</a:t>
            </a:r>
            <a:r>
              <a:rPr lang="en-US"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Naxos. (</a:t>
            </a:r>
            <a:r>
              <a:rPr lang="en-US" sz="2400" dirty="0" err="1">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obra</a:t>
            </a:r>
            <a:r>
              <a:rPr lang="en-US"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original </a:t>
            </a:r>
            <a:r>
              <a:rPr lang="en-US" sz="2400" dirty="0" err="1">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publicada</a:t>
            </a:r>
            <a:r>
              <a:rPr lang="en-US"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n-US" sz="2400" dirty="0" err="1">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en</a:t>
            </a:r>
            <a:r>
              <a:rPr lang="en-US"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1940)  CD: </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8.553273  Pista o </a:t>
            </a:r>
            <a:r>
              <a:rPr lang="es-MX" sz="2400" dirty="0" err="1">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Track</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8</a:t>
            </a:r>
          </a:p>
          <a:p>
            <a:pPr>
              <a:spcAft>
                <a:spcPts val="0"/>
              </a:spcAft>
            </a:pPr>
            <a:r>
              <a:rPr lang="es-MX" sz="2400" dirty="0">
                <a:latin typeface="Arial" panose="020B0604020202020204" pitchFamily="34" charset="0"/>
                <a:ea typeface="Arial" panose="020B0604020202020204" pitchFamily="34" charset="0"/>
                <a:cs typeface="Arial" panose="020B0604020202020204" pitchFamily="34" charset="0"/>
              </a:rPr>
              <a:t> </a:t>
            </a:r>
          </a:p>
          <a:p>
            <a:pPr>
              <a:spcAft>
                <a:spcPts val="0"/>
              </a:spcAft>
            </a:pPr>
            <a:r>
              <a:rPr lang="es-MX" sz="2400" dirty="0">
                <a:latin typeface="Arial" panose="020B0604020202020204" pitchFamily="34" charset="0"/>
                <a:ea typeface="Arial" panose="020B0604020202020204" pitchFamily="34" charset="0"/>
                <a:cs typeface="Arial" panose="020B0604020202020204" pitchFamily="34" charset="0"/>
              </a:rPr>
              <a:t>6</a:t>
            </a:r>
            <a:r>
              <a:rPr lang="es-MX" sz="2400" dirty="0" smtClean="0">
                <a:latin typeface="Arial" panose="020B0604020202020204" pitchFamily="34" charset="0"/>
                <a:ea typeface="Arial" panose="020B0604020202020204" pitchFamily="34" charset="0"/>
                <a:cs typeface="Arial" panose="020B0604020202020204" pitchFamily="34" charset="0"/>
              </a:rPr>
              <a:t>.</a:t>
            </a:r>
            <a:r>
              <a:rPr lang="es-MX" sz="2400" dirty="0">
                <a:latin typeface="Arial" panose="020B0604020202020204" pitchFamily="34" charset="0"/>
                <a:ea typeface="Arial" panose="020B0604020202020204" pitchFamily="34" charset="0"/>
                <a:cs typeface="Arial" panose="020B0604020202020204" pitchFamily="34" charset="0"/>
              </a:rPr>
              <a:t> </a:t>
            </a:r>
            <a:r>
              <a:rPr lang="es-MX" sz="2400" i="1" dirty="0" smtClean="0">
                <a:solidFill>
                  <a:srgbClr val="0070C0"/>
                </a:solidFill>
                <a:latin typeface="Arial" panose="020B0604020202020204" pitchFamily="34" charset="0"/>
                <a:ea typeface="Arial" panose="020B0604020202020204" pitchFamily="34" charset="0"/>
                <a:cs typeface="Arial" panose="020B0604020202020204" pitchFamily="34" charset="0"/>
              </a:rPr>
              <a:t>La </a:t>
            </a:r>
            <a:r>
              <a:rPr lang="es-MX" sz="2400" i="1" dirty="0">
                <a:solidFill>
                  <a:srgbClr val="0070C0"/>
                </a:solidFill>
                <a:latin typeface="Arial" panose="020B0604020202020204" pitchFamily="34" charset="0"/>
                <a:ea typeface="Arial" panose="020B0604020202020204" pitchFamily="34" charset="0"/>
                <a:cs typeface="Arial" panose="020B0604020202020204" pitchFamily="34" charset="0"/>
              </a:rPr>
              <a:t>bella </a:t>
            </a:r>
            <a:r>
              <a:rPr lang="es-MX" sz="2400" i="1" dirty="0" smtClean="0">
                <a:solidFill>
                  <a:srgbClr val="0070C0"/>
                </a:solidFill>
                <a:latin typeface="Arial" panose="020B0604020202020204" pitchFamily="34" charset="0"/>
                <a:ea typeface="Arial" panose="020B0604020202020204" pitchFamily="34" charset="0"/>
                <a:cs typeface="Arial" panose="020B0604020202020204" pitchFamily="34" charset="0"/>
              </a:rPr>
              <a:t>durmiente</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de </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Tchaikovski,</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 es otro </a:t>
            </a:r>
            <a:r>
              <a:rPr lang="es-MX" sz="2400" i="1" dirty="0">
                <a:solidFill>
                  <a:srgbClr val="0070C0"/>
                </a:solidFill>
                <a:latin typeface="Arial" panose="020B0604020202020204" pitchFamily="34" charset="0"/>
                <a:ea typeface="Arial" panose="020B0604020202020204" pitchFamily="34" charset="0"/>
                <a:cs typeface="Arial" panose="020B0604020202020204" pitchFamily="34" charset="0"/>
              </a:rPr>
              <a:t>ballet</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 que se hizo famoso gracias a Walt </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Disney, ya</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 que </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us</a:t>
            </a:r>
            <a:r>
              <a:rPr lang="es-ES"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ó</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la música del vals Tchaikovski en la película animada del mismo nombre. </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Aquí,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un fragmento del </a:t>
            </a:r>
            <a:r>
              <a:rPr lang="es-MX" sz="2400" i="1" dirty="0">
                <a:solidFill>
                  <a:srgbClr val="0070C0"/>
                </a:solidFill>
                <a:latin typeface="Arial" panose="020B0604020202020204" pitchFamily="34" charset="0"/>
                <a:ea typeface="Arial" panose="020B0604020202020204" pitchFamily="34" charset="0"/>
                <a:cs typeface="Arial" panose="020B0604020202020204" pitchFamily="34" charset="0"/>
              </a:rPr>
              <a:t>ballet</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a:t>
            </a:r>
            <a:r>
              <a:rPr lang="es-MX" sz="2400" dirty="0">
                <a:latin typeface="Arial" panose="020B0604020202020204" pitchFamily="34" charset="0"/>
                <a:ea typeface="Arial" panose="020B0604020202020204" pitchFamily="34" charset="0"/>
                <a:cs typeface="Arial" panose="020B0604020202020204" pitchFamily="34" charset="0"/>
              </a:rPr>
              <a:t> </a:t>
            </a:r>
          </a:p>
          <a:p>
            <a:pPr marL="285750" indent="-285750">
              <a:spcAft>
                <a:spcPts val="0"/>
              </a:spcAft>
              <a:buFont typeface="Wingdings" panose="05000000000000000000" pitchFamily="2" charset="2"/>
              <a:buChar char="Ø"/>
            </a:pPr>
            <a:r>
              <a:rPr lang="en-US" sz="2400" dirty="0">
                <a:latin typeface="Arial" panose="020B0604020202020204" pitchFamily="34" charset="0"/>
                <a:ea typeface="Arial" panose="020B0604020202020204" pitchFamily="34" charset="0"/>
                <a:cs typeface="Arial" panose="020B0604020202020204" pitchFamily="34" charset="0"/>
              </a:rPr>
              <a:t>Tchaikovsky, P. I. (1997). </a:t>
            </a:r>
            <a:r>
              <a:rPr lang="en-US" sz="2400" i="1" dirty="0">
                <a:latin typeface="Arial" panose="020B0604020202020204" pitchFamily="34" charset="0"/>
                <a:ea typeface="Arial" panose="020B0604020202020204" pitchFamily="34" charset="0"/>
                <a:cs typeface="Arial" panose="020B0604020202020204" pitchFamily="34" charset="0"/>
              </a:rPr>
              <a:t>Sleeping Beauty: Waltz </a:t>
            </a:r>
            <a:r>
              <a:rPr lang="en-US" sz="2400" dirty="0">
                <a:latin typeface="Arial" panose="020B0604020202020204" pitchFamily="34" charset="0"/>
                <a:ea typeface="Arial" panose="020B0604020202020204" pitchFamily="34" charset="0"/>
                <a:cs typeface="Arial" panose="020B0604020202020204" pitchFamily="34" charset="0"/>
              </a:rPr>
              <a:t>(La Bella </a:t>
            </a:r>
            <a:r>
              <a:rPr lang="en-US" sz="2400" dirty="0" err="1">
                <a:latin typeface="Arial" panose="020B0604020202020204" pitchFamily="34" charset="0"/>
                <a:ea typeface="Arial" panose="020B0604020202020204" pitchFamily="34" charset="0"/>
                <a:cs typeface="Arial" panose="020B0604020202020204" pitchFamily="34" charset="0"/>
              </a:rPr>
              <a:t>durmiente</a:t>
            </a:r>
            <a:r>
              <a:rPr lang="en-US" sz="2400" dirty="0">
                <a:latin typeface="Arial" panose="020B0604020202020204" pitchFamily="34" charset="0"/>
                <a:ea typeface="Arial" panose="020B0604020202020204" pitchFamily="34" charset="0"/>
                <a:cs typeface="Arial" panose="020B0604020202020204" pitchFamily="34" charset="0"/>
              </a:rPr>
              <a:t>: </a:t>
            </a:r>
            <a:r>
              <a:rPr lang="en-US" sz="2400" dirty="0" err="1">
                <a:latin typeface="Arial" panose="020B0604020202020204" pitchFamily="34" charset="0"/>
                <a:ea typeface="Arial" panose="020B0604020202020204" pitchFamily="34" charset="0"/>
                <a:cs typeface="Arial" panose="020B0604020202020204" pitchFamily="34" charset="0"/>
              </a:rPr>
              <a:t>vals</a:t>
            </a:r>
            <a:r>
              <a:rPr lang="en-US" sz="2400" dirty="0">
                <a:latin typeface="Arial" panose="020B0604020202020204" pitchFamily="34" charset="0"/>
                <a:ea typeface="Arial" panose="020B0604020202020204" pitchFamily="34" charset="0"/>
                <a:cs typeface="Arial" panose="020B0604020202020204" pitchFamily="34" charset="0"/>
              </a:rPr>
              <a:t>) [</a:t>
            </a:r>
            <a:r>
              <a:rPr lang="en-US" sz="2400" dirty="0" err="1">
                <a:latin typeface="Arial" panose="020B0604020202020204" pitchFamily="34" charset="0"/>
                <a:ea typeface="Arial" panose="020B0604020202020204" pitchFamily="34" charset="0"/>
                <a:cs typeface="Arial" panose="020B0604020202020204" pitchFamily="34" charset="0"/>
              </a:rPr>
              <a:t>obra</a:t>
            </a:r>
            <a:r>
              <a:rPr lang="en-US" sz="2400" dirty="0">
                <a:latin typeface="Arial" panose="020B0604020202020204" pitchFamily="34" charset="0"/>
                <a:ea typeface="Arial" panose="020B0604020202020204" pitchFamily="34" charset="0"/>
                <a:cs typeface="Arial" panose="020B0604020202020204" pitchFamily="34" charset="0"/>
              </a:rPr>
              <a:t> </a:t>
            </a:r>
            <a:r>
              <a:rPr lang="en-US" sz="2400" dirty="0" err="1">
                <a:latin typeface="Arial" panose="020B0604020202020204" pitchFamily="34" charset="0"/>
                <a:ea typeface="Arial" panose="020B0604020202020204" pitchFamily="34" charset="0"/>
                <a:cs typeface="Arial" panose="020B0604020202020204" pitchFamily="34" charset="0"/>
              </a:rPr>
              <a:t>grabada</a:t>
            </a:r>
            <a:r>
              <a:rPr lang="en-US" sz="2400" dirty="0">
                <a:latin typeface="Arial" panose="020B0604020202020204" pitchFamily="34" charset="0"/>
                <a:ea typeface="Arial" panose="020B0604020202020204" pitchFamily="34" charset="0"/>
                <a:cs typeface="Arial" panose="020B0604020202020204" pitchFamily="34" charset="0"/>
              </a:rPr>
              <a:t> por </a:t>
            </a:r>
            <a:r>
              <a:rPr lang="en-US" sz="2400" dirty="0" err="1">
                <a:latin typeface="Arial" panose="020B0604020202020204" pitchFamily="34" charset="0"/>
                <a:ea typeface="Arial" panose="020B0604020202020204" pitchFamily="34" charset="0"/>
                <a:cs typeface="Arial" panose="020B0604020202020204" pitchFamily="34" charset="0"/>
              </a:rPr>
              <a:t>Mogrelia</a:t>
            </a:r>
            <a:r>
              <a:rPr lang="en-US" sz="2400" dirty="0">
                <a:latin typeface="Arial" panose="020B0604020202020204" pitchFamily="34" charset="0"/>
                <a:ea typeface="Arial" panose="020B0604020202020204" pitchFamily="34" charset="0"/>
                <a:cs typeface="Arial" panose="020B0604020202020204" pitchFamily="34" charset="0"/>
              </a:rPr>
              <a:t>, A</a:t>
            </a:r>
            <a:r>
              <a:rPr lang="en-US" sz="2400" dirty="0" smtClean="0">
                <a:latin typeface="Arial" panose="020B0604020202020204" pitchFamily="34" charset="0"/>
                <a:ea typeface="Arial" panose="020B0604020202020204" pitchFamily="34" charset="0"/>
                <a:cs typeface="Arial" panose="020B0604020202020204" pitchFamily="34" charset="0"/>
              </a:rPr>
              <a:t>. </a:t>
            </a:r>
            <a:r>
              <a:rPr lang="en-US" sz="2400" dirty="0">
                <a:latin typeface="Arial" panose="020B0604020202020204" pitchFamily="34" charset="0"/>
                <a:ea typeface="Arial" panose="020B0604020202020204" pitchFamily="34" charset="0"/>
                <a:cs typeface="Arial" panose="020B0604020202020204" pitchFamily="34" charset="0"/>
              </a:rPr>
              <a:t>y Czecho-Slovak State Philharmonic Orchestra] </a:t>
            </a:r>
            <a:r>
              <a:rPr lang="en-US" sz="2400" i="1" dirty="0">
                <a:latin typeface="Arial" panose="020B0604020202020204" pitchFamily="34" charset="0"/>
                <a:ea typeface="Arial" panose="020B0604020202020204" pitchFamily="34" charset="0"/>
                <a:cs typeface="Arial" panose="020B0604020202020204" pitchFamily="34" charset="0"/>
              </a:rPr>
              <a:t>En The best of Tchaikovsky. </a:t>
            </a:r>
            <a:r>
              <a:rPr lang="en-US" sz="2400" i="1" dirty="0" smtClean="0">
                <a:latin typeface="Arial" panose="020B0604020202020204" pitchFamily="34" charset="0"/>
                <a:ea typeface="Arial" panose="020B0604020202020204" pitchFamily="34" charset="0"/>
                <a:cs typeface="Arial" panose="020B0604020202020204" pitchFamily="34" charset="0"/>
              </a:rPr>
              <a:t>Naxos </a:t>
            </a:r>
            <a:r>
              <a:rPr lang="en-US" sz="2400" dirty="0">
                <a:latin typeface="Arial" panose="020B0604020202020204" pitchFamily="34" charset="0"/>
                <a:ea typeface="Arial" panose="020B0604020202020204" pitchFamily="34" charset="0"/>
                <a:cs typeface="Arial" panose="020B0604020202020204" pitchFamily="34" charset="0"/>
              </a:rPr>
              <a:t>(</a:t>
            </a:r>
            <a:r>
              <a:rPr lang="en-US" sz="2400" dirty="0" err="1">
                <a:latin typeface="Arial" panose="020B0604020202020204" pitchFamily="34" charset="0"/>
                <a:ea typeface="Arial" panose="020B0604020202020204" pitchFamily="34" charset="0"/>
                <a:cs typeface="Arial" panose="020B0604020202020204" pitchFamily="34" charset="0"/>
              </a:rPr>
              <a:t>obra</a:t>
            </a:r>
            <a:r>
              <a:rPr lang="en-US" sz="2400" dirty="0">
                <a:latin typeface="Arial" panose="020B0604020202020204" pitchFamily="34" charset="0"/>
                <a:ea typeface="Arial" panose="020B0604020202020204" pitchFamily="34" charset="0"/>
                <a:cs typeface="Arial" panose="020B0604020202020204" pitchFamily="34" charset="0"/>
              </a:rPr>
              <a:t> original </a:t>
            </a:r>
            <a:r>
              <a:rPr lang="en-US" sz="2400" dirty="0" err="1">
                <a:latin typeface="Arial" panose="020B0604020202020204" pitchFamily="34" charset="0"/>
                <a:ea typeface="Arial" panose="020B0604020202020204" pitchFamily="34" charset="0"/>
                <a:cs typeface="Arial" panose="020B0604020202020204" pitchFamily="34" charset="0"/>
              </a:rPr>
              <a:t>publicada</a:t>
            </a:r>
            <a:r>
              <a:rPr lang="en-US" sz="2400" dirty="0">
                <a:latin typeface="Arial" panose="020B0604020202020204" pitchFamily="34" charset="0"/>
                <a:ea typeface="Arial" panose="020B0604020202020204" pitchFamily="34" charset="0"/>
                <a:cs typeface="Arial" panose="020B0604020202020204" pitchFamily="34" charset="0"/>
              </a:rPr>
              <a:t> en 1890</a:t>
            </a:r>
            <a:r>
              <a:rPr lang="en-US" sz="2400" dirty="0" smtClean="0">
                <a:latin typeface="Arial" panose="020B0604020202020204" pitchFamily="34" charset="0"/>
                <a:ea typeface="Arial" panose="020B0604020202020204" pitchFamily="34" charset="0"/>
                <a:cs typeface="Arial" panose="020B0604020202020204" pitchFamily="34" charset="0"/>
              </a:rPr>
              <a:t>).</a:t>
            </a:r>
            <a:r>
              <a:rPr lang="en-US" sz="2400" dirty="0">
                <a:latin typeface="Arial" panose="020B0604020202020204" pitchFamily="34" charset="0"/>
                <a:ea typeface="Arial" panose="020B0604020202020204" pitchFamily="34" charset="0"/>
                <a:cs typeface="Arial" panose="020B0604020202020204" pitchFamily="34" charset="0"/>
              </a:rPr>
              <a:t> </a:t>
            </a:r>
            <a:r>
              <a:rPr lang="en-US"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CD</a:t>
            </a:r>
            <a:r>
              <a:rPr lang="en-US"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8.556652. Pista </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o t</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rack</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5.</a:t>
            </a:r>
            <a:endPar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endParaRPr>
          </a:p>
          <a:p>
            <a:pPr>
              <a:spcAft>
                <a:spcPts val="0"/>
              </a:spcAft>
            </a:pPr>
            <a:r>
              <a:rPr lang="es-MX" sz="2400" dirty="0">
                <a:latin typeface="Arial" panose="020B0604020202020204" pitchFamily="34" charset="0"/>
                <a:ea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776543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618795" y="1275346"/>
            <a:ext cx="16930461" cy="8217634"/>
          </a:xfrm>
          <a:prstGeom prst="rect">
            <a:avLst/>
          </a:prstGeom>
        </p:spPr>
        <p:txBody>
          <a:bodyPr wrap="square">
            <a:spAutoFit/>
          </a:bodyPr>
          <a:lstStyle/>
          <a:p>
            <a:pPr>
              <a:spcAft>
                <a:spcPts val="0"/>
              </a:spcAft>
            </a:pPr>
            <a:r>
              <a:rPr lang="es-MX" sz="2400" dirty="0">
                <a:latin typeface="Arial" panose="020B0604020202020204" pitchFamily="34" charset="0"/>
                <a:ea typeface="Arial" panose="020B0604020202020204" pitchFamily="34" charset="0"/>
                <a:cs typeface="Arial" panose="020B0604020202020204" pitchFamily="34" charset="0"/>
              </a:rPr>
              <a:t>7</a:t>
            </a:r>
            <a:r>
              <a:rPr lang="es-MX" sz="2400" dirty="0" smtClean="0">
                <a:latin typeface="Arial" panose="020B0604020202020204" pitchFamily="34" charset="0"/>
                <a:ea typeface="Arial" panose="020B0604020202020204" pitchFamily="34" charset="0"/>
                <a:cs typeface="Arial" panose="020B0604020202020204" pitchFamily="34" charset="0"/>
              </a:rPr>
              <a:t>.</a:t>
            </a:r>
            <a:r>
              <a:rPr lang="es-MX" sz="2400" dirty="0">
                <a:latin typeface="Arial" panose="020B0604020202020204" pitchFamily="34" charset="0"/>
                <a:ea typeface="Arial" panose="020B0604020202020204" pitchFamily="34" charset="0"/>
                <a:cs typeface="Arial" panose="020B0604020202020204" pitchFamily="34" charset="0"/>
              </a:rPr>
              <a:t> </a:t>
            </a:r>
            <a:r>
              <a:rPr lang="es-MX" sz="2400" i="1" dirty="0" smtClean="0">
                <a:solidFill>
                  <a:srgbClr val="0070C0"/>
                </a:solidFill>
                <a:latin typeface="Arial" panose="020B0604020202020204" pitchFamily="34" charset="0"/>
                <a:ea typeface="Arial" panose="020B0604020202020204" pitchFamily="34" charset="0"/>
                <a:cs typeface="Arial" panose="020B0604020202020204" pitchFamily="34" charset="0"/>
              </a:rPr>
              <a:t>Sheherezada</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(Sherezada</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del compositor ruso Nikolai Rimsky </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Korsakov,</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 es un </a:t>
            </a:r>
            <a:r>
              <a:rPr lang="es-MX" sz="2400" i="1" dirty="0">
                <a:solidFill>
                  <a:srgbClr val="0070C0"/>
                </a:solidFill>
                <a:latin typeface="Arial" panose="020B0604020202020204" pitchFamily="34" charset="0"/>
                <a:ea typeface="Arial" panose="020B0604020202020204" pitchFamily="34" charset="0"/>
                <a:cs typeface="Arial" panose="020B0604020202020204" pitchFamily="34" charset="0"/>
              </a:rPr>
              <a:t>ballet</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 diferente pero muy popular por su música.</a:t>
            </a:r>
            <a:endParaRPr lang="es-MX" sz="2400" dirty="0">
              <a:solidFill>
                <a:srgbClr val="0070C0"/>
              </a:solidFill>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Si no lo </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ha escuchado,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seguro </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le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va a gustar. La historia está basada en el cuento de “Las Mil y una noches</a:t>
            </a:r>
            <a:r>
              <a:rPr lang="es-MX" sz="2400" dirty="0">
                <a:latin typeface="Arial" panose="020B0604020202020204" pitchFamily="34" charset="0"/>
                <a:ea typeface="Arial" panose="020B0604020202020204" pitchFamily="34" charset="0"/>
                <a:cs typeface="Arial" panose="020B0604020202020204" pitchFamily="34" charset="0"/>
              </a:rPr>
              <a:t>”: </a:t>
            </a:r>
          </a:p>
          <a:p>
            <a:pPr marL="285750" indent="-285750">
              <a:spcAft>
                <a:spcPts val="0"/>
              </a:spcAft>
              <a:buFont typeface="Wingdings" panose="05000000000000000000" pitchFamily="2" charset="2"/>
              <a:buChar char="Ø"/>
            </a:pPr>
            <a:r>
              <a:rPr lang="es-MX" sz="2400" dirty="0" err="1">
                <a:latin typeface="Arial" panose="020B0604020202020204" pitchFamily="34" charset="0"/>
                <a:ea typeface="Arial" panose="020B0604020202020204" pitchFamily="34" charset="0"/>
                <a:cs typeface="Arial" panose="020B0604020202020204" pitchFamily="34" charset="0"/>
              </a:rPr>
              <a:t>Rimsky-Korsakov</a:t>
            </a:r>
            <a:r>
              <a:rPr lang="es-MX" sz="2400" dirty="0">
                <a:latin typeface="Arial" panose="020B0604020202020204" pitchFamily="34" charset="0"/>
                <a:ea typeface="Arial" panose="020B0604020202020204" pitchFamily="34" charset="0"/>
                <a:cs typeface="Arial" panose="020B0604020202020204" pitchFamily="34" charset="0"/>
              </a:rPr>
              <a:t>, N. (2011). </a:t>
            </a:r>
            <a:r>
              <a:rPr lang="es-MX" sz="2400" i="1" dirty="0" err="1">
                <a:latin typeface="Arial" panose="020B0604020202020204" pitchFamily="34" charset="0"/>
                <a:ea typeface="Arial" panose="020B0604020202020204" pitchFamily="34" charset="0"/>
                <a:cs typeface="Arial" panose="020B0604020202020204" pitchFamily="34" charset="0"/>
              </a:rPr>
              <a:t>Scheherazade</a:t>
            </a:r>
            <a:r>
              <a:rPr lang="es-MX" sz="2400" i="1" dirty="0">
                <a:latin typeface="Arial" panose="020B0604020202020204" pitchFamily="34" charset="0"/>
                <a:ea typeface="Arial" panose="020B0604020202020204" pitchFamily="34" charset="0"/>
                <a:cs typeface="Arial" panose="020B0604020202020204" pitchFamily="34" charset="0"/>
              </a:rPr>
              <a:t>, </a:t>
            </a:r>
            <a:r>
              <a:rPr lang="es-MX" sz="2400" i="1" dirty="0" err="1">
                <a:latin typeface="Arial" panose="020B0604020202020204" pitchFamily="34" charset="0"/>
                <a:ea typeface="Arial" panose="020B0604020202020204" pitchFamily="34" charset="0"/>
                <a:cs typeface="Arial" panose="020B0604020202020204" pitchFamily="34" charset="0"/>
              </a:rPr>
              <a:t>Op</a:t>
            </a:r>
            <a:r>
              <a:rPr lang="es-MX" sz="2400" i="1" dirty="0">
                <a:latin typeface="Arial" panose="020B0604020202020204" pitchFamily="34" charset="0"/>
                <a:ea typeface="Arial" panose="020B0604020202020204" pitchFamily="34" charset="0"/>
                <a:cs typeface="Arial" panose="020B0604020202020204" pitchFamily="34" charset="0"/>
              </a:rPr>
              <a:t>. 35: I. The Sea and Sinbad's Ship </a:t>
            </a:r>
            <a:r>
              <a:rPr lang="es-MX" sz="2400" dirty="0">
                <a:latin typeface="Arial" panose="020B0604020202020204" pitchFamily="34" charset="0"/>
                <a:ea typeface="Arial" panose="020B0604020202020204" pitchFamily="34" charset="0"/>
                <a:cs typeface="Arial" panose="020B0604020202020204" pitchFamily="34" charset="0"/>
              </a:rPr>
              <a:t>(Sherezada, El mar y el barco de Simbad) [obra grabada por Larionoff, M., Schwarz, G</a:t>
            </a:r>
            <a:r>
              <a:rPr lang="es-MX" sz="2400" dirty="0" smtClean="0">
                <a:latin typeface="Arial" panose="020B0604020202020204" pitchFamily="34" charset="0"/>
                <a:ea typeface="Arial" panose="020B0604020202020204" pitchFamily="34" charset="0"/>
                <a:cs typeface="Arial" panose="020B0604020202020204" pitchFamily="34" charset="0"/>
              </a:rPr>
              <a:t>. </a:t>
            </a:r>
            <a:r>
              <a:rPr lang="es-MX" sz="2400" dirty="0">
                <a:latin typeface="Arial" panose="020B0604020202020204" pitchFamily="34" charset="0"/>
                <a:ea typeface="Arial" panose="020B0604020202020204" pitchFamily="34" charset="0"/>
                <a:cs typeface="Arial" panose="020B0604020202020204" pitchFamily="34" charset="0"/>
              </a:rPr>
              <a:t>y Seattle </a:t>
            </a:r>
            <a:r>
              <a:rPr lang="es-MX" sz="2400" dirty="0" err="1">
                <a:latin typeface="Arial" panose="020B0604020202020204" pitchFamily="34" charset="0"/>
                <a:ea typeface="Arial" panose="020B0604020202020204" pitchFamily="34" charset="0"/>
                <a:cs typeface="Arial" panose="020B0604020202020204" pitchFamily="34" charset="0"/>
              </a:rPr>
              <a:t>Symphony</a:t>
            </a:r>
            <a:r>
              <a:rPr lang="es-MX" sz="2400" dirty="0">
                <a:latin typeface="Arial" panose="020B0604020202020204" pitchFamily="34" charset="0"/>
                <a:ea typeface="Arial" panose="020B0604020202020204" pitchFamily="34" charset="0"/>
                <a:cs typeface="Arial" panose="020B0604020202020204" pitchFamily="34" charset="0"/>
              </a:rPr>
              <a:t> </a:t>
            </a:r>
            <a:r>
              <a:rPr lang="es-MX" sz="2400" dirty="0" err="1">
                <a:latin typeface="Arial" panose="020B0604020202020204" pitchFamily="34" charset="0"/>
                <a:ea typeface="Arial" panose="020B0604020202020204" pitchFamily="34" charset="0"/>
                <a:cs typeface="Arial" panose="020B0604020202020204" pitchFamily="34" charset="0"/>
              </a:rPr>
              <a:t>Orchestra</a:t>
            </a:r>
            <a:r>
              <a:rPr lang="es-MX" sz="2400" dirty="0">
                <a:latin typeface="Arial" panose="020B0604020202020204" pitchFamily="34" charset="0"/>
                <a:ea typeface="Arial" panose="020B0604020202020204" pitchFamily="34" charset="0"/>
                <a:cs typeface="Arial" panose="020B0604020202020204" pitchFamily="34" charset="0"/>
              </a:rPr>
              <a:t>]. En </a:t>
            </a:r>
            <a:r>
              <a:rPr lang="es-MX" sz="2400" i="1" dirty="0">
                <a:latin typeface="Arial" panose="020B0604020202020204" pitchFamily="34" charset="0"/>
                <a:ea typeface="Arial" panose="020B0604020202020204" pitchFamily="34" charset="0"/>
                <a:cs typeface="Arial" panose="020B0604020202020204" pitchFamily="34" charset="0"/>
              </a:rPr>
              <a:t>Rimsky-Korsakov: Scheherazade / Tale of Tsar Saltan Suite. </a:t>
            </a:r>
            <a:r>
              <a:rPr lang="es-MX" sz="2400" i="1" dirty="0" smtClean="0">
                <a:latin typeface="Arial" panose="020B0604020202020204" pitchFamily="34" charset="0"/>
                <a:ea typeface="Arial" panose="020B0604020202020204" pitchFamily="34" charset="0"/>
                <a:cs typeface="Arial" panose="020B0604020202020204" pitchFamily="34" charset="0"/>
              </a:rPr>
              <a:t>Naxos</a:t>
            </a:r>
            <a:r>
              <a:rPr lang="es-MX" sz="2400" i="1" dirty="0">
                <a:latin typeface="Arial" panose="020B0604020202020204" pitchFamily="34" charset="0"/>
                <a:ea typeface="Arial" panose="020B0604020202020204" pitchFamily="34" charset="0"/>
                <a:cs typeface="Arial" panose="020B0604020202020204" pitchFamily="34" charset="0"/>
              </a:rPr>
              <a:t> </a:t>
            </a:r>
            <a:r>
              <a:rPr lang="es-MX" sz="2400" dirty="0" smtClean="0">
                <a:latin typeface="Arial" panose="020B0604020202020204" pitchFamily="34" charset="0"/>
                <a:ea typeface="Arial" panose="020B0604020202020204" pitchFamily="34" charset="0"/>
                <a:cs typeface="Arial" panose="020B0604020202020204" pitchFamily="34" charset="0"/>
              </a:rPr>
              <a:t>(obra </a:t>
            </a:r>
            <a:r>
              <a:rPr lang="es-MX" sz="2400" dirty="0">
                <a:latin typeface="Arial" panose="020B0604020202020204" pitchFamily="34" charset="0"/>
                <a:ea typeface="Arial" panose="020B0604020202020204" pitchFamily="34" charset="0"/>
                <a:cs typeface="Arial" panose="020B0604020202020204" pitchFamily="34" charset="0"/>
              </a:rPr>
              <a:t>original publicada en 1888</a:t>
            </a:r>
            <a:r>
              <a:rPr lang="es-MX" sz="2400" dirty="0" smtClean="0">
                <a:latin typeface="Arial" panose="020B0604020202020204" pitchFamily="34" charset="0"/>
                <a:ea typeface="Arial" panose="020B0604020202020204" pitchFamily="34" charset="0"/>
                <a:cs typeface="Arial" panose="020B0604020202020204" pitchFamily="34" charset="0"/>
              </a:rPr>
              <a:t>).</a:t>
            </a:r>
            <a:r>
              <a:rPr lang="es-MX" sz="2400" dirty="0">
                <a:latin typeface="Arial" panose="020B0604020202020204" pitchFamily="34" charset="0"/>
                <a:ea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CD</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8.572693. Pista </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o </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track</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1.</a:t>
            </a:r>
            <a:endPar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endParaRPr>
          </a:p>
          <a:p>
            <a:pPr marL="342900" indent="-342900" fontAlgn="base">
              <a:buFont typeface="Wingdings" panose="05000000000000000000" pitchFamily="2" charset="2"/>
              <a:buChar char="Ø"/>
            </a:pPr>
            <a:r>
              <a:rPr lang="es-MX" sz="2400" dirty="0" err="1">
                <a:latin typeface="Arial" panose="020B0604020202020204" pitchFamily="34" charset="0"/>
                <a:ea typeface="Arial" panose="020B0604020202020204" pitchFamily="34" charset="0"/>
                <a:cs typeface="Arial" panose="020B0604020202020204" pitchFamily="34" charset="0"/>
              </a:rPr>
              <a:t>Rimsky-Korsakov</a:t>
            </a:r>
            <a:r>
              <a:rPr lang="es-MX" sz="2400" dirty="0">
                <a:latin typeface="Arial" panose="020B0604020202020204" pitchFamily="34" charset="0"/>
                <a:ea typeface="Arial" panose="020B0604020202020204" pitchFamily="34" charset="0"/>
                <a:cs typeface="Arial" panose="020B0604020202020204" pitchFamily="34" charset="0"/>
              </a:rPr>
              <a:t>, N. (2011). </a:t>
            </a:r>
            <a:r>
              <a:rPr lang="es-MX" sz="2400" i="1" dirty="0" err="1">
                <a:latin typeface="Arial" panose="020B0604020202020204" pitchFamily="34" charset="0"/>
                <a:ea typeface="Arial" panose="020B0604020202020204" pitchFamily="34" charset="0"/>
                <a:cs typeface="Arial" panose="020B0604020202020204" pitchFamily="34" charset="0"/>
              </a:rPr>
              <a:t>Scheherazade</a:t>
            </a:r>
            <a:r>
              <a:rPr lang="es-MX" sz="2400" i="1" dirty="0">
                <a:latin typeface="Arial" panose="020B0604020202020204" pitchFamily="34" charset="0"/>
                <a:ea typeface="Arial" panose="020B0604020202020204" pitchFamily="34" charset="0"/>
                <a:cs typeface="Arial" panose="020B0604020202020204" pitchFamily="34" charset="0"/>
              </a:rPr>
              <a:t>, </a:t>
            </a:r>
            <a:r>
              <a:rPr lang="es-MX" sz="2400" i="1" dirty="0" err="1">
                <a:latin typeface="Arial" panose="020B0604020202020204" pitchFamily="34" charset="0"/>
                <a:ea typeface="Arial" panose="020B0604020202020204" pitchFamily="34" charset="0"/>
                <a:cs typeface="Arial" panose="020B0604020202020204" pitchFamily="34" charset="0"/>
              </a:rPr>
              <a:t>Op</a:t>
            </a:r>
            <a:r>
              <a:rPr lang="es-MX" sz="2400" i="1" dirty="0">
                <a:latin typeface="Arial" panose="020B0604020202020204" pitchFamily="34" charset="0"/>
                <a:ea typeface="Arial" panose="020B0604020202020204" pitchFamily="34" charset="0"/>
                <a:cs typeface="Arial" panose="020B0604020202020204" pitchFamily="34" charset="0"/>
              </a:rPr>
              <a:t>. 35: II. </a:t>
            </a:r>
            <a:r>
              <a:rPr lang="es-MX" sz="2400" i="1" dirty="0" err="1">
                <a:latin typeface="Arial" panose="020B0604020202020204" pitchFamily="34" charset="0"/>
                <a:ea typeface="Arial" panose="020B0604020202020204" pitchFamily="34" charset="0"/>
                <a:cs typeface="Arial" panose="020B0604020202020204" pitchFamily="34" charset="0"/>
              </a:rPr>
              <a:t>The</a:t>
            </a:r>
            <a:r>
              <a:rPr lang="es-MX" sz="2400" i="1" dirty="0">
                <a:latin typeface="Arial" panose="020B0604020202020204" pitchFamily="34" charset="0"/>
                <a:ea typeface="Arial" panose="020B0604020202020204" pitchFamily="34" charset="0"/>
                <a:cs typeface="Arial" panose="020B0604020202020204" pitchFamily="34" charset="0"/>
              </a:rPr>
              <a:t> </a:t>
            </a:r>
            <a:r>
              <a:rPr lang="es-MX" sz="2400" i="1" dirty="0" err="1">
                <a:latin typeface="Arial" panose="020B0604020202020204" pitchFamily="34" charset="0"/>
                <a:ea typeface="Arial" panose="020B0604020202020204" pitchFamily="34" charset="0"/>
                <a:cs typeface="Arial" panose="020B0604020202020204" pitchFamily="34" charset="0"/>
              </a:rPr>
              <a:t>Kalender</a:t>
            </a:r>
            <a:r>
              <a:rPr lang="es-MX" sz="2400" i="1" dirty="0">
                <a:latin typeface="Arial" panose="020B0604020202020204" pitchFamily="34" charset="0"/>
                <a:ea typeface="Arial" panose="020B0604020202020204" pitchFamily="34" charset="0"/>
                <a:cs typeface="Arial" panose="020B0604020202020204" pitchFamily="34" charset="0"/>
              </a:rPr>
              <a:t> Prince </a:t>
            </a:r>
            <a:r>
              <a:rPr lang="es-MX" sz="2400" dirty="0">
                <a:latin typeface="Arial" panose="020B0604020202020204" pitchFamily="34" charset="0"/>
                <a:ea typeface="Arial" panose="020B0604020202020204" pitchFamily="34" charset="0"/>
                <a:cs typeface="Arial" panose="020B0604020202020204" pitchFamily="34" charset="0"/>
              </a:rPr>
              <a:t>(</a:t>
            </a:r>
            <a:r>
              <a:rPr lang="es-MX" sz="2400" dirty="0" err="1">
                <a:latin typeface="Arial" panose="020B0604020202020204" pitchFamily="34" charset="0"/>
                <a:ea typeface="Arial" panose="020B0604020202020204" pitchFamily="34" charset="0"/>
                <a:cs typeface="Arial" panose="020B0604020202020204" pitchFamily="34" charset="0"/>
              </a:rPr>
              <a:t>Sherezada</a:t>
            </a:r>
            <a:r>
              <a:rPr lang="es-MX" sz="2400" dirty="0">
                <a:latin typeface="Arial" panose="020B0604020202020204" pitchFamily="34" charset="0"/>
                <a:ea typeface="Arial" panose="020B0604020202020204" pitchFamily="34" charset="0"/>
                <a:cs typeface="Arial" panose="020B0604020202020204" pitchFamily="34" charset="0"/>
              </a:rPr>
              <a:t>, El Príncipe </a:t>
            </a:r>
            <a:r>
              <a:rPr lang="es-MX" sz="2400" dirty="0" err="1">
                <a:latin typeface="Arial" panose="020B0604020202020204" pitchFamily="34" charset="0"/>
                <a:ea typeface="Arial" panose="020B0604020202020204" pitchFamily="34" charset="0"/>
                <a:cs typeface="Arial" panose="020B0604020202020204" pitchFamily="34" charset="0"/>
              </a:rPr>
              <a:t>Kalender</a:t>
            </a:r>
            <a:r>
              <a:rPr lang="es-MX" sz="2400" dirty="0">
                <a:latin typeface="Arial" panose="020B0604020202020204" pitchFamily="34" charset="0"/>
                <a:ea typeface="Arial" panose="020B0604020202020204" pitchFamily="34" charset="0"/>
                <a:cs typeface="Arial" panose="020B0604020202020204" pitchFamily="34" charset="0"/>
              </a:rPr>
              <a:t>) [obra grabada por </a:t>
            </a:r>
            <a:r>
              <a:rPr lang="es-MX" sz="2400" dirty="0" err="1">
                <a:latin typeface="Arial" panose="020B0604020202020204" pitchFamily="34" charset="0"/>
                <a:ea typeface="Arial" panose="020B0604020202020204" pitchFamily="34" charset="0"/>
                <a:cs typeface="Arial" panose="020B0604020202020204" pitchFamily="34" charset="0"/>
              </a:rPr>
              <a:t>Larionoff</a:t>
            </a:r>
            <a:r>
              <a:rPr lang="es-MX" sz="2400" dirty="0">
                <a:latin typeface="Arial" panose="020B0604020202020204" pitchFamily="34" charset="0"/>
                <a:ea typeface="Arial" panose="020B0604020202020204" pitchFamily="34" charset="0"/>
                <a:cs typeface="Arial" panose="020B0604020202020204" pitchFamily="34" charset="0"/>
              </a:rPr>
              <a:t>, M., </a:t>
            </a:r>
            <a:r>
              <a:rPr lang="es-MX" sz="2400" dirty="0" err="1">
                <a:latin typeface="Arial" panose="020B0604020202020204" pitchFamily="34" charset="0"/>
                <a:ea typeface="Arial" panose="020B0604020202020204" pitchFamily="34" charset="0"/>
                <a:cs typeface="Arial" panose="020B0604020202020204" pitchFamily="34" charset="0"/>
              </a:rPr>
              <a:t>Schwarz</a:t>
            </a:r>
            <a:r>
              <a:rPr lang="es-MX" sz="2400" dirty="0">
                <a:latin typeface="Arial" panose="020B0604020202020204" pitchFamily="34" charset="0"/>
                <a:ea typeface="Arial" panose="020B0604020202020204" pitchFamily="34" charset="0"/>
                <a:cs typeface="Arial" panose="020B0604020202020204" pitchFamily="34" charset="0"/>
              </a:rPr>
              <a:t>, G., y Seattle </a:t>
            </a:r>
            <a:r>
              <a:rPr lang="es-MX" sz="2400" dirty="0" err="1">
                <a:latin typeface="Arial" panose="020B0604020202020204" pitchFamily="34" charset="0"/>
                <a:ea typeface="Arial" panose="020B0604020202020204" pitchFamily="34" charset="0"/>
                <a:cs typeface="Arial" panose="020B0604020202020204" pitchFamily="34" charset="0"/>
              </a:rPr>
              <a:t>Symphony</a:t>
            </a:r>
            <a:r>
              <a:rPr lang="es-MX" sz="2400" dirty="0">
                <a:latin typeface="Arial" panose="020B0604020202020204" pitchFamily="34" charset="0"/>
                <a:ea typeface="Arial" panose="020B0604020202020204" pitchFamily="34" charset="0"/>
                <a:cs typeface="Arial" panose="020B0604020202020204" pitchFamily="34" charset="0"/>
              </a:rPr>
              <a:t> </a:t>
            </a:r>
            <a:r>
              <a:rPr lang="es-MX" sz="2400" dirty="0" err="1">
                <a:latin typeface="Arial" panose="020B0604020202020204" pitchFamily="34" charset="0"/>
                <a:ea typeface="Arial" panose="020B0604020202020204" pitchFamily="34" charset="0"/>
                <a:cs typeface="Arial" panose="020B0604020202020204" pitchFamily="34" charset="0"/>
              </a:rPr>
              <a:t>Orchestra</a:t>
            </a:r>
            <a:r>
              <a:rPr lang="es-MX" sz="2400" dirty="0">
                <a:latin typeface="Arial" panose="020B0604020202020204" pitchFamily="34" charset="0"/>
                <a:ea typeface="Arial" panose="020B0604020202020204" pitchFamily="34" charset="0"/>
                <a:cs typeface="Arial" panose="020B0604020202020204" pitchFamily="34" charset="0"/>
              </a:rPr>
              <a:t>]. En </a:t>
            </a:r>
            <a:r>
              <a:rPr lang="es-MX" sz="2400" i="1" dirty="0">
                <a:latin typeface="Arial" panose="020B0604020202020204" pitchFamily="34" charset="0"/>
                <a:ea typeface="Arial" panose="020B0604020202020204" pitchFamily="34" charset="0"/>
                <a:cs typeface="Arial" panose="020B0604020202020204" pitchFamily="34" charset="0"/>
              </a:rPr>
              <a:t>Rimsky-Korsakov: Scheherazade / Tale of Tsar Saltan Suite. </a:t>
            </a:r>
            <a:r>
              <a:rPr lang="es-MX" sz="2400" i="1" dirty="0" smtClean="0">
                <a:latin typeface="Arial" panose="020B0604020202020204" pitchFamily="34" charset="0"/>
                <a:ea typeface="Arial" panose="020B0604020202020204" pitchFamily="34" charset="0"/>
                <a:cs typeface="Arial" panose="020B0604020202020204" pitchFamily="34" charset="0"/>
              </a:rPr>
              <a:t>Naxos </a:t>
            </a:r>
            <a:r>
              <a:rPr lang="es-MX" sz="2400" dirty="0">
                <a:latin typeface="Arial" panose="020B0604020202020204" pitchFamily="34" charset="0"/>
                <a:ea typeface="Arial" panose="020B0604020202020204" pitchFamily="34" charset="0"/>
                <a:cs typeface="Arial" panose="020B0604020202020204" pitchFamily="34" charset="0"/>
              </a:rPr>
              <a:t>(obra original publicada en 1888</a:t>
            </a:r>
            <a:r>
              <a:rPr lang="es-MX" sz="2400" dirty="0" smtClean="0">
                <a:latin typeface="Arial" panose="020B0604020202020204" pitchFamily="34" charset="0"/>
                <a:ea typeface="Arial" panose="020B0604020202020204" pitchFamily="34" charset="0"/>
                <a:cs typeface="Arial" panose="020B0604020202020204" pitchFamily="34" charset="0"/>
              </a:rPr>
              <a:t>).</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CD</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8.572693. Pista </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o t</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rack</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2.</a:t>
            </a:r>
            <a:endPar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endParaRPr>
          </a:p>
          <a:p>
            <a:pPr marL="342900" indent="-342900" fontAlgn="base">
              <a:buFont typeface="Wingdings" panose="05000000000000000000" pitchFamily="2" charset="2"/>
              <a:buChar char="Ø"/>
            </a:pPr>
            <a:r>
              <a:rPr lang="es-MX" sz="2400" dirty="0" err="1">
                <a:latin typeface="Arial" panose="020B0604020202020204" pitchFamily="34" charset="0"/>
                <a:ea typeface="Arial" panose="020B0604020202020204" pitchFamily="34" charset="0"/>
                <a:cs typeface="Arial" panose="020B0604020202020204" pitchFamily="34" charset="0"/>
              </a:rPr>
              <a:t>Rimsky-Korsakov</a:t>
            </a:r>
            <a:r>
              <a:rPr lang="es-MX" sz="2400" dirty="0">
                <a:latin typeface="Arial" panose="020B0604020202020204" pitchFamily="34" charset="0"/>
                <a:ea typeface="Arial" panose="020B0604020202020204" pitchFamily="34" charset="0"/>
                <a:cs typeface="Arial" panose="020B0604020202020204" pitchFamily="34" charset="0"/>
              </a:rPr>
              <a:t>, N. (2011). </a:t>
            </a:r>
            <a:r>
              <a:rPr lang="es-MX" sz="2400" i="1" dirty="0" err="1">
                <a:latin typeface="Arial" panose="020B0604020202020204" pitchFamily="34" charset="0"/>
                <a:ea typeface="Arial" panose="020B0604020202020204" pitchFamily="34" charset="0"/>
                <a:cs typeface="Arial" panose="020B0604020202020204" pitchFamily="34" charset="0"/>
              </a:rPr>
              <a:t>Scheherazade</a:t>
            </a:r>
            <a:r>
              <a:rPr lang="es-MX" sz="2400" i="1" dirty="0">
                <a:latin typeface="Arial" panose="020B0604020202020204" pitchFamily="34" charset="0"/>
                <a:ea typeface="Arial" panose="020B0604020202020204" pitchFamily="34" charset="0"/>
                <a:cs typeface="Arial" panose="020B0604020202020204" pitchFamily="34" charset="0"/>
              </a:rPr>
              <a:t>, </a:t>
            </a:r>
            <a:r>
              <a:rPr lang="es-MX" sz="2400" i="1" dirty="0" err="1">
                <a:latin typeface="Arial" panose="020B0604020202020204" pitchFamily="34" charset="0"/>
                <a:ea typeface="Arial" panose="020B0604020202020204" pitchFamily="34" charset="0"/>
                <a:cs typeface="Arial" panose="020B0604020202020204" pitchFamily="34" charset="0"/>
              </a:rPr>
              <a:t>Op</a:t>
            </a:r>
            <a:r>
              <a:rPr lang="es-MX" sz="2400" i="1" dirty="0">
                <a:latin typeface="Arial" panose="020B0604020202020204" pitchFamily="34" charset="0"/>
                <a:ea typeface="Arial" panose="020B0604020202020204" pitchFamily="34" charset="0"/>
                <a:cs typeface="Arial" panose="020B0604020202020204" pitchFamily="34" charset="0"/>
              </a:rPr>
              <a:t>. 35: III. The Young Prince and the Young Princess </a:t>
            </a:r>
            <a:r>
              <a:rPr lang="es-MX" sz="2400" dirty="0">
                <a:latin typeface="Arial" panose="020B0604020202020204" pitchFamily="34" charset="0"/>
                <a:ea typeface="Arial" panose="020B0604020202020204" pitchFamily="34" charset="0"/>
                <a:cs typeface="Arial" panose="020B0604020202020204" pitchFamily="34" charset="0"/>
              </a:rPr>
              <a:t>(Sherezada, El joven Príncipe y la joven Princesa) [obra grabada por Larionoff, M., Schwarz, G</a:t>
            </a:r>
            <a:r>
              <a:rPr lang="es-MX" sz="2400" dirty="0" smtClean="0">
                <a:latin typeface="Arial" panose="020B0604020202020204" pitchFamily="34" charset="0"/>
                <a:ea typeface="Arial" panose="020B0604020202020204" pitchFamily="34" charset="0"/>
                <a:cs typeface="Arial" panose="020B0604020202020204" pitchFamily="34" charset="0"/>
              </a:rPr>
              <a:t>. </a:t>
            </a:r>
            <a:r>
              <a:rPr lang="es-MX" sz="2400" dirty="0">
                <a:latin typeface="Arial" panose="020B0604020202020204" pitchFamily="34" charset="0"/>
                <a:ea typeface="Arial" panose="020B0604020202020204" pitchFamily="34" charset="0"/>
                <a:cs typeface="Arial" panose="020B0604020202020204" pitchFamily="34" charset="0"/>
              </a:rPr>
              <a:t>y Seattle </a:t>
            </a:r>
            <a:r>
              <a:rPr lang="es-MX" sz="2400" dirty="0" err="1">
                <a:latin typeface="Arial" panose="020B0604020202020204" pitchFamily="34" charset="0"/>
                <a:ea typeface="Arial" panose="020B0604020202020204" pitchFamily="34" charset="0"/>
                <a:cs typeface="Arial" panose="020B0604020202020204" pitchFamily="34" charset="0"/>
              </a:rPr>
              <a:t>Symphony</a:t>
            </a:r>
            <a:r>
              <a:rPr lang="es-MX" sz="2400" dirty="0">
                <a:latin typeface="Arial" panose="020B0604020202020204" pitchFamily="34" charset="0"/>
                <a:ea typeface="Arial" panose="020B0604020202020204" pitchFamily="34" charset="0"/>
                <a:cs typeface="Arial" panose="020B0604020202020204" pitchFamily="34" charset="0"/>
              </a:rPr>
              <a:t> </a:t>
            </a:r>
            <a:r>
              <a:rPr lang="es-MX" sz="2400" dirty="0" err="1">
                <a:latin typeface="Arial" panose="020B0604020202020204" pitchFamily="34" charset="0"/>
                <a:ea typeface="Arial" panose="020B0604020202020204" pitchFamily="34" charset="0"/>
                <a:cs typeface="Arial" panose="020B0604020202020204" pitchFamily="34" charset="0"/>
              </a:rPr>
              <a:t>Orchestra</a:t>
            </a:r>
            <a:r>
              <a:rPr lang="es-MX" sz="2400" dirty="0">
                <a:latin typeface="Arial" panose="020B0604020202020204" pitchFamily="34" charset="0"/>
                <a:ea typeface="Arial" panose="020B0604020202020204" pitchFamily="34" charset="0"/>
                <a:cs typeface="Arial" panose="020B0604020202020204" pitchFamily="34" charset="0"/>
              </a:rPr>
              <a:t>]. En </a:t>
            </a:r>
            <a:r>
              <a:rPr lang="es-MX" sz="2400" i="1" dirty="0">
                <a:latin typeface="Arial" panose="020B0604020202020204" pitchFamily="34" charset="0"/>
                <a:ea typeface="Arial" panose="020B0604020202020204" pitchFamily="34" charset="0"/>
                <a:cs typeface="Arial" panose="020B0604020202020204" pitchFamily="34" charset="0"/>
              </a:rPr>
              <a:t>Rimsky-Korsakov: Scheherazade / Tale of Tsar Saltan Suite. </a:t>
            </a:r>
            <a:r>
              <a:rPr lang="es-MX" sz="2400" i="1" dirty="0" smtClean="0">
                <a:latin typeface="Arial" panose="020B0604020202020204" pitchFamily="34" charset="0"/>
                <a:ea typeface="Arial" panose="020B0604020202020204" pitchFamily="34" charset="0"/>
                <a:cs typeface="Arial" panose="020B0604020202020204" pitchFamily="34" charset="0"/>
              </a:rPr>
              <a:t>Naxos</a:t>
            </a:r>
            <a:r>
              <a:rPr lang="es-MX" sz="2400" i="1" dirty="0">
                <a:latin typeface="Arial" panose="020B0604020202020204" pitchFamily="34" charset="0"/>
                <a:ea typeface="Arial" panose="020B0604020202020204" pitchFamily="34" charset="0"/>
                <a:cs typeface="Arial" panose="020B0604020202020204" pitchFamily="34" charset="0"/>
              </a:rPr>
              <a:t> </a:t>
            </a:r>
            <a:r>
              <a:rPr lang="es-MX" sz="2400" dirty="0" smtClean="0">
                <a:latin typeface="Arial" panose="020B0604020202020204" pitchFamily="34" charset="0"/>
                <a:ea typeface="Arial" panose="020B0604020202020204" pitchFamily="34" charset="0"/>
                <a:cs typeface="Arial" panose="020B0604020202020204" pitchFamily="34" charset="0"/>
              </a:rPr>
              <a:t>(obra </a:t>
            </a:r>
            <a:r>
              <a:rPr lang="es-MX" sz="2400" dirty="0">
                <a:latin typeface="Arial" panose="020B0604020202020204" pitchFamily="34" charset="0"/>
                <a:ea typeface="Arial" panose="020B0604020202020204" pitchFamily="34" charset="0"/>
                <a:cs typeface="Arial" panose="020B0604020202020204" pitchFamily="34" charset="0"/>
              </a:rPr>
              <a:t>original publicada en 1888</a:t>
            </a:r>
            <a:r>
              <a:rPr lang="es-MX" sz="2400" dirty="0" smtClean="0">
                <a:latin typeface="Arial" panose="020B0604020202020204" pitchFamily="34" charset="0"/>
                <a:ea typeface="Arial" panose="020B0604020202020204" pitchFamily="34" charset="0"/>
                <a:cs typeface="Arial" panose="020B0604020202020204" pitchFamily="34" charset="0"/>
              </a:rPr>
              <a:t>). </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CD: </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8.572693. Pista </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o t</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rack</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3</a:t>
            </a:r>
            <a:r>
              <a:rPr lang="es-MX" sz="2400" dirty="0" smtClean="0">
                <a:latin typeface="Arial" panose="020B0604020202020204" pitchFamily="34" charset="0"/>
                <a:ea typeface="Arial" panose="020B0604020202020204" pitchFamily="34" charset="0"/>
                <a:cs typeface="Arial" panose="020B0604020202020204" pitchFamily="34" charset="0"/>
              </a:rPr>
              <a:t>.</a:t>
            </a:r>
            <a:endParaRPr lang="es-MX" sz="2400" dirty="0">
              <a:latin typeface="Arial" panose="020B0604020202020204" pitchFamily="34" charset="0"/>
              <a:ea typeface="Arial" panose="020B0604020202020204" pitchFamily="34" charset="0"/>
              <a:cs typeface="Arial" panose="020B0604020202020204" pitchFamily="34" charset="0"/>
            </a:endParaRPr>
          </a:p>
          <a:p>
            <a:pPr marL="342900" indent="-342900" fontAlgn="base">
              <a:buFont typeface="Wingdings" panose="05000000000000000000" pitchFamily="2" charset="2"/>
              <a:buChar char="Ø"/>
            </a:pPr>
            <a:r>
              <a:rPr lang="es-MX" sz="2400" dirty="0" err="1">
                <a:latin typeface="Arial" panose="020B0604020202020204" pitchFamily="34" charset="0"/>
                <a:ea typeface="Arial" panose="020B0604020202020204" pitchFamily="34" charset="0"/>
                <a:cs typeface="Arial" panose="020B0604020202020204" pitchFamily="34" charset="0"/>
              </a:rPr>
              <a:t>Rimsky-Korsakov</a:t>
            </a:r>
            <a:r>
              <a:rPr lang="es-MX" sz="2400" dirty="0">
                <a:latin typeface="Arial" panose="020B0604020202020204" pitchFamily="34" charset="0"/>
                <a:ea typeface="Arial" panose="020B0604020202020204" pitchFamily="34" charset="0"/>
                <a:cs typeface="Arial" panose="020B0604020202020204" pitchFamily="34" charset="0"/>
              </a:rPr>
              <a:t>, N. (2011). </a:t>
            </a:r>
            <a:r>
              <a:rPr lang="es-MX" sz="2400" i="1" dirty="0" err="1">
                <a:latin typeface="Arial" panose="020B0604020202020204" pitchFamily="34" charset="0"/>
                <a:ea typeface="Arial" panose="020B0604020202020204" pitchFamily="34" charset="0"/>
                <a:cs typeface="Arial" panose="020B0604020202020204" pitchFamily="34" charset="0"/>
              </a:rPr>
              <a:t>Scheherazade</a:t>
            </a:r>
            <a:r>
              <a:rPr lang="es-MX" sz="2400" i="1" dirty="0">
                <a:latin typeface="Arial" panose="020B0604020202020204" pitchFamily="34" charset="0"/>
                <a:ea typeface="Arial" panose="020B0604020202020204" pitchFamily="34" charset="0"/>
                <a:cs typeface="Arial" panose="020B0604020202020204" pitchFamily="34" charset="0"/>
              </a:rPr>
              <a:t>, </a:t>
            </a:r>
            <a:r>
              <a:rPr lang="es-MX" sz="2400" i="1" dirty="0" err="1">
                <a:latin typeface="Arial" panose="020B0604020202020204" pitchFamily="34" charset="0"/>
                <a:ea typeface="Arial" panose="020B0604020202020204" pitchFamily="34" charset="0"/>
                <a:cs typeface="Arial" panose="020B0604020202020204" pitchFamily="34" charset="0"/>
              </a:rPr>
              <a:t>Op</a:t>
            </a:r>
            <a:r>
              <a:rPr lang="es-MX" sz="2400" i="1" dirty="0">
                <a:latin typeface="Arial" panose="020B0604020202020204" pitchFamily="34" charset="0"/>
                <a:ea typeface="Arial" panose="020B0604020202020204" pitchFamily="34" charset="0"/>
                <a:cs typeface="Arial" panose="020B0604020202020204" pitchFamily="34" charset="0"/>
              </a:rPr>
              <a:t>. 35: IV. Festival at </a:t>
            </a:r>
            <a:r>
              <a:rPr lang="es-MX" sz="2400" i="1" dirty="0" smtClean="0">
                <a:latin typeface="Arial" panose="020B0604020202020204" pitchFamily="34" charset="0"/>
                <a:ea typeface="Arial" panose="020B0604020202020204" pitchFamily="34" charset="0"/>
                <a:cs typeface="Arial" panose="020B0604020202020204" pitchFamily="34" charset="0"/>
              </a:rPr>
              <a:t>Baghdad-The </a:t>
            </a:r>
            <a:r>
              <a:rPr lang="es-MX" sz="2400" i="1" dirty="0">
                <a:latin typeface="Arial" panose="020B0604020202020204" pitchFamily="34" charset="0"/>
                <a:ea typeface="Arial" panose="020B0604020202020204" pitchFamily="34" charset="0"/>
                <a:cs typeface="Arial" panose="020B0604020202020204" pitchFamily="34" charset="0"/>
              </a:rPr>
              <a:t>Sea </a:t>
            </a:r>
            <a:r>
              <a:rPr lang="es-MX" sz="2400" dirty="0">
                <a:latin typeface="Arial" panose="020B0604020202020204" pitchFamily="34" charset="0"/>
                <a:ea typeface="Arial" panose="020B0604020202020204" pitchFamily="34" charset="0"/>
                <a:cs typeface="Arial" panose="020B0604020202020204" pitchFamily="34" charset="0"/>
              </a:rPr>
              <a:t>(Sherezada, El festival de Bagdad, El mar) [obra grabada por Larionoff, M., Schwarz, G</a:t>
            </a:r>
            <a:r>
              <a:rPr lang="es-MX" sz="2400" dirty="0" smtClean="0">
                <a:latin typeface="Arial" panose="020B0604020202020204" pitchFamily="34" charset="0"/>
                <a:ea typeface="Arial" panose="020B0604020202020204" pitchFamily="34" charset="0"/>
                <a:cs typeface="Arial" panose="020B0604020202020204" pitchFamily="34" charset="0"/>
              </a:rPr>
              <a:t>. </a:t>
            </a:r>
            <a:r>
              <a:rPr lang="es-MX" sz="2400" dirty="0">
                <a:latin typeface="Arial" panose="020B0604020202020204" pitchFamily="34" charset="0"/>
                <a:ea typeface="Arial" panose="020B0604020202020204" pitchFamily="34" charset="0"/>
                <a:cs typeface="Arial" panose="020B0604020202020204" pitchFamily="34" charset="0"/>
              </a:rPr>
              <a:t>y Seattle </a:t>
            </a:r>
            <a:r>
              <a:rPr lang="es-MX" sz="2400" dirty="0" err="1">
                <a:latin typeface="Arial" panose="020B0604020202020204" pitchFamily="34" charset="0"/>
                <a:ea typeface="Arial" panose="020B0604020202020204" pitchFamily="34" charset="0"/>
                <a:cs typeface="Arial" panose="020B0604020202020204" pitchFamily="34" charset="0"/>
              </a:rPr>
              <a:t>Symphony</a:t>
            </a:r>
            <a:r>
              <a:rPr lang="es-MX" sz="2400" dirty="0">
                <a:latin typeface="Arial" panose="020B0604020202020204" pitchFamily="34" charset="0"/>
                <a:ea typeface="Arial" panose="020B0604020202020204" pitchFamily="34" charset="0"/>
                <a:cs typeface="Arial" panose="020B0604020202020204" pitchFamily="34" charset="0"/>
              </a:rPr>
              <a:t> </a:t>
            </a:r>
            <a:r>
              <a:rPr lang="es-MX" sz="2400" dirty="0" err="1">
                <a:latin typeface="Arial" panose="020B0604020202020204" pitchFamily="34" charset="0"/>
                <a:ea typeface="Arial" panose="020B0604020202020204" pitchFamily="34" charset="0"/>
                <a:cs typeface="Arial" panose="020B0604020202020204" pitchFamily="34" charset="0"/>
              </a:rPr>
              <a:t>Orchestra</a:t>
            </a:r>
            <a:r>
              <a:rPr lang="es-MX" sz="2400" dirty="0">
                <a:latin typeface="Arial" panose="020B0604020202020204" pitchFamily="34" charset="0"/>
                <a:ea typeface="Arial" panose="020B0604020202020204" pitchFamily="34" charset="0"/>
                <a:cs typeface="Arial" panose="020B0604020202020204" pitchFamily="34" charset="0"/>
              </a:rPr>
              <a:t>]. En </a:t>
            </a:r>
            <a:r>
              <a:rPr lang="es-MX" sz="2400" i="1" dirty="0">
                <a:latin typeface="Arial" panose="020B0604020202020204" pitchFamily="34" charset="0"/>
                <a:ea typeface="Arial" panose="020B0604020202020204" pitchFamily="34" charset="0"/>
                <a:cs typeface="Arial" panose="020B0604020202020204" pitchFamily="34" charset="0"/>
              </a:rPr>
              <a:t>Rimsky-Korsakov: Scheherazade / Tale of Tsar Saltan Suite. </a:t>
            </a:r>
            <a:r>
              <a:rPr lang="es-MX" sz="2400" i="1" dirty="0" smtClean="0">
                <a:latin typeface="Arial" panose="020B0604020202020204" pitchFamily="34" charset="0"/>
                <a:ea typeface="Arial" panose="020B0604020202020204" pitchFamily="34" charset="0"/>
                <a:cs typeface="Arial" panose="020B0604020202020204" pitchFamily="34" charset="0"/>
              </a:rPr>
              <a:t>Naxos</a:t>
            </a:r>
            <a:r>
              <a:rPr lang="es-MX" sz="2400" i="1" dirty="0">
                <a:latin typeface="Arial" panose="020B0604020202020204" pitchFamily="34" charset="0"/>
                <a:ea typeface="Arial" panose="020B0604020202020204" pitchFamily="34" charset="0"/>
                <a:cs typeface="Arial" panose="020B0604020202020204" pitchFamily="34" charset="0"/>
              </a:rPr>
              <a:t> </a:t>
            </a:r>
            <a:r>
              <a:rPr lang="es-MX" sz="2400" dirty="0" smtClean="0">
                <a:latin typeface="Arial" panose="020B0604020202020204" pitchFamily="34" charset="0"/>
                <a:ea typeface="Arial" panose="020B0604020202020204" pitchFamily="34" charset="0"/>
                <a:cs typeface="Arial" panose="020B0604020202020204" pitchFamily="34" charset="0"/>
              </a:rPr>
              <a:t>(obra </a:t>
            </a:r>
            <a:r>
              <a:rPr lang="es-MX" sz="2400" dirty="0">
                <a:latin typeface="Arial" panose="020B0604020202020204" pitchFamily="34" charset="0"/>
                <a:ea typeface="Arial" panose="020B0604020202020204" pitchFamily="34" charset="0"/>
                <a:cs typeface="Arial" panose="020B0604020202020204" pitchFamily="34" charset="0"/>
              </a:rPr>
              <a:t>original publicada en 1888</a:t>
            </a:r>
            <a:r>
              <a:rPr lang="es-MX" sz="2400" dirty="0" smtClean="0">
                <a:latin typeface="Arial" panose="020B0604020202020204" pitchFamily="34" charset="0"/>
                <a:ea typeface="Arial" panose="020B0604020202020204" pitchFamily="34" charset="0"/>
                <a:cs typeface="Arial" panose="020B0604020202020204" pitchFamily="34" charset="0"/>
              </a:rPr>
              <a:t>).</a:t>
            </a:r>
            <a:r>
              <a:rPr lang="es-MX" sz="2400" dirty="0">
                <a:latin typeface="Arial" panose="020B0604020202020204" pitchFamily="34" charset="0"/>
                <a:ea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CD</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8.572693.</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Pista </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o t</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rack</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4.</a:t>
            </a:r>
            <a:endPar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endParaRPr>
          </a:p>
          <a:p>
            <a:pPr>
              <a:spcAft>
                <a:spcPts val="0"/>
              </a:spcAft>
            </a:pPr>
            <a:r>
              <a:rPr lang="es-MX" sz="2400" dirty="0">
                <a:latin typeface="Arial" panose="020B0604020202020204" pitchFamily="34" charset="0"/>
                <a:ea typeface="Arial" panose="020B0604020202020204" pitchFamily="34" charset="0"/>
                <a:cs typeface="Arial" panose="020B0604020202020204" pitchFamily="34" charset="0"/>
              </a:rPr>
              <a:t> </a:t>
            </a:r>
            <a:endParaRPr lang="es-MX" sz="24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400" b="1" dirty="0">
                <a:latin typeface="Arial" panose="020B0604020202020204" pitchFamily="34" charset="0"/>
                <a:ea typeface="Arial" panose="020B0604020202020204" pitchFamily="34" charset="0"/>
                <a:cs typeface="Arial" panose="020B0604020202020204" pitchFamily="34" charset="0"/>
              </a:rPr>
              <a:t>8</a:t>
            </a:r>
            <a:r>
              <a:rPr lang="es-MX" sz="2400" b="1" dirty="0" smtClean="0">
                <a:latin typeface="Arial" panose="020B0604020202020204" pitchFamily="34" charset="0"/>
                <a:ea typeface="Arial" panose="020B0604020202020204" pitchFamily="34" charset="0"/>
                <a:cs typeface="Arial" panose="020B0604020202020204" pitchFamily="34" charset="0"/>
              </a:rPr>
              <a:t>.</a:t>
            </a:r>
            <a:r>
              <a:rPr lang="es-MX" sz="2400" dirty="0">
                <a:latin typeface="Arial" panose="020B0604020202020204" pitchFamily="34" charset="0"/>
                <a:ea typeface="Arial" panose="020B0604020202020204" pitchFamily="34" charset="0"/>
                <a:cs typeface="Arial" panose="020B0604020202020204" pitchFamily="34" charset="0"/>
              </a:rPr>
              <a:t>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Las </a:t>
            </a:r>
            <a:r>
              <a:rPr lang="es-MX" sz="2400" i="1" dirty="0" smtClean="0">
                <a:solidFill>
                  <a:srgbClr val="0070C0"/>
                </a:solidFill>
                <a:latin typeface="Arial" panose="020B0604020202020204" pitchFamily="34" charset="0"/>
                <a:ea typeface="Arial" panose="020B0604020202020204" pitchFamily="34" charset="0"/>
                <a:cs typeface="Arial" panose="020B0604020202020204" pitchFamily="34" charset="0"/>
              </a:rPr>
              <a:t>Danzas Polovetsianas</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 son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una escena de </a:t>
            </a:r>
            <a:r>
              <a:rPr lang="es-MX" sz="2400" i="1" dirty="0">
                <a:solidFill>
                  <a:srgbClr val="0070C0"/>
                </a:solidFill>
                <a:latin typeface="Arial" panose="020B0604020202020204" pitchFamily="34" charset="0"/>
                <a:ea typeface="Arial" panose="020B0604020202020204" pitchFamily="34" charset="0"/>
                <a:cs typeface="Arial" panose="020B0604020202020204" pitchFamily="34" charset="0"/>
              </a:rPr>
              <a:t>ballet</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 dentro de una ópera llamada </a:t>
            </a:r>
            <a:r>
              <a:rPr lang="es-MX" sz="2400" i="1" dirty="0" smtClean="0">
                <a:solidFill>
                  <a:srgbClr val="0070C0"/>
                </a:solidFill>
                <a:latin typeface="Arial" panose="020B0604020202020204" pitchFamily="34" charset="0"/>
                <a:ea typeface="Arial" panose="020B0604020202020204" pitchFamily="34" charset="0"/>
                <a:cs typeface="Arial" panose="020B0604020202020204" pitchFamily="34" charset="0"/>
              </a:rPr>
              <a:t>Príncipe Igor</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del compositor Aram </a:t>
            </a:r>
            <a:r>
              <a:rPr lang="es-MX" sz="2400" dirty="0" err="1">
                <a:solidFill>
                  <a:srgbClr val="0070C0"/>
                </a:solidFill>
                <a:latin typeface="Arial" panose="020B0604020202020204" pitchFamily="34" charset="0"/>
                <a:ea typeface="Arial" panose="020B0604020202020204" pitchFamily="34" charset="0"/>
                <a:cs typeface="Arial" panose="020B0604020202020204" pitchFamily="34" charset="0"/>
              </a:rPr>
              <a:t>Khachaturian</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 </a:t>
            </a:r>
          </a:p>
          <a:p>
            <a:pPr marL="285750" indent="-285750">
              <a:buFont typeface="Wingdings" panose="05000000000000000000" pitchFamily="2" charset="2"/>
              <a:buChar char="Ø"/>
            </a:pPr>
            <a:r>
              <a:rPr lang="en-US" sz="2400" dirty="0">
                <a:latin typeface="Arial" panose="020B0604020202020204" pitchFamily="34" charset="0"/>
                <a:ea typeface="Arial" panose="020B0604020202020204" pitchFamily="34" charset="0"/>
                <a:cs typeface="Arial" panose="020B0604020202020204" pitchFamily="34" charset="0"/>
              </a:rPr>
              <a:t>Borodin, A. (2013). </a:t>
            </a:r>
            <a:r>
              <a:rPr lang="en-US" sz="2400" i="1" dirty="0" err="1">
                <a:latin typeface="Arial" panose="020B0604020202020204" pitchFamily="34" charset="0"/>
                <a:ea typeface="Arial" panose="020B0604020202020204" pitchFamily="34" charset="0"/>
                <a:cs typeface="Arial" panose="020B0604020202020204" pitchFamily="34" charset="0"/>
              </a:rPr>
              <a:t>Knyaz</a:t>
            </a:r>
            <a:r>
              <a:rPr lang="en-US" sz="2400" i="1" dirty="0">
                <a:latin typeface="Arial" panose="020B0604020202020204" pitchFamily="34" charset="0"/>
                <a:ea typeface="Arial" panose="020B0604020202020204" pitchFamily="34" charset="0"/>
                <a:cs typeface="Arial" panose="020B0604020202020204" pitchFamily="34" charset="0"/>
              </a:rPr>
              <a:t> Igor </a:t>
            </a:r>
            <a:r>
              <a:rPr lang="en-US" sz="2400" dirty="0">
                <a:latin typeface="Arial" panose="020B0604020202020204" pitchFamily="34" charset="0"/>
                <a:ea typeface="Arial" panose="020B0604020202020204" pitchFamily="34" charset="0"/>
                <a:cs typeface="Arial" panose="020B0604020202020204" pitchFamily="34" charset="0"/>
              </a:rPr>
              <a:t>(Principe Igor), Act II: Dance of the </a:t>
            </a:r>
            <a:r>
              <a:rPr lang="en-US" sz="2400" dirty="0" err="1">
                <a:latin typeface="Arial" panose="020B0604020202020204" pitchFamily="34" charset="0"/>
                <a:ea typeface="Arial" panose="020B0604020202020204" pitchFamily="34" charset="0"/>
                <a:cs typeface="Arial" panose="020B0604020202020204" pitchFamily="34" charset="0"/>
              </a:rPr>
              <a:t>Polovtsian</a:t>
            </a:r>
            <a:r>
              <a:rPr lang="en-US" sz="2400" dirty="0">
                <a:latin typeface="Arial" panose="020B0604020202020204" pitchFamily="34" charset="0"/>
                <a:ea typeface="Arial" panose="020B0604020202020204" pitchFamily="34" charset="0"/>
                <a:cs typeface="Arial" panose="020B0604020202020204" pitchFamily="34" charset="0"/>
              </a:rPr>
              <a:t> Maidens [</a:t>
            </a:r>
            <a:r>
              <a:rPr lang="en-US" sz="2400" dirty="0" err="1">
                <a:latin typeface="Arial" panose="020B0604020202020204" pitchFamily="34" charset="0"/>
                <a:ea typeface="Arial" panose="020B0604020202020204" pitchFamily="34" charset="0"/>
                <a:cs typeface="Arial" panose="020B0604020202020204" pitchFamily="34" charset="0"/>
              </a:rPr>
              <a:t>obra</a:t>
            </a:r>
            <a:r>
              <a:rPr lang="en-US" sz="2400" dirty="0">
                <a:latin typeface="Arial" panose="020B0604020202020204" pitchFamily="34" charset="0"/>
                <a:ea typeface="Arial" panose="020B0604020202020204" pitchFamily="34" charset="0"/>
                <a:cs typeface="Arial" panose="020B0604020202020204" pitchFamily="34" charset="0"/>
              </a:rPr>
              <a:t> </a:t>
            </a:r>
            <a:r>
              <a:rPr lang="en-US" sz="2400" dirty="0" err="1">
                <a:latin typeface="Arial" panose="020B0604020202020204" pitchFamily="34" charset="0"/>
                <a:ea typeface="Arial" panose="020B0604020202020204" pitchFamily="34" charset="0"/>
                <a:cs typeface="Arial" panose="020B0604020202020204" pitchFamily="34" charset="0"/>
              </a:rPr>
              <a:t>grabada</a:t>
            </a:r>
            <a:r>
              <a:rPr lang="en-US" sz="2400" dirty="0">
                <a:latin typeface="Arial" panose="020B0604020202020204" pitchFamily="34" charset="0"/>
                <a:ea typeface="Arial" panose="020B0604020202020204" pitchFamily="34" charset="0"/>
                <a:cs typeface="Arial" panose="020B0604020202020204" pitchFamily="34" charset="0"/>
              </a:rPr>
              <a:t> </a:t>
            </a:r>
            <a:r>
              <a:rPr lang="en-US" sz="2400" dirty="0" err="1">
                <a:latin typeface="Arial" panose="020B0604020202020204" pitchFamily="34" charset="0"/>
                <a:ea typeface="Arial" panose="020B0604020202020204" pitchFamily="34" charset="0"/>
                <a:cs typeface="Arial" panose="020B0604020202020204" pitchFamily="34" charset="0"/>
              </a:rPr>
              <a:t>por</a:t>
            </a:r>
            <a:r>
              <a:rPr lang="en-US" sz="2400" dirty="0">
                <a:latin typeface="Arial" panose="020B0604020202020204" pitchFamily="34" charset="0"/>
                <a:ea typeface="Arial" panose="020B0604020202020204" pitchFamily="34" charset="0"/>
                <a:cs typeface="Arial" panose="020B0604020202020204" pitchFamily="34" charset="0"/>
              </a:rPr>
              <a:t> Gergiev, V., Kirov </a:t>
            </a:r>
            <a:r>
              <a:rPr lang="en-US" sz="2400" dirty="0" smtClean="0">
                <a:latin typeface="Arial" panose="020B0604020202020204" pitchFamily="34" charset="0"/>
                <a:ea typeface="Arial" panose="020B0604020202020204" pitchFamily="34" charset="0"/>
                <a:cs typeface="Arial" panose="020B0604020202020204" pitchFamily="34" charset="0"/>
              </a:rPr>
              <a:t>Chorus y </a:t>
            </a:r>
            <a:r>
              <a:rPr lang="en-US" sz="2400" dirty="0">
                <a:latin typeface="Arial" panose="020B0604020202020204" pitchFamily="34" charset="0"/>
                <a:ea typeface="Arial" panose="020B0604020202020204" pitchFamily="34" charset="0"/>
                <a:cs typeface="Arial" panose="020B0604020202020204" pitchFamily="34" charset="0"/>
              </a:rPr>
              <a:t>Kirov Orchestra]. En </a:t>
            </a:r>
            <a:r>
              <a:rPr lang="en-US" sz="2400" i="1" dirty="0">
                <a:latin typeface="Arial" panose="020B0604020202020204" pitchFamily="34" charset="0"/>
                <a:ea typeface="Arial" panose="020B0604020202020204" pitchFamily="34" charset="0"/>
                <a:cs typeface="Arial" panose="020B0604020202020204" pitchFamily="34" charset="0"/>
              </a:rPr>
              <a:t>Valery Gergiev: La </a:t>
            </a:r>
            <a:r>
              <a:rPr lang="en-US" sz="2400" i="1" dirty="0" err="1">
                <a:latin typeface="Arial" panose="020B0604020202020204" pitchFamily="34" charset="0"/>
                <a:ea typeface="Arial" panose="020B0604020202020204" pitchFamily="34" charset="0"/>
                <a:cs typeface="Arial" panose="020B0604020202020204" pitchFamily="34" charset="0"/>
              </a:rPr>
              <a:t>Más</a:t>
            </a:r>
            <a:r>
              <a:rPr lang="en-US" sz="2400" i="1" dirty="0">
                <a:latin typeface="Arial" panose="020B0604020202020204" pitchFamily="34" charset="0"/>
                <a:ea typeface="Arial" panose="020B0604020202020204" pitchFamily="34" charset="0"/>
                <a:cs typeface="Arial" panose="020B0604020202020204" pitchFamily="34" charset="0"/>
              </a:rPr>
              <a:t> Grande </a:t>
            </a:r>
            <a:r>
              <a:rPr lang="en-US" sz="2400" i="1" dirty="0" err="1">
                <a:latin typeface="Arial" panose="020B0604020202020204" pitchFamily="34" charset="0"/>
                <a:ea typeface="Arial" panose="020B0604020202020204" pitchFamily="34" charset="0"/>
                <a:cs typeface="Arial" panose="020B0604020202020204" pitchFamily="34" charset="0"/>
              </a:rPr>
              <a:t>Música</a:t>
            </a:r>
            <a:r>
              <a:rPr lang="en-US" sz="2400" i="1" dirty="0">
                <a:latin typeface="Arial" panose="020B0604020202020204" pitchFamily="34" charset="0"/>
                <a:ea typeface="Arial" panose="020B0604020202020204" pitchFamily="34" charset="0"/>
                <a:cs typeface="Arial" panose="020B0604020202020204" pitchFamily="34" charset="0"/>
              </a:rPr>
              <a:t> </a:t>
            </a:r>
            <a:r>
              <a:rPr lang="en-US" sz="2400" i="1" dirty="0" err="1">
                <a:latin typeface="Arial" panose="020B0604020202020204" pitchFamily="34" charset="0"/>
                <a:ea typeface="Arial" panose="020B0604020202020204" pitchFamily="34" charset="0"/>
                <a:cs typeface="Arial" panose="020B0604020202020204" pitchFamily="34" charset="0"/>
              </a:rPr>
              <a:t>Clásica</a:t>
            </a:r>
            <a:r>
              <a:rPr lang="en-US" sz="2400" i="1" dirty="0">
                <a:latin typeface="Arial" panose="020B0604020202020204" pitchFamily="34" charset="0"/>
                <a:ea typeface="Arial" panose="020B0604020202020204" pitchFamily="34" charset="0"/>
                <a:cs typeface="Arial" panose="020B0604020202020204" pitchFamily="34" charset="0"/>
              </a:rPr>
              <a:t> </a:t>
            </a:r>
            <a:r>
              <a:rPr lang="en-US" sz="2400" i="1" dirty="0" err="1">
                <a:latin typeface="Arial" panose="020B0604020202020204" pitchFamily="34" charset="0"/>
                <a:ea typeface="Arial" panose="020B0604020202020204" pitchFamily="34" charset="0"/>
                <a:cs typeface="Arial" panose="020B0604020202020204" pitchFamily="34" charset="0"/>
              </a:rPr>
              <a:t>Rusa</a:t>
            </a:r>
            <a:r>
              <a:rPr lang="en-US" sz="2400" i="1" dirty="0">
                <a:latin typeface="Arial" panose="020B0604020202020204" pitchFamily="34" charset="0"/>
                <a:ea typeface="Arial" panose="020B0604020202020204" pitchFamily="34" charset="0"/>
                <a:cs typeface="Arial" panose="020B0604020202020204" pitchFamily="34" charset="0"/>
              </a:rPr>
              <a:t>. </a:t>
            </a:r>
            <a:r>
              <a:rPr lang="en-US" sz="2400" i="1" dirty="0" smtClean="0">
                <a:latin typeface="Arial" panose="020B0604020202020204" pitchFamily="34" charset="0"/>
                <a:ea typeface="Arial" panose="020B0604020202020204" pitchFamily="34" charset="0"/>
                <a:cs typeface="Arial" panose="020B0604020202020204" pitchFamily="34" charset="0"/>
              </a:rPr>
              <a:t>Decca</a:t>
            </a:r>
            <a:r>
              <a:rPr lang="en-US" sz="2400" i="1" dirty="0">
                <a:latin typeface="Arial" panose="020B0604020202020204" pitchFamily="34" charset="0"/>
                <a:ea typeface="Arial" panose="020B0604020202020204" pitchFamily="34" charset="0"/>
                <a:cs typeface="Arial" panose="020B0604020202020204" pitchFamily="34" charset="0"/>
              </a:rPr>
              <a:t> </a:t>
            </a:r>
            <a:r>
              <a:rPr lang="en-US" sz="2400" dirty="0" smtClean="0">
                <a:latin typeface="Arial" panose="020B0604020202020204" pitchFamily="34" charset="0"/>
                <a:ea typeface="Arial" panose="020B0604020202020204" pitchFamily="34" charset="0"/>
                <a:cs typeface="Arial" panose="020B0604020202020204" pitchFamily="34" charset="0"/>
              </a:rPr>
              <a:t>(</a:t>
            </a:r>
            <a:r>
              <a:rPr lang="en-US" sz="2400" dirty="0" err="1" smtClean="0">
                <a:latin typeface="Arial" panose="020B0604020202020204" pitchFamily="34" charset="0"/>
                <a:ea typeface="Arial" panose="020B0604020202020204" pitchFamily="34" charset="0"/>
                <a:cs typeface="Arial" panose="020B0604020202020204" pitchFamily="34" charset="0"/>
              </a:rPr>
              <a:t>obra</a:t>
            </a:r>
            <a:r>
              <a:rPr lang="en-US" sz="2400" dirty="0" smtClean="0">
                <a:latin typeface="Arial" panose="020B0604020202020204" pitchFamily="34" charset="0"/>
                <a:ea typeface="Arial" panose="020B0604020202020204" pitchFamily="34" charset="0"/>
                <a:cs typeface="Arial" panose="020B0604020202020204" pitchFamily="34" charset="0"/>
              </a:rPr>
              <a:t> </a:t>
            </a:r>
            <a:r>
              <a:rPr lang="en-US" sz="2400" dirty="0">
                <a:latin typeface="Arial" panose="020B0604020202020204" pitchFamily="34" charset="0"/>
                <a:ea typeface="Arial" panose="020B0604020202020204" pitchFamily="34" charset="0"/>
                <a:cs typeface="Arial" panose="020B0604020202020204" pitchFamily="34" charset="0"/>
              </a:rPr>
              <a:t>original </a:t>
            </a:r>
            <a:r>
              <a:rPr lang="en-US" sz="2400" dirty="0" err="1">
                <a:latin typeface="Arial" panose="020B0604020202020204" pitchFamily="34" charset="0"/>
                <a:ea typeface="Arial" panose="020B0604020202020204" pitchFamily="34" charset="0"/>
                <a:cs typeface="Arial" panose="020B0604020202020204" pitchFamily="34" charset="0"/>
              </a:rPr>
              <a:t>publicada</a:t>
            </a:r>
            <a:r>
              <a:rPr lang="en-US" sz="2400" dirty="0">
                <a:latin typeface="Arial" panose="020B0604020202020204" pitchFamily="34" charset="0"/>
                <a:ea typeface="Arial" panose="020B0604020202020204" pitchFamily="34" charset="0"/>
                <a:cs typeface="Arial" panose="020B0604020202020204" pitchFamily="34" charset="0"/>
              </a:rPr>
              <a:t> en 1887</a:t>
            </a:r>
            <a:r>
              <a:rPr lang="en-US" sz="2400" dirty="0" smtClean="0">
                <a:latin typeface="Arial" panose="020B0604020202020204" pitchFamily="34" charset="0"/>
                <a:ea typeface="Arial" panose="020B0604020202020204" pitchFamily="34" charset="0"/>
                <a:cs typeface="Arial" panose="020B0604020202020204" pitchFamily="34" charset="0"/>
              </a:rPr>
              <a:t>).</a:t>
            </a:r>
            <a:r>
              <a:rPr lang="en-US" sz="2400" dirty="0">
                <a:latin typeface="Arial" panose="020B0604020202020204" pitchFamily="34" charset="0"/>
                <a:ea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CD</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00028948074716. </a:t>
            </a:r>
            <a:r>
              <a:rPr lang="en-US" sz="2400" dirty="0" err="1"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Pista</a:t>
            </a:r>
            <a:r>
              <a:rPr lang="en-US"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n-US"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o </a:t>
            </a:r>
            <a:r>
              <a:rPr lang="en-US"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track</a:t>
            </a:r>
            <a:r>
              <a:rPr lang="en-US"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n-US"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5.</a:t>
            </a:r>
            <a:endPar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2311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337093" y="1167486"/>
            <a:ext cx="17212163" cy="15234940"/>
          </a:xfrm>
          <a:prstGeom prst="rect">
            <a:avLst/>
          </a:prstGeom>
        </p:spPr>
        <p:txBody>
          <a:bodyPr wrap="square">
            <a:spAutoFit/>
          </a:bodyPr>
          <a:lstStyle/>
          <a:p>
            <a:r>
              <a:rPr lang="es-MX" sz="2400" b="1" dirty="0">
                <a:latin typeface="Arial" panose="020B0604020202020204" pitchFamily="34" charset="0"/>
                <a:cs typeface="Arial" panose="020B0604020202020204" pitchFamily="34" charset="0"/>
              </a:rPr>
              <a:t>3.4 Música del cine</a:t>
            </a:r>
          </a:p>
          <a:p>
            <a:endParaRPr lang="es-MX" sz="2400" dirty="0">
              <a:latin typeface="Arial" panose="020B0604020202020204" pitchFamily="34" charset="0"/>
              <a:cs typeface="Arial" panose="020B0604020202020204" pitchFamily="34" charset="0"/>
            </a:endParaRPr>
          </a:p>
          <a:p>
            <a:pPr algn="just"/>
            <a:r>
              <a:rPr lang="es-MX" sz="2400" dirty="0">
                <a:latin typeface="Arial" panose="020B0604020202020204" pitchFamily="34" charset="0"/>
                <a:cs typeface="Arial" panose="020B0604020202020204" pitchFamily="34" charset="0"/>
              </a:rPr>
              <a:t>La música incidental </a:t>
            </a:r>
            <a:r>
              <a:rPr lang="es-MX" sz="2400" dirty="0" smtClean="0">
                <a:latin typeface="Arial" panose="020B0604020202020204" pitchFamily="34" charset="0"/>
                <a:cs typeface="Arial" panose="020B0604020202020204" pitchFamily="34" charset="0"/>
              </a:rPr>
              <a:t>se escucha </a:t>
            </a:r>
            <a:r>
              <a:rPr lang="es-MX" sz="2400" dirty="0">
                <a:latin typeface="Arial" panose="020B0604020202020204" pitchFamily="34" charset="0"/>
                <a:cs typeface="Arial" panose="020B0604020202020204" pitchFamily="34" charset="0"/>
              </a:rPr>
              <a:t>comúnmente en el </a:t>
            </a:r>
            <a:r>
              <a:rPr lang="es-MX" sz="2400" dirty="0" smtClean="0">
                <a:latin typeface="Arial" panose="020B0604020202020204" pitchFamily="34" charset="0"/>
                <a:cs typeface="Arial" panose="020B0604020202020204" pitchFamily="34" charset="0"/>
              </a:rPr>
              <a:t>cine, en la </a:t>
            </a:r>
            <a:r>
              <a:rPr lang="es-MX" sz="2400" dirty="0">
                <a:latin typeface="Arial" panose="020B0604020202020204" pitchFamily="34" charset="0"/>
                <a:cs typeface="Arial" panose="020B0604020202020204" pitchFamily="34" charset="0"/>
              </a:rPr>
              <a:t>televisión </a:t>
            </a:r>
            <a:r>
              <a:rPr lang="es-MX" sz="2400" dirty="0" smtClean="0">
                <a:latin typeface="Arial" panose="020B0604020202020204" pitchFamily="34" charset="0"/>
                <a:cs typeface="Arial" panose="020B0604020202020204" pitchFamily="34" charset="0"/>
              </a:rPr>
              <a:t>y en </a:t>
            </a:r>
            <a:r>
              <a:rPr lang="es-MX" sz="2400" dirty="0">
                <a:latin typeface="Arial" panose="020B0604020202020204" pitchFamily="34" charset="0"/>
                <a:cs typeface="Arial" panose="020B0604020202020204" pitchFamily="34" charset="0"/>
              </a:rPr>
              <a:t>los </a:t>
            </a:r>
            <a:r>
              <a:rPr lang="es-MX" sz="2400" dirty="0" smtClean="0">
                <a:latin typeface="Arial" panose="020B0604020202020204" pitchFamily="34" charset="0"/>
                <a:cs typeface="Arial" panose="020B0604020202020204" pitchFamily="34" charset="0"/>
              </a:rPr>
              <a:t>videojuegos</a:t>
            </a:r>
            <a:r>
              <a:rPr lang="es-MX" sz="2400" dirty="0">
                <a:latin typeface="Arial" panose="020B0604020202020204" pitchFamily="34" charset="0"/>
                <a:cs typeface="Arial" panose="020B0604020202020204" pitchFamily="34" charset="0"/>
              </a:rPr>
              <a:t>. </a:t>
            </a:r>
          </a:p>
          <a:p>
            <a:pPr algn="just"/>
            <a:endParaRPr lang="es-MX" sz="2400" dirty="0" smtClean="0">
              <a:latin typeface="Arial" panose="020B0604020202020204" pitchFamily="34" charset="0"/>
              <a:cs typeface="Arial" panose="020B0604020202020204" pitchFamily="34" charset="0"/>
            </a:endParaRPr>
          </a:p>
          <a:p>
            <a:pPr algn="just"/>
            <a:r>
              <a:rPr lang="es-MX" sz="2400" dirty="0" smtClean="0">
                <a:latin typeface="Arial" panose="020B0604020202020204" pitchFamily="34" charset="0"/>
                <a:cs typeface="Arial" panose="020B0604020202020204" pitchFamily="34" charset="0"/>
              </a:rPr>
              <a:t>Aquí, tendrá </a:t>
            </a:r>
            <a:r>
              <a:rPr lang="es-MX" sz="2400" dirty="0">
                <a:latin typeface="Arial" panose="020B0604020202020204" pitchFamily="34" charset="0"/>
                <a:cs typeface="Arial" panose="020B0604020202020204" pitchFamily="34" charset="0"/>
              </a:rPr>
              <a:t>la oportunidad de realizar un seguimiento </a:t>
            </a:r>
            <a:r>
              <a:rPr lang="es-MX" sz="2400" dirty="0" smtClean="0">
                <a:latin typeface="Arial" panose="020B0604020202020204" pitchFamily="34" charset="0"/>
                <a:cs typeface="Arial" panose="020B0604020202020204" pitchFamily="34" charset="0"/>
              </a:rPr>
              <a:t>general, </a:t>
            </a:r>
            <a:r>
              <a:rPr lang="es-MX" sz="2400" dirty="0">
                <a:latin typeface="Arial" panose="020B0604020202020204" pitchFamily="34" charset="0"/>
                <a:cs typeface="Arial" panose="020B0604020202020204" pitchFamily="34" charset="0"/>
              </a:rPr>
              <a:t>a partir de sus inicios en el teatro, identificando los temas musicales </a:t>
            </a:r>
            <a:r>
              <a:rPr lang="es-MX" sz="2400" dirty="0" smtClean="0">
                <a:latin typeface="Arial" panose="020B0604020202020204" pitchFamily="34" charset="0"/>
                <a:cs typeface="Arial" panose="020B0604020202020204" pitchFamily="34" charset="0"/>
              </a:rPr>
              <a:t>y a </a:t>
            </a:r>
            <a:r>
              <a:rPr lang="es-MX" sz="2400" dirty="0">
                <a:latin typeface="Arial" panose="020B0604020202020204" pitchFamily="34" charset="0"/>
                <a:cs typeface="Arial" panose="020B0604020202020204" pitchFamily="34" charset="0"/>
              </a:rPr>
              <a:t>los compositores más célebres que han trascendido como: Ludovico Einaudi, Ramin Djavadi, Darío Marianelli, Alan Silvestri, James Horner, Howard </a:t>
            </a:r>
            <a:r>
              <a:rPr lang="es-MX" sz="2400" dirty="0" smtClean="0">
                <a:latin typeface="Arial" panose="020B0604020202020204" pitchFamily="34" charset="0"/>
                <a:cs typeface="Arial" panose="020B0604020202020204" pitchFamily="34" charset="0"/>
              </a:rPr>
              <a:t>Shore y </a:t>
            </a:r>
            <a:r>
              <a:rPr lang="es-MX" sz="2400" dirty="0">
                <a:latin typeface="Arial" panose="020B0604020202020204" pitchFamily="34" charset="0"/>
                <a:cs typeface="Arial" panose="020B0604020202020204" pitchFamily="34" charset="0"/>
              </a:rPr>
              <a:t>Sir John Williams.</a:t>
            </a:r>
          </a:p>
          <a:p>
            <a:pPr algn="just"/>
            <a:endParaRPr lang="es-MX" sz="2400" dirty="0">
              <a:latin typeface="Arial" panose="020B0604020202020204" pitchFamily="34" charset="0"/>
              <a:cs typeface="Arial" panose="020B0604020202020204" pitchFamily="34" charset="0"/>
            </a:endParaRPr>
          </a:p>
          <a:p>
            <a:pPr algn="just">
              <a:spcAft>
                <a:spcPts val="0"/>
              </a:spcAft>
            </a:pPr>
            <a:r>
              <a:rPr lang="es-MX" sz="2400" dirty="0" smtClean="0">
                <a:latin typeface="Arial" panose="020B0604020202020204" pitchFamily="34" charset="0"/>
                <a:ea typeface="Calibri" panose="020F0502020204030204" pitchFamily="34" charset="0"/>
                <a:cs typeface="Arial" panose="020B0604020202020204" pitchFamily="34" charset="0"/>
              </a:rPr>
              <a:t>A continuaci</a:t>
            </a:r>
            <a:r>
              <a:rPr lang="es-ES" sz="2400" dirty="0" err="1" smtClean="0">
                <a:latin typeface="Arial" panose="020B0604020202020204" pitchFamily="34" charset="0"/>
                <a:ea typeface="Calibri" panose="020F0502020204030204" pitchFamily="34" charset="0"/>
                <a:cs typeface="Arial" panose="020B0604020202020204" pitchFamily="34" charset="0"/>
              </a:rPr>
              <a:t>ón</a:t>
            </a:r>
            <a:r>
              <a:rPr lang="es-ES" sz="2400" dirty="0" smtClean="0">
                <a:latin typeface="Arial" panose="020B0604020202020204" pitchFamily="34" charset="0"/>
                <a:ea typeface="Calibri" panose="020F0502020204030204" pitchFamily="34" charset="0"/>
                <a:cs typeface="Arial" panose="020B0604020202020204" pitchFamily="34" charset="0"/>
              </a:rPr>
              <a:t>, revise </a:t>
            </a:r>
            <a:r>
              <a:rPr lang="es-MX" sz="2400" dirty="0" smtClean="0">
                <a:latin typeface="Arial" panose="020B0604020202020204" pitchFamily="34" charset="0"/>
                <a:ea typeface="Calibri" panose="020F0502020204030204" pitchFamily="34" charset="0"/>
                <a:cs typeface="Arial" panose="020B0604020202020204" pitchFamily="34" charset="0"/>
              </a:rPr>
              <a:t>la siguiente presentaci</a:t>
            </a:r>
            <a:r>
              <a:rPr lang="es-ES" sz="2400" dirty="0" err="1" smtClean="0">
                <a:latin typeface="Arial" panose="020B0604020202020204" pitchFamily="34" charset="0"/>
                <a:ea typeface="Calibri" panose="020F0502020204030204" pitchFamily="34" charset="0"/>
                <a:cs typeface="Arial" panose="020B0604020202020204" pitchFamily="34" charset="0"/>
              </a:rPr>
              <a:t>ón</a:t>
            </a:r>
            <a:r>
              <a:rPr lang="es-ES" sz="2400" dirty="0" smtClean="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en la que podrá </a:t>
            </a:r>
            <a:r>
              <a:rPr lang="es-MX" sz="2400" dirty="0">
                <a:latin typeface="Arial" panose="020B0604020202020204" pitchFamily="34" charset="0"/>
                <a:ea typeface="Calibri" panose="020F0502020204030204" pitchFamily="34" charset="0"/>
                <a:cs typeface="Arial" panose="020B0604020202020204" pitchFamily="34" charset="0"/>
              </a:rPr>
              <a:t>consultar </a:t>
            </a:r>
            <a:r>
              <a:rPr lang="es-MX" sz="2400" dirty="0" smtClean="0">
                <a:latin typeface="Arial" panose="020B0604020202020204" pitchFamily="34" charset="0"/>
                <a:ea typeface="Calibri" panose="020F0502020204030204" pitchFamily="34" charset="0"/>
                <a:cs typeface="Arial" panose="020B0604020202020204" pitchFamily="34" charset="0"/>
              </a:rPr>
              <a:t>m</a:t>
            </a:r>
            <a:r>
              <a:rPr lang="es-ES" sz="2400" dirty="0" err="1" smtClean="0">
                <a:latin typeface="Arial" panose="020B0604020202020204" pitchFamily="34" charset="0"/>
                <a:ea typeface="Calibri" panose="020F0502020204030204" pitchFamily="34" charset="0"/>
                <a:cs typeface="Arial" panose="020B0604020202020204" pitchFamily="34" charset="0"/>
              </a:rPr>
              <a:t>ás</a:t>
            </a:r>
            <a:r>
              <a:rPr lang="es-MX" sz="2400" dirty="0" smtClean="0">
                <a:latin typeface="Arial" panose="020B0604020202020204" pitchFamily="34" charset="0"/>
                <a:ea typeface="Calibri" panose="020F0502020204030204" pitchFamily="34" charset="0"/>
                <a:cs typeface="Arial" panose="020B0604020202020204" pitchFamily="34" charset="0"/>
              </a:rPr>
              <a:t> </a:t>
            </a:r>
            <a:r>
              <a:rPr lang="es-MX" sz="2400" dirty="0">
                <a:latin typeface="Arial" panose="020B0604020202020204" pitchFamily="34" charset="0"/>
                <a:ea typeface="Calibri" panose="020F0502020204030204" pitchFamily="34" charset="0"/>
                <a:cs typeface="Arial" panose="020B0604020202020204" pitchFamily="34" charset="0"/>
              </a:rPr>
              <a:t>información </a:t>
            </a:r>
            <a:r>
              <a:rPr lang="es-MX" sz="2400" dirty="0" smtClean="0">
                <a:latin typeface="Arial" panose="020B0604020202020204" pitchFamily="34" charset="0"/>
                <a:ea typeface="Calibri" panose="020F0502020204030204" pitchFamily="34" charset="0"/>
                <a:cs typeface="Arial" panose="020B0604020202020204" pitchFamily="34" charset="0"/>
              </a:rPr>
              <a:t>acerca de la </a:t>
            </a:r>
            <a:r>
              <a:rPr lang="es-MX" sz="2400" dirty="0">
                <a:latin typeface="Arial" panose="020B0604020202020204" pitchFamily="34" charset="0"/>
                <a:ea typeface="Calibri" panose="020F0502020204030204" pitchFamily="34" charset="0"/>
                <a:cs typeface="Arial" panose="020B0604020202020204" pitchFamily="34" charset="0"/>
              </a:rPr>
              <a:t>música del cine. </a:t>
            </a:r>
          </a:p>
          <a:p>
            <a:pPr algn="just">
              <a:spcAft>
                <a:spcPts val="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ctr">
              <a:spcAft>
                <a:spcPts val="0"/>
              </a:spcAft>
            </a:pPr>
            <a:r>
              <a:rPr lang="es-MX" sz="2400" b="1" dirty="0">
                <a:solidFill>
                  <a:srgbClr val="FF0000"/>
                </a:solidFill>
                <a:latin typeface="Arial" panose="020B0604020202020204" pitchFamily="34" charset="0"/>
                <a:cs typeface="Arial" panose="020B0604020202020204" pitchFamily="34" charset="0"/>
              </a:rPr>
              <a:t>Aquí debe ir diapositivas de la música del cine</a:t>
            </a:r>
          </a:p>
          <a:p>
            <a:pPr algn="just"/>
            <a:endParaRPr lang="es-MX" sz="2400" dirty="0" smtClean="0">
              <a:latin typeface="Arial" panose="020B0604020202020204" pitchFamily="34" charset="0"/>
              <a:cs typeface="Arial" panose="020B0604020202020204" pitchFamily="34" charset="0"/>
            </a:endParaRPr>
          </a:p>
          <a:p>
            <a:pPr algn="just"/>
            <a:endParaRPr lang="es-MX" sz="2400" dirty="0">
              <a:latin typeface="Arial" panose="020B0604020202020204" pitchFamily="34" charset="0"/>
              <a:cs typeface="Arial" panose="020B0604020202020204" pitchFamily="34" charset="0"/>
            </a:endParaRPr>
          </a:p>
          <a:p>
            <a:pPr algn="just"/>
            <a:endParaRPr lang="es-MX" sz="2400" dirty="0" smtClean="0">
              <a:latin typeface="Arial" panose="020B0604020202020204" pitchFamily="34" charset="0"/>
              <a:cs typeface="Arial" panose="020B0604020202020204" pitchFamily="34" charset="0"/>
            </a:endParaRPr>
          </a:p>
          <a:p>
            <a:pPr algn="just"/>
            <a:endParaRPr lang="es-MX" sz="2400" dirty="0">
              <a:latin typeface="Arial" panose="020B0604020202020204" pitchFamily="34" charset="0"/>
              <a:cs typeface="Arial" panose="020B0604020202020204" pitchFamily="34" charset="0"/>
            </a:endParaRPr>
          </a:p>
          <a:p>
            <a:pPr algn="just"/>
            <a:endParaRPr lang="es-MX" sz="2400" dirty="0" smtClean="0">
              <a:latin typeface="Arial" panose="020B0604020202020204" pitchFamily="34" charset="0"/>
              <a:cs typeface="Arial" panose="020B0604020202020204" pitchFamily="34" charset="0"/>
            </a:endParaRPr>
          </a:p>
          <a:p>
            <a:pPr algn="just"/>
            <a:endParaRPr lang="es-MX" sz="2400" dirty="0">
              <a:latin typeface="Arial" panose="020B0604020202020204" pitchFamily="34" charset="0"/>
              <a:cs typeface="Arial" panose="020B0604020202020204" pitchFamily="34" charset="0"/>
            </a:endParaRPr>
          </a:p>
          <a:p>
            <a:pPr algn="just"/>
            <a:endParaRPr lang="es-MX" sz="2400" dirty="0" smtClean="0">
              <a:latin typeface="Arial" panose="020B0604020202020204" pitchFamily="34" charset="0"/>
              <a:cs typeface="Arial" panose="020B0604020202020204" pitchFamily="34" charset="0"/>
            </a:endParaRPr>
          </a:p>
          <a:p>
            <a:pPr algn="just"/>
            <a:endParaRPr lang="es-MX" sz="2400" dirty="0">
              <a:latin typeface="Arial" panose="020B0604020202020204" pitchFamily="34" charset="0"/>
              <a:cs typeface="Arial" panose="020B0604020202020204" pitchFamily="34" charset="0"/>
            </a:endParaRPr>
          </a:p>
          <a:p>
            <a:pPr algn="just"/>
            <a:endParaRPr lang="es-MX" sz="2400" dirty="0" smtClean="0">
              <a:latin typeface="Arial" panose="020B0604020202020204" pitchFamily="34" charset="0"/>
              <a:cs typeface="Arial" panose="020B0604020202020204" pitchFamily="34" charset="0"/>
            </a:endParaRPr>
          </a:p>
          <a:p>
            <a:pPr algn="just"/>
            <a:endParaRPr lang="es-MX" sz="2400" dirty="0">
              <a:latin typeface="Arial" panose="020B0604020202020204" pitchFamily="34" charset="0"/>
              <a:cs typeface="Arial" panose="020B0604020202020204" pitchFamily="34" charset="0"/>
            </a:endParaRPr>
          </a:p>
          <a:p>
            <a:pPr algn="just"/>
            <a:endParaRPr lang="es-MX" sz="2400" dirty="0" smtClean="0">
              <a:latin typeface="Arial" panose="020B0604020202020204" pitchFamily="34" charset="0"/>
              <a:cs typeface="Arial" panose="020B0604020202020204" pitchFamily="34" charset="0"/>
            </a:endParaRPr>
          </a:p>
          <a:p>
            <a:pPr algn="just"/>
            <a:endParaRPr lang="es-MX" sz="2400" dirty="0">
              <a:latin typeface="Arial" panose="020B0604020202020204" pitchFamily="34" charset="0"/>
              <a:cs typeface="Arial" panose="020B0604020202020204" pitchFamily="34" charset="0"/>
            </a:endParaRPr>
          </a:p>
          <a:p>
            <a:pPr algn="just"/>
            <a:endParaRPr lang="es-MX" sz="2400" dirty="0" smtClean="0">
              <a:latin typeface="Arial" panose="020B0604020202020204" pitchFamily="34" charset="0"/>
              <a:cs typeface="Arial" panose="020B0604020202020204" pitchFamily="34" charset="0"/>
            </a:endParaRPr>
          </a:p>
          <a:p>
            <a:pPr algn="just"/>
            <a:endParaRPr lang="es-MX" sz="2400" dirty="0">
              <a:latin typeface="Arial" panose="020B0604020202020204" pitchFamily="34" charset="0"/>
              <a:cs typeface="Arial" panose="020B0604020202020204" pitchFamily="34" charset="0"/>
            </a:endParaRPr>
          </a:p>
          <a:p>
            <a:pPr algn="just"/>
            <a:endParaRPr lang="es-MX" sz="2400" dirty="0" smtClean="0">
              <a:latin typeface="Arial" panose="020B0604020202020204" pitchFamily="34" charset="0"/>
              <a:cs typeface="Arial" panose="020B0604020202020204" pitchFamily="34" charset="0"/>
            </a:endParaRPr>
          </a:p>
          <a:p>
            <a:pPr algn="just"/>
            <a:endParaRPr lang="es-MX" sz="2400" dirty="0">
              <a:latin typeface="Arial" panose="020B0604020202020204" pitchFamily="34" charset="0"/>
              <a:cs typeface="Arial" panose="020B0604020202020204" pitchFamily="34" charset="0"/>
            </a:endParaRPr>
          </a:p>
          <a:p>
            <a:pPr algn="just"/>
            <a:endParaRPr lang="es-MX" sz="2400" dirty="0" smtClean="0">
              <a:latin typeface="Arial" panose="020B0604020202020204" pitchFamily="34" charset="0"/>
              <a:cs typeface="Arial" panose="020B0604020202020204" pitchFamily="34" charset="0"/>
            </a:endParaRPr>
          </a:p>
          <a:p>
            <a:pPr algn="just"/>
            <a:endParaRPr lang="es-MX" sz="2400" dirty="0">
              <a:latin typeface="Arial" panose="020B0604020202020204" pitchFamily="34" charset="0"/>
              <a:cs typeface="Arial" panose="020B0604020202020204" pitchFamily="34" charset="0"/>
            </a:endParaRPr>
          </a:p>
          <a:p>
            <a:pPr algn="just"/>
            <a:endParaRPr lang="es-MX" sz="2400" dirty="0" smtClean="0">
              <a:latin typeface="Arial" panose="020B0604020202020204" pitchFamily="34" charset="0"/>
              <a:cs typeface="Arial" panose="020B0604020202020204" pitchFamily="34" charset="0"/>
            </a:endParaRPr>
          </a:p>
          <a:p>
            <a:pPr algn="just"/>
            <a:endParaRPr lang="es-MX" sz="2400" dirty="0" smtClean="0">
              <a:latin typeface="Arial" panose="020B0604020202020204" pitchFamily="34" charset="0"/>
              <a:cs typeface="Arial" panose="020B0604020202020204" pitchFamily="34" charset="0"/>
            </a:endParaRPr>
          </a:p>
          <a:p>
            <a:pPr algn="just"/>
            <a:r>
              <a:rPr lang="es-MX" sz="2400" dirty="0" smtClean="0">
                <a:latin typeface="Arial" panose="020B0604020202020204" pitchFamily="34" charset="0"/>
                <a:cs typeface="Arial" panose="020B0604020202020204" pitchFamily="34" charset="0"/>
              </a:rPr>
              <a:t>Ahora, le invito </a:t>
            </a:r>
            <a:r>
              <a:rPr lang="es-MX" sz="2400" dirty="0">
                <a:latin typeface="Arial" panose="020B0604020202020204" pitchFamily="34" charset="0"/>
                <a:cs typeface="Arial" panose="020B0604020202020204" pitchFamily="34" charset="0"/>
              </a:rPr>
              <a:t>a conocer y apreciar la música incidental de las películas con ejemplos </a:t>
            </a:r>
            <a:r>
              <a:rPr lang="es-MX" sz="2400" dirty="0" smtClean="0">
                <a:latin typeface="Arial" panose="020B0604020202020204" pitchFamily="34" charset="0"/>
                <a:cs typeface="Arial" panose="020B0604020202020204" pitchFamily="34" charset="0"/>
              </a:rPr>
              <a:t>musicales, </a:t>
            </a:r>
            <a:r>
              <a:rPr lang="es-MX" sz="2400" dirty="0">
                <a:latin typeface="Arial" panose="020B0604020202020204" pitchFamily="34" charset="0"/>
                <a:cs typeface="Arial" panose="020B0604020202020204" pitchFamily="34" charset="0"/>
              </a:rPr>
              <a:t>a través de un acercamiento </a:t>
            </a:r>
            <a:r>
              <a:rPr lang="es-MX" sz="2400" dirty="0" smtClean="0">
                <a:latin typeface="Arial" panose="020B0604020202020204" pitchFamily="34" charset="0"/>
                <a:cs typeface="Arial" panose="020B0604020202020204" pitchFamily="34" charset="0"/>
              </a:rPr>
              <a:t>pr</a:t>
            </a:r>
            <a:r>
              <a:rPr lang="es-ES" sz="2400" dirty="0" smtClean="0">
                <a:latin typeface="Arial" panose="020B0604020202020204" pitchFamily="34" charset="0"/>
                <a:cs typeface="Arial" panose="020B0604020202020204" pitchFamily="34" charset="0"/>
              </a:rPr>
              <a:t>á</a:t>
            </a:r>
            <a:r>
              <a:rPr lang="es-MX" sz="2400" dirty="0" smtClean="0">
                <a:latin typeface="Arial" panose="020B0604020202020204" pitchFamily="34" charset="0"/>
                <a:cs typeface="Arial" panose="020B0604020202020204" pitchFamily="34" charset="0"/>
              </a:rPr>
              <a:t>ctico, </a:t>
            </a:r>
            <a:r>
              <a:rPr lang="es-MX" sz="2400" dirty="0">
                <a:latin typeface="Arial" panose="020B0604020202020204" pitchFamily="34" charset="0"/>
                <a:cs typeface="Arial" panose="020B0604020202020204" pitchFamily="34" charset="0"/>
              </a:rPr>
              <a:t>audiovisual e histórico. </a:t>
            </a:r>
          </a:p>
          <a:p>
            <a:pPr algn="just"/>
            <a:endParaRPr lang="es-MX" sz="2400" dirty="0">
              <a:latin typeface="Arial" panose="020B0604020202020204" pitchFamily="34" charset="0"/>
              <a:cs typeface="Arial" panose="020B0604020202020204" pitchFamily="34" charset="0"/>
            </a:endParaRPr>
          </a:p>
          <a:p>
            <a:pPr algn="just"/>
            <a:r>
              <a:rPr lang="es-MX" sz="2400" dirty="0">
                <a:latin typeface="Arial" panose="020B0604020202020204" pitchFamily="34" charset="0"/>
                <a:cs typeface="Arial" panose="020B0604020202020204" pitchFamily="34" charset="0"/>
              </a:rPr>
              <a:t>Para escuchar estas </a:t>
            </a:r>
            <a:r>
              <a:rPr lang="es-MX" sz="2400" dirty="0" smtClean="0">
                <a:latin typeface="Arial" panose="020B0604020202020204" pitchFamily="34" charset="0"/>
                <a:cs typeface="Arial" panose="020B0604020202020204" pitchFamily="34" charset="0"/>
              </a:rPr>
              <a:t>canciones ingrese a </a:t>
            </a:r>
            <a:r>
              <a:rPr lang="es-MX" sz="2400" dirty="0">
                <a:latin typeface="Arial" panose="020B0604020202020204" pitchFamily="34" charset="0"/>
                <a:cs typeface="Arial" panose="020B0604020202020204" pitchFamily="34" charset="0"/>
              </a:rPr>
              <a:t>la biblioteca digital Naxos Music Library. Para ello consulte las instrucciones en el siguiente documento: </a:t>
            </a:r>
          </a:p>
          <a:p>
            <a:pPr algn="just">
              <a:spcAft>
                <a:spcPts val="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ctr">
              <a:spcAft>
                <a:spcPts val="0"/>
              </a:spcAft>
            </a:pPr>
            <a:r>
              <a:rPr lang="es-MX" sz="2400" b="1" dirty="0">
                <a:solidFill>
                  <a:srgbClr val="FF0000"/>
                </a:solidFill>
                <a:latin typeface="Arial" panose="020B0604020202020204" pitchFamily="34" charset="0"/>
                <a:cs typeface="Arial" panose="020B0604020202020204" pitchFamily="34" charset="0"/>
              </a:rPr>
              <a:t>Aquí debe ir catálogo de canciones</a:t>
            </a:r>
          </a:p>
          <a:p>
            <a:pPr algn="ctr"/>
            <a:r>
              <a:rPr lang="es-MX" sz="2400" b="1" dirty="0">
                <a:solidFill>
                  <a:srgbClr val="FF0000"/>
                </a:solidFill>
                <a:latin typeface="Arial" panose="020B0604020202020204" pitchFamily="34" charset="0"/>
                <a:ea typeface="Calibri" panose="020F0502020204030204" pitchFamily="34" charset="0"/>
                <a:cs typeface="Arial" panose="020B0604020202020204" pitchFamily="34" charset="0"/>
              </a:rPr>
              <a:t>Información en la diapositiva 14, 15 y 16</a:t>
            </a:r>
            <a:endParaRPr lang="es-MX" sz="2400" dirty="0">
              <a:latin typeface="Arial" panose="020B0604020202020204" pitchFamily="34" charset="0"/>
              <a:ea typeface="Calibri" panose="020F0502020204030204" pitchFamily="34" charset="0"/>
              <a:cs typeface="Arial" panose="020B0604020202020204" pitchFamily="34" charset="0"/>
            </a:endParaRPr>
          </a:p>
          <a:p>
            <a:pPr algn="ctr">
              <a:spcAft>
                <a:spcPts val="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r>
              <a:rPr lang="es-MX" sz="2400" dirty="0">
                <a:latin typeface="Arial" panose="020B0604020202020204" pitchFamily="34" charset="0"/>
                <a:cs typeface="Arial" panose="020B0604020202020204" pitchFamily="34" charset="0"/>
              </a:rPr>
              <a:t> </a:t>
            </a:r>
          </a:p>
        </p:txBody>
      </p:sp>
      <p:sp>
        <p:nvSpPr>
          <p:cNvPr id="3" name="Rectángulo 2"/>
          <p:cNvSpPr/>
          <p:nvPr/>
        </p:nvSpPr>
        <p:spPr>
          <a:xfrm>
            <a:off x="13585079" y="14288897"/>
            <a:ext cx="4354940" cy="191154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400" dirty="0" smtClean="0">
                <a:solidFill>
                  <a:schemeClr val="bg1"/>
                </a:solidFill>
                <a:latin typeface="Arial" panose="020B0604020202020204" pitchFamily="34" charset="0"/>
                <a:cs typeface="Arial" panose="020B0604020202020204" pitchFamily="34" charset="0"/>
              </a:rPr>
              <a:t>Aurelio, usar el mismo formato de catálogo que usaste en el módulo 1 y 2 para presentar esta música. </a:t>
            </a:r>
            <a:endParaRPr lang="es-MX" sz="2400" dirty="0">
              <a:solidFill>
                <a:schemeClr val="bg1"/>
              </a:solidFill>
              <a:latin typeface="Arial" panose="020B0604020202020204" pitchFamily="34" charset="0"/>
              <a:cs typeface="Arial" panose="020B0604020202020204" pitchFamily="34" charset="0"/>
            </a:endParaRPr>
          </a:p>
        </p:txBody>
      </p:sp>
      <p:sp>
        <p:nvSpPr>
          <p:cNvPr id="4" name="Rectángulo 3"/>
          <p:cNvSpPr/>
          <p:nvPr/>
        </p:nvSpPr>
        <p:spPr>
          <a:xfrm>
            <a:off x="17940020" y="4084858"/>
            <a:ext cx="5059680" cy="144818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smtClean="0">
                <a:solidFill>
                  <a:schemeClr val="bg1"/>
                </a:solidFill>
              </a:rPr>
              <a:t>Aurelio, las diapositivas están en la carpeta. </a:t>
            </a:r>
            <a:endParaRPr lang="es-MX" dirty="0">
              <a:solidFill>
                <a:schemeClr val="bg1"/>
              </a:solidFill>
            </a:endParaRPr>
          </a:p>
        </p:txBody>
      </p:sp>
      <p:graphicFrame>
        <p:nvGraphicFramePr>
          <p:cNvPr id="6" name="Tabla 5"/>
          <p:cNvGraphicFramePr>
            <a:graphicFrameLocks noGrp="1"/>
          </p:cNvGraphicFramePr>
          <p:nvPr>
            <p:extLst>
              <p:ext uri="{D42A27DB-BD31-4B8C-83A1-F6EECF244321}">
                <p14:modId xmlns:p14="http://schemas.microsoft.com/office/powerpoint/2010/main" val="239933686"/>
              </p:ext>
            </p:extLst>
          </p:nvPr>
        </p:nvGraphicFramePr>
        <p:xfrm>
          <a:off x="1337091" y="6079875"/>
          <a:ext cx="16602928" cy="5806123"/>
        </p:xfrm>
        <a:graphic>
          <a:graphicData uri="http://schemas.openxmlformats.org/drawingml/2006/table">
            <a:tbl>
              <a:tblPr firstRow="1" bandRow="1">
                <a:tableStyleId>{5C22544A-7EE6-4342-B048-85BDC9FD1C3A}</a:tableStyleId>
              </a:tblPr>
              <a:tblGrid>
                <a:gridCol w="8301464"/>
                <a:gridCol w="8301464"/>
              </a:tblGrid>
              <a:tr h="4831965">
                <a:tc>
                  <a:txBody>
                    <a:bodyPr/>
                    <a:lstStyle/>
                    <a:p>
                      <a:pPr algn="just">
                        <a:spcAft>
                          <a:spcPts val="0"/>
                        </a:spcAft>
                      </a:pPr>
                      <a:endParaRPr lang="es-MX" sz="2400" b="0" dirty="0" smtClean="0">
                        <a:latin typeface="Arial" panose="020B0604020202020204" pitchFamily="34" charset="0"/>
                        <a:ea typeface="Arial" panose="020B0604020202020204" pitchFamily="34" charset="0"/>
                        <a:cs typeface="Arial" panose="020B0604020202020204" pitchFamily="34" charset="0"/>
                      </a:endParaRPr>
                    </a:p>
                    <a:p>
                      <a:pPr algn="just">
                        <a:spcAft>
                          <a:spcPts val="0"/>
                        </a:spcAft>
                      </a:pPr>
                      <a:r>
                        <a:rPr lang="es-MX" sz="2400" b="0" dirty="0" smtClean="0">
                          <a:solidFill>
                            <a:schemeClr val="tx1"/>
                          </a:solidFill>
                          <a:latin typeface="Arial" panose="020B0604020202020204" pitchFamily="34" charset="0"/>
                          <a:ea typeface="Arial" panose="020B0604020202020204" pitchFamily="34" charset="0"/>
                          <a:cs typeface="Arial" panose="020B0604020202020204" pitchFamily="34" charset="0"/>
                        </a:rPr>
                        <a:t>El cine es un arte que depende, en gran medida, de la música.</a:t>
                      </a:r>
                      <a:endParaRPr lang="es-MX" sz="2400" b="0" dirty="0" smtClean="0">
                        <a:solidFill>
                          <a:schemeClr val="tx1"/>
                        </a:solidFill>
                        <a:latin typeface="Arial" panose="020B0604020202020204" pitchFamily="34" charset="0"/>
                        <a:ea typeface="Calibri" panose="020F0502020204030204" pitchFamily="34" charset="0"/>
                        <a:cs typeface="Arial" panose="020B0604020202020204" pitchFamily="34" charset="0"/>
                      </a:endParaRPr>
                    </a:p>
                    <a:p>
                      <a:pPr algn="just">
                        <a:spcAft>
                          <a:spcPts val="0"/>
                        </a:spcAft>
                      </a:pPr>
                      <a:endParaRPr lang="es-MX" sz="2400" b="0" dirty="0" smtClean="0">
                        <a:solidFill>
                          <a:schemeClr val="tx1"/>
                        </a:solidFill>
                        <a:latin typeface="Arial" panose="020B0604020202020204" pitchFamily="34" charset="0"/>
                        <a:ea typeface="Arial" panose="020B0604020202020204" pitchFamily="34" charset="0"/>
                        <a:cs typeface="Arial" panose="020B0604020202020204" pitchFamily="34" charset="0"/>
                      </a:endParaRPr>
                    </a:p>
                    <a:p>
                      <a:pPr algn="just">
                        <a:spcAft>
                          <a:spcPts val="0"/>
                        </a:spcAft>
                      </a:pPr>
                      <a:r>
                        <a:rPr lang="es-MX" sz="2400" b="0" dirty="0" smtClean="0">
                          <a:solidFill>
                            <a:schemeClr val="tx1"/>
                          </a:solidFill>
                          <a:latin typeface="Arial" panose="020B0604020202020204" pitchFamily="34" charset="0"/>
                          <a:ea typeface="Arial" panose="020B0604020202020204" pitchFamily="34" charset="0"/>
                          <a:cs typeface="Arial" panose="020B0604020202020204" pitchFamily="34" charset="0"/>
                        </a:rPr>
                        <a:t>Después de las óperas y los </a:t>
                      </a:r>
                      <a:r>
                        <a:rPr lang="es-MX" sz="2400" b="0" i="1" dirty="0" smtClean="0">
                          <a:solidFill>
                            <a:schemeClr val="tx1"/>
                          </a:solidFill>
                          <a:latin typeface="Arial" panose="020B0604020202020204" pitchFamily="34" charset="0"/>
                          <a:ea typeface="Arial" panose="020B0604020202020204" pitchFamily="34" charset="0"/>
                          <a:cs typeface="Arial" panose="020B0604020202020204" pitchFamily="34" charset="0"/>
                        </a:rPr>
                        <a:t>ballets</a:t>
                      </a:r>
                      <a:r>
                        <a:rPr lang="es-MX" sz="2400" b="0" dirty="0" smtClean="0">
                          <a:solidFill>
                            <a:schemeClr val="tx1"/>
                          </a:solidFill>
                          <a:latin typeface="Arial" panose="020B0604020202020204" pitchFamily="34" charset="0"/>
                          <a:ea typeface="Arial" panose="020B0604020202020204" pitchFamily="34" charset="0"/>
                          <a:cs typeface="Arial" panose="020B0604020202020204" pitchFamily="34" charset="0"/>
                        </a:rPr>
                        <a:t>, el entretenimiento se transformó en películas.  Las emociones que se generan en una película (miedo, alegría, tristeza, amor, etc.) son generadas o aumentadas por la música.</a:t>
                      </a:r>
                    </a:p>
                    <a:p>
                      <a:pPr algn="just">
                        <a:spcAft>
                          <a:spcPts val="0"/>
                        </a:spcAft>
                      </a:pPr>
                      <a:endParaRPr lang="es-MX" sz="2400" b="0" dirty="0" smtClean="0">
                        <a:solidFill>
                          <a:schemeClr val="tx1"/>
                        </a:solidFill>
                        <a:latin typeface="Arial" panose="020B0604020202020204" pitchFamily="34" charset="0"/>
                        <a:ea typeface="Calibri" panose="020F0502020204030204" pitchFamily="34" charset="0"/>
                        <a:cs typeface="Arial" panose="020B0604020202020204" pitchFamily="34" charset="0"/>
                      </a:endParaRPr>
                    </a:p>
                    <a:p>
                      <a:pPr algn="just">
                        <a:spcAft>
                          <a:spcPts val="0"/>
                        </a:spcAft>
                      </a:pPr>
                      <a:r>
                        <a:rPr lang="es-MX" sz="2400" b="0" dirty="0" smtClean="0">
                          <a:solidFill>
                            <a:schemeClr val="tx1"/>
                          </a:solidFill>
                          <a:latin typeface="Arial" panose="020B0604020202020204" pitchFamily="34" charset="0"/>
                          <a:ea typeface="Arial" panose="020B0604020202020204" pitchFamily="34" charset="0"/>
                          <a:cs typeface="Arial" panose="020B0604020202020204" pitchFamily="34" charset="0"/>
                        </a:rPr>
                        <a:t>Los compositores como Mozart, Puccini, Verdi o Wagner escribieron música para el entretenimiento de su época, o sea las óperas y los </a:t>
                      </a:r>
                      <a:r>
                        <a:rPr lang="es-MX" sz="2400" b="0" i="1" dirty="0" smtClean="0">
                          <a:solidFill>
                            <a:schemeClr val="tx1"/>
                          </a:solidFill>
                          <a:latin typeface="Arial" panose="020B0604020202020204" pitchFamily="34" charset="0"/>
                          <a:ea typeface="Arial" panose="020B0604020202020204" pitchFamily="34" charset="0"/>
                          <a:cs typeface="Arial" panose="020B0604020202020204" pitchFamily="34" charset="0"/>
                        </a:rPr>
                        <a:t>ballets</a:t>
                      </a:r>
                      <a:r>
                        <a:rPr lang="es-MX" sz="2400" b="0" dirty="0" smtClean="0">
                          <a:solidFill>
                            <a:schemeClr val="tx1"/>
                          </a:solidFill>
                          <a:latin typeface="Arial" panose="020B0604020202020204" pitchFamily="34" charset="0"/>
                          <a:ea typeface="Arial" panose="020B0604020202020204" pitchFamily="34" charset="0"/>
                          <a:cs typeface="Arial" panose="020B0604020202020204" pitchFamily="34" charset="0"/>
                        </a:rPr>
                        <a:t>. Y gracias a la belleza de su música fue que ellos se volvieron unas verdaderas celebridades en su tiempo y después los inmortalizó.</a:t>
                      </a:r>
                      <a:endParaRPr lang="es-MX" sz="2400" b="0" dirty="0" smtClean="0">
                        <a:solidFill>
                          <a:schemeClr val="tx1"/>
                        </a:solidFill>
                        <a:latin typeface="Arial" panose="020B0604020202020204" pitchFamily="34" charset="0"/>
                        <a:ea typeface="Calibri" panose="020F0502020204030204" pitchFamily="34" charset="0"/>
                        <a:cs typeface="Arial" panose="020B0604020202020204" pitchFamily="34" charset="0"/>
                      </a:endParaRPr>
                    </a:p>
                    <a:p>
                      <a:pPr algn="just"/>
                      <a:endParaRPr lang="es-MX" dirty="0"/>
                    </a:p>
                  </a:txBody>
                  <a:tcPr>
                    <a:solidFill>
                      <a:srgbClr val="00CC99"/>
                    </a:solidFill>
                  </a:tcPr>
                </a:tc>
                <a:tc>
                  <a:txBody>
                    <a:bodyPr/>
                    <a:lstStyle/>
                    <a:p>
                      <a:pPr algn="just">
                        <a:spcAft>
                          <a:spcPts val="0"/>
                        </a:spcAft>
                      </a:pPr>
                      <a:endParaRPr lang="es-MX" sz="2400" b="0" kern="1200" dirty="0" smtClean="0">
                        <a:solidFill>
                          <a:schemeClr val="lt1"/>
                        </a:solidFill>
                        <a:latin typeface="Arial" panose="020B0604020202020204" pitchFamily="34" charset="0"/>
                        <a:ea typeface="Arial" panose="020B0604020202020204" pitchFamily="34" charset="0"/>
                        <a:cs typeface="Arial" panose="020B0604020202020204" pitchFamily="34" charset="0"/>
                      </a:endParaRPr>
                    </a:p>
                    <a:p>
                      <a:pPr algn="just">
                        <a:spcAft>
                          <a:spcPts val="0"/>
                        </a:spcAft>
                      </a:pPr>
                      <a:endParaRPr lang="es-MX" sz="2400" b="0" kern="1200" dirty="0" smtClean="0">
                        <a:solidFill>
                          <a:schemeClr val="tx1"/>
                        </a:solidFill>
                        <a:latin typeface="Arial" panose="020B0604020202020204" pitchFamily="34" charset="0"/>
                        <a:ea typeface="Arial" panose="020B0604020202020204" pitchFamily="34" charset="0"/>
                        <a:cs typeface="Arial" panose="020B0604020202020204" pitchFamily="34" charset="0"/>
                      </a:endParaRPr>
                    </a:p>
                    <a:p>
                      <a:pPr algn="just">
                        <a:spcAft>
                          <a:spcPts val="0"/>
                        </a:spcAft>
                      </a:pPr>
                      <a:r>
                        <a:rPr lang="es-MX" sz="2400" b="0" kern="1200" dirty="0" smtClean="0">
                          <a:solidFill>
                            <a:schemeClr val="tx1"/>
                          </a:solidFill>
                          <a:latin typeface="Arial" panose="020B0604020202020204" pitchFamily="34" charset="0"/>
                          <a:ea typeface="Arial" panose="020B0604020202020204" pitchFamily="34" charset="0"/>
                          <a:cs typeface="Arial" panose="020B0604020202020204" pitchFamily="34" charset="0"/>
                        </a:rPr>
                        <a:t>Si reflexiona acerca de ello, notará que los compositores de las óperas y los ballets eran los famosos por su música y se llevaban el reconocimiento, mientras que los cantantes o los bailarines rara vez eran reconocidos.</a:t>
                      </a:r>
                    </a:p>
                    <a:p>
                      <a:pPr algn="just">
                        <a:spcAft>
                          <a:spcPts val="0"/>
                        </a:spcAft>
                      </a:pPr>
                      <a:endParaRPr lang="es-MX" sz="2400" b="0" kern="1200" dirty="0" smtClean="0">
                        <a:solidFill>
                          <a:schemeClr val="tx1"/>
                        </a:solidFill>
                        <a:latin typeface="Arial" panose="020B0604020202020204" pitchFamily="34" charset="0"/>
                        <a:ea typeface="Arial" panose="020B0604020202020204" pitchFamily="34" charset="0"/>
                        <a:cs typeface="Arial" panose="020B0604020202020204" pitchFamily="34" charset="0"/>
                      </a:endParaRPr>
                    </a:p>
                    <a:p>
                      <a:pPr algn="just">
                        <a:spcAft>
                          <a:spcPts val="0"/>
                        </a:spcAft>
                      </a:pPr>
                      <a:r>
                        <a:rPr lang="es-MX" sz="2400" b="0" kern="1200" dirty="0" smtClean="0">
                          <a:solidFill>
                            <a:schemeClr val="tx1"/>
                          </a:solidFill>
                          <a:latin typeface="Arial" panose="020B0604020202020204" pitchFamily="34" charset="0"/>
                          <a:ea typeface="Arial" panose="020B0604020202020204" pitchFamily="34" charset="0"/>
                          <a:cs typeface="Arial" panose="020B0604020202020204" pitchFamily="34" charset="0"/>
                        </a:rPr>
                        <a:t>En la actualidad, es al contrario, los que se vuelven famosos son principalmente los actores, mientras que los compositores de la música están en un segundo plano y no siempre recordamos </a:t>
                      </a:r>
                      <a:r>
                        <a:rPr lang="es-MX" sz="2400" b="0" kern="1200" dirty="0" err="1" smtClean="0">
                          <a:solidFill>
                            <a:schemeClr val="tx1"/>
                          </a:solidFill>
                          <a:latin typeface="Arial" panose="020B0604020202020204" pitchFamily="34" charset="0"/>
                          <a:ea typeface="Arial" panose="020B0604020202020204" pitchFamily="34" charset="0"/>
                          <a:cs typeface="Arial" panose="020B0604020202020204" pitchFamily="34" charset="0"/>
                        </a:rPr>
                        <a:t>qui</a:t>
                      </a:r>
                      <a:r>
                        <a:rPr lang="es-ES" sz="2400" b="0" kern="1200" dirty="0" smtClean="0">
                          <a:solidFill>
                            <a:schemeClr val="tx1"/>
                          </a:solidFill>
                          <a:latin typeface="Arial" panose="020B0604020202020204" pitchFamily="34" charset="0"/>
                          <a:ea typeface="Arial" panose="020B0604020202020204" pitchFamily="34" charset="0"/>
                          <a:cs typeface="Arial" panose="020B0604020202020204" pitchFamily="34" charset="0"/>
                        </a:rPr>
                        <a:t>é</a:t>
                      </a:r>
                      <a:r>
                        <a:rPr lang="es-MX" sz="2400" b="0" kern="1200" dirty="0" err="1" smtClean="0">
                          <a:solidFill>
                            <a:schemeClr val="tx1"/>
                          </a:solidFill>
                          <a:latin typeface="Arial" panose="020B0604020202020204" pitchFamily="34" charset="0"/>
                          <a:ea typeface="Arial" panose="020B0604020202020204" pitchFamily="34" charset="0"/>
                          <a:cs typeface="Arial" panose="020B0604020202020204" pitchFamily="34" charset="0"/>
                        </a:rPr>
                        <a:t>nes</a:t>
                      </a:r>
                      <a:r>
                        <a:rPr lang="es-MX" sz="2400" b="0" kern="1200" dirty="0" smtClean="0">
                          <a:solidFill>
                            <a:schemeClr val="tx1"/>
                          </a:solidFill>
                          <a:latin typeface="Arial" panose="020B0604020202020204" pitchFamily="34" charset="0"/>
                          <a:ea typeface="Arial" panose="020B0604020202020204" pitchFamily="34" charset="0"/>
                          <a:cs typeface="Arial" panose="020B0604020202020204" pitchFamily="34" charset="0"/>
                        </a:rPr>
                        <a:t> son. Sin embargo, ahora existe la música del cine, que ya es parte del repertorio orquestal de concierto.</a:t>
                      </a:r>
                    </a:p>
                    <a:p>
                      <a:pPr algn="just"/>
                      <a:endParaRPr lang="es-MX" dirty="0"/>
                    </a:p>
                  </a:txBody>
                  <a:tcPr>
                    <a:solidFill>
                      <a:srgbClr val="7D7DFF"/>
                    </a:solidFill>
                  </a:tcPr>
                </a:tc>
              </a:tr>
            </a:tbl>
          </a:graphicData>
        </a:graphic>
      </p:graphicFrame>
    </p:spTree>
    <p:extLst>
      <p:ext uri="{BB962C8B-B14F-4D97-AF65-F5344CB8AC3E}">
        <p14:creationId xmlns:p14="http://schemas.microsoft.com/office/powerpoint/2010/main" val="2043352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259567" y="1238683"/>
            <a:ext cx="17714232" cy="10741402"/>
          </a:xfrm>
          <a:prstGeom prst="rect">
            <a:avLst/>
          </a:prstGeom>
        </p:spPr>
        <p:txBody>
          <a:bodyPr wrap="square">
            <a:spAutoFit/>
          </a:bodyPr>
          <a:lstStyle/>
          <a:p>
            <a:pPr>
              <a:spcAft>
                <a:spcPts val="0"/>
              </a:spcAft>
            </a:pPr>
            <a:r>
              <a:rPr lang="es-MX" sz="2400" b="1" dirty="0">
                <a:latin typeface="Arial" panose="020B0604020202020204" pitchFamily="34" charset="0"/>
                <a:ea typeface="Arial" panose="020B0604020202020204" pitchFamily="34" charset="0"/>
                <a:cs typeface="Arial" panose="020B0604020202020204" pitchFamily="34" charset="0"/>
              </a:rPr>
              <a:t>1</a:t>
            </a:r>
            <a:r>
              <a:rPr lang="es-MX" sz="2400" b="1" dirty="0" smtClean="0">
                <a:latin typeface="Arial" panose="020B0604020202020204" pitchFamily="34" charset="0"/>
                <a:ea typeface="Arial" panose="020B0604020202020204" pitchFamily="34" charset="0"/>
                <a:cs typeface="Arial" panose="020B0604020202020204" pitchFamily="34" charset="0"/>
              </a:rPr>
              <a:t>.</a:t>
            </a:r>
            <a:r>
              <a:rPr lang="es-MX" sz="2400" dirty="0">
                <a:latin typeface="Arial" panose="020B0604020202020204" pitchFamily="34" charset="0"/>
                <a:ea typeface="Arial" panose="020B0604020202020204" pitchFamily="34" charset="0"/>
                <a:cs typeface="Arial" panose="020B0604020202020204" pitchFamily="34" charset="0"/>
              </a:rPr>
              <a:t>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Por ejemplo, la </a:t>
            </a:r>
            <a:r>
              <a:rPr lang="es-MX" sz="2400" i="1" dirty="0" smtClean="0">
                <a:solidFill>
                  <a:srgbClr val="0070C0"/>
                </a:solidFill>
                <a:latin typeface="Arial" panose="020B0604020202020204" pitchFamily="34" charset="0"/>
                <a:ea typeface="Arial" panose="020B0604020202020204" pitchFamily="34" charset="0"/>
                <a:cs typeface="Arial" panose="020B0604020202020204" pitchFamily="34" charset="0"/>
              </a:rPr>
              <a:t>Marcha imperial</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de la película </a:t>
            </a:r>
            <a:r>
              <a:rPr lang="es-MX" sz="2400" i="1" dirty="0">
                <a:solidFill>
                  <a:srgbClr val="0070C0"/>
                </a:solidFill>
                <a:latin typeface="Arial" panose="020B0604020202020204" pitchFamily="34" charset="0"/>
                <a:ea typeface="Arial" panose="020B0604020202020204" pitchFamily="34" charset="0"/>
                <a:cs typeface="Arial" panose="020B0604020202020204" pitchFamily="34" charset="0"/>
              </a:rPr>
              <a:t>Star Wars</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 (1977</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del compositor John </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Williams, tiene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mucho parecido con la obra orquestal </a:t>
            </a:r>
            <a:r>
              <a:rPr lang="es-MX" sz="2400" i="1" dirty="0" smtClean="0">
                <a:solidFill>
                  <a:srgbClr val="0070C0"/>
                </a:solidFill>
                <a:latin typeface="Arial" panose="020B0604020202020204" pitchFamily="34" charset="0"/>
                <a:ea typeface="Arial" panose="020B0604020202020204" pitchFamily="34" charset="0"/>
                <a:cs typeface="Arial" panose="020B0604020202020204" pitchFamily="34" charset="0"/>
              </a:rPr>
              <a:t>Los Planetas</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(1916</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del compositor británico Gustav Holst, específicamente con el movimiento titulado </a:t>
            </a:r>
            <a:r>
              <a:rPr lang="es-MX" sz="2400" i="1" dirty="0" smtClean="0">
                <a:solidFill>
                  <a:srgbClr val="0070C0"/>
                </a:solidFill>
                <a:latin typeface="Arial" panose="020B0604020202020204" pitchFamily="34" charset="0"/>
                <a:ea typeface="Arial" panose="020B0604020202020204" pitchFamily="34" charset="0"/>
                <a:cs typeface="Arial" panose="020B0604020202020204" pitchFamily="34" charset="0"/>
              </a:rPr>
              <a:t>Marte</a:t>
            </a:r>
            <a:r>
              <a:rPr lang="es-MX" sz="2400" i="1" dirty="0">
                <a:solidFill>
                  <a:srgbClr val="0070C0"/>
                </a:solidFill>
                <a:latin typeface="Arial" panose="020B0604020202020204" pitchFamily="34" charset="0"/>
                <a:ea typeface="Arial" panose="020B0604020202020204" pitchFamily="34" charset="0"/>
                <a:cs typeface="Arial" panose="020B0604020202020204" pitchFamily="34" charset="0"/>
              </a:rPr>
              <a:t>, El Portador de la </a:t>
            </a:r>
            <a:r>
              <a:rPr lang="es-MX" sz="2400" i="1" dirty="0" smtClean="0">
                <a:solidFill>
                  <a:srgbClr val="0070C0"/>
                </a:solidFill>
                <a:latin typeface="Arial" panose="020B0604020202020204" pitchFamily="34" charset="0"/>
                <a:ea typeface="Arial" panose="020B0604020202020204" pitchFamily="34" charset="0"/>
                <a:cs typeface="Arial" panose="020B0604020202020204" pitchFamily="34" charset="0"/>
              </a:rPr>
              <a:t>Guerra</a:t>
            </a:r>
            <a:r>
              <a:rPr lang="es-MX" sz="2400" dirty="0" smtClean="0">
                <a:latin typeface="Arial" panose="020B0604020202020204" pitchFamily="34" charset="0"/>
                <a:ea typeface="Arial" panose="020B0604020202020204" pitchFamily="34" charset="0"/>
                <a:cs typeface="Arial" panose="020B0604020202020204" pitchFamily="34" charset="0"/>
              </a:rPr>
              <a:t>.</a:t>
            </a:r>
            <a:endParaRPr lang="es-MX" sz="2400" dirty="0">
              <a:latin typeface="Arial" panose="020B0604020202020204" pitchFamily="34" charset="0"/>
              <a:ea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400" dirty="0">
                <a:latin typeface="Arial" panose="020B0604020202020204" pitchFamily="34" charset="0"/>
                <a:ea typeface="Arial" panose="020B0604020202020204" pitchFamily="34" charset="0"/>
                <a:cs typeface="Arial" panose="020B0604020202020204" pitchFamily="34" charset="0"/>
              </a:rPr>
              <a:t>Williams, J. (2020). </a:t>
            </a:r>
            <a:r>
              <a:rPr lang="en-US" sz="2400" i="1" dirty="0">
                <a:latin typeface="Arial" panose="020B0604020202020204" pitchFamily="34" charset="0"/>
                <a:ea typeface="Arial" panose="020B0604020202020204" pitchFamily="34" charset="0"/>
                <a:cs typeface="Arial" panose="020B0604020202020204" pitchFamily="34" charset="0"/>
              </a:rPr>
              <a:t>Star Wars, Episode V, "The Empire Strikes Back": The imperial march</a:t>
            </a:r>
            <a:r>
              <a:rPr lang="en-US" sz="2400" dirty="0">
                <a:latin typeface="Arial" panose="020B0604020202020204" pitchFamily="34" charset="0"/>
                <a:ea typeface="Arial" panose="020B0604020202020204" pitchFamily="34" charset="0"/>
                <a:cs typeface="Arial" panose="020B0604020202020204" pitchFamily="34" charset="0"/>
              </a:rPr>
              <a:t> [</a:t>
            </a:r>
            <a:r>
              <a:rPr lang="en-US" sz="2400" dirty="0" err="1">
                <a:latin typeface="Arial" panose="020B0604020202020204" pitchFamily="34" charset="0"/>
                <a:ea typeface="Arial" panose="020B0604020202020204" pitchFamily="34" charset="0"/>
                <a:cs typeface="Arial" panose="020B0604020202020204" pitchFamily="34" charset="0"/>
              </a:rPr>
              <a:t>Obra</a:t>
            </a:r>
            <a:r>
              <a:rPr lang="en-US" sz="2400" dirty="0">
                <a:latin typeface="Arial" panose="020B0604020202020204" pitchFamily="34" charset="0"/>
                <a:ea typeface="Arial" panose="020B0604020202020204" pitchFamily="34" charset="0"/>
                <a:cs typeface="Arial" panose="020B0604020202020204" pitchFamily="34" charset="0"/>
              </a:rPr>
              <a:t> </a:t>
            </a:r>
            <a:r>
              <a:rPr lang="en-US" sz="2400" dirty="0" err="1">
                <a:latin typeface="Arial" panose="020B0604020202020204" pitchFamily="34" charset="0"/>
                <a:ea typeface="Arial" panose="020B0604020202020204" pitchFamily="34" charset="0"/>
                <a:cs typeface="Arial" panose="020B0604020202020204" pitchFamily="34" charset="0"/>
              </a:rPr>
              <a:t>grabada</a:t>
            </a:r>
            <a:r>
              <a:rPr lang="en-US" sz="2400" dirty="0">
                <a:latin typeface="Arial" panose="020B0604020202020204" pitchFamily="34" charset="0"/>
                <a:ea typeface="Arial" panose="020B0604020202020204" pitchFamily="34" charset="0"/>
                <a:cs typeface="Arial" panose="020B0604020202020204" pitchFamily="34" charset="0"/>
              </a:rPr>
              <a:t> por Williams, J</a:t>
            </a:r>
            <a:r>
              <a:rPr lang="en-US" sz="2400" dirty="0" smtClean="0">
                <a:latin typeface="Arial" panose="020B0604020202020204" pitchFamily="34" charset="0"/>
                <a:ea typeface="Arial" panose="020B0604020202020204" pitchFamily="34" charset="0"/>
                <a:cs typeface="Arial" panose="020B0604020202020204" pitchFamily="34" charset="0"/>
              </a:rPr>
              <a:t>. </a:t>
            </a:r>
            <a:r>
              <a:rPr lang="en-US" sz="2400" dirty="0">
                <a:latin typeface="Arial" panose="020B0604020202020204" pitchFamily="34" charset="0"/>
                <a:ea typeface="Arial" panose="020B0604020202020204" pitchFamily="34" charset="0"/>
                <a:cs typeface="Arial" panose="020B0604020202020204" pitchFamily="34" charset="0"/>
              </a:rPr>
              <a:t>y Vienna Philharmonic Orchestra]. </a:t>
            </a:r>
            <a:r>
              <a:rPr lang="en-US" sz="2400" dirty="0" err="1">
                <a:latin typeface="Arial" panose="020B0604020202020204" pitchFamily="34" charset="0"/>
                <a:ea typeface="Arial" panose="020B0604020202020204" pitchFamily="34" charset="0"/>
                <a:cs typeface="Arial" panose="020B0604020202020204" pitchFamily="34" charset="0"/>
              </a:rPr>
              <a:t>En</a:t>
            </a:r>
            <a:r>
              <a:rPr lang="en-US" sz="2400" dirty="0">
                <a:latin typeface="Arial" panose="020B0604020202020204" pitchFamily="34" charset="0"/>
                <a:ea typeface="Arial" panose="020B0604020202020204" pitchFamily="34" charset="0"/>
                <a:cs typeface="Arial" panose="020B0604020202020204" pitchFamily="34" charset="0"/>
              </a:rPr>
              <a:t> </a:t>
            </a:r>
            <a:r>
              <a:rPr lang="en-US" sz="2400" i="1" dirty="0">
                <a:latin typeface="Arial" panose="020B0604020202020204" pitchFamily="34" charset="0"/>
                <a:ea typeface="Arial" panose="020B0604020202020204" pitchFamily="34" charset="0"/>
                <a:cs typeface="Arial" panose="020B0604020202020204" pitchFamily="34" charset="0"/>
              </a:rPr>
              <a:t>Imperial march from Star Wars. Deutsche </a:t>
            </a:r>
            <a:r>
              <a:rPr lang="en-US" sz="2400" i="1" dirty="0" err="1">
                <a:latin typeface="Arial" panose="020B0604020202020204" pitchFamily="34" charset="0"/>
                <a:ea typeface="Arial" panose="020B0604020202020204" pitchFamily="34" charset="0"/>
                <a:cs typeface="Arial" panose="020B0604020202020204" pitchFamily="34" charset="0"/>
              </a:rPr>
              <a:t>Grammophon</a:t>
            </a:r>
            <a:r>
              <a:rPr lang="en-US" sz="2400" dirty="0">
                <a:latin typeface="Arial" panose="020B0604020202020204" pitchFamily="34" charset="0"/>
                <a:ea typeface="Arial" panose="020B0604020202020204" pitchFamily="34" charset="0"/>
                <a:cs typeface="Arial" panose="020B0604020202020204" pitchFamily="34" charset="0"/>
              </a:rPr>
              <a:t> (</a:t>
            </a:r>
            <a:r>
              <a:rPr lang="en-US" sz="2400" dirty="0" err="1">
                <a:latin typeface="Arial" panose="020B0604020202020204" pitchFamily="34" charset="0"/>
                <a:ea typeface="Arial" panose="020B0604020202020204" pitchFamily="34" charset="0"/>
                <a:cs typeface="Arial" panose="020B0604020202020204" pitchFamily="34" charset="0"/>
              </a:rPr>
              <a:t>obra</a:t>
            </a:r>
            <a:r>
              <a:rPr lang="en-US" sz="2400" dirty="0">
                <a:latin typeface="Arial" panose="020B0604020202020204" pitchFamily="34" charset="0"/>
                <a:ea typeface="Arial" panose="020B0604020202020204" pitchFamily="34" charset="0"/>
                <a:cs typeface="Arial" panose="020B0604020202020204" pitchFamily="34" charset="0"/>
              </a:rPr>
              <a:t> original </a:t>
            </a:r>
            <a:r>
              <a:rPr lang="en-US" sz="2400" dirty="0" err="1">
                <a:latin typeface="Arial" panose="020B0604020202020204" pitchFamily="34" charset="0"/>
                <a:ea typeface="Arial" panose="020B0604020202020204" pitchFamily="34" charset="0"/>
                <a:cs typeface="Arial" panose="020B0604020202020204" pitchFamily="34" charset="0"/>
              </a:rPr>
              <a:t>publicada</a:t>
            </a:r>
            <a:r>
              <a:rPr lang="en-US" sz="2400" dirty="0">
                <a:latin typeface="Arial" panose="020B0604020202020204" pitchFamily="34" charset="0"/>
                <a:ea typeface="Arial" panose="020B0604020202020204" pitchFamily="34" charset="0"/>
                <a:cs typeface="Arial" panose="020B0604020202020204" pitchFamily="34" charset="0"/>
              </a:rPr>
              <a:t> en 1977</a:t>
            </a:r>
            <a:r>
              <a:rPr lang="en-US" sz="2400" dirty="0" smtClean="0">
                <a:latin typeface="Arial" panose="020B0604020202020204" pitchFamily="34" charset="0"/>
                <a:ea typeface="Arial" panose="020B0604020202020204" pitchFamily="34" charset="0"/>
                <a:cs typeface="Arial" panose="020B0604020202020204" pitchFamily="34" charset="0"/>
              </a:rPr>
              <a:t>).</a:t>
            </a:r>
            <a:r>
              <a:rPr lang="en-US" sz="2400" dirty="0">
                <a:latin typeface="Arial" panose="020B0604020202020204" pitchFamily="34" charset="0"/>
                <a:ea typeface="Arial" panose="020B0604020202020204" pitchFamily="34" charset="0"/>
                <a:cs typeface="Arial" panose="020B0604020202020204" pitchFamily="34" charset="0"/>
              </a:rPr>
              <a:t> </a:t>
            </a:r>
            <a:r>
              <a:rPr lang="en-US"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CD</a:t>
            </a:r>
            <a:r>
              <a:rPr lang="en-US"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n-US"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00028948390557.</a:t>
            </a:r>
            <a:r>
              <a:rPr lang="en-US"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n-US" sz="2400" dirty="0" err="1"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Pista</a:t>
            </a:r>
            <a:r>
              <a:rPr lang="en-US"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n-US"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o </a:t>
            </a:r>
            <a:r>
              <a:rPr lang="en-US"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track</a:t>
            </a:r>
            <a:r>
              <a:rPr lang="en-US"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n-US"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1.</a:t>
            </a:r>
            <a:endPar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endParaRPr>
          </a:p>
          <a:p>
            <a:pPr>
              <a:spcAft>
                <a:spcPts val="0"/>
              </a:spcAft>
            </a:pPr>
            <a:r>
              <a:rPr lang="es-MX" sz="2400" dirty="0">
                <a:latin typeface="Arial" panose="020B0604020202020204" pitchFamily="34" charset="0"/>
                <a:ea typeface="Arial" panose="020B0604020202020204" pitchFamily="34" charset="0"/>
                <a:cs typeface="Arial" panose="020B0604020202020204" pitchFamily="34" charset="0"/>
              </a:rPr>
              <a:t> </a:t>
            </a:r>
          </a:p>
          <a:p>
            <a:pPr>
              <a:spcAft>
                <a:spcPts val="0"/>
              </a:spcAft>
            </a:pPr>
            <a:r>
              <a:rPr lang="es-MX" sz="2400" dirty="0" smtClean="0">
                <a:latin typeface="Arial" panose="020B0604020202020204" pitchFamily="34" charset="0"/>
                <a:ea typeface="Arial" panose="020B0604020202020204" pitchFamily="34" charset="0"/>
                <a:cs typeface="Arial" panose="020B0604020202020204" pitchFamily="34" charset="0"/>
              </a:rPr>
              <a:t>2. </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Alrededor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del mundo se realizan conciertos con música del compositor John </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Williams.</a:t>
            </a:r>
            <a:endParaRPr lang="es-MX" sz="2400" dirty="0">
              <a:solidFill>
                <a:srgbClr val="0070C0"/>
              </a:solidFill>
              <a:latin typeface="Arial" panose="020B0604020202020204" pitchFamily="34" charset="0"/>
              <a:ea typeface="Arial" panose="020B0604020202020204" pitchFamily="34" charset="0"/>
              <a:cs typeface="Arial" panose="020B0604020202020204" pitchFamily="34" charset="0"/>
            </a:endParaRPr>
          </a:p>
          <a:p>
            <a:pPr>
              <a:spcAft>
                <a:spcPts val="0"/>
              </a:spcAft>
            </a:pP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La </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m</a:t>
            </a:r>
            <a:r>
              <a:rPr lang="es-ES" sz="2400" dirty="0" err="1" smtClean="0">
                <a:solidFill>
                  <a:srgbClr val="0070C0"/>
                </a:solidFill>
                <a:latin typeface="Arial" panose="020B0604020202020204" pitchFamily="34" charset="0"/>
                <a:ea typeface="Arial" panose="020B0604020202020204" pitchFamily="34" charset="0"/>
                <a:cs typeface="Arial" panose="020B0604020202020204" pitchFamily="34" charset="0"/>
              </a:rPr>
              <a:t>úsica</a:t>
            </a:r>
            <a:r>
              <a:rPr lang="es-ES"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 que se referencia a continuación </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es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de la Suite de </a:t>
            </a:r>
            <a:r>
              <a:rPr lang="es-MX" sz="2400" i="1" dirty="0">
                <a:solidFill>
                  <a:srgbClr val="0070C0"/>
                </a:solidFill>
                <a:latin typeface="Arial" panose="020B0604020202020204" pitchFamily="34" charset="0"/>
                <a:ea typeface="Arial" panose="020B0604020202020204" pitchFamily="34" charset="0"/>
                <a:cs typeface="Arial" panose="020B0604020202020204" pitchFamily="34" charset="0"/>
              </a:rPr>
              <a:t>Star Wars</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 en un concierto con la orquesta de Galicia.</a:t>
            </a:r>
          </a:p>
          <a:p>
            <a:pPr marL="342900" indent="-342900">
              <a:spcAft>
                <a:spcPts val="0"/>
              </a:spcAft>
              <a:buFont typeface="Wingdings" panose="05000000000000000000" pitchFamily="2" charset="2"/>
              <a:buChar char="Ø"/>
            </a:pPr>
            <a:r>
              <a:rPr lang="es-MX" sz="2400" dirty="0">
                <a:latin typeface="Arial" panose="020B0604020202020204" pitchFamily="34" charset="0"/>
                <a:ea typeface="Arial" panose="020B0604020202020204" pitchFamily="34" charset="0"/>
                <a:cs typeface="Arial" panose="020B0604020202020204" pitchFamily="34" charset="0"/>
              </a:rPr>
              <a:t>Suite, quiere decir colección de danzas, pero su significado se puede entender como “principales temas </a:t>
            </a:r>
            <a:r>
              <a:rPr lang="es-MX" sz="2400" dirty="0" smtClean="0">
                <a:latin typeface="Arial" panose="020B0604020202020204" pitchFamily="34" charset="0"/>
                <a:ea typeface="Arial" panose="020B0604020202020204" pitchFamily="34" charset="0"/>
                <a:cs typeface="Arial" panose="020B0604020202020204" pitchFamily="34" charset="0"/>
              </a:rPr>
              <a:t>musicales de </a:t>
            </a:r>
            <a:r>
              <a:rPr lang="es-MX" sz="2400" dirty="0">
                <a:latin typeface="Arial" panose="020B0604020202020204" pitchFamily="34" charset="0"/>
                <a:ea typeface="Arial" panose="020B0604020202020204" pitchFamily="34" charset="0"/>
                <a:cs typeface="Arial" panose="020B0604020202020204" pitchFamily="34" charset="0"/>
              </a:rPr>
              <a:t>la película</a:t>
            </a:r>
            <a:r>
              <a:rPr lang="es-MX" sz="2400" dirty="0" smtClean="0">
                <a:latin typeface="Arial" panose="020B0604020202020204" pitchFamily="34" charset="0"/>
                <a:ea typeface="Arial" panose="020B0604020202020204" pitchFamily="34" charset="0"/>
                <a:cs typeface="Arial" panose="020B0604020202020204" pitchFamily="34" charset="0"/>
              </a:rPr>
              <a:t>”. </a:t>
            </a:r>
            <a:r>
              <a:rPr lang="en-US" sz="2400" dirty="0">
                <a:latin typeface="Arial" panose="020B0604020202020204" pitchFamily="34" charset="0"/>
                <a:ea typeface="Arial" panose="020B0604020202020204" pitchFamily="34" charset="0"/>
                <a:cs typeface="Arial" panose="020B0604020202020204" pitchFamily="34" charset="0"/>
              </a:rPr>
              <a:t>Williams, J. (2004). </a:t>
            </a:r>
            <a:r>
              <a:rPr lang="en-US" sz="2400" i="1" dirty="0">
                <a:latin typeface="Arial" panose="020B0604020202020204" pitchFamily="34" charset="0"/>
                <a:ea typeface="Arial" panose="020B0604020202020204" pitchFamily="34" charset="0"/>
                <a:cs typeface="Arial" panose="020B0604020202020204" pitchFamily="34" charset="0"/>
              </a:rPr>
              <a:t>Star Wars, Episode IV, "A New Hope": Main </a:t>
            </a:r>
            <a:r>
              <a:rPr lang="en-US" sz="2400" i="1" dirty="0" smtClean="0">
                <a:latin typeface="Arial" panose="020B0604020202020204" pitchFamily="34" charset="0"/>
                <a:ea typeface="Arial" panose="020B0604020202020204" pitchFamily="34" charset="0"/>
                <a:cs typeface="Arial" panose="020B0604020202020204" pitchFamily="34" charset="0"/>
              </a:rPr>
              <a:t>Title-Rebel </a:t>
            </a:r>
            <a:r>
              <a:rPr lang="en-US" sz="2400" i="1" dirty="0">
                <a:latin typeface="Arial" panose="020B0604020202020204" pitchFamily="34" charset="0"/>
                <a:ea typeface="Arial" panose="020B0604020202020204" pitchFamily="34" charset="0"/>
                <a:cs typeface="Arial" panose="020B0604020202020204" pitchFamily="34" charset="0"/>
              </a:rPr>
              <a:t>Blockade Runner </a:t>
            </a:r>
            <a:r>
              <a:rPr lang="en-US" sz="2400" dirty="0" smtClean="0">
                <a:latin typeface="Arial" panose="020B0604020202020204" pitchFamily="34" charset="0"/>
                <a:ea typeface="Arial" panose="020B0604020202020204" pitchFamily="34" charset="0"/>
                <a:cs typeface="Arial" panose="020B0604020202020204" pitchFamily="34" charset="0"/>
              </a:rPr>
              <a:t>[</a:t>
            </a:r>
            <a:r>
              <a:rPr lang="en-US" sz="2400" dirty="0" err="1">
                <a:latin typeface="Arial" panose="020B0604020202020204" pitchFamily="34" charset="0"/>
                <a:ea typeface="Arial" panose="020B0604020202020204" pitchFamily="34" charset="0"/>
                <a:cs typeface="Arial" panose="020B0604020202020204" pitchFamily="34" charset="0"/>
              </a:rPr>
              <a:t>o</a:t>
            </a:r>
            <a:r>
              <a:rPr lang="en-US" sz="2400" dirty="0" err="1" smtClean="0">
                <a:latin typeface="Arial" panose="020B0604020202020204" pitchFamily="34" charset="0"/>
                <a:ea typeface="Arial" panose="020B0604020202020204" pitchFamily="34" charset="0"/>
                <a:cs typeface="Arial" panose="020B0604020202020204" pitchFamily="34" charset="0"/>
              </a:rPr>
              <a:t>bra</a:t>
            </a:r>
            <a:r>
              <a:rPr lang="en-US" sz="2400" dirty="0" smtClean="0">
                <a:latin typeface="Arial" panose="020B0604020202020204" pitchFamily="34" charset="0"/>
                <a:ea typeface="Arial" panose="020B0604020202020204" pitchFamily="34" charset="0"/>
                <a:cs typeface="Arial" panose="020B0604020202020204" pitchFamily="34" charset="0"/>
              </a:rPr>
              <a:t> </a:t>
            </a:r>
            <a:r>
              <a:rPr lang="en-US" sz="2400" dirty="0" err="1">
                <a:latin typeface="Arial" panose="020B0604020202020204" pitchFamily="34" charset="0"/>
                <a:ea typeface="Arial" panose="020B0604020202020204" pitchFamily="34" charset="0"/>
                <a:cs typeface="Arial" panose="020B0604020202020204" pitchFamily="34" charset="0"/>
              </a:rPr>
              <a:t>grabada</a:t>
            </a:r>
            <a:r>
              <a:rPr lang="en-US" sz="2400" dirty="0">
                <a:latin typeface="Arial" panose="020B0604020202020204" pitchFamily="34" charset="0"/>
                <a:ea typeface="Arial" panose="020B0604020202020204" pitchFamily="34" charset="0"/>
                <a:cs typeface="Arial" panose="020B0604020202020204" pitchFamily="34" charset="0"/>
              </a:rPr>
              <a:t> por Williams, J</a:t>
            </a:r>
            <a:r>
              <a:rPr lang="en-US" sz="2400" dirty="0" smtClean="0">
                <a:latin typeface="Arial" panose="020B0604020202020204" pitchFamily="34" charset="0"/>
                <a:ea typeface="Arial" panose="020B0604020202020204" pitchFamily="34" charset="0"/>
                <a:cs typeface="Arial" panose="020B0604020202020204" pitchFamily="34" charset="0"/>
              </a:rPr>
              <a:t>. </a:t>
            </a:r>
            <a:r>
              <a:rPr lang="en-US" sz="2400" dirty="0">
                <a:latin typeface="Arial" panose="020B0604020202020204" pitchFamily="34" charset="0"/>
                <a:ea typeface="Arial" panose="020B0604020202020204" pitchFamily="34" charset="0"/>
                <a:cs typeface="Arial" panose="020B0604020202020204" pitchFamily="34" charset="0"/>
              </a:rPr>
              <a:t>y London Symphony Orchestra]. En </a:t>
            </a:r>
            <a:r>
              <a:rPr lang="en-US" sz="2400" i="1" dirty="0">
                <a:latin typeface="Arial" panose="020B0604020202020204" pitchFamily="34" charset="0"/>
                <a:ea typeface="Arial" panose="020B0604020202020204" pitchFamily="34" charset="0"/>
                <a:cs typeface="Arial" panose="020B0604020202020204" pitchFamily="34" charset="0"/>
              </a:rPr>
              <a:t>Star Wars, Episode IV, "A New Hope" </a:t>
            </a:r>
            <a:r>
              <a:rPr lang="en-US" sz="2400" dirty="0" smtClean="0">
                <a:latin typeface="Arial" panose="020B0604020202020204" pitchFamily="34" charset="0"/>
                <a:ea typeface="Arial" panose="020B0604020202020204" pitchFamily="34" charset="0"/>
                <a:cs typeface="Arial" panose="020B0604020202020204" pitchFamily="34" charset="0"/>
              </a:rPr>
              <a:t>(original </a:t>
            </a:r>
            <a:r>
              <a:rPr lang="en-US" sz="2400" dirty="0">
                <a:latin typeface="Arial" panose="020B0604020202020204" pitchFamily="34" charset="0"/>
                <a:ea typeface="Arial" panose="020B0604020202020204" pitchFamily="34" charset="0"/>
                <a:cs typeface="Arial" panose="020B0604020202020204" pitchFamily="34" charset="0"/>
              </a:rPr>
              <a:t>Motion Picture Soundtrack) [2 CD´s]. Sony </a:t>
            </a:r>
            <a:r>
              <a:rPr lang="en-US" sz="2400" dirty="0" smtClean="0">
                <a:latin typeface="Arial" panose="020B0604020202020204" pitchFamily="34" charset="0"/>
                <a:ea typeface="Arial" panose="020B0604020202020204" pitchFamily="34" charset="0"/>
                <a:cs typeface="Arial" panose="020B0604020202020204" pitchFamily="34" charset="0"/>
              </a:rPr>
              <a:t>Classical </a:t>
            </a:r>
            <a:r>
              <a:rPr lang="en-US" sz="2400" dirty="0">
                <a:latin typeface="Arial" panose="020B0604020202020204" pitchFamily="34" charset="0"/>
                <a:ea typeface="Arial" panose="020B0604020202020204" pitchFamily="34" charset="0"/>
                <a:cs typeface="Arial" panose="020B0604020202020204" pitchFamily="34" charset="0"/>
              </a:rPr>
              <a:t>(</a:t>
            </a:r>
            <a:r>
              <a:rPr lang="en-US" sz="2400" dirty="0" err="1">
                <a:latin typeface="Arial" panose="020B0604020202020204" pitchFamily="34" charset="0"/>
                <a:ea typeface="Arial" panose="020B0604020202020204" pitchFamily="34" charset="0"/>
                <a:cs typeface="Arial" panose="020B0604020202020204" pitchFamily="34" charset="0"/>
              </a:rPr>
              <a:t>obra</a:t>
            </a:r>
            <a:r>
              <a:rPr lang="en-US" sz="2400" dirty="0">
                <a:latin typeface="Arial" panose="020B0604020202020204" pitchFamily="34" charset="0"/>
                <a:ea typeface="Arial" panose="020B0604020202020204" pitchFamily="34" charset="0"/>
                <a:cs typeface="Arial" panose="020B0604020202020204" pitchFamily="34" charset="0"/>
              </a:rPr>
              <a:t> original </a:t>
            </a:r>
            <a:r>
              <a:rPr lang="en-US" sz="2400" dirty="0" err="1">
                <a:latin typeface="Arial" panose="020B0604020202020204" pitchFamily="34" charset="0"/>
                <a:ea typeface="Arial" panose="020B0604020202020204" pitchFamily="34" charset="0"/>
                <a:cs typeface="Arial" panose="020B0604020202020204" pitchFamily="34" charset="0"/>
              </a:rPr>
              <a:t>publicada</a:t>
            </a:r>
            <a:r>
              <a:rPr lang="en-US" sz="2400" dirty="0">
                <a:latin typeface="Arial" panose="020B0604020202020204" pitchFamily="34" charset="0"/>
                <a:ea typeface="Arial" panose="020B0604020202020204" pitchFamily="34" charset="0"/>
                <a:cs typeface="Arial" panose="020B0604020202020204" pitchFamily="34" charset="0"/>
              </a:rPr>
              <a:t> en 1977</a:t>
            </a:r>
            <a:r>
              <a:rPr lang="en-US" sz="2400" dirty="0" smtClean="0">
                <a:latin typeface="Arial" panose="020B0604020202020204" pitchFamily="34" charset="0"/>
                <a:ea typeface="Arial" panose="020B0604020202020204" pitchFamily="34" charset="0"/>
                <a:cs typeface="Arial" panose="020B0604020202020204" pitchFamily="34" charset="0"/>
              </a:rPr>
              <a:t>).</a:t>
            </a:r>
            <a:r>
              <a:rPr lang="en-US" sz="2400" dirty="0">
                <a:latin typeface="Arial" panose="020B0604020202020204" pitchFamily="34" charset="0"/>
                <a:ea typeface="Arial" panose="020B0604020202020204" pitchFamily="34" charset="0"/>
                <a:cs typeface="Arial" panose="020B0604020202020204" pitchFamily="34" charset="0"/>
              </a:rPr>
              <a:t> </a:t>
            </a:r>
            <a:r>
              <a:rPr lang="en-US"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CD</a:t>
            </a:r>
            <a:r>
              <a:rPr lang="en-US"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884977716580.</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n-US" sz="2400" dirty="0" err="1"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Pista</a:t>
            </a:r>
            <a:r>
              <a:rPr lang="en-US"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n-US"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o </a:t>
            </a:r>
            <a:r>
              <a:rPr lang="en-US"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track</a:t>
            </a:r>
            <a:r>
              <a:rPr lang="en-US"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n-US"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1. </a:t>
            </a:r>
            <a:endParaRPr lang="en-US"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endParaRPr>
          </a:p>
          <a:p>
            <a:pPr marL="342900" indent="-342900" fontAlgn="base">
              <a:buFont typeface="Wingdings" panose="05000000000000000000" pitchFamily="2" charset="2"/>
              <a:buChar char="Ø"/>
            </a:pPr>
            <a:r>
              <a:rPr lang="en-US" sz="2400" dirty="0">
                <a:latin typeface="Arial" panose="020B0604020202020204" pitchFamily="34" charset="0"/>
                <a:ea typeface="Arial" panose="020B0604020202020204" pitchFamily="34" charset="0"/>
                <a:cs typeface="Arial" panose="020B0604020202020204" pitchFamily="34" charset="0"/>
              </a:rPr>
              <a:t>Williams, J. (2004). </a:t>
            </a:r>
            <a:r>
              <a:rPr lang="en-US" sz="2400" i="1" dirty="0">
                <a:latin typeface="Arial" panose="020B0604020202020204" pitchFamily="34" charset="0"/>
                <a:ea typeface="Arial" panose="020B0604020202020204" pitchFamily="34" charset="0"/>
                <a:cs typeface="Arial" panose="020B0604020202020204" pitchFamily="34" charset="0"/>
              </a:rPr>
              <a:t>Star Wars, Episode IV, "A New Hope": Princess Leia's Theme </a:t>
            </a:r>
            <a:r>
              <a:rPr lang="en-US" sz="2400" dirty="0" smtClean="0">
                <a:latin typeface="Arial" panose="020B0604020202020204" pitchFamily="34" charset="0"/>
                <a:ea typeface="Arial" panose="020B0604020202020204" pitchFamily="34" charset="0"/>
                <a:cs typeface="Arial" panose="020B0604020202020204" pitchFamily="34" charset="0"/>
              </a:rPr>
              <a:t>[</a:t>
            </a:r>
            <a:r>
              <a:rPr lang="en-US" sz="2400" dirty="0" err="1">
                <a:latin typeface="Arial" panose="020B0604020202020204" pitchFamily="34" charset="0"/>
                <a:ea typeface="Arial" panose="020B0604020202020204" pitchFamily="34" charset="0"/>
                <a:cs typeface="Arial" panose="020B0604020202020204" pitchFamily="34" charset="0"/>
              </a:rPr>
              <a:t>o</a:t>
            </a:r>
            <a:r>
              <a:rPr lang="en-US" sz="2400" dirty="0" err="1" smtClean="0">
                <a:latin typeface="Arial" panose="020B0604020202020204" pitchFamily="34" charset="0"/>
                <a:ea typeface="Arial" panose="020B0604020202020204" pitchFamily="34" charset="0"/>
                <a:cs typeface="Arial" panose="020B0604020202020204" pitchFamily="34" charset="0"/>
              </a:rPr>
              <a:t>bra</a:t>
            </a:r>
            <a:r>
              <a:rPr lang="en-US" sz="2400" dirty="0" smtClean="0">
                <a:latin typeface="Arial" panose="020B0604020202020204" pitchFamily="34" charset="0"/>
                <a:ea typeface="Arial" panose="020B0604020202020204" pitchFamily="34" charset="0"/>
                <a:cs typeface="Arial" panose="020B0604020202020204" pitchFamily="34" charset="0"/>
              </a:rPr>
              <a:t> </a:t>
            </a:r>
            <a:r>
              <a:rPr lang="en-US" sz="2400" dirty="0" err="1">
                <a:latin typeface="Arial" panose="020B0604020202020204" pitchFamily="34" charset="0"/>
                <a:ea typeface="Arial" panose="020B0604020202020204" pitchFamily="34" charset="0"/>
                <a:cs typeface="Arial" panose="020B0604020202020204" pitchFamily="34" charset="0"/>
              </a:rPr>
              <a:t>grabada</a:t>
            </a:r>
            <a:r>
              <a:rPr lang="en-US" sz="2400" dirty="0">
                <a:latin typeface="Arial" panose="020B0604020202020204" pitchFamily="34" charset="0"/>
                <a:ea typeface="Arial" panose="020B0604020202020204" pitchFamily="34" charset="0"/>
                <a:cs typeface="Arial" panose="020B0604020202020204" pitchFamily="34" charset="0"/>
              </a:rPr>
              <a:t> por Williams, J</a:t>
            </a:r>
            <a:r>
              <a:rPr lang="en-US" sz="2400" dirty="0" smtClean="0">
                <a:latin typeface="Arial" panose="020B0604020202020204" pitchFamily="34" charset="0"/>
                <a:ea typeface="Arial" panose="020B0604020202020204" pitchFamily="34" charset="0"/>
                <a:cs typeface="Arial" panose="020B0604020202020204" pitchFamily="34" charset="0"/>
              </a:rPr>
              <a:t>. </a:t>
            </a:r>
            <a:r>
              <a:rPr lang="en-US" sz="2400" dirty="0">
                <a:latin typeface="Arial" panose="020B0604020202020204" pitchFamily="34" charset="0"/>
                <a:ea typeface="Arial" panose="020B0604020202020204" pitchFamily="34" charset="0"/>
                <a:cs typeface="Arial" panose="020B0604020202020204" pitchFamily="34" charset="0"/>
              </a:rPr>
              <a:t>y London Symphony Orchestra]. </a:t>
            </a:r>
            <a:r>
              <a:rPr lang="en-US" sz="2400" dirty="0" err="1">
                <a:latin typeface="Arial" panose="020B0604020202020204" pitchFamily="34" charset="0"/>
                <a:ea typeface="Arial" panose="020B0604020202020204" pitchFamily="34" charset="0"/>
                <a:cs typeface="Arial" panose="020B0604020202020204" pitchFamily="34" charset="0"/>
              </a:rPr>
              <a:t>En</a:t>
            </a:r>
            <a:r>
              <a:rPr lang="en-US" sz="2400" dirty="0">
                <a:latin typeface="Arial" panose="020B0604020202020204" pitchFamily="34" charset="0"/>
                <a:ea typeface="Arial" panose="020B0604020202020204" pitchFamily="34" charset="0"/>
                <a:cs typeface="Arial" panose="020B0604020202020204" pitchFamily="34" charset="0"/>
              </a:rPr>
              <a:t> </a:t>
            </a:r>
            <a:r>
              <a:rPr lang="en-US" sz="2400" i="1" dirty="0">
                <a:latin typeface="Arial" panose="020B0604020202020204" pitchFamily="34" charset="0"/>
                <a:ea typeface="Arial" panose="020B0604020202020204" pitchFamily="34" charset="0"/>
                <a:cs typeface="Arial" panose="020B0604020202020204" pitchFamily="34" charset="0"/>
              </a:rPr>
              <a:t>Star Wars, Episode IV, "A New Hope" </a:t>
            </a:r>
            <a:r>
              <a:rPr lang="en-US" sz="2400" dirty="0">
                <a:latin typeface="Arial" panose="020B0604020202020204" pitchFamily="34" charset="0"/>
                <a:ea typeface="Arial" panose="020B0604020202020204" pitchFamily="34" charset="0"/>
                <a:cs typeface="Arial" panose="020B0604020202020204" pitchFamily="34" charset="0"/>
              </a:rPr>
              <a:t>(Original Motion Picture Soundtrack) [2 CD´s]. Sony Classical. (</a:t>
            </a:r>
            <a:r>
              <a:rPr lang="en-US" sz="2400" dirty="0" err="1">
                <a:latin typeface="Arial" panose="020B0604020202020204" pitchFamily="34" charset="0"/>
                <a:ea typeface="Arial" panose="020B0604020202020204" pitchFamily="34" charset="0"/>
                <a:cs typeface="Arial" panose="020B0604020202020204" pitchFamily="34" charset="0"/>
              </a:rPr>
              <a:t>obra</a:t>
            </a:r>
            <a:r>
              <a:rPr lang="en-US" sz="2400" dirty="0">
                <a:latin typeface="Arial" panose="020B0604020202020204" pitchFamily="34" charset="0"/>
                <a:ea typeface="Arial" panose="020B0604020202020204" pitchFamily="34" charset="0"/>
                <a:cs typeface="Arial" panose="020B0604020202020204" pitchFamily="34" charset="0"/>
              </a:rPr>
              <a:t> original </a:t>
            </a:r>
            <a:r>
              <a:rPr lang="en-US" sz="2400" dirty="0" err="1">
                <a:latin typeface="Arial" panose="020B0604020202020204" pitchFamily="34" charset="0"/>
                <a:ea typeface="Arial" panose="020B0604020202020204" pitchFamily="34" charset="0"/>
                <a:cs typeface="Arial" panose="020B0604020202020204" pitchFamily="34" charset="0"/>
              </a:rPr>
              <a:t>publicada</a:t>
            </a:r>
            <a:r>
              <a:rPr lang="en-US" sz="2400" dirty="0">
                <a:latin typeface="Arial" panose="020B0604020202020204" pitchFamily="34" charset="0"/>
                <a:ea typeface="Arial" panose="020B0604020202020204" pitchFamily="34" charset="0"/>
                <a:cs typeface="Arial" panose="020B0604020202020204" pitchFamily="34" charset="0"/>
              </a:rPr>
              <a:t> en 1977</a:t>
            </a:r>
            <a:r>
              <a:rPr lang="en-US" sz="2400" dirty="0" smtClean="0">
                <a:latin typeface="Arial" panose="020B0604020202020204" pitchFamily="34" charset="0"/>
                <a:ea typeface="Arial" panose="020B0604020202020204" pitchFamily="34" charset="0"/>
                <a:cs typeface="Arial" panose="020B0604020202020204" pitchFamily="34" charset="0"/>
              </a:rPr>
              <a:t>).</a:t>
            </a:r>
            <a:r>
              <a:rPr lang="en-US" sz="2400" dirty="0">
                <a:latin typeface="Arial" panose="020B0604020202020204" pitchFamily="34" charset="0"/>
                <a:ea typeface="Arial" panose="020B0604020202020204" pitchFamily="34" charset="0"/>
                <a:cs typeface="Arial" panose="020B0604020202020204" pitchFamily="34" charset="0"/>
              </a:rPr>
              <a:t> </a:t>
            </a:r>
            <a:r>
              <a:rPr lang="en-US"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CD</a:t>
            </a:r>
            <a:r>
              <a:rPr lang="en-US"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884977716580.</a:t>
            </a:r>
            <a:r>
              <a:rPr lang="en-US"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n-US" sz="2400" dirty="0" err="1"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Pista</a:t>
            </a:r>
            <a:r>
              <a:rPr lang="en-US"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n-US"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o t</a:t>
            </a:r>
            <a:r>
              <a:rPr lang="en-US"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rack</a:t>
            </a:r>
            <a:r>
              <a:rPr lang="en-US"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n-US"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1 (</a:t>
            </a:r>
            <a:r>
              <a:rPr lang="en-US"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d</a:t>
            </a:r>
            <a:r>
              <a:rPr lang="en-US"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isco </a:t>
            </a:r>
            <a:r>
              <a:rPr lang="en-US"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2</a:t>
            </a:r>
            <a:r>
              <a:rPr lang="en-US"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a:t>
            </a:r>
            <a:endParaRPr lang="en-US"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endParaRPr>
          </a:p>
          <a:p>
            <a:pPr fontAlgn="base"/>
            <a:endParaRPr lang="es-MX" sz="2400" dirty="0">
              <a:latin typeface="Arial" panose="020B0604020202020204" pitchFamily="34" charset="0"/>
              <a:ea typeface="Arial" panose="020B0604020202020204" pitchFamily="34" charset="0"/>
              <a:cs typeface="Arial" panose="020B0604020202020204" pitchFamily="34" charset="0"/>
            </a:endParaRPr>
          </a:p>
          <a:p>
            <a:pPr>
              <a:spcAft>
                <a:spcPts val="0"/>
              </a:spcAft>
            </a:pPr>
            <a:r>
              <a:rPr lang="es-MX" sz="2400" dirty="0" smtClean="0">
                <a:latin typeface="Arial" panose="020B0604020202020204" pitchFamily="34" charset="0"/>
                <a:ea typeface="Arial" panose="020B0604020202020204" pitchFamily="34" charset="0"/>
                <a:cs typeface="Arial" panose="020B0604020202020204" pitchFamily="34" charset="0"/>
              </a:rPr>
              <a:t>3. </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También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del mismo </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compositor,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John </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Williams,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es la música de las películas de Harry Potter (2001-2011). En las siguientes canciones </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podrá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apreciar un concierto en Londres con </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la orquesta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sinfónica interpretando el tema principal: </a:t>
            </a:r>
          </a:p>
          <a:p>
            <a:pPr marL="285750" indent="-285750">
              <a:spcAft>
                <a:spcPts val="0"/>
              </a:spcAft>
              <a:buFont typeface="Wingdings" panose="05000000000000000000" pitchFamily="2" charset="2"/>
              <a:buChar char="Ø"/>
            </a:pPr>
            <a:r>
              <a:rPr lang="en-US" sz="2400" dirty="0">
                <a:latin typeface="Arial" panose="020B0604020202020204" pitchFamily="34" charset="0"/>
                <a:ea typeface="Arial" panose="020B0604020202020204" pitchFamily="34" charset="0"/>
                <a:cs typeface="Arial" panose="020B0604020202020204" pitchFamily="34" charset="0"/>
              </a:rPr>
              <a:t>Williams, J. (2007). </a:t>
            </a:r>
            <a:r>
              <a:rPr lang="en-US" sz="2400" i="1" dirty="0">
                <a:latin typeface="Arial" panose="020B0604020202020204" pitchFamily="34" charset="0"/>
                <a:ea typeface="Arial" panose="020B0604020202020204" pitchFamily="34" charset="0"/>
                <a:cs typeface="Arial" panose="020B0604020202020204" pitchFamily="34" charset="0"/>
              </a:rPr>
              <a:t>Harry Potter and the Sorcerer's Stone: Harry's Wondrous World </a:t>
            </a:r>
            <a:r>
              <a:rPr lang="en-US" sz="2400" dirty="0">
                <a:latin typeface="Arial" panose="020B0604020202020204" pitchFamily="34" charset="0"/>
                <a:ea typeface="Arial" panose="020B0604020202020204" pitchFamily="34" charset="0"/>
                <a:cs typeface="Arial" panose="020B0604020202020204" pitchFamily="34" charset="0"/>
              </a:rPr>
              <a:t>[</a:t>
            </a:r>
            <a:r>
              <a:rPr lang="en-US" sz="2400" dirty="0" err="1">
                <a:latin typeface="Arial" panose="020B0604020202020204" pitchFamily="34" charset="0"/>
                <a:ea typeface="Arial" panose="020B0604020202020204" pitchFamily="34" charset="0"/>
                <a:cs typeface="Arial" panose="020B0604020202020204" pitchFamily="34" charset="0"/>
              </a:rPr>
              <a:t>obra</a:t>
            </a:r>
            <a:r>
              <a:rPr lang="en-US" sz="2400" dirty="0">
                <a:latin typeface="Arial" panose="020B0604020202020204" pitchFamily="34" charset="0"/>
                <a:ea typeface="Arial" panose="020B0604020202020204" pitchFamily="34" charset="0"/>
                <a:cs typeface="Arial" panose="020B0604020202020204" pitchFamily="34" charset="0"/>
              </a:rPr>
              <a:t> </a:t>
            </a:r>
            <a:r>
              <a:rPr lang="en-US" sz="2400" dirty="0" err="1">
                <a:latin typeface="Arial" panose="020B0604020202020204" pitchFamily="34" charset="0"/>
                <a:ea typeface="Arial" panose="020B0604020202020204" pitchFamily="34" charset="0"/>
                <a:cs typeface="Arial" panose="020B0604020202020204" pitchFamily="34" charset="0"/>
              </a:rPr>
              <a:t>grabada</a:t>
            </a:r>
            <a:r>
              <a:rPr lang="en-US" sz="2400" dirty="0">
                <a:latin typeface="Arial" panose="020B0604020202020204" pitchFamily="34" charset="0"/>
                <a:ea typeface="Arial" panose="020B0604020202020204" pitchFamily="34" charset="0"/>
                <a:cs typeface="Arial" panose="020B0604020202020204" pitchFamily="34" charset="0"/>
              </a:rPr>
              <a:t> por Davis, C</a:t>
            </a:r>
            <a:r>
              <a:rPr lang="en-US" sz="2400" dirty="0" smtClean="0">
                <a:latin typeface="Arial" panose="020B0604020202020204" pitchFamily="34" charset="0"/>
                <a:ea typeface="Arial" panose="020B0604020202020204" pitchFamily="34" charset="0"/>
                <a:cs typeface="Arial" panose="020B0604020202020204" pitchFamily="34" charset="0"/>
              </a:rPr>
              <a:t>. </a:t>
            </a:r>
            <a:r>
              <a:rPr lang="en-US" sz="2400" dirty="0">
                <a:latin typeface="Arial" panose="020B0604020202020204" pitchFamily="34" charset="0"/>
                <a:ea typeface="Arial" panose="020B0604020202020204" pitchFamily="34" charset="0"/>
                <a:cs typeface="Arial" panose="020B0604020202020204" pitchFamily="34" charset="0"/>
              </a:rPr>
              <a:t>y Royal Liverpool Philharmonic Orchestra]. En </a:t>
            </a:r>
            <a:r>
              <a:rPr lang="en-US" sz="2400" i="1" dirty="0">
                <a:latin typeface="Arial" panose="020B0604020202020204" pitchFamily="34" charset="0"/>
                <a:ea typeface="Arial" panose="020B0604020202020204" pitchFamily="34" charset="0"/>
                <a:cs typeface="Arial" panose="020B0604020202020204" pitchFamily="34" charset="0"/>
              </a:rPr>
              <a:t>Great Movie Themes. </a:t>
            </a:r>
            <a:r>
              <a:rPr lang="en-US" sz="2400" i="1" dirty="0" smtClean="0">
                <a:latin typeface="Arial" panose="020B0604020202020204" pitchFamily="34" charset="0"/>
                <a:ea typeface="Arial" panose="020B0604020202020204" pitchFamily="34" charset="0"/>
                <a:cs typeface="Arial" panose="020B0604020202020204" pitchFamily="34" charset="0"/>
              </a:rPr>
              <a:t>Naxos </a:t>
            </a:r>
            <a:r>
              <a:rPr lang="en-US" sz="2400" dirty="0">
                <a:latin typeface="Arial" panose="020B0604020202020204" pitchFamily="34" charset="0"/>
                <a:ea typeface="Arial" panose="020B0604020202020204" pitchFamily="34" charset="0"/>
                <a:cs typeface="Arial" panose="020B0604020202020204" pitchFamily="34" charset="0"/>
              </a:rPr>
              <a:t>(</a:t>
            </a:r>
            <a:r>
              <a:rPr lang="en-US" sz="2400" dirty="0" err="1">
                <a:latin typeface="Arial" panose="020B0604020202020204" pitchFamily="34" charset="0"/>
                <a:ea typeface="Arial" panose="020B0604020202020204" pitchFamily="34" charset="0"/>
                <a:cs typeface="Arial" panose="020B0604020202020204" pitchFamily="34" charset="0"/>
              </a:rPr>
              <a:t>obra</a:t>
            </a:r>
            <a:r>
              <a:rPr lang="en-US" sz="2400" dirty="0">
                <a:latin typeface="Arial" panose="020B0604020202020204" pitchFamily="34" charset="0"/>
                <a:ea typeface="Arial" panose="020B0604020202020204" pitchFamily="34" charset="0"/>
                <a:cs typeface="Arial" panose="020B0604020202020204" pitchFamily="34" charset="0"/>
              </a:rPr>
              <a:t> original </a:t>
            </a:r>
            <a:r>
              <a:rPr lang="en-US" sz="2400" dirty="0" err="1">
                <a:latin typeface="Arial" panose="020B0604020202020204" pitchFamily="34" charset="0"/>
                <a:ea typeface="Arial" panose="020B0604020202020204" pitchFamily="34" charset="0"/>
                <a:cs typeface="Arial" panose="020B0604020202020204" pitchFamily="34" charset="0"/>
              </a:rPr>
              <a:t>publicada</a:t>
            </a:r>
            <a:r>
              <a:rPr lang="en-US" sz="2400" dirty="0">
                <a:latin typeface="Arial" panose="020B0604020202020204" pitchFamily="34" charset="0"/>
                <a:ea typeface="Arial" panose="020B0604020202020204" pitchFamily="34" charset="0"/>
                <a:cs typeface="Arial" panose="020B0604020202020204" pitchFamily="34" charset="0"/>
              </a:rPr>
              <a:t> en 2001</a:t>
            </a:r>
            <a:r>
              <a:rPr lang="en-US" sz="2400" dirty="0" smtClean="0">
                <a:latin typeface="Arial" panose="020B0604020202020204" pitchFamily="34" charset="0"/>
                <a:ea typeface="Arial" panose="020B0604020202020204" pitchFamily="34" charset="0"/>
                <a:cs typeface="Arial" panose="020B0604020202020204" pitchFamily="34" charset="0"/>
              </a:rPr>
              <a:t>).</a:t>
            </a:r>
            <a:r>
              <a:rPr lang="en-US" sz="2400" dirty="0">
                <a:latin typeface="Arial" panose="020B0604020202020204" pitchFamily="34" charset="0"/>
                <a:ea typeface="Arial" panose="020B0604020202020204" pitchFamily="34" charset="0"/>
                <a:cs typeface="Arial" panose="020B0604020202020204" pitchFamily="34" charset="0"/>
              </a:rPr>
              <a:t> </a:t>
            </a:r>
            <a:r>
              <a:rPr lang="en-US"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CD</a:t>
            </a:r>
            <a:r>
              <a:rPr lang="en-US"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8.570505. Pista </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o t</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rack</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14.</a:t>
            </a:r>
            <a:endParaRPr lang="en-US"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endParaRPr>
          </a:p>
          <a:p>
            <a:pPr marL="285750" indent="-285750" fontAlgn="base">
              <a:buFont typeface="Wingdings" panose="05000000000000000000" pitchFamily="2" charset="2"/>
              <a:buChar char="Ø"/>
            </a:pPr>
            <a:r>
              <a:rPr lang="en-US" sz="2400" dirty="0">
                <a:latin typeface="Arial" panose="020B0604020202020204" pitchFamily="34" charset="0"/>
                <a:ea typeface="Arial" panose="020B0604020202020204" pitchFamily="34" charset="0"/>
                <a:cs typeface="Arial" panose="020B0604020202020204" pitchFamily="34" charset="0"/>
              </a:rPr>
              <a:t>Williams, J. (2020</a:t>
            </a:r>
            <a:r>
              <a:rPr lang="en-US" sz="2400" dirty="0" smtClean="0">
                <a:latin typeface="Arial" panose="020B0604020202020204" pitchFamily="34" charset="0"/>
                <a:ea typeface="Arial" panose="020B0604020202020204" pitchFamily="34" charset="0"/>
                <a:cs typeface="Arial" panose="020B0604020202020204" pitchFamily="34" charset="0"/>
              </a:rPr>
              <a:t>). </a:t>
            </a:r>
            <a:r>
              <a:rPr lang="en-US" sz="2400" i="1" dirty="0">
                <a:latin typeface="Arial" panose="020B0604020202020204" pitchFamily="34" charset="0"/>
                <a:ea typeface="Arial" panose="020B0604020202020204" pitchFamily="34" charset="0"/>
                <a:cs typeface="Arial" panose="020B0604020202020204" pitchFamily="34" charset="0"/>
              </a:rPr>
              <a:t>Harry Potter and the Sorcerer's Stone (excerpts): Hedwig's Theme </a:t>
            </a:r>
            <a:r>
              <a:rPr lang="en-US" sz="2400" dirty="0">
                <a:latin typeface="Arial" panose="020B0604020202020204" pitchFamily="34" charset="0"/>
                <a:ea typeface="Arial" panose="020B0604020202020204" pitchFamily="34" charset="0"/>
                <a:cs typeface="Arial" panose="020B0604020202020204" pitchFamily="34" charset="0"/>
              </a:rPr>
              <a:t>[</a:t>
            </a:r>
            <a:r>
              <a:rPr lang="en-US" sz="2400" dirty="0" err="1">
                <a:latin typeface="Arial" panose="020B0604020202020204" pitchFamily="34" charset="0"/>
                <a:ea typeface="Arial" panose="020B0604020202020204" pitchFamily="34" charset="0"/>
                <a:cs typeface="Arial" panose="020B0604020202020204" pitchFamily="34" charset="0"/>
              </a:rPr>
              <a:t>obra</a:t>
            </a:r>
            <a:r>
              <a:rPr lang="en-US" sz="2400" dirty="0">
                <a:latin typeface="Arial" panose="020B0604020202020204" pitchFamily="34" charset="0"/>
                <a:ea typeface="Arial" panose="020B0604020202020204" pitchFamily="34" charset="0"/>
                <a:cs typeface="Arial" panose="020B0604020202020204" pitchFamily="34" charset="0"/>
              </a:rPr>
              <a:t> </a:t>
            </a:r>
            <a:r>
              <a:rPr lang="en-US" sz="2400" dirty="0" err="1">
                <a:latin typeface="Arial" panose="020B0604020202020204" pitchFamily="34" charset="0"/>
                <a:ea typeface="Arial" panose="020B0604020202020204" pitchFamily="34" charset="0"/>
                <a:cs typeface="Arial" panose="020B0604020202020204" pitchFamily="34" charset="0"/>
              </a:rPr>
              <a:t>grabada</a:t>
            </a:r>
            <a:r>
              <a:rPr lang="en-US" sz="2400" dirty="0">
                <a:latin typeface="Arial" panose="020B0604020202020204" pitchFamily="34" charset="0"/>
                <a:ea typeface="Arial" panose="020B0604020202020204" pitchFamily="34" charset="0"/>
                <a:cs typeface="Arial" panose="020B0604020202020204" pitchFamily="34" charset="0"/>
              </a:rPr>
              <a:t> por Schumann, C</a:t>
            </a:r>
            <a:r>
              <a:rPr lang="en-US" sz="2400" dirty="0" smtClean="0">
                <a:latin typeface="Arial" panose="020B0604020202020204" pitchFamily="34" charset="0"/>
                <a:ea typeface="Arial" panose="020B0604020202020204" pitchFamily="34" charset="0"/>
                <a:cs typeface="Arial" panose="020B0604020202020204" pitchFamily="34" charset="0"/>
              </a:rPr>
              <a:t>. </a:t>
            </a:r>
            <a:r>
              <a:rPr lang="en-US" sz="2400" dirty="0">
                <a:latin typeface="Arial" panose="020B0604020202020204" pitchFamily="34" charset="0"/>
                <a:ea typeface="Arial" panose="020B0604020202020204" pitchFamily="34" charset="0"/>
                <a:cs typeface="Arial" panose="020B0604020202020204" pitchFamily="34" charset="0"/>
              </a:rPr>
              <a:t>y Danish National Symphony Orchestra]. </a:t>
            </a:r>
            <a:r>
              <a:rPr lang="en-US" sz="2400" dirty="0" err="1">
                <a:latin typeface="Arial" panose="020B0604020202020204" pitchFamily="34" charset="0"/>
                <a:ea typeface="Arial" panose="020B0604020202020204" pitchFamily="34" charset="0"/>
                <a:cs typeface="Arial" panose="020B0604020202020204" pitchFamily="34" charset="0"/>
              </a:rPr>
              <a:t>En</a:t>
            </a:r>
            <a:r>
              <a:rPr lang="en-US" sz="2400" dirty="0">
                <a:latin typeface="Arial" panose="020B0604020202020204" pitchFamily="34" charset="0"/>
                <a:ea typeface="Arial" panose="020B0604020202020204" pitchFamily="34" charset="0"/>
                <a:cs typeface="Arial" panose="020B0604020202020204" pitchFamily="34" charset="0"/>
              </a:rPr>
              <a:t> </a:t>
            </a:r>
            <a:r>
              <a:rPr lang="en-US" sz="2400" i="1" dirty="0" err="1">
                <a:latin typeface="Arial" panose="020B0604020202020204" pitchFamily="34" charset="0"/>
                <a:ea typeface="Arial" panose="020B0604020202020204" pitchFamily="34" charset="0"/>
                <a:cs typeface="Arial" panose="020B0604020202020204" pitchFamily="34" charset="0"/>
              </a:rPr>
              <a:t>Fantasymphony</a:t>
            </a:r>
            <a:r>
              <a:rPr lang="en-US" sz="2400" i="1" dirty="0">
                <a:latin typeface="Arial" panose="020B0604020202020204" pitchFamily="34" charset="0"/>
                <a:ea typeface="Arial" panose="020B0604020202020204" pitchFamily="34" charset="0"/>
                <a:cs typeface="Arial" panose="020B0604020202020204" pitchFamily="34" charset="0"/>
              </a:rPr>
              <a:t>: One concert to rule them all. </a:t>
            </a:r>
            <a:r>
              <a:rPr lang="en-US" sz="2400" i="1" dirty="0" err="1">
                <a:latin typeface="Arial" panose="020B0604020202020204" pitchFamily="34" charset="0"/>
                <a:ea typeface="Arial" panose="020B0604020202020204" pitchFamily="34" charset="0"/>
                <a:cs typeface="Arial" panose="020B0604020202020204" pitchFamily="34" charset="0"/>
              </a:rPr>
              <a:t>EuroArts</a:t>
            </a:r>
            <a:r>
              <a:rPr lang="en-US" sz="2400" i="1" dirty="0">
                <a:latin typeface="Arial" panose="020B0604020202020204" pitchFamily="34" charset="0"/>
                <a:ea typeface="Arial" panose="020B0604020202020204" pitchFamily="34" charset="0"/>
                <a:cs typeface="Arial" panose="020B0604020202020204" pitchFamily="34" charset="0"/>
              </a:rPr>
              <a:t> Music </a:t>
            </a:r>
            <a:r>
              <a:rPr lang="en-US" sz="2400" i="1" dirty="0" smtClean="0">
                <a:latin typeface="Arial" panose="020B0604020202020204" pitchFamily="34" charset="0"/>
                <a:ea typeface="Arial" panose="020B0604020202020204" pitchFamily="34" charset="0"/>
                <a:cs typeface="Arial" panose="020B0604020202020204" pitchFamily="34" charset="0"/>
              </a:rPr>
              <a:t>International</a:t>
            </a:r>
            <a:r>
              <a:rPr lang="en-US" sz="2400" i="1" dirty="0">
                <a:latin typeface="Arial" panose="020B0604020202020204" pitchFamily="34" charset="0"/>
                <a:ea typeface="Arial" panose="020B0604020202020204" pitchFamily="34" charset="0"/>
                <a:cs typeface="Arial" panose="020B0604020202020204" pitchFamily="34" charset="0"/>
              </a:rPr>
              <a:t> </a:t>
            </a:r>
            <a:r>
              <a:rPr lang="en-US" sz="2400" dirty="0" smtClean="0">
                <a:latin typeface="Arial" panose="020B0604020202020204" pitchFamily="34" charset="0"/>
                <a:ea typeface="Arial" panose="020B0604020202020204" pitchFamily="34" charset="0"/>
                <a:cs typeface="Arial" panose="020B0604020202020204" pitchFamily="34" charset="0"/>
              </a:rPr>
              <a:t>(</a:t>
            </a:r>
            <a:r>
              <a:rPr lang="en-US" sz="2400" dirty="0" err="1" smtClean="0">
                <a:latin typeface="Arial" panose="020B0604020202020204" pitchFamily="34" charset="0"/>
                <a:ea typeface="Arial" panose="020B0604020202020204" pitchFamily="34" charset="0"/>
                <a:cs typeface="Arial" panose="020B0604020202020204" pitchFamily="34" charset="0"/>
              </a:rPr>
              <a:t>obra</a:t>
            </a:r>
            <a:r>
              <a:rPr lang="en-US" sz="2400" dirty="0" smtClean="0">
                <a:latin typeface="Arial" panose="020B0604020202020204" pitchFamily="34" charset="0"/>
                <a:ea typeface="Arial" panose="020B0604020202020204" pitchFamily="34" charset="0"/>
                <a:cs typeface="Arial" panose="020B0604020202020204" pitchFamily="34" charset="0"/>
              </a:rPr>
              <a:t> </a:t>
            </a:r>
            <a:r>
              <a:rPr lang="en-US" sz="2400" dirty="0">
                <a:latin typeface="Arial" panose="020B0604020202020204" pitchFamily="34" charset="0"/>
                <a:ea typeface="Arial" panose="020B0604020202020204" pitchFamily="34" charset="0"/>
                <a:cs typeface="Arial" panose="020B0604020202020204" pitchFamily="34" charset="0"/>
              </a:rPr>
              <a:t>original </a:t>
            </a:r>
            <a:r>
              <a:rPr lang="en-US" sz="2400" dirty="0" err="1">
                <a:latin typeface="Arial" panose="020B0604020202020204" pitchFamily="34" charset="0"/>
                <a:ea typeface="Arial" panose="020B0604020202020204" pitchFamily="34" charset="0"/>
                <a:cs typeface="Arial" panose="020B0604020202020204" pitchFamily="34" charset="0"/>
              </a:rPr>
              <a:t>publicada</a:t>
            </a:r>
            <a:r>
              <a:rPr lang="en-US" sz="2400" dirty="0">
                <a:latin typeface="Arial" panose="020B0604020202020204" pitchFamily="34" charset="0"/>
                <a:ea typeface="Arial" panose="020B0604020202020204" pitchFamily="34" charset="0"/>
                <a:cs typeface="Arial" panose="020B0604020202020204" pitchFamily="34" charset="0"/>
              </a:rPr>
              <a:t> en 2001</a:t>
            </a:r>
            <a:r>
              <a:rPr lang="en-US" sz="2400" dirty="0" smtClean="0">
                <a:latin typeface="Arial" panose="020B0604020202020204" pitchFamily="34" charset="0"/>
                <a:ea typeface="Arial" panose="020B0604020202020204" pitchFamily="34" charset="0"/>
                <a:cs typeface="Arial" panose="020B0604020202020204" pitchFamily="34" charset="0"/>
              </a:rPr>
              <a:t>).</a:t>
            </a:r>
            <a:r>
              <a:rPr lang="en-US" sz="2400" dirty="0">
                <a:latin typeface="Arial" panose="020B0604020202020204" pitchFamily="34" charset="0"/>
                <a:ea typeface="Arial" panose="020B0604020202020204" pitchFamily="34" charset="0"/>
                <a:cs typeface="Arial" panose="020B0604020202020204" pitchFamily="34" charset="0"/>
              </a:rPr>
              <a:t> </a:t>
            </a:r>
            <a:r>
              <a:rPr lang="en-US"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CD</a:t>
            </a:r>
            <a:r>
              <a:rPr lang="en-US"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880242651938. Pista </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o t</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rack</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2.</a:t>
            </a:r>
          </a:p>
          <a:p>
            <a:pPr marL="285750" indent="-285750" fontAlgn="base">
              <a:buFont typeface="Wingdings" panose="05000000000000000000" pitchFamily="2" charset="2"/>
              <a:buChar char="Ø"/>
            </a:pPr>
            <a:endPar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endParaRPr>
          </a:p>
          <a:p>
            <a:pPr marL="285750" indent="-285750" fontAlgn="base">
              <a:buFont typeface="Wingdings" panose="05000000000000000000" pitchFamily="2" charset="2"/>
              <a:buChar char="Ø"/>
            </a:pPr>
            <a:endPar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endParaRPr>
          </a:p>
          <a:p>
            <a:pPr>
              <a:spcAft>
                <a:spcPts val="0"/>
              </a:spcAft>
            </a:pPr>
            <a:r>
              <a:rPr lang="es-MX" sz="2400" dirty="0">
                <a:latin typeface="Arial" panose="020B0604020202020204" pitchFamily="34" charset="0"/>
                <a:ea typeface="Arial" panose="020B0604020202020204" pitchFamily="34" charset="0"/>
                <a:cs typeface="Arial" panose="020B0604020202020204" pitchFamily="34" charset="0"/>
              </a:rPr>
              <a:t> </a:t>
            </a:r>
          </a:p>
          <a:p>
            <a:pPr>
              <a:spcAft>
                <a:spcPts val="0"/>
              </a:spcAft>
            </a:pPr>
            <a:endParaRPr lang="es-MX" sz="2000" dirty="0">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4831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357538" y="1501597"/>
            <a:ext cx="17289691" cy="7848302"/>
          </a:xfrm>
          <a:prstGeom prst="rect">
            <a:avLst/>
          </a:prstGeom>
        </p:spPr>
        <p:txBody>
          <a:bodyPr wrap="square">
            <a:spAutoFit/>
          </a:bodyPr>
          <a:lstStyle/>
          <a:p>
            <a:pPr>
              <a:spcAft>
                <a:spcPts val="0"/>
              </a:spcAft>
            </a:pPr>
            <a:r>
              <a:rPr lang="es-MX" sz="2400" b="1" dirty="0">
                <a:latin typeface="Arial" panose="020B0604020202020204" pitchFamily="34" charset="0"/>
                <a:ea typeface="Arial" panose="020B0604020202020204" pitchFamily="34" charset="0"/>
                <a:cs typeface="Arial" panose="020B0604020202020204" pitchFamily="34" charset="0"/>
              </a:rPr>
              <a:t>4</a:t>
            </a:r>
            <a:r>
              <a:rPr lang="es-MX" sz="2400" b="1" dirty="0" smtClean="0">
                <a:latin typeface="Arial" panose="020B0604020202020204" pitchFamily="34" charset="0"/>
                <a:ea typeface="Arial" panose="020B0604020202020204" pitchFamily="34" charset="0"/>
                <a:cs typeface="Arial" panose="020B0604020202020204" pitchFamily="34" charset="0"/>
              </a:rPr>
              <a:t>.</a:t>
            </a:r>
            <a:r>
              <a:rPr lang="es-MX" sz="2400" dirty="0">
                <a:latin typeface="Arial" panose="020B0604020202020204" pitchFamily="34" charset="0"/>
                <a:ea typeface="Arial" panose="020B0604020202020204" pitchFamily="34" charset="0"/>
                <a:cs typeface="Arial" panose="020B0604020202020204" pitchFamily="34" charset="0"/>
              </a:rPr>
              <a:t>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 </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Ejemplo de lo señalado anteriormente, es la música del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compositor Ennio Morricone para la película </a:t>
            </a:r>
            <a:r>
              <a:rPr lang="es-MX" sz="2400" i="1" dirty="0">
                <a:solidFill>
                  <a:srgbClr val="0070C0"/>
                </a:solidFill>
                <a:latin typeface="Arial" panose="020B0604020202020204" pitchFamily="34" charset="0"/>
                <a:ea typeface="Arial" panose="020B0604020202020204" pitchFamily="34" charset="0"/>
                <a:cs typeface="Arial" panose="020B0604020202020204" pitchFamily="34" charset="0"/>
              </a:rPr>
              <a:t>Cinema Paradiso</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 (1988</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 </a:t>
            </a:r>
            <a:endParaRPr lang="es-MX" sz="2400" dirty="0">
              <a:solidFill>
                <a:srgbClr val="0070C0"/>
              </a:solidFill>
              <a:latin typeface="Arial" panose="020B0604020202020204" pitchFamily="34" charset="0"/>
              <a:ea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s-MX" sz="2400" dirty="0" err="1">
                <a:latin typeface="Arial" panose="020B0604020202020204" pitchFamily="34" charset="0"/>
                <a:ea typeface="Arial" panose="020B0604020202020204" pitchFamily="34" charset="0"/>
                <a:cs typeface="Arial" panose="020B0604020202020204" pitchFamily="34" charset="0"/>
              </a:rPr>
              <a:t>Morricone</a:t>
            </a:r>
            <a:r>
              <a:rPr lang="es-MX" sz="2400" dirty="0">
                <a:latin typeface="Arial" panose="020B0604020202020204" pitchFamily="34" charset="0"/>
                <a:ea typeface="Arial" panose="020B0604020202020204" pitchFamily="34" charset="0"/>
                <a:cs typeface="Arial" panose="020B0604020202020204" pitchFamily="34" charset="0"/>
              </a:rPr>
              <a:t>, E. (2016). </a:t>
            </a:r>
            <a:r>
              <a:rPr lang="es-MX" sz="2400" i="1" dirty="0">
                <a:latin typeface="Arial" panose="020B0604020202020204" pitchFamily="34" charset="0"/>
                <a:ea typeface="Arial" panose="020B0604020202020204" pitchFamily="34" charset="0"/>
                <a:cs typeface="Arial" panose="020B0604020202020204" pitchFamily="34" charset="0"/>
              </a:rPr>
              <a:t>Cinema Paradiso: Main Theme</a:t>
            </a:r>
            <a:r>
              <a:rPr lang="es-MX" sz="2400" dirty="0">
                <a:latin typeface="Arial" panose="020B0604020202020204" pitchFamily="34" charset="0"/>
                <a:ea typeface="Arial" panose="020B0604020202020204" pitchFamily="34" charset="0"/>
                <a:cs typeface="Arial" panose="020B0604020202020204" pitchFamily="34" charset="0"/>
              </a:rPr>
              <a:t> [obra grabada por Piccioni, L., Morricone, E</a:t>
            </a:r>
            <a:r>
              <a:rPr lang="es-MX" sz="2400" dirty="0" smtClean="0">
                <a:latin typeface="Arial" panose="020B0604020202020204" pitchFamily="34" charset="0"/>
                <a:ea typeface="Arial" panose="020B0604020202020204" pitchFamily="34" charset="0"/>
                <a:cs typeface="Arial" panose="020B0604020202020204" pitchFamily="34" charset="0"/>
              </a:rPr>
              <a:t>. </a:t>
            </a:r>
            <a:r>
              <a:rPr lang="es-MX" sz="2400" dirty="0">
                <a:latin typeface="Arial" panose="020B0604020202020204" pitchFamily="34" charset="0"/>
                <a:ea typeface="Arial" panose="020B0604020202020204" pitchFamily="34" charset="0"/>
                <a:cs typeface="Arial" panose="020B0604020202020204" pitchFamily="34" charset="0"/>
              </a:rPr>
              <a:t>y </a:t>
            </a:r>
            <a:r>
              <a:rPr lang="es-MX" sz="2400" dirty="0" err="1">
                <a:latin typeface="Arial" panose="020B0604020202020204" pitchFamily="34" charset="0"/>
                <a:ea typeface="Arial" panose="020B0604020202020204" pitchFamily="34" charset="0"/>
                <a:cs typeface="Arial" panose="020B0604020202020204" pitchFamily="34" charset="0"/>
              </a:rPr>
              <a:t>Czech</a:t>
            </a:r>
            <a:r>
              <a:rPr lang="es-MX" sz="2400" dirty="0">
                <a:latin typeface="Arial" panose="020B0604020202020204" pitchFamily="34" charset="0"/>
                <a:ea typeface="Arial" panose="020B0604020202020204" pitchFamily="34" charset="0"/>
                <a:cs typeface="Arial" panose="020B0604020202020204" pitchFamily="34" charset="0"/>
              </a:rPr>
              <a:t> </a:t>
            </a:r>
            <a:r>
              <a:rPr lang="es-MX" sz="2400" dirty="0" err="1">
                <a:latin typeface="Arial" panose="020B0604020202020204" pitchFamily="34" charset="0"/>
                <a:ea typeface="Arial" panose="020B0604020202020204" pitchFamily="34" charset="0"/>
                <a:cs typeface="Arial" panose="020B0604020202020204" pitchFamily="34" charset="0"/>
              </a:rPr>
              <a:t>National</a:t>
            </a:r>
            <a:r>
              <a:rPr lang="es-MX" sz="2400" dirty="0">
                <a:latin typeface="Arial" panose="020B0604020202020204" pitchFamily="34" charset="0"/>
                <a:ea typeface="Arial" panose="020B0604020202020204" pitchFamily="34" charset="0"/>
                <a:cs typeface="Arial" panose="020B0604020202020204" pitchFamily="34" charset="0"/>
              </a:rPr>
              <a:t> </a:t>
            </a:r>
            <a:r>
              <a:rPr lang="es-MX" sz="2400" dirty="0" err="1">
                <a:latin typeface="Arial" panose="020B0604020202020204" pitchFamily="34" charset="0"/>
                <a:ea typeface="Arial" panose="020B0604020202020204" pitchFamily="34" charset="0"/>
                <a:cs typeface="Arial" panose="020B0604020202020204" pitchFamily="34" charset="0"/>
              </a:rPr>
              <a:t>Symphony</a:t>
            </a:r>
            <a:r>
              <a:rPr lang="es-MX" sz="2400" dirty="0">
                <a:latin typeface="Arial" panose="020B0604020202020204" pitchFamily="34" charset="0"/>
                <a:ea typeface="Arial" panose="020B0604020202020204" pitchFamily="34" charset="0"/>
                <a:cs typeface="Arial" panose="020B0604020202020204" pitchFamily="34" charset="0"/>
              </a:rPr>
              <a:t> </a:t>
            </a:r>
            <a:r>
              <a:rPr lang="es-MX" sz="2400" dirty="0" err="1">
                <a:latin typeface="Arial" panose="020B0604020202020204" pitchFamily="34" charset="0"/>
                <a:ea typeface="Arial" panose="020B0604020202020204" pitchFamily="34" charset="0"/>
                <a:cs typeface="Arial" panose="020B0604020202020204" pitchFamily="34" charset="0"/>
              </a:rPr>
              <a:t>Orchestra</a:t>
            </a:r>
            <a:r>
              <a:rPr lang="es-MX" sz="2400" dirty="0">
                <a:latin typeface="Arial" panose="020B0604020202020204" pitchFamily="34" charset="0"/>
                <a:ea typeface="Arial" panose="020B0604020202020204" pitchFamily="34" charset="0"/>
                <a:cs typeface="Arial" panose="020B0604020202020204" pitchFamily="34" charset="0"/>
              </a:rPr>
              <a:t>] En </a:t>
            </a:r>
            <a:r>
              <a:rPr lang="es-MX" sz="2400" i="1" dirty="0" err="1">
                <a:latin typeface="Arial" panose="020B0604020202020204" pitchFamily="34" charset="0"/>
                <a:ea typeface="Arial" panose="020B0604020202020204" pitchFamily="34" charset="0"/>
                <a:cs typeface="Arial" panose="020B0604020202020204" pitchFamily="34" charset="0"/>
              </a:rPr>
              <a:t>Ennio</a:t>
            </a:r>
            <a:r>
              <a:rPr lang="es-MX" sz="2400" i="1" dirty="0">
                <a:latin typeface="Arial" panose="020B0604020202020204" pitchFamily="34" charset="0"/>
                <a:ea typeface="Arial" panose="020B0604020202020204" pitchFamily="34" charset="0"/>
                <a:cs typeface="Arial" panose="020B0604020202020204" pitchFamily="34" charset="0"/>
              </a:rPr>
              <a:t> </a:t>
            </a:r>
            <a:r>
              <a:rPr lang="es-MX" sz="2400" i="1" dirty="0" err="1">
                <a:latin typeface="Arial" panose="020B0604020202020204" pitchFamily="34" charset="0"/>
                <a:ea typeface="Arial" panose="020B0604020202020204" pitchFamily="34" charset="0"/>
                <a:cs typeface="Arial" panose="020B0604020202020204" pitchFamily="34" charset="0"/>
              </a:rPr>
              <a:t>Morricne</a:t>
            </a:r>
            <a:r>
              <a:rPr lang="es-MX" sz="2400" i="1" dirty="0">
                <a:latin typeface="Arial" panose="020B0604020202020204" pitchFamily="34" charset="0"/>
                <a:ea typeface="Arial" panose="020B0604020202020204" pitchFamily="34" charset="0"/>
                <a:cs typeface="Arial" panose="020B0604020202020204" pitchFamily="34" charset="0"/>
              </a:rPr>
              <a:t> </a:t>
            </a:r>
            <a:r>
              <a:rPr lang="es-MX" sz="2400" i="1" dirty="0" err="1">
                <a:latin typeface="Arial" panose="020B0604020202020204" pitchFamily="34" charset="0"/>
                <a:ea typeface="Arial" panose="020B0604020202020204" pitchFamily="34" charset="0"/>
                <a:cs typeface="Arial" panose="020B0604020202020204" pitchFamily="34" charset="0"/>
              </a:rPr>
              <a:t>Nuovo</a:t>
            </a:r>
            <a:r>
              <a:rPr lang="es-MX" sz="2400" i="1" dirty="0">
                <a:latin typeface="Arial" panose="020B0604020202020204" pitchFamily="34" charset="0"/>
                <a:ea typeface="Arial" panose="020B0604020202020204" pitchFamily="34" charset="0"/>
                <a:cs typeface="Arial" panose="020B0604020202020204" pitchFamily="34" charset="0"/>
              </a:rPr>
              <a:t> Cinema </a:t>
            </a:r>
            <a:r>
              <a:rPr lang="es-MX" sz="2400" i="1" dirty="0" err="1">
                <a:latin typeface="Arial" panose="020B0604020202020204" pitchFamily="34" charset="0"/>
                <a:ea typeface="Arial" panose="020B0604020202020204" pitchFamily="34" charset="0"/>
                <a:cs typeface="Arial" panose="020B0604020202020204" pitchFamily="34" charset="0"/>
              </a:rPr>
              <a:t>Paradiso</a:t>
            </a:r>
            <a:r>
              <a:rPr lang="es-MX" sz="2400" i="1" dirty="0">
                <a:latin typeface="Arial" panose="020B0604020202020204" pitchFamily="34" charset="0"/>
                <a:ea typeface="Arial" panose="020B0604020202020204" pitchFamily="34" charset="0"/>
                <a:cs typeface="Arial" panose="020B0604020202020204" pitchFamily="34" charset="0"/>
              </a:rPr>
              <a:t>. Universal </a:t>
            </a:r>
            <a:r>
              <a:rPr lang="es-MX" sz="2400" i="1" dirty="0" smtClean="0">
                <a:latin typeface="Arial" panose="020B0604020202020204" pitchFamily="34" charset="0"/>
                <a:ea typeface="Arial" panose="020B0604020202020204" pitchFamily="34" charset="0"/>
                <a:cs typeface="Arial" panose="020B0604020202020204" pitchFamily="34" charset="0"/>
              </a:rPr>
              <a:t>Classics </a:t>
            </a:r>
            <a:r>
              <a:rPr lang="es-MX" sz="2400" dirty="0">
                <a:latin typeface="Arial" panose="020B0604020202020204" pitchFamily="34" charset="0"/>
                <a:ea typeface="Arial" panose="020B0604020202020204" pitchFamily="34" charset="0"/>
                <a:cs typeface="Arial" panose="020B0604020202020204" pitchFamily="34" charset="0"/>
              </a:rPr>
              <a:t>(obra original publicada en 1988</a:t>
            </a:r>
            <a:r>
              <a:rPr lang="es-MX" sz="2400" dirty="0" smtClean="0">
                <a:latin typeface="Arial" panose="020B0604020202020204" pitchFamily="34" charset="0"/>
                <a:ea typeface="Arial" panose="020B0604020202020204" pitchFamily="34" charset="0"/>
                <a:cs typeface="Arial" panose="020B0604020202020204" pitchFamily="34" charset="0"/>
              </a:rPr>
              <a:t>). </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CD: </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00028948145973. </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Track </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1.</a:t>
            </a:r>
            <a:endPar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endParaRPr>
          </a:p>
          <a:p>
            <a:pPr>
              <a:spcAft>
                <a:spcPts val="0"/>
              </a:spcAft>
            </a:pPr>
            <a:endParaRPr lang="es-MX" sz="2400" dirty="0">
              <a:latin typeface="Arial" panose="020B0604020202020204" pitchFamily="34" charset="0"/>
              <a:ea typeface="Arial" panose="020B0604020202020204" pitchFamily="34" charset="0"/>
              <a:cs typeface="Arial" panose="020B0604020202020204" pitchFamily="34" charset="0"/>
            </a:endParaRPr>
          </a:p>
          <a:p>
            <a:pPr>
              <a:spcAft>
                <a:spcPts val="0"/>
              </a:spcAft>
            </a:pPr>
            <a:r>
              <a:rPr lang="es-MX" sz="2400" dirty="0" smtClean="0">
                <a:latin typeface="Arial" panose="020B0604020202020204" pitchFamily="34" charset="0"/>
                <a:ea typeface="Arial" panose="020B0604020202020204" pitchFamily="34" charset="0"/>
                <a:cs typeface="Arial" panose="020B0604020202020204" pitchFamily="34" charset="0"/>
              </a:rPr>
              <a:t>5. </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As</a:t>
            </a:r>
            <a:r>
              <a:rPr lang="es-ES"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í como </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la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de las películas </a:t>
            </a:r>
            <a:r>
              <a:rPr lang="es-MX" sz="2400" i="1" dirty="0">
                <a:solidFill>
                  <a:srgbClr val="0070C0"/>
                </a:solidFill>
                <a:latin typeface="Arial" panose="020B0604020202020204" pitchFamily="34" charset="0"/>
                <a:ea typeface="Arial" panose="020B0604020202020204" pitchFamily="34" charset="0"/>
                <a:cs typeface="Arial" panose="020B0604020202020204" pitchFamily="34" charset="0"/>
              </a:rPr>
              <a:t>Romeo y Julieta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(1968) y </a:t>
            </a:r>
            <a:r>
              <a:rPr lang="es-MX" sz="2400" i="1" dirty="0">
                <a:solidFill>
                  <a:srgbClr val="0070C0"/>
                </a:solidFill>
                <a:latin typeface="Arial" panose="020B0604020202020204" pitchFamily="34" charset="0"/>
                <a:ea typeface="Arial" panose="020B0604020202020204" pitchFamily="34" charset="0"/>
                <a:cs typeface="Arial" panose="020B0604020202020204" pitchFamily="34" charset="0"/>
              </a:rPr>
              <a:t>El Padrino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(1972</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del compositor Nino Rota, que por su belleza y por la emoción que generan, tienen un lugar especial en el gusto de la gente.</a:t>
            </a:r>
          </a:p>
          <a:p>
            <a:pPr marL="342900" indent="-342900">
              <a:spcAft>
                <a:spcPts val="0"/>
              </a:spcAft>
              <a:buFont typeface="Wingdings" panose="05000000000000000000" pitchFamily="2" charset="2"/>
              <a:buChar char="Ø"/>
            </a:pPr>
            <a:r>
              <a:rPr lang="es-MX" sz="2400" dirty="0">
                <a:latin typeface="Arial" panose="020B0604020202020204" pitchFamily="34" charset="0"/>
                <a:ea typeface="Arial" panose="020B0604020202020204" pitchFamily="34" charset="0"/>
                <a:cs typeface="Arial" panose="020B0604020202020204" pitchFamily="34" charset="0"/>
              </a:rPr>
              <a:t>Rota, </a:t>
            </a:r>
            <a:r>
              <a:rPr lang="es-MX" sz="2400" dirty="0" smtClean="0">
                <a:latin typeface="Arial" panose="020B0604020202020204" pitchFamily="34" charset="0"/>
                <a:ea typeface="Arial" panose="020B0604020202020204" pitchFamily="34" charset="0"/>
                <a:cs typeface="Arial" panose="020B0604020202020204" pitchFamily="34" charset="0"/>
              </a:rPr>
              <a:t>N. </a:t>
            </a:r>
            <a:r>
              <a:rPr lang="es-MX" sz="2400" dirty="0">
                <a:latin typeface="Arial" panose="020B0604020202020204" pitchFamily="34" charset="0"/>
                <a:ea typeface="Arial" panose="020B0604020202020204" pitchFamily="34" charset="0"/>
                <a:cs typeface="Arial" panose="020B0604020202020204" pitchFamily="34" charset="0"/>
              </a:rPr>
              <a:t>(2009). </a:t>
            </a:r>
            <a:r>
              <a:rPr lang="es-MX" sz="2400" i="1" dirty="0">
                <a:latin typeface="Arial" panose="020B0604020202020204" pitchFamily="34" charset="0"/>
                <a:ea typeface="Arial" panose="020B0604020202020204" pitchFamily="34" charset="0"/>
                <a:cs typeface="Arial" panose="020B0604020202020204" pitchFamily="34" charset="0"/>
              </a:rPr>
              <a:t>Romeo and </a:t>
            </a:r>
            <a:r>
              <a:rPr lang="es-MX" sz="2400" i="1" dirty="0" err="1">
                <a:latin typeface="Arial" panose="020B0604020202020204" pitchFamily="34" charset="0"/>
                <a:ea typeface="Arial" panose="020B0604020202020204" pitchFamily="34" charset="0"/>
                <a:cs typeface="Arial" panose="020B0604020202020204" pitchFamily="34" charset="0"/>
              </a:rPr>
              <a:t>Juliet</a:t>
            </a:r>
            <a:r>
              <a:rPr lang="es-MX" sz="2400" i="1" dirty="0">
                <a:latin typeface="Arial" panose="020B0604020202020204" pitchFamily="34" charset="0"/>
                <a:ea typeface="Arial" panose="020B0604020202020204" pitchFamily="34" charset="0"/>
                <a:cs typeface="Arial" panose="020B0604020202020204" pitchFamily="34" charset="0"/>
              </a:rPr>
              <a:t>: </a:t>
            </a:r>
            <a:r>
              <a:rPr lang="es-MX" sz="2400" i="1" dirty="0" err="1">
                <a:latin typeface="Arial" panose="020B0604020202020204" pitchFamily="34" charset="0"/>
                <a:ea typeface="Arial" panose="020B0604020202020204" pitchFamily="34" charset="0"/>
                <a:cs typeface="Arial" panose="020B0604020202020204" pitchFamily="34" charset="0"/>
              </a:rPr>
              <a:t>Main</a:t>
            </a:r>
            <a:r>
              <a:rPr lang="es-MX" sz="2400" i="1" dirty="0">
                <a:latin typeface="Arial" panose="020B0604020202020204" pitchFamily="34" charset="0"/>
                <a:ea typeface="Arial" panose="020B0604020202020204" pitchFamily="34" charset="0"/>
                <a:cs typeface="Arial" panose="020B0604020202020204" pitchFamily="34" charset="0"/>
              </a:rPr>
              <a:t> </a:t>
            </a:r>
            <a:r>
              <a:rPr lang="es-MX" sz="2400" i="1" dirty="0" err="1">
                <a:latin typeface="Arial" panose="020B0604020202020204" pitchFamily="34" charset="0"/>
                <a:ea typeface="Arial" panose="020B0604020202020204" pitchFamily="34" charset="0"/>
                <a:cs typeface="Arial" panose="020B0604020202020204" pitchFamily="34" charset="0"/>
              </a:rPr>
              <a:t>Title</a:t>
            </a:r>
            <a:r>
              <a:rPr lang="es-MX" sz="2400" i="1" dirty="0">
                <a:latin typeface="Arial" panose="020B0604020202020204" pitchFamily="34" charset="0"/>
                <a:ea typeface="Arial" panose="020B0604020202020204" pitchFamily="34" charset="0"/>
                <a:cs typeface="Arial" panose="020B0604020202020204" pitchFamily="34" charset="0"/>
              </a:rPr>
              <a:t> </a:t>
            </a:r>
            <a:r>
              <a:rPr lang="es-MX" sz="2400" i="1" dirty="0" err="1">
                <a:latin typeface="Arial" panose="020B0604020202020204" pitchFamily="34" charset="0"/>
                <a:ea typeface="Arial" panose="020B0604020202020204" pitchFamily="34" charset="0"/>
                <a:cs typeface="Arial" panose="020B0604020202020204" pitchFamily="34" charset="0"/>
              </a:rPr>
              <a:t>Theme</a:t>
            </a:r>
            <a:r>
              <a:rPr lang="es-MX" sz="2400" i="1" dirty="0">
                <a:latin typeface="Arial" panose="020B0604020202020204" pitchFamily="34" charset="0"/>
                <a:ea typeface="Arial" panose="020B0604020202020204" pitchFamily="34" charset="0"/>
                <a:cs typeface="Arial" panose="020B0604020202020204" pitchFamily="34" charset="0"/>
              </a:rPr>
              <a:t> </a:t>
            </a:r>
            <a:r>
              <a:rPr lang="es-MX" sz="2400" dirty="0">
                <a:latin typeface="Arial" panose="020B0604020202020204" pitchFamily="34" charset="0"/>
                <a:ea typeface="Arial" panose="020B0604020202020204" pitchFamily="34" charset="0"/>
                <a:cs typeface="Arial" panose="020B0604020202020204" pitchFamily="34" charset="0"/>
              </a:rPr>
              <a:t>(Romeo y Julieta, tema principal) (</a:t>
            </a:r>
            <a:r>
              <a:rPr lang="es-MX" sz="2400" dirty="0" err="1">
                <a:latin typeface="Arial" panose="020B0604020202020204" pitchFamily="34" charset="0"/>
                <a:ea typeface="Arial" panose="020B0604020202020204" pitchFamily="34" charset="0"/>
                <a:cs typeface="Arial" panose="020B0604020202020204" pitchFamily="34" charset="0"/>
              </a:rPr>
              <a:t>arr</a:t>
            </a:r>
            <a:r>
              <a:rPr lang="es-MX" sz="2400" dirty="0">
                <a:latin typeface="Arial" panose="020B0604020202020204" pitchFamily="34" charset="0"/>
                <a:ea typeface="Arial" panose="020B0604020202020204" pitchFamily="34" charset="0"/>
                <a:cs typeface="Arial" panose="020B0604020202020204" pitchFamily="34" charset="0"/>
              </a:rPr>
              <a:t>. M. Townend) </a:t>
            </a:r>
            <a:r>
              <a:rPr lang="es-MX" sz="2400" dirty="0" smtClean="0">
                <a:latin typeface="Arial" panose="020B0604020202020204" pitchFamily="34" charset="0"/>
                <a:ea typeface="Arial" panose="020B0604020202020204" pitchFamily="34" charset="0"/>
                <a:cs typeface="Arial" panose="020B0604020202020204" pitchFamily="34" charset="0"/>
              </a:rPr>
              <a:t>(obra </a:t>
            </a:r>
            <a:r>
              <a:rPr lang="es-MX" sz="2400" dirty="0">
                <a:latin typeface="Arial" panose="020B0604020202020204" pitchFamily="34" charset="0"/>
                <a:ea typeface="Arial" panose="020B0604020202020204" pitchFamily="34" charset="0"/>
                <a:cs typeface="Arial" panose="020B0604020202020204" pitchFamily="34" charset="0"/>
              </a:rPr>
              <a:t>grabada por Davis, C</a:t>
            </a:r>
            <a:r>
              <a:rPr lang="es-MX" sz="2400" dirty="0" smtClean="0">
                <a:latin typeface="Arial" panose="020B0604020202020204" pitchFamily="34" charset="0"/>
                <a:ea typeface="Arial" panose="020B0604020202020204" pitchFamily="34" charset="0"/>
                <a:cs typeface="Arial" panose="020B0604020202020204" pitchFamily="34" charset="0"/>
              </a:rPr>
              <a:t>. </a:t>
            </a:r>
            <a:r>
              <a:rPr lang="es-MX" sz="2400" dirty="0">
                <a:latin typeface="Arial" panose="020B0604020202020204" pitchFamily="34" charset="0"/>
                <a:ea typeface="Arial" panose="020B0604020202020204" pitchFamily="34" charset="0"/>
                <a:cs typeface="Arial" panose="020B0604020202020204" pitchFamily="34" charset="0"/>
              </a:rPr>
              <a:t>y la Royal Liverpool </a:t>
            </a:r>
            <a:r>
              <a:rPr lang="es-MX" sz="2400" dirty="0" err="1">
                <a:latin typeface="Arial" panose="020B0604020202020204" pitchFamily="34" charset="0"/>
                <a:ea typeface="Arial" panose="020B0604020202020204" pitchFamily="34" charset="0"/>
                <a:cs typeface="Arial" panose="020B0604020202020204" pitchFamily="34" charset="0"/>
              </a:rPr>
              <a:t>Philharmonic</a:t>
            </a:r>
            <a:r>
              <a:rPr lang="es-MX" sz="2400" dirty="0">
                <a:latin typeface="Arial" panose="020B0604020202020204" pitchFamily="34" charset="0"/>
                <a:ea typeface="Arial" panose="020B0604020202020204" pitchFamily="34" charset="0"/>
                <a:cs typeface="Arial" panose="020B0604020202020204" pitchFamily="34" charset="0"/>
              </a:rPr>
              <a:t> </a:t>
            </a:r>
            <a:r>
              <a:rPr lang="es-MX" sz="2400" dirty="0" err="1">
                <a:latin typeface="Arial" panose="020B0604020202020204" pitchFamily="34" charset="0"/>
                <a:ea typeface="Arial" panose="020B0604020202020204" pitchFamily="34" charset="0"/>
                <a:cs typeface="Arial" panose="020B0604020202020204" pitchFamily="34" charset="0"/>
              </a:rPr>
              <a:t>Orchestra</a:t>
            </a:r>
            <a:r>
              <a:rPr lang="es-MX" sz="2400" dirty="0">
                <a:latin typeface="Arial" panose="020B0604020202020204" pitchFamily="34" charset="0"/>
                <a:ea typeface="Arial" panose="020B0604020202020204" pitchFamily="34" charset="0"/>
                <a:cs typeface="Arial" panose="020B0604020202020204" pitchFamily="34" charset="0"/>
              </a:rPr>
              <a:t>]. En </a:t>
            </a:r>
            <a:r>
              <a:rPr lang="es-MX" sz="2400" i="1" dirty="0" smtClean="0">
                <a:latin typeface="Arial" panose="020B0604020202020204" pitchFamily="34" charset="0"/>
                <a:ea typeface="Arial" panose="020B0604020202020204" pitchFamily="34" charset="0"/>
                <a:cs typeface="Arial" panose="020B0604020202020204" pitchFamily="34" charset="0"/>
              </a:rPr>
              <a:t>Great movie themes 2</a:t>
            </a:r>
            <a:r>
              <a:rPr lang="es-MX" sz="2400" i="1" dirty="0">
                <a:latin typeface="Arial" panose="020B0604020202020204" pitchFamily="34" charset="0"/>
                <a:ea typeface="Arial" panose="020B0604020202020204" pitchFamily="34" charset="0"/>
                <a:cs typeface="Arial" panose="020B0604020202020204" pitchFamily="34" charset="0"/>
              </a:rPr>
              <a:t>. </a:t>
            </a:r>
            <a:r>
              <a:rPr lang="es-MX" sz="2400" i="1" dirty="0" smtClean="0">
                <a:latin typeface="Arial" panose="020B0604020202020204" pitchFamily="34" charset="0"/>
                <a:ea typeface="Arial" panose="020B0604020202020204" pitchFamily="34" charset="0"/>
                <a:cs typeface="Arial" panose="020B0604020202020204" pitchFamily="34" charset="0"/>
              </a:rPr>
              <a:t>Naxos </a:t>
            </a:r>
            <a:r>
              <a:rPr lang="es-MX" sz="2400" dirty="0">
                <a:latin typeface="Arial" panose="020B0604020202020204" pitchFamily="34" charset="0"/>
                <a:ea typeface="Arial" panose="020B0604020202020204" pitchFamily="34" charset="0"/>
                <a:cs typeface="Arial" panose="020B0604020202020204" pitchFamily="34" charset="0"/>
              </a:rPr>
              <a:t>(obra original publicada en 1968). </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CD</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8.572111. </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Pista o </a:t>
            </a:r>
            <a:r>
              <a:rPr lang="es-MX" sz="2400" dirty="0" err="1">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track</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6.</a:t>
            </a:r>
          </a:p>
          <a:p>
            <a:pPr marL="342900" indent="-342900">
              <a:spcAft>
                <a:spcPts val="0"/>
              </a:spcAft>
              <a:buFont typeface="Wingdings" panose="05000000000000000000" pitchFamily="2" charset="2"/>
              <a:buChar char="Ø"/>
            </a:pPr>
            <a:r>
              <a:rPr lang="es-MX" sz="2400" dirty="0" smtClean="0">
                <a:latin typeface="Arial" panose="020B0604020202020204" pitchFamily="34" charset="0"/>
                <a:ea typeface="Arial" panose="020B0604020202020204" pitchFamily="34" charset="0"/>
                <a:cs typeface="Arial" panose="020B0604020202020204" pitchFamily="34" charset="0"/>
              </a:rPr>
              <a:t>Rota</a:t>
            </a:r>
            <a:r>
              <a:rPr lang="es-MX" sz="2400" dirty="0">
                <a:latin typeface="Arial" panose="020B0604020202020204" pitchFamily="34" charset="0"/>
                <a:ea typeface="Arial" panose="020B0604020202020204" pitchFamily="34" charset="0"/>
                <a:cs typeface="Arial" panose="020B0604020202020204" pitchFamily="34" charset="0"/>
              </a:rPr>
              <a:t>, N. (2019). </a:t>
            </a:r>
            <a:r>
              <a:rPr lang="es-MX" sz="2400" i="1" dirty="0" err="1">
                <a:latin typeface="Arial" panose="020B0604020202020204" pitchFamily="34" charset="0"/>
                <a:ea typeface="Arial" panose="020B0604020202020204" pitchFamily="34" charset="0"/>
                <a:cs typeface="Arial" panose="020B0604020202020204" pitchFamily="34" charset="0"/>
              </a:rPr>
              <a:t>The</a:t>
            </a:r>
            <a:r>
              <a:rPr lang="es-MX" sz="2400" i="1" dirty="0">
                <a:latin typeface="Arial" panose="020B0604020202020204" pitchFamily="34" charset="0"/>
                <a:ea typeface="Arial" panose="020B0604020202020204" pitchFamily="34" charset="0"/>
                <a:cs typeface="Arial" panose="020B0604020202020204" pitchFamily="34" charset="0"/>
              </a:rPr>
              <a:t> </a:t>
            </a:r>
            <a:r>
              <a:rPr lang="es-MX" sz="2400" i="1" dirty="0" err="1">
                <a:latin typeface="Arial" panose="020B0604020202020204" pitchFamily="34" charset="0"/>
                <a:ea typeface="Arial" panose="020B0604020202020204" pitchFamily="34" charset="0"/>
                <a:cs typeface="Arial" panose="020B0604020202020204" pitchFamily="34" charset="0"/>
              </a:rPr>
              <a:t>Godfather</a:t>
            </a:r>
            <a:r>
              <a:rPr lang="es-MX" sz="2400" i="1" dirty="0">
                <a:latin typeface="Arial" panose="020B0604020202020204" pitchFamily="34" charset="0"/>
                <a:ea typeface="Arial" panose="020B0604020202020204" pitchFamily="34" charset="0"/>
                <a:cs typeface="Arial" panose="020B0604020202020204" pitchFamily="34" charset="0"/>
              </a:rPr>
              <a:t> </a:t>
            </a:r>
            <a:r>
              <a:rPr lang="es-MX" sz="2400" dirty="0">
                <a:latin typeface="Arial" panose="020B0604020202020204" pitchFamily="34" charset="0"/>
                <a:ea typeface="Arial" panose="020B0604020202020204" pitchFamily="34" charset="0"/>
                <a:cs typeface="Arial" panose="020B0604020202020204" pitchFamily="34" charset="0"/>
              </a:rPr>
              <a:t>(El padrino) [obra grabada por Morgan, J. y la Royal </a:t>
            </a:r>
            <a:r>
              <a:rPr lang="es-MX" sz="2400" dirty="0" err="1">
                <a:latin typeface="Arial" panose="020B0604020202020204" pitchFamily="34" charset="0"/>
                <a:ea typeface="Arial" panose="020B0604020202020204" pitchFamily="34" charset="0"/>
                <a:cs typeface="Arial" panose="020B0604020202020204" pitchFamily="34" charset="0"/>
              </a:rPr>
              <a:t>Philharmonic</a:t>
            </a:r>
            <a:r>
              <a:rPr lang="es-MX" sz="2400" dirty="0">
                <a:latin typeface="Arial" panose="020B0604020202020204" pitchFamily="34" charset="0"/>
                <a:ea typeface="Arial" panose="020B0604020202020204" pitchFamily="34" charset="0"/>
                <a:cs typeface="Arial" panose="020B0604020202020204" pitchFamily="34" charset="0"/>
              </a:rPr>
              <a:t> </a:t>
            </a:r>
            <a:r>
              <a:rPr lang="es-MX" sz="2400" dirty="0" err="1">
                <a:latin typeface="Arial" panose="020B0604020202020204" pitchFamily="34" charset="0"/>
                <a:ea typeface="Arial" panose="020B0604020202020204" pitchFamily="34" charset="0"/>
                <a:cs typeface="Arial" panose="020B0604020202020204" pitchFamily="34" charset="0"/>
              </a:rPr>
              <a:t>Orchestra</a:t>
            </a:r>
            <a:r>
              <a:rPr lang="es-MX" sz="2400" dirty="0">
                <a:latin typeface="Arial" panose="020B0604020202020204" pitchFamily="34" charset="0"/>
                <a:ea typeface="Arial" panose="020B0604020202020204" pitchFamily="34" charset="0"/>
                <a:cs typeface="Arial" panose="020B0604020202020204" pitchFamily="34" charset="0"/>
              </a:rPr>
              <a:t>]. En </a:t>
            </a:r>
            <a:r>
              <a:rPr lang="es-MX" sz="2400" i="1" dirty="0">
                <a:latin typeface="Arial" panose="020B0604020202020204" pitchFamily="34" charset="0"/>
                <a:ea typeface="Arial" panose="020B0604020202020204" pitchFamily="34" charset="0"/>
                <a:cs typeface="Arial" panose="020B0604020202020204" pitchFamily="34" charset="0"/>
              </a:rPr>
              <a:t>Love Theme. </a:t>
            </a:r>
            <a:r>
              <a:rPr lang="es-MX" sz="2400" i="1" dirty="0" smtClean="0">
                <a:latin typeface="Arial" panose="020B0604020202020204" pitchFamily="34" charset="0"/>
                <a:ea typeface="Arial" panose="020B0604020202020204" pitchFamily="34" charset="0"/>
                <a:cs typeface="Arial" panose="020B0604020202020204" pitchFamily="34" charset="0"/>
              </a:rPr>
              <a:t>Decca</a:t>
            </a:r>
            <a:r>
              <a:rPr lang="es-MX" sz="2400" i="1" dirty="0">
                <a:latin typeface="Arial" panose="020B0604020202020204" pitchFamily="34" charset="0"/>
                <a:ea typeface="Arial" panose="020B0604020202020204" pitchFamily="34" charset="0"/>
                <a:cs typeface="Arial" panose="020B0604020202020204" pitchFamily="34" charset="0"/>
              </a:rPr>
              <a:t> </a:t>
            </a:r>
            <a:r>
              <a:rPr lang="es-MX" sz="2400" dirty="0" smtClean="0">
                <a:latin typeface="Arial" panose="020B0604020202020204" pitchFamily="34" charset="0"/>
                <a:ea typeface="Arial" panose="020B0604020202020204" pitchFamily="34" charset="0"/>
                <a:cs typeface="Arial" panose="020B0604020202020204" pitchFamily="34" charset="0"/>
              </a:rPr>
              <a:t>(obra </a:t>
            </a:r>
            <a:r>
              <a:rPr lang="es-MX" sz="2400" dirty="0">
                <a:latin typeface="Arial" panose="020B0604020202020204" pitchFamily="34" charset="0"/>
                <a:ea typeface="Arial" panose="020B0604020202020204" pitchFamily="34" charset="0"/>
                <a:cs typeface="Arial" panose="020B0604020202020204" pitchFamily="34" charset="0"/>
              </a:rPr>
              <a:t>original publicada en 1972). </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CD: </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00028948182695. </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Pista o </a:t>
            </a:r>
            <a:r>
              <a:rPr lang="es-MX" sz="2400" dirty="0" err="1">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track</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s-MX" sz="2400" dirty="0">
                <a:latin typeface="Arial" panose="020B0604020202020204" pitchFamily="34" charset="0"/>
                <a:ea typeface="Arial" panose="020B0604020202020204" pitchFamily="34" charset="0"/>
                <a:cs typeface="Arial" panose="020B0604020202020204" pitchFamily="34" charset="0"/>
              </a:rPr>
              <a:t>1.</a:t>
            </a:r>
          </a:p>
          <a:p>
            <a:pPr marL="342900" indent="-342900">
              <a:spcAft>
                <a:spcPts val="0"/>
              </a:spcAft>
              <a:buFont typeface="Wingdings" panose="05000000000000000000" pitchFamily="2" charset="2"/>
              <a:buChar char="Ø"/>
            </a:pPr>
            <a:endParaRPr lang="es-MX" sz="24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400" b="1" dirty="0">
                <a:latin typeface="Arial" panose="020B0604020202020204" pitchFamily="34" charset="0"/>
                <a:ea typeface="Arial" panose="020B0604020202020204" pitchFamily="34" charset="0"/>
                <a:cs typeface="Arial" panose="020B0604020202020204" pitchFamily="34" charset="0"/>
              </a:rPr>
              <a:t>6</a:t>
            </a:r>
            <a:r>
              <a:rPr lang="es-MX" sz="2400" b="1" dirty="0" smtClean="0">
                <a:latin typeface="Arial" panose="020B0604020202020204" pitchFamily="34" charset="0"/>
                <a:ea typeface="Arial" panose="020B0604020202020204" pitchFamily="34" charset="0"/>
                <a:cs typeface="Arial" panose="020B0604020202020204" pitchFamily="34" charset="0"/>
              </a:rPr>
              <a:t>.</a:t>
            </a:r>
            <a:r>
              <a:rPr lang="es-MX" sz="2400" dirty="0">
                <a:latin typeface="Arial" panose="020B0604020202020204" pitchFamily="34" charset="0"/>
                <a:ea typeface="Arial" panose="020B0604020202020204" pitchFamily="34" charset="0"/>
                <a:cs typeface="Arial" panose="020B0604020202020204" pitchFamily="34" charset="0"/>
              </a:rPr>
              <a:t>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Otro compositor de la actualidad es Howard Shore, quien escribió la música para las películas de </a:t>
            </a:r>
            <a:r>
              <a:rPr lang="es-MX" sz="2400" i="1" dirty="0">
                <a:solidFill>
                  <a:srgbClr val="0070C0"/>
                </a:solidFill>
                <a:latin typeface="Arial" panose="020B0604020202020204" pitchFamily="34" charset="0"/>
                <a:ea typeface="Arial" panose="020B0604020202020204" pitchFamily="34" charset="0"/>
                <a:cs typeface="Arial" panose="020B0604020202020204" pitchFamily="34" charset="0"/>
              </a:rPr>
              <a:t>El señor de los anillos</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 (2001, 2002, 2003). En el siguiente enlace </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podrá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escuchar una suite con los principales temas musicales de estas películas: </a:t>
            </a:r>
          </a:p>
          <a:p>
            <a:pPr marL="342900" indent="-342900">
              <a:spcAft>
                <a:spcPts val="0"/>
              </a:spcAft>
              <a:buFont typeface="Wingdings" panose="05000000000000000000" pitchFamily="2" charset="2"/>
              <a:buChar char="Ø"/>
            </a:pPr>
            <a:r>
              <a:rPr lang="en-US" sz="2400" dirty="0">
                <a:latin typeface="Arial" panose="020B0604020202020204" pitchFamily="34" charset="0"/>
                <a:ea typeface="Arial" panose="020B0604020202020204" pitchFamily="34" charset="0"/>
                <a:cs typeface="Arial" panose="020B0604020202020204" pitchFamily="34" charset="0"/>
              </a:rPr>
              <a:t>Shore, H. (2012). </a:t>
            </a:r>
            <a:r>
              <a:rPr lang="en-US" sz="2400" i="1" dirty="0">
                <a:latin typeface="Arial" panose="020B0604020202020204" pitchFamily="34" charset="0"/>
                <a:ea typeface="Arial" panose="020B0604020202020204" pitchFamily="34" charset="0"/>
                <a:cs typeface="Arial" panose="020B0604020202020204" pitchFamily="34" charset="0"/>
              </a:rPr>
              <a:t>Lord of the Rings: The Fellowship of the Ring: Main Theme </a:t>
            </a:r>
            <a:r>
              <a:rPr lang="en-US" sz="2400" dirty="0">
                <a:latin typeface="Arial" panose="020B0604020202020204" pitchFamily="34" charset="0"/>
                <a:ea typeface="Arial" panose="020B0604020202020204" pitchFamily="34" charset="0"/>
                <a:cs typeface="Arial" panose="020B0604020202020204" pitchFamily="34" charset="0"/>
              </a:rPr>
              <a:t>[</a:t>
            </a:r>
            <a:r>
              <a:rPr lang="en-US" sz="2400" dirty="0" err="1">
                <a:latin typeface="Arial" panose="020B0604020202020204" pitchFamily="34" charset="0"/>
                <a:ea typeface="Arial" panose="020B0604020202020204" pitchFamily="34" charset="0"/>
                <a:cs typeface="Arial" panose="020B0604020202020204" pitchFamily="34" charset="0"/>
              </a:rPr>
              <a:t>obra</a:t>
            </a:r>
            <a:r>
              <a:rPr lang="en-US" sz="2400" dirty="0">
                <a:latin typeface="Arial" panose="020B0604020202020204" pitchFamily="34" charset="0"/>
                <a:ea typeface="Arial" panose="020B0604020202020204" pitchFamily="34" charset="0"/>
                <a:cs typeface="Arial" panose="020B0604020202020204" pitchFamily="34" charset="0"/>
              </a:rPr>
              <a:t> </a:t>
            </a:r>
            <a:r>
              <a:rPr lang="en-US" sz="2400" dirty="0" err="1">
                <a:latin typeface="Arial" panose="020B0604020202020204" pitchFamily="34" charset="0"/>
                <a:ea typeface="Arial" panose="020B0604020202020204" pitchFamily="34" charset="0"/>
                <a:cs typeface="Arial" panose="020B0604020202020204" pitchFamily="34" charset="0"/>
              </a:rPr>
              <a:t>grabada</a:t>
            </a:r>
            <a:r>
              <a:rPr lang="en-US" sz="2400" dirty="0">
                <a:latin typeface="Arial" panose="020B0604020202020204" pitchFamily="34" charset="0"/>
                <a:ea typeface="Arial" panose="020B0604020202020204" pitchFamily="34" charset="0"/>
                <a:cs typeface="Arial" panose="020B0604020202020204" pitchFamily="34" charset="0"/>
              </a:rPr>
              <a:t> </a:t>
            </a:r>
            <a:r>
              <a:rPr lang="en-US" sz="2400" dirty="0" err="1">
                <a:latin typeface="Arial" panose="020B0604020202020204" pitchFamily="34" charset="0"/>
                <a:ea typeface="Arial" panose="020B0604020202020204" pitchFamily="34" charset="0"/>
                <a:cs typeface="Arial" panose="020B0604020202020204" pitchFamily="34" charset="0"/>
              </a:rPr>
              <a:t>por</a:t>
            </a:r>
            <a:r>
              <a:rPr lang="en-US" sz="2400" dirty="0">
                <a:latin typeface="Arial" panose="020B0604020202020204" pitchFamily="34" charset="0"/>
                <a:ea typeface="Arial" panose="020B0604020202020204" pitchFamily="34" charset="0"/>
                <a:cs typeface="Arial" panose="020B0604020202020204" pitchFamily="34" charset="0"/>
              </a:rPr>
              <a:t> </a:t>
            </a:r>
            <a:r>
              <a:rPr lang="en-US" sz="2400" dirty="0" err="1">
                <a:latin typeface="Arial" panose="020B0604020202020204" pitchFamily="34" charset="0"/>
                <a:ea typeface="Arial" panose="020B0604020202020204" pitchFamily="34" charset="0"/>
                <a:cs typeface="Arial" panose="020B0604020202020204" pitchFamily="34" charset="0"/>
              </a:rPr>
              <a:t>Raine</a:t>
            </a:r>
            <a:r>
              <a:rPr lang="en-US" sz="2400" dirty="0">
                <a:latin typeface="Arial" panose="020B0604020202020204" pitchFamily="34" charset="0"/>
                <a:ea typeface="Arial" panose="020B0604020202020204" pitchFamily="34" charset="0"/>
                <a:cs typeface="Arial" panose="020B0604020202020204" pitchFamily="34" charset="0"/>
              </a:rPr>
              <a:t>, N</a:t>
            </a:r>
            <a:r>
              <a:rPr lang="en-US" sz="2400" dirty="0" smtClean="0">
                <a:latin typeface="Arial" panose="020B0604020202020204" pitchFamily="34" charset="0"/>
                <a:ea typeface="Arial" panose="020B0604020202020204" pitchFamily="34" charset="0"/>
                <a:cs typeface="Arial" panose="020B0604020202020204" pitchFamily="34" charset="0"/>
              </a:rPr>
              <a:t>. </a:t>
            </a:r>
            <a:r>
              <a:rPr lang="en-US" sz="2400" dirty="0">
                <a:latin typeface="Arial" panose="020B0604020202020204" pitchFamily="34" charset="0"/>
                <a:ea typeface="Arial" panose="020B0604020202020204" pitchFamily="34" charset="0"/>
                <a:cs typeface="Arial" panose="020B0604020202020204" pitchFamily="34" charset="0"/>
              </a:rPr>
              <a:t>y City of Prague Philharmonic Orchestra]. En </a:t>
            </a:r>
            <a:r>
              <a:rPr lang="en-US" sz="2400" i="1" dirty="0">
                <a:latin typeface="Arial" panose="020B0604020202020204" pitchFamily="34" charset="0"/>
                <a:ea typeface="Arial" panose="020B0604020202020204" pitchFamily="34" charset="0"/>
                <a:cs typeface="Arial" panose="020B0604020202020204" pitchFamily="34" charset="0"/>
              </a:rPr>
              <a:t>Unforgettable Movie Classics: 50 Essential Classical </a:t>
            </a:r>
            <a:r>
              <a:rPr lang="en-US" sz="2400" i="1" dirty="0" smtClean="0">
                <a:latin typeface="Arial" panose="020B0604020202020204" pitchFamily="34" charset="0"/>
                <a:ea typeface="Arial" panose="020B0604020202020204" pitchFamily="34" charset="0"/>
                <a:cs typeface="Arial" panose="020B0604020202020204" pitchFamily="34" charset="0"/>
              </a:rPr>
              <a:t>Themes </a:t>
            </a:r>
            <a:r>
              <a:rPr lang="en-US" sz="2400" dirty="0">
                <a:latin typeface="Arial" panose="020B0604020202020204" pitchFamily="34" charset="0"/>
                <a:ea typeface="Arial" panose="020B0604020202020204" pitchFamily="34" charset="0"/>
                <a:cs typeface="Arial" panose="020B0604020202020204" pitchFamily="34" charset="0"/>
              </a:rPr>
              <a:t>(</a:t>
            </a:r>
            <a:r>
              <a:rPr lang="en-US" sz="2400" dirty="0" err="1">
                <a:latin typeface="Arial" panose="020B0604020202020204" pitchFamily="34" charset="0"/>
                <a:ea typeface="Arial" panose="020B0604020202020204" pitchFamily="34" charset="0"/>
                <a:cs typeface="Arial" panose="020B0604020202020204" pitchFamily="34" charset="0"/>
              </a:rPr>
              <a:t>obra</a:t>
            </a:r>
            <a:r>
              <a:rPr lang="en-US" sz="2400" dirty="0">
                <a:latin typeface="Arial" panose="020B0604020202020204" pitchFamily="34" charset="0"/>
                <a:ea typeface="Arial" panose="020B0604020202020204" pitchFamily="34" charset="0"/>
                <a:cs typeface="Arial" panose="020B0604020202020204" pitchFamily="34" charset="0"/>
              </a:rPr>
              <a:t> original </a:t>
            </a:r>
            <a:r>
              <a:rPr lang="en-US" sz="2400" dirty="0" err="1">
                <a:latin typeface="Arial" panose="020B0604020202020204" pitchFamily="34" charset="0"/>
                <a:ea typeface="Arial" panose="020B0604020202020204" pitchFamily="34" charset="0"/>
                <a:cs typeface="Arial" panose="020B0604020202020204" pitchFamily="34" charset="0"/>
              </a:rPr>
              <a:t>publicada</a:t>
            </a:r>
            <a:r>
              <a:rPr lang="en-US" sz="2400" dirty="0">
                <a:latin typeface="Arial" panose="020B0604020202020204" pitchFamily="34" charset="0"/>
                <a:ea typeface="Arial" panose="020B0604020202020204" pitchFamily="34" charset="0"/>
                <a:cs typeface="Arial" panose="020B0604020202020204" pitchFamily="34" charset="0"/>
              </a:rPr>
              <a:t> en 2001</a:t>
            </a:r>
            <a:r>
              <a:rPr lang="en-US" sz="2400" dirty="0" smtClean="0">
                <a:latin typeface="Arial" panose="020B0604020202020204" pitchFamily="34" charset="0"/>
                <a:ea typeface="Arial" panose="020B0604020202020204" pitchFamily="34" charset="0"/>
                <a:cs typeface="Arial" panose="020B0604020202020204" pitchFamily="34" charset="0"/>
              </a:rPr>
              <a:t>).</a:t>
            </a:r>
            <a:r>
              <a:rPr lang="en-US" sz="2400" dirty="0">
                <a:latin typeface="Arial" panose="020B0604020202020204" pitchFamily="34" charset="0"/>
                <a:ea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CD</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5099970473957.</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Pista </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o t</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rack</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10.</a:t>
            </a:r>
            <a:endPar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400" dirty="0">
                <a:latin typeface="Arial" panose="020B0604020202020204" pitchFamily="34" charset="0"/>
                <a:ea typeface="Arial" panose="020B0604020202020204" pitchFamily="34" charset="0"/>
                <a:cs typeface="Arial" panose="020B0604020202020204" pitchFamily="34" charset="0"/>
              </a:rPr>
              <a:t>Shore, H. (2007). </a:t>
            </a:r>
            <a:r>
              <a:rPr lang="en-US" sz="2400" i="1" dirty="0">
                <a:latin typeface="Arial" panose="020B0604020202020204" pitchFamily="34" charset="0"/>
                <a:ea typeface="Arial" panose="020B0604020202020204" pitchFamily="34" charset="0"/>
                <a:cs typeface="Arial" panose="020B0604020202020204" pitchFamily="34" charset="0"/>
              </a:rPr>
              <a:t>The Lord of the </a:t>
            </a:r>
            <a:r>
              <a:rPr lang="en-US" sz="2400" i="1" dirty="0" smtClean="0">
                <a:latin typeface="Arial" panose="020B0604020202020204" pitchFamily="34" charset="0"/>
                <a:ea typeface="Arial" panose="020B0604020202020204" pitchFamily="34" charset="0"/>
                <a:cs typeface="Arial" panose="020B0604020202020204" pitchFamily="34" charset="0"/>
              </a:rPr>
              <a:t>Rings-The </a:t>
            </a:r>
            <a:r>
              <a:rPr lang="en-US" sz="2400" i="1" dirty="0">
                <a:latin typeface="Arial" panose="020B0604020202020204" pitchFamily="34" charset="0"/>
                <a:ea typeface="Arial" panose="020B0604020202020204" pitchFamily="34" charset="0"/>
                <a:cs typeface="Arial" panose="020B0604020202020204" pitchFamily="34" charset="0"/>
              </a:rPr>
              <a:t>2 Towers: Suite </a:t>
            </a:r>
            <a:r>
              <a:rPr lang="en-US" sz="2400" dirty="0">
                <a:latin typeface="Arial" panose="020B0604020202020204" pitchFamily="34" charset="0"/>
                <a:ea typeface="Arial" panose="020B0604020202020204" pitchFamily="34" charset="0"/>
                <a:cs typeface="Arial" panose="020B0604020202020204" pitchFamily="34" charset="0"/>
              </a:rPr>
              <a:t>[</a:t>
            </a:r>
            <a:r>
              <a:rPr lang="en-US" sz="2400" dirty="0" err="1">
                <a:latin typeface="Arial" panose="020B0604020202020204" pitchFamily="34" charset="0"/>
                <a:ea typeface="Arial" panose="020B0604020202020204" pitchFamily="34" charset="0"/>
                <a:cs typeface="Arial" panose="020B0604020202020204" pitchFamily="34" charset="0"/>
              </a:rPr>
              <a:t>obra</a:t>
            </a:r>
            <a:r>
              <a:rPr lang="en-US" sz="2400" dirty="0">
                <a:latin typeface="Arial" panose="020B0604020202020204" pitchFamily="34" charset="0"/>
                <a:ea typeface="Arial" panose="020B0604020202020204" pitchFamily="34" charset="0"/>
                <a:cs typeface="Arial" panose="020B0604020202020204" pitchFamily="34" charset="0"/>
              </a:rPr>
              <a:t> </a:t>
            </a:r>
            <a:r>
              <a:rPr lang="en-US" sz="2400" dirty="0" err="1">
                <a:latin typeface="Arial" panose="020B0604020202020204" pitchFamily="34" charset="0"/>
                <a:ea typeface="Arial" panose="020B0604020202020204" pitchFamily="34" charset="0"/>
                <a:cs typeface="Arial" panose="020B0604020202020204" pitchFamily="34" charset="0"/>
              </a:rPr>
              <a:t>grabada</a:t>
            </a:r>
            <a:r>
              <a:rPr lang="en-US" sz="2400" dirty="0">
                <a:latin typeface="Arial" panose="020B0604020202020204" pitchFamily="34" charset="0"/>
                <a:ea typeface="Arial" panose="020B0604020202020204" pitchFamily="34" charset="0"/>
                <a:cs typeface="Arial" panose="020B0604020202020204" pitchFamily="34" charset="0"/>
              </a:rPr>
              <a:t> </a:t>
            </a:r>
            <a:r>
              <a:rPr lang="en-US" sz="2400" dirty="0" err="1">
                <a:latin typeface="Arial" panose="020B0604020202020204" pitchFamily="34" charset="0"/>
                <a:ea typeface="Arial" panose="020B0604020202020204" pitchFamily="34" charset="0"/>
                <a:cs typeface="Arial" panose="020B0604020202020204" pitchFamily="34" charset="0"/>
              </a:rPr>
              <a:t>por</a:t>
            </a:r>
            <a:r>
              <a:rPr lang="en-US" sz="2400" dirty="0">
                <a:latin typeface="Arial" panose="020B0604020202020204" pitchFamily="34" charset="0"/>
                <a:ea typeface="Arial" panose="020B0604020202020204" pitchFamily="34" charset="0"/>
                <a:cs typeface="Arial" panose="020B0604020202020204" pitchFamily="34" charset="0"/>
              </a:rPr>
              <a:t> Davis, C</a:t>
            </a:r>
            <a:r>
              <a:rPr lang="en-US" sz="2400" dirty="0" smtClean="0">
                <a:latin typeface="Arial" panose="020B0604020202020204" pitchFamily="34" charset="0"/>
                <a:ea typeface="Arial" panose="020B0604020202020204" pitchFamily="34" charset="0"/>
                <a:cs typeface="Arial" panose="020B0604020202020204" pitchFamily="34" charset="0"/>
              </a:rPr>
              <a:t>. </a:t>
            </a:r>
            <a:r>
              <a:rPr lang="en-US" sz="2400" dirty="0">
                <a:latin typeface="Arial" panose="020B0604020202020204" pitchFamily="34" charset="0"/>
                <a:ea typeface="Arial" panose="020B0604020202020204" pitchFamily="34" charset="0"/>
                <a:cs typeface="Arial" panose="020B0604020202020204" pitchFamily="34" charset="0"/>
              </a:rPr>
              <a:t>y Royal Liverpool Philharmonic Orchestra]. En </a:t>
            </a:r>
            <a:r>
              <a:rPr lang="en-US" sz="2400" i="1" dirty="0">
                <a:latin typeface="Arial" panose="020B0604020202020204" pitchFamily="34" charset="0"/>
                <a:ea typeface="Arial" panose="020B0604020202020204" pitchFamily="34" charset="0"/>
                <a:cs typeface="Arial" panose="020B0604020202020204" pitchFamily="34" charset="0"/>
              </a:rPr>
              <a:t>Great Movie Themes. </a:t>
            </a:r>
            <a:r>
              <a:rPr lang="en-US" sz="2400" i="1" dirty="0" smtClean="0">
                <a:latin typeface="Arial" panose="020B0604020202020204" pitchFamily="34" charset="0"/>
                <a:ea typeface="Arial" panose="020B0604020202020204" pitchFamily="34" charset="0"/>
                <a:cs typeface="Arial" panose="020B0604020202020204" pitchFamily="34" charset="0"/>
              </a:rPr>
              <a:t>Naxos </a:t>
            </a:r>
            <a:r>
              <a:rPr lang="en-US" sz="2400" dirty="0">
                <a:latin typeface="Arial" panose="020B0604020202020204" pitchFamily="34" charset="0"/>
                <a:ea typeface="Arial" panose="020B0604020202020204" pitchFamily="34" charset="0"/>
                <a:cs typeface="Arial" panose="020B0604020202020204" pitchFamily="34" charset="0"/>
              </a:rPr>
              <a:t>(</a:t>
            </a:r>
            <a:r>
              <a:rPr lang="en-US" sz="2400" dirty="0" err="1">
                <a:latin typeface="Arial" panose="020B0604020202020204" pitchFamily="34" charset="0"/>
                <a:ea typeface="Arial" panose="020B0604020202020204" pitchFamily="34" charset="0"/>
                <a:cs typeface="Arial" panose="020B0604020202020204" pitchFamily="34" charset="0"/>
              </a:rPr>
              <a:t>obra</a:t>
            </a:r>
            <a:r>
              <a:rPr lang="en-US" sz="2400" dirty="0">
                <a:latin typeface="Arial" panose="020B0604020202020204" pitchFamily="34" charset="0"/>
                <a:ea typeface="Arial" panose="020B0604020202020204" pitchFamily="34" charset="0"/>
                <a:cs typeface="Arial" panose="020B0604020202020204" pitchFamily="34" charset="0"/>
              </a:rPr>
              <a:t> original </a:t>
            </a:r>
            <a:r>
              <a:rPr lang="en-US" sz="2400" dirty="0" err="1">
                <a:latin typeface="Arial" panose="020B0604020202020204" pitchFamily="34" charset="0"/>
                <a:ea typeface="Arial" panose="020B0604020202020204" pitchFamily="34" charset="0"/>
                <a:cs typeface="Arial" panose="020B0604020202020204" pitchFamily="34" charset="0"/>
              </a:rPr>
              <a:t>publicada</a:t>
            </a:r>
            <a:r>
              <a:rPr lang="en-US" sz="2400" dirty="0">
                <a:latin typeface="Arial" panose="020B0604020202020204" pitchFamily="34" charset="0"/>
                <a:ea typeface="Arial" panose="020B0604020202020204" pitchFamily="34" charset="0"/>
                <a:cs typeface="Arial" panose="020B0604020202020204" pitchFamily="34" charset="0"/>
              </a:rPr>
              <a:t> en 2002</a:t>
            </a:r>
            <a:r>
              <a:rPr lang="en-US" sz="2400" dirty="0" smtClean="0">
                <a:latin typeface="Arial" panose="020B0604020202020204" pitchFamily="34" charset="0"/>
                <a:ea typeface="Arial" panose="020B0604020202020204" pitchFamily="34" charset="0"/>
                <a:cs typeface="Arial" panose="020B0604020202020204" pitchFamily="34" charset="0"/>
              </a:rPr>
              <a:t>).</a:t>
            </a:r>
            <a:r>
              <a:rPr lang="en-US" sz="2400" dirty="0">
                <a:latin typeface="Arial" panose="020B0604020202020204" pitchFamily="34" charset="0"/>
                <a:ea typeface="Arial" panose="020B0604020202020204" pitchFamily="34" charset="0"/>
                <a:cs typeface="Arial" panose="020B0604020202020204" pitchFamily="34" charset="0"/>
              </a:rPr>
              <a:t> </a:t>
            </a:r>
            <a:r>
              <a:rPr lang="en-US"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CD</a:t>
            </a:r>
            <a:r>
              <a:rPr lang="en-US"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8.570505.</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n-US" sz="2400" dirty="0" err="1"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Pista</a:t>
            </a:r>
            <a:r>
              <a:rPr lang="en-US"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n-US"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o </a:t>
            </a:r>
            <a:r>
              <a:rPr lang="en-US"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track</a:t>
            </a:r>
            <a:r>
              <a:rPr lang="en-US"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n-US"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8.</a:t>
            </a:r>
            <a:endParaRPr lang="en-US"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1177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364639" y="791849"/>
            <a:ext cx="17184618" cy="15604272"/>
          </a:xfrm>
          <a:prstGeom prst="rect">
            <a:avLst/>
          </a:prstGeom>
        </p:spPr>
        <p:txBody>
          <a:bodyPr wrap="square">
            <a:spAutoFit/>
          </a:bodyPr>
          <a:lstStyle/>
          <a:p>
            <a:pPr>
              <a:spcAft>
                <a:spcPts val="0"/>
              </a:spcAft>
            </a:pPr>
            <a:r>
              <a:rPr lang="es-MX" sz="2400" dirty="0">
                <a:latin typeface="Arial" panose="020B0604020202020204" pitchFamily="34" charset="0"/>
                <a:ea typeface="Arial" panose="020B0604020202020204" pitchFamily="34" charset="0"/>
                <a:cs typeface="Arial" panose="020B0604020202020204" pitchFamily="34" charset="0"/>
              </a:rPr>
              <a:t>7</a:t>
            </a:r>
            <a:r>
              <a:rPr lang="es-MX" sz="2400" dirty="0" smtClean="0">
                <a:latin typeface="Arial" panose="020B0604020202020204" pitchFamily="34" charset="0"/>
                <a:ea typeface="Arial" panose="020B0604020202020204" pitchFamily="34" charset="0"/>
                <a:cs typeface="Arial" panose="020B0604020202020204" pitchFamily="34" charset="0"/>
              </a:rPr>
              <a:t>.</a:t>
            </a:r>
            <a:r>
              <a:rPr lang="es-MX" sz="2400" dirty="0">
                <a:latin typeface="Arial" panose="020B0604020202020204" pitchFamily="34" charset="0"/>
                <a:ea typeface="Arial" panose="020B0604020202020204" pitchFamily="34" charset="0"/>
                <a:cs typeface="Arial" panose="020B0604020202020204" pitchFamily="34" charset="0"/>
              </a:rPr>
              <a:t>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Hans Zimmer es otro compositor famoso por </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la música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de la película </a:t>
            </a:r>
            <a:r>
              <a:rPr lang="es-MX" sz="2400" i="1" dirty="0">
                <a:solidFill>
                  <a:srgbClr val="0070C0"/>
                </a:solidFill>
                <a:latin typeface="Arial" panose="020B0604020202020204" pitchFamily="34" charset="0"/>
                <a:ea typeface="Arial" panose="020B0604020202020204" pitchFamily="34" charset="0"/>
                <a:cs typeface="Arial" panose="020B0604020202020204" pitchFamily="34" charset="0"/>
              </a:rPr>
              <a:t>Piratas del Caribe</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 (2003), </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misma que transmite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una sensación de acción, seguramente lo has escuchado: </a:t>
            </a:r>
          </a:p>
          <a:p>
            <a:pPr marL="342900" indent="-342900">
              <a:spcAft>
                <a:spcPts val="0"/>
              </a:spcAft>
              <a:buFont typeface="Wingdings" panose="05000000000000000000" pitchFamily="2" charset="2"/>
              <a:buChar char="Ø"/>
            </a:pPr>
            <a:r>
              <a:rPr lang="es-MX" sz="2400" dirty="0">
                <a:latin typeface="Arial" panose="020B0604020202020204" pitchFamily="34" charset="0"/>
                <a:ea typeface="Arial" panose="020B0604020202020204" pitchFamily="34" charset="0"/>
                <a:cs typeface="Arial" panose="020B0604020202020204" pitchFamily="34" charset="0"/>
              </a:rPr>
              <a:t>Zimmer, H. (2012). </a:t>
            </a:r>
            <a:r>
              <a:rPr lang="es-MX" sz="2400" i="1" dirty="0">
                <a:latin typeface="Arial" panose="020B0604020202020204" pitchFamily="34" charset="0"/>
                <a:ea typeface="Arial" panose="020B0604020202020204" pitchFamily="34" charset="0"/>
                <a:cs typeface="Arial" panose="020B0604020202020204" pitchFamily="34" charset="0"/>
              </a:rPr>
              <a:t>Zimmer: </a:t>
            </a:r>
            <a:r>
              <a:rPr lang="es-MX" sz="2400" i="1" dirty="0" err="1">
                <a:latin typeface="Arial" panose="020B0604020202020204" pitchFamily="34" charset="0"/>
                <a:ea typeface="Arial" panose="020B0604020202020204" pitchFamily="34" charset="0"/>
                <a:cs typeface="Arial" panose="020B0604020202020204" pitchFamily="34" charset="0"/>
              </a:rPr>
              <a:t>Pirates</a:t>
            </a:r>
            <a:r>
              <a:rPr lang="es-MX" sz="2400" i="1" dirty="0">
                <a:latin typeface="Arial" panose="020B0604020202020204" pitchFamily="34" charset="0"/>
                <a:ea typeface="Arial" panose="020B0604020202020204" pitchFamily="34" charset="0"/>
                <a:cs typeface="Arial" panose="020B0604020202020204" pitchFamily="34" charset="0"/>
              </a:rPr>
              <a:t> of the </a:t>
            </a:r>
            <a:r>
              <a:rPr lang="es-MX" sz="2400" i="1" dirty="0" err="1">
                <a:latin typeface="Arial" panose="020B0604020202020204" pitchFamily="34" charset="0"/>
                <a:ea typeface="Arial" panose="020B0604020202020204" pitchFamily="34" charset="0"/>
                <a:cs typeface="Arial" panose="020B0604020202020204" pitchFamily="34" charset="0"/>
              </a:rPr>
              <a:t>Caribbean</a:t>
            </a:r>
            <a:r>
              <a:rPr lang="es-MX" sz="2400" i="1" dirty="0">
                <a:latin typeface="Arial" panose="020B0604020202020204" pitchFamily="34" charset="0"/>
                <a:ea typeface="Arial" panose="020B0604020202020204" pitchFamily="34" charset="0"/>
                <a:cs typeface="Arial" panose="020B0604020202020204" pitchFamily="34" charset="0"/>
              </a:rPr>
              <a:t> </a:t>
            </a:r>
            <a:r>
              <a:rPr lang="es-MX" sz="2400" dirty="0">
                <a:latin typeface="Arial" panose="020B0604020202020204" pitchFamily="34" charset="0"/>
                <a:ea typeface="Arial" panose="020B0604020202020204" pitchFamily="34" charset="0"/>
                <a:cs typeface="Arial" panose="020B0604020202020204" pitchFamily="34" charset="0"/>
              </a:rPr>
              <a:t>(Piratas del Caribe) (</a:t>
            </a:r>
            <a:r>
              <a:rPr lang="es-MX" sz="2400" dirty="0" err="1">
                <a:latin typeface="Arial" panose="020B0604020202020204" pitchFamily="34" charset="0"/>
                <a:ea typeface="Arial" panose="020B0604020202020204" pitchFamily="34" charset="0"/>
                <a:cs typeface="Arial" panose="020B0604020202020204" pitchFamily="34" charset="0"/>
              </a:rPr>
              <a:t>arr</a:t>
            </a:r>
            <a:r>
              <a:rPr lang="es-MX" sz="2400" dirty="0">
                <a:latin typeface="Arial" panose="020B0604020202020204" pitchFamily="34" charset="0"/>
                <a:ea typeface="Arial" panose="020B0604020202020204" pitchFamily="34" charset="0"/>
                <a:cs typeface="Arial" panose="020B0604020202020204" pitchFamily="34" charset="0"/>
              </a:rPr>
              <a:t>. G. Greenaway) [obra grabada por The Piano </a:t>
            </a:r>
            <a:r>
              <a:rPr lang="es-MX" sz="2400" dirty="0" err="1">
                <a:latin typeface="Arial" panose="020B0604020202020204" pitchFamily="34" charset="0"/>
                <a:ea typeface="Arial" panose="020B0604020202020204" pitchFamily="34" charset="0"/>
                <a:cs typeface="Arial" panose="020B0604020202020204" pitchFamily="34" charset="0"/>
              </a:rPr>
              <a:t>Guys</a:t>
            </a:r>
            <a:r>
              <a:rPr lang="es-MX" sz="2400" dirty="0">
                <a:latin typeface="Arial" panose="020B0604020202020204" pitchFamily="34" charset="0"/>
                <a:ea typeface="Arial" panose="020B0604020202020204" pitchFamily="34" charset="0"/>
                <a:cs typeface="Arial" panose="020B0604020202020204" pitchFamily="34" charset="0"/>
              </a:rPr>
              <a:t>]. En </a:t>
            </a:r>
            <a:r>
              <a:rPr lang="es-MX" sz="2400" i="1" dirty="0">
                <a:latin typeface="Arial" panose="020B0604020202020204" pitchFamily="34" charset="0"/>
                <a:ea typeface="Arial" panose="020B0604020202020204" pitchFamily="34" charset="0"/>
                <a:cs typeface="Arial" panose="020B0604020202020204" pitchFamily="34" charset="0"/>
              </a:rPr>
              <a:t>Hans Zimmer: The </a:t>
            </a:r>
            <a:r>
              <a:rPr lang="es-MX" sz="2400" i="1" dirty="0" err="1">
                <a:latin typeface="Arial" panose="020B0604020202020204" pitchFamily="34" charset="0"/>
                <a:ea typeface="Arial" panose="020B0604020202020204" pitchFamily="34" charset="0"/>
                <a:cs typeface="Arial" panose="020B0604020202020204" pitchFamily="34" charset="0"/>
              </a:rPr>
              <a:t>Classics</a:t>
            </a:r>
            <a:r>
              <a:rPr lang="es-MX" sz="2400" i="1" dirty="0">
                <a:latin typeface="Arial" panose="020B0604020202020204" pitchFamily="34" charset="0"/>
                <a:ea typeface="Arial" panose="020B0604020202020204" pitchFamily="34" charset="0"/>
                <a:cs typeface="Arial" panose="020B0604020202020204" pitchFamily="34" charset="0"/>
              </a:rPr>
              <a:t>. Sony </a:t>
            </a:r>
            <a:r>
              <a:rPr lang="es-MX" sz="2400" i="1" dirty="0" smtClean="0">
                <a:latin typeface="Arial" panose="020B0604020202020204" pitchFamily="34" charset="0"/>
                <a:ea typeface="Arial" panose="020B0604020202020204" pitchFamily="34" charset="0"/>
                <a:cs typeface="Arial" panose="020B0604020202020204" pitchFamily="34" charset="0"/>
              </a:rPr>
              <a:t>Classical</a:t>
            </a:r>
            <a:r>
              <a:rPr lang="es-MX" sz="2400" i="1" dirty="0">
                <a:latin typeface="Arial" panose="020B0604020202020204" pitchFamily="34" charset="0"/>
                <a:ea typeface="Arial" panose="020B0604020202020204" pitchFamily="34" charset="0"/>
                <a:cs typeface="Arial" panose="020B0604020202020204" pitchFamily="34" charset="0"/>
              </a:rPr>
              <a:t> </a:t>
            </a:r>
            <a:r>
              <a:rPr lang="es-MX" sz="2400" dirty="0" smtClean="0">
                <a:latin typeface="Arial" panose="020B0604020202020204" pitchFamily="34" charset="0"/>
                <a:ea typeface="Arial" panose="020B0604020202020204" pitchFamily="34" charset="0"/>
                <a:cs typeface="Arial" panose="020B0604020202020204" pitchFamily="34" charset="0"/>
              </a:rPr>
              <a:t>(obra </a:t>
            </a:r>
            <a:r>
              <a:rPr lang="es-MX" sz="2400" dirty="0">
                <a:latin typeface="Arial" panose="020B0604020202020204" pitchFamily="34" charset="0"/>
                <a:ea typeface="Arial" panose="020B0604020202020204" pitchFamily="34" charset="0"/>
                <a:cs typeface="Arial" panose="020B0604020202020204" pitchFamily="34" charset="0"/>
              </a:rPr>
              <a:t>original publicada en 2003). </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CD </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886445824049. Pista o </a:t>
            </a:r>
            <a:r>
              <a:rPr lang="es-MX" sz="2400" dirty="0" err="1">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track</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2.</a:t>
            </a:r>
          </a:p>
          <a:p>
            <a:pPr>
              <a:spcAft>
                <a:spcPts val="0"/>
              </a:spcAft>
            </a:pPr>
            <a:r>
              <a:rPr lang="es-MX" sz="2400" dirty="0">
                <a:latin typeface="Arial" panose="020B0604020202020204" pitchFamily="34" charset="0"/>
                <a:ea typeface="Arial" panose="020B0604020202020204" pitchFamily="34" charset="0"/>
                <a:cs typeface="Arial" panose="020B0604020202020204" pitchFamily="34" charset="0"/>
              </a:rPr>
              <a:t> </a:t>
            </a:r>
          </a:p>
          <a:p>
            <a:pPr>
              <a:spcAft>
                <a:spcPts val="0"/>
              </a:spcAft>
            </a:pPr>
            <a:r>
              <a:rPr lang="es-MX" sz="2400" dirty="0">
                <a:latin typeface="Arial" panose="020B0604020202020204" pitchFamily="34" charset="0"/>
                <a:ea typeface="Arial" panose="020B0604020202020204" pitchFamily="34" charset="0"/>
                <a:cs typeface="Arial" panose="020B0604020202020204" pitchFamily="34" charset="0"/>
              </a:rPr>
              <a:t>8</a:t>
            </a:r>
            <a:r>
              <a:rPr lang="es-MX" sz="2400" dirty="0" smtClean="0">
                <a:latin typeface="Arial" panose="020B0604020202020204" pitchFamily="34" charset="0"/>
                <a:ea typeface="Arial" panose="020B0604020202020204" pitchFamily="34" charset="0"/>
                <a:cs typeface="Arial" panose="020B0604020202020204" pitchFamily="34" charset="0"/>
              </a:rPr>
              <a:t>.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Ludovico </a:t>
            </a:r>
            <a:r>
              <a:rPr lang="es-MX" sz="2400" dirty="0" err="1">
                <a:solidFill>
                  <a:srgbClr val="0070C0"/>
                </a:solidFill>
                <a:latin typeface="Arial" panose="020B0604020202020204" pitchFamily="34" charset="0"/>
                <a:ea typeface="Arial" panose="020B0604020202020204" pitchFamily="34" charset="0"/>
                <a:cs typeface="Arial" panose="020B0604020202020204" pitchFamily="34" charset="0"/>
              </a:rPr>
              <a:t>Einaudi</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 es otro compositor que ha realizado música para el cine y es conocido por realizar conciertos extravagantes para llamar la atención acerca del cambio climático y la conservación. Él compuso la música de la película francesa </a:t>
            </a:r>
            <a:r>
              <a:rPr lang="es-MX" sz="2400" i="1" dirty="0">
                <a:solidFill>
                  <a:srgbClr val="0070C0"/>
                </a:solidFill>
                <a:latin typeface="Arial" panose="020B0604020202020204" pitchFamily="34" charset="0"/>
                <a:ea typeface="Arial" panose="020B0604020202020204" pitchFamily="34" charset="0"/>
                <a:cs typeface="Arial" panose="020B0604020202020204" pitchFamily="34" charset="0"/>
              </a:rPr>
              <a:t>Intouchables</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 (2011) (Amigos Intocables</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a:t>
            </a:r>
            <a:endParaRPr lang="es-MX" sz="2400" dirty="0">
              <a:solidFill>
                <a:srgbClr val="0070C0"/>
              </a:solidFill>
              <a:latin typeface="Arial" panose="020B0604020202020204" pitchFamily="34" charset="0"/>
              <a:ea typeface="Arial" panose="020B0604020202020204" pitchFamily="34" charset="0"/>
              <a:cs typeface="Arial" panose="020B0604020202020204" pitchFamily="34" charset="0"/>
            </a:endParaRPr>
          </a:p>
          <a:p>
            <a:pPr marL="342900" indent="-342900">
              <a:spcAft>
                <a:spcPts val="0"/>
              </a:spcAft>
              <a:buFont typeface="Wingdings" panose="05000000000000000000" pitchFamily="2" charset="2"/>
              <a:buChar char="Ø"/>
            </a:pPr>
            <a:r>
              <a:rPr lang="es-MX" sz="2400" dirty="0">
                <a:latin typeface="Arial" panose="020B0604020202020204" pitchFamily="34" charset="0"/>
                <a:ea typeface="Arial" panose="020B0604020202020204" pitchFamily="34" charset="0"/>
                <a:cs typeface="Arial" panose="020B0604020202020204" pitchFamily="34" charset="0"/>
              </a:rPr>
              <a:t>Einaudi, L. (2018). </a:t>
            </a:r>
            <a:r>
              <a:rPr lang="es-MX" sz="2400" i="1" dirty="0">
                <a:latin typeface="Arial" panose="020B0604020202020204" pitchFamily="34" charset="0"/>
                <a:ea typeface="Arial" panose="020B0604020202020204" pitchFamily="34" charset="0"/>
                <a:cs typeface="Arial" panose="020B0604020202020204" pitchFamily="34" charset="0"/>
              </a:rPr>
              <a:t>Una </a:t>
            </a:r>
            <a:r>
              <a:rPr lang="es-MX" sz="2400" i="1" dirty="0" err="1">
                <a:latin typeface="Arial" panose="020B0604020202020204" pitchFamily="34" charset="0"/>
                <a:ea typeface="Arial" panose="020B0604020202020204" pitchFamily="34" charset="0"/>
                <a:cs typeface="Arial" panose="020B0604020202020204" pitchFamily="34" charset="0"/>
              </a:rPr>
              <a:t>Mattina</a:t>
            </a:r>
            <a:r>
              <a:rPr lang="es-MX" sz="2400" i="1" dirty="0">
                <a:latin typeface="Arial" panose="020B0604020202020204" pitchFamily="34" charset="0"/>
                <a:ea typeface="Arial" panose="020B0604020202020204" pitchFamily="34" charset="0"/>
                <a:cs typeface="Arial" panose="020B0604020202020204" pitchFamily="34" charset="0"/>
              </a:rPr>
              <a:t> </a:t>
            </a:r>
            <a:r>
              <a:rPr lang="es-MX" sz="2400" dirty="0">
                <a:latin typeface="Arial" panose="020B0604020202020204" pitchFamily="34" charset="0"/>
                <a:ea typeface="Arial" panose="020B0604020202020204" pitchFamily="34" charset="0"/>
                <a:cs typeface="Arial" panose="020B0604020202020204" pitchFamily="34" charset="0"/>
              </a:rPr>
              <a:t>(obra grabada por </a:t>
            </a:r>
            <a:r>
              <a:rPr lang="es-MX" sz="2400" dirty="0" err="1">
                <a:latin typeface="Arial" panose="020B0604020202020204" pitchFamily="34" charset="0"/>
                <a:ea typeface="Arial" panose="020B0604020202020204" pitchFamily="34" charset="0"/>
                <a:cs typeface="Arial" panose="020B0604020202020204" pitchFamily="34" charset="0"/>
              </a:rPr>
              <a:t>Bruchmann</a:t>
            </a:r>
            <a:r>
              <a:rPr lang="es-MX" sz="2400" dirty="0">
                <a:latin typeface="Arial" panose="020B0604020202020204" pitchFamily="34" charset="0"/>
                <a:ea typeface="Arial" panose="020B0604020202020204" pitchFamily="34" charset="0"/>
                <a:cs typeface="Arial" panose="020B0604020202020204" pitchFamily="34" charset="0"/>
              </a:rPr>
              <a:t>, D.). En </a:t>
            </a:r>
            <a:r>
              <a:rPr lang="es-MX" sz="2400" i="1" dirty="0">
                <a:latin typeface="Arial" panose="020B0604020202020204" pitchFamily="34" charset="0"/>
                <a:ea typeface="Arial" panose="020B0604020202020204" pitchFamily="34" charset="0"/>
                <a:cs typeface="Arial" panose="020B0604020202020204" pitchFamily="34" charset="0"/>
              </a:rPr>
              <a:t>Einaudi Dalal I </a:t>
            </a:r>
            <a:r>
              <a:rPr lang="es-MX" sz="2400" i="1" dirty="0" smtClean="0">
                <a:latin typeface="Arial" panose="020B0604020202020204" pitchFamily="34" charset="0"/>
                <a:ea typeface="Arial" panose="020B0604020202020204" pitchFamily="34" charset="0"/>
                <a:cs typeface="Arial" panose="020B0604020202020204" pitchFamily="34" charset="0"/>
              </a:rPr>
              <a:t>Giorni </a:t>
            </a:r>
            <a:r>
              <a:rPr lang="es-MX" sz="2400" dirty="0">
                <a:latin typeface="Arial" panose="020B0604020202020204" pitchFamily="34" charset="0"/>
                <a:ea typeface="Arial" panose="020B0604020202020204" pitchFamily="34" charset="0"/>
                <a:cs typeface="Arial" panose="020B0604020202020204" pitchFamily="34" charset="0"/>
              </a:rPr>
              <a:t>[disco]. Warner Classics (obra original publicada en 2004</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CD</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190295537654. </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P</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ista 3.</a:t>
            </a:r>
            <a:endPar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endParaRPr>
          </a:p>
          <a:p>
            <a:pPr>
              <a:spcAft>
                <a:spcPts val="0"/>
              </a:spcAft>
            </a:pPr>
            <a:r>
              <a:rPr lang="es-MX" sz="2400" dirty="0">
                <a:latin typeface="Arial" panose="020B0604020202020204" pitchFamily="34" charset="0"/>
                <a:ea typeface="Arial" panose="020B0604020202020204" pitchFamily="34" charset="0"/>
                <a:cs typeface="Arial" panose="020B0604020202020204" pitchFamily="34" charset="0"/>
              </a:rPr>
              <a:t> </a:t>
            </a:r>
            <a:endParaRPr lang="es-MX" sz="24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400" dirty="0">
                <a:latin typeface="Arial" panose="020B0604020202020204" pitchFamily="34" charset="0"/>
                <a:ea typeface="Arial" panose="020B0604020202020204" pitchFamily="34" charset="0"/>
                <a:cs typeface="Arial" panose="020B0604020202020204" pitchFamily="34" charset="0"/>
              </a:rPr>
              <a:t>9</a:t>
            </a:r>
            <a:r>
              <a:rPr lang="es-MX" sz="2400" dirty="0" smtClean="0">
                <a:latin typeface="Arial" panose="020B0604020202020204" pitchFamily="34" charset="0"/>
                <a:ea typeface="Arial" panose="020B0604020202020204" pitchFamily="34" charset="0"/>
                <a:cs typeface="Arial" panose="020B0604020202020204" pitchFamily="34" charset="0"/>
              </a:rPr>
              <a:t>.</a:t>
            </a:r>
            <a:r>
              <a:rPr lang="es-MX" sz="2400" dirty="0">
                <a:latin typeface="Arial" panose="020B0604020202020204" pitchFamily="34" charset="0"/>
                <a:ea typeface="Arial" panose="020B0604020202020204" pitchFamily="34" charset="0"/>
                <a:cs typeface="Arial" panose="020B0604020202020204" pitchFamily="34" charset="0"/>
              </a:rPr>
              <a:t>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James Horner es el compositor de la música de la película </a:t>
            </a:r>
            <a:r>
              <a:rPr lang="es-MX" sz="2400" i="1" dirty="0" smtClean="0">
                <a:solidFill>
                  <a:srgbClr val="0070C0"/>
                </a:solidFill>
                <a:latin typeface="Arial" panose="020B0604020202020204" pitchFamily="34" charset="0"/>
                <a:ea typeface="Arial" panose="020B0604020202020204" pitchFamily="34" charset="0"/>
                <a:cs typeface="Arial" panose="020B0604020202020204" pitchFamily="34" charset="0"/>
              </a:rPr>
              <a:t>Titanic</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aquí el tema</a:t>
            </a:r>
            <a:r>
              <a:rPr lang="es-MX" sz="2400" dirty="0">
                <a:latin typeface="Arial" panose="020B0604020202020204" pitchFamily="34" charset="0"/>
                <a:ea typeface="Arial" panose="020B0604020202020204" pitchFamily="34" charset="0"/>
                <a:cs typeface="Arial" panose="020B0604020202020204" pitchFamily="34" charset="0"/>
              </a:rPr>
              <a:t>: </a:t>
            </a:r>
          </a:p>
          <a:p>
            <a:pPr marL="285750" indent="-285750">
              <a:spcAft>
                <a:spcPts val="0"/>
              </a:spcAft>
              <a:buFont typeface="Wingdings" panose="05000000000000000000" pitchFamily="2" charset="2"/>
              <a:buChar char="Ø"/>
            </a:pPr>
            <a:r>
              <a:rPr lang="en-US" sz="2400" dirty="0">
                <a:latin typeface="Arial" panose="020B0604020202020204" pitchFamily="34" charset="0"/>
                <a:cs typeface="Arial" panose="020B0604020202020204" pitchFamily="34" charset="0"/>
              </a:rPr>
              <a:t>Horner, J. (2007). </a:t>
            </a:r>
            <a:r>
              <a:rPr lang="en-US" sz="2400" i="1" dirty="0">
                <a:latin typeface="Arial" panose="020B0604020202020204" pitchFamily="34" charset="0"/>
                <a:cs typeface="Arial" panose="020B0604020202020204" pitchFamily="34" charset="0"/>
              </a:rPr>
              <a:t>Titanic: Main title theme </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obra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grabada</a:t>
            </a:r>
            <a:r>
              <a:rPr lang="en-US" sz="2400" dirty="0">
                <a:latin typeface="Arial" panose="020B0604020202020204" pitchFamily="34" charset="0"/>
                <a:cs typeface="Arial" panose="020B0604020202020204" pitchFamily="34" charset="0"/>
              </a:rPr>
              <a:t> por Davis, C</a:t>
            </a: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y Royal Liverpool Philharmonic Orchestra]. En </a:t>
            </a:r>
            <a:r>
              <a:rPr lang="en-US" sz="2400" i="1" dirty="0">
                <a:latin typeface="Arial" panose="020B0604020202020204" pitchFamily="34" charset="0"/>
                <a:cs typeface="Arial" panose="020B0604020202020204" pitchFamily="34" charset="0"/>
              </a:rPr>
              <a:t>Great Movie Themes. </a:t>
            </a:r>
            <a:r>
              <a:rPr lang="en-US" sz="2400" i="1" dirty="0" smtClean="0">
                <a:latin typeface="Arial" panose="020B0604020202020204" pitchFamily="34" charset="0"/>
                <a:cs typeface="Arial" panose="020B0604020202020204" pitchFamily="34" charset="0"/>
              </a:rPr>
              <a:t>Naxos</a:t>
            </a:r>
            <a:r>
              <a:rPr lang="en-US" sz="2400" i="1"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a:t>
            </a:r>
            <a:r>
              <a:rPr lang="en-US" sz="2400" dirty="0" err="1" smtClean="0">
                <a:latin typeface="Arial" panose="020B0604020202020204" pitchFamily="34" charset="0"/>
                <a:cs typeface="Arial" panose="020B0604020202020204" pitchFamily="34" charset="0"/>
              </a:rPr>
              <a:t>obra</a:t>
            </a: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original </a:t>
            </a:r>
            <a:r>
              <a:rPr lang="en-US" sz="2400" dirty="0" err="1">
                <a:latin typeface="Arial" panose="020B0604020202020204" pitchFamily="34" charset="0"/>
                <a:cs typeface="Arial" panose="020B0604020202020204" pitchFamily="34" charset="0"/>
              </a:rPr>
              <a:t>publicada</a:t>
            </a:r>
            <a:r>
              <a:rPr lang="en-US" sz="2400" dirty="0">
                <a:latin typeface="Arial" panose="020B0604020202020204" pitchFamily="34" charset="0"/>
                <a:cs typeface="Arial" panose="020B0604020202020204" pitchFamily="34" charset="0"/>
              </a:rPr>
              <a:t> en 1997</a:t>
            </a:r>
            <a:r>
              <a:rPr lang="en-US" sz="2400" dirty="0" smtClean="0">
                <a:latin typeface="Arial" panose="020B0604020202020204" pitchFamily="34" charset="0"/>
                <a:cs typeface="Arial" panose="020B0604020202020204" pitchFamily="34" charset="0"/>
              </a:rPr>
              <a:t>).</a:t>
            </a:r>
            <a:r>
              <a:rPr lang="en-US" sz="2400" dirty="0">
                <a:solidFill>
                  <a:schemeClr val="accent2">
                    <a:lumMod val="75000"/>
                  </a:schemeClr>
                </a:solidFill>
                <a:latin typeface="Arial" panose="020B0604020202020204" pitchFamily="34" charset="0"/>
                <a:cs typeface="Arial" panose="020B0604020202020204" pitchFamily="34" charset="0"/>
              </a:rPr>
              <a:t> </a:t>
            </a:r>
            <a:r>
              <a:rPr lang="en-US" sz="2400" dirty="0" smtClean="0">
                <a:solidFill>
                  <a:schemeClr val="accent2">
                    <a:lumMod val="75000"/>
                  </a:schemeClr>
                </a:solidFill>
                <a:latin typeface="Arial" panose="020B0604020202020204" pitchFamily="34" charset="0"/>
                <a:cs typeface="Arial" panose="020B0604020202020204" pitchFamily="34" charset="0"/>
              </a:rPr>
              <a:t>CD</a:t>
            </a:r>
            <a:r>
              <a:rPr lang="en-US" sz="2400" dirty="0">
                <a:solidFill>
                  <a:schemeClr val="accent2">
                    <a:lumMod val="75000"/>
                  </a:schemeClr>
                </a:solidFill>
                <a:latin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cs typeface="Arial" panose="020B0604020202020204" pitchFamily="34" charset="0"/>
              </a:rPr>
              <a:t>8.570505.</a:t>
            </a:r>
            <a:r>
              <a:rPr lang="es-MX" sz="2400" dirty="0">
                <a:solidFill>
                  <a:schemeClr val="accent2">
                    <a:lumMod val="75000"/>
                  </a:schemeClr>
                </a:solidFill>
                <a:latin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cs typeface="Arial" panose="020B0604020202020204" pitchFamily="34" charset="0"/>
              </a:rPr>
              <a:t>Pista </a:t>
            </a:r>
            <a:r>
              <a:rPr lang="es-MX" sz="2400" dirty="0">
                <a:solidFill>
                  <a:schemeClr val="accent2">
                    <a:lumMod val="75000"/>
                  </a:schemeClr>
                </a:solidFill>
                <a:latin typeface="Arial" panose="020B0604020202020204" pitchFamily="34" charset="0"/>
                <a:cs typeface="Arial" panose="020B0604020202020204" pitchFamily="34" charset="0"/>
              </a:rPr>
              <a:t>o t</a:t>
            </a:r>
            <a:r>
              <a:rPr lang="es-MX" sz="2400" dirty="0" smtClean="0">
                <a:solidFill>
                  <a:schemeClr val="accent2">
                    <a:lumMod val="75000"/>
                  </a:schemeClr>
                </a:solidFill>
                <a:latin typeface="Arial" panose="020B0604020202020204" pitchFamily="34" charset="0"/>
                <a:cs typeface="Arial" panose="020B0604020202020204" pitchFamily="34" charset="0"/>
              </a:rPr>
              <a:t>rack</a:t>
            </a:r>
            <a:r>
              <a:rPr lang="es-MX" sz="2400" dirty="0">
                <a:solidFill>
                  <a:schemeClr val="accent2">
                    <a:lumMod val="75000"/>
                  </a:schemeClr>
                </a:solidFill>
                <a:latin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cs typeface="Arial" panose="020B0604020202020204" pitchFamily="34" charset="0"/>
              </a:rPr>
              <a:t>11.</a:t>
            </a:r>
            <a:endParaRPr lang="es-MX" sz="2400" dirty="0">
              <a:solidFill>
                <a:schemeClr val="accent2">
                  <a:lumMod val="75000"/>
                </a:schemeClr>
              </a:solidFill>
              <a:latin typeface="Arial" panose="020B0604020202020204" pitchFamily="34" charset="0"/>
              <a:cs typeface="Arial" panose="020B0604020202020204" pitchFamily="34" charset="0"/>
            </a:endParaRPr>
          </a:p>
          <a:p>
            <a:pPr>
              <a:spcAft>
                <a:spcPts val="0"/>
              </a:spcAft>
            </a:pPr>
            <a:r>
              <a:rPr lang="es-MX" sz="2400" dirty="0">
                <a:latin typeface="Arial" panose="020B0604020202020204" pitchFamily="34" charset="0"/>
                <a:ea typeface="Arial" panose="020B0604020202020204" pitchFamily="34" charset="0"/>
                <a:cs typeface="Arial" panose="020B0604020202020204" pitchFamily="34" charset="0"/>
              </a:rPr>
              <a:t> </a:t>
            </a:r>
            <a:endParaRPr lang="es-MX" sz="24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400" dirty="0" smtClean="0">
                <a:latin typeface="Arial" panose="020B0604020202020204" pitchFamily="34" charset="0"/>
                <a:ea typeface="Arial" panose="020B0604020202020204" pitchFamily="34" charset="0"/>
                <a:cs typeface="Arial" panose="020B0604020202020204" pitchFamily="34" charset="0"/>
              </a:rPr>
              <a:t>10. </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Horner</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 también es el autor de los temas </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de otras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películas como </a:t>
            </a:r>
            <a:r>
              <a:rPr lang="es-MX" sz="2400" i="1" dirty="0" smtClean="0">
                <a:solidFill>
                  <a:srgbClr val="0070C0"/>
                </a:solidFill>
                <a:latin typeface="Arial" panose="020B0604020202020204" pitchFamily="34" charset="0"/>
                <a:ea typeface="Arial" panose="020B0604020202020204" pitchFamily="34" charset="0"/>
                <a:cs typeface="Arial" panose="020B0604020202020204" pitchFamily="34" charset="0"/>
              </a:rPr>
              <a:t>Corazón Valiente</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 </a:t>
            </a:r>
            <a:endParaRPr lang="es-MX" sz="2400" dirty="0">
              <a:solidFill>
                <a:srgbClr val="0070C0"/>
              </a:solidFill>
              <a:latin typeface="Arial" panose="020B0604020202020204" pitchFamily="34" charset="0"/>
              <a:ea typeface="Arial" panose="020B0604020202020204" pitchFamily="34" charset="0"/>
              <a:cs typeface="Arial" panose="020B0604020202020204" pitchFamily="34" charset="0"/>
            </a:endParaRPr>
          </a:p>
          <a:p>
            <a:pPr>
              <a:spcAft>
                <a:spcPts val="0"/>
              </a:spcAft>
            </a:pP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Si </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escucha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con </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atención, podrá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notar que se parecen un poco, ese es su estilo de composición. Podría decirse que el </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estilo para componer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se </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asemeja a nuestra forma de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hablar, es algo propio de cada </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individuo</a:t>
            </a:r>
            <a:r>
              <a:rPr lang="es-MX" sz="2400" dirty="0" smtClean="0">
                <a:latin typeface="Arial" panose="020B0604020202020204" pitchFamily="34" charset="0"/>
                <a:ea typeface="Arial" panose="020B0604020202020204" pitchFamily="34" charset="0"/>
                <a:cs typeface="Arial" panose="020B0604020202020204" pitchFamily="34" charset="0"/>
              </a:rPr>
              <a:t>.</a:t>
            </a:r>
            <a:endParaRPr lang="es-MX" sz="2400" dirty="0">
              <a:latin typeface="Arial" panose="020B0604020202020204" pitchFamily="34" charset="0"/>
              <a:ea typeface="Arial" panose="020B0604020202020204" pitchFamily="34" charset="0"/>
              <a:cs typeface="Arial" panose="020B0604020202020204" pitchFamily="34" charset="0"/>
            </a:endParaRPr>
          </a:p>
          <a:p>
            <a:pPr marL="285750" indent="-285750" fontAlgn="base">
              <a:buFont typeface="Wingdings" panose="05000000000000000000" pitchFamily="2" charset="2"/>
              <a:buChar char="Ø"/>
            </a:pPr>
            <a:r>
              <a:rPr lang="en-US" sz="2400" dirty="0">
                <a:latin typeface="Arial" panose="020B0604020202020204" pitchFamily="34" charset="0"/>
                <a:cs typeface="Arial" panose="020B0604020202020204" pitchFamily="34" charset="0"/>
              </a:rPr>
              <a:t>Horner, J. (2012). </a:t>
            </a:r>
            <a:r>
              <a:rPr lang="en-US" sz="2400" i="1" dirty="0">
                <a:latin typeface="Arial" panose="020B0604020202020204" pitchFamily="34" charset="0"/>
                <a:cs typeface="Arial" panose="020B0604020202020204" pitchFamily="34" charset="0"/>
              </a:rPr>
              <a:t>Braveheart: End Title </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obra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grabada</a:t>
            </a:r>
            <a:r>
              <a:rPr lang="en-US" sz="2400" dirty="0">
                <a:latin typeface="Arial" panose="020B0604020202020204" pitchFamily="34" charset="0"/>
                <a:cs typeface="Arial" panose="020B0604020202020204" pitchFamily="34" charset="0"/>
              </a:rPr>
              <a:t> por Bateman, P</a:t>
            </a: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y City of Prague Philharmonic Orchestra]. En </a:t>
            </a:r>
            <a:r>
              <a:rPr lang="en-US" sz="2400" i="1" dirty="0">
                <a:latin typeface="Arial" panose="020B0604020202020204" pitchFamily="34" charset="0"/>
                <a:cs typeface="Arial" panose="020B0604020202020204" pitchFamily="34" charset="0"/>
              </a:rPr>
              <a:t>Unforgettable Movie Classics: 50 Essential Classical </a:t>
            </a:r>
            <a:r>
              <a:rPr lang="en-US" sz="2400" i="1" dirty="0" smtClean="0">
                <a:latin typeface="Arial" panose="020B0604020202020204" pitchFamily="34" charset="0"/>
                <a:cs typeface="Arial" panose="020B0604020202020204" pitchFamily="34" charset="0"/>
              </a:rPr>
              <a:t>Themes</a:t>
            </a:r>
            <a:r>
              <a:rPr lang="en-US" sz="2400" i="1"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a:t>
            </a:r>
            <a:r>
              <a:rPr lang="en-US" sz="2400" dirty="0" err="1" smtClean="0">
                <a:latin typeface="Arial" panose="020B0604020202020204" pitchFamily="34" charset="0"/>
                <a:cs typeface="Arial" panose="020B0604020202020204" pitchFamily="34" charset="0"/>
              </a:rPr>
              <a:t>obra</a:t>
            </a: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original </a:t>
            </a:r>
            <a:r>
              <a:rPr lang="en-US" sz="2400" dirty="0" err="1">
                <a:latin typeface="Arial" panose="020B0604020202020204" pitchFamily="34" charset="0"/>
                <a:cs typeface="Arial" panose="020B0604020202020204" pitchFamily="34" charset="0"/>
              </a:rPr>
              <a:t>publicada</a:t>
            </a:r>
            <a:r>
              <a:rPr lang="en-US" sz="2400" dirty="0">
                <a:latin typeface="Arial" panose="020B0604020202020204" pitchFamily="34" charset="0"/>
                <a:cs typeface="Arial" panose="020B0604020202020204" pitchFamily="34" charset="0"/>
              </a:rPr>
              <a:t> en 1995</a:t>
            </a:r>
            <a:r>
              <a:rPr lang="en-US" sz="2400" dirty="0" smtClean="0">
                <a:solidFill>
                  <a:schemeClr val="accent2">
                    <a:lumMod val="75000"/>
                  </a:schemeClr>
                </a:solidFill>
                <a:latin typeface="Arial" panose="020B0604020202020204" pitchFamily="34" charset="0"/>
                <a:cs typeface="Arial" panose="020B0604020202020204" pitchFamily="34" charset="0"/>
              </a:rPr>
              <a:t>).</a:t>
            </a:r>
            <a:r>
              <a:rPr lang="en-US" sz="2400" dirty="0">
                <a:solidFill>
                  <a:schemeClr val="accent2">
                    <a:lumMod val="75000"/>
                  </a:schemeClr>
                </a:solidFill>
                <a:latin typeface="Arial" panose="020B0604020202020204" pitchFamily="34" charset="0"/>
                <a:cs typeface="Arial" panose="020B0604020202020204" pitchFamily="34" charset="0"/>
              </a:rPr>
              <a:t> </a:t>
            </a:r>
            <a:r>
              <a:rPr lang="en-US" sz="2400" dirty="0" smtClean="0">
                <a:solidFill>
                  <a:schemeClr val="accent2">
                    <a:lumMod val="75000"/>
                  </a:schemeClr>
                </a:solidFill>
                <a:latin typeface="Arial" panose="020B0604020202020204" pitchFamily="34" charset="0"/>
                <a:cs typeface="Arial" panose="020B0604020202020204" pitchFamily="34" charset="0"/>
              </a:rPr>
              <a:t>CD</a:t>
            </a:r>
            <a:r>
              <a:rPr lang="en-US" sz="2400" dirty="0">
                <a:solidFill>
                  <a:schemeClr val="accent2">
                    <a:lumMod val="75000"/>
                  </a:schemeClr>
                </a:solidFill>
                <a:latin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cs typeface="Arial" panose="020B0604020202020204" pitchFamily="34" charset="0"/>
              </a:rPr>
              <a:t>5099970473957.</a:t>
            </a:r>
            <a:r>
              <a:rPr lang="es-MX" sz="2400" dirty="0">
                <a:solidFill>
                  <a:schemeClr val="accent2">
                    <a:lumMod val="75000"/>
                  </a:schemeClr>
                </a:solidFill>
                <a:latin typeface="Arial" panose="020B0604020202020204" pitchFamily="34" charset="0"/>
                <a:cs typeface="Arial" panose="020B0604020202020204" pitchFamily="34" charset="0"/>
              </a:rPr>
              <a:t> </a:t>
            </a:r>
            <a:r>
              <a:rPr lang="en-US" sz="2400" dirty="0" err="1">
                <a:solidFill>
                  <a:schemeClr val="accent2">
                    <a:lumMod val="75000"/>
                  </a:schemeClr>
                </a:solidFill>
                <a:latin typeface="Arial" panose="020B0604020202020204" pitchFamily="34" charset="0"/>
                <a:cs typeface="Arial" panose="020B0604020202020204" pitchFamily="34" charset="0"/>
              </a:rPr>
              <a:t>Pista</a:t>
            </a:r>
            <a:r>
              <a:rPr lang="en-US" sz="2400" dirty="0">
                <a:solidFill>
                  <a:schemeClr val="accent2">
                    <a:lumMod val="75000"/>
                  </a:schemeClr>
                </a:solidFill>
                <a:latin typeface="Arial" panose="020B0604020202020204" pitchFamily="34" charset="0"/>
                <a:cs typeface="Arial" panose="020B0604020202020204" pitchFamily="34" charset="0"/>
              </a:rPr>
              <a:t> o Track: </a:t>
            </a:r>
            <a:r>
              <a:rPr lang="en-US" sz="2400" dirty="0" smtClean="0">
                <a:solidFill>
                  <a:schemeClr val="accent2">
                    <a:lumMod val="75000"/>
                  </a:schemeClr>
                </a:solidFill>
                <a:latin typeface="Arial" panose="020B0604020202020204" pitchFamily="34" charset="0"/>
                <a:cs typeface="Arial" panose="020B0604020202020204" pitchFamily="34" charset="0"/>
              </a:rPr>
              <a:t>15.</a:t>
            </a:r>
            <a:endParaRPr lang="en-US" sz="2400" dirty="0">
              <a:solidFill>
                <a:schemeClr val="accent2">
                  <a:lumMod val="75000"/>
                </a:schemeClr>
              </a:solidFill>
              <a:latin typeface="Arial" panose="020B0604020202020204" pitchFamily="34" charset="0"/>
              <a:cs typeface="Arial" panose="020B0604020202020204" pitchFamily="34" charset="0"/>
            </a:endParaRPr>
          </a:p>
          <a:p>
            <a:pPr marL="285750" indent="-285750" fontAlgn="base">
              <a:buFont typeface="Wingdings" panose="05000000000000000000" pitchFamily="2" charset="2"/>
              <a:buChar char="Ø"/>
            </a:pPr>
            <a:r>
              <a:rPr lang="en-US" sz="2400" dirty="0">
                <a:latin typeface="Arial" panose="020B0604020202020204" pitchFamily="34" charset="0"/>
                <a:cs typeface="Arial" panose="020B0604020202020204" pitchFamily="34" charset="0"/>
              </a:rPr>
              <a:t>Horner, J. (1999). </a:t>
            </a:r>
            <a:r>
              <a:rPr lang="en-US" sz="2400" i="1" dirty="0">
                <a:latin typeface="Arial" panose="020B0604020202020204" pitchFamily="34" charset="0"/>
                <a:cs typeface="Arial" panose="020B0604020202020204" pitchFamily="34" charset="0"/>
              </a:rPr>
              <a:t>Braveheart: The Legend Spreads </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obra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grabada</a:t>
            </a:r>
            <a:r>
              <a:rPr lang="en-US" sz="2400" dirty="0">
                <a:latin typeface="Arial" panose="020B0604020202020204" pitchFamily="34" charset="0"/>
                <a:cs typeface="Arial" panose="020B0604020202020204" pitchFamily="34" charset="0"/>
              </a:rPr>
              <a:t> por Horner, J</a:t>
            </a: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y London Symphony Orchestra]. En </a:t>
            </a:r>
            <a:r>
              <a:rPr lang="en-US" sz="2400" i="1" dirty="0">
                <a:latin typeface="Arial" panose="020B0604020202020204" pitchFamily="34" charset="0"/>
                <a:cs typeface="Arial" panose="020B0604020202020204" pitchFamily="34" charset="0"/>
              </a:rPr>
              <a:t>Horner, </a:t>
            </a:r>
            <a:r>
              <a:rPr lang="en-US" sz="2400" i="1" dirty="0" err="1">
                <a:latin typeface="Arial" panose="020B0604020202020204" pitchFamily="34" charset="0"/>
                <a:cs typeface="Arial" panose="020B0604020202020204" pitchFamily="34" charset="0"/>
              </a:rPr>
              <a:t>Braveheart</a:t>
            </a:r>
            <a:r>
              <a:rPr lang="en-US" sz="2400" i="1"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(original </a:t>
            </a:r>
            <a:r>
              <a:rPr lang="en-US" sz="2400" dirty="0">
                <a:latin typeface="Arial" panose="020B0604020202020204" pitchFamily="34" charset="0"/>
                <a:cs typeface="Arial" panose="020B0604020202020204" pitchFamily="34" charset="0"/>
              </a:rPr>
              <a:t>Motion Picture Soundtrack). Universal </a:t>
            </a:r>
            <a:r>
              <a:rPr lang="en-US" sz="2400" dirty="0" smtClean="0">
                <a:latin typeface="Arial" panose="020B0604020202020204" pitchFamily="34" charset="0"/>
                <a:cs typeface="Arial" panose="020B0604020202020204" pitchFamily="34" charset="0"/>
              </a:rPr>
              <a:t>Classics</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a:t>
            </a:r>
            <a:r>
              <a:rPr lang="en-US" sz="2400" dirty="0" err="1" smtClean="0">
                <a:latin typeface="Arial" panose="020B0604020202020204" pitchFamily="34" charset="0"/>
                <a:cs typeface="Arial" panose="020B0604020202020204" pitchFamily="34" charset="0"/>
              </a:rPr>
              <a:t>obra</a:t>
            </a: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original </a:t>
            </a:r>
            <a:r>
              <a:rPr lang="en-US" sz="2400" dirty="0" err="1">
                <a:latin typeface="Arial" panose="020B0604020202020204" pitchFamily="34" charset="0"/>
                <a:cs typeface="Arial" panose="020B0604020202020204" pitchFamily="34" charset="0"/>
              </a:rPr>
              <a:t>publicada</a:t>
            </a:r>
            <a:r>
              <a:rPr lang="en-US" sz="2400" dirty="0">
                <a:latin typeface="Arial" panose="020B0604020202020204" pitchFamily="34" charset="0"/>
                <a:cs typeface="Arial" panose="020B0604020202020204" pitchFamily="34" charset="0"/>
              </a:rPr>
              <a:t> en 1995</a:t>
            </a:r>
            <a:r>
              <a:rPr lang="en-US" sz="2400" dirty="0" smtClean="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a:t>
            </a:r>
            <a:r>
              <a:rPr lang="en-US" sz="2400" dirty="0" smtClean="0">
                <a:solidFill>
                  <a:schemeClr val="accent2">
                    <a:lumMod val="75000"/>
                  </a:schemeClr>
                </a:solidFill>
                <a:latin typeface="Arial" panose="020B0604020202020204" pitchFamily="34" charset="0"/>
                <a:cs typeface="Arial" panose="020B0604020202020204" pitchFamily="34" charset="0"/>
              </a:rPr>
              <a:t>CD</a:t>
            </a:r>
            <a:r>
              <a:rPr lang="en-US" sz="2400" dirty="0">
                <a:solidFill>
                  <a:schemeClr val="accent2">
                    <a:lumMod val="75000"/>
                  </a:schemeClr>
                </a:solidFill>
                <a:latin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cs typeface="Arial" panose="020B0604020202020204" pitchFamily="34" charset="0"/>
              </a:rPr>
              <a:t>00028944829525.</a:t>
            </a:r>
            <a:r>
              <a:rPr lang="es-MX" sz="2400" dirty="0">
                <a:solidFill>
                  <a:schemeClr val="accent2">
                    <a:lumMod val="75000"/>
                  </a:schemeClr>
                </a:solidFill>
                <a:latin typeface="Arial" panose="020B0604020202020204" pitchFamily="34" charset="0"/>
                <a:cs typeface="Arial" panose="020B0604020202020204" pitchFamily="34" charset="0"/>
              </a:rPr>
              <a:t> </a:t>
            </a:r>
            <a:r>
              <a:rPr lang="en-US" sz="2400" dirty="0" err="1">
                <a:solidFill>
                  <a:schemeClr val="accent2">
                    <a:lumMod val="75000"/>
                  </a:schemeClr>
                </a:solidFill>
                <a:latin typeface="Arial" panose="020B0604020202020204" pitchFamily="34" charset="0"/>
                <a:cs typeface="Arial" panose="020B0604020202020204" pitchFamily="34" charset="0"/>
              </a:rPr>
              <a:t>Pista</a:t>
            </a:r>
            <a:r>
              <a:rPr lang="en-US" sz="2400" dirty="0">
                <a:solidFill>
                  <a:schemeClr val="accent2">
                    <a:lumMod val="75000"/>
                  </a:schemeClr>
                </a:solidFill>
                <a:latin typeface="Arial" panose="020B0604020202020204" pitchFamily="34" charset="0"/>
                <a:cs typeface="Arial" panose="020B0604020202020204" pitchFamily="34" charset="0"/>
              </a:rPr>
              <a:t> o </a:t>
            </a:r>
            <a:r>
              <a:rPr lang="en-US" sz="2400" dirty="0" smtClean="0">
                <a:solidFill>
                  <a:schemeClr val="accent2">
                    <a:lumMod val="75000"/>
                  </a:schemeClr>
                </a:solidFill>
                <a:latin typeface="Arial" panose="020B0604020202020204" pitchFamily="34" charset="0"/>
                <a:cs typeface="Arial" panose="020B0604020202020204" pitchFamily="34" charset="0"/>
              </a:rPr>
              <a:t>track</a:t>
            </a:r>
            <a:r>
              <a:rPr lang="en-US" sz="2400" dirty="0">
                <a:solidFill>
                  <a:schemeClr val="accent2">
                    <a:lumMod val="75000"/>
                  </a:schemeClr>
                </a:solidFill>
                <a:latin typeface="Arial" panose="020B0604020202020204" pitchFamily="34" charset="0"/>
                <a:cs typeface="Arial" panose="020B0604020202020204" pitchFamily="34" charset="0"/>
              </a:rPr>
              <a:t>: </a:t>
            </a:r>
            <a:r>
              <a:rPr lang="en-US" sz="2400" dirty="0" smtClean="0">
                <a:solidFill>
                  <a:schemeClr val="accent2">
                    <a:lumMod val="75000"/>
                  </a:schemeClr>
                </a:solidFill>
                <a:latin typeface="Arial" panose="020B0604020202020204" pitchFamily="34" charset="0"/>
                <a:cs typeface="Arial" panose="020B0604020202020204" pitchFamily="34" charset="0"/>
              </a:rPr>
              <a:t>15.</a:t>
            </a:r>
            <a:endParaRPr lang="es-MX" sz="2400" dirty="0">
              <a:solidFill>
                <a:schemeClr val="accent2">
                  <a:lumMod val="75000"/>
                </a:schemeClr>
              </a:solidFill>
              <a:latin typeface="Arial" panose="020B0604020202020204" pitchFamily="34" charset="0"/>
              <a:cs typeface="Arial" panose="020B0604020202020204" pitchFamily="34" charset="0"/>
            </a:endParaRPr>
          </a:p>
          <a:p>
            <a:pPr>
              <a:spcAft>
                <a:spcPts val="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400" dirty="0" smtClean="0">
                <a:latin typeface="Arial" panose="020B0604020202020204" pitchFamily="34" charset="0"/>
                <a:ea typeface="Arial" panose="020B0604020202020204" pitchFamily="34" charset="0"/>
                <a:cs typeface="Arial" panose="020B0604020202020204" pitchFamily="34" charset="0"/>
              </a:rPr>
              <a:t>11.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Horner también escribió la música de la película Gladiador: </a:t>
            </a:r>
          </a:p>
          <a:p>
            <a:pPr marL="285750" indent="-285750">
              <a:spcAft>
                <a:spcPts val="0"/>
              </a:spcAft>
              <a:buFont typeface="Wingdings" panose="05000000000000000000" pitchFamily="2" charset="2"/>
              <a:buChar char="Ø"/>
            </a:pPr>
            <a:r>
              <a:rPr lang="en-US" sz="2400" dirty="0">
                <a:latin typeface="Arial" panose="020B0604020202020204" pitchFamily="34" charset="0"/>
                <a:cs typeface="Arial" panose="020B0604020202020204" pitchFamily="34" charset="0"/>
              </a:rPr>
              <a:t>Zimmer, H. (2007). </a:t>
            </a:r>
            <a:r>
              <a:rPr lang="en-US" sz="2400" i="1" dirty="0">
                <a:latin typeface="Arial" panose="020B0604020202020204" pitchFamily="34" charset="0"/>
                <a:cs typeface="Arial" panose="020B0604020202020204" pitchFamily="34" charset="0"/>
              </a:rPr>
              <a:t>Gladiator: Main title theme </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obra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grabada</a:t>
            </a:r>
            <a:r>
              <a:rPr lang="en-US" sz="2400" dirty="0">
                <a:latin typeface="Arial" panose="020B0604020202020204" pitchFamily="34" charset="0"/>
                <a:cs typeface="Arial" panose="020B0604020202020204" pitchFamily="34" charset="0"/>
              </a:rPr>
              <a:t> por Davis, </a:t>
            </a:r>
            <a:r>
              <a:rPr lang="en-US" sz="2400" dirty="0" smtClean="0">
                <a:latin typeface="Arial" panose="020B0604020202020204" pitchFamily="34" charset="0"/>
                <a:cs typeface="Arial" panose="020B0604020202020204" pitchFamily="34" charset="0"/>
              </a:rPr>
              <a:t>C. y </a:t>
            </a:r>
            <a:r>
              <a:rPr lang="en-US" sz="2400" dirty="0">
                <a:latin typeface="Arial" panose="020B0604020202020204" pitchFamily="34" charset="0"/>
                <a:cs typeface="Arial" panose="020B0604020202020204" pitchFamily="34" charset="0"/>
              </a:rPr>
              <a:t>Royal Liverpool Philharmonic Orchestra]. En </a:t>
            </a:r>
            <a:r>
              <a:rPr lang="en-US" sz="2400" i="1" dirty="0">
                <a:latin typeface="Arial" panose="020B0604020202020204" pitchFamily="34" charset="0"/>
                <a:cs typeface="Arial" panose="020B0604020202020204" pitchFamily="34" charset="0"/>
              </a:rPr>
              <a:t>Great Movie Themes. </a:t>
            </a:r>
            <a:r>
              <a:rPr lang="en-US" sz="2400" i="1" dirty="0" smtClean="0">
                <a:latin typeface="Arial" panose="020B0604020202020204" pitchFamily="34" charset="0"/>
                <a:cs typeface="Arial" panose="020B0604020202020204" pitchFamily="34" charset="0"/>
              </a:rPr>
              <a:t>Naxos</a:t>
            </a:r>
            <a:r>
              <a:rPr lang="en-US" sz="2400" i="1"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a:t>
            </a:r>
            <a:r>
              <a:rPr lang="en-US" sz="2400" dirty="0" err="1" smtClean="0">
                <a:latin typeface="Arial" panose="020B0604020202020204" pitchFamily="34" charset="0"/>
                <a:cs typeface="Arial" panose="020B0604020202020204" pitchFamily="34" charset="0"/>
              </a:rPr>
              <a:t>obra</a:t>
            </a: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original </a:t>
            </a:r>
            <a:r>
              <a:rPr lang="en-US" sz="2400" dirty="0" err="1">
                <a:latin typeface="Arial" panose="020B0604020202020204" pitchFamily="34" charset="0"/>
                <a:cs typeface="Arial" panose="020B0604020202020204" pitchFamily="34" charset="0"/>
              </a:rPr>
              <a:t>publicada</a:t>
            </a:r>
            <a:r>
              <a:rPr lang="en-US" sz="2400" dirty="0">
                <a:latin typeface="Arial" panose="020B0604020202020204" pitchFamily="34" charset="0"/>
                <a:cs typeface="Arial" panose="020B0604020202020204" pitchFamily="34" charset="0"/>
              </a:rPr>
              <a:t> en 2000</a:t>
            </a:r>
            <a:r>
              <a:rPr lang="en-US" sz="2400" dirty="0" smtClean="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a:t>
            </a:r>
            <a:r>
              <a:rPr lang="en-US" sz="2400" dirty="0" smtClean="0">
                <a:solidFill>
                  <a:schemeClr val="accent2">
                    <a:lumMod val="75000"/>
                  </a:schemeClr>
                </a:solidFill>
                <a:latin typeface="Arial" panose="020B0604020202020204" pitchFamily="34" charset="0"/>
                <a:cs typeface="Arial" panose="020B0604020202020204" pitchFamily="34" charset="0"/>
              </a:rPr>
              <a:t>CD</a:t>
            </a:r>
            <a:r>
              <a:rPr lang="en-US" sz="2400" dirty="0">
                <a:solidFill>
                  <a:schemeClr val="accent2">
                    <a:lumMod val="75000"/>
                  </a:schemeClr>
                </a:solidFill>
                <a:latin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cs typeface="Arial" panose="020B0604020202020204" pitchFamily="34" charset="0"/>
              </a:rPr>
              <a:t>8.570505.</a:t>
            </a:r>
            <a:r>
              <a:rPr lang="es-MX" sz="2400" dirty="0">
                <a:solidFill>
                  <a:schemeClr val="accent2">
                    <a:lumMod val="75000"/>
                  </a:schemeClr>
                </a:solidFill>
                <a:latin typeface="Arial" panose="020B0604020202020204" pitchFamily="34" charset="0"/>
                <a:cs typeface="Arial" panose="020B0604020202020204" pitchFamily="34" charset="0"/>
              </a:rPr>
              <a:t> Pista o t</a:t>
            </a:r>
            <a:r>
              <a:rPr lang="es-MX" sz="2400" dirty="0" smtClean="0">
                <a:solidFill>
                  <a:schemeClr val="accent2">
                    <a:lumMod val="75000"/>
                  </a:schemeClr>
                </a:solidFill>
                <a:latin typeface="Arial" panose="020B0604020202020204" pitchFamily="34" charset="0"/>
                <a:cs typeface="Arial" panose="020B0604020202020204" pitchFamily="34" charset="0"/>
              </a:rPr>
              <a:t>rack</a:t>
            </a:r>
            <a:r>
              <a:rPr lang="es-MX" sz="2400" dirty="0">
                <a:solidFill>
                  <a:schemeClr val="accent2">
                    <a:lumMod val="75000"/>
                  </a:schemeClr>
                </a:solidFill>
                <a:latin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cs typeface="Arial" panose="020B0604020202020204" pitchFamily="34" charset="0"/>
              </a:rPr>
              <a:t>5.</a:t>
            </a:r>
            <a:endParaRPr lang="es-MX" sz="2400" dirty="0">
              <a:solidFill>
                <a:schemeClr val="accent2">
                  <a:lumMod val="75000"/>
                </a:schemeClr>
              </a:solidFill>
              <a:latin typeface="Arial" panose="020B0604020202020204" pitchFamily="34" charset="0"/>
              <a:cs typeface="Arial" panose="020B0604020202020204" pitchFamily="34" charset="0"/>
            </a:endParaRPr>
          </a:p>
          <a:p>
            <a:pPr>
              <a:spcAft>
                <a:spcPts val="0"/>
              </a:spcAft>
            </a:pPr>
            <a:r>
              <a:rPr lang="es-MX" sz="2400" dirty="0">
                <a:latin typeface="Arial" panose="020B0604020202020204" pitchFamily="34" charset="0"/>
                <a:ea typeface="Arial" panose="020B0604020202020204" pitchFamily="34" charset="0"/>
                <a:cs typeface="Arial" panose="020B0604020202020204" pitchFamily="34" charset="0"/>
              </a:rPr>
              <a:t> </a:t>
            </a:r>
            <a:endParaRPr lang="es-MX" sz="24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400" dirty="0" smtClean="0">
                <a:latin typeface="Arial" panose="020B0604020202020204" pitchFamily="34" charset="0"/>
                <a:ea typeface="Arial" panose="020B0604020202020204" pitchFamily="34" charset="0"/>
                <a:cs typeface="Arial" panose="020B0604020202020204" pitchFamily="34" charset="0"/>
              </a:rPr>
              <a:t>12.</a:t>
            </a:r>
            <a:r>
              <a:rPr lang="es-MX" sz="2400" dirty="0">
                <a:latin typeface="Arial" panose="020B0604020202020204" pitchFamily="34" charset="0"/>
                <a:ea typeface="Arial" panose="020B0604020202020204" pitchFamily="34" charset="0"/>
                <a:cs typeface="Arial" panose="020B0604020202020204" pitchFamily="34" charset="0"/>
              </a:rPr>
              <a:t>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El compositor mexicano Silvestre Revueltas escribió la música para la película </a:t>
            </a:r>
            <a:r>
              <a:rPr lang="es-MX" sz="2400" i="1" dirty="0" smtClean="0">
                <a:solidFill>
                  <a:srgbClr val="0070C0"/>
                </a:solidFill>
                <a:latin typeface="Arial" panose="020B0604020202020204" pitchFamily="34" charset="0"/>
                <a:ea typeface="Arial" panose="020B0604020202020204" pitchFamily="34" charset="0"/>
                <a:cs typeface="Arial" panose="020B0604020202020204" pitchFamily="34" charset="0"/>
              </a:rPr>
              <a:t>Redes</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 </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(1936).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En la </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actualidad,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la </a:t>
            </a:r>
            <a:r>
              <a:rPr lang="es-MX" sz="2400" i="1" dirty="0">
                <a:solidFill>
                  <a:srgbClr val="0070C0"/>
                </a:solidFill>
                <a:latin typeface="Arial" panose="020B0604020202020204" pitchFamily="34" charset="0"/>
                <a:ea typeface="Arial" panose="020B0604020202020204" pitchFamily="34" charset="0"/>
                <a:cs typeface="Arial" panose="020B0604020202020204" pitchFamily="34" charset="0"/>
              </a:rPr>
              <a:t>Suite de Redes</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 para orquesta, es parte del repertorio de todas las orquestas en México y de muchas </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m</a:t>
            </a:r>
            <a:r>
              <a:rPr lang="es-ES" sz="2400" dirty="0" err="1" smtClean="0">
                <a:solidFill>
                  <a:srgbClr val="0070C0"/>
                </a:solidFill>
                <a:latin typeface="Arial" panose="020B0604020202020204" pitchFamily="34" charset="0"/>
                <a:ea typeface="Arial" panose="020B0604020202020204" pitchFamily="34" charset="0"/>
                <a:cs typeface="Arial" panose="020B0604020202020204" pitchFamily="34" charset="0"/>
              </a:rPr>
              <a:t>ás</a:t>
            </a:r>
            <a:r>
              <a:rPr lang="es-ES"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 </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alrededor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del mundo: </a:t>
            </a:r>
          </a:p>
          <a:p>
            <a:pPr marL="285750" indent="-285750">
              <a:spcAft>
                <a:spcPts val="0"/>
              </a:spcAft>
              <a:buFont typeface="Wingdings" panose="05000000000000000000" pitchFamily="2" charset="2"/>
              <a:buChar char="Ø"/>
            </a:pPr>
            <a:r>
              <a:rPr lang="es-ES" sz="2400" dirty="0">
                <a:latin typeface="Arial" panose="020B0604020202020204" pitchFamily="34" charset="0"/>
                <a:cs typeface="Arial" panose="020B0604020202020204" pitchFamily="34" charset="0"/>
              </a:rPr>
              <a:t>Revueltas, S. (2004 ). </a:t>
            </a:r>
            <a:r>
              <a:rPr lang="es-ES" sz="2400" i="1" dirty="0">
                <a:latin typeface="Arial" panose="020B0604020202020204" pitchFamily="34" charset="0"/>
                <a:cs typeface="Arial" panose="020B0604020202020204" pitchFamily="34" charset="0"/>
              </a:rPr>
              <a:t>Redes </a:t>
            </a:r>
            <a:r>
              <a:rPr lang="es-ES" sz="2400" dirty="0">
                <a:latin typeface="Arial" panose="020B0604020202020204" pitchFamily="34" charset="0"/>
                <a:cs typeface="Arial" panose="020B0604020202020204" pitchFamily="34" charset="0"/>
              </a:rPr>
              <a:t>[obra grabada por Prieto, C. M. y la Orquesta Sinfónica de Xalapa]. En </a:t>
            </a:r>
            <a:r>
              <a:rPr lang="es-ES" sz="2400" i="1" dirty="0">
                <a:latin typeface="Arial" panose="020B0604020202020204" pitchFamily="34" charset="0"/>
                <a:cs typeface="Arial" panose="020B0604020202020204" pitchFamily="34" charset="0"/>
              </a:rPr>
              <a:t>Revueltas, Orquesta Sinfónica de Xalapa. </a:t>
            </a:r>
            <a:r>
              <a:rPr lang="es-ES" sz="2400" i="1" dirty="0" err="1">
                <a:latin typeface="Arial" panose="020B0604020202020204" pitchFamily="34" charset="0"/>
                <a:cs typeface="Arial" panose="020B0604020202020204" pitchFamily="34" charset="0"/>
              </a:rPr>
              <a:t>Urtext</a:t>
            </a:r>
            <a:r>
              <a:rPr lang="es-ES" sz="2400" i="1" dirty="0">
                <a:latin typeface="Arial" panose="020B0604020202020204" pitchFamily="34" charset="0"/>
                <a:cs typeface="Arial" panose="020B0604020202020204" pitchFamily="34" charset="0"/>
              </a:rPr>
              <a:t> Digital </a:t>
            </a:r>
            <a:r>
              <a:rPr lang="es-ES" sz="2400" i="1" dirty="0" err="1" smtClean="0">
                <a:latin typeface="Arial" panose="020B0604020202020204" pitchFamily="34" charset="0"/>
                <a:cs typeface="Arial" panose="020B0604020202020204" pitchFamily="34" charset="0"/>
              </a:rPr>
              <a:t>Classics</a:t>
            </a:r>
            <a:r>
              <a:rPr lang="es-ES" sz="2400" dirty="0">
                <a:latin typeface="Arial" panose="020B0604020202020204" pitchFamily="34" charset="0"/>
                <a:cs typeface="Arial" panose="020B0604020202020204" pitchFamily="34" charset="0"/>
              </a:rPr>
              <a:t> </a:t>
            </a:r>
            <a:r>
              <a:rPr lang="es-ES" sz="2400" dirty="0" smtClean="0">
                <a:latin typeface="Arial" panose="020B0604020202020204" pitchFamily="34" charset="0"/>
                <a:cs typeface="Arial" panose="020B0604020202020204" pitchFamily="34" charset="0"/>
              </a:rPr>
              <a:t>(obra </a:t>
            </a:r>
            <a:r>
              <a:rPr lang="es-ES" sz="2400" dirty="0">
                <a:latin typeface="Arial" panose="020B0604020202020204" pitchFamily="34" charset="0"/>
                <a:cs typeface="Arial" panose="020B0604020202020204" pitchFamily="34" charset="0"/>
              </a:rPr>
              <a:t>original publicada en 1936</a:t>
            </a:r>
            <a:r>
              <a:rPr lang="es-ES" sz="2400" dirty="0" smtClean="0">
                <a:latin typeface="Arial" panose="020B0604020202020204" pitchFamily="34" charset="0"/>
                <a:cs typeface="Arial" panose="020B0604020202020204" pitchFamily="34" charset="0"/>
              </a:rPr>
              <a:t>).</a:t>
            </a:r>
            <a:r>
              <a:rPr lang="es-ES" sz="2400" dirty="0">
                <a:latin typeface="Arial" panose="020B0604020202020204" pitchFamily="34" charset="0"/>
                <a:cs typeface="Arial" panose="020B0604020202020204" pitchFamily="34" charset="0"/>
              </a:rPr>
              <a:t> </a:t>
            </a:r>
            <a:r>
              <a:rPr lang="es-ES" sz="2400" dirty="0" smtClean="0">
                <a:solidFill>
                  <a:schemeClr val="accent2">
                    <a:lumMod val="75000"/>
                  </a:schemeClr>
                </a:solidFill>
                <a:latin typeface="Arial" panose="020B0604020202020204" pitchFamily="34" charset="0"/>
                <a:cs typeface="Arial" panose="020B0604020202020204" pitchFamily="34" charset="0"/>
              </a:rPr>
              <a:t>CD</a:t>
            </a:r>
            <a:r>
              <a:rPr lang="es-ES" sz="2400" dirty="0">
                <a:solidFill>
                  <a:schemeClr val="accent2">
                    <a:lumMod val="75000"/>
                  </a:schemeClr>
                </a:solidFill>
                <a:latin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cs typeface="Arial" panose="020B0604020202020204" pitchFamily="34" charset="0"/>
              </a:rPr>
              <a:t>JBCC088. Pista </a:t>
            </a:r>
            <a:r>
              <a:rPr lang="es-MX" sz="2400" dirty="0">
                <a:solidFill>
                  <a:schemeClr val="accent2">
                    <a:lumMod val="75000"/>
                  </a:schemeClr>
                </a:solidFill>
                <a:latin typeface="Arial" panose="020B0604020202020204" pitchFamily="34" charset="0"/>
                <a:cs typeface="Arial" panose="020B0604020202020204" pitchFamily="34" charset="0"/>
              </a:rPr>
              <a:t>o t</a:t>
            </a:r>
            <a:r>
              <a:rPr lang="es-MX" sz="2400" dirty="0" smtClean="0">
                <a:solidFill>
                  <a:schemeClr val="accent2">
                    <a:lumMod val="75000"/>
                  </a:schemeClr>
                </a:solidFill>
                <a:latin typeface="Arial" panose="020B0604020202020204" pitchFamily="34" charset="0"/>
                <a:cs typeface="Arial" panose="020B0604020202020204" pitchFamily="34" charset="0"/>
              </a:rPr>
              <a:t>rack</a:t>
            </a:r>
            <a:r>
              <a:rPr lang="es-MX" sz="2400" dirty="0">
                <a:solidFill>
                  <a:schemeClr val="accent2">
                    <a:lumMod val="75000"/>
                  </a:schemeClr>
                </a:solidFill>
                <a:latin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cs typeface="Arial" panose="020B0604020202020204" pitchFamily="34" charset="0"/>
              </a:rPr>
              <a:t>2</a:t>
            </a:r>
            <a:r>
              <a:rPr lang="es-MX" sz="2400" dirty="0" smtClean="0">
                <a:latin typeface="Arial" panose="020B0604020202020204" pitchFamily="34" charset="0"/>
                <a:cs typeface="Arial" panose="020B0604020202020204" pitchFamily="34" charset="0"/>
              </a:rPr>
              <a:t>.</a:t>
            </a:r>
            <a:endParaRPr lang="es-MX" sz="2400" dirty="0">
              <a:latin typeface="Arial" panose="020B0604020202020204" pitchFamily="34" charset="0"/>
              <a:cs typeface="Arial" panose="020B0604020202020204" pitchFamily="34" charset="0"/>
            </a:endParaRPr>
          </a:p>
          <a:p>
            <a:pPr>
              <a:spcAft>
                <a:spcPts val="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400" dirty="0" smtClean="0">
                <a:latin typeface="Arial" panose="020B0604020202020204" pitchFamily="34" charset="0"/>
                <a:ea typeface="Arial" panose="020B0604020202020204" pitchFamily="34" charset="0"/>
                <a:cs typeface="Arial" panose="020B0604020202020204" pitchFamily="34" charset="0"/>
              </a:rPr>
              <a:t>13.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Por último, </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en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el siguiente link </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podrá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ver </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la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escena de la película </a:t>
            </a:r>
            <a:r>
              <a:rPr lang="es-MX" sz="2400" i="1" dirty="0">
                <a:solidFill>
                  <a:srgbClr val="0070C0"/>
                </a:solidFill>
                <a:latin typeface="Arial" panose="020B0604020202020204" pitchFamily="34" charset="0"/>
                <a:ea typeface="Arial" panose="020B0604020202020204" pitchFamily="34" charset="0"/>
                <a:cs typeface="Arial" panose="020B0604020202020204" pitchFamily="34" charset="0"/>
              </a:rPr>
              <a:t>Misión Imposible: Nación Secreta</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 (2015</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en la que se usó esta aria para darle elegancia </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y,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a la </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vez,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dramatismo a la </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escena. </a:t>
            </a:r>
            <a:endParaRPr lang="es-MX" sz="2400" dirty="0">
              <a:solidFill>
                <a:srgbClr val="0070C0"/>
              </a:solidFill>
              <a:latin typeface="Arial" panose="020B0604020202020204" pitchFamily="34" charset="0"/>
              <a:ea typeface="Arial" panose="020B0604020202020204" pitchFamily="34" charset="0"/>
              <a:cs typeface="Arial" panose="020B0604020202020204" pitchFamily="34" charset="0"/>
            </a:endParaRPr>
          </a:p>
          <a:p>
            <a:pPr marL="285750" indent="-285750">
              <a:spcAft>
                <a:spcPts val="0"/>
              </a:spcAft>
              <a:buFont typeface="Wingdings" panose="05000000000000000000" pitchFamily="2" charset="2"/>
              <a:buChar char="Ø"/>
            </a:pPr>
            <a:r>
              <a:rPr lang="es-MX" sz="2400" dirty="0">
                <a:latin typeface="Arial" panose="020B0604020202020204" pitchFamily="34" charset="0"/>
                <a:cs typeface="Arial" panose="020B0604020202020204" pitchFamily="34" charset="0"/>
              </a:rPr>
              <a:t>Puccini, G. (1995). </a:t>
            </a:r>
            <a:r>
              <a:rPr lang="es-MX" sz="2400" i="1" dirty="0" err="1">
                <a:latin typeface="Arial" panose="020B0604020202020204" pitchFamily="34" charset="0"/>
                <a:cs typeface="Arial" panose="020B0604020202020204" pitchFamily="34" charset="0"/>
              </a:rPr>
              <a:t>Turaandot</a:t>
            </a:r>
            <a:r>
              <a:rPr lang="es-MX" sz="2400" i="1" dirty="0">
                <a:latin typeface="Arial" panose="020B0604020202020204" pitchFamily="34" charset="0"/>
                <a:cs typeface="Arial" panose="020B0604020202020204" pitchFamily="34" charset="0"/>
              </a:rPr>
              <a:t>, Acto III, </a:t>
            </a:r>
            <a:r>
              <a:rPr lang="es-MX" sz="2400" i="1" dirty="0" err="1">
                <a:latin typeface="Arial" panose="020B0604020202020204" pitchFamily="34" charset="0"/>
                <a:cs typeface="Arial" panose="020B0604020202020204" pitchFamily="34" charset="0"/>
              </a:rPr>
              <a:t>Nessun</a:t>
            </a:r>
            <a:r>
              <a:rPr lang="es-MX" sz="2400" i="1" dirty="0">
                <a:latin typeface="Arial" panose="020B0604020202020204" pitchFamily="34" charset="0"/>
                <a:cs typeface="Arial" panose="020B0604020202020204" pitchFamily="34" charset="0"/>
              </a:rPr>
              <a:t> </a:t>
            </a:r>
            <a:r>
              <a:rPr lang="es-MX" sz="2400" i="1" dirty="0" err="1">
                <a:latin typeface="Arial" panose="020B0604020202020204" pitchFamily="34" charset="0"/>
                <a:cs typeface="Arial" panose="020B0604020202020204" pitchFamily="34" charset="0"/>
              </a:rPr>
              <a:t>dorma</a:t>
            </a:r>
            <a:r>
              <a:rPr lang="es-MX" sz="2400" i="1" dirty="0">
                <a:latin typeface="Arial" panose="020B0604020202020204" pitchFamily="34" charset="0"/>
                <a:cs typeface="Arial" panose="020B0604020202020204" pitchFamily="34" charset="0"/>
              </a:rPr>
              <a:t> </a:t>
            </a:r>
            <a:r>
              <a:rPr lang="es-MX" sz="2400" dirty="0">
                <a:latin typeface="Arial" panose="020B0604020202020204" pitchFamily="34" charset="0"/>
                <a:cs typeface="Arial" panose="020B0604020202020204" pitchFamily="34" charset="0"/>
              </a:rPr>
              <a:t>[obra grabada por Harper, T., </a:t>
            </a:r>
            <a:r>
              <a:rPr lang="es-MX" sz="2400" dirty="0" err="1">
                <a:latin typeface="Arial" panose="020B0604020202020204" pitchFamily="34" charset="0"/>
                <a:cs typeface="Arial" panose="020B0604020202020204" pitchFamily="34" charset="0"/>
              </a:rPr>
              <a:t>Slovak</a:t>
            </a:r>
            <a:r>
              <a:rPr lang="es-MX" sz="2400" dirty="0">
                <a:latin typeface="Arial" panose="020B0604020202020204" pitchFamily="34" charset="0"/>
                <a:cs typeface="Arial" panose="020B0604020202020204" pitchFamily="34" charset="0"/>
              </a:rPr>
              <a:t> Radio </a:t>
            </a:r>
            <a:r>
              <a:rPr lang="es-MX" sz="2400" dirty="0" err="1">
                <a:latin typeface="Arial" panose="020B0604020202020204" pitchFamily="34" charset="0"/>
                <a:cs typeface="Arial" panose="020B0604020202020204" pitchFamily="34" charset="0"/>
              </a:rPr>
              <a:t>Symphony</a:t>
            </a:r>
            <a:r>
              <a:rPr lang="es-MX" sz="2400" dirty="0">
                <a:latin typeface="Arial" panose="020B0604020202020204" pitchFamily="34" charset="0"/>
                <a:cs typeface="Arial" panose="020B0604020202020204" pitchFamily="34" charset="0"/>
              </a:rPr>
              <a:t> </a:t>
            </a:r>
            <a:r>
              <a:rPr lang="es-MX" sz="2400" dirty="0" err="1">
                <a:latin typeface="Arial" panose="020B0604020202020204" pitchFamily="34" charset="0"/>
                <a:cs typeface="Arial" panose="020B0604020202020204" pitchFamily="34" charset="0"/>
              </a:rPr>
              <a:t>Orchestra</a:t>
            </a:r>
            <a:r>
              <a:rPr lang="es-MX" sz="2400" dirty="0">
                <a:latin typeface="Arial" panose="020B0604020202020204" pitchFamily="34" charset="0"/>
                <a:cs typeface="Arial" panose="020B0604020202020204" pitchFamily="34" charset="0"/>
              </a:rPr>
              <a:t>, y </a:t>
            </a:r>
            <a:r>
              <a:rPr lang="es-MX" sz="2400" dirty="0" err="1">
                <a:latin typeface="Arial" panose="020B0604020202020204" pitchFamily="34" charset="0"/>
                <a:cs typeface="Arial" panose="020B0604020202020204" pitchFamily="34" charset="0"/>
              </a:rPr>
              <a:t>Halász</a:t>
            </a:r>
            <a:r>
              <a:rPr lang="es-MX" sz="2400" dirty="0">
                <a:latin typeface="Arial" panose="020B0604020202020204" pitchFamily="34" charset="0"/>
                <a:cs typeface="Arial" panose="020B0604020202020204" pitchFamily="34" charset="0"/>
              </a:rPr>
              <a:t>, M.]. En </a:t>
            </a:r>
            <a:r>
              <a:rPr lang="es-MX" sz="2400" i="1" dirty="0" err="1">
                <a:latin typeface="Arial" panose="020B0604020202020204" pitchFamily="34" charset="0"/>
                <a:cs typeface="Arial" panose="020B0604020202020204" pitchFamily="34" charset="0"/>
              </a:rPr>
              <a:t>The</a:t>
            </a:r>
            <a:r>
              <a:rPr lang="es-MX" sz="2400" i="1" dirty="0">
                <a:latin typeface="Arial" panose="020B0604020202020204" pitchFamily="34" charset="0"/>
                <a:cs typeface="Arial" panose="020B0604020202020204" pitchFamily="34" charset="0"/>
              </a:rPr>
              <a:t> </a:t>
            </a:r>
            <a:r>
              <a:rPr lang="es-MX" sz="2400" i="1" dirty="0" err="1">
                <a:latin typeface="Arial" panose="020B0604020202020204" pitchFamily="34" charset="0"/>
                <a:cs typeface="Arial" panose="020B0604020202020204" pitchFamily="34" charset="0"/>
              </a:rPr>
              <a:t>best</a:t>
            </a:r>
            <a:r>
              <a:rPr lang="es-MX" sz="2400" i="1" dirty="0">
                <a:latin typeface="Arial" panose="020B0604020202020204" pitchFamily="34" charset="0"/>
                <a:cs typeface="Arial" panose="020B0604020202020204" pitchFamily="34" charset="0"/>
              </a:rPr>
              <a:t> </a:t>
            </a:r>
            <a:r>
              <a:rPr lang="es-MX" sz="2400" i="1" dirty="0" err="1">
                <a:latin typeface="Arial" panose="020B0604020202020204" pitchFamily="34" charset="0"/>
                <a:cs typeface="Arial" panose="020B0604020202020204" pitchFamily="34" charset="0"/>
              </a:rPr>
              <a:t>of</a:t>
            </a:r>
            <a:r>
              <a:rPr lang="es-MX" sz="2400" i="1" dirty="0">
                <a:latin typeface="Arial" panose="020B0604020202020204" pitchFamily="34" charset="0"/>
                <a:cs typeface="Arial" panose="020B0604020202020204" pitchFamily="34" charset="0"/>
              </a:rPr>
              <a:t> opera, Vol. 1. </a:t>
            </a:r>
            <a:r>
              <a:rPr lang="es-MX" sz="2400" i="1" dirty="0" smtClean="0">
                <a:latin typeface="Arial" panose="020B0604020202020204" pitchFamily="34" charset="0"/>
                <a:cs typeface="Arial" panose="020B0604020202020204" pitchFamily="34" charset="0"/>
              </a:rPr>
              <a:t>Naxos </a:t>
            </a:r>
            <a:r>
              <a:rPr lang="es-MX" sz="2400" dirty="0">
                <a:latin typeface="Arial" panose="020B0604020202020204" pitchFamily="34" charset="0"/>
                <a:cs typeface="Arial" panose="020B0604020202020204" pitchFamily="34" charset="0"/>
              </a:rPr>
              <a:t>(obra original publicada en 1926</a:t>
            </a:r>
            <a:r>
              <a:rPr lang="es-MX" sz="2400" dirty="0" smtClean="0">
                <a:latin typeface="Arial" panose="020B0604020202020204" pitchFamily="34" charset="0"/>
                <a:cs typeface="Arial" panose="020B0604020202020204" pitchFamily="34" charset="0"/>
              </a:rPr>
              <a:t>).</a:t>
            </a:r>
            <a:r>
              <a:rPr lang="es-MX" sz="2400" dirty="0">
                <a:latin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cs typeface="Arial" panose="020B0604020202020204" pitchFamily="34" charset="0"/>
              </a:rPr>
              <a:t>CD</a:t>
            </a:r>
            <a:r>
              <a:rPr lang="es-MX" sz="2400" dirty="0">
                <a:solidFill>
                  <a:schemeClr val="accent2">
                    <a:lumMod val="75000"/>
                  </a:schemeClr>
                </a:solidFill>
                <a:latin typeface="Arial" panose="020B0604020202020204" pitchFamily="34" charset="0"/>
                <a:cs typeface="Arial" panose="020B0604020202020204" pitchFamily="34" charset="0"/>
              </a:rPr>
              <a:t>: 8.553166 </a:t>
            </a:r>
            <a:r>
              <a:rPr lang="es-MX" sz="2400" dirty="0" smtClean="0">
                <a:solidFill>
                  <a:schemeClr val="accent2">
                    <a:lumMod val="75000"/>
                  </a:schemeClr>
                </a:solidFill>
                <a:latin typeface="Arial" panose="020B0604020202020204" pitchFamily="34" charset="0"/>
                <a:cs typeface="Arial" panose="020B0604020202020204" pitchFamily="34" charset="0"/>
              </a:rPr>
              <a:t>. </a:t>
            </a:r>
            <a:r>
              <a:rPr lang="es-MX" sz="2400" dirty="0">
                <a:solidFill>
                  <a:schemeClr val="accent2">
                    <a:lumMod val="75000"/>
                  </a:schemeClr>
                </a:solidFill>
                <a:latin typeface="Arial" panose="020B0604020202020204" pitchFamily="34" charset="0"/>
                <a:cs typeface="Arial" panose="020B0604020202020204" pitchFamily="34" charset="0"/>
              </a:rPr>
              <a:t>Pista o t</a:t>
            </a:r>
            <a:r>
              <a:rPr lang="es-MX" sz="2400" dirty="0" smtClean="0">
                <a:solidFill>
                  <a:schemeClr val="accent2">
                    <a:lumMod val="75000"/>
                  </a:schemeClr>
                </a:solidFill>
                <a:latin typeface="Arial" panose="020B0604020202020204" pitchFamily="34" charset="0"/>
                <a:cs typeface="Arial" panose="020B0604020202020204" pitchFamily="34" charset="0"/>
              </a:rPr>
              <a:t>rack</a:t>
            </a:r>
            <a:r>
              <a:rPr lang="es-MX" sz="2400" dirty="0">
                <a:solidFill>
                  <a:schemeClr val="accent2">
                    <a:lumMod val="75000"/>
                  </a:schemeClr>
                </a:solidFill>
                <a:latin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cs typeface="Arial" panose="020B0604020202020204" pitchFamily="34" charset="0"/>
              </a:rPr>
              <a:t>14.</a:t>
            </a:r>
            <a:endParaRPr lang="es-MX" sz="2400" dirty="0">
              <a:solidFill>
                <a:schemeClr val="accent2">
                  <a:lumMod val="75000"/>
                </a:schemeClr>
              </a:solidFill>
              <a:latin typeface="Arial" panose="020B0604020202020204" pitchFamily="34" charset="0"/>
              <a:cs typeface="Arial" panose="020B0604020202020204" pitchFamily="34" charset="0"/>
            </a:endParaRPr>
          </a:p>
          <a:p>
            <a:pPr>
              <a:spcAft>
                <a:spcPts val="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spcAft>
                <a:spcPts val="0"/>
              </a:spcAft>
            </a:pPr>
            <a:endParaRPr lang="es-MX" sz="2400" dirty="0">
              <a:effectLst/>
              <a:highlight>
                <a:srgbClr val="00FF00"/>
              </a:highligh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92111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98310" y="631388"/>
            <a:ext cx="18040803" cy="2308324"/>
          </a:xfrm>
          <a:prstGeom prst="rect">
            <a:avLst/>
          </a:prstGeom>
        </p:spPr>
        <p:txBody>
          <a:bodyPr wrap="square">
            <a:spAutoFit/>
          </a:bodyPr>
          <a:lstStyle/>
          <a:p>
            <a:pPr algn="just">
              <a:spcAft>
                <a:spcPts val="0"/>
              </a:spcAft>
            </a:pPr>
            <a:r>
              <a:rPr lang="es-MX" sz="2400" dirty="0">
                <a:latin typeface="Arial" panose="020B0604020202020204" pitchFamily="34" charset="0"/>
                <a:cs typeface="Arial" panose="020B0604020202020204" pitchFamily="34" charset="0"/>
              </a:rPr>
              <a:t>Si </a:t>
            </a:r>
            <a:r>
              <a:rPr lang="es-MX" sz="2400" dirty="0" smtClean="0">
                <a:latin typeface="Arial" panose="020B0604020202020204" pitchFamily="34" charset="0"/>
                <a:cs typeface="Arial" panose="020B0604020202020204" pitchFamily="34" charset="0"/>
              </a:rPr>
              <a:t>tiene </a:t>
            </a:r>
            <a:r>
              <a:rPr lang="es-MX" sz="2400" dirty="0">
                <a:latin typeface="Arial" panose="020B0604020202020204" pitchFamily="34" charset="0"/>
                <a:cs typeface="Arial" panose="020B0604020202020204" pitchFamily="34" charset="0"/>
              </a:rPr>
              <a:t>interés en conocer cómo es que la música mueve nuestras emociones y </a:t>
            </a:r>
            <a:r>
              <a:rPr lang="es-MX" sz="2400" dirty="0" smtClean="0">
                <a:latin typeface="Arial" panose="020B0604020202020204" pitchFamily="34" charset="0"/>
                <a:cs typeface="Arial" panose="020B0604020202020204" pitchFamily="34" charset="0"/>
              </a:rPr>
              <a:t>c</a:t>
            </a:r>
            <a:r>
              <a:rPr lang="es-ES" sz="2400" dirty="0" smtClean="0">
                <a:latin typeface="Arial" panose="020B0604020202020204" pitchFamily="34" charset="0"/>
                <a:cs typeface="Arial" panose="020B0604020202020204" pitchFamily="34" charset="0"/>
              </a:rPr>
              <a:t>ó</a:t>
            </a:r>
            <a:r>
              <a:rPr lang="es-MX" sz="2400" dirty="0" smtClean="0">
                <a:latin typeface="Arial" panose="020B0604020202020204" pitchFamily="34" charset="0"/>
                <a:cs typeface="Arial" panose="020B0604020202020204" pitchFamily="34" charset="0"/>
              </a:rPr>
              <a:t>mo </a:t>
            </a:r>
            <a:r>
              <a:rPr lang="es-MX" sz="2400" dirty="0">
                <a:latin typeface="Arial" panose="020B0604020202020204" pitchFamily="34" charset="0"/>
                <a:cs typeface="Arial" panose="020B0604020202020204" pitchFamily="34" charset="0"/>
              </a:rPr>
              <a:t>esto es aprovechado por los creadores de películas, entonces no </a:t>
            </a:r>
            <a:r>
              <a:rPr lang="es-MX" sz="2400" dirty="0" smtClean="0">
                <a:latin typeface="Arial" panose="020B0604020202020204" pitchFamily="34" charset="0"/>
                <a:cs typeface="Arial" panose="020B0604020202020204" pitchFamily="34" charset="0"/>
              </a:rPr>
              <a:t>se puede </a:t>
            </a:r>
            <a:r>
              <a:rPr lang="es-MX" sz="2400" dirty="0">
                <a:latin typeface="Arial" panose="020B0604020202020204" pitchFamily="34" charset="0"/>
                <a:cs typeface="Arial" panose="020B0604020202020204" pitchFamily="34" charset="0"/>
              </a:rPr>
              <a:t>perder el siguiente video titulado </a:t>
            </a:r>
            <a:r>
              <a:rPr lang="es-MX" sz="2400" i="1" dirty="0" smtClean="0">
                <a:latin typeface="Arial" panose="020B0604020202020204" pitchFamily="34" charset="0"/>
                <a:cs typeface="Arial" panose="020B0604020202020204" pitchFamily="34" charset="0"/>
              </a:rPr>
              <a:t>Música, emociones y neurociencias, </a:t>
            </a:r>
            <a:r>
              <a:rPr lang="es-MX" sz="2400" dirty="0" smtClean="0">
                <a:latin typeface="Arial" panose="020B0604020202020204" pitchFamily="34" charset="0"/>
                <a:cs typeface="Arial" panose="020B0604020202020204" pitchFamily="34" charset="0"/>
              </a:rPr>
              <a:t>en el que podrá </a:t>
            </a:r>
            <a:r>
              <a:rPr lang="es-MX" sz="2400" dirty="0">
                <a:latin typeface="Arial" panose="020B0604020202020204" pitchFamily="34" charset="0"/>
                <a:cs typeface="Arial" panose="020B0604020202020204" pitchFamily="34" charset="0"/>
              </a:rPr>
              <a:t>encontrar las </a:t>
            </a:r>
            <a:r>
              <a:rPr lang="es-MX" sz="2400" dirty="0" smtClean="0">
                <a:latin typeface="Arial" panose="020B0604020202020204" pitchFamily="34" charset="0"/>
                <a:cs typeface="Arial" panose="020B0604020202020204" pitchFamily="34" charset="0"/>
              </a:rPr>
              <a:t>respuestas. </a:t>
            </a:r>
          </a:p>
          <a:p>
            <a:pPr algn="just">
              <a:spcAft>
                <a:spcPts val="0"/>
              </a:spcAft>
            </a:pPr>
            <a:endParaRPr lang="es-MX" sz="2400" dirty="0">
              <a:latin typeface="Arial" panose="020B0604020202020204" pitchFamily="34" charset="0"/>
              <a:cs typeface="Arial" panose="020B0604020202020204" pitchFamily="34" charset="0"/>
            </a:endParaRPr>
          </a:p>
          <a:p>
            <a:pPr algn="just">
              <a:spcAft>
                <a:spcPts val="0"/>
              </a:spcAft>
            </a:pPr>
            <a:r>
              <a:rPr lang="es-MX" sz="2400" dirty="0" smtClean="0">
                <a:latin typeface="Arial" panose="020B0604020202020204" pitchFamily="34" charset="0"/>
                <a:cs typeface="Arial" panose="020B0604020202020204" pitchFamily="34" charset="0"/>
              </a:rPr>
              <a:t>Para </a:t>
            </a:r>
            <a:r>
              <a:rPr lang="es-MX" sz="2400" dirty="0">
                <a:latin typeface="Arial" panose="020B0604020202020204" pitchFamily="34" charset="0"/>
                <a:cs typeface="Arial" panose="020B0604020202020204" pitchFamily="34" charset="0"/>
              </a:rPr>
              <a:t>visualizar un ejemplo de cómo la música puede alterar completamente el significado de una misma escena (de romántica a terror), </a:t>
            </a:r>
            <a:r>
              <a:rPr lang="es-MX" sz="2400" dirty="0" smtClean="0">
                <a:latin typeface="Arial" panose="020B0604020202020204" pitchFamily="34" charset="0"/>
                <a:cs typeface="Arial" panose="020B0604020202020204" pitchFamily="34" charset="0"/>
              </a:rPr>
              <a:t>puede dirigirse </a:t>
            </a:r>
            <a:r>
              <a:rPr lang="es-MX" sz="2400" dirty="0">
                <a:latin typeface="Arial" panose="020B0604020202020204" pitchFamily="34" charset="0"/>
                <a:cs typeface="Arial" panose="020B0604020202020204" pitchFamily="34" charset="0"/>
              </a:rPr>
              <a:t>directamente al minuto 04:30 del video.</a:t>
            </a:r>
          </a:p>
        </p:txBody>
      </p:sp>
      <p:sp>
        <p:nvSpPr>
          <p:cNvPr id="4" name="Rectángulo 3">
            <a:extLst>
              <a:ext uri="{FF2B5EF4-FFF2-40B4-BE49-F238E27FC236}">
                <a16:creationId xmlns:a16="http://schemas.microsoft.com/office/drawing/2014/main" xmlns="" id="{E0B16461-C6E3-4E27-AA6C-4E674B32B754}"/>
              </a:ext>
            </a:extLst>
          </p:cNvPr>
          <p:cNvSpPr/>
          <p:nvPr/>
        </p:nvSpPr>
        <p:spPr>
          <a:xfrm>
            <a:off x="5903232" y="3184239"/>
            <a:ext cx="8246836" cy="436592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a:latin typeface="Arial" panose="020B0604020202020204" pitchFamily="34" charset="0"/>
                <a:cs typeface="Arial" panose="020B0604020202020204" pitchFamily="34" charset="0"/>
                <a:hlinkClick r:id="rId2"/>
              </a:rPr>
              <a:t>https://youtu.be/SFlE6pJJri8</a:t>
            </a:r>
            <a:endParaRPr lang="es-ES" dirty="0">
              <a:solidFill>
                <a:schemeClr val="bg1"/>
              </a:solidFill>
            </a:endParaRPr>
          </a:p>
        </p:txBody>
      </p:sp>
      <p:pic>
        <p:nvPicPr>
          <p:cNvPr id="5" name="Gráfico 6" descr="Claqueta con relleno sólido">
            <a:extLst>
              <a:ext uri="{FF2B5EF4-FFF2-40B4-BE49-F238E27FC236}">
                <a16:creationId xmlns:a16="http://schemas.microsoft.com/office/drawing/2014/main" xmlns="" id="{3752B84F-416C-4BF1-B7C2-64B0B11ADFF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9561511" y="3543468"/>
            <a:ext cx="914400" cy="914400"/>
          </a:xfrm>
          <a:prstGeom prst="rect">
            <a:avLst/>
          </a:prstGeom>
          <a:solidFill>
            <a:schemeClr val="bg1"/>
          </a:solidFill>
        </p:spPr>
      </p:pic>
    </p:spTree>
    <p:extLst>
      <p:ext uri="{BB962C8B-B14F-4D97-AF65-F5344CB8AC3E}">
        <p14:creationId xmlns:p14="http://schemas.microsoft.com/office/powerpoint/2010/main" val="3387327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94360" y="145473"/>
            <a:ext cx="18196560" cy="1549729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endParaRPr lang="es-MX" sz="4000" b="1" dirty="0">
              <a:effectLst>
                <a:glow rad="101600">
                  <a:srgbClr val="FFC000">
                    <a:alpha val="60000"/>
                  </a:srgbClr>
                </a:glow>
              </a:effectLst>
              <a:latin typeface="Arial" panose="020B0604020202020204" pitchFamily="34" charset="0"/>
              <a:cs typeface="Arial" panose="020B0604020202020204" pitchFamily="34" charset="0"/>
            </a:endParaRPr>
          </a:p>
          <a:p>
            <a:r>
              <a:rPr lang="es-MX" sz="2400" b="1" dirty="0">
                <a:latin typeface="Arial" panose="020B0604020202020204" pitchFamily="34" charset="0"/>
                <a:cs typeface="Arial" panose="020B0604020202020204" pitchFamily="34" charset="0"/>
              </a:rPr>
              <a:t>Foro </a:t>
            </a:r>
            <a:r>
              <a:rPr lang="es-MX" sz="2400" b="1" dirty="0" smtClean="0">
                <a:latin typeface="Arial" panose="020B0604020202020204" pitchFamily="34" charset="0"/>
                <a:cs typeface="Arial" panose="020B0604020202020204" pitchFamily="34" charset="0"/>
              </a:rPr>
              <a:t>3. </a:t>
            </a:r>
            <a:r>
              <a:rPr lang="es-MX" sz="2400" b="1" dirty="0">
                <a:latin typeface="Arial" panose="020B0604020202020204" pitchFamily="34" charset="0"/>
                <a:cs typeface="Arial" panose="020B0604020202020204" pitchFamily="34" charset="0"/>
              </a:rPr>
              <a:t>Música del siglo </a:t>
            </a:r>
            <a:r>
              <a:rPr lang="es-MX" sz="2400" b="1" dirty="0" smtClean="0">
                <a:latin typeface="Arial" panose="020B0604020202020204" pitchFamily="34" charset="0"/>
                <a:cs typeface="Arial" panose="020B0604020202020204" pitchFamily="34" charset="0"/>
              </a:rPr>
              <a:t>XX.</a:t>
            </a:r>
            <a:endParaRPr lang="es-MX" sz="2400" b="1" dirty="0">
              <a:latin typeface="Arial" panose="020B0604020202020204" pitchFamily="34" charset="0"/>
              <a:cs typeface="Arial" panose="020B0604020202020204" pitchFamily="34" charset="0"/>
            </a:endParaRPr>
          </a:p>
          <a:p>
            <a:endParaRPr lang="es-MX" sz="2400" u="sng" dirty="0">
              <a:latin typeface="Arial" panose="020B0604020202020204" pitchFamily="34" charset="0"/>
              <a:cs typeface="Arial" panose="020B0604020202020204" pitchFamily="34" charset="0"/>
            </a:endParaRPr>
          </a:p>
          <a:p>
            <a:r>
              <a:rPr lang="es-MX" sz="2400" b="1" dirty="0">
                <a:latin typeface="Arial" panose="020B0604020202020204" pitchFamily="34" charset="0"/>
                <a:cs typeface="Arial" panose="020B0604020202020204" pitchFamily="34" charset="0"/>
              </a:rPr>
              <a:t>Descripción: </a:t>
            </a:r>
          </a:p>
          <a:p>
            <a:pPr marL="1277885" lvl="1" indent="-457200">
              <a:buFont typeface="+mj-lt"/>
              <a:buAutoNum type="arabicPeriod"/>
            </a:pPr>
            <a:r>
              <a:rPr lang="es-MX" sz="2400" dirty="0">
                <a:solidFill>
                  <a:schemeClr val="tx1"/>
                </a:solidFill>
                <a:latin typeface="Arial" panose="020B0604020202020204" pitchFamily="34" charset="0"/>
                <a:cs typeface="Arial" panose="020B0604020202020204" pitchFamily="34" charset="0"/>
              </a:rPr>
              <a:t>Después de </a:t>
            </a:r>
            <a:r>
              <a:rPr lang="es-MX" sz="2400" dirty="0" smtClean="0">
                <a:solidFill>
                  <a:schemeClr val="tx1"/>
                </a:solidFill>
                <a:latin typeface="Arial" panose="020B0604020202020204" pitchFamily="34" charset="0"/>
                <a:cs typeface="Arial" panose="020B0604020202020204" pitchFamily="34" charset="0"/>
              </a:rPr>
              <a:t>consultar la </a:t>
            </a:r>
            <a:r>
              <a:rPr lang="es-MX" sz="2400" dirty="0">
                <a:solidFill>
                  <a:schemeClr val="tx1"/>
                </a:solidFill>
                <a:latin typeface="Arial" panose="020B0604020202020204" pitchFamily="34" charset="0"/>
                <a:cs typeface="Arial" panose="020B0604020202020204" pitchFamily="34" charset="0"/>
              </a:rPr>
              <a:t>información de este tercer módulo y </a:t>
            </a:r>
            <a:r>
              <a:rPr lang="es-MX" sz="2400" dirty="0" smtClean="0">
                <a:solidFill>
                  <a:schemeClr val="tx1"/>
                </a:solidFill>
                <a:latin typeface="Arial" panose="020B0604020202020204" pitchFamily="34" charset="0"/>
                <a:cs typeface="Arial" panose="020B0604020202020204" pitchFamily="34" charset="0"/>
              </a:rPr>
              <a:t>de escuchar las </a:t>
            </a:r>
            <a:r>
              <a:rPr lang="es-MX" sz="2400" dirty="0">
                <a:solidFill>
                  <a:schemeClr val="tx1"/>
                </a:solidFill>
                <a:latin typeface="Arial" panose="020B0604020202020204" pitchFamily="34" charset="0"/>
                <a:cs typeface="Arial" panose="020B0604020202020204" pitchFamily="34" charset="0"/>
              </a:rPr>
              <a:t>composiciones musicales de la época del siglo XX,  </a:t>
            </a:r>
            <a:r>
              <a:rPr lang="es-MX" sz="2400" dirty="0" smtClean="0">
                <a:solidFill>
                  <a:schemeClr val="tx1"/>
                </a:solidFill>
                <a:latin typeface="Arial" panose="020B0604020202020204" pitchFamily="34" charset="0"/>
                <a:cs typeface="Arial" panose="020B0604020202020204" pitchFamily="34" charset="0"/>
              </a:rPr>
              <a:t>responda </a:t>
            </a:r>
            <a:r>
              <a:rPr lang="es-MX" sz="2400" dirty="0">
                <a:solidFill>
                  <a:schemeClr val="tx1"/>
                </a:solidFill>
                <a:latin typeface="Arial" panose="020B0604020202020204" pitchFamily="34" charset="0"/>
                <a:cs typeface="Arial" panose="020B0604020202020204" pitchFamily="34" charset="0"/>
              </a:rPr>
              <a:t>las siguientes preguntas guía. </a:t>
            </a:r>
            <a:r>
              <a:rPr lang="es-MX" sz="2400" dirty="0" smtClean="0">
                <a:solidFill>
                  <a:schemeClr val="tx1"/>
                </a:solidFill>
                <a:latin typeface="Arial" panose="020B0604020202020204" pitchFamily="34" charset="0"/>
                <a:cs typeface="Arial" panose="020B0604020202020204" pitchFamily="34" charset="0"/>
              </a:rPr>
              <a:t>Recuerde </a:t>
            </a:r>
            <a:r>
              <a:rPr lang="es-MX" sz="2400" dirty="0">
                <a:solidFill>
                  <a:schemeClr val="tx1"/>
                </a:solidFill>
                <a:latin typeface="Arial" panose="020B0604020202020204" pitchFamily="34" charset="0"/>
                <a:cs typeface="Arial" panose="020B0604020202020204" pitchFamily="34" charset="0"/>
              </a:rPr>
              <a:t>que no hay respuestas equivocadas, sólo se trata de reflexiones.</a:t>
            </a:r>
          </a:p>
          <a:p>
            <a:pPr marL="1277885" lvl="1" indent="-457200">
              <a:buFont typeface="+mj-lt"/>
              <a:buAutoNum type="arabicPeriod"/>
            </a:pPr>
            <a:endParaRPr lang="es-MX" sz="2400" dirty="0">
              <a:solidFill>
                <a:schemeClr val="tx1"/>
              </a:solidFill>
              <a:latin typeface="Arial" panose="020B0604020202020204" pitchFamily="34" charset="0"/>
              <a:cs typeface="Arial" panose="020B0604020202020204" pitchFamily="34" charset="0"/>
            </a:endParaRPr>
          </a:p>
          <a:p>
            <a:pPr marL="2098570" lvl="2" indent="-457200">
              <a:buFont typeface="+mj-lt"/>
              <a:buAutoNum type="alphaLcPeriod"/>
            </a:pPr>
            <a:r>
              <a:rPr lang="es-MX" sz="2400" dirty="0" smtClean="0">
                <a:solidFill>
                  <a:schemeClr val="tx1"/>
                </a:solidFill>
                <a:latin typeface="Arial" panose="020B0604020202020204" pitchFamily="34" charset="0"/>
                <a:cs typeface="Arial" panose="020B0604020202020204" pitchFamily="34" charset="0"/>
              </a:rPr>
              <a:t>¿Le </a:t>
            </a:r>
            <a:r>
              <a:rPr lang="es-MX" sz="2400" dirty="0">
                <a:solidFill>
                  <a:schemeClr val="tx1"/>
                </a:solidFill>
                <a:latin typeface="Arial" panose="020B0604020202020204" pitchFamily="34" charset="0"/>
                <a:cs typeface="Arial" panose="020B0604020202020204" pitchFamily="34" charset="0"/>
              </a:rPr>
              <a:t>ha gustado la música del siglo XX? </a:t>
            </a:r>
          </a:p>
          <a:p>
            <a:pPr marL="2098570" lvl="2" indent="-457200">
              <a:buFont typeface="+mj-lt"/>
              <a:buAutoNum type="alphaLcPeriod"/>
            </a:pPr>
            <a:r>
              <a:rPr lang="es-MX" sz="2400" dirty="0">
                <a:solidFill>
                  <a:schemeClr val="tx1"/>
                </a:solidFill>
                <a:latin typeface="Arial" panose="020B0604020202020204" pitchFamily="34" charset="0"/>
                <a:cs typeface="Arial" panose="020B0604020202020204" pitchFamily="34" charset="0"/>
              </a:rPr>
              <a:t>¿Cuál es </a:t>
            </a:r>
            <a:r>
              <a:rPr lang="es-MX" sz="2400" dirty="0" smtClean="0">
                <a:solidFill>
                  <a:schemeClr val="tx1"/>
                </a:solidFill>
                <a:latin typeface="Arial" panose="020B0604020202020204" pitchFamily="34" charset="0"/>
                <a:cs typeface="Arial" panose="020B0604020202020204" pitchFamily="34" charset="0"/>
              </a:rPr>
              <a:t>su </a:t>
            </a:r>
            <a:r>
              <a:rPr lang="es-MX" sz="2400" dirty="0">
                <a:solidFill>
                  <a:schemeClr val="tx1"/>
                </a:solidFill>
                <a:latin typeface="Arial" panose="020B0604020202020204" pitchFamily="34" charset="0"/>
                <a:cs typeface="Arial" panose="020B0604020202020204" pitchFamily="34" charset="0"/>
              </a:rPr>
              <a:t>impresión de la </a:t>
            </a:r>
            <a:r>
              <a:rPr lang="es-MX" sz="2400" i="1" dirty="0">
                <a:solidFill>
                  <a:schemeClr val="tx1"/>
                </a:solidFill>
                <a:latin typeface="Arial" panose="020B0604020202020204" pitchFamily="34" charset="0"/>
                <a:cs typeface="Arial" panose="020B0604020202020204" pitchFamily="34" charset="0"/>
              </a:rPr>
              <a:t>Sinfonía </a:t>
            </a:r>
            <a:r>
              <a:rPr lang="es-MX" sz="2400" i="1" dirty="0" smtClean="0">
                <a:solidFill>
                  <a:schemeClr val="tx1"/>
                </a:solidFill>
                <a:latin typeface="Arial" panose="020B0604020202020204" pitchFamily="34" charset="0"/>
                <a:cs typeface="Arial" panose="020B0604020202020204" pitchFamily="34" charset="0"/>
              </a:rPr>
              <a:t>India, </a:t>
            </a:r>
            <a:r>
              <a:rPr lang="es-MX" sz="2400" dirty="0">
                <a:solidFill>
                  <a:schemeClr val="tx1"/>
                </a:solidFill>
                <a:latin typeface="Arial" panose="020B0604020202020204" pitchFamily="34" charset="0"/>
                <a:cs typeface="Arial" panose="020B0604020202020204" pitchFamily="34" charset="0"/>
              </a:rPr>
              <a:t>del compositor Carlos Chávez?</a:t>
            </a:r>
          </a:p>
          <a:p>
            <a:pPr marL="2098570" lvl="2" indent="-457200">
              <a:buFont typeface="+mj-lt"/>
              <a:buAutoNum type="alphaLcPeriod"/>
            </a:pPr>
            <a:r>
              <a:rPr lang="es-MX" sz="2400" dirty="0">
                <a:solidFill>
                  <a:schemeClr val="tx1"/>
                </a:solidFill>
                <a:latin typeface="Arial" panose="020B0604020202020204" pitchFamily="34" charset="0"/>
                <a:cs typeface="Arial" panose="020B0604020202020204" pitchFamily="34" charset="0"/>
              </a:rPr>
              <a:t>¿Qué </a:t>
            </a:r>
            <a:r>
              <a:rPr lang="es-MX" sz="2400" dirty="0" smtClean="0">
                <a:solidFill>
                  <a:schemeClr val="tx1"/>
                </a:solidFill>
                <a:latin typeface="Arial" panose="020B0604020202020204" pitchFamily="34" charset="0"/>
                <a:cs typeface="Arial" panose="020B0604020202020204" pitchFamily="34" charset="0"/>
              </a:rPr>
              <a:t>piensa </a:t>
            </a:r>
            <a:r>
              <a:rPr lang="es-MX" sz="2400" dirty="0">
                <a:solidFill>
                  <a:schemeClr val="tx1"/>
                </a:solidFill>
                <a:latin typeface="Arial" panose="020B0604020202020204" pitchFamily="34" charset="0"/>
                <a:cs typeface="Arial" panose="020B0604020202020204" pitchFamily="34" charset="0"/>
              </a:rPr>
              <a:t>de la obra </a:t>
            </a:r>
            <a:r>
              <a:rPr lang="es-MX" sz="2400" i="1" dirty="0" smtClean="0">
                <a:solidFill>
                  <a:schemeClr val="tx1"/>
                </a:solidFill>
                <a:latin typeface="Arial" panose="020B0604020202020204" pitchFamily="34" charset="0"/>
                <a:cs typeface="Arial" panose="020B0604020202020204" pitchFamily="34" charset="0"/>
              </a:rPr>
              <a:t>Huapango,</a:t>
            </a:r>
            <a:r>
              <a:rPr lang="es-MX" sz="2400" dirty="0" smtClean="0">
                <a:solidFill>
                  <a:schemeClr val="tx1"/>
                </a:solidFill>
                <a:latin typeface="Arial" panose="020B0604020202020204" pitchFamily="34" charset="0"/>
                <a:cs typeface="Arial" panose="020B0604020202020204" pitchFamily="34" charset="0"/>
              </a:rPr>
              <a:t> </a:t>
            </a:r>
            <a:r>
              <a:rPr lang="es-MX" sz="2400" dirty="0">
                <a:solidFill>
                  <a:schemeClr val="tx1"/>
                </a:solidFill>
                <a:latin typeface="Arial" panose="020B0604020202020204" pitchFamily="34" charset="0"/>
                <a:cs typeface="Arial" panose="020B0604020202020204" pitchFamily="34" charset="0"/>
              </a:rPr>
              <a:t>del compositor José Pablo Moncayo?</a:t>
            </a:r>
          </a:p>
          <a:p>
            <a:pPr marL="2098570" lvl="2" indent="-457200">
              <a:buFont typeface="+mj-lt"/>
              <a:buAutoNum type="alphaLcPeriod"/>
            </a:pPr>
            <a:r>
              <a:rPr lang="es-MX" sz="2400" dirty="0">
                <a:solidFill>
                  <a:schemeClr val="tx1"/>
                </a:solidFill>
                <a:latin typeface="Arial" panose="020B0604020202020204" pitchFamily="34" charset="0"/>
                <a:cs typeface="Arial" panose="020B0604020202020204" pitchFamily="34" charset="0"/>
              </a:rPr>
              <a:t>¿Qué </a:t>
            </a:r>
            <a:r>
              <a:rPr lang="es-MX" sz="2400" dirty="0" smtClean="0">
                <a:solidFill>
                  <a:schemeClr val="tx1"/>
                </a:solidFill>
                <a:latin typeface="Arial" panose="020B0604020202020204" pitchFamily="34" charset="0"/>
                <a:cs typeface="Arial" panose="020B0604020202020204" pitchFamily="34" charset="0"/>
              </a:rPr>
              <a:t>le </a:t>
            </a:r>
            <a:r>
              <a:rPr lang="es-MX" sz="2400" dirty="0">
                <a:solidFill>
                  <a:schemeClr val="tx1"/>
                </a:solidFill>
                <a:latin typeface="Arial" panose="020B0604020202020204" pitchFamily="34" charset="0"/>
                <a:cs typeface="Arial" panose="020B0604020202020204" pitchFamily="34" charset="0"/>
              </a:rPr>
              <a:t>ha parecido la obra </a:t>
            </a:r>
            <a:r>
              <a:rPr lang="es-MX" sz="2400" i="1" dirty="0">
                <a:solidFill>
                  <a:schemeClr val="tx1"/>
                </a:solidFill>
                <a:latin typeface="Arial" panose="020B0604020202020204" pitchFamily="34" charset="0"/>
                <a:cs typeface="Arial" panose="020B0604020202020204" pitchFamily="34" charset="0"/>
              </a:rPr>
              <a:t>Sones de </a:t>
            </a:r>
            <a:r>
              <a:rPr lang="es-MX" sz="2400" i="1" dirty="0" smtClean="0">
                <a:solidFill>
                  <a:schemeClr val="tx1"/>
                </a:solidFill>
                <a:latin typeface="Arial" panose="020B0604020202020204" pitchFamily="34" charset="0"/>
                <a:cs typeface="Arial" panose="020B0604020202020204" pitchFamily="34" charset="0"/>
              </a:rPr>
              <a:t>Mariachi, </a:t>
            </a:r>
            <a:r>
              <a:rPr lang="es-MX" sz="2400" dirty="0">
                <a:solidFill>
                  <a:schemeClr val="tx1"/>
                </a:solidFill>
                <a:latin typeface="Arial" panose="020B0604020202020204" pitchFamily="34" charset="0"/>
                <a:cs typeface="Arial" panose="020B0604020202020204" pitchFamily="34" charset="0"/>
              </a:rPr>
              <a:t>del compositor Blas Galindo?</a:t>
            </a:r>
          </a:p>
          <a:p>
            <a:pPr marL="2098570" lvl="2" indent="-457200">
              <a:buFont typeface="+mj-lt"/>
              <a:buAutoNum type="alphaLcPeriod"/>
            </a:pPr>
            <a:r>
              <a:rPr lang="es-MX" sz="2400" dirty="0">
                <a:solidFill>
                  <a:schemeClr val="tx1"/>
                </a:solidFill>
                <a:latin typeface="Arial" panose="020B0604020202020204" pitchFamily="34" charset="0"/>
                <a:cs typeface="Arial" panose="020B0604020202020204" pitchFamily="34" charset="0"/>
              </a:rPr>
              <a:t>¿</a:t>
            </a:r>
            <a:r>
              <a:rPr lang="es-MX" sz="2400" dirty="0" smtClean="0">
                <a:solidFill>
                  <a:schemeClr val="tx1"/>
                </a:solidFill>
                <a:latin typeface="Arial" panose="020B0604020202020204" pitchFamily="34" charset="0"/>
                <a:cs typeface="Arial" panose="020B0604020202020204" pitchFamily="34" charset="0"/>
              </a:rPr>
              <a:t>Pudo </a:t>
            </a:r>
            <a:r>
              <a:rPr lang="es-MX" sz="2400" dirty="0">
                <a:solidFill>
                  <a:schemeClr val="tx1"/>
                </a:solidFill>
                <a:latin typeface="Arial" panose="020B0604020202020204" pitchFamily="34" charset="0"/>
                <a:cs typeface="Arial" panose="020B0604020202020204" pitchFamily="34" charset="0"/>
              </a:rPr>
              <a:t>reconocer alguna ronda infantil en la obra </a:t>
            </a:r>
            <a:r>
              <a:rPr lang="es-MX" sz="2400" i="1" dirty="0">
                <a:solidFill>
                  <a:schemeClr val="tx1"/>
                </a:solidFill>
                <a:latin typeface="Arial" panose="020B0604020202020204" pitchFamily="34" charset="0"/>
                <a:cs typeface="Arial" panose="020B0604020202020204" pitchFamily="34" charset="0"/>
              </a:rPr>
              <a:t>Cuarteto </a:t>
            </a:r>
            <a:r>
              <a:rPr lang="es-MX" sz="2400" i="1" dirty="0" smtClean="0">
                <a:solidFill>
                  <a:schemeClr val="tx1"/>
                </a:solidFill>
                <a:latin typeface="Arial" panose="020B0604020202020204" pitchFamily="34" charset="0"/>
                <a:cs typeface="Arial" panose="020B0604020202020204" pitchFamily="34" charset="0"/>
              </a:rPr>
              <a:t>Virreinal,</a:t>
            </a:r>
            <a:r>
              <a:rPr lang="es-MX" sz="2400" dirty="0" smtClean="0">
                <a:solidFill>
                  <a:schemeClr val="tx1"/>
                </a:solidFill>
                <a:latin typeface="Arial" panose="020B0604020202020204" pitchFamily="34" charset="0"/>
                <a:cs typeface="Arial" panose="020B0604020202020204" pitchFamily="34" charset="0"/>
              </a:rPr>
              <a:t> </a:t>
            </a:r>
            <a:r>
              <a:rPr lang="es-MX" sz="2400" dirty="0">
                <a:solidFill>
                  <a:schemeClr val="tx1"/>
                </a:solidFill>
                <a:latin typeface="Arial" panose="020B0604020202020204" pitchFamily="34" charset="0"/>
                <a:cs typeface="Arial" panose="020B0604020202020204" pitchFamily="34" charset="0"/>
              </a:rPr>
              <a:t>del compositor Miguel Bernal Jiménez?</a:t>
            </a:r>
          </a:p>
          <a:p>
            <a:pPr marL="2098570" lvl="2" indent="-457200">
              <a:buFont typeface="+mj-lt"/>
              <a:buAutoNum type="alphaLcPeriod"/>
            </a:pPr>
            <a:r>
              <a:rPr lang="es-MX" sz="2400" dirty="0">
                <a:solidFill>
                  <a:schemeClr val="tx1"/>
                </a:solidFill>
                <a:latin typeface="Arial" panose="020B0604020202020204" pitchFamily="34" charset="0"/>
                <a:cs typeface="Arial" panose="020B0604020202020204" pitchFamily="34" charset="0"/>
              </a:rPr>
              <a:t>¿Qué </a:t>
            </a:r>
            <a:r>
              <a:rPr lang="es-MX" sz="2400" dirty="0" smtClean="0">
                <a:solidFill>
                  <a:schemeClr val="tx1"/>
                </a:solidFill>
                <a:latin typeface="Arial" panose="020B0604020202020204" pitchFamily="34" charset="0"/>
                <a:cs typeface="Arial" panose="020B0604020202020204" pitchFamily="34" charset="0"/>
              </a:rPr>
              <a:t>le </a:t>
            </a:r>
            <a:r>
              <a:rPr lang="es-MX" sz="2400" dirty="0">
                <a:solidFill>
                  <a:schemeClr val="tx1"/>
                </a:solidFill>
                <a:latin typeface="Arial" panose="020B0604020202020204" pitchFamily="34" charset="0"/>
                <a:cs typeface="Arial" panose="020B0604020202020204" pitchFamily="34" charset="0"/>
              </a:rPr>
              <a:t>hizo sentir la obra </a:t>
            </a:r>
            <a:r>
              <a:rPr lang="es-MX" sz="2400" i="1" dirty="0" smtClean="0">
                <a:solidFill>
                  <a:schemeClr val="tx1"/>
                </a:solidFill>
                <a:latin typeface="Arial" panose="020B0604020202020204" pitchFamily="34" charset="0"/>
                <a:cs typeface="Arial" panose="020B0604020202020204" pitchFamily="34" charset="0"/>
              </a:rPr>
              <a:t>Redes,</a:t>
            </a:r>
            <a:r>
              <a:rPr lang="es-MX" sz="2400" dirty="0" smtClean="0">
                <a:solidFill>
                  <a:schemeClr val="tx1"/>
                </a:solidFill>
                <a:latin typeface="Arial" panose="020B0604020202020204" pitchFamily="34" charset="0"/>
                <a:cs typeface="Arial" panose="020B0604020202020204" pitchFamily="34" charset="0"/>
              </a:rPr>
              <a:t> </a:t>
            </a:r>
            <a:r>
              <a:rPr lang="es-MX" sz="2400" dirty="0">
                <a:solidFill>
                  <a:schemeClr val="tx1"/>
                </a:solidFill>
                <a:latin typeface="Arial" panose="020B0604020202020204" pitchFamily="34" charset="0"/>
                <a:cs typeface="Arial" panose="020B0604020202020204" pitchFamily="34" charset="0"/>
              </a:rPr>
              <a:t>del compositor mexicano Silvestre Revueltas?</a:t>
            </a:r>
          </a:p>
          <a:p>
            <a:pPr marL="2098570" lvl="2" indent="-457200">
              <a:buFont typeface="+mj-lt"/>
              <a:buAutoNum type="alphaLcPeriod"/>
            </a:pPr>
            <a:r>
              <a:rPr lang="es-MX" sz="2400" dirty="0">
                <a:solidFill>
                  <a:schemeClr val="tx1"/>
                </a:solidFill>
                <a:latin typeface="Arial" panose="020B0604020202020204" pitchFamily="34" charset="0"/>
                <a:cs typeface="Arial" panose="020B0604020202020204" pitchFamily="34" charset="0"/>
              </a:rPr>
              <a:t>¿Cuáles de estas obras ya </a:t>
            </a:r>
            <a:r>
              <a:rPr lang="es-MX" sz="2400" dirty="0" smtClean="0">
                <a:solidFill>
                  <a:schemeClr val="tx1"/>
                </a:solidFill>
                <a:latin typeface="Arial" panose="020B0604020202020204" pitchFamily="34" charset="0"/>
                <a:cs typeface="Arial" panose="020B0604020202020204" pitchFamily="34" charset="0"/>
              </a:rPr>
              <a:t>conocía </a:t>
            </a:r>
            <a:r>
              <a:rPr lang="es-MX" sz="2400" dirty="0">
                <a:solidFill>
                  <a:schemeClr val="tx1"/>
                </a:solidFill>
                <a:latin typeface="Arial" panose="020B0604020202020204" pitchFamily="34" charset="0"/>
                <a:cs typeface="Arial" panose="020B0604020202020204" pitchFamily="34" charset="0"/>
              </a:rPr>
              <a:t>y cuáles </a:t>
            </a:r>
            <a:r>
              <a:rPr lang="es-MX" sz="2400" dirty="0" smtClean="0">
                <a:solidFill>
                  <a:schemeClr val="tx1"/>
                </a:solidFill>
                <a:latin typeface="Arial" panose="020B0604020202020204" pitchFamily="34" charset="0"/>
                <a:cs typeface="Arial" panose="020B0604020202020204" pitchFamily="34" charset="0"/>
              </a:rPr>
              <a:t>acaba </a:t>
            </a:r>
            <a:r>
              <a:rPr lang="es-MX" sz="2400" dirty="0">
                <a:solidFill>
                  <a:schemeClr val="tx1"/>
                </a:solidFill>
                <a:latin typeface="Arial" panose="020B0604020202020204" pitchFamily="34" charset="0"/>
                <a:cs typeface="Arial" panose="020B0604020202020204" pitchFamily="34" charset="0"/>
              </a:rPr>
              <a:t>de conocer?</a:t>
            </a:r>
          </a:p>
          <a:p>
            <a:pPr marL="2098570" lvl="2" indent="-457200">
              <a:buFont typeface="+mj-lt"/>
              <a:buAutoNum type="alphaLcPeriod"/>
            </a:pPr>
            <a:r>
              <a:rPr lang="es-MX" sz="2400" dirty="0">
                <a:solidFill>
                  <a:schemeClr val="tx1"/>
                </a:solidFill>
                <a:latin typeface="Arial" panose="020B0604020202020204" pitchFamily="34" charset="0"/>
                <a:cs typeface="Arial" panose="020B0604020202020204" pitchFamily="34" charset="0"/>
              </a:rPr>
              <a:t>¿</a:t>
            </a:r>
            <a:r>
              <a:rPr lang="es-MX" sz="2400" dirty="0" smtClean="0">
                <a:solidFill>
                  <a:schemeClr val="tx1"/>
                </a:solidFill>
                <a:latin typeface="Arial" panose="020B0604020202020204" pitchFamily="34" charset="0"/>
                <a:cs typeface="Arial" panose="020B0604020202020204" pitchFamily="34" charset="0"/>
              </a:rPr>
              <a:t>Había </a:t>
            </a:r>
            <a:r>
              <a:rPr lang="es-MX" sz="2400" dirty="0">
                <a:solidFill>
                  <a:schemeClr val="tx1"/>
                </a:solidFill>
                <a:latin typeface="Arial" panose="020B0604020202020204" pitchFamily="34" charset="0"/>
                <a:cs typeface="Arial" panose="020B0604020202020204" pitchFamily="34" charset="0"/>
              </a:rPr>
              <a:t>escuchado música de este módulo en las películas o series de TV?</a:t>
            </a:r>
          </a:p>
          <a:p>
            <a:pPr marL="2098570" lvl="2" indent="-457200">
              <a:buFont typeface="+mj-lt"/>
              <a:buAutoNum type="alphaLcPeriod"/>
            </a:pPr>
            <a:r>
              <a:rPr lang="es-MX" sz="2400" dirty="0">
                <a:solidFill>
                  <a:schemeClr val="tx1"/>
                </a:solidFill>
                <a:latin typeface="Arial" panose="020B0604020202020204" pitchFamily="34" charset="0"/>
                <a:cs typeface="Arial" panose="020B0604020202020204" pitchFamily="34" charset="0"/>
              </a:rPr>
              <a:t>¿Qué </a:t>
            </a:r>
            <a:r>
              <a:rPr lang="es-MX" sz="2400" dirty="0" smtClean="0">
                <a:solidFill>
                  <a:schemeClr val="tx1"/>
                </a:solidFill>
                <a:latin typeface="Arial" panose="020B0604020202020204" pitchFamily="34" charset="0"/>
                <a:cs typeface="Arial" panose="020B0604020202020204" pitchFamily="34" charset="0"/>
              </a:rPr>
              <a:t>siente </a:t>
            </a:r>
            <a:r>
              <a:rPr lang="es-MX" sz="2400" dirty="0">
                <a:solidFill>
                  <a:schemeClr val="tx1"/>
                </a:solidFill>
                <a:latin typeface="Arial" panose="020B0604020202020204" pitchFamily="34" charset="0"/>
                <a:cs typeface="Arial" panose="020B0604020202020204" pitchFamily="34" charset="0"/>
              </a:rPr>
              <a:t>al pensar que </a:t>
            </a:r>
            <a:r>
              <a:rPr lang="es-MX" sz="2400" dirty="0" smtClean="0">
                <a:solidFill>
                  <a:schemeClr val="tx1"/>
                </a:solidFill>
                <a:latin typeface="Arial" panose="020B0604020202020204" pitchFamily="34" charset="0"/>
                <a:cs typeface="Arial" panose="020B0604020202020204" pitchFamily="34" charset="0"/>
              </a:rPr>
              <a:t>algunas de estas obras surgieron como </a:t>
            </a:r>
            <a:r>
              <a:rPr lang="es-MX" sz="2400" dirty="0">
                <a:solidFill>
                  <a:schemeClr val="tx1"/>
                </a:solidFill>
                <a:latin typeface="Arial" panose="020B0604020202020204" pitchFamily="34" charset="0"/>
                <a:cs typeface="Arial" panose="020B0604020202020204" pitchFamily="34" charset="0"/>
              </a:rPr>
              <a:t>música clásica?</a:t>
            </a:r>
          </a:p>
          <a:p>
            <a:pPr marL="2098570" lvl="2" indent="-457200">
              <a:buFont typeface="+mj-lt"/>
              <a:buAutoNum type="alphaLcPeriod"/>
            </a:pPr>
            <a:r>
              <a:rPr lang="es-MX" sz="2400" dirty="0">
                <a:solidFill>
                  <a:schemeClr val="tx1"/>
                </a:solidFill>
                <a:latin typeface="Arial" panose="020B0604020202020204" pitchFamily="34" charset="0"/>
                <a:cs typeface="Arial" panose="020B0604020202020204" pitchFamily="34" charset="0"/>
              </a:rPr>
              <a:t>¿Qué </a:t>
            </a:r>
            <a:r>
              <a:rPr lang="es-MX" sz="2400" dirty="0" smtClean="0">
                <a:solidFill>
                  <a:schemeClr val="tx1"/>
                </a:solidFill>
                <a:latin typeface="Arial" panose="020B0604020202020204" pitchFamily="34" charset="0"/>
                <a:cs typeface="Arial" panose="020B0604020202020204" pitchFamily="34" charset="0"/>
              </a:rPr>
              <a:t>opina </a:t>
            </a:r>
            <a:r>
              <a:rPr lang="es-MX" sz="2400" dirty="0">
                <a:solidFill>
                  <a:schemeClr val="tx1"/>
                </a:solidFill>
                <a:latin typeface="Arial" panose="020B0604020202020204" pitchFamily="34" charset="0"/>
                <a:cs typeface="Arial" panose="020B0604020202020204" pitchFamily="34" charset="0"/>
              </a:rPr>
              <a:t>de la música </a:t>
            </a:r>
            <a:r>
              <a:rPr lang="es-MX" sz="2400" dirty="0" smtClean="0">
                <a:solidFill>
                  <a:schemeClr val="tx1"/>
                </a:solidFill>
                <a:latin typeface="Arial" panose="020B0604020202020204" pitchFamily="34" charset="0"/>
                <a:cs typeface="Arial" panose="020B0604020202020204" pitchFamily="34" charset="0"/>
              </a:rPr>
              <a:t>de </a:t>
            </a:r>
            <a:r>
              <a:rPr lang="es-MX" sz="2400" i="1" dirty="0">
                <a:solidFill>
                  <a:schemeClr val="tx1"/>
                </a:solidFill>
                <a:latin typeface="Arial" panose="020B0604020202020204" pitchFamily="34" charset="0"/>
                <a:cs typeface="Arial" panose="020B0604020202020204" pitchFamily="34" charset="0"/>
              </a:rPr>
              <a:t>ballet</a:t>
            </a:r>
            <a:r>
              <a:rPr lang="es-MX" sz="2400" dirty="0">
                <a:solidFill>
                  <a:schemeClr val="tx1"/>
                </a:solidFill>
                <a:latin typeface="Arial" panose="020B0604020202020204" pitchFamily="34" charset="0"/>
                <a:cs typeface="Arial" panose="020B0604020202020204" pitchFamily="34" charset="0"/>
              </a:rPr>
              <a:t>? </a:t>
            </a:r>
          </a:p>
          <a:p>
            <a:pPr marL="2098570" lvl="2" indent="-457200">
              <a:buFont typeface="+mj-lt"/>
              <a:buAutoNum type="alphaLcPeriod"/>
            </a:pPr>
            <a:r>
              <a:rPr lang="es-MX" sz="2400" dirty="0">
                <a:solidFill>
                  <a:schemeClr val="tx1"/>
                </a:solidFill>
                <a:latin typeface="Arial" panose="020B0604020202020204" pitchFamily="34" charset="0"/>
                <a:cs typeface="Arial" panose="020B0604020202020204" pitchFamily="34" charset="0"/>
              </a:rPr>
              <a:t>¿</a:t>
            </a:r>
            <a:r>
              <a:rPr lang="es-MX" sz="2400" dirty="0" smtClean="0">
                <a:solidFill>
                  <a:schemeClr val="tx1"/>
                </a:solidFill>
                <a:latin typeface="Arial" panose="020B0604020202020204" pitchFamily="34" charset="0"/>
                <a:cs typeface="Arial" panose="020B0604020202020204" pitchFamily="34" charset="0"/>
              </a:rPr>
              <a:t>Había </a:t>
            </a:r>
            <a:r>
              <a:rPr lang="es-MX" sz="2400" dirty="0">
                <a:solidFill>
                  <a:schemeClr val="tx1"/>
                </a:solidFill>
                <a:latin typeface="Arial" panose="020B0604020202020204" pitchFamily="34" charset="0"/>
                <a:cs typeface="Arial" panose="020B0604020202020204" pitchFamily="34" charset="0"/>
              </a:rPr>
              <a:t>notado la música de ópera en algunas películas? </a:t>
            </a:r>
          </a:p>
          <a:p>
            <a:pPr marL="2098570" lvl="2" indent="-457200">
              <a:buFont typeface="+mj-lt"/>
              <a:buAutoNum type="alphaLcPeriod"/>
            </a:pPr>
            <a:r>
              <a:rPr lang="es-MX" sz="2400" dirty="0">
                <a:solidFill>
                  <a:schemeClr val="tx1"/>
                </a:solidFill>
                <a:latin typeface="Arial" panose="020B0604020202020204" pitchFamily="34" charset="0"/>
                <a:cs typeface="Arial" panose="020B0604020202020204" pitchFamily="34" charset="0"/>
              </a:rPr>
              <a:t>¿</a:t>
            </a:r>
            <a:r>
              <a:rPr lang="es-MX" sz="2400" dirty="0" smtClean="0">
                <a:solidFill>
                  <a:schemeClr val="tx1"/>
                </a:solidFill>
                <a:latin typeface="Arial" panose="020B0604020202020204" pitchFamily="34" charset="0"/>
                <a:cs typeface="Arial" panose="020B0604020202020204" pitchFamily="34" charset="0"/>
              </a:rPr>
              <a:t>Asistiría </a:t>
            </a:r>
            <a:r>
              <a:rPr lang="es-MX" sz="2400" dirty="0">
                <a:solidFill>
                  <a:schemeClr val="tx1"/>
                </a:solidFill>
                <a:latin typeface="Arial" panose="020B0604020202020204" pitchFamily="34" charset="0"/>
                <a:cs typeface="Arial" panose="020B0604020202020204" pitchFamily="34" charset="0"/>
              </a:rPr>
              <a:t>a un concierto en el que se interpretara este estilo de música?</a:t>
            </a:r>
          </a:p>
          <a:p>
            <a:pPr marL="2098570" lvl="2" indent="-457200">
              <a:buFont typeface="+mj-lt"/>
              <a:buAutoNum type="alphaLcPeriod"/>
            </a:pPr>
            <a:r>
              <a:rPr lang="es-MX" sz="2400" dirty="0">
                <a:solidFill>
                  <a:schemeClr val="tx1"/>
                </a:solidFill>
                <a:latin typeface="Arial" panose="020B0604020202020204" pitchFamily="34" charset="0"/>
                <a:cs typeface="Arial" panose="020B0604020202020204" pitchFamily="34" charset="0"/>
              </a:rPr>
              <a:t>¿</a:t>
            </a:r>
            <a:r>
              <a:rPr lang="es-MX" sz="2400" dirty="0" smtClean="0">
                <a:solidFill>
                  <a:schemeClr val="tx1"/>
                </a:solidFill>
                <a:latin typeface="Arial" panose="020B0604020202020204" pitchFamily="34" charset="0"/>
                <a:cs typeface="Arial" panose="020B0604020202020204" pitchFamily="34" charset="0"/>
              </a:rPr>
              <a:t>Había </a:t>
            </a:r>
            <a:r>
              <a:rPr lang="es-MX" sz="2400" dirty="0">
                <a:solidFill>
                  <a:schemeClr val="tx1"/>
                </a:solidFill>
                <a:latin typeface="Arial" panose="020B0604020202020204" pitchFamily="34" charset="0"/>
                <a:cs typeface="Arial" panose="020B0604020202020204" pitchFamily="34" charset="0"/>
              </a:rPr>
              <a:t>reflexionado acerca de la importancia de la música para ambientar las escenas y llenarlas de emociones y sentimientos? </a:t>
            </a:r>
          </a:p>
          <a:p>
            <a:pPr marL="2098570" lvl="2" indent="-457200">
              <a:buFont typeface="+mj-lt"/>
              <a:buAutoNum type="alphaLcPeriod"/>
            </a:pPr>
            <a:r>
              <a:rPr lang="es-MX" sz="2400" dirty="0">
                <a:solidFill>
                  <a:schemeClr val="tx1"/>
                </a:solidFill>
                <a:latin typeface="Arial" panose="020B0604020202020204" pitchFamily="34" charset="0"/>
                <a:cs typeface="Arial" panose="020B0604020202020204" pitchFamily="34" charset="0"/>
              </a:rPr>
              <a:t>¿Qué </a:t>
            </a:r>
            <a:r>
              <a:rPr lang="es-MX" sz="2400" dirty="0" smtClean="0">
                <a:solidFill>
                  <a:schemeClr val="tx1"/>
                </a:solidFill>
                <a:latin typeface="Arial" panose="020B0604020202020204" pitchFamily="34" charset="0"/>
                <a:cs typeface="Arial" panose="020B0604020202020204" pitchFamily="34" charset="0"/>
              </a:rPr>
              <a:t>piensa </a:t>
            </a:r>
            <a:r>
              <a:rPr lang="es-MX" sz="2400" dirty="0">
                <a:solidFill>
                  <a:schemeClr val="tx1"/>
                </a:solidFill>
                <a:latin typeface="Arial" panose="020B0604020202020204" pitchFamily="34" charset="0"/>
                <a:cs typeface="Arial" panose="020B0604020202020204" pitchFamily="34" charset="0"/>
              </a:rPr>
              <a:t>ahora?</a:t>
            </a:r>
          </a:p>
          <a:p>
            <a:pPr lvl="2">
              <a:lnSpc>
                <a:spcPct val="115000"/>
              </a:lnSpc>
            </a:pPr>
            <a:endParaRPr lang="es-MX" sz="2400" dirty="0">
              <a:solidFill>
                <a:schemeClr val="tx1"/>
              </a:solidFill>
              <a:latin typeface="Arial" panose="020B0604020202020204" pitchFamily="34" charset="0"/>
              <a:cs typeface="Arial" panose="020B0604020202020204" pitchFamily="34" charset="0"/>
            </a:endParaRPr>
          </a:p>
          <a:p>
            <a:pPr marL="1277885" lvl="1" indent="-457200">
              <a:buFont typeface="+mj-lt"/>
              <a:buAutoNum type="arabicPeriod"/>
            </a:pPr>
            <a:r>
              <a:rPr lang="es-MX" sz="2400" dirty="0">
                <a:solidFill>
                  <a:schemeClr val="tx1"/>
                </a:solidFill>
                <a:latin typeface="Arial" panose="020B0604020202020204" pitchFamily="34" charset="0"/>
                <a:cs typeface="Arial" panose="020B0604020202020204" pitchFamily="34" charset="0"/>
              </a:rPr>
              <a:t>Participe en el foro 3, exponiendo </a:t>
            </a:r>
            <a:r>
              <a:rPr lang="es-MX" sz="2400" dirty="0" smtClean="0">
                <a:solidFill>
                  <a:schemeClr val="tx1"/>
                </a:solidFill>
                <a:latin typeface="Arial" panose="020B0604020202020204" pitchFamily="34" charset="0"/>
                <a:cs typeface="Arial" panose="020B0604020202020204" pitchFamily="34" charset="0"/>
              </a:rPr>
              <a:t>su </a:t>
            </a:r>
            <a:r>
              <a:rPr lang="es-MX" sz="2400" dirty="0">
                <a:solidFill>
                  <a:schemeClr val="tx1"/>
                </a:solidFill>
                <a:latin typeface="Arial" panose="020B0604020202020204" pitchFamily="34" charset="0"/>
                <a:cs typeface="Arial" panose="020B0604020202020204" pitchFamily="34" charset="0"/>
              </a:rPr>
              <a:t>respuesta </a:t>
            </a:r>
            <a:r>
              <a:rPr lang="es-MX" sz="2400" dirty="0">
                <a:latin typeface="Arial" panose="020B0604020202020204" pitchFamily="34" charset="0"/>
                <a:cs typeface="Arial" panose="020B0604020202020204" pitchFamily="34" charset="0"/>
              </a:rPr>
              <a:t>a las preguntas antes señaladas.</a:t>
            </a:r>
          </a:p>
          <a:p>
            <a:pPr marL="1277885" lvl="1" indent="-457200">
              <a:buFont typeface="+mj-lt"/>
              <a:buAutoNum type="arabicPeriod"/>
            </a:pPr>
            <a:r>
              <a:rPr lang="es-MX" sz="2400" dirty="0" smtClean="0">
                <a:latin typeface="Arial" panose="020B0604020202020204" pitchFamily="34" charset="0"/>
                <a:cs typeface="Arial" panose="020B0604020202020204" pitchFamily="34" charset="0"/>
              </a:rPr>
              <a:t>Su intervención </a:t>
            </a:r>
            <a:r>
              <a:rPr lang="es-MX" sz="2400" dirty="0">
                <a:latin typeface="Arial" panose="020B0604020202020204" pitchFamily="34" charset="0"/>
                <a:cs typeface="Arial" panose="020B0604020202020204" pitchFamily="34" charset="0"/>
              </a:rPr>
              <a:t>deberá apegarse estrictamente a las consideraciones descritas en las </a:t>
            </a:r>
            <a:r>
              <a:rPr lang="es-MX" sz="2400" dirty="0">
                <a:solidFill>
                  <a:srgbClr val="0070C0"/>
                </a:solidFill>
                <a:latin typeface="Arial" panose="020B0604020202020204" pitchFamily="34" charset="0"/>
                <a:cs typeface="Arial" panose="020B0604020202020204" pitchFamily="34" charset="0"/>
              </a:rPr>
              <a:t>Reglas para participar en foros de discusión. </a:t>
            </a:r>
          </a:p>
          <a:p>
            <a:pPr marL="1277885" lvl="1" indent="-457200">
              <a:buFont typeface="+mj-lt"/>
              <a:buAutoNum type="arabicPeriod"/>
            </a:pPr>
            <a:endParaRPr lang="es-MX" sz="2400" dirty="0">
              <a:latin typeface="Arial" panose="020B0604020202020204" pitchFamily="34" charset="0"/>
              <a:cs typeface="Arial" panose="020B0604020202020204" pitchFamily="34" charset="0"/>
            </a:endParaRPr>
          </a:p>
          <a:p>
            <a:r>
              <a:rPr lang="es-ES_tradnl" sz="2400" b="1" dirty="0">
                <a:latin typeface="Arial" panose="020B0604020202020204" pitchFamily="34" charset="0"/>
                <a:cs typeface="Arial" panose="020B0604020202020204" pitchFamily="34" charset="0"/>
              </a:rPr>
              <a:t>Criterios de </a:t>
            </a:r>
            <a:r>
              <a:rPr lang="es-ES_tradnl" sz="2400" b="1" dirty="0" smtClean="0">
                <a:latin typeface="Arial" panose="020B0604020202020204" pitchFamily="34" charset="0"/>
                <a:cs typeface="Arial" panose="020B0604020202020204" pitchFamily="34" charset="0"/>
              </a:rPr>
              <a:t>evaluación</a:t>
            </a:r>
            <a:r>
              <a:rPr lang="es-ES_tradnl" sz="2400" b="1" dirty="0">
                <a:latin typeface="Arial" panose="020B0604020202020204" pitchFamily="34" charset="0"/>
                <a:cs typeface="Arial" panose="020B0604020202020204" pitchFamily="34" charset="0"/>
              </a:rPr>
              <a:t>:</a:t>
            </a:r>
            <a:endParaRPr lang="es-MX" sz="2400" b="1" dirty="0">
              <a:latin typeface="Arial" panose="020B0604020202020204" pitchFamily="34" charset="0"/>
              <a:cs typeface="Arial" panose="020B0604020202020204" pitchFamily="34" charset="0"/>
            </a:endParaRPr>
          </a:p>
          <a:p>
            <a:pPr lvl="1"/>
            <a:r>
              <a:rPr lang="es-MX" sz="2400" dirty="0">
                <a:latin typeface="Arial" panose="020B0604020202020204" pitchFamily="34" charset="0"/>
                <a:cs typeface="Arial" panose="020B0604020202020204" pitchFamily="34" charset="0"/>
              </a:rPr>
              <a:t>1. </a:t>
            </a:r>
            <a:r>
              <a:rPr lang="es-MX" sz="2400" dirty="0">
                <a:solidFill>
                  <a:schemeClr val="tx1"/>
                </a:solidFill>
                <a:latin typeface="Arial" panose="020B0604020202020204" pitchFamily="34" charset="0"/>
                <a:cs typeface="Arial" panose="020B0604020202020204" pitchFamily="34" charset="0"/>
              </a:rPr>
              <a:t>Apego a las instrucciones para la elaboración de la actividad.</a:t>
            </a:r>
          </a:p>
          <a:p>
            <a:pPr lvl="1"/>
            <a:r>
              <a:rPr lang="es-MX" sz="2400" dirty="0">
                <a:solidFill>
                  <a:schemeClr val="tx1"/>
                </a:solidFill>
                <a:latin typeface="Arial" panose="020B0604020202020204" pitchFamily="34" charset="0"/>
                <a:cs typeface="Arial" panose="020B0604020202020204" pitchFamily="34" charset="0"/>
              </a:rPr>
              <a:t>2. Redacción y ortografía adecuadas.</a:t>
            </a:r>
          </a:p>
          <a:p>
            <a:pPr lvl="1"/>
            <a:r>
              <a:rPr lang="es-MX" sz="2400" dirty="0">
                <a:solidFill>
                  <a:schemeClr val="tx1"/>
                </a:solidFill>
                <a:latin typeface="Arial" panose="020B0604020202020204" pitchFamily="34" charset="0"/>
                <a:cs typeface="Arial" panose="020B0604020202020204" pitchFamily="34" charset="0"/>
              </a:rPr>
              <a:t>3. Coherencia y organización de ideas. </a:t>
            </a:r>
          </a:p>
          <a:p>
            <a:pPr lvl="1"/>
            <a:endParaRPr lang="es-MX" sz="2400" i="1" dirty="0">
              <a:solidFill>
                <a:schemeClr val="tx1"/>
              </a:solidFill>
              <a:latin typeface="Arial" panose="020B0604020202020204" pitchFamily="34" charset="0"/>
              <a:cs typeface="Arial" panose="020B0604020202020204" pitchFamily="34" charset="0"/>
            </a:endParaRPr>
          </a:p>
          <a:p>
            <a:r>
              <a:rPr lang="es-MX" sz="2400" b="1" dirty="0" smtClean="0">
                <a:solidFill>
                  <a:schemeClr val="tx1"/>
                </a:solidFill>
                <a:latin typeface="Arial" panose="020B0604020202020204" pitchFamily="34" charset="0"/>
                <a:cs typeface="Arial" panose="020B0604020202020204" pitchFamily="34" charset="0"/>
              </a:rPr>
              <a:t>Lineamientos </a:t>
            </a:r>
            <a:r>
              <a:rPr lang="es-MX" sz="2400" b="1" dirty="0">
                <a:solidFill>
                  <a:schemeClr val="tx1"/>
                </a:solidFill>
                <a:latin typeface="Arial" panose="020B0604020202020204" pitchFamily="34" charset="0"/>
                <a:cs typeface="Arial" panose="020B0604020202020204" pitchFamily="34" charset="0"/>
              </a:rPr>
              <a:t>de entrega:</a:t>
            </a:r>
          </a:p>
          <a:p>
            <a:pPr marL="1276350" lvl="1" indent="-457200">
              <a:buFont typeface="+mj-lt"/>
              <a:buAutoNum type="arabicPeriod"/>
            </a:pPr>
            <a:r>
              <a:rPr lang="es-MX" sz="2400" dirty="0" smtClean="0">
                <a:solidFill>
                  <a:schemeClr val="tx1"/>
                </a:solidFill>
                <a:latin typeface="Arial" panose="020B0604020202020204" pitchFamily="34" charset="0"/>
                <a:cs typeface="Arial" panose="020B0604020202020204" pitchFamily="34" charset="0"/>
              </a:rPr>
              <a:t>Integre </a:t>
            </a:r>
            <a:r>
              <a:rPr lang="es-MX" sz="2400" dirty="0">
                <a:solidFill>
                  <a:schemeClr val="tx1"/>
                </a:solidFill>
                <a:latin typeface="Arial" panose="020B0604020202020204" pitchFamily="34" charset="0"/>
                <a:cs typeface="Arial" panose="020B0604020202020204" pitchFamily="34" charset="0"/>
              </a:rPr>
              <a:t>s</a:t>
            </a:r>
            <a:r>
              <a:rPr lang="es-MX" sz="2400" dirty="0" smtClean="0">
                <a:solidFill>
                  <a:schemeClr val="tx1"/>
                </a:solidFill>
                <a:latin typeface="Arial" panose="020B0604020202020204" pitchFamily="34" charset="0"/>
                <a:cs typeface="Arial" panose="020B0604020202020204" pitchFamily="34" charset="0"/>
              </a:rPr>
              <a:t>u </a:t>
            </a:r>
            <a:r>
              <a:rPr lang="es-MX" sz="2400" dirty="0">
                <a:solidFill>
                  <a:schemeClr val="tx1"/>
                </a:solidFill>
                <a:latin typeface="Arial" panose="020B0604020202020204" pitchFamily="34" charset="0"/>
                <a:cs typeface="Arial" panose="020B0604020202020204" pitchFamily="34" charset="0"/>
              </a:rPr>
              <a:t>participación al </a:t>
            </a:r>
            <a:r>
              <a:rPr lang="es-MX" sz="2400" b="1" dirty="0" smtClean="0">
                <a:solidFill>
                  <a:schemeClr val="tx1"/>
                </a:solidFill>
                <a:latin typeface="Arial" panose="020B0604020202020204" pitchFamily="34" charset="0"/>
                <a:cs typeface="Arial" panose="020B0604020202020204" pitchFamily="34" charset="0"/>
              </a:rPr>
              <a:t>Foro 3. Música </a:t>
            </a:r>
            <a:r>
              <a:rPr lang="es-MX" sz="2400" b="1" dirty="0">
                <a:solidFill>
                  <a:schemeClr val="tx1"/>
                </a:solidFill>
                <a:latin typeface="Arial" panose="020B0604020202020204" pitchFamily="34" charset="0"/>
                <a:cs typeface="Arial" panose="020B0604020202020204" pitchFamily="34" charset="0"/>
              </a:rPr>
              <a:t>del Siglo XX, </a:t>
            </a:r>
            <a:r>
              <a:rPr lang="es-MX" sz="2400" dirty="0">
                <a:solidFill>
                  <a:schemeClr val="tx1"/>
                </a:solidFill>
                <a:latin typeface="Arial" panose="020B0604020202020204" pitchFamily="34" charset="0"/>
                <a:cs typeface="Arial" panose="020B0604020202020204" pitchFamily="34" charset="0"/>
              </a:rPr>
              <a:t> en la plataforma EMINUS 4, a más tardar en la fecha establecida en el </a:t>
            </a:r>
            <a:r>
              <a:rPr lang="es-MX" sz="2400" b="1" dirty="0">
                <a:solidFill>
                  <a:schemeClr val="tx1"/>
                </a:solidFill>
                <a:latin typeface="Arial" panose="020B0604020202020204" pitchFamily="34" charset="0"/>
                <a:cs typeface="Arial" panose="020B0604020202020204" pitchFamily="34" charset="0"/>
              </a:rPr>
              <a:t>Calendario</a:t>
            </a:r>
            <a:r>
              <a:rPr lang="es-MX" sz="2400" dirty="0">
                <a:solidFill>
                  <a:schemeClr val="tx1"/>
                </a:solidFill>
                <a:latin typeface="Arial" panose="020B0604020202020204" pitchFamily="34" charset="0"/>
                <a:cs typeface="Arial" panose="020B0604020202020204" pitchFamily="34" charset="0"/>
              </a:rPr>
              <a:t> de entregas</a:t>
            </a:r>
          </a:p>
          <a:p>
            <a:pPr lvl="1"/>
            <a:r>
              <a:rPr lang="es-MX" sz="2400" dirty="0">
                <a:solidFill>
                  <a:srgbClr val="FF0000"/>
                </a:solidFill>
                <a:latin typeface="Arial" panose="020B0604020202020204" pitchFamily="34" charset="0"/>
                <a:cs typeface="Arial" panose="020B0604020202020204" pitchFamily="34" charset="0"/>
              </a:rPr>
              <a:t> </a:t>
            </a:r>
            <a:endParaRPr lang="es-MX" sz="2800" dirty="0">
              <a:effectLst>
                <a:glow rad="101600">
                  <a:srgbClr val="FFC000">
                    <a:alpha val="60000"/>
                  </a:srgbClr>
                </a:glow>
              </a:effectLst>
              <a:latin typeface="Arial" panose="020B0604020202020204" pitchFamily="34" charset="0"/>
              <a:cs typeface="Arial" panose="020B0604020202020204" pitchFamily="34" charset="0"/>
            </a:endParaRPr>
          </a:p>
          <a:p>
            <a:pPr algn="ctr"/>
            <a:endParaRPr lang="es-MX" sz="2800" b="1" dirty="0">
              <a:latin typeface="Arial" panose="020B0604020202020204" pitchFamily="34" charset="0"/>
              <a:cs typeface="Arial" panose="020B0604020202020204" pitchFamily="34" charset="0"/>
            </a:endParaRPr>
          </a:p>
        </p:txBody>
      </p:sp>
      <p:sp>
        <p:nvSpPr>
          <p:cNvPr id="3" name="Rectángulo 2"/>
          <p:cNvSpPr/>
          <p:nvPr/>
        </p:nvSpPr>
        <p:spPr>
          <a:xfrm>
            <a:off x="19019520" y="9502038"/>
            <a:ext cx="3797935" cy="2578270"/>
          </a:xfrm>
          <a:prstGeom prst="rect">
            <a:avLst/>
          </a:prstGeom>
          <a:solidFill>
            <a:srgbClr val="FFFF00"/>
          </a:solidFill>
        </p:spPr>
        <p:txBody>
          <a:bodyPr wrap="square">
            <a:spAutoFit/>
          </a:bodyPr>
          <a:lstStyle/>
          <a:p>
            <a:r>
              <a:rPr lang="es-MX" dirty="0"/>
              <a:t>Hipervínculo a </a:t>
            </a:r>
            <a:r>
              <a:rPr lang="es-MX" dirty="0">
                <a:hlinkClick r:id="rId2" invalidUrl="https://celuladgdaie.github.io/EMDR/pdfs/Reglas Foros de discusion.pdf"/>
              </a:rPr>
              <a:t>https://celuladgdaie.github.io/EMDR/pdfs/Reglas%20Foros%20de%20discusion.pdf</a:t>
            </a:r>
            <a:endParaRPr lang="es-MX" dirty="0"/>
          </a:p>
        </p:txBody>
      </p:sp>
    </p:spTree>
    <p:extLst>
      <p:ext uri="{BB962C8B-B14F-4D97-AF65-F5344CB8AC3E}">
        <p14:creationId xmlns:p14="http://schemas.microsoft.com/office/powerpoint/2010/main" val="2712198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21664" y="840916"/>
            <a:ext cx="18611215" cy="14025783"/>
          </a:xfrm>
          <a:prstGeom prst="rect">
            <a:avLst/>
          </a:prstGeom>
        </p:spPr>
        <p:txBody>
          <a:bodyPr wrap="square">
            <a:spAutoFit/>
          </a:bodyPr>
          <a:lstStyle/>
          <a:p>
            <a:pPr indent="-450215" algn="ctr">
              <a:spcAft>
                <a:spcPts val="800"/>
              </a:spcAft>
            </a:pPr>
            <a:r>
              <a:rPr lang="es-ES_tradnl" altLang="es-MX" sz="2800" b="1" dirty="0">
                <a:latin typeface="Arial" panose="020B0604020202020204" pitchFamily="34" charset="0"/>
                <a:cs typeface="Arial" panose="020B0604020202020204" pitchFamily="34" charset="0"/>
              </a:rPr>
              <a:t>Fuentes de Información</a:t>
            </a:r>
          </a:p>
          <a:p>
            <a:r>
              <a:rPr lang="es-MX" sz="2400" b="1" dirty="0">
                <a:latin typeface="Arial" panose="020B0604020202020204" pitchFamily="34" charset="0"/>
                <a:cs typeface="Arial" panose="020B0604020202020204" pitchFamily="34" charset="0"/>
              </a:rPr>
              <a:t>Básicas</a:t>
            </a:r>
          </a:p>
          <a:p>
            <a:endParaRPr lang="es-MX" sz="2400" dirty="0">
              <a:highlight>
                <a:srgbClr val="FFFF00"/>
              </a:highlight>
              <a:latin typeface="Arial" panose="020B060402020202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tabLst>
                <a:tab pos="457200" algn="l"/>
              </a:tabLst>
            </a:pPr>
            <a:r>
              <a:rPr lang="es-ES" sz="2400" dirty="0" smtClean="0">
                <a:latin typeface="Arial" panose="020B0604020202020204" pitchFamily="34" charset="0"/>
                <a:ea typeface="Calibri" panose="020F0502020204030204" pitchFamily="34" charset="0"/>
                <a:cs typeface="Arial" panose="020B0604020202020204" pitchFamily="34" charset="0"/>
              </a:rPr>
              <a:t>Franco</a:t>
            </a:r>
            <a:r>
              <a:rPr lang="es-ES" sz="2400" dirty="0">
                <a:latin typeface="Arial" panose="020B0604020202020204" pitchFamily="34" charset="0"/>
                <a:ea typeface="Calibri" panose="020F0502020204030204" pitchFamily="34" charset="0"/>
                <a:cs typeface="Arial" panose="020B0604020202020204" pitchFamily="34" charset="0"/>
              </a:rPr>
              <a:t>, H. (2000</a:t>
            </a:r>
            <a:r>
              <a:rPr lang="es-ES" sz="2400" dirty="0" smtClean="0">
                <a:latin typeface="Arial" panose="020B0604020202020204" pitchFamily="34" charset="0"/>
                <a:ea typeface="Calibri" panose="020F0502020204030204" pitchFamily="34" charset="0"/>
                <a:cs typeface="Arial" panose="020B0604020202020204" pitchFamily="34" charset="0"/>
              </a:rPr>
              <a:t>). </a:t>
            </a:r>
            <a:r>
              <a:rPr lang="es-ES" sz="2400" i="1" dirty="0" err="1">
                <a:latin typeface="Arial" panose="020B0604020202020204" pitchFamily="34" charset="0"/>
                <a:ea typeface="Calibri" panose="020F0502020204030204" pitchFamily="34" charset="0"/>
                <a:cs typeface="Arial" panose="020B0604020202020204" pitchFamily="34" charset="0"/>
              </a:rPr>
              <a:t>Kyrie</a:t>
            </a:r>
            <a:r>
              <a:rPr lang="es-ES" sz="2400" i="1" dirty="0">
                <a:latin typeface="Arial" panose="020B0604020202020204" pitchFamily="34" charset="0"/>
                <a:ea typeface="Calibri" panose="020F0502020204030204" pitchFamily="34" charset="0"/>
                <a:cs typeface="Arial" panose="020B0604020202020204" pitchFamily="34" charset="0"/>
              </a:rPr>
              <a:t>, de Misa </a:t>
            </a:r>
            <a:r>
              <a:rPr lang="es-ES" sz="2400" i="1" dirty="0" err="1">
                <a:latin typeface="Arial" panose="020B0604020202020204" pitchFamily="34" charset="0"/>
                <a:ea typeface="Calibri" panose="020F0502020204030204" pitchFamily="34" charset="0"/>
                <a:cs typeface="Arial" panose="020B0604020202020204" pitchFamily="34" charset="0"/>
              </a:rPr>
              <a:t>Brevis</a:t>
            </a:r>
            <a:r>
              <a:rPr lang="es-ES" sz="2400" i="1" dirty="0">
                <a:latin typeface="Arial" panose="020B0604020202020204" pitchFamily="34" charset="0"/>
                <a:ea typeface="Calibri" panose="020F0502020204030204" pitchFamily="34" charset="0"/>
                <a:cs typeface="Arial" panose="020B0604020202020204" pitchFamily="34" charset="0"/>
              </a:rPr>
              <a:t> a 5 </a:t>
            </a:r>
            <a:r>
              <a:rPr lang="es-ES" sz="2400" dirty="0">
                <a:latin typeface="Arial" panose="020B0604020202020204" pitchFamily="34" charset="0"/>
                <a:ea typeface="Calibri" panose="020F0502020204030204" pitchFamily="34" charset="0"/>
                <a:cs typeface="Arial" panose="020B0604020202020204" pitchFamily="34" charset="0"/>
              </a:rPr>
              <a:t>[canción grabada por Franco, H. y </a:t>
            </a:r>
            <a:r>
              <a:rPr lang="es-ES" sz="2400" dirty="0" err="1">
                <a:latin typeface="Arial" panose="020B0604020202020204" pitchFamily="34" charset="0"/>
                <a:ea typeface="Calibri" panose="020F0502020204030204" pitchFamily="34" charset="0"/>
                <a:cs typeface="Arial" panose="020B0604020202020204" pitchFamily="34" charset="0"/>
              </a:rPr>
              <a:t>Capella</a:t>
            </a:r>
            <a:r>
              <a:rPr lang="es-ES" sz="2400" dirty="0">
                <a:latin typeface="Arial" panose="020B0604020202020204" pitchFamily="34" charset="0"/>
                <a:ea typeface="Calibri" panose="020F0502020204030204" pitchFamily="34" charset="0"/>
                <a:cs typeface="Arial" panose="020B0604020202020204" pitchFamily="34" charset="0"/>
              </a:rPr>
              <a:t> Cervantina]. En </a:t>
            </a:r>
            <a:r>
              <a:rPr lang="es-ES" sz="2400" i="1" dirty="0">
                <a:latin typeface="Arial" panose="020B0604020202020204" pitchFamily="34" charset="0"/>
                <a:ea typeface="Calibri" panose="020F0502020204030204" pitchFamily="34" charset="0"/>
                <a:cs typeface="Arial" panose="020B0604020202020204" pitchFamily="34" charset="0"/>
              </a:rPr>
              <a:t>Música barroca mexicana. </a:t>
            </a:r>
            <a:r>
              <a:rPr lang="es-ES" sz="2400" i="1" dirty="0" err="1">
                <a:latin typeface="Arial" panose="020B0604020202020204" pitchFamily="34" charset="0"/>
                <a:ea typeface="Calibri" panose="020F0502020204030204" pitchFamily="34" charset="0"/>
                <a:cs typeface="Arial" panose="020B0604020202020204" pitchFamily="34" charset="0"/>
              </a:rPr>
              <a:t>Vol</a:t>
            </a:r>
            <a:r>
              <a:rPr lang="es-ES" sz="2400" i="1" dirty="0">
                <a:latin typeface="Arial" panose="020B0604020202020204" pitchFamily="34" charset="0"/>
                <a:ea typeface="Calibri" panose="020F0502020204030204" pitchFamily="34" charset="0"/>
                <a:cs typeface="Arial" panose="020B0604020202020204" pitchFamily="34" charset="0"/>
              </a:rPr>
              <a:t> II. Esplendor de la Catedral de México. </a:t>
            </a:r>
            <a:r>
              <a:rPr lang="es-ES" sz="2400" i="1" dirty="0" err="1">
                <a:latin typeface="Arial" panose="020B0604020202020204" pitchFamily="34" charset="0"/>
                <a:ea typeface="Calibri" panose="020F0502020204030204" pitchFamily="34" charset="0"/>
                <a:cs typeface="Arial" panose="020B0604020202020204" pitchFamily="34" charset="0"/>
              </a:rPr>
              <a:t>Quindecim</a:t>
            </a:r>
            <a:r>
              <a:rPr lang="es-ES" sz="2400" i="1" dirty="0">
                <a:latin typeface="Arial" panose="020B0604020202020204" pitchFamily="34" charset="0"/>
                <a:ea typeface="Calibri" panose="020F0502020204030204" pitchFamily="34" charset="0"/>
                <a:cs typeface="Arial" panose="020B0604020202020204" pitchFamily="34" charset="0"/>
              </a:rPr>
              <a:t> </a:t>
            </a:r>
            <a:r>
              <a:rPr lang="es-ES" sz="2400" i="1" dirty="0" err="1">
                <a:latin typeface="Arial" panose="020B0604020202020204" pitchFamily="34" charset="0"/>
                <a:ea typeface="Calibri" panose="020F0502020204030204" pitchFamily="34" charset="0"/>
                <a:cs typeface="Arial" panose="020B0604020202020204" pitchFamily="34" charset="0"/>
              </a:rPr>
              <a:t>Recordings</a:t>
            </a:r>
            <a:r>
              <a:rPr lang="es-ES" sz="2400" dirty="0">
                <a:latin typeface="Arial" panose="020B0604020202020204" pitchFamily="34" charset="0"/>
                <a:ea typeface="Calibri" panose="020F0502020204030204" pitchFamily="34" charset="0"/>
                <a:cs typeface="Arial" panose="020B0604020202020204" pitchFamily="34" charset="0"/>
              </a:rPr>
              <a:t> (obra original </a:t>
            </a:r>
            <a:r>
              <a:rPr lang="es-ES" sz="2400" dirty="0" smtClean="0">
                <a:latin typeface="Arial" panose="020B0604020202020204" pitchFamily="34" charset="0"/>
                <a:ea typeface="Calibri" panose="020F0502020204030204" pitchFamily="34" charset="0"/>
                <a:cs typeface="Arial" panose="020B0604020202020204" pitchFamily="34" charset="0"/>
              </a:rPr>
              <a:t>publicada).</a:t>
            </a:r>
            <a:r>
              <a:rPr lang="es-ES" sz="2400" dirty="0">
                <a:latin typeface="Arial" panose="020B0604020202020204" pitchFamily="34" charset="0"/>
                <a:ea typeface="Calibri" panose="020F0502020204030204" pitchFamily="34" charset="0"/>
                <a:cs typeface="Arial" panose="020B0604020202020204" pitchFamily="34" charset="0"/>
              </a:rPr>
              <a:t> </a:t>
            </a:r>
            <a:r>
              <a:rPr lang="es-ES" sz="2400" dirty="0" smtClean="0">
                <a:latin typeface="Arial" panose="020B0604020202020204" pitchFamily="34" charset="0"/>
                <a:ea typeface="Calibri" panose="020F0502020204030204" pitchFamily="34" charset="0"/>
                <a:cs typeface="Arial" panose="020B0604020202020204" pitchFamily="34" charset="0"/>
              </a:rPr>
              <a:t>CD</a:t>
            </a:r>
            <a:r>
              <a:rPr lang="es-ES" sz="2400" dirty="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7509708000501. Pista </a:t>
            </a:r>
            <a:r>
              <a:rPr lang="es-MX" sz="2400" dirty="0">
                <a:latin typeface="Arial" panose="020B0604020202020204" pitchFamily="34" charset="0"/>
                <a:ea typeface="Calibri" panose="020F0502020204030204" pitchFamily="34" charset="0"/>
                <a:cs typeface="Arial" panose="020B0604020202020204" pitchFamily="34" charset="0"/>
              </a:rPr>
              <a:t>o track: </a:t>
            </a:r>
            <a:r>
              <a:rPr lang="es-MX" sz="2400" dirty="0" smtClean="0">
                <a:latin typeface="Arial" panose="020B0604020202020204" pitchFamily="34" charset="0"/>
                <a:ea typeface="Calibri" panose="020F0502020204030204" pitchFamily="34" charset="0"/>
                <a:cs typeface="Arial" panose="020B0604020202020204" pitchFamily="34" charset="0"/>
              </a:rPr>
              <a:t>1.</a:t>
            </a:r>
            <a:endParaRPr lang="es-MX" sz="2400" dirty="0">
              <a:latin typeface="Arial" panose="020B0604020202020204" pitchFamily="34" charset="0"/>
              <a:ea typeface="Calibri" panose="020F0502020204030204" pitchFamily="34" charset="0"/>
              <a:cs typeface="Arial" panose="020B0604020202020204" pitchFamily="34" charset="0"/>
            </a:endParaRPr>
          </a:p>
          <a:p>
            <a:pPr marL="285750" indent="-285750">
              <a:buFont typeface="Wingdings" panose="05000000000000000000" pitchFamily="2" charset="2"/>
              <a:buChar char="Ø"/>
            </a:pPr>
            <a:r>
              <a:rPr lang="es-ES" sz="2400" dirty="0" err="1">
                <a:latin typeface="Arial" panose="020B0604020202020204" pitchFamily="34" charset="0"/>
                <a:cs typeface="Arial" panose="020B0604020202020204" pitchFamily="34" charset="0"/>
              </a:rPr>
              <a:t>Moncayo</a:t>
            </a:r>
            <a:r>
              <a:rPr lang="es-ES" sz="2400" dirty="0">
                <a:latin typeface="Arial" panose="020B0604020202020204" pitchFamily="34" charset="0"/>
                <a:cs typeface="Arial" panose="020B0604020202020204" pitchFamily="34" charset="0"/>
              </a:rPr>
              <a:t>, J. P. (2019). </a:t>
            </a:r>
            <a:r>
              <a:rPr lang="es-ES" sz="2400" i="1" dirty="0">
                <a:latin typeface="Arial" panose="020B0604020202020204" pitchFamily="34" charset="0"/>
                <a:cs typeface="Arial" panose="020B0604020202020204" pitchFamily="34" charset="0"/>
              </a:rPr>
              <a:t>Huapango</a:t>
            </a:r>
            <a:r>
              <a:rPr lang="es-ES" sz="2400" dirty="0">
                <a:latin typeface="Arial" panose="020B0604020202020204" pitchFamily="34" charset="0"/>
                <a:cs typeface="Arial" panose="020B0604020202020204" pitchFamily="34" charset="0"/>
              </a:rPr>
              <a:t> [obra grabada por la Orquesta juvenil universitaria Eduardo Mata]. En </a:t>
            </a:r>
            <a:r>
              <a:rPr lang="es-ES" sz="2400" i="1" dirty="0">
                <a:latin typeface="Arial" panose="020B0604020202020204" pitchFamily="34" charset="0"/>
                <a:cs typeface="Arial" panose="020B0604020202020204" pitchFamily="34" charset="0"/>
              </a:rPr>
              <a:t>El árbol de la vida</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Músic</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from</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Mexico</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Naxos</a:t>
            </a:r>
            <a:r>
              <a:rPr lang="es-ES" sz="2400" dirty="0">
                <a:latin typeface="Arial" panose="020B0604020202020204" pitchFamily="34" charset="0"/>
                <a:cs typeface="Arial" panose="020B0604020202020204" pitchFamily="34" charset="0"/>
              </a:rPr>
              <a:t> (obra original publicada en 1941). </a:t>
            </a:r>
            <a:r>
              <a:rPr lang="es-ES" sz="2400" dirty="0" smtClean="0">
                <a:latin typeface="Arial" panose="020B0604020202020204" pitchFamily="34" charset="0"/>
                <a:cs typeface="Arial" panose="020B0604020202020204" pitchFamily="34" charset="0"/>
              </a:rPr>
              <a:t>CD</a:t>
            </a:r>
            <a:r>
              <a:rPr lang="es-ES" sz="2400" dirty="0">
                <a:latin typeface="Arial" panose="020B0604020202020204" pitchFamily="34" charset="0"/>
                <a:cs typeface="Arial" panose="020B0604020202020204" pitchFamily="34" charset="0"/>
              </a:rPr>
              <a:t>: </a:t>
            </a:r>
            <a:r>
              <a:rPr lang="es-MX" sz="2400" dirty="0">
                <a:latin typeface="Arial" panose="020B0604020202020204" pitchFamily="34" charset="0"/>
                <a:cs typeface="Arial" panose="020B0604020202020204" pitchFamily="34" charset="0"/>
              </a:rPr>
              <a:t>8.573902. Pista o track: 1.</a:t>
            </a:r>
          </a:p>
          <a:p>
            <a:pPr marL="342900" lvl="0" indent="-342900">
              <a:lnSpc>
                <a:spcPct val="107000"/>
              </a:lnSpc>
              <a:spcAft>
                <a:spcPts val="800"/>
              </a:spcAft>
              <a:buFont typeface="Wingdings" panose="05000000000000000000" pitchFamily="2" charset="2"/>
              <a:buChar char=""/>
              <a:tabLst>
                <a:tab pos="457200" algn="l"/>
              </a:tabLst>
            </a:pPr>
            <a:r>
              <a:rPr lang="es-MX" sz="2400" dirty="0" smtClean="0">
                <a:latin typeface="Arial" panose="020B0604020202020204" pitchFamily="34" charset="0"/>
                <a:ea typeface="Calibri" panose="020F0502020204030204" pitchFamily="34" charset="0"/>
                <a:cs typeface="Arial" panose="020B0604020202020204" pitchFamily="34" charset="0"/>
              </a:rPr>
              <a:t>Moncayo</a:t>
            </a:r>
            <a:r>
              <a:rPr lang="es-MX" sz="2400" dirty="0">
                <a:latin typeface="Arial" panose="020B0604020202020204" pitchFamily="34" charset="0"/>
                <a:ea typeface="Calibri" panose="020F0502020204030204" pitchFamily="34" charset="0"/>
                <a:cs typeface="Arial" panose="020B0604020202020204" pitchFamily="34" charset="0"/>
              </a:rPr>
              <a:t>, J. P. (2000)</a:t>
            </a:r>
            <a:r>
              <a:rPr lang="es-MX" sz="2400" i="1" dirty="0">
                <a:latin typeface="Arial" panose="020B0604020202020204" pitchFamily="34" charset="0"/>
                <a:ea typeface="Calibri" panose="020F0502020204030204" pitchFamily="34" charset="0"/>
                <a:cs typeface="Arial" panose="020B0604020202020204" pitchFamily="34" charset="0"/>
              </a:rPr>
              <a:t>. Tierra de temporal </a:t>
            </a:r>
            <a:r>
              <a:rPr lang="es-MX" sz="2400" dirty="0">
                <a:latin typeface="Arial" panose="020B0604020202020204" pitchFamily="34" charset="0"/>
                <a:ea typeface="Calibri" panose="020F0502020204030204" pitchFamily="34" charset="0"/>
                <a:cs typeface="Arial" panose="020B0604020202020204" pitchFamily="34" charset="0"/>
              </a:rPr>
              <a:t>[obra grabada por Salvador, G</a:t>
            </a:r>
            <a:r>
              <a:rPr lang="es-MX" sz="2400" dirty="0" smtClean="0">
                <a:latin typeface="Arial" panose="020B0604020202020204" pitchFamily="34" charset="0"/>
                <a:ea typeface="Calibri" panose="020F0502020204030204" pitchFamily="34" charset="0"/>
                <a:cs typeface="Arial" panose="020B0604020202020204" pitchFamily="34" charset="0"/>
              </a:rPr>
              <a:t>. </a:t>
            </a:r>
            <a:r>
              <a:rPr lang="es-MX" sz="2400" dirty="0">
                <a:latin typeface="Arial" panose="020B0604020202020204" pitchFamily="34" charset="0"/>
                <a:ea typeface="Calibri" panose="020F0502020204030204" pitchFamily="34" charset="0"/>
                <a:cs typeface="Arial" panose="020B0604020202020204" pitchFamily="34" charset="0"/>
              </a:rPr>
              <a:t>y Orquesta Filarmónica de Jalisco]. En </a:t>
            </a:r>
            <a:r>
              <a:rPr lang="es-MX" sz="2400" i="1" dirty="0">
                <a:latin typeface="Arial" panose="020B0604020202020204" pitchFamily="34" charset="0"/>
                <a:ea typeface="Calibri" panose="020F0502020204030204" pitchFamily="34" charset="0"/>
                <a:cs typeface="Arial" panose="020B0604020202020204" pitchFamily="34" charset="0"/>
              </a:rPr>
              <a:t>Orquesta Filarmónica de Jalisco: Chávez, Moncayo, Márquez, Revueltas, </a:t>
            </a:r>
            <a:r>
              <a:rPr lang="es-MX" sz="2400" i="1" dirty="0" err="1">
                <a:latin typeface="Arial" panose="020B0604020202020204" pitchFamily="34" charset="0"/>
                <a:ea typeface="Calibri" panose="020F0502020204030204" pitchFamily="34" charset="0"/>
                <a:cs typeface="Arial" panose="020B0604020202020204" pitchFamily="34" charset="0"/>
              </a:rPr>
              <a:t>Rolón</a:t>
            </a:r>
            <a:r>
              <a:rPr lang="es-MX" sz="2400" i="1" dirty="0">
                <a:latin typeface="Arial" panose="020B0604020202020204" pitchFamily="34" charset="0"/>
                <a:ea typeface="Calibri" panose="020F0502020204030204" pitchFamily="34" charset="0"/>
                <a:cs typeface="Arial" panose="020B0604020202020204" pitchFamily="34" charset="0"/>
              </a:rPr>
              <a:t>. Quindecim </a:t>
            </a:r>
            <a:r>
              <a:rPr lang="es-MX" sz="2400" i="1" dirty="0" smtClean="0">
                <a:latin typeface="Arial" panose="020B0604020202020204" pitchFamily="34" charset="0"/>
                <a:ea typeface="Calibri" panose="020F0502020204030204" pitchFamily="34" charset="0"/>
                <a:cs typeface="Arial" panose="020B0604020202020204" pitchFamily="34" charset="0"/>
              </a:rPr>
              <a:t>Recordings </a:t>
            </a:r>
            <a:r>
              <a:rPr lang="es-MX" sz="2400" dirty="0">
                <a:latin typeface="Arial" panose="020B0604020202020204" pitchFamily="34" charset="0"/>
                <a:ea typeface="Calibri" panose="020F0502020204030204" pitchFamily="34" charset="0"/>
                <a:cs typeface="Arial" panose="020B0604020202020204" pitchFamily="34" charset="0"/>
              </a:rPr>
              <a:t>(obra original publicada en 1950</a:t>
            </a:r>
            <a:r>
              <a:rPr lang="es-MX" sz="2400" dirty="0" smtClean="0">
                <a:latin typeface="Arial" panose="020B0604020202020204" pitchFamily="34" charset="0"/>
                <a:ea typeface="Calibri" panose="020F0502020204030204" pitchFamily="34" charset="0"/>
                <a:cs typeface="Arial" panose="020B0604020202020204" pitchFamily="34" charset="0"/>
              </a:rPr>
              <a:t>). </a:t>
            </a:r>
            <a:r>
              <a:rPr lang="es-ES" sz="2400" dirty="0" smtClean="0">
                <a:latin typeface="Arial" panose="020B0604020202020204" pitchFamily="34" charset="0"/>
                <a:ea typeface="Calibri" panose="020F0502020204030204" pitchFamily="34" charset="0"/>
                <a:cs typeface="Arial" panose="020B0604020202020204" pitchFamily="34" charset="0"/>
              </a:rPr>
              <a:t>CD</a:t>
            </a:r>
            <a:r>
              <a:rPr lang="es-ES" sz="2400" dirty="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7509708000402.</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Pista </a:t>
            </a:r>
            <a:r>
              <a:rPr lang="es-MX" sz="2400" dirty="0">
                <a:latin typeface="Arial" panose="020B0604020202020204" pitchFamily="34" charset="0"/>
                <a:ea typeface="Calibri" panose="020F0502020204030204" pitchFamily="34" charset="0"/>
                <a:cs typeface="Arial" panose="020B0604020202020204" pitchFamily="34" charset="0"/>
              </a:rPr>
              <a:t>o track: </a:t>
            </a:r>
            <a:r>
              <a:rPr lang="es-MX" sz="2400" dirty="0" smtClean="0">
                <a:latin typeface="Arial" panose="020B0604020202020204" pitchFamily="34" charset="0"/>
                <a:ea typeface="Calibri" panose="020F0502020204030204" pitchFamily="34" charset="0"/>
                <a:cs typeface="Arial" panose="020B0604020202020204" pitchFamily="34" charset="0"/>
              </a:rPr>
              <a:t>2.</a:t>
            </a:r>
            <a:endParaRPr lang="es-MX" sz="24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tabLst>
                <a:tab pos="457200" algn="l"/>
              </a:tabLst>
            </a:pPr>
            <a:r>
              <a:rPr lang="es-ES" sz="2400" dirty="0" smtClean="0">
                <a:latin typeface="Arial" panose="020B0604020202020204" pitchFamily="34" charset="0"/>
                <a:ea typeface="Calibri" panose="020F0502020204030204" pitchFamily="34" charset="0"/>
                <a:cs typeface="Arial" panose="020B0604020202020204" pitchFamily="34" charset="0"/>
              </a:rPr>
              <a:t>Revueltas</a:t>
            </a:r>
            <a:r>
              <a:rPr lang="es-ES" sz="2400" dirty="0">
                <a:latin typeface="Arial" panose="020B0604020202020204" pitchFamily="34" charset="0"/>
                <a:ea typeface="Calibri" panose="020F0502020204030204" pitchFamily="34" charset="0"/>
                <a:cs typeface="Arial" panose="020B0604020202020204" pitchFamily="34" charset="0"/>
              </a:rPr>
              <a:t>, S. (2004 ). </a:t>
            </a:r>
            <a:r>
              <a:rPr lang="es-ES" sz="2400" i="1" dirty="0">
                <a:latin typeface="Arial" panose="020B0604020202020204" pitchFamily="34" charset="0"/>
                <a:ea typeface="Calibri" panose="020F0502020204030204" pitchFamily="34" charset="0"/>
                <a:cs typeface="Arial" panose="020B0604020202020204" pitchFamily="34" charset="0"/>
              </a:rPr>
              <a:t>Redes</a:t>
            </a:r>
            <a:r>
              <a:rPr lang="es-ES" sz="2400" dirty="0">
                <a:latin typeface="Arial" panose="020B0604020202020204" pitchFamily="34" charset="0"/>
                <a:ea typeface="Calibri" panose="020F0502020204030204" pitchFamily="34" charset="0"/>
                <a:cs typeface="Arial" panose="020B0604020202020204" pitchFamily="34" charset="0"/>
              </a:rPr>
              <a:t> [obra grabada por Prieto, C. M. y la Orquesta Sinfónica de Xalapa]. En </a:t>
            </a:r>
            <a:r>
              <a:rPr lang="es-ES" sz="2400" i="1" dirty="0">
                <a:latin typeface="Arial" panose="020B0604020202020204" pitchFamily="34" charset="0"/>
                <a:ea typeface="Calibri" panose="020F0502020204030204" pitchFamily="34" charset="0"/>
                <a:cs typeface="Arial" panose="020B0604020202020204" pitchFamily="34" charset="0"/>
              </a:rPr>
              <a:t>Revueltas, Orquesta Sinfónica de Xalapa. </a:t>
            </a:r>
            <a:r>
              <a:rPr lang="es-ES" sz="2400" i="1" dirty="0" err="1">
                <a:latin typeface="Arial" panose="020B0604020202020204" pitchFamily="34" charset="0"/>
                <a:ea typeface="Calibri" panose="020F0502020204030204" pitchFamily="34" charset="0"/>
                <a:cs typeface="Arial" panose="020B0604020202020204" pitchFamily="34" charset="0"/>
              </a:rPr>
              <a:t>Urtext</a:t>
            </a:r>
            <a:r>
              <a:rPr lang="es-ES" sz="2400" i="1" dirty="0">
                <a:latin typeface="Arial" panose="020B0604020202020204" pitchFamily="34" charset="0"/>
                <a:ea typeface="Calibri" panose="020F0502020204030204" pitchFamily="34" charset="0"/>
                <a:cs typeface="Arial" panose="020B0604020202020204" pitchFamily="34" charset="0"/>
              </a:rPr>
              <a:t> Digital </a:t>
            </a:r>
            <a:r>
              <a:rPr lang="es-ES" sz="2400" i="1" dirty="0" err="1" smtClean="0">
                <a:latin typeface="Arial" panose="020B0604020202020204" pitchFamily="34" charset="0"/>
                <a:ea typeface="Calibri" panose="020F0502020204030204" pitchFamily="34" charset="0"/>
                <a:cs typeface="Arial" panose="020B0604020202020204" pitchFamily="34" charset="0"/>
              </a:rPr>
              <a:t>Classics</a:t>
            </a:r>
            <a:r>
              <a:rPr lang="es-ES" sz="2400" dirty="0" smtClean="0">
                <a:latin typeface="Arial" panose="020B0604020202020204" pitchFamily="34" charset="0"/>
                <a:ea typeface="Calibri" panose="020F0502020204030204" pitchFamily="34" charset="0"/>
                <a:cs typeface="Arial" panose="020B0604020202020204" pitchFamily="34" charset="0"/>
              </a:rPr>
              <a:t> </a:t>
            </a:r>
            <a:r>
              <a:rPr lang="es-ES" sz="2400" dirty="0">
                <a:latin typeface="Arial" panose="020B0604020202020204" pitchFamily="34" charset="0"/>
                <a:ea typeface="Calibri" panose="020F0502020204030204" pitchFamily="34" charset="0"/>
                <a:cs typeface="Arial" panose="020B0604020202020204" pitchFamily="34" charset="0"/>
              </a:rPr>
              <a:t>(obra original publicada en 1936</a:t>
            </a:r>
            <a:r>
              <a:rPr lang="es-ES" sz="2400" dirty="0" smtClean="0">
                <a:latin typeface="Arial" panose="020B0604020202020204" pitchFamily="34" charset="0"/>
                <a:ea typeface="Calibri" panose="020F0502020204030204" pitchFamily="34" charset="0"/>
                <a:cs typeface="Arial" panose="020B0604020202020204" pitchFamily="34" charset="0"/>
              </a:rPr>
              <a:t>).</a:t>
            </a:r>
            <a:r>
              <a:rPr lang="es-ES" sz="2400" dirty="0">
                <a:latin typeface="Arial" panose="020B0604020202020204" pitchFamily="34" charset="0"/>
                <a:ea typeface="Calibri" panose="020F0502020204030204" pitchFamily="34" charset="0"/>
                <a:cs typeface="Arial" panose="020B0604020202020204" pitchFamily="34" charset="0"/>
              </a:rPr>
              <a:t> </a:t>
            </a:r>
            <a:r>
              <a:rPr lang="es-ES" sz="2400" dirty="0" smtClean="0">
                <a:latin typeface="Arial" panose="020B0604020202020204" pitchFamily="34" charset="0"/>
                <a:ea typeface="Calibri" panose="020F0502020204030204" pitchFamily="34" charset="0"/>
                <a:cs typeface="Arial" panose="020B0604020202020204" pitchFamily="34" charset="0"/>
              </a:rPr>
              <a:t>CD</a:t>
            </a:r>
            <a:r>
              <a:rPr lang="es-ES" sz="2400" dirty="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JBCC088.</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Pista </a:t>
            </a:r>
            <a:r>
              <a:rPr lang="es-MX" sz="2400" dirty="0">
                <a:latin typeface="Arial" panose="020B0604020202020204" pitchFamily="34" charset="0"/>
                <a:ea typeface="Calibri" panose="020F0502020204030204" pitchFamily="34" charset="0"/>
                <a:cs typeface="Arial" panose="020B0604020202020204" pitchFamily="34" charset="0"/>
              </a:rPr>
              <a:t>o track: </a:t>
            </a:r>
            <a:r>
              <a:rPr lang="es-MX" sz="2400" dirty="0" smtClean="0">
                <a:latin typeface="Arial" panose="020B0604020202020204" pitchFamily="34" charset="0"/>
                <a:ea typeface="Calibri" panose="020F0502020204030204" pitchFamily="34" charset="0"/>
                <a:cs typeface="Arial" panose="020B0604020202020204" pitchFamily="34" charset="0"/>
              </a:rPr>
              <a:t>2.</a:t>
            </a:r>
            <a:endParaRPr lang="es-MX" sz="24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tabLst>
                <a:tab pos="457200" algn="l"/>
              </a:tabLst>
            </a:pPr>
            <a:r>
              <a:rPr lang="es-MX" sz="2400" dirty="0">
                <a:latin typeface="Arial" panose="020B0604020202020204" pitchFamily="34" charset="0"/>
                <a:ea typeface="Calibri" panose="020F0502020204030204" pitchFamily="34" charset="0"/>
                <a:cs typeface="Arial" panose="020B0604020202020204" pitchFamily="34" charset="0"/>
              </a:rPr>
              <a:t>Galindo, B. (1994). </a:t>
            </a:r>
            <a:r>
              <a:rPr lang="es-MX" sz="2400" i="1" dirty="0">
                <a:latin typeface="Arial" panose="020B0604020202020204" pitchFamily="34" charset="0"/>
                <a:ea typeface="Calibri" panose="020F0502020204030204" pitchFamily="34" charset="0"/>
                <a:cs typeface="Arial" panose="020B0604020202020204" pitchFamily="34" charset="0"/>
              </a:rPr>
              <a:t>Sones de mariachi </a:t>
            </a:r>
            <a:r>
              <a:rPr lang="es-MX" sz="2400" dirty="0">
                <a:latin typeface="Arial" panose="020B0604020202020204" pitchFamily="34" charset="0"/>
                <a:ea typeface="Calibri" panose="020F0502020204030204" pitchFamily="34" charset="0"/>
                <a:cs typeface="Arial" panose="020B0604020202020204" pitchFamily="34" charset="0"/>
              </a:rPr>
              <a:t>[obra grabada por </a:t>
            </a:r>
            <a:r>
              <a:rPr lang="es-MX" sz="2400" dirty="0" err="1">
                <a:latin typeface="Arial" panose="020B0604020202020204" pitchFamily="34" charset="0"/>
                <a:ea typeface="Calibri" panose="020F0502020204030204" pitchFamily="34" charset="0"/>
                <a:cs typeface="Arial" panose="020B0604020202020204" pitchFamily="34" charset="0"/>
              </a:rPr>
              <a:t>Bátiz</a:t>
            </a:r>
            <a:r>
              <a:rPr lang="es-MX" sz="2400" dirty="0">
                <a:latin typeface="Arial" panose="020B0604020202020204" pitchFamily="34" charset="0"/>
                <a:ea typeface="Calibri" panose="020F0502020204030204" pitchFamily="34" charset="0"/>
                <a:cs typeface="Arial" panose="020B0604020202020204" pitchFamily="34" charset="0"/>
              </a:rPr>
              <a:t>, E. y Festival </a:t>
            </a:r>
            <a:r>
              <a:rPr lang="es-MX" sz="2400" dirty="0" err="1">
                <a:latin typeface="Arial" panose="020B0604020202020204" pitchFamily="34" charset="0"/>
                <a:ea typeface="Calibri" panose="020F0502020204030204" pitchFamily="34" charset="0"/>
                <a:cs typeface="Arial" panose="020B0604020202020204" pitchFamily="34" charset="0"/>
              </a:rPr>
              <a:t>Orchestra</a:t>
            </a:r>
            <a:r>
              <a:rPr lang="es-MX" sz="2400" dirty="0">
                <a:latin typeface="Arial" panose="020B0604020202020204" pitchFamily="34" charset="0"/>
                <a:ea typeface="Calibri" panose="020F0502020204030204" pitchFamily="34" charset="0"/>
                <a:cs typeface="Arial" panose="020B0604020202020204" pitchFamily="34" charset="0"/>
              </a:rPr>
              <a:t> of </a:t>
            </a:r>
            <a:r>
              <a:rPr lang="es-MX" sz="2400" dirty="0" err="1">
                <a:latin typeface="Arial" panose="020B0604020202020204" pitchFamily="34" charset="0"/>
                <a:ea typeface="Calibri" panose="020F0502020204030204" pitchFamily="34" charset="0"/>
                <a:cs typeface="Arial" panose="020B0604020202020204" pitchFamily="34" charset="0"/>
              </a:rPr>
              <a:t>Mexico</a:t>
            </a:r>
            <a:r>
              <a:rPr lang="es-MX" sz="2400" dirty="0">
                <a:latin typeface="Arial" panose="020B0604020202020204" pitchFamily="34" charset="0"/>
                <a:ea typeface="Calibri" panose="020F0502020204030204" pitchFamily="34" charset="0"/>
                <a:cs typeface="Arial" panose="020B0604020202020204" pitchFamily="34" charset="0"/>
              </a:rPr>
              <a:t>]. En </a:t>
            </a:r>
            <a:r>
              <a:rPr lang="es-MX" sz="2400" i="1" dirty="0">
                <a:latin typeface="Arial" panose="020B0604020202020204" pitchFamily="34" charset="0"/>
                <a:ea typeface="Calibri" panose="020F0502020204030204" pitchFamily="34" charset="0"/>
                <a:cs typeface="Arial" panose="020B0604020202020204" pitchFamily="34" charset="0"/>
              </a:rPr>
              <a:t>Latin american classics. </a:t>
            </a:r>
            <a:r>
              <a:rPr lang="es-MX" sz="2400" i="1" dirty="0" smtClean="0">
                <a:latin typeface="Arial" panose="020B0604020202020204" pitchFamily="34" charset="0"/>
                <a:ea typeface="Calibri" panose="020F0502020204030204" pitchFamily="34" charset="0"/>
                <a:cs typeface="Arial" panose="020B0604020202020204" pitchFamily="34" charset="0"/>
              </a:rPr>
              <a:t>Naxos </a:t>
            </a:r>
            <a:r>
              <a:rPr lang="es-MX" sz="2400" dirty="0">
                <a:latin typeface="Arial" panose="020B0604020202020204" pitchFamily="34" charset="0"/>
                <a:ea typeface="Calibri" panose="020F0502020204030204" pitchFamily="34" charset="0"/>
                <a:cs typeface="Arial" panose="020B0604020202020204" pitchFamily="34" charset="0"/>
              </a:rPr>
              <a:t>(obra original publicada en 1941</a:t>
            </a:r>
            <a:r>
              <a:rPr lang="es-MX" sz="2400" dirty="0" smtClean="0">
                <a:latin typeface="Arial" panose="020B0604020202020204" pitchFamily="34" charset="0"/>
                <a:ea typeface="Calibri" panose="020F0502020204030204" pitchFamily="34" charset="0"/>
                <a:cs typeface="Arial" panose="020B0604020202020204" pitchFamily="34" charset="0"/>
              </a:rPr>
              <a:t>).</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CD</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8.550838.</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Pista </a:t>
            </a:r>
            <a:r>
              <a:rPr lang="es-MX" sz="2400" dirty="0">
                <a:latin typeface="Arial" panose="020B0604020202020204" pitchFamily="34" charset="0"/>
                <a:ea typeface="Calibri" panose="020F0502020204030204" pitchFamily="34" charset="0"/>
                <a:cs typeface="Arial" panose="020B0604020202020204" pitchFamily="34" charset="0"/>
              </a:rPr>
              <a:t>o t</a:t>
            </a:r>
            <a:r>
              <a:rPr lang="es-MX" sz="2400" dirty="0" smtClean="0">
                <a:latin typeface="Arial" panose="020B0604020202020204" pitchFamily="34" charset="0"/>
                <a:ea typeface="Calibri" panose="020F0502020204030204" pitchFamily="34" charset="0"/>
                <a:cs typeface="Arial" panose="020B0604020202020204" pitchFamily="34" charset="0"/>
              </a:rPr>
              <a:t>rack</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10.</a:t>
            </a:r>
            <a:endParaRPr lang="es-MX" sz="24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tabLst>
                <a:tab pos="457200" algn="l"/>
              </a:tabLst>
            </a:pPr>
            <a:r>
              <a:rPr lang="es-MX" sz="2400" dirty="0">
                <a:latin typeface="Arial" panose="020B0604020202020204" pitchFamily="34" charset="0"/>
                <a:ea typeface="Calibri" panose="020F0502020204030204" pitchFamily="34" charset="0"/>
                <a:cs typeface="Arial" panose="020B0604020202020204" pitchFamily="34" charset="0"/>
              </a:rPr>
              <a:t>Chávez, C. (2019). </a:t>
            </a:r>
            <a:r>
              <a:rPr lang="es-MX" sz="2400" i="1" dirty="0">
                <a:latin typeface="Arial" panose="020B0604020202020204" pitchFamily="34" charset="0"/>
                <a:ea typeface="Calibri" panose="020F0502020204030204" pitchFamily="34" charset="0"/>
                <a:cs typeface="Arial" panose="020B0604020202020204" pitchFamily="34" charset="0"/>
              </a:rPr>
              <a:t>Sinfonía </a:t>
            </a:r>
            <a:r>
              <a:rPr lang="es-MX" sz="2400" i="1" dirty="0" smtClean="0">
                <a:latin typeface="Arial" panose="020B0604020202020204" pitchFamily="34" charset="0"/>
                <a:ea typeface="Calibri" panose="020F0502020204030204" pitchFamily="34" charset="0"/>
                <a:cs typeface="Arial" panose="020B0604020202020204" pitchFamily="34" charset="0"/>
              </a:rPr>
              <a:t>India </a:t>
            </a:r>
            <a:r>
              <a:rPr lang="es-MX" sz="2400" dirty="0">
                <a:latin typeface="Arial" panose="020B0604020202020204" pitchFamily="34" charset="0"/>
                <a:ea typeface="Calibri" panose="020F0502020204030204" pitchFamily="34" charset="0"/>
                <a:cs typeface="Arial" panose="020B0604020202020204" pitchFamily="34" charset="0"/>
              </a:rPr>
              <a:t>[obra grabada por Prieto, C. M. y </a:t>
            </a:r>
            <a:r>
              <a:rPr lang="es-MX" sz="2400" dirty="0" err="1">
                <a:latin typeface="Arial" panose="020B0604020202020204" pitchFamily="34" charset="0"/>
                <a:ea typeface="Calibri" panose="020F0502020204030204" pitchFamily="34" charset="0"/>
                <a:cs typeface="Arial" panose="020B0604020202020204" pitchFamily="34" charset="0"/>
              </a:rPr>
              <a:t>The</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dirty="0" err="1">
                <a:latin typeface="Arial" panose="020B0604020202020204" pitchFamily="34" charset="0"/>
                <a:ea typeface="Calibri" panose="020F0502020204030204" pitchFamily="34" charset="0"/>
                <a:cs typeface="Arial" panose="020B0604020202020204" pitchFamily="34" charset="0"/>
              </a:rPr>
              <a:t>orchestra</a:t>
            </a:r>
            <a:r>
              <a:rPr lang="es-MX" sz="2400" dirty="0">
                <a:latin typeface="Arial" panose="020B0604020202020204" pitchFamily="34" charset="0"/>
                <a:ea typeface="Calibri" panose="020F0502020204030204" pitchFamily="34" charset="0"/>
                <a:cs typeface="Arial" panose="020B0604020202020204" pitchFamily="34" charset="0"/>
              </a:rPr>
              <a:t> of </a:t>
            </a:r>
            <a:r>
              <a:rPr lang="es-MX" sz="2400" dirty="0" err="1">
                <a:latin typeface="Arial" panose="020B0604020202020204" pitchFamily="34" charset="0"/>
                <a:ea typeface="Calibri" panose="020F0502020204030204" pitchFamily="34" charset="0"/>
                <a:cs typeface="Arial" panose="020B0604020202020204" pitchFamily="34" charset="0"/>
              </a:rPr>
              <a:t>the</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dirty="0" err="1">
                <a:latin typeface="Arial" panose="020B0604020202020204" pitchFamily="34" charset="0"/>
                <a:ea typeface="Calibri" panose="020F0502020204030204" pitchFamily="34" charset="0"/>
                <a:cs typeface="Arial" panose="020B0604020202020204" pitchFamily="34" charset="0"/>
              </a:rPr>
              <a:t>Americas</a:t>
            </a:r>
            <a:r>
              <a:rPr lang="es-MX" sz="2400" dirty="0">
                <a:latin typeface="Arial" panose="020B0604020202020204" pitchFamily="34" charset="0"/>
                <a:ea typeface="Calibri" panose="020F0502020204030204" pitchFamily="34" charset="0"/>
                <a:cs typeface="Arial" panose="020B0604020202020204" pitchFamily="34" charset="0"/>
              </a:rPr>
              <a:t>]. En </a:t>
            </a:r>
            <a:r>
              <a:rPr lang="es-MX" sz="2400" i="1" dirty="0" err="1">
                <a:latin typeface="Arial" panose="020B0604020202020204" pitchFamily="34" charset="0"/>
                <a:ea typeface="Calibri" panose="020F0502020204030204" pitchFamily="34" charset="0"/>
                <a:cs typeface="Arial" panose="020B0604020202020204" pitchFamily="34" charset="0"/>
              </a:rPr>
              <a:t>Copland</a:t>
            </a:r>
            <a:r>
              <a:rPr lang="es-MX" sz="2400" i="1" dirty="0">
                <a:latin typeface="Arial" panose="020B0604020202020204" pitchFamily="34" charset="0"/>
                <a:ea typeface="Calibri" panose="020F0502020204030204" pitchFamily="34" charset="0"/>
                <a:cs typeface="Arial" panose="020B0604020202020204" pitchFamily="34" charset="0"/>
              </a:rPr>
              <a:t> &amp; Chávez, pan-</a:t>
            </a:r>
            <a:r>
              <a:rPr lang="es-MX" sz="2400" i="1" dirty="0" err="1">
                <a:latin typeface="Arial" panose="020B0604020202020204" pitchFamily="34" charset="0"/>
                <a:ea typeface="Calibri" panose="020F0502020204030204" pitchFamily="34" charset="0"/>
                <a:cs typeface="Arial" panose="020B0604020202020204" pitchFamily="34" charset="0"/>
              </a:rPr>
              <a:t>amaerican</a:t>
            </a:r>
            <a:r>
              <a:rPr lang="es-MX" sz="2400" i="1" dirty="0">
                <a:latin typeface="Arial" panose="020B0604020202020204" pitchFamily="34" charset="0"/>
                <a:ea typeface="Calibri" panose="020F0502020204030204" pitchFamily="34" charset="0"/>
                <a:cs typeface="Arial" panose="020B0604020202020204" pitchFamily="34" charset="0"/>
              </a:rPr>
              <a:t> </a:t>
            </a:r>
            <a:r>
              <a:rPr lang="es-MX" sz="2400" i="1" dirty="0" err="1">
                <a:latin typeface="Arial" panose="020B0604020202020204" pitchFamily="34" charset="0"/>
                <a:ea typeface="Calibri" panose="020F0502020204030204" pitchFamily="34" charset="0"/>
                <a:cs typeface="Arial" panose="020B0604020202020204" pitchFamily="34" charset="0"/>
              </a:rPr>
              <a:t>reflections</a:t>
            </a:r>
            <a:r>
              <a:rPr lang="es-MX" sz="2400" i="1" dirty="0">
                <a:latin typeface="Arial" panose="020B0604020202020204" pitchFamily="34" charset="0"/>
                <a:ea typeface="Calibri" panose="020F0502020204030204" pitchFamily="34" charset="0"/>
                <a:cs typeface="Arial" panose="020B0604020202020204" pitchFamily="34" charset="0"/>
              </a:rPr>
              <a:t>. Linn </a:t>
            </a:r>
            <a:r>
              <a:rPr lang="es-MX" sz="2400" i="1" dirty="0" smtClean="0">
                <a:latin typeface="Arial" panose="020B0604020202020204" pitchFamily="34" charset="0"/>
                <a:ea typeface="Calibri" panose="020F0502020204030204" pitchFamily="34" charset="0"/>
                <a:cs typeface="Arial" panose="020B0604020202020204" pitchFamily="34" charset="0"/>
              </a:rPr>
              <a:t>records</a:t>
            </a:r>
            <a:r>
              <a:rPr lang="es-MX" sz="2400" dirty="0" smtClean="0">
                <a:latin typeface="Arial" panose="020B0604020202020204" pitchFamily="34" charset="0"/>
                <a:ea typeface="Calibri" panose="020F0502020204030204" pitchFamily="34" charset="0"/>
                <a:cs typeface="Arial" panose="020B0604020202020204" pitchFamily="34" charset="0"/>
              </a:rPr>
              <a:t> </a:t>
            </a:r>
            <a:r>
              <a:rPr lang="es-MX" sz="2400" dirty="0">
                <a:latin typeface="Arial" panose="020B0604020202020204" pitchFamily="34" charset="0"/>
                <a:ea typeface="Calibri" panose="020F0502020204030204" pitchFamily="34" charset="0"/>
                <a:cs typeface="Arial" panose="020B0604020202020204" pitchFamily="34" charset="0"/>
              </a:rPr>
              <a:t>(obra original publicada en 1936</a:t>
            </a:r>
            <a:r>
              <a:rPr lang="es-MX" sz="2400" dirty="0" smtClean="0">
                <a:latin typeface="Arial" panose="020B0604020202020204" pitchFamily="34" charset="0"/>
                <a:ea typeface="Calibri" panose="020F0502020204030204" pitchFamily="34" charset="0"/>
                <a:cs typeface="Arial" panose="020B0604020202020204" pitchFamily="34" charset="0"/>
              </a:rPr>
              <a:t>).</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CD CKD604M.</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Pista </a:t>
            </a:r>
            <a:r>
              <a:rPr lang="es-MX" sz="2400" dirty="0">
                <a:latin typeface="Arial" panose="020B0604020202020204" pitchFamily="34" charset="0"/>
                <a:ea typeface="Calibri" panose="020F0502020204030204" pitchFamily="34" charset="0"/>
                <a:cs typeface="Arial" panose="020B0604020202020204" pitchFamily="34" charset="0"/>
              </a:rPr>
              <a:t>o t</a:t>
            </a:r>
            <a:r>
              <a:rPr lang="es-MX" sz="2400" dirty="0" smtClean="0">
                <a:latin typeface="Arial" panose="020B0604020202020204" pitchFamily="34" charset="0"/>
                <a:ea typeface="Calibri" panose="020F0502020204030204" pitchFamily="34" charset="0"/>
                <a:cs typeface="Arial" panose="020B0604020202020204" pitchFamily="34" charset="0"/>
              </a:rPr>
              <a:t>rack</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5.</a:t>
            </a:r>
            <a:endParaRPr lang="es-MX" sz="24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tabLst>
                <a:tab pos="457200" algn="l"/>
              </a:tabLst>
            </a:pPr>
            <a:r>
              <a:rPr lang="es-MX" sz="2400" dirty="0">
                <a:latin typeface="Arial" panose="020B0604020202020204" pitchFamily="34" charset="0"/>
                <a:ea typeface="Calibri" panose="020F0502020204030204" pitchFamily="34" charset="0"/>
                <a:cs typeface="Arial" panose="020B0604020202020204" pitchFamily="34" charset="0"/>
              </a:rPr>
              <a:t>Mesa y Carrizo, M. </a:t>
            </a:r>
            <a:r>
              <a:rPr lang="es-MX" sz="2400" i="1" dirty="0">
                <a:latin typeface="Arial" panose="020B0604020202020204" pitchFamily="34" charset="0"/>
                <a:ea typeface="Calibri" panose="020F0502020204030204" pitchFamily="34" charset="0"/>
                <a:cs typeface="Arial" panose="020B0604020202020204" pitchFamily="34" charset="0"/>
              </a:rPr>
              <a:t>&amp;</a:t>
            </a:r>
            <a:r>
              <a:rPr lang="es-MX" sz="2400" dirty="0" smtClean="0">
                <a:latin typeface="Arial" panose="020B0604020202020204" pitchFamily="34" charset="0"/>
                <a:ea typeface="Calibri" panose="020F0502020204030204" pitchFamily="34" charset="0"/>
                <a:cs typeface="Arial" panose="020B0604020202020204" pitchFamily="34" charset="0"/>
              </a:rPr>
              <a:t> </a:t>
            </a:r>
            <a:r>
              <a:rPr lang="es-MX" sz="2400" dirty="0">
                <a:latin typeface="Arial" panose="020B0604020202020204" pitchFamily="34" charset="0"/>
                <a:ea typeface="Calibri" panose="020F0502020204030204" pitchFamily="34" charset="0"/>
                <a:cs typeface="Arial" panose="020B0604020202020204" pitchFamily="34" charset="0"/>
              </a:rPr>
              <a:t>Sor Juana Inés de la Cruz. (2000). Las flores y las estrellas. En </a:t>
            </a:r>
            <a:r>
              <a:rPr lang="es-MX" sz="2400" i="1" dirty="0">
                <a:latin typeface="Arial" panose="020B0604020202020204" pitchFamily="34" charset="0"/>
                <a:ea typeface="Calibri" panose="020F0502020204030204" pitchFamily="34" charset="0"/>
                <a:cs typeface="Arial" panose="020B0604020202020204" pitchFamily="34" charset="0"/>
              </a:rPr>
              <a:t>Le </a:t>
            </a:r>
            <a:r>
              <a:rPr lang="es-MX" sz="2400" i="1" dirty="0" err="1">
                <a:latin typeface="Arial" panose="020B0604020202020204" pitchFamily="34" charset="0"/>
                <a:ea typeface="Calibri" panose="020F0502020204030204" pitchFamily="34" charset="0"/>
                <a:cs typeface="Arial" panose="020B0604020202020204" pitchFamily="34" charset="0"/>
              </a:rPr>
              <a:t>Phénix</a:t>
            </a:r>
            <a:r>
              <a:rPr lang="es-MX" sz="2400" i="1" dirty="0">
                <a:latin typeface="Arial" panose="020B0604020202020204" pitchFamily="34" charset="0"/>
                <a:ea typeface="Calibri" panose="020F0502020204030204" pitchFamily="34" charset="0"/>
                <a:cs typeface="Arial" panose="020B0604020202020204" pitchFamily="34" charset="0"/>
              </a:rPr>
              <a:t> du </a:t>
            </a:r>
            <a:r>
              <a:rPr lang="es-MX" sz="2400" i="1" dirty="0" err="1">
                <a:latin typeface="Arial" panose="020B0604020202020204" pitchFamily="34" charset="0"/>
                <a:ea typeface="Calibri" panose="020F0502020204030204" pitchFamily="34" charset="0"/>
                <a:cs typeface="Arial" panose="020B0604020202020204" pitchFamily="34" charset="0"/>
              </a:rPr>
              <a:t>Mexique</a:t>
            </a:r>
            <a:r>
              <a:rPr lang="es-MX" sz="2400" i="1" dirty="0">
                <a:latin typeface="Arial" panose="020B0604020202020204" pitchFamily="34" charset="0"/>
                <a:ea typeface="Calibri" panose="020F0502020204030204" pitchFamily="34" charset="0"/>
                <a:cs typeface="Arial" panose="020B0604020202020204" pitchFamily="34" charset="0"/>
              </a:rPr>
              <a:t> </a:t>
            </a:r>
            <a:r>
              <a:rPr lang="es-MX" sz="2400" i="1" dirty="0" err="1">
                <a:latin typeface="Arial" panose="020B0604020202020204" pitchFamily="34" charset="0"/>
                <a:ea typeface="Calibri" panose="020F0502020204030204" pitchFamily="34" charset="0"/>
                <a:cs typeface="Arial" panose="020B0604020202020204" pitchFamily="34" charset="0"/>
              </a:rPr>
              <a:t>Choral</a:t>
            </a:r>
            <a:r>
              <a:rPr lang="es-MX" sz="2400" i="1" dirty="0">
                <a:latin typeface="Arial" panose="020B0604020202020204" pitchFamily="34" charset="0"/>
                <a:ea typeface="Calibri" panose="020F0502020204030204" pitchFamily="34" charset="0"/>
                <a:cs typeface="Arial" panose="020B0604020202020204" pitchFamily="34" charset="0"/>
              </a:rPr>
              <a:t> </a:t>
            </a:r>
            <a:r>
              <a:rPr lang="es-MX" sz="2400" i="1" dirty="0" err="1">
                <a:latin typeface="Arial" panose="020B0604020202020204" pitchFamily="34" charset="0"/>
                <a:ea typeface="Calibri" panose="020F0502020204030204" pitchFamily="34" charset="0"/>
                <a:cs typeface="Arial" panose="020B0604020202020204" pitchFamily="34" charset="0"/>
              </a:rPr>
              <a:t>Music</a:t>
            </a:r>
            <a:r>
              <a:rPr lang="es-MX" sz="2400" i="1" dirty="0">
                <a:latin typeface="Arial" panose="020B0604020202020204" pitchFamily="34" charset="0"/>
                <a:ea typeface="Calibri" panose="020F0502020204030204" pitchFamily="34" charset="0"/>
                <a:cs typeface="Arial" panose="020B0604020202020204" pitchFamily="34" charset="0"/>
              </a:rPr>
              <a:t> - FLORES, A. / </a:t>
            </a:r>
            <a:r>
              <a:rPr lang="es-MX" sz="2400" i="1" dirty="0" smtClean="0">
                <a:latin typeface="Arial" panose="020B0604020202020204" pitchFamily="34" charset="0"/>
                <a:ea typeface="Calibri" panose="020F0502020204030204" pitchFamily="34" charset="0"/>
                <a:cs typeface="Arial" panose="020B0604020202020204" pitchFamily="34" charset="0"/>
              </a:rPr>
              <a:t>Mesa y Carrizo, m. </a:t>
            </a:r>
            <a:r>
              <a:rPr lang="es-MX" sz="2400" dirty="0">
                <a:latin typeface="Arial" panose="020B0604020202020204" pitchFamily="34" charset="0"/>
                <a:ea typeface="Calibri" panose="020F0502020204030204" pitchFamily="34" charset="0"/>
                <a:cs typeface="Arial" panose="020B0604020202020204" pitchFamily="34" charset="0"/>
              </a:rPr>
              <a:t>[obra grabada por Fernández, A., Dominguez, R., Borges, A., Schofrin, F., Oro, M., Meerapfel, A., Zanasi, F., Garrido, G., Cor Vivaldi Els Petits Cantors de </a:t>
            </a:r>
            <a:r>
              <a:rPr lang="es-MX" sz="2400" dirty="0" smtClean="0">
                <a:latin typeface="Arial" panose="020B0604020202020204" pitchFamily="34" charset="0"/>
                <a:ea typeface="Calibri" panose="020F0502020204030204" pitchFamily="34" charset="0"/>
                <a:cs typeface="Arial" panose="020B0604020202020204" pitchFamily="34" charset="0"/>
              </a:rPr>
              <a:t>Catalunya </a:t>
            </a:r>
            <a:r>
              <a:rPr lang="es-MX" sz="2400" dirty="0">
                <a:latin typeface="Arial" panose="020B0604020202020204" pitchFamily="34" charset="0"/>
                <a:ea typeface="Calibri" panose="020F0502020204030204" pitchFamily="34" charset="0"/>
                <a:cs typeface="Arial" panose="020B0604020202020204" pitchFamily="34" charset="0"/>
              </a:rPr>
              <a:t>y Ensemble Elyma]. Phaia </a:t>
            </a:r>
            <a:r>
              <a:rPr lang="es-MX" sz="2400" dirty="0" smtClean="0">
                <a:latin typeface="Arial" panose="020B0604020202020204" pitchFamily="34" charset="0"/>
                <a:ea typeface="Calibri" panose="020F0502020204030204" pitchFamily="34" charset="0"/>
                <a:cs typeface="Arial" panose="020B0604020202020204" pitchFamily="34" charset="0"/>
              </a:rPr>
              <a:t>Music </a:t>
            </a:r>
            <a:r>
              <a:rPr lang="es-MX" sz="2400" dirty="0">
                <a:latin typeface="Arial" panose="020B0604020202020204" pitchFamily="34" charset="0"/>
                <a:ea typeface="Calibri" panose="020F0502020204030204" pitchFamily="34" charset="0"/>
                <a:cs typeface="Arial" panose="020B0604020202020204" pitchFamily="34" charset="0"/>
              </a:rPr>
              <a:t>(obra original publicada en 1767</a:t>
            </a:r>
            <a:r>
              <a:rPr lang="es-MX" sz="2400" dirty="0" smtClean="0">
                <a:latin typeface="Arial" panose="020B0604020202020204" pitchFamily="34" charset="0"/>
                <a:ea typeface="Calibri" panose="020F0502020204030204" pitchFamily="34" charset="0"/>
                <a:cs typeface="Arial" panose="020B0604020202020204" pitchFamily="34" charset="0"/>
              </a:rPr>
              <a:t>). </a:t>
            </a:r>
            <a:r>
              <a:rPr lang="es-MX" sz="2400" dirty="0">
                <a:latin typeface="Arial" panose="020B0604020202020204" pitchFamily="34" charset="0"/>
                <a:ea typeface="Calibri" panose="020F0502020204030204" pitchFamily="34" charset="0"/>
                <a:cs typeface="Arial" panose="020B0604020202020204" pitchFamily="34" charset="0"/>
              </a:rPr>
              <a:t>CD: </a:t>
            </a:r>
            <a:r>
              <a:rPr lang="es-MX" sz="2400" dirty="0" smtClean="0">
                <a:latin typeface="Arial" panose="020B0604020202020204" pitchFamily="34" charset="0"/>
                <a:ea typeface="Calibri" panose="020F0502020204030204" pitchFamily="34" charset="0"/>
                <a:cs typeface="Arial" panose="020B0604020202020204" pitchFamily="34" charset="0"/>
              </a:rPr>
              <a:t>K617106. </a:t>
            </a:r>
            <a:r>
              <a:rPr lang="es-MX" sz="2400" dirty="0">
                <a:latin typeface="Arial" panose="020B0604020202020204" pitchFamily="34" charset="0"/>
                <a:ea typeface="Calibri" panose="020F0502020204030204" pitchFamily="34" charset="0"/>
                <a:cs typeface="Arial" panose="020B0604020202020204" pitchFamily="34" charset="0"/>
              </a:rPr>
              <a:t>Pista o t</a:t>
            </a:r>
            <a:r>
              <a:rPr lang="es-MX" sz="2400" dirty="0" smtClean="0">
                <a:latin typeface="Arial" panose="020B0604020202020204" pitchFamily="34" charset="0"/>
                <a:ea typeface="Calibri" panose="020F0502020204030204" pitchFamily="34" charset="0"/>
                <a:cs typeface="Arial" panose="020B0604020202020204" pitchFamily="34" charset="0"/>
              </a:rPr>
              <a:t>rack </a:t>
            </a:r>
            <a:r>
              <a:rPr lang="es-MX" sz="2400" dirty="0">
                <a:latin typeface="Arial" panose="020B0604020202020204" pitchFamily="34" charset="0"/>
                <a:ea typeface="Calibri" panose="020F0502020204030204" pitchFamily="34" charset="0"/>
                <a:cs typeface="Arial" panose="020B0604020202020204" pitchFamily="34" charset="0"/>
              </a:rPr>
              <a:t>16.</a:t>
            </a:r>
          </a:p>
          <a:p>
            <a:pPr marL="342900" lvl="0" indent="-342900">
              <a:lnSpc>
                <a:spcPct val="107000"/>
              </a:lnSpc>
              <a:spcAft>
                <a:spcPts val="800"/>
              </a:spcAft>
              <a:buFont typeface="Wingdings" panose="05000000000000000000" pitchFamily="2" charset="2"/>
              <a:buChar char=""/>
              <a:tabLst>
                <a:tab pos="457200" algn="l"/>
              </a:tabLst>
            </a:pPr>
            <a:r>
              <a:rPr lang="es-MX" sz="2400" dirty="0">
                <a:latin typeface="Arial" panose="020B0604020202020204" pitchFamily="34" charset="0"/>
                <a:ea typeface="Calibri" panose="020F0502020204030204" pitchFamily="34" charset="0"/>
                <a:cs typeface="Arial" panose="020B0604020202020204" pitchFamily="34" charset="0"/>
              </a:rPr>
              <a:t>Verdi, G. (1995). </a:t>
            </a:r>
            <a:r>
              <a:rPr lang="es-MX" sz="2400" i="1" dirty="0" err="1">
                <a:latin typeface="Arial" panose="020B0604020202020204" pitchFamily="34" charset="0"/>
                <a:ea typeface="Calibri" panose="020F0502020204030204" pitchFamily="34" charset="0"/>
                <a:cs typeface="Arial" panose="020B0604020202020204" pitchFamily="34" charset="0"/>
              </a:rPr>
              <a:t>Nabucco</a:t>
            </a:r>
            <a:r>
              <a:rPr lang="es-MX" sz="2400" i="1" dirty="0">
                <a:latin typeface="Arial" panose="020B0604020202020204" pitchFamily="34" charset="0"/>
                <a:ea typeface="Calibri" panose="020F0502020204030204" pitchFamily="34" charset="0"/>
                <a:cs typeface="Arial" panose="020B0604020202020204" pitchFamily="34" charset="0"/>
              </a:rPr>
              <a:t>, Acto III, Va </a:t>
            </a:r>
            <a:r>
              <a:rPr lang="es-MX" sz="2400" i="1" dirty="0" err="1">
                <a:latin typeface="Arial" panose="020B0604020202020204" pitchFamily="34" charset="0"/>
                <a:ea typeface="Calibri" panose="020F0502020204030204" pitchFamily="34" charset="0"/>
                <a:cs typeface="Arial" panose="020B0604020202020204" pitchFamily="34" charset="0"/>
              </a:rPr>
              <a:t>pensiero</a:t>
            </a:r>
            <a:r>
              <a:rPr lang="es-MX" sz="2400" i="1" dirty="0">
                <a:latin typeface="Arial" panose="020B0604020202020204" pitchFamily="34" charset="0"/>
                <a:ea typeface="Calibri" panose="020F0502020204030204" pitchFamily="34" charset="0"/>
                <a:cs typeface="Arial" panose="020B0604020202020204" pitchFamily="34" charset="0"/>
              </a:rPr>
              <a:t> </a:t>
            </a:r>
            <a:r>
              <a:rPr lang="es-MX" sz="2400" dirty="0">
                <a:latin typeface="Arial" panose="020B0604020202020204" pitchFamily="34" charset="0"/>
                <a:ea typeface="Calibri" panose="020F0502020204030204" pitchFamily="34" charset="0"/>
                <a:cs typeface="Arial" panose="020B0604020202020204" pitchFamily="34" charset="0"/>
              </a:rPr>
              <a:t>[obra grabada por </a:t>
            </a:r>
            <a:r>
              <a:rPr lang="es-MX" sz="2400" dirty="0" err="1">
                <a:latin typeface="Arial" panose="020B0604020202020204" pitchFamily="34" charset="0"/>
                <a:ea typeface="Calibri" panose="020F0502020204030204" pitchFamily="34" charset="0"/>
                <a:cs typeface="Arial" panose="020B0604020202020204" pitchFamily="34" charset="0"/>
              </a:rPr>
              <a:t>Dohnányi</a:t>
            </a:r>
            <a:r>
              <a:rPr lang="es-MX" sz="2400" dirty="0">
                <a:latin typeface="Arial" panose="020B0604020202020204" pitchFamily="34" charset="0"/>
                <a:ea typeface="Calibri" panose="020F0502020204030204" pitchFamily="34" charset="0"/>
                <a:cs typeface="Arial" panose="020B0604020202020204" pitchFamily="34" charset="0"/>
              </a:rPr>
              <a:t>, O., </a:t>
            </a:r>
            <a:r>
              <a:rPr lang="es-MX" sz="2400" dirty="0" err="1">
                <a:latin typeface="Arial" panose="020B0604020202020204" pitchFamily="34" charset="0"/>
                <a:ea typeface="Calibri" panose="020F0502020204030204" pitchFamily="34" charset="0"/>
                <a:cs typeface="Arial" panose="020B0604020202020204" pitchFamily="34" charset="0"/>
              </a:rPr>
              <a:t>Slovak</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dirty="0" err="1">
                <a:latin typeface="Arial" panose="020B0604020202020204" pitchFamily="34" charset="0"/>
                <a:ea typeface="Calibri" panose="020F0502020204030204" pitchFamily="34" charset="0"/>
                <a:cs typeface="Arial" panose="020B0604020202020204" pitchFamily="34" charset="0"/>
              </a:rPr>
              <a:t>Philharmonic</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dirty="0" err="1">
                <a:latin typeface="Arial" panose="020B0604020202020204" pitchFamily="34" charset="0"/>
                <a:ea typeface="Calibri" panose="020F0502020204030204" pitchFamily="34" charset="0"/>
                <a:cs typeface="Arial" panose="020B0604020202020204" pitchFamily="34" charset="0"/>
              </a:rPr>
              <a:t>Chorus</a:t>
            </a:r>
            <a:r>
              <a:rPr lang="es-MX" sz="2400" dirty="0">
                <a:latin typeface="Arial" panose="020B0604020202020204" pitchFamily="34" charset="0"/>
                <a:ea typeface="Calibri" panose="020F0502020204030204" pitchFamily="34" charset="0"/>
                <a:cs typeface="Arial" panose="020B0604020202020204" pitchFamily="34" charset="0"/>
              </a:rPr>
              <a:t> y </a:t>
            </a:r>
            <a:r>
              <a:rPr lang="es-MX" sz="2400" dirty="0" err="1">
                <a:latin typeface="Arial" panose="020B0604020202020204" pitchFamily="34" charset="0"/>
                <a:ea typeface="Calibri" panose="020F0502020204030204" pitchFamily="34" charset="0"/>
                <a:cs typeface="Arial" panose="020B0604020202020204" pitchFamily="34" charset="0"/>
              </a:rPr>
              <a:t>Slovak</a:t>
            </a:r>
            <a:r>
              <a:rPr lang="es-MX" sz="2400" dirty="0">
                <a:latin typeface="Arial" panose="020B0604020202020204" pitchFamily="34" charset="0"/>
                <a:ea typeface="Calibri" panose="020F0502020204030204" pitchFamily="34" charset="0"/>
                <a:cs typeface="Arial" panose="020B0604020202020204" pitchFamily="34" charset="0"/>
              </a:rPr>
              <a:t> Radio </a:t>
            </a:r>
            <a:r>
              <a:rPr lang="es-MX" sz="2400" dirty="0" err="1">
                <a:latin typeface="Arial" panose="020B0604020202020204" pitchFamily="34" charset="0"/>
                <a:ea typeface="Calibri" panose="020F0502020204030204" pitchFamily="34" charset="0"/>
                <a:cs typeface="Arial" panose="020B0604020202020204" pitchFamily="34" charset="0"/>
              </a:rPr>
              <a:t>Symphony</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dirty="0" err="1">
                <a:latin typeface="Arial" panose="020B0604020202020204" pitchFamily="34" charset="0"/>
                <a:ea typeface="Calibri" panose="020F0502020204030204" pitchFamily="34" charset="0"/>
                <a:cs typeface="Arial" panose="020B0604020202020204" pitchFamily="34" charset="0"/>
              </a:rPr>
              <a:t>Orchestra</a:t>
            </a:r>
            <a:r>
              <a:rPr lang="es-MX" sz="2400" dirty="0">
                <a:latin typeface="Arial" panose="020B0604020202020204" pitchFamily="34" charset="0"/>
                <a:ea typeface="Calibri" panose="020F0502020204030204" pitchFamily="34" charset="0"/>
                <a:cs typeface="Arial" panose="020B0604020202020204" pitchFamily="34" charset="0"/>
              </a:rPr>
              <a:t>]. En </a:t>
            </a:r>
            <a:r>
              <a:rPr lang="es-MX" sz="2400" i="1" dirty="0" err="1">
                <a:latin typeface="Arial" panose="020B0604020202020204" pitchFamily="34" charset="0"/>
                <a:ea typeface="Calibri" panose="020F0502020204030204" pitchFamily="34" charset="0"/>
                <a:cs typeface="Arial" panose="020B0604020202020204" pitchFamily="34" charset="0"/>
              </a:rPr>
              <a:t>The</a:t>
            </a:r>
            <a:r>
              <a:rPr lang="es-MX" sz="2400" i="1" dirty="0">
                <a:latin typeface="Arial" panose="020B0604020202020204" pitchFamily="34" charset="0"/>
                <a:ea typeface="Calibri" panose="020F0502020204030204" pitchFamily="34" charset="0"/>
                <a:cs typeface="Arial" panose="020B0604020202020204" pitchFamily="34" charset="0"/>
              </a:rPr>
              <a:t> </a:t>
            </a:r>
            <a:r>
              <a:rPr lang="es-MX" sz="2400" i="1" dirty="0" err="1">
                <a:latin typeface="Arial" panose="020B0604020202020204" pitchFamily="34" charset="0"/>
                <a:ea typeface="Calibri" panose="020F0502020204030204" pitchFamily="34" charset="0"/>
                <a:cs typeface="Arial" panose="020B0604020202020204" pitchFamily="34" charset="0"/>
              </a:rPr>
              <a:t>best</a:t>
            </a:r>
            <a:r>
              <a:rPr lang="es-MX" sz="2400" i="1" dirty="0">
                <a:latin typeface="Arial" panose="020B0604020202020204" pitchFamily="34" charset="0"/>
                <a:ea typeface="Calibri" panose="020F0502020204030204" pitchFamily="34" charset="0"/>
                <a:cs typeface="Arial" panose="020B0604020202020204" pitchFamily="34" charset="0"/>
              </a:rPr>
              <a:t> of opera, Vol. 1. </a:t>
            </a:r>
            <a:r>
              <a:rPr lang="es-MX" sz="2400" i="1" dirty="0" smtClean="0">
                <a:latin typeface="Arial" panose="020B0604020202020204" pitchFamily="34" charset="0"/>
                <a:ea typeface="Calibri" panose="020F0502020204030204" pitchFamily="34" charset="0"/>
                <a:cs typeface="Arial" panose="020B0604020202020204" pitchFamily="34" charset="0"/>
              </a:rPr>
              <a:t>Naxos</a:t>
            </a:r>
            <a:r>
              <a:rPr lang="es-MX" sz="2400" dirty="0" smtClean="0">
                <a:latin typeface="Arial" panose="020B0604020202020204" pitchFamily="34" charset="0"/>
                <a:ea typeface="Calibri" panose="020F0502020204030204" pitchFamily="34" charset="0"/>
                <a:cs typeface="Arial" panose="020B0604020202020204" pitchFamily="34" charset="0"/>
              </a:rPr>
              <a:t> </a:t>
            </a:r>
            <a:r>
              <a:rPr lang="es-MX" sz="2400" dirty="0">
                <a:latin typeface="Arial" panose="020B0604020202020204" pitchFamily="34" charset="0"/>
                <a:ea typeface="Calibri" panose="020F0502020204030204" pitchFamily="34" charset="0"/>
                <a:cs typeface="Arial" panose="020B0604020202020204" pitchFamily="34" charset="0"/>
              </a:rPr>
              <a:t>(obra original publicada en 1842</a:t>
            </a:r>
            <a:r>
              <a:rPr lang="es-MX" sz="2400" dirty="0" smtClean="0">
                <a:latin typeface="Arial" panose="020B0604020202020204" pitchFamily="34" charset="0"/>
                <a:ea typeface="Calibri" panose="020F0502020204030204" pitchFamily="34" charset="0"/>
                <a:cs typeface="Arial" panose="020B0604020202020204" pitchFamily="34" charset="0"/>
              </a:rPr>
              <a:t>). CD</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8.553166. Pista </a:t>
            </a:r>
            <a:r>
              <a:rPr lang="es-MX" sz="2400" dirty="0">
                <a:latin typeface="Arial" panose="020B0604020202020204" pitchFamily="34" charset="0"/>
                <a:ea typeface="Calibri" panose="020F0502020204030204" pitchFamily="34" charset="0"/>
                <a:cs typeface="Arial" panose="020B0604020202020204" pitchFamily="34" charset="0"/>
              </a:rPr>
              <a:t>o t</a:t>
            </a:r>
            <a:r>
              <a:rPr lang="es-MX" sz="2400" dirty="0" smtClean="0">
                <a:latin typeface="Arial" panose="020B0604020202020204" pitchFamily="34" charset="0"/>
                <a:ea typeface="Calibri" panose="020F0502020204030204" pitchFamily="34" charset="0"/>
                <a:cs typeface="Arial" panose="020B0604020202020204" pitchFamily="34" charset="0"/>
              </a:rPr>
              <a:t>rack</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16.</a:t>
            </a:r>
            <a:endParaRPr lang="es-MX" sz="24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tabLst>
                <a:tab pos="457200" algn="l"/>
              </a:tabLst>
            </a:pPr>
            <a:r>
              <a:rPr lang="en-US" sz="2400" dirty="0">
                <a:latin typeface="Arial" panose="020B0604020202020204" pitchFamily="34" charset="0"/>
                <a:ea typeface="Calibri" panose="020F0502020204030204" pitchFamily="34" charset="0"/>
                <a:cs typeface="Arial" panose="020B0604020202020204" pitchFamily="34" charset="0"/>
              </a:rPr>
              <a:t>Wagner, R. (1997).  </a:t>
            </a:r>
            <a:r>
              <a:rPr lang="en-US" sz="2400" i="1" dirty="0" err="1">
                <a:latin typeface="Arial" panose="020B0604020202020204" pitchFamily="34" charset="0"/>
                <a:ea typeface="Calibri" panose="020F0502020204030204" pitchFamily="34" charset="0"/>
                <a:cs typeface="Arial" panose="020B0604020202020204" pitchFamily="34" charset="0"/>
              </a:rPr>
              <a:t>Lohengrin</a:t>
            </a:r>
            <a:r>
              <a:rPr lang="en-US" sz="2400" i="1" dirty="0">
                <a:latin typeface="Arial" panose="020B0604020202020204" pitchFamily="34" charset="0"/>
                <a:ea typeface="Calibri" panose="020F0502020204030204" pitchFamily="34" charset="0"/>
                <a:cs typeface="Arial" panose="020B0604020202020204" pitchFamily="34" charset="0"/>
              </a:rPr>
              <a:t>, </a:t>
            </a:r>
            <a:r>
              <a:rPr lang="en-US" sz="2400" i="1" dirty="0" err="1">
                <a:latin typeface="Arial" panose="020B0604020202020204" pitchFamily="34" charset="0"/>
                <a:ea typeface="Calibri" panose="020F0502020204030204" pitchFamily="34" charset="0"/>
                <a:cs typeface="Arial" panose="020B0604020202020204" pitchFamily="34" charset="0"/>
              </a:rPr>
              <a:t>Treulich</a:t>
            </a:r>
            <a:r>
              <a:rPr lang="en-US" sz="2400" i="1" dirty="0">
                <a:latin typeface="Arial" panose="020B0604020202020204" pitchFamily="34" charset="0"/>
                <a:ea typeface="Calibri" panose="020F0502020204030204" pitchFamily="34" charset="0"/>
                <a:cs typeface="Arial" panose="020B0604020202020204" pitchFamily="34" charset="0"/>
              </a:rPr>
              <a:t> </a:t>
            </a:r>
            <a:r>
              <a:rPr lang="en-US" sz="2400" i="1" dirty="0" err="1">
                <a:latin typeface="Arial" panose="020B0604020202020204" pitchFamily="34" charset="0"/>
                <a:ea typeface="Calibri" panose="020F0502020204030204" pitchFamily="34" charset="0"/>
                <a:cs typeface="Arial" panose="020B0604020202020204" pitchFamily="34" charset="0"/>
              </a:rPr>
              <a:t>geführt</a:t>
            </a:r>
            <a:r>
              <a:rPr lang="en-US" sz="2400" i="1" dirty="0">
                <a:latin typeface="Arial" panose="020B0604020202020204" pitchFamily="34" charset="0"/>
                <a:ea typeface="Calibri" panose="020F0502020204030204" pitchFamily="34" charset="0"/>
                <a:cs typeface="Arial" panose="020B0604020202020204" pitchFamily="34" charset="0"/>
              </a:rPr>
              <a:t> </a:t>
            </a:r>
            <a:r>
              <a:rPr lang="en-US" sz="2400" dirty="0">
                <a:latin typeface="Arial" panose="020B0604020202020204" pitchFamily="34" charset="0"/>
                <a:ea typeface="Calibri" panose="020F0502020204030204" pitchFamily="34" charset="0"/>
                <a:cs typeface="Arial" panose="020B0604020202020204" pitchFamily="34" charset="0"/>
              </a:rPr>
              <a:t>(Coro </a:t>
            </a:r>
            <a:r>
              <a:rPr lang="en-US" sz="2400" dirty="0" err="1">
                <a:latin typeface="Arial" panose="020B0604020202020204" pitchFamily="34" charset="0"/>
                <a:ea typeface="Calibri" panose="020F0502020204030204" pitchFamily="34" charset="0"/>
                <a:cs typeface="Arial" panose="020B0604020202020204" pitchFamily="34" charset="0"/>
              </a:rPr>
              <a:t>nupcial</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obra</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grabada</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por</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Wildner</a:t>
            </a:r>
            <a:r>
              <a:rPr lang="en-US" sz="2400" dirty="0">
                <a:latin typeface="Arial" panose="020B0604020202020204" pitchFamily="34" charset="0"/>
                <a:ea typeface="Calibri" panose="020F0502020204030204" pitchFamily="34" charset="0"/>
                <a:cs typeface="Arial" panose="020B0604020202020204" pitchFamily="34" charset="0"/>
              </a:rPr>
              <a:t>, J., Slovak Philharmonic Chorus, y Slovak Radio Symphony Orchestra]. En </a:t>
            </a:r>
            <a:r>
              <a:rPr lang="en-US" sz="2400" i="1" dirty="0">
                <a:latin typeface="Arial" panose="020B0604020202020204" pitchFamily="34" charset="0"/>
                <a:ea typeface="Calibri" panose="020F0502020204030204" pitchFamily="34" charset="0"/>
                <a:cs typeface="Arial" panose="020B0604020202020204" pitchFamily="34" charset="0"/>
              </a:rPr>
              <a:t>German Operatic Choruses. </a:t>
            </a:r>
            <a:r>
              <a:rPr lang="en-US" sz="2400" i="1" dirty="0" smtClean="0">
                <a:latin typeface="Arial" panose="020B0604020202020204" pitchFamily="34" charset="0"/>
                <a:ea typeface="Calibri" panose="020F0502020204030204" pitchFamily="34" charset="0"/>
                <a:cs typeface="Arial" panose="020B0604020202020204" pitchFamily="34" charset="0"/>
              </a:rPr>
              <a:t>Naxos </a:t>
            </a:r>
            <a:r>
              <a:rPr lang="en-US" sz="2400" dirty="0">
                <a:latin typeface="Arial" panose="020B0604020202020204" pitchFamily="34" charset="0"/>
                <a:ea typeface="Calibri" panose="020F0502020204030204" pitchFamily="34" charset="0"/>
                <a:cs typeface="Arial" panose="020B0604020202020204" pitchFamily="34" charset="0"/>
              </a:rPr>
              <a:t>(</a:t>
            </a:r>
            <a:r>
              <a:rPr lang="en-US" sz="2400" dirty="0" err="1">
                <a:latin typeface="Arial" panose="020B0604020202020204" pitchFamily="34" charset="0"/>
                <a:ea typeface="Calibri" panose="020F0502020204030204" pitchFamily="34" charset="0"/>
                <a:cs typeface="Arial" panose="020B0604020202020204" pitchFamily="34" charset="0"/>
              </a:rPr>
              <a:t>obra</a:t>
            </a:r>
            <a:r>
              <a:rPr lang="en-US" sz="2400" dirty="0">
                <a:latin typeface="Arial" panose="020B0604020202020204" pitchFamily="34" charset="0"/>
                <a:ea typeface="Calibri" panose="020F0502020204030204" pitchFamily="34" charset="0"/>
                <a:cs typeface="Arial" panose="020B0604020202020204" pitchFamily="34" charset="0"/>
              </a:rPr>
              <a:t> original </a:t>
            </a:r>
            <a:r>
              <a:rPr lang="en-US" sz="2400" dirty="0" err="1">
                <a:latin typeface="Arial" panose="020B0604020202020204" pitchFamily="34" charset="0"/>
                <a:ea typeface="Calibri" panose="020F0502020204030204" pitchFamily="34" charset="0"/>
                <a:cs typeface="Arial" panose="020B0604020202020204" pitchFamily="34" charset="0"/>
              </a:rPr>
              <a:t>publicada</a:t>
            </a:r>
            <a:r>
              <a:rPr lang="en-US" sz="2400" dirty="0">
                <a:latin typeface="Arial" panose="020B0604020202020204" pitchFamily="34" charset="0"/>
                <a:ea typeface="Calibri" panose="020F0502020204030204" pitchFamily="34" charset="0"/>
                <a:cs typeface="Arial" panose="020B0604020202020204" pitchFamily="34" charset="0"/>
              </a:rPr>
              <a:t> en 1850</a:t>
            </a:r>
            <a:r>
              <a:rPr lang="en-US" sz="2400" dirty="0" smtClean="0">
                <a:latin typeface="Arial" panose="020B0604020202020204" pitchFamily="34" charset="0"/>
                <a:ea typeface="Calibri" panose="020F0502020204030204" pitchFamily="34" charset="0"/>
                <a:cs typeface="Arial" panose="020B0604020202020204" pitchFamily="34" charset="0"/>
              </a:rPr>
              <a:t>). </a:t>
            </a:r>
            <a:r>
              <a:rPr lang="en-US" sz="2400" dirty="0">
                <a:latin typeface="Arial" panose="020B0604020202020204" pitchFamily="34" charset="0"/>
                <a:ea typeface="Calibri" panose="020F0502020204030204" pitchFamily="34" charset="0"/>
                <a:cs typeface="Arial" panose="020B0604020202020204" pitchFamily="34" charset="0"/>
              </a:rPr>
              <a:t>CD: </a:t>
            </a:r>
            <a:r>
              <a:rPr lang="es-MX" sz="2400" dirty="0" smtClean="0">
                <a:latin typeface="Arial" panose="020B0604020202020204" pitchFamily="34" charset="0"/>
                <a:ea typeface="Calibri" panose="020F0502020204030204" pitchFamily="34" charset="0"/>
                <a:cs typeface="Arial" panose="020B0604020202020204" pitchFamily="34" charset="0"/>
              </a:rPr>
              <a:t>8.550507. Pista </a:t>
            </a:r>
            <a:r>
              <a:rPr lang="es-MX" sz="2400" dirty="0">
                <a:latin typeface="Arial" panose="020B0604020202020204" pitchFamily="34" charset="0"/>
                <a:ea typeface="Calibri" panose="020F0502020204030204" pitchFamily="34" charset="0"/>
                <a:cs typeface="Arial" panose="020B0604020202020204" pitchFamily="34" charset="0"/>
              </a:rPr>
              <a:t>o t</a:t>
            </a:r>
            <a:r>
              <a:rPr lang="es-MX" sz="2400" dirty="0" smtClean="0">
                <a:latin typeface="Arial" panose="020B0604020202020204" pitchFamily="34" charset="0"/>
                <a:ea typeface="Calibri" panose="020F0502020204030204" pitchFamily="34" charset="0"/>
                <a:cs typeface="Arial" panose="020B0604020202020204" pitchFamily="34" charset="0"/>
              </a:rPr>
              <a:t>rack</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1.</a:t>
            </a:r>
            <a:endParaRPr lang="es-MX" sz="24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tabLst>
                <a:tab pos="457200" algn="l"/>
              </a:tabLst>
            </a:pPr>
            <a:r>
              <a:rPr lang="es-MX" sz="2400" dirty="0">
                <a:latin typeface="Arial" panose="020B0604020202020204" pitchFamily="34" charset="0"/>
                <a:ea typeface="Calibri" panose="020F0502020204030204" pitchFamily="34" charset="0"/>
                <a:cs typeface="Arial" panose="020B0604020202020204" pitchFamily="34" charset="0"/>
              </a:rPr>
              <a:t>Saint-</a:t>
            </a:r>
            <a:r>
              <a:rPr lang="es-MX" sz="2400" dirty="0" err="1">
                <a:latin typeface="Arial" panose="020B0604020202020204" pitchFamily="34" charset="0"/>
                <a:ea typeface="Calibri" panose="020F0502020204030204" pitchFamily="34" charset="0"/>
                <a:cs typeface="Arial" panose="020B0604020202020204" pitchFamily="34" charset="0"/>
              </a:rPr>
              <a:t>Saëns</a:t>
            </a:r>
            <a:r>
              <a:rPr lang="es-MX" sz="2400" dirty="0">
                <a:latin typeface="Arial" panose="020B0604020202020204" pitchFamily="34" charset="0"/>
                <a:ea typeface="Calibri" panose="020F0502020204030204" pitchFamily="34" charset="0"/>
                <a:cs typeface="Arial" panose="020B0604020202020204" pitchFamily="34" charset="0"/>
              </a:rPr>
              <a:t>, C. (2014)</a:t>
            </a:r>
            <a:r>
              <a:rPr lang="es-MX" sz="2400" i="1" dirty="0">
                <a:latin typeface="Arial" panose="020B0604020202020204" pitchFamily="34" charset="0"/>
                <a:ea typeface="Calibri" panose="020F0502020204030204" pitchFamily="34" charset="0"/>
                <a:cs typeface="Arial" panose="020B0604020202020204" pitchFamily="34" charset="0"/>
              </a:rPr>
              <a:t>. </a:t>
            </a:r>
            <a:r>
              <a:rPr lang="es-MX" sz="2400" i="1" dirty="0" err="1">
                <a:latin typeface="Arial" panose="020B0604020202020204" pitchFamily="34" charset="0"/>
                <a:ea typeface="Calibri" panose="020F0502020204030204" pitchFamily="34" charset="0"/>
                <a:cs typeface="Arial" panose="020B0604020202020204" pitchFamily="34" charset="0"/>
              </a:rPr>
              <a:t>Samson</a:t>
            </a:r>
            <a:r>
              <a:rPr lang="es-MX" sz="2400" i="1" dirty="0">
                <a:latin typeface="Arial" panose="020B0604020202020204" pitchFamily="34" charset="0"/>
                <a:ea typeface="Calibri" panose="020F0502020204030204" pitchFamily="34" charset="0"/>
                <a:cs typeface="Arial" panose="020B0604020202020204" pitchFamily="34" charset="0"/>
              </a:rPr>
              <a:t> et Dalila, </a:t>
            </a:r>
            <a:r>
              <a:rPr lang="es-MX" sz="2400" i="1" dirty="0" err="1">
                <a:latin typeface="Arial" panose="020B0604020202020204" pitchFamily="34" charset="0"/>
                <a:ea typeface="Calibri" panose="020F0502020204030204" pitchFamily="34" charset="0"/>
                <a:cs typeface="Arial" panose="020B0604020202020204" pitchFamily="34" charset="0"/>
              </a:rPr>
              <a:t>Op</a:t>
            </a:r>
            <a:r>
              <a:rPr lang="es-MX" sz="2400" i="1" dirty="0">
                <a:latin typeface="Arial" panose="020B0604020202020204" pitchFamily="34" charset="0"/>
                <a:ea typeface="Calibri" panose="020F0502020204030204" pitchFamily="34" charset="0"/>
                <a:cs typeface="Arial" panose="020B0604020202020204" pitchFamily="34" charset="0"/>
              </a:rPr>
              <a:t>. 47, </a:t>
            </a:r>
            <a:r>
              <a:rPr lang="es-MX" sz="2400" i="1" dirty="0" err="1">
                <a:latin typeface="Arial" panose="020B0604020202020204" pitchFamily="34" charset="0"/>
                <a:ea typeface="Calibri" panose="020F0502020204030204" pitchFamily="34" charset="0"/>
                <a:cs typeface="Arial" panose="020B0604020202020204" pitchFamily="34" charset="0"/>
              </a:rPr>
              <a:t>Act</a:t>
            </a:r>
            <a:r>
              <a:rPr lang="es-MX" sz="2400" i="1" dirty="0">
                <a:latin typeface="Arial" panose="020B0604020202020204" pitchFamily="34" charset="0"/>
                <a:ea typeface="Calibri" panose="020F0502020204030204" pitchFamily="34" charset="0"/>
                <a:cs typeface="Arial" panose="020B0604020202020204" pitchFamily="34" charset="0"/>
              </a:rPr>
              <a:t> III: </a:t>
            </a:r>
            <a:r>
              <a:rPr lang="es-MX" sz="2400" i="1" dirty="0" err="1">
                <a:latin typeface="Arial" panose="020B0604020202020204" pitchFamily="34" charset="0"/>
                <a:ea typeface="Calibri" panose="020F0502020204030204" pitchFamily="34" charset="0"/>
                <a:cs typeface="Arial" panose="020B0604020202020204" pitchFamily="34" charset="0"/>
              </a:rPr>
              <a:t>Bacchanale</a:t>
            </a:r>
            <a:r>
              <a:rPr lang="es-MX" sz="2400" i="1" dirty="0">
                <a:latin typeface="Arial" panose="020B0604020202020204" pitchFamily="34" charset="0"/>
                <a:ea typeface="Calibri" panose="020F0502020204030204" pitchFamily="34" charset="0"/>
                <a:cs typeface="Arial" panose="020B0604020202020204" pitchFamily="34" charset="0"/>
              </a:rPr>
              <a:t> </a:t>
            </a:r>
            <a:r>
              <a:rPr lang="es-MX" sz="2400" dirty="0">
                <a:latin typeface="Arial" panose="020B0604020202020204" pitchFamily="34" charset="0"/>
                <a:ea typeface="Calibri" panose="020F0502020204030204" pitchFamily="34" charset="0"/>
                <a:cs typeface="Arial" panose="020B0604020202020204" pitchFamily="34" charset="0"/>
              </a:rPr>
              <a:t>[obra grabada por </a:t>
            </a:r>
            <a:r>
              <a:rPr lang="es-MX" sz="2400" dirty="0" err="1">
                <a:latin typeface="Arial" panose="020B0604020202020204" pitchFamily="34" charset="0"/>
                <a:ea typeface="Calibri" panose="020F0502020204030204" pitchFamily="34" charset="0"/>
                <a:cs typeface="Arial" panose="020B0604020202020204" pitchFamily="34" charset="0"/>
              </a:rPr>
              <a:t>Barenboim</a:t>
            </a:r>
            <a:r>
              <a:rPr lang="es-MX" sz="2400" dirty="0">
                <a:latin typeface="Arial" panose="020B0604020202020204" pitchFamily="34" charset="0"/>
                <a:ea typeface="Calibri" panose="020F0502020204030204" pitchFamily="34" charset="0"/>
                <a:cs typeface="Arial" panose="020B0604020202020204" pitchFamily="34" charset="0"/>
              </a:rPr>
              <a:t>, D., y </a:t>
            </a:r>
            <a:r>
              <a:rPr lang="es-MX" sz="2400" dirty="0" err="1">
                <a:latin typeface="Arial" panose="020B0604020202020204" pitchFamily="34" charset="0"/>
                <a:ea typeface="Calibri" panose="020F0502020204030204" pitchFamily="34" charset="0"/>
                <a:cs typeface="Arial" panose="020B0604020202020204" pitchFamily="34" charset="0"/>
              </a:rPr>
              <a:t>Orchestre</a:t>
            </a:r>
            <a:r>
              <a:rPr lang="es-MX" sz="2400" dirty="0">
                <a:latin typeface="Arial" panose="020B0604020202020204" pitchFamily="34" charset="0"/>
                <a:ea typeface="Calibri" panose="020F0502020204030204" pitchFamily="34" charset="0"/>
                <a:cs typeface="Arial" panose="020B0604020202020204" pitchFamily="34" charset="0"/>
              </a:rPr>
              <a:t> de Paris]. En </a:t>
            </a:r>
            <a:r>
              <a:rPr lang="es-MX" sz="2400" i="1" dirty="0">
                <a:latin typeface="Arial" panose="020B0604020202020204" pitchFamily="34" charset="0"/>
                <a:ea typeface="Calibri" panose="020F0502020204030204" pitchFamily="34" charset="0"/>
                <a:cs typeface="Arial" panose="020B0604020202020204" pitchFamily="34" charset="0"/>
              </a:rPr>
              <a:t>Saint-</a:t>
            </a:r>
            <a:r>
              <a:rPr lang="es-MX" sz="2400" i="1" dirty="0" err="1">
                <a:latin typeface="Arial" panose="020B0604020202020204" pitchFamily="34" charset="0"/>
                <a:ea typeface="Calibri" panose="020F0502020204030204" pitchFamily="34" charset="0"/>
                <a:cs typeface="Arial" panose="020B0604020202020204" pitchFamily="34" charset="0"/>
              </a:rPr>
              <a:t>Saëns</a:t>
            </a:r>
            <a:r>
              <a:rPr lang="es-MX" sz="2400" i="1" dirty="0">
                <a:latin typeface="Arial" panose="020B0604020202020204" pitchFamily="34" charset="0"/>
                <a:ea typeface="Calibri" panose="020F0502020204030204" pitchFamily="34" charset="0"/>
                <a:cs typeface="Arial" panose="020B0604020202020204" pitchFamily="34" charset="0"/>
              </a:rPr>
              <a:t>, </a:t>
            </a:r>
            <a:r>
              <a:rPr lang="es-MX" sz="2400" i="1" dirty="0" err="1">
                <a:latin typeface="Arial" panose="020B0604020202020204" pitchFamily="34" charset="0"/>
                <a:ea typeface="Calibri" panose="020F0502020204030204" pitchFamily="34" charset="0"/>
                <a:cs typeface="Arial" panose="020B0604020202020204" pitchFamily="34" charset="0"/>
              </a:rPr>
              <a:t>Symphony</a:t>
            </a:r>
            <a:r>
              <a:rPr lang="es-MX" sz="2400" i="1" dirty="0">
                <a:latin typeface="Arial" panose="020B0604020202020204" pitchFamily="34" charset="0"/>
                <a:ea typeface="Calibri" panose="020F0502020204030204" pitchFamily="34" charset="0"/>
                <a:cs typeface="Arial" panose="020B0604020202020204" pitchFamily="34" charset="0"/>
              </a:rPr>
              <a:t> No. 3, "</a:t>
            </a:r>
            <a:r>
              <a:rPr lang="es-MX" sz="2400" i="1" dirty="0" err="1">
                <a:latin typeface="Arial" panose="020B0604020202020204" pitchFamily="34" charset="0"/>
                <a:ea typeface="Calibri" panose="020F0502020204030204" pitchFamily="34" charset="0"/>
                <a:cs typeface="Arial" panose="020B0604020202020204" pitchFamily="34" charset="0"/>
              </a:rPr>
              <a:t>Organ</a:t>
            </a:r>
            <a:r>
              <a:rPr lang="es-MX" sz="2400" i="1" dirty="0">
                <a:latin typeface="Arial" panose="020B0604020202020204" pitchFamily="34" charset="0"/>
                <a:ea typeface="Calibri" panose="020F0502020204030204" pitchFamily="34" charset="0"/>
                <a:cs typeface="Arial" panose="020B0604020202020204" pitchFamily="34" charset="0"/>
              </a:rPr>
              <a:t>", </a:t>
            </a:r>
            <a:r>
              <a:rPr lang="es-MX" sz="2400" i="1" dirty="0" err="1">
                <a:latin typeface="Arial" panose="020B0604020202020204" pitchFamily="34" charset="0"/>
                <a:ea typeface="Calibri" panose="020F0502020204030204" pitchFamily="34" charset="0"/>
                <a:cs typeface="Arial" panose="020B0604020202020204" pitchFamily="34" charset="0"/>
              </a:rPr>
              <a:t>Danse</a:t>
            </a:r>
            <a:r>
              <a:rPr lang="es-MX" sz="2400" i="1" dirty="0">
                <a:latin typeface="Arial" panose="020B0604020202020204" pitchFamily="34" charset="0"/>
                <a:ea typeface="Calibri" panose="020F0502020204030204" pitchFamily="34" charset="0"/>
                <a:cs typeface="Arial" panose="020B0604020202020204" pitchFamily="34" charset="0"/>
              </a:rPr>
              <a:t> </a:t>
            </a:r>
            <a:r>
              <a:rPr lang="es-MX" sz="2400" i="1" dirty="0" err="1">
                <a:latin typeface="Arial" panose="020B0604020202020204" pitchFamily="34" charset="0"/>
                <a:ea typeface="Calibri" panose="020F0502020204030204" pitchFamily="34" charset="0"/>
                <a:cs typeface="Arial" panose="020B0604020202020204" pitchFamily="34" charset="0"/>
              </a:rPr>
              <a:t>macabre</a:t>
            </a:r>
            <a:r>
              <a:rPr lang="es-MX" sz="2400" i="1" dirty="0">
                <a:latin typeface="Arial" panose="020B0604020202020204" pitchFamily="34" charset="0"/>
                <a:ea typeface="Calibri" panose="020F0502020204030204" pitchFamily="34" charset="0"/>
                <a:cs typeface="Arial" panose="020B0604020202020204" pitchFamily="34" charset="0"/>
              </a:rPr>
              <a:t>, </a:t>
            </a:r>
            <a:r>
              <a:rPr lang="es-MX" sz="2400" i="1" dirty="0" err="1">
                <a:latin typeface="Arial" panose="020B0604020202020204" pitchFamily="34" charset="0"/>
                <a:ea typeface="Calibri" panose="020F0502020204030204" pitchFamily="34" charset="0"/>
                <a:cs typeface="Arial" panose="020B0604020202020204" pitchFamily="34" charset="0"/>
              </a:rPr>
              <a:t>Samson</a:t>
            </a:r>
            <a:r>
              <a:rPr lang="es-MX" sz="2400" i="1" dirty="0">
                <a:latin typeface="Arial" panose="020B0604020202020204" pitchFamily="34" charset="0"/>
                <a:ea typeface="Calibri" panose="020F0502020204030204" pitchFamily="34" charset="0"/>
                <a:cs typeface="Arial" panose="020B0604020202020204" pitchFamily="34" charset="0"/>
              </a:rPr>
              <a:t> et Dalila, </a:t>
            </a:r>
            <a:r>
              <a:rPr lang="es-MX" sz="2400" i="1" dirty="0" err="1">
                <a:latin typeface="Arial" panose="020B0604020202020204" pitchFamily="34" charset="0"/>
                <a:ea typeface="Calibri" panose="020F0502020204030204" pitchFamily="34" charset="0"/>
                <a:cs typeface="Arial" panose="020B0604020202020204" pitchFamily="34" charset="0"/>
              </a:rPr>
              <a:t>Act</a:t>
            </a:r>
            <a:r>
              <a:rPr lang="es-MX" sz="2400" i="1" dirty="0">
                <a:latin typeface="Arial" panose="020B0604020202020204" pitchFamily="34" charset="0"/>
                <a:ea typeface="Calibri" panose="020F0502020204030204" pitchFamily="34" charset="0"/>
                <a:cs typeface="Arial" panose="020B0604020202020204" pitchFamily="34" charset="0"/>
              </a:rPr>
              <a:t> III: </a:t>
            </a:r>
            <a:r>
              <a:rPr lang="es-MX" sz="2400" i="1" dirty="0" err="1">
                <a:latin typeface="Arial" panose="020B0604020202020204" pitchFamily="34" charset="0"/>
                <a:ea typeface="Calibri" panose="020F0502020204030204" pitchFamily="34" charset="0"/>
                <a:cs typeface="Arial" panose="020B0604020202020204" pitchFamily="34" charset="0"/>
              </a:rPr>
              <a:t>Bacchanale</a:t>
            </a:r>
            <a:r>
              <a:rPr lang="es-MX" sz="2400" i="1" dirty="0">
                <a:latin typeface="Arial" panose="020B0604020202020204" pitchFamily="34" charset="0"/>
                <a:ea typeface="Calibri" panose="020F0502020204030204" pitchFamily="34" charset="0"/>
                <a:cs typeface="Arial" panose="020B0604020202020204" pitchFamily="34" charset="0"/>
              </a:rPr>
              <a:t>. Deutsche </a:t>
            </a:r>
            <a:r>
              <a:rPr lang="es-MX" sz="2400" i="1" dirty="0" smtClean="0">
                <a:latin typeface="Arial" panose="020B0604020202020204" pitchFamily="34" charset="0"/>
                <a:ea typeface="Calibri" panose="020F0502020204030204" pitchFamily="34" charset="0"/>
                <a:cs typeface="Arial" panose="020B0604020202020204" pitchFamily="34" charset="0"/>
              </a:rPr>
              <a:t>Grammophon</a:t>
            </a:r>
            <a:r>
              <a:rPr lang="es-MX" sz="2400" dirty="0" smtClean="0">
                <a:latin typeface="Arial" panose="020B0604020202020204" pitchFamily="34" charset="0"/>
                <a:ea typeface="Calibri" panose="020F0502020204030204" pitchFamily="34" charset="0"/>
                <a:cs typeface="Arial" panose="020B0604020202020204" pitchFamily="34" charset="0"/>
              </a:rPr>
              <a:t> </a:t>
            </a:r>
            <a:r>
              <a:rPr lang="es-MX" sz="2400" dirty="0">
                <a:latin typeface="Arial" panose="020B0604020202020204" pitchFamily="34" charset="0"/>
                <a:ea typeface="Calibri" panose="020F0502020204030204" pitchFamily="34" charset="0"/>
                <a:cs typeface="Arial" panose="020B0604020202020204" pitchFamily="34" charset="0"/>
              </a:rPr>
              <a:t>(obra original publicada en 1845</a:t>
            </a:r>
            <a:r>
              <a:rPr lang="es-MX" sz="2400" dirty="0" smtClean="0">
                <a:latin typeface="Arial" panose="020B0604020202020204" pitchFamily="34" charset="0"/>
                <a:ea typeface="Calibri" panose="020F0502020204030204" pitchFamily="34" charset="0"/>
                <a:cs typeface="Arial" panose="020B0604020202020204" pitchFamily="34" charset="0"/>
              </a:rPr>
              <a:t>).</a:t>
            </a:r>
            <a:r>
              <a:rPr lang="es-MX" sz="2400" dirty="0">
                <a:latin typeface="Arial" panose="020B0604020202020204" pitchFamily="34" charset="0"/>
                <a:ea typeface="Calibri" panose="020F0502020204030204" pitchFamily="34" charset="0"/>
                <a:cs typeface="Arial" panose="020B0604020202020204" pitchFamily="34" charset="0"/>
              </a:rPr>
              <a:t> CD: </a:t>
            </a:r>
            <a:r>
              <a:rPr lang="es-MX" sz="2400" dirty="0" smtClean="0">
                <a:latin typeface="Arial" panose="020B0604020202020204" pitchFamily="34" charset="0"/>
                <a:ea typeface="Calibri" panose="020F0502020204030204" pitchFamily="34" charset="0"/>
                <a:cs typeface="Arial" panose="020B0604020202020204" pitchFamily="34" charset="0"/>
              </a:rPr>
              <a:t>00028947461227.</a:t>
            </a:r>
            <a:r>
              <a:rPr lang="es-MX" sz="2400" dirty="0">
                <a:latin typeface="Arial" panose="020B0604020202020204" pitchFamily="34" charset="0"/>
                <a:ea typeface="Calibri" panose="020F0502020204030204" pitchFamily="34" charset="0"/>
                <a:cs typeface="Arial" panose="020B0604020202020204" pitchFamily="34" charset="0"/>
              </a:rPr>
              <a:t> Pista o </a:t>
            </a:r>
            <a:r>
              <a:rPr lang="es-MX" sz="2400" dirty="0" smtClean="0">
                <a:latin typeface="Arial" panose="020B0604020202020204" pitchFamily="34" charset="0"/>
                <a:ea typeface="Calibri" panose="020F0502020204030204" pitchFamily="34" charset="0"/>
                <a:cs typeface="Arial" panose="020B0604020202020204" pitchFamily="34" charset="0"/>
              </a:rPr>
              <a:t>track</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4.</a:t>
            </a:r>
            <a:endParaRPr lang="es-MX" sz="24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tabLst>
                <a:tab pos="457200" algn="l"/>
              </a:tabLst>
            </a:pPr>
            <a:r>
              <a:rPr lang="en-US" sz="2400" dirty="0">
                <a:latin typeface="Arial" panose="020B0604020202020204" pitchFamily="34" charset="0"/>
                <a:ea typeface="Calibri" panose="020F0502020204030204" pitchFamily="34" charset="0"/>
                <a:cs typeface="Arial" panose="020B0604020202020204" pitchFamily="34" charset="0"/>
              </a:rPr>
              <a:t>Sullivan, A. (2008). </a:t>
            </a:r>
            <a:r>
              <a:rPr lang="en-US" sz="2400" i="1" dirty="0">
                <a:latin typeface="Arial" panose="020B0604020202020204" pitchFamily="34" charset="0"/>
                <a:ea typeface="Calibri" panose="020F0502020204030204" pitchFamily="34" charset="0"/>
                <a:cs typeface="Arial" panose="020B0604020202020204" pitchFamily="34" charset="0"/>
              </a:rPr>
              <a:t>The Pirates of </a:t>
            </a:r>
            <a:r>
              <a:rPr lang="en-US" sz="2400" i="1" dirty="0" err="1">
                <a:latin typeface="Arial" panose="020B0604020202020204" pitchFamily="34" charset="0"/>
                <a:ea typeface="Calibri" panose="020F0502020204030204" pitchFamily="34" charset="0"/>
                <a:cs typeface="Arial" panose="020B0604020202020204" pitchFamily="34" charset="0"/>
              </a:rPr>
              <a:t>Penzance</a:t>
            </a:r>
            <a:r>
              <a:rPr lang="en-US" sz="2400" i="1" dirty="0">
                <a:latin typeface="Arial" panose="020B0604020202020204" pitchFamily="34" charset="0"/>
                <a:ea typeface="Calibri" panose="020F0502020204030204" pitchFamily="34" charset="0"/>
                <a:cs typeface="Arial" panose="020B0604020202020204" pitchFamily="34" charset="0"/>
              </a:rPr>
              <a:t>: Act I: I am the very model of a modern Major-</a:t>
            </a:r>
            <a:r>
              <a:rPr lang="en-US" sz="2400" i="1" dirty="0" smtClean="0">
                <a:latin typeface="Arial" panose="020B0604020202020204" pitchFamily="34" charset="0"/>
                <a:ea typeface="Calibri" panose="020F0502020204030204" pitchFamily="34" charset="0"/>
                <a:cs typeface="Arial" panose="020B0604020202020204" pitchFamily="34" charset="0"/>
              </a:rPr>
              <a:t>General </a:t>
            </a:r>
            <a:r>
              <a:rPr lang="en-US" sz="2400" dirty="0" smtClean="0">
                <a:latin typeface="Arial" panose="020B0604020202020204" pitchFamily="34" charset="0"/>
                <a:ea typeface="Calibri" panose="020F0502020204030204" pitchFamily="34" charset="0"/>
                <a:cs typeface="Arial" panose="020B0604020202020204" pitchFamily="34" charset="0"/>
              </a:rPr>
              <a:t>[</a:t>
            </a:r>
            <a:r>
              <a:rPr lang="en-US" sz="2400" dirty="0" err="1" smtClean="0">
                <a:latin typeface="Arial" panose="020B0604020202020204" pitchFamily="34" charset="0"/>
                <a:ea typeface="Calibri" panose="020F0502020204030204" pitchFamily="34" charset="0"/>
                <a:cs typeface="Arial" panose="020B0604020202020204" pitchFamily="34" charset="0"/>
              </a:rPr>
              <a:t>canción</a:t>
            </a:r>
            <a:r>
              <a:rPr lang="en-US" sz="2400" dirty="0" smtClean="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grabada</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por</a:t>
            </a:r>
            <a:r>
              <a:rPr lang="en-US" sz="2400" dirty="0">
                <a:latin typeface="Arial" panose="020B0604020202020204" pitchFamily="34" charset="0"/>
                <a:ea typeface="Calibri" panose="020F0502020204030204" pitchFamily="34" charset="0"/>
                <a:cs typeface="Arial" panose="020B0604020202020204" pitchFamily="34" charset="0"/>
              </a:rPr>
              <a:t> Baker, G., Glyndebourne Chorus, Sargent, M</a:t>
            </a:r>
            <a:r>
              <a:rPr lang="en-US" sz="2400" dirty="0" smtClean="0">
                <a:latin typeface="Arial" panose="020B0604020202020204" pitchFamily="34" charset="0"/>
                <a:ea typeface="Calibri" panose="020F0502020204030204" pitchFamily="34" charset="0"/>
                <a:cs typeface="Arial" panose="020B0604020202020204" pitchFamily="34" charset="0"/>
              </a:rPr>
              <a:t>. </a:t>
            </a:r>
            <a:r>
              <a:rPr lang="en-US" sz="2400" dirty="0">
                <a:latin typeface="Arial" panose="020B0604020202020204" pitchFamily="34" charset="0"/>
                <a:ea typeface="Calibri" panose="020F0502020204030204" pitchFamily="34" charset="0"/>
                <a:cs typeface="Arial" panose="020B0604020202020204" pitchFamily="34" charset="0"/>
              </a:rPr>
              <a:t>y Pro Arte Orchestra]. En </a:t>
            </a:r>
            <a:r>
              <a:rPr lang="en-US" sz="2400" i="1" dirty="0">
                <a:latin typeface="Arial" panose="020B0604020202020204" pitchFamily="34" charset="0"/>
                <a:ea typeface="Calibri" panose="020F0502020204030204" pitchFamily="34" charset="0"/>
                <a:cs typeface="Arial" panose="020B0604020202020204" pitchFamily="34" charset="0"/>
              </a:rPr>
              <a:t>Gilbert &amp; Sullivan: Pirates of </a:t>
            </a:r>
            <a:r>
              <a:rPr lang="en-US" sz="2400" i="1" dirty="0" err="1">
                <a:latin typeface="Arial" panose="020B0604020202020204" pitchFamily="34" charset="0"/>
                <a:ea typeface="Calibri" panose="020F0502020204030204" pitchFamily="34" charset="0"/>
                <a:cs typeface="Arial" panose="020B0604020202020204" pitchFamily="34" charset="0"/>
              </a:rPr>
              <a:t>Penzance</a:t>
            </a:r>
            <a:r>
              <a:rPr lang="en-US" sz="2400" i="1" dirty="0">
                <a:latin typeface="Arial" panose="020B0604020202020204" pitchFamily="34" charset="0"/>
                <a:ea typeface="Calibri" panose="020F0502020204030204" pitchFamily="34" charset="0"/>
                <a:cs typeface="Arial" panose="020B0604020202020204" pitchFamily="34" charset="0"/>
              </a:rPr>
              <a:t>. Warner </a:t>
            </a:r>
            <a:r>
              <a:rPr lang="en-US" sz="2400" i="1" dirty="0" smtClean="0">
                <a:latin typeface="Arial" panose="020B0604020202020204" pitchFamily="34" charset="0"/>
                <a:ea typeface="Calibri" panose="020F0502020204030204" pitchFamily="34" charset="0"/>
                <a:cs typeface="Arial" panose="020B0604020202020204" pitchFamily="34" charset="0"/>
              </a:rPr>
              <a:t>Classics-</a:t>
            </a:r>
            <a:r>
              <a:rPr lang="en-US" sz="2400" i="1" dirty="0" err="1" smtClean="0">
                <a:latin typeface="Arial" panose="020B0604020202020204" pitchFamily="34" charset="0"/>
                <a:ea typeface="Calibri" panose="020F0502020204030204" pitchFamily="34" charset="0"/>
                <a:cs typeface="Arial" panose="020B0604020202020204" pitchFamily="34" charset="0"/>
              </a:rPr>
              <a:t>Parlophone</a:t>
            </a:r>
            <a:r>
              <a:rPr lang="en-US" sz="2400" i="1" dirty="0" smtClean="0">
                <a:latin typeface="Arial" panose="020B0604020202020204" pitchFamily="34" charset="0"/>
                <a:ea typeface="Calibri" panose="020F0502020204030204" pitchFamily="34" charset="0"/>
                <a:cs typeface="Arial" panose="020B0604020202020204" pitchFamily="34" charset="0"/>
              </a:rPr>
              <a:t> </a:t>
            </a:r>
            <a:r>
              <a:rPr lang="en-US" sz="2400" dirty="0">
                <a:latin typeface="Arial" panose="020B0604020202020204" pitchFamily="34" charset="0"/>
                <a:ea typeface="Calibri" panose="020F0502020204030204" pitchFamily="34" charset="0"/>
                <a:cs typeface="Arial" panose="020B0604020202020204" pitchFamily="34" charset="0"/>
              </a:rPr>
              <a:t>(</a:t>
            </a:r>
            <a:r>
              <a:rPr lang="en-US" sz="2400" dirty="0" err="1">
                <a:latin typeface="Arial" panose="020B0604020202020204" pitchFamily="34" charset="0"/>
                <a:ea typeface="Calibri" panose="020F0502020204030204" pitchFamily="34" charset="0"/>
                <a:cs typeface="Arial" panose="020B0604020202020204" pitchFamily="34" charset="0"/>
              </a:rPr>
              <a:t>obra</a:t>
            </a:r>
            <a:r>
              <a:rPr lang="en-US" sz="2400" dirty="0">
                <a:latin typeface="Arial" panose="020B0604020202020204" pitchFamily="34" charset="0"/>
                <a:ea typeface="Calibri" panose="020F0502020204030204" pitchFamily="34" charset="0"/>
                <a:cs typeface="Arial" panose="020B0604020202020204" pitchFamily="34" charset="0"/>
              </a:rPr>
              <a:t> original </a:t>
            </a:r>
            <a:r>
              <a:rPr lang="en-US" sz="2400" dirty="0" err="1">
                <a:latin typeface="Arial" panose="020B0604020202020204" pitchFamily="34" charset="0"/>
                <a:ea typeface="Calibri" panose="020F0502020204030204" pitchFamily="34" charset="0"/>
                <a:cs typeface="Arial" panose="020B0604020202020204" pitchFamily="34" charset="0"/>
              </a:rPr>
              <a:t>publicada</a:t>
            </a:r>
            <a:r>
              <a:rPr lang="en-US" sz="2400" dirty="0">
                <a:latin typeface="Arial" panose="020B0604020202020204" pitchFamily="34" charset="0"/>
                <a:ea typeface="Calibri" panose="020F0502020204030204" pitchFamily="34" charset="0"/>
                <a:cs typeface="Arial" panose="020B0604020202020204" pitchFamily="34" charset="0"/>
              </a:rPr>
              <a:t> en 1879</a:t>
            </a:r>
            <a:r>
              <a:rPr lang="en-US" sz="2400" dirty="0" smtClean="0">
                <a:latin typeface="Arial" panose="020B0604020202020204" pitchFamily="34" charset="0"/>
                <a:ea typeface="Calibri" panose="020F0502020204030204" pitchFamily="34" charset="0"/>
                <a:cs typeface="Arial" panose="020B0604020202020204" pitchFamily="34" charset="0"/>
              </a:rPr>
              <a:t>).</a:t>
            </a:r>
            <a:r>
              <a:rPr lang="en-US" sz="2400" dirty="0">
                <a:latin typeface="Arial" panose="020B0604020202020204" pitchFamily="34" charset="0"/>
                <a:ea typeface="Calibri" panose="020F0502020204030204" pitchFamily="34" charset="0"/>
                <a:cs typeface="Arial" panose="020B0604020202020204" pitchFamily="34" charset="0"/>
              </a:rPr>
              <a:t> CD: </a:t>
            </a:r>
            <a:r>
              <a:rPr lang="es-MX" sz="2400" dirty="0" smtClean="0">
                <a:latin typeface="Arial" panose="020B0604020202020204" pitchFamily="34" charset="0"/>
                <a:ea typeface="Calibri" panose="020F0502020204030204" pitchFamily="34" charset="0"/>
                <a:cs typeface="Arial" panose="020B0604020202020204" pitchFamily="34" charset="0"/>
              </a:rPr>
              <a:t>0724357306256.</a:t>
            </a:r>
            <a:r>
              <a:rPr lang="es-MX" sz="2400" dirty="0">
                <a:latin typeface="Arial" panose="020B0604020202020204" pitchFamily="34" charset="0"/>
                <a:ea typeface="Calibri" panose="020F0502020204030204" pitchFamily="34" charset="0"/>
                <a:cs typeface="Arial" panose="020B0604020202020204" pitchFamily="34" charset="0"/>
              </a:rPr>
              <a:t> Pista o </a:t>
            </a:r>
            <a:r>
              <a:rPr lang="es-MX" sz="2400" dirty="0" smtClean="0">
                <a:latin typeface="Arial" panose="020B0604020202020204" pitchFamily="34" charset="0"/>
                <a:ea typeface="Calibri" panose="020F0502020204030204" pitchFamily="34" charset="0"/>
                <a:cs typeface="Arial" panose="020B0604020202020204" pitchFamily="34" charset="0"/>
              </a:rPr>
              <a:t>track</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15.</a:t>
            </a:r>
            <a:endParaRPr lang="es-MX" sz="24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tabLst>
                <a:tab pos="457200" algn="l"/>
              </a:tabLst>
            </a:pPr>
            <a:r>
              <a:rPr lang="es-MX" sz="2400" dirty="0">
                <a:latin typeface="Arial" panose="020B0604020202020204" pitchFamily="34" charset="0"/>
                <a:ea typeface="Calibri" panose="020F0502020204030204" pitchFamily="34" charset="0"/>
                <a:cs typeface="Arial" panose="020B0604020202020204" pitchFamily="34" charset="0"/>
              </a:rPr>
              <a:t>Puccini, g. (1995). </a:t>
            </a:r>
            <a:r>
              <a:rPr lang="es-MX" sz="2400" i="1" dirty="0">
                <a:latin typeface="Arial" panose="020B0604020202020204" pitchFamily="34" charset="0"/>
                <a:ea typeface="Calibri" panose="020F0502020204030204" pitchFamily="34" charset="0"/>
                <a:cs typeface="Arial" panose="020B0604020202020204" pitchFamily="34" charset="0"/>
              </a:rPr>
              <a:t>Gianni </a:t>
            </a:r>
            <a:r>
              <a:rPr lang="es-MX" sz="2400" i="1" dirty="0" err="1">
                <a:latin typeface="Arial" panose="020B0604020202020204" pitchFamily="34" charset="0"/>
                <a:ea typeface="Calibri" panose="020F0502020204030204" pitchFamily="34" charset="0"/>
                <a:cs typeface="Arial" panose="020B0604020202020204" pitchFamily="34" charset="0"/>
              </a:rPr>
              <a:t>Schicchi</a:t>
            </a:r>
            <a:r>
              <a:rPr lang="es-MX" sz="2400" i="1" dirty="0">
                <a:latin typeface="Arial" panose="020B0604020202020204" pitchFamily="34" charset="0"/>
                <a:ea typeface="Calibri" panose="020F0502020204030204" pitchFamily="34" charset="0"/>
                <a:cs typeface="Arial" panose="020B0604020202020204" pitchFamily="34" charset="0"/>
              </a:rPr>
              <a:t>: O </a:t>
            </a:r>
            <a:r>
              <a:rPr lang="es-MX" sz="2400" i="1" dirty="0" err="1">
                <a:latin typeface="Arial" panose="020B0604020202020204" pitchFamily="34" charset="0"/>
                <a:ea typeface="Calibri" panose="020F0502020204030204" pitchFamily="34" charset="0"/>
                <a:cs typeface="Arial" panose="020B0604020202020204" pitchFamily="34" charset="0"/>
              </a:rPr>
              <a:t>mio</a:t>
            </a:r>
            <a:r>
              <a:rPr lang="es-MX" sz="2400" i="1" dirty="0">
                <a:latin typeface="Arial" panose="020B0604020202020204" pitchFamily="34" charset="0"/>
                <a:ea typeface="Calibri" panose="020F0502020204030204" pitchFamily="34" charset="0"/>
                <a:cs typeface="Arial" panose="020B0604020202020204" pitchFamily="34" charset="0"/>
              </a:rPr>
              <a:t> </a:t>
            </a:r>
            <a:r>
              <a:rPr lang="es-MX" sz="2400" i="1" dirty="0" err="1">
                <a:latin typeface="Arial" panose="020B0604020202020204" pitchFamily="34" charset="0"/>
                <a:ea typeface="Calibri" panose="020F0502020204030204" pitchFamily="34" charset="0"/>
                <a:cs typeface="Arial" panose="020B0604020202020204" pitchFamily="34" charset="0"/>
              </a:rPr>
              <a:t>babbino</a:t>
            </a:r>
            <a:r>
              <a:rPr lang="es-MX" sz="2400" i="1" dirty="0">
                <a:latin typeface="Arial" panose="020B0604020202020204" pitchFamily="34" charset="0"/>
                <a:ea typeface="Calibri" panose="020F0502020204030204" pitchFamily="34" charset="0"/>
                <a:cs typeface="Arial" panose="020B0604020202020204" pitchFamily="34" charset="0"/>
              </a:rPr>
              <a:t> caro </a:t>
            </a:r>
            <a:r>
              <a:rPr lang="es-MX" sz="2400" dirty="0">
                <a:latin typeface="Arial" panose="020B0604020202020204" pitchFamily="34" charset="0"/>
                <a:ea typeface="Calibri" panose="020F0502020204030204" pitchFamily="34" charset="0"/>
                <a:cs typeface="Arial" panose="020B0604020202020204" pitchFamily="34" charset="0"/>
              </a:rPr>
              <a:t>[obra grabada por </a:t>
            </a:r>
            <a:r>
              <a:rPr lang="es-MX" sz="2400" dirty="0" err="1">
                <a:latin typeface="Arial" panose="020B0604020202020204" pitchFamily="34" charset="0"/>
                <a:ea typeface="Calibri" panose="020F0502020204030204" pitchFamily="34" charset="0"/>
                <a:cs typeface="Arial" panose="020B0604020202020204" pitchFamily="34" charset="0"/>
              </a:rPr>
              <a:t>Orgonášová</a:t>
            </a:r>
            <a:r>
              <a:rPr lang="es-MX" sz="2400" dirty="0">
                <a:latin typeface="Arial" panose="020B0604020202020204" pitchFamily="34" charset="0"/>
                <a:ea typeface="Calibri" panose="020F0502020204030204" pitchFamily="34" charset="0"/>
                <a:cs typeface="Arial" panose="020B0604020202020204" pitchFamily="34" charset="0"/>
              </a:rPr>
              <a:t>, L., </a:t>
            </a:r>
            <a:r>
              <a:rPr lang="es-MX" sz="2400" dirty="0" err="1">
                <a:latin typeface="Arial" panose="020B0604020202020204" pitchFamily="34" charset="0"/>
                <a:ea typeface="Calibri" panose="020F0502020204030204" pitchFamily="34" charset="0"/>
                <a:cs typeface="Arial" panose="020B0604020202020204" pitchFamily="34" charset="0"/>
              </a:rPr>
              <a:t>Slovak</a:t>
            </a:r>
            <a:r>
              <a:rPr lang="es-MX" sz="2400" dirty="0">
                <a:latin typeface="Arial" panose="020B0604020202020204" pitchFamily="34" charset="0"/>
                <a:ea typeface="Calibri" panose="020F0502020204030204" pitchFamily="34" charset="0"/>
                <a:cs typeface="Arial" panose="020B0604020202020204" pitchFamily="34" charset="0"/>
              </a:rPr>
              <a:t> Radio </a:t>
            </a:r>
            <a:r>
              <a:rPr lang="es-MX" sz="2400" dirty="0" err="1">
                <a:latin typeface="Arial" panose="020B0604020202020204" pitchFamily="34" charset="0"/>
                <a:ea typeface="Calibri" panose="020F0502020204030204" pitchFamily="34" charset="0"/>
                <a:cs typeface="Arial" panose="020B0604020202020204" pitchFamily="34" charset="0"/>
              </a:rPr>
              <a:t>Symphony</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dirty="0" err="1">
                <a:latin typeface="Arial" panose="020B0604020202020204" pitchFamily="34" charset="0"/>
                <a:ea typeface="Calibri" panose="020F0502020204030204" pitchFamily="34" charset="0"/>
                <a:cs typeface="Arial" panose="020B0604020202020204" pitchFamily="34" charset="0"/>
              </a:rPr>
              <a:t>Orchestra</a:t>
            </a:r>
            <a:r>
              <a:rPr lang="es-MX" sz="2400" dirty="0">
                <a:latin typeface="Arial" panose="020B0604020202020204" pitchFamily="34" charset="0"/>
                <a:ea typeface="Calibri" panose="020F0502020204030204" pitchFamily="34" charset="0"/>
                <a:cs typeface="Arial" panose="020B0604020202020204" pitchFamily="34" charset="0"/>
              </a:rPr>
              <a:t> y </a:t>
            </a:r>
            <a:r>
              <a:rPr lang="es-MX" sz="2400" dirty="0" err="1">
                <a:latin typeface="Arial" panose="020B0604020202020204" pitchFamily="34" charset="0"/>
                <a:ea typeface="Calibri" panose="020F0502020204030204" pitchFamily="34" charset="0"/>
                <a:cs typeface="Arial" panose="020B0604020202020204" pitchFamily="34" charset="0"/>
              </a:rPr>
              <a:t>Humburg</a:t>
            </a:r>
            <a:r>
              <a:rPr lang="es-MX" sz="2400" dirty="0">
                <a:latin typeface="Arial" panose="020B0604020202020204" pitchFamily="34" charset="0"/>
                <a:ea typeface="Calibri" panose="020F0502020204030204" pitchFamily="34" charset="0"/>
                <a:cs typeface="Arial" panose="020B0604020202020204" pitchFamily="34" charset="0"/>
              </a:rPr>
              <a:t>, W.]. En </a:t>
            </a:r>
            <a:r>
              <a:rPr lang="es-MX" sz="2400" i="1" dirty="0" err="1">
                <a:latin typeface="Arial" panose="020B0604020202020204" pitchFamily="34" charset="0"/>
                <a:ea typeface="Calibri" panose="020F0502020204030204" pitchFamily="34" charset="0"/>
                <a:cs typeface="Arial" panose="020B0604020202020204" pitchFamily="34" charset="0"/>
              </a:rPr>
              <a:t>The</a:t>
            </a:r>
            <a:r>
              <a:rPr lang="es-MX" sz="2400" i="1" dirty="0">
                <a:latin typeface="Arial" panose="020B0604020202020204" pitchFamily="34" charset="0"/>
                <a:ea typeface="Calibri" panose="020F0502020204030204" pitchFamily="34" charset="0"/>
                <a:cs typeface="Arial" panose="020B0604020202020204" pitchFamily="34" charset="0"/>
              </a:rPr>
              <a:t> </a:t>
            </a:r>
            <a:r>
              <a:rPr lang="es-MX" sz="2400" i="1" dirty="0" err="1">
                <a:latin typeface="Arial" panose="020B0604020202020204" pitchFamily="34" charset="0"/>
                <a:ea typeface="Calibri" panose="020F0502020204030204" pitchFamily="34" charset="0"/>
                <a:cs typeface="Arial" panose="020B0604020202020204" pitchFamily="34" charset="0"/>
              </a:rPr>
              <a:t>best</a:t>
            </a:r>
            <a:r>
              <a:rPr lang="es-MX" sz="2400" i="1" dirty="0">
                <a:latin typeface="Arial" panose="020B0604020202020204" pitchFamily="34" charset="0"/>
                <a:ea typeface="Calibri" panose="020F0502020204030204" pitchFamily="34" charset="0"/>
                <a:cs typeface="Arial" panose="020B0604020202020204" pitchFamily="34" charset="0"/>
              </a:rPr>
              <a:t> of opera, Vol. 1. </a:t>
            </a:r>
            <a:r>
              <a:rPr lang="es-MX" sz="2400" i="1" dirty="0" smtClean="0">
                <a:latin typeface="Arial" panose="020B0604020202020204" pitchFamily="34" charset="0"/>
                <a:ea typeface="Calibri" panose="020F0502020204030204" pitchFamily="34" charset="0"/>
                <a:cs typeface="Arial" panose="020B0604020202020204" pitchFamily="34" charset="0"/>
              </a:rPr>
              <a:t>Naxos</a:t>
            </a:r>
            <a:r>
              <a:rPr lang="es-MX" sz="2400" i="1" dirty="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a:t>
            </a:r>
            <a:r>
              <a:rPr lang="es-MX" sz="2400" dirty="0">
                <a:latin typeface="Arial" panose="020B0604020202020204" pitchFamily="34" charset="0"/>
                <a:ea typeface="Calibri" panose="020F0502020204030204" pitchFamily="34" charset="0"/>
                <a:cs typeface="Arial" panose="020B0604020202020204" pitchFamily="34" charset="0"/>
              </a:rPr>
              <a:t>obra original publicada en 1918</a:t>
            </a:r>
            <a:r>
              <a:rPr lang="es-MX" sz="2400" dirty="0" smtClean="0">
                <a:latin typeface="Arial" panose="020B0604020202020204" pitchFamily="34" charset="0"/>
                <a:ea typeface="Calibri" panose="020F0502020204030204" pitchFamily="34" charset="0"/>
                <a:cs typeface="Arial" panose="020B0604020202020204" pitchFamily="34" charset="0"/>
              </a:rPr>
              <a:t>).</a:t>
            </a:r>
            <a:r>
              <a:rPr lang="es-MX" sz="2400" dirty="0">
                <a:latin typeface="Arial" panose="020B0604020202020204" pitchFamily="34" charset="0"/>
                <a:ea typeface="Calibri" panose="020F0502020204030204" pitchFamily="34" charset="0"/>
                <a:cs typeface="Arial" panose="020B0604020202020204" pitchFamily="34" charset="0"/>
              </a:rPr>
              <a:t> CD: </a:t>
            </a:r>
            <a:r>
              <a:rPr lang="es-MX" sz="2400" dirty="0" smtClean="0">
                <a:latin typeface="Arial" panose="020B0604020202020204" pitchFamily="34" charset="0"/>
                <a:ea typeface="Calibri" panose="020F0502020204030204" pitchFamily="34" charset="0"/>
                <a:cs typeface="Arial" panose="020B0604020202020204" pitchFamily="34" charset="0"/>
              </a:rPr>
              <a:t>8.553166.</a:t>
            </a:r>
            <a:r>
              <a:rPr lang="es-MX" sz="2400" dirty="0">
                <a:latin typeface="Arial" panose="020B0604020202020204" pitchFamily="34" charset="0"/>
                <a:ea typeface="Calibri" panose="020F0502020204030204" pitchFamily="34" charset="0"/>
                <a:cs typeface="Arial" panose="020B0604020202020204" pitchFamily="34" charset="0"/>
              </a:rPr>
              <a:t> Pista o t</a:t>
            </a:r>
            <a:r>
              <a:rPr lang="es-MX" sz="2400" dirty="0" smtClean="0">
                <a:latin typeface="Arial" panose="020B0604020202020204" pitchFamily="34" charset="0"/>
                <a:ea typeface="Calibri" panose="020F0502020204030204" pitchFamily="34" charset="0"/>
                <a:cs typeface="Arial" panose="020B0604020202020204" pitchFamily="34" charset="0"/>
              </a:rPr>
              <a:t>rack</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5.</a:t>
            </a:r>
            <a:endParaRPr lang="es-MX" sz="2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21132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969541" y="633883"/>
            <a:ext cx="11866369" cy="9813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2800" b="1" dirty="0">
                <a:latin typeface="Arial" panose="020B0604020202020204" pitchFamily="34" charset="0"/>
                <a:cs typeface="Arial" panose="020B0604020202020204" pitchFamily="34" charset="0"/>
              </a:rPr>
              <a:t>Módulo 3: Música del siglo XX</a:t>
            </a:r>
          </a:p>
        </p:txBody>
      </p:sp>
      <p:sp>
        <p:nvSpPr>
          <p:cNvPr id="3" name="Rectángulo 2"/>
          <p:cNvSpPr/>
          <p:nvPr/>
        </p:nvSpPr>
        <p:spPr>
          <a:xfrm>
            <a:off x="4549711" y="2715972"/>
            <a:ext cx="10352313" cy="49936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2800" b="1" dirty="0">
                <a:latin typeface="Arial" panose="020B0604020202020204" pitchFamily="34" charset="0"/>
                <a:cs typeface="Arial" panose="020B0604020202020204" pitchFamily="34" charset="0"/>
              </a:rPr>
              <a:t>Contenido</a:t>
            </a:r>
          </a:p>
          <a:p>
            <a:pPr algn="ctr"/>
            <a:r>
              <a:rPr lang="es-MX" sz="2800" b="1" dirty="0">
                <a:solidFill>
                  <a:schemeClr val="bg1">
                    <a:lumMod val="50000"/>
                  </a:schemeClr>
                </a:solidFill>
                <a:latin typeface="Arial" panose="020B0604020202020204" pitchFamily="34" charset="0"/>
                <a:cs typeface="Arial" panose="020B0604020202020204" pitchFamily="34" charset="0"/>
              </a:rPr>
              <a:t>A partir de la diapositiva 3</a:t>
            </a:r>
            <a:endParaRPr lang="es-MX" sz="2800" b="1" dirty="0">
              <a:latin typeface="Arial" panose="020B0604020202020204" pitchFamily="34" charset="0"/>
              <a:cs typeface="Arial" panose="020B0604020202020204" pitchFamily="34" charset="0"/>
            </a:endParaRPr>
          </a:p>
          <a:p>
            <a:r>
              <a:rPr lang="es-MX" sz="2800" b="1" dirty="0">
                <a:latin typeface="Arial" panose="020B0604020202020204" pitchFamily="34" charset="0"/>
                <a:cs typeface="Arial" panose="020B0604020202020204" pitchFamily="34" charset="0"/>
              </a:rPr>
              <a:t>Temas</a:t>
            </a:r>
          </a:p>
          <a:p>
            <a:pPr algn="ctr"/>
            <a:endParaRPr lang="es-MX" sz="2800" dirty="0">
              <a:latin typeface="Arial" panose="020B0604020202020204" pitchFamily="34" charset="0"/>
              <a:cs typeface="Arial" panose="020B0604020202020204" pitchFamily="34" charset="0"/>
            </a:endParaRPr>
          </a:p>
          <a:p>
            <a:r>
              <a:rPr lang="es-MX" sz="2800" dirty="0">
                <a:latin typeface="Arial" panose="020B0604020202020204" pitchFamily="34" charset="0"/>
                <a:cs typeface="Arial" panose="020B0604020202020204" pitchFamily="34" charset="0"/>
              </a:rPr>
              <a:t>3.1 Música </a:t>
            </a:r>
            <a:r>
              <a:rPr lang="es-MX" sz="2800" dirty="0" smtClean="0">
                <a:latin typeface="Arial" panose="020B0604020202020204" pitchFamily="34" charset="0"/>
                <a:cs typeface="Arial" panose="020B0604020202020204" pitchFamily="34" charset="0"/>
              </a:rPr>
              <a:t>mexicana.</a:t>
            </a:r>
            <a:endParaRPr lang="es-MX" sz="2800" dirty="0">
              <a:latin typeface="Arial" panose="020B0604020202020204" pitchFamily="34" charset="0"/>
              <a:cs typeface="Arial" panose="020B0604020202020204" pitchFamily="34" charset="0"/>
            </a:endParaRPr>
          </a:p>
          <a:p>
            <a:r>
              <a:rPr lang="es-MX" sz="2800" dirty="0">
                <a:latin typeface="Arial" panose="020B0604020202020204" pitchFamily="34" charset="0"/>
                <a:cs typeface="Arial" panose="020B0604020202020204" pitchFamily="34" charset="0"/>
              </a:rPr>
              <a:t>3.2 Música de </a:t>
            </a:r>
            <a:r>
              <a:rPr lang="es-MX" sz="2800" dirty="0" smtClean="0">
                <a:latin typeface="Arial" panose="020B0604020202020204" pitchFamily="34" charset="0"/>
                <a:cs typeface="Arial" panose="020B0604020202020204" pitchFamily="34" charset="0"/>
              </a:rPr>
              <a:t>ópera.</a:t>
            </a:r>
            <a:endParaRPr lang="es-MX" sz="2800" dirty="0">
              <a:latin typeface="Arial" panose="020B0604020202020204" pitchFamily="34" charset="0"/>
              <a:cs typeface="Arial" panose="020B0604020202020204" pitchFamily="34" charset="0"/>
            </a:endParaRPr>
          </a:p>
          <a:p>
            <a:r>
              <a:rPr lang="es-MX" sz="2800" dirty="0">
                <a:latin typeface="Arial" panose="020B0604020202020204" pitchFamily="34" charset="0"/>
                <a:cs typeface="Arial" panose="020B0604020202020204" pitchFamily="34" charset="0"/>
              </a:rPr>
              <a:t>3.3 Música </a:t>
            </a:r>
            <a:r>
              <a:rPr lang="es-MX" sz="2800" dirty="0" smtClean="0">
                <a:latin typeface="Arial" panose="020B0604020202020204" pitchFamily="34" charset="0"/>
                <a:cs typeface="Arial" panose="020B0604020202020204" pitchFamily="34" charset="0"/>
              </a:rPr>
              <a:t>de </a:t>
            </a:r>
            <a:r>
              <a:rPr lang="es-MX" sz="2800" i="1" dirty="0" smtClean="0">
                <a:latin typeface="Arial" panose="020B0604020202020204" pitchFamily="34" charset="0"/>
                <a:cs typeface="Arial" panose="020B0604020202020204" pitchFamily="34" charset="0"/>
              </a:rPr>
              <a:t>ballet</a:t>
            </a:r>
            <a:r>
              <a:rPr lang="es-MX" sz="2800" dirty="0" smtClean="0">
                <a:latin typeface="Arial" panose="020B0604020202020204" pitchFamily="34" charset="0"/>
                <a:cs typeface="Arial" panose="020B0604020202020204" pitchFamily="34" charset="0"/>
              </a:rPr>
              <a:t>.</a:t>
            </a:r>
            <a:endParaRPr lang="es-MX" sz="2800" dirty="0">
              <a:latin typeface="Arial" panose="020B0604020202020204" pitchFamily="34" charset="0"/>
              <a:cs typeface="Arial" panose="020B0604020202020204" pitchFamily="34" charset="0"/>
            </a:endParaRPr>
          </a:p>
          <a:p>
            <a:r>
              <a:rPr lang="es-MX" sz="2800" dirty="0">
                <a:latin typeface="Arial" panose="020B0604020202020204" pitchFamily="34" charset="0"/>
                <a:cs typeface="Arial" panose="020B0604020202020204" pitchFamily="34" charset="0"/>
              </a:rPr>
              <a:t>3.4 Música del </a:t>
            </a:r>
            <a:r>
              <a:rPr lang="es-MX" sz="2800" dirty="0" smtClean="0">
                <a:latin typeface="Arial" panose="020B0604020202020204" pitchFamily="34" charset="0"/>
                <a:cs typeface="Arial" panose="020B0604020202020204" pitchFamily="34" charset="0"/>
              </a:rPr>
              <a:t>cine.</a:t>
            </a:r>
            <a:r>
              <a:rPr lang="es-ES_tradnl" sz="2800" dirty="0">
                <a:latin typeface="Arial" panose="020B0604020202020204" pitchFamily="34" charset="0"/>
                <a:cs typeface="Arial" panose="020B0604020202020204" pitchFamily="34" charset="0"/>
              </a:rPr>
              <a:t> </a:t>
            </a:r>
            <a:r>
              <a:rPr lang="es-MX" sz="2800" dirty="0"/>
              <a:t> </a:t>
            </a:r>
            <a:r>
              <a:rPr lang="es-ES_tradnl" sz="2800" dirty="0"/>
              <a:t> </a:t>
            </a:r>
            <a:endParaRPr lang="es-MX" sz="2800" dirty="0">
              <a:latin typeface="Arial" panose="020B0604020202020204" pitchFamily="34" charset="0"/>
              <a:cs typeface="Arial" panose="020B0604020202020204" pitchFamily="34" charset="0"/>
            </a:endParaRPr>
          </a:p>
        </p:txBody>
      </p:sp>
      <p:sp>
        <p:nvSpPr>
          <p:cNvPr id="4" name="Rectángulo 3"/>
          <p:cNvSpPr/>
          <p:nvPr/>
        </p:nvSpPr>
        <p:spPr>
          <a:xfrm>
            <a:off x="6433674" y="11933954"/>
            <a:ext cx="6514784" cy="24052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endParaRPr lang="es-MX" sz="2400" b="1" dirty="0">
              <a:latin typeface="Arial" panose="020B0604020202020204" pitchFamily="34" charset="0"/>
              <a:cs typeface="Arial" panose="020B0604020202020204" pitchFamily="34" charset="0"/>
            </a:endParaRPr>
          </a:p>
          <a:p>
            <a:pPr algn="just"/>
            <a:endParaRPr lang="es-MX" sz="2400" b="1" dirty="0">
              <a:latin typeface="Arial" panose="020B0604020202020204" pitchFamily="34" charset="0"/>
              <a:cs typeface="Arial" panose="020B0604020202020204" pitchFamily="34" charset="0"/>
            </a:endParaRPr>
          </a:p>
          <a:p>
            <a:pPr algn="ctr"/>
            <a:r>
              <a:rPr lang="es-MX" sz="2800" b="1" dirty="0">
                <a:latin typeface="Arial" panose="020B0604020202020204" pitchFamily="34" charset="0"/>
                <a:cs typeface="Arial" panose="020B0604020202020204" pitchFamily="34" charset="0"/>
              </a:rPr>
              <a:t>Fuentes de información</a:t>
            </a:r>
          </a:p>
          <a:p>
            <a:pPr algn="ctr"/>
            <a:r>
              <a:rPr lang="es-MX" sz="2800" b="1" dirty="0">
                <a:solidFill>
                  <a:schemeClr val="bg1">
                    <a:lumMod val="50000"/>
                  </a:schemeClr>
                </a:solidFill>
                <a:latin typeface="Arial" panose="020B0604020202020204" pitchFamily="34" charset="0"/>
                <a:cs typeface="Arial" panose="020B0604020202020204" pitchFamily="34" charset="0"/>
              </a:rPr>
              <a:t>Diapositiva 11</a:t>
            </a:r>
            <a:endParaRPr lang="es-MX" sz="2800" b="1" dirty="0">
              <a:latin typeface="Arial" panose="020B0604020202020204" pitchFamily="34" charset="0"/>
              <a:cs typeface="Arial" panose="020B0604020202020204" pitchFamily="34" charset="0"/>
            </a:endParaRPr>
          </a:p>
          <a:p>
            <a:pPr algn="just"/>
            <a:endParaRPr lang="es-MX" sz="2400" dirty="0">
              <a:latin typeface="Arial" panose="020B0604020202020204" pitchFamily="34" charset="0"/>
              <a:cs typeface="Arial" panose="020B0604020202020204" pitchFamily="34" charset="0"/>
            </a:endParaRPr>
          </a:p>
          <a:p>
            <a:pPr algn="just"/>
            <a:endParaRPr lang="es-MX" sz="2400" dirty="0">
              <a:latin typeface="Arial" panose="020B0604020202020204" pitchFamily="34" charset="0"/>
              <a:cs typeface="Arial" panose="020B0604020202020204" pitchFamily="34" charset="0"/>
            </a:endParaRPr>
          </a:p>
          <a:p>
            <a:pPr algn="just"/>
            <a:endParaRPr lang="es-MX" sz="2400" dirty="0">
              <a:latin typeface="Arial" panose="020B0604020202020204" pitchFamily="34" charset="0"/>
              <a:cs typeface="Arial" panose="020B0604020202020204" pitchFamily="34" charset="0"/>
            </a:endParaRPr>
          </a:p>
        </p:txBody>
      </p:sp>
      <p:sp>
        <p:nvSpPr>
          <p:cNvPr id="7" name="Rectángulo 6"/>
          <p:cNvSpPr/>
          <p:nvPr/>
        </p:nvSpPr>
        <p:spPr>
          <a:xfrm>
            <a:off x="6433674" y="8810305"/>
            <a:ext cx="6584388" cy="25438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3200" b="1" dirty="0">
                <a:latin typeface="Arial" panose="020B0604020202020204" pitchFamily="34" charset="0"/>
                <a:cs typeface="Arial" panose="020B0604020202020204" pitchFamily="34" charset="0"/>
              </a:rPr>
              <a:t>Evidencias de desempeño</a:t>
            </a:r>
          </a:p>
          <a:p>
            <a:pPr algn="ctr"/>
            <a:r>
              <a:rPr lang="es-MX" sz="3200" b="1" dirty="0">
                <a:solidFill>
                  <a:schemeClr val="bg1">
                    <a:lumMod val="50000"/>
                  </a:schemeClr>
                </a:solidFill>
                <a:latin typeface="Arial" panose="020B0604020202020204" pitchFamily="34" charset="0"/>
                <a:cs typeface="Arial" panose="020B0604020202020204" pitchFamily="34" charset="0"/>
              </a:rPr>
              <a:t> a partir de la diapositiva 10</a:t>
            </a:r>
            <a:endParaRPr lang="es-MX" sz="3200" b="1" dirty="0">
              <a:latin typeface="Arial" panose="020B0604020202020204" pitchFamily="34" charset="0"/>
              <a:cs typeface="Arial" panose="020B0604020202020204" pitchFamily="34" charset="0"/>
            </a:endParaRPr>
          </a:p>
        </p:txBody>
      </p:sp>
      <p:sp>
        <p:nvSpPr>
          <p:cNvPr id="6" name="Rectángulo 5"/>
          <p:cNvSpPr/>
          <p:nvPr/>
        </p:nvSpPr>
        <p:spPr>
          <a:xfrm>
            <a:off x="-334582" y="1939018"/>
            <a:ext cx="6166757" cy="45321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s-MX" sz="2000" b="1" dirty="0">
                <a:solidFill>
                  <a:schemeClr val="bg1">
                    <a:lumMod val="65000"/>
                  </a:schemeClr>
                </a:solidFill>
                <a:latin typeface="Arial" panose="020B0604020202020204" pitchFamily="34" charset="0"/>
                <a:cs typeface="Arial" panose="020B0604020202020204" pitchFamily="34" charset="0"/>
              </a:rPr>
              <a:t>Desarrollo de la Experiencia Educativa</a:t>
            </a:r>
            <a:endParaRPr lang="es-MX" sz="1200" b="1"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7097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95984" y="1298116"/>
            <a:ext cx="17879695" cy="13866360"/>
          </a:xfrm>
          <a:prstGeom prst="rect">
            <a:avLst/>
          </a:prstGeom>
        </p:spPr>
        <p:txBody>
          <a:bodyPr wrap="square">
            <a:spAutoFit/>
          </a:bodyPr>
          <a:lstStyle/>
          <a:p>
            <a:pPr marL="342900" lvl="0" indent="-342900">
              <a:lnSpc>
                <a:spcPct val="107000"/>
              </a:lnSpc>
              <a:spcAft>
                <a:spcPts val="800"/>
              </a:spcAft>
              <a:buFont typeface="Wingdings" panose="05000000000000000000" pitchFamily="2" charset="2"/>
              <a:buChar char=""/>
              <a:tabLst>
                <a:tab pos="457200" algn="l"/>
              </a:tabLst>
            </a:pPr>
            <a:r>
              <a:rPr lang="es-MX" sz="2400" dirty="0">
                <a:latin typeface="Arial" panose="020B0604020202020204" pitchFamily="34" charset="0"/>
                <a:ea typeface="Calibri" panose="020F0502020204030204" pitchFamily="34" charset="0"/>
                <a:cs typeface="Arial" panose="020B0604020202020204" pitchFamily="34" charset="0"/>
              </a:rPr>
              <a:t>Puccini, </a:t>
            </a:r>
            <a:r>
              <a:rPr lang="es-MX" sz="2400" dirty="0" smtClean="0">
                <a:latin typeface="Arial" panose="020B0604020202020204" pitchFamily="34" charset="0"/>
                <a:ea typeface="Calibri" panose="020F0502020204030204" pitchFamily="34" charset="0"/>
                <a:cs typeface="Arial" panose="020B0604020202020204" pitchFamily="34" charset="0"/>
              </a:rPr>
              <a:t>G. </a:t>
            </a:r>
            <a:r>
              <a:rPr lang="es-MX" sz="2400" dirty="0">
                <a:latin typeface="Arial" panose="020B0604020202020204" pitchFamily="34" charset="0"/>
                <a:ea typeface="Calibri" panose="020F0502020204030204" pitchFamily="34" charset="0"/>
                <a:cs typeface="Arial" panose="020B0604020202020204" pitchFamily="34" charset="0"/>
              </a:rPr>
              <a:t>(1995). </a:t>
            </a:r>
            <a:r>
              <a:rPr lang="es-MX" sz="2400" i="1" dirty="0">
                <a:latin typeface="Arial" panose="020B0604020202020204" pitchFamily="34" charset="0"/>
                <a:ea typeface="Calibri" panose="020F0502020204030204" pitchFamily="34" charset="0"/>
                <a:cs typeface="Arial" panose="020B0604020202020204" pitchFamily="34" charset="0"/>
              </a:rPr>
              <a:t>Gianni </a:t>
            </a:r>
            <a:r>
              <a:rPr lang="es-MX" sz="2400" i="1" dirty="0" err="1">
                <a:latin typeface="Arial" panose="020B0604020202020204" pitchFamily="34" charset="0"/>
                <a:ea typeface="Calibri" panose="020F0502020204030204" pitchFamily="34" charset="0"/>
                <a:cs typeface="Arial" panose="020B0604020202020204" pitchFamily="34" charset="0"/>
              </a:rPr>
              <a:t>Schicchi</a:t>
            </a:r>
            <a:r>
              <a:rPr lang="es-MX" sz="2400" i="1" dirty="0">
                <a:latin typeface="Arial" panose="020B0604020202020204" pitchFamily="34" charset="0"/>
                <a:ea typeface="Calibri" panose="020F0502020204030204" pitchFamily="34" charset="0"/>
                <a:cs typeface="Arial" panose="020B0604020202020204" pitchFamily="34" charset="0"/>
              </a:rPr>
              <a:t>: O </a:t>
            </a:r>
            <a:r>
              <a:rPr lang="es-MX" sz="2400" i="1" dirty="0" err="1">
                <a:latin typeface="Arial" panose="020B0604020202020204" pitchFamily="34" charset="0"/>
                <a:ea typeface="Calibri" panose="020F0502020204030204" pitchFamily="34" charset="0"/>
                <a:cs typeface="Arial" panose="020B0604020202020204" pitchFamily="34" charset="0"/>
              </a:rPr>
              <a:t>mio</a:t>
            </a:r>
            <a:r>
              <a:rPr lang="es-MX" sz="2400" i="1" dirty="0">
                <a:latin typeface="Arial" panose="020B0604020202020204" pitchFamily="34" charset="0"/>
                <a:ea typeface="Calibri" panose="020F0502020204030204" pitchFamily="34" charset="0"/>
                <a:cs typeface="Arial" panose="020B0604020202020204" pitchFamily="34" charset="0"/>
              </a:rPr>
              <a:t> </a:t>
            </a:r>
            <a:r>
              <a:rPr lang="es-MX" sz="2400" i="1" dirty="0" err="1">
                <a:latin typeface="Arial" panose="020B0604020202020204" pitchFamily="34" charset="0"/>
                <a:ea typeface="Calibri" panose="020F0502020204030204" pitchFamily="34" charset="0"/>
                <a:cs typeface="Arial" panose="020B0604020202020204" pitchFamily="34" charset="0"/>
              </a:rPr>
              <a:t>babbino</a:t>
            </a:r>
            <a:r>
              <a:rPr lang="es-MX" sz="2400" i="1" dirty="0">
                <a:latin typeface="Arial" panose="020B0604020202020204" pitchFamily="34" charset="0"/>
                <a:ea typeface="Calibri" panose="020F0502020204030204" pitchFamily="34" charset="0"/>
                <a:cs typeface="Arial" panose="020B0604020202020204" pitchFamily="34" charset="0"/>
              </a:rPr>
              <a:t> caro </a:t>
            </a:r>
            <a:r>
              <a:rPr lang="es-MX" sz="2400" dirty="0">
                <a:latin typeface="Arial" panose="020B0604020202020204" pitchFamily="34" charset="0"/>
                <a:ea typeface="Calibri" panose="020F0502020204030204" pitchFamily="34" charset="0"/>
                <a:cs typeface="Arial" panose="020B0604020202020204" pitchFamily="34" charset="0"/>
              </a:rPr>
              <a:t>[obra grabada por </a:t>
            </a:r>
            <a:r>
              <a:rPr lang="es-MX" sz="2400" dirty="0" err="1">
                <a:latin typeface="Arial" panose="020B0604020202020204" pitchFamily="34" charset="0"/>
                <a:ea typeface="Calibri" panose="020F0502020204030204" pitchFamily="34" charset="0"/>
                <a:cs typeface="Arial" panose="020B0604020202020204" pitchFamily="34" charset="0"/>
              </a:rPr>
              <a:t>Orgonášová</a:t>
            </a:r>
            <a:r>
              <a:rPr lang="es-MX" sz="2400" dirty="0">
                <a:latin typeface="Arial" panose="020B0604020202020204" pitchFamily="34" charset="0"/>
                <a:ea typeface="Calibri" panose="020F0502020204030204" pitchFamily="34" charset="0"/>
                <a:cs typeface="Arial" panose="020B0604020202020204" pitchFamily="34" charset="0"/>
              </a:rPr>
              <a:t>, L., </a:t>
            </a:r>
            <a:r>
              <a:rPr lang="es-MX" sz="2400" dirty="0" err="1">
                <a:latin typeface="Arial" panose="020B0604020202020204" pitchFamily="34" charset="0"/>
                <a:ea typeface="Calibri" panose="020F0502020204030204" pitchFamily="34" charset="0"/>
                <a:cs typeface="Arial" panose="020B0604020202020204" pitchFamily="34" charset="0"/>
              </a:rPr>
              <a:t>Slovak</a:t>
            </a:r>
            <a:r>
              <a:rPr lang="es-MX" sz="2400" dirty="0">
                <a:latin typeface="Arial" panose="020B0604020202020204" pitchFamily="34" charset="0"/>
                <a:ea typeface="Calibri" panose="020F0502020204030204" pitchFamily="34" charset="0"/>
                <a:cs typeface="Arial" panose="020B0604020202020204" pitchFamily="34" charset="0"/>
              </a:rPr>
              <a:t> Radio </a:t>
            </a:r>
            <a:r>
              <a:rPr lang="es-MX" sz="2400" dirty="0" err="1">
                <a:latin typeface="Arial" panose="020B0604020202020204" pitchFamily="34" charset="0"/>
                <a:ea typeface="Calibri" panose="020F0502020204030204" pitchFamily="34" charset="0"/>
                <a:cs typeface="Arial" panose="020B0604020202020204" pitchFamily="34" charset="0"/>
              </a:rPr>
              <a:t>Symphony</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dirty="0" err="1">
                <a:latin typeface="Arial" panose="020B0604020202020204" pitchFamily="34" charset="0"/>
                <a:ea typeface="Calibri" panose="020F0502020204030204" pitchFamily="34" charset="0"/>
                <a:cs typeface="Arial" panose="020B0604020202020204" pitchFamily="34" charset="0"/>
              </a:rPr>
              <a:t>Orchestra</a:t>
            </a:r>
            <a:r>
              <a:rPr lang="es-MX" sz="2400" dirty="0">
                <a:latin typeface="Arial" panose="020B0604020202020204" pitchFamily="34" charset="0"/>
                <a:ea typeface="Calibri" panose="020F0502020204030204" pitchFamily="34" charset="0"/>
                <a:cs typeface="Arial" panose="020B0604020202020204" pitchFamily="34" charset="0"/>
              </a:rPr>
              <a:t> y </a:t>
            </a:r>
            <a:r>
              <a:rPr lang="es-MX" sz="2400" dirty="0" err="1">
                <a:latin typeface="Arial" panose="020B0604020202020204" pitchFamily="34" charset="0"/>
                <a:ea typeface="Calibri" panose="020F0502020204030204" pitchFamily="34" charset="0"/>
                <a:cs typeface="Arial" panose="020B0604020202020204" pitchFamily="34" charset="0"/>
              </a:rPr>
              <a:t>Humburg</a:t>
            </a:r>
            <a:r>
              <a:rPr lang="es-MX" sz="2400" dirty="0">
                <a:latin typeface="Arial" panose="020B0604020202020204" pitchFamily="34" charset="0"/>
                <a:ea typeface="Calibri" panose="020F0502020204030204" pitchFamily="34" charset="0"/>
                <a:cs typeface="Arial" panose="020B0604020202020204" pitchFamily="34" charset="0"/>
              </a:rPr>
              <a:t>, W.]. </a:t>
            </a:r>
            <a:r>
              <a:rPr lang="es-MX" sz="2400" i="1" dirty="0">
                <a:latin typeface="Arial" panose="020B0604020202020204" pitchFamily="34" charset="0"/>
                <a:ea typeface="Calibri" panose="020F0502020204030204" pitchFamily="34" charset="0"/>
                <a:cs typeface="Arial" panose="020B0604020202020204" pitchFamily="34" charset="0"/>
              </a:rPr>
              <a:t>En </a:t>
            </a:r>
            <a:r>
              <a:rPr lang="es-MX" sz="2400" i="1" dirty="0" err="1">
                <a:latin typeface="Arial" panose="020B0604020202020204" pitchFamily="34" charset="0"/>
                <a:ea typeface="Calibri" panose="020F0502020204030204" pitchFamily="34" charset="0"/>
                <a:cs typeface="Arial" panose="020B0604020202020204" pitchFamily="34" charset="0"/>
              </a:rPr>
              <a:t>The</a:t>
            </a:r>
            <a:r>
              <a:rPr lang="es-MX" sz="2400" i="1" dirty="0">
                <a:latin typeface="Arial" panose="020B0604020202020204" pitchFamily="34" charset="0"/>
                <a:ea typeface="Calibri" panose="020F0502020204030204" pitchFamily="34" charset="0"/>
                <a:cs typeface="Arial" panose="020B0604020202020204" pitchFamily="34" charset="0"/>
              </a:rPr>
              <a:t> </a:t>
            </a:r>
            <a:r>
              <a:rPr lang="es-MX" sz="2400" i="1" dirty="0" err="1">
                <a:latin typeface="Arial" panose="020B0604020202020204" pitchFamily="34" charset="0"/>
                <a:ea typeface="Calibri" panose="020F0502020204030204" pitchFamily="34" charset="0"/>
                <a:cs typeface="Arial" panose="020B0604020202020204" pitchFamily="34" charset="0"/>
              </a:rPr>
              <a:t>best</a:t>
            </a:r>
            <a:r>
              <a:rPr lang="es-MX" sz="2400" i="1" dirty="0">
                <a:latin typeface="Arial" panose="020B0604020202020204" pitchFamily="34" charset="0"/>
                <a:ea typeface="Calibri" panose="020F0502020204030204" pitchFamily="34" charset="0"/>
                <a:cs typeface="Arial" panose="020B0604020202020204" pitchFamily="34" charset="0"/>
              </a:rPr>
              <a:t> of opera, Vol. 1. </a:t>
            </a:r>
            <a:r>
              <a:rPr lang="es-MX" sz="2400" i="1" dirty="0" smtClean="0">
                <a:latin typeface="Arial" panose="020B0604020202020204" pitchFamily="34" charset="0"/>
                <a:ea typeface="Calibri" panose="020F0502020204030204" pitchFamily="34" charset="0"/>
                <a:cs typeface="Arial" panose="020B0604020202020204" pitchFamily="34" charset="0"/>
              </a:rPr>
              <a:t>Naxos</a:t>
            </a:r>
            <a:r>
              <a:rPr lang="es-MX" sz="2400" i="1" dirty="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a:t>
            </a:r>
            <a:r>
              <a:rPr lang="es-MX" sz="2400" dirty="0">
                <a:latin typeface="Arial" panose="020B0604020202020204" pitchFamily="34" charset="0"/>
                <a:ea typeface="Calibri" panose="020F0502020204030204" pitchFamily="34" charset="0"/>
                <a:cs typeface="Arial" panose="020B0604020202020204" pitchFamily="34" charset="0"/>
              </a:rPr>
              <a:t>obra original publicada en 1918</a:t>
            </a:r>
            <a:r>
              <a:rPr lang="es-MX" sz="2400" dirty="0" smtClean="0">
                <a:latin typeface="Arial" panose="020B0604020202020204" pitchFamily="34" charset="0"/>
                <a:ea typeface="Calibri" panose="020F0502020204030204" pitchFamily="34" charset="0"/>
                <a:cs typeface="Arial" panose="020B0604020202020204" pitchFamily="34" charset="0"/>
              </a:rPr>
              <a:t>).</a:t>
            </a:r>
            <a:r>
              <a:rPr lang="es-MX" sz="2400" dirty="0">
                <a:latin typeface="Arial" panose="020B0604020202020204" pitchFamily="34" charset="0"/>
                <a:ea typeface="Calibri" panose="020F0502020204030204" pitchFamily="34" charset="0"/>
                <a:cs typeface="Arial" panose="020B0604020202020204" pitchFamily="34" charset="0"/>
              </a:rPr>
              <a:t> CD: </a:t>
            </a:r>
            <a:r>
              <a:rPr lang="es-MX" sz="2400" dirty="0" smtClean="0">
                <a:latin typeface="Arial" panose="020B0604020202020204" pitchFamily="34" charset="0"/>
                <a:ea typeface="Calibri" panose="020F0502020204030204" pitchFamily="34" charset="0"/>
                <a:cs typeface="Arial" panose="020B0604020202020204" pitchFamily="34" charset="0"/>
              </a:rPr>
              <a:t>8.553166.</a:t>
            </a:r>
            <a:r>
              <a:rPr lang="es-MX" sz="2400" dirty="0">
                <a:latin typeface="Arial" panose="020B0604020202020204" pitchFamily="34" charset="0"/>
                <a:ea typeface="Calibri" panose="020F0502020204030204" pitchFamily="34" charset="0"/>
                <a:cs typeface="Arial" panose="020B0604020202020204" pitchFamily="34" charset="0"/>
              </a:rPr>
              <a:t> Pista o t</a:t>
            </a:r>
            <a:r>
              <a:rPr lang="es-MX" sz="2400" dirty="0" smtClean="0">
                <a:latin typeface="Arial" panose="020B0604020202020204" pitchFamily="34" charset="0"/>
                <a:ea typeface="Calibri" panose="020F0502020204030204" pitchFamily="34" charset="0"/>
                <a:cs typeface="Arial" panose="020B0604020202020204" pitchFamily="34" charset="0"/>
              </a:rPr>
              <a:t>rack</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5.</a:t>
            </a:r>
            <a:endParaRPr lang="es-MX" sz="24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tabLst>
                <a:tab pos="457200" algn="l"/>
              </a:tabLst>
            </a:pPr>
            <a:r>
              <a:rPr lang="es-MX" sz="2400" dirty="0">
                <a:latin typeface="Arial" panose="020B0604020202020204" pitchFamily="34" charset="0"/>
                <a:ea typeface="Calibri" panose="020F0502020204030204" pitchFamily="34" charset="0"/>
                <a:cs typeface="Arial" panose="020B0604020202020204" pitchFamily="34" charset="0"/>
              </a:rPr>
              <a:t>Rossini, G. (2018). </a:t>
            </a:r>
            <a:r>
              <a:rPr lang="es-MX" sz="2400" i="1" dirty="0">
                <a:latin typeface="Arial" panose="020B0604020202020204" pitchFamily="34" charset="0"/>
                <a:ea typeface="Calibri" panose="020F0502020204030204" pitchFamily="34" charset="0"/>
                <a:cs typeface="Arial" panose="020B0604020202020204" pitchFamily="34" charset="0"/>
              </a:rPr>
              <a:t>Il barbiere di Siviglia </a:t>
            </a:r>
            <a:r>
              <a:rPr lang="es-MX" sz="2400" dirty="0">
                <a:latin typeface="Arial" panose="020B0604020202020204" pitchFamily="34" charset="0"/>
                <a:ea typeface="Calibri" panose="020F0502020204030204" pitchFamily="34" charset="0"/>
                <a:cs typeface="Arial" panose="020B0604020202020204" pitchFamily="34" charset="0"/>
              </a:rPr>
              <a:t>(El barbero de Sevilla</a:t>
            </a:r>
            <a:r>
              <a:rPr lang="es-MX" sz="2400" dirty="0" smtClean="0">
                <a:latin typeface="Arial" panose="020B0604020202020204" pitchFamily="34" charset="0"/>
                <a:ea typeface="Calibri" panose="020F0502020204030204" pitchFamily="34" charset="0"/>
                <a:cs typeface="Arial" panose="020B0604020202020204" pitchFamily="34" charset="0"/>
              </a:rPr>
              <a:t>). </a:t>
            </a:r>
            <a:r>
              <a:rPr lang="es-MX" sz="2400" dirty="0">
                <a:latin typeface="Arial" panose="020B0604020202020204" pitchFamily="34" charset="0"/>
                <a:ea typeface="Calibri" panose="020F0502020204030204" pitchFamily="34" charset="0"/>
                <a:cs typeface="Arial" panose="020B0604020202020204" pitchFamily="34" charset="0"/>
              </a:rPr>
              <a:t>Obertura [obra grabada por Chailly, R</a:t>
            </a:r>
            <a:r>
              <a:rPr lang="es-MX" sz="2400" dirty="0" smtClean="0">
                <a:latin typeface="Arial" panose="020B0604020202020204" pitchFamily="34" charset="0"/>
                <a:ea typeface="Calibri" panose="020F0502020204030204" pitchFamily="34" charset="0"/>
                <a:cs typeface="Arial" panose="020B0604020202020204" pitchFamily="34" charset="0"/>
              </a:rPr>
              <a:t>. </a:t>
            </a:r>
            <a:r>
              <a:rPr lang="es-MX" sz="2400" dirty="0">
                <a:latin typeface="Arial" panose="020B0604020202020204" pitchFamily="34" charset="0"/>
                <a:ea typeface="Calibri" panose="020F0502020204030204" pitchFamily="34" charset="0"/>
                <a:cs typeface="Arial" panose="020B0604020202020204" pitchFamily="34" charset="0"/>
              </a:rPr>
              <a:t>y </a:t>
            </a:r>
            <a:r>
              <a:rPr lang="es-MX" sz="2400" dirty="0" err="1">
                <a:latin typeface="Arial" panose="020B0604020202020204" pitchFamily="34" charset="0"/>
                <a:ea typeface="Calibri" panose="020F0502020204030204" pitchFamily="34" charset="0"/>
                <a:cs typeface="Arial" panose="020B0604020202020204" pitchFamily="34" charset="0"/>
              </a:rPr>
              <a:t>National</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dirty="0" err="1">
                <a:latin typeface="Arial" panose="020B0604020202020204" pitchFamily="34" charset="0"/>
                <a:ea typeface="Calibri" panose="020F0502020204030204" pitchFamily="34" charset="0"/>
                <a:cs typeface="Arial" panose="020B0604020202020204" pitchFamily="34" charset="0"/>
              </a:rPr>
              <a:t>Philharmonic</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dirty="0" err="1">
                <a:latin typeface="Arial" panose="020B0604020202020204" pitchFamily="34" charset="0"/>
                <a:ea typeface="Calibri" panose="020F0502020204030204" pitchFamily="34" charset="0"/>
                <a:cs typeface="Arial" panose="020B0604020202020204" pitchFamily="34" charset="0"/>
              </a:rPr>
              <a:t>Orchestra</a:t>
            </a:r>
            <a:r>
              <a:rPr lang="es-MX" sz="2400" dirty="0">
                <a:latin typeface="Arial" panose="020B0604020202020204" pitchFamily="34" charset="0"/>
                <a:ea typeface="Calibri" panose="020F0502020204030204" pitchFamily="34" charset="0"/>
                <a:cs typeface="Arial" panose="020B0604020202020204" pitchFamily="34" charset="0"/>
              </a:rPr>
              <a:t>]. En </a:t>
            </a:r>
            <a:r>
              <a:rPr lang="es-MX" sz="2400" i="1" dirty="0">
                <a:latin typeface="Arial" panose="020B0604020202020204" pitchFamily="34" charset="0"/>
                <a:ea typeface="Calibri" panose="020F0502020204030204" pitchFamily="34" charset="0"/>
                <a:cs typeface="Arial" panose="020B0604020202020204" pitchFamily="34" charset="0"/>
              </a:rPr>
              <a:t>The world of Rossini. </a:t>
            </a:r>
            <a:r>
              <a:rPr lang="es-MX" sz="2400" i="1" dirty="0" smtClean="0">
                <a:latin typeface="Arial" panose="020B0604020202020204" pitchFamily="34" charset="0"/>
                <a:ea typeface="Calibri" panose="020F0502020204030204" pitchFamily="34" charset="0"/>
                <a:cs typeface="Arial" panose="020B0604020202020204" pitchFamily="34" charset="0"/>
              </a:rPr>
              <a:t>Decca </a:t>
            </a:r>
            <a:r>
              <a:rPr lang="es-MX" sz="2400" dirty="0">
                <a:latin typeface="Arial" panose="020B0604020202020204" pitchFamily="34" charset="0"/>
                <a:ea typeface="Calibri" panose="020F0502020204030204" pitchFamily="34" charset="0"/>
                <a:cs typeface="Arial" panose="020B0604020202020204" pitchFamily="34" charset="0"/>
              </a:rPr>
              <a:t>(obra original publicada en 1815</a:t>
            </a:r>
            <a:r>
              <a:rPr lang="es-MX" sz="2400" dirty="0" smtClean="0">
                <a:latin typeface="Arial" panose="020B0604020202020204" pitchFamily="34" charset="0"/>
                <a:ea typeface="Calibri" panose="020F0502020204030204" pitchFamily="34" charset="0"/>
                <a:cs typeface="Arial" panose="020B0604020202020204" pitchFamily="34" charset="0"/>
              </a:rPr>
              <a:t>).</a:t>
            </a:r>
            <a:r>
              <a:rPr lang="es-MX" sz="2400" dirty="0">
                <a:latin typeface="Arial" panose="020B0604020202020204" pitchFamily="34" charset="0"/>
                <a:ea typeface="Calibri" panose="020F0502020204030204" pitchFamily="34" charset="0"/>
                <a:cs typeface="Arial" panose="020B0604020202020204" pitchFamily="34" charset="0"/>
              </a:rPr>
              <a:t> CD: </a:t>
            </a:r>
            <a:r>
              <a:rPr lang="es-MX" sz="2400" dirty="0" smtClean="0">
                <a:latin typeface="Arial" panose="020B0604020202020204" pitchFamily="34" charset="0"/>
                <a:ea typeface="Calibri" panose="020F0502020204030204" pitchFamily="34" charset="0"/>
                <a:cs typeface="Arial" panose="020B0604020202020204" pitchFamily="34" charset="0"/>
              </a:rPr>
              <a:t>00028948313518.</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Pista </a:t>
            </a:r>
            <a:r>
              <a:rPr lang="es-MX" sz="2400" dirty="0">
                <a:latin typeface="Arial" panose="020B0604020202020204" pitchFamily="34" charset="0"/>
                <a:ea typeface="Calibri" panose="020F0502020204030204" pitchFamily="34" charset="0"/>
                <a:cs typeface="Arial" panose="020B0604020202020204" pitchFamily="34" charset="0"/>
              </a:rPr>
              <a:t>o t</a:t>
            </a:r>
            <a:r>
              <a:rPr lang="es-MX" sz="2400" dirty="0" smtClean="0">
                <a:latin typeface="Arial" panose="020B0604020202020204" pitchFamily="34" charset="0"/>
                <a:ea typeface="Calibri" panose="020F0502020204030204" pitchFamily="34" charset="0"/>
                <a:cs typeface="Arial" panose="020B0604020202020204" pitchFamily="34" charset="0"/>
              </a:rPr>
              <a:t>rack</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1.</a:t>
            </a:r>
            <a:endParaRPr lang="es-MX" sz="24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tabLst>
                <a:tab pos="457200" algn="l"/>
              </a:tabLst>
            </a:pPr>
            <a:r>
              <a:rPr lang="es-MX" sz="2400" dirty="0">
                <a:latin typeface="Arial" panose="020B0604020202020204" pitchFamily="34" charset="0"/>
                <a:ea typeface="Calibri" panose="020F0502020204030204" pitchFamily="34" charset="0"/>
                <a:cs typeface="Arial" panose="020B0604020202020204" pitchFamily="34" charset="0"/>
              </a:rPr>
              <a:t>Rossini, G. (2018). </a:t>
            </a:r>
            <a:r>
              <a:rPr lang="es-MX" sz="2400" i="1" dirty="0">
                <a:latin typeface="Arial" panose="020B0604020202020204" pitchFamily="34" charset="0"/>
                <a:ea typeface="Calibri" panose="020F0502020204030204" pitchFamily="34" charset="0"/>
                <a:cs typeface="Arial" panose="020B0604020202020204" pitchFamily="34" charset="0"/>
              </a:rPr>
              <a:t>Il barbiere di Siviglia </a:t>
            </a:r>
            <a:r>
              <a:rPr lang="es-MX" sz="2400" dirty="0">
                <a:latin typeface="Arial" panose="020B0604020202020204" pitchFamily="34" charset="0"/>
                <a:ea typeface="Calibri" panose="020F0502020204030204" pitchFamily="34" charset="0"/>
                <a:cs typeface="Arial" panose="020B0604020202020204" pitchFamily="34" charset="0"/>
              </a:rPr>
              <a:t>(El barbero de Sevilla</a:t>
            </a:r>
            <a:r>
              <a:rPr lang="es-MX" sz="2400" dirty="0" smtClean="0">
                <a:latin typeface="Arial" panose="020B0604020202020204" pitchFamily="34" charset="0"/>
                <a:ea typeface="Calibri" panose="020F0502020204030204" pitchFamily="34" charset="0"/>
                <a:cs typeface="Arial" panose="020B0604020202020204" pitchFamily="34" charset="0"/>
              </a:rPr>
              <a:t>)</a:t>
            </a:r>
            <a:r>
              <a:rPr lang="es-MX" sz="2400" i="1" dirty="0" smtClean="0">
                <a:latin typeface="Arial" panose="020B0604020202020204" pitchFamily="34" charset="0"/>
                <a:ea typeface="Calibri" panose="020F0502020204030204" pitchFamily="34" charset="0"/>
                <a:cs typeface="Arial" panose="020B0604020202020204" pitchFamily="34" charset="0"/>
              </a:rPr>
              <a:t>. </a:t>
            </a:r>
            <a:r>
              <a:rPr lang="es-MX" sz="2400" i="1" dirty="0">
                <a:latin typeface="Arial" panose="020B0604020202020204" pitchFamily="34" charset="0"/>
                <a:ea typeface="Calibri" panose="020F0502020204030204" pitchFamily="34" charset="0"/>
                <a:cs typeface="Arial" panose="020B0604020202020204" pitchFamily="34" charset="0"/>
              </a:rPr>
              <a:t>Largo al factótum della </a:t>
            </a:r>
            <a:r>
              <a:rPr lang="es-MX" sz="2400" i="1" dirty="0" smtClean="0">
                <a:latin typeface="Arial" panose="020B0604020202020204" pitchFamily="34" charset="0"/>
                <a:ea typeface="Calibri" panose="020F0502020204030204" pitchFamily="34" charset="0"/>
                <a:cs typeface="Arial" panose="020B0604020202020204" pitchFamily="34" charset="0"/>
              </a:rPr>
              <a:t>cita </a:t>
            </a:r>
            <a:r>
              <a:rPr lang="es-MX" sz="2400" dirty="0">
                <a:latin typeface="Arial" panose="020B0604020202020204" pitchFamily="34" charset="0"/>
                <a:ea typeface="Calibri" panose="020F0502020204030204" pitchFamily="34" charset="0"/>
                <a:cs typeface="Arial" panose="020B0604020202020204" pitchFamily="34" charset="0"/>
              </a:rPr>
              <a:t>(Fígaro</a:t>
            </a:r>
            <a:r>
              <a:rPr lang="es-MX" sz="2400" dirty="0" smtClean="0">
                <a:latin typeface="Arial" panose="020B0604020202020204" pitchFamily="34" charset="0"/>
                <a:ea typeface="Calibri" panose="020F0502020204030204" pitchFamily="34" charset="0"/>
                <a:cs typeface="Arial" panose="020B0604020202020204" pitchFamily="34" charset="0"/>
              </a:rPr>
              <a:t>) [</a:t>
            </a:r>
            <a:r>
              <a:rPr lang="es-MX" sz="2400" dirty="0">
                <a:latin typeface="Arial" panose="020B0604020202020204" pitchFamily="34" charset="0"/>
                <a:ea typeface="Calibri" panose="020F0502020204030204" pitchFamily="34" charset="0"/>
                <a:cs typeface="Arial" panose="020B0604020202020204" pitchFamily="34" charset="0"/>
              </a:rPr>
              <a:t>obra grabada por Nucci, L., Patanè, G</a:t>
            </a:r>
            <a:r>
              <a:rPr lang="es-MX" sz="2400" dirty="0" smtClean="0">
                <a:latin typeface="Arial" panose="020B0604020202020204" pitchFamily="34" charset="0"/>
                <a:ea typeface="Calibri" panose="020F0502020204030204" pitchFamily="34" charset="0"/>
                <a:cs typeface="Arial" panose="020B0604020202020204" pitchFamily="34" charset="0"/>
              </a:rPr>
              <a:t>. </a:t>
            </a:r>
            <a:r>
              <a:rPr lang="es-MX" sz="2400" dirty="0">
                <a:latin typeface="Arial" panose="020B0604020202020204" pitchFamily="34" charset="0"/>
                <a:ea typeface="Calibri" panose="020F0502020204030204" pitchFamily="34" charset="0"/>
                <a:cs typeface="Arial" panose="020B0604020202020204" pitchFamily="34" charset="0"/>
              </a:rPr>
              <a:t>y </a:t>
            </a:r>
            <a:r>
              <a:rPr lang="es-MX" sz="2400" dirty="0" err="1">
                <a:latin typeface="Arial" panose="020B0604020202020204" pitchFamily="34" charset="0"/>
                <a:ea typeface="Calibri" panose="020F0502020204030204" pitchFamily="34" charset="0"/>
                <a:cs typeface="Arial" panose="020B0604020202020204" pitchFamily="34" charset="0"/>
              </a:rPr>
              <a:t>Bologna</a:t>
            </a:r>
            <a:r>
              <a:rPr lang="es-MX" sz="2400" dirty="0">
                <a:latin typeface="Arial" panose="020B0604020202020204" pitchFamily="34" charset="0"/>
                <a:ea typeface="Calibri" panose="020F0502020204030204" pitchFamily="34" charset="0"/>
                <a:cs typeface="Arial" panose="020B0604020202020204" pitchFamily="34" charset="0"/>
              </a:rPr>
              <a:t> Teatro </a:t>
            </a:r>
            <a:r>
              <a:rPr lang="es-MX" sz="2400" dirty="0" err="1">
                <a:latin typeface="Arial" panose="020B0604020202020204" pitchFamily="34" charset="0"/>
                <a:ea typeface="Calibri" panose="020F0502020204030204" pitchFamily="34" charset="0"/>
                <a:cs typeface="Arial" panose="020B0604020202020204" pitchFamily="34" charset="0"/>
              </a:rPr>
              <a:t>Comunale</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dirty="0" err="1">
                <a:latin typeface="Arial" panose="020B0604020202020204" pitchFamily="34" charset="0"/>
                <a:ea typeface="Calibri" panose="020F0502020204030204" pitchFamily="34" charset="0"/>
                <a:cs typeface="Arial" panose="020B0604020202020204" pitchFamily="34" charset="0"/>
              </a:rPr>
              <a:t>Orchestra</a:t>
            </a:r>
            <a:r>
              <a:rPr lang="es-MX" sz="2400" dirty="0">
                <a:latin typeface="Arial" panose="020B0604020202020204" pitchFamily="34" charset="0"/>
                <a:ea typeface="Calibri" panose="020F0502020204030204" pitchFamily="34" charset="0"/>
                <a:cs typeface="Arial" panose="020B0604020202020204" pitchFamily="34" charset="0"/>
              </a:rPr>
              <a:t>]. En </a:t>
            </a:r>
            <a:r>
              <a:rPr lang="es-MX" sz="2400" i="1" dirty="0">
                <a:latin typeface="Arial" panose="020B0604020202020204" pitchFamily="34" charset="0"/>
                <a:ea typeface="Calibri" panose="020F0502020204030204" pitchFamily="34" charset="0"/>
                <a:cs typeface="Arial" panose="020B0604020202020204" pitchFamily="34" charset="0"/>
              </a:rPr>
              <a:t>The world of Rossini. </a:t>
            </a:r>
            <a:r>
              <a:rPr lang="es-MX" sz="2400" i="1" dirty="0" smtClean="0">
                <a:latin typeface="Arial" panose="020B0604020202020204" pitchFamily="34" charset="0"/>
                <a:ea typeface="Calibri" panose="020F0502020204030204" pitchFamily="34" charset="0"/>
                <a:cs typeface="Arial" panose="020B0604020202020204" pitchFamily="34" charset="0"/>
              </a:rPr>
              <a:t>Decca</a:t>
            </a:r>
            <a:r>
              <a:rPr lang="es-MX" sz="2400" i="1" dirty="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a:t>
            </a:r>
            <a:r>
              <a:rPr lang="es-MX" sz="2400" dirty="0">
                <a:latin typeface="Arial" panose="020B0604020202020204" pitchFamily="34" charset="0"/>
                <a:ea typeface="Calibri" panose="020F0502020204030204" pitchFamily="34" charset="0"/>
                <a:cs typeface="Arial" panose="020B0604020202020204" pitchFamily="34" charset="0"/>
              </a:rPr>
              <a:t>obra original publicada en 1815) CD: </a:t>
            </a:r>
            <a:r>
              <a:rPr lang="es-MX" sz="2400" dirty="0" smtClean="0">
                <a:latin typeface="Arial" panose="020B0604020202020204" pitchFamily="34" charset="0"/>
                <a:ea typeface="Calibri" panose="020F0502020204030204" pitchFamily="34" charset="0"/>
                <a:cs typeface="Arial" panose="020B0604020202020204" pitchFamily="34" charset="0"/>
              </a:rPr>
              <a:t>00028948313518.</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Pista </a:t>
            </a:r>
            <a:r>
              <a:rPr lang="es-MX" sz="2400" dirty="0">
                <a:latin typeface="Arial" panose="020B0604020202020204" pitchFamily="34" charset="0"/>
                <a:ea typeface="Calibri" panose="020F0502020204030204" pitchFamily="34" charset="0"/>
                <a:cs typeface="Arial" panose="020B0604020202020204" pitchFamily="34" charset="0"/>
              </a:rPr>
              <a:t>o t</a:t>
            </a:r>
            <a:r>
              <a:rPr lang="es-MX" sz="2400" dirty="0" smtClean="0">
                <a:latin typeface="Arial" panose="020B0604020202020204" pitchFamily="34" charset="0"/>
                <a:ea typeface="Calibri" panose="020F0502020204030204" pitchFamily="34" charset="0"/>
                <a:cs typeface="Arial" panose="020B0604020202020204" pitchFamily="34" charset="0"/>
              </a:rPr>
              <a:t>rack</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2.</a:t>
            </a:r>
            <a:endParaRPr lang="es-MX" sz="24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tabLst>
                <a:tab pos="457200" algn="l"/>
              </a:tabLst>
            </a:pPr>
            <a:r>
              <a:rPr lang="es-MX" sz="2400" dirty="0">
                <a:latin typeface="Arial" panose="020B0604020202020204" pitchFamily="34" charset="0"/>
                <a:ea typeface="Calibri" panose="020F0502020204030204" pitchFamily="34" charset="0"/>
                <a:cs typeface="Arial" panose="020B0604020202020204" pitchFamily="34" charset="0"/>
              </a:rPr>
              <a:t>Puccini, G. (1995). </a:t>
            </a:r>
            <a:r>
              <a:rPr lang="es-MX" sz="2400" i="1" dirty="0">
                <a:latin typeface="Arial" panose="020B0604020202020204" pitchFamily="34" charset="0"/>
                <a:ea typeface="Calibri" panose="020F0502020204030204" pitchFamily="34" charset="0"/>
                <a:cs typeface="Arial" panose="020B0604020202020204" pitchFamily="34" charset="0"/>
              </a:rPr>
              <a:t>Turandot, Acto III, Nessun dorma </a:t>
            </a:r>
            <a:r>
              <a:rPr lang="es-MX" sz="2400" dirty="0">
                <a:latin typeface="Arial" panose="020B0604020202020204" pitchFamily="34" charset="0"/>
                <a:ea typeface="Calibri" panose="020F0502020204030204" pitchFamily="34" charset="0"/>
                <a:cs typeface="Arial" panose="020B0604020202020204" pitchFamily="34" charset="0"/>
              </a:rPr>
              <a:t>[obra grabada por Harper, T., Slovak Radio Symphony </a:t>
            </a:r>
            <a:r>
              <a:rPr lang="es-MX" sz="2400" dirty="0" smtClean="0">
                <a:latin typeface="Arial" panose="020B0604020202020204" pitchFamily="34" charset="0"/>
                <a:ea typeface="Calibri" panose="020F0502020204030204" pitchFamily="34" charset="0"/>
                <a:cs typeface="Arial" panose="020B0604020202020204" pitchFamily="34" charset="0"/>
              </a:rPr>
              <a:t>Orchestra </a:t>
            </a:r>
            <a:r>
              <a:rPr lang="es-MX" sz="2400" dirty="0">
                <a:latin typeface="Arial" panose="020B0604020202020204" pitchFamily="34" charset="0"/>
                <a:ea typeface="Calibri" panose="020F0502020204030204" pitchFamily="34" charset="0"/>
                <a:cs typeface="Arial" panose="020B0604020202020204" pitchFamily="34" charset="0"/>
              </a:rPr>
              <a:t>y Halász, M.]. En </a:t>
            </a:r>
            <a:r>
              <a:rPr lang="es-MX" sz="2400" i="1" dirty="0" err="1">
                <a:latin typeface="Arial" panose="020B0604020202020204" pitchFamily="34" charset="0"/>
                <a:ea typeface="Calibri" panose="020F0502020204030204" pitchFamily="34" charset="0"/>
                <a:cs typeface="Arial" panose="020B0604020202020204" pitchFamily="34" charset="0"/>
              </a:rPr>
              <a:t>The</a:t>
            </a:r>
            <a:r>
              <a:rPr lang="es-MX" sz="2400" i="1" dirty="0">
                <a:latin typeface="Arial" panose="020B0604020202020204" pitchFamily="34" charset="0"/>
                <a:ea typeface="Calibri" panose="020F0502020204030204" pitchFamily="34" charset="0"/>
                <a:cs typeface="Arial" panose="020B0604020202020204" pitchFamily="34" charset="0"/>
              </a:rPr>
              <a:t> </a:t>
            </a:r>
            <a:r>
              <a:rPr lang="es-MX" sz="2400" i="1" dirty="0" err="1">
                <a:latin typeface="Arial" panose="020B0604020202020204" pitchFamily="34" charset="0"/>
                <a:ea typeface="Calibri" panose="020F0502020204030204" pitchFamily="34" charset="0"/>
                <a:cs typeface="Arial" panose="020B0604020202020204" pitchFamily="34" charset="0"/>
              </a:rPr>
              <a:t>best</a:t>
            </a:r>
            <a:r>
              <a:rPr lang="es-MX" sz="2400" i="1" dirty="0">
                <a:latin typeface="Arial" panose="020B0604020202020204" pitchFamily="34" charset="0"/>
                <a:ea typeface="Calibri" panose="020F0502020204030204" pitchFamily="34" charset="0"/>
                <a:cs typeface="Arial" panose="020B0604020202020204" pitchFamily="34" charset="0"/>
              </a:rPr>
              <a:t> of opera, Vol. 1</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Naxos </a:t>
            </a:r>
            <a:r>
              <a:rPr lang="es-MX" sz="2400" dirty="0">
                <a:latin typeface="Arial" panose="020B0604020202020204" pitchFamily="34" charset="0"/>
                <a:ea typeface="Calibri" panose="020F0502020204030204" pitchFamily="34" charset="0"/>
                <a:cs typeface="Arial" panose="020B0604020202020204" pitchFamily="34" charset="0"/>
              </a:rPr>
              <a:t>(obra original publicada en 1926</a:t>
            </a:r>
            <a:r>
              <a:rPr lang="es-MX" sz="2400" dirty="0" smtClean="0">
                <a:latin typeface="Arial" panose="020B0604020202020204" pitchFamily="34" charset="0"/>
                <a:ea typeface="Calibri" panose="020F0502020204030204" pitchFamily="34" charset="0"/>
                <a:cs typeface="Arial" panose="020B0604020202020204" pitchFamily="34" charset="0"/>
              </a:rPr>
              <a:t>).</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CD</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8.553166. Pista </a:t>
            </a:r>
            <a:r>
              <a:rPr lang="es-MX" sz="2400" dirty="0">
                <a:latin typeface="Arial" panose="020B0604020202020204" pitchFamily="34" charset="0"/>
                <a:ea typeface="Calibri" panose="020F0502020204030204" pitchFamily="34" charset="0"/>
                <a:cs typeface="Arial" panose="020B0604020202020204" pitchFamily="34" charset="0"/>
              </a:rPr>
              <a:t>o t</a:t>
            </a:r>
            <a:r>
              <a:rPr lang="es-MX" sz="2400" dirty="0" smtClean="0">
                <a:latin typeface="Arial" panose="020B0604020202020204" pitchFamily="34" charset="0"/>
                <a:ea typeface="Calibri" panose="020F0502020204030204" pitchFamily="34" charset="0"/>
                <a:cs typeface="Arial" panose="020B0604020202020204" pitchFamily="34" charset="0"/>
              </a:rPr>
              <a:t>rack</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14.</a:t>
            </a:r>
            <a:endParaRPr lang="es-MX" sz="24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tabLst>
                <a:tab pos="457200" algn="l"/>
              </a:tabLst>
            </a:pPr>
            <a:r>
              <a:rPr lang="es-MX" sz="2400" dirty="0" err="1">
                <a:latin typeface="Arial" panose="020B0604020202020204" pitchFamily="34" charset="0"/>
                <a:ea typeface="Calibri" panose="020F0502020204030204" pitchFamily="34" charset="0"/>
                <a:cs typeface="Arial" panose="020B0604020202020204" pitchFamily="34" charset="0"/>
              </a:rPr>
              <a:t>Bizet</a:t>
            </a:r>
            <a:r>
              <a:rPr lang="es-MX" sz="2400" dirty="0">
                <a:latin typeface="Arial" panose="020B0604020202020204" pitchFamily="34" charset="0"/>
                <a:ea typeface="Calibri" panose="020F0502020204030204" pitchFamily="34" charset="0"/>
                <a:cs typeface="Arial" panose="020B0604020202020204" pitchFamily="34" charset="0"/>
              </a:rPr>
              <a:t>, G. (1995)</a:t>
            </a:r>
            <a:r>
              <a:rPr lang="es-MX" sz="2400" i="1" dirty="0">
                <a:latin typeface="Arial" panose="020B0604020202020204" pitchFamily="34" charset="0"/>
                <a:ea typeface="Calibri" panose="020F0502020204030204" pitchFamily="34" charset="0"/>
                <a:cs typeface="Arial" panose="020B0604020202020204" pitchFamily="34" charset="0"/>
              </a:rPr>
              <a:t>. Carmen, Acto II, Canción del toreador </a:t>
            </a:r>
            <a:r>
              <a:rPr lang="es-MX" sz="2400" dirty="0">
                <a:latin typeface="Arial" panose="020B0604020202020204" pitchFamily="34" charset="0"/>
                <a:ea typeface="Calibri" panose="020F0502020204030204" pitchFamily="34" charset="0"/>
                <a:cs typeface="Arial" panose="020B0604020202020204" pitchFamily="34" charset="0"/>
              </a:rPr>
              <a:t>[obra grabada por Titus, A., Alperyn, G., Slovak Philharmonic Chorus, Slovak Radio Symphony </a:t>
            </a:r>
            <a:r>
              <a:rPr lang="es-MX" sz="2400" dirty="0" smtClean="0">
                <a:latin typeface="Arial" panose="020B0604020202020204" pitchFamily="34" charset="0"/>
                <a:ea typeface="Calibri" panose="020F0502020204030204" pitchFamily="34" charset="0"/>
                <a:cs typeface="Arial" panose="020B0604020202020204" pitchFamily="34" charset="0"/>
              </a:rPr>
              <a:t>Orchestra </a:t>
            </a:r>
            <a:r>
              <a:rPr lang="es-MX" sz="2400" dirty="0">
                <a:latin typeface="Arial" panose="020B0604020202020204" pitchFamily="34" charset="0"/>
                <a:ea typeface="Calibri" panose="020F0502020204030204" pitchFamily="34" charset="0"/>
                <a:cs typeface="Arial" panose="020B0604020202020204" pitchFamily="34" charset="0"/>
              </a:rPr>
              <a:t>y Rahbari, A.]. En </a:t>
            </a:r>
            <a:r>
              <a:rPr lang="es-MX" sz="2400" i="1" dirty="0" err="1">
                <a:latin typeface="Arial" panose="020B0604020202020204" pitchFamily="34" charset="0"/>
                <a:ea typeface="Calibri" panose="020F0502020204030204" pitchFamily="34" charset="0"/>
                <a:cs typeface="Arial" panose="020B0604020202020204" pitchFamily="34" charset="0"/>
              </a:rPr>
              <a:t>The</a:t>
            </a:r>
            <a:r>
              <a:rPr lang="es-MX" sz="2400" i="1" dirty="0">
                <a:latin typeface="Arial" panose="020B0604020202020204" pitchFamily="34" charset="0"/>
                <a:ea typeface="Calibri" panose="020F0502020204030204" pitchFamily="34" charset="0"/>
                <a:cs typeface="Arial" panose="020B0604020202020204" pitchFamily="34" charset="0"/>
              </a:rPr>
              <a:t> </a:t>
            </a:r>
            <a:r>
              <a:rPr lang="es-MX" sz="2400" i="1" dirty="0" err="1">
                <a:latin typeface="Arial" panose="020B0604020202020204" pitchFamily="34" charset="0"/>
                <a:ea typeface="Calibri" panose="020F0502020204030204" pitchFamily="34" charset="0"/>
                <a:cs typeface="Arial" panose="020B0604020202020204" pitchFamily="34" charset="0"/>
              </a:rPr>
              <a:t>best</a:t>
            </a:r>
            <a:r>
              <a:rPr lang="es-MX" sz="2400" i="1" dirty="0">
                <a:latin typeface="Arial" panose="020B0604020202020204" pitchFamily="34" charset="0"/>
                <a:ea typeface="Calibri" panose="020F0502020204030204" pitchFamily="34" charset="0"/>
                <a:cs typeface="Arial" panose="020B0604020202020204" pitchFamily="34" charset="0"/>
              </a:rPr>
              <a:t> of opera, Vol. 1. </a:t>
            </a:r>
            <a:r>
              <a:rPr lang="es-MX" sz="2400" i="1" dirty="0" smtClean="0">
                <a:latin typeface="Arial" panose="020B0604020202020204" pitchFamily="34" charset="0"/>
                <a:ea typeface="Calibri" panose="020F0502020204030204" pitchFamily="34" charset="0"/>
                <a:cs typeface="Arial" panose="020B0604020202020204" pitchFamily="34" charset="0"/>
              </a:rPr>
              <a:t>Naxos</a:t>
            </a:r>
            <a:r>
              <a:rPr lang="es-MX" sz="2400" i="1" dirty="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a:t>
            </a:r>
            <a:r>
              <a:rPr lang="es-MX" sz="2400" dirty="0">
                <a:latin typeface="Arial" panose="020B0604020202020204" pitchFamily="34" charset="0"/>
                <a:ea typeface="Calibri" panose="020F0502020204030204" pitchFamily="34" charset="0"/>
                <a:cs typeface="Arial" panose="020B0604020202020204" pitchFamily="34" charset="0"/>
              </a:rPr>
              <a:t>obra original publicada en 1845</a:t>
            </a:r>
            <a:r>
              <a:rPr lang="es-MX" sz="2400" dirty="0" smtClean="0">
                <a:latin typeface="Arial" panose="020B0604020202020204" pitchFamily="34" charset="0"/>
                <a:ea typeface="Calibri" panose="020F0502020204030204" pitchFamily="34" charset="0"/>
                <a:cs typeface="Arial" panose="020B0604020202020204" pitchFamily="34" charset="0"/>
              </a:rPr>
              <a:t>). CD</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8.553166. Pista </a:t>
            </a:r>
            <a:r>
              <a:rPr lang="es-MX" sz="2400" dirty="0">
                <a:latin typeface="Arial" panose="020B0604020202020204" pitchFamily="34" charset="0"/>
                <a:ea typeface="Calibri" panose="020F0502020204030204" pitchFamily="34" charset="0"/>
                <a:cs typeface="Arial" panose="020B0604020202020204" pitchFamily="34" charset="0"/>
              </a:rPr>
              <a:t>o t</a:t>
            </a:r>
            <a:r>
              <a:rPr lang="es-MX" sz="2400" dirty="0" smtClean="0">
                <a:latin typeface="Arial" panose="020B0604020202020204" pitchFamily="34" charset="0"/>
                <a:ea typeface="Calibri" panose="020F0502020204030204" pitchFamily="34" charset="0"/>
                <a:cs typeface="Arial" panose="020B0604020202020204" pitchFamily="34" charset="0"/>
              </a:rPr>
              <a:t>rack</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6.</a:t>
            </a:r>
            <a:endParaRPr lang="es-MX" sz="24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tabLst>
                <a:tab pos="457200" algn="l"/>
              </a:tabLst>
            </a:pPr>
            <a:r>
              <a:rPr lang="es-MX" sz="2400" dirty="0">
                <a:latin typeface="Arial" panose="020B0604020202020204" pitchFamily="34" charset="0"/>
                <a:ea typeface="Calibri" panose="020F0502020204030204" pitchFamily="34" charset="0"/>
                <a:cs typeface="Arial" panose="020B0604020202020204" pitchFamily="34" charset="0"/>
              </a:rPr>
              <a:t>Delibes, L. (2011). </a:t>
            </a:r>
            <a:r>
              <a:rPr lang="es-MX" sz="2400" i="1" dirty="0">
                <a:latin typeface="Arial" panose="020B0604020202020204" pitchFamily="34" charset="0"/>
                <a:ea typeface="Calibri" panose="020F0502020204030204" pitchFamily="34" charset="0"/>
                <a:cs typeface="Arial" panose="020B0604020202020204" pitchFamily="34" charset="0"/>
              </a:rPr>
              <a:t>Lakme, Act I: Dome epais le jasmin a la rose s'assemble </a:t>
            </a:r>
            <a:r>
              <a:rPr lang="es-MX" sz="2400" dirty="0">
                <a:latin typeface="Arial" panose="020B0604020202020204" pitchFamily="34" charset="0"/>
                <a:ea typeface="Calibri" panose="020F0502020204030204" pitchFamily="34" charset="0"/>
                <a:cs typeface="Arial" panose="020B0604020202020204" pitchFamily="34" charset="0"/>
              </a:rPr>
              <a:t>(dueto de las flores) [obra grabada por Dessay, N., Haiden, D., Plasson, M</a:t>
            </a:r>
            <a:r>
              <a:rPr lang="es-MX" sz="2400" dirty="0" smtClean="0">
                <a:latin typeface="Arial" panose="020B0604020202020204" pitchFamily="34" charset="0"/>
                <a:ea typeface="Calibri" panose="020F0502020204030204" pitchFamily="34" charset="0"/>
                <a:cs typeface="Arial" panose="020B0604020202020204" pitchFamily="34" charset="0"/>
              </a:rPr>
              <a:t>. </a:t>
            </a:r>
            <a:r>
              <a:rPr lang="es-MX" sz="2400" dirty="0">
                <a:latin typeface="Arial" panose="020B0604020202020204" pitchFamily="34" charset="0"/>
                <a:ea typeface="Calibri" panose="020F0502020204030204" pitchFamily="34" charset="0"/>
                <a:cs typeface="Arial" panose="020B0604020202020204" pitchFamily="34" charset="0"/>
              </a:rPr>
              <a:t>y Toulouse </a:t>
            </a:r>
            <a:r>
              <a:rPr lang="es-MX" sz="2400" dirty="0" err="1">
                <a:latin typeface="Arial" panose="020B0604020202020204" pitchFamily="34" charset="0"/>
                <a:ea typeface="Calibri" panose="020F0502020204030204" pitchFamily="34" charset="0"/>
                <a:cs typeface="Arial" panose="020B0604020202020204" pitchFamily="34" charset="0"/>
              </a:rPr>
              <a:t>Capitol</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dirty="0" err="1">
                <a:latin typeface="Arial" panose="020B0604020202020204" pitchFamily="34" charset="0"/>
                <a:ea typeface="Calibri" panose="020F0502020204030204" pitchFamily="34" charset="0"/>
                <a:cs typeface="Arial" panose="020B0604020202020204" pitchFamily="34" charset="0"/>
              </a:rPr>
              <a:t>Orchestra</a:t>
            </a:r>
            <a:r>
              <a:rPr lang="es-MX" sz="2400" dirty="0">
                <a:latin typeface="Arial" panose="020B0604020202020204" pitchFamily="34" charset="0"/>
                <a:ea typeface="Calibri" panose="020F0502020204030204" pitchFamily="34" charset="0"/>
                <a:cs typeface="Arial" panose="020B0604020202020204" pitchFamily="34" charset="0"/>
              </a:rPr>
              <a:t>]. En </a:t>
            </a:r>
            <a:r>
              <a:rPr lang="es-MX" sz="2400" i="1" dirty="0">
                <a:latin typeface="Arial" panose="020B0604020202020204" pitchFamily="34" charset="0"/>
                <a:ea typeface="Calibri" panose="020F0502020204030204" pitchFamily="34" charset="0"/>
                <a:cs typeface="Arial" panose="020B0604020202020204" pitchFamily="34" charset="0"/>
              </a:rPr>
              <a:t>Great Opera </a:t>
            </a:r>
            <a:r>
              <a:rPr lang="es-MX" sz="2400" i="1" dirty="0" err="1">
                <a:latin typeface="Arial" panose="020B0604020202020204" pitchFamily="34" charset="0"/>
                <a:ea typeface="Calibri" panose="020F0502020204030204" pitchFamily="34" charset="0"/>
                <a:cs typeface="Arial" panose="020B0604020202020204" pitchFamily="34" charset="0"/>
              </a:rPr>
              <a:t>Duets</a:t>
            </a:r>
            <a:r>
              <a:rPr lang="es-MX" sz="2400" i="1" dirty="0">
                <a:latin typeface="Arial" panose="020B0604020202020204" pitchFamily="34" charset="0"/>
                <a:ea typeface="Calibri" panose="020F0502020204030204" pitchFamily="34" charset="0"/>
                <a:cs typeface="Arial" panose="020B0604020202020204" pitchFamily="34" charset="0"/>
              </a:rPr>
              <a:t>. Warner </a:t>
            </a:r>
            <a:r>
              <a:rPr lang="es-MX" sz="2400" i="1" dirty="0" smtClean="0">
                <a:latin typeface="Arial" panose="020B0604020202020204" pitchFamily="34" charset="0"/>
                <a:ea typeface="Calibri" panose="020F0502020204030204" pitchFamily="34" charset="0"/>
                <a:cs typeface="Arial" panose="020B0604020202020204" pitchFamily="34" charset="0"/>
              </a:rPr>
              <a:t>Classics</a:t>
            </a:r>
            <a:r>
              <a:rPr lang="es-MX" sz="2400" i="1" dirty="0">
                <a:latin typeface="Arial" panose="020B0604020202020204" pitchFamily="34" charset="0"/>
                <a:ea typeface="Calibri" panose="020F0502020204030204" pitchFamily="34" charset="0"/>
                <a:cs typeface="Arial" panose="020B0604020202020204" pitchFamily="34" charset="0"/>
              </a:rPr>
              <a:t>-</a:t>
            </a:r>
            <a:r>
              <a:rPr lang="es-MX" sz="2400" i="1" dirty="0" smtClean="0">
                <a:latin typeface="Arial" panose="020B0604020202020204" pitchFamily="34" charset="0"/>
                <a:ea typeface="Calibri" panose="020F0502020204030204" pitchFamily="34" charset="0"/>
                <a:cs typeface="Arial" panose="020B0604020202020204" pitchFamily="34" charset="0"/>
              </a:rPr>
              <a:t>Parlophone </a:t>
            </a:r>
            <a:r>
              <a:rPr lang="es-MX" sz="2400" dirty="0">
                <a:latin typeface="Arial" panose="020B0604020202020204" pitchFamily="34" charset="0"/>
                <a:ea typeface="Calibri" panose="020F0502020204030204" pitchFamily="34" charset="0"/>
                <a:cs typeface="Arial" panose="020B0604020202020204" pitchFamily="34" charset="0"/>
              </a:rPr>
              <a:t>(obra original publicada en 1883</a:t>
            </a:r>
            <a:r>
              <a:rPr lang="es-MX" sz="2400" dirty="0" smtClean="0">
                <a:latin typeface="Arial" panose="020B0604020202020204" pitchFamily="34" charset="0"/>
                <a:ea typeface="Calibri" panose="020F0502020204030204" pitchFamily="34" charset="0"/>
                <a:cs typeface="Arial" panose="020B0604020202020204" pitchFamily="34" charset="0"/>
              </a:rPr>
              <a:t>).</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CD</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5099902898452. Pista </a:t>
            </a:r>
            <a:r>
              <a:rPr lang="es-MX" sz="2400" dirty="0">
                <a:latin typeface="Arial" panose="020B0604020202020204" pitchFamily="34" charset="0"/>
                <a:ea typeface="Calibri" panose="020F0502020204030204" pitchFamily="34" charset="0"/>
                <a:cs typeface="Arial" panose="020B0604020202020204" pitchFamily="34" charset="0"/>
              </a:rPr>
              <a:t>o </a:t>
            </a:r>
            <a:r>
              <a:rPr lang="es-MX" sz="2400" dirty="0" smtClean="0">
                <a:latin typeface="Arial" panose="020B0604020202020204" pitchFamily="34" charset="0"/>
                <a:ea typeface="Calibri" panose="020F0502020204030204" pitchFamily="34" charset="0"/>
                <a:cs typeface="Arial" panose="020B0604020202020204" pitchFamily="34" charset="0"/>
              </a:rPr>
              <a:t>track</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11.</a:t>
            </a:r>
            <a:endParaRPr lang="es-MX" sz="24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tabLst>
                <a:tab pos="457200" algn="l"/>
              </a:tabLst>
            </a:pPr>
            <a:r>
              <a:rPr lang="es-MX" sz="2400" dirty="0">
                <a:latin typeface="Arial" panose="020B0604020202020204" pitchFamily="34" charset="0"/>
                <a:ea typeface="Calibri" panose="020F0502020204030204" pitchFamily="34" charset="0"/>
                <a:cs typeface="Arial" panose="020B0604020202020204" pitchFamily="34" charset="0"/>
              </a:rPr>
              <a:t>Mozart, W. A. (1997). </a:t>
            </a:r>
            <a:r>
              <a:rPr lang="es-MX" sz="2400" i="1" dirty="0">
                <a:latin typeface="Arial" panose="020B0604020202020204" pitchFamily="34" charset="0"/>
                <a:ea typeface="Calibri" panose="020F0502020204030204" pitchFamily="34" charset="0"/>
                <a:cs typeface="Arial" panose="020B0604020202020204" pitchFamily="34" charset="0"/>
              </a:rPr>
              <a:t>Die </a:t>
            </a:r>
            <a:r>
              <a:rPr lang="es-MX" sz="2400" i="1" dirty="0" err="1">
                <a:latin typeface="Arial" panose="020B0604020202020204" pitchFamily="34" charset="0"/>
                <a:ea typeface="Calibri" panose="020F0502020204030204" pitchFamily="34" charset="0"/>
                <a:cs typeface="Arial" panose="020B0604020202020204" pitchFamily="34" charset="0"/>
              </a:rPr>
              <a:t>Entführung</a:t>
            </a:r>
            <a:r>
              <a:rPr lang="es-MX" sz="2400" i="1" dirty="0">
                <a:latin typeface="Arial" panose="020B0604020202020204" pitchFamily="34" charset="0"/>
                <a:ea typeface="Calibri" panose="020F0502020204030204" pitchFamily="34" charset="0"/>
                <a:cs typeface="Arial" panose="020B0604020202020204" pitchFamily="34" charset="0"/>
              </a:rPr>
              <a:t> </a:t>
            </a:r>
            <a:r>
              <a:rPr lang="es-MX" sz="2400" i="1" dirty="0" err="1">
                <a:latin typeface="Arial" panose="020B0604020202020204" pitchFamily="34" charset="0"/>
                <a:ea typeface="Calibri" panose="020F0502020204030204" pitchFamily="34" charset="0"/>
                <a:cs typeface="Arial" panose="020B0604020202020204" pitchFamily="34" charset="0"/>
              </a:rPr>
              <a:t>aus</a:t>
            </a:r>
            <a:r>
              <a:rPr lang="es-MX" sz="2400" i="1" dirty="0">
                <a:latin typeface="Arial" panose="020B0604020202020204" pitchFamily="34" charset="0"/>
                <a:ea typeface="Calibri" panose="020F0502020204030204" pitchFamily="34" charset="0"/>
                <a:cs typeface="Arial" panose="020B0604020202020204" pitchFamily="34" charset="0"/>
              </a:rPr>
              <a:t> </a:t>
            </a:r>
            <a:r>
              <a:rPr lang="es-MX" sz="2400" i="1" dirty="0" err="1">
                <a:latin typeface="Arial" panose="020B0604020202020204" pitchFamily="34" charset="0"/>
                <a:ea typeface="Calibri" panose="020F0502020204030204" pitchFamily="34" charset="0"/>
                <a:cs typeface="Arial" panose="020B0604020202020204" pitchFamily="34" charset="0"/>
              </a:rPr>
              <a:t>dem</a:t>
            </a:r>
            <a:r>
              <a:rPr lang="es-MX" sz="2400" i="1" dirty="0">
                <a:latin typeface="Arial" panose="020B0604020202020204" pitchFamily="34" charset="0"/>
                <a:ea typeface="Calibri" panose="020F0502020204030204" pitchFamily="34" charset="0"/>
                <a:cs typeface="Arial" panose="020B0604020202020204" pitchFamily="34" charset="0"/>
              </a:rPr>
              <a:t> </a:t>
            </a:r>
            <a:r>
              <a:rPr lang="es-MX" sz="2400" i="1" dirty="0" err="1">
                <a:latin typeface="Arial" panose="020B0604020202020204" pitchFamily="34" charset="0"/>
                <a:ea typeface="Calibri" panose="020F0502020204030204" pitchFamily="34" charset="0"/>
                <a:cs typeface="Arial" panose="020B0604020202020204" pitchFamily="34" charset="0"/>
              </a:rPr>
              <a:t>Serail</a:t>
            </a:r>
            <a:r>
              <a:rPr lang="es-MX" sz="2400" i="1" dirty="0">
                <a:latin typeface="Arial" panose="020B0604020202020204" pitchFamily="34" charset="0"/>
                <a:ea typeface="Calibri" panose="020F0502020204030204" pitchFamily="34" charset="0"/>
                <a:cs typeface="Arial" panose="020B0604020202020204" pitchFamily="34" charset="0"/>
              </a:rPr>
              <a:t>, KV 384</a:t>
            </a:r>
            <a:r>
              <a:rPr lang="es-MX" sz="2400" dirty="0">
                <a:latin typeface="Arial" panose="020B0604020202020204" pitchFamily="34" charset="0"/>
                <a:ea typeface="Calibri" panose="020F0502020204030204" pitchFamily="34" charset="0"/>
                <a:cs typeface="Arial" panose="020B0604020202020204" pitchFamily="34" charset="0"/>
              </a:rPr>
              <a:t>, Coro final. (El rapto en el serrallo) [obra grabada por Wildner, J., Slovak Philharmonic </a:t>
            </a:r>
            <a:r>
              <a:rPr lang="es-MX" sz="2400" dirty="0" smtClean="0">
                <a:latin typeface="Arial" panose="020B0604020202020204" pitchFamily="34" charset="0"/>
                <a:ea typeface="Calibri" panose="020F0502020204030204" pitchFamily="34" charset="0"/>
                <a:cs typeface="Arial" panose="020B0604020202020204" pitchFamily="34" charset="0"/>
              </a:rPr>
              <a:t>Chorus </a:t>
            </a:r>
            <a:r>
              <a:rPr lang="es-MX" sz="2400" dirty="0">
                <a:latin typeface="Arial" panose="020B0604020202020204" pitchFamily="34" charset="0"/>
                <a:ea typeface="Calibri" panose="020F0502020204030204" pitchFamily="34" charset="0"/>
                <a:cs typeface="Arial" panose="020B0604020202020204" pitchFamily="34" charset="0"/>
              </a:rPr>
              <a:t>y Slovak Radio Symphony Orchestra]. En </a:t>
            </a:r>
            <a:r>
              <a:rPr lang="es-MX" sz="2400" i="1" dirty="0">
                <a:latin typeface="Arial" panose="020B0604020202020204" pitchFamily="34" charset="0"/>
                <a:ea typeface="Calibri" panose="020F0502020204030204" pitchFamily="34" charset="0"/>
                <a:cs typeface="Arial" panose="020B0604020202020204" pitchFamily="34" charset="0"/>
              </a:rPr>
              <a:t>German Operatic Choruses. </a:t>
            </a:r>
            <a:r>
              <a:rPr lang="es-MX" sz="2400" i="1" dirty="0" smtClean="0">
                <a:latin typeface="Arial" panose="020B0604020202020204" pitchFamily="34" charset="0"/>
                <a:ea typeface="Calibri" panose="020F0502020204030204" pitchFamily="34" charset="0"/>
                <a:cs typeface="Arial" panose="020B0604020202020204" pitchFamily="34" charset="0"/>
              </a:rPr>
              <a:t>Naxos </a:t>
            </a:r>
            <a:r>
              <a:rPr lang="es-MX" sz="2400" dirty="0">
                <a:latin typeface="Arial" panose="020B0604020202020204" pitchFamily="34" charset="0"/>
                <a:ea typeface="Calibri" panose="020F0502020204030204" pitchFamily="34" charset="0"/>
                <a:cs typeface="Arial" panose="020B0604020202020204" pitchFamily="34" charset="0"/>
              </a:rPr>
              <a:t>(obra original publicada en 1782</a:t>
            </a:r>
            <a:r>
              <a:rPr lang="es-MX" sz="2400" dirty="0" smtClean="0">
                <a:latin typeface="Arial" panose="020B0604020202020204" pitchFamily="34" charset="0"/>
                <a:ea typeface="Calibri" panose="020F0502020204030204" pitchFamily="34" charset="0"/>
                <a:cs typeface="Arial" panose="020B0604020202020204" pitchFamily="34" charset="0"/>
              </a:rPr>
              <a:t>). CD</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8.550507. Pista </a:t>
            </a:r>
            <a:r>
              <a:rPr lang="es-MX" sz="2400" dirty="0">
                <a:latin typeface="Arial" panose="020B0604020202020204" pitchFamily="34" charset="0"/>
                <a:ea typeface="Calibri" panose="020F0502020204030204" pitchFamily="34" charset="0"/>
                <a:cs typeface="Arial" panose="020B0604020202020204" pitchFamily="34" charset="0"/>
              </a:rPr>
              <a:t>o t</a:t>
            </a:r>
            <a:r>
              <a:rPr lang="es-MX" sz="2400" dirty="0" smtClean="0">
                <a:latin typeface="Arial" panose="020B0604020202020204" pitchFamily="34" charset="0"/>
                <a:ea typeface="Calibri" panose="020F0502020204030204" pitchFamily="34" charset="0"/>
                <a:cs typeface="Arial" panose="020B0604020202020204" pitchFamily="34" charset="0"/>
              </a:rPr>
              <a:t>rack</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4.</a:t>
            </a:r>
            <a:endParaRPr lang="es-MX" sz="24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tabLst>
                <a:tab pos="457200" algn="l"/>
              </a:tabLst>
            </a:pPr>
            <a:r>
              <a:rPr lang="es-MX" sz="2400" dirty="0">
                <a:latin typeface="Arial" panose="020B0604020202020204" pitchFamily="34" charset="0"/>
                <a:ea typeface="Calibri" panose="020F0502020204030204" pitchFamily="34" charset="0"/>
                <a:cs typeface="Arial" panose="020B0604020202020204" pitchFamily="34" charset="0"/>
              </a:rPr>
              <a:t> </a:t>
            </a:r>
            <a:r>
              <a:rPr lang="en-US" sz="2400" dirty="0">
                <a:latin typeface="Arial" panose="020B0604020202020204" pitchFamily="34" charset="0"/>
                <a:ea typeface="Calibri" panose="020F0502020204030204" pitchFamily="34" charset="0"/>
                <a:cs typeface="Arial" panose="020B0604020202020204" pitchFamily="34" charset="0"/>
              </a:rPr>
              <a:t>Khachaturian, A. (1995). </a:t>
            </a:r>
            <a:r>
              <a:rPr lang="en-US" sz="2400" i="1" dirty="0">
                <a:latin typeface="Arial" panose="020B0604020202020204" pitchFamily="34" charset="0"/>
                <a:ea typeface="Calibri" panose="020F0502020204030204" pitchFamily="34" charset="0"/>
                <a:cs typeface="Arial" panose="020B0604020202020204" pitchFamily="34" charset="0"/>
              </a:rPr>
              <a:t>Adagio of Spartacus and Phrygia </a:t>
            </a:r>
            <a:r>
              <a:rPr lang="en-US" sz="2400" dirty="0">
                <a:latin typeface="Arial" panose="020B0604020202020204" pitchFamily="34" charset="0"/>
                <a:ea typeface="Calibri" panose="020F0502020204030204" pitchFamily="34" charset="0"/>
                <a:cs typeface="Arial" panose="020B0604020202020204" pitchFamily="34" charset="0"/>
              </a:rPr>
              <a:t>(Adagio de </a:t>
            </a:r>
            <a:r>
              <a:rPr lang="en-US" sz="2400" dirty="0" err="1">
                <a:latin typeface="Arial" panose="020B0604020202020204" pitchFamily="34" charset="0"/>
                <a:ea typeface="Calibri" panose="020F0502020204030204" pitchFamily="34" charset="0"/>
                <a:cs typeface="Arial" panose="020B0604020202020204" pitchFamily="34" charset="0"/>
              </a:rPr>
              <a:t>Espartaco</a:t>
            </a:r>
            <a:r>
              <a:rPr lang="en-US" sz="2400" dirty="0">
                <a:latin typeface="Arial" panose="020B0604020202020204" pitchFamily="34" charset="0"/>
                <a:ea typeface="Calibri" panose="020F0502020204030204" pitchFamily="34" charset="0"/>
                <a:cs typeface="Arial" panose="020B0604020202020204" pitchFamily="34" charset="0"/>
              </a:rPr>
              <a:t> y </a:t>
            </a:r>
            <a:r>
              <a:rPr lang="en-US" sz="2400" dirty="0" err="1">
                <a:latin typeface="Arial" panose="020B0604020202020204" pitchFamily="34" charset="0"/>
                <a:ea typeface="Calibri" panose="020F0502020204030204" pitchFamily="34" charset="0"/>
                <a:cs typeface="Arial" panose="020B0604020202020204" pitchFamily="34" charset="0"/>
              </a:rPr>
              <a:t>Frigia</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obra</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grabada</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por</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Anichanov</a:t>
            </a:r>
            <a:r>
              <a:rPr lang="en-US" sz="2400" dirty="0">
                <a:latin typeface="Arial" panose="020B0604020202020204" pitchFamily="34" charset="0"/>
                <a:ea typeface="Calibri" panose="020F0502020204030204" pitchFamily="34" charset="0"/>
                <a:cs typeface="Arial" panose="020B0604020202020204" pitchFamily="34" charset="0"/>
              </a:rPr>
              <a:t>, A</a:t>
            </a:r>
            <a:r>
              <a:rPr lang="en-US" sz="2400" dirty="0" smtClean="0">
                <a:latin typeface="Arial" panose="020B0604020202020204" pitchFamily="34" charset="0"/>
                <a:ea typeface="Calibri" panose="020F0502020204030204" pitchFamily="34" charset="0"/>
                <a:cs typeface="Arial" panose="020B0604020202020204" pitchFamily="34" charset="0"/>
              </a:rPr>
              <a:t>. </a:t>
            </a:r>
            <a:r>
              <a:rPr lang="en-US" sz="2400" dirty="0">
                <a:latin typeface="Arial" panose="020B0604020202020204" pitchFamily="34" charset="0"/>
                <a:ea typeface="Calibri" panose="020F0502020204030204" pitchFamily="34" charset="0"/>
                <a:cs typeface="Arial" panose="020B0604020202020204" pitchFamily="34" charset="0"/>
              </a:rPr>
              <a:t>y St. Petersburg State Symphony Orchestra]. En </a:t>
            </a:r>
            <a:r>
              <a:rPr lang="en-US" sz="2400" i="1" dirty="0">
                <a:latin typeface="Arial" panose="020B0604020202020204" pitchFamily="34" charset="0"/>
                <a:ea typeface="Calibri" panose="020F0502020204030204" pitchFamily="34" charset="0"/>
                <a:cs typeface="Arial" panose="020B0604020202020204" pitchFamily="34" charset="0"/>
              </a:rPr>
              <a:t>Tchaikovsky: 1812 Overture / Khachaturian: Spartacus and Phrygia. </a:t>
            </a:r>
            <a:r>
              <a:rPr lang="en-US" sz="2400" i="1" dirty="0" smtClean="0">
                <a:latin typeface="Arial" panose="020B0604020202020204" pitchFamily="34" charset="0"/>
                <a:ea typeface="Calibri" panose="020F0502020204030204" pitchFamily="34" charset="0"/>
                <a:cs typeface="Arial" panose="020B0604020202020204" pitchFamily="34" charset="0"/>
              </a:rPr>
              <a:t>Naxos</a:t>
            </a:r>
            <a:r>
              <a:rPr lang="en-US" sz="2400" i="1" dirty="0">
                <a:latin typeface="Arial" panose="020B0604020202020204" pitchFamily="34" charset="0"/>
                <a:ea typeface="Calibri" panose="020F0502020204030204" pitchFamily="34" charset="0"/>
                <a:cs typeface="Arial" panose="020B0604020202020204" pitchFamily="34" charset="0"/>
              </a:rPr>
              <a:t> </a:t>
            </a:r>
            <a:r>
              <a:rPr lang="en-US" sz="2400" dirty="0" smtClean="0">
                <a:latin typeface="Arial" panose="020B0604020202020204" pitchFamily="34" charset="0"/>
                <a:ea typeface="Calibri" panose="020F0502020204030204" pitchFamily="34" charset="0"/>
                <a:cs typeface="Arial" panose="020B0604020202020204" pitchFamily="34" charset="0"/>
              </a:rPr>
              <a:t>(</a:t>
            </a:r>
            <a:r>
              <a:rPr lang="en-US" sz="2400" dirty="0" err="1">
                <a:latin typeface="Arial" panose="020B0604020202020204" pitchFamily="34" charset="0"/>
                <a:ea typeface="Calibri" panose="020F0502020204030204" pitchFamily="34" charset="0"/>
                <a:cs typeface="Arial" panose="020B0604020202020204" pitchFamily="34" charset="0"/>
              </a:rPr>
              <a:t>obra</a:t>
            </a:r>
            <a:r>
              <a:rPr lang="en-US" sz="2400" dirty="0">
                <a:latin typeface="Arial" panose="020B0604020202020204" pitchFamily="34" charset="0"/>
                <a:ea typeface="Calibri" panose="020F0502020204030204" pitchFamily="34" charset="0"/>
                <a:cs typeface="Arial" panose="020B0604020202020204" pitchFamily="34" charset="0"/>
              </a:rPr>
              <a:t> original </a:t>
            </a:r>
            <a:r>
              <a:rPr lang="en-US" sz="2400" dirty="0" err="1">
                <a:latin typeface="Arial" panose="020B0604020202020204" pitchFamily="34" charset="0"/>
                <a:ea typeface="Calibri" panose="020F0502020204030204" pitchFamily="34" charset="0"/>
                <a:cs typeface="Arial" panose="020B0604020202020204" pitchFamily="34" charset="0"/>
              </a:rPr>
              <a:t>publicada</a:t>
            </a:r>
            <a:r>
              <a:rPr lang="en-US" sz="2400" dirty="0">
                <a:latin typeface="Arial" panose="020B0604020202020204" pitchFamily="34" charset="0"/>
                <a:ea typeface="Calibri" panose="020F0502020204030204" pitchFamily="34" charset="0"/>
                <a:cs typeface="Arial" panose="020B0604020202020204" pitchFamily="34" charset="0"/>
              </a:rPr>
              <a:t> en 1956</a:t>
            </a:r>
            <a:r>
              <a:rPr lang="en-US" sz="2400" dirty="0" smtClean="0">
                <a:latin typeface="Arial" panose="020B0604020202020204" pitchFamily="34" charset="0"/>
                <a:ea typeface="Calibri" panose="020F0502020204030204" pitchFamily="34" charset="0"/>
                <a:cs typeface="Arial" panose="020B0604020202020204" pitchFamily="34" charset="0"/>
              </a:rPr>
              <a:t>).</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smtClean="0">
                <a:latin typeface="Arial" panose="020B0604020202020204" pitchFamily="34" charset="0"/>
                <a:ea typeface="Calibri" panose="020F0502020204030204" pitchFamily="34" charset="0"/>
                <a:cs typeface="Arial" panose="020B0604020202020204" pitchFamily="34" charset="0"/>
              </a:rPr>
              <a:t>CD</a:t>
            </a:r>
            <a:r>
              <a:rPr lang="en-US" sz="2400" dirty="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8.553248. Pista </a:t>
            </a:r>
            <a:r>
              <a:rPr lang="es-MX" sz="2400" dirty="0">
                <a:latin typeface="Arial" panose="020B0604020202020204" pitchFamily="34" charset="0"/>
                <a:ea typeface="Calibri" panose="020F0502020204030204" pitchFamily="34" charset="0"/>
                <a:cs typeface="Arial" panose="020B0604020202020204" pitchFamily="34" charset="0"/>
              </a:rPr>
              <a:t>o t</a:t>
            </a:r>
            <a:r>
              <a:rPr lang="es-MX" sz="2400" dirty="0" smtClean="0">
                <a:latin typeface="Arial" panose="020B0604020202020204" pitchFamily="34" charset="0"/>
                <a:ea typeface="Calibri" panose="020F0502020204030204" pitchFamily="34" charset="0"/>
                <a:cs typeface="Arial" panose="020B0604020202020204" pitchFamily="34" charset="0"/>
              </a:rPr>
              <a:t>rack</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1.</a:t>
            </a:r>
            <a:endParaRPr lang="es-MX" sz="24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tabLst>
                <a:tab pos="457200" algn="l"/>
              </a:tabLst>
            </a:pPr>
            <a:r>
              <a:rPr lang="en-US" sz="2400" dirty="0">
                <a:latin typeface="Arial" panose="020B0604020202020204" pitchFamily="34" charset="0"/>
                <a:ea typeface="Calibri" panose="020F0502020204030204" pitchFamily="34" charset="0"/>
                <a:cs typeface="Arial" panose="020B0604020202020204" pitchFamily="34" charset="0"/>
              </a:rPr>
              <a:t>Khachaturian, A. (1995)</a:t>
            </a:r>
            <a:r>
              <a:rPr lang="en-US" sz="2400" i="1" dirty="0">
                <a:latin typeface="Arial" panose="020B0604020202020204" pitchFamily="34" charset="0"/>
                <a:ea typeface="Calibri" panose="020F0502020204030204" pitchFamily="34" charset="0"/>
                <a:cs typeface="Arial" panose="020B0604020202020204" pitchFamily="34" charset="0"/>
              </a:rPr>
              <a:t>. Adagio of Spartacus and Phrygia </a:t>
            </a:r>
            <a:r>
              <a:rPr lang="en-US" sz="2400" dirty="0">
                <a:latin typeface="Arial" panose="020B0604020202020204" pitchFamily="34" charset="0"/>
                <a:ea typeface="Calibri" panose="020F0502020204030204" pitchFamily="34" charset="0"/>
                <a:cs typeface="Arial" panose="020B0604020202020204" pitchFamily="34" charset="0"/>
              </a:rPr>
              <a:t>(Adagio de </a:t>
            </a:r>
            <a:r>
              <a:rPr lang="en-US" sz="2400" dirty="0" err="1">
                <a:latin typeface="Arial" panose="020B0604020202020204" pitchFamily="34" charset="0"/>
                <a:ea typeface="Calibri" panose="020F0502020204030204" pitchFamily="34" charset="0"/>
                <a:cs typeface="Arial" panose="020B0604020202020204" pitchFamily="34" charset="0"/>
              </a:rPr>
              <a:t>Espartaco</a:t>
            </a:r>
            <a:r>
              <a:rPr lang="en-US" sz="2400" dirty="0">
                <a:latin typeface="Arial" panose="020B0604020202020204" pitchFamily="34" charset="0"/>
                <a:ea typeface="Calibri" panose="020F0502020204030204" pitchFamily="34" charset="0"/>
                <a:cs typeface="Arial" panose="020B0604020202020204" pitchFamily="34" charset="0"/>
              </a:rPr>
              <a:t> y </a:t>
            </a:r>
            <a:r>
              <a:rPr lang="en-US" sz="2400" dirty="0" err="1">
                <a:latin typeface="Arial" panose="020B0604020202020204" pitchFamily="34" charset="0"/>
                <a:ea typeface="Calibri" panose="020F0502020204030204" pitchFamily="34" charset="0"/>
                <a:cs typeface="Arial" panose="020B0604020202020204" pitchFamily="34" charset="0"/>
              </a:rPr>
              <a:t>Frigia</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obra</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grabada</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por</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Anichanov</a:t>
            </a:r>
            <a:r>
              <a:rPr lang="en-US" sz="2400" dirty="0">
                <a:latin typeface="Arial" panose="020B0604020202020204" pitchFamily="34" charset="0"/>
                <a:ea typeface="Calibri" panose="020F0502020204030204" pitchFamily="34" charset="0"/>
                <a:cs typeface="Arial" panose="020B0604020202020204" pitchFamily="34" charset="0"/>
              </a:rPr>
              <a:t>, A</a:t>
            </a:r>
            <a:r>
              <a:rPr lang="en-US" sz="2400" dirty="0" smtClean="0">
                <a:latin typeface="Arial" panose="020B0604020202020204" pitchFamily="34" charset="0"/>
                <a:ea typeface="Calibri" panose="020F0502020204030204" pitchFamily="34" charset="0"/>
                <a:cs typeface="Arial" panose="020B0604020202020204" pitchFamily="34" charset="0"/>
              </a:rPr>
              <a:t>. </a:t>
            </a:r>
            <a:r>
              <a:rPr lang="en-US" sz="2400" dirty="0">
                <a:latin typeface="Arial" panose="020B0604020202020204" pitchFamily="34" charset="0"/>
                <a:ea typeface="Calibri" panose="020F0502020204030204" pitchFamily="34" charset="0"/>
                <a:cs typeface="Arial" panose="020B0604020202020204" pitchFamily="34" charset="0"/>
              </a:rPr>
              <a:t>y St. Petersburg State Symphony Orchestra]. En </a:t>
            </a:r>
            <a:r>
              <a:rPr lang="en-US" sz="2400" i="1" dirty="0">
                <a:latin typeface="Arial" panose="020B0604020202020204" pitchFamily="34" charset="0"/>
                <a:ea typeface="Calibri" panose="020F0502020204030204" pitchFamily="34" charset="0"/>
                <a:cs typeface="Arial" panose="020B0604020202020204" pitchFamily="34" charset="0"/>
              </a:rPr>
              <a:t>Tchaikovsky: 1812 Overture / Khachaturian: Spartacus and Phrygia. </a:t>
            </a:r>
            <a:r>
              <a:rPr lang="en-US" sz="2400" i="1" dirty="0" smtClean="0">
                <a:latin typeface="Arial" panose="020B0604020202020204" pitchFamily="34" charset="0"/>
                <a:ea typeface="Calibri" panose="020F0502020204030204" pitchFamily="34" charset="0"/>
                <a:cs typeface="Arial" panose="020B0604020202020204" pitchFamily="34" charset="0"/>
              </a:rPr>
              <a:t>Naxos</a:t>
            </a:r>
            <a:r>
              <a:rPr lang="en-US" sz="2400" dirty="0" smtClean="0">
                <a:latin typeface="Arial" panose="020B0604020202020204" pitchFamily="34" charset="0"/>
                <a:ea typeface="Calibri" panose="020F0502020204030204" pitchFamily="34" charset="0"/>
                <a:cs typeface="Arial" panose="020B0604020202020204" pitchFamily="34" charset="0"/>
              </a:rPr>
              <a:t> </a:t>
            </a:r>
            <a:r>
              <a:rPr lang="en-US" sz="2400" dirty="0">
                <a:latin typeface="Arial" panose="020B0604020202020204" pitchFamily="34" charset="0"/>
                <a:ea typeface="Calibri" panose="020F0502020204030204" pitchFamily="34" charset="0"/>
                <a:cs typeface="Arial" panose="020B0604020202020204" pitchFamily="34" charset="0"/>
              </a:rPr>
              <a:t>(</a:t>
            </a:r>
            <a:r>
              <a:rPr lang="en-US" sz="2400" dirty="0" err="1">
                <a:latin typeface="Arial" panose="020B0604020202020204" pitchFamily="34" charset="0"/>
                <a:ea typeface="Calibri" panose="020F0502020204030204" pitchFamily="34" charset="0"/>
                <a:cs typeface="Arial" panose="020B0604020202020204" pitchFamily="34" charset="0"/>
              </a:rPr>
              <a:t>obra</a:t>
            </a:r>
            <a:r>
              <a:rPr lang="en-US" sz="2400" dirty="0">
                <a:latin typeface="Arial" panose="020B0604020202020204" pitchFamily="34" charset="0"/>
                <a:ea typeface="Calibri" panose="020F0502020204030204" pitchFamily="34" charset="0"/>
                <a:cs typeface="Arial" panose="020B0604020202020204" pitchFamily="34" charset="0"/>
              </a:rPr>
              <a:t> original </a:t>
            </a:r>
            <a:r>
              <a:rPr lang="en-US" sz="2400" dirty="0" err="1">
                <a:latin typeface="Arial" panose="020B0604020202020204" pitchFamily="34" charset="0"/>
                <a:ea typeface="Calibri" panose="020F0502020204030204" pitchFamily="34" charset="0"/>
                <a:cs typeface="Arial" panose="020B0604020202020204" pitchFamily="34" charset="0"/>
              </a:rPr>
              <a:t>publicada</a:t>
            </a:r>
            <a:r>
              <a:rPr lang="en-US" sz="2400" dirty="0">
                <a:latin typeface="Arial" panose="020B0604020202020204" pitchFamily="34" charset="0"/>
                <a:ea typeface="Calibri" panose="020F0502020204030204" pitchFamily="34" charset="0"/>
                <a:cs typeface="Arial" panose="020B0604020202020204" pitchFamily="34" charset="0"/>
              </a:rPr>
              <a:t> en 1956</a:t>
            </a:r>
            <a:r>
              <a:rPr lang="en-US" sz="2400" dirty="0" smtClean="0">
                <a:latin typeface="Arial" panose="020B0604020202020204" pitchFamily="34" charset="0"/>
                <a:ea typeface="Calibri" panose="020F0502020204030204" pitchFamily="34" charset="0"/>
                <a:cs typeface="Arial" panose="020B0604020202020204" pitchFamily="34" charset="0"/>
              </a:rPr>
              <a:t>).</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smtClean="0">
                <a:latin typeface="Arial" panose="020B0604020202020204" pitchFamily="34" charset="0"/>
                <a:ea typeface="Calibri" panose="020F0502020204030204" pitchFamily="34" charset="0"/>
                <a:cs typeface="Arial" panose="020B0604020202020204" pitchFamily="34" charset="0"/>
              </a:rPr>
              <a:t>CD</a:t>
            </a:r>
            <a:r>
              <a:rPr lang="en-US" sz="2400" dirty="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8.553248. Pista </a:t>
            </a:r>
            <a:r>
              <a:rPr lang="es-MX" sz="2400" dirty="0">
                <a:latin typeface="Arial" panose="020B0604020202020204" pitchFamily="34" charset="0"/>
                <a:ea typeface="Calibri" panose="020F0502020204030204" pitchFamily="34" charset="0"/>
                <a:cs typeface="Arial" panose="020B0604020202020204" pitchFamily="34" charset="0"/>
              </a:rPr>
              <a:t>o Track: </a:t>
            </a:r>
            <a:r>
              <a:rPr lang="es-MX" sz="2400" dirty="0" smtClean="0">
                <a:latin typeface="Arial" panose="020B0604020202020204" pitchFamily="34" charset="0"/>
                <a:ea typeface="Calibri" panose="020F0502020204030204" pitchFamily="34" charset="0"/>
                <a:cs typeface="Arial" panose="020B0604020202020204" pitchFamily="34" charset="0"/>
              </a:rPr>
              <a:t>1.</a:t>
            </a:r>
            <a:endParaRPr lang="es-MX" sz="24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tabLst>
                <a:tab pos="457200" algn="l"/>
              </a:tabLst>
            </a:pPr>
            <a:r>
              <a:rPr lang="en-US" sz="2400" dirty="0">
                <a:latin typeface="Arial" panose="020B0604020202020204" pitchFamily="34" charset="0"/>
                <a:ea typeface="Calibri" panose="020F0502020204030204" pitchFamily="34" charset="0"/>
                <a:cs typeface="Arial" panose="020B0604020202020204" pitchFamily="34" charset="0"/>
              </a:rPr>
              <a:t>Tchaikovsky, P. I. (1997). </a:t>
            </a:r>
            <a:r>
              <a:rPr lang="en-US" sz="2400" i="1" dirty="0">
                <a:latin typeface="Arial" panose="020B0604020202020204" pitchFamily="34" charset="0"/>
                <a:ea typeface="Calibri" panose="020F0502020204030204" pitchFamily="34" charset="0"/>
                <a:cs typeface="Arial" panose="020B0604020202020204" pitchFamily="34" charset="0"/>
              </a:rPr>
              <a:t>The Nutcracker: </a:t>
            </a:r>
            <a:r>
              <a:rPr lang="en-US" sz="2400" i="1" dirty="0" err="1">
                <a:latin typeface="Arial" panose="020B0604020202020204" pitchFamily="34" charset="0"/>
                <a:ea typeface="Calibri" panose="020F0502020204030204" pitchFamily="34" charset="0"/>
                <a:cs typeface="Arial" panose="020B0604020202020204" pitchFamily="34" charset="0"/>
              </a:rPr>
              <a:t>Trepak</a:t>
            </a:r>
            <a:r>
              <a:rPr lang="en-US" sz="2400" i="1" dirty="0">
                <a:latin typeface="Arial" panose="020B0604020202020204" pitchFamily="34" charset="0"/>
                <a:ea typeface="Calibri" panose="020F0502020204030204" pitchFamily="34" charset="0"/>
                <a:cs typeface="Arial" panose="020B0604020202020204" pitchFamily="34" charset="0"/>
              </a:rPr>
              <a:t> </a:t>
            </a:r>
            <a:r>
              <a:rPr lang="en-US" sz="2400" dirty="0">
                <a:latin typeface="Arial" panose="020B0604020202020204" pitchFamily="34" charset="0"/>
                <a:ea typeface="Calibri" panose="020F0502020204030204" pitchFamily="34" charset="0"/>
                <a:cs typeface="Arial" panose="020B0604020202020204" pitchFamily="34" charset="0"/>
              </a:rPr>
              <a:t>(El </a:t>
            </a:r>
            <a:r>
              <a:rPr lang="en-US" sz="2400" dirty="0" err="1">
                <a:latin typeface="Arial" panose="020B0604020202020204" pitchFamily="34" charset="0"/>
                <a:ea typeface="Calibri" panose="020F0502020204030204" pitchFamily="34" charset="0"/>
                <a:cs typeface="Arial" panose="020B0604020202020204" pitchFamily="34" charset="0"/>
              </a:rPr>
              <a:t>cascanueces</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danza</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rusa</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obra</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grabada</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por</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Halász</a:t>
            </a:r>
            <a:r>
              <a:rPr lang="en-US" sz="2400" dirty="0">
                <a:latin typeface="Arial" panose="020B0604020202020204" pitchFamily="34" charset="0"/>
                <a:ea typeface="Calibri" panose="020F0502020204030204" pitchFamily="34" charset="0"/>
                <a:cs typeface="Arial" panose="020B0604020202020204" pitchFamily="34" charset="0"/>
              </a:rPr>
              <a:t>, M., y Slovak Philharmonic Orchestra]. En </a:t>
            </a:r>
            <a:r>
              <a:rPr lang="en-US" sz="2400" i="1" dirty="0">
                <a:latin typeface="Arial" panose="020B0604020202020204" pitchFamily="34" charset="0"/>
                <a:ea typeface="Calibri" panose="020F0502020204030204" pitchFamily="34" charset="0"/>
                <a:cs typeface="Arial" panose="020B0604020202020204" pitchFamily="34" charset="0"/>
              </a:rPr>
              <a:t>The best of Tchaikovsky. </a:t>
            </a:r>
            <a:r>
              <a:rPr lang="en-US" sz="2400" i="1" dirty="0" smtClean="0">
                <a:latin typeface="Arial" panose="020B0604020202020204" pitchFamily="34" charset="0"/>
                <a:ea typeface="Calibri" panose="020F0502020204030204" pitchFamily="34" charset="0"/>
                <a:cs typeface="Arial" panose="020B0604020202020204" pitchFamily="34" charset="0"/>
              </a:rPr>
              <a:t>Naxos</a:t>
            </a:r>
            <a:r>
              <a:rPr lang="en-US" sz="2400" i="1" dirty="0">
                <a:latin typeface="Arial" panose="020B0604020202020204" pitchFamily="34" charset="0"/>
                <a:ea typeface="Calibri" panose="020F0502020204030204" pitchFamily="34" charset="0"/>
                <a:cs typeface="Arial" panose="020B0604020202020204" pitchFamily="34" charset="0"/>
              </a:rPr>
              <a:t> </a:t>
            </a:r>
            <a:r>
              <a:rPr lang="en-US" sz="2400" dirty="0" smtClean="0">
                <a:latin typeface="Arial" panose="020B0604020202020204" pitchFamily="34" charset="0"/>
                <a:ea typeface="Calibri" panose="020F0502020204030204" pitchFamily="34" charset="0"/>
                <a:cs typeface="Arial" panose="020B0604020202020204" pitchFamily="34" charset="0"/>
              </a:rPr>
              <a:t>(</a:t>
            </a:r>
            <a:r>
              <a:rPr lang="en-US" sz="2400" dirty="0" err="1">
                <a:latin typeface="Arial" panose="020B0604020202020204" pitchFamily="34" charset="0"/>
                <a:ea typeface="Calibri" panose="020F0502020204030204" pitchFamily="34" charset="0"/>
                <a:cs typeface="Arial" panose="020B0604020202020204" pitchFamily="34" charset="0"/>
              </a:rPr>
              <a:t>obra</a:t>
            </a:r>
            <a:r>
              <a:rPr lang="en-US" sz="2400" dirty="0">
                <a:latin typeface="Arial" panose="020B0604020202020204" pitchFamily="34" charset="0"/>
                <a:ea typeface="Calibri" panose="020F0502020204030204" pitchFamily="34" charset="0"/>
                <a:cs typeface="Arial" panose="020B0604020202020204" pitchFamily="34" charset="0"/>
              </a:rPr>
              <a:t> original </a:t>
            </a:r>
            <a:r>
              <a:rPr lang="en-US" sz="2400" dirty="0" err="1">
                <a:latin typeface="Arial" panose="020B0604020202020204" pitchFamily="34" charset="0"/>
                <a:ea typeface="Calibri" panose="020F0502020204030204" pitchFamily="34" charset="0"/>
                <a:cs typeface="Arial" panose="020B0604020202020204" pitchFamily="34" charset="0"/>
              </a:rPr>
              <a:t>publicada</a:t>
            </a:r>
            <a:r>
              <a:rPr lang="en-US" sz="2400" dirty="0">
                <a:latin typeface="Arial" panose="020B0604020202020204" pitchFamily="34" charset="0"/>
                <a:ea typeface="Calibri" panose="020F0502020204030204" pitchFamily="34" charset="0"/>
                <a:cs typeface="Arial" panose="020B0604020202020204" pitchFamily="34" charset="0"/>
              </a:rPr>
              <a:t> en 1892</a:t>
            </a:r>
            <a:r>
              <a:rPr lang="en-US" sz="2400" dirty="0" smtClean="0">
                <a:latin typeface="Arial" panose="020B0604020202020204" pitchFamily="34" charset="0"/>
                <a:ea typeface="Calibri" panose="020F0502020204030204" pitchFamily="34" charset="0"/>
                <a:cs typeface="Arial" panose="020B0604020202020204" pitchFamily="34" charset="0"/>
              </a:rPr>
              <a:t>).</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smtClean="0">
                <a:latin typeface="Arial" panose="020B0604020202020204" pitchFamily="34" charset="0"/>
                <a:ea typeface="Calibri" panose="020F0502020204030204" pitchFamily="34" charset="0"/>
                <a:cs typeface="Arial" panose="020B0604020202020204" pitchFamily="34" charset="0"/>
              </a:rPr>
              <a:t>CD</a:t>
            </a:r>
            <a:r>
              <a:rPr lang="en-US" sz="2400" dirty="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8.556652.</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Pista </a:t>
            </a:r>
            <a:r>
              <a:rPr lang="es-MX" sz="2400" dirty="0">
                <a:latin typeface="Arial" panose="020B0604020202020204" pitchFamily="34" charset="0"/>
                <a:ea typeface="Calibri" panose="020F0502020204030204" pitchFamily="34" charset="0"/>
                <a:cs typeface="Arial" panose="020B0604020202020204" pitchFamily="34" charset="0"/>
              </a:rPr>
              <a:t>o t</a:t>
            </a:r>
            <a:r>
              <a:rPr lang="es-MX" sz="2400" dirty="0" smtClean="0">
                <a:latin typeface="Arial" panose="020B0604020202020204" pitchFamily="34" charset="0"/>
                <a:ea typeface="Calibri" panose="020F0502020204030204" pitchFamily="34" charset="0"/>
                <a:cs typeface="Arial" panose="020B0604020202020204" pitchFamily="34" charset="0"/>
              </a:rPr>
              <a:t>rack</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7.</a:t>
            </a:r>
            <a:endParaRPr lang="es-MX" sz="24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tabLst>
                <a:tab pos="457200" algn="l"/>
              </a:tabLst>
            </a:pPr>
            <a:r>
              <a:rPr lang="en-US" sz="2400" dirty="0">
                <a:latin typeface="Arial" panose="020B0604020202020204" pitchFamily="34" charset="0"/>
                <a:ea typeface="Calibri" panose="020F0502020204030204" pitchFamily="34" charset="0"/>
                <a:cs typeface="Arial" panose="020B0604020202020204" pitchFamily="34" charset="0"/>
              </a:rPr>
              <a:t>Tchaikovsky, P. I. (1997). </a:t>
            </a:r>
            <a:r>
              <a:rPr lang="en-US" sz="2400" i="1" dirty="0">
                <a:latin typeface="Arial" panose="020B0604020202020204" pitchFamily="34" charset="0"/>
                <a:ea typeface="Calibri" panose="020F0502020204030204" pitchFamily="34" charset="0"/>
                <a:cs typeface="Arial" panose="020B0604020202020204" pitchFamily="34" charset="0"/>
              </a:rPr>
              <a:t>Swan Lake: Scene</a:t>
            </a:r>
            <a:r>
              <a:rPr lang="en-US" sz="2400" dirty="0">
                <a:latin typeface="Arial" panose="020B0604020202020204" pitchFamily="34" charset="0"/>
                <a:ea typeface="Calibri" panose="020F0502020204030204" pitchFamily="34" charset="0"/>
                <a:cs typeface="Arial" panose="020B0604020202020204" pitchFamily="34" charset="0"/>
              </a:rPr>
              <a:t> (El </a:t>
            </a:r>
            <a:r>
              <a:rPr lang="en-US" sz="2400" dirty="0" err="1">
                <a:latin typeface="Arial" panose="020B0604020202020204" pitchFamily="34" charset="0"/>
                <a:ea typeface="Calibri" panose="020F0502020204030204" pitchFamily="34" charset="0"/>
                <a:cs typeface="Arial" panose="020B0604020202020204" pitchFamily="34" charset="0"/>
              </a:rPr>
              <a:t>lago</a:t>
            </a:r>
            <a:r>
              <a:rPr lang="en-US" sz="2400" dirty="0">
                <a:latin typeface="Arial" panose="020B0604020202020204" pitchFamily="34" charset="0"/>
                <a:ea typeface="Calibri" panose="020F0502020204030204" pitchFamily="34" charset="0"/>
                <a:cs typeface="Arial" panose="020B0604020202020204" pitchFamily="34" charset="0"/>
              </a:rPr>
              <a:t> de los </a:t>
            </a:r>
            <a:r>
              <a:rPr lang="en-US" sz="2400" dirty="0" err="1">
                <a:latin typeface="Arial" panose="020B0604020202020204" pitchFamily="34" charset="0"/>
                <a:ea typeface="Calibri" panose="020F0502020204030204" pitchFamily="34" charset="0"/>
                <a:cs typeface="Arial" panose="020B0604020202020204" pitchFamily="34" charset="0"/>
              </a:rPr>
              <a:t>cisnes</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tema</a:t>
            </a:r>
            <a:r>
              <a:rPr lang="en-US" sz="2400" dirty="0">
                <a:latin typeface="Arial" panose="020B0604020202020204" pitchFamily="34" charset="0"/>
                <a:ea typeface="Calibri" panose="020F0502020204030204" pitchFamily="34" charset="0"/>
                <a:cs typeface="Arial" panose="020B0604020202020204" pitchFamily="34" charset="0"/>
              </a:rPr>
              <a:t> del </a:t>
            </a:r>
            <a:r>
              <a:rPr lang="en-US" sz="2400" dirty="0" err="1">
                <a:latin typeface="Arial" panose="020B0604020202020204" pitchFamily="34" charset="0"/>
                <a:ea typeface="Calibri" panose="020F0502020204030204" pitchFamily="34" charset="0"/>
                <a:cs typeface="Arial" panose="020B0604020202020204" pitchFamily="34" charset="0"/>
              </a:rPr>
              <a:t>cisne</a:t>
            </a:r>
            <a:r>
              <a:rPr lang="en-US" sz="2400" dirty="0" smtClean="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obra</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grabada</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por</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Lenárd</a:t>
            </a:r>
            <a:r>
              <a:rPr lang="en-US" sz="2400" dirty="0">
                <a:latin typeface="Arial" panose="020B0604020202020204" pitchFamily="34" charset="0"/>
                <a:ea typeface="Calibri" panose="020F0502020204030204" pitchFamily="34" charset="0"/>
                <a:cs typeface="Arial" panose="020B0604020202020204" pitchFamily="34" charset="0"/>
              </a:rPr>
              <a:t>, O</a:t>
            </a:r>
            <a:r>
              <a:rPr lang="en-US" sz="2400" dirty="0" smtClean="0">
                <a:latin typeface="Arial" panose="020B0604020202020204" pitchFamily="34" charset="0"/>
                <a:ea typeface="Calibri" panose="020F0502020204030204" pitchFamily="34" charset="0"/>
                <a:cs typeface="Arial" panose="020B0604020202020204" pitchFamily="34" charset="0"/>
              </a:rPr>
              <a:t>. </a:t>
            </a:r>
            <a:r>
              <a:rPr lang="en-US" sz="2400" dirty="0">
                <a:latin typeface="Arial" panose="020B0604020202020204" pitchFamily="34" charset="0"/>
                <a:ea typeface="Calibri" panose="020F0502020204030204" pitchFamily="34" charset="0"/>
                <a:cs typeface="Arial" panose="020B0604020202020204" pitchFamily="34" charset="0"/>
              </a:rPr>
              <a:t>y CSR (</a:t>
            </a:r>
            <a:r>
              <a:rPr lang="en-US" sz="2400" dirty="0" err="1">
                <a:latin typeface="Arial" panose="020B0604020202020204" pitchFamily="34" charset="0"/>
                <a:ea typeface="Calibri" panose="020F0502020204030204" pitchFamily="34" charset="0"/>
                <a:cs typeface="Arial" panose="020B0604020202020204" pitchFamily="34" charset="0"/>
              </a:rPr>
              <a:t>Czecho</a:t>
            </a:r>
            <a:r>
              <a:rPr lang="en-US" sz="2400" dirty="0">
                <a:latin typeface="Arial" panose="020B0604020202020204" pitchFamily="34" charset="0"/>
                <a:ea typeface="Calibri" panose="020F0502020204030204" pitchFamily="34" charset="0"/>
                <a:cs typeface="Arial" panose="020B0604020202020204" pitchFamily="34" charset="0"/>
              </a:rPr>
              <a:t>-Slovak Radio) Symphony Orchestra, Bratislava</a:t>
            </a:r>
            <a:r>
              <a:rPr lang="en-US" sz="2400" dirty="0" smtClean="0">
                <a:latin typeface="Arial" panose="020B0604020202020204" pitchFamily="34" charset="0"/>
                <a:ea typeface="Calibri" panose="020F0502020204030204" pitchFamily="34" charset="0"/>
                <a:cs typeface="Arial" panose="020B0604020202020204" pitchFamily="34" charset="0"/>
              </a:rPr>
              <a:t>]. </a:t>
            </a:r>
            <a:r>
              <a:rPr lang="en-US" sz="2400" dirty="0">
                <a:latin typeface="Arial" panose="020B0604020202020204" pitchFamily="34" charset="0"/>
                <a:ea typeface="Calibri" panose="020F0502020204030204" pitchFamily="34" charset="0"/>
                <a:cs typeface="Arial" panose="020B0604020202020204" pitchFamily="34" charset="0"/>
              </a:rPr>
              <a:t>En </a:t>
            </a:r>
            <a:r>
              <a:rPr lang="en-US" sz="2400" i="1" dirty="0">
                <a:latin typeface="Arial" panose="020B0604020202020204" pitchFamily="34" charset="0"/>
                <a:ea typeface="Calibri" panose="020F0502020204030204" pitchFamily="34" charset="0"/>
                <a:cs typeface="Arial" panose="020B0604020202020204" pitchFamily="34" charset="0"/>
              </a:rPr>
              <a:t>The best of Tchaikovsky. </a:t>
            </a:r>
            <a:r>
              <a:rPr lang="en-US" sz="2400" i="1" dirty="0" smtClean="0">
                <a:latin typeface="Arial" panose="020B0604020202020204" pitchFamily="34" charset="0"/>
                <a:ea typeface="Calibri" panose="020F0502020204030204" pitchFamily="34" charset="0"/>
                <a:cs typeface="Arial" panose="020B0604020202020204" pitchFamily="34" charset="0"/>
              </a:rPr>
              <a:t>Naxos </a:t>
            </a:r>
            <a:r>
              <a:rPr lang="en-US" sz="2400" dirty="0">
                <a:latin typeface="Arial" panose="020B0604020202020204" pitchFamily="34" charset="0"/>
                <a:ea typeface="Calibri" panose="020F0502020204030204" pitchFamily="34" charset="0"/>
                <a:cs typeface="Arial" panose="020B0604020202020204" pitchFamily="34" charset="0"/>
              </a:rPr>
              <a:t>(</a:t>
            </a:r>
            <a:r>
              <a:rPr lang="en-US" sz="2400" dirty="0" err="1">
                <a:latin typeface="Arial" panose="020B0604020202020204" pitchFamily="34" charset="0"/>
                <a:ea typeface="Calibri" panose="020F0502020204030204" pitchFamily="34" charset="0"/>
                <a:cs typeface="Arial" panose="020B0604020202020204" pitchFamily="34" charset="0"/>
              </a:rPr>
              <a:t>obra</a:t>
            </a:r>
            <a:r>
              <a:rPr lang="en-US" sz="2400" dirty="0">
                <a:latin typeface="Arial" panose="020B0604020202020204" pitchFamily="34" charset="0"/>
                <a:ea typeface="Calibri" panose="020F0502020204030204" pitchFamily="34" charset="0"/>
                <a:cs typeface="Arial" panose="020B0604020202020204" pitchFamily="34" charset="0"/>
              </a:rPr>
              <a:t> original </a:t>
            </a:r>
            <a:r>
              <a:rPr lang="en-US" sz="2400" dirty="0" err="1">
                <a:latin typeface="Arial" panose="020B0604020202020204" pitchFamily="34" charset="0"/>
                <a:ea typeface="Calibri" panose="020F0502020204030204" pitchFamily="34" charset="0"/>
                <a:cs typeface="Arial" panose="020B0604020202020204" pitchFamily="34" charset="0"/>
              </a:rPr>
              <a:t>publicada</a:t>
            </a:r>
            <a:r>
              <a:rPr lang="en-US" sz="2400" dirty="0">
                <a:latin typeface="Arial" panose="020B0604020202020204" pitchFamily="34" charset="0"/>
                <a:ea typeface="Calibri" panose="020F0502020204030204" pitchFamily="34" charset="0"/>
                <a:cs typeface="Arial" panose="020B0604020202020204" pitchFamily="34" charset="0"/>
              </a:rPr>
              <a:t> en 1890</a:t>
            </a:r>
            <a:r>
              <a:rPr lang="en-US" sz="2400" dirty="0" smtClean="0">
                <a:latin typeface="Arial" panose="020B0604020202020204" pitchFamily="34" charset="0"/>
                <a:ea typeface="Calibri" panose="020F0502020204030204" pitchFamily="34" charset="0"/>
                <a:cs typeface="Arial" panose="020B0604020202020204" pitchFamily="34" charset="0"/>
              </a:rPr>
              <a:t>).</a:t>
            </a:r>
            <a:r>
              <a:rPr lang="en-US" sz="2400" dirty="0">
                <a:latin typeface="Arial" panose="020B0604020202020204" pitchFamily="34" charset="0"/>
                <a:ea typeface="Calibri" panose="020F0502020204030204" pitchFamily="34" charset="0"/>
                <a:cs typeface="Arial" panose="020B0604020202020204" pitchFamily="34" charset="0"/>
              </a:rPr>
              <a:t>   CD: </a:t>
            </a:r>
            <a:r>
              <a:rPr lang="es-MX" sz="2400" dirty="0" smtClean="0">
                <a:latin typeface="Arial" panose="020B0604020202020204" pitchFamily="34" charset="0"/>
                <a:ea typeface="Calibri" panose="020F0502020204030204" pitchFamily="34" charset="0"/>
                <a:cs typeface="Arial" panose="020B0604020202020204" pitchFamily="34" charset="0"/>
              </a:rPr>
              <a:t>8.556652.</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Pista </a:t>
            </a:r>
            <a:r>
              <a:rPr lang="es-MX" sz="2400" dirty="0">
                <a:latin typeface="Arial" panose="020B0604020202020204" pitchFamily="34" charset="0"/>
                <a:ea typeface="Calibri" panose="020F0502020204030204" pitchFamily="34" charset="0"/>
                <a:cs typeface="Arial" panose="020B0604020202020204" pitchFamily="34" charset="0"/>
              </a:rPr>
              <a:t>o t</a:t>
            </a:r>
            <a:r>
              <a:rPr lang="es-MX" sz="2400" dirty="0" smtClean="0">
                <a:latin typeface="Arial" panose="020B0604020202020204" pitchFamily="34" charset="0"/>
                <a:ea typeface="Calibri" panose="020F0502020204030204" pitchFamily="34" charset="0"/>
                <a:cs typeface="Arial" panose="020B0604020202020204" pitchFamily="34" charset="0"/>
              </a:rPr>
              <a:t>rack</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9.</a:t>
            </a:r>
            <a:endParaRPr lang="es-MX" sz="24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tabLst>
                <a:tab pos="457200" algn="l"/>
              </a:tabLst>
            </a:pPr>
            <a:r>
              <a:rPr lang="en-US" sz="2400" dirty="0">
                <a:latin typeface="Arial" panose="020B0604020202020204" pitchFamily="34" charset="0"/>
                <a:ea typeface="Calibri" panose="020F0502020204030204" pitchFamily="34" charset="0"/>
                <a:cs typeface="Arial" panose="020B0604020202020204" pitchFamily="34" charset="0"/>
              </a:rPr>
              <a:t>Prokofiev, S. (1995). </a:t>
            </a:r>
            <a:r>
              <a:rPr lang="en-US" sz="2400" i="1" dirty="0">
                <a:latin typeface="Arial" panose="020B0604020202020204" pitchFamily="34" charset="0"/>
                <a:ea typeface="Calibri" panose="020F0502020204030204" pitchFamily="34" charset="0"/>
                <a:cs typeface="Arial" panose="020B0604020202020204" pitchFamily="34" charset="0"/>
              </a:rPr>
              <a:t>Romeo and Juliet, Suite No. 2, Op. 64, I. Montagues and Capulets </a:t>
            </a:r>
            <a:r>
              <a:rPr lang="en-US" sz="2400" dirty="0">
                <a:latin typeface="Arial" panose="020B0604020202020204" pitchFamily="34" charset="0"/>
                <a:ea typeface="Calibri" panose="020F0502020204030204" pitchFamily="34" charset="0"/>
                <a:cs typeface="Arial" panose="020B0604020202020204" pitchFamily="34" charset="0"/>
              </a:rPr>
              <a:t>(</a:t>
            </a:r>
            <a:r>
              <a:rPr lang="en-US" sz="2400" dirty="0" err="1">
                <a:latin typeface="Arial" panose="020B0604020202020204" pitchFamily="34" charset="0"/>
                <a:ea typeface="Calibri" panose="020F0502020204030204" pitchFamily="34" charset="0"/>
                <a:cs typeface="Arial" panose="020B0604020202020204" pitchFamily="34" charset="0"/>
              </a:rPr>
              <a:t>Montescos</a:t>
            </a:r>
            <a:r>
              <a:rPr lang="en-US" sz="2400" dirty="0">
                <a:latin typeface="Arial" panose="020B0604020202020204" pitchFamily="34" charset="0"/>
                <a:ea typeface="Calibri" panose="020F0502020204030204" pitchFamily="34" charset="0"/>
                <a:cs typeface="Arial" panose="020B0604020202020204" pitchFamily="34" charset="0"/>
              </a:rPr>
              <a:t> y </a:t>
            </a:r>
            <a:r>
              <a:rPr lang="en-US" sz="2400" dirty="0" err="1">
                <a:latin typeface="Arial" panose="020B0604020202020204" pitchFamily="34" charset="0"/>
                <a:ea typeface="Calibri" panose="020F0502020204030204" pitchFamily="34" charset="0"/>
                <a:cs typeface="Arial" panose="020B0604020202020204" pitchFamily="34" charset="0"/>
              </a:rPr>
              <a:t>Capuletos</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obra</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grabada</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por</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Mogrelia</a:t>
            </a:r>
            <a:r>
              <a:rPr lang="en-US" sz="2400" dirty="0">
                <a:latin typeface="Arial" panose="020B0604020202020204" pitchFamily="34" charset="0"/>
                <a:ea typeface="Calibri" panose="020F0502020204030204" pitchFamily="34" charset="0"/>
                <a:cs typeface="Arial" panose="020B0604020202020204" pitchFamily="34" charset="0"/>
              </a:rPr>
              <a:t>, A</a:t>
            </a:r>
            <a:r>
              <a:rPr lang="en-US" sz="2400" dirty="0" smtClean="0">
                <a:latin typeface="Arial" panose="020B0604020202020204" pitchFamily="34" charset="0"/>
                <a:ea typeface="Calibri" panose="020F0502020204030204" pitchFamily="34" charset="0"/>
                <a:cs typeface="Arial" panose="020B0604020202020204" pitchFamily="34" charset="0"/>
              </a:rPr>
              <a:t>. </a:t>
            </a:r>
            <a:r>
              <a:rPr lang="en-US" sz="2400" dirty="0">
                <a:latin typeface="Arial" panose="020B0604020202020204" pitchFamily="34" charset="0"/>
                <a:ea typeface="Calibri" panose="020F0502020204030204" pitchFamily="34" charset="0"/>
                <a:cs typeface="Arial" panose="020B0604020202020204" pitchFamily="34" charset="0"/>
              </a:rPr>
              <a:t>y  Slovak State Philharmonic Orchestra, </a:t>
            </a:r>
            <a:r>
              <a:rPr lang="en-US" sz="2400" dirty="0" err="1">
                <a:latin typeface="Arial" panose="020B0604020202020204" pitchFamily="34" charset="0"/>
                <a:ea typeface="Calibri" panose="020F0502020204030204" pitchFamily="34" charset="0"/>
                <a:cs typeface="Arial" panose="020B0604020202020204" pitchFamily="34" charset="0"/>
              </a:rPr>
              <a:t>Košice</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smtClean="0">
                <a:latin typeface="Arial" panose="020B0604020202020204" pitchFamily="34" charset="0"/>
                <a:ea typeface="Calibri" panose="020F0502020204030204" pitchFamily="34" charset="0"/>
                <a:cs typeface="Arial" panose="020B0604020202020204" pitchFamily="34" charset="0"/>
              </a:rPr>
              <a:t>Naxos </a:t>
            </a:r>
            <a:r>
              <a:rPr lang="en-US" sz="2400" dirty="0">
                <a:latin typeface="Arial" panose="020B0604020202020204" pitchFamily="34" charset="0"/>
                <a:ea typeface="Calibri" panose="020F0502020204030204" pitchFamily="34" charset="0"/>
                <a:cs typeface="Arial" panose="020B0604020202020204" pitchFamily="34" charset="0"/>
              </a:rPr>
              <a:t>(</a:t>
            </a:r>
            <a:r>
              <a:rPr lang="en-US" sz="2400" dirty="0" err="1">
                <a:latin typeface="Arial" panose="020B0604020202020204" pitchFamily="34" charset="0"/>
                <a:ea typeface="Calibri" panose="020F0502020204030204" pitchFamily="34" charset="0"/>
                <a:cs typeface="Arial" panose="020B0604020202020204" pitchFamily="34" charset="0"/>
              </a:rPr>
              <a:t>obra</a:t>
            </a:r>
            <a:r>
              <a:rPr lang="en-US" sz="2400" dirty="0">
                <a:latin typeface="Arial" panose="020B0604020202020204" pitchFamily="34" charset="0"/>
                <a:ea typeface="Calibri" panose="020F0502020204030204" pitchFamily="34" charset="0"/>
                <a:cs typeface="Arial" panose="020B0604020202020204" pitchFamily="34" charset="0"/>
              </a:rPr>
              <a:t> original </a:t>
            </a:r>
            <a:r>
              <a:rPr lang="en-US" sz="2400" dirty="0" err="1">
                <a:latin typeface="Arial" panose="020B0604020202020204" pitchFamily="34" charset="0"/>
                <a:ea typeface="Calibri" panose="020F0502020204030204" pitchFamily="34" charset="0"/>
                <a:cs typeface="Arial" panose="020B0604020202020204" pitchFamily="34" charset="0"/>
              </a:rPr>
              <a:t>publicada</a:t>
            </a:r>
            <a:r>
              <a:rPr lang="en-US" sz="2400" dirty="0">
                <a:latin typeface="Arial" panose="020B0604020202020204" pitchFamily="34" charset="0"/>
                <a:ea typeface="Calibri" panose="020F0502020204030204" pitchFamily="34" charset="0"/>
                <a:cs typeface="Arial" panose="020B0604020202020204" pitchFamily="34" charset="0"/>
              </a:rPr>
              <a:t> en 1940</a:t>
            </a:r>
            <a:r>
              <a:rPr lang="en-US" sz="2400" dirty="0" smtClean="0">
                <a:latin typeface="Arial" panose="020B0604020202020204" pitchFamily="34" charset="0"/>
                <a:ea typeface="Calibri" panose="020F0502020204030204" pitchFamily="34" charset="0"/>
                <a:cs typeface="Arial" panose="020B0604020202020204" pitchFamily="34" charset="0"/>
              </a:rPr>
              <a:t>).</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smtClean="0">
                <a:latin typeface="Arial" panose="020B0604020202020204" pitchFamily="34" charset="0"/>
                <a:ea typeface="Calibri" panose="020F0502020204030204" pitchFamily="34" charset="0"/>
                <a:cs typeface="Arial" panose="020B0604020202020204" pitchFamily="34" charset="0"/>
              </a:rPr>
              <a:t>CD</a:t>
            </a:r>
            <a:r>
              <a:rPr lang="en-US" sz="2400" dirty="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8.553273. Pista </a:t>
            </a:r>
            <a:r>
              <a:rPr lang="es-MX" sz="2400" dirty="0">
                <a:latin typeface="Arial" panose="020B0604020202020204" pitchFamily="34" charset="0"/>
                <a:ea typeface="Calibri" panose="020F0502020204030204" pitchFamily="34" charset="0"/>
                <a:cs typeface="Arial" panose="020B0604020202020204" pitchFamily="34" charset="0"/>
              </a:rPr>
              <a:t>o t</a:t>
            </a:r>
            <a:r>
              <a:rPr lang="es-MX" sz="2400" dirty="0" smtClean="0">
                <a:latin typeface="Arial" panose="020B0604020202020204" pitchFamily="34" charset="0"/>
                <a:ea typeface="Calibri" panose="020F0502020204030204" pitchFamily="34" charset="0"/>
                <a:cs typeface="Arial" panose="020B0604020202020204" pitchFamily="34" charset="0"/>
              </a:rPr>
              <a:t>rack</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8.</a:t>
            </a:r>
            <a:endParaRPr lang="es-MX" sz="2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941281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21664" y="1313667"/>
            <a:ext cx="18794095" cy="13763768"/>
          </a:xfrm>
          <a:prstGeom prst="rect">
            <a:avLst/>
          </a:prstGeom>
        </p:spPr>
        <p:txBody>
          <a:bodyPr wrap="square">
            <a:spAutoFit/>
          </a:bodyPr>
          <a:lstStyle/>
          <a:p>
            <a:pPr marL="342900" lvl="0" indent="-342900">
              <a:lnSpc>
                <a:spcPct val="107000"/>
              </a:lnSpc>
              <a:spcAft>
                <a:spcPts val="800"/>
              </a:spcAft>
              <a:buFont typeface="Wingdings" panose="05000000000000000000" pitchFamily="2" charset="2"/>
              <a:buChar char=""/>
              <a:tabLst>
                <a:tab pos="457200" algn="l"/>
              </a:tabLst>
            </a:pPr>
            <a:r>
              <a:rPr lang="en-US" sz="2400" dirty="0">
                <a:latin typeface="Arial" panose="020B0604020202020204" pitchFamily="34" charset="0"/>
                <a:ea typeface="Calibri" panose="020F0502020204030204" pitchFamily="34" charset="0"/>
                <a:cs typeface="Times New Roman" panose="02020603050405020304" pitchFamily="18" charset="0"/>
              </a:rPr>
              <a:t>Tchaikovsky, P. I. (1997). </a:t>
            </a:r>
            <a:r>
              <a:rPr lang="en-US" sz="2400" i="1" dirty="0">
                <a:latin typeface="Arial" panose="020B0604020202020204" pitchFamily="34" charset="0"/>
                <a:ea typeface="Calibri" panose="020F0502020204030204" pitchFamily="34" charset="0"/>
                <a:cs typeface="Times New Roman" panose="02020603050405020304" pitchFamily="18" charset="0"/>
              </a:rPr>
              <a:t>Sleeping Beauty: Waltz </a:t>
            </a:r>
            <a:r>
              <a:rPr lang="en-US" sz="2400" dirty="0">
                <a:latin typeface="Arial" panose="020B0604020202020204" pitchFamily="34" charset="0"/>
                <a:ea typeface="Calibri" panose="020F0502020204030204" pitchFamily="34" charset="0"/>
                <a:cs typeface="Times New Roman" panose="02020603050405020304" pitchFamily="18" charset="0"/>
              </a:rPr>
              <a:t>(La Bella </a:t>
            </a:r>
            <a:r>
              <a:rPr lang="en-US" sz="2400" dirty="0" err="1">
                <a:latin typeface="Arial" panose="020B0604020202020204" pitchFamily="34" charset="0"/>
                <a:ea typeface="Calibri" panose="020F0502020204030204" pitchFamily="34" charset="0"/>
                <a:cs typeface="Times New Roman" panose="02020603050405020304" pitchFamily="18" charset="0"/>
              </a:rPr>
              <a:t>durmiente</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vals</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obra</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grabada</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por</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Mogrelia</a:t>
            </a:r>
            <a:r>
              <a:rPr lang="en-US" sz="2400" dirty="0">
                <a:latin typeface="Arial" panose="020B0604020202020204" pitchFamily="34" charset="0"/>
                <a:ea typeface="Calibri" panose="020F0502020204030204" pitchFamily="34" charset="0"/>
                <a:cs typeface="Times New Roman" panose="02020603050405020304" pitchFamily="18" charset="0"/>
              </a:rPr>
              <a:t>, A</a:t>
            </a:r>
            <a:r>
              <a:rPr lang="en-US" sz="2400" dirty="0" smtClean="0">
                <a:latin typeface="Arial" panose="020B0604020202020204" pitchFamily="34" charset="0"/>
                <a:ea typeface="Calibri" panose="020F0502020204030204" pitchFamily="34" charset="0"/>
                <a:cs typeface="Times New Roman" panose="02020603050405020304" pitchFamily="18" charset="0"/>
              </a:rPr>
              <a:t>. </a:t>
            </a:r>
            <a:r>
              <a:rPr lang="en-US" sz="2400" dirty="0">
                <a:latin typeface="Arial" panose="020B0604020202020204" pitchFamily="34" charset="0"/>
                <a:ea typeface="Calibri" panose="020F0502020204030204" pitchFamily="34" charset="0"/>
                <a:cs typeface="Times New Roman" panose="02020603050405020304" pitchFamily="18" charset="0"/>
              </a:rPr>
              <a:t>y </a:t>
            </a:r>
            <a:r>
              <a:rPr lang="en-US" sz="2400" dirty="0" err="1">
                <a:latin typeface="Arial" panose="020B0604020202020204" pitchFamily="34" charset="0"/>
                <a:ea typeface="Calibri" panose="020F0502020204030204" pitchFamily="34" charset="0"/>
                <a:cs typeface="Times New Roman" panose="02020603050405020304" pitchFamily="18" charset="0"/>
              </a:rPr>
              <a:t>Czecho</a:t>
            </a:r>
            <a:r>
              <a:rPr lang="en-US" sz="2400" dirty="0">
                <a:latin typeface="Arial" panose="020B0604020202020204" pitchFamily="34" charset="0"/>
                <a:ea typeface="Calibri" panose="020F0502020204030204" pitchFamily="34" charset="0"/>
                <a:cs typeface="Times New Roman" panose="02020603050405020304" pitchFamily="18" charset="0"/>
              </a:rPr>
              <a:t>-Slovak State Philharmonic Orchestra</a:t>
            </a:r>
            <a:r>
              <a:rPr lang="en-US" sz="2400" dirty="0" smtClean="0">
                <a:latin typeface="Arial" panose="020B0604020202020204" pitchFamily="34" charset="0"/>
                <a:ea typeface="Calibri" panose="020F0502020204030204" pitchFamily="34" charset="0"/>
                <a:cs typeface="Times New Roman" panose="02020603050405020304" pitchFamily="18" charset="0"/>
              </a:rPr>
              <a:t>]. En </a:t>
            </a:r>
            <a:r>
              <a:rPr lang="en-US" sz="2400" i="1" dirty="0">
                <a:latin typeface="Arial" panose="020B0604020202020204" pitchFamily="34" charset="0"/>
                <a:ea typeface="Calibri" panose="020F0502020204030204" pitchFamily="34" charset="0"/>
                <a:cs typeface="Times New Roman" panose="02020603050405020304" pitchFamily="18" charset="0"/>
              </a:rPr>
              <a:t>The best of Tchaikovsky. </a:t>
            </a:r>
            <a:r>
              <a:rPr lang="en-US" sz="2400" i="1" dirty="0" smtClean="0">
                <a:latin typeface="Arial" panose="020B0604020202020204" pitchFamily="34" charset="0"/>
                <a:ea typeface="Calibri" panose="020F0502020204030204" pitchFamily="34" charset="0"/>
                <a:cs typeface="Times New Roman" panose="02020603050405020304" pitchFamily="18" charset="0"/>
              </a:rPr>
              <a:t>Naxos </a:t>
            </a:r>
            <a:r>
              <a:rPr lang="en-US" sz="2400" dirty="0">
                <a:latin typeface="Arial" panose="020B0604020202020204" pitchFamily="34" charset="0"/>
                <a:ea typeface="Calibri" panose="020F0502020204030204" pitchFamily="34" charset="0"/>
                <a:cs typeface="Times New Roman" panose="02020603050405020304" pitchFamily="18" charset="0"/>
              </a:rPr>
              <a:t>(</a:t>
            </a:r>
            <a:r>
              <a:rPr lang="en-US" sz="2400" dirty="0" err="1">
                <a:latin typeface="Arial" panose="020B0604020202020204" pitchFamily="34" charset="0"/>
                <a:ea typeface="Calibri" panose="020F0502020204030204" pitchFamily="34" charset="0"/>
                <a:cs typeface="Times New Roman" panose="02020603050405020304" pitchFamily="18" charset="0"/>
              </a:rPr>
              <a:t>obra</a:t>
            </a:r>
            <a:r>
              <a:rPr lang="en-US" sz="2400" dirty="0">
                <a:latin typeface="Arial" panose="020B0604020202020204" pitchFamily="34" charset="0"/>
                <a:ea typeface="Calibri" panose="020F0502020204030204" pitchFamily="34" charset="0"/>
                <a:cs typeface="Times New Roman" panose="02020603050405020304" pitchFamily="18" charset="0"/>
              </a:rPr>
              <a:t> original </a:t>
            </a:r>
            <a:r>
              <a:rPr lang="en-US" sz="2400" dirty="0" err="1">
                <a:latin typeface="Arial" panose="020B0604020202020204" pitchFamily="34" charset="0"/>
                <a:ea typeface="Calibri" panose="020F0502020204030204" pitchFamily="34" charset="0"/>
                <a:cs typeface="Times New Roman" panose="02020603050405020304" pitchFamily="18" charset="0"/>
              </a:rPr>
              <a:t>publicada</a:t>
            </a:r>
            <a:r>
              <a:rPr lang="en-US" sz="2400" dirty="0">
                <a:latin typeface="Arial" panose="020B0604020202020204" pitchFamily="34" charset="0"/>
                <a:ea typeface="Calibri" panose="020F0502020204030204" pitchFamily="34" charset="0"/>
                <a:cs typeface="Times New Roman" panose="02020603050405020304" pitchFamily="18" charset="0"/>
              </a:rPr>
              <a:t> en 1890</a:t>
            </a:r>
            <a:r>
              <a:rPr lang="en-US" sz="2400" dirty="0" smtClean="0">
                <a:latin typeface="Arial" panose="020B0604020202020204" pitchFamily="34" charset="0"/>
                <a:ea typeface="Calibri" panose="020F0502020204030204" pitchFamily="34" charset="0"/>
                <a:cs typeface="Times New Roman" panose="02020603050405020304" pitchFamily="18" charset="0"/>
              </a:rPr>
              <a:t>). CD</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s-MX" sz="2400" dirty="0" smtClean="0">
                <a:latin typeface="Arial" panose="020B0604020202020204" pitchFamily="34" charset="0"/>
                <a:ea typeface="Calibri" panose="020F0502020204030204" pitchFamily="34" charset="0"/>
                <a:cs typeface="Times New Roman" panose="02020603050405020304" pitchFamily="18" charset="0"/>
              </a:rPr>
              <a:t>8.556652. Pista </a:t>
            </a:r>
            <a:r>
              <a:rPr lang="es-MX" sz="2400" dirty="0">
                <a:latin typeface="Arial" panose="020B0604020202020204" pitchFamily="34" charset="0"/>
                <a:ea typeface="Calibri" panose="020F0502020204030204" pitchFamily="34" charset="0"/>
                <a:cs typeface="Times New Roman" panose="02020603050405020304" pitchFamily="18" charset="0"/>
              </a:rPr>
              <a:t>o t</a:t>
            </a:r>
            <a:r>
              <a:rPr lang="es-MX" sz="2400" dirty="0" smtClean="0">
                <a:latin typeface="Arial" panose="020B0604020202020204" pitchFamily="34" charset="0"/>
                <a:ea typeface="Calibri" panose="020F0502020204030204" pitchFamily="34" charset="0"/>
                <a:cs typeface="Times New Roman" panose="02020603050405020304" pitchFamily="18" charset="0"/>
              </a:rPr>
              <a:t>rack</a:t>
            </a:r>
            <a:r>
              <a:rPr lang="es-MX" sz="2400" dirty="0">
                <a:latin typeface="Arial" panose="020B0604020202020204" pitchFamily="34" charset="0"/>
                <a:ea typeface="Calibri" panose="020F0502020204030204" pitchFamily="34" charset="0"/>
                <a:cs typeface="Times New Roman" panose="02020603050405020304" pitchFamily="18" charset="0"/>
              </a:rPr>
              <a:t>: </a:t>
            </a:r>
            <a:r>
              <a:rPr lang="es-MX" sz="2400" dirty="0" smtClean="0">
                <a:latin typeface="Arial" panose="020B0604020202020204" pitchFamily="34" charset="0"/>
                <a:ea typeface="Calibri" panose="020F0502020204030204" pitchFamily="34" charset="0"/>
                <a:cs typeface="Times New Roman" panose="02020603050405020304" pitchFamily="18" charset="0"/>
              </a:rPr>
              <a:t>5.</a:t>
            </a:r>
            <a:endParaRPr lang="es-MX"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es-MX" sz="2400" dirty="0" err="1">
                <a:latin typeface="Arial" panose="020B0604020202020204" pitchFamily="34" charset="0"/>
                <a:ea typeface="Calibri" panose="020F0502020204030204" pitchFamily="34" charset="0"/>
                <a:cs typeface="Times New Roman" panose="02020603050405020304" pitchFamily="18" charset="0"/>
              </a:rPr>
              <a:t>Rimsky-Korsakov</a:t>
            </a:r>
            <a:r>
              <a:rPr lang="es-MX" sz="2400" dirty="0">
                <a:latin typeface="Arial" panose="020B0604020202020204" pitchFamily="34" charset="0"/>
                <a:ea typeface="Calibri" panose="020F0502020204030204" pitchFamily="34" charset="0"/>
                <a:cs typeface="Times New Roman" panose="02020603050405020304" pitchFamily="18" charset="0"/>
              </a:rPr>
              <a:t>, N. (2011). </a:t>
            </a:r>
            <a:r>
              <a:rPr lang="es-MX" sz="2400" i="1" dirty="0" err="1">
                <a:latin typeface="Arial" panose="020B0604020202020204" pitchFamily="34" charset="0"/>
                <a:ea typeface="Calibri" panose="020F0502020204030204" pitchFamily="34" charset="0"/>
                <a:cs typeface="Times New Roman" panose="02020603050405020304" pitchFamily="18" charset="0"/>
              </a:rPr>
              <a:t>Scheherazade</a:t>
            </a:r>
            <a:r>
              <a:rPr lang="es-MX" sz="2400" i="1" dirty="0">
                <a:latin typeface="Arial" panose="020B0604020202020204" pitchFamily="34" charset="0"/>
                <a:ea typeface="Calibri" panose="020F0502020204030204" pitchFamily="34" charset="0"/>
                <a:cs typeface="Times New Roman" panose="02020603050405020304" pitchFamily="18" charset="0"/>
              </a:rPr>
              <a:t>, </a:t>
            </a:r>
            <a:r>
              <a:rPr lang="es-MX" sz="2400" i="1" dirty="0" err="1">
                <a:latin typeface="Arial" panose="020B0604020202020204" pitchFamily="34" charset="0"/>
                <a:ea typeface="Calibri" panose="020F0502020204030204" pitchFamily="34" charset="0"/>
                <a:cs typeface="Times New Roman" panose="02020603050405020304" pitchFamily="18" charset="0"/>
              </a:rPr>
              <a:t>Op</a:t>
            </a:r>
            <a:r>
              <a:rPr lang="es-MX" sz="2400" i="1" dirty="0">
                <a:latin typeface="Arial" panose="020B0604020202020204" pitchFamily="34" charset="0"/>
                <a:ea typeface="Calibri" panose="020F0502020204030204" pitchFamily="34" charset="0"/>
                <a:cs typeface="Times New Roman" panose="02020603050405020304" pitchFamily="18" charset="0"/>
              </a:rPr>
              <a:t>. 35: I. The Sea and Sinbad's Ship </a:t>
            </a:r>
            <a:r>
              <a:rPr lang="es-MX" sz="2400" dirty="0">
                <a:latin typeface="Arial" panose="020B0604020202020204" pitchFamily="34" charset="0"/>
                <a:ea typeface="Calibri" panose="020F0502020204030204" pitchFamily="34" charset="0"/>
                <a:cs typeface="Times New Roman" panose="02020603050405020304" pitchFamily="18" charset="0"/>
              </a:rPr>
              <a:t>(Sherezada, El mar y el barco de Simbad) [obra grabada por Larionoff, M., Schwarz, G</a:t>
            </a:r>
            <a:r>
              <a:rPr lang="es-MX" sz="2400" dirty="0" smtClean="0">
                <a:latin typeface="Arial" panose="020B0604020202020204" pitchFamily="34" charset="0"/>
                <a:ea typeface="Calibri" panose="020F0502020204030204" pitchFamily="34" charset="0"/>
                <a:cs typeface="Times New Roman" panose="02020603050405020304" pitchFamily="18" charset="0"/>
              </a:rPr>
              <a:t>. </a:t>
            </a:r>
            <a:r>
              <a:rPr lang="es-MX" sz="2400" dirty="0">
                <a:latin typeface="Arial" panose="020B0604020202020204" pitchFamily="34" charset="0"/>
                <a:ea typeface="Calibri" panose="020F0502020204030204" pitchFamily="34" charset="0"/>
                <a:cs typeface="Times New Roman" panose="02020603050405020304" pitchFamily="18" charset="0"/>
              </a:rPr>
              <a:t>y Seattle </a:t>
            </a:r>
            <a:r>
              <a:rPr lang="es-MX" sz="2400" dirty="0" err="1">
                <a:latin typeface="Arial" panose="020B0604020202020204" pitchFamily="34" charset="0"/>
                <a:ea typeface="Calibri" panose="020F0502020204030204" pitchFamily="34" charset="0"/>
                <a:cs typeface="Times New Roman" panose="02020603050405020304" pitchFamily="18" charset="0"/>
              </a:rPr>
              <a:t>Symphony</a:t>
            </a:r>
            <a:r>
              <a:rPr lang="es-MX" sz="2400" dirty="0">
                <a:latin typeface="Arial" panose="020B0604020202020204" pitchFamily="34" charset="0"/>
                <a:ea typeface="Calibri" panose="020F0502020204030204" pitchFamily="34" charset="0"/>
                <a:cs typeface="Times New Roman" panose="02020603050405020304" pitchFamily="18" charset="0"/>
              </a:rPr>
              <a:t> </a:t>
            </a:r>
            <a:r>
              <a:rPr lang="es-MX" sz="2400" dirty="0" err="1">
                <a:latin typeface="Arial" panose="020B0604020202020204" pitchFamily="34" charset="0"/>
                <a:ea typeface="Calibri" panose="020F0502020204030204" pitchFamily="34" charset="0"/>
                <a:cs typeface="Times New Roman" panose="02020603050405020304" pitchFamily="18" charset="0"/>
              </a:rPr>
              <a:t>Orchestra</a:t>
            </a:r>
            <a:r>
              <a:rPr lang="es-MX" sz="2400" dirty="0">
                <a:latin typeface="Arial" panose="020B0604020202020204" pitchFamily="34" charset="0"/>
                <a:ea typeface="Calibri" panose="020F0502020204030204" pitchFamily="34" charset="0"/>
                <a:cs typeface="Times New Roman" panose="02020603050405020304" pitchFamily="18" charset="0"/>
              </a:rPr>
              <a:t>]. En </a:t>
            </a:r>
            <a:r>
              <a:rPr lang="es-MX" sz="2400" i="1" dirty="0">
                <a:latin typeface="Arial" panose="020B0604020202020204" pitchFamily="34" charset="0"/>
                <a:ea typeface="Calibri" panose="020F0502020204030204" pitchFamily="34" charset="0"/>
                <a:cs typeface="Times New Roman" panose="02020603050405020304" pitchFamily="18" charset="0"/>
              </a:rPr>
              <a:t>Rimsky-Korsakov: Scheherazade / Tale of Tsar Saltan Suite. </a:t>
            </a:r>
            <a:r>
              <a:rPr lang="es-MX" sz="2400" i="1" dirty="0" smtClean="0">
                <a:latin typeface="Arial" panose="020B0604020202020204" pitchFamily="34" charset="0"/>
                <a:ea typeface="Calibri" panose="020F0502020204030204" pitchFamily="34" charset="0"/>
                <a:cs typeface="Times New Roman" panose="02020603050405020304" pitchFamily="18" charset="0"/>
              </a:rPr>
              <a:t>Naxos </a:t>
            </a:r>
            <a:r>
              <a:rPr lang="es-MX" sz="2400" dirty="0">
                <a:latin typeface="Arial" panose="020B0604020202020204" pitchFamily="34" charset="0"/>
                <a:ea typeface="Calibri" panose="020F0502020204030204" pitchFamily="34" charset="0"/>
                <a:cs typeface="Times New Roman" panose="02020603050405020304" pitchFamily="18" charset="0"/>
              </a:rPr>
              <a:t>(obra original publicada en 1888</a:t>
            </a:r>
            <a:r>
              <a:rPr lang="es-MX" sz="2400" dirty="0" smtClean="0">
                <a:latin typeface="Arial" panose="020B0604020202020204" pitchFamily="34" charset="0"/>
                <a:ea typeface="Calibri" panose="020F0502020204030204" pitchFamily="34" charset="0"/>
                <a:cs typeface="Times New Roman" panose="02020603050405020304" pitchFamily="18" charset="0"/>
              </a:rPr>
              <a:t>).</a:t>
            </a:r>
            <a:r>
              <a:rPr lang="es-MX" sz="2400" dirty="0">
                <a:latin typeface="Arial" panose="020B0604020202020204" pitchFamily="34" charset="0"/>
                <a:ea typeface="Calibri" panose="020F0502020204030204" pitchFamily="34" charset="0"/>
                <a:cs typeface="Times New Roman" panose="02020603050405020304" pitchFamily="18" charset="0"/>
              </a:rPr>
              <a:t> </a:t>
            </a:r>
            <a:r>
              <a:rPr lang="es-MX" sz="2400" dirty="0" smtClean="0">
                <a:latin typeface="Arial" panose="020B0604020202020204" pitchFamily="34" charset="0"/>
                <a:ea typeface="Calibri" panose="020F0502020204030204" pitchFamily="34" charset="0"/>
                <a:cs typeface="Times New Roman" panose="02020603050405020304" pitchFamily="18" charset="0"/>
              </a:rPr>
              <a:t>CD</a:t>
            </a:r>
            <a:r>
              <a:rPr lang="es-MX" sz="2400" dirty="0">
                <a:latin typeface="Arial" panose="020B0604020202020204" pitchFamily="34" charset="0"/>
                <a:ea typeface="Calibri" panose="020F0502020204030204" pitchFamily="34" charset="0"/>
                <a:cs typeface="Times New Roman" panose="02020603050405020304" pitchFamily="18" charset="0"/>
              </a:rPr>
              <a:t>: </a:t>
            </a:r>
            <a:r>
              <a:rPr lang="es-MX" sz="2400" dirty="0" smtClean="0">
                <a:latin typeface="Arial" panose="020B0604020202020204" pitchFamily="34" charset="0"/>
                <a:ea typeface="Calibri" panose="020F0502020204030204" pitchFamily="34" charset="0"/>
                <a:cs typeface="Times New Roman" panose="02020603050405020304" pitchFamily="18" charset="0"/>
              </a:rPr>
              <a:t>8.572693. Pista </a:t>
            </a:r>
            <a:r>
              <a:rPr lang="es-MX" sz="2400" dirty="0">
                <a:latin typeface="Arial" panose="020B0604020202020204" pitchFamily="34" charset="0"/>
                <a:ea typeface="Calibri" panose="020F0502020204030204" pitchFamily="34" charset="0"/>
                <a:cs typeface="Times New Roman" panose="02020603050405020304" pitchFamily="18" charset="0"/>
              </a:rPr>
              <a:t>o t</a:t>
            </a:r>
            <a:r>
              <a:rPr lang="es-MX" sz="2400" dirty="0" smtClean="0">
                <a:latin typeface="Arial" panose="020B0604020202020204" pitchFamily="34" charset="0"/>
                <a:ea typeface="Calibri" panose="020F0502020204030204" pitchFamily="34" charset="0"/>
                <a:cs typeface="Times New Roman" panose="02020603050405020304" pitchFamily="18" charset="0"/>
              </a:rPr>
              <a:t>rack</a:t>
            </a:r>
            <a:r>
              <a:rPr lang="es-MX" sz="2400" dirty="0">
                <a:latin typeface="Arial" panose="020B0604020202020204" pitchFamily="34" charset="0"/>
                <a:ea typeface="Calibri" panose="020F0502020204030204" pitchFamily="34" charset="0"/>
                <a:cs typeface="Times New Roman" panose="02020603050405020304" pitchFamily="18" charset="0"/>
              </a:rPr>
              <a:t>: </a:t>
            </a:r>
            <a:r>
              <a:rPr lang="es-MX" sz="2400" dirty="0" smtClean="0">
                <a:latin typeface="Arial" panose="020B0604020202020204" pitchFamily="34" charset="0"/>
                <a:ea typeface="Calibri" panose="020F0502020204030204" pitchFamily="34" charset="0"/>
                <a:cs typeface="Times New Roman" panose="02020603050405020304" pitchFamily="18" charset="0"/>
              </a:rPr>
              <a:t>1.</a:t>
            </a:r>
            <a:endParaRPr lang="es-MX"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es-MX" sz="2400" dirty="0" err="1">
                <a:latin typeface="Arial" panose="020B0604020202020204" pitchFamily="34" charset="0"/>
                <a:ea typeface="Calibri" panose="020F0502020204030204" pitchFamily="34" charset="0"/>
                <a:cs typeface="Times New Roman" panose="02020603050405020304" pitchFamily="18" charset="0"/>
              </a:rPr>
              <a:t>Rimsky-Korsakov</a:t>
            </a:r>
            <a:r>
              <a:rPr lang="es-MX" sz="2400" dirty="0">
                <a:latin typeface="Arial" panose="020B0604020202020204" pitchFamily="34" charset="0"/>
                <a:ea typeface="Calibri" panose="020F0502020204030204" pitchFamily="34" charset="0"/>
                <a:cs typeface="Times New Roman" panose="02020603050405020304" pitchFamily="18" charset="0"/>
              </a:rPr>
              <a:t>, N. (2011). </a:t>
            </a:r>
            <a:r>
              <a:rPr lang="es-MX" sz="2400" i="1" dirty="0" err="1">
                <a:latin typeface="Arial" panose="020B0604020202020204" pitchFamily="34" charset="0"/>
                <a:ea typeface="Calibri" panose="020F0502020204030204" pitchFamily="34" charset="0"/>
                <a:cs typeface="Times New Roman" panose="02020603050405020304" pitchFamily="18" charset="0"/>
              </a:rPr>
              <a:t>Scheherazade</a:t>
            </a:r>
            <a:r>
              <a:rPr lang="es-MX" sz="2400" i="1" dirty="0">
                <a:latin typeface="Arial" panose="020B0604020202020204" pitchFamily="34" charset="0"/>
                <a:ea typeface="Calibri" panose="020F0502020204030204" pitchFamily="34" charset="0"/>
                <a:cs typeface="Times New Roman" panose="02020603050405020304" pitchFamily="18" charset="0"/>
              </a:rPr>
              <a:t>, </a:t>
            </a:r>
            <a:r>
              <a:rPr lang="es-MX" sz="2400" i="1" dirty="0" err="1">
                <a:latin typeface="Arial" panose="020B0604020202020204" pitchFamily="34" charset="0"/>
                <a:ea typeface="Calibri" panose="020F0502020204030204" pitchFamily="34" charset="0"/>
                <a:cs typeface="Times New Roman" panose="02020603050405020304" pitchFamily="18" charset="0"/>
              </a:rPr>
              <a:t>Op</a:t>
            </a:r>
            <a:r>
              <a:rPr lang="es-MX" sz="2400" i="1" dirty="0">
                <a:latin typeface="Arial" panose="020B0604020202020204" pitchFamily="34" charset="0"/>
                <a:ea typeface="Calibri" panose="020F0502020204030204" pitchFamily="34" charset="0"/>
                <a:cs typeface="Times New Roman" panose="02020603050405020304" pitchFamily="18" charset="0"/>
              </a:rPr>
              <a:t>. 35: II. The Kalender Prince </a:t>
            </a:r>
            <a:r>
              <a:rPr lang="es-MX" sz="2400" dirty="0">
                <a:latin typeface="Arial" panose="020B0604020202020204" pitchFamily="34" charset="0"/>
                <a:ea typeface="Calibri" panose="020F0502020204030204" pitchFamily="34" charset="0"/>
                <a:cs typeface="Times New Roman" panose="02020603050405020304" pitchFamily="18" charset="0"/>
              </a:rPr>
              <a:t>(Sherezada, El Príncipe Kalender) [obra grabada por Larionoff, M., Schwarz, G</a:t>
            </a:r>
            <a:r>
              <a:rPr lang="es-MX" sz="2400" dirty="0" smtClean="0">
                <a:latin typeface="Arial" panose="020B0604020202020204" pitchFamily="34" charset="0"/>
                <a:ea typeface="Calibri" panose="020F0502020204030204" pitchFamily="34" charset="0"/>
                <a:cs typeface="Times New Roman" panose="02020603050405020304" pitchFamily="18" charset="0"/>
              </a:rPr>
              <a:t>. </a:t>
            </a:r>
            <a:r>
              <a:rPr lang="es-MX" sz="2400" dirty="0">
                <a:latin typeface="Arial" panose="020B0604020202020204" pitchFamily="34" charset="0"/>
                <a:ea typeface="Calibri" panose="020F0502020204030204" pitchFamily="34" charset="0"/>
                <a:cs typeface="Times New Roman" panose="02020603050405020304" pitchFamily="18" charset="0"/>
              </a:rPr>
              <a:t>y Seattle </a:t>
            </a:r>
            <a:r>
              <a:rPr lang="es-MX" sz="2400" dirty="0" err="1">
                <a:latin typeface="Arial" panose="020B0604020202020204" pitchFamily="34" charset="0"/>
                <a:ea typeface="Calibri" panose="020F0502020204030204" pitchFamily="34" charset="0"/>
                <a:cs typeface="Times New Roman" panose="02020603050405020304" pitchFamily="18" charset="0"/>
              </a:rPr>
              <a:t>Symphony</a:t>
            </a:r>
            <a:r>
              <a:rPr lang="es-MX" sz="2400" dirty="0">
                <a:latin typeface="Arial" panose="020B0604020202020204" pitchFamily="34" charset="0"/>
                <a:ea typeface="Calibri" panose="020F0502020204030204" pitchFamily="34" charset="0"/>
                <a:cs typeface="Times New Roman" panose="02020603050405020304" pitchFamily="18" charset="0"/>
              </a:rPr>
              <a:t> </a:t>
            </a:r>
            <a:r>
              <a:rPr lang="es-MX" sz="2400" dirty="0" err="1">
                <a:latin typeface="Arial" panose="020B0604020202020204" pitchFamily="34" charset="0"/>
                <a:ea typeface="Calibri" panose="020F0502020204030204" pitchFamily="34" charset="0"/>
                <a:cs typeface="Times New Roman" panose="02020603050405020304" pitchFamily="18" charset="0"/>
              </a:rPr>
              <a:t>Orchestra</a:t>
            </a:r>
            <a:r>
              <a:rPr lang="es-MX" sz="2400" dirty="0">
                <a:latin typeface="Arial" panose="020B0604020202020204" pitchFamily="34" charset="0"/>
                <a:ea typeface="Calibri" panose="020F0502020204030204" pitchFamily="34" charset="0"/>
                <a:cs typeface="Times New Roman" panose="02020603050405020304" pitchFamily="18" charset="0"/>
              </a:rPr>
              <a:t>]. En </a:t>
            </a:r>
            <a:r>
              <a:rPr lang="es-MX" sz="2400" i="1" dirty="0">
                <a:latin typeface="Arial" panose="020B0604020202020204" pitchFamily="34" charset="0"/>
                <a:ea typeface="Calibri" panose="020F0502020204030204" pitchFamily="34" charset="0"/>
                <a:cs typeface="Times New Roman" panose="02020603050405020304" pitchFamily="18" charset="0"/>
              </a:rPr>
              <a:t>Rimsky-Korsakov: Scheherazade / Tale of Tsar Saltan Suite. </a:t>
            </a:r>
            <a:r>
              <a:rPr lang="es-MX" sz="2400" i="1" dirty="0" smtClean="0">
                <a:latin typeface="Arial" panose="020B0604020202020204" pitchFamily="34" charset="0"/>
                <a:ea typeface="Calibri" panose="020F0502020204030204" pitchFamily="34" charset="0"/>
                <a:cs typeface="Times New Roman" panose="02020603050405020304" pitchFamily="18" charset="0"/>
              </a:rPr>
              <a:t>Naxos </a:t>
            </a:r>
            <a:r>
              <a:rPr lang="es-MX" sz="2400" dirty="0">
                <a:latin typeface="Arial" panose="020B0604020202020204" pitchFamily="34" charset="0"/>
                <a:ea typeface="Calibri" panose="020F0502020204030204" pitchFamily="34" charset="0"/>
                <a:cs typeface="Times New Roman" panose="02020603050405020304" pitchFamily="18" charset="0"/>
              </a:rPr>
              <a:t>(obra original publicada en 1888</a:t>
            </a:r>
            <a:r>
              <a:rPr lang="es-MX" sz="2400" dirty="0" smtClean="0">
                <a:latin typeface="Arial" panose="020B0604020202020204" pitchFamily="34" charset="0"/>
                <a:ea typeface="Calibri" panose="020F0502020204030204" pitchFamily="34" charset="0"/>
                <a:cs typeface="Times New Roman" panose="02020603050405020304" pitchFamily="18" charset="0"/>
              </a:rPr>
              <a:t>).</a:t>
            </a:r>
            <a:r>
              <a:rPr lang="es-MX" sz="2400" dirty="0">
                <a:latin typeface="Arial" panose="020B0604020202020204" pitchFamily="34" charset="0"/>
                <a:ea typeface="Calibri" panose="020F0502020204030204" pitchFamily="34" charset="0"/>
                <a:cs typeface="Times New Roman" panose="02020603050405020304" pitchFamily="18" charset="0"/>
              </a:rPr>
              <a:t> </a:t>
            </a:r>
            <a:r>
              <a:rPr lang="es-MX" sz="2400" dirty="0" smtClean="0">
                <a:latin typeface="Arial" panose="020B0604020202020204" pitchFamily="34" charset="0"/>
                <a:ea typeface="Calibri" panose="020F0502020204030204" pitchFamily="34" charset="0"/>
                <a:cs typeface="Times New Roman" panose="02020603050405020304" pitchFamily="18" charset="0"/>
              </a:rPr>
              <a:t>CD</a:t>
            </a:r>
            <a:r>
              <a:rPr lang="es-MX" sz="2400" dirty="0">
                <a:latin typeface="Arial" panose="020B0604020202020204" pitchFamily="34" charset="0"/>
                <a:ea typeface="Calibri" panose="020F0502020204030204" pitchFamily="34" charset="0"/>
                <a:cs typeface="Times New Roman" panose="02020603050405020304" pitchFamily="18" charset="0"/>
              </a:rPr>
              <a:t>: </a:t>
            </a:r>
            <a:r>
              <a:rPr lang="es-MX" sz="2400" dirty="0" smtClean="0">
                <a:latin typeface="Arial" panose="020B0604020202020204" pitchFamily="34" charset="0"/>
                <a:ea typeface="Calibri" panose="020F0502020204030204" pitchFamily="34" charset="0"/>
                <a:cs typeface="Times New Roman" panose="02020603050405020304" pitchFamily="18" charset="0"/>
              </a:rPr>
              <a:t>8.572693. Pista </a:t>
            </a:r>
            <a:r>
              <a:rPr lang="es-MX" sz="2400" dirty="0">
                <a:latin typeface="Arial" panose="020B0604020202020204" pitchFamily="34" charset="0"/>
                <a:ea typeface="Calibri" panose="020F0502020204030204" pitchFamily="34" charset="0"/>
                <a:cs typeface="Times New Roman" panose="02020603050405020304" pitchFamily="18" charset="0"/>
              </a:rPr>
              <a:t>o t</a:t>
            </a:r>
            <a:r>
              <a:rPr lang="es-MX" sz="2400" dirty="0" smtClean="0">
                <a:latin typeface="Arial" panose="020B0604020202020204" pitchFamily="34" charset="0"/>
                <a:ea typeface="Calibri" panose="020F0502020204030204" pitchFamily="34" charset="0"/>
                <a:cs typeface="Times New Roman" panose="02020603050405020304" pitchFamily="18" charset="0"/>
              </a:rPr>
              <a:t>rack</a:t>
            </a:r>
            <a:r>
              <a:rPr lang="es-MX" sz="2400" dirty="0">
                <a:latin typeface="Arial" panose="020B0604020202020204" pitchFamily="34" charset="0"/>
                <a:ea typeface="Calibri" panose="020F0502020204030204" pitchFamily="34" charset="0"/>
                <a:cs typeface="Times New Roman" panose="02020603050405020304" pitchFamily="18" charset="0"/>
              </a:rPr>
              <a:t>: </a:t>
            </a:r>
            <a:r>
              <a:rPr lang="es-MX" sz="2400" dirty="0" smtClean="0">
                <a:latin typeface="Arial" panose="020B0604020202020204" pitchFamily="34" charset="0"/>
                <a:ea typeface="Calibri" panose="020F0502020204030204" pitchFamily="34" charset="0"/>
                <a:cs typeface="Times New Roman" panose="02020603050405020304" pitchFamily="18" charset="0"/>
              </a:rPr>
              <a:t>2.</a:t>
            </a:r>
            <a:endParaRPr lang="es-MX"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es-MX" sz="2400" dirty="0" err="1">
                <a:latin typeface="Arial" panose="020B0604020202020204" pitchFamily="34" charset="0"/>
                <a:ea typeface="Calibri" panose="020F0502020204030204" pitchFamily="34" charset="0"/>
                <a:cs typeface="Times New Roman" panose="02020603050405020304" pitchFamily="18" charset="0"/>
              </a:rPr>
              <a:t>Rimsky-Korsakov</a:t>
            </a:r>
            <a:r>
              <a:rPr lang="es-MX" sz="2400" dirty="0">
                <a:latin typeface="Arial" panose="020B0604020202020204" pitchFamily="34" charset="0"/>
                <a:ea typeface="Calibri" panose="020F0502020204030204" pitchFamily="34" charset="0"/>
                <a:cs typeface="Times New Roman" panose="02020603050405020304" pitchFamily="18" charset="0"/>
              </a:rPr>
              <a:t>, N. (2011). </a:t>
            </a:r>
            <a:r>
              <a:rPr lang="es-MX" sz="2400" i="1" dirty="0" err="1">
                <a:latin typeface="Arial" panose="020B0604020202020204" pitchFamily="34" charset="0"/>
                <a:ea typeface="Calibri" panose="020F0502020204030204" pitchFamily="34" charset="0"/>
                <a:cs typeface="Times New Roman" panose="02020603050405020304" pitchFamily="18" charset="0"/>
              </a:rPr>
              <a:t>Scheherazade</a:t>
            </a:r>
            <a:r>
              <a:rPr lang="es-MX" sz="2400" i="1" dirty="0">
                <a:latin typeface="Arial" panose="020B0604020202020204" pitchFamily="34" charset="0"/>
                <a:ea typeface="Calibri" panose="020F0502020204030204" pitchFamily="34" charset="0"/>
                <a:cs typeface="Times New Roman" panose="02020603050405020304" pitchFamily="18" charset="0"/>
              </a:rPr>
              <a:t>, </a:t>
            </a:r>
            <a:r>
              <a:rPr lang="es-MX" sz="2400" i="1" dirty="0" err="1">
                <a:latin typeface="Arial" panose="020B0604020202020204" pitchFamily="34" charset="0"/>
                <a:ea typeface="Calibri" panose="020F0502020204030204" pitchFamily="34" charset="0"/>
                <a:cs typeface="Times New Roman" panose="02020603050405020304" pitchFamily="18" charset="0"/>
              </a:rPr>
              <a:t>Op</a:t>
            </a:r>
            <a:r>
              <a:rPr lang="es-MX" sz="2400" i="1" dirty="0">
                <a:latin typeface="Arial" panose="020B0604020202020204" pitchFamily="34" charset="0"/>
                <a:ea typeface="Calibri" panose="020F0502020204030204" pitchFamily="34" charset="0"/>
                <a:cs typeface="Times New Roman" panose="02020603050405020304" pitchFamily="18" charset="0"/>
              </a:rPr>
              <a:t>. 35: III. The Young Prince and the Young Princess </a:t>
            </a:r>
            <a:r>
              <a:rPr lang="es-MX" sz="2400" dirty="0">
                <a:latin typeface="Arial" panose="020B0604020202020204" pitchFamily="34" charset="0"/>
                <a:ea typeface="Calibri" panose="020F0502020204030204" pitchFamily="34" charset="0"/>
                <a:cs typeface="Times New Roman" panose="02020603050405020304" pitchFamily="18" charset="0"/>
              </a:rPr>
              <a:t>(Sherezada, El joven Príncipe y la joven Princesa) [obra grabada por Larionoff, M., Schwarz, G</a:t>
            </a:r>
            <a:r>
              <a:rPr lang="es-MX" sz="2400" dirty="0" smtClean="0">
                <a:latin typeface="Arial" panose="020B0604020202020204" pitchFamily="34" charset="0"/>
                <a:ea typeface="Calibri" panose="020F0502020204030204" pitchFamily="34" charset="0"/>
                <a:cs typeface="Times New Roman" panose="02020603050405020304" pitchFamily="18" charset="0"/>
              </a:rPr>
              <a:t>. </a:t>
            </a:r>
            <a:r>
              <a:rPr lang="es-MX" sz="2400" dirty="0">
                <a:latin typeface="Arial" panose="020B0604020202020204" pitchFamily="34" charset="0"/>
                <a:ea typeface="Calibri" panose="020F0502020204030204" pitchFamily="34" charset="0"/>
                <a:cs typeface="Times New Roman" panose="02020603050405020304" pitchFamily="18" charset="0"/>
              </a:rPr>
              <a:t>y Seattle </a:t>
            </a:r>
            <a:r>
              <a:rPr lang="es-MX" sz="2400" dirty="0" err="1">
                <a:latin typeface="Arial" panose="020B0604020202020204" pitchFamily="34" charset="0"/>
                <a:ea typeface="Calibri" panose="020F0502020204030204" pitchFamily="34" charset="0"/>
                <a:cs typeface="Times New Roman" panose="02020603050405020304" pitchFamily="18" charset="0"/>
              </a:rPr>
              <a:t>Symphony</a:t>
            </a:r>
            <a:r>
              <a:rPr lang="es-MX" sz="2400" dirty="0">
                <a:latin typeface="Arial" panose="020B0604020202020204" pitchFamily="34" charset="0"/>
                <a:ea typeface="Calibri" panose="020F0502020204030204" pitchFamily="34" charset="0"/>
                <a:cs typeface="Times New Roman" panose="02020603050405020304" pitchFamily="18" charset="0"/>
              </a:rPr>
              <a:t> </a:t>
            </a:r>
            <a:r>
              <a:rPr lang="es-MX" sz="2400" dirty="0" err="1">
                <a:latin typeface="Arial" panose="020B0604020202020204" pitchFamily="34" charset="0"/>
                <a:ea typeface="Calibri" panose="020F0502020204030204" pitchFamily="34" charset="0"/>
                <a:cs typeface="Times New Roman" panose="02020603050405020304" pitchFamily="18" charset="0"/>
              </a:rPr>
              <a:t>Orchestra</a:t>
            </a:r>
            <a:r>
              <a:rPr lang="es-MX" sz="2400" dirty="0">
                <a:latin typeface="Arial" panose="020B0604020202020204" pitchFamily="34" charset="0"/>
                <a:ea typeface="Calibri" panose="020F0502020204030204" pitchFamily="34" charset="0"/>
                <a:cs typeface="Times New Roman" panose="02020603050405020304" pitchFamily="18" charset="0"/>
              </a:rPr>
              <a:t>]. En </a:t>
            </a:r>
            <a:r>
              <a:rPr lang="es-MX" sz="2400" i="1" dirty="0">
                <a:latin typeface="Arial" panose="020B0604020202020204" pitchFamily="34" charset="0"/>
                <a:ea typeface="Calibri" panose="020F0502020204030204" pitchFamily="34" charset="0"/>
                <a:cs typeface="Times New Roman" panose="02020603050405020304" pitchFamily="18" charset="0"/>
              </a:rPr>
              <a:t>Rimsky-Korsakov: Scheherazade / Tale of Tsar Saltan Suite. </a:t>
            </a:r>
            <a:r>
              <a:rPr lang="es-MX" sz="2400" i="1" dirty="0" smtClean="0">
                <a:latin typeface="Arial" panose="020B0604020202020204" pitchFamily="34" charset="0"/>
                <a:ea typeface="Calibri" panose="020F0502020204030204" pitchFamily="34" charset="0"/>
                <a:cs typeface="Times New Roman" panose="02020603050405020304" pitchFamily="18" charset="0"/>
              </a:rPr>
              <a:t>Naxos </a:t>
            </a:r>
            <a:r>
              <a:rPr lang="es-MX" sz="2400" dirty="0">
                <a:latin typeface="Arial" panose="020B0604020202020204" pitchFamily="34" charset="0"/>
                <a:ea typeface="Calibri" panose="020F0502020204030204" pitchFamily="34" charset="0"/>
                <a:cs typeface="Times New Roman" panose="02020603050405020304" pitchFamily="18" charset="0"/>
              </a:rPr>
              <a:t>(obra original publicada en 1888</a:t>
            </a:r>
            <a:r>
              <a:rPr lang="es-MX" sz="2400" dirty="0" smtClean="0">
                <a:latin typeface="Arial" panose="020B0604020202020204" pitchFamily="34" charset="0"/>
                <a:ea typeface="Calibri" panose="020F0502020204030204" pitchFamily="34" charset="0"/>
                <a:cs typeface="Times New Roman" panose="02020603050405020304" pitchFamily="18" charset="0"/>
              </a:rPr>
              <a:t>). CD</a:t>
            </a:r>
            <a:r>
              <a:rPr lang="es-MX" sz="2400" dirty="0">
                <a:latin typeface="Arial" panose="020B0604020202020204" pitchFamily="34" charset="0"/>
                <a:ea typeface="Calibri" panose="020F0502020204030204" pitchFamily="34" charset="0"/>
                <a:cs typeface="Times New Roman" panose="02020603050405020304" pitchFamily="18" charset="0"/>
              </a:rPr>
              <a:t>: </a:t>
            </a:r>
            <a:r>
              <a:rPr lang="es-MX" sz="2400" dirty="0" smtClean="0">
                <a:latin typeface="Arial" panose="020B0604020202020204" pitchFamily="34" charset="0"/>
                <a:ea typeface="Calibri" panose="020F0502020204030204" pitchFamily="34" charset="0"/>
                <a:cs typeface="Times New Roman" panose="02020603050405020304" pitchFamily="18" charset="0"/>
              </a:rPr>
              <a:t>8.572693. Pista </a:t>
            </a:r>
            <a:r>
              <a:rPr lang="es-MX" sz="2400" dirty="0">
                <a:latin typeface="Arial" panose="020B0604020202020204" pitchFamily="34" charset="0"/>
                <a:ea typeface="Calibri" panose="020F0502020204030204" pitchFamily="34" charset="0"/>
                <a:cs typeface="Times New Roman" panose="02020603050405020304" pitchFamily="18" charset="0"/>
              </a:rPr>
              <a:t>o t</a:t>
            </a:r>
            <a:r>
              <a:rPr lang="es-MX" sz="2400" dirty="0" smtClean="0">
                <a:latin typeface="Arial" panose="020B0604020202020204" pitchFamily="34" charset="0"/>
                <a:ea typeface="Calibri" panose="020F0502020204030204" pitchFamily="34" charset="0"/>
                <a:cs typeface="Times New Roman" panose="02020603050405020304" pitchFamily="18" charset="0"/>
              </a:rPr>
              <a:t>rack</a:t>
            </a:r>
            <a:r>
              <a:rPr lang="es-MX" sz="2400" dirty="0">
                <a:latin typeface="Arial" panose="020B0604020202020204" pitchFamily="34" charset="0"/>
                <a:ea typeface="Calibri" panose="020F0502020204030204" pitchFamily="34" charset="0"/>
                <a:cs typeface="Times New Roman" panose="02020603050405020304" pitchFamily="18" charset="0"/>
              </a:rPr>
              <a:t>: </a:t>
            </a:r>
            <a:r>
              <a:rPr lang="es-MX" sz="2400" dirty="0" smtClean="0">
                <a:latin typeface="Arial" panose="020B0604020202020204" pitchFamily="34" charset="0"/>
                <a:ea typeface="Calibri" panose="020F0502020204030204" pitchFamily="34" charset="0"/>
                <a:cs typeface="Times New Roman" panose="02020603050405020304" pitchFamily="18" charset="0"/>
              </a:rPr>
              <a:t>3.</a:t>
            </a:r>
            <a:endParaRPr lang="es-MX"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es-MX" sz="2400" dirty="0" err="1">
                <a:latin typeface="Arial" panose="020B0604020202020204" pitchFamily="34" charset="0"/>
                <a:ea typeface="Calibri" panose="020F0502020204030204" pitchFamily="34" charset="0"/>
                <a:cs typeface="Times New Roman" panose="02020603050405020304" pitchFamily="18" charset="0"/>
              </a:rPr>
              <a:t>Rimsky-Korsakov</a:t>
            </a:r>
            <a:r>
              <a:rPr lang="es-MX" sz="2400" dirty="0">
                <a:latin typeface="Arial" panose="020B0604020202020204" pitchFamily="34" charset="0"/>
                <a:ea typeface="Calibri" panose="020F0502020204030204" pitchFamily="34" charset="0"/>
                <a:cs typeface="Times New Roman" panose="02020603050405020304" pitchFamily="18" charset="0"/>
              </a:rPr>
              <a:t>, N. (2011). </a:t>
            </a:r>
            <a:r>
              <a:rPr lang="es-MX" sz="2400" i="1" dirty="0" err="1">
                <a:latin typeface="Arial" panose="020B0604020202020204" pitchFamily="34" charset="0"/>
                <a:ea typeface="Calibri" panose="020F0502020204030204" pitchFamily="34" charset="0"/>
                <a:cs typeface="Times New Roman" panose="02020603050405020304" pitchFamily="18" charset="0"/>
              </a:rPr>
              <a:t>Scheherazade</a:t>
            </a:r>
            <a:r>
              <a:rPr lang="es-MX" sz="2400" i="1" dirty="0">
                <a:latin typeface="Arial" panose="020B0604020202020204" pitchFamily="34" charset="0"/>
                <a:ea typeface="Calibri" panose="020F0502020204030204" pitchFamily="34" charset="0"/>
                <a:cs typeface="Times New Roman" panose="02020603050405020304" pitchFamily="18" charset="0"/>
              </a:rPr>
              <a:t>, </a:t>
            </a:r>
            <a:r>
              <a:rPr lang="es-MX" sz="2400" i="1" dirty="0" err="1">
                <a:latin typeface="Arial" panose="020B0604020202020204" pitchFamily="34" charset="0"/>
                <a:ea typeface="Calibri" panose="020F0502020204030204" pitchFamily="34" charset="0"/>
                <a:cs typeface="Times New Roman" panose="02020603050405020304" pitchFamily="18" charset="0"/>
              </a:rPr>
              <a:t>Op</a:t>
            </a:r>
            <a:r>
              <a:rPr lang="es-MX" sz="2400" i="1" dirty="0">
                <a:latin typeface="Arial" panose="020B0604020202020204" pitchFamily="34" charset="0"/>
                <a:ea typeface="Calibri" panose="020F0502020204030204" pitchFamily="34" charset="0"/>
                <a:cs typeface="Times New Roman" panose="02020603050405020304" pitchFamily="18" charset="0"/>
              </a:rPr>
              <a:t>. 35: IV. Festival at </a:t>
            </a:r>
            <a:r>
              <a:rPr lang="es-MX" sz="2400" i="1" dirty="0" smtClean="0">
                <a:latin typeface="Arial" panose="020B0604020202020204" pitchFamily="34" charset="0"/>
                <a:ea typeface="Calibri" panose="020F0502020204030204" pitchFamily="34" charset="0"/>
                <a:cs typeface="Times New Roman" panose="02020603050405020304" pitchFamily="18" charset="0"/>
              </a:rPr>
              <a:t>Baghdad-The </a:t>
            </a:r>
            <a:r>
              <a:rPr lang="es-MX" sz="2400" i="1" dirty="0">
                <a:latin typeface="Arial" panose="020B0604020202020204" pitchFamily="34" charset="0"/>
                <a:ea typeface="Calibri" panose="020F0502020204030204" pitchFamily="34" charset="0"/>
                <a:cs typeface="Times New Roman" panose="02020603050405020304" pitchFamily="18" charset="0"/>
              </a:rPr>
              <a:t>Sea</a:t>
            </a:r>
            <a:r>
              <a:rPr lang="es-MX" sz="2400" dirty="0">
                <a:latin typeface="Arial" panose="020B0604020202020204" pitchFamily="34" charset="0"/>
                <a:ea typeface="Calibri" panose="020F0502020204030204" pitchFamily="34" charset="0"/>
                <a:cs typeface="Times New Roman" panose="02020603050405020304" pitchFamily="18" charset="0"/>
              </a:rPr>
              <a:t> (Sherezada, El festival de Bagdad, El mar) [obra grabada por Larionoff, M., Schwarz, G</a:t>
            </a:r>
            <a:r>
              <a:rPr lang="es-MX" sz="2400" dirty="0" smtClean="0">
                <a:latin typeface="Arial" panose="020B0604020202020204" pitchFamily="34" charset="0"/>
                <a:ea typeface="Calibri" panose="020F0502020204030204" pitchFamily="34" charset="0"/>
                <a:cs typeface="Times New Roman" panose="02020603050405020304" pitchFamily="18" charset="0"/>
              </a:rPr>
              <a:t>. </a:t>
            </a:r>
            <a:r>
              <a:rPr lang="es-MX" sz="2400" dirty="0">
                <a:latin typeface="Arial" panose="020B0604020202020204" pitchFamily="34" charset="0"/>
                <a:ea typeface="Calibri" panose="020F0502020204030204" pitchFamily="34" charset="0"/>
                <a:cs typeface="Times New Roman" panose="02020603050405020304" pitchFamily="18" charset="0"/>
              </a:rPr>
              <a:t>y Seattle </a:t>
            </a:r>
            <a:r>
              <a:rPr lang="es-MX" sz="2400" dirty="0" err="1">
                <a:latin typeface="Arial" panose="020B0604020202020204" pitchFamily="34" charset="0"/>
                <a:ea typeface="Calibri" panose="020F0502020204030204" pitchFamily="34" charset="0"/>
                <a:cs typeface="Times New Roman" panose="02020603050405020304" pitchFamily="18" charset="0"/>
              </a:rPr>
              <a:t>Symphony</a:t>
            </a:r>
            <a:r>
              <a:rPr lang="es-MX" sz="2400" dirty="0">
                <a:latin typeface="Arial" panose="020B0604020202020204" pitchFamily="34" charset="0"/>
                <a:ea typeface="Calibri" panose="020F0502020204030204" pitchFamily="34" charset="0"/>
                <a:cs typeface="Times New Roman" panose="02020603050405020304" pitchFamily="18" charset="0"/>
              </a:rPr>
              <a:t> </a:t>
            </a:r>
            <a:r>
              <a:rPr lang="es-MX" sz="2400" dirty="0" err="1">
                <a:latin typeface="Arial" panose="020B0604020202020204" pitchFamily="34" charset="0"/>
                <a:ea typeface="Calibri" panose="020F0502020204030204" pitchFamily="34" charset="0"/>
                <a:cs typeface="Times New Roman" panose="02020603050405020304" pitchFamily="18" charset="0"/>
              </a:rPr>
              <a:t>Orchestra</a:t>
            </a:r>
            <a:r>
              <a:rPr lang="es-MX" sz="2400" dirty="0">
                <a:latin typeface="Arial" panose="020B0604020202020204" pitchFamily="34" charset="0"/>
                <a:ea typeface="Calibri" panose="020F0502020204030204" pitchFamily="34" charset="0"/>
                <a:cs typeface="Times New Roman" panose="02020603050405020304" pitchFamily="18" charset="0"/>
              </a:rPr>
              <a:t>]. En </a:t>
            </a:r>
            <a:r>
              <a:rPr lang="es-MX" sz="2400" i="1" dirty="0">
                <a:latin typeface="Arial" panose="020B0604020202020204" pitchFamily="34" charset="0"/>
                <a:ea typeface="Calibri" panose="020F0502020204030204" pitchFamily="34" charset="0"/>
                <a:cs typeface="Times New Roman" panose="02020603050405020304" pitchFamily="18" charset="0"/>
              </a:rPr>
              <a:t>Rimsky-Korsakov: Scheherazade / Tale of Tsar Saltan Suite. </a:t>
            </a:r>
            <a:r>
              <a:rPr lang="es-MX" sz="2400" i="1" dirty="0" smtClean="0">
                <a:latin typeface="Arial" panose="020B0604020202020204" pitchFamily="34" charset="0"/>
                <a:ea typeface="Calibri" panose="020F0502020204030204" pitchFamily="34" charset="0"/>
                <a:cs typeface="Times New Roman" panose="02020603050405020304" pitchFamily="18" charset="0"/>
              </a:rPr>
              <a:t>Naxos</a:t>
            </a:r>
            <a:r>
              <a:rPr lang="es-MX" sz="2400" i="1" dirty="0">
                <a:latin typeface="Arial" panose="020B0604020202020204" pitchFamily="34" charset="0"/>
                <a:ea typeface="Calibri" panose="020F0502020204030204" pitchFamily="34" charset="0"/>
                <a:cs typeface="Times New Roman" panose="02020603050405020304" pitchFamily="18" charset="0"/>
              </a:rPr>
              <a:t> </a:t>
            </a:r>
            <a:r>
              <a:rPr lang="es-MX" sz="2400" dirty="0" smtClean="0">
                <a:latin typeface="Arial" panose="020B0604020202020204" pitchFamily="34" charset="0"/>
                <a:ea typeface="Calibri" panose="020F0502020204030204" pitchFamily="34" charset="0"/>
                <a:cs typeface="Times New Roman" panose="02020603050405020304" pitchFamily="18" charset="0"/>
              </a:rPr>
              <a:t>(</a:t>
            </a:r>
            <a:r>
              <a:rPr lang="es-MX" sz="2400" dirty="0">
                <a:latin typeface="Arial" panose="020B0604020202020204" pitchFamily="34" charset="0"/>
                <a:ea typeface="Calibri" panose="020F0502020204030204" pitchFamily="34" charset="0"/>
                <a:cs typeface="Times New Roman" panose="02020603050405020304" pitchFamily="18" charset="0"/>
              </a:rPr>
              <a:t>obra original publicada en 1888</a:t>
            </a:r>
            <a:r>
              <a:rPr lang="es-MX" sz="2400" dirty="0" smtClean="0">
                <a:latin typeface="Arial" panose="020B0604020202020204" pitchFamily="34" charset="0"/>
                <a:ea typeface="Calibri" panose="020F0502020204030204" pitchFamily="34" charset="0"/>
                <a:cs typeface="Times New Roman" panose="02020603050405020304" pitchFamily="18" charset="0"/>
              </a:rPr>
              <a:t>). CD</a:t>
            </a:r>
            <a:r>
              <a:rPr lang="es-MX" sz="2400" dirty="0">
                <a:latin typeface="Arial" panose="020B0604020202020204" pitchFamily="34" charset="0"/>
                <a:ea typeface="Calibri" panose="020F0502020204030204" pitchFamily="34" charset="0"/>
                <a:cs typeface="Times New Roman" panose="02020603050405020304" pitchFamily="18" charset="0"/>
              </a:rPr>
              <a:t>: </a:t>
            </a:r>
            <a:r>
              <a:rPr lang="es-MX" sz="2400" dirty="0" smtClean="0">
                <a:latin typeface="Arial" panose="020B0604020202020204" pitchFamily="34" charset="0"/>
                <a:ea typeface="Calibri" panose="020F0502020204030204" pitchFamily="34" charset="0"/>
                <a:cs typeface="Times New Roman" panose="02020603050405020304" pitchFamily="18" charset="0"/>
              </a:rPr>
              <a:t>8.572693. Pista </a:t>
            </a:r>
            <a:r>
              <a:rPr lang="es-MX" sz="2400" dirty="0">
                <a:latin typeface="Arial" panose="020B0604020202020204" pitchFamily="34" charset="0"/>
                <a:ea typeface="Calibri" panose="020F0502020204030204" pitchFamily="34" charset="0"/>
                <a:cs typeface="Times New Roman" panose="02020603050405020304" pitchFamily="18" charset="0"/>
              </a:rPr>
              <a:t>o t</a:t>
            </a:r>
            <a:r>
              <a:rPr lang="es-MX" sz="2400" dirty="0" smtClean="0">
                <a:latin typeface="Arial" panose="020B0604020202020204" pitchFamily="34" charset="0"/>
                <a:ea typeface="Calibri" panose="020F0502020204030204" pitchFamily="34" charset="0"/>
                <a:cs typeface="Times New Roman" panose="02020603050405020304" pitchFamily="18" charset="0"/>
              </a:rPr>
              <a:t>rack</a:t>
            </a:r>
            <a:r>
              <a:rPr lang="es-MX" sz="2400" dirty="0">
                <a:latin typeface="Arial" panose="020B0604020202020204" pitchFamily="34" charset="0"/>
                <a:ea typeface="Calibri" panose="020F0502020204030204" pitchFamily="34" charset="0"/>
                <a:cs typeface="Times New Roman" panose="02020603050405020304" pitchFamily="18" charset="0"/>
              </a:rPr>
              <a:t>: </a:t>
            </a:r>
            <a:r>
              <a:rPr lang="es-MX" sz="2400" dirty="0" smtClean="0">
                <a:latin typeface="Arial" panose="020B0604020202020204" pitchFamily="34" charset="0"/>
                <a:ea typeface="Calibri" panose="020F0502020204030204" pitchFamily="34" charset="0"/>
                <a:cs typeface="Times New Roman" panose="02020603050405020304" pitchFamily="18" charset="0"/>
              </a:rPr>
              <a:t>4.</a:t>
            </a:r>
            <a:endParaRPr lang="es-MX"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en-US" sz="2400" dirty="0">
                <a:latin typeface="Arial" panose="020B0604020202020204" pitchFamily="34" charset="0"/>
                <a:ea typeface="Calibri" panose="020F0502020204030204" pitchFamily="34" charset="0"/>
                <a:cs typeface="Times New Roman" panose="02020603050405020304" pitchFamily="18" charset="0"/>
              </a:rPr>
              <a:t>Borodin, A. (2013). </a:t>
            </a:r>
            <a:r>
              <a:rPr lang="en-US" sz="2400" i="1" dirty="0" err="1">
                <a:latin typeface="Arial" panose="020B0604020202020204" pitchFamily="34" charset="0"/>
                <a:ea typeface="Calibri" panose="020F0502020204030204" pitchFamily="34" charset="0"/>
                <a:cs typeface="Times New Roman" panose="02020603050405020304" pitchFamily="18" charset="0"/>
              </a:rPr>
              <a:t>Knyaz</a:t>
            </a:r>
            <a:r>
              <a:rPr lang="en-US" sz="2400" i="1" dirty="0">
                <a:latin typeface="Arial" panose="020B0604020202020204" pitchFamily="34" charset="0"/>
                <a:ea typeface="Calibri" panose="020F0502020204030204" pitchFamily="34" charset="0"/>
                <a:cs typeface="Times New Roman" panose="02020603050405020304" pitchFamily="18" charset="0"/>
              </a:rPr>
              <a:t> Igor (Principe Igor), Act II: Dance of the </a:t>
            </a:r>
            <a:r>
              <a:rPr lang="en-US" sz="2400" i="1" dirty="0" err="1">
                <a:latin typeface="Arial" panose="020B0604020202020204" pitchFamily="34" charset="0"/>
                <a:ea typeface="Calibri" panose="020F0502020204030204" pitchFamily="34" charset="0"/>
                <a:cs typeface="Times New Roman" panose="02020603050405020304" pitchFamily="18" charset="0"/>
              </a:rPr>
              <a:t>Polovtsian</a:t>
            </a:r>
            <a:r>
              <a:rPr lang="en-US" sz="2400" i="1" dirty="0">
                <a:latin typeface="Arial" panose="020B0604020202020204" pitchFamily="34" charset="0"/>
                <a:ea typeface="Calibri" panose="020F0502020204030204" pitchFamily="34" charset="0"/>
                <a:cs typeface="Times New Roman" panose="02020603050405020304" pitchFamily="18" charset="0"/>
              </a:rPr>
              <a:t> Maidens </a:t>
            </a:r>
            <a:r>
              <a:rPr lang="en-US" sz="2400" dirty="0">
                <a:latin typeface="Arial" panose="020B0604020202020204" pitchFamily="34" charset="0"/>
                <a:ea typeface="Calibri" panose="020F0502020204030204" pitchFamily="34" charset="0"/>
                <a:cs typeface="Times New Roman" panose="02020603050405020304" pitchFamily="18" charset="0"/>
              </a:rPr>
              <a:t>[</a:t>
            </a:r>
            <a:r>
              <a:rPr lang="en-US" sz="2400" dirty="0" err="1">
                <a:latin typeface="Arial" panose="020B0604020202020204" pitchFamily="34" charset="0"/>
                <a:ea typeface="Calibri" panose="020F0502020204030204" pitchFamily="34" charset="0"/>
                <a:cs typeface="Times New Roman" panose="02020603050405020304" pitchFamily="18" charset="0"/>
              </a:rPr>
              <a:t>obra</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grabada</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por</a:t>
            </a:r>
            <a:r>
              <a:rPr lang="en-US" sz="2400" dirty="0">
                <a:latin typeface="Arial" panose="020B0604020202020204" pitchFamily="34" charset="0"/>
                <a:ea typeface="Calibri" panose="020F0502020204030204" pitchFamily="34" charset="0"/>
                <a:cs typeface="Times New Roman" panose="02020603050405020304" pitchFamily="18" charset="0"/>
              </a:rPr>
              <a:t> Gergiev, V., Kirov </a:t>
            </a:r>
            <a:r>
              <a:rPr lang="en-US" sz="2400" dirty="0" smtClean="0">
                <a:latin typeface="Arial" panose="020B0604020202020204" pitchFamily="34" charset="0"/>
                <a:ea typeface="Calibri" panose="020F0502020204030204" pitchFamily="34" charset="0"/>
                <a:cs typeface="Times New Roman" panose="02020603050405020304" pitchFamily="18" charset="0"/>
              </a:rPr>
              <a:t>Chorus </a:t>
            </a:r>
            <a:r>
              <a:rPr lang="en-US" sz="2400" dirty="0">
                <a:latin typeface="Arial" panose="020B0604020202020204" pitchFamily="34" charset="0"/>
                <a:ea typeface="Calibri" panose="020F0502020204030204" pitchFamily="34" charset="0"/>
                <a:cs typeface="Times New Roman" panose="02020603050405020304" pitchFamily="18" charset="0"/>
              </a:rPr>
              <a:t>y Kirov Orchestra]. En </a:t>
            </a:r>
            <a:r>
              <a:rPr lang="en-US" sz="2400" i="1" dirty="0">
                <a:latin typeface="Arial" panose="020B0604020202020204" pitchFamily="34" charset="0"/>
                <a:ea typeface="Calibri" panose="020F0502020204030204" pitchFamily="34" charset="0"/>
                <a:cs typeface="Times New Roman" panose="02020603050405020304" pitchFamily="18" charset="0"/>
              </a:rPr>
              <a:t>Valery Gergiev: La </a:t>
            </a:r>
            <a:r>
              <a:rPr lang="en-US" sz="2400" i="1" dirty="0" err="1">
                <a:latin typeface="Arial" panose="020B0604020202020204" pitchFamily="34" charset="0"/>
                <a:ea typeface="Calibri" panose="020F0502020204030204" pitchFamily="34" charset="0"/>
                <a:cs typeface="Times New Roman" panose="02020603050405020304" pitchFamily="18" charset="0"/>
              </a:rPr>
              <a:t>Más</a:t>
            </a:r>
            <a:r>
              <a:rPr lang="en-US" sz="2400" i="1" dirty="0">
                <a:latin typeface="Arial" panose="020B0604020202020204" pitchFamily="34" charset="0"/>
                <a:ea typeface="Calibri" panose="020F0502020204030204" pitchFamily="34" charset="0"/>
                <a:cs typeface="Times New Roman" panose="02020603050405020304" pitchFamily="18" charset="0"/>
              </a:rPr>
              <a:t> Grande </a:t>
            </a:r>
            <a:r>
              <a:rPr lang="en-US" sz="2400" i="1" dirty="0" err="1">
                <a:latin typeface="Arial" panose="020B0604020202020204" pitchFamily="34" charset="0"/>
                <a:ea typeface="Calibri" panose="020F0502020204030204" pitchFamily="34" charset="0"/>
                <a:cs typeface="Times New Roman" panose="02020603050405020304" pitchFamily="18" charset="0"/>
              </a:rPr>
              <a:t>Música</a:t>
            </a:r>
            <a:r>
              <a:rPr lang="en-US" sz="2400" i="1" dirty="0">
                <a:latin typeface="Arial" panose="020B0604020202020204" pitchFamily="34" charset="0"/>
                <a:ea typeface="Calibri" panose="020F0502020204030204" pitchFamily="34" charset="0"/>
                <a:cs typeface="Times New Roman" panose="02020603050405020304" pitchFamily="18" charset="0"/>
              </a:rPr>
              <a:t> </a:t>
            </a:r>
            <a:r>
              <a:rPr lang="en-US" sz="2400" i="1" dirty="0" err="1">
                <a:latin typeface="Arial" panose="020B0604020202020204" pitchFamily="34" charset="0"/>
                <a:ea typeface="Calibri" panose="020F0502020204030204" pitchFamily="34" charset="0"/>
                <a:cs typeface="Times New Roman" panose="02020603050405020304" pitchFamily="18" charset="0"/>
              </a:rPr>
              <a:t>Clásica</a:t>
            </a:r>
            <a:r>
              <a:rPr lang="en-US" sz="2400" i="1" dirty="0">
                <a:latin typeface="Arial" panose="020B0604020202020204" pitchFamily="34" charset="0"/>
                <a:ea typeface="Calibri" panose="020F0502020204030204" pitchFamily="34" charset="0"/>
                <a:cs typeface="Times New Roman" panose="02020603050405020304" pitchFamily="18" charset="0"/>
              </a:rPr>
              <a:t> </a:t>
            </a:r>
            <a:r>
              <a:rPr lang="en-US" sz="2400" i="1" dirty="0" err="1">
                <a:latin typeface="Arial" panose="020B0604020202020204" pitchFamily="34" charset="0"/>
                <a:ea typeface="Calibri" panose="020F0502020204030204" pitchFamily="34" charset="0"/>
                <a:cs typeface="Times New Roman" panose="02020603050405020304" pitchFamily="18" charset="0"/>
              </a:rPr>
              <a:t>Rusa</a:t>
            </a:r>
            <a:r>
              <a:rPr lang="en-US" sz="2400" i="1" dirty="0">
                <a:latin typeface="Arial" panose="020B0604020202020204" pitchFamily="34" charset="0"/>
                <a:ea typeface="Calibri" panose="020F0502020204030204" pitchFamily="34" charset="0"/>
                <a:cs typeface="Times New Roman" panose="02020603050405020304" pitchFamily="18" charset="0"/>
              </a:rPr>
              <a:t>. </a:t>
            </a:r>
            <a:r>
              <a:rPr lang="en-US" sz="2400" i="1" dirty="0" smtClean="0">
                <a:latin typeface="Arial" panose="020B0604020202020204" pitchFamily="34" charset="0"/>
                <a:ea typeface="Calibri" panose="020F0502020204030204" pitchFamily="34" charset="0"/>
                <a:cs typeface="Times New Roman" panose="02020603050405020304" pitchFamily="18" charset="0"/>
              </a:rPr>
              <a:t>Decca </a:t>
            </a:r>
            <a:r>
              <a:rPr lang="en-US" sz="2400" dirty="0">
                <a:latin typeface="Arial" panose="020B0604020202020204" pitchFamily="34" charset="0"/>
                <a:ea typeface="Calibri" panose="020F0502020204030204" pitchFamily="34" charset="0"/>
                <a:cs typeface="Times New Roman" panose="02020603050405020304" pitchFamily="18" charset="0"/>
              </a:rPr>
              <a:t>(</a:t>
            </a:r>
            <a:r>
              <a:rPr lang="en-US" sz="2400" dirty="0" err="1">
                <a:latin typeface="Arial" panose="020B0604020202020204" pitchFamily="34" charset="0"/>
                <a:ea typeface="Calibri" panose="020F0502020204030204" pitchFamily="34" charset="0"/>
                <a:cs typeface="Times New Roman" panose="02020603050405020304" pitchFamily="18" charset="0"/>
              </a:rPr>
              <a:t>obra</a:t>
            </a:r>
            <a:r>
              <a:rPr lang="en-US" sz="2400" dirty="0">
                <a:latin typeface="Arial" panose="020B0604020202020204" pitchFamily="34" charset="0"/>
                <a:ea typeface="Calibri" panose="020F0502020204030204" pitchFamily="34" charset="0"/>
                <a:cs typeface="Times New Roman" panose="02020603050405020304" pitchFamily="18" charset="0"/>
              </a:rPr>
              <a:t> original </a:t>
            </a:r>
            <a:r>
              <a:rPr lang="en-US" sz="2400" dirty="0" err="1">
                <a:latin typeface="Arial" panose="020B0604020202020204" pitchFamily="34" charset="0"/>
                <a:ea typeface="Calibri" panose="020F0502020204030204" pitchFamily="34" charset="0"/>
                <a:cs typeface="Times New Roman" panose="02020603050405020304" pitchFamily="18" charset="0"/>
              </a:rPr>
              <a:t>publicada</a:t>
            </a:r>
            <a:r>
              <a:rPr lang="en-US" sz="2400" dirty="0">
                <a:latin typeface="Arial" panose="020B0604020202020204" pitchFamily="34" charset="0"/>
                <a:ea typeface="Calibri" panose="020F0502020204030204" pitchFamily="34" charset="0"/>
                <a:cs typeface="Times New Roman" panose="02020603050405020304" pitchFamily="18" charset="0"/>
              </a:rPr>
              <a:t> en 1887</a:t>
            </a:r>
            <a:r>
              <a:rPr lang="en-US" sz="2400" dirty="0" smtClean="0">
                <a:latin typeface="Arial" panose="020B0604020202020204" pitchFamily="34" charset="0"/>
                <a:ea typeface="Calibri" panose="020F0502020204030204" pitchFamily="34" charset="0"/>
                <a:cs typeface="Times New Roman" panose="02020603050405020304" pitchFamily="18" charset="0"/>
              </a:rPr>
              <a:t>).</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s-MX" sz="2400" dirty="0" smtClean="0">
                <a:latin typeface="Arial" panose="020B0604020202020204" pitchFamily="34" charset="0"/>
                <a:ea typeface="Calibri" panose="020F0502020204030204" pitchFamily="34" charset="0"/>
                <a:cs typeface="Times New Roman" panose="02020603050405020304" pitchFamily="18" charset="0"/>
              </a:rPr>
              <a:t>CD</a:t>
            </a:r>
            <a:r>
              <a:rPr lang="es-MX" sz="2400" dirty="0">
                <a:latin typeface="Arial" panose="020B0604020202020204" pitchFamily="34" charset="0"/>
                <a:ea typeface="Calibri" panose="020F0502020204030204" pitchFamily="34" charset="0"/>
                <a:cs typeface="Times New Roman" panose="02020603050405020304" pitchFamily="18" charset="0"/>
              </a:rPr>
              <a:t>: </a:t>
            </a:r>
            <a:r>
              <a:rPr lang="es-MX" sz="2400" dirty="0" smtClean="0">
                <a:latin typeface="Arial" panose="020B0604020202020204" pitchFamily="34" charset="0"/>
                <a:ea typeface="Calibri" panose="020F0502020204030204" pitchFamily="34" charset="0"/>
                <a:cs typeface="Times New Roman" panose="02020603050405020304" pitchFamily="18" charset="0"/>
              </a:rPr>
              <a:t>00028948074716.</a:t>
            </a:r>
            <a:r>
              <a:rPr lang="es-MX"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smtClean="0">
                <a:latin typeface="Arial" panose="020B0604020202020204" pitchFamily="34" charset="0"/>
                <a:ea typeface="Calibri" panose="020F0502020204030204" pitchFamily="34" charset="0"/>
                <a:cs typeface="Times New Roman" panose="02020603050405020304" pitchFamily="18" charset="0"/>
              </a:rPr>
              <a:t>Pista</a:t>
            </a:r>
            <a:r>
              <a:rPr lang="en-US" sz="2400" dirty="0" smtClean="0">
                <a:latin typeface="Arial" panose="020B0604020202020204" pitchFamily="34" charset="0"/>
                <a:ea typeface="Calibri" panose="020F0502020204030204" pitchFamily="34" charset="0"/>
                <a:cs typeface="Times New Roman" panose="02020603050405020304" pitchFamily="18" charset="0"/>
              </a:rPr>
              <a:t> </a:t>
            </a:r>
            <a:r>
              <a:rPr lang="en-US" sz="2400" dirty="0">
                <a:latin typeface="Arial" panose="020B0604020202020204" pitchFamily="34" charset="0"/>
                <a:ea typeface="Calibri" panose="020F0502020204030204" pitchFamily="34" charset="0"/>
                <a:cs typeface="Times New Roman" panose="02020603050405020304" pitchFamily="18" charset="0"/>
              </a:rPr>
              <a:t>o </a:t>
            </a:r>
            <a:r>
              <a:rPr lang="en-US" sz="2400" dirty="0" smtClean="0">
                <a:latin typeface="Arial" panose="020B0604020202020204" pitchFamily="34" charset="0"/>
                <a:ea typeface="Calibri" panose="020F0502020204030204" pitchFamily="34" charset="0"/>
                <a:cs typeface="Times New Roman" panose="02020603050405020304" pitchFamily="18" charset="0"/>
              </a:rPr>
              <a:t>track</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smtClean="0">
                <a:latin typeface="Arial" panose="020B0604020202020204" pitchFamily="34" charset="0"/>
                <a:ea typeface="Calibri" panose="020F0502020204030204" pitchFamily="34" charset="0"/>
                <a:cs typeface="Times New Roman" panose="02020603050405020304" pitchFamily="18" charset="0"/>
              </a:rPr>
              <a:t>5.</a:t>
            </a:r>
            <a:endParaRPr lang="es-MX"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en-US" sz="2400" dirty="0">
                <a:latin typeface="Arial" panose="020B0604020202020204" pitchFamily="34" charset="0"/>
                <a:ea typeface="Calibri" panose="020F0502020204030204" pitchFamily="34" charset="0"/>
                <a:cs typeface="Times New Roman" panose="02020603050405020304" pitchFamily="18" charset="0"/>
              </a:rPr>
              <a:t>Williams, J. (2020). </a:t>
            </a:r>
            <a:r>
              <a:rPr lang="en-US" sz="2400" i="1" dirty="0">
                <a:latin typeface="Arial" panose="020B0604020202020204" pitchFamily="34" charset="0"/>
                <a:ea typeface="Calibri" panose="020F0502020204030204" pitchFamily="34" charset="0"/>
                <a:cs typeface="Times New Roman" panose="02020603050405020304" pitchFamily="18" charset="0"/>
              </a:rPr>
              <a:t>Star Wars, Episode V, "The Empire Strikes Back": The imperial march </a:t>
            </a:r>
            <a:r>
              <a:rPr lang="en-US" sz="2400" dirty="0">
                <a:latin typeface="Arial" panose="020B0604020202020204" pitchFamily="34" charset="0"/>
                <a:ea typeface="Calibri" panose="020F0502020204030204" pitchFamily="34" charset="0"/>
                <a:cs typeface="Times New Roman" panose="02020603050405020304" pitchFamily="18" charset="0"/>
              </a:rPr>
              <a:t>[</a:t>
            </a:r>
            <a:r>
              <a:rPr lang="en-US" sz="2400" dirty="0" err="1">
                <a:latin typeface="Arial" panose="020B0604020202020204" pitchFamily="34" charset="0"/>
                <a:ea typeface="Calibri" panose="020F0502020204030204" pitchFamily="34" charset="0"/>
                <a:cs typeface="Times New Roman" panose="02020603050405020304" pitchFamily="18" charset="0"/>
              </a:rPr>
              <a:t>Obra</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grabada</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por</a:t>
            </a:r>
            <a:r>
              <a:rPr lang="en-US" sz="2400" dirty="0">
                <a:latin typeface="Arial" panose="020B0604020202020204" pitchFamily="34" charset="0"/>
                <a:ea typeface="Calibri" panose="020F0502020204030204" pitchFamily="34" charset="0"/>
                <a:cs typeface="Times New Roman" panose="02020603050405020304" pitchFamily="18" charset="0"/>
              </a:rPr>
              <a:t> Williams, J</a:t>
            </a:r>
            <a:r>
              <a:rPr lang="en-US" sz="2400" dirty="0" smtClean="0">
                <a:latin typeface="Arial" panose="020B0604020202020204" pitchFamily="34" charset="0"/>
                <a:ea typeface="Calibri" panose="020F0502020204030204" pitchFamily="34" charset="0"/>
                <a:cs typeface="Times New Roman" panose="02020603050405020304" pitchFamily="18" charset="0"/>
              </a:rPr>
              <a:t>. </a:t>
            </a:r>
            <a:r>
              <a:rPr lang="en-US" sz="2400" dirty="0">
                <a:latin typeface="Arial" panose="020B0604020202020204" pitchFamily="34" charset="0"/>
                <a:ea typeface="Calibri" panose="020F0502020204030204" pitchFamily="34" charset="0"/>
                <a:cs typeface="Times New Roman" panose="02020603050405020304" pitchFamily="18" charset="0"/>
              </a:rPr>
              <a:t>y Vienna Philharmonic Orchestra]. En </a:t>
            </a:r>
            <a:r>
              <a:rPr lang="en-US" sz="2400" i="1" dirty="0">
                <a:latin typeface="Arial" panose="020B0604020202020204" pitchFamily="34" charset="0"/>
                <a:ea typeface="Calibri" panose="020F0502020204030204" pitchFamily="34" charset="0"/>
                <a:cs typeface="Times New Roman" panose="02020603050405020304" pitchFamily="18" charset="0"/>
              </a:rPr>
              <a:t>Imperial march from Star Wars. Deutsche </a:t>
            </a:r>
            <a:r>
              <a:rPr lang="en-US" sz="2400" i="1" dirty="0" err="1">
                <a:latin typeface="Arial" panose="020B0604020202020204" pitchFamily="34" charset="0"/>
                <a:ea typeface="Calibri" panose="020F0502020204030204" pitchFamily="34" charset="0"/>
                <a:cs typeface="Times New Roman" panose="02020603050405020304" pitchFamily="18" charset="0"/>
              </a:rPr>
              <a:t>Grammophon</a:t>
            </a:r>
            <a:r>
              <a:rPr lang="en-US" sz="2400" i="1" dirty="0">
                <a:latin typeface="Arial" panose="020B0604020202020204" pitchFamily="34" charset="0"/>
                <a:ea typeface="Calibri" panose="020F0502020204030204" pitchFamily="34" charset="0"/>
                <a:cs typeface="Times New Roman" panose="02020603050405020304" pitchFamily="18" charset="0"/>
              </a:rPr>
              <a:t> </a:t>
            </a:r>
            <a:r>
              <a:rPr lang="en-US" sz="2400" dirty="0">
                <a:latin typeface="Arial" panose="020B0604020202020204" pitchFamily="34" charset="0"/>
                <a:ea typeface="Calibri" panose="020F0502020204030204" pitchFamily="34" charset="0"/>
                <a:cs typeface="Times New Roman" panose="02020603050405020304" pitchFamily="18" charset="0"/>
              </a:rPr>
              <a:t>(</a:t>
            </a:r>
            <a:r>
              <a:rPr lang="en-US" sz="2400" dirty="0" err="1">
                <a:latin typeface="Arial" panose="020B0604020202020204" pitchFamily="34" charset="0"/>
                <a:ea typeface="Calibri" panose="020F0502020204030204" pitchFamily="34" charset="0"/>
                <a:cs typeface="Times New Roman" panose="02020603050405020304" pitchFamily="18" charset="0"/>
              </a:rPr>
              <a:t>obra</a:t>
            </a:r>
            <a:r>
              <a:rPr lang="en-US" sz="2400" dirty="0">
                <a:latin typeface="Arial" panose="020B0604020202020204" pitchFamily="34" charset="0"/>
                <a:ea typeface="Calibri" panose="020F0502020204030204" pitchFamily="34" charset="0"/>
                <a:cs typeface="Times New Roman" panose="02020603050405020304" pitchFamily="18" charset="0"/>
              </a:rPr>
              <a:t> original </a:t>
            </a:r>
            <a:r>
              <a:rPr lang="en-US" sz="2400" dirty="0" err="1">
                <a:latin typeface="Arial" panose="020B0604020202020204" pitchFamily="34" charset="0"/>
                <a:ea typeface="Calibri" panose="020F0502020204030204" pitchFamily="34" charset="0"/>
                <a:cs typeface="Times New Roman" panose="02020603050405020304" pitchFamily="18" charset="0"/>
              </a:rPr>
              <a:t>publicada</a:t>
            </a:r>
            <a:r>
              <a:rPr lang="en-US" sz="2400" dirty="0">
                <a:latin typeface="Arial" panose="020B0604020202020204" pitchFamily="34" charset="0"/>
                <a:ea typeface="Calibri" panose="020F0502020204030204" pitchFamily="34" charset="0"/>
                <a:cs typeface="Times New Roman" panose="02020603050405020304" pitchFamily="18" charset="0"/>
              </a:rPr>
              <a:t> en 1977</a:t>
            </a:r>
            <a:r>
              <a:rPr lang="en-US" sz="2400" dirty="0" smtClean="0">
                <a:latin typeface="Arial" panose="020B0604020202020204" pitchFamily="34" charset="0"/>
                <a:ea typeface="Calibri" panose="020F0502020204030204" pitchFamily="34" charset="0"/>
                <a:cs typeface="Times New Roman" panose="02020603050405020304" pitchFamily="18" charset="0"/>
              </a:rPr>
              <a:t>).</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smtClean="0">
                <a:latin typeface="Arial" panose="020B0604020202020204" pitchFamily="34" charset="0"/>
                <a:ea typeface="Calibri" panose="020F0502020204030204" pitchFamily="34" charset="0"/>
                <a:cs typeface="Times New Roman" panose="02020603050405020304" pitchFamily="18" charset="0"/>
              </a:rPr>
              <a:t>CD</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smtClean="0">
                <a:latin typeface="Arial" panose="020B0604020202020204" pitchFamily="34" charset="0"/>
                <a:ea typeface="Calibri" panose="020F0502020204030204" pitchFamily="34" charset="0"/>
                <a:cs typeface="Times New Roman" panose="02020603050405020304" pitchFamily="18" charset="0"/>
              </a:rPr>
              <a:t>00028948390557. </a:t>
            </a:r>
            <a:r>
              <a:rPr lang="en-US" sz="2400" dirty="0" err="1" smtClean="0">
                <a:latin typeface="Arial" panose="020B0604020202020204" pitchFamily="34" charset="0"/>
                <a:ea typeface="Calibri" panose="020F0502020204030204" pitchFamily="34" charset="0"/>
                <a:cs typeface="Times New Roman" panose="02020603050405020304" pitchFamily="18" charset="0"/>
              </a:rPr>
              <a:t>Pista</a:t>
            </a:r>
            <a:r>
              <a:rPr lang="en-US" sz="2400" dirty="0" smtClean="0">
                <a:latin typeface="Arial" panose="020B0604020202020204" pitchFamily="34" charset="0"/>
                <a:ea typeface="Calibri" panose="020F0502020204030204" pitchFamily="34" charset="0"/>
                <a:cs typeface="Times New Roman" panose="02020603050405020304" pitchFamily="18" charset="0"/>
              </a:rPr>
              <a:t> </a:t>
            </a:r>
            <a:r>
              <a:rPr lang="en-US" sz="2400" dirty="0">
                <a:latin typeface="Arial" panose="020B0604020202020204" pitchFamily="34" charset="0"/>
                <a:ea typeface="Calibri" panose="020F0502020204030204" pitchFamily="34" charset="0"/>
                <a:cs typeface="Times New Roman" panose="02020603050405020304" pitchFamily="18" charset="0"/>
              </a:rPr>
              <a:t>o </a:t>
            </a:r>
            <a:r>
              <a:rPr lang="en-US" sz="2400" dirty="0" smtClean="0">
                <a:latin typeface="Arial" panose="020B0604020202020204" pitchFamily="34" charset="0"/>
                <a:ea typeface="Calibri" panose="020F0502020204030204" pitchFamily="34" charset="0"/>
                <a:cs typeface="Times New Roman" panose="02020603050405020304" pitchFamily="18" charset="0"/>
              </a:rPr>
              <a:t>track</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smtClean="0">
                <a:latin typeface="Arial" panose="020B0604020202020204" pitchFamily="34" charset="0"/>
                <a:ea typeface="Calibri" panose="020F0502020204030204" pitchFamily="34" charset="0"/>
                <a:cs typeface="Times New Roman" panose="02020603050405020304" pitchFamily="18" charset="0"/>
              </a:rPr>
              <a:t>1.</a:t>
            </a:r>
            <a:endParaRPr lang="es-MX"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en-US" sz="2400" dirty="0" smtClean="0">
                <a:latin typeface="Arial" panose="020B0604020202020204" pitchFamily="34" charset="0"/>
                <a:ea typeface="Calibri" panose="020F0502020204030204" pitchFamily="34" charset="0"/>
                <a:cs typeface="Times New Roman" panose="02020603050405020304" pitchFamily="18" charset="0"/>
              </a:rPr>
              <a:t>Williams</a:t>
            </a:r>
            <a:r>
              <a:rPr lang="en-US" sz="2400" dirty="0">
                <a:latin typeface="Arial" panose="020B0604020202020204" pitchFamily="34" charset="0"/>
                <a:ea typeface="Calibri" panose="020F0502020204030204" pitchFamily="34" charset="0"/>
                <a:cs typeface="Times New Roman" panose="02020603050405020304" pitchFamily="18" charset="0"/>
              </a:rPr>
              <a:t>, J. (2004). </a:t>
            </a:r>
            <a:r>
              <a:rPr lang="en-US" sz="2400" i="1" dirty="0">
                <a:latin typeface="Arial" panose="020B0604020202020204" pitchFamily="34" charset="0"/>
                <a:ea typeface="Calibri" panose="020F0502020204030204" pitchFamily="34" charset="0"/>
                <a:cs typeface="Times New Roman" panose="02020603050405020304" pitchFamily="18" charset="0"/>
              </a:rPr>
              <a:t>Star Wars, Episode IV, "A New Hope": Main </a:t>
            </a:r>
            <a:r>
              <a:rPr lang="en-US" sz="2400" i="1" dirty="0" smtClean="0">
                <a:latin typeface="Arial" panose="020B0604020202020204" pitchFamily="34" charset="0"/>
                <a:ea typeface="Calibri" panose="020F0502020204030204" pitchFamily="34" charset="0"/>
                <a:cs typeface="Times New Roman" panose="02020603050405020304" pitchFamily="18" charset="0"/>
              </a:rPr>
              <a:t>Title-Rebel </a:t>
            </a:r>
            <a:r>
              <a:rPr lang="en-US" sz="2400" i="1" dirty="0">
                <a:latin typeface="Arial" panose="020B0604020202020204" pitchFamily="34" charset="0"/>
                <a:ea typeface="Calibri" panose="020F0502020204030204" pitchFamily="34" charset="0"/>
                <a:cs typeface="Times New Roman" panose="02020603050405020304" pitchFamily="18" charset="0"/>
              </a:rPr>
              <a:t>Blockade Runner </a:t>
            </a:r>
            <a:r>
              <a:rPr lang="en-US" sz="2400" dirty="0" smtClean="0">
                <a:latin typeface="Arial" panose="020B0604020202020204" pitchFamily="34" charset="0"/>
                <a:ea typeface="Calibri" panose="020F0502020204030204" pitchFamily="34" charset="0"/>
                <a:cs typeface="Times New Roman" panose="02020603050405020304" pitchFamily="18" charset="0"/>
              </a:rPr>
              <a:t>[</a:t>
            </a:r>
            <a:r>
              <a:rPr lang="en-US" sz="2400" dirty="0" err="1">
                <a:latin typeface="Arial" panose="020B0604020202020204" pitchFamily="34" charset="0"/>
                <a:ea typeface="Calibri" panose="020F0502020204030204" pitchFamily="34" charset="0"/>
                <a:cs typeface="Times New Roman" panose="02020603050405020304" pitchFamily="18" charset="0"/>
              </a:rPr>
              <a:t>o</a:t>
            </a:r>
            <a:r>
              <a:rPr lang="en-US" sz="2400" dirty="0" err="1" smtClean="0">
                <a:latin typeface="Arial" panose="020B0604020202020204" pitchFamily="34" charset="0"/>
                <a:ea typeface="Calibri" panose="020F0502020204030204" pitchFamily="34" charset="0"/>
                <a:cs typeface="Times New Roman" panose="02020603050405020304" pitchFamily="18" charset="0"/>
              </a:rPr>
              <a:t>bra</a:t>
            </a:r>
            <a:r>
              <a:rPr lang="en-US" sz="2400" dirty="0" smtClean="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grabada</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por</a:t>
            </a:r>
            <a:r>
              <a:rPr lang="en-US" sz="2400" dirty="0">
                <a:latin typeface="Arial" panose="020B0604020202020204" pitchFamily="34" charset="0"/>
                <a:ea typeface="Calibri" panose="020F0502020204030204" pitchFamily="34" charset="0"/>
                <a:cs typeface="Times New Roman" panose="02020603050405020304" pitchFamily="18" charset="0"/>
              </a:rPr>
              <a:t> Williams, J., y London Symphony Orchestra]. En </a:t>
            </a:r>
            <a:r>
              <a:rPr lang="en-US" sz="2400" i="1" dirty="0">
                <a:latin typeface="Arial" panose="020B0604020202020204" pitchFamily="34" charset="0"/>
                <a:ea typeface="Calibri" panose="020F0502020204030204" pitchFamily="34" charset="0"/>
                <a:cs typeface="Times New Roman" panose="02020603050405020304" pitchFamily="18" charset="0"/>
              </a:rPr>
              <a:t>Star Wars, Episode IV, "A New Hope" </a:t>
            </a:r>
            <a:r>
              <a:rPr lang="en-US" sz="2400" dirty="0">
                <a:latin typeface="Arial" panose="020B0604020202020204" pitchFamily="34" charset="0"/>
                <a:ea typeface="Calibri" panose="020F0502020204030204" pitchFamily="34" charset="0"/>
                <a:cs typeface="Times New Roman" panose="02020603050405020304" pitchFamily="18" charset="0"/>
              </a:rPr>
              <a:t>(Original Motion Picture Soundtrack) [2 CD´s]. Sony </a:t>
            </a:r>
            <a:r>
              <a:rPr lang="en-US" sz="2400" dirty="0" smtClean="0">
                <a:latin typeface="Arial" panose="020B0604020202020204" pitchFamily="34" charset="0"/>
                <a:ea typeface="Calibri" panose="020F0502020204030204" pitchFamily="34" charset="0"/>
                <a:cs typeface="Times New Roman" panose="02020603050405020304" pitchFamily="18" charset="0"/>
              </a:rPr>
              <a:t>Classical </a:t>
            </a:r>
            <a:r>
              <a:rPr lang="en-US" sz="2400" dirty="0">
                <a:latin typeface="Arial" panose="020B0604020202020204" pitchFamily="34" charset="0"/>
                <a:ea typeface="Calibri" panose="020F0502020204030204" pitchFamily="34" charset="0"/>
                <a:cs typeface="Times New Roman" panose="02020603050405020304" pitchFamily="18" charset="0"/>
              </a:rPr>
              <a:t>(</a:t>
            </a:r>
            <a:r>
              <a:rPr lang="en-US" sz="2400" dirty="0" err="1">
                <a:latin typeface="Arial" panose="020B0604020202020204" pitchFamily="34" charset="0"/>
                <a:ea typeface="Calibri" panose="020F0502020204030204" pitchFamily="34" charset="0"/>
                <a:cs typeface="Times New Roman" panose="02020603050405020304" pitchFamily="18" charset="0"/>
              </a:rPr>
              <a:t>obra</a:t>
            </a:r>
            <a:r>
              <a:rPr lang="en-US" sz="2400" dirty="0">
                <a:latin typeface="Arial" panose="020B0604020202020204" pitchFamily="34" charset="0"/>
                <a:ea typeface="Calibri" panose="020F0502020204030204" pitchFamily="34" charset="0"/>
                <a:cs typeface="Times New Roman" panose="02020603050405020304" pitchFamily="18" charset="0"/>
              </a:rPr>
              <a:t> original </a:t>
            </a:r>
            <a:r>
              <a:rPr lang="en-US" sz="2400" dirty="0" err="1">
                <a:latin typeface="Arial" panose="020B0604020202020204" pitchFamily="34" charset="0"/>
                <a:ea typeface="Calibri" panose="020F0502020204030204" pitchFamily="34" charset="0"/>
                <a:cs typeface="Times New Roman" panose="02020603050405020304" pitchFamily="18" charset="0"/>
              </a:rPr>
              <a:t>publicada</a:t>
            </a:r>
            <a:r>
              <a:rPr lang="en-US" sz="2400" dirty="0">
                <a:latin typeface="Arial" panose="020B0604020202020204" pitchFamily="34" charset="0"/>
                <a:ea typeface="Calibri" panose="020F0502020204030204" pitchFamily="34" charset="0"/>
                <a:cs typeface="Times New Roman" panose="02020603050405020304" pitchFamily="18" charset="0"/>
              </a:rPr>
              <a:t> en 1977</a:t>
            </a:r>
            <a:r>
              <a:rPr lang="en-US" sz="2400" dirty="0" smtClean="0">
                <a:latin typeface="Arial" panose="020B0604020202020204" pitchFamily="34" charset="0"/>
                <a:ea typeface="Calibri" panose="020F0502020204030204" pitchFamily="34" charset="0"/>
                <a:cs typeface="Times New Roman" panose="02020603050405020304" pitchFamily="18" charset="0"/>
              </a:rPr>
              <a:t>).</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smtClean="0">
                <a:latin typeface="Arial" panose="020B0604020202020204" pitchFamily="34" charset="0"/>
                <a:ea typeface="Calibri" panose="020F0502020204030204" pitchFamily="34" charset="0"/>
                <a:cs typeface="Times New Roman" panose="02020603050405020304" pitchFamily="18" charset="0"/>
              </a:rPr>
              <a:t>CD</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s-MX" sz="2400" dirty="0" smtClean="0">
                <a:latin typeface="Arial" panose="020B0604020202020204" pitchFamily="34" charset="0"/>
                <a:ea typeface="Calibri" panose="020F0502020204030204" pitchFamily="34" charset="0"/>
                <a:cs typeface="Times New Roman" panose="02020603050405020304" pitchFamily="18" charset="0"/>
              </a:rPr>
              <a:t>884977716580. </a:t>
            </a:r>
            <a:r>
              <a:rPr lang="en-US" sz="2400" dirty="0" err="1" smtClean="0">
                <a:latin typeface="Arial" panose="020B0604020202020204" pitchFamily="34" charset="0"/>
                <a:ea typeface="Calibri" panose="020F0502020204030204" pitchFamily="34" charset="0"/>
                <a:cs typeface="Times New Roman" panose="02020603050405020304" pitchFamily="18" charset="0"/>
              </a:rPr>
              <a:t>Pista</a:t>
            </a:r>
            <a:r>
              <a:rPr lang="en-US" sz="2400" dirty="0" smtClean="0">
                <a:latin typeface="Arial" panose="020B0604020202020204" pitchFamily="34" charset="0"/>
                <a:ea typeface="Calibri" panose="020F0502020204030204" pitchFamily="34" charset="0"/>
                <a:cs typeface="Times New Roman" panose="02020603050405020304" pitchFamily="18" charset="0"/>
              </a:rPr>
              <a:t> </a:t>
            </a:r>
            <a:r>
              <a:rPr lang="en-US" sz="2400" dirty="0">
                <a:latin typeface="Arial" panose="020B0604020202020204" pitchFamily="34" charset="0"/>
                <a:ea typeface="Calibri" panose="020F0502020204030204" pitchFamily="34" charset="0"/>
                <a:cs typeface="Times New Roman" panose="02020603050405020304" pitchFamily="18" charset="0"/>
              </a:rPr>
              <a:t>o </a:t>
            </a:r>
            <a:r>
              <a:rPr lang="en-US" sz="2400" dirty="0" smtClean="0">
                <a:latin typeface="Arial" panose="020B0604020202020204" pitchFamily="34" charset="0"/>
                <a:ea typeface="Calibri" panose="020F0502020204030204" pitchFamily="34" charset="0"/>
                <a:cs typeface="Times New Roman" panose="02020603050405020304" pitchFamily="18" charset="0"/>
              </a:rPr>
              <a:t>track</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smtClean="0">
                <a:latin typeface="Arial" panose="020B0604020202020204" pitchFamily="34" charset="0"/>
                <a:ea typeface="Calibri" panose="020F0502020204030204" pitchFamily="34" charset="0"/>
                <a:cs typeface="Times New Roman" panose="02020603050405020304" pitchFamily="18" charset="0"/>
              </a:rPr>
              <a:t>1. </a:t>
            </a:r>
            <a:endParaRPr lang="es-MX"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en-US" sz="2400" dirty="0">
                <a:latin typeface="Arial" panose="020B0604020202020204" pitchFamily="34" charset="0"/>
                <a:ea typeface="Calibri" panose="020F0502020204030204" pitchFamily="34" charset="0"/>
                <a:cs typeface="Times New Roman" panose="02020603050405020304" pitchFamily="18" charset="0"/>
              </a:rPr>
              <a:t>Williams, J. (2004). </a:t>
            </a:r>
            <a:r>
              <a:rPr lang="en-US" sz="2400" i="1" dirty="0">
                <a:latin typeface="Arial" panose="020B0604020202020204" pitchFamily="34" charset="0"/>
                <a:ea typeface="Calibri" panose="020F0502020204030204" pitchFamily="34" charset="0"/>
                <a:cs typeface="Times New Roman" panose="02020603050405020304" pitchFamily="18" charset="0"/>
              </a:rPr>
              <a:t>Star Wars, Episode IV, "A New Hope": Princess Leia's Theme </a:t>
            </a:r>
            <a:r>
              <a:rPr lang="en-US" sz="2400" dirty="0">
                <a:latin typeface="Arial" panose="020B0604020202020204" pitchFamily="34" charset="0"/>
                <a:ea typeface="Calibri" panose="020F0502020204030204" pitchFamily="34" charset="0"/>
                <a:cs typeface="Times New Roman" panose="02020603050405020304" pitchFamily="18" charset="0"/>
              </a:rPr>
              <a:t>[</a:t>
            </a:r>
            <a:r>
              <a:rPr lang="en-US" sz="2400" dirty="0" err="1">
                <a:latin typeface="Arial" panose="020B0604020202020204" pitchFamily="34" charset="0"/>
                <a:ea typeface="Calibri" panose="020F0502020204030204" pitchFamily="34" charset="0"/>
                <a:cs typeface="Times New Roman" panose="02020603050405020304" pitchFamily="18" charset="0"/>
              </a:rPr>
              <a:t>Obra</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grabada</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por</a:t>
            </a:r>
            <a:r>
              <a:rPr lang="en-US" sz="2400" dirty="0">
                <a:latin typeface="Arial" panose="020B0604020202020204" pitchFamily="34" charset="0"/>
                <a:ea typeface="Calibri" panose="020F0502020204030204" pitchFamily="34" charset="0"/>
                <a:cs typeface="Times New Roman" panose="02020603050405020304" pitchFamily="18" charset="0"/>
              </a:rPr>
              <a:t> Williams, J</a:t>
            </a:r>
            <a:r>
              <a:rPr lang="en-US" sz="2400" dirty="0" smtClean="0">
                <a:latin typeface="Arial" panose="020B0604020202020204" pitchFamily="34" charset="0"/>
                <a:ea typeface="Calibri" panose="020F0502020204030204" pitchFamily="34" charset="0"/>
                <a:cs typeface="Times New Roman" panose="02020603050405020304" pitchFamily="18" charset="0"/>
              </a:rPr>
              <a:t>. </a:t>
            </a:r>
            <a:r>
              <a:rPr lang="en-US" sz="2400" dirty="0">
                <a:latin typeface="Arial" panose="020B0604020202020204" pitchFamily="34" charset="0"/>
                <a:ea typeface="Calibri" panose="020F0502020204030204" pitchFamily="34" charset="0"/>
                <a:cs typeface="Times New Roman" panose="02020603050405020304" pitchFamily="18" charset="0"/>
              </a:rPr>
              <a:t>y London Symphony Orchestra]. En </a:t>
            </a:r>
            <a:r>
              <a:rPr lang="en-US" sz="2400" i="1" dirty="0">
                <a:latin typeface="Arial" panose="020B0604020202020204" pitchFamily="34" charset="0"/>
                <a:ea typeface="Calibri" panose="020F0502020204030204" pitchFamily="34" charset="0"/>
                <a:cs typeface="Times New Roman" panose="02020603050405020304" pitchFamily="18" charset="0"/>
              </a:rPr>
              <a:t>Star Wars, Episode IV, "A New Hope" </a:t>
            </a:r>
            <a:r>
              <a:rPr lang="en-US" sz="2400" dirty="0">
                <a:latin typeface="Arial" panose="020B0604020202020204" pitchFamily="34" charset="0"/>
                <a:ea typeface="Calibri" panose="020F0502020204030204" pitchFamily="34" charset="0"/>
                <a:cs typeface="Times New Roman" panose="02020603050405020304" pitchFamily="18" charset="0"/>
              </a:rPr>
              <a:t>(Original Motion Picture Soundtrack) [2 CD´s]. Sony </a:t>
            </a:r>
            <a:r>
              <a:rPr lang="en-US" sz="2400" dirty="0" smtClean="0">
                <a:latin typeface="Arial" panose="020B0604020202020204" pitchFamily="34" charset="0"/>
                <a:ea typeface="Calibri" panose="020F0502020204030204" pitchFamily="34" charset="0"/>
                <a:cs typeface="Times New Roman" panose="02020603050405020304" pitchFamily="18" charset="0"/>
              </a:rPr>
              <a:t>Classical </a:t>
            </a:r>
            <a:r>
              <a:rPr lang="en-US" sz="2400" dirty="0">
                <a:latin typeface="Arial" panose="020B0604020202020204" pitchFamily="34" charset="0"/>
                <a:ea typeface="Calibri" panose="020F0502020204030204" pitchFamily="34" charset="0"/>
                <a:cs typeface="Times New Roman" panose="02020603050405020304" pitchFamily="18" charset="0"/>
              </a:rPr>
              <a:t>(</a:t>
            </a:r>
            <a:r>
              <a:rPr lang="en-US" sz="2400" dirty="0" err="1">
                <a:latin typeface="Arial" panose="020B0604020202020204" pitchFamily="34" charset="0"/>
                <a:ea typeface="Calibri" panose="020F0502020204030204" pitchFamily="34" charset="0"/>
                <a:cs typeface="Times New Roman" panose="02020603050405020304" pitchFamily="18" charset="0"/>
              </a:rPr>
              <a:t>obra</a:t>
            </a:r>
            <a:r>
              <a:rPr lang="en-US" sz="2400" dirty="0">
                <a:latin typeface="Arial" panose="020B0604020202020204" pitchFamily="34" charset="0"/>
                <a:ea typeface="Calibri" panose="020F0502020204030204" pitchFamily="34" charset="0"/>
                <a:cs typeface="Times New Roman" panose="02020603050405020304" pitchFamily="18" charset="0"/>
              </a:rPr>
              <a:t> original </a:t>
            </a:r>
            <a:r>
              <a:rPr lang="en-US" sz="2400" dirty="0" err="1">
                <a:latin typeface="Arial" panose="020B0604020202020204" pitchFamily="34" charset="0"/>
                <a:ea typeface="Calibri" panose="020F0502020204030204" pitchFamily="34" charset="0"/>
                <a:cs typeface="Times New Roman" panose="02020603050405020304" pitchFamily="18" charset="0"/>
              </a:rPr>
              <a:t>publicada</a:t>
            </a:r>
            <a:r>
              <a:rPr lang="en-US" sz="2400" dirty="0">
                <a:latin typeface="Arial" panose="020B0604020202020204" pitchFamily="34" charset="0"/>
                <a:ea typeface="Calibri" panose="020F0502020204030204" pitchFamily="34" charset="0"/>
                <a:cs typeface="Times New Roman" panose="02020603050405020304" pitchFamily="18" charset="0"/>
              </a:rPr>
              <a:t> en 1977</a:t>
            </a:r>
            <a:r>
              <a:rPr lang="en-US" sz="2400" dirty="0" smtClean="0">
                <a:latin typeface="Arial" panose="020B0604020202020204" pitchFamily="34" charset="0"/>
                <a:ea typeface="Calibri" panose="020F0502020204030204" pitchFamily="34" charset="0"/>
                <a:cs typeface="Times New Roman" panose="02020603050405020304" pitchFamily="18" charset="0"/>
              </a:rPr>
              <a:t>). CD</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s-MX" sz="2400" dirty="0" smtClean="0">
                <a:latin typeface="Arial" panose="020B0604020202020204" pitchFamily="34" charset="0"/>
                <a:ea typeface="Calibri" panose="020F0502020204030204" pitchFamily="34" charset="0"/>
                <a:cs typeface="Times New Roman" panose="02020603050405020304" pitchFamily="18" charset="0"/>
              </a:rPr>
              <a:t>884977716580</a:t>
            </a:r>
            <a:r>
              <a:rPr lang="en-US" sz="2400" dirty="0" smtClean="0">
                <a:latin typeface="Arial" panose="020B0604020202020204" pitchFamily="34" charset="0"/>
                <a:ea typeface="Calibri" panose="020F0502020204030204" pitchFamily="34" charset="0"/>
                <a:cs typeface="Times New Roman" panose="02020603050405020304" pitchFamily="18" charset="0"/>
              </a:rPr>
              <a:t>. </a:t>
            </a:r>
            <a:r>
              <a:rPr lang="en-US" sz="2400" dirty="0" err="1" smtClean="0">
                <a:latin typeface="Arial" panose="020B0604020202020204" pitchFamily="34" charset="0"/>
                <a:ea typeface="Calibri" panose="020F0502020204030204" pitchFamily="34" charset="0"/>
                <a:cs typeface="Times New Roman" panose="02020603050405020304" pitchFamily="18" charset="0"/>
              </a:rPr>
              <a:t>Pista</a:t>
            </a:r>
            <a:r>
              <a:rPr lang="en-US" sz="2400" dirty="0" smtClean="0">
                <a:latin typeface="Arial" panose="020B0604020202020204" pitchFamily="34" charset="0"/>
                <a:ea typeface="Calibri" panose="020F0502020204030204" pitchFamily="34" charset="0"/>
                <a:cs typeface="Times New Roman" panose="02020603050405020304" pitchFamily="18" charset="0"/>
              </a:rPr>
              <a:t> </a:t>
            </a:r>
            <a:r>
              <a:rPr lang="en-US" sz="2400" dirty="0">
                <a:latin typeface="Arial" panose="020B0604020202020204" pitchFamily="34" charset="0"/>
                <a:ea typeface="Calibri" panose="020F0502020204030204" pitchFamily="34" charset="0"/>
                <a:cs typeface="Times New Roman" panose="02020603050405020304" pitchFamily="18" charset="0"/>
              </a:rPr>
              <a:t>o </a:t>
            </a:r>
            <a:r>
              <a:rPr lang="en-US" sz="2400" dirty="0" smtClean="0">
                <a:latin typeface="Arial" panose="020B0604020202020204" pitchFamily="34" charset="0"/>
                <a:ea typeface="Calibri" panose="020F0502020204030204" pitchFamily="34" charset="0"/>
                <a:cs typeface="Times New Roman" panose="02020603050405020304" pitchFamily="18" charset="0"/>
              </a:rPr>
              <a:t>track</a:t>
            </a:r>
            <a:r>
              <a:rPr lang="en-US" sz="2400" dirty="0">
                <a:latin typeface="Arial" panose="020B0604020202020204" pitchFamily="34" charset="0"/>
                <a:ea typeface="Calibri" panose="020F0502020204030204" pitchFamily="34" charset="0"/>
                <a:cs typeface="Times New Roman" panose="02020603050405020304" pitchFamily="18" charset="0"/>
              </a:rPr>
              <a:t>:  1  (Disco 2</a:t>
            </a:r>
            <a:r>
              <a:rPr lang="en-US" sz="2400" dirty="0" smtClean="0">
                <a:latin typeface="Arial" panose="020B0604020202020204" pitchFamily="34" charset="0"/>
                <a:ea typeface="Calibri" panose="020F0502020204030204" pitchFamily="34" charset="0"/>
                <a:cs typeface="Times New Roman" panose="02020603050405020304" pitchFamily="18" charset="0"/>
              </a:rPr>
              <a:t>).</a:t>
            </a:r>
            <a:endParaRPr lang="es-MX"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en-US" sz="2400" dirty="0">
                <a:latin typeface="Arial" panose="020B0604020202020204" pitchFamily="34" charset="0"/>
                <a:ea typeface="Calibri" panose="020F0502020204030204" pitchFamily="34" charset="0"/>
                <a:cs typeface="Times New Roman" panose="02020603050405020304" pitchFamily="18" charset="0"/>
              </a:rPr>
              <a:t>Williams, J. (2007). </a:t>
            </a:r>
            <a:r>
              <a:rPr lang="en-US" sz="2400" i="1" dirty="0">
                <a:latin typeface="Arial" panose="020B0604020202020204" pitchFamily="34" charset="0"/>
                <a:ea typeface="Calibri" panose="020F0502020204030204" pitchFamily="34" charset="0"/>
                <a:cs typeface="Times New Roman" panose="02020603050405020304" pitchFamily="18" charset="0"/>
              </a:rPr>
              <a:t>Harry Potter and the Sorcerer's Stone: Harry's Wondrous World </a:t>
            </a:r>
            <a:r>
              <a:rPr lang="en-US" sz="2400" dirty="0">
                <a:latin typeface="Arial" panose="020B0604020202020204" pitchFamily="34" charset="0"/>
                <a:ea typeface="Calibri" panose="020F0502020204030204" pitchFamily="34" charset="0"/>
                <a:cs typeface="Times New Roman" panose="02020603050405020304" pitchFamily="18" charset="0"/>
              </a:rPr>
              <a:t>[</a:t>
            </a:r>
            <a:r>
              <a:rPr lang="en-US" sz="2400" dirty="0" err="1">
                <a:latin typeface="Arial" panose="020B0604020202020204" pitchFamily="34" charset="0"/>
                <a:ea typeface="Calibri" panose="020F0502020204030204" pitchFamily="34" charset="0"/>
                <a:cs typeface="Times New Roman" panose="02020603050405020304" pitchFamily="18" charset="0"/>
              </a:rPr>
              <a:t>obra</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grabada</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por</a:t>
            </a:r>
            <a:r>
              <a:rPr lang="en-US" sz="2400" dirty="0">
                <a:latin typeface="Arial" panose="020B0604020202020204" pitchFamily="34" charset="0"/>
                <a:ea typeface="Calibri" panose="020F0502020204030204" pitchFamily="34" charset="0"/>
                <a:cs typeface="Times New Roman" panose="02020603050405020304" pitchFamily="18" charset="0"/>
              </a:rPr>
              <a:t> Davis, C., y Royal Liverpool Philharmonic Orchestra]. En </a:t>
            </a:r>
            <a:r>
              <a:rPr lang="en-US" sz="2400" i="1" dirty="0">
                <a:latin typeface="Arial" panose="020B0604020202020204" pitchFamily="34" charset="0"/>
                <a:ea typeface="Calibri" panose="020F0502020204030204" pitchFamily="34" charset="0"/>
                <a:cs typeface="Times New Roman" panose="02020603050405020304" pitchFamily="18" charset="0"/>
              </a:rPr>
              <a:t>Great Movie Themes. </a:t>
            </a:r>
            <a:r>
              <a:rPr lang="en-US" sz="2400" i="1" dirty="0" smtClean="0">
                <a:latin typeface="Arial" panose="020B0604020202020204" pitchFamily="34" charset="0"/>
                <a:ea typeface="Calibri" panose="020F0502020204030204" pitchFamily="34" charset="0"/>
                <a:cs typeface="Times New Roman" panose="02020603050405020304" pitchFamily="18" charset="0"/>
              </a:rPr>
              <a:t>Naxos </a:t>
            </a:r>
            <a:r>
              <a:rPr lang="en-US" sz="2400" dirty="0">
                <a:latin typeface="Arial" panose="020B0604020202020204" pitchFamily="34" charset="0"/>
                <a:ea typeface="Calibri" panose="020F0502020204030204" pitchFamily="34" charset="0"/>
                <a:cs typeface="Times New Roman" panose="02020603050405020304" pitchFamily="18" charset="0"/>
              </a:rPr>
              <a:t>(</a:t>
            </a:r>
            <a:r>
              <a:rPr lang="en-US" sz="2400" dirty="0" err="1">
                <a:latin typeface="Arial" panose="020B0604020202020204" pitchFamily="34" charset="0"/>
                <a:ea typeface="Calibri" panose="020F0502020204030204" pitchFamily="34" charset="0"/>
                <a:cs typeface="Times New Roman" panose="02020603050405020304" pitchFamily="18" charset="0"/>
              </a:rPr>
              <a:t>obra</a:t>
            </a:r>
            <a:r>
              <a:rPr lang="en-US" sz="2400" dirty="0">
                <a:latin typeface="Arial" panose="020B0604020202020204" pitchFamily="34" charset="0"/>
                <a:ea typeface="Calibri" panose="020F0502020204030204" pitchFamily="34" charset="0"/>
                <a:cs typeface="Times New Roman" panose="02020603050405020304" pitchFamily="18" charset="0"/>
              </a:rPr>
              <a:t> original </a:t>
            </a:r>
            <a:r>
              <a:rPr lang="en-US" sz="2400" dirty="0" err="1">
                <a:latin typeface="Arial" panose="020B0604020202020204" pitchFamily="34" charset="0"/>
                <a:ea typeface="Calibri" panose="020F0502020204030204" pitchFamily="34" charset="0"/>
                <a:cs typeface="Times New Roman" panose="02020603050405020304" pitchFamily="18" charset="0"/>
              </a:rPr>
              <a:t>publicada</a:t>
            </a:r>
            <a:r>
              <a:rPr lang="en-US" sz="2400" dirty="0">
                <a:latin typeface="Arial" panose="020B0604020202020204" pitchFamily="34" charset="0"/>
                <a:ea typeface="Calibri" panose="020F0502020204030204" pitchFamily="34" charset="0"/>
                <a:cs typeface="Times New Roman" panose="02020603050405020304" pitchFamily="18" charset="0"/>
              </a:rPr>
              <a:t> en 2001</a:t>
            </a:r>
            <a:r>
              <a:rPr lang="en-US" sz="2400" dirty="0" smtClean="0">
                <a:latin typeface="Arial" panose="020B0604020202020204" pitchFamily="34" charset="0"/>
                <a:ea typeface="Calibri" panose="020F0502020204030204" pitchFamily="34" charset="0"/>
                <a:cs typeface="Times New Roman" panose="02020603050405020304" pitchFamily="18" charset="0"/>
              </a:rPr>
              <a:t>).</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smtClean="0">
                <a:latin typeface="Arial" panose="020B0604020202020204" pitchFamily="34" charset="0"/>
                <a:ea typeface="Calibri" panose="020F0502020204030204" pitchFamily="34" charset="0"/>
                <a:cs typeface="Times New Roman" panose="02020603050405020304" pitchFamily="18" charset="0"/>
              </a:rPr>
              <a:t>CD</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s-MX" sz="2400" dirty="0" smtClean="0">
                <a:latin typeface="Arial" panose="020B0604020202020204" pitchFamily="34" charset="0"/>
                <a:ea typeface="Calibri" panose="020F0502020204030204" pitchFamily="34" charset="0"/>
                <a:cs typeface="Times New Roman" panose="02020603050405020304" pitchFamily="18" charset="0"/>
              </a:rPr>
              <a:t>8.570505. Pista </a:t>
            </a:r>
            <a:r>
              <a:rPr lang="es-MX" sz="2400" dirty="0">
                <a:latin typeface="Arial" panose="020B0604020202020204" pitchFamily="34" charset="0"/>
                <a:ea typeface="Calibri" panose="020F0502020204030204" pitchFamily="34" charset="0"/>
                <a:cs typeface="Times New Roman" panose="02020603050405020304" pitchFamily="18" charset="0"/>
              </a:rPr>
              <a:t>o t</a:t>
            </a:r>
            <a:r>
              <a:rPr lang="es-MX" sz="2400" dirty="0" smtClean="0">
                <a:latin typeface="Arial" panose="020B0604020202020204" pitchFamily="34" charset="0"/>
                <a:ea typeface="Calibri" panose="020F0502020204030204" pitchFamily="34" charset="0"/>
                <a:cs typeface="Times New Roman" panose="02020603050405020304" pitchFamily="18" charset="0"/>
              </a:rPr>
              <a:t>rack</a:t>
            </a:r>
            <a:r>
              <a:rPr lang="es-MX" sz="2400" dirty="0">
                <a:latin typeface="Arial" panose="020B0604020202020204" pitchFamily="34" charset="0"/>
                <a:ea typeface="Calibri" panose="020F0502020204030204" pitchFamily="34" charset="0"/>
                <a:cs typeface="Times New Roman" panose="02020603050405020304" pitchFamily="18" charset="0"/>
              </a:rPr>
              <a:t>: </a:t>
            </a:r>
            <a:r>
              <a:rPr lang="es-MX" sz="2400" dirty="0" smtClean="0">
                <a:latin typeface="Arial" panose="020B0604020202020204" pitchFamily="34" charset="0"/>
                <a:ea typeface="Calibri" panose="020F0502020204030204" pitchFamily="34" charset="0"/>
                <a:cs typeface="Times New Roman" panose="02020603050405020304" pitchFamily="18" charset="0"/>
              </a:rPr>
              <a:t>14.</a:t>
            </a:r>
            <a:endParaRPr lang="es-MX"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en-US" sz="2400" dirty="0">
                <a:latin typeface="Arial" panose="020B0604020202020204" pitchFamily="34" charset="0"/>
                <a:ea typeface="Calibri" panose="020F0502020204030204" pitchFamily="34" charset="0"/>
                <a:cs typeface="Times New Roman" panose="02020603050405020304" pitchFamily="18" charset="0"/>
              </a:rPr>
              <a:t>Williams, J. (2020</a:t>
            </a:r>
            <a:r>
              <a:rPr lang="en-US" sz="2400" dirty="0" smtClean="0">
                <a:latin typeface="Arial" panose="020B0604020202020204" pitchFamily="34" charset="0"/>
                <a:ea typeface="Calibri" panose="020F0502020204030204" pitchFamily="34" charset="0"/>
                <a:cs typeface="Times New Roman" panose="02020603050405020304" pitchFamily="18" charset="0"/>
              </a:rPr>
              <a:t>). </a:t>
            </a:r>
            <a:r>
              <a:rPr lang="en-US" sz="2400" i="1" dirty="0">
                <a:latin typeface="Arial" panose="020B0604020202020204" pitchFamily="34" charset="0"/>
                <a:ea typeface="Calibri" panose="020F0502020204030204" pitchFamily="34" charset="0"/>
                <a:cs typeface="Times New Roman" panose="02020603050405020304" pitchFamily="18" charset="0"/>
              </a:rPr>
              <a:t>Harry Potter and the Sorcerer's Stone (excerpts): Hedwig's Theme </a:t>
            </a:r>
            <a:r>
              <a:rPr lang="en-US" sz="2400" dirty="0">
                <a:latin typeface="Arial" panose="020B0604020202020204" pitchFamily="34" charset="0"/>
                <a:ea typeface="Calibri" panose="020F0502020204030204" pitchFamily="34" charset="0"/>
                <a:cs typeface="Times New Roman" panose="02020603050405020304" pitchFamily="18" charset="0"/>
              </a:rPr>
              <a:t>[</a:t>
            </a:r>
            <a:r>
              <a:rPr lang="en-US" sz="2400" dirty="0" err="1">
                <a:latin typeface="Arial" panose="020B0604020202020204" pitchFamily="34" charset="0"/>
                <a:ea typeface="Calibri" panose="020F0502020204030204" pitchFamily="34" charset="0"/>
                <a:cs typeface="Times New Roman" panose="02020603050405020304" pitchFamily="18" charset="0"/>
              </a:rPr>
              <a:t>obra</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grabada</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err="1">
                <a:latin typeface="Arial" panose="020B0604020202020204" pitchFamily="34" charset="0"/>
                <a:ea typeface="Calibri" panose="020F0502020204030204" pitchFamily="34" charset="0"/>
                <a:cs typeface="Times New Roman" panose="02020603050405020304" pitchFamily="18" charset="0"/>
              </a:rPr>
              <a:t>por</a:t>
            </a:r>
            <a:r>
              <a:rPr lang="en-US" sz="2400" dirty="0">
                <a:latin typeface="Arial" panose="020B0604020202020204" pitchFamily="34" charset="0"/>
                <a:ea typeface="Calibri" panose="020F0502020204030204" pitchFamily="34" charset="0"/>
                <a:cs typeface="Times New Roman" panose="02020603050405020304" pitchFamily="18" charset="0"/>
              </a:rPr>
              <a:t> Schumann, C</a:t>
            </a:r>
            <a:r>
              <a:rPr lang="en-US" sz="2400" dirty="0" smtClean="0">
                <a:latin typeface="Arial" panose="020B0604020202020204" pitchFamily="34" charset="0"/>
                <a:ea typeface="Calibri" panose="020F0502020204030204" pitchFamily="34" charset="0"/>
                <a:cs typeface="Times New Roman" panose="02020603050405020304" pitchFamily="18" charset="0"/>
              </a:rPr>
              <a:t>. </a:t>
            </a:r>
            <a:r>
              <a:rPr lang="en-US" sz="2400" dirty="0">
                <a:latin typeface="Arial" panose="020B0604020202020204" pitchFamily="34" charset="0"/>
                <a:ea typeface="Calibri" panose="020F0502020204030204" pitchFamily="34" charset="0"/>
                <a:cs typeface="Times New Roman" panose="02020603050405020304" pitchFamily="18" charset="0"/>
              </a:rPr>
              <a:t>y Danish National Symphony Orchestra]. En </a:t>
            </a:r>
            <a:r>
              <a:rPr lang="en-US" sz="2400" i="1" dirty="0" err="1">
                <a:latin typeface="Arial" panose="020B0604020202020204" pitchFamily="34" charset="0"/>
                <a:ea typeface="Calibri" panose="020F0502020204030204" pitchFamily="34" charset="0"/>
                <a:cs typeface="Times New Roman" panose="02020603050405020304" pitchFamily="18" charset="0"/>
              </a:rPr>
              <a:t>Fantasymphony</a:t>
            </a:r>
            <a:r>
              <a:rPr lang="en-US" sz="2400" i="1" dirty="0">
                <a:latin typeface="Arial" panose="020B0604020202020204" pitchFamily="34" charset="0"/>
                <a:ea typeface="Calibri" panose="020F0502020204030204" pitchFamily="34" charset="0"/>
                <a:cs typeface="Times New Roman" panose="02020603050405020304" pitchFamily="18" charset="0"/>
              </a:rPr>
              <a:t>: One concert to rule them all. </a:t>
            </a:r>
            <a:r>
              <a:rPr lang="en-US" sz="2400" i="1" dirty="0" err="1">
                <a:latin typeface="Arial" panose="020B0604020202020204" pitchFamily="34" charset="0"/>
                <a:ea typeface="Calibri" panose="020F0502020204030204" pitchFamily="34" charset="0"/>
                <a:cs typeface="Times New Roman" panose="02020603050405020304" pitchFamily="18" charset="0"/>
              </a:rPr>
              <a:t>EuroArts</a:t>
            </a:r>
            <a:r>
              <a:rPr lang="en-US" sz="2400" i="1" dirty="0">
                <a:latin typeface="Arial" panose="020B0604020202020204" pitchFamily="34" charset="0"/>
                <a:ea typeface="Calibri" panose="020F0502020204030204" pitchFamily="34" charset="0"/>
                <a:cs typeface="Times New Roman" panose="02020603050405020304" pitchFamily="18" charset="0"/>
              </a:rPr>
              <a:t> Music </a:t>
            </a:r>
            <a:r>
              <a:rPr lang="en-US" sz="2400" i="1" dirty="0" smtClean="0">
                <a:latin typeface="Arial" panose="020B0604020202020204" pitchFamily="34" charset="0"/>
                <a:ea typeface="Calibri" panose="020F0502020204030204" pitchFamily="34" charset="0"/>
                <a:cs typeface="Times New Roman" panose="02020603050405020304" pitchFamily="18" charset="0"/>
              </a:rPr>
              <a:t>International</a:t>
            </a:r>
            <a:r>
              <a:rPr lang="en-US" sz="2400" dirty="0" smtClean="0">
                <a:latin typeface="Arial" panose="020B0604020202020204" pitchFamily="34" charset="0"/>
                <a:ea typeface="Calibri" panose="020F0502020204030204" pitchFamily="34" charset="0"/>
                <a:cs typeface="Times New Roman" panose="02020603050405020304" pitchFamily="18" charset="0"/>
              </a:rPr>
              <a:t> </a:t>
            </a:r>
            <a:r>
              <a:rPr lang="en-US" sz="2400" dirty="0">
                <a:latin typeface="Arial" panose="020B0604020202020204" pitchFamily="34" charset="0"/>
                <a:ea typeface="Calibri" panose="020F0502020204030204" pitchFamily="34" charset="0"/>
                <a:cs typeface="Times New Roman" panose="02020603050405020304" pitchFamily="18" charset="0"/>
              </a:rPr>
              <a:t>(</a:t>
            </a:r>
            <a:r>
              <a:rPr lang="en-US" sz="2400" dirty="0" err="1">
                <a:latin typeface="Arial" panose="020B0604020202020204" pitchFamily="34" charset="0"/>
                <a:ea typeface="Calibri" panose="020F0502020204030204" pitchFamily="34" charset="0"/>
                <a:cs typeface="Times New Roman" panose="02020603050405020304" pitchFamily="18" charset="0"/>
              </a:rPr>
              <a:t>obra</a:t>
            </a:r>
            <a:r>
              <a:rPr lang="en-US" sz="2400" dirty="0">
                <a:latin typeface="Arial" panose="020B0604020202020204" pitchFamily="34" charset="0"/>
                <a:ea typeface="Calibri" panose="020F0502020204030204" pitchFamily="34" charset="0"/>
                <a:cs typeface="Times New Roman" panose="02020603050405020304" pitchFamily="18" charset="0"/>
              </a:rPr>
              <a:t> original </a:t>
            </a:r>
            <a:r>
              <a:rPr lang="en-US" sz="2400" dirty="0" err="1">
                <a:latin typeface="Arial" panose="020B0604020202020204" pitchFamily="34" charset="0"/>
                <a:ea typeface="Calibri" panose="020F0502020204030204" pitchFamily="34" charset="0"/>
                <a:cs typeface="Times New Roman" panose="02020603050405020304" pitchFamily="18" charset="0"/>
              </a:rPr>
              <a:t>publicada</a:t>
            </a:r>
            <a:r>
              <a:rPr lang="en-US" sz="2400" dirty="0">
                <a:latin typeface="Arial" panose="020B0604020202020204" pitchFamily="34" charset="0"/>
                <a:ea typeface="Calibri" panose="020F0502020204030204" pitchFamily="34" charset="0"/>
                <a:cs typeface="Times New Roman" panose="02020603050405020304" pitchFamily="18" charset="0"/>
              </a:rPr>
              <a:t> en 2001</a:t>
            </a:r>
            <a:r>
              <a:rPr lang="en-US" sz="2400" dirty="0" smtClean="0">
                <a:latin typeface="Arial" panose="020B0604020202020204" pitchFamily="34" charset="0"/>
                <a:ea typeface="Calibri" panose="020F0502020204030204" pitchFamily="34" charset="0"/>
                <a:cs typeface="Times New Roman" panose="02020603050405020304" pitchFamily="18" charset="0"/>
              </a:rPr>
              <a:t>).</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smtClean="0">
                <a:latin typeface="Arial" panose="020B0604020202020204" pitchFamily="34" charset="0"/>
                <a:ea typeface="Calibri" panose="020F0502020204030204" pitchFamily="34" charset="0"/>
                <a:cs typeface="Times New Roman" panose="02020603050405020304" pitchFamily="18" charset="0"/>
              </a:rPr>
              <a:t>CD</a:t>
            </a:r>
            <a:r>
              <a:rPr lang="en-US" sz="2400" dirty="0">
                <a:latin typeface="Arial" panose="020B0604020202020204" pitchFamily="34" charset="0"/>
                <a:ea typeface="Calibri" panose="020F0502020204030204" pitchFamily="34" charset="0"/>
                <a:cs typeface="Times New Roman" panose="02020603050405020304" pitchFamily="18" charset="0"/>
              </a:rPr>
              <a:t>: </a:t>
            </a:r>
            <a:r>
              <a:rPr lang="es-MX" sz="2400" dirty="0" smtClean="0">
                <a:latin typeface="Arial" panose="020B0604020202020204" pitchFamily="34" charset="0"/>
                <a:ea typeface="Calibri" panose="020F0502020204030204" pitchFamily="34" charset="0"/>
                <a:cs typeface="Times New Roman" panose="02020603050405020304" pitchFamily="18" charset="0"/>
              </a:rPr>
              <a:t>880242651938. Pista </a:t>
            </a:r>
            <a:r>
              <a:rPr lang="es-MX" sz="2400" dirty="0">
                <a:latin typeface="Arial" panose="020B0604020202020204" pitchFamily="34" charset="0"/>
                <a:ea typeface="Calibri" panose="020F0502020204030204" pitchFamily="34" charset="0"/>
                <a:cs typeface="Times New Roman" panose="02020603050405020304" pitchFamily="18" charset="0"/>
              </a:rPr>
              <a:t>o t</a:t>
            </a:r>
            <a:r>
              <a:rPr lang="es-MX" sz="2400" dirty="0" smtClean="0">
                <a:latin typeface="Arial" panose="020B0604020202020204" pitchFamily="34" charset="0"/>
                <a:ea typeface="Calibri" panose="020F0502020204030204" pitchFamily="34" charset="0"/>
                <a:cs typeface="Times New Roman" panose="02020603050405020304" pitchFamily="18" charset="0"/>
              </a:rPr>
              <a:t>rack</a:t>
            </a:r>
            <a:r>
              <a:rPr lang="es-MX" sz="2400" dirty="0">
                <a:latin typeface="Arial" panose="020B0604020202020204" pitchFamily="34" charset="0"/>
                <a:ea typeface="Calibri" panose="020F0502020204030204" pitchFamily="34" charset="0"/>
                <a:cs typeface="Times New Roman" panose="02020603050405020304" pitchFamily="18" charset="0"/>
              </a:rPr>
              <a:t>: </a:t>
            </a:r>
            <a:r>
              <a:rPr lang="es-MX" sz="2400" dirty="0" smtClean="0">
                <a:latin typeface="Arial" panose="020B0604020202020204" pitchFamily="34" charset="0"/>
                <a:ea typeface="Calibri" panose="020F0502020204030204" pitchFamily="34" charset="0"/>
                <a:cs typeface="Times New Roman" panose="02020603050405020304" pitchFamily="18" charset="0"/>
              </a:rPr>
              <a:t>2.</a:t>
            </a:r>
            <a:endParaRPr lang="es-MX"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09609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127761" y="613265"/>
            <a:ext cx="17708880" cy="11991177"/>
          </a:xfrm>
          <a:prstGeom prst="rect">
            <a:avLst/>
          </a:prstGeom>
        </p:spPr>
        <p:txBody>
          <a:bodyPr wrap="square">
            <a:spAutoFit/>
          </a:bodyPr>
          <a:lstStyle/>
          <a:p>
            <a:pPr>
              <a:lnSpc>
                <a:spcPct val="107000"/>
              </a:lnSpc>
              <a:spcAft>
                <a:spcPts val="800"/>
              </a:spcAft>
            </a:pPr>
            <a:r>
              <a:rPr lang="es-MX" sz="2400" dirty="0">
                <a:latin typeface="Arial" panose="020B0604020202020204" pitchFamily="34" charset="0"/>
                <a:ea typeface="Calibri" panose="020F0502020204030204" pitchFamily="34" charset="0"/>
                <a:cs typeface="Times New Roman" panose="02020603050405020304" pitchFamily="18" charset="0"/>
              </a:rPr>
              <a:t> </a:t>
            </a:r>
            <a:endParaRPr lang="es-MX"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r>
              <a:rPr lang="es-MX" sz="2400" dirty="0">
                <a:latin typeface="Arial" panose="020B0604020202020204" pitchFamily="34" charset="0"/>
                <a:ea typeface="Arial" panose="020B0604020202020204" pitchFamily="34" charset="0"/>
                <a:cs typeface="Arial" panose="020B0604020202020204" pitchFamily="34" charset="0"/>
              </a:rPr>
              <a:t>Morricone, E. (2016). </a:t>
            </a:r>
            <a:r>
              <a:rPr lang="es-MX" sz="2400" i="1" dirty="0">
                <a:latin typeface="Arial" panose="020B0604020202020204" pitchFamily="34" charset="0"/>
                <a:ea typeface="Arial" panose="020B0604020202020204" pitchFamily="34" charset="0"/>
                <a:cs typeface="Arial" panose="020B0604020202020204" pitchFamily="34" charset="0"/>
              </a:rPr>
              <a:t>Cinema Paradiso: Main Theme</a:t>
            </a:r>
            <a:r>
              <a:rPr lang="es-MX" sz="2400" dirty="0">
                <a:latin typeface="Arial" panose="020B0604020202020204" pitchFamily="34" charset="0"/>
                <a:ea typeface="Arial" panose="020B0604020202020204" pitchFamily="34" charset="0"/>
                <a:cs typeface="Arial" panose="020B0604020202020204" pitchFamily="34" charset="0"/>
              </a:rPr>
              <a:t> [obra grabada por Piccioni, L., Morricone, E. y Czech National Symphony Orchestra] En </a:t>
            </a:r>
            <a:r>
              <a:rPr lang="es-MX" sz="2400" i="1" dirty="0">
                <a:latin typeface="Arial" panose="020B0604020202020204" pitchFamily="34" charset="0"/>
                <a:ea typeface="Arial" panose="020B0604020202020204" pitchFamily="34" charset="0"/>
                <a:cs typeface="Arial" panose="020B0604020202020204" pitchFamily="34" charset="0"/>
              </a:rPr>
              <a:t>Ennio Morricne Nuovo Cinema Paradiso. Universal Classics </a:t>
            </a:r>
            <a:r>
              <a:rPr lang="es-MX" sz="2400" dirty="0">
                <a:latin typeface="Arial" panose="020B0604020202020204" pitchFamily="34" charset="0"/>
                <a:ea typeface="Arial" panose="020B0604020202020204" pitchFamily="34" charset="0"/>
                <a:cs typeface="Arial" panose="020B0604020202020204" pitchFamily="34" charset="0"/>
              </a:rPr>
              <a:t>(obra original publicada en 1988). CD: 00028948145973. Track 1.</a:t>
            </a:r>
          </a:p>
          <a:p>
            <a:pPr marL="342900" indent="-342900">
              <a:lnSpc>
                <a:spcPct val="107000"/>
              </a:lnSpc>
              <a:spcAft>
                <a:spcPts val="800"/>
              </a:spcAft>
              <a:buFont typeface="Wingdings" panose="05000000000000000000" pitchFamily="2" charset="2"/>
              <a:buChar char=""/>
              <a:tabLst>
                <a:tab pos="457200" algn="l"/>
              </a:tabLst>
            </a:pPr>
            <a:r>
              <a:rPr lang="es-MX" sz="2400" dirty="0">
                <a:latin typeface="Arial" panose="020B0604020202020204" pitchFamily="34" charset="0"/>
                <a:ea typeface="Arial" panose="020B0604020202020204" pitchFamily="34" charset="0"/>
                <a:cs typeface="Arial" panose="020B0604020202020204" pitchFamily="34" charset="0"/>
              </a:rPr>
              <a:t>Rota, N. (2009). </a:t>
            </a:r>
            <a:r>
              <a:rPr lang="es-MX" sz="2400" i="1" dirty="0">
                <a:latin typeface="Arial" panose="020B0604020202020204" pitchFamily="34" charset="0"/>
                <a:ea typeface="Arial" panose="020B0604020202020204" pitchFamily="34" charset="0"/>
                <a:cs typeface="Arial" panose="020B0604020202020204" pitchFamily="34" charset="0"/>
              </a:rPr>
              <a:t>Romeo and Juliet: Main Title Theme </a:t>
            </a:r>
            <a:r>
              <a:rPr lang="es-MX" sz="2400" dirty="0">
                <a:latin typeface="Arial" panose="020B0604020202020204" pitchFamily="34" charset="0"/>
                <a:ea typeface="Arial" panose="020B0604020202020204" pitchFamily="34" charset="0"/>
                <a:cs typeface="Arial" panose="020B0604020202020204" pitchFamily="34" charset="0"/>
              </a:rPr>
              <a:t>(Romeo y Julieta, tema principal) (arr. M. Townend) (obra grabada por Davis, C. y la Royal Liverpool Philharmonic Orchestra]. En </a:t>
            </a:r>
            <a:r>
              <a:rPr lang="es-MX" sz="2400" i="1" dirty="0">
                <a:latin typeface="Arial" panose="020B0604020202020204" pitchFamily="34" charset="0"/>
                <a:ea typeface="Arial" panose="020B0604020202020204" pitchFamily="34" charset="0"/>
                <a:cs typeface="Arial" panose="020B0604020202020204" pitchFamily="34" charset="0"/>
              </a:rPr>
              <a:t>Great movie themes 2. Naxos </a:t>
            </a:r>
            <a:r>
              <a:rPr lang="es-MX" sz="2400" dirty="0">
                <a:latin typeface="Arial" panose="020B0604020202020204" pitchFamily="34" charset="0"/>
                <a:ea typeface="Arial" panose="020B0604020202020204" pitchFamily="34" charset="0"/>
                <a:cs typeface="Arial" panose="020B0604020202020204" pitchFamily="34" charset="0"/>
              </a:rPr>
              <a:t>(obra original publicada en 1968). CD: 8.572111. Pista o track </a:t>
            </a:r>
            <a:r>
              <a:rPr lang="es-MX" sz="2400" dirty="0" smtClean="0">
                <a:latin typeface="Arial" panose="020B0604020202020204" pitchFamily="34" charset="0"/>
                <a:ea typeface="Arial" panose="020B0604020202020204" pitchFamily="34" charset="0"/>
                <a:cs typeface="Arial" panose="020B0604020202020204" pitchFamily="34" charset="0"/>
              </a:rPr>
              <a:t>6</a:t>
            </a:r>
            <a:r>
              <a:rPr lang="es-MX" sz="2400" dirty="0" smtClean="0">
                <a:latin typeface="Arial" panose="020B0604020202020204" pitchFamily="34" charset="0"/>
                <a:ea typeface="Calibri" panose="020F0502020204030204" pitchFamily="34" charset="0"/>
                <a:cs typeface="Times New Roman" panose="02020603050405020304" pitchFamily="18" charset="0"/>
              </a:rPr>
              <a:t>.</a:t>
            </a:r>
            <a:endParaRPr lang="es-MX"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es-MX" sz="2400" dirty="0" smtClean="0">
                <a:latin typeface="Arial" panose="020B0604020202020204" pitchFamily="34" charset="0"/>
                <a:ea typeface="Calibri" panose="020F0502020204030204" pitchFamily="34" charset="0"/>
                <a:cs typeface="Times New Roman" panose="02020603050405020304" pitchFamily="18" charset="0"/>
              </a:rPr>
              <a:t>Rota, N. (2019). </a:t>
            </a:r>
            <a:r>
              <a:rPr lang="es-MX" sz="2400" i="1" dirty="0" smtClean="0">
                <a:latin typeface="Arial" panose="020B0604020202020204" pitchFamily="34" charset="0"/>
                <a:ea typeface="Calibri" panose="020F0502020204030204" pitchFamily="34" charset="0"/>
                <a:cs typeface="Times New Roman" panose="02020603050405020304" pitchFamily="18" charset="0"/>
              </a:rPr>
              <a:t>The Godfather</a:t>
            </a:r>
            <a:r>
              <a:rPr lang="es-MX" sz="2400" dirty="0" smtClean="0">
                <a:latin typeface="Arial" panose="020B0604020202020204" pitchFamily="34" charset="0"/>
                <a:ea typeface="Calibri" panose="020F0502020204030204" pitchFamily="34" charset="0"/>
                <a:cs typeface="Times New Roman" panose="02020603050405020304" pitchFamily="18" charset="0"/>
              </a:rPr>
              <a:t> (El padrino) [obra grabada por Morgan, J. y la Royal Philharmonic Orchestra]. En </a:t>
            </a:r>
            <a:r>
              <a:rPr lang="es-MX" sz="2400" i="1" dirty="0" smtClean="0">
                <a:latin typeface="Arial" panose="020B0604020202020204" pitchFamily="34" charset="0"/>
                <a:ea typeface="Calibri" panose="020F0502020204030204" pitchFamily="34" charset="0"/>
                <a:cs typeface="Times New Roman" panose="02020603050405020304" pitchFamily="18" charset="0"/>
              </a:rPr>
              <a:t>Love Theme. Decca</a:t>
            </a:r>
            <a:r>
              <a:rPr lang="es-MX" sz="2400" dirty="0" smtClean="0">
                <a:latin typeface="Arial" panose="020B0604020202020204" pitchFamily="34" charset="0"/>
                <a:ea typeface="Calibri" panose="020F0502020204030204" pitchFamily="34" charset="0"/>
                <a:cs typeface="Times New Roman" panose="02020603050405020304" pitchFamily="18" charset="0"/>
              </a:rPr>
              <a:t> (obra original publicada en 1972). CD: 00028948182695 Pista o track 1.</a:t>
            </a:r>
            <a:endParaRPr lang="es-MX" sz="2400" dirty="0" smtClean="0">
              <a:latin typeface="Calibri" panose="020F0502020204030204" pitchFamily="34" charset="0"/>
              <a:ea typeface="Calibri" panose="020F0502020204030204" pitchFamily="34" charset="0"/>
              <a:cs typeface="Times New Roman" panose="02020603050405020304" pitchFamily="18" charset="0"/>
            </a:endParaRPr>
          </a:p>
          <a:p>
            <a:pPr marL="342900" indent="-342900">
              <a:spcAft>
                <a:spcPts val="0"/>
              </a:spcAft>
              <a:buFont typeface="Wingdings" panose="05000000000000000000" pitchFamily="2" charset="2"/>
              <a:buChar char="Ø"/>
            </a:pPr>
            <a:r>
              <a:rPr lang="en-US" sz="2400" dirty="0">
                <a:latin typeface="Arial" panose="020B0604020202020204" pitchFamily="34" charset="0"/>
                <a:ea typeface="Arial" panose="020B0604020202020204" pitchFamily="34" charset="0"/>
                <a:cs typeface="Arial" panose="020B0604020202020204" pitchFamily="34" charset="0"/>
              </a:rPr>
              <a:t>Shore, H. (2012). </a:t>
            </a:r>
            <a:r>
              <a:rPr lang="en-US" sz="2400" i="1" dirty="0">
                <a:latin typeface="Arial" panose="020B0604020202020204" pitchFamily="34" charset="0"/>
                <a:ea typeface="Arial" panose="020B0604020202020204" pitchFamily="34" charset="0"/>
                <a:cs typeface="Arial" panose="020B0604020202020204" pitchFamily="34" charset="0"/>
              </a:rPr>
              <a:t>Lord of the Rings: The Fellowship of the Ring: Main Theme </a:t>
            </a:r>
            <a:r>
              <a:rPr lang="en-US" sz="2400" dirty="0">
                <a:latin typeface="Arial" panose="020B0604020202020204" pitchFamily="34" charset="0"/>
                <a:ea typeface="Arial" panose="020B0604020202020204" pitchFamily="34" charset="0"/>
                <a:cs typeface="Arial" panose="020B0604020202020204" pitchFamily="34" charset="0"/>
              </a:rPr>
              <a:t>[</a:t>
            </a:r>
            <a:r>
              <a:rPr lang="en-US" sz="2400" dirty="0" err="1">
                <a:latin typeface="Arial" panose="020B0604020202020204" pitchFamily="34" charset="0"/>
                <a:ea typeface="Arial" panose="020B0604020202020204" pitchFamily="34" charset="0"/>
                <a:cs typeface="Arial" panose="020B0604020202020204" pitchFamily="34" charset="0"/>
              </a:rPr>
              <a:t>obra</a:t>
            </a:r>
            <a:r>
              <a:rPr lang="en-US" sz="2400" dirty="0">
                <a:latin typeface="Arial" panose="020B0604020202020204" pitchFamily="34" charset="0"/>
                <a:ea typeface="Arial" panose="020B0604020202020204" pitchFamily="34" charset="0"/>
                <a:cs typeface="Arial" panose="020B0604020202020204" pitchFamily="34" charset="0"/>
              </a:rPr>
              <a:t> </a:t>
            </a:r>
            <a:r>
              <a:rPr lang="en-US" sz="2400" dirty="0" err="1">
                <a:latin typeface="Arial" panose="020B0604020202020204" pitchFamily="34" charset="0"/>
                <a:ea typeface="Arial" panose="020B0604020202020204" pitchFamily="34" charset="0"/>
                <a:cs typeface="Arial" panose="020B0604020202020204" pitchFamily="34" charset="0"/>
              </a:rPr>
              <a:t>grabada</a:t>
            </a:r>
            <a:r>
              <a:rPr lang="en-US" sz="2400" dirty="0">
                <a:latin typeface="Arial" panose="020B0604020202020204" pitchFamily="34" charset="0"/>
                <a:ea typeface="Arial" panose="020B0604020202020204" pitchFamily="34" charset="0"/>
                <a:cs typeface="Arial" panose="020B0604020202020204" pitchFamily="34" charset="0"/>
              </a:rPr>
              <a:t> </a:t>
            </a:r>
            <a:r>
              <a:rPr lang="en-US" sz="2400" dirty="0" err="1">
                <a:latin typeface="Arial" panose="020B0604020202020204" pitchFamily="34" charset="0"/>
                <a:ea typeface="Arial" panose="020B0604020202020204" pitchFamily="34" charset="0"/>
                <a:cs typeface="Arial" panose="020B0604020202020204" pitchFamily="34" charset="0"/>
              </a:rPr>
              <a:t>por</a:t>
            </a:r>
            <a:r>
              <a:rPr lang="en-US" sz="2400" dirty="0">
                <a:latin typeface="Arial" panose="020B0604020202020204" pitchFamily="34" charset="0"/>
                <a:ea typeface="Arial" panose="020B0604020202020204" pitchFamily="34" charset="0"/>
                <a:cs typeface="Arial" panose="020B0604020202020204" pitchFamily="34" charset="0"/>
              </a:rPr>
              <a:t> </a:t>
            </a:r>
            <a:r>
              <a:rPr lang="en-US" sz="2400" dirty="0" err="1">
                <a:latin typeface="Arial" panose="020B0604020202020204" pitchFamily="34" charset="0"/>
                <a:ea typeface="Arial" panose="020B0604020202020204" pitchFamily="34" charset="0"/>
                <a:cs typeface="Arial" panose="020B0604020202020204" pitchFamily="34" charset="0"/>
              </a:rPr>
              <a:t>Raine</a:t>
            </a:r>
            <a:r>
              <a:rPr lang="en-US" sz="2400" dirty="0">
                <a:latin typeface="Arial" panose="020B0604020202020204" pitchFamily="34" charset="0"/>
                <a:ea typeface="Arial" panose="020B0604020202020204" pitchFamily="34" charset="0"/>
                <a:cs typeface="Arial" panose="020B0604020202020204" pitchFamily="34" charset="0"/>
              </a:rPr>
              <a:t>, N. y City of Prague Philharmonic Orchestra]. En </a:t>
            </a:r>
            <a:r>
              <a:rPr lang="en-US" sz="2400" i="1" dirty="0">
                <a:latin typeface="Arial" panose="020B0604020202020204" pitchFamily="34" charset="0"/>
                <a:ea typeface="Arial" panose="020B0604020202020204" pitchFamily="34" charset="0"/>
                <a:cs typeface="Arial" panose="020B0604020202020204" pitchFamily="34" charset="0"/>
              </a:rPr>
              <a:t>Unforgettable Movie Classics: 50 Essential Classical Themes </a:t>
            </a:r>
            <a:r>
              <a:rPr lang="en-US" sz="2400" dirty="0">
                <a:latin typeface="Arial" panose="020B0604020202020204" pitchFamily="34" charset="0"/>
                <a:ea typeface="Arial" panose="020B0604020202020204" pitchFamily="34" charset="0"/>
                <a:cs typeface="Arial" panose="020B0604020202020204" pitchFamily="34" charset="0"/>
              </a:rPr>
              <a:t>(</a:t>
            </a:r>
            <a:r>
              <a:rPr lang="en-US" sz="2400" dirty="0" err="1">
                <a:latin typeface="Arial" panose="020B0604020202020204" pitchFamily="34" charset="0"/>
                <a:ea typeface="Arial" panose="020B0604020202020204" pitchFamily="34" charset="0"/>
                <a:cs typeface="Arial" panose="020B0604020202020204" pitchFamily="34" charset="0"/>
              </a:rPr>
              <a:t>obra</a:t>
            </a:r>
            <a:r>
              <a:rPr lang="en-US" sz="2400" dirty="0">
                <a:latin typeface="Arial" panose="020B0604020202020204" pitchFamily="34" charset="0"/>
                <a:ea typeface="Arial" panose="020B0604020202020204" pitchFamily="34" charset="0"/>
                <a:cs typeface="Arial" panose="020B0604020202020204" pitchFamily="34" charset="0"/>
              </a:rPr>
              <a:t> original </a:t>
            </a:r>
            <a:r>
              <a:rPr lang="en-US" sz="2400" dirty="0" err="1">
                <a:latin typeface="Arial" panose="020B0604020202020204" pitchFamily="34" charset="0"/>
                <a:ea typeface="Arial" panose="020B0604020202020204" pitchFamily="34" charset="0"/>
                <a:cs typeface="Arial" panose="020B0604020202020204" pitchFamily="34" charset="0"/>
              </a:rPr>
              <a:t>publicada</a:t>
            </a:r>
            <a:r>
              <a:rPr lang="en-US" sz="2400" dirty="0">
                <a:latin typeface="Arial" panose="020B0604020202020204" pitchFamily="34" charset="0"/>
                <a:ea typeface="Arial" panose="020B0604020202020204" pitchFamily="34" charset="0"/>
                <a:cs typeface="Arial" panose="020B0604020202020204" pitchFamily="34" charset="0"/>
              </a:rPr>
              <a:t> en 2001). </a:t>
            </a:r>
            <a:r>
              <a:rPr lang="es-MX" sz="2400" dirty="0">
                <a:latin typeface="Arial" panose="020B0604020202020204" pitchFamily="34" charset="0"/>
                <a:ea typeface="Arial" panose="020B0604020202020204" pitchFamily="34" charset="0"/>
                <a:cs typeface="Arial" panose="020B0604020202020204" pitchFamily="34" charset="0"/>
              </a:rPr>
              <a:t>CD: 5099970473957. Pista o track: 10.</a:t>
            </a:r>
          </a:p>
          <a:p>
            <a:pPr marL="342900" indent="-342900">
              <a:buFont typeface="Wingdings" panose="05000000000000000000" pitchFamily="2" charset="2"/>
              <a:buChar char="Ø"/>
            </a:pPr>
            <a:r>
              <a:rPr lang="en-US" sz="2400" dirty="0">
                <a:latin typeface="Arial" panose="020B0604020202020204" pitchFamily="34" charset="0"/>
                <a:ea typeface="Arial" panose="020B0604020202020204" pitchFamily="34" charset="0"/>
                <a:cs typeface="Arial" panose="020B0604020202020204" pitchFamily="34" charset="0"/>
              </a:rPr>
              <a:t>Shore, H. (2007). </a:t>
            </a:r>
            <a:r>
              <a:rPr lang="en-US" sz="2400" i="1" dirty="0">
                <a:latin typeface="Arial" panose="020B0604020202020204" pitchFamily="34" charset="0"/>
                <a:ea typeface="Arial" panose="020B0604020202020204" pitchFamily="34" charset="0"/>
                <a:cs typeface="Arial" panose="020B0604020202020204" pitchFamily="34" charset="0"/>
              </a:rPr>
              <a:t>The Lord of the Rings-The 2 Towers: Suite </a:t>
            </a:r>
            <a:r>
              <a:rPr lang="en-US" sz="2400" dirty="0">
                <a:latin typeface="Arial" panose="020B0604020202020204" pitchFamily="34" charset="0"/>
                <a:ea typeface="Arial" panose="020B0604020202020204" pitchFamily="34" charset="0"/>
                <a:cs typeface="Arial" panose="020B0604020202020204" pitchFamily="34" charset="0"/>
              </a:rPr>
              <a:t>[</a:t>
            </a:r>
            <a:r>
              <a:rPr lang="en-US" sz="2400" dirty="0" err="1">
                <a:latin typeface="Arial" panose="020B0604020202020204" pitchFamily="34" charset="0"/>
                <a:ea typeface="Arial" panose="020B0604020202020204" pitchFamily="34" charset="0"/>
                <a:cs typeface="Arial" panose="020B0604020202020204" pitchFamily="34" charset="0"/>
              </a:rPr>
              <a:t>obra</a:t>
            </a:r>
            <a:r>
              <a:rPr lang="en-US" sz="2400" dirty="0">
                <a:latin typeface="Arial" panose="020B0604020202020204" pitchFamily="34" charset="0"/>
                <a:ea typeface="Arial" panose="020B0604020202020204" pitchFamily="34" charset="0"/>
                <a:cs typeface="Arial" panose="020B0604020202020204" pitchFamily="34" charset="0"/>
              </a:rPr>
              <a:t> </a:t>
            </a:r>
            <a:r>
              <a:rPr lang="en-US" sz="2400" dirty="0" err="1">
                <a:latin typeface="Arial" panose="020B0604020202020204" pitchFamily="34" charset="0"/>
                <a:ea typeface="Arial" panose="020B0604020202020204" pitchFamily="34" charset="0"/>
                <a:cs typeface="Arial" panose="020B0604020202020204" pitchFamily="34" charset="0"/>
              </a:rPr>
              <a:t>grabada</a:t>
            </a:r>
            <a:r>
              <a:rPr lang="en-US" sz="2400" dirty="0">
                <a:latin typeface="Arial" panose="020B0604020202020204" pitchFamily="34" charset="0"/>
                <a:ea typeface="Arial" panose="020B0604020202020204" pitchFamily="34" charset="0"/>
                <a:cs typeface="Arial" panose="020B0604020202020204" pitchFamily="34" charset="0"/>
              </a:rPr>
              <a:t> </a:t>
            </a:r>
            <a:r>
              <a:rPr lang="en-US" sz="2400" dirty="0" err="1">
                <a:latin typeface="Arial" panose="020B0604020202020204" pitchFamily="34" charset="0"/>
                <a:ea typeface="Arial" panose="020B0604020202020204" pitchFamily="34" charset="0"/>
                <a:cs typeface="Arial" panose="020B0604020202020204" pitchFamily="34" charset="0"/>
              </a:rPr>
              <a:t>por</a:t>
            </a:r>
            <a:r>
              <a:rPr lang="en-US" sz="2400" dirty="0">
                <a:latin typeface="Arial" panose="020B0604020202020204" pitchFamily="34" charset="0"/>
                <a:ea typeface="Arial" panose="020B0604020202020204" pitchFamily="34" charset="0"/>
                <a:cs typeface="Arial" panose="020B0604020202020204" pitchFamily="34" charset="0"/>
              </a:rPr>
              <a:t> Davis, C. y Royal Liverpool Philharmonic Orchestra]. En </a:t>
            </a:r>
            <a:r>
              <a:rPr lang="en-US" sz="2400" i="1" dirty="0">
                <a:latin typeface="Arial" panose="020B0604020202020204" pitchFamily="34" charset="0"/>
                <a:ea typeface="Arial" panose="020B0604020202020204" pitchFamily="34" charset="0"/>
                <a:cs typeface="Arial" panose="020B0604020202020204" pitchFamily="34" charset="0"/>
              </a:rPr>
              <a:t>Great Movie Themes. Naxos </a:t>
            </a:r>
            <a:r>
              <a:rPr lang="en-US" sz="2400" dirty="0">
                <a:latin typeface="Arial" panose="020B0604020202020204" pitchFamily="34" charset="0"/>
                <a:ea typeface="Arial" panose="020B0604020202020204" pitchFamily="34" charset="0"/>
                <a:cs typeface="Arial" panose="020B0604020202020204" pitchFamily="34" charset="0"/>
              </a:rPr>
              <a:t>(</a:t>
            </a:r>
            <a:r>
              <a:rPr lang="en-US" sz="2400" dirty="0" err="1">
                <a:latin typeface="Arial" panose="020B0604020202020204" pitchFamily="34" charset="0"/>
                <a:ea typeface="Arial" panose="020B0604020202020204" pitchFamily="34" charset="0"/>
                <a:cs typeface="Arial" panose="020B0604020202020204" pitchFamily="34" charset="0"/>
              </a:rPr>
              <a:t>obra</a:t>
            </a:r>
            <a:r>
              <a:rPr lang="en-US" sz="2400" dirty="0">
                <a:latin typeface="Arial" panose="020B0604020202020204" pitchFamily="34" charset="0"/>
                <a:ea typeface="Arial" panose="020B0604020202020204" pitchFamily="34" charset="0"/>
                <a:cs typeface="Arial" panose="020B0604020202020204" pitchFamily="34" charset="0"/>
              </a:rPr>
              <a:t> original </a:t>
            </a:r>
            <a:r>
              <a:rPr lang="en-US" sz="2400" dirty="0" err="1">
                <a:latin typeface="Arial" panose="020B0604020202020204" pitchFamily="34" charset="0"/>
                <a:ea typeface="Arial" panose="020B0604020202020204" pitchFamily="34" charset="0"/>
                <a:cs typeface="Arial" panose="020B0604020202020204" pitchFamily="34" charset="0"/>
              </a:rPr>
              <a:t>publicada</a:t>
            </a:r>
            <a:r>
              <a:rPr lang="en-US" sz="2400" dirty="0">
                <a:latin typeface="Arial" panose="020B0604020202020204" pitchFamily="34" charset="0"/>
                <a:ea typeface="Arial" panose="020B0604020202020204" pitchFamily="34" charset="0"/>
                <a:cs typeface="Arial" panose="020B0604020202020204" pitchFamily="34" charset="0"/>
              </a:rPr>
              <a:t> en 2002). CD: </a:t>
            </a:r>
            <a:r>
              <a:rPr lang="es-MX" sz="2400" dirty="0">
                <a:latin typeface="Arial" panose="020B0604020202020204" pitchFamily="34" charset="0"/>
                <a:ea typeface="Arial" panose="020B0604020202020204" pitchFamily="34" charset="0"/>
                <a:cs typeface="Arial" panose="020B0604020202020204" pitchFamily="34" charset="0"/>
              </a:rPr>
              <a:t>8.570505. </a:t>
            </a:r>
            <a:r>
              <a:rPr lang="en-US" sz="2400" dirty="0" err="1">
                <a:latin typeface="Arial" panose="020B0604020202020204" pitchFamily="34" charset="0"/>
                <a:ea typeface="Arial" panose="020B0604020202020204" pitchFamily="34" charset="0"/>
                <a:cs typeface="Arial" panose="020B0604020202020204" pitchFamily="34" charset="0"/>
              </a:rPr>
              <a:t>Pista</a:t>
            </a:r>
            <a:r>
              <a:rPr lang="en-US" sz="2400" dirty="0">
                <a:latin typeface="Arial" panose="020B0604020202020204" pitchFamily="34" charset="0"/>
                <a:ea typeface="Arial" panose="020B0604020202020204" pitchFamily="34" charset="0"/>
                <a:cs typeface="Arial" panose="020B0604020202020204" pitchFamily="34" charset="0"/>
              </a:rPr>
              <a:t> o track:  8.</a:t>
            </a:r>
          </a:p>
          <a:p>
            <a:pPr marL="342900" indent="-342900">
              <a:spcAft>
                <a:spcPts val="0"/>
              </a:spcAft>
              <a:buFont typeface="Wingdings" panose="05000000000000000000" pitchFamily="2" charset="2"/>
              <a:buChar char="Ø"/>
            </a:pPr>
            <a:r>
              <a:rPr lang="es-MX" sz="2400" dirty="0">
                <a:latin typeface="Arial" panose="020B0604020202020204" pitchFamily="34" charset="0"/>
                <a:ea typeface="Arial" panose="020B0604020202020204" pitchFamily="34" charset="0"/>
                <a:cs typeface="Arial" panose="020B0604020202020204" pitchFamily="34" charset="0"/>
              </a:rPr>
              <a:t>Zimmer, H. (2012). </a:t>
            </a:r>
            <a:r>
              <a:rPr lang="es-MX" sz="2400" i="1" dirty="0">
                <a:latin typeface="Arial" panose="020B0604020202020204" pitchFamily="34" charset="0"/>
                <a:ea typeface="Arial" panose="020B0604020202020204" pitchFamily="34" charset="0"/>
                <a:cs typeface="Arial" panose="020B0604020202020204" pitchFamily="34" charset="0"/>
              </a:rPr>
              <a:t>Zimmer: Pirates of the Caribbean </a:t>
            </a:r>
            <a:r>
              <a:rPr lang="es-MX" sz="2400" dirty="0">
                <a:latin typeface="Arial" panose="020B0604020202020204" pitchFamily="34" charset="0"/>
                <a:ea typeface="Arial" panose="020B0604020202020204" pitchFamily="34" charset="0"/>
                <a:cs typeface="Arial" panose="020B0604020202020204" pitchFamily="34" charset="0"/>
              </a:rPr>
              <a:t>(Piratas del Caribe) (arr. G. Greenaway) [obra grabada por The Piano Guys]. En </a:t>
            </a:r>
            <a:r>
              <a:rPr lang="es-MX" sz="2400" i="1" dirty="0">
                <a:latin typeface="Arial" panose="020B0604020202020204" pitchFamily="34" charset="0"/>
                <a:ea typeface="Arial" panose="020B0604020202020204" pitchFamily="34" charset="0"/>
                <a:cs typeface="Arial" panose="020B0604020202020204" pitchFamily="34" charset="0"/>
              </a:rPr>
              <a:t>Hans Zimmer: The Classics. Sony Classical </a:t>
            </a:r>
            <a:r>
              <a:rPr lang="es-MX" sz="2400" dirty="0">
                <a:latin typeface="Arial" panose="020B0604020202020204" pitchFamily="34" charset="0"/>
                <a:ea typeface="Arial" panose="020B0604020202020204" pitchFamily="34" charset="0"/>
                <a:cs typeface="Arial" panose="020B0604020202020204" pitchFamily="34" charset="0"/>
              </a:rPr>
              <a:t>(obra original publicada en 2003). CD 886445824049. Pista o track 2</a:t>
            </a:r>
            <a:r>
              <a:rPr lang="es-MX" sz="2400" dirty="0" smtClean="0">
                <a:latin typeface="Arial" panose="020B0604020202020204" pitchFamily="34" charset="0"/>
                <a:ea typeface="Arial" panose="020B0604020202020204" pitchFamily="34" charset="0"/>
                <a:cs typeface="Arial" panose="020B0604020202020204" pitchFamily="34" charset="0"/>
              </a:rPr>
              <a:t>.</a:t>
            </a:r>
            <a:endParaRPr lang="es-MX" sz="2400" dirty="0">
              <a:latin typeface="Arial" panose="020B0604020202020204" pitchFamily="34" charset="0"/>
              <a:ea typeface="Arial" panose="020B0604020202020204" pitchFamily="34" charset="0"/>
              <a:cs typeface="Arial" panose="020B0604020202020204" pitchFamily="34" charset="0"/>
            </a:endParaRPr>
          </a:p>
          <a:p>
            <a:pPr marL="342900" indent="-342900">
              <a:spcAft>
                <a:spcPts val="0"/>
              </a:spcAft>
              <a:buFont typeface="Wingdings" panose="05000000000000000000" pitchFamily="2" charset="2"/>
              <a:buChar char="Ø"/>
            </a:pPr>
            <a:r>
              <a:rPr lang="es-MX" sz="2400" dirty="0">
                <a:latin typeface="Arial" panose="020B0604020202020204" pitchFamily="34" charset="0"/>
                <a:ea typeface="Arial" panose="020B0604020202020204" pitchFamily="34" charset="0"/>
                <a:cs typeface="Arial" panose="020B0604020202020204" pitchFamily="34" charset="0"/>
              </a:rPr>
              <a:t>Einaudi, L. (2018). </a:t>
            </a:r>
            <a:r>
              <a:rPr lang="es-MX" sz="2400" i="1" dirty="0">
                <a:latin typeface="Arial" panose="020B0604020202020204" pitchFamily="34" charset="0"/>
                <a:ea typeface="Arial" panose="020B0604020202020204" pitchFamily="34" charset="0"/>
                <a:cs typeface="Arial" panose="020B0604020202020204" pitchFamily="34" charset="0"/>
              </a:rPr>
              <a:t>Una Mattina </a:t>
            </a:r>
            <a:r>
              <a:rPr lang="es-MX" sz="2400" dirty="0">
                <a:latin typeface="Arial" panose="020B0604020202020204" pitchFamily="34" charset="0"/>
                <a:ea typeface="Arial" panose="020B0604020202020204" pitchFamily="34" charset="0"/>
                <a:cs typeface="Arial" panose="020B0604020202020204" pitchFamily="34" charset="0"/>
              </a:rPr>
              <a:t>(obra grabada por Bruchmann, D.). En </a:t>
            </a:r>
            <a:r>
              <a:rPr lang="es-MX" sz="2400" i="1" dirty="0">
                <a:latin typeface="Arial" panose="020B0604020202020204" pitchFamily="34" charset="0"/>
                <a:ea typeface="Arial" panose="020B0604020202020204" pitchFamily="34" charset="0"/>
                <a:cs typeface="Arial" panose="020B0604020202020204" pitchFamily="34" charset="0"/>
              </a:rPr>
              <a:t>Einaudi Dalal I Giorni </a:t>
            </a:r>
            <a:r>
              <a:rPr lang="es-MX" sz="2400" dirty="0">
                <a:latin typeface="Arial" panose="020B0604020202020204" pitchFamily="34" charset="0"/>
                <a:ea typeface="Arial" panose="020B0604020202020204" pitchFamily="34" charset="0"/>
                <a:cs typeface="Arial" panose="020B0604020202020204" pitchFamily="34" charset="0"/>
              </a:rPr>
              <a:t>[disco]. Warner Classics (obra original publicada en 2004). CD: 190295537654. Pista 3.</a:t>
            </a:r>
          </a:p>
          <a:p>
            <a:pPr marL="285750" indent="-285750" fontAlgn="base">
              <a:buFont typeface="Wingdings" panose="05000000000000000000" pitchFamily="2" charset="2"/>
              <a:buChar char="Ø"/>
            </a:pPr>
            <a:r>
              <a:rPr lang="en-US" sz="2400" dirty="0">
                <a:latin typeface="Arial"/>
                <a:cs typeface="Arial"/>
              </a:rPr>
              <a:t>Horner, J. (2012). </a:t>
            </a:r>
            <a:r>
              <a:rPr lang="en-US" sz="2400" i="1" dirty="0" err="1">
                <a:latin typeface="Arial"/>
                <a:cs typeface="Arial"/>
              </a:rPr>
              <a:t>Braveheart</a:t>
            </a:r>
            <a:r>
              <a:rPr lang="en-US" sz="2400" i="1" dirty="0">
                <a:latin typeface="Arial"/>
                <a:cs typeface="Arial"/>
              </a:rPr>
              <a:t>: End Title </a:t>
            </a:r>
            <a:r>
              <a:rPr lang="en-US" sz="2400" dirty="0">
                <a:latin typeface="Arial"/>
                <a:cs typeface="Arial"/>
              </a:rPr>
              <a:t>[</a:t>
            </a:r>
            <a:r>
              <a:rPr lang="en-US" sz="2400" dirty="0" err="1">
                <a:latin typeface="Arial"/>
                <a:cs typeface="Arial"/>
              </a:rPr>
              <a:t>obra</a:t>
            </a:r>
            <a:r>
              <a:rPr lang="en-US" sz="2400" dirty="0">
                <a:latin typeface="Arial"/>
                <a:cs typeface="Arial"/>
              </a:rPr>
              <a:t> </a:t>
            </a:r>
            <a:r>
              <a:rPr lang="en-US" sz="2400" dirty="0" err="1">
                <a:latin typeface="Arial"/>
                <a:cs typeface="Arial"/>
              </a:rPr>
              <a:t>grabada</a:t>
            </a:r>
            <a:r>
              <a:rPr lang="en-US" sz="2400" dirty="0">
                <a:latin typeface="Arial"/>
                <a:cs typeface="Arial"/>
              </a:rPr>
              <a:t> </a:t>
            </a:r>
            <a:r>
              <a:rPr lang="en-US" sz="2400" dirty="0" err="1">
                <a:latin typeface="Arial"/>
                <a:cs typeface="Arial"/>
              </a:rPr>
              <a:t>por</a:t>
            </a:r>
            <a:r>
              <a:rPr lang="en-US" sz="2400" dirty="0">
                <a:latin typeface="Arial"/>
                <a:cs typeface="Arial"/>
              </a:rPr>
              <a:t> Bateman, P. y City of Prague Philharmonic Orchestra]. En </a:t>
            </a:r>
            <a:r>
              <a:rPr lang="en-US" sz="2400" i="1" dirty="0">
                <a:latin typeface="Arial"/>
                <a:cs typeface="Arial"/>
              </a:rPr>
              <a:t>Unforgettable Movie Classics: 50 Essential Classical Themes </a:t>
            </a:r>
            <a:r>
              <a:rPr lang="en-US" sz="2400" dirty="0">
                <a:latin typeface="Arial"/>
                <a:cs typeface="Arial"/>
              </a:rPr>
              <a:t>(</a:t>
            </a:r>
            <a:r>
              <a:rPr lang="en-US" sz="2400" dirty="0" err="1">
                <a:latin typeface="Arial"/>
                <a:cs typeface="Arial"/>
              </a:rPr>
              <a:t>obra</a:t>
            </a:r>
            <a:r>
              <a:rPr lang="en-US" sz="2400" dirty="0">
                <a:latin typeface="Arial"/>
                <a:cs typeface="Arial"/>
              </a:rPr>
              <a:t> original </a:t>
            </a:r>
            <a:r>
              <a:rPr lang="en-US" sz="2400" dirty="0" err="1">
                <a:latin typeface="Arial"/>
                <a:cs typeface="Arial"/>
              </a:rPr>
              <a:t>publicada</a:t>
            </a:r>
            <a:r>
              <a:rPr lang="en-US" sz="2400" dirty="0">
                <a:latin typeface="Arial"/>
                <a:cs typeface="Arial"/>
              </a:rPr>
              <a:t> en 1995). CD:  </a:t>
            </a:r>
            <a:r>
              <a:rPr lang="es-MX" sz="2400" dirty="0">
                <a:latin typeface="Arial"/>
                <a:cs typeface="Arial"/>
              </a:rPr>
              <a:t>5099970473957. </a:t>
            </a:r>
            <a:r>
              <a:rPr lang="en-US" sz="2400" dirty="0" err="1">
                <a:latin typeface="Arial"/>
                <a:cs typeface="Arial"/>
              </a:rPr>
              <a:t>Pista</a:t>
            </a:r>
            <a:r>
              <a:rPr lang="en-US" sz="2400" dirty="0">
                <a:latin typeface="Arial"/>
                <a:cs typeface="Arial"/>
              </a:rPr>
              <a:t> o Track: 15.</a:t>
            </a:r>
          </a:p>
          <a:p>
            <a:pPr marL="285750" indent="-285750" fontAlgn="base">
              <a:buFont typeface="Wingdings" panose="05000000000000000000" pitchFamily="2" charset="2"/>
              <a:buChar char="Ø"/>
            </a:pPr>
            <a:r>
              <a:rPr lang="en-US" sz="2400" dirty="0">
                <a:latin typeface="Arial"/>
                <a:cs typeface="Arial"/>
              </a:rPr>
              <a:t>Horner, J. (1999). </a:t>
            </a:r>
            <a:r>
              <a:rPr lang="en-US" sz="2400" i="1" dirty="0" err="1">
                <a:latin typeface="Arial"/>
                <a:cs typeface="Arial"/>
              </a:rPr>
              <a:t>Braveheart</a:t>
            </a:r>
            <a:r>
              <a:rPr lang="en-US" sz="2400" i="1" dirty="0">
                <a:latin typeface="Arial"/>
                <a:cs typeface="Arial"/>
              </a:rPr>
              <a:t>: The Legend Spreads </a:t>
            </a:r>
            <a:r>
              <a:rPr lang="en-US" sz="2400" dirty="0">
                <a:latin typeface="Arial"/>
                <a:cs typeface="Arial"/>
              </a:rPr>
              <a:t>[</a:t>
            </a:r>
            <a:r>
              <a:rPr lang="en-US" sz="2400" dirty="0" err="1">
                <a:latin typeface="Arial"/>
                <a:cs typeface="Arial"/>
              </a:rPr>
              <a:t>obra</a:t>
            </a:r>
            <a:r>
              <a:rPr lang="en-US" sz="2400" dirty="0">
                <a:latin typeface="Arial"/>
                <a:cs typeface="Arial"/>
              </a:rPr>
              <a:t> </a:t>
            </a:r>
            <a:r>
              <a:rPr lang="en-US" sz="2400" dirty="0" err="1">
                <a:latin typeface="Arial"/>
                <a:cs typeface="Arial"/>
              </a:rPr>
              <a:t>grabada</a:t>
            </a:r>
            <a:r>
              <a:rPr lang="en-US" sz="2400" dirty="0">
                <a:latin typeface="Arial"/>
                <a:cs typeface="Arial"/>
              </a:rPr>
              <a:t> </a:t>
            </a:r>
            <a:r>
              <a:rPr lang="en-US" sz="2400" dirty="0" err="1">
                <a:latin typeface="Arial"/>
                <a:cs typeface="Arial"/>
              </a:rPr>
              <a:t>por</a:t>
            </a:r>
            <a:r>
              <a:rPr lang="en-US" sz="2400" dirty="0">
                <a:latin typeface="Arial"/>
                <a:cs typeface="Arial"/>
              </a:rPr>
              <a:t> Horner, J. y London Symphony Orchestra]. En </a:t>
            </a:r>
            <a:r>
              <a:rPr lang="en-US" sz="2400" i="1" dirty="0">
                <a:latin typeface="Arial"/>
                <a:cs typeface="Arial"/>
              </a:rPr>
              <a:t>Horner, </a:t>
            </a:r>
            <a:r>
              <a:rPr lang="en-US" sz="2400" i="1" dirty="0" err="1">
                <a:latin typeface="Arial"/>
                <a:cs typeface="Arial"/>
              </a:rPr>
              <a:t>Braveheart</a:t>
            </a:r>
            <a:r>
              <a:rPr lang="en-US" sz="2400" i="1" dirty="0">
                <a:latin typeface="Arial"/>
                <a:cs typeface="Arial"/>
              </a:rPr>
              <a:t> </a:t>
            </a:r>
            <a:r>
              <a:rPr lang="en-US" sz="2400" dirty="0">
                <a:latin typeface="Arial"/>
                <a:cs typeface="Arial"/>
              </a:rPr>
              <a:t>(original Motion Picture Soundtrack). Universal Classics (</a:t>
            </a:r>
            <a:r>
              <a:rPr lang="en-US" sz="2400" dirty="0" err="1">
                <a:latin typeface="Arial"/>
                <a:cs typeface="Arial"/>
              </a:rPr>
              <a:t>obra</a:t>
            </a:r>
            <a:r>
              <a:rPr lang="en-US" sz="2400" dirty="0">
                <a:latin typeface="Arial"/>
                <a:cs typeface="Arial"/>
              </a:rPr>
              <a:t> original </a:t>
            </a:r>
            <a:r>
              <a:rPr lang="en-US" sz="2400" dirty="0" err="1">
                <a:latin typeface="Arial"/>
                <a:cs typeface="Arial"/>
              </a:rPr>
              <a:t>publicada</a:t>
            </a:r>
            <a:r>
              <a:rPr lang="en-US" sz="2400" dirty="0">
                <a:latin typeface="Arial"/>
                <a:cs typeface="Arial"/>
              </a:rPr>
              <a:t> en 1995). CD: </a:t>
            </a:r>
            <a:r>
              <a:rPr lang="es-MX" sz="2400" dirty="0">
                <a:latin typeface="Arial"/>
                <a:cs typeface="Arial"/>
              </a:rPr>
              <a:t>00028944829525. </a:t>
            </a:r>
            <a:r>
              <a:rPr lang="en-US" sz="2400" dirty="0" err="1">
                <a:latin typeface="Arial"/>
                <a:cs typeface="Arial"/>
              </a:rPr>
              <a:t>Pista</a:t>
            </a:r>
            <a:r>
              <a:rPr lang="en-US" sz="2400" dirty="0">
                <a:latin typeface="Arial"/>
                <a:cs typeface="Arial"/>
              </a:rPr>
              <a:t> o track: 15.</a:t>
            </a:r>
            <a:endParaRPr lang="es-MX" sz="2400" dirty="0">
              <a:latin typeface="Arial"/>
              <a:cs typeface="Arial"/>
            </a:endParaRPr>
          </a:p>
          <a:p>
            <a:pPr marL="285750" indent="-285750">
              <a:spcAft>
                <a:spcPts val="0"/>
              </a:spcAft>
              <a:buFont typeface="Wingdings" panose="05000000000000000000" pitchFamily="2" charset="2"/>
              <a:buChar char="Ø"/>
            </a:pPr>
            <a:r>
              <a:rPr lang="en-US" sz="2400" dirty="0">
                <a:latin typeface="Arial"/>
                <a:cs typeface="Arial"/>
              </a:rPr>
              <a:t>Zimmer, H. (2007). </a:t>
            </a:r>
            <a:r>
              <a:rPr lang="en-US" sz="2400" i="1" dirty="0">
                <a:latin typeface="Arial"/>
                <a:cs typeface="Arial"/>
              </a:rPr>
              <a:t>Gladiator: Main title theme </a:t>
            </a:r>
            <a:r>
              <a:rPr lang="en-US" sz="2400" dirty="0">
                <a:latin typeface="Arial"/>
                <a:cs typeface="Arial"/>
              </a:rPr>
              <a:t>[</a:t>
            </a:r>
            <a:r>
              <a:rPr lang="en-US" sz="2400" dirty="0" err="1">
                <a:latin typeface="Arial"/>
                <a:cs typeface="Arial"/>
              </a:rPr>
              <a:t>obra</a:t>
            </a:r>
            <a:r>
              <a:rPr lang="en-US" sz="2400" dirty="0">
                <a:latin typeface="Arial"/>
                <a:cs typeface="Arial"/>
              </a:rPr>
              <a:t> </a:t>
            </a:r>
            <a:r>
              <a:rPr lang="en-US" sz="2400" dirty="0" err="1">
                <a:latin typeface="Arial"/>
                <a:cs typeface="Arial"/>
              </a:rPr>
              <a:t>grabada</a:t>
            </a:r>
            <a:r>
              <a:rPr lang="en-US" sz="2400" dirty="0">
                <a:latin typeface="Arial"/>
                <a:cs typeface="Arial"/>
              </a:rPr>
              <a:t> </a:t>
            </a:r>
            <a:r>
              <a:rPr lang="en-US" sz="2400" dirty="0" err="1">
                <a:latin typeface="Arial"/>
                <a:cs typeface="Arial"/>
              </a:rPr>
              <a:t>por</a:t>
            </a:r>
            <a:r>
              <a:rPr lang="en-US" sz="2400" dirty="0">
                <a:latin typeface="Arial"/>
                <a:cs typeface="Arial"/>
              </a:rPr>
              <a:t> Davis, C. y Royal Liverpool Philharmonic Orchestra]. En </a:t>
            </a:r>
            <a:r>
              <a:rPr lang="en-US" sz="2400" i="1" dirty="0">
                <a:latin typeface="Arial"/>
                <a:cs typeface="Arial"/>
              </a:rPr>
              <a:t>Great Movie Themes. Naxos </a:t>
            </a:r>
            <a:r>
              <a:rPr lang="en-US" sz="2400" dirty="0">
                <a:latin typeface="Arial"/>
                <a:cs typeface="Arial"/>
              </a:rPr>
              <a:t>(</a:t>
            </a:r>
            <a:r>
              <a:rPr lang="en-US" sz="2400" dirty="0" err="1">
                <a:latin typeface="Arial"/>
                <a:cs typeface="Arial"/>
              </a:rPr>
              <a:t>obra</a:t>
            </a:r>
            <a:r>
              <a:rPr lang="en-US" sz="2400" dirty="0">
                <a:latin typeface="Arial"/>
                <a:cs typeface="Arial"/>
              </a:rPr>
              <a:t> original </a:t>
            </a:r>
            <a:r>
              <a:rPr lang="en-US" sz="2400" dirty="0" err="1">
                <a:latin typeface="Arial"/>
                <a:cs typeface="Arial"/>
              </a:rPr>
              <a:t>publicada</a:t>
            </a:r>
            <a:r>
              <a:rPr lang="en-US" sz="2400" dirty="0">
                <a:latin typeface="Arial"/>
                <a:cs typeface="Arial"/>
              </a:rPr>
              <a:t> en 2000). CD: </a:t>
            </a:r>
            <a:r>
              <a:rPr lang="es-MX" sz="2400" dirty="0">
                <a:latin typeface="Arial"/>
                <a:cs typeface="Arial"/>
              </a:rPr>
              <a:t>8.570505. Pista o track: 5.</a:t>
            </a:r>
          </a:p>
          <a:p>
            <a:pPr marL="285750" indent="-285750">
              <a:spcAft>
                <a:spcPts val="0"/>
              </a:spcAft>
              <a:buFont typeface="Wingdings" panose="05000000000000000000" pitchFamily="2" charset="2"/>
              <a:buChar char="Ø"/>
            </a:pPr>
            <a:r>
              <a:rPr lang="es-ES" sz="2400" dirty="0">
                <a:latin typeface="Arial"/>
                <a:cs typeface="Arial"/>
              </a:rPr>
              <a:t>Revueltas, S. (2004 ). </a:t>
            </a:r>
            <a:r>
              <a:rPr lang="es-ES" sz="2400" i="1" dirty="0">
                <a:latin typeface="Arial"/>
                <a:cs typeface="Arial"/>
              </a:rPr>
              <a:t>Redes </a:t>
            </a:r>
            <a:r>
              <a:rPr lang="es-ES" sz="2400" dirty="0">
                <a:latin typeface="Arial"/>
                <a:cs typeface="Arial"/>
              </a:rPr>
              <a:t>[obra grabada por Prieto, C. M. y la Orquesta Sinfónica de Xalapa]. En </a:t>
            </a:r>
            <a:r>
              <a:rPr lang="es-ES" sz="2400" i="1" dirty="0">
                <a:latin typeface="Arial"/>
                <a:cs typeface="Arial"/>
              </a:rPr>
              <a:t>Revueltas, Orquesta Sinfónica de Xalapa. </a:t>
            </a:r>
            <a:r>
              <a:rPr lang="es-ES" sz="2400" i="1" dirty="0" err="1">
                <a:latin typeface="Arial"/>
                <a:cs typeface="Arial"/>
              </a:rPr>
              <a:t>Urtext</a:t>
            </a:r>
            <a:r>
              <a:rPr lang="es-ES" sz="2400" i="1" dirty="0">
                <a:latin typeface="Arial"/>
                <a:cs typeface="Arial"/>
              </a:rPr>
              <a:t> Digital </a:t>
            </a:r>
            <a:r>
              <a:rPr lang="es-ES" sz="2400" i="1" dirty="0" err="1">
                <a:latin typeface="Arial"/>
                <a:cs typeface="Arial"/>
              </a:rPr>
              <a:t>Classics</a:t>
            </a:r>
            <a:r>
              <a:rPr lang="es-ES" sz="2400" dirty="0">
                <a:latin typeface="Arial"/>
                <a:cs typeface="Arial"/>
              </a:rPr>
              <a:t> (obra original publicada en 1936). CD: </a:t>
            </a:r>
            <a:r>
              <a:rPr lang="es-MX" sz="2400" dirty="0">
                <a:latin typeface="Arial"/>
                <a:cs typeface="Arial"/>
              </a:rPr>
              <a:t>JBCC088. Pista o track: 2.</a:t>
            </a:r>
          </a:p>
          <a:p>
            <a:pPr marL="285750" indent="-285750">
              <a:spcAft>
                <a:spcPts val="0"/>
              </a:spcAft>
              <a:buFont typeface="Wingdings" panose="05000000000000000000" pitchFamily="2" charset="2"/>
              <a:buChar char="Ø"/>
            </a:pPr>
            <a:r>
              <a:rPr lang="es-MX" sz="2400" dirty="0">
                <a:latin typeface="Arial"/>
                <a:cs typeface="Arial"/>
              </a:rPr>
              <a:t>Puccini, G. (1995). </a:t>
            </a:r>
            <a:r>
              <a:rPr lang="es-MX" sz="2400" i="1" dirty="0">
                <a:latin typeface="Arial"/>
                <a:cs typeface="Arial"/>
              </a:rPr>
              <a:t>Turaandot, Acto III, Nessun dorma </a:t>
            </a:r>
            <a:r>
              <a:rPr lang="es-MX" sz="2400" dirty="0">
                <a:latin typeface="Arial"/>
                <a:cs typeface="Arial"/>
              </a:rPr>
              <a:t>[obra grabada por Harper, T., Slovak Radio Symphony Orchestra, y Halász, M.]. En </a:t>
            </a:r>
            <a:r>
              <a:rPr lang="es-MX" sz="2400" i="1" dirty="0">
                <a:latin typeface="Arial"/>
                <a:cs typeface="Arial"/>
              </a:rPr>
              <a:t>The best of opera, Vol. 1. Naxos </a:t>
            </a:r>
            <a:r>
              <a:rPr lang="es-MX" sz="2400" dirty="0">
                <a:latin typeface="Arial"/>
                <a:cs typeface="Arial"/>
              </a:rPr>
              <a:t>(obra original publicada en 1926). CD: 8.553166 . Pista o track: 14.</a:t>
            </a:r>
          </a:p>
        </p:txBody>
      </p:sp>
    </p:spTree>
    <p:extLst>
      <p:ext uri="{BB962C8B-B14F-4D97-AF65-F5344CB8AC3E}">
        <p14:creationId xmlns:p14="http://schemas.microsoft.com/office/powerpoint/2010/main" val="2406426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91122" y="90800"/>
            <a:ext cx="18987861" cy="15985082"/>
          </a:xfrm>
          <a:prstGeom prst="rect">
            <a:avLst/>
          </a:prstGeom>
        </p:spPr>
        <p:txBody>
          <a:bodyPr wrap="square">
            <a:spAutoFit/>
          </a:bodyPr>
          <a:lstStyle/>
          <a:p>
            <a:endParaRPr lang="es-MX" sz="2400" b="1" dirty="0" smtClean="0">
              <a:highlight>
                <a:srgbClr val="FFFF00"/>
              </a:highlight>
              <a:latin typeface="Arial" panose="020B0604020202020204" pitchFamily="34" charset="0"/>
              <a:cs typeface="Arial" panose="020B0604020202020204" pitchFamily="34" charset="0"/>
            </a:endParaRPr>
          </a:p>
          <a:p>
            <a:r>
              <a:rPr lang="es-MX" sz="2400" b="1" dirty="0">
                <a:latin typeface="Arial" panose="020B0604020202020204" pitchFamily="34" charset="0"/>
                <a:cs typeface="Arial" panose="020B0604020202020204" pitchFamily="34" charset="0"/>
              </a:rPr>
              <a:t>Complementarias:</a:t>
            </a:r>
          </a:p>
          <a:p>
            <a:pPr>
              <a:lnSpc>
                <a:spcPct val="107000"/>
              </a:lnSpc>
              <a:spcAft>
                <a:spcPts val="80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marL="450850" indent="-450850">
              <a:lnSpc>
                <a:spcPct val="107000"/>
              </a:lnSpc>
              <a:spcAft>
                <a:spcPts val="800"/>
              </a:spcAft>
            </a:pPr>
            <a:r>
              <a:rPr lang="es-ES" sz="2400" dirty="0" smtClean="0">
                <a:latin typeface="Arial" panose="020B0604020202020204" pitchFamily="34" charset="0"/>
                <a:ea typeface="Calibri" panose="020F0502020204030204" pitchFamily="34" charset="0"/>
                <a:cs typeface="Arial" panose="020B0604020202020204" pitchFamily="34" charset="0"/>
              </a:rPr>
              <a:t>Anexo: Óperas más importantes. (2021, 13 de mayo). </a:t>
            </a:r>
            <a:r>
              <a:rPr lang="es-ES" sz="2400" i="1" dirty="0" smtClean="0">
                <a:latin typeface="Arial" panose="020B0604020202020204" pitchFamily="34" charset="0"/>
                <a:ea typeface="Calibri" panose="020F0502020204030204" pitchFamily="34" charset="0"/>
                <a:cs typeface="Arial" panose="020B0604020202020204" pitchFamily="34" charset="0"/>
              </a:rPr>
              <a:t>Wikipedia</a:t>
            </a:r>
            <a:r>
              <a:rPr lang="es-ES" sz="2400" dirty="0" smtClean="0">
                <a:latin typeface="Arial" panose="020B0604020202020204" pitchFamily="34" charset="0"/>
                <a:ea typeface="Calibri" panose="020F0502020204030204" pitchFamily="34" charset="0"/>
                <a:cs typeface="Arial" panose="020B0604020202020204" pitchFamily="34" charset="0"/>
              </a:rPr>
              <a:t>.  </a:t>
            </a:r>
            <a:r>
              <a:rPr lang="es-ES" sz="2400" u="sng" dirty="0" smtClean="0">
                <a:solidFill>
                  <a:srgbClr val="0563C1"/>
                </a:solidFill>
                <a:latin typeface="Arial" panose="020B0604020202020204" pitchFamily="34" charset="0"/>
                <a:ea typeface="Calibri" panose="020F0502020204030204" pitchFamily="34" charset="0"/>
                <a:cs typeface="Arial" panose="020B0604020202020204" pitchFamily="34" charset="0"/>
              </a:rPr>
              <a:t>https://es.wikipedia.org/w/index.php?title=Anexo:%C3%93peras_m%C3%A1s_importantes&amp;oldid=135505738 </a:t>
            </a:r>
            <a:endParaRPr lang="es-MX" sz="2400" dirty="0" smtClean="0">
              <a:latin typeface="Arial" panose="020B0604020202020204" pitchFamily="34" charset="0"/>
              <a:ea typeface="Calibri" panose="020F0502020204030204" pitchFamily="34" charset="0"/>
              <a:cs typeface="Arial" panose="020B0604020202020204" pitchFamily="34" charset="0"/>
            </a:endParaRPr>
          </a:p>
          <a:p>
            <a:pPr marL="450850" indent="-450850">
              <a:lnSpc>
                <a:spcPct val="107000"/>
              </a:lnSpc>
              <a:spcAft>
                <a:spcPts val="800"/>
              </a:spcAft>
            </a:pPr>
            <a:r>
              <a:rPr lang="es-MX" sz="2400" i="1" dirty="0" smtClean="0">
                <a:latin typeface="Arial" panose="020B0604020202020204" pitchFamily="34" charset="0"/>
                <a:ea typeface="Calibri" panose="020F0502020204030204" pitchFamily="34" charset="0"/>
                <a:cs typeface="Arial" panose="020B0604020202020204" pitchFamily="34" charset="0"/>
              </a:rPr>
              <a:t>Anales del instituto de investigaciones estéticas</a:t>
            </a:r>
            <a:r>
              <a:rPr lang="es-MX" sz="2400" dirty="0" smtClean="0">
                <a:latin typeface="Arial" panose="020B0604020202020204" pitchFamily="34" charset="0"/>
                <a:ea typeface="Calibri" panose="020F0502020204030204" pitchFamily="34" charset="0"/>
                <a:cs typeface="Arial" panose="020B0604020202020204" pitchFamily="34" charset="0"/>
              </a:rPr>
              <a:t>. Universidad Nacional Autónoma de México. </a:t>
            </a:r>
            <a:r>
              <a:rPr lang="es-MX" sz="2400" u="sng" dirty="0" smtClean="0">
                <a:solidFill>
                  <a:srgbClr val="0563C1"/>
                </a:solidFill>
                <a:latin typeface="Arial" panose="020B0604020202020204" pitchFamily="34" charset="0"/>
                <a:ea typeface="Calibri" panose="020F0502020204030204" pitchFamily="34" charset="0"/>
                <a:cs typeface="Arial" panose="020B0604020202020204" pitchFamily="34" charset="0"/>
                <a:hlinkClick r:id="rId2"/>
              </a:rPr>
              <a:t>http://www.analesiie.unam.mx/index.php/analesiie</a:t>
            </a:r>
            <a:r>
              <a:rPr lang="es-MX" sz="2400" dirty="0" smtClean="0">
                <a:latin typeface="Arial" panose="020B0604020202020204" pitchFamily="34" charset="0"/>
                <a:ea typeface="Calibri" panose="020F0502020204030204" pitchFamily="34" charset="0"/>
                <a:cs typeface="Arial" panose="020B0604020202020204" pitchFamily="34" charset="0"/>
              </a:rPr>
              <a:t>  </a:t>
            </a:r>
          </a:p>
          <a:p>
            <a:pPr marL="454025" indent="-454025">
              <a:lnSpc>
                <a:spcPct val="107000"/>
              </a:lnSpc>
              <a:spcAft>
                <a:spcPts val="800"/>
              </a:spcAft>
            </a:pPr>
            <a:r>
              <a:rPr lang="es-MX" sz="2400" dirty="0" smtClean="0">
                <a:latin typeface="Arial" panose="020B0604020202020204" pitchFamily="34" charset="0"/>
                <a:ea typeface="Calibri" panose="020F0502020204030204" pitchFamily="34" charset="0"/>
                <a:cs typeface="Arial" panose="020B0604020202020204" pitchFamily="34" charset="0"/>
              </a:rPr>
              <a:t>Barrón, J. (2021). Cuarteto de cuerdas de Manuel M. Ponce dedicado a Paul </a:t>
            </a:r>
            <a:r>
              <a:rPr lang="es-MX" sz="2400" dirty="0" err="1" smtClean="0">
                <a:latin typeface="Arial" panose="020B0604020202020204" pitchFamily="34" charset="0"/>
                <a:ea typeface="Calibri" panose="020F0502020204030204" pitchFamily="34" charset="0"/>
                <a:cs typeface="Arial" panose="020B0604020202020204" pitchFamily="34" charset="0"/>
              </a:rPr>
              <a:t>Dukas</a:t>
            </a:r>
            <a:r>
              <a:rPr lang="es-MX" sz="2400" dirty="0" smtClean="0">
                <a:latin typeface="Arial" panose="020B0604020202020204" pitchFamily="34" charset="0"/>
                <a:ea typeface="Calibri" panose="020F0502020204030204" pitchFamily="34" charset="0"/>
                <a:cs typeface="Arial" panose="020B0604020202020204" pitchFamily="34" charset="0"/>
              </a:rPr>
              <a:t>. </a:t>
            </a:r>
            <a:r>
              <a:rPr lang="es-MX" sz="2400" i="1" dirty="0" smtClean="0">
                <a:latin typeface="Arial" panose="020B0604020202020204" pitchFamily="34" charset="0"/>
                <a:ea typeface="Calibri" panose="020F0502020204030204" pitchFamily="34" charset="0"/>
                <a:cs typeface="Arial" panose="020B0604020202020204" pitchFamily="34" charset="0"/>
              </a:rPr>
              <a:t>Diagonal: </a:t>
            </a:r>
            <a:r>
              <a:rPr lang="es-MX" sz="2400" i="1" dirty="0" err="1" smtClean="0">
                <a:latin typeface="Arial" panose="020B0604020202020204" pitchFamily="34" charset="0"/>
                <a:ea typeface="Calibri" panose="020F0502020204030204" pitchFamily="34" charset="0"/>
                <a:cs typeface="Arial" panose="020B0604020202020204" pitchFamily="34" charset="0"/>
              </a:rPr>
              <a:t>An</a:t>
            </a:r>
            <a:r>
              <a:rPr lang="es-MX" sz="2400" i="1" dirty="0" smtClean="0">
                <a:latin typeface="Arial" panose="020B0604020202020204" pitchFamily="34" charset="0"/>
                <a:ea typeface="Calibri" panose="020F0502020204030204" pitchFamily="34" charset="0"/>
                <a:cs typeface="Arial" panose="020B0604020202020204" pitchFamily="34" charset="0"/>
              </a:rPr>
              <a:t> Ibero-American </a:t>
            </a:r>
            <a:r>
              <a:rPr lang="es-MX" sz="2400" i="1" dirty="0" err="1" smtClean="0">
                <a:latin typeface="Arial" panose="020B0604020202020204" pitchFamily="34" charset="0"/>
                <a:ea typeface="Calibri" panose="020F0502020204030204" pitchFamily="34" charset="0"/>
                <a:cs typeface="Arial" panose="020B0604020202020204" pitchFamily="34" charset="0"/>
              </a:rPr>
              <a:t>Music</a:t>
            </a:r>
            <a:r>
              <a:rPr lang="es-MX" sz="2400" i="1" dirty="0" smtClean="0">
                <a:latin typeface="Arial" panose="020B0604020202020204" pitchFamily="34" charset="0"/>
                <a:ea typeface="Calibri" panose="020F0502020204030204" pitchFamily="34" charset="0"/>
                <a:cs typeface="Arial" panose="020B0604020202020204" pitchFamily="34" charset="0"/>
              </a:rPr>
              <a:t> </a:t>
            </a:r>
            <a:r>
              <a:rPr lang="es-MX" sz="2400" i="1" dirty="0" err="1" smtClean="0">
                <a:latin typeface="Arial" panose="020B0604020202020204" pitchFamily="34" charset="0"/>
                <a:ea typeface="Calibri" panose="020F0502020204030204" pitchFamily="34" charset="0"/>
                <a:cs typeface="Arial" panose="020B0604020202020204" pitchFamily="34" charset="0"/>
              </a:rPr>
              <a:t>Review</a:t>
            </a:r>
            <a:r>
              <a:rPr lang="es-MX" sz="2400" dirty="0" smtClean="0">
                <a:latin typeface="Arial" panose="020B0604020202020204" pitchFamily="34" charset="0"/>
                <a:ea typeface="Calibri" panose="020F0502020204030204" pitchFamily="34" charset="0"/>
                <a:cs typeface="Arial" panose="020B0604020202020204" pitchFamily="34" charset="0"/>
              </a:rPr>
              <a:t>, </a:t>
            </a:r>
            <a:r>
              <a:rPr lang="es-MX" sz="2400" i="1" dirty="0" smtClean="0">
                <a:latin typeface="Arial" panose="020B0604020202020204" pitchFamily="34" charset="0"/>
                <a:ea typeface="Calibri" panose="020F0502020204030204" pitchFamily="34" charset="0"/>
                <a:cs typeface="Arial" panose="020B0604020202020204" pitchFamily="34" charset="0"/>
              </a:rPr>
              <a:t>6</a:t>
            </a:r>
            <a:r>
              <a:rPr lang="es-MX" sz="2400" dirty="0" smtClean="0">
                <a:latin typeface="Arial" panose="020B0604020202020204" pitchFamily="34" charset="0"/>
                <a:ea typeface="Calibri" panose="020F0502020204030204" pitchFamily="34" charset="0"/>
                <a:cs typeface="Arial" panose="020B0604020202020204" pitchFamily="34" charset="0"/>
              </a:rPr>
              <a:t>(1). </a:t>
            </a:r>
            <a:r>
              <a:rPr lang="es-MX" sz="2400" u="sng" dirty="0" smtClean="0">
                <a:solidFill>
                  <a:srgbClr val="0563C1"/>
                </a:solidFill>
                <a:latin typeface="Arial" panose="020B0604020202020204" pitchFamily="34" charset="0"/>
                <a:ea typeface="Calibri" panose="020F0502020204030204" pitchFamily="34" charset="0"/>
                <a:cs typeface="Arial" panose="020B0604020202020204" pitchFamily="34" charset="0"/>
                <a:hlinkClick r:id="rId3"/>
              </a:rPr>
              <a:t>https://escholarship.org/content/qt8jz154pn/qt8jz154pn.pdf</a:t>
            </a:r>
            <a:r>
              <a:rPr lang="es-MX" sz="2400" dirty="0" smtClean="0">
                <a:latin typeface="Arial" panose="020B0604020202020204" pitchFamily="34" charset="0"/>
                <a:ea typeface="Calibri" panose="020F0502020204030204" pitchFamily="34" charset="0"/>
                <a:cs typeface="Arial" panose="020B0604020202020204" pitchFamily="34" charset="0"/>
              </a:rPr>
              <a:t> </a:t>
            </a:r>
          </a:p>
          <a:p>
            <a:pPr marL="454025" indent="-454025">
              <a:lnSpc>
                <a:spcPct val="107000"/>
              </a:lnSpc>
              <a:spcAft>
                <a:spcPts val="800"/>
              </a:spcAft>
            </a:pPr>
            <a:r>
              <a:rPr lang="es-MX" sz="2400" dirty="0" smtClean="0">
                <a:latin typeface="Arial" panose="020B0604020202020204" pitchFamily="34" charset="0"/>
                <a:ea typeface="Calibri" panose="020F0502020204030204" pitchFamily="34" charset="0"/>
                <a:cs typeface="Arial" panose="020B0604020202020204" pitchFamily="34" charset="0"/>
              </a:rPr>
              <a:t>Claro, S. (1970). La música virreinal en el nuevo mundo. </a:t>
            </a:r>
            <a:r>
              <a:rPr lang="es-MX" sz="2400" i="1" dirty="0" smtClean="0">
                <a:latin typeface="Arial" panose="020B0604020202020204" pitchFamily="34" charset="0"/>
                <a:ea typeface="Calibri" panose="020F0502020204030204" pitchFamily="34" charset="0"/>
                <a:cs typeface="Arial" panose="020B0604020202020204" pitchFamily="34" charset="0"/>
              </a:rPr>
              <a:t>Revista musical chilena</a:t>
            </a:r>
            <a:r>
              <a:rPr lang="es-MX" sz="2400" dirty="0" smtClean="0">
                <a:latin typeface="Arial" panose="020B0604020202020204" pitchFamily="34" charset="0"/>
                <a:ea typeface="Calibri" panose="020F0502020204030204" pitchFamily="34" charset="0"/>
                <a:cs typeface="Arial" panose="020B0604020202020204" pitchFamily="34" charset="0"/>
              </a:rPr>
              <a:t>, </a:t>
            </a:r>
            <a:r>
              <a:rPr lang="es-MX" sz="2400" i="1" dirty="0" smtClean="0">
                <a:latin typeface="Arial" panose="020B0604020202020204" pitchFamily="34" charset="0"/>
                <a:ea typeface="Calibri" panose="020F0502020204030204" pitchFamily="34" charset="0"/>
                <a:cs typeface="Arial" panose="020B0604020202020204" pitchFamily="34" charset="0"/>
              </a:rPr>
              <a:t>24</a:t>
            </a:r>
            <a:r>
              <a:rPr lang="es-MX" sz="2400" dirty="0" smtClean="0">
                <a:latin typeface="Arial" panose="020B0604020202020204" pitchFamily="34" charset="0"/>
                <a:ea typeface="Calibri" panose="020F0502020204030204" pitchFamily="34" charset="0"/>
                <a:cs typeface="Arial" panose="020B0604020202020204" pitchFamily="34" charset="0"/>
              </a:rPr>
              <a:t>(110), 7-32. </a:t>
            </a:r>
            <a:r>
              <a:rPr lang="es-MX" sz="2400" u="sng" dirty="0" smtClean="0">
                <a:solidFill>
                  <a:srgbClr val="0563C1"/>
                </a:solidFill>
                <a:latin typeface="Arial" panose="020B0604020202020204" pitchFamily="34" charset="0"/>
                <a:ea typeface="Calibri" panose="020F0502020204030204" pitchFamily="34" charset="0"/>
                <a:cs typeface="Arial" panose="020B0604020202020204" pitchFamily="34" charset="0"/>
                <a:hlinkClick r:id="rId4"/>
              </a:rPr>
              <a:t>https://revistamusicalchilena.uchile.cl/index.php/RMCH/article/view/11242/11575</a:t>
            </a:r>
            <a:endParaRPr lang="es-MX" sz="2400" dirty="0" smtClean="0">
              <a:latin typeface="Arial" panose="020B0604020202020204" pitchFamily="34" charset="0"/>
              <a:ea typeface="Calibri" panose="020F0502020204030204" pitchFamily="34" charset="0"/>
              <a:cs typeface="Arial" panose="020B0604020202020204" pitchFamily="34" charset="0"/>
            </a:endParaRPr>
          </a:p>
          <a:p>
            <a:pPr marL="454025" indent="-454025">
              <a:lnSpc>
                <a:spcPct val="107000"/>
              </a:lnSpc>
              <a:spcAft>
                <a:spcPts val="800"/>
              </a:spcAft>
            </a:pPr>
            <a:r>
              <a:rPr lang="es-MX" sz="2400" dirty="0" smtClean="0">
                <a:latin typeface="Arial" panose="020B0604020202020204" pitchFamily="34" charset="0"/>
                <a:ea typeface="Calibri" panose="020F0502020204030204" pitchFamily="34" charset="0"/>
                <a:cs typeface="Arial" panose="020B0604020202020204" pitchFamily="34" charset="0"/>
              </a:rPr>
              <a:t>Contreras, E. (2011). Un siglo de gran música poblana en dos horas. </a:t>
            </a:r>
            <a:r>
              <a:rPr lang="es-MX" sz="2400" i="1" dirty="0" err="1" smtClean="0">
                <a:latin typeface="Arial" panose="020B0604020202020204" pitchFamily="34" charset="0"/>
                <a:ea typeface="Calibri" panose="020F0502020204030204" pitchFamily="34" charset="0"/>
                <a:cs typeface="Arial" panose="020B0604020202020204" pitchFamily="34" charset="0"/>
              </a:rPr>
              <a:t>Heterofonía</a:t>
            </a:r>
            <a:r>
              <a:rPr lang="es-MX" sz="2400" dirty="0" smtClean="0">
                <a:latin typeface="Arial" panose="020B0604020202020204" pitchFamily="34" charset="0"/>
                <a:ea typeface="Calibri" panose="020F0502020204030204" pitchFamily="34" charset="0"/>
                <a:cs typeface="Arial" panose="020B0604020202020204" pitchFamily="34" charset="0"/>
              </a:rPr>
              <a:t> 144, 146-152. CENIDIM, INBAL. </a:t>
            </a:r>
            <a:r>
              <a:rPr lang="es-MX" sz="2400" u="sng" dirty="0" smtClean="0">
                <a:solidFill>
                  <a:srgbClr val="0563C1"/>
                </a:solidFill>
                <a:latin typeface="Arial" panose="020B0604020202020204" pitchFamily="34" charset="0"/>
                <a:ea typeface="Calibri" panose="020F0502020204030204" pitchFamily="34" charset="0"/>
                <a:cs typeface="Arial" panose="020B0604020202020204" pitchFamily="34" charset="0"/>
                <a:hlinkClick r:id="rId5"/>
              </a:rPr>
              <a:t>http://inbadigital.bellasartes.gob.mx:8080/jspui/handle/11271/2600</a:t>
            </a:r>
            <a:endParaRPr lang="es-MX" sz="2400" dirty="0" smtClean="0">
              <a:latin typeface="Arial" panose="020B0604020202020204" pitchFamily="34" charset="0"/>
              <a:ea typeface="Calibri" panose="020F0502020204030204" pitchFamily="34" charset="0"/>
              <a:cs typeface="Arial" panose="020B0604020202020204" pitchFamily="34" charset="0"/>
            </a:endParaRPr>
          </a:p>
          <a:p>
            <a:pPr marL="454025" indent="-454025">
              <a:lnSpc>
                <a:spcPct val="107000"/>
              </a:lnSpc>
              <a:spcAft>
                <a:spcPts val="800"/>
              </a:spcAft>
            </a:pPr>
            <a:r>
              <a:rPr lang="es-MX" sz="2400" dirty="0" smtClean="0">
                <a:latin typeface="Arial" panose="020B0604020202020204" pitchFamily="34" charset="0"/>
                <a:ea typeface="Calibri" panose="020F0502020204030204" pitchFamily="34" charset="0"/>
                <a:cs typeface="Arial" panose="020B0604020202020204" pitchFamily="34" charset="0"/>
              </a:rPr>
              <a:t>CENIDIM (s. f.). </a:t>
            </a:r>
            <a:r>
              <a:rPr lang="es-MX" sz="2400" i="1" dirty="0" err="1" smtClean="0">
                <a:latin typeface="Arial" panose="020B0604020202020204" pitchFamily="34" charset="0"/>
                <a:ea typeface="Calibri" panose="020F0502020204030204" pitchFamily="34" charset="0"/>
                <a:cs typeface="Arial" panose="020B0604020202020204" pitchFamily="34" charset="0"/>
              </a:rPr>
              <a:t>Heterofonía</a:t>
            </a:r>
            <a:r>
              <a:rPr lang="es-MX" sz="2400" dirty="0" smtClean="0">
                <a:latin typeface="Arial" panose="020B0604020202020204" pitchFamily="34" charset="0"/>
                <a:ea typeface="Calibri" panose="020F0502020204030204" pitchFamily="34" charset="0"/>
                <a:cs typeface="Arial" panose="020B0604020202020204" pitchFamily="34" charset="0"/>
              </a:rPr>
              <a:t>. CENIDIM, INBAL </a:t>
            </a:r>
            <a:r>
              <a:rPr lang="es-MX" sz="2400" u="sng" dirty="0" smtClean="0">
                <a:solidFill>
                  <a:srgbClr val="0563C1"/>
                </a:solidFill>
                <a:latin typeface="Arial" panose="020B0604020202020204" pitchFamily="34" charset="0"/>
                <a:ea typeface="Calibri" panose="020F0502020204030204" pitchFamily="34" charset="0"/>
                <a:cs typeface="Arial" panose="020B0604020202020204" pitchFamily="34" charset="0"/>
                <a:hlinkClick r:id="rId6"/>
              </a:rPr>
              <a:t>https://cenidim.inba.gob.mx/revista-heterofonia.html</a:t>
            </a:r>
            <a:r>
              <a:rPr lang="es-MX" sz="2400" dirty="0" smtClean="0">
                <a:latin typeface="Arial" panose="020B0604020202020204" pitchFamily="34" charset="0"/>
                <a:ea typeface="Calibri" panose="020F0502020204030204" pitchFamily="34" charset="0"/>
                <a:cs typeface="Arial" panose="020B0604020202020204" pitchFamily="34" charset="0"/>
              </a:rPr>
              <a:t> </a:t>
            </a:r>
          </a:p>
          <a:p>
            <a:pPr marL="454025" indent="-454025">
              <a:lnSpc>
                <a:spcPct val="107000"/>
              </a:lnSpc>
              <a:spcAft>
                <a:spcPts val="800"/>
              </a:spcAft>
            </a:pPr>
            <a:r>
              <a:rPr lang="es-MX" sz="2400" dirty="0" smtClean="0">
                <a:latin typeface="Arial" panose="020B0604020202020204" pitchFamily="34" charset="0"/>
                <a:ea typeface="Calibri" panose="020F0502020204030204" pitchFamily="34" charset="0"/>
                <a:cs typeface="Arial" panose="020B0604020202020204" pitchFamily="34" charset="0"/>
              </a:rPr>
              <a:t>De la Garza, I. C. (2015). Lourdes </a:t>
            </a:r>
            <a:r>
              <a:rPr lang="es-MX" sz="2400" dirty="0" err="1" smtClean="0">
                <a:latin typeface="Arial" panose="020B0604020202020204" pitchFamily="34" charset="0"/>
                <a:ea typeface="Calibri" panose="020F0502020204030204" pitchFamily="34" charset="0"/>
                <a:cs typeface="Arial" panose="020B0604020202020204" pitchFamily="34" charset="0"/>
              </a:rPr>
              <a:t>Turrent</a:t>
            </a:r>
            <a:r>
              <a:rPr lang="es-MX" sz="2400" dirty="0" smtClean="0">
                <a:latin typeface="Arial" panose="020B0604020202020204" pitchFamily="34" charset="0"/>
                <a:ea typeface="Calibri" panose="020F0502020204030204" pitchFamily="34" charset="0"/>
                <a:cs typeface="Arial" panose="020B0604020202020204" pitchFamily="34" charset="0"/>
              </a:rPr>
              <a:t>, Rito, música y poder en la Catedral Metropolitana. México, 1790-1810. </a:t>
            </a:r>
            <a:r>
              <a:rPr lang="es-MX" sz="2400" i="1" dirty="0" smtClean="0">
                <a:latin typeface="Arial" panose="020B0604020202020204" pitchFamily="34" charset="0"/>
                <a:ea typeface="Calibri" panose="020F0502020204030204" pitchFamily="34" charset="0"/>
                <a:cs typeface="Arial" panose="020B0604020202020204" pitchFamily="34" charset="0"/>
              </a:rPr>
              <a:t>Estudios de Historia Novohispana</a:t>
            </a:r>
            <a:r>
              <a:rPr lang="es-MX" sz="2400" dirty="0" smtClean="0">
                <a:latin typeface="Arial" panose="020B0604020202020204" pitchFamily="34" charset="0"/>
                <a:ea typeface="Calibri" panose="020F0502020204030204" pitchFamily="34" charset="0"/>
                <a:cs typeface="Arial" panose="020B0604020202020204" pitchFamily="34" charset="0"/>
              </a:rPr>
              <a:t>, (53), 97-100. </a:t>
            </a:r>
            <a:r>
              <a:rPr lang="es-MX" sz="2400" u="sng" dirty="0" smtClean="0">
                <a:solidFill>
                  <a:srgbClr val="0563C1"/>
                </a:solidFill>
                <a:latin typeface="Arial" panose="020B0604020202020204" pitchFamily="34" charset="0"/>
                <a:ea typeface="Calibri" panose="020F0502020204030204" pitchFamily="34" charset="0"/>
                <a:cs typeface="Arial" panose="020B0604020202020204" pitchFamily="34" charset="0"/>
                <a:hlinkClick r:id="rId7"/>
              </a:rPr>
              <a:t>https://novohispana.historicas.unam.mx/index.php/ehn/article/view/63415/55671</a:t>
            </a:r>
            <a:endParaRPr lang="es-MX" sz="2400" dirty="0" smtClean="0">
              <a:latin typeface="Arial" panose="020B0604020202020204" pitchFamily="34" charset="0"/>
              <a:ea typeface="Calibri" panose="020F0502020204030204" pitchFamily="34" charset="0"/>
              <a:cs typeface="Arial" panose="020B0604020202020204" pitchFamily="34" charset="0"/>
            </a:endParaRPr>
          </a:p>
          <a:p>
            <a:pPr marL="454025" indent="-454025">
              <a:lnSpc>
                <a:spcPct val="107000"/>
              </a:lnSpc>
              <a:spcAft>
                <a:spcPts val="800"/>
              </a:spcAft>
            </a:pPr>
            <a:r>
              <a:rPr lang="es-MX" sz="2400" dirty="0" smtClean="0">
                <a:latin typeface="Arial" panose="020B0604020202020204" pitchFamily="34" charset="0"/>
                <a:ea typeface="Calibri" panose="020F0502020204030204" pitchFamily="34" charset="0"/>
                <a:cs typeface="Arial" panose="020B0604020202020204" pitchFamily="34" charset="0"/>
              </a:rPr>
              <a:t>Estrada, J. (2007). Silvestre Revueltas: Periodo de las cuerdas (1929-1932). </a:t>
            </a:r>
            <a:r>
              <a:rPr lang="es-MX" sz="2400" i="1" dirty="0" smtClean="0">
                <a:latin typeface="Arial" panose="020B0604020202020204" pitchFamily="34" charset="0"/>
                <a:ea typeface="Calibri" panose="020F0502020204030204" pitchFamily="34" charset="0"/>
                <a:cs typeface="Arial" panose="020B0604020202020204" pitchFamily="34" charset="0"/>
              </a:rPr>
              <a:t>Anales del Instituto de Investigaciones Estéticas</a:t>
            </a:r>
            <a:r>
              <a:rPr lang="es-MX" sz="2400" dirty="0" smtClean="0">
                <a:latin typeface="Arial" panose="020B0604020202020204" pitchFamily="34" charset="0"/>
                <a:ea typeface="Calibri" panose="020F0502020204030204" pitchFamily="34" charset="0"/>
                <a:cs typeface="Arial" panose="020B0604020202020204" pitchFamily="34" charset="0"/>
              </a:rPr>
              <a:t>, 29 (90), 149-174. </a:t>
            </a:r>
            <a:r>
              <a:rPr lang="es-MX" sz="2400" u="sng" dirty="0" smtClean="0">
                <a:solidFill>
                  <a:srgbClr val="0563C1"/>
                </a:solidFill>
                <a:latin typeface="Arial" panose="020B0604020202020204" pitchFamily="34" charset="0"/>
                <a:ea typeface="Calibri" panose="020F0502020204030204" pitchFamily="34" charset="0"/>
                <a:cs typeface="Arial" panose="020B0604020202020204" pitchFamily="34" charset="0"/>
                <a:hlinkClick r:id="rId8"/>
              </a:rPr>
              <a:t>http://www.scielo.org.mx/scielo.php?pid=S0185-12762007000100006&amp;script=sci_arttext</a:t>
            </a:r>
            <a:r>
              <a:rPr lang="es-MX" sz="2400" dirty="0" smtClean="0">
                <a:latin typeface="Arial" panose="020B0604020202020204" pitchFamily="34" charset="0"/>
                <a:ea typeface="Calibri" panose="020F0502020204030204" pitchFamily="34" charset="0"/>
                <a:cs typeface="Arial" panose="020B0604020202020204" pitchFamily="34" charset="0"/>
              </a:rPr>
              <a:t> </a:t>
            </a:r>
          </a:p>
          <a:p>
            <a:pPr marL="454025" indent="-454025">
              <a:lnSpc>
                <a:spcPct val="107000"/>
              </a:lnSpc>
              <a:spcAft>
                <a:spcPts val="800"/>
              </a:spcAft>
            </a:pPr>
            <a:r>
              <a:rPr lang="es-MX" sz="2400" dirty="0" smtClean="0">
                <a:latin typeface="Arial" panose="020B0604020202020204" pitchFamily="34" charset="0"/>
                <a:ea typeface="Calibri" panose="020F0502020204030204" pitchFamily="34" charset="0"/>
                <a:cs typeface="Arial" panose="020B0604020202020204" pitchFamily="34" charset="0"/>
              </a:rPr>
              <a:t>Hahn, L. G. (2007). El archivo de música de la Insigne y Nacional Basílica de Santa María de Guadalupe, de México. </a:t>
            </a:r>
            <a:r>
              <a:rPr lang="es-MX" sz="2400" i="1" dirty="0" smtClean="0">
                <a:latin typeface="Arial" panose="020B0604020202020204" pitchFamily="34" charset="0"/>
                <a:ea typeface="Calibri" panose="020F0502020204030204" pitchFamily="34" charset="0"/>
                <a:cs typeface="Arial" panose="020B0604020202020204" pitchFamily="34" charset="0"/>
              </a:rPr>
              <a:t>Anuario Musical</a:t>
            </a:r>
            <a:r>
              <a:rPr lang="es-MX" sz="2400" dirty="0" smtClean="0">
                <a:latin typeface="Arial" panose="020B0604020202020204" pitchFamily="34" charset="0"/>
                <a:ea typeface="Calibri" panose="020F0502020204030204" pitchFamily="34" charset="0"/>
                <a:cs typeface="Arial" panose="020B0604020202020204" pitchFamily="34" charset="0"/>
              </a:rPr>
              <a:t>, (62), 257-270. </a:t>
            </a:r>
            <a:r>
              <a:rPr lang="es-MX" sz="2400" u="sng" dirty="0" smtClean="0">
                <a:solidFill>
                  <a:srgbClr val="0563C1"/>
                </a:solidFill>
                <a:latin typeface="Arial" panose="020B0604020202020204" pitchFamily="34" charset="0"/>
                <a:ea typeface="Calibri" panose="020F0502020204030204" pitchFamily="34" charset="0"/>
                <a:cs typeface="Arial" panose="020B0604020202020204" pitchFamily="34" charset="0"/>
                <a:hlinkClick r:id="rId9"/>
              </a:rPr>
              <a:t>https://anuariomusical.revistas.csic.es/index.php/anuariomusical/article/download/25/24</a:t>
            </a:r>
            <a:r>
              <a:rPr lang="es-MX" sz="2400" dirty="0" smtClean="0">
                <a:latin typeface="Arial" panose="020B0604020202020204" pitchFamily="34" charset="0"/>
                <a:ea typeface="Calibri" panose="020F0502020204030204" pitchFamily="34" charset="0"/>
                <a:cs typeface="Arial" panose="020B0604020202020204" pitchFamily="34" charset="0"/>
              </a:rPr>
              <a:t> </a:t>
            </a:r>
          </a:p>
          <a:p>
            <a:pPr marL="454025" indent="-454025">
              <a:lnSpc>
                <a:spcPct val="107000"/>
              </a:lnSpc>
              <a:spcAft>
                <a:spcPts val="800"/>
              </a:spcAft>
            </a:pPr>
            <a:r>
              <a:rPr lang="es-MX" sz="2400" dirty="0" smtClean="0">
                <a:latin typeface="Arial" panose="020B0604020202020204" pitchFamily="34" charset="0"/>
                <a:ea typeface="Calibri" panose="020F0502020204030204" pitchFamily="34" charset="0"/>
                <a:cs typeface="Arial" panose="020B0604020202020204" pitchFamily="34" charset="0"/>
              </a:rPr>
              <a:t>Hahn, L. G. (2010). El archivo musical del convento franciscano de Celaya (México). </a:t>
            </a:r>
            <a:r>
              <a:rPr lang="es-MX" sz="2400" i="1" dirty="0" smtClean="0">
                <a:latin typeface="Arial" panose="020B0604020202020204" pitchFamily="34" charset="0"/>
                <a:ea typeface="Calibri" panose="020F0502020204030204" pitchFamily="34" charset="0"/>
                <a:cs typeface="Arial" panose="020B0604020202020204" pitchFamily="34" charset="0"/>
              </a:rPr>
              <a:t>Anuario musical</a:t>
            </a:r>
            <a:r>
              <a:rPr lang="es-MX" sz="2400" dirty="0" smtClean="0">
                <a:latin typeface="Arial" panose="020B0604020202020204" pitchFamily="34" charset="0"/>
                <a:ea typeface="Calibri" panose="020F0502020204030204" pitchFamily="34" charset="0"/>
                <a:cs typeface="Arial" panose="020B0604020202020204" pitchFamily="34" charset="0"/>
              </a:rPr>
              <a:t>, (65), 251-268. </a:t>
            </a:r>
            <a:r>
              <a:rPr lang="es-MX" sz="2400" u="sng" dirty="0" smtClean="0">
                <a:solidFill>
                  <a:srgbClr val="0563C1"/>
                </a:solidFill>
                <a:latin typeface="Arial" panose="020B0604020202020204" pitchFamily="34" charset="0"/>
                <a:ea typeface="Calibri" panose="020F0502020204030204" pitchFamily="34" charset="0"/>
                <a:cs typeface="Arial" panose="020B0604020202020204" pitchFamily="34" charset="0"/>
                <a:hlinkClick r:id="rId10"/>
              </a:rPr>
              <a:t>https://anuariomusical.revistas.csic.es/index.php/anuariomusical/article/view/120/121</a:t>
            </a:r>
            <a:r>
              <a:rPr lang="es-MX" sz="2400" dirty="0" smtClean="0">
                <a:latin typeface="Arial" panose="020B0604020202020204" pitchFamily="34" charset="0"/>
                <a:ea typeface="Calibri" panose="020F0502020204030204" pitchFamily="34" charset="0"/>
                <a:cs typeface="Arial" panose="020B0604020202020204" pitchFamily="34" charset="0"/>
              </a:rPr>
              <a:t> </a:t>
            </a:r>
          </a:p>
          <a:p>
            <a:pPr marL="454025" indent="-454025">
              <a:lnSpc>
                <a:spcPct val="107000"/>
              </a:lnSpc>
              <a:spcAft>
                <a:spcPts val="800"/>
              </a:spcAft>
            </a:pPr>
            <a:r>
              <a:rPr lang="es-MX" sz="2400" dirty="0" smtClean="0">
                <a:latin typeface="Arial" panose="020B0604020202020204" pitchFamily="34" charset="0"/>
                <a:ea typeface="Calibri" panose="020F0502020204030204" pitchFamily="34" charset="0"/>
                <a:cs typeface="Arial" panose="020B0604020202020204" pitchFamily="34" charset="0"/>
              </a:rPr>
              <a:t>Herrera, J. (2015). Entre lo público y lo privado. Música, política y religión en el </a:t>
            </a:r>
            <a:r>
              <a:rPr lang="es-MX" sz="2400" dirty="0" err="1" smtClean="0">
                <a:latin typeface="Arial" panose="020B0604020202020204" pitchFamily="34" charset="0"/>
                <a:ea typeface="Calibri" panose="020F0502020204030204" pitchFamily="34" charset="0"/>
                <a:cs typeface="Arial" panose="020B0604020202020204" pitchFamily="34" charset="0"/>
              </a:rPr>
              <a:t>Quaderno</a:t>
            </a:r>
            <a:r>
              <a:rPr lang="es-MX" sz="2400" dirty="0" smtClean="0">
                <a:latin typeface="Arial" panose="020B0604020202020204" pitchFamily="34" charset="0"/>
                <a:ea typeface="Calibri" panose="020F0502020204030204" pitchFamily="34" charset="0"/>
                <a:cs typeface="Arial" panose="020B0604020202020204" pitchFamily="34" charset="0"/>
              </a:rPr>
              <a:t> para Guadalupe </a:t>
            </a:r>
            <a:r>
              <a:rPr lang="es-MX" sz="2400" dirty="0" err="1" smtClean="0">
                <a:latin typeface="Arial" panose="020B0604020202020204" pitchFamily="34" charset="0"/>
                <a:ea typeface="Calibri" panose="020F0502020204030204" pitchFamily="34" charset="0"/>
                <a:cs typeface="Arial" panose="020B0604020202020204" pitchFamily="34" charset="0"/>
              </a:rPr>
              <a:t>Mayner</a:t>
            </a:r>
            <a:r>
              <a:rPr lang="es-MX" sz="2400" dirty="0" smtClean="0">
                <a:latin typeface="Arial" panose="020B0604020202020204" pitchFamily="34" charset="0"/>
                <a:ea typeface="Calibri" panose="020F0502020204030204" pitchFamily="34" charset="0"/>
                <a:cs typeface="Arial" panose="020B0604020202020204" pitchFamily="34" charset="0"/>
              </a:rPr>
              <a:t> al inicio de la Independencia de México. </a:t>
            </a:r>
            <a:r>
              <a:rPr lang="es-MX" sz="2400" i="1" dirty="0" smtClean="0">
                <a:latin typeface="Arial" panose="020B0604020202020204" pitchFamily="34" charset="0"/>
                <a:ea typeface="Calibri" panose="020F0502020204030204" pitchFamily="34" charset="0"/>
                <a:cs typeface="Arial" panose="020B0604020202020204" pitchFamily="34" charset="0"/>
              </a:rPr>
              <a:t>Cantos De Guerra y Paz. La Música en las Independencias Iberoamericanas (1800-1840)</a:t>
            </a:r>
            <a:r>
              <a:rPr lang="es-MX" sz="2400" dirty="0" smtClean="0">
                <a:latin typeface="Arial" panose="020B0604020202020204" pitchFamily="34" charset="0"/>
                <a:ea typeface="Calibri" panose="020F0502020204030204" pitchFamily="34" charset="0"/>
                <a:cs typeface="Arial" panose="020B0604020202020204" pitchFamily="34" charset="0"/>
              </a:rPr>
              <a:t>. Academia.edu. </a:t>
            </a:r>
            <a:r>
              <a:rPr lang="es-MX" sz="2400" u="sng" dirty="0" smtClean="0">
                <a:solidFill>
                  <a:srgbClr val="0563C1"/>
                </a:solidFill>
                <a:latin typeface="Arial" panose="020B0604020202020204" pitchFamily="34" charset="0"/>
                <a:ea typeface="Calibri" panose="020F0502020204030204" pitchFamily="34" charset="0"/>
                <a:cs typeface="Arial" panose="020B0604020202020204" pitchFamily="34" charset="0"/>
                <a:hlinkClick r:id="rId11"/>
              </a:rPr>
              <a:t>https://www.academia.edu/download/55430134/Herrera2015cap-PublicoPrivadoQuadernoMayner.pdf</a:t>
            </a:r>
            <a:r>
              <a:rPr lang="es-MX" sz="2400" dirty="0" smtClean="0">
                <a:latin typeface="Arial" panose="020B0604020202020204" pitchFamily="34" charset="0"/>
                <a:ea typeface="Calibri" panose="020F0502020204030204" pitchFamily="34" charset="0"/>
                <a:cs typeface="Arial" panose="020B0604020202020204" pitchFamily="34" charset="0"/>
              </a:rPr>
              <a:t> </a:t>
            </a:r>
          </a:p>
          <a:p>
            <a:pPr marL="454025" indent="-454025">
              <a:lnSpc>
                <a:spcPct val="107000"/>
              </a:lnSpc>
              <a:spcAft>
                <a:spcPts val="800"/>
              </a:spcAft>
            </a:pPr>
            <a:r>
              <a:rPr lang="es-ES" sz="2400" dirty="0" smtClean="0">
                <a:latin typeface="Arial" panose="020B0604020202020204" pitchFamily="34" charset="0"/>
                <a:ea typeface="Calibri" panose="020F0502020204030204" pitchFamily="34" charset="0"/>
                <a:cs typeface="Arial" panose="020B0604020202020204" pitchFamily="34" charset="0"/>
              </a:rPr>
              <a:t>Historia de la ópera. (2021, 27 de octubre). </a:t>
            </a:r>
            <a:r>
              <a:rPr lang="es-ES" sz="2400" i="1" dirty="0" smtClean="0">
                <a:latin typeface="Arial" panose="020B0604020202020204" pitchFamily="34" charset="0"/>
                <a:ea typeface="Calibri" panose="020F0502020204030204" pitchFamily="34" charset="0"/>
                <a:cs typeface="Arial" panose="020B0604020202020204" pitchFamily="34" charset="0"/>
              </a:rPr>
              <a:t>Wikipedia</a:t>
            </a:r>
            <a:r>
              <a:rPr lang="es-ES" sz="2400" dirty="0" smtClean="0">
                <a:latin typeface="Arial" panose="020B0604020202020204" pitchFamily="34" charset="0"/>
                <a:ea typeface="Calibri" panose="020F0502020204030204" pitchFamily="34" charset="0"/>
                <a:cs typeface="Arial" panose="020B0604020202020204" pitchFamily="34" charset="0"/>
              </a:rPr>
              <a:t>. </a:t>
            </a:r>
            <a:r>
              <a:rPr lang="es-ES" sz="2400" u="sng" dirty="0" smtClean="0">
                <a:solidFill>
                  <a:srgbClr val="2E75B6"/>
                </a:solidFill>
                <a:latin typeface="Arial" panose="020B0604020202020204" pitchFamily="34" charset="0"/>
                <a:ea typeface="Calibri" panose="020F0502020204030204" pitchFamily="34" charset="0"/>
                <a:cs typeface="Arial" panose="020B0604020202020204" pitchFamily="34" charset="0"/>
              </a:rPr>
              <a:t>https://es.wikipedia.org/w/index.php?title=Historia_de_la_%C3%B3pera&amp;oldid=139330687</a:t>
            </a:r>
            <a:endParaRPr lang="es-MX" sz="2400" dirty="0" smtClean="0">
              <a:latin typeface="Arial" panose="020B0604020202020204" pitchFamily="34" charset="0"/>
              <a:ea typeface="Calibri" panose="020F0502020204030204" pitchFamily="34" charset="0"/>
              <a:cs typeface="Arial" panose="020B0604020202020204" pitchFamily="34" charset="0"/>
            </a:endParaRPr>
          </a:p>
          <a:p>
            <a:pPr marL="454025" indent="-454025">
              <a:lnSpc>
                <a:spcPct val="107000"/>
              </a:lnSpc>
              <a:spcAft>
                <a:spcPts val="800"/>
              </a:spcAft>
            </a:pPr>
            <a:r>
              <a:rPr lang="es-MX" sz="2400" dirty="0" err="1" smtClean="0">
                <a:highlight>
                  <a:srgbClr val="00FFFF"/>
                </a:highlight>
                <a:latin typeface="Arial" panose="020B0604020202020204" pitchFamily="34" charset="0"/>
                <a:ea typeface="Calibri" panose="020F0502020204030204" pitchFamily="34" charset="0"/>
                <a:cs typeface="Arial" panose="020B0604020202020204" pitchFamily="34" charset="0"/>
              </a:rPr>
              <a:t>Hoffmann</a:t>
            </a:r>
            <a:r>
              <a:rPr lang="es-MX" sz="2400" dirty="0" smtClean="0">
                <a:highlight>
                  <a:srgbClr val="00FFFF"/>
                </a:highlight>
                <a:latin typeface="Arial" panose="020B0604020202020204" pitchFamily="34" charset="0"/>
                <a:ea typeface="Calibri" panose="020F0502020204030204" pitchFamily="34" charset="0"/>
                <a:cs typeface="Arial" panose="020B0604020202020204" pitchFamily="34" charset="0"/>
              </a:rPr>
              <a:t>, E. T. A. (2020). </a:t>
            </a:r>
            <a:r>
              <a:rPr lang="es-MX" sz="2400" i="1" dirty="0" smtClean="0">
                <a:highlight>
                  <a:srgbClr val="00FFFF"/>
                </a:highlight>
                <a:latin typeface="Arial" panose="020B0604020202020204" pitchFamily="34" charset="0"/>
                <a:ea typeface="Calibri" panose="020F0502020204030204" pitchFamily="34" charset="0"/>
                <a:cs typeface="Arial" panose="020B0604020202020204" pitchFamily="34" charset="0"/>
              </a:rPr>
              <a:t>El cascanueces y el rey de los ratones. </a:t>
            </a:r>
            <a:r>
              <a:rPr lang="es-MX" sz="2400" dirty="0" smtClean="0">
                <a:highlight>
                  <a:srgbClr val="00FFFF"/>
                </a:highlight>
                <a:latin typeface="Arial" panose="020B0604020202020204" pitchFamily="34" charset="0"/>
                <a:ea typeface="Calibri" panose="020F0502020204030204" pitchFamily="34" charset="0"/>
                <a:cs typeface="Arial" panose="020B0604020202020204" pitchFamily="34" charset="0"/>
              </a:rPr>
              <a:t>Editorial Verbum. </a:t>
            </a:r>
            <a:r>
              <a:rPr lang="es-MX" sz="2400" dirty="0" smtClean="0">
                <a:highlight>
                  <a:srgbClr val="00FFFF"/>
                </a:highlight>
                <a:latin typeface="Arial" panose="020B0604020202020204" pitchFamily="34" charset="0"/>
                <a:ea typeface="Calibri" panose="020F0502020204030204" pitchFamily="34" charset="0"/>
                <a:cs typeface="Arial" panose="020B0604020202020204" pitchFamily="34" charset="0"/>
                <a:hlinkClick r:id="rId12"/>
              </a:rPr>
              <a:t>https://freeditorial.com/es/books/el-cascanueces-y-el-rey-de-los-ratones</a:t>
            </a:r>
            <a:endParaRPr lang="es-MX" sz="2400" dirty="0" smtClean="0">
              <a:highlight>
                <a:srgbClr val="00FFFF"/>
              </a:highlight>
              <a:latin typeface="Arial" panose="020B0604020202020204" pitchFamily="34" charset="0"/>
              <a:ea typeface="Calibri" panose="020F0502020204030204" pitchFamily="34" charset="0"/>
              <a:cs typeface="Arial" panose="020B0604020202020204" pitchFamily="34" charset="0"/>
            </a:endParaRPr>
          </a:p>
          <a:p>
            <a:pPr marL="454025" indent="-454025">
              <a:lnSpc>
                <a:spcPct val="107000"/>
              </a:lnSpc>
              <a:spcAft>
                <a:spcPts val="800"/>
              </a:spcAft>
            </a:pPr>
            <a:r>
              <a:rPr lang="es-ES" sz="2400" dirty="0" smtClean="0">
                <a:latin typeface="Arial" panose="020B0604020202020204" pitchFamily="34" charset="0"/>
                <a:ea typeface="Calibri" panose="020F0502020204030204" pitchFamily="34" charset="0"/>
                <a:cs typeface="Arial" panose="020B0604020202020204" pitchFamily="34" charset="0"/>
              </a:rPr>
              <a:t>Libreto. (2020, 8 de diciembre). </a:t>
            </a:r>
            <a:r>
              <a:rPr lang="es-ES" sz="2400" i="1" dirty="0" smtClean="0">
                <a:latin typeface="Arial" panose="020B0604020202020204" pitchFamily="34" charset="0"/>
                <a:ea typeface="Calibri" panose="020F0502020204030204" pitchFamily="34" charset="0"/>
                <a:cs typeface="Arial" panose="020B0604020202020204" pitchFamily="34" charset="0"/>
              </a:rPr>
              <a:t>Wikipedia.</a:t>
            </a:r>
            <a:r>
              <a:rPr lang="es-ES" sz="2400" dirty="0" smtClean="0">
                <a:latin typeface="Arial" panose="020B0604020202020204" pitchFamily="34" charset="0"/>
                <a:ea typeface="Calibri" panose="020F0502020204030204" pitchFamily="34" charset="0"/>
                <a:cs typeface="Arial" panose="020B0604020202020204" pitchFamily="34" charset="0"/>
              </a:rPr>
              <a:t> </a:t>
            </a:r>
            <a:r>
              <a:rPr lang="es-ES" sz="2400" dirty="0" smtClean="0">
                <a:solidFill>
                  <a:schemeClr val="accent1">
                    <a:lumMod val="75000"/>
                  </a:schemeClr>
                </a:solidFill>
                <a:latin typeface="Arial" panose="020B0604020202020204" pitchFamily="34" charset="0"/>
                <a:ea typeface="Calibri" panose="020F0502020204030204" pitchFamily="34" charset="0"/>
                <a:cs typeface="Arial" panose="020B0604020202020204" pitchFamily="34" charset="0"/>
              </a:rPr>
              <a:t>https://es.wikipedia.org/w/index.php?title=Libreto&amp;oldid=131545364</a:t>
            </a:r>
          </a:p>
          <a:p>
            <a:pPr marL="454025" indent="-454025">
              <a:lnSpc>
                <a:spcPct val="107000"/>
              </a:lnSpc>
              <a:spcAft>
                <a:spcPts val="800"/>
              </a:spcAft>
            </a:pPr>
            <a:r>
              <a:rPr lang="es-MX" sz="2400" dirty="0" smtClean="0">
                <a:latin typeface="Arial" panose="020B0604020202020204" pitchFamily="34" charset="0"/>
                <a:ea typeface="Calibri" panose="020F0502020204030204" pitchFamily="34" charset="0"/>
                <a:cs typeface="Arial" panose="020B0604020202020204" pitchFamily="34" charset="0"/>
              </a:rPr>
              <a:t>L</a:t>
            </a:r>
            <a:r>
              <a:rPr lang="es-ES" sz="2400" dirty="0" err="1" smtClean="0">
                <a:latin typeface="Arial" panose="020B0604020202020204" pitchFamily="34" charset="0"/>
                <a:ea typeface="Calibri" panose="020F0502020204030204" pitchFamily="34" charset="0"/>
                <a:cs typeface="Arial" panose="020B0604020202020204" pitchFamily="34" charset="0"/>
              </a:rPr>
              <a:t>érida</a:t>
            </a:r>
            <a:r>
              <a:rPr lang="es-ES" sz="2400" dirty="0" smtClean="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M. (2011). Manuel de </a:t>
            </a:r>
            <a:r>
              <a:rPr lang="es-MX" sz="2400" dirty="0" err="1" smtClean="0">
                <a:latin typeface="Arial" panose="020B0604020202020204" pitchFamily="34" charset="0"/>
                <a:ea typeface="Calibri" panose="020F0502020204030204" pitchFamily="34" charset="0"/>
                <a:cs typeface="Arial" panose="020B0604020202020204" pitchFamily="34" charset="0"/>
              </a:rPr>
              <a:t>Sumaya</a:t>
            </a:r>
            <a:r>
              <a:rPr lang="es-MX" sz="2400" dirty="0" smtClean="0">
                <a:latin typeface="Arial" panose="020B0604020202020204" pitchFamily="34" charset="0"/>
                <a:ea typeface="Calibri" panose="020F0502020204030204" pitchFamily="34" charset="0"/>
                <a:cs typeface="Arial" panose="020B0604020202020204" pitchFamily="34" charset="0"/>
              </a:rPr>
              <a:t>: El cantor y maestro de capilla, la última voluntad. </a:t>
            </a:r>
            <a:r>
              <a:rPr lang="es-MX" sz="2400" i="1" dirty="0" err="1" smtClean="0">
                <a:latin typeface="Arial" panose="020B0604020202020204" pitchFamily="34" charset="0"/>
                <a:ea typeface="Calibri" panose="020F0502020204030204" pitchFamily="34" charset="0"/>
                <a:cs typeface="Arial" panose="020B0604020202020204" pitchFamily="34" charset="0"/>
              </a:rPr>
              <a:t>Heterofonía</a:t>
            </a:r>
            <a:r>
              <a:rPr lang="es-MX" sz="2400" dirty="0" smtClean="0">
                <a:latin typeface="Arial" panose="020B0604020202020204" pitchFamily="34" charset="0"/>
                <a:ea typeface="Calibri" panose="020F0502020204030204" pitchFamily="34" charset="0"/>
                <a:cs typeface="Arial" panose="020B0604020202020204" pitchFamily="34" charset="0"/>
              </a:rPr>
              <a:t> 144, 93-106. </a:t>
            </a:r>
            <a:r>
              <a:rPr lang="es-MX" sz="2400" u="sng" dirty="0" smtClean="0">
                <a:solidFill>
                  <a:srgbClr val="0563C1"/>
                </a:solidFill>
                <a:latin typeface="Arial" panose="020B0604020202020204" pitchFamily="34" charset="0"/>
                <a:ea typeface="Calibri" panose="020F0502020204030204" pitchFamily="34" charset="0"/>
                <a:cs typeface="Arial" panose="020B0604020202020204" pitchFamily="34" charset="0"/>
                <a:hlinkClick r:id="rId5"/>
              </a:rPr>
              <a:t>http://inbadigital.bellasartes.gob.mx:8080/jspui/handle/11271/2600</a:t>
            </a:r>
            <a:endParaRPr lang="es-MX" sz="2400" dirty="0" smtClean="0">
              <a:latin typeface="Arial" panose="020B0604020202020204" pitchFamily="34" charset="0"/>
              <a:ea typeface="Calibri" panose="020F0502020204030204" pitchFamily="34" charset="0"/>
              <a:cs typeface="Arial" panose="020B0604020202020204" pitchFamily="34" charset="0"/>
            </a:endParaRPr>
          </a:p>
          <a:p>
            <a:pPr marL="454025" indent="-454025">
              <a:lnSpc>
                <a:spcPct val="107000"/>
              </a:lnSpc>
              <a:spcAft>
                <a:spcPts val="800"/>
              </a:spcAft>
            </a:pPr>
            <a:r>
              <a:rPr lang="es-MX" sz="2400" dirty="0" smtClean="0">
                <a:latin typeface="Arial" panose="020B0604020202020204" pitchFamily="34" charset="0"/>
                <a:ea typeface="Calibri" panose="020F0502020204030204" pitchFamily="34" charset="0"/>
                <a:cs typeface="Arial" panose="020B0604020202020204" pitchFamily="34" charset="0"/>
              </a:rPr>
              <a:t>Madrid, A. (2010). Música y nacionalismos en Latinoamérica. </a:t>
            </a:r>
            <a:r>
              <a:rPr lang="es-MX" sz="2400" i="1" dirty="0" smtClean="0">
                <a:latin typeface="Arial" panose="020B0604020202020204" pitchFamily="34" charset="0"/>
                <a:ea typeface="Calibri" panose="020F0502020204030204" pitchFamily="34" charset="0"/>
                <a:cs typeface="Arial" panose="020B0604020202020204" pitchFamily="34" charset="0"/>
              </a:rPr>
              <a:t>A tres bandas. Mestizaje, sincretismo e hibridación en el espacio sonoro iberoamericano</a:t>
            </a:r>
            <a:r>
              <a:rPr lang="es-MX" sz="2400" dirty="0" smtClean="0">
                <a:latin typeface="Arial" panose="020B0604020202020204" pitchFamily="34" charset="0"/>
                <a:ea typeface="Calibri" panose="020F0502020204030204" pitchFamily="34" charset="0"/>
                <a:cs typeface="Arial" panose="020B0604020202020204" pitchFamily="34" charset="0"/>
              </a:rPr>
              <a:t>, 227-236. Academia.edu. </a:t>
            </a:r>
            <a:r>
              <a:rPr lang="es-MX" sz="2400" u="sng" dirty="0" smtClean="0">
                <a:solidFill>
                  <a:srgbClr val="0563C1"/>
                </a:solidFill>
                <a:latin typeface="Arial" panose="020B0604020202020204" pitchFamily="34" charset="0"/>
                <a:ea typeface="Calibri" panose="020F0502020204030204" pitchFamily="34" charset="0"/>
                <a:cs typeface="Arial" panose="020B0604020202020204" pitchFamily="34" charset="0"/>
                <a:hlinkClick r:id="rId13"/>
              </a:rPr>
              <a:t>https://www.academia.edu/download/38395671/A_Tres_Bandas__libro_completo_2010.pdf#page=228</a:t>
            </a:r>
            <a:r>
              <a:rPr lang="es-MX" sz="2400" dirty="0" smtClean="0">
                <a:latin typeface="Arial" panose="020B0604020202020204" pitchFamily="34" charset="0"/>
                <a:ea typeface="Calibri" panose="020F0502020204030204" pitchFamily="34" charset="0"/>
                <a:cs typeface="Arial" panose="020B0604020202020204" pitchFamily="34" charset="0"/>
              </a:rPr>
              <a:t> </a:t>
            </a:r>
          </a:p>
          <a:p>
            <a:endParaRPr lang="es-MX"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6012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97959" y="531487"/>
            <a:ext cx="18722744" cy="15462246"/>
          </a:xfrm>
          <a:prstGeom prst="rect">
            <a:avLst/>
          </a:prstGeom>
        </p:spPr>
        <p:txBody>
          <a:bodyPr wrap="square">
            <a:spAutoFit/>
          </a:bodyPr>
          <a:lstStyle/>
          <a:p>
            <a:pPr marL="819150" indent="-649288">
              <a:lnSpc>
                <a:spcPct val="107000"/>
              </a:lnSpc>
              <a:spcAft>
                <a:spcPts val="800"/>
              </a:spcAft>
              <a:tabLst>
                <a:tab pos="282575" algn="l"/>
              </a:tabLst>
            </a:pPr>
            <a:r>
              <a:rPr lang="es-MX" sz="2400" dirty="0">
                <a:latin typeface="Arial" panose="020B0604020202020204" pitchFamily="34" charset="0"/>
                <a:ea typeface="Calibri" panose="020F0502020204030204" pitchFamily="34" charset="0"/>
                <a:cs typeface="Arial" panose="020B0604020202020204" pitchFamily="34" charset="0"/>
              </a:rPr>
              <a:t>Martín Sáez, D. (2021). ¿Qué es la ópera? Una tipología general de ideas filosóficas. </a:t>
            </a:r>
            <a:r>
              <a:rPr lang="es-MX" sz="2400" i="1" dirty="0">
                <a:latin typeface="Arial" panose="020B0604020202020204" pitchFamily="34" charset="0"/>
                <a:ea typeface="Calibri" panose="020F0502020204030204" pitchFamily="34" charset="0"/>
                <a:cs typeface="Arial" panose="020B0604020202020204" pitchFamily="34" charset="0"/>
              </a:rPr>
              <a:t>Anales del instituto de investigaciones estéticas</a:t>
            </a:r>
            <a:r>
              <a:rPr lang="es-MX" sz="2400" dirty="0">
                <a:latin typeface="Arial" panose="020B0604020202020204" pitchFamily="34" charset="0"/>
                <a:ea typeface="Calibri" panose="020F0502020204030204" pitchFamily="34" charset="0"/>
                <a:cs typeface="Arial" panose="020B0604020202020204" pitchFamily="34" charset="0"/>
              </a:rPr>
              <a:t>, XLIII (119), 363-398. </a:t>
            </a:r>
            <a:r>
              <a:rPr lang="es-MX" sz="2400" u="sng" dirty="0">
                <a:latin typeface="Arial" panose="020B0604020202020204" pitchFamily="34" charset="0"/>
                <a:ea typeface="Calibri" panose="020F0502020204030204" pitchFamily="34" charset="0"/>
                <a:cs typeface="Arial" panose="020B0604020202020204" pitchFamily="34" charset="0"/>
                <a:hlinkClick r:id="rId2"/>
              </a:rPr>
              <a:t>https://doi.org/10.22201/iie.18703062e.2021.119.2765</a:t>
            </a:r>
            <a:r>
              <a:rPr lang="es-MX" sz="2400" dirty="0">
                <a:latin typeface="Arial" panose="020B0604020202020204" pitchFamily="34" charset="0"/>
                <a:ea typeface="Calibri" panose="020F0502020204030204" pitchFamily="34" charset="0"/>
                <a:cs typeface="Arial" panose="020B0604020202020204" pitchFamily="34" charset="0"/>
              </a:rPr>
              <a:t> </a:t>
            </a:r>
          </a:p>
          <a:p>
            <a:pPr marL="819150" indent="-649288">
              <a:lnSpc>
                <a:spcPct val="107000"/>
              </a:lnSpc>
              <a:spcAft>
                <a:spcPts val="800"/>
              </a:spcAft>
              <a:tabLst>
                <a:tab pos="282575" algn="l"/>
              </a:tabLst>
            </a:pPr>
            <a:r>
              <a:rPr lang="es-MX" sz="2400" dirty="0">
                <a:latin typeface="Arial" panose="020B0604020202020204" pitchFamily="34" charset="0"/>
                <a:ea typeface="Calibri" panose="020F0502020204030204" pitchFamily="34" charset="0"/>
                <a:cs typeface="Arial" panose="020B0604020202020204" pitchFamily="34" charset="0"/>
              </a:rPr>
              <a:t>Martín Sáez, D. (2020). Estética, musicología y secularización: El mito del nacimiento de la ópera en la historiografía del último siglo. </a:t>
            </a:r>
            <a:r>
              <a:rPr lang="es-MX" sz="2400" i="1" dirty="0">
                <a:latin typeface="Arial" panose="020B0604020202020204" pitchFamily="34" charset="0"/>
                <a:ea typeface="Calibri" panose="020F0502020204030204" pitchFamily="34" charset="0"/>
                <a:cs typeface="Arial" panose="020B0604020202020204" pitchFamily="34" charset="0"/>
              </a:rPr>
              <a:t>Resonancias</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i="1" dirty="0">
                <a:latin typeface="Arial" panose="020B0604020202020204" pitchFamily="34" charset="0"/>
                <a:ea typeface="Calibri" panose="020F0502020204030204" pitchFamily="34" charset="0"/>
                <a:cs typeface="Arial" panose="020B0604020202020204" pitchFamily="34" charset="0"/>
              </a:rPr>
              <a:t>24</a:t>
            </a:r>
            <a:r>
              <a:rPr lang="es-MX" sz="2400" dirty="0">
                <a:latin typeface="Arial" panose="020B0604020202020204" pitchFamily="34" charset="0"/>
                <a:ea typeface="Calibri" panose="020F0502020204030204" pitchFamily="34" charset="0"/>
                <a:cs typeface="Arial" panose="020B0604020202020204" pitchFamily="34" charset="0"/>
              </a:rPr>
              <a:t>, (47), 39-58. </a:t>
            </a:r>
            <a:r>
              <a:rPr lang="es-MX" sz="2400" u="sng" dirty="0">
                <a:latin typeface="Arial" panose="020B0604020202020204" pitchFamily="34" charset="0"/>
                <a:ea typeface="Calibri" panose="020F0502020204030204" pitchFamily="34" charset="0"/>
                <a:cs typeface="Arial" panose="020B0604020202020204" pitchFamily="34" charset="0"/>
                <a:hlinkClick r:id="rId3"/>
              </a:rPr>
              <a:t>https://doi.org/10.7764/res.2020.47.4</a:t>
            </a:r>
            <a:r>
              <a:rPr lang="es-MX" sz="2400" dirty="0">
                <a:latin typeface="Arial" panose="020B0604020202020204" pitchFamily="34" charset="0"/>
                <a:ea typeface="Calibri" panose="020F0502020204030204" pitchFamily="34" charset="0"/>
                <a:cs typeface="Arial" panose="020B0604020202020204" pitchFamily="34" charset="0"/>
              </a:rPr>
              <a:t> </a:t>
            </a:r>
          </a:p>
          <a:p>
            <a:pPr marL="454025" indent="-454025">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Mendoza, V. T. (1953). La música en la Catedral de México en el siglo XVI, de Lota M. Spell. </a:t>
            </a:r>
            <a:r>
              <a:rPr lang="es-MX" sz="2400" i="1" dirty="0">
                <a:latin typeface="Arial" panose="020B0604020202020204" pitchFamily="34" charset="0"/>
                <a:ea typeface="Calibri" panose="020F0502020204030204" pitchFamily="34" charset="0"/>
                <a:cs typeface="Arial" panose="020B0604020202020204" pitchFamily="34" charset="0"/>
              </a:rPr>
              <a:t>Anales del Instituto de Investigaciones Estéticas</a:t>
            </a:r>
            <a:r>
              <a:rPr lang="es-MX" sz="2400" dirty="0">
                <a:latin typeface="Arial" panose="020B0604020202020204" pitchFamily="34" charset="0"/>
                <a:ea typeface="Calibri" panose="020F0502020204030204" pitchFamily="34" charset="0"/>
                <a:cs typeface="Arial" panose="020B0604020202020204" pitchFamily="34" charset="0"/>
              </a:rPr>
              <a:t>, 128-130. </a:t>
            </a:r>
            <a:r>
              <a:rPr lang="es-MX" sz="2400" u="sng" dirty="0">
                <a:solidFill>
                  <a:srgbClr val="0563C1"/>
                </a:solidFill>
                <a:latin typeface="Arial" panose="020B0604020202020204" pitchFamily="34" charset="0"/>
                <a:ea typeface="Calibri" panose="020F0502020204030204" pitchFamily="34" charset="0"/>
                <a:cs typeface="Arial" panose="020B0604020202020204" pitchFamily="34" charset="0"/>
                <a:hlinkClick r:id="rId4"/>
              </a:rPr>
              <a:t>http://orion.esteticas.unam.mx/anales/index.php/analesiie/article/view/563/550</a:t>
            </a:r>
            <a:r>
              <a:rPr lang="es-MX" sz="2400" dirty="0">
                <a:latin typeface="Arial" panose="020B0604020202020204" pitchFamily="34" charset="0"/>
                <a:ea typeface="Calibri" panose="020F0502020204030204" pitchFamily="34" charset="0"/>
                <a:cs typeface="Arial" panose="020B0604020202020204" pitchFamily="34" charset="0"/>
              </a:rPr>
              <a:t> </a:t>
            </a:r>
          </a:p>
          <a:p>
            <a:pPr marL="454025" indent="-454025">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Michel, M. (2018). La Colección Sánchez Garza y el resurgimiento de la música virreinal: Celebraciones en la Ciudad de México, 2017-2018. </a:t>
            </a:r>
            <a:r>
              <a:rPr lang="es-MX" sz="2400" i="1" dirty="0">
                <a:latin typeface="Arial" panose="020B0604020202020204" pitchFamily="34" charset="0"/>
                <a:ea typeface="Calibri" panose="020F0502020204030204" pitchFamily="34" charset="0"/>
                <a:cs typeface="Arial" panose="020B0604020202020204" pitchFamily="34" charset="0"/>
              </a:rPr>
              <a:t>Diagonal: An Ibero-American Music Review</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i="1" dirty="0">
                <a:latin typeface="Arial" panose="020B0604020202020204" pitchFamily="34" charset="0"/>
                <a:ea typeface="Calibri" panose="020F0502020204030204" pitchFamily="34" charset="0"/>
                <a:cs typeface="Arial" panose="020B0604020202020204" pitchFamily="34" charset="0"/>
              </a:rPr>
              <a:t>3</a:t>
            </a:r>
            <a:r>
              <a:rPr lang="es-MX" sz="2400" dirty="0">
                <a:latin typeface="Arial" panose="020B0604020202020204" pitchFamily="34" charset="0"/>
                <a:ea typeface="Calibri" panose="020F0502020204030204" pitchFamily="34" charset="0"/>
                <a:cs typeface="Arial" panose="020B0604020202020204" pitchFamily="34" charset="0"/>
              </a:rPr>
              <a:t>(2). </a:t>
            </a:r>
            <a:r>
              <a:rPr lang="es-MX" sz="2400" u="sng" dirty="0">
                <a:solidFill>
                  <a:srgbClr val="0563C1"/>
                </a:solidFill>
                <a:latin typeface="Arial" panose="020B0604020202020204" pitchFamily="34" charset="0"/>
                <a:ea typeface="Calibri" panose="020F0502020204030204" pitchFamily="34" charset="0"/>
                <a:cs typeface="Arial" panose="020B0604020202020204" pitchFamily="34" charset="0"/>
                <a:hlinkClick r:id="rId5"/>
              </a:rPr>
              <a:t>https://escholarship.org/content/qt0255k96k/qt0255k96k.pdf</a:t>
            </a:r>
            <a:endParaRPr lang="es-MX" sz="2400" u="sng" dirty="0">
              <a:solidFill>
                <a:srgbClr val="0563C1"/>
              </a:solidFill>
              <a:latin typeface="Arial" panose="020B0604020202020204" pitchFamily="34" charset="0"/>
              <a:ea typeface="Calibri" panose="020F0502020204030204" pitchFamily="34" charset="0"/>
              <a:cs typeface="Arial" panose="020B0604020202020204" pitchFamily="34" charset="0"/>
            </a:endParaRPr>
          </a:p>
          <a:p>
            <a:pPr marL="819150" indent="-649288">
              <a:lnSpc>
                <a:spcPct val="107000"/>
              </a:lnSpc>
              <a:spcAft>
                <a:spcPts val="800"/>
              </a:spcAft>
              <a:tabLst>
                <a:tab pos="282575" algn="l"/>
              </a:tabLst>
            </a:pPr>
            <a:r>
              <a:rPr lang="es-ES" sz="2400" dirty="0" smtClean="0">
                <a:latin typeface="Arial" panose="020B0604020202020204" pitchFamily="34" charset="0"/>
                <a:ea typeface="Calibri" panose="020F0502020204030204" pitchFamily="34" charset="0"/>
                <a:cs typeface="Arial" panose="020B0604020202020204" pitchFamily="34" charset="0"/>
              </a:rPr>
              <a:t>Orígenes </a:t>
            </a:r>
            <a:r>
              <a:rPr lang="es-ES" sz="2400" dirty="0">
                <a:latin typeface="Arial" panose="020B0604020202020204" pitchFamily="34" charset="0"/>
                <a:ea typeface="Calibri" panose="020F0502020204030204" pitchFamily="34" charset="0"/>
                <a:cs typeface="Arial" panose="020B0604020202020204" pitchFamily="34" charset="0"/>
              </a:rPr>
              <a:t>de la ópera. (2021, 27 de octubre). </a:t>
            </a:r>
            <a:r>
              <a:rPr lang="es-ES" sz="2400" i="1" dirty="0">
                <a:latin typeface="Arial" panose="020B0604020202020204" pitchFamily="34" charset="0"/>
                <a:ea typeface="Calibri" panose="020F0502020204030204" pitchFamily="34" charset="0"/>
                <a:cs typeface="Arial" panose="020B0604020202020204" pitchFamily="34" charset="0"/>
              </a:rPr>
              <a:t>Wikipedia</a:t>
            </a:r>
            <a:r>
              <a:rPr lang="es-ES" sz="2400" dirty="0">
                <a:latin typeface="Arial" panose="020B0604020202020204" pitchFamily="34" charset="0"/>
                <a:ea typeface="Calibri" panose="020F0502020204030204" pitchFamily="34" charset="0"/>
                <a:cs typeface="Arial" panose="020B0604020202020204" pitchFamily="34" charset="0"/>
              </a:rPr>
              <a:t>. </a:t>
            </a:r>
            <a:r>
              <a:rPr lang="es-ES" sz="2400" u="sng" dirty="0" err="1">
                <a:solidFill>
                  <a:srgbClr val="2E75B6"/>
                </a:solidFill>
                <a:latin typeface="Arial" panose="020B0604020202020204" pitchFamily="34" charset="0"/>
                <a:ea typeface="Calibri" panose="020F0502020204030204" pitchFamily="34" charset="0"/>
                <a:cs typeface="Arial" panose="020B0604020202020204" pitchFamily="34" charset="0"/>
              </a:rPr>
              <a:t>https</a:t>
            </a:r>
            <a:r>
              <a:rPr lang="es-ES" sz="2400" u="sng" dirty="0">
                <a:solidFill>
                  <a:srgbClr val="2E75B6"/>
                </a:solidFill>
                <a:latin typeface="Arial" panose="020B0604020202020204" pitchFamily="34" charset="0"/>
                <a:ea typeface="Calibri" panose="020F0502020204030204" pitchFamily="34" charset="0"/>
                <a:cs typeface="Arial" panose="020B0604020202020204" pitchFamily="34" charset="0"/>
              </a:rPr>
              <a:t>://</a:t>
            </a:r>
            <a:r>
              <a:rPr lang="es-ES" sz="2400" u="sng" dirty="0" err="1">
                <a:solidFill>
                  <a:srgbClr val="2E75B6"/>
                </a:solidFill>
                <a:latin typeface="Arial" panose="020B0604020202020204" pitchFamily="34" charset="0"/>
                <a:ea typeface="Calibri" panose="020F0502020204030204" pitchFamily="34" charset="0"/>
                <a:cs typeface="Arial" panose="020B0604020202020204" pitchFamily="34" charset="0"/>
              </a:rPr>
              <a:t>es.wikipedia.org</a:t>
            </a:r>
            <a:r>
              <a:rPr lang="es-ES" sz="2400" u="sng" dirty="0">
                <a:solidFill>
                  <a:srgbClr val="2E75B6"/>
                </a:solidFill>
                <a:latin typeface="Arial" panose="020B0604020202020204" pitchFamily="34" charset="0"/>
                <a:ea typeface="Calibri" panose="020F0502020204030204" pitchFamily="34" charset="0"/>
                <a:cs typeface="Arial" panose="020B0604020202020204" pitchFamily="34" charset="0"/>
              </a:rPr>
              <a:t>/w/</a:t>
            </a:r>
            <a:r>
              <a:rPr lang="es-ES" sz="2400" u="sng" dirty="0" err="1">
                <a:solidFill>
                  <a:srgbClr val="2E75B6"/>
                </a:solidFill>
                <a:latin typeface="Arial" panose="020B0604020202020204" pitchFamily="34" charset="0"/>
                <a:ea typeface="Calibri" panose="020F0502020204030204" pitchFamily="34" charset="0"/>
                <a:cs typeface="Arial" panose="020B0604020202020204" pitchFamily="34" charset="0"/>
              </a:rPr>
              <a:t>index.php?title</a:t>
            </a:r>
            <a:r>
              <a:rPr lang="es-ES" sz="2400" u="sng" dirty="0">
                <a:solidFill>
                  <a:srgbClr val="2E75B6"/>
                </a:solidFill>
                <a:latin typeface="Arial" panose="020B0604020202020204" pitchFamily="34" charset="0"/>
                <a:ea typeface="Calibri" panose="020F0502020204030204" pitchFamily="34" charset="0"/>
                <a:cs typeface="Arial" panose="020B0604020202020204" pitchFamily="34" charset="0"/>
              </a:rPr>
              <a:t>=Or%C3%ADgenes_de_la_%C3%B3pera&amp;oldid=139325207</a:t>
            </a:r>
            <a:endParaRPr lang="es-MX" sz="2400" dirty="0">
              <a:solidFill>
                <a:srgbClr val="2E75B6"/>
              </a:solidFill>
              <a:latin typeface="Arial" panose="020B0604020202020204" pitchFamily="34" charset="0"/>
              <a:ea typeface="Calibri" panose="020F0502020204030204" pitchFamily="34" charset="0"/>
              <a:cs typeface="Arial" panose="020B0604020202020204" pitchFamily="34" charset="0"/>
            </a:endParaRPr>
          </a:p>
          <a:p>
            <a:pPr marL="363538" indent="-363538">
              <a:lnSpc>
                <a:spcPct val="107000"/>
              </a:lnSpc>
              <a:spcAft>
                <a:spcPts val="800"/>
              </a:spcAft>
            </a:pPr>
            <a:r>
              <a:rPr lang="es-MX" sz="2400" dirty="0" smtClean="0">
                <a:latin typeface="Arial" panose="020B0604020202020204" pitchFamily="34" charset="0"/>
                <a:ea typeface="Calibri" panose="020F0502020204030204" pitchFamily="34" charset="0"/>
                <a:cs typeface="Arial" panose="020B0604020202020204" pitchFamily="34" charset="0"/>
              </a:rPr>
              <a:t>Pérez, </a:t>
            </a:r>
            <a:r>
              <a:rPr lang="es-MX" sz="2400" dirty="0">
                <a:latin typeface="Arial" panose="020B0604020202020204" pitchFamily="34" charset="0"/>
                <a:ea typeface="Calibri" panose="020F0502020204030204" pitchFamily="34" charset="0"/>
                <a:cs typeface="Arial" panose="020B0604020202020204" pitchFamily="34" charset="0"/>
              </a:rPr>
              <a:t>B. (2011). Arias y </a:t>
            </a:r>
            <a:r>
              <a:rPr lang="es-MX" sz="2400" i="1" dirty="0" err="1">
                <a:latin typeface="Arial" panose="020B0604020202020204" pitchFamily="34" charset="0"/>
                <a:ea typeface="Calibri" panose="020F0502020204030204" pitchFamily="34" charset="0"/>
                <a:cs typeface="Arial" panose="020B0604020202020204" pitchFamily="34" charset="0"/>
              </a:rPr>
              <a:t>contrafacta</a:t>
            </a:r>
            <a:r>
              <a:rPr lang="es-MX" sz="2400" dirty="0">
                <a:latin typeface="Arial" panose="020B0604020202020204" pitchFamily="34" charset="0"/>
                <a:ea typeface="Calibri" panose="020F0502020204030204" pitchFamily="34" charset="0"/>
                <a:cs typeface="Arial" panose="020B0604020202020204" pitchFamily="34" charset="0"/>
              </a:rPr>
              <a:t> de Ignacio </a:t>
            </a:r>
            <a:r>
              <a:rPr lang="es-MX" sz="2400" dirty="0" err="1">
                <a:latin typeface="Arial" panose="020B0604020202020204" pitchFamily="34" charset="0"/>
                <a:ea typeface="Calibri" panose="020F0502020204030204" pitchFamily="34" charset="0"/>
                <a:cs typeface="Arial" panose="020B0604020202020204" pitchFamily="34" charset="0"/>
              </a:rPr>
              <a:t>Jerusalem</a:t>
            </a:r>
            <a:r>
              <a:rPr lang="es-MX" sz="2400" dirty="0">
                <a:latin typeface="Arial" panose="020B0604020202020204" pitchFamily="34" charset="0"/>
                <a:ea typeface="Calibri" panose="020F0502020204030204" pitchFamily="34" charset="0"/>
                <a:cs typeface="Arial" panose="020B0604020202020204" pitchFamily="34" charset="0"/>
              </a:rPr>
              <a:t>: evidencias de la restitución de los responsorios en el oficio de Maitines en la catedral de México. </a:t>
            </a:r>
            <a:r>
              <a:rPr lang="es-MX" sz="2400" i="1" dirty="0">
                <a:latin typeface="Arial" panose="020B0604020202020204" pitchFamily="34" charset="0"/>
                <a:ea typeface="Calibri" panose="020F0502020204030204" pitchFamily="34" charset="0"/>
                <a:cs typeface="Arial" panose="020B0604020202020204" pitchFamily="34" charset="0"/>
              </a:rPr>
              <a:t>Heterofonía</a:t>
            </a:r>
            <a:r>
              <a:rPr lang="es-MX" sz="2400" dirty="0">
                <a:latin typeface="Arial" panose="020B0604020202020204" pitchFamily="34" charset="0"/>
                <a:ea typeface="Calibri" panose="020F0502020204030204" pitchFamily="34" charset="0"/>
                <a:cs typeface="Arial" panose="020B0604020202020204" pitchFamily="34" charset="0"/>
              </a:rPr>
              <a:t> 144, </a:t>
            </a:r>
            <a:r>
              <a:rPr lang="es-MX" sz="2400" dirty="0" smtClean="0">
                <a:latin typeface="Arial" panose="020B0604020202020204" pitchFamily="34" charset="0"/>
                <a:ea typeface="Calibri" panose="020F0502020204030204" pitchFamily="34" charset="0"/>
                <a:cs typeface="Arial" panose="020B0604020202020204" pitchFamily="34" charset="0"/>
              </a:rPr>
              <a:t>49-92</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u="sng" dirty="0" smtClean="0">
                <a:solidFill>
                  <a:srgbClr val="0563C1"/>
                </a:solidFill>
                <a:latin typeface="Arial" panose="020B0604020202020204" pitchFamily="34" charset="0"/>
                <a:ea typeface="Calibri" panose="020F0502020204030204" pitchFamily="34" charset="0"/>
                <a:cs typeface="Arial" panose="020B0604020202020204" pitchFamily="34" charset="0"/>
                <a:hlinkClick r:id="rId6"/>
              </a:rPr>
              <a:t>http</a:t>
            </a:r>
            <a:r>
              <a:rPr lang="es-MX" sz="2400" u="sng" dirty="0">
                <a:solidFill>
                  <a:srgbClr val="0563C1"/>
                </a:solidFill>
                <a:latin typeface="Arial" panose="020B0604020202020204" pitchFamily="34" charset="0"/>
                <a:ea typeface="Calibri" panose="020F0502020204030204" pitchFamily="34" charset="0"/>
                <a:cs typeface="Arial" panose="020B0604020202020204" pitchFamily="34" charset="0"/>
                <a:hlinkClick r:id="rId6"/>
              </a:rPr>
              <a:t>://inbadigital.bellasartes.gob.mx:8080/jspui/handle/11271/2600</a:t>
            </a:r>
            <a:endParaRPr lang="es-MX" sz="2400" dirty="0">
              <a:latin typeface="Arial" panose="020B0604020202020204" pitchFamily="34" charset="0"/>
              <a:ea typeface="Calibri" panose="020F0502020204030204" pitchFamily="34" charset="0"/>
              <a:cs typeface="Arial" panose="020B0604020202020204" pitchFamily="34" charset="0"/>
            </a:endParaRPr>
          </a:p>
          <a:p>
            <a:pPr marL="363538" indent="-363538">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Perón, T. (2012). María Teresa Prieto y Carlos Chávez: paradigma de la fructífera relación de México y España a mediados del siglo XX. </a:t>
            </a:r>
            <a:r>
              <a:rPr lang="es-MX" sz="2400" i="1" dirty="0">
                <a:latin typeface="Arial" panose="020B0604020202020204" pitchFamily="34" charset="0"/>
                <a:ea typeface="Calibri" panose="020F0502020204030204" pitchFamily="34" charset="0"/>
                <a:cs typeface="Arial" panose="020B0604020202020204" pitchFamily="34" charset="0"/>
              </a:rPr>
              <a:t>Cuadernos de música iberoamericana</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i="1" dirty="0">
                <a:latin typeface="Arial" panose="020B0604020202020204" pitchFamily="34" charset="0"/>
                <a:ea typeface="Calibri" panose="020F0502020204030204" pitchFamily="34" charset="0"/>
                <a:cs typeface="Arial" panose="020B0604020202020204" pitchFamily="34" charset="0"/>
              </a:rPr>
              <a:t>29</a:t>
            </a:r>
            <a:r>
              <a:rPr lang="es-MX" sz="2400" dirty="0">
                <a:latin typeface="Arial" panose="020B0604020202020204" pitchFamily="34" charset="0"/>
                <a:ea typeface="Calibri" panose="020F0502020204030204" pitchFamily="34" charset="0"/>
                <a:cs typeface="Arial" panose="020B0604020202020204" pitchFamily="34" charset="0"/>
              </a:rPr>
              <a:t>, 68-76. </a:t>
            </a:r>
            <a:r>
              <a:rPr lang="es-MX" sz="2400" u="sng" dirty="0" smtClean="0">
                <a:solidFill>
                  <a:srgbClr val="0563C1"/>
                </a:solidFill>
                <a:latin typeface="Arial" panose="020B0604020202020204" pitchFamily="34" charset="0"/>
                <a:ea typeface="Calibri" panose="020F0502020204030204" pitchFamily="34" charset="0"/>
                <a:cs typeface="Arial" panose="020B0604020202020204" pitchFamily="34" charset="0"/>
                <a:hlinkClick r:id="rId7"/>
              </a:rPr>
              <a:t>https</a:t>
            </a:r>
            <a:r>
              <a:rPr lang="es-MX" sz="2400" u="sng" dirty="0">
                <a:solidFill>
                  <a:srgbClr val="0563C1"/>
                </a:solidFill>
                <a:latin typeface="Arial" panose="020B0604020202020204" pitchFamily="34" charset="0"/>
                <a:ea typeface="Calibri" panose="020F0502020204030204" pitchFamily="34" charset="0"/>
                <a:cs typeface="Arial" panose="020B0604020202020204" pitchFamily="34" charset="0"/>
                <a:hlinkClick r:id="rId7"/>
              </a:rPr>
              <a:t>://revistas.ucm.es/index.php/CMIB/article/download/59448/4564456546774/0</a:t>
            </a:r>
            <a:r>
              <a:rPr lang="es-MX" sz="2400" dirty="0">
                <a:latin typeface="Arial" panose="020B0604020202020204" pitchFamily="34" charset="0"/>
                <a:ea typeface="Calibri" panose="020F0502020204030204" pitchFamily="34" charset="0"/>
                <a:cs typeface="Arial" panose="020B0604020202020204" pitchFamily="34" charset="0"/>
              </a:rPr>
              <a:t> </a:t>
            </a:r>
          </a:p>
          <a:p>
            <a:pPr marL="363538" indent="-363538">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Pulido, E. (1958). La mujer mexicana en la música. </a:t>
            </a:r>
            <a:r>
              <a:rPr lang="es-MX" sz="2400" i="1" dirty="0" smtClean="0">
                <a:latin typeface="Arial" panose="020B0604020202020204" pitchFamily="34" charset="0"/>
                <a:ea typeface="Calibri" panose="020F0502020204030204" pitchFamily="34" charset="0"/>
                <a:cs typeface="Arial" panose="020B0604020202020204" pitchFamily="34" charset="0"/>
              </a:rPr>
              <a:t>Revista de Bellas Artes. </a:t>
            </a:r>
            <a:r>
              <a:rPr lang="es-MX" sz="2400" u="sng" dirty="0" smtClean="0">
                <a:solidFill>
                  <a:srgbClr val="0563C1"/>
                </a:solidFill>
                <a:latin typeface="Arial" panose="020B0604020202020204" pitchFamily="34" charset="0"/>
                <a:ea typeface="Calibri" panose="020F0502020204030204" pitchFamily="34" charset="0"/>
                <a:cs typeface="Arial" panose="020B0604020202020204" pitchFamily="34" charset="0"/>
                <a:hlinkClick r:id="rId8"/>
              </a:rPr>
              <a:t>https</a:t>
            </a:r>
            <a:r>
              <a:rPr lang="es-MX" sz="2400" u="sng" dirty="0">
                <a:solidFill>
                  <a:srgbClr val="0563C1"/>
                </a:solidFill>
                <a:latin typeface="Arial" panose="020B0604020202020204" pitchFamily="34" charset="0"/>
                <a:ea typeface="Calibri" panose="020F0502020204030204" pitchFamily="34" charset="0"/>
                <a:cs typeface="Arial" panose="020B0604020202020204" pitchFamily="34" charset="0"/>
                <a:hlinkClick r:id="rId8"/>
              </a:rPr>
              <a:t>://proopera.org.mx/wp-content/uploads/2020/01/58-Libros-julio-2011-%E2%88%9A_compressed.pdf</a:t>
            </a:r>
            <a:r>
              <a:rPr lang="es-MX" sz="2400" dirty="0">
                <a:latin typeface="Arial" panose="020B0604020202020204" pitchFamily="34" charset="0"/>
                <a:ea typeface="Calibri" panose="020F0502020204030204" pitchFamily="34" charset="0"/>
                <a:cs typeface="Arial" panose="020B0604020202020204" pitchFamily="34" charset="0"/>
              </a:rPr>
              <a:t> </a:t>
            </a:r>
          </a:p>
          <a:p>
            <a:pPr marL="363538" indent="-363538">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Pulido, E. (1959). Música mexicana. </a:t>
            </a:r>
            <a:r>
              <a:rPr lang="es-MX" sz="2400" i="1" dirty="0">
                <a:latin typeface="Arial" panose="020B0604020202020204" pitchFamily="34" charset="0"/>
                <a:ea typeface="Calibri" panose="020F0502020204030204" pitchFamily="34" charset="0"/>
                <a:cs typeface="Arial" panose="020B0604020202020204" pitchFamily="34" charset="0"/>
              </a:rPr>
              <a:t>Revista Musical Chilena</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i="1" dirty="0">
                <a:latin typeface="Arial" panose="020B0604020202020204" pitchFamily="34" charset="0"/>
                <a:ea typeface="Calibri" panose="020F0502020204030204" pitchFamily="34" charset="0"/>
                <a:cs typeface="Arial" panose="020B0604020202020204" pitchFamily="34" charset="0"/>
              </a:rPr>
              <a:t>13</a:t>
            </a:r>
            <a:r>
              <a:rPr lang="es-MX" sz="2400" dirty="0">
                <a:latin typeface="Arial" panose="020B0604020202020204" pitchFamily="34" charset="0"/>
                <a:ea typeface="Calibri" panose="020F0502020204030204" pitchFamily="34" charset="0"/>
                <a:cs typeface="Arial" panose="020B0604020202020204" pitchFamily="34" charset="0"/>
              </a:rPr>
              <a:t>(65), 57-62. </a:t>
            </a:r>
            <a:r>
              <a:rPr lang="es-MX" sz="2400" u="sng" dirty="0" smtClean="0">
                <a:solidFill>
                  <a:srgbClr val="0563C1"/>
                </a:solidFill>
                <a:latin typeface="Arial" panose="020B0604020202020204" pitchFamily="34" charset="0"/>
                <a:ea typeface="Calibri" panose="020F0502020204030204" pitchFamily="34" charset="0"/>
                <a:cs typeface="Arial" panose="020B0604020202020204" pitchFamily="34" charset="0"/>
                <a:hlinkClick r:id="rId9"/>
              </a:rPr>
              <a:t>https</a:t>
            </a:r>
            <a:r>
              <a:rPr lang="es-MX" sz="2400" u="sng" dirty="0">
                <a:solidFill>
                  <a:srgbClr val="0563C1"/>
                </a:solidFill>
                <a:latin typeface="Arial" panose="020B0604020202020204" pitchFamily="34" charset="0"/>
                <a:ea typeface="Calibri" panose="020F0502020204030204" pitchFamily="34" charset="0"/>
                <a:cs typeface="Arial" panose="020B0604020202020204" pitchFamily="34" charset="0"/>
                <a:hlinkClick r:id="rId9"/>
              </a:rPr>
              <a:t>://revistadematematicas.uchile.cl/index.php/RMCH/article/download/12851/13138</a:t>
            </a:r>
            <a:r>
              <a:rPr lang="es-MX" sz="2400" dirty="0">
                <a:latin typeface="Arial" panose="020B0604020202020204" pitchFamily="34" charset="0"/>
                <a:ea typeface="Calibri" panose="020F0502020204030204" pitchFamily="34" charset="0"/>
                <a:cs typeface="Arial" panose="020B0604020202020204" pitchFamily="34" charset="0"/>
              </a:rPr>
              <a:t> </a:t>
            </a:r>
          </a:p>
          <a:p>
            <a:pPr marL="363538" indent="-363538">
              <a:lnSpc>
                <a:spcPct val="107000"/>
              </a:lnSpc>
              <a:spcAft>
                <a:spcPts val="800"/>
              </a:spcAft>
            </a:pPr>
            <a:r>
              <a:rPr lang="es-MX" sz="2400" dirty="0">
                <a:highlight>
                  <a:srgbClr val="FFFF00"/>
                </a:highlight>
                <a:latin typeface="Arial" panose="020B0604020202020204" pitchFamily="34" charset="0"/>
                <a:ea typeface="Calibri" panose="020F0502020204030204" pitchFamily="34" charset="0"/>
                <a:cs typeface="Arial" panose="020B0604020202020204" pitchFamily="34" charset="0"/>
              </a:rPr>
              <a:t>Radigales Babí, J. (2015). </a:t>
            </a:r>
            <a:r>
              <a:rPr lang="es-MX" sz="2400" i="1" dirty="0">
                <a:highlight>
                  <a:srgbClr val="FFFF00"/>
                </a:highlight>
                <a:latin typeface="Arial" panose="020B0604020202020204" pitchFamily="34" charset="0"/>
                <a:ea typeface="Calibri" panose="020F0502020204030204" pitchFamily="34" charset="0"/>
                <a:cs typeface="Arial" panose="020B0604020202020204" pitchFamily="34" charset="0"/>
              </a:rPr>
              <a:t>La música en el cine. </a:t>
            </a:r>
            <a:r>
              <a:rPr lang="es-MX" sz="2400" dirty="0">
                <a:highlight>
                  <a:srgbClr val="FFFF00"/>
                </a:highlight>
                <a:latin typeface="Arial" panose="020B0604020202020204" pitchFamily="34" charset="0"/>
                <a:ea typeface="Calibri" panose="020F0502020204030204" pitchFamily="34" charset="0"/>
                <a:cs typeface="Arial" panose="020B0604020202020204" pitchFamily="34" charset="0"/>
              </a:rPr>
              <a:t>Editorial UOC. </a:t>
            </a:r>
            <a:r>
              <a:rPr lang="es-MX" sz="2400" dirty="0">
                <a:highlight>
                  <a:srgbClr val="FFFF00"/>
                </a:highlight>
                <a:latin typeface="Arial" panose="020B0604020202020204" pitchFamily="34" charset="0"/>
                <a:ea typeface="Calibri" panose="020F0502020204030204" pitchFamily="34" charset="0"/>
                <a:cs typeface="Arial" panose="020B0604020202020204" pitchFamily="34" charset="0"/>
                <a:hlinkClick r:id="rId10"/>
              </a:rPr>
              <a:t>http://openaccess.uoc.edu/webapps/o2/handle/10609/111967</a:t>
            </a:r>
            <a:r>
              <a:rPr lang="es-MX" sz="2400" dirty="0">
                <a:highlight>
                  <a:srgbClr val="FFFF00"/>
                </a:highlight>
                <a:latin typeface="Arial" panose="020B0604020202020204" pitchFamily="34" charset="0"/>
                <a:ea typeface="Calibri" panose="020F0502020204030204" pitchFamily="34" charset="0"/>
                <a:cs typeface="Arial" panose="020B0604020202020204" pitchFamily="34" charset="0"/>
              </a:rPr>
              <a:t> </a:t>
            </a:r>
          </a:p>
          <a:p>
            <a:pPr marL="363538" indent="-363538">
              <a:lnSpc>
                <a:spcPct val="107000"/>
              </a:lnSpc>
              <a:spcAft>
                <a:spcPts val="800"/>
              </a:spcAft>
            </a:pPr>
            <a:r>
              <a:rPr lang="es-MX" sz="2400" dirty="0" smtClean="0">
                <a:latin typeface="Arial" panose="020B0604020202020204" pitchFamily="34" charset="0"/>
                <a:ea typeface="Calibri" panose="020F0502020204030204" pitchFamily="34" charset="0"/>
                <a:cs typeface="Arial" panose="020B0604020202020204" pitchFamily="34" charset="0"/>
              </a:rPr>
              <a:t>Rincón, J. (2014). Los versos instrumentales de Ignacio Jerusalem y Stella: vestigios de un discurso sonoro en la Catedral de México. </a:t>
            </a:r>
            <a:r>
              <a:rPr lang="es-MX" sz="2400" i="1" dirty="0" smtClean="0">
                <a:latin typeface="Arial" panose="020B0604020202020204" pitchFamily="34" charset="0"/>
                <a:ea typeface="Calibri" panose="020F0502020204030204" pitchFamily="34" charset="0"/>
                <a:cs typeface="Arial" panose="020B0604020202020204" pitchFamily="34" charset="0"/>
              </a:rPr>
              <a:t>Anales del Instituto de Investigaciones Estéticas</a:t>
            </a:r>
            <a:r>
              <a:rPr lang="es-MX" sz="2400" dirty="0" smtClean="0">
                <a:latin typeface="Arial" panose="020B0604020202020204" pitchFamily="34" charset="0"/>
                <a:ea typeface="Calibri" panose="020F0502020204030204" pitchFamily="34" charset="0"/>
                <a:cs typeface="Arial" panose="020B0604020202020204" pitchFamily="34" charset="0"/>
              </a:rPr>
              <a:t>, 36 (105), 95-126. </a:t>
            </a:r>
            <a:r>
              <a:rPr lang="es-MX" sz="2400" u="sng" dirty="0" smtClean="0">
                <a:solidFill>
                  <a:srgbClr val="0563C1"/>
                </a:solidFill>
                <a:latin typeface="Arial" panose="020B0604020202020204" pitchFamily="34" charset="0"/>
                <a:ea typeface="Calibri" panose="020F0502020204030204" pitchFamily="34" charset="0"/>
                <a:cs typeface="Arial" panose="020B0604020202020204" pitchFamily="34" charset="0"/>
                <a:hlinkClick r:id="rId11"/>
              </a:rPr>
              <a:t>http://www.scielo.org.mx/scielo.php?pid=S0185-12762014000200005&amp;script=sci_arttext</a:t>
            </a:r>
            <a:endParaRPr lang="es-MX" sz="2400" dirty="0" smtClean="0">
              <a:latin typeface="Arial" panose="020B0604020202020204" pitchFamily="34" charset="0"/>
              <a:ea typeface="Calibri" panose="020F0502020204030204" pitchFamily="34" charset="0"/>
              <a:cs typeface="Arial" panose="020B0604020202020204" pitchFamily="34" charset="0"/>
            </a:endParaRPr>
          </a:p>
          <a:p>
            <a:pPr marL="363538" indent="-363538">
              <a:lnSpc>
                <a:spcPct val="107000"/>
              </a:lnSpc>
              <a:spcAft>
                <a:spcPts val="800"/>
              </a:spcAft>
            </a:pPr>
            <a:r>
              <a:rPr lang="es-MX" sz="2400" dirty="0" smtClean="0">
                <a:latin typeface="Arial" panose="020B0604020202020204" pitchFamily="34" charset="0"/>
                <a:ea typeface="Calibri" panose="020F0502020204030204" pitchFamily="34" charset="0"/>
                <a:cs typeface="Arial" panose="020B0604020202020204" pitchFamily="34" charset="0"/>
              </a:rPr>
              <a:t>Roubina</a:t>
            </a:r>
            <a:r>
              <a:rPr lang="es-MX" sz="2400" dirty="0">
                <a:latin typeface="Arial" panose="020B0604020202020204" pitchFamily="34" charset="0"/>
                <a:ea typeface="Calibri" panose="020F0502020204030204" pitchFamily="34" charset="0"/>
                <a:cs typeface="Arial" panose="020B0604020202020204" pitchFamily="34" charset="0"/>
              </a:rPr>
              <a:t>, E. (2007). </a:t>
            </a:r>
            <a:r>
              <a:rPr lang="es-MX" sz="2400" i="1" dirty="0">
                <a:latin typeface="Arial" panose="020B0604020202020204" pitchFamily="34" charset="0"/>
                <a:ea typeface="Calibri" panose="020F0502020204030204" pitchFamily="34" charset="0"/>
                <a:cs typeface="Arial" panose="020B0604020202020204" pitchFamily="34" charset="0"/>
              </a:rPr>
              <a:t>Perspectiva interdisciplinaria en el estudio de los instrumentos de arco en México: un acercamiento al problema</a:t>
            </a:r>
            <a:r>
              <a:rPr lang="es-MX" sz="2400" i="1" dirty="0" smtClean="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Pontificia Universidad Cat</a:t>
            </a:r>
            <a:r>
              <a:rPr lang="es-ES" sz="2400" dirty="0" err="1" smtClean="0">
                <a:latin typeface="Arial" panose="020B0604020202020204" pitchFamily="34" charset="0"/>
                <a:ea typeface="Calibri" panose="020F0502020204030204" pitchFamily="34" charset="0"/>
                <a:cs typeface="Arial" panose="020B0604020202020204" pitchFamily="34" charset="0"/>
              </a:rPr>
              <a:t>ólica</a:t>
            </a:r>
            <a:r>
              <a:rPr lang="es-ES" sz="2400" dirty="0" smtClean="0">
                <a:latin typeface="Arial" panose="020B0604020202020204" pitchFamily="34" charset="0"/>
                <a:ea typeface="Calibri" panose="020F0502020204030204" pitchFamily="34" charset="0"/>
                <a:cs typeface="Arial" panose="020B0604020202020204" pitchFamily="34" charset="0"/>
              </a:rPr>
              <a:t> Argentina.</a:t>
            </a:r>
            <a:r>
              <a:rPr lang="es-MX" sz="2400" dirty="0" smtClean="0">
                <a:latin typeface="Arial" panose="020B0604020202020204" pitchFamily="34" charset="0"/>
                <a:ea typeface="Calibri" panose="020F0502020204030204" pitchFamily="34" charset="0"/>
                <a:cs typeface="Arial" panose="020B0604020202020204" pitchFamily="34" charset="0"/>
              </a:rPr>
              <a:t> </a:t>
            </a:r>
            <a:r>
              <a:rPr lang="es-MX" sz="2400" u="sng" dirty="0" smtClean="0">
                <a:solidFill>
                  <a:srgbClr val="0563C1"/>
                </a:solidFill>
                <a:latin typeface="Arial" panose="020B0604020202020204" pitchFamily="34" charset="0"/>
                <a:ea typeface="Calibri" panose="020F0502020204030204" pitchFamily="34" charset="0"/>
                <a:cs typeface="Arial" panose="020B0604020202020204" pitchFamily="34" charset="0"/>
                <a:hlinkClick r:id="rId12"/>
              </a:rPr>
              <a:t>https</a:t>
            </a:r>
            <a:r>
              <a:rPr lang="es-MX" sz="2400" u="sng" dirty="0">
                <a:solidFill>
                  <a:srgbClr val="0563C1"/>
                </a:solidFill>
                <a:latin typeface="Arial" panose="020B0604020202020204" pitchFamily="34" charset="0"/>
                <a:ea typeface="Calibri" panose="020F0502020204030204" pitchFamily="34" charset="0"/>
                <a:cs typeface="Arial" panose="020B0604020202020204" pitchFamily="34" charset="0"/>
                <a:hlinkClick r:id="rId12"/>
              </a:rPr>
              <a:t>://repositorio.uca.edu.ar/bitstream/123456789/957/1/perspectiva-interdisciplinaria-estudio-mexico.pdf</a:t>
            </a:r>
            <a:r>
              <a:rPr lang="es-MX" sz="2400" dirty="0">
                <a:latin typeface="Arial" panose="020B0604020202020204" pitchFamily="34" charset="0"/>
                <a:ea typeface="Calibri" panose="020F0502020204030204" pitchFamily="34" charset="0"/>
                <a:cs typeface="Arial" panose="020B0604020202020204" pitchFamily="34" charset="0"/>
              </a:rPr>
              <a:t> </a:t>
            </a:r>
          </a:p>
          <a:p>
            <a:pPr marL="363538" indent="-363538">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Rubio, J. C. M. (2007). La música de cine como estrategia educativa. </a:t>
            </a:r>
            <a:r>
              <a:rPr lang="es-MX" sz="2400" i="1" dirty="0">
                <a:latin typeface="Arial" panose="020B0604020202020204" pitchFamily="34" charset="0"/>
                <a:ea typeface="Calibri" panose="020F0502020204030204" pitchFamily="34" charset="0"/>
                <a:cs typeface="Arial" panose="020B0604020202020204" pitchFamily="34" charset="0"/>
              </a:rPr>
              <a:t>Ensayos: Revista de la Facultad de Educación de Albacete</a:t>
            </a:r>
            <a:r>
              <a:rPr lang="es-MX" sz="2400" dirty="0">
                <a:latin typeface="Arial" panose="020B0604020202020204" pitchFamily="34" charset="0"/>
                <a:ea typeface="Calibri" panose="020F0502020204030204" pitchFamily="34" charset="0"/>
                <a:cs typeface="Arial" panose="020B0604020202020204" pitchFamily="34" charset="0"/>
              </a:rPr>
              <a:t>, (22), 99-126. </a:t>
            </a:r>
            <a:r>
              <a:rPr lang="es-MX" sz="2400" dirty="0">
                <a:latin typeface="Arial" panose="020B0604020202020204" pitchFamily="34" charset="0"/>
                <a:ea typeface="Calibri" panose="020F0502020204030204" pitchFamily="34" charset="0"/>
                <a:cs typeface="Arial" panose="020B0604020202020204" pitchFamily="34" charset="0"/>
                <a:hlinkClick r:id="rId13"/>
              </a:rPr>
              <a:t>https://dialnet.unirioja.es/descarga/articulo/2591550.pdf</a:t>
            </a:r>
            <a:r>
              <a:rPr lang="es-MX" sz="2400" dirty="0">
                <a:latin typeface="Arial" panose="020B0604020202020204" pitchFamily="34" charset="0"/>
                <a:ea typeface="Calibri" panose="020F0502020204030204" pitchFamily="34" charset="0"/>
                <a:cs typeface="Arial" panose="020B0604020202020204" pitchFamily="34" charset="0"/>
              </a:rPr>
              <a:t> </a:t>
            </a:r>
          </a:p>
          <a:p>
            <a:pPr marL="363538" indent="-363538">
              <a:lnSpc>
                <a:spcPct val="107000"/>
              </a:lnSpc>
              <a:spcAft>
                <a:spcPts val="800"/>
              </a:spcAft>
            </a:pPr>
            <a:r>
              <a:rPr lang="es-MX" sz="2400" dirty="0" smtClean="0">
                <a:latin typeface="Arial" panose="020B0604020202020204" pitchFamily="34" charset="0"/>
                <a:ea typeface="Calibri" panose="020F0502020204030204" pitchFamily="34" charset="0"/>
                <a:cs typeface="Arial" panose="020B0604020202020204" pitchFamily="34" charset="0"/>
              </a:rPr>
              <a:t>Saavedra, </a:t>
            </a:r>
            <a:r>
              <a:rPr lang="es-MX" sz="2400" dirty="0">
                <a:latin typeface="Arial" panose="020B0604020202020204" pitchFamily="34" charset="0"/>
                <a:ea typeface="Calibri" panose="020F0502020204030204" pitchFamily="34" charset="0"/>
                <a:cs typeface="Arial" panose="020B0604020202020204" pitchFamily="34" charset="0"/>
              </a:rPr>
              <a:t>L. (2019). La música como conocimiento social y comunidad identitaria: México, 1910-1930. </a:t>
            </a:r>
            <a:r>
              <a:rPr lang="es-MX" sz="2400" dirty="0" smtClean="0">
                <a:latin typeface="Arial" panose="020B0604020202020204" pitchFamily="34" charset="0"/>
                <a:ea typeface="Calibri" panose="020F0502020204030204" pitchFamily="34" charset="0"/>
                <a:cs typeface="Arial" panose="020B0604020202020204" pitchFamily="34" charset="0"/>
              </a:rPr>
              <a:t>Secretar</a:t>
            </a:r>
            <a:r>
              <a:rPr lang="es-ES" sz="2400" dirty="0" err="1" smtClean="0">
                <a:latin typeface="Arial" panose="020B0604020202020204" pitchFamily="34" charset="0"/>
                <a:ea typeface="Calibri" panose="020F0502020204030204" pitchFamily="34" charset="0"/>
                <a:cs typeface="Arial" panose="020B0604020202020204" pitchFamily="34" charset="0"/>
              </a:rPr>
              <a:t>ía</a:t>
            </a:r>
            <a:r>
              <a:rPr lang="es-ES" sz="2400" dirty="0" smtClean="0">
                <a:latin typeface="Arial" panose="020B0604020202020204" pitchFamily="34" charset="0"/>
                <a:ea typeface="Calibri" panose="020F0502020204030204" pitchFamily="34" charset="0"/>
                <a:cs typeface="Arial" panose="020B0604020202020204" pitchFamily="34" charset="0"/>
              </a:rPr>
              <a:t> de Cultura. INBAL. </a:t>
            </a:r>
            <a:r>
              <a:rPr lang="es-MX" sz="2400" u="sng" dirty="0" smtClean="0">
                <a:solidFill>
                  <a:srgbClr val="0563C1"/>
                </a:solidFill>
                <a:latin typeface="Arial" panose="020B0604020202020204" pitchFamily="34" charset="0"/>
                <a:ea typeface="Calibri" panose="020F0502020204030204" pitchFamily="34" charset="0"/>
                <a:cs typeface="Arial" panose="020B0604020202020204" pitchFamily="34" charset="0"/>
                <a:hlinkClick r:id="rId14"/>
              </a:rPr>
              <a:t>http</a:t>
            </a:r>
            <a:r>
              <a:rPr lang="es-MX" sz="2400" u="sng" dirty="0">
                <a:solidFill>
                  <a:srgbClr val="0563C1"/>
                </a:solidFill>
                <a:latin typeface="Arial" panose="020B0604020202020204" pitchFamily="34" charset="0"/>
                <a:ea typeface="Calibri" panose="020F0502020204030204" pitchFamily="34" charset="0"/>
                <a:cs typeface="Arial" panose="020B0604020202020204" pitchFamily="34" charset="0"/>
                <a:hlinkClick r:id="rId14"/>
              </a:rPr>
              <a:t>://inbadigital.bellasartes.gob.mx:8080/jspui/bitstream/11271/2401/3/384LPubLibSaav.pdf</a:t>
            </a:r>
            <a:r>
              <a:rPr lang="es-MX" sz="2400" dirty="0">
                <a:latin typeface="Arial" panose="020B0604020202020204" pitchFamily="34" charset="0"/>
                <a:ea typeface="Calibri" panose="020F0502020204030204" pitchFamily="34" charset="0"/>
                <a:cs typeface="Arial" panose="020B0604020202020204" pitchFamily="34" charset="0"/>
              </a:rPr>
              <a:t> </a:t>
            </a:r>
          </a:p>
          <a:p>
            <a:pPr marL="363538" indent="-363538">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Saavedra, L. (1989). Los escritos periodísticos de Carlos Chávez: Una fuente para la historia de la música en México. </a:t>
            </a:r>
            <a:r>
              <a:rPr lang="es-MX" sz="2400" i="1" dirty="0">
                <a:latin typeface="Arial" panose="020B0604020202020204" pitchFamily="34" charset="0"/>
                <a:ea typeface="Calibri" panose="020F0502020204030204" pitchFamily="34" charset="0"/>
                <a:cs typeface="Arial" panose="020B0604020202020204" pitchFamily="34" charset="0"/>
              </a:rPr>
              <a:t>Inter-American Music Review</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i="1" dirty="0">
                <a:latin typeface="Arial" panose="020B0604020202020204" pitchFamily="34" charset="0"/>
                <a:ea typeface="Calibri" panose="020F0502020204030204" pitchFamily="34" charset="0"/>
                <a:cs typeface="Arial" panose="020B0604020202020204" pitchFamily="34" charset="0"/>
              </a:rPr>
              <a:t>10</a:t>
            </a:r>
            <a:r>
              <a:rPr lang="es-MX" sz="2400" dirty="0">
                <a:latin typeface="Arial" panose="020B0604020202020204" pitchFamily="34" charset="0"/>
                <a:ea typeface="Calibri" panose="020F0502020204030204" pitchFamily="34" charset="0"/>
                <a:cs typeface="Arial" panose="020B0604020202020204" pitchFamily="34" charset="0"/>
              </a:rPr>
              <a:t>(2), 77-91. </a:t>
            </a:r>
            <a:r>
              <a:rPr lang="es-MX" sz="2400" u="sng" dirty="0" smtClean="0">
                <a:solidFill>
                  <a:srgbClr val="0563C1"/>
                </a:solidFill>
                <a:latin typeface="Arial" panose="020B0604020202020204" pitchFamily="34" charset="0"/>
                <a:ea typeface="Calibri" panose="020F0502020204030204" pitchFamily="34" charset="0"/>
                <a:cs typeface="Arial" panose="020B0604020202020204" pitchFamily="34" charset="0"/>
                <a:hlinkClick r:id="rId15"/>
              </a:rPr>
              <a:t>https</a:t>
            </a:r>
            <a:r>
              <a:rPr lang="es-MX" sz="2400" u="sng" dirty="0">
                <a:solidFill>
                  <a:srgbClr val="0563C1"/>
                </a:solidFill>
                <a:latin typeface="Arial" panose="020B0604020202020204" pitchFamily="34" charset="0"/>
                <a:ea typeface="Calibri" panose="020F0502020204030204" pitchFamily="34" charset="0"/>
                <a:cs typeface="Arial" panose="020B0604020202020204" pitchFamily="34" charset="0"/>
                <a:hlinkClick r:id="rId15"/>
              </a:rPr>
              <a:t>://sintesisdejurisprudencia.uchile.cl/index.php/IAMR/article/download/53513/56108</a:t>
            </a:r>
            <a:r>
              <a:rPr lang="es-MX" sz="2400" dirty="0">
                <a:latin typeface="Arial" panose="020B0604020202020204" pitchFamily="34" charset="0"/>
                <a:ea typeface="Calibri" panose="020F0502020204030204" pitchFamily="34" charset="0"/>
                <a:cs typeface="Arial" panose="020B0604020202020204" pitchFamily="34" charset="0"/>
              </a:rPr>
              <a:t> </a:t>
            </a:r>
          </a:p>
          <a:p>
            <a:pPr marL="363538" indent="-363538">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Stanford, T. (2012). Reyes Habsburgo y Borbones y la música de México. </a:t>
            </a:r>
            <a:r>
              <a:rPr lang="es-MX" sz="2400" i="1" dirty="0">
                <a:latin typeface="Arial" panose="020B0604020202020204" pitchFamily="34" charset="0"/>
                <a:ea typeface="Calibri" panose="020F0502020204030204" pitchFamily="34" charset="0"/>
                <a:cs typeface="Arial" panose="020B0604020202020204" pitchFamily="34" charset="0"/>
              </a:rPr>
              <a:t>Música oral del Sur: revista internacional</a:t>
            </a:r>
            <a:r>
              <a:rPr lang="es-MX" sz="2400" dirty="0">
                <a:latin typeface="Arial" panose="020B0604020202020204" pitchFamily="34" charset="0"/>
                <a:ea typeface="Calibri" panose="020F0502020204030204" pitchFamily="34" charset="0"/>
                <a:cs typeface="Arial" panose="020B0604020202020204" pitchFamily="34" charset="0"/>
              </a:rPr>
              <a:t>, (9), 154-160. </a:t>
            </a:r>
            <a:r>
              <a:rPr lang="es-MX" sz="2400" u="sng" dirty="0" smtClean="0">
                <a:solidFill>
                  <a:srgbClr val="0563C1"/>
                </a:solidFill>
                <a:latin typeface="Arial" panose="020B0604020202020204" pitchFamily="34" charset="0"/>
                <a:ea typeface="Calibri" panose="020F0502020204030204" pitchFamily="34" charset="0"/>
                <a:cs typeface="Arial" panose="020B0604020202020204" pitchFamily="34" charset="0"/>
                <a:hlinkClick r:id="rId16"/>
              </a:rPr>
              <a:t>http</a:t>
            </a:r>
            <a:r>
              <a:rPr lang="es-MX" sz="2400" u="sng" dirty="0">
                <a:solidFill>
                  <a:srgbClr val="0563C1"/>
                </a:solidFill>
                <a:latin typeface="Arial" panose="020B0604020202020204" pitchFamily="34" charset="0"/>
                <a:ea typeface="Calibri" panose="020F0502020204030204" pitchFamily="34" charset="0"/>
                <a:cs typeface="Arial" panose="020B0604020202020204" pitchFamily="34" charset="0"/>
                <a:hlinkClick r:id="rId16"/>
              </a:rPr>
              <a:t>://www.centrodedocumentacionmusicaldeandalucia.es/export/sites/default/publicaciones/pdfs/Thomas-Stanford-REYES-HABSBURGO-Y-BORBONES-Y-LA-MUSICA-DE-MEXICO.pdf</a:t>
            </a:r>
            <a:endParaRPr lang="es-MX" sz="2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20213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45316" y="371746"/>
            <a:ext cx="18939964" cy="10207218"/>
          </a:xfrm>
          <a:prstGeom prst="rect">
            <a:avLst/>
          </a:prstGeom>
        </p:spPr>
        <p:txBody>
          <a:bodyPr wrap="square">
            <a:spAutoFit/>
          </a:bodyPr>
          <a:lstStyle/>
          <a:p>
            <a:pPr marL="819150" indent="-649288">
              <a:lnSpc>
                <a:spcPct val="107000"/>
              </a:lnSpc>
              <a:spcAft>
                <a:spcPts val="800"/>
              </a:spcAft>
              <a:tabLst>
                <a:tab pos="282575" algn="l"/>
              </a:tabLst>
            </a:pPr>
            <a:r>
              <a:rPr lang="es-MX" sz="2400" dirty="0">
                <a:latin typeface="Arial" panose="020B0604020202020204" pitchFamily="34" charset="0"/>
                <a:ea typeface="Calibri" panose="020F0502020204030204" pitchFamily="34" charset="0"/>
                <a:cs typeface="Arial" panose="020B0604020202020204" pitchFamily="34" charset="0"/>
              </a:rPr>
              <a:t>Stevenson, R. (1965). La música en la Catedral de México: 1600-1750. </a:t>
            </a:r>
            <a:r>
              <a:rPr lang="es-MX" sz="2400" i="1" dirty="0">
                <a:latin typeface="Arial" panose="020B0604020202020204" pitchFamily="34" charset="0"/>
                <a:ea typeface="Calibri" panose="020F0502020204030204" pitchFamily="34" charset="0"/>
                <a:cs typeface="Arial" panose="020B0604020202020204" pitchFamily="34" charset="0"/>
              </a:rPr>
              <a:t>Revista musical chilena</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i="1" dirty="0">
                <a:latin typeface="Arial" panose="020B0604020202020204" pitchFamily="34" charset="0"/>
                <a:ea typeface="Calibri" panose="020F0502020204030204" pitchFamily="34" charset="0"/>
                <a:cs typeface="Arial" panose="020B0604020202020204" pitchFamily="34" charset="0"/>
              </a:rPr>
              <a:t>19</a:t>
            </a:r>
            <a:r>
              <a:rPr lang="es-MX" sz="2400" dirty="0">
                <a:latin typeface="Arial" panose="020B0604020202020204" pitchFamily="34" charset="0"/>
                <a:ea typeface="Calibri" panose="020F0502020204030204" pitchFamily="34" charset="0"/>
                <a:cs typeface="Arial" panose="020B0604020202020204" pitchFamily="34" charset="0"/>
              </a:rPr>
              <a:t>(92), 11-31. </a:t>
            </a:r>
            <a:r>
              <a:rPr lang="es-MX" sz="2400" u="sng" dirty="0" smtClean="0">
                <a:solidFill>
                  <a:srgbClr val="0563C1"/>
                </a:solidFill>
                <a:latin typeface="Arial" panose="020B0604020202020204" pitchFamily="34" charset="0"/>
                <a:ea typeface="Calibri" panose="020F0502020204030204" pitchFamily="34" charset="0"/>
                <a:cs typeface="Arial" panose="020B0604020202020204" pitchFamily="34" charset="0"/>
                <a:hlinkClick r:id="rId2"/>
              </a:rPr>
              <a:t>https</a:t>
            </a:r>
            <a:r>
              <a:rPr lang="es-MX" sz="2400" u="sng" dirty="0">
                <a:solidFill>
                  <a:srgbClr val="0563C1"/>
                </a:solidFill>
                <a:latin typeface="Arial" panose="020B0604020202020204" pitchFamily="34" charset="0"/>
                <a:ea typeface="Calibri" panose="020F0502020204030204" pitchFamily="34" charset="0"/>
                <a:cs typeface="Arial" panose="020B0604020202020204" pitchFamily="34" charset="0"/>
                <a:hlinkClick r:id="rId2"/>
              </a:rPr>
              <a:t>://revistaestudiosarabes.uchile.cl/index.php/RMCH/article/download/708/602</a:t>
            </a:r>
            <a:r>
              <a:rPr lang="es-MX" sz="2400" dirty="0">
                <a:latin typeface="Arial" panose="020B0604020202020204" pitchFamily="34" charset="0"/>
                <a:ea typeface="Calibri" panose="020F0502020204030204" pitchFamily="34" charset="0"/>
                <a:cs typeface="Arial" panose="020B0604020202020204" pitchFamily="34" charset="0"/>
              </a:rPr>
              <a:t> </a:t>
            </a:r>
          </a:p>
          <a:p>
            <a:pPr marL="819150" indent="-649288">
              <a:lnSpc>
                <a:spcPct val="107000"/>
              </a:lnSpc>
              <a:spcAft>
                <a:spcPts val="800"/>
              </a:spcAft>
              <a:tabLst>
                <a:tab pos="282575" algn="l"/>
              </a:tabLst>
            </a:pPr>
            <a:r>
              <a:rPr lang="es-MX" sz="2400" dirty="0">
                <a:latin typeface="Arial" panose="020B0604020202020204" pitchFamily="34" charset="0"/>
                <a:ea typeface="Calibri" panose="020F0502020204030204" pitchFamily="34" charset="0"/>
                <a:cs typeface="Arial" panose="020B0604020202020204" pitchFamily="34" charset="0"/>
              </a:rPr>
              <a:t>Tello, A. (2011). Manuel de </a:t>
            </a:r>
            <a:r>
              <a:rPr lang="es-MX" sz="2400" dirty="0" err="1">
                <a:latin typeface="Arial" panose="020B0604020202020204" pitchFamily="34" charset="0"/>
                <a:ea typeface="Calibri" panose="020F0502020204030204" pitchFamily="34" charset="0"/>
                <a:cs typeface="Arial" panose="020B0604020202020204" pitchFamily="34" charset="0"/>
              </a:rPr>
              <a:t>Sumaya</a:t>
            </a:r>
            <a:r>
              <a:rPr lang="es-MX" sz="2400" dirty="0">
                <a:latin typeface="Arial" panose="020B0604020202020204" pitchFamily="34" charset="0"/>
                <a:ea typeface="Calibri" panose="020F0502020204030204" pitchFamily="34" charset="0"/>
                <a:cs typeface="Arial" panose="020B0604020202020204" pitchFamily="34" charset="0"/>
              </a:rPr>
              <a:t> y la música para la escena: a 300 años del estreno de La </a:t>
            </a:r>
            <a:r>
              <a:rPr lang="es-MX" sz="2400" dirty="0" err="1">
                <a:latin typeface="Arial" panose="020B0604020202020204" pitchFamily="34" charset="0"/>
                <a:ea typeface="Calibri" panose="020F0502020204030204" pitchFamily="34" charset="0"/>
                <a:cs typeface="Arial" panose="020B0604020202020204" pitchFamily="34" charset="0"/>
              </a:rPr>
              <a:t>Parténope</a:t>
            </a:r>
            <a:r>
              <a:rPr lang="es-MX" sz="2400" dirty="0">
                <a:latin typeface="Arial" panose="020B0604020202020204" pitchFamily="34" charset="0"/>
                <a:ea typeface="Calibri" panose="020F0502020204030204" pitchFamily="34" charset="0"/>
                <a:cs typeface="Arial" panose="020B0604020202020204" pitchFamily="34" charset="0"/>
              </a:rPr>
              <a:t>. Estado de la cuestión y futuras líneas de investigación. </a:t>
            </a:r>
            <a:r>
              <a:rPr lang="es-MX" sz="2400" i="1" dirty="0">
                <a:latin typeface="Arial" panose="020B0604020202020204" pitchFamily="34" charset="0"/>
                <a:ea typeface="Calibri" panose="020F0502020204030204" pitchFamily="34" charset="0"/>
                <a:cs typeface="Arial" panose="020B0604020202020204" pitchFamily="34" charset="0"/>
              </a:rPr>
              <a:t>Heterofonía</a:t>
            </a:r>
            <a:r>
              <a:rPr lang="es-MX" sz="2400" dirty="0">
                <a:latin typeface="Arial" panose="020B0604020202020204" pitchFamily="34" charset="0"/>
                <a:ea typeface="Calibri" panose="020F0502020204030204" pitchFamily="34" charset="0"/>
                <a:cs typeface="Arial" panose="020B0604020202020204" pitchFamily="34" charset="0"/>
              </a:rPr>
              <a:t> 144, </a:t>
            </a:r>
            <a:r>
              <a:rPr lang="es-MX" sz="2400" dirty="0" smtClean="0">
                <a:latin typeface="Arial" panose="020B0604020202020204" pitchFamily="34" charset="0"/>
                <a:ea typeface="Calibri" panose="020F0502020204030204" pitchFamily="34" charset="0"/>
                <a:cs typeface="Arial" panose="020B0604020202020204" pitchFamily="34" charset="0"/>
              </a:rPr>
              <a:t>9-48</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u="sng" dirty="0" smtClean="0">
                <a:solidFill>
                  <a:srgbClr val="0563C1"/>
                </a:solidFill>
                <a:latin typeface="Arial" panose="020B0604020202020204" pitchFamily="34" charset="0"/>
                <a:ea typeface="Calibri" panose="020F0502020204030204" pitchFamily="34" charset="0"/>
                <a:cs typeface="Arial" panose="020B0604020202020204" pitchFamily="34" charset="0"/>
                <a:hlinkClick r:id="rId3"/>
              </a:rPr>
              <a:t>http</a:t>
            </a:r>
            <a:r>
              <a:rPr lang="es-MX" sz="2400" u="sng" dirty="0">
                <a:solidFill>
                  <a:srgbClr val="0563C1"/>
                </a:solidFill>
                <a:latin typeface="Arial" panose="020B0604020202020204" pitchFamily="34" charset="0"/>
                <a:ea typeface="Calibri" panose="020F0502020204030204" pitchFamily="34" charset="0"/>
                <a:cs typeface="Arial" panose="020B0604020202020204" pitchFamily="34" charset="0"/>
                <a:hlinkClick r:id="rId3"/>
              </a:rPr>
              <a:t>://inbadigital.bellasartes.gob.mx:8080/jspui/handle/11271/2600</a:t>
            </a:r>
            <a:endParaRPr lang="es-MX" sz="2400" dirty="0">
              <a:latin typeface="Arial" panose="020B0604020202020204" pitchFamily="34" charset="0"/>
              <a:ea typeface="Calibri" panose="020F0502020204030204" pitchFamily="34" charset="0"/>
              <a:cs typeface="Arial" panose="020B0604020202020204" pitchFamily="34" charset="0"/>
            </a:endParaRPr>
          </a:p>
          <a:p>
            <a:pPr marL="819150" indent="-649288">
              <a:lnSpc>
                <a:spcPct val="107000"/>
              </a:lnSpc>
              <a:spcAft>
                <a:spcPts val="800"/>
              </a:spcAft>
              <a:tabLst>
                <a:tab pos="282575" algn="l"/>
              </a:tabLst>
            </a:pPr>
            <a:r>
              <a:rPr lang="es-MX" sz="2400" dirty="0">
                <a:latin typeface="Arial" panose="020B0604020202020204" pitchFamily="34" charset="0"/>
                <a:ea typeface="Calibri" panose="020F0502020204030204" pitchFamily="34" charset="0"/>
                <a:cs typeface="Arial" panose="020B0604020202020204" pitchFamily="34" charset="0"/>
              </a:rPr>
              <a:t>Tello, A. (2011). Villancicos a la Virgen de Guadalupe de Manuel de </a:t>
            </a:r>
            <a:r>
              <a:rPr lang="es-MX" sz="2400" dirty="0" err="1">
                <a:latin typeface="Arial" panose="020B0604020202020204" pitchFamily="34" charset="0"/>
                <a:ea typeface="Calibri" panose="020F0502020204030204" pitchFamily="34" charset="0"/>
                <a:cs typeface="Arial" panose="020B0604020202020204" pitchFamily="34" charset="0"/>
              </a:rPr>
              <a:t>Sumaya</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i="1" dirty="0">
                <a:latin typeface="Arial" panose="020B0604020202020204" pitchFamily="34" charset="0"/>
                <a:ea typeface="Calibri" panose="020F0502020204030204" pitchFamily="34" charset="0"/>
                <a:cs typeface="Arial" panose="020B0604020202020204" pitchFamily="34" charset="0"/>
              </a:rPr>
              <a:t>Heterofonía</a:t>
            </a:r>
            <a:r>
              <a:rPr lang="es-MX" sz="2400" dirty="0">
                <a:latin typeface="Arial" panose="020B0604020202020204" pitchFamily="34" charset="0"/>
                <a:ea typeface="Calibri" panose="020F0502020204030204" pitchFamily="34" charset="0"/>
                <a:cs typeface="Arial" panose="020B0604020202020204" pitchFamily="34" charset="0"/>
              </a:rPr>
              <a:t> 144, </a:t>
            </a:r>
            <a:r>
              <a:rPr lang="es-MX" sz="2400" dirty="0" smtClean="0">
                <a:latin typeface="Arial" panose="020B0604020202020204" pitchFamily="34" charset="0"/>
                <a:ea typeface="Calibri" panose="020F0502020204030204" pitchFamily="34" charset="0"/>
                <a:cs typeface="Arial" panose="020B0604020202020204" pitchFamily="34" charset="0"/>
              </a:rPr>
              <a:t>107-144</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u="sng" dirty="0" smtClean="0">
                <a:solidFill>
                  <a:srgbClr val="0563C1"/>
                </a:solidFill>
                <a:latin typeface="Arial" panose="020B0604020202020204" pitchFamily="34" charset="0"/>
                <a:ea typeface="Calibri" panose="020F0502020204030204" pitchFamily="34" charset="0"/>
                <a:cs typeface="Arial" panose="020B0604020202020204" pitchFamily="34" charset="0"/>
                <a:hlinkClick r:id="rId3"/>
              </a:rPr>
              <a:t>http</a:t>
            </a:r>
            <a:r>
              <a:rPr lang="es-MX" sz="2400" u="sng" dirty="0">
                <a:solidFill>
                  <a:srgbClr val="0563C1"/>
                </a:solidFill>
                <a:latin typeface="Arial" panose="020B0604020202020204" pitchFamily="34" charset="0"/>
                <a:ea typeface="Calibri" panose="020F0502020204030204" pitchFamily="34" charset="0"/>
                <a:cs typeface="Arial" panose="020B0604020202020204" pitchFamily="34" charset="0"/>
                <a:hlinkClick r:id="rId3"/>
              </a:rPr>
              <a:t>://inbadigital.bellasartes.gob.mx:8080/jspui/handle/11271/2600</a:t>
            </a:r>
            <a:endParaRPr lang="es-MX" sz="2400" dirty="0">
              <a:latin typeface="Arial" panose="020B0604020202020204" pitchFamily="34" charset="0"/>
              <a:ea typeface="Calibri" panose="020F0502020204030204" pitchFamily="34" charset="0"/>
              <a:cs typeface="Arial" panose="020B0604020202020204" pitchFamily="34" charset="0"/>
            </a:endParaRPr>
          </a:p>
          <a:p>
            <a:pPr marL="819150" indent="-649288">
              <a:lnSpc>
                <a:spcPct val="107000"/>
              </a:lnSpc>
              <a:spcAft>
                <a:spcPts val="800"/>
              </a:spcAft>
              <a:tabLst>
                <a:tab pos="282575" algn="l"/>
              </a:tabLst>
            </a:pPr>
            <a:r>
              <a:rPr lang="es-MX" sz="2400" dirty="0" smtClean="0">
                <a:latin typeface="Arial" panose="020B0604020202020204" pitchFamily="34" charset="0"/>
                <a:ea typeface="Calibri" panose="020F0502020204030204" pitchFamily="34" charset="0"/>
                <a:cs typeface="Arial" panose="020B0604020202020204" pitchFamily="34" charset="0"/>
              </a:rPr>
              <a:t>Vargas, B</a:t>
            </a:r>
            <a:r>
              <a:rPr lang="es-MX" sz="2400" dirty="0">
                <a:latin typeface="Arial" panose="020B0604020202020204" pitchFamily="34" charset="0"/>
                <a:ea typeface="Calibri" panose="020F0502020204030204" pitchFamily="34" charset="0"/>
                <a:cs typeface="Arial" panose="020B0604020202020204" pitchFamily="34" charset="0"/>
              </a:rPr>
              <a:t>. (2007). La música en la prensa femenina de </a:t>
            </a:r>
            <a:r>
              <a:rPr lang="es-MX" sz="2400" dirty="0" smtClean="0">
                <a:latin typeface="Arial" panose="020B0604020202020204" pitchFamily="34" charset="0"/>
                <a:ea typeface="Calibri" panose="020F0502020204030204" pitchFamily="34" charset="0"/>
                <a:cs typeface="Arial" panose="020B0604020202020204" pitchFamily="34" charset="0"/>
              </a:rPr>
              <a:t>México: La </a:t>
            </a:r>
            <a:r>
              <a:rPr lang="es-MX" sz="2400" dirty="0">
                <a:latin typeface="Arial" panose="020B0604020202020204" pitchFamily="34" charset="0"/>
                <a:ea typeface="Calibri" panose="020F0502020204030204" pitchFamily="34" charset="0"/>
                <a:cs typeface="Arial" panose="020B0604020202020204" pitchFamily="34" charset="0"/>
              </a:rPr>
              <a:t>Semana de las Señoritas </a:t>
            </a:r>
            <a:r>
              <a:rPr lang="es-MX" sz="2400" dirty="0" smtClean="0">
                <a:latin typeface="Arial" panose="020B0604020202020204" pitchFamily="34" charset="0"/>
                <a:ea typeface="Calibri" panose="020F0502020204030204" pitchFamily="34" charset="0"/>
                <a:cs typeface="Arial" panose="020B0604020202020204" pitchFamily="34" charset="0"/>
              </a:rPr>
              <a:t>Mejicanas (1850-1852</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Universidad de Granada. </a:t>
            </a:r>
            <a:r>
              <a:rPr lang="es-MX" sz="2400" u="sng" dirty="0" smtClean="0">
                <a:solidFill>
                  <a:srgbClr val="0563C1"/>
                </a:solidFill>
                <a:latin typeface="Arial" panose="020B0604020202020204" pitchFamily="34" charset="0"/>
                <a:ea typeface="Calibri" panose="020F0502020204030204" pitchFamily="34" charset="0"/>
                <a:cs typeface="Arial" panose="020B0604020202020204" pitchFamily="34" charset="0"/>
                <a:hlinkClick r:id="rId4" invalidUrl="http://repositorio.ual.es/bitstream/handle/10835/2743/La m%C3%BAsica en La Semana de las Se%C3%B1oritas Mexicanas - Bel%C3%A9n Vargas Li%C3%B1%C3%A1n.pdf?sequence=1&amp;isAllowed=y"/>
              </a:rPr>
              <a:t>http</a:t>
            </a:r>
            <a:r>
              <a:rPr lang="es-MX" sz="2400" u="sng" dirty="0">
                <a:solidFill>
                  <a:srgbClr val="0563C1"/>
                </a:solidFill>
                <a:latin typeface="Arial" panose="020B0604020202020204" pitchFamily="34" charset="0"/>
                <a:ea typeface="Calibri" panose="020F0502020204030204" pitchFamily="34" charset="0"/>
                <a:cs typeface="Arial" panose="020B0604020202020204" pitchFamily="34" charset="0"/>
                <a:hlinkClick r:id="rId4" invalidUrl="http://repositorio.ual.es/bitstream/handle/10835/2743/La m%C3%BAsica en La Semana de las Se%C3%B1oritas Mexicanas - Bel%C3%A9n Vargas Li%C3%B1%C3%A1n.pdf?sequence=1&amp;isAllowed=y"/>
              </a:rPr>
              <a:t>://repositorio.ual.es/bitstream/handle/10835/2743/La%20m%c3%basica%20en%20La%20Semana%20de%20las%20Se%c3%b1oritas%20Mexicanas%20-%20Bel%c3%a9n%20Vargas%20Li%c3%b1%c3%a1n.pdf?sequence=1&amp;isAllowed=y</a:t>
            </a:r>
            <a:r>
              <a:rPr lang="es-MX" sz="2400" dirty="0">
                <a:latin typeface="Arial" panose="020B0604020202020204" pitchFamily="34" charset="0"/>
                <a:ea typeface="Calibri" panose="020F0502020204030204" pitchFamily="34" charset="0"/>
                <a:cs typeface="Arial" panose="020B0604020202020204" pitchFamily="34" charset="0"/>
              </a:rPr>
              <a:t> </a:t>
            </a:r>
          </a:p>
          <a:p>
            <a:pPr marL="819150" indent="-649288">
              <a:lnSpc>
                <a:spcPct val="107000"/>
              </a:lnSpc>
              <a:spcAft>
                <a:spcPts val="800"/>
              </a:spcAft>
              <a:tabLst>
                <a:tab pos="282575" algn="l"/>
              </a:tabLst>
            </a:pPr>
            <a:r>
              <a:rPr lang="es-MX" sz="2400" dirty="0">
                <a:latin typeface="Arial" panose="020B0604020202020204" pitchFamily="34" charset="0"/>
                <a:ea typeface="Calibri" panose="020F0502020204030204" pitchFamily="34" charset="0"/>
                <a:cs typeface="Arial" panose="020B0604020202020204" pitchFamily="34" charset="0"/>
              </a:rPr>
              <a:t>Vega, H. (2010). La música tradicional mexicana: entre el folclore, la tradición y la </a:t>
            </a:r>
            <a:r>
              <a:rPr lang="es-MX" sz="2400" dirty="0" err="1">
                <a:latin typeface="Arial" panose="020B0604020202020204" pitchFamily="34" charset="0"/>
                <a:ea typeface="Calibri" panose="020F0502020204030204" pitchFamily="34" charset="0"/>
                <a:cs typeface="Arial" panose="020B0604020202020204" pitchFamily="34" charset="0"/>
              </a:rPr>
              <a:t>world</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dirty="0" err="1">
                <a:latin typeface="Arial" panose="020B0604020202020204" pitchFamily="34" charset="0"/>
                <a:ea typeface="Calibri" panose="020F0502020204030204" pitchFamily="34" charset="0"/>
                <a:cs typeface="Arial" panose="020B0604020202020204" pitchFamily="34" charset="0"/>
              </a:rPr>
              <a:t>music</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i="1" dirty="0">
                <a:latin typeface="Arial" panose="020B0604020202020204" pitchFamily="34" charset="0"/>
                <a:ea typeface="Calibri" panose="020F0502020204030204" pitchFamily="34" charset="0"/>
                <a:cs typeface="Arial" panose="020B0604020202020204" pitchFamily="34" charset="0"/>
              </a:rPr>
              <a:t>Historia actual online</a:t>
            </a:r>
            <a:r>
              <a:rPr lang="es-MX" sz="2400" dirty="0">
                <a:latin typeface="Arial" panose="020B0604020202020204" pitchFamily="34" charset="0"/>
                <a:ea typeface="Calibri" panose="020F0502020204030204" pitchFamily="34" charset="0"/>
                <a:cs typeface="Arial" panose="020B0604020202020204" pitchFamily="34" charset="0"/>
              </a:rPr>
              <a:t>, (23), 155-169. </a:t>
            </a:r>
            <a:r>
              <a:rPr lang="es-MX" sz="2400" u="sng" dirty="0" smtClean="0">
                <a:solidFill>
                  <a:srgbClr val="0563C1"/>
                </a:solidFill>
                <a:latin typeface="Arial" panose="020B0604020202020204" pitchFamily="34" charset="0"/>
                <a:ea typeface="Calibri" panose="020F0502020204030204" pitchFamily="34" charset="0"/>
                <a:cs typeface="Arial" panose="020B0604020202020204" pitchFamily="34" charset="0"/>
                <a:hlinkClick r:id="rId5"/>
              </a:rPr>
              <a:t>https</a:t>
            </a:r>
            <a:r>
              <a:rPr lang="es-MX" sz="2400" u="sng" dirty="0">
                <a:solidFill>
                  <a:srgbClr val="0563C1"/>
                </a:solidFill>
                <a:latin typeface="Arial" panose="020B0604020202020204" pitchFamily="34" charset="0"/>
                <a:ea typeface="Calibri" panose="020F0502020204030204" pitchFamily="34" charset="0"/>
                <a:cs typeface="Arial" panose="020B0604020202020204" pitchFamily="34" charset="0"/>
                <a:hlinkClick r:id="rId5"/>
              </a:rPr>
              <a:t>://dialnet.unirioja.es/descarga/articulo/3671093.pdf</a:t>
            </a:r>
            <a:r>
              <a:rPr lang="es-MX" sz="2400" dirty="0">
                <a:latin typeface="Arial" panose="020B0604020202020204" pitchFamily="34" charset="0"/>
                <a:ea typeface="Calibri" panose="020F0502020204030204" pitchFamily="34" charset="0"/>
                <a:cs typeface="Arial" panose="020B0604020202020204" pitchFamily="34" charset="0"/>
              </a:rPr>
              <a:t> </a:t>
            </a:r>
          </a:p>
          <a:p>
            <a:pPr marL="819150" indent="-649288">
              <a:lnSpc>
                <a:spcPct val="107000"/>
              </a:lnSpc>
              <a:spcAft>
                <a:spcPts val="800"/>
              </a:spcAft>
              <a:tabLst>
                <a:tab pos="282575" algn="l"/>
              </a:tabLst>
            </a:pPr>
            <a:r>
              <a:rPr lang="es-MX" sz="2400" dirty="0">
                <a:latin typeface="Arial" panose="020B0604020202020204" pitchFamily="34" charset="0"/>
                <a:ea typeface="Calibri" panose="020F0502020204030204" pitchFamily="34" charset="0"/>
                <a:cs typeface="Arial" panose="020B0604020202020204" pitchFamily="34" charset="0"/>
              </a:rPr>
              <a:t>Velazco, J. (1976, </a:t>
            </a:r>
            <a:r>
              <a:rPr lang="es-MX" sz="2400" dirty="0" err="1">
                <a:latin typeface="Arial" panose="020B0604020202020204" pitchFamily="34" charset="0"/>
                <a:ea typeface="Calibri" panose="020F0502020204030204" pitchFamily="34" charset="0"/>
                <a:cs typeface="Arial" panose="020B0604020202020204" pitchFamily="34" charset="0"/>
              </a:rPr>
              <a:t>August</a:t>
            </a:r>
            <a:r>
              <a:rPr lang="es-MX" sz="2400" dirty="0">
                <a:latin typeface="Arial" panose="020B0604020202020204" pitchFamily="34" charset="0"/>
                <a:ea typeface="Calibri" panose="020F0502020204030204" pitchFamily="34" charset="0"/>
                <a:cs typeface="Arial" panose="020B0604020202020204" pitchFamily="34" charset="0"/>
              </a:rPr>
              <a:t>). Acerca de Silvestre Revueltas. In </a:t>
            </a:r>
            <a:r>
              <a:rPr lang="es-MX" sz="2400" i="1" dirty="0">
                <a:latin typeface="Arial" panose="020B0604020202020204" pitchFamily="34" charset="0"/>
                <a:ea typeface="Calibri" panose="020F0502020204030204" pitchFamily="34" charset="0"/>
                <a:cs typeface="Arial" panose="020B0604020202020204" pitchFamily="34" charset="0"/>
              </a:rPr>
              <a:t>Anales del Instituto de Investigaciones </a:t>
            </a:r>
            <a:r>
              <a:rPr lang="es-MX" sz="2400" i="1" dirty="0" smtClean="0">
                <a:latin typeface="Arial" panose="020B0604020202020204" pitchFamily="34" charset="0"/>
                <a:ea typeface="Calibri" panose="020F0502020204030204" pitchFamily="34" charset="0"/>
                <a:cs typeface="Arial" panose="020B0604020202020204" pitchFamily="34" charset="0"/>
              </a:rPr>
              <a:t>Estéticas</a:t>
            </a:r>
            <a:r>
              <a:rPr lang="es-MX" sz="2400" dirty="0" smtClean="0">
                <a:latin typeface="Arial" panose="020B0604020202020204" pitchFamily="34" charset="0"/>
                <a:ea typeface="Calibri" panose="020F0502020204030204" pitchFamily="34" charset="0"/>
                <a:cs typeface="Arial" panose="020B0604020202020204" pitchFamily="34" charset="0"/>
              </a:rPr>
              <a:t>, 205-231. </a:t>
            </a:r>
            <a:r>
              <a:rPr lang="es-MX" sz="2400" u="sng" dirty="0" smtClean="0">
                <a:solidFill>
                  <a:srgbClr val="0563C1"/>
                </a:solidFill>
                <a:latin typeface="Arial" panose="020B0604020202020204" pitchFamily="34" charset="0"/>
                <a:ea typeface="Calibri" panose="020F0502020204030204" pitchFamily="34" charset="0"/>
                <a:cs typeface="Arial" panose="020B0604020202020204" pitchFamily="34" charset="0"/>
                <a:hlinkClick r:id="rId6"/>
              </a:rPr>
              <a:t>http</a:t>
            </a:r>
            <a:r>
              <a:rPr lang="es-MX" sz="2400" u="sng" dirty="0">
                <a:solidFill>
                  <a:srgbClr val="0563C1"/>
                </a:solidFill>
                <a:latin typeface="Arial" panose="020B0604020202020204" pitchFamily="34" charset="0"/>
                <a:ea typeface="Calibri" panose="020F0502020204030204" pitchFamily="34" charset="0"/>
                <a:cs typeface="Arial" panose="020B0604020202020204" pitchFamily="34" charset="0"/>
                <a:hlinkClick r:id="rId6"/>
              </a:rPr>
              <a:t>://orion.esteticas.unam.mx/anales/index.php/analesiie/article/view/1041/1028</a:t>
            </a:r>
            <a:r>
              <a:rPr lang="es-MX" sz="2400" dirty="0">
                <a:latin typeface="Arial" panose="020B0604020202020204" pitchFamily="34" charset="0"/>
                <a:ea typeface="Calibri" panose="020F0502020204030204" pitchFamily="34" charset="0"/>
                <a:cs typeface="Arial" panose="020B0604020202020204" pitchFamily="34" charset="0"/>
              </a:rPr>
              <a:t> </a:t>
            </a:r>
          </a:p>
          <a:p>
            <a:pPr marL="819150" indent="-649288">
              <a:lnSpc>
                <a:spcPct val="107000"/>
              </a:lnSpc>
              <a:spcAft>
                <a:spcPts val="800"/>
              </a:spcAft>
              <a:tabLst>
                <a:tab pos="282575" algn="l"/>
              </a:tabLst>
            </a:pPr>
            <a:r>
              <a:rPr lang="es-MX" sz="2400" dirty="0">
                <a:latin typeface="Arial" panose="020B0604020202020204" pitchFamily="34" charset="0"/>
                <a:ea typeface="Calibri" panose="020F0502020204030204" pitchFamily="34" charset="0"/>
                <a:cs typeface="Arial" panose="020B0604020202020204" pitchFamily="34" charset="0"/>
              </a:rPr>
              <a:t>Velázquez, M. (1992). </a:t>
            </a:r>
            <a:r>
              <a:rPr lang="es-MX" sz="2400" i="1" dirty="0">
                <a:latin typeface="Arial" panose="020B0604020202020204" pitchFamily="34" charset="0"/>
                <a:ea typeface="Calibri" panose="020F0502020204030204" pitchFamily="34" charset="0"/>
                <a:cs typeface="Arial" panose="020B0604020202020204" pitchFamily="34" charset="0"/>
              </a:rPr>
              <a:t>Historiografía de la música durante la Colonia</a:t>
            </a:r>
            <a:r>
              <a:rPr lang="es-MX" sz="2400" dirty="0">
                <a:latin typeface="Arial" panose="020B0604020202020204" pitchFamily="34" charset="0"/>
                <a:ea typeface="Calibri" panose="020F0502020204030204" pitchFamily="34" charset="0"/>
                <a:cs typeface="Arial" panose="020B0604020202020204" pitchFamily="34" charset="0"/>
              </a:rPr>
              <a:t>. </a:t>
            </a:r>
            <a:r>
              <a:rPr lang="es-MX" sz="2400" dirty="0" smtClean="0">
                <a:latin typeface="Arial" panose="020B0604020202020204" pitchFamily="34" charset="0"/>
                <a:ea typeface="Calibri" panose="020F0502020204030204" pitchFamily="34" charset="0"/>
                <a:cs typeface="Arial" panose="020B0604020202020204" pitchFamily="34" charset="0"/>
              </a:rPr>
              <a:t>Repositorio Institucional Zaloamati. </a:t>
            </a:r>
            <a:r>
              <a:rPr lang="es-MX" sz="2400" u="sng" dirty="0" smtClean="0">
                <a:solidFill>
                  <a:srgbClr val="0563C1"/>
                </a:solidFill>
                <a:latin typeface="Arial" panose="020B0604020202020204" pitchFamily="34" charset="0"/>
                <a:ea typeface="Calibri" panose="020F0502020204030204" pitchFamily="34" charset="0"/>
                <a:cs typeface="Arial" panose="020B0604020202020204" pitchFamily="34" charset="0"/>
                <a:hlinkClick r:id="rId7"/>
              </a:rPr>
              <a:t>http</a:t>
            </a:r>
            <a:r>
              <a:rPr lang="es-MX" sz="2400" u="sng" dirty="0">
                <a:solidFill>
                  <a:srgbClr val="0563C1"/>
                </a:solidFill>
                <a:latin typeface="Arial" panose="020B0604020202020204" pitchFamily="34" charset="0"/>
                <a:ea typeface="Calibri" panose="020F0502020204030204" pitchFamily="34" charset="0"/>
                <a:cs typeface="Arial" panose="020B0604020202020204" pitchFamily="34" charset="0"/>
                <a:hlinkClick r:id="rId7"/>
              </a:rPr>
              <a:t>://zaloamati.azc.uam.mx/handle/11191/539</a:t>
            </a:r>
            <a:r>
              <a:rPr lang="es-MX" sz="2400" dirty="0">
                <a:latin typeface="Arial" panose="020B0604020202020204" pitchFamily="34" charset="0"/>
                <a:ea typeface="Calibri" panose="020F0502020204030204" pitchFamily="34" charset="0"/>
                <a:cs typeface="Arial" panose="020B0604020202020204" pitchFamily="34" charset="0"/>
              </a:rPr>
              <a:t> </a:t>
            </a:r>
          </a:p>
          <a:p>
            <a:pPr marL="819150" indent="-649288">
              <a:lnSpc>
                <a:spcPct val="107000"/>
              </a:lnSpc>
              <a:spcAft>
                <a:spcPts val="800"/>
              </a:spcAft>
              <a:tabLst>
                <a:tab pos="282575" algn="l"/>
              </a:tabLst>
            </a:pPr>
            <a:r>
              <a:rPr lang="es-MX" sz="2400" dirty="0">
                <a:latin typeface="Arial" panose="020B0604020202020204" pitchFamily="34" charset="0"/>
                <a:ea typeface="Calibri" panose="020F0502020204030204" pitchFamily="34" charset="0"/>
                <a:cs typeface="Arial" panose="020B0604020202020204" pitchFamily="34" charset="0"/>
              </a:rPr>
              <a:t>Vilar-</a:t>
            </a:r>
            <a:r>
              <a:rPr lang="es-MX" sz="2400" dirty="0" err="1">
                <a:latin typeface="Arial" panose="020B0604020202020204" pitchFamily="34" charset="0"/>
                <a:ea typeface="Calibri" panose="020F0502020204030204" pitchFamily="34" charset="0"/>
                <a:cs typeface="Arial" panose="020B0604020202020204" pitchFamily="34" charset="0"/>
              </a:rPr>
              <a:t>Payá</a:t>
            </a:r>
            <a:r>
              <a:rPr lang="es-MX" sz="2400" dirty="0">
                <a:latin typeface="Arial" panose="020B0604020202020204" pitchFamily="34" charset="0"/>
                <a:ea typeface="Calibri" panose="020F0502020204030204" pitchFamily="34" charset="0"/>
                <a:cs typeface="Arial" panose="020B0604020202020204" pitchFamily="34" charset="0"/>
              </a:rPr>
              <a:t>, L. (2002). Innovación, espontaneidad y coherencia armónica en Silvestre Revueltas. </a:t>
            </a:r>
            <a:r>
              <a:rPr lang="es-MX" sz="2400" i="1" dirty="0">
                <a:latin typeface="Arial" panose="020B0604020202020204" pitchFamily="34" charset="0"/>
                <a:ea typeface="Calibri" panose="020F0502020204030204" pitchFamily="34" charset="0"/>
                <a:cs typeface="Arial" panose="020B0604020202020204" pitchFamily="34" charset="0"/>
              </a:rPr>
              <a:t>Diálogo de resplandores: Carlos Chávez y Silvestre Revueltas</a:t>
            </a:r>
            <a:r>
              <a:rPr lang="es-MX" sz="2400" dirty="0">
                <a:latin typeface="Arial" panose="020B0604020202020204" pitchFamily="34" charset="0"/>
                <a:ea typeface="Calibri" panose="020F0502020204030204" pitchFamily="34" charset="0"/>
                <a:cs typeface="Arial" panose="020B0604020202020204" pitchFamily="34" charset="0"/>
              </a:rPr>
              <a:t>, 31-</a:t>
            </a:r>
            <a:r>
              <a:rPr lang="es-MX" sz="2400" dirty="0" smtClean="0">
                <a:latin typeface="Arial" panose="020B0604020202020204" pitchFamily="34" charset="0"/>
                <a:ea typeface="Calibri" panose="020F0502020204030204" pitchFamily="34" charset="0"/>
                <a:cs typeface="Arial" panose="020B0604020202020204" pitchFamily="34" charset="0"/>
              </a:rPr>
              <a:t>46 </a:t>
            </a:r>
            <a:r>
              <a:rPr lang="es-MX" sz="2400" u="sng" dirty="0" smtClean="0">
                <a:latin typeface="Arial" panose="020B0604020202020204" pitchFamily="34" charset="0"/>
                <a:ea typeface="Calibri" panose="020F0502020204030204" pitchFamily="34" charset="0"/>
                <a:cs typeface="Arial" panose="020B0604020202020204" pitchFamily="34" charset="0"/>
                <a:hlinkClick r:id="rId8"/>
              </a:rPr>
              <a:t>https</a:t>
            </a:r>
            <a:r>
              <a:rPr lang="es-MX" sz="2400" u="sng" dirty="0">
                <a:latin typeface="Arial" panose="020B0604020202020204" pitchFamily="34" charset="0"/>
                <a:ea typeface="Calibri" panose="020F0502020204030204" pitchFamily="34" charset="0"/>
                <a:cs typeface="Arial" panose="020B0604020202020204" pitchFamily="34" charset="0"/>
                <a:hlinkClick r:id="rId8"/>
              </a:rPr>
              <a:t>://www.academia.edu/download/30560682/4.pdf</a:t>
            </a:r>
            <a:r>
              <a:rPr lang="es-MX" sz="2400" dirty="0">
                <a:latin typeface="Arial" panose="020B0604020202020204" pitchFamily="34" charset="0"/>
                <a:ea typeface="Calibri" panose="020F0502020204030204" pitchFamily="34" charset="0"/>
                <a:cs typeface="Arial" panose="020B0604020202020204" pitchFamily="34" charset="0"/>
              </a:rPr>
              <a:t> </a:t>
            </a:r>
          </a:p>
          <a:p>
            <a:pPr marL="819150" indent="-649288">
              <a:lnSpc>
                <a:spcPct val="107000"/>
              </a:lnSpc>
              <a:spcAft>
                <a:spcPts val="800"/>
              </a:spcAft>
              <a:tabLst>
                <a:tab pos="282575" algn="l"/>
              </a:tabLst>
            </a:pPr>
            <a:r>
              <a:rPr lang="es-MX" sz="2400" dirty="0">
                <a:latin typeface="Arial" panose="020B0604020202020204" pitchFamily="34" charset="0"/>
                <a:ea typeface="Calibri" panose="020F0502020204030204" pitchFamily="34" charset="0"/>
                <a:cs typeface="Arial" panose="020B0604020202020204" pitchFamily="34" charset="0"/>
              </a:rPr>
              <a:t>Villalobos, A. M. (2019). La música en México: reflexiones sobre su historia particular. </a:t>
            </a:r>
            <a:r>
              <a:rPr lang="es-MX" sz="2400" i="1" dirty="0">
                <a:latin typeface="Arial" panose="020B0604020202020204" pitchFamily="34" charset="0"/>
                <a:ea typeface="Calibri" panose="020F0502020204030204" pitchFamily="34" charset="0"/>
                <a:cs typeface="Arial" panose="020B0604020202020204" pitchFamily="34" charset="0"/>
              </a:rPr>
              <a:t>Revista Música, Cultura y Pensamiento</a:t>
            </a:r>
            <a:r>
              <a:rPr lang="es-MX" sz="2400" dirty="0">
                <a:latin typeface="Arial" panose="020B0604020202020204" pitchFamily="34" charset="0"/>
                <a:ea typeface="Calibri" panose="020F0502020204030204" pitchFamily="34" charset="0"/>
                <a:cs typeface="Arial" panose="020B0604020202020204" pitchFamily="34" charset="0"/>
              </a:rPr>
              <a:t>, (8), 5-24. </a:t>
            </a:r>
            <a:r>
              <a:rPr lang="es-MX" sz="2400" u="sng" dirty="0" smtClean="0">
                <a:solidFill>
                  <a:schemeClr val="accent1">
                    <a:lumMod val="75000"/>
                  </a:schemeClr>
                </a:solidFill>
                <a:latin typeface="Arial" panose="020B0604020202020204" pitchFamily="34" charset="0"/>
                <a:ea typeface="Calibri" panose="020F0502020204030204" pitchFamily="34" charset="0"/>
                <a:cs typeface="Arial" panose="020B0604020202020204" pitchFamily="34" charset="0"/>
              </a:rPr>
              <a:t>http</a:t>
            </a:r>
            <a:r>
              <a:rPr lang="es-MX" sz="2400" u="sng" dirty="0">
                <a:solidFill>
                  <a:schemeClr val="accent1">
                    <a:lumMod val="75000"/>
                  </a:schemeClr>
                </a:solidFill>
                <a:latin typeface="Arial" panose="020B0604020202020204" pitchFamily="34" charset="0"/>
                <a:ea typeface="Calibri" panose="020F0502020204030204" pitchFamily="34" charset="0"/>
                <a:cs typeface="Arial" panose="020B0604020202020204" pitchFamily="34" charset="0"/>
              </a:rPr>
              <a:t>://www.revistamusicaculturaypensamiento.edu.co/index.php/rmcp/article/view/8/6</a:t>
            </a:r>
            <a:endParaRPr lang="es-MX" sz="2400" dirty="0">
              <a:solidFill>
                <a:schemeClr val="accent1">
                  <a:lumMod val="75000"/>
                </a:schemeClr>
              </a:solidFill>
              <a:latin typeface="Arial" panose="020B0604020202020204" pitchFamily="34" charset="0"/>
              <a:ea typeface="Calibri" panose="020F0502020204030204" pitchFamily="34" charset="0"/>
              <a:cs typeface="Arial" panose="020B0604020202020204" pitchFamily="34" charset="0"/>
            </a:endParaRPr>
          </a:p>
          <a:p>
            <a:pPr marL="819150" indent="-649288">
              <a:lnSpc>
                <a:spcPct val="107000"/>
              </a:lnSpc>
              <a:spcAft>
                <a:spcPts val="800"/>
              </a:spcAft>
              <a:tabLst>
                <a:tab pos="282575" algn="l"/>
              </a:tabLst>
            </a:pPr>
            <a:r>
              <a:rPr lang="es-MX" sz="2400" dirty="0" err="1">
                <a:latin typeface="Arial" panose="020B0604020202020204" pitchFamily="34" charset="0"/>
                <a:ea typeface="Calibri" panose="020F0502020204030204" pitchFamily="34" charset="0"/>
                <a:cs typeface="Arial" panose="020B0604020202020204" pitchFamily="34" charset="0"/>
              </a:rPr>
              <a:t>Woodside</a:t>
            </a:r>
            <a:r>
              <a:rPr lang="es-MX" sz="2400" dirty="0">
                <a:latin typeface="Arial" panose="020B0604020202020204" pitchFamily="34" charset="0"/>
                <a:ea typeface="Calibri" panose="020F0502020204030204" pitchFamily="34" charset="0"/>
                <a:cs typeface="Arial" panose="020B0604020202020204" pitchFamily="34" charset="0"/>
              </a:rPr>
              <a:t>, J. (2008). La historicidad del paisaje sonoro y la música popular. </a:t>
            </a:r>
            <a:r>
              <a:rPr lang="es-MX" sz="2400" i="1" dirty="0" err="1">
                <a:latin typeface="Arial" panose="020B0604020202020204" pitchFamily="34" charset="0"/>
                <a:ea typeface="Calibri" panose="020F0502020204030204" pitchFamily="34" charset="0"/>
                <a:cs typeface="Arial" panose="020B0604020202020204" pitchFamily="34" charset="0"/>
              </a:rPr>
              <a:t>Trans</a:t>
            </a:r>
            <a:r>
              <a:rPr lang="es-MX" sz="2400" i="1" dirty="0">
                <a:latin typeface="Arial" panose="020B0604020202020204" pitchFamily="34" charset="0"/>
                <a:ea typeface="Calibri" panose="020F0502020204030204" pitchFamily="34" charset="0"/>
                <a:cs typeface="Arial" panose="020B0604020202020204" pitchFamily="34" charset="0"/>
              </a:rPr>
              <a:t>. Revista transcultural de música</a:t>
            </a:r>
            <a:r>
              <a:rPr lang="es-MX" sz="2400" dirty="0">
                <a:latin typeface="Arial" panose="020B0604020202020204" pitchFamily="34" charset="0"/>
                <a:ea typeface="Calibri" panose="020F0502020204030204" pitchFamily="34" charset="0"/>
                <a:cs typeface="Arial" panose="020B0604020202020204" pitchFamily="34" charset="0"/>
              </a:rPr>
              <a:t>, (12). </a:t>
            </a:r>
            <a:r>
              <a:rPr lang="es-MX" sz="2400" u="sng" dirty="0" smtClean="0">
                <a:latin typeface="Arial" panose="020B0604020202020204" pitchFamily="34" charset="0"/>
                <a:ea typeface="Calibri" panose="020F0502020204030204" pitchFamily="34" charset="0"/>
                <a:cs typeface="Arial" panose="020B0604020202020204" pitchFamily="34" charset="0"/>
                <a:hlinkClick r:id="rId9"/>
              </a:rPr>
              <a:t>https</a:t>
            </a:r>
            <a:r>
              <a:rPr lang="es-MX" sz="2400" u="sng" dirty="0">
                <a:latin typeface="Arial" panose="020B0604020202020204" pitchFamily="34" charset="0"/>
                <a:ea typeface="Calibri" panose="020F0502020204030204" pitchFamily="34" charset="0"/>
                <a:cs typeface="Arial" panose="020B0604020202020204" pitchFamily="34" charset="0"/>
                <a:hlinkClick r:id="rId9"/>
              </a:rPr>
              <a:t>://www.redalyc.org/pdf/822/82201221.pdf</a:t>
            </a:r>
            <a:r>
              <a:rPr lang="es-MX" sz="2400" dirty="0">
                <a:latin typeface="Arial" panose="020B0604020202020204" pitchFamily="34" charset="0"/>
                <a:ea typeface="Calibri" panose="020F0502020204030204" pitchFamily="34" charset="0"/>
                <a:cs typeface="Arial" panose="020B0604020202020204" pitchFamily="34" charset="0"/>
              </a:rPr>
              <a:t> </a:t>
            </a:r>
            <a:endParaRPr lang="es-MX" sz="2400" dirty="0" smtClean="0">
              <a:latin typeface="Arial" panose="020B0604020202020204" pitchFamily="34" charset="0"/>
              <a:ea typeface="Calibri" panose="020F0502020204030204" pitchFamily="34" charset="0"/>
              <a:cs typeface="Arial" panose="020B0604020202020204" pitchFamily="34" charset="0"/>
            </a:endParaRPr>
          </a:p>
          <a:p>
            <a:pPr marL="819150" indent="-649288">
              <a:lnSpc>
                <a:spcPct val="107000"/>
              </a:lnSpc>
              <a:spcAft>
                <a:spcPts val="800"/>
              </a:spcAft>
              <a:tabLst>
                <a:tab pos="282575" algn="l"/>
              </a:tabLst>
            </a:pPr>
            <a:endParaRPr lang="es-MX" sz="24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51924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18"/>
          <p:cNvSpPr/>
          <p:nvPr/>
        </p:nvSpPr>
        <p:spPr>
          <a:xfrm>
            <a:off x="-396391" y="0"/>
            <a:ext cx="6166757" cy="45321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s-MX" sz="2000" b="1" dirty="0">
                <a:solidFill>
                  <a:schemeClr val="bg1">
                    <a:lumMod val="65000"/>
                  </a:schemeClr>
                </a:solidFill>
                <a:latin typeface="Arial" panose="020B0604020202020204" pitchFamily="34" charset="0"/>
                <a:cs typeface="Arial" panose="020B0604020202020204" pitchFamily="34" charset="0"/>
              </a:rPr>
              <a:t>Desarrollo de la Experiencia Educativa</a:t>
            </a:r>
            <a:endParaRPr lang="es-MX" sz="1200" b="1" dirty="0">
              <a:solidFill>
                <a:schemeClr val="bg1">
                  <a:lumMod val="65000"/>
                </a:schemeClr>
              </a:solidFill>
              <a:latin typeface="Arial" panose="020B0604020202020204" pitchFamily="34" charset="0"/>
              <a:cs typeface="Arial" panose="020B0604020202020204" pitchFamily="34" charset="0"/>
            </a:endParaRPr>
          </a:p>
        </p:txBody>
      </p:sp>
      <p:sp>
        <p:nvSpPr>
          <p:cNvPr id="21" name="CuadroTexto 20"/>
          <p:cNvSpPr txBox="1"/>
          <p:nvPr/>
        </p:nvSpPr>
        <p:spPr>
          <a:xfrm>
            <a:off x="1283625" y="1260520"/>
            <a:ext cx="17807740" cy="830997"/>
          </a:xfrm>
          <a:prstGeom prst="rect">
            <a:avLst/>
          </a:prstGeom>
          <a:noFill/>
        </p:spPr>
        <p:txBody>
          <a:bodyPr wrap="square" rtlCol="0">
            <a:spAutoFit/>
          </a:bodyPr>
          <a:lstStyle/>
          <a:p>
            <a:r>
              <a:rPr lang="es-MX" sz="2400" dirty="0">
                <a:latin typeface="Arial" panose="020B0604020202020204" pitchFamily="34" charset="0"/>
                <a:cs typeface="Arial" panose="020B0604020202020204" pitchFamily="34" charset="0"/>
              </a:rPr>
              <a:t>A lo largo de esta tutoría el participante ha tenido la oportunidad de conocer la música en sus diferentes épocas. Por ello, y para continuar con este propósito, se propone la lectura a partir del tema </a:t>
            </a:r>
            <a:r>
              <a:rPr lang="es-MX" sz="2400" b="1" dirty="0">
                <a:latin typeface="Arial" panose="020B0604020202020204" pitchFamily="34" charset="0"/>
                <a:cs typeface="Arial" panose="020B0604020202020204" pitchFamily="34" charset="0"/>
              </a:rPr>
              <a:t>Conocimiento para la apreciación</a:t>
            </a:r>
            <a:r>
              <a:rPr lang="es-MX" sz="2400" dirty="0">
                <a:latin typeface="Arial" panose="020B0604020202020204" pitchFamily="34" charset="0"/>
                <a:cs typeface="Arial" panose="020B0604020202020204" pitchFamily="34" charset="0"/>
              </a:rPr>
              <a:t>, p. 5, del siguiente texto:</a:t>
            </a:r>
          </a:p>
        </p:txBody>
      </p:sp>
      <p:sp>
        <p:nvSpPr>
          <p:cNvPr id="23" name="Pentágono 22"/>
          <p:cNvSpPr/>
          <p:nvPr/>
        </p:nvSpPr>
        <p:spPr>
          <a:xfrm>
            <a:off x="4221755" y="2888800"/>
            <a:ext cx="13243285" cy="2028743"/>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a:solidFill>
                  <a:schemeClr val="bg1"/>
                </a:solidFill>
                <a:latin typeface="Arial" panose="020B0604020202020204" pitchFamily="34" charset="0"/>
                <a:cs typeface="Arial" panose="020B0604020202020204" pitchFamily="34" charset="0"/>
              </a:rPr>
              <a:t>La apreciación de la música clásica común.</a:t>
            </a:r>
            <a:endParaRPr lang="es-MX" sz="2400" dirty="0">
              <a:solidFill>
                <a:schemeClr val="bg1"/>
              </a:solidFill>
              <a:latin typeface="Arial" panose="020B0604020202020204" pitchFamily="34" charset="0"/>
              <a:cs typeface="Arial" panose="020B0604020202020204" pitchFamily="34" charset="0"/>
            </a:endParaRPr>
          </a:p>
        </p:txBody>
      </p:sp>
      <p:pic>
        <p:nvPicPr>
          <p:cNvPr id="24" name="Imagen 23"/>
          <p:cNvPicPr>
            <a:picLocks noChangeAspect="1"/>
          </p:cNvPicPr>
          <p:nvPr/>
        </p:nvPicPr>
        <p:blipFill>
          <a:blip r:embed="rId2"/>
          <a:stretch>
            <a:fillRect/>
          </a:stretch>
        </p:blipFill>
        <p:spPr>
          <a:xfrm>
            <a:off x="1920240" y="2888800"/>
            <a:ext cx="2301515" cy="2028743"/>
          </a:xfrm>
          <a:prstGeom prst="rect">
            <a:avLst/>
          </a:prstGeom>
        </p:spPr>
      </p:pic>
      <p:sp>
        <p:nvSpPr>
          <p:cNvPr id="15" name="Rectángulo 14"/>
          <p:cNvSpPr/>
          <p:nvPr/>
        </p:nvSpPr>
        <p:spPr>
          <a:xfrm>
            <a:off x="1283625" y="5729597"/>
            <a:ext cx="17574896" cy="461665"/>
          </a:xfrm>
          <a:prstGeom prst="rect">
            <a:avLst/>
          </a:prstGeom>
        </p:spPr>
        <p:txBody>
          <a:bodyPr wrap="square">
            <a:spAutoFit/>
          </a:bodyPr>
          <a:lstStyle/>
          <a:p>
            <a:pPr algn="just">
              <a:spcAft>
                <a:spcPts val="0"/>
              </a:spcAft>
            </a:pPr>
            <a:r>
              <a:rPr lang="es-MX" sz="2400" b="1" dirty="0">
                <a:latin typeface="Arial" panose="020B0604020202020204" pitchFamily="34" charset="0"/>
                <a:ea typeface="Arial" panose="020B0604020202020204" pitchFamily="34" charset="0"/>
                <a:cs typeface="Arial" panose="020B0604020202020204" pitchFamily="34" charset="0"/>
              </a:rPr>
              <a:t>3.1 Música mexicana </a:t>
            </a:r>
          </a:p>
        </p:txBody>
      </p:sp>
      <p:graphicFrame>
        <p:nvGraphicFramePr>
          <p:cNvPr id="3" name="Tabla 2"/>
          <p:cNvGraphicFramePr>
            <a:graphicFrameLocks noGrp="1"/>
          </p:cNvGraphicFramePr>
          <p:nvPr>
            <p:extLst>
              <p:ext uri="{D42A27DB-BD31-4B8C-83A1-F6EECF244321}">
                <p14:modId xmlns:p14="http://schemas.microsoft.com/office/powerpoint/2010/main" val="710307712"/>
              </p:ext>
            </p:extLst>
          </p:nvPr>
        </p:nvGraphicFramePr>
        <p:xfrm>
          <a:off x="1283625" y="6524068"/>
          <a:ext cx="17200318" cy="3669856"/>
        </p:xfrm>
        <a:graphic>
          <a:graphicData uri="http://schemas.openxmlformats.org/drawingml/2006/table">
            <a:tbl>
              <a:tblPr firstRow="1" bandRow="1">
                <a:tableStyleId>{5C22544A-7EE6-4342-B048-85BDC9FD1C3A}</a:tableStyleId>
              </a:tblPr>
              <a:tblGrid>
                <a:gridCol w="8600159">
                  <a:extLst>
                    <a:ext uri="{9D8B030D-6E8A-4147-A177-3AD203B41FA5}">
                      <a16:colId xmlns:a16="http://schemas.microsoft.com/office/drawing/2014/main" xmlns="" val="20000"/>
                    </a:ext>
                  </a:extLst>
                </a:gridCol>
                <a:gridCol w="8600159">
                  <a:extLst>
                    <a:ext uri="{9D8B030D-6E8A-4147-A177-3AD203B41FA5}">
                      <a16:colId xmlns:a16="http://schemas.microsoft.com/office/drawing/2014/main" xmlns="" val="20001"/>
                    </a:ext>
                  </a:extLst>
                </a:gridCol>
              </a:tblGrid>
              <a:tr h="3669856">
                <a:tc>
                  <a:txBody>
                    <a:bodyPr/>
                    <a:lstStyle/>
                    <a:p>
                      <a:pPr algn="just"/>
                      <a:r>
                        <a:rPr lang="es-MX" sz="2400" dirty="0">
                          <a:latin typeface="Arial" panose="020B0604020202020204" pitchFamily="34" charset="0"/>
                          <a:ea typeface="Arial" panose="020B0604020202020204" pitchFamily="34" charset="0"/>
                          <a:cs typeface="Arial" panose="020B0604020202020204" pitchFamily="34" charset="0"/>
                        </a:rPr>
                        <a:t>Aquí podrás conocer la música mexicana de concierto, desde la música de la Nueva España en las Catedrales de México o Puebla hasta las propuestas postmodernistas del siglo XX y XXI, identificando a los principales compositores como: Ponce, Chávez, Revueltas, Carrillo, Moncayo; y algunos de los eventos históricos que moldearon el desarrollo de la música, así como algunas de las influencias en sus estilos de composición</a:t>
                      </a:r>
                      <a:endParaRPr lang="es-MX" sz="2400" dirty="0"/>
                    </a:p>
                  </a:txBody>
                  <a:tcPr anchor="ctr">
                    <a:solidFill>
                      <a:srgbClr val="00B050"/>
                    </a:solidFill>
                  </a:tcPr>
                </a:tc>
                <a:tc>
                  <a:txBody>
                    <a:bodyPr/>
                    <a:lstStyle/>
                    <a:p>
                      <a:pPr marL="0" marR="0" lvl="0" indent="0" algn="just" defTabSz="1979950" rtl="0" eaLnBrk="1" fontAlgn="auto" latinLnBrk="0" hangingPunct="1">
                        <a:lnSpc>
                          <a:spcPct val="100000"/>
                        </a:lnSpc>
                        <a:spcBef>
                          <a:spcPts val="0"/>
                        </a:spcBef>
                        <a:spcAft>
                          <a:spcPts val="0"/>
                        </a:spcAft>
                        <a:buClrTx/>
                        <a:buSzTx/>
                        <a:buFontTx/>
                        <a:buNone/>
                        <a:tabLst/>
                        <a:defRPr/>
                      </a:pPr>
                      <a:r>
                        <a:rPr lang="es-MX" sz="2400" dirty="0">
                          <a:latin typeface="Arial" panose="020B0604020202020204" pitchFamily="34" charset="0"/>
                          <a:ea typeface="Arial" panose="020B0604020202020204" pitchFamily="34" charset="0"/>
                          <a:cs typeface="Arial" panose="020B0604020202020204" pitchFamily="34" charset="0"/>
                        </a:rPr>
                        <a:t>Además, tendrás la oportunidad de apreciar la música de México con ejemplos desde principios del siglo XVI hasta la época actual, a través de un acercamiento practico auditivo e histórico. Distinguir los rasgos estilísticos de la música de los compositores mexicanos y su entorno, mediante una actitud receptiva, crítica, participativa, y de socialización, como parte de tu formación integral como miembro profesional en la sociedad.</a:t>
                      </a:r>
                    </a:p>
                    <a:p>
                      <a:pPr algn="just"/>
                      <a:endParaRPr lang="es-MX" sz="2400" dirty="0"/>
                    </a:p>
                  </a:txBody>
                  <a:tcPr anchor="ctr">
                    <a:solidFill>
                      <a:srgbClr val="7D7DFF"/>
                    </a:solidFill>
                  </a:tcPr>
                </a:tc>
                <a:extLst>
                  <a:ext uri="{0D108BD9-81ED-4DB2-BD59-A6C34878D82A}">
                    <a16:rowId xmlns:a16="http://schemas.microsoft.com/office/drawing/2014/main" xmlns="" val="10000"/>
                  </a:ext>
                </a:extLst>
              </a:tr>
            </a:tbl>
          </a:graphicData>
        </a:graphic>
      </p:graphicFrame>
      <p:sp>
        <p:nvSpPr>
          <p:cNvPr id="9" name="Rectángulo 8"/>
          <p:cNvSpPr/>
          <p:nvPr/>
        </p:nvSpPr>
        <p:spPr>
          <a:xfrm>
            <a:off x="1283625" y="10526729"/>
            <a:ext cx="17200318" cy="4524315"/>
          </a:xfrm>
          <a:prstGeom prst="rect">
            <a:avLst/>
          </a:prstGeom>
        </p:spPr>
        <p:txBody>
          <a:bodyPr wrap="square">
            <a:spAutoFit/>
          </a:bodyPr>
          <a:lstStyle/>
          <a:p>
            <a:pPr algn="just">
              <a:spcAft>
                <a:spcPts val="0"/>
              </a:spcAft>
            </a:pPr>
            <a:r>
              <a:rPr lang="es-MX" sz="2400" dirty="0">
                <a:latin typeface="Arial" panose="020B0604020202020204" pitchFamily="34" charset="0"/>
                <a:ea typeface="Calibri" panose="020F0502020204030204" pitchFamily="34" charset="0"/>
                <a:cs typeface="Arial" panose="020B0604020202020204" pitchFamily="34" charset="0"/>
              </a:rPr>
              <a:t>A continuación, revise la siguiente presentación, en donde podrá consultar mayor información sobre la música mexicana. </a:t>
            </a:r>
          </a:p>
          <a:p>
            <a:pPr algn="just">
              <a:spcAft>
                <a:spcPts val="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ctr">
              <a:spcAft>
                <a:spcPts val="0"/>
              </a:spcAft>
            </a:pPr>
            <a:r>
              <a:rPr lang="es-MX" sz="2400" b="1" dirty="0">
                <a:solidFill>
                  <a:srgbClr val="FF0000"/>
                </a:solidFill>
                <a:latin typeface="Arial" panose="020B0604020202020204" pitchFamily="34" charset="0"/>
                <a:cs typeface="Arial" panose="020B0604020202020204" pitchFamily="34" charset="0"/>
              </a:rPr>
              <a:t>Aquí debe ir diapositivas de la música mexicana</a:t>
            </a:r>
          </a:p>
          <a:p>
            <a:pPr algn="just">
              <a:spcAft>
                <a:spcPts val="0"/>
              </a:spcAft>
            </a:pPr>
            <a:endParaRPr lang="es-MX" sz="2400" dirty="0">
              <a:effectLst/>
              <a:latin typeface="Arial" panose="020B0604020202020204" pitchFamily="34" charset="0"/>
              <a:ea typeface="Calibri" panose="020F0502020204030204" pitchFamily="34" charset="0"/>
              <a:cs typeface="Arial" panose="020B0604020202020204" pitchFamily="34" charset="0"/>
            </a:endParaRPr>
          </a:p>
          <a:p>
            <a:r>
              <a:rPr lang="es-MX" sz="2400" dirty="0">
                <a:latin typeface="Arial" panose="020B0604020202020204" pitchFamily="34" charset="0"/>
                <a:ea typeface="Arial" panose="020B0604020202020204" pitchFamily="34" charset="0"/>
                <a:cs typeface="Arial" panose="020B0604020202020204" pitchFamily="34" charset="0"/>
              </a:rPr>
              <a:t>Ahora, le invito a apreciar ejemplos de la música de nuestro país, desde la época barroca o época de la colonia en México, hasta nuestros días.</a:t>
            </a:r>
          </a:p>
          <a:p>
            <a:endParaRPr lang="es-MX" sz="2400" dirty="0">
              <a:latin typeface="Arial" panose="020B0604020202020204" pitchFamily="34" charset="0"/>
              <a:ea typeface="Arial" panose="020B0604020202020204" pitchFamily="34" charset="0"/>
              <a:cs typeface="Arial" panose="020B0604020202020204" pitchFamily="34" charset="0"/>
            </a:endParaRPr>
          </a:p>
          <a:p>
            <a:pPr algn="just"/>
            <a:r>
              <a:rPr lang="es-MX" sz="2400" dirty="0">
                <a:latin typeface="Arial" panose="020B0604020202020204" pitchFamily="34" charset="0"/>
                <a:ea typeface="Arial" panose="020B0604020202020204" pitchFamily="34" charset="0"/>
                <a:cs typeface="Arial" panose="020B0604020202020204" pitchFamily="34" charset="0"/>
              </a:rPr>
              <a:t>Para escuchar estas canciones, debe ingresar a la biblioteca digital Naxos Music Library. Para ello consulte las instrucciones en el siguiente documento: </a:t>
            </a:r>
          </a:p>
          <a:p>
            <a:pPr algn="just">
              <a:spcAft>
                <a:spcPts val="0"/>
              </a:spcAft>
            </a:pPr>
            <a:endParaRPr lang="es-MX" sz="2400" dirty="0">
              <a:effectLst/>
              <a:latin typeface="Arial" panose="020B0604020202020204" pitchFamily="34" charset="0"/>
              <a:ea typeface="Calibri" panose="020F0502020204030204" pitchFamily="34" charset="0"/>
              <a:cs typeface="Arial" panose="020B0604020202020204" pitchFamily="34" charset="0"/>
            </a:endParaRPr>
          </a:p>
          <a:p>
            <a:pPr algn="ctr">
              <a:spcAft>
                <a:spcPts val="0"/>
              </a:spcAft>
            </a:pPr>
            <a:r>
              <a:rPr lang="es-MX" sz="2400" b="1" dirty="0">
                <a:solidFill>
                  <a:srgbClr val="FF0000"/>
                </a:solidFill>
                <a:latin typeface="Arial" panose="020B0604020202020204" pitchFamily="34" charset="0"/>
                <a:cs typeface="Arial" panose="020B0604020202020204" pitchFamily="34" charset="0"/>
              </a:rPr>
              <a:t>Aquí debe ir catálogo de canciones</a:t>
            </a:r>
          </a:p>
          <a:p>
            <a:pPr algn="ctr">
              <a:spcAft>
                <a:spcPts val="0"/>
              </a:spcAft>
            </a:pPr>
            <a:r>
              <a:rPr lang="es-MX" sz="2400" b="1" dirty="0">
                <a:solidFill>
                  <a:srgbClr val="FF0000"/>
                </a:solidFill>
                <a:effectLst/>
                <a:latin typeface="Arial" panose="020B0604020202020204" pitchFamily="34" charset="0"/>
                <a:ea typeface="Calibri" panose="020F0502020204030204" pitchFamily="34" charset="0"/>
                <a:cs typeface="Arial" panose="020B0604020202020204" pitchFamily="34" charset="0"/>
              </a:rPr>
              <a:t>Información en la diapositiva 4 y 5</a:t>
            </a:r>
            <a:endParaRPr lang="es-MX" sz="2400" dirty="0">
              <a:effectLst/>
              <a:latin typeface="Arial" panose="020B0604020202020204" pitchFamily="34" charset="0"/>
              <a:ea typeface="Calibri" panose="020F0502020204030204" pitchFamily="34" charset="0"/>
              <a:cs typeface="Arial" panose="020B0604020202020204" pitchFamily="34" charset="0"/>
            </a:endParaRPr>
          </a:p>
        </p:txBody>
      </p:sp>
      <p:sp>
        <p:nvSpPr>
          <p:cNvPr id="10" name="Rectángulo 9"/>
          <p:cNvSpPr/>
          <p:nvPr/>
        </p:nvSpPr>
        <p:spPr>
          <a:xfrm>
            <a:off x="17857706" y="2504870"/>
            <a:ext cx="5059680" cy="241267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smtClean="0">
                <a:solidFill>
                  <a:schemeClr val="tx1"/>
                </a:solidFill>
              </a:rPr>
              <a:t>Renato, este documento es autoría del EC, por lo que habrá que ponerlo incrustado en plantilla. Lo encuentras en carpeta. </a:t>
            </a:r>
            <a:endParaRPr lang="es-MX" dirty="0">
              <a:solidFill>
                <a:schemeClr val="tx1"/>
              </a:solidFill>
            </a:endParaRPr>
          </a:p>
        </p:txBody>
      </p:sp>
      <p:sp>
        <p:nvSpPr>
          <p:cNvPr id="11" name="Rectángulo 10"/>
          <p:cNvSpPr/>
          <p:nvPr/>
        </p:nvSpPr>
        <p:spPr>
          <a:xfrm>
            <a:off x="17857706" y="10526729"/>
            <a:ext cx="5059680" cy="144818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smtClean="0">
                <a:solidFill>
                  <a:schemeClr val="bg1"/>
                </a:solidFill>
              </a:rPr>
              <a:t>Aurelio, las diapositivas están en la carpeta. </a:t>
            </a:r>
            <a:endParaRPr lang="es-MX" dirty="0">
              <a:solidFill>
                <a:schemeClr val="bg1"/>
              </a:solidFill>
            </a:endParaRPr>
          </a:p>
        </p:txBody>
      </p:sp>
      <p:sp>
        <p:nvSpPr>
          <p:cNvPr id="12" name="Rectángulo 11"/>
          <p:cNvSpPr/>
          <p:nvPr/>
        </p:nvSpPr>
        <p:spPr>
          <a:xfrm>
            <a:off x="13110100" y="14292040"/>
            <a:ext cx="4354940" cy="151800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400" dirty="0" smtClean="0">
                <a:solidFill>
                  <a:schemeClr val="bg1"/>
                </a:solidFill>
                <a:latin typeface="Arial" panose="020B0604020202020204" pitchFamily="34" charset="0"/>
                <a:cs typeface="Arial" panose="020B0604020202020204" pitchFamily="34" charset="0"/>
              </a:rPr>
              <a:t>Aurelio, usar el mismo formato de catálogo que usaste en el módulo 1 y 2 para presentar esta música. </a:t>
            </a:r>
            <a:endParaRPr lang="es-MX"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7757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56795" y="1427389"/>
            <a:ext cx="18280289" cy="13696053"/>
          </a:xfrm>
          <a:prstGeom prst="rect">
            <a:avLst/>
          </a:prstGeom>
        </p:spPr>
        <p:txBody>
          <a:bodyPr wrap="square">
            <a:spAutoFit/>
          </a:bodyPr>
          <a:lstStyle/>
          <a:p>
            <a:r>
              <a:rPr lang="es-MX" sz="2400" dirty="0">
                <a:latin typeface="Arial" panose="020B0604020202020204" pitchFamily="34" charset="0"/>
                <a:cs typeface="Arial" panose="020B0604020202020204" pitchFamily="34" charset="0"/>
              </a:rPr>
              <a:t>1.</a:t>
            </a:r>
            <a:r>
              <a:rPr lang="es-MX" sz="2400" dirty="0">
                <a:solidFill>
                  <a:srgbClr val="0070C0"/>
                </a:solidFill>
                <a:latin typeface="Arial" panose="020B0604020202020204" pitchFamily="34" charset="0"/>
                <a:cs typeface="Arial" panose="020B0604020202020204" pitchFamily="34" charset="0"/>
              </a:rPr>
              <a:t> Aquí podrá encontrar la música de uno de los compositores más notorios del México colonial (durante la época del Renacimiento) Hernando Franco, quien nació en España en 1532 y falleció en México el 28 de noviembre de 1585.</a:t>
            </a:r>
          </a:p>
          <a:p>
            <a:r>
              <a:rPr lang="es-MX" sz="2400" dirty="0">
                <a:solidFill>
                  <a:srgbClr val="0070C0"/>
                </a:solidFill>
                <a:latin typeface="Arial" panose="020B0604020202020204" pitchFamily="34" charset="0"/>
                <a:cs typeface="Arial" panose="020B0604020202020204" pitchFamily="34" charset="0"/>
              </a:rPr>
              <a:t>Escuche su canción </a:t>
            </a:r>
            <a:r>
              <a:rPr lang="es-MX" sz="2400" i="1" dirty="0">
                <a:solidFill>
                  <a:srgbClr val="0070C0"/>
                </a:solidFill>
                <a:latin typeface="Arial" panose="020B0604020202020204" pitchFamily="34" charset="0"/>
                <a:cs typeface="Arial" panose="020B0604020202020204" pitchFamily="34" charset="0"/>
              </a:rPr>
              <a:t>Kyrie.</a:t>
            </a:r>
          </a:p>
          <a:p>
            <a:r>
              <a:rPr lang="es-MX" sz="2400" dirty="0">
                <a:solidFill>
                  <a:srgbClr val="0070C0"/>
                </a:solidFill>
                <a:latin typeface="Arial" panose="020B0604020202020204" pitchFamily="34" charset="0"/>
                <a:cs typeface="Arial" panose="020B0604020202020204" pitchFamily="34" charset="0"/>
              </a:rPr>
              <a:t>Si pone atención recordará el estilo renacentista que pudimos apreciar en la segunda sección de esta tutoría, y aunque podría también estar listado en la segunda sección, se puso aquí entre las obras mexicanas, aun cuando evidentemente es un arte europeo. Puede expresar su opinión al respecto en el foro de música mexicana de esta tutoría. </a:t>
            </a:r>
            <a:r>
              <a:rPr lang="es-MX" sz="2400" b="1" dirty="0">
                <a:solidFill>
                  <a:srgbClr val="0070C0"/>
                </a:solidFill>
                <a:latin typeface="Arial" panose="020B0604020202020204" pitchFamily="34" charset="0"/>
                <a:cs typeface="Arial" panose="020B0604020202020204" pitchFamily="34" charset="0"/>
              </a:rPr>
              <a:t>Nota</a:t>
            </a:r>
            <a:r>
              <a:rPr lang="es-MX" sz="2400" dirty="0">
                <a:solidFill>
                  <a:srgbClr val="0070C0"/>
                </a:solidFill>
                <a:latin typeface="Arial" panose="020B0604020202020204" pitchFamily="34" charset="0"/>
                <a:cs typeface="Arial" panose="020B0604020202020204" pitchFamily="34" charset="0"/>
              </a:rPr>
              <a:t>: el director de la </a:t>
            </a:r>
            <a:r>
              <a:rPr lang="es-MX" sz="2400" i="1" dirty="0">
                <a:solidFill>
                  <a:srgbClr val="0070C0"/>
                </a:solidFill>
                <a:latin typeface="Arial" panose="020B0604020202020204" pitchFamily="34" charset="0"/>
                <a:cs typeface="Arial" panose="020B0604020202020204" pitchFamily="34" charset="0"/>
              </a:rPr>
              <a:t>Capella Cervantina </a:t>
            </a:r>
            <a:r>
              <a:rPr lang="es-MX" sz="2400" dirty="0">
                <a:solidFill>
                  <a:srgbClr val="0070C0"/>
                </a:solidFill>
                <a:latin typeface="Arial" panose="020B0604020202020204" pitchFamily="34" charset="0"/>
                <a:cs typeface="Arial" panose="020B0604020202020204" pitchFamily="34" charset="0"/>
              </a:rPr>
              <a:t>es el flautista Horacio Franco, no lo debemos confundir con el compositor novohispano Hernando Franco, puesto que en la referenciación en estilo APA ambos aparecen como Franco, H.</a:t>
            </a:r>
          </a:p>
          <a:p>
            <a:pPr marL="285750" indent="-285750">
              <a:buFont typeface="Wingdings" panose="05000000000000000000" pitchFamily="2" charset="2"/>
              <a:buChar char="Ø"/>
            </a:pPr>
            <a:r>
              <a:rPr lang="es-ES" sz="2400" dirty="0">
                <a:latin typeface="Arial" panose="020B0604020202020204" pitchFamily="34" charset="0"/>
                <a:cs typeface="Arial" panose="020B0604020202020204" pitchFamily="34" charset="0"/>
              </a:rPr>
              <a:t>Franco, H. (2000)</a:t>
            </a:r>
            <a:r>
              <a:rPr lang="es-ES" sz="2400" i="1" dirty="0">
                <a:latin typeface="Arial" panose="020B0604020202020204" pitchFamily="34" charset="0"/>
                <a:cs typeface="Arial" panose="020B0604020202020204" pitchFamily="34" charset="0"/>
              </a:rPr>
              <a:t>. </a:t>
            </a:r>
            <a:r>
              <a:rPr lang="es-ES" sz="2400" i="1" dirty="0" err="1">
                <a:latin typeface="Arial" panose="020B0604020202020204" pitchFamily="34" charset="0"/>
                <a:cs typeface="Arial" panose="020B0604020202020204" pitchFamily="34" charset="0"/>
              </a:rPr>
              <a:t>Kyrie</a:t>
            </a:r>
            <a:r>
              <a:rPr lang="es-ES" sz="2400" i="1" dirty="0">
                <a:latin typeface="Arial" panose="020B0604020202020204" pitchFamily="34" charset="0"/>
                <a:cs typeface="Arial" panose="020B0604020202020204" pitchFamily="34" charset="0"/>
              </a:rPr>
              <a:t>, de Misa </a:t>
            </a:r>
            <a:r>
              <a:rPr lang="es-ES" sz="2400" i="1" dirty="0" err="1">
                <a:latin typeface="Arial" panose="020B0604020202020204" pitchFamily="34" charset="0"/>
                <a:cs typeface="Arial" panose="020B0604020202020204" pitchFamily="34" charset="0"/>
              </a:rPr>
              <a:t>Brevis</a:t>
            </a:r>
            <a:r>
              <a:rPr lang="es-ES" sz="2400" i="1" dirty="0">
                <a:latin typeface="Arial" panose="020B0604020202020204" pitchFamily="34" charset="0"/>
                <a:cs typeface="Arial" panose="020B0604020202020204" pitchFamily="34" charset="0"/>
              </a:rPr>
              <a:t> a 5 </a:t>
            </a:r>
            <a:r>
              <a:rPr lang="es-ES" sz="2400" dirty="0">
                <a:latin typeface="Arial" panose="020B0604020202020204" pitchFamily="34" charset="0"/>
                <a:cs typeface="Arial" panose="020B0604020202020204" pitchFamily="34" charset="0"/>
              </a:rPr>
              <a:t>[canción grabada por Franco, H. y </a:t>
            </a:r>
            <a:r>
              <a:rPr lang="es-ES" sz="2400" dirty="0" err="1">
                <a:latin typeface="Arial" panose="020B0604020202020204" pitchFamily="34" charset="0"/>
                <a:cs typeface="Arial" panose="020B0604020202020204" pitchFamily="34" charset="0"/>
              </a:rPr>
              <a:t>Capella</a:t>
            </a:r>
            <a:r>
              <a:rPr lang="es-ES" sz="2400" dirty="0">
                <a:latin typeface="Arial" panose="020B0604020202020204" pitchFamily="34" charset="0"/>
                <a:cs typeface="Arial" panose="020B0604020202020204" pitchFamily="34" charset="0"/>
              </a:rPr>
              <a:t> Cervantina]. En </a:t>
            </a:r>
            <a:r>
              <a:rPr lang="es-ES" sz="2400" i="1" dirty="0">
                <a:latin typeface="Arial" panose="020B0604020202020204" pitchFamily="34" charset="0"/>
                <a:cs typeface="Arial" panose="020B0604020202020204" pitchFamily="34" charset="0"/>
              </a:rPr>
              <a:t>Música barroca mexicana</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Vol</a:t>
            </a:r>
            <a:r>
              <a:rPr lang="es-ES" sz="2400" dirty="0">
                <a:latin typeface="Arial" panose="020B0604020202020204" pitchFamily="34" charset="0"/>
                <a:cs typeface="Arial" panose="020B0604020202020204" pitchFamily="34" charset="0"/>
              </a:rPr>
              <a:t> II. Esplendor de la Catedral de México. </a:t>
            </a:r>
            <a:r>
              <a:rPr lang="es-ES" sz="2400" dirty="0" err="1">
                <a:latin typeface="Arial" panose="020B0604020202020204" pitchFamily="34" charset="0"/>
                <a:cs typeface="Arial" panose="020B0604020202020204" pitchFamily="34" charset="0"/>
              </a:rPr>
              <a:t>Quindecim</a:t>
            </a:r>
            <a:r>
              <a:rPr lang="es-ES" sz="2400" dirty="0">
                <a:latin typeface="Arial" panose="020B0604020202020204" pitchFamily="34" charset="0"/>
                <a:cs typeface="Arial" panose="020B0604020202020204" pitchFamily="34" charset="0"/>
              </a:rPr>
              <a:t> </a:t>
            </a:r>
            <a:r>
              <a:rPr lang="es-ES" sz="2400" dirty="0" err="1" smtClean="0">
                <a:latin typeface="Arial" panose="020B0604020202020204" pitchFamily="34" charset="0"/>
                <a:cs typeface="Arial" panose="020B0604020202020204" pitchFamily="34" charset="0"/>
              </a:rPr>
              <a:t>Recordings</a:t>
            </a:r>
            <a:r>
              <a:rPr lang="es-ES" sz="2400" dirty="0" smtClean="0">
                <a:latin typeface="Arial" panose="020B0604020202020204" pitchFamily="34" charset="0"/>
                <a:cs typeface="Arial" panose="020B0604020202020204" pitchFamily="34" charset="0"/>
              </a:rPr>
              <a:t>. </a:t>
            </a:r>
            <a:r>
              <a:rPr lang="es-ES" sz="2400" dirty="0" smtClean="0">
                <a:solidFill>
                  <a:schemeClr val="accent2">
                    <a:lumMod val="75000"/>
                  </a:schemeClr>
                </a:solidFill>
                <a:latin typeface="Arial" panose="020B0604020202020204" pitchFamily="34" charset="0"/>
                <a:cs typeface="Arial" panose="020B0604020202020204" pitchFamily="34" charset="0"/>
              </a:rPr>
              <a:t>CD</a:t>
            </a:r>
            <a:r>
              <a:rPr lang="es-ES" sz="2400" dirty="0">
                <a:solidFill>
                  <a:schemeClr val="accent2">
                    <a:lumMod val="75000"/>
                  </a:schemeClr>
                </a:solidFill>
                <a:latin typeface="Arial" panose="020B0604020202020204" pitchFamily="34" charset="0"/>
                <a:cs typeface="Arial" panose="020B0604020202020204" pitchFamily="34" charset="0"/>
              </a:rPr>
              <a:t>: </a:t>
            </a:r>
            <a:r>
              <a:rPr lang="es-MX" sz="2400" dirty="0">
                <a:solidFill>
                  <a:schemeClr val="accent2">
                    <a:lumMod val="75000"/>
                  </a:schemeClr>
                </a:solidFill>
                <a:latin typeface="Arial" panose="020B0604020202020204" pitchFamily="34" charset="0"/>
                <a:cs typeface="Arial" panose="020B0604020202020204" pitchFamily="34" charset="0"/>
              </a:rPr>
              <a:t>7509708000501. Pista o track: 1.</a:t>
            </a:r>
          </a:p>
          <a:p>
            <a:r>
              <a:rPr lang="es-MX" sz="2400" dirty="0">
                <a:latin typeface="Arial" panose="020B0604020202020204" pitchFamily="34" charset="0"/>
                <a:cs typeface="Arial" panose="020B0604020202020204" pitchFamily="34" charset="0"/>
              </a:rPr>
              <a:t> </a:t>
            </a:r>
          </a:p>
          <a:p>
            <a:r>
              <a:rPr lang="es-MX" sz="2400" dirty="0">
                <a:latin typeface="Arial" panose="020B0604020202020204" pitchFamily="34" charset="0"/>
                <a:cs typeface="Arial" panose="020B0604020202020204" pitchFamily="34" charset="0"/>
              </a:rPr>
              <a:t>2. </a:t>
            </a:r>
            <a:r>
              <a:rPr lang="es-MX" sz="2400" i="1" dirty="0">
                <a:solidFill>
                  <a:srgbClr val="0070C0"/>
                </a:solidFill>
                <a:latin typeface="Arial" panose="020B0604020202020204" pitchFamily="34" charset="0"/>
                <a:cs typeface="Arial" panose="020B0604020202020204" pitchFamily="34" charset="0"/>
              </a:rPr>
              <a:t>Huapango</a:t>
            </a:r>
            <a:r>
              <a:rPr lang="es-MX" sz="2400" dirty="0">
                <a:solidFill>
                  <a:srgbClr val="0070C0"/>
                </a:solidFill>
                <a:latin typeface="Arial" panose="020B0604020202020204" pitchFamily="34" charset="0"/>
                <a:cs typeface="Arial" panose="020B0604020202020204" pitchFamily="34" charset="0"/>
              </a:rPr>
              <a:t>, de José Pablo Moncayo</a:t>
            </a:r>
          </a:p>
          <a:p>
            <a:r>
              <a:rPr lang="es-MX" sz="2400" dirty="0">
                <a:solidFill>
                  <a:srgbClr val="0070C0"/>
                </a:solidFill>
                <a:latin typeface="Arial" panose="020B0604020202020204" pitchFamily="34" charset="0"/>
                <a:cs typeface="Arial" panose="020B0604020202020204" pitchFamily="34" charset="0"/>
              </a:rPr>
              <a:t>Es una de las obras más representativas de nuestro país y se toca alrededor del mundo. En las celebraciones de nuestra independencia no puede faltar esta obra.</a:t>
            </a:r>
          </a:p>
          <a:p>
            <a:pPr marL="285750" indent="-285750">
              <a:buFont typeface="Wingdings" panose="05000000000000000000" pitchFamily="2" charset="2"/>
              <a:buChar char="Ø"/>
            </a:pPr>
            <a:r>
              <a:rPr lang="es-ES" sz="2400" dirty="0" err="1">
                <a:latin typeface="Arial" panose="020B0604020202020204" pitchFamily="34" charset="0"/>
                <a:cs typeface="Arial" panose="020B0604020202020204" pitchFamily="34" charset="0"/>
              </a:rPr>
              <a:t>Moncayo</a:t>
            </a:r>
            <a:r>
              <a:rPr lang="es-ES" sz="2400" dirty="0">
                <a:latin typeface="Arial" panose="020B0604020202020204" pitchFamily="34" charset="0"/>
                <a:cs typeface="Arial" panose="020B0604020202020204" pitchFamily="34" charset="0"/>
              </a:rPr>
              <a:t>, J. P. (2019). </a:t>
            </a:r>
            <a:r>
              <a:rPr lang="es-ES" sz="2400" i="1" dirty="0">
                <a:latin typeface="Arial" panose="020B0604020202020204" pitchFamily="34" charset="0"/>
                <a:cs typeface="Arial" panose="020B0604020202020204" pitchFamily="34" charset="0"/>
              </a:rPr>
              <a:t>Huapango</a:t>
            </a:r>
            <a:r>
              <a:rPr lang="es-ES" sz="2400" dirty="0">
                <a:latin typeface="Arial" panose="020B0604020202020204" pitchFamily="34" charset="0"/>
                <a:cs typeface="Arial" panose="020B0604020202020204" pitchFamily="34" charset="0"/>
              </a:rPr>
              <a:t> [obra grabada por la Orquesta juvenil universitaria Eduardo Mata]. En </a:t>
            </a:r>
            <a:r>
              <a:rPr lang="es-ES" sz="2400" i="1" dirty="0">
                <a:latin typeface="Arial" panose="020B0604020202020204" pitchFamily="34" charset="0"/>
                <a:cs typeface="Arial" panose="020B0604020202020204" pitchFamily="34" charset="0"/>
              </a:rPr>
              <a:t>El árbol de la vida</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Músic</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from</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Mexico</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Naxos</a:t>
            </a:r>
            <a:r>
              <a:rPr lang="es-ES" sz="2400" dirty="0">
                <a:latin typeface="Arial" panose="020B0604020202020204" pitchFamily="34" charset="0"/>
                <a:cs typeface="Arial" panose="020B0604020202020204" pitchFamily="34" charset="0"/>
              </a:rPr>
              <a:t> (obra original publicada en 1941). </a:t>
            </a:r>
            <a:r>
              <a:rPr lang="es-ES" sz="2400" dirty="0" smtClean="0">
                <a:solidFill>
                  <a:schemeClr val="accent2">
                    <a:lumMod val="75000"/>
                  </a:schemeClr>
                </a:solidFill>
                <a:latin typeface="Arial" panose="020B0604020202020204" pitchFamily="34" charset="0"/>
                <a:cs typeface="Arial" panose="020B0604020202020204" pitchFamily="34" charset="0"/>
              </a:rPr>
              <a:t>Número de catálogo de CD</a:t>
            </a:r>
            <a:r>
              <a:rPr lang="es-ES" sz="2400" dirty="0">
                <a:solidFill>
                  <a:schemeClr val="accent2">
                    <a:lumMod val="75000"/>
                  </a:schemeClr>
                </a:solidFill>
                <a:latin typeface="Arial" panose="020B0604020202020204" pitchFamily="34" charset="0"/>
                <a:cs typeface="Arial" panose="020B0604020202020204" pitchFamily="34" charset="0"/>
              </a:rPr>
              <a:t>: </a:t>
            </a:r>
            <a:r>
              <a:rPr lang="es-MX" sz="2400" dirty="0">
                <a:solidFill>
                  <a:schemeClr val="accent2">
                    <a:lumMod val="75000"/>
                  </a:schemeClr>
                </a:solidFill>
                <a:latin typeface="Arial" panose="020B0604020202020204" pitchFamily="34" charset="0"/>
                <a:cs typeface="Arial" panose="020B0604020202020204" pitchFamily="34" charset="0"/>
              </a:rPr>
              <a:t>8.573902. Pista o track: 1.</a:t>
            </a:r>
          </a:p>
          <a:p>
            <a:endParaRPr lang="es-MX" sz="2400" dirty="0">
              <a:latin typeface="Arial" panose="020B0604020202020204" pitchFamily="34" charset="0"/>
              <a:cs typeface="Arial" panose="020B0604020202020204" pitchFamily="34" charset="0"/>
            </a:endParaRPr>
          </a:p>
          <a:p>
            <a:r>
              <a:rPr lang="es-MX" sz="2400" dirty="0">
                <a:latin typeface="Arial" panose="020B0604020202020204" pitchFamily="34" charset="0"/>
                <a:cs typeface="Arial" panose="020B0604020202020204" pitchFamily="34" charset="0"/>
              </a:rPr>
              <a:t>3. </a:t>
            </a:r>
            <a:r>
              <a:rPr lang="es-MX" sz="2400" i="1" dirty="0">
                <a:solidFill>
                  <a:srgbClr val="0070C0"/>
                </a:solidFill>
                <a:latin typeface="Arial" panose="020B0604020202020204" pitchFamily="34" charset="0"/>
                <a:cs typeface="Arial" panose="020B0604020202020204" pitchFamily="34" charset="0"/>
              </a:rPr>
              <a:t>Tierra de temporal</a:t>
            </a:r>
            <a:r>
              <a:rPr lang="es-MX" sz="2400" dirty="0">
                <a:solidFill>
                  <a:srgbClr val="0070C0"/>
                </a:solidFill>
                <a:latin typeface="Arial" panose="020B0604020202020204" pitchFamily="34" charset="0"/>
                <a:cs typeface="Arial" panose="020B0604020202020204" pitchFamily="34" charset="0"/>
              </a:rPr>
              <a:t>, de José Pablo Moncayo de 1949, es otra faceta del compositor. Es diferente de su Huapango y representa una imagen del campo mexicano con una fuerte nostalgia y añoranza muy nacionalista perceptible en la parte central de la obra. Es parte del repertorio de todas las orquestas del país.</a:t>
            </a:r>
          </a:p>
          <a:p>
            <a:pPr marL="285750" indent="-285750">
              <a:buFont typeface="Wingdings" panose="05000000000000000000" pitchFamily="2" charset="2"/>
              <a:buChar char="Ø"/>
            </a:pPr>
            <a:r>
              <a:rPr lang="es-MX" sz="2400" dirty="0">
                <a:latin typeface="Arial" panose="020B0604020202020204" pitchFamily="34" charset="0"/>
                <a:cs typeface="Arial" panose="020B0604020202020204" pitchFamily="34" charset="0"/>
              </a:rPr>
              <a:t>Moncayo, J. P. (2000). </a:t>
            </a:r>
            <a:r>
              <a:rPr lang="es-MX" sz="2400" i="1" dirty="0">
                <a:latin typeface="Arial" panose="020B0604020202020204" pitchFamily="34" charset="0"/>
                <a:cs typeface="Arial" panose="020B0604020202020204" pitchFamily="34" charset="0"/>
              </a:rPr>
              <a:t>Tierra de temporal </a:t>
            </a:r>
            <a:r>
              <a:rPr lang="es-MX" sz="2400" dirty="0">
                <a:latin typeface="Arial" panose="020B0604020202020204" pitchFamily="34" charset="0"/>
                <a:cs typeface="Arial" panose="020B0604020202020204" pitchFamily="34" charset="0"/>
              </a:rPr>
              <a:t>[obra grabada por Salvador, G., y Orquesta Filarmónica de Jalisco]. En </a:t>
            </a:r>
            <a:r>
              <a:rPr lang="es-MX" sz="2400" i="1" dirty="0">
                <a:latin typeface="Arial" panose="020B0604020202020204" pitchFamily="34" charset="0"/>
                <a:cs typeface="Arial" panose="020B0604020202020204" pitchFamily="34" charset="0"/>
              </a:rPr>
              <a:t>Orquesta Filarmónica de Jalisco: Chávez, Moncayo, Márquez, Revueltas, Rolón. Quindecim Recordings </a:t>
            </a:r>
            <a:r>
              <a:rPr lang="es-MX" sz="2400" dirty="0">
                <a:latin typeface="Arial" panose="020B0604020202020204" pitchFamily="34" charset="0"/>
                <a:cs typeface="Arial" panose="020B0604020202020204" pitchFamily="34" charset="0"/>
              </a:rPr>
              <a:t>(obra original publicada en 1950). </a:t>
            </a:r>
            <a:r>
              <a:rPr lang="es-ES" sz="2400" dirty="0">
                <a:solidFill>
                  <a:schemeClr val="accent2">
                    <a:lumMod val="75000"/>
                  </a:schemeClr>
                </a:solidFill>
                <a:latin typeface="Arial" panose="020B0604020202020204" pitchFamily="34" charset="0"/>
                <a:cs typeface="Arial" panose="020B0604020202020204" pitchFamily="34" charset="0"/>
              </a:rPr>
              <a:t>Número de catálogo de CD: </a:t>
            </a:r>
            <a:r>
              <a:rPr lang="es-MX" sz="2400" dirty="0">
                <a:solidFill>
                  <a:schemeClr val="accent2">
                    <a:lumMod val="75000"/>
                  </a:schemeClr>
                </a:solidFill>
                <a:latin typeface="Arial" panose="020B0604020202020204" pitchFamily="34" charset="0"/>
                <a:cs typeface="Arial" panose="020B0604020202020204" pitchFamily="34" charset="0"/>
              </a:rPr>
              <a:t>7509708000402. Pista o track: 2.</a:t>
            </a:r>
          </a:p>
          <a:p>
            <a:r>
              <a:rPr lang="es-MX" sz="2400" dirty="0">
                <a:latin typeface="Arial" panose="020B0604020202020204" pitchFamily="34" charset="0"/>
                <a:cs typeface="Arial" panose="020B0604020202020204" pitchFamily="34" charset="0"/>
              </a:rPr>
              <a:t> </a:t>
            </a:r>
          </a:p>
          <a:p>
            <a:r>
              <a:rPr lang="es-MX" sz="2400" dirty="0">
                <a:latin typeface="Arial" panose="020B0604020202020204" pitchFamily="34" charset="0"/>
                <a:cs typeface="Arial" panose="020B0604020202020204" pitchFamily="34" charset="0"/>
              </a:rPr>
              <a:t> 4. </a:t>
            </a:r>
            <a:r>
              <a:rPr lang="es-MX" sz="2400" i="1" dirty="0">
                <a:solidFill>
                  <a:srgbClr val="0070C0"/>
                </a:solidFill>
                <a:latin typeface="Arial" panose="020B0604020202020204" pitchFamily="34" charset="0"/>
                <a:cs typeface="Arial" panose="020B0604020202020204" pitchFamily="34" charset="0"/>
              </a:rPr>
              <a:t>Redes</a:t>
            </a:r>
            <a:r>
              <a:rPr lang="es-MX" sz="2400" dirty="0">
                <a:solidFill>
                  <a:srgbClr val="0070C0"/>
                </a:solidFill>
                <a:latin typeface="Arial" panose="020B0604020202020204" pitchFamily="34" charset="0"/>
                <a:cs typeface="Arial" panose="020B0604020202020204" pitchFamily="34" charset="0"/>
              </a:rPr>
              <a:t>, del compositor Silvestre Revueltas, es la banda sonora de una película del mismo nombre, estrenada en el año de 1936. La película fue filmada en Tlacotalpan. Esta obra es una de las más representativas del nacionalismo mexicano, tal vez debido a la temática de la película que trata acerca de las condiciones difíciles en las vidas de unos pescadores en México.</a:t>
            </a:r>
          </a:p>
          <a:p>
            <a:pPr marL="342900" indent="-342900">
              <a:buFont typeface="Wingdings" panose="05000000000000000000" pitchFamily="2" charset="2"/>
              <a:buChar char="Ø"/>
            </a:pPr>
            <a:r>
              <a:rPr lang="es-ES" sz="2400" dirty="0">
                <a:latin typeface="Arial" panose="020B0604020202020204" pitchFamily="34" charset="0"/>
                <a:cs typeface="Arial" panose="020B0604020202020204" pitchFamily="34" charset="0"/>
              </a:rPr>
              <a:t>Revueltas, S. (2004 ). </a:t>
            </a:r>
            <a:r>
              <a:rPr lang="es-ES" sz="2400" i="1" dirty="0">
                <a:latin typeface="Arial" panose="020B0604020202020204" pitchFamily="34" charset="0"/>
                <a:cs typeface="Arial" panose="020B0604020202020204" pitchFamily="34" charset="0"/>
              </a:rPr>
              <a:t>Redes</a:t>
            </a:r>
            <a:r>
              <a:rPr lang="es-ES" sz="2400" dirty="0">
                <a:latin typeface="Arial" panose="020B0604020202020204" pitchFamily="34" charset="0"/>
                <a:cs typeface="Arial" panose="020B0604020202020204" pitchFamily="34" charset="0"/>
              </a:rPr>
              <a:t> [obra grabada por Prieto, C. M. y la Orquesta Sinfónica de Xalapa]. En </a:t>
            </a:r>
            <a:r>
              <a:rPr lang="es-ES" sz="2400" i="1" dirty="0">
                <a:latin typeface="Arial" panose="020B0604020202020204" pitchFamily="34" charset="0"/>
                <a:cs typeface="Arial" panose="020B0604020202020204" pitchFamily="34" charset="0"/>
              </a:rPr>
              <a:t>Revueltas, Orquesta Sinfónica de Xalapa. </a:t>
            </a:r>
            <a:r>
              <a:rPr lang="es-ES" sz="2400" i="1" dirty="0" err="1">
                <a:latin typeface="Arial" panose="020B0604020202020204" pitchFamily="34" charset="0"/>
                <a:cs typeface="Arial" panose="020B0604020202020204" pitchFamily="34" charset="0"/>
              </a:rPr>
              <a:t>Urtext</a:t>
            </a:r>
            <a:r>
              <a:rPr lang="es-ES" sz="2400" i="1" dirty="0">
                <a:latin typeface="Arial" panose="020B0604020202020204" pitchFamily="34" charset="0"/>
                <a:cs typeface="Arial" panose="020B0604020202020204" pitchFamily="34" charset="0"/>
              </a:rPr>
              <a:t> Digital </a:t>
            </a:r>
            <a:r>
              <a:rPr lang="es-ES" sz="2400" i="1" dirty="0" err="1">
                <a:latin typeface="Arial" panose="020B0604020202020204" pitchFamily="34" charset="0"/>
                <a:cs typeface="Arial" panose="020B0604020202020204" pitchFamily="34" charset="0"/>
              </a:rPr>
              <a:t>Classics</a:t>
            </a:r>
            <a:r>
              <a:rPr lang="es-ES" sz="2400" dirty="0">
                <a:latin typeface="Arial" panose="020B0604020202020204" pitchFamily="34" charset="0"/>
                <a:cs typeface="Arial" panose="020B0604020202020204" pitchFamily="34" charset="0"/>
              </a:rPr>
              <a:t> (obra original publicada en 1936). </a:t>
            </a:r>
            <a:r>
              <a:rPr lang="es-ES" sz="2400" dirty="0">
                <a:solidFill>
                  <a:schemeClr val="accent2">
                    <a:lumMod val="75000"/>
                  </a:schemeClr>
                </a:solidFill>
                <a:latin typeface="Arial" panose="020B0604020202020204" pitchFamily="34" charset="0"/>
                <a:cs typeface="Arial" panose="020B0604020202020204" pitchFamily="34" charset="0"/>
              </a:rPr>
              <a:t>Número de catálogo de CD: </a:t>
            </a:r>
            <a:r>
              <a:rPr lang="es-MX" sz="2400" dirty="0">
                <a:solidFill>
                  <a:schemeClr val="accent2">
                    <a:lumMod val="75000"/>
                  </a:schemeClr>
                </a:solidFill>
                <a:latin typeface="Arial" panose="020B0604020202020204" pitchFamily="34" charset="0"/>
                <a:cs typeface="Arial" panose="020B0604020202020204" pitchFamily="34" charset="0"/>
              </a:rPr>
              <a:t>JBCC088. Pista o track: 2</a:t>
            </a:r>
            <a:r>
              <a:rPr lang="es-MX" sz="2400" dirty="0" smtClean="0">
                <a:solidFill>
                  <a:schemeClr val="accent2">
                    <a:lumMod val="75000"/>
                  </a:schemeClr>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Ø"/>
            </a:pPr>
            <a:endParaRPr lang="es-MX" sz="2400" dirty="0">
              <a:latin typeface="Arial" panose="020B0604020202020204" pitchFamily="34" charset="0"/>
              <a:cs typeface="Arial" panose="020B0604020202020204" pitchFamily="34" charset="0"/>
            </a:endParaRPr>
          </a:p>
          <a:p>
            <a:r>
              <a:rPr lang="es-MX" sz="2400" dirty="0" smtClean="0">
                <a:latin typeface="Arial" panose="020B0604020202020204" pitchFamily="34" charset="0"/>
                <a:cs typeface="Arial" panose="020B0604020202020204" pitchFamily="34" charset="0"/>
              </a:rPr>
              <a:t> 5. </a:t>
            </a:r>
            <a:r>
              <a:rPr lang="es-MX" sz="2400" dirty="0" smtClean="0">
                <a:solidFill>
                  <a:srgbClr val="0070C0"/>
                </a:solidFill>
                <a:latin typeface="Arial" panose="020B0604020202020204" pitchFamily="34" charset="0"/>
                <a:cs typeface="Arial" panose="020B0604020202020204" pitchFamily="34" charset="0"/>
              </a:rPr>
              <a:t> </a:t>
            </a:r>
            <a:r>
              <a:rPr lang="es-MX" sz="2400" i="1" dirty="0" smtClean="0">
                <a:solidFill>
                  <a:srgbClr val="0070C0"/>
                </a:solidFill>
                <a:latin typeface="Arial" panose="020B0604020202020204" pitchFamily="34" charset="0"/>
                <a:cs typeface="Arial" panose="020B0604020202020204" pitchFamily="34" charset="0"/>
              </a:rPr>
              <a:t>Sones de Mariachi</a:t>
            </a:r>
            <a:r>
              <a:rPr lang="es-MX" sz="2400" dirty="0" smtClean="0">
                <a:solidFill>
                  <a:srgbClr val="0070C0"/>
                </a:solidFill>
                <a:latin typeface="Arial" panose="020B0604020202020204" pitchFamily="34" charset="0"/>
                <a:cs typeface="Arial" panose="020B0604020202020204" pitchFamily="34" charset="0"/>
              </a:rPr>
              <a:t>, es una pieza para gran orquesta del compositor mexicano Blas Galindo, y fue publicada en 1941. En ella se pueden escuchar claramente las canciones de mariachi, pero magistralmente orquestadas por el compositor. Hoy en día también forma parte del repertorio de todas las orquestas del país</a:t>
            </a:r>
            <a:r>
              <a:rPr lang="es-MX" sz="2400" dirty="0" smtClean="0">
                <a:latin typeface="Arial" panose="020B0604020202020204" pitchFamily="34" charset="0"/>
                <a:cs typeface="Arial" panose="020B0604020202020204" pitchFamily="34" charset="0"/>
              </a:rPr>
              <a:t>.</a:t>
            </a:r>
          </a:p>
          <a:p>
            <a:pPr marL="285750" indent="-285750">
              <a:buFont typeface="Wingdings" panose="05000000000000000000" pitchFamily="2" charset="2"/>
              <a:buChar char="Ø"/>
            </a:pPr>
            <a:r>
              <a:rPr lang="es-MX" sz="2400" dirty="0" smtClean="0">
                <a:latin typeface="Arial" panose="020B0604020202020204" pitchFamily="34" charset="0"/>
                <a:cs typeface="Arial" panose="020B0604020202020204" pitchFamily="34" charset="0"/>
              </a:rPr>
              <a:t>Galindo, B. (1994). </a:t>
            </a:r>
            <a:r>
              <a:rPr lang="es-MX" sz="2400" i="1" dirty="0" smtClean="0">
                <a:latin typeface="Arial" panose="020B0604020202020204" pitchFamily="34" charset="0"/>
                <a:cs typeface="Arial" panose="020B0604020202020204" pitchFamily="34" charset="0"/>
              </a:rPr>
              <a:t>Sones de mariachi </a:t>
            </a:r>
            <a:r>
              <a:rPr lang="es-MX" sz="2400" dirty="0" smtClean="0">
                <a:latin typeface="Arial" panose="020B0604020202020204" pitchFamily="34" charset="0"/>
                <a:cs typeface="Arial" panose="020B0604020202020204" pitchFamily="34" charset="0"/>
              </a:rPr>
              <a:t>[obra grabada por </a:t>
            </a:r>
            <a:r>
              <a:rPr lang="es-MX" sz="2400" dirty="0" err="1" smtClean="0">
                <a:latin typeface="Arial" panose="020B0604020202020204" pitchFamily="34" charset="0"/>
                <a:cs typeface="Arial" panose="020B0604020202020204" pitchFamily="34" charset="0"/>
              </a:rPr>
              <a:t>Bátiz</a:t>
            </a:r>
            <a:r>
              <a:rPr lang="es-MX" sz="2400" dirty="0" smtClean="0">
                <a:latin typeface="Arial" panose="020B0604020202020204" pitchFamily="34" charset="0"/>
                <a:cs typeface="Arial" panose="020B0604020202020204" pitchFamily="34" charset="0"/>
              </a:rPr>
              <a:t>, E. y Festival </a:t>
            </a:r>
            <a:r>
              <a:rPr lang="es-MX" sz="2400" dirty="0" err="1" smtClean="0">
                <a:latin typeface="Arial" panose="020B0604020202020204" pitchFamily="34" charset="0"/>
                <a:cs typeface="Arial" panose="020B0604020202020204" pitchFamily="34" charset="0"/>
              </a:rPr>
              <a:t>Orchestra</a:t>
            </a:r>
            <a:r>
              <a:rPr lang="es-MX" sz="2400" dirty="0" smtClean="0">
                <a:latin typeface="Arial" panose="020B0604020202020204" pitchFamily="34" charset="0"/>
                <a:cs typeface="Arial" panose="020B0604020202020204" pitchFamily="34" charset="0"/>
              </a:rPr>
              <a:t> of </a:t>
            </a:r>
            <a:r>
              <a:rPr lang="es-MX" sz="2400" dirty="0" err="1" smtClean="0">
                <a:latin typeface="Arial" panose="020B0604020202020204" pitchFamily="34" charset="0"/>
                <a:cs typeface="Arial" panose="020B0604020202020204" pitchFamily="34" charset="0"/>
              </a:rPr>
              <a:t>Mexico</a:t>
            </a:r>
            <a:r>
              <a:rPr lang="es-MX" sz="2400" dirty="0" smtClean="0">
                <a:latin typeface="Arial" panose="020B0604020202020204" pitchFamily="34" charset="0"/>
                <a:cs typeface="Arial" panose="020B0604020202020204" pitchFamily="34" charset="0"/>
              </a:rPr>
              <a:t>]. En </a:t>
            </a:r>
            <a:r>
              <a:rPr lang="es-MX" sz="2400" i="1" dirty="0" err="1" smtClean="0">
                <a:latin typeface="Arial" panose="020B0604020202020204" pitchFamily="34" charset="0"/>
                <a:cs typeface="Arial" panose="020B0604020202020204" pitchFamily="34" charset="0"/>
              </a:rPr>
              <a:t>Latin</a:t>
            </a:r>
            <a:r>
              <a:rPr lang="es-MX" sz="2400" i="1" dirty="0" smtClean="0">
                <a:latin typeface="Arial" panose="020B0604020202020204" pitchFamily="34" charset="0"/>
                <a:cs typeface="Arial" panose="020B0604020202020204" pitchFamily="34" charset="0"/>
              </a:rPr>
              <a:t> </a:t>
            </a:r>
            <a:r>
              <a:rPr lang="es-MX" sz="2400" i="1" dirty="0" err="1" smtClean="0">
                <a:latin typeface="Arial" panose="020B0604020202020204" pitchFamily="34" charset="0"/>
                <a:cs typeface="Arial" panose="020B0604020202020204" pitchFamily="34" charset="0"/>
              </a:rPr>
              <a:t>american</a:t>
            </a:r>
            <a:r>
              <a:rPr lang="es-MX" sz="2400" i="1" dirty="0" smtClean="0">
                <a:latin typeface="Arial" panose="020B0604020202020204" pitchFamily="34" charset="0"/>
                <a:cs typeface="Arial" panose="020B0604020202020204" pitchFamily="34" charset="0"/>
              </a:rPr>
              <a:t> </a:t>
            </a:r>
            <a:r>
              <a:rPr lang="es-MX" sz="2400" i="1" dirty="0" err="1" smtClean="0">
                <a:latin typeface="Arial" panose="020B0604020202020204" pitchFamily="34" charset="0"/>
                <a:cs typeface="Arial" panose="020B0604020202020204" pitchFamily="34" charset="0"/>
              </a:rPr>
              <a:t>classics</a:t>
            </a:r>
            <a:r>
              <a:rPr lang="es-MX" sz="2400" i="1" dirty="0" smtClean="0">
                <a:latin typeface="Arial" panose="020B0604020202020204" pitchFamily="34" charset="0"/>
                <a:cs typeface="Arial" panose="020B0604020202020204" pitchFamily="34" charset="0"/>
              </a:rPr>
              <a:t>. </a:t>
            </a:r>
            <a:r>
              <a:rPr lang="es-MX" sz="2400" i="1" dirty="0" err="1" smtClean="0">
                <a:latin typeface="Arial" panose="020B0604020202020204" pitchFamily="34" charset="0"/>
                <a:cs typeface="Arial" panose="020B0604020202020204" pitchFamily="34" charset="0"/>
              </a:rPr>
              <a:t>Naxos</a:t>
            </a:r>
            <a:r>
              <a:rPr lang="es-MX" sz="2400" i="1" dirty="0" smtClean="0">
                <a:latin typeface="Arial" panose="020B0604020202020204" pitchFamily="34" charset="0"/>
                <a:cs typeface="Arial" panose="020B0604020202020204" pitchFamily="34" charset="0"/>
              </a:rPr>
              <a:t> </a:t>
            </a:r>
            <a:r>
              <a:rPr lang="es-MX" sz="2400" dirty="0" smtClean="0">
                <a:latin typeface="Arial" panose="020B0604020202020204" pitchFamily="34" charset="0"/>
                <a:cs typeface="Arial" panose="020B0604020202020204" pitchFamily="34" charset="0"/>
              </a:rPr>
              <a:t>(obra original publicada en 1941). </a:t>
            </a:r>
            <a:r>
              <a:rPr lang="es-MX" sz="2400" dirty="0" smtClean="0">
                <a:solidFill>
                  <a:schemeClr val="accent2">
                    <a:lumMod val="75000"/>
                  </a:schemeClr>
                </a:solidFill>
                <a:latin typeface="Arial" panose="020B0604020202020204" pitchFamily="34" charset="0"/>
                <a:cs typeface="Arial" panose="020B0604020202020204" pitchFamily="34" charset="0"/>
              </a:rPr>
              <a:t>CD: 8.550838. Pista o </a:t>
            </a:r>
            <a:r>
              <a:rPr lang="es-MX" sz="2400" dirty="0" err="1" smtClean="0">
                <a:solidFill>
                  <a:schemeClr val="accent2">
                    <a:lumMod val="75000"/>
                  </a:schemeClr>
                </a:solidFill>
                <a:latin typeface="Arial" panose="020B0604020202020204" pitchFamily="34" charset="0"/>
                <a:cs typeface="Arial" panose="020B0604020202020204" pitchFamily="34" charset="0"/>
              </a:rPr>
              <a:t>Track</a:t>
            </a:r>
            <a:r>
              <a:rPr lang="es-MX" sz="2400" dirty="0" smtClean="0">
                <a:solidFill>
                  <a:schemeClr val="accent2">
                    <a:lumMod val="75000"/>
                  </a:schemeClr>
                </a:solidFill>
                <a:latin typeface="Arial" panose="020B0604020202020204" pitchFamily="34" charset="0"/>
                <a:cs typeface="Arial" panose="020B0604020202020204" pitchFamily="34" charset="0"/>
              </a:rPr>
              <a:t>: 10.</a:t>
            </a:r>
          </a:p>
          <a:p>
            <a:pPr marL="285750" indent="-285750">
              <a:buFont typeface="Wingdings" panose="05000000000000000000" pitchFamily="2" charset="2"/>
              <a:buChar char="Ø"/>
            </a:pPr>
            <a:r>
              <a:rPr lang="es-MX" sz="2400" dirty="0" smtClean="0">
                <a:latin typeface="Arial" panose="020B0604020202020204" pitchFamily="34" charset="0"/>
                <a:cs typeface="Arial" panose="020B0604020202020204" pitchFamily="34" charset="0"/>
              </a:rPr>
              <a:t>l </a:t>
            </a:r>
            <a:r>
              <a:rPr lang="es-MX" sz="2400" dirty="0">
                <a:latin typeface="Arial" panose="020B0604020202020204" pitchFamily="34" charset="0"/>
                <a:cs typeface="Arial" panose="020B0604020202020204" pitchFamily="34" charset="0"/>
              </a:rPr>
              <a:t>Orchestra of Mexico]. En </a:t>
            </a:r>
            <a:r>
              <a:rPr lang="es-MX" sz="2400" dirty="0" err="1">
                <a:latin typeface="Arial" panose="020B0604020202020204" pitchFamily="34" charset="0"/>
                <a:cs typeface="Arial" panose="020B0604020202020204" pitchFamily="34" charset="0"/>
              </a:rPr>
              <a:t>Latin</a:t>
            </a:r>
            <a:r>
              <a:rPr lang="es-MX" sz="2400" dirty="0">
                <a:latin typeface="Arial" panose="020B0604020202020204" pitchFamily="34" charset="0"/>
                <a:cs typeface="Arial" panose="020B0604020202020204" pitchFamily="34" charset="0"/>
              </a:rPr>
              <a:t> </a:t>
            </a:r>
            <a:r>
              <a:rPr lang="es-MX" sz="2400" dirty="0" err="1">
                <a:latin typeface="Arial" panose="020B0604020202020204" pitchFamily="34" charset="0"/>
                <a:cs typeface="Arial" panose="020B0604020202020204" pitchFamily="34" charset="0"/>
              </a:rPr>
              <a:t>american</a:t>
            </a:r>
            <a:r>
              <a:rPr lang="es-MX" sz="2400" dirty="0">
                <a:latin typeface="Arial" panose="020B0604020202020204" pitchFamily="34" charset="0"/>
                <a:cs typeface="Arial" panose="020B0604020202020204" pitchFamily="34" charset="0"/>
              </a:rPr>
              <a:t> </a:t>
            </a:r>
            <a:r>
              <a:rPr lang="es-MX" sz="2400" dirty="0" err="1">
                <a:latin typeface="Arial" panose="020B0604020202020204" pitchFamily="34" charset="0"/>
                <a:cs typeface="Arial" panose="020B0604020202020204" pitchFamily="34" charset="0"/>
              </a:rPr>
              <a:t>classics</a:t>
            </a:r>
            <a:r>
              <a:rPr lang="es-MX" sz="2400" dirty="0">
                <a:latin typeface="Arial" panose="020B0604020202020204" pitchFamily="34" charset="0"/>
                <a:cs typeface="Arial" panose="020B0604020202020204" pitchFamily="34" charset="0"/>
              </a:rPr>
              <a:t>. </a:t>
            </a:r>
            <a:r>
              <a:rPr lang="es-MX" sz="2400" dirty="0" err="1">
                <a:latin typeface="Arial" panose="020B0604020202020204" pitchFamily="34" charset="0"/>
                <a:cs typeface="Arial" panose="020B0604020202020204" pitchFamily="34" charset="0"/>
              </a:rPr>
              <a:t>Naxos</a:t>
            </a:r>
            <a:r>
              <a:rPr lang="es-MX" sz="2400" dirty="0">
                <a:latin typeface="Arial" panose="020B0604020202020204" pitchFamily="34" charset="0"/>
                <a:cs typeface="Arial" panose="020B0604020202020204" pitchFamily="34" charset="0"/>
              </a:rPr>
              <a:t>. (obra original publicada en 1941)  </a:t>
            </a:r>
            <a:r>
              <a:rPr lang="es-MX" sz="2400" dirty="0">
                <a:solidFill>
                  <a:schemeClr val="accent2">
                    <a:lumMod val="75000"/>
                  </a:schemeClr>
                </a:solidFill>
                <a:latin typeface="Arial" panose="020B0604020202020204" pitchFamily="34" charset="0"/>
                <a:cs typeface="Arial" panose="020B0604020202020204" pitchFamily="34" charset="0"/>
              </a:rPr>
              <a:t>CD: 8.550838  Pista o </a:t>
            </a:r>
            <a:r>
              <a:rPr lang="es-MX" sz="2400" dirty="0" err="1">
                <a:solidFill>
                  <a:schemeClr val="accent2">
                    <a:lumMod val="75000"/>
                  </a:schemeClr>
                </a:solidFill>
                <a:latin typeface="Arial" panose="020B0604020202020204" pitchFamily="34" charset="0"/>
                <a:cs typeface="Arial" panose="020B0604020202020204" pitchFamily="34" charset="0"/>
              </a:rPr>
              <a:t>Track</a:t>
            </a:r>
            <a:r>
              <a:rPr lang="es-MX" sz="2400" dirty="0">
                <a:solidFill>
                  <a:schemeClr val="accent2">
                    <a:lumMod val="75000"/>
                  </a:schemeClr>
                </a:solidFill>
                <a:latin typeface="Arial" panose="020B0604020202020204" pitchFamily="34" charset="0"/>
                <a:cs typeface="Arial" panose="020B0604020202020204" pitchFamily="34" charset="0"/>
              </a:rPr>
              <a:t>: 10</a:t>
            </a:r>
          </a:p>
          <a:p>
            <a:endParaRPr lang="es-MX"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6694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51114" y="1334830"/>
            <a:ext cx="17863457" cy="8956296"/>
          </a:xfrm>
          <a:prstGeom prst="rect">
            <a:avLst/>
          </a:prstGeom>
        </p:spPr>
        <p:txBody>
          <a:bodyPr wrap="square">
            <a:spAutoFit/>
          </a:bodyPr>
          <a:lstStyle/>
          <a:p>
            <a:r>
              <a:rPr lang="es-MX" sz="2400" dirty="0">
                <a:latin typeface="Arial" panose="020B0604020202020204" pitchFamily="34" charset="0"/>
                <a:cs typeface="Arial" panose="020B0604020202020204" pitchFamily="34" charset="0"/>
              </a:rPr>
              <a:t>6. </a:t>
            </a:r>
            <a:r>
              <a:rPr lang="es-MX" sz="2400" i="1" dirty="0">
                <a:solidFill>
                  <a:srgbClr val="0070C0"/>
                </a:solidFill>
                <a:latin typeface="Arial" panose="020B0604020202020204" pitchFamily="34" charset="0"/>
                <a:cs typeface="Arial" panose="020B0604020202020204" pitchFamily="34" charset="0"/>
              </a:rPr>
              <a:t>Sinfonía India</a:t>
            </a:r>
            <a:r>
              <a:rPr lang="es-MX" sz="2400" dirty="0">
                <a:solidFill>
                  <a:srgbClr val="0070C0"/>
                </a:solidFill>
                <a:latin typeface="Arial" panose="020B0604020202020204" pitchFamily="34" charset="0"/>
                <a:cs typeface="Arial" panose="020B0604020202020204" pitchFamily="34" charset="0"/>
              </a:rPr>
              <a:t>, del compositor mexicano Carlos Chávez, es quizás la más conocida de sus seis sinfonías. Fue escrita en 1936 y lo característico de esta obra es que Chávez incorporó en ella instrumentos prehispánicos junto con los tradicionales de una orquesta sinfónica. Él mismo realizó investigaciones acerca de los instrumentos para averiguar cómo se tocaban o percutían.</a:t>
            </a:r>
          </a:p>
          <a:p>
            <a:pPr marL="285750" indent="-285750">
              <a:buFont typeface="Wingdings" panose="05000000000000000000" pitchFamily="2" charset="2"/>
              <a:buChar char="Ø"/>
            </a:pPr>
            <a:r>
              <a:rPr lang="es-MX" sz="2400" dirty="0">
                <a:latin typeface="Arial" panose="020B0604020202020204" pitchFamily="34" charset="0"/>
                <a:cs typeface="Arial" panose="020B0604020202020204" pitchFamily="34" charset="0"/>
              </a:rPr>
              <a:t>Chávez, C. (2019). </a:t>
            </a:r>
            <a:r>
              <a:rPr lang="es-MX" sz="2400" i="1" dirty="0">
                <a:latin typeface="Arial" panose="020B0604020202020204" pitchFamily="34" charset="0"/>
                <a:cs typeface="Arial" panose="020B0604020202020204" pitchFamily="34" charset="0"/>
              </a:rPr>
              <a:t>Sinfonía India </a:t>
            </a:r>
            <a:r>
              <a:rPr lang="es-MX" sz="2400" dirty="0">
                <a:latin typeface="Arial" panose="020B0604020202020204" pitchFamily="34" charset="0"/>
                <a:cs typeface="Arial" panose="020B0604020202020204" pitchFamily="34" charset="0"/>
              </a:rPr>
              <a:t>[obra grabada por Prieto, C. M. y The orchestra of the Americas]. En </a:t>
            </a:r>
            <a:r>
              <a:rPr lang="es-MX" sz="2400" i="1" dirty="0">
                <a:latin typeface="Arial" panose="020B0604020202020204" pitchFamily="34" charset="0"/>
                <a:cs typeface="Arial" panose="020B0604020202020204" pitchFamily="34" charset="0"/>
              </a:rPr>
              <a:t>Copland &amp; Chávez, pan-amaerican reflections. Linn records </a:t>
            </a:r>
            <a:r>
              <a:rPr lang="es-MX" sz="2400" dirty="0">
                <a:latin typeface="Arial" panose="020B0604020202020204" pitchFamily="34" charset="0"/>
                <a:cs typeface="Arial" panose="020B0604020202020204" pitchFamily="34" charset="0"/>
              </a:rPr>
              <a:t>(obra original publicada en 1936). </a:t>
            </a:r>
            <a:r>
              <a:rPr lang="es-MX" sz="2400" dirty="0">
                <a:solidFill>
                  <a:schemeClr val="accent2">
                    <a:lumMod val="75000"/>
                  </a:schemeClr>
                </a:solidFill>
                <a:latin typeface="Arial" panose="020B0604020202020204" pitchFamily="34" charset="0"/>
                <a:cs typeface="Arial" panose="020B0604020202020204" pitchFamily="34" charset="0"/>
              </a:rPr>
              <a:t>CD CKD604M. Pista o Track: 5.</a:t>
            </a:r>
          </a:p>
          <a:p>
            <a:endParaRPr lang="es-MX" sz="2400" dirty="0">
              <a:latin typeface="Arial" panose="020B0604020202020204" pitchFamily="34" charset="0"/>
              <a:cs typeface="Arial" panose="020B0604020202020204" pitchFamily="34" charset="0"/>
            </a:endParaRPr>
          </a:p>
          <a:p>
            <a:r>
              <a:rPr lang="es-MX" sz="2400" dirty="0">
                <a:latin typeface="Arial" panose="020B0604020202020204" pitchFamily="34" charset="0"/>
                <a:cs typeface="Arial" panose="020B0604020202020204" pitchFamily="34" charset="0"/>
              </a:rPr>
              <a:t>7. </a:t>
            </a:r>
            <a:r>
              <a:rPr lang="es-MX" sz="2400" dirty="0">
                <a:solidFill>
                  <a:srgbClr val="0070C0"/>
                </a:solidFill>
                <a:latin typeface="Arial" panose="020B0604020202020204" pitchFamily="34" charset="0"/>
                <a:cs typeface="Arial" panose="020B0604020202020204" pitchFamily="34" charset="0"/>
              </a:rPr>
              <a:t>Ahora es el turno de Sor Juana Inés de la Cruz, ella escribió diversos villancicos (un género literario poético-musical), aunque ella solamente escribió las letras, no la música.</a:t>
            </a:r>
          </a:p>
          <a:p>
            <a:r>
              <a:rPr lang="es-MX" sz="2400" dirty="0">
                <a:solidFill>
                  <a:srgbClr val="0070C0"/>
                </a:solidFill>
                <a:latin typeface="Arial" panose="020B0604020202020204" pitchFamily="34" charset="0"/>
                <a:cs typeface="Arial" panose="020B0604020202020204" pitchFamily="34" charset="0"/>
              </a:rPr>
              <a:t>Gracias a los textos encontrados en diferentes catedrales y monasterios, tanto en España como en México y Suramérica, hoy sabemos que Sor Juana gozaba de una importante fama en ambos continentes y su obra era muy apreciada, al grado de que diversos compositores musicalizaron sus villancicos (Pérez-Amador, 2008). Sin embargo, esas obras musicales se conocen poco.</a:t>
            </a:r>
          </a:p>
          <a:p>
            <a:r>
              <a:rPr lang="es-MX" sz="2400" dirty="0">
                <a:solidFill>
                  <a:srgbClr val="0070C0"/>
                </a:solidFill>
                <a:latin typeface="Arial" panose="020B0604020202020204" pitchFamily="34" charset="0"/>
                <a:cs typeface="Arial" panose="020B0604020202020204" pitchFamily="34" charset="0"/>
              </a:rPr>
              <a:t>Ahora, no sólo la literatura de Sor Juana tenía demanda, sino también su imagen. Varios retratos fueron encargados a los artistas novohispanos.</a:t>
            </a:r>
          </a:p>
          <a:p>
            <a:r>
              <a:rPr lang="es-MX" sz="2400" dirty="0">
                <a:solidFill>
                  <a:srgbClr val="0070C0"/>
                </a:solidFill>
                <a:latin typeface="Arial" panose="020B0604020202020204" pitchFamily="34" charset="0"/>
                <a:cs typeface="Arial" panose="020B0604020202020204" pitchFamily="34" charset="0"/>
              </a:rPr>
              <a:t>El más famoso es el retrato que realizó Miguel Cabrera, alrededor de 1750-1751, el cual se conserva en el Castillo de Chapultepec.</a:t>
            </a:r>
          </a:p>
          <a:p>
            <a:r>
              <a:rPr lang="es-MX" sz="2400" dirty="0">
                <a:solidFill>
                  <a:srgbClr val="0070C0"/>
                </a:solidFill>
                <a:latin typeface="Arial" panose="020B0604020202020204" pitchFamily="34" charset="0"/>
                <a:cs typeface="Arial" panose="020B0604020202020204" pitchFamily="34" charset="0"/>
              </a:rPr>
              <a:t>Lo curioso es que el pintor Miguel Cabrera nació en 1695, el mismo año en que Sor Juana murió.</a:t>
            </a:r>
          </a:p>
          <a:p>
            <a:r>
              <a:rPr lang="es-MX" sz="2400" dirty="0">
                <a:solidFill>
                  <a:srgbClr val="0070C0"/>
                </a:solidFill>
                <a:latin typeface="Arial" panose="020B0604020202020204" pitchFamily="34" charset="0"/>
                <a:cs typeface="Arial" panose="020B0604020202020204" pitchFamily="34" charset="0"/>
              </a:rPr>
              <a:t>Es decir, ese retrato fue pintado 55 años después de haber fallecido.</a:t>
            </a:r>
          </a:p>
          <a:p>
            <a:r>
              <a:rPr lang="es-MX" sz="2400" dirty="0">
                <a:solidFill>
                  <a:srgbClr val="0070C0"/>
                </a:solidFill>
                <a:latin typeface="Arial" panose="020B0604020202020204" pitchFamily="34" charset="0"/>
                <a:cs typeface="Arial" panose="020B0604020202020204" pitchFamily="34" charset="0"/>
              </a:rPr>
              <a:t>Hoy se conservan retratos de Sor Juana tanto en México como en España.</a:t>
            </a:r>
          </a:p>
          <a:p>
            <a:r>
              <a:rPr lang="es-MX" sz="2400" dirty="0">
                <a:solidFill>
                  <a:srgbClr val="0070C0"/>
                </a:solidFill>
                <a:latin typeface="Arial" panose="020B0604020202020204" pitchFamily="34" charset="0"/>
                <a:cs typeface="Arial" panose="020B0604020202020204" pitchFamily="34" charset="0"/>
              </a:rPr>
              <a:t>El siguiente es un ejemplo de un villancico de Sor Juana titulado “Las flores y las estrellas”, puesto en música por el compositor Manuel de Mesa y Carrizo (1725-1773), en 1767.</a:t>
            </a:r>
          </a:p>
          <a:p>
            <a:pPr marL="342900" indent="-342900">
              <a:buFont typeface="Wingdings" panose="05000000000000000000" pitchFamily="2" charset="2"/>
              <a:buChar char="Ø"/>
            </a:pPr>
            <a:r>
              <a:rPr lang="es-MX" sz="2400" dirty="0">
                <a:latin typeface="Arial" panose="020B0604020202020204" pitchFamily="34" charset="0"/>
                <a:cs typeface="Arial" panose="020B0604020202020204" pitchFamily="34" charset="0"/>
              </a:rPr>
              <a:t>Mesa y Carrizo, M. y Sor Juana Inés de la Cruz. (2000). Las flores y las estrellas. En</a:t>
            </a:r>
            <a:r>
              <a:rPr lang="es-MX" sz="2400" i="1" dirty="0">
                <a:latin typeface="Arial" panose="020B0604020202020204" pitchFamily="34" charset="0"/>
                <a:cs typeface="Arial" panose="020B0604020202020204" pitchFamily="34" charset="0"/>
              </a:rPr>
              <a:t> Le Phénix du Mexique Choral Music- FLORES, A. / MESA Y CARRIZO, M </a:t>
            </a:r>
            <a:r>
              <a:rPr lang="es-MX" sz="2400" dirty="0">
                <a:latin typeface="Arial" panose="020B0604020202020204" pitchFamily="34" charset="0"/>
                <a:cs typeface="Arial" panose="020B0604020202020204" pitchFamily="34" charset="0"/>
              </a:rPr>
              <a:t>[obra grabada por Fernández, A., Dominguez, R., Borges, A., Schofrin, F., Oro, M., Meerapfel, A., Zanasi, F., Garrido, G., Cor Vivaldi Els Petits Cantors de Catalunya, y Ensemble Elyma]. Phaia Music (obra original publicada en 1767). </a:t>
            </a:r>
            <a:r>
              <a:rPr lang="es-MX" sz="2400" dirty="0">
                <a:solidFill>
                  <a:schemeClr val="accent2">
                    <a:lumMod val="75000"/>
                  </a:schemeClr>
                </a:solidFill>
                <a:latin typeface="Arial" panose="020B0604020202020204" pitchFamily="34" charset="0"/>
                <a:cs typeface="Arial" panose="020B0604020202020204" pitchFamily="34" charset="0"/>
              </a:rPr>
              <a:t>CD: K617106. Pista o track 16.</a:t>
            </a:r>
          </a:p>
        </p:txBody>
      </p:sp>
    </p:spTree>
    <p:extLst>
      <p:ext uri="{BB962C8B-B14F-4D97-AF65-F5344CB8AC3E}">
        <p14:creationId xmlns:p14="http://schemas.microsoft.com/office/powerpoint/2010/main" val="2283653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79893" y="351057"/>
            <a:ext cx="17212163" cy="830997"/>
          </a:xfrm>
          <a:prstGeom prst="rect">
            <a:avLst/>
          </a:prstGeom>
        </p:spPr>
        <p:txBody>
          <a:bodyPr wrap="square">
            <a:spAutoFit/>
          </a:bodyPr>
          <a:lstStyle/>
          <a:p>
            <a:r>
              <a:rPr lang="es-MX" sz="2400" b="1" dirty="0">
                <a:latin typeface="Arial" panose="020B0604020202020204" pitchFamily="34" charset="0"/>
                <a:cs typeface="Arial" panose="020B0604020202020204" pitchFamily="34" charset="0"/>
              </a:rPr>
              <a:t>3.2 Música de </a:t>
            </a:r>
            <a:r>
              <a:rPr lang="es-MX" sz="2400" b="1" dirty="0" smtClean="0">
                <a:latin typeface="Arial" panose="020B0604020202020204" pitchFamily="34" charset="0"/>
                <a:cs typeface="Arial" panose="020B0604020202020204" pitchFamily="34" charset="0"/>
              </a:rPr>
              <a:t>ópera</a:t>
            </a:r>
            <a:endParaRPr lang="es-MX" sz="2400" dirty="0">
              <a:latin typeface="Arial" panose="020B0604020202020204" pitchFamily="34" charset="0"/>
              <a:ea typeface="Calibri" panose="020F0502020204030204" pitchFamily="34" charset="0"/>
              <a:cs typeface="Arial" panose="020B0604020202020204" pitchFamily="34" charset="0"/>
            </a:endParaRPr>
          </a:p>
          <a:p>
            <a:pPr algn="just"/>
            <a:r>
              <a:rPr lang="es-MX" sz="2400" dirty="0">
                <a:latin typeface="Arial" panose="020B0604020202020204" pitchFamily="34" charset="0"/>
                <a:cs typeface="Arial" panose="020B0604020202020204" pitchFamily="34" charset="0"/>
              </a:rPr>
              <a:t> </a:t>
            </a:r>
          </a:p>
        </p:txBody>
      </p:sp>
      <p:graphicFrame>
        <p:nvGraphicFramePr>
          <p:cNvPr id="3" name="Tabla 2"/>
          <p:cNvGraphicFramePr>
            <a:graphicFrameLocks noGrp="1"/>
          </p:cNvGraphicFramePr>
          <p:nvPr>
            <p:extLst>
              <p:ext uri="{D42A27DB-BD31-4B8C-83A1-F6EECF244321}">
                <p14:modId xmlns:p14="http://schemas.microsoft.com/office/powerpoint/2010/main" val="4081449471"/>
              </p:ext>
            </p:extLst>
          </p:nvPr>
        </p:nvGraphicFramePr>
        <p:xfrm>
          <a:off x="1446910" y="1182054"/>
          <a:ext cx="17200318" cy="9013369"/>
        </p:xfrm>
        <a:graphic>
          <a:graphicData uri="http://schemas.openxmlformats.org/drawingml/2006/table">
            <a:tbl>
              <a:tblPr firstRow="1" bandRow="1">
                <a:tableStyleId>{5940675A-B579-460E-94D1-54222C63F5DA}</a:tableStyleId>
              </a:tblPr>
              <a:tblGrid>
                <a:gridCol w="8600159">
                  <a:extLst>
                    <a:ext uri="{9D8B030D-6E8A-4147-A177-3AD203B41FA5}">
                      <a16:colId xmlns:a16="http://schemas.microsoft.com/office/drawing/2014/main" xmlns="" val="20000"/>
                    </a:ext>
                  </a:extLst>
                </a:gridCol>
                <a:gridCol w="8600159">
                  <a:extLst>
                    <a:ext uri="{9D8B030D-6E8A-4147-A177-3AD203B41FA5}">
                      <a16:colId xmlns:a16="http://schemas.microsoft.com/office/drawing/2014/main" xmlns="" val="20001"/>
                    </a:ext>
                  </a:extLst>
                </a:gridCol>
              </a:tblGrid>
              <a:tr h="2682799">
                <a:tc>
                  <a:txBody>
                    <a:bodyPr/>
                    <a:lstStyle/>
                    <a:p>
                      <a:pPr marL="0" marR="0" lvl="0" indent="0" algn="ctr" defTabSz="1979950" rtl="0" eaLnBrk="1" fontAlgn="auto" latinLnBrk="0" hangingPunct="1">
                        <a:lnSpc>
                          <a:spcPct val="100000"/>
                        </a:lnSpc>
                        <a:spcBef>
                          <a:spcPts val="0"/>
                        </a:spcBef>
                        <a:spcAft>
                          <a:spcPts val="0"/>
                        </a:spcAft>
                        <a:buClrTx/>
                        <a:buSzTx/>
                        <a:buFontTx/>
                        <a:buNone/>
                        <a:tabLst/>
                        <a:defRPr/>
                      </a:pPr>
                      <a:r>
                        <a:rPr lang="es-MX" sz="4000" b="1" kern="1200" dirty="0">
                          <a:solidFill>
                            <a:schemeClr val="dk1"/>
                          </a:solidFill>
                          <a:highlight>
                            <a:srgbClr val="00FF00"/>
                          </a:highlight>
                          <a:latin typeface="Arial" panose="020B0604020202020204" pitchFamily="34" charset="0"/>
                          <a:ea typeface="+mn-ea"/>
                          <a:cs typeface="Arial" panose="020B0604020202020204" pitchFamily="34" charset="0"/>
                        </a:rPr>
                        <a:t>FOTO</a:t>
                      </a:r>
                    </a:p>
                    <a:p>
                      <a:pPr algn="just"/>
                      <a:endParaRPr lang="es-MX" sz="2200" dirty="0">
                        <a:solidFill>
                          <a:schemeClr val="bg1"/>
                        </a:solidFill>
                        <a:latin typeface="Arial" panose="020B0604020202020204" pitchFamily="34" charset="0"/>
                        <a:cs typeface="Arial" panose="020B0604020202020204" pitchFamily="34" charset="0"/>
                      </a:endParaRPr>
                    </a:p>
                  </a:txBody>
                  <a:tcPr anchor="ctr"/>
                </a:tc>
                <a:tc>
                  <a:txBody>
                    <a:bodyPr/>
                    <a:lstStyle/>
                    <a:p>
                      <a:pPr algn="ctr"/>
                      <a:r>
                        <a:rPr lang="es-MX" sz="4000" b="1" kern="1200" dirty="0">
                          <a:solidFill>
                            <a:schemeClr val="dk1"/>
                          </a:solidFill>
                          <a:highlight>
                            <a:srgbClr val="00FF00"/>
                          </a:highlight>
                          <a:latin typeface="Arial" panose="020B0604020202020204" pitchFamily="34" charset="0"/>
                          <a:ea typeface="+mn-ea"/>
                          <a:cs typeface="Arial" panose="020B0604020202020204" pitchFamily="34" charset="0"/>
                        </a:rPr>
                        <a:t> FOTO</a:t>
                      </a:r>
                    </a:p>
                  </a:txBody>
                  <a:tcPr anchor="ctr"/>
                </a:tc>
                <a:extLst>
                  <a:ext uri="{0D108BD9-81ED-4DB2-BD59-A6C34878D82A}">
                    <a16:rowId xmlns:a16="http://schemas.microsoft.com/office/drawing/2014/main" xmlns="" val="10000"/>
                  </a:ext>
                </a:extLst>
              </a:tr>
              <a:tr h="6330570">
                <a:tc>
                  <a:txBody>
                    <a:bodyPr/>
                    <a:lstStyle/>
                    <a:p>
                      <a:pPr algn="just"/>
                      <a:r>
                        <a:rPr lang="es-MX" sz="2400" dirty="0" smtClean="0">
                          <a:solidFill>
                            <a:schemeClr val="tx1"/>
                          </a:solidFill>
                          <a:latin typeface="Arial" panose="020B0604020202020204" pitchFamily="34" charset="0"/>
                          <a:cs typeface="Arial" panose="020B0604020202020204" pitchFamily="34" charset="0"/>
                        </a:rPr>
                        <a:t>Con lo revisado en este m</a:t>
                      </a:r>
                      <a:r>
                        <a:rPr lang="es-ES" sz="2400" dirty="0" err="1" smtClean="0">
                          <a:solidFill>
                            <a:schemeClr val="tx1"/>
                          </a:solidFill>
                          <a:latin typeface="Arial" panose="020B0604020202020204" pitchFamily="34" charset="0"/>
                          <a:cs typeface="Arial" panose="020B0604020202020204" pitchFamily="34" charset="0"/>
                        </a:rPr>
                        <a:t>ódulo</a:t>
                      </a:r>
                      <a:r>
                        <a:rPr lang="es-ES" sz="2400" dirty="0" smtClean="0">
                          <a:solidFill>
                            <a:schemeClr val="tx1"/>
                          </a:solidFill>
                          <a:latin typeface="Arial" panose="020B0604020202020204" pitchFamily="34" charset="0"/>
                          <a:cs typeface="Arial" panose="020B0604020202020204" pitchFamily="34" charset="0"/>
                        </a:rPr>
                        <a:t>, </a:t>
                      </a:r>
                      <a:r>
                        <a:rPr lang="es-MX" sz="2400" dirty="0" smtClean="0">
                          <a:solidFill>
                            <a:schemeClr val="tx1"/>
                          </a:solidFill>
                          <a:latin typeface="Arial" panose="020B0604020202020204" pitchFamily="34" charset="0"/>
                          <a:cs typeface="Arial" panose="020B0604020202020204" pitchFamily="34" charset="0"/>
                        </a:rPr>
                        <a:t>tendrá la oportunidad de identificar la música de la ópera como género, conocer la aparición de una de las primeras óperas,</a:t>
                      </a:r>
                      <a:r>
                        <a:rPr lang="es-MX" sz="2400" baseline="0" dirty="0" smtClean="0">
                          <a:solidFill>
                            <a:schemeClr val="tx1"/>
                          </a:solidFill>
                          <a:latin typeface="Arial" panose="020B0604020202020204" pitchFamily="34" charset="0"/>
                          <a:cs typeface="Arial" panose="020B0604020202020204" pitchFamily="34" charset="0"/>
                        </a:rPr>
                        <a:t> </a:t>
                      </a:r>
                      <a:r>
                        <a:rPr lang="es-MX" sz="2400" i="1" dirty="0" smtClean="0">
                          <a:solidFill>
                            <a:schemeClr val="tx1"/>
                          </a:solidFill>
                          <a:latin typeface="Arial" panose="020B0604020202020204" pitchFamily="34" charset="0"/>
                          <a:cs typeface="Arial" panose="020B0604020202020204" pitchFamily="34" charset="0"/>
                        </a:rPr>
                        <a:t>L’Orfeo: Favola in musica</a:t>
                      </a:r>
                      <a:r>
                        <a:rPr lang="es-MX" sz="2400" dirty="0" smtClean="0">
                          <a:solidFill>
                            <a:schemeClr val="tx1"/>
                          </a:solidFill>
                          <a:latin typeface="Arial" panose="020B0604020202020204" pitchFamily="34" charset="0"/>
                          <a:cs typeface="Arial" panose="020B0604020202020204" pitchFamily="34" charset="0"/>
                        </a:rPr>
                        <a:t>, en 1607, así como las propuestas postmodernistas del siglo XX. As</a:t>
                      </a:r>
                      <a:r>
                        <a:rPr lang="es-ES" sz="2400" dirty="0" smtClean="0">
                          <a:solidFill>
                            <a:schemeClr val="tx1"/>
                          </a:solidFill>
                          <a:latin typeface="Arial" panose="020B0604020202020204" pitchFamily="34" charset="0"/>
                          <a:cs typeface="Arial" panose="020B0604020202020204" pitchFamily="34" charset="0"/>
                        </a:rPr>
                        <a:t>í mismo, conocerá</a:t>
                      </a:r>
                      <a:r>
                        <a:rPr lang="es-MX" sz="2400" dirty="0" smtClean="0">
                          <a:solidFill>
                            <a:schemeClr val="tx1"/>
                          </a:solidFill>
                          <a:latin typeface="Arial" panose="020B0604020202020204" pitchFamily="34" charset="0"/>
                          <a:cs typeface="Arial" panose="020B0604020202020204" pitchFamily="34" charset="0"/>
                        </a:rPr>
                        <a:t> a los compositores más célebres de ópera, tales como: Monteverdi, Handel, Mozart, Bizet, Bellini, Gounod, Saint Saëns, Borodín, Leoncavallo, Mascagni, Offenbach, Verdi, Puccini, Rossini, y sus temas musicales m</a:t>
                      </a:r>
                      <a:r>
                        <a:rPr lang="es-ES" sz="2400" dirty="0" err="1" smtClean="0">
                          <a:solidFill>
                            <a:schemeClr val="tx1"/>
                          </a:solidFill>
                          <a:latin typeface="Arial" panose="020B0604020202020204" pitchFamily="34" charset="0"/>
                          <a:cs typeface="Arial" panose="020B0604020202020204" pitchFamily="34" charset="0"/>
                        </a:rPr>
                        <a:t>ás</a:t>
                      </a:r>
                      <a:r>
                        <a:rPr lang="es-ES" sz="2400" dirty="0" smtClean="0">
                          <a:solidFill>
                            <a:schemeClr val="tx1"/>
                          </a:solidFill>
                          <a:latin typeface="Arial" panose="020B0604020202020204" pitchFamily="34" charset="0"/>
                          <a:cs typeface="Arial" panose="020B0604020202020204" pitchFamily="34" charset="0"/>
                        </a:rPr>
                        <a:t> trascendentales</a:t>
                      </a:r>
                      <a:r>
                        <a:rPr lang="es-MX" sz="2400" dirty="0" smtClean="0">
                          <a:solidFill>
                            <a:schemeClr val="tx1"/>
                          </a:solidFill>
                          <a:latin typeface="Arial" panose="020B0604020202020204" pitchFamily="34" charset="0"/>
                          <a:cs typeface="Arial" panose="020B0604020202020204" pitchFamily="34" charset="0"/>
                        </a:rPr>
                        <a:t>.</a:t>
                      </a:r>
                    </a:p>
                    <a:p>
                      <a:pPr algn="just"/>
                      <a:r>
                        <a:rPr lang="es-MX" sz="2400" dirty="0" smtClean="0">
                          <a:solidFill>
                            <a:schemeClr val="tx1"/>
                          </a:solidFill>
                          <a:latin typeface="Arial" panose="020B0604020202020204" pitchFamily="34" charset="0"/>
                          <a:cs typeface="Arial" panose="020B0604020202020204" pitchFamily="34" charset="0"/>
                        </a:rPr>
                        <a:t> </a:t>
                      </a:r>
                    </a:p>
                    <a:p>
                      <a:pPr algn="just"/>
                      <a:r>
                        <a:rPr lang="es-MX" sz="2400" dirty="0" smtClean="0">
                          <a:solidFill>
                            <a:schemeClr val="tx1"/>
                          </a:solidFill>
                          <a:latin typeface="Arial" panose="020B0604020202020204" pitchFamily="34" charset="0"/>
                          <a:cs typeface="Arial" panose="020B0604020202020204" pitchFamily="34" charset="0"/>
                        </a:rPr>
                        <a:t>Para lo anterior, es importante que sepa que la palabra ópera significa: "obra musical”, en idioma italiano, y se puede definir como "un género de música teatral en el que una acción escénica se canta y tiene acompañamiento instrumental”.</a:t>
                      </a:r>
                      <a:endParaRPr lang="es-MX" sz="2400" dirty="0">
                        <a:solidFill>
                          <a:schemeClr val="tx1"/>
                        </a:solidFill>
                        <a:latin typeface="Arial" panose="020B0604020202020204" pitchFamily="34" charset="0"/>
                        <a:cs typeface="Arial" panose="020B0604020202020204" pitchFamily="34" charset="0"/>
                      </a:endParaRPr>
                    </a:p>
                  </a:txBody>
                  <a:tcPr anchor="ctr">
                    <a:solidFill>
                      <a:srgbClr val="7D7DFF"/>
                    </a:solidFill>
                  </a:tcPr>
                </a:tc>
                <a:tc>
                  <a:txBody>
                    <a:bodyPr/>
                    <a:lstStyle/>
                    <a:p>
                      <a:pPr algn="just"/>
                      <a:r>
                        <a:rPr lang="es-MX" sz="2400" dirty="0" smtClean="0">
                          <a:latin typeface="Arial" panose="020B0604020202020204" pitchFamily="34" charset="0"/>
                          <a:cs typeface="Arial" panose="020B0604020202020204" pitchFamily="34" charset="0"/>
                        </a:rPr>
                        <a:t>Los grandes coros de ópera se encuentran entre las obras más apreciadas por </a:t>
                      </a:r>
                      <a:r>
                        <a:rPr lang="es-MX" sz="2400" dirty="0" smtClean="0">
                          <a:solidFill>
                            <a:schemeClr val="tx1"/>
                          </a:solidFill>
                          <a:latin typeface="Arial" panose="020B0604020202020204" pitchFamily="34" charset="0"/>
                          <a:cs typeface="Arial" panose="020B0604020202020204" pitchFamily="34" charset="0"/>
                        </a:rPr>
                        <a:t>el público. Éstos son algunos ejemplos de coros famosos, que también son música de ópera.</a:t>
                      </a:r>
                    </a:p>
                    <a:p>
                      <a:pPr algn="just"/>
                      <a:endParaRPr lang="es-MX" sz="2400" dirty="0" smtClean="0">
                        <a:solidFill>
                          <a:schemeClr val="tx1"/>
                        </a:solidFill>
                        <a:latin typeface="Arial" panose="020B0604020202020204" pitchFamily="34" charset="0"/>
                        <a:cs typeface="Arial" panose="020B0604020202020204" pitchFamily="34" charset="0"/>
                      </a:endParaRPr>
                    </a:p>
                    <a:p>
                      <a:pPr algn="just"/>
                      <a:r>
                        <a:rPr lang="es-MX" sz="2400" dirty="0" smtClean="0">
                          <a:solidFill>
                            <a:schemeClr val="tx1"/>
                          </a:solidFill>
                          <a:latin typeface="Arial" panose="020B0604020202020204" pitchFamily="34" charset="0"/>
                          <a:cs typeface="Arial" panose="020B0604020202020204" pitchFamily="34" charset="0"/>
                        </a:rPr>
                        <a:t>Ahora, tendrá la oportunidad de conocer y apreciar la ópera con ejemplos musicales y sinopsis de los libretos, desde el renacimiento hasta la época actual, a través de un acercamiento práctico-auditivo e histórico,</a:t>
                      </a:r>
                      <a:r>
                        <a:rPr lang="es-MX" sz="2400" baseline="0" dirty="0" smtClean="0">
                          <a:solidFill>
                            <a:schemeClr val="tx1"/>
                          </a:solidFill>
                          <a:latin typeface="Arial" panose="020B0604020202020204" pitchFamily="34" charset="0"/>
                          <a:cs typeface="Arial" panose="020B0604020202020204" pitchFamily="34" charset="0"/>
                        </a:rPr>
                        <a:t> así como de distinguir </a:t>
                      </a:r>
                      <a:r>
                        <a:rPr lang="es-MX" sz="2400" dirty="0" smtClean="0">
                          <a:solidFill>
                            <a:schemeClr val="tx1"/>
                          </a:solidFill>
                          <a:latin typeface="Arial" panose="020B0604020202020204" pitchFamily="34" charset="0"/>
                          <a:cs typeface="Arial" panose="020B0604020202020204" pitchFamily="34" charset="0"/>
                        </a:rPr>
                        <a:t>los rasgos estilísticos de las óperas de diversos compositores y su entorno, mediante una actitud receptiva, crítica, participativa, y de socialización.</a:t>
                      </a:r>
                    </a:p>
                    <a:p>
                      <a:pPr algn="ctr"/>
                      <a:endParaRPr lang="es-MX" sz="2400" dirty="0">
                        <a:solidFill>
                          <a:schemeClr val="tx1"/>
                        </a:solidFill>
                        <a:latin typeface="Arial" panose="020B0604020202020204" pitchFamily="34" charset="0"/>
                        <a:cs typeface="Arial" panose="020B0604020202020204" pitchFamily="34" charset="0"/>
                      </a:endParaRPr>
                    </a:p>
                  </a:txBody>
                  <a:tcPr anchor="ctr">
                    <a:solidFill>
                      <a:srgbClr val="00CC99"/>
                    </a:solidFill>
                  </a:tcPr>
                </a:tc>
                <a:extLst>
                  <a:ext uri="{0D108BD9-81ED-4DB2-BD59-A6C34878D82A}">
                    <a16:rowId xmlns:a16="http://schemas.microsoft.com/office/drawing/2014/main" xmlns="" val="10001"/>
                  </a:ext>
                </a:extLst>
              </a:tr>
            </a:tbl>
          </a:graphicData>
        </a:graphic>
      </p:graphicFrame>
      <p:sp>
        <p:nvSpPr>
          <p:cNvPr id="7" name="Rectángulo 6"/>
          <p:cNvSpPr/>
          <p:nvPr/>
        </p:nvSpPr>
        <p:spPr>
          <a:xfrm>
            <a:off x="1446910" y="10646229"/>
            <a:ext cx="17212163" cy="4524315"/>
          </a:xfrm>
          <a:prstGeom prst="rect">
            <a:avLst/>
          </a:prstGeom>
        </p:spPr>
        <p:txBody>
          <a:bodyPr wrap="square">
            <a:spAutoFit/>
          </a:bodyPr>
          <a:lstStyle/>
          <a:p>
            <a:endParaRPr lang="es-MX" sz="2400" dirty="0">
              <a:latin typeface="Arial" panose="020B0604020202020204" pitchFamily="34" charset="0"/>
              <a:cs typeface="Arial" panose="020B0604020202020204" pitchFamily="34" charset="0"/>
            </a:endParaRPr>
          </a:p>
          <a:p>
            <a:pPr algn="just">
              <a:spcAft>
                <a:spcPts val="0"/>
              </a:spcAft>
            </a:pPr>
            <a:r>
              <a:rPr lang="es-MX" sz="2400" dirty="0" smtClean="0">
                <a:latin typeface="Arial" panose="020B0604020202020204" pitchFamily="34" charset="0"/>
                <a:ea typeface="Calibri" panose="020F0502020204030204" pitchFamily="34" charset="0"/>
                <a:cs typeface="Arial" panose="020B0604020202020204" pitchFamily="34" charset="0"/>
              </a:rPr>
              <a:t>A continuación, </a:t>
            </a:r>
            <a:r>
              <a:rPr lang="es-MX" sz="2400" dirty="0">
                <a:latin typeface="Arial" panose="020B0604020202020204" pitchFamily="34" charset="0"/>
                <a:ea typeface="Calibri" panose="020F0502020204030204" pitchFamily="34" charset="0"/>
                <a:cs typeface="Arial" panose="020B0604020202020204" pitchFamily="34" charset="0"/>
              </a:rPr>
              <a:t>r</a:t>
            </a:r>
            <a:r>
              <a:rPr lang="es-MX" sz="2400" dirty="0" smtClean="0">
                <a:latin typeface="Arial" panose="020B0604020202020204" pitchFamily="34" charset="0"/>
                <a:ea typeface="Calibri" panose="020F0502020204030204" pitchFamily="34" charset="0"/>
                <a:cs typeface="Arial" panose="020B0604020202020204" pitchFamily="34" charset="0"/>
              </a:rPr>
              <a:t>evise la siguiente presentación en la que podrá </a:t>
            </a:r>
            <a:r>
              <a:rPr lang="es-MX" sz="2400" dirty="0">
                <a:latin typeface="Arial" panose="020B0604020202020204" pitchFamily="34" charset="0"/>
                <a:ea typeface="Calibri" panose="020F0502020204030204" pitchFamily="34" charset="0"/>
                <a:cs typeface="Arial" panose="020B0604020202020204" pitchFamily="34" charset="0"/>
              </a:rPr>
              <a:t>consultar </a:t>
            </a:r>
            <a:r>
              <a:rPr lang="es-MX" sz="2400" dirty="0" smtClean="0">
                <a:latin typeface="Arial" panose="020B0604020202020204" pitchFamily="34" charset="0"/>
                <a:ea typeface="Calibri" panose="020F0502020204030204" pitchFamily="34" charset="0"/>
                <a:cs typeface="Arial" panose="020B0604020202020204" pitchFamily="34" charset="0"/>
              </a:rPr>
              <a:t>más información acerca de la </a:t>
            </a:r>
            <a:r>
              <a:rPr lang="es-MX" sz="2400" dirty="0">
                <a:latin typeface="Arial" panose="020B0604020202020204" pitchFamily="34" charset="0"/>
                <a:ea typeface="Calibri" panose="020F0502020204030204" pitchFamily="34" charset="0"/>
                <a:cs typeface="Arial" panose="020B0604020202020204" pitchFamily="34" charset="0"/>
              </a:rPr>
              <a:t>música de ópera. </a:t>
            </a:r>
          </a:p>
          <a:p>
            <a:pPr algn="just">
              <a:spcAft>
                <a:spcPts val="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ctr">
              <a:spcAft>
                <a:spcPts val="0"/>
              </a:spcAft>
            </a:pPr>
            <a:r>
              <a:rPr lang="es-MX" sz="2400" b="1" dirty="0">
                <a:solidFill>
                  <a:srgbClr val="FF0000"/>
                </a:solidFill>
                <a:latin typeface="Arial" panose="020B0604020202020204" pitchFamily="34" charset="0"/>
                <a:cs typeface="Arial" panose="020B0604020202020204" pitchFamily="34" charset="0"/>
              </a:rPr>
              <a:t>Aquí debe ir diapositivas de la música de ópera</a:t>
            </a:r>
          </a:p>
          <a:p>
            <a:pPr algn="just"/>
            <a:endParaRPr lang="es-MX" sz="2400" dirty="0">
              <a:latin typeface="Arial" panose="020B0604020202020204" pitchFamily="34" charset="0"/>
              <a:cs typeface="Arial" panose="020B0604020202020204" pitchFamily="34" charset="0"/>
            </a:endParaRPr>
          </a:p>
          <a:p>
            <a:pPr algn="just"/>
            <a:r>
              <a:rPr lang="es-MX" sz="2400" dirty="0">
                <a:latin typeface="Arial" panose="020B0604020202020204" pitchFamily="34" charset="0"/>
                <a:ea typeface="Calibri" panose="020F0502020204030204" pitchFamily="34" charset="0"/>
                <a:cs typeface="Arial" panose="020B0604020202020204" pitchFamily="34" charset="0"/>
              </a:rPr>
              <a:t>Para escuchar estas canciones, </a:t>
            </a:r>
            <a:r>
              <a:rPr lang="es-MX" sz="2400" dirty="0" smtClean="0">
                <a:latin typeface="Arial" panose="020B0604020202020204" pitchFamily="34" charset="0"/>
                <a:ea typeface="Calibri" panose="020F0502020204030204" pitchFamily="34" charset="0"/>
                <a:cs typeface="Arial" panose="020B0604020202020204" pitchFamily="34" charset="0"/>
              </a:rPr>
              <a:t>ingrese a </a:t>
            </a:r>
            <a:r>
              <a:rPr lang="es-MX" sz="2400" dirty="0">
                <a:latin typeface="Arial" panose="020B0604020202020204" pitchFamily="34" charset="0"/>
                <a:ea typeface="Calibri" panose="020F0502020204030204" pitchFamily="34" charset="0"/>
                <a:cs typeface="Arial" panose="020B0604020202020204" pitchFamily="34" charset="0"/>
              </a:rPr>
              <a:t>la biblioteca digital Naxos Music Library. Para ello consulte las instrucciones en el siguiente documento: </a:t>
            </a:r>
          </a:p>
          <a:p>
            <a:pPr algn="just">
              <a:spcAft>
                <a:spcPts val="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ctr">
              <a:spcAft>
                <a:spcPts val="0"/>
              </a:spcAft>
            </a:pPr>
            <a:r>
              <a:rPr lang="es-MX" sz="2400" b="1" dirty="0">
                <a:solidFill>
                  <a:srgbClr val="FF0000"/>
                </a:solidFill>
                <a:latin typeface="Arial" panose="020B0604020202020204" pitchFamily="34" charset="0"/>
                <a:cs typeface="Arial" panose="020B0604020202020204" pitchFamily="34" charset="0"/>
              </a:rPr>
              <a:t>Aquí debe ir catálogo de canciones</a:t>
            </a:r>
          </a:p>
          <a:p>
            <a:pPr algn="ctr"/>
            <a:r>
              <a:rPr lang="es-MX" sz="2400" b="1" dirty="0">
                <a:solidFill>
                  <a:srgbClr val="FF0000"/>
                </a:solidFill>
                <a:latin typeface="Arial" panose="020B0604020202020204" pitchFamily="34" charset="0"/>
                <a:ea typeface="Calibri" panose="020F0502020204030204" pitchFamily="34" charset="0"/>
                <a:cs typeface="Arial" panose="020B0604020202020204" pitchFamily="34" charset="0"/>
              </a:rPr>
              <a:t>Información en la diapositiva 7, 8 y 9</a:t>
            </a:r>
            <a:endParaRPr lang="es-MX" sz="2400" dirty="0">
              <a:latin typeface="Arial" panose="020B0604020202020204" pitchFamily="34" charset="0"/>
              <a:ea typeface="Calibri" panose="020F0502020204030204" pitchFamily="34" charset="0"/>
              <a:cs typeface="Arial" panose="020B0604020202020204" pitchFamily="34" charset="0"/>
            </a:endParaRPr>
          </a:p>
          <a:p>
            <a:pPr algn="ctr">
              <a:spcAft>
                <a:spcPts val="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lgn="just"/>
            <a:r>
              <a:rPr lang="es-MX" sz="2400" dirty="0">
                <a:latin typeface="Arial" panose="020B0604020202020204" pitchFamily="34" charset="0"/>
                <a:cs typeface="Arial" panose="020B0604020202020204" pitchFamily="34" charset="0"/>
              </a:rPr>
              <a:t> </a:t>
            </a:r>
          </a:p>
        </p:txBody>
      </p:sp>
      <p:sp>
        <p:nvSpPr>
          <p:cNvPr id="5" name="Rectángulo 4"/>
          <p:cNvSpPr/>
          <p:nvPr/>
        </p:nvSpPr>
        <p:spPr>
          <a:xfrm>
            <a:off x="13258926" y="13348166"/>
            <a:ext cx="4354940" cy="151800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400" dirty="0" smtClean="0">
                <a:solidFill>
                  <a:schemeClr val="bg1"/>
                </a:solidFill>
                <a:latin typeface="Arial" panose="020B0604020202020204" pitchFamily="34" charset="0"/>
                <a:cs typeface="Arial" panose="020B0604020202020204" pitchFamily="34" charset="0"/>
              </a:rPr>
              <a:t>Aurelio, usar el mismo formato de catálogo que usaste en el módulo 1 y 2 para presentar esta música. </a:t>
            </a:r>
            <a:endParaRPr lang="es-MX" sz="2400" dirty="0">
              <a:solidFill>
                <a:schemeClr val="bg1"/>
              </a:solidFill>
              <a:latin typeface="Arial" panose="020B0604020202020204" pitchFamily="34" charset="0"/>
              <a:cs typeface="Arial" panose="020B0604020202020204" pitchFamily="34" charset="0"/>
            </a:endParaRPr>
          </a:p>
        </p:txBody>
      </p:sp>
      <p:sp>
        <p:nvSpPr>
          <p:cNvPr id="6" name="Rectángulo 5"/>
          <p:cNvSpPr/>
          <p:nvPr/>
        </p:nvSpPr>
        <p:spPr>
          <a:xfrm>
            <a:off x="18375866" y="10646229"/>
            <a:ext cx="5059680" cy="144818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smtClean="0">
                <a:solidFill>
                  <a:schemeClr val="bg1"/>
                </a:solidFill>
              </a:rPr>
              <a:t>Aurelio, las diapositivas están en la carpeta. </a:t>
            </a:r>
            <a:endParaRPr lang="es-MX" dirty="0">
              <a:solidFill>
                <a:schemeClr val="bg1"/>
              </a:solidFill>
            </a:endParaRPr>
          </a:p>
        </p:txBody>
      </p:sp>
    </p:spTree>
    <p:extLst>
      <p:ext uri="{BB962C8B-B14F-4D97-AF65-F5344CB8AC3E}">
        <p14:creationId xmlns:p14="http://schemas.microsoft.com/office/powerpoint/2010/main" val="423391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67682" y="1698992"/>
            <a:ext cx="18106119" cy="13265170"/>
          </a:xfrm>
          <a:prstGeom prst="rect">
            <a:avLst/>
          </a:prstGeom>
        </p:spPr>
        <p:txBody>
          <a:bodyPr wrap="square">
            <a:spAutoFit/>
          </a:bodyPr>
          <a:lstStyle/>
          <a:p>
            <a:pPr>
              <a:spcAft>
                <a:spcPts val="0"/>
              </a:spcAft>
            </a:pPr>
            <a:r>
              <a:rPr lang="es-MX" sz="2400" b="1" dirty="0">
                <a:latin typeface="Arial" panose="020B0604020202020204" pitchFamily="34" charset="0"/>
                <a:ea typeface="Arial" panose="020B0604020202020204" pitchFamily="34" charset="0"/>
                <a:cs typeface="Arial" panose="020B0604020202020204" pitchFamily="34" charset="0"/>
              </a:rPr>
              <a:t>1. </a:t>
            </a:r>
            <a:r>
              <a:rPr lang="es-MX" sz="2400" i="1" dirty="0">
                <a:solidFill>
                  <a:srgbClr val="0070C0"/>
                </a:solidFill>
                <a:latin typeface="Arial" panose="020B0604020202020204" pitchFamily="34" charset="0"/>
                <a:ea typeface="Arial" panose="020B0604020202020204" pitchFamily="34" charset="0"/>
                <a:cs typeface="Arial" panose="020B0604020202020204" pitchFamily="34" charset="0"/>
              </a:rPr>
              <a:t>Va pensiero</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 o Coro de los esclavos hebreos, es uno de los coros más poderosos debido a la intensidad de su música y de su tema, que es la libertad. Es una parte de la ópera </a:t>
            </a:r>
            <a:r>
              <a:rPr lang="es-MX" sz="2400" i="1" dirty="0">
                <a:solidFill>
                  <a:srgbClr val="0070C0"/>
                </a:solidFill>
                <a:latin typeface="Arial" panose="020B0604020202020204" pitchFamily="34" charset="0"/>
                <a:ea typeface="Arial" panose="020B0604020202020204" pitchFamily="34" charset="0"/>
                <a:cs typeface="Arial" panose="020B0604020202020204" pitchFamily="34" charset="0"/>
              </a:rPr>
              <a:t>Nabucco</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 de Giuseppe Verdi. </a:t>
            </a:r>
          </a:p>
          <a:p>
            <a:pPr marL="285750" indent="-285750">
              <a:spcAft>
                <a:spcPts val="0"/>
              </a:spcAft>
              <a:buFont typeface="Wingdings" panose="05000000000000000000" pitchFamily="2" charset="2"/>
              <a:buChar char="Ø"/>
            </a:pPr>
            <a:r>
              <a:rPr lang="es-MX" sz="2400" dirty="0">
                <a:latin typeface="Arial" panose="020B0604020202020204" pitchFamily="34" charset="0"/>
                <a:ea typeface="Arial" panose="020B0604020202020204" pitchFamily="34" charset="0"/>
                <a:cs typeface="Arial" panose="020B0604020202020204" pitchFamily="34" charset="0"/>
              </a:rPr>
              <a:t>Verdi, G. (1995). </a:t>
            </a:r>
            <a:r>
              <a:rPr lang="es-MX" sz="2400" i="1" dirty="0">
                <a:latin typeface="Arial" panose="020B0604020202020204" pitchFamily="34" charset="0"/>
                <a:ea typeface="Arial" panose="020B0604020202020204" pitchFamily="34" charset="0"/>
                <a:cs typeface="Arial" panose="020B0604020202020204" pitchFamily="34" charset="0"/>
              </a:rPr>
              <a:t>Nabucco, Acto III, Va pensiero </a:t>
            </a:r>
            <a:r>
              <a:rPr lang="es-MX" sz="2400" dirty="0">
                <a:latin typeface="Arial" panose="020B0604020202020204" pitchFamily="34" charset="0"/>
                <a:ea typeface="Arial" panose="020B0604020202020204" pitchFamily="34" charset="0"/>
                <a:cs typeface="Arial" panose="020B0604020202020204" pitchFamily="34" charset="0"/>
              </a:rPr>
              <a:t>[obra grabada por Dohnányi, O., Slovak Philharmonic Chorus y Slovak Radio Symphony Orchestra]. En </a:t>
            </a:r>
            <a:r>
              <a:rPr lang="es-MX" sz="2400" i="1" dirty="0">
                <a:latin typeface="Arial" panose="020B0604020202020204" pitchFamily="34" charset="0"/>
                <a:ea typeface="Arial" panose="020B0604020202020204" pitchFamily="34" charset="0"/>
                <a:cs typeface="Arial" panose="020B0604020202020204" pitchFamily="34" charset="0"/>
              </a:rPr>
              <a:t>The best of opera</a:t>
            </a:r>
            <a:r>
              <a:rPr lang="es-MX" sz="2400" dirty="0">
                <a:latin typeface="Arial" panose="020B0604020202020204" pitchFamily="34" charset="0"/>
                <a:ea typeface="Arial" panose="020B0604020202020204" pitchFamily="34" charset="0"/>
                <a:cs typeface="Arial" panose="020B0604020202020204" pitchFamily="34" charset="0"/>
              </a:rPr>
              <a:t>, Vol. 1. </a:t>
            </a:r>
            <a:r>
              <a:rPr lang="es-MX" sz="2400" i="1" dirty="0">
                <a:latin typeface="Arial" panose="020B0604020202020204" pitchFamily="34" charset="0"/>
                <a:ea typeface="Arial" panose="020B0604020202020204" pitchFamily="34" charset="0"/>
                <a:cs typeface="Arial" panose="020B0604020202020204" pitchFamily="34" charset="0"/>
              </a:rPr>
              <a:t>Naxos</a:t>
            </a:r>
            <a:r>
              <a:rPr lang="es-MX" sz="2400" dirty="0">
                <a:latin typeface="Arial" panose="020B0604020202020204" pitchFamily="34" charset="0"/>
                <a:ea typeface="Arial" panose="020B0604020202020204" pitchFamily="34" charset="0"/>
                <a:cs typeface="Arial" panose="020B0604020202020204" pitchFamily="34" charset="0"/>
              </a:rPr>
              <a:t> (obra original publicada en 1842). C</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D: 8.553166..Pista o track: 16</a:t>
            </a:r>
            <a:r>
              <a:rPr lang="es-MX" sz="2400" dirty="0">
                <a:latin typeface="Arial" panose="020B0604020202020204" pitchFamily="34" charset="0"/>
                <a:ea typeface="Arial" panose="020B0604020202020204" pitchFamily="34" charset="0"/>
                <a:cs typeface="Arial" panose="020B0604020202020204" pitchFamily="34" charset="0"/>
              </a:rPr>
              <a:t>.</a:t>
            </a:r>
          </a:p>
          <a:p>
            <a:pPr>
              <a:spcAft>
                <a:spcPts val="0"/>
              </a:spcAft>
            </a:pPr>
            <a:endParaRPr lang="es-MX" sz="2400" dirty="0">
              <a:latin typeface="Arial" panose="020B0604020202020204" pitchFamily="34" charset="0"/>
              <a:ea typeface="Arial" panose="020B0604020202020204" pitchFamily="34" charset="0"/>
              <a:cs typeface="Arial" panose="020B0604020202020204" pitchFamily="34" charset="0"/>
            </a:endParaRPr>
          </a:p>
          <a:p>
            <a:pPr>
              <a:spcAft>
                <a:spcPts val="0"/>
              </a:spcAft>
            </a:pPr>
            <a:r>
              <a:rPr lang="es-MX" sz="2400" dirty="0">
                <a:latin typeface="Arial" panose="020B0604020202020204" pitchFamily="34" charset="0"/>
                <a:ea typeface="Arial" panose="020B0604020202020204" pitchFamily="34" charset="0"/>
                <a:cs typeface="Arial" panose="020B0604020202020204" pitchFamily="34" charset="0"/>
              </a:rPr>
              <a:t>2. 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El siguiente es el “Coro nupcial” de la </a:t>
            </a:r>
            <a:r>
              <a:rPr lang="es-MX" sz="2400" i="1" dirty="0">
                <a:solidFill>
                  <a:srgbClr val="0070C0"/>
                </a:solidFill>
                <a:latin typeface="Arial" panose="020B0604020202020204" pitchFamily="34" charset="0"/>
                <a:ea typeface="Arial" panose="020B0604020202020204" pitchFamily="34" charset="0"/>
                <a:cs typeface="Arial" panose="020B0604020202020204" pitchFamily="34" charset="0"/>
              </a:rPr>
              <a:t>Ópera Lohengrin de Richard Wagner</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 </a:t>
            </a:r>
          </a:p>
          <a:p>
            <a:pPr marL="285750" indent="-285750">
              <a:spcAft>
                <a:spcPts val="0"/>
              </a:spcAft>
              <a:buFont typeface="Wingdings" panose="05000000000000000000" pitchFamily="2" charset="2"/>
              <a:buChar char="Ø"/>
            </a:pPr>
            <a:r>
              <a:rPr lang="en-US" sz="2400" dirty="0">
                <a:latin typeface="Arial" panose="020B0604020202020204" pitchFamily="34" charset="0"/>
                <a:ea typeface="Arial" panose="020B0604020202020204" pitchFamily="34" charset="0"/>
                <a:cs typeface="Arial" panose="020B0604020202020204" pitchFamily="34" charset="0"/>
              </a:rPr>
              <a:t>Wagner, R. (1997).  </a:t>
            </a:r>
            <a:r>
              <a:rPr lang="en-US" sz="2400" i="1" dirty="0" err="1">
                <a:latin typeface="Arial" panose="020B0604020202020204" pitchFamily="34" charset="0"/>
                <a:ea typeface="Arial" panose="020B0604020202020204" pitchFamily="34" charset="0"/>
                <a:cs typeface="Arial" panose="020B0604020202020204" pitchFamily="34" charset="0"/>
              </a:rPr>
              <a:t>Lohengrin</a:t>
            </a:r>
            <a:r>
              <a:rPr lang="en-US" sz="2400" i="1" dirty="0">
                <a:latin typeface="Arial" panose="020B0604020202020204" pitchFamily="34" charset="0"/>
                <a:ea typeface="Arial" panose="020B0604020202020204" pitchFamily="34" charset="0"/>
                <a:cs typeface="Arial" panose="020B0604020202020204" pitchFamily="34" charset="0"/>
              </a:rPr>
              <a:t>, </a:t>
            </a:r>
            <a:r>
              <a:rPr lang="en-US" sz="2400" i="1" dirty="0" err="1">
                <a:latin typeface="Arial" panose="020B0604020202020204" pitchFamily="34" charset="0"/>
                <a:ea typeface="Arial" panose="020B0604020202020204" pitchFamily="34" charset="0"/>
                <a:cs typeface="Arial" panose="020B0604020202020204" pitchFamily="34" charset="0"/>
              </a:rPr>
              <a:t>Treulich</a:t>
            </a:r>
            <a:r>
              <a:rPr lang="en-US" sz="2400" i="1" dirty="0">
                <a:latin typeface="Arial" panose="020B0604020202020204" pitchFamily="34" charset="0"/>
                <a:ea typeface="Arial" panose="020B0604020202020204" pitchFamily="34" charset="0"/>
                <a:cs typeface="Arial" panose="020B0604020202020204" pitchFamily="34" charset="0"/>
              </a:rPr>
              <a:t> </a:t>
            </a:r>
            <a:r>
              <a:rPr lang="en-US" sz="2400" i="1" dirty="0" err="1">
                <a:latin typeface="Arial" panose="020B0604020202020204" pitchFamily="34" charset="0"/>
                <a:ea typeface="Arial" panose="020B0604020202020204" pitchFamily="34" charset="0"/>
                <a:cs typeface="Arial" panose="020B0604020202020204" pitchFamily="34" charset="0"/>
              </a:rPr>
              <a:t>geführt</a:t>
            </a:r>
            <a:r>
              <a:rPr lang="en-US" sz="2400" i="1" dirty="0">
                <a:latin typeface="Arial" panose="020B0604020202020204" pitchFamily="34" charset="0"/>
                <a:ea typeface="Arial" panose="020B0604020202020204" pitchFamily="34" charset="0"/>
                <a:cs typeface="Arial" panose="020B0604020202020204" pitchFamily="34" charset="0"/>
              </a:rPr>
              <a:t> </a:t>
            </a:r>
            <a:r>
              <a:rPr lang="en-US" sz="2400" dirty="0">
                <a:latin typeface="Arial" panose="020B0604020202020204" pitchFamily="34" charset="0"/>
                <a:ea typeface="Arial" panose="020B0604020202020204" pitchFamily="34" charset="0"/>
                <a:cs typeface="Arial" panose="020B0604020202020204" pitchFamily="34" charset="0"/>
              </a:rPr>
              <a:t>(Coro </a:t>
            </a:r>
            <a:r>
              <a:rPr lang="en-US" sz="2400" dirty="0" err="1">
                <a:latin typeface="Arial" panose="020B0604020202020204" pitchFamily="34" charset="0"/>
                <a:ea typeface="Arial" panose="020B0604020202020204" pitchFamily="34" charset="0"/>
                <a:cs typeface="Arial" panose="020B0604020202020204" pitchFamily="34" charset="0"/>
              </a:rPr>
              <a:t>nupcial</a:t>
            </a:r>
            <a:r>
              <a:rPr lang="en-US" sz="2400" dirty="0">
                <a:latin typeface="Arial" panose="020B0604020202020204" pitchFamily="34" charset="0"/>
                <a:ea typeface="Arial" panose="020B0604020202020204" pitchFamily="34" charset="0"/>
                <a:cs typeface="Arial" panose="020B0604020202020204" pitchFamily="34" charset="0"/>
              </a:rPr>
              <a:t>) [</a:t>
            </a:r>
            <a:r>
              <a:rPr lang="en-US" sz="2400" dirty="0" err="1">
                <a:latin typeface="Arial" panose="020B0604020202020204" pitchFamily="34" charset="0"/>
                <a:ea typeface="Arial" panose="020B0604020202020204" pitchFamily="34" charset="0"/>
                <a:cs typeface="Arial" panose="020B0604020202020204" pitchFamily="34" charset="0"/>
              </a:rPr>
              <a:t>obra</a:t>
            </a:r>
            <a:r>
              <a:rPr lang="en-US" sz="2400" dirty="0">
                <a:latin typeface="Arial" panose="020B0604020202020204" pitchFamily="34" charset="0"/>
                <a:ea typeface="Arial" panose="020B0604020202020204" pitchFamily="34" charset="0"/>
                <a:cs typeface="Arial" panose="020B0604020202020204" pitchFamily="34" charset="0"/>
              </a:rPr>
              <a:t> </a:t>
            </a:r>
            <a:r>
              <a:rPr lang="en-US" sz="2400" dirty="0" err="1">
                <a:latin typeface="Arial" panose="020B0604020202020204" pitchFamily="34" charset="0"/>
                <a:ea typeface="Arial" panose="020B0604020202020204" pitchFamily="34" charset="0"/>
                <a:cs typeface="Arial" panose="020B0604020202020204" pitchFamily="34" charset="0"/>
              </a:rPr>
              <a:t>grabada</a:t>
            </a:r>
            <a:r>
              <a:rPr lang="en-US" sz="2400" dirty="0">
                <a:latin typeface="Arial" panose="020B0604020202020204" pitchFamily="34" charset="0"/>
                <a:ea typeface="Arial" panose="020B0604020202020204" pitchFamily="34" charset="0"/>
                <a:cs typeface="Arial" panose="020B0604020202020204" pitchFamily="34" charset="0"/>
              </a:rPr>
              <a:t> </a:t>
            </a:r>
            <a:r>
              <a:rPr lang="en-US" sz="2400" dirty="0" err="1">
                <a:latin typeface="Arial" panose="020B0604020202020204" pitchFamily="34" charset="0"/>
                <a:ea typeface="Arial" panose="020B0604020202020204" pitchFamily="34" charset="0"/>
                <a:cs typeface="Arial" panose="020B0604020202020204" pitchFamily="34" charset="0"/>
              </a:rPr>
              <a:t>por</a:t>
            </a:r>
            <a:r>
              <a:rPr lang="en-US" sz="2400" dirty="0">
                <a:latin typeface="Arial" panose="020B0604020202020204" pitchFamily="34" charset="0"/>
                <a:ea typeface="Arial" panose="020B0604020202020204" pitchFamily="34" charset="0"/>
                <a:cs typeface="Arial" panose="020B0604020202020204" pitchFamily="34" charset="0"/>
              </a:rPr>
              <a:t> </a:t>
            </a:r>
            <a:r>
              <a:rPr lang="en-US" sz="2400" dirty="0" err="1">
                <a:latin typeface="Arial" panose="020B0604020202020204" pitchFamily="34" charset="0"/>
                <a:ea typeface="Arial" panose="020B0604020202020204" pitchFamily="34" charset="0"/>
                <a:cs typeface="Arial" panose="020B0604020202020204" pitchFamily="34" charset="0"/>
              </a:rPr>
              <a:t>Wildner</a:t>
            </a:r>
            <a:r>
              <a:rPr lang="en-US" sz="2400" dirty="0">
                <a:latin typeface="Arial" panose="020B0604020202020204" pitchFamily="34" charset="0"/>
                <a:ea typeface="Arial" panose="020B0604020202020204" pitchFamily="34" charset="0"/>
                <a:cs typeface="Arial" panose="020B0604020202020204" pitchFamily="34" charset="0"/>
              </a:rPr>
              <a:t>, J., Slovak Philharmonic Chorus, y Slovak Radio Symphony Orchestra]. En </a:t>
            </a:r>
            <a:r>
              <a:rPr lang="en-US" sz="2400" i="1" dirty="0">
                <a:latin typeface="Arial" panose="020B0604020202020204" pitchFamily="34" charset="0"/>
                <a:ea typeface="Arial" panose="020B0604020202020204" pitchFamily="34" charset="0"/>
                <a:cs typeface="Arial" panose="020B0604020202020204" pitchFamily="34" charset="0"/>
              </a:rPr>
              <a:t>German Operatic Choruses. Naxos </a:t>
            </a:r>
            <a:r>
              <a:rPr lang="en-US" sz="2400" dirty="0">
                <a:latin typeface="Arial" panose="020B0604020202020204" pitchFamily="34" charset="0"/>
                <a:ea typeface="Arial" panose="020B0604020202020204" pitchFamily="34" charset="0"/>
                <a:cs typeface="Arial" panose="020B0604020202020204" pitchFamily="34" charset="0"/>
              </a:rPr>
              <a:t>(</a:t>
            </a:r>
            <a:r>
              <a:rPr lang="en-US" sz="2400" dirty="0" err="1">
                <a:latin typeface="Arial" panose="020B0604020202020204" pitchFamily="34" charset="0"/>
                <a:ea typeface="Arial" panose="020B0604020202020204" pitchFamily="34" charset="0"/>
                <a:cs typeface="Arial" panose="020B0604020202020204" pitchFamily="34" charset="0"/>
              </a:rPr>
              <a:t>obra</a:t>
            </a:r>
            <a:r>
              <a:rPr lang="en-US" sz="2400" dirty="0">
                <a:latin typeface="Arial" panose="020B0604020202020204" pitchFamily="34" charset="0"/>
                <a:ea typeface="Arial" panose="020B0604020202020204" pitchFamily="34" charset="0"/>
                <a:cs typeface="Arial" panose="020B0604020202020204" pitchFamily="34" charset="0"/>
              </a:rPr>
              <a:t> original </a:t>
            </a:r>
            <a:r>
              <a:rPr lang="en-US" sz="2400" dirty="0" err="1">
                <a:latin typeface="Arial" panose="020B0604020202020204" pitchFamily="34" charset="0"/>
                <a:ea typeface="Arial" panose="020B0604020202020204" pitchFamily="34" charset="0"/>
                <a:cs typeface="Arial" panose="020B0604020202020204" pitchFamily="34" charset="0"/>
              </a:rPr>
              <a:t>publicada</a:t>
            </a:r>
            <a:r>
              <a:rPr lang="en-US" sz="2400" dirty="0">
                <a:latin typeface="Arial" panose="020B0604020202020204" pitchFamily="34" charset="0"/>
                <a:ea typeface="Arial" panose="020B0604020202020204" pitchFamily="34" charset="0"/>
                <a:cs typeface="Arial" panose="020B0604020202020204" pitchFamily="34" charset="0"/>
              </a:rPr>
              <a:t> en 1850). </a:t>
            </a:r>
            <a:r>
              <a:rPr lang="en-US"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CD: </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8.550507. Pista o track: 1.</a:t>
            </a:r>
          </a:p>
          <a:p>
            <a:pPr>
              <a:spcAft>
                <a:spcPts val="0"/>
              </a:spcAft>
            </a:pPr>
            <a:endParaRPr lang="es-MX" sz="2400" dirty="0">
              <a:latin typeface="Arial" panose="020B0604020202020204" pitchFamily="34" charset="0"/>
              <a:ea typeface="Arial" panose="020B0604020202020204" pitchFamily="34" charset="0"/>
              <a:cs typeface="Arial" panose="020B0604020202020204" pitchFamily="34" charset="0"/>
            </a:endParaRPr>
          </a:p>
          <a:p>
            <a:pPr>
              <a:spcAft>
                <a:spcPts val="0"/>
              </a:spcAft>
            </a:pPr>
            <a:r>
              <a:rPr lang="es-MX" sz="2400" dirty="0">
                <a:latin typeface="Arial" panose="020B0604020202020204" pitchFamily="34" charset="0"/>
                <a:ea typeface="Arial" panose="020B0604020202020204" pitchFamily="34" charset="0"/>
                <a:cs typeface="Arial" panose="020B0604020202020204" pitchFamily="34" charset="0"/>
              </a:rPr>
              <a:t>3. 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La danza también forma parte de la ópera y, en ocasiones, la música trasciende como obra orquestal. El siguiente es un ejemplo de eso. Es la danza “Bacanal” de la ópera </a:t>
            </a:r>
            <a:r>
              <a:rPr lang="es-MX" sz="2400" i="1" dirty="0">
                <a:solidFill>
                  <a:srgbClr val="0070C0"/>
                </a:solidFill>
                <a:latin typeface="Arial" panose="020B0604020202020204" pitchFamily="34" charset="0"/>
                <a:ea typeface="Arial" panose="020B0604020202020204" pitchFamily="34" charset="0"/>
                <a:cs typeface="Arial" panose="020B0604020202020204" pitchFamily="34" charset="0"/>
              </a:rPr>
              <a:t>Sansón y Dalila,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del compositor francés Camille Saint-Saëns (el autor del “Carnaval de los animales” que está en la sección de Música del romanticismo). </a:t>
            </a:r>
          </a:p>
          <a:p>
            <a:pPr marL="285750" indent="-285750">
              <a:spcAft>
                <a:spcPts val="0"/>
              </a:spcAft>
              <a:buFont typeface="Wingdings" panose="05000000000000000000" pitchFamily="2" charset="2"/>
              <a:buChar char="Ø"/>
            </a:pPr>
            <a:r>
              <a:rPr lang="es-MX" sz="2400" dirty="0">
                <a:latin typeface="Arial" panose="020B0604020202020204" pitchFamily="34" charset="0"/>
                <a:ea typeface="Arial" panose="020B0604020202020204" pitchFamily="34" charset="0"/>
                <a:cs typeface="Arial" panose="020B0604020202020204" pitchFamily="34" charset="0"/>
              </a:rPr>
              <a:t>Saint-Saëns, C. (2014). </a:t>
            </a:r>
            <a:r>
              <a:rPr lang="es-MX" sz="2400" i="1" dirty="0">
                <a:latin typeface="Arial" panose="020B0604020202020204" pitchFamily="34" charset="0"/>
                <a:ea typeface="Arial" panose="020B0604020202020204" pitchFamily="34" charset="0"/>
                <a:cs typeface="Arial" panose="020B0604020202020204" pitchFamily="34" charset="0"/>
              </a:rPr>
              <a:t>Samson et Dalila, </a:t>
            </a:r>
            <a:r>
              <a:rPr lang="es-MX" sz="2400" dirty="0">
                <a:latin typeface="Arial" panose="020B0604020202020204" pitchFamily="34" charset="0"/>
                <a:ea typeface="Arial" panose="020B0604020202020204" pitchFamily="34" charset="0"/>
                <a:cs typeface="Arial" panose="020B0604020202020204" pitchFamily="34" charset="0"/>
              </a:rPr>
              <a:t>Op. 47, Act III: Bacchanale [obra grabada por Barenboim, D., y Orchestre de Paris]. En </a:t>
            </a:r>
            <a:r>
              <a:rPr lang="es-MX" sz="2400" i="1" dirty="0">
                <a:latin typeface="Arial" panose="020B0604020202020204" pitchFamily="34" charset="0"/>
                <a:ea typeface="Arial" panose="020B0604020202020204" pitchFamily="34" charset="0"/>
                <a:cs typeface="Arial" panose="020B0604020202020204" pitchFamily="34" charset="0"/>
              </a:rPr>
              <a:t>Saint-Saëns, Symphony No. 3, "Organ", Danse macabre, Samson et Dalila, Act III: Bacchanale. Deutsche Grammophon</a:t>
            </a:r>
            <a:r>
              <a:rPr lang="es-MX" sz="2400" dirty="0">
                <a:latin typeface="Arial" panose="020B0604020202020204" pitchFamily="34" charset="0"/>
                <a:ea typeface="Arial" panose="020B0604020202020204" pitchFamily="34" charset="0"/>
                <a:cs typeface="Arial" panose="020B0604020202020204" pitchFamily="34" charset="0"/>
              </a:rPr>
              <a:t> (obra original publicada en 1845). </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CD: 00028947461227. Pista o track: 4.</a:t>
            </a:r>
          </a:p>
          <a:p>
            <a:pPr>
              <a:spcAft>
                <a:spcPts val="0"/>
              </a:spcAft>
            </a:pPr>
            <a:endParaRPr lang="es-MX" sz="24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400" b="1" dirty="0">
                <a:latin typeface="Arial" panose="020B0604020202020204" pitchFamily="34" charset="0"/>
                <a:ea typeface="Arial" panose="020B0604020202020204" pitchFamily="34" charset="0"/>
                <a:cs typeface="Arial" panose="020B0604020202020204" pitchFamily="34" charset="0"/>
              </a:rPr>
              <a:t>4. 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De toda la música clásica, la ópera es quizás uno de los géneros musicales más utilizados en la actualidad para ambientar escenas en las películas y en la televisión. </a:t>
            </a:r>
            <a:endParaRPr lang="es-MX" sz="2400" dirty="0">
              <a:solidFill>
                <a:srgbClr val="0070C0"/>
              </a:solidFill>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La belleza de las arias y los coros de las óperas los hace muy atractivos y continúan siendo incorporados en las historias modernas.</a:t>
            </a:r>
            <a:endParaRPr lang="es-MX" sz="2400" dirty="0">
              <a:solidFill>
                <a:srgbClr val="0070C0"/>
              </a:solidFill>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A continuación, vamos a ver un ejemplo de la Ópera cómica </a:t>
            </a:r>
            <a:r>
              <a:rPr lang="es-MX" sz="2400" i="1" dirty="0">
                <a:solidFill>
                  <a:srgbClr val="0070C0"/>
                </a:solidFill>
                <a:latin typeface="Arial" panose="020B0604020202020204" pitchFamily="34" charset="0"/>
                <a:ea typeface="Arial" panose="020B0604020202020204" pitchFamily="34" charset="0"/>
                <a:cs typeface="Arial" panose="020B0604020202020204" pitchFamily="34" charset="0"/>
              </a:rPr>
              <a:t>Los piratas de Penzance</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 del compositor Arthur Sullivan</a:t>
            </a:r>
            <a:r>
              <a:rPr lang="es-MX" sz="2400" b="1" dirty="0">
                <a:solidFill>
                  <a:srgbClr val="0070C0"/>
                </a:solidFill>
                <a:latin typeface="Arial" panose="020B0604020202020204" pitchFamily="34" charset="0"/>
                <a:ea typeface="Arial" panose="020B0604020202020204" pitchFamily="34" charset="0"/>
                <a:cs typeface="Arial" panose="020B0604020202020204" pitchFamily="34" charset="0"/>
              </a:rPr>
              <a:t>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y libreto del escritor W. S. Gilbert. Fue estrenada en 1879, en Nueva York.</a:t>
            </a:r>
            <a:endParaRPr lang="es-MX" sz="2400" dirty="0">
              <a:solidFill>
                <a:srgbClr val="0070C0"/>
              </a:solidFill>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El aria se llama </a:t>
            </a:r>
            <a:r>
              <a:rPr lang="es-MX" sz="2400" i="1" dirty="0">
                <a:solidFill>
                  <a:srgbClr val="0070C0"/>
                </a:solidFill>
                <a:latin typeface="Arial" panose="020B0604020202020204" pitchFamily="34" charset="0"/>
                <a:ea typeface="Arial" panose="020B0604020202020204" pitchFamily="34" charset="0"/>
                <a:cs typeface="Arial" panose="020B0604020202020204" pitchFamily="34" charset="0"/>
              </a:rPr>
              <a:t>I am the model of a modern major General,</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 y es parte del primer acto.</a:t>
            </a:r>
          </a:p>
          <a:p>
            <a:pPr>
              <a:spcAft>
                <a:spcPts val="0"/>
              </a:spcAft>
            </a:pP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Ahora, </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la siguiente canción es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un ejemplo de esta misma aria, pero incorporada a una película animada. Seguramente le será familiar</a:t>
            </a:r>
            <a:r>
              <a:rPr lang="es-MX" sz="2400" dirty="0">
                <a:latin typeface="Arial" panose="020B0604020202020204" pitchFamily="34" charset="0"/>
                <a:ea typeface="Arial" panose="020B0604020202020204" pitchFamily="34" charset="0"/>
                <a:cs typeface="Arial" panose="020B0604020202020204" pitchFamily="34" charset="0"/>
              </a:rPr>
              <a:t>. </a:t>
            </a:r>
          </a:p>
          <a:p>
            <a:pPr marL="285750" indent="-285750">
              <a:spcAft>
                <a:spcPts val="0"/>
              </a:spcAft>
              <a:buFont typeface="Wingdings" panose="05000000000000000000" pitchFamily="2" charset="2"/>
              <a:buChar char="Ø"/>
            </a:pPr>
            <a:r>
              <a:rPr lang="en-US" sz="2400" dirty="0">
                <a:latin typeface="Arial" panose="020B0604020202020204" pitchFamily="34" charset="0"/>
                <a:ea typeface="Arial" panose="020B0604020202020204" pitchFamily="34" charset="0"/>
                <a:cs typeface="Arial" panose="020B0604020202020204" pitchFamily="34" charset="0"/>
              </a:rPr>
              <a:t>Sullivan, A. (2008). </a:t>
            </a:r>
            <a:r>
              <a:rPr lang="en-US" sz="2400" i="1" dirty="0">
                <a:latin typeface="Arial" panose="020B0604020202020204" pitchFamily="34" charset="0"/>
                <a:ea typeface="Arial" panose="020B0604020202020204" pitchFamily="34" charset="0"/>
                <a:cs typeface="Arial" panose="020B0604020202020204" pitchFamily="34" charset="0"/>
              </a:rPr>
              <a:t>The Pirates of </a:t>
            </a:r>
            <a:r>
              <a:rPr lang="en-US" sz="2400" i="1" dirty="0" err="1">
                <a:latin typeface="Arial" panose="020B0604020202020204" pitchFamily="34" charset="0"/>
                <a:ea typeface="Arial" panose="020B0604020202020204" pitchFamily="34" charset="0"/>
                <a:cs typeface="Arial" panose="020B0604020202020204" pitchFamily="34" charset="0"/>
              </a:rPr>
              <a:t>Penzance</a:t>
            </a:r>
            <a:r>
              <a:rPr lang="en-US" sz="2400" i="1" dirty="0">
                <a:latin typeface="Arial" panose="020B0604020202020204" pitchFamily="34" charset="0"/>
                <a:ea typeface="Arial" panose="020B0604020202020204" pitchFamily="34" charset="0"/>
                <a:cs typeface="Arial" panose="020B0604020202020204" pitchFamily="34" charset="0"/>
              </a:rPr>
              <a:t>: Act I: I am the very model of a modern Major-General </a:t>
            </a:r>
            <a:r>
              <a:rPr lang="en-US" sz="2400" dirty="0">
                <a:latin typeface="Arial" panose="020B0604020202020204" pitchFamily="34" charset="0"/>
                <a:ea typeface="Arial" panose="020B0604020202020204" pitchFamily="34" charset="0"/>
                <a:cs typeface="Arial" panose="020B0604020202020204" pitchFamily="34" charset="0"/>
              </a:rPr>
              <a:t>[</a:t>
            </a:r>
            <a:r>
              <a:rPr lang="en-US" sz="2400" dirty="0" err="1">
                <a:latin typeface="Arial" panose="020B0604020202020204" pitchFamily="34" charset="0"/>
                <a:ea typeface="Arial" panose="020B0604020202020204" pitchFamily="34" charset="0"/>
                <a:cs typeface="Arial" panose="020B0604020202020204" pitchFamily="34" charset="0"/>
              </a:rPr>
              <a:t>canción</a:t>
            </a:r>
            <a:r>
              <a:rPr lang="en-US" sz="2400" dirty="0">
                <a:latin typeface="Arial" panose="020B0604020202020204" pitchFamily="34" charset="0"/>
                <a:ea typeface="Arial" panose="020B0604020202020204" pitchFamily="34" charset="0"/>
                <a:cs typeface="Arial" panose="020B0604020202020204" pitchFamily="34" charset="0"/>
              </a:rPr>
              <a:t> </a:t>
            </a:r>
            <a:r>
              <a:rPr lang="en-US" sz="2400" dirty="0" err="1">
                <a:latin typeface="Arial" panose="020B0604020202020204" pitchFamily="34" charset="0"/>
                <a:ea typeface="Arial" panose="020B0604020202020204" pitchFamily="34" charset="0"/>
                <a:cs typeface="Arial" panose="020B0604020202020204" pitchFamily="34" charset="0"/>
              </a:rPr>
              <a:t>grabada</a:t>
            </a:r>
            <a:r>
              <a:rPr lang="en-US" sz="2400" dirty="0">
                <a:latin typeface="Arial" panose="020B0604020202020204" pitchFamily="34" charset="0"/>
                <a:ea typeface="Arial" panose="020B0604020202020204" pitchFamily="34" charset="0"/>
                <a:cs typeface="Arial" panose="020B0604020202020204" pitchFamily="34" charset="0"/>
              </a:rPr>
              <a:t> </a:t>
            </a:r>
            <a:r>
              <a:rPr lang="en-US" sz="2400" dirty="0" err="1">
                <a:latin typeface="Arial" panose="020B0604020202020204" pitchFamily="34" charset="0"/>
                <a:ea typeface="Arial" panose="020B0604020202020204" pitchFamily="34" charset="0"/>
                <a:cs typeface="Arial" panose="020B0604020202020204" pitchFamily="34" charset="0"/>
              </a:rPr>
              <a:t>por</a:t>
            </a:r>
            <a:r>
              <a:rPr lang="en-US" sz="2400" dirty="0">
                <a:latin typeface="Arial" panose="020B0604020202020204" pitchFamily="34" charset="0"/>
                <a:ea typeface="Arial" panose="020B0604020202020204" pitchFamily="34" charset="0"/>
                <a:cs typeface="Arial" panose="020B0604020202020204" pitchFamily="34" charset="0"/>
              </a:rPr>
              <a:t> Baker, G., Glyndebourne Chorus, Sargent, M., y Pro Arte Orchestra]. En </a:t>
            </a:r>
            <a:r>
              <a:rPr lang="en-US" sz="2400" i="1" dirty="0">
                <a:latin typeface="Arial" panose="020B0604020202020204" pitchFamily="34" charset="0"/>
                <a:ea typeface="Arial" panose="020B0604020202020204" pitchFamily="34" charset="0"/>
                <a:cs typeface="Arial" panose="020B0604020202020204" pitchFamily="34" charset="0"/>
              </a:rPr>
              <a:t>Gilbert &amp; Sullivan: Pirates of </a:t>
            </a:r>
            <a:r>
              <a:rPr lang="en-US" sz="2400" i="1" dirty="0" err="1">
                <a:latin typeface="Arial" panose="020B0604020202020204" pitchFamily="34" charset="0"/>
                <a:ea typeface="Arial" panose="020B0604020202020204" pitchFamily="34" charset="0"/>
                <a:cs typeface="Arial" panose="020B0604020202020204" pitchFamily="34" charset="0"/>
              </a:rPr>
              <a:t>Penzance</a:t>
            </a:r>
            <a:r>
              <a:rPr lang="en-US" sz="2400" i="1" dirty="0">
                <a:latin typeface="Arial" panose="020B0604020202020204" pitchFamily="34" charset="0"/>
                <a:ea typeface="Arial" panose="020B0604020202020204" pitchFamily="34" charset="0"/>
                <a:cs typeface="Arial" panose="020B0604020202020204" pitchFamily="34" charset="0"/>
              </a:rPr>
              <a:t>. Warner Classics-</a:t>
            </a:r>
            <a:r>
              <a:rPr lang="en-US" sz="2400" i="1" dirty="0" err="1">
                <a:latin typeface="Arial" panose="020B0604020202020204" pitchFamily="34" charset="0"/>
                <a:ea typeface="Arial" panose="020B0604020202020204" pitchFamily="34" charset="0"/>
                <a:cs typeface="Arial" panose="020B0604020202020204" pitchFamily="34" charset="0"/>
              </a:rPr>
              <a:t>Parlophone</a:t>
            </a:r>
            <a:r>
              <a:rPr lang="en-US" sz="2400" i="1" dirty="0">
                <a:latin typeface="Arial" panose="020B0604020202020204" pitchFamily="34" charset="0"/>
                <a:ea typeface="Arial" panose="020B0604020202020204" pitchFamily="34" charset="0"/>
                <a:cs typeface="Arial" panose="020B0604020202020204" pitchFamily="34" charset="0"/>
              </a:rPr>
              <a:t> </a:t>
            </a:r>
            <a:r>
              <a:rPr lang="en-US" sz="2400" dirty="0">
                <a:latin typeface="Arial" panose="020B0604020202020204" pitchFamily="34" charset="0"/>
                <a:ea typeface="Arial" panose="020B0604020202020204" pitchFamily="34" charset="0"/>
                <a:cs typeface="Arial" panose="020B0604020202020204" pitchFamily="34" charset="0"/>
              </a:rPr>
              <a:t>(</a:t>
            </a:r>
            <a:r>
              <a:rPr lang="en-US" sz="2400" dirty="0" err="1">
                <a:latin typeface="Arial" panose="020B0604020202020204" pitchFamily="34" charset="0"/>
                <a:ea typeface="Arial" panose="020B0604020202020204" pitchFamily="34" charset="0"/>
                <a:cs typeface="Arial" panose="020B0604020202020204" pitchFamily="34" charset="0"/>
              </a:rPr>
              <a:t>obra</a:t>
            </a:r>
            <a:r>
              <a:rPr lang="en-US" sz="2400" dirty="0">
                <a:latin typeface="Arial" panose="020B0604020202020204" pitchFamily="34" charset="0"/>
                <a:ea typeface="Arial" panose="020B0604020202020204" pitchFamily="34" charset="0"/>
                <a:cs typeface="Arial" panose="020B0604020202020204" pitchFamily="34" charset="0"/>
              </a:rPr>
              <a:t> original </a:t>
            </a:r>
            <a:r>
              <a:rPr lang="en-US" sz="2400" dirty="0" err="1">
                <a:latin typeface="Arial" panose="020B0604020202020204" pitchFamily="34" charset="0"/>
                <a:ea typeface="Arial" panose="020B0604020202020204" pitchFamily="34" charset="0"/>
                <a:cs typeface="Arial" panose="020B0604020202020204" pitchFamily="34" charset="0"/>
              </a:rPr>
              <a:t>publicada</a:t>
            </a:r>
            <a:r>
              <a:rPr lang="en-US" sz="2400" dirty="0">
                <a:latin typeface="Arial" panose="020B0604020202020204" pitchFamily="34" charset="0"/>
                <a:ea typeface="Arial" panose="020B0604020202020204" pitchFamily="34" charset="0"/>
                <a:cs typeface="Arial" panose="020B0604020202020204" pitchFamily="34" charset="0"/>
              </a:rPr>
              <a:t> en 1879). </a:t>
            </a:r>
            <a:r>
              <a:rPr lang="en-US"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CD: </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0724357306256. Pista o track: 15.</a:t>
            </a:r>
          </a:p>
          <a:p>
            <a:pPr>
              <a:spcAft>
                <a:spcPts val="0"/>
              </a:spcAft>
            </a:pPr>
            <a:endParaRPr lang="es-MX" sz="2400" dirty="0">
              <a:latin typeface="Arial" panose="020B0604020202020204" pitchFamily="34" charset="0"/>
              <a:ea typeface="Arial" panose="020B0604020202020204" pitchFamily="34" charset="0"/>
              <a:cs typeface="Arial" panose="020B0604020202020204" pitchFamily="34" charset="0"/>
            </a:endParaRPr>
          </a:p>
          <a:p>
            <a:pPr>
              <a:spcAft>
                <a:spcPts val="0"/>
              </a:spcAft>
            </a:pPr>
            <a:r>
              <a:rPr lang="es-MX" sz="2400" dirty="0">
                <a:latin typeface="Arial" panose="020B0604020202020204" pitchFamily="34" charset="0"/>
                <a:ea typeface="Arial" panose="020B0604020202020204" pitchFamily="34" charset="0"/>
                <a:cs typeface="Arial" panose="020B0604020202020204" pitchFamily="34" charset="0"/>
              </a:rPr>
              <a:t>5. 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El aria </a:t>
            </a:r>
            <a:r>
              <a:rPr lang="es-MX" sz="2400" i="1" dirty="0">
                <a:solidFill>
                  <a:srgbClr val="0070C0"/>
                </a:solidFill>
                <a:latin typeface="Arial" panose="020B0604020202020204" pitchFamily="34" charset="0"/>
                <a:ea typeface="Arial" panose="020B0604020202020204" pitchFamily="34" charset="0"/>
                <a:cs typeface="Arial" panose="020B0604020202020204" pitchFamily="34" charset="0"/>
              </a:rPr>
              <a:t>Oh mio babino caro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(Oh papito querido) es una de las más reproducidas y también de las arias más características de la ópera. Podrá apreciar la siguiente </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música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de la película </a:t>
            </a:r>
            <a:r>
              <a:rPr lang="es-MX" sz="2400" i="1" dirty="0">
                <a:solidFill>
                  <a:srgbClr val="0070C0"/>
                </a:solidFill>
                <a:latin typeface="Arial" panose="020B0604020202020204" pitchFamily="34" charset="0"/>
                <a:ea typeface="Arial" panose="020B0604020202020204" pitchFamily="34" charset="0"/>
                <a:cs typeface="Arial" panose="020B0604020202020204" pitchFamily="34" charset="0"/>
              </a:rPr>
              <a:t>Las vacaciones de Mr. Bean</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 en la que Mr. Bean personifica el aria, pero de una manera muy graciosa y totalmente fuera del contexto de la ópera.</a:t>
            </a:r>
          </a:p>
          <a:p>
            <a:pPr marL="285750" indent="-285750">
              <a:buFont typeface="Wingdings" panose="05000000000000000000" pitchFamily="2" charset="2"/>
              <a:buChar char="Ø"/>
            </a:pPr>
            <a:r>
              <a:rPr lang="es-MX" sz="2400" dirty="0">
                <a:latin typeface="Arial" panose="020B0604020202020204" pitchFamily="34" charset="0"/>
                <a:ea typeface="Arial" panose="020B0604020202020204" pitchFamily="34" charset="0"/>
                <a:cs typeface="Arial" panose="020B0604020202020204" pitchFamily="34" charset="0"/>
              </a:rPr>
              <a:t>Puccini, G. (1995). </a:t>
            </a:r>
            <a:r>
              <a:rPr lang="es-MX" sz="2400" i="1" dirty="0">
                <a:latin typeface="Arial" panose="020B0604020202020204" pitchFamily="34" charset="0"/>
                <a:ea typeface="Arial" panose="020B0604020202020204" pitchFamily="34" charset="0"/>
                <a:cs typeface="Arial" panose="020B0604020202020204" pitchFamily="34" charset="0"/>
              </a:rPr>
              <a:t>Gianni Schicchi: O mio babbino caro </a:t>
            </a:r>
            <a:r>
              <a:rPr lang="es-MX" sz="2400" dirty="0">
                <a:latin typeface="Arial" panose="020B0604020202020204" pitchFamily="34" charset="0"/>
                <a:ea typeface="Arial" panose="020B0604020202020204" pitchFamily="34" charset="0"/>
                <a:cs typeface="Arial" panose="020B0604020202020204" pitchFamily="34" charset="0"/>
              </a:rPr>
              <a:t>[obra grabada por Orgonášová, L., Slovak Radio Symphony Orchestra y Humburg, W.]. En </a:t>
            </a:r>
            <a:r>
              <a:rPr lang="es-MX" sz="2400" i="1" dirty="0">
                <a:latin typeface="Arial" panose="020B0604020202020204" pitchFamily="34" charset="0"/>
                <a:ea typeface="Arial" panose="020B0604020202020204" pitchFamily="34" charset="0"/>
                <a:cs typeface="Arial" panose="020B0604020202020204" pitchFamily="34" charset="0"/>
              </a:rPr>
              <a:t>The best of opera, Vol. 1. Naxos</a:t>
            </a:r>
            <a:r>
              <a:rPr lang="es-MX" sz="2400" dirty="0">
                <a:latin typeface="Arial" panose="020B0604020202020204" pitchFamily="34" charset="0"/>
                <a:ea typeface="Arial" panose="020B0604020202020204" pitchFamily="34" charset="0"/>
                <a:cs typeface="Arial" panose="020B0604020202020204" pitchFamily="34" charset="0"/>
              </a:rPr>
              <a:t> (obra original publicada en 1918). </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CD: 8.553166. Pista o track: 5.</a:t>
            </a:r>
          </a:p>
          <a:p>
            <a:pPr>
              <a:spcAft>
                <a:spcPts val="0"/>
              </a:spcAft>
            </a:pPr>
            <a:endParaRPr lang="es-MX" sz="2000" dirty="0">
              <a:latin typeface="Arial" panose="020B0604020202020204" pitchFamily="34" charset="0"/>
              <a:ea typeface="Arial" panose="020B0604020202020204" pitchFamily="34" charset="0"/>
              <a:cs typeface="Arial" panose="020B0604020202020204" pitchFamily="34" charset="0"/>
            </a:endParaRPr>
          </a:p>
          <a:p>
            <a:pPr>
              <a:spcAft>
                <a:spcPts val="0"/>
              </a:spcAft>
            </a:pPr>
            <a:endParaRPr lang="es-MX" sz="2000" dirty="0">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4343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98309" y="2245187"/>
            <a:ext cx="17518289" cy="11172289"/>
          </a:xfrm>
          <a:prstGeom prst="rect">
            <a:avLst/>
          </a:prstGeom>
        </p:spPr>
        <p:txBody>
          <a:bodyPr wrap="square">
            <a:spAutoFit/>
          </a:bodyPr>
          <a:lstStyle/>
          <a:p>
            <a:pPr>
              <a:spcAft>
                <a:spcPts val="0"/>
              </a:spcAft>
            </a:pPr>
            <a:r>
              <a:rPr lang="es-MX" sz="2400" dirty="0">
                <a:latin typeface="Arial" panose="020B0604020202020204" pitchFamily="34" charset="0"/>
                <a:ea typeface="Arial" panose="020B0604020202020204" pitchFamily="34" charset="0"/>
                <a:cs typeface="Arial" panose="020B0604020202020204" pitchFamily="34" charset="0"/>
              </a:rPr>
              <a:t>6. E</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n realidad, el aria “Oh mio babino caro” tiene una temática muy diferente. Pertenece a una escena de la ópera titulada “Gianni Schichi”, [yiani skiki] del compositor italiano Giacomo Puccini [puchini] (1858-1924). En la trama, el aria es cantada por una jovencita consentida que está convenciendo a su papa (su papito querido) de que acepte a su novio, amenazando con aventarse de un puente si no acepta lo que ella quiere</a:t>
            </a:r>
            <a:r>
              <a:rPr lang="es-MX" sz="2400" dirty="0">
                <a:latin typeface="Arial" panose="020B0604020202020204" pitchFamily="34" charset="0"/>
                <a:ea typeface="Arial" panose="020B0604020202020204" pitchFamily="34" charset="0"/>
                <a:cs typeface="Arial" panose="020B0604020202020204" pitchFamily="34" charset="0"/>
              </a:rPr>
              <a:t>.</a:t>
            </a:r>
          </a:p>
          <a:p>
            <a:pPr marL="285750" indent="-285750">
              <a:spcAft>
                <a:spcPts val="0"/>
              </a:spcAft>
              <a:buFont typeface="Wingdings" panose="05000000000000000000" pitchFamily="2" charset="2"/>
              <a:buChar char="Ø"/>
            </a:pPr>
            <a:r>
              <a:rPr lang="es-MX" sz="2400" dirty="0" smtClean="0">
                <a:latin typeface="Arial" panose="020B0604020202020204" pitchFamily="34" charset="0"/>
                <a:ea typeface="Arial" panose="020B0604020202020204" pitchFamily="34" charset="0"/>
                <a:cs typeface="Arial" panose="020B0604020202020204" pitchFamily="34" charset="0"/>
              </a:rPr>
              <a:t>Puccini</a:t>
            </a:r>
            <a:r>
              <a:rPr lang="es-MX" sz="2400" dirty="0">
                <a:latin typeface="Arial" panose="020B0604020202020204" pitchFamily="34" charset="0"/>
                <a:ea typeface="Arial" panose="020B0604020202020204" pitchFamily="34" charset="0"/>
                <a:cs typeface="Arial" panose="020B0604020202020204" pitchFamily="34" charset="0"/>
              </a:rPr>
              <a:t>, g. (1995). </a:t>
            </a:r>
            <a:r>
              <a:rPr lang="es-MX" sz="2400" i="1" dirty="0">
                <a:latin typeface="Arial" panose="020B0604020202020204" pitchFamily="34" charset="0"/>
                <a:ea typeface="Arial" panose="020B0604020202020204" pitchFamily="34" charset="0"/>
                <a:cs typeface="Arial" panose="020B0604020202020204" pitchFamily="34" charset="0"/>
              </a:rPr>
              <a:t>Gianni Schicchi: O mio babbino caro </a:t>
            </a:r>
            <a:r>
              <a:rPr lang="es-MX" sz="2400" dirty="0">
                <a:latin typeface="Arial" panose="020B0604020202020204" pitchFamily="34" charset="0"/>
                <a:ea typeface="Arial" panose="020B0604020202020204" pitchFamily="34" charset="0"/>
                <a:cs typeface="Arial" panose="020B0604020202020204" pitchFamily="34" charset="0"/>
              </a:rPr>
              <a:t>[obra grabada por Orgonášová, L., Slovak Radio Symphony Orchestra y Humburg, W.]. En The best of opera, Vol. 1. Naxos. (obra original publicada en 1918) </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CD: 8.553166 Pista o Track: </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5.</a:t>
            </a:r>
            <a:endPar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endParaRPr>
          </a:p>
          <a:p>
            <a:pPr>
              <a:spcAft>
                <a:spcPts val="0"/>
              </a:spcAft>
            </a:pPr>
            <a:r>
              <a:rPr lang="es-MX" sz="2400" dirty="0">
                <a:latin typeface="Arial" panose="020B0604020202020204" pitchFamily="34" charset="0"/>
                <a:ea typeface="Arial" panose="020B0604020202020204" pitchFamily="34" charset="0"/>
                <a:cs typeface="Arial" panose="020B0604020202020204" pitchFamily="34" charset="0"/>
              </a:rPr>
              <a:t> </a:t>
            </a:r>
          </a:p>
          <a:p>
            <a:pPr>
              <a:spcAft>
                <a:spcPts val="0"/>
              </a:spcAft>
            </a:pPr>
            <a:r>
              <a:rPr lang="es-MX" sz="2400" dirty="0">
                <a:latin typeface="Arial" panose="020B0604020202020204" pitchFamily="34" charset="0"/>
                <a:ea typeface="Arial" panose="020B0604020202020204" pitchFamily="34" charset="0"/>
                <a:cs typeface="Arial" panose="020B0604020202020204" pitchFamily="34" charset="0"/>
              </a:rPr>
              <a:t>7</a:t>
            </a:r>
            <a:r>
              <a:rPr lang="es-MX" sz="2400" dirty="0" smtClean="0">
                <a:latin typeface="Arial" panose="020B0604020202020204" pitchFamily="34" charset="0"/>
                <a:ea typeface="Arial" panose="020B0604020202020204" pitchFamily="34" charset="0"/>
                <a:cs typeface="Arial" panose="020B0604020202020204" pitchFamily="34" charset="0"/>
              </a:rPr>
              <a:t>.</a:t>
            </a:r>
            <a:r>
              <a:rPr lang="es-MX" sz="2400" dirty="0">
                <a:latin typeface="Arial" panose="020B0604020202020204" pitchFamily="34" charset="0"/>
                <a:ea typeface="Arial" panose="020B0604020202020204" pitchFamily="34" charset="0"/>
                <a:cs typeface="Arial" panose="020B0604020202020204" pitchFamily="34" charset="0"/>
              </a:rPr>
              <a:t> </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Uno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de los fragmentos de ópera más populares es el que acompaña a la caricatura de Bugs Bunny. La música corresponde a la obertura, o sea el inicio, de la ópera “El barbero de Sevilla”, del compositor italiano Gioachino Rossini (1792-1868</a:t>
            </a:r>
            <a:r>
              <a:rPr lang="es-MX" sz="2400" dirty="0">
                <a:latin typeface="Arial" panose="020B0604020202020204" pitchFamily="34" charset="0"/>
                <a:ea typeface="Arial" panose="020B0604020202020204" pitchFamily="34" charset="0"/>
                <a:cs typeface="Arial" panose="020B0604020202020204" pitchFamily="34" charset="0"/>
              </a:rPr>
              <a:t>).  </a:t>
            </a:r>
          </a:p>
          <a:p>
            <a:pPr marL="285750" indent="-285750">
              <a:buFont typeface="Wingdings" panose="05000000000000000000" pitchFamily="2" charset="2"/>
              <a:buChar char="Ø"/>
            </a:pPr>
            <a:r>
              <a:rPr lang="es-MX" sz="2400" dirty="0">
                <a:latin typeface="Arial" panose="020B0604020202020204" pitchFamily="34" charset="0"/>
                <a:ea typeface="Arial" panose="020B0604020202020204" pitchFamily="34" charset="0"/>
                <a:cs typeface="Arial" panose="020B0604020202020204" pitchFamily="34" charset="0"/>
              </a:rPr>
              <a:t>Rossini, G. (2018). </a:t>
            </a:r>
            <a:r>
              <a:rPr lang="es-MX" sz="2400" i="1" dirty="0">
                <a:latin typeface="Arial" panose="020B0604020202020204" pitchFamily="34" charset="0"/>
                <a:ea typeface="Arial" panose="020B0604020202020204" pitchFamily="34" charset="0"/>
                <a:cs typeface="Arial" panose="020B0604020202020204" pitchFamily="34" charset="0"/>
              </a:rPr>
              <a:t>Il barbiere di Siviglia </a:t>
            </a:r>
            <a:r>
              <a:rPr lang="es-MX" sz="2400" dirty="0">
                <a:latin typeface="Arial" panose="020B0604020202020204" pitchFamily="34" charset="0"/>
                <a:ea typeface="Arial" panose="020B0604020202020204" pitchFamily="34" charset="0"/>
                <a:cs typeface="Arial" panose="020B0604020202020204" pitchFamily="34" charset="0"/>
              </a:rPr>
              <a:t>(El barbero de Sevilla</a:t>
            </a:r>
            <a:r>
              <a:rPr lang="es-MX" sz="2400" dirty="0" smtClean="0">
                <a:latin typeface="Arial" panose="020B0604020202020204" pitchFamily="34" charset="0"/>
                <a:ea typeface="Arial" panose="020B0604020202020204" pitchFamily="34" charset="0"/>
                <a:cs typeface="Arial" panose="020B0604020202020204" pitchFamily="34" charset="0"/>
              </a:rPr>
              <a:t>). </a:t>
            </a:r>
            <a:r>
              <a:rPr lang="es-MX" sz="2400" dirty="0">
                <a:latin typeface="Arial" panose="020B0604020202020204" pitchFamily="34" charset="0"/>
                <a:ea typeface="Arial" panose="020B0604020202020204" pitchFamily="34" charset="0"/>
                <a:cs typeface="Arial" panose="020B0604020202020204" pitchFamily="34" charset="0"/>
              </a:rPr>
              <a:t>Obertura [obra grabada por Chailly, R., y National Philharmonic Orchestra]. En </a:t>
            </a:r>
            <a:r>
              <a:rPr lang="es-MX" sz="2400" i="1" dirty="0" smtClean="0">
                <a:latin typeface="Arial" panose="020B0604020202020204" pitchFamily="34" charset="0"/>
                <a:ea typeface="Arial" panose="020B0604020202020204" pitchFamily="34" charset="0"/>
                <a:cs typeface="Arial" panose="020B0604020202020204" pitchFamily="34" charset="0"/>
              </a:rPr>
              <a:t>The world of Rossini. Decca </a:t>
            </a:r>
            <a:r>
              <a:rPr lang="es-MX" sz="2400" dirty="0" smtClean="0">
                <a:latin typeface="Arial" panose="020B0604020202020204" pitchFamily="34" charset="0"/>
                <a:ea typeface="Arial" panose="020B0604020202020204" pitchFamily="34" charset="0"/>
                <a:cs typeface="Arial" panose="020B0604020202020204" pitchFamily="34" charset="0"/>
              </a:rPr>
              <a:t>(</a:t>
            </a:r>
            <a:r>
              <a:rPr lang="es-MX" sz="2400" dirty="0">
                <a:latin typeface="Arial" panose="020B0604020202020204" pitchFamily="34" charset="0"/>
                <a:ea typeface="Arial" panose="020B0604020202020204" pitchFamily="34" charset="0"/>
                <a:cs typeface="Arial" panose="020B0604020202020204" pitchFamily="34" charset="0"/>
              </a:rPr>
              <a:t>obra original publicada en 1815</a:t>
            </a:r>
            <a:r>
              <a:rPr lang="es-MX" sz="2400" dirty="0" smtClean="0">
                <a:latin typeface="Arial" panose="020B0604020202020204" pitchFamily="34" charset="0"/>
                <a:ea typeface="Arial" panose="020B0604020202020204" pitchFamily="34" charset="0"/>
                <a:cs typeface="Arial" panose="020B0604020202020204" pitchFamily="34" charset="0"/>
              </a:rPr>
              <a:t>).</a:t>
            </a:r>
            <a:r>
              <a:rPr lang="es-MX" sz="2400" dirty="0">
                <a:latin typeface="Arial" panose="020B0604020202020204" pitchFamily="34" charset="0"/>
                <a:ea typeface="Arial" panose="020B0604020202020204" pitchFamily="34" charset="0"/>
                <a:cs typeface="Arial" panose="020B0604020202020204" pitchFamily="34" charset="0"/>
              </a:rPr>
              <a:t> </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CD: </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00028948313518.</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Pista </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o </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track</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1.</a:t>
            </a:r>
            <a:endPar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endParaRPr>
          </a:p>
          <a:p>
            <a:pPr>
              <a:spcAft>
                <a:spcPts val="0"/>
              </a:spcAft>
            </a:pPr>
            <a:endParaRPr lang="es-MX" sz="2400" dirty="0">
              <a:latin typeface="Arial" panose="020B0604020202020204" pitchFamily="34" charset="0"/>
              <a:ea typeface="Arial" panose="020B0604020202020204" pitchFamily="34" charset="0"/>
              <a:cs typeface="Arial" panose="020B0604020202020204" pitchFamily="34" charset="0"/>
            </a:endParaRPr>
          </a:p>
          <a:p>
            <a:pPr>
              <a:spcAft>
                <a:spcPts val="0"/>
              </a:spcAft>
            </a:pPr>
            <a:r>
              <a:rPr lang="es-MX" sz="2400" dirty="0">
                <a:latin typeface="Arial" panose="020B0604020202020204" pitchFamily="34" charset="0"/>
                <a:ea typeface="Arial" panose="020B0604020202020204" pitchFamily="34" charset="0"/>
                <a:cs typeface="Arial" panose="020B0604020202020204" pitchFamily="34" charset="0"/>
              </a:rPr>
              <a:t>8</a:t>
            </a:r>
            <a:r>
              <a:rPr lang="es-MX" sz="2400" dirty="0" smtClean="0">
                <a:latin typeface="Arial" panose="020B0604020202020204" pitchFamily="34" charset="0"/>
                <a:ea typeface="Arial" panose="020B0604020202020204" pitchFamily="34" charset="0"/>
                <a:cs typeface="Arial" panose="020B0604020202020204" pitchFamily="34" charset="0"/>
              </a:rPr>
              <a:t>.</a:t>
            </a:r>
            <a:r>
              <a:rPr lang="es-MX" sz="2400" dirty="0">
                <a:latin typeface="Arial" panose="020B0604020202020204" pitchFamily="34" charset="0"/>
                <a:ea typeface="Arial" panose="020B0604020202020204" pitchFamily="34" charset="0"/>
                <a:cs typeface="Arial" panose="020B0604020202020204" pitchFamily="34" charset="0"/>
              </a:rPr>
              <a:t>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Y en este otro link </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puede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apreciar la primera parte de la ópera “El barbero de </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Sevilla</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 aunque su duración es extensa, no es necesario que lo </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escuche completo</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 </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sòlo </a:t>
            </a:r>
            <a:r>
              <a:rPr lang="es-MX" sz="2400" dirty="0">
                <a:solidFill>
                  <a:srgbClr val="0070C0"/>
                </a:solidFill>
                <a:latin typeface="Arial" panose="020B0604020202020204" pitchFamily="34" charset="0"/>
                <a:ea typeface="Arial" panose="020B0604020202020204" pitchFamily="34" charset="0"/>
                <a:cs typeface="Arial" panose="020B0604020202020204" pitchFamily="34" charset="0"/>
              </a:rPr>
              <a:t>hasta donde </a:t>
            </a:r>
            <a:r>
              <a:rPr lang="es-MX" sz="2400" dirty="0" smtClean="0">
                <a:solidFill>
                  <a:srgbClr val="0070C0"/>
                </a:solidFill>
                <a:latin typeface="Arial" panose="020B0604020202020204" pitchFamily="34" charset="0"/>
                <a:ea typeface="Arial" panose="020B0604020202020204" pitchFamily="34" charset="0"/>
                <a:cs typeface="Arial" panose="020B0604020202020204" pitchFamily="34" charset="0"/>
              </a:rPr>
              <a:t>le interese.</a:t>
            </a:r>
            <a:r>
              <a:rPr lang="es-MX" sz="2400" dirty="0">
                <a:latin typeface="Arial" panose="020B0604020202020204" pitchFamily="34" charset="0"/>
                <a:ea typeface="Arial" panose="020B0604020202020204" pitchFamily="34" charset="0"/>
                <a:cs typeface="Arial" panose="020B0604020202020204" pitchFamily="34" charset="0"/>
              </a:rPr>
              <a:t> </a:t>
            </a:r>
          </a:p>
          <a:p>
            <a:pPr marL="285750" indent="-285750">
              <a:spcAft>
                <a:spcPts val="0"/>
              </a:spcAft>
              <a:buFont typeface="Wingdings" panose="05000000000000000000" pitchFamily="2" charset="2"/>
              <a:buChar char="Ø"/>
            </a:pPr>
            <a:r>
              <a:rPr lang="es-MX" sz="2400" dirty="0">
                <a:latin typeface="Arial" panose="020B0604020202020204" pitchFamily="34" charset="0"/>
                <a:ea typeface="Arial" panose="020B0604020202020204" pitchFamily="34" charset="0"/>
                <a:cs typeface="Arial" panose="020B0604020202020204" pitchFamily="34" charset="0"/>
              </a:rPr>
              <a:t>Rossini, G. (2018). </a:t>
            </a:r>
            <a:r>
              <a:rPr lang="es-MX" sz="2400" i="1" dirty="0">
                <a:latin typeface="Arial" panose="020B0604020202020204" pitchFamily="34" charset="0"/>
                <a:ea typeface="Arial" panose="020B0604020202020204" pitchFamily="34" charset="0"/>
                <a:cs typeface="Arial" panose="020B0604020202020204" pitchFamily="34" charset="0"/>
              </a:rPr>
              <a:t>Il barbiere di Siviglia </a:t>
            </a:r>
            <a:r>
              <a:rPr lang="es-MX" sz="2400" dirty="0">
                <a:latin typeface="Arial" panose="020B0604020202020204" pitchFamily="34" charset="0"/>
                <a:ea typeface="Arial" panose="020B0604020202020204" pitchFamily="34" charset="0"/>
                <a:cs typeface="Arial" panose="020B0604020202020204" pitchFamily="34" charset="0"/>
              </a:rPr>
              <a:t>(El barbero de Sevilla), Largo al factótum della cita, (Fígaro</a:t>
            </a:r>
            <a:r>
              <a:rPr lang="es-MX" sz="2400" dirty="0" smtClean="0">
                <a:latin typeface="Arial" panose="020B0604020202020204" pitchFamily="34" charset="0"/>
                <a:ea typeface="Arial" panose="020B0604020202020204" pitchFamily="34" charset="0"/>
                <a:cs typeface="Arial" panose="020B0604020202020204" pitchFamily="34" charset="0"/>
              </a:rPr>
              <a:t>) [</a:t>
            </a:r>
            <a:r>
              <a:rPr lang="es-MX" sz="2400" dirty="0">
                <a:latin typeface="Arial" panose="020B0604020202020204" pitchFamily="34" charset="0"/>
                <a:ea typeface="Arial" panose="020B0604020202020204" pitchFamily="34" charset="0"/>
                <a:cs typeface="Arial" panose="020B0604020202020204" pitchFamily="34" charset="0"/>
              </a:rPr>
              <a:t>obra grabada por Nucci, L., Patanè, G</a:t>
            </a:r>
            <a:r>
              <a:rPr lang="es-MX" sz="2400" dirty="0" smtClean="0">
                <a:latin typeface="Arial" panose="020B0604020202020204" pitchFamily="34" charset="0"/>
                <a:ea typeface="Arial" panose="020B0604020202020204" pitchFamily="34" charset="0"/>
                <a:cs typeface="Arial" panose="020B0604020202020204" pitchFamily="34" charset="0"/>
              </a:rPr>
              <a:t>. </a:t>
            </a:r>
            <a:r>
              <a:rPr lang="es-MX" sz="2400" dirty="0">
                <a:latin typeface="Arial" panose="020B0604020202020204" pitchFamily="34" charset="0"/>
                <a:ea typeface="Arial" panose="020B0604020202020204" pitchFamily="34" charset="0"/>
                <a:cs typeface="Arial" panose="020B0604020202020204" pitchFamily="34" charset="0"/>
              </a:rPr>
              <a:t>y Bologna Teatro Comunale Orchestra]. En </a:t>
            </a:r>
            <a:r>
              <a:rPr lang="es-MX" sz="2400" i="1" dirty="0">
                <a:latin typeface="Arial" panose="020B0604020202020204" pitchFamily="34" charset="0"/>
                <a:ea typeface="Arial" panose="020B0604020202020204" pitchFamily="34" charset="0"/>
                <a:cs typeface="Arial" panose="020B0604020202020204" pitchFamily="34" charset="0"/>
              </a:rPr>
              <a:t>The world of Rossini. </a:t>
            </a:r>
            <a:r>
              <a:rPr lang="es-MX" sz="2400" i="1" dirty="0" smtClean="0">
                <a:latin typeface="Arial" panose="020B0604020202020204" pitchFamily="34" charset="0"/>
                <a:ea typeface="Arial" panose="020B0604020202020204" pitchFamily="34" charset="0"/>
                <a:cs typeface="Arial" panose="020B0604020202020204" pitchFamily="34" charset="0"/>
              </a:rPr>
              <a:t>Decca </a:t>
            </a:r>
            <a:r>
              <a:rPr lang="es-MX" sz="2400" dirty="0">
                <a:latin typeface="Arial" panose="020B0604020202020204" pitchFamily="34" charset="0"/>
                <a:ea typeface="Arial" panose="020B0604020202020204" pitchFamily="34" charset="0"/>
                <a:cs typeface="Arial" panose="020B0604020202020204" pitchFamily="34" charset="0"/>
              </a:rPr>
              <a:t>(obra original publicada en 1815</a:t>
            </a:r>
            <a:r>
              <a:rPr lang="es-MX" sz="2400" dirty="0" smtClean="0">
                <a:latin typeface="Arial" panose="020B0604020202020204" pitchFamily="34" charset="0"/>
                <a:ea typeface="Arial" panose="020B0604020202020204" pitchFamily="34" charset="0"/>
                <a:cs typeface="Arial" panose="020B0604020202020204" pitchFamily="34" charset="0"/>
              </a:rPr>
              <a:t>).</a:t>
            </a:r>
            <a:r>
              <a:rPr lang="es-MX" sz="2400" dirty="0">
                <a:latin typeface="Arial" panose="020B0604020202020204" pitchFamily="34" charset="0"/>
                <a:ea typeface="Arial" panose="020B0604020202020204" pitchFamily="34" charset="0"/>
                <a:cs typeface="Arial" panose="020B0604020202020204" pitchFamily="34" charset="0"/>
              </a:rPr>
              <a:t> </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CD: </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00028948313518. Pista </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o </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track</a:t>
            </a:r>
            <a:r>
              <a:rPr lang="es-MX" sz="2400" dirty="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ea typeface="Arial" panose="020B0604020202020204" pitchFamily="34" charset="0"/>
                <a:cs typeface="Arial" panose="020B0604020202020204" pitchFamily="34" charset="0"/>
              </a:rPr>
              <a:t>2.</a:t>
            </a:r>
          </a:p>
          <a:p>
            <a:pPr marL="285750" indent="-285750">
              <a:spcAft>
                <a:spcPts val="0"/>
              </a:spcAft>
              <a:buFont typeface="Wingdings" panose="05000000000000000000" pitchFamily="2" charset="2"/>
              <a:buChar char="Ø"/>
            </a:pPr>
            <a:endParaRPr lang="es-MX" sz="2400" dirty="0">
              <a:latin typeface="Arial" panose="020B0604020202020204" pitchFamily="34" charset="0"/>
              <a:ea typeface="Arial" panose="020B0604020202020204" pitchFamily="34" charset="0"/>
              <a:cs typeface="Arial" panose="020B0604020202020204" pitchFamily="34" charset="0"/>
            </a:endParaRPr>
          </a:p>
          <a:p>
            <a:pPr>
              <a:spcAft>
                <a:spcPts val="0"/>
              </a:spcAft>
            </a:pPr>
            <a:r>
              <a:rPr lang="es-MX" sz="2400" dirty="0">
                <a:latin typeface="Arial" panose="020B0604020202020204" pitchFamily="34" charset="0"/>
                <a:cs typeface="Arial" panose="020B0604020202020204" pitchFamily="34" charset="0"/>
              </a:rPr>
              <a:t>9.- </a:t>
            </a:r>
            <a:r>
              <a:rPr lang="es-MX" sz="2400" dirty="0">
                <a:solidFill>
                  <a:srgbClr val="0070C0"/>
                </a:solidFill>
                <a:latin typeface="Arial" panose="020B0604020202020204" pitchFamily="34" charset="0"/>
                <a:cs typeface="Arial" panose="020B0604020202020204" pitchFamily="34" charset="0"/>
              </a:rPr>
              <a:t>La ópera “Turandot” de Giacomo Puccini, se ha hecho famosa por su aria “</a:t>
            </a:r>
            <a:r>
              <a:rPr lang="es-MX" sz="2400" i="1" dirty="0">
                <a:solidFill>
                  <a:srgbClr val="0070C0"/>
                </a:solidFill>
                <a:latin typeface="Arial" panose="020B0604020202020204" pitchFamily="34" charset="0"/>
                <a:cs typeface="Arial" panose="020B0604020202020204" pitchFamily="34" charset="0"/>
              </a:rPr>
              <a:t>Nessun Dorma</a:t>
            </a:r>
            <a:r>
              <a:rPr lang="es-MX" sz="2400" dirty="0">
                <a:solidFill>
                  <a:srgbClr val="0070C0"/>
                </a:solidFill>
                <a:latin typeface="Arial" panose="020B0604020202020204" pitchFamily="34" charset="0"/>
                <a:cs typeface="Arial" panose="020B0604020202020204" pitchFamily="34" charset="0"/>
              </a:rPr>
              <a:t>” (nadie duerma</a:t>
            </a:r>
            <a:r>
              <a:rPr lang="es-MX" sz="2400" dirty="0" smtClean="0">
                <a:solidFill>
                  <a:srgbClr val="0070C0"/>
                </a:solidFill>
                <a:latin typeface="Arial" panose="020B0604020202020204" pitchFamily="34" charset="0"/>
                <a:cs typeface="Arial" panose="020B0604020202020204" pitchFamily="34" charset="0"/>
              </a:rPr>
              <a:t>), que es </a:t>
            </a:r>
            <a:r>
              <a:rPr lang="es-MX" sz="2400" dirty="0">
                <a:solidFill>
                  <a:srgbClr val="0070C0"/>
                </a:solidFill>
                <a:latin typeface="Arial" panose="020B0604020202020204" pitchFamily="34" charset="0"/>
                <a:cs typeface="Arial" panose="020B0604020202020204" pitchFamily="34" charset="0"/>
              </a:rPr>
              <a:t>cantada por el personaje del Príncipe Calaf antes de conquistar a la Princesa Turandot.</a:t>
            </a:r>
          </a:p>
          <a:p>
            <a:pPr>
              <a:spcAft>
                <a:spcPts val="0"/>
              </a:spcAft>
            </a:pPr>
            <a:r>
              <a:rPr lang="es-MX" sz="2400" dirty="0">
                <a:solidFill>
                  <a:srgbClr val="0070C0"/>
                </a:solidFill>
                <a:latin typeface="Arial" panose="020B0604020202020204" pitchFamily="34" charset="0"/>
                <a:cs typeface="Arial" panose="020B0604020202020204" pitchFamily="34" charset="0"/>
              </a:rPr>
              <a:t>En la sección de música de películas volveremos a escuchar esta aria, utilizada en una película. Esta música es empleada frecuentemente para dramatizar las escenas.</a:t>
            </a:r>
          </a:p>
          <a:p>
            <a:pPr>
              <a:spcAft>
                <a:spcPts val="0"/>
              </a:spcAft>
            </a:pPr>
            <a:r>
              <a:rPr lang="es-MX" sz="2400" dirty="0">
                <a:solidFill>
                  <a:srgbClr val="0070C0"/>
                </a:solidFill>
                <a:latin typeface="Arial" panose="020B0604020202020204" pitchFamily="34" charset="0"/>
                <a:cs typeface="Arial" panose="020B0604020202020204" pitchFamily="34" charset="0"/>
              </a:rPr>
              <a:t>Una de las últimas películas que han utilizado esta aría en una escena fue la película </a:t>
            </a:r>
            <a:r>
              <a:rPr lang="es-MX" sz="2400" i="1" dirty="0">
                <a:solidFill>
                  <a:srgbClr val="0070C0"/>
                </a:solidFill>
                <a:latin typeface="Arial" panose="020B0604020202020204" pitchFamily="34" charset="0"/>
                <a:cs typeface="Arial" panose="020B0604020202020204" pitchFamily="34" charset="0"/>
              </a:rPr>
              <a:t>Misión Imposible </a:t>
            </a:r>
            <a:r>
              <a:rPr lang="es-MX" sz="2400" dirty="0">
                <a:solidFill>
                  <a:srgbClr val="0070C0"/>
                </a:solidFill>
                <a:latin typeface="Arial" panose="020B0604020202020204" pitchFamily="34" charset="0"/>
                <a:cs typeface="Arial" panose="020B0604020202020204" pitchFamily="34" charset="0"/>
              </a:rPr>
              <a:t>(2015) con el actor Tom Cruise. En esa película se usó esta aria para darle elegancia </a:t>
            </a:r>
            <a:r>
              <a:rPr lang="es-MX" sz="2400" dirty="0" smtClean="0">
                <a:solidFill>
                  <a:srgbClr val="0070C0"/>
                </a:solidFill>
                <a:latin typeface="Arial" panose="020B0604020202020204" pitchFamily="34" charset="0"/>
                <a:cs typeface="Arial" panose="020B0604020202020204" pitchFamily="34" charset="0"/>
              </a:rPr>
              <a:t>y, </a:t>
            </a:r>
            <a:r>
              <a:rPr lang="es-MX" sz="2400" dirty="0">
                <a:solidFill>
                  <a:srgbClr val="0070C0"/>
                </a:solidFill>
                <a:latin typeface="Arial" panose="020B0604020202020204" pitchFamily="34" charset="0"/>
                <a:cs typeface="Arial" panose="020B0604020202020204" pitchFamily="34" charset="0"/>
              </a:rPr>
              <a:t>a la </a:t>
            </a:r>
            <a:r>
              <a:rPr lang="es-MX" sz="2400" dirty="0" smtClean="0">
                <a:solidFill>
                  <a:srgbClr val="0070C0"/>
                </a:solidFill>
                <a:latin typeface="Arial" panose="020B0604020202020204" pitchFamily="34" charset="0"/>
                <a:cs typeface="Arial" panose="020B0604020202020204" pitchFamily="34" charset="0"/>
              </a:rPr>
              <a:t>vez, </a:t>
            </a:r>
            <a:r>
              <a:rPr lang="es-MX" sz="2400" dirty="0">
                <a:solidFill>
                  <a:srgbClr val="0070C0"/>
                </a:solidFill>
                <a:latin typeface="Arial" panose="020B0604020202020204" pitchFamily="34" charset="0"/>
                <a:cs typeface="Arial" panose="020B0604020202020204" pitchFamily="34" charset="0"/>
              </a:rPr>
              <a:t>dramatismo, pues la acción se lleva a cabo en el teatro de la ópera de Viena, Austria</a:t>
            </a:r>
            <a:r>
              <a:rPr lang="es-MX" sz="2400" dirty="0">
                <a:latin typeface="Arial" panose="020B0604020202020204" pitchFamily="34" charset="0"/>
                <a:cs typeface="Arial" panose="020B0604020202020204" pitchFamily="34" charset="0"/>
              </a:rPr>
              <a:t>. </a:t>
            </a:r>
          </a:p>
          <a:p>
            <a:pPr marL="285750" indent="-285750">
              <a:spcAft>
                <a:spcPts val="0"/>
              </a:spcAft>
              <a:buFont typeface="Wingdings" panose="05000000000000000000" pitchFamily="2" charset="2"/>
              <a:buChar char="Ø"/>
            </a:pPr>
            <a:r>
              <a:rPr lang="es-MX" sz="2400" dirty="0">
                <a:latin typeface="Arial" panose="020B0604020202020204" pitchFamily="34" charset="0"/>
                <a:cs typeface="Arial" panose="020B0604020202020204" pitchFamily="34" charset="0"/>
              </a:rPr>
              <a:t>Puccini, G. (1995). </a:t>
            </a:r>
            <a:r>
              <a:rPr lang="es-MX" sz="2400" i="1" dirty="0">
                <a:latin typeface="Arial" panose="020B0604020202020204" pitchFamily="34" charset="0"/>
                <a:cs typeface="Arial" panose="020B0604020202020204" pitchFamily="34" charset="0"/>
              </a:rPr>
              <a:t>Turandot, Acto III, Nessun dorma </a:t>
            </a:r>
            <a:r>
              <a:rPr lang="es-MX" sz="2400" dirty="0">
                <a:latin typeface="Arial" panose="020B0604020202020204" pitchFamily="34" charset="0"/>
                <a:cs typeface="Arial" panose="020B0604020202020204" pitchFamily="34" charset="0"/>
              </a:rPr>
              <a:t>[obra grabada por Harper, T., Slovak Radio Symphony </a:t>
            </a:r>
            <a:r>
              <a:rPr lang="es-MX" sz="2400" dirty="0" smtClean="0">
                <a:latin typeface="Arial" panose="020B0604020202020204" pitchFamily="34" charset="0"/>
                <a:cs typeface="Arial" panose="020B0604020202020204" pitchFamily="34" charset="0"/>
              </a:rPr>
              <a:t>Orchestra </a:t>
            </a:r>
            <a:r>
              <a:rPr lang="es-MX" sz="2400" dirty="0">
                <a:latin typeface="Arial" panose="020B0604020202020204" pitchFamily="34" charset="0"/>
                <a:cs typeface="Arial" panose="020B0604020202020204" pitchFamily="34" charset="0"/>
              </a:rPr>
              <a:t>y Halász, M.]. En </a:t>
            </a:r>
            <a:r>
              <a:rPr lang="es-MX" sz="2400" i="1" dirty="0">
                <a:latin typeface="Arial" panose="020B0604020202020204" pitchFamily="34" charset="0"/>
                <a:cs typeface="Arial" panose="020B0604020202020204" pitchFamily="34" charset="0"/>
              </a:rPr>
              <a:t>The best of opera, Vol. 1</a:t>
            </a:r>
            <a:r>
              <a:rPr lang="es-MX" sz="2400" dirty="0">
                <a:latin typeface="Arial" panose="020B0604020202020204" pitchFamily="34" charset="0"/>
                <a:cs typeface="Arial" panose="020B0604020202020204" pitchFamily="34" charset="0"/>
              </a:rPr>
              <a:t>. </a:t>
            </a:r>
            <a:r>
              <a:rPr lang="es-MX" sz="2400" dirty="0" smtClean="0">
                <a:latin typeface="Arial" panose="020B0604020202020204" pitchFamily="34" charset="0"/>
                <a:cs typeface="Arial" panose="020B0604020202020204" pitchFamily="34" charset="0"/>
              </a:rPr>
              <a:t>Naxos </a:t>
            </a:r>
            <a:r>
              <a:rPr lang="es-MX" sz="2400" dirty="0">
                <a:latin typeface="Arial" panose="020B0604020202020204" pitchFamily="34" charset="0"/>
                <a:cs typeface="Arial" panose="020B0604020202020204" pitchFamily="34" charset="0"/>
              </a:rPr>
              <a:t>(obra original publicada en 1926</a:t>
            </a:r>
            <a:r>
              <a:rPr lang="es-MX" sz="2400" dirty="0" smtClean="0">
                <a:latin typeface="Arial" panose="020B0604020202020204" pitchFamily="34" charset="0"/>
                <a:cs typeface="Arial" panose="020B0604020202020204" pitchFamily="34" charset="0"/>
              </a:rPr>
              <a:t>).</a:t>
            </a:r>
            <a:r>
              <a:rPr lang="es-MX" sz="2400" dirty="0">
                <a:latin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cs typeface="Arial" panose="020B0604020202020204" pitchFamily="34" charset="0"/>
              </a:rPr>
              <a:t>CD</a:t>
            </a:r>
            <a:r>
              <a:rPr lang="es-MX" sz="2400" dirty="0">
                <a:solidFill>
                  <a:schemeClr val="accent2">
                    <a:lumMod val="75000"/>
                  </a:schemeClr>
                </a:solidFill>
                <a:latin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cs typeface="Arial" panose="020B0604020202020204" pitchFamily="34" charset="0"/>
              </a:rPr>
              <a:t>8.553166.</a:t>
            </a:r>
            <a:r>
              <a:rPr lang="es-MX" sz="2400" dirty="0">
                <a:solidFill>
                  <a:schemeClr val="accent2">
                    <a:lumMod val="75000"/>
                  </a:schemeClr>
                </a:solidFill>
                <a:latin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cs typeface="Arial" panose="020B0604020202020204" pitchFamily="34" charset="0"/>
              </a:rPr>
              <a:t>Pista </a:t>
            </a:r>
            <a:r>
              <a:rPr lang="es-MX" sz="2400" dirty="0">
                <a:solidFill>
                  <a:schemeClr val="accent2">
                    <a:lumMod val="75000"/>
                  </a:schemeClr>
                </a:solidFill>
                <a:latin typeface="Arial" panose="020B0604020202020204" pitchFamily="34" charset="0"/>
                <a:cs typeface="Arial" panose="020B0604020202020204" pitchFamily="34" charset="0"/>
              </a:rPr>
              <a:t>o </a:t>
            </a:r>
            <a:r>
              <a:rPr lang="es-MX" sz="2400" dirty="0" smtClean="0">
                <a:solidFill>
                  <a:schemeClr val="accent2">
                    <a:lumMod val="75000"/>
                  </a:schemeClr>
                </a:solidFill>
                <a:latin typeface="Arial" panose="020B0604020202020204" pitchFamily="34" charset="0"/>
                <a:cs typeface="Arial" panose="020B0604020202020204" pitchFamily="34" charset="0"/>
              </a:rPr>
              <a:t>track</a:t>
            </a:r>
            <a:r>
              <a:rPr lang="es-MX" sz="2400" dirty="0">
                <a:solidFill>
                  <a:schemeClr val="accent2">
                    <a:lumMod val="75000"/>
                  </a:schemeClr>
                </a:solidFill>
                <a:latin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cs typeface="Arial" panose="020B0604020202020204" pitchFamily="34" charset="0"/>
              </a:rPr>
              <a:t>14.</a:t>
            </a:r>
            <a:endParaRPr lang="es-MX" sz="2400" dirty="0">
              <a:solidFill>
                <a:schemeClr val="accent2">
                  <a:lumMod val="75000"/>
                </a:schemeClr>
              </a:solidFill>
              <a:latin typeface="Arial" panose="020B0604020202020204" pitchFamily="34" charset="0"/>
              <a:cs typeface="Arial" panose="020B0604020202020204" pitchFamily="34" charset="0"/>
            </a:endParaRPr>
          </a:p>
          <a:p>
            <a:pPr>
              <a:spcAft>
                <a:spcPts val="0"/>
              </a:spcAft>
            </a:pPr>
            <a:endParaRPr lang="es-MX"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5164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65654" y="2669729"/>
            <a:ext cx="17975490" cy="10064294"/>
          </a:xfrm>
          <a:prstGeom prst="rect">
            <a:avLst/>
          </a:prstGeom>
        </p:spPr>
        <p:txBody>
          <a:bodyPr wrap="square">
            <a:spAutoFit/>
          </a:bodyPr>
          <a:lstStyle/>
          <a:p>
            <a:pPr>
              <a:spcAft>
                <a:spcPts val="0"/>
              </a:spcAft>
            </a:pPr>
            <a:r>
              <a:rPr lang="es-MX" sz="2400" dirty="0">
                <a:latin typeface="Arial" panose="020B0604020202020204" pitchFamily="34" charset="0"/>
                <a:cs typeface="Arial" panose="020B0604020202020204" pitchFamily="34" charset="0"/>
              </a:rPr>
              <a:t>10</a:t>
            </a:r>
            <a:r>
              <a:rPr lang="es-MX" sz="2400" dirty="0" smtClean="0">
                <a:latin typeface="Arial" panose="020B0604020202020204" pitchFamily="34" charset="0"/>
                <a:cs typeface="Arial" panose="020B0604020202020204" pitchFamily="34" charset="0"/>
              </a:rPr>
              <a:t>.</a:t>
            </a:r>
            <a:r>
              <a:rPr lang="es-MX" sz="2400" dirty="0">
                <a:latin typeface="Arial" panose="020B0604020202020204" pitchFamily="34" charset="0"/>
                <a:cs typeface="Arial" panose="020B0604020202020204" pitchFamily="34" charset="0"/>
              </a:rPr>
              <a:t> </a:t>
            </a:r>
            <a:r>
              <a:rPr lang="es-MX" sz="2400" i="1" dirty="0">
                <a:solidFill>
                  <a:srgbClr val="0070C0"/>
                </a:solidFill>
                <a:latin typeface="Arial" panose="020B0604020202020204" pitchFamily="34" charset="0"/>
                <a:cs typeface="Arial" panose="020B0604020202020204" pitchFamily="34" charset="0"/>
              </a:rPr>
              <a:t>Carmen</a:t>
            </a:r>
            <a:r>
              <a:rPr lang="es-MX" sz="2400" dirty="0">
                <a:solidFill>
                  <a:srgbClr val="0070C0"/>
                </a:solidFill>
                <a:latin typeface="Arial" panose="020B0604020202020204" pitchFamily="34" charset="0"/>
                <a:cs typeface="Arial" panose="020B0604020202020204" pitchFamily="34" charset="0"/>
              </a:rPr>
              <a:t>, del compositor francés Georges </a:t>
            </a:r>
            <a:r>
              <a:rPr lang="es-MX" sz="2400" dirty="0" err="1">
                <a:solidFill>
                  <a:srgbClr val="0070C0"/>
                </a:solidFill>
                <a:latin typeface="Arial" panose="020B0604020202020204" pitchFamily="34" charset="0"/>
                <a:cs typeface="Arial" panose="020B0604020202020204" pitchFamily="34" charset="0"/>
              </a:rPr>
              <a:t>Bizet</a:t>
            </a:r>
            <a:r>
              <a:rPr lang="es-MX" sz="2400" dirty="0">
                <a:solidFill>
                  <a:srgbClr val="0070C0"/>
                </a:solidFill>
                <a:latin typeface="Arial" panose="020B0604020202020204" pitchFamily="34" charset="0"/>
                <a:cs typeface="Arial" panose="020B0604020202020204" pitchFamily="34" charset="0"/>
              </a:rPr>
              <a:t>. Es una </a:t>
            </a:r>
            <a:r>
              <a:rPr lang="es-ES" sz="2400" dirty="0" smtClean="0">
                <a:solidFill>
                  <a:srgbClr val="0070C0"/>
                </a:solidFill>
                <a:latin typeface="Arial" panose="020B0604020202020204" pitchFamily="34" charset="0"/>
                <a:cs typeface="Arial" panose="020B0604020202020204" pitchFamily="34" charset="0"/>
              </a:rPr>
              <a:t>ó</a:t>
            </a:r>
            <a:r>
              <a:rPr lang="es-MX" sz="2400" dirty="0" smtClean="0">
                <a:solidFill>
                  <a:srgbClr val="0070C0"/>
                </a:solidFill>
                <a:latin typeface="Arial" panose="020B0604020202020204" pitchFamily="34" charset="0"/>
                <a:cs typeface="Arial" panose="020B0604020202020204" pitchFamily="34" charset="0"/>
              </a:rPr>
              <a:t>pera </a:t>
            </a:r>
            <a:r>
              <a:rPr lang="es-MX" sz="2400" dirty="0">
                <a:solidFill>
                  <a:srgbClr val="0070C0"/>
                </a:solidFill>
                <a:latin typeface="Arial" panose="020B0604020202020204" pitchFamily="34" charset="0"/>
                <a:cs typeface="Arial" panose="020B0604020202020204" pitchFamily="34" charset="0"/>
              </a:rPr>
              <a:t>en francés llena </a:t>
            </a:r>
            <a:r>
              <a:rPr lang="es-MX" sz="2400" dirty="0" smtClean="0">
                <a:solidFill>
                  <a:srgbClr val="0070C0"/>
                </a:solidFill>
                <a:latin typeface="Arial" panose="020B0604020202020204" pitchFamily="34" charset="0"/>
                <a:cs typeface="Arial" panose="020B0604020202020204" pitchFamily="34" charset="0"/>
              </a:rPr>
              <a:t>de emoción</a:t>
            </a:r>
            <a:r>
              <a:rPr lang="es-MX" sz="2400" dirty="0">
                <a:solidFill>
                  <a:srgbClr val="0070C0"/>
                </a:solidFill>
                <a:latin typeface="Arial" panose="020B0604020202020204" pitchFamily="34" charset="0"/>
                <a:cs typeface="Arial" panose="020B0604020202020204" pitchFamily="34" charset="0"/>
              </a:rPr>
              <a:t>, intrigas, amor y tragedia.</a:t>
            </a:r>
          </a:p>
          <a:p>
            <a:r>
              <a:rPr lang="es-MX" sz="2400" dirty="0">
                <a:solidFill>
                  <a:srgbClr val="0070C0"/>
                </a:solidFill>
                <a:latin typeface="Arial" panose="020B0604020202020204" pitchFamily="34" charset="0"/>
                <a:cs typeface="Arial" panose="020B0604020202020204" pitchFamily="34" charset="0"/>
              </a:rPr>
              <a:t>En el video podremos apreciar el aria del Toreador Escamillo, llamada </a:t>
            </a:r>
            <a:r>
              <a:rPr lang="es-MX" sz="2400" dirty="0" smtClean="0">
                <a:solidFill>
                  <a:srgbClr val="0070C0"/>
                </a:solidFill>
                <a:latin typeface="Arial" panose="020B0604020202020204" pitchFamily="34" charset="0"/>
                <a:cs typeface="Arial" panose="020B0604020202020204" pitchFamily="34" charset="0"/>
              </a:rPr>
              <a:t>“Puedo </a:t>
            </a:r>
            <a:r>
              <a:rPr lang="es-MX" sz="2400" dirty="0">
                <a:solidFill>
                  <a:srgbClr val="0070C0"/>
                </a:solidFill>
                <a:latin typeface="Arial" panose="020B0604020202020204" pitchFamily="34" charset="0"/>
                <a:cs typeface="Arial" panose="020B0604020202020204" pitchFamily="34" charset="0"/>
              </a:rPr>
              <a:t>devolverles su brindis”. Escamillo es uno de los personajes principales y el enamorado de Carmen, la </a:t>
            </a:r>
            <a:r>
              <a:rPr lang="es-MX" sz="2400" dirty="0" smtClean="0">
                <a:solidFill>
                  <a:srgbClr val="0070C0"/>
                </a:solidFill>
                <a:latin typeface="Arial" panose="020B0604020202020204" pitchFamily="34" charset="0"/>
                <a:cs typeface="Arial" panose="020B0604020202020204" pitchFamily="34" charset="0"/>
              </a:rPr>
              <a:t>protagonista (aunque </a:t>
            </a:r>
            <a:r>
              <a:rPr lang="es-MX" sz="2400" dirty="0">
                <a:solidFill>
                  <a:srgbClr val="0070C0"/>
                </a:solidFill>
                <a:latin typeface="Arial" panose="020B0604020202020204" pitchFamily="34" charset="0"/>
                <a:cs typeface="Arial" panose="020B0604020202020204" pitchFamily="34" charset="0"/>
              </a:rPr>
              <a:t>no es la mejor calidad de video, este ejemplo y los siguientes dos tienen subtítulos en español para hacerlos más interesantes y que todos lo podamos disfrutar.</a:t>
            </a:r>
          </a:p>
          <a:p>
            <a:r>
              <a:rPr lang="es-MX" sz="2400" dirty="0">
                <a:solidFill>
                  <a:srgbClr val="0070C0"/>
                </a:solidFill>
                <a:latin typeface="Arial" panose="020B0604020202020204" pitchFamily="34" charset="0"/>
                <a:cs typeface="Arial" panose="020B0604020202020204" pitchFamily="34" charset="0"/>
              </a:rPr>
              <a:t>La siguiente </a:t>
            </a:r>
            <a:r>
              <a:rPr lang="es-MX" sz="2400" dirty="0" smtClean="0">
                <a:solidFill>
                  <a:srgbClr val="0070C0"/>
                </a:solidFill>
                <a:latin typeface="Arial" panose="020B0604020202020204" pitchFamily="34" charset="0"/>
                <a:cs typeface="Arial" panose="020B0604020202020204" pitchFamily="34" charset="0"/>
              </a:rPr>
              <a:t>es </a:t>
            </a:r>
            <a:r>
              <a:rPr lang="es-MX" sz="2400" dirty="0">
                <a:solidFill>
                  <a:srgbClr val="0070C0"/>
                </a:solidFill>
                <a:latin typeface="Arial" panose="020B0604020202020204" pitchFamily="34" charset="0"/>
                <a:cs typeface="Arial" panose="020B0604020202020204" pitchFamily="34" charset="0"/>
              </a:rPr>
              <a:t>la famosa aria habanera de Carmen titulada “El amor es un ave silvestre</a:t>
            </a:r>
            <a:r>
              <a:rPr lang="es-MX" sz="2400" dirty="0" smtClean="0">
                <a:solidFill>
                  <a:srgbClr val="0070C0"/>
                </a:solidFill>
                <a:latin typeface="Arial" panose="020B0604020202020204" pitchFamily="34" charset="0"/>
                <a:cs typeface="Arial" panose="020B0604020202020204" pitchFamily="34" charset="0"/>
              </a:rPr>
              <a:t>”. </a:t>
            </a:r>
          </a:p>
          <a:p>
            <a:pPr marL="285750" indent="-285750">
              <a:spcAft>
                <a:spcPts val="0"/>
              </a:spcAft>
              <a:buFont typeface="Wingdings" panose="05000000000000000000" pitchFamily="2" charset="2"/>
              <a:buChar char="Ø"/>
            </a:pPr>
            <a:r>
              <a:rPr lang="es-MX" sz="2400" dirty="0" smtClean="0">
                <a:latin typeface="Arial" panose="020B0604020202020204" pitchFamily="34" charset="0"/>
                <a:cs typeface="Arial" panose="020B0604020202020204" pitchFamily="34" charset="0"/>
              </a:rPr>
              <a:t>Bizet, G. (1995). </a:t>
            </a:r>
            <a:r>
              <a:rPr lang="es-MX" sz="2400" i="1" dirty="0" smtClean="0">
                <a:latin typeface="Arial" panose="020B0604020202020204" pitchFamily="34" charset="0"/>
                <a:cs typeface="Arial" panose="020B0604020202020204" pitchFamily="34" charset="0"/>
              </a:rPr>
              <a:t>Carmen</a:t>
            </a:r>
            <a:r>
              <a:rPr lang="es-MX" sz="2400" dirty="0" smtClean="0">
                <a:latin typeface="Arial" panose="020B0604020202020204" pitchFamily="34" charset="0"/>
                <a:cs typeface="Arial" panose="020B0604020202020204" pitchFamily="34" charset="0"/>
              </a:rPr>
              <a:t>, Acto II, Canción del toreador [obra grabada por Titus, A., Alperyn, G., Slovak Philharmonic Chorus, Slovak Radio Symphony Orchestra y Rahbari, A.]. En </a:t>
            </a:r>
            <a:r>
              <a:rPr lang="es-MX" sz="2400" i="1" dirty="0" smtClean="0">
                <a:latin typeface="Arial" panose="020B0604020202020204" pitchFamily="34" charset="0"/>
                <a:cs typeface="Arial" panose="020B0604020202020204" pitchFamily="34" charset="0"/>
              </a:rPr>
              <a:t>The best of opera, Vol. 1. Naxos </a:t>
            </a:r>
            <a:r>
              <a:rPr lang="es-MX" sz="2400" dirty="0" smtClean="0">
                <a:latin typeface="Arial" panose="020B0604020202020204" pitchFamily="34" charset="0"/>
                <a:cs typeface="Arial" panose="020B0604020202020204" pitchFamily="34" charset="0"/>
              </a:rPr>
              <a:t>(obra original publicada en 1845)  </a:t>
            </a:r>
            <a:r>
              <a:rPr lang="es-MX" sz="2400" dirty="0" smtClean="0">
                <a:solidFill>
                  <a:schemeClr val="accent2">
                    <a:lumMod val="75000"/>
                  </a:schemeClr>
                </a:solidFill>
                <a:latin typeface="Arial" panose="020B0604020202020204" pitchFamily="34" charset="0"/>
                <a:cs typeface="Arial" panose="020B0604020202020204" pitchFamily="34" charset="0"/>
              </a:rPr>
              <a:t>CD: 8.553166. Pista o track: 6.</a:t>
            </a:r>
          </a:p>
          <a:p>
            <a:pPr>
              <a:spcAft>
                <a:spcPts val="0"/>
              </a:spcAft>
            </a:pPr>
            <a:r>
              <a:rPr lang="es-MX" sz="2400" dirty="0">
                <a:latin typeface="Arial" panose="020B0604020202020204" pitchFamily="34" charset="0"/>
                <a:cs typeface="Arial" panose="020B0604020202020204" pitchFamily="34" charset="0"/>
              </a:rPr>
              <a:t> </a:t>
            </a:r>
          </a:p>
          <a:p>
            <a:pPr>
              <a:spcAft>
                <a:spcPts val="0"/>
              </a:spcAft>
            </a:pPr>
            <a:r>
              <a:rPr lang="es-MX" sz="2400" dirty="0">
                <a:latin typeface="Arial" panose="020B0604020202020204" pitchFamily="34" charset="0"/>
                <a:cs typeface="Arial" panose="020B0604020202020204" pitchFamily="34" charset="0"/>
              </a:rPr>
              <a:t>11</a:t>
            </a:r>
            <a:r>
              <a:rPr lang="es-MX" sz="2400" dirty="0" smtClean="0">
                <a:latin typeface="Arial" panose="020B0604020202020204" pitchFamily="34" charset="0"/>
                <a:cs typeface="Arial" panose="020B0604020202020204" pitchFamily="34" charset="0"/>
              </a:rPr>
              <a:t>. </a:t>
            </a:r>
            <a:r>
              <a:rPr lang="es-MX" sz="2400" dirty="0">
                <a:solidFill>
                  <a:srgbClr val="0070C0"/>
                </a:solidFill>
                <a:latin typeface="Arial" panose="020B0604020202020204" pitchFamily="34" charset="0"/>
                <a:cs typeface="Arial" panose="020B0604020202020204" pitchFamily="34" charset="0"/>
              </a:rPr>
              <a:t>Esta aria se llama “Dueto de las flores” y es considerada como una de las arias más bellas de la ópera.  Pertenece a la ópera “</a:t>
            </a:r>
            <a:r>
              <a:rPr lang="es-MX" sz="2400" dirty="0" err="1">
                <a:solidFill>
                  <a:srgbClr val="0070C0"/>
                </a:solidFill>
                <a:latin typeface="Arial" panose="020B0604020202020204" pitchFamily="34" charset="0"/>
                <a:cs typeface="Arial" panose="020B0604020202020204" pitchFamily="34" charset="0"/>
              </a:rPr>
              <a:t>Lakmé</a:t>
            </a:r>
            <a:r>
              <a:rPr lang="es-MX" sz="2400" dirty="0">
                <a:solidFill>
                  <a:srgbClr val="0070C0"/>
                </a:solidFill>
                <a:latin typeface="Arial" panose="020B0604020202020204" pitchFamily="34" charset="0"/>
                <a:cs typeface="Arial" panose="020B0604020202020204" pitchFamily="34" charset="0"/>
              </a:rPr>
              <a:t>” del compositor Leo Delibes. Este es un ejemplo de una ópera que se hizo popular por una sola aria. </a:t>
            </a:r>
          </a:p>
          <a:p>
            <a:pPr>
              <a:spcAft>
                <a:spcPts val="0"/>
              </a:spcAft>
            </a:pPr>
            <a:r>
              <a:rPr lang="es-MX" sz="2400" dirty="0">
                <a:solidFill>
                  <a:srgbClr val="0070C0"/>
                </a:solidFill>
                <a:latin typeface="Arial" panose="020B0604020202020204" pitchFamily="34" charset="0"/>
                <a:cs typeface="Arial" panose="020B0604020202020204" pitchFamily="34" charset="0"/>
              </a:rPr>
              <a:t>Las sopranos que aparecen en este video son consideradas actualmente de las mejores del mundo.</a:t>
            </a:r>
          </a:p>
          <a:p>
            <a:pPr marL="285750" indent="-285750">
              <a:buFont typeface="Wingdings" panose="05000000000000000000" pitchFamily="2" charset="2"/>
              <a:buChar char="Ø"/>
            </a:pPr>
            <a:r>
              <a:rPr lang="es-MX" sz="2400" dirty="0" smtClean="0">
                <a:latin typeface="Arial" panose="020B0604020202020204" pitchFamily="34" charset="0"/>
                <a:cs typeface="Arial" panose="020B0604020202020204" pitchFamily="34" charset="0"/>
              </a:rPr>
              <a:t>Delibes</a:t>
            </a:r>
            <a:r>
              <a:rPr lang="es-MX" sz="2400" dirty="0">
                <a:latin typeface="Arial" panose="020B0604020202020204" pitchFamily="34" charset="0"/>
                <a:cs typeface="Arial" panose="020B0604020202020204" pitchFamily="34" charset="0"/>
              </a:rPr>
              <a:t>, L. (2011). </a:t>
            </a:r>
            <a:r>
              <a:rPr lang="es-MX" sz="2400" i="1" dirty="0">
                <a:latin typeface="Arial" panose="020B0604020202020204" pitchFamily="34" charset="0"/>
                <a:cs typeface="Arial" panose="020B0604020202020204" pitchFamily="34" charset="0"/>
              </a:rPr>
              <a:t>Lakme, Act I: Dome epais le jasmin a la rose s'assemble </a:t>
            </a:r>
            <a:r>
              <a:rPr lang="es-MX" sz="2400" dirty="0">
                <a:latin typeface="Arial" panose="020B0604020202020204" pitchFamily="34" charset="0"/>
                <a:cs typeface="Arial" panose="020B0604020202020204" pitchFamily="34" charset="0"/>
              </a:rPr>
              <a:t>(dueto de las flores) [obra grabada por Dessay, N., Haiden, D., Plasson, M</a:t>
            </a:r>
            <a:r>
              <a:rPr lang="es-MX" sz="2400" dirty="0" smtClean="0">
                <a:latin typeface="Arial" panose="020B0604020202020204" pitchFamily="34" charset="0"/>
                <a:cs typeface="Arial" panose="020B0604020202020204" pitchFamily="34" charset="0"/>
              </a:rPr>
              <a:t>. </a:t>
            </a:r>
            <a:r>
              <a:rPr lang="es-MX" sz="2400" dirty="0">
                <a:latin typeface="Arial" panose="020B0604020202020204" pitchFamily="34" charset="0"/>
                <a:cs typeface="Arial" panose="020B0604020202020204" pitchFamily="34" charset="0"/>
              </a:rPr>
              <a:t>y Toulouse </a:t>
            </a:r>
            <a:r>
              <a:rPr lang="es-MX" sz="2400" dirty="0" err="1">
                <a:latin typeface="Arial" panose="020B0604020202020204" pitchFamily="34" charset="0"/>
                <a:cs typeface="Arial" panose="020B0604020202020204" pitchFamily="34" charset="0"/>
              </a:rPr>
              <a:t>Capitol</a:t>
            </a:r>
            <a:r>
              <a:rPr lang="es-MX" sz="2400" dirty="0">
                <a:latin typeface="Arial" panose="020B0604020202020204" pitchFamily="34" charset="0"/>
                <a:cs typeface="Arial" panose="020B0604020202020204" pitchFamily="34" charset="0"/>
              </a:rPr>
              <a:t> </a:t>
            </a:r>
            <a:r>
              <a:rPr lang="es-MX" sz="2400" dirty="0" err="1">
                <a:latin typeface="Arial" panose="020B0604020202020204" pitchFamily="34" charset="0"/>
                <a:cs typeface="Arial" panose="020B0604020202020204" pitchFamily="34" charset="0"/>
              </a:rPr>
              <a:t>Orchestra</a:t>
            </a:r>
            <a:r>
              <a:rPr lang="es-MX" sz="2400" dirty="0">
                <a:latin typeface="Arial" panose="020B0604020202020204" pitchFamily="34" charset="0"/>
                <a:cs typeface="Arial" panose="020B0604020202020204" pitchFamily="34" charset="0"/>
              </a:rPr>
              <a:t>]. En </a:t>
            </a:r>
            <a:r>
              <a:rPr lang="es-MX" sz="2400" i="1" dirty="0">
                <a:latin typeface="Arial" panose="020B0604020202020204" pitchFamily="34" charset="0"/>
                <a:cs typeface="Arial" panose="020B0604020202020204" pitchFamily="34" charset="0"/>
              </a:rPr>
              <a:t>Great Opera </a:t>
            </a:r>
            <a:r>
              <a:rPr lang="es-MX" sz="2400" i="1" dirty="0" err="1">
                <a:latin typeface="Arial" panose="020B0604020202020204" pitchFamily="34" charset="0"/>
                <a:cs typeface="Arial" panose="020B0604020202020204" pitchFamily="34" charset="0"/>
              </a:rPr>
              <a:t>Duets</a:t>
            </a:r>
            <a:r>
              <a:rPr lang="es-MX" sz="2400" i="1" dirty="0">
                <a:latin typeface="Arial" panose="020B0604020202020204" pitchFamily="34" charset="0"/>
                <a:cs typeface="Arial" panose="020B0604020202020204" pitchFamily="34" charset="0"/>
              </a:rPr>
              <a:t>. Warner </a:t>
            </a:r>
            <a:r>
              <a:rPr lang="es-MX" sz="2400" i="1" dirty="0" smtClean="0">
                <a:latin typeface="Arial" panose="020B0604020202020204" pitchFamily="34" charset="0"/>
                <a:cs typeface="Arial" panose="020B0604020202020204" pitchFamily="34" charset="0"/>
              </a:rPr>
              <a:t>Classics</a:t>
            </a:r>
            <a:r>
              <a:rPr lang="es-MX" sz="2400" dirty="0" smtClean="0">
                <a:latin typeface="Arial" panose="020B0604020202020204" pitchFamily="34" charset="0"/>
                <a:cs typeface="Arial" panose="020B0604020202020204" pitchFamily="34" charset="0"/>
              </a:rPr>
              <a:t>-</a:t>
            </a:r>
            <a:r>
              <a:rPr lang="es-MX" sz="2400" i="1" dirty="0" smtClean="0">
                <a:latin typeface="Arial" panose="020B0604020202020204" pitchFamily="34" charset="0"/>
                <a:cs typeface="Arial" panose="020B0604020202020204" pitchFamily="34" charset="0"/>
              </a:rPr>
              <a:t>Parlophone</a:t>
            </a:r>
            <a:r>
              <a:rPr lang="es-MX" sz="2400" dirty="0" smtClean="0">
                <a:latin typeface="Arial" panose="020B0604020202020204" pitchFamily="34" charset="0"/>
                <a:cs typeface="Arial" panose="020B0604020202020204" pitchFamily="34" charset="0"/>
              </a:rPr>
              <a:t> </a:t>
            </a:r>
            <a:r>
              <a:rPr lang="es-MX" sz="2400" dirty="0">
                <a:latin typeface="Arial" panose="020B0604020202020204" pitchFamily="34" charset="0"/>
                <a:cs typeface="Arial" panose="020B0604020202020204" pitchFamily="34" charset="0"/>
              </a:rPr>
              <a:t>(obra original publicada en 1883</a:t>
            </a:r>
            <a:r>
              <a:rPr lang="es-MX" sz="2400" dirty="0" smtClean="0">
                <a:latin typeface="Arial" panose="020B0604020202020204" pitchFamily="34" charset="0"/>
                <a:cs typeface="Arial" panose="020B0604020202020204" pitchFamily="34" charset="0"/>
              </a:rPr>
              <a:t>).</a:t>
            </a:r>
            <a:r>
              <a:rPr lang="es-MX" sz="2400" dirty="0">
                <a:latin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cs typeface="Arial" panose="020B0604020202020204" pitchFamily="34" charset="0"/>
              </a:rPr>
              <a:t>CD</a:t>
            </a:r>
            <a:r>
              <a:rPr lang="es-MX" sz="2400" dirty="0">
                <a:solidFill>
                  <a:schemeClr val="accent2">
                    <a:lumMod val="75000"/>
                  </a:schemeClr>
                </a:solidFill>
                <a:latin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cs typeface="Arial" panose="020B0604020202020204" pitchFamily="34" charset="0"/>
              </a:rPr>
              <a:t>5099902898452.</a:t>
            </a:r>
            <a:r>
              <a:rPr lang="es-MX" sz="2400" dirty="0">
                <a:solidFill>
                  <a:schemeClr val="accent2">
                    <a:lumMod val="75000"/>
                  </a:schemeClr>
                </a:solidFill>
                <a:latin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cs typeface="Arial" panose="020B0604020202020204" pitchFamily="34" charset="0"/>
              </a:rPr>
              <a:t>Pista </a:t>
            </a:r>
            <a:r>
              <a:rPr lang="es-MX" sz="2400" dirty="0">
                <a:solidFill>
                  <a:schemeClr val="accent2">
                    <a:lumMod val="75000"/>
                  </a:schemeClr>
                </a:solidFill>
                <a:latin typeface="Arial" panose="020B0604020202020204" pitchFamily="34" charset="0"/>
                <a:cs typeface="Arial" panose="020B0604020202020204" pitchFamily="34" charset="0"/>
              </a:rPr>
              <a:t>o t</a:t>
            </a:r>
            <a:r>
              <a:rPr lang="es-MX" sz="2400" dirty="0" smtClean="0">
                <a:solidFill>
                  <a:schemeClr val="accent2">
                    <a:lumMod val="75000"/>
                  </a:schemeClr>
                </a:solidFill>
                <a:latin typeface="Arial" panose="020B0604020202020204" pitchFamily="34" charset="0"/>
                <a:cs typeface="Arial" panose="020B0604020202020204" pitchFamily="34" charset="0"/>
              </a:rPr>
              <a:t>rack</a:t>
            </a:r>
            <a:r>
              <a:rPr lang="es-MX" sz="2400" dirty="0">
                <a:solidFill>
                  <a:schemeClr val="accent2">
                    <a:lumMod val="75000"/>
                  </a:schemeClr>
                </a:solidFill>
                <a:latin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cs typeface="Arial" panose="020B0604020202020204" pitchFamily="34" charset="0"/>
              </a:rPr>
              <a:t>11.</a:t>
            </a:r>
            <a:endParaRPr lang="es-MX" sz="2400" dirty="0">
              <a:solidFill>
                <a:schemeClr val="accent2">
                  <a:lumMod val="75000"/>
                </a:schemeClr>
              </a:solidFill>
              <a:latin typeface="Arial" panose="020B0604020202020204" pitchFamily="34" charset="0"/>
              <a:cs typeface="Arial" panose="020B0604020202020204" pitchFamily="34" charset="0"/>
            </a:endParaRPr>
          </a:p>
          <a:p>
            <a:pPr>
              <a:spcAft>
                <a:spcPts val="0"/>
              </a:spcAft>
            </a:pPr>
            <a:r>
              <a:rPr lang="es-MX" sz="2400" dirty="0">
                <a:latin typeface="Arial" panose="020B0604020202020204" pitchFamily="34" charset="0"/>
                <a:cs typeface="Arial" panose="020B0604020202020204" pitchFamily="34" charset="0"/>
              </a:rPr>
              <a:t> </a:t>
            </a:r>
          </a:p>
          <a:p>
            <a:pPr>
              <a:spcAft>
                <a:spcPts val="0"/>
              </a:spcAft>
            </a:pPr>
            <a:r>
              <a:rPr lang="es-MX" sz="2400" dirty="0">
                <a:latin typeface="Arial" panose="020B0604020202020204" pitchFamily="34" charset="0"/>
                <a:cs typeface="Arial" panose="020B0604020202020204" pitchFamily="34" charset="0"/>
              </a:rPr>
              <a:t>12</a:t>
            </a:r>
            <a:r>
              <a:rPr lang="es-MX" sz="2400" dirty="0" smtClean="0">
                <a:latin typeface="Arial" panose="020B0604020202020204" pitchFamily="34" charset="0"/>
                <a:cs typeface="Arial" panose="020B0604020202020204" pitchFamily="34" charset="0"/>
              </a:rPr>
              <a:t>.</a:t>
            </a:r>
            <a:r>
              <a:rPr lang="es-MX" sz="2400" dirty="0">
                <a:latin typeface="Arial" panose="020B0604020202020204" pitchFamily="34" charset="0"/>
                <a:cs typeface="Arial" panose="020B0604020202020204" pitchFamily="34" charset="0"/>
              </a:rPr>
              <a:t> </a:t>
            </a:r>
            <a:r>
              <a:rPr lang="es-MX" sz="2400" dirty="0">
                <a:solidFill>
                  <a:srgbClr val="0070C0"/>
                </a:solidFill>
                <a:latin typeface="Arial" panose="020B0604020202020204" pitchFamily="34" charset="0"/>
                <a:cs typeface="Arial" panose="020B0604020202020204" pitchFamily="34" charset="0"/>
              </a:rPr>
              <a:t>La ópera “El rapto en el serrallo</a:t>
            </a:r>
            <a:r>
              <a:rPr lang="es-MX" sz="2400" dirty="0" smtClean="0">
                <a:solidFill>
                  <a:srgbClr val="0070C0"/>
                </a:solidFill>
                <a:latin typeface="Arial" panose="020B0604020202020204" pitchFamily="34" charset="0"/>
                <a:cs typeface="Arial" panose="020B0604020202020204" pitchFamily="34" charset="0"/>
              </a:rPr>
              <a:t>”, </a:t>
            </a:r>
            <a:r>
              <a:rPr lang="es-MX" sz="2400" dirty="0">
                <a:solidFill>
                  <a:srgbClr val="0070C0"/>
                </a:solidFill>
                <a:latin typeface="Arial" panose="020B0604020202020204" pitchFamily="34" charset="0"/>
                <a:cs typeface="Arial" panose="020B0604020202020204" pitchFamily="34" charset="0"/>
              </a:rPr>
              <a:t>de </a:t>
            </a:r>
            <a:r>
              <a:rPr lang="es-MX" sz="2400" dirty="0" smtClean="0">
                <a:solidFill>
                  <a:srgbClr val="0070C0"/>
                </a:solidFill>
                <a:latin typeface="Arial" panose="020B0604020202020204" pitchFamily="34" charset="0"/>
                <a:cs typeface="Arial" panose="020B0604020202020204" pitchFamily="34" charset="0"/>
              </a:rPr>
              <a:t>Mozart,</a:t>
            </a:r>
            <a:r>
              <a:rPr lang="es-MX" sz="2400" dirty="0">
                <a:solidFill>
                  <a:srgbClr val="0070C0"/>
                </a:solidFill>
                <a:latin typeface="Arial" panose="020B0604020202020204" pitchFamily="34" charset="0"/>
                <a:cs typeface="Arial" panose="020B0604020202020204" pitchFamily="34" charset="0"/>
              </a:rPr>
              <a:t> es una ópera divertida, </a:t>
            </a:r>
            <a:r>
              <a:rPr lang="es-MX" sz="2400" dirty="0" smtClean="0">
                <a:solidFill>
                  <a:srgbClr val="0070C0"/>
                </a:solidFill>
                <a:latin typeface="Arial" panose="020B0604020202020204" pitchFamily="34" charset="0"/>
                <a:cs typeface="Arial" panose="020B0604020202020204" pitchFamily="34" charset="0"/>
              </a:rPr>
              <a:t>su tema es </a:t>
            </a:r>
            <a:r>
              <a:rPr lang="es-MX" sz="2400" dirty="0">
                <a:solidFill>
                  <a:srgbClr val="0070C0"/>
                </a:solidFill>
                <a:latin typeface="Arial" panose="020B0604020202020204" pitchFamily="34" charset="0"/>
                <a:cs typeface="Arial" panose="020B0604020202020204" pitchFamily="34" charset="0"/>
              </a:rPr>
              <a:t>el amor entre una pareja de jóvenes, pero se trata de la historia del rapto de </a:t>
            </a:r>
            <a:r>
              <a:rPr lang="es-MX" sz="2400" dirty="0" smtClean="0">
                <a:solidFill>
                  <a:srgbClr val="0070C0"/>
                </a:solidFill>
                <a:latin typeface="Arial" panose="020B0604020202020204" pitchFamily="34" charset="0"/>
                <a:cs typeface="Arial" panose="020B0604020202020204" pitchFamily="34" charset="0"/>
              </a:rPr>
              <a:t>una joven </a:t>
            </a:r>
            <a:r>
              <a:rPr lang="es-MX" sz="2400" dirty="0">
                <a:solidFill>
                  <a:srgbClr val="0070C0"/>
                </a:solidFill>
                <a:latin typeface="Arial" panose="020B0604020202020204" pitchFamily="34" charset="0"/>
                <a:cs typeface="Arial" panose="020B0604020202020204" pitchFamily="34" charset="0"/>
              </a:rPr>
              <a:t>europea en Turquía, en el Serrallo (palacio) de un Pachá o Bajá (un alto mando militar). Su enamorado acude a recatarla y también es capturado, </a:t>
            </a:r>
            <a:r>
              <a:rPr lang="es-MX" sz="2400" dirty="0" smtClean="0">
                <a:solidFill>
                  <a:srgbClr val="0070C0"/>
                </a:solidFill>
                <a:latin typeface="Arial" panose="020B0604020202020204" pitchFamily="34" charset="0"/>
                <a:cs typeface="Arial" panose="020B0604020202020204" pitchFamily="34" charset="0"/>
              </a:rPr>
              <a:t>pero, </a:t>
            </a:r>
            <a:r>
              <a:rPr lang="es-MX" sz="2400" dirty="0">
                <a:solidFill>
                  <a:srgbClr val="0070C0"/>
                </a:solidFill>
                <a:latin typeface="Arial" panose="020B0604020202020204" pitchFamily="34" charset="0"/>
                <a:cs typeface="Arial" panose="020B0604020202020204" pitchFamily="34" charset="0"/>
              </a:rPr>
              <a:t>además, es el hijo del peor enemigo del Pachá que los tiene presos.</a:t>
            </a:r>
          </a:p>
          <a:p>
            <a:pPr>
              <a:spcAft>
                <a:spcPts val="0"/>
              </a:spcAft>
            </a:pPr>
            <a:r>
              <a:rPr lang="es-MX" sz="2400" dirty="0">
                <a:solidFill>
                  <a:srgbClr val="0070C0"/>
                </a:solidFill>
                <a:latin typeface="Arial" panose="020B0604020202020204" pitchFamily="34" charset="0"/>
                <a:cs typeface="Arial" panose="020B0604020202020204" pitchFamily="34" charset="0"/>
              </a:rPr>
              <a:t>El coro final de la ópera es muy </a:t>
            </a:r>
            <a:r>
              <a:rPr lang="es-MX" sz="2400" dirty="0" smtClean="0">
                <a:solidFill>
                  <a:srgbClr val="0070C0"/>
                </a:solidFill>
                <a:latin typeface="Arial" panose="020B0604020202020204" pitchFamily="34" charset="0"/>
                <a:cs typeface="Arial" panose="020B0604020202020204" pitchFamily="34" charset="0"/>
              </a:rPr>
              <a:t>breve, </a:t>
            </a:r>
            <a:r>
              <a:rPr lang="es-MX" sz="2400" dirty="0">
                <a:solidFill>
                  <a:srgbClr val="0070C0"/>
                </a:solidFill>
                <a:latin typeface="Arial" panose="020B0604020202020204" pitchFamily="34" charset="0"/>
                <a:cs typeface="Arial" panose="020B0604020202020204" pitchFamily="34" charset="0"/>
              </a:rPr>
              <a:t>pero espectacular, </a:t>
            </a:r>
            <a:r>
              <a:rPr lang="es-MX" sz="2400" dirty="0" smtClean="0">
                <a:solidFill>
                  <a:srgbClr val="0070C0"/>
                </a:solidFill>
                <a:latin typeface="Arial" panose="020B0604020202020204" pitchFamily="34" charset="0"/>
                <a:cs typeface="Arial" panose="020B0604020202020204" pitchFamily="34" charset="0"/>
              </a:rPr>
              <a:t>es </a:t>
            </a:r>
            <a:r>
              <a:rPr lang="es-MX" sz="2400" dirty="0">
                <a:solidFill>
                  <a:srgbClr val="0070C0"/>
                </a:solidFill>
                <a:latin typeface="Arial" panose="020B0604020202020204" pitchFamily="34" charset="0"/>
                <a:cs typeface="Arial" panose="020B0604020202020204" pitchFamily="34" charset="0"/>
              </a:rPr>
              <a:t>el momento en que el Pachá perdona a la pareja de enamorados y los deja regresar libres a su casa.</a:t>
            </a:r>
          </a:p>
          <a:p>
            <a:pPr>
              <a:spcAft>
                <a:spcPts val="0"/>
              </a:spcAft>
            </a:pPr>
            <a:r>
              <a:rPr lang="es-MX" sz="2400" dirty="0" smtClean="0">
                <a:solidFill>
                  <a:srgbClr val="0070C0"/>
                </a:solidFill>
                <a:latin typeface="Arial" panose="020B0604020202020204" pitchFamily="34" charset="0"/>
                <a:cs typeface="Arial" panose="020B0604020202020204" pitchFamily="34" charset="0"/>
              </a:rPr>
              <a:t>Este es </a:t>
            </a:r>
            <a:r>
              <a:rPr lang="es-MX" sz="2400" dirty="0">
                <a:solidFill>
                  <a:srgbClr val="0070C0"/>
                </a:solidFill>
                <a:latin typeface="Arial" panose="020B0604020202020204" pitchFamily="34" charset="0"/>
                <a:cs typeface="Arial" panose="020B0604020202020204" pitchFamily="34" charset="0"/>
              </a:rPr>
              <a:t>un fragmento de la película “Amadeus</a:t>
            </a:r>
            <a:r>
              <a:rPr lang="es-MX" sz="2400" dirty="0" smtClean="0">
                <a:solidFill>
                  <a:srgbClr val="0070C0"/>
                </a:solidFill>
                <a:latin typeface="Arial" panose="020B0604020202020204" pitchFamily="34" charset="0"/>
                <a:cs typeface="Arial" panose="020B0604020202020204" pitchFamily="34" charset="0"/>
              </a:rPr>
              <a:t>”, </a:t>
            </a:r>
            <a:r>
              <a:rPr lang="es-MX" sz="2400" dirty="0">
                <a:solidFill>
                  <a:srgbClr val="0070C0"/>
                </a:solidFill>
                <a:latin typeface="Arial" panose="020B0604020202020204" pitchFamily="34" charset="0"/>
                <a:cs typeface="Arial" panose="020B0604020202020204" pitchFamily="34" charset="0"/>
              </a:rPr>
              <a:t>basada en la vida de Mozart. </a:t>
            </a:r>
          </a:p>
          <a:p>
            <a:pPr marL="285750" indent="-285750">
              <a:spcAft>
                <a:spcPts val="0"/>
              </a:spcAft>
              <a:buFont typeface="Wingdings" panose="05000000000000000000" pitchFamily="2" charset="2"/>
              <a:buChar char="Ø"/>
            </a:pPr>
            <a:r>
              <a:rPr lang="es-MX" sz="2400" dirty="0">
                <a:latin typeface="Arial" panose="020B0604020202020204" pitchFamily="34" charset="0"/>
                <a:cs typeface="Arial" panose="020B0604020202020204" pitchFamily="34" charset="0"/>
              </a:rPr>
              <a:t>Mozart, W. A. (1997). </a:t>
            </a:r>
            <a:r>
              <a:rPr lang="es-MX" sz="2400" i="1" dirty="0">
                <a:latin typeface="Arial" panose="020B0604020202020204" pitchFamily="34" charset="0"/>
                <a:cs typeface="Arial" panose="020B0604020202020204" pitchFamily="34" charset="0"/>
              </a:rPr>
              <a:t>Die Entführung aus dem Serail, KV 384, Coro </a:t>
            </a:r>
            <a:r>
              <a:rPr lang="es-MX" sz="2400" i="1" dirty="0" smtClean="0">
                <a:latin typeface="Arial" panose="020B0604020202020204" pitchFamily="34" charset="0"/>
                <a:cs typeface="Arial" panose="020B0604020202020204" pitchFamily="34" charset="0"/>
              </a:rPr>
              <a:t>final</a:t>
            </a:r>
            <a:r>
              <a:rPr lang="es-MX" sz="2400" dirty="0" smtClean="0">
                <a:latin typeface="Arial" panose="020B0604020202020204" pitchFamily="34" charset="0"/>
                <a:cs typeface="Arial" panose="020B0604020202020204" pitchFamily="34" charset="0"/>
              </a:rPr>
              <a:t> </a:t>
            </a:r>
            <a:r>
              <a:rPr lang="es-MX" sz="2400" dirty="0">
                <a:latin typeface="Arial" panose="020B0604020202020204" pitchFamily="34" charset="0"/>
                <a:cs typeface="Arial" panose="020B0604020202020204" pitchFamily="34" charset="0"/>
              </a:rPr>
              <a:t>(El rapto en el serrallo) [obra grabada por Wildner, J., Slovak Philharmonic </a:t>
            </a:r>
            <a:r>
              <a:rPr lang="es-MX" sz="2400" dirty="0" smtClean="0">
                <a:latin typeface="Arial" panose="020B0604020202020204" pitchFamily="34" charset="0"/>
                <a:cs typeface="Arial" panose="020B0604020202020204" pitchFamily="34" charset="0"/>
              </a:rPr>
              <a:t>Chorus </a:t>
            </a:r>
            <a:r>
              <a:rPr lang="es-MX" sz="2400" dirty="0">
                <a:latin typeface="Arial" panose="020B0604020202020204" pitchFamily="34" charset="0"/>
                <a:cs typeface="Arial" panose="020B0604020202020204" pitchFamily="34" charset="0"/>
              </a:rPr>
              <a:t>y Slovak Radio Symphony Orchestra]. En </a:t>
            </a:r>
            <a:r>
              <a:rPr lang="es-MX" sz="2400" i="1" dirty="0">
                <a:latin typeface="Arial" panose="020B0604020202020204" pitchFamily="34" charset="0"/>
                <a:cs typeface="Arial" panose="020B0604020202020204" pitchFamily="34" charset="0"/>
              </a:rPr>
              <a:t>German Operatic Choruses. </a:t>
            </a:r>
            <a:r>
              <a:rPr lang="es-MX" sz="2400" i="1" dirty="0" smtClean="0">
                <a:latin typeface="Arial" panose="020B0604020202020204" pitchFamily="34" charset="0"/>
                <a:cs typeface="Arial" panose="020B0604020202020204" pitchFamily="34" charset="0"/>
              </a:rPr>
              <a:t>Naxos</a:t>
            </a:r>
            <a:r>
              <a:rPr lang="es-MX" sz="2400" i="1" dirty="0">
                <a:latin typeface="Arial" panose="020B0604020202020204" pitchFamily="34" charset="0"/>
                <a:cs typeface="Arial" panose="020B0604020202020204" pitchFamily="34" charset="0"/>
              </a:rPr>
              <a:t> </a:t>
            </a:r>
            <a:r>
              <a:rPr lang="es-MX" sz="2400" dirty="0" smtClean="0">
                <a:latin typeface="Arial" panose="020B0604020202020204" pitchFamily="34" charset="0"/>
                <a:cs typeface="Arial" panose="020B0604020202020204" pitchFamily="34" charset="0"/>
              </a:rPr>
              <a:t>(obra </a:t>
            </a:r>
            <a:r>
              <a:rPr lang="es-MX" sz="2400" dirty="0">
                <a:latin typeface="Arial" panose="020B0604020202020204" pitchFamily="34" charset="0"/>
                <a:cs typeface="Arial" panose="020B0604020202020204" pitchFamily="34" charset="0"/>
              </a:rPr>
              <a:t>original publicada en 1782</a:t>
            </a:r>
            <a:r>
              <a:rPr lang="es-MX" sz="2400" dirty="0" smtClean="0">
                <a:latin typeface="Arial" panose="020B0604020202020204" pitchFamily="34" charset="0"/>
                <a:cs typeface="Arial" panose="020B0604020202020204" pitchFamily="34" charset="0"/>
              </a:rPr>
              <a:t>).</a:t>
            </a:r>
            <a:r>
              <a:rPr lang="es-MX" sz="2400" dirty="0">
                <a:latin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cs typeface="Arial" panose="020B0604020202020204" pitchFamily="34" charset="0"/>
              </a:rPr>
              <a:t>CD</a:t>
            </a:r>
            <a:r>
              <a:rPr lang="es-MX" sz="2400" dirty="0">
                <a:solidFill>
                  <a:schemeClr val="accent2">
                    <a:lumMod val="75000"/>
                  </a:schemeClr>
                </a:solidFill>
                <a:latin typeface="Arial" panose="020B0604020202020204" pitchFamily="34" charset="0"/>
                <a:cs typeface="Arial" panose="020B0604020202020204" pitchFamily="34" charset="0"/>
              </a:rPr>
              <a:t>: </a:t>
            </a:r>
            <a:r>
              <a:rPr lang="es-MX" sz="2400" dirty="0" smtClean="0">
                <a:solidFill>
                  <a:schemeClr val="accent2">
                    <a:lumMod val="75000"/>
                  </a:schemeClr>
                </a:solidFill>
                <a:latin typeface="Arial" panose="020B0604020202020204" pitchFamily="34" charset="0"/>
                <a:cs typeface="Arial" panose="020B0604020202020204" pitchFamily="34" charset="0"/>
              </a:rPr>
              <a:t>8.550507. Pista </a:t>
            </a:r>
            <a:r>
              <a:rPr lang="es-MX" sz="2400" dirty="0">
                <a:solidFill>
                  <a:schemeClr val="accent2">
                    <a:lumMod val="75000"/>
                  </a:schemeClr>
                </a:solidFill>
                <a:latin typeface="Arial" panose="020B0604020202020204" pitchFamily="34" charset="0"/>
                <a:cs typeface="Arial" panose="020B0604020202020204" pitchFamily="34" charset="0"/>
              </a:rPr>
              <a:t>o t</a:t>
            </a:r>
            <a:r>
              <a:rPr lang="es-MX" sz="2400" dirty="0" smtClean="0">
                <a:solidFill>
                  <a:schemeClr val="accent2">
                    <a:lumMod val="75000"/>
                  </a:schemeClr>
                </a:solidFill>
                <a:latin typeface="Arial" panose="020B0604020202020204" pitchFamily="34" charset="0"/>
                <a:cs typeface="Arial" panose="020B0604020202020204" pitchFamily="34" charset="0"/>
              </a:rPr>
              <a:t>rack</a:t>
            </a:r>
            <a:r>
              <a:rPr lang="es-MX" sz="2400" dirty="0">
                <a:solidFill>
                  <a:schemeClr val="accent2">
                    <a:lumMod val="75000"/>
                  </a:schemeClr>
                </a:solidFill>
                <a:latin typeface="Arial" panose="020B0604020202020204" pitchFamily="34" charset="0"/>
                <a:cs typeface="Arial" panose="020B0604020202020204" pitchFamily="34" charset="0"/>
              </a:rPr>
              <a:t>: </a:t>
            </a:r>
            <a:r>
              <a:rPr lang="es-MX" sz="2400" dirty="0" smtClean="0">
                <a:latin typeface="Arial" panose="020B0604020202020204" pitchFamily="34" charset="0"/>
                <a:cs typeface="Arial" panose="020B0604020202020204" pitchFamily="34" charset="0"/>
              </a:rPr>
              <a:t>4.</a:t>
            </a:r>
            <a:endParaRPr lang="es-MX"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2793544"/>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8637</TotalTime>
  <Words>2055</Words>
  <Application>Microsoft Office PowerPoint</Application>
  <PresentationFormat>Personalizado</PresentationFormat>
  <Paragraphs>426</Paragraphs>
  <Slides>25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25</vt:i4>
      </vt:variant>
    </vt:vector>
  </HeadingPairs>
  <TitlesOfParts>
    <vt:vector size="31" baseType="lpstr">
      <vt:lpstr>Arial</vt:lpstr>
      <vt:lpstr>Calibri</vt:lpstr>
      <vt:lpstr>Calibri Light</vt:lpstr>
      <vt:lpstr>Times New Roman</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Dominguez Garcia Arlet Yushely</dc:creator>
  <cp:lastModifiedBy>Cabrera Hernandez Luz Mariela</cp:lastModifiedBy>
  <cp:revision>860</cp:revision>
  <dcterms:created xsi:type="dcterms:W3CDTF">2021-06-04T16:28:16Z</dcterms:created>
  <dcterms:modified xsi:type="dcterms:W3CDTF">2021-12-21T18:27:27Z</dcterms:modified>
</cp:coreProperties>
</file>