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61" r:id="rId2"/>
    <p:sldId id="262" r:id="rId3"/>
    <p:sldId id="272" r:id="rId4"/>
    <p:sldId id="276" r:id="rId5"/>
    <p:sldId id="280" r:id="rId6"/>
    <p:sldId id="277" r:id="rId7"/>
    <p:sldId id="282" r:id="rId8"/>
    <p:sldId id="281" r:id="rId9"/>
    <p:sldId id="278" r:id="rId10"/>
    <p:sldId id="279" r:id="rId11"/>
    <p:sldId id="275" r:id="rId12"/>
    <p:sldId id="266" r:id="rId13"/>
  </p:sldIdLst>
  <p:sldSz cx="19799300" cy="16200438"/>
  <p:notesSz cx="6858000" cy="9144000"/>
  <p:defaultTextStyle>
    <a:defPPr>
      <a:defRPr lang="es-MX"/>
    </a:defPPr>
    <a:lvl1pPr marL="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1pPr>
    <a:lvl2pPr marL="820685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2pPr>
    <a:lvl3pPr marL="164137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3pPr>
    <a:lvl4pPr marL="2462055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4pPr>
    <a:lvl5pPr marL="3282739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5pPr>
    <a:lvl6pPr marL="4103425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6pPr>
    <a:lvl7pPr marL="492411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7pPr>
    <a:lvl8pPr marL="5744796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8pPr>
    <a:lvl9pPr marL="656548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Fonseca Rangel Alain" initials="FA" lastIdx="15" clrIdx="6">
    <p:extLst/>
  </p:cmAuthor>
  <p:cmAuthor id="1" name="Yushely" initials="Y" lastIdx="18" clrIdx="0"/>
  <p:cmAuthor id="2" name="Cheska" initials="C" lastIdx="81" clrIdx="1"/>
  <p:cmAuthor id="3" name="Rainbow Dash" initials="RD" lastIdx="6" clrIdx="2"/>
  <p:cmAuthor id="4" name="UV" initials="U" lastIdx="42" clrIdx="3"/>
  <p:cmAuthor id="5" name="Dominguez Garcia Arlet Yushely" initials="DGAY" lastIdx="17" clrIdx="4">
    <p:extLst/>
  </p:cmAuthor>
  <p:cmAuthor id="6" name="MURILLO HERNANDEZ JOSAFAT" initials="MHJ" lastIdx="19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F9C"/>
    <a:srgbClr val="CCCCFF"/>
    <a:srgbClr val="56D47A"/>
    <a:srgbClr val="00CC66"/>
    <a:srgbClr val="33CCCC"/>
    <a:srgbClr val="3333CC"/>
    <a:srgbClr val="FFFF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663CD-E518-702C-7155-54EECF4C3FB2}" v="1" dt="2021-11-22T15:55:53.964"/>
    <p1510:client id="{F32F4320-E40D-52EE-8974-3F462813D8DF}" v="15" dt="2021-11-18T00:35:22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6" autoAdjust="0"/>
    <p:restoredTop sz="93036"/>
  </p:normalViewPr>
  <p:slideViewPr>
    <p:cSldViewPr snapToGrid="0">
      <p:cViewPr varScale="1">
        <p:scale>
          <a:sx n="50" d="100"/>
          <a:sy n="5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1-11-16T09:58:20.552" idx="11">
    <p:pos x="8971" y="3762"/>
    <p:text>Sailko (2014). Stainer. [Imagen]. Wikimedia Commons. https://commons.wikimedia.org/wiki/File:Stainer.jpg</p:text>
    <p:extLst>
      <p:ext uri="{C676402C-5697-4E1C-873F-D02D1690AC5C}">
        <p15:threadingInfo xmlns:p15="http://schemas.microsoft.com/office/powerpoint/2012/main" timeZoneBias="360"/>
      </p:ext>
    </p:extLst>
  </p:cm>
  <p:cm authorId="7" dt="2021-11-17T16:09:59.214" idx="2">
    <p:pos x="8971" y="3898"/>
    <p:text>si me gusta</p:text>
    <p:extLst>
      <p:ext uri="{C676402C-5697-4E1C-873F-D02D1690AC5C}">
        <p15:threadingInfo xmlns:p15="http://schemas.microsoft.com/office/powerpoint/2012/main" timeZoneBias="480">
          <p15:parentCm authorId="6" idx="11"/>
        </p15:threadingInfo>
      </p:ext>
    </p:extLst>
  </p:cm>
  <p:cm authorId="6" dt="2021-11-16T10:08:46.811" idx="12">
    <p:pos x="3726" y="7525"/>
    <p:text>Harpsichord246 (2012). Baschenis - Musical Instruments. [Imagen]. Wikimedia Commons.  https://commons.wikimedia.org/wiki/File:Baschenis_-_Musical_Instruments.jpg</p:text>
    <p:extLst>
      <p:ext uri="{C676402C-5697-4E1C-873F-D02D1690AC5C}">
        <p15:threadingInfo xmlns:p15="http://schemas.microsoft.com/office/powerpoint/2012/main" timeZoneBias="360"/>
      </p:ext>
    </p:extLst>
  </p:cm>
  <p:cm authorId="7" dt="2021-11-17T16:10:58.169" idx="3">
    <p:pos x="3726" y="7661"/>
    <p:text>si me gusta estoy de acuerdo.</p:text>
    <p:extLst>
      <p:ext uri="{C676402C-5697-4E1C-873F-D02D1690AC5C}">
        <p15:threadingInfo xmlns:p15="http://schemas.microsoft.com/office/powerpoint/2012/main" timeZoneBias="480">
          <p15:parentCm authorId="6" idx="1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1-11-16T10:14:42.879" idx="13">
    <p:pos x="9988" y="2390"/>
    <p:text>Propongo un par de imágenes, la primera es muy alargada de forma vertical, pero no descarto la posibilidad de recortarla a un tamaño más cuadrado y la segunda igualmente representa al compositor Johann Sebastian Bach, con un retrato que creo que se utilizó en otro curso, propongo retratos de ese compositor por la mención que se hace a su muerte como fin del periodo barroco.</p:text>
    <p:extLst>
      <p:ext uri="{C676402C-5697-4E1C-873F-D02D1690AC5C}">
        <p15:threadingInfo xmlns:p15="http://schemas.microsoft.com/office/powerpoint/2012/main" timeZoneBias="360"/>
      </p:ext>
    </p:extLst>
  </p:cm>
  <p:cm authorId="6" dt="2021-11-16T10:16:05.233" idx="14">
    <p:pos x="9988" y="2526"/>
    <p:text>Falco (2019). leipzig-gfa876ef73_1920. [Imagen]. Pixabay. https://pixabay.com/es/photos/leipzig-sajonia-alemania-4630555/</p:text>
    <p:extLst>
      <p:ext uri="{C676402C-5697-4E1C-873F-D02D1690AC5C}">
        <p15:threadingInfo xmlns:p15="http://schemas.microsoft.com/office/powerpoint/2012/main" timeZoneBias="360">
          <p15:parentCm authorId="6" idx="13"/>
        </p15:threadingInfo>
      </p:ext>
    </p:extLst>
  </p:cm>
  <p:cm authorId="6" dt="2021-11-16T10:23:00.807" idx="15">
    <p:pos x="9988" y="2662"/>
    <p:text>Classical1215 (2020). Johann Sebastian Bach. [Imagen]. Wikimedia Commons. https://commons.wikimedia.org/wiki/File:Johann_Sebastian_Bach.jpg</p:text>
    <p:extLst>
      <p:ext uri="{C676402C-5697-4E1C-873F-D02D1690AC5C}">
        <p15:threadingInfo xmlns:p15="http://schemas.microsoft.com/office/powerpoint/2012/main" timeZoneBias="360">
          <p15:parentCm authorId="6" idx="13"/>
        </p15:threadingInfo>
      </p:ext>
    </p:extLst>
  </p:cm>
  <p:cm authorId="7" dt="2021-11-17T16:17:02.306" idx="4">
    <p:pos x="9988" y="2934"/>
    <p:text>Estoy de acuerdo me gustan las imagenes.</p:text>
    <p:extLst mod="1">
      <p:ext uri="{C676402C-5697-4E1C-873F-D02D1690AC5C}">
        <p15:threadingInfo xmlns:p15="http://schemas.microsoft.com/office/powerpoint/2012/main" timeZoneBias="480">
          <p15:parentCm authorId="6" idx="1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1-11-16T09:42:42.590" idx="8">
    <p:pos x="5172" y="2685"/>
    <p:text>Cita para el iconos de las personitas</p:text>
    <p:extLst>
      <p:ext uri="{C676402C-5697-4E1C-873F-D02D1690AC5C}">
        <p15:threadingInfo xmlns:p15="http://schemas.microsoft.com/office/powerpoint/2012/main" timeZoneBias="360"/>
      </p:ext>
    </p:extLst>
  </p:cm>
  <p:cm authorId="6" dt="2021-11-16T09:43:55.571" idx="9">
    <p:pos x="5172" y="2821"/>
    <p:text>Freepik (2021). Baroque Dance premium icon. [Imagen]. Flaticon. https://www.flaticon.com/premium-icon/baroque-dance_1483433</p:text>
    <p:extLst>
      <p:ext uri="{C676402C-5697-4E1C-873F-D02D1690AC5C}">
        <p15:threadingInfo xmlns:p15="http://schemas.microsoft.com/office/powerpoint/2012/main" timeZoneBias="360">
          <p15:parentCm authorId="6" idx="8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3FBD1E-9A36-410D-8E4B-8335AF65233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3AAB5A1-BD73-4F16-9566-574429162132}">
      <dgm:prSet phldrT="[Texto]"/>
      <dgm:spPr>
        <a:solidFill>
          <a:srgbClr val="3333CC">
            <a:alpha val="49804"/>
          </a:srgbClr>
        </a:solidFill>
      </dgm:spPr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Barroco temprano (1580-1630)</a:t>
          </a:r>
          <a:endParaRPr lang="es-MX" dirty="0"/>
        </a:p>
      </dgm:t>
    </dgm:pt>
    <dgm:pt modelId="{14B02042-FF73-4C8A-B377-68B695A04208}" type="parTrans" cxnId="{02BBF35A-FA0B-4BA9-8A2A-84FC4A05EA76}">
      <dgm:prSet/>
      <dgm:spPr/>
      <dgm:t>
        <a:bodyPr/>
        <a:lstStyle/>
        <a:p>
          <a:endParaRPr lang="es-MX"/>
        </a:p>
      </dgm:t>
    </dgm:pt>
    <dgm:pt modelId="{055EEFBB-A50A-456C-A208-7C100DBD1665}" type="sibTrans" cxnId="{02BBF35A-FA0B-4BA9-8A2A-84FC4A05EA76}">
      <dgm:prSet/>
      <dgm:spPr/>
      <dgm:t>
        <a:bodyPr/>
        <a:lstStyle/>
        <a:p>
          <a:endParaRPr lang="es-MX"/>
        </a:p>
      </dgm:t>
    </dgm:pt>
    <dgm:pt modelId="{CF577B37-0887-4A0B-94CF-FB9334CBC373}">
      <dgm:prSet phldrT="[Texto]"/>
      <dgm:spPr>
        <a:solidFill>
          <a:srgbClr val="33CCCC">
            <a:alpha val="49804"/>
          </a:srgbClr>
        </a:solidFill>
      </dgm:spPr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Barroco medio (1630-1680) </a:t>
          </a:r>
          <a:endParaRPr lang="es-MX" dirty="0"/>
        </a:p>
      </dgm:t>
    </dgm:pt>
    <dgm:pt modelId="{669D98F0-493F-497A-8CFC-760B335B090C}" type="parTrans" cxnId="{0271804A-A4BD-451A-BBB7-41DC96A64D94}">
      <dgm:prSet/>
      <dgm:spPr/>
      <dgm:t>
        <a:bodyPr/>
        <a:lstStyle/>
        <a:p>
          <a:endParaRPr lang="es-MX"/>
        </a:p>
      </dgm:t>
    </dgm:pt>
    <dgm:pt modelId="{9E9EC8E2-FD84-4700-AE81-DC4CE8D91667}" type="sibTrans" cxnId="{0271804A-A4BD-451A-BBB7-41DC96A64D94}">
      <dgm:prSet/>
      <dgm:spPr/>
      <dgm:t>
        <a:bodyPr/>
        <a:lstStyle/>
        <a:p>
          <a:endParaRPr lang="es-MX"/>
        </a:p>
      </dgm:t>
    </dgm:pt>
    <dgm:pt modelId="{E270315F-10D5-4727-B8DC-6DB17A87B56D}">
      <dgm:prSet phldrT="[Texto]"/>
      <dgm:spPr>
        <a:solidFill>
          <a:srgbClr val="002060">
            <a:alpha val="50000"/>
          </a:srgbClr>
        </a:solidFill>
      </dgm:spPr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Barroco tardío (1680-1730)</a:t>
          </a:r>
          <a:endParaRPr lang="es-MX" dirty="0"/>
        </a:p>
      </dgm:t>
    </dgm:pt>
    <dgm:pt modelId="{8299C3B1-FE02-42BA-AF36-42DCBD26BC48}" type="parTrans" cxnId="{3D928457-12A1-44F8-93E6-AEFF648DFDC7}">
      <dgm:prSet/>
      <dgm:spPr/>
      <dgm:t>
        <a:bodyPr/>
        <a:lstStyle/>
        <a:p>
          <a:endParaRPr lang="es-MX"/>
        </a:p>
      </dgm:t>
    </dgm:pt>
    <dgm:pt modelId="{D33C6C8E-B488-4A6C-A784-5D1D18588099}" type="sibTrans" cxnId="{3D928457-12A1-44F8-93E6-AEFF648DFDC7}">
      <dgm:prSet/>
      <dgm:spPr/>
      <dgm:t>
        <a:bodyPr/>
        <a:lstStyle/>
        <a:p>
          <a:endParaRPr lang="es-MX"/>
        </a:p>
      </dgm:t>
    </dgm:pt>
    <dgm:pt modelId="{191D5E46-D9A1-44D1-A6EC-5E331D962C57}" type="pres">
      <dgm:prSet presAssocID="{993FBD1E-9A36-410D-8E4B-8335AF6523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2CC3F0E1-8769-45A3-BED3-9C0B1F3FAB36}" type="pres">
      <dgm:prSet presAssocID="{83AAB5A1-BD73-4F16-9566-574429162132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BA3A4A-1D63-43F7-A98C-E41038003F82}" type="pres">
      <dgm:prSet presAssocID="{055EEFBB-A50A-456C-A208-7C100DBD1665}" presName="space" presStyleCnt="0"/>
      <dgm:spPr/>
    </dgm:pt>
    <dgm:pt modelId="{F170D9A3-39A8-4900-ABB9-E59019D2D251}" type="pres">
      <dgm:prSet presAssocID="{CF577B37-0887-4A0B-94CF-FB9334CBC373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9EA4FBD-F824-438D-9432-36D892054D43}" type="pres">
      <dgm:prSet presAssocID="{9E9EC8E2-FD84-4700-AE81-DC4CE8D91667}" presName="space" presStyleCnt="0"/>
      <dgm:spPr/>
    </dgm:pt>
    <dgm:pt modelId="{FADD6A50-FAEE-49EA-9B58-97F0CCA2EE13}" type="pres">
      <dgm:prSet presAssocID="{E270315F-10D5-4727-B8DC-6DB17A87B56D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D928457-12A1-44F8-93E6-AEFF648DFDC7}" srcId="{993FBD1E-9A36-410D-8E4B-8335AF652333}" destId="{E270315F-10D5-4727-B8DC-6DB17A87B56D}" srcOrd="2" destOrd="0" parTransId="{8299C3B1-FE02-42BA-AF36-42DCBD26BC48}" sibTransId="{D33C6C8E-B488-4A6C-A784-5D1D18588099}"/>
    <dgm:cxn modelId="{2C9637CE-558D-49C1-858E-A3FBC0B87677}" type="presOf" srcId="{E270315F-10D5-4727-B8DC-6DB17A87B56D}" destId="{FADD6A50-FAEE-49EA-9B58-97F0CCA2EE13}" srcOrd="0" destOrd="0" presId="urn:microsoft.com/office/officeart/2005/8/layout/venn3"/>
    <dgm:cxn modelId="{0271804A-A4BD-451A-BBB7-41DC96A64D94}" srcId="{993FBD1E-9A36-410D-8E4B-8335AF652333}" destId="{CF577B37-0887-4A0B-94CF-FB9334CBC373}" srcOrd="1" destOrd="0" parTransId="{669D98F0-493F-497A-8CFC-760B335B090C}" sibTransId="{9E9EC8E2-FD84-4700-AE81-DC4CE8D91667}"/>
    <dgm:cxn modelId="{3A2E8B12-9A11-4E7B-AA20-98611DA70761}" type="presOf" srcId="{83AAB5A1-BD73-4F16-9566-574429162132}" destId="{2CC3F0E1-8769-45A3-BED3-9C0B1F3FAB36}" srcOrd="0" destOrd="0" presId="urn:microsoft.com/office/officeart/2005/8/layout/venn3"/>
    <dgm:cxn modelId="{8DE6F2C5-4257-4755-8576-B4E1E9BE5838}" type="presOf" srcId="{993FBD1E-9A36-410D-8E4B-8335AF652333}" destId="{191D5E46-D9A1-44D1-A6EC-5E331D962C57}" srcOrd="0" destOrd="0" presId="urn:microsoft.com/office/officeart/2005/8/layout/venn3"/>
    <dgm:cxn modelId="{02BBF35A-FA0B-4BA9-8A2A-84FC4A05EA76}" srcId="{993FBD1E-9A36-410D-8E4B-8335AF652333}" destId="{83AAB5A1-BD73-4F16-9566-574429162132}" srcOrd="0" destOrd="0" parTransId="{14B02042-FF73-4C8A-B377-68B695A04208}" sibTransId="{055EEFBB-A50A-456C-A208-7C100DBD1665}"/>
    <dgm:cxn modelId="{CC11A7D4-BCF1-4078-B809-107395866D0B}" type="presOf" srcId="{CF577B37-0887-4A0B-94CF-FB9334CBC373}" destId="{F170D9A3-39A8-4900-ABB9-E59019D2D251}" srcOrd="0" destOrd="0" presId="urn:microsoft.com/office/officeart/2005/8/layout/venn3"/>
    <dgm:cxn modelId="{0CAC91D9-BAAB-487F-84B6-BB987572714A}" type="presParOf" srcId="{191D5E46-D9A1-44D1-A6EC-5E331D962C57}" destId="{2CC3F0E1-8769-45A3-BED3-9C0B1F3FAB36}" srcOrd="0" destOrd="0" presId="urn:microsoft.com/office/officeart/2005/8/layout/venn3"/>
    <dgm:cxn modelId="{613CB5F8-5B5B-40D5-B2BD-164FF883C487}" type="presParOf" srcId="{191D5E46-D9A1-44D1-A6EC-5E331D962C57}" destId="{48BA3A4A-1D63-43F7-A98C-E41038003F82}" srcOrd="1" destOrd="0" presId="urn:microsoft.com/office/officeart/2005/8/layout/venn3"/>
    <dgm:cxn modelId="{863E2978-275B-4134-8746-6638D93103DC}" type="presParOf" srcId="{191D5E46-D9A1-44D1-A6EC-5E331D962C57}" destId="{F170D9A3-39A8-4900-ABB9-E59019D2D251}" srcOrd="2" destOrd="0" presId="urn:microsoft.com/office/officeart/2005/8/layout/venn3"/>
    <dgm:cxn modelId="{13748439-2D28-4896-9414-F93E8D710ECB}" type="presParOf" srcId="{191D5E46-D9A1-44D1-A6EC-5E331D962C57}" destId="{89EA4FBD-F824-438D-9432-36D892054D43}" srcOrd="3" destOrd="0" presId="urn:microsoft.com/office/officeart/2005/8/layout/venn3"/>
    <dgm:cxn modelId="{DF2BEE64-E247-4089-A7C0-693884507E65}" type="presParOf" srcId="{191D5E46-D9A1-44D1-A6EC-5E331D962C57}" destId="{FADD6A50-FAEE-49EA-9B58-97F0CCA2EE13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3F0E1-8769-45A3-BED3-9C0B1F3FAB36}">
      <dsp:nvSpPr>
        <dsp:cNvPr id="0" name=""/>
        <dsp:cNvSpPr/>
      </dsp:nvSpPr>
      <dsp:spPr>
        <a:xfrm>
          <a:off x="5460" y="171036"/>
          <a:ext cx="4774581" cy="4774581"/>
        </a:xfrm>
        <a:prstGeom prst="ellipse">
          <a:avLst/>
        </a:prstGeom>
        <a:solidFill>
          <a:srgbClr val="3333CC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2761" tIns="67310" rIns="262761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>
              <a:latin typeface="Arial" panose="020B0604020202020204" pitchFamily="34" charset="0"/>
              <a:cs typeface="Arial" panose="020B0604020202020204" pitchFamily="34" charset="0"/>
            </a:rPr>
            <a:t>Barroco temprano (1580-1630)</a:t>
          </a:r>
          <a:endParaRPr lang="es-MX" sz="5300" kern="1200" dirty="0"/>
        </a:p>
      </dsp:txBody>
      <dsp:txXfrm>
        <a:off x="704681" y="870257"/>
        <a:ext cx="3376139" cy="3376139"/>
      </dsp:txXfrm>
    </dsp:sp>
    <dsp:sp modelId="{F170D9A3-39A8-4900-ABB9-E59019D2D251}">
      <dsp:nvSpPr>
        <dsp:cNvPr id="0" name=""/>
        <dsp:cNvSpPr/>
      </dsp:nvSpPr>
      <dsp:spPr>
        <a:xfrm>
          <a:off x="3825125" y="171036"/>
          <a:ext cx="4774581" cy="4774581"/>
        </a:xfrm>
        <a:prstGeom prst="ellipse">
          <a:avLst/>
        </a:prstGeom>
        <a:solidFill>
          <a:srgbClr val="33CCCC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2761" tIns="67310" rIns="262761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>
              <a:latin typeface="Arial" panose="020B0604020202020204" pitchFamily="34" charset="0"/>
              <a:cs typeface="Arial" panose="020B0604020202020204" pitchFamily="34" charset="0"/>
            </a:rPr>
            <a:t>Barroco medio (1630-1680) </a:t>
          </a:r>
          <a:endParaRPr lang="es-MX" sz="5300" kern="1200" dirty="0"/>
        </a:p>
      </dsp:txBody>
      <dsp:txXfrm>
        <a:off x="4524346" y="870257"/>
        <a:ext cx="3376139" cy="3376139"/>
      </dsp:txXfrm>
    </dsp:sp>
    <dsp:sp modelId="{FADD6A50-FAEE-49EA-9B58-97F0CCA2EE13}">
      <dsp:nvSpPr>
        <dsp:cNvPr id="0" name=""/>
        <dsp:cNvSpPr/>
      </dsp:nvSpPr>
      <dsp:spPr>
        <a:xfrm>
          <a:off x="7644791" y="171036"/>
          <a:ext cx="4774581" cy="4774581"/>
        </a:xfrm>
        <a:prstGeom prst="ellipse">
          <a:avLst/>
        </a:prstGeom>
        <a:solidFill>
          <a:srgbClr val="00206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2761" tIns="67310" rIns="262761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>
              <a:latin typeface="Arial" panose="020B0604020202020204" pitchFamily="34" charset="0"/>
              <a:cs typeface="Arial" panose="020B0604020202020204" pitchFamily="34" charset="0"/>
            </a:rPr>
            <a:t>Barroco tardío (1680-1730)</a:t>
          </a:r>
          <a:endParaRPr lang="es-MX" sz="5300" kern="1200" dirty="0"/>
        </a:p>
      </dsp:txBody>
      <dsp:txXfrm>
        <a:off x="8344012" y="870257"/>
        <a:ext cx="3376139" cy="337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A77C-FC82-4D69-B034-A7CFAA910B0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1143000"/>
            <a:ext cx="377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075BB-1343-48BD-9520-8D9F20BEF7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18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651323"/>
            <a:ext cx="16829405" cy="5640152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8508981"/>
            <a:ext cx="14849475" cy="3911355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0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35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862524"/>
            <a:ext cx="4269224" cy="137291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862524"/>
            <a:ext cx="12560181" cy="1372912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9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4038864"/>
            <a:ext cx="17076896" cy="673893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0841548"/>
            <a:ext cx="17076896" cy="354384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8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4312617"/>
            <a:ext cx="8414703" cy="102790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4312617"/>
            <a:ext cx="8414703" cy="102790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1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862527"/>
            <a:ext cx="17076896" cy="31313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971359"/>
            <a:ext cx="837603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917660"/>
            <a:ext cx="8376031" cy="87039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971359"/>
            <a:ext cx="841728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917660"/>
            <a:ext cx="8417281" cy="87039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8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8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332567"/>
            <a:ext cx="10023396" cy="11512811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3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332567"/>
            <a:ext cx="10023396" cy="11512811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56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862527"/>
            <a:ext cx="170768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4312617"/>
            <a:ext cx="170768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A440-60C8-4FA2-A8D1-040CB15E1E72}" type="datetimeFigureOut">
              <a:rPr lang="es-MX" smtClean="0"/>
              <a:t>21/12/2021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5015410"/>
            <a:ext cx="668226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739T4653Y8&amp;t=37s" TargetMode="External"/><Relationship Id="rId2" Type="http://schemas.openxmlformats.org/officeDocument/2006/relationships/hyperlink" Target="https://www.youtube.com/watch?v=s7l_l4F-Ir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Main_Page" TargetMode="External"/><Relationship Id="rId3" Type="http://schemas.openxmlformats.org/officeDocument/2006/relationships/hyperlink" Target="https://search.creativecommons.org/" TargetMode="External"/><Relationship Id="rId7" Type="http://schemas.openxmlformats.org/officeDocument/2006/relationships/hyperlink" Target="https://www.freepik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s/" TargetMode="External"/><Relationship Id="rId5" Type="http://schemas.openxmlformats.org/officeDocument/2006/relationships/hyperlink" Target="https://www.pexels.com/es-es/" TargetMode="External"/><Relationship Id="rId4" Type="http://schemas.openxmlformats.org/officeDocument/2006/relationships/hyperlink" Target="https://www.flickr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/index.php?title=M%C3%BAsica_del_Barroco&amp;oldid=139302617" TargetMode="External"/><Relationship Id="rId3" Type="http://schemas.openxmlformats.org/officeDocument/2006/relationships/hyperlink" Target="https://youtu.be/W739T4653Y8" TargetMode="External"/><Relationship Id="rId7" Type="http://schemas.openxmlformats.org/officeDocument/2006/relationships/hyperlink" Target="https://www.youtube.com/watch?v=u8sf2S4yw8s" TargetMode="External"/><Relationship Id="rId2" Type="http://schemas.openxmlformats.org/officeDocument/2006/relationships/hyperlink" Target="https://youtu.be/s7l_l4F-Ir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s.wikipedia.org/w/index.php?title=Fuga&amp;oldid=139022725" TargetMode="External"/><Relationship Id="rId5" Type="http://schemas.openxmlformats.org/officeDocument/2006/relationships/hyperlink" Target="https://archivos.csif.es/archivos/andalucia/ensenanza/revistas/csicsif/revista/pdf/Numero_12/FRANCISCO_D_BORRERO_2.pdf" TargetMode="External"/><Relationship Id="rId4" Type="http://schemas.openxmlformats.org/officeDocument/2006/relationships/hyperlink" Target="https://archivos.csif.es/archivos/andalucia/ensenanza/revistas/csicsif/revista/pdf/Numero_25/LYDIA_SAG_LEGRAN0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s.wikipedia.org/w/index.php?title=M%C3%BAsica_del_Barroco&amp;oldid=139302617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.xml"/><Relationship Id="rId5" Type="http://schemas.openxmlformats.org/officeDocument/2006/relationships/image" Target="../media/image3.png"/><Relationship Id="rId4" Type="http://schemas.openxmlformats.org/officeDocument/2006/relationships/hyperlink" Target="https://archivos.csif.es/archivos/andalucia/ensenanza/revistas/csicsif/revista/pdf/Numero_25/LYDIA_SAG_LEGRAN0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32724" y="1086339"/>
            <a:ext cx="11884405" cy="1058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Fase 2: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El Barroco en la música 	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260909" y="4051495"/>
            <a:ext cx="7600949" cy="432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algn="just"/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Barroco es un periodo en donde se produjo un gran movimiento de gran desarrollo musical e instrumental.</a:t>
            </a:r>
          </a:p>
          <a:p>
            <a:pPr algn="just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módulo exploraremos los cambios que se dieron en la música durante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dicho periodo, en el desarrollo de los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instrumentos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musicales, especialmente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los de cuerda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frotada, así como la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aparición de nuevas formas musicales vocales e instrumentales y el predominio en las composiciones instrumentales.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04555" y="106700"/>
            <a:ext cx="5546903" cy="294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MX"/>
            </a:defPPr>
            <a:lvl1pPr algn="ctr"/>
          </a:lstStyle>
          <a:p>
            <a:endParaRPr lang="es-MX" sz="2109" dirty="0"/>
          </a:p>
        </p:txBody>
      </p:sp>
      <p:sp>
        <p:nvSpPr>
          <p:cNvPr id="11" name="Rectángulo 10"/>
          <p:cNvSpPr/>
          <p:nvPr/>
        </p:nvSpPr>
        <p:spPr>
          <a:xfrm>
            <a:off x="8900160" y="10850879"/>
            <a:ext cx="7061055" cy="3455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Propósito</a:t>
            </a: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participante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conocerá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algunas de las características musicales del periodo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Barroco,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fomentando el desarrollo de su capacidad auditiva y sensorial.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Podrá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apreciar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música instrumental se impone sobre la música vocal, se genera un desarrollo instrumental sentando las bases de la orquesta y nacen muevas formas musicales. Además,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observará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 la música del Barroco está presente en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actualidad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678131" y="3369545"/>
            <a:ext cx="15525751" cy="590193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1678131" y="9288398"/>
            <a:ext cx="15525751" cy="590193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-105373" y="2552310"/>
            <a:ext cx="6166757" cy="45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la Experiencia Educativa</a:t>
            </a:r>
            <a:endParaRPr lang="es-MX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820400" y="4354639"/>
            <a:ext cx="5608320" cy="381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rgbClr val="FF0000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484986" y="10334367"/>
            <a:ext cx="5608320" cy="381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rgbClr val="FF0000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6428720" y="2145072"/>
            <a:ext cx="3322320" cy="29047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1641370" rtl="0" eaLnBrk="1" latinLnBrk="0" hangingPunct="1">
              <a:defRPr sz="323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0685" algn="l" defTabSz="1641370" rtl="0" eaLnBrk="1" latinLnBrk="0" hangingPunct="1">
              <a:defRPr sz="323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641370" algn="l" defTabSz="1641370" rtl="0" eaLnBrk="1" latinLnBrk="0" hangingPunct="1">
              <a:defRPr sz="323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462055" algn="l" defTabSz="1641370" rtl="0" eaLnBrk="1" latinLnBrk="0" hangingPunct="1">
              <a:defRPr sz="323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282739" algn="l" defTabSz="1641370" rtl="0" eaLnBrk="1" latinLnBrk="0" hangingPunct="1">
              <a:defRPr sz="323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103425" algn="l" defTabSz="1641370" rtl="0" eaLnBrk="1" latinLnBrk="0" hangingPunct="1">
              <a:defRPr sz="323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924110" algn="l" defTabSz="1641370" rtl="0" eaLnBrk="1" latinLnBrk="0" hangingPunct="1">
              <a:defRPr sz="323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744796" algn="l" defTabSz="1641370" rtl="0" eaLnBrk="1" latinLnBrk="0" hangingPunct="1">
              <a:defRPr sz="323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565480" algn="l" defTabSz="1641370" rtl="0" eaLnBrk="1" latinLnBrk="0" hangingPunct="1">
              <a:defRPr sz="323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Aurelio, </a:t>
            </a:r>
            <a:r>
              <a:rPr lang="es-MX" dirty="0" smtClean="0"/>
              <a:t>de las fotos que se tomaron en </a:t>
            </a:r>
            <a:r>
              <a:rPr lang="es-MX" dirty="0" err="1" smtClean="0"/>
              <a:t>Tlaqná</a:t>
            </a:r>
            <a:r>
              <a:rPr lang="es-MX" dirty="0" smtClean="0"/>
              <a:t>, por favor elige la que consideres idónea.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31264" y="1176506"/>
            <a:ext cx="177882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 Sonidos del Barroco 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1264" y="2160189"/>
            <a:ext cx="17422496" cy="4417323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810384" y="2422529"/>
            <a:ext cx="162947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dos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compositores más representativos del Barroco son Antonio Vivaldi y Johan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Bach. 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obra más representativa de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Vivaldi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cuatro estaciones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en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que una orquesta acompaña a un violín a lo largo de cuatro piezas inspiradas en cada estación del año. 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Ahora, revise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siguientes videos de 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Las cuatro estaciones,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Vivaldi. En el primero, interpretado por la Orquesta Sinfónica de Xalapa,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ponga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atención en los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sonidos,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la repetición de las notas y en los contrastes de sonido entre el instrumento solista y el acompañamiento de la orquesta. En el segundo,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explicación de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misma obra musical y mantenga su enfoque en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sonidos y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 cómo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relacionan con el texto. 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02606"/>
              </p:ext>
            </p:extLst>
          </p:nvPr>
        </p:nvGraphicFramePr>
        <p:xfrm>
          <a:off x="1231264" y="7981265"/>
          <a:ext cx="17422496" cy="254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1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085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81D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7511">
                <a:tc>
                  <a:txBody>
                    <a:bodyPr/>
                    <a:lstStyle/>
                    <a:p>
                      <a:pPr marL="0" marR="0" lvl="0" indent="0" algn="ctr" defTabSz="1979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Orquesta Sinfónica de Xalapa. (2020, marzo 25). </a:t>
                      </a:r>
                      <a:r>
                        <a:rPr lang="es-ES" sz="2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</a:t>
                      </a:r>
                      <a:r>
                        <a:rPr lang="es-ES" sz="24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cuatro </a:t>
                      </a:r>
                      <a:r>
                        <a:rPr lang="es-ES" sz="2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ES" sz="24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staciones</a:t>
                      </a:r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https://www.youtube.com/watch?v=s7l_l4F-Irg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 y Solista Mtro. Miguel Bernal Matus </a:t>
                      </a:r>
                    </a:p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https://www.youtube.com/watch?v=W739T4653Y8&amp;t=37s</a:t>
                      </a:r>
                      <a:endParaRPr lang="es-MX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490152" y="7101840"/>
            <a:ext cx="16312479" cy="589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continuaci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eleccione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pestaña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correspondiente para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revisar los videos sobre </a:t>
            </a:r>
            <a:r>
              <a:rPr lang="es-MX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Las cuatro estaciones,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 Vivaldi</a:t>
            </a:r>
            <a:r>
              <a:rPr lang="es-MX" dirty="0"/>
              <a:t>.</a:t>
            </a:r>
          </a:p>
        </p:txBody>
      </p:sp>
      <p:pic>
        <p:nvPicPr>
          <p:cNvPr id="6" name="Gráfico 2" descr="Claqueta con relleno sólido">
            <a:extLst>
              <a:ext uri="{FF2B5EF4-FFF2-40B4-BE49-F238E27FC236}">
                <a16:creationId xmlns:a16="http://schemas.microsoft.com/office/drawing/2014/main" xmlns="" id="{D9617BEE-F06D-40A2-A945-CE2D3A058E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46712" y="9615231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36" y="7004097"/>
            <a:ext cx="664720" cy="664720"/>
          </a:xfrm>
          <a:prstGeom prst="rect">
            <a:avLst/>
          </a:prstGeom>
        </p:spPr>
      </p:pic>
      <p:pic>
        <p:nvPicPr>
          <p:cNvPr id="12" name="Gráfico 2" descr="Claqueta con relleno sólido">
            <a:extLst>
              <a:ext uri="{FF2B5EF4-FFF2-40B4-BE49-F238E27FC236}">
                <a16:creationId xmlns:a16="http://schemas.microsoft.com/office/drawing/2014/main" xmlns="" id="{D9617BEE-F06D-40A2-A945-CE2D3A058E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824193" y="9615231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ángulo 10"/>
          <p:cNvSpPr/>
          <p:nvPr/>
        </p:nvSpPr>
        <p:spPr>
          <a:xfrm>
            <a:off x="18802631" y="8215688"/>
            <a:ext cx="4529455" cy="208108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MX" dirty="0" smtClean="0"/>
              <a:t>Presentar los videos en pestañas por columna. Como todos los anteriores.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172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58240" y="914400"/>
            <a:ext cx="17221200" cy="147283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sz="36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Actividad 1: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Reporte. 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</a:p>
          <a:p>
            <a:pPr marL="371475" indent="-355600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Después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haber consultado la información de este segundo módulo,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elabore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reporte escrito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acerca de las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más representativas del periodo Barroco. </a:t>
            </a:r>
          </a:p>
          <a:p>
            <a:pPr marL="371475" indent="-355600"/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Incluya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percepciones sobre  </a:t>
            </a:r>
            <a:r>
              <a:rPr lang="es-ES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cuatro estaciones,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Vivaldi: ¿Qué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sintió?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dio cuenta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371475" indent="-355600"/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Si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necesario,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enriquecer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evidencia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fotos, haciendo uso de las siguientes herramientas: 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Unsplash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 for everyone. (s. f.). 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Free 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Unsplash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s-MX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https://unsplash.com/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Creative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commons. (s. f.). 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 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cc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s-MX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https://search.creativecommons.org/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Flickr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(s. f.). Flickr.com. </a:t>
            </a:r>
            <a:r>
              <a:rPr lang="es-MX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https://www.flickr.com/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Pexels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(s. f.). Pexels.com.  </a:t>
            </a:r>
            <a:r>
              <a:rPr lang="es-MX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https://www.pexels.com/es-es/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 Pixabay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(s. f.). Pixabay.com. </a:t>
            </a:r>
            <a:r>
              <a:rPr lang="es-MX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https://pixabay.com/es/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 Freepik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(2021, 21 julio). 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s-MX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https://www.freepik.com/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1133475" lvl="1" indent="-320675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g. Contributors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Wikimedia projects. (2021, 14 julio). </a:t>
            </a:r>
            <a:r>
              <a:rPr lang="es-MX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Wikimedia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s-MX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https://commons.wikimedia.org/wiki/Main_Page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90525"/>
            <a:endParaRPr lang="es-MX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90525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Formato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fuente Arial de 12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puntos con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interlineado de 1.5. </a:t>
            </a:r>
          </a:p>
          <a:p>
            <a:pPr marL="457200" lvl="1" indent="-390525"/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Extensión del texto de la actividad de una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cuartilla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mínimo, y de tres, como máximo.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Apego a las instrucciones para la elaboración de la actividad.</a:t>
            </a:r>
          </a:p>
          <a:p>
            <a:pPr lvl="1"/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Redacción y ortografía adecuadas.</a:t>
            </a:r>
          </a:p>
          <a:p>
            <a:pPr lvl="1"/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Coherencia y organización de ideas principales. </a:t>
            </a:r>
          </a:p>
          <a:p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6350" lvl="1" indent="-457200">
              <a:buFont typeface="+mj-lt"/>
              <a:buAutoNum type="arabicPeriod"/>
            </a:pP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archivo bajo la siguiente nomenclatura:  </a:t>
            </a:r>
            <a:r>
              <a:rPr lang="es-ES_tradnl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Actx_PrimerApellidoyPrimerNombre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Por ejemplo: 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Act1_VillanuevaTeresa.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6350" lvl="1" indent="-45720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su evidencia en formato PDF, al apartado Actividad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plataforma EMINUS 4, a más tardar en la fecha establecida en el Calendario de entregas.</a:t>
            </a: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9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5098" y="489857"/>
            <a:ext cx="17559553" cy="1442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alt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Fuentes de </a:t>
            </a:r>
            <a:r>
              <a:rPr lang="es-ES_tradnl" alt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endParaRPr lang="es-ES_tradnl" alt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Básicas:</a:t>
            </a:r>
          </a:p>
          <a:p>
            <a:pPr algn="just"/>
            <a:endParaRPr lang="es-ES_tradnl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Orquesta Sinfónica de Xalapa. (2020, marzo 25). </a:t>
            </a:r>
            <a:r>
              <a:rPr lang="es-E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cuatro </a:t>
            </a:r>
            <a:r>
              <a:rPr lang="es-E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staciones</a:t>
            </a:r>
            <a:r>
              <a:rPr lang="es-E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[Video]. YouTube.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https://youtu.be/s7l_l4F-Irg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just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Orquesta 1000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(2014, marzo 7). 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MX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cuatro estaciones 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explicación de Antonio Vivaldi.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[Video]. YouTube.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https://youtu.be/W739T4653Y8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57200" indent="-457200" algn="just"/>
            <a:r>
              <a:rPr lang="es-E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Legrán, L. (2009). Detrás de la música del Barroco. </a:t>
            </a:r>
            <a:r>
              <a:rPr lang="es-E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Revista Digital Innovación y Experiencias Educativas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25.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https://archivos.csif.es/archivos/andalucia/ensenanza/revistas/csicsif/revista/pdf/Numero_25/LYDIA_SAG_LEGRAN01.pdf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/>
            <a:endParaRPr lang="es-ES_tradn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0320" indent="-457200" algn="just">
              <a:lnSpc>
                <a:spcPct val="115000"/>
              </a:lnSpc>
              <a:spcAft>
                <a:spcPts val="0"/>
              </a:spcAft>
            </a:pP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Complementarias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R="20320" indent="-457200" algn="just">
              <a:lnSpc>
                <a:spcPct val="115000"/>
              </a:lnSpc>
              <a:spcAft>
                <a:spcPts val="0"/>
              </a:spcAft>
            </a:pPr>
            <a:endParaRPr 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Borrero, F. D. (2008). La música en el Barroco. </a:t>
            </a:r>
            <a:r>
              <a:rPr lang="es-E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 y experiencias </a:t>
            </a:r>
            <a:r>
              <a:rPr lang="es-ES" sz="24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educativas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https://archivos.csif.es/archivos/andalucia/ensenanza/revistas/csicsif/revista/pdf/Numero_12/FRANCISCO_D_BORRERO_2.pdf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20320" indent="-457200" algn="just">
              <a:lnSpc>
                <a:spcPct val="115000"/>
              </a:lnSpc>
            </a:pP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Fuga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(2021). En </a:t>
            </a:r>
            <a:r>
              <a:rPr lang="es-E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https://es.wikipedia.org/w/index.php?title=Fuga&amp;oldid=139022725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20320" indent="-457200" algn="just">
              <a:lnSpc>
                <a:spcPct val="115000"/>
              </a:lnSpc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Isaac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Collado Navarro. (2017, noviembre 3). 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generales del Barroco instrumental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[Video]. YouTube.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https://www.youtube.com/watch?v=u8sf2S4yw8s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Música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Barroco. (2021, octubre 26). En </a:t>
            </a:r>
            <a:r>
              <a:rPr lang="es-ES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https://es.wikipedia.org/w/index.php?title=M%C3%BAsica_del_Barroco&amp;oldid=139302617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s-ES_tradnl" sz="2400" dirty="0" err="1" smtClean="0">
                <a:latin typeface="Arial" charset="0"/>
                <a:ea typeface="Arial" charset="0"/>
                <a:cs typeface="Arial" charset="0"/>
              </a:rPr>
              <a:t>Sag</a:t>
            </a:r>
            <a:r>
              <a:rPr lang="es-ES_tradnl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2400" dirty="0" err="1" smtClean="0">
                <a:latin typeface="Arial" charset="0"/>
                <a:ea typeface="Arial" charset="0"/>
                <a:cs typeface="Arial" charset="0"/>
              </a:rPr>
              <a:t>Legr</a:t>
            </a:r>
            <a:r>
              <a:rPr lang="es-ES" sz="2400" dirty="0" err="1" smtClean="0">
                <a:latin typeface="Arial" charset="0"/>
                <a:ea typeface="Arial" charset="0"/>
                <a:cs typeface="Arial" charset="0"/>
              </a:rPr>
              <a:t>án</a:t>
            </a:r>
            <a:r>
              <a:rPr lang="es-ES" sz="2400" dirty="0" smtClean="0">
                <a:latin typeface="Arial" charset="0"/>
                <a:ea typeface="Arial" charset="0"/>
                <a:cs typeface="Arial" charset="0"/>
              </a:rPr>
              <a:t>, L. (2008). Detrás de la música del Barroco. Innovación y experiencias educativas. 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https://archivos.csif.es/archivos/andalucia/ensenanza/revistas/csicsif/revista/pdf/Numero_25/LYDIA_SAG_LEGRAN01.pdf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endParaRPr lang="es-ES_tradnl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7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9541" y="633883"/>
            <a:ext cx="11866369" cy="981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Fase 2: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El Barroco en la música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49711" y="2715972"/>
            <a:ext cx="10352313" cy="4993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  <a:p>
            <a:pPr algn="ctr"/>
            <a:r>
              <a:rPr lang="es-MX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de la diapositiva 5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  <a:p>
            <a:pPr algn="ctr"/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2.1 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Barroco.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2.2 Características del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Barroco.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2.3 Formas instrumentales del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Barroco.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2.4 La orquesta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barroca.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2.5 Compositores del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Barroco.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2.6 Sonidos del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Barroco. </a:t>
            </a:r>
            <a:r>
              <a:rPr lang="es-MX" sz="2800" dirty="0"/>
              <a:t>	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433674" y="11933954"/>
            <a:ext cx="6514784" cy="240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Fuentes de información</a:t>
            </a:r>
          </a:p>
          <a:p>
            <a:pPr algn="ctr"/>
            <a:r>
              <a:rPr lang="es-MX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Diapositiva 10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433674" y="8810305"/>
            <a:ext cx="6584388" cy="2543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Evidencias de desempeño</a:t>
            </a:r>
          </a:p>
          <a:p>
            <a:pPr algn="ctr"/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partir de la diapositiva 7</a:t>
            </a:r>
            <a:endParaRPr 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334582" y="1939018"/>
            <a:ext cx="6166757" cy="45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la Experiencia Educativa</a:t>
            </a:r>
            <a:endParaRPr lang="es-MX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9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32560" y="6122998"/>
            <a:ext cx="17312640" cy="897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Barroco se divide en tres periodos: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 este periodo histórico, le antecede la música del Renacimiento y le sigue la música del clasicismo. Estas características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revisarlas en la siguiente presentación. 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Aquí debe ir presentación sobre la música del barroco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Fuente: Música del Barroco. (2021). En 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https://es.wikipedia.org/w/index.php?title=M%C3%BAsica_del_Barroco&amp;oldid=139302617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-396391" y="0"/>
            <a:ext cx="6166757" cy="45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la Experiencia Educativa</a:t>
            </a:r>
            <a:endParaRPr lang="es-MX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14210412"/>
              </p:ext>
            </p:extLst>
          </p:nvPr>
        </p:nvGraphicFramePr>
        <p:xfrm>
          <a:off x="3302846" y="7349665"/>
          <a:ext cx="12424833" cy="511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 5"/>
          <p:cNvSpPr/>
          <p:nvPr/>
        </p:nvSpPr>
        <p:spPr>
          <a:xfrm>
            <a:off x="1144128" y="733779"/>
            <a:ext cx="3085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Tema 2.1 El barroco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432560" y="1767840"/>
            <a:ext cx="16824960" cy="4632960"/>
          </a:xfrm>
          <a:prstGeom prst="rect">
            <a:avLst/>
          </a:prstGeom>
          <a:solidFill>
            <a:srgbClr val="81D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728893" y="1968014"/>
            <a:ext cx="989965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término Barroco proviene de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portugués,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y significa “perla irregular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utilizaba en un principio en la arquitectura para referirse de manera peyorativa al arte extravagante y recargado. Tuvo sus inicios en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Italia,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expandiéndose a Europa y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América,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y pertenece a los estilos de música clásica o culta europea, como se les suele llamar.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 periodo histórico europeo de gran desarrollo artístico y cultural, se puede apreciar una abundante ornamentación en el arte, la música, la literatura y la arquitectura durante los siglos XVII y XVIII. En la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música,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final del periodo Barroco se marca con la muerte de Johann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Bach,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1750.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2222480" y="1767840"/>
            <a:ext cx="6035040" cy="463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rgbClr val="FF0000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367760" y="13655040"/>
            <a:ext cx="4358640" cy="2042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Aurelio, las diapositivas están en la carpeta. Dar formato y diseño por favor. 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16256846" y="7846859"/>
            <a:ext cx="4358640" cy="2042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Aurelio, por favor dar formato y diseño y convertir en imagen.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831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53441" y="646976"/>
            <a:ext cx="18196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Características del Barroco </a:t>
            </a:r>
          </a:p>
          <a:p>
            <a:pPr algn="just"/>
            <a:endParaRPr lang="es-MX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400" dirty="0"/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graphicFrame>
        <p:nvGraphicFramePr>
          <p:cNvPr id="10" name="Tabla 2">
            <a:extLst>
              <a:ext uri="{FF2B5EF4-FFF2-40B4-BE49-F238E27FC236}">
                <a16:creationId xmlns:a16="http://schemas.microsoft.com/office/drawing/2014/main" xmlns="" id="{7B7B7F70-8225-4B44-99A1-FC7B4A887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51694"/>
              </p:ext>
            </p:extLst>
          </p:nvPr>
        </p:nvGraphicFramePr>
        <p:xfrm>
          <a:off x="1167131" y="2743200"/>
          <a:ext cx="17769838" cy="848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919">
                  <a:extLst>
                    <a:ext uri="{9D8B030D-6E8A-4147-A177-3AD203B41FA5}">
                      <a16:colId xmlns:a16="http://schemas.microsoft.com/office/drawing/2014/main" xmlns="" val="1506273372"/>
                    </a:ext>
                  </a:extLst>
                </a:gridCol>
                <a:gridCol w="8884919">
                  <a:extLst>
                    <a:ext uri="{9D8B030D-6E8A-4147-A177-3AD203B41FA5}">
                      <a16:colId xmlns:a16="http://schemas.microsoft.com/office/drawing/2014/main" xmlns="" val="287125046"/>
                    </a:ext>
                  </a:extLst>
                </a:gridCol>
              </a:tblGrid>
              <a:tr h="848656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042478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35654BB-26EE-42EF-906F-40567E2436F4}"/>
              </a:ext>
            </a:extLst>
          </p:cNvPr>
          <p:cNvSpPr txBox="1"/>
          <p:nvPr/>
        </p:nvSpPr>
        <p:spPr>
          <a:xfrm>
            <a:off x="2177315" y="1707207"/>
            <a:ext cx="13298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conocer las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características de la época del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Barroco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haga clic en la flecha correspondiente.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xmlns="" id="{243A6876-4F8D-465C-8A31-023B0C09B3DA}"/>
              </a:ext>
            </a:extLst>
          </p:cNvPr>
          <p:cNvSpPr/>
          <p:nvPr/>
        </p:nvSpPr>
        <p:spPr>
          <a:xfrm>
            <a:off x="8444230" y="3779520"/>
            <a:ext cx="978408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xmlns="" id="{8A421A42-62CB-4C8C-B9B7-E1127E7B45C5}"/>
              </a:ext>
            </a:extLst>
          </p:cNvPr>
          <p:cNvSpPr/>
          <p:nvPr/>
        </p:nvSpPr>
        <p:spPr>
          <a:xfrm rot="10800000">
            <a:off x="10646410" y="3777996"/>
            <a:ext cx="978408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31" y="1617069"/>
            <a:ext cx="664720" cy="664720"/>
          </a:xfrm>
          <a:prstGeom prst="rect">
            <a:avLst/>
          </a:prstGeom>
        </p:spPr>
      </p:pic>
      <p:pic>
        <p:nvPicPr>
          <p:cNvPr id="1028" name="Picture 4" descr="danza barroca icono gra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259" y="426262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anza barroca icono gra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101" y="454807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3390002" y="13083337"/>
            <a:ext cx="15546967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Legrán, L. (2009). Detrás de la música del Barroco. </a:t>
            </a:r>
            <a:r>
              <a:rPr lang="es-E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Revista Digital </a:t>
            </a:r>
            <a:r>
              <a:rPr lang="es-E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 y experiencias educativas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https://archivos.csif.es/archivos/andalucia/ensenanza/revistas/csicsif/revista/pdf/Numero_25/LYDIA_SAG_LEGRAN01.pdf</a:t>
            </a:r>
            <a:endParaRPr lang="es-E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777" y="13083337"/>
            <a:ext cx="1731717" cy="152647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235654BB-26EE-42EF-906F-40567E2436F4}"/>
              </a:ext>
            </a:extLst>
          </p:cNvPr>
          <p:cNvSpPr txBox="1"/>
          <p:nvPr/>
        </p:nvSpPr>
        <p:spPr>
          <a:xfrm>
            <a:off x="1499491" y="11947308"/>
            <a:ext cx="14053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Ahora, consulte el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siguiente artículo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 define más particularidades acerca de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música del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Barroco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9335494" y="2756914"/>
            <a:ext cx="4713226" cy="34305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Renato, estos recuadros deberán ser deslizables a la izquierda o derecha según corresponda. </a:t>
            </a:r>
          </a:p>
          <a:p>
            <a:r>
              <a:rPr lang="es-MX" b="1" dirty="0" smtClean="0">
                <a:solidFill>
                  <a:schemeClr val="tx1"/>
                </a:solidFill>
              </a:rPr>
              <a:t>El texto para cada ventana está en la diapositiva 5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9149657" y="12437434"/>
            <a:ext cx="4358640" cy="2042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Aurelio, pasar al recurso definido para presentar textos de otra autoría.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02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67841" y="2689136"/>
            <a:ext cx="7345679" cy="12408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b="1" dirty="0">
                <a:solidFill>
                  <a:srgbClr val="FF0000"/>
                </a:solidFill>
              </a:rPr>
              <a:t>VENTANA 1</a:t>
            </a:r>
          </a:p>
          <a:p>
            <a:pPr algn="just"/>
            <a:endParaRPr lang="es-ES" sz="2400" dirty="0">
              <a:solidFill>
                <a:schemeClr val="dk1"/>
              </a:solidFill>
              <a:highlight>
                <a:srgbClr val="00CC99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chemeClr val="dk1"/>
                </a:solidFill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 este apartado </a:t>
            </a:r>
            <a:r>
              <a:rPr lang="es-ES" sz="2400" dirty="0" smtClean="0">
                <a:solidFill>
                  <a:schemeClr val="dk1"/>
                </a:solidFill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conocerá </a:t>
            </a:r>
            <a:r>
              <a:rPr lang="es-ES" sz="2400" dirty="0">
                <a:solidFill>
                  <a:schemeClr val="dk1"/>
                </a:solidFill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 características más </a:t>
            </a:r>
            <a:r>
              <a:rPr lang="es-ES" sz="2400" dirty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representativas de la música barroca. </a:t>
            </a:r>
          </a:p>
          <a:p>
            <a:pPr algn="just"/>
            <a:endParaRPr lang="es-ES" sz="2400" dirty="0">
              <a:highlight>
                <a:srgbClr val="00CC99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 el periodo Barroco la atención del hombre no se limita en buscar la belleza, ahora su pensamiento se enfoca en la razón y el sentimiento. Con la razón </a:t>
            </a:r>
            <a:r>
              <a:rPr lang="es-ES" sz="2400" dirty="0" smtClean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busca </a:t>
            </a:r>
            <a:r>
              <a:rPr lang="es-ES" sz="2400" dirty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lógica de las cosas y el lado científico de todo. Por otra parte, el sentimiento de los individuos se hace evidente en cualquier campo, en la música la ópera es un claro ejemplo. </a:t>
            </a:r>
          </a:p>
          <a:p>
            <a:pPr algn="just"/>
            <a:endParaRPr lang="es-ES" sz="2400" dirty="0">
              <a:highlight>
                <a:srgbClr val="00CC99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 composiciones barrocas eran elaboradas con una gran cantidad de adornos en las </a:t>
            </a:r>
            <a:r>
              <a:rPr lang="es-ES" sz="2400" dirty="0" smtClean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melodías, </a:t>
            </a:r>
            <a:r>
              <a:rPr lang="es-ES" sz="2400" dirty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así como fuertes contrastes sonoros. </a:t>
            </a:r>
          </a:p>
          <a:p>
            <a:pPr algn="just"/>
            <a:endParaRPr lang="es-ES" sz="2400" dirty="0">
              <a:highlight>
                <a:srgbClr val="00CC99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 la música se busca codificar los parámetros musicales, aparece la tonalidad. La tonalidad es </a:t>
            </a:r>
            <a:r>
              <a:rPr lang="es-ES" sz="2400" dirty="0" smtClean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que dicta </a:t>
            </a:r>
            <a:r>
              <a:rPr lang="es-ES" sz="2400" dirty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 reglas que se deben seguir en relación </a:t>
            </a:r>
            <a:r>
              <a:rPr lang="es-ES" sz="2400" dirty="0" smtClean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 el ordenamiento </a:t>
            </a:r>
            <a:r>
              <a:rPr lang="es-ES" sz="2400" dirty="0"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jerárquico de las diferentes alturas sonoras con respecto al centro </a:t>
            </a:r>
            <a:r>
              <a:rPr lang="es-ES" sz="2400" dirty="0">
                <a:solidFill>
                  <a:schemeClr val="dk1"/>
                </a:solidFill>
                <a:highlight>
                  <a:srgbClr val="00CC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tonal o tónica, siendo una nota, acorde o escala. </a:t>
            </a:r>
          </a:p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/>
              <a:t>	</a:t>
            </a:r>
          </a:p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MX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881359" y="3061792"/>
            <a:ext cx="6741795" cy="7606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</a:rPr>
              <a:t>VENTANA 2</a:t>
            </a:r>
          </a:p>
          <a:p>
            <a:pPr algn="just"/>
            <a:endParaRPr lang="es-ES" sz="2400" dirty="0">
              <a:solidFill>
                <a:schemeClr val="dk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chemeClr val="dk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También surge el bajo continuo, el cual es una codificación de la armonía y funciona de acompañamiento instrumental en una composición. </a:t>
            </a:r>
          </a:p>
          <a:p>
            <a:pPr algn="just"/>
            <a:endParaRPr lang="es-ES" sz="2400" dirty="0">
              <a:solidFill>
                <a:schemeClr val="dk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chemeClr val="dk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 el Barroco se da un significativo desarrollo instrumental, se genera un predominio de los instrumentos </a:t>
            </a:r>
            <a:r>
              <a:rPr lang="es-ES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 cuerda frotada como el violín, la viola, el violonchelo y el contrabajo. Surgen las </a:t>
            </a:r>
            <a:r>
              <a:rPr lang="es-ES" sz="2400" dirty="0" smtClean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orquestas, </a:t>
            </a:r>
            <a:r>
              <a:rPr lang="es-ES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 que favorece a que la música instrumental se imponga sobre la música vocal. </a:t>
            </a:r>
          </a:p>
          <a:p>
            <a:pPr algn="just"/>
            <a:endParaRPr lang="es-ES" sz="2400" dirty="0" smtClean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 smtClean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 el Barroco surgieron aportaciones muy significativas tanto vocales como instrumentales:  </a:t>
            </a:r>
            <a:endParaRPr lang="es-ES" sz="2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 smtClean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Vocales: la </a:t>
            </a:r>
            <a:r>
              <a:rPr lang="es-ES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ópera, el oratorio y la cantata. </a:t>
            </a:r>
          </a:p>
          <a:p>
            <a:pPr algn="just"/>
            <a:r>
              <a:rPr lang="es-ES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2400" dirty="0" smtClean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nstrumentales</a:t>
            </a:r>
            <a:r>
              <a:rPr lang="es-ES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400" dirty="0" smtClean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concierto, la sonata y la suite. </a:t>
            </a:r>
          </a:p>
        </p:txBody>
      </p:sp>
    </p:spTree>
    <p:extLst>
      <p:ext uri="{BB962C8B-B14F-4D97-AF65-F5344CB8AC3E}">
        <p14:creationId xmlns:p14="http://schemas.microsoft.com/office/powerpoint/2010/main" val="394647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7424" y="562114"/>
            <a:ext cx="17849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Formas instrumentales del Barroco </a:t>
            </a:r>
          </a:p>
          <a:p>
            <a:pPr algn="just"/>
            <a:endParaRPr lang="es-MX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53830" y="1393111"/>
            <a:ext cx="16916401" cy="2560320"/>
          </a:xfrm>
          <a:prstGeom prst="rect">
            <a:avLst/>
          </a:prstGeom>
          <a:solidFill>
            <a:srgbClr val="81D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971991" y="1651708"/>
            <a:ext cx="157765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Barroco surgieron el concierto, la sonata, la fuga y la suite. </a:t>
            </a: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concierto, es una forma de composición musical compuesta para uno o varios instrumentos con el acompañamiento de una orquesta. </a:t>
            </a:r>
          </a:p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Surge el </a:t>
            </a:r>
            <a:r>
              <a:rPr lang="es-MX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Concerto </a:t>
            </a:r>
            <a:r>
              <a:rPr lang="es-MX" sz="24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grosso</a:t>
            </a:r>
            <a:r>
              <a:rPr lang="es-MX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24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que participan de manera alternada dos grupos instrumentales: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2" y="4492448"/>
            <a:ext cx="664720" cy="66472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94751" y="4593976"/>
            <a:ext cx="1061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continuaci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eleccione el grupo correspondiente para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leer 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información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151558" y="7783949"/>
            <a:ext cx="177245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También surge el concierto solista, que es una composición en la cual uno o varios instrumentos solistas se alternan con la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orquesta,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maximizando el contraste sonoro en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música. 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concierto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solista, generalmente,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está escrito en tres movimientos, el primero rápido, el segundo lento y el tercero rápido.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Ahora, revisa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siguiente infografía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concerniente a los géneros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musicales.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272117" y="10444579"/>
            <a:ext cx="174834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sonata </a:t>
            </a:r>
          </a:p>
          <a:p>
            <a:pPr algn="just"/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 un tipo de composición instrumental que nace en el Barroco. </a:t>
            </a:r>
          </a:p>
          <a:p>
            <a:pPr algn="just"/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Durante el </a:t>
            </a:r>
            <a:r>
              <a:rPr lang="es-ES" sz="22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Barroco, entre 1600 </a:t>
            </a:r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 1750, el concepto de sonata se utilizaba para referirse a obras reducidas de índole instrumental. Se ocupaba el término sonata en oposición a la palabra </a:t>
            </a:r>
            <a:r>
              <a:rPr lang="es-ES" sz="22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cantata, </a:t>
            </a:r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que refería a las composiciones que incluían voces, ya sean solas o acompañadas con instrumentos. Algunos de los compositores más representativos de esta forma musical fueron </a:t>
            </a:r>
            <a:r>
              <a:rPr lang="es-ES" sz="2200" dirty="0" err="1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Corelli</a:t>
            </a:r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 Bach. </a:t>
            </a:r>
          </a:p>
          <a:p>
            <a:pPr algn="just"/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sonata continuó evolucionando a través de los </a:t>
            </a:r>
            <a:r>
              <a:rPr lang="es-ES" sz="22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años, </a:t>
            </a:r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creciendo en duración y complejidad. </a:t>
            </a:r>
          </a:p>
          <a:p>
            <a:pPr algn="just"/>
            <a:endParaRPr lang="es-MX" sz="2200" dirty="0">
              <a:solidFill>
                <a:schemeClr val="dk1"/>
              </a:solidFill>
              <a:highlight>
                <a:srgbClr val="CCCC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Fuga </a:t>
            </a:r>
          </a:p>
          <a:p>
            <a:pPr algn="just"/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 un género musical en el que se </a:t>
            </a:r>
            <a:r>
              <a:rPr lang="es-ES" sz="22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superponen </a:t>
            </a:r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ideas musicales, es decir, tres o más voces se suceden interviniendo unas tras de otra, cada voz va entrando precediendo a la otra como si la persiguiera. 	</a:t>
            </a:r>
          </a:p>
          <a:p>
            <a:pPr algn="just"/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MX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Suite </a:t>
            </a:r>
          </a:p>
          <a:p>
            <a:pPr algn="just"/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 una forma musical compuesta por pequeños movimientos o piezas. En el </a:t>
            </a:r>
            <a:r>
              <a:rPr lang="es-ES" sz="22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Barroco, las </a:t>
            </a:r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piezas se catalogaban en dos tipos, básicas y no básicas. </a:t>
            </a:r>
          </a:p>
          <a:p>
            <a:pPr algn="just"/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Piezas básicas: Alemanda, </a:t>
            </a:r>
            <a:r>
              <a:rPr lang="es-ES" sz="2200" dirty="0" err="1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Corrente</a:t>
            </a:r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Zarabanda y Giga. </a:t>
            </a:r>
          </a:p>
          <a:p>
            <a:pPr algn="just"/>
            <a:r>
              <a:rPr lang="es-ES" sz="22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Piezas no básicas: Obertura o Preludio, Gavota y Rondó. 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31" y="9517602"/>
            <a:ext cx="664720" cy="664720"/>
          </a:xfrm>
          <a:prstGeom prst="rect">
            <a:avLst/>
          </a:prstGeom>
        </p:spPr>
      </p:pic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86685"/>
              </p:ext>
            </p:extLst>
          </p:nvPr>
        </p:nvGraphicFramePr>
        <p:xfrm>
          <a:off x="1402078" y="5347974"/>
          <a:ext cx="16916400" cy="196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68906">
                <a:tc>
                  <a:txBody>
                    <a:bodyPr/>
                    <a:lstStyle/>
                    <a:p>
                      <a:pPr algn="ctr"/>
                      <a:r>
                        <a:rPr lang="es-ES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Concertino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i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Ripieno</a:t>
                      </a:r>
                      <a:endParaRPr lang="es-MX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8370231" y="5157168"/>
            <a:ext cx="4529455" cy="15838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MX" dirty="0" smtClean="0"/>
              <a:t>Presentar </a:t>
            </a:r>
            <a:r>
              <a:rPr lang="es-MX" dirty="0"/>
              <a:t>en ventanas emergentes. </a:t>
            </a:r>
            <a:r>
              <a:rPr lang="es-MX" b="1" dirty="0"/>
              <a:t>Información en la diapositiva 7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8876131" y="12178099"/>
            <a:ext cx="4358640" cy="2042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Aurelio, el texto señalado en lila trasladar a infografía.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046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88719" y="2889113"/>
            <a:ext cx="163677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Concertino, un conjunto pequeño, un grupo de solistas, siendo común contar con dos violines y un violonchelo, aunque se podía variar en el tipo y número de instrumentos.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Ripieno</a:t>
            </a:r>
            <a:r>
              <a:rPr lang="es-E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 conjunto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relleno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concertó grosso,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 conjunto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tutti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se refiere a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todos.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stas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tres maneras son como se conoce a la orquesta que alterna con el concertino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87423" y="1252885"/>
            <a:ext cx="17849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La orquesta </a:t>
            </a:r>
            <a:r>
              <a:rPr lang="es-MX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barroca </a:t>
            </a:r>
            <a:endParaRPr lang="es-MX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89694" y="2436814"/>
            <a:ext cx="8522336" cy="58724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9912029" y="2436813"/>
            <a:ext cx="8522336" cy="5872415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0533852" y="3110863"/>
            <a:ext cx="7278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orquesta barroca predominan los instrumentos de cuerda frotada: violín, viola, chelo y contrabajo. En menor 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cantidad,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instrumentos de viento madera y los de cobre o metal. En este periodo aparece el clavecín antecesor del piano. La orquesta barroca se forma con pocos instrumentos. Cabe mencionar que en el Barroco todavía no aparece la figura de director de 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orquesta,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se conoce en la actualidad.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907695" y="3664861"/>
            <a:ext cx="73825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orquesta nace en el periodo Barroco, antes de este periodo musical se le daba mayor importancia a la música vocal, restándole valor a la música instrumental. La llegada de la 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ópera, 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siglo 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XVI, 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ayudó a fomentar la instrumentación y 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fomentó 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necesidad de utilizar un número mayor de instrumentos de cuerda, para equilibrar el sonido con los instrumentos de viento y 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percusión, 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por su naturaliza producen un sonido de mayor volumen. </a:t>
            </a:r>
          </a:p>
        </p:txBody>
      </p:sp>
    </p:spTree>
    <p:extLst>
      <p:ext uri="{BB962C8B-B14F-4D97-AF65-F5344CB8AC3E}">
        <p14:creationId xmlns:p14="http://schemas.microsoft.com/office/powerpoint/2010/main" val="148969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22705" y="654001"/>
            <a:ext cx="1717865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Compositores del Barroco </a:t>
            </a:r>
          </a:p>
          <a:p>
            <a:pPr algn="just"/>
            <a:endParaRPr lang="es-MX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gran cantidad de música compuesta por diversos autores de esta época se toca en la actualidad en conciertos por casi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todo el mundo,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además, por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su aceptación y genialidad la utilizan en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tanto en películas como en series actuales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la televisión.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Ahora,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invito a conocer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 músicos representativos del Barroco. </a:t>
            </a:r>
          </a:p>
          <a:p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163585" lvl="1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Johann Sebastian </a:t>
            </a:r>
            <a:r>
              <a:rPr lang="es-MX" sz="24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Bach. </a:t>
            </a:r>
            <a:endParaRPr lang="es-MX" sz="2400" dirty="0">
              <a:solidFill>
                <a:schemeClr val="dk1"/>
              </a:solidFill>
              <a:highlight>
                <a:srgbClr val="CCCC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3585" lvl="1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Georg Friedrich </a:t>
            </a:r>
            <a:r>
              <a:rPr lang="es-MX" sz="24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Händel. </a:t>
            </a:r>
            <a:endParaRPr lang="es-MX" sz="2400" dirty="0">
              <a:solidFill>
                <a:schemeClr val="dk1"/>
              </a:solidFill>
              <a:highlight>
                <a:srgbClr val="CCCC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3585" lvl="1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Antonio </a:t>
            </a:r>
            <a:r>
              <a:rPr lang="es-MX" sz="24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Vivaldi. </a:t>
            </a:r>
            <a:endParaRPr lang="es-MX" sz="2400" dirty="0">
              <a:solidFill>
                <a:schemeClr val="dk1"/>
              </a:solidFill>
              <a:highlight>
                <a:srgbClr val="CCCC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3585" lvl="1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Georg Philipp </a:t>
            </a:r>
            <a:r>
              <a:rPr lang="es-MX" sz="24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Telemann. </a:t>
            </a:r>
            <a:endParaRPr lang="es-MX" sz="2400" dirty="0">
              <a:solidFill>
                <a:schemeClr val="dk1"/>
              </a:solidFill>
              <a:highlight>
                <a:srgbClr val="CCCC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3585" lvl="1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Jean-Baptiste </a:t>
            </a:r>
            <a:r>
              <a:rPr lang="es-MX" sz="24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Lully. </a:t>
            </a:r>
            <a:endParaRPr lang="es-MX" sz="2400" dirty="0">
              <a:solidFill>
                <a:schemeClr val="dk1"/>
              </a:solidFill>
              <a:highlight>
                <a:srgbClr val="CCCC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3585" lvl="1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Arcangelo </a:t>
            </a:r>
            <a:r>
              <a:rPr lang="es-MX" sz="24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Corelli. </a:t>
            </a:r>
            <a:endParaRPr lang="es-MX" sz="2400" dirty="0">
              <a:solidFill>
                <a:schemeClr val="dk1"/>
              </a:solidFill>
              <a:highlight>
                <a:srgbClr val="CCCC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3585" lvl="1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Claudio </a:t>
            </a:r>
            <a:r>
              <a:rPr lang="es-MX" sz="2400" dirty="0" smtClean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Monteverdi. </a:t>
            </a:r>
            <a:endParaRPr lang="es-MX" sz="2400" dirty="0">
              <a:solidFill>
                <a:schemeClr val="dk1"/>
              </a:solidFill>
              <a:highlight>
                <a:srgbClr val="CCCC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3585" lvl="1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Henry </a:t>
            </a:r>
            <a:r>
              <a:rPr lang="es-MX" sz="2400" dirty="0" err="1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Purcell</a:t>
            </a:r>
            <a:r>
              <a:rPr lang="es-MX" sz="2400" dirty="0">
                <a:solidFill>
                  <a:schemeClr val="dk1"/>
                </a:solidFill>
                <a:highlight>
                  <a:srgbClr val="CCCC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s-MX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/>
              <a:t>	</a:t>
            </a: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732713" y="4908874"/>
            <a:ext cx="4358640" cy="2042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Aurelio, realizar collage con nombre e imagen de los compositores.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994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5791</TotalTime>
  <Words>1953</Words>
  <Application>Microsoft Office PowerPoint</Application>
  <PresentationFormat>Personalizado</PresentationFormat>
  <Paragraphs>218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Dominguez Garcia Arlet Yushely</dc:creator>
  <cp:lastModifiedBy>Cabrera Hernandez Luz Mariela</cp:lastModifiedBy>
  <cp:revision>346</cp:revision>
  <dcterms:created xsi:type="dcterms:W3CDTF">2021-06-04T16:28:16Z</dcterms:created>
  <dcterms:modified xsi:type="dcterms:W3CDTF">2021-12-21T18:44:42Z</dcterms:modified>
</cp:coreProperties>
</file>