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2" r:id="rId2"/>
    <p:sldId id="263" r:id="rId3"/>
    <p:sldId id="288" r:id="rId4"/>
    <p:sldId id="265" r:id="rId5"/>
    <p:sldId id="309" r:id="rId6"/>
    <p:sldId id="298" r:id="rId7"/>
    <p:sldId id="315" r:id="rId8"/>
    <p:sldId id="317" r:id="rId9"/>
    <p:sldId id="318" r:id="rId10"/>
    <p:sldId id="319" r:id="rId11"/>
    <p:sldId id="320" r:id="rId12"/>
    <p:sldId id="321" r:id="rId13"/>
    <p:sldId id="325" r:id="rId14"/>
    <p:sldId id="322" r:id="rId15"/>
    <p:sldId id="323" r:id="rId16"/>
    <p:sldId id="324" r:id="rId17"/>
    <p:sldId id="290" r:id="rId18"/>
    <p:sldId id="267" r:id="rId19"/>
    <p:sldId id="270"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60" autoAdjust="0"/>
    <p:restoredTop sz="95073" autoAdjust="0"/>
  </p:normalViewPr>
  <p:slideViewPr>
    <p:cSldViewPr snapToGrid="0">
      <p:cViewPr varScale="1">
        <p:scale>
          <a:sx n="105" d="100"/>
          <a:sy n="105" d="100"/>
        </p:scale>
        <p:origin x="12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19/08/2022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8" name="Marcador de pie de página 7">
            <a:extLst>
              <a:ext uri="{FF2B5EF4-FFF2-40B4-BE49-F238E27FC236}">
                <a16:creationId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4" name="Marcador de pie de página 3">
            <a:extLst>
              <a:ext uri="{FF2B5EF4-FFF2-40B4-BE49-F238E27FC236}">
                <a16:creationId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3" name="Marcador de pie de página 2">
            <a:extLst>
              <a:ext uri="{FF2B5EF4-FFF2-40B4-BE49-F238E27FC236}">
                <a16:creationId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19/08/2022</a:t>
            </a:fld>
            <a:endParaRPr lang="es-MX"/>
          </a:p>
        </p:txBody>
      </p:sp>
      <p:sp>
        <p:nvSpPr>
          <p:cNvPr id="6" name="Marcador de pie de página 5">
            <a:extLst>
              <a:ext uri="{FF2B5EF4-FFF2-40B4-BE49-F238E27FC236}">
                <a16:creationId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19/08/2022</a:t>
            </a:fld>
            <a:endParaRPr lang="es-MX"/>
          </a:p>
        </p:txBody>
      </p:sp>
      <p:sp>
        <p:nvSpPr>
          <p:cNvPr id="5" name="Marcador de pie de página 4">
            <a:extLst>
              <a:ext uri="{FF2B5EF4-FFF2-40B4-BE49-F238E27FC236}">
                <a16:creationId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youtu.be/suwRVfEBFZ8"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youtu.be/t3eB94AGQ4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youtu.be/sHIv99j53xU"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youtu.be/DUONNiCiPZ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elibro.net/es/lc/bibliotecauv/titulos/186245" TargetMode="External"/><Relationship Id="rId3" Type="http://schemas.openxmlformats.org/officeDocument/2006/relationships/hyperlink" Target="https://youtu.be/suwRVfEBFZ8" TargetMode="External"/><Relationship Id="rId7" Type="http://schemas.openxmlformats.org/officeDocument/2006/relationships/hyperlink" Target="https://youtu.be/DUONNiCiPZE" TargetMode="External"/><Relationship Id="rId2" Type="http://schemas.openxmlformats.org/officeDocument/2006/relationships/hyperlink" Target="https://youtu.be/GA3PIZ58zi4" TargetMode="External"/><Relationship Id="rId1" Type="http://schemas.openxmlformats.org/officeDocument/2006/relationships/slideLayout" Target="../slideLayouts/slideLayout6.xml"/><Relationship Id="rId6" Type="http://schemas.openxmlformats.org/officeDocument/2006/relationships/hyperlink" Target="https://youtu.be/sHIv99j53xU" TargetMode="External"/><Relationship Id="rId5" Type="http://schemas.openxmlformats.org/officeDocument/2006/relationships/hyperlink" Target="https://youtu.be/t3eB94AGQ44" TargetMode="External"/><Relationship Id="rId10" Type="http://schemas.openxmlformats.org/officeDocument/2006/relationships/hyperlink" Target="https://youtu.be/f6RlevT4J5U" TargetMode="External"/><Relationship Id="rId4" Type="http://schemas.openxmlformats.org/officeDocument/2006/relationships/hyperlink" Target="https://www.gerencie.com/clasificacion-de-los-metodos-de-analisis-financiero.html" TargetMode="External"/><Relationship Id="rId9" Type="http://schemas.openxmlformats.org/officeDocument/2006/relationships/hyperlink" Target="https://blogs.ugto.mx/contador/clase-digital-4-los-principios-y-metodos-del-analisis-financier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libro.net/es/lc/bibliotecauv/titulos/40028" TargetMode="External"/><Relationship Id="rId2" Type="http://schemas.openxmlformats.org/officeDocument/2006/relationships/hyperlink" Target="http://scielo.sld.cu/scielo.php?script=sci_arttext&amp;pid=S2218-36202020000300129" TargetMode="External"/><Relationship Id="rId1" Type="http://schemas.openxmlformats.org/officeDocument/2006/relationships/slideLayout" Target="../slideLayouts/slideLayout6.xml"/><Relationship Id="rId6" Type="http://schemas.openxmlformats.org/officeDocument/2006/relationships/hyperlink" Target="https://www.researchgate.net/publication/350330733_Analisis_de_la_Administracion_financiera_en_el_Sector_Publico" TargetMode="External"/><Relationship Id="rId5" Type="http://schemas.openxmlformats.org/officeDocument/2006/relationships/hyperlink" Target="https://www.593dp.com/index.php/593_Digital_Publisher/article/view/544" TargetMode="External"/><Relationship Id="rId4" Type="http://schemas.openxmlformats.org/officeDocument/2006/relationships/hyperlink" Target="https://elibro.net/es/lc/bibliotecauv/titulos/11431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youtu.be/GA3PIZ58zi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blogs.ugto.mx/contador/clase-digital-4-los-principios-y-metodos-del-analisis-financiero/" TargetMode="External"/><Relationship Id="rId2" Type="http://schemas.openxmlformats.org/officeDocument/2006/relationships/hyperlink" Target="https://www.gerencie.com/clasificacion-de-los-metodos-de-analisis-financiero.html"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hyperlink" Target="https://youtu.be/f6RlevT4J5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95877EF0-073C-4E2E-A88D-A1116229B3CB}"/>
              </a:ext>
            </a:extLst>
          </p:cNvPr>
          <p:cNvGrpSpPr/>
          <p:nvPr/>
        </p:nvGrpSpPr>
        <p:grpSpPr>
          <a:xfrm>
            <a:off x="300109" y="182558"/>
            <a:ext cx="11591778" cy="6492884"/>
            <a:chOff x="1812091" y="182553"/>
            <a:chExt cx="8567814" cy="6492884"/>
          </a:xfrm>
        </p:grpSpPr>
        <p:sp>
          <p:nvSpPr>
            <p:cNvPr id="4" name="Diagrama de flujo: extraer 3">
              <a:extLst>
                <a:ext uri="{FF2B5EF4-FFF2-40B4-BE49-F238E27FC236}">
                  <a16:creationId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a16="http://schemas.microsoft.com/office/drawing/2014/main" id="{41186FA1-1C5E-40EF-B49E-558AD11333ED}"/>
              </a:ext>
            </a:extLst>
          </p:cNvPr>
          <p:cNvSpPr>
            <a:spLocks noGrp="1"/>
          </p:cNvSpPr>
          <p:nvPr>
            <p:ph type="title"/>
          </p:nvPr>
        </p:nvSpPr>
        <p:spPr>
          <a:xfrm>
            <a:off x="484099" y="2324686"/>
            <a:ext cx="3417339" cy="832547"/>
          </a:xfrm>
        </p:spPr>
        <p:txBody>
          <a:bodyPr>
            <a:noAutofit/>
          </a:bodyPr>
          <a:lstStyle/>
          <a:p>
            <a:pPr algn="ctr"/>
            <a:r>
              <a:rPr lang="es-MX" sz="3200" b="1" dirty="0">
                <a:solidFill>
                  <a:schemeClr val="bg1"/>
                </a:solidFill>
              </a:rPr>
              <a:t>Módulo 2</a:t>
            </a:r>
          </a:p>
        </p:txBody>
      </p:sp>
      <p:sp>
        <p:nvSpPr>
          <p:cNvPr id="15" name="CuadroTexto 14">
            <a:extLst>
              <a:ext uri="{FF2B5EF4-FFF2-40B4-BE49-F238E27FC236}">
                <a16:creationId xmlns:a16="http://schemas.microsoft.com/office/drawing/2014/main" id="{8DABCDCA-2EBD-4B81-AB3B-FA6731242522}"/>
              </a:ext>
            </a:extLst>
          </p:cNvPr>
          <p:cNvSpPr txBox="1"/>
          <p:nvPr/>
        </p:nvSpPr>
        <p:spPr>
          <a:xfrm>
            <a:off x="2886362" y="3742002"/>
            <a:ext cx="6419273" cy="584775"/>
          </a:xfrm>
          <a:prstGeom prst="rect">
            <a:avLst/>
          </a:prstGeom>
          <a:noFill/>
        </p:spPr>
        <p:txBody>
          <a:bodyPr wrap="square">
            <a:spAutoFit/>
          </a:bodyPr>
          <a:lstStyle/>
          <a:p>
            <a:pPr algn="ctr"/>
            <a:r>
              <a:rPr lang="es-MX" sz="3200" b="1" dirty="0">
                <a:solidFill>
                  <a:schemeClr val="bg1"/>
                </a:solidFill>
              </a:rPr>
              <a:t>Análisis financiero</a:t>
            </a:r>
          </a:p>
        </p:txBody>
      </p:sp>
    </p:spTree>
    <p:extLst>
      <p:ext uri="{BB962C8B-B14F-4D97-AF65-F5344CB8AC3E}">
        <p14:creationId xmlns:p14="http://schemas.microsoft.com/office/powerpoint/2010/main" val="68634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411797"/>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2.3. Razones financieras</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117600" y="1035282"/>
            <a:ext cx="1918338" cy="443948"/>
          </a:xfrm>
          <a:prstGeom prst="wedgeRectCallout">
            <a:avLst>
              <a:gd name="adj1" fmla="val 59424"/>
              <a:gd name="adj2" fmla="val -1089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la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117600" y="1574682"/>
            <a:ext cx="1918338" cy="443948"/>
          </a:xfrm>
          <a:prstGeom prst="wedgeRectCallout">
            <a:avLst>
              <a:gd name="adj1" fmla="val 62252"/>
              <a:gd name="adj2" fmla="val -2545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a:t>
            </a:r>
            <a:endParaRPr lang="es-MX" sz="1200" dirty="0">
              <a:solidFill>
                <a:prstClr val="black"/>
              </a:solidFill>
              <a:latin typeface="Calibri" panose="020F0502020204030204"/>
            </a:endParaRPr>
          </a:p>
        </p:txBody>
      </p:sp>
      <p:sp>
        <p:nvSpPr>
          <p:cNvPr id="9" name="CuadroTexto 8">
            <a:extLst>
              <a:ext uri="{FF2B5EF4-FFF2-40B4-BE49-F238E27FC236}">
                <a16:creationId xmlns:a16="http://schemas.microsoft.com/office/drawing/2014/main" id="{5B9BEF16-8D05-A8B8-06EB-6D5F24FAD4AB}"/>
              </a:ext>
            </a:extLst>
          </p:cNvPr>
          <p:cNvSpPr txBox="1"/>
          <p:nvPr/>
        </p:nvSpPr>
        <p:spPr>
          <a:xfrm>
            <a:off x="1270515" y="2226331"/>
            <a:ext cx="6090867" cy="3539430"/>
          </a:xfrm>
          <a:prstGeom prst="rect">
            <a:avLst/>
          </a:prstGeom>
          <a:noFill/>
          <a:ln w="28575">
            <a:solidFill>
              <a:srgbClr val="FF3399"/>
            </a:solidFill>
            <a:prstDash val="sysDash"/>
          </a:ln>
        </p:spPr>
        <p:txBody>
          <a:bodyPr wrap="square" rtlCol="0">
            <a:spAutoFit/>
          </a:bodyPr>
          <a:lstStyle/>
          <a:p>
            <a:pPr algn="just"/>
            <a:r>
              <a:rPr lang="es-ES_tradnl" sz="1600" dirty="0"/>
              <a:t>El método de razones financieras o método de razones simples es de mayor utilidad para el análisis financiero; pueden ser específicos para casos particulares o generales, para determinado tipo de empresa.</a:t>
            </a:r>
          </a:p>
          <a:p>
            <a:pPr algn="just"/>
            <a:endParaRPr lang="es-MX" sz="1600" dirty="0"/>
          </a:p>
          <a:p>
            <a:pPr algn="just"/>
            <a:r>
              <a:rPr lang="es-ES_tradnl" sz="1600" i="1" dirty="0"/>
              <a:t>Las razones financieras</a:t>
            </a:r>
            <a:r>
              <a:rPr lang="es-ES_tradnl" sz="1600" dirty="0"/>
              <a:t> son indicadores para medir o cuantificar la realidad económica y financiera de una empresa o unidad evaluada, y su capacidad para asumir sus diferentes obligaciones. En términos generales, se agrupan de la siguiente manera:</a:t>
            </a:r>
          </a:p>
          <a:p>
            <a:pPr marL="342900" indent="-342900" algn="just">
              <a:buFont typeface="+mj-lt"/>
              <a:buAutoNum type="arabicPeriod"/>
            </a:pPr>
            <a:endParaRPr lang="es-MX" sz="1600" dirty="0"/>
          </a:p>
          <a:p>
            <a:pPr marL="342900" lvl="0" indent="-342900" algn="just">
              <a:buFont typeface="+mj-lt"/>
              <a:buAutoNum type="arabicPeriod"/>
            </a:pPr>
            <a:r>
              <a:rPr lang="es-ES_tradnl" sz="1600" dirty="0"/>
              <a:t>Liquidez y solvencia.</a:t>
            </a:r>
            <a:endParaRPr lang="es-MX" sz="1600" dirty="0"/>
          </a:p>
          <a:p>
            <a:pPr marL="342900" lvl="0" indent="-342900" algn="just">
              <a:buFont typeface="+mj-lt"/>
              <a:buAutoNum type="arabicPeriod"/>
            </a:pPr>
            <a:r>
              <a:rPr lang="es-ES_tradnl" sz="1600" dirty="0"/>
              <a:t>Eficiencia y actividad. </a:t>
            </a:r>
            <a:endParaRPr lang="es-MX" sz="1600" dirty="0"/>
          </a:p>
          <a:p>
            <a:pPr marL="342900" lvl="0" indent="-342900" algn="just">
              <a:buFont typeface="+mj-lt"/>
              <a:buAutoNum type="arabicPeriod"/>
            </a:pPr>
            <a:r>
              <a:rPr lang="es-ES_tradnl" sz="1600" dirty="0"/>
              <a:t>Endeudamiento. </a:t>
            </a:r>
            <a:endParaRPr lang="es-MX" sz="1600" dirty="0"/>
          </a:p>
          <a:p>
            <a:pPr marL="342900" lvl="0" indent="-342900" algn="just">
              <a:buFont typeface="+mj-lt"/>
              <a:buAutoNum type="arabicPeriod"/>
            </a:pPr>
            <a:r>
              <a:rPr lang="es-ES_tradnl" sz="1600" dirty="0"/>
              <a:t>Rentabilidad.</a:t>
            </a:r>
            <a:endParaRPr lang="es-MX" sz="1600" dirty="0"/>
          </a:p>
          <a:p>
            <a:pPr marL="342900" lvl="0" indent="-342900" algn="just">
              <a:buFont typeface="+mj-lt"/>
              <a:buAutoNum type="arabicPeriod"/>
            </a:pPr>
            <a:r>
              <a:rPr lang="es-ES_tradnl" sz="1600" dirty="0"/>
              <a:t>Utilidad por acción ROE, ROA.</a:t>
            </a:r>
            <a:endParaRPr lang="es-MX" sz="1600" dirty="0"/>
          </a:p>
        </p:txBody>
      </p:sp>
      <p:sp>
        <p:nvSpPr>
          <p:cNvPr id="14" name="Bocadillo: rectángulo 13">
            <a:extLst>
              <a:ext uri="{FF2B5EF4-FFF2-40B4-BE49-F238E27FC236}">
                <a16:creationId xmlns:a16="http://schemas.microsoft.com/office/drawing/2014/main" id="{9A8CD48E-F355-46D4-952C-6364A9909730}"/>
              </a:ext>
            </a:extLst>
          </p:cNvPr>
          <p:cNvSpPr/>
          <p:nvPr/>
        </p:nvSpPr>
        <p:spPr>
          <a:xfrm>
            <a:off x="-1341453" y="3842327"/>
            <a:ext cx="2350655" cy="697016"/>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b="0" i="0" u="none" strike="noStrike" kern="1200" cap="none" spc="0" normalizeH="0" baseline="0" noProof="0" dirty="0">
                <a:ln>
                  <a:noFill/>
                </a:ln>
                <a:solidFill>
                  <a:schemeClr val="bg1"/>
                </a:solidFill>
                <a:effectLst/>
                <a:uLnTx/>
                <a:uFillTx/>
                <a:latin typeface="Calibri" panose="020F0502020204030204"/>
              </a:rPr>
              <a:t>elaborar una infografía con la información del recuadro puntuado en rosa.</a:t>
            </a:r>
            <a:endParaRPr lang="es-MX" sz="1200" dirty="0">
              <a:solidFill>
                <a:schemeClr val="bg1"/>
              </a:solidFill>
              <a:latin typeface="Calibri" panose="020F0502020204030204"/>
            </a:endParaRPr>
          </a:p>
        </p:txBody>
      </p:sp>
      <p:sp>
        <p:nvSpPr>
          <p:cNvPr id="6" name="CuadroTexto 5">
            <a:extLst>
              <a:ext uri="{FF2B5EF4-FFF2-40B4-BE49-F238E27FC236}">
                <a16:creationId xmlns:a16="http://schemas.microsoft.com/office/drawing/2014/main" id="{076CB3F1-3E58-463E-B291-C97E4D4CC2AB}"/>
              </a:ext>
            </a:extLst>
          </p:cNvPr>
          <p:cNvSpPr txBox="1"/>
          <p:nvPr/>
        </p:nvSpPr>
        <p:spPr>
          <a:xfrm>
            <a:off x="1236406" y="1574682"/>
            <a:ext cx="9588612" cy="369332"/>
          </a:xfrm>
          <a:prstGeom prst="rect">
            <a:avLst/>
          </a:prstGeom>
          <a:noFill/>
        </p:spPr>
        <p:txBody>
          <a:bodyPr wrap="square" rtlCol="0">
            <a:spAutoFit/>
          </a:bodyPr>
          <a:lstStyle/>
          <a:p>
            <a:r>
              <a:rPr lang="es-ES" dirty="0"/>
              <a:t>En la siguiente infografía se expone qué son las razones financieras y algunas de ellas. </a:t>
            </a:r>
            <a:endParaRPr lang="es-MX" dirty="0"/>
          </a:p>
        </p:txBody>
      </p:sp>
      <p:pic>
        <p:nvPicPr>
          <p:cNvPr id="17" name="Picture 2" descr="Ver las imágenes de origen">
            <a:extLst>
              <a:ext uri="{FF2B5EF4-FFF2-40B4-BE49-F238E27FC236}">
                <a16:creationId xmlns:a16="http://schemas.microsoft.com/office/drawing/2014/main" id="{42291E1D-EDA1-4F53-B9DB-E10F423A55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7780830" y="2226331"/>
            <a:ext cx="3305655" cy="3305656"/>
          </a:xfrm>
          <a:prstGeom prst="rect">
            <a:avLst/>
          </a:prstGeom>
          <a:noFill/>
          <a:extLst>
            <a:ext uri="{909E8E84-426E-40dd-AFC4-6F175D3DCCD1}">
              <a14:hiddenFill xmlns:lc="http://schemas.openxmlformats.org/drawingml/2006/lockedCanvas" xmlns:a14="http://schemas.microsoft.com/office/drawing/2010/main" xmlns="">
                <a:solidFill>
                  <a:srgbClr val="FFFFFF"/>
                </a:solidFill>
              </a14:hiddenFill>
            </a:ext>
          </a:extLst>
        </p:spPr>
      </p:pic>
    </p:spTree>
    <p:extLst>
      <p:ext uri="{BB962C8B-B14F-4D97-AF65-F5344CB8AC3E}">
        <p14:creationId xmlns:p14="http://schemas.microsoft.com/office/powerpoint/2010/main" val="429283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21434" y="1235825"/>
            <a:ext cx="10557598" cy="55029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921434" y="694801"/>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5153" y="724323"/>
            <a:ext cx="9719187" cy="369332"/>
          </a:xfrm>
          <a:prstGeom prst="rect">
            <a:avLst/>
          </a:prstGeom>
          <a:noFill/>
        </p:spPr>
        <p:txBody>
          <a:bodyPr wrap="square" rtlCol="0">
            <a:spAutoFit/>
          </a:bodyPr>
          <a:lstStyle/>
          <a:p>
            <a:r>
              <a:rPr lang="es-ES" dirty="0">
                <a:solidFill>
                  <a:schemeClr val="bg1"/>
                </a:solidFill>
              </a:rPr>
              <a:t>2.3.1. </a:t>
            </a:r>
            <a:r>
              <a:rPr lang="es-ES" i="1" dirty="0">
                <a:solidFill>
                  <a:schemeClr val="bg1"/>
                </a:solidFill>
              </a:rPr>
              <a:t>Liquidez y solvencia</a:t>
            </a:r>
            <a:endParaRPr lang="es-ES" dirty="0">
              <a:solidFill>
                <a:schemeClr val="bg1"/>
              </a:solidFill>
            </a:endParaRPr>
          </a:p>
        </p:txBody>
      </p:sp>
      <p:sp>
        <p:nvSpPr>
          <p:cNvPr id="9" name="CuadroTexto 8">
            <a:extLst>
              <a:ext uri="{FF2B5EF4-FFF2-40B4-BE49-F238E27FC236}">
                <a16:creationId xmlns:a16="http://schemas.microsoft.com/office/drawing/2014/main" id="{5B9BEF16-8D05-A8B8-06EB-6D5F24FAD4AB}"/>
              </a:ext>
            </a:extLst>
          </p:cNvPr>
          <p:cNvSpPr txBox="1"/>
          <p:nvPr/>
        </p:nvSpPr>
        <p:spPr>
          <a:xfrm>
            <a:off x="1120779" y="3818001"/>
            <a:ext cx="9950441" cy="338554"/>
          </a:xfrm>
          <a:prstGeom prst="rect">
            <a:avLst/>
          </a:prstGeom>
          <a:noFill/>
        </p:spPr>
        <p:txBody>
          <a:bodyPr wrap="square" rtlCol="0">
            <a:spAutoFit/>
          </a:bodyPr>
          <a:lstStyle/>
          <a:p>
            <a:pPr algn="just"/>
            <a:r>
              <a:rPr lang="es-ES_tradnl" sz="1600" dirty="0"/>
              <a:t>Ahora, analice la siguiente tabla en la que se describen y se ejemplifican las razones de liquidez y solvencia.</a:t>
            </a:r>
          </a:p>
        </p:txBody>
      </p:sp>
      <p:graphicFrame>
        <p:nvGraphicFramePr>
          <p:cNvPr id="7" name="Tabla 6">
            <a:extLst>
              <a:ext uri="{FF2B5EF4-FFF2-40B4-BE49-F238E27FC236}">
                <a16:creationId xmlns:a16="http://schemas.microsoft.com/office/drawing/2014/main" id="{BF943168-E6D9-B5B6-5BFE-8CF9D9ED3BFB}"/>
              </a:ext>
            </a:extLst>
          </p:cNvPr>
          <p:cNvGraphicFramePr>
            <a:graphicFrameLocks noGrp="1"/>
          </p:cNvGraphicFramePr>
          <p:nvPr>
            <p:extLst>
              <p:ext uri="{D42A27DB-BD31-4B8C-83A1-F6EECF244321}">
                <p14:modId xmlns:p14="http://schemas.microsoft.com/office/powerpoint/2010/main" val="1933890538"/>
              </p:ext>
            </p:extLst>
          </p:nvPr>
        </p:nvGraphicFramePr>
        <p:xfrm>
          <a:off x="1245643" y="4329345"/>
          <a:ext cx="6163199" cy="2204459"/>
        </p:xfrm>
        <a:graphic>
          <a:graphicData uri="http://schemas.openxmlformats.org/drawingml/2006/table">
            <a:tbl>
              <a:tblPr firstRow="1" firstCol="1" bandRow="1">
                <a:tableStyleId>{5C22544A-7EE6-4342-B048-85BDC9FD1C3A}</a:tableStyleId>
              </a:tblPr>
              <a:tblGrid>
                <a:gridCol w="940398">
                  <a:extLst>
                    <a:ext uri="{9D8B030D-6E8A-4147-A177-3AD203B41FA5}">
                      <a16:colId xmlns:a16="http://schemas.microsoft.com/office/drawing/2014/main" val="3931366168"/>
                    </a:ext>
                  </a:extLst>
                </a:gridCol>
                <a:gridCol w="1729298">
                  <a:extLst>
                    <a:ext uri="{9D8B030D-6E8A-4147-A177-3AD203B41FA5}">
                      <a16:colId xmlns:a16="http://schemas.microsoft.com/office/drawing/2014/main" val="233857159"/>
                    </a:ext>
                  </a:extLst>
                </a:gridCol>
                <a:gridCol w="767498">
                  <a:extLst>
                    <a:ext uri="{9D8B030D-6E8A-4147-A177-3AD203B41FA5}">
                      <a16:colId xmlns:a16="http://schemas.microsoft.com/office/drawing/2014/main" val="2079154112"/>
                    </a:ext>
                  </a:extLst>
                </a:gridCol>
                <a:gridCol w="1893454">
                  <a:extLst>
                    <a:ext uri="{9D8B030D-6E8A-4147-A177-3AD203B41FA5}">
                      <a16:colId xmlns:a16="http://schemas.microsoft.com/office/drawing/2014/main" val="2187646873"/>
                    </a:ext>
                  </a:extLst>
                </a:gridCol>
                <a:gridCol w="832551">
                  <a:extLst>
                    <a:ext uri="{9D8B030D-6E8A-4147-A177-3AD203B41FA5}">
                      <a16:colId xmlns:a16="http://schemas.microsoft.com/office/drawing/2014/main" val="3751060397"/>
                    </a:ext>
                  </a:extLst>
                </a:gridCol>
              </a:tblGrid>
              <a:tr h="271402">
                <a:tc gridSpan="5">
                  <a:txBody>
                    <a:bodyPr/>
                    <a:lstStyle/>
                    <a:p>
                      <a:pPr algn="ctr"/>
                      <a:r>
                        <a:rPr lang="es-ES_tradnl" sz="1200" dirty="0">
                          <a:effectLst/>
                        </a:rPr>
                        <a:t>Cifras en miles de pesos (datos supuestos)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86421571"/>
                  </a:ext>
                </a:extLst>
              </a:tr>
              <a:tr h="144750">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262371"/>
                  </a:ext>
                </a:extLst>
              </a:tr>
              <a:tr h="619646">
                <a:tc>
                  <a:txBody>
                    <a:bodyPr/>
                    <a:lstStyle/>
                    <a:p>
                      <a:pPr algn="ctr"/>
                      <a:r>
                        <a:rPr lang="es-ES_tradnl" sz="1200" dirty="0">
                          <a:effectLst/>
                        </a:rPr>
                        <a:t>Razón circulante o solvencia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Activo Circulante</a:t>
                      </a:r>
                      <a:endParaRPr lang="es-MX" sz="1200">
                        <a:effectLst/>
                      </a:endParaRPr>
                    </a:p>
                    <a:p>
                      <a:pPr algn="ctr"/>
                      <a:r>
                        <a:rPr lang="es-ES_tradnl" sz="1200">
                          <a:effectLst/>
                        </a:rPr>
                        <a:t>Pasivo a Corto Plazo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$ 500</a:t>
                      </a:r>
                      <a:endParaRPr lang="es-MX" sz="1200" dirty="0">
                        <a:effectLst/>
                      </a:endParaRPr>
                    </a:p>
                    <a:p>
                      <a:pPr algn="ctr"/>
                      <a:r>
                        <a:rPr lang="es-ES_tradnl" sz="1200" dirty="0">
                          <a:effectLst/>
                        </a:rPr>
                        <a:t>$100</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Indica la solvencia de la empresa, respondiendo a sus compromisos.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5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053762"/>
                  </a:ext>
                </a:extLst>
              </a:tr>
              <a:tr h="581891">
                <a:tc>
                  <a:txBody>
                    <a:bodyPr/>
                    <a:lstStyle/>
                    <a:p>
                      <a:pPr algn="ctr"/>
                      <a:r>
                        <a:rPr lang="es-ES_tradnl" sz="1200" dirty="0">
                          <a:effectLst/>
                        </a:rPr>
                        <a:t>Prueba de </a:t>
                      </a:r>
                      <a:r>
                        <a:rPr lang="es-ES" sz="1200" dirty="0">
                          <a:effectLst/>
                        </a:rPr>
                        <a:t>á</a:t>
                      </a:r>
                      <a:r>
                        <a:rPr lang="es-ES_tradnl" sz="1200" dirty="0" err="1">
                          <a:effectLst/>
                        </a:rPr>
                        <a:t>cido</a:t>
                      </a:r>
                      <a:r>
                        <a:rPr lang="es-ES_tradnl" sz="1200" dirty="0">
                          <a:effectLst/>
                        </a:rPr>
                        <a:t> o liquidez</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Activo Circulante - Inventario</a:t>
                      </a:r>
                      <a:endParaRPr lang="es-MX" sz="1200">
                        <a:effectLst/>
                      </a:endParaRPr>
                    </a:p>
                    <a:p>
                      <a:pPr algn="ctr"/>
                      <a:r>
                        <a:rPr lang="es-ES_tradnl" sz="1200">
                          <a:effectLst/>
                        </a:rPr>
                        <a:t>Pasivo a Corto Plazo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$ 500 - $100</a:t>
                      </a:r>
                      <a:endParaRPr lang="es-MX" sz="1200">
                        <a:effectLst/>
                      </a:endParaRPr>
                    </a:p>
                    <a:p>
                      <a:pPr algn="ctr"/>
                      <a:r>
                        <a:rPr lang="es-ES_tradnl" sz="1200">
                          <a:effectLst/>
                        </a:rPr>
                        <a:t>$100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Muestra la liquidez para cubrir sus adeudos a corto plazo.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4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6889293"/>
                  </a:ext>
                </a:extLst>
              </a:tr>
              <a:tr h="542805">
                <a:tc>
                  <a:txBody>
                    <a:bodyPr/>
                    <a:lstStyle/>
                    <a:p>
                      <a:pPr algn="ctr"/>
                      <a:r>
                        <a:rPr lang="es-ES_tradnl" sz="1200" dirty="0">
                          <a:effectLst/>
                        </a:rPr>
                        <a:t>Liquidez inmediata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Efectivo</a:t>
                      </a:r>
                      <a:endParaRPr lang="es-MX" sz="1200">
                        <a:effectLst/>
                      </a:endParaRPr>
                    </a:p>
                    <a:p>
                      <a:pPr algn="ctr"/>
                      <a:r>
                        <a:rPr lang="es-ES_tradnl" sz="1200">
                          <a:effectLst/>
                        </a:rPr>
                        <a:t>Pasivo a Corto Plazo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$ 300</a:t>
                      </a:r>
                      <a:endParaRPr lang="es-MX" sz="1200">
                        <a:effectLst/>
                      </a:endParaRPr>
                    </a:p>
                    <a:p>
                      <a:pPr algn="ctr"/>
                      <a:r>
                        <a:rPr lang="es-ES_tradnl" sz="1200">
                          <a:effectLst/>
                        </a:rPr>
                        <a:t>$100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s-ES_tradnl" sz="1200" dirty="0">
                          <a:effectLst/>
                        </a:rPr>
                        <a:t>Permite conocer el grado de disponible de sus recursos líquidos.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3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8601335"/>
                  </a:ext>
                </a:extLst>
              </a:tr>
            </a:tbl>
          </a:graphicData>
        </a:graphic>
      </p:graphicFrame>
      <p:sp>
        <p:nvSpPr>
          <p:cNvPr id="19" name="Bocadillo: rectángulo 18">
            <a:extLst>
              <a:ext uri="{FF2B5EF4-FFF2-40B4-BE49-F238E27FC236}">
                <a16:creationId xmlns:a16="http://schemas.microsoft.com/office/drawing/2014/main" id="{846E8C25-4C30-49AB-8D8F-91B539E2CD7D}"/>
              </a:ext>
            </a:extLst>
          </p:cNvPr>
          <p:cNvSpPr/>
          <p:nvPr/>
        </p:nvSpPr>
        <p:spPr>
          <a:xfrm>
            <a:off x="-1600742" y="72247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primer apartado de la sección 2.3. </a:t>
            </a:r>
            <a:endParaRPr lang="es-MX" sz="1200" dirty="0">
              <a:solidFill>
                <a:prstClr val="black"/>
              </a:solidFill>
              <a:latin typeface="Calibri" panose="020F0502020204030204"/>
            </a:endParaRPr>
          </a:p>
        </p:txBody>
      </p:sp>
      <p:sp>
        <p:nvSpPr>
          <p:cNvPr id="20" name="Bocadillo: rectángulo 19">
            <a:extLst>
              <a:ext uri="{FF2B5EF4-FFF2-40B4-BE49-F238E27FC236}">
                <a16:creationId xmlns:a16="http://schemas.microsoft.com/office/drawing/2014/main" id="{FB799C59-B416-4D19-963A-30955DBA9B66}"/>
              </a:ext>
            </a:extLst>
          </p:cNvPr>
          <p:cNvSpPr/>
          <p:nvPr/>
        </p:nvSpPr>
        <p:spPr>
          <a:xfrm>
            <a:off x="-1591506" y="132021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 de la sección 2.3. </a:t>
            </a:r>
            <a:endParaRPr lang="es-MX" sz="1200" dirty="0">
              <a:solidFill>
                <a:prstClr val="black"/>
              </a:solidFill>
              <a:latin typeface="Calibri" panose="020F0502020204030204"/>
            </a:endParaRPr>
          </a:p>
        </p:txBody>
      </p:sp>
      <p:sp>
        <p:nvSpPr>
          <p:cNvPr id="21" name="Bocadillo: rectángulo 20">
            <a:extLst>
              <a:ext uri="{FF2B5EF4-FFF2-40B4-BE49-F238E27FC236}">
                <a16:creationId xmlns:a16="http://schemas.microsoft.com/office/drawing/2014/main" id="{3901ED14-9D99-4AA4-9737-4FF35D9ABB93}"/>
              </a:ext>
            </a:extLst>
          </p:cNvPr>
          <p:cNvSpPr/>
          <p:nvPr/>
        </p:nvSpPr>
        <p:spPr>
          <a:xfrm>
            <a:off x="7733051" y="5187684"/>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 tabla que ilustra el desarrollo del tema.</a:t>
            </a:r>
            <a:endParaRPr lang="es-MX" sz="1200">
              <a:effectLst/>
              <a:latin typeface="Times New Roman" panose="02020603050405020304" pitchFamily="18" charset="0"/>
              <a:ea typeface="Times New Roman" panose="02020603050405020304" pitchFamily="18" charset="0"/>
            </a:endParaRPr>
          </a:p>
        </p:txBody>
      </p:sp>
      <p:sp>
        <p:nvSpPr>
          <p:cNvPr id="22" name="CuadroTexto 21">
            <a:extLst>
              <a:ext uri="{FF2B5EF4-FFF2-40B4-BE49-F238E27FC236}">
                <a16:creationId xmlns:a16="http://schemas.microsoft.com/office/drawing/2014/main" id="{2783B979-3FEA-44A5-84F8-D3E3E208FCDC}"/>
              </a:ext>
            </a:extLst>
          </p:cNvPr>
          <p:cNvSpPr txBox="1"/>
          <p:nvPr/>
        </p:nvSpPr>
        <p:spPr>
          <a:xfrm>
            <a:off x="1005153" y="1359613"/>
            <a:ext cx="9950441" cy="338554"/>
          </a:xfrm>
          <a:prstGeom prst="rect">
            <a:avLst/>
          </a:prstGeom>
          <a:noFill/>
        </p:spPr>
        <p:txBody>
          <a:bodyPr wrap="square" rtlCol="0">
            <a:spAutoFit/>
          </a:bodyPr>
          <a:lstStyle/>
          <a:p>
            <a:pPr algn="just"/>
            <a:r>
              <a:rPr lang="es-ES_tradnl" sz="1600" dirty="0"/>
              <a:t>Observe y escuche atentamente el siguiente video en el que se explica qué son las razones de liquidez y de solvencia.</a:t>
            </a:r>
          </a:p>
        </p:txBody>
      </p:sp>
      <p:pic>
        <p:nvPicPr>
          <p:cNvPr id="25" name="Imagen 24">
            <a:extLst>
              <a:ext uri="{FF2B5EF4-FFF2-40B4-BE49-F238E27FC236}">
                <a16:creationId xmlns:a16="http://schemas.microsoft.com/office/drawing/2014/main" id="{DD9AE0ED-13CF-4DF8-81BF-BFD95A02890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45643" y="1827473"/>
            <a:ext cx="1789662" cy="1580243"/>
          </a:xfrm>
          <a:prstGeom prst="rect">
            <a:avLst/>
          </a:prstGeom>
        </p:spPr>
      </p:pic>
      <p:sp>
        <p:nvSpPr>
          <p:cNvPr id="26" name="Rectángulo 25">
            <a:extLst>
              <a:ext uri="{FF2B5EF4-FFF2-40B4-BE49-F238E27FC236}">
                <a16:creationId xmlns:a16="http://schemas.microsoft.com/office/drawing/2014/main" id="{EF1B6DC8-5680-4592-A1E8-A8EDF314748B}"/>
              </a:ext>
            </a:extLst>
          </p:cNvPr>
          <p:cNvSpPr/>
          <p:nvPr/>
        </p:nvSpPr>
        <p:spPr>
          <a:xfrm>
            <a:off x="2865895" y="2053562"/>
            <a:ext cx="3114478" cy="56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solidFill>
                <a:hlinkClick r:id="rId4"/>
              </a:rPr>
              <a:t>https://youtu.be/suwRVfEBFZ8</a:t>
            </a:r>
            <a:r>
              <a:rPr lang="es-ES" dirty="0">
                <a:solidFill>
                  <a:schemeClr val="bg1"/>
                </a:solidFill>
              </a:rPr>
              <a:t> </a:t>
            </a:r>
            <a:endParaRPr lang="es-MX" dirty="0">
              <a:solidFill>
                <a:schemeClr val="bg1"/>
              </a:solidFill>
            </a:endParaRPr>
          </a:p>
        </p:txBody>
      </p:sp>
    </p:spTree>
    <p:extLst>
      <p:ext uri="{BB962C8B-B14F-4D97-AF65-F5344CB8AC3E}">
        <p14:creationId xmlns:p14="http://schemas.microsoft.com/office/powerpoint/2010/main" val="90660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32827" y="1208817"/>
            <a:ext cx="10557598" cy="54836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932827" y="671829"/>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9203" y="691309"/>
            <a:ext cx="9719187" cy="369332"/>
          </a:xfrm>
          <a:prstGeom prst="rect">
            <a:avLst/>
          </a:prstGeom>
          <a:noFill/>
        </p:spPr>
        <p:txBody>
          <a:bodyPr wrap="square" rtlCol="0">
            <a:spAutoFit/>
          </a:bodyPr>
          <a:lstStyle/>
          <a:p>
            <a:r>
              <a:rPr lang="es-ES" dirty="0">
                <a:solidFill>
                  <a:schemeClr val="bg1"/>
                </a:solidFill>
              </a:rPr>
              <a:t>2.3.2. Eficiencia y actividad</a:t>
            </a:r>
          </a:p>
        </p:txBody>
      </p:sp>
      <p:sp>
        <p:nvSpPr>
          <p:cNvPr id="19" name="CuadroTexto 18">
            <a:extLst>
              <a:ext uri="{FF2B5EF4-FFF2-40B4-BE49-F238E27FC236}">
                <a16:creationId xmlns:a16="http://schemas.microsoft.com/office/drawing/2014/main" id="{D0A92FBC-DBB3-4B74-8E20-B827356CD771}"/>
              </a:ext>
            </a:extLst>
          </p:cNvPr>
          <p:cNvSpPr txBox="1"/>
          <p:nvPr/>
        </p:nvSpPr>
        <p:spPr>
          <a:xfrm>
            <a:off x="1005153" y="1359613"/>
            <a:ext cx="9950441" cy="584775"/>
          </a:xfrm>
          <a:prstGeom prst="rect">
            <a:avLst/>
          </a:prstGeom>
          <a:noFill/>
        </p:spPr>
        <p:txBody>
          <a:bodyPr wrap="square" rtlCol="0">
            <a:spAutoFit/>
          </a:bodyPr>
          <a:lstStyle/>
          <a:p>
            <a:pPr algn="just"/>
            <a:r>
              <a:rPr lang="es-ES_tradnl" sz="1600" dirty="0"/>
              <a:t>En el siguiente video se expone brevemente qué es la razón de actividad y la importancia de su cálculo para la empresa, le sugiero que preste especial </a:t>
            </a:r>
            <a:r>
              <a:rPr lang="es-ES_tradnl" sz="1600" dirty="0" err="1"/>
              <a:t>atenci</a:t>
            </a:r>
            <a:r>
              <a:rPr lang="es-ES" sz="1600" dirty="0" err="1"/>
              <a:t>ón</a:t>
            </a:r>
            <a:r>
              <a:rPr lang="es-ES" sz="1600" dirty="0"/>
              <a:t> al mismo.</a:t>
            </a:r>
            <a:endParaRPr lang="es-ES_tradnl" sz="1600" dirty="0"/>
          </a:p>
        </p:txBody>
      </p:sp>
      <p:pic>
        <p:nvPicPr>
          <p:cNvPr id="20" name="Imagen 19">
            <a:extLst>
              <a:ext uri="{FF2B5EF4-FFF2-40B4-BE49-F238E27FC236}">
                <a16:creationId xmlns:a16="http://schemas.microsoft.com/office/drawing/2014/main" id="{3EB8FDA1-7EA5-4232-81A7-B1E676D5916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17934" y="2147150"/>
            <a:ext cx="1789662" cy="1580243"/>
          </a:xfrm>
          <a:prstGeom prst="rect">
            <a:avLst/>
          </a:prstGeom>
        </p:spPr>
      </p:pic>
      <p:sp>
        <p:nvSpPr>
          <p:cNvPr id="21" name="Rectángulo 20">
            <a:extLst>
              <a:ext uri="{FF2B5EF4-FFF2-40B4-BE49-F238E27FC236}">
                <a16:creationId xmlns:a16="http://schemas.microsoft.com/office/drawing/2014/main" id="{64C62929-677D-4635-863D-A436068A80D9}"/>
              </a:ext>
            </a:extLst>
          </p:cNvPr>
          <p:cNvSpPr/>
          <p:nvPr/>
        </p:nvSpPr>
        <p:spPr>
          <a:xfrm>
            <a:off x="3007596" y="2447607"/>
            <a:ext cx="3144411"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solidFill>
                <a:hlinkClick r:id="rId4"/>
              </a:rPr>
              <a:t>https://youtu.be/t3eB94AGQ44</a:t>
            </a:r>
            <a:r>
              <a:rPr lang="es-ES" dirty="0">
                <a:solidFill>
                  <a:schemeClr val="bg1"/>
                </a:solidFill>
              </a:rPr>
              <a:t> </a:t>
            </a:r>
            <a:endParaRPr lang="es-MX" dirty="0">
              <a:solidFill>
                <a:schemeClr val="bg1"/>
              </a:solidFill>
            </a:endParaRPr>
          </a:p>
        </p:txBody>
      </p:sp>
      <p:sp>
        <p:nvSpPr>
          <p:cNvPr id="25" name="Bocadillo: rectángulo 24">
            <a:extLst>
              <a:ext uri="{FF2B5EF4-FFF2-40B4-BE49-F238E27FC236}">
                <a16:creationId xmlns:a16="http://schemas.microsoft.com/office/drawing/2014/main" id="{890614DD-25CB-4699-BC5C-5646C5E552DA}"/>
              </a:ext>
            </a:extLst>
          </p:cNvPr>
          <p:cNvSpPr/>
          <p:nvPr/>
        </p:nvSpPr>
        <p:spPr>
          <a:xfrm>
            <a:off x="-1600742" y="72247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segundo apartado de la sección 2.3. </a:t>
            </a:r>
            <a:endParaRPr lang="es-MX" sz="1200" dirty="0">
              <a:solidFill>
                <a:prstClr val="black"/>
              </a:solidFill>
              <a:latin typeface="Calibri" panose="020F0502020204030204"/>
            </a:endParaRPr>
          </a:p>
        </p:txBody>
      </p:sp>
      <p:sp>
        <p:nvSpPr>
          <p:cNvPr id="26" name="Bocadillo: rectángulo 25">
            <a:extLst>
              <a:ext uri="{FF2B5EF4-FFF2-40B4-BE49-F238E27FC236}">
                <a16:creationId xmlns:a16="http://schemas.microsoft.com/office/drawing/2014/main" id="{EB6060F4-5ABC-42E9-B31A-74429C317DC0}"/>
              </a:ext>
            </a:extLst>
          </p:cNvPr>
          <p:cNvSpPr/>
          <p:nvPr/>
        </p:nvSpPr>
        <p:spPr>
          <a:xfrm>
            <a:off x="-1591506" y="1320217"/>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segundo apartado de la sección 2.3. </a:t>
            </a:r>
            <a:endParaRPr lang="es-MX" sz="1200" dirty="0">
              <a:solidFill>
                <a:prstClr val="black"/>
              </a:solidFill>
              <a:latin typeface="Calibri" panose="020F0502020204030204"/>
            </a:endParaRPr>
          </a:p>
        </p:txBody>
      </p:sp>
      <p:sp>
        <p:nvSpPr>
          <p:cNvPr id="27" name="CuadroTexto 26">
            <a:extLst>
              <a:ext uri="{FF2B5EF4-FFF2-40B4-BE49-F238E27FC236}">
                <a16:creationId xmlns:a16="http://schemas.microsoft.com/office/drawing/2014/main" id="{08D7D968-014A-410A-9B4B-8AFFC7A0BD0F}"/>
              </a:ext>
            </a:extLst>
          </p:cNvPr>
          <p:cNvSpPr txBox="1"/>
          <p:nvPr/>
        </p:nvSpPr>
        <p:spPr>
          <a:xfrm>
            <a:off x="1005153" y="3950657"/>
            <a:ext cx="9950441" cy="338554"/>
          </a:xfrm>
          <a:prstGeom prst="rect">
            <a:avLst/>
          </a:prstGeom>
          <a:noFill/>
        </p:spPr>
        <p:txBody>
          <a:bodyPr wrap="square" rtlCol="0">
            <a:spAutoFit/>
          </a:bodyPr>
          <a:lstStyle/>
          <a:p>
            <a:pPr algn="just"/>
            <a:r>
              <a:rPr lang="es-ES_tradnl" sz="1600" dirty="0"/>
              <a:t>Ahora, analice las siguientes tablas en las que se describen y se ejemplifican las razones de eficiencia y actividad.</a:t>
            </a:r>
          </a:p>
        </p:txBody>
      </p:sp>
      <p:sp>
        <p:nvSpPr>
          <p:cNvPr id="28" name="Bocadillo: rectángulo 27">
            <a:extLst>
              <a:ext uri="{FF2B5EF4-FFF2-40B4-BE49-F238E27FC236}">
                <a16:creationId xmlns:a16="http://schemas.microsoft.com/office/drawing/2014/main" id="{4E3F30BC-96C1-4491-867D-85C83BF2178E}"/>
              </a:ext>
            </a:extLst>
          </p:cNvPr>
          <p:cNvSpPr/>
          <p:nvPr/>
        </p:nvSpPr>
        <p:spPr>
          <a:xfrm>
            <a:off x="9042689" y="4969172"/>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 tabla que ilustra el desarrollo del tema.</a:t>
            </a:r>
            <a:endParaRPr lang="es-MX" sz="1200">
              <a:effectLst/>
              <a:latin typeface="Times New Roman" panose="02020603050405020304" pitchFamily="18" charset="0"/>
              <a:ea typeface="Times New Roman" panose="02020603050405020304" pitchFamily="18" charset="0"/>
            </a:endParaRPr>
          </a:p>
        </p:txBody>
      </p:sp>
      <p:graphicFrame>
        <p:nvGraphicFramePr>
          <p:cNvPr id="29" name="Tabla 28">
            <a:extLst>
              <a:ext uri="{FF2B5EF4-FFF2-40B4-BE49-F238E27FC236}">
                <a16:creationId xmlns:a16="http://schemas.microsoft.com/office/drawing/2014/main" id="{E441A18E-9844-4E0E-B6DD-3159021E3265}"/>
              </a:ext>
            </a:extLst>
          </p:cNvPr>
          <p:cNvGraphicFramePr>
            <a:graphicFrameLocks noGrp="1"/>
          </p:cNvGraphicFramePr>
          <p:nvPr>
            <p:extLst>
              <p:ext uri="{D42A27DB-BD31-4B8C-83A1-F6EECF244321}">
                <p14:modId xmlns:p14="http://schemas.microsoft.com/office/powerpoint/2010/main" val="694708374"/>
              </p:ext>
            </p:extLst>
          </p:nvPr>
        </p:nvGraphicFramePr>
        <p:xfrm>
          <a:off x="1217933" y="4454915"/>
          <a:ext cx="7175295" cy="2194560"/>
        </p:xfrm>
        <a:graphic>
          <a:graphicData uri="http://schemas.openxmlformats.org/drawingml/2006/table">
            <a:tbl>
              <a:tblPr firstRow="1" firstCol="1" bandRow="1">
                <a:tableStyleId>{5C22544A-7EE6-4342-B048-85BDC9FD1C3A}</a:tableStyleId>
              </a:tblPr>
              <a:tblGrid>
                <a:gridCol w="1094826">
                  <a:extLst>
                    <a:ext uri="{9D8B030D-6E8A-4147-A177-3AD203B41FA5}">
                      <a16:colId xmlns:a16="http://schemas.microsoft.com/office/drawing/2014/main" val="3068953134"/>
                    </a:ext>
                  </a:extLst>
                </a:gridCol>
                <a:gridCol w="2013277">
                  <a:extLst>
                    <a:ext uri="{9D8B030D-6E8A-4147-A177-3AD203B41FA5}">
                      <a16:colId xmlns:a16="http://schemas.microsoft.com/office/drawing/2014/main" val="3350230112"/>
                    </a:ext>
                  </a:extLst>
                </a:gridCol>
                <a:gridCol w="1036305">
                  <a:extLst>
                    <a:ext uri="{9D8B030D-6E8A-4147-A177-3AD203B41FA5}">
                      <a16:colId xmlns:a16="http://schemas.microsoft.com/office/drawing/2014/main" val="1622069318"/>
                    </a:ext>
                  </a:extLst>
                </a:gridCol>
                <a:gridCol w="2247360">
                  <a:extLst>
                    <a:ext uri="{9D8B030D-6E8A-4147-A177-3AD203B41FA5}">
                      <a16:colId xmlns:a16="http://schemas.microsoft.com/office/drawing/2014/main" val="2459311975"/>
                    </a:ext>
                  </a:extLst>
                </a:gridCol>
                <a:gridCol w="783527">
                  <a:extLst>
                    <a:ext uri="{9D8B030D-6E8A-4147-A177-3AD203B41FA5}">
                      <a16:colId xmlns:a16="http://schemas.microsoft.com/office/drawing/2014/main" val="2194581855"/>
                    </a:ext>
                  </a:extLst>
                </a:gridCol>
              </a:tblGrid>
              <a:tr h="173729">
                <a:tc gridSpan="5">
                  <a:txBody>
                    <a:bodyPr/>
                    <a:lstStyle/>
                    <a:p>
                      <a:pPr algn="ctr"/>
                      <a:r>
                        <a:rPr lang="es-ES_tradnl" sz="1200" dirty="0">
                          <a:effectLst/>
                        </a:rPr>
                        <a:t>Cifras en miles de pesos (datos supuestos)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57718008"/>
                  </a:ext>
                </a:extLst>
              </a:tr>
              <a:tr h="173729">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510152"/>
                  </a:ext>
                </a:extLst>
              </a:tr>
              <a:tr h="521186">
                <a:tc>
                  <a:txBody>
                    <a:bodyPr/>
                    <a:lstStyle/>
                    <a:p>
                      <a:pPr algn="ctr"/>
                      <a:r>
                        <a:rPr lang="es-ES_tradnl" sz="1200" dirty="0">
                          <a:effectLst/>
                        </a:rPr>
                        <a:t>Rotación inventarios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s-ES_tradnl" sz="1200" u="sng">
                          <a:effectLst/>
                        </a:rPr>
                        <a:t>Inventario          x </a:t>
                      </a:r>
                      <a:r>
                        <a:rPr lang="es-ES_tradnl" sz="1200">
                          <a:effectLst/>
                        </a:rPr>
                        <a:t>días ejercicio</a:t>
                      </a:r>
                      <a:endParaRPr lang="es-MX" sz="1200">
                        <a:effectLst/>
                      </a:endParaRPr>
                    </a:p>
                    <a:p>
                      <a:r>
                        <a:rPr lang="es-ES_tradnl" sz="1200">
                          <a:effectLst/>
                        </a:rPr>
                        <a:t>Costo de Ventas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$ 60 x 360</a:t>
                      </a:r>
                      <a:endParaRPr lang="es-MX" sz="1200">
                        <a:effectLst/>
                      </a:endParaRPr>
                    </a:p>
                    <a:p>
                      <a:pPr algn="ctr"/>
                      <a:r>
                        <a:rPr lang="es-ES_tradnl" sz="1200">
                          <a:effectLst/>
                        </a:rPr>
                        <a:t>$900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el número en que se recupera el inventario en un periodo dado a través de las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24 días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03374253"/>
                  </a:ext>
                </a:extLst>
              </a:tr>
              <a:tr h="521186">
                <a:tc>
                  <a:txBody>
                    <a:bodyPr/>
                    <a:lstStyle/>
                    <a:p>
                      <a:pPr algn="ctr"/>
                      <a:r>
                        <a:rPr lang="es-ES_tradnl" sz="1200" dirty="0">
                          <a:effectLst/>
                        </a:rPr>
                        <a:t>Rotación inventarios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Costos Ventas</a:t>
                      </a:r>
                      <a:endParaRPr lang="es-MX" sz="1200">
                        <a:effectLst/>
                      </a:endParaRPr>
                    </a:p>
                    <a:p>
                      <a:pPr algn="ctr"/>
                      <a:r>
                        <a:rPr lang="es-ES_tradnl" sz="1200">
                          <a:effectLst/>
                        </a:rPr>
                        <a:t>(</a:t>
                      </a:r>
                      <a:r>
                        <a:rPr lang="es-ES_tradnl" sz="1200" u="sng">
                          <a:effectLst/>
                        </a:rPr>
                        <a:t>Inv. Inic.+Inv. Final</a:t>
                      </a:r>
                      <a:r>
                        <a:rPr lang="es-ES_tradnl" sz="1200">
                          <a:effectLst/>
                        </a:rPr>
                        <a:t>)</a:t>
                      </a:r>
                      <a:endParaRPr lang="es-MX" sz="1200">
                        <a:effectLst/>
                      </a:endParaRPr>
                    </a:p>
                    <a:p>
                      <a:pPr algn="ctr"/>
                      <a:r>
                        <a:rPr lang="es-ES_tradnl" sz="1200">
                          <a:effectLst/>
                        </a:rPr>
                        <a:t>2</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$ 900 </a:t>
                      </a:r>
                      <a:endParaRPr lang="es-MX" sz="1200">
                        <a:effectLst/>
                      </a:endParaRPr>
                    </a:p>
                    <a:p>
                      <a:pPr algn="ctr"/>
                      <a:r>
                        <a:rPr lang="es-ES_tradnl" sz="1200" u="sng">
                          <a:effectLst/>
                        </a:rPr>
                        <a:t>$60+$120</a:t>
                      </a:r>
                      <a:endParaRPr lang="es-MX" sz="1200">
                        <a:effectLst/>
                      </a:endParaRPr>
                    </a:p>
                    <a:p>
                      <a:pPr algn="ctr"/>
                      <a:r>
                        <a:rPr lang="es-ES_tradnl" sz="1200">
                          <a:effectLst/>
                        </a:rPr>
                        <a:t>2</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el número de veces en que se vacía el inventario en un periodo dado.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10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8490550"/>
                  </a:ext>
                </a:extLst>
              </a:tr>
              <a:tr h="347457">
                <a:tc>
                  <a:txBody>
                    <a:bodyPr/>
                    <a:lstStyle/>
                    <a:p>
                      <a:pPr algn="ctr"/>
                      <a:r>
                        <a:rPr lang="es-ES_tradnl" sz="1200" dirty="0">
                          <a:effectLst/>
                        </a:rPr>
                        <a:t>Rotación inventarios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360 días</a:t>
                      </a:r>
                      <a:endParaRPr lang="es-MX" sz="1200" dirty="0">
                        <a:effectLst/>
                      </a:endParaRPr>
                    </a:p>
                    <a:p>
                      <a:pPr algn="ctr"/>
                      <a:r>
                        <a:rPr lang="es-ES_tradnl" sz="1200" dirty="0">
                          <a:effectLst/>
                        </a:rPr>
                        <a:t>Nº de veces inventario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360</a:t>
                      </a:r>
                      <a:endParaRPr lang="es-MX" sz="1200">
                        <a:effectLst/>
                      </a:endParaRPr>
                    </a:p>
                    <a:p>
                      <a:pPr algn="ctr"/>
                      <a:r>
                        <a:rPr lang="es-ES_tradnl" sz="1200">
                          <a:effectLst/>
                        </a:rPr>
                        <a:t>10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Es el número de días en que permanece el inventario en el almacén.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36 días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6514325"/>
                  </a:ext>
                </a:extLst>
              </a:tr>
            </a:tbl>
          </a:graphicData>
        </a:graphic>
      </p:graphicFrame>
    </p:spTree>
    <p:extLst>
      <p:ext uri="{BB962C8B-B14F-4D97-AF65-F5344CB8AC3E}">
        <p14:creationId xmlns:p14="http://schemas.microsoft.com/office/powerpoint/2010/main" val="89708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32827" y="720437"/>
            <a:ext cx="10557598" cy="59720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graphicFrame>
        <p:nvGraphicFramePr>
          <p:cNvPr id="12" name="Tabla 11">
            <a:extLst>
              <a:ext uri="{FF2B5EF4-FFF2-40B4-BE49-F238E27FC236}">
                <a16:creationId xmlns:a16="http://schemas.microsoft.com/office/drawing/2014/main" id="{BFA34CA0-263C-F002-F84C-59B508BAEE7A}"/>
              </a:ext>
            </a:extLst>
          </p:cNvPr>
          <p:cNvGraphicFramePr>
            <a:graphicFrameLocks noGrp="1"/>
          </p:cNvGraphicFramePr>
          <p:nvPr>
            <p:extLst>
              <p:ext uri="{D42A27DB-BD31-4B8C-83A1-F6EECF244321}">
                <p14:modId xmlns:p14="http://schemas.microsoft.com/office/powerpoint/2010/main" val="26540959"/>
              </p:ext>
            </p:extLst>
          </p:nvPr>
        </p:nvGraphicFramePr>
        <p:xfrm>
          <a:off x="1195649" y="1100690"/>
          <a:ext cx="7110953" cy="2194560"/>
        </p:xfrm>
        <a:graphic>
          <a:graphicData uri="http://schemas.openxmlformats.org/drawingml/2006/table">
            <a:tbl>
              <a:tblPr firstRow="1" firstCol="1" bandRow="1">
                <a:tableStyleId>{5C22544A-7EE6-4342-B048-85BDC9FD1C3A}</a:tableStyleId>
              </a:tblPr>
              <a:tblGrid>
                <a:gridCol w="1085009">
                  <a:extLst>
                    <a:ext uri="{9D8B030D-6E8A-4147-A177-3AD203B41FA5}">
                      <a16:colId xmlns:a16="http://schemas.microsoft.com/office/drawing/2014/main" val="709466555"/>
                    </a:ext>
                  </a:extLst>
                </a:gridCol>
                <a:gridCol w="1995223">
                  <a:extLst>
                    <a:ext uri="{9D8B030D-6E8A-4147-A177-3AD203B41FA5}">
                      <a16:colId xmlns:a16="http://schemas.microsoft.com/office/drawing/2014/main" val="1536813986"/>
                    </a:ext>
                  </a:extLst>
                </a:gridCol>
                <a:gridCol w="1027013">
                  <a:extLst>
                    <a:ext uri="{9D8B030D-6E8A-4147-A177-3AD203B41FA5}">
                      <a16:colId xmlns:a16="http://schemas.microsoft.com/office/drawing/2014/main" val="3066314631"/>
                    </a:ext>
                  </a:extLst>
                </a:gridCol>
                <a:gridCol w="2227206">
                  <a:extLst>
                    <a:ext uri="{9D8B030D-6E8A-4147-A177-3AD203B41FA5}">
                      <a16:colId xmlns:a16="http://schemas.microsoft.com/office/drawing/2014/main" val="77761387"/>
                    </a:ext>
                  </a:extLst>
                </a:gridCol>
                <a:gridCol w="776502">
                  <a:extLst>
                    <a:ext uri="{9D8B030D-6E8A-4147-A177-3AD203B41FA5}">
                      <a16:colId xmlns:a16="http://schemas.microsoft.com/office/drawing/2014/main" val="2093727758"/>
                    </a:ext>
                  </a:extLst>
                </a:gridCol>
              </a:tblGrid>
              <a:tr h="167510">
                <a:tc gridSpan="5">
                  <a:txBody>
                    <a:bodyPr/>
                    <a:lstStyle/>
                    <a:p>
                      <a:pPr algn="ctr"/>
                      <a:r>
                        <a:rPr lang="es-ES_tradnl" sz="1200" dirty="0">
                          <a:effectLst/>
                        </a:rPr>
                        <a:t>Cifras en miles de pesos (datos supuestos)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66494266"/>
                  </a:ext>
                </a:extLst>
              </a:tr>
              <a:tr h="167510">
                <a:tc>
                  <a:txBody>
                    <a:bodyPr/>
                    <a:lstStyle/>
                    <a:p>
                      <a:pPr algn="ctr"/>
                      <a:r>
                        <a:rPr lang="es-ES_tradnl" sz="1200" b="1">
                          <a:effectLst/>
                        </a:rPr>
                        <a:t>Concepto</a:t>
                      </a:r>
                      <a:endParaRPr lang="es-MX"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a:effectLst/>
                        </a:rPr>
                        <a:t>Razón</a:t>
                      </a:r>
                      <a:endParaRPr lang="es-MX"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a:effectLst/>
                        </a:rPr>
                        <a:t>Ejemplo</a:t>
                      </a:r>
                      <a:endParaRPr lang="es-MX"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a:effectLst/>
                        </a:rPr>
                        <a:t>Significado</a:t>
                      </a:r>
                      <a:endParaRPr lang="es-MX"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0758395"/>
                  </a:ext>
                </a:extLst>
              </a:tr>
              <a:tr h="502531">
                <a:tc>
                  <a:txBody>
                    <a:bodyPr/>
                    <a:lstStyle/>
                    <a:p>
                      <a:pPr algn="ctr"/>
                      <a:r>
                        <a:rPr lang="es-ES_tradnl" sz="1200" dirty="0">
                          <a:effectLst/>
                        </a:rPr>
                        <a:t>Rotación cuentas x cobrar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 Ventas netas a crédito</a:t>
                      </a:r>
                      <a:endParaRPr lang="es-MX" sz="1200" dirty="0">
                        <a:effectLst/>
                      </a:endParaRPr>
                    </a:p>
                    <a:p>
                      <a:pPr algn="ctr"/>
                      <a:r>
                        <a:rPr lang="es-ES_tradnl" sz="1200" dirty="0">
                          <a:effectLst/>
                        </a:rPr>
                        <a:t>(</a:t>
                      </a:r>
                      <a:r>
                        <a:rPr lang="es-ES_tradnl" sz="1200" u="sng" dirty="0">
                          <a:effectLst/>
                        </a:rPr>
                        <a:t>Saldo </a:t>
                      </a:r>
                      <a:r>
                        <a:rPr lang="es-ES_tradnl" sz="1200" u="sng" dirty="0" err="1">
                          <a:effectLst/>
                        </a:rPr>
                        <a:t>inic</a:t>
                      </a:r>
                      <a:r>
                        <a:rPr lang="es-ES_tradnl" sz="1200" u="sng" dirty="0">
                          <a:effectLst/>
                        </a:rPr>
                        <a:t>. CC + saldo final CC</a:t>
                      </a:r>
                      <a:r>
                        <a:rPr lang="es-ES_tradnl" sz="1200" dirty="0">
                          <a:effectLst/>
                        </a:rPr>
                        <a:t>)</a:t>
                      </a:r>
                      <a:endParaRPr lang="es-MX" sz="1200" dirty="0">
                        <a:effectLst/>
                      </a:endParaRPr>
                    </a:p>
                    <a:p>
                      <a:pPr algn="ctr"/>
                      <a:r>
                        <a:rPr lang="es-ES_tradnl" sz="1200" dirty="0">
                          <a:effectLst/>
                        </a:rPr>
                        <a:t>2</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$ 1,600 </a:t>
                      </a:r>
                      <a:endParaRPr lang="es-MX" sz="1200">
                        <a:effectLst/>
                      </a:endParaRPr>
                    </a:p>
                    <a:p>
                      <a:pPr algn="ctr"/>
                      <a:r>
                        <a:rPr lang="es-ES_tradnl" sz="1200" u="sng">
                          <a:effectLst/>
                        </a:rPr>
                        <a:t>$80+$120</a:t>
                      </a:r>
                      <a:endParaRPr lang="es-MX" sz="1200">
                        <a:effectLst/>
                      </a:endParaRPr>
                    </a:p>
                    <a:p>
                      <a:pPr algn="ctr"/>
                      <a:r>
                        <a:rPr lang="es-ES_tradnl" sz="1200">
                          <a:effectLst/>
                        </a:rPr>
                        <a:t>2</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el número de veces de las C x C en un periodo dado a través de las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16 veces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8417033"/>
                  </a:ext>
                </a:extLst>
              </a:tr>
              <a:tr h="502531">
                <a:tc>
                  <a:txBody>
                    <a:bodyPr/>
                    <a:lstStyle/>
                    <a:p>
                      <a:pPr algn="ctr"/>
                      <a:r>
                        <a:rPr lang="es-ES_tradnl" sz="1200" dirty="0">
                          <a:effectLst/>
                        </a:rPr>
                        <a:t>Rotación cuentas x cobrar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360 días</a:t>
                      </a:r>
                      <a:endParaRPr lang="es-MX" sz="1200" dirty="0">
                        <a:effectLst/>
                      </a:endParaRPr>
                    </a:p>
                    <a:p>
                      <a:pPr algn="ctr"/>
                      <a:r>
                        <a:rPr lang="es-ES_tradnl" sz="1200" dirty="0">
                          <a:effectLst/>
                        </a:rPr>
                        <a:t>Nº de veces </a:t>
                      </a:r>
                      <a:r>
                        <a:rPr lang="es-ES_tradnl" sz="1200" dirty="0" err="1">
                          <a:effectLst/>
                        </a:rPr>
                        <a:t>ctas</a:t>
                      </a:r>
                      <a:r>
                        <a:rPr lang="es-ES_tradnl" sz="1200" dirty="0">
                          <a:effectLst/>
                        </a:rPr>
                        <a:t>. x cobrar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360</a:t>
                      </a:r>
                      <a:endParaRPr lang="es-MX" sz="1200">
                        <a:effectLst/>
                      </a:endParaRPr>
                    </a:p>
                    <a:p>
                      <a:pPr algn="ctr"/>
                      <a:r>
                        <a:rPr lang="es-ES_tradnl" sz="1200">
                          <a:effectLst/>
                        </a:rPr>
                        <a:t>16</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el número de días que tarda la cobranza en un periodo dado.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22.5 días promedio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3856508"/>
                  </a:ext>
                </a:extLst>
              </a:tr>
              <a:tr h="502531">
                <a:tc>
                  <a:txBody>
                    <a:bodyPr/>
                    <a:lstStyle/>
                    <a:p>
                      <a:pPr algn="ctr"/>
                      <a:r>
                        <a:rPr lang="es-ES_tradnl" sz="1200" dirty="0">
                          <a:effectLst/>
                        </a:rPr>
                        <a:t>Rotación cuentas x cobrar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Clientes</a:t>
                      </a:r>
                      <a:r>
                        <a:rPr lang="es-ES_tradnl" sz="1200">
                          <a:effectLst/>
                        </a:rPr>
                        <a:t> x días ejercicio</a:t>
                      </a:r>
                      <a:endParaRPr lang="es-MX" sz="1200">
                        <a:effectLst/>
                      </a:endParaRPr>
                    </a:p>
                    <a:p>
                      <a:r>
                        <a:rPr lang="es-ES_tradnl" sz="1200">
                          <a:effectLst/>
                        </a:rPr>
                        <a:t>         Ventas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120</a:t>
                      </a:r>
                      <a:r>
                        <a:rPr lang="es-ES_tradnl" sz="1200" dirty="0">
                          <a:effectLst/>
                        </a:rPr>
                        <a:t> x 360</a:t>
                      </a:r>
                      <a:endParaRPr lang="es-MX" sz="1200" dirty="0">
                        <a:effectLst/>
                      </a:endParaRPr>
                    </a:p>
                    <a:p>
                      <a:r>
                        <a:rPr lang="es-ES_tradnl" sz="1200" dirty="0">
                          <a:effectLst/>
                        </a:rPr>
                        <a:t>   1600</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Es el número de días en que rota las C x C, o sea, los días en que la empresa espera cobrar la venta.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27 Días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7199976"/>
                  </a:ext>
                </a:extLst>
              </a:tr>
            </a:tbl>
          </a:graphicData>
        </a:graphic>
      </p:graphicFrame>
      <p:graphicFrame>
        <p:nvGraphicFramePr>
          <p:cNvPr id="10" name="Tabla 9">
            <a:extLst>
              <a:ext uri="{FF2B5EF4-FFF2-40B4-BE49-F238E27FC236}">
                <a16:creationId xmlns:a16="http://schemas.microsoft.com/office/drawing/2014/main" id="{59129A0C-2942-4032-B961-7509D09AEDE9}"/>
              </a:ext>
            </a:extLst>
          </p:cNvPr>
          <p:cNvGraphicFramePr>
            <a:graphicFrameLocks noGrp="1"/>
          </p:cNvGraphicFramePr>
          <p:nvPr>
            <p:extLst>
              <p:ext uri="{D42A27DB-BD31-4B8C-83A1-F6EECF244321}">
                <p14:modId xmlns:p14="http://schemas.microsoft.com/office/powerpoint/2010/main" val="479345"/>
              </p:ext>
            </p:extLst>
          </p:nvPr>
        </p:nvGraphicFramePr>
        <p:xfrm>
          <a:off x="1195648" y="3517926"/>
          <a:ext cx="7110954" cy="2743200"/>
        </p:xfrm>
        <a:graphic>
          <a:graphicData uri="http://schemas.openxmlformats.org/drawingml/2006/table">
            <a:tbl>
              <a:tblPr firstRow="1" firstCol="1" bandRow="1">
                <a:tableStyleId>{5C22544A-7EE6-4342-B048-85BDC9FD1C3A}</a:tableStyleId>
              </a:tblPr>
              <a:tblGrid>
                <a:gridCol w="1085009">
                  <a:extLst>
                    <a:ext uri="{9D8B030D-6E8A-4147-A177-3AD203B41FA5}">
                      <a16:colId xmlns:a16="http://schemas.microsoft.com/office/drawing/2014/main" val="3882748508"/>
                    </a:ext>
                  </a:extLst>
                </a:gridCol>
                <a:gridCol w="1995223">
                  <a:extLst>
                    <a:ext uri="{9D8B030D-6E8A-4147-A177-3AD203B41FA5}">
                      <a16:colId xmlns:a16="http://schemas.microsoft.com/office/drawing/2014/main" val="2467782986"/>
                    </a:ext>
                  </a:extLst>
                </a:gridCol>
                <a:gridCol w="1027013">
                  <a:extLst>
                    <a:ext uri="{9D8B030D-6E8A-4147-A177-3AD203B41FA5}">
                      <a16:colId xmlns:a16="http://schemas.microsoft.com/office/drawing/2014/main" val="3475668567"/>
                    </a:ext>
                  </a:extLst>
                </a:gridCol>
                <a:gridCol w="2227207">
                  <a:extLst>
                    <a:ext uri="{9D8B030D-6E8A-4147-A177-3AD203B41FA5}">
                      <a16:colId xmlns:a16="http://schemas.microsoft.com/office/drawing/2014/main" val="277291578"/>
                    </a:ext>
                  </a:extLst>
                </a:gridCol>
                <a:gridCol w="776502">
                  <a:extLst>
                    <a:ext uri="{9D8B030D-6E8A-4147-A177-3AD203B41FA5}">
                      <a16:colId xmlns:a16="http://schemas.microsoft.com/office/drawing/2014/main" val="886023091"/>
                    </a:ext>
                  </a:extLst>
                </a:gridCol>
              </a:tblGrid>
              <a:tr h="0">
                <a:tc gridSpan="5">
                  <a:txBody>
                    <a:bodyPr/>
                    <a:lstStyle/>
                    <a:p>
                      <a:pPr algn="ctr"/>
                      <a:r>
                        <a:rPr lang="es-ES_tradnl" sz="1200">
                          <a:effectLst/>
                        </a:rPr>
                        <a:t>Cifras en miles de pesos (Datos supuestos)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865449508"/>
                  </a:ext>
                </a:extLst>
              </a:tr>
              <a:tr h="0">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7125338"/>
                  </a:ext>
                </a:extLst>
              </a:tr>
              <a:tr h="0">
                <a:tc>
                  <a:txBody>
                    <a:bodyPr/>
                    <a:lstStyle/>
                    <a:p>
                      <a:pPr algn="ctr"/>
                      <a:r>
                        <a:rPr lang="es-ES_tradnl" sz="1200" dirty="0">
                          <a:effectLst/>
                        </a:rPr>
                        <a:t>Rotación cuentas x pagar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s-ES_tradnl" sz="1200" u="sng" dirty="0">
                          <a:effectLst/>
                        </a:rPr>
                        <a:t>Proveedores   </a:t>
                      </a:r>
                      <a:r>
                        <a:rPr lang="es-ES_tradnl" sz="1200" dirty="0">
                          <a:effectLst/>
                        </a:rPr>
                        <a:t>x días ejercicio</a:t>
                      </a:r>
                      <a:r>
                        <a:rPr lang="es-ES_tradnl" sz="1200" u="sng" dirty="0">
                          <a:effectLst/>
                        </a:rPr>
                        <a:t>   </a:t>
                      </a:r>
                      <a:r>
                        <a:rPr lang="es-ES_tradnl" sz="1200" dirty="0">
                          <a:effectLst/>
                        </a:rPr>
                        <a:t>Costo de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$ 60 x 360</a:t>
                      </a:r>
                      <a:endParaRPr lang="es-MX" sz="1200">
                        <a:effectLst/>
                      </a:endParaRPr>
                    </a:p>
                    <a:p>
                      <a:pPr algn="ctr"/>
                      <a:r>
                        <a:rPr lang="es-ES_tradnl" sz="1200">
                          <a:effectLst/>
                        </a:rPr>
                        <a:t>$900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el número en que se recupera el inventario en un periodo dado a través de las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24 días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79617"/>
                  </a:ext>
                </a:extLst>
              </a:tr>
              <a:tr h="0">
                <a:tc>
                  <a:txBody>
                    <a:bodyPr/>
                    <a:lstStyle/>
                    <a:p>
                      <a:pPr algn="ctr"/>
                      <a:r>
                        <a:rPr lang="es-ES_tradnl" sz="1200" dirty="0">
                          <a:effectLst/>
                        </a:rPr>
                        <a:t>Rotación cuentas x pagar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Compras anuales</a:t>
                      </a:r>
                      <a:endParaRPr lang="es-MX" sz="1200" dirty="0">
                        <a:effectLst/>
                      </a:endParaRPr>
                    </a:p>
                    <a:p>
                      <a:pPr algn="ctr"/>
                      <a:r>
                        <a:rPr lang="es-ES_tradnl" sz="1200" dirty="0">
                          <a:effectLst/>
                        </a:rPr>
                        <a:t>(</a:t>
                      </a:r>
                      <a:r>
                        <a:rPr lang="es-ES_tradnl" sz="1200" u="sng" dirty="0">
                          <a:effectLst/>
                        </a:rPr>
                        <a:t>Saldo </a:t>
                      </a:r>
                      <a:r>
                        <a:rPr lang="es-ES_tradnl" sz="1200" u="sng" dirty="0" err="1">
                          <a:effectLst/>
                        </a:rPr>
                        <a:t>inic</a:t>
                      </a:r>
                      <a:r>
                        <a:rPr lang="es-ES_tradnl" sz="1200" u="sng" dirty="0">
                          <a:effectLst/>
                        </a:rPr>
                        <a:t>. CP + saldo final CP</a:t>
                      </a:r>
                      <a:r>
                        <a:rPr lang="es-ES_tradnl" sz="1200" dirty="0">
                          <a:effectLst/>
                        </a:rPr>
                        <a:t>)</a:t>
                      </a:r>
                      <a:endParaRPr lang="es-MX" sz="1200" dirty="0">
                        <a:effectLst/>
                      </a:endParaRPr>
                    </a:p>
                    <a:p>
                      <a:pPr algn="ctr"/>
                      <a:r>
                        <a:rPr lang="es-ES_tradnl" sz="1200" dirty="0">
                          <a:effectLst/>
                        </a:rPr>
                        <a:t>2</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$800 </a:t>
                      </a:r>
                      <a:endParaRPr lang="es-MX" sz="1200">
                        <a:effectLst/>
                      </a:endParaRPr>
                    </a:p>
                    <a:p>
                      <a:pPr algn="ctr"/>
                      <a:r>
                        <a:rPr lang="es-ES_tradnl" sz="1200" u="sng">
                          <a:effectLst/>
                        </a:rPr>
                        <a:t>$60+$140</a:t>
                      </a:r>
                      <a:endParaRPr lang="es-MX" sz="1200">
                        <a:effectLst/>
                      </a:endParaRPr>
                    </a:p>
                    <a:p>
                      <a:pPr algn="ctr"/>
                      <a:r>
                        <a:rPr lang="es-ES_tradnl" sz="1200">
                          <a:effectLst/>
                        </a:rPr>
                        <a:t>2</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el número de veces en que se vacía el inventario en un periodo dado.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8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1500093"/>
                  </a:ext>
                </a:extLst>
              </a:tr>
              <a:tr h="0">
                <a:tc>
                  <a:txBody>
                    <a:bodyPr/>
                    <a:lstStyle/>
                    <a:p>
                      <a:pPr algn="ctr"/>
                      <a:r>
                        <a:rPr lang="es-ES_tradnl" sz="1200" dirty="0">
                          <a:effectLst/>
                        </a:rPr>
                        <a:t>Rotación cuentas x pagar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360 días</a:t>
                      </a:r>
                      <a:endParaRPr lang="es-MX" sz="1200" dirty="0">
                        <a:effectLst/>
                      </a:endParaRPr>
                    </a:p>
                    <a:p>
                      <a:pPr algn="ctr"/>
                      <a:r>
                        <a:rPr lang="es-ES_tradnl" sz="1200" dirty="0">
                          <a:effectLst/>
                        </a:rPr>
                        <a:t>Nº de veces </a:t>
                      </a:r>
                      <a:r>
                        <a:rPr lang="es-ES_tradnl" sz="1200" dirty="0" err="1">
                          <a:effectLst/>
                        </a:rPr>
                        <a:t>ctas</a:t>
                      </a:r>
                      <a:r>
                        <a:rPr lang="es-ES_tradnl" sz="1200" dirty="0">
                          <a:effectLst/>
                        </a:rPr>
                        <a:t>. x pagar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360</a:t>
                      </a:r>
                      <a:endParaRPr lang="es-MX" sz="1200">
                        <a:effectLst/>
                      </a:endParaRPr>
                    </a:p>
                    <a:p>
                      <a:pPr algn="ctr"/>
                      <a:r>
                        <a:rPr lang="es-ES_tradnl" sz="1200">
                          <a:effectLst/>
                        </a:rPr>
                        <a:t>24</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Es el número de días en que proveedores</a:t>
                      </a:r>
                      <a:r>
                        <a:rPr lang="es-ES_tradnl" sz="1200" baseline="0" dirty="0">
                          <a:effectLst/>
                        </a:rPr>
                        <a:t> </a:t>
                      </a:r>
                      <a:r>
                        <a:rPr lang="es-ES_tradnl" sz="1200" dirty="0">
                          <a:effectLst/>
                        </a:rPr>
                        <a:t>permanece por pagar.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15 días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6307438"/>
                  </a:ext>
                </a:extLst>
              </a:tr>
              <a:tr h="0">
                <a:tc>
                  <a:txBody>
                    <a:bodyPr/>
                    <a:lstStyle/>
                    <a:p>
                      <a:pPr algn="ctr"/>
                      <a:r>
                        <a:rPr lang="es-ES_tradnl" sz="1200" dirty="0">
                          <a:effectLst/>
                        </a:rPr>
                        <a:t>Ciclo financiero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err="1">
                          <a:effectLst/>
                        </a:rPr>
                        <a:t>Rot</a:t>
                      </a:r>
                      <a:r>
                        <a:rPr lang="es-ES_tradnl" sz="1200" dirty="0">
                          <a:effectLst/>
                        </a:rPr>
                        <a:t>. inventarios + </a:t>
                      </a:r>
                      <a:r>
                        <a:rPr lang="es-ES_tradnl" sz="1200" dirty="0" err="1">
                          <a:effectLst/>
                        </a:rPr>
                        <a:t>rot</a:t>
                      </a:r>
                      <a:r>
                        <a:rPr lang="es-ES_tradnl" sz="1200" dirty="0">
                          <a:effectLst/>
                        </a:rPr>
                        <a:t>. C x C -</a:t>
                      </a:r>
                      <a:r>
                        <a:rPr lang="es-ES_tradnl" sz="1200" dirty="0" err="1">
                          <a:effectLst/>
                        </a:rPr>
                        <a:t>Rot</a:t>
                      </a:r>
                      <a:r>
                        <a:rPr lang="es-ES_tradnl" sz="1200" dirty="0">
                          <a:effectLst/>
                        </a:rPr>
                        <a:t>. C x P</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24+22-24</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Es el tiempo en que tarda todo el ciclo financiero de una empresa.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22 días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1970975"/>
                  </a:ext>
                </a:extLst>
              </a:tr>
            </a:tbl>
          </a:graphicData>
        </a:graphic>
      </p:graphicFrame>
      <p:sp>
        <p:nvSpPr>
          <p:cNvPr id="11" name="Bocadillo: rectángulo 10">
            <a:extLst>
              <a:ext uri="{FF2B5EF4-FFF2-40B4-BE49-F238E27FC236}">
                <a16:creationId xmlns:a16="http://schemas.microsoft.com/office/drawing/2014/main" id="{852BCE3D-6B23-4616-A46B-C0708C181C09}"/>
              </a:ext>
            </a:extLst>
          </p:cNvPr>
          <p:cNvSpPr/>
          <p:nvPr/>
        </p:nvSpPr>
        <p:spPr>
          <a:xfrm>
            <a:off x="8950325" y="2560018"/>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estas tablas que ilustran el desarrollo del tema.</a:t>
            </a:r>
            <a:endParaRPr lang="es-MX" sz="1200" dirty="0">
              <a:effectLst/>
              <a:latin typeface="Times New Roman" panose="02020603050405020304" pitchFamily="18" charset="0"/>
              <a:ea typeface="Times New Roman" panose="02020603050405020304" pitchFamily="18" charset="0"/>
            </a:endParaRPr>
          </a:p>
        </p:txBody>
      </p:sp>
      <p:sp>
        <p:nvSpPr>
          <p:cNvPr id="14" name="Bocadillo: rectángulo 13">
            <a:extLst>
              <a:ext uri="{FF2B5EF4-FFF2-40B4-BE49-F238E27FC236}">
                <a16:creationId xmlns:a16="http://schemas.microsoft.com/office/drawing/2014/main" id="{74A86796-F9DF-4C4C-9C9F-2063F3D08866}"/>
              </a:ext>
            </a:extLst>
          </p:cNvPr>
          <p:cNvSpPr/>
          <p:nvPr/>
        </p:nvSpPr>
        <p:spPr>
          <a:xfrm>
            <a:off x="-1591506" y="1320217"/>
            <a:ext cx="2350655" cy="7025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estas tablas son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continuaci</a:t>
            </a:r>
            <a:r>
              <a:rPr lang="es-MX" sz="1200" dirty="0" err="1">
                <a:solidFill>
                  <a:prstClr val="black"/>
                </a:solidFill>
                <a:latin typeface="Calibri" panose="020F0502020204030204"/>
              </a:rPr>
              <a:t>ón</a:t>
            </a:r>
            <a:r>
              <a:rPr lang="es-MX" sz="1200" dirty="0">
                <a:solidFill>
                  <a:prstClr val="black"/>
                </a:solidFill>
                <a:latin typeface="Calibri" panose="020F0502020204030204"/>
              </a:rPr>
              <a:t> del contenido de la diapositiva anterior.</a:t>
            </a:r>
          </a:p>
        </p:txBody>
      </p:sp>
    </p:spTree>
    <p:extLst>
      <p:ext uri="{BB962C8B-B14F-4D97-AF65-F5344CB8AC3E}">
        <p14:creationId xmlns:p14="http://schemas.microsoft.com/office/powerpoint/2010/main" val="389958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769255"/>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err="1">
                <a:ln>
                  <a:noFill/>
                </a:ln>
                <a:solidFill>
                  <a:prstClr val="white"/>
                </a:solidFill>
                <a:effectLst/>
                <a:uLnTx/>
                <a:uFillTx/>
                <a:latin typeface="Calibri" panose="020F0502020204030204"/>
                <a:ea typeface="+mn-ea"/>
                <a:cs typeface="+mn-cs"/>
              </a:rPr>
              <a:t>Módu</a:t>
            </a:r>
            <a:r>
              <a:rPr lang="es-MX" sz="2400" b="1" dirty="0">
                <a:solidFill>
                  <a:prstClr val="white"/>
                </a:solidFill>
                <a:latin typeface="Calibri" panose="020F0502020204030204"/>
              </a:rPr>
              <a:t>lo</a:t>
            </a: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 2</a:t>
            </a:r>
          </a:p>
        </p:txBody>
      </p:sp>
      <p:graphicFrame>
        <p:nvGraphicFramePr>
          <p:cNvPr id="14" name="Tabla 13">
            <a:extLst>
              <a:ext uri="{FF2B5EF4-FFF2-40B4-BE49-F238E27FC236}">
                <a16:creationId xmlns:a16="http://schemas.microsoft.com/office/drawing/2014/main" id="{3E2257AE-A564-3610-1293-D781FA4D8C92}"/>
              </a:ext>
            </a:extLst>
          </p:cNvPr>
          <p:cNvGraphicFramePr>
            <a:graphicFrameLocks noGrp="1"/>
          </p:cNvGraphicFramePr>
          <p:nvPr>
            <p:extLst>
              <p:ext uri="{D42A27DB-BD31-4B8C-83A1-F6EECF244321}">
                <p14:modId xmlns:p14="http://schemas.microsoft.com/office/powerpoint/2010/main" val="1306370245"/>
              </p:ext>
            </p:extLst>
          </p:nvPr>
        </p:nvGraphicFramePr>
        <p:xfrm>
          <a:off x="1264936" y="1152295"/>
          <a:ext cx="7137918" cy="2011680"/>
        </p:xfrm>
        <a:graphic>
          <a:graphicData uri="http://schemas.openxmlformats.org/drawingml/2006/table">
            <a:tbl>
              <a:tblPr firstRow="1" firstCol="1" bandRow="1">
                <a:tableStyleId>{5C22544A-7EE6-4342-B048-85BDC9FD1C3A}</a:tableStyleId>
              </a:tblPr>
              <a:tblGrid>
                <a:gridCol w="1089123">
                  <a:extLst>
                    <a:ext uri="{9D8B030D-6E8A-4147-A177-3AD203B41FA5}">
                      <a16:colId xmlns:a16="http://schemas.microsoft.com/office/drawing/2014/main" val="703515629"/>
                    </a:ext>
                  </a:extLst>
                </a:gridCol>
                <a:gridCol w="2002790">
                  <a:extLst>
                    <a:ext uri="{9D8B030D-6E8A-4147-A177-3AD203B41FA5}">
                      <a16:colId xmlns:a16="http://schemas.microsoft.com/office/drawing/2014/main" val="2591313047"/>
                    </a:ext>
                  </a:extLst>
                </a:gridCol>
                <a:gridCol w="1030907">
                  <a:extLst>
                    <a:ext uri="{9D8B030D-6E8A-4147-A177-3AD203B41FA5}">
                      <a16:colId xmlns:a16="http://schemas.microsoft.com/office/drawing/2014/main" val="4187308849"/>
                    </a:ext>
                  </a:extLst>
                </a:gridCol>
                <a:gridCol w="2235653">
                  <a:extLst>
                    <a:ext uri="{9D8B030D-6E8A-4147-A177-3AD203B41FA5}">
                      <a16:colId xmlns:a16="http://schemas.microsoft.com/office/drawing/2014/main" val="3293165245"/>
                    </a:ext>
                  </a:extLst>
                </a:gridCol>
                <a:gridCol w="779445">
                  <a:extLst>
                    <a:ext uri="{9D8B030D-6E8A-4147-A177-3AD203B41FA5}">
                      <a16:colId xmlns:a16="http://schemas.microsoft.com/office/drawing/2014/main" val="359476065"/>
                    </a:ext>
                  </a:extLst>
                </a:gridCol>
              </a:tblGrid>
              <a:tr h="0">
                <a:tc gridSpan="5">
                  <a:txBody>
                    <a:bodyPr/>
                    <a:lstStyle/>
                    <a:p>
                      <a:pPr algn="ctr"/>
                      <a:r>
                        <a:rPr lang="es-ES_tradnl" sz="1200" dirty="0">
                          <a:effectLst/>
                        </a:rPr>
                        <a:t>Cifras en miles de pesos (datos supuestos)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66128051"/>
                  </a:ext>
                </a:extLst>
              </a:tr>
              <a:tr h="0">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565598"/>
                  </a:ext>
                </a:extLst>
              </a:tr>
              <a:tr h="0">
                <a:tc>
                  <a:txBody>
                    <a:bodyPr/>
                    <a:lstStyle/>
                    <a:p>
                      <a:pPr algn="ctr"/>
                      <a:r>
                        <a:rPr lang="es-ES_tradnl" sz="1200" dirty="0">
                          <a:effectLst/>
                        </a:rPr>
                        <a:t>Capital de trabajo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dirty="0">
                          <a:effectLst/>
                        </a:rPr>
                        <a:t>Activo circulante – pasivo corto plazo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a:effectLst/>
                        </a:rPr>
                        <a:t>$ 500 - $ 400</a:t>
                      </a:r>
                      <a:endParaRPr lang="es-MX" sz="1200">
                        <a:effectLst/>
                      </a:endParaRPr>
                    </a:p>
                    <a:p>
                      <a:pPr algn="ctr"/>
                      <a:r>
                        <a:rPr lang="es-ES_tradnl" sz="1200">
                          <a:effectLst/>
                        </a:rPr>
                        <a:t>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r>
                        <a:rPr lang="es-ES_tradnl" sz="1200" dirty="0">
                          <a:effectLst/>
                        </a:rPr>
                        <a:t>Representa el recurso que requiere la empresa para poder operar.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$ 100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2416633"/>
                  </a:ext>
                </a:extLst>
              </a:tr>
              <a:tr h="0">
                <a:tc>
                  <a:txBody>
                    <a:bodyPr/>
                    <a:lstStyle/>
                    <a:p>
                      <a:pPr algn="ctr"/>
                      <a:r>
                        <a:rPr lang="es-ES_tradnl" sz="1200" dirty="0">
                          <a:effectLst/>
                        </a:rPr>
                        <a:t>Rotación activo total</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Ventas netas</a:t>
                      </a:r>
                      <a:endParaRPr lang="es-MX" sz="1200" dirty="0">
                        <a:effectLst/>
                      </a:endParaRPr>
                    </a:p>
                    <a:p>
                      <a:pPr algn="ctr"/>
                      <a:r>
                        <a:rPr lang="es-ES_tradnl" sz="1200" dirty="0">
                          <a:effectLst/>
                        </a:rPr>
                        <a:t>Activo total</a:t>
                      </a:r>
                      <a:endParaRPr lang="es-MX" sz="1200" dirty="0">
                        <a:effectLst/>
                      </a:endParaRPr>
                    </a:p>
                    <a:p>
                      <a:pPr algn="ctr"/>
                      <a:r>
                        <a:rPr lang="es-ES_tradnl" sz="1200" dirty="0">
                          <a:effectLst/>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$ 1,600 </a:t>
                      </a:r>
                      <a:endParaRPr lang="es-MX" sz="1200">
                        <a:effectLst/>
                      </a:endParaRPr>
                    </a:p>
                    <a:p>
                      <a:pPr algn="ctr"/>
                      <a:r>
                        <a:rPr lang="es-ES_tradnl" sz="1200">
                          <a:effectLst/>
                        </a:rPr>
                        <a:t>$1,500</a:t>
                      </a:r>
                      <a:endParaRPr lang="es-MX" sz="1200">
                        <a:effectLst/>
                      </a:endParaRPr>
                    </a:p>
                    <a:p>
                      <a:pPr algn="ctr"/>
                      <a:r>
                        <a:rPr lang="es-ES_tradnl" sz="1200">
                          <a:effectLst/>
                        </a:rPr>
                        <a:t>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el número de veces de eficiencia en el uso de los activos.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1.1 Veces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1435468"/>
                  </a:ext>
                </a:extLst>
              </a:tr>
              <a:tr h="0">
                <a:tc>
                  <a:txBody>
                    <a:bodyPr/>
                    <a:lstStyle/>
                    <a:p>
                      <a:pPr algn="ctr"/>
                      <a:r>
                        <a:rPr lang="es-ES_tradnl" sz="1200" dirty="0">
                          <a:effectLst/>
                        </a:rPr>
                        <a:t>Rotación del activo no circulante</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dirty="0">
                          <a:effectLst/>
                        </a:rPr>
                        <a:t>Ventas netas</a:t>
                      </a:r>
                      <a:endParaRPr lang="es-MX" sz="1200" dirty="0">
                        <a:effectLst/>
                      </a:endParaRPr>
                    </a:p>
                    <a:p>
                      <a:pPr algn="ctr"/>
                      <a:r>
                        <a:rPr lang="es-ES_tradnl" sz="1200" dirty="0">
                          <a:effectLst/>
                        </a:rPr>
                        <a:t>Activos no circulante</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1,600</a:t>
                      </a:r>
                      <a:endParaRPr lang="es-MX" sz="1200">
                        <a:effectLst/>
                      </a:endParaRPr>
                    </a:p>
                    <a:p>
                      <a:pPr algn="ctr"/>
                      <a:r>
                        <a:rPr lang="es-ES_tradnl" sz="1200">
                          <a:effectLst/>
                        </a:rPr>
                        <a:t>$ 1,000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Es la eficiencia en el uso de los recursos totales para generar las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1.6 veces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38988"/>
                  </a:ext>
                </a:extLst>
              </a:tr>
            </a:tbl>
          </a:graphicData>
        </a:graphic>
      </p:graphicFrame>
      <p:sp>
        <p:nvSpPr>
          <p:cNvPr id="19" name="Bocadillo: rectángulo 18">
            <a:extLst>
              <a:ext uri="{FF2B5EF4-FFF2-40B4-BE49-F238E27FC236}">
                <a16:creationId xmlns:a16="http://schemas.microsoft.com/office/drawing/2014/main" id="{77F6B2BA-9AAB-4477-90BC-43868502598C}"/>
              </a:ext>
            </a:extLst>
          </p:cNvPr>
          <p:cNvSpPr/>
          <p:nvPr/>
        </p:nvSpPr>
        <p:spPr>
          <a:xfrm>
            <a:off x="-1591506" y="1320217"/>
            <a:ext cx="2350655" cy="7025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estas tablas son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continuaci</a:t>
            </a:r>
            <a:r>
              <a:rPr lang="es-MX" sz="1200" dirty="0" err="1">
                <a:solidFill>
                  <a:prstClr val="black"/>
                </a:solidFill>
                <a:latin typeface="Calibri" panose="020F0502020204030204"/>
              </a:rPr>
              <a:t>ón</a:t>
            </a:r>
            <a:r>
              <a:rPr lang="es-MX" sz="1200" dirty="0">
                <a:solidFill>
                  <a:prstClr val="black"/>
                </a:solidFill>
                <a:latin typeface="Calibri" panose="020F0502020204030204"/>
              </a:rPr>
              <a:t> del contenido de la diapositiva anterior.</a:t>
            </a:r>
          </a:p>
        </p:txBody>
      </p:sp>
      <p:sp>
        <p:nvSpPr>
          <p:cNvPr id="20" name="Bocadillo: rectángulo 19">
            <a:extLst>
              <a:ext uri="{FF2B5EF4-FFF2-40B4-BE49-F238E27FC236}">
                <a16:creationId xmlns:a16="http://schemas.microsoft.com/office/drawing/2014/main" id="{98D72566-16FD-4241-80F3-163AAFAFA44A}"/>
              </a:ext>
            </a:extLst>
          </p:cNvPr>
          <p:cNvSpPr/>
          <p:nvPr/>
        </p:nvSpPr>
        <p:spPr>
          <a:xfrm>
            <a:off x="8821016" y="1152295"/>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estas tablas que ilustran el desarrollo del tema.</a:t>
            </a:r>
            <a:endParaRPr lang="es-MX"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862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32827" y="1186917"/>
            <a:ext cx="10557598" cy="555181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932827" y="671829"/>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9203" y="668337"/>
            <a:ext cx="9719187" cy="369332"/>
          </a:xfrm>
          <a:prstGeom prst="rect">
            <a:avLst/>
          </a:prstGeom>
          <a:noFill/>
        </p:spPr>
        <p:txBody>
          <a:bodyPr wrap="square" rtlCol="0">
            <a:spAutoFit/>
          </a:bodyPr>
          <a:lstStyle/>
          <a:p>
            <a:r>
              <a:rPr lang="es-ES" dirty="0">
                <a:solidFill>
                  <a:schemeClr val="bg1"/>
                </a:solidFill>
              </a:rPr>
              <a:t>2.3.3. Endeudamiento</a:t>
            </a:r>
          </a:p>
        </p:txBody>
      </p:sp>
      <p:graphicFrame>
        <p:nvGraphicFramePr>
          <p:cNvPr id="8" name="Tabla 7">
            <a:extLst>
              <a:ext uri="{FF2B5EF4-FFF2-40B4-BE49-F238E27FC236}">
                <a16:creationId xmlns:a16="http://schemas.microsoft.com/office/drawing/2014/main" id="{EE088FD4-8BFB-13F9-F8BB-26BC2CF2B60F}"/>
              </a:ext>
            </a:extLst>
          </p:cNvPr>
          <p:cNvGraphicFramePr>
            <a:graphicFrameLocks noGrp="1"/>
          </p:cNvGraphicFramePr>
          <p:nvPr>
            <p:extLst>
              <p:ext uri="{D42A27DB-BD31-4B8C-83A1-F6EECF244321}">
                <p14:modId xmlns:p14="http://schemas.microsoft.com/office/powerpoint/2010/main" val="1533586405"/>
              </p:ext>
            </p:extLst>
          </p:nvPr>
        </p:nvGraphicFramePr>
        <p:xfrm>
          <a:off x="1248255" y="4273998"/>
          <a:ext cx="7062027" cy="2088513"/>
        </p:xfrm>
        <a:graphic>
          <a:graphicData uri="http://schemas.openxmlformats.org/drawingml/2006/table">
            <a:tbl>
              <a:tblPr firstRow="1" firstCol="1" bandRow="1">
                <a:tableStyleId>{5C22544A-7EE6-4342-B048-85BDC9FD1C3A}</a:tableStyleId>
              </a:tblPr>
              <a:tblGrid>
                <a:gridCol w="1291745">
                  <a:extLst>
                    <a:ext uri="{9D8B030D-6E8A-4147-A177-3AD203B41FA5}">
                      <a16:colId xmlns:a16="http://schemas.microsoft.com/office/drawing/2014/main" val="3171891927"/>
                    </a:ext>
                  </a:extLst>
                </a:gridCol>
                <a:gridCol w="1745447">
                  <a:extLst>
                    <a:ext uri="{9D8B030D-6E8A-4147-A177-3AD203B41FA5}">
                      <a16:colId xmlns:a16="http://schemas.microsoft.com/office/drawing/2014/main" val="1895134546"/>
                    </a:ext>
                  </a:extLst>
                </a:gridCol>
                <a:gridCol w="996664">
                  <a:extLst>
                    <a:ext uri="{9D8B030D-6E8A-4147-A177-3AD203B41FA5}">
                      <a16:colId xmlns:a16="http://schemas.microsoft.com/office/drawing/2014/main" val="2662803458"/>
                    </a:ext>
                  </a:extLst>
                </a:gridCol>
                <a:gridCol w="2152229">
                  <a:extLst>
                    <a:ext uri="{9D8B030D-6E8A-4147-A177-3AD203B41FA5}">
                      <a16:colId xmlns:a16="http://schemas.microsoft.com/office/drawing/2014/main" val="1578265301"/>
                    </a:ext>
                  </a:extLst>
                </a:gridCol>
                <a:gridCol w="875942">
                  <a:extLst>
                    <a:ext uri="{9D8B030D-6E8A-4147-A177-3AD203B41FA5}">
                      <a16:colId xmlns:a16="http://schemas.microsoft.com/office/drawing/2014/main" val="22585981"/>
                    </a:ext>
                  </a:extLst>
                </a:gridCol>
              </a:tblGrid>
              <a:tr h="0">
                <a:tc gridSpan="5">
                  <a:txBody>
                    <a:bodyPr/>
                    <a:lstStyle/>
                    <a:p>
                      <a:pPr algn="ctr"/>
                      <a:r>
                        <a:rPr lang="es-ES_tradnl" sz="1200" dirty="0">
                          <a:effectLst/>
                        </a:rPr>
                        <a:t>Cifras en miles de pesos (datos supuestos)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637685845"/>
                  </a:ext>
                </a:extLst>
              </a:tr>
              <a:tr h="254171">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3753672"/>
                  </a:ext>
                </a:extLst>
              </a:tr>
              <a:tr h="470249">
                <a:tc>
                  <a:txBody>
                    <a:bodyPr/>
                    <a:lstStyle/>
                    <a:p>
                      <a:pPr algn="ctr"/>
                      <a:r>
                        <a:rPr lang="es-ES_tradnl" sz="1200" dirty="0">
                          <a:effectLst/>
                        </a:rPr>
                        <a:t>Endeudamiento</a:t>
                      </a:r>
                      <a:endParaRPr lang="es-MX" sz="1200" dirty="0">
                        <a:effectLst/>
                      </a:endParaRPr>
                    </a:p>
                    <a:p>
                      <a:pPr algn="ctr"/>
                      <a:r>
                        <a:rPr lang="es-ES_tradnl" sz="1200" dirty="0">
                          <a:effectLst/>
                        </a:rPr>
                        <a:t>externo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Pasivo total       </a:t>
                      </a:r>
                      <a:endParaRPr lang="es-MX" sz="1200" dirty="0">
                        <a:effectLst/>
                      </a:endParaRPr>
                    </a:p>
                    <a:p>
                      <a:pPr algn="ctr"/>
                      <a:r>
                        <a:rPr lang="es-ES_tradnl" sz="1200" dirty="0">
                          <a:effectLst/>
                        </a:rPr>
                        <a:t> Activo total</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$ 900</a:t>
                      </a:r>
                      <a:endParaRPr lang="es-MX" sz="1200">
                        <a:effectLst/>
                      </a:endParaRPr>
                    </a:p>
                    <a:p>
                      <a:pPr algn="ctr"/>
                      <a:r>
                        <a:rPr lang="es-ES_tradnl" sz="1200">
                          <a:effectLst/>
                        </a:rPr>
                        <a:t>$1,500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la proporción del activo financiado por las deudas.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60%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7726144"/>
                  </a:ext>
                </a:extLst>
              </a:tr>
              <a:tr h="554182">
                <a:tc>
                  <a:txBody>
                    <a:bodyPr/>
                    <a:lstStyle/>
                    <a:p>
                      <a:pPr algn="ctr"/>
                      <a:r>
                        <a:rPr lang="es-ES_tradnl" sz="1200" dirty="0">
                          <a:effectLst/>
                        </a:rPr>
                        <a:t>Apalancamiento</a:t>
                      </a:r>
                      <a:endParaRPr lang="es-MX" sz="1200" dirty="0">
                        <a:effectLst/>
                      </a:endParaRPr>
                    </a:p>
                    <a:p>
                      <a:pPr algn="ctr"/>
                      <a:r>
                        <a:rPr lang="es-ES_tradnl" sz="1200" dirty="0">
                          <a:effectLst/>
                        </a:rPr>
                        <a:t>deuda a capital</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Pasivo total       </a:t>
                      </a:r>
                      <a:endParaRPr lang="es-MX" sz="1200" dirty="0">
                        <a:effectLst/>
                      </a:endParaRPr>
                    </a:p>
                    <a:p>
                      <a:pPr algn="ctr"/>
                      <a:r>
                        <a:rPr lang="es-ES_tradnl" sz="1200" dirty="0">
                          <a:effectLst/>
                        </a:rPr>
                        <a:t> Capital contable</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$ 900</a:t>
                      </a:r>
                      <a:endParaRPr lang="es-MX" sz="1200">
                        <a:effectLst/>
                      </a:endParaRPr>
                    </a:p>
                    <a:p>
                      <a:pPr algn="ctr"/>
                      <a:r>
                        <a:rPr lang="es-ES_tradnl" sz="1200">
                          <a:effectLst/>
                        </a:rPr>
                        <a:t>$ 600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la proporción del pasivo en relación con el capital contable.</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1.5</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0592965"/>
                  </a:ext>
                </a:extLst>
              </a:tr>
              <a:tr h="508000">
                <a:tc>
                  <a:txBody>
                    <a:bodyPr/>
                    <a:lstStyle/>
                    <a:p>
                      <a:pPr algn="ctr"/>
                      <a:r>
                        <a:rPr lang="es-ES_tradnl" sz="1200" dirty="0">
                          <a:effectLst/>
                        </a:rPr>
                        <a:t>Endeudamiento</a:t>
                      </a:r>
                      <a:endParaRPr lang="es-MX" sz="1200" dirty="0">
                        <a:effectLst/>
                      </a:endParaRPr>
                    </a:p>
                    <a:p>
                      <a:pPr algn="ctr"/>
                      <a:r>
                        <a:rPr lang="es-ES_tradnl" sz="1200" dirty="0">
                          <a:effectLst/>
                        </a:rPr>
                        <a:t>interno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Capital contable       </a:t>
                      </a:r>
                      <a:endParaRPr lang="es-MX" sz="1200" dirty="0">
                        <a:effectLst/>
                      </a:endParaRPr>
                    </a:p>
                    <a:p>
                      <a:pPr algn="ctr"/>
                      <a:r>
                        <a:rPr lang="es-ES_tradnl" sz="1200" dirty="0">
                          <a:effectLst/>
                        </a:rPr>
                        <a:t>Pasivo total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$ 600</a:t>
                      </a:r>
                      <a:endParaRPr lang="es-MX" sz="1200">
                        <a:effectLst/>
                      </a:endParaRPr>
                    </a:p>
                    <a:p>
                      <a:pPr algn="ctr"/>
                      <a:r>
                        <a:rPr lang="es-ES_tradnl" sz="1200">
                          <a:effectLst/>
                        </a:rPr>
                        <a:t>$ 900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la proporción del capital contable en relación con el pasivo.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67%</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4818692"/>
                  </a:ext>
                </a:extLst>
              </a:tr>
            </a:tbl>
          </a:graphicData>
        </a:graphic>
      </p:graphicFrame>
      <p:sp>
        <p:nvSpPr>
          <p:cNvPr id="19" name="Bocadillo: rectángulo 18">
            <a:extLst>
              <a:ext uri="{FF2B5EF4-FFF2-40B4-BE49-F238E27FC236}">
                <a16:creationId xmlns:a16="http://schemas.microsoft.com/office/drawing/2014/main" id="{5E7A265F-4DCC-4014-95E8-5D82BB376A1D}"/>
              </a:ext>
            </a:extLst>
          </p:cNvPr>
          <p:cNvSpPr/>
          <p:nvPr/>
        </p:nvSpPr>
        <p:spPr>
          <a:xfrm>
            <a:off x="-1600742" y="72247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tercer apartado de la sección 2.3. </a:t>
            </a:r>
            <a:endParaRPr lang="es-MX" sz="1200" dirty="0">
              <a:solidFill>
                <a:prstClr val="black"/>
              </a:solidFill>
              <a:latin typeface="Calibri" panose="020F0502020204030204"/>
            </a:endParaRPr>
          </a:p>
        </p:txBody>
      </p:sp>
      <p:sp>
        <p:nvSpPr>
          <p:cNvPr id="20" name="Bocadillo: rectángulo 19">
            <a:extLst>
              <a:ext uri="{FF2B5EF4-FFF2-40B4-BE49-F238E27FC236}">
                <a16:creationId xmlns:a16="http://schemas.microsoft.com/office/drawing/2014/main" id="{754F4585-7771-4AE0-B721-AEAB7F92D82C}"/>
              </a:ext>
            </a:extLst>
          </p:cNvPr>
          <p:cNvSpPr/>
          <p:nvPr/>
        </p:nvSpPr>
        <p:spPr>
          <a:xfrm>
            <a:off x="-1593719" y="1358271"/>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tercer apartado de la sección 2.3. </a:t>
            </a:r>
            <a:endParaRPr lang="es-MX" sz="1200" dirty="0">
              <a:solidFill>
                <a:prstClr val="black"/>
              </a:solidFill>
              <a:latin typeface="Calibri" panose="020F0502020204030204"/>
            </a:endParaRPr>
          </a:p>
        </p:txBody>
      </p:sp>
      <p:sp>
        <p:nvSpPr>
          <p:cNvPr id="21" name="CuadroTexto 20">
            <a:extLst>
              <a:ext uri="{FF2B5EF4-FFF2-40B4-BE49-F238E27FC236}">
                <a16:creationId xmlns:a16="http://schemas.microsoft.com/office/drawing/2014/main" id="{28B03BDF-B3A9-49A9-9665-DA2A56D42236}"/>
              </a:ext>
            </a:extLst>
          </p:cNvPr>
          <p:cNvSpPr txBox="1"/>
          <p:nvPr/>
        </p:nvSpPr>
        <p:spPr>
          <a:xfrm>
            <a:off x="1009203" y="1287857"/>
            <a:ext cx="9950441" cy="584775"/>
          </a:xfrm>
          <a:prstGeom prst="rect">
            <a:avLst/>
          </a:prstGeom>
          <a:noFill/>
        </p:spPr>
        <p:txBody>
          <a:bodyPr wrap="square" rtlCol="0">
            <a:spAutoFit/>
          </a:bodyPr>
          <a:lstStyle/>
          <a:p>
            <a:pPr algn="just"/>
            <a:r>
              <a:rPr lang="es-ES_tradnl" sz="1600" dirty="0"/>
              <a:t>A </a:t>
            </a:r>
            <a:r>
              <a:rPr lang="es-ES_tradnl" sz="1600" dirty="0" err="1"/>
              <a:t>continuaci</a:t>
            </a:r>
            <a:r>
              <a:rPr lang="es-ES" sz="1600" dirty="0" err="1"/>
              <a:t>ón</a:t>
            </a:r>
            <a:r>
              <a:rPr lang="es-ES" sz="1600" dirty="0"/>
              <a:t>, revise </a:t>
            </a:r>
            <a:r>
              <a:rPr lang="es-ES_tradnl" sz="1600" dirty="0"/>
              <a:t>atentamente el siguiente video en el que se expone brevemente qué es la razón de endeudamiento y la importancia de su cálculo para la empresa.</a:t>
            </a:r>
          </a:p>
        </p:txBody>
      </p:sp>
      <p:pic>
        <p:nvPicPr>
          <p:cNvPr id="22" name="Imagen 21">
            <a:extLst>
              <a:ext uri="{FF2B5EF4-FFF2-40B4-BE49-F238E27FC236}">
                <a16:creationId xmlns:a16="http://schemas.microsoft.com/office/drawing/2014/main" id="{5C805DD9-6CEE-4E9A-BBED-68AF6D49413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48255" y="2058382"/>
            <a:ext cx="1789662" cy="1580243"/>
          </a:xfrm>
          <a:prstGeom prst="rect">
            <a:avLst/>
          </a:prstGeom>
        </p:spPr>
      </p:pic>
      <p:sp>
        <p:nvSpPr>
          <p:cNvPr id="25" name="Rectángulo 24">
            <a:extLst>
              <a:ext uri="{FF2B5EF4-FFF2-40B4-BE49-F238E27FC236}">
                <a16:creationId xmlns:a16="http://schemas.microsoft.com/office/drawing/2014/main" id="{7E855500-7449-487F-90D0-8CBC42403339}"/>
              </a:ext>
            </a:extLst>
          </p:cNvPr>
          <p:cNvSpPr/>
          <p:nvPr/>
        </p:nvSpPr>
        <p:spPr>
          <a:xfrm>
            <a:off x="3093103" y="2399466"/>
            <a:ext cx="3002897" cy="541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solidFill>
                <a:hlinkClick r:id="rId4"/>
              </a:rPr>
              <a:t>https://youtu.be/sHIv99j53xU</a:t>
            </a:r>
            <a:r>
              <a:rPr lang="es-ES" dirty="0">
                <a:solidFill>
                  <a:schemeClr val="bg1"/>
                </a:solidFill>
              </a:rPr>
              <a:t> </a:t>
            </a:r>
            <a:endParaRPr lang="es-MX" dirty="0">
              <a:solidFill>
                <a:schemeClr val="bg1"/>
              </a:solidFill>
            </a:endParaRPr>
          </a:p>
        </p:txBody>
      </p:sp>
      <p:sp>
        <p:nvSpPr>
          <p:cNvPr id="26" name="CuadroTexto 25">
            <a:extLst>
              <a:ext uri="{FF2B5EF4-FFF2-40B4-BE49-F238E27FC236}">
                <a16:creationId xmlns:a16="http://schemas.microsoft.com/office/drawing/2014/main" id="{3E9D66F5-8E94-47B3-94D3-14ADFFDEA5A2}"/>
              </a:ext>
            </a:extLst>
          </p:cNvPr>
          <p:cNvSpPr txBox="1"/>
          <p:nvPr/>
        </p:nvSpPr>
        <p:spPr>
          <a:xfrm>
            <a:off x="1120779" y="3802231"/>
            <a:ext cx="9950441" cy="338554"/>
          </a:xfrm>
          <a:prstGeom prst="rect">
            <a:avLst/>
          </a:prstGeom>
          <a:noFill/>
        </p:spPr>
        <p:txBody>
          <a:bodyPr wrap="square" rtlCol="0">
            <a:spAutoFit/>
          </a:bodyPr>
          <a:lstStyle/>
          <a:p>
            <a:pPr algn="just"/>
            <a:r>
              <a:rPr lang="es-ES_tradnl" sz="1600" dirty="0"/>
              <a:t>Ahora, analice las siguientes tablas que  describen y ejemplifican las razones de endeudamiento.</a:t>
            </a:r>
          </a:p>
        </p:txBody>
      </p:sp>
      <p:sp>
        <p:nvSpPr>
          <p:cNvPr id="28" name="Bocadillo: rectángulo 27">
            <a:extLst>
              <a:ext uri="{FF2B5EF4-FFF2-40B4-BE49-F238E27FC236}">
                <a16:creationId xmlns:a16="http://schemas.microsoft.com/office/drawing/2014/main" id="{142FA3AD-F358-4B7E-8925-09969EDC30B7}"/>
              </a:ext>
            </a:extLst>
          </p:cNvPr>
          <p:cNvSpPr/>
          <p:nvPr/>
        </p:nvSpPr>
        <p:spPr>
          <a:xfrm>
            <a:off x="8508082" y="4865428"/>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estas tablas que ilustran el desarrollo del tema.</a:t>
            </a:r>
            <a:endParaRPr lang="es-MX"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956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921434" y="1170597"/>
            <a:ext cx="10557598" cy="54703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921434" y="643142"/>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400" b="1" dirty="0">
                <a:solidFill>
                  <a:prstClr val="white"/>
                </a:solidFill>
                <a:latin typeface="Calibri" panose="020F0502020204030204"/>
              </a:rPr>
              <a:t>Módulo</a:t>
            </a: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9203" y="662291"/>
            <a:ext cx="9719187" cy="369332"/>
          </a:xfrm>
          <a:prstGeom prst="rect">
            <a:avLst/>
          </a:prstGeom>
          <a:noFill/>
        </p:spPr>
        <p:txBody>
          <a:bodyPr wrap="square" rtlCol="0">
            <a:spAutoFit/>
          </a:bodyPr>
          <a:lstStyle/>
          <a:p>
            <a:r>
              <a:rPr lang="es-ES" dirty="0">
                <a:solidFill>
                  <a:schemeClr val="bg1"/>
                </a:solidFill>
              </a:rPr>
              <a:t>2.3.4. Rentabilidad</a:t>
            </a:r>
          </a:p>
        </p:txBody>
      </p:sp>
      <p:graphicFrame>
        <p:nvGraphicFramePr>
          <p:cNvPr id="7" name="Tabla 6">
            <a:extLst>
              <a:ext uri="{FF2B5EF4-FFF2-40B4-BE49-F238E27FC236}">
                <a16:creationId xmlns:a16="http://schemas.microsoft.com/office/drawing/2014/main" id="{90B07423-866C-CC81-C9E6-B07E3FEF52E7}"/>
              </a:ext>
            </a:extLst>
          </p:cNvPr>
          <p:cNvGraphicFramePr>
            <a:graphicFrameLocks noGrp="1"/>
          </p:cNvGraphicFramePr>
          <p:nvPr>
            <p:extLst>
              <p:ext uri="{D42A27DB-BD31-4B8C-83A1-F6EECF244321}">
                <p14:modId xmlns:p14="http://schemas.microsoft.com/office/powerpoint/2010/main" val="1471079933"/>
              </p:ext>
            </p:extLst>
          </p:nvPr>
        </p:nvGraphicFramePr>
        <p:xfrm>
          <a:off x="1227169" y="3187527"/>
          <a:ext cx="7381122" cy="3367296"/>
        </p:xfrm>
        <a:graphic>
          <a:graphicData uri="http://schemas.openxmlformats.org/drawingml/2006/table">
            <a:tbl>
              <a:tblPr firstRow="1" firstCol="1" bandRow="1">
                <a:tableStyleId>{5C22544A-7EE6-4342-B048-85BDC9FD1C3A}</a:tableStyleId>
              </a:tblPr>
              <a:tblGrid>
                <a:gridCol w="1179742">
                  <a:extLst>
                    <a:ext uri="{9D8B030D-6E8A-4147-A177-3AD203B41FA5}">
                      <a16:colId xmlns:a16="http://schemas.microsoft.com/office/drawing/2014/main" val="805347947"/>
                    </a:ext>
                  </a:extLst>
                </a:gridCol>
                <a:gridCol w="2048454">
                  <a:extLst>
                    <a:ext uri="{9D8B030D-6E8A-4147-A177-3AD203B41FA5}">
                      <a16:colId xmlns:a16="http://schemas.microsoft.com/office/drawing/2014/main" val="2231531961"/>
                    </a:ext>
                  </a:extLst>
                </a:gridCol>
                <a:gridCol w="1059343">
                  <a:extLst>
                    <a:ext uri="{9D8B030D-6E8A-4147-A177-3AD203B41FA5}">
                      <a16:colId xmlns:a16="http://schemas.microsoft.com/office/drawing/2014/main" val="2705744855"/>
                    </a:ext>
                  </a:extLst>
                </a:gridCol>
                <a:gridCol w="2287579">
                  <a:extLst>
                    <a:ext uri="{9D8B030D-6E8A-4147-A177-3AD203B41FA5}">
                      <a16:colId xmlns:a16="http://schemas.microsoft.com/office/drawing/2014/main" val="3215618995"/>
                    </a:ext>
                  </a:extLst>
                </a:gridCol>
                <a:gridCol w="806004">
                  <a:extLst>
                    <a:ext uri="{9D8B030D-6E8A-4147-A177-3AD203B41FA5}">
                      <a16:colId xmlns:a16="http://schemas.microsoft.com/office/drawing/2014/main" val="432045477"/>
                    </a:ext>
                  </a:extLst>
                </a:gridCol>
              </a:tblGrid>
              <a:tr h="186662">
                <a:tc gridSpan="5">
                  <a:txBody>
                    <a:bodyPr/>
                    <a:lstStyle/>
                    <a:p>
                      <a:pPr algn="ctr"/>
                      <a:r>
                        <a:rPr lang="es-ES_tradnl" sz="1200">
                          <a:effectLst/>
                        </a:rPr>
                        <a:t>Cifras en miles de pesos (Datos supuestos)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0057130"/>
                  </a:ext>
                </a:extLst>
              </a:tr>
              <a:tr h="186662">
                <a:tc>
                  <a:txBody>
                    <a:bodyPr/>
                    <a:lstStyle/>
                    <a:p>
                      <a:pPr algn="ctr"/>
                      <a:r>
                        <a:rPr lang="es-ES_tradnl" sz="1200" b="1" dirty="0">
                          <a:effectLst/>
                        </a:rPr>
                        <a:t>Concepto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Razón</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Ejemplo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Significado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b="1" dirty="0">
                          <a:effectLst/>
                        </a:rPr>
                        <a:t>Resultado</a:t>
                      </a:r>
                      <a:endParaRPr lang="es-MX"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89667"/>
                  </a:ext>
                </a:extLst>
              </a:tr>
              <a:tr h="373324">
                <a:tc>
                  <a:txBody>
                    <a:bodyPr/>
                    <a:lstStyle/>
                    <a:p>
                      <a:pPr algn="ctr"/>
                      <a:r>
                        <a:rPr lang="es-ES_tradnl" sz="1200" dirty="0">
                          <a:effectLst/>
                        </a:rPr>
                        <a:t>Margen bruto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bruta       </a:t>
                      </a:r>
                      <a:endParaRPr lang="es-MX" sz="1200" dirty="0">
                        <a:effectLst/>
                      </a:endParaRPr>
                    </a:p>
                    <a:p>
                      <a:pPr algn="ctr"/>
                      <a:r>
                        <a:rPr lang="es-ES_tradnl" sz="1200" dirty="0">
                          <a:effectLst/>
                        </a:rPr>
                        <a:t> Ventas totales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$ 2,100</a:t>
                      </a:r>
                      <a:endParaRPr lang="es-MX" sz="1200">
                        <a:effectLst/>
                      </a:endParaRPr>
                    </a:p>
                    <a:p>
                      <a:pPr algn="ctr"/>
                      <a:r>
                        <a:rPr lang="es-ES_tradnl" sz="1200">
                          <a:effectLst/>
                        </a:rPr>
                        <a:t>$3,000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s-ES_tradnl" sz="1200" dirty="0">
                          <a:effectLst/>
                        </a:rPr>
                        <a:t>Representa la proporción del margen de contribución por venta.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70%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8600592"/>
                  </a:ext>
                </a:extLst>
              </a:tr>
              <a:tr h="559986">
                <a:tc>
                  <a:txBody>
                    <a:bodyPr/>
                    <a:lstStyle/>
                    <a:p>
                      <a:pPr algn="ctr"/>
                      <a:r>
                        <a:rPr lang="es-ES_tradnl" sz="1200" dirty="0">
                          <a:effectLst/>
                        </a:rPr>
                        <a:t>Margen operativo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de operación       </a:t>
                      </a:r>
                      <a:endParaRPr lang="es-MX" sz="1200" dirty="0">
                        <a:effectLst/>
                      </a:endParaRPr>
                    </a:p>
                    <a:p>
                      <a:pPr algn="ctr"/>
                      <a:r>
                        <a:rPr lang="es-ES_tradnl" sz="1200" dirty="0">
                          <a:effectLst/>
                        </a:rPr>
                        <a:t> Ventas totales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$ 1,200</a:t>
                      </a:r>
                      <a:endParaRPr lang="es-MX" sz="1200">
                        <a:effectLst/>
                      </a:endParaRPr>
                    </a:p>
                    <a:p>
                      <a:pPr algn="ctr"/>
                      <a:r>
                        <a:rPr lang="es-ES_tradnl" sz="1200">
                          <a:effectLst/>
                        </a:rPr>
                        <a:t>$ 3,000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el margen de utilidad deducidos los gastos respecto a las ventas.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40%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2049814"/>
                  </a:ext>
                </a:extLst>
              </a:tr>
              <a:tr h="567366">
                <a:tc>
                  <a:txBody>
                    <a:bodyPr/>
                    <a:lstStyle/>
                    <a:p>
                      <a:pPr algn="ctr"/>
                      <a:r>
                        <a:rPr lang="es-ES_tradnl" sz="1200" dirty="0">
                          <a:effectLst/>
                        </a:rPr>
                        <a:t>Margen neto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neta       </a:t>
                      </a:r>
                      <a:endParaRPr lang="es-MX" sz="1200" dirty="0">
                        <a:effectLst/>
                      </a:endParaRPr>
                    </a:p>
                    <a:p>
                      <a:pPr algn="ctr"/>
                      <a:r>
                        <a:rPr lang="es-ES_tradnl" sz="1200" dirty="0">
                          <a:effectLst/>
                        </a:rPr>
                        <a:t>Ventas Totales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$ 200</a:t>
                      </a:r>
                      <a:endParaRPr lang="es-MX" sz="1200">
                        <a:effectLst/>
                      </a:endParaRPr>
                    </a:p>
                    <a:p>
                      <a:pPr algn="ctr"/>
                      <a:r>
                        <a:rPr lang="es-ES_tradnl" sz="1200">
                          <a:effectLst/>
                        </a:rPr>
                        <a:t>$ 3,000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Representa la proporción del capital contable en relación con el pasivo.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20%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2587339"/>
                  </a:ext>
                </a:extLst>
              </a:tr>
              <a:tr h="559986">
                <a:tc>
                  <a:txBody>
                    <a:bodyPr/>
                    <a:lstStyle/>
                    <a:p>
                      <a:pPr algn="ctr"/>
                      <a:r>
                        <a:rPr lang="es-ES_tradnl" sz="1200" dirty="0">
                          <a:effectLst/>
                        </a:rPr>
                        <a:t>ROA Rentabilidad sobre el activo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neta</a:t>
                      </a:r>
                      <a:endParaRPr lang="es-MX" sz="1200" dirty="0">
                        <a:effectLst/>
                      </a:endParaRPr>
                    </a:p>
                    <a:p>
                      <a:pPr algn="ctr"/>
                      <a:r>
                        <a:rPr lang="es-ES_tradnl" sz="1200" dirty="0">
                          <a:effectLst/>
                        </a:rPr>
                        <a:t>Activo Total</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$ 600</a:t>
                      </a:r>
                      <a:endParaRPr lang="es-MX" sz="1200">
                        <a:effectLst/>
                      </a:endParaRPr>
                    </a:p>
                    <a:p>
                      <a:pPr algn="ctr"/>
                      <a:r>
                        <a:rPr lang="es-ES_tradnl" sz="1200">
                          <a:effectLst/>
                        </a:rPr>
                        <a:t>$ 1,500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r>
                        <a:rPr lang="es-ES_tradnl" sz="1200" dirty="0">
                          <a:effectLst/>
                        </a:rPr>
                        <a:t>El retorno obtenido por cada peso invertido en activo.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dirty="0">
                          <a:effectLst/>
                        </a:rPr>
                        <a:t>40%</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5727707"/>
                  </a:ext>
                </a:extLst>
              </a:tr>
              <a:tr h="559986">
                <a:tc>
                  <a:txBody>
                    <a:bodyPr/>
                    <a:lstStyle/>
                    <a:p>
                      <a:pPr algn="ctr"/>
                      <a:r>
                        <a:rPr lang="es-ES_tradnl" sz="1200">
                          <a:effectLst/>
                        </a:rPr>
                        <a:t>ROE Rentabilidad para el socio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neta</a:t>
                      </a:r>
                      <a:endParaRPr lang="es-MX" sz="1200" dirty="0">
                        <a:effectLst/>
                      </a:endParaRPr>
                    </a:p>
                    <a:p>
                      <a:pPr algn="ctr"/>
                      <a:r>
                        <a:rPr lang="es-ES_tradnl" sz="1200" dirty="0">
                          <a:effectLst/>
                        </a:rPr>
                        <a:t>Capital contable</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a:effectLst/>
                        </a:rPr>
                        <a:t>$ 200</a:t>
                      </a:r>
                      <a:endParaRPr lang="es-MX" sz="1200">
                        <a:effectLst/>
                      </a:endParaRPr>
                    </a:p>
                    <a:p>
                      <a:pPr algn="ctr"/>
                      <a:r>
                        <a:rPr lang="es-ES_tradnl" sz="1200">
                          <a:effectLst/>
                        </a:rPr>
                        <a:t>$ 600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El retorno obtenido por cada peso que los socios han invertido.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a:effectLst/>
                        </a:rPr>
                        <a:t>33%</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4396773"/>
                  </a:ext>
                </a:extLst>
              </a:tr>
              <a:tr h="373324">
                <a:tc>
                  <a:txBody>
                    <a:bodyPr/>
                    <a:lstStyle/>
                    <a:p>
                      <a:pPr algn="ctr"/>
                      <a:r>
                        <a:rPr lang="es-ES_tradnl" sz="1200" dirty="0">
                          <a:effectLst/>
                        </a:rPr>
                        <a:t>Utilidad por acción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s-ES_tradnl" sz="1200" u="sng" dirty="0">
                          <a:effectLst/>
                        </a:rPr>
                        <a:t>Utilidad neta       </a:t>
                      </a:r>
                      <a:endParaRPr lang="es-MX" sz="1200" dirty="0">
                        <a:effectLst/>
                      </a:endParaRPr>
                    </a:p>
                    <a:p>
                      <a:pPr algn="ctr"/>
                      <a:r>
                        <a:rPr lang="es-ES_tradnl" sz="1200" dirty="0">
                          <a:effectLst/>
                        </a:rPr>
                        <a:t> Nº acciones en circulación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u="sng">
                          <a:effectLst/>
                        </a:rPr>
                        <a:t>$ 600</a:t>
                      </a:r>
                      <a:endParaRPr lang="es-MX" sz="1200">
                        <a:effectLst/>
                      </a:endParaRPr>
                    </a:p>
                    <a:p>
                      <a:pPr algn="ctr"/>
                      <a:r>
                        <a:rPr lang="es-ES_tradnl" sz="1200">
                          <a:effectLst/>
                        </a:rPr>
                        <a:t> 1,000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s-ES_tradnl" sz="1200" dirty="0">
                          <a:effectLst/>
                        </a:rPr>
                        <a:t>Es la utilidad por acción, del total de acciones en circulación.</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s-ES_tradnl" sz="1200" dirty="0">
                          <a:effectLst/>
                        </a:rPr>
                        <a:t>60 </a:t>
                      </a:r>
                      <a:r>
                        <a:rPr lang="es-ES_tradnl" sz="1200" dirty="0" err="1">
                          <a:effectLst/>
                        </a:rPr>
                        <a:t>cts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2825643"/>
                  </a:ext>
                </a:extLst>
              </a:tr>
            </a:tbl>
          </a:graphicData>
        </a:graphic>
      </p:graphicFrame>
      <p:sp>
        <p:nvSpPr>
          <p:cNvPr id="19" name="CuadroTexto 18">
            <a:extLst>
              <a:ext uri="{FF2B5EF4-FFF2-40B4-BE49-F238E27FC236}">
                <a16:creationId xmlns:a16="http://schemas.microsoft.com/office/drawing/2014/main" id="{FD5DB5F1-2D08-4103-B333-BC548E9C6F9B}"/>
              </a:ext>
            </a:extLst>
          </p:cNvPr>
          <p:cNvSpPr txBox="1"/>
          <p:nvPr/>
        </p:nvSpPr>
        <p:spPr>
          <a:xfrm>
            <a:off x="1019035" y="1208761"/>
            <a:ext cx="9950441" cy="338554"/>
          </a:xfrm>
          <a:prstGeom prst="rect">
            <a:avLst/>
          </a:prstGeom>
          <a:noFill/>
        </p:spPr>
        <p:txBody>
          <a:bodyPr wrap="square" rtlCol="0">
            <a:spAutoFit/>
          </a:bodyPr>
          <a:lstStyle/>
          <a:p>
            <a:pPr algn="just"/>
            <a:r>
              <a:rPr lang="es-ES_tradnl" sz="1600" dirty="0"/>
              <a:t>El siguiente video exponen brevemente cuáles son las razones de rentabilidad, </a:t>
            </a:r>
            <a:r>
              <a:rPr lang="es-ES_tradnl" sz="1600" dirty="0" err="1"/>
              <a:t>rev</a:t>
            </a:r>
            <a:r>
              <a:rPr lang="es-ES" sz="1600" dirty="0" err="1"/>
              <a:t>íselo</a:t>
            </a:r>
            <a:r>
              <a:rPr lang="es-ES" sz="1600" dirty="0"/>
              <a:t> con atención.</a:t>
            </a:r>
            <a:endParaRPr lang="es-ES_tradnl" sz="1600" dirty="0"/>
          </a:p>
        </p:txBody>
      </p:sp>
      <p:sp>
        <p:nvSpPr>
          <p:cNvPr id="20" name="Bocadillo: rectángulo 19">
            <a:extLst>
              <a:ext uri="{FF2B5EF4-FFF2-40B4-BE49-F238E27FC236}">
                <a16:creationId xmlns:a16="http://schemas.microsoft.com/office/drawing/2014/main" id="{BDFFADBB-412D-4CF8-8D46-AB0CB02CC9B7}"/>
              </a:ext>
            </a:extLst>
          </p:cNvPr>
          <p:cNvSpPr/>
          <p:nvPr/>
        </p:nvSpPr>
        <p:spPr>
          <a:xfrm>
            <a:off x="-1600742" y="722475"/>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cuarto apartado de la sección 2.3. </a:t>
            </a:r>
            <a:endParaRPr lang="es-MX" sz="1200" dirty="0">
              <a:solidFill>
                <a:prstClr val="black"/>
              </a:solidFill>
              <a:latin typeface="Calibri" panose="020F0502020204030204"/>
            </a:endParaRPr>
          </a:p>
        </p:txBody>
      </p:sp>
      <p:sp>
        <p:nvSpPr>
          <p:cNvPr id="21" name="Bocadillo: rectángulo 20">
            <a:extLst>
              <a:ext uri="{FF2B5EF4-FFF2-40B4-BE49-F238E27FC236}">
                <a16:creationId xmlns:a16="http://schemas.microsoft.com/office/drawing/2014/main" id="{3B4C8859-4333-4710-8FB1-11B610636D93}"/>
              </a:ext>
            </a:extLst>
          </p:cNvPr>
          <p:cNvSpPr/>
          <p:nvPr/>
        </p:nvSpPr>
        <p:spPr>
          <a:xfrm>
            <a:off x="-1600742" y="1279174"/>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cuarto apartado de la sección 2.3. </a:t>
            </a:r>
            <a:endParaRPr lang="es-MX" sz="1200" dirty="0">
              <a:solidFill>
                <a:prstClr val="black"/>
              </a:solidFill>
              <a:latin typeface="Calibri" panose="020F0502020204030204"/>
            </a:endParaRPr>
          </a:p>
        </p:txBody>
      </p:sp>
      <p:pic>
        <p:nvPicPr>
          <p:cNvPr id="22" name="Imagen 21">
            <a:extLst>
              <a:ext uri="{FF2B5EF4-FFF2-40B4-BE49-F238E27FC236}">
                <a16:creationId xmlns:a16="http://schemas.microsoft.com/office/drawing/2014/main" id="{6102D079-3F06-4829-AEF1-8E1731783B2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181435" y="1793537"/>
            <a:ext cx="1044529" cy="922302"/>
          </a:xfrm>
          <a:prstGeom prst="rect">
            <a:avLst/>
          </a:prstGeom>
        </p:spPr>
      </p:pic>
      <p:sp>
        <p:nvSpPr>
          <p:cNvPr id="25" name="Rectángulo 24">
            <a:extLst>
              <a:ext uri="{FF2B5EF4-FFF2-40B4-BE49-F238E27FC236}">
                <a16:creationId xmlns:a16="http://schemas.microsoft.com/office/drawing/2014/main" id="{3C7230BA-CA0A-4E03-A443-1BF8CDC59851}"/>
              </a:ext>
            </a:extLst>
          </p:cNvPr>
          <p:cNvSpPr/>
          <p:nvPr/>
        </p:nvSpPr>
        <p:spPr>
          <a:xfrm>
            <a:off x="2225964" y="1807412"/>
            <a:ext cx="2581939" cy="554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bg1"/>
                </a:solidFill>
              </a:rPr>
              <a:t> </a:t>
            </a:r>
            <a:r>
              <a:rPr lang="es-ES" sz="1400" dirty="0">
                <a:solidFill>
                  <a:schemeClr val="bg1"/>
                </a:solidFill>
                <a:hlinkClick r:id="rId4"/>
              </a:rPr>
              <a:t>https://youtu.be/DUONNiCiPZE</a:t>
            </a:r>
            <a:r>
              <a:rPr lang="es-ES" sz="1400" dirty="0">
                <a:solidFill>
                  <a:schemeClr val="bg1"/>
                </a:solidFill>
              </a:rPr>
              <a:t> </a:t>
            </a:r>
            <a:endParaRPr lang="es-MX" sz="1400" dirty="0">
              <a:solidFill>
                <a:schemeClr val="bg1"/>
              </a:solidFill>
            </a:endParaRPr>
          </a:p>
        </p:txBody>
      </p:sp>
      <p:sp>
        <p:nvSpPr>
          <p:cNvPr id="26" name="CuadroTexto 25">
            <a:extLst>
              <a:ext uri="{FF2B5EF4-FFF2-40B4-BE49-F238E27FC236}">
                <a16:creationId xmlns:a16="http://schemas.microsoft.com/office/drawing/2014/main" id="{E7790E8A-6AA4-415E-B3F7-496291ED1A27}"/>
              </a:ext>
            </a:extLst>
          </p:cNvPr>
          <p:cNvSpPr txBox="1"/>
          <p:nvPr/>
        </p:nvSpPr>
        <p:spPr>
          <a:xfrm>
            <a:off x="1009203" y="2793294"/>
            <a:ext cx="9950441" cy="338554"/>
          </a:xfrm>
          <a:prstGeom prst="rect">
            <a:avLst/>
          </a:prstGeom>
          <a:noFill/>
        </p:spPr>
        <p:txBody>
          <a:bodyPr wrap="square" rtlCol="0">
            <a:spAutoFit/>
          </a:bodyPr>
          <a:lstStyle/>
          <a:p>
            <a:pPr algn="just"/>
            <a:r>
              <a:rPr lang="es-ES_tradnl" sz="1600" dirty="0"/>
              <a:t>Ahora, analice la siguiente tabla en la que se describen y se ejemplifican las razones de rentabilidad.</a:t>
            </a:r>
          </a:p>
        </p:txBody>
      </p:sp>
      <p:sp>
        <p:nvSpPr>
          <p:cNvPr id="28" name="Bocadillo: rectángulo 27">
            <a:extLst>
              <a:ext uri="{FF2B5EF4-FFF2-40B4-BE49-F238E27FC236}">
                <a16:creationId xmlns:a16="http://schemas.microsoft.com/office/drawing/2014/main" id="{C0BD580E-E1AE-44AB-8145-AC818EE953F7}"/>
              </a:ext>
            </a:extLst>
          </p:cNvPr>
          <p:cNvSpPr/>
          <p:nvPr/>
        </p:nvSpPr>
        <p:spPr>
          <a:xfrm>
            <a:off x="8779812" y="3291662"/>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estas tablas que ilustran el desarrollo del tema.</a:t>
            </a:r>
            <a:endParaRPr lang="es-MX"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949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Rectángulo: esquinas redondeadas 4">
            <a:extLst>
              <a:ext uri="{FF2B5EF4-FFF2-40B4-BE49-F238E27FC236}">
                <a16:creationId xmlns:a16="http://schemas.microsoft.com/office/drawing/2014/main" id="{AF55A350-95FD-4BE3-B989-8FABA6F383DF}"/>
              </a:ext>
            </a:extLst>
          </p:cNvPr>
          <p:cNvSpPr/>
          <p:nvPr/>
        </p:nvSpPr>
        <p:spPr>
          <a:xfrm>
            <a:off x="6093656" y="986216"/>
            <a:ext cx="5361725" cy="5847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b="1" i="0" u="none" strike="noStrike" kern="1200" cap="none" spc="0" normalizeH="0" baseline="0" noProof="0" dirty="0">
                <a:ln>
                  <a:noFill/>
                </a:ln>
                <a:solidFill>
                  <a:prstClr val="white"/>
                </a:solidFill>
                <a:effectLst/>
                <a:uLnTx/>
                <a:uFillTx/>
                <a:latin typeface="Calibri" panose="020F0502020204030204"/>
                <a:ea typeface="+mn-ea"/>
                <a:cs typeface="+mn-cs"/>
              </a:rPr>
              <a:t>Actividad 3:</a:t>
            </a:r>
          </a:p>
          <a:p>
            <a:pPr lvl="0" algn="ctr">
              <a:defRPr/>
            </a:pPr>
            <a:r>
              <a:rPr lang="es-ES" b="1" dirty="0">
                <a:solidFill>
                  <a:srgbClr val="FFFF00"/>
                </a:solidFill>
              </a:rPr>
              <a:t>Caso práctico 1. Aplicación de razones financieras </a:t>
            </a:r>
            <a:endParaRPr kumimoji="0" lang="es-MX" b="1" i="0" u="none" strike="noStrike" kern="1200" cap="none" spc="0" normalizeH="0" baseline="0" noProof="0" dirty="0">
              <a:ln>
                <a:noFill/>
              </a:ln>
              <a:solidFill>
                <a:srgbClr val="FFFF00"/>
              </a:solidFill>
              <a:effectLst/>
              <a:uLnTx/>
              <a:uFillTx/>
              <a:latin typeface="Calibri" panose="020F0502020204030204"/>
            </a:endParaRPr>
          </a:p>
        </p:txBody>
      </p:sp>
      <p:sp>
        <p:nvSpPr>
          <p:cNvPr id="7" name="CuadroTexto 6">
            <a:extLst>
              <a:ext uri="{FF2B5EF4-FFF2-40B4-BE49-F238E27FC236}">
                <a16:creationId xmlns:a16="http://schemas.microsoft.com/office/drawing/2014/main" id="{A9707BAF-01F6-435C-8580-53D4E383FD82}"/>
              </a:ext>
            </a:extLst>
          </p:cNvPr>
          <p:cNvSpPr txBox="1"/>
          <p:nvPr/>
        </p:nvSpPr>
        <p:spPr>
          <a:xfrm>
            <a:off x="6093655" y="1719188"/>
            <a:ext cx="5719653" cy="4708981"/>
          </a:xfrm>
          <a:prstGeom prst="rect">
            <a:avLst/>
          </a:prstGeom>
          <a:noFill/>
        </p:spPr>
        <p:txBody>
          <a:bodyPr wrap="square">
            <a:spAutoFit/>
          </a:bodyPr>
          <a:lstStyle/>
          <a:p>
            <a:pPr algn="just"/>
            <a:r>
              <a:rPr kumimoji="0" lang="es-MX" sz="1200" b="1" i="1" u="none" strike="noStrike" kern="1200" cap="none" spc="0" normalizeH="0" baseline="0" noProof="0" dirty="0">
                <a:ln>
                  <a:noFill/>
                </a:ln>
                <a:effectLst/>
                <a:uLnTx/>
                <a:uFillTx/>
                <a:latin typeface="Calibri" panose="020F0502020204030204"/>
                <a:ea typeface="+mn-ea"/>
                <a:cs typeface="+mn-cs"/>
              </a:rPr>
              <a:t>Descripción:</a:t>
            </a:r>
          </a:p>
          <a:p>
            <a:pPr algn="just"/>
            <a:endParaRPr lang="es-MX" sz="1200" b="1" dirty="0">
              <a:latin typeface="Calibri" panose="020F0502020204030204"/>
            </a:endParaRPr>
          </a:p>
          <a:p>
            <a:pPr algn="just"/>
            <a:r>
              <a:rPr lang="es-MX" sz="1200" dirty="0"/>
              <a:t>El participante aplicará los datos de los estados financieros de la empresa X, S.A. contenidos en la hoja de Excel disponible al dar clic en botón </a:t>
            </a:r>
            <a:r>
              <a:rPr lang="es-MX" sz="1200" b="1" dirty="0"/>
              <a:t>Descargar</a:t>
            </a:r>
            <a:r>
              <a:rPr lang="es-MX" sz="1200" dirty="0"/>
              <a:t>.</a:t>
            </a:r>
          </a:p>
          <a:p>
            <a:pPr algn="just"/>
            <a:endParaRPr lang="es-ES" sz="1200" dirty="0"/>
          </a:p>
          <a:p>
            <a:pPr algn="just"/>
            <a:endParaRPr lang="es-MX" sz="1200" dirty="0"/>
          </a:p>
          <a:p>
            <a:pPr algn="just"/>
            <a:endParaRPr lang="es-MX" sz="1200" dirty="0"/>
          </a:p>
          <a:p>
            <a:pPr algn="just"/>
            <a:r>
              <a:rPr lang="es-MX" sz="1200" dirty="0"/>
              <a:t>Con base en la información del archivo, determine los índices financieros siguientes:</a:t>
            </a:r>
          </a:p>
          <a:p>
            <a:pPr algn="just"/>
            <a:r>
              <a:rPr lang="es-MX" sz="1200" dirty="0"/>
              <a:t> </a:t>
            </a:r>
          </a:p>
          <a:p>
            <a:pPr marL="228600" lvl="0" indent="-228600" algn="just">
              <a:buAutoNum type="arabicPeriod"/>
            </a:pPr>
            <a:r>
              <a:rPr lang="es-MX" sz="1200" dirty="0"/>
              <a:t>Tendencias y porcientos integrales.</a:t>
            </a:r>
          </a:p>
          <a:p>
            <a:pPr marL="228600" lvl="0" indent="-228600" algn="just">
              <a:buAutoNum type="arabicPeriod"/>
            </a:pPr>
            <a:r>
              <a:rPr lang="es-MX" sz="1200" dirty="0"/>
              <a:t>Razones financieras de: endeudamiento, liquidez y solvencia, eficiencia y actividad, endeudamiento, y de rentabilidad.</a:t>
            </a:r>
          </a:p>
          <a:p>
            <a:pPr lvl="0" algn="just"/>
            <a:endParaRPr lang="es-MX" sz="1200" dirty="0"/>
          </a:p>
          <a:p>
            <a:pPr algn="just"/>
            <a:r>
              <a:rPr lang="es-MX" sz="1200" b="1" dirty="0"/>
              <a:t>Criterios de entrega:</a:t>
            </a:r>
          </a:p>
          <a:p>
            <a:pPr algn="just"/>
            <a:r>
              <a:rPr lang="es-MX" sz="1200" dirty="0"/>
              <a:t>Este es un caso práctico aplicando tendencias, porcientos integrales, razones financieras con un valor de 40 puntos, en donde el participante interpretará cada uno de los indicadores, utilizando los ejemplos descritos en la maqueta.</a:t>
            </a:r>
          </a:p>
          <a:p>
            <a:pPr algn="just"/>
            <a:r>
              <a:rPr lang="es-ES_tradnl" sz="1200" dirty="0"/>
              <a:t> </a:t>
            </a:r>
            <a:endParaRPr lang="es-MX" sz="1200" dirty="0"/>
          </a:p>
          <a:p>
            <a:pPr algn="just"/>
            <a:r>
              <a:rPr lang="es-ES" sz="1200" b="1" dirty="0"/>
              <a:t>Lineamientos de entrega:</a:t>
            </a:r>
          </a:p>
          <a:p>
            <a:pPr marL="228600" indent="-228600" algn="just">
              <a:buFont typeface="+mj-lt"/>
              <a:buAutoNum type="arabicPeriod"/>
            </a:pPr>
            <a:r>
              <a:rPr lang="es-ES" sz="1200" dirty="0"/>
              <a:t>Debe entregarse en un formato en Excel y con los cuadros resúmenes contenidos en el mismo.</a:t>
            </a:r>
          </a:p>
          <a:p>
            <a:pPr marL="228600" indent="-228600" algn="just">
              <a:buFont typeface="+mj-lt"/>
              <a:buAutoNum type="arabicPeriod"/>
            </a:pPr>
            <a:r>
              <a:rPr lang="es-ES" sz="1200" dirty="0"/>
              <a:t>Titule el archivo de la siguiente forma: </a:t>
            </a:r>
            <a:r>
              <a:rPr lang="es-ES" sz="1200" dirty="0" err="1"/>
              <a:t>Act</a:t>
            </a:r>
            <a:r>
              <a:rPr lang="es-ES" sz="1200" i="1" dirty="0" err="1"/>
              <a:t>n</a:t>
            </a:r>
            <a:r>
              <a:rPr lang="es-ES" sz="1200" dirty="0" err="1"/>
              <a:t>_PrimerApellidoyPrimerNombre</a:t>
            </a:r>
            <a:r>
              <a:rPr lang="es-ES" sz="1200" dirty="0"/>
              <a:t>. Por ejemplo: Act3_VillanuevaMariaTeresa </a:t>
            </a:r>
          </a:p>
          <a:p>
            <a:pPr marL="228600" indent="-228600" algn="just">
              <a:buFont typeface="+mj-lt"/>
              <a:buAutoNum type="arabicPeriod"/>
            </a:pPr>
            <a:r>
              <a:rPr lang="es-ES" sz="1200" dirty="0"/>
              <a:t>Suba su archivo Excel a través del apartado </a:t>
            </a:r>
            <a:r>
              <a:rPr lang="es-ES" sz="1200" b="1" dirty="0"/>
              <a:t>Actividades</a:t>
            </a:r>
            <a:r>
              <a:rPr lang="es-ES" sz="1200" dirty="0"/>
              <a:t> de la plataforma </a:t>
            </a:r>
            <a:r>
              <a:rPr lang="es-ES" sz="1200" dirty="0" err="1"/>
              <a:t>Eminus</a:t>
            </a:r>
            <a:r>
              <a:rPr lang="es-ES" sz="1200" dirty="0"/>
              <a:t>, a más tardar en la fecha establecida en el </a:t>
            </a:r>
            <a:r>
              <a:rPr lang="es-ES" sz="1200" b="1" dirty="0"/>
              <a:t>Calendario de entregas</a:t>
            </a:r>
            <a:r>
              <a:rPr lang="es-ES" sz="1200" dirty="0"/>
              <a:t>. </a:t>
            </a:r>
          </a:p>
        </p:txBody>
      </p:sp>
      <p:sp>
        <p:nvSpPr>
          <p:cNvPr id="13" name="Título 1">
            <a:extLst>
              <a:ext uri="{FF2B5EF4-FFF2-40B4-BE49-F238E27FC236}">
                <a16:creationId xmlns:a16="http://schemas.microsoft.com/office/drawing/2014/main" id="{2E2221D9-EA27-4789-BD5A-87BAC12E5EED}"/>
              </a:ext>
            </a:extLst>
          </p:cNvPr>
          <p:cNvSpPr>
            <a:spLocks noGrp="1"/>
          </p:cNvSpPr>
          <p:nvPr>
            <p:ph type="title"/>
          </p:nvPr>
        </p:nvSpPr>
        <p:spPr>
          <a:xfrm>
            <a:off x="444478" y="604059"/>
            <a:ext cx="4044395" cy="559589"/>
          </a:xfrm>
        </p:spPr>
        <p:txBody>
          <a:bodyPr>
            <a:normAutofit/>
          </a:bodyPr>
          <a:lstStyle/>
          <a:p>
            <a:r>
              <a:rPr lang="es-MX" sz="2800" dirty="0"/>
              <a:t>Evidencias de desempeño</a:t>
            </a:r>
          </a:p>
        </p:txBody>
      </p:sp>
      <p:pic>
        <p:nvPicPr>
          <p:cNvPr id="6" name="Imagen 5"/>
          <p:cNvPicPr>
            <a:picLocks noChangeAspect="1"/>
          </p:cNvPicPr>
          <p:nvPr/>
        </p:nvPicPr>
        <p:blipFill rotWithShape="1">
          <a:blip r:embed="rId2"/>
          <a:srcRect t="18932" r="3402"/>
          <a:stretch/>
        </p:blipFill>
        <p:spPr>
          <a:xfrm>
            <a:off x="261793" y="1949697"/>
            <a:ext cx="5529407" cy="2007008"/>
          </a:xfrm>
          <a:prstGeom prst="rect">
            <a:avLst/>
          </a:prstGeom>
        </p:spPr>
      </p:pic>
      <p:sp>
        <p:nvSpPr>
          <p:cNvPr id="2" name="Rectángulo: esquinas redondeadas 1">
            <a:extLst>
              <a:ext uri="{FF2B5EF4-FFF2-40B4-BE49-F238E27FC236}">
                <a16:creationId xmlns:a16="http://schemas.microsoft.com/office/drawing/2014/main" id="{1D4B9EC2-7148-4658-8C89-95B00AAADF4A}"/>
              </a:ext>
            </a:extLst>
          </p:cNvPr>
          <p:cNvSpPr/>
          <p:nvPr/>
        </p:nvSpPr>
        <p:spPr>
          <a:xfrm>
            <a:off x="6271491" y="2604655"/>
            <a:ext cx="1182254" cy="3048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Descargar</a:t>
            </a:r>
            <a:endParaRPr lang="es-MX" sz="1400" b="1" dirty="0"/>
          </a:p>
        </p:txBody>
      </p:sp>
      <p:sp>
        <p:nvSpPr>
          <p:cNvPr id="11" name="Bocadillo: rectángulo 10">
            <a:extLst>
              <a:ext uri="{FF2B5EF4-FFF2-40B4-BE49-F238E27FC236}">
                <a16:creationId xmlns:a16="http://schemas.microsoft.com/office/drawing/2014/main" id="{E63DB635-BA0D-42D0-93A0-C88B6FC250D3}"/>
              </a:ext>
            </a:extLst>
          </p:cNvPr>
          <p:cNvSpPr/>
          <p:nvPr/>
        </p:nvSpPr>
        <p:spPr>
          <a:xfrm>
            <a:off x="3546330" y="2344882"/>
            <a:ext cx="2350655" cy="824345"/>
          </a:xfrm>
          <a:prstGeom prst="wedgeRectCallout">
            <a:avLst>
              <a:gd name="adj1" fmla="val 66574"/>
              <a:gd name="adj2" fmla="val 127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colocar un botón donde, al dar clic, el usuario descargue el archivo Excel para el ejercicio, elaborado por el maestro.</a:t>
            </a:r>
            <a:endParaRPr lang="es-MX" sz="1200" dirty="0">
              <a:solidFill>
                <a:prstClr val="black"/>
              </a:solidFill>
              <a:latin typeface="Calibri" panose="020F0502020204030204"/>
            </a:endParaRPr>
          </a:p>
        </p:txBody>
      </p:sp>
    </p:spTree>
    <p:extLst>
      <p:ext uri="{BB962C8B-B14F-4D97-AF65-F5344CB8AC3E}">
        <p14:creationId xmlns:p14="http://schemas.microsoft.com/office/powerpoint/2010/main" val="177989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11" name="Bocadillo: rectángulo 10">
            <a:extLst>
              <a:ext uri="{FF2B5EF4-FFF2-40B4-BE49-F238E27FC236}">
                <a16:creationId xmlns:a16="http://schemas.microsoft.com/office/drawing/2014/main" id="{4FB43EDC-E61D-4B6B-A01D-DB1B96722E81}"/>
              </a:ext>
            </a:extLst>
          </p:cNvPr>
          <p:cNvSpPr/>
          <p:nvPr/>
        </p:nvSpPr>
        <p:spPr>
          <a:xfrm>
            <a:off x="6850966" y="341243"/>
            <a:ext cx="4853355" cy="1178068"/>
          </a:xfrm>
          <a:prstGeom prst="wedgeRectCallout">
            <a:avLst>
              <a:gd name="adj1" fmla="val -58155"/>
              <a:gd name="adj2" fmla="val -109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 este apartado va después de la Evidencia de desempeño. </a:t>
            </a:r>
            <a:r>
              <a:rPr lang="es-MX" sz="1400" dirty="0">
                <a:solidFill>
                  <a:prstClr val="black"/>
                </a:solidFill>
                <a:latin typeface="Calibri" panose="020F0502020204030204"/>
              </a:rPr>
              <a:t>Se presenta en herramienta </a:t>
            </a:r>
            <a:r>
              <a:rPr lang="es-MX" sz="1400" u="sng" dirty="0">
                <a:solidFill>
                  <a:prstClr val="black"/>
                </a:solidFill>
                <a:latin typeface="Calibri" panose="020F0502020204030204"/>
              </a:rPr>
              <a:t>Pestañas</a:t>
            </a:r>
            <a:r>
              <a:rPr lang="es-MX" sz="1400" dirty="0">
                <a:solidFill>
                  <a:prstClr val="black"/>
                </a:solidFill>
                <a:latin typeface="Calibri" panose="020F0502020204030204"/>
              </a:rPr>
              <a:t>. Ésta es la información de la primera pestaña.</a:t>
            </a:r>
            <a:endParaRPr kumimoji="0" lang="es-MX" sz="1400" b="0"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ángulo: esquinas redondeadas 4">
            <a:extLst>
              <a:ext uri="{FF2B5EF4-FFF2-40B4-BE49-F238E27FC236}">
                <a16:creationId xmlns:a16="http://schemas.microsoft.com/office/drawing/2014/main" id="{AF55A350-95FD-4BE3-B989-8FABA6F383DF}"/>
              </a:ext>
            </a:extLst>
          </p:cNvPr>
          <p:cNvSpPr/>
          <p:nvPr/>
        </p:nvSpPr>
        <p:spPr>
          <a:xfrm>
            <a:off x="921433" y="2072185"/>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id="{1B6E25F1-4638-4096-A303-1E7B797DCE07}"/>
              </a:ext>
            </a:extLst>
          </p:cNvPr>
          <p:cNvSpPr txBox="1"/>
          <p:nvPr/>
        </p:nvSpPr>
        <p:spPr>
          <a:xfrm>
            <a:off x="921433" y="2810739"/>
            <a:ext cx="10471092" cy="3754874"/>
          </a:xfrm>
          <a:prstGeom prst="rect">
            <a:avLst/>
          </a:prstGeom>
          <a:noFill/>
        </p:spPr>
        <p:txBody>
          <a:bodyPr wrap="square">
            <a:spAutoFit/>
          </a:bodyPr>
          <a:lstStyle/>
          <a:p>
            <a:pPr marL="255588" indent="-255588"/>
            <a:r>
              <a:rPr lang="es-ES" sz="1400" dirty="0" err="1"/>
              <a:t>Appxolot</a:t>
            </a:r>
            <a:r>
              <a:rPr lang="es-ES" sz="1400" dirty="0"/>
              <a:t> (2020, 20 de febrero). </a:t>
            </a:r>
            <a:r>
              <a:rPr lang="es-ES" sz="1400" i="1" dirty="0"/>
              <a:t>Análisis Financiero ¿Cuáles son sus Beneficios? </a:t>
            </a:r>
            <a:r>
              <a:rPr lang="en-US" sz="1400" dirty="0"/>
              <a:t>[Video]. </a:t>
            </a:r>
            <a:r>
              <a:rPr lang="es-ES" sz="1400" dirty="0" err="1"/>
              <a:t>Youtube</a:t>
            </a:r>
            <a:r>
              <a:rPr lang="es-ES" sz="1400" dirty="0"/>
              <a:t>. </a:t>
            </a:r>
            <a:r>
              <a:rPr lang="es-ES" sz="1400" dirty="0">
                <a:hlinkClick r:id="rId2"/>
              </a:rPr>
              <a:t>https://youtu.be/GA3PIZ58zi4</a:t>
            </a:r>
            <a:r>
              <a:rPr lang="es-ES" sz="1400" dirty="0"/>
              <a:t> </a:t>
            </a:r>
            <a:endParaRPr lang="en-US" sz="1400" dirty="0"/>
          </a:p>
          <a:p>
            <a:pPr marL="255588" indent="-255588"/>
            <a:r>
              <a:rPr lang="es-ES" sz="1400" dirty="0"/>
              <a:t>EBC Academia (2020, 30 de julio). </a:t>
            </a:r>
            <a:r>
              <a:rPr lang="es-ES" sz="1400" i="1" dirty="0"/>
              <a:t>Razones de solvencia y liquidez. </a:t>
            </a:r>
            <a:r>
              <a:rPr lang="en-US" sz="1400" dirty="0"/>
              <a:t>[Video]. </a:t>
            </a:r>
            <a:r>
              <a:rPr lang="es-ES" sz="1400" dirty="0" err="1"/>
              <a:t>Youtube</a:t>
            </a:r>
            <a:r>
              <a:rPr lang="es-ES" sz="1400" dirty="0"/>
              <a:t>. </a:t>
            </a:r>
            <a:r>
              <a:rPr lang="es-ES" sz="1400" dirty="0">
                <a:hlinkClick r:id="rId3"/>
              </a:rPr>
              <a:t>https://youtu.be/suwRVfEBFZ8</a:t>
            </a:r>
            <a:r>
              <a:rPr lang="es-ES" sz="1400" dirty="0"/>
              <a:t> </a:t>
            </a:r>
            <a:endParaRPr lang="en-US" sz="1400" dirty="0"/>
          </a:p>
          <a:p>
            <a:pPr marL="244475" indent="-244475"/>
            <a:r>
              <a:rPr lang="en-US" sz="1400" dirty="0" err="1"/>
              <a:t>Gitman</a:t>
            </a:r>
            <a:r>
              <a:rPr lang="en-US" sz="1400" dirty="0"/>
              <a:t>, L. G. &amp; </a:t>
            </a:r>
            <a:r>
              <a:rPr lang="en-US" sz="1400" dirty="0" err="1"/>
              <a:t>Zutter</a:t>
            </a:r>
            <a:r>
              <a:rPr lang="en-US" sz="1400" dirty="0"/>
              <a:t>, Ch. J. </a:t>
            </a:r>
            <a:r>
              <a:rPr lang="es-MX" sz="1400" dirty="0"/>
              <a:t>(2021). </a:t>
            </a:r>
            <a:r>
              <a:rPr lang="es-MX" sz="1400" i="1" dirty="0"/>
              <a:t>Principios de administración financiera</a:t>
            </a:r>
            <a:r>
              <a:rPr lang="es-MX" sz="1400" dirty="0"/>
              <a:t>. 14ª ed. Pearson Education. </a:t>
            </a:r>
          </a:p>
          <a:p>
            <a:pPr marL="255588" indent="-255588"/>
            <a:r>
              <a:rPr lang="es-ES" sz="1400" dirty="0"/>
              <a:t>G</a:t>
            </a:r>
            <a:r>
              <a:rPr lang="es-MX" sz="1400" dirty="0" err="1"/>
              <a:t>onzález</a:t>
            </a:r>
            <a:r>
              <a:rPr lang="es-MX" sz="1400" dirty="0"/>
              <a:t>, I. (5 de noviembre, 2017). </a:t>
            </a:r>
            <a:r>
              <a:rPr lang="es-ES" sz="1400" dirty="0"/>
              <a:t>Clasificación de los métodos de análisis financiero. </a:t>
            </a:r>
            <a:r>
              <a:rPr lang="es-ES" sz="1400" i="1" dirty="0"/>
              <a:t>Gerencie.com</a:t>
            </a:r>
            <a:r>
              <a:rPr lang="es-ES" sz="1400" dirty="0"/>
              <a:t>. </a:t>
            </a:r>
            <a:r>
              <a:rPr lang="es-ES" sz="1400" dirty="0">
                <a:hlinkClick r:id="rId4"/>
              </a:rPr>
              <a:t>https://www.gerencie.com/clasificacion-de-los-metodos-de-analisis-financiero.html</a:t>
            </a:r>
            <a:r>
              <a:rPr lang="es-ES" sz="1400" dirty="0"/>
              <a:t> </a:t>
            </a:r>
            <a:endParaRPr lang="es-MX" sz="1400" dirty="0"/>
          </a:p>
          <a:p>
            <a:pPr marL="255588" indent="-255588"/>
            <a:r>
              <a:rPr lang="es-ES" sz="1400" dirty="0"/>
              <a:t>Guajardo, G. (2020). </a:t>
            </a:r>
            <a:r>
              <a:rPr lang="es-ES" sz="1400" i="1" dirty="0"/>
              <a:t>Contabilidad Financiera</a:t>
            </a:r>
            <a:r>
              <a:rPr lang="es-ES" sz="1400" dirty="0"/>
              <a:t>. Editorial Mc Graw Hill.</a:t>
            </a:r>
            <a:r>
              <a:rPr lang="es-MX" sz="1400" dirty="0"/>
              <a:t> </a:t>
            </a:r>
          </a:p>
          <a:p>
            <a:pPr marL="255588" indent="-255588"/>
            <a:r>
              <a:rPr lang="es-ES" sz="1400" dirty="0"/>
              <a:t>Perdomo, A. (2021). </a:t>
            </a:r>
            <a:r>
              <a:rPr lang="es-ES" sz="1400" i="1" dirty="0"/>
              <a:t>Análisis e interpretación de estados financieros</a:t>
            </a:r>
            <a:r>
              <a:rPr lang="es-ES" sz="1400" dirty="0"/>
              <a:t>. 14ª </a:t>
            </a:r>
            <a:r>
              <a:rPr lang="es-ES" sz="1400" dirty="0" err="1"/>
              <a:t>ed</a:t>
            </a:r>
            <a:r>
              <a:rPr lang="es-MX" sz="1400" dirty="0"/>
              <a:t>. </a:t>
            </a:r>
            <a:r>
              <a:rPr lang="es-ES" sz="1400" dirty="0" err="1"/>
              <a:t>Pema</a:t>
            </a:r>
            <a:r>
              <a:rPr lang="es-ES" sz="1400" dirty="0"/>
              <a:t>. </a:t>
            </a:r>
          </a:p>
          <a:p>
            <a:pPr marL="255588" indent="-255588"/>
            <a:r>
              <a:rPr lang="es-ES" sz="1400" dirty="0"/>
              <a:t>RAMZA APP (2017, 23 de marzo). Razones de Actividad | Rotación de Inventario | Indicadores Financieros. </a:t>
            </a:r>
            <a:r>
              <a:rPr lang="en-US" sz="1400" dirty="0"/>
              <a:t>[Video].</a:t>
            </a:r>
            <a:r>
              <a:rPr lang="es-ES" sz="1400" dirty="0"/>
              <a:t> </a:t>
            </a:r>
            <a:r>
              <a:rPr lang="es-ES" sz="1400" dirty="0" err="1"/>
              <a:t>Youtube</a:t>
            </a:r>
            <a:r>
              <a:rPr lang="es-ES" sz="1400" dirty="0"/>
              <a:t>. </a:t>
            </a:r>
            <a:r>
              <a:rPr lang="es-ES" sz="1400" dirty="0">
                <a:hlinkClick r:id="rId5"/>
              </a:rPr>
              <a:t>https://youtu.be/t3eB94AGQ44</a:t>
            </a:r>
            <a:r>
              <a:rPr lang="es-ES" sz="1400" dirty="0"/>
              <a:t> </a:t>
            </a:r>
          </a:p>
          <a:p>
            <a:pPr marL="255588" indent="-255588"/>
            <a:r>
              <a:rPr lang="es-ES" sz="1400" dirty="0"/>
              <a:t>RAMZA APP (2017, 30 de marzo). Razones de Endeudamiento | </a:t>
            </a:r>
            <a:r>
              <a:rPr lang="es-ES" sz="1400" dirty="0" err="1"/>
              <a:t>Leverage</a:t>
            </a:r>
            <a:r>
              <a:rPr lang="es-ES" sz="1400" dirty="0"/>
              <a:t> o Apalancamiento | Indicadores Financieros. </a:t>
            </a:r>
            <a:r>
              <a:rPr lang="en-US" sz="1400" dirty="0"/>
              <a:t>[Video]. </a:t>
            </a:r>
            <a:r>
              <a:rPr lang="es-ES" sz="1400" dirty="0" err="1"/>
              <a:t>Youtube</a:t>
            </a:r>
            <a:r>
              <a:rPr lang="es-ES" sz="1400" dirty="0"/>
              <a:t>. </a:t>
            </a:r>
            <a:r>
              <a:rPr lang="es-ES" sz="1400" dirty="0">
                <a:hlinkClick r:id="rId6"/>
              </a:rPr>
              <a:t>https://youtu.be/sHIv99j53xU</a:t>
            </a:r>
            <a:r>
              <a:rPr lang="es-ES" sz="1400" dirty="0"/>
              <a:t> </a:t>
            </a:r>
          </a:p>
          <a:p>
            <a:pPr marL="255588" indent="-255588"/>
            <a:r>
              <a:rPr lang="es-ES" sz="1400" dirty="0"/>
              <a:t>RAMZA APP (2017, 2 de abril). Razones de Rentabilidad | Introducción. </a:t>
            </a:r>
            <a:r>
              <a:rPr lang="en-US" sz="1400" dirty="0"/>
              <a:t>[Video]. </a:t>
            </a:r>
            <a:r>
              <a:rPr lang="es-ES" sz="1400" dirty="0" err="1"/>
              <a:t>Youtube</a:t>
            </a:r>
            <a:r>
              <a:rPr lang="es-ES" sz="1400" dirty="0"/>
              <a:t>. </a:t>
            </a:r>
            <a:r>
              <a:rPr lang="es-ES" sz="1400" dirty="0">
                <a:hlinkClick r:id="rId7"/>
              </a:rPr>
              <a:t>https://youtu.be/DUONNiCiPZE</a:t>
            </a:r>
            <a:r>
              <a:rPr lang="es-ES" sz="1400" dirty="0"/>
              <a:t> </a:t>
            </a:r>
          </a:p>
          <a:p>
            <a:pPr marL="255588" indent="-255588"/>
            <a:r>
              <a:rPr lang="es-ES" sz="1400" dirty="0"/>
              <a:t>San Martín López, N. B. (2021). </a:t>
            </a:r>
            <a:r>
              <a:rPr lang="es-ES" sz="1400" i="1" dirty="0"/>
              <a:t>Normas de Información Financiera</a:t>
            </a:r>
            <a:r>
              <a:rPr lang="es-ES" sz="1400" dirty="0"/>
              <a:t>. Fondo Editorial del IMCP. </a:t>
            </a:r>
            <a:r>
              <a:rPr lang="es-MX" sz="1400" u="sng" dirty="0">
                <a:hlinkClick r:id="rId8"/>
              </a:rPr>
              <a:t>https://elibro.net/es/lc/bibliotecauv/titulos/186245</a:t>
            </a:r>
            <a:r>
              <a:rPr lang="es-MX" sz="1400" dirty="0"/>
              <a:t> </a:t>
            </a:r>
          </a:p>
          <a:p>
            <a:pPr marL="255588" indent="-255588"/>
            <a:r>
              <a:rPr lang="es-ES" sz="1400" dirty="0"/>
              <a:t>U</a:t>
            </a:r>
            <a:r>
              <a:rPr lang="es-MX" sz="1400" dirty="0" err="1"/>
              <a:t>niversidad</a:t>
            </a:r>
            <a:r>
              <a:rPr lang="es-MX" sz="1400" dirty="0"/>
              <a:t> de Guanajuato. (6 de diciembre, 2021). </a:t>
            </a:r>
            <a:r>
              <a:rPr lang="es-ES" sz="1400" dirty="0"/>
              <a:t>Clase digital 4. Los principios y métodos del análisis financiero. </a:t>
            </a:r>
            <a:r>
              <a:rPr lang="es-ES" sz="1400" i="1" dirty="0"/>
              <a:t>Nodo universitario</a:t>
            </a:r>
            <a:r>
              <a:rPr lang="es-ES" sz="1400" dirty="0"/>
              <a:t>. </a:t>
            </a:r>
            <a:r>
              <a:rPr lang="es-ES" sz="1400" dirty="0">
                <a:hlinkClick r:id="rId9"/>
              </a:rPr>
              <a:t>https://blogs.ugto.mx/contador/clase-digital-4-los-principios-y-metodos-del-analisis-financiero/</a:t>
            </a:r>
            <a:r>
              <a:rPr lang="es-ES" sz="1400" dirty="0"/>
              <a:t> </a:t>
            </a:r>
          </a:p>
          <a:p>
            <a:pPr marL="255588" indent="-255588"/>
            <a:r>
              <a:rPr lang="es-ES" sz="1400" dirty="0" err="1"/>
              <a:t>Wadhwani</a:t>
            </a:r>
            <a:r>
              <a:rPr lang="es-ES" sz="1400" dirty="0"/>
              <a:t> </a:t>
            </a:r>
            <a:r>
              <a:rPr lang="es-ES" sz="1400" dirty="0" err="1"/>
              <a:t>Advantage</a:t>
            </a:r>
            <a:r>
              <a:rPr lang="es-ES" sz="1400" dirty="0"/>
              <a:t> </a:t>
            </a:r>
            <a:r>
              <a:rPr lang="es-ES" sz="1400" dirty="0" err="1"/>
              <a:t>Latam</a:t>
            </a:r>
            <a:r>
              <a:rPr lang="es-ES" sz="1400" dirty="0"/>
              <a:t> (2020, 11 de junio). </a:t>
            </a:r>
            <a:r>
              <a:rPr lang="es-ES" sz="1400" i="1" dirty="0"/>
              <a:t>Contribución marginal por producto. </a:t>
            </a:r>
            <a:r>
              <a:rPr lang="en-US" sz="1400" dirty="0"/>
              <a:t>[Video]. </a:t>
            </a:r>
            <a:r>
              <a:rPr lang="es-ES" sz="1400" dirty="0" err="1"/>
              <a:t>Youtube</a:t>
            </a:r>
            <a:r>
              <a:rPr lang="es-ES" sz="1400" dirty="0"/>
              <a:t>. </a:t>
            </a:r>
            <a:r>
              <a:rPr lang="es-ES" sz="1400" dirty="0">
                <a:hlinkClick r:id="rId10"/>
              </a:rPr>
              <a:t>https://youtu.be/f6RlevT4J5U</a:t>
            </a:r>
            <a:r>
              <a:rPr lang="es-ES" sz="1400" dirty="0"/>
              <a:t> </a:t>
            </a:r>
            <a:endParaRPr lang="es-MX" sz="1400" dirty="0"/>
          </a:p>
        </p:txBody>
      </p:sp>
      <p:sp>
        <p:nvSpPr>
          <p:cNvPr id="9" name="Título 1">
            <a:extLst>
              <a:ext uri="{FF2B5EF4-FFF2-40B4-BE49-F238E27FC236}">
                <a16:creationId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dirty="0"/>
              <a:t>Fuentes de información</a:t>
            </a:r>
          </a:p>
        </p:txBody>
      </p:sp>
      <p:sp>
        <p:nvSpPr>
          <p:cNvPr id="8" name="CuadroTexto 7">
            <a:extLst>
              <a:ext uri="{FF2B5EF4-FFF2-40B4-BE49-F238E27FC236}">
                <a16:creationId xmlns:a16="http://schemas.microsoft.com/office/drawing/2014/main" id="{199F75D5-6A0E-1320-F3CC-A222D01CE0A4}"/>
              </a:ext>
            </a:extLst>
          </p:cNvPr>
          <p:cNvSpPr txBox="1"/>
          <p:nvPr/>
        </p:nvSpPr>
        <p:spPr>
          <a:xfrm>
            <a:off x="921433" y="1519311"/>
            <a:ext cx="7116438" cy="369332"/>
          </a:xfrm>
          <a:prstGeom prst="rect">
            <a:avLst/>
          </a:prstGeom>
          <a:noFill/>
        </p:spPr>
        <p:txBody>
          <a:bodyPr wrap="square">
            <a:spAutoFit/>
          </a:bodyPr>
          <a:lstStyle/>
          <a:p>
            <a:r>
              <a:rPr lang="es-MX" sz="1800" dirty="0"/>
              <a:t>Da clic en cada pestaña para consultar la lista de fuentes de información.</a:t>
            </a:r>
          </a:p>
        </p:txBody>
      </p:sp>
    </p:spTree>
    <p:extLst>
      <p:ext uri="{BB962C8B-B14F-4D97-AF65-F5344CB8AC3E}">
        <p14:creationId xmlns:p14="http://schemas.microsoft.com/office/powerpoint/2010/main" val="80670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4C040F9F-0794-4827-A378-16E9E22FD70A}"/>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11" name="Bocadillo: rectángulo 10">
            <a:extLst>
              <a:ext uri="{FF2B5EF4-FFF2-40B4-BE49-F238E27FC236}">
                <a16:creationId xmlns:a16="http://schemas.microsoft.com/office/drawing/2014/main" id="{4FB43EDC-E61D-4B6B-A01D-DB1B96722E81}"/>
              </a:ext>
            </a:extLst>
          </p:cNvPr>
          <p:cNvSpPr/>
          <p:nvPr/>
        </p:nvSpPr>
        <p:spPr>
          <a:xfrm>
            <a:off x="6850966" y="341243"/>
            <a:ext cx="4853355" cy="657796"/>
          </a:xfrm>
          <a:prstGeom prst="wedgeRectCallout">
            <a:avLst>
              <a:gd name="adj1" fmla="val -58155"/>
              <a:gd name="adj2" fmla="val -109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s-MX" sz="1400" dirty="0">
                <a:solidFill>
                  <a:prstClr val="black"/>
                </a:solidFill>
                <a:latin typeface="Calibri" panose="020F0502020204030204"/>
              </a:rPr>
              <a:t>ésta es la información de la segunda pestaña.</a:t>
            </a:r>
            <a:endParaRPr kumimoji="0" lang="es-MX"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ángulo: esquinas redondeadas 8">
            <a:extLst>
              <a:ext uri="{FF2B5EF4-FFF2-40B4-BE49-F238E27FC236}">
                <a16:creationId xmlns:a16="http://schemas.microsoft.com/office/drawing/2014/main" id="{1EEB6F1F-D673-48B9-9AEC-CEFF0D08BC0F}"/>
              </a:ext>
            </a:extLst>
          </p:cNvPr>
          <p:cNvSpPr/>
          <p:nvPr/>
        </p:nvSpPr>
        <p:spPr>
          <a:xfrm>
            <a:off x="711200" y="741703"/>
            <a:ext cx="3327009" cy="55501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10" name="CuadroTexto 9">
            <a:extLst>
              <a:ext uri="{FF2B5EF4-FFF2-40B4-BE49-F238E27FC236}">
                <a16:creationId xmlns:a16="http://schemas.microsoft.com/office/drawing/2014/main" id="{F1877947-41F5-9C28-80B6-81BA4148942F}"/>
              </a:ext>
            </a:extLst>
          </p:cNvPr>
          <p:cNvSpPr txBox="1"/>
          <p:nvPr/>
        </p:nvSpPr>
        <p:spPr>
          <a:xfrm>
            <a:off x="535709" y="1776647"/>
            <a:ext cx="11408757" cy="3877985"/>
          </a:xfrm>
          <a:prstGeom prst="rect">
            <a:avLst/>
          </a:prstGeom>
          <a:noFill/>
        </p:spPr>
        <p:txBody>
          <a:bodyPr wrap="square">
            <a:spAutoFit/>
          </a:bodyPr>
          <a:lstStyle/>
          <a:p>
            <a:pPr marL="269875" indent="-261938"/>
            <a:r>
              <a:rPr lang="es-MX" dirty="0"/>
              <a:t>Barreto, N. B. (2020). Análisis financiero: factor sustancial para la toma de decisiones en una empresa del sector comercial. </a:t>
            </a:r>
            <a:r>
              <a:rPr lang="es-MX" i="1" dirty="0"/>
              <a:t>Revista Universidad y Sociedad, </a:t>
            </a:r>
            <a:r>
              <a:rPr lang="es-MX" dirty="0"/>
              <a:t>12(3), 129‑134. </a:t>
            </a:r>
            <a:r>
              <a:rPr lang="es-MX" u="sng" dirty="0">
                <a:hlinkClick r:id="rId2"/>
              </a:rPr>
              <a:t>http://scielo.sld.cu/scielo.php?script=sci_arttext&amp;pid=S2218-36202020000300129</a:t>
            </a:r>
            <a:r>
              <a:rPr lang="es-MX" dirty="0"/>
              <a:t> </a:t>
            </a:r>
          </a:p>
          <a:p>
            <a:pPr marL="269875" indent="-261938"/>
            <a:r>
              <a:rPr lang="en-US" dirty="0" err="1"/>
              <a:t>Besley</a:t>
            </a:r>
            <a:r>
              <a:rPr lang="en-US" dirty="0"/>
              <a:t>, S. &amp; Brigham, E. </a:t>
            </a:r>
            <a:r>
              <a:rPr lang="es-ES" dirty="0"/>
              <a:t>(2009). Fundamentos de administración financiera</a:t>
            </a:r>
            <a:r>
              <a:rPr lang="es-ES"/>
              <a:t>, 14ª ed.</a:t>
            </a:r>
            <a:r>
              <a:rPr lang="es-ES" dirty="0"/>
              <a:t> </a:t>
            </a:r>
            <a:r>
              <a:rPr lang="es-ES" dirty="0" err="1"/>
              <a:t>Cengage</a:t>
            </a:r>
            <a:r>
              <a:rPr lang="es-ES" dirty="0"/>
              <a:t> </a:t>
            </a:r>
            <a:r>
              <a:rPr lang="es-ES" dirty="0" err="1"/>
              <a:t>Learning</a:t>
            </a:r>
            <a:r>
              <a:rPr lang="es-ES" dirty="0"/>
              <a:t>. </a:t>
            </a:r>
            <a:r>
              <a:rPr lang="es-MX" u="sng" dirty="0">
                <a:hlinkClick r:id="rId3"/>
              </a:rPr>
              <a:t>https://elibro.net/es/lc/bibliotecauv/titulos/40028</a:t>
            </a:r>
            <a:r>
              <a:rPr lang="es-MX" dirty="0"/>
              <a:t> </a:t>
            </a:r>
          </a:p>
          <a:p>
            <a:pPr marL="269875" indent="-261938"/>
            <a:r>
              <a:rPr lang="es-ES" dirty="0"/>
              <a:t>Córdoba, M. </a:t>
            </a:r>
            <a:r>
              <a:rPr lang="es-ES" i="1" dirty="0"/>
              <a:t>Análisis Financiero</a:t>
            </a:r>
            <a:r>
              <a:rPr lang="es-ES" dirty="0"/>
              <a:t>. </a:t>
            </a:r>
            <a:r>
              <a:rPr lang="es-ES" dirty="0" err="1"/>
              <a:t>Ecoe</a:t>
            </a:r>
            <a:r>
              <a:rPr lang="es-ES" dirty="0"/>
              <a:t> Ediciones.</a:t>
            </a:r>
            <a:r>
              <a:rPr lang="es-MX" sz="1200" dirty="0"/>
              <a:t>  </a:t>
            </a:r>
            <a:r>
              <a:rPr lang="es-MX" u="sng" dirty="0">
                <a:hlinkClick r:id="rId4"/>
              </a:rPr>
              <a:t>https://elibro.net/es/lc/bibliotecauv/titulos/114315</a:t>
            </a:r>
            <a:r>
              <a:rPr lang="es-MX" dirty="0"/>
              <a:t> </a:t>
            </a:r>
          </a:p>
          <a:p>
            <a:pPr marL="269875" indent="-261938"/>
            <a:r>
              <a:rPr lang="es-MX" dirty="0"/>
              <a:t>Marcillo­­‑Cedeño, C. A., Aguilar‑Guijarro, C. L. &amp; Guti</a:t>
            </a:r>
            <a:r>
              <a:rPr lang="es-ES" dirty="0" err="1"/>
              <a:t>érrez</a:t>
            </a:r>
            <a:r>
              <a:rPr lang="es-MX" dirty="0"/>
              <a:t>‑</a:t>
            </a:r>
            <a:r>
              <a:rPr lang="es-ES" dirty="0"/>
              <a:t>Jaramillo, N. D.</a:t>
            </a:r>
            <a:r>
              <a:rPr lang="es-MX" dirty="0"/>
              <a:t> (2021). </a:t>
            </a:r>
            <a:r>
              <a:rPr lang="es-MX" i="1" dirty="0"/>
              <a:t>Análisis financiero: una herramienta clave para la toma de decisiones de gerencia. </a:t>
            </a:r>
            <a:r>
              <a:rPr lang="es-MX" dirty="0"/>
              <a:t>Digital Publisher. </a:t>
            </a:r>
            <a:r>
              <a:rPr lang="es-MX" u="sng" dirty="0">
                <a:hlinkClick r:id="rId5"/>
              </a:rPr>
              <a:t>https://www.593dp.com/index.php/593_Digital_Publisher/article/view/544</a:t>
            </a:r>
            <a:r>
              <a:rPr lang="es-MX" dirty="0"/>
              <a:t> </a:t>
            </a:r>
          </a:p>
          <a:p>
            <a:pPr marL="269875" indent="-261938"/>
            <a:r>
              <a:rPr lang="es-MX" dirty="0"/>
              <a:t>Ram</a:t>
            </a:r>
            <a:r>
              <a:rPr lang="es-ES" dirty="0" err="1"/>
              <a:t>írez</a:t>
            </a:r>
            <a:r>
              <a:rPr lang="es-ES" dirty="0"/>
              <a:t>, A. &amp; Calderón, E. V. (2020). </a:t>
            </a:r>
            <a:r>
              <a:rPr lang="es-MX" dirty="0"/>
              <a:t>Análisis de la Administración financiera en el Sector Público. </a:t>
            </a:r>
            <a:r>
              <a:rPr lang="es-MX" i="1" dirty="0"/>
              <a:t>Revista de Investigaci</a:t>
            </a:r>
            <a:r>
              <a:rPr lang="es-ES" i="1" dirty="0" err="1"/>
              <a:t>ón</a:t>
            </a:r>
            <a:r>
              <a:rPr lang="es-ES" i="1" dirty="0"/>
              <a:t> SIGMA, </a:t>
            </a:r>
            <a:r>
              <a:rPr lang="es-ES" dirty="0"/>
              <a:t>7(2), 17</a:t>
            </a:r>
            <a:r>
              <a:rPr lang="es-MX" dirty="0"/>
              <a:t>‑</a:t>
            </a:r>
            <a:r>
              <a:rPr lang="es-ES" dirty="0"/>
              <a:t>22.</a:t>
            </a:r>
            <a:r>
              <a:rPr lang="es-MX" dirty="0"/>
              <a:t> </a:t>
            </a:r>
            <a:r>
              <a:rPr lang="es-MX" u="sng" dirty="0">
                <a:hlinkClick r:id="rId6"/>
              </a:rPr>
              <a:t>https://www.researchgate.net/publication/350330733_Analisis_de_la_Administracion_financiera_en_el_Sector_Publico</a:t>
            </a:r>
            <a:r>
              <a:rPr lang="es-MX" dirty="0"/>
              <a:t> </a:t>
            </a:r>
            <a:endParaRPr lang="es-ES_tradnl" sz="1200" dirty="0"/>
          </a:p>
          <a:p>
            <a:pPr marL="269875" indent="-261938"/>
            <a:endParaRPr lang="es-ES_tradnl" sz="1200" dirty="0"/>
          </a:p>
        </p:txBody>
      </p:sp>
    </p:spTree>
    <p:extLst>
      <p:ext uri="{BB962C8B-B14F-4D97-AF65-F5344CB8AC3E}">
        <p14:creationId xmlns:p14="http://schemas.microsoft.com/office/powerpoint/2010/main" val="483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8679" y="234044"/>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primera diapositiva. El texto</a:t>
            </a:r>
            <a:r>
              <a:rPr lang="es-MX" sz="1400" dirty="0">
                <a:solidFill>
                  <a:prstClr val="black"/>
                </a:solidFill>
                <a:latin typeface="Calibri" panose="020F0502020204030204"/>
              </a:rPr>
              <a:t>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uadroTexto 1"/>
          <p:cNvSpPr txBox="1"/>
          <p:nvPr/>
        </p:nvSpPr>
        <p:spPr>
          <a:xfrm>
            <a:off x="921434" y="3456212"/>
            <a:ext cx="5387810" cy="830997"/>
          </a:xfrm>
          <a:prstGeom prst="rect">
            <a:avLst/>
          </a:prstGeom>
          <a:noFill/>
        </p:spPr>
        <p:txBody>
          <a:bodyPr wrap="square" rtlCol="0">
            <a:spAutoFit/>
          </a:bodyPr>
          <a:lstStyle/>
          <a:p>
            <a:pPr algn="just"/>
            <a:r>
              <a:rPr lang="es-ES_tradnl" sz="1600" dirty="0"/>
              <a:t>El participante interpreta las cifras de los estados financieros para tomar las decisiones pertinentes, utilizando las herramientas del análisis financiero.</a:t>
            </a:r>
          </a:p>
        </p:txBody>
      </p:sp>
      <p:sp>
        <p:nvSpPr>
          <p:cNvPr id="6" name="Bocadillo: rectángulo 10">
            <a:extLst>
              <a:ext uri="{FF2B5EF4-FFF2-40B4-BE49-F238E27FC236}">
                <a16:creationId xmlns:a16="http://schemas.microsoft.com/office/drawing/2014/main" id="{3E75BA42-E9F1-456F-2055-DF049A411364}"/>
              </a:ext>
            </a:extLst>
          </p:cNvPr>
          <p:cNvSpPr/>
          <p:nvPr/>
        </p:nvSpPr>
        <p:spPr>
          <a:xfrm>
            <a:off x="7233457" y="59834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14" name="Gráfico 13" descr="Imagen">
            <a:extLst>
              <a:ext uri="{FF2B5EF4-FFF2-40B4-BE49-F238E27FC236}">
                <a16:creationId xmlns:a16="http://schemas.microsoft.com/office/drawing/2014/main" id="{D7B66E28-B17D-496D-BA0C-BE901ABAC2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45" y="2489845"/>
            <a:ext cx="3594728" cy="3594728"/>
          </a:xfrm>
          <a:prstGeom prst="rect">
            <a:avLst/>
          </a:prstGeom>
        </p:spPr>
      </p:pic>
      <p:sp>
        <p:nvSpPr>
          <p:cNvPr id="10" name="CuadroTexto 9">
            <a:extLst>
              <a:ext uri="{FF2B5EF4-FFF2-40B4-BE49-F238E27FC236}">
                <a16:creationId xmlns:a16="http://schemas.microsoft.com/office/drawing/2014/main" id="{1F709E0E-406C-483E-BC1A-CF45C0C654D4}"/>
              </a:ext>
            </a:extLst>
          </p:cNvPr>
          <p:cNvSpPr txBox="1"/>
          <p:nvPr/>
        </p:nvSpPr>
        <p:spPr>
          <a:xfrm>
            <a:off x="1541764" y="1429352"/>
            <a:ext cx="10257285" cy="369332"/>
          </a:xfrm>
          <a:prstGeom prst="rect">
            <a:avLst/>
          </a:prstGeom>
          <a:noFill/>
        </p:spPr>
        <p:txBody>
          <a:bodyPr wrap="square" rtlCol="0">
            <a:spAutoFit/>
          </a:bodyPr>
          <a:lstStyle/>
          <a:p>
            <a:pPr algn="just"/>
            <a:r>
              <a:rPr lang="es-ES" dirty="0"/>
              <a:t>Haga clic en la flecha del lado derecho, para ver el contenido.</a:t>
            </a:r>
            <a:endParaRPr lang="es-MX" dirty="0"/>
          </a:p>
        </p:txBody>
      </p:sp>
      <p:pic>
        <p:nvPicPr>
          <p:cNvPr id="5" name="Gráfico 4" descr="Mano con dedo índice apuntando a la derecha">
            <a:extLst>
              <a:ext uri="{FF2B5EF4-FFF2-40B4-BE49-F238E27FC236}">
                <a16:creationId xmlns:a16="http://schemas.microsoft.com/office/drawing/2014/main" id="{598BD5E4-DC2F-41FC-976C-089DFF60EA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9786" y="1195340"/>
            <a:ext cx="701978" cy="701978"/>
          </a:xfrm>
          <a:prstGeom prst="rect">
            <a:avLst/>
          </a:prstGeom>
        </p:spPr>
      </p:pic>
    </p:spTree>
    <p:extLst>
      <p:ext uri="{BB962C8B-B14F-4D97-AF65-F5344CB8AC3E}">
        <p14:creationId xmlns:p14="http://schemas.microsoft.com/office/powerpoint/2010/main" val="32738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id="{94D191FF-2770-4808-B9E3-E3D5F31A44B9}"/>
              </a:ext>
            </a:extLst>
          </p:cNvPr>
          <p:cNvSpPr/>
          <p:nvPr/>
        </p:nvSpPr>
        <p:spPr>
          <a:xfrm>
            <a:off x="839786" y="2297055"/>
            <a:ext cx="10742612" cy="444167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20" name="Bocadillo: rectángulo 19">
            <a:extLst>
              <a:ext uri="{FF2B5EF4-FFF2-40B4-BE49-F238E27FC236}">
                <a16:creationId xmlns:a16="http://schemas.microsoft.com/office/drawing/2014/main" id="{B20B7D9C-65BF-40FF-B3C5-9A7DCC9270F9}"/>
              </a:ext>
            </a:extLst>
          </p:cNvPr>
          <p:cNvSpPr/>
          <p:nvPr/>
        </p:nvSpPr>
        <p:spPr>
          <a:xfrm>
            <a:off x="3419471" y="428320"/>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Esta es la información para la segunda diapositiva. El texto </a:t>
            </a:r>
            <a:r>
              <a:rPr lang="es-MX" sz="1400" dirty="0">
                <a:solidFill>
                  <a:prstClr val="black"/>
                </a:solidFill>
                <a:latin typeface="Calibri" panose="020F0502020204030204"/>
              </a:rPr>
              <a:t>del recuadro azul es el título de la diapositiva; en el recuadro gris se anota el texto que debe mostrar la diapositiva con un complemento de video.</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uadroTexto 3"/>
          <p:cNvSpPr txBox="1"/>
          <p:nvPr/>
        </p:nvSpPr>
        <p:spPr>
          <a:xfrm>
            <a:off x="921434" y="2509491"/>
            <a:ext cx="10257285" cy="646331"/>
          </a:xfrm>
          <a:prstGeom prst="rect">
            <a:avLst/>
          </a:prstGeom>
          <a:noFill/>
        </p:spPr>
        <p:txBody>
          <a:bodyPr wrap="square" rtlCol="0">
            <a:spAutoFit/>
          </a:bodyPr>
          <a:lstStyle/>
          <a:p>
            <a:pPr algn="just"/>
            <a:r>
              <a:rPr lang="es-ES" dirty="0"/>
              <a:t>Observe el siguiente video y preste atención a los beneficios del análisis financiero para la solvencia de una empresa.</a:t>
            </a:r>
            <a:endParaRPr lang="es-MX" dirty="0"/>
          </a:p>
        </p:txBody>
      </p:sp>
      <p:pic>
        <p:nvPicPr>
          <p:cNvPr id="10" name="Imagen 9">
            <a:extLst>
              <a:ext uri="{FF2B5EF4-FFF2-40B4-BE49-F238E27FC236}">
                <a16:creationId xmlns:a16="http://schemas.microsoft.com/office/drawing/2014/main" id="{6AB6516C-3563-4EF1-A645-949195E643B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65984" y="3173087"/>
            <a:ext cx="1789662" cy="1580243"/>
          </a:xfrm>
          <a:prstGeom prst="rect">
            <a:avLst/>
          </a:prstGeom>
        </p:spPr>
      </p:pic>
      <p:sp>
        <p:nvSpPr>
          <p:cNvPr id="6" name="Rectángulo 5">
            <a:extLst>
              <a:ext uri="{FF2B5EF4-FFF2-40B4-BE49-F238E27FC236}">
                <a16:creationId xmlns:a16="http://schemas.microsoft.com/office/drawing/2014/main" id="{1645195E-869B-4F14-977B-4F0DE2E35BB3}"/>
              </a:ext>
            </a:extLst>
          </p:cNvPr>
          <p:cNvSpPr/>
          <p:nvPr/>
        </p:nvSpPr>
        <p:spPr>
          <a:xfrm>
            <a:off x="2961705" y="3479696"/>
            <a:ext cx="3249387" cy="504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hlinkClick r:id="rId4"/>
              </a:rPr>
              <a:t>https://youtu.be/GA3PIZ58zi4</a:t>
            </a:r>
            <a:r>
              <a:rPr lang="es-ES" b="1" dirty="0">
                <a:solidFill>
                  <a:schemeClr val="bg1"/>
                </a:solidFill>
              </a:rPr>
              <a:t> </a:t>
            </a:r>
            <a:endParaRPr lang="es-MX" dirty="0">
              <a:solidFill>
                <a:schemeClr val="bg1"/>
              </a:solidFill>
            </a:endParaRPr>
          </a:p>
        </p:txBody>
      </p:sp>
      <p:sp>
        <p:nvSpPr>
          <p:cNvPr id="12" name="CuadroTexto 11">
            <a:extLst>
              <a:ext uri="{FF2B5EF4-FFF2-40B4-BE49-F238E27FC236}">
                <a16:creationId xmlns:a16="http://schemas.microsoft.com/office/drawing/2014/main" id="{D2B6C595-A194-499E-A1B7-ECC9BE26DCD6}"/>
              </a:ext>
            </a:extLst>
          </p:cNvPr>
          <p:cNvSpPr txBox="1"/>
          <p:nvPr/>
        </p:nvSpPr>
        <p:spPr>
          <a:xfrm>
            <a:off x="921434" y="4811943"/>
            <a:ext cx="10257285" cy="1754326"/>
          </a:xfrm>
          <a:prstGeom prst="rect">
            <a:avLst/>
          </a:prstGeom>
          <a:noFill/>
        </p:spPr>
        <p:txBody>
          <a:bodyPr wrap="square" rtlCol="0">
            <a:spAutoFit/>
          </a:bodyPr>
          <a:lstStyle/>
          <a:p>
            <a:pPr algn="just"/>
            <a:r>
              <a:rPr lang="es-ES" b="1" dirty="0"/>
              <a:t>Reflexione:</a:t>
            </a:r>
          </a:p>
          <a:p>
            <a:pPr marL="242888" indent="-242888" algn="just"/>
            <a:r>
              <a:rPr lang="es-ES" dirty="0"/>
              <a:t>1. ¿Considera el análisis financiero como una herramienta capital para el buen desempeño económico de una empresa?</a:t>
            </a:r>
          </a:p>
          <a:p>
            <a:pPr marL="242888" indent="-242888" algn="just"/>
            <a:r>
              <a:rPr lang="es-ES" dirty="0"/>
              <a:t>2. ¿Ha realizado algún análisis financiero?; ¿cuáles fueron las mayores dificultades?</a:t>
            </a:r>
          </a:p>
          <a:p>
            <a:pPr marL="242888" indent="-242888" algn="just"/>
            <a:r>
              <a:rPr lang="es-ES" dirty="0"/>
              <a:t>3. ¿Qué conocimiento o habilidades profesionales necesita fortalecer para realizar un análisis financiero eficiente?</a:t>
            </a:r>
            <a:endParaRPr lang="es-MX" dirty="0"/>
          </a:p>
        </p:txBody>
      </p:sp>
    </p:spTree>
    <p:extLst>
      <p:ext uri="{BB962C8B-B14F-4D97-AF65-F5344CB8AC3E}">
        <p14:creationId xmlns:p14="http://schemas.microsoft.com/office/powerpoint/2010/main" val="318007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998505"/>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a16="http://schemas.microsoft.com/office/drawing/2014/main" id="{BBDB4281-4FFA-40A6-BBD4-150933920B73}"/>
              </a:ext>
            </a:extLst>
          </p:cNvPr>
          <p:cNvSpPr/>
          <p:nvPr/>
        </p:nvSpPr>
        <p:spPr>
          <a:xfrm>
            <a:off x="1009203" y="1382275"/>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saberes de la E.E.</a:t>
            </a:r>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2.1. Análisis  financiero</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68913" y="1459681"/>
            <a:ext cx="9719187" cy="369332"/>
          </a:xfrm>
          <a:prstGeom prst="rect">
            <a:avLst/>
          </a:prstGeom>
          <a:noFill/>
        </p:spPr>
        <p:txBody>
          <a:bodyPr wrap="square" rtlCol="0">
            <a:spAutoFit/>
          </a:bodyPr>
          <a:lstStyle/>
          <a:p>
            <a:r>
              <a:rPr lang="es-ES" dirty="0">
                <a:solidFill>
                  <a:schemeClr val="bg1"/>
                </a:solidFill>
              </a:rPr>
              <a:t>Introducción</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175657" y="1035282"/>
            <a:ext cx="1976395" cy="346993"/>
          </a:xfrm>
          <a:prstGeom prst="wedgeRectCallout">
            <a:avLst>
              <a:gd name="adj1" fmla="val 62181"/>
              <a:gd name="adj2" fmla="val 15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 la sección.</a:t>
            </a:r>
            <a:endParaRPr lang="es-MX" sz="1200" dirty="0">
              <a:solidFill>
                <a:prstClr val="black"/>
              </a:solidFill>
              <a:latin typeface="Calibri" panose="020F0502020204030204"/>
            </a:endParaRPr>
          </a:p>
        </p:txBody>
      </p:sp>
      <p:sp>
        <p:nvSpPr>
          <p:cNvPr id="11" name="Bocadillo: rectángulo 10">
            <a:extLst>
              <a:ext uri="{FF2B5EF4-FFF2-40B4-BE49-F238E27FC236}">
                <a16:creationId xmlns:a16="http://schemas.microsoft.com/office/drawing/2014/main" id="{F55F47A2-9D7D-65A8-F626-942A8D04E0B5}"/>
              </a:ext>
            </a:extLst>
          </p:cNvPr>
          <p:cNvSpPr/>
          <p:nvPr/>
        </p:nvSpPr>
        <p:spPr>
          <a:xfrm>
            <a:off x="-1338109" y="1473894"/>
            <a:ext cx="2306771"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primer apartado de esta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381993" y="222340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 de esta sección.</a:t>
            </a:r>
            <a:endParaRPr lang="es-MX" sz="1200" dirty="0">
              <a:solidFill>
                <a:prstClr val="black"/>
              </a:solidFill>
              <a:latin typeface="Calibri" panose="020F0502020204030204"/>
            </a:endParaRPr>
          </a:p>
        </p:txBody>
      </p:sp>
      <p:sp>
        <p:nvSpPr>
          <p:cNvPr id="6" name="CuadroTexto 5"/>
          <p:cNvSpPr txBox="1"/>
          <p:nvPr/>
        </p:nvSpPr>
        <p:spPr>
          <a:xfrm>
            <a:off x="1068913" y="2275333"/>
            <a:ext cx="6295978" cy="3539430"/>
          </a:xfrm>
          <a:prstGeom prst="rect">
            <a:avLst/>
          </a:prstGeom>
          <a:noFill/>
        </p:spPr>
        <p:txBody>
          <a:bodyPr wrap="square" rtlCol="0">
            <a:spAutoFit/>
          </a:bodyPr>
          <a:lstStyle/>
          <a:p>
            <a:pPr algn="just"/>
            <a:r>
              <a:rPr lang="es-ES" sz="1600" dirty="0"/>
              <a:t>Como se mencionó en el módulo anterior, los </a:t>
            </a:r>
            <a:r>
              <a:rPr lang="es-ES" sz="1600" b="1" dirty="0"/>
              <a:t>estados financieros </a:t>
            </a:r>
            <a:r>
              <a:rPr lang="es-ES" sz="1600" dirty="0"/>
              <a:t>formulados a partir de la información financiera, plasman la situación financiera (balance general), el resultado del ejercicio (estado de resultados), los movimientos del patrimonio social (estado de variaciones en el capital contable) y los flujos del dinero (estado de flujo de efectivo) de una entidad económica.</a:t>
            </a:r>
          </a:p>
          <a:p>
            <a:pPr algn="just"/>
            <a:endParaRPr lang="es-MX" sz="1600" dirty="0"/>
          </a:p>
          <a:p>
            <a:pPr algn="just"/>
            <a:r>
              <a:rPr lang="es-ES" sz="1600" dirty="0"/>
              <a:t>La estructura de los estados financieros permite realizar una interpretación de sus cifras para tomar una decisión por parte de la directiva de la empresa, misma a la que se le denomina </a:t>
            </a:r>
            <a:r>
              <a:rPr lang="es-ES" sz="1600" b="1" dirty="0"/>
              <a:t>análisis financiero</a:t>
            </a:r>
            <a:r>
              <a:rPr lang="es-ES" sz="1600" dirty="0"/>
              <a:t>, el cual constituye una evaluación de la empresa utilizando los datos contenidos en los estados financieros, a partir de ciertos indicadores que permitirán a la gerencia de una entidad considerar una mejor decisión.</a:t>
            </a:r>
            <a:endParaRPr lang="es-MX" sz="1600" dirty="0"/>
          </a:p>
        </p:txBody>
      </p:sp>
      <p:sp>
        <p:nvSpPr>
          <p:cNvPr id="20" name="Bocadillo: rectángulo 10">
            <a:extLst>
              <a:ext uri="{FF2B5EF4-FFF2-40B4-BE49-F238E27FC236}">
                <a16:creationId xmlns:a16="http://schemas.microsoft.com/office/drawing/2014/main" id="{B2840F0E-A193-E229-2C29-7316BA0CFFEC}"/>
              </a:ext>
            </a:extLst>
          </p:cNvPr>
          <p:cNvSpPr/>
          <p:nvPr/>
        </p:nvSpPr>
        <p:spPr>
          <a:xfrm>
            <a:off x="7081057" y="5831086"/>
            <a:ext cx="4081013" cy="563560"/>
          </a:xfrm>
          <a:prstGeom prst="wedgeRectCallout">
            <a:avLst>
              <a:gd name="adj1" fmla="val -20676"/>
              <a:gd name="adj2" fmla="val -7952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tx1"/>
                </a:solidFill>
              </a:rPr>
              <a:t>Jonathan: </a:t>
            </a:r>
            <a:r>
              <a:rPr lang="es-MX" sz="1400" dirty="0">
                <a:solidFill>
                  <a:schemeClr val="tx1"/>
                </a:solidFill>
              </a:rPr>
              <a:t>Integrar imagen de acuerdo al texto.</a:t>
            </a:r>
          </a:p>
        </p:txBody>
      </p:sp>
      <p:pic>
        <p:nvPicPr>
          <p:cNvPr id="8" name="Gráfico 7" descr="Imagen">
            <a:extLst>
              <a:ext uri="{FF2B5EF4-FFF2-40B4-BE49-F238E27FC236}">
                <a16:creationId xmlns:a16="http://schemas.microsoft.com/office/drawing/2014/main" id="{A37E67EB-CC32-458F-8735-9C597283AF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8359" y="1998505"/>
            <a:ext cx="3594728" cy="3594728"/>
          </a:xfrm>
          <a:prstGeom prst="rect">
            <a:avLst/>
          </a:prstGeom>
        </p:spPr>
      </p:pic>
    </p:spTree>
    <p:extLst>
      <p:ext uri="{BB962C8B-B14F-4D97-AF65-F5344CB8AC3E}">
        <p14:creationId xmlns:p14="http://schemas.microsoft.com/office/powerpoint/2010/main" val="25546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570739"/>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saberes de la E.E.</a:t>
            </a:r>
          </a:p>
        </p:txBody>
      </p:sp>
      <p:sp>
        <p:nvSpPr>
          <p:cNvPr id="4" name="Marcador de contenido 3">
            <a:extLst>
              <a:ext uri="{FF2B5EF4-FFF2-40B4-BE49-F238E27FC236}">
                <a16:creationId xmlns:a16="http://schemas.microsoft.com/office/drawing/2014/main" id="{61F04DFE-8321-4DD4-BC1F-9AF0E919282B}"/>
              </a:ext>
            </a:extLst>
          </p:cNvPr>
          <p:cNvSpPr>
            <a:spLocks noGrp="1"/>
          </p:cNvSpPr>
          <p:nvPr>
            <p:ph sz="half" idx="2"/>
          </p:nvPr>
        </p:nvSpPr>
        <p:spPr>
          <a:xfrm>
            <a:off x="921434" y="1043237"/>
            <a:ext cx="10469828" cy="368560"/>
          </a:xfrm>
          <a:ln>
            <a:noFill/>
          </a:ln>
        </p:spPr>
        <p:txBody>
          <a:bodyPr>
            <a:noAutofit/>
          </a:bodyPr>
          <a:lstStyle/>
          <a:p>
            <a:pPr marL="0" indent="0" algn="just">
              <a:buNone/>
            </a:pPr>
            <a:r>
              <a:rPr lang="es-MX" sz="1800" b="1" dirty="0"/>
              <a:t>2.2. Tendencias y porcientos integrales</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10" name="Bocadillo: rectángulo 9">
            <a:extLst>
              <a:ext uri="{FF2B5EF4-FFF2-40B4-BE49-F238E27FC236}">
                <a16:creationId xmlns:a16="http://schemas.microsoft.com/office/drawing/2014/main" id="{BC2574C5-BC5B-BEE4-CC2B-EBDA8EB07315}"/>
              </a:ext>
            </a:extLst>
          </p:cNvPr>
          <p:cNvSpPr/>
          <p:nvPr/>
        </p:nvSpPr>
        <p:spPr>
          <a:xfrm>
            <a:off x="-1549917" y="1035282"/>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título de la sección.</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341452" y="2439081"/>
            <a:ext cx="2350655" cy="613582"/>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éste el contenido de la sección, previo a los apartado de los subtemas.</a:t>
            </a:r>
            <a:endParaRPr lang="es-MX" sz="1200" dirty="0">
              <a:solidFill>
                <a:prstClr val="black"/>
              </a:solidFill>
              <a:latin typeface="Calibri" panose="020F0502020204030204"/>
            </a:endParaRPr>
          </a:p>
        </p:txBody>
      </p:sp>
      <p:sp>
        <p:nvSpPr>
          <p:cNvPr id="7" name="CuadroTexto 6">
            <a:extLst>
              <a:ext uri="{FF2B5EF4-FFF2-40B4-BE49-F238E27FC236}">
                <a16:creationId xmlns:a16="http://schemas.microsoft.com/office/drawing/2014/main" id="{3A3EC872-58E6-D513-FC46-D1297D18D4BA}"/>
              </a:ext>
            </a:extLst>
          </p:cNvPr>
          <p:cNvSpPr txBox="1"/>
          <p:nvPr/>
        </p:nvSpPr>
        <p:spPr>
          <a:xfrm>
            <a:off x="1384980" y="2521059"/>
            <a:ext cx="4391541" cy="1815882"/>
          </a:xfrm>
          <a:prstGeom prst="rect">
            <a:avLst/>
          </a:prstGeom>
          <a:noFill/>
          <a:ln w="28575">
            <a:solidFill>
              <a:srgbClr val="FF3399"/>
            </a:solidFill>
            <a:prstDash val="dash"/>
          </a:ln>
        </p:spPr>
        <p:txBody>
          <a:bodyPr wrap="square" rtlCol="0">
            <a:spAutoFit/>
          </a:bodyPr>
          <a:lstStyle/>
          <a:p>
            <a:pPr lvl="0" algn="just"/>
            <a:r>
              <a:rPr lang="es-ES" sz="1600" b="1" dirty="0"/>
              <a:t>Tendencias: </a:t>
            </a:r>
            <a:r>
              <a:rPr lang="es-ES" sz="1600" dirty="0"/>
              <a:t>a través del comparativo de las cifras de los estados financieros se puede conocer si las cifras, al aumentar o disminuir, se consideran una proyección, un crecimiento, un ahorro, el cumplimiento de metas, entre otros aspectos que van a depender del segmento de cada estado financiero, a partir de un año base.</a:t>
            </a:r>
            <a:endParaRPr lang="es-MX" sz="1600" dirty="0"/>
          </a:p>
        </p:txBody>
      </p:sp>
      <p:sp>
        <p:nvSpPr>
          <p:cNvPr id="9" name="CuadroTexto 8">
            <a:extLst>
              <a:ext uri="{FF2B5EF4-FFF2-40B4-BE49-F238E27FC236}">
                <a16:creationId xmlns:a16="http://schemas.microsoft.com/office/drawing/2014/main" id="{5B9BEF16-8D05-A8B8-06EB-6D5F24FAD4AB}"/>
              </a:ext>
            </a:extLst>
          </p:cNvPr>
          <p:cNvSpPr txBox="1"/>
          <p:nvPr/>
        </p:nvSpPr>
        <p:spPr>
          <a:xfrm>
            <a:off x="1181127" y="1633051"/>
            <a:ext cx="9950441" cy="584775"/>
          </a:xfrm>
          <a:prstGeom prst="rect">
            <a:avLst/>
          </a:prstGeom>
          <a:noFill/>
        </p:spPr>
        <p:txBody>
          <a:bodyPr wrap="square" rtlCol="0">
            <a:spAutoFit/>
          </a:bodyPr>
          <a:lstStyle/>
          <a:p>
            <a:pPr algn="just"/>
            <a:r>
              <a:rPr lang="es-ES" sz="1600" dirty="0"/>
              <a:t>Con el análisis financiero se obtiene cierta interpretación a partir de las cifras contenidas en los estados financieros, usando algunos métodos como:</a:t>
            </a:r>
          </a:p>
        </p:txBody>
      </p:sp>
      <p:sp>
        <p:nvSpPr>
          <p:cNvPr id="20" name="CuadroTexto 19">
            <a:extLst>
              <a:ext uri="{FF2B5EF4-FFF2-40B4-BE49-F238E27FC236}">
                <a16:creationId xmlns:a16="http://schemas.microsoft.com/office/drawing/2014/main" id="{CE3100BC-00BF-4702-8049-C4D3B9E6E280}"/>
              </a:ext>
            </a:extLst>
          </p:cNvPr>
          <p:cNvSpPr txBox="1"/>
          <p:nvPr/>
        </p:nvSpPr>
        <p:spPr>
          <a:xfrm>
            <a:off x="6156347" y="2564496"/>
            <a:ext cx="4943798" cy="830997"/>
          </a:xfrm>
          <a:prstGeom prst="rect">
            <a:avLst/>
          </a:prstGeom>
          <a:noFill/>
          <a:ln w="28575">
            <a:solidFill>
              <a:srgbClr val="FF3399"/>
            </a:solidFill>
            <a:prstDash val="dash"/>
          </a:ln>
        </p:spPr>
        <p:txBody>
          <a:bodyPr wrap="square" rtlCol="0">
            <a:spAutoFit/>
          </a:bodyPr>
          <a:lstStyle/>
          <a:p>
            <a:pPr lvl="0" algn="just"/>
            <a:r>
              <a:rPr lang="es-ES" sz="1600" b="1" dirty="0"/>
              <a:t>Porcientos integrales: </a:t>
            </a:r>
            <a:r>
              <a:rPr lang="es-ES" sz="1600" dirty="0"/>
              <a:t>se utilizan porcentajes, ya sea partiendo de un cien por ciento o de que la suma de los segmentos sea un cien por ciento.</a:t>
            </a:r>
            <a:endParaRPr lang="es-MX" sz="1600" dirty="0"/>
          </a:p>
        </p:txBody>
      </p:sp>
      <p:sp>
        <p:nvSpPr>
          <p:cNvPr id="25" name="Bocadillo: rectángulo 24">
            <a:extLst>
              <a:ext uri="{FF2B5EF4-FFF2-40B4-BE49-F238E27FC236}">
                <a16:creationId xmlns:a16="http://schemas.microsoft.com/office/drawing/2014/main" id="{F79BA662-C17F-4799-BB32-C740B981A1D4}"/>
              </a:ext>
            </a:extLst>
          </p:cNvPr>
          <p:cNvSpPr/>
          <p:nvPr/>
        </p:nvSpPr>
        <p:spPr>
          <a:xfrm>
            <a:off x="-1341453" y="3465265"/>
            <a:ext cx="2350655" cy="1074078"/>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b="0" i="0" u="none" strike="noStrike" kern="1200" cap="none" spc="0" normalizeH="0" baseline="0" noProof="0" dirty="0">
                <a:ln>
                  <a:noFill/>
                </a:ln>
                <a:solidFill>
                  <a:schemeClr val="bg1"/>
                </a:solidFill>
                <a:effectLst/>
                <a:uLnTx/>
                <a:uFillTx/>
                <a:latin typeface="Calibri" panose="020F0502020204030204"/>
              </a:rPr>
              <a:t>elaborar una ilustración tipo “glosario” con los conceptos de los recuadros punteados en rosa.</a:t>
            </a:r>
            <a:endParaRPr lang="es-MX" sz="1200" dirty="0">
              <a:solidFill>
                <a:schemeClr val="bg1"/>
              </a:solidFill>
              <a:latin typeface="Calibri" panose="020F0502020204030204"/>
            </a:endParaRPr>
          </a:p>
        </p:txBody>
      </p:sp>
      <p:sp>
        <p:nvSpPr>
          <p:cNvPr id="26" name="CuadroTexto 25">
            <a:extLst>
              <a:ext uri="{FF2B5EF4-FFF2-40B4-BE49-F238E27FC236}">
                <a16:creationId xmlns:a16="http://schemas.microsoft.com/office/drawing/2014/main" id="{5BDB30D2-4C14-4378-9860-1789EA720CEB}"/>
              </a:ext>
            </a:extLst>
          </p:cNvPr>
          <p:cNvSpPr txBox="1"/>
          <p:nvPr/>
        </p:nvSpPr>
        <p:spPr>
          <a:xfrm>
            <a:off x="1874568" y="4617653"/>
            <a:ext cx="9950440" cy="338554"/>
          </a:xfrm>
          <a:prstGeom prst="rect">
            <a:avLst/>
          </a:prstGeom>
          <a:noFill/>
        </p:spPr>
        <p:txBody>
          <a:bodyPr wrap="square" rtlCol="0">
            <a:spAutoFit/>
          </a:bodyPr>
          <a:lstStyle/>
          <a:p>
            <a:pPr algn="just"/>
            <a:r>
              <a:rPr lang="es-ES" sz="1600" dirty="0"/>
              <a:t>Para profundizar más en el tema, puede visitar los siguientes sitios web haciendo clic en el botón </a:t>
            </a:r>
            <a:r>
              <a:rPr lang="es-ES" sz="1600" b="1" dirty="0"/>
              <a:t>Ir</a:t>
            </a:r>
            <a:r>
              <a:rPr lang="es-ES" sz="1600" dirty="0"/>
              <a:t>.</a:t>
            </a:r>
          </a:p>
        </p:txBody>
      </p:sp>
      <p:sp>
        <p:nvSpPr>
          <p:cNvPr id="6" name="Rectángulo: esquinas redondeadas 5">
            <a:extLst>
              <a:ext uri="{FF2B5EF4-FFF2-40B4-BE49-F238E27FC236}">
                <a16:creationId xmlns:a16="http://schemas.microsoft.com/office/drawing/2014/main" id="{FCF41B60-1AF0-487F-8314-4A57EF5C54FB}"/>
              </a:ext>
            </a:extLst>
          </p:cNvPr>
          <p:cNvSpPr/>
          <p:nvPr/>
        </p:nvSpPr>
        <p:spPr>
          <a:xfrm flipH="1">
            <a:off x="1776045" y="5224949"/>
            <a:ext cx="679454" cy="2572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Ir</a:t>
            </a:r>
            <a:endParaRPr lang="es-MX" dirty="0"/>
          </a:p>
        </p:txBody>
      </p:sp>
      <p:sp>
        <p:nvSpPr>
          <p:cNvPr id="27" name="Rectángulo: esquinas redondeadas 26">
            <a:extLst>
              <a:ext uri="{FF2B5EF4-FFF2-40B4-BE49-F238E27FC236}">
                <a16:creationId xmlns:a16="http://schemas.microsoft.com/office/drawing/2014/main" id="{0A9D5FE8-80E9-406C-947A-0CB1744F83FB}"/>
              </a:ext>
            </a:extLst>
          </p:cNvPr>
          <p:cNvSpPr/>
          <p:nvPr/>
        </p:nvSpPr>
        <p:spPr>
          <a:xfrm flipH="1">
            <a:off x="1784370" y="5686146"/>
            <a:ext cx="679454" cy="2572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Ir</a:t>
            </a:r>
            <a:endParaRPr lang="es-MX" dirty="0"/>
          </a:p>
        </p:txBody>
      </p:sp>
      <p:sp>
        <p:nvSpPr>
          <p:cNvPr id="28" name="CuadroTexto 27">
            <a:extLst>
              <a:ext uri="{FF2B5EF4-FFF2-40B4-BE49-F238E27FC236}">
                <a16:creationId xmlns:a16="http://schemas.microsoft.com/office/drawing/2014/main" id="{56932211-3235-44AA-9D32-A1939C7A4D25}"/>
              </a:ext>
            </a:extLst>
          </p:cNvPr>
          <p:cNvSpPr txBox="1"/>
          <p:nvPr/>
        </p:nvSpPr>
        <p:spPr>
          <a:xfrm>
            <a:off x="2463824" y="5178767"/>
            <a:ext cx="4343376" cy="338554"/>
          </a:xfrm>
          <a:prstGeom prst="rect">
            <a:avLst/>
          </a:prstGeom>
          <a:noFill/>
        </p:spPr>
        <p:txBody>
          <a:bodyPr wrap="square" rtlCol="0">
            <a:spAutoFit/>
          </a:bodyPr>
          <a:lstStyle/>
          <a:p>
            <a:pPr algn="just"/>
            <a:r>
              <a:rPr lang="es-ES" sz="1600" i="1" dirty="0"/>
              <a:t>Clasificación de los métodos de análisis financiero.</a:t>
            </a:r>
          </a:p>
        </p:txBody>
      </p:sp>
      <p:sp>
        <p:nvSpPr>
          <p:cNvPr id="29" name="CuadroTexto 28">
            <a:extLst>
              <a:ext uri="{FF2B5EF4-FFF2-40B4-BE49-F238E27FC236}">
                <a16:creationId xmlns:a16="http://schemas.microsoft.com/office/drawing/2014/main" id="{EE001025-B03C-421C-8468-64DACAA70A34}"/>
              </a:ext>
            </a:extLst>
          </p:cNvPr>
          <p:cNvSpPr txBox="1"/>
          <p:nvPr/>
        </p:nvSpPr>
        <p:spPr>
          <a:xfrm>
            <a:off x="2463824" y="5645485"/>
            <a:ext cx="4343376" cy="338554"/>
          </a:xfrm>
          <a:prstGeom prst="rect">
            <a:avLst/>
          </a:prstGeom>
          <a:noFill/>
        </p:spPr>
        <p:txBody>
          <a:bodyPr wrap="square" rtlCol="0">
            <a:spAutoFit/>
          </a:bodyPr>
          <a:lstStyle/>
          <a:p>
            <a:pPr algn="just"/>
            <a:r>
              <a:rPr lang="es-ES" sz="1600" i="1" dirty="0"/>
              <a:t>Los principios y métodos del análisis financiero.</a:t>
            </a:r>
          </a:p>
        </p:txBody>
      </p:sp>
      <p:sp>
        <p:nvSpPr>
          <p:cNvPr id="30" name="Bocadillo: rectángulo 29">
            <a:extLst>
              <a:ext uri="{FF2B5EF4-FFF2-40B4-BE49-F238E27FC236}">
                <a16:creationId xmlns:a16="http://schemas.microsoft.com/office/drawing/2014/main" id="{7B001CB6-7E54-4C7B-8BCA-5E657C0DDD80}"/>
              </a:ext>
            </a:extLst>
          </p:cNvPr>
          <p:cNvSpPr/>
          <p:nvPr/>
        </p:nvSpPr>
        <p:spPr>
          <a:xfrm>
            <a:off x="-1549917" y="5125509"/>
            <a:ext cx="2986235" cy="613582"/>
          </a:xfrm>
          <a:prstGeom prst="wedgeRectCallout">
            <a:avLst>
              <a:gd name="adj1" fmla="val 60830"/>
              <a:gd name="adj2" fmla="val -1886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poner un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bot</a:t>
            </a:r>
            <a:r>
              <a:rPr lang="es-MX" sz="1200" dirty="0" err="1">
                <a:solidFill>
                  <a:prstClr val="black"/>
                </a:solidFill>
                <a:latin typeface="Calibri" panose="020F0502020204030204"/>
              </a:rPr>
              <a:t>ón</a:t>
            </a:r>
            <a:r>
              <a:rPr lang="es-MX" sz="1200" dirty="0">
                <a:solidFill>
                  <a:prstClr val="black"/>
                </a:solidFill>
                <a:latin typeface="Calibri" panose="020F0502020204030204"/>
              </a:rPr>
              <a:t> que dirija </a:t>
            </a:r>
            <a:r>
              <a:rPr lang="es-MX" sz="1200" dirty="0">
                <a:solidFill>
                  <a:prstClr val="black"/>
                </a:solidFill>
              </a:rPr>
              <a:t>al sitio: </a:t>
            </a:r>
            <a:r>
              <a:rPr lang="es-MX" sz="1200" dirty="0">
                <a:solidFill>
                  <a:prstClr val="black"/>
                </a:solidFill>
                <a:hlinkClick r:id="rId2"/>
              </a:rPr>
              <a:t>https://www.gerencie.com/clasificacion-de-los-metodos-de-analisis-financiero.html</a:t>
            </a:r>
            <a:r>
              <a:rPr lang="es-MX" sz="1200" dirty="0">
                <a:solidFill>
                  <a:prstClr val="black"/>
                </a:solidFill>
              </a:rPr>
              <a:t> </a:t>
            </a:r>
            <a:endParaRPr lang="es-MX" sz="1200" dirty="0">
              <a:solidFill>
                <a:prstClr val="black"/>
              </a:solidFill>
              <a:latin typeface="Calibri" panose="020F0502020204030204"/>
            </a:endParaRPr>
          </a:p>
        </p:txBody>
      </p:sp>
      <p:sp>
        <p:nvSpPr>
          <p:cNvPr id="31" name="Bocadillo: rectángulo 30">
            <a:extLst>
              <a:ext uri="{FF2B5EF4-FFF2-40B4-BE49-F238E27FC236}">
                <a16:creationId xmlns:a16="http://schemas.microsoft.com/office/drawing/2014/main" id="{F0E9042D-3E9D-4A51-BB76-BC82E4F7C919}"/>
              </a:ext>
            </a:extLst>
          </p:cNvPr>
          <p:cNvSpPr/>
          <p:nvPr/>
        </p:nvSpPr>
        <p:spPr>
          <a:xfrm>
            <a:off x="-1554825" y="5859111"/>
            <a:ext cx="2986235" cy="879619"/>
          </a:xfrm>
          <a:prstGeom prst="wedgeRectCallout">
            <a:avLst>
              <a:gd name="adj1" fmla="val 63304"/>
              <a:gd name="adj2" fmla="val -5498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poner un </a:t>
            </a:r>
            <a:r>
              <a:rPr kumimoji="0" lang="es-MX" sz="1200" b="0" i="0" u="none" strike="noStrike" kern="1200" cap="none" spc="0" normalizeH="0" baseline="0" noProof="0" dirty="0" err="1">
                <a:ln>
                  <a:noFill/>
                </a:ln>
                <a:solidFill>
                  <a:prstClr val="black"/>
                </a:solidFill>
                <a:effectLst/>
                <a:uLnTx/>
                <a:uFillTx/>
                <a:latin typeface="Calibri" panose="020F0502020204030204"/>
                <a:ea typeface="+mn-ea"/>
                <a:cs typeface="+mn-cs"/>
              </a:rPr>
              <a:t>bot</a:t>
            </a:r>
            <a:r>
              <a:rPr lang="es-MX" sz="1200" dirty="0" err="1">
                <a:solidFill>
                  <a:prstClr val="black"/>
                </a:solidFill>
                <a:latin typeface="Calibri" panose="020F0502020204030204"/>
              </a:rPr>
              <a:t>ón</a:t>
            </a:r>
            <a:r>
              <a:rPr lang="es-MX" sz="1200" dirty="0">
                <a:solidFill>
                  <a:prstClr val="black"/>
                </a:solidFill>
                <a:latin typeface="Calibri" panose="020F0502020204030204"/>
              </a:rPr>
              <a:t> que dirija </a:t>
            </a:r>
            <a:r>
              <a:rPr lang="es-MX" sz="1200" dirty="0">
                <a:solidFill>
                  <a:prstClr val="black"/>
                </a:solidFill>
              </a:rPr>
              <a:t>al sitio: </a:t>
            </a:r>
            <a:r>
              <a:rPr lang="es-MX" sz="1200" dirty="0">
                <a:solidFill>
                  <a:prstClr val="black"/>
                </a:solidFill>
                <a:hlinkClick r:id="rId3"/>
              </a:rPr>
              <a:t>https://blogs.ugto.mx/contador/clase-digital-4-los-principios-y-metodos-del-analisis-financiero/</a:t>
            </a:r>
            <a:r>
              <a:rPr lang="es-MX" sz="1200" dirty="0">
                <a:solidFill>
                  <a:prstClr val="black"/>
                </a:solidFill>
              </a:rPr>
              <a:t> </a:t>
            </a:r>
            <a:endParaRPr lang="es-MX" sz="1200" dirty="0">
              <a:solidFill>
                <a:prstClr val="black"/>
              </a:solidFill>
              <a:latin typeface="Calibri" panose="020F0502020204030204"/>
            </a:endParaRPr>
          </a:p>
        </p:txBody>
      </p:sp>
      <p:pic>
        <p:nvPicPr>
          <p:cNvPr id="21" name="Imagen 20"/>
          <p:cNvPicPr>
            <a:picLocks noChangeAspect="1"/>
          </p:cNvPicPr>
          <p:nvPr/>
        </p:nvPicPr>
        <p:blipFill>
          <a:blip r:embed="rId4"/>
          <a:stretch>
            <a:fillRect/>
          </a:stretch>
        </p:blipFill>
        <p:spPr>
          <a:xfrm>
            <a:off x="1326877" y="4559691"/>
            <a:ext cx="548313" cy="390525"/>
          </a:xfrm>
          <a:prstGeom prst="rect">
            <a:avLst/>
          </a:prstGeom>
        </p:spPr>
      </p:pic>
    </p:spTree>
    <p:extLst>
      <p:ext uri="{BB962C8B-B14F-4D97-AF65-F5344CB8AC3E}">
        <p14:creationId xmlns:p14="http://schemas.microsoft.com/office/powerpoint/2010/main" val="28691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750829"/>
            <a:ext cx="10557598" cy="45117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ángulo 1">
            <a:extLst>
              <a:ext uri="{FF2B5EF4-FFF2-40B4-BE49-F238E27FC236}">
                <a16:creationId xmlns:a16="http://schemas.microsoft.com/office/drawing/2014/main" id="{BBDB4281-4FFA-40A6-BBD4-150933920B73}"/>
              </a:ext>
            </a:extLst>
          </p:cNvPr>
          <p:cNvSpPr/>
          <p:nvPr/>
        </p:nvSpPr>
        <p:spPr>
          <a:xfrm>
            <a:off x="1005153" y="1208226"/>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Marcador de texto 2">
            <a:extLst>
              <a:ext uri="{FF2B5EF4-FFF2-40B4-BE49-F238E27FC236}">
                <a16:creationId xmlns:a16="http://schemas.microsoft.com/office/drawing/2014/main" id="{1161ADA6-8CB8-49C8-A15C-05778EA8CDB8}"/>
              </a:ext>
            </a:extLst>
          </p:cNvPr>
          <p:cNvSpPr>
            <a:spLocks noGrp="1"/>
          </p:cNvSpPr>
          <p:nvPr>
            <p:ph type="body" idx="1"/>
          </p:nvPr>
        </p:nvSpPr>
        <p:spPr>
          <a:xfrm>
            <a:off x="1917573" y="129201"/>
            <a:ext cx="5157787" cy="368560"/>
          </a:xfrm>
          <a:ln>
            <a:noFill/>
          </a:ln>
        </p:spPr>
        <p:txBody>
          <a:bodyPr>
            <a:normAutofit/>
          </a:bodyPr>
          <a:lstStyle/>
          <a:p>
            <a:r>
              <a:rPr lang="es-MX" sz="1800" dirty="0"/>
              <a:t>Desarrollo de temas</a:t>
            </a:r>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05153" y="1256954"/>
            <a:ext cx="9719187" cy="369332"/>
          </a:xfrm>
          <a:prstGeom prst="rect">
            <a:avLst/>
          </a:prstGeom>
          <a:noFill/>
        </p:spPr>
        <p:txBody>
          <a:bodyPr wrap="square" rtlCol="0">
            <a:spAutoFit/>
          </a:bodyPr>
          <a:lstStyle/>
          <a:p>
            <a:r>
              <a:rPr lang="es-ES" dirty="0">
                <a:solidFill>
                  <a:schemeClr val="bg1"/>
                </a:solidFill>
              </a:rPr>
              <a:t>2.2.1. Análisis financiero del estado de resultados</a:t>
            </a:r>
          </a:p>
        </p:txBody>
      </p:sp>
      <p:sp>
        <p:nvSpPr>
          <p:cNvPr id="11" name="Bocadillo: rectángulo 10">
            <a:extLst>
              <a:ext uri="{FF2B5EF4-FFF2-40B4-BE49-F238E27FC236}">
                <a16:creationId xmlns:a16="http://schemas.microsoft.com/office/drawing/2014/main" id="{F55F47A2-9D7D-65A8-F626-942A8D04E0B5}"/>
              </a:ext>
            </a:extLst>
          </p:cNvPr>
          <p:cNvSpPr/>
          <p:nvPr/>
        </p:nvSpPr>
        <p:spPr>
          <a:xfrm>
            <a:off x="-1391923" y="121964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primer apartado de la sección 2.2 </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391924" y="1862360"/>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primer apartado de la sección 2.2 </a:t>
            </a:r>
            <a:endParaRPr lang="es-MX" sz="1200" dirty="0">
              <a:solidFill>
                <a:prstClr val="black"/>
              </a:solidFill>
              <a:latin typeface="Calibri" panose="020F0502020204030204"/>
            </a:endParaRPr>
          </a:p>
        </p:txBody>
      </p:sp>
      <p:sp>
        <p:nvSpPr>
          <p:cNvPr id="15" name="CuadroTexto 14"/>
          <p:cNvSpPr txBox="1"/>
          <p:nvPr/>
        </p:nvSpPr>
        <p:spPr>
          <a:xfrm>
            <a:off x="1098106" y="1901054"/>
            <a:ext cx="9995788" cy="1323439"/>
          </a:xfrm>
          <a:prstGeom prst="rect">
            <a:avLst/>
          </a:prstGeom>
          <a:noFill/>
        </p:spPr>
        <p:txBody>
          <a:bodyPr wrap="square" rtlCol="0">
            <a:spAutoFit/>
          </a:bodyPr>
          <a:lstStyle/>
          <a:p>
            <a:pPr algn="just"/>
            <a:r>
              <a:rPr lang="es-ES_tradnl" sz="1600" dirty="0"/>
              <a:t>A </a:t>
            </a:r>
            <a:r>
              <a:rPr lang="es-ES_tradnl" sz="1600" dirty="0" err="1"/>
              <a:t>continuaci</a:t>
            </a:r>
            <a:r>
              <a:rPr lang="es-ES" sz="1600" dirty="0" err="1"/>
              <a:t>ón</a:t>
            </a:r>
            <a:r>
              <a:rPr lang="es-ES" sz="1600" dirty="0"/>
              <a:t>, o</a:t>
            </a:r>
            <a:r>
              <a:rPr lang="es-ES_tradnl" sz="1600" dirty="0" err="1"/>
              <a:t>bserve</a:t>
            </a:r>
            <a:r>
              <a:rPr lang="es-ES_tradnl" sz="1600" dirty="0"/>
              <a:t> la siguiente presentación en la que se desarrolla un ejemplo de aplicación de los métodos de análisis financiero. </a:t>
            </a:r>
          </a:p>
          <a:p>
            <a:pPr algn="just"/>
            <a:endParaRPr lang="es-ES_tradnl" sz="1600" dirty="0"/>
          </a:p>
          <a:p>
            <a:pPr algn="just"/>
            <a:endParaRPr lang="es-ES_tradnl" sz="1600" dirty="0"/>
          </a:p>
          <a:p>
            <a:pPr algn="just"/>
            <a:r>
              <a:rPr lang="es-ES_tradnl" sz="1600" dirty="0"/>
              <a:t>             Haga clic en el botón de la derecha para acceder al contenido.</a:t>
            </a:r>
          </a:p>
        </p:txBody>
      </p:sp>
      <p:sp>
        <p:nvSpPr>
          <p:cNvPr id="22" name="Bocadillo: rectángulo 21">
            <a:extLst>
              <a:ext uri="{FF2B5EF4-FFF2-40B4-BE49-F238E27FC236}">
                <a16:creationId xmlns:a16="http://schemas.microsoft.com/office/drawing/2014/main" id="{6AEAF8EB-9E07-4B2A-9BBF-8A6E95F3D95D}"/>
              </a:ext>
            </a:extLst>
          </p:cNvPr>
          <p:cNvSpPr/>
          <p:nvPr/>
        </p:nvSpPr>
        <p:spPr>
          <a:xfrm>
            <a:off x="2136039" y="4010111"/>
            <a:ext cx="2350655" cy="836056"/>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i="0" u="none" strike="noStrike" kern="1200" cap="none" spc="0" normalizeH="0" baseline="0" noProof="0" dirty="0">
                <a:ln>
                  <a:noFill/>
                </a:ln>
                <a:solidFill>
                  <a:schemeClr val="bg1"/>
                </a:solidFill>
                <a:effectLst/>
                <a:uLnTx/>
                <a:uFillTx/>
                <a:latin typeface="Calibri" panose="020F0502020204030204"/>
              </a:rPr>
              <a:t>elaborar una presentación con la información redactada por el maestro; te la comparto en documento anexo.</a:t>
            </a:r>
            <a:endParaRPr lang="es-MX" sz="1200" dirty="0">
              <a:solidFill>
                <a:schemeClr val="bg1"/>
              </a:solidFill>
              <a:latin typeface="Calibri" panose="020F0502020204030204"/>
            </a:endParaRPr>
          </a:p>
        </p:txBody>
      </p:sp>
      <p:pic>
        <p:nvPicPr>
          <p:cNvPr id="25" name="Imagen 24">
            <a:extLst>
              <a:ext uri="{FF2B5EF4-FFF2-40B4-BE49-F238E27FC236}">
                <a16:creationId xmlns:a16="http://schemas.microsoft.com/office/drawing/2014/main" id="{11D8AB3C-6D43-4294-9932-5186E6A3F5FF}"/>
              </a:ext>
            </a:extLst>
          </p:cNvPr>
          <p:cNvPicPr>
            <a:picLocks noChangeAspect="1"/>
          </p:cNvPicPr>
          <p:nvPr/>
        </p:nvPicPr>
        <p:blipFill rotWithShape="1">
          <a:blip r:embed="rId2"/>
          <a:srcRect l="8549" t="10181" r="8434" b="8836"/>
          <a:stretch/>
        </p:blipFill>
        <p:spPr>
          <a:xfrm>
            <a:off x="4846366" y="3214441"/>
            <a:ext cx="2875172" cy="2804759"/>
          </a:xfrm>
          <a:prstGeom prst="rect">
            <a:avLst/>
          </a:prstGeom>
        </p:spPr>
      </p:pic>
      <p:pic>
        <p:nvPicPr>
          <p:cNvPr id="14" name="Imagen 13"/>
          <p:cNvPicPr>
            <a:picLocks noChangeAspect="1"/>
          </p:cNvPicPr>
          <p:nvPr/>
        </p:nvPicPr>
        <p:blipFill>
          <a:blip r:embed="rId3"/>
          <a:stretch>
            <a:fillRect/>
          </a:stretch>
        </p:blipFill>
        <p:spPr>
          <a:xfrm>
            <a:off x="1174410" y="2811102"/>
            <a:ext cx="548313" cy="390525"/>
          </a:xfrm>
          <a:prstGeom prst="rect">
            <a:avLst/>
          </a:prstGeom>
        </p:spPr>
      </p:pic>
    </p:spTree>
    <p:extLst>
      <p:ext uri="{BB962C8B-B14F-4D97-AF65-F5344CB8AC3E}">
        <p14:creationId xmlns:p14="http://schemas.microsoft.com/office/powerpoint/2010/main" val="12987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144941"/>
            <a:ext cx="10557598" cy="467694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1005153" y="639891"/>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137981" y="683614"/>
            <a:ext cx="9719187" cy="369332"/>
          </a:xfrm>
          <a:prstGeom prst="rect">
            <a:avLst/>
          </a:prstGeom>
          <a:noFill/>
        </p:spPr>
        <p:txBody>
          <a:bodyPr wrap="square" rtlCol="0">
            <a:spAutoFit/>
          </a:bodyPr>
          <a:lstStyle/>
          <a:p>
            <a:r>
              <a:rPr lang="es-ES" dirty="0">
                <a:solidFill>
                  <a:schemeClr val="bg1"/>
                </a:solidFill>
              </a:rPr>
              <a:t>2.2.2. </a:t>
            </a:r>
            <a:r>
              <a:rPr lang="es-MX" dirty="0">
                <a:solidFill>
                  <a:schemeClr val="bg1"/>
                </a:solidFill>
              </a:rPr>
              <a:t>Análisis financiero de balance general</a:t>
            </a:r>
            <a:endParaRPr lang="es-ES" dirty="0">
              <a:solidFill>
                <a:schemeClr val="bg1"/>
              </a:solidFill>
            </a:endParaRPr>
          </a:p>
        </p:txBody>
      </p:sp>
      <p:sp>
        <p:nvSpPr>
          <p:cNvPr id="11" name="Bocadillo: rectángulo 10">
            <a:extLst>
              <a:ext uri="{FF2B5EF4-FFF2-40B4-BE49-F238E27FC236}">
                <a16:creationId xmlns:a16="http://schemas.microsoft.com/office/drawing/2014/main" id="{F55F47A2-9D7D-65A8-F626-942A8D04E0B5}"/>
              </a:ext>
            </a:extLst>
          </p:cNvPr>
          <p:cNvSpPr/>
          <p:nvPr/>
        </p:nvSpPr>
        <p:spPr>
          <a:xfrm>
            <a:off x="-1411916" y="683614"/>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segundo apartado de la sección 2.2.</a:t>
            </a:r>
            <a:endParaRPr lang="es-MX" sz="1200" dirty="0">
              <a:solidFill>
                <a:prstClr val="black"/>
              </a:solidFill>
              <a:latin typeface="Calibri" panose="020F0502020204030204"/>
            </a:endParaRPr>
          </a:p>
        </p:txBody>
      </p:sp>
      <p:sp>
        <p:nvSpPr>
          <p:cNvPr id="18" name="Bocadillo: rectángulo 17">
            <a:extLst>
              <a:ext uri="{FF2B5EF4-FFF2-40B4-BE49-F238E27FC236}">
                <a16:creationId xmlns:a16="http://schemas.microsoft.com/office/drawing/2014/main" id="{4C23BEAF-2DA9-4923-8F5C-EEA262A20924}"/>
              </a:ext>
            </a:extLst>
          </p:cNvPr>
          <p:cNvSpPr/>
          <p:nvPr/>
        </p:nvSpPr>
        <p:spPr>
          <a:xfrm>
            <a:off x="-1429221" y="1247959"/>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a:t>
            </a:r>
            <a:r>
              <a:rPr lang="es-ES" sz="1200" dirty="0">
                <a:solidFill>
                  <a:prstClr val="black"/>
                </a:solidFill>
              </a:rPr>
              <a:t>segundo apartado de la sección 2.2.</a:t>
            </a:r>
            <a:endParaRPr lang="es-MX" sz="1200" dirty="0">
              <a:solidFill>
                <a:prstClr val="black"/>
              </a:solidFill>
              <a:latin typeface="Calibri" panose="020F0502020204030204"/>
            </a:endParaRPr>
          </a:p>
        </p:txBody>
      </p:sp>
      <p:sp>
        <p:nvSpPr>
          <p:cNvPr id="9" name="CuadroTexto 8">
            <a:extLst>
              <a:ext uri="{FF2B5EF4-FFF2-40B4-BE49-F238E27FC236}">
                <a16:creationId xmlns:a16="http://schemas.microsoft.com/office/drawing/2014/main" id="{5B9BEF16-8D05-A8B8-06EB-6D5F24FAD4AB}"/>
              </a:ext>
            </a:extLst>
          </p:cNvPr>
          <p:cNvSpPr txBox="1"/>
          <p:nvPr/>
        </p:nvSpPr>
        <p:spPr>
          <a:xfrm>
            <a:off x="1070119" y="1247959"/>
            <a:ext cx="9950441" cy="1077218"/>
          </a:xfrm>
          <a:prstGeom prst="rect">
            <a:avLst/>
          </a:prstGeom>
          <a:noFill/>
        </p:spPr>
        <p:txBody>
          <a:bodyPr wrap="square" rtlCol="0">
            <a:spAutoFit/>
          </a:bodyPr>
          <a:lstStyle/>
          <a:p>
            <a:pPr algn="just"/>
            <a:r>
              <a:rPr lang="es-ES_tradnl" sz="1600" dirty="0"/>
              <a:t>Ahora, observe la siguiente presentación en la que se desarrolla un ejemplo de análisis financiero de </a:t>
            </a:r>
            <a:r>
              <a:rPr lang="es-ES_tradnl" sz="1600" b="1" dirty="0"/>
              <a:t>balance general</a:t>
            </a:r>
            <a:r>
              <a:rPr lang="es-ES_tradnl" sz="1600" dirty="0"/>
              <a:t>, aplicando los métodos de forma horizontal y vertical. </a:t>
            </a:r>
          </a:p>
          <a:p>
            <a:pPr algn="just"/>
            <a:endParaRPr lang="es-ES_tradnl" sz="1600" dirty="0"/>
          </a:p>
          <a:p>
            <a:pPr algn="just"/>
            <a:r>
              <a:rPr lang="es-ES_tradnl" sz="1600" dirty="0"/>
              <a:t>             Haga clic en el botón de la derecha para conocer la </a:t>
            </a:r>
            <a:r>
              <a:rPr lang="es-ES_tradnl" sz="1600" dirty="0" err="1"/>
              <a:t>informaci</a:t>
            </a:r>
            <a:r>
              <a:rPr lang="es-ES" sz="1600" dirty="0" err="1"/>
              <a:t>ón</a:t>
            </a:r>
            <a:r>
              <a:rPr lang="es-ES_tradnl" sz="1600" dirty="0"/>
              <a:t>.</a:t>
            </a:r>
            <a:endParaRPr lang="es-ES" sz="1600" dirty="0"/>
          </a:p>
        </p:txBody>
      </p:sp>
      <p:pic>
        <p:nvPicPr>
          <p:cNvPr id="20" name="Imagen 19">
            <a:extLst>
              <a:ext uri="{FF2B5EF4-FFF2-40B4-BE49-F238E27FC236}">
                <a16:creationId xmlns:a16="http://schemas.microsoft.com/office/drawing/2014/main" id="{8995639D-9959-4A4D-BEB5-3EF43BCE7FB0}"/>
              </a:ext>
            </a:extLst>
          </p:cNvPr>
          <p:cNvPicPr>
            <a:picLocks noChangeAspect="1"/>
          </p:cNvPicPr>
          <p:nvPr/>
        </p:nvPicPr>
        <p:blipFill rotWithShape="1">
          <a:blip r:embed="rId2"/>
          <a:srcRect l="8549" t="10181" r="8434" b="8836"/>
          <a:stretch/>
        </p:blipFill>
        <p:spPr>
          <a:xfrm>
            <a:off x="5115614" y="2424932"/>
            <a:ext cx="2875172" cy="2804759"/>
          </a:xfrm>
          <a:prstGeom prst="rect">
            <a:avLst/>
          </a:prstGeom>
        </p:spPr>
      </p:pic>
      <p:sp>
        <p:nvSpPr>
          <p:cNvPr id="21" name="Bocadillo: rectángulo 20">
            <a:extLst>
              <a:ext uri="{FF2B5EF4-FFF2-40B4-BE49-F238E27FC236}">
                <a16:creationId xmlns:a16="http://schemas.microsoft.com/office/drawing/2014/main" id="{C29B69AB-5695-4209-B96B-B21FFA51E796}"/>
              </a:ext>
            </a:extLst>
          </p:cNvPr>
          <p:cNvSpPr/>
          <p:nvPr/>
        </p:nvSpPr>
        <p:spPr>
          <a:xfrm>
            <a:off x="1917573" y="3214441"/>
            <a:ext cx="2350655" cy="836056"/>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i="0" u="none" strike="noStrike" kern="1200" cap="none" spc="0" normalizeH="0" baseline="0" noProof="0" dirty="0">
                <a:ln>
                  <a:noFill/>
                </a:ln>
                <a:solidFill>
                  <a:schemeClr val="bg1"/>
                </a:solidFill>
                <a:effectLst/>
                <a:uLnTx/>
                <a:uFillTx/>
                <a:latin typeface="Calibri" panose="020F0502020204030204"/>
              </a:rPr>
              <a:t>elaborar una presentación con la información redactada por el maestro; te la comparto en documento anexo.</a:t>
            </a:r>
            <a:endParaRPr lang="es-MX" sz="1200" dirty="0">
              <a:solidFill>
                <a:schemeClr val="bg1"/>
              </a:solidFill>
              <a:latin typeface="Calibri" panose="020F0502020204030204"/>
            </a:endParaRPr>
          </a:p>
        </p:txBody>
      </p:sp>
      <p:pic>
        <p:nvPicPr>
          <p:cNvPr id="12" name="Imagen 11"/>
          <p:cNvPicPr>
            <a:picLocks noChangeAspect="1"/>
          </p:cNvPicPr>
          <p:nvPr/>
        </p:nvPicPr>
        <p:blipFill>
          <a:blip r:embed="rId3"/>
          <a:stretch>
            <a:fillRect/>
          </a:stretch>
        </p:blipFill>
        <p:spPr>
          <a:xfrm>
            <a:off x="1137981" y="1934652"/>
            <a:ext cx="548313" cy="390525"/>
          </a:xfrm>
          <a:prstGeom prst="rect">
            <a:avLst/>
          </a:prstGeom>
        </p:spPr>
      </p:pic>
    </p:spTree>
    <p:extLst>
      <p:ext uri="{BB962C8B-B14F-4D97-AF65-F5344CB8AC3E}">
        <p14:creationId xmlns:p14="http://schemas.microsoft.com/office/powerpoint/2010/main" val="204486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2" y="1256205"/>
            <a:ext cx="10557598" cy="533700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1005153" y="728181"/>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79324" y="757703"/>
            <a:ext cx="9719187" cy="369332"/>
          </a:xfrm>
          <a:prstGeom prst="rect">
            <a:avLst/>
          </a:prstGeom>
          <a:noFill/>
        </p:spPr>
        <p:txBody>
          <a:bodyPr wrap="square" rtlCol="0">
            <a:spAutoFit/>
          </a:bodyPr>
          <a:lstStyle/>
          <a:p>
            <a:r>
              <a:rPr lang="es-ES" dirty="0">
                <a:solidFill>
                  <a:schemeClr val="bg1"/>
                </a:solidFill>
              </a:rPr>
              <a:t>2.2.3. </a:t>
            </a:r>
            <a:r>
              <a:rPr lang="es-ES" i="1" dirty="0">
                <a:solidFill>
                  <a:schemeClr val="bg1"/>
                </a:solidFill>
              </a:rPr>
              <a:t>Variación en ventas y contribución marginal</a:t>
            </a:r>
            <a:r>
              <a:rPr lang="es-MX" dirty="0">
                <a:solidFill>
                  <a:schemeClr val="bg1"/>
                </a:solidFill>
              </a:rPr>
              <a:t> </a:t>
            </a:r>
            <a:endParaRPr lang="es-ES" dirty="0">
              <a:solidFill>
                <a:schemeClr val="bg1"/>
              </a:solidFill>
            </a:endParaRPr>
          </a:p>
        </p:txBody>
      </p:sp>
      <p:sp>
        <p:nvSpPr>
          <p:cNvPr id="9" name="CuadroTexto 8">
            <a:extLst>
              <a:ext uri="{FF2B5EF4-FFF2-40B4-BE49-F238E27FC236}">
                <a16:creationId xmlns:a16="http://schemas.microsoft.com/office/drawing/2014/main" id="{5B9BEF16-8D05-A8B8-06EB-6D5F24FAD4AB}"/>
              </a:ext>
            </a:extLst>
          </p:cNvPr>
          <p:cNvSpPr txBox="1"/>
          <p:nvPr/>
        </p:nvSpPr>
        <p:spPr>
          <a:xfrm>
            <a:off x="1100977" y="1326325"/>
            <a:ext cx="10380961" cy="523220"/>
          </a:xfrm>
          <a:prstGeom prst="rect">
            <a:avLst/>
          </a:prstGeom>
          <a:noFill/>
        </p:spPr>
        <p:txBody>
          <a:bodyPr wrap="square" rtlCol="0">
            <a:spAutoFit/>
          </a:bodyPr>
          <a:lstStyle/>
          <a:p>
            <a:pPr algn="just"/>
            <a:r>
              <a:rPr lang="es-ES" sz="1400" dirty="0"/>
              <a:t>Observe el siguiente video en el que se expone qué es el indicador de contribución marginal por producto y su importancia para el análisis financiero.</a:t>
            </a:r>
            <a:endParaRPr lang="es-MX" sz="1400" dirty="0"/>
          </a:p>
        </p:txBody>
      </p:sp>
      <p:sp>
        <p:nvSpPr>
          <p:cNvPr id="20" name="Bocadillo: rectángulo 19">
            <a:extLst>
              <a:ext uri="{FF2B5EF4-FFF2-40B4-BE49-F238E27FC236}">
                <a16:creationId xmlns:a16="http://schemas.microsoft.com/office/drawing/2014/main" id="{72A6D13C-3177-4CF4-BB13-CA4D5303C7F8}"/>
              </a:ext>
            </a:extLst>
          </p:cNvPr>
          <p:cNvSpPr/>
          <p:nvPr/>
        </p:nvSpPr>
        <p:spPr>
          <a:xfrm>
            <a:off x="-1429221" y="762419"/>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tercer apartado de la sección 2.2.</a:t>
            </a:r>
            <a:endParaRPr lang="es-MX" sz="1200" dirty="0">
              <a:solidFill>
                <a:prstClr val="black"/>
              </a:solidFill>
              <a:latin typeface="Calibri" panose="020F0502020204030204"/>
            </a:endParaRPr>
          </a:p>
        </p:txBody>
      </p:sp>
      <p:sp>
        <p:nvSpPr>
          <p:cNvPr id="21" name="Bocadillo: rectángulo 20">
            <a:extLst>
              <a:ext uri="{FF2B5EF4-FFF2-40B4-BE49-F238E27FC236}">
                <a16:creationId xmlns:a16="http://schemas.microsoft.com/office/drawing/2014/main" id="{6147945C-EAF8-4BC8-90B1-6547EC74FF3B}"/>
              </a:ext>
            </a:extLst>
          </p:cNvPr>
          <p:cNvSpPr/>
          <p:nvPr/>
        </p:nvSpPr>
        <p:spPr>
          <a:xfrm>
            <a:off x="-1429221" y="129694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a:t>
            </a:r>
            <a:r>
              <a:rPr lang="es-ES" sz="1200" dirty="0">
                <a:solidFill>
                  <a:prstClr val="black"/>
                </a:solidFill>
              </a:rPr>
              <a:t>tercer apartado de la sección 2.2.</a:t>
            </a:r>
            <a:endParaRPr lang="es-MX" sz="1200" dirty="0">
              <a:solidFill>
                <a:prstClr val="black"/>
              </a:solidFill>
              <a:latin typeface="Calibri" panose="020F0502020204030204"/>
            </a:endParaRPr>
          </a:p>
        </p:txBody>
      </p:sp>
      <p:pic>
        <p:nvPicPr>
          <p:cNvPr id="22" name="Imagen 21">
            <a:extLst>
              <a:ext uri="{FF2B5EF4-FFF2-40B4-BE49-F238E27FC236}">
                <a16:creationId xmlns:a16="http://schemas.microsoft.com/office/drawing/2014/main" id="{219B1307-72FB-4CF8-8B6E-5A1E034ED77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5122" y1="38444" x2="45122" y2="38444"/>
                        <a14:foregroundMark x1="69390" y1="77574" x2="69390" y2="77574"/>
                        <a14:foregroundMark x1="59024" y1="60412" x2="59024" y2="60412"/>
                      </a14:backgroundRemoval>
                    </a14:imgEffect>
                  </a14:imgLayer>
                </a14:imgProps>
              </a:ext>
            </a:extLst>
          </a:blip>
          <a:srcRect l="24575" t="8450" r="24339" b="6907"/>
          <a:stretch/>
        </p:blipFill>
        <p:spPr>
          <a:xfrm>
            <a:off x="1233327" y="1918623"/>
            <a:ext cx="1789662" cy="1580243"/>
          </a:xfrm>
          <a:prstGeom prst="rect">
            <a:avLst/>
          </a:prstGeom>
        </p:spPr>
      </p:pic>
      <p:sp>
        <p:nvSpPr>
          <p:cNvPr id="25" name="Rectángulo 24">
            <a:extLst>
              <a:ext uri="{FF2B5EF4-FFF2-40B4-BE49-F238E27FC236}">
                <a16:creationId xmlns:a16="http://schemas.microsoft.com/office/drawing/2014/main" id="{545A2A04-24E8-485F-886E-2FCE7D3CD05E}"/>
              </a:ext>
            </a:extLst>
          </p:cNvPr>
          <p:cNvSpPr/>
          <p:nvPr/>
        </p:nvSpPr>
        <p:spPr>
          <a:xfrm>
            <a:off x="2768524" y="2207240"/>
            <a:ext cx="2989293"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bg1"/>
                </a:solidFill>
                <a:hlinkClick r:id="rId4"/>
              </a:rPr>
              <a:t>https://youtu.be/f6RlevT4J5U</a:t>
            </a:r>
            <a:r>
              <a:rPr lang="es-ES" dirty="0">
                <a:solidFill>
                  <a:schemeClr val="bg1"/>
                </a:solidFill>
              </a:rPr>
              <a:t> </a:t>
            </a:r>
            <a:endParaRPr lang="es-MX" dirty="0">
              <a:solidFill>
                <a:schemeClr val="bg1"/>
              </a:solidFill>
            </a:endParaRPr>
          </a:p>
        </p:txBody>
      </p:sp>
      <p:sp>
        <p:nvSpPr>
          <p:cNvPr id="27" name="CuadroTexto 26">
            <a:extLst>
              <a:ext uri="{FF2B5EF4-FFF2-40B4-BE49-F238E27FC236}">
                <a16:creationId xmlns:a16="http://schemas.microsoft.com/office/drawing/2014/main" id="{2B533856-728B-404C-AC7E-27936E71B146}"/>
              </a:ext>
            </a:extLst>
          </p:cNvPr>
          <p:cNvSpPr txBox="1"/>
          <p:nvPr/>
        </p:nvSpPr>
        <p:spPr>
          <a:xfrm>
            <a:off x="1100977" y="3498866"/>
            <a:ext cx="10380961" cy="307777"/>
          </a:xfrm>
          <a:prstGeom prst="rect">
            <a:avLst/>
          </a:prstGeom>
          <a:noFill/>
        </p:spPr>
        <p:txBody>
          <a:bodyPr wrap="square" rtlCol="0">
            <a:spAutoFit/>
          </a:bodyPr>
          <a:lstStyle/>
          <a:p>
            <a:pPr algn="just"/>
            <a:r>
              <a:rPr lang="es-ES" sz="1400" dirty="0"/>
              <a:t>Para conocer cómo se calcula este indicador, interactúe con la siguiente infografía.</a:t>
            </a:r>
            <a:endParaRPr lang="es-MX" sz="1400" dirty="0"/>
          </a:p>
        </p:txBody>
      </p:sp>
      <p:pic>
        <p:nvPicPr>
          <p:cNvPr id="28" name="Picture 2" descr="Ver las imágenes de origen">
            <a:extLst>
              <a:ext uri="{FF2B5EF4-FFF2-40B4-BE49-F238E27FC236}">
                <a16:creationId xmlns:a16="http://schemas.microsoft.com/office/drawing/2014/main" id="{4B325A99-6CB4-4916-9967-9B7645CDFBC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1899" r="97679">
                        <a14:foregroundMark x1="47468" y1="15823" x2="47468" y2="15823"/>
                        <a14:foregroundMark x1="77004" y1="17511" x2="77004" y2="17511"/>
                        <a14:foregroundMark x1="75316" y1="24684" x2="75316" y2="24684"/>
                        <a14:foregroundMark x1="66667" y1="18987" x2="66667" y2="18987"/>
                        <a14:foregroundMark x1="59072" y1="35443" x2="59072" y2="35443"/>
                        <a14:foregroundMark x1="77004" y1="36920" x2="77004" y2="36920"/>
                        <a14:foregroundMark x1="78481" y1="44515" x2="78481" y2="44515"/>
                        <a14:foregroundMark x1="65823" y1="36920" x2="65823" y2="36920"/>
                        <a14:foregroundMark x1="38397" y1="65612" x2="38397" y2="65612"/>
                        <a14:foregroundMark x1="71308" y1="77426" x2="71308" y2="77426"/>
                        <a14:foregroundMark x1="74262" y1="84599" x2="74262" y2="84599"/>
                        <a14:foregroundMark x1="71308" y1="92616" x2="71308" y2="92616"/>
                        <a14:foregroundMark x1="62658" y1="85021" x2="62658" y2="85021"/>
                        <a14:foregroundMark x1="47890" y1="85865" x2="47890" y2="85865"/>
                        <a14:foregroundMark x1="41983" y1="92616" x2="41983" y2="92616"/>
                        <a14:foregroundMark x1="26582" y1="85021" x2="26582" y2="85021"/>
                      </a14:backgroundRemoval>
                    </a14:imgEffect>
                  </a14:imgLayer>
                </a14:imgProps>
              </a:ext>
              <a:ext uri="{28A0092B-C50C-407E-A947-70E740481C1C}">
                <a14:useLocalDpi xmlns:a14="http://schemas.microsoft.com/office/drawing/2010/main" val="0"/>
              </a:ext>
            </a:extLst>
          </a:blip>
          <a:srcRect/>
          <a:stretch>
            <a:fillRect/>
          </a:stretch>
        </p:blipFill>
        <p:spPr bwMode="auto">
          <a:xfrm>
            <a:off x="4936031" y="3935388"/>
            <a:ext cx="2321653" cy="2321654"/>
          </a:xfrm>
          <a:prstGeom prst="rect">
            <a:avLst/>
          </a:prstGeom>
          <a:noFill/>
          <a:extLst>
            <a:ext uri="{909E8E84-426E-40dd-AFC4-6F175D3DCCD1}">
              <a14:hiddenFill xmlns:lc="http://schemas.openxmlformats.org/drawingml/2006/lockedCanvas" xmlns:a14="http://schemas.microsoft.com/office/drawing/2010/main" xmlns="">
                <a:solidFill>
                  <a:srgbClr val="FFFFFF"/>
                </a:solidFill>
              </a14:hiddenFill>
            </a:ext>
          </a:extLst>
        </p:spPr>
      </p:pic>
      <p:sp>
        <p:nvSpPr>
          <p:cNvPr id="29" name="Bocadillo: rectángulo 28">
            <a:extLst>
              <a:ext uri="{FF2B5EF4-FFF2-40B4-BE49-F238E27FC236}">
                <a16:creationId xmlns:a16="http://schemas.microsoft.com/office/drawing/2014/main" id="{77502B9D-04A6-4A2E-B81A-AE2E23D7936C}"/>
              </a:ext>
            </a:extLst>
          </p:cNvPr>
          <p:cNvSpPr/>
          <p:nvPr/>
        </p:nvSpPr>
        <p:spPr>
          <a:xfrm>
            <a:off x="2501658" y="4862717"/>
            <a:ext cx="2350655" cy="933925"/>
          </a:xfrm>
          <a:prstGeom prst="wedgeRectCallout">
            <a:avLst>
              <a:gd name="adj1" fmla="val 55572"/>
              <a:gd name="adj2" fmla="val -23377"/>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MX" sz="1200" b="1" dirty="0">
                <a:solidFill>
                  <a:schemeClr val="bg1"/>
                </a:solidFill>
                <a:latin typeface="Calibri" panose="020F0502020204030204"/>
              </a:rPr>
              <a:t>Aurelio</a:t>
            </a:r>
            <a:r>
              <a:rPr kumimoji="0" lang="es-MX" sz="12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s-MX" sz="1200" i="0" u="none" strike="noStrike" kern="1200" cap="none" spc="0" normalizeH="0" baseline="0" noProof="0" dirty="0">
                <a:ln>
                  <a:noFill/>
                </a:ln>
                <a:solidFill>
                  <a:schemeClr val="bg1"/>
                </a:solidFill>
                <a:effectLst/>
                <a:uLnTx/>
                <a:uFillTx/>
                <a:latin typeface="Calibri" panose="020F0502020204030204"/>
              </a:rPr>
              <a:t>elaborar una infografía interactiva con la información redactada por el maestro; te la comparto en documento anexo.</a:t>
            </a:r>
            <a:endParaRPr lang="es-MX" sz="1200" dirty="0">
              <a:solidFill>
                <a:schemeClr val="bg1"/>
              </a:solidFill>
              <a:latin typeface="Calibri" panose="020F0502020204030204"/>
            </a:endParaRPr>
          </a:p>
        </p:txBody>
      </p:sp>
    </p:spTree>
    <p:extLst>
      <p:ext uri="{BB962C8B-B14F-4D97-AF65-F5344CB8AC3E}">
        <p14:creationId xmlns:p14="http://schemas.microsoft.com/office/powerpoint/2010/main" val="88178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90AD2C01-0806-40DB-B787-528F32368EB8}"/>
              </a:ext>
            </a:extLst>
          </p:cNvPr>
          <p:cNvSpPr/>
          <p:nvPr/>
        </p:nvSpPr>
        <p:spPr>
          <a:xfrm>
            <a:off x="1005153" y="1267600"/>
            <a:ext cx="10557598" cy="540785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p>
        </p:txBody>
      </p:sp>
      <p:sp>
        <p:nvSpPr>
          <p:cNvPr id="2" name="Rectángulo 1">
            <a:extLst>
              <a:ext uri="{FF2B5EF4-FFF2-40B4-BE49-F238E27FC236}">
                <a16:creationId xmlns:a16="http://schemas.microsoft.com/office/drawing/2014/main" id="{BBDB4281-4FFA-40A6-BBD4-150933920B73}"/>
              </a:ext>
            </a:extLst>
          </p:cNvPr>
          <p:cNvSpPr/>
          <p:nvPr/>
        </p:nvSpPr>
        <p:spPr>
          <a:xfrm>
            <a:off x="1012283" y="775967"/>
            <a:ext cx="10557598" cy="42837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Módulo 2</a:t>
            </a:r>
          </a:p>
        </p:txBody>
      </p:sp>
      <p:sp>
        <p:nvSpPr>
          <p:cNvPr id="5" name="CuadroTexto 4">
            <a:extLst>
              <a:ext uri="{FF2B5EF4-FFF2-40B4-BE49-F238E27FC236}">
                <a16:creationId xmlns:a16="http://schemas.microsoft.com/office/drawing/2014/main" id="{4A2B3F50-1B15-4038-A5C7-49F496F6BD7C}"/>
              </a:ext>
            </a:extLst>
          </p:cNvPr>
          <p:cNvSpPr txBox="1"/>
          <p:nvPr/>
        </p:nvSpPr>
        <p:spPr>
          <a:xfrm>
            <a:off x="1012283" y="839224"/>
            <a:ext cx="9719187" cy="369332"/>
          </a:xfrm>
          <a:prstGeom prst="rect">
            <a:avLst/>
          </a:prstGeom>
          <a:noFill/>
        </p:spPr>
        <p:txBody>
          <a:bodyPr wrap="square" rtlCol="0">
            <a:spAutoFit/>
          </a:bodyPr>
          <a:lstStyle/>
          <a:p>
            <a:r>
              <a:rPr lang="es-ES" dirty="0">
                <a:solidFill>
                  <a:schemeClr val="bg1"/>
                </a:solidFill>
              </a:rPr>
              <a:t>2.2.4  </a:t>
            </a:r>
            <a:r>
              <a:rPr lang="es-ES" i="1" dirty="0">
                <a:solidFill>
                  <a:schemeClr val="bg1"/>
                </a:solidFill>
              </a:rPr>
              <a:t> </a:t>
            </a:r>
            <a:r>
              <a:rPr lang="es-ES_tradnl" i="1" dirty="0">
                <a:solidFill>
                  <a:schemeClr val="bg1"/>
                </a:solidFill>
              </a:rPr>
              <a:t>Resultado de operación y Costo Integral de Financiamiento</a:t>
            </a:r>
            <a:r>
              <a:rPr lang="es-MX" dirty="0">
                <a:solidFill>
                  <a:schemeClr val="bg1"/>
                </a:solidFill>
              </a:rPr>
              <a:t>  </a:t>
            </a:r>
            <a:endParaRPr lang="es-ES" dirty="0">
              <a:solidFill>
                <a:schemeClr val="bg1"/>
              </a:solidFill>
            </a:endParaRPr>
          </a:p>
        </p:txBody>
      </p:sp>
      <p:sp>
        <p:nvSpPr>
          <p:cNvPr id="9" name="CuadroTexto 8">
            <a:extLst>
              <a:ext uri="{FF2B5EF4-FFF2-40B4-BE49-F238E27FC236}">
                <a16:creationId xmlns:a16="http://schemas.microsoft.com/office/drawing/2014/main" id="{5B9BEF16-8D05-A8B8-06EB-6D5F24FAD4AB}"/>
              </a:ext>
            </a:extLst>
          </p:cNvPr>
          <p:cNvSpPr txBox="1"/>
          <p:nvPr/>
        </p:nvSpPr>
        <p:spPr>
          <a:xfrm>
            <a:off x="1120779" y="1417093"/>
            <a:ext cx="9950441" cy="4524315"/>
          </a:xfrm>
          <a:prstGeom prst="rect">
            <a:avLst/>
          </a:prstGeom>
          <a:noFill/>
        </p:spPr>
        <p:txBody>
          <a:bodyPr wrap="square" rtlCol="0">
            <a:spAutoFit/>
          </a:bodyPr>
          <a:lstStyle/>
          <a:p>
            <a:pPr algn="just"/>
            <a:r>
              <a:rPr lang="es-ES_tradnl" sz="1600" dirty="0"/>
              <a:t>En este análisis vertical se identifican el costo de los intereses por financiamiento y el margen de la utilidad operativa, viendo los siguientes casos:</a:t>
            </a:r>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endParaRPr lang="es-ES_tradnl" sz="1600" dirty="0"/>
          </a:p>
          <a:p>
            <a:pPr algn="just"/>
            <a:r>
              <a:rPr lang="es-ES_tradnl" sz="1600" dirty="0"/>
              <a:t>Con la información antes expuesta, se observa que la empresa </a:t>
            </a:r>
            <a:r>
              <a:rPr lang="es-ES_tradnl" sz="1600" b="1" dirty="0"/>
              <a:t>A</a:t>
            </a:r>
            <a:r>
              <a:rPr lang="es-ES_tradnl" sz="1600" dirty="0"/>
              <a:t> tiene un alto porcentaje en sus gastos generales (25%), por lo que el margen en la </a:t>
            </a:r>
            <a:r>
              <a:rPr lang="es-ES_tradnl" sz="1600" b="1" dirty="0"/>
              <a:t>utilidad de operativa </a:t>
            </a:r>
            <a:r>
              <a:rPr lang="es-ES_tradnl" sz="1600" dirty="0"/>
              <a:t>disminuye en un 15%; mientras que la empresa </a:t>
            </a:r>
            <a:r>
              <a:rPr lang="es-ES_tradnl" sz="1600" b="1" dirty="0"/>
              <a:t>B</a:t>
            </a:r>
            <a:r>
              <a:rPr lang="es-ES_tradnl" sz="1600" dirty="0"/>
              <a:t> tiene un alto porcentaje (7%) en los costos de intereses por financiamiento; as</a:t>
            </a:r>
            <a:r>
              <a:rPr lang="es-ES" sz="1600" dirty="0"/>
              <a:t>í mismo, </a:t>
            </a:r>
            <a:r>
              <a:rPr lang="es-ES_tradnl" sz="1600" dirty="0"/>
              <a:t>la empresa </a:t>
            </a:r>
            <a:r>
              <a:rPr lang="es-ES_tradnl" sz="1600" b="1" dirty="0"/>
              <a:t>C</a:t>
            </a:r>
            <a:r>
              <a:rPr lang="es-ES_tradnl" sz="1600" dirty="0"/>
              <a:t> se ve conservadora en sus niveles porcentuales, por lo que se puede eficientar, disminuyendo alguna cifra en el rubro de los gastos o del costo de los intereses. </a:t>
            </a:r>
            <a:endParaRPr lang="es-MX" sz="1600" dirty="0"/>
          </a:p>
        </p:txBody>
      </p:sp>
      <p:graphicFrame>
        <p:nvGraphicFramePr>
          <p:cNvPr id="8" name="Tabla 7">
            <a:extLst>
              <a:ext uri="{FF2B5EF4-FFF2-40B4-BE49-F238E27FC236}">
                <a16:creationId xmlns:a16="http://schemas.microsoft.com/office/drawing/2014/main" id="{724947BC-3C05-9F87-861A-33C68874BEE5}"/>
              </a:ext>
            </a:extLst>
          </p:cNvPr>
          <p:cNvGraphicFramePr>
            <a:graphicFrameLocks noGrp="1"/>
          </p:cNvGraphicFramePr>
          <p:nvPr>
            <p:extLst>
              <p:ext uri="{D42A27DB-BD31-4B8C-83A1-F6EECF244321}">
                <p14:modId xmlns:p14="http://schemas.microsoft.com/office/powerpoint/2010/main" val="1475690294"/>
              </p:ext>
            </p:extLst>
          </p:nvPr>
        </p:nvGraphicFramePr>
        <p:xfrm>
          <a:off x="1255918" y="2051756"/>
          <a:ext cx="5911925" cy="2287758"/>
        </p:xfrm>
        <a:graphic>
          <a:graphicData uri="http://schemas.openxmlformats.org/drawingml/2006/table">
            <a:tbl>
              <a:tblPr firstRow="1" firstCol="1" bandRow="1">
                <a:tableStyleId>{5C22544A-7EE6-4342-B048-85BDC9FD1C3A}</a:tableStyleId>
              </a:tblPr>
              <a:tblGrid>
                <a:gridCol w="878619">
                  <a:extLst>
                    <a:ext uri="{9D8B030D-6E8A-4147-A177-3AD203B41FA5}">
                      <a16:colId xmlns:a16="http://schemas.microsoft.com/office/drawing/2014/main" val="1827537554"/>
                    </a:ext>
                  </a:extLst>
                </a:gridCol>
                <a:gridCol w="563870">
                  <a:extLst>
                    <a:ext uri="{9D8B030D-6E8A-4147-A177-3AD203B41FA5}">
                      <a16:colId xmlns:a16="http://schemas.microsoft.com/office/drawing/2014/main" val="3547967773"/>
                    </a:ext>
                  </a:extLst>
                </a:gridCol>
                <a:gridCol w="575254">
                  <a:extLst>
                    <a:ext uri="{9D8B030D-6E8A-4147-A177-3AD203B41FA5}">
                      <a16:colId xmlns:a16="http://schemas.microsoft.com/office/drawing/2014/main" val="4235860568"/>
                    </a:ext>
                  </a:extLst>
                </a:gridCol>
                <a:gridCol w="827723">
                  <a:extLst>
                    <a:ext uri="{9D8B030D-6E8A-4147-A177-3AD203B41FA5}">
                      <a16:colId xmlns:a16="http://schemas.microsoft.com/office/drawing/2014/main" val="2826151289"/>
                    </a:ext>
                  </a:extLst>
                </a:gridCol>
                <a:gridCol w="569227">
                  <a:extLst>
                    <a:ext uri="{9D8B030D-6E8A-4147-A177-3AD203B41FA5}">
                      <a16:colId xmlns:a16="http://schemas.microsoft.com/office/drawing/2014/main" val="2459172336"/>
                    </a:ext>
                  </a:extLst>
                </a:gridCol>
                <a:gridCol w="501589">
                  <a:extLst>
                    <a:ext uri="{9D8B030D-6E8A-4147-A177-3AD203B41FA5}">
                      <a16:colId xmlns:a16="http://schemas.microsoft.com/office/drawing/2014/main" val="1231946503"/>
                    </a:ext>
                  </a:extLst>
                </a:gridCol>
                <a:gridCol w="922817">
                  <a:extLst>
                    <a:ext uri="{9D8B030D-6E8A-4147-A177-3AD203B41FA5}">
                      <a16:colId xmlns:a16="http://schemas.microsoft.com/office/drawing/2014/main" val="1850099023"/>
                    </a:ext>
                  </a:extLst>
                </a:gridCol>
                <a:gridCol w="569227">
                  <a:extLst>
                    <a:ext uri="{9D8B030D-6E8A-4147-A177-3AD203B41FA5}">
                      <a16:colId xmlns:a16="http://schemas.microsoft.com/office/drawing/2014/main" val="1659204927"/>
                    </a:ext>
                  </a:extLst>
                </a:gridCol>
                <a:gridCol w="503599">
                  <a:extLst>
                    <a:ext uri="{9D8B030D-6E8A-4147-A177-3AD203B41FA5}">
                      <a16:colId xmlns:a16="http://schemas.microsoft.com/office/drawing/2014/main" val="553830297"/>
                    </a:ext>
                  </a:extLst>
                </a:gridCol>
              </a:tblGrid>
              <a:tr h="258295">
                <a:tc gridSpan="9">
                  <a:txBody>
                    <a:bodyPr/>
                    <a:lstStyle/>
                    <a:p>
                      <a:pPr algn="ctr">
                        <a:spcAft>
                          <a:spcPts val="600"/>
                        </a:spcAft>
                      </a:pPr>
                      <a:r>
                        <a:rPr lang="es-ES_tradnl" sz="1050" dirty="0">
                          <a:effectLst/>
                        </a:rPr>
                        <a:t>Estado de resultados</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134969535"/>
                  </a:ext>
                </a:extLst>
              </a:tr>
              <a:tr h="258295">
                <a:tc gridSpan="3">
                  <a:txBody>
                    <a:bodyPr/>
                    <a:lstStyle/>
                    <a:p>
                      <a:pPr algn="ctr">
                        <a:spcAft>
                          <a:spcPts val="600"/>
                        </a:spcAft>
                      </a:pPr>
                      <a:r>
                        <a:rPr lang="es-ES_tradnl" sz="1050">
                          <a:effectLst/>
                        </a:rPr>
                        <a:t>Empresa A</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gridSpan="3">
                  <a:txBody>
                    <a:bodyPr/>
                    <a:lstStyle/>
                    <a:p>
                      <a:pPr algn="ctr">
                        <a:spcAft>
                          <a:spcPts val="600"/>
                        </a:spcAft>
                      </a:pPr>
                      <a:r>
                        <a:rPr lang="es-ES_tradnl" sz="1050">
                          <a:effectLst/>
                        </a:rPr>
                        <a:t>Empresa B</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gridSpan="3">
                  <a:txBody>
                    <a:bodyPr/>
                    <a:lstStyle/>
                    <a:p>
                      <a:pPr algn="ctr">
                        <a:spcAft>
                          <a:spcPts val="600"/>
                        </a:spcAft>
                      </a:pPr>
                      <a:r>
                        <a:rPr lang="es-ES_tradnl" sz="1050">
                          <a:effectLst/>
                        </a:rPr>
                        <a:t>Empresa C</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660360154"/>
                  </a:ext>
                </a:extLst>
              </a:tr>
              <a:tr h="221396">
                <a:tc>
                  <a:txBody>
                    <a:bodyPr/>
                    <a:lstStyle/>
                    <a:p>
                      <a:pPr algn="just">
                        <a:spcAft>
                          <a:spcPts val="600"/>
                        </a:spcAft>
                      </a:pPr>
                      <a:r>
                        <a:rPr lang="es-ES_tradnl" sz="900">
                          <a:effectLst/>
                        </a:rPr>
                        <a:t>Ventas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a:effectLst/>
                        </a:rPr>
                        <a:t>Ventas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a:effectLst/>
                        </a:rPr>
                        <a:t>Ventas</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$ 1,000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80513"/>
                  </a:ext>
                </a:extLst>
              </a:tr>
              <a:tr h="221396">
                <a:tc>
                  <a:txBody>
                    <a:bodyPr/>
                    <a:lstStyle/>
                    <a:p>
                      <a:pPr algn="just">
                        <a:spcAft>
                          <a:spcPts val="600"/>
                        </a:spcAft>
                      </a:pPr>
                      <a:r>
                        <a:rPr lang="es-ES_tradnl" sz="900" dirty="0">
                          <a:effectLst/>
                        </a:rPr>
                        <a:t>Costo venta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a:effectLst/>
                        </a:rPr>
                        <a:t>Costo venta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a:effectLst/>
                        </a:rPr>
                        <a:t>Costo venta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60%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731632"/>
                  </a:ext>
                </a:extLst>
              </a:tr>
              <a:tr h="221396">
                <a:tc>
                  <a:txBody>
                    <a:bodyPr/>
                    <a:lstStyle/>
                    <a:p>
                      <a:pPr algn="just">
                        <a:spcAft>
                          <a:spcPts val="600"/>
                        </a:spcAft>
                      </a:pPr>
                      <a:r>
                        <a:rPr lang="es-ES_tradnl" sz="900" dirty="0" err="1">
                          <a:effectLst/>
                        </a:rPr>
                        <a:t>Util</a:t>
                      </a:r>
                      <a:r>
                        <a:rPr lang="es-ES_tradnl" sz="900" dirty="0">
                          <a:effectLst/>
                        </a:rPr>
                        <a:t>. bruta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$ 400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40%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bruta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$ 400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40%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bruta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$ 400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40%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2358563"/>
                  </a:ext>
                </a:extLst>
              </a:tr>
              <a:tr h="221396">
                <a:tc>
                  <a:txBody>
                    <a:bodyPr/>
                    <a:lstStyle/>
                    <a:p>
                      <a:pPr algn="just">
                        <a:spcAft>
                          <a:spcPts val="600"/>
                        </a:spcAft>
                      </a:pPr>
                      <a:r>
                        <a:rPr lang="es-ES_tradnl" sz="900" dirty="0" err="1">
                          <a:effectLst/>
                        </a:rPr>
                        <a:t>Gtos</a:t>
                      </a:r>
                      <a:r>
                        <a:rPr lang="es-ES_tradnl" sz="900" dirty="0">
                          <a:effectLst/>
                        </a:rPr>
                        <a:t>. </a:t>
                      </a:r>
                      <a:r>
                        <a:rPr lang="es-ES_tradnl" sz="900" dirty="0" err="1">
                          <a:effectLst/>
                        </a:rPr>
                        <a:t>grales</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highlight>
                            <a:srgbClr val="00FF00"/>
                          </a:highlight>
                        </a:rPr>
                        <a:t>250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25%</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Gtos</a:t>
                      </a:r>
                      <a:r>
                        <a:rPr lang="es-ES_tradnl" sz="900" dirty="0">
                          <a:effectLst/>
                        </a:rPr>
                        <a:t>. </a:t>
                      </a:r>
                      <a:r>
                        <a:rPr lang="es-ES_tradnl" sz="900" dirty="0" err="1">
                          <a:effectLst/>
                        </a:rPr>
                        <a:t>grales</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Gtos</a:t>
                      </a:r>
                      <a:r>
                        <a:rPr lang="es-ES_tradnl" sz="900" dirty="0">
                          <a:effectLst/>
                        </a:rPr>
                        <a:t>. </a:t>
                      </a:r>
                      <a:r>
                        <a:rPr lang="es-ES_tradnl" sz="900" dirty="0" err="1">
                          <a:effectLst/>
                        </a:rPr>
                        <a:t>grales</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230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23%</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7275919"/>
                  </a:ext>
                </a:extLst>
              </a:tr>
              <a:tr h="221396">
                <a:tc>
                  <a:txBody>
                    <a:bodyPr/>
                    <a:lstStyle/>
                    <a:p>
                      <a:pPr algn="just">
                        <a:spcAft>
                          <a:spcPts val="600"/>
                        </a:spcAft>
                      </a:pPr>
                      <a:r>
                        <a:rPr lang="es-ES_tradnl" sz="900" dirty="0" err="1">
                          <a:effectLst/>
                        </a:rPr>
                        <a:t>Util</a:t>
                      </a:r>
                      <a:r>
                        <a:rPr lang="es-ES_tradnl" sz="900" dirty="0">
                          <a:effectLst/>
                        </a:rPr>
                        <a:t>. </a:t>
                      </a:r>
                      <a:r>
                        <a:rPr lang="es-ES_tradnl" sz="900" dirty="0" err="1">
                          <a:effectLst/>
                        </a:rPr>
                        <a:t>operac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$ 150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15%</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a:t>
                      </a:r>
                      <a:r>
                        <a:rPr lang="es-ES_tradnl" sz="900" dirty="0" err="1">
                          <a:effectLst/>
                        </a:rPr>
                        <a:t>operac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$ 200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a:t>
                      </a:r>
                      <a:r>
                        <a:rPr lang="es-ES_tradnl" sz="900" dirty="0" err="1">
                          <a:effectLst/>
                        </a:rPr>
                        <a:t>operac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$ 170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17%</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0210912"/>
                  </a:ext>
                </a:extLst>
              </a:tr>
              <a:tr h="221396">
                <a:tc>
                  <a:txBody>
                    <a:bodyPr/>
                    <a:lstStyle/>
                    <a:p>
                      <a:pPr algn="just">
                        <a:spcAft>
                          <a:spcPts val="600"/>
                        </a:spcAft>
                      </a:pPr>
                      <a:r>
                        <a:rPr lang="es-ES_tradnl" sz="900" dirty="0">
                          <a:effectLst/>
                        </a:rPr>
                        <a:t>Res. </a:t>
                      </a:r>
                      <a:r>
                        <a:rPr lang="es-ES_tradnl" sz="900" dirty="0" err="1">
                          <a:effectLst/>
                        </a:rPr>
                        <a:t>int</a:t>
                      </a:r>
                      <a:r>
                        <a:rPr lang="es-ES_tradnl" sz="900" dirty="0">
                          <a:effectLst/>
                        </a:rPr>
                        <a:t>. </a:t>
                      </a:r>
                      <a:r>
                        <a:rPr lang="es-ES_tradnl" sz="900" dirty="0" err="1">
                          <a:effectLst/>
                        </a:rPr>
                        <a:t>finc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2%</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a:effectLst/>
                        </a:rPr>
                        <a:t>Res. </a:t>
                      </a:r>
                      <a:r>
                        <a:rPr lang="es-ES_tradnl" sz="900" dirty="0" err="1">
                          <a:effectLst/>
                        </a:rPr>
                        <a:t>int</a:t>
                      </a:r>
                      <a:r>
                        <a:rPr lang="es-ES_tradnl" sz="900" dirty="0">
                          <a:effectLst/>
                        </a:rPr>
                        <a:t>. </a:t>
                      </a:r>
                      <a:r>
                        <a:rPr lang="es-ES_tradnl" sz="900" dirty="0" err="1">
                          <a:effectLst/>
                        </a:rPr>
                        <a:t>finc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highlight>
                            <a:srgbClr val="FFFF00"/>
                          </a:highlight>
                        </a:rPr>
                        <a:t>70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7%</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a:effectLst/>
                        </a:rPr>
                        <a:t>Res. </a:t>
                      </a:r>
                      <a:r>
                        <a:rPr lang="es-ES_tradnl" sz="900" dirty="0" err="1">
                          <a:effectLst/>
                        </a:rPr>
                        <a:t>int</a:t>
                      </a:r>
                      <a:r>
                        <a:rPr lang="es-ES_tradnl" sz="900" dirty="0">
                          <a:effectLst/>
                        </a:rPr>
                        <a:t>. </a:t>
                      </a:r>
                      <a:r>
                        <a:rPr lang="es-ES_tradnl" sz="900" dirty="0" err="1">
                          <a:effectLst/>
                        </a:rPr>
                        <a:t>finc</a:t>
                      </a:r>
                      <a:r>
                        <a:rPr lang="es-ES_tradnl" sz="900" dirty="0">
                          <a:effectLst/>
                        </a:rPr>
                        <a:t>.</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40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4%</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7567626"/>
                  </a:ext>
                </a:extLst>
              </a:tr>
              <a:tr h="442792">
                <a:tc>
                  <a:txBody>
                    <a:bodyPr/>
                    <a:lstStyle/>
                    <a:p>
                      <a:pPr algn="just">
                        <a:spcAft>
                          <a:spcPts val="600"/>
                        </a:spcAft>
                      </a:pPr>
                      <a:r>
                        <a:rPr lang="es-ES" sz="900" dirty="0">
                          <a:effectLst/>
                        </a:rPr>
                        <a:t>U</a:t>
                      </a:r>
                      <a:r>
                        <a:rPr lang="es-ES_tradnl" sz="900" dirty="0" err="1">
                          <a:effectLst/>
                        </a:rPr>
                        <a:t>til</a:t>
                      </a:r>
                      <a:r>
                        <a:rPr lang="es-ES_tradnl" sz="900" dirty="0">
                          <a:effectLst/>
                        </a:rPr>
                        <a:t> antes imp.</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$ 130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13 %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antes imp.</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$ 130 </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13%</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spcAft>
                          <a:spcPts val="600"/>
                        </a:spcAft>
                      </a:pPr>
                      <a:r>
                        <a:rPr lang="es-ES_tradnl" sz="900" dirty="0" err="1">
                          <a:effectLst/>
                        </a:rPr>
                        <a:t>Util</a:t>
                      </a:r>
                      <a:r>
                        <a:rPr lang="es-ES_tradnl" sz="900" dirty="0">
                          <a:effectLst/>
                        </a:rPr>
                        <a:t> antes imp.</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a:effectLst/>
                        </a:rPr>
                        <a:t>$ 130</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spcAft>
                          <a:spcPts val="600"/>
                        </a:spcAft>
                      </a:pPr>
                      <a:r>
                        <a:rPr lang="es-ES_tradnl" sz="900" dirty="0">
                          <a:effectLst/>
                        </a:rPr>
                        <a:t>13%</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999426"/>
                  </a:ext>
                </a:extLst>
              </a:tr>
            </a:tbl>
          </a:graphicData>
        </a:graphic>
      </p:graphicFrame>
      <p:sp>
        <p:nvSpPr>
          <p:cNvPr id="17" name="Bocadillo: rectángulo 16">
            <a:extLst>
              <a:ext uri="{FF2B5EF4-FFF2-40B4-BE49-F238E27FC236}">
                <a16:creationId xmlns:a16="http://schemas.microsoft.com/office/drawing/2014/main" id="{4D5D413F-4A31-4B3D-8B50-5543B75809AB}"/>
              </a:ext>
            </a:extLst>
          </p:cNvPr>
          <p:cNvSpPr/>
          <p:nvPr/>
        </p:nvSpPr>
        <p:spPr>
          <a:xfrm>
            <a:off x="-1429221" y="80191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título del cuarto apartado de la sección 2.2.</a:t>
            </a:r>
            <a:endParaRPr lang="es-MX" sz="1200" dirty="0">
              <a:solidFill>
                <a:prstClr val="black"/>
              </a:solidFill>
              <a:latin typeface="Calibri" panose="020F0502020204030204"/>
            </a:endParaRPr>
          </a:p>
        </p:txBody>
      </p:sp>
      <p:sp>
        <p:nvSpPr>
          <p:cNvPr id="19" name="Bocadillo: rectángulo 18">
            <a:extLst>
              <a:ext uri="{FF2B5EF4-FFF2-40B4-BE49-F238E27FC236}">
                <a16:creationId xmlns:a16="http://schemas.microsoft.com/office/drawing/2014/main" id="{D4A9CDBA-AAE2-4E73-B45A-7ACC3362313A}"/>
              </a:ext>
            </a:extLst>
          </p:cNvPr>
          <p:cNvSpPr/>
          <p:nvPr/>
        </p:nvSpPr>
        <p:spPr>
          <a:xfrm>
            <a:off x="-1429221" y="1296946"/>
            <a:ext cx="2350655" cy="443948"/>
          </a:xfrm>
          <a:prstGeom prst="wedgeRectCallout">
            <a:avLst>
              <a:gd name="adj1" fmla="val 55572"/>
              <a:gd name="adj2" fmla="val -2337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contenido del </a:t>
            </a:r>
            <a:r>
              <a:rPr lang="es-ES" sz="1200" dirty="0">
                <a:solidFill>
                  <a:prstClr val="black"/>
                </a:solidFill>
              </a:rPr>
              <a:t>cuarto apartado de la sección 2.2.</a:t>
            </a:r>
            <a:endParaRPr lang="es-MX" sz="1200" dirty="0">
              <a:solidFill>
                <a:prstClr val="black"/>
              </a:solidFill>
              <a:latin typeface="Calibri" panose="020F0502020204030204"/>
            </a:endParaRPr>
          </a:p>
        </p:txBody>
      </p:sp>
      <p:sp>
        <p:nvSpPr>
          <p:cNvPr id="21" name="Bocadillo: rectángulo 20">
            <a:extLst>
              <a:ext uri="{FF2B5EF4-FFF2-40B4-BE49-F238E27FC236}">
                <a16:creationId xmlns:a16="http://schemas.microsoft.com/office/drawing/2014/main" id="{E000E02F-F09B-4C93-B6F1-4E29DD76452F}"/>
              </a:ext>
            </a:extLst>
          </p:cNvPr>
          <p:cNvSpPr/>
          <p:nvPr/>
        </p:nvSpPr>
        <p:spPr>
          <a:xfrm>
            <a:off x="7302982" y="1908726"/>
            <a:ext cx="2216484" cy="868982"/>
          </a:xfrm>
          <a:prstGeom prst="wedgeRectCallout">
            <a:avLst>
              <a:gd name="adj1" fmla="val -62921"/>
              <a:gd name="adj2" fmla="val -17982"/>
            </a:avLst>
          </a:prstGeom>
          <a:solidFill>
            <a:srgbClr val="FF3399"/>
          </a:solidFill>
          <a:ln w="12700" cap="flat" cmpd="sng" algn="ctr">
            <a:noFill/>
            <a:prstDash val="solid"/>
            <a:miter lim="800000"/>
          </a:ln>
          <a:effectLst/>
        </p:spPr>
        <p:txBody>
          <a:bodyPr wrap="square" rtlCol="0" anchor="ctr">
            <a:noAutofit/>
          </a:bodyPr>
          <a:lstStyle/>
          <a:p>
            <a:pPr algn="just">
              <a:spcAft>
                <a:spcPts val="0"/>
              </a:spcAft>
            </a:pPr>
            <a:r>
              <a:rPr lang="es-MX" sz="1200" b="1"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Aurelio: </a:t>
            </a:r>
            <a:r>
              <a:rPr lang="es-MX" sz="1200" kern="12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dar formato de imagen a esta tabla que ilustra el desarrollo del tema.</a:t>
            </a:r>
            <a:endParaRPr lang="es-MX"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01913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8283</TotalTime>
  <Words>3655</Words>
  <Application>Microsoft Office PowerPoint</Application>
  <PresentationFormat>Panorámica</PresentationFormat>
  <Paragraphs>481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Times New Roman</vt:lpstr>
      <vt:lpstr>Tema de Office</vt:lpstr>
      <vt:lpstr>Módulo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Mario Evaristo González Méndez</cp:lastModifiedBy>
  <cp:revision>246</cp:revision>
  <dcterms:created xsi:type="dcterms:W3CDTF">2022-04-19T16:31:50Z</dcterms:created>
  <dcterms:modified xsi:type="dcterms:W3CDTF">2022-08-19T18:04:21Z</dcterms:modified>
</cp:coreProperties>
</file>