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63" r:id="rId3"/>
    <p:sldId id="288" r:id="rId4"/>
    <p:sldId id="265" r:id="rId5"/>
    <p:sldId id="331" r:id="rId6"/>
    <p:sldId id="290" r:id="rId7"/>
    <p:sldId id="267" r:id="rId8"/>
    <p:sldId id="270"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78" autoAdjust="0"/>
    <p:restoredTop sz="89416" autoAdjust="0"/>
  </p:normalViewPr>
  <p:slideViewPr>
    <p:cSldViewPr snapToGrid="0">
      <p:cViewPr varScale="1">
        <p:scale>
          <a:sx n="111" d="100"/>
          <a:sy n="111" d="100"/>
        </p:scale>
        <p:origin x="8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19/08/2022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8" name="Marcador de pie de página 7">
            <a:extLst>
              <a:ext uri="{FF2B5EF4-FFF2-40B4-BE49-F238E27FC236}">
                <a16:creationId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4" name="Marcador de pie de página 3">
            <a:extLst>
              <a:ext uri="{FF2B5EF4-FFF2-40B4-BE49-F238E27FC236}">
                <a16:creationId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3" name="Marcador de pie de página 2">
            <a:extLst>
              <a:ext uri="{FF2B5EF4-FFF2-40B4-BE49-F238E27FC236}">
                <a16:creationId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youtu.be/R1fudBO1Fp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33386/593dp.2020.5-1.318" TargetMode="External"/><Relationship Id="rId2" Type="http://schemas.openxmlformats.org/officeDocument/2006/relationships/hyperlink" Target="https://youtu.be/R1fudBO1Fpk"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eoi.es/wiki/index.php/An%C3%A1lisis_de_punto_de_equilibrio_en_Finanzas" TargetMode="External"/><Relationship Id="rId2" Type="http://schemas.openxmlformats.org/officeDocument/2006/relationships/hyperlink" Target="https://elibro.net/es/lc/bibliotecauv/titulos/40028" TargetMode="External"/><Relationship Id="rId1" Type="http://schemas.openxmlformats.org/officeDocument/2006/relationships/slideLayout" Target="../slideLayouts/slideLayout6.xml"/><Relationship Id="rId6" Type="http://schemas.openxmlformats.org/officeDocument/2006/relationships/hyperlink" Target="https://hmong.es/wiki/Altman_Z-score" TargetMode="External"/><Relationship Id="rId5" Type="http://schemas.openxmlformats.org/officeDocument/2006/relationships/hyperlink" Target="https://www.ingenieriaindustrialonline.com/produccion/analisis-del-punto-de-equilibrio/" TargetMode="External"/><Relationship Id="rId4" Type="http://schemas.openxmlformats.org/officeDocument/2006/relationships/hyperlink" Target="https://www.eoi.es/wiki/index.php/Finanz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95877EF0-073C-4E2E-A88D-A1116229B3CB}"/>
              </a:ext>
            </a:extLst>
          </p:cNvPr>
          <p:cNvGrpSpPr/>
          <p:nvPr/>
        </p:nvGrpSpPr>
        <p:grpSpPr>
          <a:xfrm>
            <a:off x="300109" y="182558"/>
            <a:ext cx="11591778" cy="6492884"/>
            <a:chOff x="1812091" y="182553"/>
            <a:chExt cx="8567814" cy="6492884"/>
          </a:xfrm>
        </p:grpSpPr>
        <p:sp>
          <p:nvSpPr>
            <p:cNvPr id="4" name="Diagrama de flujo: extraer 3">
              <a:extLst>
                <a:ext uri="{FF2B5EF4-FFF2-40B4-BE49-F238E27FC236}">
                  <a16:creationId xmlns:a16="http://schemas.microsoft.com/office/drawing/2014/main"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a16="http://schemas.microsoft.com/office/drawing/2014/main"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Diagrama de flujo: extraer 7">
              <a:extLst>
                <a:ext uri="{FF2B5EF4-FFF2-40B4-BE49-F238E27FC236}">
                  <a16:creationId xmlns:a16="http://schemas.microsoft.com/office/drawing/2014/main"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Diagrama de flujo: extraer 8">
              <a:extLst>
                <a:ext uri="{FF2B5EF4-FFF2-40B4-BE49-F238E27FC236}">
                  <a16:creationId xmlns:a16="http://schemas.microsoft.com/office/drawing/2014/main"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Diagrama de flujo: extraer 2">
              <a:extLst>
                <a:ext uri="{FF2B5EF4-FFF2-40B4-BE49-F238E27FC236}">
                  <a16:creationId xmlns:a16="http://schemas.microsoft.com/office/drawing/2014/main"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Título 1">
            <a:extLst>
              <a:ext uri="{FF2B5EF4-FFF2-40B4-BE49-F238E27FC236}">
                <a16:creationId xmlns:a16="http://schemas.microsoft.com/office/drawing/2014/main" id="{41186FA1-1C5E-40EF-B49E-558AD11333ED}"/>
              </a:ext>
            </a:extLst>
          </p:cNvPr>
          <p:cNvSpPr>
            <a:spLocks noGrp="1"/>
          </p:cNvSpPr>
          <p:nvPr>
            <p:ph type="title"/>
          </p:nvPr>
        </p:nvSpPr>
        <p:spPr>
          <a:xfrm>
            <a:off x="484099" y="1962282"/>
            <a:ext cx="3417339" cy="955069"/>
          </a:xfrm>
        </p:spPr>
        <p:txBody>
          <a:bodyPr>
            <a:noAutofit/>
          </a:bodyPr>
          <a:lstStyle/>
          <a:p>
            <a:pPr algn="ctr"/>
            <a:r>
              <a:rPr lang="es-MX" sz="3200" b="1" dirty="0">
                <a:solidFill>
                  <a:schemeClr val="bg1"/>
                </a:solidFill>
              </a:rPr>
              <a:t>Módulo 3</a:t>
            </a:r>
          </a:p>
        </p:txBody>
      </p:sp>
      <p:sp>
        <p:nvSpPr>
          <p:cNvPr id="15" name="CuadroTexto 14">
            <a:extLst>
              <a:ext uri="{FF2B5EF4-FFF2-40B4-BE49-F238E27FC236}">
                <a16:creationId xmlns:a16="http://schemas.microsoft.com/office/drawing/2014/main" id="{8DABCDCA-2EBD-4B81-AB3B-FA6731242522}"/>
              </a:ext>
            </a:extLst>
          </p:cNvPr>
          <p:cNvSpPr txBox="1"/>
          <p:nvPr/>
        </p:nvSpPr>
        <p:spPr>
          <a:xfrm>
            <a:off x="2886362" y="3742002"/>
            <a:ext cx="6419273" cy="584775"/>
          </a:xfrm>
          <a:prstGeom prst="rect">
            <a:avLst/>
          </a:prstGeom>
          <a:noFill/>
        </p:spPr>
        <p:txBody>
          <a:bodyPr wrap="square">
            <a:spAutoFit/>
          </a:bodyPr>
          <a:lstStyle/>
          <a:p>
            <a:pPr algn="ctr"/>
            <a:r>
              <a:rPr lang="es-MX" sz="3200" b="1" dirty="0">
                <a:solidFill>
                  <a:schemeClr val="bg1"/>
                </a:solidFill>
              </a:rPr>
              <a:t>Herramientas adicionales</a:t>
            </a:r>
          </a:p>
        </p:txBody>
      </p:sp>
    </p:spTree>
    <p:extLst>
      <p:ext uri="{BB962C8B-B14F-4D97-AF65-F5344CB8AC3E}">
        <p14:creationId xmlns:p14="http://schemas.microsoft.com/office/powerpoint/2010/main" val="6863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id="{B20B7D9C-65BF-40FF-B3C5-9A7DCC9270F9}"/>
              </a:ext>
            </a:extLst>
          </p:cNvPr>
          <p:cNvSpPr/>
          <p:nvPr/>
        </p:nvSpPr>
        <p:spPr>
          <a:xfrm>
            <a:off x="3418679" y="234044"/>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primera diapositiva. El texto</a:t>
            </a:r>
            <a:r>
              <a:rPr lang="es-MX" sz="1400" dirty="0">
                <a:solidFill>
                  <a:prstClr val="black"/>
                </a:solidFill>
                <a:latin typeface="Calibri" panose="020F0502020204030204"/>
              </a:rPr>
              <a:t> del recuadro azul es el título de la diapositiva; en el recuadro gris se anota el texto que debe mostrar la diapositiva con un complemento de imagen.</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CuadroTexto 1"/>
          <p:cNvSpPr txBox="1"/>
          <p:nvPr/>
        </p:nvSpPr>
        <p:spPr>
          <a:xfrm>
            <a:off x="1326141" y="3230380"/>
            <a:ext cx="5387810" cy="1077218"/>
          </a:xfrm>
          <a:prstGeom prst="rect">
            <a:avLst/>
          </a:prstGeom>
          <a:noFill/>
        </p:spPr>
        <p:txBody>
          <a:bodyPr wrap="square" rtlCol="0">
            <a:spAutoFit/>
          </a:bodyPr>
          <a:lstStyle/>
          <a:p>
            <a:pPr algn="just"/>
            <a:r>
              <a:rPr lang="es-ES" sz="1600" dirty="0"/>
              <a:t>El participante conoce algunas herramientas alternativas de gran utilidad para el análisis financiero: el </a:t>
            </a:r>
            <a:r>
              <a:rPr lang="es-ES" sz="1600" b="1" dirty="0"/>
              <a:t>punto de equilibrio </a:t>
            </a:r>
            <a:r>
              <a:rPr lang="es-ES" sz="1600" dirty="0"/>
              <a:t>y el </a:t>
            </a:r>
            <a:r>
              <a:rPr lang="es-ES" sz="1600" b="1" dirty="0"/>
              <a:t>Método Z2 Altman</a:t>
            </a:r>
            <a:r>
              <a:rPr lang="es-ES" sz="1600" dirty="0"/>
              <a:t>, que aportan información relevante para la toma de decisiones financieras.</a:t>
            </a:r>
            <a:endParaRPr lang="es-ES_tradnl" sz="1600" dirty="0"/>
          </a:p>
        </p:txBody>
      </p:sp>
      <p:sp>
        <p:nvSpPr>
          <p:cNvPr id="6" name="Bocadillo: rectángulo 10">
            <a:extLst>
              <a:ext uri="{FF2B5EF4-FFF2-40B4-BE49-F238E27FC236}">
                <a16:creationId xmlns:a16="http://schemas.microsoft.com/office/drawing/2014/main" id="{3E75BA42-E9F1-456F-2055-DF049A411364}"/>
              </a:ext>
            </a:extLst>
          </p:cNvPr>
          <p:cNvSpPr/>
          <p:nvPr/>
        </p:nvSpPr>
        <p:spPr>
          <a:xfrm>
            <a:off x="7233457" y="59834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pic>
        <p:nvPicPr>
          <p:cNvPr id="14" name="Gráfico 7" descr="Imagen">
            <a:extLst>
              <a:ext uri="{FF2B5EF4-FFF2-40B4-BE49-F238E27FC236}">
                <a16:creationId xmlns:a16="http://schemas.microsoft.com/office/drawing/2014/main" id="{A37E67EB-CC32-458F-8735-9C597283AF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8076" y="2539478"/>
            <a:ext cx="3594728" cy="3594728"/>
          </a:xfrm>
          <a:prstGeom prst="rect">
            <a:avLst/>
          </a:prstGeom>
        </p:spPr>
      </p:pic>
    </p:spTree>
    <p:extLst>
      <p:ext uri="{BB962C8B-B14F-4D97-AF65-F5344CB8AC3E}">
        <p14:creationId xmlns:p14="http://schemas.microsoft.com/office/powerpoint/2010/main" val="327387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94D191FF-2770-4808-B9E3-E3D5F31A44B9}"/>
              </a:ext>
            </a:extLst>
          </p:cNvPr>
          <p:cNvSpPr/>
          <p:nvPr/>
        </p:nvSpPr>
        <p:spPr>
          <a:xfrm>
            <a:off x="839786" y="2231446"/>
            <a:ext cx="10742612" cy="419823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3</a:t>
            </a:r>
          </a:p>
        </p:txBody>
      </p:sp>
      <p:sp>
        <p:nvSpPr>
          <p:cNvPr id="20" name="Bocadillo: rectángulo 19">
            <a:extLst>
              <a:ext uri="{FF2B5EF4-FFF2-40B4-BE49-F238E27FC236}">
                <a16:creationId xmlns:a16="http://schemas.microsoft.com/office/drawing/2014/main" id="{B20B7D9C-65BF-40FF-B3C5-9A7DCC9270F9}"/>
              </a:ext>
            </a:extLst>
          </p:cNvPr>
          <p:cNvSpPr/>
          <p:nvPr/>
        </p:nvSpPr>
        <p:spPr>
          <a:xfrm>
            <a:off x="3419471" y="428320"/>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segunda diapositiva. El texto </a:t>
            </a:r>
            <a:r>
              <a:rPr lang="es-MX" sz="1400" dirty="0">
                <a:solidFill>
                  <a:prstClr val="black"/>
                </a:solidFill>
                <a:latin typeface="Calibri" panose="020F0502020204030204"/>
              </a:rPr>
              <a:t>del recuadro azul es el título de la diapositiva; en el recuadro gris se anota el texto que debe mostrar la diapositiva con un complemento de video.</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uadroTexto 3"/>
          <p:cNvSpPr txBox="1"/>
          <p:nvPr/>
        </p:nvSpPr>
        <p:spPr>
          <a:xfrm>
            <a:off x="967357" y="2314690"/>
            <a:ext cx="10257285" cy="307777"/>
          </a:xfrm>
          <a:prstGeom prst="rect">
            <a:avLst/>
          </a:prstGeom>
          <a:noFill/>
        </p:spPr>
        <p:txBody>
          <a:bodyPr wrap="square" rtlCol="0">
            <a:spAutoFit/>
          </a:bodyPr>
          <a:lstStyle/>
          <a:p>
            <a:pPr algn="just"/>
            <a:r>
              <a:rPr lang="es-ES" sz="1400" dirty="0"/>
              <a:t>El siguiente video</a:t>
            </a:r>
            <a:r>
              <a:rPr lang="es-ES_tradnl" sz="1400" dirty="0"/>
              <a:t> expone la importancia de calcular el </a:t>
            </a:r>
            <a:r>
              <a:rPr lang="es-ES_tradnl" sz="1400" b="1" dirty="0"/>
              <a:t>punto de equilibrio </a:t>
            </a:r>
            <a:r>
              <a:rPr lang="es-ES_tradnl" sz="1400" dirty="0"/>
              <a:t>financiero en cualquier emprendimiento, </a:t>
            </a:r>
            <a:r>
              <a:rPr lang="es-ES_tradnl" sz="1400" dirty="0" err="1"/>
              <a:t>rev</a:t>
            </a:r>
            <a:r>
              <a:rPr lang="es-ES" sz="1400" dirty="0" err="1"/>
              <a:t>íselo</a:t>
            </a:r>
            <a:r>
              <a:rPr lang="es-ES" sz="1400" dirty="0"/>
              <a:t> atentamente</a:t>
            </a:r>
            <a:r>
              <a:rPr lang="es-ES_tradnl" sz="1400" dirty="0"/>
              <a:t>.</a:t>
            </a:r>
          </a:p>
        </p:txBody>
      </p:sp>
      <p:pic>
        <p:nvPicPr>
          <p:cNvPr id="8" name="Imagen 7">
            <a:extLst>
              <a:ext uri="{FF2B5EF4-FFF2-40B4-BE49-F238E27FC236}">
                <a16:creationId xmlns:a16="http://schemas.microsoft.com/office/drawing/2014/main" id="{219B1307-72FB-4CF8-8B6E-5A1E034ED77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249655" y="3154367"/>
            <a:ext cx="1789662" cy="1580243"/>
          </a:xfrm>
          <a:prstGeom prst="rect">
            <a:avLst/>
          </a:prstGeom>
        </p:spPr>
      </p:pic>
      <p:sp>
        <p:nvSpPr>
          <p:cNvPr id="10" name="Rectángulo 9">
            <a:extLst>
              <a:ext uri="{FF2B5EF4-FFF2-40B4-BE49-F238E27FC236}">
                <a16:creationId xmlns:a16="http://schemas.microsoft.com/office/drawing/2014/main" id="{545A2A04-24E8-485F-886E-2FCE7D3CD05E}"/>
              </a:ext>
            </a:extLst>
          </p:cNvPr>
          <p:cNvSpPr/>
          <p:nvPr/>
        </p:nvSpPr>
        <p:spPr>
          <a:xfrm>
            <a:off x="2867000" y="3442269"/>
            <a:ext cx="3130574" cy="42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s-ES" dirty="0">
                <a:solidFill>
                  <a:schemeClr val="bg1"/>
                </a:solidFill>
                <a:hlinkClick r:id="rId4"/>
              </a:rPr>
              <a:t>https://youtu.be/R1fudBO1Fpk</a:t>
            </a:r>
            <a:r>
              <a:rPr lang="es-ES" dirty="0">
                <a:solidFill>
                  <a:schemeClr val="bg1"/>
                </a:solidFill>
              </a:rPr>
              <a:t> </a:t>
            </a:r>
            <a:endParaRPr lang="es-MX" dirty="0">
              <a:solidFill>
                <a:schemeClr val="bg1"/>
              </a:solidFill>
            </a:endParaRPr>
          </a:p>
        </p:txBody>
      </p:sp>
      <p:sp>
        <p:nvSpPr>
          <p:cNvPr id="12" name="CuadroTexto 11">
            <a:extLst>
              <a:ext uri="{FF2B5EF4-FFF2-40B4-BE49-F238E27FC236}">
                <a16:creationId xmlns:a16="http://schemas.microsoft.com/office/drawing/2014/main" id="{B8CD2E66-DB96-4010-B7DF-30F5F089A134}"/>
              </a:ext>
            </a:extLst>
          </p:cNvPr>
          <p:cNvSpPr txBox="1"/>
          <p:nvPr/>
        </p:nvSpPr>
        <p:spPr>
          <a:xfrm>
            <a:off x="1082449" y="4734610"/>
            <a:ext cx="10257285" cy="954107"/>
          </a:xfrm>
          <a:prstGeom prst="rect">
            <a:avLst/>
          </a:prstGeom>
          <a:noFill/>
        </p:spPr>
        <p:txBody>
          <a:bodyPr wrap="square" rtlCol="0">
            <a:spAutoFit/>
          </a:bodyPr>
          <a:lstStyle/>
          <a:p>
            <a:pPr algn="just"/>
            <a:r>
              <a:rPr lang="es-ES" sz="1400" b="1" dirty="0"/>
              <a:t>Reflexiona:</a:t>
            </a:r>
          </a:p>
          <a:p>
            <a:pPr algn="just"/>
            <a:r>
              <a:rPr lang="es-ES" sz="1400" dirty="0"/>
              <a:t>1. ¿Ha emprendido algún negocio?, ¿en qué información se ha basado para la toma de decisiones financieras respecto de su negocio?</a:t>
            </a:r>
          </a:p>
          <a:p>
            <a:pPr algn="just"/>
            <a:r>
              <a:rPr lang="es-ES" sz="1400" dirty="0"/>
              <a:t>2. ¿Ha calculado el punto de equilibrio de su emprendimiento?</a:t>
            </a:r>
          </a:p>
          <a:p>
            <a:pPr algn="just"/>
            <a:r>
              <a:rPr lang="es-ES" sz="1400" dirty="0"/>
              <a:t>3. ¿Considera que esta información financiera sería útil para los emprendedores en las </a:t>
            </a:r>
            <a:r>
              <a:rPr lang="es-ES" sz="1400" dirty="0" err="1"/>
              <a:t>PyMEs</a:t>
            </a:r>
            <a:r>
              <a:rPr lang="es-ES" sz="1400" dirty="0"/>
              <a:t>?, ¿por qué?</a:t>
            </a:r>
            <a:endParaRPr lang="es-MX" sz="1400" dirty="0"/>
          </a:p>
        </p:txBody>
      </p:sp>
    </p:spTree>
    <p:extLst>
      <p:ext uri="{BB962C8B-B14F-4D97-AF65-F5344CB8AC3E}">
        <p14:creationId xmlns:p14="http://schemas.microsoft.com/office/powerpoint/2010/main" val="318007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306345"/>
            <a:ext cx="10557598" cy="509445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ángulo 1">
            <a:extLst>
              <a:ext uri="{FF2B5EF4-FFF2-40B4-BE49-F238E27FC236}">
                <a16:creationId xmlns:a16="http://schemas.microsoft.com/office/drawing/2014/main" id="{BBDB4281-4FFA-40A6-BBD4-150933920B73}"/>
              </a:ext>
            </a:extLst>
          </p:cNvPr>
          <p:cNvSpPr/>
          <p:nvPr/>
        </p:nvSpPr>
        <p:spPr>
          <a:xfrm>
            <a:off x="1060281" y="77558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t>Desarrollo de temas</a:t>
            </a:r>
          </a:p>
        </p:txBody>
      </p:sp>
      <p:sp>
        <p:nvSpPr>
          <p:cNvPr id="4" name="Marcador de contenido 3">
            <a:extLst>
              <a:ext uri="{FF2B5EF4-FFF2-40B4-BE49-F238E27FC236}">
                <a16:creationId xmlns:a16="http://schemas.microsoft.com/office/drawing/2014/main" id="{61F04DFE-8321-4DD4-BC1F-9AF0E919282B}"/>
              </a:ext>
            </a:extLst>
          </p:cNvPr>
          <p:cNvSpPr>
            <a:spLocks noGrp="1"/>
          </p:cNvSpPr>
          <p:nvPr>
            <p:ph sz="half" idx="2"/>
          </p:nvPr>
        </p:nvSpPr>
        <p:spPr>
          <a:xfrm>
            <a:off x="1060281" y="828736"/>
            <a:ext cx="3323995" cy="360903"/>
          </a:xfrm>
          <a:ln>
            <a:noFill/>
          </a:ln>
        </p:spPr>
        <p:txBody>
          <a:bodyPr>
            <a:noAutofit/>
          </a:bodyPr>
          <a:lstStyle/>
          <a:p>
            <a:pPr marL="0" indent="0" algn="just">
              <a:buNone/>
            </a:pPr>
            <a:r>
              <a:rPr lang="es-MX" sz="1800" b="1" dirty="0">
                <a:solidFill>
                  <a:schemeClr val="bg1"/>
                </a:solidFill>
              </a:rPr>
              <a:t>3.1. Punto de equilibrio</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3</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429222" y="86239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 la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id="{4C23BEAF-2DA9-4923-8F5C-EEA262A20924}"/>
              </a:ext>
            </a:extLst>
          </p:cNvPr>
          <p:cNvSpPr/>
          <p:nvPr/>
        </p:nvSpPr>
        <p:spPr>
          <a:xfrm>
            <a:off x="-1429222" y="174382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lang="es-MX" sz="1200" dirty="0">
                <a:solidFill>
                  <a:prstClr val="black"/>
                </a:solidFill>
              </a:rPr>
              <a:t>contenido de esta sección.</a:t>
            </a:r>
            <a:endParaRPr lang="es-MX" sz="1200" dirty="0">
              <a:solidFill>
                <a:prstClr val="black"/>
              </a:solidFill>
              <a:latin typeface="Calibri" panose="020F0502020204030204"/>
            </a:endParaRPr>
          </a:p>
        </p:txBody>
      </p:sp>
      <p:sp>
        <p:nvSpPr>
          <p:cNvPr id="6" name="CuadroTexto 5"/>
          <p:cNvSpPr txBox="1"/>
          <p:nvPr/>
        </p:nvSpPr>
        <p:spPr>
          <a:xfrm>
            <a:off x="1060281" y="1416329"/>
            <a:ext cx="10193594" cy="1477328"/>
          </a:xfrm>
          <a:prstGeom prst="rect">
            <a:avLst/>
          </a:prstGeom>
          <a:noFill/>
        </p:spPr>
        <p:txBody>
          <a:bodyPr wrap="square" rtlCol="0">
            <a:spAutoFit/>
          </a:bodyPr>
          <a:lstStyle/>
          <a:p>
            <a:pPr algn="just"/>
            <a:r>
              <a:rPr lang="es-ES" dirty="0"/>
              <a:t>Observe y analice la siguiente presentación en la que se explica qué es el </a:t>
            </a:r>
            <a:r>
              <a:rPr lang="es-ES" b="1" dirty="0"/>
              <a:t>punto de equilibrio </a:t>
            </a:r>
            <a:r>
              <a:rPr lang="es-ES" dirty="0"/>
              <a:t>y cómo calcularlo.</a:t>
            </a:r>
          </a:p>
          <a:p>
            <a:pPr algn="just"/>
            <a:endParaRPr lang="es-ES" dirty="0"/>
          </a:p>
          <a:p>
            <a:pPr algn="just"/>
            <a:r>
              <a:rPr lang="es-MX" dirty="0"/>
              <a:t>          Haga clic en el bot</a:t>
            </a:r>
            <a:r>
              <a:rPr lang="es-ES" dirty="0" err="1"/>
              <a:t>ón</a:t>
            </a:r>
            <a:r>
              <a:rPr lang="es-ES" dirty="0"/>
              <a:t> de la derecha para revisar la información.</a:t>
            </a:r>
          </a:p>
          <a:p>
            <a:pPr algn="just"/>
            <a:endParaRPr lang="es-MX" dirty="0"/>
          </a:p>
        </p:txBody>
      </p:sp>
      <p:pic>
        <p:nvPicPr>
          <p:cNvPr id="17" name="Imagen 16">
            <a:extLst>
              <a:ext uri="{FF2B5EF4-FFF2-40B4-BE49-F238E27FC236}">
                <a16:creationId xmlns:a16="http://schemas.microsoft.com/office/drawing/2014/main" id="{82325142-56AD-4A29-A775-7B077FD94EF8}"/>
              </a:ext>
            </a:extLst>
          </p:cNvPr>
          <p:cNvPicPr>
            <a:picLocks noChangeAspect="1"/>
          </p:cNvPicPr>
          <p:nvPr/>
        </p:nvPicPr>
        <p:blipFill rotWithShape="1">
          <a:blip r:embed="rId2"/>
          <a:srcRect l="8549" t="10181" r="8434" b="8836"/>
          <a:stretch/>
        </p:blipFill>
        <p:spPr>
          <a:xfrm>
            <a:off x="4631620" y="2893657"/>
            <a:ext cx="3414919" cy="3331288"/>
          </a:xfrm>
          <a:prstGeom prst="rect">
            <a:avLst/>
          </a:prstGeom>
        </p:spPr>
      </p:pic>
      <p:sp>
        <p:nvSpPr>
          <p:cNvPr id="19" name="Bocadillo: rectángulo 18">
            <a:extLst>
              <a:ext uri="{FF2B5EF4-FFF2-40B4-BE49-F238E27FC236}">
                <a16:creationId xmlns:a16="http://schemas.microsoft.com/office/drawing/2014/main" id="{582C00A0-6126-4737-BBF3-6DD39192E4C0}"/>
              </a:ext>
            </a:extLst>
          </p:cNvPr>
          <p:cNvSpPr/>
          <p:nvPr/>
        </p:nvSpPr>
        <p:spPr>
          <a:xfrm>
            <a:off x="2033621" y="3723245"/>
            <a:ext cx="2350655" cy="836056"/>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schemeClr val="bg1"/>
                </a:solidFill>
                <a:latin typeface="Calibri" panose="020F0502020204030204"/>
              </a:rPr>
              <a:t>Aurelio</a:t>
            </a:r>
            <a:r>
              <a:rPr kumimoji="0" lang="es-MX" sz="12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200" i="0" u="none" strike="noStrike" kern="1200" cap="none" spc="0" normalizeH="0" baseline="0" noProof="0" dirty="0">
                <a:ln>
                  <a:noFill/>
                </a:ln>
                <a:solidFill>
                  <a:schemeClr val="bg1"/>
                </a:solidFill>
                <a:effectLst/>
                <a:uLnTx/>
                <a:uFillTx/>
                <a:latin typeface="Calibri" panose="020F0502020204030204"/>
              </a:rPr>
              <a:t>elaborar una presentación con la información redactada por el maestro; te la comparto en documento anexo.</a:t>
            </a:r>
            <a:endParaRPr lang="es-MX" sz="1200" dirty="0">
              <a:solidFill>
                <a:schemeClr val="bg1"/>
              </a:solidFill>
              <a:latin typeface="Calibri" panose="020F0502020204030204"/>
            </a:endParaRPr>
          </a:p>
        </p:txBody>
      </p:sp>
      <p:pic>
        <p:nvPicPr>
          <p:cNvPr id="14" name="Imagen 13">
            <a:extLst>
              <a:ext uri="{FF2B5EF4-FFF2-40B4-BE49-F238E27FC236}">
                <a16:creationId xmlns:a16="http://schemas.microsoft.com/office/drawing/2014/main" id="{73E0D10E-035C-46D1-964D-13ADDC2E659C}"/>
              </a:ext>
            </a:extLst>
          </p:cNvPr>
          <p:cNvPicPr>
            <a:picLocks noChangeAspect="1"/>
          </p:cNvPicPr>
          <p:nvPr/>
        </p:nvPicPr>
        <p:blipFill>
          <a:blip r:embed="rId3"/>
          <a:stretch>
            <a:fillRect/>
          </a:stretch>
        </p:blipFill>
        <p:spPr>
          <a:xfrm>
            <a:off x="1163517" y="2232013"/>
            <a:ext cx="462506" cy="318471"/>
          </a:xfrm>
          <a:prstGeom prst="rect">
            <a:avLst/>
          </a:prstGeom>
        </p:spPr>
      </p:pic>
    </p:spTree>
    <p:extLst>
      <p:ext uri="{BB962C8B-B14F-4D97-AF65-F5344CB8AC3E}">
        <p14:creationId xmlns:p14="http://schemas.microsoft.com/office/powerpoint/2010/main" val="25546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260761"/>
            <a:ext cx="10557598" cy="51400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ángulo 1">
            <a:extLst>
              <a:ext uri="{FF2B5EF4-FFF2-40B4-BE49-F238E27FC236}">
                <a16:creationId xmlns:a16="http://schemas.microsoft.com/office/drawing/2014/main" id="{BBDB4281-4FFA-40A6-BBD4-150933920B73}"/>
              </a:ext>
            </a:extLst>
          </p:cNvPr>
          <p:cNvSpPr/>
          <p:nvPr/>
        </p:nvSpPr>
        <p:spPr>
          <a:xfrm>
            <a:off x="1005153" y="76491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Marcador de contenido 3">
            <a:extLst>
              <a:ext uri="{FF2B5EF4-FFF2-40B4-BE49-F238E27FC236}">
                <a16:creationId xmlns:a16="http://schemas.microsoft.com/office/drawing/2014/main" id="{61F04DFE-8321-4DD4-BC1F-9AF0E919282B}"/>
              </a:ext>
            </a:extLst>
          </p:cNvPr>
          <p:cNvSpPr>
            <a:spLocks noGrp="1"/>
          </p:cNvSpPr>
          <p:nvPr>
            <p:ph sz="half" idx="2"/>
          </p:nvPr>
        </p:nvSpPr>
        <p:spPr>
          <a:xfrm>
            <a:off x="1005153" y="832385"/>
            <a:ext cx="3323995" cy="360903"/>
          </a:xfrm>
          <a:ln>
            <a:noFill/>
          </a:ln>
        </p:spPr>
        <p:txBody>
          <a:bodyPr>
            <a:noAutofit/>
          </a:bodyPr>
          <a:lstStyle/>
          <a:p>
            <a:pPr marL="0" indent="0" algn="just">
              <a:buNone/>
            </a:pPr>
            <a:r>
              <a:rPr lang="es-MX" sz="1800" b="1" dirty="0">
                <a:solidFill>
                  <a:schemeClr val="bg1"/>
                </a:solidFill>
              </a:rPr>
              <a:t>3.2. Método de Z2 Altman</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3</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429223" y="816813"/>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 la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id="{4C23BEAF-2DA9-4923-8F5C-EEA262A20924}"/>
              </a:ext>
            </a:extLst>
          </p:cNvPr>
          <p:cNvSpPr/>
          <p:nvPr/>
        </p:nvSpPr>
        <p:spPr>
          <a:xfrm>
            <a:off x="-1429223" y="1606513"/>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lang="es-MX" sz="1200" dirty="0">
                <a:solidFill>
                  <a:prstClr val="black"/>
                </a:solidFill>
              </a:rPr>
              <a:t>contenido de esta sección.</a:t>
            </a:r>
            <a:endParaRPr lang="es-MX" sz="1200" dirty="0">
              <a:solidFill>
                <a:prstClr val="black"/>
              </a:solidFill>
              <a:latin typeface="Calibri" panose="020F0502020204030204"/>
            </a:endParaRPr>
          </a:p>
        </p:txBody>
      </p:sp>
      <p:sp>
        <p:nvSpPr>
          <p:cNvPr id="6" name="CuadroTexto 5"/>
          <p:cNvSpPr txBox="1"/>
          <p:nvPr/>
        </p:nvSpPr>
        <p:spPr>
          <a:xfrm>
            <a:off x="1187155" y="1527171"/>
            <a:ext cx="10193594" cy="923330"/>
          </a:xfrm>
          <a:prstGeom prst="rect">
            <a:avLst/>
          </a:prstGeom>
          <a:noFill/>
        </p:spPr>
        <p:txBody>
          <a:bodyPr wrap="square" rtlCol="0">
            <a:spAutoFit/>
          </a:bodyPr>
          <a:lstStyle/>
          <a:p>
            <a:pPr algn="just"/>
            <a:r>
              <a:rPr lang="es-ES" dirty="0"/>
              <a:t>Observe y analice la siguiente presentación en la que se explica cómo aplicar el Método de Z2 </a:t>
            </a:r>
            <a:r>
              <a:rPr lang="es-ES" dirty="0" err="1"/>
              <a:t>Altman</a:t>
            </a:r>
            <a:r>
              <a:rPr lang="es-ES" dirty="0"/>
              <a:t>.</a:t>
            </a:r>
          </a:p>
          <a:p>
            <a:pPr algn="just"/>
            <a:endParaRPr lang="es-ES" dirty="0"/>
          </a:p>
          <a:p>
            <a:pPr algn="just"/>
            <a:r>
              <a:rPr lang="es-ES" dirty="0"/>
              <a:t>          Haga clic en el botón de la derecha para conocer la información.</a:t>
            </a:r>
            <a:endParaRPr lang="es-MX" dirty="0"/>
          </a:p>
        </p:txBody>
      </p:sp>
      <p:pic>
        <p:nvPicPr>
          <p:cNvPr id="17" name="Imagen 16">
            <a:extLst>
              <a:ext uri="{FF2B5EF4-FFF2-40B4-BE49-F238E27FC236}">
                <a16:creationId xmlns:a16="http://schemas.microsoft.com/office/drawing/2014/main" id="{82325142-56AD-4A29-A775-7B077FD94EF8}"/>
              </a:ext>
            </a:extLst>
          </p:cNvPr>
          <p:cNvPicPr>
            <a:picLocks noChangeAspect="1"/>
          </p:cNvPicPr>
          <p:nvPr/>
        </p:nvPicPr>
        <p:blipFill rotWithShape="1">
          <a:blip r:embed="rId2"/>
          <a:srcRect l="8549" t="10181" r="8434" b="8836"/>
          <a:stretch/>
        </p:blipFill>
        <p:spPr>
          <a:xfrm>
            <a:off x="4784287" y="2841338"/>
            <a:ext cx="3414919" cy="3331288"/>
          </a:xfrm>
          <a:prstGeom prst="rect">
            <a:avLst/>
          </a:prstGeom>
        </p:spPr>
      </p:pic>
      <p:sp>
        <p:nvSpPr>
          <p:cNvPr id="19" name="Bocadillo: rectángulo 18">
            <a:extLst>
              <a:ext uri="{FF2B5EF4-FFF2-40B4-BE49-F238E27FC236}">
                <a16:creationId xmlns:a16="http://schemas.microsoft.com/office/drawing/2014/main" id="{582C00A0-6126-4737-BBF3-6DD39192E4C0}"/>
              </a:ext>
            </a:extLst>
          </p:cNvPr>
          <p:cNvSpPr/>
          <p:nvPr/>
        </p:nvSpPr>
        <p:spPr>
          <a:xfrm>
            <a:off x="2199719" y="3519764"/>
            <a:ext cx="2350655" cy="836056"/>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schemeClr val="bg1"/>
                </a:solidFill>
                <a:latin typeface="Calibri" panose="020F0502020204030204"/>
              </a:rPr>
              <a:t>Aurelio</a:t>
            </a:r>
            <a:r>
              <a:rPr kumimoji="0" lang="es-MX" sz="12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200" i="0" u="none" strike="noStrike" kern="1200" cap="none" spc="0" normalizeH="0" baseline="0" noProof="0" dirty="0">
                <a:ln>
                  <a:noFill/>
                </a:ln>
                <a:solidFill>
                  <a:schemeClr val="bg1"/>
                </a:solidFill>
                <a:effectLst/>
                <a:uLnTx/>
                <a:uFillTx/>
                <a:latin typeface="Calibri" panose="020F0502020204030204"/>
              </a:rPr>
              <a:t>elaborar una presentación con la información redactada por el maestro; te la comparto en documento anexo.</a:t>
            </a:r>
            <a:endParaRPr lang="es-MX" sz="1200" dirty="0">
              <a:solidFill>
                <a:schemeClr val="bg1"/>
              </a:solidFill>
              <a:latin typeface="Calibri" panose="020F0502020204030204"/>
            </a:endParaRPr>
          </a:p>
        </p:txBody>
      </p:sp>
      <p:pic>
        <p:nvPicPr>
          <p:cNvPr id="14" name="Imagen 13">
            <a:extLst>
              <a:ext uri="{FF2B5EF4-FFF2-40B4-BE49-F238E27FC236}">
                <a16:creationId xmlns:a16="http://schemas.microsoft.com/office/drawing/2014/main" id="{73E0D10E-035C-46D1-964D-13ADDC2E659C}"/>
              </a:ext>
            </a:extLst>
          </p:cNvPr>
          <p:cNvPicPr>
            <a:picLocks noChangeAspect="1"/>
          </p:cNvPicPr>
          <p:nvPr/>
        </p:nvPicPr>
        <p:blipFill>
          <a:blip r:embed="rId3"/>
          <a:stretch>
            <a:fillRect/>
          </a:stretch>
        </p:blipFill>
        <p:spPr>
          <a:xfrm>
            <a:off x="1268181" y="2079673"/>
            <a:ext cx="462506" cy="318471"/>
          </a:xfrm>
          <a:prstGeom prst="rect">
            <a:avLst/>
          </a:prstGeom>
        </p:spPr>
      </p:pic>
    </p:spTree>
    <p:extLst>
      <p:ext uri="{BB962C8B-B14F-4D97-AF65-F5344CB8AC3E}">
        <p14:creationId xmlns:p14="http://schemas.microsoft.com/office/powerpoint/2010/main" val="257045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3</a:t>
            </a:r>
          </a:p>
        </p:txBody>
      </p:sp>
      <p:sp>
        <p:nvSpPr>
          <p:cNvPr id="5" name="Rectángulo: esquinas redondeadas 4">
            <a:extLst>
              <a:ext uri="{FF2B5EF4-FFF2-40B4-BE49-F238E27FC236}">
                <a16:creationId xmlns:a16="http://schemas.microsoft.com/office/drawing/2014/main" id="{AF55A350-95FD-4BE3-B989-8FABA6F383DF}"/>
              </a:ext>
            </a:extLst>
          </p:cNvPr>
          <p:cNvSpPr/>
          <p:nvPr/>
        </p:nvSpPr>
        <p:spPr>
          <a:xfrm>
            <a:off x="5744307" y="168751"/>
            <a:ext cx="6179478" cy="11462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prstClr val="white"/>
                </a:solidFill>
                <a:effectLst/>
                <a:uLnTx/>
                <a:uFillTx/>
                <a:latin typeface="Calibri" panose="020F0502020204030204"/>
                <a:ea typeface="+mn-ea"/>
                <a:cs typeface="+mn-cs"/>
              </a:rPr>
              <a:t>Actividad 4:</a:t>
            </a:r>
          </a:p>
          <a:p>
            <a:pPr lvl="0" algn="ctr">
              <a:defRPr/>
            </a:pPr>
            <a:r>
              <a:rPr lang="es-ES" b="1" dirty="0">
                <a:solidFill>
                  <a:srgbClr val="FFFF00"/>
                </a:solidFill>
              </a:rPr>
              <a:t>Caso práctico 2. Aplicación del Método Z Altman y otros indicadores.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b="1" i="0" u="none" strike="noStrike" kern="1200" cap="none" spc="0" normalizeH="0" baseline="0" noProof="0" dirty="0">
              <a:ln>
                <a:noFill/>
              </a:ln>
              <a:solidFill>
                <a:srgbClr val="FFFF00"/>
              </a:solidFill>
              <a:effectLst/>
              <a:uLnTx/>
              <a:uFillTx/>
              <a:latin typeface="Calibri" panose="020F0502020204030204"/>
            </a:endParaRPr>
          </a:p>
        </p:txBody>
      </p:sp>
      <p:sp>
        <p:nvSpPr>
          <p:cNvPr id="7" name="CuadroTexto 6">
            <a:extLst>
              <a:ext uri="{FF2B5EF4-FFF2-40B4-BE49-F238E27FC236}">
                <a16:creationId xmlns:a16="http://schemas.microsoft.com/office/drawing/2014/main" id="{A9707BAF-01F6-435C-8580-53D4E383FD82}"/>
              </a:ext>
            </a:extLst>
          </p:cNvPr>
          <p:cNvSpPr txBox="1"/>
          <p:nvPr/>
        </p:nvSpPr>
        <p:spPr>
          <a:xfrm>
            <a:off x="5896985" y="1486810"/>
            <a:ext cx="6026800" cy="5416868"/>
          </a:xfrm>
          <a:prstGeom prst="rect">
            <a:avLst/>
          </a:prstGeom>
          <a:noFill/>
        </p:spPr>
        <p:txBody>
          <a:bodyPr wrap="square">
            <a:spAutoFit/>
          </a:bodyPr>
          <a:lstStyle/>
          <a:p>
            <a:r>
              <a:rPr kumimoji="0" lang="es-MX" sz="1200" b="1" i="0" u="none" strike="noStrike" kern="1200" cap="none" spc="0" normalizeH="0" baseline="0" noProof="0" dirty="0">
                <a:ln>
                  <a:noFill/>
                </a:ln>
                <a:effectLst/>
                <a:uLnTx/>
                <a:uFillTx/>
                <a:latin typeface="Calibri" panose="020F0502020204030204"/>
                <a:ea typeface="+mn-ea"/>
                <a:cs typeface="+mn-cs"/>
              </a:rPr>
              <a:t>Descripción:</a:t>
            </a:r>
          </a:p>
          <a:p>
            <a:endParaRPr kumimoji="0" lang="es-MX" sz="1200" b="1" i="0" u="none" strike="noStrike" kern="1200" cap="none" spc="0" normalizeH="0" baseline="0" noProof="0" dirty="0">
              <a:ln>
                <a:noFill/>
              </a:ln>
              <a:effectLst/>
              <a:uLnTx/>
              <a:uFillTx/>
              <a:latin typeface="Calibri" panose="020F0502020204030204"/>
              <a:ea typeface="+mn-ea"/>
              <a:cs typeface="+mn-cs"/>
            </a:endParaRPr>
          </a:p>
          <a:p>
            <a:r>
              <a:rPr lang="es-MX" sz="1400" dirty="0"/>
              <a:t>El participante utilizará los datos de los estados financieros de la empresa X, S.A. contenidos en la hoja de Excel disponible al dar clic en el botón </a:t>
            </a:r>
            <a:r>
              <a:rPr lang="es-MX" sz="1400" b="1" dirty="0"/>
              <a:t>Descargar</a:t>
            </a:r>
            <a:r>
              <a:rPr lang="es-MX" sz="1400" dirty="0"/>
              <a:t>.</a:t>
            </a:r>
          </a:p>
          <a:p>
            <a:endParaRPr lang="es-MX" sz="1400" dirty="0"/>
          </a:p>
          <a:p>
            <a:endParaRPr lang="es-MX" sz="1400" dirty="0"/>
          </a:p>
          <a:p>
            <a:endParaRPr lang="es-MX" sz="1400" dirty="0"/>
          </a:p>
          <a:p>
            <a:r>
              <a:rPr lang="es-MX" sz="1400" dirty="0"/>
              <a:t>Con base en la información del archivo determine, mediante el metodo Z Altman, la evaluación de la empresa.</a:t>
            </a:r>
          </a:p>
          <a:p>
            <a:r>
              <a:rPr lang="es-MX" sz="1400" dirty="0"/>
              <a:t> </a:t>
            </a:r>
          </a:p>
          <a:p>
            <a:r>
              <a:rPr lang="es-MX" sz="1400" b="1" i="1" dirty="0"/>
              <a:t>Criterios de entrega:</a:t>
            </a:r>
            <a:r>
              <a:rPr lang="es-MX" sz="1400" b="1" dirty="0"/>
              <a:t> </a:t>
            </a:r>
          </a:p>
          <a:p>
            <a:endParaRPr lang="es-MX" sz="1400" dirty="0"/>
          </a:p>
          <a:p>
            <a:pPr algn="just"/>
            <a:r>
              <a:rPr lang="es-MX" sz="1400" dirty="0"/>
              <a:t>Este es un caso práctico aplicando tendencias, porcientos integrales, razones financieras con un valor de 40 puntos, en donde el participante interpretará cada uno de los indicadores, utilizando los ejemplos descritos.</a:t>
            </a:r>
          </a:p>
          <a:p>
            <a:r>
              <a:rPr lang="es-ES_tradnl" sz="1400" dirty="0"/>
              <a:t> </a:t>
            </a:r>
            <a:endParaRPr lang="es-MX" sz="1400" dirty="0"/>
          </a:p>
          <a:p>
            <a:r>
              <a:rPr lang="es-ES" sz="1400" b="1" i="1" dirty="0"/>
              <a:t>Lineamientos de entrega:</a:t>
            </a:r>
            <a:r>
              <a:rPr lang="es-ES" sz="1400" b="1" dirty="0"/>
              <a:t> </a:t>
            </a:r>
          </a:p>
          <a:p>
            <a:endParaRPr lang="es-ES" sz="1400" dirty="0"/>
          </a:p>
          <a:p>
            <a:pPr marL="342900" indent="-342900">
              <a:buFont typeface="+mj-lt"/>
              <a:buAutoNum type="arabicPeriod"/>
            </a:pPr>
            <a:r>
              <a:rPr lang="es-ES" sz="1400" dirty="0"/>
              <a:t>Debe entregarse al concluir el tercer módulo, en un formato de Excel y con los cuadros resúmenes contenidos en el mismo. </a:t>
            </a:r>
          </a:p>
          <a:p>
            <a:pPr marL="342900" indent="-342900">
              <a:buFont typeface="+mj-lt"/>
              <a:buAutoNum type="arabicPeriod"/>
            </a:pPr>
            <a:r>
              <a:rPr lang="es-ES" sz="1400" dirty="0"/>
              <a:t>Titule el archivo de la siguiente forma: </a:t>
            </a:r>
            <a:r>
              <a:rPr lang="es-ES" sz="1400" dirty="0" err="1"/>
              <a:t>Act</a:t>
            </a:r>
            <a:r>
              <a:rPr lang="es-ES" sz="1400" i="1" dirty="0" err="1"/>
              <a:t>n</a:t>
            </a:r>
            <a:r>
              <a:rPr lang="es-ES" sz="1400" dirty="0" err="1"/>
              <a:t>_PrimerApellidoyPrimerNombre</a:t>
            </a:r>
            <a:r>
              <a:rPr lang="es-ES" sz="1400" dirty="0"/>
              <a:t>. Por ejemplo: Act4_VillanuevaMariaTeresa </a:t>
            </a:r>
          </a:p>
          <a:p>
            <a:pPr marL="342900" indent="-342900">
              <a:buFont typeface="+mj-lt"/>
              <a:buAutoNum type="arabicPeriod"/>
            </a:pPr>
            <a:r>
              <a:rPr lang="es-ES" sz="1400" dirty="0"/>
              <a:t>Suba su archivo Excel a través del apartado </a:t>
            </a:r>
            <a:r>
              <a:rPr lang="es-ES" sz="1400" b="1" dirty="0"/>
              <a:t>Actividades</a:t>
            </a:r>
            <a:r>
              <a:rPr lang="es-ES" sz="1400" dirty="0"/>
              <a:t> de la plataforma </a:t>
            </a:r>
            <a:r>
              <a:rPr lang="es-ES" sz="1400" dirty="0" err="1"/>
              <a:t>Eminus</a:t>
            </a:r>
            <a:r>
              <a:rPr lang="es-ES" sz="1400" dirty="0"/>
              <a:t>, a más tardar en la fecha establecida en el </a:t>
            </a:r>
            <a:r>
              <a:rPr lang="es-ES" sz="1400" b="1" dirty="0"/>
              <a:t>Calendario de entregas</a:t>
            </a:r>
            <a:r>
              <a:rPr lang="es-ES" sz="1400" dirty="0"/>
              <a:t>. </a:t>
            </a:r>
          </a:p>
        </p:txBody>
      </p:sp>
      <p:sp>
        <p:nvSpPr>
          <p:cNvPr id="13" name="Título 1">
            <a:extLst>
              <a:ext uri="{FF2B5EF4-FFF2-40B4-BE49-F238E27FC236}">
                <a16:creationId xmlns:a16="http://schemas.microsoft.com/office/drawing/2014/main" id="{2E2221D9-EA27-4789-BD5A-87BAC12E5EED}"/>
              </a:ext>
            </a:extLst>
          </p:cNvPr>
          <p:cNvSpPr>
            <a:spLocks noGrp="1"/>
          </p:cNvSpPr>
          <p:nvPr>
            <p:ph type="title"/>
          </p:nvPr>
        </p:nvSpPr>
        <p:spPr>
          <a:xfrm>
            <a:off x="444478" y="604059"/>
            <a:ext cx="4044395" cy="559589"/>
          </a:xfrm>
        </p:spPr>
        <p:txBody>
          <a:bodyPr>
            <a:normAutofit/>
          </a:bodyPr>
          <a:lstStyle/>
          <a:p>
            <a:r>
              <a:rPr lang="es-MX" sz="2800" dirty="0"/>
              <a:t>Evidencias de desempeño</a:t>
            </a:r>
          </a:p>
        </p:txBody>
      </p:sp>
      <p:pic>
        <p:nvPicPr>
          <p:cNvPr id="6" name="Imagen 5"/>
          <p:cNvPicPr>
            <a:picLocks noChangeAspect="1"/>
          </p:cNvPicPr>
          <p:nvPr/>
        </p:nvPicPr>
        <p:blipFill rotWithShape="1">
          <a:blip r:embed="rId2"/>
          <a:srcRect t="18932" r="3402"/>
          <a:stretch/>
        </p:blipFill>
        <p:spPr>
          <a:xfrm>
            <a:off x="261793" y="1949697"/>
            <a:ext cx="5529407" cy="2007008"/>
          </a:xfrm>
          <a:prstGeom prst="rect">
            <a:avLst/>
          </a:prstGeom>
        </p:spPr>
      </p:pic>
      <p:sp>
        <p:nvSpPr>
          <p:cNvPr id="11" name="Rectángulo: esquinas redondeadas 10">
            <a:extLst>
              <a:ext uri="{FF2B5EF4-FFF2-40B4-BE49-F238E27FC236}">
                <a16:creationId xmlns:a16="http://schemas.microsoft.com/office/drawing/2014/main" id="{D8219EEC-C1B3-46A8-AFBA-76BB4D96EE8E}"/>
              </a:ext>
            </a:extLst>
          </p:cNvPr>
          <p:cNvSpPr/>
          <p:nvPr/>
        </p:nvSpPr>
        <p:spPr>
          <a:xfrm>
            <a:off x="6096000" y="2398030"/>
            <a:ext cx="1182254" cy="3048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Descargar</a:t>
            </a:r>
            <a:endParaRPr lang="es-MX" sz="1400" b="1" dirty="0"/>
          </a:p>
        </p:txBody>
      </p:sp>
      <p:sp>
        <p:nvSpPr>
          <p:cNvPr id="12" name="Bocadillo: rectángulo 11">
            <a:extLst>
              <a:ext uri="{FF2B5EF4-FFF2-40B4-BE49-F238E27FC236}">
                <a16:creationId xmlns:a16="http://schemas.microsoft.com/office/drawing/2014/main" id="{4DB50D16-8E34-4E8B-8383-AA52CDDB884D}"/>
              </a:ext>
            </a:extLst>
          </p:cNvPr>
          <p:cNvSpPr/>
          <p:nvPr/>
        </p:nvSpPr>
        <p:spPr>
          <a:xfrm>
            <a:off x="3393652" y="2115077"/>
            <a:ext cx="2350655" cy="824345"/>
          </a:xfrm>
          <a:prstGeom prst="wedgeRectCallout">
            <a:avLst>
              <a:gd name="adj1" fmla="val 66574"/>
              <a:gd name="adj2" fmla="val 127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colocar un botón donde, al dar clic, el usuario descargue el archivo Excel para el ejercicio, elaborado por el maestro.</a:t>
            </a:r>
            <a:endParaRPr lang="es-MX" sz="1200" dirty="0">
              <a:solidFill>
                <a:prstClr val="black"/>
              </a:solidFill>
              <a:latin typeface="Calibri" panose="020F0502020204030204"/>
            </a:endParaRPr>
          </a:p>
        </p:txBody>
      </p:sp>
    </p:spTree>
    <p:extLst>
      <p:ext uri="{BB962C8B-B14F-4D97-AF65-F5344CB8AC3E}">
        <p14:creationId xmlns:p14="http://schemas.microsoft.com/office/powerpoint/2010/main" val="177989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3</a:t>
            </a:r>
          </a:p>
        </p:txBody>
      </p:sp>
      <p:sp>
        <p:nvSpPr>
          <p:cNvPr id="5" name="Rectángulo: esquinas redondeadas 4">
            <a:extLst>
              <a:ext uri="{FF2B5EF4-FFF2-40B4-BE49-F238E27FC236}">
                <a16:creationId xmlns:a16="http://schemas.microsoft.com/office/drawing/2014/main" id="{AF55A350-95FD-4BE3-B989-8FABA6F383DF}"/>
              </a:ext>
            </a:extLst>
          </p:cNvPr>
          <p:cNvSpPr/>
          <p:nvPr/>
        </p:nvSpPr>
        <p:spPr>
          <a:xfrm>
            <a:off x="921433" y="2072185"/>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a16="http://schemas.microsoft.com/office/drawing/2014/main" id="{1B6E25F1-4638-4096-A303-1E7B797DCE07}"/>
              </a:ext>
            </a:extLst>
          </p:cNvPr>
          <p:cNvSpPr txBox="1"/>
          <p:nvPr/>
        </p:nvSpPr>
        <p:spPr>
          <a:xfrm>
            <a:off x="921434" y="2837042"/>
            <a:ext cx="10471092" cy="2539157"/>
          </a:xfrm>
          <a:prstGeom prst="rect">
            <a:avLst/>
          </a:prstGeom>
          <a:noFill/>
        </p:spPr>
        <p:txBody>
          <a:bodyPr wrap="square">
            <a:spAutoFit/>
          </a:bodyPr>
          <a:lstStyle/>
          <a:p>
            <a:pPr marL="236538" indent="-236538" algn="just">
              <a:spcAft>
                <a:spcPts val="600"/>
              </a:spcAft>
            </a:pPr>
            <a:r>
              <a:rPr lang="es-ES" dirty="0">
                <a:latin typeface="Calibri" panose="020F0502020204030204" pitchFamily="34" charset="0"/>
                <a:ea typeface="Calibri" panose="020F0502020204030204" pitchFamily="34" charset="0"/>
                <a:cs typeface="Times New Roman" panose="02020603050405020304" pitchFamily="18" charset="0"/>
              </a:rPr>
              <a:t>Fundación Itaú Argentina. (2021, 25 de junio). </a:t>
            </a:r>
            <a:r>
              <a:rPr lang="es-ES" i="1" dirty="0">
                <a:latin typeface="Calibri" panose="020F0502020204030204" pitchFamily="34" charset="0"/>
                <a:ea typeface="Calibri" panose="020F0502020204030204" pitchFamily="34" charset="0"/>
                <a:cs typeface="Times New Roman" panose="02020603050405020304" pitchFamily="18" charset="0"/>
              </a:rPr>
              <a:t>Punto de equilibrio: un dato clave en tu emprendimiento</a:t>
            </a:r>
            <a:r>
              <a:rPr lang="es-ES" dirty="0">
                <a:latin typeface="Calibri" panose="020F0502020204030204" pitchFamily="34" charset="0"/>
                <a:ea typeface="Calibri" panose="020F0502020204030204" pitchFamily="34" charset="0"/>
                <a:cs typeface="Times New Roman" panose="02020603050405020304" pitchFamily="18" charset="0"/>
              </a:rPr>
              <a:t>. </a:t>
            </a:r>
            <a:r>
              <a:rPr lang="en-US" dirty="0"/>
              <a:t>[Video]. </a:t>
            </a:r>
            <a:r>
              <a:rPr lang="es-ES" dirty="0" err="1">
                <a:latin typeface="Calibri" panose="020F0502020204030204" pitchFamily="34" charset="0"/>
                <a:ea typeface="Calibri" panose="020F0502020204030204" pitchFamily="34" charset="0"/>
                <a:cs typeface="Times New Roman" panose="02020603050405020304" pitchFamily="18" charset="0"/>
              </a:rPr>
              <a:t>Youtube</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a:latin typeface="Calibri" panose="020F0502020204030204" pitchFamily="34" charset="0"/>
                <a:ea typeface="Calibri" panose="020F0502020204030204" pitchFamily="34" charset="0"/>
                <a:cs typeface="Times New Roman" panose="02020603050405020304" pitchFamily="18" charset="0"/>
                <a:hlinkClick r:id="rId2"/>
              </a:rPr>
              <a:t>https://youtu.be/R1fudBO1Fpk</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244475" indent="-244475"/>
            <a:r>
              <a:rPr lang="en-US" dirty="0" err="1"/>
              <a:t>Gitman</a:t>
            </a:r>
            <a:r>
              <a:rPr lang="en-US" dirty="0"/>
              <a:t>, L. G. &amp; </a:t>
            </a:r>
            <a:r>
              <a:rPr lang="en-US" dirty="0" err="1"/>
              <a:t>Zutter</a:t>
            </a:r>
            <a:r>
              <a:rPr lang="en-US" dirty="0"/>
              <a:t>, Ch. J. </a:t>
            </a:r>
            <a:r>
              <a:rPr lang="es-MX" dirty="0"/>
              <a:t>(2021). </a:t>
            </a:r>
            <a:r>
              <a:rPr lang="es-MX" i="1" dirty="0"/>
              <a:t>Principios de administración financiera</a:t>
            </a:r>
            <a:r>
              <a:rPr lang="es-MX" dirty="0"/>
              <a:t>. 14ª ed. Pearson Education. </a:t>
            </a:r>
          </a:p>
          <a:p>
            <a:pPr marL="236538" indent="-236538" algn="just">
              <a:spcAft>
                <a:spcPts val="600"/>
              </a:spcAft>
            </a:pPr>
            <a:r>
              <a:rPr lang="es-ES_tradnl" dirty="0">
                <a:latin typeface="Calibri" panose="020F0502020204030204" pitchFamily="34" charset="0"/>
                <a:ea typeface="Calibri" panose="020F0502020204030204" pitchFamily="34" charset="0"/>
                <a:cs typeface="Times New Roman" panose="02020603050405020304" pitchFamily="18" charset="0"/>
              </a:rPr>
              <a:t>Guajardo, G. (2020). </a:t>
            </a:r>
            <a:r>
              <a:rPr lang="es-ES_tradnl" i="1" dirty="0">
                <a:latin typeface="Calibri" panose="020F0502020204030204" pitchFamily="34" charset="0"/>
                <a:ea typeface="Calibri" panose="020F0502020204030204" pitchFamily="34" charset="0"/>
                <a:cs typeface="Times New Roman" panose="02020603050405020304" pitchFamily="18" charset="0"/>
              </a:rPr>
              <a:t>Contabilidad Financiera</a:t>
            </a:r>
            <a:r>
              <a:rPr lang="es-ES_tradnl" dirty="0">
                <a:latin typeface="Calibri" panose="020F0502020204030204" pitchFamily="34" charset="0"/>
                <a:ea typeface="Calibri" panose="020F0502020204030204" pitchFamily="34" charset="0"/>
                <a:cs typeface="Times New Roman" panose="02020603050405020304" pitchFamily="18" charset="0"/>
              </a:rPr>
              <a:t>. Mc Graw Hill.</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236538" indent="-236538" algn="just">
              <a:spcAft>
                <a:spcPts val="600"/>
              </a:spcAft>
            </a:pPr>
            <a:r>
              <a:rPr lang="es-ES_tradnl" dirty="0">
                <a:latin typeface="Calibri" panose="020F0502020204030204" pitchFamily="34" charset="0"/>
                <a:ea typeface="Calibri" panose="020F0502020204030204" pitchFamily="34" charset="0"/>
                <a:cs typeface="Times New Roman" panose="02020603050405020304" pitchFamily="18" charset="0"/>
              </a:rPr>
              <a:t>Mejía, M., &amp; Flores, J. (2020). Aplicación del Modelo Z- Score de Altman para clasificar niveles de quiebra financiera en el sector comercial de la provincia de Manabí-Ecuador. 593 </a:t>
            </a:r>
            <a:r>
              <a:rPr lang="es-ES_tradnl" i="1" dirty="0">
                <a:latin typeface="Calibri" panose="020F0502020204030204" pitchFamily="34" charset="0"/>
                <a:ea typeface="Calibri" panose="020F0502020204030204" pitchFamily="34" charset="0"/>
                <a:cs typeface="Times New Roman" panose="02020603050405020304" pitchFamily="18" charset="0"/>
              </a:rPr>
              <a:t>Digital Publisher CEIT, 5</a:t>
            </a:r>
            <a:r>
              <a:rPr lang="es-ES_tradnl" dirty="0">
                <a:latin typeface="Calibri" panose="020F0502020204030204" pitchFamily="34" charset="0"/>
                <a:ea typeface="Calibri" panose="020F0502020204030204" pitchFamily="34" charset="0"/>
                <a:cs typeface="Times New Roman" panose="02020603050405020304" pitchFamily="18" charset="0"/>
              </a:rPr>
              <a:t>(5-1), 26-39. </a:t>
            </a:r>
            <a:r>
              <a:rPr lang="es-ES_tradnl" dirty="0">
                <a:latin typeface="Calibri" panose="020F0502020204030204" pitchFamily="34" charset="0"/>
                <a:ea typeface="Calibri" panose="020F0502020204030204" pitchFamily="34" charset="0"/>
                <a:cs typeface="Times New Roman" panose="02020603050405020304" pitchFamily="18" charset="0"/>
                <a:hlinkClick r:id="rId3"/>
              </a:rPr>
              <a:t>https://doi.org/10.33386/593dp.2020.5-1.318</a:t>
            </a:r>
            <a:r>
              <a:rPr lang="es-ES_tradnl" dirty="0">
                <a:latin typeface="Calibri" panose="020F0502020204030204" pitchFamily="34" charset="0"/>
                <a:ea typeface="Calibri" panose="020F0502020204030204" pitchFamily="34" charset="0"/>
                <a:cs typeface="Times New Roman" panose="02020603050405020304" pitchFamily="18" charset="0"/>
              </a:rPr>
              <a:t> </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236538" indent="-236538" algn="just">
              <a:spcAft>
                <a:spcPts val="600"/>
              </a:spcAft>
            </a:pPr>
            <a:r>
              <a:rPr lang="es-ES_tradnl" dirty="0">
                <a:latin typeface="Calibri" panose="020F0502020204030204" pitchFamily="34" charset="0"/>
                <a:ea typeface="Calibri" panose="020F0502020204030204" pitchFamily="34" charset="0"/>
                <a:cs typeface="Times New Roman" panose="02020603050405020304" pitchFamily="18" charset="0"/>
              </a:rPr>
              <a:t>Perdomo, A. (2021). </a:t>
            </a:r>
            <a:r>
              <a:rPr lang="es-ES_tradnl" i="1" dirty="0">
                <a:latin typeface="Calibri" panose="020F0502020204030204" pitchFamily="34" charset="0"/>
                <a:ea typeface="Calibri" panose="020F0502020204030204" pitchFamily="34" charset="0"/>
                <a:cs typeface="Times New Roman" panose="02020603050405020304" pitchFamily="18" charset="0"/>
              </a:rPr>
              <a:t>Análisis e interpretación de estados financieros</a:t>
            </a:r>
            <a:r>
              <a:rPr lang="es-ES_tradnl" dirty="0">
                <a:latin typeface="Calibri" panose="020F0502020204030204" pitchFamily="34" charset="0"/>
                <a:ea typeface="Calibri" panose="020F0502020204030204" pitchFamily="34" charset="0"/>
                <a:cs typeface="Times New Roman" panose="02020603050405020304" pitchFamily="18" charset="0"/>
              </a:rPr>
              <a:t> 14</a:t>
            </a:r>
            <a:r>
              <a:rPr lang="es-ES_tradnl" baseline="30000" dirty="0">
                <a:latin typeface="Calibri" panose="020F0502020204030204" pitchFamily="34" charset="0"/>
                <a:ea typeface="Calibri" panose="020F0502020204030204" pitchFamily="34" charset="0"/>
                <a:cs typeface="Times New Roman" panose="02020603050405020304" pitchFamily="18" charset="0"/>
              </a:rPr>
              <a:t>a</a:t>
            </a:r>
            <a:r>
              <a:rPr lang="es-ES_tradnl" dirty="0">
                <a:latin typeface="Calibri" panose="020F0502020204030204" pitchFamily="34" charset="0"/>
                <a:ea typeface="Calibri" panose="020F0502020204030204" pitchFamily="34" charset="0"/>
                <a:cs typeface="Times New Roman" panose="02020603050405020304" pitchFamily="18" charset="0"/>
              </a:rPr>
              <a:t> ed. </a:t>
            </a:r>
            <a:r>
              <a:rPr lang="es-ES_tradnl" dirty="0" err="1">
                <a:latin typeface="Calibri" panose="020F0502020204030204" pitchFamily="34" charset="0"/>
                <a:ea typeface="Calibri" panose="020F0502020204030204" pitchFamily="34" charset="0"/>
                <a:cs typeface="Times New Roman" panose="02020603050405020304" pitchFamily="18" charset="0"/>
              </a:rPr>
              <a:t>Pema</a:t>
            </a:r>
            <a:r>
              <a:rPr lang="es-ES_tradnl" dirty="0">
                <a:latin typeface="Calibri" panose="020F0502020204030204" pitchFamily="34" charset="0"/>
                <a:ea typeface="Calibri" panose="020F0502020204030204" pitchFamily="34" charset="0"/>
                <a:cs typeface="Times New Roman" panose="02020603050405020304" pitchFamily="18" charset="0"/>
              </a:rPr>
              <a:t>. </a:t>
            </a: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ítulo 1">
            <a:extLst>
              <a:ext uri="{FF2B5EF4-FFF2-40B4-BE49-F238E27FC236}">
                <a16:creationId xmlns:a16="http://schemas.microsoft.com/office/drawing/2014/main"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dirty="0"/>
              <a:t>Fuentes de información</a:t>
            </a:r>
          </a:p>
        </p:txBody>
      </p:sp>
    </p:spTree>
    <p:extLst>
      <p:ext uri="{BB962C8B-B14F-4D97-AF65-F5344CB8AC3E}">
        <p14:creationId xmlns:p14="http://schemas.microsoft.com/office/powerpoint/2010/main" val="80670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3</a:t>
            </a:r>
          </a:p>
        </p:txBody>
      </p:sp>
      <p:sp>
        <p:nvSpPr>
          <p:cNvPr id="9" name="Rectángulo: esquinas redondeadas 8">
            <a:extLst>
              <a:ext uri="{FF2B5EF4-FFF2-40B4-BE49-F238E27FC236}">
                <a16:creationId xmlns:a16="http://schemas.microsoft.com/office/drawing/2014/main" id="{1EEB6F1F-D673-48B9-9AEC-CEFF0D08BC0F}"/>
              </a:ext>
            </a:extLst>
          </p:cNvPr>
          <p:cNvSpPr/>
          <p:nvPr/>
        </p:nvSpPr>
        <p:spPr>
          <a:xfrm>
            <a:off x="711200" y="741703"/>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Complementarias</a:t>
            </a:r>
          </a:p>
        </p:txBody>
      </p:sp>
      <p:sp>
        <p:nvSpPr>
          <p:cNvPr id="10" name="CuadroTexto 9">
            <a:extLst>
              <a:ext uri="{FF2B5EF4-FFF2-40B4-BE49-F238E27FC236}">
                <a16:creationId xmlns:a16="http://schemas.microsoft.com/office/drawing/2014/main" id="{F1877947-41F5-9C28-80B6-81BA4148942F}"/>
              </a:ext>
            </a:extLst>
          </p:cNvPr>
          <p:cNvSpPr txBox="1"/>
          <p:nvPr/>
        </p:nvSpPr>
        <p:spPr>
          <a:xfrm>
            <a:off x="535709" y="1776647"/>
            <a:ext cx="11408757" cy="3339376"/>
          </a:xfrm>
          <a:prstGeom prst="rect">
            <a:avLst/>
          </a:prstGeom>
          <a:noFill/>
        </p:spPr>
        <p:txBody>
          <a:bodyPr wrap="square">
            <a:spAutoFit/>
          </a:bodyPr>
          <a:lstStyle/>
          <a:p>
            <a:pPr marL="319088" indent="-319088">
              <a:spcAft>
                <a:spcPts val="600"/>
              </a:spcAft>
            </a:pPr>
            <a:r>
              <a:rPr lang="en-US" sz="1600" dirty="0" err="1"/>
              <a:t>Besley</a:t>
            </a:r>
            <a:r>
              <a:rPr lang="en-US" sz="1600" dirty="0"/>
              <a:t>, S. &amp; Brigham, E. </a:t>
            </a:r>
            <a:r>
              <a:rPr lang="es-ES" sz="1600" dirty="0"/>
              <a:t>(2009). Fundamentos de administración financiera, 14ª ed. </a:t>
            </a:r>
            <a:r>
              <a:rPr lang="es-ES" sz="1600" dirty="0" err="1"/>
              <a:t>Cengage</a:t>
            </a:r>
            <a:r>
              <a:rPr lang="es-ES" sz="1600" dirty="0"/>
              <a:t> </a:t>
            </a:r>
            <a:r>
              <a:rPr lang="es-ES" sz="1600" dirty="0" err="1"/>
              <a:t>Learning</a:t>
            </a:r>
            <a:r>
              <a:rPr lang="es-ES" sz="1600" dirty="0"/>
              <a:t>. </a:t>
            </a:r>
            <a:r>
              <a:rPr lang="es-MX" sz="1600" u="sng" dirty="0">
                <a:hlinkClick r:id="rId2"/>
              </a:rPr>
              <a:t>https://elibro.net/es/lc/bibliotecauv/titulos/40028</a:t>
            </a:r>
            <a:r>
              <a:rPr lang="es-MX" sz="1600" dirty="0"/>
              <a:t> </a:t>
            </a:r>
          </a:p>
          <a:p>
            <a:pPr marL="319088" indent="-319088">
              <a:spcAft>
                <a:spcPts val="600"/>
              </a:spcAft>
            </a:pPr>
            <a:r>
              <a:rPr lang="es-MX" sz="1600" dirty="0"/>
              <a:t>Dom</a:t>
            </a:r>
            <a:r>
              <a:rPr lang="es-ES" sz="1600" dirty="0" err="1"/>
              <a:t>ínguez</a:t>
            </a:r>
            <a:r>
              <a:rPr lang="es-ES" sz="1600" dirty="0"/>
              <a:t>, J. </a:t>
            </a:r>
            <a:r>
              <a:rPr lang="es-MX" sz="1600" dirty="0"/>
              <a:t>(2012). </a:t>
            </a:r>
            <a:r>
              <a:rPr lang="es-MX" sz="1600" dirty="0">
                <a:latin typeface="Calibri" panose="020F0502020204030204" pitchFamily="34" charset="0"/>
                <a:ea typeface="Calibri" panose="020F0502020204030204" pitchFamily="34" charset="0"/>
                <a:cs typeface="Times New Roman" panose="02020603050405020304" pitchFamily="18" charset="0"/>
              </a:rPr>
              <a:t>Análisis de punto de equilibrio. </a:t>
            </a:r>
            <a:r>
              <a:rPr lang="es-MX" sz="1600" i="1" dirty="0">
                <a:latin typeface="Calibri" panose="020F0502020204030204" pitchFamily="34" charset="0"/>
                <a:ea typeface="Calibri" panose="020F0502020204030204" pitchFamily="34" charset="0"/>
                <a:cs typeface="Times New Roman" panose="02020603050405020304" pitchFamily="18" charset="0"/>
              </a:rPr>
              <a:t>Finanzas</a:t>
            </a:r>
            <a:r>
              <a:rPr lang="es-MX" sz="1600" dirty="0">
                <a:latin typeface="Calibri" panose="020F0502020204030204" pitchFamily="34" charset="0"/>
                <a:ea typeface="Calibri" panose="020F0502020204030204" pitchFamily="34" charset="0"/>
                <a:cs typeface="Times New Roman" panose="02020603050405020304" pitchFamily="18" charset="0"/>
              </a:rPr>
              <a:t>. Wiki EOI. </a:t>
            </a:r>
            <a:r>
              <a:rPr lang="es-MX" sz="1600" dirty="0">
                <a:latin typeface="Calibri" panose="020F0502020204030204" pitchFamily="34" charset="0"/>
                <a:ea typeface="Calibri" panose="020F0502020204030204" pitchFamily="34" charset="0"/>
                <a:cs typeface="Times New Roman" panose="02020603050405020304" pitchFamily="18" charset="0"/>
                <a:hlinkClick r:id="rId3"/>
              </a:rPr>
              <a:t>https://www.eoi.es/wiki/index.php/An%C3%A1lisis_de_punto_de_equilibrio_en_Finanzas</a:t>
            </a:r>
            <a:r>
              <a:rPr lang="es-MX" sz="1600" dirty="0">
                <a:latin typeface="Calibri" panose="020F0502020204030204" pitchFamily="34" charset="0"/>
                <a:ea typeface="Calibri" panose="020F0502020204030204" pitchFamily="34" charset="0"/>
                <a:cs typeface="Times New Roman" panose="02020603050405020304" pitchFamily="18" charset="0"/>
              </a:rPr>
              <a:t> </a:t>
            </a:r>
          </a:p>
          <a:p>
            <a:pPr marL="319088" indent="-319088" algn="just">
              <a:spcAft>
                <a:spcPts val="600"/>
              </a:spcAft>
            </a:pPr>
            <a:r>
              <a:rPr lang="es-MX" sz="1600" dirty="0">
                <a:latin typeface="Calibri" panose="020F0502020204030204" pitchFamily="34" charset="0"/>
                <a:ea typeface="Calibri" panose="020F0502020204030204" pitchFamily="34" charset="0"/>
                <a:cs typeface="Times New Roman" panose="02020603050405020304" pitchFamily="18" charset="0"/>
              </a:rPr>
              <a:t>Dom</a:t>
            </a:r>
            <a:r>
              <a:rPr lang="es-ES" sz="1600" dirty="0" err="1">
                <a:latin typeface="Calibri" panose="020F0502020204030204" pitchFamily="34" charset="0"/>
                <a:ea typeface="Calibri" panose="020F0502020204030204" pitchFamily="34" charset="0"/>
                <a:cs typeface="Times New Roman" panose="02020603050405020304" pitchFamily="18" charset="0"/>
              </a:rPr>
              <a:t>ínguez</a:t>
            </a:r>
            <a:r>
              <a:rPr lang="es-ES" sz="1600" dirty="0">
                <a:latin typeface="Calibri" panose="020F0502020204030204" pitchFamily="34" charset="0"/>
                <a:ea typeface="Calibri" panose="020F0502020204030204" pitchFamily="34" charset="0"/>
                <a:cs typeface="Times New Roman" panose="02020603050405020304" pitchFamily="18" charset="0"/>
              </a:rPr>
              <a:t>, J. Olalla, F. &amp; Catalina, J. </a:t>
            </a:r>
            <a:r>
              <a:rPr lang="es-MX" sz="1600" dirty="0">
                <a:latin typeface="Calibri" panose="020F0502020204030204" pitchFamily="34" charset="0"/>
                <a:ea typeface="Calibri" panose="020F0502020204030204" pitchFamily="34" charset="0"/>
                <a:cs typeface="Times New Roman" panose="02020603050405020304" pitchFamily="18" charset="0"/>
              </a:rPr>
              <a:t>(2020). </a:t>
            </a:r>
            <a:r>
              <a:rPr lang="es-MX" sz="1600" i="1" dirty="0">
                <a:latin typeface="Calibri" panose="020F0502020204030204" pitchFamily="34" charset="0"/>
                <a:ea typeface="Calibri" panose="020F0502020204030204" pitchFamily="34" charset="0"/>
                <a:cs typeface="Times New Roman" panose="02020603050405020304" pitchFamily="18" charset="0"/>
              </a:rPr>
              <a:t>Finanzas</a:t>
            </a:r>
            <a:r>
              <a:rPr lang="es-MX" sz="1600" dirty="0">
                <a:latin typeface="Calibri" panose="020F0502020204030204" pitchFamily="34" charset="0"/>
                <a:ea typeface="Calibri" panose="020F0502020204030204" pitchFamily="34" charset="0"/>
                <a:cs typeface="Times New Roman" panose="02020603050405020304" pitchFamily="18" charset="0"/>
              </a:rPr>
              <a:t>. Wiki EOI. </a:t>
            </a:r>
            <a:r>
              <a:rPr lang="es-MX" sz="1600" dirty="0">
                <a:latin typeface="Calibri" panose="020F0502020204030204" pitchFamily="34" charset="0"/>
                <a:ea typeface="Calibri" panose="020F0502020204030204" pitchFamily="34" charset="0"/>
                <a:cs typeface="Times New Roman" panose="02020603050405020304" pitchFamily="18" charset="0"/>
                <a:hlinkClick r:id="rId4"/>
              </a:rPr>
              <a:t>https://www.eoi.es/wiki/index.php/Finanzas</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marL="319088" indent="-319088" algn="just">
              <a:spcAft>
                <a:spcPts val="600"/>
              </a:spcAft>
            </a:pPr>
            <a:r>
              <a:rPr lang="es-MX" sz="1600" dirty="0">
                <a:latin typeface="Calibri" panose="020F0502020204030204" pitchFamily="34" charset="0"/>
                <a:ea typeface="Calibri" panose="020F0502020204030204" pitchFamily="34" charset="0"/>
                <a:cs typeface="Times New Roman" panose="02020603050405020304" pitchFamily="18" charset="0"/>
              </a:rPr>
              <a:t>Kennedy R. D. </a:t>
            </a:r>
            <a:r>
              <a:rPr lang="es-ES_tradnl" sz="1600" dirty="0">
                <a:latin typeface="Calibri" panose="020F0502020204030204" pitchFamily="34" charset="0"/>
                <a:ea typeface="Calibri" panose="020F0502020204030204" pitchFamily="34" charset="0"/>
                <a:cs typeface="Times New Roman" panose="02020603050405020304" pitchFamily="18" charset="0"/>
              </a:rPr>
              <a:t>(1992). </a:t>
            </a:r>
            <a:r>
              <a:rPr lang="es-ES_tradnl" sz="1600" i="1" dirty="0">
                <a:latin typeface="Calibri" panose="020F0502020204030204" pitchFamily="34" charset="0"/>
                <a:ea typeface="Calibri" panose="020F0502020204030204" pitchFamily="34" charset="0"/>
                <a:cs typeface="Times New Roman" panose="02020603050405020304" pitchFamily="18" charset="0"/>
              </a:rPr>
              <a:t>Estados Financieros: forma, análisis e interpretación, </a:t>
            </a:r>
            <a:r>
              <a:rPr lang="es-ES_tradnl" sz="1600" dirty="0">
                <a:latin typeface="Calibri" panose="020F0502020204030204" pitchFamily="34" charset="0"/>
                <a:ea typeface="Calibri" panose="020F0502020204030204" pitchFamily="34" charset="0"/>
                <a:cs typeface="Times New Roman" panose="02020603050405020304" pitchFamily="18" charset="0"/>
              </a:rPr>
              <a:t>2ª ed. </a:t>
            </a:r>
            <a:r>
              <a:rPr lang="es-ES_tradnl" sz="1600" dirty="0" err="1">
                <a:latin typeface="Calibri" panose="020F0502020204030204" pitchFamily="34" charset="0"/>
                <a:ea typeface="Calibri" panose="020F0502020204030204" pitchFamily="34" charset="0"/>
                <a:cs typeface="Times New Roman" panose="02020603050405020304" pitchFamily="18" charset="0"/>
              </a:rPr>
              <a:t>Limusa</a:t>
            </a:r>
            <a:r>
              <a:rPr lang="es-ES_tradnl" sz="1600" dirty="0">
                <a:latin typeface="Calibri" panose="020F0502020204030204" pitchFamily="34" charset="0"/>
                <a:ea typeface="Calibri" panose="020F0502020204030204" pitchFamily="34" charset="0"/>
                <a:cs typeface="Times New Roman" panose="02020603050405020304" pitchFamily="18" charset="0"/>
              </a:rPr>
              <a:t>.</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marL="319088" indent="-319088" algn="just">
              <a:spcAft>
                <a:spcPts val="600"/>
              </a:spcAft>
            </a:pPr>
            <a:r>
              <a:rPr lang="es-ES_tradnl" sz="1600" dirty="0">
                <a:latin typeface="Calibri" panose="020F0502020204030204" pitchFamily="34" charset="0"/>
                <a:ea typeface="Calibri" panose="020F0502020204030204" pitchFamily="34" charset="0"/>
                <a:cs typeface="Times New Roman" panose="02020603050405020304" pitchFamily="18" charset="0"/>
              </a:rPr>
              <a:t>Ochoa, G. (2020). </a:t>
            </a:r>
            <a:r>
              <a:rPr lang="es-ES_tradnl" sz="1600" i="1" dirty="0">
                <a:latin typeface="Calibri" panose="020F0502020204030204" pitchFamily="34" charset="0"/>
                <a:ea typeface="Calibri" panose="020F0502020204030204" pitchFamily="34" charset="0"/>
                <a:cs typeface="Times New Roman" panose="02020603050405020304" pitchFamily="18" charset="0"/>
              </a:rPr>
              <a:t>Administración Financiera correlacionada con las </a:t>
            </a:r>
            <a:r>
              <a:rPr lang="es-ES_tradnl" sz="1600" i="1" dirty="0" err="1">
                <a:latin typeface="Calibri" panose="020F0502020204030204" pitchFamily="34" charset="0"/>
                <a:ea typeface="Calibri" panose="020F0502020204030204" pitchFamily="34" charset="0"/>
                <a:cs typeface="Times New Roman" panose="02020603050405020304" pitchFamily="18" charset="0"/>
              </a:rPr>
              <a:t>NIF’s</a:t>
            </a:r>
            <a:r>
              <a:rPr lang="es-ES_tradnl" sz="1600" i="1" dirty="0">
                <a:latin typeface="Calibri" panose="020F0502020204030204" pitchFamily="34" charset="0"/>
                <a:ea typeface="Calibri" panose="020F0502020204030204" pitchFamily="34" charset="0"/>
                <a:cs typeface="Times New Roman" panose="02020603050405020304" pitchFamily="18" charset="0"/>
              </a:rPr>
              <a:t>. </a:t>
            </a:r>
            <a:r>
              <a:rPr lang="es-ES_tradnl" sz="1600" dirty="0">
                <a:latin typeface="Calibri" panose="020F0502020204030204" pitchFamily="34" charset="0"/>
                <a:ea typeface="Calibri" panose="020F0502020204030204" pitchFamily="34" charset="0"/>
                <a:cs typeface="Times New Roman" panose="02020603050405020304" pitchFamily="18" charset="0"/>
              </a:rPr>
              <a:t>Mc Graw Hill. </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marL="319088" indent="-319088" algn="just">
              <a:spcAft>
                <a:spcPts val="600"/>
              </a:spcAft>
            </a:pPr>
            <a:r>
              <a:rPr lang="es-ES_tradnl" sz="1600" dirty="0">
                <a:latin typeface="Calibri" panose="020F0502020204030204" pitchFamily="34" charset="0"/>
                <a:ea typeface="Calibri" panose="020F0502020204030204" pitchFamily="34" charset="0"/>
                <a:cs typeface="Times New Roman" panose="02020603050405020304" pitchFamily="18" charset="0"/>
              </a:rPr>
              <a:t>Rocha, R. (2021). </a:t>
            </a:r>
            <a:r>
              <a:rPr lang="es-ES_tradnl" sz="1600" i="1" dirty="0">
                <a:latin typeface="Calibri" panose="020F0502020204030204" pitchFamily="34" charset="0"/>
                <a:ea typeface="Calibri" panose="020F0502020204030204" pitchFamily="34" charset="0"/>
                <a:cs typeface="Times New Roman" panose="02020603050405020304" pitchFamily="18" charset="0"/>
              </a:rPr>
              <a:t>Estados Financieros según las </a:t>
            </a:r>
            <a:r>
              <a:rPr lang="es-ES_tradnl" sz="1600" i="1" dirty="0" err="1">
                <a:latin typeface="Calibri" panose="020F0502020204030204" pitchFamily="34" charset="0"/>
                <a:ea typeface="Calibri" panose="020F0502020204030204" pitchFamily="34" charset="0"/>
                <a:cs typeface="Times New Roman" panose="02020603050405020304" pitchFamily="18" charset="0"/>
              </a:rPr>
              <a:t>NIF’s</a:t>
            </a:r>
            <a:r>
              <a:rPr lang="es-ES_tradnl" sz="1600" dirty="0">
                <a:latin typeface="Calibri" panose="020F0502020204030204" pitchFamily="34" charset="0"/>
                <a:ea typeface="Calibri" panose="020F0502020204030204" pitchFamily="34" charset="0"/>
                <a:cs typeface="Times New Roman" panose="02020603050405020304" pitchFamily="18" charset="0"/>
              </a:rPr>
              <a:t>. Fondo Editorial del IMCP.</a:t>
            </a:r>
          </a:p>
          <a:p>
            <a:pPr marL="319088" indent="-319088">
              <a:spcAft>
                <a:spcPts val="600"/>
              </a:spcAft>
            </a:pPr>
            <a:r>
              <a:rPr lang="es-MX" sz="1600" dirty="0">
                <a:latin typeface="Calibri" panose="020F0502020204030204" pitchFamily="34" charset="0"/>
                <a:ea typeface="Calibri" panose="020F0502020204030204" pitchFamily="34" charset="0"/>
                <a:cs typeface="Times New Roman" panose="02020603050405020304" pitchFamily="18" charset="0"/>
              </a:rPr>
              <a:t>Salazar, B. (2019). Análisis del punto de equilibrio. Ingenier</a:t>
            </a:r>
            <a:r>
              <a:rPr lang="es-ES" sz="1600" dirty="0" err="1">
                <a:latin typeface="Calibri" panose="020F0502020204030204" pitchFamily="34" charset="0"/>
                <a:ea typeface="Calibri" panose="020F0502020204030204" pitchFamily="34" charset="0"/>
                <a:cs typeface="Times New Roman" panose="02020603050405020304" pitchFamily="18" charset="0"/>
              </a:rPr>
              <a:t>ía</a:t>
            </a:r>
            <a:r>
              <a:rPr lang="es-ES" sz="1600" dirty="0">
                <a:latin typeface="Calibri" panose="020F0502020204030204" pitchFamily="34" charset="0"/>
                <a:ea typeface="Calibri" panose="020F0502020204030204" pitchFamily="34" charset="0"/>
                <a:cs typeface="Times New Roman" panose="02020603050405020304" pitchFamily="18" charset="0"/>
              </a:rPr>
              <a:t> Industrial </a:t>
            </a:r>
            <a:r>
              <a:rPr lang="es-ES" sz="1600" dirty="0" err="1">
                <a:latin typeface="Calibri" panose="020F0502020204030204" pitchFamily="34" charset="0"/>
                <a:ea typeface="Calibri" panose="020F0502020204030204" pitchFamily="34" charset="0"/>
                <a:cs typeface="Times New Roman" panose="02020603050405020304" pitchFamily="18" charset="0"/>
              </a:rPr>
              <a:t>Online.com</a:t>
            </a:r>
            <a:r>
              <a:rPr lang="es-ES" sz="1600" dirty="0">
                <a:latin typeface="Calibri" panose="020F0502020204030204" pitchFamily="34" charset="0"/>
                <a:ea typeface="Calibri" panose="020F0502020204030204" pitchFamily="34" charset="0"/>
                <a:cs typeface="Times New Roman" panose="02020603050405020304" pitchFamily="18" charset="0"/>
              </a:rPr>
              <a:t>. </a:t>
            </a:r>
            <a:r>
              <a:rPr lang="es-MX" sz="1600" dirty="0">
                <a:latin typeface="Calibri" panose="020F0502020204030204" pitchFamily="34" charset="0"/>
                <a:ea typeface="Calibri" panose="020F0502020204030204" pitchFamily="34" charset="0"/>
                <a:cs typeface="Times New Roman" panose="02020603050405020304" pitchFamily="18" charset="0"/>
                <a:hlinkClick r:id="rId5"/>
              </a:rPr>
              <a:t>https://www.ingenieriaindustrialonline.com/produccion/analisis-del-punto-de-equilibrio/</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marL="319088" indent="-319088" algn="just">
              <a:spcAft>
                <a:spcPts val="600"/>
              </a:spcAft>
            </a:pPr>
            <a:r>
              <a:rPr lang="es-MX" sz="1600" dirty="0"/>
              <a:t>Wiki, T. (s. f.). </a:t>
            </a:r>
            <a:r>
              <a:rPr lang="es-MX" sz="1600" i="1" dirty="0"/>
              <a:t>Puntaje Z de Altman</a:t>
            </a:r>
            <a:r>
              <a:rPr lang="es-MX" sz="1600" dirty="0"/>
              <a:t>. Hmong.es; tok.wiki. Recuperado el 19 de agosto de 2022, de </a:t>
            </a:r>
            <a:r>
              <a:rPr lang="es-MX" sz="1600" dirty="0">
                <a:hlinkClick r:id="rId6"/>
              </a:rPr>
              <a:t>https://hmong.es/wiki/Altman_Z-score</a:t>
            </a:r>
            <a:endParaRPr lang="es-MX" sz="1600" dirty="0"/>
          </a:p>
        </p:txBody>
      </p:sp>
    </p:spTree>
    <p:extLst>
      <p:ext uri="{BB962C8B-B14F-4D97-AF65-F5344CB8AC3E}">
        <p14:creationId xmlns:p14="http://schemas.microsoft.com/office/powerpoint/2010/main" val="4835606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8032</TotalTime>
  <Words>1040</Words>
  <Application>Microsoft Office PowerPoint</Application>
  <PresentationFormat>Panorámica</PresentationFormat>
  <Paragraphs>74</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Times New Roman</vt:lpstr>
      <vt:lpstr>Tema de Office</vt:lpstr>
      <vt:lpstr>Módulo 3</vt:lpstr>
      <vt:lpstr>Presentación de PowerPoint</vt:lpstr>
      <vt:lpstr>Presentación de PowerPoint</vt:lpstr>
      <vt:lpstr>Presentación de PowerPoint</vt:lpstr>
      <vt:lpstr>Presentación de PowerPoint</vt:lpstr>
      <vt:lpstr>Evidencias de desempeño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Mario Evaristo González Méndez</cp:lastModifiedBy>
  <cp:revision>202</cp:revision>
  <dcterms:created xsi:type="dcterms:W3CDTF">2022-04-19T16:31:50Z</dcterms:created>
  <dcterms:modified xsi:type="dcterms:W3CDTF">2022-08-19T18:46:14Z</dcterms:modified>
</cp:coreProperties>
</file>