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315" r:id="rId2"/>
    <p:sldId id="316" r:id="rId3"/>
    <p:sldId id="313" r:id="rId4"/>
    <p:sldId id="320" r:id="rId5"/>
  </p:sldIdLst>
  <p:sldSz cx="19799300" cy="16200438"/>
  <p:notesSz cx="6858000" cy="9144000"/>
  <p:defaultTextStyle>
    <a:defPPr>
      <a:defRPr lang="es-MX"/>
    </a:defPPr>
    <a:lvl1pPr marL="0" algn="l" defTabSz="1641370" rtl="0" eaLnBrk="1" latinLnBrk="0" hangingPunct="1">
      <a:defRPr sz="3231" kern="1200">
        <a:solidFill>
          <a:schemeClr val="tx1"/>
        </a:solidFill>
        <a:latin typeface="+mn-lt"/>
        <a:ea typeface="+mn-ea"/>
        <a:cs typeface="+mn-cs"/>
      </a:defRPr>
    </a:lvl1pPr>
    <a:lvl2pPr marL="820685" algn="l" defTabSz="1641370" rtl="0" eaLnBrk="1" latinLnBrk="0" hangingPunct="1">
      <a:defRPr sz="3231" kern="1200">
        <a:solidFill>
          <a:schemeClr val="tx1"/>
        </a:solidFill>
        <a:latin typeface="+mn-lt"/>
        <a:ea typeface="+mn-ea"/>
        <a:cs typeface="+mn-cs"/>
      </a:defRPr>
    </a:lvl2pPr>
    <a:lvl3pPr marL="1641370" algn="l" defTabSz="1641370" rtl="0" eaLnBrk="1" latinLnBrk="0" hangingPunct="1">
      <a:defRPr sz="3231" kern="1200">
        <a:solidFill>
          <a:schemeClr val="tx1"/>
        </a:solidFill>
        <a:latin typeface="+mn-lt"/>
        <a:ea typeface="+mn-ea"/>
        <a:cs typeface="+mn-cs"/>
      </a:defRPr>
    </a:lvl3pPr>
    <a:lvl4pPr marL="2462055" algn="l" defTabSz="1641370" rtl="0" eaLnBrk="1" latinLnBrk="0" hangingPunct="1">
      <a:defRPr sz="3231" kern="1200">
        <a:solidFill>
          <a:schemeClr val="tx1"/>
        </a:solidFill>
        <a:latin typeface="+mn-lt"/>
        <a:ea typeface="+mn-ea"/>
        <a:cs typeface="+mn-cs"/>
      </a:defRPr>
    </a:lvl4pPr>
    <a:lvl5pPr marL="3282739" algn="l" defTabSz="1641370" rtl="0" eaLnBrk="1" latinLnBrk="0" hangingPunct="1">
      <a:defRPr sz="3231" kern="1200">
        <a:solidFill>
          <a:schemeClr val="tx1"/>
        </a:solidFill>
        <a:latin typeface="+mn-lt"/>
        <a:ea typeface="+mn-ea"/>
        <a:cs typeface="+mn-cs"/>
      </a:defRPr>
    </a:lvl5pPr>
    <a:lvl6pPr marL="4103425" algn="l" defTabSz="1641370" rtl="0" eaLnBrk="1" latinLnBrk="0" hangingPunct="1">
      <a:defRPr sz="3231" kern="1200">
        <a:solidFill>
          <a:schemeClr val="tx1"/>
        </a:solidFill>
        <a:latin typeface="+mn-lt"/>
        <a:ea typeface="+mn-ea"/>
        <a:cs typeface="+mn-cs"/>
      </a:defRPr>
    </a:lvl6pPr>
    <a:lvl7pPr marL="4924110" algn="l" defTabSz="1641370" rtl="0" eaLnBrk="1" latinLnBrk="0" hangingPunct="1">
      <a:defRPr sz="3231" kern="1200">
        <a:solidFill>
          <a:schemeClr val="tx1"/>
        </a:solidFill>
        <a:latin typeface="+mn-lt"/>
        <a:ea typeface="+mn-ea"/>
        <a:cs typeface="+mn-cs"/>
      </a:defRPr>
    </a:lvl7pPr>
    <a:lvl8pPr marL="5744796" algn="l" defTabSz="1641370" rtl="0" eaLnBrk="1" latinLnBrk="0" hangingPunct="1">
      <a:defRPr sz="3231" kern="1200">
        <a:solidFill>
          <a:schemeClr val="tx1"/>
        </a:solidFill>
        <a:latin typeface="+mn-lt"/>
        <a:ea typeface="+mn-ea"/>
        <a:cs typeface="+mn-cs"/>
      </a:defRPr>
    </a:lvl8pPr>
    <a:lvl9pPr marL="6565480" algn="l" defTabSz="1641370" rtl="0" eaLnBrk="1" latinLnBrk="0" hangingPunct="1">
      <a:defRPr sz="32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2">
          <p15:clr>
            <a:srgbClr val="A4A3A4"/>
          </p15:clr>
        </p15:guide>
        <p15:guide id="2" pos="62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URILLO HERNANDEZ JOSAFAT" initials="MHJ" lastIdx="25" clrIdx="6">
    <p:extLst/>
  </p:cmAuthor>
  <p:cmAuthor id="1" name="Yushely" initials="Y" lastIdx="18" clrIdx="0"/>
  <p:cmAuthor id="2" name="Cheska" initials="C" lastIdx="81" clrIdx="1"/>
  <p:cmAuthor id="3" name="Rainbow Dash" initials="RD" lastIdx="6" clrIdx="2"/>
  <p:cmAuthor id="4" name="UV" initials="U" lastIdx="42" clrIdx="3"/>
  <p:cmAuthor id="5" name="Dominguez Garcia Arlet Yushely" initials="DGAY" lastIdx="20" clrIdx="4">
    <p:extLst/>
  </p:cmAuthor>
  <p:cmAuthor id="6" name="Garcia Cuevas Pablo" initials="GCP" lastIdx="2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3399"/>
    <a:srgbClr val="0099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03" autoAdjust="0"/>
    <p:restoredTop sz="95246"/>
  </p:normalViewPr>
  <p:slideViewPr>
    <p:cSldViewPr snapToGrid="0">
      <p:cViewPr varScale="1">
        <p:scale>
          <a:sx n="52" d="100"/>
          <a:sy n="52" d="100"/>
        </p:scale>
        <p:origin x="1794" y="120"/>
      </p:cViewPr>
      <p:guideLst>
        <p:guide orient="horz" pos="5102"/>
        <p:guide pos="62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7" dt="2021-11-16T11:18:10.662" idx="4">
    <p:pos x="2118" y="1091"/>
    <p:text>En este caso se debería citar como una imagen normal, similar a las capturas de la diapositiva 32</p:text>
    <p:extLst mod="1">
      <p:ext uri="{C676402C-5697-4E1C-873F-D02D1690AC5C}">
        <p15:threadingInfo xmlns:p15="http://schemas.microsoft.com/office/powerpoint/2012/main" timeZoneBias="360"/>
      </p:ext>
    </p:extLst>
  </p:cm>
  <p:cm authorId="7" dt="2021-11-16T11:37:23.787" idx="9">
    <p:pos x="2118" y="1227"/>
    <p:text>Gracía Cuevas, J. P. (2021). Reto Fundamentos Didáctica [Imagen]. Genially. https://view.genial.ly/618ab13dd590d20d6c0848f5/interactive-content-reto-fundamentos-didactica</p:text>
    <p:extLst mod="1">
      <p:ext uri="{C676402C-5697-4E1C-873F-D02D1690AC5C}">
        <p15:threadingInfo xmlns:p15="http://schemas.microsoft.com/office/powerpoint/2012/main" timeZoneBias="360">
          <p15:parentCm authorId="7" idx="4"/>
        </p15:threadingInfo>
      </p:ext>
    </p:extLst>
  </p:cm>
  <p:cm authorId="5" dt="2021-11-17T13:42:54.518" idx="20">
    <p:pos x="2118" y="1363"/>
    <p:text/>
    <p:extLst mod="1">
      <p:ext uri="{C676402C-5697-4E1C-873F-D02D1690AC5C}">
        <p15:threadingInfo xmlns:p15="http://schemas.microsoft.com/office/powerpoint/2012/main" timeZoneBias="360">
          <p15:parentCm authorId="7" idx="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21-11-16T15:27:56.213" idx="19">
    <p:pos x="4020" y="5331"/>
    <p:text>Freeik (2021). Trophy premium icon. [Imagen]. Flaticon. https://www.flaticon.com/premium-icon/trophy_2827957?related_id=2827957&amp;origin=search</p:text>
    <p:extLst>
      <p:ext uri="{C676402C-5697-4E1C-873F-D02D1690AC5C}">
        <p15:threadingInfo xmlns:p15="http://schemas.microsoft.com/office/powerpoint/2012/main" timeZoneBias="360"/>
      </p:ext>
    </p:extLst>
  </p:cm>
  <p:cm authorId="7" dt="2021-11-16T15:29:18.291" idx="20">
    <p:pos x="10270" y="5184"/>
    <p:text>Freepik (2021).  Quality premium icon. [Imagen]. Flaticon. https://www.flaticon.com/premium-icon/quality_190811</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DA77C-FC82-4D69-B034-A7CFAA910B02}" type="datetimeFigureOut">
              <a:rPr lang="es-MX" smtClean="0"/>
              <a:t>29/11/2021</a:t>
            </a:fld>
            <a:endParaRPr lang="es-MX"/>
          </a:p>
        </p:txBody>
      </p:sp>
      <p:sp>
        <p:nvSpPr>
          <p:cNvPr id="4" name="Marcador de imagen de diapositiva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075BB-1343-48BD-9520-8D9F20BEF7EA}" type="slidenum">
              <a:rPr lang="es-MX" smtClean="0"/>
              <a:t>‹Nº›</a:t>
            </a:fld>
            <a:endParaRPr lang="es-MX"/>
          </a:p>
        </p:txBody>
      </p:sp>
    </p:spTree>
    <p:extLst>
      <p:ext uri="{BB962C8B-B14F-4D97-AF65-F5344CB8AC3E}">
        <p14:creationId xmlns:p14="http://schemas.microsoft.com/office/powerpoint/2010/main" val="206218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84948" y="2651323"/>
            <a:ext cx="16829405" cy="5640152"/>
          </a:xfrm>
        </p:spPr>
        <p:txBody>
          <a:bodyPr anchor="b"/>
          <a:lstStyle>
            <a:lvl1pPr algn="ctr">
              <a:defRPr sz="12992"/>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74913" y="8508981"/>
            <a:ext cx="14849475" cy="3911355"/>
          </a:xfrm>
        </p:spPr>
        <p:txBody>
          <a:bodyPr/>
          <a:lstStyle>
            <a:lvl1pPr marL="0" indent="0" algn="ctr">
              <a:buNone/>
              <a:defRPr sz="5197"/>
            </a:lvl1pPr>
            <a:lvl2pPr marL="989975" indent="0" algn="ctr">
              <a:buNone/>
              <a:defRPr sz="4331"/>
            </a:lvl2pPr>
            <a:lvl3pPr marL="1979950" indent="0" algn="ctr">
              <a:buNone/>
              <a:defRPr sz="3898"/>
            </a:lvl3pPr>
            <a:lvl4pPr marL="2969925" indent="0" algn="ctr">
              <a:buNone/>
              <a:defRPr sz="3464"/>
            </a:lvl4pPr>
            <a:lvl5pPr marL="3959901" indent="0" algn="ctr">
              <a:buNone/>
              <a:defRPr sz="3464"/>
            </a:lvl5pPr>
            <a:lvl6pPr marL="4949876" indent="0" algn="ctr">
              <a:buNone/>
              <a:defRPr sz="3464"/>
            </a:lvl6pPr>
            <a:lvl7pPr marL="5939851" indent="0" algn="ctr">
              <a:buNone/>
              <a:defRPr sz="3464"/>
            </a:lvl7pPr>
            <a:lvl8pPr marL="6929826" indent="0" algn="ctr">
              <a:buNone/>
              <a:defRPr sz="3464"/>
            </a:lvl8pPr>
            <a:lvl9pPr marL="7919801" indent="0" algn="ctr">
              <a:buNone/>
              <a:defRPr sz="3464"/>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413804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16835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5" y="862524"/>
            <a:ext cx="4269224" cy="1372912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61203" y="862524"/>
            <a:ext cx="12560181" cy="1372912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31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2609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50891" y="4038864"/>
            <a:ext cx="17076896" cy="6738931"/>
          </a:xfrm>
        </p:spPr>
        <p:txBody>
          <a:bodyPr anchor="b"/>
          <a:lstStyle>
            <a:lvl1pPr>
              <a:defRPr sz="12992"/>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891" y="10841548"/>
            <a:ext cx="17076896" cy="3543845"/>
          </a:xfrm>
        </p:spPr>
        <p:txBody>
          <a:bodyPr/>
          <a:lstStyle>
            <a:lvl1pPr marL="0" indent="0">
              <a:buNone/>
              <a:defRPr sz="5197">
                <a:solidFill>
                  <a:schemeClr val="tx1"/>
                </a:solidFill>
              </a:defRPr>
            </a:lvl1pPr>
            <a:lvl2pPr marL="989975" indent="0">
              <a:buNone/>
              <a:defRPr sz="4331">
                <a:solidFill>
                  <a:schemeClr val="tx1">
                    <a:tint val="75000"/>
                  </a:schemeClr>
                </a:solidFill>
              </a:defRPr>
            </a:lvl2pPr>
            <a:lvl3pPr marL="1979950" indent="0">
              <a:buNone/>
              <a:defRPr sz="3898">
                <a:solidFill>
                  <a:schemeClr val="tx1">
                    <a:tint val="75000"/>
                  </a:schemeClr>
                </a:solidFill>
              </a:defRPr>
            </a:lvl3pPr>
            <a:lvl4pPr marL="2969925" indent="0">
              <a:buNone/>
              <a:defRPr sz="3464">
                <a:solidFill>
                  <a:schemeClr val="tx1">
                    <a:tint val="75000"/>
                  </a:schemeClr>
                </a:solidFill>
              </a:defRPr>
            </a:lvl4pPr>
            <a:lvl5pPr marL="3959901" indent="0">
              <a:buNone/>
              <a:defRPr sz="3464">
                <a:solidFill>
                  <a:schemeClr val="tx1">
                    <a:tint val="75000"/>
                  </a:schemeClr>
                </a:solidFill>
              </a:defRPr>
            </a:lvl5pPr>
            <a:lvl6pPr marL="4949876" indent="0">
              <a:buNone/>
              <a:defRPr sz="3464">
                <a:solidFill>
                  <a:schemeClr val="tx1">
                    <a:tint val="75000"/>
                  </a:schemeClr>
                </a:solidFill>
              </a:defRPr>
            </a:lvl6pPr>
            <a:lvl7pPr marL="5939851" indent="0">
              <a:buNone/>
              <a:defRPr sz="3464">
                <a:solidFill>
                  <a:schemeClr val="tx1">
                    <a:tint val="75000"/>
                  </a:schemeClr>
                </a:solidFill>
              </a:defRPr>
            </a:lvl7pPr>
            <a:lvl8pPr marL="6929826" indent="0">
              <a:buNone/>
              <a:defRPr sz="3464">
                <a:solidFill>
                  <a:schemeClr val="tx1">
                    <a:tint val="75000"/>
                  </a:schemeClr>
                </a:solidFill>
              </a:defRPr>
            </a:lvl8pPr>
            <a:lvl9pPr marL="7919801" indent="0">
              <a:buNone/>
              <a:defRPr sz="3464">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72289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61202"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023395"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56BA440-60C8-4FA2-A8D1-040CB15E1E72}" type="datetimeFigureOut">
              <a:rPr lang="es-MX" smtClean="0"/>
              <a:t>29/11/2021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03315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63781" y="862527"/>
            <a:ext cx="17076896" cy="31313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3783" y="3971359"/>
            <a:ext cx="837603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4" name="Content Placeholder 3"/>
          <p:cNvSpPr>
            <a:spLocks noGrp="1"/>
          </p:cNvSpPr>
          <p:nvPr>
            <p:ph sz="half" idx="2"/>
          </p:nvPr>
        </p:nvSpPr>
        <p:spPr>
          <a:xfrm>
            <a:off x="1363783" y="5917660"/>
            <a:ext cx="837603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023397" y="3971359"/>
            <a:ext cx="841728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6" name="Content Placeholder 5"/>
          <p:cNvSpPr>
            <a:spLocks noGrp="1"/>
          </p:cNvSpPr>
          <p:nvPr>
            <p:ph sz="quarter" idx="4"/>
          </p:nvPr>
        </p:nvSpPr>
        <p:spPr>
          <a:xfrm>
            <a:off x="10023397" y="5917660"/>
            <a:ext cx="841728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56BA440-60C8-4FA2-A8D1-040CB15E1E72}" type="datetimeFigureOut">
              <a:rPr lang="es-MX" smtClean="0"/>
              <a:t>29/11/2021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92386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6BA440-60C8-4FA2-A8D1-040CB15E1E72}" type="datetimeFigureOut">
              <a:rPr lang="es-MX" smtClean="0"/>
              <a:t>29/11/2021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298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BA440-60C8-4FA2-A8D1-040CB15E1E72}" type="datetimeFigureOut">
              <a:rPr lang="es-MX" smtClean="0"/>
              <a:t>29/11/2021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7818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Content Placeholder 2"/>
          <p:cNvSpPr>
            <a:spLocks noGrp="1"/>
          </p:cNvSpPr>
          <p:nvPr>
            <p:ph idx="1"/>
          </p:nvPr>
        </p:nvSpPr>
        <p:spPr>
          <a:xfrm>
            <a:off x="8417281" y="2332567"/>
            <a:ext cx="10023396" cy="11512811"/>
          </a:xfrm>
        </p:spPr>
        <p:txBody>
          <a:bodyPr/>
          <a:lstStyle>
            <a:lvl1pPr>
              <a:defRPr sz="6929"/>
            </a:lvl1pPr>
            <a:lvl2pPr>
              <a:defRPr sz="6063"/>
            </a:lvl2pPr>
            <a:lvl3pPr>
              <a:defRPr sz="5197"/>
            </a:lvl3pPr>
            <a:lvl4pPr>
              <a:defRPr sz="4331"/>
            </a:lvl4pPr>
            <a:lvl5pPr>
              <a:defRPr sz="4331"/>
            </a:lvl5pPr>
            <a:lvl6pPr>
              <a:defRPr sz="4331"/>
            </a:lvl6pPr>
            <a:lvl7pPr>
              <a:defRPr sz="4331"/>
            </a:lvl7pPr>
            <a:lvl8pPr>
              <a:defRPr sz="4331"/>
            </a:lvl8pPr>
            <a:lvl9pPr>
              <a:defRPr sz="4331"/>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96133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417281" y="2332567"/>
            <a:ext cx="10023396" cy="11512811"/>
          </a:xfrm>
        </p:spPr>
        <p:txBody>
          <a:bodyPr anchor="t"/>
          <a:lstStyle>
            <a:lvl1pPr marL="0" indent="0">
              <a:buNone/>
              <a:defRPr sz="6929"/>
            </a:lvl1pPr>
            <a:lvl2pPr marL="989975" indent="0">
              <a:buNone/>
              <a:defRPr sz="6063"/>
            </a:lvl2pPr>
            <a:lvl3pPr marL="1979950" indent="0">
              <a:buNone/>
              <a:defRPr sz="5197"/>
            </a:lvl3pPr>
            <a:lvl4pPr marL="2969925" indent="0">
              <a:buNone/>
              <a:defRPr sz="4331"/>
            </a:lvl4pPr>
            <a:lvl5pPr marL="3959901" indent="0">
              <a:buNone/>
              <a:defRPr sz="4331"/>
            </a:lvl5pPr>
            <a:lvl6pPr marL="4949876" indent="0">
              <a:buNone/>
              <a:defRPr sz="4331"/>
            </a:lvl6pPr>
            <a:lvl7pPr marL="5939851" indent="0">
              <a:buNone/>
              <a:defRPr sz="4331"/>
            </a:lvl7pPr>
            <a:lvl8pPr marL="6929826" indent="0">
              <a:buNone/>
              <a:defRPr sz="4331"/>
            </a:lvl8pPr>
            <a:lvl9pPr marL="7919801" indent="0">
              <a:buNone/>
              <a:defRPr sz="4331"/>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64956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862527"/>
            <a:ext cx="17076896" cy="31313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1202" y="4312617"/>
            <a:ext cx="17076896" cy="10279029"/>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61202" y="15015410"/>
            <a:ext cx="4454843" cy="862523"/>
          </a:xfrm>
          <a:prstGeom prst="rect">
            <a:avLst/>
          </a:prstGeom>
        </p:spPr>
        <p:txBody>
          <a:bodyPr vert="horz" lIns="91440" tIns="45720" rIns="91440" bIns="45720" rtlCol="0" anchor="ctr"/>
          <a:lstStyle>
            <a:lvl1pPr algn="l">
              <a:defRPr sz="2598">
                <a:solidFill>
                  <a:schemeClr val="tx1">
                    <a:tint val="75000"/>
                  </a:schemeClr>
                </a:solidFill>
              </a:defRPr>
            </a:lvl1pPr>
          </a:lstStyle>
          <a:p>
            <a:fld id="{856BA440-60C8-4FA2-A8D1-040CB15E1E72}" type="datetimeFigureOut">
              <a:rPr lang="es-MX" smtClean="0"/>
              <a:t>29/11/2021</a:t>
            </a:fld>
            <a:endParaRPr lang="es-MX"/>
          </a:p>
        </p:txBody>
      </p:sp>
      <p:sp>
        <p:nvSpPr>
          <p:cNvPr id="5" name="Footer Placeholder 4"/>
          <p:cNvSpPr>
            <a:spLocks noGrp="1"/>
          </p:cNvSpPr>
          <p:nvPr>
            <p:ph type="ftr" sz="quarter" idx="3"/>
          </p:nvPr>
        </p:nvSpPr>
        <p:spPr>
          <a:xfrm>
            <a:off x="6558518" y="15015410"/>
            <a:ext cx="6682264" cy="862523"/>
          </a:xfrm>
          <a:prstGeom prst="rect">
            <a:avLst/>
          </a:prstGeom>
        </p:spPr>
        <p:txBody>
          <a:bodyPr vert="horz" lIns="91440" tIns="45720" rIns="91440" bIns="45720" rtlCol="0" anchor="ctr"/>
          <a:lstStyle>
            <a:lvl1pPr algn="ctr">
              <a:defRPr sz="2598">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3983255" y="15015410"/>
            <a:ext cx="4454843" cy="862523"/>
          </a:xfrm>
          <a:prstGeom prst="rect">
            <a:avLst/>
          </a:prstGeom>
        </p:spPr>
        <p:txBody>
          <a:bodyPr vert="horz" lIns="91440" tIns="45720" rIns="91440" bIns="45720" rtlCol="0" anchor="ctr"/>
          <a:lstStyle>
            <a:lvl1pPr algn="r">
              <a:defRPr sz="2598">
                <a:solidFill>
                  <a:schemeClr val="tx1">
                    <a:tint val="75000"/>
                  </a:schemeClr>
                </a:solidFill>
              </a:defRPr>
            </a:lvl1pPr>
          </a:lstStyle>
          <a:p>
            <a:fld id="{65ED97D3-17DB-4DDD-8829-D392E27D3E2A}" type="slidenum">
              <a:rPr lang="es-MX" smtClean="0"/>
              <a:t>‹Nº›</a:t>
            </a:fld>
            <a:endParaRPr lang="es-MX"/>
          </a:p>
        </p:txBody>
      </p:sp>
    </p:spTree>
    <p:extLst>
      <p:ext uri="{BB962C8B-B14F-4D97-AF65-F5344CB8AC3E}">
        <p14:creationId xmlns:p14="http://schemas.microsoft.com/office/powerpoint/2010/main" val="34049878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979950" rtl="0" eaLnBrk="1" latinLnBrk="0" hangingPunct="1">
        <a:lnSpc>
          <a:spcPct val="90000"/>
        </a:lnSpc>
        <a:spcBef>
          <a:spcPct val="0"/>
        </a:spcBef>
        <a:buNone/>
        <a:defRPr sz="9527" kern="1200">
          <a:solidFill>
            <a:schemeClr val="tx1"/>
          </a:solidFill>
          <a:latin typeface="+mj-lt"/>
          <a:ea typeface="+mj-ea"/>
          <a:cs typeface="+mj-cs"/>
        </a:defRPr>
      </a:lvl1pPr>
    </p:titleStyle>
    <p:bodyStyle>
      <a:lvl1pPr marL="494988" indent="-494988" algn="l" defTabSz="1979950" rtl="0" eaLnBrk="1" latinLnBrk="0" hangingPunct="1">
        <a:lnSpc>
          <a:spcPct val="90000"/>
        </a:lnSpc>
        <a:spcBef>
          <a:spcPts val="2165"/>
        </a:spcBef>
        <a:buFont typeface="Arial" panose="020B0604020202020204" pitchFamily="34" charset="0"/>
        <a:buChar char="•"/>
        <a:defRPr sz="6063" kern="1200">
          <a:solidFill>
            <a:schemeClr val="tx1"/>
          </a:solidFill>
          <a:latin typeface="+mn-lt"/>
          <a:ea typeface="+mn-ea"/>
          <a:cs typeface="+mn-cs"/>
        </a:defRPr>
      </a:lvl1pPr>
      <a:lvl2pPr marL="1484963" indent="-494988" algn="l" defTabSz="1979950" rtl="0" eaLnBrk="1" latinLnBrk="0" hangingPunct="1">
        <a:lnSpc>
          <a:spcPct val="90000"/>
        </a:lnSpc>
        <a:spcBef>
          <a:spcPts val="1083"/>
        </a:spcBef>
        <a:buFont typeface="Arial" panose="020B0604020202020204" pitchFamily="34" charset="0"/>
        <a:buChar char="•"/>
        <a:defRPr sz="5197" kern="1200">
          <a:solidFill>
            <a:schemeClr val="tx1"/>
          </a:solidFill>
          <a:latin typeface="+mn-lt"/>
          <a:ea typeface="+mn-ea"/>
          <a:cs typeface="+mn-cs"/>
        </a:defRPr>
      </a:lvl2pPr>
      <a:lvl3pPr marL="2474938" indent="-494988" algn="l" defTabSz="1979950" rtl="0" eaLnBrk="1" latinLnBrk="0" hangingPunct="1">
        <a:lnSpc>
          <a:spcPct val="90000"/>
        </a:lnSpc>
        <a:spcBef>
          <a:spcPts val="1083"/>
        </a:spcBef>
        <a:buFont typeface="Arial" panose="020B0604020202020204" pitchFamily="34" charset="0"/>
        <a:buChar char="•"/>
        <a:defRPr sz="4331" kern="1200">
          <a:solidFill>
            <a:schemeClr val="tx1"/>
          </a:solidFill>
          <a:latin typeface="+mn-lt"/>
          <a:ea typeface="+mn-ea"/>
          <a:cs typeface="+mn-cs"/>
        </a:defRPr>
      </a:lvl3pPr>
      <a:lvl4pPr marL="346491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4pPr>
      <a:lvl5pPr marL="4454888"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5pPr>
      <a:lvl6pPr marL="544486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6pPr>
      <a:lvl7pPr marL="643483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7pPr>
      <a:lvl8pPr marL="7424814"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8pPr>
      <a:lvl9pPr marL="841478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9pPr>
    </p:bodyStyle>
    <p:otherStyle>
      <a:defPPr>
        <a:defRPr lang="en-US"/>
      </a:defPPr>
      <a:lvl1pPr marL="0" algn="l" defTabSz="1979950" rtl="0" eaLnBrk="1" latinLnBrk="0" hangingPunct="1">
        <a:defRPr sz="3898" kern="1200">
          <a:solidFill>
            <a:schemeClr val="tx1"/>
          </a:solidFill>
          <a:latin typeface="+mn-lt"/>
          <a:ea typeface="+mn-ea"/>
          <a:cs typeface="+mn-cs"/>
        </a:defRPr>
      </a:lvl1pPr>
      <a:lvl2pPr marL="989975" algn="l" defTabSz="1979950" rtl="0" eaLnBrk="1" latinLnBrk="0" hangingPunct="1">
        <a:defRPr sz="3898" kern="1200">
          <a:solidFill>
            <a:schemeClr val="tx1"/>
          </a:solidFill>
          <a:latin typeface="+mn-lt"/>
          <a:ea typeface="+mn-ea"/>
          <a:cs typeface="+mn-cs"/>
        </a:defRPr>
      </a:lvl2pPr>
      <a:lvl3pPr marL="1979950" algn="l" defTabSz="1979950" rtl="0" eaLnBrk="1" latinLnBrk="0" hangingPunct="1">
        <a:defRPr sz="3898" kern="1200">
          <a:solidFill>
            <a:schemeClr val="tx1"/>
          </a:solidFill>
          <a:latin typeface="+mn-lt"/>
          <a:ea typeface="+mn-ea"/>
          <a:cs typeface="+mn-cs"/>
        </a:defRPr>
      </a:lvl3pPr>
      <a:lvl4pPr marL="2969925" algn="l" defTabSz="1979950" rtl="0" eaLnBrk="1" latinLnBrk="0" hangingPunct="1">
        <a:defRPr sz="3898" kern="1200">
          <a:solidFill>
            <a:schemeClr val="tx1"/>
          </a:solidFill>
          <a:latin typeface="+mn-lt"/>
          <a:ea typeface="+mn-ea"/>
          <a:cs typeface="+mn-cs"/>
        </a:defRPr>
      </a:lvl4pPr>
      <a:lvl5pPr marL="3959901" algn="l" defTabSz="1979950" rtl="0" eaLnBrk="1" latinLnBrk="0" hangingPunct="1">
        <a:defRPr sz="3898" kern="1200">
          <a:solidFill>
            <a:schemeClr val="tx1"/>
          </a:solidFill>
          <a:latin typeface="+mn-lt"/>
          <a:ea typeface="+mn-ea"/>
          <a:cs typeface="+mn-cs"/>
        </a:defRPr>
      </a:lvl5pPr>
      <a:lvl6pPr marL="4949876" algn="l" defTabSz="1979950" rtl="0" eaLnBrk="1" latinLnBrk="0" hangingPunct="1">
        <a:defRPr sz="3898" kern="1200">
          <a:solidFill>
            <a:schemeClr val="tx1"/>
          </a:solidFill>
          <a:latin typeface="+mn-lt"/>
          <a:ea typeface="+mn-ea"/>
          <a:cs typeface="+mn-cs"/>
        </a:defRPr>
      </a:lvl6pPr>
      <a:lvl7pPr marL="5939851" algn="l" defTabSz="1979950" rtl="0" eaLnBrk="1" latinLnBrk="0" hangingPunct="1">
        <a:defRPr sz="3898" kern="1200">
          <a:solidFill>
            <a:schemeClr val="tx1"/>
          </a:solidFill>
          <a:latin typeface="+mn-lt"/>
          <a:ea typeface="+mn-ea"/>
          <a:cs typeface="+mn-cs"/>
        </a:defRPr>
      </a:lvl7pPr>
      <a:lvl8pPr marL="6929826" algn="l" defTabSz="1979950" rtl="0" eaLnBrk="1" latinLnBrk="0" hangingPunct="1">
        <a:defRPr sz="3898" kern="1200">
          <a:solidFill>
            <a:schemeClr val="tx1"/>
          </a:solidFill>
          <a:latin typeface="+mn-lt"/>
          <a:ea typeface="+mn-ea"/>
          <a:cs typeface="+mn-cs"/>
        </a:defRPr>
      </a:lvl8pPr>
      <a:lvl9pPr marL="7919801" algn="l" defTabSz="1979950" rtl="0" eaLnBrk="1" latinLnBrk="0" hangingPunct="1">
        <a:defRPr sz="3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view.genial.ly/618ab13dd590d20d6c0848f5/interactive-content-reto-fundamentos-didactica"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1664" y="569861"/>
            <a:ext cx="18275935" cy="4566122"/>
          </a:xfrm>
          <a:prstGeom prst="rect">
            <a:avLst/>
          </a:prstGeom>
        </p:spPr>
        <p:txBody>
          <a:bodyPr wrap="square">
            <a:spAutoFit/>
          </a:bodyPr>
          <a:lstStyle/>
          <a:p>
            <a:pPr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	</a:t>
            </a:r>
          </a:p>
          <a:p>
            <a:pPr lvl="1" algn="just">
              <a:lnSpc>
                <a:spcPct val="107000"/>
              </a:lnSpc>
              <a:spcAft>
                <a:spcPts val="800"/>
              </a:spcAft>
            </a:pPr>
            <a:r>
              <a:rPr lang="es-MX" sz="2400" b="1" dirty="0">
                <a:latin typeface="Arial" panose="020B0604020202020204" pitchFamily="34" charset="0"/>
                <a:cs typeface="Arial" panose="020B0604020202020204" pitchFamily="34" charset="0"/>
              </a:rPr>
              <a:t>2.3.6 Mapa de navegación</a:t>
            </a:r>
          </a:p>
          <a:p>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ea typeface="Calibri" panose="020F0502020204030204" pitchFamily="34" charset="0"/>
                <a:cs typeface="Arial" panose="020B0604020202020204" pitchFamily="34" charset="0"/>
              </a:rPr>
              <a:t>Al menos en las </a:t>
            </a:r>
            <a:r>
              <a:rPr lang="es-MX" sz="2400" dirty="0" smtClean="0">
                <a:latin typeface="Arial" panose="020B0604020202020204" pitchFamily="34" charset="0"/>
                <a:ea typeface="Calibri" panose="020F0502020204030204" pitchFamily="34" charset="0"/>
                <a:cs typeface="Arial" panose="020B0604020202020204" pitchFamily="34" charset="0"/>
              </a:rPr>
              <a:t>primeras </a:t>
            </a:r>
            <a:r>
              <a:rPr lang="es-MX" sz="2400" dirty="0">
                <a:latin typeface="Arial" panose="020B0604020202020204" pitchFamily="34" charset="0"/>
                <a:ea typeface="Calibri" panose="020F0502020204030204" pitchFamily="34" charset="0"/>
                <a:cs typeface="Arial" panose="020B0604020202020204" pitchFamily="34" charset="0"/>
              </a:rPr>
              <a:t>ocasiones que organicemos búsquedas del tesoro o cuartos de escape, es importante tener una idea gráfica del proceso para no omitir algún paso y tener claro </a:t>
            </a:r>
            <a:r>
              <a:rPr lang="es-MX" sz="2400" dirty="0" smtClean="0">
                <a:latin typeface="Arial" panose="020B0604020202020204" pitchFamily="34" charset="0"/>
                <a:ea typeface="Calibri" panose="020F0502020204030204" pitchFamily="34" charset="0"/>
                <a:cs typeface="Arial" panose="020B0604020202020204" pitchFamily="34" charset="0"/>
              </a:rPr>
              <a:t>a dónde </a:t>
            </a:r>
            <a:r>
              <a:rPr lang="es-MX" sz="2400" dirty="0">
                <a:latin typeface="Arial" panose="020B0604020202020204" pitchFamily="34" charset="0"/>
                <a:ea typeface="Calibri" panose="020F0502020204030204" pitchFamily="34" charset="0"/>
                <a:cs typeface="Arial" panose="020B0604020202020204" pitchFamily="34" charset="0"/>
              </a:rPr>
              <a:t>vamos a dirigir a nuestros usuarios en cada uno de los puntos de interacción. </a:t>
            </a:r>
            <a:r>
              <a:rPr lang="es-MX" sz="2400" dirty="0" smtClean="0">
                <a:latin typeface="Arial" panose="020B0604020202020204" pitchFamily="34" charset="0"/>
                <a:ea typeface="Calibri" panose="020F0502020204030204" pitchFamily="34" charset="0"/>
                <a:cs typeface="Arial" panose="020B0604020202020204" pitchFamily="34" charset="0"/>
              </a:rPr>
              <a:t>Además, </a:t>
            </a:r>
            <a:r>
              <a:rPr lang="es-MX" sz="2400" dirty="0">
                <a:latin typeface="Arial" panose="020B0604020202020204" pitchFamily="34" charset="0"/>
                <a:ea typeface="Calibri" panose="020F0502020204030204" pitchFamily="34" charset="0"/>
                <a:cs typeface="Arial" panose="020B0604020202020204" pitchFamily="34" charset="0"/>
              </a:rPr>
              <a:t>nos servirá para contabilizar el número de cuartos y el contenido de los mismos al momento de revisar su funcionamiento. </a:t>
            </a:r>
          </a:p>
          <a:p>
            <a:r>
              <a:rPr lang="es-MX" sz="2400" dirty="0">
                <a:latin typeface="Arial" panose="020B0604020202020204" pitchFamily="34" charset="0"/>
                <a:ea typeface="Calibri" panose="020F0502020204030204" pitchFamily="34" charset="0"/>
                <a:cs typeface="Arial" panose="020B0604020202020204" pitchFamily="34" charset="0"/>
              </a:rPr>
              <a:t> </a:t>
            </a:r>
          </a:p>
          <a:p>
            <a:r>
              <a:rPr lang="es-MX" sz="2400" dirty="0">
                <a:latin typeface="Arial" panose="020B0604020202020204" pitchFamily="34" charset="0"/>
                <a:ea typeface="Calibri" panose="020F0502020204030204" pitchFamily="34" charset="0"/>
                <a:cs typeface="Arial" panose="020B0604020202020204" pitchFamily="34" charset="0"/>
              </a:rPr>
              <a:t>Veamos </a:t>
            </a:r>
            <a:r>
              <a:rPr lang="es-MX" sz="2400" dirty="0" smtClean="0">
                <a:latin typeface="Arial" panose="020B0604020202020204" pitchFamily="34" charset="0"/>
                <a:ea typeface="Calibri" panose="020F0502020204030204" pitchFamily="34" charset="0"/>
                <a:cs typeface="Arial" panose="020B0604020202020204" pitchFamily="34" charset="0"/>
              </a:rPr>
              <a:t>cómo </a:t>
            </a:r>
            <a:r>
              <a:rPr lang="es-MX" sz="2400" dirty="0">
                <a:latin typeface="Arial" panose="020B0604020202020204" pitchFamily="34" charset="0"/>
                <a:ea typeface="Calibri" panose="020F0502020204030204" pitchFamily="34" charset="0"/>
                <a:cs typeface="Arial" panose="020B0604020202020204" pitchFamily="34" charset="0"/>
              </a:rPr>
              <a:t>queda el mapa de navegación de la búsqueda del tesoro que estamos usando de ejemplo: </a:t>
            </a:r>
          </a:p>
          <a:p>
            <a:pPr lvl="1" algn="just">
              <a:lnSpc>
                <a:spcPct val="107000"/>
              </a:lnSpc>
              <a:spcAft>
                <a:spcPts val="800"/>
              </a:spcAft>
            </a:pPr>
            <a:endParaRPr lang="es-MX" sz="2400" b="1" dirty="0">
              <a:solidFill>
                <a:schemeClr val="dk1"/>
              </a:solidFill>
              <a:highlight>
                <a:srgbClr val="FFFF00"/>
              </a:highlight>
              <a:latin typeface="Arial" panose="020B060402020202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Imagen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393" y="6705282"/>
            <a:ext cx="18275935" cy="7689144"/>
          </a:xfrm>
          <a:prstGeom prst="rect">
            <a:avLst/>
          </a:prstGeom>
          <a:noFill/>
        </p:spPr>
      </p:pic>
      <p:sp>
        <p:nvSpPr>
          <p:cNvPr id="5" name="CuadroTexto 4"/>
          <p:cNvSpPr txBox="1"/>
          <p:nvPr/>
        </p:nvSpPr>
        <p:spPr>
          <a:xfrm>
            <a:off x="-4045709" y="7620000"/>
            <a:ext cx="4667373" cy="1583895"/>
          </a:xfrm>
          <a:prstGeom prst="rect">
            <a:avLst/>
          </a:prstGeom>
          <a:solidFill>
            <a:srgbClr val="FF0000"/>
          </a:solidFill>
        </p:spPr>
        <p:txBody>
          <a:bodyPr wrap="square" rtlCol="0">
            <a:spAutoFit/>
          </a:bodyPr>
          <a:lstStyle/>
          <a:p>
            <a:r>
              <a:rPr lang="es-MX" dirty="0" smtClean="0">
                <a:solidFill>
                  <a:schemeClr val="bg1"/>
                </a:solidFill>
              </a:rPr>
              <a:t>Aurelio, recrear este recurso. </a:t>
            </a:r>
            <a:endParaRPr lang="es-MX" dirty="0">
              <a:solidFill>
                <a:schemeClr val="bg1"/>
              </a:solidFill>
            </a:endParaRPr>
          </a:p>
          <a:p>
            <a:r>
              <a:rPr lang="es-MX" dirty="0">
                <a:solidFill>
                  <a:schemeClr val="bg1"/>
                </a:solidFill>
              </a:rPr>
              <a:t> </a:t>
            </a:r>
          </a:p>
        </p:txBody>
      </p:sp>
    </p:spTree>
    <p:extLst>
      <p:ext uri="{BB962C8B-B14F-4D97-AF65-F5344CB8AC3E}">
        <p14:creationId xmlns:p14="http://schemas.microsoft.com/office/powerpoint/2010/main" val="280485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26893" y="1066797"/>
            <a:ext cx="18044160" cy="7987873"/>
          </a:xfrm>
          <a:prstGeom prst="rect">
            <a:avLst/>
          </a:prstGeom>
          <a:solidFill>
            <a:srgbClr val="33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a:extLst>
              <a:ext uri="{FF2B5EF4-FFF2-40B4-BE49-F238E27FC236}">
                <a16:creationId xmlns:a16="http://schemas.microsoft.com/office/drawing/2014/main" xmlns="" id="{9C167701-F7A1-4728-9709-DCFE654196F9}"/>
              </a:ext>
            </a:extLst>
          </p:cNvPr>
          <p:cNvPicPr>
            <a:picLocks noChangeAspect="1"/>
          </p:cNvPicPr>
          <p:nvPr/>
        </p:nvPicPr>
        <p:blipFill>
          <a:blip r:embed="rId2"/>
          <a:stretch>
            <a:fillRect/>
          </a:stretch>
        </p:blipFill>
        <p:spPr>
          <a:xfrm>
            <a:off x="1406008" y="2341344"/>
            <a:ext cx="9515475" cy="5438775"/>
          </a:xfrm>
          <a:prstGeom prst="rect">
            <a:avLst/>
          </a:prstGeom>
        </p:spPr>
      </p:pic>
      <p:sp>
        <p:nvSpPr>
          <p:cNvPr id="2" name="Rectángulo 1"/>
          <p:cNvSpPr/>
          <p:nvPr/>
        </p:nvSpPr>
        <p:spPr>
          <a:xfrm>
            <a:off x="11500597" y="1690579"/>
            <a:ext cx="6680078" cy="6740307"/>
          </a:xfrm>
          <a:prstGeom prst="rect">
            <a:avLst/>
          </a:prstGeom>
        </p:spPr>
        <p:txBody>
          <a:bodyPr wrap="square">
            <a:spAutoFit/>
          </a:bodyPr>
          <a:lstStyle/>
          <a:p>
            <a:pPr algn="just"/>
            <a:r>
              <a:rPr lang="es-MX" sz="2400" dirty="0">
                <a:solidFill>
                  <a:schemeClr val="bg1"/>
                </a:solidFill>
                <a:latin typeface="Arial" panose="020B0604020202020204" pitchFamily="34" charset="0"/>
                <a:cs typeface="Arial" panose="020B0604020202020204" pitchFamily="34" charset="0"/>
              </a:rPr>
              <a:t>Como se puede constatar visualmente, debemos tener habilitados </a:t>
            </a:r>
            <a:r>
              <a:rPr lang="es-MX" sz="2400" dirty="0" smtClean="0">
                <a:solidFill>
                  <a:schemeClr val="bg1"/>
                </a:solidFill>
                <a:latin typeface="Arial" panose="020B0604020202020204" pitchFamily="34" charset="0"/>
                <a:cs typeface="Arial" panose="020B0604020202020204" pitchFamily="34" charset="0"/>
              </a:rPr>
              <a:t>siete </a:t>
            </a:r>
            <a:r>
              <a:rPr lang="es-MX" sz="2400" dirty="0">
                <a:solidFill>
                  <a:schemeClr val="bg1"/>
                </a:solidFill>
                <a:latin typeface="Arial" panose="020B0604020202020204" pitchFamily="34" charset="0"/>
                <a:cs typeface="Arial" panose="020B0604020202020204" pitchFamily="34" charset="0"/>
              </a:rPr>
              <a:t>cuartos principales (están representados en la línea de cuadros azules en la parte superior) y además habrá que crear cuatro cuartos que faciliten la navegación en cada una de las tres misiones, es decir, 12 cuartos adicionales para hacer funcional el reto. Lo que nos arroja un total de 19 cuartos a configurar para crear una sensación de inmersión en la historia. </a:t>
            </a:r>
          </a:p>
          <a:p>
            <a:pPr algn="just"/>
            <a:endParaRPr lang="es-MX" sz="2400" dirty="0">
              <a:solidFill>
                <a:schemeClr val="bg1"/>
              </a:solidFill>
              <a:latin typeface="Arial" panose="020B0604020202020204" pitchFamily="34" charset="0"/>
              <a:cs typeface="Arial" panose="020B0604020202020204" pitchFamily="34" charset="0"/>
            </a:endParaRPr>
          </a:p>
          <a:p>
            <a:pPr algn="just"/>
            <a:r>
              <a:rPr lang="es-MX" sz="2400" dirty="0">
                <a:solidFill>
                  <a:schemeClr val="bg1"/>
                </a:solidFill>
                <a:latin typeface="Arial" panose="020B0604020202020204" pitchFamily="34" charset="0"/>
                <a:cs typeface="Arial" panose="020B0604020202020204" pitchFamily="34" charset="0"/>
              </a:rPr>
              <a:t>Tener este esquema también nos permite identificar que necesitamos tres materiales de estudio a localizar y compartir, así como tres cuestionarios a crear de acuerdo con los contenidos expuestos y que deben conceder al final alguna pista para resolver el acertijo del siguiente cuarto. </a:t>
            </a:r>
          </a:p>
        </p:txBody>
      </p:sp>
      <p:sp>
        <p:nvSpPr>
          <p:cNvPr id="5" name="CuadroTexto 4">
            <a:extLst>
              <a:ext uri="{FF2B5EF4-FFF2-40B4-BE49-F238E27FC236}">
                <a16:creationId xmlns:a16="http://schemas.microsoft.com/office/drawing/2014/main" xmlns="" id="{E125FC04-C554-459C-9AAB-BF83AC5D9CF8}"/>
              </a:ext>
            </a:extLst>
          </p:cNvPr>
          <p:cNvSpPr txBox="1"/>
          <p:nvPr/>
        </p:nvSpPr>
        <p:spPr>
          <a:xfrm>
            <a:off x="826893" y="9678455"/>
            <a:ext cx="17609574" cy="2322559"/>
          </a:xfrm>
          <a:prstGeom prst="rect">
            <a:avLst/>
          </a:prstGeom>
          <a:noFill/>
        </p:spPr>
        <p:txBody>
          <a:bodyPr wrap="square" rtlCol="0">
            <a:spAutoFit/>
          </a:bodyPr>
          <a:lstStyle/>
          <a:p>
            <a:endParaRPr lang="es-MX" dirty="0"/>
          </a:p>
          <a:p>
            <a:r>
              <a:rPr lang="es-MX" sz="2400" dirty="0" smtClean="0">
                <a:latin typeface="Arial" panose="020B0604020202020204" pitchFamily="34" charset="0"/>
                <a:cs typeface="Arial" panose="020B0604020202020204" pitchFamily="34" charset="0"/>
              </a:rPr>
              <a:t>Ahora, comparto </a:t>
            </a:r>
            <a:r>
              <a:rPr lang="es-MX" sz="2400" dirty="0">
                <a:latin typeface="Arial" panose="020B0604020202020204" pitchFamily="34" charset="0"/>
                <a:cs typeface="Arial" panose="020B0604020202020204" pitchFamily="34" charset="0"/>
              </a:rPr>
              <a:t>el link del producto final de este material por si lo </a:t>
            </a:r>
            <a:r>
              <a:rPr lang="es-MX" sz="2400" dirty="0" smtClean="0">
                <a:latin typeface="Arial" panose="020B0604020202020204" pitchFamily="34" charset="0"/>
                <a:cs typeface="Arial" panose="020B0604020202020204" pitchFamily="34" charset="0"/>
              </a:rPr>
              <a:t>quiere </a:t>
            </a:r>
            <a:r>
              <a:rPr lang="es-MX" sz="2400" dirty="0">
                <a:latin typeface="Arial" panose="020B0604020202020204" pitchFamily="34" charset="0"/>
                <a:cs typeface="Arial" panose="020B0604020202020204" pitchFamily="34" charset="0"/>
              </a:rPr>
              <a:t>probar </a:t>
            </a:r>
            <a:r>
              <a:rPr lang="es-MX" sz="2400" dirty="0" smtClean="0">
                <a:latin typeface="Arial" panose="020B0604020202020204" pitchFamily="34" charset="0"/>
                <a:cs typeface="Arial" panose="020B0604020202020204" pitchFamily="34" charset="0"/>
              </a:rPr>
              <a:t>usted mismo. </a:t>
            </a:r>
            <a:endParaRPr lang="es-MX" sz="2400" dirty="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dirty="0">
                <a:hlinkClick r:id="rId3"/>
              </a:rPr>
              <a:t>https://view.genial.ly/618ab13dd590d20d6c0848f5/interactive-content-reto-fundamentos-didactica</a:t>
            </a:r>
            <a:endParaRPr lang="es-MX" dirty="0"/>
          </a:p>
          <a:p>
            <a:endParaRPr lang="es-MX" dirty="0"/>
          </a:p>
        </p:txBody>
      </p:sp>
      <p:sp>
        <p:nvSpPr>
          <p:cNvPr id="9" name="CuadroTexto 8"/>
          <p:cNvSpPr txBox="1"/>
          <p:nvPr/>
        </p:nvSpPr>
        <p:spPr>
          <a:xfrm>
            <a:off x="17908737" y="9717504"/>
            <a:ext cx="3781125" cy="4567019"/>
          </a:xfrm>
          <a:prstGeom prst="rect">
            <a:avLst/>
          </a:prstGeom>
          <a:solidFill>
            <a:srgbClr val="FF0000"/>
          </a:solidFill>
        </p:spPr>
        <p:txBody>
          <a:bodyPr wrap="square" rtlCol="0">
            <a:spAutoFit/>
          </a:bodyPr>
          <a:lstStyle/>
          <a:p>
            <a:r>
              <a:rPr lang="es-MX" dirty="0" smtClean="0">
                <a:solidFill>
                  <a:schemeClr val="bg1"/>
                </a:solidFill>
              </a:rPr>
              <a:t>Aurelio, este recurso ya está hecho por el experto habrá que recrearlo pues está hecho con su cuenta. Incluir también los colores que corresponde a EE de PROFA.  </a:t>
            </a:r>
            <a:endParaRPr lang="es-MX" dirty="0">
              <a:solidFill>
                <a:schemeClr val="bg1"/>
              </a:solidFill>
            </a:endParaRPr>
          </a:p>
        </p:txBody>
      </p:sp>
      <p:sp>
        <p:nvSpPr>
          <p:cNvPr id="10" name="CuadroTexto 9"/>
          <p:cNvSpPr txBox="1"/>
          <p:nvPr/>
        </p:nvSpPr>
        <p:spPr>
          <a:xfrm>
            <a:off x="-3065495" y="2036544"/>
            <a:ext cx="3781125" cy="6555769"/>
          </a:xfrm>
          <a:prstGeom prst="rect">
            <a:avLst/>
          </a:prstGeom>
          <a:solidFill>
            <a:srgbClr val="FF0000"/>
          </a:solidFill>
        </p:spPr>
        <p:txBody>
          <a:bodyPr wrap="square" rtlCol="0">
            <a:spAutoFit/>
          </a:bodyPr>
          <a:lstStyle/>
          <a:p>
            <a:r>
              <a:rPr lang="es-MX" dirty="0" smtClean="0">
                <a:solidFill>
                  <a:schemeClr val="bg1"/>
                </a:solidFill>
              </a:rPr>
              <a:t>Aurelio, esta es una captura de pantalla, habrá que rehacer. Te comparto el link donde se encuentra esta portada.  </a:t>
            </a:r>
          </a:p>
          <a:p>
            <a:endParaRPr lang="es-MX" dirty="0">
              <a:solidFill>
                <a:schemeClr val="bg1"/>
              </a:solidFill>
            </a:endParaRPr>
          </a:p>
          <a:p>
            <a:r>
              <a:rPr lang="es-MX" dirty="0">
                <a:hlinkClick r:id="rId3"/>
              </a:rPr>
              <a:t>https://</a:t>
            </a:r>
            <a:r>
              <a:rPr lang="es-MX" dirty="0" smtClean="0">
                <a:hlinkClick r:id="rId3"/>
              </a:rPr>
              <a:t>view.genial.ly/618ab13dd590d20d6c0848f5/interactive-content-reto-fundamentos-didactica</a:t>
            </a:r>
            <a:endParaRPr lang="es-MX" dirty="0"/>
          </a:p>
        </p:txBody>
      </p:sp>
    </p:spTree>
    <p:extLst>
      <p:ext uri="{BB962C8B-B14F-4D97-AF65-F5344CB8AC3E}">
        <p14:creationId xmlns:p14="http://schemas.microsoft.com/office/powerpoint/2010/main" val="233080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7292" y="1026410"/>
            <a:ext cx="18672175" cy="985270"/>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2.3.7 Premio final</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3" name="Tabla 2">
            <a:extLst>
              <a:ext uri="{FF2B5EF4-FFF2-40B4-BE49-F238E27FC236}">
                <a16:creationId xmlns:a16="http://schemas.microsoft.com/office/drawing/2014/main" xmlns="" id="{7B7B7F70-8225-4B44-99A1-FC7B4A8877B0}"/>
              </a:ext>
            </a:extLst>
          </p:cNvPr>
          <p:cNvGraphicFramePr>
            <a:graphicFrameLocks noGrp="1"/>
          </p:cNvGraphicFramePr>
          <p:nvPr>
            <p:extLst>
              <p:ext uri="{D42A27DB-BD31-4B8C-83A1-F6EECF244321}">
                <p14:modId xmlns:p14="http://schemas.microsoft.com/office/powerpoint/2010/main" val="2919195663"/>
              </p:ext>
            </p:extLst>
          </p:nvPr>
        </p:nvGraphicFramePr>
        <p:xfrm>
          <a:off x="938461" y="3291840"/>
          <a:ext cx="17769838" cy="11643360"/>
        </p:xfrm>
        <a:graphic>
          <a:graphicData uri="http://schemas.openxmlformats.org/drawingml/2006/table">
            <a:tbl>
              <a:tblPr firstRow="1" bandRow="1">
                <a:tableStyleId>{5C22544A-7EE6-4342-B048-85BDC9FD1C3A}</a:tableStyleId>
              </a:tblPr>
              <a:tblGrid>
                <a:gridCol w="8884919">
                  <a:extLst>
                    <a:ext uri="{9D8B030D-6E8A-4147-A177-3AD203B41FA5}">
                      <a16:colId xmlns:a16="http://schemas.microsoft.com/office/drawing/2014/main" xmlns="" val="1506273372"/>
                    </a:ext>
                  </a:extLst>
                </a:gridCol>
                <a:gridCol w="8884919">
                  <a:extLst>
                    <a:ext uri="{9D8B030D-6E8A-4147-A177-3AD203B41FA5}">
                      <a16:colId xmlns:a16="http://schemas.microsoft.com/office/drawing/2014/main" xmlns="" val="287125046"/>
                    </a:ext>
                  </a:extLst>
                </a:gridCol>
              </a:tblGrid>
              <a:tr h="11643360">
                <a:tc>
                  <a:txBody>
                    <a:bodyPr/>
                    <a:lstStyle/>
                    <a:p>
                      <a:endParaRPr lang="es-MX" dirty="0"/>
                    </a:p>
                  </a:txBody>
                  <a:tcPr>
                    <a:solidFill>
                      <a:srgbClr val="009999"/>
                    </a:solidFill>
                  </a:tcPr>
                </a:tc>
                <a:tc>
                  <a:txBody>
                    <a:bodyPr/>
                    <a:lstStyle/>
                    <a:p>
                      <a:endParaRPr lang="es-MX" dirty="0"/>
                    </a:p>
                  </a:txBody>
                  <a:tcPr>
                    <a:solidFill>
                      <a:srgbClr val="002060"/>
                    </a:solidFill>
                  </a:tcPr>
                </a:tc>
                <a:extLst>
                  <a:ext uri="{0D108BD9-81ED-4DB2-BD59-A6C34878D82A}">
                    <a16:rowId xmlns:a16="http://schemas.microsoft.com/office/drawing/2014/main" xmlns="" val="3692042478"/>
                  </a:ext>
                </a:extLst>
              </a:tr>
            </a:tbl>
          </a:graphicData>
        </a:graphic>
      </p:graphicFrame>
      <p:sp>
        <p:nvSpPr>
          <p:cNvPr id="4" name="CuadroTexto 3">
            <a:extLst>
              <a:ext uri="{FF2B5EF4-FFF2-40B4-BE49-F238E27FC236}">
                <a16:creationId xmlns:a16="http://schemas.microsoft.com/office/drawing/2014/main" xmlns="" id="{235654BB-26EE-42EF-906F-40567E2436F4}"/>
              </a:ext>
            </a:extLst>
          </p:cNvPr>
          <p:cNvSpPr txBox="1"/>
          <p:nvPr/>
        </p:nvSpPr>
        <p:spPr>
          <a:xfrm>
            <a:off x="1948645" y="2255847"/>
            <a:ext cx="10069032" cy="461665"/>
          </a:xfrm>
          <a:prstGeom prst="rect">
            <a:avLst/>
          </a:prstGeom>
          <a:noFill/>
        </p:spPr>
        <p:txBody>
          <a:bodyPr wrap="none" rtlCol="0">
            <a:spAutoFit/>
          </a:bodyPr>
          <a:lstStyle/>
          <a:p>
            <a:r>
              <a:rPr lang="es-ES" sz="2400" dirty="0" smtClean="0">
                <a:latin typeface="Arial" panose="020B0604020202020204" pitchFamily="34" charset="0"/>
                <a:cs typeface="Arial" panose="020B0604020202020204" pitchFamily="34" charset="0"/>
              </a:rPr>
              <a:t>Ahora, para acceder a la </a:t>
            </a:r>
            <a:r>
              <a:rPr lang="es-ES" sz="2400" dirty="0">
                <a:latin typeface="Arial" panose="020B0604020202020204" pitchFamily="34" charset="0"/>
                <a:cs typeface="Arial" panose="020B0604020202020204" pitchFamily="34" charset="0"/>
              </a:rPr>
              <a:t>información </a:t>
            </a:r>
            <a:r>
              <a:rPr lang="es-ES" sz="2400" dirty="0" smtClean="0">
                <a:latin typeface="Arial" panose="020B0604020202020204" pitchFamily="34" charset="0"/>
                <a:cs typeface="Arial" panose="020B0604020202020204" pitchFamily="34" charset="0"/>
              </a:rPr>
              <a:t>haga </a:t>
            </a:r>
            <a:r>
              <a:rPr lang="es-ES" sz="2400" dirty="0">
                <a:latin typeface="Arial" panose="020B0604020202020204" pitchFamily="34" charset="0"/>
                <a:cs typeface="Arial" panose="020B0604020202020204" pitchFamily="34" charset="0"/>
              </a:rPr>
              <a:t>clic en </a:t>
            </a:r>
            <a:r>
              <a:rPr lang="es-ES" sz="2400" dirty="0" smtClean="0">
                <a:latin typeface="Arial" panose="020B0604020202020204" pitchFamily="34" charset="0"/>
                <a:cs typeface="Arial" panose="020B0604020202020204" pitchFamily="34" charset="0"/>
              </a:rPr>
              <a:t>las siguientes flechas.</a:t>
            </a:r>
            <a:endParaRPr lang="es-MX" sz="2400" dirty="0">
              <a:latin typeface="Arial" panose="020B0604020202020204" pitchFamily="34" charset="0"/>
              <a:cs typeface="Arial" panose="020B0604020202020204" pitchFamily="34" charset="0"/>
            </a:endParaRPr>
          </a:p>
        </p:txBody>
      </p:sp>
      <p:sp>
        <p:nvSpPr>
          <p:cNvPr id="5" name="Flecha: hacia la izquierda 11">
            <a:extLst>
              <a:ext uri="{FF2B5EF4-FFF2-40B4-BE49-F238E27FC236}">
                <a16:creationId xmlns:a16="http://schemas.microsoft.com/office/drawing/2014/main" xmlns="" id="{243A6876-4F8D-465C-8A31-023B0C09B3DA}"/>
              </a:ext>
            </a:extLst>
          </p:cNvPr>
          <p:cNvSpPr/>
          <p:nvPr/>
        </p:nvSpPr>
        <p:spPr>
          <a:xfrm>
            <a:off x="8215560" y="4328160"/>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hacia la izquierda 12">
            <a:extLst>
              <a:ext uri="{FF2B5EF4-FFF2-40B4-BE49-F238E27FC236}">
                <a16:creationId xmlns:a16="http://schemas.microsoft.com/office/drawing/2014/main" xmlns="" id="{8A421A42-62CB-4C8C-B9B7-E1127E7B45C5}"/>
              </a:ext>
            </a:extLst>
          </p:cNvPr>
          <p:cNvSpPr/>
          <p:nvPr/>
        </p:nvSpPr>
        <p:spPr>
          <a:xfrm rot="10800000">
            <a:off x="10417740" y="4326636"/>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461" y="2165709"/>
            <a:ext cx="664720" cy="628522"/>
          </a:xfrm>
          <a:prstGeom prst="rect">
            <a:avLst/>
          </a:prstGeom>
        </p:spPr>
      </p:pic>
      <p:sp>
        <p:nvSpPr>
          <p:cNvPr id="8" name="Rectángulo 7"/>
          <p:cNvSpPr/>
          <p:nvPr/>
        </p:nvSpPr>
        <p:spPr>
          <a:xfrm>
            <a:off x="35597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 que indique premio</a:t>
            </a:r>
          </a:p>
        </p:txBody>
      </p:sp>
      <p:sp>
        <p:nvSpPr>
          <p:cNvPr id="9" name="Rectángulo 8"/>
          <p:cNvSpPr/>
          <p:nvPr/>
        </p:nvSpPr>
        <p:spPr>
          <a:xfrm>
            <a:off x="123989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 de insignia </a:t>
            </a:r>
          </a:p>
        </p:txBody>
      </p:sp>
      <p:sp>
        <p:nvSpPr>
          <p:cNvPr id="10" name="Rectángulo 9"/>
          <p:cNvSpPr/>
          <p:nvPr/>
        </p:nvSpPr>
        <p:spPr>
          <a:xfrm>
            <a:off x="18976174" y="3510728"/>
            <a:ext cx="4645825" cy="45664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solidFill>
                  <a:schemeClr val="tx1"/>
                </a:solidFill>
              </a:rPr>
              <a:t>Presentar en pestañas deslizables hacia a derecha o izquierda, según corresponda </a:t>
            </a:r>
          </a:p>
          <a:p>
            <a:endParaRPr lang="es-MX" dirty="0">
              <a:solidFill>
                <a:schemeClr val="tx1"/>
              </a:solidFill>
            </a:endParaRPr>
          </a:p>
          <a:p>
            <a:r>
              <a:rPr lang="es-MX" dirty="0" smtClean="0">
                <a:solidFill>
                  <a:schemeClr val="tx1"/>
                </a:solidFill>
              </a:rPr>
              <a:t>La </a:t>
            </a:r>
            <a:r>
              <a:rPr lang="es-MX" dirty="0">
                <a:solidFill>
                  <a:schemeClr val="tx1"/>
                </a:solidFill>
              </a:rPr>
              <a:t>información para cada ventana se encuentra en la diapositiva 39.</a:t>
            </a:r>
          </a:p>
        </p:txBody>
      </p:sp>
      <p:sp>
        <p:nvSpPr>
          <p:cNvPr id="11" name="Rectángulo 10"/>
          <p:cNvSpPr/>
          <p:nvPr/>
        </p:nvSpPr>
        <p:spPr>
          <a:xfrm>
            <a:off x="18750174" y="8759361"/>
            <a:ext cx="4969847" cy="35184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t>Aurelio, en los comentarios puedes revisar la propuesta que hizo Josafat de íconos. Lo dejamos a tu consideración por si sugieres cambiarlos a hacer algún ajuste. </a:t>
            </a:r>
            <a:endParaRPr lang="es-MX" dirty="0"/>
          </a:p>
        </p:txBody>
      </p:sp>
    </p:spTree>
    <p:extLst>
      <p:ext uri="{BB962C8B-B14F-4D97-AF65-F5344CB8AC3E}">
        <p14:creationId xmlns:p14="http://schemas.microsoft.com/office/powerpoint/2010/main" val="41758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76687" y="2031604"/>
            <a:ext cx="8099971" cy="13353399"/>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Como se puede constatar con lo revisado hasta ahora, crear contenidos interactivos no es una tarea fácil, requiere de grandes cantidades </a:t>
            </a:r>
            <a:r>
              <a:rPr lang="es-MX" sz="2400" dirty="0" smtClean="0">
                <a:latin typeface="Arial" panose="020B0604020202020204" pitchFamily="34" charset="0"/>
                <a:ea typeface="Calibri" panose="020F0502020204030204" pitchFamily="34" charset="0"/>
                <a:cs typeface="Arial" panose="020B0604020202020204" pitchFamily="34" charset="0"/>
              </a:rPr>
              <a:t>de tiempo</a:t>
            </a:r>
            <a:r>
              <a:rPr lang="es-MX" sz="2400" dirty="0">
                <a:latin typeface="Arial" panose="020B0604020202020204" pitchFamily="34" charset="0"/>
                <a:ea typeface="Calibri" panose="020F0502020204030204" pitchFamily="34" charset="0"/>
                <a:cs typeface="Arial" panose="020B0604020202020204" pitchFamily="34" charset="0"/>
              </a:rPr>
              <a:t>, dedicación y trabajo planificado. Sin embargo, la recompensa es amplia, pues sus alumnos se mantendrán enganchados y motivados a lo largo del proceso de aprendizaje.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Se recomienda utilizar estos materiales de aprendizajes basados en juegos como preparación para llevar un modelo de trabajo al estilo de aula invertida: los estudiantes revisan estos materiales en casa y tienen como misión llegar al aula con los premios y conocimientos ganados. De esta </a:t>
            </a:r>
            <a:r>
              <a:rPr lang="es-MX" sz="2400" dirty="0" smtClean="0">
                <a:latin typeface="Arial" panose="020B0604020202020204" pitchFamily="34" charset="0"/>
                <a:ea typeface="Calibri" panose="020F0502020204030204" pitchFamily="34" charset="0"/>
                <a:cs typeface="Arial" panose="020B0604020202020204" pitchFamily="34" charset="0"/>
              </a:rPr>
              <a:t>manera, </a:t>
            </a:r>
            <a:r>
              <a:rPr lang="es-MX" sz="2400" dirty="0">
                <a:latin typeface="Arial" panose="020B0604020202020204" pitchFamily="34" charset="0"/>
                <a:ea typeface="Calibri" panose="020F0502020204030204" pitchFamily="34" charset="0"/>
                <a:cs typeface="Arial" panose="020B0604020202020204" pitchFamily="34" charset="0"/>
              </a:rPr>
              <a:t>podrán participar de forma más dinámica en otras actividades de socialización y reforzamiento actitudinal derivado de los contenidos revisados.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Si a estas actividades de socialización y reforzamiento actitudinal también las puntuamos e incluimos en un sistema clasificatorio donde les demos títulos, avatares o misiones especiales, estaremos </a:t>
            </a:r>
            <a:r>
              <a:rPr lang="es-MX" sz="2400" dirty="0" smtClean="0">
                <a:latin typeface="Arial" panose="020B0604020202020204" pitchFamily="34" charset="0"/>
                <a:ea typeface="Calibri" panose="020F0502020204030204" pitchFamily="34" charset="0"/>
                <a:cs typeface="Arial" panose="020B0604020202020204" pitchFamily="34" charset="0"/>
              </a:rPr>
              <a:t>concentrando a </a:t>
            </a:r>
            <a:r>
              <a:rPr lang="es-MX" sz="2400" dirty="0">
                <a:latin typeface="Arial" panose="020B0604020202020204" pitchFamily="34" charset="0"/>
                <a:ea typeface="Calibri" panose="020F0502020204030204" pitchFamily="34" charset="0"/>
                <a:cs typeface="Arial" panose="020B0604020202020204" pitchFamily="34" charset="0"/>
              </a:rPr>
              <a:t>los alumnos en grupos de desempeño que nos permitirán distribuirlos de forma uniforme para misiones y juegos posteriores. Se pueden crear misiones </a:t>
            </a:r>
            <a:r>
              <a:rPr lang="es-MX" sz="2400" dirty="0" smtClean="0">
                <a:latin typeface="Arial" panose="020B0604020202020204" pitchFamily="34" charset="0"/>
                <a:ea typeface="Calibri" panose="020F0502020204030204" pitchFamily="34" charset="0"/>
                <a:cs typeface="Arial" panose="020B0604020202020204" pitchFamily="34" charset="0"/>
              </a:rPr>
              <a:t>en las que sea </a:t>
            </a:r>
            <a:r>
              <a:rPr lang="es-MX" sz="2400" dirty="0">
                <a:latin typeface="Arial" panose="020B0604020202020204" pitchFamily="34" charset="0"/>
                <a:ea typeface="Calibri" panose="020F0502020204030204" pitchFamily="34" charset="0"/>
                <a:cs typeface="Arial" panose="020B0604020202020204" pitchFamily="34" charset="0"/>
              </a:rPr>
              <a:t>necesario que participen en brigadas mixtas de acuerdo con sus avatares ganados, así podríamos crear brigadas que necesariamente tengan un mago, un espadachín y un arquero, los cuales están agrupados así por el sistema de insignias que se van ganando en relación con los juegos de socialización en el aula.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3" name="Rectángulo 2"/>
          <p:cNvSpPr/>
          <p:nvPr/>
        </p:nvSpPr>
        <p:spPr>
          <a:xfrm>
            <a:off x="9881054" y="1387197"/>
            <a:ext cx="8406946" cy="1399780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Por poner un ejemplo, los magos pueden ser aquellos que más insignias ganan en los juegos de conocimiento, mientras que los espadachines pueden ser los que destacan en la </a:t>
            </a:r>
            <a:r>
              <a:rPr lang="es-MX" sz="2400" dirty="0" smtClean="0">
                <a:latin typeface="Arial" panose="020B0604020202020204" pitchFamily="34" charset="0"/>
                <a:ea typeface="Calibri" panose="020F0502020204030204" pitchFamily="34" charset="0"/>
                <a:cs typeface="Arial" panose="020B0604020202020204" pitchFamily="34" charset="0"/>
              </a:rPr>
              <a:t>socialización, </a:t>
            </a:r>
            <a:r>
              <a:rPr lang="es-MX" sz="2400" dirty="0">
                <a:latin typeface="Arial" panose="020B0604020202020204" pitchFamily="34" charset="0"/>
                <a:ea typeface="Calibri" panose="020F0502020204030204" pitchFamily="34" charset="0"/>
                <a:cs typeface="Arial" panose="020B0604020202020204" pitchFamily="34" charset="0"/>
              </a:rPr>
              <a:t>y los arqueros </a:t>
            </a:r>
            <a:r>
              <a:rPr lang="es-MX" sz="2400" dirty="0" smtClean="0">
                <a:latin typeface="Arial" panose="020B0604020202020204" pitchFamily="34" charset="0"/>
                <a:ea typeface="Calibri" panose="020F0502020204030204" pitchFamily="34" charset="0"/>
                <a:cs typeface="Arial" panose="020B0604020202020204" pitchFamily="34" charset="0"/>
              </a:rPr>
              <a:t>por </a:t>
            </a:r>
            <a:r>
              <a:rPr lang="es-MX" sz="2400" dirty="0">
                <a:latin typeface="Arial" panose="020B0604020202020204" pitchFamily="34" charset="0"/>
                <a:ea typeface="Calibri" panose="020F0502020204030204" pitchFamily="34" charset="0"/>
                <a:cs typeface="Arial" panose="020B0604020202020204" pitchFamily="34" charset="0"/>
              </a:rPr>
              <a:t>su capacidad de observación y rapidez de ver el punto central del problema. Los alumnos están jugando y socializando, mientras nosotros los vamos asociando de acuerdo con sus competencias sociales y profesionales.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La gamificación en el aula puede adquirir </a:t>
            </a:r>
            <a:r>
              <a:rPr lang="es-MX" sz="2400" dirty="0" smtClean="0">
                <a:latin typeface="Arial" panose="020B0604020202020204" pitchFamily="34" charset="0"/>
                <a:ea typeface="Calibri" panose="020F0502020204030204" pitchFamily="34" charset="0"/>
                <a:cs typeface="Arial" panose="020B0604020202020204" pitchFamily="34" charset="0"/>
              </a:rPr>
              <a:t>niveles sorprendentes de profundidad, </a:t>
            </a:r>
            <a:r>
              <a:rPr lang="es-MX" sz="2400" dirty="0">
                <a:latin typeface="Arial" panose="020B0604020202020204" pitchFamily="34" charset="0"/>
                <a:ea typeface="Calibri" panose="020F0502020204030204" pitchFamily="34" charset="0"/>
                <a:cs typeface="Arial" panose="020B0604020202020204" pitchFamily="34" charset="0"/>
              </a:rPr>
              <a:t>el límite es su imaginación y la apertura que tenga para escuchar a sus alumnos, sus colegas y las experiencias que </a:t>
            </a:r>
            <a:r>
              <a:rPr lang="es-MX" sz="2400" dirty="0" smtClean="0">
                <a:latin typeface="Arial" panose="020B0604020202020204" pitchFamily="34" charset="0"/>
                <a:ea typeface="Calibri" panose="020F0502020204030204" pitchFamily="34" charset="0"/>
                <a:cs typeface="Arial" panose="020B0604020202020204" pitchFamily="34" charset="0"/>
              </a:rPr>
              <a:t>éstos </a:t>
            </a:r>
            <a:r>
              <a:rPr lang="es-MX" sz="2400" dirty="0">
                <a:latin typeface="Arial" panose="020B0604020202020204" pitchFamily="34" charset="0"/>
                <a:ea typeface="Calibri" panose="020F0502020204030204" pitchFamily="34" charset="0"/>
                <a:cs typeface="Arial" panose="020B0604020202020204" pitchFamily="34" charset="0"/>
              </a:rPr>
              <a:t>han tenido con este tipo de trabajo. Claro está que algo así no se construye de la noche a la mañana, debe ser un proceso </a:t>
            </a:r>
            <a:r>
              <a:rPr lang="es-MX" sz="2400" dirty="0" smtClean="0">
                <a:latin typeface="Arial" panose="020B0604020202020204" pitchFamily="34" charset="0"/>
                <a:ea typeface="Calibri" panose="020F0502020204030204" pitchFamily="34" charset="0"/>
                <a:cs typeface="Arial" panose="020B0604020202020204" pitchFamily="34" charset="0"/>
              </a:rPr>
              <a:t>progresivo en el que poco a poco vaya </a:t>
            </a:r>
            <a:r>
              <a:rPr lang="es-MX" sz="2400" dirty="0">
                <a:latin typeface="Arial" panose="020B0604020202020204" pitchFamily="34" charset="0"/>
                <a:ea typeface="Calibri" panose="020F0502020204030204" pitchFamily="34" charset="0"/>
                <a:cs typeface="Arial" panose="020B0604020202020204" pitchFamily="34" charset="0"/>
              </a:rPr>
              <a:t>modelando una ruta de aprendizaje rica en experiencias y emociones para su alumnado. Quizás al cabo de tres o cuatro años de trabajo y experimentación pueda tener ya una propuesta de curso lo bastante robusta como para considerarla un producto terminado que sólo necesite revisiones y ajustes mínimos a lo largo del tiempo.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r>
              <a:rPr lang="es-MX" sz="2400" dirty="0">
                <a:latin typeface="Arial" panose="020B0604020202020204" pitchFamily="34" charset="0"/>
                <a:ea typeface="Calibri" panose="020F0502020204030204" pitchFamily="34" charset="0"/>
                <a:cs typeface="Arial" panose="020B0604020202020204" pitchFamily="34" charset="0"/>
              </a:rPr>
              <a:t>La recomendación es empezar con algunas actividades que considere puede resolver con estos materiales interactivos, </a:t>
            </a:r>
            <a:r>
              <a:rPr lang="es-MX" sz="2400" dirty="0" smtClean="0">
                <a:latin typeface="Arial" panose="020B0604020202020204" pitchFamily="34" charset="0"/>
                <a:ea typeface="Calibri" panose="020F0502020204030204" pitchFamily="34" charset="0"/>
                <a:cs typeface="Arial" panose="020B0604020202020204" pitchFamily="34" charset="0"/>
              </a:rPr>
              <a:t>que vaya </a:t>
            </a:r>
            <a:r>
              <a:rPr lang="es-MX" sz="2400" dirty="0">
                <a:latin typeface="Arial" panose="020B0604020202020204" pitchFamily="34" charset="0"/>
                <a:ea typeface="Calibri" panose="020F0502020204030204" pitchFamily="34" charset="0"/>
                <a:cs typeface="Arial" panose="020B0604020202020204" pitchFamily="34" charset="0"/>
              </a:rPr>
              <a:t>conectándolas con </a:t>
            </a:r>
            <a:r>
              <a:rPr lang="es-MX" sz="2400" dirty="0" smtClean="0">
                <a:latin typeface="Arial" panose="020B0604020202020204" pitchFamily="34" charset="0"/>
                <a:ea typeface="Calibri" panose="020F0502020204030204" pitchFamily="34" charset="0"/>
                <a:cs typeface="Arial" panose="020B0604020202020204" pitchFamily="34" charset="0"/>
              </a:rPr>
              <a:t>las dinámicas </a:t>
            </a:r>
            <a:r>
              <a:rPr lang="es-MX" sz="2400" dirty="0">
                <a:latin typeface="Arial" panose="020B0604020202020204" pitchFamily="34" charset="0"/>
                <a:ea typeface="Calibri" panose="020F0502020204030204" pitchFamily="34" charset="0"/>
                <a:cs typeface="Arial" panose="020B0604020202020204" pitchFamily="34" charset="0"/>
              </a:rPr>
              <a:t>que hace en el aula para que el reforzamiento vaya fluyendo de forma natural. Una vez que logre ligar el material interactivo con las dinámicas en el aula, identifique </a:t>
            </a:r>
            <a:r>
              <a:rPr lang="es-MX" sz="2400" dirty="0" smtClean="0">
                <a:latin typeface="Arial" panose="020B0604020202020204" pitchFamily="34" charset="0"/>
                <a:ea typeface="Calibri" panose="020F0502020204030204" pitchFamily="34" charset="0"/>
                <a:cs typeface="Arial" panose="020B0604020202020204" pitchFamily="34" charset="0"/>
              </a:rPr>
              <a:t>cómo </a:t>
            </a:r>
            <a:r>
              <a:rPr lang="es-MX" sz="2400" dirty="0">
                <a:latin typeface="Arial" panose="020B0604020202020204" pitchFamily="34" charset="0"/>
                <a:ea typeface="Calibri" panose="020F0502020204030204" pitchFamily="34" charset="0"/>
                <a:cs typeface="Arial" panose="020B0604020202020204" pitchFamily="34" charset="0"/>
              </a:rPr>
              <a:t>se agrupan sus alumnos en función a su desempeño y estilos de aprendizaje y comience a otorgar insignias que le permitan identificarlos con facilidad y comience a proponer aventuras colaborativas </a:t>
            </a:r>
            <a:r>
              <a:rPr lang="es-MX" sz="2400" dirty="0" smtClean="0">
                <a:latin typeface="Arial" panose="020B0604020202020204" pitchFamily="34" charset="0"/>
                <a:ea typeface="Calibri" panose="020F0502020204030204" pitchFamily="34" charset="0"/>
                <a:cs typeface="Arial" panose="020B0604020202020204" pitchFamily="34" charset="0"/>
              </a:rPr>
              <a:t>donde las </a:t>
            </a:r>
            <a:r>
              <a:rPr lang="es-MX" sz="2400" dirty="0">
                <a:latin typeface="Arial" panose="020B0604020202020204" pitchFamily="34" charset="0"/>
                <a:ea typeface="Calibri" panose="020F0502020204030204" pitchFamily="34" charset="0"/>
                <a:cs typeface="Arial" panose="020B0604020202020204" pitchFamily="34" charset="0"/>
              </a:rPr>
              <a:t>medallas y premios de la interacción social impacten en los juegos virtuales y viceversa. ¡Tanto usted como sus alumnos se van a divertir muchísimo!</a:t>
            </a:r>
            <a:endParaRPr lang="es-MX" sz="2400" dirty="0">
              <a:latin typeface="Arial" panose="020B0604020202020204" pitchFamily="34" charset="0"/>
              <a:cs typeface="Arial" panose="020B0604020202020204" pitchFamily="34" charset="0"/>
            </a:endParaRPr>
          </a:p>
        </p:txBody>
      </p:sp>
      <p:sp>
        <p:nvSpPr>
          <p:cNvPr id="4" name="CuadroTexto 3"/>
          <p:cNvSpPr txBox="1"/>
          <p:nvPr/>
        </p:nvSpPr>
        <p:spPr>
          <a:xfrm>
            <a:off x="2710543" y="715303"/>
            <a:ext cx="3102429" cy="589520"/>
          </a:xfrm>
          <a:prstGeom prst="rect">
            <a:avLst/>
          </a:prstGeom>
          <a:noFill/>
        </p:spPr>
        <p:txBody>
          <a:bodyPr wrap="square" rtlCol="0">
            <a:spAutoFit/>
          </a:bodyPr>
          <a:lstStyle/>
          <a:p>
            <a:pPr algn="ctr"/>
            <a:r>
              <a:rPr lang="es-MX" dirty="0">
                <a:solidFill>
                  <a:srgbClr val="FF0000"/>
                </a:solidFill>
              </a:rPr>
              <a:t>VENTANA 1 </a:t>
            </a:r>
          </a:p>
        </p:txBody>
      </p:sp>
      <p:sp>
        <p:nvSpPr>
          <p:cNvPr id="5" name="CuadroTexto 4"/>
          <p:cNvSpPr txBox="1"/>
          <p:nvPr/>
        </p:nvSpPr>
        <p:spPr>
          <a:xfrm>
            <a:off x="12533312" y="632929"/>
            <a:ext cx="3102429" cy="589520"/>
          </a:xfrm>
          <a:prstGeom prst="rect">
            <a:avLst/>
          </a:prstGeom>
          <a:noFill/>
        </p:spPr>
        <p:txBody>
          <a:bodyPr wrap="square" rtlCol="0">
            <a:spAutoFit/>
          </a:bodyPr>
          <a:lstStyle/>
          <a:p>
            <a:pPr algn="ctr"/>
            <a:r>
              <a:rPr lang="es-MX" dirty="0">
                <a:solidFill>
                  <a:srgbClr val="FF0000"/>
                </a:solidFill>
              </a:rPr>
              <a:t>VENTANA 2 </a:t>
            </a:r>
          </a:p>
        </p:txBody>
      </p:sp>
    </p:spTree>
    <p:extLst>
      <p:ext uri="{BB962C8B-B14F-4D97-AF65-F5344CB8AC3E}">
        <p14:creationId xmlns:p14="http://schemas.microsoft.com/office/powerpoint/2010/main" val="16809418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7179</TotalTime>
  <Words>363</Words>
  <Application>Microsoft Office PowerPoint</Application>
  <PresentationFormat>Personalizado</PresentationFormat>
  <Paragraphs>44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Dominguez Garcia Arlet Yushely</dc:creator>
  <cp:lastModifiedBy>Vargas Gomez Renato</cp:lastModifiedBy>
  <cp:revision>384</cp:revision>
  <dcterms:created xsi:type="dcterms:W3CDTF">2021-06-04T16:28:16Z</dcterms:created>
  <dcterms:modified xsi:type="dcterms:W3CDTF">2021-11-29T16:42:58Z</dcterms:modified>
</cp:coreProperties>
</file>