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7" r:id="rId2"/>
    <p:sldId id="265" r:id="rId3"/>
    <p:sldId id="261" r:id="rId4"/>
    <p:sldId id="262" r:id="rId5"/>
    <p:sldId id="298" r:id="rId6"/>
    <p:sldId id="306" r:id="rId7"/>
    <p:sldId id="307" r:id="rId8"/>
    <p:sldId id="299" r:id="rId9"/>
    <p:sldId id="280" r:id="rId10"/>
    <p:sldId id="281" r:id="rId11"/>
    <p:sldId id="275" r:id="rId12"/>
    <p:sldId id="301" r:id="rId13"/>
    <p:sldId id="302" r:id="rId14"/>
    <p:sldId id="303" r:id="rId15"/>
    <p:sldId id="304" r:id="rId16"/>
    <p:sldId id="312" r:id="rId17"/>
    <p:sldId id="313" r:id="rId18"/>
    <p:sldId id="314" r:id="rId19"/>
    <p:sldId id="315" r:id="rId20"/>
    <p:sldId id="316" r:id="rId21"/>
    <p:sldId id="317" r:id="rId22"/>
    <p:sldId id="318" r:id="rId23"/>
    <p:sldId id="319" r:id="rId24"/>
    <p:sldId id="320" r:id="rId25"/>
    <p:sldId id="321" r:id="rId26"/>
  </p:sldIdLst>
  <p:sldSz cx="19799300" cy="16200438"/>
  <p:notesSz cx="6858000" cy="9144000"/>
  <p:defaultTextStyle>
    <a:defPPr>
      <a:defRPr lang="es-MX"/>
    </a:defPPr>
    <a:lvl1pPr marL="0" algn="l" defTabSz="1641370" rtl="0" eaLnBrk="1" latinLnBrk="0" hangingPunct="1">
      <a:defRPr sz="3231" kern="1200">
        <a:solidFill>
          <a:schemeClr val="tx1"/>
        </a:solidFill>
        <a:latin typeface="+mn-lt"/>
        <a:ea typeface="+mn-ea"/>
        <a:cs typeface="+mn-cs"/>
      </a:defRPr>
    </a:lvl1pPr>
    <a:lvl2pPr marL="820685" algn="l" defTabSz="1641370" rtl="0" eaLnBrk="1" latinLnBrk="0" hangingPunct="1">
      <a:defRPr sz="3231" kern="1200">
        <a:solidFill>
          <a:schemeClr val="tx1"/>
        </a:solidFill>
        <a:latin typeface="+mn-lt"/>
        <a:ea typeface="+mn-ea"/>
        <a:cs typeface="+mn-cs"/>
      </a:defRPr>
    </a:lvl2pPr>
    <a:lvl3pPr marL="1641370" algn="l" defTabSz="1641370" rtl="0" eaLnBrk="1" latinLnBrk="0" hangingPunct="1">
      <a:defRPr sz="3231" kern="1200">
        <a:solidFill>
          <a:schemeClr val="tx1"/>
        </a:solidFill>
        <a:latin typeface="+mn-lt"/>
        <a:ea typeface="+mn-ea"/>
        <a:cs typeface="+mn-cs"/>
      </a:defRPr>
    </a:lvl3pPr>
    <a:lvl4pPr marL="2462055" algn="l" defTabSz="1641370" rtl="0" eaLnBrk="1" latinLnBrk="0" hangingPunct="1">
      <a:defRPr sz="3231" kern="1200">
        <a:solidFill>
          <a:schemeClr val="tx1"/>
        </a:solidFill>
        <a:latin typeface="+mn-lt"/>
        <a:ea typeface="+mn-ea"/>
        <a:cs typeface="+mn-cs"/>
      </a:defRPr>
    </a:lvl4pPr>
    <a:lvl5pPr marL="3282739" algn="l" defTabSz="1641370" rtl="0" eaLnBrk="1" latinLnBrk="0" hangingPunct="1">
      <a:defRPr sz="3231" kern="1200">
        <a:solidFill>
          <a:schemeClr val="tx1"/>
        </a:solidFill>
        <a:latin typeface="+mn-lt"/>
        <a:ea typeface="+mn-ea"/>
        <a:cs typeface="+mn-cs"/>
      </a:defRPr>
    </a:lvl5pPr>
    <a:lvl6pPr marL="4103425" algn="l" defTabSz="1641370" rtl="0" eaLnBrk="1" latinLnBrk="0" hangingPunct="1">
      <a:defRPr sz="3231" kern="1200">
        <a:solidFill>
          <a:schemeClr val="tx1"/>
        </a:solidFill>
        <a:latin typeface="+mn-lt"/>
        <a:ea typeface="+mn-ea"/>
        <a:cs typeface="+mn-cs"/>
      </a:defRPr>
    </a:lvl6pPr>
    <a:lvl7pPr marL="4924110" algn="l" defTabSz="1641370" rtl="0" eaLnBrk="1" latinLnBrk="0" hangingPunct="1">
      <a:defRPr sz="3231" kern="1200">
        <a:solidFill>
          <a:schemeClr val="tx1"/>
        </a:solidFill>
        <a:latin typeface="+mn-lt"/>
        <a:ea typeface="+mn-ea"/>
        <a:cs typeface="+mn-cs"/>
      </a:defRPr>
    </a:lvl7pPr>
    <a:lvl8pPr marL="5744796" algn="l" defTabSz="1641370" rtl="0" eaLnBrk="1" latinLnBrk="0" hangingPunct="1">
      <a:defRPr sz="3231" kern="1200">
        <a:solidFill>
          <a:schemeClr val="tx1"/>
        </a:solidFill>
        <a:latin typeface="+mn-lt"/>
        <a:ea typeface="+mn-ea"/>
        <a:cs typeface="+mn-cs"/>
      </a:defRPr>
    </a:lvl8pPr>
    <a:lvl9pPr marL="6565480" algn="l" defTabSz="1641370" rtl="0" eaLnBrk="1" latinLnBrk="0" hangingPunct="1">
      <a:defRPr sz="32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2">
          <p15:clr>
            <a:srgbClr val="A4A3A4"/>
          </p15:clr>
        </p15:guide>
        <p15:guide id="2" pos="62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Fonseca Rangel Alexis" initials="FRA" lastIdx="35" clrIdx="6">
    <p:extLst/>
  </p:cmAuthor>
  <p:cmAuthor id="1" name="Yushely" initials="Y" lastIdx="18" clrIdx="0"/>
  <p:cmAuthor id="8" name="Dominguez Garcia Arlet Yushely" initials="DGAY [2]" lastIdx="14" clrIdx="7">
    <p:extLst/>
  </p:cmAuthor>
  <p:cmAuthor id="2" name="Cheska" initials="C" lastIdx="81" clrIdx="1"/>
  <p:cmAuthor id="3" name="Rainbow Dash" initials="RD" lastIdx="134" clrIdx="2"/>
  <p:cmAuthor id="4" name="UV" initials="U" lastIdx="42" clrIdx="3"/>
  <p:cmAuthor id="5" name="Dominguez Garcia Arlet Yushely" initials="DGAY" lastIdx="27" clrIdx="4">
    <p:extLst/>
  </p:cmAuthor>
  <p:cmAuthor id="6" name="Dominguez Garcia Arlet Yushely" initials="DY" lastIdx="2"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9999FF"/>
    <a:srgbClr val="339D68"/>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4AEF0-769E-57BA-7240-D99AF9D74C8A}" v="26" dt="2021-10-13T20:32:24.170"/>
    <p1510:client id="{7B4279E2-4D61-716F-D1C2-7106075B9843}" v="25" dt="2021-10-13T23:47:53.687"/>
    <p1510:client id="{7D027191-CFE5-4912-9A28-F13528DEA401}" v="671" dt="2021-10-28T16:23:18.254"/>
    <p1510:client id="{9B37D85B-7549-41F3-AE8E-EF0B66BB0DD9}" v="18" dt="2021-10-20T16:19:49.20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65" autoAdjust="0"/>
    <p:restoredTop sz="94939" autoAdjust="0"/>
  </p:normalViewPr>
  <p:slideViewPr>
    <p:cSldViewPr snapToGrid="0">
      <p:cViewPr varScale="1">
        <p:scale>
          <a:sx n="52" d="100"/>
          <a:sy n="52" d="100"/>
        </p:scale>
        <p:origin x="1446" y="120"/>
      </p:cViewPr>
      <p:guideLst>
        <p:guide orient="horz" pos="5102"/>
        <p:guide pos="62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inbow Dash" userId="a80e82eff01ba30b" providerId="Windows Live" clId="Web-{9B37D85B-7549-41F3-AE8E-EF0B66BB0DD9}"/>
    <pc:docChg chg="modSld">
      <pc:chgData name="Rainbow Dash" userId="a80e82eff01ba30b" providerId="Windows Live" clId="Web-{9B37D85B-7549-41F3-AE8E-EF0B66BB0DD9}" dt="2021-10-20T16:19:49.208" v="17"/>
      <pc:docMkLst>
        <pc:docMk/>
      </pc:docMkLst>
      <pc:sldChg chg="addCm">
        <pc:chgData name="Rainbow Dash" userId="a80e82eff01ba30b" providerId="Windows Live" clId="Web-{9B37D85B-7549-41F3-AE8E-EF0B66BB0DD9}" dt="2021-10-20T15:50:52.196" v="0"/>
        <pc:sldMkLst>
          <pc:docMk/>
          <pc:sldMk cId="824000" sldId="261"/>
        </pc:sldMkLst>
      </pc:sldChg>
      <pc:sldChg chg="addCm modCm">
        <pc:chgData name="Rainbow Dash" userId="a80e82eff01ba30b" providerId="Windows Live" clId="Web-{9B37D85B-7549-41F3-AE8E-EF0B66BB0DD9}" dt="2021-10-20T16:17:09.436" v="14"/>
        <pc:sldMkLst>
          <pc:docMk/>
          <pc:sldMk cId="477415526" sldId="277"/>
        </pc:sldMkLst>
      </pc:sldChg>
      <pc:sldChg chg="modSp addCm">
        <pc:chgData name="Rainbow Dash" userId="a80e82eff01ba30b" providerId="Windows Live" clId="Web-{9B37D85B-7549-41F3-AE8E-EF0B66BB0DD9}" dt="2021-10-20T15:52:52.750" v="3"/>
        <pc:sldMkLst>
          <pc:docMk/>
          <pc:sldMk cId="2904118975" sldId="280"/>
        </pc:sldMkLst>
        <pc:spChg chg="mod">
          <ac:chgData name="Rainbow Dash" userId="a80e82eff01ba30b" providerId="Windows Live" clId="Web-{9B37D85B-7549-41F3-AE8E-EF0B66BB0DD9}" dt="2021-10-20T15:51:46.887" v="2" actId="1076"/>
          <ac:spMkLst>
            <pc:docMk/>
            <pc:sldMk cId="2904118975" sldId="280"/>
            <ac:spMk id="6" creationId="{00000000-0000-0000-0000-000000000000}"/>
          </ac:spMkLst>
        </pc:spChg>
      </pc:sldChg>
      <pc:sldChg chg="addCm modCm">
        <pc:chgData name="Rainbow Dash" userId="a80e82eff01ba30b" providerId="Windows Live" clId="Web-{9B37D85B-7549-41F3-AE8E-EF0B66BB0DD9}" dt="2021-10-20T16:02:31.082" v="10"/>
        <pc:sldMkLst>
          <pc:docMk/>
          <pc:sldMk cId="71971725" sldId="283"/>
        </pc:sldMkLst>
      </pc:sldChg>
      <pc:sldChg chg="modSp addCm modCm">
        <pc:chgData name="Rainbow Dash" userId="a80e82eff01ba30b" providerId="Windows Live" clId="Web-{9B37D85B-7549-41F3-AE8E-EF0B66BB0DD9}" dt="2021-10-20T16:18:17.359" v="16"/>
        <pc:sldMkLst>
          <pc:docMk/>
          <pc:sldMk cId="1139159165" sldId="285"/>
        </pc:sldMkLst>
        <pc:spChg chg="mod">
          <ac:chgData name="Rainbow Dash" userId="a80e82eff01ba30b" providerId="Windows Live" clId="Web-{9B37D85B-7549-41F3-AE8E-EF0B66BB0DD9}" dt="2021-10-20T15:58:45.740" v="7" actId="1076"/>
          <ac:spMkLst>
            <pc:docMk/>
            <pc:sldMk cId="1139159165" sldId="285"/>
            <ac:spMk id="3" creationId="{00000000-0000-0000-0000-000000000000}"/>
          </ac:spMkLst>
        </pc:spChg>
      </pc:sldChg>
      <pc:sldChg chg="addCm modCm">
        <pc:chgData name="Rainbow Dash" userId="a80e82eff01ba30b" providerId="Windows Live" clId="Web-{9B37D85B-7549-41F3-AE8E-EF0B66BB0DD9}" dt="2021-10-20T16:19:49.208" v="17"/>
        <pc:sldMkLst>
          <pc:docMk/>
          <pc:sldMk cId="3287967517" sldId="286"/>
        </pc:sldMkLst>
      </pc:sldChg>
      <pc:sldChg chg="addCm modCm">
        <pc:chgData name="Rainbow Dash" userId="a80e82eff01ba30b" providerId="Windows Live" clId="Web-{9B37D85B-7549-41F3-AE8E-EF0B66BB0DD9}" dt="2021-10-20T16:17:39.013" v="15"/>
        <pc:sldMkLst>
          <pc:docMk/>
          <pc:sldMk cId="2573161152" sldId="291"/>
        </pc:sldMkLst>
      </pc:sldChg>
    </pc:docChg>
  </pc:docChgLst>
  <pc:docChgLst>
    <pc:chgData name="Rainbow Dash" userId="a80e82eff01ba30b" providerId="Windows Live" clId="Web-{7D027191-CFE5-4912-9A28-F13528DEA401}"/>
    <pc:docChg chg="modSld">
      <pc:chgData name="Rainbow Dash" userId="a80e82eff01ba30b" providerId="Windows Live" clId="Web-{7D027191-CFE5-4912-9A28-F13528DEA401}" dt="2021-10-28T16:23:18.254" v="351"/>
      <pc:docMkLst>
        <pc:docMk/>
      </pc:docMkLst>
      <pc:sldChg chg="addCm modCm">
        <pc:chgData name="Rainbow Dash" userId="a80e82eff01ba30b" providerId="Windows Live" clId="Web-{7D027191-CFE5-4912-9A28-F13528DEA401}" dt="2021-10-28T16:23:18.254" v="351"/>
        <pc:sldMkLst>
          <pc:docMk/>
          <pc:sldMk cId="730941671" sldId="299"/>
        </pc:sldMkLst>
      </pc:sldChg>
      <pc:sldChg chg="modSp addCm modCm">
        <pc:chgData name="Rainbow Dash" userId="a80e82eff01ba30b" providerId="Windows Live" clId="Web-{7D027191-CFE5-4912-9A28-F13528DEA401}" dt="2021-10-28T16:14:47.678" v="350"/>
        <pc:sldMkLst>
          <pc:docMk/>
          <pc:sldMk cId="3310452023" sldId="301"/>
        </pc:sldMkLst>
        <pc:spChg chg="mod">
          <ac:chgData name="Rainbow Dash" userId="a80e82eff01ba30b" providerId="Windows Live" clId="Web-{7D027191-CFE5-4912-9A28-F13528DEA401}" dt="2021-10-28T16:11:49.871" v="346" actId="20577"/>
          <ac:spMkLst>
            <pc:docMk/>
            <pc:sldMk cId="3310452023" sldId="301"/>
            <ac:spMk id="3" creationId="{00000000-0000-0000-0000-000000000000}"/>
          </ac:spMkLst>
        </pc:spChg>
        <pc:spChg chg="mod">
          <ac:chgData name="Rainbow Dash" userId="a80e82eff01ba30b" providerId="Windows Live" clId="Web-{7D027191-CFE5-4912-9A28-F13528DEA401}" dt="2021-10-28T16:11:52.496" v="347" actId="1076"/>
          <ac:spMkLst>
            <pc:docMk/>
            <pc:sldMk cId="3310452023" sldId="301"/>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21-10-11T11:17:25.697" idx="60">
    <p:pos x="4917" y="3017"/>
    <p:text>Pixabay (2016). Partitura En órgano. [Imagen]. Pexels. https://www.pexels.com/es-es/foto/partitura-en-organo-210764/</p:text>
    <p:extLst>
      <p:ext uri="{C676402C-5697-4E1C-873F-D02D1690AC5C}">
        <p15:threadingInfo xmlns:p15="http://schemas.microsoft.com/office/powerpoint/2012/main" timeZoneBias="300"/>
      </p:ext>
    </p:extLst>
  </p:cm>
  <p:cm authorId="3" dt="2021-10-11T11:17:32.560" idx="61">
    <p:pos x="11053" y="3129"/>
    <p:text>Onlyyouqj (2016). Violin and score top view Free Photo. [Imagen]. Freepik. https://www.freepik.com/free-photo/violin-score-top-view_877662.htm</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0-11T11:17:40.144" idx="62">
    <p:pos x="8470" y="3836"/>
    <p:text>Pexels (2016). violins-1838390_1920. [Imagen]. Pixabay. https://pixabay.com/es/photos/violines-m%c3%basicos-orquesta-1838390/</p:text>
    <p:extLst>
      <p:ext uri="{C676402C-5697-4E1C-873F-D02D1690AC5C}">
        <p15:threadingInfo xmlns:p15="http://schemas.microsoft.com/office/powerpoint/2012/main" timeZoneBias="300"/>
      </p:ext>
    </p:extLst>
  </p:cm>
  <p:cm authorId="3" dt="2021-10-11T11:17:46.141" idx="63">
    <p:pos x="4022" y="7498"/>
    <p:text>Ri_Ya (2021). music-book-g9646d5982_1920. [Imagen]. Pixabay. https://pixabay.com/es/photos/libro-de-m%c3%basica-partitura-6168179/</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8" dt="2021-10-25T10:26:08.708" idx="5">
    <p:pos x="5359" y="4309"/>
    <p:text>Desconocido (2013). BnF ms. 854 fol. 49 - Perdigon (1). [Imagen]. Wikimedia Commons. https://commons.wikimedia.org/wiki/File:BnF_ms._854_fol._49_-_Perdigon_(1).jpg</p:text>
    <p:extLst>
      <p:ext uri="{C676402C-5697-4E1C-873F-D02D1690AC5C}">
        <p15:threadingInfo xmlns:p15="http://schemas.microsoft.com/office/powerpoint/2012/main" timeZoneBias="300"/>
      </p:ext>
    </p:extLst>
  </p:cm>
  <p:cm authorId="8" dt="2021-10-25T10:26:22.011" idx="6">
    <p:pos x="10892" y="5091"/>
    <p:text>Ganesh1 (2010). Jogral. [Imagen]. Wikimedia Commons. https://commons.wikimedia.org/wiki/File:Jogral.jpg</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1-10-28T08:35:37.042" idx="132">
    <p:pos x="4168" y="4335"/>
    <p:text>Racool_studio (2019). Music notes on scores on score Free Photo. [Imagen]. Freepik. https://www.freepik.com/free-photo/music-notes-scores-score_6900788.htm 
</p:text>
    <p:extLst mod="1">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21-10-11T08:32:36.508" idx="12">
    <p:pos x="2807" y="3669"/>
    <p:text>janeb13 (2016). mona-lisa-ga457f072a_1920. [Imagen]. Pixabay. https://pixabay.com/es/photos/mona-lisa-sonrisa-la-gioconda-1107620/</p:text>
    <p:extLst>
      <p:ext uri="{C676402C-5697-4E1C-873F-D02D1690AC5C}">
        <p15:threadingInfo xmlns:p15="http://schemas.microsoft.com/office/powerpoint/2012/main" timeZoneBias="300"/>
      </p:ext>
    </p:extLst>
  </p:cm>
  <p:cm authorId="3" dt="2021-10-11T08:33:38.751" idx="13">
    <p:pos x="4814" y="3662"/>
    <p:text>janeb13 (2016). leonardo-da-vinci-ge25a2fee1_1920. [Imagen]. Pixabay. https://pixabay.com/es/illustrations/leonardo-da-vinci-1125056/</p:text>
    <p:extLst>
      <p:ext uri="{C676402C-5697-4E1C-873F-D02D1690AC5C}">
        <p15:threadingInfo xmlns:p15="http://schemas.microsoft.com/office/powerpoint/2012/main" timeZoneBias="300"/>
      </p:ext>
    </p:extLst>
  </p:cm>
  <p:cm authorId="3" dt="2021-10-11T08:34:32.820" idx="14">
    <p:pos x="4311" y="7270"/>
    <p:text>ptra (2017). st-peters-basilica-g3519d918c_1920. [Imagen]. Pixabay. https://pixabay.com/es/photos/bas%c3%adlica-de-san-pedro-roma-cat%c3%b3lico-2677061/</p:text>
    <p:extLst>
      <p:ext uri="{C676402C-5697-4E1C-873F-D02D1690AC5C}">
        <p15:threadingInfo xmlns:p15="http://schemas.microsoft.com/office/powerpoint/2012/main" timeZoneBias="300"/>
      </p:ext>
    </p:extLst>
  </p:cm>
  <p:cm authorId="3" dt="2021-10-11T08:47:20.316" idx="15">
    <p:pos x="9130" y="3802"/>
    <p:text>Jack78 (2017). italy-g8c33632ab_1920. [Imagen]. Pixabay. https://pixabay.com/es/photos/italia-roma-st-pedro-miguel-angel-2531286/</p:text>
    <p:extLst>
      <p:ext uri="{C676402C-5697-4E1C-873F-D02D1690AC5C}">
        <p15:threadingInfo xmlns:p15="http://schemas.microsoft.com/office/powerpoint/2012/main" timeZoneBias="300"/>
      </p:ext>
    </p:extLst>
  </p:cm>
  <p:cm authorId="3" dt="2021-10-11T08:51:13.798" idx="17">
    <p:pos x="11568" y="3789"/>
    <p:text>Kolímprint (2021). painting-g25816c27f_1920. [Imagen]. Pixabay. https://pixabay.com/es/photos/cuadro-la-creaci%c3%b3n-de-ad%c3%a1n-6343609/</p:text>
    <p:extLst>
      <p:ext uri="{C676402C-5697-4E1C-873F-D02D1690AC5C}">
        <p15:threadingInfo xmlns:p15="http://schemas.microsoft.com/office/powerpoint/2012/main" timeZoneBias="300"/>
      </p:ext>
    </p:extLst>
  </p:cm>
  <p:cm authorId="3" dt="2021-10-11T08:54:42.265" idx="19">
    <p:pos x="10728" y="6049"/>
    <p:text>sitoruiz (2019). david-g78234c182_1920. [Imagen]. Pixabay. https://pixabay.com/es/photos/david-miguel-angel-estatua-4651157/</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8" dt="2021-10-25T10:53:17.584" idx="7">
    <p:pos x="2396" y="895"/>
    <p:text>David Levy (2017). Bernardo Strozzi - Claudio Monteverdi (c.1630). [Imagen]. Wikimedia Commons. https://commons.wikimedia.org/wiki/File:Bernardo_Strozzi_-_Claudio_Monteverdi_(c.1630).jpg</p:text>
    <p:extLst>
      <p:ext uri="{C676402C-5697-4E1C-873F-D02D1690AC5C}">
        <p15:threadingInfo xmlns:p15="http://schemas.microsoft.com/office/powerpoint/2012/main" timeZoneBias="300"/>
      </p:ext>
    </p:extLst>
  </p:cm>
  <p:cm authorId="8" dt="2021-10-25T10:53:18.617" idx="8">
    <p:pos x="2491" y="5453"/>
    <p:text>Alonso de Mendoza (2018). Georg Friedrich Händel 3. [Imagen]. Wikimedia Commons. https://commons.wikimedia.org/wiki/File:Georg_Friedrich_H%C3%A4ndel_3.jpg</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8" dt="2021-10-25T10:53:47.534" idx="9">
    <p:pos x="2376" y="997"/>
    <p:text>Rettinghaus (2016). Vivaldi La Cave. [Imagen]. Wikimedia Commons. https://commons.wikimedia.org/wiki/File:Vivaldi_La_Cave.jpg</p:text>
    <p:extLst>
      <p:ext uri="{C676402C-5697-4E1C-873F-D02D1690AC5C}">
        <p15:threadingInfo xmlns:p15="http://schemas.microsoft.com/office/powerpoint/2012/main" timeZoneBias="300"/>
      </p:ext>
    </p:extLst>
  </p:cm>
  <p:cm authorId="8" dt="2021-10-25T10:53:48.080" idx="10">
    <p:pos x="2347" y="4466"/>
    <p:text>Classical1215 (2020). Johann Sebastian Bach. [Imagen]. Wikimedia Commons. https://commons.wikimedia.org/wiki/File:Johann_Sebastian_Bach.jpg</p:text>
    <p:extLst>
      <p:ext uri="{C676402C-5697-4E1C-873F-D02D1690AC5C}">
        <p15:threadingInfo xmlns:p15="http://schemas.microsoft.com/office/powerpoint/2012/main" timeZoneBias="300"/>
      </p:ext>
    </p:extLst>
  </p:cm>
  <p:cm authorId="8" dt="2021-10-25T10:53:48.580" idx="11">
    <p:pos x="2401" y="7585"/>
    <p:text>Meidosensei (2020). Henry Purcell Closterman. [Imagen]. Wikimedia Commons. https://commons.wikimedia.org/wiki/File:Henry_Purcell_Closterman.jpg</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6" dt="2021-10-13T16:46:08.934" idx="2">
    <p:pos x="8100" y="299"/>
    <p:text>Esta es una traducción, es importante también nos comparta la referencia de dónde obtuvo la letra.</p:text>
    <p:extLst>
      <p:ext uri="{C676402C-5697-4E1C-873F-D02D1690AC5C}">
        <p15:threadingInfo xmlns:p15="http://schemas.microsoft.com/office/powerpoint/2012/main" timeZoneBias="420"/>
      </p:ext>
    </p:extLst>
  </p:cm>
  <p:cm authorId="7" dt="2021-10-13T23:19:45.643" idx="25">
    <p:pos x="8100" y="435"/>
    <p:text>Si disculpen la tomé de wikipedia:
https://es.wikipedia.org/wiki/Las_cuatro_estaciones#Sonetos_y_alusiones</p:text>
    <p:extLst>
      <p:ext uri="{C676402C-5697-4E1C-873F-D02D1690AC5C}">
        <p15:threadingInfo xmlns:p15="http://schemas.microsoft.com/office/powerpoint/2012/main" timeZoneBias="300">
          <p15:parentCm authorId="6" idx="2"/>
        </p15:threadingInfo>
      </p:ext>
    </p:extLst>
  </p:cm>
  <p:cm authorId="3" dt="2021-10-20T08:56:17.763" idx="67">
    <p:pos x="8100" y="571"/>
    <p:text>Wikipedia posee licencia Creative Commons, por lo que podría mantenerse como una referencia en la parte inferior
Las cuatro estaciones. (2021, 5 de octubre). Wikipedia, La enciclopedia libre. Fecha de consulta: 16:18, octubre 20, 2021 desde https://es.wikipedia.org/w/index.php?title=Las_cuatro_estaciones&amp;oldid=138787870#Sonetos_y_alusiones</p:text>
    <p:extLst>
      <p:ext uri="{C676402C-5697-4E1C-873F-D02D1690AC5C}">
        <p15:threadingInfo xmlns:p15="http://schemas.microsoft.com/office/powerpoint/2012/main" timeZoneBias="420">
          <p15:parentCm authorId="6" idx="2"/>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DA77C-FC82-4D69-B034-A7CFAA910B02}" type="datetimeFigureOut">
              <a:rPr lang="es-MX" smtClean="0"/>
              <a:t>03/12/2021</a:t>
            </a:fld>
            <a:endParaRPr lang="es-MX"/>
          </a:p>
        </p:txBody>
      </p:sp>
      <p:sp>
        <p:nvSpPr>
          <p:cNvPr id="4" name="Marcador de imagen de diapositiva 3"/>
          <p:cNvSpPr>
            <a:spLocks noGrp="1" noRot="1" noChangeAspect="1"/>
          </p:cNvSpPr>
          <p:nvPr>
            <p:ph type="sldImg" idx="2"/>
          </p:nvPr>
        </p:nvSpPr>
        <p:spPr>
          <a:xfrm>
            <a:off x="1543050" y="1143000"/>
            <a:ext cx="37719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075BB-1343-48BD-9520-8D9F20BEF7EA}" type="slidenum">
              <a:rPr lang="es-MX" smtClean="0"/>
              <a:t>‹Nº›</a:t>
            </a:fld>
            <a:endParaRPr lang="es-MX"/>
          </a:p>
        </p:txBody>
      </p:sp>
    </p:spTree>
    <p:extLst>
      <p:ext uri="{BB962C8B-B14F-4D97-AF65-F5344CB8AC3E}">
        <p14:creationId xmlns:p14="http://schemas.microsoft.com/office/powerpoint/2010/main" val="206218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484948" y="2651323"/>
            <a:ext cx="16829405" cy="5640152"/>
          </a:xfrm>
        </p:spPr>
        <p:txBody>
          <a:bodyPr anchor="b"/>
          <a:lstStyle>
            <a:lvl1pPr algn="ctr">
              <a:defRPr sz="12992"/>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74913" y="8508981"/>
            <a:ext cx="14849475" cy="3911355"/>
          </a:xfrm>
        </p:spPr>
        <p:txBody>
          <a:bodyPr/>
          <a:lstStyle>
            <a:lvl1pPr marL="0" indent="0" algn="ctr">
              <a:buNone/>
              <a:defRPr sz="5197"/>
            </a:lvl1pPr>
            <a:lvl2pPr marL="989975" indent="0" algn="ctr">
              <a:buNone/>
              <a:defRPr sz="4331"/>
            </a:lvl2pPr>
            <a:lvl3pPr marL="1979950" indent="0" algn="ctr">
              <a:buNone/>
              <a:defRPr sz="3898"/>
            </a:lvl3pPr>
            <a:lvl4pPr marL="2969925" indent="0" algn="ctr">
              <a:buNone/>
              <a:defRPr sz="3464"/>
            </a:lvl4pPr>
            <a:lvl5pPr marL="3959901" indent="0" algn="ctr">
              <a:buNone/>
              <a:defRPr sz="3464"/>
            </a:lvl5pPr>
            <a:lvl6pPr marL="4949876" indent="0" algn="ctr">
              <a:buNone/>
              <a:defRPr sz="3464"/>
            </a:lvl6pPr>
            <a:lvl7pPr marL="5939851" indent="0" algn="ctr">
              <a:buNone/>
              <a:defRPr sz="3464"/>
            </a:lvl7pPr>
            <a:lvl8pPr marL="6929826" indent="0" algn="ctr">
              <a:buNone/>
              <a:defRPr sz="3464"/>
            </a:lvl8pPr>
            <a:lvl9pPr marL="7919801" indent="0" algn="ctr">
              <a:buNone/>
              <a:defRPr sz="3464"/>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03/12/2021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413804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03/12/2021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16835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68875" y="862524"/>
            <a:ext cx="4269224" cy="1372912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61203" y="862524"/>
            <a:ext cx="12560181" cy="13729122"/>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03/12/2021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131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03/12/2021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326092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350891" y="4038864"/>
            <a:ext cx="17076896" cy="6738931"/>
          </a:xfrm>
        </p:spPr>
        <p:txBody>
          <a:bodyPr anchor="b"/>
          <a:lstStyle>
            <a:lvl1pPr>
              <a:defRPr sz="12992"/>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50891" y="10841548"/>
            <a:ext cx="17076896" cy="3543845"/>
          </a:xfrm>
        </p:spPr>
        <p:txBody>
          <a:bodyPr/>
          <a:lstStyle>
            <a:lvl1pPr marL="0" indent="0">
              <a:buNone/>
              <a:defRPr sz="5197">
                <a:solidFill>
                  <a:schemeClr val="tx1"/>
                </a:solidFill>
              </a:defRPr>
            </a:lvl1pPr>
            <a:lvl2pPr marL="989975" indent="0">
              <a:buNone/>
              <a:defRPr sz="4331">
                <a:solidFill>
                  <a:schemeClr val="tx1">
                    <a:tint val="75000"/>
                  </a:schemeClr>
                </a:solidFill>
              </a:defRPr>
            </a:lvl2pPr>
            <a:lvl3pPr marL="1979950" indent="0">
              <a:buNone/>
              <a:defRPr sz="3898">
                <a:solidFill>
                  <a:schemeClr val="tx1">
                    <a:tint val="75000"/>
                  </a:schemeClr>
                </a:solidFill>
              </a:defRPr>
            </a:lvl3pPr>
            <a:lvl4pPr marL="2969925" indent="0">
              <a:buNone/>
              <a:defRPr sz="3464">
                <a:solidFill>
                  <a:schemeClr val="tx1">
                    <a:tint val="75000"/>
                  </a:schemeClr>
                </a:solidFill>
              </a:defRPr>
            </a:lvl4pPr>
            <a:lvl5pPr marL="3959901" indent="0">
              <a:buNone/>
              <a:defRPr sz="3464">
                <a:solidFill>
                  <a:schemeClr val="tx1">
                    <a:tint val="75000"/>
                  </a:schemeClr>
                </a:solidFill>
              </a:defRPr>
            </a:lvl5pPr>
            <a:lvl6pPr marL="4949876" indent="0">
              <a:buNone/>
              <a:defRPr sz="3464">
                <a:solidFill>
                  <a:schemeClr val="tx1">
                    <a:tint val="75000"/>
                  </a:schemeClr>
                </a:solidFill>
              </a:defRPr>
            </a:lvl6pPr>
            <a:lvl7pPr marL="5939851" indent="0">
              <a:buNone/>
              <a:defRPr sz="3464">
                <a:solidFill>
                  <a:schemeClr val="tx1">
                    <a:tint val="75000"/>
                  </a:schemeClr>
                </a:solidFill>
              </a:defRPr>
            </a:lvl7pPr>
            <a:lvl8pPr marL="6929826" indent="0">
              <a:buNone/>
              <a:defRPr sz="3464">
                <a:solidFill>
                  <a:schemeClr val="tx1">
                    <a:tint val="75000"/>
                  </a:schemeClr>
                </a:solidFill>
              </a:defRPr>
            </a:lvl8pPr>
            <a:lvl9pPr marL="7919801" indent="0">
              <a:buNone/>
              <a:defRPr sz="3464">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56BA440-60C8-4FA2-A8D1-040CB15E1E72}" type="datetimeFigureOut">
              <a:rPr lang="es-MX" smtClean="0"/>
              <a:t>03/12/2021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72289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61202" y="4312617"/>
            <a:ext cx="8414703" cy="1027902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0023395" y="4312617"/>
            <a:ext cx="8414703" cy="1027902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56BA440-60C8-4FA2-A8D1-040CB15E1E72}" type="datetimeFigureOut">
              <a:rPr lang="es-MX" smtClean="0"/>
              <a:t>03/12/2021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03315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63781" y="862527"/>
            <a:ext cx="17076896" cy="31313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3783" y="3971359"/>
            <a:ext cx="8376031" cy="1946301"/>
          </a:xfrm>
        </p:spPr>
        <p:txBody>
          <a:bodyPr anchor="b"/>
          <a:lstStyle>
            <a:lvl1pPr marL="0" indent="0">
              <a:buNone/>
              <a:defRPr sz="5197" b="1"/>
            </a:lvl1pPr>
            <a:lvl2pPr marL="989975" indent="0">
              <a:buNone/>
              <a:defRPr sz="4331" b="1"/>
            </a:lvl2pPr>
            <a:lvl3pPr marL="1979950" indent="0">
              <a:buNone/>
              <a:defRPr sz="3898" b="1"/>
            </a:lvl3pPr>
            <a:lvl4pPr marL="2969925" indent="0">
              <a:buNone/>
              <a:defRPr sz="3464" b="1"/>
            </a:lvl4pPr>
            <a:lvl5pPr marL="3959901" indent="0">
              <a:buNone/>
              <a:defRPr sz="3464" b="1"/>
            </a:lvl5pPr>
            <a:lvl6pPr marL="4949876" indent="0">
              <a:buNone/>
              <a:defRPr sz="3464" b="1"/>
            </a:lvl6pPr>
            <a:lvl7pPr marL="5939851" indent="0">
              <a:buNone/>
              <a:defRPr sz="3464" b="1"/>
            </a:lvl7pPr>
            <a:lvl8pPr marL="6929826" indent="0">
              <a:buNone/>
              <a:defRPr sz="3464" b="1"/>
            </a:lvl8pPr>
            <a:lvl9pPr marL="7919801" indent="0">
              <a:buNone/>
              <a:defRPr sz="3464" b="1"/>
            </a:lvl9pPr>
          </a:lstStyle>
          <a:p>
            <a:pPr lvl="0"/>
            <a:r>
              <a:rPr lang="es-ES"/>
              <a:t>Editar el estilo de texto del patrón</a:t>
            </a:r>
          </a:p>
        </p:txBody>
      </p:sp>
      <p:sp>
        <p:nvSpPr>
          <p:cNvPr id="4" name="Content Placeholder 3"/>
          <p:cNvSpPr>
            <a:spLocks noGrp="1"/>
          </p:cNvSpPr>
          <p:nvPr>
            <p:ph sz="half" idx="2"/>
          </p:nvPr>
        </p:nvSpPr>
        <p:spPr>
          <a:xfrm>
            <a:off x="1363783" y="5917660"/>
            <a:ext cx="8376031" cy="87039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0023397" y="3971359"/>
            <a:ext cx="8417281" cy="1946301"/>
          </a:xfrm>
        </p:spPr>
        <p:txBody>
          <a:bodyPr anchor="b"/>
          <a:lstStyle>
            <a:lvl1pPr marL="0" indent="0">
              <a:buNone/>
              <a:defRPr sz="5197" b="1"/>
            </a:lvl1pPr>
            <a:lvl2pPr marL="989975" indent="0">
              <a:buNone/>
              <a:defRPr sz="4331" b="1"/>
            </a:lvl2pPr>
            <a:lvl3pPr marL="1979950" indent="0">
              <a:buNone/>
              <a:defRPr sz="3898" b="1"/>
            </a:lvl3pPr>
            <a:lvl4pPr marL="2969925" indent="0">
              <a:buNone/>
              <a:defRPr sz="3464" b="1"/>
            </a:lvl4pPr>
            <a:lvl5pPr marL="3959901" indent="0">
              <a:buNone/>
              <a:defRPr sz="3464" b="1"/>
            </a:lvl5pPr>
            <a:lvl6pPr marL="4949876" indent="0">
              <a:buNone/>
              <a:defRPr sz="3464" b="1"/>
            </a:lvl6pPr>
            <a:lvl7pPr marL="5939851" indent="0">
              <a:buNone/>
              <a:defRPr sz="3464" b="1"/>
            </a:lvl7pPr>
            <a:lvl8pPr marL="6929826" indent="0">
              <a:buNone/>
              <a:defRPr sz="3464" b="1"/>
            </a:lvl8pPr>
            <a:lvl9pPr marL="7919801" indent="0">
              <a:buNone/>
              <a:defRPr sz="3464" b="1"/>
            </a:lvl9pPr>
          </a:lstStyle>
          <a:p>
            <a:pPr lvl="0"/>
            <a:r>
              <a:rPr lang="es-ES"/>
              <a:t>Editar el estilo de texto del patrón</a:t>
            </a:r>
          </a:p>
        </p:txBody>
      </p:sp>
      <p:sp>
        <p:nvSpPr>
          <p:cNvPr id="6" name="Content Placeholder 5"/>
          <p:cNvSpPr>
            <a:spLocks noGrp="1"/>
          </p:cNvSpPr>
          <p:nvPr>
            <p:ph sz="quarter" idx="4"/>
          </p:nvPr>
        </p:nvSpPr>
        <p:spPr>
          <a:xfrm>
            <a:off x="10023397" y="5917660"/>
            <a:ext cx="8417281" cy="87039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56BA440-60C8-4FA2-A8D1-040CB15E1E72}" type="datetimeFigureOut">
              <a:rPr lang="es-MX" smtClean="0"/>
              <a:t>03/12/2021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192386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56BA440-60C8-4FA2-A8D1-040CB15E1E72}" type="datetimeFigureOut">
              <a:rPr lang="es-MX" smtClean="0"/>
              <a:t>03/12/2021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2982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BA440-60C8-4FA2-A8D1-040CB15E1E72}" type="datetimeFigureOut">
              <a:rPr lang="es-MX" smtClean="0"/>
              <a:t>03/12/2021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78189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63781" y="1080029"/>
            <a:ext cx="6385790" cy="3780102"/>
          </a:xfrm>
        </p:spPr>
        <p:txBody>
          <a:bodyPr anchor="b"/>
          <a:lstStyle>
            <a:lvl1pPr>
              <a:defRPr sz="6929"/>
            </a:lvl1pPr>
          </a:lstStyle>
          <a:p>
            <a:r>
              <a:rPr lang="es-ES"/>
              <a:t>Haga clic para modificar el estilo de título del patrón</a:t>
            </a:r>
            <a:endParaRPr lang="en-US" dirty="0"/>
          </a:p>
        </p:txBody>
      </p:sp>
      <p:sp>
        <p:nvSpPr>
          <p:cNvPr id="3" name="Content Placeholder 2"/>
          <p:cNvSpPr>
            <a:spLocks noGrp="1"/>
          </p:cNvSpPr>
          <p:nvPr>
            <p:ph idx="1"/>
          </p:nvPr>
        </p:nvSpPr>
        <p:spPr>
          <a:xfrm>
            <a:off x="8417281" y="2332567"/>
            <a:ext cx="10023396" cy="11512811"/>
          </a:xfrm>
        </p:spPr>
        <p:txBody>
          <a:bodyPr/>
          <a:lstStyle>
            <a:lvl1pPr>
              <a:defRPr sz="6929"/>
            </a:lvl1pPr>
            <a:lvl2pPr>
              <a:defRPr sz="6063"/>
            </a:lvl2pPr>
            <a:lvl3pPr>
              <a:defRPr sz="5197"/>
            </a:lvl3pPr>
            <a:lvl4pPr>
              <a:defRPr sz="4331"/>
            </a:lvl4pPr>
            <a:lvl5pPr>
              <a:defRPr sz="4331"/>
            </a:lvl5pPr>
            <a:lvl6pPr>
              <a:defRPr sz="4331"/>
            </a:lvl6pPr>
            <a:lvl7pPr>
              <a:defRPr sz="4331"/>
            </a:lvl7pPr>
            <a:lvl8pPr>
              <a:defRPr sz="4331"/>
            </a:lvl8pPr>
            <a:lvl9pPr>
              <a:defRPr sz="4331"/>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363781" y="4860131"/>
            <a:ext cx="6385790" cy="9003995"/>
          </a:xfrm>
        </p:spPr>
        <p:txBody>
          <a:bodyPr/>
          <a:lstStyle>
            <a:lvl1pPr marL="0" indent="0">
              <a:buNone/>
              <a:defRPr sz="3464"/>
            </a:lvl1pPr>
            <a:lvl2pPr marL="989975" indent="0">
              <a:buNone/>
              <a:defRPr sz="3031"/>
            </a:lvl2pPr>
            <a:lvl3pPr marL="1979950" indent="0">
              <a:buNone/>
              <a:defRPr sz="2598"/>
            </a:lvl3pPr>
            <a:lvl4pPr marL="2969925" indent="0">
              <a:buNone/>
              <a:defRPr sz="2165"/>
            </a:lvl4pPr>
            <a:lvl5pPr marL="3959901" indent="0">
              <a:buNone/>
              <a:defRPr sz="2165"/>
            </a:lvl5pPr>
            <a:lvl6pPr marL="4949876" indent="0">
              <a:buNone/>
              <a:defRPr sz="2165"/>
            </a:lvl6pPr>
            <a:lvl7pPr marL="5939851" indent="0">
              <a:buNone/>
              <a:defRPr sz="2165"/>
            </a:lvl7pPr>
            <a:lvl8pPr marL="6929826" indent="0">
              <a:buNone/>
              <a:defRPr sz="2165"/>
            </a:lvl8pPr>
            <a:lvl9pPr marL="7919801" indent="0">
              <a:buNone/>
              <a:defRPr sz="2165"/>
            </a:lvl9pPr>
          </a:lstStyle>
          <a:p>
            <a:pPr lvl="0"/>
            <a:r>
              <a:rPr lang="es-ES"/>
              <a:t>Editar el estilo de texto del patrón</a:t>
            </a:r>
          </a:p>
        </p:txBody>
      </p:sp>
      <p:sp>
        <p:nvSpPr>
          <p:cNvPr id="5" name="Date Placeholder 4"/>
          <p:cNvSpPr>
            <a:spLocks noGrp="1"/>
          </p:cNvSpPr>
          <p:nvPr>
            <p:ph type="dt" sz="half" idx="10"/>
          </p:nvPr>
        </p:nvSpPr>
        <p:spPr/>
        <p:txBody>
          <a:bodyPr/>
          <a:lstStyle/>
          <a:p>
            <a:fld id="{856BA440-60C8-4FA2-A8D1-040CB15E1E72}" type="datetimeFigureOut">
              <a:rPr lang="es-MX" smtClean="0"/>
              <a:t>03/12/2021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96133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63781" y="1080029"/>
            <a:ext cx="6385790" cy="3780102"/>
          </a:xfrm>
        </p:spPr>
        <p:txBody>
          <a:bodyPr anchor="b"/>
          <a:lstStyle>
            <a:lvl1pPr>
              <a:defRPr sz="692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417281" y="2332567"/>
            <a:ext cx="10023396" cy="11512811"/>
          </a:xfrm>
        </p:spPr>
        <p:txBody>
          <a:bodyPr anchor="t"/>
          <a:lstStyle>
            <a:lvl1pPr marL="0" indent="0">
              <a:buNone/>
              <a:defRPr sz="6929"/>
            </a:lvl1pPr>
            <a:lvl2pPr marL="989975" indent="0">
              <a:buNone/>
              <a:defRPr sz="6063"/>
            </a:lvl2pPr>
            <a:lvl3pPr marL="1979950" indent="0">
              <a:buNone/>
              <a:defRPr sz="5197"/>
            </a:lvl3pPr>
            <a:lvl4pPr marL="2969925" indent="0">
              <a:buNone/>
              <a:defRPr sz="4331"/>
            </a:lvl4pPr>
            <a:lvl5pPr marL="3959901" indent="0">
              <a:buNone/>
              <a:defRPr sz="4331"/>
            </a:lvl5pPr>
            <a:lvl6pPr marL="4949876" indent="0">
              <a:buNone/>
              <a:defRPr sz="4331"/>
            </a:lvl6pPr>
            <a:lvl7pPr marL="5939851" indent="0">
              <a:buNone/>
              <a:defRPr sz="4331"/>
            </a:lvl7pPr>
            <a:lvl8pPr marL="6929826" indent="0">
              <a:buNone/>
              <a:defRPr sz="4331"/>
            </a:lvl8pPr>
            <a:lvl9pPr marL="7919801" indent="0">
              <a:buNone/>
              <a:defRPr sz="4331"/>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363781" y="4860131"/>
            <a:ext cx="6385790" cy="9003995"/>
          </a:xfrm>
        </p:spPr>
        <p:txBody>
          <a:bodyPr/>
          <a:lstStyle>
            <a:lvl1pPr marL="0" indent="0">
              <a:buNone/>
              <a:defRPr sz="3464"/>
            </a:lvl1pPr>
            <a:lvl2pPr marL="989975" indent="0">
              <a:buNone/>
              <a:defRPr sz="3031"/>
            </a:lvl2pPr>
            <a:lvl3pPr marL="1979950" indent="0">
              <a:buNone/>
              <a:defRPr sz="2598"/>
            </a:lvl3pPr>
            <a:lvl4pPr marL="2969925" indent="0">
              <a:buNone/>
              <a:defRPr sz="2165"/>
            </a:lvl4pPr>
            <a:lvl5pPr marL="3959901" indent="0">
              <a:buNone/>
              <a:defRPr sz="2165"/>
            </a:lvl5pPr>
            <a:lvl6pPr marL="4949876" indent="0">
              <a:buNone/>
              <a:defRPr sz="2165"/>
            </a:lvl6pPr>
            <a:lvl7pPr marL="5939851" indent="0">
              <a:buNone/>
              <a:defRPr sz="2165"/>
            </a:lvl7pPr>
            <a:lvl8pPr marL="6929826" indent="0">
              <a:buNone/>
              <a:defRPr sz="2165"/>
            </a:lvl8pPr>
            <a:lvl9pPr marL="7919801" indent="0">
              <a:buNone/>
              <a:defRPr sz="2165"/>
            </a:lvl9pPr>
          </a:lstStyle>
          <a:p>
            <a:pPr lvl="0"/>
            <a:r>
              <a:rPr lang="es-ES"/>
              <a:t>Editar el estilo de texto del patrón</a:t>
            </a:r>
          </a:p>
        </p:txBody>
      </p:sp>
      <p:sp>
        <p:nvSpPr>
          <p:cNvPr id="5" name="Date Placeholder 4"/>
          <p:cNvSpPr>
            <a:spLocks noGrp="1"/>
          </p:cNvSpPr>
          <p:nvPr>
            <p:ph type="dt" sz="half" idx="10"/>
          </p:nvPr>
        </p:nvSpPr>
        <p:spPr/>
        <p:txBody>
          <a:bodyPr/>
          <a:lstStyle/>
          <a:p>
            <a:fld id="{856BA440-60C8-4FA2-A8D1-040CB15E1E72}" type="datetimeFigureOut">
              <a:rPr lang="es-MX" smtClean="0"/>
              <a:t>03/12/2021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364956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61202" y="862527"/>
            <a:ext cx="17076896" cy="31313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1202" y="4312617"/>
            <a:ext cx="17076896" cy="10279029"/>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61202" y="15015410"/>
            <a:ext cx="4454843" cy="862523"/>
          </a:xfrm>
          <a:prstGeom prst="rect">
            <a:avLst/>
          </a:prstGeom>
        </p:spPr>
        <p:txBody>
          <a:bodyPr vert="horz" lIns="91440" tIns="45720" rIns="91440" bIns="45720" rtlCol="0" anchor="ctr"/>
          <a:lstStyle>
            <a:lvl1pPr algn="l">
              <a:defRPr sz="2598">
                <a:solidFill>
                  <a:schemeClr val="tx1">
                    <a:tint val="75000"/>
                  </a:schemeClr>
                </a:solidFill>
              </a:defRPr>
            </a:lvl1pPr>
          </a:lstStyle>
          <a:p>
            <a:fld id="{856BA440-60C8-4FA2-A8D1-040CB15E1E72}" type="datetimeFigureOut">
              <a:rPr lang="es-MX" smtClean="0"/>
              <a:t>03/12/2021</a:t>
            </a:fld>
            <a:endParaRPr lang="es-MX"/>
          </a:p>
        </p:txBody>
      </p:sp>
      <p:sp>
        <p:nvSpPr>
          <p:cNvPr id="5" name="Footer Placeholder 4"/>
          <p:cNvSpPr>
            <a:spLocks noGrp="1"/>
          </p:cNvSpPr>
          <p:nvPr>
            <p:ph type="ftr" sz="quarter" idx="3"/>
          </p:nvPr>
        </p:nvSpPr>
        <p:spPr>
          <a:xfrm>
            <a:off x="6558518" y="15015410"/>
            <a:ext cx="6682264" cy="862523"/>
          </a:xfrm>
          <a:prstGeom prst="rect">
            <a:avLst/>
          </a:prstGeom>
        </p:spPr>
        <p:txBody>
          <a:bodyPr vert="horz" lIns="91440" tIns="45720" rIns="91440" bIns="45720" rtlCol="0" anchor="ctr"/>
          <a:lstStyle>
            <a:lvl1pPr algn="ctr">
              <a:defRPr sz="2598">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3983255" y="15015410"/>
            <a:ext cx="4454843" cy="862523"/>
          </a:xfrm>
          <a:prstGeom prst="rect">
            <a:avLst/>
          </a:prstGeom>
        </p:spPr>
        <p:txBody>
          <a:bodyPr vert="horz" lIns="91440" tIns="45720" rIns="91440" bIns="45720" rtlCol="0" anchor="ctr"/>
          <a:lstStyle>
            <a:lvl1pPr algn="r">
              <a:defRPr sz="2598">
                <a:solidFill>
                  <a:schemeClr val="tx1">
                    <a:tint val="75000"/>
                  </a:schemeClr>
                </a:solidFill>
              </a:defRPr>
            </a:lvl1pPr>
          </a:lstStyle>
          <a:p>
            <a:fld id="{65ED97D3-17DB-4DDD-8829-D392E27D3E2A}" type="slidenum">
              <a:rPr lang="es-MX" smtClean="0"/>
              <a:t>‹Nº›</a:t>
            </a:fld>
            <a:endParaRPr lang="es-MX"/>
          </a:p>
        </p:txBody>
      </p:sp>
    </p:spTree>
    <p:extLst>
      <p:ext uri="{BB962C8B-B14F-4D97-AF65-F5344CB8AC3E}">
        <p14:creationId xmlns:p14="http://schemas.microsoft.com/office/powerpoint/2010/main" val="34049878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979950" rtl="0" eaLnBrk="1" latinLnBrk="0" hangingPunct="1">
        <a:lnSpc>
          <a:spcPct val="90000"/>
        </a:lnSpc>
        <a:spcBef>
          <a:spcPct val="0"/>
        </a:spcBef>
        <a:buNone/>
        <a:defRPr sz="9527" kern="1200">
          <a:solidFill>
            <a:schemeClr val="tx1"/>
          </a:solidFill>
          <a:latin typeface="+mj-lt"/>
          <a:ea typeface="+mj-ea"/>
          <a:cs typeface="+mj-cs"/>
        </a:defRPr>
      </a:lvl1pPr>
    </p:titleStyle>
    <p:bodyStyle>
      <a:lvl1pPr marL="494988" indent="-494988" algn="l" defTabSz="1979950" rtl="0" eaLnBrk="1" latinLnBrk="0" hangingPunct="1">
        <a:lnSpc>
          <a:spcPct val="90000"/>
        </a:lnSpc>
        <a:spcBef>
          <a:spcPts val="2165"/>
        </a:spcBef>
        <a:buFont typeface="Arial" panose="020B0604020202020204" pitchFamily="34" charset="0"/>
        <a:buChar char="•"/>
        <a:defRPr sz="6063" kern="1200">
          <a:solidFill>
            <a:schemeClr val="tx1"/>
          </a:solidFill>
          <a:latin typeface="+mn-lt"/>
          <a:ea typeface="+mn-ea"/>
          <a:cs typeface="+mn-cs"/>
        </a:defRPr>
      </a:lvl1pPr>
      <a:lvl2pPr marL="1484963" indent="-494988" algn="l" defTabSz="1979950" rtl="0" eaLnBrk="1" latinLnBrk="0" hangingPunct="1">
        <a:lnSpc>
          <a:spcPct val="90000"/>
        </a:lnSpc>
        <a:spcBef>
          <a:spcPts val="1083"/>
        </a:spcBef>
        <a:buFont typeface="Arial" panose="020B0604020202020204" pitchFamily="34" charset="0"/>
        <a:buChar char="•"/>
        <a:defRPr sz="5197" kern="1200">
          <a:solidFill>
            <a:schemeClr val="tx1"/>
          </a:solidFill>
          <a:latin typeface="+mn-lt"/>
          <a:ea typeface="+mn-ea"/>
          <a:cs typeface="+mn-cs"/>
        </a:defRPr>
      </a:lvl2pPr>
      <a:lvl3pPr marL="2474938" indent="-494988" algn="l" defTabSz="1979950" rtl="0" eaLnBrk="1" latinLnBrk="0" hangingPunct="1">
        <a:lnSpc>
          <a:spcPct val="90000"/>
        </a:lnSpc>
        <a:spcBef>
          <a:spcPts val="1083"/>
        </a:spcBef>
        <a:buFont typeface="Arial" panose="020B0604020202020204" pitchFamily="34" charset="0"/>
        <a:buChar char="•"/>
        <a:defRPr sz="4331" kern="1200">
          <a:solidFill>
            <a:schemeClr val="tx1"/>
          </a:solidFill>
          <a:latin typeface="+mn-lt"/>
          <a:ea typeface="+mn-ea"/>
          <a:cs typeface="+mn-cs"/>
        </a:defRPr>
      </a:lvl3pPr>
      <a:lvl4pPr marL="3464913"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4pPr>
      <a:lvl5pPr marL="4454888"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5pPr>
      <a:lvl6pPr marL="5444863"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6pPr>
      <a:lvl7pPr marL="6434839"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7pPr>
      <a:lvl8pPr marL="7424814"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8pPr>
      <a:lvl9pPr marL="8414789"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9pPr>
    </p:bodyStyle>
    <p:otherStyle>
      <a:defPPr>
        <a:defRPr lang="en-US"/>
      </a:defPPr>
      <a:lvl1pPr marL="0" algn="l" defTabSz="1979950" rtl="0" eaLnBrk="1" latinLnBrk="0" hangingPunct="1">
        <a:defRPr sz="3898" kern="1200">
          <a:solidFill>
            <a:schemeClr val="tx1"/>
          </a:solidFill>
          <a:latin typeface="+mn-lt"/>
          <a:ea typeface="+mn-ea"/>
          <a:cs typeface="+mn-cs"/>
        </a:defRPr>
      </a:lvl1pPr>
      <a:lvl2pPr marL="989975" algn="l" defTabSz="1979950" rtl="0" eaLnBrk="1" latinLnBrk="0" hangingPunct="1">
        <a:defRPr sz="3898" kern="1200">
          <a:solidFill>
            <a:schemeClr val="tx1"/>
          </a:solidFill>
          <a:latin typeface="+mn-lt"/>
          <a:ea typeface="+mn-ea"/>
          <a:cs typeface="+mn-cs"/>
        </a:defRPr>
      </a:lvl2pPr>
      <a:lvl3pPr marL="1979950" algn="l" defTabSz="1979950" rtl="0" eaLnBrk="1" latinLnBrk="0" hangingPunct="1">
        <a:defRPr sz="3898" kern="1200">
          <a:solidFill>
            <a:schemeClr val="tx1"/>
          </a:solidFill>
          <a:latin typeface="+mn-lt"/>
          <a:ea typeface="+mn-ea"/>
          <a:cs typeface="+mn-cs"/>
        </a:defRPr>
      </a:lvl3pPr>
      <a:lvl4pPr marL="2969925" algn="l" defTabSz="1979950" rtl="0" eaLnBrk="1" latinLnBrk="0" hangingPunct="1">
        <a:defRPr sz="3898" kern="1200">
          <a:solidFill>
            <a:schemeClr val="tx1"/>
          </a:solidFill>
          <a:latin typeface="+mn-lt"/>
          <a:ea typeface="+mn-ea"/>
          <a:cs typeface="+mn-cs"/>
        </a:defRPr>
      </a:lvl4pPr>
      <a:lvl5pPr marL="3959901" algn="l" defTabSz="1979950" rtl="0" eaLnBrk="1" latinLnBrk="0" hangingPunct="1">
        <a:defRPr sz="3898" kern="1200">
          <a:solidFill>
            <a:schemeClr val="tx1"/>
          </a:solidFill>
          <a:latin typeface="+mn-lt"/>
          <a:ea typeface="+mn-ea"/>
          <a:cs typeface="+mn-cs"/>
        </a:defRPr>
      </a:lvl5pPr>
      <a:lvl6pPr marL="4949876" algn="l" defTabSz="1979950" rtl="0" eaLnBrk="1" latinLnBrk="0" hangingPunct="1">
        <a:defRPr sz="3898" kern="1200">
          <a:solidFill>
            <a:schemeClr val="tx1"/>
          </a:solidFill>
          <a:latin typeface="+mn-lt"/>
          <a:ea typeface="+mn-ea"/>
          <a:cs typeface="+mn-cs"/>
        </a:defRPr>
      </a:lvl6pPr>
      <a:lvl7pPr marL="5939851" algn="l" defTabSz="1979950" rtl="0" eaLnBrk="1" latinLnBrk="0" hangingPunct="1">
        <a:defRPr sz="3898" kern="1200">
          <a:solidFill>
            <a:schemeClr val="tx1"/>
          </a:solidFill>
          <a:latin typeface="+mn-lt"/>
          <a:ea typeface="+mn-ea"/>
          <a:cs typeface="+mn-cs"/>
        </a:defRPr>
      </a:lvl7pPr>
      <a:lvl8pPr marL="6929826" algn="l" defTabSz="1979950" rtl="0" eaLnBrk="1" latinLnBrk="0" hangingPunct="1">
        <a:defRPr sz="3898" kern="1200">
          <a:solidFill>
            <a:schemeClr val="tx1"/>
          </a:solidFill>
          <a:latin typeface="+mn-lt"/>
          <a:ea typeface="+mn-ea"/>
          <a:cs typeface="+mn-cs"/>
        </a:defRPr>
      </a:lvl8pPr>
      <a:lvl9pPr marL="7919801" algn="l" defTabSz="1979950" rtl="0" eaLnBrk="1" latinLnBrk="0" hangingPunct="1">
        <a:defRPr sz="3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celuladgdaie.github.io/EMDR/pdfs/Reglas%20Foros%20de%20discusion.pdf"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hYajgwcWb1k" TargetMode="External"/><Relationship Id="rId2" Type="http://schemas.openxmlformats.org/officeDocument/2006/relationships/hyperlink" Target="https://youtu.be/DjdFLJT5lhY" TargetMode="External"/><Relationship Id="rId1" Type="http://schemas.openxmlformats.org/officeDocument/2006/relationships/slideLayout" Target="../slideLayouts/slideLayout7.xml"/><Relationship Id="rId6" Type="http://schemas.openxmlformats.org/officeDocument/2006/relationships/hyperlink" Target="https://youtu.be/ubKjQD7Ga68" TargetMode="External"/><Relationship Id="rId5" Type="http://schemas.openxmlformats.org/officeDocument/2006/relationships/hyperlink" Target="https://youtu.be/pelrp8bw38k" TargetMode="External"/><Relationship Id="rId4" Type="http://schemas.openxmlformats.org/officeDocument/2006/relationships/hyperlink" Target="https://youtu.be/isqab0gjRGI"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s.wikipedia.org/w/index.php?title=Barroco&amp;oldid=139145019" TargetMode="External"/><Relationship Id="rId13" Type="http://schemas.openxmlformats.org/officeDocument/2006/relationships/hyperlink" Target="https://es.wikipedia.org/w/index.php?title=Carmina_Burana&amp;oldid=137411140" TargetMode="External"/><Relationship Id="rId18" Type="http://schemas.openxmlformats.org/officeDocument/2006/relationships/hyperlink" Target="https://dialnet.unirioja.es/descarga/articulo/8011945.pdf" TargetMode="External"/><Relationship Id="rId3" Type="http://schemas.openxmlformats.org/officeDocument/2006/relationships/hyperlink" Target="https://core.ac.uk/download/pdf/235189086.pdf" TargetMode="External"/><Relationship Id="rId21" Type="http://schemas.openxmlformats.org/officeDocument/2006/relationships/hyperlink" Target="https://es.wikipedia.org/w/index.php?title=Gallarda&amp;oldid=135396250" TargetMode="External"/><Relationship Id="rId7" Type="http://schemas.openxmlformats.org/officeDocument/2006/relationships/hyperlink" Target="https://idus.us.es/bitstream/handle/11441/43394/El_nacimiento_de_la_opera_un_retorno_a_l.pdf?sequence=1" TargetMode="External"/><Relationship Id="rId12" Type="http://schemas.openxmlformats.org/officeDocument/2006/relationships/hyperlink" Target="https://es.wikipedia.org/w/index.php?title=Berenguer_de_Palou&amp;oldid=132973122" TargetMode="External"/><Relationship Id="rId17" Type="http://schemas.openxmlformats.org/officeDocument/2006/relationships/hyperlink" Target="https://revistes.ub.edu/index.php/SVMMA/article/download/35930/35102" TargetMode="External"/><Relationship Id="rId2" Type="http://schemas.openxmlformats.org/officeDocument/2006/relationships/hyperlink" Target="https://www.redalyc.org/journal/874/87451466006/html" TargetMode="External"/><Relationship Id="rId16" Type="http://schemas.openxmlformats.org/officeDocument/2006/relationships/hyperlink" Target="https://dialnet.unirioja.es/descarga/articulo/6784210.pdf" TargetMode="External"/><Relationship Id="rId20" Type="http://schemas.openxmlformats.org/officeDocument/2006/relationships/hyperlink" Target="https://www.raco.cat/index.php/BoletinRABL/article/download/195811/269985" TargetMode="External"/><Relationship Id="rId1" Type="http://schemas.openxmlformats.org/officeDocument/2006/relationships/slideLayout" Target="../slideLayouts/slideLayout7.xml"/><Relationship Id="rId6" Type="http://schemas.openxmlformats.org/officeDocument/2006/relationships/hyperlink" Target="https://es.wikipedia.org/w/index.php?title=Antonio_Vivaldi&amp;oldid=139145929" TargetMode="External"/><Relationship Id="rId11" Type="http://schemas.openxmlformats.org/officeDocument/2006/relationships/hyperlink" Target="https://idus.us.es/bitstream/handle/11441/88752/el%20mecenazgo%20musical%20barroco.pdf?sequence=1&amp;isAllowed=y" TargetMode="External"/><Relationship Id="rId5" Type="http://schemas.openxmlformats.org/officeDocument/2006/relationships/hyperlink" Target="https://es.wikipedia.org/w/index.php?title=Antonio_de_Cabez%C3%B3n&amp;oldid=135581994" TargetMode="External"/><Relationship Id="rId15" Type="http://schemas.openxmlformats.org/officeDocument/2006/relationships/hyperlink" Target="https://escholarship.org/content/qt74q8n20h/qt74q8n20h.pdf" TargetMode="External"/><Relationship Id="rId23" Type="http://schemas.openxmlformats.org/officeDocument/2006/relationships/hyperlink" Target="https://digitum.um.es/digitum/bitstream/10201/102321/9/JMGM.%20Apuntes%20para%20una%20historia%20de%20la%20musica.pdf" TargetMode="External"/><Relationship Id="rId10" Type="http://schemas.openxmlformats.org/officeDocument/2006/relationships/hyperlink" Target="https://es.wikipedia.org/w/index.php?title=Beatriz_de_D%C3%ADa&amp;oldid=139059110" TargetMode="External"/><Relationship Id="rId19" Type="http://schemas.openxmlformats.org/officeDocument/2006/relationships/hyperlink" Target="https://es.wikipedia.org/w/index.php?title=Edad_Media&amp;oldid=138952190" TargetMode="External"/><Relationship Id="rId4" Type="http://schemas.openxmlformats.org/officeDocument/2006/relationships/hyperlink" Target="http://www.orfeoweb.com/ammetto-bejar_celaya%202017.pdf" TargetMode="External"/><Relationship Id="rId9" Type="http://schemas.openxmlformats.org/officeDocument/2006/relationships/hyperlink" Target="https://es.wikipedia.org/w/index.php?title=Barroco_novohispano&amp;oldid=138805927" TargetMode="External"/><Relationship Id="rId14" Type="http://schemas.openxmlformats.org/officeDocument/2006/relationships/hyperlink" Target="http://centroestudiossefardiesdecaracas.com/files/magazine/2F-Revista%20Maguen%20163.pdf#page=62" TargetMode="External"/><Relationship Id="rId22" Type="http://schemas.openxmlformats.org/officeDocument/2006/relationships/hyperlink" Target="https://www.academia.edu/12243746/_Elementos_profanos_y_suf%C3%ADes_en_la_m%C3%BAsica_andalus%C3%AD_magreb%C3%AD_en_Miscel%C3%A1nea_de_Estudios_%C3%81rabes_y_Hebraicos_Granada_LV_2006_71_106"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es.wikipedia.org/w/index.php?title=Josquin_des_Pr%C3%A9s&amp;oldid=139151316" TargetMode="External"/><Relationship Id="rId13" Type="http://schemas.openxmlformats.org/officeDocument/2006/relationships/hyperlink" Target="https://doi.org/10.1344/452f.2021.24.18" TargetMode="External"/><Relationship Id="rId18" Type="http://schemas.openxmlformats.org/officeDocument/2006/relationships/hyperlink" Target="https://academiagallegabellasartes.org/gestor/upload/Abrente%2049-50.pdf#page=177" TargetMode="External"/><Relationship Id="rId3" Type="http://schemas.openxmlformats.org/officeDocument/2006/relationships/hyperlink" Target="https://www.inah.gob.mx/boletines/1397-el-barroco-parte-de-la-idiosincrasia-mexicana" TargetMode="External"/><Relationship Id="rId21" Type="http://schemas.openxmlformats.org/officeDocument/2006/relationships/hyperlink" Target="https://bagn.archivos.gob.mx/index.php/legajos/article/view/725" TargetMode="External"/><Relationship Id="rId7" Type="http://schemas.openxmlformats.org/officeDocument/2006/relationships/hyperlink" Target="https://es.wikipedia.org/w/index.php?title=Johann_Sebastian_Bach&amp;oldid=138990761" TargetMode="External"/><Relationship Id="rId12" Type="http://schemas.openxmlformats.org/officeDocument/2006/relationships/hyperlink" Target="https://es.wikipedia.org/w/index.php?title=Ministril&amp;oldid=136969805" TargetMode="External"/><Relationship Id="rId17" Type="http://schemas.openxmlformats.org/officeDocument/2006/relationships/hyperlink" Target="https://raco.cat/index.php/BoletinRABL/article/view/195812" TargetMode="External"/><Relationship Id="rId2" Type="http://schemas.openxmlformats.org/officeDocument/2006/relationships/hyperlink" Target="https://es.wikipedia.org/w/index.php?title=Henry_Purcell&amp;oldid=139146470" TargetMode="External"/><Relationship Id="rId16" Type="http://schemas.openxmlformats.org/officeDocument/2006/relationships/hyperlink" Target="https://www.musicaantigua.com/he-aqui-los-sonetos-que-vivaldi-escribio-para-las-cuatro-estaciones/" TargetMode="External"/><Relationship Id="rId20" Type="http://schemas.openxmlformats.org/officeDocument/2006/relationships/hyperlink" Target="https://www.repositorio.fam.unam.mx/bitstream/123456789/48/1/Cap%C3%ADtulo_2_I_Simposio_Internacional_de_Musicolog%C3%ADa_Musicolog%C3%ADa_e_Interpretaci%C3%B3n-19-27.pdf" TargetMode="External"/><Relationship Id="rId1" Type="http://schemas.openxmlformats.org/officeDocument/2006/relationships/slideLayout" Target="../slideLayouts/slideLayout7.xml"/><Relationship Id="rId6" Type="http://schemas.openxmlformats.org/officeDocument/2006/relationships/hyperlink" Target="https://es.wikipedia.org/w/index.php?title=Juglar&amp;oldid=138944859" TargetMode="External"/><Relationship Id="rId11" Type="http://schemas.openxmlformats.org/officeDocument/2006/relationships/hyperlink" Target="https://sobrehistoria.com/que-es-un-trovador-y-un-juglar/" TargetMode="External"/><Relationship Id="rId5" Type="http://schemas.openxmlformats.org/officeDocument/2006/relationships/hyperlink" Target="http://www.e-revistes.uji.es/index.php/artseduca/article/download/2787/2326/" TargetMode="External"/><Relationship Id="rId15" Type="http://schemas.openxmlformats.org/officeDocument/2006/relationships/hyperlink" Target="http://www.musicaantigua.com/el-renacimiento-una-etapa-corta-pero-de-las-mas-importantes-dentro-de-la-historia-de-la-musica/" TargetMode="External"/><Relationship Id="rId10" Type="http://schemas.openxmlformats.org/officeDocument/2006/relationships/hyperlink" Target="http://ve.scielo.org/scielo.php?pid=S0367-47622005000400008&amp;script=sci_arttext&amp;tlng=en" TargetMode="External"/><Relationship Id="rId19" Type="http://schemas.openxmlformats.org/officeDocument/2006/relationships/hyperlink" Target="https://www.redalyc.org/pdf/2052/205244045005.pdf" TargetMode="External"/><Relationship Id="rId4" Type="http://schemas.openxmlformats.org/officeDocument/2006/relationships/hyperlink" Target="https://es.wikipedia.org/w/index.php?title=Instrumentos_musicales_del_Barroco&amp;oldid=135065961" TargetMode="External"/><Relationship Id="rId9" Type="http://schemas.openxmlformats.org/officeDocument/2006/relationships/hyperlink" Target="https://www.researchgate.net/profile/Ruben-Lopez-Cano/publication/318278476_Musica_y_retorica_en_el_Barroco/links/54f5abac0cf2f28c136660dc/Musica-y-retorica-en-el-Barroco.pdf" TargetMode="External"/><Relationship Id="rId14" Type="http://schemas.openxmlformats.org/officeDocument/2006/relationships/hyperlink" Target="http://www.musicaantigua.com/alfonso-x-el-sabio-el-rey-de-las-cantiga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ricsh.org.mx/index.php/RICSH/article/download/235/1022" TargetMode="External"/><Relationship Id="rId13" Type="http://schemas.openxmlformats.org/officeDocument/2006/relationships/hyperlink" Target="https://doi.org/10.22201/iie.18703062e.1975.44.1006" TargetMode="External"/><Relationship Id="rId3" Type="http://schemas.openxmlformats.org/officeDocument/2006/relationships/hyperlink" Target="https://core.ac.uk/download/pdf/11502353.pdf" TargetMode="External"/><Relationship Id="rId7" Type="http://schemas.openxmlformats.org/officeDocument/2006/relationships/hyperlink" Target="https://www.significados.com/barroco/" TargetMode="External"/><Relationship Id="rId12" Type="http://schemas.openxmlformats.org/officeDocument/2006/relationships/hyperlink" Target="https://repositorio.uca.edu.ar/handle/123456789/1002" TargetMode="External"/><Relationship Id="rId17" Type="http://schemas.openxmlformats.org/officeDocument/2006/relationships/hyperlink" Target="https://www.ehumanista.ucsb.edu/sites/secure.lsit.ucsb.edu.span.d7_eh/files/sitefiles/ehumanista/volume6/Zugasti.pdf" TargetMode="External"/><Relationship Id="rId2" Type="http://schemas.openxmlformats.org/officeDocument/2006/relationships/hyperlink" Target="https://www.academia.edu/44059995/_La_dignificaci%C3%B3n_de_lo_popular_en_la_m%C3%BAsica_renacentista_,%20sobre%20la%20cita%20me%20parece%20pertinente" TargetMode="External"/><Relationship Id="rId16" Type="http://schemas.openxmlformats.org/officeDocument/2006/relationships/hyperlink" Target="https://es.wikipedia.org/w/index.php?title=Volta_(danza)&amp;oldid=131670606" TargetMode="External"/><Relationship Id="rId1" Type="http://schemas.openxmlformats.org/officeDocument/2006/relationships/slideLayout" Target="../slideLayouts/slideLayout7.xml"/><Relationship Id="rId6" Type="http://schemas.openxmlformats.org/officeDocument/2006/relationships/hyperlink" Target="https://dialnet.unirioja.es/descarga/articulo/7371751.pdf" TargetMode="External"/><Relationship Id="rId11" Type="http://schemas.openxmlformats.org/officeDocument/2006/relationships/hyperlink" Target="https://es.wikipedia.org/w/index.php?title=Trovador&amp;oldid=136842253" TargetMode="External"/><Relationship Id="rId5" Type="http://schemas.openxmlformats.org/officeDocument/2006/relationships/hyperlink" Target="https://journals.openedition.org/medievalista/4514" TargetMode="External"/><Relationship Id="rId15" Type="http://schemas.openxmlformats.org/officeDocument/2006/relationships/hyperlink" Target="http://rac.db.uanl.mx/id/eprint/2805/1/Famus6-0004.pdf" TargetMode="External"/><Relationship Id="rId10" Type="http://schemas.openxmlformats.org/officeDocument/2006/relationships/hyperlink" Target="https://es.wikipedia.org/w/index.php?title=Thomas_Tallis&amp;oldid=128905391" TargetMode="External"/><Relationship Id="rId4" Type="http://schemas.openxmlformats.org/officeDocument/2006/relationships/hyperlink" Target="https://repositorio.uc.cl/xmlui/bitstream/handle/11534/6742/000370858.pdf" TargetMode="External"/><Relationship Id="rId9" Type="http://schemas.openxmlformats.org/officeDocument/2006/relationships/hyperlink" Target="https://www.academia.edu/34231646/Caracter%C3%ADsticas_musicales_de_G_F_H%C3%A4ndel" TargetMode="External"/><Relationship Id="rId14" Type="http://schemas.openxmlformats.org/officeDocument/2006/relationships/hyperlink" Target="https://revistas.usc.gal/index.php/quintana/article/view/7326/1058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jpeg"/><Relationship Id="rId7"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hyperlink" Target="https://pixabay.com/es/" TargetMode="External"/><Relationship Id="rId9" Type="http://schemas.openxmlformats.org/officeDocument/2006/relationships/comments" Target="../comments/commen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comments" Target="../comments/commen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comments" Target="../comments/comment7.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hyperlink" Target="https://es.wikipedia.org/w/index.php?title=Las_cuatro_estaciones&amp;oldid=138787870#Sonetos_y_alusion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comments" Target="../comments/commen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DjdFLJT5lhY"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youtu.be/isqab0gjRGI" TargetMode="External"/><Relationship Id="rId2" Type="http://schemas.openxmlformats.org/officeDocument/2006/relationships/hyperlink" Target="https://youtu.be/isqab0gjR" TargetMode="External"/><Relationship Id="rId1" Type="http://schemas.openxmlformats.org/officeDocument/2006/relationships/slideLayout" Target="../slideLayouts/slideLayout7.xml"/><Relationship Id="rId4"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pelrp8bw38k" TargetMode="External"/><Relationship Id="rId2" Type="http://schemas.openxmlformats.org/officeDocument/2006/relationships/hyperlink" Target="https://youtu.be/ubKjQD7Ga68"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youtu.be/hYajgwcWb1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251584" y="248898"/>
            <a:ext cx="10082192" cy="7840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s-MX"/>
            </a:defPPr>
            <a:lvl1pPr algn="ctr"/>
          </a:lstStyle>
          <a:p>
            <a:r>
              <a:rPr lang="es-MX" sz="3600" b="1" dirty="0">
                <a:latin typeface="Arial" panose="020B0604020202020204" pitchFamily="34" charset="0"/>
                <a:cs typeface="Arial" panose="020B0604020202020204" pitchFamily="34" charset="0"/>
              </a:rPr>
              <a:t>La música clásica cerca de ti </a:t>
            </a:r>
          </a:p>
        </p:txBody>
      </p:sp>
      <p:sp>
        <p:nvSpPr>
          <p:cNvPr id="20" name="Rectángulo 19"/>
          <p:cNvSpPr/>
          <p:nvPr/>
        </p:nvSpPr>
        <p:spPr>
          <a:xfrm>
            <a:off x="257083" y="10657030"/>
            <a:ext cx="4158200" cy="43658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dirty="0">
                <a:latin typeface="Arial" panose="020B0604020202020204" pitchFamily="34" charset="0"/>
                <a:cs typeface="Arial" panose="020B0604020202020204" pitchFamily="34" charset="0"/>
              </a:rPr>
              <a:t>Módulo</a:t>
            </a:r>
          </a:p>
          <a:p>
            <a:pPr algn="ctr"/>
            <a:r>
              <a:rPr lang="es-MX" sz="2800" dirty="0">
                <a:latin typeface="Arial" panose="020B0604020202020204" pitchFamily="34" charset="0"/>
                <a:cs typeface="Arial" panose="020B0604020202020204" pitchFamily="34" charset="0"/>
              </a:rPr>
              <a:t>1</a:t>
            </a:r>
          </a:p>
          <a:p>
            <a:pPr algn="ctr"/>
            <a:r>
              <a:rPr lang="es-MX" sz="2800" dirty="0">
                <a:latin typeface="Arial" panose="020B0604020202020204" pitchFamily="34" charset="0"/>
                <a:cs typeface="Arial" panose="020B0604020202020204" pitchFamily="34" charset="0"/>
              </a:rPr>
              <a:t>Música del siglo XII a 1750</a:t>
            </a:r>
          </a:p>
        </p:txBody>
      </p:sp>
      <p:sp>
        <p:nvSpPr>
          <p:cNvPr id="25" name="Rectángulo 24"/>
          <p:cNvSpPr/>
          <p:nvPr/>
        </p:nvSpPr>
        <p:spPr>
          <a:xfrm>
            <a:off x="4586566" y="10657029"/>
            <a:ext cx="4158200" cy="43658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dirty="0">
                <a:latin typeface="Arial" panose="020B0604020202020204" pitchFamily="34" charset="0"/>
                <a:cs typeface="Arial" panose="020B0604020202020204" pitchFamily="34" charset="0"/>
              </a:rPr>
              <a:t>Módulo</a:t>
            </a:r>
          </a:p>
          <a:p>
            <a:pPr algn="ctr"/>
            <a:r>
              <a:rPr lang="es-MX" sz="2800" dirty="0">
                <a:latin typeface="Arial" panose="020B0604020202020204" pitchFamily="34" charset="0"/>
                <a:cs typeface="Arial" panose="020B0604020202020204" pitchFamily="34" charset="0"/>
              </a:rPr>
              <a:t>2</a:t>
            </a:r>
          </a:p>
          <a:p>
            <a:pPr algn="ctr"/>
            <a:r>
              <a:rPr lang="es-MX" sz="2800" dirty="0">
                <a:latin typeface="Arial" panose="020B0604020202020204" pitchFamily="34" charset="0"/>
                <a:cs typeface="Arial" panose="020B0604020202020204" pitchFamily="34" charset="0"/>
              </a:rPr>
              <a:t>Música de 1750 a la época impresionista</a:t>
            </a:r>
          </a:p>
        </p:txBody>
      </p:sp>
      <p:sp>
        <p:nvSpPr>
          <p:cNvPr id="16" name="Rectángulo 15"/>
          <p:cNvSpPr/>
          <p:nvPr/>
        </p:nvSpPr>
        <p:spPr>
          <a:xfrm>
            <a:off x="8916049" y="10657028"/>
            <a:ext cx="4158200" cy="43658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dirty="0">
                <a:latin typeface="Arial" panose="020B0604020202020204" pitchFamily="34" charset="0"/>
                <a:cs typeface="Arial" panose="020B0604020202020204" pitchFamily="34" charset="0"/>
              </a:rPr>
              <a:t>Módulo</a:t>
            </a:r>
          </a:p>
          <a:p>
            <a:pPr algn="ctr"/>
            <a:r>
              <a:rPr lang="es-MX" sz="2800" dirty="0">
                <a:latin typeface="Arial" panose="020B0604020202020204" pitchFamily="34" charset="0"/>
                <a:cs typeface="Arial" panose="020B0604020202020204" pitchFamily="34" charset="0"/>
              </a:rPr>
              <a:t>3</a:t>
            </a:r>
          </a:p>
          <a:p>
            <a:pPr algn="ctr"/>
            <a:r>
              <a:rPr lang="es-MX" sz="2800" dirty="0">
                <a:latin typeface="Arial" panose="020B0604020202020204" pitchFamily="34" charset="0"/>
                <a:cs typeface="Arial" panose="020B0604020202020204" pitchFamily="34" charset="0"/>
              </a:rPr>
              <a:t>Música del siglo XX</a:t>
            </a:r>
          </a:p>
        </p:txBody>
      </p:sp>
      <p:sp>
        <p:nvSpPr>
          <p:cNvPr id="13" name="Rectángulo 12"/>
          <p:cNvSpPr/>
          <p:nvPr/>
        </p:nvSpPr>
        <p:spPr>
          <a:xfrm>
            <a:off x="449073" y="1931810"/>
            <a:ext cx="5262846" cy="5013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MX" sz="2000" b="1" dirty="0">
                <a:solidFill>
                  <a:schemeClr val="bg1">
                    <a:lumMod val="65000"/>
                  </a:schemeClr>
                </a:solidFill>
                <a:latin typeface="Arial" panose="020B0604020202020204" pitchFamily="34" charset="0"/>
                <a:cs typeface="Arial" panose="020B0604020202020204" pitchFamily="34" charset="0"/>
              </a:rPr>
              <a:t>Información general</a:t>
            </a:r>
            <a:endParaRPr lang="es-MX" sz="1200" b="1" dirty="0">
              <a:solidFill>
                <a:schemeClr val="bg1">
                  <a:lumMod val="65000"/>
                </a:schemeClr>
              </a:solidFill>
              <a:latin typeface="Arial" panose="020B0604020202020204" pitchFamily="34" charset="0"/>
              <a:cs typeface="Arial" panose="020B0604020202020204" pitchFamily="34" charset="0"/>
            </a:endParaRPr>
          </a:p>
        </p:txBody>
      </p:sp>
      <p:sp>
        <p:nvSpPr>
          <p:cNvPr id="17" name="Rectángulo 16"/>
          <p:cNvSpPr/>
          <p:nvPr/>
        </p:nvSpPr>
        <p:spPr>
          <a:xfrm>
            <a:off x="155204" y="2701665"/>
            <a:ext cx="9691548" cy="6555140"/>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sp>
        <p:nvSpPr>
          <p:cNvPr id="21" name="Rectángulo 20"/>
          <p:cNvSpPr/>
          <p:nvPr/>
        </p:nvSpPr>
        <p:spPr>
          <a:xfrm>
            <a:off x="7072808" y="4716306"/>
            <a:ext cx="2414718" cy="29288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400" b="1" dirty="0">
                <a:highlight>
                  <a:srgbClr val="FF00FF"/>
                </a:highlight>
                <a:latin typeface="Arial" panose="020B0604020202020204" pitchFamily="34" charset="0"/>
                <a:cs typeface="Arial" panose="020B0604020202020204" pitchFamily="34" charset="0"/>
              </a:rPr>
              <a:t>Imagen</a:t>
            </a:r>
          </a:p>
        </p:txBody>
      </p:sp>
      <p:sp>
        <p:nvSpPr>
          <p:cNvPr id="22" name="Rectángulo 21"/>
          <p:cNvSpPr/>
          <p:nvPr/>
        </p:nvSpPr>
        <p:spPr>
          <a:xfrm>
            <a:off x="9856111" y="2678911"/>
            <a:ext cx="9691548" cy="6555140"/>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sp>
        <p:nvSpPr>
          <p:cNvPr id="23" name="Rectángulo 22"/>
          <p:cNvSpPr/>
          <p:nvPr/>
        </p:nvSpPr>
        <p:spPr>
          <a:xfrm>
            <a:off x="16764356" y="4620426"/>
            <a:ext cx="2414718" cy="29288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400" b="1" dirty="0">
                <a:highlight>
                  <a:srgbClr val="FF00FF"/>
                </a:highlight>
                <a:latin typeface="Arial" panose="020B0604020202020204" pitchFamily="34" charset="0"/>
                <a:cs typeface="Arial" panose="020B0604020202020204" pitchFamily="34" charset="0"/>
              </a:rPr>
              <a:t>Imagen</a:t>
            </a:r>
          </a:p>
        </p:txBody>
      </p:sp>
      <p:sp>
        <p:nvSpPr>
          <p:cNvPr id="26" name="Rectángulo 25"/>
          <p:cNvSpPr/>
          <p:nvPr/>
        </p:nvSpPr>
        <p:spPr>
          <a:xfrm>
            <a:off x="14046123" y="10669527"/>
            <a:ext cx="5222420" cy="435333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MX" sz="2800" dirty="0">
                <a:effectLst/>
                <a:latin typeface="Arial" panose="020B0604020202020204" pitchFamily="34" charset="0"/>
                <a:cs typeface="Arial" panose="020B0604020202020204" pitchFamily="34" charset="0"/>
              </a:rPr>
              <a:t>Evaluación de desempeño</a:t>
            </a:r>
          </a:p>
        </p:txBody>
      </p:sp>
      <p:sp>
        <p:nvSpPr>
          <p:cNvPr id="27" name="Rectángulo 26"/>
          <p:cNvSpPr/>
          <p:nvPr/>
        </p:nvSpPr>
        <p:spPr>
          <a:xfrm>
            <a:off x="7566509" y="9833397"/>
            <a:ext cx="6166757" cy="4532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2000" b="1" dirty="0">
                <a:solidFill>
                  <a:schemeClr val="bg1">
                    <a:lumMod val="65000"/>
                  </a:schemeClr>
                </a:solidFill>
                <a:latin typeface="Arial" panose="020B0604020202020204" pitchFamily="34" charset="0"/>
                <a:cs typeface="Arial" panose="020B0604020202020204" pitchFamily="34" charset="0"/>
              </a:rPr>
              <a:t>Desarrollo de la Experiencia Educativa</a:t>
            </a:r>
            <a:endParaRPr lang="es-MX" sz="1200" b="1" dirty="0">
              <a:solidFill>
                <a:schemeClr val="bg1">
                  <a:lumMod val="65000"/>
                </a:schemeClr>
              </a:solidFill>
              <a:latin typeface="Arial" panose="020B0604020202020204" pitchFamily="34" charset="0"/>
              <a:cs typeface="Arial" panose="020B0604020202020204" pitchFamily="34" charset="0"/>
            </a:endParaRPr>
          </a:p>
        </p:txBody>
      </p:sp>
      <p:sp>
        <p:nvSpPr>
          <p:cNvPr id="18" name="Rectángulo 17"/>
          <p:cNvSpPr/>
          <p:nvPr/>
        </p:nvSpPr>
        <p:spPr>
          <a:xfrm>
            <a:off x="664041" y="3232414"/>
            <a:ext cx="6233290" cy="565660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MX" sz="1800" b="1" dirty="0">
                <a:solidFill>
                  <a:schemeClr val="tx1">
                    <a:lumMod val="95000"/>
                    <a:lumOff val="5000"/>
                  </a:schemeClr>
                </a:solidFill>
                <a:latin typeface="Arial" panose="020B0604020202020204" pitchFamily="34" charset="0"/>
                <a:cs typeface="Arial" panose="020B0604020202020204" pitchFamily="34" charset="0"/>
              </a:rPr>
              <a:t>Presentación</a:t>
            </a:r>
          </a:p>
          <a:p>
            <a:pPr algn="just"/>
            <a:endParaRPr lang="es-MX" sz="1800" b="1" dirty="0">
              <a:solidFill>
                <a:schemeClr val="tx1">
                  <a:lumMod val="95000"/>
                  <a:lumOff val="5000"/>
                </a:schemeClr>
              </a:solidFill>
              <a:latin typeface="Arial" panose="020B0604020202020204" pitchFamily="34" charset="0"/>
              <a:cs typeface="Arial" panose="020B0604020202020204" pitchFamily="34" charset="0"/>
            </a:endParaRPr>
          </a:p>
          <a:p>
            <a:pPr algn="just"/>
            <a:r>
              <a:rPr lang="es-MX" sz="1800" dirty="0">
                <a:solidFill>
                  <a:schemeClr val="tx1"/>
                </a:solidFill>
                <a:latin typeface="Arial" panose="020B0604020202020204" pitchFamily="34" charset="0"/>
                <a:cs typeface="Arial" panose="020B0604020202020204" pitchFamily="34" charset="0"/>
              </a:rPr>
              <a:t>Esta tutoría consiste en acercar a los participantes a la música clásica que está cerca de nosotros todo el tiempo. </a:t>
            </a:r>
          </a:p>
          <a:p>
            <a:pPr algn="just"/>
            <a:endParaRPr lang="es-MX" sz="1800" dirty="0" smtClean="0">
              <a:solidFill>
                <a:schemeClr val="tx1"/>
              </a:solidFill>
              <a:latin typeface="Arial" panose="020B0604020202020204" pitchFamily="34" charset="0"/>
              <a:cs typeface="Arial" panose="020B0604020202020204" pitchFamily="34" charset="0"/>
            </a:endParaRPr>
          </a:p>
          <a:p>
            <a:pPr algn="just"/>
            <a:r>
              <a:rPr lang="es-MX" sz="1800" dirty="0" smtClean="0">
                <a:solidFill>
                  <a:schemeClr val="tx1"/>
                </a:solidFill>
                <a:latin typeface="Arial" panose="020B0604020202020204" pitchFamily="34" charset="0"/>
                <a:cs typeface="Arial" panose="020B0604020202020204" pitchFamily="34" charset="0"/>
              </a:rPr>
              <a:t>La </a:t>
            </a:r>
            <a:r>
              <a:rPr lang="es-MX" sz="1800" dirty="0">
                <a:solidFill>
                  <a:schemeClr val="tx1"/>
                </a:solidFill>
                <a:latin typeface="Arial" panose="020B0604020202020204" pitchFamily="34" charset="0"/>
                <a:cs typeface="Arial" panose="020B0604020202020204" pitchFamily="34" charset="0"/>
              </a:rPr>
              <a:t>finalidad es que los participantes puedan identificar las obras clásicas que frecuentemente escuchamos en </a:t>
            </a:r>
            <a:r>
              <a:rPr lang="es-MX" sz="1800" dirty="0" smtClean="0">
                <a:solidFill>
                  <a:schemeClr val="tx1"/>
                </a:solidFill>
                <a:latin typeface="Arial" panose="020B0604020202020204" pitchFamily="34" charset="0"/>
                <a:cs typeface="Arial" panose="020B0604020202020204" pitchFamily="34" charset="0"/>
              </a:rPr>
              <a:t>diversos medios, tales </a:t>
            </a:r>
            <a:r>
              <a:rPr lang="es-MX" sz="1800" dirty="0">
                <a:solidFill>
                  <a:schemeClr val="tx1"/>
                </a:solidFill>
                <a:latin typeface="Arial" panose="020B0604020202020204" pitchFamily="34" charset="0"/>
                <a:cs typeface="Arial" panose="020B0604020202020204" pitchFamily="34" charset="0"/>
              </a:rPr>
              <a:t>como </a:t>
            </a:r>
            <a:r>
              <a:rPr lang="es-MX" sz="1800" dirty="0" smtClean="0">
                <a:solidFill>
                  <a:schemeClr val="tx1"/>
                </a:solidFill>
                <a:latin typeface="Arial" panose="020B0604020202020204" pitchFamily="34" charset="0"/>
                <a:cs typeface="Arial" panose="020B0604020202020204" pitchFamily="34" charset="0"/>
              </a:rPr>
              <a:t>películas</a:t>
            </a:r>
            <a:r>
              <a:rPr lang="es-MX" sz="1800" dirty="0">
                <a:solidFill>
                  <a:schemeClr val="tx1"/>
                </a:solidFill>
                <a:latin typeface="Arial" panose="020B0604020202020204" pitchFamily="34" charset="0"/>
                <a:cs typeface="Arial" panose="020B0604020202020204" pitchFamily="34" charset="0"/>
              </a:rPr>
              <a:t>, </a:t>
            </a:r>
            <a:r>
              <a:rPr lang="es-MX" sz="1800" dirty="0" smtClean="0">
                <a:solidFill>
                  <a:schemeClr val="tx1"/>
                </a:solidFill>
                <a:latin typeface="Arial" panose="020B0604020202020204" pitchFamily="34" charset="0"/>
                <a:cs typeface="Arial" panose="020B0604020202020204" pitchFamily="34" charset="0"/>
              </a:rPr>
              <a:t>caricaturas</a:t>
            </a:r>
            <a:r>
              <a:rPr lang="es-MX" sz="1800" dirty="0">
                <a:solidFill>
                  <a:schemeClr val="tx1"/>
                </a:solidFill>
                <a:latin typeface="Arial" panose="020B0604020202020204" pitchFamily="34" charset="0"/>
                <a:cs typeface="Arial" panose="020B0604020202020204" pitchFamily="34" charset="0"/>
              </a:rPr>
              <a:t>, </a:t>
            </a:r>
            <a:r>
              <a:rPr lang="es-MX" sz="1800" dirty="0" smtClean="0">
                <a:solidFill>
                  <a:schemeClr val="tx1"/>
                </a:solidFill>
                <a:latin typeface="Arial" panose="020B0604020202020204" pitchFamily="34" charset="0"/>
                <a:cs typeface="Arial" panose="020B0604020202020204" pitchFamily="34" charset="0"/>
              </a:rPr>
              <a:t>programas </a:t>
            </a:r>
            <a:r>
              <a:rPr lang="es-MX" sz="1800" dirty="0">
                <a:solidFill>
                  <a:schemeClr val="tx1"/>
                </a:solidFill>
                <a:latin typeface="Arial" panose="020B0604020202020204" pitchFamily="34" charset="0"/>
                <a:cs typeface="Arial" panose="020B0604020202020204" pitchFamily="34" charset="0"/>
              </a:rPr>
              <a:t>y comerciales </a:t>
            </a:r>
            <a:r>
              <a:rPr lang="es-MX" sz="1800" dirty="0" smtClean="0">
                <a:solidFill>
                  <a:schemeClr val="tx1"/>
                </a:solidFill>
                <a:latin typeface="Arial" panose="020B0604020202020204" pitchFamily="34" charset="0"/>
                <a:cs typeface="Arial" panose="020B0604020202020204" pitchFamily="34" charset="0"/>
              </a:rPr>
              <a:t>para la televisi</a:t>
            </a:r>
            <a:r>
              <a:rPr lang="es-ES" sz="1800" dirty="0" err="1" smtClean="0">
                <a:solidFill>
                  <a:schemeClr val="tx1"/>
                </a:solidFill>
                <a:latin typeface="Arial" panose="020B0604020202020204" pitchFamily="34" charset="0"/>
                <a:cs typeface="Arial" panose="020B0604020202020204" pitchFamily="34" charset="0"/>
              </a:rPr>
              <a:t>ón</a:t>
            </a:r>
            <a:r>
              <a:rPr lang="es-MX" sz="1800" dirty="0" smtClean="0">
                <a:solidFill>
                  <a:schemeClr val="tx1"/>
                </a:solidFill>
                <a:latin typeface="Arial" panose="020B0604020202020204" pitchFamily="34" charset="0"/>
                <a:cs typeface="Arial" panose="020B0604020202020204" pitchFamily="34" charset="0"/>
              </a:rPr>
              <a:t>, videojuegos</a:t>
            </a:r>
            <a:r>
              <a:rPr lang="es-MX" sz="1800" dirty="0">
                <a:solidFill>
                  <a:schemeClr val="tx1"/>
                </a:solidFill>
                <a:latin typeface="Arial" panose="020B0604020202020204" pitchFamily="34" charset="0"/>
                <a:cs typeface="Arial" panose="020B0604020202020204" pitchFamily="34" charset="0"/>
              </a:rPr>
              <a:t>, </a:t>
            </a:r>
            <a:r>
              <a:rPr lang="es-MX" sz="1800" dirty="0" smtClean="0">
                <a:solidFill>
                  <a:schemeClr val="tx1"/>
                </a:solidFill>
                <a:latin typeface="Arial" panose="020B0604020202020204" pitchFamily="34" charset="0"/>
                <a:cs typeface="Arial" panose="020B0604020202020204" pitchFamily="34" charset="0"/>
              </a:rPr>
              <a:t>series o adaptaciones de obras clásicas  en la música pop, de las que desconocemos su nombre. </a:t>
            </a:r>
          </a:p>
          <a:p>
            <a:pPr algn="just"/>
            <a:endParaRPr lang="es-MX" sz="1800" dirty="0">
              <a:solidFill>
                <a:schemeClr val="tx1"/>
              </a:solidFill>
              <a:latin typeface="Arial" panose="020B0604020202020204" pitchFamily="34" charset="0"/>
              <a:cs typeface="Arial" panose="020B0604020202020204" pitchFamily="34" charset="0"/>
            </a:endParaRPr>
          </a:p>
          <a:p>
            <a:pPr algn="just"/>
            <a:r>
              <a:rPr lang="es-MX" sz="1800" dirty="0">
                <a:solidFill>
                  <a:schemeClr val="tx1"/>
                </a:solidFill>
                <a:latin typeface="Arial" panose="020B0604020202020204" pitchFamily="34" charset="0"/>
                <a:cs typeface="Arial" panose="020B0604020202020204" pitchFamily="34" charset="0"/>
              </a:rPr>
              <a:t>Los temas están divididos en </a:t>
            </a:r>
            <a:r>
              <a:rPr lang="es-MX" sz="1800" dirty="0" smtClean="0">
                <a:solidFill>
                  <a:schemeClr val="tx1"/>
                </a:solidFill>
                <a:latin typeface="Arial" panose="020B0604020202020204" pitchFamily="34" charset="0"/>
                <a:cs typeface="Arial" panose="020B0604020202020204" pitchFamily="34" charset="0"/>
              </a:rPr>
              <a:t>tres </a:t>
            </a:r>
            <a:r>
              <a:rPr lang="es-MX" sz="1800" dirty="0">
                <a:solidFill>
                  <a:schemeClr val="tx1"/>
                </a:solidFill>
                <a:latin typeface="Arial" panose="020B0604020202020204" pitchFamily="34" charset="0"/>
                <a:cs typeface="Arial" panose="020B0604020202020204" pitchFamily="34" charset="0"/>
              </a:rPr>
              <a:t>módulos, </a:t>
            </a:r>
            <a:r>
              <a:rPr lang="es-MX" sz="1800" dirty="0" smtClean="0">
                <a:solidFill>
                  <a:schemeClr val="tx1"/>
                </a:solidFill>
                <a:latin typeface="Arial" panose="020B0604020202020204" pitchFamily="34" charset="0"/>
                <a:cs typeface="Arial" panose="020B0604020202020204" pitchFamily="34" charset="0"/>
              </a:rPr>
              <a:t>uno </a:t>
            </a:r>
            <a:r>
              <a:rPr lang="es-MX" sz="1800" dirty="0">
                <a:solidFill>
                  <a:schemeClr val="tx1"/>
                </a:solidFill>
                <a:latin typeface="Arial" panose="020B0604020202020204" pitchFamily="34" charset="0"/>
                <a:cs typeface="Arial" panose="020B0604020202020204" pitchFamily="34" charset="0"/>
              </a:rPr>
              <a:t>para cada estilo o periodo musical. Cada </a:t>
            </a:r>
            <a:r>
              <a:rPr lang="es-MX" sz="1800" dirty="0" smtClean="0">
                <a:solidFill>
                  <a:schemeClr val="tx1"/>
                </a:solidFill>
                <a:latin typeface="Arial" panose="020B0604020202020204" pitchFamily="34" charset="0"/>
                <a:cs typeface="Arial" panose="020B0604020202020204" pitchFamily="34" charset="0"/>
              </a:rPr>
              <a:t>uno de ellos tiene </a:t>
            </a:r>
            <a:r>
              <a:rPr lang="es-MX" sz="1800" dirty="0">
                <a:solidFill>
                  <a:schemeClr val="tx1"/>
                </a:solidFill>
                <a:latin typeface="Arial" panose="020B0604020202020204" pitchFamily="34" charset="0"/>
                <a:cs typeface="Arial" panose="020B0604020202020204" pitchFamily="34" charset="0"/>
              </a:rPr>
              <a:t>un foro correspondiente en el cual se pueden verter las reflexiones acerca de los ejemplos musicales o de los temas </a:t>
            </a:r>
            <a:endParaRPr lang="es-MX" sz="1800" dirty="0" smtClean="0">
              <a:solidFill>
                <a:schemeClr val="tx1"/>
              </a:solidFill>
              <a:latin typeface="Arial" panose="020B0604020202020204" pitchFamily="34" charset="0"/>
              <a:cs typeface="Arial" panose="020B0604020202020204" pitchFamily="34" charset="0"/>
            </a:endParaRPr>
          </a:p>
          <a:p>
            <a:pPr algn="just"/>
            <a:r>
              <a:rPr lang="es-MX" sz="1800" dirty="0" smtClean="0">
                <a:solidFill>
                  <a:schemeClr val="tx1"/>
                </a:solidFill>
                <a:latin typeface="Arial" panose="020B0604020202020204" pitchFamily="34" charset="0"/>
                <a:cs typeface="Arial" panose="020B0604020202020204" pitchFamily="34" charset="0"/>
              </a:rPr>
              <a:t>con el periodo </a:t>
            </a:r>
            <a:r>
              <a:rPr lang="es-MX" sz="1800" dirty="0">
                <a:solidFill>
                  <a:schemeClr val="tx1"/>
                </a:solidFill>
                <a:latin typeface="Arial" panose="020B0604020202020204" pitchFamily="34" charset="0"/>
                <a:cs typeface="Arial" panose="020B0604020202020204" pitchFamily="34" charset="0"/>
              </a:rPr>
              <a:t>musical.</a:t>
            </a:r>
          </a:p>
          <a:p>
            <a:pPr algn="just"/>
            <a:r>
              <a:rPr lang="es-MX" sz="1800" dirty="0">
                <a:solidFill>
                  <a:schemeClr val="tx1"/>
                </a:solidFill>
                <a:latin typeface="Arial" panose="020B0604020202020204" pitchFamily="34" charset="0"/>
                <a:cs typeface="Arial" panose="020B0604020202020204" pitchFamily="34" charset="0"/>
              </a:rPr>
              <a:t>La metodología consiste en la apreciación de las obras musicales y una explicación de lo que están escuchando y dónde se ha utilizado en la actualidad, por ejemplo el Tema del campeonato de futbol Champions League que es una adaptación de una obra del periodo barroco. </a:t>
            </a:r>
          </a:p>
          <a:p>
            <a:pPr algn="just"/>
            <a:endParaRPr lang="es-MX" sz="1800" b="1" dirty="0">
              <a:solidFill>
                <a:schemeClr val="tx1">
                  <a:lumMod val="95000"/>
                  <a:lumOff val="5000"/>
                </a:schemeClr>
              </a:solidFill>
              <a:latin typeface="Arial" panose="020B0604020202020204" pitchFamily="34" charset="0"/>
              <a:cs typeface="Arial" panose="020B0604020202020204" pitchFamily="34" charset="0"/>
            </a:endParaRPr>
          </a:p>
          <a:p>
            <a:pPr algn="just"/>
            <a:endParaRPr lang="es-MX" sz="18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9" name="Rectángulo 18"/>
          <p:cNvSpPr/>
          <p:nvPr/>
        </p:nvSpPr>
        <p:spPr>
          <a:xfrm>
            <a:off x="10193589" y="4124308"/>
            <a:ext cx="6233290" cy="392104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MX" sz="1800" b="1" dirty="0">
                <a:solidFill>
                  <a:schemeClr val="tx1"/>
                </a:solidFill>
                <a:latin typeface="Arial" panose="020B0604020202020204" pitchFamily="34" charset="0"/>
                <a:cs typeface="Arial" panose="020B0604020202020204" pitchFamily="34" charset="0"/>
              </a:rPr>
              <a:t>Unidad de competencia</a:t>
            </a:r>
          </a:p>
          <a:p>
            <a:pPr algn="just"/>
            <a:endParaRPr lang="es-MX" sz="1800" b="1" dirty="0">
              <a:solidFill>
                <a:schemeClr val="tx1"/>
              </a:solidFill>
              <a:latin typeface="Arial" panose="020B0604020202020204" pitchFamily="34" charset="0"/>
              <a:cs typeface="Arial" panose="020B0604020202020204" pitchFamily="34" charset="0"/>
            </a:endParaRPr>
          </a:p>
          <a:p>
            <a:pPr algn="just"/>
            <a:r>
              <a:rPr lang="es-ES_tradnl" sz="1800" dirty="0"/>
              <a:t>El participante desarrolla la Habilidad de apreciar las diversas expresiones musicales, como parte fundamental de la cultura general, reconociendo el potencial de la música para el desarrollo integral como ser humano, impulsando, en el estudiante, la capacidad de sensibilizarse ante los diferentes estilos estéticos de la música, fomentando una actitud participativa, abierta y reflexiva.</a:t>
            </a:r>
            <a:endParaRPr lang="es-MX" sz="1800" b="1" dirty="0">
              <a:solidFill>
                <a:schemeClr val="tx1"/>
              </a:solidFill>
              <a:latin typeface="Arial" panose="020B0604020202020204" pitchFamily="34" charset="0"/>
              <a:cs typeface="Arial" panose="020B0604020202020204" pitchFamily="34" charset="0"/>
            </a:endParaRPr>
          </a:p>
          <a:p>
            <a:pPr algn="just"/>
            <a:endParaRPr lang="es-MX" sz="1800" b="1" dirty="0">
              <a:solidFill>
                <a:schemeClr val="tx1"/>
              </a:solidFill>
              <a:latin typeface="Arial" panose="020B0604020202020204" pitchFamily="34" charset="0"/>
              <a:cs typeface="Arial" panose="020B0604020202020204" pitchFamily="34" charset="0"/>
            </a:endParaRPr>
          </a:p>
          <a:p>
            <a:pPr algn="just"/>
            <a:endParaRPr lang="es-MX" sz="1800" dirty="0">
              <a:solidFill>
                <a:schemeClr val="tx1"/>
              </a:solidFill>
              <a:latin typeface="Arial" panose="020B0604020202020204" pitchFamily="34" charset="0"/>
              <a:cs typeface="Arial" panose="020B0604020202020204" pitchFamily="34" charset="0"/>
            </a:endParaRPr>
          </a:p>
        </p:txBody>
      </p:sp>
      <p:sp>
        <p:nvSpPr>
          <p:cNvPr id="2" name="Rectángulo 1"/>
          <p:cNvSpPr/>
          <p:nvPr/>
        </p:nvSpPr>
        <p:spPr>
          <a:xfrm>
            <a:off x="4949825" y="7556071"/>
            <a:ext cx="9899650" cy="1086708"/>
          </a:xfrm>
          <a:prstGeom prst="rect">
            <a:avLst/>
          </a:prstGeom>
        </p:spPr>
        <p:txBody>
          <a:bodyPr>
            <a:spAutoFit/>
          </a:bodyPr>
          <a:lstStyle/>
          <a:p>
            <a:r>
              <a:rPr lang="es-MX" dirty="0"/>
              <a:t>https://www.freepik.com/free-photo/music-notes-scores-score_6900788.htm </a:t>
            </a:r>
          </a:p>
        </p:txBody>
      </p:sp>
      <p:sp>
        <p:nvSpPr>
          <p:cNvPr id="24" name="Rectángulo 23"/>
          <p:cNvSpPr/>
          <p:nvPr/>
        </p:nvSpPr>
        <p:spPr>
          <a:xfrm>
            <a:off x="13616775" y="1748105"/>
            <a:ext cx="4354940" cy="1518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bg1"/>
                </a:solidFill>
                <a:latin typeface="Arial" panose="020B0604020202020204" pitchFamily="34" charset="0"/>
                <a:cs typeface="Arial" panose="020B0604020202020204" pitchFamily="34" charset="0"/>
              </a:rPr>
              <a:t>Aurelio, optimizar imágenes y subir a la nube.</a:t>
            </a:r>
            <a:endParaRPr lang="es-MX"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0139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80642" y="1045179"/>
            <a:ext cx="18171432" cy="11830931"/>
          </a:xfrm>
          <a:prstGeom prst="rect">
            <a:avLst/>
          </a:prstGeom>
        </p:spPr>
        <p:txBody>
          <a:bodyPr wrap="square">
            <a:spAutoFit/>
          </a:bodyPr>
          <a:lstStyle/>
          <a:p>
            <a:pPr algn="just"/>
            <a:r>
              <a:rPr lang="es-MX" sz="2800" b="1" dirty="0">
                <a:solidFill>
                  <a:schemeClr val="accent1">
                    <a:lumMod val="50000"/>
                  </a:schemeClr>
                </a:solidFill>
                <a:latin typeface="Arial" panose="020B0604020202020204" pitchFamily="34" charset="0"/>
                <a:cs typeface="Arial" panose="020B0604020202020204" pitchFamily="34" charset="0"/>
              </a:rPr>
              <a:t>Tema 1.3 Música </a:t>
            </a:r>
            <a:r>
              <a:rPr lang="es-MX" sz="2800" b="1" dirty="0" smtClean="0">
                <a:solidFill>
                  <a:schemeClr val="accent1">
                    <a:lumMod val="50000"/>
                  </a:schemeClr>
                </a:solidFill>
                <a:latin typeface="Arial" panose="020B0604020202020204" pitchFamily="34" charset="0"/>
                <a:cs typeface="Arial" panose="020B0604020202020204" pitchFamily="34" charset="0"/>
              </a:rPr>
              <a:t>barroca (1600-1750</a:t>
            </a:r>
            <a:r>
              <a:rPr lang="es-MX" sz="2800" b="1" dirty="0">
                <a:solidFill>
                  <a:schemeClr val="accent1">
                    <a:lumMod val="50000"/>
                  </a:schemeClr>
                </a:solidFill>
                <a:latin typeface="Arial" panose="020B0604020202020204" pitchFamily="34" charset="0"/>
                <a:cs typeface="Arial" panose="020B0604020202020204" pitchFamily="34" charset="0"/>
              </a:rPr>
              <a:t>)</a:t>
            </a:r>
          </a:p>
          <a:p>
            <a:pPr algn="just"/>
            <a:endParaRPr lang="es-MX" sz="2400" b="1"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A </a:t>
            </a:r>
            <a:r>
              <a:rPr lang="es-MX" sz="2400" dirty="0" smtClean="0">
                <a:latin typeface="Arial" panose="020B0604020202020204" pitchFamily="34" charset="0"/>
                <a:cs typeface="Arial" panose="020B0604020202020204" pitchFamily="34" charset="0"/>
              </a:rPr>
              <a:t>continuación, podrá </a:t>
            </a:r>
            <a:r>
              <a:rPr lang="es-MX" sz="2400" dirty="0">
                <a:latin typeface="Arial" panose="020B0604020202020204" pitchFamily="34" charset="0"/>
                <a:cs typeface="Arial" panose="020B0604020202020204" pitchFamily="34" charset="0"/>
              </a:rPr>
              <a:t>apreciar algunos de los ejemplos más famosos de la música </a:t>
            </a:r>
            <a:r>
              <a:rPr lang="es-MX" sz="2400" dirty="0" smtClean="0">
                <a:latin typeface="Arial" panose="020B0604020202020204" pitchFamily="34" charset="0"/>
                <a:cs typeface="Arial" panose="020B0604020202020204" pitchFamily="34" charset="0"/>
              </a:rPr>
              <a:t>barroca: </a:t>
            </a:r>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ctr"/>
            <a:r>
              <a:rPr lang="es-MX" sz="2400" b="1" dirty="0">
                <a:solidFill>
                  <a:srgbClr val="FF0000"/>
                </a:solidFill>
                <a:latin typeface="Arial" panose="020B0604020202020204" pitchFamily="34" charset="0"/>
                <a:cs typeface="Arial" panose="020B0604020202020204" pitchFamily="34" charset="0"/>
              </a:rPr>
              <a:t>Aquí debe ir rompe cabezas de los compositores de la música barroca</a:t>
            </a:r>
          </a:p>
          <a:p>
            <a:pPr algn="ctr"/>
            <a:r>
              <a:rPr lang="es-MX" sz="2400" b="1" dirty="0">
                <a:highlight>
                  <a:srgbClr val="FFFF00"/>
                </a:highlight>
                <a:latin typeface="Arial"/>
                <a:ea typeface="Times New Roman" panose="02020603050405020304" pitchFamily="18" charset="0"/>
                <a:cs typeface="Arial"/>
              </a:rPr>
              <a:t>Información en la diapositiva </a:t>
            </a:r>
            <a:r>
              <a:rPr lang="es-MX" sz="2400" b="1" dirty="0" smtClean="0">
                <a:highlight>
                  <a:srgbClr val="FFFF00"/>
                </a:highlight>
                <a:latin typeface="Arial"/>
                <a:ea typeface="Times New Roman" panose="02020603050405020304" pitchFamily="18" charset="0"/>
                <a:cs typeface="Arial"/>
              </a:rPr>
              <a:t>22y 23</a:t>
            </a:r>
            <a:endParaRPr lang="es-MX" sz="2400" b="1" dirty="0">
              <a:highlight>
                <a:srgbClr val="FFFF00"/>
              </a:highlight>
              <a:latin typeface="Arial"/>
              <a:ea typeface="Times New Roman" panose="02020603050405020304" pitchFamily="18" charset="0"/>
              <a:cs typeface="Arial"/>
            </a:endParaRPr>
          </a:p>
          <a:p>
            <a:pPr algn="ctr"/>
            <a:endParaRPr lang="es-MX" sz="2400" b="1" dirty="0">
              <a:solidFill>
                <a:srgbClr val="FF0000"/>
              </a:solidFill>
              <a:latin typeface="Arial" panose="020B0604020202020204" pitchFamily="34" charset="0"/>
              <a:cs typeface="Arial" panose="020B0604020202020204" pitchFamily="34" charset="0"/>
            </a:endParaRPr>
          </a:p>
          <a:p>
            <a:pPr algn="just">
              <a:lnSpc>
                <a:spcPct val="115000"/>
              </a:lnSpc>
            </a:pPr>
            <a:r>
              <a:rPr lang="es-MX" sz="2400" dirty="0">
                <a:latin typeface="Arial" panose="020B0604020202020204" pitchFamily="34" charset="0"/>
                <a:ea typeface="Arial" panose="020B0604020202020204" pitchFamily="34" charset="0"/>
                <a:cs typeface="Arial" panose="020B0604020202020204" pitchFamily="34" charset="0"/>
              </a:rPr>
              <a:t>Para conocer más sobre la época barroca, </a:t>
            </a:r>
            <a:r>
              <a:rPr lang="es-MX" sz="2400" dirty="0" smtClean="0">
                <a:latin typeface="Arial" panose="020B0604020202020204" pitchFamily="34" charset="0"/>
                <a:ea typeface="Arial" panose="020B0604020202020204" pitchFamily="34" charset="0"/>
                <a:cs typeface="Arial" panose="020B0604020202020204" pitchFamily="34" charset="0"/>
              </a:rPr>
              <a:t>revise la siguiente presentaci</a:t>
            </a:r>
            <a:r>
              <a:rPr lang="es-ES" sz="2400" dirty="0" err="1" smtClean="0">
                <a:latin typeface="Arial" panose="020B0604020202020204" pitchFamily="34" charset="0"/>
                <a:ea typeface="Arial" panose="020B0604020202020204" pitchFamily="34" charset="0"/>
                <a:cs typeface="Arial" panose="020B0604020202020204" pitchFamily="34" charset="0"/>
              </a:rPr>
              <a:t>ón</a:t>
            </a:r>
            <a:r>
              <a:rPr lang="es-ES" sz="2400" dirty="0" smtClean="0">
                <a:latin typeface="Arial" panose="020B0604020202020204" pitchFamily="34" charset="0"/>
                <a:ea typeface="Arial" panose="020B0604020202020204" pitchFamily="34" charset="0"/>
                <a:cs typeface="Arial" panose="020B0604020202020204" pitchFamily="34" charset="0"/>
              </a:rPr>
              <a:t>:</a:t>
            </a:r>
            <a:r>
              <a:rPr lang="es-MX" sz="2400" dirty="0" smtClean="0">
                <a:latin typeface="Arial" panose="020B0604020202020204" pitchFamily="34" charset="0"/>
                <a:ea typeface="Arial" panose="020B0604020202020204" pitchFamily="34" charset="0"/>
                <a:cs typeface="Arial" panose="020B0604020202020204" pitchFamily="34" charset="0"/>
              </a:rPr>
              <a:t> </a:t>
            </a:r>
            <a:endParaRPr lang="es-MX" sz="2400" dirty="0">
              <a:latin typeface="Arial" panose="020B0604020202020204" pitchFamily="34" charset="0"/>
              <a:ea typeface="Arial" panose="020B0604020202020204" pitchFamily="34" charset="0"/>
              <a:cs typeface="Arial" panose="020B0604020202020204" pitchFamily="34" charset="0"/>
            </a:endParaRPr>
          </a:p>
          <a:p>
            <a:pPr algn="just">
              <a:lnSpc>
                <a:spcPct val="115000"/>
              </a:lnSpc>
            </a:pPr>
            <a:endParaRPr lang="es-MX" sz="2400" dirty="0">
              <a:latin typeface="Arial" panose="020B0604020202020204" pitchFamily="34" charset="0"/>
              <a:ea typeface="Arial" panose="020B0604020202020204" pitchFamily="34" charset="0"/>
              <a:cs typeface="Arial" panose="020B0604020202020204" pitchFamily="34" charset="0"/>
            </a:endParaRPr>
          </a:p>
          <a:p>
            <a:pPr algn="ctr">
              <a:lnSpc>
                <a:spcPct val="115000"/>
              </a:lnSpc>
            </a:pPr>
            <a:r>
              <a:rPr lang="es-MX" sz="2400" b="1" dirty="0">
                <a:solidFill>
                  <a:srgbClr val="FF0000"/>
                </a:solidFill>
                <a:latin typeface="Arial" panose="020B0604020202020204" pitchFamily="34" charset="0"/>
                <a:cs typeface="Arial" panose="020B0604020202020204" pitchFamily="34" charset="0"/>
              </a:rPr>
              <a:t>Aquí deben ir diapositivas del barroco</a:t>
            </a:r>
          </a:p>
          <a:p>
            <a:pPr algn="just"/>
            <a:endParaRPr lang="es-MX" sz="2400" dirty="0">
              <a:highlight>
                <a:srgbClr val="00FFFF"/>
              </a:highlight>
              <a:latin typeface="Arial" panose="020B0604020202020204" pitchFamily="34" charset="0"/>
              <a:cs typeface="Arial" panose="020B0604020202020204" pitchFamily="34" charset="0"/>
            </a:endParaRPr>
          </a:p>
          <a:p>
            <a:pPr algn="just"/>
            <a:r>
              <a:rPr lang="es-MX" sz="2400" dirty="0">
                <a:solidFill>
                  <a:schemeClr val="dk1"/>
                </a:solidFill>
                <a:highlight>
                  <a:srgbClr val="FF9999"/>
                </a:highlight>
                <a:latin typeface="Arial" panose="020B0604020202020204" pitchFamily="34" charset="0"/>
                <a:cs typeface="Arial" panose="020B0604020202020204" pitchFamily="34" charset="0"/>
              </a:rPr>
              <a:t>Para escuchar </a:t>
            </a:r>
            <a:r>
              <a:rPr lang="es-MX" sz="2400" dirty="0" smtClean="0">
                <a:solidFill>
                  <a:schemeClr val="dk1"/>
                </a:solidFill>
                <a:highlight>
                  <a:srgbClr val="FF9999"/>
                </a:highlight>
                <a:latin typeface="Arial" panose="020B0604020202020204" pitchFamily="34" charset="0"/>
                <a:cs typeface="Arial" panose="020B0604020202020204" pitchFamily="34" charset="0"/>
              </a:rPr>
              <a:t>estas canciones, debe </a:t>
            </a:r>
            <a:r>
              <a:rPr lang="es-MX" sz="2400" dirty="0">
                <a:solidFill>
                  <a:schemeClr val="dk1"/>
                </a:solidFill>
                <a:highlight>
                  <a:srgbClr val="FF9999"/>
                </a:highlight>
                <a:latin typeface="Arial" panose="020B0604020202020204" pitchFamily="34" charset="0"/>
                <a:cs typeface="Arial" panose="020B0604020202020204" pitchFamily="34" charset="0"/>
              </a:rPr>
              <a:t>ingresar a la biblioteca digital Naxos Music Library. </a:t>
            </a:r>
            <a:r>
              <a:rPr lang="es-MX" sz="2400" dirty="0" smtClean="0">
                <a:solidFill>
                  <a:schemeClr val="dk1"/>
                </a:solidFill>
                <a:highlight>
                  <a:srgbClr val="FF9999"/>
                </a:highlight>
                <a:latin typeface="Arial" panose="020B0604020202020204" pitchFamily="34" charset="0"/>
                <a:cs typeface="Arial" panose="020B0604020202020204" pitchFamily="34" charset="0"/>
              </a:rPr>
              <a:t>Para ello, consulte </a:t>
            </a:r>
            <a:r>
              <a:rPr lang="es-MX" sz="2400" dirty="0">
                <a:solidFill>
                  <a:schemeClr val="dk1"/>
                </a:solidFill>
                <a:highlight>
                  <a:srgbClr val="FF9999"/>
                </a:highlight>
                <a:latin typeface="Arial" panose="020B0604020202020204" pitchFamily="34" charset="0"/>
                <a:cs typeface="Arial" panose="020B0604020202020204" pitchFamily="34" charset="0"/>
              </a:rPr>
              <a:t>las instrucciones en el siguiente documento. </a:t>
            </a:r>
            <a:r>
              <a:rPr lang="es-MX" sz="2400" b="1" dirty="0">
                <a:solidFill>
                  <a:schemeClr val="dk1"/>
                </a:solidFill>
                <a:highlight>
                  <a:srgbClr val="FFFF00"/>
                </a:highlight>
                <a:latin typeface="Arial" panose="020B0604020202020204" pitchFamily="34" charset="0"/>
                <a:cs typeface="Arial" panose="020B0604020202020204" pitchFamily="34" charset="0"/>
              </a:rPr>
              <a:t>AQUÍ DEBE IR NOMBRE DEL DOCUMENTO CON HIPERVÍCULO</a:t>
            </a:r>
          </a:p>
          <a:p>
            <a:pPr algn="just"/>
            <a:endParaRPr lang="es-MX" sz="2400" dirty="0">
              <a:solidFill>
                <a:schemeClr val="dk1"/>
              </a:solidFill>
              <a:highlight>
                <a:srgbClr val="FF9999"/>
              </a:highlight>
              <a:latin typeface="Arial" panose="020B0604020202020204" pitchFamily="34" charset="0"/>
              <a:cs typeface="Arial" panose="020B0604020202020204" pitchFamily="34" charset="0"/>
            </a:endParaRPr>
          </a:p>
          <a:p>
            <a:endParaRPr lang="es-MX" sz="2400" dirty="0">
              <a:latin typeface="Arial" panose="020B0604020202020204" pitchFamily="34" charset="0"/>
              <a:cs typeface="Arial" panose="020B0604020202020204" pitchFamily="34" charset="0"/>
            </a:endParaRPr>
          </a:p>
          <a:p>
            <a:pPr algn="ctr"/>
            <a:r>
              <a:rPr lang="es-MX" sz="2400" b="1" dirty="0">
                <a:solidFill>
                  <a:srgbClr val="FF0000"/>
                </a:solidFill>
                <a:latin typeface="Arial" panose="020B0604020202020204" pitchFamily="34" charset="0"/>
                <a:cs typeface="Arial" panose="020B0604020202020204" pitchFamily="34" charset="0"/>
              </a:rPr>
              <a:t>Aquí debe ir catálogo de canciones de la música barroca</a:t>
            </a:r>
          </a:p>
          <a:p>
            <a:pPr algn="ctr"/>
            <a:r>
              <a:rPr lang="es-MX" sz="2400" b="1" dirty="0">
                <a:highlight>
                  <a:srgbClr val="FFFF00"/>
                </a:highlight>
                <a:latin typeface="Arial"/>
                <a:ea typeface="Times New Roman" panose="02020603050405020304" pitchFamily="18" charset="0"/>
                <a:cs typeface="Arial"/>
              </a:rPr>
              <a:t>Información en la diapositiva </a:t>
            </a:r>
            <a:r>
              <a:rPr lang="es-MX" sz="2400" b="1" dirty="0" smtClean="0">
                <a:highlight>
                  <a:srgbClr val="FFFF00"/>
                </a:highlight>
                <a:latin typeface="Arial"/>
                <a:ea typeface="Times New Roman" panose="02020603050405020304" pitchFamily="18" charset="0"/>
                <a:cs typeface="Arial"/>
              </a:rPr>
              <a:t>24</a:t>
            </a:r>
            <a:endParaRPr lang="es-MX" sz="2400" b="1" dirty="0">
              <a:solidFill>
                <a:srgbClr val="FF0000"/>
              </a:solidFill>
              <a:latin typeface="Arial" panose="020B0604020202020204" pitchFamily="34" charset="0"/>
              <a:cs typeface="Arial" panose="020B0604020202020204" pitchFamily="34" charset="0"/>
            </a:endParaRPr>
          </a:p>
          <a:p>
            <a:pPr algn="ctr"/>
            <a:endParaRPr lang="es-MX" sz="2800" b="1" dirty="0">
              <a:solidFill>
                <a:srgbClr val="FF0000"/>
              </a:solidFill>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p:txBody>
      </p:sp>
      <p:sp>
        <p:nvSpPr>
          <p:cNvPr id="3" name="Rectángulo 2"/>
          <p:cNvSpPr/>
          <p:nvPr/>
        </p:nvSpPr>
        <p:spPr>
          <a:xfrm>
            <a:off x="580642" y="1934522"/>
            <a:ext cx="18421350" cy="3847207"/>
          </a:xfrm>
          <a:prstGeom prst="rect">
            <a:avLst/>
          </a:prstGeom>
          <a:solidFill>
            <a:srgbClr val="002060"/>
          </a:solidFill>
        </p:spPr>
        <p:txBody>
          <a:bodyPr wrap="square">
            <a:spAutoFit/>
          </a:bodyPr>
          <a:lstStyle/>
          <a:p>
            <a:pPr algn="just"/>
            <a:r>
              <a:rPr lang="es-MX" sz="2400" dirty="0">
                <a:solidFill>
                  <a:schemeClr val="bg1"/>
                </a:solidFill>
                <a:latin typeface="Arial" panose="020B0604020202020204" pitchFamily="34" charset="0"/>
                <a:cs typeface="Arial" panose="020B0604020202020204" pitchFamily="34" charset="0"/>
              </a:rPr>
              <a:t>Este es un acercamiento a la música occidental </a:t>
            </a:r>
            <a:r>
              <a:rPr lang="es-MX" sz="2400" dirty="0" smtClean="0">
                <a:solidFill>
                  <a:schemeClr val="bg1"/>
                </a:solidFill>
                <a:latin typeface="Arial" panose="020B0604020202020204" pitchFamily="34" charset="0"/>
                <a:cs typeface="Arial" panose="020B0604020202020204" pitchFamily="34" charset="0"/>
              </a:rPr>
              <a:t>del periodo Barroco en </a:t>
            </a:r>
            <a:r>
              <a:rPr lang="es-MX" sz="2400" dirty="0">
                <a:solidFill>
                  <a:schemeClr val="bg1"/>
                </a:solidFill>
                <a:latin typeface="Arial" panose="020B0604020202020204" pitchFamily="34" charset="0"/>
                <a:cs typeface="Arial" panose="020B0604020202020204" pitchFamily="34" charset="0"/>
              </a:rPr>
              <a:t>Europa, </a:t>
            </a:r>
            <a:r>
              <a:rPr lang="es-MX" sz="2400" dirty="0" smtClean="0">
                <a:solidFill>
                  <a:schemeClr val="bg1"/>
                </a:solidFill>
                <a:latin typeface="Arial" panose="020B0604020202020204" pitchFamily="34" charset="0"/>
                <a:cs typeface="Arial" panose="020B0604020202020204" pitchFamily="34" charset="0"/>
              </a:rPr>
              <a:t>y su distinci</a:t>
            </a:r>
            <a:r>
              <a:rPr lang="es-ES" sz="2400" dirty="0" err="1" smtClean="0">
                <a:solidFill>
                  <a:schemeClr val="bg1"/>
                </a:solidFill>
                <a:latin typeface="Arial" panose="020B0604020202020204" pitchFamily="34" charset="0"/>
                <a:cs typeface="Arial" panose="020B0604020202020204" pitchFamily="34" charset="0"/>
              </a:rPr>
              <a:t>ón</a:t>
            </a:r>
            <a:r>
              <a:rPr lang="es-ES" sz="2400" dirty="0" smtClean="0">
                <a:solidFill>
                  <a:schemeClr val="bg1"/>
                </a:solidFill>
                <a:latin typeface="Arial" panose="020B0604020202020204" pitchFamily="34" charset="0"/>
                <a:cs typeface="Arial" panose="020B0604020202020204" pitchFamily="34" charset="0"/>
              </a:rPr>
              <a:t> de la </a:t>
            </a:r>
            <a:r>
              <a:rPr lang="es-MX" sz="2400" dirty="0" smtClean="0">
                <a:solidFill>
                  <a:schemeClr val="bg1"/>
                </a:solidFill>
                <a:latin typeface="Arial" panose="020B0604020202020204" pitchFamily="34" charset="0"/>
                <a:cs typeface="Arial" panose="020B0604020202020204" pitchFamily="34" charset="0"/>
              </a:rPr>
              <a:t>práctica </a:t>
            </a:r>
            <a:r>
              <a:rPr lang="es-MX" sz="2400" dirty="0">
                <a:solidFill>
                  <a:schemeClr val="bg1"/>
                </a:solidFill>
                <a:latin typeface="Arial" panose="020B0604020202020204" pitchFamily="34" charset="0"/>
                <a:cs typeface="Arial" panose="020B0604020202020204" pitchFamily="34" charset="0"/>
              </a:rPr>
              <a:t>de los compositores del </a:t>
            </a:r>
            <a:r>
              <a:rPr lang="es-MX" sz="2400" dirty="0" smtClean="0">
                <a:solidFill>
                  <a:schemeClr val="bg1"/>
                </a:solidFill>
                <a:latin typeface="Arial" panose="020B0604020202020204" pitchFamily="34" charset="0"/>
                <a:cs typeface="Arial" panose="020B0604020202020204" pitchFamily="34" charset="0"/>
              </a:rPr>
              <a:t>Renacimiento, aqu</a:t>
            </a:r>
            <a:r>
              <a:rPr lang="es-ES" sz="2400" dirty="0" smtClean="0">
                <a:solidFill>
                  <a:schemeClr val="bg1"/>
                </a:solidFill>
                <a:latin typeface="Arial" panose="020B0604020202020204" pitchFamily="34" charset="0"/>
                <a:cs typeface="Arial" panose="020B0604020202020204" pitchFamily="34" charset="0"/>
              </a:rPr>
              <a:t>í se muestra </a:t>
            </a:r>
            <a:r>
              <a:rPr lang="es-MX" sz="2400" dirty="0" smtClean="0">
                <a:solidFill>
                  <a:schemeClr val="bg1"/>
                </a:solidFill>
                <a:latin typeface="Arial" panose="020B0604020202020204" pitchFamily="34" charset="0"/>
                <a:cs typeface="Arial" panose="020B0604020202020204" pitchFamily="34" charset="0"/>
              </a:rPr>
              <a:t>a </a:t>
            </a:r>
            <a:r>
              <a:rPr lang="es-MX" sz="2400" dirty="0">
                <a:solidFill>
                  <a:schemeClr val="bg1"/>
                </a:solidFill>
                <a:latin typeface="Arial" panose="020B0604020202020204" pitchFamily="34" charset="0"/>
                <a:cs typeface="Arial" panose="020B0604020202020204" pitchFamily="34" charset="0"/>
              </a:rPr>
              <a:t>los principales compositores y sus </a:t>
            </a:r>
            <a:r>
              <a:rPr lang="es-MX" sz="2400" dirty="0" smtClean="0">
                <a:solidFill>
                  <a:schemeClr val="bg1"/>
                </a:solidFill>
                <a:latin typeface="Arial" panose="020B0604020202020204" pitchFamily="34" charset="0"/>
                <a:cs typeface="Arial" panose="020B0604020202020204" pitchFamily="34" charset="0"/>
              </a:rPr>
              <a:t>obras</a:t>
            </a:r>
            <a:r>
              <a:rPr lang="es-MX" sz="2400" dirty="0">
                <a:solidFill>
                  <a:schemeClr val="bg1"/>
                </a:solidFill>
                <a:latin typeface="Arial" panose="020B0604020202020204" pitchFamily="34" charset="0"/>
                <a:cs typeface="Arial" panose="020B0604020202020204" pitchFamily="34" charset="0"/>
              </a:rPr>
              <a:t> </a:t>
            </a:r>
            <a:r>
              <a:rPr lang="es-MX" sz="2400" dirty="0" smtClean="0">
                <a:solidFill>
                  <a:schemeClr val="bg1"/>
                </a:solidFill>
                <a:latin typeface="Arial" panose="020B0604020202020204" pitchFamily="34" charset="0"/>
                <a:cs typeface="Arial" panose="020B0604020202020204" pitchFamily="34" charset="0"/>
              </a:rPr>
              <a:t>(Vivaldi</a:t>
            </a:r>
            <a:r>
              <a:rPr lang="es-MX" sz="2400" dirty="0">
                <a:solidFill>
                  <a:schemeClr val="bg1"/>
                </a:solidFill>
                <a:latin typeface="Arial" panose="020B0604020202020204" pitchFamily="34" charset="0"/>
                <a:cs typeface="Arial" panose="020B0604020202020204" pitchFamily="34" charset="0"/>
              </a:rPr>
              <a:t>, Bach, Purcell, Boccherini</a:t>
            </a:r>
            <a:r>
              <a:rPr lang="es-MX" sz="2400" dirty="0" smtClean="0">
                <a:solidFill>
                  <a:schemeClr val="bg1"/>
                </a:solidFill>
                <a:latin typeface="Arial" panose="020B0604020202020204" pitchFamily="34" charset="0"/>
                <a:cs typeface="Arial" panose="020B0604020202020204" pitchFamily="34" charset="0"/>
              </a:rPr>
              <a:t>), </a:t>
            </a:r>
            <a:r>
              <a:rPr lang="es-MX" sz="2400" dirty="0">
                <a:solidFill>
                  <a:schemeClr val="bg1"/>
                </a:solidFill>
                <a:latin typeface="Arial" panose="020B0604020202020204" pitchFamily="34" charset="0"/>
                <a:cs typeface="Arial" panose="020B0604020202020204" pitchFamily="34" charset="0"/>
              </a:rPr>
              <a:t>así como el contexto social en que se desarrollaron los nuevos estilos y géneros de composición.</a:t>
            </a:r>
          </a:p>
          <a:p>
            <a:pPr algn="just"/>
            <a:endParaRPr lang="es-MX" sz="2400" dirty="0">
              <a:solidFill>
                <a:schemeClr val="bg1"/>
              </a:solidFill>
              <a:latin typeface="Arial" panose="020B0604020202020204" pitchFamily="34" charset="0"/>
              <a:cs typeface="Arial" panose="020B0604020202020204" pitchFamily="34" charset="0"/>
            </a:endParaRPr>
          </a:p>
          <a:p>
            <a:pPr algn="just"/>
            <a:r>
              <a:rPr lang="es-MX" sz="2400" dirty="0" smtClean="0">
                <a:solidFill>
                  <a:schemeClr val="bg1"/>
                </a:solidFill>
                <a:latin typeface="Arial" panose="020B0604020202020204" pitchFamily="34" charset="0"/>
                <a:cs typeface="Arial" panose="020B0604020202020204" pitchFamily="34" charset="0"/>
              </a:rPr>
              <a:t>En este tema podrá </a:t>
            </a:r>
            <a:r>
              <a:rPr lang="es-MX" sz="2400" b="1" dirty="0">
                <a:solidFill>
                  <a:schemeClr val="bg1"/>
                </a:solidFill>
                <a:latin typeface="Arial" panose="020B0604020202020204" pitchFamily="34" charset="0"/>
                <a:cs typeface="Arial" panose="020B0604020202020204" pitchFamily="34" charset="0"/>
              </a:rPr>
              <a:t>c</a:t>
            </a:r>
            <a:r>
              <a:rPr lang="es-MX" sz="2400" dirty="0">
                <a:solidFill>
                  <a:schemeClr val="bg1"/>
                </a:solidFill>
                <a:latin typeface="Arial" panose="020B0604020202020204" pitchFamily="34" charset="0"/>
                <a:cs typeface="Arial" panose="020B0604020202020204" pitchFamily="34" charset="0"/>
              </a:rPr>
              <a:t>onocer y apreciar la música </a:t>
            </a:r>
            <a:r>
              <a:rPr lang="es-MX" sz="2400" dirty="0" smtClean="0">
                <a:solidFill>
                  <a:schemeClr val="bg1"/>
                </a:solidFill>
                <a:latin typeface="Arial" panose="020B0604020202020204" pitchFamily="34" charset="0"/>
                <a:cs typeface="Arial" panose="020B0604020202020204" pitchFamily="34" charset="0"/>
              </a:rPr>
              <a:t>barroca </a:t>
            </a:r>
            <a:r>
              <a:rPr lang="es-MX" sz="2400" dirty="0">
                <a:solidFill>
                  <a:schemeClr val="bg1"/>
                </a:solidFill>
                <a:latin typeface="Arial" panose="020B0604020202020204" pitchFamily="34" charset="0"/>
                <a:cs typeface="Arial" panose="020B0604020202020204" pitchFamily="34" charset="0"/>
              </a:rPr>
              <a:t>a través de un acercamiento </a:t>
            </a:r>
            <a:r>
              <a:rPr lang="es-MX" sz="2400" dirty="0" smtClean="0">
                <a:solidFill>
                  <a:schemeClr val="bg1"/>
                </a:solidFill>
                <a:latin typeface="Arial" panose="020B0604020202020204" pitchFamily="34" charset="0"/>
                <a:cs typeface="Arial" panose="020B0604020202020204" pitchFamily="34" charset="0"/>
              </a:rPr>
              <a:t>pr</a:t>
            </a:r>
            <a:r>
              <a:rPr lang="es-ES" sz="2400" dirty="0" smtClean="0">
                <a:solidFill>
                  <a:schemeClr val="bg1"/>
                </a:solidFill>
                <a:latin typeface="Arial" panose="020B0604020202020204" pitchFamily="34" charset="0"/>
                <a:cs typeface="Arial" panose="020B0604020202020204" pitchFamily="34" charset="0"/>
              </a:rPr>
              <a:t>á</a:t>
            </a:r>
            <a:r>
              <a:rPr lang="es-MX" sz="2400" dirty="0" smtClean="0">
                <a:solidFill>
                  <a:schemeClr val="bg1"/>
                </a:solidFill>
                <a:latin typeface="Arial" panose="020B0604020202020204" pitchFamily="34" charset="0"/>
                <a:cs typeface="Arial" panose="020B0604020202020204" pitchFamily="34" charset="0"/>
              </a:rPr>
              <a:t>ctico</a:t>
            </a:r>
            <a:r>
              <a:rPr lang="es-MX" sz="2400" b="1" dirty="0">
                <a:solidFill>
                  <a:schemeClr val="bg1"/>
                </a:solidFill>
                <a:latin typeface="Arial" panose="020B0604020202020204" pitchFamily="34" charset="0"/>
                <a:cs typeface="Arial" panose="020B0604020202020204" pitchFamily="34" charset="0"/>
              </a:rPr>
              <a:t>-</a:t>
            </a:r>
            <a:r>
              <a:rPr lang="es-MX" sz="2400" dirty="0" smtClean="0">
                <a:solidFill>
                  <a:schemeClr val="bg1"/>
                </a:solidFill>
                <a:latin typeface="Arial" panose="020B0604020202020204" pitchFamily="34" charset="0"/>
                <a:cs typeface="Arial" panose="020B0604020202020204" pitchFamily="34" charset="0"/>
              </a:rPr>
              <a:t>auditivo </a:t>
            </a:r>
            <a:r>
              <a:rPr lang="es-MX" sz="2400" dirty="0">
                <a:solidFill>
                  <a:schemeClr val="bg1"/>
                </a:solidFill>
                <a:latin typeface="Arial" panose="020B0604020202020204" pitchFamily="34" charset="0"/>
                <a:cs typeface="Arial" panose="020B0604020202020204" pitchFamily="34" charset="0"/>
              </a:rPr>
              <a:t>e histórico que </a:t>
            </a:r>
            <a:r>
              <a:rPr lang="es-MX" sz="2400" dirty="0" smtClean="0">
                <a:solidFill>
                  <a:schemeClr val="bg1"/>
                </a:solidFill>
                <a:latin typeface="Arial" panose="020B0604020202020204" pitchFamily="34" charset="0"/>
                <a:cs typeface="Arial" panose="020B0604020202020204" pitchFamily="34" charset="0"/>
              </a:rPr>
              <a:t>le permitir</a:t>
            </a:r>
            <a:r>
              <a:rPr lang="es-ES" sz="2400" dirty="0" smtClean="0">
                <a:solidFill>
                  <a:schemeClr val="bg1"/>
                </a:solidFill>
                <a:latin typeface="Arial" panose="020B0604020202020204" pitchFamily="34" charset="0"/>
                <a:cs typeface="Arial" panose="020B0604020202020204" pitchFamily="34" charset="0"/>
              </a:rPr>
              <a:t>á </a:t>
            </a:r>
            <a:r>
              <a:rPr lang="es-MX" sz="2400" dirty="0" smtClean="0">
                <a:solidFill>
                  <a:schemeClr val="bg1"/>
                </a:solidFill>
                <a:latin typeface="Arial" panose="020B0604020202020204" pitchFamily="34" charset="0"/>
                <a:cs typeface="Arial" panose="020B0604020202020204" pitchFamily="34" charset="0"/>
              </a:rPr>
              <a:t>observar </a:t>
            </a:r>
            <a:r>
              <a:rPr lang="es-MX" sz="2400" dirty="0">
                <a:solidFill>
                  <a:schemeClr val="bg1"/>
                </a:solidFill>
                <a:latin typeface="Arial" panose="020B0604020202020204" pitchFamily="34" charset="0"/>
                <a:cs typeface="Arial" panose="020B0604020202020204" pitchFamily="34" charset="0"/>
              </a:rPr>
              <a:t>los rasgos estilísticos de la música de los compositores barrocos y su entorno, mediante una actitud receptiva, crítica, </a:t>
            </a:r>
            <a:r>
              <a:rPr lang="es-MX" sz="2400" dirty="0" smtClean="0">
                <a:solidFill>
                  <a:schemeClr val="bg1"/>
                </a:solidFill>
                <a:latin typeface="Arial" panose="020B0604020202020204" pitchFamily="34" charset="0"/>
                <a:cs typeface="Arial" panose="020B0604020202020204" pitchFamily="34" charset="0"/>
              </a:rPr>
              <a:t>participativa </a:t>
            </a:r>
            <a:r>
              <a:rPr lang="es-MX" sz="2400" dirty="0">
                <a:solidFill>
                  <a:schemeClr val="bg1"/>
                </a:solidFill>
                <a:latin typeface="Arial" panose="020B0604020202020204" pitchFamily="34" charset="0"/>
                <a:cs typeface="Arial" panose="020B0604020202020204" pitchFamily="34" charset="0"/>
              </a:rPr>
              <a:t>y de socialización, como parte de su formación integral como miembro profesional en la sociedad.</a:t>
            </a:r>
          </a:p>
          <a:p>
            <a:pPr algn="just"/>
            <a:endParaRPr lang="es-MX" sz="2400" dirty="0">
              <a:solidFill>
                <a:schemeClr val="bg1"/>
              </a:solidFill>
              <a:latin typeface="Arial" panose="020B0604020202020204" pitchFamily="34" charset="0"/>
              <a:cs typeface="Arial" panose="020B0604020202020204" pitchFamily="34" charset="0"/>
            </a:endParaRPr>
          </a:p>
          <a:p>
            <a:pPr algn="just"/>
            <a:r>
              <a:rPr lang="es-MX" sz="2400" dirty="0">
                <a:solidFill>
                  <a:schemeClr val="bg1"/>
                </a:solidFill>
                <a:latin typeface="Arial" panose="020B0604020202020204" pitchFamily="34" charset="0"/>
                <a:cs typeface="Arial" panose="020B0604020202020204" pitchFamily="34" charset="0"/>
              </a:rPr>
              <a:t>La música en estilo </a:t>
            </a:r>
            <a:r>
              <a:rPr lang="es-MX" sz="2400" dirty="0" smtClean="0">
                <a:solidFill>
                  <a:schemeClr val="bg1"/>
                </a:solidFill>
                <a:latin typeface="Arial" panose="020B0604020202020204" pitchFamily="34" charset="0"/>
                <a:cs typeface="Arial" panose="020B0604020202020204" pitchFamily="34" charset="0"/>
              </a:rPr>
              <a:t>barroco </a:t>
            </a:r>
            <a:r>
              <a:rPr lang="es-MX" sz="2400" dirty="0">
                <a:solidFill>
                  <a:schemeClr val="bg1"/>
                </a:solidFill>
                <a:latin typeface="Arial" panose="020B0604020202020204" pitchFamily="34" charset="0"/>
                <a:cs typeface="Arial" panose="020B0604020202020204" pitchFamily="34" charset="0"/>
              </a:rPr>
              <a:t>está relacionada con la época cultural del mismo nombre y abarca aproximadamente desde el nacimiento de la ópera en 1607 hasta la muerte del compositor alemán Johann Sebastian Bach, en </a:t>
            </a:r>
            <a:r>
              <a:rPr lang="es-MX" sz="2400" dirty="0" smtClean="0">
                <a:solidFill>
                  <a:schemeClr val="bg1"/>
                </a:solidFill>
                <a:latin typeface="Arial" panose="020B0604020202020204" pitchFamily="34" charset="0"/>
                <a:cs typeface="Arial" panose="020B0604020202020204" pitchFamily="34" charset="0"/>
              </a:rPr>
              <a:t>1750.</a:t>
            </a:r>
            <a:endParaRPr lang="es-MX" sz="24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p:txBody>
      </p:sp>
      <p:sp>
        <p:nvSpPr>
          <p:cNvPr id="4" name="Rectángulo 3"/>
          <p:cNvSpPr/>
          <p:nvPr/>
        </p:nvSpPr>
        <p:spPr>
          <a:xfrm>
            <a:off x="-2900100" y="6667024"/>
            <a:ext cx="5800200" cy="19717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bg1"/>
                </a:solidFill>
                <a:latin typeface="Arial" panose="020B0604020202020204" pitchFamily="34" charset="0"/>
                <a:cs typeface="Arial" panose="020B0604020202020204" pitchFamily="34" charset="0"/>
              </a:rPr>
              <a:t>Aurelio, la sugerencia de este contenido es realizar el rompecabezas, ya que cada compositor tiene además una descripción. Pero si tienes alguna idea mejor, adelante. </a:t>
            </a:r>
          </a:p>
        </p:txBody>
      </p:sp>
      <p:sp>
        <p:nvSpPr>
          <p:cNvPr id="5" name="Rectángulo 4"/>
          <p:cNvSpPr/>
          <p:nvPr/>
        </p:nvSpPr>
        <p:spPr>
          <a:xfrm>
            <a:off x="12933539" y="8103882"/>
            <a:ext cx="4354940" cy="1518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bg1"/>
                </a:solidFill>
                <a:latin typeface="Arial" panose="020B0604020202020204" pitchFamily="34" charset="0"/>
                <a:cs typeface="Arial" panose="020B0604020202020204" pitchFamily="34" charset="0"/>
              </a:rPr>
              <a:t>Aurelio, estas diapositivas están en la carpeta. </a:t>
            </a:r>
            <a:endParaRPr lang="es-MX" sz="2400" dirty="0">
              <a:solidFill>
                <a:schemeClr val="bg1"/>
              </a:solidFill>
              <a:latin typeface="Arial" panose="020B0604020202020204" pitchFamily="34" charset="0"/>
              <a:cs typeface="Arial" panose="020B0604020202020204" pitchFamily="34" charset="0"/>
            </a:endParaRPr>
          </a:p>
        </p:txBody>
      </p:sp>
      <p:sp>
        <p:nvSpPr>
          <p:cNvPr id="6" name="Rectángulo 5"/>
          <p:cNvSpPr/>
          <p:nvPr/>
        </p:nvSpPr>
        <p:spPr>
          <a:xfrm>
            <a:off x="13126044" y="11800750"/>
            <a:ext cx="4354940" cy="1518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bg1"/>
                </a:solidFill>
                <a:latin typeface="Arial" panose="020B0604020202020204" pitchFamily="34" charset="0"/>
                <a:cs typeface="Arial" panose="020B0604020202020204" pitchFamily="34" charset="0"/>
              </a:rPr>
              <a:t>Aurelio, usar el mismo formato de catálogo para presentar esta música. </a:t>
            </a:r>
            <a:endParaRPr lang="es-MX"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298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15019" y="783772"/>
            <a:ext cx="18745200" cy="14793685"/>
          </a:xfrm>
          <a:prstGeom prst="rect">
            <a:avLst/>
          </a:prstGeom>
          <a:ln>
            <a:no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endParaRPr lang="es-MX" sz="3600" b="1" dirty="0">
              <a:effectLst>
                <a:glow rad="101600">
                  <a:srgbClr val="FFC000">
                    <a:alpha val="60000"/>
                  </a:srgbClr>
                </a:glow>
              </a:effectLst>
              <a:latin typeface="Arial" panose="020B0604020202020204" pitchFamily="34" charset="0"/>
              <a:cs typeface="Arial" panose="020B0604020202020204" pitchFamily="34" charset="0"/>
            </a:endParaRPr>
          </a:p>
          <a:p>
            <a:r>
              <a:rPr lang="es-MX" sz="2400" b="1" dirty="0">
                <a:latin typeface="Arial" panose="020B0604020202020204" pitchFamily="34" charset="0"/>
                <a:cs typeface="Arial" panose="020B0604020202020204" pitchFamily="34" charset="0"/>
              </a:rPr>
              <a:t>Foro </a:t>
            </a:r>
            <a:r>
              <a:rPr lang="es-MX" sz="2400" b="1" dirty="0" smtClean="0">
                <a:latin typeface="Arial" panose="020B0604020202020204" pitchFamily="34" charset="0"/>
                <a:cs typeface="Arial" panose="020B0604020202020204" pitchFamily="34" charset="0"/>
              </a:rPr>
              <a:t>1.  </a:t>
            </a:r>
            <a:r>
              <a:rPr lang="es-MX" sz="2400" b="1" dirty="0">
                <a:latin typeface="Arial" panose="020B0604020202020204" pitchFamily="34" charset="0"/>
                <a:cs typeface="Arial" panose="020B0604020202020204" pitchFamily="34" charset="0"/>
              </a:rPr>
              <a:t>Música del siglo XII a </a:t>
            </a:r>
            <a:r>
              <a:rPr lang="es-MX" sz="2400" b="1" dirty="0" smtClean="0">
                <a:latin typeface="Arial" panose="020B0604020202020204" pitchFamily="34" charset="0"/>
                <a:cs typeface="Arial" panose="020B0604020202020204" pitchFamily="34" charset="0"/>
              </a:rPr>
              <a:t>1750.</a:t>
            </a:r>
            <a:endParaRPr lang="es-MX" sz="2400" b="1" dirty="0">
              <a:latin typeface="Arial" panose="020B0604020202020204" pitchFamily="34" charset="0"/>
              <a:cs typeface="Arial" panose="020B0604020202020204" pitchFamily="34" charset="0"/>
            </a:endParaRPr>
          </a:p>
          <a:p>
            <a:endParaRPr lang="es-MX" sz="2400" u="sng" dirty="0">
              <a:latin typeface="Arial" panose="020B0604020202020204" pitchFamily="34" charset="0"/>
              <a:cs typeface="Arial" panose="020B0604020202020204" pitchFamily="34" charset="0"/>
            </a:endParaRPr>
          </a:p>
          <a:p>
            <a:r>
              <a:rPr lang="es-MX" sz="2400" b="1" dirty="0">
                <a:latin typeface="Arial" panose="020B0604020202020204" pitchFamily="34" charset="0"/>
                <a:cs typeface="Arial" panose="020B0604020202020204" pitchFamily="34" charset="0"/>
              </a:rPr>
              <a:t>Descripción: </a:t>
            </a:r>
          </a:p>
          <a:p>
            <a:pPr marL="1277885" lvl="1" indent="-457200" algn="just">
              <a:buAutoNum type="arabicPeriod"/>
            </a:pPr>
            <a:r>
              <a:rPr lang="es-MX" sz="2400" dirty="0">
                <a:latin typeface="Arial" panose="020B0604020202020204" pitchFamily="34" charset="0"/>
                <a:cs typeface="Arial" panose="020B0604020202020204" pitchFamily="34" charset="0"/>
              </a:rPr>
              <a:t>Después de haber consultado la información de este primer módulo y escuchado las composiciones musicales </a:t>
            </a:r>
            <a:r>
              <a:rPr lang="es-MX" sz="2400" dirty="0" smtClean="0">
                <a:latin typeface="Arial" panose="020B0604020202020204" pitchFamily="34" charset="0"/>
                <a:cs typeface="Arial" panose="020B0604020202020204" pitchFamily="34" charset="0"/>
              </a:rPr>
              <a:t>clásicas </a:t>
            </a:r>
            <a:r>
              <a:rPr lang="es-MX" sz="2400" dirty="0" smtClean="0">
                <a:solidFill>
                  <a:srgbClr val="FF0000"/>
                </a:solidFill>
                <a:latin typeface="Arial" panose="020B0604020202020204" pitchFamily="34" charset="0"/>
                <a:cs typeface="Arial" panose="020B0604020202020204" pitchFamily="34" charset="0"/>
              </a:rPr>
              <a:t>de</a:t>
            </a:r>
            <a:r>
              <a:rPr lang="es-MX" sz="2400" dirty="0" smtClean="0">
                <a:latin typeface="Arial" panose="020B0604020202020204" pitchFamily="34" charset="0"/>
                <a:cs typeface="Arial" panose="020B0604020202020204" pitchFamily="34" charset="0"/>
              </a:rPr>
              <a:t> las épocas </a:t>
            </a:r>
            <a:r>
              <a:rPr lang="es-MX" sz="2400" dirty="0">
                <a:latin typeface="Arial" panose="020B0604020202020204" pitchFamily="34" charset="0"/>
                <a:cs typeface="Arial" panose="020B0604020202020204" pitchFamily="34" charset="0"/>
              </a:rPr>
              <a:t>medieval, del </a:t>
            </a:r>
            <a:r>
              <a:rPr lang="es-MX" sz="2400" dirty="0" smtClean="0">
                <a:latin typeface="Arial" panose="020B0604020202020204" pitchFamily="34" charset="0"/>
                <a:cs typeface="Arial" panose="020B0604020202020204" pitchFamily="34" charset="0"/>
              </a:rPr>
              <a:t>Renacimiento </a:t>
            </a:r>
            <a:r>
              <a:rPr lang="es-MX" sz="2400" dirty="0">
                <a:latin typeface="Arial" panose="020B0604020202020204" pitchFamily="34" charset="0"/>
                <a:cs typeface="Arial" panose="020B0604020202020204" pitchFamily="34" charset="0"/>
              </a:rPr>
              <a:t>y </a:t>
            </a:r>
            <a:r>
              <a:rPr lang="es-MX" sz="2400" dirty="0" smtClean="0">
                <a:latin typeface="Arial" panose="020B0604020202020204" pitchFamily="34" charset="0"/>
                <a:cs typeface="Arial" panose="020B0604020202020204" pitchFamily="34" charset="0"/>
              </a:rPr>
              <a:t>Barroca</a:t>
            </a:r>
            <a:r>
              <a:rPr lang="es-MX" sz="2400" dirty="0">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responda </a:t>
            </a:r>
            <a:r>
              <a:rPr lang="es-MX" sz="2400" dirty="0">
                <a:latin typeface="Arial" panose="020B0604020202020204" pitchFamily="34" charset="0"/>
                <a:cs typeface="Arial" panose="020B0604020202020204" pitchFamily="34" charset="0"/>
              </a:rPr>
              <a:t>las siguientes preguntas y </a:t>
            </a:r>
            <a:r>
              <a:rPr lang="es-MX" sz="2400" dirty="0" smtClean="0">
                <a:latin typeface="Arial" panose="020B0604020202020204" pitchFamily="34" charset="0"/>
                <a:cs typeface="Arial" panose="020B0604020202020204" pitchFamily="34" charset="0"/>
              </a:rPr>
              <a:t>recuerde </a:t>
            </a:r>
            <a:r>
              <a:rPr lang="es-MX" sz="2400" dirty="0">
                <a:latin typeface="Arial" panose="020B0604020202020204" pitchFamily="34" charset="0"/>
                <a:cs typeface="Arial" panose="020B0604020202020204" pitchFamily="34" charset="0"/>
              </a:rPr>
              <a:t>que no hay respuestas equivocadas, sólo se trata de reflexiones.</a:t>
            </a:r>
          </a:p>
          <a:p>
            <a:pPr marL="1277885" lvl="1" indent="-457200">
              <a:buAutoNum type="arabicPeriod"/>
            </a:pPr>
            <a:endParaRPr lang="es-MX" sz="2400" dirty="0">
              <a:latin typeface="Arial" panose="020B0604020202020204" pitchFamily="34" charset="0"/>
              <a:cs typeface="Arial" panose="020B0604020202020204" pitchFamily="34" charset="0"/>
            </a:endParaRPr>
          </a:p>
          <a:p>
            <a:pPr marL="2098305" lvl="2" indent="-457200">
              <a:buFont typeface="+mj-lt"/>
              <a:buAutoNum type="alphaLcPeriod"/>
            </a:pPr>
            <a:r>
              <a:rPr lang="es-MX" sz="2400" dirty="0" smtClean="0">
                <a:latin typeface="Arial" panose="020B0604020202020204" pitchFamily="34" charset="0"/>
                <a:cs typeface="Arial" panose="020B0604020202020204" pitchFamily="34" charset="0"/>
              </a:rPr>
              <a:t>¿Le </a:t>
            </a:r>
            <a:r>
              <a:rPr lang="es-MX" sz="2400" dirty="0">
                <a:latin typeface="Arial" panose="020B0604020202020204" pitchFamily="34" charset="0"/>
                <a:cs typeface="Arial" panose="020B0604020202020204" pitchFamily="34" charset="0"/>
              </a:rPr>
              <a:t>ha gustado la música de los trovadores? </a:t>
            </a:r>
          </a:p>
          <a:p>
            <a:pPr marL="2098305" lvl="2" indent="-457200">
              <a:buFont typeface="+mj-lt"/>
              <a:buAutoNum type="alphaLcPeriod"/>
            </a:pPr>
            <a:r>
              <a:rPr lang="es-MX" sz="2400" dirty="0">
                <a:latin typeface="Arial" panose="020B0604020202020204" pitchFamily="34" charset="0"/>
                <a:cs typeface="Arial" panose="020B0604020202020204" pitchFamily="34" charset="0"/>
              </a:rPr>
              <a:t>¿</a:t>
            </a:r>
            <a:r>
              <a:rPr lang="es-MX" sz="2400" dirty="0" smtClean="0">
                <a:latin typeface="Arial" panose="020B0604020202020204" pitchFamily="34" charset="0"/>
                <a:cs typeface="Arial" panose="020B0604020202020204" pitchFamily="34" charset="0"/>
              </a:rPr>
              <a:t>Piensa </a:t>
            </a:r>
            <a:r>
              <a:rPr lang="es-MX" sz="2400" dirty="0">
                <a:latin typeface="Arial" panose="020B0604020202020204" pitchFamily="34" charset="0"/>
                <a:cs typeface="Arial" panose="020B0604020202020204" pitchFamily="34" charset="0"/>
              </a:rPr>
              <a:t>que es necesario conocer la traducción de las canciones para poder apreciarlas, o es suficiente con la música?</a:t>
            </a:r>
          </a:p>
          <a:p>
            <a:pPr marL="2098305" lvl="2" indent="-457200">
              <a:buFont typeface="+mj-lt"/>
              <a:buAutoNum type="alphaLcPeriod"/>
            </a:pPr>
            <a:r>
              <a:rPr lang="es-MX" sz="2400" dirty="0">
                <a:latin typeface="Arial" panose="020B0604020202020204" pitchFamily="34" charset="0"/>
                <a:cs typeface="Arial" panose="020B0604020202020204" pitchFamily="34" charset="0"/>
              </a:rPr>
              <a:t>¿</a:t>
            </a:r>
            <a:r>
              <a:rPr lang="es-MX" sz="2400" dirty="0" smtClean="0">
                <a:latin typeface="Arial" panose="020B0604020202020204" pitchFamily="34" charset="0"/>
                <a:cs typeface="Arial" panose="020B0604020202020204" pitchFamily="34" charset="0"/>
              </a:rPr>
              <a:t>Había </a:t>
            </a:r>
            <a:r>
              <a:rPr lang="es-MX" sz="2400" dirty="0">
                <a:latin typeface="Arial" panose="020B0604020202020204" pitchFamily="34" charset="0"/>
                <a:cs typeface="Arial" panose="020B0604020202020204" pitchFamily="34" charset="0"/>
              </a:rPr>
              <a:t>escuchado música de los trovadores? </a:t>
            </a:r>
          </a:p>
          <a:p>
            <a:pPr marL="2098305" lvl="2" indent="-457200">
              <a:buFont typeface="+mj-lt"/>
              <a:buAutoNum type="alphaLcPeriod"/>
            </a:pPr>
            <a:r>
              <a:rPr lang="es-MX" sz="2400" dirty="0">
                <a:latin typeface="Arial" panose="020B0604020202020204" pitchFamily="34" charset="0"/>
                <a:cs typeface="Arial" panose="020B0604020202020204" pitchFamily="34" charset="0"/>
              </a:rPr>
              <a:t>¿</a:t>
            </a:r>
            <a:r>
              <a:rPr lang="es-MX" sz="2400" dirty="0" smtClean="0">
                <a:latin typeface="Arial" panose="020B0604020202020204" pitchFamily="34" charset="0"/>
                <a:cs typeface="Arial" panose="020B0604020202020204" pitchFamily="34" charset="0"/>
              </a:rPr>
              <a:t>Había </a:t>
            </a:r>
            <a:r>
              <a:rPr lang="es-MX" sz="2400" dirty="0">
                <a:latin typeface="Arial" panose="020B0604020202020204" pitchFamily="34" charset="0"/>
                <a:cs typeface="Arial" panose="020B0604020202020204" pitchFamily="34" charset="0"/>
              </a:rPr>
              <a:t>escuchado música parecida en las películas o series de TV?</a:t>
            </a:r>
          </a:p>
          <a:p>
            <a:pPr marL="2098305" lvl="2" indent="-457200">
              <a:buFont typeface="+mj-lt"/>
              <a:buAutoNum type="alphaLcPeriod"/>
            </a:pPr>
            <a:r>
              <a:rPr lang="es-MX" sz="2400" dirty="0">
                <a:latin typeface="Arial" panose="020B0604020202020204" pitchFamily="34" charset="0"/>
                <a:cs typeface="Arial" panose="020B0604020202020204" pitchFamily="34" charset="0"/>
              </a:rPr>
              <a:t>¿Qué </a:t>
            </a:r>
            <a:r>
              <a:rPr lang="es-MX" sz="2400" dirty="0" smtClean="0">
                <a:latin typeface="Arial" panose="020B0604020202020204" pitchFamily="34" charset="0"/>
                <a:cs typeface="Arial" panose="020B0604020202020204" pitchFamily="34" charset="0"/>
              </a:rPr>
              <a:t>siente </a:t>
            </a:r>
            <a:r>
              <a:rPr lang="es-MX" sz="2400" dirty="0">
                <a:latin typeface="Arial" panose="020B0604020202020204" pitchFamily="34" charset="0"/>
                <a:cs typeface="Arial" panose="020B0604020202020204" pitchFamily="34" charset="0"/>
              </a:rPr>
              <a:t>al pensar que </a:t>
            </a:r>
            <a:r>
              <a:rPr lang="es-MX" sz="2400" dirty="0" smtClean="0">
                <a:latin typeface="Arial" panose="020B0604020202020204" pitchFamily="34" charset="0"/>
                <a:cs typeface="Arial" panose="020B0604020202020204" pitchFamily="34" charset="0"/>
              </a:rPr>
              <a:t>algunas piezas de </a:t>
            </a:r>
            <a:r>
              <a:rPr lang="es-MX" sz="2400" dirty="0">
                <a:latin typeface="Arial" panose="020B0604020202020204" pitchFamily="34" charset="0"/>
                <a:cs typeface="Arial" panose="020B0604020202020204" pitchFamily="34" charset="0"/>
              </a:rPr>
              <a:t>esta música tiene 800 años de antigüedad?</a:t>
            </a:r>
          </a:p>
          <a:p>
            <a:pPr marL="2098305" lvl="2" indent="-457200">
              <a:buFont typeface="+mj-lt"/>
              <a:buAutoNum type="alphaLcPeriod"/>
            </a:pPr>
            <a:r>
              <a:rPr lang="es-MX" sz="2400" dirty="0">
                <a:latin typeface="Arial" panose="020B0604020202020204" pitchFamily="34" charset="0"/>
                <a:cs typeface="Arial" panose="020B0604020202020204" pitchFamily="34" charset="0"/>
              </a:rPr>
              <a:t>¿Qué </a:t>
            </a:r>
            <a:r>
              <a:rPr lang="es-MX" sz="2400" dirty="0" smtClean="0">
                <a:latin typeface="Arial" panose="020B0604020202020204" pitchFamily="34" charset="0"/>
                <a:cs typeface="Arial" panose="020B0604020202020204" pitchFamily="34" charset="0"/>
              </a:rPr>
              <a:t>se imaginaba </a:t>
            </a:r>
            <a:r>
              <a:rPr lang="es-MX" sz="2400" dirty="0">
                <a:latin typeface="Arial" panose="020B0604020202020204" pitchFamily="34" charset="0"/>
                <a:cs typeface="Arial" panose="020B0604020202020204" pitchFamily="34" charset="0"/>
              </a:rPr>
              <a:t>cuando </a:t>
            </a:r>
            <a:r>
              <a:rPr lang="es-MX" sz="2400" dirty="0" smtClean="0">
                <a:latin typeface="Arial" panose="020B0604020202020204" pitchFamily="34" charset="0"/>
                <a:cs typeface="Arial" panose="020B0604020202020204" pitchFamily="34" charset="0"/>
              </a:rPr>
              <a:t>escuchaba </a:t>
            </a:r>
            <a:r>
              <a:rPr lang="es-MX" sz="2400" dirty="0">
                <a:latin typeface="Arial" panose="020B0604020202020204" pitchFamily="34" charset="0"/>
                <a:cs typeface="Arial" panose="020B0604020202020204" pitchFamily="34" charset="0"/>
              </a:rPr>
              <a:t>conceptos como: "música medieval" o "trovadores"?</a:t>
            </a:r>
          </a:p>
          <a:p>
            <a:pPr marL="2098305" lvl="2" indent="-457200">
              <a:buFont typeface="+mj-lt"/>
              <a:buAutoNum type="alphaLcPeriod"/>
            </a:pPr>
            <a:r>
              <a:rPr lang="es-MX" sz="2400" dirty="0">
                <a:latin typeface="Arial" panose="020B0604020202020204" pitchFamily="34" charset="0"/>
                <a:cs typeface="Arial" panose="020B0604020202020204" pitchFamily="34" charset="0"/>
              </a:rPr>
              <a:t>¿Qué </a:t>
            </a:r>
            <a:r>
              <a:rPr lang="es-MX" sz="2400" dirty="0" smtClean="0">
                <a:latin typeface="Arial" panose="020B0604020202020204" pitchFamily="34" charset="0"/>
                <a:cs typeface="Arial" panose="020B0604020202020204" pitchFamily="34" charset="0"/>
              </a:rPr>
              <a:t>opina </a:t>
            </a:r>
            <a:r>
              <a:rPr lang="es-MX" sz="2400" dirty="0">
                <a:latin typeface="Arial" panose="020B0604020202020204" pitchFamily="34" charset="0"/>
                <a:cs typeface="Arial" panose="020B0604020202020204" pitchFamily="34" charset="0"/>
              </a:rPr>
              <a:t>ahora de los juglares y de los trovadores?</a:t>
            </a:r>
          </a:p>
          <a:p>
            <a:pPr marL="1984005" lvl="2" indent="-342900">
              <a:buFont typeface="Arial" panose="020B0604020202020204" pitchFamily="34" charset="0"/>
              <a:buChar char="•"/>
            </a:pPr>
            <a:endParaRPr lang="es-MX" sz="2400" dirty="0">
              <a:latin typeface="Arial" panose="020B0604020202020204" pitchFamily="34" charset="0"/>
              <a:cs typeface="Arial" panose="020B0604020202020204" pitchFamily="34" charset="0"/>
            </a:endParaRPr>
          </a:p>
          <a:p>
            <a:pPr lvl="1" fontAlgn="base"/>
            <a:r>
              <a:rPr lang="es-MX" sz="2400" dirty="0">
                <a:latin typeface="Arial" panose="020B0604020202020204" pitchFamily="34" charset="0"/>
                <a:cs typeface="Arial" panose="020B0604020202020204" pitchFamily="34" charset="0"/>
              </a:rPr>
              <a:t>2. En México, los arqueólogos han encontrado distintos instrumentos musicales prehispánicos, pero no hay ningún registro o evidencia de cómo era la música prehispánica o cómo sonaba, porque los españoles no se preocuparon por conservar registros artísticos o culturales de los nativos. </a:t>
            </a:r>
          </a:p>
          <a:p>
            <a:pPr lvl="1" fontAlgn="base"/>
            <a:endParaRPr lang="es-MX" sz="2400" dirty="0">
              <a:latin typeface="Arial" panose="020B0604020202020204" pitchFamily="34" charset="0"/>
              <a:cs typeface="Arial" panose="020B0604020202020204" pitchFamily="34" charset="0"/>
            </a:endParaRPr>
          </a:p>
          <a:p>
            <a:pPr marL="2098305" lvl="2" indent="-457200" fontAlgn="base">
              <a:buFont typeface="+mj-lt"/>
              <a:buAutoNum type="alphaLcPeriod"/>
            </a:pPr>
            <a:r>
              <a:rPr lang="es-MX" sz="2400" dirty="0">
                <a:latin typeface="Arial" panose="020B0604020202020204" pitchFamily="34" charset="0"/>
                <a:cs typeface="Arial" panose="020B0604020202020204" pitchFamily="34" charset="0"/>
              </a:rPr>
              <a:t>¿Qué </a:t>
            </a:r>
            <a:r>
              <a:rPr lang="es-MX" sz="2400" dirty="0" smtClean="0">
                <a:latin typeface="Arial" panose="020B0604020202020204" pitchFamily="34" charset="0"/>
                <a:cs typeface="Arial" panose="020B0604020202020204" pitchFamily="34" charset="0"/>
              </a:rPr>
              <a:t>piensa </a:t>
            </a:r>
            <a:r>
              <a:rPr lang="es-MX" sz="2400" dirty="0">
                <a:latin typeface="Arial" panose="020B0604020202020204" pitchFamily="34" charset="0"/>
                <a:cs typeface="Arial" panose="020B0604020202020204" pitchFamily="34" charset="0"/>
              </a:rPr>
              <a:t>de esto?</a:t>
            </a:r>
          </a:p>
          <a:p>
            <a:pPr marL="2098305" lvl="2" indent="-457200">
              <a:buFont typeface="+mj-lt"/>
              <a:buAutoNum type="alphaLcPeriod"/>
            </a:pPr>
            <a:r>
              <a:rPr lang="es-MX" sz="2400" dirty="0">
                <a:latin typeface="Arial" panose="020B0604020202020204" pitchFamily="34" charset="0"/>
                <a:cs typeface="Arial" panose="020B0604020202020204" pitchFamily="34" charset="0"/>
              </a:rPr>
              <a:t>¿Qué </a:t>
            </a:r>
            <a:r>
              <a:rPr lang="es-MX" sz="2400" dirty="0" smtClean="0">
                <a:latin typeface="Arial" panose="020B0604020202020204" pitchFamily="34" charset="0"/>
                <a:cs typeface="Arial" panose="020B0604020202020204" pitchFamily="34" charset="0"/>
              </a:rPr>
              <a:t>piensa </a:t>
            </a:r>
            <a:r>
              <a:rPr lang="es-MX" sz="2400" dirty="0">
                <a:latin typeface="Arial" panose="020B0604020202020204" pitchFamily="34" charset="0"/>
                <a:cs typeface="Arial" panose="020B0604020202020204" pitchFamily="34" charset="0"/>
              </a:rPr>
              <a:t>de que la conquista de México se dio en el </a:t>
            </a:r>
            <a:r>
              <a:rPr lang="es-MX" sz="2400" dirty="0" smtClean="0">
                <a:latin typeface="Arial" panose="020B0604020202020204" pitchFamily="34" charset="0"/>
                <a:cs typeface="Arial" panose="020B0604020202020204" pitchFamily="34" charset="0"/>
              </a:rPr>
              <a:t>Renacimiento</a:t>
            </a:r>
            <a:r>
              <a:rPr lang="es-MX" sz="2400" dirty="0">
                <a:latin typeface="Arial" panose="020B0604020202020204" pitchFamily="34" charset="0"/>
                <a:cs typeface="Arial" panose="020B0604020202020204" pitchFamily="34" charset="0"/>
              </a:rPr>
              <a:t>?</a:t>
            </a:r>
          </a:p>
          <a:p>
            <a:pPr marL="1984005" lvl="2" indent="-342900">
              <a:buFont typeface="Arial" panose="020B0604020202020204" pitchFamily="34" charset="0"/>
              <a:buChar char="•"/>
            </a:pPr>
            <a:endParaRPr lang="es-MX" sz="2400" dirty="0">
              <a:latin typeface="Arial" panose="020B0604020202020204" pitchFamily="34" charset="0"/>
              <a:cs typeface="Arial" panose="020B0604020202020204" pitchFamily="34" charset="0"/>
            </a:endParaRPr>
          </a:p>
          <a:p>
            <a:pPr lvl="1" algn="just"/>
            <a:r>
              <a:rPr lang="es-MX" sz="2400" dirty="0">
                <a:latin typeface="Arial" panose="020B0604020202020204" pitchFamily="34" charset="0"/>
                <a:cs typeface="Arial" panose="020B0604020202020204" pitchFamily="34" charset="0"/>
              </a:rPr>
              <a:t>3. Aunque las </a:t>
            </a:r>
            <a:r>
              <a:rPr lang="es-MX" sz="2400" i="1" dirty="0">
                <a:latin typeface="Arial" panose="020B0604020202020204" pitchFamily="34" charset="0"/>
                <a:cs typeface="Arial" panose="020B0604020202020204" pitchFamily="34" charset="0"/>
              </a:rPr>
              <a:t>Cuatro estaciones </a:t>
            </a:r>
            <a:r>
              <a:rPr lang="es-MX" sz="2400" dirty="0">
                <a:latin typeface="Arial" panose="020B0604020202020204" pitchFamily="34" charset="0"/>
                <a:cs typeface="Arial" panose="020B0604020202020204" pitchFamily="34" charset="0"/>
              </a:rPr>
              <a:t>fueron concebidas con el soneto que las acompaña, para algunas personas es necesario conocerlo en conjunto con la música. Mientras que otros piensan que una descripción como </a:t>
            </a:r>
            <a:r>
              <a:rPr lang="es-ES" sz="2400" dirty="0" smtClean="0">
                <a:latin typeface="Arial" panose="020B0604020202020204" pitchFamily="34" charset="0"/>
                <a:cs typeface="Arial" panose="020B0604020202020204" pitchFamily="34" charset="0"/>
              </a:rPr>
              <a:t>é</a:t>
            </a:r>
            <a:r>
              <a:rPr lang="es-MX" sz="2400" dirty="0" smtClean="0">
                <a:latin typeface="Arial" panose="020B0604020202020204" pitchFamily="34" charset="0"/>
                <a:cs typeface="Arial" panose="020B0604020202020204" pitchFamily="34" charset="0"/>
              </a:rPr>
              <a:t>sta </a:t>
            </a:r>
            <a:r>
              <a:rPr lang="es-MX" sz="2400" dirty="0">
                <a:latin typeface="Arial" panose="020B0604020202020204" pitchFamily="34" charset="0"/>
                <a:cs typeface="Arial" panose="020B0604020202020204" pitchFamily="34" charset="0"/>
              </a:rPr>
              <a:t>provoca que el efecto emocional de la música sea limitado o restringido.</a:t>
            </a:r>
          </a:p>
          <a:p>
            <a:pPr lvl="1"/>
            <a:endParaRPr lang="es-MX" sz="2400" dirty="0">
              <a:latin typeface="Arial" panose="020B0604020202020204" pitchFamily="34" charset="0"/>
              <a:cs typeface="Arial" panose="020B0604020202020204" pitchFamily="34" charset="0"/>
            </a:endParaRPr>
          </a:p>
          <a:p>
            <a:pPr marL="2098305" lvl="2" indent="-457200">
              <a:buFont typeface="+mj-lt"/>
              <a:buAutoNum type="alphaLcPeriod"/>
            </a:pPr>
            <a:r>
              <a:rPr lang="es-MX" sz="2400" dirty="0">
                <a:latin typeface="Arial" panose="020B0604020202020204" pitchFamily="34" charset="0"/>
                <a:cs typeface="Arial" panose="020B0604020202020204" pitchFamily="34" charset="0"/>
              </a:rPr>
              <a:t>¿Qué instrumentos </a:t>
            </a:r>
            <a:r>
              <a:rPr lang="es-MX" sz="2400" dirty="0" smtClean="0">
                <a:latin typeface="Arial" panose="020B0604020202020204" pitchFamily="34" charset="0"/>
                <a:cs typeface="Arial" panose="020B0604020202020204" pitchFamily="34" charset="0"/>
              </a:rPr>
              <a:t>identifica </a:t>
            </a:r>
            <a:r>
              <a:rPr lang="es-MX" sz="2400" dirty="0">
                <a:latin typeface="Arial" panose="020B0604020202020204" pitchFamily="34" charset="0"/>
                <a:cs typeface="Arial" panose="020B0604020202020204" pitchFamily="34" charset="0"/>
              </a:rPr>
              <a:t>en las obras musicales?</a:t>
            </a:r>
          </a:p>
          <a:p>
            <a:pPr marL="2098305" lvl="2" indent="-457200">
              <a:buFont typeface="+mj-lt"/>
              <a:buAutoNum type="alphaLcPeriod"/>
            </a:pPr>
            <a:r>
              <a:rPr lang="es-MX" sz="2400" dirty="0">
                <a:latin typeface="Arial" panose="020B0604020202020204" pitchFamily="34" charset="0"/>
                <a:cs typeface="Arial" panose="020B0604020202020204" pitchFamily="34" charset="0"/>
              </a:rPr>
              <a:t>¿Cómo </a:t>
            </a:r>
            <a:r>
              <a:rPr lang="es-MX" sz="2400" dirty="0" smtClean="0">
                <a:latin typeface="Arial" panose="020B0604020202020204" pitchFamily="34" charset="0"/>
                <a:cs typeface="Arial" panose="020B0604020202020204" pitchFamily="34" charset="0"/>
              </a:rPr>
              <a:t>se sinti</a:t>
            </a:r>
            <a:r>
              <a:rPr lang="es-ES" sz="2400" dirty="0" smtClean="0">
                <a:latin typeface="Arial" panose="020B0604020202020204" pitchFamily="34" charset="0"/>
                <a:cs typeface="Arial" panose="020B0604020202020204" pitchFamily="34" charset="0"/>
              </a:rPr>
              <a:t>ó </a:t>
            </a:r>
            <a:r>
              <a:rPr lang="es-MX" sz="2400" dirty="0" smtClean="0">
                <a:latin typeface="Arial" panose="020B0604020202020204" pitchFamily="34" charset="0"/>
                <a:cs typeface="Arial" panose="020B0604020202020204" pitchFamily="34" charset="0"/>
              </a:rPr>
              <a:t>al </a:t>
            </a:r>
            <a:r>
              <a:rPr lang="es-MX" sz="2400" dirty="0">
                <a:latin typeface="Arial" panose="020B0604020202020204" pitchFamily="34" charset="0"/>
                <a:cs typeface="Arial" panose="020B0604020202020204" pitchFamily="34" charset="0"/>
              </a:rPr>
              <a:t>escuchar </a:t>
            </a:r>
            <a:r>
              <a:rPr lang="es-MX" sz="2400" dirty="0" smtClean="0">
                <a:latin typeface="Arial" panose="020B0604020202020204" pitchFamily="34" charset="0"/>
                <a:cs typeface="Arial" panose="020B0604020202020204" pitchFamily="34" charset="0"/>
              </a:rPr>
              <a:t>la obra de </a:t>
            </a:r>
            <a:r>
              <a:rPr lang="es-MX" sz="2400" dirty="0">
                <a:latin typeface="Arial" panose="020B0604020202020204" pitchFamily="34" charset="0"/>
                <a:cs typeface="Arial" panose="020B0604020202020204" pitchFamily="34" charset="0"/>
              </a:rPr>
              <a:t>las </a:t>
            </a:r>
            <a:r>
              <a:rPr lang="es-MX" sz="2400" i="1" dirty="0" smtClean="0">
                <a:latin typeface="Arial" panose="020B0604020202020204" pitchFamily="34" charset="0"/>
                <a:cs typeface="Arial" panose="020B0604020202020204" pitchFamily="34" charset="0"/>
              </a:rPr>
              <a:t>Cuatro </a:t>
            </a:r>
            <a:r>
              <a:rPr lang="es-MX" sz="2400" i="1" dirty="0">
                <a:latin typeface="Arial" panose="020B0604020202020204" pitchFamily="34" charset="0"/>
                <a:cs typeface="Arial" panose="020B0604020202020204" pitchFamily="34" charset="0"/>
              </a:rPr>
              <a:t>estaciones</a:t>
            </a:r>
            <a:r>
              <a:rPr lang="es-MX" sz="2400" dirty="0">
                <a:latin typeface="Arial" panose="020B0604020202020204" pitchFamily="34" charset="0"/>
                <a:cs typeface="Arial" panose="020B0604020202020204" pitchFamily="34" charset="0"/>
              </a:rPr>
              <a:t>?</a:t>
            </a:r>
          </a:p>
          <a:p>
            <a:pPr lvl="1"/>
            <a:endParaRPr lang="es-MX" sz="2400" dirty="0">
              <a:latin typeface="Arial" panose="020B0604020202020204" pitchFamily="34" charset="0"/>
              <a:cs typeface="Arial" panose="020B0604020202020204" pitchFamily="34" charset="0"/>
            </a:endParaRPr>
          </a:p>
          <a:p>
            <a:pPr lvl="1"/>
            <a:r>
              <a:rPr lang="es-MX" sz="2400" dirty="0">
                <a:latin typeface="Arial" panose="020B0604020202020204" pitchFamily="34" charset="0"/>
                <a:cs typeface="Arial" panose="020B0604020202020204" pitchFamily="34" charset="0"/>
              </a:rPr>
              <a:t>4. Su intervención deberá apegarse estrictamente a las consideraciones descritas en las </a:t>
            </a:r>
            <a:r>
              <a:rPr lang="es-MX" sz="2400" dirty="0">
                <a:solidFill>
                  <a:srgbClr val="0070C0"/>
                </a:solidFill>
                <a:latin typeface="Arial" panose="020B0604020202020204" pitchFamily="34" charset="0"/>
                <a:cs typeface="Arial" panose="020B0604020202020204" pitchFamily="34" charset="0"/>
              </a:rPr>
              <a:t>Reglas para participar en foros de discusión. </a:t>
            </a:r>
          </a:p>
          <a:p>
            <a:pPr marL="1277620" lvl="1" indent="-457200">
              <a:buFont typeface="Arial" panose="020B0604020202020204" pitchFamily="34" charset="0"/>
              <a:buChar char="•"/>
            </a:pPr>
            <a:endParaRPr lang="es-MX" sz="2400" dirty="0">
              <a:latin typeface="Arial" panose="020B0604020202020204" pitchFamily="34" charset="0"/>
              <a:cs typeface="Arial" panose="020B0604020202020204" pitchFamily="34" charset="0"/>
            </a:endParaRPr>
          </a:p>
          <a:p>
            <a:r>
              <a:rPr lang="es-ES_tradnl" sz="2400" b="1" dirty="0">
                <a:latin typeface="Arial" panose="020B0604020202020204" pitchFamily="34" charset="0"/>
                <a:cs typeface="Arial" panose="020B0604020202020204" pitchFamily="34" charset="0"/>
              </a:rPr>
              <a:t>Criterios de </a:t>
            </a:r>
            <a:r>
              <a:rPr lang="es-ES_tradnl" sz="2400" b="1" dirty="0" smtClean="0">
                <a:latin typeface="Arial" panose="020B0604020202020204" pitchFamily="34" charset="0"/>
                <a:cs typeface="Arial" panose="020B0604020202020204" pitchFamily="34" charset="0"/>
              </a:rPr>
              <a:t>evaluación</a:t>
            </a:r>
            <a:r>
              <a:rPr lang="es-ES_tradnl" sz="2400" b="1" dirty="0">
                <a:latin typeface="Arial" panose="020B0604020202020204" pitchFamily="34" charset="0"/>
                <a:cs typeface="Arial" panose="020B0604020202020204" pitchFamily="34" charset="0"/>
              </a:rPr>
              <a:t>:</a:t>
            </a:r>
            <a:endParaRPr lang="es-MX" sz="2400" b="1" dirty="0">
              <a:latin typeface="Arial" panose="020B0604020202020204" pitchFamily="34" charset="0"/>
              <a:cs typeface="Arial" panose="020B0604020202020204" pitchFamily="34" charset="0"/>
            </a:endParaRPr>
          </a:p>
          <a:p>
            <a:pPr marL="1277620" lvl="1" indent="-457200">
              <a:buAutoNum type="arabicPeriod"/>
            </a:pPr>
            <a:r>
              <a:rPr lang="es-MX" sz="2400" dirty="0">
                <a:solidFill>
                  <a:schemeClr val="tx1"/>
                </a:solidFill>
                <a:latin typeface="Arial" panose="020B0604020202020204" pitchFamily="34" charset="0"/>
                <a:cs typeface="Arial" panose="020B0604020202020204" pitchFamily="34" charset="0"/>
              </a:rPr>
              <a:t>Redacción y ortografía adecuadas.</a:t>
            </a:r>
          </a:p>
          <a:p>
            <a:pPr marL="1277620" lvl="1" indent="-457200">
              <a:buAutoNum type="arabicPeriod"/>
            </a:pPr>
            <a:r>
              <a:rPr lang="es-MX" sz="2400" dirty="0">
                <a:solidFill>
                  <a:schemeClr val="tx1"/>
                </a:solidFill>
                <a:latin typeface="Arial" panose="020B0604020202020204" pitchFamily="34" charset="0"/>
                <a:cs typeface="Arial" panose="020B0604020202020204" pitchFamily="34" charset="0"/>
              </a:rPr>
              <a:t>Coherencia y organización de ideas. </a:t>
            </a:r>
          </a:p>
          <a:p>
            <a:pPr marL="1277620" lvl="1" indent="-457200">
              <a:buAutoNum type="arabicPeriod"/>
            </a:pPr>
            <a:r>
              <a:rPr lang="es-MX" sz="2400" dirty="0">
                <a:solidFill>
                  <a:schemeClr val="tx1"/>
                </a:solidFill>
                <a:latin typeface="Arial" panose="020B0604020202020204" pitchFamily="34" charset="0"/>
                <a:cs typeface="Arial" panose="020B0604020202020204" pitchFamily="34" charset="0"/>
              </a:rPr>
              <a:t>Responder el comentario de al menos </a:t>
            </a:r>
            <a:r>
              <a:rPr lang="es-MX" sz="2400" dirty="0" smtClean="0">
                <a:solidFill>
                  <a:schemeClr val="tx1"/>
                </a:solidFill>
                <a:latin typeface="Arial" panose="020B0604020202020204" pitchFamily="34" charset="0"/>
                <a:cs typeface="Arial" panose="020B0604020202020204" pitchFamily="34" charset="0"/>
              </a:rPr>
              <a:t>dos </a:t>
            </a:r>
            <a:r>
              <a:rPr lang="es-MX" sz="2400" dirty="0">
                <a:solidFill>
                  <a:schemeClr val="tx1"/>
                </a:solidFill>
                <a:latin typeface="Arial" panose="020B0604020202020204" pitchFamily="34" charset="0"/>
                <a:cs typeface="Arial" panose="020B0604020202020204" pitchFamily="34" charset="0"/>
              </a:rPr>
              <a:t>compañeros. </a:t>
            </a:r>
          </a:p>
          <a:p>
            <a:pPr marL="1277620" lvl="1" indent="-457200">
              <a:buAutoNum type="arabicPeriod"/>
            </a:pPr>
            <a:endParaRPr lang="es-MX" sz="2400" i="1" dirty="0">
              <a:solidFill>
                <a:schemeClr val="tx1"/>
              </a:solidFill>
              <a:latin typeface="Arial" panose="020B0604020202020204" pitchFamily="34" charset="0"/>
              <a:cs typeface="Arial" panose="020B0604020202020204" pitchFamily="34" charset="0"/>
            </a:endParaRPr>
          </a:p>
          <a:p>
            <a:r>
              <a:rPr lang="es-MX" sz="2400" b="1" dirty="0">
                <a:solidFill>
                  <a:schemeClr val="tx1"/>
                </a:solidFill>
                <a:latin typeface="Arial" panose="020B0604020202020204" pitchFamily="34" charset="0"/>
                <a:cs typeface="Arial" panose="020B0604020202020204" pitchFamily="34" charset="0"/>
              </a:rPr>
              <a:t>Lineamiento de entrega:</a:t>
            </a:r>
          </a:p>
          <a:p>
            <a:pPr marL="1277620" lvl="1" indent="-457200">
              <a:buFont typeface="+mj-lt"/>
              <a:buAutoNum type="arabicPeriod"/>
            </a:pPr>
            <a:r>
              <a:rPr lang="es-MX" sz="2400" dirty="0">
                <a:solidFill>
                  <a:schemeClr val="tx1"/>
                </a:solidFill>
                <a:latin typeface="Arial" panose="020B0604020202020204" pitchFamily="34" charset="0"/>
                <a:cs typeface="Arial" panose="020B0604020202020204" pitchFamily="34" charset="0"/>
              </a:rPr>
              <a:t>Suba su participación en el apartado de </a:t>
            </a:r>
            <a:r>
              <a:rPr lang="es-MX" sz="2400" b="1" i="1" dirty="0" smtClean="0">
                <a:latin typeface="Arial" panose="020B0604020202020204" pitchFamily="34" charset="0"/>
                <a:cs typeface="Arial" panose="020B0604020202020204" pitchFamily="34" charset="0"/>
              </a:rPr>
              <a:t>Foro 1. </a:t>
            </a:r>
            <a:r>
              <a:rPr lang="es-MX" sz="2400" b="1" i="1" dirty="0">
                <a:latin typeface="Arial" panose="020B0604020202020204" pitchFamily="34" charset="0"/>
                <a:cs typeface="Arial" panose="020B0604020202020204" pitchFamily="34" charset="0"/>
              </a:rPr>
              <a:t>Música del siglo XII a 1750</a:t>
            </a:r>
            <a:r>
              <a:rPr lang="es-MX" sz="2400" b="1" dirty="0">
                <a:latin typeface="Arial" panose="020B0604020202020204" pitchFamily="34" charset="0"/>
                <a:cs typeface="Arial" panose="020B0604020202020204" pitchFamily="34" charset="0"/>
              </a:rPr>
              <a:t>, </a:t>
            </a:r>
            <a:r>
              <a:rPr lang="es-MX" sz="2400" dirty="0">
                <a:solidFill>
                  <a:schemeClr val="tx1"/>
                </a:solidFill>
                <a:latin typeface="Arial" panose="020B0604020202020204" pitchFamily="34" charset="0"/>
                <a:cs typeface="Arial" panose="020B0604020202020204" pitchFamily="34" charset="0"/>
              </a:rPr>
              <a:t>en la plataforma </a:t>
            </a:r>
            <a:r>
              <a:rPr lang="es-MX" sz="2400" b="1" dirty="0">
                <a:solidFill>
                  <a:schemeClr val="tx1"/>
                </a:solidFill>
                <a:latin typeface="Arial" panose="020B0604020202020204" pitchFamily="34" charset="0"/>
                <a:cs typeface="Arial" panose="020B0604020202020204" pitchFamily="34" charset="0"/>
              </a:rPr>
              <a:t>EMINUS </a:t>
            </a:r>
            <a:r>
              <a:rPr lang="es-MX" sz="2400" dirty="0">
                <a:solidFill>
                  <a:schemeClr val="tx1"/>
                </a:solidFill>
                <a:latin typeface="Arial" panose="020B0604020202020204" pitchFamily="34" charset="0"/>
                <a:cs typeface="Arial" panose="020B0604020202020204" pitchFamily="34" charset="0"/>
              </a:rPr>
              <a:t>4, a más tardar en la fecha establecida en el </a:t>
            </a:r>
            <a:r>
              <a:rPr lang="es-MX" sz="2400" b="1" dirty="0">
                <a:solidFill>
                  <a:schemeClr val="tx1"/>
                </a:solidFill>
                <a:latin typeface="Arial" panose="020B0604020202020204" pitchFamily="34" charset="0"/>
                <a:cs typeface="Arial" panose="020B0604020202020204" pitchFamily="34" charset="0"/>
              </a:rPr>
              <a:t>Calendario</a:t>
            </a:r>
            <a:r>
              <a:rPr lang="es-MX" sz="2400" dirty="0">
                <a:solidFill>
                  <a:schemeClr val="tx1"/>
                </a:solidFill>
                <a:latin typeface="Arial" panose="020B0604020202020204" pitchFamily="34" charset="0"/>
                <a:cs typeface="Arial" panose="020B0604020202020204" pitchFamily="34" charset="0"/>
              </a:rPr>
              <a:t> de entregas.</a:t>
            </a:r>
          </a:p>
          <a:p>
            <a:endParaRPr lang="es-MX" sz="2400" dirty="0">
              <a:effectLst>
                <a:glow rad="101600">
                  <a:srgbClr val="FFC000">
                    <a:alpha val="60000"/>
                  </a:srgbClr>
                </a:glow>
              </a:effectLst>
              <a:latin typeface="Arial" panose="020B0604020202020204" pitchFamily="34" charset="0"/>
              <a:cs typeface="Arial" panose="020B0604020202020204" pitchFamily="34" charset="0"/>
            </a:endParaRPr>
          </a:p>
          <a:p>
            <a:pPr algn="ctr"/>
            <a:endParaRPr lang="es-MX" sz="2800" b="1" dirty="0">
              <a:latin typeface="Arial" panose="020B0604020202020204" pitchFamily="34" charset="0"/>
              <a:cs typeface="Arial" panose="020B0604020202020204" pitchFamily="34" charset="0"/>
            </a:endParaRPr>
          </a:p>
        </p:txBody>
      </p:sp>
      <p:sp>
        <p:nvSpPr>
          <p:cNvPr id="3" name="Rectángulo 2"/>
          <p:cNvSpPr/>
          <p:nvPr/>
        </p:nvSpPr>
        <p:spPr>
          <a:xfrm>
            <a:off x="18726785" y="10416438"/>
            <a:ext cx="3797935" cy="2578270"/>
          </a:xfrm>
          <a:prstGeom prst="rect">
            <a:avLst/>
          </a:prstGeom>
          <a:solidFill>
            <a:srgbClr val="FFFF00"/>
          </a:solidFill>
        </p:spPr>
        <p:txBody>
          <a:bodyPr wrap="square">
            <a:spAutoFit/>
          </a:bodyPr>
          <a:lstStyle/>
          <a:p>
            <a:r>
              <a:rPr lang="es-MX" dirty="0"/>
              <a:t>Hipervínculo a </a:t>
            </a:r>
            <a:r>
              <a:rPr lang="es-MX" dirty="0">
                <a:hlinkClick r:id="rId2"/>
              </a:rPr>
              <a:t>https://</a:t>
            </a:r>
            <a:r>
              <a:rPr lang="es-MX" dirty="0" smtClean="0">
                <a:hlinkClick r:id="rId2"/>
              </a:rPr>
              <a:t>celuladgdaie.github.io/EMDR/pdfs/Reglas%20Foros%20de%20discusion.pdf</a:t>
            </a:r>
            <a:r>
              <a:rPr lang="es-MX" dirty="0" smtClean="0"/>
              <a:t> </a:t>
            </a:r>
            <a:endParaRPr lang="es-MX" dirty="0"/>
          </a:p>
        </p:txBody>
      </p:sp>
    </p:spTree>
    <p:extLst>
      <p:ext uri="{BB962C8B-B14F-4D97-AF65-F5344CB8AC3E}">
        <p14:creationId xmlns:p14="http://schemas.microsoft.com/office/powerpoint/2010/main" val="2712198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97755" y="854529"/>
            <a:ext cx="17559553" cy="17907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_tradnl" altLang="es-MX" sz="2800" b="1" dirty="0">
                <a:latin typeface="Arial" panose="020B0604020202020204" pitchFamily="34" charset="0"/>
                <a:cs typeface="Arial" panose="020B0604020202020204" pitchFamily="34" charset="0"/>
              </a:rPr>
              <a:t>Fuentes de </a:t>
            </a:r>
            <a:r>
              <a:rPr lang="es-ES_tradnl" altLang="es-MX" sz="2800" b="1" dirty="0" smtClean="0">
                <a:latin typeface="Arial" panose="020B0604020202020204" pitchFamily="34" charset="0"/>
                <a:cs typeface="Arial" panose="020B0604020202020204" pitchFamily="34" charset="0"/>
              </a:rPr>
              <a:t>información</a:t>
            </a:r>
            <a:endParaRPr lang="es-ES_tradnl" altLang="es-MX" sz="2800" b="1" dirty="0">
              <a:latin typeface="Arial" panose="020B0604020202020204" pitchFamily="34" charset="0"/>
              <a:cs typeface="Arial" panose="020B0604020202020204" pitchFamily="34" charset="0"/>
            </a:endParaRPr>
          </a:p>
          <a:p>
            <a:pPr algn="ctr"/>
            <a:endParaRPr lang="es-ES_tradnl" sz="2400" b="1" dirty="0">
              <a:effectLst/>
              <a:latin typeface="Arial" panose="020B0604020202020204" pitchFamily="34" charset="0"/>
              <a:cs typeface="Arial" panose="020B0604020202020204" pitchFamily="34" charset="0"/>
            </a:endParaRPr>
          </a:p>
          <a:p>
            <a:r>
              <a:rPr lang="es-ES_tradnl" sz="2400" b="1" dirty="0">
                <a:latin typeface="Arial" panose="020B0604020202020204" pitchFamily="34" charset="0"/>
                <a:cs typeface="Arial" panose="020B0604020202020204" pitchFamily="34" charset="0"/>
              </a:rPr>
              <a:t>Básicas</a:t>
            </a:r>
            <a:endParaRPr lang="es-ES_tradnl" sz="2400" b="1" dirty="0">
              <a:effectLst/>
              <a:latin typeface="Arial" panose="020B0604020202020204" pitchFamily="34" charset="0"/>
              <a:cs typeface="Arial" panose="020B0604020202020204" pitchFamily="34" charset="0"/>
            </a:endParaRPr>
          </a:p>
          <a:p>
            <a:pPr marL="457200" indent="-457200"/>
            <a:endParaRPr lang="es-ES_tradnl" sz="2400" dirty="0">
              <a:latin typeface="Arial" charset="0"/>
              <a:ea typeface="Arial" charset="0"/>
              <a:cs typeface="Arial" charset="0"/>
            </a:endParaRPr>
          </a:p>
        </p:txBody>
      </p:sp>
      <p:sp>
        <p:nvSpPr>
          <p:cNvPr id="3" name="Rectángulo 2"/>
          <p:cNvSpPr/>
          <p:nvPr/>
        </p:nvSpPr>
        <p:spPr>
          <a:xfrm>
            <a:off x="710172" y="2290355"/>
            <a:ext cx="18334717" cy="14337451"/>
          </a:xfrm>
          <a:prstGeom prst="rect">
            <a:avLst/>
          </a:prstGeom>
        </p:spPr>
        <p:txBody>
          <a:bodyPr wrap="square" lIns="91440" tIns="45720" rIns="91440" bIns="45720" anchor="t">
            <a:spAutoFit/>
          </a:bodyPr>
          <a:lstStyle/>
          <a:p>
            <a:pPr marL="677863" indent="-649288"/>
            <a:r>
              <a:rPr lang="es-MX" sz="2000" dirty="0"/>
              <a:t>Academia Play (30 de marzo de 2017). </a:t>
            </a:r>
            <a:r>
              <a:rPr lang="es-MX" sz="2000" i="1" dirty="0"/>
              <a:t>Edad Media en 10 minutos. </a:t>
            </a:r>
            <a:r>
              <a:rPr lang="es-MX" sz="2000" dirty="0"/>
              <a:t>[Video]. YouTube. </a:t>
            </a:r>
            <a:r>
              <a:rPr lang="es-MX" sz="2000" dirty="0">
                <a:hlinkClick r:id="rId2"/>
              </a:rPr>
              <a:t>https://youtu.be/DjdFLJT5lhY</a:t>
            </a:r>
            <a:r>
              <a:rPr lang="es-MX" sz="2000" dirty="0"/>
              <a:t> </a:t>
            </a:r>
            <a:endParaRPr lang="es-MX" sz="2000" dirty="0" smtClean="0"/>
          </a:p>
          <a:p>
            <a:pPr marL="677863" indent="-649288"/>
            <a:r>
              <a:rPr lang="es-MX" sz="2000" dirty="0"/>
              <a:t>Academia Play (4 de abril de 2018). </a:t>
            </a:r>
            <a:r>
              <a:rPr lang="es-MX" sz="2000" i="1" dirty="0"/>
              <a:t>El nacimiento del Estado Moderno en 15 minutos. </a:t>
            </a:r>
            <a:r>
              <a:rPr lang="es-MX" sz="2000" dirty="0"/>
              <a:t>[Video]. YouTube. </a:t>
            </a:r>
            <a:r>
              <a:rPr lang="es-MX" sz="2000" dirty="0">
                <a:hlinkClick r:id="rId3"/>
              </a:rPr>
              <a:t>https://</a:t>
            </a:r>
            <a:r>
              <a:rPr lang="es-MX" sz="2000" dirty="0" smtClean="0">
                <a:hlinkClick r:id="rId3"/>
              </a:rPr>
              <a:t>youtu.be/hYajgwcWb1k</a:t>
            </a:r>
            <a:endParaRPr lang="es-MX" sz="2000" dirty="0" smtClean="0"/>
          </a:p>
          <a:p>
            <a:pPr marL="677863" indent="-649288"/>
            <a:r>
              <a:rPr lang="es-MX" sz="2000" dirty="0"/>
              <a:t>Alfonso X (El Sabio). (2009). Douce Dame Jolie. En </a:t>
            </a:r>
            <a:r>
              <a:rPr lang="es-MX" sz="2000" i="1" dirty="0"/>
              <a:t>Orbis Alia</a:t>
            </a:r>
            <a:r>
              <a:rPr lang="es-MX" sz="2000" dirty="0"/>
              <a:t> [Álbum grabado por Annwn]. Galileo Music Communication (obra original publicada en el siglo XIV). </a:t>
            </a:r>
            <a:endParaRPr lang="es-MX" sz="2000" dirty="0" smtClean="0"/>
          </a:p>
          <a:p>
            <a:pPr marL="677863" indent="-649288"/>
            <a:r>
              <a:rPr lang="es-MX" sz="2000" dirty="0"/>
              <a:t>Bach: Toccata and Fugue in D Minor, BWV 565: Toccata and Fugue in D Minor, BWV 565 [obra grabada por Richter, K.]. En </a:t>
            </a:r>
            <a:r>
              <a:rPr lang="es-MX" sz="2000" i="1" dirty="0"/>
              <a:t>Toccata und fuge: festliche orgelklänge. Deutsche Grammophon </a:t>
            </a:r>
            <a:r>
              <a:rPr lang="es-MX" sz="2000" dirty="0"/>
              <a:t>(obra original publicada en 1704). </a:t>
            </a:r>
          </a:p>
          <a:p>
            <a:pPr marL="677863" indent="-649288"/>
            <a:r>
              <a:rPr lang="es-MX" sz="2000" dirty="0"/>
              <a:t>Bach, J. S. (2008). I, Preludio, Cello Suite No. 1 in G Major, BWV 1007 [obra grabada por Klinger, S.]. En </a:t>
            </a:r>
            <a:r>
              <a:rPr lang="es-MX" sz="2000" i="1" dirty="0"/>
              <a:t>Johann sebastian Bach: Six suites for violoncello solo BWV 1007-1012.</a:t>
            </a:r>
            <a:r>
              <a:rPr lang="es-MX" sz="2000" dirty="0"/>
              <a:t> </a:t>
            </a:r>
            <a:r>
              <a:rPr lang="es-MX" sz="2000" i="1" dirty="0"/>
              <a:t>Oehms Classics </a:t>
            </a:r>
            <a:r>
              <a:rPr lang="es-MX" sz="2000" dirty="0"/>
              <a:t>(obra original publicada en 1717-1723). </a:t>
            </a:r>
          </a:p>
          <a:p>
            <a:pPr marL="677863" lvl="0" indent="-649288"/>
            <a:r>
              <a:rPr lang="es-MX" sz="2000" dirty="0"/>
              <a:t>De Cabezón, A. (2012). Pavana. En </a:t>
            </a:r>
            <a:r>
              <a:rPr lang="es-MX" sz="2000" i="1" dirty="0"/>
              <a:t>Complete Tientos and Variations </a:t>
            </a:r>
            <a:r>
              <a:rPr lang="es-MX" sz="2000" dirty="0"/>
              <a:t>[Álbum grabado por Glen Wilson]. Naxos (obra original publicada póstuma en 1578). </a:t>
            </a:r>
          </a:p>
          <a:p>
            <a:pPr marL="677863" indent="-649288"/>
            <a:r>
              <a:rPr lang="es-MX" sz="2000" dirty="0" smtClean="0"/>
              <a:t>De </a:t>
            </a:r>
            <a:r>
              <a:rPr lang="es-MX" sz="2000" dirty="0"/>
              <a:t>Dia, C. (2014). A chantar m'er de so qu'ieu non volria. En </a:t>
            </a:r>
            <a:r>
              <a:rPr lang="es-MX" sz="2000" i="1" dirty="0"/>
              <a:t>Nuits Occitanes: Troubadours' Songs </a:t>
            </a:r>
            <a:r>
              <a:rPr lang="es-MX" sz="2000" dirty="0"/>
              <a:t>[Álbum grabado por Ensemble Céladon]. Ricercar (obra original publicada en el siglo XII). </a:t>
            </a:r>
            <a:endParaRPr lang="es-MX" sz="2000" dirty="0" smtClean="0"/>
          </a:p>
          <a:p>
            <a:pPr marL="677863" indent="-649288"/>
            <a:r>
              <a:rPr lang="es-MX" sz="2000" dirty="0"/>
              <a:t>Des Pretz, J. (2013). Ave Maria Virgo Serena. En </a:t>
            </a:r>
            <a:r>
              <a:rPr lang="es-MX" sz="2000" i="1" dirty="0"/>
              <a:t>Praise of the Virgin Mary Through the Centuries </a:t>
            </a:r>
            <a:r>
              <a:rPr lang="es-MX" sz="2000" dirty="0"/>
              <a:t>[Álbum grabado por Spagele, M. Schonberger, B. Rutz, E. Klugling, J. Hirtreiter, A. Immler, C. Einchenberger, U. Schroder, K. y Zobeley, M.]. Ars Musici (obra original publicada en 1475). </a:t>
            </a:r>
          </a:p>
          <a:p>
            <a:pPr marL="677863" indent="-649288"/>
            <a:r>
              <a:rPr lang="es-MX" sz="2000" dirty="0" smtClean="0"/>
              <a:t>El </a:t>
            </a:r>
            <a:r>
              <a:rPr lang="es-MX" sz="2000" dirty="0"/>
              <a:t>Muso (22 de junio de 2020). </a:t>
            </a:r>
            <a:r>
              <a:rPr lang="es-MX" sz="2000" i="1" dirty="0"/>
              <a:t>El pentagrama y las Claves </a:t>
            </a:r>
            <a:r>
              <a:rPr lang="es-MX" sz="2000" i="1" dirty="0" smtClean="0"/>
              <a:t>Musicales-Teoría </a:t>
            </a:r>
            <a:r>
              <a:rPr lang="es-MX" sz="2000" i="1" dirty="0"/>
              <a:t>Musical Animada #1. </a:t>
            </a:r>
            <a:r>
              <a:rPr lang="es-MX" sz="2000" dirty="0"/>
              <a:t>[Video]. YouTube. </a:t>
            </a:r>
            <a:r>
              <a:rPr lang="es-MX" sz="2000" dirty="0">
                <a:hlinkClick r:id="rId4">
                  <a:extLst>
                    <a:ext uri="{A12FA001-AC4F-418D-AE19-62706E023703}">
                      <ahyp:hlinkClr xmlns:ahyp="http://schemas.microsoft.com/office/drawing/2018/hyperlinkcolor" xmlns="" val="tx"/>
                    </a:ext>
                  </a:extLst>
                </a:hlinkClick>
              </a:rPr>
              <a:t>https://youtu.be/isqab0gjRGI</a:t>
            </a:r>
            <a:r>
              <a:rPr lang="es-MX" sz="2000" dirty="0"/>
              <a:t> </a:t>
            </a:r>
          </a:p>
          <a:p>
            <a:pPr marL="677863" lvl="0" indent="-649288"/>
            <a:r>
              <a:rPr lang="es-MX" sz="2000" dirty="0"/>
              <a:t>Handel, G. F. (2018). </a:t>
            </a:r>
            <a:r>
              <a:rPr lang="es-MX" sz="2000" i="1" dirty="0"/>
              <a:t>Zadok the Priest HWV 258</a:t>
            </a:r>
            <a:r>
              <a:rPr lang="es-MX" sz="2000" dirty="0"/>
              <a:t>. [Canción grabada por Geraint Jones Orchestra; Geraint Jones Singers; Jones, G.]. En </a:t>
            </a:r>
            <a:r>
              <a:rPr lang="es-MX" sz="2000" i="1" dirty="0"/>
              <a:t>Baroque-The Essentials. Deutsche Grammophon</a:t>
            </a:r>
            <a:r>
              <a:rPr lang="es-MX" sz="2000" dirty="0"/>
              <a:t> (obra original publicada en 1727). </a:t>
            </a:r>
            <a:endParaRPr lang="es-MX" sz="2000" dirty="0" smtClean="0"/>
          </a:p>
          <a:p>
            <a:pPr marL="677863" indent="-649288"/>
            <a:r>
              <a:rPr lang="es-MX" sz="2000" dirty="0"/>
              <a:t>Handel, G. F. (2018). Messiah, HWV 56, Part II, Hallelujah [obra grabada por Gabrieli Consort, Gabrieli Players, y McCreesh, P.]. En </a:t>
            </a:r>
            <a:r>
              <a:rPr lang="es-MX" sz="2000" i="1" dirty="0"/>
              <a:t>Baroque-The Essentials. Deutsche Grammophon</a:t>
            </a:r>
            <a:r>
              <a:rPr lang="es-MX" sz="2000" dirty="0"/>
              <a:t> (obra original publicada en 1741). </a:t>
            </a:r>
            <a:endParaRPr lang="es-MX" sz="2000" dirty="0" smtClean="0"/>
          </a:p>
          <a:p>
            <a:pPr marL="677863" indent="-649288"/>
            <a:r>
              <a:rPr lang="es-MX" sz="2000" dirty="0"/>
              <a:t>Monteverdi, C. (1997). Toccata. En </a:t>
            </a:r>
            <a:r>
              <a:rPr lang="es-MX" sz="2000" i="1" dirty="0"/>
              <a:t>L'Orfeo</a:t>
            </a:r>
            <a:r>
              <a:rPr lang="es-MX" sz="2000" dirty="0"/>
              <a:t> [grabada por Carmignani, A., Frisani, R., Lepore, C., Pennicchi, M., Pentasuglia, G., Sarti, G., Vaccari, P., y San Petronio Cappella Musicale Orchestra]. Naxos (obra original publicada en 1607). </a:t>
            </a:r>
          </a:p>
          <a:p>
            <a:pPr marL="677863" indent="-649288"/>
            <a:r>
              <a:rPr lang="es-MX" sz="2000" dirty="0" smtClean="0"/>
              <a:t>Palou</a:t>
            </a:r>
            <a:r>
              <a:rPr lang="es-MX" sz="2000" dirty="0"/>
              <a:t>, B. (1996). Tant m'abelis. En </a:t>
            </a:r>
            <a:r>
              <a:rPr lang="es-MX" sz="2000" i="1" dirty="0"/>
              <a:t>Music of the trobadours </a:t>
            </a:r>
            <a:r>
              <a:rPr lang="es-MX" sz="2000" dirty="0"/>
              <a:t>[CD: 8.554257] [Álbum grabado por Ensemble Unicorn y Oni Wytars Ensemble]. Naxos (obra original publicada en el siglo XII</a:t>
            </a:r>
            <a:r>
              <a:rPr lang="es-MX" sz="2000" dirty="0" smtClean="0"/>
              <a:t>).</a:t>
            </a:r>
          </a:p>
          <a:p>
            <a:pPr marL="677863" indent="-649288"/>
            <a:r>
              <a:rPr lang="es-MX" sz="2000" dirty="0"/>
              <a:t>Purcell, H. (1997). Obertura de la opera Dido y Aeneas, Z. 626: Overture [obra grabada por Scholars Baroque Ensemble]. En </a:t>
            </a:r>
            <a:r>
              <a:rPr lang="es-MX" sz="2000" i="1" dirty="0"/>
              <a:t>Purcell: Dido y Aeneas (ópera en tres actos). Naxos </a:t>
            </a:r>
            <a:r>
              <a:rPr lang="es-MX" sz="2000" dirty="0"/>
              <a:t>(obra original publicada en 1688). </a:t>
            </a:r>
          </a:p>
          <a:p>
            <a:pPr marL="677863" indent="-649288"/>
            <a:r>
              <a:rPr lang="es-MX" sz="2000" dirty="0"/>
              <a:t>Raffaele Dessi' (27 de noviembre de 2015). </a:t>
            </a:r>
            <a:r>
              <a:rPr lang="es-MX" sz="2000" i="1" dirty="0"/>
              <a:t>Tourdillon, gagliarda e volta. </a:t>
            </a:r>
            <a:r>
              <a:rPr lang="es-MX" sz="2000" dirty="0"/>
              <a:t>[Video]. YouTube. </a:t>
            </a:r>
            <a:r>
              <a:rPr lang="es-MX" sz="2000" dirty="0">
                <a:hlinkClick r:id="rId5"/>
              </a:rPr>
              <a:t>https://youtu.be/pelrp8bw38k</a:t>
            </a:r>
            <a:endParaRPr lang="es-MX" sz="2000" u="sng" dirty="0">
              <a:solidFill>
                <a:srgbClr val="0563C1"/>
              </a:solidFill>
              <a:highlight>
                <a:srgbClr val="FFFF00"/>
              </a:highlight>
              <a:latin typeface="Arial" panose="020B0604020202020204" pitchFamily="34" charset="0"/>
              <a:ea typeface="Calibri" panose="020F0502020204030204" pitchFamily="34" charset="0"/>
              <a:cs typeface="Arial" panose="020B0604020202020204" pitchFamily="34" charset="0"/>
            </a:endParaRPr>
          </a:p>
          <a:p>
            <a:pPr marL="677863" indent="-649288"/>
            <a:r>
              <a:rPr lang="es-MX" sz="2000" dirty="0"/>
              <a:t>Saltarello. (s.f.). </a:t>
            </a:r>
            <a:r>
              <a:rPr lang="es-MX" sz="2000" i="1" dirty="0"/>
              <a:t>Carmina Gemina-A Medieval Journey Through Cantigas de Santa Maria, Llibre Vermell de Montserrat, Codex Buranus </a:t>
            </a:r>
            <a:r>
              <a:rPr lang="es-MX" sz="2000" dirty="0"/>
              <a:t>[Álbum grabado por Ensemble Comtessa de Dia]. Da Vinci Classics (obra original publicada en el siglo XII). </a:t>
            </a:r>
          </a:p>
          <a:p>
            <a:pPr marL="677863" indent="-649288"/>
            <a:r>
              <a:rPr lang="es-ES" sz="2000" dirty="0" err="1"/>
              <a:t>Tallis</a:t>
            </a:r>
            <a:r>
              <a:rPr lang="es-ES" sz="2000" dirty="0"/>
              <a:t>, T. (2017). </a:t>
            </a:r>
            <a:r>
              <a:rPr lang="es-ES" sz="2000" dirty="0" err="1"/>
              <a:t>Why</a:t>
            </a:r>
            <a:r>
              <a:rPr lang="es-ES" sz="2000" dirty="0"/>
              <a:t> </a:t>
            </a:r>
            <a:r>
              <a:rPr lang="es-ES" sz="2000" dirty="0" err="1"/>
              <a:t>fum'th</a:t>
            </a:r>
            <a:r>
              <a:rPr lang="es-ES" sz="2000" dirty="0"/>
              <a:t> in </a:t>
            </a:r>
            <a:r>
              <a:rPr lang="es-ES" sz="2000" dirty="0" err="1"/>
              <a:t>sight</a:t>
            </a:r>
            <a:r>
              <a:rPr lang="es-ES" sz="2000" dirty="0"/>
              <a:t>. En </a:t>
            </a:r>
            <a:r>
              <a:rPr lang="es-ES" sz="2000" i="1" dirty="0" err="1"/>
              <a:t>Heavenly</a:t>
            </a:r>
            <a:r>
              <a:rPr lang="es-ES" sz="2000" i="1" dirty="0"/>
              <a:t> </a:t>
            </a:r>
            <a:r>
              <a:rPr lang="es-ES" sz="2000" i="1" dirty="0" err="1"/>
              <a:t>Harmonies</a:t>
            </a:r>
            <a:r>
              <a:rPr lang="es-ES" sz="2000" i="1" dirty="0"/>
              <a:t> </a:t>
            </a:r>
            <a:r>
              <a:rPr lang="es-ES" sz="2000" dirty="0"/>
              <a:t>[Álbum grabado por </a:t>
            </a:r>
            <a:r>
              <a:rPr lang="es-ES" sz="2000" dirty="0" err="1"/>
              <a:t>Stile</a:t>
            </a:r>
            <a:r>
              <a:rPr lang="es-ES" sz="2000" dirty="0"/>
              <a:t> </a:t>
            </a:r>
            <a:r>
              <a:rPr lang="es-ES" sz="2000" dirty="0" err="1"/>
              <a:t>Antico</a:t>
            </a:r>
            <a:r>
              <a:rPr lang="es-ES" sz="2000" dirty="0"/>
              <a:t>]. </a:t>
            </a:r>
            <a:r>
              <a:rPr lang="es-ES" sz="2000" dirty="0" err="1"/>
              <a:t>Harmonia</a:t>
            </a:r>
            <a:r>
              <a:rPr lang="es-ES" sz="2000" dirty="0"/>
              <a:t> </a:t>
            </a:r>
            <a:r>
              <a:rPr lang="es-ES" sz="2000" dirty="0" err="1"/>
              <a:t>Mundi</a:t>
            </a:r>
            <a:r>
              <a:rPr lang="es-ES" sz="2000" dirty="0"/>
              <a:t> (obra original publicada en 1567).  </a:t>
            </a:r>
            <a:endParaRPr lang="es-MX" sz="2000" dirty="0"/>
          </a:p>
          <a:p>
            <a:pPr marL="677863" indent="-649288"/>
            <a:r>
              <a:rPr lang="es-MX" sz="2000" dirty="0" smtClean="0"/>
              <a:t>VansenandWellsCo </a:t>
            </a:r>
            <a:r>
              <a:rPr lang="es-MX" sz="2000" dirty="0"/>
              <a:t>(30 de noviembre de 2016). </a:t>
            </a:r>
            <a:r>
              <a:rPr lang="es-MX" sz="2000" i="1" dirty="0" smtClean="0"/>
              <a:t>Elizabeth</a:t>
            </a:r>
            <a:r>
              <a:rPr lang="es-MX" sz="2000" i="1" dirty="0"/>
              <a:t>-</a:t>
            </a:r>
            <a:r>
              <a:rPr lang="es-MX" sz="2000" i="1" dirty="0" smtClean="0"/>
              <a:t>meeting </a:t>
            </a:r>
            <a:r>
              <a:rPr lang="es-MX" sz="2000" i="1" dirty="0"/>
              <a:t>Anjou. </a:t>
            </a:r>
            <a:r>
              <a:rPr lang="es-MX" sz="2000" dirty="0"/>
              <a:t>[Video]. YouTube. </a:t>
            </a:r>
            <a:r>
              <a:rPr lang="es-MX" sz="2000" dirty="0">
                <a:hlinkClick r:id="rId6"/>
              </a:rPr>
              <a:t>https://youtu.be/ubKjQD7Ga68</a:t>
            </a:r>
            <a:r>
              <a:rPr lang="es-MX" sz="2000" dirty="0"/>
              <a:t> </a:t>
            </a:r>
          </a:p>
          <a:p>
            <a:pPr marL="677863" indent="-649288"/>
            <a:r>
              <a:rPr lang="es-MX" sz="2000" dirty="0" smtClean="0"/>
              <a:t>Virent </a:t>
            </a:r>
            <a:r>
              <a:rPr lang="es-MX" sz="2000" dirty="0"/>
              <a:t>prata hiemata. (2021). En </a:t>
            </a:r>
            <a:r>
              <a:rPr lang="es-MX" sz="2000" i="1" dirty="0" smtClean="0"/>
              <a:t>Carmina Gemina-A </a:t>
            </a:r>
            <a:r>
              <a:rPr lang="es-MX" sz="2000" i="1" dirty="0"/>
              <a:t>Medieval Journey Through Cantigas de Santa Maria, Llibre Vermell de Montserrat, Codex Buranus </a:t>
            </a:r>
            <a:r>
              <a:rPr lang="es-MX" sz="2000" dirty="0"/>
              <a:t>[Álbum grabado por Ensemble Comtessa de Dia]. Da Vinci </a:t>
            </a:r>
            <a:r>
              <a:rPr lang="es-MX" sz="2000" dirty="0" smtClean="0"/>
              <a:t>Classics (obra </a:t>
            </a:r>
            <a:r>
              <a:rPr lang="es-MX" sz="2000" dirty="0"/>
              <a:t>original publicada en el </a:t>
            </a:r>
            <a:r>
              <a:rPr lang="es-MX" sz="2000" dirty="0" smtClean="0"/>
              <a:t>siglo </a:t>
            </a:r>
            <a:r>
              <a:rPr lang="es-MX" sz="2000" dirty="0"/>
              <a:t>XIII). </a:t>
            </a:r>
          </a:p>
          <a:p>
            <a:pPr marL="677863" lvl="0" indent="-649288"/>
            <a:r>
              <a:rPr lang="es-MX" sz="2000" dirty="0" smtClean="0"/>
              <a:t>Vivaldi</a:t>
            </a:r>
            <a:r>
              <a:rPr lang="es-MX" sz="2000" dirty="0"/>
              <a:t>, A. (2018). </a:t>
            </a:r>
            <a:r>
              <a:rPr lang="es-MX" sz="2000" dirty="0" smtClean="0"/>
              <a:t>La primavera. The </a:t>
            </a:r>
            <a:r>
              <a:rPr lang="es-MX" sz="2000" dirty="0"/>
              <a:t>Four Seasons Violin Concerto in E Major Op. 8 No. 1 RV 269 (Spring): I. </a:t>
            </a:r>
            <a:r>
              <a:rPr lang="es-MX" sz="2000" dirty="0" smtClean="0"/>
              <a:t>En </a:t>
            </a:r>
            <a:r>
              <a:rPr lang="es-MX" sz="2000" i="1" dirty="0" smtClean="0"/>
              <a:t>Allegro</a:t>
            </a:r>
            <a:r>
              <a:rPr lang="es-MX" sz="2000" dirty="0" smtClean="0"/>
              <a:t> [grabada </a:t>
            </a:r>
            <a:r>
              <a:rPr lang="es-MX" sz="2000" dirty="0"/>
              <a:t>por Standage, S., Pinnock, T., y English Concert]. En </a:t>
            </a:r>
            <a:r>
              <a:rPr lang="es-MX" sz="2000" dirty="0" err="1"/>
              <a:t>Baroque</a:t>
            </a:r>
            <a:r>
              <a:rPr lang="es-MX" sz="2000" dirty="0"/>
              <a:t> - </a:t>
            </a:r>
            <a:r>
              <a:rPr lang="es-MX" sz="2000" dirty="0" err="1"/>
              <a:t>The</a:t>
            </a:r>
            <a:r>
              <a:rPr lang="es-MX" sz="2000" dirty="0"/>
              <a:t> Essentials. Deutsche </a:t>
            </a:r>
            <a:r>
              <a:rPr lang="es-MX" sz="2000" dirty="0" smtClean="0"/>
              <a:t>Grammophon (obra </a:t>
            </a:r>
            <a:r>
              <a:rPr lang="es-MX" sz="2000" dirty="0"/>
              <a:t>original publicada en 1723). </a:t>
            </a:r>
          </a:p>
          <a:p>
            <a:pPr marL="677863" lvl="0" indent="-649288"/>
            <a:r>
              <a:rPr lang="es-MX" sz="2000" dirty="0"/>
              <a:t>Vivaldi, A. (1995). </a:t>
            </a:r>
            <a:r>
              <a:rPr lang="es-MX" sz="2000" dirty="0" smtClean="0"/>
              <a:t>El verano. En </a:t>
            </a:r>
            <a:r>
              <a:rPr lang="es-MX" sz="2000" i="1" dirty="0" smtClean="0"/>
              <a:t>Violin </a:t>
            </a:r>
            <a:r>
              <a:rPr lang="es-MX" sz="2000" i="1" dirty="0"/>
              <a:t>Concerto in G Minor, Op. 8, No. 2, RV 315, </a:t>
            </a:r>
            <a:r>
              <a:rPr lang="es-MX" sz="2000" i="1" dirty="0" smtClean="0"/>
              <a:t>L'estate </a:t>
            </a:r>
            <a:r>
              <a:rPr lang="es-MX" sz="2000" dirty="0"/>
              <a:t>[obra grabada por Pazdera, J., y Accademia Ziliniana]. En </a:t>
            </a:r>
            <a:r>
              <a:rPr lang="es-MX" sz="2000" i="1" dirty="0" smtClean="0"/>
              <a:t>Vivaldi: </a:t>
            </a:r>
            <a:r>
              <a:rPr lang="es-MX" sz="2000" i="1" dirty="0"/>
              <a:t>Four Seasons (The</a:t>
            </a:r>
            <a:r>
              <a:rPr lang="es-MX" sz="2000" i="1" dirty="0" smtClean="0"/>
              <a:t>)/Violin </a:t>
            </a:r>
            <a:r>
              <a:rPr lang="es-MX" sz="2000" i="1" dirty="0"/>
              <a:t>Concertos, Op. 3, Nos. 6 and 8. </a:t>
            </a:r>
            <a:r>
              <a:rPr lang="es-MX" sz="2000" i="1" dirty="0" smtClean="0"/>
              <a:t>Amadis </a:t>
            </a:r>
            <a:r>
              <a:rPr lang="es-MX" sz="2000" dirty="0" smtClean="0"/>
              <a:t>(obra </a:t>
            </a:r>
            <a:r>
              <a:rPr lang="es-MX" sz="2000" dirty="0"/>
              <a:t>original publicada en 1727</a:t>
            </a:r>
            <a:r>
              <a:rPr lang="es-MX" sz="2000" dirty="0" smtClean="0"/>
              <a:t>). </a:t>
            </a:r>
            <a:endParaRPr lang="es-MX" sz="2000" dirty="0"/>
          </a:p>
          <a:p>
            <a:pPr marL="677863" lvl="0" indent="-649288"/>
            <a:r>
              <a:rPr lang="es-MX" sz="2000" dirty="0"/>
              <a:t>Vivaldi, A. (1995). </a:t>
            </a:r>
            <a:r>
              <a:rPr lang="es-MX" sz="2000" dirty="0" smtClean="0"/>
              <a:t>El otoño. Violin </a:t>
            </a:r>
            <a:r>
              <a:rPr lang="es-MX" sz="2000" dirty="0"/>
              <a:t>Concerto in G Minor, Op. 8, No. 3, RV </a:t>
            </a:r>
            <a:r>
              <a:rPr lang="es-MX" sz="2000" dirty="0" smtClean="0"/>
              <a:t>293. L'autunno</a:t>
            </a:r>
            <a:r>
              <a:rPr lang="es-MX" sz="2000" i="1" dirty="0" smtClean="0"/>
              <a:t> </a:t>
            </a:r>
            <a:r>
              <a:rPr lang="es-MX" sz="2000" dirty="0" smtClean="0"/>
              <a:t>[grabada </a:t>
            </a:r>
            <a:r>
              <a:rPr lang="es-MX" sz="2000" dirty="0"/>
              <a:t>por Pazdera, J., y Accademia Ziliniana]. En </a:t>
            </a:r>
            <a:r>
              <a:rPr lang="es-MX" sz="2000" i="1" dirty="0" smtClean="0"/>
              <a:t>Vivaldi: </a:t>
            </a:r>
            <a:r>
              <a:rPr lang="es-MX" sz="2000" i="1" dirty="0"/>
              <a:t>Four Seasons (The</a:t>
            </a:r>
            <a:r>
              <a:rPr lang="es-MX" sz="2000" i="1" dirty="0" smtClean="0"/>
              <a:t>)/Violin </a:t>
            </a:r>
            <a:r>
              <a:rPr lang="es-MX" sz="2000" i="1" dirty="0"/>
              <a:t>Concertos, Op. 3, Nos. 6 and 8. </a:t>
            </a:r>
            <a:r>
              <a:rPr lang="es-MX" sz="2000" i="1" dirty="0" smtClean="0"/>
              <a:t>Amadis </a:t>
            </a:r>
            <a:r>
              <a:rPr lang="es-MX" sz="2000" dirty="0" smtClean="0"/>
              <a:t>(obra </a:t>
            </a:r>
            <a:r>
              <a:rPr lang="es-MX" sz="2000" dirty="0"/>
              <a:t>original publicada en 1727</a:t>
            </a:r>
            <a:r>
              <a:rPr lang="es-MX" sz="2000" dirty="0" smtClean="0"/>
              <a:t>). </a:t>
            </a:r>
            <a:endParaRPr lang="es-MX" sz="2000" dirty="0"/>
          </a:p>
          <a:p>
            <a:pPr marL="677863" lvl="0" indent="-649288"/>
            <a:r>
              <a:rPr lang="es-MX" sz="2000" dirty="0"/>
              <a:t>Vivaldi, A. (2018). </a:t>
            </a:r>
            <a:r>
              <a:rPr lang="es-MX" sz="2000" dirty="0" smtClean="0"/>
              <a:t>L'inverno</a:t>
            </a:r>
            <a:r>
              <a:rPr lang="es-MX" sz="2000" dirty="0"/>
              <a:t>.</a:t>
            </a:r>
            <a:r>
              <a:rPr lang="es-MX" sz="2000" dirty="0" smtClean="0"/>
              <a:t> </a:t>
            </a:r>
            <a:r>
              <a:rPr lang="es-MX" sz="2000" dirty="0" err="1"/>
              <a:t>The</a:t>
            </a:r>
            <a:r>
              <a:rPr lang="es-MX" sz="2000" dirty="0"/>
              <a:t> </a:t>
            </a:r>
            <a:r>
              <a:rPr lang="es-MX" sz="2000" dirty="0" err="1"/>
              <a:t>Four</a:t>
            </a:r>
            <a:r>
              <a:rPr lang="es-MX" sz="2000" dirty="0"/>
              <a:t> </a:t>
            </a:r>
            <a:r>
              <a:rPr lang="es-MX" sz="2000" dirty="0" err="1"/>
              <a:t>Seasons</a:t>
            </a:r>
            <a:r>
              <a:rPr lang="es-MX" sz="2000" dirty="0"/>
              <a:t>: </a:t>
            </a:r>
            <a:r>
              <a:rPr lang="es-MX" sz="2000" dirty="0" err="1"/>
              <a:t>Violin</a:t>
            </a:r>
            <a:r>
              <a:rPr lang="es-MX" sz="2000" dirty="0"/>
              <a:t> </a:t>
            </a:r>
            <a:r>
              <a:rPr lang="es-MX" sz="2000" dirty="0" err="1"/>
              <a:t>Concerto</a:t>
            </a:r>
            <a:r>
              <a:rPr lang="es-MX" sz="2000" dirty="0"/>
              <a:t> in F </a:t>
            </a:r>
            <a:r>
              <a:rPr lang="es-MX" sz="2000" dirty="0" err="1"/>
              <a:t>Minor</a:t>
            </a:r>
            <a:r>
              <a:rPr lang="es-MX" sz="2000" dirty="0"/>
              <a:t>, </a:t>
            </a:r>
            <a:r>
              <a:rPr lang="es-MX" sz="2000" dirty="0" err="1"/>
              <a:t>Op</a:t>
            </a:r>
            <a:r>
              <a:rPr lang="es-MX" sz="2000" dirty="0"/>
              <a:t>. 8, No. 4, RV 297, (Winter): I. Allegro non </a:t>
            </a:r>
            <a:r>
              <a:rPr lang="es-MX" sz="2000" dirty="0" err="1"/>
              <a:t>molto</a:t>
            </a:r>
            <a:r>
              <a:rPr lang="es-MX" sz="2000" dirty="0"/>
              <a:t> [obra grabada por </a:t>
            </a:r>
            <a:r>
              <a:rPr lang="es-MX" sz="2000" dirty="0" err="1"/>
              <a:t>Standage</a:t>
            </a:r>
            <a:r>
              <a:rPr lang="es-MX" sz="2000" dirty="0"/>
              <a:t>, S., </a:t>
            </a:r>
            <a:r>
              <a:rPr lang="es-MX" sz="2000" dirty="0" err="1"/>
              <a:t>Pinnock</a:t>
            </a:r>
            <a:r>
              <a:rPr lang="es-MX" sz="2000" dirty="0"/>
              <a:t>, T., y English </a:t>
            </a:r>
            <a:r>
              <a:rPr lang="es-MX" sz="2000" dirty="0" err="1"/>
              <a:t>Concert</a:t>
            </a:r>
            <a:r>
              <a:rPr lang="es-MX" sz="2000" dirty="0"/>
              <a:t>]. En </a:t>
            </a:r>
            <a:r>
              <a:rPr lang="es-MX" sz="2000" i="1" dirty="0" smtClean="0"/>
              <a:t>Baroque-The </a:t>
            </a:r>
            <a:r>
              <a:rPr lang="es-MX" sz="2000" i="1" dirty="0"/>
              <a:t>Essentials. Deutsche </a:t>
            </a:r>
            <a:r>
              <a:rPr lang="es-MX" sz="2000" i="1" dirty="0" smtClean="0"/>
              <a:t>Grammophon </a:t>
            </a:r>
            <a:r>
              <a:rPr lang="es-MX" sz="2000" dirty="0" smtClean="0"/>
              <a:t>(obra </a:t>
            </a:r>
            <a:r>
              <a:rPr lang="es-MX" sz="2000" dirty="0"/>
              <a:t>original publicada en 1727). </a:t>
            </a:r>
            <a:endParaRPr lang="es-MX" sz="2000" dirty="0" smtClean="0"/>
          </a:p>
          <a:p>
            <a:pPr marL="677863" indent="-649288"/>
            <a:r>
              <a:rPr lang="es-MX" sz="2000" dirty="0"/>
              <a:t>Williams, V. (2009). Fantasia on a Theme by Thomas Tallis. En </a:t>
            </a:r>
            <a:r>
              <a:rPr lang="es-MX" sz="2000" i="1" dirty="0"/>
              <a:t>Ten Blake Songs-Oboe Concerto in A Minor </a:t>
            </a:r>
            <a:r>
              <a:rPr lang="es-MX" sz="2000" dirty="0"/>
              <a:t>[Álbum grabado por Budapest Strings]. Capriccio (obra original publicada en 1910). </a:t>
            </a:r>
          </a:p>
          <a:p>
            <a:pPr marL="677863" lvl="0" indent="-649288"/>
            <a:endParaRPr lang="es-MX" sz="2000" dirty="0"/>
          </a:p>
          <a:p>
            <a:endParaRPr lang="es-MX" sz="2000" b="1" u="sng" dirty="0">
              <a:solidFill>
                <a:schemeClr val="accent5">
                  <a:lumMod val="50000"/>
                </a:schemeClr>
              </a:solidFill>
              <a:highlight>
                <a:srgbClr val="FFFF00"/>
              </a:highlight>
              <a:latin typeface="Arial"/>
              <a:cs typeface="Arial"/>
            </a:endParaRPr>
          </a:p>
          <a:p>
            <a:pPr marL="457200" indent="-457200">
              <a:buAutoNum type="arabicPeriod"/>
            </a:pPr>
            <a:endParaRPr lang="es-MX" sz="2000" u="sng" dirty="0">
              <a:solidFill>
                <a:srgbClr val="0563C1"/>
              </a:solidFill>
              <a:latin typeface="Arial"/>
              <a:cs typeface="Arial"/>
            </a:endParaRPr>
          </a:p>
          <a:p>
            <a:endParaRPr lang="es-MX" sz="2000"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   </a:t>
            </a:r>
          </a:p>
          <a:p>
            <a:pPr>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10452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8614" y="0"/>
            <a:ext cx="19351351" cy="15750145"/>
          </a:xfrm>
          <a:prstGeom prst="rect">
            <a:avLst/>
          </a:prstGeom>
        </p:spPr>
        <p:txBody>
          <a:bodyPr wrap="square">
            <a:spAutoFit/>
          </a:bodyPr>
          <a:lstStyle/>
          <a:p>
            <a:pPr>
              <a:lnSpc>
                <a:spcPct val="107000"/>
              </a:lnSpc>
              <a:spcAft>
                <a:spcPts val="800"/>
              </a:spcAft>
            </a:pPr>
            <a:r>
              <a:rPr lang="es-MX" sz="2400" b="1" dirty="0">
                <a:latin typeface="Arial" panose="020B0604020202020204" pitchFamily="34" charset="0"/>
                <a:cs typeface="Arial" panose="020B0604020202020204" pitchFamily="34" charset="0"/>
              </a:rPr>
              <a:t>Complementarias </a:t>
            </a:r>
            <a:endParaRPr lang="es-MX" sz="2400" b="1" dirty="0" smtClean="0">
              <a:latin typeface="Arial" panose="020B0604020202020204" pitchFamily="34" charset="0"/>
              <a:cs typeface="Arial" panose="020B0604020202020204" pitchFamily="34" charset="0"/>
            </a:endParaRPr>
          </a:p>
          <a:p>
            <a:pPr>
              <a:lnSpc>
                <a:spcPct val="107000"/>
              </a:lnSpc>
              <a:spcAft>
                <a:spcPts val="800"/>
              </a:spcAft>
            </a:pPr>
            <a:r>
              <a:rPr lang="es-MX" sz="2000" dirty="0" err="1" smtClean="0">
                <a:latin typeface="Arial" panose="020B0604020202020204" pitchFamily="34" charset="0"/>
                <a:cs typeface="Arial" panose="020B0604020202020204" pitchFamily="34" charset="0"/>
              </a:rPr>
              <a:t>Abarzuza</a:t>
            </a:r>
            <a:r>
              <a:rPr lang="es-MX" sz="2000" dirty="0">
                <a:latin typeface="Arial" panose="020B0604020202020204" pitchFamily="34" charset="0"/>
                <a:cs typeface="Arial" panose="020B0604020202020204" pitchFamily="34" charset="0"/>
              </a:rPr>
              <a:t>, I. S. (2017). Pau Casals y el re-descubrimiento de las Suites para violoncello solo de JS Bach. </a:t>
            </a:r>
            <a:r>
              <a:rPr lang="es-MX" sz="2000" i="1" dirty="0">
                <a:latin typeface="Arial" panose="020B0604020202020204" pitchFamily="34" charset="0"/>
                <a:cs typeface="Arial" panose="020B0604020202020204" pitchFamily="34" charset="0"/>
              </a:rPr>
              <a:t>El Artista</a:t>
            </a:r>
            <a:r>
              <a:rPr lang="es-MX" sz="2000" dirty="0">
                <a:latin typeface="Arial" panose="020B0604020202020204" pitchFamily="34" charset="0"/>
                <a:cs typeface="Arial" panose="020B0604020202020204" pitchFamily="34" charset="0"/>
              </a:rPr>
              <a:t>, (14), 83-93. </a:t>
            </a:r>
            <a:r>
              <a:rPr lang="es-MX" sz="2000" u="sng" dirty="0">
                <a:latin typeface="Arial" panose="020B0604020202020204" pitchFamily="34" charset="0"/>
                <a:cs typeface="Arial" panose="020B0604020202020204" pitchFamily="34" charset="0"/>
                <a:hlinkClick r:id="rId2"/>
              </a:rPr>
              <a:t>https://</a:t>
            </a:r>
            <a:r>
              <a:rPr lang="es-MX" sz="2000" u="sng" dirty="0" smtClean="0">
                <a:latin typeface="Arial" panose="020B0604020202020204" pitchFamily="34" charset="0"/>
                <a:cs typeface="Arial" panose="020B0604020202020204" pitchFamily="34" charset="0"/>
                <a:hlinkClick r:id="rId2"/>
              </a:rPr>
              <a:t>www.redalyc.org/journal/874/87451466006/html</a:t>
            </a:r>
            <a:endParaRPr lang="es-MX" sz="2000" u="sng" dirty="0" smtClean="0">
              <a:latin typeface="Arial" panose="020B0604020202020204" pitchFamily="34" charset="0"/>
              <a:cs typeface="Arial" panose="020B0604020202020204" pitchFamily="34" charset="0"/>
            </a:endParaRPr>
          </a:p>
          <a:p>
            <a:pPr marL="476250" indent="-476250">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Álvarez, R. (1995). La música en las imágenes procesionales del arte barroco hispano. </a:t>
            </a:r>
            <a:r>
              <a:rPr lang="es-MX" sz="2000" i="1" dirty="0">
                <a:latin typeface="Arial" panose="020B0604020202020204" pitchFamily="34" charset="0"/>
                <a:ea typeface="Calibri" panose="020F0502020204030204" pitchFamily="34" charset="0"/>
                <a:cs typeface="Arial" panose="020B0604020202020204" pitchFamily="34" charset="0"/>
              </a:rPr>
              <a:t>Anuario Musical</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i="1" dirty="0">
                <a:latin typeface="Arial" panose="020B0604020202020204" pitchFamily="34" charset="0"/>
                <a:ea typeface="Calibri" panose="020F0502020204030204" pitchFamily="34" charset="0"/>
                <a:cs typeface="Arial" panose="020B0604020202020204" pitchFamily="34" charset="0"/>
              </a:rPr>
              <a:t>50)</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3"/>
              </a:rPr>
              <a:t>https://core.ac.uk/download/pdf/235189086.pdf</a:t>
            </a:r>
            <a:r>
              <a:rPr lang="es-MX" sz="2000" dirty="0">
                <a:latin typeface="Arial" panose="020B0604020202020204" pitchFamily="34" charset="0"/>
                <a:ea typeface="Calibri" panose="020F0502020204030204" pitchFamily="34" charset="0"/>
                <a:cs typeface="Arial" panose="020B0604020202020204" pitchFamily="34" charset="0"/>
              </a:rPr>
              <a:t> </a:t>
            </a:r>
            <a:endParaRPr lang="es-MX" sz="2000" u="sng" dirty="0" smtClean="0">
              <a:latin typeface="Arial" panose="020B0604020202020204" pitchFamily="34" charset="0"/>
              <a:cs typeface="Arial" panose="020B0604020202020204" pitchFamily="34" charset="0"/>
            </a:endParaRPr>
          </a:p>
          <a:p>
            <a:pPr marL="476250" indent="-476250">
              <a:lnSpc>
                <a:spcPct val="107000"/>
              </a:lnSpc>
              <a:spcAft>
                <a:spcPts val="800"/>
              </a:spcAft>
            </a:pPr>
            <a:r>
              <a:rPr lang="es-MX" sz="2000" dirty="0">
                <a:latin typeface="Arial" panose="020B0604020202020204" pitchFamily="34" charset="0"/>
                <a:cs typeface="Arial" panose="020B0604020202020204" pitchFamily="34" charset="0"/>
              </a:rPr>
              <a:t>Ammetto, F., &amp; B</a:t>
            </a:r>
            <a:r>
              <a:rPr lang="es-ES" sz="2000" dirty="0" err="1">
                <a:latin typeface="Arial" panose="020B0604020202020204" pitchFamily="34" charset="0"/>
                <a:cs typeface="Arial" panose="020B0604020202020204" pitchFamily="34" charset="0"/>
              </a:rPr>
              <a:t>éjar</a:t>
            </a:r>
            <a:r>
              <a:rPr lang="es-MX" sz="2000" dirty="0">
                <a:latin typeface="Arial" panose="020B0604020202020204" pitchFamily="34" charset="0"/>
                <a:cs typeface="Arial" panose="020B0604020202020204" pitchFamily="34" charset="0"/>
              </a:rPr>
              <a:t>, A. B. (2017). El “Ensamble Barroco” de la Universidad de Guanajuato: un exitoso proyecto académico y artístico. </a:t>
            </a:r>
            <a:r>
              <a:rPr lang="es-MX" sz="2000" i="1" dirty="0">
                <a:latin typeface="Arial" panose="020B0604020202020204" pitchFamily="34" charset="0"/>
                <a:cs typeface="Arial" panose="020B0604020202020204" pitchFamily="34" charset="0"/>
              </a:rPr>
              <a:t>Compendio</a:t>
            </a:r>
            <a:r>
              <a:rPr lang="es-MX" sz="2000" dirty="0">
                <a:latin typeface="Arial" panose="020B0604020202020204" pitchFamily="34" charset="0"/>
                <a:cs typeface="Arial" panose="020B0604020202020204" pitchFamily="34" charset="0"/>
              </a:rPr>
              <a:t> </a:t>
            </a:r>
            <a:r>
              <a:rPr lang="es-MX" sz="2000" i="1" dirty="0">
                <a:latin typeface="Arial" panose="020B0604020202020204" pitchFamily="34" charset="0"/>
                <a:cs typeface="Arial" panose="020B0604020202020204" pitchFamily="34" charset="0"/>
              </a:rPr>
              <a:t>Investigativo de Academia Journals. </a:t>
            </a:r>
            <a:r>
              <a:rPr lang="es-MX" sz="2000" u="sng" dirty="0">
                <a:latin typeface="Arial" panose="020B0604020202020204" pitchFamily="34" charset="0"/>
                <a:cs typeface="Arial" panose="020B0604020202020204" pitchFamily="34" charset="0"/>
                <a:hlinkClick r:id="rId4" invalidUrl="http://www.orfeoweb.com/ammetto-bejar_celaya 2017.pdf"/>
              </a:rPr>
              <a:t>http://</a:t>
            </a:r>
            <a:r>
              <a:rPr lang="es-MX" sz="2000" u="sng" dirty="0" smtClean="0">
                <a:latin typeface="Arial" panose="020B0604020202020204" pitchFamily="34" charset="0"/>
                <a:cs typeface="Arial" panose="020B0604020202020204" pitchFamily="34" charset="0"/>
                <a:hlinkClick r:id="rId4" invalidUrl="http://www.orfeoweb.com/ammetto-bejar_celaya 2017.pdf"/>
              </a:rPr>
              <a:t>www.orfeoweb.com/ammetto-bejar_celaya%202017.pdf</a:t>
            </a:r>
            <a:endParaRPr lang="es-MX" sz="2000" dirty="0">
              <a:latin typeface="Arial" panose="020B0604020202020204" pitchFamily="34" charset="0"/>
              <a:cs typeface="Arial" panose="020B0604020202020204" pitchFamily="34" charset="0"/>
            </a:endParaRPr>
          </a:p>
          <a:p>
            <a:pPr marL="476250" indent="-476250">
              <a:lnSpc>
                <a:spcPct val="107000"/>
              </a:lnSpc>
              <a:spcAft>
                <a:spcPts val="800"/>
              </a:spcAft>
            </a:pPr>
            <a:r>
              <a:rPr lang="es-MX" sz="2000" dirty="0" smtClean="0">
                <a:latin typeface="Arial" panose="020B0604020202020204" pitchFamily="34" charset="0"/>
                <a:ea typeface="Calibri" panose="020F0502020204030204" pitchFamily="34" charset="0"/>
                <a:cs typeface="Arial" panose="020B0604020202020204" pitchFamily="34" charset="0"/>
              </a:rPr>
              <a:t>Antonio </a:t>
            </a:r>
            <a:r>
              <a:rPr lang="es-MX" sz="2000" dirty="0">
                <a:latin typeface="Arial" panose="020B0604020202020204" pitchFamily="34" charset="0"/>
                <a:ea typeface="Calibri" panose="020F0502020204030204" pitchFamily="34" charset="0"/>
                <a:cs typeface="Arial" panose="020B0604020202020204" pitchFamily="34" charset="0"/>
              </a:rPr>
              <a:t>de Cabezón. (16 de mayo de 2021). En </a:t>
            </a:r>
            <a:r>
              <a:rPr lang="es-MX" sz="2000" i="1" dirty="0">
                <a:latin typeface="Arial" panose="020B0604020202020204" pitchFamily="34" charset="0"/>
                <a:ea typeface="Calibri" panose="020F0502020204030204" pitchFamily="34" charset="0"/>
                <a:cs typeface="Arial" panose="020B0604020202020204" pitchFamily="34" charset="0"/>
              </a:rPr>
              <a:t>Wikipedia</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5"/>
              </a:rPr>
              <a:t>https://</a:t>
            </a:r>
            <a:r>
              <a:rPr lang="es-MX" sz="20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5"/>
              </a:rPr>
              <a:t>es.wikipedia.org/w/index.php?title=Antonio_de_Cabez%C3%B3n&amp;oldid=135581994</a:t>
            </a:r>
            <a:endParaRPr lang="es-MX" sz="2000" u="sng" dirty="0" smtClean="0">
              <a:solidFill>
                <a:srgbClr val="0563C1"/>
              </a:solidFill>
              <a:latin typeface="Arial" panose="020B0604020202020204" pitchFamily="34" charset="0"/>
              <a:ea typeface="Calibri" panose="020F0502020204030204" pitchFamily="34" charset="0"/>
              <a:cs typeface="Arial" panose="020B0604020202020204" pitchFamily="34" charset="0"/>
            </a:endParaRPr>
          </a:p>
          <a:p>
            <a:pPr marL="476250" indent="-476250">
              <a:lnSpc>
                <a:spcPct val="107000"/>
              </a:lnSpc>
              <a:spcAft>
                <a:spcPts val="800"/>
              </a:spcAft>
            </a:pPr>
            <a:r>
              <a:rPr lang="es-MX" sz="2000" dirty="0">
                <a:latin typeface="Arial" panose="020B0604020202020204" pitchFamily="34" charset="0"/>
                <a:cs typeface="Arial" panose="020B0604020202020204" pitchFamily="34" charset="0"/>
              </a:rPr>
              <a:t>Antonio Vivaldi. (19 de octubre de 2021). En </a:t>
            </a:r>
            <a:r>
              <a:rPr lang="es-MX" sz="2000" i="1" dirty="0">
                <a:latin typeface="Arial" panose="020B0604020202020204" pitchFamily="34" charset="0"/>
                <a:cs typeface="Arial" panose="020B0604020202020204" pitchFamily="34" charset="0"/>
              </a:rPr>
              <a:t>Wikipedia</a:t>
            </a:r>
            <a:r>
              <a:rPr lang="es-MX" sz="2000" dirty="0">
                <a:latin typeface="Arial" panose="020B0604020202020204" pitchFamily="34" charset="0"/>
                <a:cs typeface="Arial" panose="020B0604020202020204" pitchFamily="34" charset="0"/>
              </a:rPr>
              <a:t>. </a:t>
            </a:r>
            <a:r>
              <a:rPr lang="es-MX" sz="2000" u="sng" dirty="0">
                <a:latin typeface="Arial" panose="020B0604020202020204" pitchFamily="34" charset="0"/>
                <a:cs typeface="Arial" panose="020B0604020202020204" pitchFamily="34" charset="0"/>
                <a:hlinkClick r:id="rId6"/>
              </a:rPr>
              <a:t>https://es.wikipedia.org/w/index.php?title=Antonio_Vivaldi&amp;oldid=139145929</a:t>
            </a:r>
            <a:endParaRPr lang="es-MX" sz="2000" dirty="0">
              <a:latin typeface="Arial" panose="020B0604020202020204" pitchFamily="34" charset="0"/>
              <a:cs typeface="Arial" panose="020B0604020202020204" pitchFamily="34" charset="0"/>
            </a:endParaRPr>
          </a:p>
          <a:p>
            <a:pPr marL="476250" indent="-476250">
              <a:lnSpc>
                <a:spcPct val="107000"/>
              </a:lnSpc>
              <a:spcAft>
                <a:spcPts val="800"/>
              </a:spcAft>
            </a:pPr>
            <a:r>
              <a:rPr lang="es-MX" sz="2000" dirty="0" smtClean="0">
                <a:latin typeface="Arial" panose="020B0604020202020204" pitchFamily="34" charset="0"/>
                <a:cs typeface="Arial" panose="020B0604020202020204" pitchFamily="34" charset="0"/>
              </a:rPr>
              <a:t>Ávila</a:t>
            </a:r>
            <a:r>
              <a:rPr lang="es-MX" sz="2000" dirty="0" smtClean="0">
                <a:latin typeface="Arial" panose="020B0604020202020204" pitchFamily="34" charset="0"/>
                <a:ea typeface="Calibri" panose="020F0502020204030204" pitchFamily="34" charset="0"/>
                <a:cs typeface="Arial" panose="020B0604020202020204" pitchFamily="34" charset="0"/>
              </a:rPr>
              <a:t>-</a:t>
            </a:r>
            <a:r>
              <a:rPr lang="es-MX" sz="2000" dirty="0" smtClean="0">
                <a:latin typeface="Arial" panose="020B0604020202020204" pitchFamily="34" charset="0"/>
                <a:cs typeface="Arial" panose="020B0604020202020204" pitchFamily="34" charset="0"/>
              </a:rPr>
              <a:t>Padrón</a:t>
            </a:r>
            <a:r>
              <a:rPr lang="es-MX" sz="2000" dirty="0">
                <a:latin typeface="Arial" panose="020B0604020202020204" pitchFamily="34" charset="0"/>
                <a:cs typeface="Arial" panose="020B0604020202020204" pitchFamily="34" charset="0"/>
              </a:rPr>
              <a:t>, A., &amp; Rogelio</a:t>
            </a:r>
            <a:r>
              <a:rPr lang="es-MX" sz="2000" dirty="0">
                <a:latin typeface="Arial" panose="020B0604020202020204" pitchFamily="34" charset="0"/>
                <a:ea typeface="Calibri" panose="020F0502020204030204" pitchFamily="34" charset="0"/>
                <a:cs typeface="Arial" panose="020B0604020202020204" pitchFamily="34" charset="0"/>
              </a:rPr>
              <a:t>-</a:t>
            </a:r>
            <a:r>
              <a:rPr lang="es-MX" sz="2000" dirty="0">
                <a:latin typeface="Arial" panose="020B0604020202020204" pitchFamily="34" charset="0"/>
                <a:cs typeface="Arial" panose="020B0604020202020204" pitchFamily="34" charset="0"/>
              </a:rPr>
              <a:t>Buendía, J. (1981). Datos sobre la música del Renacimiento en la Catedral de Sigüenza: Mateo Flecha “El Viejo" y Hernando de Cabezón. </a:t>
            </a:r>
            <a:r>
              <a:rPr lang="es-MX" sz="2000" i="1" dirty="0">
                <a:latin typeface="Arial" panose="020B0604020202020204" pitchFamily="34" charset="0"/>
                <a:cs typeface="Arial" panose="020B0604020202020204" pitchFamily="34" charset="0"/>
              </a:rPr>
              <a:t>Recerca musicol</a:t>
            </a:r>
            <a:r>
              <a:rPr lang="es-ES" sz="2000" i="1" dirty="0">
                <a:latin typeface="Arial" panose="020B0604020202020204" pitchFamily="34" charset="0"/>
                <a:cs typeface="Arial" panose="020B0604020202020204" pitchFamily="34" charset="0"/>
              </a:rPr>
              <a:t>ó</a:t>
            </a:r>
            <a:r>
              <a:rPr lang="es-MX" sz="2000" i="1" dirty="0">
                <a:latin typeface="Arial" panose="020B0604020202020204" pitchFamily="34" charset="0"/>
                <a:cs typeface="Arial" panose="020B0604020202020204" pitchFamily="34" charset="0"/>
              </a:rPr>
              <a:t>gica</a:t>
            </a:r>
            <a:r>
              <a:rPr lang="es-MX" sz="2000" dirty="0">
                <a:latin typeface="Arial" panose="020B0604020202020204" pitchFamily="34" charset="0"/>
                <a:cs typeface="Arial" panose="020B0604020202020204" pitchFamily="34" charset="0"/>
              </a:rPr>
              <a:t>, (1), 195-202. </a:t>
            </a:r>
            <a:r>
              <a:rPr lang="es-MX" sz="2000" u="sng" dirty="0">
                <a:solidFill>
                  <a:schemeClr val="accent1">
                    <a:lumMod val="50000"/>
                  </a:schemeClr>
                </a:solidFill>
                <a:latin typeface="Arial" panose="020B0604020202020204" pitchFamily="34" charset="0"/>
                <a:cs typeface="Arial" panose="020B0604020202020204" pitchFamily="34" charset="0"/>
              </a:rPr>
              <a:t>https://raco.cat/index.php/RecercaMusicologica/article/view/42679 esta fuente posee licencia Creative Commons</a:t>
            </a:r>
            <a:endParaRPr lang="es-MX" sz="2000" dirty="0">
              <a:solidFill>
                <a:schemeClr val="accent1">
                  <a:lumMod val="50000"/>
                </a:schemeClr>
              </a:solidFill>
              <a:latin typeface="Arial" panose="020B0604020202020204" pitchFamily="34" charset="0"/>
              <a:cs typeface="Arial" panose="020B0604020202020204" pitchFamily="34" charset="0"/>
            </a:endParaRPr>
          </a:p>
          <a:p>
            <a:pPr marL="476250" indent="-476250">
              <a:lnSpc>
                <a:spcPct val="107000"/>
              </a:lnSpc>
              <a:spcAft>
                <a:spcPts val="800"/>
              </a:spcAft>
            </a:pPr>
            <a:r>
              <a:rPr lang="es-MX" sz="2000" dirty="0">
                <a:latin typeface="Arial" panose="020B0604020202020204" pitchFamily="34" charset="0"/>
                <a:cs typeface="Arial" panose="020B0604020202020204" pitchFamily="34" charset="0"/>
              </a:rPr>
              <a:t>Ballesteros</a:t>
            </a:r>
            <a:r>
              <a:rPr lang="es-MX" sz="2000" dirty="0">
                <a:latin typeface="Arial" panose="020B0604020202020204" pitchFamily="34" charset="0"/>
                <a:ea typeface="Calibri" panose="020F0502020204030204" pitchFamily="34" charset="0"/>
                <a:cs typeface="Arial" panose="020B0604020202020204" pitchFamily="34" charset="0"/>
              </a:rPr>
              <a:t>-</a:t>
            </a:r>
            <a:r>
              <a:rPr lang="es-MX" sz="2000" dirty="0">
                <a:latin typeface="Arial" panose="020B0604020202020204" pitchFamily="34" charset="0"/>
                <a:cs typeface="Arial" panose="020B0604020202020204" pitchFamily="34" charset="0"/>
              </a:rPr>
              <a:t>Pastor, L. (1998). El nacimiento de la Ópera, un retorno a la Antigüedad Clásica. </a:t>
            </a:r>
            <a:r>
              <a:rPr lang="es-MX" sz="2000" i="1" dirty="0">
                <a:latin typeface="Arial" panose="020B0604020202020204" pitchFamily="34" charset="0"/>
                <a:cs typeface="Arial" panose="020B0604020202020204" pitchFamily="34" charset="0"/>
              </a:rPr>
              <a:t>Boletín de la Real Academia de Ciencias, Bellas Artes y Buenas Letras “Vélez de Guevara”, </a:t>
            </a:r>
            <a:r>
              <a:rPr lang="es-MX" sz="2000" dirty="0">
                <a:latin typeface="Arial" panose="020B0604020202020204" pitchFamily="34" charset="0"/>
                <a:cs typeface="Arial" panose="020B0604020202020204" pitchFamily="34" charset="0"/>
              </a:rPr>
              <a:t>(2), 135-148. </a:t>
            </a:r>
            <a:r>
              <a:rPr lang="es-MX" sz="2000" u="sng" dirty="0">
                <a:latin typeface="Arial" panose="020B0604020202020204" pitchFamily="34" charset="0"/>
                <a:cs typeface="Arial" panose="020B0604020202020204" pitchFamily="34" charset="0"/>
                <a:hlinkClick r:id="rId7"/>
              </a:rPr>
              <a:t>https://idus.us.es/bitstream/handle/11441/43394/El_nacimiento_de_la_opera_un_retorno_a_l.pdf?sequence=1</a:t>
            </a:r>
            <a:r>
              <a:rPr lang="es-MX" sz="2000" dirty="0">
                <a:latin typeface="Arial" panose="020B0604020202020204" pitchFamily="34" charset="0"/>
                <a:cs typeface="Arial" panose="020B0604020202020204" pitchFamily="34" charset="0"/>
              </a:rPr>
              <a:t> </a:t>
            </a:r>
          </a:p>
          <a:p>
            <a:pPr marL="476250" indent="-476250"/>
            <a:r>
              <a:rPr lang="es-MX" sz="2000" dirty="0">
                <a:latin typeface="Arial" panose="020B0604020202020204" pitchFamily="34" charset="0"/>
                <a:cs typeface="Arial" panose="020B0604020202020204" pitchFamily="34" charset="0"/>
              </a:rPr>
              <a:t>Barroco. (19 de octubre de 2021). En </a:t>
            </a:r>
            <a:r>
              <a:rPr lang="es-MX" sz="2000" i="1" dirty="0">
                <a:latin typeface="Arial" panose="020B0604020202020204" pitchFamily="34" charset="0"/>
                <a:cs typeface="Arial" panose="020B0604020202020204" pitchFamily="34" charset="0"/>
              </a:rPr>
              <a:t>Wikipedia</a:t>
            </a:r>
            <a:r>
              <a:rPr lang="es-MX" sz="2000" dirty="0">
                <a:latin typeface="Arial" panose="020B0604020202020204" pitchFamily="34" charset="0"/>
                <a:cs typeface="Arial" panose="020B0604020202020204" pitchFamily="34" charset="0"/>
              </a:rPr>
              <a:t>. </a:t>
            </a:r>
            <a:r>
              <a:rPr lang="es-MX" sz="2000" u="sng" dirty="0">
                <a:latin typeface="Arial" panose="020B0604020202020204" pitchFamily="34" charset="0"/>
                <a:cs typeface="Arial" panose="020B0604020202020204" pitchFamily="34" charset="0"/>
                <a:hlinkClick r:id="rId8"/>
              </a:rPr>
              <a:t>https://</a:t>
            </a:r>
            <a:r>
              <a:rPr lang="es-MX" sz="2000" u="sng" dirty="0" smtClean="0">
                <a:latin typeface="Arial" panose="020B0604020202020204" pitchFamily="34" charset="0"/>
                <a:cs typeface="Arial" panose="020B0604020202020204" pitchFamily="34" charset="0"/>
                <a:hlinkClick r:id="rId8"/>
              </a:rPr>
              <a:t>es.wikipedia.org/w/index.php?title=Barroco&amp;oldid=139145019</a:t>
            </a:r>
            <a:endParaRPr lang="es-MX" sz="2000" dirty="0">
              <a:latin typeface="Arial" panose="020B0604020202020204" pitchFamily="34" charset="0"/>
              <a:cs typeface="Arial" panose="020B0604020202020204" pitchFamily="34" charset="0"/>
            </a:endParaRPr>
          </a:p>
          <a:p>
            <a:pPr marL="476250" indent="-476250"/>
            <a:r>
              <a:rPr lang="es-MX" sz="2000" dirty="0">
                <a:latin typeface="Arial" panose="020B0604020202020204" pitchFamily="34" charset="0"/>
                <a:cs typeface="Arial" panose="020B0604020202020204" pitchFamily="34" charset="0"/>
              </a:rPr>
              <a:t>Barroco novohispano. (6 de octubre de 2021). En </a:t>
            </a:r>
            <a:r>
              <a:rPr lang="es-MX" sz="2000" i="1" dirty="0">
                <a:latin typeface="Arial" panose="020B0604020202020204" pitchFamily="34" charset="0"/>
                <a:cs typeface="Arial" panose="020B0604020202020204" pitchFamily="34" charset="0"/>
              </a:rPr>
              <a:t>Wikipedia</a:t>
            </a:r>
            <a:r>
              <a:rPr lang="es-MX" sz="2000" dirty="0">
                <a:latin typeface="Arial" panose="020B0604020202020204" pitchFamily="34" charset="0"/>
                <a:cs typeface="Arial" panose="020B0604020202020204" pitchFamily="34" charset="0"/>
              </a:rPr>
              <a:t>. </a:t>
            </a:r>
            <a:r>
              <a:rPr lang="es-MX" sz="2000" u="sng" dirty="0">
                <a:latin typeface="Arial" panose="020B0604020202020204" pitchFamily="34" charset="0"/>
                <a:cs typeface="Arial" panose="020B0604020202020204" pitchFamily="34" charset="0"/>
                <a:hlinkClick r:id="rId9"/>
              </a:rPr>
              <a:t>https://es.wikipedia.org/w/index.php?title=Barroco_novohispano&amp;oldid=138805927 </a:t>
            </a:r>
            <a:endParaRPr lang="es-MX" sz="2000" u="sng" dirty="0" smtClean="0">
              <a:latin typeface="Arial" panose="020B0604020202020204" pitchFamily="34" charset="0"/>
              <a:cs typeface="Arial" panose="020B0604020202020204" pitchFamily="34" charset="0"/>
            </a:endParaRPr>
          </a:p>
          <a:p>
            <a:pPr marL="476250" indent="-476250"/>
            <a:r>
              <a:rPr lang="es-MX" sz="2000" dirty="0" smtClean="0">
                <a:latin typeface="Arial" panose="020B0604020202020204" pitchFamily="34" charset="0"/>
                <a:ea typeface="Calibri" panose="020F0502020204030204" pitchFamily="34" charset="0"/>
                <a:cs typeface="Arial" panose="020B0604020202020204" pitchFamily="34" charset="0"/>
              </a:rPr>
              <a:t>Beatriz </a:t>
            </a:r>
            <a:r>
              <a:rPr lang="es-MX" sz="2000" dirty="0">
                <a:latin typeface="Arial" panose="020B0604020202020204" pitchFamily="34" charset="0"/>
                <a:ea typeface="Calibri" panose="020F0502020204030204" pitchFamily="34" charset="0"/>
                <a:cs typeface="Arial" panose="020B0604020202020204" pitchFamily="34" charset="0"/>
              </a:rPr>
              <a:t>de Día. (15 de octubre de 2021). En </a:t>
            </a:r>
            <a:r>
              <a:rPr lang="es-MX" sz="2000" i="1" dirty="0">
                <a:latin typeface="Arial" panose="020B0604020202020204" pitchFamily="34" charset="0"/>
                <a:ea typeface="Calibri" panose="020F0502020204030204" pitchFamily="34" charset="0"/>
                <a:cs typeface="Arial" panose="020B0604020202020204" pitchFamily="34" charset="0"/>
              </a:rPr>
              <a:t>Wikipedia.</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dirty="0">
                <a:latin typeface="Arial" panose="020B0604020202020204" pitchFamily="34" charset="0"/>
                <a:ea typeface="Calibri" panose="020F0502020204030204" pitchFamily="34" charset="0"/>
                <a:cs typeface="Arial" panose="020B0604020202020204" pitchFamily="34" charset="0"/>
                <a:hlinkClick r:id="rId10"/>
              </a:rPr>
              <a:t>https://</a:t>
            </a:r>
            <a:r>
              <a:rPr lang="es-MX" sz="2000" dirty="0" smtClean="0">
                <a:latin typeface="Arial" panose="020B0604020202020204" pitchFamily="34" charset="0"/>
                <a:ea typeface="Calibri" panose="020F0502020204030204" pitchFamily="34" charset="0"/>
                <a:cs typeface="Arial" panose="020B0604020202020204" pitchFamily="34" charset="0"/>
                <a:hlinkClick r:id="rId10"/>
              </a:rPr>
              <a:t>es.wikipedia.org/w/index.php?title=Beatriz_de_D%C3%ADa&amp;oldid=139059110</a:t>
            </a:r>
            <a:endParaRPr lang="es-MX" sz="2000" dirty="0" smtClean="0">
              <a:latin typeface="Arial" panose="020B0604020202020204" pitchFamily="34" charset="0"/>
              <a:ea typeface="Calibri" panose="020F0502020204030204" pitchFamily="34" charset="0"/>
              <a:cs typeface="Arial" panose="020B0604020202020204" pitchFamily="34" charset="0"/>
            </a:endParaRPr>
          </a:p>
          <a:p>
            <a:pPr marL="476250" indent="-476250">
              <a:lnSpc>
                <a:spcPct val="107000"/>
              </a:lnSpc>
              <a:spcAft>
                <a:spcPts val="800"/>
              </a:spcAft>
            </a:pPr>
            <a:r>
              <a:rPr lang="es-MX" sz="2000" dirty="0" smtClean="0">
                <a:latin typeface="Arial" panose="020B0604020202020204" pitchFamily="34" charset="0"/>
                <a:cs typeface="Arial" panose="020B0604020202020204" pitchFamily="34" charset="0"/>
              </a:rPr>
              <a:t>Bejarano</a:t>
            </a:r>
            <a:r>
              <a:rPr lang="es-MX" sz="2000" dirty="0">
                <a:latin typeface="Arial" panose="020B0604020202020204" pitchFamily="34" charset="0"/>
                <a:cs typeface="Arial" panose="020B0604020202020204" pitchFamily="34" charset="0"/>
              </a:rPr>
              <a:t>, C. (2019). El mecenazgo musical Barroco: la música como instrumento del poder. </a:t>
            </a:r>
            <a:r>
              <a:rPr lang="es-MX" sz="2000" i="1" dirty="0">
                <a:latin typeface="Arial" panose="020B0604020202020204" pitchFamily="34" charset="0"/>
                <a:cs typeface="Arial" panose="020B0604020202020204" pitchFamily="34" charset="0"/>
              </a:rPr>
              <a:t>Atalanta. Revista de las letras barrocas, </a:t>
            </a:r>
            <a:r>
              <a:rPr lang="es-MX" sz="2000" dirty="0">
                <a:latin typeface="Arial" panose="020B0604020202020204" pitchFamily="34" charset="0"/>
                <a:cs typeface="Arial" panose="020B0604020202020204" pitchFamily="34" charset="0"/>
              </a:rPr>
              <a:t>7 (1), 9-38. </a:t>
            </a:r>
            <a:r>
              <a:rPr lang="es-MX" sz="2000" dirty="0">
                <a:latin typeface="Arial" panose="020B0604020202020204" pitchFamily="34" charset="0"/>
                <a:cs typeface="Arial" panose="020B0604020202020204" pitchFamily="34" charset="0"/>
                <a:hlinkClick r:id="rId11" invalidUrl="https://idus.us.es/bitstream/handle/11441/88752/el mecenazgo musical barroco.pdf?sequence=1&amp;isAllowed=y"/>
              </a:rPr>
              <a:t>https://idus.us.es/bitstream/handle/11441/88752/el%20mecenazgo%20musical%20barroco.pdf?sequence=1&amp;isAllowed=y </a:t>
            </a:r>
            <a:endParaRPr lang="es-MX" sz="2000" dirty="0" smtClean="0">
              <a:latin typeface="Arial" panose="020B0604020202020204" pitchFamily="34" charset="0"/>
              <a:cs typeface="Arial" panose="020B0604020202020204" pitchFamily="34" charset="0"/>
            </a:endParaRPr>
          </a:p>
          <a:p>
            <a:pPr marL="476250" indent="-476250">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Berenguer de Palou. (5 de febrero de 2021). En </a:t>
            </a:r>
            <a:r>
              <a:rPr lang="es-MX" sz="2000" i="1" dirty="0">
                <a:latin typeface="Arial" panose="020B0604020202020204" pitchFamily="34" charset="0"/>
                <a:ea typeface="Calibri" panose="020F0502020204030204" pitchFamily="34" charset="0"/>
                <a:cs typeface="Arial" panose="020B0604020202020204" pitchFamily="34" charset="0"/>
              </a:rPr>
              <a:t>Wikipedia.</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12"/>
              </a:rPr>
              <a:t>https://</a:t>
            </a:r>
            <a:r>
              <a:rPr lang="es-MX" sz="20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12"/>
              </a:rPr>
              <a:t>es.wikipedia.org/w/index.php?title=Berenguer_de_Palou&amp;oldid=132973122</a:t>
            </a:r>
            <a:endParaRPr lang="es-MX" sz="2000" dirty="0" smtClean="0">
              <a:latin typeface="Arial" panose="020B0604020202020204" pitchFamily="34" charset="0"/>
              <a:cs typeface="Arial" panose="020B0604020202020204" pitchFamily="34" charset="0"/>
            </a:endParaRPr>
          </a:p>
          <a:p>
            <a:pPr marL="476250" indent="-476250">
              <a:lnSpc>
                <a:spcPct val="107000"/>
              </a:lnSpc>
              <a:spcAft>
                <a:spcPts val="800"/>
              </a:spcAft>
            </a:pPr>
            <a:r>
              <a:rPr lang="es-MX" sz="2000" dirty="0" smtClean="0">
                <a:latin typeface="Arial" panose="020B0604020202020204" pitchFamily="34" charset="0"/>
                <a:ea typeface="Calibri" panose="020F0502020204030204" pitchFamily="34" charset="0"/>
                <a:cs typeface="Arial" panose="020B0604020202020204" pitchFamily="34" charset="0"/>
              </a:rPr>
              <a:t>Carmina </a:t>
            </a:r>
            <a:r>
              <a:rPr lang="es-MX" sz="2000" dirty="0">
                <a:latin typeface="Arial" panose="020B0604020202020204" pitchFamily="34" charset="0"/>
                <a:ea typeface="Calibri" panose="020F0502020204030204" pitchFamily="34" charset="0"/>
                <a:cs typeface="Arial" panose="020B0604020202020204" pitchFamily="34" charset="0"/>
              </a:rPr>
              <a:t>Burana. (2 de agosto de 2021). En </a:t>
            </a:r>
            <a:r>
              <a:rPr lang="es-MX" sz="2000" i="1" dirty="0">
                <a:latin typeface="Arial" panose="020B0604020202020204" pitchFamily="34" charset="0"/>
                <a:ea typeface="Calibri" panose="020F0502020204030204" pitchFamily="34" charset="0"/>
                <a:cs typeface="Arial" panose="020B0604020202020204" pitchFamily="34" charset="0"/>
              </a:rPr>
              <a:t>Wikipedia.</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13"/>
              </a:rPr>
              <a:t>https://</a:t>
            </a:r>
            <a:r>
              <a:rPr lang="es-MX" sz="20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13"/>
              </a:rPr>
              <a:t>es.wikipedia.org/w/index.php?title=Carmina_Burana&amp;oldid=137411140</a:t>
            </a:r>
            <a:endParaRPr lang="es-MX" sz="2000" u="sng" dirty="0" smtClean="0">
              <a:solidFill>
                <a:srgbClr val="0563C1"/>
              </a:solidFill>
              <a:latin typeface="Arial" panose="020B0604020202020204" pitchFamily="34" charset="0"/>
              <a:ea typeface="Calibri" panose="020F0502020204030204" pitchFamily="34" charset="0"/>
              <a:cs typeface="Arial" panose="020B0604020202020204" pitchFamily="34" charset="0"/>
            </a:endParaRPr>
          </a:p>
          <a:p>
            <a:pPr marL="476250" indent="-476250">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Cohén J. R. (2012). La música sefardí.  Maguén-Escudo, (163), 62-72. </a:t>
            </a:r>
            <a:r>
              <a:rPr lang="es-MX" sz="2000" dirty="0">
                <a:latin typeface="Arial" panose="020B0604020202020204" pitchFamily="34" charset="0"/>
                <a:ea typeface="Calibri" panose="020F0502020204030204" pitchFamily="34" charset="0"/>
                <a:cs typeface="Arial" panose="020B0604020202020204" pitchFamily="34" charset="0"/>
                <a:hlinkClick r:id="rId14"/>
              </a:rPr>
              <a:t>http://</a:t>
            </a:r>
            <a:r>
              <a:rPr lang="es-MX" sz="2000" dirty="0" smtClean="0">
                <a:latin typeface="Arial" panose="020B0604020202020204" pitchFamily="34" charset="0"/>
                <a:ea typeface="Calibri" panose="020F0502020204030204" pitchFamily="34" charset="0"/>
                <a:cs typeface="Arial" panose="020B0604020202020204" pitchFamily="34" charset="0"/>
                <a:hlinkClick r:id="rId14"/>
              </a:rPr>
              <a:t>centroestudiossefardiesdecaracas.com/files/magazine/2F-Revista%20Maguen%20163.pdf#page=62</a:t>
            </a:r>
            <a:endParaRPr lang="es-MX" sz="2000" dirty="0" smtClean="0">
              <a:latin typeface="Arial" panose="020B0604020202020204" pitchFamily="34" charset="0"/>
              <a:ea typeface="Calibri" panose="020F0502020204030204" pitchFamily="34" charset="0"/>
              <a:cs typeface="Arial" panose="020B0604020202020204" pitchFamily="34" charset="0"/>
            </a:endParaRPr>
          </a:p>
          <a:p>
            <a:pPr marL="476250" indent="-476250">
              <a:lnSpc>
                <a:spcPct val="107000"/>
              </a:lnSpc>
              <a:spcAft>
                <a:spcPts val="800"/>
              </a:spcAft>
            </a:pPr>
            <a:r>
              <a:rPr lang="es-MX" sz="2000" dirty="0">
                <a:latin typeface="Arial" panose="020B0604020202020204" pitchFamily="34" charset="0"/>
                <a:cs typeface="Arial" panose="020B0604020202020204" pitchFamily="34" charset="0"/>
              </a:rPr>
              <a:t>Contreras, E. (2018). El Festival de Música Antigua de Úbeda y Baeza, y su Congreso Internacional “De Nueva España a México: El Universo Musical Mexicano entre Centenarios (1517-1917)”. </a:t>
            </a:r>
            <a:r>
              <a:rPr lang="es-MX" sz="2000" i="1" dirty="0">
                <a:latin typeface="Arial" panose="020B0604020202020204" pitchFamily="34" charset="0"/>
                <a:cs typeface="Arial" panose="020B0604020202020204" pitchFamily="34" charset="0"/>
              </a:rPr>
              <a:t>Diagonal: An Ibero-American Music Review, </a:t>
            </a:r>
            <a:r>
              <a:rPr lang="es-MX" sz="2000" dirty="0">
                <a:latin typeface="Arial" panose="020B0604020202020204" pitchFamily="34" charset="0"/>
                <a:cs typeface="Arial" panose="020B0604020202020204" pitchFamily="34" charset="0"/>
              </a:rPr>
              <a:t>3(2). </a:t>
            </a:r>
            <a:r>
              <a:rPr lang="es-MX" sz="2000" u="sng" dirty="0">
                <a:latin typeface="Arial" panose="020B0604020202020204" pitchFamily="34" charset="0"/>
                <a:cs typeface="Arial" panose="020B0604020202020204" pitchFamily="34" charset="0"/>
                <a:hlinkClick r:id="rId15"/>
              </a:rPr>
              <a:t>https://escholarship.org/content/qt74q8n20h/qt74q8n20h.pdf</a:t>
            </a:r>
            <a:r>
              <a:rPr lang="es-MX" sz="2000" dirty="0">
                <a:latin typeface="Arial" panose="020B0604020202020204" pitchFamily="34" charset="0"/>
                <a:cs typeface="Arial" panose="020B0604020202020204" pitchFamily="34" charset="0"/>
              </a:rPr>
              <a:t> </a:t>
            </a:r>
            <a:endParaRPr lang="es-MX" sz="2000" dirty="0" smtClean="0">
              <a:latin typeface="Arial" panose="020B0604020202020204" pitchFamily="34" charset="0"/>
              <a:cs typeface="Arial" panose="020B0604020202020204" pitchFamily="34" charset="0"/>
            </a:endParaRPr>
          </a:p>
          <a:p>
            <a:pPr marL="476250" indent="-476250">
              <a:lnSpc>
                <a:spcPct val="107000"/>
              </a:lnSpc>
              <a:spcAft>
                <a:spcPts val="800"/>
              </a:spcAft>
            </a:pPr>
            <a:r>
              <a:rPr lang="es-MX" sz="2000" dirty="0">
                <a:latin typeface="Arial" panose="020B0604020202020204" pitchFamily="34" charset="0"/>
                <a:cs typeface="Arial" panose="020B0604020202020204" pitchFamily="34" charset="0"/>
              </a:rPr>
              <a:t>Cortez, E. V. (2019). Interpretación musical del renacimiento español: de la vihuela a la guitarra/Musical interpretation of the Spanish Renaissance: from de Vihuela to the Guita. </a:t>
            </a:r>
            <a:r>
              <a:rPr lang="es-MX" sz="2000" i="1" dirty="0">
                <a:latin typeface="Arial" panose="020B0604020202020204" pitchFamily="34" charset="0"/>
                <a:cs typeface="Arial" panose="020B0604020202020204" pitchFamily="34" charset="0"/>
              </a:rPr>
              <a:t>Artseduca</a:t>
            </a:r>
            <a:r>
              <a:rPr lang="es-MX" sz="2000" dirty="0">
                <a:latin typeface="Arial" panose="020B0604020202020204" pitchFamily="34" charset="0"/>
                <a:cs typeface="Arial" panose="020B0604020202020204" pitchFamily="34" charset="0"/>
              </a:rPr>
              <a:t>, (22), 40-55. </a:t>
            </a:r>
            <a:r>
              <a:rPr lang="es-MX" sz="2000" u="sng" dirty="0">
                <a:latin typeface="Arial" panose="020B0604020202020204" pitchFamily="34" charset="0"/>
                <a:cs typeface="Arial" panose="020B0604020202020204" pitchFamily="34" charset="0"/>
                <a:hlinkClick r:id="rId16"/>
              </a:rPr>
              <a:t>https://dialnet.unirioja.es/descarga/articulo/6784210.pdf</a:t>
            </a:r>
            <a:r>
              <a:rPr lang="es-MX" sz="2000" dirty="0">
                <a:latin typeface="Arial" panose="020B0604020202020204" pitchFamily="34" charset="0"/>
                <a:cs typeface="Arial" panose="020B0604020202020204" pitchFamily="34" charset="0"/>
              </a:rPr>
              <a:t> </a:t>
            </a:r>
            <a:endParaRPr lang="es-MX" sz="2000" u="sng" dirty="0" smtClean="0">
              <a:solidFill>
                <a:srgbClr val="0563C1"/>
              </a:solidFill>
              <a:latin typeface="Arial" panose="020B0604020202020204" pitchFamily="34" charset="0"/>
              <a:ea typeface="Calibri" panose="020F0502020204030204" pitchFamily="34" charset="0"/>
              <a:cs typeface="Arial" panose="020B0604020202020204" pitchFamily="34" charset="0"/>
            </a:endParaRPr>
          </a:p>
          <a:p>
            <a:pPr marL="476250" indent="-476250">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De Riquer, I. (2021). Hacia el descubrimiento de las Trobairitz en autores catalanes. </a:t>
            </a:r>
            <a:r>
              <a:rPr lang="es-MX" sz="2000" i="1" dirty="0">
                <a:latin typeface="Arial" panose="020B0604020202020204" pitchFamily="34" charset="0"/>
                <a:ea typeface="Calibri" panose="020F0502020204030204" pitchFamily="34" charset="0"/>
                <a:cs typeface="Arial" panose="020B0604020202020204" pitchFamily="34" charset="0"/>
              </a:rPr>
              <a:t>SVMMA</a:t>
            </a:r>
            <a:r>
              <a:rPr lang="es-MX" sz="2000" dirty="0">
                <a:latin typeface="Arial" panose="020B0604020202020204" pitchFamily="34" charset="0"/>
                <a:ea typeface="Calibri" panose="020F0502020204030204" pitchFamily="34" charset="0"/>
                <a:cs typeface="Arial" panose="020B0604020202020204" pitchFamily="34" charset="0"/>
              </a:rPr>
              <a:t>, (17), 45-62. </a:t>
            </a:r>
            <a:r>
              <a:rPr lang="es-MX" sz="2000" dirty="0">
                <a:latin typeface="Arial" panose="020B0604020202020204" pitchFamily="34" charset="0"/>
                <a:ea typeface="Calibri" panose="020F0502020204030204" pitchFamily="34" charset="0"/>
                <a:cs typeface="Arial" panose="020B0604020202020204" pitchFamily="34" charset="0"/>
                <a:hlinkClick r:id="rId17"/>
              </a:rPr>
              <a:t>https://revistes.ub.edu/index.php/SVMMA/article/download/35930/35102</a:t>
            </a:r>
            <a:r>
              <a:rPr lang="es-MX" sz="2000" dirty="0">
                <a:latin typeface="Arial" panose="020B0604020202020204" pitchFamily="34" charset="0"/>
                <a:ea typeface="Calibri" panose="020F0502020204030204" pitchFamily="34" charset="0"/>
                <a:cs typeface="Arial" panose="020B0604020202020204" pitchFamily="34" charset="0"/>
              </a:rPr>
              <a:t> </a:t>
            </a:r>
            <a:endParaRPr lang="es-MX" sz="2000" dirty="0" smtClean="0">
              <a:latin typeface="Arial" panose="020B0604020202020204" pitchFamily="34" charset="0"/>
              <a:ea typeface="Calibri" panose="020F0502020204030204" pitchFamily="34" charset="0"/>
              <a:cs typeface="Arial" panose="020B0604020202020204" pitchFamily="34" charset="0"/>
            </a:endParaRPr>
          </a:p>
          <a:p>
            <a:pPr marL="476250" indent="-476250">
              <a:lnSpc>
                <a:spcPct val="107000"/>
              </a:lnSpc>
              <a:spcAft>
                <a:spcPts val="800"/>
              </a:spcAft>
            </a:pPr>
            <a:r>
              <a:rPr lang="es-MX" sz="2000" dirty="0">
                <a:latin typeface="Arial" panose="020B0604020202020204" pitchFamily="34" charset="0"/>
                <a:cs typeface="Arial" panose="020B0604020202020204" pitchFamily="34" charset="0"/>
              </a:rPr>
              <a:t>De Soto, P. J. M. (2020). Música para la corte señorial renacentista de Osuna. </a:t>
            </a:r>
            <a:r>
              <a:rPr lang="es-MX" sz="2000" i="1" dirty="0">
                <a:latin typeface="Arial" panose="020B0604020202020204" pitchFamily="34" charset="0"/>
                <a:cs typeface="Arial" panose="020B0604020202020204" pitchFamily="34" charset="0"/>
              </a:rPr>
              <a:t>Cuadernos de los Amigos de los Museos de Osuna</a:t>
            </a:r>
            <a:r>
              <a:rPr lang="es-MX" sz="2000" dirty="0">
                <a:latin typeface="Arial" panose="020B0604020202020204" pitchFamily="34" charset="0"/>
                <a:cs typeface="Arial" panose="020B0604020202020204" pitchFamily="34" charset="0"/>
              </a:rPr>
              <a:t>, (22), 63-68. </a:t>
            </a:r>
            <a:r>
              <a:rPr lang="es-MX" sz="2000" u="sng" dirty="0">
                <a:latin typeface="Arial" panose="020B0604020202020204" pitchFamily="34" charset="0"/>
                <a:cs typeface="Arial" panose="020B0604020202020204" pitchFamily="34" charset="0"/>
                <a:hlinkClick r:id="rId18"/>
              </a:rPr>
              <a:t>https://dialnet.unirioja.es/descarga/articulo/8011945.pdf</a:t>
            </a:r>
            <a:r>
              <a:rPr lang="es-MX" sz="2000" dirty="0">
                <a:latin typeface="Arial" panose="020B0604020202020204" pitchFamily="34" charset="0"/>
                <a:cs typeface="Arial" panose="020B0604020202020204" pitchFamily="34" charset="0"/>
              </a:rPr>
              <a:t> </a:t>
            </a:r>
            <a:endParaRPr lang="es-MX" sz="2000" dirty="0" smtClean="0">
              <a:latin typeface="Arial" panose="020B0604020202020204" pitchFamily="34" charset="0"/>
              <a:ea typeface="Calibri" panose="020F0502020204030204" pitchFamily="34" charset="0"/>
              <a:cs typeface="Arial" panose="020B0604020202020204" pitchFamily="34" charset="0"/>
            </a:endParaRPr>
          </a:p>
          <a:p>
            <a:pPr marL="476250" indent="-476250">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Edad Media. (11 de octubre de 2021). En </a:t>
            </a:r>
            <a:r>
              <a:rPr lang="es-MX" sz="2000" i="1" dirty="0">
                <a:latin typeface="Arial" panose="020B0604020202020204" pitchFamily="34" charset="0"/>
                <a:ea typeface="Calibri" panose="020F0502020204030204" pitchFamily="34" charset="0"/>
                <a:cs typeface="Arial" panose="020B0604020202020204" pitchFamily="34" charset="0"/>
              </a:rPr>
              <a:t>Wikipedia</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dirty="0">
                <a:latin typeface="Arial" panose="020B0604020202020204" pitchFamily="34" charset="0"/>
                <a:ea typeface="Calibri" panose="020F0502020204030204" pitchFamily="34" charset="0"/>
                <a:cs typeface="Arial" panose="020B0604020202020204" pitchFamily="34" charset="0"/>
                <a:hlinkClick r:id="rId19"/>
              </a:rPr>
              <a:t>https://es.wikipedia.org/w/index.php?title=Edad_Media&amp;oldid=138952190</a:t>
            </a:r>
            <a:endParaRPr lang="es-MX" sz="2000" dirty="0">
              <a:latin typeface="Arial" panose="020B0604020202020204" pitchFamily="34" charset="0"/>
              <a:ea typeface="Calibri" panose="020F0502020204030204" pitchFamily="34" charset="0"/>
              <a:cs typeface="Arial" panose="020B0604020202020204" pitchFamily="34" charset="0"/>
            </a:endParaRPr>
          </a:p>
          <a:p>
            <a:pPr marL="476250" indent="-476250">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Enrique, J. (1976). Un </a:t>
            </a:r>
            <a:r>
              <a:rPr lang="es-ES_tradnl" sz="2000" dirty="0"/>
              <a:t>“</a:t>
            </a:r>
            <a:r>
              <a:rPr lang="es-MX" sz="2000" dirty="0">
                <a:latin typeface="Arial" panose="020B0604020202020204" pitchFamily="34" charset="0"/>
                <a:ea typeface="Calibri" panose="020F0502020204030204" pitchFamily="34" charset="0"/>
                <a:cs typeface="Arial" panose="020B0604020202020204" pitchFamily="34" charset="0"/>
              </a:rPr>
              <a:t>Pauper</a:t>
            </a:r>
            <a:r>
              <a:rPr lang="es-ES_tradnl" sz="2000" dirty="0"/>
              <a:t>" </a:t>
            </a:r>
            <a:r>
              <a:rPr lang="es-MX" sz="2000" dirty="0">
                <a:latin typeface="Arial" panose="020B0604020202020204" pitchFamily="34" charset="0"/>
                <a:ea typeface="Calibri" panose="020F0502020204030204" pitchFamily="34" charset="0"/>
                <a:cs typeface="Arial" panose="020B0604020202020204" pitchFamily="34" charset="0"/>
              </a:rPr>
              <a:t> rico en la Catalunya carolingia a fines del siglo VIII. </a:t>
            </a:r>
            <a:r>
              <a:rPr lang="es-MX" sz="2000" i="1" dirty="0">
                <a:latin typeface="Arial" panose="020B0604020202020204" pitchFamily="34" charset="0"/>
                <a:ea typeface="Calibri" panose="020F0502020204030204" pitchFamily="34" charset="0"/>
                <a:cs typeface="Arial" panose="020B0604020202020204" pitchFamily="34" charset="0"/>
              </a:rPr>
              <a:t>Butlletí de la Reial Acadèmia de Bones Lletres de Barcelona,</a:t>
            </a:r>
            <a:r>
              <a:rPr lang="es-MX" sz="2000" dirty="0">
                <a:latin typeface="Arial" panose="020B0604020202020204" pitchFamily="34" charset="0"/>
                <a:ea typeface="Calibri" panose="020F0502020204030204" pitchFamily="34" charset="0"/>
                <a:cs typeface="Arial" panose="020B0604020202020204" pitchFamily="34" charset="0"/>
              </a:rPr>
              <a:t> 5-14. </a:t>
            </a:r>
            <a:r>
              <a:rPr lang="es-MX" sz="2000" dirty="0">
                <a:latin typeface="Arial" panose="020B0604020202020204" pitchFamily="34" charset="0"/>
                <a:ea typeface="Calibri" panose="020F0502020204030204" pitchFamily="34" charset="0"/>
                <a:cs typeface="Arial" panose="020B0604020202020204" pitchFamily="34" charset="0"/>
                <a:hlinkClick r:id="rId20"/>
              </a:rPr>
              <a:t>https://www.raco.cat/index.php/BoletinRABL/article/download/195811/269985</a:t>
            </a:r>
            <a:endParaRPr lang="es-MX" sz="2000" dirty="0">
              <a:latin typeface="Arial" panose="020B0604020202020204" pitchFamily="34" charset="0"/>
              <a:ea typeface="Calibri" panose="020F0502020204030204" pitchFamily="34" charset="0"/>
              <a:cs typeface="Arial" panose="020B0604020202020204" pitchFamily="34" charset="0"/>
            </a:endParaRPr>
          </a:p>
          <a:p>
            <a:pPr marL="476250" indent="-476250">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Gallarda (8 de mayo de 2021). En </a:t>
            </a:r>
            <a:r>
              <a:rPr lang="es-MX" sz="2000" i="1" dirty="0">
                <a:latin typeface="Arial" panose="020B0604020202020204" pitchFamily="34" charset="0"/>
                <a:ea typeface="Calibri" panose="020F0502020204030204" pitchFamily="34" charset="0"/>
                <a:cs typeface="Arial" panose="020B0604020202020204" pitchFamily="34" charset="0"/>
              </a:rPr>
              <a:t>Wikipedia</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21"/>
              </a:rPr>
              <a:t>https://es.wikipedia.org/w/index.php?title=Gallarda&amp;oldid=135396250 </a:t>
            </a:r>
            <a:endParaRPr lang="es-MX" sz="2000" u="sng" dirty="0" smtClean="0">
              <a:solidFill>
                <a:srgbClr val="0563C1"/>
              </a:solidFill>
              <a:latin typeface="Arial" panose="020B0604020202020204" pitchFamily="34" charset="0"/>
              <a:ea typeface="Calibri" panose="020F0502020204030204" pitchFamily="34" charset="0"/>
              <a:cs typeface="Arial" panose="020B0604020202020204" pitchFamily="34" charset="0"/>
            </a:endParaRPr>
          </a:p>
          <a:p>
            <a:pPr marL="476250" indent="-476250">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Garbayo, J. (2002). Música instrumental y liturgia en las catedrales españolas en tiempos de Barroco. </a:t>
            </a:r>
            <a:r>
              <a:rPr lang="es-MX" sz="2000" i="1" dirty="0">
                <a:latin typeface="Arial" panose="020B0604020202020204" pitchFamily="34" charset="0"/>
                <a:ea typeface="Calibri" panose="020F0502020204030204" pitchFamily="34" charset="0"/>
                <a:cs typeface="Arial" panose="020B0604020202020204" pitchFamily="34" charset="0"/>
              </a:rPr>
              <a:t>Revista Quintana</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i="1" dirty="0">
                <a:latin typeface="Arial" panose="020B0604020202020204" pitchFamily="34" charset="0"/>
                <a:ea typeface="Calibri" panose="020F0502020204030204" pitchFamily="34" charset="0"/>
                <a:cs typeface="Arial" panose="020B0604020202020204" pitchFamily="34" charset="0"/>
              </a:rPr>
              <a:t>1</a:t>
            </a:r>
            <a:r>
              <a:rPr lang="es-MX" sz="2000" dirty="0">
                <a:latin typeface="Arial" panose="020B0604020202020204" pitchFamily="34" charset="0"/>
                <a:ea typeface="Calibri" panose="020F0502020204030204" pitchFamily="34" charset="0"/>
                <a:cs typeface="Arial" panose="020B0604020202020204" pitchFamily="34" charset="0"/>
              </a:rPr>
              <a:t>, 211-224.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rPr>
              <a:t>https://www.academia.edu/5422102/M%C3%BAsica_instrumental_y_liturgia_en_las_catedrales_espa%C3%B1olas_en_tiempos_de_barroco_Quintana_Revista_de_Dpto_de_Historia_da_Arte_da_USC_1_2002, esto para no poner un enlace de descarga directa </a:t>
            </a:r>
          </a:p>
          <a:p>
            <a:pPr marL="476250" indent="-476250">
              <a:lnSpc>
                <a:spcPct val="107000"/>
              </a:lnSpc>
              <a:spcAft>
                <a:spcPts val="800"/>
              </a:spcAft>
            </a:pPr>
            <a:r>
              <a:rPr lang="es-MX" sz="2000" dirty="0" smtClean="0">
                <a:latin typeface="Arial" panose="020B0604020202020204" pitchFamily="34" charset="0"/>
                <a:ea typeface="Calibri" panose="020F0502020204030204" pitchFamily="34" charset="0"/>
                <a:cs typeface="Arial" panose="020B0604020202020204" pitchFamily="34" charset="0"/>
              </a:rPr>
              <a:t>García</a:t>
            </a:r>
            <a:r>
              <a:rPr lang="es-MX" sz="2000" dirty="0">
                <a:latin typeface="Arial" panose="020B0604020202020204" pitchFamily="34" charset="0"/>
                <a:ea typeface="Calibri" panose="020F0502020204030204" pitchFamily="34" charset="0"/>
                <a:cs typeface="Arial" panose="020B0604020202020204" pitchFamily="34" charset="0"/>
              </a:rPr>
              <a:t>, M. C. (2006). Elementos profanos y sufíes en la música andalusí-magrebí. </a:t>
            </a:r>
            <a:r>
              <a:rPr lang="es-MX" sz="2000" i="1" dirty="0">
                <a:latin typeface="Arial" panose="020B0604020202020204" pitchFamily="34" charset="0"/>
                <a:ea typeface="Calibri" panose="020F0502020204030204" pitchFamily="34" charset="0"/>
                <a:cs typeface="Arial" panose="020B0604020202020204" pitchFamily="34" charset="0"/>
              </a:rPr>
              <a:t>Miscelánea de Estudios Árabes y Hebraicos. Sección Árabe-Islam, </a:t>
            </a:r>
            <a:r>
              <a:rPr lang="es-MX" sz="2000" dirty="0">
                <a:latin typeface="Arial" panose="020B0604020202020204" pitchFamily="34" charset="0"/>
                <a:ea typeface="Calibri" panose="020F0502020204030204" pitchFamily="34" charset="0"/>
                <a:cs typeface="Arial" panose="020B0604020202020204" pitchFamily="34" charset="0"/>
              </a:rPr>
              <a:t>55, </a:t>
            </a:r>
            <a:r>
              <a:rPr lang="es-MX" sz="2000" dirty="0" smtClean="0">
                <a:latin typeface="Arial" panose="020B0604020202020204" pitchFamily="34" charset="0"/>
                <a:ea typeface="Calibri" panose="020F0502020204030204" pitchFamily="34" charset="0"/>
                <a:cs typeface="Arial" panose="020B0604020202020204" pitchFamily="34" charset="0"/>
              </a:rPr>
              <a:t>71-106. </a:t>
            </a:r>
            <a:r>
              <a:rPr lang="es-MX" sz="2000" dirty="0" smtClean="0">
                <a:latin typeface="Arial" panose="020B0604020202020204" pitchFamily="34" charset="0"/>
                <a:ea typeface="Calibri" panose="020F0502020204030204" pitchFamily="34" charset="0"/>
                <a:cs typeface="Arial" panose="020B0604020202020204" pitchFamily="34" charset="0"/>
                <a:hlinkClick r:id="rId22"/>
              </a:rPr>
              <a:t>https</a:t>
            </a:r>
            <a:r>
              <a:rPr lang="es-MX" sz="2000" dirty="0">
                <a:latin typeface="Arial" panose="020B0604020202020204" pitchFamily="34" charset="0"/>
                <a:ea typeface="Calibri" panose="020F0502020204030204" pitchFamily="34" charset="0"/>
                <a:cs typeface="Arial" panose="020B0604020202020204" pitchFamily="34" charset="0"/>
                <a:hlinkClick r:id="rId22"/>
              </a:rPr>
              <a:t>://www.academia.edu/12243746/_Elementos_profanos_y_suf%C3%ADes_en_la_m%C3%BAsica_andalus%C3%AD_magreb%C3%AD_en_Miscel%C3%A1nea_de_Estudios_%C3%81rabes_y_Hebraicos_Granada_LV_2006_71_106</a:t>
            </a:r>
            <a:endParaRPr lang="es-MX" sz="2000" dirty="0">
              <a:latin typeface="Arial" panose="020B0604020202020204" pitchFamily="34" charset="0"/>
              <a:ea typeface="Calibri" panose="020F0502020204030204" pitchFamily="34" charset="0"/>
              <a:cs typeface="Arial" panose="020B0604020202020204" pitchFamily="34" charset="0"/>
            </a:endParaRPr>
          </a:p>
          <a:p>
            <a:pPr marL="476250" indent="-476250">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González, J. M. (2021). </a:t>
            </a:r>
            <a:r>
              <a:rPr lang="es-MX" sz="2000" i="1" dirty="0">
                <a:latin typeface="Arial" panose="020B0604020202020204" pitchFamily="34" charset="0"/>
                <a:ea typeface="Calibri" panose="020F0502020204030204" pitchFamily="34" charset="0"/>
                <a:cs typeface="Arial" panose="020B0604020202020204" pitchFamily="34" charset="0"/>
              </a:rPr>
              <a:t>Apuntes para una historia de la música. </a:t>
            </a:r>
            <a:r>
              <a:rPr lang="es-MX" sz="2000" dirty="0">
                <a:latin typeface="Arial" panose="020B0604020202020204" pitchFamily="34" charset="0"/>
                <a:ea typeface="Calibri" panose="020F0502020204030204" pitchFamily="34" charset="0"/>
                <a:cs typeface="Arial" panose="020B0604020202020204" pitchFamily="34" charset="0"/>
              </a:rPr>
              <a:t>Universidad de Murcia. </a:t>
            </a:r>
            <a:r>
              <a:rPr lang="es-MX" sz="2000" dirty="0">
                <a:latin typeface="Arial" panose="020B0604020202020204" pitchFamily="34" charset="0"/>
                <a:ea typeface="Calibri" panose="020F0502020204030204" pitchFamily="34" charset="0"/>
                <a:cs typeface="Arial" panose="020B0604020202020204" pitchFamily="34" charset="0"/>
                <a:hlinkClick r:id="rId23" invalidUrl="https://digitum.um.es/digitum/bitstream/10201/102321/9/JMGM. Apuntes para una historia de la musica.pdf"/>
              </a:rPr>
              <a:t>https://digitum.um.es/digitum/bitstream/10201/102321/9/JMGM.%20Apuntes%20para%20una%20historia%20de%20la%20musica.pdf</a:t>
            </a:r>
            <a:r>
              <a:rPr lang="es-MX" sz="2000" dirty="0">
                <a:latin typeface="Arial" panose="020B0604020202020204" pitchFamily="34" charset="0"/>
                <a:ea typeface="Calibri" panose="020F0502020204030204" pitchFamily="34" charset="0"/>
                <a:cs typeface="Arial" panose="020B0604020202020204" pitchFamily="34" charset="0"/>
              </a:rPr>
              <a:t> </a:t>
            </a:r>
            <a:endParaRPr lang="es-MX" sz="2000" dirty="0" smtClean="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35504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5410" y="261713"/>
            <a:ext cx="19314433" cy="15849467"/>
          </a:xfrm>
          <a:prstGeom prst="rect">
            <a:avLst/>
          </a:prstGeom>
        </p:spPr>
        <p:txBody>
          <a:bodyPr wrap="square">
            <a:spAutoFit/>
          </a:bodyPr>
          <a:lstStyle/>
          <a:p>
            <a:pPr marL="654050" indent="-654050">
              <a:lnSpc>
                <a:spcPct val="107000"/>
              </a:lnSpc>
              <a:spcAft>
                <a:spcPts val="800"/>
              </a:spcAft>
            </a:pPr>
            <a:r>
              <a:rPr lang="es-MX" sz="2000" dirty="0">
                <a:latin typeface="Arial" panose="020B0604020202020204" pitchFamily="34" charset="0"/>
                <a:cs typeface="Arial" panose="020B0604020202020204" pitchFamily="34" charset="0"/>
              </a:rPr>
              <a:t>Henry Purcell. (19 de octubre de 2021). En </a:t>
            </a:r>
            <a:r>
              <a:rPr lang="es-MX" sz="2000" i="1" dirty="0">
                <a:latin typeface="Arial" panose="020B0604020202020204" pitchFamily="34" charset="0"/>
                <a:cs typeface="Arial" panose="020B0604020202020204" pitchFamily="34" charset="0"/>
              </a:rPr>
              <a:t>Wikipedia</a:t>
            </a:r>
            <a:r>
              <a:rPr lang="es-MX" sz="2000" dirty="0">
                <a:latin typeface="Arial" panose="020B0604020202020204" pitchFamily="34" charset="0"/>
                <a:cs typeface="Arial" panose="020B0604020202020204" pitchFamily="34" charset="0"/>
              </a:rPr>
              <a:t>. </a:t>
            </a:r>
            <a:r>
              <a:rPr lang="es-MX" sz="2000" u="sng" dirty="0">
                <a:latin typeface="Arial" panose="020B0604020202020204" pitchFamily="34" charset="0"/>
                <a:cs typeface="Arial" panose="020B0604020202020204" pitchFamily="34" charset="0"/>
                <a:hlinkClick r:id="rId2"/>
              </a:rPr>
              <a:t>https://es.wikipedia.org/w/index.php?title=Henry_Purcell&amp;oldid=139146470 </a:t>
            </a:r>
            <a:endParaRPr lang="es-MX" sz="2000" u="sng" dirty="0" smtClean="0">
              <a:latin typeface="Arial" panose="020B0604020202020204" pitchFamily="34" charset="0"/>
              <a:cs typeface="Arial" panose="020B0604020202020204" pitchFamily="34" charset="0"/>
            </a:endParaRPr>
          </a:p>
          <a:p>
            <a:pPr marL="654050" indent="-654050">
              <a:lnSpc>
                <a:spcPct val="107000"/>
              </a:lnSpc>
              <a:spcAft>
                <a:spcPts val="800"/>
              </a:spcAft>
            </a:pPr>
            <a:r>
              <a:rPr lang="es-MX" sz="2000" dirty="0">
                <a:latin typeface="Arial" panose="020B0604020202020204" pitchFamily="34" charset="0"/>
                <a:cs typeface="Arial" panose="020B0604020202020204" pitchFamily="34" charset="0"/>
              </a:rPr>
              <a:t>Instituto Nacional de Antropología e Historia (14 de agosto de 2013). </a:t>
            </a:r>
            <a:r>
              <a:rPr lang="es-MX" sz="2000" i="1" dirty="0">
                <a:latin typeface="Arial" panose="020B0604020202020204" pitchFamily="34" charset="0"/>
                <a:cs typeface="Arial" panose="020B0604020202020204" pitchFamily="34" charset="0"/>
              </a:rPr>
              <a:t>El Barroco, parte de la idiosincrasia mexicana. </a:t>
            </a:r>
            <a:r>
              <a:rPr lang="es-MX" sz="2000" dirty="0">
                <a:latin typeface="Arial" panose="020B0604020202020204" pitchFamily="34" charset="0"/>
                <a:cs typeface="Arial" panose="020B0604020202020204" pitchFamily="34" charset="0"/>
              </a:rPr>
              <a:t>INAH.GOB. </a:t>
            </a:r>
            <a:r>
              <a:rPr lang="es-MX" sz="2000" u="sng" dirty="0">
                <a:latin typeface="Arial" panose="020B0604020202020204" pitchFamily="34" charset="0"/>
                <a:cs typeface="Arial" panose="020B0604020202020204" pitchFamily="34" charset="0"/>
                <a:hlinkClick r:id="rId3"/>
              </a:rPr>
              <a:t>https://</a:t>
            </a:r>
            <a:r>
              <a:rPr lang="es-MX" sz="2000" u="sng" dirty="0" smtClean="0">
                <a:latin typeface="Arial" panose="020B0604020202020204" pitchFamily="34" charset="0"/>
                <a:cs typeface="Arial" panose="020B0604020202020204" pitchFamily="34" charset="0"/>
                <a:hlinkClick r:id="rId3"/>
              </a:rPr>
              <a:t>www.inah.gob.mx/boletines/1397-el-barroco-parte-de-la-idiosincrasia-mexicana</a:t>
            </a:r>
            <a:endParaRPr lang="es-MX" sz="2000" u="sng" dirty="0" smtClean="0">
              <a:latin typeface="Arial" panose="020B0604020202020204" pitchFamily="34" charset="0"/>
              <a:cs typeface="Arial" panose="020B0604020202020204" pitchFamily="34" charset="0"/>
            </a:endParaRPr>
          </a:p>
          <a:p>
            <a:pPr marL="654050" indent="-654050">
              <a:lnSpc>
                <a:spcPct val="107000"/>
              </a:lnSpc>
              <a:spcAft>
                <a:spcPts val="800"/>
              </a:spcAft>
            </a:pPr>
            <a:r>
              <a:rPr lang="es-MX" sz="2000" dirty="0">
                <a:latin typeface="Arial" panose="020B0604020202020204" pitchFamily="34" charset="0"/>
                <a:cs typeface="Arial" panose="020B0604020202020204" pitchFamily="34" charset="0"/>
              </a:rPr>
              <a:t>Instrumentos musicales del Barroco. (26 de abril de 2021). En </a:t>
            </a:r>
            <a:r>
              <a:rPr lang="es-MX" sz="2000" i="1" dirty="0">
                <a:latin typeface="Arial" panose="020B0604020202020204" pitchFamily="34" charset="0"/>
                <a:cs typeface="Arial" panose="020B0604020202020204" pitchFamily="34" charset="0"/>
              </a:rPr>
              <a:t>Wikipedia</a:t>
            </a:r>
            <a:r>
              <a:rPr lang="es-MX" sz="2000" dirty="0">
                <a:latin typeface="Arial" panose="020B0604020202020204" pitchFamily="34" charset="0"/>
                <a:cs typeface="Arial" panose="020B0604020202020204" pitchFamily="34" charset="0"/>
              </a:rPr>
              <a:t>. </a:t>
            </a:r>
            <a:r>
              <a:rPr lang="es-MX" sz="2000" u="sng" dirty="0">
                <a:latin typeface="Arial" panose="020B0604020202020204" pitchFamily="34" charset="0"/>
                <a:cs typeface="Arial" panose="020B0604020202020204" pitchFamily="34" charset="0"/>
                <a:hlinkClick r:id="rId4"/>
              </a:rPr>
              <a:t>https://es.wikipedia.org/w/index.php?title=Instrumentos_musicales_del_Barroco&amp;oldid=135065961</a:t>
            </a:r>
            <a:endParaRPr lang="es-MX" sz="2000" u="sng" dirty="0" smtClean="0">
              <a:latin typeface="Arial" panose="020B0604020202020204" pitchFamily="34" charset="0"/>
              <a:cs typeface="Arial" panose="020B0604020202020204" pitchFamily="34" charset="0"/>
            </a:endParaRPr>
          </a:p>
          <a:p>
            <a:pPr marL="654050" indent="-654050">
              <a:lnSpc>
                <a:spcPct val="107000"/>
              </a:lnSpc>
              <a:spcAft>
                <a:spcPts val="800"/>
              </a:spcAft>
            </a:pPr>
            <a:r>
              <a:rPr lang="es-MX" sz="2000" dirty="0" smtClean="0">
                <a:latin typeface="Arial" panose="020B0604020202020204" pitchFamily="34" charset="0"/>
                <a:cs typeface="Arial" panose="020B0604020202020204" pitchFamily="34" charset="0"/>
              </a:rPr>
              <a:t>Izquierdo</a:t>
            </a:r>
            <a:r>
              <a:rPr lang="es-MX" sz="2000" dirty="0">
                <a:latin typeface="Arial" panose="020B0604020202020204" pitchFamily="34" charset="0"/>
                <a:cs typeface="Arial" panose="020B0604020202020204" pitchFamily="34" charset="0"/>
              </a:rPr>
              <a:t>, C. B. (2018). Versa est in luctum: un lamento fúnebre renacentista español. </a:t>
            </a:r>
            <a:r>
              <a:rPr lang="es-MX" sz="2000" i="1" dirty="0">
                <a:latin typeface="Arial" panose="020B0604020202020204" pitchFamily="34" charset="0"/>
                <a:cs typeface="Arial" panose="020B0604020202020204" pitchFamily="34" charset="0"/>
              </a:rPr>
              <a:t>Artseduca</a:t>
            </a:r>
            <a:r>
              <a:rPr lang="es-MX" sz="2000" dirty="0">
                <a:latin typeface="Arial" panose="020B0604020202020204" pitchFamily="34" charset="0"/>
                <a:cs typeface="Arial" panose="020B0604020202020204" pitchFamily="34" charset="0"/>
              </a:rPr>
              <a:t>, (19), 166-201. </a:t>
            </a:r>
            <a:br>
              <a:rPr lang="es-MX" sz="2000" dirty="0">
                <a:latin typeface="Arial" panose="020B0604020202020204" pitchFamily="34" charset="0"/>
                <a:cs typeface="Arial" panose="020B0604020202020204" pitchFamily="34" charset="0"/>
              </a:rPr>
            </a:br>
            <a:r>
              <a:rPr lang="es-MX" sz="2000" u="sng" dirty="0">
                <a:latin typeface="Arial" panose="020B0604020202020204" pitchFamily="34" charset="0"/>
                <a:cs typeface="Arial" panose="020B0604020202020204" pitchFamily="34" charset="0"/>
                <a:hlinkClick r:id="rId5"/>
              </a:rPr>
              <a:t>http://www.e-revistes.uji.es/index.php/artseduca/article/download/2787/2326</a:t>
            </a:r>
            <a:r>
              <a:rPr lang="es-MX" sz="2000" u="sng" dirty="0" smtClean="0">
                <a:latin typeface="Arial" panose="020B0604020202020204" pitchFamily="34" charset="0"/>
                <a:cs typeface="Arial" panose="020B0604020202020204" pitchFamily="34" charset="0"/>
                <a:hlinkClick r:id="rId5"/>
              </a:rPr>
              <a:t>/</a:t>
            </a:r>
            <a:endParaRPr lang="es-MX" sz="2000" dirty="0">
              <a:latin typeface="Arial" panose="020B0604020202020204" pitchFamily="34" charset="0"/>
              <a:ea typeface="Calibri" panose="020F0502020204030204" pitchFamily="34" charset="0"/>
              <a:cs typeface="Arial" panose="020B0604020202020204" pitchFamily="34" charset="0"/>
            </a:endParaRPr>
          </a:p>
          <a:p>
            <a:pPr marL="654050" indent="-654050">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Juglar. (10 de octubre de 2021). En </a:t>
            </a:r>
            <a:r>
              <a:rPr lang="es-MX" sz="2000" i="1" dirty="0">
                <a:latin typeface="Arial" panose="020B0604020202020204" pitchFamily="34" charset="0"/>
                <a:ea typeface="Calibri" panose="020F0502020204030204" pitchFamily="34" charset="0"/>
                <a:cs typeface="Arial" panose="020B0604020202020204" pitchFamily="34" charset="0"/>
              </a:rPr>
              <a:t>Wikipedia</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6"/>
              </a:rPr>
              <a:t>https://es.wikipedia.org/w/index.php?title=Juglar&amp;oldid=138944859</a:t>
            </a:r>
            <a:endParaRPr lang="es-MX" sz="2000" u="sng" dirty="0">
              <a:solidFill>
                <a:srgbClr val="0563C1"/>
              </a:solidFill>
              <a:highlight>
                <a:srgbClr val="00FF00"/>
              </a:highlight>
              <a:latin typeface="Arial" panose="020B0604020202020204" pitchFamily="34" charset="0"/>
              <a:ea typeface="Calibri" panose="020F0502020204030204" pitchFamily="34" charset="0"/>
              <a:cs typeface="Arial" panose="020B0604020202020204" pitchFamily="34" charset="0"/>
            </a:endParaRPr>
          </a:p>
          <a:p>
            <a:pPr marL="654050" indent="-654050">
              <a:lnSpc>
                <a:spcPct val="107000"/>
              </a:lnSpc>
              <a:spcAft>
                <a:spcPts val="800"/>
              </a:spcAft>
            </a:pPr>
            <a:r>
              <a:rPr lang="es-MX" sz="2000" dirty="0">
                <a:latin typeface="Arial" panose="020B0604020202020204" pitchFamily="34" charset="0"/>
                <a:cs typeface="Arial" panose="020B0604020202020204" pitchFamily="34" charset="0"/>
              </a:rPr>
              <a:t>Johann Sebastian Bach. (12 de octubre de 2021). En </a:t>
            </a:r>
            <a:r>
              <a:rPr lang="es-MX" sz="2000" i="1" dirty="0">
                <a:latin typeface="Arial" panose="020B0604020202020204" pitchFamily="34" charset="0"/>
                <a:cs typeface="Arial" panose="020B0604020202020204" pitchFamily="34" charset="0"/>
              </a:rPr>
              <a:t>Wikipedia</a:t>
            </a:r>
            <a:r>
              <a:rPr lang="es-MX" sz="2000" dirty="0">
                <a:latin typeface="Arial" panose="020B0604020202020204" pitchFamily="34" charset="0"/>
                <a:cs typeface="Arial" panose="020B0604020202020204" pitchFamily="34" charset="0"/>
              </a:rPr>
              <a:t>. </a:t>
            </a:r>
            <a:r>
              <a:rPr lang="es-MX" sz="2000" u="sng" dirty="0">
                <a:latin typeface="Arial" panose="020B0604020202020204" pitchFamily="34" charset="0"/>
                <a:cs typeface="Arial" panose="020B0604020202020204" pitchFamily="34" charset="0"/>
                <a:hlinkClick r:id="rId7"/>
              </a:rPr>
              <a:t>https://es.wikipedia.org/w/index.php?title=Johann_Sebastian_Bach&amp;oldid=138990761 </a:t>
            </a:r>
            <a:endParaRPr lang="es-MX" sz="2000" u="sng" dirty="0" smtClean="0">
              <a:latin typeface="Arial" panose="020B0604020202020204" pitchFamily="34" charset="0"/>
              <a:cs typeface="Arial" panose="020B0604020202020204" pitchFamily="34" charset="0"/>
            </a:endParaRPr>
          </a:p>
          <a:p>
            <a:pPr marL="654050" indent="-654050">
              <a:lnSpc>
                <a:spcPct val="107000"/>
              </a:lnSpc>
              <a:spcAft>
                <a:spcPts val="800"/>
              </a:spcAft>
            </a:pPr>
            <a:r>
              <a:rPr lang="es-MX" sz="2000" dirty="0" smtClean="0">
                <a:latin typeface="Arial" panose="020B0604020202020204" pitchFamily="34" charset="0"/>
                <a:ea typeface="Calibri" panose="020F0502020204030204" pitchFamily="34" charset="0"/>
                <a:cs typeface="Arial" panose="020B0604020202020204" pitchFamily="34" charset="0"/>
              </a:rPr>
              <a:t>Josquin </a:t>
            </a:r>
            <a:r>
              <a:rPr lang="es-MX" sz="2000" dirty="0">
                <a:latin typeface="Arial" panose="020B0604020202020204" pitchFamily="34" charset="0"/>
                <a:ea typeface="Calibri" panose="020F0502020204030204" pitchFamily="34" charset="0"/>
                <a:cs typeface="Arial" panose="020B0604020202020204" pitchFamily="34" charset="0"/>
              </a:rPr>
              <a:t>des Prés. (19 de octubre de 2021). En </a:t>
            </a:r>
            <a:r>
              <a:rPr lang="es-MX" sz="2000" i="1" dirty="0">
                <a:latin typeface="Arial" panose="020B0604020202020204" pitchFamily="34" charset="0"/>
                <a:ea typeface="Calibri" panose="020F0502020204030204" pitchFamily="34" charset="0"/>
                <a:cs typeface="Arial" panose="020B0604020202020204" pitchFamily="34" charset="0"/>
              </a:rPr>
              <a:t>Wikipedia</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8"/>
              </a:rPr>
              <a:t>https://es.wikipedia.org/w/index.php?title=Josquin_des_Pr%C3%A9s&amp;oldid=139151316 </a:t>
            </a:r>
            <a:endParaRPr lang="es-MX" sz="2000" u="sng" dirty="0" smtClean="0">
              <a:solidFill>
                <a:srgbClr val="0563C1"/>
              </a:solidFill>
              <a:latin typeface="Arial" panose="020B0604020202020204" pitchFamily="34" charset="0"/>
              <a:ea typeface="Calibri" panose="020F0502020204030204" pitchFamily="34" charset="0"/>
              <a:cs typeface="Arial" panose="020B0604020202020204" pitchFamily="34" charset="0"/>
            </a:endParaRPr>
          </a:p>
          <a:p>
            <a:pPr marL="654050" indent="-654050">
              <a:lnSpc>
                <a:spcPct val="107000"/>
              </a:lnSpc>
              <a:spcAft>
                <a:spcPts val="800"/>
              </a:spcAft>
            </a:pPr>
            <a:r>
              <a:rPr lang="es-MX" sz="2000" dirty="0">
                <a:latin typeface="Arial" panose="020B0604020202020204" pitchFamily="34" charset="0"/>
                <a:cs typeface="Arial" panose="020B0604020202020204" pitchFamily="34" charset="0"/>
              </a:rPr>
              <a:t>L</a:t>
            </a:r>
            <a:r>
              <a:rPr lang="es-ES" sz="2000" dirty="0" err="1">
                <a:latin typeface="Arial" panose="020B0604020202020204" pitchFamily="34" charset="0"/>
                <a:cs typeface="Arial" panose="020B0604020202020204" pitchFamily="34" charset="0"/>
              </a:rPr>
              <a:t>ópez</a:t>
            </a:r>
            <a:r>
              <a:rPr lang="es-MX" sz="2000" dirty="0">
                <a:latin typeface="Arial" panose="020B0604020202020204" pitchFamily="34" charset="0"/>
                <a:cs typeface="Arial" panose="020B0604020202020204" pitchFamily="34" charset="0"/>
              </a:rPr>
              <a:t>, R. (2000). </a:t>
            </a:r>
            <a:r>
              <a:rPr lang="es-MX" sz="2000" i="1" dirty="0">
                <a:latin typeface="Arial" panose="020B0604020202020204" pitchFamily="34" charset="0"/>
                <a:cs typeface="Arial" panose="020B0604020202020204" pitchFamily="34" charset="0"/>
              </a:rPr>
              <a:t>Música y Retórica en el Barroco</a:t>
            </a:r>
            <a:r>
              <a:rPr lang="es-MX" sz="2000" dirty="0">
                <a:latin typeface="Arial" panose="020B0604020202020204" pitchFamily="34" charset="0"/>
                <a:cs typeface="Arial" panose="020B0604020202020204" pitchFamily="34" charset="0"/>
              </a:rPr>
              <a:t> (6). Universidad Nacional Autónoma de México. </a:t>
            </a:r>
            <a:r>
              <a:rPr lang="es-MX" sz="2000" u="sng" dirty="0">
                <a:latin typeface="Arial" panose="020B0604020202020204" pitchFamily="34" charset="0"/>
                <a:cs typeface="Arial" panose="020B0604020202020204" pitchFamily="34" charset="0"/>
                <a:hlinkClick r:id="rId9"/>
              </a:rPr>
              <a:t>https://</a:t>
            </a:r>
            <a:r>
              <a:rPr lang="es-MX" sz="2000" u="sng" dirty="0" smtClean="0">
                <a:latin typeface="Arial" panose="020B0604020202020204" pitchFamily="34" charset="0"/>
                <a:cs typeface="Arial" panose="020B0604020202020204" pitchFamily="34" charset="0"/>
                <a:hlinkClick r:id="rId9"/>
              </a:rPr>
              <a:t>www.researchgate.net/profile/Ruben-Lopez-Cano/publication/318278476_Musica_y_retorica_en_el_Barroco/links/54f5abac0cf2f28c136660dc/Musica-y-retorica-en-el-Barroco.pdf</a:t>
            </a:r>
            <a:endParaRPr lang="es-MX" sz="2000" u="sng" dirty="0" smtClean="0">
              <a:solidFill>
                <a:srgbClr val="0563C1"/>
              </a:solidFill>
              <a:latin typeface="Arial" panose="020B0604020202020204" pitchFamily="34" charset="0"/>
              <a:ea typeface="Calibri" panose="020F0502020204030204" pitchFamily="34" charset="0"/>
              <a:cs typeface="Arial" panose="020B0604020202020204" pitchFamily="34" charset="0"/>
            </a:endParaRPr>
          </a:p>
          <a:p>
            <a:pPr marL="654050" indent="-654050">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López, J. E., Marcano, M., López, J. E., López, Y., &amp; Fasanella, H. (2005). El arte del Barroco. Formas en el Barroco IV. Barroco latinoamericano: mexicano, arquitectura y literatura 2: Carlos de Sigüencia y Góngora y Sor Juana Inés de la Cruz. </a:t>
            </a:r>
            <a:r>
              <a:rPr lang="es-MX" sz="2000" i="1" dirty="0">
                <a:latin typeface="Arial" panose="020B0604020202020204" pitchFamily="34" charset="0"/>
                <a:ea typeface="Calibri" panose="020F0502020204030204" pitchFamily="34" charset="0"/>
                <a:cs typeface="Arial" panose="020B0604020202020204" pitchFamily="34" charset="0"/>
              </a:rPr>
              <a:t>Gaceta Médica de Caracas, </a:t>
            </a:r>
            <a:r>
              <a:rPr lang="es-MX" sz="2000" dirty="0">
                <a:latin typeface="Arial" panose="020B0604020202020204" pitchFamily="34" charset="0"/>
                <a:ea typeface="Calibri" panose="020F0502020204030204" pitchFamily="34" charset="0"/>
                <a:cs typeface="Arial" panose="020B0604020202020204" pitchFamily="34" charset="0"/>
              </a:rPr>
              <a:t>113(4), 519-534. Recuperado de: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10"/>
              </a:rPr>
              <a:t>http://ve.scielo.org/scielo.php?pid=S0367-47622005000400008&amp;script=sci_arttext&amp;tlng=en</a:t>
            </a:r>
            <a:r>
              <a:rPr lang="es-MX" sz="2000" dirty="0">
                <a:latin typeface="Arial" panose="020B0604020202020204" pitchFamily="34" charset="0"/>
                <a:ea typeface="Calibri" panose="020F0502020204030204" pitchFamily="34" charset="0"/>
                <a:cs typeface="Arial" panose="020B0604020202020204" pitchFamily="34" charset="0"/>
              </a:rPr>
              <a:t> </a:t>
            </a:r>
          </a:p>
          <a:p>
            <a:pPr marL="654050" indent="-654050">
              <a:lnSpc>
                <a:spcPct val="107000"/>
              </a:lnSpc>
              <a:spcAft>
                <a:spcPts val="800"/>
              </a:spcAft>
            </a:pPr>
            <a:r>
              <a:rPr lang="es-MX" sz="2000" dirty="0" smtClean="0">
                <a:latin typeface="Arial" panose="020B0604020202020204" pitchFamily="34" charset="0"/>
                <a:ea typeface="Calibri" panose="020F0502020204030204" pitchFamily="34" charset="0"/>
                <a:cs typeface="Arial" panose="020B0604020202020204" pitchFamily="34" charset="0"/>
              </a:rPr>
              <a:t>Marimar </a:t>
            </a:r>
            <a:r>
              <a:rPr lang="es-MX" sz="2000" dirty="0">
                <a:latin typeface="Arial" panose="020B0604020202020204" pitchFamily="34" charset="0"/>
                <a:ea typeface="Calibri" panose="020F0502020204030204" pitchFamily="34" charset="0"/>
                <a:cs typeface="Arial" panose="020B0604020202020204" pitchFamily="34" charset="0"/>
              </a:rPr>
              <a:t>(05 de mayo de 2021). Qué es un trovador y qué es un juglar. </a:t>
            </a:r>
            <a:r>
              <a:rPr lang="es-MX" sz="2000" i="1" dirty="0">
                <a:latin typeface="Arial" panose="020B0604020202020204" pitchFamily="34" charset="0"/>
                <a:ea typeface="Calibri" panose="020F0502020204030204" pitchFamily="34" charset="0"/>
                <a:cs typeface="Arial" panose="020B0604020202020204" pitchFamily="34" charset="0"/>
              </a:rPr>
              <a:t>Sobrehistoria.com.</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dirty="0">
                <a:latin typeface="Arial" panose="020B0604020202020204" pitchFamily="34" charset="0"/>
                <a:ea typeface="Calibri" panose="020F0502020204030204" pitchFamily="34" charset="0"/>
                <a:cs typeface="Arial" panose="020B0604020202020204" pitchFamily="34" charset="0"/>
                <a:hlinkClick r:id="rId11"/>
              </a:rPr>
              <a:t>https://sobrehistoria.com/que-es-un-trovador-y-un-juglar/</a:t>
            </a:r>
            <a:r>
              <a:rPr lang="es-MX" sz="2000" dirty="0">
                <a:latin typeface="Arial" panose="020B0604020202020204" pitchFamily="34" charset="0"/>
                <a:ea typeface="Calibri" panose="020F0502020204030204" pitchFamily="34" charset="0"/>
                <a:cs typeface="Arial" panose="020B0604020202020204" pitchFamily="34" charset="0"/>
              </a:rPr>
              <a:t> </a:t>
            </a:r>
          </a:p>
          <a:p>
            <a:pPr marL="654050" indent="-654050">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Ministril. (12 de julio de 2021). En </a:t>
            </a:r>
            <a:r>
              <a:rPr lang="es-MX" sz="2000" i="1" dirty="0">
                <a:latin typeface="Arial" panose="020B0604020202020204" pitchFamily="34" charset="0"/>
                <a:ea typeface="Calibri" panose="020F0502020204030204" pitchFamily="34" charset="0"/>
                <a:cs typeface="Arial" panose="020B0604020202020204" pitchFamily="34" charset="0"/>
              </a:rPr>
              <a:t>Wikipedia</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dirty="0">
                <a:latin typeface="Arial" panose="020B0604020202020204" pitchFamily="34" charset="0"/>
                <a:ea typeface="Calibri" panose="020F0502020204030204" pitchFamily="34" charset="0"/>
                <a:cs typeface="Arial" panose="020B0604020202020204" pitchFamily="34" charset="0"/>
                <a:hlinkClick r:id="rId12"/>
              </a:rPr>
              <a:t>https://es.wikipedia.org/w/index.php?title=Ministril&amp;oldid=136969805</a:t>
            </a:r>
            <a:endParaRPr lang="es-MX" sz="2000" dirty="0">
              <a:latin typeface="Arial" panose="020B0604020202020204" pitchFamily="34" charset="0"/>
              <a:ea typeface="Calibri" panose="020F0502020204030204" pitchFamily="34" charset="0"/>
              <a:cs typeface="Arial" panose="020B0604020202020204" pitchFamily="34" charset="0"/>
            </a:endParaRPr>
          </a:p>
          <a:p>
            <a:pPr marL="654050" indent="-654050">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Montoro-Verdugo, C. (2021). Los trovadores: recepción, creación y crítica en la Edad Media y la Edad Contemporánea. 452ºF. </a:t>
            </a:r>
            <a:r>
              <a:rPr lang="es-MX" sz="2000" i="1" dirty="0">
                <a:latin typeface="Arial" panose="020B0604020202020204" pitchFamily="34" charset="0"/>
                <a:ea typeface="Calibri" panose="020F0502020204030204" pitchFamily="34" charset="0"/>
                <a:cs typeface="Arial" panose="020B0604020202020204" pitchFamily="34" charset="0"/>
              </a:rPr>
              <a:t>Revista de Teoría de la Literatura y Literatura Comparada,</a:t>
            </a:r>
            <a:r>
              <a:rPr lang="es-MX" sz="2000" dirty="0">
                <a:latin typeface="Arial" panose="020B0604020202020204" pitchFamily="34" charset="0"/>
                <a:ea typeface="Calibri" panose="020F0502020204030204" pitchFamily="34" charset="0"/>
                <a:cs typeface="Arial" panose="020B0604020202020204" pitchFamily="34" charset="0"/>
              </a:rPr>
              <a:t> (24), 257-261. </a:t>
            </a:r>
            <a:r>
              <a:rPr lang="es-MX" sz="2000" dirty="0">
                <a:latin typeface="Arial" panose="020B0604020202020204" pitchFamily="34" charset="0"/>
                <a:ea typeface="Calibri" panose="020F0502020204030204" pitchFamily="34" charset="0"/>
                <a:cs typeface="Arial" panose="020B0604020202020204" pitchFamily="34" charset="0"/>
                <a:hlinkClick r:id="rId13"/>
              </a:rPr>
              <a:t>https://doi.org/10.1344/452f.2021.24.18</a:t>
            </a:r>
            <a:endParaRPr lang="es-MX" sz="2000" dirty="0">
              <a:latin typeface="Arial" panose="020B0604020202020204" pitchFamily="34" charset="0"/>
              <a:ea typeface="Calibri" panose="020F0502020204030204" pitchFamily="34" charset="0"/>
              <a:cs typeface="Arial" panose="020B0604020202020204" pitchFamily="34" charset="0"/>
            </a:endParaRPr>
          </a:p>
          <a:p>
            <a:pPr marL="654050" indent="-654050">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MusicaAntigua </a:t>
            </a:r>
            <a:r>
              <a:rPr lang="es-MX" sz="2000" dirty="0" smtClean="0">
                <a:latin typeface="Arial" panose="020B0604020202020204" pitchFamily="34" charset="0"/>
                <a:ea typeface="Calibri" panose="020F0502020204030204" pitchFamily="34" charset="0"/>
                <a:cs typeface="Arial" panose="020B0604020202020204" pitchFamily="34" charset="0"/>
              </a:rPr>
              <a:t>(06 </a:t>
            </a:r>
            <a:r>
              <a:rPr lang="es-MX" sz="2000" dirty="0">
                <a:latin typeface="Arial" panose="020B0604020202020204" pitchFamily="34" charset="0"/>
                <a:ea typeface="Calibri" panose="020F0502020204030204" pitchFamily="34" charset="0"/>
                <a:cs typeface="Arial" panose="020B0604020202020204" pitchFamily="34" charset="0"/>
              </a:rPr>
              <a:t>de </a:t>
            </a:r>
            <a:r>
              <a:rPr lang="es-MX" sz="2000" dirty="0" smtClean="0">
                <a:latin typeface="Arial" panose="020B0604020202020204" pitchFamily="34" charset="0"/>
                <a:ea typeface="Calibri" panose="020F0502020204030204" pitchFamily="34" charset="0"/>
                <a:cs typeface="Arial" panose="020B0604020202020204" pitchFamily="34" charset="0"/>
              </a:rPr>
              <a:t>mayo de 2021). </a:t>
            </a:r>
            <a:r>
              <a:rPr lang="es-MX" sz="2000" i="1" dirty="0">
                <a:latin typeface="Arial" panose="020B0604020202020204" pitchFamily="34" charset="0"/>
                <a:ea typeface="Calibri" panose="020F0502020204030204" pitchFamily="34" charset="0"/>
                <a:cs typeface="Arial" panose="020B0604020202020204" pitchFamily="34" charset="0"/>
              </a:rPr>
              <a:t>Alfonso X el Sabio, el Rey de las Cantigas. </a:t>
            </a:r>
            <a:r>
              <a:rPr lang="es-MX" sz="2000" dirty="0">
                <a:latin typeface="Arial" panose="020B0604020202020204" pitchFamily="34" charset="0"/>
                <a:ea typeface="Calibri" panose="020F0502020204030204" pitchFamily="34" charset="0"/>
                <a:cs typeface="Arial" panose="020B0604020202020204" pitchFamily="34" charset="0"/>
              </a:rPr>
              <a:t>MusicaAntigua.com </a:t>
            </a:r>
            <a:r>
              <a:rPr lang="es-MX" sz="2000" dirty="0">
                <a:latin typeface="Arial" panose="020B0604020202020204" pitchFamily="34" charset="0"/>
                <a:ea typeface="Calibri" panose="020F0502020204030204" pitchFamily="34" charset="0"/>
                <a:cs typeface="Arial" panose="020B0604020202020204" pitchFamily="34" charset="0"/>
                <a:hlinkClick r:id="rId14"/>
              </a:rPr>
              <a:t>http://www.musicaantigua.com/alfonso-x-el-sabio-el-rey-de-las-cantigas</a:t>
            </a:r>
            <a:r>
              <a:rPr lang="es-MX" sz="2000" dirty="0" smtClean="0">
                <a:latin typeface="Arial" panose="020B0604020202020204" pitchFamily="34" charset="0"/>
                <a:ea typeface="Calibri" panose="020F0502020204030204" pitchFamily="34" charset="0"/>
                <a:cs typeface="Arial" panose="020B0604020202020204" pitchFamily="34" charset="0"/>
                <a:hlinkClick r:id="rId14"/>
              </a:rPr>
              <a:t>/</a:t>
            </a:r>
            <a:endParaRPr lang="es-MX" sz="2000" dirty="0" smtClean="0">
              <a:latin typeface="Arial" panose="020B0604020202020204" pitchFamily="34" charset="0"/>
              <a:ea typeface="Calibri" panose="020F0502020204030204" pitchFamily="34" charset="0"/>
              <a:cs typeface="Arial" panose="020B0604020202020204" pitchFamily="34" charset="0"/>
            </a:endParaRPr>
          </a:p>
          <a:p>
            <a:pPr marL="654050" indent="-654050">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MusicaAntigua (24 de junio de 2021). El renacimiento, una etapa corta, pero de las más importantes dentro de la historia de la música. </a:t>
            </a:r>
            <a:r>
              <a:rPr lang="es-MX" sz="2000" i="1" dirty="0">
                <a:latin typeface="Arial" panose="020B0604020202020204" pitchFamily="34" charset="0"/>
                <a:ea typeface="Calibri" panose="020F0502020204030204" pitchFamily="34" charset="0"/>
                <a:cs typeface="Arial" panose="020B0604020202020204" pitchFamily="34" charset="0"/>
              </a:rPr>
              <a:t>MusicaAntigua.com </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dirty="0">
                <a:latin typeface="Arial" panose="020B0604020202020204" pitchFamily="34" charset="0"/>
                <a:ea typeface="Calibri" panose="020F0502020204030204" pitchFamily="34" charset="0"/>
                <a:cs typeface="Arial" panose="020B0604020202020204" pitchFamily="34" charset="0"/>
                <a:hlinkClick r:id="rId15"/>
              </a:rPr>
              <a:t>http://www.musicaantigua.com/el-renacimiento-una-etapa-corta-pero-de-las-mas-importantes-dentro-de-la-historia-de-la-musica</a:t>
            </a:r>
            <a:r>
              <a:rPr lang="es-MX" sz="2000" dirty="0" smtClean="0">
                <a:latin typeface="Arial" panose="020B0604020202020204" pitchFamily="34" charset="0"/>
                <a:ea typeface="Calibri" panose="020F0502020204030204" pitchFamily="34" charset="0"/>
                <a:cs typeface="Arial" panose="020B0604020202020204" pitchFamily="34" charset="0"/>
                <a:hlinkClick r:id="rId15"/>
              </a:rPr>
              <a:t>/</a:t>
            </a:r>
            <a:endParaRPr lang="es-MX" sz="2000" dirty="0" smtClean="0">
              <a:latin typeface="Arial" panose="020B0604020202020204" pitchFamily="34" charset="0"/>
              <a:ea typeface="Calibri" panose="020F0502020204030204" pitchFamily="34" charset="0"/>
              <a:cs typeface="Arial" panose="020B0604020202020204" pitchFamily="34" charset="0"/>
            </a:endParaRPr>
          </a:p>
          <a:p>
            <a:pPr marL="654050" indent="-654050">
              <a:lnSpc>
                <a:spcPct val="107000"/>
              </a:lnSpc>
              <a:spcAft>
                <a:spcPts val="800"/>
              </a:spcAft>
            </a:pPr>
            <a:r>
              <a:rPr lang="es-MX" sz="2000" dirty="0">
                <a:latin typeface="Arial" panose="020B0604020202020204" pitchFamily="34" charset="0"/>
                <a:cs typeface="Arial" panose="020B0604020202020204" pitchFamily="34" charset="0"/>
              </a:rPr>
              <a:t>MusicaAntigua (21 de junio de 2020). He aquí los sonetos que Vivaldi escribió para las Cuatro Estaciones. </a:t>
            </a:r>
            <a:r>
              <a:rPr lang="es-MX" sz="2000" i="1" dirty="0">
                <a:latin typeface="Arial" panose="020B0604020202020204" pitchFamily="34" charset="0"/>
                <a:cs typeface="Arial" panose="020B0604020202020204" pitchFamily="34" charset="0"/>
              </a:rPr>
              <a:t>MusicaAntigua.com </a:t>
            </a:r>
            <a:r>
              <a:rPr lang="es-MX" sz="2000" dirty="0">
                <a:latin typeface="Arial" panose="020B0604020202020204" pitchFamily="34" charset="0"/>
                <a:cs typeface="Arial" panose="020B0604020202020204" pitchFamily="34" charset="0"/>
              </a:rPr>
              <a:t> </a:t>
            </a:r>
            <a:r>
              <a:rPr lang="es-MX" sz="2000" dirty="0">
                <a:latin typeface="Arial" panose="020B0604020202020204" pitchFamily="34" charset="0"/>
                <a:cs typeface="Arial" panose="020B0604020202020204" pitchFamily="34" charset="0"/>
                <a:hlinkClick r:id="rId16"/>
              </a:rPr>
              <a:t>https://www.musicaantigua.com/he-aqui-los-sonetos-que-vivaldi-escribio-para-las-cuatro-estaciones/</a:t>
            </a:r>
            <a:r>
              <a:rPr lang="es-MX" sz="2000" dirty="0">
                <a:latin typeface="Arial" panose="020B0604020202020204" pitchFamily="34" charset="0"/>
                <a:cs typeface="Arial" panose="020B0604020202020204" pitchFamily="34" charset="0"/>
              </a:rPr>
              <a:t> </a:t>
            </a:r>
            <a:endParaRPr lang="es-MX" sz="2000" dirty="0">
              <a:latin typeface="Arial" panose="020B0604020202020204" pitchFamily="34" charset="0"/>
              <a:ea typeface="Calibri" panose="020F0502020204030204" pitchFamily="34" charset="0"/>
              <a:cs typeface="Arial" panose="020B0604020202020204" pitchFamily="34" charset="0"/>
            </a:endParaRPr>
          </a:p>
          <a:p>
            <a:pPr marL="654050" indent="-654050">
              <a:lnSpc>
                <a:spcPct val="107000"/>
              </a:lnSpc>
              <a:spcAft>
                <a:spcPts val="800"/>
              </a:spcAft>
            </a:pPr>
            <a:r>
              <a:rPr lang="es-MX" sz="2000" dirty="0" smtClean="0">
                <a:latin typeface="Arial" panose="020B0604020202020204" pitchFamily="34" charset="0"/>
                <a:ea typeface="Calibri" panose="020F0502020204030204" pitchFamily="34" charset="0"/>
                <a:cs typeface="Arial" panose="020B0604020202020204" pitchFamily="34" charset="0"/>
              </a:rPr>
              <a:t>Noy</a:t>
            </a:r>
            <a:r>
              <a:rPr lang="es-MX" sz="2000" dirty="0">
                <a:latin typeface="Arial" panose="020B0604020202020204" pitchFamily="34" charset="0"/>
                <a:ea typeface="Calibri" panose="020F0502020204030204" pitchFamily="34" charset="0"/>
                <a:cs typeface="Arial" panose="020B0604020202020204" pitchFamily="34" charset="0"/>
              </a:rPr>
              <a:t>, F. (1976). Estudio histórico sobre el trovador Berenguer de Palou. </a:t>
            </a:r>
            <a:r>
              <a:rPr lang="es-MX" sz="2000" i="1" dirty="0">
                <a:latin typeface="Arial" panose="020B0604020202020204" pitchFamily="34" charset="0"/>
                <a:ea typeface="Calibri" panose="020F0502020204030204" pitchFamily="34" charset="0"/>
                <a:cs typeface="Arial" panose="020B0604020202020204" pitchFamily="34" charset="0"/>
              </a:rPr>
              <a:t>Butlletí de la Reial Acadèmia de Bones Lletres de Barcelona, </a:t>
            </a:r>
            <a:r>
              <a:rPr lang="es-MX" sz="2000" dirty="0">
                <a:latin typeface="Arial" panose="020B0604020202020204" pitchFamily="34" charset="0"/>
                <a:ea typeface="Calibri" panose="020F0502020204030204" pitchFamily="34" charset="0"/>
                <a:cs typeface="Arial" panose="020B0604020202020204" pitchFamily="34" charset="0"/>
              </a:rPr>
              <a:t>15-104. </a:t>
            </a:r>
            <a:r>
              <a:rPr lang="es-MX" sz="2000" dirty="0">
                <a:latin typeface="Arial" panose="020B0604020202020204" pitchFamily="34" charset="0"/>
                <a:ea typeface="Calibri" panose="020F0502020204030204" pitchFamily="34" charset="0"/>
                <a:cs typeface="Arial" panose="020B0604020202020204" pitchFamily="34" charset="0"/>
                <a:hlinkClick r:id="rId17"/>
              </a:rPr>
              <a:t>https://raco.cat/index.php/BoletinRABL/article/view/195812</a:t>
            </a:r>
            <a:endParaRPr lang="es-MX" sz="2000" dirty="0">
              <a:latin typeface="Arial" panose="020B0604020202020204" pitchFamily="34" charset="0"/>
              <a:ea typeface="Calibri" panose="020F0502020204030204" pitchFamily="34" charset="0"/>
              <a:cs typeface="Arial" panose="020B0604020202020204" pitchFamily="34" charset="0"/>
            </a:endParaRPr>
          </a:p>
          <a:p>
            <a:pPr marL="654050" indent="-654050">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Ocaña, F. J. (2017-2018). Instrumentos medievales en la música sacra y profana. El pórtico de la gloria. La catedral de jaca. </a:t>
            </a:r>
            <a:r>
              <a:rPr lang="es-MX" sz="2000" i="1" dirty="0">
                <a:latin typeface="Arial" panose="020B0604020202020204" pitchFamily="34" charset="0"/>
                <a:ea typeface="Calibri" panose="020F0502020204030204" pitchFamily="34" charset="0"/>
                <a:cs typeface="Arial" panose="020B0604020202020204" pitchFamily="34" charset="0"/>
              </a:rPr>
              <a:t>Abrente. Publicaci</a:t>
            </a:r>
            <a:r>
              <a:rPr lang="es-ES" sz="2000" i="1" dirty="0" err="1">
                <a:latin typeface="Arial" panose="020B0604020202020204" pitchFamily="34" charset="0"/>
                <a:ea typeface="Calibri" panose="020F0502020204030204" pitchFamily="34" charset="0"/>
                <a:cs typeface="Arial" panose="020B0604020202020204" pitchFamily="34" charset="0"/>
              </a:rPr>
              <a:t>ón</a:t>
            </a:r>
            <a:r>
              <a:rPr lang="es-ES" sz="2000" i="1" dirty="0">
                <a:latin typeface="Arial" panose="020B0604020202020204" pitchFamily="34" charset="0"/>
                <a:ea typeface="Calibri" panose="020F0502020204030204" pitchFamily="34" charset="0"/>
                <a:cs typeface="Arial" panose="020B0604020202020204" pitchFamily="34" charset="0"/>
              </a:rPr>
              <a:t> periódica académica gallega de Bellas Artes de Nuestra Señora del Rosario</a:t>
            </a:r>
            <a:r>
              <a:rPr lang="es-ES" sz="2000" dirty="0">
                <a:latin typeface="Arial" panose="020B0604020202020204" pitchFamily="34" charset="0"/>
                <a:ea typeface="Calibri" panose="020F0502020204030204" pitchFamily="34" charset="0"/>
                <a:cs typeface="Arial" panose="020B0604020202020204" pitchFamily="34" charset="0"/>
              </a:rPr>
              <a:t>, (</a:t>
            </a:r>
            <a:r>
              <a:rPr lang="es-MX" sz="2000" dirty="0">
                <a:latin typeface="Arial" panose="020B0604020202020204" pitchFamily="34" charset="0"/>
                <a:ea typeface="Calibri" panose="020F0502020204030204" pitchFamily="34" charset="0"/>
                <a:cs typeface="Arial" panose="020B0604020202020204" pitchFamily="34" charset="0"/>
              </a:rPr>
              <a:t>49-50), 177. </a:t>
            </a:r>
            <a:r>
              <a:rPr lang="es-MX" sz="2000" dirty="0">
                <a:latin typeface="Arial" panose="020B0604020202020204" pitchFamily="34" charset="0"/>
                <a:ea typeface="Calibri" panose="020F0502020204030204" pitchFamily="34" charset="0"/>
                <a:cs typeface="Arial" panose="020B0604020202020204" pitchFamily="34" charset="0"/>
                <a:hlinkClick r:id="rId18"/>
              </a:rPr>
              <a:t>https://</a:t>
            </a:r>
            <a:r>
              <a:rPr lang="es-MX" sz="2000" dirty="0" smtClean="0">
                <a:latin typeface="Arial" panose="020B0604020202020204" pitchFamily="34" charset="0"/>
                <a:ea typeface="Calibri" panose="020F0502020204030204" pitchFamily="34" charset="0"/>
                <a:cs typeface="Arial" panose="020B0604020202020204" pitchFamily="34" charset="0"/>
                <a:hlinkClick r:id="rId18"/>
              </a:rPr>
              <a:t>academiagallegabellasartes.org/gestor/upload/Abrente%2049-50.pdf#page=177</a:t>
            </a:r>
            <a:endParaRPr lang="es-MX" sz="2000" dirty="0" smtClean="0">
              <a:latin typeface="Arial" panose="020B0604020202020204" pitchFamily="34" charset="0"/>
              <a:ea typeface="Calibri" panose="020F0502020204030204" pitchFamily="34" charset="0"/>
              <a:cs typeface="Arial" panose="020B0604020202020204" pitchFamily="34" charset="0"/>
            </a:endParaRPr>
          </a:p>
          <a:p>
            <a:pPr marL="654050" indent="-654050">
              <a:lnSpc>
                <a:spcPct val="150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Páez, M. (2016). Retórica en la música barroca: Una síntesis de los presupuestos teóricos de la retórica musical. </a:t>
            </a:r>
            <a:r>
              <a:rPr lang="es-MX" sz="2000" i="1" dirty="0">
                <a:latin typeface="Arial" panose="020B0604020202020204" pitchFamily="34" charset="0"/>
                <a:ea typeface="Calibri" panose="020F0502020204030204" pitchFamily="34" charset="0"/>
                <a:cs typeface="Arial" panose="020B0604020202020204" pitchFamily="34" charset="0"/>
              </a:rPr>
              <a:t>Réto</a:t>
            </a:r>
            <a:r>
              <a:rPr lang="es-MX" sz="2000" dirty="0">
                <a:latin typeface="Arial" panose="020B0604020202020204" pitchFamily="34" charset="0"/>
                <a:ea typeface="Calibri" panose="020F0502020204030204" pitchFamily="34" charset="0"/>
                <a:cs typeface="Arial" panose="020B0604020202020204" pitchFamily="34" charset="0"/>
              </a:rPr>
              <a:t>r, 6(1), 51-72. </a:t>
            </a:r>
            <a:r>
              <a:rPr lang="es-MX" sz="2000" dirty="0">
                <a:latin typeface="Arial" panose="020B0604020202020204" pitchFamily="34" charset="0"/>
                <a:ea typeface="Calibri" panose="020F0502020204030204" pitchFamily="34" charset="0"/>
                <a:cs typeface="Arial" panose="020B0604020202020204" pitchFamily="34" charset="0"/>
                <a:hlinkClick r:id=""/>
              </a:rPr>
              <a:t>https://</a:t>
            </a:r>
            <a:r>
              <a:rPr lang="es-MX" sz="2000" dirty="0" smtClean="0">
                <a:latin typeface="Arial" panose="020B0604020202020204" pitchFamily="34" charset="0"/>
                <a:ea typeface="Calibri" panose="020F0502020204030204" pitchFamily="34" charset="0"/>
                <a:cs typeface="Arial" panose="020B0604020202020204" pitchFamily="34" charset="0"/>
                <a:hlinkClick r:id=""/>
              </a:rPr>
              <a:t>www.academia.edu/29507041/Ret%C3%B3rica_en_la_m%C3%BAsica_barroca_una_s%C3%ADntesis_de_los_presupuestos_te%C</a:t>
            </a:r>
            <a:endParaRPr lang="es-MX" sz="2000" dirty="0" smtClean="0">
              <a:latin typeface="Arial" panose="020B0604020202020204" pitchFamily="34" charset="0"/>
              <a:ea typeface="Calibri" panose="020F0502020204030204" pitchFamily="34" charset="0"/>
              <a:cs typeface="Arial" panose="020B0604020202020204" pitchFamily="34" charset="0"/>
            </a:endParaRPr>
          </a:p>
          <a:p>
            <a:pPr marL="654050" indent="-654050">
              <a:lnSpc>
                <a:spcPct val="150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Paredes, V. C., Morales, O. A., Coronado, J. A., &amp; Díaz, N. (2015). Efecto de la escucha de Música Barroca sobre la ansiedad de niños que acuden a la Consulta Odontológica. </a:t>
            </a:r>
            <a:r>
              <a:rPr lang="es-MX" sz="2000" i="1" dirty="0">
                <a:latin typeface="Arial" panose="020B0604020202020204" pitchFamily="34" charset="0"/>
                <a:ea typeface="Calibri" panose="020F0502020204030204" pitchFamily="34" charset="0"/>
                <a:cs typeface="Arial" panose="020B0604020202020204" pitchFamily="34" charset="0"/>
              </a:rPr>
              <a:t>Ciencia odontológica</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i="1" dirty="0">
                <a:latin typeface="Arial" panose="020B0604020202020204" pitchFamily="34" charset="0"/>
                <a:ea typeface="Calibri" panose="020F0502020204030204" pitchFamily="34" charset="0"/>
                <a:cs typeface="Arial" panose="020B0604020202020204" pitchFamily="34" charset="0"/>
              </a:rPr>
              <a:t>12</a:t>
            </a:r>
            <a:r>
              <a:rPr lang="es-MX" sz="2000" dirty="0">
                <a:latin typeface="Arial" panose="020B0604020202020204" pitchFamily="34" charset="0"/>
                <a:ea typeface="Calibri" panose="020F0502020204030204" pitchFamily="34" charset="0"/>
                <a:cs typeface="Arial" panose="020B0604020202020204" pitchFamily="34" charset="0"/>
              </a:rPr>
              <a:t>(2), 107-121.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19"/>
              </a:rPr>
              <a:t>https://www.redalyc.org/pdf/2052/205244045005.pdf</a:t>
            </a:r>
            <a:r>
              <a:rPr lang="es-MX" sz="2000" dirty="0">
                <a:latin typeface="Arial" panose="020B0604020202020204" pitchFamily="34" charset="0"/>
                <a:ea typeface="Calibri" panose="020F0502020204030204" pitchFamily="34" charset="0"/>
                <a:cs typeface="Arial" panose="020B0604020202020204" pitchFamily="34" charset="0"/>
              </a:rPr>
              <a:t> </a:t>
            </a:r>
          </a:p>
          <a:p>
            <a:pPr marL="654050" indent="-654050">
              <a:lnSpc>
                <a:spcPct val="150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Robles, J. A. (2010). </a:t>
            </a:r>
            <a:r>
              <a:rPr lang="es-MX" sz="2000" i="1" dirty="0">
                <a:latin typeface="Arial" panose="020B0604020202020204" pitchFamily="34" charset="0"/>
                <a:ea typeface="Calibri" panose="020F0502020204030204" pitchFamily="34" charset="0"/>
                <a:cs typeface="Arial" panose="020B0604020202020204" pitchFamily="34" charset="0"/>
              </a:rPr>
              <a:t>Música antigua para un nuevo milenio: estrategias oblicuas para recrear la música y la danza barrocas de la Nueva España. </a:t>
            </a:r>
            <a:r>
              <a:rPr lang="es-MX" sz="2000" dirty="0">
                <a:latin typeface="Arial" panose="020B0604020202020204" pitchFamily="34" charset="0"/>
                <a:ea typeface="Calibri" panose="020F0502020204030204" pitchFamily="34" charset="0"/>
                <a:cs typeface="Arial" panose="020B0604020202020204" pitchFamily="34" charset="0"/>
              </a:rPr>
              <a:t>Repositorio UNAM.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20"/>
              </a:rPr>
              <a:t>https://</a:t>
            </a:r>
            <a:r>
              <a:rPr lang="es-MX" sz="20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20"/>
              </a:rPr>
              <a:t>www.repositorio.fam.unam.mx/bitstream/123456789/48/1/Cap%C3%ADtulo_2_I_Simposio_Internacional_de_Musicolog%C3%ADa_Musicolog%C3%ADa_e_Interpretaci%C3%B3n-19-27.pdf</a:t>
            </a:r>
            <a:endParaRPr lang="es-MX" sz="2000" u="sng" dirty="0" smtClean="0">
              <a:solidFill>
                <a:srgbClr val="0563C1"/>
              </a:solidFill>
              <a:latin typeface="Arial" panose="020B0604020202020204" pitchFamily="34" charset="0"/>
              <a:ea typeface="Calibri" panose="020F0502020204030204" pitchFamily="34" charset="0"/>
              <a:cs typeface="Arial" panose="020B0604020202020204" pitchFamily="34" charset="0"/>
            </a:endParaRPr>
          </a:p>
          <a:p>
            <a:pPr marL="654050" indent="-654050">
              <a:lnSpc>
                <a:spcPct val="150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Robles, J. A. (2005). Cantar, bailar y tañer, nuevas aproximaciones a la música y el baile populares de la Nueva España. </a:t>
            </a:r>
            <a:r>
              <a:rPr lang="es-MX" sz="2000" i="1" dirty="0">
                <a:latin typeface="Arial" panose="020B0604020202020204" pitchFamily="34" charset="0"/>
                <a:ea typeface="Calibri" panose="020F0502020204030204" pitchFamily="34" charset="0"/>
                <a:cs typeface="Arial" panose="020B0604020202020204" pitchFamily="34" charset="0"/>
              </a:rPr>
              <a:t>Boletín del Archivo General de la Nación</a:t>
            </a:r>
            <a:r>
              <a:rPr lang="es-MX" sz="2000" dirty="0">
                <a:latin typeface="Arial" panose="020B0604020202020204" pitchFamily="34" charset="0"/>
                <a:ea typeface="Calibri" panose="020F0502020204030204" pitchFamily="34" charset="0"/>
                <a:cs typeface="Arial" panose="020B0604020202020204" pitchFamily="34" charset="0"/>
              </a:rPr>
              <a:t>, 6(08), 42-76.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21"/>
              </a:rPr>
              <a:t>https://bagn.archivos.gob.mx/index.php/legajos/article/view/725</a:t>
            </a:r>
            <a:r>
              <a:rPr lang="es-MX" sz="2000" dirty="0">
                <a:latin typeface="Arial" panose="020B0604020202020204" pitchFamily="34" charset="0"/>
                <a:ea typeface="Calibri" panose="020F0502020204030204" pitchFamily="34" charset="0"/>
                <a:cs typeface="Arial" panose="020B0604020202020204" pitchFamily="34" charset="0"/>
              </a:rPr>
              <a:t> </a:t>
            </a:r>
            <a:endParaRPr lang="es-MX" sz="2000" u="sng"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1625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1114" y="495446"/>
            <a:ext cx="17994086" cy="14321869"/>
          </a:xfrm>
          <a:prstGeom prst="rect">
            <a:avLst/>
          </a:prstGeom>
        </p:spPr>
        <p:txBody>
          <a:bodyPr wrap="square">
            <a:spAutoFit/>
          </a:bodyPr>
          <a:lstStyle/>
          <a:p>
            <a:pPr marL="352425" indent="-352425">
              <a:lnSpc>
                <a:spcPct val="150000"/>
              </a:lnSpc>
              <a:spcAft>
                <a:spcPts val="800"/>
              </a:spcAft>
            </a:pPr>
            <a:r>
              <a:rPr lang="es-MX" sz="2000" dirty="0">
                <a:latin typeface="Arial" panose="020B0604020202020204" pitchFamily="34" charset="0"/>
                <a:cs typeface="Arial" panose="020B0604020202020204" pitchFamily="34" charset="0"/>
              </a:rPr>
              <a:t>Rodríguez, V. S. (2014). La dignificación de lo popular en la música renacentista. </a:t>
            </a:r>
            <a:r>
              <a:rPr lang="es-MX" sz="2000" i="1" dirty="0">
                <a:latin typeface="Arial" panose="020B0604020202020204" pitchFamily="34" charset="0"/>
                <a:cs typeface="Arial" panose="020B0604020202020204" pitchFamily="34" charset="0"/>
              </a:rPr>
              <a:t>ArtyHum: Revista Digital de Artes y Humanidades</a:t>
            </a:r>
            <a:r>
              <a:rPr lang="es-MX" sz="2000" dirty="0">
                <a:latin typeface="Arial" panose="020B0604020202020204" pitchFamily="34" charset="0"/>
                <a:cs typeface="Arial" panose="020B0604020202020204" pitchFamily="34" charset="0"/>
              </a:rPr>
              <a:t>, (3), 199-211. </a:t>
            </a:r>
            <a:r>
              <a:rPr lang="es-MX" sz="2000" dirty="0">
                <a:latin typeface="Arial" panose="020B0604020202020204" pitchFamily="34" charset="0"/>
                <a:cs typeface="Arial" panose="020B0604020202020204" pitchFamily="34" charset="0"/>
                <a:hlinkClick r:id="rId2" invalidUrl="https://www.academia.edu/44059995/_La_dignificaci%C3%B3n_de_lo_popular_en_la_m%C3%BAsica_renacentista_, sobre la cita me parece pertinente"/>
              </a:rPr>
              <a:t>https://www.academia.edu/44059995/_La_dignificaci%C3%B3n_de_lo_popular_en_la_m%C3%BAsica_renacentista_,%20sobre%20la%20cita%20me%20parece%20pertinente </a:t>
            </a:r>
            <a:endParaRPr lang="es-MX" sz="2000" dirty="0">
              <a:latin typeface="Arial" panose="020B0604020202020204" pitchFamily="34" charset="0"/>
              <a:cs typeface="Arial" panose="020B0604020202020204" pitchFamily="34" charset="0"/>
            </a:endParaRPr>
          </a:p>
          <a:p>
            <a:pPr marL="352425" indent="-352425">
              <a:lnSpc>
                <a:spcPct val="150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Rossell, A. (1996). La música de los trovadores. Cuadernos de Sección. </a:t>
            </a:r>
            <a:r>
              <a:rPr lang="es-MX" sz="2000" i="1" dirty="0">
                <a:latin typeface="Arial" panose="020B0604020202020204" pitchFamily="34" charset="0"/>
                <a:ea typeface="Calibri" panose="020F0502020204030204" pitchFamily="34" charset="0"/>
                <a:cs typeface="Arial" panose="020B0604020202020204" pitchFamily="34" charset="0"/>
              </a:rPr>
              <a:t>Música, </a:t>
            </a:r>
            <a:r>
              <a:rPr lang="es-MX" sz="2000" dirty="0">
                <a:latin typeface="Arial" panose="020B0604020202020204" pitchFamily="34" charset="0"/>
                <a:ea typeface="Calibri" panose="020F0502020204030204" pitchFamily="34" charset="0"/>
                <a:cs typeface="Arial" panose="020B0604020202020204" pitchFamily="34" charset="0"/>
              </a:rPr>
              <a:t>8, 53-100. </a:t>
            </a:r>
            <a:r>
              <a:rPr lang="es-MX" sz="2000" dirty="0">
                <a:latin typeface="Arial" panose="020B0604020202020204" pitchFamily="34" charset="0"/>
                <a:ea typeface="Calibri" panose="020F0502020204030204" pitchFamily="34" charset="0"/>
                <a:cs typeface="Arial" panose="020B0604020202020204" pitchFamily="34" charset="0"/>
                <a:hlinkClick r:id="rId3"/>
              </a:rPr>
              <a:t>https://core.ac.uk/download/pdf/11502353.pdf</a:t>
            </a:r>
            <a:r>
              <a:rPr lang="es-MX" sz="2000" dirty="0">
                <a:latin typeface="Arial" panose="020B0604020202020204" pitchFamily="34" charset="0"/>
                <a:ea typeface="Calibri" panose="020F0502020204030204" pitchFamily="34" charset="0"/>
                <a:cs typeface="Arial" panose="020B0604020202020204" pitchFamily="34" charset="0"/>
              </a:rPr>
              <a:t> </a:t>
            </a:r>
          </a:p>
          <a:p>
            <a:pPr marL="352425" indent="-352425">
              <a:lnSpc>
                <a:spcPct val="150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Rossell, A. (2006). Oralidad y recursos orales en la lírica trovadoresca: texto y melodía. La oralidad, un paradigma eficiente. La voz y la memoria. </a:t>
            </a:r>
            <a:r>
              <a:rPr lang="es-MX" sz="2000" i="1" dirty="0">
                <a:latin typeface="Arial" panose="020B0604020202020204" pitchFamily="34" charset="0"/>
                <a:ea typeface="Calibri" panose="020F0502020204030204" pitchFamily="34" charset="0"/>
                <a:cs typeface="Arial" panose="020B0604020202020204" pitchFamily="34" charset="0"/>
              </a:rPr>
              <a:t>Palabras y mensajes en la tradición hispánica, </a:t>
            </a:r>
            <a:r>
              <a:rPr lang="es-MX" sz="2000" dirty="0">
                <a:latin typeface="Arial" panose="020B0604020202020204" pitchFamily="34" charset="0"/>
                <a:ea typeface="Calibri" panose="020F0502020204030204" pitchFamily="34" charset="0"/>
                <a:cs typeface="Arial" panose="020B0604020202020204" pitchFamily="34" charset="0"/>
              </a:rPr>
              <a:t>36-65. </a:t>
            </a:r>
            <a:r>
              <a:rPr lang="es-MX" sz="2000" u="sng"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ttps://www.academia.edu/13406636/Oralidad_y_recursos_orales_en_la_l%C3%ADrica_trovadoresca_texto_y_melod%C3%ADa_La_oralidad_un_paradigma_eficiente_en_La_voz_y_la_memoria_Palabras_y_mensajes_en_la_tradici%C3%B3n_hisp%C3%A1nica_Fundaci%C3%B3n_Joaqu%C3%ADn_D%C3%ADaz_Urue%C3%B1a_Espa%C3%B1a_2006_pp_36_65</a:t>
            </a:r>
          </a:p>
          <a:p>
            <a:pPr marL="352425" indent="-352425">
              <a:lnSpc>
                <a:spcPct val="150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Roubina, E. (2004). </a:t>
            </a:r>
            <a:r>
              <a:rPr lang="es-MX" sz="2000" i="1" dirty="0">
                <a:latin typeface="Arial" panose="020B0604020202020204" pitchFamily="34" charset="0"/>
                <a:ea typeface="Calibri" panose="020F0502020204030204" pitchFamily="34" charset="0"/>
                <a:cs typeface="Arial" panose="020B0604020202020204" pitchFamily="34" charset="0"/>
              </a:rPr>
              <a:t>Aportes para el estudio de la música orquestal en la Nueva España: obras instrumentales de Ignacio Jerusalem</a:t>
            </a:r>
            <a:r>
              <a:rPr lang="es-MX" sz="2000" dirty="0">
                <a:latin typeface="Arial" panose="020B0604020202020204" pitchFamily="34" charset="0"/>
                <a:ea typeface="Calibri" panose="020F0502020204030204" pitchFamily="34" charset="0"/>
                <a:cs typeface="Arial" panose="020B0604020202020204" pitchFamily="34" charset="0"/>
              </a:rPr>
              <a:t>. UNAM. CONACYT.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4"/>
              </a:rPr>
              <a:t>https://repositorio.uc.cl/xmlui/bitstream/handle/11534/6742/000370858.pdf</a:t>
            </a:r>
            <a:endParaRPr lang="es-MX" sz="2000" dirty="0">
              <a:latin typeface="Arial" panose="020B0604020202020204" pitchFamily="34" charset="0"/>
              <a:ea typeface="Calibri" panose="020F0502020204030204" pitchFamily="34" charset="0"/>
              <a:cs typeface="Arial" panose="020B0604020202020204" pitchFamily="34" charset="0"/>
            </a:endParaRPr>
          </a:p>
          <a:p>
            <a:pPr marL="352425" indent="-352425">
              <a:lnSpc>
                <a:spcPct val="150000"/>
              </a:lnSpc>
              <a:spcAft>
                <a:spcPts val="800"/>
              </a:spcAft>
            </a:pPr>
            <a:r>
              <a:rPr lang="es-MX" sz="2000" dirty="0" smtClean="0">
                <a:latin typeface="Arial" panose="020B0604020202020204" pitchFamily="34" charset="0"/>
                <a:ea typeface="Calibri" panose="020F0502020204030204" pitchFamily="34" charset="0"/>
                <a:cs typeface="Arial" panose="020B0604020202020204" pitchFamily="34" charset="0"/>
              </a:rPr>
              <a:t>Sans</a:t>
            </a:r>
            <a:r>
              <a:rPr lang="es-MX" sz="2000" dirty="0">
                <a:latin typeface="Arial" panose="020B0604020202020204" pitchFamily="34" charset="0"/>
                <a:ea typeface="Calibri" panose="020F0502020204030204" pitchFamily="34" charset="0"/>
                <a:cs typeface="Arial" panose="020B0604020202020204" pitchFamily="34" charset="0"/>
              </a:rPr>
              <a:t>, J. F., &amp; Arqué, C. P. (2021). El linaje catalán Queralt-Timor y su relación con la Orden del Temple (siglos XII-XIV). </a:t>
            </a:r>
            <a:r>
              <a:rPr lang="es-MX" sz="2000" i="1" dirty="0">
                <a:latin typeface="Arial" panose="020B0604020202020204" pitchFamily="34" charset="0"/>
                <a:ea typeface="Calibri" panose="020F0502020204030204" pitchFamily="34" charset="0"/>
                <a:cs typeface="Arial" panose="020B0604020202020204" pitchFamily="34" charset="0"/>
              </a:rPr>
              <a:t>Medievalista. Online</a:t>
            </a:r>
            <a:r>
              <a:rPr lang="es-MX" sz="2000" dirty="0">
                <a:latin typeface="Arial" panose="020B0604020202020204" pitchFamily="34" charset="0"/>
                <a:ea typeface="Calibri" panose="020F0502020204030204" pitchFamily="34" charset="0"/>
                <a:cs typeface="Arial" panose="020B0604020202020204" pitchFamily="34" charset="0"/>
              </a:rPr>
              <a:t>, (30). </a:t>
            </a:r>
            <a:r>
              <a:rPr lang="es-MX" sz="2000" dirty="0">
                <a:latin typeface="Arial" panose="020B0604020202020204" pitchFamily="34" charset="0"/>
                <a:ea typeface="Calibri" panose="020F0502020204030204" pitchFamily="34" charset="0"/>
                <a:cs typeface="Arial" panose="020B0604020202020204" pitchFamily="34" charset="0"/>
                <a:hlinkClick r:id="rId5"/>
              </a:rPr>
              <a:t>https://journals.openedition.org/medievalista/4514</a:t>
            </a:r>
            <a:r>
              <a:rPr lang="es-MX" sz="2000" dirty="0">
                <a:latin typeface="Arial" panose="020B0604020202020204" pitchFamily="34" charset="0"/>
                <a:ea typeface="Calibri" panose="020F0502020204030204" pitchFamily="34" charset="0"/>
                <a:cs typeface="Arial" panose="020B0604020202020204" pitchFamily="34" charset="0"/>
              </a:rPr>
              <a:t> </a:t>
            </a:r>
          </a:p>
          <a:p>
            <a:pPr marL="352425" indent="-352425">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S</a:t>
            </a:r>
            <a:r>
              <a:rPr lang="es-ES" sz="2000" dirty="0" err="1">
                <a:latin typeface="Arial" panose="020B0604020202020204" pitchFamily="34" charset="0"/>
                <a:ea typeface="Calibri" panose="020F0502020204030204" pitchFamily="34" charset="0"/>
                <a:cs typeface="Arial" panose="020B0604020202020204" pitchFamily="34" charset="0"/>
              </a:rPr>
              <a:t>áiz</a:t>
            </a:r>
            <a:r>
              <a:rPr lang="es-ES" sz="2000" dirty="0">
                <a:latin typeface="Arial" panose="020B0604020202020204" pitchFamily="34" charset="0"/>
                <a:ea typeface="Calibri" panose="020F0502020204030204" pitchFamily="34" charset="0"/>
                <a:cs typeface="Arial" panose="020B0604020202020204" pitchFamily="34" charset="0"/>
              </a:rPr>
              <a:t>, A. </a:t>
            </a:r>
            <a:r>
              <a:rPr lang="es-MX" sz="2000" dirty="0">
                <a:latin typeface="Arial" panose="020B0604020202020204" pitchFamily="34" charset="0"/>
                <a:ea typeface="Calibri" panose="020F0502020204030204" pitchFamily="34" charset="0"/>
                <a:cs typeface="Arial" panose="020B0604020202020204" pitchFamily="34" charset="0"/>
              </a:rPr>
              <a:t>(2009). “Palabras y música”: juglares, trovadores, lengua y cultura en la Edad Media (ejemplos de novela histórica juvenil a través de sus textos). </a:t>
            </a:r>
            <a:r>
              <a:rPr lang="es-MX" sz="2000" i="1" dirty="0">
                <a:latin typeface="Arial" panose="020B0604020202020204" pitchFamily="34" charset="0"/>
                <a:ea typeface="Calibri" panose="020F0502020204030204" pitchFamily="34" charset="0"/>
                <a:cs typeface="Arial" panose="020B0604020202020204" pitchFamily="34" charset="0"/>
              </a:rPr>
              <a:t>Literatura Fant</a:t>
            </a:r>
            <a:r>
              <a:rPr lang="es-ES" sz="2000" i="1" dirty="0" err="1">
                <a:latin typeface="Arial" panose="020B0604020202020204" pitchFamily="34" charset="0"/>
                <a:ea typeface="Calibri" panose="020F0502020204030204" pitchFamily="34" charset="0"/>
                <a:cs typeface="Arial" panose="020B0604020202020204" pitchFamily="34" charset="0"/>
              </a:rPr>
              <a:t>ástica</a:t>
            </a:r>
            <a:r>
              <a:rPr lang="es-ES" sz="2000" i="1" dirty="0">
                <a:latin typeface="Arial" panose="020B0604020202020204" pitchFamily="34" charset="0"/>
                <a:ea typeface="Calibri" panose="020F0502020204030204" pitchFamily="34" charset="0"/>
                <a:cs typeface="Arial" panose="020B0604020202020204" pitchFamily="34" charset="0"/>
              </a:rPr>
              <a:t> Juvenil, </a:t>
            </a:r>
            <a:r>
              <a:rPr lang="es-MX" sz="2000" dirty="0">
                <a:latin typeface="Arial" panose="020B0604020202020204" pitchFamily="34" charset="0"/>
                <a:ea typeface="Calibri" panose="020F0502020204030204" pitchFamily="34" charset="0"/>
                <a:cs typeface="Arial" panose="020B0604020202020204" pitchFamily="34" charset="0"/>
              </a:rPr>
              <a:t>(54), 29-36. </a:t>
            </a:r>
            <a:r>
              <a:rPr lang="es-MX" sz="2000" dirty="0">
                <a:latin typeface="Arial" panose="020B0604020202020204" pitchFamily="34" charset="0"/>
                <a:ea typeface="Calibri" panose="020F0502020204030204" pitchFamily="34" charset="0"/>
                <a:cs typeface="Arial" panose="020B0604020202020204" pitchFamily="34" charset="0"/>
                <a:hlinkClick r:id="rId6"/>
              </a:rPr>
              <a:t>https://dialnet.unirioja.es/descarga/articulo/7371751.pdf</a:t>
            </a:r>
            <a:r>
              <a:rPr lang="es-MX" sz="2000" dirty="0">
                <a:latin typeface="Arial" panose="020B0604020202020204" pitchFamily="34" charset="0"/>
                <a:ea typeface="Calibri" panose="020F0502020204030204" pitchFamily="34" charset="0"/>
                <a:cs typeface="Arial" panose="020B0604020202020204" pitchFamily="34" charset="0"/>
              </a:rPr>
              <a:t> </a:t>
            </a:r>
            <a:endParaRPr lang="es-MX" sz="2000" dirty="0" smtClean="0">
              <a:latin typeface="Arial" panose="020B0604020202020204" pitchFamily="34" charset="0"/>
              <a:ea typeface="Calibri" panose="020F0502020204030204" pitchFamily="34" charset="0"/>
              <a:cs typeface="Arial" panose="020B0604020202020204" pitchFamily="34" charset="0"/>
            </a:endParaRPr>
          </a:p>
          <a:p>
            <a:pPr marL="352425" indent="-352425">
              <a:lnSpc>
                <a:spcPct val="107000"/>
              </a:lnSpc>
              <a:spcAft>
                <a:spcPts val="800"/>
              </a:spcAft>
            </a:pPr>
            <a:r>
              <a:rPr lang="es-MX" sz="2000" dirty="0">
                <a:latin typeface="Arial" panose="020B0604020202020204" pitchFamily="34" charset="0"/>
                <a:cs typeface="Arial" panose="020B0604020202020204" pitchFamily="34" charset="0"/>
              </a:rPr>
              <a:t>Significados (2018). Qu</a:t>
            </a:r>
            <a:r>
              <a:rPr lang="es-ES" sz="2000" dirty="0">
                <a:latin typeface="Arial" panose="020B0604020202020204" pitchFamily="34" charset="0"/>
                <a:cs typeface="Arial" panose="020B0604020202020204" pitchFamily="34" charset="0"/>
              </a:rPr>
              <a:t>é es </a:t>
            </a:r>
            <a:r>
              <a:rPr lang="es-MX" sz="2000" dirty="0">
                <a:latin typeface="Arial" panose="020B0604020202020204" pitchFamily="34" charset="0"/>
                <a:cs typeface="Arial" panose="020B0604020202020204" pitchFamily="34" charset="0"/>
              </a:rPr>
              <a:t>Barroco. </a:t>
            </a:r>
            <a:r>
              <a:rPr lang="es-MX" sz="2000" i="1" dirty="0">
                <a:latin typeface="Arial" panose="020B0604020202020204" pitchFamily="34" charset="0"/>
                <a:cs typeface="Arial" panose="020B0604020202020204" pitchFamily="34" charset="0"/>
              </a:rPr>
              <a:t>Significados.com. </a:t>
            </a:r>
            <a:r>
              <a:rPr lang="es-MX" sz="2000" u="sng" dirty="0">
                <a:latin typeface="Arial" panose="020B0604020202020204" pitchFamily="34" charset="0"/>
                <a:cs typeface="Arial" panose="020B0604020202020204" pitchFamily="34" charset="0"/>
                <a:hlinkClick r:id="rId7"/>
              </a:rPr>
              <a:t>https://www.significados.com/barroco/</a:t>
            </a:r>
            <a:r>
              <a:rPr lang="es-MX" sz="2000" dirty="0">
                <a:latin typeface="Arial" panose="020B0604020202020204" pitchFamily="34" charset="0"/>
                <a:cs typeface="Arial" panose="020B0604020202020204" pitchFamily="34" charset="0"/>
              </a:rPr>
              <a:t> </a:t>
            </a:r>
            <a:endParaRPr lang="es-MX" sz="2000" dirty="0" smtClean="0">
              <a:latin typeface="Arial" panose="020B0604020202020204" pitchFamily="34" charset="0"/>
              <a:cs typeface="Arial" panose="020B0604020202020204" pitchFamily="34" charset="0"/>
            </a:endParaRPr>
          </a:p>
          <a:p>
            <a:pPr marL="352425" indent="-352425">
              <a:lnSpc>
                <a:spcPct val="107000"/>
              </a:lnSpc>
              <a:spcAft>
                <a:spcPts val="800"/>
              </a:spcAft>
            </a:pPr>
            <a:r>
              <a:rPr lang="es-MX" sz="2000" dirty="0">
                <a:latin typeface="Arial" panose="020B0604020202020204" pitchFamily="34" charset="0"/>
                <a:cs typeface="Arial" panose="020B0604020202020204" pitchFamily="34" charset="0"/>
              </a:rPr>
              <a:t>Soler, S. (2020). Vittoria Aleotti e Isabella Leonarda, compositoras del barroco italiano. </a:t>
            </a:r>
            <a:r>
              <a:rPr lang="es-MX" sz="2000" i="1" dirty="0">
                <a:latin typeface="Arial" panose="020B0604020202020204" pitchFamily="34" charset="0"/>
                <a:cs typeface="Arial" panose="020B0604020202020204" pitchFamily="34" charset="0"/>
              </a:rPr>
              <a:t>RICSH Revista Iberoamericana de las Ciencias Sociales y Humanísticas</a:t>
            </a:r>
            <a:r>
              <a:rPr lang="es-MX" sz="2000" dirty="0">
                <a:latin typeface="Arial" panose="020B0604020202020204" pitchFamily="34" charset="0"/>
                <a:cs typeface="Arial" panose="020B0604020202020204" pitchFamily="34" charset="0"/>
              </a:rPr>
              <a:t>, </a:t>
            </a:r>
            <a:r>
              <a:rPr lang="es-MX" sz="2000" i="1" dirty="0">
                <a:latin typeface="Arial" panose="020B0604020202020204" pitchFamily="34" charset="0"/>
                <a:cs typeface="Arial" panose="020B0604020202020204" pitchFamily="34" charset="0"/>
              </a:rPr>
              <a:t>9</a:t>
            </a:r>
            <a:r>
              <a:rPr lang="es-MX" sz="2000" dirty="0">
                <a:latin typeface="Arial" panose="020B0604020202020204" pitchFamily="34" charset="0"/>
                <a:cs typeface="Arial" panose="020B0604020202020204" pitchFamily="34" charset="0"/>
              </a:rPr>
              <a:t>(18), 254-265. </a:t>
            </a:r>
            <a:r>
              <a:rPr lang="es-MX" sz="2000" u="sng" dirty="0">
                <a:latin typeface="Arial" panose="020B0604020202020204" pitchFamily="34" charset="0"/>
                <a:cs typeface="Arial" panose="020B0604020202020204" pitchFamily="34" charset="0"/>
                <a:hlinkClick r:id="rId8"/>
              </a:rPr>
              <a:t>https://</a:t>
            </a:r>
            <a:r>
              <a:rPr lang="es-MX" sz="2000" u="sng" dirty="0" smtClean="0">
                <a:latin typeface="Arial" panose="020B0604020202020204" pitchFamily="34" charset="0"/>
                <a:cs typeface="Arial" panose="020B0604020202020204" pitchFamily="34" charset="0"/>
                <a:hlinkClick r:id="rId8"/>
              </a:rPr>
              <a:t>www.ricsh.org.mx/index.php/RICSH/article/download/235/1022</a:t>
            </a:r>
            <a:endParaRPr lang="es-MX" sz="2000" u="sng" dirty="0" smtClean="0">
              <a:latin typeface="Arial" panose="020B0604020202020204" pitchFamily="34" charset="0"/>
              <a:cs typeface="Arial" panose="020B0604020202020204" pitchFamily="34" charset="0"/>
            </a:endParaRPr>
          </a:p>
          <a:p>
            <a:pPr marL="352425" indent="-352425">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Sosa, F. M. (2017). </a:t>
            </a:r>
            <a:r>
              <a:rPr lang="es-MX" sz="2000" i="1" dirty="0">
                <a:latin typeface="Arial" panose="020B0604020202020204" pitchFamily="34" charset="0"/>
                <a:ea typeface="Calibri" panose="020F0502020204030204" pitchFamily="34" charset="0"/>
                <a:cs typeface="Arial" panose="020B0604020202020204" pitchFamily="34" charset="0"/>
              </a:rPr>
              <a:t>Características musicales de G. F. Händel</a:t>
            </a:r>
            <a:r>
              <a:rPr lang="es-MX" sz="2000" dirty="0">
                <a:latin typeface="Arial" panose="020B0604020202020204" pitchFamily="34" charset="0"/>
                <a:ea typeface="Calibri" panose="020F0502020204030204" pitchFamily="34" charset="0"/>
                <a:cs typeface="Arial" panose="020B0604020202020204" pitchFamily="34" charset="0"/>
              </a:rPr>
              <a:t>. </a:t>
            </a:r>
            <a:r>
              <a:rPr lang="es-ES" sz="2000" i="1" dirty="0" err="1">
                <a:latin typeface="Arial" panose="020B0604020202020204" pitchFamily="34" charset="0"/>
                <a:ea typeface="Calibri" panose="020F0502020204030204" pitchFamily="34" charset="0"/>
                <a:cs typeface="Arial" panose="020B0604020202020204" pitchFamily="34" charset="0"/>
              </a:rPr>
              <a:t>Academia.edu</a:t>
            </a:r>
            <a:r>
              <a:rPr lang="es-ES" sz="2000" i="1" dirty="0">
                <a:latin typeface="Arial" panose="020B0604020202020204" pitchFamily="34" charset="0"/>
                <a:ea typeface="Calibri" panose="020F0502020204030204" pitchFamily="34" charset="0"/>
                <a:cs typeface="Arial" panose="020B0604020202020204" pitchFamily="34" charset="0"/>
              </a:rPr>
              <a:t>. </a:t>
            </a:r>
            <a:r>
              <a:rPr lang="es-MX" sz="2000" dirty="0">
                <a:latin typeface="Arial" panose="020B0604020202020204" pitchFamily="34" charset="0"/>
                <a:ea typeface="Calibri" panose="020F0502020204030204" pitchFamily="34" charset="0"/>
                <a:cs typeface="Arial" panose="020B0604020202020204" pitchFamily="34" charset="0"/>
                <a:hlinkClick r:id="rId9"/>
              </a:rPr>
              <a:t>https://</a:t>
            </a:r>
            <a:r>
              <a:rPr lang="es-MX" sz="2000" dirty="0" smtClean="0">
                <a:latin typeface="Arial" panose="020B0604020202020204" pitchFamily="34" charset="0"/>
                <a:ea typeface="Calibri" panose="020F0502020204030204" pitchFamily="34" charset="0"/>
                <a:cs typeface="Arial" panose="020B0604020202020204" pitchFamily="34" charset="0"/>
                <a:hlinkClick r:id="rId9"/>
              </a:rPr>
              <a:t>www.academia.edu/34231646/Caracter%C3%ADsticas_musicales_de_G_F_H%C3%A4ndel</a:t>
            </a:r>
            <a:endParaRPr lang="es-MX" sz="2000" dirty="0">
              <a:latin typeface="Arial" panose="020B0604020202020204" pitchFamily="34" charset="0"/>
              <a:ea typeface="Calibri" panose="020F0502020204030204" pitchFamily="34" charset="0"/>
              <a:cs typeface="Arial" panose="020B0604020202020204" pitchFamily="34" charset="0"/>
            </a:endParaRPr>
          </a:p>
          <a:p>
            <a:pPr marL="352425" indent="-352425">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Thomas Tallis. (31 de agosto de 2020). En </a:t>
            </a:r>
            <a:r>
              <a:rPr lang="es-MX" sz="2000" i="1" dirty="0">
                <a:latin typeface="Arial" panose="020B0604020202020204" pitchFamily="34" charset="0"/>
                <a:ea typeface="Calibri" panose="020F0502020204030204" pitchFamily="34" charset="0"/>
                <a:cs typeface="Arial" panose="020B0604020202020204" pitchFamily="34" charset="0"/>
              </a:rPr>
              <a:t>Wikipedia</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10"/>
              </a:rPr>
              <a:t>https://es.wikipedia.org/w/index.php?title=Thomas_Tallis&amp;oldid=128905391 </a:t>
            </a:r>
            <a:endPar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endParaRPr>
          </a:p>
          <a:p>
            <a:pPr marL="352425" indent="-352425">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Trovador. (6 de julio de 2021). En </a:t>
            </a:r>
            <a:r>
              <a:rPr lang="es-MX" sz="2000" i="1" dirty="0">
                <a:latin typeface="Arial" panose="020B0604020202020204" pitchFamily="34" charset="0"/>
                <a:ea typeface="Calibri" panose="020F0502020204030204" pitchFamily="34" charset="0"/>
                <a:cs typeface="Arial" panose="020B0604020202020204" pitchFamily="34" charset="0"/>
              </a:rPr>
              <a:t>Wikipedia</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11"/>
              </a:rPr>
              <a:t>https://es.wikipedia.org/w/index.php?title=Trovador&amp;oldid=136842253</a:t>
            </a:r>
            <a:endPar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endParaRPr>
          </a:p>
          <a:p>
            <a:pPr marL="352425" indent="-352425">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Vega, C. (1985). </a:t>
            </a:r>
            <a:r>
              <a:rPr lang="es-MX" sz="2000" i="1" dirty="0">
                <a:latin typeface="Arial" panose="020B0604020202020204" pitchFamily="34" charset="0"/>
                <a:ea typeface="Calibri" panose="020F0502020204030204" pitchFamily="34" charset="0"/>
                <a:cs typeface="Arial" panose="020B0604020202020204" pitchFamily="34" charset="0"/>
              </a:rPr>
              <a:t>La música de los trovadores. </a:t>
            </a:r>
            <a:r>
              <a:rPr lang="es-MX" sz="2000" dirty="0">
                <a:latin typeface="Arial" panose="020B0604020202020204" pitchFamily="34" charset="0"/>
                <a:ea typeface="Calibri" panose="020F0502020204030204" pitchFamily="34" charset="0"/>
                <a:cs typeface="Arial" panose="020B0604020202020204" pitchFamily="34" charset="0"/>
              </a:rPr>
              <a:t>Repositorio Institucional UCA.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12"/>
              </a:rPr>
              <a:t>https://</a:t>
            </a:r>
            <a:r>
              <a:rPr lang="es-MX" sz="20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12"/>
              </a:rPr>
              <a:t>repositorio.uca.edu.ar/handle/123456789/1002</a:t>
            </a:r>
            <a:endParaRPr lang="es-MX" sz="2000" u="sng" dirty="0" smtClean="0">
              <a:solidFill>
                <a:srgbClr val="0563C1"/>
              </a:solidFill>
              <a:latin typeface="Arial" panose="020B0604020202020204" pitchFamily="34" charset="0"/>
              <a:ea typeface="Calibri" panose="020F0502020204030204" pitchFamily="34" charset="0"/>
              <a:cs typeface="Arial" panose="020B0604020202020204" pitchFamily="34" charset="0"/>
            </a:endParaRPr>
          </a:p>
          <a:p>
            <a:pPr marL="352425" indent="-352425">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Velazco, J. (1975). Órganos barrocos mexicanos. </a:t>
            </a:r>
            <a:r>
              <a:rPr lang="es-MX" sz="2000" i="1" dirty="0">
                <a:latin typeface="Arial" panose="020B0604020202020204" pitchFamily="34" charset="0"/>
                <a:ea typeface="Calibri" panose="020F0502020204030204" pitchFamily="34" charset="0"/>
                <a:cs typeface="Arial" panose="020B0604020202020204" pitchFamily="34" charset="0"/>
              </a:rPr>
              <a:t>Anales del Instituto de Investigaciones Estéticas </a:t>
            </a:r>
            <a:r>
              <a:rPr lang="es-MX" sz="2000" dirty="0">
                <a:latin typeface="Arial" panose="020B0604020202020204" pitchFamily="34" charset="0"/>
                <a:ea typeface="Calibri" panose="020F0502020204030204" pitchFamily="34" charset="0"/>
                <a:cs typeface="Arial" panose="020B0604020202020204" pitchFamily="34" charset="0"/>
              </a:rPr>
              <a:t>(83-102).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13"/>
              </a:rPr>
              <a:t>https://doi.org/10.22201/iie.18703062e.1975.44.1006</a:t>
            </a:r>
            <a:endParaRPr lang="es-MX" sz="2000" dirty="0">
              <a:latin typeface="Arial" panose="020B0604020202020204" pitchFamily="34" charset="0"/>
              <a:ea typeface="Calibri" panose="020F0502020204030204" pitchFamily="34" charset="0"/>
              <a:cs typeface="Arial" panose="020B0604020202020204" pitchFamily="34" charset="0"/>
            </a:endParaRPr>
          </a:p>
          <a:p>
            <a:pPr marL="352425" indent="-352425">
              <a:lnSpc>
                <a:spcPct val="107000"/>
              </a:lnSpc>
              <a:spcAft>
                <a:spcPts val="800"/>
              </a:spcAft>
            </a:pPr>
            <a:r>
              <a:rPr lang="es-MX" sz="2000" dirty="0">
                <a:latin typeface="Arial" panose="020B0604020202020204" pitchFamily="34" charset="0"/>
                <a:cs typeface="Arial" panose="020B0604020202020204" pitchFamily="34" charset="0"/>
              </a:rPr>
              <a:t>Villanueva, C., &amp; Garbayo, J. (2020). José López Calo (1922-2020).“[La música en la Catedral de Santiago] La Edad Media y el Renacimiento”. El Códice Calixtino y su música. </a:t>
            </a:r>
            <a:r>
              <a:rPr lang="es-MX" sz="2000" i="1" dirty="0">
                <a:latin typeface="Arial" panose="020B0604020202020204" pitchFamily="34" charset="0"/>
                <a:cs typeface="Arial" panose="020B0604020202020204" pitchFamily="34" charset="0"/>
              </a:rPr>
              <a:t>Quintana: revista do Departamento de Historia da Arte</a:t>
            </a:r>
            <a:r>
              <a:rPr lang="es-MX" sz="2000" dirty="0">
                <a:latin typeface="Arial" panose="020B0604020202020204" pitchFamily="34" charset="0"/>
                <a:cs typeface="Arial" panose="020B0604020202020204" pitchFamily="34" charset="0"/>
              </a:rPr>
              <a:t>, (19), 351-360. </a:t>
            </a:r>
            <a:r>
              <a:rPr lang="es-MX" sz="2000" u="sng" dirty="0">
                <a:latin typeface="Arial" panose="020B0604020202020204" pitchFamily="34" charset="0"/>
                <a:cs typeface="Arial" panose="020B0604020202020204" pitchFamily="34" charset="0"/>
                <a:hlinkClick r:id="rId14"/>
              </a:rPr>
              <a:t>https://revistas.usc.gal/index.php/quintana/article/view/7326/10583</a:t>
            </a:r>
            <a:r>
              <a:rPr lang="es-MX" sz="2000" dirty="0">
                <a:latin typeface="Arial" panose="020B0604020202020204" pitchFamily="34" charset="0"/>
                <a:cs typeface="Arial" panose="020B0604020202020204" pitchFamily="34" charset="0"/>
              </a:rPr>
              <a:t> </a:t>
            </a:r>
            <a:endParaRPr lang="es-MX" sz="2000" dirty="0" smtClean="0">
              <a:latin typeface="Arial" panose="020B0604020202020204" pitchFamily="34" charset="0"/>
              <a:cs typeface="Arial" panose="020B0604020202020204" pitchFamily="34" charset="0"/>
            </a:endParaRPr>
          </a:p>
          <a:p>
            <a:pPr marL="352425" indent="-352425">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Villarreal, M. (2013). Los instrumentos en la Nueva España. </a:t>
            </a:r>
            <a:r>
              <a:rPr lang="es-MX" sz="2000" i="1" dirty="0">
                <a:latin typeface="Arial" panose="020B0604020202020204" pitchFamily="34" charset="0"/>
                <a:ea typeface="Calibri" panose="020F0502020204030204" pitchFamily="34" charset="0"/>
                <a:cs typeface="Arial" panose="020B0604020202020204" pitchFamily="34" charset="0"/>
              </a:rPr>
              <a:t>FAMUS: Revista cultural de la Facultad de Música de la Universidad autónoma de Nuevo León UANL</a:t>
            </a:r>
            <a:r>
              <a:rPr lang="es-MX" sz="2000" dirty="0">
                <a:latin typeface="Arial" panose="020B0604020202020204" pitchFamily="34" charset="0"/>
                <a:ea typeface="Calibri" panose="020F0502020204030204" pitchFamily="34" charset="0"/>
                <a:cs typeface="Arial" panose="020B0604020202020204" pitchFamily="34" charset="0"/>
              </a:rPr>
              <a:t>, (6), 15-17.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15"/>
              </a:rPr>
              <a:t>http://rac.db.uanl.mx/id/eprint/2805/1/Famus6-0004.pdf</a:t>
            </a:r>
            <a:r>
              <a:rPr lang="es-MX" sz="2000" dirty="0">
                <a:latin typeface="Arial" panose="020B0604020202020204" pitchFamily="34" charset="0"/>
                <a:ea typeface="Calibri" panose="020F0502020204030204" pitchFamily="34" charset="0"/>
                <a:cs typeface="Arial" panose="020B0604020202020204" pitchFamily="34" charset="0"/>
              </a:rPr>
              <a:t> </a:t>
            </a:r>
            <a:endParaRPr lang="es-MX" sz="2000" dirty="0">
              <a:latin typeface="Arial" panose="020B0604020202020204" pitchFamily="34" charset="0"/>
              <a:cs typeface="Arial" panose="020B0604020202020204" pitchFamily="34" charset="0"/>
            </a:endParaRPr>
          </a:p>
          <a:p>
            <a:pPr marL="352425" indent="-352425">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Volta (danza). (13 de diciembre de 2020). En </a:t>
            </a:r>
            <a:r>
              <a:rPr lang="es-MX" sz="2000" i="1" dirty="0">
                <a:latin typeface="Arial" panose="020B0604020202020204" pitchFamily="34" charset="0"/>
                <a:ea typeface="Calibri" panose="020F0502020204030204" pitchFamily="34" charset="0"/>
                <a:cs typeface="Arial" panose="020B0604020202020204" pitchFamily="34" charset="0"/>
              </a:rPr>
              <a:t>Wikipedia</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16"/>
              </a:rPr>
              <a:t>https://es.wikipedia.org/w/index.php?title=Volta_(danza)&amp;</a:t>
            </a:r>
            <a:r>
              <a:rPr lang="es-MX" sz="20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16"/>
              </a:rPr>
              <a:t>oldid=131670606</a:t>
            </a:r>
            <a:endParaRPr lang="es-MX" sz="2000" u="sng" dirty="0" smtClean="0">
              <a:solidFill>
                <a:srgbClr val="0563C1"/>
              </a:solidFill>
              <a:latin typeface="Arial" panose="020B0604020202020204" pitchFamily="34" charset="0"/>
              <a:ea typeface="Calibri" panose="020F0502020204030204" pitchFamily="34" charset="0"/>
              <a:cs typeface="Arial" panose="020B0604020202020204" pitchFamily="34" charset="0"/>
            </a:endParaRPr>
          </a:p>
          <a:p>
            <a:pPr marL="352425" indent="-352425">
              <a:lnSpc>
                <a:spcPct val="107000"/>
              </a:lnSpc>
              <a:spcAft>
                <a:spcPts val="800"/>
              </a:spcAft>
            </a:pPr>
            <a:r>
              <a:rPr lang="es-MX" sz="2000" dirty="0">
                <a:latin typeface="Arial" panose="020B0604020202020204" pitchFamily="34" charset="0"/>
                <a:ea typeface="Calibri" panose="020F0502020204030204" pitchFamily="34" charset="0"/>
                <a:cs typeface="Arial" panose="020B0604020202020204" pitchFamily="34" charset="0"/>
              </a:rPr>
              <a:t>Zugasti, M. (2006). Aspectos sobre la loa y la música en el umbral de la fiesta barroca. </a:t>
            </a:r>
            <a:r>
              <a:rPr lang="es-MX" sz="2000" i="1" dirty="0">
                <a:latin typeface="Arial" panose="020B0604020202020204" pitchFamily="34" charset="0"/>
                <a:ea typeface="Calibri" panose="020F0502020204030204" pitchFamily="34" charset="0"/>
                <a:cs typeface="Arial" panose="020B0604020202020204" pitchFamily="34" charset="0"/>
              </a:rPr>
              <a:t>eHumanista</a:t>
            </a:r>
            <a:r>
              <a:rPr lang="es-MX" sz="2000" dirty="0">
                <a:latin typeface="Arial" panose="020B0604020202020204" pitchFamily="34" charset="0"/>
                <a:ea typeface="Calibri" panose="020F0502020204030204" pitchFamily="34" charset="0"/>
                <a:cs typeface="Arial" panose="020B0604020202020204" pitchFamily="34" charset="0"/>
              </a:rPr>
              <a:t>, </a:t>
            </a:r>
            <a:r>
              <a:rPr lang="es-MX" sz="2000" i="1" dirty="0">
                <a:latin typeface="Arial" panose="020B0604020202020204" pitchFamily="34" charset="0"/>
                <a:ea typeface="Calibri" panose="020F0502020204030204" pitchFamily="34" charset="0"/>
                <a:cs typeface="Arial" panose="020B0604020202020204" pitchFamily="34" charset="0"/>
              </a:rPr>
              <a:t>6</a:t>
            </a:r>
            <a:r>
              <a:rPr lang="es-MX" sz="2000" dirty="0">
                <a:latin typeface="Arial" panose="020B0604020202020204" pitchFamily="34" charset="0"/>
                <a:ea typeface="Calibri" panose="020F0502020204030204" pitchFamily="34" charset="0"/>
                <a:cs typeface="Arial" panose="020B0604020202020204" pitchFamily="34" charset="0"/>
              </a:rPr>
              <a:t>, 100-113. </a:t>
            </a:r>
            <a:r>
              <a:rPr lang="es-MX" sz="20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17"/>
              </a:rPr>
              <a:t>https://</a:t>
            </a:r>
            <a:r>
              <a:rPr lang="es-MX" sz="20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17"/>
              </a:rPr>
              <a:t>www.ehumanista.ucsb.edu/sites/secure.lsit.ucsb.edu.span.d7_eh/files/sitefiles/ehumanista/volume6/Zugasti.pdf</a:t>
            </a:r>
            <a:endParaRPr lang="es-MX"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34290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p:cNvSpPr/>
          <p:nvPr/>
        </p:nvSpPr>
        <p:spPr>
          <a:xfrm>
            <a:off x="-396391" y="0"/>
            <a:ext cx="6166757" cy="4532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2000" b="1" dirty="0">
                <a:solidFill>
                  <a:schemeClr val="bg1">
                    <a:lumMod val="65000"/>
                  </a:schemeClr>
                </a:solidFill>
                <a:latin typeface="Arial" panose="020B0604020202020204" pitchFamily="34" charset="0"/>
                <a:cs typeface="Arial" panose="020B0604020202020204" pitchFamily="34" charset="0"/>
              </a:rPr>
              <a:t>Desarrollo de la Experiencia Educativa</a:t>
            </a:r>
            <a:endParaRPr lang="es-MX" sz="1200" b="1" dirty="0">
              <a:solidFill>
                <a:schemeClr val="bg1">
                  <a:lumMod val="65000"/>
                </a:schemeClr>
              </a:solidFill>
              <a:latin typeface="Arial" panose="020B0604020202020204" pitchFamily="34" charset="0"/>
              <a:cs typeface="Arial" panose="020B0604020202020204" pitchFamily="34" charset="0"/>
            </a:endParaRPr>
          </a:p>
        </p:txBody>
      </p:sp>
      <p:sp>
        <p:nvSpPr>
          <p:cNvPr id="6" name="Rectángulo 5"/>
          <p:cNvSpPr/>
          <p:nvPr/>
        </p:nvSpPr>
        <p:spPr>
          <a:xfrm>
            <a:off x="1394309" y="1574878"/>
            <a:ext cx="16959005" cy="4893647"/>
          </a:xfrm>
          <a:prstGeom prst="rect">
            <a:avLst/>
          </a:prstGeom>
        </p:spPr>
        <p:txBody>
          <a:bodyPr wrap="square">
            <a:spAutoFit/>
          </a:bodyPr>
          <a:lstStyle/>
          <a:p>
            <a:pPr algn="just"/>
            <a:r>
              <a:rPr lang="es-MX"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PARA IMAGEN 1</a:t>
            </a:r>
          </a:p>
          <a:p>
            <a:pPr algn="just"/>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En este curso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podrá</a:t>
            </a:r>
            <a:r>
              <a:rPr lang="es-MX" sz="2400" b="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conocer y apreciar la música de la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Edad Media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a través de un acercamiento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pr</a:t>
            </a:r>
            <a:r>
              <a:rPr lang="es-ES"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á</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ctico-auditivo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 histórico a los rasgos estilísticos del arte poético y musical de los trovadores y su entorno.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Además de distinguir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las características principales de los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trovadores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de las funciones de los juglares.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Apreciar</a:t>
            </a:r>
            <a:r>
              <a:rPr lang="es-ES"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á</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este estilo musical desarrollando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sus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actitudes: receptiva, crítica, participativa y de socialización, como parte de su formación integral y futuro miembro profesional en la sociedad.</a:t>
            </a:r>
          </a:p>
          <a:p>
            <a:pPr algn="just"/>
            <a:endParaRPr lang="es-MX" sz="2400" dirty="0">
              <a:solidFill>
                <a:srgbClr val="000000"/>
              </a:solidFill>
              <a:latin typeface="Arial" panose="020B0604020202020204" pitchFamily="34" charset="0"/>
              <a:cs typeface="Arial" panose="020B0604020202020204" pitchFamily="34" charset="0"/>
            </a:endParaRPr>
          </a:p>
          <a:p>
            <a:pPr algn="just"/>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Por lo tanto,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descubrirá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la música provenzal de los siglos XII y XIII de la región del sur de Francia. Al final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ser</a:t>
            </a:r>
            <a:r>
              <a:rPr lang="es-ES"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á capaz de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diferenciar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música secular (trovadores) de la música sacra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(sagrada o lit</a:t>
            </a:r>
            <a:r>
              <a:rPr lang="es-ES" sz="2400" dirty="0" err="1" smtClean="0">
                <a:solidFill>
                  <a:srgbClr val="000000"/>
                </a:solidFill>
                <a:latin typeface="Arial" panose="020B0604020202020204" pitchFamily="34" charset="0"/>
                <a:ea typeface="Times New Roman" panose="02020603050405020304" pitchFamily="18" charset="0"/>
                <a:cs typeface="Arial" panose="020B0604020202020204" pitchFamily="34" charset="0"/>
              </a:rPr>
              <a:t>úrgica</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identificando el contexto social en que se desarrollaron los compositores de la época y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as</a:t>
            </a:r>
            <a:r>
              <a:rPr lang="es-ES"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í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apreciar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el arte poético de los trovadores.</a:t>
            </a:r>
          </a:p>
          <a:p>
            <a:pPr algn="just"/>
            <a:endPar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En la imagen se muestra al trovador </a:t>
            </a:r>
            <a:r>
              <a:rPr lang="es-MX"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Perdigon</a:t>
            </a:r>
            <a:r>
              <a:rPr lang="es-MX" sz="2400"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tocando su </a:t>
            </a:r>
            <a:r>
              <a:rPr lang="es-MX"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Fídula</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Un antepasado del violín. </a:t>
            </a:r>
            <a:endParaRPr lang="es-MX" sz="3600" dirty="0">
              <a:latin typeface="Arial" panose="020B0604020202020204" pitchFamily="34" charset="0"/>
              <a:ea typeface="Calibri" panose="020F0502020204030204" pitchFamily="34" charset="0"/>
              <a:cs typeface="Arial" panose="020B0604020202020204" pitchFamily="34" charset="0"/>
            </a:endParaRPr>
          </a:p>
          <a:p>
            <a:pPr algn="just"/>
            <a:endPar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7" name="Rectángulo 6"/>
          <p:cNvSpPr/>
          <p:nvPr/>
        </p:nvSpPr>
        <p:spPr>
          <a:xfrm>
            <a:off x="1394309" y="7894702"/>
            <a:ext cx="16959006" cy="5632311"/>
          </a:xfrm>
          <a:prstGeom prst="rect">
            <a:avLst/>
          </a:prstGeom>
        </p:spPr>
        <p:txBody>
          <a:bodyPr wrap="square">
            <a:spAutoFit/>
          </a:bodyPr>
          <a:lstStyle/>
          <a:p>
            <a:pPr algn="just">
              <a:spcAft>
                <a:spcPts val="0"/>
              </a:spcAft>
            </a:pPr>
            <a:r>
              <a:rPr lang="es-MX"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PARA IMAGEN 2</a:t>
            </a:r>
          </a:p>
          <a:p>
            <a:pPr algn="just">
              <a:spcAft>
                <a:spcPts val="0"/>
              </a:spcAft>
            </a:pP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La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Edad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M</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edia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es una época muy amplia, que abarca desde el siglo V hasta el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XV</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algn="just">
              <a:spcAft>
                <a:spcPts val="0"/>
              </a:spcAft>
            </a:pP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En esta tutoría apreciaremos solamente uno de los estilos de aquella época, la música de los trovadores, quienes proliferaron entre los siglos XII y XIV. Aproximadamente entre los años 1100 hasta el 1400.</a:t>
            </a:r>
          </a:p>
          <a:p>
            <a:pPr algn="just">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La música medieval profana (música que no es de tema religioso) se escribía en lenguas romances como </a:t>
            </a:r>
            <a:r>
              <a:rPr lang="es-MX" sz="2400" i="1" dirty="0" err="1">
                <a:solidFill>
                  <a:srgbClr val="000000"/>
                </a:solidFill>
                <a:latin typeface="Arial" panose="020B0604020202020204" pitchFamily="34" charset="0"/>
                <a:ea typeface="Times New Roman" panose="02020603050405020304" pitchFamily="18" charset="0"/>
                <a:cs typeface="Arial" panose="020B0604020202020204" pitchFamily="34" charset="0"/>
              </a:rPr>
              <a:t>langue</a:t>
            </a:r>
            <a:r>
              <a:rPr lang="es-MX" sz="2400"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MX" sz="2400" i="1" dirty="0" err="1">
                <a:solidFill>
                  <a:srgbClr val="000000"/>
                </a:solidFill>
                <a:latin typeface="Arial" panose="020B0604020202020204" pitchFamily="34" charset="0"/>
                <a:ea typeface="Times New Roman" panose="02020603050405020304" pitchFamily="18" charset="0"/>
                <a:cs typeface="Arial" panose="020B0604020202020204" pitchFamily="34" charset="0"/>
              </a:rPr>
              <a:t>d’oc</a:t>
            </a:r>
            <a:r>
              <a:rPr lang="es-MX" sz="2400"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o </a:t>
            </a:r>
            <a:r>
              <a:rPr lang="es-MX" sz="2400" i="1" dirty="0" err="1">
                <a:solidFill>
                  <a:srgbClr val="000000"/>
                </a:solidFill>
                <a:latin typeface="Arial" panose="020B0604020202020204" pitchFamily="34" charset="0"/>
                <a:ea typeface="Times New Roman" panose="02020603050405020304" pitchFamily="18" charset="0"/>
                <a:cs typeface="Arial" panose="020B0604020202020204" pitchFamily="34" charset="0"/>
              </a:rPr>
              <a:t>langue</a:t>
            </a:r>
            <a:r>
              <a:rPr lang="es-MX" sz="2400"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MX" sz="2400" i="1" dirty="0" err="1">
                <a:solidFill>
                  <a:srgbClr val="000000"/>
                </a:solidFill>
                <a:latin typeface="Arial" panose="020B0604020202020204" pitchFamily="34" charset="0"/>
                <a:ea typeface="Times New Roman" panose="02020603050405020304" pitchFamily="18" charset="0"/>
                <a:cs typeface="Arial" panose="020B0604020202020204" pitchFamily="34" charset="0"/>
              </a:rPr>
              <a:t>d’oil</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Su tema se centraba en los intereses humanos, sobre todo en el amor, la guerra y la naturaleza. </a:t>
            </a:r>
          </a:p>
          <a:p>
            <a:pPr algn="just">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En las obras de los trovadores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s</a:t>
            </a:r>
            <a:r>
              <a:rPr lang="es-ES"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í</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se utilizaban instrumentos musicales como acompañamiento, a diferencia de los cantos litúrgicos (en iglesias o monasterios) que eran escritos en latín y que se hacían sólo con la voz.</a:t>
            </a:r>
          </a:p>
          <a:p>
            <a:pPr algn="just">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El tema de las composiciones de los trovadores era el amor cortesano. Eso fue una tradición llevada por los musulmanes cuando ocuparon la península ibérica (lo que hoy es España y el sur de Francia). También llevaron instrumentos musicales que con el tiempo se convirtieron en los que hoy conocemos como laúd, guitarra y oboe.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83120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05471" y="286118"/>
            <a:ext cx="13239115" cy="15111829"/>
          </a:xfrm>
          <a:prstGeom prst="rect">
            <a:avLst/>
          </a:prstGeom>
        </p:spPr>
        <p:txBody>
          <a:bodyPr wrap="square">
            <a:spAutoFit/>
          </a:bodyPr>
          <a:lstStyle/>
          <a:p>
            <a:pPr>
              <a:spcAft>
                <a:spcPts val="0"/>
              </a:spcAft>
            </a:pP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Tant m’abelis</a:t>
            </a:r>
            <a:endParaRPr lang="es-MX" sz="2000" dirty="0" smtClean="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(Tanto amo)</a:t>
            </a:r>
          </a:p>
          <a:p>
            <a:pPr>
              <a:spcAft>
                <a:spcPts val="0"/>
              </a:spcAft>
            </a:pPr>
            <a:endParaRPr lang="es-MX"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es-MX" sz="2000" dirty="0" smtClean="0">
                <a:latin typeface="Arial" panose="020B0604020202020204" pitchFamily="34" charset="0"/>
                <a:cs typeface="Arial" panose="020B0604020202020204" pitchFamily="34" charset="0"/>
              </a:rPr>
              <a:t>Berenguier </a:t>
            </a:r>
            <a:r>
              <a:rPr lang="es-MX" sz="2000" dirty="0">
                <a:latin typeface="Arial" panose="020B0604020202020204" pitchFamily="34" charset="0"/>
                <a:cs typeface="Arial" panose="020B0604020202020204" pitchFamily="34" charset="0"/>
              </a:rPr>
              <a:t>de Palou </a:t>
            </a:r>
            <a:endParaRPr lang="es-MX" sz="2000" dirty="0" smtClean="0">
              <a:latin typeface="Arial" panose="020B0604020202020204" pitchFamily="34" charset="0"/>
              <a:cs typeface="Arial" panose="020B0604020202020204" pitchFamily="34" charset="0"/>
            </a:endParaRPr>
          </a:p>
          <a:p>
            <a:pPr>
              <a:spcAft>
                <a:spcPts val="0"/>
              </a:spcAft>
            </a:pP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Amo tanto el gozar, el amor, las canciones, </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y amo tanto, el alegre entretenimiento y la cortesía,</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Que en el mundo no hay bienes ni riquezas que</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puedan hacer mi corazón más feliz.</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Sé bien que mi mujer tiene la llave</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de todo lo bueno que espero y anhelo conseguir,</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y no puedo tener nada eso sin ella.</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Por su apariencia singular y su valentía,</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por su dulce hablar y su amorosa compañía,</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quiero estar a su merced para siempre</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más que con cualquier otra que haya visto antes o después;</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Y si su corazón tierno y dulce</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no se digna guardarme en su misericordia </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ningún otro amor puede complacerme.</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Tanto deseaba su bienestar</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y deseaba su compañía</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que yo creo si me pidiera partir de su lado</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no podría hacerlo por tanto dolor;</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y si proclamo sus buenas virtudes,</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nadie podrá tenerme por mentiroso</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porque lo que ella vale es prueba mi honestidad.</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Mujer hermosa, cortés, valiosa,</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sensata, sin culpa ni locura,</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si te veo menos de lo que quiero,</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pensando en ti olvido el dolor,</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tu eres la clave de mi alegría y descanso </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si no puedo verte con mis ojos</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Te veo en mis pensamientos días y tardes.</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¿Tú sabes por qué no me aparto ni dudo</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en amarte, mi bella y dulce amiga?</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Porque si te tuviera, no temería </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que pongas en evidencia alguna falsedad o engaño;</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Prefiero soñar que algún día puedas ser mía,</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que besar, abrazar, o tener a cualquier otra mujer.</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Así que, si alguna vez llego a estar entre tus brazos</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de tal manera que nos volvamos una misma voluntad,</a:t>
            </a:r>
            <a:endParaRPr lang="es-MX"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No podría yo contener mi alegría</a:t>
            </a:r>
            <a:r>
              <a:rPr lang="es-MX"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a:spcAft>
                <a:spcPts val="0"/>
              </a:spcAft>
            </a:pPr>
            <a:endParaRPr lang="es-MX"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es-MX" sz="18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s-MX" sz="1800" dirty="0"/>
              <a:t>D</a:t>
            </a:r>
            <a:r>
              <a:rPr lang="es-MX" sz="1800" dirty="0" smtClean="0"/>
              <a:t>e Palou, s.f., </a:t>
            </a:r>
            <a:r>
              <a:rPr lang="es-MX" sz="1800" dirty="0">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es-MX" sz="18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raducci</a:t>
            </a:r>
            <a:r>
              <a:rPr lang="es-ES" sz="1800" dirty="0" err="1" smtClean="0">
                <a:solidFill>
                  <a:srgbClr val="000000"/>
                </a:solidFill>
                <a:latin typeface="Arial" panose="020B0604020202020204" pitchFamily="34" charset="0"/>
                <a:ea typeface="Times New Roman" panose="02020603050405020304" pitchFamily="18" charset="0"/>
                <a:cs typeface="Arial" panose="020B0604020202020204" pitchFamily="34" charset="0"/>
              </a:rPr>
              <a:t>ón</a:t>
            </a:r>
            <a:r>
              <a:rPr lang="es-ES" sz="18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del idioma inglés al español propia).</a:t>
            </a:r>
            <a:endParaRPr lang="es-MX"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17520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22753" y="2639504"/>
            <a:ext cx="18413095" cy="8956298"/>
          </a:xfrm>
          <a:prstGeom prst="rect">
            <a:avLst/>
          </a:prstGeom>
        </p:spPr>
        <p:txBody>
          <a:bodyPr wrap="square">
            <a:spAutoFit/>
          </a:bodyPr>
          <a:lstStyle/>
          <a:p>
            <a:pPr algn="just"/>
            <a:endParaRPr lang="es-MX" sz="2000" i="1"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400" dirty="0">
                <a:solidFill>
                  <a:srgbClr val="0070C0"/>
                </a:solidFill>
                <a:latin typeface="Arial" panose="020B0604020202020204" pitchFamily="34" charset="0"/>
                <a:cs typeface="Arial" panose="020B0604020202020204" pitchFamily="34" charset="0"/>
              </a:rPr>
              <a:t>Esta canción es un ejemplo de una mujer trovadora, la Condesa </a:t>
            </a:r>
            <a:r>
              <a:rPr lang="es-MX" sz="2400" dirty="0" smtClean="0">
                <a:solidFill>
                  <a:srgbClr val="0070C0"/>
                </a:solidFill>
                <a:latin typeface="Arial" panose="020B0604020202020204" pitchFamily="34" charset="0"/>
                <a:cs typeface="Arial" panose="020B0604020202020204" pitchFamily="34" charset="0"/>
              </a:rPr>
              <a:t>Beatriz </a:t>
            </a:r>
            <a:r>
              <a:rPr lang="es-MX" sz="2400" dirty="0">
                <a:solidFill>
                  <a:srgbClr val="0070C0"/>
                </a:solidFill>
                <a:latin typeface="Arial" panose="020B0604020202020204" pitchFamily="34" charset="0"/>
                <a:cs typeface="Arial" panose="020B0604020202020204" pitchFamily="34" charset="0"/>
              </a:rPr>
              <a:t>de Dia (1140-1175). Es una de las pocas mujeres compositoras de las que se tiene registro. La canción se llama: </a:t>
            </a:r>
            <a:r>
              <a:rPr lang="es-MX" sz="2400" i="1" dirty="0">
                <a:solidFill>
                  <a:srgbClr val="0070C0"/>
                </a:solidFill>
                <a:latin typeface="Arial" panose="020B0604020202020204" pitchFamily="34" charset="0"/>
                <a:cs typeface="Arial" panose="020B0604020202020204" pitchFamily="34" charset="0"/>
              </a:rPr>
              <a:t>A chantar </a:t>
            </a:r>
            <a:r>
              <a:rPr lang="es-MX" sz="2400" i="1" dirty="0" err="1">
                <a:solidFill>
                  <a:srgbClr val="0070C0"/>
                </a:solidFill>
                <a:latin typeface="Arial" panose="020B0604020202020204" pitchFamily="34" charset="0"/>
                <a:cs typeface="Arial" panose="020B0604020202020204" pitchFamily="34" charset="0"/>
              </a:rPr>
              <a:t>m’er</a:t>
            </a:r>
            <a:r>
              <a:rPr lang="es-MX" sz="2400" i="1" dirty="0">
                <a:solidFill>
                  <a:srgbClr val="0070C0"/>
                </a:solidFill>
                <a:latin typeface="Arial" panose="020B0604020202020204" pitchFamily="34" charset="0"/>
                <a:cs typeface="Arial" panose="020B0604020202020204" pitchFamily="34" charset="0"/>
              </a:rPr>
              <a:t> de so </a:t>
            </a:r>
            <a:r>
              <a:rPr lang="es-MX" sz="2400" dirty="0">
                <a:solidFill>
                  <a:srgbClr val="0070C0"/>
                </a:solidFill>
                <a:latin typeface="Arial" panose="020B0604020202020204" pitchFamily="34" charset="0"/>
                <a:cs typeface="Arial" panose="020B0604020202020204" pitchFamily="34" charset="0"/>
              </a:rPr>
              <a:t>(Ahora deberé cantar de lo que no querría). </a:t>
            </a:r>
          </a:p>
          <a:p>
            <a:pPr algn="just"/>
            <a:r>
              <a:rPr lang="es-MX" sz="2400" dirty="0">
                <a:solidFill>
                  <a:srgbClr val="0070C0"/>
                </a:solidFill>
                <a:latin typeface="Arial" panose="020B0604020202020204" pitchFamily="34" charset="0"/>
                <a:cs typeface="Arial" panose="020B0604020202020204" pitchFamily="34" charset="0"/>
              </a:rPr>
              <a:t>Si </a:t>
            </a:r>
            <a:r>
              <a:rPr lang="es-MX" sz="2400" dirty="0" smtClean="0">
                <a:solidFill>
                  <a:srgbClr val="0070C0"/>
                </a:solidFill>
                <a:latin typeface="Arial" panose="020B0604020202020204" pitchFamily="34" charset="0"/>
                <a:cs typeface="Arial" panose="020B0604020202020204" pitchFamily="34" charset="0"/>
              </a:rPr>
              <a:t>pone </a:t>
            </a:r>
            <a:r>
              <a:rPr lang="es-MX" sz="2400" dirty="0">
                <a:solidFill>
                  <a:srgbClr val="0070C0"/>
                </a:solidFill>
                <a:latin typeface="Arial" panose="020B0604020202020204" pitchFamily="34" charset="0"/>
                <a:cs typeface="Arial" panose="020B0604020202020204" pitchFamily="34" charset="0"/>
              </a:rPr>
              <a:t>atención, </a:t>
            </a:r>
            <a:r>
              <a:rPr lang="es-MX" sz="2400" dirty="0" smtClean="0">
                <a:solidFill>
                  <a:srgbClr val="0070C0"/>
                </a:solidFill>
                <a:latin typeface="Arial" panose="020B0604020202020204" pitchFamily="34" charset="0"/>
                <a:cs typeface="Arial" panose="020B0604020202020204" pitchFamily="34" charset="0"/>
              </a:rPr>
              <a:t>notará </a:t>
            </a:r>
            <a:r>
              <a:rPr lang="es-MX" sz="2400" dirty="0">
                <a:solidFill>
                  <a:srgbClr val="0070C0"/>
                </a:solidFill>
                <a:latin typeface="Arial" panose="020B0604020202020204" pitchFamily="34" charset="0"/>
                <a:cs typeface="Arial" panose="020B0604020202020204" pitchFamily="34" charset="0"/>
              </a:rPr>
              <a:t>que todavía se parece a la música árabe.</a:t>
            </a:r>
          </a:p>
          <a:p>
            <a:pPr marL="1163585" lvl="1" indent="-342900" algn="just">
              <a:buFont typeface="Wingdings" panose="05000000000000000000" pitchFamily="2" charset="2"/>
              <a:buChar char="Ø"/>
            </a:pPr>
            <a:r>
              <a:rPr lang="es-MX" sz="2400" dirty="0">
                <a:latin typeface="Arial" panose="020B0604020202020204" pitchFamily="34" charset="0"/>
                <a:cs typeface="Arial" panose="020B0604020202020204" pitchFamily="34" charset="0"/>
              </a:rPr>
              <a:t>De </a:t>
            </a:r>
            <a:r>
              <a:rPr lang="es-MX" sz="2400" dirty="0" err="1">
                <a:latin typeface="Arial" panose="020B0604020202020204" pitchFamily="34" charset="0"/>
                <a:cs typeface="Arial" panose="020B0604020202020204" pitchFamily="34" charset="0"/>
              </a:rPr>
              <a:t>Dia</a:t>
            </a:r>
            <a:r>
              <a:rPr lang="es-MX" sz="2400" dirty="0">
                <a:latin typeface="Arial" panose="020B0604020202020204" pitchFamily="34" charset="0"/>
                <a:cs typeface="Arial" panose="020B0604020202020204" pitchFamily="34" charset="0"/>
              </a:rPr>
              <a:t>, C. (2014). A chantar </a:t>
            </a:r>
            <a:r>
              <a:rPr lang="es-MX" sz="2400" dirty="0" err="1">
                <a:latin typeface="Arial" panose="020B0604020202020204" pitchFamily="34" charset="0"/>
                <a:cs typeface="Arial" panose="020B0604020202020204" pitchFamily="34" charset="0"/>
              </a:rPr>
              <a:t>m'er</a:t>
            </a:r>
            <a:r>
              <a:rPr lang="es-MX" sz="2400" dirty="0">
                <a:latin typeface="Arial" panose="020B0604020202020204" pitchFamily="34" charset="0"/>
                <a:cs typeface="Arial" panose="020B0604020202020204" pitchFamily="34" charset="0"/>
              </a:rPr>
              <a:t> de so </a:t>
            </a:r>
            <a:r>
              <a:rPr lang="es-MX" sz="2400" dirty="0" err="1">
                <a:latin typeface="Arial" panose="020B0604020202020204" pitchFamily="34" charset="0"/>
                <a:cs typeface="Arial" panose="020B0604020202020204" pitchFamily="34" charset="0"/>
              </a:rPr>
              <a:t>qu'ieu</a:t>
            </a:r>
            <a:r>
              <a:rPr lang="es-MX" sz="2400" dirty="0">
                <a:latin typeface="Arial" panose="020B0604020202020204" pitchFamily="34" charset="0"/>
                <a:cs typeface="Arial" panose="020B0604020202020204" pitchFamily="34" charset="0"/>
              </a:rPr>
              <a:t> non </a:t>
            </a:r>
            <a:r>
              <a:rPr lang="es-MX" sz="2400" dirty="0" err="1">
                <a:latin typeface="Arial" panose="020B0604020202020204" pitchFamily="34" charset="0"/>
                <a:cs typeface="Arial" panose="020B0604020202020204" pitchFamily="34" charset="0"/>
              </a:rPr>
              <a:t>volria</a:t>
            </a:r>
            <a:r>
              <a:rPr lang="es-MX" sz="2400" dirty="0">
                <a:latin typeface="Arial" panose="020B0604020202020204" pitchFamily="34" charset="0"/>
                <a:cs typeface="Arial" panose="020B0604020202020204" pitchFamily="34" charset="0"/>
              </a:rPr>
              <a:t>. En </a:t>
            </a:r>
            <a:r>
              <a:rPr lang="es-MX" sz="2400" i="1" dirty="0">
                <a:latin typeface="Arial" panose="020B0604020202020204" pitchFamily="34" charset="0"/>
                <a:cs typeface="Arial" panose="020B0604020202020204" pitchFamily="34" charset="0"/>
              </a:rPr>
              <a:t>Nuits Occitanes: Troubadours' Songs</a:t>
            </a:r>
            <a:r>
              <a:rPr lang="es-MX" sz="2400" dirty="0">
                <a:latin typeface="Arial" panose="020B0604020202020204" pitchFamily="34" charset="0"/>
                <a:cs typeface="Arial" panose="020B0604020202020204" pitchFamily="34" charset="0"/>
              </a:rPr>
              <a:t> [Álbum grabado por Ensemble Céladon]. </a:t>
            </a:r>
            <a:r>
              <a:rPr lang="es-MX" sz="2400" dirty="0" smtClean="0">
                <a:latin typeface="Arial" panose="020B0604020202020204" pitchFamily="34" charset="0"/>
                <a:cs typeface="Arial" panose="020B0604020202020204" pitchFamily="34" charset="0"/>
              </a:rPr>
              <a:t>Ricercar (obra </a:t>
            </a:r>
            <a:r>
              <a:rPr lang="es-MX" sz="2400" dirty="0">
                <a:latin typeface="Arial" panose="020B0604020202020204" pitchFamily="34" charset="0"/>
                <a:cs typeface="Arial" panose="020B0604020202020204" pitchFamily="34" charset="0"/>
              </a:rPr>
              <a:t>original publicada en el </a:t>
            </a:r>
            <a:r>
              <a:rPr lang="es-MX" sz="2400" dirty="0" smtClean="0">
                <a:latin typeface="Arial" panose="020B0604020202020204" pitchFamily="34" charset="0"/>
                <a:cs typeface="Arial" panose="020B0604020202020204" pitchFamily="34" charset="0"/>
              </a:rPr>
              <a:t>siglo </a:t>
            </a:r>
            <a:r>
              <a:rPr lang="es-MX" sz="2400" dirty="0">
                <a:latin typeface="Arial" panose="020B0604020202020204" pitchFamily="34" charset="0"/>
                <a:cs typeface="Arial" panose="020B0604020202020204" pitchFamily="34" charset="0"/>
              </a:rPr>
              <a:t>XII). </a:t>
            </a:r>
            <a:r>
              <a:rPr lang="es-MX" sz="2400" dirty="0">
                <a:solidFill>
                  <a:schemeClr val="accent2">
                    <a:lumMod val="75000"/>
                  </a:schemeClr>
                </a:solidFill>
                <a:latin typeface="Arial" panose="020B0604020202020204" pitchFamily="34" charset="0"/>
                <a:cs typeface="Arial" panose="020B0604020202020204" pitchFamily="34" charset="0"/>
              </a:rPr>
              <a:t>Número de catálogo del CD: </a:t>
            </a:r>
            <a:r>
              <a:rPr lang="es-MX" sz="2400" dirty="0" smtClean="0">
                <a:solidFill>
                  <a:schemeClr val="accent2">
                    <a:lumMod val="75000"/>
                  </a:schemeClr>
                </a:solidFill>
                <a:latin typeface="Arial" panose="020B0604020202020204" pitchFamily="34" charset="0"/>
                <a:cs typeface="Arial" panose="020B0604020202020204" pitchFamily="34" charset="0"/>
              </a:rPr>
              <a:t>RIC340.</a:t>
            </a:r>
            <a:endParaRPr lang="es-MX" sz="2400" dirty="0">
              <a:solidFill>
                <a:schemeClr val="accent2">
                  <a:lumMod val="75000"/>
                </a:schemeClr>
              </a:solidFill>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400" dirty="0">
                <a:solidFill>
                  <a:srgbClr val="0070C0"/>
                </a:solidFill>
                <a:latin typeface="Arial" panose="020B0604020202020204" pitchFamily="34" charset="0"/>
                <a:cs typeface="Arial" panose="020B0604020202020204" pitchFamily="34" charset="0"/>
              </a:rPr>
              <a:t>Esta es una obra instrumental del siglo XIV, es un ejemplo de una danza: “saltarelo”. En el video </a:t>
            </a:r>
            <a:r>
              <a:rPr lang="es-MX" sz="2400" dirty="0" smtClean="0">
                <a:solidFill>
                  <a:srgbClr val="0070C0"/>
                </a:solidFill>
                <a:latin typeface="Arial" panose="020B0604020202020204" pitchFamily="34" charset="0"/>
                <a:cs typeface="Arial" panose="020B0604020202020204" pitchFamily="34" charset="0"/>
              </a:rPr>
              <a:t>podrá </a:t>
            </a:r>
            <a:r>
              <a:rPr lang="es-MX" sz="2400" dirty="0">
                <a:solidFill>
                  <a:srgbClr val="0070C0"/>
                </a:solidFill>
                <a:latin typeface="Arial" panose="020B0604020202020204" pitchFamily="34" charset="0"/>
                <a:cs typeface="Arial" panose="020B0604020202020204" pitchFamily="34" charset="0"/>
              </a:rPr>
              <a:t>apreciar los instrumentos que son reproducciones de los originales de la época. </a:t>
            </a:r>
          </a:p>
          <a:p>
            <a:pPr marL="1163585" lvl="1" indent="-342900" algn="just">
              <a:buFont typeface="Wingdings" panose="05000000000000000000" pitchFamily="2" charset="2"/>
              <a:buChar char="Ø"/>
            </a:pPr>
            <a:r>
              <a:rPr lang="es-MX" sz="2400" dirty="0" err="1">
                <a:latin typeface="Arial" panose="020B0604020202020204" pitchFamily="34" charset="0"/>
                <a:cs typeface="Arial" panose="020B0604020202020204" pitchFamily="34" charset="0"/>
              </a:rPr>
              <a:t>Saltarello</a:t>
            </a:r>
            <a:r>
              <a:rPr lang="es-MX" sz="2400" dirty="0">
                <a:latin typeface="Arial" panose="020B0604020202020204" pitchFamily="34" charset="0"/>
                <a:cs typeface="Arial" panose="020B0604020202020204" pitchFamily="34" charset="0"/>
              </a:rPr>
              <a:t>. En </a:t>
            </a:r>
            <a:r>
              <a:rPr lang="es-MX" sz="2400" i="1" dirty="0" smtClean="0">
                <a:latin typeface="Arial" panose="020B0604020202020204" pitchFamily="34" charset="0"/>
                <a:cs typeface="Arial" panose="020B0604020202020204" pitchFamily="34" charset="0"/>
              </a:rPr>
              <a:t>Carmina Gemina-A </a:t>
            </a:r>
            <a:r>
              <a:rPr lang="es-MX" sz="2400" i="1" dirty="0">
                <a:latin typeface="Arial" panose="020B0604020202020204" pitchFamily="34" charset="0"/>
                <a:cs typeface="Arial" panose="020B0604020202020204" pitchFamily="34" charset="0"/>
              </a:rPr>
              <a:t>Medieval Journey Through Cantigas de Santa Maria</a:t>
            </a:r>
            <a:r>
              <a:rPr lang="es-MX" sz="2400" dirty="0">
                <a:latin typeface="Arial" panose="020B0604020202020204" pitchFamily="34" charset="0"/>
                <a:cs typeface="Arial" panose="020B0604020202020204" pitchFamily="34" charset="0"/>
              </a:rPr>
              <a:t>, </a:t>
            </a:r>
            <a:r>
              <a:rPr lang="es-MX" sz="2400" i="1" dirty="0">
                <a:latin typeface="Arial" panose="020B0604020202020204" pitchFamily="34" charset="0"/>
                <a:cs typeface="Arial" panose="020B0604020202020204" pitchFamily="34" charset="0"/>
              </a:rPr>
              <a:t>Llibre Vermell de Montserrat, Codex Buranus</a:t>
            </a:r>
            <a:r>
              <a:rPr lang="es-MX" sz="2400" dirty="0">
                <a:latin typeface="Arial" panose="020B0604020202020204" pitchFamily="34" charset="0"/>
                <a:cs typeface="Arial" panose="020B0604020202020204" pitchFamily="34" charset="0"/>
              </a:rPr>
              <a:t> [Álbum grabado por Ensemble Comtessa de Dia]. Da Vinci </a:t>
            </a:r>
            <a:r>
              <a:rPr lang="es-MX" sz="2400" dirty="0" smtClean="0">
                <a:latin typeface="Arial" panose="020B0604020202020204" pitchFamily="34" charset="0"/>
                <a:cs typeface="Arial" panose="020B0604020202020204" pitchFamily="34" charset="0"/>
              </a:rPr>
              <a:t>Classics (obra </a:t>
            </a:r>
            <a:r>
              <a:rPr lang="es-MX" sz="2400" dirty="0">
                <a:latin typeface="Arial" panose="020B0604020202020204" pitchFamily="34" charset="0"/>
                <a:cs typeface="Arial" panose="020B0604020202020204" pitchFamily="34" charset="0"/>
              </a:rPr>
              <a:t>original publicada en el </a:t>
            </a:r>
            <a:r>
              <a:rPr lang="es-MX" sz="2400" dirty="0" smtClean="0">
                <a:latin typeface="Arial" panose="020B0604020202020204" pitchFamily="34" charset="0"/>
                <a:cs typeface="Arial" panose="020B0604020202020204" pitchFamily="34" charset="0"/>
              </a:rPr>
              <a:t>siglo </a:t>
            </a:r>
            <a:r>
              <a:rPr lang="es-MX" sz="2400" dirty="0">
                <a:latin typeface="Arial" panose="020B0604020202020204" pitchFamily="34" charset="0"/>
                <a:cs typeface="Arial" panose="020B0604020202020204" pitchFamily="34" charset="0"/>
              </a:rPr>
              <a:t>XII). </a:t>
            </a:r>
            <a:r>
              <a:rPr lang="es-MX" sz="2400" dirty="0">
                <a:solidFill>
                  <a:schemeClr val="accent2">
                    <a:lumMod val="75000"/>
                  </a:schemeClr>
                </a:solidFill>
                <a:latin typeface="Arial" panose="020B0604020202020204" pitchFamily="34" charset="0"/>
                <a:cs typeface="Arial" panose="020B0604020202020204" pitchFamily="34" charset="0"/>
              </a:rPr>
              <a:t>Número de catálogo del CD: </a:t>
            </a:r>
            <a:r>
              <a:rPr lang="es-MX" sz="2400" dirty="0" smtClean="0">
                <a:solidFill>
                  <a:schemeClr val="accent2">
                    <a:lumMod val="75000"/>
                  </a:schemeClr>
                </a:solidFill>
                <a:latin typeface="Arial" panose="020B0604020202020204" pitchFamily="34" charset="0"/>
                <a:cs typeface="Arial" panose="020B0604020202020204" pitchFamily="34" charset="0"/>
              </a:rPr>
              <a:t>DV-C00177.</a:t>
            </a:r>
            <a:endParaRPr lang="es-MX" sz="2400" dirty="0">
              <a:solidFill>
                <a:schemeClr val="accent2">
                  <a:lumMod val="75000"/>
                </a:schemeClr>
              </a:solidFill>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400" dirty="0">
                <a:solidFill>
                  <a:srgbClr val="0070C0"/>
                </a:solidFill>
                <a:latin typeface="Arial" panose="020B0604020202020204" pitchFamily="34" charset="0"/>
                <a:cs typeface="Arial" panose="020B0604020202020204" pitchFamily="34" charset="0"/>
              </a:rPr>
              <a:t>La siguiente canción es del Trovador Rey Alfonso X “El sabio” (circa 1300-1377) quien vivió en lo que hoy es Francia</a:t>
            </a:r>
            <a:r>
              <a:rPr lang="es-MX" sz="2400" dirty="0">
                <a:latin typeface="Arial" panose="020B0604020202020204" pitchFamily="34" charset="0"/>
                <a:cs typeface="Arial" panose="020B0604020202020204" pitchFamily="34" charset="0"/>
              </a:rPr>
              <a:t>. </a:t>
            </a:r>
          </a:p>
          <a:p>
            <a:pPr marL="1163585" lvl="1" indent="-342900" algn="just">
              <a:buFont typeface="Wingdings" panose="05000000000000000000" pitchFamily="2" charset="2"/>
              <a:buChar char="Ø"/>
            </a:pPr>
            <a:r>
              <a:rPr lang="es-MX" sz="2400" dirty="0" err="1">
                <a:latin typeface="Arial" panose="020B0604020202020204" pitchFamily="34" charset="0"/>
                <a:cs typeface="Arial" panose="020B0604020202020204" pitchFamily="34" charset="0"/>
              </a:rPr>
              <a:t>Douce</a:t>
            </a:r>
            <a:r>
              <a:rPr lang="es-MX" sz="2400" dirty="0">
                <a:latin typeface="Arial" panose="020B0604020202020204" pitchFamily="34" charset="0"/>
                <a:cs typeface="Arial" panose="020B0604020202020204" pitchFamily="34" charset="0"/>
              </a:rPr>
              <a:t> Dame Jolie (Dulce señora bonita) </a:t>
            </a:r>
          </a:p>
          <a:p>
            <a:pPr lvl="1" algn="just"/>
            <a:r>
              <a:rPr lang="es-MX" sz="2400" dirty="0">
                <a:latin typeface="Arial" panose="020B0604020202020204" pitchFamily="34" charset="0"/>
                <a:cs typeface="Arial" panose="020B0604020202020204" pitchFamily="34" charset="0"/>
              </a:rPr>
              <a:t>Alfonso X (El Sabio). (2009). </a:t>
            </a:r>
            <a:r>
              <a:rPr lang="es-MX" sz="2400" dirty="0" err="1">
                <a:latin typeface="Arial" panose="020B0604020202020204" pitchFamily="34" charset="0"/>
                <a:cs typeface="Arial" panose="020B0604020202020204" pitchFamily="34" charset="0"/>
              </a:rPr>
              <a:t>Douce</a:t>
            </a:r>
            <a:r>
              <a:rPr lang="es-MX" sz="2400" dirty="0">
                <a:latin typeface="Arial" panose="020B0604020202020204" pitchFamily="34" charset="0"/>
                <a:cs typeface="Arial" panose="020B0604020202020204" pitchFamily="34" charset="0"/>
              </a:rPr>
              <a:t> Dame Jolie. En </a:t>
            </a:r>
            <a:r>
              <a:rPr lang="es-MX" sz="2400" i="1" dirty="0" err="1">
                <a:latin typeface="Arial" panose="020B0604020202020204" pitchFamily="34" charset="0"/>
                <a:cs typeface="Arial" panose="020B0604020202020204" pitchFamily="34" charset="0"/>
              </a:rPr>
              <a:t>Orbis</a:t>
            </a:r>
            <a:r>
              <a:rPr lang="es-MX" sz="2400" i="1" dirty="0">
                <a:latin typeface="Arial" panose="020B0604020202020204" pitchFamily="34" charset="0"/>
                <a:cs typeface="Arial" panose="020B0604020202020204" pitchFamily="34" charset="0"/>
              </a:rPr>
              <a:t> </a:t>
            </a:r>
            <a:r>
              <a:rPr lang="es-MX" sz="2400" i="1" dirty="0" err="1">
                <a:latin typeface="Arial" panose="020B0604020202020204" pitchFamily="34" charset="0"/>
                <a:cs typeface="Arial" panose="020B0604020202020204" pitchFamily="34" charset="0"/>
              </a:rPr>
              <a:t>Alia</a:t>
            </a:r>
            <a:r>
              <a:rPr lang="es-MX" sz="2400" i="1" dirty="0">
                <a:latin typeface="Arial" panose="020B0604020202020204" pitchFamily="34" charset="0"/>
                <a:cs typeface="Arial" panose="020B0604020202020204" pitchFamily="34" charset="0"/>
              </a:rPr>
              <a:t> </a:t>
            </a:r>
            <a:r>
              <a:rPr lang="es-MX" sz="2400" dirty="0">
                <a:latin typeface="Arial" panose="020B0604020202020204" pitchFamily="34" charset="0"/>
                <a:cs typeface="Arial" panose="020B0604020202020204" pitchFamily="34" charset="0"/>
              </a:rPr>
              <a:t>[Álbum grabado por </a:t>
            </a:r>
            <a:r>
              <a:rPr lang="es-MX" sz="2400" dirty="0" err="1">
                <a:latin typeface="Arial" panose="020B0604020202020204" pitchFamily="34" charset="0"/>
                <a:cs typeface="Arial" panose="020B0604020202020204" pitchFamily="34" charset="0"/>
              </a:rPr>
              <a:t>Annwn</a:t>
            </a:r>
            <a:r>
              <a:rPr lang="es-MX" sz="2400" dirty="0">
                <a:latin typeface="Arial" panose="020B0604020202020204" pitchFamily="34" charset="0"/>
                <a:cs typeface="Arial" panose="020B0604020202020204" pitchFamily="34" charset="0"/>
              </a:rPr>
              <a:t>]. Galileo Music </a:t>
            </a:r>
            <a:r>
              <a:rPr lang="es-MX" sz="2400" dirty="0" smtClean="0">
                <a:latin typeface="Arial" panose="020B0604020202020204" pitchFamily="34" charset="0"/>
                <a:cs typeface="Arial" panose="020B0604020202020204" pitchFamily="34" charset="0"/>
              </a:rPr>
              <a:t>Communication (obra </a:t>
            </a:r>
            <a:r>
              <a:rPr lang="es-MX" sz="2400" dirty="0">
                <a:latin typeface="Arial" panose="020B0604020202020204" pitchFamily="34" charset="0"/>
                <a:cs typeface="Arial" panose="020B0604020202020204" pitchFamily="34" charset="0"/>
              </a:rPr>
              <a:t>original publicada en el </a:t>
            </a:r>
            <a:r>
              <a:rPr lang="es-MX" sz="2400" dirty="0" smtClean="0">
                <a:latin typeface="Arial" panose="020B0604020202020204" pitchFamily="34" charset="0"/>
                <a:cs typeface="Arial" panose="020B0604020202020204" pitchFamily="34" charset="0"/>
              </a:rPr>
              <a:t>siglo </a:t>
            </a:r>
            <a:r>
              <a:rPr lang="es-MX" sz="2400" dirty="0">
                <a:latin typeface="Arial" panose="020B0604020202020204" pitchFamily="34" charset="0"/>
                <a:cs typeface="Arial" panose="020B0604020202020204" pitchFamily="34" charset="0"/>
              </a:rPr>
              <a:t>XIV). </a:t>
            </a:r>
            <a:r>
              <a:rPr lang="es-MX" sz="2400" dirty="0">
                <a:solidFill>
                  <a:schemeClr val="accent2">
                    <a:lumMod val="75000"/>
                  </a:schemeClr>
                </a:solidFill>
                <a:latin typeface="Arial" panose="020B0604020202020204" pitchFamily="34" charset="0"/>
                <a:cs typeface="Arial" panose="020B0604020202020204" pitchFamily="34" charset="0"/>
              </a:rPr>
              <a:t>Número de catálogo del CD: </a:t>
            </a:r>
            <a:r>
              <a:rPr lang="es-MX" sz="2400" dirty="0" smtClean="0">
                <a:solidFill>
                  <a:schemeClr val="accent2">
                    <a:lumMod val="75000"/>
                  </a:schemeClr>
                </a:solidFill>
                <a:latin typeface="Arial" panose="020B0604020202020204" pitchFamily="34" charset="0"/>
                <a:cs typeface="Arial" panose="020B0604020202020204" pitchFamily="34" charset="0"/>
              </a:rPr>
              <a:t>GMV023. </a:t>
            </a:r>
            <a:r>
              <a:rPr lang="es-MX" sz="2400" b="1" dirty="0">
                <a:solidFill>
                  <a:srgbClr val="FF0000"/>
                </a:solidFill>
                <a:highlight>
                  <a:srgbClr val="FFFF00"/>
                </a:highlight>
                <a:latin typeface="Arial"/>
                <a:ea typeface="Times New Roman" panose="02020603050405020304" pitchFamily="18" charset="0"/>
                <a:cs typeface="Arial"/>
              </a:rPr>
              <a:t>Incluir letra de la canción – diapositiva </a:t>
            </a:r>
            <a:r>
              <a:rPr lang="es-MX" sz="2400" b="1" dirty="0" smtClean="0">
                <a:solidFill>
                  <a:srgbClr val="FF0000"/>
                </a:solidFill>
                <a:highlight>
                  <a:srgbClr val="FFFF00"/>
                </a:highlight>
                <a:latin typeface="Arial"/>
                <a:ea typeface="Times New Roman" panose="02020603050405020304" pitchFamily="18" charset="0"/>
                <a:cs typeface="Arial"/>
              </a:rPr>
              <a:t>19</a:t>
            </a:r>
            <a:endParaRPr lang="es-MX" sz="2400" b="1" dirty="0">
              <a:solidFill>
                <a:srgbClr val="FF0000"/>
              </a:solidFill>
              <a:highlight>
                <a:srgbClr val="FFFF00"/>
              </a:highlight>
              <a:latin typeface="Arial"/>
              <a:ea typeface="Times New Roman" panose="02020603050405020304" pitchFamily="18" charset="0"/>
              <a:cs typeface="Arial"/>
            </a:endParaRPr>
          </a:p>
          <a:p>
            <a:pPr algn="just"/>
            <a:endParaRPr lang="es-MX"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400" dirty="0">
                <a:solidFill>
                  <a:srgbClr val="0070C0"/>
                </a:solidFill>
                <a:latin typeface="Arial" panose="020B0604020202020204" pitchFamily="34" charset="0"/>
                <a:cs typeface="Arial" panose="020B0604020202020204" pitchFamily="34" charset="0"/>
              </a:rPr>
              <a:t>El siguiente ejemplo es de un autor anónimo. Es una canción de las que se conservan en el famoso libro Carmina Burana. Un texto medieval que adquirió celebridad gracias al compositor moderno Carl </a:t>
            </a:r>
            <a:r>
              <a:rPr lang="es-MX" sz="2400" dirty="0" smtClean="0">
                <a:solidFill>
                  <a:srgbClr val="0070C0"/>
                </a:solidFill>
                <a:latin typeface="Arial" panose="020B0604020202020204" pitchFamily="34" charset="0"/>
                <a:cs typeface="Arial" panose="020B0604020202020204" pitchFamily="34" charset="0"/>
              </a:rPr>
              <a:t>Orff, </a:t>
            </a:r>
            <a:r>
              <a:rPr lang="es-MX" sz="2400" dirty="0">
                <a:solidFill>
                  <a:srgbClr val="0070C0"/>
                </a:solidFill>
                <a:latin typeface="Arial" panose="020B0604020202020204" pitchFamily="34" charset="0"/>
                <a:cs typeface="Arial" panose="020B0604020202020204" pitchFamily="34" charset="0"/>
              </a:rPr>
              <a:t>quien escribió una obra titulada </a:t>
            </a:r>
            <a:r>
              <a:rPr lang="es-MX" sz="2400" i="1" dirty="0">
                <a:solidFill>
                  <a:srgbClr val="0070C0"/>
                </a:solidFill>
                <a:latin typeface="Arial" panose="020B0604020202020204" pitchFamily="34" charset="0"/>
                <a:cs typeface="Arial" panose="020B0604020202020204" pitchFamily="34" charset="0"/>
              </a:rPr>
              <a:t>Carmina Burana</a:t>
            </a:r>
            <a:r>
              <a:rPr lang="es-MX" sz="2400" dirty="0">
                <a:solidFill>
                  <a:srgbClr val="0070C0"/>
                </a:solidFill>
                <a:latin typeface="Arial" panose="020B0604020202020204" pitchFamily="34" charset="0"/>
                <a:cs typeface="Arial" panose="020B0604020202020204" pitchFamily="34" charset="0"/>
              </a:rPr>
              <a:t> para coro y orquesta sinfónica basada en el libro medieval. </a:t>
            </a:r>
          </a:p>
          <a:p>
            <a:pPr marL="1163585" lvl="1" indent="-342900" algn="just">
              <a:buFont typeface="Wingdings" panose="05000000000000000000" pitchFamily="2" charset="2"/>
              <a:buChar char="Ø"/>
            </a:pPr>
            <a:r>
              <a:rPr lang="es-MX" sz="2400" dirty="0" err="1">
                <a:latin typeface="Arial" panose="020B0604020202020204" pitchFamily="34" charset="0"/>
                <a:cs typeface="Arial" panose="020B0604020202020204" pitchFamily="34" charset="0"/>
              </a:rPr>
              <a:t>Virent</a:t>
            </a:r>
            <a:r>
              <a:rPr lang="es-MX" sz="2400" dirty="0">
                <a:latin typeface="Arial" panose="020B0604020202020204" pitchFamily="34" charset="0"/>
                <a:cs typeface="Arial" panose="020B0604020202020204" pitchFamily="34" charset="0"/>
              </a:rPr>
              <a:t> </a:t>
            </a:r>
            <a:r>
              <a:rPr lang="es-MX" sz="2400" dirty="0" err="1">
                <a:latin typeface="Arial" panose="020B0604020202020204" pitchFamily="34" charset="0"/>
                <a:cs typeface="Arial" panose="020B0604020202020204" pitchFamily="34" charset="0"/>
              </a:rPr>
              <a:t>prata</a:t>
            </a:r>
            <a:r>
              <a:rPr lang="es-MX" sz="2400" dirty="0">
                <a:latin typeface="Arial" panose="020B0604020202020204" pitchFamily="34" charset="0"/>
                <a:cs typeface="Arial" panose="020B0604020202020204" pitchFamily="34" charset="0"/>
              </a:rPr>
              <a:t> </a:t>
            </a:r>
            <a:r>
              <a:rPr lang="es-MX" sz="2400" dirty="0" err="1">
                <a:latin typeface="Arial" panose="020B0604020202020204" pitchFamily="34" charset="0"/>
                <a:cs typeface="Arial" panose="020B0604020202020204" pitchFamily="34" charset="0"/>
              </a:rPr>
              <a:t>hiemata</a:t>
            </a:r>
            <a:r>
              <a:rPr lang="es-MX" sz="2400" dirty="0">
                <a:latin typeface="Arial" panose="020B0604020202020204" pitchFamily="34" charset="0"/>
                <a:cs typeface="Arial" panose="020B0604020202020204" pitchFamily="34" charset="0"/>
              </a:rPr>
              <a:t>. (2021). En </a:t>
            </a:r>
            <a:r>
              <a:rPr lang="es-MX" sz="2400" i="1" dirty="0" smtClean="0">
                <a:latin typeface="Arial" panose="020B0604020202020204" pitchFamily="34" charset="0"/>
                <a:cs typeface="Arial" panose="020B0604020202020204" pitchFamily="34" charset="0"/>
              </a:rPr>
              <a:t>Carmina Gemina</a:t>
            </a:r>
            <a:r>
              <a:rPr lang="es-MX" sz="2400" dirty="0" smtClean="0">
                <a:latin typeface="Arial" panose="020B0604020202020204" pitchFamily="34" charset="0"/>
                <a:cs typeface="Arial" panose="020B0604020202020204" pitchFamily="34" charset="0"/>
              </a:rPr>
              <a:t>-A </a:t>
            </a:r>
            <a:r>
              <a:rPr lang="es-MX" sz="2400" dirty="0">
                <a:latin typeface="Arial" panose="020B0604020202020204" pitchFamily="34" charset="0"/>
                <a:cs typeface="Arial" panose="020B0604020202020204" pitchFamily="34" charset="0"/>
              </a:rPr>
              <a:t>Medieval Journey Through Cantigas de Santa Maria, Llibre Vermell de Montserrat, Codex Buranus [Álbum grabado por Ensemble Comtessa de Dia]. Da Vinci </a:t>
            </a:r>
            <a:r>
              <a:rPr lang="es-MX" sz="2400" dirty="0" smtClean="0">
                <a:latin typeface="Arial" panose="020B0604020202020204" pitchFamily="34" charset="0"/>
                <a:cs typeface="Arial" panose="020B0604020202020204" pitchFamily="34" charset="0"/>
              </a:rPr>
              <a:t>Classics (obra </a:t>
            </a:r>
            <a:r>
              <a:rPr lang="es-MX" sz="2400" dirty="0">
                <a:latin typeface="Arial" panose="020B0604020202020204" pitchFamily="34" charset="0"/>
                <a:cs typeface="Arial" panose="020B0604020202020204" pitchFamily="34" charset="0"/>
              </a:rPr>
              <a:t>original publicada en el </a:t>
            </a:r>
            <a:r>
              <a:rPr lang="es-MX" sz="2400" dirty="0" smtClean="0">
                <a:latin typeface="Arial" panose="020B0604020202020204" pitchFamily="34" charset="0"/>
                <a:cs typeface="Arial" panose="020B0604020202020204" pitchFamily="34" charset="0"/>
              </a:rPr>
              <a:t>siglo </a:t>
            </a:r>
            <a:r>
              <a:rPr lang="es-MX" sz="2400" dirty="0">
                <a:latin typeface="Arial" panose="020B0604020202020204" pitchFamily="34" charset="0"/>
                <a:cs typeface="Arial" panose="020B0604020202020204" pitchFamily="34" charset="0"/>
              </a:rPr>
              <a:t>XIII). </a:t>
            </a:r>
            <a:r>
              <a:rPr lang="es-MX" sz="2400" dirty="0">
                <a:solidFill>
                  <a:schemeClr val="accent2">
                    <a:lumMod val="75000"/>
                  </a:schemeClr>
                </a:solidFill>
                <a:latin typeface="Arial" panose="020B0604020202020204" pitchFamily="34" charset="0"/>
                <a:cs typeface="Arial" panose="020B0604020202020204" pitchFamily="34" charset="0"/>
              </a:rPr>
              <a:t>Número de catálogo del CD: </a:t>
            </a:r>
            <a:r>
              <a:rPr lang="es-MX" sz="2400" dirty="0" smtClean="0">
                <a:solidFill>
                  <a:schemeClr val="accent2">
                    <a:lumMod val="75000"/>
                  </a:schemeClr>
                </a:solidFill>
                <a:latin typeface="Arial" panose="020B0604020202020204" pitchFamily="34" charset="0"/>
                <a:cs typeface="Arial" panose="020B0604020202020204" pitchFamily="34" charset="0"/>
              </a:rPr>
              <a:t>825646465477.</a:t>
            </a:r>
            <a:endParaRPr lang="es-MX" sz="2400"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5603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3CD83EE4-1275-4616-8C32-ADED6C999555}"/>
              </a:ext>
            </a:extLst>
          </p:cNvPr>
          <p:cNvSpPr txBox="1"/>
          <p:nvPr/>
        </p:nvSpPr>
        <p:spPr>
          <a:xfrm>
            <a:off x="1638300" y="952500"/>
            <a:ext cx="10725150" cy="15736872"/>
          </a:xfrm>
          <a:prstGeom prst="rect">
            <a:avLst/>
          </a:prstGeom>
          <a:noFill/>
        </p:spPr>
        <p:txBody>
          <a:bodyPr wrap="square" rtlCol="0">
            <a:spAutoFit/>
          </a:bodyPr>
          <a:lstStyle/>
          <a:p>
            <a:r>
              <a:rPr lang="es-MX" sz="3200" dirty="0">
                <a:solidFill>
                  <a:srgbClr val="000000"/>
                </a:solidFill>
                <a:effectLst/>
                <a:latin typeface="Calibri Light" panose="020F0302020204030204" pitchFamily="34" charset="0"/>
                <a:ea typeface="Times New Roman" panose="02020603050405020304" pitchFamily="18" charset="0"/>
              </a:rPr>
              <a:t>Está es una interpretación </a:t>
            </a:r>
            <a:r>
              <a:rPr lang="es-MX" sz="3200" dirty="0">
                <a:solidFill>
                  <a:srgbClr val="000000"/>
                </a:solidFill>
                <a:latin typeface="Calibri Light" panose="020F0302020204030204" pitchFamily="34" charset="0"/>
                <a:ea typeface="Times New Roman" panose="02020603050405020304" pitchFamily="18" charset="0"/>
              </a:rPr>
              <a:t>de </a:t>
            </a:r>
            <a:r>
              <a:rPr lang="es-MX" sz="3200" dirty="0">
                <a:solidFill>
                  <a:srgbClr val="000000"/>
                </a:solidFill>
                <a:effectLst/>
                <a:latin typeface="Calibri Light" panose="020F0302020204030204" pitchFamily="34" charset="0"/>
                <a:ea typeface="Times New Roman" panose="02020603050405020304" pitchFamily="18" charset="0"/>
              </a:rPr>
              <a:t>la letra completa de la canción.</a:t>
            </a:r>
            <a:endParaRPr lang="es-MX" sz="3200" dirty="0">
              <a:effectLst/>
              <a:latin typeface="Times New Roman" panose="02020603050405020304" pitchFamily="18" charset="0"/>
              <a:ea typeface="Calibri" panose="020F0502020204030204" pitchFamily="34" charset="0"/>
            </a:endParaRPr>
          </a:p>
          <a:p>
            <a:endParaRPr lang="es-MX" sz="3200" b="1" i="1" dirty="0" smtClean="0">
              <a:solidFill>
                <a:srgbClr val="000000"/>
              </a:solidFill>
              <a:effectLst/>
              <a:latin typeface="Calibri Light" panose="020F0302020204030204" pitchFamily="34" charset="0"/>
              <a:ea typeface="Times New Roman" panose="02020603050405020304" pitchFamily="18" charset="0"/>
            </a:endParaRPr>
          </a:p>
          <a:p>
            <a:pPr algn="ctr"/>
            <a:r>
              <a:rPr lang="es-MX" sz="3200" b="1" i="1" dirty="0" smtClean="0">
                <a:solidFill>
                  <a:srgbClr val="000000"/>
                </a:solidFill>
                <a:effectLst/>
                <a:latin typeface="Calibri Light" panose="020F0302020204030204" pitchFamily="34" charset="0"/>
                <a:ea typeface="Times New Roman" panose="02020603050405020304" pitchFamily="18" charset="0"/>
              </a:rPr>
              <a:t>Douce </a:t>
            </a:r>
            <a:r>
              <a:rPr lang="es-MX" sz="3200" b="1" i="1" dirty="0">
                <a:solidFill>
                  <a:srgbClr val="000000"/>
                </a:solidFill>
                <a:effectLst/>
                <a:latin typeface="Calibri Light" panose="020F0302020204030204" pitchFamily="34" charset="0"/>
                <a:ea typeface="Times New Roman" panose="02020603050405020304" pitchFamily="18" charset="0"/>
              </a:rPr>
              <a:t>Dame Jolie</a:t>
            </a:r>
            <a:r>
              <a:rPr lang="es-MX" sz="3200" dirty="0">
                <a:solidFill>
                  <a:srgbClr val="000000"/>
                </a:solidFill>
                <a:effectLst/>
                <a:latin typeface="Calibri Light" panose="020F0302020204030204" pitchFamily="34" charset="0"/>
                <a:ea typeface="Times New Roman" panose="02020603050405020304" pitchFamily="18" charset="0"/>
              </a:rPr>
              <a:t> </a:t>
            </a:r>
            <a:endParaRPr lang="es-MX" sz="3200" dirty="0" smtClean="0">
              <a:solidFill>
                <a:srgbClr val="000000"/>
              </a:solidFill>
              <a:effectLst/>
              <a:latin typeface="Calibri Light" panose="020F0302020204030204" pitchFamily="34" charset="0"/>
              <a:ea typeface="Times New Roman" panose="02020603050405020304" pitchFamily="18" charset="0"/>
            </a:endParaRPr>
          </a:p>
          <a:p>
            <a:pPr algn="ctr"/>
            <a:r>
              <a:rPr lang="es-MX" sz="2400" dirty="0" smtClean="0"/>
              <a:t>Guillaume </a:t>
            </a:r>
            <a:r>
              <a:rPr lang="es-MX" sz="2400" dirty="0"/>
              <a:t>de </a:t>
            </a:r>
            <a:r>
              <a:rPr lang="es-MX" sz="2400" dirty="0" smtClean="0"/>
              <a:t>Machaut</a:t>
            </a:r>
            <a:endParaRPr lang="es-MX" sz="2400" dirty="0">
              <a:effectLst/>
              <a:latin typeface="Times New Roman" panose="02020603050405020304" pitchFamily="18" charset="0"/>
              <a:ea typeface="Calibri" panose="020F0502020204030204" pitchFamily="34" charset="0"/>
            </a:endParaRPr>
          </a:p>
          <a:p>
            <a:r>
              <a:rPr lang="es-MX" sz="3200" dirty="0">
                <a:solidFill>
                  <a:srgbClr val="000000"/>
                </a:solidFill>
                <a:effectLst/>
                <a:latin typeface="Calibri Light" panose="020F0302020204030204" pitchFamily="34" charset="0"/>
                <a:ea typeface="Times New Roman" panose="02020603050405020304" pitchFamily="18" charset="0"/>
              </a:rPr>
              <a:t> </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Dulce, encantadora dama por el amor de dios no pienses</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que cualquiera tiene soberanía sobre mi corazón. Sólo tú.</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Por siempre, sin traiciones, te he adorado,</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y todos los días de mi vida te he servido humildemente.</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Sin pensamientos bajos.</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Ay, me quedo rogando por esperanza y alivio.</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Porque, sin tu compasión, mi alegría ha llegado a su fin.</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Dulce, encantadora </a:t>
            </a:r>
            <a:r>
              <a:rPr lang="es-MX" sz="3200" dirty="0" smtClean="0">
                <a:solidFill>
                  <a:srgbClr val="000000"/>
                </a:solidFill>
                <a:effectLst/>
                <a:latin typeface="Calibri Light" panose="020F0302020204030204" pitchFamily="34" charset="0"/>
                <a:ea typeface="Times New Roman" panose="02020603050405020304" pitchFamily="18" charset="0"/>
              </a:rPr>
              <a:t>dama...</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Pero tu dulce superioridad domina mi corazón con tanta dureza</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Atormentándolo y atándolo con un amor incontenible.</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Para que [mi corazón] nada desea más que estar en tu poder.</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Y aun así, tu propio corazón no le da ningún alivio.</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Dulce, encantadora </a:t>
            </a:r>
            <a:r>
              <a:rPr lang="es-MX" sz="3200" dirty="0" smtClean="0">
                <a:solidFill>
                  <a:srgbClr val="000000"/>
                </a:solidFill>
                <a:effectLst/>
                <a:latin typeface="Calibri Light" panose="020F0302020204030204" pitchFamily="34" charset="0"/>
                <a:ea typeface="Times New Roman" panose="02020603050405020304" pitchFamily="18" charset="0"/>
              </a:rPr>
              <a:t>dama...</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Y ya que mi enfermedad de amor nunca será sanada sin ti,</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mi dulce enemiga, quien toma deleite mi tormento,</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con las manos juntas suplico</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que misericordiosamente me mate tu corazón, que me olvida,</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Pues durante demasiado tiempo he languidecido.</a:t>
            </a:r>
            <a:endParaRPr lang="es-MX" sz="3200" dirty="0">
              <a:effectLst/>
              <a:latin typeface="Times New Roman" panose="02020603050405020304" pitchFamily="18" charset="0"/>
              <a:ea typeface="Calibri" panose="020F0502020204030204" pitchFamily="34" charset="0"/>
            </a:endParaRPr>
          </a:p>
          <a:p>
            <a:pPr marL="899160"/>
            <a:r>
              <a:rPr lang="es-MX" sz="3200" dirty="0">
                <a:solidFill>
                  <a:srgbClr val="000000"/>
                </a:solidFill>
                <a:effectLst/>
                <a:latin typeface="Calibri Light" panose="020F0302020204030204" pitchFamily="34" charset="0"/>
                <a:ea typeface="Times New Roman" panose="02020603050405020304" pitchFamily="18" charset="0"/>
              </a:rPr>
              <a:t>Dulce, encantadora </a:t>
            </a:r>
            <a:r>
              <a:rPr lang="es-MX" sz="3200" dirty="0" smtClean="0">
                <a:solidFill>
                  <a:srgbClr val="000000"/>
                </a:solidFill>
                <a:effectLst/>
                <a:latin typeface="Calibri Light" panose="020F0302020204030204" pitchFamily="34" charset="0"/>
                <a:ea typeface="Times New Roman" panose="02020603050405020304" pitchFamily="18" charset="0"/>
              </a:rPr>
              <a:t>dama...</a:t>
            </a:r>
          </a:p>
          <a:p>
            <a:pPr marL="899160"/>
            <a:endParaRPr lang="es-MX" sz="3200" dirty="0">
              <a:solidFill>
                <a:srgbClr val="000000"/>
              </a:solidFill>
              <a:latin typeface="Calibri Light" panose="020F0302020204030204" pitchFamily="34" charset="0"/>
              <a:ea typeface="Times New Roman" panose="02020603050405020304" pitchFamily="18" charset="0"/>
            </a:endParaRPr>
          </a:p>
          <a:p>
            <a:pPr marL="899160" algn="r"/>
            <a:r>
              <a:rPr lang="es-MX" sz="2000" dirty="0" smtClean="0"/>
              <a:t>(De Machaut, s. XIV, interpretaci</a:t>
            </a:r>
            <a:r>
              <a:rPr lang="es-ES" sz="2000" dirty="0" err="1" smtClean="0"/>
              <a:t>ón</a:t>
            </a:r>
            <a:r>
              <a:rPr lang="es-ES" sz="2000" dirty="0" smtClean="0"/>
              <a:t> propia).</a:t>
            </a:r>
            <a:endParaRPr lang="es-MX" sz="2000" dirty="0"/>
          </a:p>
          <a:p>
            <a:pPr marL="899160"/>
            <a:endParaRPr lang="es-MX" sz="3200" dirty="0">
              <a:effectLst/>
              <a:latin typeface="Times New Roman" panose="02020603050405020304" pitchFamily="18" charset="0"/>
              <a:ea typeface="Calibri" panose="020F0502020204030204" pitchFamily="34" charset="0"/>
            </a:endParaRPr>
          </a:p>
          <a:p>
            <a:endParaRPr lang="es-MX" dirty="0"/>
          </a:p>
          <a:p>
            <a:endParaRPr lang="es-MX" dirty="0"/>
          </a:p>
        </p:txBody>
      </p:sp>
    </p:spTree>
    <p:extLst>
      <p:ext uri="{BB962C8B-B14F-4D97-AF65-F5344CB8AC3E}">
        <p14:creationId xmlns:p14="http://schemas.microsoft.com/office/powerpoint/2010/main" val="334650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065098" y="1113621"/>
            <a:ext cx="17559553" cy="13743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s-ES_tradnl" altLang="es-MX" sz="2800" b="1" dirty="0">
                <a:solidFill>
                  <a:schemeClr val="tx1"/>
                </a:solidFill>
                <a:latin typeface="Arial" panose="020B0604020202020204" pitchFamily="34" charset="0"/>
                <a:cs typeface="Arial" panose="020B0604020202020204" pitchFamily="34" charset="0"/>
              </a:rPr>
              <a:t>Autor de la experiencia educativa: </a:t>
            </a:r>
            <a:r>
              <a:rPr lang="es-ES_tradnl" sz="2800" b="1" dirty="0">
                <a:solidFill>
                  <a:schemeClr val="tx1"/>
                </a:solidFill>
                <a:latin typeface="Arial" panose="020B0604020202020204" pitchFamily="34" charset="0"/>
                <a:cs typeface="Arial" panose="020B0604020202020204" pitchFamily="34" charset="0"/>
              </a:rPr>
              <a:t>Alexis Fonseca Rangel </a:t>
            </a:r>
            <a:endParaRPr lang="es-ES_tradnl" altLang="es-MX" sz="2800" b="1" dirty="0">
              <a:solidFill>
                <a:schemeClr val="tx1"/>
              </a:solidFill>
              <a:latin typeface="Arial" panose="020B0604020202020204" pitchFamily="34" charset="0"/>
              <a:cs typeface="Arial" panose="020B0604020202020204" pitchFamily="34" charset="0"/>
            </a:endParaRPr>
          </a:p>
          <a:p>
            <a:pPr algn="just"/>
            <a:endParaRPr lang="es-ES_tradnl" altLang="es-MX" sz="2800" b="1" dirty="0">
              <a:solidFill>
                <a:schemeClr val="tx1"/>
              </a:solidFill>
              <a:latin typeface="Arial" panose="020B0604020202020204" pitchFamily="34" charset="0"/>
              <a:cs typeface="Arial" panose="020B0604020202020204" pitchFamily="34" charset="0"/>
            </a:endParaRPr>
          </a:p>
          <a:p>
            <a:pPr algn="just"/>
            <a:r>
              <a:rPr lang="es-MX" sz="2800" b="1" dirty="0">
                <a:solidFill>
                  <a:schemeClr val="tx1"/>
                </a:solidFill>
                <a:latin typeface="Arial" panose="020B0604020202020204" pitchFamily="34" charset="0"/>
                <a:cs typeface="Arial" panose="020B0604020202020204" pitchFamily="34" charset="0"/>
              </a:rPr>
              <a:t>Estudios:</a:t>
            </a:r>
          </a:p>
          <a:p>
            <a:pPr marL="457200" indent="-457200">
              <a:buFont typeface="Arial"/>
              <a:buChar char="•"/>
            </a:pPr>
            <a:r>
              <a:rPr lang="es-ES_tradnl" sz="2800" dirty="0" smtClean="0">
                <a:solidFill>
                  <a:schemeClr val="tx1"/>
                </a:solidFill>
              </a:rPr>
              <a:t>Licenciatura </a:t>
            </a:r>
            <a:r>
              <a:rPr lang="es-ES_tradnl" sz="2800" dirty="0">
                <a:solidFill>
                  <a:schemeClr val="tx1"/>
                </a:solidFill>
              </a:rPr>
              <a:t>en Música: Opción Violín, de la Facultad de Música de la Universidad Veracruzana (1988-1999). </a:t>
            </a:r>
          </a:p>
          <a:p>
            <a:pPr marL="457200" indent="-457200">
              <a:buFont typeface="Arial"/>
              <a:buChar char="•"/>
            </a:pPr>
            <a:r>
              <a:rPr lang="es-ES_tradnl" sz="2800" dirty="0" smtClean="0">
                <a:solidFill>
                  <a:schemeClr val="tx1"/>
                </a:solidFill>
              </a:rPr>
              <a:t>Maestría </a:t>
            </a:r>
            <a:r>
              <a:rPr lang="es-ES_tradnl" sz="2800" dirty="0">
                <a:solidFill>
                  <a:schemeClr val="tx1"/>
                </a:solidFill>
              </a:rPr>
              <a:t>en Música, con Especialización en Musicología (2001-2003). </a:t>
            </a:r>
            <a:endParaRPr lang="es-ES_tradnl" sz="2800" dirty="0" smtClean="0">
              <a:solidFill>
                <a:schemeClr val="tx1"/>
              </a:solidFill>
            </a:endParaRPr>
          </a:p>
          <a:p>
            <a:pPr marL="457200" indent="-457200">
              <a:buFont typeface="Arial"/>
              <a:buChar char="•"/>
            </a:pPr>
            <a:r>
              <a:rPr lang="es-ES_tradnl" sz="2800" dirty="0" smtClean="0">
                <a:solidFill>
                  <a:schemeClr val="tx1"/>
                </a:solidFill>
              </a:rPr>
              <a:t>Actualmente </a:t>
            </a:r>
            <a:r>
              <a:rPr lang="es-ES_tradnl" sz="2800" dirty="0">
                <a:solidFill>
                  <a:schemeClr val="tx1"/>
                </a:solidFill>
              </a:rPr>
              <a:t>realiza su tesis doctoral titulada: </a:t>
            </a:r>
            <a:r>
              <a:rPr lang="es-ES_tradnl" sz="2800" i="1" dirty="0">
                <a:solidFill>
                  <a:schemeClr val="tx1"/>
                </a:solidFill>
              </a:rPr>
              <a:t>La atención sostenida como factor de desempeño musical de los estudiantes de violín.</a:t>
            </a:r>
            <a:endParaRPr lang="es-MX" sz="2800" dirty="0">
              <a:solidFill>
                <a:schemeClr val="tx1"/>
              </a:solidFill>
            </a:endParaRPr>
          </a:p>
          <a:p>
            <a:pPr algn="just"/>
            <a:endParaRPr lang="es-ES_tradnl" sz="2800" i="1" dirty="0">
              <a:solidFill>
                <a:schemeClr val="tx1"/>
              </a:solidFill>
              <a:latin typeface="Arial" panose="020B0604020202020204" pitchFamily="34" charset="0"/>
              <a:cs typeface="Arial" panose="020B0604020202020204" pitchFamily="34" charset="0"/>
            </a:endParaRPr>
          </a:p>
          <a:p>
            <a:pPr algn="just"/>
            <a:r>
              <a:rPr lang="es-ES_tradnl" sz="2800" b="1" dirty="0">
                <a:solidFill>
                  <a:schemeClr val="tx1"/>
                </a:solidFill>
                <a:latin typeface="Arial" panose="020B0604020202020204" pitchFamily="34" charset="0"/>
                <a:cs typeface="Arial" panose="020B0604020202020204" pitchFamily="34" charset="0"/>
              </a:rPr>
              <a:t>Trabajo anterior:</a:t>
            </a:r>
            <a:endParaRPr lang="es-MX" sz="2800" b="1" dirty="0">
              <a:solidFill>
                <a:schemeClr val="tx1"/>
              </a:solidFill>
              <a:latin typeface="Arial" panose="020B0604020202020204" pitchFamily="34" charset="0"/>
              <a:cs typeface="Arial" panose="020B0604020202020204" pitchFamily="34" charset="0"/>
            </a:endParaRPr>
          </a:p>
          <a:p>
            <a:pPr marL="457200" indent="-457200" algn="just">
              <a:buFont typeface="Arial"/>
              <a:buChar char="•"/>
            </a:pPr>
            <a:r>
              <a:rPr lang="es-ES_tradnl" sz="2800" dirty="0">
                <a:solidFill>
                  <a:schemeClr val="tx1"/>
                </a:solidFill>
              </a:rPr>
              <a:t>Realizó su primer interinato en la Orquesta Sinfónica de Xalapa en </a:t>
            </a:r>
            <a:r>
              <a:rPr lang="es-ES_tradnl" sz="2800" dirty="0" smtClean="0">
                <a:solidFill>
                  <a:schemeClr val="tx1"/>
                </a:solidFill>
              </a:rPr>
              <a:t>1995.</a:t>
            </a:r>
          </a:p>
          <a:p>
            <a:pPr marL="457200" indent="-457200" algn="just">
              <a:buFont typeface="Arial"/>
              <a:buChar char="•"/>
            </a:pPr>
            <a:r>
              <a:rPr lang="tr-TR" sz="2800" dirty="0">
                <a:solidFill>
                  <a:schemeClr val="tx1"/>
                </a:solidFill>
              </a:rPr>
              <a:t>I</a:t>
            </a:r>
            <a:r>
              <a:rPr lang="es-ES_tradnl" sz="2800" dirty="0" err="1" smtClean="0">
                <a:solidFill>
                  <a:schemeClr val="tx1"/>
                </a:solidFill>
              </a:rPr>
              <a:t>ntegrante</a:t>
            </a:r>
            <a:r>
              <a:rPr lang="es-ES_tradnl" sz="2800" dirty="0" smtClean="0">
                <a:solidFill>
                  <a:schemeClr val="tx1"/>
                </a:solidFill>
              </a:rPr>
              <a:t> </a:t>
            </a:r>
            <a:r>
              <a:rPr lang="es-ES_tradnl" sz="2800" dirty="0">
                <a:solidFill>
                  <a:schemeClr val="tx1"/>
                </a:solidFill>
              </a:rPr>
              <a:t>de base de esa </a:t>
            </a:r>
            <a:r>
              <a:rPr lang="es-ES_tradnl" sz="2800" dirty="0" smtClean="0">
                <a:solidFill>
                  <a:schemeClr val="tx1"/>
                </a:solidFill>
              </a:rPr>
              <a:t>institución, desde 1999 a la fecha.</a:t>
            </a:r>
            <a:endParaRPr lang="es-MX" sz="2800" dirty="0">
              <a:solidFill>
                <a:schemeClr val="tx1"/>
              </a:solidFill>
            </a:endParaRPr>
          </a:p>
          <a:p>
            <a:pPr algn="just"/>
            <a:endParaRPr lang="es-ES_tradnl" sz="2800" dirty="0">
              <a:solidFill>
                <a:schemeClr val="tx1"/>
              </a:solidFill>
              <a:latin typeface="Arial" panose="020B0604020202020204" pitchFamily="34" charset="0"/>
              <a:cs typeface="Arial" panose="020B0604020202020204" pitchFamily="34" charset="0"/>
            </a:endParaRPr>
          </a:p>
          <a:p>
            <a:pPr algn="just"/>
            <a:r>
              <a:rPr lang="es-ES_tradnl" sz="2800" b="1" dirty="0">
                <a:solidFill>
                  <a:schemeClr val="tx1"/>
                </a:solidFill>
                <a:latin typeface="Arial" panose="020B0604020202020204" pitchFamily="34" charset="0"/>
                <a:cs typeface="Arial" panose="020B0604020202020204" pitchFamily="34" charset="0"/>
              </a:rPr>
              <a:t>Trabajo actual/función:</a:t>
            </a:r>
            <a:endParaRPr lang="es-MX" sz="2800" b="1" dirty="0">
              <a:solidFill>
                <a:schemeClr val="tx1"/>
              </a:solidFill>
              <a:latin typeface="Arial" panose="020B0604020202020204" pitchFamily="34" charset="0"/>
              <a:cs typeface="Arial" panose="020B0604020202020204" pitchFamily="34" charset="0"/>
            </a:endParaRPr>
          </a:p>
          <a:p>
            <a:pPr marL="457200" indent="-457200">
              <a:buFont typeface="Arial"/>
              <a:buChar char="•"/>
            </a:pPr>
            <a:r>
              <a:rPr lang="es-ES_tradnl" sz="2800" dirty="0">
                <a:solidFill>
                  <a:schemeClr val="tx1"/>
                </a:solidFill>
              </a:rPr>
              <a:t>Además de su actividad artística como ejecutante, es profesor de violín en la Facultad de Música de </a:t>
            </a:r>
            <a:r>
              <a:rPr lang="es-ES_tradnl" sz="2800" dirty="0" smtClean="0">
                <a:solidFill>
                  <a:schemeClr val="tx1"/>
                </a:solidFill>
              </a:rPr>
              <a:t>la Universidad Veracruzana.</a:t>
            </a:r>
            <a:endParaRPr lang="es-ES_tradnl" altLang="es-MX" sz="2933"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6228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5308" y="5825060"/>
            <a:ext cx="3110547" cy="4153059"/>
          </a:xfrm>
          <a:prstGeom prst="rect">
            <a:avLst/>
          </a:prstGeom>
          <a:noFill/>
          <a:ln>
            <a:noFill/>
          </a:ln>
        </p:spPr>
      </p:pic>
      <p:pic>
        <p:nvPicPr>
          <p:cNvPr id="5" name="Imagen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2544" y="5813333"/>
            <a:ext cx="3130233" cy="4153059"/>
          </a:xfrm>
          <a:prstGeom prst="rect">
            <a:avLst/>
          </a:prstGeom>
          <a:noFill/>
          <a:ln>
            <a:noFill/>
          </a:ln>
        </p:spPr>
      </p:pic>
      <p:sp>
        <p:nvSpPr>
          <p:cNvPr id="6" name="Rectángulo 5"/>
          <p:cNvSpPr/>
          <p:nvPr/>
        </p:nvSpPr>
        <p:spPr>
          <a:xfrm>
            <a:off x="0" y="10156664"/>
            <a:ext cx="9899650" cy="646331"/>
          </a:xfrm>
          <a:prstGeom prst="rect">
            <a:avLst/>
          </a:prstGeom>
        </p:spPr>
        <p:txBody>
          <a:bodyPr>
            <a:spAutoFit/>
          </a:bodyPr>
          <a:lstStyle/>
          <a:p>
            <a:pPr algn="ctr">
              <a:spcAft>
                <a:spcPts val="0"/>
              </a:spcAft>
            </a:pPr>
            <a:r>
              <a:rPr lang="es-MX" sz="1800" dirty="0">
                <a:solidFill>
                  <a:srgbClr val="000000"/>
                </a:solidFill>
                <a:latin typeface="Arial" panose="020B0604020202020204" pitchFamily="34" charset="0"/>
                <a:ea typeface="Times New Roman" panose="02020603050405020304" pitchFamily="18" charset="0"/>
                <a:cs typeface="Arial" panose="020B0604020202020204" pitchFamily="34" charset="0"/>
              </a:rPr>
              <a:t>Imágenes libres de derechos de autor. Con licencia </a:t>
            </a:r>
            <a:r>
              <a:rPr lang="es-MX" sz="18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creative</a:t>
            </a:r>
            <a:r>
              <a:rPr lang="es-MX" sz="18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MX" sz="18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commons</a:t>
            </a:r>
            <a:r>
              <a:rPr lang="es-MX" sz="18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s-MX" sz="1800" dirty="0">
              <a:latin typeface="Arial" panose="020B0604020202020204" pitchFamily="34" charset="0"/>
              <a:ea typeface="Calibri" panose="020F0502020204030204" pitchFamily="34" charset="0"/>
              <a:cs typeface="Arial" panose="020B0604020202020204" pitchFamily="34" charset="0"/>
            </a:endParaRPr>
          </a:p>
          <a:p>
            <a:pPr algn="ctr"/>
            <a:r>
              <a:rPr lang="es-MX" sz="1800" u="sng" dirty="0">
                <a:solidFill>
                  <a:srgbClr val="0563C1"/>
                </a:solidFill>
                <a:latin typeface="Arial" panose="020B0604020202020204" pitchFamily="34" charset="0"/>
                <a:ea typeface="Times New Roman" panose="02020603050405020304" pitchFamily="18" charset="0"/>
                <a:cs typeface="Arial" panose="020B0604020202020204" pitchFamily="34" charset="0"/>
                <a:hlinkClick r:id="rId4"/>
              </a:rPr>
              <a:t>https://pixabay.com/es/</a:t>
            </a:r>
            <a:endParaRPr lang="es-MX" sz="1800" dirty="0">
              <a:latin typeface="Arial" panose="020B0604020202020204" pitchFamily="34" charset="0"/>
              <a:cs typeface="Arial" panose="020B0604020202020204" pitchFamily="34" charset="0"/>
            </a:endParaRPr>
          </a:p>
        </p:txBody>
      </p:sp>
      <p:pic>
        <p:nvPicPr>
          <p:cNvPr id="7" name="Imagen 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54037" y="6036466"/>
            <a:ext cx="4039870" cy="3566001"/>
          </a:xfrm>
          <a:prstGeom prst="rect">
            <a:avLst/>
          </a:prstGeom>
          <a:noFill/>
          <a:ln>
            <a:noFill/>
          </a:ln>
        </p:spPr>
      </p:pic>
      <p:pic>
        <p:nvPicPr>
          <p:cNvPr id="8" name="Imagen 7"/>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493907" y="6014954"/>
            <a:ext cx="3870548" cy="3587513"/>
          </a:xfrm>
          <a:prstGeom prst="rect">
            <a:avLst/>
          </a:prstGeom>
          <a:noFill/>
          <a:ln>
            <a:noFill/>
          </a:ln>
        </p:spPr>
      </p:pic>
      <p:pic>
        <p:nvPicPr>
          <p:cNvPr id="9" name="Imagen 8"/>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86572" y="9602466"/>
            <a:ext cx="3944335" cy="3564893"/>
          </a:xfrm>
          <a:prstGeom prst="rect">
            <a:avLst/>
          </a:prstGeom>
          <a:noFill/>
          <a:ln>
            <a:noFill/>
          </a:ln>
        </p:spPr>
      </p:pic>
      <p:pic>
        <p:nvPicPr>
          <p:cNvPr id="10" name="Imagen 9"/>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67938" y="11540966"/>
            <a:ext cx="4775835" cy="3180874"/>
          </a:xfrm>
          <a:prstGeom prst="rect">
            <a:avLst/>
          </a:prstGeom>
          <a:noFill/>
          <a:ln>
            <a:noFill/>
          </a:ln>
        </p:spPr>
      </p:pic>
      <p:sp>
        <p:nvSpPr>
          <p:cNvPr id="11" name="Rectángulo 10"/>
          <p:cNvSpPr/>
          <p:nvPr/>
        </p:nvSpPr>
        <p:spPr>
          <a:xfrm>
            <a:off x="-229809" y="14900385"/>
            <a:ext cx="9899650" cy="646331"/>
          </a:xfrm>
          <a:prstGeom prst="rect">
            <a:avLst/>
          </a:prstGeom>
        </p:spPr>
        <p:txBody>
          <a:bodyPr>
            <a:spAutoFit/>
          </a:bodyPr>
          <a:lstStyle/>
          <a:p>
            <a:pPr algn="ctr">
              <a:spcAft>
                <a:spcPts val="0"/>
              </a:spcAft>
            </a:pPr>
            <a:r>
              <a:rPr lang="es-MX" sz="1800" dirty="0">
                <a:solidFill>
                  <a:srgbClr val="000000"/>
                </a:solidFill>
                <a:latin typeface="Arial" panose="020B0604020202020204" pitchFamily="34" charset="0"/>
                <a:ea typeface="Times New Roman" panose="02020603050405020304" pitchFamily="18" charset="0"/>
                <a:cs typeface="Arial" panose="020B0604020202020204" pitchFamily="34" charset="0"/>
              </a:rPr>
              <a:t>Imágenes libres de derechos de autor. Con licencia </a:t>
            </a:r>
            <a:r>
              <a:rPr lang="es-MX" sz="18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creative</a:t>
            </a:r>
            <a:r>
              <a:rPr lang="es-MX" sz="18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MX" sz="18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commons</a:t>
            </a:r>
            <a:r>
              <a:rPr lang="es-MX" sz="18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algn="ctr">
              <a:spcAft>
                <a:spcPts val="0"/>
              </a:spcAft>
            </a:pPr>
            <a:r>
              <a:rPr lang="es-MX" sz="1800" dirty="0">
                <a:solidFill>
                  <a:srgbClr val="000000"/>
                </a:solidFill>
                <a:latin typeface="Arial" panose="020B0604020202020204" pitchFamily="34" charset="0"/>
                <a:ea typeface="Times New Roman" panose="02020603050405020304" pitchFamily="18" charset="0"/>
                <a:cs typeface="Arial" panose="020B0604020202020204" pitchFamily="34" charset="0"/>
                <a:hlinkClick r:id="rId4"/>
              </a:rPr>
              <a:t>https://pixabay.com/es/</a:t>
            </a:r>
            <a:r>
              <a:rPr lang="es-MX" sz="18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p>
        </p:txBody>
      </p:sp>
    </p:spTree>
    <p:extLst>
      <p:ext uri="{BB962C8B-B14F-4D97-AF65-F5344CB8AC3E}">
        <p14:creationId xmlns:p14="http://schemas.microsoft.com/office/powerpoint/2010/main" val="3224062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8640" y="684481"/>
            <a:ext cx="18379440" cy="10833735"/>
          </a:xfrm>
          <a:prstGeom prst="rect">
            <a:avLst/>
          </a:prstGeom>
        </p:spPr>
        <p:txBody>
          <a:bodyPr wrap="square">
            <a:spAutoFit/>
          </a:bodyPr>
          <a:lstStyle/>
          <a:p>
            <a:endParaRPr lang="es-MX" sz="1800" dirty="0">
              <a:latin typeface="Arial" panose="020B0604020202020204" pitchFamily="34" charset="0"/>
              <a:cs typeface="Arial" panose="020B0604020202020204" pitchFamily="34" charset="0"/>
            </a:endParaRPr>
          </a:p>
          <a:p>
            <a:pPr algn="just"/>
            <a:endParaRPr lang="es-MX"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400" dirty="0">
                <a:solidFill>
                  <a:srgbClr val="0070C0"/>
                </a:solidFill>
                <a:latin typeface="Arial" panose="020B0604020202020204" pitchFamily="34" charset="0"/>
                <a:cs typeface="Arial" panose="020B0604020202020204" pitchFamily="34" charset="0"/>
              </a:rPr>
              <a:t>La siguiente canción se trata de un canto escrito por el compositor inglés Thomas </a:t>
            </a:r>
            <a:r>
              <a:rPr lang="es-MX" sz="2400" dirty="0" err="1">
                <a:solidFill>
                  <a:srgbClr val="0070C0"/>
                </a:solidFill>
                <a:latin typeface="Arial" panose="020B0604020202020204" pitchFamily="34" charset="0"/>
                <a:cs typeface="Arial" panose="020B0604020202020204" pitchFamily="34" charset="0"/>
              </a:rPr>
              <a:t>Tallis</a:t>
            </a:r>
            <a:r>
              <a:rPr lang="es-MX" sz="2400" dirty="0">
                <a:solidFill>
                  <a:srgbClr val="0070C0"/>
                </a:solidFill>
                <a:latin typeface="Arial" panose="020B0604020202020204" pitchFamily="34" charset="0"/>
                <a:cs typeface="Arial" panose="020B0604020202020204" pitchFamily="34" charset="0"/>
              </a:rPr>
              <a:t> (1503-1585). La letra es de uno de los Salmos escritos para el arzobispo Parker en 1567, y que ya en el siglo XX un compositor moderno utilizó como tema para una obra llamada Fantasía sobre un tema de Thomas </a:t>
            </a:r>
            <a:r>
              <a:rPr lang="es-MX" sz="2400" dirty="0" err="1">
                <a:solidFill>
                  <a:srgbClr val="0070C0"/>
                </a:solidFill>
                <a:latin typeface="Arial" panose="020B0604020202020204" pitchFamily="34" charset="0"/>
                <a:cs typeface="Arial" panose="020B0604020202020204" pitchFamily="34" charset="0"/>
              </a:rPr>
              <a:t>Tallis</a:t>
            </a:r>
            <a:r>
              <a:rPr lang="es-MX" sz="2400" dirty="0">
                <a:solidFill>
                  <a:srgbClr val="0070C0"/>
                </a:solidFill>
                <a:latin typeface="Arial" panose="020B0604020202020204" pitchFamily="34" charset="0"/>
                <a:cs typeface="Arial" panose="020B0604020202020204" pitchFamily="34" charset="0"/>
              </a:rPr>
              <a:t>.</a:t>
            </a:r>
          </a:p>
          <a:p>
            <a:pPr marL="1163585" lvl="1" indent="-342900" algn="just">
              <a:buFont typeface="Wingdings" panose="05000000000000000000" pitchFamily="2" charset="2"/>
              <a:buChar char="Ø"/>
            </a:pPr>
            <a:r>
              <a:rPr lang="es-ES" sz="2400" dirty="0" err="1">
                <a:latin typeface="Arial" panose="020B0604020202020204" pitchFamily="34" charset="0"/>
                <a:cs typeface="Arial" panose="020B0604020202020204" pitchFamily="34" charset="0"/>
              </a:rPr>
              <a:t>Tallis</a:t>
            </a:r>
            <a:r>
              <a:rPr lang="es-ES" sz="2400" dirty="0">
                <a:latin typeface="Arial" panose="020B0604020202020204" pitchFamily="34" charset="0"/>
                <a:cs typeface="Arial" panose="020B0604020202020204" pitchFamily="34" charset="0"/>
              </a:rPr>
              <a:t>, T. (2017). </a:t>
            </a:r>
            <a:r>
              <a:rPr lang="es-ES" sz="2400" dirty="0" err="1">
                <a:latin typeface="Arial" panose="020B0604020202020204" pitchFamily="34" charset="0"/>
                <a:cs typeface="Arial" panose="020B0604020202020204" pitchFamily="34" charset="0"/>
              </a:rPr>
              <a:t>Why</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fum'th</a:t>
            </a:r>
            <a:r>
              <a:rPr lang="es-ES" sz="2400" dirty="0">
                <a:latin typeface="Arial" panose="020B0604020202020204" pitchFamily="34" charset="0"/>
                <a:cs typeface="Arial" panose="020B0604020202020204" pitchFamily="34" charset="0"/>
              </a:rPr>
              <a:t> in </a:t>
            </a:r>
            <a:r>
              <a:rPr lang="es-ES" sz="2400" dirty="0" err="1">
                <a:latin typeface="Arial" panose="020B0604020202020204" pitchFamily="34" charset="0"/>
                <a:cs typeface="Arial" panose="020B0604020202020204" pitchFamily="34" charset="0"/>
              </a:rPr>
              <a:t>sight</a:t>
            </a:r>
            <a:r>
              <a:rPr lang="es-ES" sz="2400" dirty="0">
                <a:latin typeface="Arial" panose="020B0604020202020204" pitchFamily="34" charset="0"/>
                <a:cs typeface="Arial" panose="020B0604020202020204" pitchFamily="34" charset="0"/>
              </a:rPr>
              <a:t>. En </a:t>
            </a:r>
            <a:r>
              <a:rPr lang="es-ES" sz="2400" i="1" dirty="0" err="1">
                <a:latin typeface="Arial" panose="020B0604020202020204" pitchFamily="34" charset="0"/>
                <a:cs typeface="Arial" panose="020B0604020202020204" pitchFamily="34" charset="0"/>
              </a:rPr>
              <a:t>Heavenly</a:t>
            </a:r>
            <a:r>
              <a:rPr lang="es-ES" sz="2400" i="1" dirty="0">
                <a:latin typeface="Arial" panose="020B0604020202020204" pitchFamily="34" charset="0"/>
                <a:cs typeface="Arial" panose="020B0604020202020204" pitchFamily="34" charset="0"/>
              </a:rPr>
              <a:t> </a:t>
            </a:r>
            <a:r>
              <a:rPr lang="es-ES" sz="2400" i="1" dirty="0" err="1">
                <a:latin typeface="Arial" panose="020B0604020202020204" pitchFamily="34" charset="0"/>
                <a:cs typeface="Arial" panose="020B0604020202020204" pitchFamily="34" charset="0"/>
              </a:rPr>
              <a:t>Harmonies</a:t>
            </a:r>
            <a:r>
              <a:rPr lang="es-ES" sz="2400" i="1" dirty="0">
                <a:latin typeface="Arial" panose="020B0604020202020204" pitchFamily="34" charset="0"/>
                <a:cs typeface="Arial" panose="020B0604020202020204" pitchFamily="34" charset="0"/>
              </a:rPr>
              <a:t> </a:t>
            </a:r>
            <a:r>
              <a:rPr lang="es-ES" sz="2400" dirty="0">
                <a:latin typeface="Arial" panose="020B0604020202020204" pitchFamily="34" charset="0"/>
                <a:cs typeface="Arial" panose="020B0604020202020204" pitchFamily="34" charset="0"/>
              </a:rPr>
              <a:t>[Álbum grabado por </a:t>
            </a:r>
            <a:r>
              <a:rPr lang="es-ES" sz="2400" dirty="0" err="1">
                <a:latin typeface="Arial" panose="020B0604020202020204" pitchFamily="34" charset="0"/>
                <a:cs typeface="Arial" panose="020B0604020202020204" pitchFamily="34" charset="0"/>
              </a:rPr>
              <a:t>Stile</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Antico</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Harmonia</a:t>
            </a:r>
            <a:r>
              <a:rPr lang="es-ES" sz="2400" dirty="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Mundi</a:t>
            </a:r>
            <a:r>
              <a:rPr lang="es-ES" sz="2400" dirty="0" smtClean="0">
                <a:latin typeface="Arial" panose="020B0604020202020204" pitchFamily="34" charset="0"/>
                <a:cs typeface="Arial" panose="020B0604020202020204" pitchFamily="34" charset="0"/>
              </a:rPr>
              <a:t> </a:t>
            </a:r>
            <a:r>
              <a:rPr lang="es-ES" sz="2400" dirty="0">
                <a:latin typeface="Arial" panose="020B0604020202020204" pitchFamily="34" charset="0"/>
                <a:cs typeface="Arial" panose="020B0604020202020204" pitchFamily="34" charset="0"/>
              </a:rPr>
              <a:t>(obra original publicada en 1567). </a:t>
            </a:r>
            <a:r>
              <a:rPr lang="es-ES" sz="2400" dirty="0">
                <a:solidFill>
                  <a:schemeClr val="accent2">
                    <a:lumMod val="75000"/>
                  </a:schemeClr>
                </a:solidFill>
                <a:latin typeface="Arial" panose="020B0604020202020204" pitchFamily="34" charset="0"/>
                <a:cs typeface="Arial" panose="020B0604020202020204" pitchFamily="34" charset="0"/>
              </a:rPr>
              <a:t>Numero de catálogo para buscar en </a:t>
            </a:r>
            <a:r>
              <a:rPr lang="es-ES" sz="2400" dirty="0" err="1">
                <a:solidFill>
                  <a:schemeClr val="accent2">
                    <a:lumMod val="75000"/>
                  </a:schemeClr>
                </a:solidFill>
                <a:latin typeface="Arial" panose="020B0604020202020204" pitchFamily="34" charset="0"/>
                <a:cs typeface="Arial" panose="020B0604020202020204" pitchFamily="34" charset="0"/>
              </a:rPr>
              <a:t>Naxos</a:t>
            </a:r>
            <a:r>
              <a:rPr lang="es-ES" sz="2400" dirty="0">
                <a:solidFill>
                  <a:schemeClr val="accent2">
                    <a:lumMod val="75000"/>
                  </a:schemeClr>
                </a:solidFill>
                <a:latin typeface="Arial" panose="020B0604020202020204" pitchFamily="34" charset="0"/>
                <a:cs typeface="Arial" panose="020B0604020202020204" pitchFamily="34" charset="0"/>
              </a:rPr>
              <a:t>: </a:t>
            </a:r>
            <a:r>
              <a:rPr lang="es-ES" sz="2400" dirty="0" smtClean="0">
                <a:solidFill>
                  <a:schemeClr val="accent2">
                    <a:lumMod val="75000"/>
                  </a:schemeClr>
                </a:solidFill>
                <a:latin typeface="Arial" panose="020B0604020202020204" pitchFamily="34" charset="0"/>
                <a:cs typeface="Arial" panose="020B0604020202020204" pitchFamily="34" charset="0"/>
              </a:rPr>
              <a:t>HMU807463DI.</a:t>
            </a:r>
            <a:endParaRPr lang="es-ES" sz="2400" dirty="0">
              <a:solidFill>
                <a:schemeClr val="accent2">
                  <a:lumMod val="7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s-MX"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400" dirty="0">
                <a:solidFill>
                  <a:srgbClr val="0070C0"/>
                </a:solidFill>
                <a:latin typeface="Arial" panose="020B0604020202020204" pitchFamily="34" charset="0"/>
                <a:cs typeface="Arial" panose="020B0604020202020204" pitchFamily="34" charset="0"/>
              </a:rPr>
              <a:t>Esta canción es una escena de la película “Capitán de mar y guerra” (2004).</a:t>
            </a:r>
          </a:p>
          <a:p>
            <a:pPr algn="just"/>
            <a:r>
              <a:rPr lang="es-MX" sz="2400" dirty="0">
                <a:solidFill>
                  <a:srgbClr val="0070C0"/>
                </a:solidFill>
                <a:latin typeface="Arial" panose="020B0604020202020204" pitchFamily="34" charset="0"/>
                <a:cs typeface="Arial" panose="020B0604020202020204" pitchFamily="34" charset="0"/>
              </a:rPr>
              <a:t>El tema de la música de la escena es el mismo del </a:t>
            </a:r>
            <a:r>
              <a:rPr lang="es-MX" sz="2400" dirty="0" smtClean="0">
                <a:solidFill>
                  <a:srgbClr val="0070C0"/>
                </a:solidFill>
                <a:latin typeface="Arial" panose="020B0604020202020204" pitchFamily="34" charset="0"/>
                <a:cs typeface="Arial" panose="020B0604020202020204" pitchFamily="34" charset="0"/>
              </a:rPr>
              <a:t>salmo </a:t>
            </a:r>
            <a:r>
              <a:rPr lang="es-MX" sz="2400" dirty="0">
                <a:solidFill>
                  <a:srgbClr val="0070C0"/>
                </a:solidFill>
                <a:latin typeface="Arial" panose="020B0604020202020204" pitchFamily="34" charset="0"/>
                <a:cs typeface="Arial" panose="020B0604020202020204" pitchFamily="34" charset="0"/>
              </a:rPr>
              <a:t>que escuchamos en el video anterior, pero se utilizó en una obra moderna compuesta en 1910 por el compositor Ralph Vaughan Williams. Se llama Fantasía sobre un tema de Thomas </a:t>
            </a:r>
            <a:r>
              <a:rPr lang="es-MX" sz="2400" dirty="0" err="1">
                <a:solidFill>
                  <a:srgbClr val="0070C0"/>
                </a:solidFill>
                <a:latin typeface="Arial" panose="020B0604020202020204" pitchFamily="34" charset="0"/>
                <a:cs typeface="Arial" panose="020B0604020202020204" pitchFamily="34" charset="0"/>
              </a:rPr>
              <a:t>Tallis</a:t>
            </a:r>
            <a:r>
              <a:rPr lang="es-MX" sz="2400" dirty="0">
                <a:solidFill>
                  <a:srgbClr val="0070C0"/>
                </a:solidFill>
                <a:latin typeface="Arial" panose="020B0604020202020204" pitchFamily="34" charset="0"/>
                <a:cs typeface="Arial" panose="020B0604020202020204" pitchFamily="34" charset="0"/>
              </a:rPr>
              <a:t>. </a:t>
            </a:r>
          </a:p>
          <a:p>
            <a:pPr marL="1163585" lvl="1" indent="-342900" algn="just">
              <a:buFont typeface="Wingdings" panose="05000000000000000000" pitchFamily="2" charset="2"/>
              <a:buChar char="Ø"/>
            </a:pPr>
            <a:r>
              <a:rPr lang="es-MX" sz="2400" dirty="0">
                <a:latin typeface="Arial" panose="020B0604020202020204" pitchFamily="34" charset="0"/>
                <a:cs typeface="Arial" panose="020B0604020202020204" pitchFamily="34" charset="0"/>
              </a:rPr>
              <a:t>Williams, V. (2009). </a:t>
            </a:r>
            <a:r>
              <a:rPr lang="es-MX" sz="2400" dirty="0" err="1">
                <a:latin typeface="Arial" panose="020B0604020202020204" pitchFamily="34" charset="0"/>
                <a:cs typeface="Arial" panose="020B0604020202020204" pitchFamily="34" charset="0"/>
              </a:rPr>
              <a:t>Fantasia</a:t>
            </a:r>
            <a:r>
              <a:rPr lang="es-MX" sz="2400" dirty="0">
                <a:latin typeface="Arial" panose="020B0604020202020204" pitchFamily="34" charset="0"/>
                <a:cs typeface="Arial" panose="020B0604020202020204" pitchFamily="34" charset="0"/>
              </a:rPr>
              <a:t> </a:t>
            </a:r>
            <a:r>
              <a:rPr lang="es-MX" sz="2400" dirty="0" err="1">
                <a:latin typeface="Arial" panose="020B0604020202020204" pitchFamily="34" charset="0"/>
                <a:cs typeface="Arial" panose="020B0604020202020204" pitchFamily="34" charset="0"/>
              </a:rPr>
              <a:t>on</a:t>
            </a:r>
            <a:r>
              <a:rPr lang="es-MX" sz="2400" dirty="0">
                <a:latin typeface="Arial" panose="020B0604020202020204" pitchFamily="34" charset="0"/>
                <a:cs typeface="Arial" panose="020B0604020202020204" pitchFamily="34" charset="0"/>
              </a:rPr>
              <a:t> a </a:t>
            </a:r>
            <a:r>
              <a:rPr lang="es-MX" sz="2400" dirty="0" err="1">
                <a:latin typeface="Arial" panose="020B0604020202020204" pitchFamily="34" charset="0"/>
                <a:cs typeface="Arial" panose="020B0604020202020204" pitchFamily="34" charset="0"/>
              </a:rPr>
              <a:t>Theme</a:t>
            </a:r>
            <a:r>
              <a:rPr lang="es-MX" sz="2400" dirty="0">
                <a:latin typeface="Arial" panose="020B0604020202020204" pitchFamily="34" charset="0"/>
                <a:cs typeface="Arial" panose="020B0604020202020204" pitchFamily="34" charset="0"/>
              </a:rPr>
              <a:t> </a:t>
            </a:r>
            <a:r>
              <a:rPr lang="es-MX" sz="2400" dirty="0" err="1">
                <a:latin typeface="Arial" panose="020B0604020202020204" pitchFamily="34" charset="0"/>
                <a:cs typeface="Arial" panose="020B0604020202020204" pitchFamily="34" charset="0"/>
              </a:rPr>
              <a:t>by</a:t>
            </a:r>
            <a:r>
              <a:rPr lang="es-MX" sz="2400" dirty="0">
                <a:latin typeface="Arial" panose="020B0604020202020204" pitchFamily="34" charset="0"/>
                <a:cs typeface="Arial" panose="020B0604020202020204" pitchFamily="34" charset="0"/>
              </a:rPr>
              <a:t> Thomas </a:t>
            </a:r>
            <a:r>
              <a:rPr lang="es-MX" sz="2400" dirty="0" err="1">
                <a:latin typeface="Arial" panose="020B0604020202020204" pitchFamily="34" charset="0"/>
                <a:cs typeface="Arial" panose="020B0604020202020204" pitchFamily="34" charset="0"/>
              </a:rPr>
              <a:t>Tallis</a:t>
            </a:r>
            <a:r>
              <a:rPr lang="es-MX" sz="2400" dirty="0">
                <a:latin typeface="Arial" panose="020B0604020202020204" pitchFamily="34" charset="0"/>
                <a:cs typeface="Arial" panose="020B0604020202020204" pitchFamily="34" charset="0"/>
              </a:rPr>
              <a:t>. En </a:t>
            </a:r>
            <a:r>
              <a:rPr lang="es-MX" sz="2400" i="1" dirty="0">
                <a:latin typeface="Arial" panose="020B0604020202020204" pitchFamily="34" charset="0"/>
                <a:cs typeface="Arial" panose="020B0604020202020204" pitchFamily="34" charset="0"/>
              </a:rPr>
              <a:t>Ten Blake </a:t>
            </a:r>
            <a:r>
              <a:rPr lang="es-MX" sz="2400" i="1" dirty="0" smtClean="0">
                <a:latin typeface="Arial" panose="020B0604020202020204" pitchFamily="34" charset="0"/>
                <a:cs typeface="Arial" panose="020B0604020202020204" pitchFamily="34" charset="0"/>
              </a:rPr>
              <a:t>Songs-Oboe </a:t>
            </a:r>
            <a:r>
              <a:rPr lang="es-MX" sz="2400" i="1" dirty="0">
                <a:latin typeface="Arial" panose="020B0604020202020204" pitchFamily="34" charset="0"/>
                <a:cs typeface="Arial" panose="020B0604020202020204" pitchFamily="34" charset="0"/>
              </a:rPr>
              <a:t>Concerto in A Minor </a:t>
            </a:r>
            <a:r>
              <a:rPr lang="es-MX" sz="2400" dirty="0">
                <a:latin typeface="Arial" panose="020B0604020202020204" pitchFamily="34" charset="0"/>
                <a:cs typeface="Arial" panose="020B0604020202020204" pitchFamily="34" charset="0"/>
              </a:rPr>
              <a:t>[Álbum grabado por Budapest Strings]. </a:t>
            </a:r>
            <a:r>
              <a:rPr lang="es-MX" sz="2400" dirty="0" smtClean="0">
                <a:latin typeface="Arial" panose="020B0604020202020204" pitchFamily="34" charset="0"/>
                <a:cs typeface="Arial" panose="020B0604020202020204" pitchFamily="34" charset="0"/>
              </a:rPr>
              <a:t>Capriccio </a:t>
            </a:r>
            <a:r>
              <a:rPr lang="es-MX" sz="2400" dirty="0">
                <a:latin typeface="Arial" panose="020B0604020202020204" pitchFamily="34" charset="0"/>
                <a:cs typeface="Arial" panose="020B0604020202020204" pitchFamily="34" charset="0"/>
              </a:rPr>
              <a:t>(obra original publicada en 1910). </a:t>
            </a:r>
            <a:r>
              <a:rPr lang="es-MX" sz="2400" dirty="0">
                <a:solidFill>
                  <a:schemeClr val="accent2">
                    <a:lumMod val="75000"/>
                  </a:schemeClr>
                </a:solidFill>
                <a:latin typeface="Arial" panose="020B0604020202020204" pitchFamily="34" charset="0"/>
                <a:cs typeface="Arial" panose="020B0604020202020204" pitchFamily="34" charset="0"/>
              </a:rPr>
              <a:t>Numero de catálogo para buscar en Naxos: </a:t>
            </a:r>
            <a:r>
              <a:rPr lang="es-MX" sz="2400" dirty="0" smtClean="0">
                <a:solidFill>
                  <a:schemeClr val="accent2">
                    <a:lumMod val="75000"/>
                  </a:schemeClr>
                </a:solidFill>
                <a:latin typeface="Arial" panose="020B0604020202020204" pitchFamily="34" charset="0"/>
                <a:cs typeface="Arial" panose="020B0604020202020204" pitchFamily="34" charset="0"/>
              </a:rPr>
              <a:t>C5035.</a:t>
            </a:r>
            <a:endParaRPr lang="es-MX" sz="2400" dirty="0">
              <a:solidFill>
                <a:schemeClr val="accent2">
                  <a:lumMod val="75000"/>
                </a:schemeClr>
              </a:solidFill>
              <a:latin typeface="Arial" panose="020B060402020202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 </a:t>
            </a:r>
          </a:p>
          <a:p>
            <a:pPr marL="342900" indent="-342900" algn="just">
              <a:buFont typeface="Arial" panose="020B0604020202020204" pitchFamily="34" charset="0"/>
              <a:buChar char="•"/>
            </a:pPr>
            <a:r>
              <a:rPr lang="es-MX" sz="2400" dirty="0">
                <a:solidFill>
                  <a:srgbClr val="0070C0"/>
                </a:solidFill>
                <a:latin typeface="Arial" panose="020B0604020202020204" pitchFamily="34" charset="0"/>
                <a:cs typeface="Arial" panose="020B0604020202020204" pitchFamily="34" charset="0"/>
              </a:rPr>
              <a:t>A continuación puedes escuchar el “Ave María, Virgo Serena” (1485) del compositor holandés Josquin des Prez (1450-1521</a:t>
            </a:r>
            <a:r>
              <a:rPr lang="es-MX" sz="2400" dirty="0" smtClean="0">
                <a:solidFill>
                  <a:srgbClr val="0070C0"/>
                </a:solidFill>
                <a:latin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cs typeface="Arial" panose="020B0604020202020204" pitchFamily="34" charset="0"/>
              </a:rPr>
              <a:t>La pieza fue muy popular en el </a:t>
            </a:r>
            <a:r>
              <a:rPr lang="es-MX" sz="2400" dirty="0" smtClean="0">
                <a:solidFill>
                  <a:srgbClr val="0070C0"/>
                </a:solidFill>
                <a:latin typeface="Arial" panose="020B0604020202020204" pitchFamily="34" charset="0"/>
                <a:cs typeface="Arial" panose="020B0604020202020204" pitchFamily="34" charset="0"/>
              </a:rPr>
              <a:t>Renacimiento</a:t>
            </a:r>
            <a:r>
              <a:rPr lang="es-MX" sz="2400" dirty="0">
                <a:solidFill>
                  <a:srgbClr val="0070C0"/>
                </a:solidFill>
                <a:latin typeface="Arial" panose="020B0604020202020204" pitchFamily="34" charset="0"/>
                <a:cs typeface="Arial" panose="020B0604020202020204" pitchFamily="34" charset="0"/>
              </a:rPr>
              <a:t>, eso se sabe por la cantidad de copias que se han encontrado en los archivos de varias catedrales y monasterios en Europa. </a:t>
            </a:r>
          </a:p>
          <a:p>
            <a:pPr marL="1163585" lvl="1" indent="-342900" algn="just">
              <a:buFont typeface="Wingdings" panose="05000000000000000000" pitchFamily="2" charset="2"/>
              <a:buChar char="Ø"/>
            </a:pPr>
            <a:r>
              <a:rPr lang="es-MX" sz="2400" dirty="0" smtClean="0">
                <a:latin typeface="Arial" panose="020B0604020202020204" pitchFamily="34" charset="0"/>
                <a:cs typeface="Arial" panose="020B0604020202020204" pitchFamily="34" charset="0"/>
              </a:rPr>
              <a:t>Des </a:t>
            </a:r>
            <a:r>
              <a:rPr lang="es-MX" sz="2400" dirty="0">
                <a:latin typeface="Arial" panose="020B0604020202020204" pitchFamily="34" charset="0"/>
                <a:cs typeface="Arial" panose="020B0604020202020204" pitchFamily="34" charset="0"/>
              </a:rPr>
              <a:t>Pretz, J. (2013). Ave Maria Virgo Serena. En </a:t>
            </a:r>
            <a:r>
              <a:rPr lang="es-MX" sz="2400" i="1" dirty="0" err="1">
                <a:latin typeface="Arial" panose="020B0604020202020204" pitchFamily="34" charset="0"/>
                <a:cs typeface="Arial" panose="020B0604020202020204" pitchFamily="34" charset="0"/>
              </a:rPr>
              <a:t>Praise</a:t>
            </a:r>
            <a:r>
              <a:rPr lang="es-MX" sz="2400" i="1" dirty="0">
                <a:latin typeface="Arial" panose="020B0604020202020204" pitchFamily="34" charset="0"/>
                <a:cs typeface="Arial" panose="020B0604020202020204" pitchFamily="34" charset="0"/>
              </a:rPr>
              <a:t> of </a:t>
            </a:r>
            <a:r>
              <a:rPr lang="es-MX" sz="2400" i="1" dirty="0" err="1">
                <a:latin typeface="Arial" panose="020B0604020202020204" pitchFamily="34" charset="0"/>
                <a:cs typeface="Arial" panose="020B0604020202020204" pitchFamily="34" charset="0"/>
              </a:rPr>
              <a:t>the</a:t>
            </a:r>
            <a:r>
              <a:rPr lang="es-MX" sz="2400" i="1" dirty="0">
                <a:latin typeface="Arial" panose="020B0604020202020204" pitchFamily="34" charset="0"/>
                <a:cs typeface="Arial" panose="020B0604020202020204" pitchFamily="34" charset="0"/>
              </a:rPr>
              <a:t> </a:t>
            </a:r>
            <a:r>
              <a:rPr lang="es-MX" sz="2400" i="1" dirty="0" err="1">
                <a:latin typeface="Arial" panose="020B0604020202020204" pitchFamily="34" charset="0"/>
                <a:cs typeface="Arial" panose="020B0604020202020204" pitchFamily="34" charset="0"/>
              </a:rPr>
              <a:t>Virgin</a:t>
            </a:r>
            <a:r>
              <a:rPr lang="es-MX" sz="2400" i="1" dirty="0">
                <a:latin typeface="Arial" panose="020B0604020202020204" pitchFamily="34" charset="0"/>
                <a:cs typeface="Arial" panose="020B0604020202020204" pitchFamily="34" charset="0"/>
              </a:rPr>
              <a:t> Mary </a:t>
            </a:r>
            <a:r>
              <a:rPr lang="es-MX" sz="2400" i="1" dirty="0" err="1">
                <a:latin typeface="Arial" panose="020B0604020202020204" pitchFamily="34" charset="0"/>
                <a:cs typeface="Arial" panose="020B0604020202020204" pitchFamily="34" charset="0"/>
              </a:rPr>
              <a:t>Through</a:t>
            </a:r>
            <a:r>
              <a:rPr lang="es-MX" sz="2400" i="1" dirty="0">
                <a:latin typeface="Arial" panose="020B0604020202020204" pitchFamily="34" charset="0"/>
                <a:cs typeface="Arial" panose="020B0604020202020204" pitchFamily="34" charset="0"/>
              </a:rPr>
              <a:t> </a:t>
            </a:r>
            <a:r>
              <a:rPr lang="es-MX" sz="2400" i="1" dirty="0" err="1">
                <a:latin typeface="Arial" panose="020B0604020202020204" pitchFamily="34" charset="0"/>
                <a:cs typeface="Arial" panose="020B0604020202020204" pitchFamily="34" charset="0"/>
              </a:rPr>
              <a:t>the</a:t>
            </a:r>
            <a:r>
              <a:rPr lang="es-MX" sz="2400" i="1" dirty="0">
                <a:latin typeface="Arial" panose="020B0604020202020204" pitchFamily="34" charset="0"/>
                <a:cs typeface="Arial" panose="020B0604020202020204" pitchFamily="34" charset="0"/>
              </a:rPr>
              <a:t> </a:t>
            </a:r>
            <a:r>
              <a:rPr lang="es-MX" sz="2400" i="1" dirty="0" err="1">
                <a:latin typeface="Arial" panose="020B0604020202020204" pitchFamily="34" charset="0"/>
                <a:cs typeface="Arial" panose="020B0604020202020204" pitchFamily="34" charset="0"/>
              </a:rPr>
              <a:t>Centuries</a:t>
            </a:r>
            <a:r>
              <a:rPr lang="es-MX" sz="2400" i="1" dirty="0">
                <a:latin typeface="Arial" panose="020B0604020202020204" pitchFamily="34" charset="0"/>
                <a:cs typeface="Arial" panose="020B0604020202020204" pitchFamily="34" charset="0"/>
              </a:rPr>
              <a:t> </a:t>
            </a:r>
            <a:r>
              <a:rPr lang="es-MX" sz="2400" dirty="0">
                <a:latin typeface="Arial" panose="020B0604020202020204" pitchFamily="34" charset="0"/>
                <a:cs typeface="Arial" panose="020B0604020202020204" pitchFamily="34" charset="0"/>
              </a:rPr>
              <a:t>[Álbum grabado por </a:t>
            </a:r>
            <a:r>
              <a:rPr lang="es-MX" sz="2400" dirty="0" err="1">
                <a:latin typeface="Arial" panose="020B0604020202020204" pitchFamily="34" charset="0"/>
                <a:cs typeface="Arial" panose="020B0604020202020204" pitchFamily="34" charset="0"/>
              </a:rPr>
              <a:t>Spagele</a:t>
            </a:r>
            <a:r>
              <a:rPr lang="es-MX" sz="2400" dirty="0">
                <a:latin typeface="Arial" panose="020B0604020202020204" pitchFamily="34" charset="0"/>
                <a:cs typeface="Arial" panose="020B0604020202020204" pitchFamily="34" charset="0"/>
              </a:rPr>
              <a:t>, M. </a:t>
            </a:r>
            <a:r>
              <a:rPr lang="es-MX" sz="2400" dirty="0" err="1">
                <a:latin typeface="Arial" panose="020B0604020202020204" pitchFamily="34" charset="0"/>
                <a:cs typeface="Arial" panose="020B0604020202020204" pitchFamily="34" charset="0"/>
              </a:rPr>
              <a:t>Schonberger</a:t>
            </a:r>
            <a:r>
              <a:rPr lang="es-MX" sz="2400" dirty="0">
                <a:latin typeface="Arial" panose="020B0604020202020204" pitchFamily="34" charset="0"/>
                <a:cs typeface="Arial" panose="020B0604020202020204" pitchFamily="34" charset="0"/>
              </a:rPr>
              <a:t>, B. </a:t>
            </a:r>
            <a:r>
              <a:rPr lang="es-MX" sz="2400" dirty="0" err="1">
                <a:latin typeface="Arial" panose="020B0604020202020204" pitchFamily="34" charset="0"/>
                <a:cs typeface="Arial" panose="020B0604020202020204" pitchFamily="34" charset="0"/>
              </a:rPr>
              <a:t>Rutz</a:t>
            </a:r>
            <a:r>
              <a:rPr lang="es-MX" sz="2400" dirty="0">
                <a:latin typeface="Arial" panose="020B0604020202020204" pitchFamily="34" charset="0"/>
                <a:cs typeface="Arial" panose="020B0604020202020204" pitchFamily="34" charset="0"/>
              </a:rPr>
              <a:t>, E. </a:t>
            </a:r>
            <a:r>
              <a:rPr lang="es-MX" sz="2400" dirty="0" err="1">
                <a:latin typeface="Arial" panose="020B0604020202020204" pitchFamily="34" charset="0"/>
                <a:cs typeface="Arial" panose="020B0604020202020204" pitchFamily="34" charset="0"/>
              </a:rPr>
              <a:t>Klugling</a:t>
            </a:r>
            <a:r>
              <a:rPr lang="es-MX" sz="2400" dirty="0">
                <a:latin typeface="Arial" panose="020B0604020202020204" pitchFamily="34" charset="0"/>
                <a:cs typeface="Arial" panose="020B0604020202020204" pitchFamily="34" charset="0"/>
              </a:rPr>
              <a:t>, J. </a:t>
            </a:r>
            <a:r>
              <a:rPr lang="es-MX" sz="2400" dirty="0" err="1">
                <a:latin typeface="Arial" panose="020B0604020202020204" pitchFamily="34" charset="0"/>
                <a:cs typeface="Arial" panose="020B0604020202020204" pitchFamily="34" charset="0"/>
              </a:rPr>
              <a:t>Hirtreiter</a:t>
            </a:r>
            <a:r>
              <a:rPr lang="es-MX" sz="2400" dirty="0">
                <a:latin typeface="Arial" panose="020B0604020202020204" pitchFamily="34" charset="0"/>
                <a:cs typeface="Arial" panose="020B0604020202020204" pitchFamily="34" charset="0"/>
              </a:rPr>
              <a:t>, A. </a:t>
            </a:r>
            <a:r>
              <a:rPr lang="es-MX" sz="2400" dirty="0" err="1">
                <a:latin typeface="Arial" panose="020B0604020202020204" pitchFamily="34" charset="0"/>
                <a:cs typeface="Arial" panose="020B0604020202020204" pitchFamily="34" charset="0"/>
              </a:rPr>
              <a:t>Immler</a:t>
            </a:r>
            <a:r>
              <a:rPr lang="es-MX" sz="2400" dirty="0">
                <a:latin typeface="Arial" panose="020B0604020202020204" pitchFamily="34" charset="0"/>
                <a:cs typeface="Arial" panose="020B0604020202020204" pitchFamily="34" charset="0"/>
              </a:rPr>
              <a:t>, C. </a:t>
            </a:r>
            <a:r>
              <a:rPr lang="es-MX" sz="2400" dirty="0" err="1">
                <a:latin typeface="Arial" panose="020B0604020202020204" pitchFamily="34" charset="0"/>
                <a:cs typeface="Arial" panose="020B0604020202020204" pitchFamily="34" charset="0"/>
              </a:rPr>
              <a:t>Einchenberger</a:t>
            </a:r>
            <a:r>
              <a:rPr lang="es-MX" sz="2400" dirty="0">
                <a:latin typeface="Arial" panose="020B0604020202020204" pitchFamily="34" charset="0"/>
                <a:cs typeface="Arial" panose="020B0604020202020204" pitchFamily="34" charset="0"/>
              </a:rPr>
              <a:t>, U. </a:t>
            </a:r>
            <a:r>
              <a:rPr lang="es-MX" sz="2400" dirty="0" err="1">
                <a:latin typeface="Arial" panose="020B0604020202020204" pitchFamily="34" charset="0"/>
                <a:cs typeface="Arial" panose="020B0604020202020204" pitchFamily="34" charset="0"/>
              </a:rPr>
              <a:t>Schroder</a:t>
            </a:r>
            <a:r>
              <a:rPr lang="es-MX" sz="2400" dirty="0">
                <a:latin typeface="Arial" panose="020B0604020202020204" pitchFamily="34" charset="0"/>
                <a:cs typeface="Arial" panose="020B0604020202020204" pitchFamily="34" charset="0"/>
              </a:rPr>
              <a:t>, K. y </a:t>
            </a:r>
            <a:r>
              <a:rPr lang="es-MX" sz="2400" dirty="0" err="1">
                <a:latin typeface="Arial" panose="020B0604020202020204" pitchFamily="34" charset="0"/>
                <a:cs typeface="Arial" panose="020B0604020202020204" pitchFamily="34" charset="0"/>
              </a:rPr>
              <a:t>Zobeley</a:t>
            </a:r>
            <a:r>
              <a:rPr lang="es-MX" sz="2400" dirty="0">
                <a:latin typeface="Arial" panose="020B0604020202020204" pitchFamily="34" charset="0"/>
                <a:cs typeface="Arial" panose="020B0604020202020204" pitchFamily="34" charset="0"/>
              </a:rPr>
              <a:t>, M.]. Ars </a:t>
            </a:r>
            <a:r>
              <a:rPr lang="es-MX" sz="2400" dirty="0" smtClean="0">
                <a:latin typeface="Arial" panose="020B0604020202020204" pitchFamily="34" charset="0"/>
                <a:cs typeface="Arial" panose="020B0604020202020204" pitchFamily="34" charset="0"/>
              </a:rPr>
              <a:t>Musici </a:t>
            </a:r>
            <a:r>
              <a:rPr lang="es-MX" sz="2400" dirty="0">
                <a:latin typeface="Arial" panose="020B0604020202020204" pitchFamily="34" charset="0"/>
                <a:cs typeface="Arial" panose="020B0604020202020204" pitchFamily="34" charset="0"/>
              </a:rPr>
              <a:t>(obra original publicada </a:t>
            </a:r>
            <a:r>
              <a:rPr lang="es-MX" sz="2400" dirty="0" smtClean="0">
                <a:latin typeface="Arial" panose="020B0604020202020204" pitchFamily="34" charset="0"/>
                <a:cs typeface="Arial" panose="020B0604020202020204" pitchFamily="34" charset="0"/>
              </a:rPr>
              <a:t>en </a:t>
            </a:r>
            <a:r>
              <a:rPr lang="es-MX" sz="2400" dirty="0">
                <a:latin typeface="Arial" panose="020B0604020202020204" pitchFamily="34" charset="0"/>
                <a:cs typeface="Arial" panose="020B0604020202020204" pitchFamily="34" charset="0"/>
              </a:rPr>
              <a:t>1475). </a:t>
            </a:r>
            <a:r>
              <a:rPr lang="es-MX" sz="2400" dirty="0">
                <a:solidFill>
                  <a:schemeClr val="accent2">
                    <a:lumMod val="75000"/>
                  </a:schemeClr>
                </a:solidFill>
                <a:latin typeface="Arial" panose="020B0604020202020204" pitchFamily="34" charset="0"/>
                <a:cs typeface="Arial" panose="020B0604020202020204" pitchFamily="34" charset="0"/>
              </a:rPr>
              <a:t>Numero de catálogo para buscar en Naxos: </a:t>
            </a:r>
            <a:r>
              <a:rPr lang="es-MX" sz="2400" dirty="0" smtClean="0">
                <a:solidFill>
                  <a:schemeClr val="accent2">
                    <a:lumMod val="75000"/>
                  </a:schemeClr>
                </a:solidFill>
                <a:latin typeface="Arial" panose="020B0604020202020204" pitchFamily="34" charset="0"/>
                <a:cs typeface="Arial" panose="020B0604020202020204" pitchFamily="34" charset="0"/>
              </a:rPr>
              <a:t>AM233731.</a:t>
            </a:r>
            <a:endParaRPr lang="es-MX" sz="2400" dirty="0">
              <a:solidFill>
                <a:schemeClr val="accent2">
                  <a:lumMod val="75000"/>
                </a:schemeClr>
              </a:solidFill>
              <a:latin typeface="Arial" panose="020B0604020202020204" pitchFamily="34" charset="0"/>
              <a:cs typeface="Arial" panose="020B0604020202020204" pitchFamily="34" charset="0"/>
            </a:endParaRPr>
          </a:p>
          <a:p>
            <a:pPr marL="1163585" lvl="1" indent="-342900" algn="just">
              <a:buFont typeface="Wingdings" panose="05000000000000000000" pitchFamily="2" charset="2"/>
              <a:buChar char="Ø"/>
            </a:pPr>
            <a:endParaRPr lang="es-MX"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400" dirty="0">
                <a:solidFill>
                  <a:srgbClr val="0070C0"/>
                </a:solidFill>
                <a:latin typeface="Arial" panose="020B0604020202020204" pitchFamily="34" charset="0"/>
                <a:cs typeface="Arial" panose="020B0604020202020204" pitchFamily="34" charset="0"/>
              </a:rPr>
              <a:t>El siguiente ejemplo de música del </a:t>
            </a:r>
            <a:r>
              <a:rPr lang="es-MX" sz="2400" dirty="0" smtClean="0">
                <a:solidFill>
                  <a:srgbClr val="0070C0"/>
                </a:solidFill>
                <a:latin typeface="Arial" panose="020B0604020202020204" pitchFamily="34" charset="0"/>
                <a:cs typeface="Arial" panose="020B0604020202020204" pitchFamily="34" charset="0"/>
              </a:rPr>
              <a:t>Renacimiento </a:t>
            </a:r>
            <a:r>
              <a:rPr lang="es-MX" sz="2400" dirty="0">
                <a:solidFill>
                  <a:srgbClr val="0070C0"/>
                </a:solidFill>
                <a:latin typeface="Arial" panose="020B0604020202020204" pitchFamily="34" charset="0"/>
                <a:cs typeface="Arial" panose="020B0604020202020204" pitchFamily="34" charset="0"/>
              </a:rPr>
              <a:t>es una </a:t>
            </a:r>
            <a:r>
              <a:rPr lang="es-MX" sz="2400" dirty="0" smtClean="0">
                <a:solidFill>
                  <a:srgbClr val="0070C0"/>
                </a:solidFill>
                <a:latin typeface="Arial" panose="020B0604020202020204" pitchFamily="34" charset="0"/>
                <a:cs typeface="Arial" panose="020B0604020202020204" pitchFamily="34" charset="0"/>
              </a:rPr>
              <a:t>pavana </a:t>
            </a:r>
            <a:r>
              <a:rPr lang="es-MX" sz="2400" dirty="0">
                <a:solidFill>
                  <a:srgbClr val="0070C0"/>
                </a:solidFill>
                <a:latin typeface="Arial" panose="020B0604020202020204" pitchFamily="34" charset="0"/>
                <a:cs typeface="Arial" panose="020B0604020202020204" pitchFamily="34" charset="0"/>
              </a:rPr>
              <a:t>escrita por el compositor español Antonio de Cabezón, quien nació en 1510 y murió en 1566. Un dato curioso es que las obras de Antonio de Cabezón fueron publicadas póstumamente por su hijo en 1578 y en la dedicatorios de esa publicación se menciona que el compositor quedó ciego desde niño, lo que vuelve aún más impresionante el trabajo del compositor. La </a:t>
            </a:r>
            <a:r>
              <a:rPr lang="es-MX" sz="2400" dirty="0" smtClean="0">
                <a:solidFill>
                  <a:srgbClr val="0070C0"/>
                </a:solidFill>
                <a:latin typeface="Arial" panose="020B0604020202020204" pitchFamily="34" charset="0"/>
                <a:cs typeface="Arial" panose="020B0604020202020204" pitchFamily="34" charset="0"/>
              </a:rPr>
              <a:t>pavana </a:t>
            </a:r>
            <a:r>
              <a:rPr lang="es-MX" sz="2400" dirty="0">
                <a:solidFill>
                  <a:srgbClr val="0070C0"/>
                </a:solidFill>
                <a:latin typeface="Arial" panose="020B0604020202020204" pitchFamily="34" charset="0"/>
                <a:cs typeface="Arial" panose="020B0604020202020204" pitchFamily="34" charset="0"/>
              </a:rPr>
              <a:t>es un estilo de danza que se hacía en la época, acompañada de música.</a:t>
            </a:r>
          </a:p>
          <a:p>
            <a:pPr marL="1163585" lvl="1" indent="-342900" algn="just">
              <a:buFont typeface="Wingdings" panose="05000000000000000000" pitchFamily="2" charset="2"/>
              <a:buChar char="Ø"/>
            </a:pPr>
            <a:r>
              <a:rPr lang="es-MX" sz="2400" dirty="0" smtClean="0">
                <a:latin typeface="Arial" panose="020B0604020202020204" pitchFamily="34" charset="0"/>
                <a:cs typeface="Arial" panose="020B0604020202020204" pitchFamily="34" charset="0"/>
              </a:rPr>
              <a:t>De </a:t>
            </a:r>
            <a:r>
              <a:rPr lang="es-MX" sz="2400" dirty="0">
                <a:latin typeface="Arial" panose="020B0604020202020204" pitchFamily="34" charset="0"/>
                <a:cs typeface="Arial" panose="020B0604020202020204" pitchFamily="34" charset="0"/>
              </a:rPr>
              <a:t>Cabezón, A. (2012). Pavana. En </a:t>
            </a:r>
            <a:r>
              <a:rPr lang="es-MX" sz="2400" i="1" dirty="0">
                <a:latin typeface="Arial" panose="020B0604020202020204" pitchFamily="34" charset="0"/>
                <a:cs typeface="Arial" panose="020B0604020202020204" pitchFamily="34" charset="0"/>
              </a:rPr>
              <a:t>Complete Tientos and Variations </a:t>
            </a:r>
            <a:r>
              <a:rPr lang="es-MX" sz="2400" dirty="0">
                <a:latin typeface="Arial" panose="020B0604020202020204" pitchFamily="34" charset="0"/>
                <a:cs typeface="Arial" panose="020B0604020202020204" pitchFamily="34" charset="0"/>
              </a:rPr>
              <a:t>[Álbum grabado por Glen Wilson]. </a:t>
            </a:r>
            <a:r>
              <a:rPr lang="es-MX" sz="2400" dirty="0" smtClean="0">
                <a:latin typeface="Arial" panose="020B0604020202020204" pitchFamily="34" charset="0"/>
                <a:cs typeface="Arial" panose="020B0604020202020204" pitchFamily="34" charset="0"/>
              </a:rPr>
              <a:t>Naxos </a:t>
            </a:r>
            <a:r>
              <a:rPr lang="es-MX" sz="2400" dirty="0">
                <a:latin typeface="Arial" panose="020B0604020202020204" pitchFamily="34" charset="0"/>
                <a:cs typeface="Arial" panose="020B0604020202020204" pitchFamily="34" charset="0"/>
              </a:rPr>
              <a:t>(obra original publicada póstuma en 1578</a:t>
            </a:r>
            <a:r>
              <a:rPr lang="es-MX" sz="2400" dirty="0" smtClean="0">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N</a:t>
            </a:r>
            <a:r>
              <a:rPr lang="es-ES" sz="2400" dirty="0" smtClean="0">
                <a:solidFill>
                  <a:schemeClr val="accent2">
                    <a:lumMod val="75000"/>
                  </a:schemeClr>
                </a:solidFill>
                <a:latin typeface="Arial" panose="020B0604020202020204" pitchFamily="34" charset="0"/>
                <a:cs typeface="Arial" panose="020B0604020202020204" pitchFamily="34" charset="0"/>
              </a:rPr>
              <a:t>ú</a:t>
            </a:r>
            <a:r>
              <a:rPr lang="es-MX" sz="2400" dirty="0" smtClean="0">
                <a:solidFill>
                  <a:schemeClr val="accent2">
                    <a:lumMod val="75000"/>
                  </a:schemeClr>
                </a:solidFill>
                <a:latin typeface="Arial" panose="020B0604020202020204" pitchFamily="34" charset="0"/>
                <a:cs typeface="Arial" panose="020B0604020202020204" pitchFamily="34" charset="0"/>
              </a:rPr>
              <a:t>mero </a:t>
            </a:r>
            <a:r>
              <a:rPr lang="es-MX" sz="2400" dirty="0">
                <a:solidFill>
                  <a:schemeClr val="accent2">
                    <a:lumMod val="75000"/>
                  </a:schemeClr>
                </a:solidFill>
                <a:latin typeface="Arial" panose="020B0604020202020204" pitchFamily="34" charset="0"/>
                <a:cs typeface="Arial" panose="020B0604020202020204" pitchFamily="34" charset="0"/>
              </a:rPr>
              <a:t>de catálogo para buscar en Naxos: 8.572475-76  pista 17 (disco 2</a:t>
            </a:r>
            <a:r>
              <a:rPr lang="es-MX" sz="2400" dirty="0" smtClean="0">
                <a:solidFill>
                  <a:schemeClr val="accent2">
                    <a:lumMod val="75000"/>
                  </a:schemeClr>
                </a:solidFill>
                <a:latin typeface="Arial" panose="020B0604020202020204" pitchFamily="34" charset="0"/>
                <a:cs typeface="Arial" panose="020B0604020202020204" pitchFamily="34" charset="0"/>
              </a:rPr>
              <a:t>).</a:t>
            </a:r>
            <a:endParaRPr lang="es-MX" sz="2400" dirty="0">
              <a:solidFill>
                <a:schemeClr val="accent2">
                  <a:lumMod val="75000"/>
                </a:schemeClr>
              </a:solidFill>
              <a:latin typeface="Arial" panose="020B0604020202020204" pitchFamily="34" charset="0"/>
              <a:cs typeface="Arial" panose="020B0604020202020204" pitchFamily="34" charset="0"/>
            </a:endParaRPr>
          </a:p>
          <a:p>
            <a:pPr marL="1163585" lvl="1" indent="-34290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a:p>
            <a:pPr algn="just"/>
            <a:endParaRPr lang="es-MX" sz="2000" dirty="0">
              <a:latin typeface="Arial" panose="020B0604020202020204" pitchFamily="34" charset="0"/>
              <a:cs typeface="Arial" panose="020B0604020202020204" pitchFamily="34" charset="0"/>
            </a:endParaRPr>
          </a:p>
          <a:p>
            <a:pPr algn="just">
              <a:spcAft>
                <a:spcPts val="0"/>
              </a:spcAft>
            </a:pPr>
            <a:endParaRPr lang="es-MX"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16371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cstate="print">
            <a:extLst>
              <a:ext uri="{28A0092B-C50C-407E-A947-70E740481C1C}">
                <a14:useLocalDpi xmlns:a14="http://schemas.microsoft.com/office/drawing/2010/main"/>
              </a:ext>
            </a:extLst>
          </a:blip>
          <a:srcRect/>
          <a:stretch>
            <a:fillRect/>
          </a:stretch>
        </p:blipFill>
        <p:spPr bwMode="auto">
          <a:xfrm>
            <a:off x="873458" y="1320824"/>
            <a:ext cx="4018547" cy="4992829"/>
          </a:xfrm>
          <a:prstGeom prst="rect">
            <a:avLst/>
          </a:prstGeom>
          <a:noFill/>
          <a:ln>
            <a:noFill/>
          </a:ln>
        </p:spPr>
      </p:pic>
      <p:sp>
        <p:nvSpPr>
          <p:cNvPr id="3" name="Rectángulo 2"/>
          <p:cNvSpPr/>
          <p:nvPr/>
        </p:nvSpPr>
        <p:spPr>
          <a:xfrm>
            <a:off x="5020760" y="1470815"/>
            <a:ext cx="14228513" cy="5189113"/>
          </a:xfrm>
          <a:prstGeom prst="rect">
            <a:avLst/>
          </a:prstGeom>
        </p:spPr>
        <p:txBody>
          <a:bodyPr wrap="square">
            <a:spAutoFit/>
          </a:bodyPr>
          <a:lstStyle/>
          <a:p>
            <a:pPr algn="just">
              <a:lnSpc>
                <a:spcPct val="115000"/>
              </a:lnSpc>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Toccata es uno de los ejemplos en la música barroca, que es la pieza con que inicia la obra titulada </a:t>
            </a:r>
            <a:r>
              <a:rPr lang="es-MX" sz="2400" i="1" dirty="0" smtClean="0">
                <a:latin typeface="Arial" panose="020B0604020202020204" pitchFamily="34" charset="0"/>
                <a:ea typeface="Arial" panose="020B0604020202020204" pitchFamily="34" charset="0"/>
                <a:cs typeface="Arial" panose="020B0604020202020204" pitchFamily="34" charset="0"/>
              </a:rPr>
              <a:t>L’Orfeo</a:t>
            </a:r>
            <a:r>
              <a:rPr lang="es-MX" sz="2400" i="1" dirty="0">
                <a:latin typeface="Arial" panose="020B0604020202020204" pitchFamily="34" charset="0"/>
                <a:ea typeface="Arial" panose="020B0604020202020204" pitchFamily="34" charset="0"/>
                <a:cs typeface="Arial" panose="020B0604020202020204" pitchFamily="34" charset="0"/>
              </a:rPr>
              <a:t>, favola in </a:t>
            </a:r>
            <a:r>
              <a:rPr lang="es-MX" sz="2400" i="1" dirty="0" smtClean="0">
                <a:latin typeface="Arial" panose="020B0604020202020204" pitchFamily="34" charset="0"/>
                <a:ea typeface="Arial" panose="020B0604020202020204" pitchFamily="34" charset="0"/>
                <a:cs typeface="Arial" panose="020B0604020202020204" pitchFamily="34" charset="0"/>
              </a:rPr>
              <a:t>música</a:t>
            </a:r>
            <a:r>
              <a:rPr lang="es-MX" sz="2400" dirty="0" smtClean="0">
                <a:latin typeface="Arial" panose="020B0604020202020204" pitchFamily="34" charset="0"/>
                <a:ea typeface="Arial" panose="020B0604020202020204" pitchFamily="34" charset="0"/>
                <a:cs typeface="Arial" panose="020B0604020202020204" pitchFamily="34" charset="0"/>
              </a:rPr>
              <a:t>, </a:t>
            </a:r>
            <a:r>
              <a:rPr lang="es-MX" sz="2400" dirty="0">
                <a:latin typeface="Arial" panose="020B0604020202020204" pitchFamily="34" charset="0"/>
                <a:ea typeface="Arial" panose="020B0604020202020204" pitchFamily="34" charset="0"/>
                <a:cs typeface="Arial" panose="020B0604020202020204" pitchFamily="34" charset="0"/>
              </a:rPr>
              <a:t>del compositor Claudio </a:t>
            </a:r>
            <a:r>
              <a:rPr lang="es-MX" sz="2400" b="1" dirty="0">
                <a:latin typeface="Arial" panose="020B0604020202020204" pitchFamily="34" charset="0"/>
                <a:ea typeface="Arial" panose="020B0604020202020204" pitchFamily="34" charset="0"/>
                <a:cs typeface="Arial" panose="020B0604020202020204" pitchFamily="34" charset="0"/>
              </a:rPr>
              <a:t>Monteverdi</a:t>
            </a:r>
            <a:r>
              <a:rPr lang="es-MX" sz="2400" dirty="0">
                <a:latin typeface="Arial" panose="020B0604020202020204" pitchFamily="34" charset="0"/>
                <a:ea typeface="Arial" panose="020B0604020202020204" pitchFamily="34" charset="0"/>
                <a:cs typeface="Arial" panose="020B0604020202020204" pitchFamily="34" charset="0"/>
              </a:rPr>
              <a:t>, y fue escrita en el año 1607.</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15000"/>
              </a:lnSpc>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 </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15000"/>
              </a:lnSpc>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El </a:t>
            </a:r>
            <a:r>
              <a:rPr lang="es-MX" sz="2400" b="1" i="1" dirty="0">
                <a:latin typeface="Arial" panose="020B0604020202020204" pitchFamily="34" charset="0"/>
                <a:ea typeface="Arial" panose="020B0604020202020204" pitchFamily="34" charset="0"/>
                <a:cs typeface="Arial" panose="020B0604020202020204" pitchFamily="34" charset="0"/>
              </a:rPr>
              <a:t>Orfeo</a:t>
            </a:r>
            <a:r>
              <a:rPr lang="es-MX" sz="2400" dirty="0">
                <a:latin typeface="Arial" panose="020B0604020202020204" pitchFamily="34" charset="0"/>
                <a:ea typeface="Arial" panose="020B0604020202020204" pitchFamily="34" charset="0"/>
                <a:cs typeface="Arial" panose="020B0604020202020204" pitchFamily="34" charset="0"/>
              </a:rPr>
              <a:t> de </a:t>
            </a:r>
            <a:r>
              <a:rPr lang="es-MX" sz="2400" dirty="0" err="1">
                <a:latin typeface="Arial" panose="020B0604020202020204" pitchFamily="34" charset="0"/>
                <a:ea typeface="Arial" panose="020B0604020202020204" pitchFamily="34" charset="0"/>
                <a:cs typeface="Arial" panose="020B0604020202020204" pitchFamily="34" charset="0"/>
              </a:rPr>
              <a:t>Monteverdi</a:t>
            </a:r>
            <a:r>
              <a:rPr lang="es-MX" sz="2400" dirty="0">
                <a:latin typeface="Arial" panose="020B0604020202020204" pitchFamily="34" charset="0"/>
                <a:ea typeface="Arial" panose="020B0604020202020204" pitchFamily="34" charset="0"/>
                <a:cs typeface="Arial" panose="020B0604020202020204" pitchFamily="34" charset="0"/>
              </a:rPr>
              <a:t> se sitúa justamente en la transición entre dos periodos musicales. Por una parte, es de sonoridad </a:t>
            </a:r>
            <a:r>
              <a:rPr lang="es-MX" sz="2400" dirty="0" smtClean="0">
                <a:latin typeface="Arial" panose="020B0604020202020204" pitchFamily="34" charset="0"/>
                <a:ea typeface="Arial" panose="020B0604020202020204" pitchFamily="34" charset="0"/>
                <a:cs typeface="Arial" panose="020B0604020202020204" pitchFamily="34" charset="0"/>
              </a:rPr>
              <a:t>renacentista</a:t>
            </a:r>
            <a:r>
              <a:rPr lang="es-MX" sz="2400" dirty="0">
                <a:latin typeface="Arial" panose="020B0604020202020204" pitchFamily="34" charset="0"/>
                <a:ea typeface="Arial" panose="020B0604020202020204" pitchFamily="34" charset="0"/>
                <a:cs typeface="Arial" panose="020B0604020202020204" pitchFamily="34" charset="0"/>
              </a:rPr>
              <a:t>, pero por otro lado forma parte ya de un nuevo género musical, la ópera barroca. Aunque en aquella época todavía no se llamaban óperas.</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15000"/>
              </a:lnSpc>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 </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15000"/>
              </a:lnSpc>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Se ubican aquí los inicios del periodo barroco musical. </a:t>
            </a:r>
            <a:r>
              <a:rPr lang="es-MX" sz="2400" dirty="0" err="1">
                <a:latin typeface="Arial" panose="020B0604020202020204" pitchFamily="34" charset="0"/>
                <a:ea typeface="Arial" panose="020B0604020202020204" pitchFamily="34" charset="0"/>
                <a:cs typeface="Arial" panose="020B0604020202020204" pitchFamily="34" charset="0"/>
              </a:rPr>
              <a:t>Monteverdi</a:t>
            </a:r>
            <a:r>
              <a:rPr lang="es-MX" sz="2400" dirty="0">
                <a:latin typeface="Arial" panose="020B0604020202020204" pitchFamily="34" charset="0"/>
                <a:ea typeface="Arial" panose="020B0604020202020204" pitchFamily="34" charset="0"/>
                <a:cs typeface="Arial" panose="020B0604020202020204" pitchFamily="34" charset="0"/>
              </a:rPr>
              <a:t> no creó ninguno de los estilos de las piezas ni tampoco inventó las piezas cantadas, pero fue el primero en crear una obra, contando una historia con música (de ahí lo de </a:t>
            </a:r>
            <a:r>
              <a:rPr lang="es-MX" sz="2400" i="1" dirty="0" err="1">
                <a:latin typeface="Arial" panose="020B0604020202020204" pitchFamily="34" charset="0"/>
                <a:ea typeface="Arial" panose="020B0604020202020204" pitchFamily="34" charset="0"/>
                <a:cs typeface="Arial" panose="020B0604020202020204" pitchFamily="34" charset="0"/>
              </a:rPr>
              <a:t>Favola</a:t>
            </a:r>
            <a:r>
              <a:rPr lang="es-MX" sz="2400" i="1" dirty="0">
                <a:latin typeface="Arial" panose="020B0604020202020204" pitchFamily="34" charset="0"/>
                <a:ea typeface="Arial" panose="020B0604020202020204" pitchFamily="34" charset="0"/>
                <a:cs typeface="Arial" panose="020B0604020202020204" pitchFamily="34" charset="0"/>
              </a:rPr>
              <a:t> in música</a:t>
            </a:r>
            <a:r>
              <a:rPr lang="es-MX" sz="2400" dirty="0">
                <a:latin typeface="Arial" panose="020B0604020202020204" pitchFamily="34" charset="0"/>
                <a:ea typeface="Arial" panose="020B0604020202020204" pitchFamily="34" charset="0"/>
                <a:cs typeface="Arial" panose="020B0604020202020204" pitchFamily="34" charset="0"/>
              </a:rPr>
              <a:t>), mezclando una pequeña orquesta, con actores y cantantes que cantan la historia mitológica de Orfeo y Eurídice.</a:t>
            </a:r>
          </a:p>
          <a:p>
            <a:pPr algn="just">
              <a:lnSpc>
                <a:spcPct val="115000"/>
              </a:lnSpc>
              <a:spcAft>
                <a:spcPts val="0"/>
              </a:spcAft>
            </a:pPr>
            <a:endParaRPr lang="es-MX" sz="2400" dirty="0">
              <a:latin typeface="Arial" panose="020B0604020202020204" pitchFamily="34" charset="0"/>
              <a:ea typeface="Arial" panose="020B0604020202020204" pitchFamily="34" charset="0"/>
              <a:cs typeface="Arial" panose="020B0604020202020204" pitchFamily="34" charset="0"/>
            </a:endParaRPr>
          </a:p>
        </p:txBody>
      </p:sp>
      <p:sp>
        <p:nvSpPr>
          <p:cNvPr id="4" name="Rectángulo 3"/>
          <p:cNvSpPr/>
          <p:nvPr/>
        </p:nvSpPr>
        <p:spPr>
          <a:xfrm>
            <a:off x="517341" y="6560745"/>
            <a:ext cx="4675438" cy="646331"/>
          </a:xfrm>
          <a:prstGeom prst="rect">
            <a:avLst/>
          </a:prstGeom>
        </p:spPr>
        <p:txBody>
          <a:bodyPr wrap="square">
            <a:spAutoFit/>
          </a:bodyPr>
          <a:lstStyle/>
          <a:p>
            <a:pPr algn="ctr">
              <a:spcAft>
                <a:spcPts val="0"/>
              </a:spcAft>
            </a:pPr>
            <a:r>
              <a:rPr lang="es-MX" sz="1800" i="1" dirty="0">
                <a:solidFill>
                  <a:srgbClr val="000000"/>
                </a:solidFill>
                <a:latin typeface="Arial" panose="020B0604020202020204" pitchFamily="34" charset="0"/>
                <a:ea typeface="Times New Roman" panose="02020603050405020304" pitchFamily="18" charset="0"/>
                <a:cs typeface="Arial" panose="020B0604020202020204" pitchFamily="34" charset="0"/>
              </a:rPr>
              <a:t>Claudio </a:t>
            </a:r>
            <a:r>
              <a:rPr lang="es-MX" sz="1800" i="1" dirty="0" err="1">
                <a:solidFill>
                  <a:srgbClr val="000000"/>
                </a:solidFill>
                <a:latin typeface="Arial" panose="020B0604020202020204" pitchFamily="34" charset="0"/>
                <a:ea typeface="Times New Roman" panose="02020603050405020304" pitchFamily="18" charset="0"/>
                <a:cs typeface="Arial" panose="020B0604020202020204" pitchFamily="34" charset="0"/>
              </a:rPr>
              <a:t>Monteverdi</a:t>
            </a:r>
            <a:r>
              <a:rPr lang="es-MX" sz="1800" i="1" dirty="0">
                <a:solidFill>
                  <a:srgbClr val="000000"/>
                </a:solidFill>
                <a:latin typeface="Arial" panose="020B0604020202020204" pitchFamily="34" charset="0"/>
                <a:ea typeface="Times New Roman" panose="02020603050405020304" pitchFamily="18" charset="0"/>
                <a:cs typeface="Arial" panose="020B0604020202020204" pitchFamily="34" charset="0"/>
              </a:rPr>
              <a:t> (1567-1643) en un retrato alrededor de 1630.</a:t>
            </a:r>
            <a:endParaRPr lang="es-MX" sz="1800" dirty="0">
              <a:latin typeface="Arial" panose="020B0604020202020204" pitchFamily="34" charset="0"/>
              <a:ea typeface="Calibri" panose="020F0502020204030204" pitchFamily="34" charset="0"/>
              <a:cs typeface="Arial" panose="020B0604020202020204" pitchFamily="34" charset="0"/>
            </a:endParaRPr>
          </a:p>
        </p:txBody>
      </p:sp>
      <p:pic>
        <p:nvPicPr>
          <p:cNvPr id="5" name="Imagen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704" y="8622990"/>
            <a:ext cx="4147301" cy="5293894"/>
          </a:xfrm>
          <a:prstGeom prst="rect">
            <a:avLst/>
          </a:prstGeom>
          <a:noFill/>
          <a:ln>
            <a:noFill/>
          </a:ln>
        </p:spPr>
      </p:pic>
      <p:sp>
        <p:nvSpPr>
          <p:cNvPr id="6" name="Rectángulo 5"/>
          <p:cNvSpPr/>
          <p:nvPr/>
        </p:nvSpPr>
        <p:spPr>
          <a:xfrm>
            <a:off x="517341" y="14207699"/>
            <a:ext cx="4730782" cy="416204"/>
          </a:xfrm>
          <a:prstGeom prst="rect">
            <a:avLst/>
          </a:prstGeom>
        </p:spPr>
        <p:txBody>
          <a:bodyPr wrap="none">
            <a:spAutoFit/>
          </a:bodyPr>
          <a:lstStyle/>
          <a:p>
            <a:pPr algn="ctr">
              <a:lnSpc>
                <a:spcPct val="115000"/>
              </a:lnSpc>
              <a:spcAft>
                <a:spcPts val="0"/>
              </a:spcAft>
            </a:pPr>
            <a:r>
              <a:rPr lang="es-ES_tradnl" sz="2000" i="1" dirty="0" err="1">
                <a:latin typeface="Arial" panose="020B0604020202020204" pitchFamily="34" charset="0"/>
                <a:cs typeface="Arial" panose="020B0604020202020204" pitchFamily="34" charset="0"/>
              </a:rPr>
              <a:t>Händel</a:t>
            </a:r>
            <a:r>
              <a:rPr lang="es-ES_tradnl" sz="2000" i="1" dirty="0">
                <a:latin typeface="Arial" panose="020B0604020202020204" pitchFamily="34" charset="0"/>
                <a:cs typeface="Arial" panose="020B0604020202020204" pitchFamily="34" charset="0"/>
              </a:rPr>
              <a:t> hacia 1720 tocando el clavecín. </a:t>
            </a:r>
            <a:endParaRPr lang="es-MX" sz="2000" i="1" dirty="0">
              <a:latin typeface="Arial" panose="020B0604020202020204" pitchFamily="34" charset="0"/>
              <a:cs typeface="Arial" panose="020B0604020202020204" pitchFamily="34" charset="0"/>
            </a:endParaRPr>
          </a:p>
        </p:txBody>
      </p:sp>
      <p:sp>
        <p:nvSpPr>
          <p:cNvPr id="8" name="Rectángulo 7"/>
          <p:cNvSpPr/>
          <p:nvPr/>
        </p:nvSpPr>
        <p:spPr>
          <a:xfrm>
            <a:off x="5248123" y="8622990"/>
            <a:ext cx="14001150" cy="6001643"/>
          </a:xfrm>
          <a:prstGeom prst="rect">
            <a:avLst/>
          </a:prstGeom>
        </p:spPr>
        <p:txBody>
          <a:bodyPr wrap="square" lIns="91440" tIns="45720" rIns="91440" bIns="45720" anchor="t">
            <a:spAutoFit/>
          </a:bodyPr>
          <a:lstStyle/>
          <a:p>
            <a:pPr algn="just"/>
            <a:r>
              <a:rPr lang="es-MX" sz="2400" dirty="0">
                <a:latin typeface="Arial"/>
                <a:ea typeface="Arial" panose="020B0604020202020204" pitchFamily="34" charset="0"/>
                <a:cs typeface="Arial"/>
              </a:rPr>
              <a:t>Georg Friedrich </a:t>
            </a:r>
            <a:r>
              <a:rPr lang="es-MX" sz="2400" dirty="0" err="1">
                <a:latin typeface="Arial"/>
                <a:ea typeface="Arial" panose="020B0604020202020204" pitchFamily="34" charset="0"/>
                <a:cs typeface="Arial"/>
              </a:rPr>
              <a:t>Händel</a:t>
            </a:r>
            <a:r>
              <a:rPr lang="es-MX" sz="2400" dirty="0">
                <a:latin typeface="Arial"/>
                <a:ea typeface="Arial" panose="020B0604020202020204" pitchFamily="34" charset="0"/>
                <a:cs typeface="Arial"/>
              </a:rPr>
              <a:t>, es el compositor del himno titulado </a:t>
            </a:r>
            <a:r>
              <a:rPr lang="es-MX" sz="2400" i="1" dirty="0" err="1">
                <a:latin typeface="Arial"/>
                <a:ea typeface="Arial" panose="020B0604020202020204" pitchFamily="34" charset="0"/>
                <a:cs typeface="Arial"/>
              </a:rPr>
              <a:t>Zadok</a:t>
            </a:r>
            <a:r>
              <a:rPr lang="es-MX" sz="2400" i="1" dirty="0">
                <a:latin typeface="Arial"/>
                <a:ea typeface="Arial" panose="020B0604020202020204" pitchFamily="34" charset="0"/>
                <a:cs typeface="Arial"/>
              </a:rPr>
              <a:t> </a:t>
            </a:r>
            <a:r>
              <a:rPr lang="es-MX" sz="2400" i="1" dirty="0" err="1">
                <a:latin typeface="Arial"/>
                <a:ea typeface="Arial" panose="020B0604020202020204" pitchFamily="34" charset="0"/>
                <a:cs typeface="Arial"/>
              </a:rPr>
              <a:t>the</a:t>
            </a:r>
            <a:r>
              <a:rPr lang="es-MX" sz="2400" i="1" dirty="0">
                <a:latin typeface="Arial"/>
                <a:ea typeface="Arial" panose="020B0604020202020204" pitchFamily="34" charset="0"/>
                <a:cs typeface="Arial"/>
              </a:rPr>
              <a:t> </a:t>
            </a:r>
            <a:r>
              <a:rPr lang="es-MX" sz="2400" i="1" dirty="0" err="1">
                <a:latin typeface="Arial"/>
                <a:ea typeface="Arial" panose="020B0604020202020204" pitchFamily="34" charset="0"/>
                <a:cs typeface="Arial"/>
              </a:rPr>
              <a:t>Priest</a:t>
            </a:r>
            <a:r>
              <a:rPr lang="es-MX" sz="2400" dirty="0">
                <a:latin typeface="Arial"/>
                <a:ea typeface="Arial" panose="020B0604020202020204" pitchFamily="34" charset="0"/>
                <a:cs typeface="Arial"/>
              </a:rPr>
              <a:t>, del año 1727.  Es uno de los cuatro </a:t>
            </a:r>
            <a:r>
              <a:rPr lang="es-MX" sz="2400" dirty="0" smtClean="0">
                <a:latin typeface="Arial"/>
                <a:ea typeface="Arial" panose="020B0604020202020204" pitchFamily="34" charset="0"/>
                <a:cs typeface="Arial"/>
              </a:rPr>
              <a:t>himnos </a:t>
            </a:r>
            <a:r>
              <a:rPr lang="es-MX" sz="2400" dirty="0">
                <a:latin typeface="Arial"/>
                <a:ea typeface="Arial" panose="020B0604020202020204" pitchFamily="34" charset="0"/>
                <a:cs typeface="Arial"/>
              </a:rPr>
              <a:t>de coronación escritos para la coronación del Rey Jorge II de Gran Bretaña.</a:t>
            </a:r>
          </a:p>
          <a:p>
            <a:pPr algn="just"/>
            <a:endParaRPr lang="es-MX" sz="2400" dirty="0">
              <a:latin typeface="Arial"/>
              <a:ea typeface="Arial" panose="020B0604020202020204" pitchFamily="34" charset="0"/>
              <a:cs typeface="Arial"/>
            </a:endParaRPr>
          </a:p>
          <a:p>
            <a:pPr algn="just"/>
            <a:r>
              <a:rPr lang="es-MX" sz="2400" dirty="0">
                <a:latin typeface="Arial"/>
                <a:ea typeface="Arial" panose="020B0604020202020204" pitchFamily="34" charset="0"/>
                <a:cs typeface="Arial"/>
              </a:rPr>
              <a:t>Händel o Haendel fue un compositor Aleman (1685-1759</a:t>
            </a:r>
            <a:r>
              <a:rPr lang="es-MX" sz="2400" dirty="0" smtClean="0">
                <a:latin typeface="Arial"/>
                <a:ea typeface="Arial" panose="020B0604020202020204" pitchFamily="34" charset="0"/>
                <a:cs typeface="Arial"/>
              </a:rPr>
              <a:t>), </a:t>
            </a:r>
            <a:r>
              <a:rPr lang="es-MX" sz="2400" dirty="0">
                <a:latin typeface="Arial"/>
                <a:ea typeface="Arial" panose="020B0604020202020204" pitchFamily="34" charset="0"/>
                <a:cs typeface="Arial"/>
              </a:rPr>
              <a:t>quien en 1710 se convirtió en el maestro de capilla (el </a:t>
            </a:r>
            <a:r>
              <a:rPr lang="es-MX" sz="2400" dirty="0" smtClean="0">
                <a:latin typeface="Arial"/>
                <a:ea typeface="Arial" panose="020B0604020202020204" pitchFamily="34" charset="0"/>
                <a:cs typeface="Arial"/>
              </a:rPr>
              <a:t>m</a:t>
            </a:r>
            <a:r>
              <a:rPr lang="es-ES" sz="2400" dirty="0" smtClean="0">
                <a:latin typeface="Arial"/>
                <a:ea typeface="Arial" panose="020B0604020202020204" pitchFamily="34" charset="0"/>
                <a:cs typeface="Arial"/>
              </a:rPr>
              <a:t>ú</a:t>
            </a:r>
            <a:r>
              <a:rPr lang="es-MX" sz="2400" dirty="0" smtClean="0">
                <a:latin typeface="Arial"/>
                <a:ea typeface="Arial" panose="020B0604020202020204" pitchFamily="34" charset="0"/>
                <a:cs typeface="Arial"/>
              </a:rPr>
              <a:t>sico </a:t>
            </a:r>
            <a:r>
              <a:rPr lang="es-MX" sz="2400" dirty="0">
                <a:latin typeface="Arial"/>
                <a:ea typeface="Arial" panose="020B0604020202020204" pitchFamily="34" charset="0"/>
                <a:cs typeface="Arial"/>
              </a:rPr>
              <a:t>principal de una corte o un arzobispado) del </a:t>
            </a:r>
            <a:r>
              <a:rPr lang="es-MX" sz="2400" dirty="0" smtClean="0">
                <a:latin typeface="Arial"/>
                <a:ea typeface="Arial" panose="020B0604020202020204" pitchFamily="34" charset="0"/>
                <a:cs typeface="Arial"/>
              </a:rPr>
              <a:t>Príncipe </a:t>
            </a:r>
            <a:r>
              <a:rPr lang="es-MX" sz="2400" dirty="0">
                <a:latin typeface="Arial"/>
                <a:ea typeface="Arial" panose="020B0604020202020204" pitchFamily="34" charset="0"/>
                <a:cs typeface="Arial"/>
              </a:rPr>
              <a:t>Jorge Elector de Hannover. Cuatro años después </a:t>
            </a:r>
            <a:r>
              <a:rPr lang="es-MX" sz="2400" dirty="0" smtClean="0">
                <a:latin typeface="Arial"/>
                <a:ea typeface="Arial" panose="020B0604020202020204" pitchFamily="34" charset="0"/>
                <a:cs typeface="Arial"/>
              </a:rPr>
              <a:t>el </a:t>
            </a:r>
            <a:r>
              <a:rPr lang="es-MX" sz="2400" dirty="0">
                <a:latin typeface="Arial"/>
                <a:ea typeface="Arial" panose="020B0604020202020204" pitchFamily="34" charset="0"/>
                <a:cs typeface="Arial"/>
              </a:rPr>
              <a:t>príncipe Jorge fue ungido </a:t>
            </a:r>
            <a:r>
              <a:rPr lang="es-MX" sz="2400" dirty="0" smtClean="0">
                <a:latin typeface="Arial"/>
                <a:ea typeface="Arial" panose="020B0604020202020204" pitchFamily="34" charset="0"/>
                <a:cs typeface="Arial"/>
              </a:rPr>
              <a:t>rey </a:t>
            </a:r>
            <a:r>
              <a:rPr lang="es-MX" sz="2400" dirty="0">
                <a:latin typeface="Arial"/>
                <a:ea typeface="Arial" panose="020B0604020202020204" pitchFamily="34" charset="0"/>
                <a:cs typeface="Arial"/>
              </a:rPr>
              <a:t>Jorge I de Gran </a:t>
            </a:r>
            <a:r>
              <a:rPr lang="es-MX" sz="2400" dirty="0" smtClean="0">
                <a:latin typeface="Arial"/>
                <a:ea typeface="Arial" panose="020B0604020202020204" pitchFamily="34" charset="0"/>
                <a:cs typeface="Arial"/>
              </a:rPr>
              <a:t>Bretaña, </a:t>
            </a:r>
            <a:r>
              <a:rPr lang="es-MX" sz="2400" dirty="0">
                <a:latin typeface="Arial"/>
                <a:ea typeface="Arial" panose="020B0604020202020204" pitchFamily="34" charset="0"/>
                <a:cs typeface="Arial"/>
              </a:rPr>
              <a:t>por lo que Haendel se estableció en Inglaterra y se nacionalizó. Esa es la razón </a:t>
            </a:r>
            <a:r>
              <a:rPr lang="es-MX" sz="2400" dirty="0" smtClean="0">
                <a:latin typeface="Arial"/>
                <a:ea typeface="Arial" panose="020B0604020202020204" pitchFamily="34" charset="0"/>
                <a:cs typeface="Arial"/>
              </a:rPr>
              <a:t>por la que podemos encontrar el </a:t>
            </a:r>
            <a:r>
              <a:rPr lang="es-MX" sz="2400" dirty="0">
                <a:latin typeface="Arial"/>
                <a:ea typeface="Arial" panose="020B0604020202020204" pitchFamily="34" charset="0"/>
                <a:cs typeface="Arial"/>
              </a:rPr>
              <a:t>nombre del compositor </a:t>
            </a:r>
            <a:r>
              <a:rPr lang="es-MX" sz="2400" dirty="0" smtClean="0">
                <a:latin typeface="Arial"/>
                <a:ea typeface="Arial" panose="020B0604020202020204" pitchFamily="34" charset="0"/>
                <a:cs typeface="Arial"/>
              </a:rPr>
              <a:t>como </a:t>
            </a:r>
            <a:r>
              <a:rPr lang="es-MX" sz="2400" dirty="0">
                <a:latin typeface="Arial"/>
                <a:ea typeface="Arial" panose="020B0604020202020204" pitchFamily="34" charset="0"/>
                <a:cs typeface="Arial"/>
              </a:rPr>
              <a:t>Händel (en alemán) o como Haendel (en inglés), de cualquier manera su nombre se pronuncia como jéndel. Fue un compositor muy prolífico y escribió mucha de la música barroca más </a:t>
            </a:r>
            <a:r>
              <a:rPr lang="es-MX" sz="2400" dirty="0" smtClean="0">
                <a:latin typeface="Arial"/>
                <a:ea typeface="Arial" panose="020B0604020202020204" pitchFamily="34" charset="0"/>
                <a:cs typeface="Arial"/>
              </a:rPr>
              <a:t>reconocida del Barroco</a:t>
            </a:r>
            <a:r>
              <a:rPr lang="es-MX" sz="2400" dirty="0">
                <a:latin typeface="Arial"/>
                <a:ea typeface="Arial" panose="020B0604020202020204" pitchFamily="34" charset="0"/>
                <a:cs typeface="Arial"/>
              </a:rPr>
              <a:t>. </a:t>
            </a:r>
          </a:p>
          <a:p>
            <a:pPr algn="just"/>
            <a:endParaRPr lang="es-MX" sz="2400" dirty="0">
              <a:latin typeface="Arial" panose="020B0604020202020204" pitchFamily="34" charset="0"/>
              <a:ea typeface="Arial" panose="020B0604020202020204" pitchFamily="34" charset="0"/>
              <a:cs typeface="Arial" panose="020B0604020202020204" pitchFamily="34" charset="0"/>
            </a:endParaRPr>
          </a:p>
          <a:p>
            <a:pPr algn="just"/>
            <a:r>
              <a:rPr lang="es-MX" sz="2400" dirty="0">
                <a:latin typeface="Arial" panose="020B0604020202020204" pitchFamily="34" charset="0"/>
                <a:ea typeface="Arial" panose="020B0604020202020204" pitchFamily="34" charset="0"/>
                <a:cs typeface="Arial" panose="020B0604020202020204" pitchFamily="34" charset="0"/>
              </a:rPr>
              <a:t>Otra obra barroca muy conocida es el Aleluya, que pertenece a la obra </a:t>
            </a:r>
            <a:r>
              <a:rPr lang="es-MX" sz="2400" i="1" dirty="0">
                <a:latin typeface="Arial" panose="020B0604020202020204" pitchFamily="34" charset="0"/>
                <a:ea typeface="Arial" panose="020B0604020202020204" pitchFamily="34" charset="0"/>
                <a:cs typeface="Arial" panose="020B0604020202020204" pitchFamily="34" charset="0"/>
              </a:rPr>
              <a:t>El Mesías, </a:t>
            </a:r>
            <a:r>
              <a:rPr lang="es-MX" sz="2400" dirty="0">
                <a:latin typeface="Arial" panose="020B0604020202020204" pitchFamily="34" charset="0"/>
                <a:ea typeface="Arial" panose="020B0604020202020204" pitchFamily="34" charset="0"/>
                <a:cs typeface="Arial" panose="020B0604020202020204" pitchFamily="34" charset="0"/>
              </a:rPr>
              <a:t>del compositor Georg Friedrich </a:t>
            </a:r>
            <a:r>
              <a:rPr lang="es-MX" sz="2400" dirty="0" err="1">
                <a:latin typeface="Arial" panose="020B0604020202020204" pitchFamily="34" charset="0"/>
                <a:ea typeface="Arial" panose="020B0604020202020204" pitchFamily="34" charset="0"/>
                <a:cs typeface="Arial" panose="020B0604020202020204" pitchFamily="34" charset="0"/>
              </a:rPr>
              <a:t>Händel</a:t>
            </a:r>
            <a:r>
              <a:rPr lang="es-MX" sz="2400" dirty="0">
                <a:latin typeface="Arial" panose="020B0604020202020204" pitchFamily="34" charset="0"/>
                <a:ea typeface="Arial" panose="020B0604020202020204" pitchFamily="34" charset="0"/>
                <a:cs typeface="Arial" panose="020B0604020202020204" pitchFamily="34" charset="0"/>
              </a:rPr>
              <a:t>, es normal que podamos escuchar este Aleluya de </a:t>
            </a:r>
            <a:r>
              <a:rPr lang="es-MX" sz="2400" dirty="0" err="1">
                <a:latin typeface="Arial" panose="020B0604020202020204" pitchFamily="34" charset="0"/>
                <a:ea typeface="Arial" panose="020B0604020202020204" pitchFamily="34" charset="0"/>
                <a:cs typeface="Arial" panose="020B0604020202020204" pitchFamily="34" charset="0"/>
              </a:rPr>
              <a:t>Händel</a:t>
            </a:r>
            <a:r>
              <a:rPr lang="es-MX" sz="2400" dirty="0">
                <a:latin typeface="Arial" panose="020B0604020202020204" pitchFamily="34" charset="0"/>
                <a:ea typeface="Arial" panose="020B0604020202020204" pitchFamily="34" charset="0"/>
                <a:cs typeface="Arial" panose="020B0604020202020204" pitchFamily="34" charset="0"/>
              </a:rPr>
              <a:t> en las misas. </a:t>
            </a:r>
          </a:p>
          <a:p>
            <a:pPr algn="just"/>
            <a:endParaRPr lang="es-MX" sz="2400" dirty="0">
              <a:latin typeface="Arial" panose="020B0604020202020204" pitchFamily="34" charset="0"/>
              <a:ea typeface="Arial" panose="020B0604020202020204" pitchFamily="34" charset="0"/>
              <a:cs typeface="Arial" panose="020B0604020202020204" pitchFamily="34" charset="0"/>
            </a:endParaRPr>
          </a:p>
          <a:p>
            <a:pPr algn="just"/>
            <a:endParaRPr lang="es-MX" sz="2400" dirty="0">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1849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653" y="649705"/>
            <a:ext cx="3605797" cy="4642159"/>
          </a:xfrm>
          <a:prstGeom prst="rect">
            <a:avLst/>
          </a:prstGeom>
          <a:noFill/>
          <a:ln>
            <a:noFill/>
          </a:ln>
        </p:spPr>
      </p:pic>
      <p:sp>
        <p:nvSpPr>
          <p:cNvPr id="3" name="Rectángulo 2"/>
          <p:cNvSpPr/>
          <p:nvPr/>
        </p:nvSpPr>
        <p:spPr>
          <a:xfrm>
            <a:off x="5190455" y="770021"/>
            <a:ext cx="14036008" cy="4524315"/>
          </a:xfrm>
          <a:prstGeom prst="rect">
            <a:avLst/>
          </a:prstGeom>
        </p:spPr>
        <p:txBody>
          <a:bodyPr wrap="square">
            <a:spAutoFit/>
          </a:bodyPr>
          <a:lstStyle/>
          <a:p>
            <a:pPr algn="just">
              <a:spcAft>
                <a:spcPts val="0"/>
              </a:spcAft>
            </a:pPr>
            <a:r>
              <a:rPr lang="es-ES_tradnl" sz="2400" dirty="0">
                <a:latin typeface="Arial" panose="020B0604020202020204" pitchFamily="34" charset="0"/>
                <a:ea typeface="Arial" panose="020B0604020202020204" pitchFamily="34" charset="0"/>
                <a:cs typeface="Arial" panose="020B0604020202020204" pitchFamily="34" charset="0"/>
              </a:rPr>
              <a:t>Antonio Vivaldi en un grabado incluido en la edición del tratado de: </a:t>
            </a:r>
            <a:r>
              <a:rPr lang="es-ES_tradnl" sz="2400" i="1" dirty="0">
                <a:latin typeface="Arial" panose="020B0604020202020204" pitchFamily="34" charset="0"/>
                <a:ea typeface="Arial" panose="020B0604020202020204" pitchFamily="34" charset="0"/>
                <a:cs typeface="Arial" panose="020B0604020202020204" pitchFamily="34" charset="0"/>
              </a:rPr>
              <a:t>El cimiento de la armonía y de la invención </a:t>
            </a:r>
            <a:r>
              <a:rPr lang="es-ES_tradnl" sz="2400" i="1" dirty="0" err="1">
                <a:latin typeface="Arial" panose="020B0604020202020204" pitchFamily="34" charset="0"/>
                <a:ea typeface="Arial" panose="020B0604020202020204" pitchFamily="34" charset="0"/>
                <a:cs typeface="Arial" panose="020B0604020202020204" pitchFamily="34" charset="0"/>
              </a:rPr>
              <a:t>Op</a:t>
            </a:r>
            <a:r>
              <a:rPr lang="es-ES_tradnl" sz="2400" i="1" dirty="0">
                <a:latin typeface="Arial" panose="020B0604020202020204" pitchFamily="34" charset="0"/>
                <a:ea typeface="Arial" panose="020B0604020202020204" pitchFamily="34" charset="0"/>
                <a:cs typeface="Arial" panose="020B0604020202020204" pitchFamily="34" charset="0"/>
              </a:rPr>
              <a:t>. 8</a:t>
            </a:r>
            <a:r>
              <a:rPr lang="es-ES_tradnl" sz="2400" dirty="0">
                <a:latin typeface="Arial" panose="020B0604020202020204" pitchFamily="34" charset="0"/>
                <a:ea typeface="Arial" panose="020B0604020202020204" pitchFamily="34" charset="0"/>
                <a:cs typeface="Arial" panose="020B0604020202020204" pitchFamily="34" charset="0"/>
              </a:rPr>
              <a:t>, que es la obra en la que aparecen </a:t>
            </a:r>
            <a:r>
              <a:rPr lang="es-ES_tradnl" sz="2400" i="1" dirty="0">
                <a:latin typeface="Arial" panose="020B0604020202020204" pitchFamily="34" charset="0"/>
                <a:ea typeface="Arial" panose="020B0604020202020204" pitchFamily="34" charset="0"/>
                <a:cs typeface="Arial" panose="020B0604020202020204" pitchFamily="34" charset="0"/>
              </a:rPr>
              <a:t>Las </a:t>
            </a:r>
            <a:r>
              <a:rPr lang="es-ES_tradnl" sz="2400" i="1" dirty="0" smtClean="0">
                <a:latin typeface="Arial" panose="020B0604020202020204" pitchFamily="34" charset="0"/>
                <a:ea typeface="Arial" panose="020B0604020202020204" pitchFamily="34" charset="0"/>
                <a:cs typeface="Arial" panose="020B0604020202020204" pitchFamily="34" charset="0"/>
              </a:rPr>
              <a:t>cuatro </a:t>
            </a:r>
            <a:r>
              <a:rPr lang="es-ES_tradnl" sz="2400" i="1" dirty="0">
                <a:latin typeface="Arial" panose="020B0604020202020204" pitchFamily="34" charset="0"/>
                <a:ea typeface="Arial" panose="020B0604020202020204" pitchFamily="34" charset="0"/>
                <a:cs typeface="Arial" panose="020B0604020202020204" pitchFamily="34" charset="0"/>
              </a:rPr>
              <a:t>estaciones.</a:t>
            </a:r>
          </a:p>
          <a:p>
            <a:pPr algn="just">
              <a:spcAft>
                <a:spcPts val="0"/>
              </a:spcAft>
            </a:pPr>
            <a:endParaRPr lang="es-ES_tradnl" sz="2400" dirty="0">
              <a:latin typeface="Arial" panose="020B0604020202020204" pitchFamily="34" charset="0"/>
              <a:ea typeface="Arial" panose="020B0604020202020204" pitchFamily="34" charset="0"/>
              <a:cs typeface="Arial" panose="020B0604020202020204" pitchFamily="34" charset="0"/>
            </a:endParaRPr>
          </a:p>
          <a:p>
            <a:pPr algn="just"/>
            <a:r>
              <a:rPr lang="es-ES_tradnl" sz="2400" dirty="0">
                <a:latin typeface="Arial" panose="020B0604020202020204" pitchFamily="34" charset="0"/>
                <a:ea typeface="Arial" panose="020B0604020202020204" pitchFamily="34" charset="0"/>
                <a:cs typeface="Arial" panose="020B0604020202020204" pitchFamily="34" charset="0"/>
              </a:rPr>
              <a:t>Antonio </a:t>
            </a:r>
            <a:r>
              <a:rPr lang="es-ES_tradnl" sz="2400" dirty="0" smtClean="0">
                <a:latin typeface="Arial" panose="020B0604020202020204" pitchFamily="34" charset="0"/>
                <a:ea typeface="Arial" panose="020B0604020202020204" pitchFamily="34" charset="0"/>
                <a:cs typeface="Arial" panose="020B0604020202020204" pitchFamily="34" charset="0"/>
              </a:rPr>
              <a:t>Vivaldi (</a:t>
            </a:r>
            <a:r>
              <a:rPr lang="es-ES_tradnl" sz="2400" dirty="0">
                <a:latin typeface="Arial" panose="020B0604020202020204" pitchFamily="34" charset="0"/>
                <a:ea typeface="Arial" panose="020B0604020202020204" pitchFamily="34" charset="0"/>
                <a:cs typeface="Arial" panose="020B0604020202020204" pitchFamily="34" charset="0"/>
              </a:rPr>
              <a:t>1678-1741) fue un compositor italiano que nació en Venecia. Fue sacerdote católico y si </a:t>
            </a:r>
            <a:r>
              <a:rPr lang="es-ES_tradnl" sz="2400" dirty="0" smtClean="0">
                <a:latin typeface="Arial" panose="020B0604020202020204" pitchFamily="34" charset="0"/>
                <a:ea typeface="Arial" panose="020B0604020202020204" pitchFamily="34" charset="0"/>
                <a:cs typeface="Arial" panose="020B0604020202020204" pitchFamily="34" charset="0"/>
              </a:rPr>
              <a:t>bien </a:t>
            </a:r>
            <a:r>
              <a:rPr lang="es-ES" sz="2400" dirty="0" smtClean="0">
                <a:latin typeface="Arial" panose="020B0604020202020204" pitchFamily="34" charset="0"/>
                <a:ea typeface="Arial" panose="020B0604020202020204" pitchFamily="34" charset="0"/>
                <a:cs typeface="Arial" panose="020B0604020202020204" pitchFamily="34" charset="0"/>
              </a:rPr>
              <a:t>é</a:t>
            </a:r>
            <a:r>
              <a:rPr lang="es-ES_tradnl" sz="2400" dirty="0" smtClean="0">
                <a:latin typeface="Arial" panose="020B0604020202020204" pitchFamily="34" charset="0"/>
                <a:ea typeface="Arial" panose="020B0604020202020204" pitchFamily="34" charset="0"/>
                <a:cs typeface="Arial" panose="020B0604020202020204" pitchFamily="34" charset="0"/>
              </a:rPr>
              <a:t>l </a:t>
            </a:r>
            <a:r>
              <a:rPr lang="es-ES_tradnl" sz="2400" dirty="0">
                <a:latin typeface="Arial" panose="020B0604020202020204" pitchFamily="34" charset="0"/>
                <a:ea typeface="Arial" panose="020B0604020202020204" pitchFamily="34" charset="0"/>
                <a:cs typeface="Arial" panose="020B0604020202020204" pitchFamily="34" charset="0"/>
              </a:rPr>
              <a:t>no inventó el genero del “concierto para instrumento solista” se le reconoce por haber impulsado esa forma musical y </a:t>
            </a:r>
            <a:r>
              <a:rPr lang="es-ES_tradnl" sz="2400" dirty="0" smtClean="0">
                <a:latin typeface="Arial" panose="020B0604020202020204" pitchFamily="34" charset="0"/>
                <a:ea typeface="Arial" panose="020B0604020202020204" pitchFamily="34" charset="0"/>
                <a:cs typeface="Arial" panose="020B0604020202020204" pitchFamily="34" charset="0"/>
              </a:rPr>
              <a:t>establecer el </a:t>
            </a:r>
            <a:r>
              <a:rPr lang="es-ES_tradnl" sz="2400" dirty="0">
                <a:latin typeface="Arial" panose="020B0604020202020204" pitchFamily="34" charset="0"/>
                <a:ea typeface="Arial" panose="020B0604020202020204" pitchFamily="34" charset="0"/>
                <a:cs typeface="Arial" panose="020B0604020202020204" pitchFamily="34" charset="0"/>
              </a:rPr>
              <a:t>concierto como uno de los estilos más representativos del periodo barroco. Su obra </a:t>
            </a:r>
            <a:r>
              <a:rPr lang="es-ES_tradnl" sz="2400" i="1" dirty="0" smtClean="0">
                <a:latin typeface="Arial" panose="020B0604020202020204" pitchFamily="34" charset="0"/>
                <a:ea typeface="Arial" panose="020B0604020202020204" pitchFamily="34" charset="0"/>
                <a:cs typeface="Arial" panose="020B0604020202020204" pitchFamily="34" charset="0"/>
              </a:rPr>
              <a:t>Las </a:t>
            </a:r>
            <a:r>
              <a:rPr lang="es-ES_tradnl" sz="2400" i="1" dirty="0">
                <a:latin typeface="Arial" panose="020B0604020202020204" pitchFamily="34" charset="0"/>
                <a:ea typeface="Arial" panose="020B0604020202020204" pitchFamily="34" charset="0"/>
                <a:cs typeface="Arial" panose="020B0604020202020204" pitchFamily="34" charset="0"/>
              </a:rPr>
              <a:t>cuatro estaciones </a:t>
            </a:r>
            <a:r>
              <a:rPr lang="es-ES_tradnl" sz="2400" dirty="0">
                <a:latin typeface="Arial" panose="020B0604020202020204" pitchFamily="34" charset="0"/>
                <a:ea typeface="Arial" panose="020B0604020202020204" pitchFamily="34" charset="0"/>
                <a:cs typeface="Arial" panose="020B0604020202020204" pitchFamily="34" charset="0"/>
              </a:rPr>
              <a:t>es </a:t>
            </a:r>
            <a:r>
              <a:rPr lang="es-ES_tradnl" sz="2400" dirty="0" smtClean="0">
                <a:latin typeface="Arial" panose="020B0604020202020204" pitchFamily="34" charset="0"/>
                <a:ea typeface="Arial" panose="020B0604020202020204" pitchFamily="34" charset="0"/>
                <a:cs typeface="Arial" panose="020B0604020202020204" pitchFamily="34" charset="0"/>
              </a:rPr>
              <a:t>s</a:t>
            </a:r>
            <a:r>
              <a:rPr lang="es-ES" sz="2400" dirty="0" smtClean="0">
                <a:latin typeface="Arial" panose="020B0604020202020204" pitchFamily="34" charset="0"/>
                <a:ea typeface="Arial" panose="020B0604020202020204" pitchFamily="34" charset="0"/>
                <a:cs typeface="Arial" panose="020B0604020202020204" pitchFamily="34" charset="0"/>
              </a:rPr>
              <a:t>ó</a:t>
            </a:r>
            <a:r>
              <a:rPr lang="es-ES_tradnl" sz="2400" dirty="0" smtClean="0">
                <a:latin typeface="Arial" panose="020B0604020202020204" pitchFamily="34" charset="0"/>
                <a:ea typeface="Arial" panose="020B0604020202020204" pitchFamily="34" charset="0"/>
                <a:cs typeface="Arial" panose="020B0604020202020204" pitchFamily="34" charset="0"/>
              </a:rPr>
              <a:t>lo </a:t>
            </a:r>
            <a:r>
              <a:rPr lang="es-ES_tradnl" sz="2400" dirty="0">
                <a:latin typeface="Arial" panose="020B0604020202020204" pitchFamily="34" charset="0"/>
                <a:ea typeface="Arial" panose="020B0604020202020204" pitchFamily="34" charset="0"/>
                <a:cs typeface="Arial" panose="020B0604020202020204" pitchFamily="34" charset="0"/>
              </a:rPr>
              <a:t>una pequeña parte de su producción musical que incluye 770 </a:t>
            </a:r>
            <a:r>
              <a:rPr lang="es-ES_tradnl" sz="2400" dirty="0" smtClean="0">
                <a:latin typeface="Arial" panose="020B0604020202020204" pitchFamily="34" charset="0"/>
                <a:ea typeface="Arial" panose="020B0604020202020204" pitchFamily="34" charset="0"/>
                <a:cs typeface="Arial" panose="020B0604020202020204" pitchFamily="34" charset="0"/>
              </a:rPr>
              <a:t>obras, </a:t>
            </a:r>
            <a:r>
              <a:rPr lang="es-ES_tradnl" sz="2400" dirty="0">
                <a:latin typeface="Arial" panose="020B0604020202020204" pitchFamily="34" charset="0"/>
                <a:ea typeface="Arial" panose="020B0604020202020204" pitchFamily="34" charset="0"/>
                <a:cs typeface="Arial" panose="020B0604020202020204" pitchFamily="34" charset="0"/>
              </a:rPr>
              <a:t>entre las que se cuentan unos 400 conciertos para violín.  </a:t>
            </a:r>
          </a:p>
          <a:p>
            <a:pPr algn="just"/>
            <a:endParaRPr lang="es-MX" sz="2400" dirty="0" smtClean="0">
              <a:latin typeface="Arial" panose="020B0604020202020204" pitchFamily="34" charset="0"/>
              <a:ea typeface="Arial" panose="020B0604020202020204" pitchFamily="34" charset="0"/>
              <a:cs typeface="Arial" panose="020B0604020202020204" pitchFamily="34" charset="0"/>
            </a:endParaRPr>
          </a:p>
          <a:p>
            <a:pPr algn="just"/>
            <a:r>
              <a:rPr lang="es-MX" sz="2400" dirty="0" smtClean="0">
                <a:latin typeface="Arial" panose="020B0604020202020204" pitchFamily="34" charset="0"/>
                <a:ea typeface="Arial" panose="020B0604020202020204" pitchFamily="34" charset="0"/>
                <a:cs typeface="Arial" panose="020B0604020202020204" pitchFamily="34" charset="0"/>
              </a:rPr>
              <a:t>La </a:t>
            </a:r>
            <a:r>
              <a:rPr lang="es-MX" sz="2400" dirty="0">
                <a:latin typeface="Arial" panose="020B0604020202020204" pitchFamily="34" charset="0"/>
                <a:ea typeface="Arial" panose="020B0604020202020204" pitchFamily="34" charset="0"/>
                <a:cs typeface="Arial" panose="020B0604020202020204" pitchFamily="34" charset="0"/>
              </a:rPr>
              <a:t>música barroca más famosa es quizá del compositor Antonio </a:t>
            </a:r>
            <a:r>
              <a:rPr lang="es-MX" sz="2400" dirty="0" smtClean="0">
                <a:latin typeface="Arial" panose="020B0604020202020204" pitchFamily="34" charset="0"/>
                <a:ea typeface="Arial" panose="020B0604020202020204" pitchFamily="34" charset="0"/>
                <a:cs typeface="Arial" panose="020B0604020202020204" pitchFamily="34" charset="0"/>
              </a:rPr>
              <a:t>Vivaldi: </a:t>
            </a:r>
            <a:r>
              <a:rPr lang="es-MX" sz="2400" i="1" dirty="0" smtClean="0">
                <a:latin typeface="Arial" panose="020B0604020202020204" pitchFamily="34" charset="0"/>
                <a:ea typeface="Arial" panose="020B0604020202020204" pitchFamily="34" charset="0"/>
                <a:cs typeface="Arial" panose="020B0604020202020204" pitchFamily="34" charset="0"/>
              </a:rPr>
              <a:t>Las </a:t>
            </a:r>
            <a:r>
              <a:rPr lang="es-MX" sz="2400" i="1" dirty="0">
                <a:latin typeface="Arial" panose="020B0604020202020204" pitchFamily="34" charset="0"/>
                <a:ea typeface="Arial" panose="020B0604020202020204" pitchFamily="34" charset="0"/>
                <a:cs typeface="Arial" panose="020B0604020202020204" pitchFamily="34" charset="0"/>
              </a:rPr>
              <a:t>cuatro estaciones</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smtClean="0">
                <a:latin typeface="Arial" panose="020B0604020202020204" pitchFamily="34" charset="0"/>
                <a:ea typeface="Arial" panose="020B0604020202020204" pitchFamily="34" charset="0"/>
                <a:cs typeface="Arial" panose="020B0604020202020204" pitchFamily="34" charset="0"/>
              </a:rPr>
              <a:t>que son </a:t>
            </a:r>
            <a:r>
              <a:rPr lang="es-MX" sz="2400" dirty="0">
                <a:latin typeface="Arial" panose="020B0604020202020204" pitchFamily="34" charset="0"/>
                <a:ea typeface="Arial" panose="020B0604020202020204" pitchFamily="34" charset="0"/>
                <a:cs typeface="Arial" panose="020B0604020202020204" pitchFamily="34" charset="0"/>
              </a:rPr>
              <a:t>cuatro conciertos para violín. En la composición, Vivaldi incluyó un Soneto que acompaña a la música y describe las escenas pastorales.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4" name="Imagen 3"/>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10653" y="5723679"/>
            <a:ext cx="3605797" cy="4781308"/>
          </a:xfrm>
          <a:prstGeom prst="rect">
            <a:avLst/>
          </a:prstGeom>
          <a:noFill/>
          <a:ln>
            <a:noFill/>
          </a:ln>
        </p:spPr>
      </p:pic>
      <p:sp>
        <p:nvSpPr>
          <p:cNvPr id="5" name="Rectángulo 4"/>
          <p:cNvSpPr/>
          <p:nvPr/>
        </p:nvSpPr>
        <p:spPr>
          <a:xfrm>
            <a:off x="5390147" y="6559700"/>
            <a:ext cx="13836316" cy="2677656"/>
          </a:xfrm>
          <a:prstGeom prst="rect">
            <a:avLst/>
          </a:prstGeom>
        </p:spPr>
        <p:txBody>
          <a:bodyPr wrap="square">
            <a:spAutoFit/>
          </a:bodyPr>
          <a:lstStyle/>
          <a:p>
            <a:pPr algn="just">
              <a:spcAft>
                <a:spcPts val="0"/>
              </a:spcAft>
            </a:pPr>
            <a:r>
              <a:rPr lang="es-ES_tradnl" sz="2400" dirty="0" smtClean="0">
                <a:latin typeface="Arial" panose="020B0604020202020204" pitchFamily="34" charset="0"/>
                <a:ea typeface="Arial" panose="020B0604020202020204" pitchFamily="34" charset="0"/>
                <a:cs typeface="Arial" panose="020B0604020202020204" pitchFamily="34" charset="0"/>
              </a:rPr>
              <a:t>En 1746, </a:t>
            </a:r>
            <a:r>
              <a:rPr lang="es-MX" sz="2400" dirty="0">
                <a:latin typeface="Arial" panose="020B0604020202020204" pitchFamily="34" charset="0"/>
                <a:ea typeface="Arial" panose="020B0604020202020204" pitchFamily="34" charset="0"/>
                <a:cs typeface="Arial" panose="020B0604020202020204" pitchFamily="34" charset="0"/>
              </a:rPr>
              <a:t>se consider</a:t>
            </a:r>
            <a:r>
              <a:rPr lang="es-ES" sz="2400" dirty="0">
                <a:latin typeface="Arial" panose="020B0604020202020204" pitchFamily="34" charset="0"/>
                <a:ea typeface="Arial" panose="020B0604020202020204" pitchFamily="34" charset="0"/>
                <a:cs typeface="Arial" panose="020B0604020202020204" pitchFamily="34" charset="0"/>
              </a:rPr>
              <a:t>ó a </a:t>
            </a:r>
            <a:r>
              <a:rPr lang="es-MX" sz="2400" dirty="0">
                <a:latin typeface="Arial" panose="020B0604020202020204" pitchFamily="34" charset="0"/>
                <a:ea typeface="Arial" panose="020B0604020202020204" pitchFamily="34" charset="0"/>
                <a:cs typeface="Arial" panose="020B0604020202020204" pitchFamily="34" charset="0"/>
              </a:rPr>
              <a:t>la </a:t>
            </a:r>
            <a:r>
              <a:rPr lang="es-MX" sz="2400" i="1" dirty="0">
                <a:latin typeface="Arial" panose="020B0604020202020204" pitchFamily="34" charset="0"/>
                <a:ea typeface="Arial" panose="020B0604020202020204" pitchFamily="34" charset="0"/>
                <a:cs typeface="Arial" panose="020B0604020202020204" pitchFamily="34" charset="0"/>
              </a:rPr>
              <a:t>Toccata y fuga </a:t>
            </a:r>
            <a:r>
              <a:rPr lang="es-MX" sz="2400" dirty="0">
                <a:latin typeface="Arial" panose="020B0604020202020204" pitchFamily="34" charset="0"/>
                <a:ea typeface="Arial" panose="020B0604020202020204" pitchFamily="34" charset="0"/>
                <a:cs typeface="Arial" panose="020B0604020202020204" pitchFamily="34" charset="0"/>
              </a:rPr>
              <a:t>como una de sus obras mas representativas </a:t>
            </a:r>
            <a:r>
              <a:rPr lang="es-MX" sz="2400" dirty="0" smtClean="0">
                <a:latin typeface="Arial" panose="020B0604020202020204" pitchFamily="34" charset="0"/>
                <a:ea typeface="Arial" panose="020B0604020202020204" pitchFamily="34" charset="0"/>
                <a:cs typeface="Arial" panose="020B0604020202020204" pitchFamily="34" charset="0"/>
              </a:rPr>
              <a:t>de </a:t>
            </a:r>
            <a:r>
              <a:rPr lang="es-ES_tradnl" sz="2400" dirty="0" smtClean="0">
                <a:latin typeface="Arial" panose="020B0604020202020204" pitchFamily="34" charset="0"/>
                <a:ea typeface="Arial" panose="020B0604020202020204" pitchFamily="34" charset="0"/>
                <a:cs typeface="Arial" panose="020B0604020202020204" pitchFamily="34" charset="0"/>
              </a:rPr>
              <a:t>Johann </a:t>
            </a:r>
            <a:r>
              <a:rPr lang="es-ES_tradnl" sz="2400" dirty="0" err="1">
                <a:latin typeface="Arial" panose="020B0604020202020204" pitchFamily="34" charset="0"/>
                <a:ea typeface="Arial" panose="020B0604020202020204" pitchFamily="34" charset="0"/>
                <a:cs typeface="Arial" panose="020B0604020202020204" pitchFamily="34" charset="0"/>
              </a:rPr>
              <a:t>Sebastian</a:t>
            </a:r>
            <a:r>
              <a:rPr lang="es-ES_tradnl" sz="2400" dirty="0">
                <a:latin typeface="Arial" panose="020B0604020202020204" pitchFamily="34" charset="0"/>
                <a:ea typeface="Arial" panose="020B0604020202020204" pitchFamily="34" charset="0"/>
                <a:cs typeface="Arial" panose="020B0604020202020204" pitchFamily="34" charset="0"/>
              </a:rPr>
              <a:t> </a:t>
            </a:r>
            <a:r>
              <a:rPr lang="es-ES_tradnl" sz="2400" dirty="0" smtClean="0">
                <a:latin typeface="Arial" panose="020B0604020202020204" pitchFamily="34" charset="0"/>
                <a:ea typeface="Arial" panose="020B0604020202020204" pitchFamily="34" charset="0"/>
                <a:cs typeface="Arial" panose="020B0604020202020204" pitchFamily="34" charset="0"/>
              </a:rPr>
              <a:t>Bach, </a:t>
            </a:r>
            <a:r>
              <a:rPr lang="es-MX" sz="2400" dirty="0" smtClean="0">
                <a:latin typeface="Arial" panose="020B0604020202020204" pitchFamily="34" charset="0"/>
                <a:ea typeface="Arial" panose="020B0604020202020204" pitchFamily="34" charset="0"/>
                <a:cs typeface="Arial" panose="020B0604020202020204" pitchFamily="34" charset="0"/>
              </a:rPr>
              <a:t>el </a:t>
            </a:r>
            <a:r>
              <a:rPr lang="es-MX" sz="2400" dirty="0">
                <a:latin typeface="Arial" panose="020B0604020202020204" pitchFamily="34" charset="0"/>
                <a:ea typeface="Arial" panose="020B0604020202020204" pitchFamily="34" charset="0"/>
                <a:cs typeface="Arial" panose="020B0604020202020204" pitchFamily="34" charset="0"/>
              </a:rPr>
              <a:t>mayor exponente de la música </a:t>
            </a:r>
            <a:r>
              <a:rPr lang="es-MX" sz="2400" dirty="0" smtClean="0">
                <a:latin typeface="Arial" panose="020B0604020202020204" pitchFamily="34" charset="0"/>
                <a:ea typeface="Arial" panose="020B0604020202020204" pitchFamily="34" charset="0"/>
                <a:cs typeface="Arial" panose="020B0604020202020204" pitchFamily="34" charset="0"/>
              </a:rPr>
              <a:t>barroca</a:t>
            </a:r>
            <a:r>
              <a:rPr lang="es-MX" sz="2400" dirty="0">
                <a:latin typeface="Arial" panose="020B0604020202020204" pitchFamily="34" charset="0"/>
                <a:ea typeface="Arial" panose="020B0604020202020204" pitchFamily="34" charset="0"/>
                <a:cs typeface="Arial" panose="020B0604020202020204" pitchFamily="34" charset="0"/>
              </a:rPr>
              <a:t>.</a:t>
            </a:r>
          </a:p>
          <a:p>
            <a:pPr algn="just">
              <a:spcAft>
                <a:spcPts val="0"/>
              </a:spcAft>
            </a:pPr>
            <a:endParaRPr lang="es-MX" sz="2400" dirty="0">
              <a:latin typeface="Arial" panose="020B0604020202020204" pitchFamily="34" charset="0"/>
              <a:ea typeface="Arial" panose="020B060402020202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Otra obra famosa de Bach</a:t>
            </a:r>
            <a:r>
              <a:rPr lang="es-MX" sz="2400" b="1" dirty="0">
                <a:latin typeface="Arial" panose="020B0604020202020204" pitchFamily="34" charset="0"/>
                <a:cs typeface="Arial" panose="020B0604020202020204" pitchFamily="34" charset="0"/>
              </a:rPr>
              <a:t> </a:t>
            </a:r>
            <a:r>
              <a:rPr lang="es-MX" sz="2400" dirty="0">
                <a:latin typeface="Arial" panose="020B0604020202020204" pitchFamily="34" charset="0"/>
                <a:cs typeface="Arial" panose="020B0604020202020204" pitchFamily="34" charset="0"/>
              </a:rPr>
              <a:t>es el </a:t>
            </a:r>
            <a:r>
              <a:rPr lang="es-MX" sz="2400" i="1" dirty="0">
                <a:latin typeface="Arial" panose="020B0604020202020204" pitchFamily="34" charset="0"/>
                <a:cs typeface="Arial" panose="020B0604020202020204" pitchFamily="34" charset="0"/>
              </a:rPr>
              <a:t>Preludio de la Suite no. 1</a:t>
            </a:r>
            <a:r>
              <a:rPr lang="es-MX" sz="2400" dirty="0">
                <a:latin typeface="Arial" panose="020B0604020202020204" pitchFamily="34" charset="0"/>
                <a:cs typeface="Arial" panose="020B0604020202020204" pitchFamily="34" charset="0"/>
              </a:rPr>
              <a:t>, es la primera de 6 suites para violonchelo y seguramente la </a:t>
            </a:r>
            <a:r>
              <a:rPr lang="es-MX" sz="2400" dirty="0" smtClean="0">
                <a:latin typeface="Arial" panose="020B0604020202020204" pitchFamily="34" charset="0"/>
                <a:cs typeface="Arial" panose="020B0604020202020204" pitchFamily="34" charset="0"/>
              </a:rPr>
              <a:t>ha </a:t>
            </a:r>
            <a:r>
              <a:rPr lang="es-MX" sz="2400" dirty="0">
                <a:latin typeface="Arial" panose="020B0604020202020204" pitchFamily="34" charset="0"/>
                <a:cs typeface="Arial" panose="020B0604020202020204" pitchFamily="34" charset="0"/>
              </a:rPr>
              <a:t>escuchado en películas o en la </a:t>
            </a:r>
            <a:r>
              <a:rPr lang="es-MX" sz="2400" dirty="0" smtClean="0">
                <a:latin typeface="Arial" panose="020B0604020202020204" pitchFamily="34" charset="0"/>
                <a:cs typeface="Arial" panose="020B0604020202020204" pitchFamily="34" charset="0"/>
              </a:rPr>
              <a:t>televisi</a:t>
            </a:r>
            <a:r>
              <a:rPr lang="es-ES" sz="2400" dirty="0" err="1" smtClean="0">
                <a:latin typeface="Arial" panose="020B0604020202020204" pitchFamily="34" charset="0"/>
                <a:cs typeface="Arial" panose="020B0604020202020204" pitchFamily="34" charset="0"/>
              </a:rPr>
              <a:t>ón</a:t>
            </a:r>
            <a:r>
              <a:rPr lang="es-MX" sz="2400" dirty="0" smtClean="0">
                <a:latin typeface="Arial" panose="020B0604020202020204" pitchFamily="34" charset="0"/>
                <a:cs typeface="Arial" panose="020B0604020202020204" pitchFamily="34" charset="0"/>
              </a:rPr>
              <a:t>. </a:t>
            </a:r>
            <a:r>
              <a:rPr lang="es-MX" sz="2400" dirty="0">
                <a:latin typeface="Arial" panose="020B0604020202020204" pitchFamily="34" charset="0"/>
                <a:cs typeface="Arial" panose="020B0604020202020204" pitchFamily="34" charset="0"/>
              </a:rPr>
              <a:t>En música, el termino </a:t>
            </a:r>
            <a:r>
              <a:rPr lang="es-MX" sz="2400" i="1" dirty="0" smtClean="0">
                <a:latin typeface="Arial" panose="020B0604020202020204" pitchFamily="34" charset="0"/>
                <a:cs typeface="Arial" panose="020B0604020202020204" pitchFamily="34" charset="0"/>
              </a:rPr>
              <a:t>suite</a:t>
            </a:r>
            <a:r>
              <a:rPr lang="es-MX" sz="2400" i="1" dirty="0">
                <a:latin typeface="Arial" panose="020B0604020202020204" pitchFamily="34" charset="0"/>
                <a:cs typeface="Arial" panose="020B0604020202020204" pitchFamily="34" charset="0"/>
              </a:rPr>
              <a:t> </a:t>
            </a:r>
            <a:r>
              <a:rPr lang="es-MX" sz="2400" dirty="0">
                <a:latin typeface="Arial" panose="020B0604020202020204" pitchFamily="34" charset="0"/>
                <a:cs typeface="Arial" panose="020B0604020202020204" pitchFamily="34" charset="0"/>
              </a:rPr>
              <a:t>significa: "colección de danzas“. </a:t>
            </a:r>
          </a:p>
          <a:p>
            <a:pPr algn="just">
              <a:spcAft>
                <a:spcPts val="0"/>
              </a:spcAft>
            </a:pPr>
            <a:endParaRPr lang="es-MX" sz="2400" dirty="0">
              <a:latin typeface="Arial" panose="020B0604020202020204" pitchFamily="34" charset="0"/>
              <a:ea typeface="Arial" panose="020B0604020202020204" pitchFamily="34" charset="0"/>
              <a:cs typeface="Arial" panose="020B0604020202020204" pitchFamily="34" charset="0"/>
            </a:endParaRPr>
          </a:p>
        </p:txBody>
      </p:sp>
      <p:pic>
        <p:nvPicPr>
          <p:cNvPr id="6" name="Imagen 5"/>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10653" y="11001733"/>
            <a:ext cx="3511900" cy="4711508"/>
          </a:xfrm>
          <a:prstGeom prst="rect">
            <a:avLst/>
          </a:prstGeom>
          <a:noFill/>
          <a:ln>
            <a:noFill/>
          </a:ln>
        </p:spPr>
      </p:pic>
      <p:sp>
        <p:nvSpPr>
          <p:cNvPr id="7" name="Rectángulo 6"/>
          <p:cNvSpPr/>
          <p:nvPr/>
        </p:nvSpPr>
        <p:spPr>
          <a:xfrm>
            <a:off x="5390147" y="11787827"/>
            <a:ext cx="13836317" cy="3785652"/>
          </a:xfrm>
          <a:prstGeom prst="rect">
            <a:avLst/>
          </a:prstGeom>
        </p:spPr>
        <p:txBody>
          <a:bodyPr wrap="square" lIns="91440" tIns="45720" rIns="91440" bIns="45720" anchor="t">
            <a:spAutoFit/>
          </a:bodyPr>
          <a:lstStyle/>
          <a:p>
            <a:pPr algn="just">
              <a:spcAft>
                <a:spcPts val="0"/>
              </a:spcAft>
            </a:pPr>
            <a:r>
              <a:rPr lang="es-ES_tradnl" sz="2400" dirty="0">
                <a:latin typeface="Arial" panose="020B0604020202020204" pitchFamily="34" charset="0"/>
                <a:ea typeface="Arial" panose="020B0604020202020204" pitchFamily="34" charset="0"/>
                <a:cs typeface="Arial" panose="020B0604020202020204" pitchFamily="34" charset="0"/>
              </a:rPr>
              <a:t>Henry Purcell (</a:t>
            </a:r>
            <a:r>
              <a:rPr lang="es-ES_tradnl" sz="2400" dirty="0" smtClean="0">
                <a:latin typeface="Arial" panose="020B0604020202020204" pitchFamily="34" charset="0"/>
                <a:ea typeface="Arial" panose="020B0604020202020204" pitchFamily="34" charset="0"/>
                <a:cs typeface="Arial" panose="020B0604020202020204" pitchFamily="34" charset="0"/>
              </a:rPr>
              <a:t>1659-1695</a:t>
            </a:r>
            <a:r>
              <a:rPr lang="es-ES_tradnl" sz="2400" dirty="0">
                <a:latin typeface="Arial" panose="020B0604020202020204" pitchFamily="34" charset="0"/>
                <a:ea typeface="Arial" panose="020B0604020202020204" pitchFamily="34" charset="0"/>
                <a:cs typeface="Arial" panose="020B0604020202020204" pitchFamily="34" charset="0"/>
              </a:rPr>
              <a:t>) </a:t>
            </a:r>
            <a:r>
              <a:rPr lang="es-ES_tradnl" sz="2400" dirty="0" smtClean="0">
                <a:latin typeface="Arial" panose="020B0604020202020204" pitchFamily="34" charset="0"/>
                <a:ea typeface="Arial" panose="020B0604020202020204" pitchFamily="34" charset="0"/>
                <a:cs typeface="Arial" panose="020B0604020202020204" pitchFamily="34" charset="0"/>
              </a:rPr>
              <a:t>fue </a:t>
            </a:r>
            <a:r>
              <a:rPr lang="es-ES_tradnl" sz="2400" dirty="0">
                <a:latin typeface="Arial" panose="020B0604020202020204" pitchFamily="34" charset="0"/>
                <a:ea typeface="Arial" panose="020B0604020202020204" pitchFamily="34" charset="0"/>
                <a:cs typeface="Arial" panose="020B0604020202020204" pitchFamily="34" charset="0"/>
              </a:rPr>
              <a:t>un compositor muy </a:t>
            </a:r>
            <a:r>
              <a:rPr lang="es-ES_tradnl" sz="2400" dirty="0" err="1" smtClean="0">
                <a:latin typeface="Arial" panose="020B0604020202020204" pitchFamily="34" charset="0"/>
                <a:ea typeface="Arial" panose="020B0604020202020204" pitchFamily="34" charset="0"/>
                <a:cs typeface="Arial" panose="020B0604020202020204" pitchFamily="34" charset="0"/>
              </a:rPr>
              <a:t>prol</a:t>
            </a:r>
            <a:r>
              <a:rPr lang="es-ES" sz="2400" dirty="0" smtClean="0">
                <a:latin typeface="Arial" panose="020B0604020202020204" pitchFamily="34" charset="0"/>
                <a:ea typeface="Arial" panose="020B0604020202020204" pitchFamily="34" charset="0"/>
                <a:cs typeface="Arial" panose="020B0604020202020204" pitchFamily="34" charset="0"/>
              </a:rPr>
              <a:t>í</a:t>
            </a:r>
            <a:r>
              <a:rPr lang="es-ES_tradnl" sz="2400" dirty="0" err="1" smtClean="0">
                <a:latin typeface="Arial" panose="020B0604020202020204" pitchFamily="34" charset="0"/>
                <a:ea typeface="Arial" panose="020B0604020202020204" pitchFamily="34" charset="0"/>
                <a:cs typeface="Arial" panose="020B0604020202020204" pitchFamily="34" charset="0"/>
              </a:rPr>
              <a:t>fico</a:t>
            </a:r>
            <a:r>
              <a:rPr lang="es-ES_tradnl" sz="2400" dirty="0">
                <a:latin typeface="Arial" panose="020B0604020202020204" pitchFamily="34" charset="0"/>
                <a:ea typeface="Arial" panose="020B0604020202020204" pitchFamily="34" charset="0"/>
                <a:cs typeface="Arial" panose="020B0604020202020204" pitchFamily="34" charset="0"/>
              </a:rPr>
              <a:t>, </a:t>
            </a:r>
            <a:r>
              <a:rPr lang="es-ES_tradnl" sz="2400" dirty="0" err="1" smtClean="0">
                <a:latin typeface="Arial" panose="020B0604020202020204" pitchFamily="34" charset="0"/>
                <a:ea typeface="Arial" panose="020B0604020202020204" pitchFamily="34" charset="0"/>
                <a:cs typeface="Arial" panose="020B0604020202020204" pitchFamily="34" charset="0"/>
              </a:rPr>
              <a:t>cre</a:t>
            </a:r>
            <a:r>
              <a:rPr lang="es-ES" sz="2400" dirty="0" smtClean="0">
                <a:latin typeface="Arial" panose="020B0604020202020204" pitchFamily="34" charset="0"/>
                <a:ea typeface="Arial" panose="020B0604020202020204" pitchFamily="34" charset="0"/>
                <a:cs typeface="Arial" panose="020B0604020202020204" pitchFamily="34" charset="0"/>
              </a:rPr>
              <a:t>ó </a:t>
            </a:r>
            <a:r>
              <a:rPr lang="es-ES_tradnl" sz="2400" dirty="0" smtClean="0">
                <a:latin typeface="Arial" panose="020B0604020202020204" pitchFamily="34" charset="0"/>
                <a:ea typeface="Arial" panose="020B0604020202020204" pitchFamily="34" charset="0"/>
                <a:cs typeface="Arial" panose="020B0604020202020204" pitchFamily="34" charset="0"/>
              </a:rPr>
              <a:t>varias </a:t>
            </a:r>
            <a:r>
              <a:rPr lang="es-ES_tradnl" sz="2400" dirty="0">
                <a:latin typeface="Arial" panose="020B0604020202020204" pitchFamily="34" charset="0"/>
                <a:ea typeface="Arial" panose="020B0604020202020204" pitchFamily="34" charset="0"/>
                <a:cs typeface="Arial" panose="020B0604020202020204" pitchFamily="34" charset="0"/>
              </a:rPr>
              <a:t>óperas y una diversidad de música para acompañar obras de teatro. Fue descendiente de nobles ingleses, su padre y su tío fueron caballeros de la capilla real del Carlos II de Inglaterra. Escribió una ópera titulada </a:t>
            </a:r>
            <a:r>
              <a:rPr lang="es-ES_tradnl" sz="2400" i="1" dirty="0">
                <a:latin typeface="Arial" panose="020B0604020202020204" pitchFamily="34" charset="0"/>
                <a:ea typeface="Arial" panose="020B0604020202020204" pitchFamily="34" charset="0"/>
                <a:cs typeface="Arial" panose="020B0604020202020204" pitchFamily="34" charset="0"/>
              </a:rPr>
              <a:t>Dido y Eneas</a:t>
            </a:r>
            <a:r>
              <a:rPr lang="es-ES_tradnl" sz="2400" dirty="0">
                <a:latin typeface="Arial" panose="020B0604020202020204" pitchFamily="34" charset="0"/>
                <a:ea typeface="Arial" panose="020B0604020202020204" pitchFamily="34" charset="0"/>
                <a:cs typeface="Arial" panose="020B0604020202020204" pitchFamily="34" charset="0"/>
              </a:rPr>
              <a:t>, de la cual es muy conocida su obertura. Purcell  murió muy joven, a la edad de 36 años, casi la misma edad a la que murió Mozart, lo cual nos hace reflexionar acerca de la dureza de la vida en el siglo XVIII y la fragilidad de la salud, inclusive para los miembros de familias bien acomodadas como los Purcell. </a:t>
            </a:r>
          </a:p>
          <a:p>
            <a:pPr>
              <a:spcAft>
                <a:spcPts val="0"/>
              </a:spcAft>
            </a:pPr>
            <a:endParaRPr lang="es-ES_tradnl" sz="2400" dirty="0">
              <a:latin typeface="Arial"/>
              <a:cs typeface="Arial"/>
            </a:endParaRPr>
          </a:p>
          <a:p>
            <a:pPr>
              <a:spcAft>
                <a:spcPts val="0"/>
              </a:spcAft>
            </a:pPr>
            <a:endParaRPr lang="es-ES_tradnl" sz="2400" dirty="0">
              <a:latin typeface="Arial"/>
              <a:cs typeface="Arial"/>
            </a:endParaRPr>
          </a:p>
          <a:p>
            <a:pPr>
              <a:spcAft>
                <a:spcPts val="0"/>
              </a:spcAft>
            </a:pPr>
            <a:endParaRPr lang="es-ES_tradnl" sz="2400" dirty="0">
              <a:highlight>
                <a:srgbClr val="FFFF00"/>
              </a:highlight>
              <a:latin typeface="Arial"/>
              <a:cs typeface="Arial"/>
            </a:endParaRPr>
          </a:p>
        </p:txBody>
      </p:sp>
    </p:spTree>
    <p:extLst>
      <p:ext uri="{BB962C8B-B14F-4D97-AF65-F5344CB8AC3E}">
        <p14:creationId xmlns:p14="http://schemas.microsoft.com/office/powerpoint/2010/main" val="4063256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25475" y="934724"/>
            <a:ext cx="18343312" cy="13942278"/>
          </a:xfrm>
          <a:prstGeom prst="rect">
            <a:avLst/>
          </a:prstGeom>
        </p:spPr>
        <p:txBody>
          <a:bodyPr wrap="square">
            <a:spAutoFit/>
          </a:bodyPr>
          <a:lstStyle/>
          <a:p>
            <a:endParaRPr lang="es-MX" sz="1800" dirty="0">
              <a:latin typeface="Arial" panose="020B0604020202020204" pitchFamily="34" charset="0"/>
              <a:cs typeface="Arial" panose="020B0604020202020204" pitchFamily="34" charset="0"/>
            </a:endParaRPr>
          </a:p>
          <a:p>
            <a:pPr marL="342900" indent="-342900" algn="just">
              <a:lnSpc>
                <a:spcPct val="115000"/>
              </a:lnSpc>
              <a:buFont typeface="Arial" panose="020B0604020202020204" pitchFamily="34" charset="0"/>
              <a:buChar char="•"/>
            </a:pPr>
            <a:r>
              <a:rPr lang="es-MX" sz="2000" dirty="0">
                <a:solidFill>
                  <a:srgbClr val="0070C0"/>
                </a:solidFill>
                <a:latin typeface="Arial" panose="020B0604020202020204" pitchFamily="34" charset="0"/>
                <a:ea typeface="Arial" panose="020B0604020202020204" pitchFamily="34" charset="0"/>
                <a:cs typeface="Arial" panose="020B0604020202020204" pitchFamily="34" charset="0"/>
              </a:rPr>
              <a:t>Este primer ejemplo de música barroca es la Toccata, </a:t>
            </a:r>
            <a:r>
              <a:rPr lang="es-MX" sz="2000" dirty="0" smtClean="0">
                <a:solidFill>
                  <a:srgbClr val="0070C0"/>
                </a:solidFill>
                <a:latin typeface="Arial" panose="020B0604020202020204" pitchFamily="34" charset="0"/>
                <a:ea typeface="Arial" panose="020B0604020202020204" pitchFamily="34" charset="0"/>
                <a:cs typeface="Arial" panose="020B0604020202020204" pitchFamily="34" charset="0"/>
              </a:rPr>
              <a:t>que es </a:t>
            </a:r>
            <a:r>
              <a:rPr lang="es-MX" sz="2000" dirty="0">
                <a:solidFill>
                  <a:srgbClr val="0070C0"/>
                </a:solidFill>
                <a:latin typeface="Arial" panose="020B0604020202020204" pitchFamily="34" charset="0"/>
                <a:ea typeface="Arial" panose="020B0604020202020204" pitchFamily="34" charset="0"/>
                <a:cs typeface="Arial" panose="020B0604020202020204" pitchFamily="34" charset="0"/>
              </a:rPr>
              <a:t>la pieza con que inicia la obra titulada </a:t>
            </a:r>
            <a:r>
              <a:rPr lang="es-MX" sz="2000" i="1" dirty="0" smtClean="0">
                <a:solidFill>
                  <a:srgbClr val="0070C0"/>
                </a:solidFill>
                <a:latin typeface="Arial" panose="020B0604020202020204" pitchFamily="34" charset="0"/>
                <a:ea typeface="Arial" panose="020B0604020202020204" pitchFamily="34" charset="0"/>
                <a:cs typeface="Arial" panose="020B0604020202020204" pitchFamily="34" charset="0"/>
              </a:rPr>
              <a:t>L’Orfeo</a:t>
            </a:r>
            <a:r>
              <a:rPr lang="es-MX" sz="2000" i="1" dirty="0">
                <a:solidFill>
                  <a:srgbClr val="0070C0"/>
                </a:solidFill>
                <a:latin typeface="Arial" panose="020B0604020202020204" pitchFamily="34" charset="0"/>
                <a:ea typeface="Arial" panose="020B0604020202020204" pitchFamily="34" charset="0"/>
                <a:cs typeface="Arial" panose="020B0604020202020204" pitchFamily="34" charset="0"/>
              </a:rPr>
              <a:t>, favola in </a:t>
            </a:r>
            <a:r>
              <a:rPr lang="es-MX" sz="2000" i="1" dirty="0" smtClean="0">
                <a:solidFill>
                  <a:srgbClr val="0070C0"/>
                </a:solidFill>
                <a:latin typeface="Arial" panose="020B0604020202020204" pitchFamily="34" charset="0"/>
                <a:ea typeface="Arial" panose="020B0604020202020204" pitchFamily="34" charset="0"/>
                <a:cs typeface="Arial" panose="020B0604020202020204" pitchFamily="34" charset="0"/>
              </a:rPr>
              <a:t>música</a:t>
            </a:r>
            <a:r>
              <a:rPr lang="es-MX" sz="20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000" dirty="0">
                <a:solidFill>
                  <a:srgbClr val="0070C0"/>
                </a:solidFill>
                <a:latin typeface="Arial" panose="020B0604020202020204" pitchFamily="34" charset="0"/>
                <a:ea typeface="Arial" panose="020B0604020202020204" pitchFamily="34" charset="0"/>
                <a:cs typeface="Arial" panose="020B0604020202020204" pitchFamily="34" charset="0"/>
              </a:rPr>
              <a:t>del compositor Claudio Monteverdi, y fue escrita en el año 1607.</a:t>
            </a:r>
          </a:p>
          <a:p>
            <a:pPr marL="1163585" lvl="1" indent="-342900" algn="just">
              <a:lnSpc>
                <a:spcPct val="115000"/>
              </a:lnSpc>
              <a:buFont typeface="Wingdings" panose="05000000000000000000" pitchFamily="2" charset="2"/>
              <a:buChar char="Ø"/>
            </a:pPr>
            <a:r>
              <a:rPr lang="es-MX" sz="2000" dirty="0" err="1">
                <a:latin typeface="Arial" panose="020B0604020202020204" pitchFamily="34" charset="0"/>
                <a:ea typeface="Arial" panose="020B0604020202020204" pitchFamily="34" charset="0"/>
                <a:cs typeface="Arial" panose="020B0604020202020204" pitchFamily="34" charset="0"/>
              </a:rPr>
              <a:t>Monteverdi</a:t>
            </a:r>
            <a:r>
              <a:rPr lang="es-MX" sz="2000" dirty="0">
                <a:latin typeface="Arial" panose="020B0604020202020204" pitchFamily="34" charset="0"/>
                <a:ea typeface="Arial" panose="020B0604020202020204" pitchFamily="34" charset="0"/>
                <a:cs typeface="Arial" panose="020B0604020202020204" pitchFamily="34" charset="0"/>
              </a:rPr>
              <a:t>, C. (1997</a:t>
            </a:r>
            <a:r>
              <a:rPr lang="es-MX" sz="2000" dirty="0" smtClean="0">
                <a:latin typeface="Arial" panose="020B0604020202020204" pitchFamily="34" charset="0"/>
                <a:ea typeface="Arial" panose="020B0604020202020204" pitchFamily="34" charset="0"/>
                <a:cs typeface="Arial" panose="020B0604020202020204" pitchFamily="34" charset="0"/>
              </a:rPr>
              <a:t>). Toccata</a:t>
            </a:r>
            <a:r>
              <a:rPr lang="es-MX" sz="2000" dirty="0">
                <a:latin typeface="Arial" panose="020B0604020202020204" pitchFamily="34" charset="0"/>
                <a:ea typeface="Arial" panose="020B0604020202020204" pitchFamily="34" charset="0"/>
                <a:cs typeface="Arial" panose="020B0604020202020204" pitchFamily="34" charset="0"/>
              </a:rPr>
              <a:t>. En </a:t>
            </a:r>
            <a:r>
              <a:rPr lang="es-MX" sz="2000" i="1" dirty="0">
                <a:latin typeface="Arial" panose="020B0604020202020204" pitchFamily="34" charset="0"/>
                <a:ea typeface="Arial" panose="020B0604020202020204" pitchFamily="34" charset="0"/>
                <a:cs typeface="Arial" panose="020B0604020202020204" pitchFamily="34" charset="0"/>
              </a:rPr>
              <a:t>L'Orfeo</a:t>
            </a:r>
            <a:r>
              <a:rPr lang="es-MX" sz="2000" dirty="0">
                <a:latin typeface="Arial" panose="020B0604020202020204" pitchFamily="34" charset="0"/>
                <a:ea typeface="Arial" panose="020B0604020202020204" pitchFamily="34" charset="0"/>
                <a:cs typeface="Arial" panose="020B0604020202020204" pitchFamily="34" charset="0"/>
              </a:rPr>
              <a:t> [Obra grabada por Carmignani, A., Frisani, R., Lepore, C., Pennicchi, M., Pentasuglia, G., Sarti, G., Vaccari, P., y San Petronio Cappella Musicale Orchestra]. </a:t>
            </a:r>
            <a:r>
              <a:rPr lang="es-MX" sz="2000" dirty="0" smtClean="0">
                <a:latin typeface="Arial" panose="020B0604020202020204" pitchFamily="34" charset="0"/>
                <a:ea typeface="Arial" panose="020B0604020202020204" pitchFamily="34" charset="0"/>
                <a:cs typeface="Arial" panose="020B0604020202020204" pitchFamily="34" charset="0"/>
              </a:rPr>
              <a:t>Naxos </a:t>
            </a:r>
            <a:r>
              <a:rPr lang="es-MX" sz="2000" dirty="0">
                <a:latin typeface="Arial" panose="020B0604020202020204" pitchFamily="34" charset="0"/>
                <a:ea typeface="Arial" panose="020B0604020202020204" pitchFamily="34" charset="0"/>
                <a:cs typeface="Arial" panose="020B0604020202020204" pitchFamily="34" charset="0"/>
              </a:rPr>
              <a:t>(obra original publicada en 1607). </a:t>
            </a:r>
            <a:r>
              <a:rPr lang="es-MX" sz="20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Numero de catálogo para buscar en Naxos: Naxos </a:t>
            </a:r>
            <a:r>
              <a:rPr lang="es-MX" sz="20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8.554094-95.</a:t>
            </a:r>
            <a:endParaRPr lang="es-MX" sz="20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marL="342900" indent="-342900" algn="just">
              <a:lnSpc>
                <a:spcPct val="115000"/>
              </a:lnSpc>
              <a:buFont typeface="Arial" panose="020B0604020202020204" pitchFamily="34" charset="0"/>
              <a:buChar char="•"/>
            </a:pPr>
            <a:endParaRPr lang="es-MX" sz="2000" dirty="0">
              <a:latin typeface="Arial" panose="020B0604020202020204" pitchFamily="34" charset="0"/>
              <a:ea typeface="Arial" panose="020B0604020202020204" pitchFamily="34" charset="0"/>
              <a:cs typeface="Arial" panose="020B0604020202020204" pitchFamily="34" charset="0"/>
            </a:endParaRPr>
          </a:p>
          <a:p>
            <a:pPr marL="342900" indent="-342900" algn="just">
              <a:lnSpc>
                <a:spcPct val="115000"/>
              </a:lnSpc>
              <a:buFont typeface="Arial" panose="020B0604020202020204" pitchFamily="34" charset="0"/>
              <a:buChar char="•"/>
            </a:pPr>
            <a:r>
              <a:rPr lang="es-MX" sz="2000" dirty="0">
                <a:solidFill>
                  <a:srgbClr val="0070C0"/>
                </a:solidFill>
                <a:latin typeface="Arial" panose="020B0604020202020204" pitchFamily="34" charset="0"/>
                <a:cs typeface="Arial" panose="020B0604020202020204" pitchFamily="34" charset="0"/>
              </a:rPr>
              <a:t>Ahora </a:t>
            </a:r>
            <a:r>
              <a:rPr lang="es-MX" sz="2000" dirty="0" smtClean="0">
                <a:solidFill>
                  <a:srgbClr val="0070C0"/>
                </a:solidFill>
                <a:latin typeface="Arial" panose="020B0604020202020204" pitchFamily="34" charset="0"/>
                <a:cs typeface="Arial" panose="020B0604020202020204" pitchFamily="34" charset="0"/>
              </a:rPr>
              <a:t>compare </a:t>
            </a:r>
            <a:r>
              <a:rPr lang="es-MX" sz="2000" dirty="0">
                <a:solidFill>
                  <a:srgbClr val="0070C0"/>
                </a:solidFill>
                <a:latin typeface="Arial" panose="020B0604020202020204" pitchFamily="34" charset="0"/>
                <a:cs typeface="Arial" panose="020B0604020202020204" pitchFamily="34" charset="0"/>
              </a:rPr>
              <a:t>la música del video anterior con el siguiente video, que es del himno titulado </a:t>
            </a:r>
            <a:r>
              <a:rPr lang="es-MX" sz="2000" i="1" dirty="0">
                <a:solidFill>
                  <a:srgbClr val="0070C0"/>
                </a:solidFill>
                <a:latin typeface="Arial" panose="020B0604020202020204" pitchFamily="34" charset="0"/>
                <a:cs typeface="Arial" panose="020B0604020202020204" pitchFamily="34" charset="0"/>
              </a:rPr>
              <a:t>Zadok the Priest</a:t>
            </a:r>
            <a:r>
              <a:rPr lang="es-MX" sz="2000" dirty="0">
                <a:solidFill>
                  <a:srgbClr val="0070C0"/>
                </a:solidFill>
                <a:latin typeface="Arial" panose="020B0604020202020204" pitchFamily="34" charset="0"/>
                <a:cs typeface="Arial" panose="020B0604020202020204" pitchFamily="34" charset="0"/>
              </a:rPr>
              <a:t>, del año 1727, escrito por el compositor Georg Friedrich Händel. Es uno de los cuatro </a:t>
            </a:r>
            <a:r>
              <a:rPr lang="es-MX" sz="2000" dirty="0" smtClean="0">
                <a:solidFill>
                  <a:srgbClr val="0070C0"/>
                </a:solidFill>
                <a:latin typeface="Arial" panose="020B0604020202020204" pitchFamily="34" charset="0"/>
                <a:cs typeface="Arial" panose="020B0604020202020204" pitchFamily="34" charset="0"/>
              </a:rPr>
              <a:t>himnos </a:t>
            </a:r>
            <a:r>
              <a:rPr lang="es-MX" sz="2000" dirty="0">
                <a:solidFill>
                  <a:srgbClr val="0070C0"/>
                </a:solidFill>
                <a:latin typeface="Arial" panose="020B0604020202020204" pitchFamily="34" charset="0"/>
                <a:cs typeface="Arial" panose="020B0604020202020204" pitchFamily="34" charset="0"/>
              </a:rPr>
              <a:t>de coronación escritos para la coronación del </a:t>
            </a:r>
            <a:r>
              <a:rPr lang="es-MX" sz="2000" dirty="0" smtClean="0">
                <a:solidFill>
                  <a:srgbClr val="0070C0"/>
                </a:solidFill>
                <a:latin typeface="Arial" panose="020B0604020202020204" pitchFamily="34" charset="0"/>
                <a:cs typeface="Arial" panose="020B0604020202020204" pitchFamily="34" charset="0"/>
              </a:rPr>
              <a:t>rey </a:t>
            </a:r>
            <a:r>
              <a:rPr lang="es-MX" sz="2000" dirty="0">
                <a:solidFill>
                  <a:srgbClr val="0070C0"/>
                </a:solidFill>
                <a:latin typeface="Arial" panose="020B0604020202020204" pitchFamily="34" charset="0"/>
                <a:cs typeface="Arial" panose="020B0604020202020204" pitchFamily="34" charset="0"/>
              </a:rPr>
              <a:t>Jorge II de Gran Bretaña. </a:t>
            </a:r>
            <a:r>
              <a:rPr lang="es-MX" sz="2000" dirty="0" smtClean="0">
                <a:solidFill>
                  <a:srgbClr val="0070C0"/>
                </a:solidFill>
                <a:latin typeface="Arial" panose="020B0604020202020204" pitchFamily="34" charset="0"/>
                <a:cs typeface="Arial" panose="020B0604020202020204" pitchFamily="34" charset="0"/>
              </a:rPr>
              <a:t>As</a:t>
            </a:r>
            <a:r>
              <a:rPr lang="es-ES" sz="2000" dirty="0" smtClean="0">
                <a:solidFill>
                  <a:srgbClr val="0070C0"/>
                </a:solidFill>
                <a:latin typeface="Arial" panose="020B0604020202020204" pitchFamily="34" charset="0"/>
                <a:cs typeface="Arial" panose="020B0604020202020204" pitchFamily="34" charset="0"/>
              </a:rPr>
              <a:t>í p</a:t>
            </a:r>
            <a:r>
              <a:rPr lang="es-MX" sz="2000" dirty="0" smtClean="0">
                <a:solidFill>
                  <a:srgbClr val="0070C0"/>
                </a:solidFill>
                <a:latin typeface="Arial" panose="020B0604020202020204" pitchFamily="34" charset="0"/>
                <a:cs typeface="Arial" panose="020B0604020202020204" pitchFamily="34" charset="0"/>
              </a:rPr>
              <a:t>odrá </a:t>
            </a:r>
            <a:r>
              <a:rPr lang="es-MX" sz="2000" dirty="0">
                <a:solidFill>
                  <a:srgbClr val="0070C0"/>
                </a:solidFill>
                <a:latin typeface="Arial" panose="020B0604020202020204" pitchFamily="34" charset="0"/>
                <a:cs typeface="Arial" panose="020B0604020202020204" pitchFamily="34" charset="0"/>
              </a:rPr>
              <a:t>apreciar de dónde tomaron el tema de la Champions League:</a:t>
            </a:r>
          </a:p>
          <a:p>
            <a:pPr marL="1163585" lvl="1" indent="-342900" algn="just">
              <a:lnSpc>
                <a:spcPct val="115000"/>
              </a:lnSpc>
              <a:buFont typeface="Wingdings" panose="05000000000000000000" pitchFamily="2" charset="2"/>
              <a:buChar char="Ø"/>
            </a:pPr>
            <a:r>
              <a:rPr lang="es-MX" sz="2000" dirty="0" err="1">
                <a:latin typeface="Arial" panose="020B0604020202020204" pitchFamily="34" charset="0"/>
                <a:cs typeface="Arial" panose="020B0604020202020204" pitchFamily="34" charset="0"/>
              </a:rPr>
              <a:t>Handel</a:t>
            </a:r>
            <a:r>
              <a:rPr lang="es-MX" sz="2000" dirty="0">
                <a:latin typeface="Arial" panose="020B0604020202020204" pitchFamily="34" charset="0"/>
                <a:cs typeface="Arial" panose="020B0604020202020204" pitchFamily="34" charset="0"/>
              </a:rPr>
              <a:t>, G. F. (2018). </a:t>
            </a:r>
            <a:r>
              <a:rPr lang="es-MX" sz="2000" dirty="0" err="1">
                <a:latin typeface="Arial" panose="020B0604020202020204" pitchFamily="34" charset="0"/>
                <a:cs typeface="Arial" panose="020B0604020202020204" pitchFamily="34" charset="0"/>
              </a:rPr>
              <a:t>Zadok</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the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Priest</a:t>
            </a:r>
            <a:r>
              <a:rPr lang="es-MX" sz="2000" dirty="0">
                <a:latin typeface="Arial" panose="020B0604020202020204" pitchFamily="34" charset="0"/>
                <a:cs typeface="Arial" panose="020B0604020202020204" pitchFamily="34" charset="0"/>
              </a:rPr>
              <a:t> HWV 258. [Canción grabada por </a:t>
            </a:r>
            <a:r>
              <a:rPr lang="es-MX" sz="2000" dirty="0" err="1">
                <a:latin typeface="Arial" panose="020B0604020202020204" pitchFamily="34" charset="0"/>
                <a:cs typeface="Arial" panose="020B0604020202020204" pitchFamily="34" charset="0"/>
              </a:rPr>
              <a:t>Geraint</a:t>
            </a:r>
            <a:r>
              <a:rPr lang="es-MX" sz="2000" dirty="0">
                <a:latin typeface="Arial" panose="020B0604020202020204" pitchFamily="34" charset="0"/>
                <a:cs typeface="Arial" panose="020B0604020202020204" pitchFamily="34" charset="0"/>
              </a:rPr>
              <a:t> Jones </a:t>
            </a:r>
            <a:r>
              <a:rPr lang="es-MX" sz="2000" dirty="0" err="1">
                <a:latin typeface="Arial" panose="020B0604020202020204" pitchFamily="34" charset="0"/>
                <a:cs typeface="Arial" panose="020B0604020202020204" pitchFamily="34" charset="0"/>
              </a:rPr>
              <a:t>Orchestra</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Geraint</a:t>
            </a:r>
            <a:r>
              <a:rPr lang="es-MX" sz="2000" dirty="0">
                <a:latin typeface="Arial" panose="020B0604020202020204" pitchFamily="34" charset="0"/>
                <a:cs typeface="Arial" panose="020B0604020202020204" pitchFamily="34" charset="0"/>
              </a:rPr>
              <a:t> Jones </a:t>
            </a:r>
            <a:r>
              <a:rPr lang="es-MX" sz="2000" dirty="0" err="1">
                <a:latin typeface="Arial" panose="020B0604020202020204" pitchFamily="34" charset="0"/>
                <a:cs typeface="Arial" panose="020B0604020202020204" pitchFamily="34" charset="0"/>
              </a:rPr>
              <a:t>Singers</a:t>
            </a:r>
            <a:r>
              <a:rPr lang="es-MX" sz="2000" dirty="0">
                <a:latin typeface="Arial" panose="020B0604020202020204" pitchFamily="34" charset="0"/>
                <a:cs typeface="Arial" panose="020B0604020202020204" pitchFamily="34" charset="0"/>
              </a:rPr>
              <a:t>; Jones, G.]. En </a:t>
            </a:r>
            <a:r>
              <a:rPr lang="es-MX" sz="2000" i="1" dirty="0" smtClean="0">
                <a:latin typeface="Arial" panose="020B0604020202020204" pitchFamily="34" charset="0"/>
                <a:cs typeface="Arial" panose="020B0604020202020204" pitchFamily="34" charset="0"/>
              </a:rPr>
              <a:t>Baroque-The </a:t>
            </a:r>
            <a:r>
              <a:rPr lang="es-MX" sz="2000" i="1" dirty="0">
                <a:latin typeface="Arial" panose="020B0604020202020204" pitchFamily="34" charset="0"/>
                <a:cs typeface="Arial" panose="020B0604020202020204" pitchFamily="34" charset="0"/>
              </a:rPr>
              <a:t>Essentials</a:t>
            </a:r>
            <a:r>
              <a:rPr lang="es-MX" sz="2000" dirty="0">
                <a:latin typeface="Arial" panose="020B0604020202020204" pitchFamily="34" charset="0"/>
                <a:cs typeface="Arial" panose="020B0604020202020204" pitchFamily="34" charset="0"/>
              </a:rPr>
              <a:t>. </a:t>
            </a:r>
            <a:r>
              <a:rPr lang="es-MX" sz="2000" i="1" dirty="0">
                <a:latin typeface="Arial" panose="020B0604020202020204" pitchFamily="34" charset="0"/>
                <a:cs typeface="Arial" panose="020B0604020202020204" pitchFamily="34" charset="0"/>
              </a:rPr>
              <a:t>Deutsche </a:t>
            </a:r>
            <a:r>
              <a:rPr lang="es-MX" sz="2000" i="1" dirty="0" smtClean="0">
                <a:latin typeface="Arial" panose="020B0604020202020204" pitchFamily="34" charset="0"/>
                <a:cs typeface="Arial" panose="020B0604020202020204" pitchFamily="34" charset="0"/>
              </a:rPr>
              <a:t>Grammophon </a:t>
            </a:r>
            <a:r>
              <a:rPr lang="es-MX" sz="2000" dirty="0" smtClean="0">
                <a:latin typeface="Arial" panose="020B0604020202020204" pitchFamily="34" charset="0"/>
                <a:cs typeface="Arial" panose="020B0604020202020204" pitchFamily="34" charset="0"/>
              </a:rPr>
              <a:t>(obra </a:t>
            </a:r>
            <a:r>
              <a:rPr lang="es-MX" sz="2000" dirty="0">
                <a:latin typeface="Arial" panose="020B0604020202020204" pitchFamily="34" charset="0"/>
                <a:cs typeface="Arial" panose="020B0604020202020204" pitchFamily="34" charset="0"/>
              </a:rPr>
              <a:t>original publicada en 1727). </a:t>
            </a:r>
            <a:r>
              <a:rPr lang="es-MX" sz="2000" dirty="0" smtClean="0">
                <a:solidFill>
                  <a:schemeClr val="accent2">
                    <a:lumMod val="75000"/>
                  </a:schemeClr>
                </a:solidFill>
                <a:latin typeface="Arial" panose="020B0604020202020204" pitchFamily="34" charset="0"/>
                <a:cs typeface="Arial" panose="020B0604020202020204" pitchFamily="34" charset="0"/>
              </a:rPr>
              <a:t>N</a:t>
            </a:r>
            <a:r>
              <a:rPr lang="es-ES" sz="2000" dirty="0" smtClean="0">
                <a:solidFill>
                  <a:schemeClr val="accent2">
                    <a:lumMod val="75000"/>
                  </a:schemeClr>
                </a:solidFill>
                <a:latin typeface="Arial" panose="020B0604020202020204" pitchFamily="34" charset="0"/>
                <a:cs typeface="Arial" panose="020B0604020202020204" pitchFamily="34" charset="0"/>
              </a:rPr>
              <a:t>ú</a:t>
            </a:r>
            <a:r>
              <a:rPr lang="es-MX" sz="2000" dirty="0" smtClean="0">
                <a:solidFill>
                  <a:schemeClr val="accent2">
                    <a:lumMod val="75000"/>
                  </a:schemeClr>
                </a:solidFill>
                <a:latin typeface="Arial" panose="020B0604020202020204" pitchFamily="34" charset="0"/>
                <a:cs typeface="Arial" panose="020B0604020202020204" pitchFamily="34" charset="0"/>
              </a:rPr>
              <a:t>mero </a:t>
            </a:r>
            <a:r>
              <a:rPr lang="es-MX" sz="2000" dirty="0">
                <a:solidFill>
                  <a:schemeClr val="accent2">
                    <a:lumMod val="75000"/>
                  </a:schemeClr>
                </a:solidFill>
                <a:latin typeface="Arial" panose="020B0604020202020204" pitchFamily="34" charset="0"/>
                <a:cs typeface="Arial" panose="020B0604020202020204" pitchFamily="34" charset="0"/>
              </a:rPr>
              <a:t>de catálogo para buscar en Naxos: </a:t>
            </a:r>
            <a:r>
              <a:rPr lang="es-MX" sz="2000" dirty="0" smtClean="0">
                <a:solidFill>
                  <a:schemeClr val="accent2">
                    <a:lumMod val="75000"/>
                  </a:schemeClr>
                </a:solidFill>
                <a:latin typeface="Arial" panose="020B0604020202020204" pitchFamily="34" charset="0"/>
                <a:cs typeface="Arial" panose="020B0604020202020204" pitchFamily="34" charset="0"/>
              </a:rPr>
              <a:t>00028947998945.</a:t>
            </a:r>
            <a:endParaRPr lang="es-MX" sz="2000" dirty="0">
              <a:solidFill>
                <a:schemeClr val="accent2">
                  <a:lumMod val="75000"/>
                </a:schemeClr>
              </a:solidFill>
              <a:latin typeface="Arial" panose="020B0604020202020204" pitchFamily="34" charset="0"/>
              <a:cs typeface="Arial" panose="020B0604020202020204" pitchFamily="34" charset="0"/>
            </a:endParaRPr>
          </a:p>
          <a:p>
            <a:pPr marL="342900" indent="-342900" algn="just">
              <a:lnSpc>
                <a:spcPct val="115000"/>
              </a:lnSpc>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marL="342900" indent="-342900" algn="just">
              <a:lnSpc>
                <a:spcPct val="115000"/>
              </a:lnSpc>
              <a:buFont typeface="Arial" panose="020B0604020202020204" pitchFamily="34" charset="0"/>
              <a:buChar char="•"/>
            </a:pPr>
            <a:r>
              <a:rPr lang="es-MX" sz="2000" dirty="0">
                <a:solidFill>
                  <a:srgbClr val="0070C0"/>
                </a:solidFill>
                <a:latin typeface="Arial" panose="020B0604020202020204" pitchFamily="34" charset="0"/>
                <a:cs typeface="Arial" panose="020B0604020202020204" pitchFamily="34" charset="0"/>
              </a:rPr>
              <a:t>Aquí </a:t>
            </a:r>
            <a:r>
              <a:rPr lang="es-MX" sz="2000" dirty="0" smtClean="0">
                <a:solidFill>
                  <a:srgbClr val="0070C0"/>
                </a:solidFill>
                <a:latin typeface="Arial" panose="020B0604020202020204" pitchFamily="34" charset="0"/>
                <a:cs typeface="Arial" panose="020B0604020202020204" pitchFamily="34" charset="0"/>
              </a:rPr>
              <a:t>podrá </a:t>
            </a:r>
            <a:r>
              <a:rPr lang="es-MX" sz="2000" dirty="0">
                <a:solidFill>
                  <a:srgbClr val="0070C0"/>
                </a:solidFill>
                <a:latin typeface="Arial" panose="020B0604020202020204" pitchFamily="34" charset="0"/>
                <a:cs typeface="Arial" panose="020B0604020202020204" pitchFamily="34" charset="0"/>
              </a:rPr>
              <a:t>apreciar unas interpretaciones en estilo barroco y con réplicas de instrumentos de la época. </a:t>
            </a:r>
            <a:r>
              <a:rPr lang="es-MX" sz="2000" dirty="0" smtClean="0">
                <a:solidFill>
                  <a:srgbClr val="0070C0"/>
                </a:solidFill>
                <a:latin typeface="Arial" panose="020B0604020202020204" pitchFamily="34" charset="0"/>
                <a:cs typeface="Arial" panose="020B0604020202020204" pitchFamily="34" charset="0"/>
              </a:rPr>
              <a:t>Podrá </a:t>
            </a:r>
            <a:r>
              <a:rPr lang="es-MX" sz="2000" dirty="0">
                <a:solidFill>
                  <a:srgbClr val="0070C0"/>
                </a:solidFill>
                <a:latin typeface="Arial" panose="020B0604020202020204" pitchFamily="34" charset="0"/>
                <a:cs typeface="Arial" panose="020B0604020202020204" pitchFamily="34" charset="0"/>
              </a:rPr>
              <a:t>observar que los arcos son más cortos y con su curva convexa. El otoño, sin embargo, es una interpretación actual, con instrumentos modernos.</a:t>
            </a:r>
          </a:p>
          <a:p>
            <a:pPr marL="1163585" lvl="1" indent="-342900">
              <a:buFont typeface="Wingdings" panose="05000000000000000000" pitchFamily="2" charset="2"/>
              <a:buChar char="Ø"/>
            </a:pPr>
            <a:r>
              <a:rPr lang="es-MX" sz="2000" dirty="0">
                <a:latin typeface="Arial" panose="020B0604020202020204" pitchFamily="34" charset="0"/>
                <a:cs typeface="Arial" panose="020B0604020202020204" pitchFamily="34" charset="0"/>
              </a:rPr>
              <a:t>Vivaldi, A. (2018). "La </a:t>
            </a:r>
            <a:r>
              <a:rPr lang="es-MX" sz="2000" dirty="0" smtClean="0">
                <a:latin typeface="Arial" panose="020B0604020202020204" pitchFamily="34" charset="0"/>
                <a:cs typeface="Arial" panose="020B0604020202020204" pitchFamily="34" charset="0"/>
              </a:rPr>
              <a:t>primavera”. </a:t>
            </a:r>
            <a:r>
              <a:rPr lang="es-MX" sz="2000" dirty="0">
                <a:latin typeface="Arial" panose="020B0604020202020204" pitchFamily="34" charset="0"/>
                <a:cs typeface="Arial" panose="020B0604020202020204" pitchFamily="34" charset="0"/>
              </a:rPr>
              <a:t>The </a:t>
            </a:r>
            <a:r>
              <a:rPr lang="es-MX" sz="2000" dirty="0" err="1">
                <a:latin typeface="Arial" panose="020B0604020202020204" pitchFamily="34" charset="0"/>
                <a:cs typeface="Arial" panose="020B0604020202020204" pitchFamily="34" charset="0"/>
              </a:rPr>
              <a:t>Four</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Seasons</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Violin</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Concerto</a:t>
            </a:r>
            <a:r>
              <a:rPr lang="es-MX" sz="2000" dirty="0">
                <a:latin typeface="Arial" panose="020B0604020202020204" pitchFamily="34" charset="0"/>
                <a:cs typeface="Arial" panose="020B0604020202020204" pitchFamily="34" charset="0"/>
              </a:rPr>
              <a:t> in E Major Op. 8 No. 1 RV 269 (Spring): I. Allegro [obra grabada por </a:t>
            </a:r>
            <a:r>
              <a:rPr lang="es-MX" sz="2000" dirty="0" err="1">
                <a:latin typeface="Arial" panose="020B0604020202020204" pitchFamily="34" charset="0"/>
                <a:cs typeface="Arial" panose="020B0604020202020204" pitchFamily="34" charset="0"/>
              </a:rPr>
              <a:t>Standage</a:t>
            </a:r>
            <a:r>
              <a:rPr lang="es-MX" sz="2000" dirty="0">
                <a:latin typeface="Arial" panose="020B0604020202020204" pitchFamily="34" charset="0"/>
                <a:cs typeface="Arial" panose="020B0604020202020204" pitchFamily="34" charset="0"/>
              </a:rPr>
              <a:t>, S., </a:t>
            </a:r>
            <a:r>
              <a:rPr lang="es-MX" sz="2000" dirty="0" err="1">
                <a:latin typeface="Arial" panose="020B0604020202020204" pitchFamily="34" charset="0"/>
                <a:cs typeface="Arial" panose="020B0604020202020204" pitchFamily="34" charset="0"/>
              </a:rPr>
              <a:t>Pinnock</a:t>
            </a:r>
            <a:r>
              <a:rPr lang="es-MX" sz="2000" dirty="0">
                <a:latin typeface="Arial" panose="020B0604020202020204" pitchFamily="34" charset="0"/>
                <a:cs typeface="Arial" panose="020B0604020202020204" pitchFamily="34" charset="0"/>
              </a:rPr>
              <a:t>, T., y English </a:t>
            </a:r>
            <a:r>
              <a:rPr lang="es-MX" sz="2000" dirty="0" err="1">
                <a:latin typeface="Arial" panose="020B0604020202020204" pitchFamily="34" charset="0"/>
                <a:cs typeface="Arial" panose="020B0604020202020204" pitchFamily="34" charset="0"/>
              </a:rPr>
              <a:t>Concert</a:t>
            </a:r>
            <a:r>
              <a:rPr lang="es-MX" sz="2000" dirty="0">
                <a:latin typeface="Arial" panose="020B0604020202020204" pitchFamily="34" charset="0"/>
                <a:cs typeface="Arial" panose="020B0604020202020204" pitchFamily="34" charset="0"/>
              </a:rPr>
              <a:t>]. En </a:t>
            </a:r>
            <a:r>
              <a:rPr lang="es-MX" sz="2000" i="1" dirty="0" smtClean="0">
                <a:latin typeface="Arial" panose="020B0604020202020204" pitchFamily="34" charset="0"/>
                <a:cs typeface="Arial" panose="020B0604020202020204" pitchFamily="34" charset="0"/>
              </a:rPr>
              <a:t>Baroque-The </a:t>
            </a:r>
            <a:r>
              <a:rPr lang="es-MX" sz="2000" i="1" dirty="0">
                <a:latin typeface="Arial" panose="020B0604020202020204" pitchFamily="34" charset="0"/>
                <a:cs typeface="Arial" panose="020B0604020202020204" pitchFamily="34" charset="0"/>
              </a:rPr>
              <a:t>Essentials. Deutsche </a:t>
            </a:r>
            <a:r>
              <a:rPr lang="es-MX" sz="2000" i="1" dirty="0" smtClean="0">
                <a:latin typeface="Arial" panose="020B0604020202020204" pitchFamily="34" charset="0"/>
                <a:cs typeface="Arial" panose="020B0604020202020204" pitchFamily="34" charset="0"/>
              </a:rPr>
              <a:t>Grammophon</a:t>
            </a:r>
            <a:r>
              <a:rPr lang="es-MX" sz="2000" dirty="0" smtClean="0">
                <a:latin typeface="Arial" panose="020B0604020202020204" pitchFamily="34" charset="0"/>
                <a:cs typeface="Arial" panose="020B0604020202020204" pitchFamily="34" charset="0"/>
              </a:rPr>
              <a:t> (obra </a:t>
            </a:r>
            <a:r>
              <a:rPr lang="es-MX" sz="2000" dirty="0">
                <a:latin typeface="Arial" panose="020B0604020202020204" pitchFamily="34" charset="0"/>
                <a:cs typeface="Arial" panose="020B0604020202020204" pitchFamily="34" charset="0"/>
              </a:rPr>
              <a:t>original publicada en 1723). </a:t>
            </a:r>
            <a:r>
              <a:rPr lang="es-MX" sz="2000" dirty="0" smtClean="0">
                <a:solidFill>
                  <a:schemeClr val="accent2">
                    <a:lumMod val="75000"/>
                  </a:schemeClr>
                </a:solidFill>
                <a:latin typeface="Arial" panose="020B0604020202020204" pitchFamily="34" charset="0"/>
                <a:cs typeface="Arial" panose="020B0604020202020204" pitchFamily="34" charset="0"/>
              </a:rPr>
              <a:t>N</a:t>
            </a:r>
            <a:r>
              <a:rPr lang="es-ES" sz="2000" dirty="0" smtClean="0">
                <a:solidFill>
                  <a:schemeClr val="accent2">
                    <a:lumMod val="75000"/>
                  </a:schemeClr>
                </a:solidFill>
                <a:latin typeface="Arial" panose="020B0604020202020204" pitchFamily="34" charset="0"/>
                <a:cs typeface="Arial" panose="020B0604020202020204" pitchFamily="34" charset="0"/>
              </a:rPr>
              <a:t>ú</a:t>
            </a:r>
            <a:r>
              <a:rPr lang="es-MX" sz="2000" dirty="0" smtClean="0">
                <a:solidFill>
                  <a:schemeClr val="accent2">
                    <a:lumMod val="75000"/>
                  </a:schemeClr>
                </a:solidFill>
                <a:latin typeface="Arial" panose="020B0604020202020204" pitchFamily="34" charset="0"/>
                <a:cs typeface="Arial" panose="020B0604020202020204" pitchFamily="34" charset="0"/>
              </a:rPr>
              <a:t>mero </a:t>
            </a:r>
            <a:r>
              <a:rPr lang="es-MX" sz="2000" dirty="0">
                <a:solidFill>
                  <a:schemeClr val="accent2">
                    <a:lumMod val="75000"/>
                  </a:schemeClr>
                </a:solidFill>
                <a:latin typeface="Arial" panose="020B0604020202020204" pitchFamily="34" charset="0"/>
                <a:cs typeface="Arial" panose="020B0604020202020204" pitchFamily="34" charset="0"/>
              </a:rPr>
              <a:t>de catálogo para buscar en Naxos: </a:t>
            </a:r>
            <a:r>
              <a:rPr lang="es-MX" sz="2000" dirty="0" smtClean="0">
                <a:solidFill>
                  <a:schemeClr val="accent2">
                    <a:lumMod val="75000"/>
                  </a:schemeClr>
                </a:solidFill>
                <a:latin typeface="Arial" panose="020B0604020202020204" pitchFamily="34" charset="0"/>
                <a:cs typeface="Arial" panose="020B0604020202020204" pitchFamily="34" charset="0"/>
              </a:rPr>
              <a:t>00028947998945. </a:t>
            </a:r>
            <a:r>
              <a:rPr lang="es-MX" sz="2000" dirty="0">
                <a:solidFill>
                  <a:schemeClr val="dk1"/>
                </a:solidFill>
                <a:highlight>
                  <a:srgbClr val="FFFF00"/>
                </a:highlight>
                <a:latin typeface="Arial" panose="020B0604020202020204" pitchFamily="34" charset="0"/>
                <a:cs typeface="Arial" panose="020B0604020202020204" pitchFamily="34" charset="0"/>
              </a:rPr>
              <a:t>Incluir letra diapositiva 26</a:t>
            </a:r>
          </a:p>
          <a:p>
            <a:pPr marL="1163585" lvl="1" indent="-342900">
              <a:buFont typeface="Wingdings" panose="05000000000000000000" pitchFamily="2" charset="2"/>
              <a:buChar char="Ø"/>
            </a:pPr>
            <a:r>
              <a:rPr lang="es-MX" sz="2000" dirty="0">
                <a:latin typeface="Arial" panose="020B0604020202020204" pitchFamily="34" charset="0"/>
                <a:cs typeface="Arial" panose="020B0604020202020204" pitchFamily="34" charset="0"/>
              </a:rPr>
              <a:t>Vivaldi, A. (1995). “El verano</a:t>
            </a:r>
            <a:r>
              <a:rPr lang="es-MX" sz="2000" dirty="0" smtClean="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Violin</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Concerto</a:t>
            </a:r>
            <a:r>
              <a:rPr lang="es-MX" sz="2000" dirty="0">
                <a:latin typeface="Arial" panose="020B0604020202020204" pitchFamily="34" charset="0"/>
                <a:cs typeface="Arial" panose="020B0604020202020204" pitchFamily="34" charset="0"/>
              </a:rPr>
              <a:t> in G </a:t>
            </a:r>
            <a:r>
              <a:rPr lang="es-MX" sz="2000" dirty="0" err="1">
                <a:latin typeface="Arial" panose="020B0604020202020204" pitchFamily="34" charset="0"/>
                <a:cs typeface="Arial" panose="020B0604020202020204" pitchFamily="34" charset="0"/>
              </a:rPr>
              <a:t>Minor</a:t>
            </a:r>
            <a:r>
              <a:rPr lang="es-MX" sz="2000" dirty="0">
                <a:latin typeface="Arial" panose="020B0604020202020204" pitchFamily="34" charset="0"/>
                <a:cs typeface="Arial" panose="020B0604020202020204" pitchFamily="34" charset="0"/>
              </a:rPr>
              <a:t>, Op. 8, No. 2, RV 315, "</a:t>
            </a:r>
            <a:r>
              <a:rPr lang="es-MX" sz="2000" dirty="0" err="1">
                <a:latin typeface="Arial" panose="020B0604020202020204" pitchFamily="34" charset="0"/>
                <a:cs typeface="Arial" panose="020B0604020202020204" pitchFamily="34" charset="0"/>
              </a:rPr>
              <a:t>L'estate</a:t>
            </a:r>
            <a:r>
              <a:rPr lang="es-MX" sz="2000" dirty="0">
                <a:latin typeface="Arial" panose="020B0604020202020204" pitchFamily="34" charset="0"/>
                <a:cs typeface="Arial" panose="020B0604020202020204" pitchFamily="34" charset="0"/>
              </a:rPr>
              <a:t>" [obra grabada por </a:t>
            </a:r>
            <a:r>
              <a:rPr lang="es-MX" sz="2000" dirty="0" err="1">
                <a:latin typeface="Arial" panose="020B0604020202020204" pitchFamily="34" charset="0"/>
                <a:cs typeface="Arial" panose="020B0604020202020204" pitchFamily="34" charset="0"/>
              </a:rPr>
              <a:t>Pazdera</a:t>
            </a:r>
            <a:r>
              <a:rPr lang="es-MX" sz="2000" dirty="0">
                <a:latin typeface="Arial" panose="020B0604020202020204" pitchFamily="34" charset="0"/>
                <a:cs typeface="Arial" panose="020B0604020202020204" pitchFamily="34" charset="0"/>
              </a:rPr>
              <a:t>, J., y </a:t>
            </a:r>
            <a:r>
              <a:rPr lang="es-MX" sz="2000" dirty="0" err="1">
                <a:latin typeface="Arial" panose="020B0604020202020204" pitchFamily="34" charset="0"/>
                <a:cs typeface="Arial" panose="020B0604020202020204" pitchFamily="34" charset="0"/>
              </a:rPr>
              <a:t>Accademia</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Ziliniana</a:t>
            </a:r>
            <a:r>
              <a:rPr lang="es-MX" sz="2000" dirty="0">
                <a:latin typeface="Arial" panose="020B0604020202020204" pitchFamily="34" charset="0"/>
                <a:cs typeface="Arial" panose="020B0604020202020204" pitchFamily="34" charset="0"/>
              </a:rPr>
              <a:t>]. En </a:t>
            </a:r>
            <a:r>
              <a:rPr lang="es-MX" sz="2000" i="1" dirty="0" smtClean="0">
                <a:latin typeface="Arial" panose="020B0604020202020204" pitchFamily="34" charset="0"/>
                <a:cs typeface="Arial" panose="020B0604020202020204" pitchFamily="34" charset="0"/>
              </a:rPr>
              <a:t>Vivaldi: </a:t>
            </a:r>
            <a:r>
              <a:rPr lang="es-MX" sz="2000" i="1" dirty="0">
                <a:latin typeface="Arial" panose="020B0604020202020204" pitchFamily="34" charset="0"/>
                <a:cs typeface="Arial" panose="020B0604020202020204" pitchFamily="34" charset="0"/>
              </a:rPr>
              <a:t>Four Seasons (The) / Violin Concertos, Op. 3, Nos. 6 and 8. </a:t>
            </a:r>
            <a:r>
              <a:rPr lang="es-MX" sz="2000" i="1" dirty="0" smtClean="0">
                <a:latin typeface="Arial" panose="020B0604020202020204" pitchFamily="34" charset="0"/>
                <a:cs typeface="Arial" panose="020B0604020202020204" pitchFamily="34" charset="0"/>
              </a:rPr>
              <a:t>Amadis </a:t>
            </a:r>
            <a:r>
              <a:rPr lang="es-MX" sz="2000" dirty="0" smtClean="0">
                <a:latin typeface="Arial" panose="020B0604020202020204" pitchFamily="34" charset="0"/>
                <a:cs typeface="Arial" panose="020B0604020202020204" pitchFamily="34" charset="0"/>
              </a:rPr>
              <a:t>(obra </a:t>
            </a:r>
            <a:r>
              <a:rPr lang="es-MX" sz="2000" dirty="0">
                <a:latin typeface="Arial" panose="020B0604020202020204" pitchFamily="34" charset="0"/>
                <a:cs typeface="Arial" panose="020B0604020202020204" pitchFamily="34" charset="0"/>
              </a:rPr>
              <a:t>original publicada en 1727</a:t>
            </a:r>
            <a:r>
              <a:rPr lang="es-MX" sz="2000" dirty="0" smtClean="0">
                <a:latin typeface="Arial" panose="020B0604020202020204" pitchFamily="34" charset="0"/>
                <a:cs typeface="Arial" panose="020B0604020202020204" pitchFamily="34" charset="0"/>
              </a:rPr>
              <a:t>). </a:t>
            </a:r>
            <a:r>
              <a:rPr lang="es-MX" sz="2000" dirty="0" smtClean="0">
                <a:solidFill>
                  <a:schemeClr val="accent2">
                    <a:lumMod val="75000"/>
                  </a:schemeClr>
                </a:solidFill>
                <a:latin typeface="Arial" panose="020B0604020202020204" pitchFamily="34" charset="0"/>
                <a:cs typeface="Arial" panose="020B0604020202020204" pitchFamily="34" charset="0"/>
              </a:rPr>
              <a:t>Número </a:t>
            </a:r>
            <a:r>
              <a:rPr lang="es-MX" sz="2000" dirty="0">
                <a:solidFill>
                  <a:schemeClr val="accent2">
                    <a:lumMod val="75000"/>
                  </a:schemeClr>
                </a:solidFill>
                <a:latin typeface="Arial" panose="020B0604020202020204" pitchFamily="34" charset="0"/>
                <a:cs typeface="Arial" panose="020B0604020202020204" pitchFamily="34" charset="0"/>
              </a:rPr>
              <a:t>de catálogo de CD 7019</a:t>
            </a:r>
          </a:p>
          <a:p>
            <a:pPr marL="1163585" lvl="1" indent="-342900">
              <a:buFont typeface="Wingdings" panose="05000000000000000000" pitchFamily="2" charset="2"/>
              <a:buChar char="Ø"/>
            </a:pPr>
            <a:r>
              <a:rPr lang="es-MX" sz="2000" dirty="0">
                <a:latin typeface="Arial" panose="020B0604020202020204" pitchFamily="34" charset="0"/>
                <a:cs typeface="Arial" panose="020B0604020202020204" pitchFamily="34" charset="0"/>
              </a:rPr>
              <a:t>Vivaldi, A. (1995). “El otoño</a:t>
            </a:r>
            <a:r>
              <a:rPr lang="es-MX" sz="2000" dirty="0" smtClean="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Violin</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Concerto</a:t>
            </a:r>
            <a:r>
              <a:rPr lang="es-MX" sz="2000" dirty="0">
                <a:latin typeface="Arial" panose="020B0604020202020204" pitchFamily="34" charset="0"/>
                <a:cs typeface="Arial" panose="020B0604020202020204" pitchFamily="34" charset="0"/>
              </a:rPr>
              <a:t> in G </a:t>
            </a:r>
            <a:r>
              <a:rPr lang="es-MX" sz="2000" dirty="0" err="1">
                <a:latin typeface="Arial" panose="020B0604020202020204" pitchFamily="34" charset="0"/>
                <a:cs typeface="Arial" panose="020B0604020202020204" pitchFamily="34" charset="0"/>
              </a:rPr>
              <a:t>Minor</a:t>
            </a:r>
            <a:r>
              <a:rPr lang="es-MX" sz="2000" dirty="0">
                <a:latin typeface="Arial" panose="020B0604020202020204" pitchFamily="34" charset="0"/>
                <a:cs typeface="Arial" panose="020B0604020202020204" pitchFamily="34" charset="0"/>
              </a:rPr>
              <a:t>, Op. 8, No. 3, RV 293 "</a:t>
            </a:r>
            <a:r>
              <a:rPr lang="es-MX" sz="2000" dirty="0" err="1">
                <a:latin typeface="Arial" panose="020B0604020202020204" pitchFamily="34" charset="0"/>
                <a:cs typeface="Arial" panose="020B0604020202020204" pitchFamily="34" charset="0"/>
              </a:rPr>
              <a:t>L'autunno</a:t>
            </a:r>
            <a:r>
              <a:rPr lang="es-MX" sz="2000" dirty="0">
                <a:latin typeface="Arial" panose="020B0604020202020204" pitchFamily="34" charset="0"/>
                <a:cs typeface="Arial" panose="020B0604020202020204" pitchFamily="34" charset="0"/>
              </a:rPr>
              <a:t>" [obra grabada por </a:t>
            </a:r>
            <a:r>
              <a:rPr lang="es-MX" sz="2000" dirty="0" err="1">
                <a:latin typeface="Arial" panose="020B0604020202020204" pitchFamily="34" charset="0"/>
                <a:cs typeface="Arial" panose="020B0604020202020204" pitchFamily="34" charset="0"/>
              </a:rPr>
              <a:t>Pazdera</a:t>
            </a:r>
            <a:r>
              <a:rPr lang="es-MX" sz="2000" dirty="0">
                <a:latin typeface="Arial" panose="020B0604020202020204" pitchFamily="34" charset="0"/>
                <a:cs typeface="Arial" panose="020B0604020202020204" pitchFamily="34" charset="0"/>
              </a:rPr>
              <a:t>, J., y </a:t>
            </a:r>
            <a:r>
              <a:rPr lang="es-MX" sz="2000" dirty="0" err="1">
                <a:latin typeface="Arial" panose="020B0604020202020204" pitchFamily="34" charset="0"/>
                <a:cs typeface="Arial" panose="020B0604020202020204" pitchFamily="34" charset="0"/>
              </a:rPr>
              <a:t>Accademia</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Ziliniana</a:t>
            </a:r>
            <a:r>
              <a:rPr lang="es-MX" sz="2000" dirty="0">
                <a:latin typeface="Arial" panose="020B0604020202020204" pitchFamily="34" charset="0"/>
                <a:cs typeface="Arial" panose="020B0604020202020204" pitchFamily="34" charset="0"/>
              </a:rPr>
              <a:t>]. En </a:t>
            </a:r>
            <a:r>
              <a:rPr lang="es-MX" sz="2000" i="1" dirty="0" smtClean="0">
                <a:latin typeface="Arial" panose="020B0604020202020204" pitchFamily="34" charset="0"/>
                <a:cs typeface="Arial" panose="020B0604020202020204" pitchFamily="34" charset="0"/>
              </a:rPr>
              <a:t>Vivaldi: </a:t>
            </a:r>
            <a:r>
              <a:rPr lang="es-MX" sz="2000" i="1" dirty="0">
                <a:latin typeface="Arial" panose="020B0604020202020204" pitchFamily="34" charset="0"/>
                <a:cs typeface="Arial" panose="020B0604020202020204" pitchFamily="34" charset="0"/>
              </a:rPr>
              <a:t>Four Seasons (The) / Violin Concertos, Op. 3, Nos. 6 and 8. </a:t>
            </a:r>
            <a:r>
              <a:rPr lang="es-MX" sz="2000" i="1" dirty="0" smtClean="0">
                <a:latin typeface="Arial" panose="020B0604020202020204" pitchFamily="34" charset="0"/>
                <a:cs typeface="Arial" panose="020B0604020202020204" pitchFamily="34" charset="0"/>
              </a:rPr>
              <a:t>Amadis </a:t>
            </a:r>
            <a:r>
              <a:rPr lang="es-MX" sz="2000" dirty="0" smtClean="0">
                <a:latin typeface="Arial" panose="020B0604020202020204" pitchFamily="34" charset="0"/>
                <a:cs typeface="Arial" panose="020B0604020202020204" pitchFamily="34" charset="0"/>
              </a:rPr>
              <a:t>(obra </a:t>
            </a:r>
            <a:r>
              <a:rPr lang="es-MX" sz="2000" dirty="0">
                <a:latin typeface="Arial" panose="020B0604020202020204" pitchFamily="34" charset="0"/>
                <a:cs typeface="Arial" panose="020B0604020202020204" pitchFamily="34" charset="0"/>
              </a:rPr>
              <a:t>original publicada en 1727</a:t>
            </a:r>
            <a:r>
              <a:rPr lang="es-MX" sz="2000" dirty="0" smtClean="0">
                <a:latin typeface="Arial" panose="020B0604020202020204" pitchFamily="34" charset="0"/>
                <a:cs typeface="Arial" panose="020B0604020202020204" pitchFamily="34" charset="0"/>
              </a:rPr>
              <a:t>). </a:t>
            </a:r>
            <a:r>
              <a:rPr lang="es-MX" sz="2000" dirty="0" smtClean="0">
                <a:solidFill>
                  <a:schemeClr val="accent2">
                    <a:lumMod val="75000"/>
                  </a:schemeClr>
                </a:solidFill>
                <a:latin typeface="Arial" panose="020B0604020202020204" pitchFamily="34" charset="0"/>
                <a:cs typeface="Arial" panose="020B0604020202020204" pitchFamily="34" charset="0"/>
              </a:rPr>
              <a:t>Número </a:t>
            </a:r>
            <a:r>
              <a:rPr lang="es-MX" sz="2000" dirty="0">
                <a:solidFill>
                  <a:schemeClr val="accent2">
                    <a:lumMod val="75000"/>
                  </a:schemeClr>
                </a:solidFill>
                <a:latin typeface="Arial" panose="020B0604020202020204" pitchFamily="34" charset="0"/>
                <a:cs typeface="Arial" panose="020B0604020202020204" pitchFamily="34" charset="0"/>
              </a:rPr>
              <a:t>de catálogo de CD </a:t>
            </a:r>
            <a:r>
              <a:rPr lang="es-MX" sz="2000" dirty="0" smtClean="0">
                <a:solidFill>
                  <a:schemeClr val="accent2">
                    <a:lumMod val="75000"/>
                  </a:schemeClr>
                </a:solidFill>
                <a:latin typeface="Arial" panose="020B0604020202020204" pitchFamily="34" charset="0"/>
                <a:cs typeface="Arial" panose="020B0604020202020204" pitchFamily="34" charset="0"/>
              </a:rPr>
              <a:t>7019.</a:t>
            </a:r>
            <a:endParaRPr lang="es-MX" sz="2000" dirty="0">
              <a:solidFill>
                <a:schemeClr val="accent2">
                  <a:lumMod val="75000"/>
                </a:schemeClr>
              </a:solidFill>
              <a:latin typeface="Arial" panose="020B0604020202020204" pitchFamily="34" charset="0"/>
              <a:cs typeface="Arial" panose="020B0604020202020204" pitchFamily="34" charset="0"/>
            </a:endParaRPr>
          </a:p>
          <a:p>
            <a:pPr marL="1163585" lvl="1" indent="-342900">
              <a:buFont typeface="Wingdings" panose="05000000000000000000" pitchFamily="2" charset="2"/>
              <a:buChar char="Ø"/>
            </a:pPr>
            <a:r>
              <a:rPr lang="es-MX" sz="2000" dirty="0">
                <a:latin typeface="Arial" panose="020B0604020202020204" pitchFamily="34" charset="0"/>
                <a:cs typeface="Arial" panose="020B0604020202020204" pitchFamily="34" charset="0"/>
              </a:rPr>
              <a:t>Vivaldi, A. (2018). "</a:t>
            </a:r>
            <a:r>
              <a:rPr lang="es-MX" sz="2000" dirty="0" smtClean="0">
                <a:latin typeface="Arial" panose="020B0604020202020204" pitchFamily="34" charset="0"/>
                <a:cs typeface="Arial" panose="020B0604020202020204" pitchFamily="34" charset="0"/>
              </a:rPr>
              <a:t>L'inverno”. </a:t>
            </a:r>
            <a:r>
              <a:rPr lang="es-MX" sz="2000" dirty="0">
                <a:latin typeface="Arial" panose="020B0604020202020204" pitchFamily="34" charset="0"/>
                <a:cs typeface="Arial" panose="020B0604020202020204" pitchFamily="34" charset="0"/>
              </a:rPr>
              <a:t>The </a:t>
            </a:r>
            <a:r>
              <a:rPr lang="es-MX" sz="2000" dirty="0" err="1">
                <a:latin typeface="Arial" panose="020B0604020202020204" pitchFamily="34" charset="0"/>
                <a:cs typeface="Arial" panose="020B0604020202020204" pitchFamily="34" charset="0"/>
              </a:rPr>
              <a:t>Four</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Seasons</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Violin</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Concerto</a:t>
            </a:r>
            <a:r>
              <a:rPr lang="es-MX" sz="2000" dirty="0">
                <a:latin typeface="Arial" panose="020B0604020202020204" pitchFamily="34" charset="0"/>
                <a:cs typeface="Arial" panose="020B0604020202020204" pitchFamily="34" charset="0"/>
              </a:rPr>
              <a:t> in F </a:t>
            </a:r>
            <a:r>
              <a:rPr lang="es-MX" sz="2000" dirty="0" err="1">
                <a:latin typeface="Arial" panose="020B0604020202020204" pitchFamily="34" charset="0"/>
                <a:cs typeface="Arial" panose="020B0604020202020204" pitchFamily="34" charset="0"/>
              </a:rPr>
              <a:t>Minor</a:t>
            </a:r>
            <a:r>
              <a:rPr lang="es-MX" sz="2000" dirty="0">
                <a:latin typeface="Arial" panose="020B0604020202020204" pitchFamily="34" charset="0"/>
                <a:cs typeface="Arial" panose="020B0604020202020204" pitchFamily="34" charset="0"/>
              </a:rPr>
              <a:t>, Op. 8, No. 4, RV 297, (Winter): I. Allegro non </a:t>
            </a:r>
            <a:r>
              <a:rPr lang="es-MX" sz="2000" dirty="0" err="1">
                <a:latin typeface="Arial" panose="020B0604020202020204" pitchFamily="34" charset="0"/>
                <a:cs typeface="Arial" panose="020B0604020202020204" pitchFamily="34" charset="0"/>
              </a:rPr>
              <a:t>molto</a:t>
            </a:r>
            <a:r>
              <a:rPr lang="es-MX" sz="2000" dirty="0">
                <a:latin typeface="Arial" panose="020B0604020202020204" pitchFamily="34" charset="0"/>
                <a:cs typeface="Arial" panose="020B0604020202020204" pitchFamily="34" charset="0"/>
              </a:rPr>
              <a:t> [obra grabada por </a:t>
            </a:r>
            <a:r>
              <a:rPr lang="es-MX" sz="2000" dirty="0" err="1">
                <a:latin typeface="Arial" panose="020B0604020202020204" pitchFamily="34" charset="0"/>
                <a:cs typeface="Arial" panose="020B0604020202020204" pitchFamily="34" charset="0"/>
              </a:rPr>
              <a:t>Standage</a:t>
            </a:r>
            <a:r>
              <a:rPr lang="es-MX" sz="2000" dirty="0">
                <a:latin typeface="Arial" panose="020B0604020202020204" pitchFamily="34" charset="0"/>
                <a:cs typeface="Arial" panose="020B0604020202020204" pitchFamily="34" charset="0"/>
              </a:rPr>
              <a:t>, S., </a:t>
            </a:r>
            <a:r>
              <a:rPr lang="es-MX" sz="2000" dirty="0" err="1">
                <a:latin typeface="Arial" panose="020B0604020202020204" pitchFamily="34" charset="0"/>
                <a:cs typeface="Arial" panose="020B0604020202020204" pitchFamily="34" charset="0"/>
              </a:rPr>
              <a:t>Pinnock</a:t>
            </a:r>
            <a:r>
              <a:rPr lang="es-MX" sz="2000" dirty="0">
                <a:latin typeface="Arial" panose="020B0604020202020204" pitchFamily="34" charset="0"/>
                <a:cs typeface="Arial" panose="020B0604020202020204" pitchFamily="34" charset="0"/>
              </a:rPr>
              <a:t>, T., y English </a:t>
            </a:r>
            <a:r>
              <a:rPr lang="es-MX" sz="2000" dirty="0" err="1">
                <a:latin typeface="Arial" panose="020B0604020202020204" pitchFamily="34" charset="0"/>
                <a:cs typeface="Arial" panose="020B0604020202020204" pitchFamily="34" charset="0"/>
              </a:rPr>
              <a:t>Concert</a:t>
            </a:r>
            <a:r>
              <a:rPr lang="es-MX" sz="2000" dirty="0">
                <a:latin typeface="Arial" panose="020B0604020202020204" pitchFamily="34" charset="0"/>
                <a:cs typeface="Arial" panose="020B0604020202020204" pitchFamily="34" charset="0"/>
              </a:rPr>
              <a:t>]. En </a:t>
            </a:r>
            <a:r>
              <a:rPr lang="es-MX" sz="2000" i="1" dirty="0" smtClean="0">
                <a:latin typeface="Arial" panose="020B0604020202020204" pitchFamily="34" charset="0"/>
                <a:cs typeface="Arial" panose="020B0604020202020204" pitchFamily="34" charset="0"/>
              </a:rPr>
              <a:t>Baroque-The </a:t>
            </a:r>
            <a:r>
              <a:rPr lang="es-MX" sz="2000" i="1" dirty="0">
                <a:latin typeface="Arial" panose="020B0604020202020204" pitchFamily="34" charset="0"/>
                <a:cs typeface="Arial" panose="020B0604020202020204" pitchFamily="34" charset="0"/>
              </a:rPr>
              <a:t>Essentials. Deutsche </a:t>
            </a:r>
            <a:r>
              <a:rPr lang="es-MX" sz="2000" i="1" dirty="0" smtClean="0">
                <a:latin typeface="Arial" panose="020B0604020202020204" pitchFamily="34" charset="0"/>
                <a:cs typeface="Arial" panose="020B0604020202020204" pitchFamily="34" charset="0"/>
              </a:rPr>
              <a:t>Grammophon</a:t>
            </a:r>
            <a:r>
              <a:rPr lang="es-MX" sz="2000" dirty="0" smtClean="0">
                <a:latin typeface="Arial" panose="020B0604020202020204" pitchFamily="34" charset="0"/>
                <a:cs typeface="Arial" panose="020B0604020202020204" pitchFamily="34" charset="0"/>
              </a:rPr>
              <a:t> (obra </a:t>
            </a:r>
            <a:r>
              <a:rPr lang="es-MX" sz="2000" dirty="0">
                <a:latin typeface="Arial" panose="020B0604020202020204" pitchFamily="34" charset="0"/>
                <a:cs typeface="Arial" panose="020B0604020202020204" pitchFamily="34" charset="0"/>
              </a:rPr>
              <a:t>original publicada en 1727). </a:t>
            </a:r>
            <a:r>
              <a:rPr lang="es-MX" sz="2000" dirty="0">
                <a:solidFill>
                  <a:schemeClr val="accent2">
                    <a:lumMod val="75000"/>
                  </a:schemeClr>
                </a:solidFill>
                <a:latin typeface="Arial" panose="020B0604020202020204" pitchFamily="34" charset="0"/>
                <a:cs typeface="Arial" panose="020B0604020202020204" pitchFamily="34" charset="0"/>
              </a:rPr>
              <a:t>Numero de catálogo para buscar en Naxos: </a:t>
            </a:r>
            <a:r>
              <a:rPr lang="es-MX" sz="2000" dirty="0" smtClean="0">
                <a:solidFill>
                  <a:schemeClr val="accent2">
                    <a:lumMod val="75000"/>
                  </a:schemeClr>
                </a:solidFill>
                <a:latin typeface="Arial" panose="020B0604020202020204" pitchFamily="34" charset="0"/>
                <a:cs typeface="Arial" panose="020B0604020202020204" pitchFamily="34" charset="0"/>
              </a:rPr>
              <a:t>00028947998945.</a:t>
            </a:r>
            <a:endParaRPr lang="es-MX" sz="2000" dirty="0">
              <a:solidFill>
                <a:schemeClr val="accent2">
                  <a:lumMod val="75000"/>
                </a:schemeClr>
              </a:solidFill>
              <a:latin typeface="Arial" panose="020B0604020202020204" pitchFamily="34" charset="0"/>
              <a:cs typeface="Arial" panose="020B0604020202020204" pitchFamily="34" charset="0"/>
            </a:endParaRPr>
          </a:p>
          <a:p>
            <a:pPr lvl="1"/>
            <a:endParaRPr lang="es-MX"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MX" sz="2000" dirty="0">
                <a:solidFill>
                  <a:srgbClr val="0070C0"/>
                </a:solidFill>
                <a:latin typeface="Arial" panose="020B0604020202020204" pitchFamily="34" charset="0"/>
                <a:cs typeface="Arial" panose="020B0604020202020204" pitchFamily="34" charset="0"/>
              </a:rPr>
              <a:t>Johann Sebastian Bach, </a:t>
            </a:r>
            <a:r>
              <a:rPr lang="es-ES" sz="2000" dirty="0" smtClean="0">
                <a:solidFill>
                  <a:srgbClr val="0070C0"/>
                </a:solidFill>
                <a:latin typeface="Arial" panose="020B0604020202020204" pitchFamily="34" charset="0"/>
                <a:cs typeface="Arial" panose="020B0604020202020204" pitchFamily="34" charset="0"/>
              </a:rPr>
              <a:t>é</a:t>
            </a:r>
            <a:r>
              <a:rPr lang="es-MX" sz="2000" dirty="0" smtClean="0">
                <a:solidFill>
                  <a:srgbClr val="0070C0"/>
                </a:solidFill>
                <a:latin typeface="Arial" panose="020B0604020202020204" pitchFamily="34" charset="0"/>
                <a:cs typeface="Arial" panose="020B0604020202020204" pitchFamily="34" charset="0"/>
              </a:rPr>
              <a:t>sta es una </a:t>
            </a:r>
            <a:r>
              <a:rPr lang="es-MX" sz="2000" dirty="0">
                <a:solidFill>
                  <a:srgbClr val="0070C0"/>
                </a:solidFill>
                <a:latin typeface="Arial" panose="020B0604020202020204" pitchFamily="34" charset="0"/>
                <a:cs typeface="Arial" panose="020B0604020202020204" pitchFamily="34" charset="0"/>
              </a:rPr>
              <a:t>de sus obras más </a:t>
            </a:r>
            <a:r>
              <a:rPr lang="es-MX" sz="2000" dirty="0" smtClean="0">
                <a:solidFill>
                  <a:srgbClr val="0070C0"/>
                </a:solidFill>
                <a:latin typeface="Arial" panose="020B0604020202020204" pitchFamily="34" charset="0"/>
                <a:cs typeface="Arial" panose="020B0604020202020204" pitchFamily="34" charset="0"/>
              </a:rPr>
              <a:t>representativas: </a:t>
            </a:r>
            <a:r>
              <a:rPr lang="es-MX" sz="2000" dirty="0">
                <a:latin typeface="Arial" panose="020B0604020202020204" pitchFamily="34" charset="0"/>
                <a:cs typeface="Arial" panose="020B0604020202020204" pitchFamily="34" charset="0"/>
              </a:rPr>
              <a:t> </a:t>
            </a:r>
          </a:p>
          <a:p>
            <a:pPr marL="1163585" lvl="1" indent="-342900">
              <a:buFont typeface="Wingdings" panose="05000000000000000000" pitchFamily="2" charset="2"/>
              <a:buChar char="Ø"/>
            </a:pPr>
            <a:r>
              <a:rPr lang="es-MX" sz="2000" dirty="0">
                <a:latin typeface="Arial" panose="020B0604020202020204" pitchFamily="34" charset="0"/>
                <a:cs typeface="Arial" panose="020B0604020202020204" pitchFamily="34" charset="0"/>
              </a:rPr>
              <a:t>Bach: Toccata and Fugue in D </a:t>
            </a:r>
            <a:r>
              <a:rPr lang="es-MX" sz="2000" dirty="0" err="1">
                <a:latin typeface="Arial" panose="020B0604020202020204" pitchFamily="34" charset="0"/>
                <a:cs typeface="Arial" panose="020B0604020202020204" pitchFamily="34" charset="0"/>
              </a:rPr>
              <a:t>Minor</a:t>
            </a:r>
            <a:r>
              <a:rPr lang="es-MX" sz="2000" dirty="0">
                <a:latin typeface="Arial" panose="020B0604020202020204" pitchFamily="34" charset="0"/>
                <a:cs typeface="Arial" panose="020B0604020202020204" pitchFamily="34" charset="0"/>
              </a:rPr>
              <a:t>, BWV 565: Toccata and Fugue in D </a:t>
            </a:r>
            <a:r>
              <a:rPr lang="es-MX" sz="2000" dirty="0" err="1">
                <a:latin typeface="Arial" panose="020B0604020202020204" pitchFamily="34" charset="0"/>
                <a:cs typeface="Arial" panose="020B0604020202020204" pitchFamily="34" charset="0"/>
              </a:rPr>
              <a:t>Minor</a:t>
            </a:r>
            <a:r>
              <a:rPr lang="es-MX" sz="2000" dirty="0">
                <a:latin typeface="Arial" panose="020B0604020202020204" pitchFamily="34" charset="0"/>
                <a:cs typeface="Arial" panose="020B0604020202020204" pitchFamily="34" charset="0"/>
              </a:rPr>
              <a:t>, BWV 565 [obra grabada por Richter, K.]. En </a:t>
            </a:r>
            <a:r>
              <a:rPr lang="es-MX" sz="2000" i="1" dirty="0">
                <a:latin typeface="Arial" panose="020B0604020202020204" pitchFamily="34" charset="0"/>
                <a:cs typeface="Arial" panose="020B0604020202020204" pitchFamily="34" charset="0"/>
              </a:rPr>
              <a:t>Toccata </a:t>
            </a:r>
            <a:r>
              <a:rPr lang="es-MX" sz="2000" i="1" dirty="0" err="1">
                <a:latin typeface="Arial" panose="020B0604020202020204" pitchFamily="34" charset="0"/>
                <a:cs typeface="Arial" panose="020B0604020202020204" pitchFamily="34" charset="0"/>
              </a:rPr>
              <a:t>und</a:t>
            </a:r>
            <a:r>
              <a:rPr lang="es-MX" sz="2000" i="1" dirty="0">
                <a:latin typeface="Arial" panose="020B0604020202020204" pitchFamily="34" charset="0"/>
                <a:cs typeface="Arial" panose="020B0604020202020204" pitchFamily="34" charset="0"/>
              </a:rPr>
              <a:t> fuge: </a:t>
            </a:r>
            <a:r>
              <a:rPr lang="es-MX" sz="2000" i="1" dirty="0" err="1">
                <a:latin typeface="Arial" panose="020B0604020202020204" pitchFamily="34" charset="0"/>
                <a:cs typeface="Arial" panose="020B0604020202020204" pitchFamily="34" charset="0"/>
              </a:rPr>
              <a:t>festliche</a:t>
            </a:r>
            <a:r>
              <a:rPr lang="es-MX" sz="2000" i="1" dirty="0">
                <a:latin typeface="Arial" panose="020B0604020202020204" pitchFamily="34" charset="0"/>
                <a:cs typeface="Arial" panose="020B0604020202020204" pitchFamily="34" charset="0"/>
              </a:rPr>
              <a:t> </a:t>
            </a:r>
            <a:r>
              <a:rPr lang="es-MX" sz="2000" i="1" dirty="0" err="1">
                <a:latin typeface="Arial" panose="020B0604020202020204" pitchFamily="34" charset="0"/>
                <a:cs typeface="Arial" panose="020B0604020202020204" pitchFamily="34" charset="0"/>
              </a:rPr>
              <a:t>orgelklänge</a:t>
            </a:r>
            <a:r>
              <a:rPr lang="es-MX" sz="2000" i="1" dirty="0">
                <a:latin typeface="Arial" panose="020B0604020202020204" pitchFamily="34" charset="0"/>
                <a:cs typeface="Arial" panose="020B0604020202020204" pitchFamily="34" charset="0"/>
              </a:rPr>
              <a:t>. Deutsche </a:t>
            </a:r>
            <a:r>
              <a:rPr lang="es-MX" sz="2000" i="1" dirty="0" smtClean="0">
                <a:latin typeface="Arial" panose="020B0604020202020204" pitchFamily="34" charset="0"/>
                <a:cs typeface="Arial" panose="020B0604020202020204" pitchFamily="34" charset="0"/>
              </a:rPr>
              <a:t>Grammophon </a:t>
            </a:r>
            <a:r>
              <a:rPr lang="es-MX" sz="2000" dirty="0" smtClean="0">
                <a:latin typeface="Arial" panose="020B0604020202020204" pitchFamily="34" charset="0"/>
                <a:cs typeface="Arial" panose="020B0604020202020204" pitchFamily="34" charset="0"/>
              </a:rPr>
              <a:t>(obra </a:t>
            </a:r>
            <a:r>
              <a:rPr lang="es-MX" sz="2000" dirty="0">
                <a:latin typeface="Arial" panose="020B0604020202020204" pitchFamily="34" charset="0"/>
                <a:cs typeface="Arial" panose="020B0604020202020204" pitchFamily="34" charset="0"/>
              </a:rPr>
              <a:t>original publicada en </a:t>
            </a:r>
            <a:r>
              <a:rPr lang="es-MX" sz="2000" dirty="0" smtClean="0">
                <a:latin typeface="Arial" panose="020B0604020202020204" pitchFamily="34" charset="0"/>
                <a:cs typeface="Arial" panose="020B0604020202020204" pitchFamily="34" charset="0"/>
              </a:rPr>
              <a:t>1704). </a:t>
            </a:r>
            <a:r>
              <a:rPr lang="es-MX" sz="2000" dirty="0" smtClean="0">
                <a:solidFill>
                  <a:schemeClr val="accent2">
                    <a:lumMod val="75000"/>
                  </a:schemeClr>
                </a:solidFill>
                <a:latin typeface="Arial" panose="020B0604020202020204" pitchFamily="34" charset="0"/>
                <a:cs typeface="Arial" panose="020B0604020202020204" pitchFamily="34" charset="0"/>
              </a:rPr>
              <a:t>Número </a:t>
            </a:r>
            <a:r>
              <a:rPr lang="es-MX" sz="2000" dirty="0">
                <a:solidFill>
                  <a:schemeClr val="accent2">
                    <a:lumMod val="75000"/>
                  </a:schemeClr>
                </a:solidFill>
                <a:latin typeface="Arial" panose="020B0604020202020204" pitchFamily="34" charset="0"/>
                <a:cs typeface="Arial" panose="020B0604020202020204" pitchFamily="34" charset="0"/>
              </a:rPr>
              <a:t>de catálogo </a:t>
            </a:r>
            <a:r>
              <a:rPr lang="es-MX" sz="2000" dirty="0" smtClean="0">
                <a:solidFill>
                  <a:schemeClr val="accent2">
                    <a:lumMod val="75000"/>
                  </a:schemeClr>
                </a:solidFill>
                <a:latin typeface="Arial" panose="020B0604020202020204" pitchFamily="34" charset="0"/>
                <a:cs typeface="Arial" panose="020B0604020202020204" pitchFamily="34" charset="0"/>
              </a:rPr>
              <a:t>00028942377929.</a:t>
            </a:r>
            <a:endParaRPr lang="es-MX" sz="2000" dirty="0">
              <a:solidFill>
                <a:schemeClr val="accent2">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MX" sz="2000" dirty="0">
                <a:solidFill>
                  <a:srgbClr val="0070C0"/>
                </a:solidFill>
                <a:latin typeface="Arial" panose="020B0604020202020204" pitchFamily="34" charset="0"/>
                <a:cs typeface="Arial" panose="020B0604020202020204" pitchFamily="34" charset="0"/>
              </a:rPr>
              <a:t>Otra obra famosa de Bach es el Preludio de la Suite no. 1 para Violonchelo </a:t>
            </a:r>
            <a:r>
              <a:rPr lang="es-MX" sz="2000" dirty="0" smtClean="0">
                <a:solidFill>
                  <a:srgbClr val="0070C0"/>
                </a:solidFill>
                <a:latin typeface="Arial" panose="020B0604020202020204" pitchFamily="34" charset="0"/>
                <a:cs typeface="Arial" panose="020B0604020202020204" pitchFamily="34" charset="0"/>
              </a:rPr>
              <a:t>solo.</a:t>
            </a:r>
            <a:r>
              <a:rPr lang="es-MX" sz="2000" dirty="0">
                <a:latin typeface="Arial" panose="020B0604020202020204" pitchFamily="34" charset="0"/>
                <a:cs typeface="Arial" panose="020B0604020202020204" pitchFamily="34" charset="0"/>
              </a:rPr>
              <a:t> </a:t>
            </a:r>
            <a:endParaRPr lang="es-MX" sz="2000" dirty="0" smtClean="0">
              <a:latin typeface="Arial" panose="020B0604020202020204" pitchFamily="34" charset="0"/>
              <a:cs typeface="Arial" panose="020B0604020202020204" pitchFamily="34" charset="0"/>
            </a:endParaRPr>
          </a:p>
          <a:p>
            <a:pPr marL="1163585" lvl="1" indent="-342900">
              <a:buFont typeface="Wingdings" panose="05000000000000000000" pitchFamily="2" charset="2"/>
              <a:buChar char="Ø"/>
            </a:pPr>
            <a:r>
              <a:rPr lang="es-MX" sz="2000" dirty="0" smtClean="0">
                <a:latin typeface="Arial" panose="020B0604020202020204" pitchFamily="34" charset="0"/>
                <a:cs typeface="Arial" panose="020B0604020202020204" pitchFamily="34" charset="0"/>
              </a:rPr>
              <a:t>Bach</a:t>
            </a:r>
            <a:r>
              <a:rPr lang="es-MX" sz="2000" dirty="0">
                <a:latin typeface="Arial" panose="020B0604020202020204" pitchFamily="34" charset="0"/>
                <a:cs typeface="Arial" panose="020B0604020202020204" pitchFamily="34" charset="0"/>
              </a:rPr>
              <a:t>, J. S. (2008). I, Preludio, Cello Suite No. 1 in G Major, BWV 1007 [obra grabada por Klinger, S.]. En </a:t>
            </a:r>
            <a:r>
              <a:rPr lang="es-MX" sz="2000" i="1" dirty="0">
                <a:latin typeface="Arial" panose="020B0604020202020204" pitchFamily="34" charset="0"/>
                <a:cs typeface="Arial" panose="020B0604020202020204" pitchFamily="34" charset="0"/>
              </a:rPr>
              <a:t>Johann S</a:t>
            </a:r>
            <a:r>
              <a:rPr lang="es-MX" sz="2000" i="1" dirty="0" smtClean="0">
                <a:latin typeface="Arial" panose="020B0604020202020204" pitchFamily="34" charset="0"/>
                <a:cs typeface="Arial" panose="020B0604020202020204" pitchFamily="34" charset="0"/>
              </a:rPr>
              <a:t>ebastian </a:t>
            </a:r>
            <a:r>
              <a:rPr lang="es-MX" sz="2000" i="1" dirty="0">
                <a:latin typeface="Arial" panose="020B0604020202020204" pitchFamily="34" charset="0"/>
                <a:cs typeface="Arial" panose="020B0604020202020204" pitchFamily="34" charset="0"/>
              </a:rPr>
              <a:t>Bach: Six suites for violoncello solo BWV 1007-1012. Oehms </a:t>
            </a:r>
            <a:r>
              <a:rPr lang="es-MX" sz="2000" i="1" dirty="0" smtClean="0">
                <a:latin typeface="Arial" panose="020B0604020202020204" pitchFamily="34" charset="0"/>
                <a:cs typeface="Arial" panose="020B0604020202020204" pitchFamily="34" charset="0"/>
              </a:rPr>
              <a:t>Classics </a:t>
            </a:r>
            <a:r>
              <a:rPr lang="es-MX" sz="2000" dirty="0" smtClean="0">
                <a:latin typeface="Arial" panose="020B0604020202020204" pitchFamily="34" charset="0"/>
                <a:cs typeface="Arial" panose="020B0604020202020204" pitchFamily="34" charset="0"/>
              </a:rPr>
              <a:t>(obra </a:t>
            </a:r>
            <a:r>
              <a:rPr lang="es-MX" sz="2000" dirty="0">
                <a:latin typeface="Arial" panose="020B0604020202020204" pitchFamily="34" charset="0"/>
                <a:cs typeface="Arial" panose="020B0604020202020204" pitchFamily="34" charset="0"/>
              </a:rPr>
              <a:t>original publicada en </a:t>
            </a:r>
            <a:r>
              <a:rPr lang="es-MX" sz="2000" dirty="0" smtClean="0">
                <a:latin typeface="Arial" panose="020B0604020202020204" pitchFamily="34" charset="0"/>
                <a:cs typeface="Arial" panose="020B0604020202020204" pitchFamily="34" charset="0"/>
              </a:rPr>
              <a:t>1717-1723). </a:t>
            </a:r>
            <a:r>
              <a:rPr lang="es-MX" sz="2000" dirty="0" smtClean="0">
                <a:solidFill>
                  <a:schemeClr val="accent2">
                    <a:lumMod val="75000"/>
                  </a:schemeClr>
                </a:solidFill>
                <a:latin typeface="Arial" panose="020B0604020202020204" pitchFamily="34" charset="0"/>
                <a:cs typeface="Arial" panose="020B0604020202020204" pitchFamily="34" charset="0"/>
              </a:rPr>
              <a:t>Número </a:t>
            </a:r>
            <a:r>
              <a:rPr lang="es-MX" sz="2000" dirty="0">
                <a:solidFill>
                  <a:schemeClr val="accent2">
                    <a:lumMod val="75000"/>
                  </a:schemeClr>
                </a:solidFill>
                <a:latin typeface="Arial" panose="020B0604020202020204" pitchFamily="34" charset="0"/>
                <a:cs typeface="Arial" panose="020B0604020202020204" pitchFamily="34" charset="0"/>
              </a:rPr>
              <a:t>de catálogo </a:t>
            </a:r>
            <a:r>
              <a:rPr lang="es-MX" sz="2000" dirty="0" smtClean="0">
                <a:solidFill>
                  <a:schemeClr val="accent2">
                    <a:lumMod val="75000"/>
                  </a:schemeClr>
                </a:solidFill>
                <a:latin typeface="Arial" panose="020B0604020202020204" pitchFamily="34" charset="0"/>
                <a:cs typeface="Arial" panose="020B0604020202020204" pitchFamily="34" charset="0"/>
              </a:rPr>
              <a:t>OC718.</a:t>
            </a:r>
            <a:endParaRPr lang="es-MX" sz="2000" dirty="0">
              <a:solidFill>
                <a:schemeClr val="accent2">
                  <a:lumMod val="75000"/>
                </a:schemeClr>
              </a:solidFill>
              <a:latin typeface="Arial" panose="020B0604020202020204" pitchFamily="34" charset="0"/>
              <a:cs typeface="Arial" panose="020B0604020202020204" pitchFamily="34" charset="0"/>
            </a:endParaRPr>
          </a:p>
          <a:p>
            <a:endParaRPr lang="es-MX"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MX" sz="2000" dirty="0">
                <a:solidFill>
                  <a:srgbClr val="0070C0"/>
                </a:solidFill>
                <a:latin typeface="Arial" panose="020B0604020202020204" pitchFamily="34" charset="0"/>
                <a:cs typeface="Arial" panose="020B0604020202020204" pitchFamily="34" charset="0"/>
              </a:rPr>
              <a:t>Otra obra barroca muy conocida es el Aleluya, que pertenece a la obra El Mesías: </a:t>
            </a:r>
          </a:p>
          <a:p>
            <a:pPr marL="1163585" lvl="1" indent="-342900">
              <a:buFont typeface="Wingdings" panose="05000000000000000000" pitchFamily="2" charset="2"/>
              <a:buChar char="Ø"/>
            </a:pPr>
            <a:r>
              <a:rPr lang="es-MX" sz="2000" dirty="0" err="1">
                <a:latin typeface="Arial" panose="020B0604020202020204" pitchFamily="34" charset="0"/>
                <a:cs typeface="Arial" panose="020B0604020202020204" pitchFamily="34" charset="0"/>
              </a:rPr>
              <a:t>Handel</a:t>
            </a:r>
            <a:r>
              <a:rPr lang="es-MX" sz="2000" dirty="0">
                <a:latin typeface="Arial" panose="020B0604020202020204" pitchFamily="34" charset="0"/>
                <a:cs typeface="Arial" panose="020B0604020202020204" pitchFamily="34" charset="0"/>
              </a:rPr>
              <a:t>, G. F. (2018) </a:t>
            </a:r>
            <a:r>
              <a:rPr lang="es-MX" sz="2000" dirty="0" err="1">
                <a:latin typeface="Arial" panose="020B0604020202020204" pitchFamily="34" charset="0"/>
                <a:cs typeface="Arial" panose="020B0604020202020204" pitchFamily="34" charset="0"/>
              </a:rPr>
              <a:t>Messiah</a:t>
            </a:r>
            <a:r>
              <a:rPr lang="es-MX" sz="2000" dirty="0">
                <a:latin typeface="Arial" panose="020B0604020202020204" pitchFamily="34" charset="0"/>
                <a:cs typeface="Arial" panose="020B0604020202020204" pitchFamily="34" charset="0"/>
              </a:rPr>
              <a:t>, HWV 56, </a:t>
            </a:r>
            <a:r>
              <a:rPr lang="es-MX" sz="2000" dirty="0" err="1">
                <a:latin typeface="Arial" panose="020B0604020202020204" pitchFamily="34" charset="0"/>
                <a:cs typeface="Arial" panose="020B0604020202020204" pitchFamily="34" charset="0"/>
              </a:rPr>
              <a:t>Part</a:t>
            </a:r>
            <a:r>
              <a:rPr lang="es-MX" sz="2000" dirty="0">
                <a:latin typeface="Arial" panose="020B0604020202020204" pitchFamily="34" charset="0"/>
                <a:cs typeface="Arial" panose="020B0604020202020204" pitchFamily="34" charset="0"/>
              </a:rPr>
              <a:t> II, </a:t>
            </a:r>
            <a:r>
              <a:rPr lang="es-MX" sz="2000" dirty="0" err="1">
                <a:latin typeface="Arial" panose="020B0604020202020204" pitchFamily="34" charset="0"/>
                <a:cs typeface="Arial" panose="020B0604020202020204" pitchFamily="34" charset="0"/>
              </a:rPr>
              <a:t>Hallelujah</a:t>
            </a:r>
            <a:r>
              <a:rPr lang="es-MX" sz="2000" dirty="0">
                <a:latin typeface="Arial" panose="020B0604020202020204" pitchFamily="34" charset="0"/>
                <a:cs typeface="Arial" panose="020B0604020202020204" pitchFamily="34" charset="0"/>
              </a:rPr>
              <a:t> [obra grabada por </a:t>
            </a:r>
            <a:r>
              <a:rPr lang="es-MX" sz="2000" dirty="0" err="1">
                <a:latin typeface="Arial" panose="020B0604020202020204" pitchFamily="34" charset="0"/>
                <a:cs typeface="Arial" panose="020B0604020202020204" pitchFamily="34" charset="0"/>
              </a:rPr>
              <a:t>Gabrieli</a:t>
            </a:r>
            <a:r>
              <a:rPr lang="es-MX" sz="2000" dirty="0">
                <a:latin typeface="Arial" panose="020B0604020202020204" pitchFamily="34" charset="0"/>
                <a:cs typeface="Arial" panose="020B0604020202020204" pitchFamily="34" charset="0"/>
              </a:rPr>
              <a:t> Consort, </a:t>
            </a:r>
            <a:r>
              <a:rPr lang="es-MX" sz="2000" dirty="0" err="1">
                <a:latin typeface="Arial" panose="020B0604020202020204" pitchFamily="34" charset="0"/>
                <a:cs typeface="Arial" panose="020B0604020202020204" pitchFamily="34" charset="0"/>
              </a:rPr>
              <a:t>Gabrieli</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Players</a:t>
            </a:r>
            <a:r>
              <a:rPr lang="es-MX" sz="2000" dirty="0">
                <a:latin typeface="Arial" panose="020B0604020202020204" pitchFamily="34" charset="0"/>
                <a:cs typeface="Arial" panose="020B0604020202020204" pitchFamily="34" charset="0"/>
              </a:rPr>
              <a:t>, y </a:t>
            </a:r>
            <a:r>
              <a:rPr lang="es-MX" sz="2000" dirty="0" err="1">
                <a:latin typeface="Arial" panose="020B0604020202020204" pitchFamily="34" charset="0"/>
                <a:cs typeface="Arial" panose="020B0604020202020204" pitchFamily="34" charset="0"/>
              </a:rPr>
              <a:t>McCreesh</a:t>
            </a:r>
            <a:r>
              <a:rPr lang="es-MX" sz="2000" dirty="0">
                <a:latin typeface="Arial" panose="020B0604020202020204" pitchFamily="34" charset="0"/>
                <a:cs typeface="Arial" panose="020B0604020202020204" pitchFamily="34" charset="0"/>
              </a:rPr>
              <a:t>, P.]. En </a:t>
            </a:r>
            <a:r>
              <a:rPr lang="es-MX" sz="2000" i="1" dirty="0" smtClean="0">
                <a:latin typeface="Arial" panose="020B0604020202020204" pitchFamily="34" charset="0"/>
                <a:cs typeface="Arial" panose="020B0604020202020204" pitchFamily="34" charset="0"/>
              </a:rPr>
              <a:t>Baroque-The </a:t>
            </a:r>
            <a:r>
              <a:rPr lang="es-MX" sz="2000" i="1" dirty="0">
                <a:latin typeface="Arial" panose="020B0604020202020204" pitchFamily="34" charset="0"/>
                <a:cs typeface="Arial" panose="020B0604020202020204" pitchFamily="34" charset="0"/>
              </a:rPr>
              <a:t>Essentials. Deutsche </a:t>
            </a:r>
            <a:r>
              <a:rPr lang="es-MX" sz="2000" i="1" dirty="0" smtClean="0">
                <a:latin typeface="Arial" panose="020B0604020202020204" pitchFamily="34" charset="0"/>
                <a:cs typeface="Arial" panose="020B0604020202020204" pitchFamily="34" charset="0"/>
              </a:rPr>
              <a:t>Grammophon </a:t>
            </a:r>
            <a:r>
              <a:rPr lang="es-MX" sz="2000" dirty="0" smtClean="0">
                <a:latin typeface="Arial" panose="020B0604020202020204" pitchFamily="34" charset="0"/>
                <a:cs typeface="Arial" panose="020B0604020202020204" pitchFamily="34" charset="0"/>
              </a:rPr>
              <a:t>(obra </a:t>
            </a:r>
            <a:r>
              <a:rPr lang="es-MX" sz="2000" dirty="0">
                <a:latin typeface="Arial" panose="020B0604020202020204" pitchFamily="34" charset="0"/>
                <a:cs typeface="Arial" panose="020B0604020202020204" pitchFamily="34" charset="0"/>
              </a:rPr>
              <a:t>original publicada en 1741). </a:t>
            </a:r>
            <a:r>
              <a:rPr lang="es-MX" sz="2000" dirty="0" smtClean="0">
                <a:solidFill>
                  <a:schemeClr val="accent2">
                    <a:lumMod val="75000"/>
                  </a:schemeClr>
                </a:solidFill>
                <a:latin typeface="Arial" panose="020B0604020202020204" pitchFamily="34" charset="0"/>
                <a:cs typeface="Arial" panose="020B0604020202020204" pitchFamily="34" charset="0"/>
              </a:rPr>
              <a:t>N</a:t>
            </a:r>
            <a:r>
              <a:rPr lang="es-ES" sz="2000" dirty="0" smtClean="0">
                <a:solidFill>
                  <a:schemeClr val="accent2">
                    <a:lumMod val="75000"/>
                  </a:schemeClr>
                </a:solidFill>
                <a:latin typeface="Arial" panose="020B0604020202020204" pitchFamily="34" charset="0"/>
                <a:cs typeface="Arial" panose="020B0604020202020204" pitchFamily="34" charset="0"/>
              </a:rPr>
              <a:t>ú</a:t>
            </a:r>
            <a:r>
              <a:rPr lang="es-MX" sz="2000" dirty="0" smtClean="0">
                <a:solidFill>
                  <a:schemeClr val="accent2">
                    <a:lumMod val="75000"/>
                  </a:schemeClr>
                </a:solidFill>
                <a:latin typeface="Arial" panose="020B0604020202020204" pitchFamily="34" charset="0"/>
                <a:cs typeface="Arial" panose="020B0604020202020204" pitchFamily="34" charset="0"/>
              </a:rPr>
              <a:t>mero </a:t>
            </a:r>
            <a:r>
              <a:rPr lang="es-MX" sz="2000" dirty="0">
                <a:solidFill>
                  <a:schemeClr val="accent2">
                    <a:lumMod val="75000"/>
                  </a:schemeClr>
                </a:solidFill>
                <a:latin typeface="Arial" panose="020B0604020202020204" pitchFamily="34" charset="0"/>
                <a:cs typeface="Arial" panose="020B0604020202020204" pitchFamily="34" charset="0"/>
              </a:rPr>
              <a:t>de catálogo para buscar en Naxos: </a:t>
            </a:r>
            <a:r>
              <a:rPr lang="es-MX" sz="2000" dirty="0" smtClean="0">
                <a:solidFill>
                  <a:schemeClr val="accent2">
                    <a:lumMod val="75000"/>
                  </a:schemeClr>
                </a:solidFill>
                <a:latin typeface="Arial" panose="020B0604020202020204" pitchFamily="34" charset="0"/>
                <a:cs typeface="Arial" panose="020B0604020202020204" pitchFamily="34" charset="0"/>
              </a:rPr>
              <a:t>00028947998945</a:t>
            </a:r>
            <a:r>
              <a:rPr lang="es-MX" sz="2000" dirty="0" smtClean="0">
                <a:latin typeface="Arial" panose="020B0604020202020204" pitchFamily="34" charset="0"/>
                <a:cs typeface="Arial" panose="020B0604020202020204" pitchFamily="34" charset="0"/>
              </a:rPr>
              <a:t>.</a:t>
            </a:r>
          </a:p>
          <a:p>
            <a:pPr lvl="1"/>
            <a:endParaRPr lang="es-MX" sz="2000" dirty="0">
              <a:solidFill>
                <a:srgbClr val="0070C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_tradnl" sz="2000" dirty="0">
                <a:solidFill>
                  <a:srgbClr val="0070C0"/>
                </a:solidFill>
                <a:latin typeface="Arial" panose="020B0604020202020204" pitchFamily="34" charset="0"/>
                <a:ea typeface="Arial" panose="020B0604020202020204" pitchFamily="34" charset="0"/>
                <a:cs typeface="Arial" panose="020B0604020202020204" pitchFamily="34" charset="0"/>
              </a:rPr>
              <a:t>Este es un breve ejemplo de una obertura barroca. Es la Obertura de la ópera </a:t>
            </a:r>
            <a:r>
              <a:rPr lang="es-ES_tradnl" sz="2000" i="1" dirty="0" err="1">
                <a:solidFill>
                  <a:srgbClr val="0070C0"/>
                </a:solidFill>
                <a:latin typeface="Arial" panose="020B0604020202020204" pitchFamily="34" charset="0"/>
                <a:ea typeface="Arial" panose="020B0604020202020204" pitchFamily="34" charset="0"/>
                <a:cs typeface="Arial" panose="020B0604020202020204" pitchFamily="34" charset="0"/>
              </a:rPr>
              <a:t>Dido</a:t>
            </a:r>
            <a:r>
              <a:rPr lang="es-ES_tradnl" sz="2000" i="1" dirty="0">
                <a:solidFill>
                  <a:srgbClr val="0070C0"/>
                </a:solidFill>
                <a:latin typeface="Arial" panose="020B0604020202020204" pitchFamily="34" charset="0"/>
                <a:ea typeface="Arial" panose="020B0604020202020204" pitchFamily="34" charset="0"/>
                <a:cs typeface="Arial" panose="020B0604020202020204" pitchFamily="34" charset="0"/>
              </a:rPr>
              <a:t> y Eneas</a:t>
            </a:r>
            <a:r>
              <a:rPr lang="es-ES_tradnl" sz="2000" dirty="0">
                <a:solidFill>
                  <a:srgbClr val="0070C0"/>
                </a:solidFill>
                <a:latin typeface="Arial" panose="020B0604020202020204" pitchFamily="34" charset="0"/>
                <a:ea typeface="Arial" panose="020B0604020202020204" pitchFamily="34" charset="0"/>
                <a:cs typeface="Arial" panose="020B0604020202020204" pitchFamily="34" charset="0"/>
              </a:rPr>
              <a:t> del compositor inglés Henry </a:t>
            </a:r>
            <a:r>
              <a:rPr lang="es-ES_tradnl" sz="2000" dirty="0" err="1" smtClean="0">
                <a:solidFill>
                  <a:srgbClr val="0070C0"/>
                </a:solidFill>
                <a:latin typeface="Arial" panose="020B0604020202020204" pitchFamily="34" charset="0"/>
                <a:ea typeface="Arial" panose="020B0604020202020204" pitchFamily="34" charset="0"/>
                <a:cs typeface="Arial" panose="020B0604020202020204" pitchFamily="34" charset="0"/>
              </a:rPr>
              <a:t>Purcell</a:t>
            </a:r>
            <a:r>
              <a:rPr lang="es-ES_tradnl" sz="2000" dirty="0" smtClean="0">
                <a:solidFill>
                  <a:srgbClr val="0070C0"/>
                </a:solidFill>
                <a:latin typeface="Arial" panose="020B0604020202020204" pitchFamily="34" charset="0"/>
                <a:ea typeface="Arial" panose="020B0604020202020204" pitchFamily="34" charset="0"/>
                <a:cs typeface="Arial" panose="020B0604020202020204" pitchFamily="34" charset="0"/>
              </a:rPr>
              <a:t>.</a:t>
            </a:r>
            <a:r>
              <a:rPr lang="es-ES_tradnl" sz="2000" dirty="0">
                <a:solidFill>
                  <a:srgbClr val="0070C0"/>
                </a:solidFill>
                <a:latin typeface="Arial" panose="020B0604020202020204" pitchFamily="34" charset="0"/>
                <a:ea typeface="Arial" panose="020B0604020202020204" pitchFamily="34" charset="0"/>
                <a:cs typeface="Arial" panose="020B0604020202020204" pitchFamily="34" charset="0"/>
              </a:rPr>
              <a:t> </a:t>
            </a:r>
          </a:p>
          <a:p>
            <a:pPr marL="1163585" lvl="1" indent="-342900">
              <a:buFont typeface="Wingdings" panose="05000000000000000000" pitchFamily="2" charset="2"/>
              <a:buChar char="Ø"/>
            </a:pPr>
            <a:r>
              <a:rPr lang="es-MX" sz="2000" dirty="0" err="1">
                <a:latin typeface="Arial" panose="020B0604020202020204" pitchFamily="34" charset="0"/>
                <a:ea typeface="Arial" panose="020B0604020202020204" pitchFamily="34" charset="0"/>
                <a:cs typeface="Arial" panose="020B0604020202020204" pitchFamily="34" charset="0"/>
              </a:rPr>
              <a:t>Purcell</a:t>
            </a:r>
            <a:r>
              <a:rPr lang="es-MX" sz="2000" dirty="0">
                <a:latin typeface="Arial" panose="020B0604020202020204" pitchFamily="34" charset="0"/>
                <a:ea typeface="Arial" panose="020B0604020202020204" pitchFamily="34" charset="0"/>
                <a:cs typeface="Arial" panose="020B0604020202020204" pitchFamily="34" charset="0"/>
              </a:rPr>
              <a:t>, H. (1997). Obertura, de la opera </a:t>
            </a:r>
            <a:r>
              <a:rPr lang="es-MX" sz="2000" dirty="0" err="1">
                <a:latin typeface="Arial" panose="020B0604020202020204" pitchFamily="34" charset="0"/>
                <a:ea typeface="Arial" panose="020B0604020202020204" pitchFamily="34" charset="0"/>
                <a:cs typeface="Arial" panose="020B0604020202020204" pitchFamily="34" charset="0"/>
              </a:rPr>
              <a:t>Dido</a:t>
            </a:r>
            <a:r>
              <a:rPr lang="es-MX" sz="2000" dirty="0">
                <a:latin typeface="Arial" panose="020B0604020202020204" pitchFamily="34" charset="0"/>
                <a:ea typeface="Arial" panose="020B0604020202020204" pitchFamily="34" charset="0"/>
                <a:cs typeface="Arial" panose="020B0604020202020204" pitchFamily="34" charset="0"/>
              </a:rPr>
              <a:t> y </a:t>
            </a:r>
            <a:r>
              <a:rPr lang="es-MX" sz="2000" dirty="0" err="1">
                <a:latin typeface="Arial" panose="020B0604020202020204" pitchFamily="34" charset="0"/>
                <a:ea typeface="Arial" panose="020B0604020202020204" pitchFamily="34" charset="0"/>
                <a:cs typeface="Arial" panose="020B0604020202020204" pitchFamily="34" charset="0"/>
              </a:rPr>
              <a:t>Aeneas</a:t>
            </a:r>
            <a:r>
              <a:rPr lang="es-MX" sz="2000" dirty="0">
                <a:latin typeface="Arial" panose="020B0604020202020204" pitchFamily="34" charset="0"/>
                <a:ea typeface="Arial" panose="020B0604020202020204" pitchFamily="34" charset="0"/>
                <a:cs typeface="Arial" panose="020B0604020202020204" pitchFamily="34" charset="0"/>
              </a:rPr>
              <a:t>, Z. 626: </a:t>
            </a:r>
            <a:r>
              <a:rPr lang="es-MX" sz="2000" dirty="0" err="1">
                <a:latin typeface="Arial" panose="020B0604020202020204" pitchFamily="34" charset="0"/>
                <a:ea typeface="Arial" panose="020B0604020202020204" pitchFamily="34" charset="0"/>
                <a:cs typeface="Arial" panose="020B0604020202020204" pitchFamily="34" charset="0"/>
              </a:rPr>
              <a:t>Overture</a:t>
            </a:r>
            <a:r>
              <a:rPr lang="es-MX" sz="2000" dirty="0">
                <a:latin typeface="Arial" panose="020B0604020202020204" pitchFamily="34" charset="0"/>
                <a:ea typeface="Arial" panose="020B0604020202020204" pitchFamily="34" charset="0"/>
                <a:cs typeface="Arial" panose="020B0604020202020204" pitchFamily="34" charset="0"/>
              </a:rPr>
              <a:t> [obra grabada por </a:t>
            </a:r>
            <a:r>
              <a:rPr lang="es-MX" sz="2000" dirty="0" err="1">
                <a:latin typeface="Arial" panose="020B0604020202020204" pitchFamily="34" charset="0"/>
                <a:ea typeface="Arial" panose="020B0604020202020204" pitchFamily="34" charset="0"/>
                <a:cs typeface="Arial" panose="020B0604020202020204" pitchFamily="34" charset="0"/>
              </a:rPr>
              <a:t>Scholars</a:t>
            </a:r>
            <a:r>
              <a:rPr lang="es-MX" sz="2000" dirty="0">
                <a:latin typeface="Arial" panose="020B0604020202020204" pitchFamily="34" charset="0"/>
                <a:ea typeface="Arial" panose="020B0604020202020204" pitchFamily="34" charset="0"/>
                <a:cs typeface="Arial" panose="020B0604020202020204" pitchFamily="34" charset="0"/>
              </a:rPr>
              <a:t> </a:t>
            </a:r>
            <a:r>
              <a:rPr lang="es-MX" sz="2000" dirty="0" err="1">
                <a:latin typeface="Arial" panose="020B0604020202020204" pitchFamily="34" charset="0"/>
                <a:ea typeface="Arial" panose="020B0604020202020204" pitchFamily="34" charset="0"/>
                <a:cs typeface="Arial" panose="020B0604020202020204" pitchFamily="34" charset="0"/>
              </a:rPr>
              <a:t>Baroque</a:t>
            </a:r>
            <a:r>
              <a:rPr lang="es-MX" sz="2000" dirty="0">
                <a:latin typeface="Arial" panose="020B0604020202020204" pitchFamily="34" charset="0"/>
                <a:ea typeface="Arial" panose="020B0604020202020204" pitchFamily="34" charset="0"/>
                <a:cs typeface="Arial" panose="020B0604020202020204" pitchFamily="34" charset="0"/>
              </a:rPr>
              <a:t> </a:t>
            </a:r>
            <a:r>
              <a:rPr lang="es-MX" sz="2000" dirty="0" err="1">
                <a:latin typeface="Arial" panose="020B0604020202020204" pitchFamily="34" charset="0"/>
                <a:ea typeface="Arial" panose="020B0604020202020204" pitchFamily="34" charset="0"/>
                <a:cs typeface="Arial" panose="020B0604020202020204" pitchFamily="34" charset="0"/>
              </a:rPr>
              <a:t>Ensemble</a:t>
            </a:r>
            <a:r>
              <a:rPr lang="es-MX" sz="2000" dirty="0">
                <a:latin typeface="Arial" panose="020B0604020202020204" pitchFamily="34" charset="0"/>
                <a:ea typeface="Arial" panose="020B0604020202020204" pitchFamily="34" charset="0"/>
                <a:cs typeface="Arial" panose="020B0604020202020204" pitchFamily="34" charset="0"/>
              </a:rPr>
              <a:t>]. En </a:t>
            </a:r>
            <a:r>
              <a:rPr lang="es-MX" sz="2000" i="1" dirty="0" smtClean="0">
                <a:latin typeface="Arial" panose="020B0604020202020204" pitchFamily="34" charset="0"/>
                <a:ea typeface="Arial" panose="020B0604020202020204" pitchFamily="34" charset="0"/>
                <a:cs typeface="Arial" panose="020B0604020202020204" pitchFamily="34" charset="0"/>
              </a:rPr>
              <a:t>Purcell: </a:t>
            </a:r>
            <a:r>
              <a:rPr lang="es-MX" sz="2000" i="1" dirty="0">
                <a:latin typeface="Arial" panose="020B0604020202020204" pitchFamily="34" charset="0"/>
                <a:ea typeface="Arial" panose="020B0604020202020204" pitchFamily="34" charset="0"/>
                <a:cs typeface="Arial" panose="020B0604020202020204" pitchFamily="34" charset="0"/>
              </a:rPr>
              <a:t>Dido y Aeneas (ópera en tres actos). </a:t>
            </a:r>
            <a:r>
              <a:rPr lang="es-MX" sz="2000" dirty="0">
                <a:latin typeface="Arial" panose="020B0604020202020204" pitchFamily="34" charset="0"/>
                <a:ea typeface="Arial" panose="020B0604020202020204" pitchFamily="34" charset="0"/>
                <a:cs typeface="Arial" panose="020B0604020202020204" pitchFamily="34" charset="0"/>
              </a:rPr>
              <a:t>Naxos (obra original publicada </a:t>
            </a:r>
            <a:r>
              <a:rPr lang="es-MX" sz="2000" dirty="0" smtClean="0">
                <a:latin typeface="Arial" panose="020B0604020202020204" pitchFamily="34" charset="0"/>
                <a:ea typeface="Arial" panose="020B0604020202020204" pitchFamily="34" charset="0"/>
                <a:cs typeface="Arial" panose="020B0604020202020204" pitchFamily="34" charset="0"/>
              </a:rPr>
              <a:t>en 1688). </a:t>
            </a:r>
            <a:r>
              <a:rPr lang="es-MX" sz="20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Número </a:t>
            </a:r>
            <a:r>
              <a:rPr lang="es-MX" sz="20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de catalogo de CD: </a:t>
            </a:r>
            <a:r>
              <a:rPr lang="es-MX" sz="20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8.553108.</a:t>
            </a:r>
            <a:endParaRPr lang="es-MX" sz="20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2586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10772" y="522345"/>
            <a:ext cx="9899650" cy="14126944"/>
          </a:xfrm>
          <a:prstGeom prst="rect">
            <a:avLst/>
          </a:prstGeom>
        </p:spPr>
        <p:txBody>
          <a:bodyPr lIns="91440" tIns="45720" rIns="91440" bIns="45720" anchor="t">
            <a:spAutoFit/>
          </a:bodyPr>
          <a:lstStyle/>
          <a:p>
            <a:pPr algn="ctr">
              <a:spcAft>
                <a:spcPts val="0"/>
              </a:spcAft>
            </a:pPr>
            <a:r>
              <a:rPr lang="es-MX" sz="2400" b="1" dirty="0">
                <a:highlight>
                  <a:srgbClr val="FFFF00"/>
                </a:highlight>
                <a:latin typeface="Arial"/>
                <a:ea typeface="Arial" panose="020B0604020202020204" pitchFamily="34" charset="0"/>
                <a:cs typeface="Arial"/>
              </a:rPr>
              <a:t>Soneto</a:t>
            </a:r>
            <a:endParaRPr lang="es-MX" sz="2400" dirty="0">
              <a:highlight>
                <a:srgbClr val="FFFF00"/>
              </a:highlight>
              <a:latin typeface="Arial"/>
              <a:ea typeface="Calibri" panose="020F0502020204030204" pitchFamily="34" charset="0"/>
              <a:cs typeface="Arial"/>
            </a:endParaRPr>
          </a:p>
          <a:p>
            <a:pPr>
              <a:spcAft>
                <a:spcPts val="0"/>
              </a:spcAft>
            </a:pPr>
            <a:r>
              <a:rPr lang="es-MX" sz="2400" b="1" i="1" dirty="0">
                <a:latin typeface="Arial" panose="020B0604020202020204" pitchFamily="34" charset="0"/>
                <a:ea typeface="Arial" panose="020B0604020202020204" pitchFamily="34" charset="0"/>
                <a:cs typeface="Arial" panose="020B0604020202020204" pitchFamily="34" charset="0"/>
              </a:rPr>
              <a:t>Primavera</a:t>
            </a:r>
            <a:r>
              <a:rPr lang="es-MX" sz="2400" dirty="0">
                <a:latin typeface="Arial" panose="020B0604020202020204" pitchFamily="34" charset="0"/>
                <a:ea typeface="Arial" panose="020B0604020202020204" pitchFamily="34" charset="0"/>
                <a:cs typeface="Arial" panose="020B0604020202020204" pitchFamily="34" charset="0"/>
              </a:rPr>
              <a:t>, Primer movimiento</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latin typeface="Arial"/>
                <a:ea typeface="Arial" panose="020B0604020202020204" pitchFamily="34" charset="0"/>
                <a:cs typeface="Arial"/>
              </a:rPr>
              <a:t>Llego la primavera y de contento las aves saludan con su canto, y las fuentes al son del blanco viento con dulce murmurar fluyen en tanto.</a:t>
            </a:r>
            <a:r>
              <a:rPr lang="es-MX" sz="2400" dirty="0">
                <a:latin typeface="Arial" panose="020B0604020202020204" pitchFamily="34" charset="0"/>
                <a:ea typeface="Arial" panose="020B0604020202020204" pitchFamily="34" charset="0"/>
                <a:cs typeface="Arial" panose="020B0604020202020204" pitchFamily="34" charset="0"/>
              </a:rPr>
              <a:t/>
            </a:r>
            <a:br>
              <a:rPr lang="es-MX" sz="2400" dirty="0">
                <a:latin typeface="Arial" panose="020B0604020202020204" pitchFamily="34" charset="0"/>
                <a:ea typeface="Arial" panose="020B0604020202020204" pitchFamily="34" charset="0"/>
                <a:cs typeface="Arial" panose="020B0604020202020204" pitchFamily="34" charset="0"/>
              </a:rPr>
            </a:br>
            <a:r>
              <a:rPr lang="es-MX" sz="2400" dirty="0">
                <a:latin typeface="Arial"/>
                <a:ea typeface="Arial" panose="020B0604020202020204" pitchFamily="34" charset="0"/>
                <a:cs typeface="Arial"/>
              </a:rPr>
              <a:t>el aire cubren con su negro manto truenos, rayos, heraldos de su adviento, y acallándolos luego aves sin cuento tornan de nuevo a su canoro encanto.</a:t>
            </a:r>
            <a:endParaRPr lang="es-MX" sz="2400" dirty="0">
              <a:latin typeface="Arial"/>
              <a:ea typeface="Calibri" panose="020F0502020204030204" pitchFamily="34" charset="0"/>
              <a:cs typeface="Arial"/>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2do movimiento</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Y así, sobre el florido ameno prado entre las plantas y fronda murmurante duerme el pastor con su fiel perro al lado.</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3er movimiento</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De pastoral zampoña</a:t>
            </a:r>
            <a:r>
              <a:rPr lang="es-MX" sz="2400" baseline="30000" dirty="0">
                <a:latin typeface="Arial" panose="020B0604020202020204" pitchFamily="34" charset="0"/>
                <a:ea typeface="Arial" panose="020B0604020202020204" pitchFamily="34" charset="0"/>
                <a:cs typeface="Arial" panose="020B0604020202020204" pitchFamily="34" charset="0"/>
              </a:rPr>
              <a:t>1</a:t>
            </a:r>
            <a:r>
              <a:rPr lang="es-MX" sz="2400" dirty="0">
                <a:latin typeface="Arial" panose="020B0604020202020204" pitchFamily="34" charset="0"/>
                <a:ea typeface="Arial" panose="020B0604020202020204" pitchFamily="34" charset="0"/>
                <a:cs typeface="Arial" panose="020B0604020202020204" pitchFamily="34" charset="0"/>
              </a:rPr>
              <a:t> al son chispeante danzan ninfa y pastor bajo el techado de primavera al irrumpir brillante.</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b="1" i="1" dirty="0">
                <a:latin typeface="Arial" panose="020B0604020202020204" pitchFamily="34" charset="0"/>
                <a:ea typeface="Arial" panose="020B0604020202020204" pitchFamily="34" charset="0"/>
                <a:cs typeface="Arial" panose="020B0604020202020204" pitchFamily="34" charset="0"/>
              </a:rPr>
              <a:t>Verano</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1er </a:t>
            </a:r>
            <a:r>
              <a:rPr lang="es-MX" sz="2400" dirty="0" err="1">
                <a:latin typeface="Arial" panose="020B0604020202020204" pitchFamily="34" charset="0"/>
                <a:ea typeface="Arial" panose="020B0604020202020204" pitchFamily="34" charset="0"/>
                <a:cs typeface="Arial" panose="020B0604020202020204" pitchFamily="34" charset="0"/>
              </a:rPr>
              <a:t>mov</a:t>
            </a:r>
            <a:r>
              <a:rPr lang="es-MX" sz="2400" dirty="0">
                <a:latin typeface="Arial" panose="020B0604020202020204" pitchFamily="34" charset="0"/>
                <a:ea typeface="Arial" panose="020B0604020202020204" pitchFamily="34" charset="0"/>
                <a:cs typeface="Arial" panose="020B0604020202020204" pitchFamily="34" charset="0"/>
              </a:rPr>
              <a:t>.</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Bajo dura estación por el sol ardida, mustios</a:t>
            </a:r>
            <a:r>
              <a:rPr lang="es-MX" sz="2400" baseline="30000" dirty="0">
                <a:latin typeface="Arial" panose="020B0604020202020204" pitchFamily="34" charset="0"/>
                <a:ea typeface="Arial" panose="020B0604020202020204" pitchFamily="34" charset="0"/>
                <a:cs typeface="Arial" panose="020B0604020202020204" pitchFamily="34" charset="0"/>
              </a:rPr>
              <a:t>2</a:t>
            </a:r>
            <a:r>
              <a:rPr lang="es-MX" sz="2400" dirty="0">
                <a:latin typeface="Arial" panose="020B0604020202020204" pitchFamily="34" charset="0"/>
                <a:ea typeface="Arial" panose="020B0604020202020204" pitchFamily="34" charset="0"/>
                <a:cs typeface="Arial" panose="020B0604020202020204" pitchFamily="34" charset="0"/>
              </a:rPr>
              <a:t> hombre y su rebaño, y arde el pino. Lanza el cuco la voz y pronto oída responden tórtola y jilguero al trino.</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Sopla el Céfiro</a:t>
            </a:r>
            <a:r>
              <a:rPr lang="es-MX" sz="2400" baseline="30000" dirty="0">
                <a:latin typeface="Arial" panose="020B0604020202020204" pitchFamily="34" charset="0"/>
                <a:ea typeface="Arial" panose="020B0604020202020204" pitchFamily="34" charset="0"/>
                <a:cs typeface="Arial" panose="020B0604020202020204" pitchFamily="34" charset="0"/>
              </a:rPr>
              <a:t>3</a:t>
            </a:r>
            <a:r>
              <a:rPr lang="es-MX" sz="2400" dirty="0">
                <a:latin typeface="Arial" panose="020B0604020202020204" pitchFamily="34" charset="0"/>
                <a:ea typeface="Arial" panose="020B0604020202020204" pitchFamily="34" charset="0"/>
                <a:cs typeface="Arial" panose="020B0604020202020204" pitchFamily="34" charset="0"/>
              </a:rPr>
              <a:t> dulce y enseguida Bóreas súbito arrastra a su vecino; y solloza el pastor, porque aún cernida teme fiera borrasca y su destino.</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2do </a:t>
            </a:r>
            <a:r>
              <a:rPr lang="es-MX" sz="2400" dirty="0" err="1">
                <a:latin typeface="Arial" panose="020B0604020202020204" pitchFamily="34" charset="0"/>
                <a:ea typeface="Arial" panose="020B0604020202020204" pitchFamily="34" charset="0"/>
                <a:cs typeface="Arial" panose="020B0604020202020204" pitchFamily="34" charset="0"/>
              </a:rPr>
              <a:t>mov</a:t>
            </a:r>
            <a:r>
              <a:rPr lang="es-MX" sz="2400" dirty="0">
                <a:latin typeface="Arial" panose="020B0604020202020204" pitchFamily="34" charset="0"/>
                <a:ea typeface="Arial" panose="020B0604020202020204" pitchFamily="34" charset="0"/>
                <a:cs typeface="Arial" panose="020B0604020202020204" pitchFamily="34" charset="0"/>
              </a:rPr>
              <a:t>.</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El temor a los rayos, truenos fieros, les quita su reposo a los miembros laxos; de avispas y moscas, el tropel furioso.</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3er </a:t>
            </a:r>
            <a:r>
              <a:rPr lang="es-MX" sz="2400" dirty="0" err="1">
                <a:latin typeface="Arial" panose="020B0604020202020204" pitchFamily="34" charset="0"/>
                <a:ea typeface="Arial" panose="020B0604020202020204" pitchFamily="34" charset="0"/>
                <a:cs typeface="Arial" panose="020B0604020202020204" pitchFamily="34" charset="0"/>
              </a:rPr>
              <a:t>mov</a:t>
            </a:r>
            <a:r>
              <a:rPr lang="es-MX" sz="2400" dirty="0">
                <a:latin typeface="Arial" panose="020B0604020202020204" pitchFamily="34" charset="0"/>
                <a:ea typeface="Arial" panose="020B0604020202020204" pitchFamily="34" charset="0"/>
                <a:cs typeface="Arial" panose="020B0604020202020204" pitchFamily="34" charset="0"/>
              </a:rPr>
              <a:t>.</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Sus miedos por desgracia son certeros. Truena y relampaguea el cielo y el granizo troncha espigas y granos altaneros.</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1.- Instrumento musical rústico, semejante a una flauta o compuesto por varias de ellas a modo de gaita.</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2.-  [persona] Que está triste, abatido o melancólico.</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3.- En la mitología griega Céfiro era el dios del viento del oeste. Céfiro era el más suave de todos y se le conocía como el viento fructificador, mensajero de la primavera</a:t>
            </a:r>
            <a:r>
              <a:rPr lang="es-MX" sz="2400" dirty="0" smtClean="0">
                <a:latin typeface="Arial" panose="020B0604020202020204" pitchFamily="34" charset="0"/>
                <a:ea typeface="Arial" panose="020B0604020202020204" pitchFamily="34" charset="0"/>
                <a:cs typeface="Arial" panose="020B0604020202020204" pitchFamily="34" charset="0"/>
              </a:rPr>
              <a:t>.</a:t>
            </a:r>
          </a:p>
          <a:p>
            <a:pPr>
              <a:spcAft>
                <a:spcPts val="0"/>
              </a:spcAft>
            </a:pPr>
            <a:endParaRPr lang="es-MX" sz="2400" dirty="0">
              <a:effectLst/>
              <a:latin typeface="Arial" panose="020B0604020202020204" pitchFamily="34" charset="0"/>
              <a:ea typeface="Arial" panose="020B0604020202020204" pitchFamily="34" charset="0"/>
              <a:cs typeface="Arial" panose="020B0604020202020204" pitchFamily="34" charset="0"/>
            </a:endParaRPr>
          </a:p>
          <a:p>
            <a:pPr algn="r">
              <a:spcAft>
                <a:spcPts val="0"/>
              </a:spcAft>
            </a:pPr>
            <a:r>
              <a:rPr lang="es-MX" sz="2000" dirty="0">
                <a:latin typeface="Arial" panose="020B0604020202020204" pitchFamily="34" charset="0"/>
                <a:ea typeface="Calibri" panose="020F0502020204030204" pitchFamily="34" charset="0"/>
                <a:cs typeface="Arial" panose="020B0604020202020204" pitchFamily="34" charset="0"/>
              </a:rPr>
              <a:t>Las cuatro estaciones. (2021, 5 de octubre). </a:t>
            </a:r>
            <a:r>
              <a:rPr lang="es-MX" sz="2000" dirty="0" smtClean="0">
                <a:latin typeface="Arial" panose="020B0604020202020204" pitchFamily="34" charset="0"/>
                <a:ea typeface="Calibri" panose="020F0502020204030204" pitchFamily="34" charset="0"/>
                <a:cs typeface="Arial" panose="020B0604020202020204" pitchFamily="34" charset="0"/>
              </a:rPr>
              <a:t>En </a:t>
            </a:r>
            <a:r>
              <a:rPr lang="es-MX" sz="2000" i="1" dirty="0" smtClean="0">
                <a:latin typeface="Arial" panose="020B0604020202020204" pitchFamily="34" charset="0"/>
                <a:ea typeface="Calibri" panose="020F0502020204030204" pitchFamily="34" charset="0"/>
                <a:cs typeface="Arial" panose="020B0604020202020204" pitchFamily="34" charset="0"/>
              </a:rPr>
              <a:t>Wikipedia</a:t>
            </a:r>
            <a:r>
              <a:rPr lang="es-MX" sz="2000" dirty="0" smtClean="0">
                <a:latin typeface="Arial" panose="020B0604020202020204" pitchFamily="34" charset="0"/>
                <a:ea typeface="Calibri" panose="020F0502020204030204" pitchFamily="34" charset="0"/>
                <a:cs typeface="Arial" panose="020B0604020202020204" pitchFamily="34" charset="0"/>
              </a:rPr>
              <a:t>. Fecha </a:t>
            </a:r>
            <a:r>
              <a:rPr lang="es-MX" sz="2000" dirty="0">
                <a:latin typeface="Arial" panose="020B0604020202020204" pitchFamily="34" charset="0"/>
                <a:ea typeface="Calibri" panose="020F0502020204030204" pitchFamily="34" charset="0"/>
                <a:cs typeface="Arial" panose="020B0604020202020204" pitchFamily="34" charset="0"/>
              </a:rPr>
              <a:t>de consulta: 16:18, octubre 20, 2021 desde </a:t>
            </a:r>
            <a:r>
              <a:rPr lang="es-MX" sz="2000" dirty="0">
                <a:latin typeface="Arial" panose="020B0604020202020204" pitchFamily="34" charset="0"/>
                <a:ea typeface="Calibri" panose="020F0502020204030204" pitchFamily="34" charset="0"/>
                <a:cs typeface="Arial" panose="020B0604020202020204" pitchFamily="34" charset="0"/>
                <a:hlinkClick r:id="rId2"/>
              </a:rPr>
              <a:t>https://</a:t>
            </a:r>
            <a:r>
              <a:rPr lang="es-MX" sz="2000" dirty="0" smtClean="0">
                <a:latin typeface="Arial" panose="020B0604020202020204" pitchFamily="34" charset="0"/>
                <a:ea typeface="Calibri" panose="020F0502020204030204" pitchFamily="34" charset="0"/>
                <a:cs typeface="Arial" panose="020B0604020202020204" pitchFamily="34" charset="0"/>
                <a:hlinkClick r:id="rId2"/>
              </a:rPr>
              <a:t>es.wikipedia.org/w/index.php?title=Las_cuatro_estaciones&amp;oldid=138787870#Sonetos_y_alusiones</a:t>
            </a:r>
            <a:endParaRPr lang="es-MX" sz="2000" dirty="0" smtClean="0">
              <a:latin typeface="Arial" panose="020B0604020202020204" pitchFamily="34" charset="0"/>
              <a:ea typeface="Calibri" panose="020F0502020204030204" pitchFamily="34" charset="0"/>
              <a:cs typeface="Arial" panose="020B0604020202020204" pitchFamily="34" charset="0"/>
            </a:endParaRPr>
          </a:p>
          <a:p>
            <a:pPr>
              <a:spcAft>
                <a:spcPts val="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2504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32724" y="1086339"/>
            <a:ext cx="11884405" cy="1058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sz="2800" b="1" dirty="0">
              <a:latin typeface="Arial" panose="020B0604020202020204" pitchFamily="34" charset="0"/>
              <a:cs typeface="Arial" panose="020B0604020202020204" pitchFamily="34" charset="0"/>
            </a:endParaRPr>
          </a:p>
          <a:p>
            <a:pPr algn="ctr"/>
            <a:r>
              <a:rPr lang="es-MX" sz="2800" b="1" dirty="0" smtClean="0">
                <a:latin typeface="Arial" panose="020B0604020202020204" pitchFamily="34" charset="0"/>
                <a:cs typeface="Arial" panose="020B0604020202020204" pitchFamily="34" charset="0"/>
              </a:rPr>
              <a:t>Módulo1. </a:t>
            </a:r>
            <a:r>
              <a:rPr lang="es-MX" sz="2800" b="1" dirty="0">
                <a:latin typeface="Arial" panose="020B0604020202020204" pitchFamily="34" charset="0"/>
                <a:cs typeface="Arial" panose="020B0604020202020204" pitchFamily="34" charset="0"/>
              </a:rPr>
              <a:t>Música del siglo XII a 1750</a:t>
            </a:r>
          </a:p>
          <a:p>
            <a:pPr algn="ctr"/>
            <a:endParaRPr lang="es-MX" sz="2800" b="1" dirty="0">
              <a:latin typeface="Arial" panose="020B0604020202020204" pitchFamily="34" charset="0"/>
              <a:cs typeface="Arial" panose="020B0604020202020204" pitchFamily="34" charset="0"/>
            </a:endParaRPr>
          </a:p>
        </p:txBody>
      </p:sp>
      <p:sp>
        <p:nvSpPr>
          <p:cNvPr id="3" name="Rectángulo 2"/>
          <p:cNvSpPr/>
          <p:nvPr/>
        </p:nvSpPr>
        <p:spPr>
          <a:xfrm>
            <a:off x="2226361" y="3962598"/>
            <a:ext cx="7050190" cy="506860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MX" sz="1600" b="1" dirty="0">
                <a:solidFill>
                  <a:schemeClr val="tx1"/>
                </a:solidFill>
                <a:latin typeface="Arial" panose="020B0604020202020204" pitchFamily="34" charset="0"/>
                <a:cs typeface="Arial" panose="020B0604020202020204" pitchFamily="34" charset="0"/>
              </a:rPr>
              <a:t>Introducción</a:t>
            </a:r>
          </a:p>
          <a:p>
            <a:pPr algn="just"/>
            <a:endParaRPr lang="es-MX" sz="1600" b="1" dirty="0">
              <a:solidFill>
                <a:schemeClr val="tx1"/>
              </a:solidFill>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En </a:t>
            </a:r>
            <a:r>
              <a:rPr lang="es-MX" sz="1600" dirty="0">
                <a:solidFill>
                  <a:schemeClr val="tx1"/>
                </a:solidFill>
                <a:latin typeface="Arial" panose="020B0604020202020204" pitchFamily="34" charset="0"/>
                <a:cs typeface="Arial" panose="020B0604020202020204" pitchFamily="34" charset="0"/>
              </a:rPr>
              <a:t>esta tutoría </a:t>
            </a:r>
            <a:r>
              <a:rPr lang="es-MX" sz="1600" dirty="0" smtClean="0">
                <a:solidFill>
                  <a:schemeClr val="tx1"/>
                </a:solidFill>
                <a:latin typeface="Arial" panose="020B0604020202020204" pitchFamily="34" charset="0"/>
                <a:cs typeface="Arial" panose="020B0604020202020204" pitchFamily="34" charset="0"/>
              </a:rPr>
              <a:t>podrá </a:t>
            </a:r>
            <a:r>
              <a:rPr lang="es-MX" sz="1600" dirty="0">
                <a:solidFill>
                  <a:schemeClr val="tx1"/>
                </a:solidFill>
                <a:latin typeface="Arial" panose="020B0604020202020204" pitchFamily="34" charset="0"/>
                <a:cs typeface="Arial" panose="020B0604020202020204" pitchFamily="34" charset="0"/>
              </a:rPr>
              <a:t>apreciar la música del cine del siglo XX, como </a:t>
            </a:r>
            <a:r>
              <a:rPr lang="es-MX" sz="1600" dirty="0" smtClean="0">
                <a:solidFill>
                  <a:schemeClr val="tx1"/>
                </a:solidFill>
                <a:latin typeface="Arial" panose="020B0604020202020204" pitchFamily="34" charset="0"/>
                <a:cs typeface="Arial" panose="020B0604020202020204" pitchFamily="34" charset="0"/>
              </a:rPr>
              <a:t>los temas </a:t>
            </a:r>
            <a:r>
              <a:rPr lang="es-MX" sz="1600" dirty="0">
                <a:solidFill>
                  <a:schemeClr val="tx1"/>
                </a:solidFill>
                <a:latin typeface="Arial" panose="020B0604020202020204" pitchFamily="34" charset="0"/>
                <a:cs typeface="Arial" panose="020B0604020202020204" pitchFamily="34" charset="0"/>
              </a:rPr>
              <a:t>de </a:t>
            </a:r>
            <a:r>
              <a:rPr lang="es-MX" sz="1600" i="1" dirty="0">
                <a:solidFill>
                  <a:schemeClr val="tx1"/>
                </a:solidFill>
                <a:latin typeface="Arial" panose="020B0604020202020204" pitchFamily="34" charset="0"/>
                <a:cs typeface="Arial" panose="020B0604020202020204" pitchFamily="34" charset="0"/>
              </a:rPr>
              <a:t>Star Wars</a:t>
            </a:r>
            <a:r>
              <a:rPr lang="es-MX" sz="1600" dirty="0">
                <a:solidFill>
                  <a:schemeClr val="tx1"/>
                </a:solidFill>
                <a:latin typeface="Arial" panose="020B0604020202020204" pitchFamily="34" charset="0"/>
                <a:cs typeface="Arial" panose="020B0604020202020204" pitchFamily="34" charset="0"/>
              </a:rPr>
              <a:t> (1977) o </a:t>
            </a:r>
            <a:r>
              <a:rPr lang="es-MX" sz="1600" i="1" dirty="0">
                <a:solidFill>
                  <a:schemeClr val="tx1"/>
                </a:solidFill>
                <a:latin typeface="Arial" panose="020B0604020202020204" pitchFamily="34" charset="0"/>
                <a:cs typeface="Arial" panose="020B0604020202020204" pitchFamily="34" charset="0"/>
              </a:rPr>
              <a:t>Harry Potter</a:t>
            </a:r>
            <a:r>
              <a:rPr lang="es-MX" sz="1600" dirty="0">
                <a:solidFill>
                  <a:schemeClr val="tx1"/>
                </a:solidFill>
                <a:latin typeface="Arial" panose="020B0604020202020204" pitchFamily="34" charset="0"/>
                <a:cs typeface="Arial" panose="020B0604020202020204" pitchFamily="34" charset="0"/>
              </a:rPr>
              <a:t> (2001) del compositor John Williams, hasta la música de los trovadores de la época medieval en Europa. Desde compositores como Tchaikovsky con su ballet </a:t>
            </a:r>
            <a:r>
              <a:rPr lang="es-MX" sz="1600" i="1" dirty="0">
                <a:solidFill>
                  <a:schemeClr val="tx1"/>
                </a:solidFill>
                <a:latin typeface="Arial" panose="020B0604020202020204" pitchFamily="34" charset="0"/>
                <a:cs typeface="Arial" panose="020B0604020202020204" pitchFamily="34" charset="0"/>
              </a:rPr>
              <a:t>El cascanueces</a:t>
            </a:r>
            <a:r>
              <a:rPr lang="es-MX" sz="1600" dirty="0">
                <a:solidFill>
                  <a:schemeClr val="tx1"/>
                </a:solidFill>
                <a:latin typeface="Arial" panose="020B0604020202020204" pitchFamily="34" charset="0"/>
                <a:cs typeface="Arial" panose="020B0604020202020204" pitchFamily="34" charset="0"/>
              </a:rPr>
              <a:t>, hasta el </a:t>
            </a:r>
            <a:r>
              <a:rPr lang="es-MX" sz="1600" i="1" dirty="0">
                <a:solidFill>
                  <a:schemeClr val="tx1"/>
                </a:solidFill>
                <a:latin typeface="Arial" panose="020B0604020202020204" pitchFamily="34" charset="0"/>
                <a:cs typeface="Arial" panose="020B0604020202020204" pitchFamily="34" charset="0"/>
              </a:rPr>
              <a:t>Huapango</a:t>
            </a:r>
            <a:r>
              <a:rPr lang="es-MX" sz="1600" dirty="0">
                <a:solidFill>
                  <a:schemeClr val="tx1"/>
                </a:solidFill>
                <a:latin typeface="Arial" panose="020B0604020202020204" pitchFamily="34" charset="0"/>
                <a:cs typeface="Arial" panose="020B0604020202020204" pitchFamily="34" charset="0"/>
              </a:rPr>
              <a:t> de José Pablo Moncayo, en México.  Los más aventurados descubrirán </a:t>
            </a:r>
            <a:r>
              <a:rPr lang="es-MX" sz="1600" dirty="0" smtClean="0">
                <a:solidFill>
                  <a:schemeClr val="tx1"/>
                </a:solidFill>
                <a:latin typeface="Arial" panose="020B0604020202020204" pitchFamily="34" charset="0"/>
                <a:cs typeface="Arial" panose="020B0604020202020204" pitchFamily="34" charset="0"/>
              </a:rPr>
              <a:t>cómo </a:t>
            </a:r>
            <a:r>
              <a:rPr lang="es-MX" sz="1600" dirty="0">
                <a:solidFill>
                  <a:schemeClr val="tx1"/>
                </a:solidFill>
                <a:latin typeface="Arial" panose="020B0604020202020204" pitchFamily="34" charset="0"/>
                <a:cs typeface="Arial" panose="020B0604020202020204" pitchFamily="34" charset="0"/>
              </a:rPr>
              <a:t>evolucionaron los instrumentos musicales y cómo fueron incluidos en la orquesta sinfónica que hoy conocemos. </a:t>
            </a:r>
            <a:r>
              <a:rPr lang="es-MX" sz="1600" dirty="0" smtClean="0">
                <a:solidFill>
                  <a:schemeClr val="tx1"/>
                </a:solidFill>
                <a:latin typeface="Arial" panose="020B0604020202020204" pitchFamily="34" charset="0"/>
                <a:cs typeface="Arial" panose="020B0604020202020204" pitchFamily="34" charset="0"/>
              </a:rPr>
              <a:t>Así mismo, descubrirá </a:t>
            </a:r>
            <a:r>
              <a:rPr lang="es-MX" sz="1600" dirty="0">
                <a:solidFill>
                  <a:schemeClr val="tx1"/>
                </a:solidFill>
                <a:latin typeface="Arial" panose="020B0604020202020204" pitchFamily="34" charset="0"/>
                <a:cs typeface="Arial" panose="020B0604020202020204" pitchFamily="34" charset="0"/>
              </a:rPr>
              <a:t>que, sin saberlo, </a:t>
            </a:r>
            <a:r>
              <a:rPr lang="es-MX" sz="1600" dirty="0" smtClean="0">
                <a:solidFill>
                  <a:schemeClr val="tx1"/>
                </a:solidFill>
                <a:latin typeface="Arial" panose="020B0604020202020204" pitchFamily="34" charset="0"/>
                <a:cs typeface="Arial" panose="020B0604020202020204" pitchFamily="34" charset="0"/>
              </a:rPr>
              <a:t>ha </a:t>
            </a:r>
            <a:r>
              <a:rPr lang="es-MX" sz="1600" dirty="0">
                <a:solidFill>
                  <a:schemeClr val="tx1"/>
                </a:solidFill>
                <a:latin typeface="Arial" panose="020B0604020202020204" pitchFamily="34" charset="0"/>
                <a:cs typeface="Arial" panose="020B0604020202020204" pitchFamily="34" charset="0"/>
              </a:rPr>
              <a:t>estado rodeado de música clásica</a:t>
            </a:r>
            <a:r>
              <a:rPr lang="es-MX" sz="1600" dirty="0" smtClean="0">
                <a:solidFill>
                  <a:schemeClr val="tx1"/>
                </a:solidFill>
                <a:latin typeface="Arial" panose="020B0604020202020204" pitchFamily="34" charset="0"/>
                <a:cs typeface="Arial" panose="020B0604020202020204" pitchFamily="34" charset="0"/>
              </a:rPr>
              <a:t>.</a:t>
            </a:r>
          </a:p>
          <a:p>
            <a:pPr algn="just"/>
            <a:endParaRPr lang="es-MX" sz="1600" dirty="0">
              <a:solidFill>
                <a:schemeClr val="tx1"/>
              </a:solidFill>
              <a:latin typeface="Arial" panose="020B0604020202020204" pitchFamily="34" charset="0"/>
              <a:cs typeface="Arial" panose="020B0604020202020204" pitchFamily="34" charset="0"/>
            </a:endParaRPr>
          </a:p>
          <a:p>
            <a:pPr algn="just"/>
            <a:r>
              <a:rPr lang="es-MX" sz="1600" dirty="0" smtClean="0">
                <a:solidFill>
                  <a:schemeClr val="tx1"/>
                </a:solidFill>
                <a:latin typeface="Arial" panose="020B0604020202020204" pitchFamily="34" charset="0"/>
                <a:cs typeface="Arial" panose="020B0604020202020204" pitchFamily="34" charset="0"/>
              </a:rPr>
              <a:t>Como participante tendrá </a:t>
            </a:r>
            <a:r>
              <a:rPr lang="es-MX" sz="1600" dirty="0">
                <a:solidFill>
                  <a:schemeClr val="tx1"/>
                </a:solidFill>
                <a:latin typeface="Arial" panose="020B0604020202020204" pitchFamily="34" charset="0"/>
                <a:cs typeface="Arial" panose="020B0604020202020204" pitchFamily="34" charset="0"/>
              </a:rPr>
              <a:t>la capacidad de distinguir, elegir y apreciar los diversos </a:t>
            </a:r>
            <a:r>
              <a:rPr lang="es-MX" sz="1600" dirty="0" smtClean="0">
                <a:solidFill>
                  <a:schemeClr val="tx1"/>
                </a:solidFill>
                <a:latin typeface="Arial" panose="020B0604020202020204" pitchFamily="34" charset="0"/>
                <a:cs typeface="Arial" panose="020B0604020202020204" pitchFamily="34" charset="0"/>
              </a:rPr>
              <a:t>géneros de </a:t>
            </a:r>
            <a:r>
              <a:rPr lang="es-MX" sz="1600" dirty="0">
                <a:solidFill>
                  <a:schemeClr val="tx1"/>
                </a:solidFill>
                <a:latin typeface="Arial" panose="020B0604020202020204" pitchFamily="34" charset="0"/>
                <a:cs typeface="Arial" panose="020B0604020202020204" pitchFamily="34" charset="0"/>
              </a:rPr>
              <a:t>la música que más </a:t>
            </a:r>
            <a:r>
              <a:rPr lang="es-MX" sz="1600" dirty="0" smtClean="0">
                <a:solidFill>
                  <a:schemeClr val="tx1"/>
                </a:solidFill>
                <a:latin typeface="Arial" panose="020B0604020202020204" pitchFamily="34" charset="0"/>
                <a:cs typeface="Arial" panose="020B0604020202020204" pitchFamily="34" charset="0"/>
              </a:rPr>
              <a:t>le gusten, así como compartirla</a:t>
            </a:r>
            <a:r>
              <a:rPr lang="es-MX" sz="1600" dirty="0">
                <a:solidFill>
                  <a:schemeClr val="tx1"/>
                </a:solidFill>
                <a:latin typeface="Arial" panose="020B0604020202020204" pitchFamily="34" charset="0"/>
                <a:cs typeface="Arial" panose="020B0604020202020204" pitchFamily="34" charset="0"/>
              </a:rPr>
              <a:t>. Este viaje musical </a:t>
            </a:r>
            <a:r>
              <a:rPr lang="es-MX" sz="1600" dirty="0" smtClean="0">
                <a:solidFill>
                  <a:schemeClr val="tx1"/>
                </a:solidFill>
                <a:latin typeface="Arial" panose="020B0604020202020204" pitchFamily="34" charset="0"/>
                <a:cs typeface="Arial" panose="020B0604020202020204" pitchFamily="34" charset="0"/>
              </a:rPr>
              <a:t>lo llevará </a:t>
            </a:r>
            <a:r>
              <a:rPr lang="es-MX" sz="1600" dirty="0">
                <a:solidFill>
                  <a:schemeClr val="tx1"/>
                </a:solidFill>
                <a:latin typeface="Arial" panose="020B0604020202020204" pitchFamily="34" charset="0"/>
                <a:cs typeface="Arial" panose="020B0604020202020204" pitchFamily="34" charset="0"/>
              </a:rPr>
              <a:t>por distintos </a:t>
            </a:r>
            <a:r>
              <a:rPr lang="es-MX" sz="1600" dirty="0" smtClean="0">
                <a:solidFill>
                  <a:schemeClr val="tx1"/>
                </a:solidFill>
                <a:latin typeface="Arial" panose="020B0604020202020204" pitchFamily="34" charset="0"/>
                <a:cs typeface="Arial" panose="020B0604020202020204" pitchFamily="34" charset="0"/>
              </a:rPr>
              <a:t>periodos</a:t>
            </a:r>
            <a:r>
              <a:rPr lang="es-MX" sz="1600" dirty="0">
                <a:solidFill>
                  <a:schemeClr val="tx1"/>
                </a:solidFill>
                <a:latin typeface="Arial" panose="020B0604020202020204" pitchFamily="34" charset="0"/>
                <a:cs typeface="Arial" panose="020B0604020202020204" pitchFamily="34" charset="0"/>
              </a:rPr>
              <a:t>:</a:t>
            </a:r>
            <a:r>
              <a:rPr lang="es-MX" sz="1600" dirty="0" smtClean="0">
                <a:solidFill>
                  <a:schemeClr val="tx1"/>
                </a:solidFill>
                <a:latin typeface="Arial" panose="020B0604020202020204" pitchFamily="34" charset="0"/>
                <a:cs typeface="Arial" panose="020B0604020202020204" pitchFamily="34" charset="0"/>
              </a:rPr>
              <a:t> </a:t>
            </a:r>
            <a:r>
              <a:rPr lang="es-MX" sz="1600" dirty="0">
                <a:solidFill>
                  <a:schemeClr val="tx1"/>
                </a:solidFill>
                <a:latin typeface="Arial" panose="020B0604020202020204" pitchFamily="34" charset="0"/>
                <a:cs typeface="Arial" panose="020B0604020202020204" pitchFamily="34" charset="0"/>
              </a:rPr>
              <a:t>desde la música </a:t>
            </a:r>
            <a:r>
              <a:rPr lang="es-MX" sz="1600" dirty="0" smtClean="0">
                <a:solidFill>
                  <a:schemeClr val="tx1"/>
                </a:solidFill>
                <a:latin typeface="Arial" panose="020B0604020202020204" pitchFamily="34" charset="0"/>
                <a:cs typeface="Arial" panose="020B0604020202020204" pitchFamily="34" charset="0"/>
              </a:rPr>
              <a:t>Medieval</a:t>
            </a:r>
            <a:r>
              <a:rPr lang="es-MX" sz="1600" dirty="0">
                <a:solidFill>
                  <a:schemeClr val="tx1"/>
                </a:solidFill>
                <a:latin typeface="Arial" panose="020B0604020202020204" pitchFamily="34" charset="0"/>
                <a:cs typeface="Arial" panose="020B0604020202020204" pitchFamily="34" charset="0"/>
              </a:rPr>
              <a:t>, pasando por el R</a:t>
            </a:r>
            <a:r>
              <a:rPr lang="es-MX" sz="1600" dirty="0" smtClean="0">
                <a:solidFill>
                  <a:schemeClr val="tx1"/>
                </a:solidFill>
                <a:latin typeface="Arial" panose="020B0604020202020204" pitchFamily="34" charset="0"/>
                <a:cs typeface="Arial" panose="020B0604020202020204" pitchFamily="34" charset="0"/>
              </a:rPr>
              <a:t>enacimiento</a:t>
            </a:r>
            <a:r>
              <a:rPr lang="es-MX" sz="1600" dirty="0">
                <a:solidFill>
                  <a:schemeClr val="tx1"/>
                </a:solidFill>
                <a:latin typeface="Arial" panose="020B0604020202020204" pitchFamily="34" charset="0"/>
                <a:cs typeface="Arial" panose="020B0604020202020204" pitchFamily="34" charset="0"/>
              </a:rPr>
              <a:t>, el </a:t>
            </a:r>
            <a:r>
              <a:rPr lang="es-MX" sz="1600" dirty="0" smtClean="0">
                <a:solidFill>
                  <a:schemeClr val="tx1"/>
                </a:solidFill>
                <a:latin typeface="Arial" panose="020B0604020202020204" pitchFamily="34" charset="0"/>
                <a:cs typeface="Arial" panose="020B0604020202020204" pitchFamily="34" charset="0"/>
              </a:rPr>
              <a:t>Barroco</a:t>
            </a:r>
            <a:r>
              <a:rPr lang="es-MX" sz="1600" dirty="0">
                <a:solidFill>
                  <a:schemeClr val="tx1"/>
                </a:solidFill>
                <a:latin typeface="Arial" panose="020B0604020202020204" pitchFamily="34" charset="0"/>
                <a:cs typeface="Arial" panose="020B0604020202020204" pitchFamily="34" charset="0"/>
              </a:rPr>
              <a:t>, el </a:t>
            </a:r>
            <a:r>
              <a:rPr lang="es-MX" sz="1600" dirty="0" smtClean="0">
                <a:solidFill>
                  <a:schemeClr val="tx1"/>
                </a:solidFill>
                <a:latin typeface="Arial" panose="020B0604020202020204" pitchFamily="34" charset="0"/>
                <a:cs typeface="Arial" panose="020B0604020202020204" pitchFamily="34" charset="0"/>
              </a:rPr>
              <a:t>Clasicismo</a:t>
            </a:r>
            <a:r>
              <a:rPr lang="es-MX" sz="1600" dirty="0">
                <a:solidFill>
                  <a:schemeClr val="tx1"/>
                </a:solidFill>
                <a:latin typeface="Arial" panose="020B0604020202020204" pitchFamily="34" charset="0"/>
                <a:cs typeface="Arial" panose="020B0604020202020204" pitchFamily="34" charset="0"/>
              </a:rPr>
              <a:t>, el </a:t>
            </a:r>
            <a:r>
              <a:rPr lang="es-MX" sz="1600" dirty="0" smtClean="0">
                <a:solidFill>
                  <a:schemeClr val="tx1"/>
                </a:solidFill>
                <a:latin typeface="Arial" panose="020B0604020202020204" pitchFamily="34" charset="0"/>
                <a:cs typeface="Arial" panose="020B0604020202020204" pitchFamily="34" charset="0"/>
              </a:rPr>
              <a:t>Romanticismo, </a:t>
            </a:r>
            <a:r>
              <a:rPr lang="es-MX" sz="1600" dirty="0">
                <a:solidFill>
                  <a:schemeClr val="tx1"/>
                </a:solidFill>
                <a:latin typeface="Arial" panose="020B0604020202020204" pitchFamily="34" charset="0"/>
                <a:cs typeface="Arial" panose="020B0604020202020204" pitchFamily="34" charset="0"/>
              </a:rPr>
              <a:t>hasta el </a:t>
            </a:r>
            <a:r>
              <a:rPr lang="es-MX" sz="1600" dirty="0" smtClean="0">
                <a:solidFill>
                  <a:schemeClr val="tx1"/>
                </a:solidFill>
                <a:latin typeface="Arial" panose="020B0604020202020204" pitchFamily="34" charset="0"/>
                <a:cs typeface="Arial" panose="020B0604020202020204" pitchFamily="34" charset="0"/>
              </a:rPr>
              <a:t>Impresionismo francés, </a:t>
            </a:r>
            <a:r>
              <a:rPr lang="es-MX" sz="1600" dirty="0">
                <a:solidFill>
                  <a:schemeClr val="tx1"/>
                </a:solidFill>
                <a:latin typeface="Arial" panose="020B0604020202020204" pitchFamily="34" charset="0"/>
                <a:cs typeface="Arial" panose="020B0604020202020204" pitchFamily="34" charset="0"/>
              </a:rPr>
              <a:t>y </a:t>
            </a:r>
            <a:r>
              <a:rPr lang="es-MX" sz="1600" dirty="0" smtClean="0">
                <a:solidFill>
                  <a:schemeClr val="tx1"/>
                </a:solidFill>
                <a:latin typeface="Arial" panose="020B0604020202020204" pitchFamily="34" charset="0"/>
                <a:cs typeface="Arial" panose="020B0604020202020204" pitchFamily="34" charset="0"/>
              </a:rPr>
              <a:t>podrá </a:t>
            </a:r>
            <a:r>
              <a:rPr lang="es-MX" sz="1600" dirty="0">
                <a:solidFill>
                  <a:schemeClr val="tx1"/>
                </a:solidFill>
                <a:latin typeface="Arial" panose="020B0604020202020204" pitchFamily="34" charset="0"/>
                <a:cs typeface="Arial" panose="020B0604020202020204" pitchFamily="34" charset="0"/>
              </a:rPr>
              <a:t>apreciar la variedad de géneros y estilos musicales –Ballets, Sinfonías, música sacra, de cámara, conciertos con solista, óperas– cómo evolucionaron a través de los siglos, cómo la música incidental del teatro se transformó en </a:t>
            </a:r>
            <a:r>
              <a:rPr lang="es-MX" sz="1600" dirty="0" smtClean="0">
                <a:solidFill>
                  <a:schemeClr val="tx1"/>
                </a:solidFill>
                <a:latin typeface="Arial" panose="020B0604020202020204" pitchFamily="34" charset="0"/>
                <a:cs typeface="Arial" panose="020B0604020202020204" pitchFamily="34" charset="0"/>
              </a:rPr>
              <a:t>Ópera </a:t>
            </a:r>
            <a:r>
              <a:rPr lang="es-MX" sz="1600" dirty="0">
                <a:solidFill>
                  <a:schemeClr val="tx1"/>
                </a:solidFill>
                <a:latin typeface="Arial" panose="020B0604020202020204" pitchFamily="34" charset="0"/>
                <a:cs typeface="Arial" panose="020B0604020202020204" pitchFamily="34" charset="0"/>
              </a:rPr>
              <a:t>y ésta a su vez derivó en musicales </a:t>
            </a:r>
            <a:r>
              <a:rPr lang="es-MX" sz="1600" dirty="0">
                <a:latin typeface="Arial" panose="020B0604020202020204" pitchFamily="34" charset="0"/>
                <a:cs typeface="Arial" panose="020B0604020202020204" pitchFamily="34" charset="0"/>
              </a:rPr>
              <a:t>teatrales y en la maravillosa música del cine en la actualidad.</a:t>
            </a:r>
          </a:p>
          <a:p>
            <a:pPr algn="just"/>
            <a:endParaRPr lang="es-MX" sz="1600" b="1" dirty="0">
              <a:solidFill>
                <a:schemeClr val="tx1"/>
              </a:solidFill>
              <a:latin typeface="Arial" panose="020B0604020202020204" pitchFamily="34" charset="0"/>
              <a:cs typeface="Arial" panose="020B0604020202020204" pitchFamily="34" charset="0"/>
            </a:endParaRPr>
          </a:p>
          <a:p>
            <a:pPr algn="just"/>
            <a:endParaRPr lang="es-MX" sz="1600" b="1" dirty="0">
              <a:solidFill>
                <a:schemeClr val="tx1"/>
              </a:solidFill>
              <a:latin typeface="Arial" panose="020B0604020202020204" pitchFamily="34" charset="0"/>
              <a:cs typeface="Arial" panose="020B0604020202020204" pitchFamily="34" charset="0"/>
            </a:endParaRPr>
          </a:p>
          <a:p>
            <a:pPr algn="just"/>
            <a:endParaRPr lang="es-MX" sz="1600" dirty="0">
              <a:solidFill>
                <a:schemeClr val="tx1"/>
              </a:solidFill>
              <a:latin typeface="Arial" panose="020B0604020202020204" pitchFamily="34" charset="0"/>
              <a:cs typeface="Arial" panose="020B0604020202020204" pitchFamily="34" charset="0"/>
            </a:endParaRPr>
          </a:p>
        </p:txBody>
      </p:sp>
      <p:sp>
        <p:nvSpPr>
          <p:cNvPr id="9" name="CuadroTexto 8"/>
          <p:cNvSpPr txBox="1"/>
          <p:nvPr/>
        </p:nvSpPr>
        <p:spPr>
          <a:xfrm>
            <a:off x="204555" y="106700"/>
            <a:ext cx="5546903" cy="29496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s-MX"/>
            </a:defPPr>
            <a:lvl1pPr algn="ctr"/>
          </a:lstStyle>
          <a:p>
            <a:endParaRPr lang="es-MX" sz="2109" dirty="0"/>
          </a:p>
        </p:txBody>
      </p:sp>
      <p:sp>
        <p:nvSpPr>
          <p:cNvPr id="11" name="Rectángulo 10"/>
          <p:cNvSpPr/>
          <p:nvPr/>
        </p:nvSpPr>
        <p:spPr>
          <a:xfrm>
            <a:off x="9624060" y="10169454"/>
            <a:ext cx="6949440" cy="392542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MX" sz="1800" b="1" dirty="0">
                <a:latin typeface="Arial" panose="020B0604020202020204" pitchFamily="34" charset="0"/>
                <a:cs typeface="Arial" panose="020B0604020202020204" pitchFamily="34" charset="0"/>
              </a:rPr>
              <a:t>Propósito</a:t>
            </a:r>
          </a:p>
          <a:p>
            <a:pPr algn="just"/>
            <a:endParaRPr lang="es-MX" sz="1800" b="1" dirty="0">
              <a:latin typeface="Arial" panose="020B0604020202020204" pitchFamily="34" charset="0"/>
              <a:cs typeface="Arial" panose="020B0604020202020204" pitchFamily="34" charset="0"/>
            </a:endParaRPr>
          </a:p>
          <a:p>
            <a:pPr algn="just"/>
            <a:r>
              <a:rPr lang="es-ES_tradnl" sz="1800" dirty="0">
                <a:latin typeface="Arial" panose="020B0604020202020204" pitchFamily="34" charset="0"/>
                <a:cs typeface="Arial" panose="020B0604020202020204" pitchFamily="34" charset="0"/>
              </a:rPr>
              <a:t>El participante desarrolla la habilidad de apreciar las diversas expresiones musicales clásicas que ha experimentado en los medios (caricaturas, series, películas, videojuegos, eventos, comerciales, arreglos modernos, etcétera</a:t>
            </a:r>
            <a:r>
              <a:rPr lang="es-ES_tradnl" sz="1800" dirty="0" smtClean="0">
                <a:latin typeface="Arial" panose="020B0604020202020204" pitchFamily="34" charset="0"/>
                <a:cs typeface="Arial" panose="020B0604020202020204" pitchFamily="34" charset="0"/>
              </a:rPr>
              <a:t>), </a:t>
            </a:r>
            <a:r>
              <a:rPr lang="es-ES_tradnl" sz="1800" dirty="0">
                <a:latin typeface="Arial" panose="020B0604020202020204" pitchFamily="34" charset="0"/>
                <a:cs typeface="Arial" panose="020B0604020202020204" pitchFamily="34" charset="0"/>
              </a:rPr>
              <a:t>pero ahora en su contexto original, es decir, como música clásica de concierto. Esto como parte fundamental de la cultura general, reconociendo el potencial de la música clásica para el desarrollo integral del ser humano, impulsando en los participantes la capacidad de sensibilizarse ante los diferentes estilos estéticos musicales y fomentando una actitud participativa, abierta y reflexiva.</a:t>
            </a:r>
            <a:r>
              <a:rPr lang="es-MX" sz="1800" b="1" dirty="0">
                <a:latin typeface="Arial" panose="020B0604020202020204" pitchFamily="34" charset="0"/>
                <a:cs typeface="Arial" panose="020B0604020202020204" pitchFamily="34" charset="0"/>
              </a:rPr>
              <a:t> </a:t>
            </a:r>
          </a:p>
          <a:p>
            <a:pPr algn="just"/>
            <a:endParaRPr lang="es-MX" sz="2000" b="1" dirty="0">
              <a:latin typeface="Arial" panose="020B0604020202020204" pitchFamily="34" charset="0"/>
              <a:cs typeface="Arial" panose="020B0604020202020204" pitchFamily="34" charset="0"/>
            </a:endParaRPr>
          </a:p>
        </p:txBody>
      </p:sp>
      <p:sp>
        <p:nvSpPr>
          <p:cNvPr id="10" name="Rectángulo 9"/>
          <p:cNvSpPr/>
          <p:nvPr/>
        </p:nvSpPr>
        <p:spPr>
          <a:xfrm>
            <a:off x="1678131" y="3369545"/>
            <a:ext cx="15525751" cy="5901939"/>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sp>
        <p:nvSpPr>
          <p:cNvPr id="14" name="Rectángulo 13"/>
          <p:cNvSpPr/>
          <p:nvPr/>
        </p:nvSpPr>
        <p:spPr>
          <a:xfrm>
            <a:off x="10178964" y="4347838"/>
            <a:ext cx="5368755" cy="394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dirty="0">
                <a:highlight>
                  <a:srgbClr val="FF00FF"/>
                </a:highlight>
                <a:latin typeface="Arial" panose="020B0604020202020204" pitchFamily="34" charset="0"/>
                <a:cs typeface="Arial" panose="020B0604020202020204" pitchFamily="34" charset="0"/>
              </a:rPr>
              <a:t>Imagen</a:t>
            </a:r>
          </a:p>
        </p:txBody>
      </p:sp>
      <p:sp>
        <p:nvSpPr>
          <p:cNvPr id="15" name="Rectángulo 14"/>
          <p:cNvSpPr/>
          <p:nvPr/>
        </p:nvSpPr>
        <p:spPr>
          <a:xfrm>
            <a:off x="1678131" y="9288398"/>
            <a:ext cx="15525751" cy="5901939"/>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sp>
        <p:nvSpPr>
          <p:cNvPr id="16" name="Rectángulo 15"/>
          <p:cNvSpPr/>
          <p:nvPr/>
        </p:nvSpPr>
        <p:spPr>
          <a:xfrm>
            <a:off x="3067079" y="10138097"/>
            <a:ext cx="5368755" cy="394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dirty="0">
                <a:highlight>
                  <a:srgbClr val="FF00FF"/>
                </a:highlight>
                <a:latin typeface="Arial" panose="020B0604020202020204" pitchFamily="34" charset="0"/>
                <a:cs typeface="Arial" panose="020B0604020202020204" pitchFamily="34" charset="0"/>
              </a:rPr>
              <a:t>Imagen</a:t>
            </a:r>
          </a:p>
        </p:txBody>
      </p:sp>
      <p:sp>
        <p:nvSpPr>
          <p:cNvPr id="12" name="Rectángulo 11"/>
          <p:cNvSpPr/>
          <p:nvPr/>
        </p:nvSpPr>
        <p:spPr>
          <a:xfrm>
            <a:off x="7095585" y="2161986"/>
            <a:ext cx="6166757" cy="4532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2000" b="1" dirty="0">
                <a:solidFill>
                  <a:schemeClr val="bg1">
                    <a:lumMod val="65000"/>
                  </a:schemeClr>
                </a:solidFill>
                <a:latin typeface="Arial" panose="020B0604020202020204" pitchFamily="34" charset="0"/>
                <a:cs typeface="Arial" panose="020B0604020202020204" pitchFamily="34" charset="0"/>
              </a:rPr>
              <a:t>Desarrollo de la Experiencia Educativa</a:t>
            </a:r>
            <a:endParaRPr lang="es-MX" sz="1200" b="1" dirty="0">
              <a:solidFill>
                <a:schemeClr val="bg1">
                  <a:lumMod val="65000"/>
                </a:schemeClr>
              </a:solidFill>
              <a:latin typeface="Arial" panose="020B0604020202020204" pitchFamily="34" charset="0"/>
              <a:cs typeface="Arial" panose="020B0604020202020204" pitchFamily="34" charset="0"/>
            </a:endParaRPr>
          </a:p>
        </p:txBody>
      </p:sp>
      <p:sp>
        <p:nvSpPr>
          <p:cNvPr id="13" name="Rectángulo 12"/>
          <p:cNvSpPr/>
          <p:nvPr/>
        </p:nvSpPr>
        <p:spPr>
          <a:xfrm>
            <a:off x="13751355" y="3352631"/>
            <a:ext cx="4354940" cy="1518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bg1"/>
                </a:solidFill>
                <a:latin typeface="Arial" panose="020B0604020202020204" pitchFamily="34" charset="0"/>
                <a:cs typeface="Arial" panose="020B0604020202020204" pitchFamily="34" charset="0"/>
              </a:rPr>
              <a:t>Aurelio, optimizar imágenes y subir a la nube.</a:t>
            </a:r>
            <a:endParaRPr lang="es-MX"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69541" y="633883"/>
            <a:ext cx="11866369" cy="981397"/>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s-MX" sz="2800" b="1" dirty="0">
                <a:latin typeface="Arial"/>
                <a:cs typeface="Arial"/>
              </a:rPr>
              <a:t>Módulo1: Música del siglo XII a 1750</a:t>
            </a:r>
            <a:endParaRPr lang="es-MX" sz="2800" dirty="0">
              <a:ea typeface="+mn-lt"/>
              <a:cs typeface="+mn-lt"/>
            </a:endParaRPr>
          </a:p>
        </p:txBody>
      </p:sp>
      <p:sp>
        <p:nvSpPr>
          <p:cNvPr id="3" name="Rectángulo 2"/>
          <p:cNvSpPr/>
          <p:nvPr/>
        </p:nvSpPr>
        <p:spPr>
          <a:xfrm>
            <a:off x="4514911" y="2715973"/>
            <a:ext cx="10352313" cy="4993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b="1" dirty="0">
                <a:latin typeface="Arial" panose="020B0604020202020204" pitchFamily="34" charset="0"/>
                <a:cs typeface="Arial" panose="020B0604020202020204" pitchFamily="34" charset="0"/>
              </a:rPr>
              <a:t>Contenido</a:t>
            </a:r>
          </a:p>
          <a:p>
            <a:pPr algn="ctr"/>
            <a:r>
              <a:rPr lang="es-MX" sz="2800" b="1" dirty="0">
                <a:solidFill>
                  <a:schemeClr val="bg1">
                    <a:lumMod val="50000"/>
                  </a:schemeClr>
                </a:solidFill>
                <a:latin typeface="Arial" panose="020B0604020202020204" pitchFamily="34" charset="0"/>
                <a:cs typeface="Arial" panose="020B0604020202020204" pitchFamily="34" charset="0"/>
              </a:rPr>
              <a:t>A partir de la diapositiva 5</a:t>
            </a:r>
            <a:endParaRPr lang="es-MX" sz="2800" b="1" dirty="0">
              <a:latin typeface="Arial" panose="020B0604020202020204" pitchFamily="34" charset="0"/>
              <a:cs typeface="Arial" panose="020B0604020202020204" pitchFamily="34" charset="0"/>
            </a:endParaRPr>
          </a:p>
          <a:p>
            <a:r>
              <a:rPr lang="es-MX" sz="2800" b="1" dirty="0">
                <a:latin typeface="Arial" panose="020B0604020202020204" pitchFamily="34" charset="0"/>
                <a:cs typeface="Arial" panose="020B0604020202020204" pitchFamily="34" charset="0"/>
              </a:rPr>
              <a:t>Temas</a:t>
            </a:r>
          </a:p>
          <a:p>
            <a:pPr algn="ctr"/>
            <a:endParaRPr lang="es-MX" sz="2800" dirty="0">
              <a:latin typeface="Arial" panose="020B0604020202020204" pitchFamily="34" charset="0"/>
              <a:cs typeface="Arial" panose="020B0604020202020204" pitchFamily="34" charset="0"/>
            </a:endParaRPr>
          </a:p>
          <a:p>
            <a:r>
              <a:rPr lang="es-MX" sz="2800" dirty="0">
                <a:latin typeface="Arial" panose="020B0604020202020204" pitchFamily="34" charset="0"/>
                <a:cs typeface="Arial" panose="020B0604020202020204" pitchFamily="34" charset="0"/>
              </a:rPr>
              <a:t>1.1 Música de los trovadores de la </a:t>
            </a:r>
            <a:r>
              <a:rPr lang="es-MX" sz="2800" dirty="0" smtClean="0">
                <a:latin typeface="Arial" panose="020B0604020202020204" pitchFamily="34" charset="0"/>
                <a:cs typeface="Arial" panose="020B0604020202020204" pitchFamily="34" charset="0"/>
              </a:rPr>
              <a:t>Edad </a:t>
            </a:r>
            <a:r>
              <a:rPr lang="es-MX" sz="2800" dirty="0">
                <a:latin typeface="Arial" panose="020B0604020202020204" pitchFamily="34" charset="0"/>
                <a:cs typeface="Arial" panose="020B0604020202020204" pitchFamily="34" charset="0"/>
              </a:rPr>
              <a:t>M</a:t>
            </a:r>
            <a:r>
              <a:rPr lang="es-MX" sz="2800" dirty="0" smtClean="0">
                <a:latin typeface="Arial" panose="020B0604020202020204" pitchFamily="34" charset="0"/>
                <a:cs typeface="Arial" panose="020B0604020202020204" pitchFamily="34" charset="0"/>
              </a:rPr>
              <a:t>edia</a:t>
            </a:r>
            <a:r>
              <a:rPr lang="es-MX" sz="2800" dirty="0">
                <a:latin typeface="Arial" panose="020B0604020202020204" pitchFamily="34" charset="0"/>
                <a:cs typeface="Arial" panose="020B0604020202020204" pitchFamily="34" charset="0"/>
              </a:rPr>
              <a:t>, siglos XII-</a:t>
            </a:r>
            <a:r>
              <a:rPr lang="es-MX" sz="2800" dirty="0" smtClean="0">
                <a:latin typeface="Arial" panose="020B0604020202020204" pitchFamily="34" charset="0"/>
                <a:cs typeface="Arial" panose="020B0604020202020204" pitchFamily="34" charset="0"/>
              </a:rPr>
              <a:t>XIV.</a:t>
            </a:r>
            <a:endParaRPr lang="es-MX" sz="2800" dirty="0">
              <a:latin typeface="Arial" panose="020B0604020202020204" pitchFamily="34" charset="0"/>
              <a:cs typeface="Arial" panose="020B0604020202020204" pitchFamily="34" charset="0"/>
            </a:endParaRPr>
          </a:p>
          <a:p>
            <a:r>
              <a:rPr lang="es-MX" sz="2800" dirty="0">
                <a:latin typeface="Arial" panose="020B0604020202020204" pitchFamily="34" charset="0"/>
                <a:cs typeface="Arial" panose="020B0604020202020204" pitchFamily="34" charset="0"/>
              </a:rPr>
              <a:t>1.2 Música del </a:t>
            </a:r>
            <a:r>
              <a:rPr lang="es-MX" sz="2800" dirty="0" smtClean="0">
                <a:latin typeface="Arial" panose="020B0604020202020204" pitchFamily="34" charset="0"/>
                <a:cs typeface="Arial" panose="020B0604020202020204" pitchFamily="34" charset="0"/>
              </a:rPr>
              <a:t>Renacimiento europeo (1450-1600 aproximadamente).</a:t>
            </a:r>
            <a:endParaRPr lang="es-MX" sz="2800" dirty="0">
              <a:latin typeface="Arial" panose="020B0604020202020204" pitchFamily="34" charset="0"/>
              <a:cs typeface="Arial" panose="020B0604020202020204" pitchFamily="34" charset="0"/>
            </a:endParaRPr>
          </a:p>
          <a:p>
            <a:r>
              <a:rPr lang="es-MX" sz="2800" dirty="0">
                <a:latin typeface="Arial" panose="020B0604020202020204" pitchFamily="34" charset="0"/>
                <a:cs typeface="Arial" panose="020B0604020202020204" pitchFamily="34" charset="0"/>
              </a:rPr>
              <a:t>1.3 Música barroca o del estilo </a:t>
            </a:r>
            <a:r>
              <a:rPr lang="es-MX" sz="2800" dirty="0" smtClean="0">
                <a:latin typeface="Arial" panose="020B0604020202020204" pitchFamily="34" charset="0"/>
                <a:cs typeface="Arial" panose="020B0604020202020204" pitchFamily="34" charset="0"/>
              </a:rPr>
              <a:t>barroco (1600-1750).</a:t>
            </a:r>
            <a:endParaRPr lang="es-MX" sz="2800" dirty="0">
              <a:latin typeface="Arial" panose="020B0604020202020204" pitchFamily="34" charset="0"/>
              <a:cs typeface="Arial" panose="020B0604020202020204" pitchFamily="34" charset="0"/>
            </a:endParaRPr>
          </a:p>
        </p:txBody>
      </p:sp>
      <p:sp>
        <p:nvSpPr>
          <p:cNvPr id="4" name="Rectángulo 3"/>
          <p:cNvSpPr/>
          <p:nvPr/>
        </p:nvSpPr>
        <p:spPr>
          <a:xfrm>
            <a:off x="6433674" y="11933954"/>
            <a:ext cx="6514784" cy="2405221"/>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ctr"/>
            <a:r>
              <a:rPr lang="es-MX" sz="2800" b="1" dirty="0">
                <a:latin typeface="Arial" panose="020B0604020202020204" pitchFamily="34" charset="0"/>
                <a:cs typeface="Arial" panose="020B0604020202020204" pitchFamily="34" charset="0"/>
              </a:rPr>
              <a:t>Fuentes de información</a:t>
            </a:r>
          </a:p>
          <a:p>
            <a:pPr algn="ctr"/>
            <a:r>
              <a:rPr lang="es-MX" sz="2800" b="1" dirty="0">
                <a:solidFill>
                  <a:schemeClr val="bg1">
                    <a:lumMod val="50000"/>
                  </a:schemeClr>
                </a:solidFill>
                <a:latin typeface="Arial"/>
                <a:cs typeface="Arial"/>
              </a:rPr>
              <a:t>A partir de la diapositiva 17</a:t>
            </a: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p:txBody>
      </p:sp>
      <p:sp>
        <p:nvSpPr>
          <p:cNvPr id="7" name="Rectángulo 6"/>
          <p:cNvSpPr/>
          <p:nvPr/>
        </p:nvSpPr>
        <p:spPr>
          <a:xfrm>
            <a:off x="6433674" y="8810305"/>
            <a:ext cx="6584388" cy="2543810"/>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s-MX" sz="3200" b="1" dirty="0">
                <a:latin typeface="Arial" panose="020B0604020202020204" pitchFamily="34" charset="0"/>
                <a:cs typeface="Arial" panose="020B0604020202020204" pitchFamily="34" charset="0"/>
              </a:rPr>
              <a:t>Evidencias de desempeño</a:t>
            </a:r>
          </a:p>
          <a:p>
            <a:pPr algn="ctr"/>
            <a:r>
              <a:rPr lang="es-MX" sz="3200" b="1" dirty="0">
                <a:solidFill>
                  <a:schemeClr val="bg1">
                    <a:lumMod val="50000"/>
                  </a:schemeClr>
                </a:solidFill>
                <a:latin typeface="Arial"/>
                <a:cs typeface="Arial"/>
              </a:rPr>
              <a:t> A partir de la diapositiva 16</a:t>
            </a:r>
          </a:p>
        </p:txBody>
      </p:sp>
      <p:sp>
        <p:nvSpPr>
          <p:cNvPr id="6" name="Rectángulo 5"/>
          <p:cNvSpPr/>
          <p:nvPr/>
        </p:nvSpPr>
        <p:spPr>
          <a:xfrm>
            <a:off x="-334582" y="1939018"/>
            <a:ext cx="6166757" cy="4532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2000" b="1" dirty="0">
                <a:solidFill>
                  <a:schemeClr val="bg1">
                    <a:lumMod val="65000"/>
                  </a:schemeClr>
                </a:solidFill>
                <a:latin typeface="Arial" panose="020B0604020202020204" pitchFamily="34" charset="0"/>
                <a:cs typeface="Arial" panose="020B0604020202020204" pitchFamily="34" charset="0"/>
              </a:rPr>
              <a:t>Desarrollo de la Experiencia Educativa</a:t>
            </a:r>
            <a:endParaRPr lang="es-MX" sz="1200" b="1"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09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426028" y="5543877"/>
            <a:ext cx="8327571" cy="9505841"/>
          </a:xfrm>
          <a:prstGeom prst="rect">
            <a:avLst/>
          </a:prstGeom>
          <a:solidFill>
            <a:srgbClr val="99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9753599" y="5543877"/>
            <a:ext cx="8327571" cy="9505841"/>
          </a:xfrm>
          <a:prstGeom prst="rect">
            <a:avLst/>
          </a:prstGeom>
          <a:solidFill>
            <a:srgbClr val="339D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Imagen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6027" y="6955972"/>
            <a:ext cx="8327571" cy="8093746"/>
          </a:xfrm>
          <a:prstGeom prst="rect">
            <a:avLst/>
          </a:prstGeom>
          <a:noFill/>
          <a:ln>
            <a:noFill/>
          </a:ln>
        </p:spPr>
      </p:pic>
      <p:pic>
        <p:nvPicPr>
          <p:cNvPr id="7" name="Imagen 6"/>
          <p:cNvPicPr/>
          <p:nvPr/>
        </p:nvPicPr>
        <p:blipFill>
          <a:blip r:embed="rId3">
            <a:extLst>
              <a:ext uri="{28A0092B-C50C-407E-A947-70E740481C1C}">
                <a14:useLocalDpi xmlns:a14="http://schemas.microsoft.com/office/drawing/2010/main" val="0"/>
              </a:ext>
            </a:extLst>
          </a:blip>
          <a:srcRect/>
          <a:stretch>
            <a:fillRect/>
          </a:stretch>
        </p:blipFill>
        <p:spPr bwMode="auto">
          <a:xfrm>
            <a:off x="9753598" y="6955972"/>
            <a:ext cx="8327571" cy="8093746"/>
          </a:xfrm>
          <a:prstGeom prst="rect">
            <a:avLst/>
          </a:prstGeom>
          <a:noFill/>
          <a:ln>
            <a:noFill/>
          </a:ln>
        </p:spPr>
      </p:pic>
      <p:sp>
        <p:nvSpPr>
          <p:cNvPr id="8" name="Flecha derecha 7"/>
          <p:cNvSpPr/>
          <p:nvPr/>
        </p:nvSpPr>
        <p:spPr>
          <a:xfrm>
            <a:off x="10242804" y="6052677"/>
            <a:ext cx="978408"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Flecha derecha 8"/>
          <p:cNvSpPr/>
          <p:nvPr/>
        </p:nvSpPr>
        <p:spPr>
          <a:xfrm rot="10800000">
            <a:off x="8285986" y="6064432"/>
            <a:ext cx="978408"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9"/>
          <p:cNvSpPr/>
          <p:nvPr/>
        </p:nvSpPr>
        <p:spPr>
          <a:xfrm>
            <a:off x="1100745" y="3817006"/>
            <a:ext cx="14139183" cy="15173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r>
              <a:rPr lang="es-MX" sz="2800" b="1" dirty="0">
                <a:solidFill>
                  <a:schemeClr val="accent1">
                    <a:lumMod val="50000"/>
                  </a:schemeClr>
                </a:solidFill>
                <a:latin typeface="Arial" panose="020B0604020202020204" pitchFamily="34" charset="0"/>
                <a:cs typeface="Arial" panose="020B0604020202020204" pitchFamily="34" charset="0"/>
              </a:rPr>
              <a:t>Tema 1.1 Música de los trovadores de la edad media, siglos XII-XIV</a:t>
            </a:r>
          </a:p>
          <a:p>
            <a:endParaRPr lang="es-MX" sz="2800" dirty="0">
              <a:latin typeface="Arial" panose="020B0604020202020204" pitchFamily="34" charset="0"/>
              <a:cs typeface="Arial" panose="020B0604020202020204" pitchFamily="34" charset="0"/>
            </a:endParaRPr>
          </a:p>
          <a:p>
            <a:r>
              <a:rPr lang="es-MX" sz="2800" dirty="0" smtClean="0">
                <a:solidFill>
                  <a:srgbClr val="FF0000"/>
                </a:solidFill>
                <a:latin typeface="Arial" panose="020B0604020202020204" pitchFamily="34" charset="0"/>
                <a:cs typeface="Arial" panose="020B0604020202020204" pitchFamily="34" charset="0"/>
              </a:rPr>
              <a:t>          </a:t>
            </a:r>
            <a:r>
              <a:rPr lang="es-MX" sz="2400" dirty="0" smtClean="0">
                <a:solidFill>
                  <a:schemeClr val="tx1"/>
                </a:solidFill>
                <a:latin typeface="Arial" panose="020B0604020202020204" pitchFamily="34" charset="0"/>
                <a:cs typeface="Arial" panose="020B0604020202020204" pitchFamily="34" charset="0"/>
              </a:rPr>
              <a:t>Para </a:t>
            </a:r>
            <a:r>
              <a:rPr lang="es-MX" sz="2400" dirty="0">
                <a:solidFill>
                  <a:schemeClr val="tx1"/>
                </a:solidFill>
                <a:latin typeface="Arial" panose="020B0604020202020204" pitchFamily="34" charset="0"/>
                <a:cs typeface="Arial" panose="020B0604020202020204" pitchFamily="34" charset="0"/>
              </a:rPr>
              <a:t>conocer toda la informaci</a:t>
            </a:r>
            <a:r>
              <a:rPr lang="es-ES" sz="2400" dirty="0" err="1">
                <a:solidFill>
                  <a:schemeClr val="tx1"/>
                </a:solidFill>
                <a:latin typeface="Arial" panose="020B0604020202020204" pitchFamily="34" charset="0"/>
                <a:cs typeface="Arial" panose="020B0604020202020204" pitchFamily="34" charset="0"/>
              </a:rPr>
              <a:t>ón</a:t>
            </a:r>
            <a:r>
              <a:rPr lang="es-ES" sz="2400" dirty="0">
                <a:solidFill>
                  <a:schemeClr val="tx1"/>
                </a:solidFill>
                <a:latin typeface="Arial" panose="020B0604020202020204" pitchFamily="34" charset="0"/>
                <a:cs typeface="Arial" panose="020B0604020202020204" pitchFamily="34" charset="0"/>
              </a:rPr>
              <a:t>, haga clic en la flecha de la derecha.</a:t>
            </a:r>
            <a:endParaRPr lang="es-MX" sz="2400" dirty="0">
              <a:solidFill>
                <a:schemeClr val="tx1"/>
              </a:solidFill>
              <a:latin typeface="Arial" panose="020B0604020202020204" pitchFamily="34" charset="0"/>
              <a:cs typeface="Arial" panose="020B0604020202020204" pitchFamily="34" charset="0"/>
            </a:endParaRPr>
          </a:p>
        </p:txBody>
      </p:sp>
      <p:sp>
        <p:nvSpPr>
          <p:cNvPr id="11" name="Rectángulo 10"/>
          <p:cNvSpPr/>
          <p:nvPr/>
        </p:nvSpPr>
        <p:spPr>
          <a:xfrm>
            <a:off x="-396391" y="0"/>
            <a:ext cx="6166757" cy="4532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2000" b="1" dirty="0">
                <a:solidFill>
                  <a:schemeClr val="bg1">
                    <a:lumMod val="65000"/>
                  </a:schemeClr>
                </a:solidFill>
                <a:latin typeface="Arial" panose="020B0604020202020204" pitchFamily="34" charset="0"/>
                <a:cs typeface="Arial" panose="020B0604020202020204" pitchFamily="34" charset="0"/>
              </a:rPr>
              <a:t>Desarrollo de la Experiencia Educativa</a:t>
            </a:r>
            <a:endParaRPr lang="es-MX" sz="1200" b="1" dirty="0">
              <a:solidFill>
                <a:schemeClr val="bg1">
                  <a:lumMod val="65000"/>
                </a:schemeClr>
              </a:solidFill>
              <a:latin typeface="Arial" panose="020B0604020202020204" pitchFamily="34" charset="0"/>
              <a:cs typeface="Arial" panose="020B0604020202020204" pitchFamily="34" charset="0"/>
            </a:endParaRPr>
          </a:p>
        </p:txBody>
      </p:sp>
      <p:sp>
        <p:nvSpPr>
          <p:cNvPr id="12" name="Rectángulo 11"/>
          <p:cNvSpPr/>
          <p:nvPr/>
        </p:nvSpPr>
        <p:spPr>
          <a:xfrm>
            <a:off x="1426027" y="15155849"/>
            <a:ext cx="7522030" cy="1384995"/>
          </a:xfrm>
          <a:prstGeom prst="rect">
            <a:avLst/>
          </a:prstGeom>
        </p:spPr>
        <p:txBody>
          <a:bodyPr wrap="square">
            <a:spAutoFit/>
          </a:bodyPr>
          <a:lstStyle/>
          <a:p>
            <a:pPr algn="ctr"/>
            <a:r>
              <a:rPr lang="es-MX" sz="2400" i="1" dirty="0">
                <a:solidFill>
                  <a:srgbClr val="000000"/>
                </a:solidFill>
                <a:latin typeface="Arial" panose="020B0604020202020204" pitchFamily="34" charset="0"/>
                <a:ea typeface="Times New Roman" panose="02020603050405020304" pitchFamily="18" charset="0"/>
                <a:cs typeface="Arial" panose="020B0604020202020204" pitchFamily="34" charset="0"/>
              </a:rPr>
              <a:t>En la imagen se muestra al trovador </a:t>
            </a:r>
            <a:r>
              <a:rPr lang="es-MX"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Perdigon</a:t>
            </a:r>
            <a:r>
              <a:rPr lang="es-MX" sz="2400" i="1" dirty="0">
                <a:solidFill>
                  <a:srgbClr val="000000"/>
                </a:solidFill>
                <a:latin typeface="Arial" panose="020B0604020202020204" pitchFamily="34" charset="0"/>
                <a:ea typeface="Times New Roman" panose="02020603050405020304" pitchFamily="18" charset="0"/>
                <a:cs typeface="Arial" panose="020B0604020202020204" pitchFamily="34" charset="0"/>
              </a:rPr>
              <a:t> tocando su </a:t>
            </a:r>
            <a:r>
              <a:rPr lang="es-MX" sz="2400" i="1" dirty="0" err="1">
                <a:solidFill>
                  <a:srgbClr val="000000"/>
                </a:solidFill>
                <a:latin typeface="Arial" panose="020B0604020202020204" pitchFamily="34" charset="0"/>
                <a:ea typeface="Times New Roman" panose="02020603050405020304" pitchFamily="18" charset="0"/>
                <a:cs typeface="Arial" panose="020B0604020202020204" pitchFamily="34" charset="0"/>
              </a:rPr>
              <a:t>Fídula</a:t>
            </a:r>
            <a:r>
              <a:rPr lang="es-MX" sz="2400" i="1" dirty="0">
                <a:solidFill>
                  <a:srgbClr val="000000"/>
                </a:solidFill>
                <a:latin typeface="Arial" panose="020B0604020202020204" pitchFamily="34" charset="0"/>
                <a:ea typeface="Times New Roman" panose="02020603050405020304" pitchFamily="18" charset="0"/>
                <a:cs typeface="Arial" panose="020B0604020202020204" pitchFamily="34" charset="0"/>
              </a:rPr>
              <a:t>. Un antepasado del violín. </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endParaRPr lang="es-MX" sz="36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13" name="Rectángulo 12"/>
          <p:cNvSpPr/>
          <p:nvPr/>
        </p:nvSpPr>
        <p:spPr>
          <a:xfrm>
            <a:off x="9753598" y="15155849"/>
            <a:ext cx="8327571" cy="1631216"/>
          </a:xfrm>
          <a:prstGeom prst="rect">
            <a:avLst/>
          </a:prstGeom>
        </p:spPr>
        <p:txBody>
          <a:bodyPr wrap="square">
            <a:spAutoFit/>
          </a:bodyPr>
          <a:lstStyle/>
          <a:p>
            <a:pPr algn="ctr">
              <a:spcAft>
                <a:spcPts val="0"/>
              </a:spcAft>
            </a:pPr>
            <a:r>
              <a:rPr lang="es-MX"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En la imagen se muestra un ejemplo de un trovador, es </a:t>
            </a:r>
            <a:r>
              <a:rPr lang="es-MX" sz="20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decir, </a:t>
            </a:r>
            <a:r>
              <a:rPr lang="es-MX"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un personaje con corona y con músicos a su disposición.</a:t>
            </a:r>
            <a:endParaRPr lang="es-MX" sz="2000" dirty="0">
              <a:latin typeface="Arial" panose="020B0604020202020204" pitchFamily="34" charset="0"/>
              <a:ea typeface="Calibri" panose="020F0502020204030204" pitchFamily="34" charset="0"/>
              <a:cs typeface="Arial" panose="020B0604020202020204" pitchFamily="34" charset="0"/>
            </a:endParaRPr>
          </a:p>
          <a:p>
            <a:pPr algn="ctr">
              <a:spcAft>
                <a:spcPts val="0"/>
              </a:spcAft>
            </a:pPr>
            <a:r>
              <a:rPr lang="es-MX"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Están representados en el libro de las Cantigas de Alfonso </a:t>
            </a:r>
            <a:r>
              <a:rPr lang="es-MX" sz="20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X, </a:t>
            </a:r>
            <a:r>
              <a:rPr lang="es-MX"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El Sabio.</a:t>
            </a:r>
            <a:endParaRPr lang="es-MX" sz="2000" dirty="0">
              <a:latin typeface="Arial" panose="020B0604020202020204" pitchFamily="34" charset="0"/>
              <a:ea typeface="Calibri" panose="020F0502020204030204" pitchFamily="34" charset="0"/>
              <a:cs typeface="Arial" panose="020B0604020202020204" pitchFamily="34" charset="0"/>
            </a:endParaRPr>
          </a:p>
          <a:p>
            <a:pPr algn="ct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s-MX" sz="2000" dirty="0">
              <a:latin typeface="Arial" panose="020B0604020202020204" pitchFamily="34" charset="0"/>
              <a:ea typeface="Calibri" panose="020F0502020204030204" pitchFamily="34" charset="0"/>
              <a:cs typeface="Arial" panose="020B0604020202020204" pitchFamily="34" charset="0"/>
            </a:endParaRPr>
          </a:p>
          <a:p>
            <a:pPr algn="ctr">
              <a:spcAft>
                <a:spcPts val="0"/>
              </a:spcAft>
            </a:pPr>
            <a:r>
              <a:rPr lang="es-MX"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s-MX"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CuadroTexto 2"/>
          <p:cNvSpPr txBox="1"/>
          <p:nvPr/>
        </p:nvSpPr>
        <p:spPr>
          <a:xfrm>
            <a:off x="1100745" y="650920"/>
            <a:ext cx="17807740" cy="830997"/>
          </a:xfrm>
          <a:prstGeom prst="rect">
            <a:avLst/>
          </a:prstGeom>
          <a:noFill/>
        </p:spPr>
        <p:txBody>
          <a:bodyPr wrap="square" rtlCol="0">
            <a:spAutoFit/>
          </a:bodyPr>
          <a:lstStyle/>
          <a:p>
            <a:r>
              <a:rPr lang="es-MX" sz="2400" dirty="0">
                <a:latin typeface="Arial" panose="020B0604020202020204" pitchFamily="34" charset="0"/>
                <a:cs typeface="Arial" panose="020B0604020202020204" pitchFamily="34" charset="0"/>
              </a:rPr>
              <a:t>En esta </a:t>
            </a:r>
            <a:r>
              <a:rPr lang="es-MX" sz="2400" dirty="0" smtClean="0">
                <a:latin typeface="Arial" panose="020B0604020202020204" pitchFamily="34" charset="0"/>
                <a:cs typeface="Arial" panose="020B0604020202020204" pitchFamily="34" charset="0"/>
              </a:rPr>
              <a:t>tutoría, el participante tendrá </a:t>
            </a:r>
            <a:r>
              <a:rPr lang="es-MX" sz="2400" dirty="0">
                <a:latin typeface="Arial" panose="020B0604020202020204" pitchFamily="34" charset="0"/>
                <a:cs typeface="Arial" panose="020B0604020202020204" pitchFamily="34" charset="0"/>
              </a:rPr>
              <a:t>la oportunidad de conocer la música en sus diferentes épocas. Para iniciar, </a:t>
            </a:r>
            <a:r>
              <a:rPr lang="es-MX" sz="2400" dirty="0" smtClean="0">
                <a:latin typeface="Arial" panose="020B0604020202020204" pitchFamily="34" charset="0"/>
                <a:cs typeface="Arial" panose="020B0604020202020204" pitchFamily="34" charset="0"/>
              </a:rPr>
              <a:t>se propone la lectura </a:t>
            </a:r>
            <a:r>
              <a:rPr lang="es-MX" sz="2400" dirty="0">
                <a:latin typeface="Arial" panose="020B0604020202020204" pitchFamily="34" charset="0"/>
                <a:cs typeface="Arial" panose="020B0604020202020204" pitchFamily="34" charset="0"/>
              </a:rPr>
              <a:t>de </a:t>
            </a:r>
            <a:r>
              <a:rPr lang="es-MX" sz="2400" dirty="0" smtClean="0">
                <a:latin typeface="Arial" panose="020B0604020202020204" pitchFamily="34" charset="0"/>
                <a:cs typeface="Arial" panose="020B0604020202020204" pitchFamily="34" charset="0"/>
              </a:rPr>
              <a:t>las páginas </a:t>
            </a:r>
            <a:r>
              <a:rPr lang="es-MX" sz="2400" dirty="0">
                <a:latin typeface="Arial" panose="020B0604020202020204" pitchFamily="34" charset="0"/>
                <a:cs typeface="Arial" panose="020B0604020202020204" pitchFamily="34" charset="0"/>
              </a:rPr>
              <a:t>1 a la 7 del siguiente </a:t>
            </a:r>
            <a:r>
              <a:rPr lang="es-MX" sz="2400" dirty="0" smtClean="0">
                <a:latin typeface="Arial" panose="020B0604020202020204" pitchFamily="34" charset="0"/>
                <a:cs typeface="Arial" panose="020B0604020202020204" pitchFamily="34" charset="0"/>
              </a:rPr>
              <a:t>texto</a:t>
            </a:r>
            <a:r>
              <a:rPr lang="es-MX" sz="2400" dirty="0">
                <a:latin typeface="Arial" panose="020B0604020202020204" pitchFamily="34" charset="0"/>
                <a:cs typeface="Arial" panose="020B0604020202020204" pitchFamily="34" charset="0"/>
              </a:rPr>
              <a:t>:</a:t>
            </a:r>
          </a:p>
        </p:txBody>
      </p:sp>
      <p:sp>
        <p:nvSpPr>
          <p:cNvPr id="14" name="Pentágono 13"/>
          <p:cNvSpPr/>
          <p:nvPr/>
        </p:nvSpPr>
        <p:spPr>
          <a:xfrm>
            <a:off x="6698899" y="1888824"/>
            <a:ext cx="6280405" cy="1439422"/>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bg1"/>
                </a:solidFill>
                <a:latin typeface="Arial" panose="020B0604020202020204" pitchFamily="34" charset="0"/>
                <a:cs typeface="Arial" panose="020B0604020202020204" pitchFamily="34" charset="0"/>
              </a:rPr>
              <a:t>La apreciación de la música clásica común.</a:t>
            </a:r>
            <a:endParaRPr lang="es-MX" sz="2000" dirty="0">
              <a:solidFill>
                <a:schemeClr val="bg1"/>
              </a:solidFill>
              <a:latin typeface="Arial" panose="020B0604020202020204" pitchFamily="34" charset="0"/>
              <a:cs typeface="Arial" panose="020B0604020202020204" pitchFamily="34" charset="0"/>
            </a:endParaRPr>
          </a:p>
        </p:txBody>
      </p:sp>
      <p:pic>
        <p:nvPicPr>
          <p:cNvPr id="15" name="Imagen 14"/>
          <p:cNvPicPr>
            <a:picLocks noChangeAspect="1"/>
          </p:cNvPicPr>
          <p:nvPr/>
        </p:nvPicPr>
        <p:blipFill>
          <a:blip r:embed="rId4"/>
          <a:stretch>
            <a:fillRect/>
          </a:stretch>
        </p:blipFill>
        <p:spPr>
          <a:xfrm>
            <a:off x="5098426" y="1917458"/>
            <a:ext cx="1600474" cy="1410788"/>
          </a:xfrm>
          <a:prstGeom prst="rect">
            <a:avLst/>
          </a:prstGeom>
        </p:spPr>
      </p:pic>
      <p:pic>
        <p:nvPicPr>
          <p:cNvPr id="16" name="Imagen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0211" y="4566824"/>
            <a:ext cx="664720" cy="664720"/>
          </a:xfrm>
          <a:prstGeom prst="rect">
            <a:avLst/>
          </a:prstGeom>
        </p:spPr>
      </p:pic>
      <p:sp>
        <p:nvSpPr>
          <p:cNvPr id="17" name="Rectángulo 16"/>
          <p:cNvSpPr/>
          <p:nvPr/>
        </p:nvSpPr>
        <p:spPr>
          <a:xfrm>
            <a:off x="13683803" y="1691472"/>
            <a:ext cx="4397365" cy="205390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tx1"/>
                </a:solidFill>
                <a:latin typeface="Arial" panose="020B0604020202020204" pitchFamily="34" charset="0"/>
                <a:cs typeface="Arial" panose="020B0604020202020204" pitchFamily="34" charset="0"/>
              </a:rPr>
              <a:t>Renato, este texto es de autoría del experto. Por favor incrustar en plantilla. </a:t>
            </a:r>
          </a:p>
          <a:p>
            <a:endParaRPr lang="es-MX" sz="2400" dirty="0">
              <a:solidFill>
                <a:schemeClr val="tx1"/>
              </a:solidFill>
              <a:latin typeface="Arial" panose="020B0604020202020204" pitchFamily="34" charset="0"/>
              <a:cs typeface="Arial" panose="020B0604020202020204" pitchFamily="34" charset="0"/>
            </a:endParaRPr>
          </a:p>
          <a:p>
            <a:r>
              <a:rPr lang="es-MX" sz="2400" dirty="0" smtClean="0">
                <a:solidFill>
                  <a:schemeClr val="tx1"/>
                </a:solidFill>
                <a:latin typeface="Arial" panose="020B0604020202020204" pitchFamily="34" charset="0"/>
                <a:cs typeface="Arial" panose="020B0604020202020204" pitchFamily="34" charset="0"/>
              </a:rPr>
              <a:t>El documento está en carpeta. </a:t>
            </a:r>
            <a:endParaRPr lang="es-MX" sz="2400" dirty="0">
              <a:solidFill>
                <a:schemeClr val="tx1"/>
              </a:solidFill>
              <a:latin typeface="Arial" panose="020B0604020202020204" pitchFamily="34" charset="0"/>
              <a:cs typeface="Arial" panose="020B0604020202020204" pitchFamily="34" charset="0"/>
            </a:endParaRPr>
          </a:p>
        </p:txBody>
      </p:sp>
      <p:sp>
        <p:nvSpPr>
          <p:cNvPr id="18" name="Rectángulo 17"/>
          <p:cNvSpPr/>
          <p:nvPr/>
        </p:nvSpPr>
        <p:spPr>
          <a:xfrm>
            <a:off x="18428859" y="6441025"/>
            <a:ext cx="4354940" cy="364821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a:solidFill>
                  <a:schemeClr val="tx1"/>
                </a:solidFill>
                <a:latin typeface="Arial" panose="020B0604020202020204" pitchFamily="34" charset="0"/>
                <a:cs typeface="Arial" panose="020B0604020202020204" pitchFamily="34" charset="0"/>
              </a:rPr>
              <a:t>Ventanas deslizable, al dar clic sobre la flecha blanca deberás deslizarse la ventana hacia la izquierda o derecha, según corresponda y mostrar la </a:t>
            </a:r>
            <a:endParaRPr lang="es-MX" sz="2400" dirty="0" smtClean="0">
              <a:solidFill>
                <a:schemeClr val="tx1"/>
              </a:solidFill>
              <a:latin typeface="Arial" panose="020B0604020202020204" pitchFamily="34" charset="0"/>
              <a:cs typeface="Arial" panose="020B0604020202020204" pitchFamily="34" charset="0"/>
            </a:endParaRPr>
          </a:p>
          <a:p>
            <a:r>
              <a:rPr lang="es-MX" sz="2400" dirty="0" smtClean="0">
                <a:solidFill>
                  <a:srgbClr val="FF0000"/>
                </a:solidFill>
                <a:latin typeface="Arial" panose="020B0604020202020204" pitchFamily="34" charset="0"/>
                <a:cs typeface="Arial" panose="020B0604020202020204" pitchFamily="34" charset="0"/>
              </a:rPr>
              <a:t>La información para estas ventanas está en la diapositiva 16. </a:t>
            </a:r>
            <a:endParaRPr lang="es-MX"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430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62940" y="885118"/>
            <a:ext cx="18402300" cy="2308324"/>
          </a:xfrm>
          <a:prstGeom prst="rect">
            <a:avLst/>
          </a:prstGeom>
        </p:spPr>
        <p:txBody>
          <a:bodyPr wrap="square">
            <a:spAutoFit/>
          </a:bodyPr>
          <a:lstStyle/>
          <a:p>
            <a:pPr algn="just">
              <a:spcAft>
                <a:spcPts val="0"/>
              </a:spcAft>
            </a:pP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Es importante distinguir la diferencia entre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trovador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y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juglar</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algn="just">
              <a:spcAft>
                <a:spcPts val="0"/>
              </a:spcAft>
            </a:pPr>
            <a:endPar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Haga clic en la flecha para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leer la información completa.   </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endPar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Rectángulo 4"/>
          <p:cNvSpPr/>
          <p:nvPr/>
        </p:nvSpPr>
        <p:spPr>
          <a:xfrm>
            <a:off x="997674" y="11191088"/>
            <a:ext cx="17732829" cy="1569660"/>
          </a:xfrm>
          <a:prstGeom prst="rect">
            <a:avLst/>
          </a:prstGeom>
        </p:spPr>
        <p:txBody>
          <a:bodyPr wrap="square">
            <a:spAutoFit/>
          </a:bodyPr>
          <a:lstStyle/>
          <a:p>
            <a:pPr algn="just">
              <a:spcAft>
                <a:spcPts val="0"/>
              </a:spcAft>
            </a:pPr>
            <a:endPar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a:r>
              <a:rPr lang="es-MX" sz="2400" dirty="0" smtClean="0">
                <a:latin typeface="Arial" panose="020B0604020202020204" pitchFamily="34" charset="0"/>
                <a:ea typeface="Times New Roman" panose="02020603050405020304" pitchFamily="18" charset="0"/>
                <a:cs typeface="Arial" panose="020B0604020202020204" pitchFamily="34" charset="0"/>
              </a:rPr>
              <a:t>Para continuar con este tema, se sugiere el an</a:t>
            </a:r>
            <a:r>
              <a:rPr lang="es-ES" sz="2400" dirty="0" err="1" smtClean="0">
                <a:latin typeface="Arial" panose="020B0604020202020204" pitchFamily="34" charset="0"/>
                <a:ea typeface="Times New Roman" panose="02020603050405020304" pitchFamily="18" charset="0"/>
                <a:cs typeface="Arial" panose="020B0604020202020204" pitchFamily="34" charset="0"/>
              </a:rPr>
              <a:t>álisis</a:t>
            </a:r>
            <a:r>
              <a:rPr lang="es-ES" sz="2400" dirty="0" smtClean="0">
                <a:latin typeface="Arial" panose="020B0604020202020204" pitchFamily="34" charset="0"/>
                <a:ea typeface="Times New Roman" panose="02020603050405020304" pitchFamily="18" charset="0"/>
                <a:cs typeface="Arial" panose="020B0604020202020204" pitchFamily="34" charset="0"/>
              </a:rPr>
              <a:t> de la siguiente presentación: </a:t>
            </a:r>
          </a:p>
          <a:p>
            <a:pPr algn="just"/>
            <a:endPar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ctr"/>
            <a:r>
              <a:rPr lang="es-MX" sz="2400" b="1" dirty="0">
                <a:solidFill>
                  <a:srgbClr val="FF0000"/>
                </a:solidFill>
                <a:latin typeface="Arial" panose="020B0604020202020204" pitchFamily="34" charset="0"/>
                <a:ea typeface="Times New Roman" panose="02020603050405020304" pitchFamily="18" charset="0"/>
                <a:cs typeface="Arial" panose="020B0604020202020204" pitchFamily="34" charset="0"/>
              </a:rPr>
              <a:t>Aquí deben ir diapositivas sobre los trovadores</a:t>
            </a:r>
          </a:p>
        </p:txBody>
      </p:sp>
      <p:graphicFrame>
        <p:nvGraphicFramePr>
          <p:cNvPr id="8" name="Tabla 7"/>
          <p:cNvGraphicFramePr>
            <a:graphicFrameLocks noGrp="1"/>
          </p:cNvGraphicFramePr>
          <p:nvPr>
            <p:extLst>
              <p:ext uri="{D42A27DB-BD31-4B8C-83A1-F6EECF244321}">
                <p14:modId xmlns:p14="http://schemas.microsoft.com/office/powerpoint/2010/main" val="541810034"/>
              </p:ext>
            </p:extLst>
          </p:nvPr>
        </p:nvGraphicFramePr>
        <p:xfrm>
          <a:off x="1586259" y="2464368"/>
          <a:ext cx="16555660" cy="8061881"/>
        </p:xfrm>
        <a:graphic>
          <a:graphicData uri="http://schemas.openxmlformats.org/drawingml/2006/table">
            <a:tbl>
              <a:tblPr firstRow="1" bandRow="1">
                <a:tableStyleId>{5C22544A-7EE6-4342-B048-85BDC9FD1C3A}</a:tableStyleId>
              </a:tblPr>
              <a:tblGrid>
                <a:gridCol w="8277830">
                  <a:extLst>
                    <a:ext uri="{9D8B030D-6E8A-4147-A177-3AD203B41FA5}">
                      <a16:colId xmlns:a16="http://schemas.microsoft.com/office/drawing/2014/main" xmlns="" val="20000"/>
                    </a:ext>
                  </a:extLst>
                </a:gridCol>
                <a:gridCol w="8277830">
                  <a:extLst>
                    <a:ext uri="{9D8B030D-6E8A-4147-A177-3AD203B41FA5}">
                      <a16:colId xmlns:a16="http://schemas.microsoft.com/office/drawing/2014/main" xmlns="" val="20001"/>
                    </a:ext>
                  </a:extLst>
                </a:gridCol>
              </a:tblGrid>
              <a:tr h="3947081">
                <a:tc>
                  <a:txBody>
                    <a:bodyPr/>
                    <a:lstStyle/>
                    <a:p>
                      <a:pPr algn="ctr"/>
                      <a:r>
                        <a:rPr lang="es-MX" sz="9600" dirty="0">
                          <a:latin typeface="Arial" panose="020B0604020202020204" pitchFamily="34" charset="0"/>
                          <a:cs typeface="Arial" panose="020B0604020202020204" pitchFamily="34" charset="0"/>
                        </a:rPr>
                        <a:t>Trovador </a:t>
                      </a:r>
                    </a:p>
                  </a:txBody>
                  <a:tcPr anchor="ctr">
                    <a:solidFill>
                      <a:srgbClr val="002060"/>
                    </a:solidFill>
                  </a:tcPr>
                </a:tc>
                <a:tc>
                  <a:txBody>
                    <a:bodyPr/>
                    <a:lstStyle/>
                    <a:p>
                      <a:pPr algn="just">
                        <a:spcAft>
                          <a:spcPts val="0"/>
                        </a:spcAft>
                      </a:pPr>
                      <a:r>
                        <a:rPr lang="es-MX" sz="2400" b="0" dirty="0">
                          <a:solidFill>
                            <a:schemeClr val="tx1"/>
                          </a:solidFill>
                          <a:latin typeface="Arial" panose="020B0604020202020204" pitchFamily="34" charset="0"/>
                          <a:ea typeface="Times New Roman" panose="02020603050405020304" pitchFamily="18" charset="0"/>
                          <a:cs typeface="Arial" panose="020B0604020202020204" pitchFamily="34" charset="0"/>
                        </a:rPr>
                        <a:t>De manera general, una de las diferencias básicas es que los </a:t>
                      </a:r>
                      <a:r>
                        <a:rPr lang="es-MX" sz="2400" b="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trovadores </a:t>
                      </a:r>
                      <a:r>
                        <a:rPr lang="es-MX" sz="2400" b="0" dirty="0">
                          <a:solidFill>
                            <a:schemeClr val="tx1"/>
                          </a:solidFill>
                          <a:latin typeface="Arial" panose="020B0604020202020204" pitchFamily="34" charset="0"/>
                          <a:ea typeface="Times New Roman" panose="02020603050405020304" pitchFamily="18" charset="0"/>
                          <a:cs typeface="Arial" panose="020B0604020202020204" pitchFamily="34" charset="0"/>
                        </a:rPr>
                        <a:t>eran personas de la realeza o de la nobleza. </a:t>
                      </a:r>
                      <a:r>
                        <a:rPr lang="es-MX" sz="2400" b="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Recibían </a:t>
                      </a:r>
                      <a:r>
                        <a:rPr lang="es-MX" sz="2400" b="0" dirty="0">
                          <a:solidFill>
                            <a:schemeClr val="tx1"/>
                          </a:solidFill>
                          <a:latin typeface="Arial" panose="020B0604020202020204" pitchFamily="34" charset="0"/>
                          <a:ea typeface="Times New Roman" panose="02020603050405020304" pitchFamily="18" charset="0"/>
                          <a:cs typeface="Arial" panose="020B0604020202020204" pitchFamily="34" charset="0"/>
                        </a:rPr>
                        <a:t>una </a:t>
                      </a:r>
                      <a:r>
                        <a:rPr lang="es-MX" sz="2400" b="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educación </a:t>
                      </a:r>
                      <a:r>
                        <a:rPr lang="es-MX" sz="2400" b="0" dirty="0">
                          <a:solidFill>
                            <a:schemeClr val="tx1"/>
                          </a:solidFill>
                          <a:latin typeface="Arial" panose="020B0604020202020204" pitchFamily="34" charset="0"/>
                          <a:ea typeface="Times New Roman" panose="02020603050405020304" pitchFamily="18" charset="0"/>
                          <a:cs typeface="Arial" panose="020B0604020202020204" pitchFamily="34" charset="0"/>
                        </a:rPr>
                        <a:t>que incluía música, poesía, retórica, y por eso podían componer sus canciones y lo hacían por gusto al arte. </a:t>
                      </a:r>
                    </a:p>
                    <a:p>
                      <a:pPr algn="just">
                        <a:spcAft>
                          <a:spcPts val="0"/>
                        </a:spcAft>
                      </a:pPr>
                      <a:endParaRPr lang="es-MX" sz="2400" b="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es-MX" sz="2400" b="0" dirty="0">
                          <a:solidFill>
                            <a:schemeClr val="tx1"/>
                          </a:solidFill>
                          <a:latin typeface="Arial" panose="020B0604020202020204" pitchFamily="34" charset="0"/>
                          <a:ea typeface="Times New Roman" panose="02020603050405020304" pitchFamily="18" charset="0"/>
                          <a:cs typeface="Arial" panose="020B0604020202020204" pitchFamily="34" charset="0"/>
                        </a:rPr>
                        <a:t>Las obras que se conservan en la actualidad han llegado hasta nuestros días porque </a:t>
                      </a:r>
                      <a:r>
                        <a:rPr lang="es-MX" sz="2400" b="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pertenec</a:t>
                      </a:r>
                      <a:r>
                        <a:rPr lang="es-ES" sz="2400" b="0" dirty="0" err="1" smtClean="0">
                          <a:solidFill>
                            <a:schemeClr val="tx1"/>
                          </a:solidFill>
                          <a:latin typeface="Arial" panose="020B0604020202020204" pitchFamily="34" charset="0"/>
                          <a:ea typeface="Times New Roman" panose="02020603050405020304" pitchFamily="18" charset="0"/>
                          <a:cs typeface="Arial" panose="020B0604020202020204" pitchFamily="34" charset="0"/>
                        </a:rPr>
                        <a:t>ían</a:t>
                      </a:r>
                      <a:r>
                        <a:rPr lang="es-ES" sz="2400" b="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 a </a:t>
                      </a:r>
                      <a:r>
                        <a:rPr lang="es-MX" sz="2400" b="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individuos con </a:t>
                      </a:r>
                      <a:r>
                        <a:rPr lang="es-MX" sz="2400" b="0" dirty="0">
                          <a:solidFill>
                            <a:schemeClr val="tx1"/>
                          </a:solidFill>
                          <a:latin typeface="Arial" panose="020B0604020202020204" pitchFamily="34" charset="0"/>
                          <a:ea typeface="Times New Roman" panose="02020603050405020304" pitchFamily="18" charset="0"/>
                          <a:cs typeface="Arial" panose="020B0604020202020204" pitchFamily="34" charset="0"/>
                        </a:rPr>
                        <a:t>rango y linaje, de quienes, tradicionalmente, se conservan todas sus </a:t>
                      </a:r>
                      <a:r>
                        <a:rPr lang="es-MX" sz="2400" b="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posesiones. </a:t>
                      </a:r>
                      <a:endParaRPr lang="es-MX" sz="2400" b="0"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a:txBody>
                  <a:tcPr>
                    <a:solidFill>
                      <a:srgbClr val="9999FF"/>
                    </a:solidFill>
                  </a:tcPr>
                </a:tc>
                <a:extLst>
                  <a:ext uri="{0D108BD9-81ED-4DB2-BD59-A6C34878D82A}">
                    <a16:rowId xmlns:a16="http://schemas.microsoft.com/office/drawing/2014/main" xmlns="" val="10000"/>
                  </a:ext>
                </a:extLst>
              </a:tr>
              <a:tr h="675557">
                <a:tc>
                  <a:txBody>
                    <a:bodyPr/>
                    <a:lstStyle/>
                    <a:p>
                      <a:pPr marL="0" marR="0" lvl="0" indent="0" algn="ctr" defTabSz="1979950" rtl="0" eaLnBrk="1" fontAlgn="auto" latinLnBrk="0" hangingPunct="1">
                        <a:lnSpc>
                          <a:spcPct val="100000"/>
                        </a:lnSpc>
                        <a:spcBef>
                          <a:spcPts val="0"/>
                        </a:spcBef>
                        <a:spcAft>
                          <a:spcPts val="0"/>
                        </a:spcAft>
                        <a:buClrTx/>
                        <a:buSzTx/>
                        <a:buFontTx/>
                        <a:buNone/>
                        <a:tabLst/>
                        <a:defRPr/>
                      </a:pPr>
                      <a:r>
                        <a:rPr lang="es-MX" sz="9600" b="1" kern="1200" dirty="0">
                          <a:solidFill>
                            <a:schemeClr val="lt1"/>
                          </a:solidFill>
                          <a:latin typeface="Arial" panose="020B0604020202020204" pitchFamily="34" charset="0"/>
                          <a:ea typeface="+mn-ea"/>
                          <a:cs typeface="Arial" panose="020B0604020202020204" pitchFamily="34" charset="0"/>
                        </a:rPr>
                        <a:t>Juglar</a:t>
                      </a:r>
                    </a:p>
                  </a:txBody>
                  <a:tcPr anchor="ctr">
                    <a:solidFill>
                      <a:srgbClr val="002060"/>
                    </a:solidFill>
                  </a:tcPr>
                </a:tc>
                <a:tc>
                  <a:txBody>
                    <a:bodyPr/>
                    <a:lstStyle/>
                    <a:p>
                      <a:pPr marL="0" marR="0" lvl="0" indent="0" algn="just" defTabSz="1979950" rtl="0" eaLnBrk="1" fontAlgn="auto" latinLnBrk="0" hangingPunct="1">
                        <a:lnSpc>
                          <a:spcPct val="100000"/>
                        </a:lnSpc>
                        <a:spcBef>
                          <a:spcPts val="0"/>
                        </a:spcBef>
                        <a:spcAft>
                          <a:spcPts val="0"/>
                        </a:spcAft>
                        <a:buClrTx/>
                        <a:buSzTx/>
                        <a:buFontTx/>
                        <a:buNone/>
                        <a:tabLst/>
                        <a:defRPr/>
                      </a:pPr>
                      <a:r>
                        <a:rPr lang="es-MX" sz="2400" dirty="0">
                          <a:solidFill>
                            <a:schemeClr val="tx1"/>
                          </a:solidFill>
                          <a:latin typeface="Arial" panose="020B0604020202020204" pitchFamily="34" charset="0"/>
                          <a:ea typeface="Times New Roman" panose="02020603050405020304" pitchFamily="18" charset="0"/>
                          <a:cs typeface="Arial" panose="020B0604020202020204" pitchFamily="34" charset="0"/>
                        </a:rPr>
                        <a:t>En cambio, los </a:t>
                      </a:r>
                      <a:r>
                        <a:rPr lang="es-MX" sz="240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juglares</a:t>
                      </a:r>
                      <a:r>
                        <a:rPr lang="es-MX" sz="2400" dirty="0">
                          <a:solidFill>
                            <a:schemeClr val="tx1"/>
                          </a:solidFill>
                          <a:latin typeface="Arial" panose="020B0604020202020204" pitchFamily="34" charset="0"/>
                          <a:ea typeface="Times New Roman" panose="02020603050405020304" pitchFamily="18" charset="0"/>
                          <a:cs typeface="Arial" panose="020B0604020202020204" pitchFamily="34" charset="0"/>
                        </a:rPr>
                        <a:t>, eran personas sin </a:t>
                      </a:r>
                      <a:r>
                        <a:rPr lang="es-MX" sz="240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rango y, generalmente, </a:t>
                      </a:r>
                      <a:r>
                        <a:rPr lang="es-MX" sz="2400" dirty="0">
                          <a:solidFill>
                            <a:schemeClr val="tx1"/>
                          </a:solidFill>
                          <a:latin typeface="Arial" panose="020B0604020202020204" pitchFamily="34" charset="0"/>
                          <a:ea typeface="Times New Roman" panose="02020603050405020304" pitchFamily="18" charset="0"/>
                          <a:cs typeface="Arial" panose="020B0604020202020204" pitchFamily="34" charset="0"/>
                        </a:rPr>
                        <a:t>sin educación (como el resto de la gente común</a:t>
                      </a:r>
                      <a:r>
                        <a:rPr lang="es-MX" sz="240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s-MX" sz="2400" dirty="0">
                          <a:solidFill>
                            <a:schemeClr val="tx1"/>
                          </a:solidFill>
                          <a:latin typeface="Arial" panose="020B0604020202020204" pitchFamily="34" charset="0"/>
                          <a:ea typeface="Times New Roman" panose="02020603050405020304" pitchFamily="18" charset="0"/>
                          <a:cs typeface="Arial" panose="020B0604020202020204" pitchFamily="34" charset="0"/>
                        </a:rPr>
                        <a:t>quienes únicamente repetían las canciones que </a:t>
                      </a:r>
                      <a:r>
                        <a:rPr lang="es-MX" sz="240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aprendían</a:t>
                      </a:r>
                      <a:r>
                        <a:rPr lang="es-MX" sz="2400" baseline="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s-MX" sz="240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a </a:t>
                      </a:r>
                      <a:r>
                        <a:rPr lang="es-MX" sz="2400" dirty="0">
                          <a:solidFill>
                            <a:schemeClr val="tx1"/>
                          </a:solidFill>
                          <a:latin typeface="Arial" panose="020B0604020202020204" pitchFamily="34" charset="0"/>
                          <a:ea typeface="Times New Roman" panose="02020603050405020304" pitchFamily="18" charset="0"/>
                          <a:cs typeface="Arial" panose="020B0604020202020204" pitchFamily="34" charset="0"/>
                        </a:rPr>
                        <a:t>cambio de dinero. </a:t>
                      </a:r>
                      <a:r>
                        <a:rPr lang="es-MX" sz="240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Prácticamente, </a:t>
                      </a:r>
                      <a:r>
                        <a:rPr lang="es-MX" sz="2400" dirty="0">
                          <a:solidFill>
                            <a:schemeClr val="tx1"/>
                          </a:solidFill>
                          <a:latin typeface="Arial" panose="020B0604020202020204" pitchFamily="34" charset="0"/>
                          <a:ea typeface="Times New Roman" panose="02020603050405020304" pitchFamily="18" charset="0"/>
                          <a:cs typeface="Arial" panose="020B0604020202020204" pitchFamily="34" charset="0"/>
                        </a:rPr>
                        <a:t>se desconocen sus identidades o su proveniencia, </a:t>
                      </a:r>
                      <a:r>
                        <a:rPr lang="es-MX" sz="240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s</a:t>
                      </a:r>
                      <a:r>
                        <a:rPr lang="es-ES" sz="240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ó</a:t>
                      </a:r>
                      <a:r>
                        <a:rPr lang="es-MX" sz="240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lo </a:t>
                      </a:r>
                      <a:r>
                        <a:rPr lang="es-MX" sz="2400" dirty="0">
                          <a:solidFill>
                            <a:schemeClr val="tx1"/>
                          </a:solidFill>
                          <a:latin typeface="Arial" panose="020B0604020202020204" pitchFamily="34" charset="0"/>
                          <a:ea typeface="Times New Roman" panose="02020603050405020304" pitchFamily="18" charset="0"/>
                          <a:cs typeface="Arial" panose="020B0604020202020204" pitchFamily="34" charset="0"/>
                        </a:rPr>
                        <a:t>existen referencias de ellos en textos de la época. Los </a:t>
                      </a:r>
                      <a:r>
                        <a:rPr lang="es-MX" sz="240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juglares </a:t>
                      </a:r>
                      <a:r>
                        <a:rPr lang="es-MX" sz="2400" dirty="0">
                          <a:solidFill>
                            <a:schemeClr val="tx1"/>
                          </a:solidFill>
                          <a:latin typeface="Arial" panose="020B0604020202020204" pitchFamily="34" charset="0"/>
                          <a:ea typeface="Times New Roman" panose="02020603050405020304" pitchFamily="18" charset="0"/>
                          <a:cs typeface="Arial" panose="020B0604020202020204" pitchFamily="34" charset="0"/>
                        </a:rPr>
                        <a:t>eran artistas itinerantes, andaban de un lugar a otro, en busca de ingresos. Algunos trovadores también fueron </a:t>
                      </a:r>
                      <a:r>
                        <a:rPr lang="es-MX" sz="240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viajeros</a:t>
                      </a:r>
                      <a:r>
                        <a:rPr lang="es-MX" sz="2400" baseline="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s-MX" sz="240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porque </a:t>
                      </a:r>
                      <a:r>
                        <a:rPr lang="es-MX" sz="2400" dirty="0">
                          <a:solidFill>
                            <a:schemeClr val="tx1"/>
                          </a:solidFill>
                          <a:latin typeface="Arial" panose="020B0604020202020204" pitchFamily="34" charset="0"/>
                          <a:ea typeface="Times New Roman" panose="02020603050405020304" pitchFamily="18" charset="0"/>
                          <a:cs typeface="Arial" panose="020B0604020202020204" pitchFamily="34" charset="0"/>
                        </a:rPr>
                        <a:t>acompañaban a </a:t>
                      </a:r>
                      <a:r>
                        <a:rPr lang="es-MX" sz="240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los reyes a </a:t>
                      </a:r>
                      <a:r>
                        <a:rPr lang="es-MX" sz="2400" dirty="0">
                          <a:solidFill>
                            <a:schemeClr val="tx1"/>
                          </a:solidFill>
                          <a:latin typeface="Arial" panose="020B0604020202020204" pitchFamily="34" charset="0"/>
                          <a:ea typeface="Times New Roman" panose="02020603050405020304" pitchFamily="18" charset="0"/>
                          <a:cs typeface="Arial" panose="020B0604020202020204" pitchFamily="34" charset="0"/>
                        </a:rPr>
                        <a:t>las cruzadas o en sus conquistas sobre otros </a:t>
                      </a:r>
                      <a:r>
                        <a:rPr lang="es-MX" sz="2400" dirty="0" smtClean="0">
                          <a:solidFill>
                            <a:schemeClr val="tx1"/>
                          </a:solidFill>
                          <a:latin typeface="Arial" panose="020B0604020202020204" pitchFamily="34" charset="0"/>
                          <a:ea typeface="Times New Roman" panose="02020603050405020304" pitchFamily="18" charset="0"/>
                          <a:cs typeface="Arial" panose="020B0604020202020204" pitchFamily="34" charset="0"/>
                        </a:rPr>
                        <a:t>reinos </a:t>
                      </a:r>
                      <a:r>
                        <a:rPr lang="es-MX" sz="2400" dirty="0">
                          <a:solidFill>
                            <a:schemeClr val="tx1"/>
                          </a:solidFill>
                          <a:latin typeface="Arial" panose="020B0604020202020204" pitchFamily="34" charset="0"/>
                          <a:ea typeface="Times New Roman" panose="02020603050405020304" pitchFamily="18" charset="0"/>
                          <a:cs typeface="Arial" panose="020B0604020202020204" pitchFamily="34" charset="0"/>
                        </a:rPr>
                        <a:t>(Alvar, 2018).</a:t>
                      </a:r>
                    </a:p>
                  </a:txBody>
                  <a:tcPr anchor="ctr">
                    <a:solidFill>
                      <a:srgbClr val="9999FF"/>
                    </a:solidFill>
                  </a:tcPr>
                </a:tc>
                <a:extLst>
                  <a:ext uri="{0D108BD9-81ED-4DB2-BD59-A6C34878D82A}">
                    <a16:rowId xmlns:a16="http://schemas.microsoft.com/office/drawing/2014/main" xmlns="" val="10001"/>
                  </a:ext>
                </a:extLst>
              </a:tr>
            </a:tbl>
          </a:graphicData>
        </a:graphic>
      </p:graphicFrame>
      <p:sp>
        <p:nvSpPr>
          <p:cNvPr id="3" name="Flecha abajo 2"/>
          <p:cNvSpPr/>
          <p:nvPr/>
        </p:nvSpPr>
        <p:spPr>
          <a:xfrm>
            <a:off x="5438272" y="5881437"/>
            <a:ext cx="484632" cy="978408"/>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6386" y="1447674"/>
            <a:ext cx="664720" cy="664720"/>
          </a:xfrm>
          <a:prstGeom prst="rect">
            <a:avLst/>
          </a:prstGeom>
        </p:spPr>
      </p:pic>
      <p:sp>
        <p:nvSpPr>
          <p:cNvPr id="7" name="Rectángulo 6"/>
          <p:cNvSpPr/>
          <p:nvPr/>
        </p:nvSpPr>
        <p:spPr>
          <a:xfrm>
            <a:off x="18371274" y="3612516"/>
            <a:ext cx="4580166" cy="370268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tx1"/>
                </a:solidFill>
                <a:latin typeface="Arial" panose="020B0604020202020204" pitchFamily="34" charset="0"/>
                <a:cs typeface="Arial" panose="020B0604020202020204" pitchFamily="34" charset="0"/>
              </a:rPr>
              <a:t>Renato, este es un carrusel pero en lugar de girar a la derecha, gira hacia abajo y solo tiene 2 ventanas. </a:t>
            </a:r>
          </a:p>
          <a:p>
            <a:endParaRPr lang="es-MX" sz="2400" dirty="0">
              <a:solidFill>
                <a:schemeClr val="tx1"/>
              </a:solidFill>
              <a:latin typeface="Arial" panose="020B0604020202020204" pitchFamily="34" charset="0"/>
              <a:cs typeface="Arial" panose="020B0604020202020204" pitchFamily="34" charset="0"/>
            </a:endParaRPr>
          </a:p>
          <a:p>
            <a:r>
              <a:rPr lang="es-MX" sz="2400" dirty="0" smtClean="0">
                <a:solidFill>
                  <a:schemeClr val="tx1"/>
                </a:solidFill>
                <a:latin typeface="Arial" panose="020B0604020202020204" pitchFamily="34" charset="0"/>
                <a:cs typeface="Arial" panose="020B0604020202020204" pitchFamily="34" charset="0"/>
              </a:rPr>
              <a:t>Los colores en la plantilla son sugeridos. Si lo consideras, puedes modificarlo para mejorarlo en plantilla. </a:t>
            </a:r>
            <a:endParaRPr lang="es-MX" sz="2400" dirty="0">
              <a:solidFill>
                <a:srgbClr val="FF0000"/>
              </a:solidFill>
              <a:latin typeface="Arial" panose="020B0604020202020204" pitchFamily="34" charset="0"/>
              <a:cs typeface="Arial" panose="020B0604020202020204" pitchFamily="34" charset="0"/>
            </a:endParaRPr>
          </a:p>
        </p:txBody>
      </p:sp>
      <p:sp>
        <p:nvSpPr>
          <p:cNvPr id="9" name="Rectángulo 8"/>
          <p:cNvSpPr/>
          <p:nvPr/>
        </p:nvSpPr>
        <p:spPr>
          <a:xfrm>
            <a:off x="13786979" y="11869951"/>
            <a:ext cx="4354940" cy="1518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bg1"/>
                </a:solidFill>
                <a:latin typeface="Arial" panose="020B0604020202020204" pitchFamily="34" charset="0"/>
                <a:cs typeface="Arial" panose="020B0604020202020204" pitchFamily="34" charset="0"/>
              </a:rPr>
              <a:t>Aurelio, estas diapositivas están en la carpeta. </a:t>
            </a:r>
            <a:endParaRPr lang="es-MX"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71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128304" y="849087"/>
            <a:ext cx="17732829" cy="3416320"/>
          </a:xfrm>
          <a:prstGeom prst="rect">
            <a:avLst/>
          </a:prstGeom>
        </p:spPr>
        <p:txBody>
          <a:bodyPr wrap="square">
            <a:spAutoFit/>
          </a:bodyPr>
          <a:lstStyle/>
          <a:p>
            <a:pPr algn="just">
              <a:spcAft>
                <a:spcPts val="0"/>
              </a:spcAft>
            </a:pPr>
            <a:endPar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Ahora, una forma de apreciar el arte de los trovadores es ver sus composiciones como “poemas con música”. Por lo que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se invita al participante a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escuchar la siguiente canción, una de las más populares canciones de los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trovadores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en la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actualidad,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y que fue escrita por Berenguer de Palou, quien murió en el </a:t>
            </a:r>
            <a:r>
              <a:rPr lang="es-MX" sz="2400" dirty="0">
                <a:latin typeface="Arial" panose="020B0604020202020204" pitchFamily="34" charset="0"/>
                <a:ea typeface="Times New Roman" panose="02020603050405020304" pitchFamily="18" charset="0"/>
                <a:cs typeface="Arial" panose="020B0604020202020204" pitchFamily="34" charset="0"/>
              </a:rPr>
              <a:t>año </a:t>
            </a:r>
            <a:r>
              <a:rPr lang="es-MX" sz="2400" dirty="0" smtClean="0">
                <a:latin typeface="Arial" panose="020B0604020202020204" pitchFamily="34" charset="0"/>
                <a:ea typeface="Times New Roman" panose="02020603050405020304" pitchFamily="18" charset="0"/>
                <a:cs typeface="Arial" panose="020B0604020202020204" pitchFamily="34" charset="0"/>
              </a:rPr>
              <a:t>de 1241</a:t>
            </a:r>
            <a:r>
              <a:rPr lang="es-MX" sz="2400" dirty="0">
                <a:latin typeface="Arial" panose="020B0604020202020204" pitchFamily="34" charset="0"/>
                <a:ea typeface="Times New Roman" panose="02020603050405020304" pitchFamily="18" charset="0"/>
                <a:cs typeface="Arial" panose="020B0604020202020204" pitchFamily="34" charset="0"/>
              </a:rPr>
              <a:t>. </a:t>
            </a:r>
          </a:p>
          <a:p>
            <a:pPr algn="just"/>
            <a:endParaRPr lang="es-MX" sz="2400" dirty="0">
              <a:latin typeface="Arial" panose="020B0604020202020204" pitchFamily="34" charset="0"/>
              <a:ea typeface="Times New Roman" panose="02020603050405020304" pitchFamily="18" charset="0"/>
              <a:cs typeface="Arial" panose="020B0604020202020204" pitchFamily="34" charset="0"/>
            </a:endParaRPr>
          </a:p>
          <a:p>
            <a:pPr algn="just"/>
            <a:r>
              <a:rPr lang="es-MX" sz="2400" dirty="0">
                <a:highlight>
                  <a:srgbClr val="FF9999"/>
                </a:highlight>
                <a:latin typeface="Arial" panose="020B0604020202020204" pitchFamily="34" charset="0"/>
                <a:cs typeface="Arial" panose="020B0604020202020204" pitchFamily="34" charset="0"/>
              </a:rPr>
              <a:t>Para escuchar esta canción, </a:t>
            </a:r>
            <a:r>
              <a:rPr lang="es-MX" sz="2400" dirty="0" smtClean="0">
                <a:highlight>
                  <a:srgbClr val="FF9999"/>
                </a:highlight>
                <a:latin typeface="Arial" panose="020B0604020202020204" pitchFamily="34" charset="0"/>
                <a:cs typeface="Arial" panose="020B0604020202020204" pitchFamily="34" charset="0"/>
              </a:rPr>
              <a:t>debe </a:t>
            </a:r>
            <a:r>
              <a:rPr lang="es-MX" sz="2400" dirty="0">
                <a:highlight>
                  <a:srgbClr val="FF9999"/>
                </a:highlight>
                <a:latin typeface="Arial" panose="020B0604020202020204" pitchFamily="34" charset="0"/>
                <a:cs typeface="Arial" panose="020B0604020202020204" pitchFamily="34" charset="0"/>
              </a:rPr>
              <a:t>ingresar a la biblioteca digital Naxos Music Library. </a:t>
            </a:r>
            <a:r>
              <a:rPr lang="es-MX" sz="2400" dirty="0" smtClean="0">
                <a:highlight>
                  <a:srgbClr val="FF9999"/>
                </a:highlight>
                <a:latin typeface="Arial" panose="020B0604020202020204" pitchFamily="34" charset="0"/>
                <a:cs typeface="Arial" panose="020B0604020202020204" pitchFamily="34" charset="0"/>
              </a:rPr>
              <a:t>Para ello consulte </a:t>
            </a:r>
            <a:r>
              <a:rPr lang="es-MX" sz="2400" dirty="0">
                <a:highlight>
                  <a:srgbClr val="FF9999"/>
                </a:highlight>
                <a:latin typeface="Arial" panose="020B0604020202020204" pitchFamily="34" charset="0"/>
                <a:cs typeface="Arial" panose="020B0604020202020204" pitchFamily="34" charset="0"/>
              </a:rPr>
              <a:t>las instrucciones en el siguiente </a:t>
            </a:r>
            <a:r>
              <a:rPr lang="es-MX" sz="2400" dirty="0" smtClean="0">
                <a:highlight>
                  <a:srgbClr val="FF9999"/>
                </a:highlight>
                <a:latin typeface="Arial" panose="020B0604020202020204" pitchFamily="34" charset="0"/>
                <a:cs typeface="Arial" panose="020B0604020202020204" pitchFamily="34" charset="0"/>
              </a:rPr>
              <a:t>documento: </a:t>
            </a:r>
            <a:r>
              <a:rPr lang="es-MX" sz="2400" b="1" dirty="0">
                <a:solidFill>
                  <a:schemeClr val="dk1"/>
                </a:solidFill>
                <a:highlight>
                  <a:srgbClr val="FFFF00"/>
                </a:highlight>
                <a:latin typeface="Arial" panose="020B0604020202020204" pitchFamily="34" charset="0"/>
                <a:cs typeface="Arial" panose="020B0604020202020204" pitchFamily="34" charset="0"/>
              </a:rPr>
              <a:t>AQUÍ DEBE IR NOMBRE DEL DOCUMENTO CON HIPERVÍCULO</a:t>
            </a:r>
          </a:p>
          <a:p>
            <a:pPr algn="just"/>
            <a:endParaRPr lang="es-MX" sz="2400" dirty="0">
              <a:highlight>
                <a:srgbClr val="00FFFF"/>
              </a:highlight>
              <a:latin typeface="Arial" panose="020B0604020202020204" pitchFamily="34" charset="0"/>
              <a:cs typeface="Arial" panose="020B0604020202020204" pitchFamily="34" charset="0"/>
            </a:endParaRPr>
          </a:p>
          <a:p>
            <a:pPr fontAlgn="base"/>
            <a:r>
              <a:rPr lang="es-MX" sz="2400" dirty="0">
                <a:highlight>
                  <a:srgbClr val="00FFFF"/>
                </a:highlight>
                <a:latin typeface="Arial" panose="020B0604020202020204" pitchFamily="34" charset="0"/>
                <a:cs typeface="Arial" panose="020B0604020202020204" pitchFamily="34" charset="0"/>
              </a:rPr>
              <a:t>	</a:t>
            </a:r>
            <a:r>
              <a:rPr lang="es-MX" sz="2400" dirty="0" smtClean="0">
                <a:latin typeface="Arial" panose="020B0604020202020204" pitchFamily="34" charset="0"/>
                <a:ea typeface="Times New Roman" panose="02020603050405020304" pitchFamily="18" charset="0"/>
                <a:cs typeface="Arial" panose="020B0604020202020204" pitchFamily="34" charset="0"/>
              </a:rPr>
              <a:t>A continuaci</a:t>
            </a:r>
            <a:r>
              <a:rPr lang="es-ES" sz="2400" dirty="0" err="1" smtClean="0">
                <a:latin typeface="Arial" panose="020B0604020202020204" pitchFamily="34" charset="0"/>
                <a:ea typeface="Times New Roman" panose="02020603050405020304" pitchFamily="18" charset="0"/>
                <a:cs typeface="Arial" panose="020B0604020202020204" pitchFamily="34" charset="0"/>
              </a:rPr>
              <a:t>ón</a:t>
            </a:r>
            <a:r>
              <a:rPr lang="es-MX" sz="2400" dirty="0" smtClean="0">
                <a:latin typeface="Arial" panose="020B0604020202020204" pitchFamily="34" charset="0"/>
                <a:ea typeface="Times New Roman" panose="02020603050405020304" pitchFamily="18" charset="0"/>
                <a:cs typeface="Arial" panose="020B0604020202020204" pitchFamily="34" charset="0"/>
              </a:rPr>
              <a:t>, haga </a:t>
            </a:r>
            <a:r>
              <a:rPr lang="es-MX" sz="2400" dirty="0">
                <a:latin typeface="Arial" panose="020B0604020202020204" pitchFamily="34" charset="0"/>
                <a:ea typeface="Times New Roman" panose="02020603050405020304" pitchFamily="18" charset="0"/>
                <a:cs typeface="Arial" panose="020B0604020202020204" pitchFamily="34" charset="0"/>
              </a:rPr>
              <a:t>clic en cada pestaña para consultar los </a:t>
            </a:r>
            <a:r>
              <a:rPr lang="es-MX" sz="2400" dirty="0" smtClean="0">
                <a:latin typeface="Arial" panose="020B0604020202020204" pitchFamily="34" charset="0"/>
                <a:ea typeface="Times New Roman" panose="02020603050405020304" pitchFamily="18" charset="0"/>
                <a:cs typeface="Arial" panose="020B0604020202020204" pitchFamily="34" charset="0"/>
              </a:rPr>
              <a:t>datos </a:t>
            </a:r>
            <a:r>
              <a:rPr lang="es-MX" sz="2400" dirty="0">
                <a:latin typeface="Arial" panose="020B0604020202020204" pitchFamily="34" charset="0"/>
                <a:ea typeface="Times New Roman" panose="02020603050405020304" pitchFamily="18" charset="0"/>
                <a:cs typeface="Arial" panose="020B0604020202020204" pitchFamily="34" charset="0"/>
              </a:rPr>
              <a:t>de la canción y su letra</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p>
        </p:txBody>
      </p:sp>
      <p:graphicFrame>
        <p:nvGraphicFramePr>
          <p:cNvPr id="9" name="Tabla 8"/>
          <p:cNvGraphicFramePr>
            <a:graphicFrameLocks noGrp="1"/>
          </p:cNvGraphicFramePr>
          <p:nvPr>
            <p:extLst>
              <p:ext uri="{D42A27DB-BD31-4B8C-83A1-F6EECF244321}">
                <p14:modId xmlns:p14="http://schemas.microsoft.com/office/powerpoint/2010/main" val="110030586"/>
              </p:ext>
            </p:extLst>
          </p:nvPr>
        </p:nvGraphicFramePr>
        <p:xfrm>
          <a:off x="1471083" y="5262071"/>
          <a:ext cx="16555660" cy="2072640"/>
        </p:xfrm>
        <a:graphic>
          <a:graphicData uri="http://schemas.openxmlformats.org/drawingml/2006/table">
            <a:tbl>
              <a:tblPr firstRow="1" bandRow="1">
                <a:tableStyleId>{5C22544A-7EE6-4342-B048-85BDC9FD1C3A}</a:tableStyleId>
              </a:tblPr>
              <a:tblGrid>
                <a:gridCol w="8277830">
                  <a:extLst>
                    <a:ext uri="{9D8B030D-6E8A-4147-A177-3AD203B41FA5}">
                      <a16:colId xmlns:a16="http://schemas.microsoft.com/office/drawing/2014/main" xmlns="" val="20000"/>
                    </a:ext>
                  </a:extLst>
                </a:gridCol>
                <a:gridCol w="8277830">
                  <a:extLst>
                    <a:ext uri="{9D8B030D-6E8A-4147-A177-3AD203B41FA5}">
                      <a16:colId xmlns:a16="http://schemas.microsoft.com/office/drawing/2014/main" xmlns="" val="20001"/>
                    </a:ext>
                  </a:extLst>
                </a:gridCol>
              </a:tblGrid>
              <a:tr h="370840">
                <a:tc>
                  <a:txBody>
                    <a:bodyPr/>
                    <a:lstStyle/>
                    <a:p>
                      <a:pPr marL="0" marR="0" lvl="0" indent="0" algn="ctr" defTabSz="1979950" rtl="0" eaLnBrk="1" fontAlgn="auto" latinLnBrk="0" hangingPunct="1">
                        <a:lnSpc>
                          <a:spcPct val="100000"/>
                        </a:lnSpc>
                        <a:spcBef>
                          <a:spcPts val="0"/>
                        </a:spcBef>
                        <a:spcAft>
                          <a:spcPts val="0"/>
                        </a:spcAft>
                        <a:buClrTx/>
                        <a:buSzTx/>
                        <a:buFontTx/>
                        <a:buNone/>
                        <a:tabLst/>
                        <a:defRPr/>
                      </a:pPr>
                      <a:r>
                        <a:rPr lang="es-MX" sz="2800" b="1" kern="1200" dirty="0">
                          <a:solidFill>
                            <a:schemeClr val="tx1"/>
                          </a:solidFill>
                          <a:latin typeface="Arial" panose="020B0604020202020204" pitchFamily="34" charset="0"/>
                          <a:ea typeface="+mn-ea"/>
                          <a:cs typeface="Arial" panose="020B0604020202020204" pitchFamily="34" charset="0"/>
                        </a:rPr>
                        <a:t>Datos de la canción</a:t>
                      </a:r>
                    </a:p>
                  </a:txBody>
                  <a:tcPr>
                    <a:solidFill>
                      <a:srgbClr val="339D68"/>
                    </a:solidFill>
                  </a:tcPr>
                </a:tc>
                <a:tc>
                  <a:txBody>
                    <a:bodyPr/>
                    <a:lstStyle/>
                    <a:p>
                      <a:pPr algn="ctr"/>
                      <a:r>
                        <a:rPr lang="es-MX" sz="2800" dirty="0">
                          <a:solidFill>
                            <a:schemeClr val="tx1"/>
                          </a:solidFill>
                          <a:latin typeface="Arial" panose="020B0604020202020204" pitchFamily="34" charset="0"/>
                          <a:cs typeface="Arial" panose="020B0604020202020204" pitchFamily="34" charset="0"/>
                        </a:rPr>
                        <a:t>Letra de la canción</a:t>
                      </a:r>
                    </a:p>
                  </a:txBody>
                  <a:tcPr anchor="ctr">
                    <a:solidFill>
                      <a:srgbClr val="339D68"/>
                    </a:solidFill>
                  </a:tcPr>
                </a:tc>
                <a:extLst>
                  <a:ext uri="{0D108BD9-81ED-4DB2-BD59-A6C34878D82A}">
                    <a16:rowId xmlns:a16="http://schemas.microsoft.com/office/drawing/2014/main" xmlns="" val="10000"/>
                  </a:ext>
                </a:extLst>
              </a:tr>
              <a:tr h="370840">
                <a:tc>
                  <a:txBody>
                    <a:bodyPr/>
                    <a:lstStyle/>
                    <a:p>
                      <a:pPr marL="0" marR="0" lvl="0" indent="0" algn="l" defTabSz="1979950" rtl="0" eaLnBrk="1" fontAlgn="auto" latinLnBrk="0" hangingPunct="1">
                        <a:lnSpc>
                          <a:spcPct val="100000"/>
                        </a:lnSpc>
                        <a:spcBef>
                          <a:spcPts val="0"/>
                        </a:spcBef>
                        <a:spcAft>
                          <a:spcPts val="0"/>
                        </a:spcAft>
                        <a:buClrTx/>
                        <a:buSzTx/>
                        <a:buFontTx/>
                        <a:buNone/>
                        <a:tabLst/>
                        <a:defRPr/>
                      </a:pPr>
                      <a:r>
                        <a:rPr lang="es-MX"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Palou</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B. (1996). </a:t>
                      </a:r>
                      <a:r>
                        <a:rPr lang="es-MX"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Tant</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MX"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m'abelis</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En </a:t>
                      </a:r>
                      <a:r>
                        <a:rPr lang="es-MX" sz="2400" i="1" dirty="0">
                          <a:solidFill>
                            <a:srgbClr val="000000"/>
                          </a:solidFill>
                          <a:latin typeface="Arial" panose="020B0604020202020204" pitchFamily="34" charset="0"/>
                          <a:ea typeface="Times New Roman" panose="02020603050405020304" pitchFamily="18" charset="0"/>
                          <a:cs typeface="Arial" panose="020B0604020202020204" pitchFamily="34" charset="0"/>
                        </a:rPr>
                        <a:t>Music of the trobadours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[CD 8.554257]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[Álbum grabado por Ensemble Unicorn y Oni Wytars Ensemble].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Naxos (obra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original publicada en el s. XII</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txBody>
                  <a:tcPr>
                    <a:solidFill>
                      <a:schemeClr val="bg1"/>
                    </a:solidFill>
                  </a:tcPr>
                </a:tc>
                <a:tc>
                  <a:txBody>
                    <a:bodyPr/>
                    <a:lstStyle/>
                    <a:p>
                      <a:pPr marL="0" algn="ctr" defTabSz="1641370" rtl="0" eaLnBrk="1" latinLnBrk="0" hangingPunct="1"/>
                      <a:r>
                        <a:rPr lang="es-MX" sz="2400" kern="1200" dirty="0">
                          <a:solidFill>
                            <a:schemeClr val="dk1"/>
                          </a:solidFill>
                          <a:highlight>
                            <a:srgbClr val="FFFF00"/>
                          </a:highlight>
                          <a:latin typeface="Arial" panose="020B0604020202020204" pitchFamily="34" charset="0"/>
                          <a:ea typeface="+mn-ea"/>
                          <a:cs typeface="Arial" panose="020B0604020202020204" pitchFamily="34" charset="0"/>
                        </a:rPr>
                        <a:t>La información está en la diapositiva </a:t>
                      </a:r>
                      <a:r>
                        <a:rPr lang="es-MX" sz="2400" kern="1200" dirty="0" smtClean="0">
                          <a:solidFill>
                            <a:schemeClr val="dk1"/>
                          </a:solidFill>
                          <a:highlight>
                            <a:srgbClr val="FFFF00"/>
                          </a:highlight>
                          <a:latin typeface="Arial" panose="020B0604020202020204" pitchFamily="34" charset="0"/>
                          <a:ea typeface="+mn-ea"/>
                          <a:cs typeface="Arial" panose="020B0604020202020204" pitchFamily="34" charset="0"/>
                        </a:rPr>
                        <a:t>17</a:t>
                      </a:r>
                      <a:endParaRPr lang="es-MX" sz="2400" kern="1200" dirty="0">
                        <a:solidFill>
                          <a:schemeClr val="dk1"/>
                        </a:solidFill>
                        <a:highlight>
                          <a:srgbClr val="FFFF00"/>
                        </a:highlight>
                        <a:latin typeface="Arial" panose="020B0604020202020204" pitchFamily="34" charset="0"/>
                        <a:ea typeface="+mn-ea"/>
                        <a:cs typeface="Arial" panose="020B0604020202020204" pitchFamily="34" charset="0"/>
                      </a:endParaRPr>
                    </a:p>
                  </a:txBody>
                  <a:tcPr anchor="ctr">
                    <a:solidFill>
                      <a:schemeClr val="bg1"/>
                    </a:solidFill>
                  </a:tcPr>
                </a:tc>
                <a:extLst>
                  <a:ext uri="{0D108BD9-81ED-4DB2-BD59-A6C34878D82A}">
                    <a16:rowId xmlns:a16="http://schemas.microsoft.com/office/drawing/2014/main" xmlns="" val="10001"/>
                  </a:ext>
                </a:extLst>
              </a:tr>
            </a:tbl>
          </a:graphicData>
        </a:graphic>
      </p:graphicFrame>
      <p:sp>
        <p:nvSpPr>
          <p:cNvPr id="7" name="Rectángulo 6"/>
          <p:cNvSpPr/>
          <p:nvPr/>
        </p:nvSpPr>
        <p:spPr>
          <a:xfrm>
            <a:off x="1128304" y="7962043"/>
            <a:ext cx="17732829" cy="6124754"/>
          </a:xfrm>
          <a:prstGeom prst="rect">
            <a:avLst/>
          </a:prstGeom>
        </p:spPr>
        <p:txBody>
          <a:bodyPr wrap="square">
            <a:spAutoFit/>
          </a:bodyPr>
          <a:lstStyle/>
          <a:p>
            <a:pPr algn="just"/>
            <a:r>
              <a:rPr lang="es-MX" sz="2400" dirty="0">
                <a:latin typeface="Arial" panose="020B0604020202020204" pitchFamily="34" charset="0"/>
                <a:cs typeface="Arial" panose="020B0604020202020204" pitchFamily="34" charset="0"/>
              </a:rPr>
              <a:t>Ahora, para conocer más </a:t>
            </a:r>
            <a:r>
              <a:rPr lang="es-MX" sz="2400" dirty="0" smtClean="0">
                <a:latin typeface="Arial" panose="020B0604020202020204" pitchFamily="34" charset="0"/>
                <a:cs typeface="Arial" panose="020B0604020202020204" pitchFamily="34" charset="0"/>
              </a:rPr>
              <a:t>acerca de </a:t>
            </a:r>
            <a:r>
              <a:rPr lang="es-MX" sz="2400" dirty="0">
                <a:latin typeface="Arial" panose="020B0604020202020204" pitchFamily="34" charset="0"/>
                <a:cs typeface="Arial" panose="020B0604020202020204" pitchFamily="34" charset="0"/>
              </a:rPr>
              <a:t>la música de esta época, </a:t>
            </a:r>
            <a:r>
              <a:rPr lang="es-MX" sz="2400" dirty="0" smtClean="0">
                <a:latin typeface="Arial" panose="020B0604020202020204" pitchFamily="34" charset="0"/>
                <a:cs typeface="Arial" panose="020B0604020202020204" pitchFamily="34" charset="0"/>
              </a:rPr>
              <a:t>revise el </a:t>
            </a:r>
            <a:r>
              <a:rPr lang="es-MX" sz="2400" dirty="0">
                <a:latin typeface="Arial" panose="020B0604020202020204" pitchFamily="34" charset="0"/>
                <a:cs typeface="Arial" panose="020B0604020202020204" pitchFamily="34" charset="0"/>
              </a:rPr>
              <a:t>siguiente video que describe </a:t>
            </a:r>
            <a:r>
              <a:rPr lang="es-MX" sz="2400" dirty="0" smtClean="0">
                <a:latin typeface="Arial" panose="020B0604020202020204" pitchFamily="34" charset="0"/>
                <a:cs typeface="Arial" panose="020B0604020202020204" pitchFamily="34" charset="0"/>
              </a:rPr>
              <a:t>c</a:t>
            </a:r>
            <a:r>
              <a:rPr lang="es-ES" sz="2400" dirty="0" smtClean="0">
                <a:latin typeface="Arial" panose="020B0604020202020204" pitchFamily="34" charset="0"/>
                <a:cs typeface="Arial" panose="020B0604020202020204" pitchFamily="34" charset="0"/>
              </a:rPr>
              <a:t>ó</a:t>
            </a:r>
            <a:r>
              <a:rPr lang="es-MX" sz="2400" dirty="0" smtClean="0">
                <a:latin typeface="Arial" panose="020B0604020202020204" pitchFamily="34" charset="0"/>
                <a:cs typeface="Arial" panose="020B0604020202020204" pitchFamily="34" charset="0"/>
              </a:rPr>
              <a:t>mo </a:t>
            </a:r>
            <a:r>
              <a:rPr lang="es-MX" sz="2400" dirty="0">
                <a:latin typeface="Arial" panose="020B0604020202020204" pitchFamily="34" charset="0"/>
                <a:cs typeface="Arial" panose="020B0604020202020204" pitchFamily="34" charset="0"/>
              </a:rPr>
              <a:t>era la vida en la </a:t>
            </a:r>
            <a:r>
              <a:rPr lang="es-MX" sz="2400" dirty="0" smtClean="0">
                <a:latin typeface="Arial" panose="020B0604020202020204" pitchFamily="34" charset="0"/>
                <a:cs typeface="Arial" panose="020B0604020202020204" pitchFamily="34" charset="0"/>
              </a:rPr>
              <a:t>Edad Media</a:t>
            </a:r>
            <a:r>
              <a:rPr lang="es-MX" sz="2400" dirty="0">
                <a:latin typeface="Arial" panose="020B0604020202020204" pitchFamily="34" charset="0"/>
                <a:cs typeface="Arial" panose="020B0604020202020204" pitchFamily="34" charset="0"/>
              </a:rPr>
              <a:t>. </a:t>
            </a:r>
          </a:p>
          <a:p>
            <a:pPr algn="just"/>
            <a:endParaRPr lang="es-MX" sz="2400" dirty="0">
              <a:latin typeface="Arial" panose="020B0604020202020204" pitchFamily="34" charset="0"/>
              <a:cs typeface="Arial" panose="020B0604020202020204" pitchFamily="34" charset="0"/>
            </a:endParaRPr>
          </a:p>
          <a:p>
            <a:pPr algn="just"/>
            <a:endParaRPr lang="es-MX" sz="2400" dirty="0">
              <a:highlight>
                <a:srgbClr val="FF00FF"/>
              </a:highlight>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highlight>
                <a:srgbClr val="00FFFF"/>
              </a:highlight>
              <a:latin typeface="Arial" panose="020B0604020202020204" pitchFamily="34" charset="0"/>
              <a:cs typeface="Arial" panose="020B0604020202020204" pitchFamily="34" charset="0"/>
            </a:endParaRPr>
          </a:p>
          <a:p>
            <a:pPr algn="just"/>
            <a:endParaRPr lang="es-MX" sz="2400" dirty="0">
              <a:highlight>
                <a:srgbClr val="00FFFF"/>
              </a:highlight>
              <a:latin typeface="Arial" panose="020B0604020202020204" pitchFamily="34" charset="0"/>
              <a:cs typeface="Arial" panose="020B0604020202020204" pitchFamily="34" charset="0"/>
            </a:endParaRPr>
          </a:p>
          <a:p>
            <a:pPr algn="just"/>
            <a:endParaRPr lang="es-MX" sz="2400" dirty="0">
              <a:highlight>
                <a:srgbClr val="00FFFF"/>
              </a:highlight>
              <a:latin typeface="Arial" panose="020B0604020202020204" pitchFamily="34" charset="0"/>
              <a:cs typeface="Arial" panose="020B0604020202020204" pitchFamily="34" charset="0"/>
            </a:endParaRPr>
          </a:p>
          <a:p>
            <a:pPr algn="just"/>
            <a:r>
              <a:rPr lang="es-MX" sz="2400" dirty="0">
                <a:solidFill>
                  <a:schemeClr val="dk1"/>
                </a:solidFill>
                <a:highlight>
                  <a:srgbClr val="FF9999"/>
                </a:highlight>
                <a:latin typeface="Arial" panose="020B0604020202020204" pitchFamily="34" charset="0"/>
                <a:cs typeface="Arial" panose="020B0604020202020204" pitchFamily="34" charset="0"/>
              </a:rPr>
              <a:t>Para escuchar </a:t>
            </a:r>
            <a:r>
              <a:rPr lang="es-MX" sz="2400" dirty="0" smtClean="0">
                <a:solidFill>
                  <a:schemeClr val="dk1"/>
                </a:solidFill>
                <a:highlight>
                  <a:srgbClr val="FF9999"/>
                </a:highlight>
                <a:latin typeface="Arial" panose="020B0604020202020204" pitchFamily="34" charset="0"/>
                <a:cs typeface="Arial" panose="020B0604020202020204" pitchFamily="34" charset="0"/>
              </a:rPr>
              <a:t>las siguientes canciones, debe </a:t>
            </a:r>
            <a:r>
              <a:rPr lang="es-MX" sz="2400" dirty="0">
                <a:solidFill>
                  <a:schemeClr val="dk1"/>
                </a:solidFill>
                <a:highlight>
                  <a:srgbClr val="FF9999"/>
                </a:highlight>
                <a:latin typeface="Arial" panose="020B0604020202020204" pitchFamily="34" charset="0"/>
                <a:cs typeface="Arial" panose="020B0604020202020204" pitchFamily="34" charset="0"/>
              </a:rPr>
              <a:t>ingresar a la biblioteca digital Naxos Music Library. </a:t>
            </a:r>
            <a:r>
              <a:rPr lang="es-MX" sz="2400" dirty="0" smtClean="0">
                <a:solidFill>
                  <a:schemeClr val="dk1"/>
                </a:solidFill>
                <a:highlight>
                  <a:srgbClr val="FF9999"/>
                </a:highlight>
                <a:latin typeface="Arial" panose="020B0604020202020204" pitchFamily="34" charset="0"/>
                <a:cs typeface="Arial" panose="020B0604020202020204" pitchFamily="34" charset="0"/>
              </a:rPr>
              <a:t>Para ello, consulte </a:t>
            </a:r>
            <a:r>
              <a:rPr lang="es-MX" sz="2400" dirty="0">
                <a:solidFill>
                  <a:schemeClr val="dk1"/>
                </a:solidFill>
                <a:highlight>
                  <a:srgbClr val="FF9999"/>
                </a:highlight>
                <a:latin typeface="Arial" panose="020B0604020202020204" pitchFamily="34" charset="0"/>
                <a:cs typeface="Arial" panose="020B0604020202020204" pitchFamily="34" charset="0"/>
              </a:rPr>
              <a:t>las instrucciones en el siguiente </a:t>
            </a:r>
            <a:r>
              <a:rPr lang="es-MX" sz="2400" dirty="0" smtClean="0">
                <a:solidFill>
                  <a:schemeClr val="dk1"/>
                </a:solidFill>
                <a:highlight>
                  <a:srgbClr val="FF9999"/>
                </a:highlight>
                <a:latin typeface="Arial" panose="020B0604020202020204" pitchFamily="34" charset="0"/>
                <a:cs typeface="Arial" panose="020B0604020202020204" pitchFamily="34" charset="0"/>
              </a:rPr>
              <a:t>documento: </a:t>
            </a:r>
            <a:r>
              <a:rPr lang="es-MX" sz="2400" b="1" dirty="0">
                <a:solidFill>
                  <a:schemeClr val="dk1"/>
                </a:solidFill>
                <a:highlight>
                  <a:srgbClr val="FFFF00"/>
                </a:highlight>
                <a:latin typeface="Arial" panose="020B0604020202020204" pitchFamily="34" charset="0"/>
                <a:cs typeface="Arial" panose="020B0604020202020204" pitchFamily="34" charset="0"/>
              </a:rPr>
              <a:t>AQUÍ DEBE IR NOMBRE DEL DOCUMENTO CON HIPERVÍCULO</a:t>
            </a:r>
          </a:p>
          <a:p>
            <a:pPr fontAlgn="base"/>
            <a:endParaRPr lang="es-MX" sz="2800" dirty="0">
              <a:highlight>
                <a:srgbClr val="00FFFF"/>
              </a:highlight>
              <a:latin typeface="Arial" panose="020B0604020202020204" pitchFamily="34" charset="0"/>
              <a:cs typeface="Arial" panose="020B0604020202020204" pitchFamily="34" charset="0"/>
            </a:endParaRPr>
          </a:p>
          <a:p>
            <a:pPr algn="ctr"/>
            <a:r>
              <a:rPr lang="es-MX" sz="2800" b="1" dirty="0">
                <a:solidFill>
                  <a:srgbClr val="FF0000"/>
                </a:solidFill>
                <a:latin typeface="Arial" panose="020B0604020202020204" pitchFamily="34" charset="0"/>
                <a:cs typeface="Arial" panose="020B0604020202020204" pitchFamily="34" charset="0"/>
              </a:rPr>
              <a:t>Aquí debe ir catálogo de canciones de los trovadores de la edad media. </a:t>
            </a:r>
          </a:p>
          <a:p>
            <a:pPr algn="ctr"/>
            <a:r>
              <a:rPr lang="es-MX" sz="2400" dirty="0">
                <a:solidFill>
                  <a:schemeClr val="dk1"/>
                </a:solidFill>
                <a:highlight>
                  <a:srgbClr val="FFFF00"/>
                </a:highlight>
                <a:latin typeface="Arial" panose="020B0604020202020204" pitchFamily="34" charset="0"/>
                <a:cs typeface="Arial" panose="020B0604020202020204" pitchFamily="34" charset="0"/>
              </a:rPr>
              <a:t>Información en la diapositiva </a:t>
            </a:r>
            <a:r>
              <a:rPr lang="es-MX" sz="2400" dirty="0" smtClean="0">
                <a:solidFill>
                  <a:schemeClr val="dk1"/>
                </a:solidFill>
                <a:highlight>
                  <a:srgbClr val="FFFF00"/>
                </a:highlight>
                <a:latin typeface="Arial" panose="020B0604020202020204" pitchFamily="34" charset="0"/>
                <a:cs typeface="Arial" panose="020B0604020202020204" pitchFamily="34" charset="0"/>
              </a:rPr>
              <a:t>18</a:t>
            </a:r>
            <a:endParaRPr lang="es-MX" sz="2400" dirty="0">
              <a:solidFill>
                <a:schemeClr val="dk1"/>
              </a:solidFill>
              <a:highlight>
                <a:srgbClr val="FFFF00"/>
              </a:highlight>
              <a:latin typeface="Arial" panose="020B0604020202020204" pitchFamily="34" charset="0"/>
              <a:cs typeface="Arial" panose="020B0604020202020204" pitchFamily="34" charset="0"/>
            </a:endParaRPr>
          </a:p>
        </p:txBody>
      </p:sp>
      <p:sp>
        <p:nvSpPr>
          <p:cNvPr id="10" name="Rectángulo 9"/>
          <p:cNvSpPr/>
          <p:nvPr/>
        </p:nvSpPr>
        <p:spPr>
          <a:xfrm>
            <a:off x="5908492" y="8558891"/>
            <a:ext cx="8172450" cy="277313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sz="2400" dirty="0">
                <a:highlight>
                  <a:srgbClr val="FF00FF"/>
                </a:highlight>
                <a:latin typeface="Arial"/>
                <a:cs typeface="Arial"/>
              </a:rPr>
              <a:t>La edad media en 10 minutos</a:t>
            </a:r>
          </a:p>
          <a:p>
            <a:pPr algn="ctr"/>
            <a:r>
              <a:rPr lang="es-MX" sz="2400" dirty="0">
                <a:latin typeface="Arial" panose="020B0604020202020204" pitchFamily="34" charset="0"/>
                <a:cs typeface="Arial" panose="020B0604020202020204" pitchFamily="34" charset="0"/>
                <a:hlinkClick r:id="rId2"/>
              </a:rPr>
              <a:t>https://youtu.be/DjdFLJT5lhY</a:t>
            </a:r>
            <a:r>
              <a:rPr lang="es-MX" sz="2400" dirty="0">
                <a:latin typeface="Arial" panose="020B0604020202020204" pitchFamily="34" charset="0"/>
                <a:cs typeface="Arial" panose="020B0604020202020204" pitchFamily="34" charset="0"/>
              </a:rPr>
              <a:t>   </a:t>
            </a:r>
          </a:p>
        </p:txBody>
      </p:sp>
      <p:sp>
        <p:nvSpPr>
          <p:cNvPr id="8" name="Rectángulo 7"/>
          <p:cNvSpPr/>
          <p:nvPr/>
        </p:nvSpPr>
        <p:spPr>
          <a:xfrm>
            <a:off x="18227403" y="4772598"/>
            <a:ext cx="4354940" cy="15257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tx1"/>
                </a:solidFill>
                <a:latin typeface="Arial" panose="020B0604020202020204" pitchFamily="34" charset="0"/>
                <a:cs typeface="Arial" panose="020B0604020202020204" pitchFamily="34" charset="0"/>
              </a:rPr>
              <a:t>Presentar en pestañas, igual a las fuentes de información. </a:t>
            </a:r>
            <a:endParaRPr lang="es-MX" sz="2400" dirty="0">
              <a:solidFill>
                <a:srgbClr val="FF0000"/>
              </a:solidFill>
              <a:latin typeface="Arial" panose="020B0604020202020204" pitchFamily="34" charset="0"/>
              <a:cs typeface="Arial" panose="020B0604020202020204" pitchFamily="34" charset="0"/>
            </a:endParaRPr>
          </a:p>
        </p:txBody>
      </p:sp>
      <p:sp>
        <p:nvSpPr>
          <p:cNvPr id="11" name="Rectángulo 10"/>
          <p:cNvSpPr/>
          <p:nvPr/>
        </p:nvSpPr>
        <p:spPr>
          <a:xfrm>
            <a:off x="16842740" y="12695881"/>
            <a:ext cx="6532410" cy="403649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bg1"/>
                </a:solidFill>
                <a:latin typeface="Arial" panose="020B0604020202020204" pitchFamily="34" charset="0"/>
                <a:cs typeface="Arial" panose="020B0604020202020204" pitchFamily="34" charset="0"/>
              </a:rPr>
              <a:t>Aurelio, este catálogo es de música, pero cada canción tiene una descripción y el código para buscar en </a:t>
            </a:r>
            <a:r>
              <a:rPr lang="es-MX" sz="2400" dirty="0" err="1" smtClean="0">
                <a:solidFill>
                  <a:schemeClr val="bg1"/>
                </a:solidFill>
                <a:latin typeface="Arial" panose="020B0604020202020204" pitchFamily="34" charset="0"/>
                <a:cs typeface="Arial" panose="020B0604020202020204" pitchFamily="34" charset="0"/>
              </a:rPr>
              <a:t>naxos</a:t>
            </a:r>
            <a:r>
              <a:rPr lang="es-MX" sz="2400" dirty="0" smtClean="0">
                <a:solidFill>
                  <a:schemeClr val="bg1"/>
                </a:solidFill>
                <a:latin typeface="Arial" panose="020B0604020202020204" pitchFamily="34" charset="0"/>
                <a:cs typeface="Arial" panose="020B0604020202020204" pitchFamily="34" charset="0"/>
              </a:rPr>
              <a:t>. Por favor, elaborar un recurso para presentarlo. Los 3 elementos de cada canción (que te menciono antes) están clasificados por color para que te sea más fácil identificarlos. </a:t>
            </a:r>
          </a:p>
          <a:p>
            <a:r>
              <a:rPr lang="es-MX" sz="2400" dirty="0" smtClean="0">
                <a:solidFill>
                  <a:schemeClr val="bg1"/>
                </a:solidFill>
                <a:latin typeface="Arial" panose="020B0604020202020204" pitchFamily="34" charset="0"/>
                <a:cs typeface="Arial" panose="020B0604020202020204" pitchFamily="34" charset="0"/>
              </a:rPr>
              <a:t>En esta EE se te presentan varios catálogos, sugiero que sea se use el mismo formato y solo se ajuste la información.  </a:t>
            </a:r>
            <a:endParaRPr lang="es-MX"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337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2450" y="778958"/>
            <a:ext cx="11866369" cy="99269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MX" sz="2400" b="1" dirty="0">
                <a:solidFill>
                  <a:schemeClr val="accent1">
                    <a:lumMod val="50000"/>
                  </a:schemeClr>
                </a:solidFill>
                <a:latin typeface="Arial" panose="020B0604020202020204" pitchFamily="34" charset="0"/>
                <a:cs typeface="Arial" panose="020B0604020202020204" pitchFamily="34" charset="0"/>
              </a:rPr>
              <a:t>Tema 1.2 Música del </a:t>
            </a:r>
            <a:r>
              <a:rPr lang="es-MX" sz="2400" b="1" dirty="0" smtClean="0">
                <a:solidFill>
                  <a:schemeClr val="accent1">
                    <a:lumMod val="50000"/>
                  </a:schemeClr>
                </a:solidFill>
                <a:latin typeface="Arial" panose="020B0604020202020204" pitchFamily="34" charset="0"/>
                <a:cs typeface="Arial" panose="020B0604020202020204" pitchFamily="34" charset="0"/>
              </a:rPr>
              <a:t>Renacimiento europeo (1450-1600 aproximadamente)</a:t>
            </a:r>
            <a:endParaRPr lang="es-MX" sz="2400" b="1" dirty="0">
              <a:solidFill>
                <a:schemeClr val="accent1">
                  <a:lumMod val="50000"/>
                </a:schemeClr>
              </a:solidFill>
              <a:latin typeface="Arial" panose="020B0604020202020204" pitchFamily="34" charset="0"/>
              <a:cs typeface="Arial" panose="020B0604020202020204" pitchFamily="34" charset="0"/>
            </a:endParaRPr>
          </a:p>
          <a:p>
            <a:endParaRPr lang="es-MX" sz="3200" b="1" dirty="0">
              <a:latin typeface="Arial" panose="020B0604020202020204" pitchFamily="34" charset="0"/>
              <a:cs typeface="Arial" panose="020B0604020202020204" pitchFamily="34" charset="0"/>
            </a:endParaRPr>
          </a:p>
        </p:txBody>
      </p:sp>
      <p:sp>
        <p:nvSpPr>
          <p:cNvPr id="3" name="Rectángulo 2"/>
          <p:cNvSpPr/>
          <p:nvPr/>
        </p:nvSpPr>
        <p:spPr>
          <a:xfrm>
            <a:off x="552450" y="1477323"/>
            <a:ext cx="18421350" cy="3046988"/>
          </a:xfrm>
          <a:prstGeom prst="rect">
            <a:avLst/>
          </a:prstGeom>
          <a:solidFill>
            <a:srgbClr val="339D68"/>
          </a:solidFill>
        </p:spPr>
        <p:txBody>
          <a:bodyPr wrap="square">
            <a:spAutoFit/>
          </a:bodyPr>
          <a:lstStyle/>
          <a:p>
            <a:pPr algn="just">
              <a:spcAft>
                <a:spcPts val="0"/>
              </a:spcAft>
            </a:pP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A partir de este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tema, se puede identificar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la música del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Renacimiento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en Europa, así como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diferenciar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la música de los trovadores de la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renacentista</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Además, con el material que se comparte, </a:t>
            </a:r>
            <a:r>
              <a:rPr lang="es-MX" sz="2400" dirty="0" smtClean="0">
                <a:latin typeface="Arial" panose="020B0604020202020204" pitchFamily="34" charset="0"/>
                <a:ea typeface="Times New Roman" panose="02020603050405020304" pitchFamily="18" charset="0"/>
                <a:cs typeface="Arial" panose="020B0604020202020204" pitchFamily="34" charset="0"/>
              </a:rPr>
              <a:t>podrá reconocer a </a:t>
            </a:r>
            <a:r>
              <a:rPr lang="es-MX" sz="2400" dirty="0">
                <a:latin typeface="Arial" panose="020B0604020202020204" pitchFamily="34" charset="0"/>
                <a:ea typeface="Times New Roman" panose="02020603050405020304" pitchFamily="18" charset="0"/>
                <a:cs typeface="Arial" panose="020B0604020202020204" pitchFamily="34" charset="0"/>
              </a:rPr>
              <a:t>los principales compositores </a:t>
            </a:r>
            <a:r>
              <a:rPr lang="es-MX" sz="2400" dirty="0" smtClean="0">
                <a:latin typeface="Arial" panose="020B0604020202020204" pitchFamily="34" charset="0"/>
                <a:ea typeface="Times New Roman" panose="02020603050405020304" pitchFamily="18" charset="0"/>
                <a:cs typeface="Arial" panose="020B0604020202020204" pitchFamily="34" charset="0"/>
              </a:rPr>
              <a:t>de esta </a:t>
            </a:r>
            <a:r>
              <a:rPr lang="es-ES" sz="2400" dirty="0" smtClean="0">
                <a:latin typeface="Arial" panose="020B0604020202020204" pitchFamily="34" charset="0"/>
                <a:ea typeface="Times New Roman" panose="02020603050405020304" pitchFamily="18" charset="0"/>
                <a:cs typeface="Arial" panose="020B0604020202020204" pitchFamily="34" charset="0"/>
              </a:rPr>
              <a:t>última corriente </a:t>
            </a:r>
            <a:r>
              <a:rPr lang="es-MX" sz="2400" dirty="0" smtClean="0">
                <a:latin typeface="Arial" panose="020B0604020202020204" pitchFamily="34" charset="0"/>
                <a:ea typeface="Times New Roman" panose="02020603050405020304" pitchFamily="18" charset="0"/>
                <a:cs typeface="Arial" panose="020B0604020202020204" pitchFamily="34" charset="0"/>
              </a:rPr>
              <a:t>y </a:t>
            </a:r>
            <a:r>
              <a:rPr lang="es-MX" sz="2400" dirty="0">
                <a:latin typeface="Arial" panose="020B0604020202020204" pitchFamily="34" charset="0"/>
                <a:ea typeface="Times New Roman" panose="02020603050405020304" pitchFamily="18" charset="0"/>
                <a:cs typeface="Arial" panose="020B0604020202020204" pitchFamily="34" charset="0"/>
              </a:rPr>
              <a:t>sus más trascendentales </a:t>
            </a:r>
            <a:r>
              <a:rPr lang="es-MX" sz="2400" dirty="0" smtClean="0">
                <a:latin typeface="Arial" panose="020B0604020202020204" pitchFamily="34" charset="0"/>
                <a:ea typeface="Times New Roman" panose="02020603050405020304" pitchFamily="18" charset="0"/>
                <a:cs typeface="Arial" panose="020B0604020202020204" pitchFamily="34" charset="0"/>
              </a:rPr>
              <a:t>obras, as</a:t>
            </a:r>
            <a:r>
              <a:rPr lang="es-ES" sz="2400" dirty="0" smtClean="0">
                <a:latin typeface="Arial" panose="020B0604020202020204" pitchFamily="34" charset="0"/>
                <a:ea typeface="Times New Roman" panose="02020603050405020304" pitchFamily="18" charset="0"/>
                <a:cs typeface="Arial" panose="020B0604020202020204" pitchFamily="34" charset="0"/>
              </a:rPr>
              <a:t>í como</a:t>
            </a:r>
            <a:r>
              <a:rPr lang="es-MX" sz="2400" dirty="0" smtClean="0">
                <a:latin typeface="Arial" panose="020B0604020202020204" pitchFamily="34" charset="0"/>
                <a:ea typeface="Times New Roman" panose="02020603050405020304" pitchFamily="18" charset="0"/>
                <a:cs typeface="Arial" panose="020B0604020202020204" pitchFamily="34" charset="0"/>
              </a:rPr>
              <a:t> </a:t>
            </a:r>
            <a:r>
              <a:rPr lang="es-MX" sz="2400" dirty="0">
                <a:latin typeface="Arial" panose="020B0604020202020204" pitchFamily="34" charset="0"/>
                <a:ea typeface="Times New Roman" panose="02020603050405020304" pitchFamily="18" charset="0"/>
                <a:cs typeface="Arial" panose="020B0604020202020204" pitchFamily="34" charset="0"/>
              </a:rPr>
              <a:t>el contexto social en el que se desarrollaron. </a:t>
            </a:r>
          </a:p>
          <a:p>
            <a:pPr algn="just">
              <a:spcAft>
                <a:spcPts val="0"/>
              </a:spcAft>
            </a:pPr>
            <a:r>
              <a:rPr lang="es-MX" sz="2400" dirty="0">
                <a:latin typeface="Arial" panose="020B0604020202020204" pitchFamily="34" charset="0"/>
                <a:ea typeface="Times New Roman" panose="02020603050405020304" pitchFamily="18" charset="0"/>
                <a:cs typeface="Arial" panose="020B0604020202020204" pitchFamily="34" charset="0"/>
              </a:rPr>
              <a:t> </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r>
              <a:rPr lang="es-MX" sz="2400" dirty="0">
                <a:latin typeface="Arial" panose="020B0604020202020204" pitchFamily="34" charset="0"/>
                <a:ea typeface="Times New Roman" panose="02020603050405020304" pitchFamily="18" charset="0"/>
                <a:cs typeface="Arial" panose="020B0604020202020204" pitchFamily="34" charset="0"/>
              </a:rPr>
              <a:t>Dado lo anterior, es importante comentar que </a:t>
            </a:r>
            <a:r>
              <a:rPr lang="es-MX" sz="2400" dirty="0" smtClean="0">
                <a:latin typeface="Arial" panose="020B0604020202020204" pitchFamily="34" charset="0"/>
                <a:ea typeface="Times New Roman" panose="02020603050405020304" pitchFamily="18" charset="0"/>
                <a:cs typeface="Arial" panose="020B0604020202020204" pitchFamily="34" charset="0"/>
              </a:rPr>
              <a:t>después de </a:t>
            </a:r>
            <a:r>
              <a:rPr lang="es-MX" sz="2400" dirty="0">
                <a:latin typeface="Arial" panose="020B0604020202020204" pitchFamily="34" charset="0"/>
                <a:ea typeface="Times New Roman" panose="02020603050405020304" pitchFamily="18" charset="0"/>
                <a:cs typeface="Arial" panose="020B0604020202020204" pitchFamily="34" charset="0"/>
              </a:rPr>
              <a:t>la </a:t>
            </a:r>
            <a:r>
              <a:rPr lang="es-MX" sz="2400" dirty="0" smtClean="0">
                <a:latin typeface="Arial" panose="020B0604020202020204" pitchFamily="34" charset="0"/>
                <a:ea typeface="Times New Roman" panose="02020603050405020304" pitchFamily="18" charset="0"/>
                <a:cs typeface="Arial" panose="020B0604020202020204" pitchFamily="34" charset="0"/>
              </a:rPr>
              <a:t>Edad Media </a:t>
            </a:r>
            <a:r>
              <a:rPr lang="es-MX" sz="2400" dirty="0">
                <a:latin typeface="Arial" panose="020B0604020202020204" pitchFamily="34" charset="0"/>
                <a:ea typeface="Times New Roman" panose="02020603050405020304" pitchFamily="18" charset="0"/>
                <a:cs typeface="Arial" panose="020B0604020202020204" pitchFamily="34" charset="0"/>
              </a:rPr>
              <a:t>surgió el periodo </a:t>
            </a:r>
            <a:r>
              <a:rPr lang="es-MX" sz="2400" dirty="0" smtClean="0">
                <a:latin typeface="Arial" panose="020B0604020202020204" pitchFamily="34" charset="0"/>
                <a:ea typeface="Times New Roman" panose="02020603050405020304" pitchFamily="18" charset="0"/>
                <a:cs typeface="Arial" panose="020B0604020202020204" pitchFamily="34" charset="0"/>
              </a:rPr>
              <a:t>conocido como el Renacimiento</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época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de grandes artistas como Leonardo Da Vinci, creador de la </a:t>
            </a:r>
            <a:r>
              <a:rPr lang="es-MX" sz="2400" i="1" dirty="0">
                <a:solidFill>
                  <a:srgbClr val="000000"/>
                </a:solidFill>
                <a:latin typeface="Arial" panose="020B0604020202020204" pitchFamily="34" charset="0"/>
                <a:ea typeface="Times New Roman" panose="02020603050405020304" pitchFamily="18" charset="0"/>
                <a:cs typeface="Arial" panose="020B0604020202020204" pitchFamily="34" charset="0"/>
              </a:rPr>
              <a:t>Mona Lisa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y del </a:t>
            </a:r>
            <a:r>
              <a:rPr lang="es-MX" sz="2400" i="1" dirty="0">
                <a:solidFill>
                  <a:srgbClr val="000000"/>
                </a:solidFill>
                <a:latin typeface="Arial" panose="020B0604020202020204" pitchFamily="34" charset="0"/>
                <a:ea typeface="Times New Roman" panose="02020603050405020304" pitchFamily="18" charset="0"/>
                <a:cs typeface="Arial" panose="020B0604020202020204" pitchFamily="34" charset="0"/>
              </a:rPr>
              <a:t>Hombre de Vitruvio</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o de Miguel Ángel (Michelangelo Buonarroti),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pintor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de La Capilla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Sixtina,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creador de </a:t>
            </a:r>
            <a:r>
              <a:rPr lang="es-MX" sz="2400" i="1" dirty="0">
                <a:solidFill>
                  <a:srgbClr val="000000"/>
                </a:solidFill>
                <a:latin typeface="Arial" panose="020B0604020202020204" pitchFamily="34" charset="0"/>
                <a:ea typeface="Times New Roman" panose="02020603050405020304" pitchFamily="18" charset="0"/>
                <a:cs typeface="Arial" panose="020B0604020202020204" pitchFamily="34" charset="0"/>
              </a:rPr>
              <a:t>La </a:t>
            </a:r>
            <a:r>
              <a:rPr lang="es-MX" sz="24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piedad</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y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de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la famosa escultura de </a:t>
            </a:r>
            <a:r>
              <a:rPr lang="es-MX" sz="2400" i="1" dirty="0">
                <a:solidFill>
                  <a:srgbClr val="000000"/>
                </a:solidFill>
                <a:latin typeface="Arial" panose="020B0604020202020204" pitchFamily="34" charset="0"/>
                <a:ea typeface="Times New Roman" panose="02020603050405020304" pitchFamily="18" charset="0"/>
                <a:cs typeface="Arial" panose="020B0604020202020204" pitchFamily="34" charset="0"/>
              </a:rPr>
              <a:t>David</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que también fue la época de la construcción de la basílica de San Pedro en el Vaticano. </a:t>
            </a:r>
          </a:p>
        </p:txBody>
      </p:sp>
      <p:sp>
        <p:nvSpPr>
          <p:cNvPr id="13" name="CuadroTexto 12"/>
          <p:cNvSpPr txBox="1"/>
          <p:nvPr/>
        </p:nvSpPr>
        <p:spPr>
          <a:xfrm>
            <a:off x="5684756" y="5126512"/>
            <a:ext cx="7401816" cy="1200329"/>
          </a:xfrm>
          <a:prstGeom prst="rect">
            <a:avLst/>
          </a:prstGeom>
          <a:noFill/>
        </p:spPr>
        <p:txBody>
          <a:bodyPr wrap="square" rtlCol="0">
            <a:spAutoFit/>
          </a:bodyPr>
          <a:lstStyle/>
          <a:p>
            <a:pPr algn="ctr"/>
            <a:r>
              <a:rPr lang="es-MX" sz="2400" b="1" dirty="0">
                <a:solidFill>
                  <a:srgbClr val="FF0000"/>
                </a:solidFill>
                <a:latin typeface="Arial" panose="020B0604020202020204" pitchFamily="34" charset="0"/>
                <a:ea typeface="Times New Roman" panose="02020603050405020304" pitchFamily="18" charset="0"/>
                <a:cs typeface="Arial" panose="020B0604020202020204" pitchFamily="34" charset="0"/>
              </a:rPr>
              <a:t>Aquí debe ir collage de Artistas de la época del Renacimiento</a:t>
            </a:r>
          </a:p>
          <a:p>
            <a:pPr algn="ctr"/>
            <a:r>
              <a:rPr lang="es-MX" sz="2400" b="1" dirty="0">
                <a:highlight>
                  <a:srgbClr val="FFFF00"/>
                </a:highlight>
                <a:latin typeface="Arial"/>
                <a:ea typeface="Times New Roman" panose="02020603050405020304" pitchFamily="18" charset="0"/>
                <a:cs typeface="Arial"/>
              </a:rPr>
              <a:t>Información en diapositiva </a:t>
            </a:r>
            <a:r>
              <a:rPr lang="es-MX" sz="2400" b="1" dirty="0" smtClean="0">
                <a:highlight>
                  <a:srgbClr val="FFFF00"/>
                </a:highlight>
                <a:latin typeface="Arial"/>
                <a:ea typeface="Times New Roman" panose="02020603050405020304" pitchFamily="18" charset="0"/>
                <a:cs typeface="Arial"/>
              </a:rPr>
              <a:t>20</a:t>
            </a:r>
            <a:endParaRPr lang="es-MX" sz="2400" b="1" dirty="0">
              <a:latin typeface="Arial" panose="020B0604020202020204" pitchFamily="34" charset="0"/>
              <a:ea typeface="Times New Roman" panose="02020603050405020304" pitchFamily="18" charset="0"/>
              <a:cs typeface="Arial" panose="020B0604020202020204" pitchFamily="34" charset="0"/>
            </a:endParaRPr>
          </a:p>
        </p:txBody>
      </p:sp>
      <p:sp>
        <p:nvSpPr>
          <p:cNvPr id="14" name="Rectángulo 13"/>
          <p:cNvSpPr/>
          <p:nvPr/>
        </p:nvSpPr>
        <p:spPr>
          <a:xfrm>
            <a:off x="690256" y="11024247"/>
            <a:ext cx="18379440" cy="1938992"/>
          </a:xfrm>
          <a:prstGeom prst="rect">
            <a:avLst/>
          </a:prstGeom>
        </p:spPr>
        <p:txBody>
          <a:bodyPr wrap="square">
            <a:spAutoFit/>
          </a:bodyPr>
          <a:lstStyle/>
          <a:p>
            <a:pPr algn="just">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Si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desea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conocer un pentagrama, cómo funciona y cómo se reconocen las notas en </a:t>
            </a:r>
            <a:r>
              <a:rPr lang="es-ES"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él</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en el siguiente video hay una explicación breve: </a:t>
            </a:r>
          </a:p>
          <a:p>
            <a:pPr algn="just">
              <a:spcAft>
                <a:spcPts val="0"/>
              </a:spcAft>
            </a:pPr>
            <a:endPar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endPar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15" name="Rectángulo 14"/>
          <p:cNvSpPr/>
          <p:nvPr/>
        </p:nvSpPr>
        <p:spPr>
          <a:xfrm>
            <a:off x="5731192" y="13004446"/>
            <a:ext cx="8063865" cy="254181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sz="2400" u="sng" dirty="0">
                <a:solidFill>
                  <a:srgbClr val="0563C1"/>
                </a:solidFill>
                <a:latin typeface="Arial"/>
                <a:ea typeface="Times New Roman" panose="02020603050405020304" pitchFamily="18" charset="0"/>
                <a:cs typeface="Arial"/>
                <a:hlinkClick r:id="rId2"/>
              </a:rPr>
              <a:t>https://youtu.be/isqab0gjR</a:t>
            </a:r>
            <a:r>
              <a:rPr lang="es-MX" sz="2400" u="sng" dirty="0">
                <a:solidFill>
                  <a:srgbClr val="0563C1"/>
                </a:solidFill>
                <a:latin typeface="Arial"/>
                <a:cs typeface="Arial"/>
                <a:hlinkClick r:id="rId3">
                  <a:extLst>
                    <a:ext uri="{A12FA001-AC4F-418D-AE19-62706E023703}">
                      <ahyp:hlinkClr xmlns:ahyp="http://schemas.microsoft.com/office/drawing/2018/hyperlinkcolor" xmlns="" val="tx"/>
                    </a:ext>
                  </a:extLst>
                </a:hlinkClick>
              </a:rPr>
              <a:t>GI</a:t>
            </a:r>
            <a:r>
              <a:rPr lang="es-MX" sz="2400" u="sng" dirty="0">
                <a:solidFill>
                  <a:srgbClr val="0563C1"/>
                </a:solidFill>
                <a:latin typeface="Arial"/>
                <a:cs typeface="Arial"/>
              </a:rPr>
              <a:t> </a:t>
            </a:r>
          </a:p>
        </p:txBody>
      </p:sp>
      <p:sp>
        <p:nvSpPr>
          <p:cNvPr id="12" name="Rectángulo 11"/>
          <p:cNvSpPr/>
          <p:nvPr/>
        </p:nvSpPr>
        <p:spPr>
          <a:xfrm>
            <a:off x="552450" y="6559709"/>
            <a:ext cx="18421350" cy="4198493"/>
          </a:xfrm>
          <a:prstGeom prst="rect">
            <a:avLst/>
          </a:prstGeom>
          <a:solidFill>
            <a:srgbClr val="99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p:cNvSpPr/>
          <p:nvPr/>
        </p:nvSpPr>
        <p:spPr>
          <a:xfrm>
            <a:off x="8882744" y="6825754"/>
            <a:ext cx="9424850" cy="4524315"/>
          </a:xfrm>
          <a:prstGeom prst="rect">
            <a:avLst/>
          </a:prstGeom>
        </p:spPr>
        <p:txBody>
          <a:bodyPr wrap="square">
            <a:spAutoFit/>
          </a:bodyPr>
          <a:lstStyle/>
          <a:p>
            <a:pPr algn="just">
              <a:spcAft>
                <a:spcPts val="0"/>
              </a:spcAft>
            </a:pP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En los inicios del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Renacimiento</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se puede decir que se establecieron o consolidaron algunas de las características que hicieron posible el desarrollo de la música como la conocemos en la actualidad. Una de esas características es el pentagrama y las notas musicales, otra de las características fue el desarrollo de la polifonía, es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decir,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la música con varías voces o líneas musicales. </a:t>
            </a:r>
          </a:p>
          <a:p>
            <a:pPr algn="just">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El pentagrama son las cinco líneas en las que se escriben las notas y </a:t>
            </a:r>
            <a:r>
              <a:rPr lang="es-ES"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éstas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son </a:t>
            </a: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los símbolos que determinan sonidos con una cierta afinación.</a:t>
            </a:r>
          </a:p>
          <a:p>
            <a:pPr algn="just">
              <a:spcAft>
                <a:spcPts val="0"/>
              </a:spcAft>
            </a:pPr>
            <a:endPar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endPar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17" name="Rectángulo 16"/>
          <p:cNvSpPr/>
          <p:nvPr/>
        </p:nvSpPr>
        <p:spPr>
          <a:xfrm>
            <a:off x="552449" y="6559708"/>
            <a:ext cx="7938407" cy="4198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rgbClr val="FF0000"/>
                </a:solidFill>
              </a:rPr>
              <a:t>Imagen sobre pentagrama</a:t>
            </a:r>
          </a:p>
        </p:txBody>
      </p:sp>
      <p:sp>
        <p:nvSpPr>
          <p:cNvPr id="10" name="Rectángulo 9"/>
          <p:cNvSpPr/>
          <p:nvPr/>
        </p:nvSpPr>
        <p:spPr>
          <a:xfrm>
            <a:off x="13595169" y="4753955"/>
            <a:ext cx="4354940" cy="1518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bg1"/>
                </a:solidFill>
                <a:latin typeface="Arial" panose="020B0604020202020204" pitchFamily="34" charset="0"/>
                <a:cs typeface="Arial" panose="020B0604020202020204" pitchFamily="34" charset="0"/>
              </a:rPr>
              <a:t>Aurelio, las imágenes para el collage están en a diapositiva 20.</a:t>
            </a:r>
            <a:endParaRPr lang="es-MX"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94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8640" y="684481"/>
            <a:ext cx="18379440" cy="5262979"/>
          </a:xfrm>
          <a:prstGeom prst="rect">
            <a:avLst/>
          </a:prstGeom>
        </p:spPr>
        <p:txBody>
          <a:bodyPr wrap="square">
            <a:spAutoFit/>
          </a:bodyPr>
          <a:lstStyle/>
          <a:p>
            <a:pPr algn="just">
              <a:spcAft>
                <a:spcPts val="0"/>
              </a:spcAft>
            </a:pPr>
            <a:r>
              <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Ahora, </a:t>
            </a:r>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se </a:t>
            </a:r>
            <a:r>
              <a:rPr lang="es-MX" sz="2400" dirty="0" smtClean="0">
                <a:latin typeface="Arial" panose="020B0604020202020204" pitchFamily="34" charset="0"/>
                <a:ea typeface="Times New Roman" panose="02020603050405020304" pitchFamily="18" charset="0"/>
                <a:cs typeface="Arial" panose="020B0604020202020204" pitchFamily="34" charset="0"/>
              </a:rPr>
              <a:t>muestran </a:t>
            </a:r>
            <a:r>
              <a:rPr lang="es-MX" sz="2400" dirty="0">
                <a:latin typeface="Arial" panose="020B0604020202020204" pitchFamily="34" charset="0"/>
                <a:ea typeface="Times New Roman" panose="02020603050405020304" pitchFamily="18" charset="0"/>
                <a:cs typeface="Arial" panose="020B0604020202020204" pitchFamily="34" charset="0"/>
              </a:rPr>
              <a:t>algunos ejemplos de música </a:t>
            </a:r>
            <a:r>
              <a:rPr lang="es-MX" sz="2400" dirty="0" smtClean="0">
                <a:latin typeface="Arial" panose="020B0604020202020204" pitchFamily="34" charset="0"/>
                <a:ea typeface="Times New Roman" panose="02020603050405020304" pitchFamily="18" charset="0"/>
                <a:cs typeface="Arial" panose="020B0604020202020204" pitchFamily="34" charset="0"/>
              </a:rPr>
              <a:t>perteneciente a la </a:t>
            </a:r>
            <a:r>
              <a:rPr lang="es-ES" sz="2400" dirty="0" smtClean="0">
                <a:latin typeface="Arial" panose="020B0604020202020204" pitchFamily="34" charset="0"/>
                <a:ea typeface="Times New Roman" panose="02020603050405020304" pitchFamily="18" charset="0"/>
                <a:cs typeface="Arial" panose="020B0604020202020204" pitchFamily="34" charset="0"/>
              </a:rPr>
              <a:t>época </a:t>
            </a:r>
            <a:r>
              <a:rPr lang="es-MX" sz="2400" dirty="0" smtClean="0">
                <a:latin typeface="Arial" panose="020B0604020202020204" pitchFamily="34" charset="0"/>
                <a:ea typeface="Times New Roman" panose="02020603050405020304" pitchFamily="18" charset="0"/>
                <a:cs typeface="Arial" panose="020B0604020202020204" pitchFamily="34" charset="0"/>
              </a:rPr>
              <a:t>del Renacimiento</a:t>
            </a:r>
            <a:r>
              <a:rPr lang="es-MX" sz="2400" dirty="0">
                <a:latin typeface="Arial" panose="020B0604020202020204" pitchFamily="34" charset="0"/>
                <a:ea typeface="Times New Roman" panose="02020603050405020304" pitchFamily="18" charset="0"/>
                <a:cs typeface="Arial" panose="020B0604020202020204" pitchFamily="34" charset="0"/>
              </a:rPr>
              <a:t>.</a:t>
            </a:r>
          </a:p>
          <a:p>
            <a:pPr algn="just">
              <a:spcAft>
                <a:spcPts val="0"/>
              </a:spcAft>
            </a:pPr>
            <a:endParaRPr lang="es-MX" sz="2400" dirty="0">
              <a:latin typeface="Arial" panose="020B0604020202020204" pitchFamily="34" charset="0"/>
              <a:ea typeface="Times New Roman" panose="02020603050405020304" pitchFamily="18" charset="0"/>
              <a:cs typeface="Arial" panose="020B0604020202020204" pitchFamily="34" charset="0"/>
            </a:endParaRPr>
          </a:p>
          <a:p>
            <a:pPr algn="just"/>
            <a:r>
              <a:rPr lang="es-MX" sz="2400" dirty="0">
                <a:latin typeface="Arial" panose="020B0604020202020204" pitchFamily="34" charset="0"/>
                <a:ea typeface="Times New Roman" panose="02020603050405020304" pitchFamily="18" charset="0"/>
                <a:cs typeface="Arial" panose="020B0604020202020204" pitchFamily="34" charset="0"/>
              </a:rPr>
              <a:t>En el primer video </a:t>
            </a:r>
            <a:r>
              <a:rPr lang="es-MX" sz="2400" dirty="0" smtClean="0">
                <a:latin typeface="Arial" panose="020B0604020202020204" pitchFamily="34" charset="0"/>
                <a:ea typeface="Times New Roman" panose="02020603050405020304" pitchFamily="18" charset="0"/>
                <a:cs typeface="Arial" panose="020B0604020202020204" pitchFamily="34" charset="0"/>
              </a:rPr>
              <a:t>encontrará </a:t>
            </a:r>
            <a:r>
              <a:rPr lang="es-MX" sz="2400" dirty="0">
                <a:latin typeface="Arial" panose="020B0604020202020204" pitchFamily="34" charset="0"/>
                <a:ea typeface="Times New Roman" panose="02020603050405020304" pitchFamily="18" charset="0"/>
                <a:cs typeface="Arial" panose="020B0604020202020204" pitchFamily="34" charset="0"/>
              </a:rPr>
              <a:t>una escena de la película titulada </a:t>
            </a:r>
            <a:r>
              <a:rPr lang="es-MX" sz="2400" i="1" dirty="0" smtClean="0">
                <a:latin typeface="Arial" panose="020B0604020202020204" pitchFamily="34" charset="0"/>
                <a:ea typeface="Times New Roman" panose="02020603050405020304" pitchFamily="18" charset="0"/>
                <a:cs typeface="Arial" panose="020B0604020202020204" pitchFamily="34" charset="0"/>
              </a:rPr>
              <a:t>Elizabeth</a:t>
            </a:r>
            <a:r>
              <a:rPr lang="es-MX" sz="2400" dirty="0" smtClean="0">
                <a:latin typeface="Arial" panose="020B0604020202020204" pitchFamily="34" charset="0"/>
                <a:ea typeface="Times New Roman" panose="02020603050405020304" pitchFamily="18" charset="0"/>
                <a:cs typeface="Arial" panose="020B0604020202020204" pitchFamily="34" charset="0"/>
              </a:rPr>
              <a:t> </a:t>
            </a:r>
            <a:r>
              <a:rPr lang="es-MX" sz="2400" dirty="0">
                <a:latin typeface="Arial" panose="020B0604020202020204" pitchFamily="34" charset="0"/>
                <a:ea typeface="Times New Roman" panose="02020603050405020304" pitchFamily="18" charset="0"/>
                <a:cs typeface="Arial" panose="020B0604020202020204" pitchFamily="34" charset="0"/>
              </a:rPr>
              <a:t>(1998), basada en hechos reales, durante la época del </a:t>
            </a:r>
            <a:r>
              <a:rPr lang="es-MX" sz="2400" dirty="0" smtClean="0">
                <a:latin typeface="Arial" panose="020B0604020202020204" pitchFamily="34" charset="0"/>
                <a:ea typeface="Times New Roman" panose="02020603050405020304" pitchFamily="18" charset="0"/>
                <a:cs typeface="Arial" panose="020B0604020202020204" pitchFamily="34" charset="0"/>
              </a:rPr>
              <a:t>Renacimiento</a:t>
            </a:r>
            <a:r>
              <a:rPr lang="es-MX" sz="2400" dirty="0">
                <a:latin typeface="Arial" panose="020B0604020202020204" pitchFamily="34" charset="0"/>
                <a:ea typeface="Times New Roman" panose="02020603050405020304" pitchFamily="18" charset="0"/>
                <a:cs typeface="Arial" panose="020B0604020202020204" pitchFamily="34" charset="0"/>
              </a:rPr>
              <a:t>, en Inglaterra, alrededor del año 1579. Lo que se puede apreciar en </a:t>
            </a:r>
            <a:r>
              <a:rPr lang="es-MX" sz="2400" dirty="0" smtClean="0">
                <a:latin typeface="Arial" panose="020B0604020202020204" pitchFamily="34" charset="0"/>
                <a:ea typeface="Times New Roman" panose="02020603050405020304" pitchFamily="18" charset="0"/>
                <a:cs typeface="Arial" panose="020B0604020202020204" pitchFamily="34" charset="0"/>
              </a:rPr>
              <a:t>escena </a:t>
            </a:r>
            <a:r>
              <a:rPr lang="es-MX" sz="2400" dirty="0">
                <a:latin typeface="Arial" panose="020B0604020202020204" pitchFamily="34" charset="0"/>
                <a:ea typeface="Times New Roman" panose="02020603050405020304" pitchFamily="18" charset="0"/>
                <a:cs typeface="Arial" panose="020B0604020202020204" pitchFamily="34" charset="0"/>
              </a:rPr>
              <a:t>es el estilo de </a:t>
            </a:r>
            <a:r>
              <a:rPr lang="es-MX" sz="2400" dirty="0" smtClean="0">
                <a:latin typeface="Arial" panose="020B0604020202020204" pitchFamily="34" charset="0"/>
                <a:ea typeface="Times New Roman" panose="02020603050405020304" pitchFamily="18" charset="0"/>
                <a:cs typeface="Arial" panose="020B0604020202020204" pitchFamily="34" charset="0"/>
              </a:rPr>
              <a:t>la música</a:t>
            </a:r>
            <a:r>
              <a:rPr lang="es-MX" sz="2400" dirty="0">
                <a:latin typeface="Arial" panose="020B0604020202020204" pitchFamily="34" charset="0"/>
                <a:ea typeface="Times New Roman" panose="02020603050405020304" pitchFamily="18" charset="0"/>
                <a:cs typeface="Arial" panose="020B0604020202020204" pitchFamily="34" charset="0"/>
              </a:rPr>
              <a:t>, una danza </a:t>
            </a:r>
            <a:r>
              <a:rPr lang="es-MX" sz="2400" dirty="0" smtClean="0">
                <a:latin typeface="Arial" panose="020B0604020202020204" pitchFamily="34" charset="0"/>
                <a:ea typeface="Times New Roman" panose="02020603050405020304" pitchFamily="18" charset="0"/>
                <a:cs typeface="Arial" panose="020B0604020202020204" pitchFamily="34" charset="0"/>
              </a:rPr>
              <a:t>gallarda e instrumentos </a:t>
            </a:r>
            <a:r>
              <a:rPr lang="es-MX" sz="2400" dirty="0">
                <a:latin typeface="Arial" panose="020B0604020202020204" pitchFamily="34" charset="0"/>
                <a:ea typeface="Times New Roman" panose="02020603050405020304" pitchFamily="18" charset="0"/>
                <a:cs typeface="Arial" panose="020B0604020202020204" pitchFamily="34" charset="0"/>
              </a:rPr>
              <a:t>de la época.</a:t>
            </a:r>
          </a:p>
          <a:p>
            <a:pPr algn="just"/>
            <a:endParaRPr lang="es-MX" sz="2400" dirty="0">
              <a:latin typeface="Arial" panose="020B0604020202020204" pitchFamily="34" charset="0"/>
              <a:ea typeface="Times New Roman" panose="02020603050405020304" pitchFamily="18" charset="0"/>
              <a:cs typeface="Arial" panose="020B0604020202020204" pitchFamily="34" charset="0"/>
            </a:endParaRPr>
          </a:p>
          <a:p>
            <a:pPr algn="just"/>
            <a:r>
              <a:rPr lang="es-MX" sz="2400" dirty="0">
                <a:latin typeface="Arial" panose="020B0604020202020204" pitchFamily="34" charset="0"/>
                <a:ea typeface="Times New Roman" panose="02020603050405020304" pitchFamily="18" charset="0"/>
                <a:cs typeface="Arial" panose="020B0604020202020204" pitchFamily="34" charset="0"/>
              </a:rPr>
              <a:t>En el segundo video se muestra un ejemplo de </a:t>
            </a:r>
            <a:r>
              <a:rPr lang="es-MX" sz="2400" dirty="0" smtClean="0">
                <a:latin typeface="Arial" panose="020B0604020202020204" pitchFamily="34" charset="0"/>
                <a:ea typeface="Times New Roman" panose="02020603050405020304" pitchFamily="18" charset="0"/>
                <a:cs typeface="Arial" panose="020B0604020202020204" pitchFamily="34" charset="0"/>
              </a:rPr>
              <a:t>danza </a:t>
            </a:r>
            <a:r>
              <a:rPr lang="es-MX" sz="2400" dirty="0">
                <a:latin typeface="Arial" panose="020B0604020202020204" pitchFamily="34" charset="0"/>
                <a:ea typeface="Times New Roman" panose="02020603050405020304" pitchFamily="18" charset="0"/>
                <a:cs typeface="Arial" panose="020B0604020202020204" pitchFamily="34" charset="0"/>
              </a:rPr>
              <a:t>de la </a:t>
            </a:r>
            <a:r>
              <a:rPr lang="es-MX" sz="2400" dirty="0" smtClean="0">
                <a:latin typeface="Arial" panose="020B0604020202020204" pitchFamily="34" charset="0"/>
                <a:ea typeface="Times New Roman" panose="02020603050405020304" pitchFamily="18" charset="0"/>
                <a:cs typeface="Arial" panose="020B0604020202020204" pitchFamily="34" charset="0"/>
              </a:rPr>
              <a:t>época: Gallarda </a:t>
            </a:r>
            <a:r>
              <a:rPr lang="es-MX" sz="2400" dirty="0">
                <a:latin typeface="Arial" panose="020B0604020202020204" pitchFamily="34" charset="0"/>
                <a:ea typeface="Times New Roman" panose="02020603050405020304" pitchFamily="18" charset="0"/>
                <a:cs typeface="Arial" panose="020B0604020202020204" pitchFamily="34" charset="0"/>
              </a:rPr>
              <a:t>y </a:t>
            </a:r>
            <a:r>
              <a:rPr lang="es-MX" sz="2400" dirty="0" smtClean="0">
                <a:latin typeface="Arial" panose="020B0604020202020204" pitchFamily="34" charset="0"/>
                <a:ea typeface="Times New Roman" panose="02020603050405020304" pitchFamily="18" charset="0"/>
                <a:cs typeface="Arial" panose="020B0604020202020204" pitchFamily="34" charset="0"/>
              </a:rPr>
              <a:t>Volta. </a:t>
            </a:r>
          </a:p>
          <a:p>
            <a:pPr algn="just"/>
            <a:endParaRPr lang="es-MX" sz="2400" dirty="0" smtClean="0">
              <a:latin typeface="Arial" panose="020B0604020202020204" pitchFamily="34" charset="0"/>
              <a:ea typeface="Times New Roman" panose="02020603050405020304" pitchFamily="18" charset="0"/>
              <a:cs typeface="Arial" panose="020B0604020202020204" pitchFamily="34" charset="0"/>
            </a:endParaRPr>
          </a:p>
          <a:p>
            <a:pPr algn="just"/>
            <a:r>
              <a:rPr lang="es-MX" sz="2400" dirty="0">
                <a:latin typeface="Arial" panose="020B0604020202020204" pitchFamily="34" charset="0"/>
                <a:ea typeface="Times New Roman" panose="02020603050405020304" pitchFamily="18" charset="0"/>
                <a:cs typeface="Arial" panose="020B0604020202020204" pitchFamily="34" charset="0"/>
              </a:rPr>
              <a:t>El tercer video </a:t>
            </a:r>
            <a:r>
              <a:rPr lang="es-ES" sz="2400" dirty="0" smtClean="0">
                <a:latin typeface="Arial" panose="020B0604020202020204" pitchFamily="34" charset="0"/>
                <a:ea typeface="Times New Roman" panose="02020603050405020304" pitchFamily="18" charset="0"/>
                <a:cs typeface="Arial" panose="020B0604020202020204" pitchFamily="34" charset="0"/>
              </a:rPr>
              <a:t>muestra el desarrollo </a:t>
            </a:r>
            <a:r>
              <a:rPr lang="es-ES" sz="2400" dirty="0">
                <a:latin typeface="Arial" panose="020B0604020202020204" pitchFamily="34" charset="0"/>
                <a:ea typeface="Times New Roman" panose="02020603050405020304" pitchFamily="18" charset="0"/>
                <a:cs typeface="Arial" panose="020B0604020202020204" pitchFamily="34" charset="0"/>
              </a:rPr>
              <a:t>social y cultural en la época del </a:t>
            </a:r>
            <a:r>
              <a:rPr lang="es-ES" sz="2400" dirty="0" smtClean="0">
                <a:latin typeface="Arial" panose="020B0604020202020204" pitchFamily="34" charset="0"/>
                <a:ea typeface="Times New Roman" panose="02020603050405020304" pitchFamily="18" charset="0"/>
                <a:cs typeface="Arial" panose="020B0604020202020204" pitchFamily="34" charset="0"/>
              </a:rPr>
              <a:t>Renacimiento</a:t>
            </a:r>
            <a:r>
              <a:rPr lang="es-ES" sz="2400" dirty="0">
                <a:latin typeface="Arial" panose="020B0604020202020204" pitchFamily="34" charset="0"/>
                <a:ea typeface="Times New Roman" panose="02020603050405020304" pitchFamily="18" charset="0"/>
                <a:cs typeface="Arial" panose="020B0604020202020204" pitchFamily="34" charset="0"/>
              </a:rPr>
              <a:t>.</a:t>
            </a:r>
            <a:endParaRPr lang="es-MX" sz="2400" dirty="0">
              <a:latin typeface="Arial" panose="020B0604020202020204" pitchFamily="34" charset="0"/>
              <a:ea typeface="Times New Roman" panose="02020603050405020304" pitchFamily="18" charset="0"/>
              <a:cs typeface="Arial" panose="020B0604020202020204" pitchFamily="34" charset="0"/>
            </a:endParaRPr>
          </a:p>
          <a:p>
            <a:pPr algn="just"/>
            <a:endPar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a:r>
              <a:rPr lang="es-MX"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 continuaci</a:t>
            </a:r>
            <a:r>
              <a:rPr lang="es-ES" sz="2400" dirty="0" err="1" smtClean="0">
                <a:solidFill>
                  <a:srgbClr val="000000"/>
                </a:solidFill>
                <a:latin typeface="Arial" panose="020B0604020202020204" pitchFamily="34" charset="0"/>
                <a:ea typeface="Times New Roman" panose="02020603050405020304" pitchFamily="18" charset="0"/>
                <a:cs typeface="Arial" panose="020B0604020202020204" pitchFamily="34" charset="0"/>
              </a:rPr>
              <a:t>ón</a:t>
            </a:r>
            <a:r>
              <a:rPr lang="es-ES"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haga clic en la pestaña correspondiente para acceder a cada video.</a:t>
            </a:r>
            <a:endPar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a:endPar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a:r>
              <a:rPr lang="es-ES"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endParaRPr lang="es-MX"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graphicFrame>
        <p:nvGraphicFramePr>
          <p:cNvPr id="5" name="Tabla 4"/>
          <p:cNvGraphicFramePr>
            <a:graphicFrameLocks noGrp="1"/>
          </p:cNvGraphicFramePr>
          <p:nvPr>
            <p:extLst>
              <p:ext uri="{D42A27DB-BD31-4B8C-83A1-F6EECF244321}">
                <p14:modId xmlns:p14="http://schemas.microsoft.com/office/powerpoint/2010/main" val="3903055904"/>
              </p:ext>
            </p:extLst>
          </p:nvPr>
        </p:nvGraphicFramePr>
        <p:xfrm>
          <a:off x="548640" y="5125797"/>
          <a:ext cx="18379440" cy="2158119"/>
        </p:xfrm>
        <a:graphic>
          <a:graphicData uri="http://schemas.openxmlformats.org/drawingml/2006/table">
            <a:tbl>
              <a:tblPr firstRow="1" bandRow="1">
                <a:tableStyleId>{5C22544A-7EE6-4342-B048-85BDC9FD1C3A}</a:tableStyleId>
              </a:tblPr>
              <a:tblGrid>
                <a:gridCol w="6146074">
                  <a:extLst>
                    <a:ext uri="{9D8B030D-6E8A-4147-A177-3AD203B41FA5}">
                      <a16:colId xmlns:a16="http://schemas.microsoft.com/office/drawing/2014/main" xmlns="" val="20000"/>
                    </a:ext>
                  </a:extLst>
                </a:gridCol>
                <a:gridCol w="6923315">
                  <a:extLst>
                    <a:ext uri="{9D8B030D-6E8A-4147-A177-3AD203B41FA5}">
                      <a16:colId xmlns:a16="http://schemas.microsoft.com/office/drawing/2014/main" xmlns="" val="20001"/>
                    </a:ext>
                  </a:extLst>
                </a:gridCol>
                <a:gridCol w="5310051">
                  <a:extLst>
                    <a:ext uri="{9D8B030D-6E8A-4147-A177-3AD203B41FA5}">
                      <a16:colId xmlns:a16="http://schemas.microsoft.com/office/drawing/2014/main" xmlns="" val="20002"/>
                    </a:ext>
                  </a:extLst>
                </a:gridCol>
              </a:tblGrid>
              <a:tr h="491232">
                <a:tc>
                  <a:txBody>
                    <a:bodyPr/>
                    <a:lstStyle/>
                    <a:p>
                      <a:pPr marL="0" marR="0" lvl="0" indent="0" algn="ctr" rtl="0" eaLnBrk="1" fontAlgn="auto" latinLnBrk="0" hangingPunct="1">
                        <a:lnSpc>
                          <a:spcPct val="100000"/>
                        </a:lnSpc>
                        <a:spcBef>
                          <a:spcPts val="0"/>
                        </a:spcBef>
                        <a:spcAft>
                          <a:spcPts val="0"/>
                        </a:spcAft>
                        <a:buClrTx/>
                        <a:buSzTx/>
                        <a:buFontTx/>
                        <a:buNone/>
                      </a:pPr>
                      <a:r>
                        <a:rPr lang="es-MX" sz="2400" b="1" u="sng" kern="1200" dirty="0">
                          <a:solidFill>
                            <a:schemeClr val="accent5">
                              <a:lumMod val="50000"/>
                            </a:schemeClr>
                          </a:solidFill>
                          <a:highlight>
                            <a:srgbClr val="FFFF00"/>
                          </a:highlight>
                          <a:latin typeface="Arial"/>
                          <a:ea typeface="+mn-ea"/>
                          <a:cs typeface="Arial"/>
                        </a:rPr>
                        <a:t>1</a:t>
                      </a:r>
                    </a:p>
                  </a:txBody>
                  <a:tcPr anchor="ctr">
                    <a:solidFill>
                      <a:srgbClr val="002060"/>
                    </a:solidFill>
                  </a:tcPr>
                </a:tc>
                <a:tc>
                  <a:txBody>
                    <a:bodyPr/>
                    <a:lstStyle/>
                    <a:p>
                      <a:pPr algn="ctr"/>
                      <a:r>
                        <a:rPr lang="es-MX" sz="2400" b="1" u="sng" kern="1200" dirty="0">
                          <a:solidFill>
                            <a:schemeClr val="accent5">
                              <a:lumMod val="50000"/>
                            </a:schemeClr>
                          </a:solidFill>
                          <a:highlight>
                            <a:srgbClr val="FFFF00"/>
                          </a:highlight>
                          <a:latin typeface="Arial"/>
                          <a:ea typeface="+mn-ea"/>
                          <a:cs typeface="Arial"/>
                        </a:rPr>
                        <a:t>2</a:t>
                      </a:r>
                    </a:p>
                  </a:txBody>
                  <a:tcPr anchor="ctr">
                    <a:solidFill>
                      <a:srgbClr val="002060"/>
                    </a:solidFill>
                  </a:tcPr>
                </a:tc>
                <a:tc>
                  <a:txBody>
                    <a:bodyPr/>
                    <a:lstStyle/>
                    <a:p>
                      <a:pPr algn="ctr"/>
                      <a:r>
                        <a:rPr lang="es-MX" sz="2400" b="1" u="sng" kern="1200" dirty="0">
                          <a:solidFill>
                            <a:schemeClr val="accent5">
                              <a:lumMod val="50000"/>
                            </a:schemeClr>
                          </a:solidFill>
                          <a:highlight>
                            <a:srgbClr val="FFFF00"/>
                          </a:highlight>
                          <a:latin typeface="Arial"/>
                          <a:ea typeface="+mn-ea"/>
                          <a:cs typeface="Arial"/>
                        </a:rPr>
                        <a:t>3</a:t>
                      </a:r>
                    </a:p>
                  </a:txBody>
                  <a:tcPr anchor="ctr">
                    <a:solidFill>
                      <a:srgbClr val="002060"/>
                    </a:solidFill>
                  </a:tcPr>
                </a:tc>
                <a:extLst>
                  <a:ext uri="{0D108BD9-81ED-4DB2-BD59-A6C34878D82A}">
                    <a16:rowId xmlns:a16="http://schemas.microsoft.com/office/drawing/2014/main" xmlns="" val="10000"/>
                  </a:ext>
                </a:extLst>
              </a:tr>
              <a:tr h="1666887">
                <a:tc>
                  <a:txBody>
                    <a:bodyPr/>
                    <a:lstStyle/>
                    <a:p>
                      <a:pPr marL="0" marR="0" lvl="0" indent="0" algn="ctr" rtl="0" eaLnBrk="1" fontAlgn="auto" latinLnBrk="0" hangingPunct="1">
                        <a:lnSpc>
                          <a:spcPct val="100000"/>
                        </a:lnSpc>
                        <a:spcBef>
                          <a:spcPts val="0"/>
                        </a:spcBef>
                        <a:spcAft>
                          <a:spcPts val="0"/>
                        </a:spcAft>
                        <a:buClrTx/>
                        <a:buSzTx/>
                        <a:buFontTx/>
                        <a:buNone/>
                      </a:pPr>
                      <a:r>
                        <a:rPr lang="es-MX" sz="2400" b="1" u="sng" kern="1200" dirty="0">
                          <a:solidFill>
                            <a:schemeClr val="accent5">
                              <a:lumMod val="50000"/>
                            </a:schemeClr>
                          </a:solidFill>
                          <a:latin typeface="Arial"/>
                          <a:ea typeface="+mn-ea"/>
                          <a:cs typeface="Arial"/>
                          <a:hlinkClick r:id="rId2"/>
                        </a:rPr>
                        <a:t>1. https://youtu.be/ubKjQD7Ga68</a:t>
                      </a:r>
                      <a:r>
                        <a:rPr lang="es-MX" sz="2400" b="1" u="sng" kern="1200" dirty="0">
                          <a:solidFill>
                            <a:schemeClr val="accent5">
                              <a:lumMod val="50000"/>
                            </a:schemeClr>
                          </a:solidFill>
                          <a:latin typeface="Arial"/>
                          <a:ea typeface="+mn-ea"/>
                          <a:cs typeface="Arial"/>
                        </a:rPr>
                        <a:t> </a:t>
                      </a:r>
                      <a:endParaRPr lang="es-MX" sz="2400" b="1" u="sng" kern="1200" dirty="0">
                        <a:solidFill>
                          <a:schemeClr val="accent5">
                            <a:lumMod val="50000"/>
                          </a:schemeClr>
                        </a:solidFill>
                        <a:highlight>
                          <a:srgbClr val="FFFF00"/>
                        </a:highlight>
                        <a:latin typeface="Arial"/>
                        <a:ea typeface="+mn-ea"/>
                        <a:cs typeface="Arial"/>
                      </a:endParaRPr>
                    </a:p>
                  </a:txBody>
                  <a:tcPr anchor="ctr">
                    <a:solidFill>
                      <a:srgbClr val="002060"/>
                    </a:solidFill>
                  </a:tcPr>
                </a:tc>
                <a:tc>
                  <a:txBody>
                    <a:bodyPr/>
                    <a:lstStyle/>
                    <a:p>
                      <a:pPr algn="ctr"/>
                      <a:r>
                        <a:rPr lang="es-MX" sz="2400" b="1" u="sng" kern="1200" dirty="0">
                          <a:solidFill>
                            <a:schemeClr val="accent5">
                              <a:lumMod val="50000"/>
                            </a:schemeClr>
                          </a:solidFill>
                          <a:latin typeface="Arial"/>
                          <a:ea typeface="+mn-ea"/>
                          <a:cs typeface="Arial"/>
                        </a:rPr>
                        <a:t>2. </a:t>
                      </a:r>
                      <a:r>
                        <a:rPr lang="es-MX" sz="2400" b="1" u="sng" kern="1200" dirty="0">
                          <a:solidFill>
                            <a:schemeClr val="accent5">
                              <a:lumMod val="50000"/>
                            </a:schemeClr>
                          </a:solidFill>
                          <a:latin typeface="Arial"/>
                          <a:ea typeface="+mn-ea"/>
                          <a:cs typeface="Arial"/>
                          <a:hlinkClick r:id="rId3"/>
                        </a:rPr>
                        <a:t>https://youtu.be/pelrp8bw38k</a:t>
                      </a:r>
                      <a:r>
                        <a:rPr lang="es-MX" sz="2400" b="1" u="sng" kern="1200" dirty="0">
                          <a:solidFill>
                            <a:schemeClr val="accent5">
                              <a:lumMod val="50000"/>
                            </a:schemeClr>
                          </a:solidFill>
                          <a:latin typeface="Arial"/>
                          <a:ea typeface="+mn-ea"/>
                          <a:cs typeface="Arial"/>
                        </a:rPr>
                        <a:t> </a:t>
                      </a:r>
                      <a:endParaRPr lang="es-MX" sz="2400" b="1" u="sng" kern="1200" dirty="0">
                        <a:solidFill>
                          <a:schemeClr val="accent5">
                            <a:lumMod val="50000"/>
                          </a:schemeClr>
                        </a:solidFill>
                        <a:highlight>
                          <a:srgbClr val="FFFF00"/>
                        </a:highlight>
                        <a:latin typeface="Arial"/>
                        <a:ea typeface="+mn-ea"/>
                        <a:cs typeface="Arial"/>
                      </a:endParaRPr>
                    </a:p>
                  </a:txBody>
                  <a:tcPr anchor="ctr">
                    <a:solidFill>
                      <a:srgbClr val="002060"/>
                    </a:solidFill>
                  </a:tcPr>
                </a:tc>
                <a:tc>
                  <a:txBody>
                    <a:bodyPr/>
                    <a:lstStyle/>
                    <a:p>
                      <a:pPr algn="ctr"/>
                      <a:r>
                        <a:rPr lang="es-MX" sz="2400" b="1" u="sng" kern="1200" dirty="0">
                          <a:solidFill>
                            <a:schemeClr val="accent5">
                              <a:lumMod val="50000"/>
                            </a:schemeClr>
                          </a:solidFill>
                          <a:latin typeface="Arial"/>
                          <a:ea typeface="+mn-ea"/>
                          <a:cs typeface="Arial"/>
                          <a:hlinkClick r:id="rId4"/>
                        </a:rPr>
                        <a:t>https://youtu.be/hYajgwcWb1k</a:t>
                      </a:r>
                      <a:endParaRPr lang="es-MX" sz="2400" b="1" u="sng" kern="1200" dirty="0">
                        <a:solidFill>
                          <a:schemeClr val="accent5">
                            <a:lumMod val="50000"/>
                          </a:schemeClr>
                        </a:solidFill>
                        <a:latin typeface="Arial"/>
                        <a:ea typeface="+mn-ea"/>
                        <a:cs typeface="Arial"/>
                      </a:endParaRPr>
                    </a:p>
                  </a:txBody>
                  <a:tcPr anchor="ctr">
                    <a:solidFill>
                      <a:srgbClr val="002060"/>
                    </a:solidFill>
                  </a:tcPr>
                </a:tc>
                <a:extLst>
                  <a:ext uri="{0D108BD9-81ED-4DB2-BD59-A6C34878D82A}">
                    <a16:rowId xmlns:a16="http://schemas.microsoft.com/office/drawing/2014/main" xmlns="" val="10001"/>
                  </a:ext>
                </a:extLst>
              </a:tr>
            </a:tbl>
          </a:graphicData>
        </a:graphic>
      </p:graphicFrame>
      <p:sp>
        <p:nvSpPr>
          <p:cNvPr id="3" name="Rectángulo 2"/>
          <p:cNvSpPr/>
          <p:nvPr/>
        </p:nvSpPr>
        <p:spPr>
          <a:xfrm>
            <a:off x="548640" y="8069459"/>
            <a:ext cx="18379440" cy="4154984"/>
          </a:xfrm>
          <a:prstGeom prst="rect">
            <a:avLst/>
          </a:prstGeom>
        </p:spPr>
        <p:txBody>
          <a:bodyPr wrap="square">
            <a:spAutoFit/>
          </a:bodyPr>
          <a:lstStyle/>
          <a:p>
            <a:pPr algn="just"/>
            <a:r>
              <a:rPr lang="es-MX" sz="2400" dirty="0" smtClean="0">
                <a:latin typeface="Arial" panose="020B0604020202020204" pitchFamily="34" charset="0"/>
                <a:cs typeface="Arial" panose="020B0604020202020204" pitchFamily="34" charset="0"/>
              </a:rPr>
              <a:t>Ahora, revise la siguiente presentaci</a:t>
            </a:r>
            <a:r>
              <a:rPr lang="es-ES" sz="2400" dirty="0" err="1" smtClean="0">
                <a:latin typeface="Arial" panose="020B0604020202020204" pitchFamily="34" charset="0"/>
                <a:cs typeface="Arial" panose="020B0604020202020204" pitchFamily="34" charset="0"/>
              </a:rPr>
              <a:t>ón</a:t>
            </a:r>
            <a:r>
              <a:rPr lang="es-ES" sz="2400" dirty="0" smtClean="0">
                <a:latin typeface="Arial" panose="020B0604020202020204" pitchFamily="34" charset="0"/>
                <a:cs typeface="Arial" panose="020B0604020202020204" pitchFamily="34" charset="0"/>
              </a:rPr>
              <a:t> acerca </a:t>
            </a:r>
            <a:r>
              <a:rPr lang="es-MX" sz="2400" dirty="0" smtClean="0">
                <a:latin typeface="Arial" panose="020B0604020202020204" pitchFamily="34" charset="0"/>
                <a:cs typeface="Arial" panose="020B0604020202020204" pitchFamily="34" charset="0"/>
              </a:rPr>
              <a:t>de la </a:t>
            </a:r>
            <a:r>
              <a:rPr lang="es-MX" sz="2400" dirty="0">
                <a:latin typeface="Arial" panose="020B0604020202020204" pitchFamily="34" charset="0"/>
                <a:cs typeface="Arial" panose="020B0604020202020204" pitchFamily="34" charset="0"/>
              </a:rPr>
              <a:t>época del </a:t>
            </a:r>
            <a:r>
              <a:rPr lang="es-MX" sz="2400" dirty="0" smtClean="0">
                <a:latin typeface="Arial" panose="020B0604020202020204" pitchFamily="34" charset="0"/>
                <a:cs typeface="Arial" panose="020B0604020202020204" pitchFamily="34" charset="0"/>
              </a:rPr>
              <a:t>Renacimiento</a:t>
            </a:r>
            <a:r>
              <a:rPr lang="es-MX" sz="2400" dirty="0">
                <a:latin typeface="Arial" panose="020B0604020202020204" pitchFamily="34" charset="0"/>
                <a:cs typeface="Arial" panose="020B0604020202020204" pitchFamily="34" charset="0"/>
              </a:rPr>
              <a:t>:</a:t>
            </a:r>
            <a:endParaRPr lang="es-MX" sz="2400" dirty="0">
              <a:highlight>
                <a:srgbClr val="00FFFF"/>
              </a:highlight>
              <a:latin typeface="Arial" panose="020B0604020202020204" pitchFamily="34" charset="0"/>
              <a:cs typeface="Arial" panose="020B0604020202020204" pitchFamily="34" charset="0"/>
            </a:endParaRPr>
          </a:p>
          <a:p>
            <a:pPr algn="just"/>
            <a:endParaRPr lang="es-MX" sz="2400" dirty="0">
              <a:highlight>
                <a:srgbClr val="00FFFF"/>
              </a:highlight>
              <a:latin typeface="Arial" panose="020B0604020202020204" pitchFamily="34" charset="0"/>
              <a:cs typeface="Arial" panose="020B0604020202020204" pitchFamily="34" charset="0"/>
            </a:endParaRPr>
          </a:p>
          <a:p>
            <a:pPr algn="ctr"/>
            <a:r>
              <a:rPr lang="es-MX" sz="2400" b="1" dirty="0">
                <a:solidFill>
                  <a:srgbClr val="FF0000"/>
                </a:solidFill>
                <a:latin typeface="Arial" panose="020B0604020202020204" pitchFamily="34" charset="0"/>
                <a:cs typeface="Arial" panose="020B0604020202020204" pitchFamily="34" charset="0"/>
              </a:rPr>
              <a:t>Aquí deben ir diapositivas del renacimiento </a:t>
            </a:r>
          </a:p>
          <a:p>
            <a:pPr algn="just"/>
            <a:endParaRPr lang="es-MX" sz="2400" dirty="0">
              <a:highlight>
                <a:srgbClr val="00FFFF"/>
              </a:highlight>
              <a:latin typeface="Arial" panose="020B0604020202020204" pitchFamily="34" charset="0"/>
              <a:cs typeface="Arial" panose="020B0604020202020204" pitchFamily="34" charset="0"/>
            </a:endParaRPr>
          </a:p>
          <a:p>
            <a:pPr algn="just"/>
            <a:r>
              <a:rPr lang="es-MX" sz="2400" dirty="0">
                <a:highlight>
                  <a:srgbClr val="FF9999"/>
                </a:highlight>
                <a:latin typeface="Arial" panose="020B0604020202020204" pitchFamily="34" charset="0"/>
                <a:cs typeface="Arial" panose="020B0604020202020204" pitchFamily="34" charset="0"/>
              </a:rPr>
              <a:t>Para escuchar </a:t>
            </a:r>
            <a:r>
              <a:rPr lang="es-MX" sz="2400" dirty="0" smtClean="0">
                <a:highlight>
                  <a:srgbClr val="FF9999"/>
                </a:highlight>
                <a:latin typeface="Arial" panose="020B0604020202020204" pitchFamily="34" charset="0"/>
                <a:cs typeface="Arial" panose="020B0604020202020204" pitchFamily="34" charset="0"/>
              </a:rPr>
              <a:t>la siguientes canciones, debe </a:t>
            </a:r>
            <a:r>
              <a:rPr lang="es-MX" sz="2400" dirty="0">
                <a:highlight>
                  <a:srgbClr val="FF9999"/>
                </a:highlight>
                <a:latin typeface="Arial" panose="020B0604020202020204" pitchFamily="34" charset="0"/>
                <a:cs typeface="Arial" panose="020B0604020202020204" pitchFamily="34" charset="0"/>
              </a:rPr>
              <a:t>ingresar a la biblioteca digital Naxos Music Library. </a:t>
            </a:r>
            <a:r>
              <a:rPr lang="es-MX" sz="2400" dirty="0" smtClean="0">
                <a:highlight>
                  <a:srgbClr val="FF9999"/>
                </a:highlight>
                <a:latin typeface="Arial" panose="020B0604020202020204" pitchFamily="34" charset="0"/>
                <a:cs typeface="Arial" panose="020B0604020202020204" pitchFamily="34" charset="0"/>
              </a:rPr>
              <a:t>Para ello, consulte </a:t>
            </a:r>
            <a:r>
              <a:rPr lang="es-MX" sz="2400" dirty="0">
                <a:highlight>
                  <a:srgbClr val="FF9999"/>
                </a:highlight>
                <a:latin typeface="Arial" panose="020B0604020202020204" pitchFamily="34" charset="0"/>
                <a:cs typeface="Arial" panose="020B0604020202020204" pitchFamily="34" charset="0"/>
              </a:rPr>
              <a:t>las instrucciones en el siguiente documento</a:t>
            </a:r>
            <a:r>
              <a:rPr lang="es-MX" sz="2400" dirty="0" smtClean="0">
                <a:solidFill>
                  <a:schemeClr val="dk1"/>
                </a:solidFill>
                <a:highlight>
                  <a:srgbClr val="FF9999"/>
                </a:highlight>
                <a:latin typeface="Arial" panose="020B0604020202020204" pitchFamily="34" charset="0"/>
                <a:cs typeface="Arial" panose="020B0604020202020204" pitchFamily="34" charset="0"/>
              </a:rPr>
              <a:t>. </a:t>
            </a:r>
            <a:r>
              <a:rPr lang="es-MX" sz="2400" b="1" dirty="0">
                <a:solidFill>
                  <a:schemeClr val="dk1"/>
                </a:solidFill>
                <a:highlight>
                  <a:srgbClr val="FFFF00"/>
                </a:highlight>
                <a:latin typeface="Arial" panose="020B0604020202020204" pitchFamily="34" charset="0"/>
                <a:cs typeface="Arial" panose="020B0604020202020204" pitchFamily="34" charset="0"/>
              </a:rPr>
              <a:t>AQUÍ DEBE IR NOMBRE DEL DOCUMENTO CON HIPERVÍCULO</a:t>
            </a:r>
          </a:p>
          <a:p>
            <a:endParaRPr lang="es-MX" sz="2400" dirty="0">
              <a:latin typeface="Arial" panose="020B0604020202020204" pitchFamily="34" charset="0"/>
              <a:cs typeface="Arial" panose="020B0604020202020204" pitchFamily="34" charset="0"/>
            </a:endParaRPr>
          </a:p>
          <a:p>
            <a:pPr algn="ctr"/>
            <a:r>
              <a:rPr lang="es-MX" sz="2400" b="1" dirty="0">
                <a:solidFill>
                  <a:srgbClr val="FF0000"/>
                </a:solidFill>
                <a:latin typeface="Arial" panose="020B0604020202020204" pitchFamily="34" charset="0"/>
                <a:cs typeface="Arial" panose="020B0604020202020204" pitchFamily="34" charset="0"/>
              </a:rPr>
              <a:t>Aquí debe ir catálogo de canciones de los trovadores de renacimiento</a:t>
            </a:r>
          </a:p>
          <a:p>
            <a:pPr algn="ctr"/>
            <a:r>
              <a:rPr lang="es-MX" sz="2400" b="1" dirty="0">
                <a:highlight>
                  <a:srgbClr val="FFFF00"/>
                </a:highlight>
                <a:latin typeface="Arial"/>
                <a:ea typeface="Times New Roman" panose="02020603050405020304" pitchFamily="18" charset="0"/>
                <a:cs typeface="Arial"/>
              </a:rPr>
              <a:t>Información en la diapositiva </a:t>
            </a:r>
            <a:r>
              <a:rPr lang="es-MX" sz="2400" b="1" dirty="0" smtClean="0">
                <a:highlight>
                  <a:srgbClr val="FFFF00"/>
                </a:highlight>
                <a:latin typeface="Arial"/>
                <a:ea typeface="Times New Roman" panose="02020603050405020304" pitchFamily="18" charset="0"/>
                <a:cs typeface="Arial"/>
              </a:rPr>
              <a:t>21</a:t>
            </a:r>
            <a:endParaRPr lang="es-MX" sz="2400" b="1" dirty="0">
              <a:highlight>
                <a:srgbClr val="FFFF00"/>
              </a:highlight>
              <a:latin typeface="Arial"/>
              <a:ea typeface="Times New Roman" panose="02020603050405020304" pitchFamily="18" charset="0"/>
              <a:cs typeface="Arial"/>
            </a:endParaRPr>
          </a:p>
          <a:p>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8711" y="4236624"/>
            <a:ext cx="664720" cy="664720"/>
          </a:xfrm>
          <a:prstGeom prst="rect">
            <a:avLst/>
          </a:prstGeom>
        </p:spPr>
      </p:pic>
      <p:sp>
        <p:nvSpPr>
          <p:cNvPr id="7" name="Rectángulo 6"/>
          <p:cNvSpPr/>
          <p:nvPr/>
        </p:nvSpPr>
        <p:spPr>
          <a:xfrm>
            <a:off x="19232880" y="5158740"/>
            <a:ext cx="2286000" cy="10461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tx1"/>
                </a:solidFill>
                <a:latin typeface="Arial" panose="020B0604020202020204" pitchFamily="34" charset="0"/>
                <a:cs typeface="Arial" panose="020B0604020202020204" pitchFamily="34" charset="0"/>
              </a:rPr>
              <a:t>Presentar en pestañas. </a:t>
            </a:r>
            <a:endParaRPr lang="es-MX" sz="2400" dirty="0">
              <a:solidFill>
                <a:srgbClr val="FF0000"/>
              </a:solidFill>
              <a:latin typeface="Arial" panose="020B0604020202020204" pitchFamily="34" charset="0"/>
              <a:cs typeface="Arial" panose="020B0604020202020204" pitchFamily="34" charset="0"/>
            </a:endParaRPr>
          </a:p>
        </p:txBody>
      </p:sp>
      <p:sp>
        <p:nvSpPr>
          <p:cNvPr id="8" name="Rectángulo 7"/>
          <p:cNvSpPr/>
          <p:nvPr/>
        </p:nvSpPr>
        <p:spPr>
          <a:xfrm>
            <a:off x="13604099" y="7846591"/>
            <a:ext cx="4354940" cy="1518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bg1"/>
                </a:solidFill>
                <a:latin typeface="Arial" panose="020B0604020202020204" pitchFamily="34" charset="0"/>
                <a:cs typeface="Arial" panose="020B0604020202020204" pitchFamily="34" charset="0"/>
              </a:rPr>
              <a:t>Aurelio, estas diapositivas están en la carpeta. </a:t>
            </a:r>
            <a:endParaRPr lang="es-MX" sz="2400" dirty="0">
              <a:solidFill>
                <a:schemeClr val="bg1"/>
              </a:solidFill>
              <a:latin typeface="Arial" panose="020B0604020202020204" pitchFamily="34" charset="0"/>
              <a:cs typeface="Arial" panose="020B0604020202020204" pitchFamily="34" charset="0"/>
            </a:endParaRPr>
          </a:p>
        </p:txBody>
      </p:sp>
      <p:sp>
        <p:nvSpPr>
          <p:cNvPr id="9" name="Rectángulo 8"/>
          <p:cNvSpPr/>
          <p:nvPr/>
        </p:nvSpPr>
        <p:spPr>
          <a:xfrm>
            <a:off x="15213220" y="10388776"/>
            <a:ext cx="4354940" cy="1518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bg1"/>
                </a:solidFill>
                <a:latin typeface="Arial" panose="020B0604020202020204" pitchFamily="34" charset="0"/>
                <a:cs typeface="Arial" panose="020B0604020202020204" pitchFamily="34" charset="0"/>
              </a:rPr>
              <a:t>Aurelio, usar el mismo formato de catálogo para presentar esta música. </a:t>
            </a:r>
            <a:endParaRPr lang="es-MX"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411897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10592</TotalTime>
  <Words>4688</Words>
  <Application>Microsoft Office PowerPoint</Application>
  <PresentationFormat>Personalizado</PresentationFormat>
  <Paragraphs>535</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Calibri Light</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Dominguez Garcia Arlet Yushely</dc:creator>
  <cp:lastModifiedBy>Vargas Gomez Renato</cp:lastModifiedBy>
  <cp:revision>568</cp:revision>
  <dcterms:created xsi:type="dcterms:W3CDTF">2021-06-04T16:28:16Z</dcterms:created>
  <dcterms:modified xsi:type="dcterms:W3CDTF">2021-12-03T21:23:54Z</dcterms:modified>
</cp:coreProperties>
</file>