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88" r:id="rId4"/>
    <p:sldId id="409" r:id="rId5"/>
    <p:sldId id="415" r:id="rId6"/>
    <p:sldId id="336" r:id="rId7"/>
    <p:sldId id="341" r:id="rId8"/>
    <p:sldId id="290" r:id="rId9"/>
    <p:sldId id="331" r:id="rId10"/>
    <p:sldId id="27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/>
  <p:cmAuthor id="2" name="Usuario" initials="U" lastIdx="12" clrIdx="1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 autoAdjust="0"/>
    <p:restoredTop sz="94326" autoAdjust="0"/>
  </p:normalViewPr>
  <p:slideViewPr>
    <p:cSldViewPr snapToGrid="0">
      <p:cViewPr varScale="1">
        <p:scale>
          <a:sx n="104" d="100"/>
          <a:sy n="10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25/10/2022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media" Target="https://www.youtube.com/embed/wfHuTy3chlI" TargetMode="External"/><Relationship Id="rId1" Type="http://schemas.openxmlformats.org/officeDocument/2006/relationships/video" Target="NULL" TargetMode="External"/><Relationship Id="rId5" Type="http://schemas.openxmlformats.org/officeDocument/2006/relationships/hyperlink" Target="https://youtu.be/wfHuTy3chlI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youtu.be/z2Ks0HILZWk" TargetMode="External"/><Relationship Id="rId2" Type="http://schemas.microsoft.com/office/2007/relationships/media" Target="https://www.youtube.com/embed/z2Ks0HILZWk" TargetMode="External"/><Relationship Id="rId1" Type="http://schemas.openxmlformats.org/officeDocument/2006/relationships/video" Target="NULL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.es/fresquet/Expo_medicina/Morfologia_XIX/paleopatologi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u1838.org/pdf/publicien/esp/04.Paleopatologia(I)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revistas.unam.mx/index.php/eab/article/view/428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org.mx/scielo.php?script=sci_arttext&amp;pid=S0185-1659201500020000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fHuTy3chlI" TargetMode="External"/><Relationship Id="rId7" Type="http://schemas.openxmlformats.org/officeDocument/2006/relationships/hyperlink" Target="https://youtu.be/z2Ks0HILZWk" TargetMode="External"/><Relationship Id="rId2" Type="http://schemas.openxmlformats.org/officeDocument/2006/relationships/hyperlink" Target="http://www.fu1838.org/pdf/publicien/esp/04.Paleopatologia(I)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elo.org.mx/scielo.php?script=sci_arttext&amp;pid=S0185-16592015000200005" TargetMode="External"/><Relationship Id="rId5" Type="http://schemas.openxmlformats.org/officeDocument/2006/relationships/hyperlink" Target="http://www.revistas.unam.mx/index.php/eab/article/view/42830" TargetMode="External"/><Relationship Id="rId4" Type="http://schemas.openxmlformats.org/officeDocument/2006/relationships/hyperlink" Target="https://www.uv.es/fresquet/Expo_medicina/Morfologia_XIX/paleopatologi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5877EF0-073C-4E2E-A88D-A1116229B3CB}"/>
              </a:ext>
            </a:extLst>
          </p:cNvPr>
          <p:cNvGrpSpPr/>
          <p:nvPr/>
        </p:nvGrpSpPr>
        <p:grpSpPr>
          <a:xfrm>
            <a:off x="300109" y="182558"/>
            <a:ext cx="11591778" cy="6492884"/>
            <a:chOff x="1812091" y="182553"/>
            <a:chExt cx="8567814" cy="6492884"/>
          </a:xfrm>
        </p:grpSpPr>
        <p:sp>
          <p:nvSpPr>
            <p:cNvPr id="4" name="Diagrama de flujo: extraer 3">
              <a:extLst>
                <a:ext uri="{FF2B5EF4-FFF2-40B4-BE49-F238E27FC236}">
                  <a16:creationId xmlns:a16="http://schemas.microsoft.com/office/drawing/2014/main" id="{C5C000C4-A948-4C1C-8790-F85EEBBD66E9}"/>
                </a:ext>
              </a:extLst>
            </p:cNvPr>
            <p:cNvSpPr/>
            <p:nvPr/>
          </p:nvSpPr>
          <p:spPr>
            <a:xfrm rot="5400000">
              <a:off x="-272442" y="2267095"/>
              <a:ext cx="6492875" cy="232381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Diagrama de flujo: extraer 6">
              <a:extLst>
                <a:ext uri="{FF2B5EF4-FFF2-40B4-BE49-F238E27FC236}">
                  <a16:creationId xmlns:a16="http://schemas.microsoft.com/office/drawing/2014/main" id="{EDE831A0-A15F-4302-98D0-E05DE5412563}"/>
                </a:ext>
              </a:extLst>
            </p:cNvPr>
            <p:cNvSpPr/>
            <p:nvPr/>
          </p:nvSpPr>
          <p:spPr>
            <a:xfrm rot="10800000">
              <a:off x="1812092" y="182555"/>
              <a:ext cx="4419896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Diagrama de flujo: extraer 7">
              <a:extLst>
                <a:ext uri="{FF2B5EF4-FFF2-40B4-BE49-F238E27FC236}">
                  <a16:creationId xmlns:a16="http://schemas.microsoft.com/office/drawing/2014/main" id="{7A3D0625-1890-4778-AB9E-49840BAB30DC}"/>
                </a:ext>
              </a:extLst>
            </p:cNvPr>
            <p:cNvSpPr/>
            <p:nvPr/>
          </p:nvSpPr>
          <p:spPr>
            <a:xfrm rot="10800000">
              <a:off x="6095995" y="182553"/>
              <a:ext cx="4283905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Diagrama de flujo: extraer 8">
              <a:extLst>
                <a:ext uri="{FF2B5EF4-FFF2-40B4-BE49-F238E27FC236}">
                  <a16:creationId xmlns:a16="http://schemas.microsoft.com/office/drawing/2014/main" id="{E2C53D86-8408-4C6D-A3DD-0C46AE62558E}"/>
                </a:ext>
              </a:extLst>
            </p:cNvPr>
            <p:cNvSpPr/>
            <p:nvPr/>
          </p:nvSpPr>
          <p:spPr>
            <a:xfrm rot="16200000" flipH="1">
              <a:off x="5917641" y="2213174"/>
              <a:ext cx="6492873" cy="2431654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Diagrama de flujo: extraer 2">
              <a:extLst>
                <a:ext uri="{FF2B5EF4-FFF2-40B4-BE49-F238E27FC236}">
                  <a16:creationId xmlns:a16="http://schemas.microsoft.com/office/drawing/2014/main" id="{8582A4F5-3434-43C3-9452-69A16E71A98C}"/>
                </a:ext>
              </a:extLst>
            </p:cNvPr>
            <p:cNvSpPr/>
            <p:nvPr/>
          </p:nvSpPr>
          <p:spPr>
            <a:xfrm>
              <a:off x="1812094" y="182562"/>
              <a:ext cx="8567811" cy="6492875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41186FA1-1C5E-40EF-B49E-558AD113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47" y="1688119"/>
            <a:ext cx="3417339" cy="2053883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Módulo 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ABCDCA-2EBD-4B81-AB3B-FA6731242522}"/>
              </a:ext>
            </a:extLst>
          </p:cNvPr>
          <p:cNvSpPr txBox="1"/>
          <p:nvPr/>
        </p:nvSpPr>
        <p:spPr>
          <a:xfrm>
            <a:off x="2886362" y="3742002"/>
            <a:ext cx="6419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Paleopatología</a:t>
            </a:r>
          </a:p>
        </p:txBody>
      </p:sp>
    </p:spTree>
    <p:extLst>
      <p:ext uri="{BB962C8B-B14F-4D97-AF65-F5344CB8AC3E}">
        <p14:creationId xmlns:p14="http://schemas.microsoft.com/office/powerpoint/2010/main" val="68634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MX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sz="1200" dirty="0"/>
          </a:p>
          <a:p>
            <a:endParaRPr lang="es-ES_tradnl" sz="1200" dirty="0"/>
          </a:p>
          <a:p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48356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2857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691A03-F083-BF37-7588-175E52CC6113}"/>
              </a:ext>
            </a:extLst>
          </p:cNvPr>
          <p:cNvSpPr txBox="1"/>
          <p:nvPr/>
        </p:nvSpPr>
        <p:spPr>
          <a:xfrm>
            <a:off x="1326141" y="1281100"/>
            <a:ext cx="515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Haz clic en la flecha para ver las diapositivas.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1306531"/>
            <a:ext cx="462506" cy="3184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21434" y="3121506"/>
            <a:ext cx="622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participante conoce las bases teóricas y metodológicas para analizar los padecimientos de las poblaciones antiguas que dejan huella en los restos óseos humanos. </a:t>
            </a:r>
            <a:endParaRPr lang="es-ES_tradnl" sz="1600" dirty="0"/>
          </a:p>
        </p:txBody>
      </p:sp>
      <p:sp>
        <p:nvSpPr>
          <p:cNvPr id="6" name="Bocadillo: rectángulo 10">
            <a:extLst>
              <a:ext uri="{FF2B5EF4-FFF2-40B4-BE49-F238E27FC236}">
                <a16:creationId xmlns:a16="http://schemas.microsoft.com/office/drawing/2014/main" id="{3E75BA42-E9F1-456F-2055-DF049A411364}"/>
              </a:ext>
            </a:extLst>
          </p:cNvPr>
          <p:cNvSpPr/>
          <p:nvPr/>
        </p:nvSpPr>
        <p:spPr>
          <a:xfrm>
            <a:off x="3505493" y="4965410"/>
            <a:ext cx="4081013" cy="563560"/>
          </a:xfrm>
          <a:prstGeom prst="wedgeRectCallout">
            <a:avLst>
              <a:gd name="adj1" fmla="val 56275"/>
              <a:gd name="adj2" fmla="val 7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la maestra propone que se usen estas imágenes.</a:t>
            </a:r>
          </a:p>
        </p:txBody>
      </p:sp>
      <p:pic>
        <p:nvPicPr>
          <p:cNvPr id="12" name="Picture 4" descr="C:\Documents and Settings\Marquez\Escritorio\FOTOS SÍFILIS\Sífilis Hospital San José de los Naturales Entierro # 181\IMG_961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66"/>
          <a:stretch/>
        </p:blipFill>
        <p:spPr>
          <a:xfrm>
            <a:off x="8837252" y="2989208"/>
            <a:ext cx="2638533" cy="2257982"/>
          </a:xfrm>
        </p:spPr>
      </p:pic>
      <p:pic>
        <p:nvPicPr>
          <p:cNvPr id="14" name="Picture 4" descr="C:\Documents and Settings\Marquez\Escritorio\FOTOS SÍFILIS\Sífilis Hospital San José de los Naturales Entierro # 279\IMG_96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1"/>
          <a:stretch>
            <a:fillRect/>
          </a:stretch>
        </p:blipFill>
        <p:spPr bwMode="auto">
          <a:xfrm>
            <a:off x="8751812" y="5282458"/>
            <a:ext cx="2723973" cy="77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17 Imagen" descr="D:\Proyecto Sifilis 2012\Sífilis Hospital San José de los Naturales Entierro # 181\IMG_963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0" b="37335"/>
          <a:stretch>
            <a:fillRect/>
          </a:stretch>
        </p:blipFill>
        <p:spPr bwMode="auto">
          <a:xfrm rot="5400000">
            <a:off x="6840850" y="4197759"/>
            <a:ext cx="3072306" cy="70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8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154327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5" y="2128055"/>
            <a:ext cx="10742612" cy="3186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570655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21434" y="2192707"/>
            <a:ext cx="1025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Para introducirnos en el tema de este módulo, te invito a observar el siguiente video:</a:t>
            </a:r>
          </a:p>
        </p:txBody>
      </p:sp>
      <p:pic>
        <p:nvPicPr>
          <p:cNvPr id="2" name="Elementos multimedia en línea 1" title="Las PALEOPATOLOGÍAS: Las enfermedades que sufrían los seres vivos del pasado">
            <a:hlinkClick r:id="" action="ppaction://media"/>
            <a:extLst>
              <a:ext uri="{FF2B5EF4-FFF2-40B4-BE49-F238E27FC236}">
                <a16:creationId xmlns:a16="http://schemas.microsoft.com/office/drawing/2014/main" id="{03EFFB6F-41CC-48E8-B047-8BAEFDC504A2}"/>
              </a:ext>
            </a:extLst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680" y="2531261"/>
            <a:ext cx="2210884" cy="124362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ACD14D6-F195-4B94-B03B-1725B2958C3F}"/>
              </a:ext>
            </a:extLst>
          </p:cNvPr>
          <p:cNvSpPr/>
          <p:nvPr/>
        </p:nvSpPr>
        <p:spPr>
          <a:xfrm>
            <a:off x="3554810" y="2877651"/>
            <a:ext cx="2229138" cy="532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hlinkClick r:id="rId5"/>
              </a:rPr>
              <a:t>https://youtu.be/wfHuTy3chlI</a:t>
            </a:r>
            <a:r>
              <a:rPr lang="es-MX" sz="1200" dirty="0"/>
              <a:t>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AA05D-4765-4AF4-8939-7EC6D7733B7F}"/>
              </a:ext>
            </a:extLst>
          </p:cNvPr>
          <p:cNvSpPr txBox="1"/>
          <p:nvPr/>
        </p:nvSpPr>
        <p:spPr>
          <a:xfrm>
            <a:off x="1062182" y="4075839"/>
            <a:ext cx="10116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/>
              <a:t>A continuación, reflexiona y responde: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¿Hay algún aspecto mencionado en el video que desconocías acerca de la </a:t>
            </a:r>
            <a:r>
              <a:rPr lang="es-ES_tradnl" sz="1600" dirty="0" err="1"/>
              <a:t>paleopatología</a:t>
            </a:r>
            <a:r>
              <a:rPr lang="es-ES_tradnl" sz="1600" dirty="0"/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¿Qué metodologías de análisis </a:t>
            </a:r>
            <a:r>
              <a:rPr lang="es-ES_tradnl" sz="1600" dirty="0" err="1"/>
              <a:t>paleopatológico</a:t>
            </a:r>
            <a:r>
              <a:rPr lang="es-ES_tradnl" sz="1600" dirty="0"/>
              <a:t> conoces?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_tradnl" sz="1600" dirty="0"/>
              <a:t>¿Cuál consideras que es el valor científico, cultural y social de la paleopatología en la actualidad?</a:t>
            </a:r>
          </a:p>
        </p:txBody>
      </p:sp>
    </p:spTree>
    <p:extLst>
      <p:ext uri="{BB962C8B-B14F-4D97-AF65-F5344CB8AC3E}">
        <p14:creationId xmlns:p14="http://schemas.microsoft.com/office/powerpoint/2010/main" val="31800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998505"/>
            <a:ext cx="10762013" cy="4328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800738" y="1382275"/>
            <a:ext cx="10766063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434" y="1043237"/>
            <a:ext cx="10469828" cy="368560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3.1. Paleopatología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Módulo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921434" y="1448921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3.1.1. Concepto de Paleopatología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C2574C5-BC5B-BEE4-CC2B-EBDA8EB07315}"/>
              </a:ext>
            </a:extLst>
          </p:cNvPr>
          <p:cNvSpPr/>
          <p:nvPr/>
        </p:nvSpPr>
        <p:spPr>
          <a:xfrm>
            <a:off x="-1549917" y="103528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610265" y="158867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primer apartado de esta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341452" y="243908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primer apartado de esta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F90C0C5-F773-4DF0-AF92-D3DBB8775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10" y="596900"/>
            <a:ext cx="4901609" cy="49381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3E0D10E-035C-46D1-964D-13ADDC2E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153" y="680724"/>
            <a:ext cx="462506" cy="3184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49519E-5578-4157-1D81-F2EECA62D4D4}"/>
              </a:ext>
            </a:extLst>
          </p:cNvPr>
          <p:cNvSpPr txBox="1"/>
          <p:nvPr/>
        </p:nvSpPr>
        <p:spPr>
          <a:xfrm>
            <a:off x="1134210" y="2136338"/>
            <a:ext cx="1025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Observa atentamente el siguiente video, en el que el Doctor Miguel Cecilio Botella López expone algunas generalidades de la paleopatología. </a:t>
            </a:r>
          </a:p>
        </p:txBody>
      </p:sp>
      <p:pic>
        <p:nvPicPr>
          <p:cNvPr id="8" name="Elementos multimedia en línea 7" title="#aCienciaCerca - 29. Paleopatología: las enfermedades a través del tiempo, por Miguel Botella">
            <a:hlinkClick r:id="" action="ppaction://media"/>
            <a:extLst>
              <a:ext uri="{FF2B5EF4-FFF2-40B4-BE49-F238E27FC236}">
                <a16:creationId xmlns:a16="http://schemas.microsoft.com/office/drawing/2014/main" id="{5591BBAA-5F60-4ED8-BCD8-B4D1D23E43F4}"/>
              </a:ext>
            </a:extLst>
          </p:cNvPr>
          <p:cNvPicPr>
            <a:picLocks noRot="1"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6406" y="2831374"/>
            <a:ext cx="4293123" cy="2414881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61BBF27-9876-41FF-BEB5-7B1AB798EE46}"/>
              </a:ext>
            </a:extLst>
          </p:cNvPr>
          <p:cNvSpPr/>
          <p:nvPr/>
        </p:nvSpPr>
        <p:spPr>
          <a:xfrm>
            <a:off x="1614720" y="5426507"/>
            <a:ext cx="2563142" cy="496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hlinkClick r:id="rId7"/>
              </a:rPr>
              <a:t>https://youtu.be/z2Ks0HILZWk</a:t>
            </a:r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5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800738" y="1209964"/>
            <a:ext cx="10762013" cy="5528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610265" y="1321357"/>
            <a:ext cx="2350655" cy="701467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continuación de la información de la diapositiva anterior.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36ACEF3-DF36-407B-9CF8-225A7D16CA29}"/>
              </a:ext>
            </a:extLst>
          </p:cNvPr>
          <p:cNvSpPr txBox="1"/>
          <p:nvPr/>
        </p:nvSpPr>
        <p:spPr>
          <a:xfrm>
            <a:off x="921434" y="1423002"/>
            <a:ext cx="1025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Ahora, revisa la siguiente infografía que ofrece algunos datos específicos sobre el concepto de la </a:t>
            </a:r>
            <a:r>
              <a:rPr lang="es-ES" dirty="0" err="1"/>
              <a:t>Paleopatología</a:t>
            </a:r>
            <a:r>
              <a:rPr lang="es-ES" dirty="0"/>
              <a:t>:</a:t>
            </a:r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07D613A-377F-45DF-AE64-C5150E95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79" y="2194693"/>
            <a:ext cx="1616590" cy="161659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E3A6D6E-5960-4D5D-83A9-D7F5C804E8FA}"/>
              </a:ext>
            </a:extLst>
          </p:cNvPr>
          <p:cNvSpPr txBox="1"/>
          <p:nvPr/>
        </p:nvSpPr>
        <p:spPr>
          <a:xfrm>
            <a:off x="4417837" y="2022825"/>
            <a:ext cx="6490638" cy="4339649"/>
          </a:xfrm>
          <a:prstGeom prst="rect">
            <a:avLst/>
          </a:prstGeom>
          <a:noFill/>
          <a:ln w="28575">
            <a:solidFill>
              <a:srgbClr val="FF33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/>
              <a:t>Paleopatología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/>
              <a:t>Paleopatología procede del griego </a:t>
            </a:r>
            <a:r>
              <a:rPr lang="es-MX" sz="1200" i="1" dirty="0"/>
              <a:t>paleo</a:t>
            </a:r>
            <a:r>
              <a:rPr lang="es-MX" sz="1200" dirty="0"/>
              <a:t> (viejo) y </a:t>
            </a:r>
            <a:r>
              <a:rPr lang="es-MX" sz="1200" i="1" dirty="0"/>
              <a:t>patos</a:t>
            </a:r>
            <a:r>
              <a:rPr lang="es-MX" sz="1200" dirty="0"/>
              <a:t> (sufrimiento).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200" dirty="0"/>
              <a:t>Primera definición</a:t>
            </a:r>
            <a:r>
              <a:rPr lang="es-MX" sz="1200" dirty="0"/>
              <a:t>: “La ciencia de las condiciones </a:t>
            </a:r>
            <a:r>
              <a:rPr lang="es-MX" sz="1200" dirty="0" err="1"/>
              <a:t>paleopatológicas</a:t>
            </a:r>
            <a:r>
              <a:rPr lang="es-MX" sz="1200" dirty="0"/>
              <a:t> presentes en los órganos de los animales extintos o petrificados” (</a:t>
            </a:r>
            <a:r>
              <a:rPr lang="es-MX" sz="1200" dirty="0" err="1"/>
              <a:t>Schufeldt</a:t>
            </a:r>
            <a:r>
              <a:rPr lang="es-MX" sz="1200" dirty="0"/>
              <a:t>, en </a:t>
            </a:r>
            <a:r>
              <a:rPr lang="es-MX" sz="1200" i="1" dirty="0"/>
              <a:t>Standard </a:t>
            </a:r>
            <a:r>
              <a:rPr lang="es-MX" sz="1200" i="1" dirty="0" err="1"/>
              <a:t>Dictionary</a:t>
            </a:r>
            <a:r>
              <a:rPr lang="es-MX" sz="1200" dirty="0"/>
              <a:t>, vol. 2, 1885).</a:t>
            </a:r>
            <a:endParaRPr lang="es-MX" sz="1200" b="1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/>
              <a:t>Sir Marc Armand </a:t>
            </a:r>
            <a:r>
              <a:rPr lang="es-MX" sz="1200" dirty="0" err="1"/>
              <a:t>Ruffer</a:t>
            </a:r>
            <a:r>
              <a:rPr lang="es-MX" sz="1200" dirty="0"/>
              <a:t> (1859-1917), padre de la paleopatología, la definió como: ciencia de las enfermedades en restos humanos y animales de los tiempos antiguos.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200" dirty="0"/>
              <a:t>Paleopatología: estudio del origen y la evolución de las enfermedades en todos los seres vivos, incluidos los seres humanos, con los métodos de la biomedicina. </a:t>
            </a:r>
          </a:p>
          <a:p>
            <a:pPr algn="just"/>
            <a:endParaRPr lang="es-MX" sz="1200" dirty="0"/>
          </a:p>
          <a:p>
            <a:pPr algn="just"/>
            <a:r>
              <a:rPr lang="es-ES" sz="1200" b="1" dirty="0"/>
              <a:t>P</a:t>
            </a:r>
            <a:r>
              <a:rPr lang="es-MX" sz="1200" b="1" dirty="0" err="1"/>
              <a:t>aleopatología</a:t>
            </a:r>
            <a:r>
              <a:rPr lang="es-MX" sz="1200" b="1" dirty="0"/>
              <a:t> y arqueología:</a:t>
            </a:r>
          </a:p>
          <a:p>
            <a:pPr algn="just"/>
            <a:r>
              <a:rPr lang="es-ES" sz="1200" dirty="0"/>
              <a:t>Relacionan las enfermedades con la vida humana, con los cambios y peculiaridades del medio geográfico, clima, alimentación, vestido, trabajo, prácticas culturales, dieta, sexualidad y estructura social.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b="1" i="1" dirty="0"/>
              <a:t>Aporte:</a:t>
            </a:r>
          </a:p>
          <a:p>
            <a:pPr algn="just"/>
            <a:r>
              <a:rPr lang="es-ES" sz="1200" dirty="0"/>
              <a:t>Reconstrucción de la historia y la geografía de las enfermedades, así como el estudio de las interacciones de las enfermedades con los patrones socioculturales.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200" dirty="0"/>
          </a:p>
          <a:p>
            <a:pPr algn="just"/>
            <a:r>
              <a:rPr lang="es-ES" sz="1200" b="1" dirty="0"/>
              <a:t>Referencias:</a:t>
            </a:r>
          </a:p>
          <a:p>
            <a:pPr marL="534988" indent="-534988"/>
            <a:r>
              <a:rPr lang="es-ES" sz="1200" dirty="0"/>
              <a:t>Instituto de Historia de la Medicina y de la Ciencia López Piñero. (S. f.). </a:t>
            </a:r>
            <a:r>
              <a:rPr lang="es-ES" sz="1200" i="1" dirty="0"/>
              <a:t>Paleopatología y </a:t>
            </a:r>
            <a:r>
              <a:rPr lang="es-ES" sz="1200" i="1" dirty="0" err="1"/>
              <a:t>paleomedicina</a:t>
            </a:r>
            <a:r>
              <a:rPr lang="es-ES" sz="1200" dirty="0"/>
              <a:t>. Universidad de Valencia-CSIC.  </a:t>
            </a:r>
            <a:r>
              <a:rPr lang="es-ES" sz="1200" dirty="0">
                <a:hlinkClick r:id="rId3"/>
              </a:rPr>
              <a:t>https://www.uv.es/fresquet/Expo_medicina/Morfologia_XIX/paleopatologia.html</a:t>
            </a:r>
            <a:r>
              <a:rPr lang="es-ES" sz="1200" dirty="0"/>
              <a:t> </a:t>
            </a:r>
          </a:p>
          <a:p>
            <a:pPr marL="534988" indent="-534988"/>
            <a:r>
              <a:rPr lang="en-US" sz="1200" dirty="0"/>
              <a:t>Roberts, C. y Manchester, K. (2007). </a:t>
            </a:r>
            <a:r>
              <a:rPr lang="en-US" sz="1200" i="1" dirty="0"/>
              <a:t>The Archaeology of Disease</a:t>
            </a:r>
            <a:r>
              <a:rPr lang="en-US" sz="1200" dirty="0"/>
              <a:t>. Cornell University Press.</a:t>
            </a:r>
            <a:endParaRPr lang="es-ES" sz="1200" dirty="0"/>
          </a:p>
        </p:txBody>
      </p:sp>
      <p:sp>
        <p:nvSpPr>
          <p:cNvPr id="25" name="Bocadillo: rectángulo 24">
            <a:extLst>
              <a:ext uri="{FF2B5EF4-FFF2-40B4-BE49-F238E27FC236}">
                <a16:creationId xmlns:a16="http://schemas.microsoft.com/office/drawing/2014/main" id="{E3E7C85D-F674-4AF0-A8EA-343D065C4BFD}"/>
              </a:ext>
            </a:extLst>
          </p:cNvPr>
          <p:cNvSpPr/>
          <p:nvPr/>
        </p:nvSpPr>
        <p:spPr>
          <a:xfrm>
            <a:off x="1576043" y="4024276"/>
            <a:ext cx="2350655" cy="701467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200" b="1" dirty="0">
                <a:solidFill>
                  <a:prstClr val="black"/>
                </a:solidFill>
                <a:latin typeface="Calibri" panose="020F0502020204030204"/>
              </a:rPr>
              <a:t>Aurelio</a:t>
            </a: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elaborar infografía de este apartado con la información del recuadro punteado en rosa.</a:t>
            </a:r>
          </a:p>
        </p:txBody>
      </p:sp>
    </p:spTree>
    <p:extLst>
      <p:ext uri="{BB962C8B-B14F-4D97-AF65-F5344CB8AC3E}">
        <p14:creationId xmlns:p14="http://schemas.microsoft.com/office/powerpoint/2010/main" val="24545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>
            <a:extLst>
              <a:ext uri="{FF2B5EF4-FFF2-40B4-BE49-F238E27FC236}">
                <a16:creationId xmlns:a16="http://schemas.microsoft.com/office/drawing/2014/main" id="{4500B9B0-4256-4F2A-8254-18861B7D1283}"/>
              </a:ext>
            </a:extLst>
          </p:cNvPr>
          <p:cNvSpPr/>
          <p:nvPr/>
        </p:nvSpPr>
        <p:spPr>
          <a:xfrm>
            <a:off x="953137" y="1544380"/>
            <a:ext cx="10601483" cy="5234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946744" y="1067565"/>
            <a:ext cx="10601483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5318" y="702071"/>
            <a:ext cx="10469828" cy="368560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3.2. Paleopatología: fuentes de estudio y metodología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208425" y="1096508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3.2.1. Fuentes de estudio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BC2574C5-BC5B-BEE4-CC2B-EBDA8EB07315}"/>
              </a:ext>
            </a:extLst>
          </p:cNvPr>
          <p:cNvSpPr/>
          <p:nvPr/>
        </p:nvSpPr>
        <p:spPr>
          <a:xfrm>
            <a:off x="-1549999" y="690215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50000" y="118914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primer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50000" y="1719120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primer apartado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de esta sección.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F90C0C5-F773-4DF0-AF92-D3DBB877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10" y="79330"/>
            <a:ext cx="4901609" cy="49381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3E0D10E-035C-46D1-964D-13ADDC2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66" y="167003"/>
            <a:ext cx="462506" cy="318471"/>
          </a:xfrm>
          <a:prstGeom prst="rect">
            <a:avLst/>
          </a:prstGeom>
        </p:spPr>
      </p:pic>
      <p:grpSp>
        <p:nvGrpSpPr>
          <p:cNvPr id="72" name="Grupo 71">
            <a:extLst>
              <a:ext uri="{FF2B5EF4-FFF2-40B4-BE49-F238E27FC236}">
                <a16:creationId xmlns:a16="http://schemas.microsoft.com/office/drawing/2014/main" id="{8854D91E-9803-4C1A-BF37-1010A72A1180}"/>
              </a:ext>
            </a:extLst>
          </p:cNvPr>
          <p:cNvGrpSpPr/>
          <p:nvPr/>
        </p:nvGrpSpPr>
        <p:grpSpPr>
          <a:xfrm>
            <a:off x="1145733" y="2149689"/>
            <a:ext cx="10168812" cy="4520136"/>
            <a:chOff x="1145733" y="1943867"/>
            <a:chExt cx="10223154" cy="4727381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624BBB3-BB22-4E5A-954A-660DEF50AE9A}"/>
                </a:ext>
              </a:extLst>
            </p:cNvPr>
            <p:cNvSpPr txBox="1"/>
            <p:nvPr/>
          </p:nvSpPr>
          <p:spPr>
            <a:xfrm>
              <a:off x="4156362" y="1943867"/>
              <a:ext cx="3879273" cy="307777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Fuentes de estudio de la Paleopatología</a:t>
              </a:r>
              <a:endParaRPr lang="es-MX" sz="1400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54E8496-2FCD-4418-8E72-B4F6A62151C5}"/>
                </a:ext>
              </a:extLst>
            </p:cNvPr>
            <p:cNvSpPr txBox="1"/>
            <p:nvPr/>
          </p:nvSpPr>
          <p:spPr>
            <a:xfrm>
              <a:off x="3334326" y="2464309"/>
              <a:ext cx="5621463" cy="500891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Los restos humanos son la materia fundamental de los estudios </a:t>
              </a:r>
              <a:r>
                <a:rPr lang="es-ES" sz="1200" dirty="0" err="1"/>
                <a:t>paleopatológicos</a:t>
              </a:r>
              <a:r>
                <a:rPr lang="es-ES" sz="1200" dirty="0"/>
                <a:t>; sin embargo, otros materiales y factores diversos aportan información y datos relevantes.</a:t>
              </a:r>
              <a:endParaRPr lang="es-MX" sz="12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9D0307A-6F2E-493A-B356-E75C63AE423A}"/>
                </a:ext>
              </a:extLst>
            </p:cNvPr>
            <p:cNvSpPr txBox="1"/>
            <p:nvPr/>
          </p:nvSpPr>
          <p:spPr>
            <a:xfrm>
              <a:off x="2560880" y="3251176"/>
              <a:ext cx="1020620" cy="27699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Restos óseos</a:t>
              </a:r>
              <a:endParaRPr lang="es-MX" sz="1200" b="1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DA2829F-EF3B-4B56-8A15-09D9AB09BF13}"/>
                </a:ext>
              </a:extLst>
            </p:cNvPr>
            <p:cNvSpPr txBox="1"/>
            <p:nvPr/>
          </p:nvSpPr>
          <p:spPr>
            <a:xfrm>
              <a:off x="1293516" y="5537762"/>
              <a:ext cx="1359213" cy="27699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Huesos fosilizados</a:t>
              </a:r>
              <a:endParaRPr lang="es-MX" sz="1200" b="1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0A2166F-BC75-4721-9575-4D69DFC0A0A4}"/>
                </a:ext>
              </a:extLst>
            </p:cNvPr>
            <p:cNvSpPr txBox="1"/>
            <p:nvPr/>
          </p:nvSpPr>
          <p:spPr>
            <a:xfrm>
              <a:off x="3546864" y="5537763"/>
              <a:ext cx="1478144" cy="27699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Restos momificados</a:t>
              </a:r>
              <a:endParaRPr lang="es-MX" sz="1200" b="1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6743D0B-F32A-46CA-BDB8-364ED6B98C9D}"/>
                </a:ext>
              </a:extLst>
            </p:cNvPr>
            <p:cNvSpPr txBox="1"/>
            <p:nvPr/>
          </p:nvSpPr>
          <p:spPr>
            <a:xfrm>
              <a:off x="5677338" y="3245760"/>
              <a:ext cx="1307272" cy="27699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Siluetas humanas</a:t>
              </a:r>
              <a:endParaRPr lang="es-MX" sz="1200" b="1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F5C1E71-6A05-4D5A-824A-CF26C37DDE26}"/>
                </a:ext>
              </a:extLst>
            </p:cNvPr>
            <p:cNvSpPr txBox="1"/>
            <p:nvPr/>
          </p:nvSpPr>
          <p:spPr>
            <a:xfrm>
              <a:off x="10124061" y="3245760"/>
              <a:ext cx="1034144" cy="27699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Otras fuentes</a:t>
              </a:r>
              <a:endParaRPr lang="es-MX" sz="1200" b="1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6466436-E7A9-4B1F-887F-F2FC7B57905E}"/>
                </a:ext>
              </a:extLst>
            </p:cNvPr>
            <p:cNvSpPr txBox="1"/>
            <p:nvPr/>
          </p:nvSpPr>
          <p:spPr>
            <a:xfrm>
              <a:off x="1293516" y="3655027"/>
              <a:ext cx="3731492" cy="1706006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Los huesos son la base primordial de los estudios </a:t>
              </a:r>
              <a:r>
                <a:rPr lang="es-ES" sz="1000" dirty="0" err="1"/>
                <a:t>paleopatológicos</a:t>
              </a:r>
              <a:r>
                <a:rPr lang="es-E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Parte del organismo más resistente al paso del tiempo.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Sólo permiten el diagnóstico de enfermedades que directa o indirectamente afectan el hueso.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Su estado de conservación depende de diversos factores (tafonomía).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Técnica: excavación.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Método: consolidación mediante la aplicación de resinas sintéticas.</a:t>
              </a:r>
              <a:endParaRPr lang="es-MX" sz="1000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80D835CE-E2A7-49D7-9F52-30B02BE77A22}"/>
                </a:ext>
              </a:extLst>
            </p:cNvPr>
            <p:cNvSpPr txBox="1"/>
            <p:nvPr/>
          </p:nvSpPr>
          <p:spPr>
            <a:xfrm>
              <a:off x="1145733" y="5930906"/>
              <a:ext cx="1745249" cy="740342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000" b="1" dirty="0"/>
                <a:t>Fosilización: </a:t>
              </a:r>
              <a:r>
                <a:rPr lang="es-ES" sz="1000" dirty="0"/>
                <a:t>petrificación del hueso; las cavidades de sustancia orgánica se rellena de sustancias minerales.</a:t>
              </a:r>
              <a:endParaRPr lang="es-MX" sz="1000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9F28C0F-2CE1-4D1E-AC4A-7EFA6ED104BE}"/>
                </a:ext>
              </a:extLst>
            </p:cNvPr>
            <p:cNvSpPr txBox="1"/>
            <p:nvPr/>
          </p:nvSpPr>
          <p:spPr>
            <a:xfrm>
              <a:off x="3413311" y="5930906"/>
              <a:ext cx="1745249" cy="553998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000" b="1" dirty="0"/>
                <a:t>Momificación: </a:t>
              </a:r>
              <a:r>
                <a:rPr lang="es-ES" sz="1000" dirty="0"/>
                <a:t>desecación de los tejidos blandos de manera natural.</a:t>
              </a:r>
              <a:endParaRPr lang="es-MX" sz="1000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18D47F9-DC17-4B35-98E6-5F2FA86A04A1}"/>
                </a:ext>
              </a:extLst>
            </p:cNvPr>
            <p:cNvSpPr txBox="1"/>
            <p:nvPr/>
          </p:nvSpPr>
          <p:spPr>
            <a:xfrm>
              <a:off x="5254384" y="3655027"/>
              <a:ext cx="2153180" cy="1062230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Presencia de siluetas esqueléticas impresas sobre el suelo de algunos yacimientos.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No permiten  grandes conclusiones para los </a:t>
              </a:r>
              <a:r>
                <a:rPr lang="es-ES" sz="1000" dirty="0" err="1"/>
                <a:t>paleopatólogos</a:t>
              </a:r>
              <a:r>
                <a:rPr lang="es-ES" sz="1000" dirty="0"/>
                <a:t>.</a:t>
              </a:r>
              <a:endParaRPr lang="es-MX" sz="10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B254A88-8E0B-4735-AB28-CF085D76777A}"/>
                </a:ext>
              </a:extLst>
            </p:cNvPr>
            <p:cNvSpPr txBox="1"/>
            <p:nvPr/>
          </p:nvSpPr>
          <p:spPr>
            <a:xfrm>
              <a:off x="9913379" y="3655027"/>
              <a:ext cx="1455508" cy="1223174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Arte prehistórico.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Geología.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 err="1"/>
                <a:t>Paleobioquímica</a:t>
              </a:r>
              <a:r>
                <a:rPr lang="es-ES" sz="1000" dirty="0"/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Ritual funerario.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ES" sz="1000" dirty="0"/>
                <a:t>Medicina de los pueblos primitivos actuales.</a:t>
              </a:r>
              <a:endParaRPr lang="es-MX" sz="1000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F0F6E8D-7C86-4C64-9726-3C406C7AFA45}"/>
                </a:ext>
              </a:extLst>
            </p:cNvPr>
            <p:cNvCxnSpPr>
              <a:cxnSpLocks/>
              <a:stCxn id="19" idx="2"/>
              <a:endCxn id="25" idx="0"/>
            </p:cNvCxnSpPr>
            <p:nvPr/>
          </p:nvCxnSpPr>
          <p:spPr>
            <a:xfrm>
              <a:off x="6095999" y="2251644"/>
              <a:ext cx="49059" cy="212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D7575014-7E8B-4E4A-8728-5DBEB9F5C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1190" y="3060807"/>
              <a:ext cx="7569943" cy="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A3A87D26-9F91-47D1-B4B0-45F92CB41E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24" y="2925488"/>
              <a:ext cx="1674" cy="147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D80E44C-3199-4345-93E4-0F65A207EF3E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071190" y="3066472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BD324C1-C6BF-499F-8F22-13A45B328C18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94" y="3061056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EEC52F1-CAFA-49F0-84D5-2E6463FB8A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133" y="3061056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EE055A4-1F1E-4436-8F2A-49E40E4F0B8D}"/>
                </a:ext>
              </a:extLst>
            </p:cNvPr>
            <p:cNvCxnSpPr>
              <a:cxnSpLocks/>
            </p:cNvCxnSpPr>
            <p:nvPr/>
          </p:nvCxnSpPr>
          <p:spPr>
            <a:xfrm>
              <a:off x="3094708" y="3522759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6EB4BB92-97A6-4FE6-8FFB-AF1049487F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0538" y="3522759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3679861-4E77-4138-81C1-0184D8B8692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133" y="3503361"/>
              <a:ext cx="0" cy="18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A2C3641-0793-44A7-A439-54D64915CF5D}"/>
                </a:ext>
              </a:extLst>
            </p:cNvPr>
            <p:cNvCxnSpPr>
              <a:cxnSpLocks/>
              <a:stCxn id="33" idx="2"/>
              <a:endCxn id="27" idx="0"/>
            </p:cNvCxnSpPr>
            <p:nvPr/>
          </p:nvCxnSpPr>
          <p:spPr>
            <a:xfrm flipH="1">
              <a:off x="1973122" y="5361033"/>
              <a:ext cx="1186140" cy="176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005026A-D0D9-4695-8BE0-5BBCF765C602}"/>
                </a:ext>
              </a:extLst>
            </p:cNvPr>
            <p:cNvCxnSpPr>
              <a:cxnSpLocks/>
              <a:stCxn id="33" idx="2"/>
              <a:endCxn id="28" idx="0"/>
            </p:cNvCxnSpPr>
            <p:nvPr/>
          </p:nvCxnSpPr>
          <p:spPr>
            <a:xfrm>
              <a:off x="3159262" y="5361033"/>
              <a:ext cx="1126675" cy="17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3DD14A5-5A79-42BB-B7BE-C81985E1ABB0}"/>
                </a:ext>
              </a:extLst>
            </p:cNvPr>
            <p:cNvCxnSpPr>
              <a:cxnSpLocks/>
            </p:cNvCxnSpPr>
            <p:nvPr/>
          </p:nvCxnSpPr>
          <p:spPr>
            <a:xfrm>
              <a:off x="1969030" y="5822718"/>
              <a:ext cx="0" cy="108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9F34434E-550D-46ED-AD1C-6C4EDDBEE8A1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>
              <a:off x="4285936" y="5814762"/>
              <a:ext cx="0" cy="11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68C1668-35E5-4FAA-800E-829AE7F22481}"/>
              </a:ext>
            </a:extLst>
          </p:cNvPr>
          <p:cNvSpPr txBox="1"/>
          <p:nvPr/>
        </p:nvSpPr>
        <p:spPr>
          <a:xfrm>
            <a:off x="1145733" y="1619978"/>
            <a:ext cx="102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siguiente mapa conceptual se presentan las fuentes de estudio de la paleopatología.</a:t>
            </a:r>
            <a:endParaRPr lang="es-MX" dirty="0"/>
          </a:p>
        </p:txBody>
      </p:sp>
      <p:sp>
        <p:nvSpPr>
          <p:cNvPr id="75" name="Bocadillo: rectángulo 74">
            <a:extLst>
              <a:ext uri="{FF2B5EF4-FFF2-40B4-BE49-F238E27FC236}">
                <a16:creationId xmlns:a16="http://schemas.microsoft.com/office/drawing/2014/main" id="{1CEB55B6-EA51-4892-B7D6-BDEF0ED71D4F}"/>
              </a:ext>
            </a:extLst>
          </p:cNvPr>
          <p:cNvSpPr/>
          <p:nvPr/>
        </p:nvSpPr>
        <p:spPr>
          <a:xfrm>
            <a:off x="-1549999" y="2693041"/>
            <a:ext cx="2350655" cy="853723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200" b="1" dirty="0">
                <a:solidFill>
                  <a:prstClr val="black"/>
                </a:solidFill>
                <a:latin typeface="Calibri" panose="020F0502020204030204"/>
              </a:rPr>
              <a:t>Aurelio</a:t>
            </a: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elaborar un mapa conceptual con la información de esta diapositiva. Incluir imágenes relacionadas con el contenido.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64981EC-3AA7-4AA4-9ABD-1FD927BDA4D8}"/>
              </a:ext>
            </a:extLst>
          </p:cNvPr>
          <p:cNvSpPr txBox="1"/>
          <p:nvPr/>
        </p:nvSpPr>
        <p:spPr>
          <a:xfrm>
            <a:off x="5390288" y="6080101"/>
            <a:ext cx="5911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Referencia: </a:t>
            </a:r>
          </a:p>
          <a:p>
            <a:r>
              <a:rPr lang="es-ES" sz="1000" dirty="0"/>
              <a:t>Campillo, D. (1994). </a:t>
            </a:r>
            <a:r>
              <a:rPr lang="es-ES" sz="1000" i="1" dirty="0"/>
              <a:t>Paleopatología. Los primeros vestigios de la enfermedad. Primera parte</a:t>
            </a:r>
            <a:r>
              <a:rPr lang="es-ES" sz="1000" dirty="0"/>
              <a:t>. Fundación URIACH 1838. </a:t>
            </a:r>
            <a:r>
              <a:rPr lang="es-ES" sz="1000" dirty="0">
                <a:hlinkClick r:id="rId4"/>
              </a:rPr>
              <a:t>http://www.fu1838.org/pdf/publicien/esp/04.Paleopatologia(I).pdf</a:t>
            </a:r>
            <a:r>
              <a:rPr lang="es-ES" sz="1000" dirty="0"/>
              <a:t> 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65948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1009203" y="1661911"/>
            <a:ext cx="10557598" cy="4203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DB4281-4FFA-40A6-BBD4-150933920B73}"/>
              </a:ext>
            </a:extLst>
          </p:cNvPr>
          <p:cNvSpPr/>
          <p:nvPr/>
        </p:nvSpPr>
        <p:spPr>
          <a:xfrm>
            <a:off x="1005153" y="1162127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2920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B3F50-1B15-4038-A5C7-49F496F6BD7C}"/>
              </a:ext>
            </a:extLst>
          </p:cNvPr>
          <p:cNvSpPr txBox="1"/>
          <p:nvPr/>
        </p:nvSpPr>
        <p:spPr>
          <a:xfrm>
            <a:off x="1084006" y="1172141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3.2.2. Metodología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F55F47A2-9D7D-65A8-F626-942A8D04E0B5}"/>
              </a:ext>
            </a:extLst>
          </p:cNvPr>
          <p:cNvSpPr/>
          <p:nvPr/>
        </p:nvSpPr>
        <p:spPr>
          <a:xfrm>
            <a:off x="-1505409" y="116212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del segundo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505410" y="1820244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del segundo apartado de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a sección.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F90C0C5-F773-4DF0-AF92-D3DBB877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10" y="596900"/>
            <a:ext cx="4901609" cy="49381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3E0D10E-035C-46D1-964D-13ADDC2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3" y="680724"/>
            <a:ext cx="462506" cy="318471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2D193AE2-E9FD-2877-BED2-9F69904C53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7CB799F-4BEB-4700-B904-4C824BA63ED0}"/>
              </a:ext>
            </a:extLst>
          </p:cNvPr>
          <p:cNvSpPr txBox="1"/>
          <p:nvPr/>
        </p:nvSpPr>
        <p:spPr>
          <a:xfrm>
            <a:off x="1084006" y="1719052"/>
            <a:ext cx="10257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Para abordar este tema, se recupera la propuesta de Márquez y Jaén (1997) basada en un enfoque centrado en el concepto de estrés para estudiar e interpretar las lesiones esqueléticas, que son el resultado de la interacción entre el ser humano y los organismos y eventos agresores que determinan el estado de salud.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H</a:t>
            </a:r>
            <a:r>
              <a:rPr lang="es-MX" dirty="0"/>
              <a:t>az clic en el botón Consultar, para revisar el texto: </a:t>
            </a:r>
            <a:r>
              <a:rPr lang="es-ES" i="1" dirty="0"/>
              <a:t>Una propuesta metodológica para el estudio de la salud y la nutrición de poblaciones antiguas </a:t>
            </a:r>
            <a:r>
              <a:rPr lang="es-ES" dirty="0"/>
              <a:t>(Márquez y Jaén, 1997).</a:t>
            </a:r>
            <a:endParaRPr lang="es-MX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F019566-DEA9-4842-911B-7A5B7BB217AB}"/>
              </a:ext>
            </a:extLst>
          </p:cNvPr>
          <p:cNvSpPr/>
          <p:nvPr/>
        </p:nvSpPr>
        <p:spPr>
          <a:xfrm>
            <a:off x="1467660" y="4147127"/>
            <a:ext cx="1303250" cy="4433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Consultar</a:t>
            </a:r>
            <a:endParaRPr lang="es-MX" b="1" dirty="0"/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3A2320A4-F219-432A-AEF5-C342CA3A1563}"/>
              </a:ext>
            </a:extLst>
          </p:cNvPr>
          <p:cNvSpPr/>
          <p:nvPr/>
        </p:nvSpPr>
        <p:spPr>
          <a:xfrm>
            <a:off x="-1505410" y="3896028"/>
            <a:ext cx="2798501" cy="1036190"/>
          </a:xfrm>
          <a:prstGeom prst="wedgeRectCallout">
            <a:avLst>
              <a:gd name="adj1" fmla="val 58839"/>
              <a:gd name="adj2" fmla="val -121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colocar un botón que dirija al usuario al sitio de consulta del </a:t>
            </a:r>
            <a:r>
              <a:rPr lang="es-MX" sz="1200" dirty="0">
                <a:solidFill>
                  <a:prstClr val="black"/>
                </a:solidFill>
              </a:rPr>
              <a:t>texto referido: </a:t>
            </a:r>
            <a:r>
              <a:rPr lang="es-MX" sz="1200" dirty="0">
                <a:solidFill>
                  <a:prstClr val="black"/>
                </a:solidFill>
                <a:hlinkClick r:id="rId4"/>
              </a:rPr>
              <a:t>http://www.revistas.unam.mx/index.php/eab/article/view/42830</a:t>
            </a:r>
            <a:r>
              <a:rPr lang="es-MX" sz="1200" dirty="0">
                <a:solidFill>
                  <a:prstClr val="black"/>
                </a:solidFill>
              </a:rPr>
              <a:t>  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5E3C9BD7-2273-4344-8E07-517B84901843}"/>
              </a:ext>
            </a:extLst>
          </p:cNvPr>
          <p:cNvSpPr/>
          <p:nvPr/>
        </p:nvSpPr>
        <p:spPr>
          <a:xfrm>
            <a:off x="2844800" y="4147127"/>
            <a:ext cx="8228424" cy="785072"/>
          </a:xfrm>
          <a:prstGeom prst="wedgeRectCallout">
            <a:avLst>
              <a:gd name="adj1" fmla="val -51957"/>
              <a:gd name="adj2" fmla="val -243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/>
              <a:t>Josafat:</a:t>
            </a:r>
            <a:r>
              <a:rPr lang="es-ES" sz="1200" dirty="0"/>
              <a:t> valorar el uso de este texto: Márquez Morfín, L. y Jaén, M. T. (1997). Una propuesta metodológica para el estudio de la salud y la nutrición de poblaciones antiguas. </a:t>
            </a:r>
            <a:r>
              <a:rPr lang="es-ES" sz="1200" i="1" dirty="0"/>
              <a:t>Estudios de antropología biológica</a:t>
            </a:r>
            <a:r>
              <a:rPr lang="es-ES" sz="1200" dirty="0"/>
              <a:t>, 8, 47-63. </a:t>
            </a:r>
            <a:r>
              <a:rPr lang="es-ES" sz="1200" dirty="0">
                <a:hlinkClick r:id="rId4"/>
              </a:rPr>
              <a:t>http://www.revistas.unam.mx/index.php/eab/article/view/42830</a:t>
            </a:r>
            <a:r>
              <a:rPr lang="es-ES" sz="1200" dirty="0"/>
              <a:t>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14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5108608" y="163949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4: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</a:rPr>
              <a:t>Informe final </a:t>
            </a:r>
            <a:endParaRPr kumimoji="0" lang="es-MX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707BAF-01F6-435C-8580-53D4E383FD82}"/>
              </a:ext>
            </a:extLst>
          </p:cNvPr>
          <p:cNvSpPr txBox="1"/>
          <p:nvPr/>
        </p:nvSpPr>
        <p:spPr>
          <a:xfrm>
            <a:off x="5121394" y="856359"/>
            <a:ext cx="6821291" cy="618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  <a:p>
            <a:pPr marL="285750" indent="-285750">
              <a:buAutoNum type="romanUcPeriod"/>
            </a:pPr>
            <a:r>
              <a:rPr lang="es-ES" sz="1200" dirty="0"/>
              <a:t>Lee el  articulo “Sífilis en la ciudad de México: análisis </a:t>
            </a:r>
            <a:r>
              <a:rPr lang="es-ES" sz="1200" dirty="0" err="1"/>
              <a:t>osteopatológico</a:t>
            </a:r>
            <a:r>
              <a:rPr lang="es-ES" sz="1200" dirty="0"/>
              <a:t>” (Márquez y Meza, 2015). Para ir al sitio de consulta, haz clic en el siguiente botón:</a:t>
            </a:r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Con base en la lectura, reflexiona y contesta las siguientes preguntas:</a:t>
            </a:r>
          </a:p>
          <a:p>
            <a:endParaRPr lang="es-ES" sz="1200" dirty="0"/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¿Cuál es el objetivo del texto?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¿Qué es la sífilis?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 ¿Cómo se puede identificar la sífilis en restos óseos humanos?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¿Cuál es la diferencia de abordar las problemáticas mediante las fuentes históricas y el análisis </a:t>
            </a:r>
            <a:r>
              <a:rPr lang="es-ES" sz="1200" dirty="0" err="1"/>
              <a:t>paleopatológico</a:t>
            </a:r>
            <a:r>
              <a:rPr lang="es-ES" sz="1200" dirty="0"/>
              <a:t>? 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¿Por qué es importante la identificación de las enfermedades en la época antigua a través de los restos óseos humanos?</a:t>
            </a:r>
          </a:p>
          <a:p>
            <a:endParaRPr lang="es-ES" sz="1200" dirty="0"/>
          </a:p>
          <a:p>
            <a:r>
              <a:rPr lang="es-ES" sz="1200" dirty="0"/>
              <a:t>II. Reflexiona sobre lo estudiado en este curso y contesta las siguientes preguntas:</a:t>
            </a:r>
          </a:p>
          <a:p>
            <a:endParaRPr lang="es-ES" sz="1200" dirty="0"/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¿Qué es la </a:t>
            </a:r>
            <a:r>
              <a:rPr lang="es-ES" sz="1200" dirty="0" err="1"/>
              <a:t>bioarqueología</a:t>
            </a:r>
            <a:r>
              <a:rPr lang="es-ES" sz="1200" dirty="0"/>
              <a:t> y cuál es su relevancia en la época actual?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¿Cuáles son las tendencias actuales de la </a:t>
            </a:r>
            <a:r>
              <a:rPr lang="es-ES" sz="1200" dirty="0" err="1"/>
              <a:t>bioarqueología</a:t>
            </a:r>
            <a:r>
              <a:rPr lang="es-ES" sz="1200" dirty="0"/>
              <a:t>?</a:t>
            </a:r>
          </a:p>
          <a:p>
            <a:pPr marL="228600" indent="-228600">
              <a:buFont typeface="+mj-lt"/>
              <a:buAutoNum type="alphaLcParenR"/>
            </a:pPr>
            <a:r>
              <a:rPr lang="es-ES" sz="1200" dirty="0"/>
              <a:t>¿Por qué un </a:t>
            </a:r>
            <a:r>
              <a:rPr lang="es-ES" sz="1200" dirty="0" err="1"/>
              <a:t>bioarqueólogo</a:t>
            </a:r>
            <a:r>
              <a:rPr lang="es-ES" sz="1200" dirty="0"/>
              <a:t> puede ser un excelente antropólogo forense?</a:t>
            </a:r>
          </a:p>
          <a:p>
            <a:endParaRPr lang="es-ES" sz="1200" b="1" dirty="0"/>
          </a:p>
          <a:p>
            <a:r>
              <a:rPr lang="es-ES" sz="1200" b="1" dirty="0"/>
              <a:t>C</a:t>
            </a:r>
            <a:r>
              <a:rPr lang="es-MX" sz="1200" b="1" dirty="0"/>
              <a:t>riterios de desempeño:</a:t>
            </a:r>
          </a:p>
          <a:p>
            <a:endParaRPr lang="es-ES" sz="1200" b="1" dirty="0"/>
          </a:p>
          <a:p>
            <a:pPr marL="228600" indent="-228600">
              <a:buAutoNum type="arabicPeriod"/>
            </a:pPr>
            <a:r>
              <a:rPr lang="es-MX" sz="1200" dirty="0"/>
              <a:t>Coherencia en la estructura.</a:t>
            </a:r>
          </a:p>
          <a:p>
            <a:pPr marL="228600" indent="-228600">
              <a:buAutoNum type="arabicPeriod"/>
            </a:pPr>
            <a:r>
              <a:rPr lang="es-ES" sz="1200" dirty="0"/>
              <a:t>Ortografía y redacción correctas.</a:t>
            </a:r>
          </a:p>
          <a:p>
            <a:pPr marL="228600" indent="-228600">
              <a:buAutoNum type="arabicPeriod"/>
            </a:pPr>
            <a:r>
              <a:rPr lang="es-ES" sz="1200" dirty="0"/>
              <a:t>Congruencia en el contenido.</a:t>
            </a:r>
          </a:p>
          <a:p>
            <a:pPr marL="228600" indent="-228600">
              <a:buAutoNum type="arabicPeriod"/>
            </a:pPr>
            <a:endParaRPr lang="es-ES" sz="1200" dirty="0"/>
          </a:p>
          <a:p>
            <a:pPr lvl="0">
              <a:defRPr/>
            </a:pPr>
            <a:r>
              <a:rPr lang="es-MX" sz="1200" b="1" dirty="0"/>
              <a:t>Lineamientos de entrega: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200" dirty="0"/>
              <a:t>Titula el archivo de la siguiente forma: </a:t>
            </a:r>
            <a:r>
              <a:rPr lang="es-ES" sz="1200" dirty="0" err="1"/>
              <a:t>Act</a:t>
            </a:r>
            <a:r>
              <a:rPr lang="es-ES" sz="1200" i="1" dirty="0" err="1"/>
              <a:t>n</a:t>
            </a:r>
            <a:r>
              <a:rPr lang="es-ES" sz="1200" dirty="0" err="1"/>
              <a:t>_PrimerApellidoyPrimerNombre</a:t>
            </a:r>
            <a:r>
              <a:rPr lang="es-ES" sz="1200" dirty="0"/>
              <a:t>. Por ejemplo: Act3_VillanuevaMariaTeresa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s-ES" sz="1200" dirty="0"/>
              <a:t>Envía tu archivo, en formato </a:t>
            </a:r>
            <a:r>
              <a:rPr lang="es-ES" sz="1200" dirty="0" err="1"/>
              <a:t>word</a:t>
            </a:r>
            <a:r>
              <a:rPr lang="es-ES" sz="1200" dirty="0"/>
              <a:t>, a través del apartado </a:t>
            </a:r>
            <a:r>
              <a:rPr lang="es-ES" sz="1200" b="1" dirty="0"/>
              <a:t>Actividades </a:t>
            </a:r>
            <a:r>
              <a:rPr lang="es-ES" sz="1200" dirty="0"/>
              <a:t>de la plataforma </a:t>
            </a:r>
            <a:r>
              <a:rPr lang="es-ES" sz="1200" dirty="0" err="1"/>
              <a:t>Eminus</a:t>
            </a:r>
            <a:r>
              <a:rPr lang="es-ES" sz="1200" dirty="0"/>
              <a:t>, a más tardar en la fecha establecida en el </a:t>
            </a:r>
            <a:r>
              <a:rPr lang="es-ES" sz="1200" b="1" dirty="0"/>
              <a:t>Calendario de entregas.</a:t>
            </a:r>
            <a:r>
              <a:rPr lang="es-ES" sz="1200" dirty="0"/>
              <a:t> </a:t>
            </a:r>
          </a:p>
          <a:p>
            <a:pPr marL="228600" indent="-228600">
              <a:buFont typeface="+mj-lt"/>
              <a:buAutoNum type="alphaLcParenR"/>
            </a:pPr>
            <a:endParaRPr lang="es-ES" sz="12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586144" y="1168135"/>
            <a:ext cx="3533037" cy="1282386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B650B6F-CB1B-4D5D-881D-3EFC6DE20F21}"/>
              </a:ext>
            </a:extLst>
          </p:cNvPr>
          <p:cNvSpPr/>
          <p:nvPr/>
        </p:nvSpPr>
        <p:spPr>
          <a:xfrm>
            <a:off x="7601916" y="1459403"/>
            <a:ext cx="1210885" cy="304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Consultar</a:t>
            </a:r>
            <a:endParaRPr lang="es-MX" b="1" dirty="0"/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087CBFFA-B4FD-444E-AF51-184505862153}"/>
              </a:ext>
            </a:extLst>
          </p:cNvPr>
          <p:cNvSpPr/>
          <p:nvPr/>
        </p:nvSpPr>
        <p:spPr>
          <a:xfrm>
            <a:off x="1614753" y="1229824"/>
            <a:ext cx="3355505" cy="1083822"/>
          </a:xfrm>
          <a:prstGeom prst="wedgeRectCallout">
            <a:avLst>
              <a:gd name="adj1" fmla="val 58839"/>
              <a:gd name="adj2" fmla="val -121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colocar un botón que dirija al usuario al sitio de consulta del </a:t>
            </a:r>
            <a:r>
              <a:rPr lang="es-MX" sz="1200" dirty="0">
                <a:solidFill>
                  <a:prstClr val="black"/>
                </a:solidFill>
              </a:rPr>
              <a:t>texto referido: </a:t>
            </a:r>
            <a:r>
              <a:rPr lang="es-MX" sz="1200" dirty="0">
                <a:solidFill>
                  <a:prstClr val="black"/>
                </a:solidFill>
                <a:hlinkClick r:id="rId3"/>
              </a:rPr>
              <a:t>https://www.scielo.org.mx/scielo.php?script=sci_arttext&amp;pid=S0185-16592015000200005</a:t>
            </a:r>
            <a:r>
              <a:rPr lang="es-MX" sz="1200" dirty="0">
                <a:solidFill>
                  <a:prstClr val="black"/>
                </a:solidFill>
              </a:rPr>
              <a:t>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989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152924" y="802706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E25F1-4638-4096-A303-1E7B797DCE07}"/>
              </a:ext>
            </a:extLst>
          </p:cNvPr>
          <p:cNvSpPr txBox="1"/>
          <p:nvPr/>
        </p:nvSpPr>
        <p:spPr>
          <a:xfrm>
            <a:off x="203851" y="1537611"/>
            <a:ext cx="1181686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/>
            <a:r>
              <a:rPr lang="es-ES" sz="1600" dirty="0"/>
              <a:t>Campillo, D. (1994). </a:t>
            </a:r>
            <a:r>
              <a:rPr lang="es-ES" sz="1600" i="1" dirty="0"/>
              <a:t>Paleopatología. Los primeros vestigios de la enfermedad. Primera parte. </a:t>
            </a:r>
            <a:r>
              <a:rPr lang="es-ES" sz="1600" dirty="0"/>
              <a:t>Fundación URIACH 1838. </a:t>
            </a:r>
            <a:r>
              <a:rPr lang="es-ES" sz="1600" dirty="0">
                <a:hlinkClick r:id="rId2"/>
              </a:rPr>
              <a:t>http://www.fu1838.org/pdf/publicien/esp/04.Paleopatologia(I).pdf</a:t>
            </a:r>
            <a:r>
              <a:rPr lang="es-ES" sz="1600" dirty="0"/>
              <a:t> </a:t>
            </a:r>
            <a:endParaRPr lang="es-MX" sz="1600" dirty="0"/>
          </a:p>
          <a:p>
            <a:pPr marL="358775" indent="-358775"/>
            <a:r>
              <a:rPr lang="es-ES" sz="1600" dirty="0"/>
              <a:t>Fundación </a:t>
            </a:r>
            <a:r>
              <a:rPr lang="es-ES" sz="1600" dirty="0" err="1"/>
              <a:t>Palarq</a:t>
            </a:r>
            <a:r>
              <a:rPr lang="es-ES" sz="1600" dirty="0"/>
              <a:t>. (2022, 28 de febrero). Las paleopatologías: Las enfermedades que sufrían los seres vivos del pasado. </a:t>
            </a:r>
            <a:r>
              <a:rPr lang="es-ES_tradnl" sz="1600" dirty="0"/>
              <a:t>[Video]. </a:t>
            </a:r>
            <a:r>
              <a:rPr lang="es-ES" sz="1600" dirty="0" err="1"/>
              <a:t>Youtube</a:t>
            </a:r>
            <a:r>
              <a:rPr lang="es-ES" sz="1600" dirty="0"/>
              <a:t>. </a:t>
            </a:r>
            <a:r>
              <a:rPr lang="es-ES" sz="1600" dirty="0">
                <a:hlinkClick r:id="rId3"/>
              </a:rPr>
              <a:t>https://youtu.be/wfHuTy3chlI</a:t>
            </a:r>
            <a:r>
              <a:rPr lang="es-ES" sz="1600" dirty="0"/>
              <a:t> </a:t>
            </a:r>
            <a:endParaRPr lang="es-MX" sz="1600" dirty="0"/>
          </a:p>
          <a:p>
            <a:pPr marL="358775" indent="-358775"/>
            <a:r>
              <a:rPr lang="es-MX" sz="1600" dirty="0"/>
              <a:t>Instituto de Historia de la Medicina y de la Ciencia López Piñero. (S. f.). </a:t>
            </a:r>
            <a:r>
              <a:rPr lang="es-MX" sz="1600" i="1" dirty="0"/>
              <a:t>Paleopatología y paleomedicina</a:t>
            </a:r>
            <a:r>
              <a:rPr lang="es-MX" sz="1600" dirty="0"/>
              <a:t>. Universidad de Valencia-CSIC.  </a:t>
            </a:r>
            <a:r>
              <a:rPr lang="es-MX" sz="1600" dirty="0">
                <a:hlinkClick r:id="rId4"/>
              </a:rPr>
              <a:t>https://www.uv.es/fresquet/Expo_medicina/Morfologia_XIX/paleopatologia.html</a:t>
            </a:r>
            <a:r>
              <a:rPr lang="es-MX" sz="1600" dirty="0"/>
              <a:t> </a:t>
            </a:r>
          </a:p>
          <a:p>
            <a:pPr marL="358775" indent="-358775"/>
            <a:r>
              <a:rPr lang="es-ES" sz="1600" dirty="0"/>
              <a:t>Márquez, L. &amp; Jaén, M. T. (1997). Una propuesta metodológica para el estudio de la salud y la nutrición de poblaciones antiguas. </a:t>
            </a:r>
            <a:r>
              <a:rPr lang="es-ES" sz="1600" i="1" dirty="0"/>
              <a:t>Estudios de antropología biológica, 8</a:t>
            </a:r>
            <a:r>
              <a:rPr lang="es-ES" sz="1600" dirty="0"/>
              <a:t>, 47-63. </a:t>
            </a:r>
            <a:r>
              <a:rPr lang="es-ES" sz="1600" dirty="0">
                <a:hlinkClick r:id="rId5"/>
              </a:rPr>
              <a:t>http://www.revistas.unam.mx/index.php/eab/article/view/42830</a:t>
            </a:r>
            <a:r>
              <a:rPr lang="es-ES" sz="1600" dirty="0"/>
              <a:t> </a:t>
            </a:r>
          </a:p>
          <a:p>
            <a:pPr marL="358775" indent="-358775"/>
            <a:r>
              <a:rPr lang="es-ES" sz="1600" dirty="0"/>
              <a:t>Márquez, L. &amp; Meza, M. (mayo-agosto, 2015). Sífilis en la Ciudad de México: análisis </a:t>
            </a:r>
            <a:r>
              <a:rPr lang="es-ES" sz="1600" dirty="0" err="1"/>
              <a:t>osteopatológico</a:t>
            </a:r>
            <a:r>
              <a:rPr lang="es-ES" sz="1600" dirty="0"/>
              <a:t>. </a:t>
            </a:r>
            <a:r>
              <a:rPr lang="es-ES" sz="1600" i="1" dirty="0"/>
              <a:t>Cuicuilco, 22</a:t>
            </a:r>
            <a:r>
              <a:rPr lang="es-ES" sz="1600" dirty="0"/>
              <a:t>(63), 89-126. </a:t>
            </a:r>
            <a:r>
              <a:rPr lang="es-ES" sz="1600" dirty="0">
                <a:hlinkClick r:id="rId6"/>
              </a:rPr>
              <a:t>https://www.scielo.org.mx/scielo.php?script=sci_arttext&amp;pid=S0185-16592015000200005</a:t>
            </a:r>
            <a:endParaRPr lang="es-ES" sz="1600" dirty="0"/>
          </a:p>
          <a:p>
            <a:pPr marL="358775" indent="-358775"/>
            <a:r>
              <a:rPr lang="es-ES" sz="1600" dirty="0"/>
              <a:t>Meza, M. &amp; Lira, Y. (2020). Los restos óseos también son patrimonio arqueológico. Guía básica para la excavación, registro y resguardo. En </a:t>
            </a:r>
            <a:r>
              <a:rPr lang="es-ES" sz="1600" i="1" dirty="0"/>
              <a:t>Estudios sobre Patrimonio Cultural en Veracruz</a:t>
            </a:r>
            <a:r>
              <a:rPr lang="es-ES" sz="1600" dirty="0"/>
              <a:t> (pp.38-48). </a:t>
            </a:r>
            <a:r>
              <a:rPr lang="es-ES" sz="1600" dirty="0" err="1"/>
              <a:t>SyG</a:t>
            </a:r>
            <a:r>
              <a:rPr lang="es-ES" sz="1600" dirty="0"/>
              <a:t> Editores/Universidad Veracruzana.</a:t>
            </a:r>
            <a:endParaRPr lang="es-MX" sz="1600" dirty="0"/>
          </a:p>
          <a:p>
            <a:pPr marL="358775" indent="-358775"/>
            <a:r>
              <a:rPr lang="es-MX" sz="1600" dirty="0"/>
              <a:t>Roberts, C. &amp; Manchester, K. (2007). </a:t>
            </a:r>
            <a:r>
              <a:rPr lang="es-MX" sz="1600" i="1" dirty="0"/>
              <a:t>The Archaeology of Disease</a:t>
            </a:r>
            <a:r>
              <a:rPr lang="es-MX" sz="1600" dirty="0"/>
              <a:t>. Cornell University Press.</a:t>
            </a:r>
          </a:p>
          <a:p>
            <a:pPr marL="358775" indent="-358775"/>
            <a:r>
              <a:rPr lang="es-ES" sz="1600" dirty="0"/>
              <a:t>U</a:t>
            </a:r>
            <a:r>
              <a:rPr lang="es-MX" sz="1600" dirty="0" err="1"/>
              <a:t>GRmedia</a:t>
            </a:r>
            <a:r>
              <a:rPr lang="es-MX" sz="1600" dirty="0"/>
              <a:t>. (2016, 23 de diciembre). </a:t>
            </a:r>
            <a:r>
              <a:rPr lang="es-ES" sz="1600" dirty="0"/>
              <a:t>Paleopatología: las enfermedades a través del tiempo, por Miguel Botella. </a:t>
            </a:r>
            <a:r>
              <a:rPr lang="es-ES_tradnl" sz="1600" dirty="0"/>
              <a:t>[Video] </a:t>
            </a:r>
            <a:r>
              <a:rPr lang="es-ES" sz="1600" dirty="0" err="1"/>
              <a:t>Youtube</a:t>
            </a:r>
            <a:r>
              <a:rPr lang="es-ES" sz="1600" dirty="0"/>
              <a:t>. </a:t>
            </a:r>
            <a:r>
              <a:rPr lang="es-ES" sz="1600" dirty="0">
                <a:hlinkClick r:id="rId7"/>
              </a:rPr>
              <a:t>https://youtu.be/z2Ks0HILZWk</a:t>
            </a:r>
            <a:r>
              <a:rPr lang="es-ES" sz="1600" dirty="0"/>
              <a:t> </a:t>
            </a:r>
            <a:endParaRPr lang="es-MX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1940207" y="167748"/>
            <a:ext cx="800796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759243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19074</TotalTime>
  <Words>1661</Words>
  <Application>Microsoft Office PowerPoint</Application>
  <PresentationFormat>Panorámica</PresentationFormat>
  <Paragraphs>135</Paragraphs>
  <Slides>10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Módulo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Mario Evaristo González Méndez</cp:lastModifiedBy>
  <cp:revision>236</cp:revision>
  <dcterms:created xsi:type="dcterms:W3CDTF">2022-04-19T16:31:50Z</dcterms:created>
  <dcterms:modified xsi:type="dcterms:W3CDTF">2022-10-25T16:30:03Z</dcterms:modified>
</cp:coreProperties>
</file>