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61" r:id="rId2"/>
    <p:sldId id="262" r:id="rId3"/>
    <p:sldId id="272" r:id="rId4"/>
    <p:sldId id="276" r:id="rId5"/>
    <p:sldId id="277" r:id="rId6"/>
    <p:sldId id="278" r:id="rId7"/>
    <p:sldId id="279" r:id="rId8"/>
    <p:sldId id="299" r:id="rId9"/>
    <p:sldId id="281" r:id="rId10"/>
    <p:sldId id="30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303" r:id="rId27"/>
    <p:sldId id="317" r:id="rId28"/>
    <p:sldId id="304" r:id="rId29"/>
    <p:sldId id="305" r:id="rId30"/>
    <p:sldId id="306" r:id="rId31"/>
    <p:sldId id="307" r:id="rId32"/>
    <p:sldId id="308" r:id="rId33"/>
    <p:sldId id="319" r:id="rId34"/>
    <p:sldId id="314" r:id="rId35"/>
    <p:sldId id="310" r:id="rId36"/>
    <p:sldId id="315" r:id="rId37"/>
    <p:sldId id="316" r:id="rId38"/>
    <p:sldId id="313" r:id="rId39"/>
    <p:sldId id="320" r:id="rId40"/>
    <p:sldId id="275" r:id="rId41"/>
    <p:sldId id="321" r:id="rId42"/>
    <p:sldId id="266" r:id="rId43"/>
  </p:sldIdLst>
  <p:sldSz cx="19799300" cy="16200438"/>
  <p:notesSz cx="6858000" cy="9144000"/>
  <p:defaultTextStyle>
    <a:defPPr>
      <a:defRPr lang="es-MX"/>
    </a:defPPr>
    <a:lvl1pPr marL="0" algn="l" defTabSz="1641370" rtl="0" eaLnBrk="1" latinLnBrk="0" hangingPunct="1">
      <a:defRPr sz="3231" kern="1200">
        <a:solidFill>
          <a:schemeClr val="tx1"/>
        </a:solidFill>
        <a:latin typeface="+mn-lt"/>
        <a:ea typeface="+mn-ea"/>
        <a:cs typeface="+mn-cs"/>
      </a:defRPr>
    </a:lvl1pPr>
    <a:lvl2pPr marL="820685" algn="l" defTabSz="1641370" rtl="0" eaLnBrk="1" latinLnBrk="0" hangingPunct="1">
      <a:defRPr sz="3231" kern="1200">
        <a:solidFill>
          <a:schemeClr val="tx1"/>
        </a:solidFill>
        <a:latin typeface="+mn-lt"/>
        <a:ea typeface="+mn-ea"/>
        <a:cs typeface="+mn-cs"/>
      </a:defRPr>
    </a:lvl2pPr>
    <a:lvl3pPr marL="1641370" algn="l" defTabSz="1641370" rtl="0" eaLnBrk="1" latinLnBrk="0" hangingPunct="1">
      <a:defRPr sz="3231" kern="1200">
        <a:solidFill>
          <a:schemeClr val="tx1"/>
        </a:solidFill>
        <a:latin typeface="+mn-lt"/>
        <a:ea typeface="+mn-ea"/>
        <a:cs typeface="+mn-cs"/>
      </a:defRPr>
    </a:lvl3pPr>
    <a:lvl4pPr marL="2462055" algn="l" defTabSz="1641370" rtl="0" eaLnBrk="1" latinLnBrk="0" hangingPunct="1">
      <a:defRPr sz="3231" kern="1200">
        <a:solidFill>
          <a:schemeClr val="tx1"/>
        </a:solidFill>
        <a:latin typeface="+mn-lt"/>
        <a:ea typeface="+mn-ea"/>
        <a:cs typeface="+mn-cs"/>
      </a:defRPr>
    </a:lvl4pPr>
    <a:lvl5pPr marL="3282739" algn="l" defTabSz="1641370" rtl="0" eaLnBrk="1" latinLnBrk="0" hangingPunct="1">
      <a:defRPr sz="3231" kern="1200">
        <a:solidFill>
          <a:schemeClr val="tx1"/>
        </a:solidFill>
        <a:latin typeface="+mn-lt"/>
        <a:ea typeface="+mn-ea"/>
        <a:cs typeface="+mn-cs"/>
      </a:defRPr>
    </a:lvl5pPr>
    <a:lvl6pPr marL="4103425" algn="l" defTabSz="1641370" rtl="0" eaLnBrk="1" latinLnBrk="0" hangingPunct="1">
      <a:defRPr sz="3231" kern="1200">
        <a:solidFill>
          <a:schemeClr val="tx1"/>
        </a:solidFill>
        <a:latin typeface="+mn-lt"/>
        <a:ea typeface="+mn-ea"/>
        <a:cs typeface="+mn-cs"/>
      </a:defRPr>
    </a:lvl6pPr>
    <a:lvl7pPr marL="4924110" algn="l" defTabSz="1641370" rtl="0" eaLnBrk="1" latinLnBrk="0" hangingPunct="1">
      <a:defRPr sz="3231" kern="1200">
        <a:solidFill>
          <a:schemeClr val="tx1"/>
        </a:solidFill>
        <a:latin typeface="+mn-lt"/>
        <a:ea typeface="+mn-ea"/>
        <a:cs typeface="+mn-cs"/>
      </a:defRPr>
    </a:lvl7pPr>
    <a:lvl8pPr marL="5744796" algn="l" defTabSz="1641370" rtl="0" eaLnBrk="1" latinLnBrk="0" hangingPunct="1">
      <a:defRPr sz="3231" kern="1200">
        <a:solidFill>
          <a:schemeClr val="tx1"/>
        </a:solidFill>
        <a:latin typeface="+mn-lt"/>
        <a:ea typeface="+mn-ea"/>
        <a:cs typeface="+mn-cs"/>
      </a:defRPr>
    </a:lvl8pPr>
    <a:lvl9pPr marL="6565480" algn="l" defTabSz="1641370" rtl="0" eaLnBrk="1" latinLnBrk="0" hangingPunct="1">
      <a:defRPr sz="32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2">
          <p15:clr>
            <a:srgbClr val="A4A3A4"/>
          </p15:clr>
        </p15:guide>
        <p15:guide id="2" pos="62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URILLO HERNANDEZ JOSAFAT" initials="MHJ" lastIdx="25" clrIdx="6">
    <p:extLst/>
  </p:cmAuthor>
  <p:cmAuthor id="1" name="Yushely" initials="Y" lastIdx="18" clrIdx="0"/>
  <p:cmAuthor id="2" name="Cheska" initials="C" lastIdx="81" clrIdx="1"/>
  <p:cmAuthor id="3" name="Rainbow Dash" initials="RD" lastIdx="6" clrIdx="2"/>
  <p:cmAuthor id="4" name="UV" initials="U" lastIdx="42" clrIdx="3"/>
  <p:cmAuthor id="5" name="Dominguez Garcia Arlet Yushely" initials="DGAY" lastIdx="20" clrIdx="4">
    <p:extLst/>
  </p:cmAuthor>
  <p:cmAuthor id="6" name="Garcia Cuevas Pablo" initials="GCP" lastIdx="2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3399"/>
    <a:srgbClr val="0099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6" autoAdjust="0"/>
    <p:restoredTop sz="95246"/>
  </p:normalViewPr>
  <p:slideViewPr>
    <p:cSldViewPr snapToGrid="0">
      <p:cViewPr>
        <p:scale>
          <a:sx n="30" d="100"/>
          <a:sy n="30" d="100"/>
        </p:scale>
        <p:origin x="256" y="36"/>
      </p:cViewPr>
      <p:guideLst>
        <p:guide orient="horz" pos="5102"/>
        <p:guide pos="62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7" dt="2021-11-16T12:15:59.732" idx="11">
    <p:pos x="9473" y="3934"/>
    <p:text>Propongo 2 imágenes para este apartado.</p:text>
    <p:extLst>
      <p:ext uri="{C676402C-5697-4E1C-873F-D02D1690AC5C}">
        <p15:threadingInfo xmlns:p15="http://schemas.microsoft.com/office/powerpoint/2012/main" timeZoneBias="360"/>
      </p:ext>
    </p:extLst>
  </p:cm>
  <p:cm authorId="7" dt="2021-11-16T12:16:34.703" idx="12">
    <p:pos x="9473" y="4070"/>
    <p:text>marcos fernandez (2011). los seis del cabo de gata. [Imagen]. Flickr. https://www.flickr.com/photos/marcosfernandez82/5788473208/</p:text>
    <p:extLst>
      <p:ext uri="{C676402C-5697-4E1C-873F-D02D1690AC5C}">
        <p15:threadingInfo xmlns:p15="http://schemas.microsoft.com/office/powerpoint/2012/main" timeZoneBias="360">
          <p15:parentCm authorId="7" idx="11"/>
        </p15:threadingInfo>
      </p:ext>
    </p:extLst>
  </p:cm>
  <p:cm authorId="7" dt="2021-11-16T12:23:07.667" idx="13">
    <p:pos x="9473" y="4206"/>
    <p:text>Gareth Williams (2014). Peak District - Mam Tor - Sept 2014 - Girls Ramblin' On Into Edale. [Imagen]. Flickr. https://www.flickr.com/photos/40837632@N05/15706116570</p:text>
    <p:extLst>
      <p:ext uri="{C676402C-5697-4E1C-873F-D02D1690AC5C}">
        <p15:threadingInfo xmlns:p15="http://schemas.microsoft.com/office/powerpoint/2012/main" timeZoneBias="360">
          <p15:parentCm authorId="7" idx="1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21-11-17T08:27:11.047" idx="21">
    <p:pos x="3681" y="6098"/>
    <p:text>Freepik (2021). Me Gusta icono gratis. [Imagen]. Flaticon. https://www.flaticon.es/icono-gratis/me-gusta_686370</p:text>
    <p:extLst>
      <p:ext uri="{C676402C-5697-4E1C-873F-D02D1690AC5C}">
        <p15:threadingInfo xmlns:p15="http://schemas.microsoft.com/office/powerpoint/2012/main" timeZoneBias="360"/>
      </p:ext>
    </p:extLst>
  </p:cm>
  <p:cm authorId="7" dt="2021-11-17T08:27:16.459" idx="22">
    <p:pos x="9441" y="6098"/>
    <p:text>Freepik (2021). Negativo icono premium. [Imagen]. Flaticon. https://www.flaticon.es/icono-premium/negativo_1542720</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21-11-16T11:52:03.843" idx="10">
    <p:pos x="10662" y="4583"/>
    <p:text>Genially (2021). Genially Logo. [Imagen]. FreeLogoVectors. https://www.freelogovectors.net/genially-logo/</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7" dt="2021-11-16T15:23:36.269" idx="17">
    <p:pos x="10330" y="6313"/>
    <p:text>La cita para todas las capturas de pantalla obtenidas de Genially puede ser la misma, ya que lo único que muestra son apartados de la misma página de Genially.</p:text>
    <p:extLst>
      <p:ext uri="{C676402C-5697-4E1C-873F-D02D1690AC5C}">
        <p15:threadingInfo xmlns:p15="http://schemas.microsoft.com/office/powerpoint/2012/main" timeZoneBias="360"/>
      </p:ext>
    </p:extLst>
  </p:cm>
  <p:cm authorId="7" dt="2021-11-17T08:29:53.196" idx="23">
    <p:pos x="10330" y="6449"/>
    <p:text>Genially (2021). Genially. [Imagen] Genially. https://genial.ly/es/</p:text>
    <p:extLst>
      <p:ext uri="{C676402C-5697-4E1C-873F-D02D1690AC5C}">
        <p15:threadingInfo xmlns:p15="http://schemas.microsoft.com/office/powerpoint/2012/main" timeZoneBias="360">
          <p15:parentCm authorId="7" idx="1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7" dt="2021-11-17T08:44:54.317" idx="24">
    <p:pos x="3932" y="5184"/>
    <p:text>Freepik (2021). Niños icono gratis. [Imagen]. Flaticon. https://www.flaticon.es/icono-gratis/ninos_860008</p:text>
    <p:extLst>
      <p:ext uri="{C676402C-5697-4E1C-873F-D02D1690AC5C}">
        <p15:threadingInfo xmlns:p15="http://schemas.microsoft.com/office/powerpoint/2012/main" timeZoneBias="360"/>
      </p:ext>
    </p:extLst>
  </p:cm>
  <p:cm authorId="7" dt="2021-11-17T08:44:57.136" idx="25">
    <p:pos x="9504" y="5184"/>
    <p:text>Freepik (2021). Películas icono gratis. [Imagen]. Flaticon. https://www.flaticon.es/icono-gratis/peliculas_2991494</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7" dt="2021-11-16T11:34:47.692" idx="7">
    <p:pos x="10604" y="5061"/>
    <p:text>Como todas las capturas de pantalla pertenecen al mismo recurso, agrego la cita para cada imagen.</p:text>
    <p:extLst mod="1">
      <p:ext uri="{C676402C-5697-4E1C-873F-D02D1690AC5C}">
        <p15:threadingInfo xmlns:p15="http://schemas.microsoft.com/office/powerpoint/2012/main" timeZoneBias="360"/>
      </p:ext>
    </p:extLst>
  </p:cm>
  <p:cm authorId="7" dt="2021-11-16T11:37:17.020" idx="8">
    <p:pos x="10604" y="5197"/>
    <p:text>Gracía Cuevas, J. P. (2021). Reto Fundamentos Didáctica [Imagen]. Genially. https://view.genial.ly/618ab13dd590d20d6c0848f5/interactive-content-reto-fundamentos-didactica</p:text>
    <p:extLst mod="1">
      <p:ext uri="{C676402C-5697-4E1C-873F-D02D1690AC5C}">
        <p15:threadingInfo xmlns:p15="http://schemas.microsoft.com/office/powerpoint/2012/main" timeZoneBias="360">
          <p15:parentCm authorId="7" idx="7"/>
        </p15:threadingInfo>
      </p:ext>
    </p:extLst>
  </p:cm>
  <p:cm authorId="5" dt="2021-11-17T13:39:26.429" idx="19">
    <p:pos x="10588" y="5333"/>
    <p:text/>
    <p:extLst mod="1">
      <p:ext uri="{C676402C-5697-4E1C-873F-D02D1690AC5C}">
        <p15:threadingInfo xmlns:p15="http://schemas.microsoft.com/office/powerpoint/2012/main" timeZoneBias="360">
          <p15:parentCm authorId="7" idx="7"/>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7" dt="2021-11-16T11:18:10.662" idx="4">
    <p:pos x="2118" y="1091"/>
    <p:text>En este caso se debería citar como una imagen normal, similar a las capturas de la diapositiva 32</p:text>
    <p:extLst mod="1">
      <p:ext uri="{C676402C-5697-4E1C-873F-D02D1690AC5C}">
        <p15:threadingInfo xmlns:p15="http://schemas.microsoft.com/office/powerpoint/2012/main" timeZoneBias="360"/>
      </p:ext>
    </p:extLst>
  </p:cm>
  <p:cm authorId="7" dt="2021-11-16T11:37:23.787" idx="9">
    <p:pos x="2118" y="1227"/>
    <p:text>Gracía Cuevas, J. P. (2021). Reto Fundamentos Didáctica [Imagen]. Genially. https://view.genial.ly/618ab13dd590d20d6c0848f5/interactive-content-reto-fundamentos-didactica</p:text>
    <p:extLst mod="1">
      <p:ext uri="{C676402C-5697-4E1C-873F-D02D1690AC5C}">
        <p15:threadingInfo xmlns:p15="http://schemas.microsoft.com/office/powerpoint/2012/main" timeZoneBias="360">
          <p15:parentCm authorId="7" idx="4"/>
        </p15:threadingInfo>
      </p:ext>
    </p:extLst>
  </p:cm>
  <p:cm authorId="5" dt="2021-11-17T13:42:54.518" idx="20">
    <p:pos x="2118" y="1363"/>
    <p:text/>
    <p:extLst mod="1">
      <p:ext uri="{C676402C-5697-4E1C-873F-D02D1690AC5C}">
        <p15:threadingInfo xmlns:p15="http://schemas.microsoft.com/office/powerpoint/2012/main" timeZoneBias="360">
          <p15:parentCm authorId="7" idx="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7" dt="2021-11-16T15:27:56.213" idx="19">
    <p:pos x="4020" y="5331"/>
    <p:text>Freeik (2021). Trophy premium icon. [Imagen]. Flaticon. https://www.flaticon.com/premium-icon/trophy_2827957?related_id=2827957&amp;origin=search</p:text>
    <p:extLst>
      <p:ext uri="{C676402C-5697-4E1C-873F-D02D1690AC5C}">
        <p15:threadingInfo xmlns:p15="http://schemas.microsoft.com/office/powerpoint/2012/main" timeZoneBias="360"/>
      </p:ext>
    </p:extLst>
  </p:cm>
  <p:cm authorId="7" dt="2021-11-16T15:29:18.291" idx="20">
    <p:pos x="10270" y="5184"/>
    <p:text>Freepik (2021).  Quality premium icon. [Imagen]. Flaticon. https://www.flaticon.com/premium-icon/quality_190811</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8EDD4-63AF-4104-992D-6E5094F8E8E7}" type="doc">
      <dgm:prSet loTypeId="urn:microsoft.com/office/officeart/2005/8/layout/process1" loCatId="process" qsTypeId="urn:microsoft.com/office/officeart/2005/8/quickstyle/simple1" qsCatId="simple" csTypeId="urn:microsoft.com/office/officeart/2005/8/colors/accent1_2" csCatId="accent1" phldr="1"/>
      <dgm:spPr/>
    </dgm:pt>
    <dgm:pt modelId="{97B86BD4-CD59-4F00-B23F-FC57091337F6}">
      <dgm:prSet phldrT="[Texto]"/>
      <dgm:spPr>
        <a:solidFill>
          <a:srgbClr val="002060"/>
        </a:solidFill>
      </dgm:spPr>
      <dgm:t>
        <a:bodyPr/>
        <a:lstStyle/>
        <a:p>
          <a:r>
            <a:rPr lang="es-MX" dirty="0">
              <a:latin typeface="Arial" panose="020B0604020202020204" pitchFamily="34" charset="0"/>
              <a:cs typeface="Arial" panose="020B0604020202020204" pitchFamily="34" charset="0"/>
            </a:rPr>
            <a:t>La motivación lleva a un aumento del esfuerzo y de la energía.</a:t>
          </a:r>
          <a:endParaRPr lang="es-MX" dirty="0"/>
        </a:p>
      </dgm:t>
    </dgm:pt>
    <dgm:pt modelId="{EB094656-27D0-4A20-A55D-34EDCD0A3ACE}" type="parTrans" cxnId="{DDB86C16-AC92-489E-BF5D-C6CFF62FA5AF}">
      <dgm:prSet/>
      <dgm:spPr/>
      <dgm:t>
        <a:bodyPr/>
        <a:lstStyle/>
        <a:p>
          <a:endParaRPr lang="es-MX"/>
        </a:p>
      </dgm:t>
    </dgm:pt>
    <dgm:pt modelId="{232E8EE9-02CD-4A04-B926-9083D49D4D1A}" type="sibTrans" cxnId="{DDB86C16-AC92-489E-BF5D-C6CFF62FA5AF}">
      <dgm:prSet/>
      <dgm:spPr/>
      <dgm:t>
        <a:bodyPr/>
        <a:lstStyle/>
        <a:p>
          <a:endParaRPr lang="es-MX"/>
        </a:p>
      </dgm:t>
    </dgm:pt>
    <dgm:pt modelId="{41D7BECB-AB24-437D-AEBC-0EDD9C183929}">
      <dgm:prSet phldrT="[Texto]"/>
      <dgm:spPr>
        <a:solidFill>
          <a:srgbClr val="009999"/>
        </a:solidFill>
      </dgm:spPr>
      <dgm:t>
        <a:bodyPr/>
        <a:lstStyle/>
        <a:p>
          <a:r>
            <a:rPr lang="es-MX" dirty="0">
              <a:latin typeface="Arial" panose="020B0604020202020204" pitchFamily="34" charset="0"/>
              <a:cs typeface="Arial" panose="020B0604020202020204" pitchFamily="34" charset="0"/>
            </a:rPr>
            <a:t>Aumenta las posibilidades de iniciar y persistir en una actividad.</a:t>
          </a:r>
          <a:endParaRPr lang="es-MX" dirty="0"/>
        </a:p>
      </dgm:t>
    </dgm:pt>
    <dgm:pt modelId="{D0464E3A-F8C1-425A-B6D2-0497EADB7DD4}" type="parTrans" cxnId="{B8DDBAAC-FBF2-40A7-877C-E2099EE6097C}">
      <dgm:prSet/>
      <dgm:spPr/>
      <dgm:t>
        <a:bodyPr/>
        <a:lstStyle/>
        <a:p>
          <a:endParaRPr lang="es-MX"/>
        </a:p>
      </dgm:t>
    </dgm:pt>
    <dgm:pt modelId="{E41F5960-D127-4810-8778-31C6D0B2A09F}" type="sibTrans" cxnId="{B8DDBAAC-FBF2-40A7-877C-E2099EE6097C}">
      <dgm:prSet/>
      <dgm:spPr/>
      <dgm:t>
        <a:bodyPr/>
        <a:lstStyle/>
        <a:p>
          <a:endParaRPr lang="es-MX"/>
        </a:p>
      </dgm:t>
    </dgm:pt>
    <dgm:pt modelId="{7B6FBE76-19F6-4B85-8DB6-50D485BDECB0}">
      <dgm:prSet phldrT="[Texto]"/>
      <dgm:spPr>
        <a:solidFill>
          <a:srgbClr val="3333CC"/>
        </a:solidFill>
      </dgm:spPr>
      <dgm:t>
        <a:bodyPr/>
        <a:lstStyle/>
        <a:p>
          <a:r>
            <a:rPr lang="es-MX" dirty="0">
              <a:latin typeface="Arial" panose="020B0604020202020204" pitchFamily="34" charset="0"/>
              <a:cs typeface="Arial" panose="020B0604020202020204" pitchFamily="34" charset="0"/>
            </a:rPr>
            <a:t>Mejora la capacidad de atención.</a:t>
          </a:r>
          <a:endParaRPr lang="es-MX" dirty="0"/>
        </a:p>
      </dgm:t>
    </dgm:pt>
    <dgm:pt modelId="{B4AF7157-1CB8-4C04-B674-BE44D358DA3D}" type="parTrans" cxnId="{29A00FE1-2F17-4FA0-92BE-A2E887C8F041}">
      <dgm:prSet/>
      <dgm:spPr/>
      <dgm:t>
        <a:bodyPr/>
        <a:lstStyle/>
        <a:p>
          <a:endParaRPr lang="es-MX"/>
        </a:p>
      </dgm:t>
    </dgm:pt>
    <dgm:pt modelId="{1F21D9F0-2212-4C15-8821-325DFD07068D}" type="sibTrans" cxnId="{29A00FE1-2F17-4FA0-92BE-A2E887C8F041}">
      <dgm:prSet/>
      <dgm:spPr/>
      <dgm:t>
        <a:bodyPr/>
        <a:lstStyle/>
        <a:p>
          <a:endParaRPr lang="es-MX"/>
        </a:p>
      </dgm:t>
    </dgm:pt>
    <dgm:pt modelId="{DDE247A2-96E0-4F7B-AD4C-B2E3DDCD6F49}">
      <dgm:prSet phldrT="[Texto]"/>
      <dgm:spPr>
        <a:solidFill>
          <a:srgbClr val="002060"/>
        </a:solidFill>
      </dgm:spPr>
      <dgm:t>
        <a:bodyPr/>
        <a:lstStyle/>
        <a:p>
          <a:r>
            <a:rPr lang="es-MX" dirty="0">
              <a:latin typeface="Arial" panose="020B0604020202020204" pitchFamily="34" charset="0"/>
              <a:cs typeface="Arial" panose="020B0604020202020204" pitchFamily="34" charset="0"/>
            </a:rPr>
            <a:t>Mejora el rendimiento académico</a:t>
          </a:r>
          <a:r>
            <a:rPr lang="es-MX" dirty="0" smtClean="0">
              <a:latin typeface="Arial" panose="020B0604020202020204" pitchFamily="34" charset="0"/>
              <a:cs typeface="Arial" panose="020B0604020202020204" pitchFamily="34" charset="0"/>
            </a:rPr>
            <a:t>.</a:t>
          </a:r>
          <a:endParaRPr lang="es-MX" dirty="0"/>
        </a:p>
      </dgm:t>
    </dgm:pt>
    <dgm:pt modelId="{2DCCD46B-3E44-4C39-83F6-B28D10E2810B}" type="parTrans" cxnId="{0F60936F-98CA-42D2-9A65-29AF5BF19479}">
      <dgm:prSet/>
      <dgm:spPr/>
      <dgm:t>
        <a:bodyPr/>
        <a:lstStyle/>
        <a:p>
          <a:endParaRPr lang="es-MX"/>
        </a:p>
      </dgm:t>
    </dgm:pt>
    <dgm:pt modelId="{EAA5D4AB-AED9-4BF8-BDC7-4BA2C39D896E}" type="sibTrans" cxnId="{0F60936F-98CA-42D2-9A65-29AF5BF19479}">
      <dgm:prSet/>
      <dgm:spPr/>
      <dgm:t>
        <a:bodyPr/>
        <a:lstStyle/>
        <a:p>
          <a:endParaRPr lang="es-MX"/>
        </a:p>
      </dgm:t>
    </dgm:pt>
    <dgm:pt modelId="{337CCDFD-1BB2-4F37-987E-CAB782A2B710}">
      <dgm:prSet phldrT="[Texto]"/>
      <dgm:spPr>
        <a:solidFill>
          <a:srgbClr val="009999"/>
        </a:solidFill>
      </dgm:spPr>
      <dgm:t>
        <a:bodyPr/>
        <a:lstStyle/>
        <a:p>
          <a:r>
            <a:rPr lang="es-MX" dirty="0">
              <a:latin typeface="Arial" panose="020B0604020202020204" pitchFamily="34" charset="0"/>
              <a:cs typeface="Arial" panose="020B0604020202020204" pitchFamily="34" charset="0"/>
            </a:rPr>
            <a:t>Mejora la motivación extrínseca e intrínseca.</a:t>
          </a:r>
          <a:endParaRPr lang="es-MX" dirty="0"/>
        </a:p>
      </dgm:t>
    </dgm:pt>
    <dgm:pt modelId="{70DB95BB-2FF5-4A7E-9FD9-D6A989A50BA1}" type="parTrans" cxnId="{6ABC7C8C-D694-4A2C-B833-3D2308CB2326}">
      <dgm:prSet/>
      <dgm:spPr/>
      <dgm:t>
        <a:bodyPr/>
        <a:lstStyle/>
        <a:p>
          <a:endParaRPr lang="es-MX"/>
        </a:p>
      </dgm:t>
    </dgm:pt>
    <dgm:pt modelId="{326322C7-B60E-4591-B9B3-196DEA69FB14}" type="sibTrans" cxnId="{6ABC7C8C-D694-4A2C-B833-3D2308CB2326}">
      <dgm:prSet/>
      <dgm:spPr/>
      <dgm:t>
        <a:bodyPr/>
        <a:lstStyle/>
        <a:p>
          <a:endParaRPr lang="es-MX"/>
        </a:p>
      </dgm:t>
    </dgm:pt>
    <dgm:pt modelId="{FD2FE91F-11EF-4881-A899-FC7D40738F65}" type="pres">
      <dgm:prSet presAssocID="{A3F8EDD4-63AF-4104-992D-6E5094F8E8E7}" presName="Name0" presStyleCnt="0">
        <dgm:presLayoutVars>
          <dgm:dir/>
          <dgm:resizeHandles val="exact"/>
        </dgm:presLayoutVars>
      </dgm:prSet>
      <dgm:spPr/>
    </dgm:pt>
    <dgm:pt modelId="{4421E96B-E904-4B49-A46F-BB96515E0687}" type="pres">
      <dgm:prSet presAssocID="{97B86BD4-CD59-4F00-B23F-FC57091337F6}" presName="node" presStyleLbl="node1" presStyleIdx="0" presStyleCnt="5">
        <dgm:presLayoutVars>
          <dgm:bulletEnabled val="1"/>
        </dgm:presLayoutVars>
      </dgm:prSet>
      <dgm:spPr/>
      <dgm:t>
        <a:bodyPr/>
        <a:lstStyle/>
        <a:p>
          <a:endParaRPr lang="es-MX"/>
        </a:p>
      </dgm:t>
    </dgm:pt>
    <dgm:pt modelId="{4FAA5565-2359-4350-98F4-DA6C5F3F46CF}" type="pres">
      <dgm:prSet presAssocID="{232E8EE9-02CD-4A04-B926-9083D49D4D1A}" presName="sibTrans" presStyleLbl="sibTrans2D1" presStyleIdx="0" presStyleCnt="4"/>
      <dgm:spPr/>
      <dgm:t>
        <a:bodyPr/>
        <a:lstStyle/>
        <a:p>
          <a:endParaRPr lang="es-MX"/>
        </a:p>
      </dgm:t>
    </dgm:pt>
    <dgm:pt modelId="{F4692935-B2A7-40F1-9540-F6493DD17453}" type="pres">
      <dgm:prSet presAssocID="{232E8EE9-02CD-4A04-B926-9083D49D4D1A}" presName="connectorText" presStyleLbl="sibTrans2D1" presStyleIdx="0" presStyleCnt="4"/>
      <dgm:spPr/>
      <dgm:t>
        <a:bodyPr/>
        <a:lstStyle/>
        <a:p>
          <a:endParaRPr lang="es-MX"/>
        </a:p>
      </dgm:t>
    </dgm:pt>
    <dgm:pt modelId="{FFCB24FA-6CA1-49C2-A643-CCAB63888B77}" type="pres">
      <dgm:prSet presAssocID="{41D7BECB-AB24-437D-AEBC-0EDD9C183929}" presName="node" presStyleLbl="node1" presStyleIdx="1" presStyleCnt="5">
        <dgm:presLayoutVars>
          <dgm:bulletEnabled val="1"/>
        </dgm:presLayoutVars>
      </dgm:prSet>
      <dgm:spPr/>
      <dgm:t>
        <a:bodyPr/>
        <a:lstStyle/>
        <a:p>
          <a:endParaRPr lang="es-MX"/>
        </a:p>
      </dgm:t>
    </dgm:pt>
    <dgm:pt modelId="{6863610E-2C3F-4691-84B7-A07696D30299}" type="pres">
      <dgm:prSet presAssocID="{E41F5960-D127-4810-8778-31C6D0B2A09F}" presName="sibTrans" presStyleLbl="sibTrans2D1" presStyleIdx="1" presStyleCnt="4"/>
      <dgm:spPr/>
      <dgm:t>
        <a:bodyPr/>
        <a:lstStyle/>
        <a:p>
          <a:endParaRPr lang="es-MX"/>
        </a:p>
      </dgm:t>
    </dgm:pt>
    <dgm:pt modelId="{469EECF6-095E-4F49-9E72-4282A1A03D32}" type="pres">
      <dgm:prSet presAssocID="{E41F5960-D127-4810-8778-31C6D0B2A09F}" presName="connectorText" presStyleLbl="sibTrans2D1" presStyleIdx="1" presStyleCnt="4"/>
      <dgm:spPr/>
      <dgm:t>
        <a:bodyPr/>
        <a:lstStyle/>
        <a:p>
          <a:endParaRPr lang="es-MX"/>
        </a:p>
      </dgm:t>
    </dgm:pt>
    <dgm:pt modelId="{B3697E89-F621-4FD9-84B6-E47164221C78}" type="pres">
      <dgm:prSet presAssocID="{7B6FBE76-19F6-4B85-8DB6-50D485BDECB0}" presName="node" presStyleLbl="node1" presStyleIdx="2" presStyleCnt="5">
        <dgm:presLayoutVars>
          <dgm:bulletEnabled val="1"/>
        </dgm:presLayoutVars>
      </dgm:prSet>
      <dgm:spPr/>
      <dgm:t>
        <a:bodyPr/>
        <a:lstStyle/>
        <a:p>
          <a:endParaRPr lang="es-MX"/>
        </a:p>
      </dgm:t>
    </dgm:pt>
    <dgm:pt modelId="{125419CC-A1D8-49F1-9351-B8CFBA9AAA9D}" type="pres">
      <dgm:prSet presAssocID="{1F21D9F0-2212-4C15-8821-325DFD07068D}" presName="sibTrans" presStyleLbl="sibTrans2D1" presStyleIdx="2" presStyleCnt="4"/>
      <dgm:spPr/>
      <dgm:t>
        <a:bodyPr/>
        <a:lstStyle/>
        <a:p>
          <a:endParaRPr lang="es-MX"/>
        </a:p>
      </dgm:t>
    </dgm:pt>
    <dgm:pt modelId="{C9FAC447-4D2E-4F47-8DD6-8C192D0D5C03}" type="pres">
      <dgm:prSet presAssocID="{1F21D9F0-2212-4C15-8821-325DFD07068D}" presName="connectorText" presStyleLbl="sibTrans2D1" presStyleIdx="2" presStyleCnt="4"/>
      <dgm:spPr/>
      <dgm:t>
        <a:bodyPr/>
        <a:lstStyle/>
        <a:p>
          <a:endParaRPr lang="es-MX"/>
        </a:p>
      </dgm:t>
    </dgm:pt>
    <dgm:pt modelId="{593E6EEC-D0D8-49AD-80F7-4B14D92436FC}" type="pres">
      <dgm:prSet presAssocID="{DDE247A2-96E0-4F7B-AD4C-B2E3DDCD6F49}" presName="node" presStyleLbl="node1" presStyleIdx="3" presStyleCnt="5">
        <dgm:presLayoutVars>
          <dgm:bulletEnabled val="1"/>
        </dgm:presLayoutVars>
      </dgm:prSet>
      <dgm:spPr/>
      <dgm:t>
        <a:bodyPr/>
        <a:lstStyle/>
        <a:p>
          <a:endParaRPr lang="es-MX"/>
        </a:p>
      </dgm:t>
    </dgm:pt>
    <dgm:pt modelId="{91937BA2-8066-46BE-A10D-F52FE1651313}" type="pres">
      <dgm:prSet presAssocID="{EAA5D4AB-AED9-4BF8-BDC7-4BA2C39D896E}" presName="sibTrans" presStyleLbl="sibTrans2D1" presStyleIdx="3" presStyleCnt="4"/>
      <dgm:spPr/>
      <dgm:t>
        <a:bodyPr/>
        <a:lstStyle/>
        <a:p>
          <a:endParaRPr lang="es-MX"/>
        </a:p>
      </dgm:t>
    </dgm:pt>
    <dgm:pt modelId="{9F936055-0875-4E66-A224-9F77EE219DCA}" type="pres">
      <dgm:prSet presAssocID="{EAA5D4AB-AED9-4BF8-BDC7-4BA2C39D896E}" presName="connectorText" presStyleLbl="sibTrans2D1" presStyleIdx="3" presStyleCnt="4"/>
      <dgm:spPr/>
      <dgm:t>
        <a:bodyPr/>
        <a:lstStyle/>
        <a:p>
          <a:endParaRPr lang="es-MX"/>
        </a:p>
      </dgm:t>
    </dgm:pt>
    <dgm:pt modelId="{00223AD5-01F9-4217-A954-E460621FFCE1}" type="pres">
      <dgm:prSet presAssocID="{337CCDFD-1BB2-4F37-987E-CAB782A2B710}" presName="node" presStyleLbl="node1" presStyleIdx="4" presStyleCnt="5">
        <dgm:presLayoutVars>
          <dgm:bulletEnabled val="1"/>
        </dgm:presLayoutVars>
      </dgm:prSet>
      <dgm:spPr/>
      <dgm:t>
        <a:bodyPr/>
        <a:lstStyle/>
        <a:p>
          <a:endParaRPr lang="es-MX"/>
        </a:p>
      </dgm:t>
    </dgm:pt>
  </dgm:ptLst>
  <dgm:cxnLst>
    <dgm:cxn modelId="{0DB9657E-97B1-4E5E-A488-ADC442FD9852}" type="presOf" srcId="{232E8EE9-02CD-4A04-B926-9083D49D4D1A}" destId="{F4692935-B2A7-40F1-9540-F6493DD17453}" srcOrd="1" destOrd="0" presId="urn:microsoft.com/office/officeart/2005/8/layout/process1"/>
    <dgm:cxn modelId="{EA7318AC-7D10-485E-9E85-E1CDD2F73D07}" type="presOf" srcId="{41D7BECB-AB24-437D-AEBC-0EDD9C183929}" destId="{FFCB24FA-6CA1-49C2-A643-CCAB63888B77}" srcOrd="0" destOrd="0" presId="urn:microsoft.com/office/officeart/2005/8/layout/process1"/>
    <dgm:cxn modelId="{17633AA8-4EA3-47F1-A8CD-E7B419368005}" type="presOf" srcId="{E41F5960-D127-4810-8778-31C6D0B2A09F}" destId="{6863610E-2C3F-4691-84B7-A07696D30299}" srcOrd="0" destOrd="0" presId="urn:microsoft.com/office/officeart/2005/8/layout/process1"/>
    <dgm:cxn modelId="{6ABC7C8C-D694-4A2C-B833-3D2308CB2326}" srcId="{A3F8EDD4-63AF-4104-992D-6E5094F8E8E7}" destId="{337CCDFD-1BB2-4F37-987E-CAB782A2B710}" srcOrd="4" destOrd="0" parTransId="{70DB95BB-2FF5-4A7E-9FD9-D6A989A50BA1}" sibTransId="{326322C7-B60E-4591-B9B3-196DEA69FB14}"/>
    <dgm:cxn modelId="{71476F4F-D4FA-46CB-BE3A-7D3CB5F62AA7}" type="presOf" srcId="{1F21D9F0-2212-4C15-8821-325DFD07068D}" destId="{C9FAC447-4D2E-4F47-8DD6-8C192D0D5C03}" srcOrd="1" destOrd="0" presId="urn:microsoft.com/office/officeart/2005/8/layout/process1"/>
    <dgm:cxn modelId="{83272272-077C-45E9-96B9-D770082BD09D}" type="presOf" srcId="{7B6FBE76-19F6-4B85-8DB6-50D485BDECB0}" destId="{B3697E89-F621-4FD9-84B6-E47164221C78}" srcOrd="0" destOrd="0" presId="urn:microsoft.com/office/officeart/2005/8/layout/process1"/>
    <dgm:cxn modelId="{99E6F1F4-986F-4604-B7CE-8878EE653E03}" type="presOf" srcId="{97B86BD4-CD59-4F00-B23F-FC57091337F6}" destId="{4421E96B-E904-4B49-A46F-BB96515E0687}" srcOrd="0" destOrd="0" presId="urn:microsoft.com/office/officeart/2005/8/layout/process1"/>
    <dgm:cxn modelId="{0D73D4D6-F109-4717-BDB8-FA11084A428E}" type="presOf" srcId="{E41F5960-D127-4810-8778-31C6D0B2A09F}" destId="{469EECF6-095E-4F49-9E72-4282A1A03D32}" srcOrd="1" destOrd="0" presId="urn:microsoft.com/office/officeart/2005/8/layout/process1"/>
    <dgm:cxn modelId="{DDB86C16-AC92-489E-BF5D-C6CFF62FA5AF}" srcId="{A3F8EDD4-63AF-4104-992D-6E5094F8E8E7}" destId="{97B86BD4-CD59-4F00-B23F-FC57091337F6}" srcOrd="0" destOrd="0" parTransId="{EB094656-27D0-4A20-A55D-34EDCD0A3ACE}" sibTransId="{232E8EE9-02CD-4A04-B926-9083D49D4D1A}"/>
    <dgm:cxn modelId="{AC825AC7-0B60-4101-907C-2D72AFEE7185}" type="presOf" srcId="{1F21D9F0-2212-4C15-8821-325DFD07068D}" destId="{125419CC-A1D8-49F1-9351-B8CFBA9AAA9D}" srcOrd="0" destOrd="0" presId="urn:microsoft.com/office/officeart/2005/8/layout/process1"/>
    <dgm:cxn modelId="{F8C749EF-58EB-41E9-B646-EE83B0983F74}" type="presOf" srcId="{EAA5D4AB-AED9-4BF8-BDC7-4BA2C39D896E}" destId="{91937BA2-8066-46BE-A10D-F52FE1651313}" srcOrd="0" destOrd="0" presId="urn:microsoft.com/office/officeart/2005/8/layout/process1"/>
    <dgm:cxn modelId="{E6EEE6FF-A3FF-42D2-8447-283E75B90107}" type="presOf" srcId="{232E8EE9-02CD-4A04-B926-9083D49D4D1A}" destId="{4FAA5565-2359-4350-98F4-DA6C5F3F46CF}" srcOrd="0" destOrd="0" presId="urn:microsoft.com/office/officeart/2005/8/layout/process1"/>
    <dgm:cxn modelId="{64E6A00C-E3BD-4497-905E-7B684645DBD5}" type="presOf" srcId="{337CCDFD-1BB2-4F37-987E-CAB782A2B710}" destId="{00223AD5-01F9-4217-A954-E460621FFCE1}" srcOrd="0" destOrd="0" presId="urn:microsoft.com/office/officeart/2005/8/layout/process1"/>
    <dgm:cxn modelId="{B8DDBAAC-FBF2-40A7-877C-E2099EE6097C}" srcId="{A3F8EDD4-63AF-4104-992D-6E5094F8E8E7}" destId="{41D7BECB-AB24-437D-AEBC-0EDD9C183929}" srcOrd="1" destOrd="0" parTransId="{D0464E3A-F8C1-425A-B6D2-0497EADB7DD4}" sibTransId="{E41F5960-D127-4810-8778-31C6D0B2A09F}"/>
    <dgm:cxn modelId="{005DAF5F-4AF4-4506-B2D4-E0C2A92836EA}" type="presOf" srcId="{DDE247A2-96E0-4F7B-AD4C-B2E3DDCD6F49}" destId="{593E6EEC-D0D8-49AD-80F7-4B14D92436FC}" srcOrd="0" destOrd="0" presId="urn:microsoft.com/office/officeart/2005/8/layout/process1"/>
    <dgm:cxn modelId="{6C43C29C-B731-40ED-AC0B-57FCAA5B7244}" type="presOf" srcId="{A3F8EDD4-63AF-4104-992D-6E5094F8E8E7}" destId="{FD2FE91F-11EF-4881-A899-FC7D40738F65}" srcOrd="0" destOrd="0" presId="urn:microsoft.com/office/officeart/2005/8/layout/process1"/>
    <dgm:cxn modelId="{29A00FE1-2F17-4FA0-92BE-A2E887C8F041}" srcId="{A3F8EDD4-63AF-4104-992D-6E5094F8E8E7}" destId="{7B6FBE76-19F6-4B85-8DB6-50D485BDECB0}" srcOrd="2" destOrd="0" parTransId="{B4AF7157-1CB8-4C04-B674-BE44D358DA3D}" sibTransId="{1F21D9F0-2212-4C15-8821-325DFD07068D}"/>
    <dgm:cxn modelId="{0F60936F-98CA-42D2-9A65-29AF5BF19479}" srcId="{A3F8EDD4-63AF-4104-992D-6E5094F8E8E7}" destId="{DDE247A2-96E0-4F7B-AD4C-B2E3DDCD6F49}" srcOrd="3" destOrd="0" parTransId="{2DCCD46B-3E44-4C39-83F6-B28D10E2810B}" sibTransId="{EAA5D4AB-AED9-4BF8-BDC7-4BA2C39D896E}"/>
    <dgm:cxn modelId="{AB2BB65D-7285-4891-B132-0E2466ACC31D}" type="presOf" srcId="{EAA5D4AB-AED9-4BF8-BDC7-4BA2C39D896E}" destId="{9F936055-0875-4E66-A224-9F77EE219DCA}" srcOrd="1" destOrd="0" presId="urn:microsoft.com/office/officeart/2005/8/layout/process1"/>
    <dgm:cxn modelId="{0F36485E-6F5A-4F53-8A65-5BD84BF8EABD}" type="presParOf" srcId="{FD2FE91F-11EF-4881-A899-FC7D40738F65}" destId="{4421E96B-E904-4B49-A46F-BB96515E0687}" srcOrd="0" destOrd="0" presId="urn:microsoft.com/office/officeart/2005/8/layout/process1"/>
    <dgm:cxn modelId="{AC0AC1A5-3514-4748-811F-FD1D6041F755}" type="presParOf" srcId="{FD2FE91F-11EF-4881-A899-FC7D40738F65}" destId="{4FAA5565-2359-4350-98F4-DA6C5F3F46CF}" srcOrd="1" destOrd="0" presId="urn:microsoft.com/office/officeart/2005/8/layout/process1"/>
    <dgm:cxn modelId="{A2A8E9D4-4AC6-40EC-916A-D63C850217A9}" type="presParOf" srcId="{4FAA5565-2359-4350-98F4-DA6C5F3F46CF}" destId="{F4692935-B2A7-40F1-9540-F6493DD17453}" srcOrd="0" destOrd="0" presId="urn:microsoft.com/office/officeart/2005/8/layout/process1"/>
    <dgm:cxn modelId="{3044E967-D263-43E0-AC1D-4E449F67A9DA}" type="presParOf" srcId="{FD2FE91F-11EF-4881-A899-FC7D40738F65}" destId="{FFCB24FA-6CA1-49C2-A643-CCAB63888B77}" srcOrd="2" destOrd="0" presId="urn:microsoft.com/office/officeart/2005/8/layout/process1"/>
    <dgm:cxn modelId="{73925BC6-5BD7-417C-81A0-6B1E0106B546}" type="presParOf" srcId="{FD2FE91F-11EF-4881-A899-FC7D40738F65}" destId="{6863610E-2C3F-4691-84B7-A07696D30299}" srcOrd="3" destOrd="0" presId="urn:microsoft.com/office/officeart/2005/8/layout/process1"/>
    <dgm:cxn modelId="{3182B0BF-022E-49CF-8B40-2EC6FE00E4C5}" type="presParOf" srcId="{6863610E-2C3F-4691-84B7-A07696D30299}" destId="{469EECF6-095E-4F49-9E72-4282A1A03D32}" srcOrd="0" destOrd="0" presId="urn:microsoft.com/office/officeart/2005/8/layout/process1"/>
    <dgm:cxn modelId="{B9F51237-EC50-4592-A4B7-A35208CE3819}" type="presParOf" srcId="{FD2FE91F-11EF-4881-A899-FC7D40738F65}" destId="{B3697E89-F621-4FD9-84B6-E47164221C78}" srcOrd="4" destOrd="0" presId="urn:microsoft.com/office/officeart/2005/8/layout/process1"/>
    <dgm:cxn modelId="{4FCB7BD5-918E-4604-878B-C7833A770EAD}" type="presParOf" srcId="{FD2FE91F-11EF-4881-A899-FC7D40738F65}" destId="{125419CC-A1D8-49F1-9351-B8CFBA9AAA9D}" srcOrd="5" destOrd="0" presId="urn:microsoft.com/office/officeart/2005/8/layout/process1"/>
    <dgm:cxn modelId="{5BDCD522-7F77-481C-B904-C549B18F6D5D}" type="presParOf" srcId="{125419CC-A1D8-49F1-9351-B8CFBA9AAA9D}" destId="{C9FAC447-4D2E-4F47-8DD6-8C192D0D5C03}" srcOrd="0" destOrd="0" presId="urn:microsoft.com/office/officeart/2005/8/layout/process1"/>
    <dgm:cxn modelId="{41CFD46C-F2CC-4DEF-8681-202B2221D4BC}" type="presParOf" srcId="{FD2FE91F-11EF-4881-A899-FC7D40738F65}" destId="{593E6EEC-D0D8-49AD-80F7-4B14D92436FC}" srcOrd="6" destOrd="0" presId="urn:microsoft.com/office/officeart/2005/8/layout/process1"/>
    <dgm:cxn modelId="{3FDD9347-50FB-4006-92D9-86C92B812D95}" type="presParOf" srcId="{FD2FE91F-11EF-4881-A899-FC7D40738F65}" destId="{91937BA2-8066-46BE-A10D-F52FE1651313}" srcOrd="7" destOrd="0" presId="urn:microsoft.com/office/officeart/2005/8/layout/process1"/>
    <dgm:cxn modelId="{D1E811CB-010F-4F48-BED8-284031042F02}" type="presParOf" srcId="{91937BA2-8066-46BE-A10D-F52FE1651313}" destId="{9F936055-0875-4E66-A224-9F77EE219DCA}" srcOrd="0" destOrd="0" presId="urn:microsoft.com/office/officeart/2005/8/layout/process1"/>
    <dgm:cxn modelId="{700FC07B-01FF-47D5-BC59-2F4E495DA06A}" type="presParOf" srcId="{FD2FE91F-11EF-4881-A899-FC7D40738F65}" destId="{00223AD5-01F9-4217-A954-E460621FFCE1}"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1E96B-E904-4B49-A46F-BB96515E0687}">
      <dsp:nvSpPr>
        <dsp:cNvPr id="0" name=""/>
        <dsp:cNvSpPr/>
      </dsp:nvSpPr>
      <dsp:spPr>
        <a:xfrm>
          <a:off x="8800" y="3656834"/>
          <a:ext cx="2728136" cy="1636882"/>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MX" sz="2200" kern="1200" dirty="0">
              <a:latin typeface="Arial" panose="020B0604020202020204" pitchFamily="34" charset="0"/>
              <a:cs typeface="Arial" panose="020B0604020202020204" pitchFamily="34" charset="0"/>
            </a:rPr>
            <a:t>La motivación lleva a un aumento del esfuerzo y de la energía.</a:t>
          </a:r>
          <a:endParaRPr lang="es-MX" sz="2200" kern="1200" dirty="0"/>
        </a:p>
      </dsp:txBody>
      <dsp:txXfrm>
        <a:off x="56743" y="3704777"/>
        <a:ext cx="2632250" cy="1540996"/>
      </dsp:txXfrm>
    </dsp:sp>
    <dsp:sp modelId="{4FAA5565-2359-4350-98F4-DA6C5F3F46CF}">
      <dsp:nvSpPr>
        <dsp:cNvPr id="0" name=""/>
        <dsp:cNvSpPr/>
      </dsp:nvSpPr>
      <dsp:spPr>
        <a:xfrm>
          <a:off x="3009751" y="4136987"/>
          <a:ext cx="578365" cy="676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MX" sz="1800" kern="1200"/>
        </a:p>
      </dsp:txBody>
      <dsp:txXfrm>
        <a:off x="3009751" y="4272302"/>
        <a:ext cx="404856" cy="405947"/>
      </dsp:txXfrm>
    </dsp:sp>
    <dsp:sp modelId="{FFCB24FA-6CA1-49C2-A643-CCAB63888B77}">
      <dsp:nvSpPr>
        <dsp:cNvPr id="0" name=""/>
        <dsp:cNvSpPr/>
      </dsp:nvSpPr>
      <dsp:spPr>
        <a:xfrm>
          <a:off x="3828192" y="3656834"/>
          <a:ext cx="2728136" cy="1636882"/>
        </a:xfrm>
        <a:prstGeom prst="roundRect">
          <a:avLst>
            <a:gd name="adj" fmla="val 10000"/>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MX" sz="2200" kern="1200" dirty="0">
              <a:latin typeface="Arial" panose="020B0604020202020204" pitchFamily="34" charset="0"/>
              <a:cs typeface="Arial" panose="020B0604020202020204" pitchFamily="34" charset="0"/>
            </a:rPr>
            <a:t>Aumenta las posibilidades de iniciar y persistir en una actividad.</a:t>
          </a:r>
          <a:endParaRPr lang="es-MX" sz="2200" kern="1200" dirty="0"/>
        </a:p>
      </dsp:txBody>
      <dsp:txXfrm>
        <a:off x="3876135" y="3704777"/>
        <a:ext cx="2632250" cy="1540996"/>
      </dsp:txXfrm>
    </dsp:sp>
    <dsp:sp modelId="{6863610E-2C3F-4691-84B7-A07696D30299}">
      <dsp:nvSpPr>
        <dsp:cNvPr id="0" name=""/>
        <dsp:cNvSpPr/>
      </dsp:nvSpPr>
      <dsp:spPr>
        <a:xfrm>
          <a:off x="6829142" y="4136987"/>
          <a:ext cx="578365" cy="676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MX" sz="1800" kern="1200"/>
        </a:p>
      </dsp:txBody>
      <dsp:txXfrm>
        <a:off x="6829142" y="4272302"/>
        <a:ext cx="404856" cy="405947"/>
      </dsp:txXfrm>
    </dsp:sp>
    <dsp:sp modelId="{B3697E89-F621-4FD9-84B6-E47164221C78}">
      <dsp:nvSpPr>
        <dsp:cNvPr id="0" name=""/>
        <dsp:cNvSpPr/>
      </dsp:nvSpPr>
      <dsp:spPr>
        <a:xfrm>
          <a:off x="7647584" y="3656834"/>
          <a:ext cx="2728136" cy="1636882"/>
        </a:xfrm>
        <a:prstGeom prst="roundRect">
          <a:avLst>
            <a:gd name="adj" fmla="val 10000"/>
          </a:avLst>
        </a:prstGeom>
        <a:solidFill>
          <a:srgbClr val="3333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MX" sz="2200" kern="1200" dirty="0">
              <a:latin typeface="Arial" panose="020B0604020202020204" pitchFamily="34" charset="0"/>
              <a:cs typeface="Arial" panose="020B0604020202020204" pitchFamily="34" charset="0"/>
            </a:rPr>
            <a:t>Mejora la capacidad de atención.</a:t>
          </a:r>
          <a:endParaRPr lang="es-MX" sz="2200" kern="1200" dirty="0"/>
        </a:p>
      </dsp:txBody>
      <dsp:txXfrm>
        <a:off x="7695527" y="3704777"/>
        <a:ext cx="2632250" cy="1540996"/>
      </dsp:txXfrm>
    </dsp:sp>
    <dsp:sp modelId="{125419CC-A1D8-49F1-9351-B8CFBA9AAA9D}">
      <dsp:nvSpPr>
        <dsp:cNvPr id="0" name=""/>
        <dsp:cNvSpPr/>
      </dsp:nvSpPr>
      <dsp:spPr>
        <a:xfrm>
          <a:off x="10648534" y="4136987"/>
          <a:ext cx="578365" cy="676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MX" sz="1800" kern="1200"/>
        </a:p>
      </dsp:txBody>
      <dsp:txXfrm>
        <a:off x="10648534" y="4272302"/>
        <a:ext cx="404856" cy="405947"/>
      </dsp:txXfrm>
    </dsp:sp>
    <dsp:sp modelId="{593E6EEC-D0D8-49AD-80F7-4B14D92436FC}">
      <dsp:nvSpPr>
        <dsp:cNvPr id="0" name=""/>
        <dsp:cNvSpPr/>
      </dsp:nvSpPr>
      <dsp:spPr>
        <a:xfrm>
          <a:off x="11466975" y="3656834"/>
          <a:ext cx="2728136" cy="1636882"/>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MX" sz="2200" kern="1200" dirty="0">
              <a:latin typeface="Arial" panose="020B0604020202020204" pitchFamily="34" charset="0"/>
              <a:cs typeface="Arial" panose="020B0604020202020204" pitchFamily="34" charset="0"/>
            </a:rPr>
            <a:t>Mejora el rendimiento académico</a:t>
          </a:r>
          <a:r>
            <a:rPr lang="es-MX" sz="2200" kern="1200" dirty="0" smtClean="0">
              <a:latin typeface="Arial" panose="020B0604020202020204" pitchFamily="34" charset="0"/>
              <a:cs typeface="Arial" panose="020B0604020202020204" pitchFamily="34" charset="0"/>
            </a:rPr>
            <a:t>.</a:t>
          </a:r>
          <a:endParaRPr lang="es-MX" sz="2200" kern="1200" dirty="0"/>
        </a:p>
      </dsp:txBody>
      <dsp:txXfrm>
        <a:off x="11514918" y="3704777"/>
        <a:ext cx="2632250" cy="1540996"/>
      </dsp:txXfrm>
    </dsp:sp>
    <dsp:sp modelId="{91937BA2-8066-46BE-A10D-F52FE1651313}">
      <dsp:nvSpPr>
        <dsp:cNvPr id="0" name=""/>
        <dsp:cNvSpPr/>
      </dsp:nvSpPr>
      <dsp:spPr>
        <a:xfrm>
          <a:off x="14467926" y="4136987"/>
          <a:ext cx="578365" cy="676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MX" sz="1800" kern="1200"/>
        </a:p>
      </dsp:txBody>
      <dsp:txXfrm>
        <a:off x="14467926" y="4272302"/>
        <a:ext cx="404856" cy="405947"/>
      </dsp:txXfrm>
    </dsp:sp>
    <dsp:sp modelId="{00223AD5-01F9-4217-A954-E460621FFCE1}">
      <dsp:nvSpPr>
        <dsp:cNvPr id="0" name=""/>
        <dsp:cNvSpPr/>
      </dsp:nvSpPr>
      <dsp:spPr>
        <a:xfrm>
          <a:off x="15286367" y="3656834"/>
          <a:ext cx="2728136" cy="1636882"/>
        </a:xfrm>
        <a:prstGeom prst="roundRect">
          <a:avLst>
            <a:gd name="adj" fmla="val 10000"/>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MX" sz="2200" kern="1200" dirty="0">
              <a:latin typeface="Arial" panose="020B0604020202020204" pitchFamily="34" charset="0"/>
              <a:cs typeface="Arial" panose="020B0604020202020204" pitchFamily="34" charset="0"/>
            </a:rPr>
            <a:t>Mejora la motivación extrínseca e intrínseca.</a:t>
          </a:r>
          <a:endParaRPr lang="es-MX" sz="2200" kern="1200" dirty="0"/>
        </a:p>
      </dsp:txBody>
      <dsp:txXfrm>
        <a:off x="15334310" y="3704777"/>
        <a:ext cx="2632250" cy="15409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A77C-FC82-4D69-B034-A7CFAA910B02}" type="datetimeFigureOut">
              <a:rPr lang="es-MX" smtClean="0"/>
              <a:t>24/11/2021</a:t>
            </a:fld>
            <a:endParaRPr lang="es-MX"/>
          </a:p>
        </p:txBody>
      </p:sp>
      <p:sp>
        <p:nvSpPr>
          <p:cNvPr id="4" name="Marcador de imagen de diapositiva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075BB-1343-48BD-9520-8D9F20BEF7EA}" type="slidenum">
              <a:rPr lang="es-MX" smtClean="0"/>
              <a:t>‹Nº›</a:t>
            </a:fld>
            <a:endParaRPr lang="es-MX"/>
          </a:p>
        </p:txBody>
      </p:sp>
    </p:spTree>
    <p:extLst>
      <p:ext uri="{BB962C8B-B14F-4D97-AF65-F5344CB8AC3E}">
        <p14:creationId xmlns:p14="http://schemas.microsoft.com/office/powerpoint/2010/main" val="206218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2651323"/>
            <a:ext cx="16829405" cy="5640152"/>
          </a:xfrm>
        </p:spPr>
        <p:txBody>
          <a:bodyPr anchor="b"/>
          <a:lstStyle>
            <a:lvl1pPr algn="ctr">
              <a:defRPr sz="12992"/>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4913" y="8508981"/>
            <a:ext cx="14849475" cy="3911355"/>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24/11/2021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41380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24/11/2021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168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862524"/>
            <a:ext cx="4269224"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61203" y="862524"/>
            <a:ext cx="12560181" cy="1372912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24/11/2021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3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24/11/2021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260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891" y="4038864"/>
            <a:ext cx="17076896" cy="6738931"/>
          </a:xfrm>
        </p:spPr>
        <p:txBody>
          <a:bodyPr anchor="b"/>
          <a:lstStyle>
            <a:lvl1pPr>
              <a:defRPr sz="12992"/>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891" y="10841548"/>
            <a:ext cx="17076896" cy="3543845"/>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56BA440-60C8-4FA2-A8D1-040CB15E1E72}" type="datetimeFigureOut">
              <a:rPr lang="es-MX" smtClean="0"/>
              <a:t>24/11/2021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7228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61202"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023395"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6BA440-60C8-4FA2-A8D1-040CB15E1E72}" type="datetimeFigureOut">
              <a:rPr lang="es-MX" smtClean="0"/>
              <a:t>24/11/2021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03315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63781" y="862527"/>
            <a:ext cx="17076896"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3783" y="3971359"/>
            <a:ext cx="837603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4" name="Content Placeholder 3"/>
          <p:cNvSpPr>
            <a:spLocks noGrp="1"/>
          </p:cNvSpPr>
          <p:nvPr>
            <p:ph sz="half" idx="2"/>
          </p:nvPr>
        </p:nvSpPr>
        <p:spPr>
          <a:xfrm>
            <a:off x="1363783" y="5917660"/>
            <a:ext cx="837603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023397" y="3971359"/>
            <a:ext cx="841728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6" name="Content Placeholder 5"/>
          <p:cNvSpPr>
            <a:spLocks noGrp="1"/>
          </p:cNvSpPr>
          <p:nvPr>
            <p:ph sz="quarter" idx="4"/>
          </p:nvPr>
        </p:nvSpPr>
        <p:spPr>
          <a:xfrm>
            <a:off x="10023397" y="5917660"/>
            <a:ext cx="841728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6BA440-60C8-4FA2-A8D1-040CB15E1E72}" type="datetimeFigureOut">
              <a:rPr lang="es-MX" smtClean="0"/>
              <a:t>24/11/2021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9238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6BA440-60C8-4FA2-A8D1-040CB15E1E72}" type="datetimeFigureOut">
              <a:rPr lang="es-MX" smtClean="0"/>
              <a:t>24/11/2021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298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BA440-60C8-4FA2-A8D1-040CB15E1E72}" type="datetimeFigureOut">
              <a:rPr lang="es-MX" smtClean="0"/>
              <a:t>24/11/2021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7818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8417281" y="2332567"/>
            <a:ext cx="10023396" cy="11512811"/>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24/11/2021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9613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417281" y="2332567"/>
            <a:ext cx="10023396" cy="11512811"/>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24/11/2021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64956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862527"/>
            <a:ext cx="17076896"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1202" y="4312617"/>
            <a:ext cx="17076896" cy="10279029"/>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61202" y="15015410"/>
            <a:ext cx="4454843" cy="862523"/>
          </a:xfrm>
          <a:prstGeom prst="rect">
            <a:avLst/>
          </a:prstGeom>
        </p:spPr>
        <p:txBody>
          <a:bodyPr vert="horz" lIns="91440" tIns="45720" rIns="91440" bIns="45720" rtlCol="0" anchor="ctr"/>
          <a:lstStyle>
            <a:lvl1pPr algn="l">
              <a:defRPr sz="2598">
                <a:solidFill>
                  <a:schemeClr val="tx1">
                    <a:tint val="75000"/>
                  </a:schemeClr>
                </a:solidFill>
              </a:defRPr>
            </a:lvl1pPr>
          </a:lstStyle>
          <a:p>
            <a:fld id="{856BA440-60C8-4FA2-A8D1-040CB15E1E72}" type="datetimeFigureOut">
              <a:rPr lang="es-MX" smtClean="0"/>
              <a:t>24/11/2021</a:t>
            </a:fld>
            <a:endParaRPr lang="es-MX"/>
          </a:p>
        </p:txBody>
      </p:sp>
      <p:sp>
        <p:nvSpPr>
          <p:cNvPr id="5" name="Footer Placeholder 4"/>
          <p:cNvSpPr>
            <a:spLocks noGrp="1"/>
          </p:cNvSpPr>
          <p:nvPr>
            <p:ph type="ftr" sz="quarter" idx="3"/>
          </p:nvPr>
        </p:nvSpPr>
        <p:spPr>
          <a:xfrm>
            <a:off x="6558518" y="15015410"/>
            <a:ext cx="6682264" cy="862523"/>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3983255" y="15015410"/>
            <a:ext cx="4454843" cy="862523"/>
          </a:xfrm>
          <a:prstGeom prst="rect">
            <a:avLst/>
          </a:prstGeom>
        </p:spPr>
        <p:txBody>
          <a:bodyPr vert="horz" lIns="91440" tIns="45720" rIns="91440" bIns="45720" rtlCol="0" anchor="ctr"/>
          <a:lstStyle>
            <a:lvl1pPr algn="r">
              <a:defRPr sz="2598">
                <a:solidFill>
                  <a:schemeClr val="tx1">
                    <a:tint val="75000"/>
                  </a:schemeClr>
                </a:solidFill>
              </a:defRPr>
            </a:lvl1pPr>
          </a:lstStyle>
          <a:p>
            <a:fld id="{65ED97D3-17DB-4DDD-8829-D392E27D3E2A}" type="slidenum">
              <a:rPr lang="es-MX" smtClean="0"/>
              <a:t>‹Nº›</a:t>
            </a:fld>
            <a:endParaRPr lang="es-MX"/>
          </a:p>
        </p:txBody>
      </p:sp>
    </p:spTree>
    <p:extLst>
      <p:ext uri="{BB962C8B-B14F-4D97-AF65-F5344CB8AC3E}">
        <p14:creationId xmlns:p14="http://schemas.microsoft.com/office/powerpoint/2010/main" val="3404987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79950" rtl="0"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l" defTabSz="1979950" rtl="0"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l" defTabSz="1979950" rtl="0"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l" defTabSz="1979950" rtl="0"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l" defTabSz="1979950" rtl="0" eaLnBrk="1" latinLnBrk="0" hangingPunct="1">
        <a:defRPr sz="3898" kern="1200">
          <a:solidFill>
            <a:schemeClr val="tx1"/>
          </a:solidFill>
          <a:latin typeface="+mn-lt"/>
          <a:ea typeface="+mn-ea"/>
          <a:cs typeface="+mn-cs"/>
        </a:defRPr>
      </a:lvl1pPr>
      <a:lvl2pPr marL="989975" algn="l" defTabSz="1979950" rtl="0" eaLnBrk="1" latinLnBrk="0" hangingPunct="1">
        <a:defRPr sz="3898" kern="1200">
          <a:solidFill>
            <a:schemeClr val="tx1"/>
          </a:solidFill>
          <a:latin typeface="+mn-lt"/>
          <a:ea typeface="+mn-ea"/>
          <a:cs typeface="+mn-cs"/>
        </a:defRPr>
      </a:lvl2pPr>
      <a:lvl3pPr marL="1979950" algn="l" defTabSz="1979950" rtl="0" eaLnBrk="1" latinLnBrk="0" hangingPunct="1">
        <a:defRPr sz="3898" kern="1200">
          <a:solidFill>
            <a:schemeClr val="tx1"/>
          </a:solidFill>
          <a:latin typeface="+mn-lt"/>
          <a:ea typeface="+mn-ea"/>
          <a:cs typeface="+mn-cs"/>
        </a:defRPr>
      </a:lvl3pPr>
      <a:lvl4pPr marL="2969925" algn="l" defTabSz="1979950" rtl="0" eaLnBrk="1" latinLnBrk="0" hangingPunct="1">
        <a:defRPr sz="3898" kern="1200">
          <a:solidFill>
            <a:schemeClr val="tx1"/>
          </a:solidFill>
          <a:latin typeface="+mn-lt"/>
          <a:ea typeface="+mn-ea"/>
          <a:cs typeface="+mn-cs"/>
        </a:defRPr>
      </a:lvl4pPr>
      <a:lvl5pPr marL="3959901" algn="l" defTabSz="1979950" rtl="0" eaLnBrk="1" latinLnBrk="0" hangingPunct="1">
        <a:defRPr sz="3898" kern="1200">
          <a:solidFill>
            <a:schemeClr val="tx1"/>
          </a:solidFill>
          <a:latin typeface="+mn-lt"/>
          <a:ea typeface="+mn-ea"/>
          <a:cs typeface="+mn-cs"/>
        </a:defRPr>
      </a:lvl5pPr>
      <a:lvl6pPr marL="4949876" algn="l" defTabSz="1979950" rtl="0" eaLnBrk="1" latinLnBrk="0" hangingPunct="1">
        <a:defRPr sz="3898" kern="1200">
          <a:solidFill>
            <a:schemeClr val="tx1"/>
          </a:solidFill>
          <a:latin typeface="+mn-lt"/>
          <a:ea typeface="+mn-ea"/>
          <a:cs typeface="+mn-cs"/>
        </a:defRPr>
      </a:lvl6pPr>
      <a:lvl7pPr marL="5939851" algn="l" defTabSz="1979950" rtl="0" eaLnBrk="1" latinLnBrk="0" hangingPunct="1">
        <a:defRPr sz="3898" kern="1200">
          <a:solidFill>
            <a:schemeClr val="tx1"/>
          </a:solidFill>
          <a:latin typeface="+mn-lt"/>
          <a:ea typeface="+mn-ea"/>
          <a:cs typeface="+mn-cs"/>
        </a:defRPr>
      </a:lvl7pPr>
      <a:lvl8pPr marL="6929826" algn="l" defTabSz="1979950" rtl="0" eaLnBrk="1" latinLnBrk="0" hangingPunct="1">
        <a:defRPr sz="3898" kern="1200">
          <a:solidFill>
            <a:schemeClr val="tx1"/>
          </a:solidFill>
          <a:latin typeface="+mn-lt"/>
          <a:ea typeface="+mn-ea"/>
          <a:cs typeface="+mn-cs"/>
        </a:defRPr>
      </a:lvl8pPr>
      <a:lvl9pPr marL="7919801" algn="l" defTabSz="1979950" rtl="0"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enial.ly/es" TargetMode="External"/><Relationship Id="rId2" Type="http://schemas.openxmlformats.org/officeDocument/2006/relationships/hyperlink" Target="https://es.wikipedia.org/wiki/Ludificaci%C3%B3n" TargetMode="Externa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omments" Target="../comments/comment4.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8iItuwt-Sog" TargetMode="External"/><Relationship Id="rId2" Type="http://schemas.openxmlformats.org/officeDocument/2006/relationships/hyperlink" Target="https://view.genial.ly/6188face8a47fc0d8b2ca8fb/presentation-presentacion-submarina"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es.wikipedia.org/wiki/Aprendizaje_significativo" TargetMode="External"/><Relationship Id="rId2" Type="http://schemas.openxmlformats.org/officeDocument/2006/relationships/hyperlink" Target="https://es.wikipedia.org/wiki/Motivaci%C3%B3n" TargetMode="External"/><Relationship Id="rId1" Type="http://schemas.openxmlformats.org/officeDocument/2006/relationships/slideLayout" Target="../slideLayouts/slideLayout7.xml"/><Relationship Id="rId4" Type="http://schemas.openxmlformats.org/officeDocument/2006/relationships/hyperlink" Target="https://es.wikipedia.org/wiki/Alfabetismo_digita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comments" Target="../comments/comment6.xml"/><Relationship Id="rId5" Type="http://schemas.openxmlformats.org/officeDocument/2006/relationships/hyperlink" Target="https://view.genial.ly/618ab13dd590d20d6c0848f5/interactive-content-reto-fundamentos-didactica" TargetMode="Externa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view.genial.ly/618ab13dd590d20d6c0848f5/interactive-content-reto-fundamentos-didactica"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comments" Target="../comments/comment7.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celuladgdaie.github.io/EMDR/pdfs/Reglas%20Foros%20de%20discusion.pdf"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hyperlink" Target="https://doi.org/10.15765/pnrm.v15i28.1820" TargetMode="External"/><Relationship Id="rId3" Type="http://schemas.openxmlformats.org/officeDocument/2006/relationships/hyperlink" Target="https://doi.org/10.12804/revistas.urosario.edu.co/empresa/a.6939" TargetMode="External"/><Relationship Id="rId7" Type="http://schemas.openxmlformats.org/officeDocument/2006/relationships/hyperlink" Target="https://doi.org/10.32870/ap.v12n2.1849" TargetMode="External"/><Relationship Id="rId2" Type="http://schemas.openxmlformats.org/officeDocument/2006/relationships/hyperlink" Target="https://youtu.be/8iItuwt-Sog" TargetMode="External"/><Relationship Id="rId1" Type="http://schemas.openxmlformats.org/officeDocument/2006/relationships/slideLayout" Target="../slideLayouts/slideLayout7.xml"/><Relationship Id="rId6" Type="http://schemas.openxmlformats.org/officeDocument/2006/relationships/hyperlink" Target="https://doi.org/10.35699/1983-3652.2020.25846" TargetMode="External"/><Relationship Id="rId5" Type="http://schemas.openxmlformats.org/officeDocument/2006/relationships/hyperlink" Target="https://doi.org/10.1590/s1678-4634201844173773" TargetMode="External"/><Relationship Id="rId4" Type="http://schemas.openxmlformats.org/officeDocument/2006/relationships/hyperlink" Target="https://doi.org/10.5294/edu.2020.23.3.7" TargetMode="External"/><Relationship Id="rId9" Type="http://schemas.openxmlformats.org/officeDocument/2006/relationships/hyperlink" Target="https://doi.org/10.35197/rx.12.01.e3.2016.21.s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32724" y="1086339"/>
            <a:ext cx="11884405" cy="1058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latin typeface="Arial" panose="020B0604020202020204" pitchFamily="34" charset="0"/>
                <a:cs typeface="Arial" panose="020B0604020202020204" pitchFamily="34" charset="0"/>
              </a:rPr>
              <a:t>Fase </a:t>
            </a:r>
            <a:r>
              <a:rPr lang="es-MX" sz="2800" b="1" dirty="0" smtClean="0">
                <a:latin typeface="Arial" panose="020B0604020202020204" pitchFamily="34" charset="0"/>
                <a:cs typeface="Arial" panose="020B0604020202020204" pitchFamily="34" charset="0"/>
              </a:rPr>
              <a:t>2. </a:t>
            </a:r>
            <a:r>
              <a:rPr lang="es-MX" sz="2800" b="1" dirty="0">
                <a:latin typeface="Arial" panose="020B0604020202020204" pitchFamily="34" charset="0"/>
                <a:cs typeface="Arial" panose="020B0604020202020204" pitchFamily="34" charset="0"/>
              </a:rPr>
              <a:t>Creación de cuartos de </a:t>
            </a:r>
            <a:r>
              <a:rPr lang="es-MX" sz="2800" b="1" dirty="0" smtClean="0">
                <a:latin typeface="Arial" panose="020B0604020202020204" pitchFamily="34" charset="0"/>
                <a:cs typeface="Arial" panose="020B0604020202020204" pitchFamily="34" charset="0"/>
              </a:rPr>
              <a:t>escape</a:t>
            </a:r>
            <a:endParaRPr lang="es-MX" sz="2800" b="1" dirty="0">
              <a:latin typeface="Arial" panose="020B0604020202020204" pitchFamily="34" charset="0"/>
              <a:cs typeface="Arial" panose="020B0604020202020204" pitchFamily="34" charset="0"/>
            </a:endParaRPr>
          </a:p>
        </p:txBody>
      </p:sp>
      <p:sp>
        <p:nvSpPr>
          <p:cNvPr id="3" name="Rectángulo 2"/>
          <p:cNvSpPr/>
          <p:nvPr/>
        </p:nvSpPr>
        <p:spPr>
          <a:xfrm>
            <a:off x="1943100" y="3962597"/>
            <a:ext cx="7600949" cy="50686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2800" b="1" dirty="0">
                <a:solidFill>
                  <a:schemeClr val="tx1"/>
                </a:solidFill>
                <a:latin typeface="Arial" panose="020B0604020202020204" pitchFamily="34" charset="0"/>
                <a:cs typeface="Arial" panose="020B0604020202020204" pitchFamily="34" charset="0"/>
              </a:rPr>
              <a:t>Introducción</a:t>
            </a:r>
          </a:p>
          <a:p>
            <a:pPr algn="just"/>
            <a:endParaRPr lang="es-MX" sz="2800" b="1" dirty="0">
              <a:solidFill>
                <a:schemeClr val="tx1"/>
              </a:solidFill>
              <a:latin typeface="Arial" panose="020B0604020202020204" pitchFamily="34" charset="0"/>
              <a:cs typeface="Arial" panose="020B0604020202020204" pitchFamily="34" charset="0"/>
            </a:endParaRPr>
          </a:p>
          <a:p>
            <a:pPr algn="just"/>
            <a:r>
              <a:rPr lang="es-MX" sz="2800" dirty="0">
                <a:latin typeface="Arial" panose="020B0604020202020204" pitchFamily="34" charset="0"/>
                <a:cs typeface="Arial" panose="020B0604020202020204" pitchFamily="34" charset="0"/>
              </a:rPr>
              <a:t>En la segunda fase del curso nos enfocaremos en crear materiales de aprendizaje organizados en una ruta de aprendizaje que implique tanto un reto como un incentivo de aprendizaje para el alumno. </a:t>
            </a:r>
            <a:endParaRPr lang="es-MX" sz="2800" b="1" dirty="0">
              <a:solidFill>
                <a:schemeClr val="tx1"/>
              </a:solidFill>
              <a:latin typeface="Arial" panose="020B0604020202020204" pitchFamily="34" charset="0"/>
              <a:cs typeface="Arial" panose="020B0604020202020204" pitchFamily="34" charset="0"/>
            </a:endParaRPr>
          </a:p>
          <a:p>
            <a:pPr algn="just"/>
            <a:endParaRPr lang="es-MX" sz="1800" b="1" dirty="0">
              <a:solidFill>
                <a:schemeClr val="tx1"/>
              </a:solidFill>
              <a:latin typeface="Arial" panose="020B0604020202020204" pitchFamily="34" charset="0"/>
              <a:cs typeface="Arial" panose="020B0604020202020204" pitchFamily="34" charset="0"/>
            </a:endParaRPr>
          </a:p>
          <a:p>
            <a:pPr algn="just"/>
            <a:endParaRPr lang="es-MX" sz="1800" b="1" dirty="0">
              <a:solidFill>
                <a:schemeClr val="tx1"/>
              </a:solidFill>
              <a:latin typeface="Arial" panose="020B0604020202020204" pitchFamily="34" charset="0"/>
              <a:cs typeface="Arial" panose="020B0604020202020204" pitchFamily="34" charset="0"/>
            </a:endParaRPr>
          </a:p>
          <a:p>
            <a:pPr algn="just"/>
            <a:endParaRPr lang="es-MX" sz="1800" dirty="0">
              <a:solidFill>
                <a:schemeClr val="tx1"/>
              </a:solidFill>
              <a:latin typeface="Arial" panose="020B0604020202020204" pitchFamily="34" charset="0"/>
              <a:cs typeface="Arial" panose="020B0604020202020204" pitchFamily="34" charset="0"/>
            </a:endParaRPr>
          </a:p>
        </p:txBody>
      </p:sp>
      <p:sp>
        <p:nvSpPr>
          <p:cNvPr id="9" name="CuadroTexto 8"/>
          <p:cNvSpPr txBox="1"/>
          <p:nvPr/>
        </p:nvSpPr>
        <p:spPr>
          <a:xfrm>
            <a:off x="204555" y="106700"/>
            <a:ext cx="5546903" cy="29496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s-MX"/>
            </a:defPPr>
            <a:lvl1pPr algn="ctr"/>
          </a:lstStyle>
          <a:p>
            <a:endParaRPr lang="es-MX" sz="2109" dirty="0"/>
          </a:p>
        </p:txBody>
      </p:sp>
      <p:sp>
        <p:nvSpPr>
          <p:cNvPr id="11" name="Rectángulo 10"/>
          <p:cNvSpPr/>
          <p:nvPr/>
        </p:nvSpPr>
        <p:spPr>
          <a:xfrm>
            <a:off x="10019011" y="10806029"/>
            <a:ext cx="5942203" cy="35008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2800" b="1" dirty="0">
                <a:latin typeface="Arial" panose="020B0604020202020204" pitchFamily="34" charset="0"/>
                <a:cs typeface="Arial" panose="020B0604020202020204" pitchFamily="34" charset="0"/>
              </a:rPr>
              <a:t>Propósito</a:t>
            </a:r>
          </a:p>
          <a:p>
            <a:pPr algn="just"/>
            <a:endParaRPr lang="es-MX" sz="2800" b="1" dirty="0">
              <a:latin typeface="Arial" panose="020B0604020202020204" pitchFamily="34" charset="0"/>
              <a:cs typeface="Arial" panose="020B0604020202020204" pitchFamily="34" charset="0"/>
            </a:endParaRPr>
          </a:p>
          <a:p>
            <a:pPr algn="just"/>
            <a:r>
              <a:rPr lang="es-MX" sz="2800" dirty="0">
                <a:latin typeface="Arial" panose="020B0604020202020204" pitchFamily="34" charset="0"/>
                <a:cs typeface="Arial" panose="020B0604020202020204" pitchFamily="34" charset="0"/>
              </a:rPr>
              <a:t>Generar materiales interactivos que sirvan para guiar al alumnado de forma atractiva a través de sus procesos de aprendizaje</a:t>
            </a:r>
          </a:p>
          <a:p>
            <a:pPr algn="just"/>
            <a:endParaRPr lang="es-MX" sz="2400" b="1" dirty="0">
              <a:latin typeface="Arial" panose="020B0604020202020204" pitchFamily="34" charset="0"/>
              <a:cs typeface="Arial" panose="020B0604020202020204" pitchFamily="34" charset="0"/>
            </a:endParaRPr>
          </a:p>
          <a:p>
            <a:pPr algn="just"/>
            <a:endParaRPr lang="es-MX" sz="2000" b="1" dirty="0">
              <a:latin typeface="Arial" panose="020B0604020202020204" pitchFamily="34" charset="0"/>
              <a:cs typeface="Arial" panose="020B0604020202020204" pitchFamily="34" charset="0"/>
            </a:endParaRPr>
          </a:p>
          <a:p>
            <a:pPr algn="just"/>
            <a:r>
              <a:rPr lang="es-MX" sz="2400" b="1" dirty="0">
                <a:latin typeface="Arial" panose="020B0604020202020204" pitchFamily="34" charset="0"/>
                <a:cs typeface="Arial" panose="020B0604020202020204" pitchFamily="34" charset="0"/>
              </a:rPr>
              <a:t> </a:t>
            </a:r>
          </a:p>
          <a:p>
            <a:pPr algn="just"/>
            <a:endParaRPr lang="es-MX" sz="2000" b="1" dirty="0">
              <a:latin typeface="Arial" panose="020B0604020202020204" pitchFamily="34" charset="0"/>
              <a:cs typeface="Arial" panose="020B0604020202020204" pitchFamily="34" charset="0"/>
            </a:endParaRPr>
          </a:p>
        </p:txBody>
      </p:sp>
      <p:sp>
        <p:nvSpPr>
          <p:cNvPr id="10" name="Rectángulo 9"/>
          <p:cNvSpPr/>
          <p:nvPr/>
        </p:nvSpPr>
        <p:spPr>
          <a:xfrm>
            <a:off x="1678131" y="3369545"/>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5" name="Rectángulo 14"/>
          <p:cNvSpPr/>
          <p:nvPr/>
        </p:nvSpPr>
        <p:spPr>
          <a:xfrm>
            <a:off x="1678131" y="9288398"/>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2" name="Rectángulo 11"/>
          <p:cNvSpPr/>
          <p:nvPr/>
        </p:nvSpPr>
        <p:spPr>
          <a:xfrm>
            <a:off x="-105373" y="2552310"/>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4" name="Rectángulo 3"/>
          <p:cNvSpPr/>
          <p:nvPr/>
        </p:nvSpPr>
        <p:spPr>
          <a:xfrm>
            <a:off x="10485120" y="4358640"/>
            <a:ext cx="6065520" cy="377952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2815811" y="10349607"/>
            <a:ext cx="6065520" cy="377952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3437494" y="12008534"/>
            <a:ext cx="4612160" cy="830997"/>
          </a:xfrm>
          <a:prstGeom prst="rect">
            <a:avLst/>
          </a:prstGeom>
        </p:spPr>
        <p:txBody>
          <a:bodyPr wrap="none">
            <a:spAutoFit/>
          </a:bodyPr>
          <a:lstStyle/>
          <a:p>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Foto:</a:t>
            </a:r>
          </a:p>
          <a:p>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Jóvenes sonriendo entre ellos</a:t>
            </a:r>
            <a:endParaRPr lang="es-MX" sz="2400" b="1" dirty="0">
              <a:solidFill>
                <a:srgbClr val="FF0000"/>
              </a:solidFill>
              <a:latin typeface="Arial" panose="020B0604020202020204" pitchFamily="34" charset="0"/>
              <a:cs typeface="Arial" panose="020B0604020202020204" pitchFamily="34" charset="0"/>
            </a:endParaRPr>
          </a:p>
        </p:txBody>
      </p:sp>
      <p:sp>
        <p:nvSpPr>
          <p:cNvPr id="14" name="Rectángulo 13"/>
          <p:cNvSpPr/>
          <p:nvPr/>
        </p:nvSpPr>
        <p:spPr>
          <a:xfrm>
            <a:off x="11869832" y="5832901"/>
            <a:ext cx="3296095" cy="830997"/>
          </a:xfrm>
          <a:prstGeom prst="rect">
            <a:avLst/>
          </a:prstGeom>
        </p:spPr>
        <p:txBody>
          <a:bodyPr wrap="none">
            <a:spAutoFit/>
          </a:bodyPr>
          <a:lstStyle/>
          <a:p>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Foto:</a:t>
            </a:r>
          </a:p>
          <a:p>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Jóvenes en un paseo</a:t>
            </a:r>
          </a:p>
        </p:txBody>
      </p:sp>
      <p:sp>
        <p:nvSpPr>
          <p:cNvPr id="16" name="CuadroTexto 15"/>
          <p:cNvSpPr txBox="1"/>
          <p:nvPr/>
        </p:nvSpPr>
        <p:spPr>
          <a:xfrm>
            <a:off x="14801180" y="3586132"/>
            <a:ext cx="6232618" cy="1384995"/>
          </a:xfrm>
          <a:prstGeom prst="rect">
            <a:avLst/>
          </a:prstGeom>
          <a:solidFill>
            <a:srgbClr val="00B0F0"/>
          </a:solidFill>
        </p:spPr>
        <p:txBody>
          <a:bodyPr wrap="square" rtlCol="0">
            <a:spAutoFit/>
          </a:bodyPr>
          <a:lstStyle/>
          <a:p>
            <a:r>
              <a:rPr lang="es-MX" sz="2800" dirty="0" smtClean="0">
                <a:latin typeface="Arial" panose="020B0604020202020204" pitchFamily="34" charset="0"/>
                <a:cs typeface="Arial" panose="020B0604020202020204" pitchFamily="34" charset="0"/>
              </a:rPr>
              <a:t>Jonathan. </a:t>
            </a:r>
            <a:r>
              <a:rPr lang="es-MX" sz="2800" dirty="0" smtClean="0"/>
              <a:t>Se requieren f</a:t>
            </a:r>
            <a:r>
              <a:rPr lang="es-MX" sz="2800" dirty="0" smtClean="0"/>
              <a:t>otografía </a:t>
            </a:r>
            <a:r>
              <a:rPr lang="es-MX" sz="2800" dirty="0"/>
              <a:t>horizontal, </a:t>
            </a:r>
            <a:r>
              <a:rPr lang="es-MX" sz="2800" dirty="0" smtClean="0"/>
              <a:t>el experto pidió que aparezcan jóvenes en un paseo.</a:t>
            </a:r>
            <a:endParaRPr lang="es-MX" sz="2800" dirty="0" smtClean="0">
              <a:latin typeface="Arial" panose="020B0604020202020204" pitchFamily="34" charset="0"/>
              <a:cs typeface="Arial" panose="020B0604020202020204" pitchFamily="34" charset="0"/>
            </a:endParaRPr>
          </a:p>
        </p:txBody>
      </p:sp>
      <p:sp>
        <p:nvSpPr>
          <p:cNvPr id="17" name="CuadroTexto 16"/>
          <p:cNvSpPr txBox="1"/>
          <p:nvPr/>
        </p:nvSpPr>
        <p:spPr>
          <a:xfrm>
            <a:off x="3932724" y="9648653"/>
            <a:ext cx="6232618" cy="1384995"/>
          </a:xfrm>
          <a:prstGeom prst="rect">
            <a:avLst/>
          </a:prstGeom>
          <a:solidFill>
            <a:srgbClr val="00B0F0"/>
          </a:solidFill>
        </p:spPr>
        <p:txBody>
          <a:bodyPr wrap="square" rtlCol="0">
            <a:spAutoFit/>
          </a:bodyPr>
          <a:lstStyle/>
          <a:p>
            <a:r>
              <a:rPr lang="es-MX" sz="2800" dirty="0" smtClean="0">
                <a:latin typeface="Arial" panose="020B0604020202020204" pitchFamily="34" charset="0"/>
                <a:cs typeface="Arial" panose="020B0604020202020204" pitchFamily="34" charset="0"/>
              </a:rPr>
              <a:t>Jonathan. </a:t>
            </a:r>
            <a:r>
              <a:rPr lang="es-MX" sz="2800" dirty="0" smtClean="0"/>
              <a:t>Se requieren f</a:t>
            </a:r>
            <a:r>
              <a:rPr lang="es-MX" sz="2800" dirty="0" smtClean="0"/>
              <a:t>otografía </a:t>
            </a:r>
            <a:r>
              <a:rPr lang="es-MX" sz="2800" dirty="0"/>
              <a:t>horizontal, </a:t>
            </a:r>
            <a:r>
              <a:rPr lang="es-MX" sz="2800" dirty="0" smtClean="0"/>
              <a:t>el experto pidió que aparezcan jóvenes sonriendo entre ellos.</a:t>
            </a:r>
            <a:endParaRPr lang="es-MX"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92224" y="2521797"/>
            <a:ext cx="17573289" cy="10957230"/>
          </a:xfrm>
          <a:prstGeom prst="rect">
            <a:avLst/>
          </a:prstGeom>
        </p:spPr>
        <p:txBody>
          <a:bodyPr wrap="square">
            <a:spAutoFit/>
          </a:bodyPr>
          <a:lstStyle/>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algn="just"/>
            <a:r>
              <a:rPr lang="es-MX" sz="2400" b="1" dirty="0" smtClean="0">
                <a:solidFill>
                  <a:srgbClr val="0070C0"/>
                </a:solidFill>
                <a:latin typeface="Arial" panose="020B0604020202020204" pitchFamily="34" charset="0"/>
                <a:cs typeface="Arial" panose="020B0604020202020204" pitchFamily="34" charset="0"/>
              </a:rPr>
              <a:t>Ventajas</a:t>
            </a:r>
            <a:endParaRPr lang="es-MX" sz="2400" dirty="0" smtClean="0">
              <a:solidFill>
                <a:srgbClr val="0070C0"/>
              </a:solidFill>
              <a:latin typeface="Arial" panose="020B0604020202020204" pitchFamily="34" charset="0"/>
              <a:cs typeface="Arial" panose="020B0604020202020204" pitchFamily="34" charset="0"/>
            </a:endParaRPr>
          </a:p>
          <a:p>
            <a:pPr lvl="0" algn="just"/>
            <a:r>
              <a:rPr lang="es-MX" sz="2400" b="1" dirty="0" smtClean="0">
                <a:solidFill>
                  <a:srgbClr val="0070C0"/>
                </a:solidFill>
                <a:latin typeface="Arial" panose="020B0604020202020204" pitchFamily="34" charset="0"/>
                <a:cs typeface="Arial" panose="020B0604020202020204" pitchFamily="34" charset="0"/>
              </a:rPr>
              <a:t>Motivación</a:t>
            </a:r>
            <a:r>
              <a:rPr lang="es-MX" sz="2400" dirty="0">
                <a:solidFill>
                  <a:srgbClr val="0070C0"/>
                </a:solidFill>
                <a:latin typeface="Arial" panose="020B0604020202020204" pitchFamily="34" charset="0"/>
                <a:cs typeface="Arial" panose="020B0604020202020204" pitchFamily="34" charset="0"/>
              </a:rPr>
              <a:t>. Aunque no sea fácil conseguir el nivel de motivación que suscitan los videojuegos, la </a:t>
            </a:r>
            <a:r>
              <a:rPr lang="es-MX" sz="2400" dirty="0" err="1">
                <a:solidFill>
                  <a:srgbClr val="0070C0"/>
                </a:solidFill>
                <a:latin typeface="Arial" panose="020B0604020202020204" pitchFamily="34" charset="0"/>
                <a:cs typeface="Arial" panose="020B0604020202020204" pitchFamily="34" charset="0"/>
              </a:rPr>
              <a:t>ludificación</a:t>
            </a:r>
            <a:r>
              <a:rPr lang="es-MX" sz="2400" dirty="0">
                <a:solidFill>
                  <a:srgbClr val="0070C0"/>
                </a:solidFill>
                <a:latin typeface="Arial" panose="020B0604020202020204" pitchFamily="34" charset="0"/>
                <a:cs typeface="Arial" panose="020B0604020202020204" pitchFamily="34" charset="0"/>
              </a:rPr>
              <a:t> puede incrementar el atractivo de ciertas tareas académicas mejorando la calidad de enseñanza y aprendizaje.</a:t>
            </a:r>
          </a:p>
          <a:p>
            <a:pPr lvl="0" algn="just"/>
            <a:r>
              <a:rPr lang="es-MX" sz="2400" b="1" dirty="0">
                <a:solidFill>
                  <a:srgbClr val="0070C0"/>
                </a:solidFill>
                <a:latin typeface="Arial" panose="020B0604020202020204" pitchFamily="34" charset="0"/>
                <a:cs typeface="Arial" panose="020B0604020202020204" pitchFamily="34" charset="0"/>
              </a:rPr>
              <a:t>Alfabetización tecnológica</a:t>
            </a:r>
            <a:r>
              <a:rPr lang="es-MX" sz="2400" dirty="0">
                <a:solidFill>
                  <a:srgbClr val="0070C0"/>
                </a:solidFill>
                <a:latin typeface="Arial" panose="020B0604020202020204" pitchFamily="34" charset="0"/>
                <a:cs typeface="Arial" panose="020B0604020202020204" pitchFamily="34" charset="0"/>
              </a:rPr>
              <a:t>. El uso de videojuegos y tareas </a:t>
            </a:r>
            <a:r>
              <a:rPr lang="es-MX" sz="2400" dirty="0" err="1">
                <a:solidFill>
                  <a:srgbClr val="0070C0"/>
                </a:solidFill>
                <a:latin typeface="Arial" panose="020B0604020202020204" pitchFamily="34" charset="0"/>
                <a:cs typeface="Arial" panose="020B0604020202020204" pitchFamily="34" charset="0"/>
              </a:rPr>
              <a:t>gamificadas</a:t>
            </a:r>
            <a:r>
              <a:rPr lang="es-MX" sz="2400" dirty="0">
                <a:solidFill>
                  <a:srgbClr val="0070C0"/>
                </a:solidFill>
                <a:latin typeface="Arial" panose="020B0604020202020204" pitchFamily="34" charset="0"/>
                <a:cs typeface="Arial" panose="020B0604020202020204" pitchFamily="34" charset="0"/>
              </a:rPr>
              <a:t> con las </a:t>
            </a:r>
            <a:r>
              <a:rPr lang="es-MX" sz="2400" dirty="0" err="1">
                <a:solidFill>
                  <a:srgbClr val="0070C0"/>
                </a:solidFill>
                <a:latin typeface="Arial" panose="020B0604020202020204" pitchFamily="34" charset="0"/>
                <a:cs typeface="Arial" panose="020B0604020202020204" pitchFamily="34" charset="0"/>
              </a:rPr>
              <a:t>TIC’s</a:t>
            </a:r>
            <a:r>
              <a:rPr lang="es-MX" sz="2400" dirty="0">
                <a:solidFill>
                  <a:srgbClr val="0070C0"/>
                </a:solidFill>
                <a:latin typeface="Arial" panose="020B0604020202020204" pitchFamily="34" charset="0"/>
                <a:cs typeface="Arial" panose="020B0604020202020204" pitchFamily="34" charset="0"/>
              </a:rPr>
              <a:t> favorece que el niño/a desarrolle habilidades en el manejo del ordenador, el </a:t>
            </a:r>
            <a:r>
              <a:rPr lang="es-MX" sz="2400" i="1" dirty="0">
                <a:solidFill>
                  <a:srgbClr val="0070C0"/>
                </a:solidFill>
                <a:latin typeface="Arial" panose="020B0604020202020204" pitchFamily="34" charset="0"/>
                <a:cs typeface="Arial" panose="020B0604020202020204" pitchFamily="34" charset="0"/>
              </a:rPr>
              <a:t>software</a:t>
            </a:r>
            <a:r>
              <a:rPr lang="es-MX" sz="2400" dirty="0">
                <a:solidFill>
                  <a:srgbClr val="0070C0"/>
                </a:solidFill>
                <a:latin typeface="Arial" panose="020B0604020202020204" pitchFamily="34" charset="0"/>
                <a:cs typeface="Arial" panose="020B0604020202020204" pitchFamily="34" charset="0"/>
              </a:rPr>
              <a:t> y las redes. Esta formación tendrá transferencia positiva hacia otras tareas más académicas.</a:t>
            </a:r>
          </a:p>
          <a:p>
            <a:pPr lvl="0" algn="just"/>
            <a:r>
              <a:rPr lang="es-MX" sz="2400" b="1" dirty="0">
                <a:solidFill>
                  <a:schemeClr val="accent1">
                    <a:lumMod val="75000"/>
                  </a:schemeClr>
                </a:solidFill>
                <a:latin typeface="Arial" panose="020B0604020202020204" pitchFamily="34" charset="0"/>
                <a:cs typeface="Arial" panose="020B0604020202020204" pitchFamily="34" charset="0"/>
              </a:rPr>
              <a:t>Mentalidad multitarea</a:t>
            </a:r>
            <a:r>
              <a:rPr lang="es-MX" sz="2400" dirty="0">
                <a:solidFill>
                  <a:schemeClr val="accent1">
                    <a:lumMod val="75000"/>
                  </a:schemeClr>
                </a:solidFill>
                <a:latin typeface="Arial" panose="020B0604020202020204" pitchFamily="34" charset="0"/>
                <a:cs typeface="Arial" panose="020B0604020202020204" pitchFamily="34" charset="0"/>
              </a:rPr>
              <a:t>. Es posible mejorar la capacidad de captar distintos detalles de una o varias </a:t>
            </a:r>
            <a:r>
              <a:rPr lang="es-MX" sz="2400" dirty="0" smtClean="0">
                <a:solidFill>
                  <a:schemeClr val="accent1">
                    <a:lumMod val="75000"/>
                  </a:schemeClr>
                </a:solidFill>
                <a:latin typeface="Arial" panose="020B0604020202020204" pitchFamily="34" charset="0"/>
                <a:cs typeface="Arial" panose="020B0604020202020204" pitchFamily="34" charset="0"/>
              </a:rPr>
              <a:t>pantallas, </a:t>
            </a:r>
            <a:r>
              <a:rPr lang="es-MX" sz="2400" dirty="0">
                <a:solidFill>
                  <a:schemeClr val="accent1">
                    <a:lumMod val="75000"/>
                  </a:schemeClr>
                </a:solidFill>
                <a:latin typeface="Arial" panose="020B0604020202020204" pitchFamily="34" charset="0"/>
                <a:cs typeface="Arial" panose="020B0604020202020204" pitchFamily="34" charset="0"/>
              </a:rPr>
              <a:t>lo cual supone una evolución en la lectura en pantallas y en el acceso general a la información digital.</a:t>
            </a:r>
          </a:p>
          <a:p>
            <a:pPr lvl="0" algn="just"/>
            <a:r>
              <a:rPr lang="es-MX" sz="2400" b="1" dirty="0">
                <a:solidFill>
                  <a:schemeClr val="accent1">
                    <a:lumMod val="75000"/>
                  </a:schemeClr>
                </a:solidFill>
                <a:latin typeface="Arial" panose="020B0604020202020204" pitchFamily="34" charset="0"/>
                <a:cs typeface="Arial" panose="020B0604020202020204" pitchFamily="34" charset="0"/>
              </a:rPr>
              <a:t>Trabajo en equipo</a:t>
            </a:r>
            <a:r>
              <a:rPr lang="es-MX" sz="2400" dirty="0">
                <a:solidFill>
                  <a:schemeClr val="accent1">
                    <a:lumMod val="75000"/>
                  </a:schemeClr>
                </a:solidFill>
                <a:latin typeface="Arial" panose="020B0604020202020204" pitchFamily="34" charset="0"/>
                <a:cs typeface="Arial" panose="020B0604020202020204" pitchFamily="34" charset="0"/>
              </a:rPr>
              <a:t>. Los juegos actuales basados en las redes sociales facilitan la comunicación e intercambio con los demás. Las tareas </a:t>
            </a:r>
            <a:r>
              <a:rPr lang="es-MX" sz="2400" dirty="0" smtClean="0">
                <a:solidFill>
                  <a:schemeClr val="accent1">
                    <a:lumMod val="75000"/>
                  </a:schemeClr>
                </a:solidFill>
                <a:latin typeface="Arial" panose="020B0604020202020204" pitchFamily="34" charset="0"/>
                <a:cs typeface="Arial" panose="020B0604020202020204" pitchFamily="34" charset="0"/>
              </a:rPr>
              <a:t>TIC´s </a:t>
            </a:r>
            <a:r>
              <a:rPr lang="es-MX" sz="2400" dirty="0">
                <a:solidFill>
                  <a:schemeClr val="accent1">
                    <a:lumMod val="75000"/>
                  </a:schemeClr>
                </a:solidFill>
                <a:latin typeface="Arial" panose="020B0604020202020204" pitchFamily="34" charset="0"/>
                <a:cs typeface="Arial" panose="020B0604020202020204" pitchFamily="34" charset="0"/>
              </a:rPr>
              <a:t>que utilizan recursos </a:t>
            </a:r>
            <a:r>
              <a:rPr lang="es-MX" sz="2400" i="1" dirty="0" smtClean="0">
                <a:solidFill>
                  <a:schemeClr val="accent1">
                    <a:lumMod val="75000"/>
                  </a:schemeClr>
                </a:solidFill>
                <a:latin typeface="Arial" panose="020B0604020202020204" pitchFamily="34" charset="0"/>
                <a:cs typeface="Arial" panose="020B0604020202020204" pitchFamily="34" charset="0"/>
              </a:rPr>
              <a:t>web</a:t>
            </a:r>
            <a:r>
              <a:rPr lang="es-MX" sz="2400" dirty="0" smtClean="0">
                <a:solidFill>
                  <a:schemeClr val="accent1">
                    <a:lumMod val="75000"/>
                  </a:schemeClr>
                </a:solidFill>
                <a:latin typeface="Arial" panose="020B0604020202020204" pitchFamily="34" charset="0"/>
                <a:cs typeface="Arial" panose="020B0604020202020204" pitchFamily="34" charset="0"/>
              </a:rPr>
              <a:t> </a:t>
            </a:r>
            <a:r>
              <a:rPr lang="es-MX" sz="2400" dirty="0">
                <a:solidFill>
                  <a:schemeClr val="accent1">
                    <a:lumMod val="75000"/>
                  </a:schemeClr>
                </a:solidFill>
                <a:latin typeface="Arial" panose="020B0604020202020204" pitchFamily="34" charset="0"/>
                <a:cs typeface="Arial" panose="020B0604020202020204" pitchFamily="34" charset="0"/>
              </a:rPr>
              <a:t>2.0 también pueden desarrollar este enfoque.</a:t>
            </a:r>
          </a:p>
          <a:p>
            <a:pPr lvl="0" algn="just"/>
            <a:r>
              <a:rPr lang="es-MX" sz="2400" b="1" dirty="0">
                <a:solidFill>
                  <a:schemeClr val="accent1">
                    <a:lumMod val="75000"/>
                  </a:schemeClr>
                </a:solidFill>
                <a:latin typeface="Arial" panose="020B0604020202020204" pitchFamily="34" charset="0"/>
                <a:cs typeface="Arial" panose="020B0604020202020204" pitchFamily="34" charset="0"/>
              </a:rPr>
              <a:t>Instrucción individualizada</a:t>
            </a:r>
            <a:r>
              <a:rPr lang="es-MX" sz="2400" dirty="0">
                <a:solidFill>
                  <a:schemeClr val="accent1">
                    <a:lumMod val="75000"/>
                  </a:schemeClr>
                </a:solidFill>
                <a:latin typeface="Arial" panose="020B0604020202020204" pitchFamily="34" charset="0"/>
                <a:cs typeface="Arial" panose="020B0604020202020204" pitchFamily="34" charset="0"/>
              </a:rPr>
              <a:t>. Cada alumno/a puede jugar y aprender por sí mismo siguiendo su propio ritmo.</a:t>
            </a:r>
          </a:p>
          <a:p>
            <a:pPr algn="just"/>
            <a:r>
              <a:rPr lang="es-MX" sz="2400" dirty="0">
                <a:solidFill>
                  <a:srgbClr val="FF0000"/>
                </a:solidFill>
                <a:latin typeface="Arial" panose="020B0604020202020204" pitchFamily="34" charset="0"/>
                <a:cs typeface="Arial" panose="020B0604020202020204" pitchFamily="34" charset="0"/>
              </a:rPr>
              <a:t> </a:t>
            </a:r>
          </a:p>
          <a:p>
            <a:pPr algn="just"/>
            <a:r>
              <a:rPr lang="es-MX" sz="2400" b="1" dirty="0" smtClean="0">
                <a:solidFill>
                  <a:srgbClr val="0070C0"/>
                </a:solidFill>
                <a:latin typeface="Arial" panose="020B0604020202020204" pitchFamily="34" charset="0"/>
                <a:cs typeface="Arial" panose="020B0604020202020204" pitchFamily="34" charset="0"/>
              </a:rPr>
              <a:t>Inconvenientes </a:t>
            </a:r>
            <a:endParaRPr lang="es-MX" sz="2400" dirty="0">
              <a:solidFill>
                <a:srgbClr val="0070C0"/>
              </a:solidFill>
              <a:latin typeface="Arial" panose="020B0604020202020204" pitchFamily="34" charset="0"/>
              <a:cs typeface="Arial" panose="020B0604020202020204" pitchFamily="34" charset="0"/>
            </a:endParaRPr>
          </a:p>
          <a:p>
            <a:pPr lvl="0" algn="just"/>
            <a:r>
              <a:rPr lang="es-MX" sz="2400" b="1" dirty="0">
                <a:solidFill>
                  <a:srgbClr val="0070C0"/>
                </a:solidFill>
                <a:latin typeface="Arial" panose="020B0604020202020204" pitchFamily="34" charset="0"/>
                <a:cs typeface="Arial" panose="020B0604020202020204" pitchFamily="34" charset="0"/>
              </a:rPr>
              <a:t>Elevado coste</a:t>
            </a:r>
            <a:r>
              <a:rPr lang="es-MX" sz="2400" dirty="0">
                <a:solidFill>
                  <a:srgbClr val="0070C0"/>
                </a:solidFill>
                <a:latin typeface="Arial" panose="020B0604020202020204" pitchFamily="34" charset="0"/>
                <a:cs typeface="Arial" panose="020B0604020202020204" pitchFamily="34" charset="0"/>
              </a:rPr>
              <a:t>. Conseguir videojuegos de calidad en un programa educativo resulta muy costoso. Tanto editoriales como instituciones no se encuentran en situación de </a:t>
            </a:r>
            <a:r>
              <a:rPr lang="es-MX" sz="2400" dirty="0" smtClean="0">
                <a:solidFill>
                  <a:srgbClr val="0070C0"/>
                </a:solidFill>
                <a:latin typeface="Arial" panose="020B0604020202020204" pitchFamily="34" charset="0"/>
                <a:cs typeface="Arial" panose="020B0604020202020204" pitchFamily="34" charset="0"/>
              </a:rPr>
              <a:t>afrontarlo, </a:t>
            </a:r>
            <a:r>
              <a:rPr lang="es-MX" sz="2400" dirty="0">
                <a:solidFill>
                  <a:srgbClr val="0070C0"/>
                </a:solidFill>
                <a:latin typeface="Arial" panose="020B0604020202020204" pitchFamily="34" charset="0"/>
                <a:cs typeface="Arial" panose="020B0604020202020204" pitchFamily="34" charset="0"/>
              </a:rPr>
              <a:t>y menos en los tiempos actuales. Los </a:t>
            </a:r>
            <a:r>
              <a:rPr lang="es-MX" sz="2400" dirty="0" smtClean="0">
                <a:solidFill>
                  <a:srgbClr val="0070C0"/>
                </a:solidFill>
                <a:latin typeface="Arial" panose="020B0604020202020204" pitchFamily="34" charset="0"/>
                <a:cs typeface="Arial" panose="020B0604020202020204" pitchFamily="34" charset="0"/>
              </a:rPr>
              <a:t>multimedia </a:t>
            </a:r>
            <a:r>
              <a:rPr lang="es-MX" sz="2400" dirty="0">
                <a:solidFill>
                  <a:srgbClr val="0070C0"/>
                </a:solidFill>
                <a:latin typeface="Arial" panose="020B0604020202020204" pitchFamily="34" charset="0"/>
                <a:cs typeface="Arial" panose="020B0604020202020204" pitchFamily="34" charset="0"/>
              </a:rPr>
              <a:t>elaborados hasta la fecha son producciones </a:t>
            </a:r>
            <a:r>
              <a:rPr lang="es-MX" sz="2400" dirty="0" smtClean="0">
                <a:solidFill>
                  <a:srgbClr val="0070C0"/>
                </a:solidFill>
                <a:latin typeface="Arial" panose="020B0604020202020204" pitchFamily="34" charset="0"/>
                <a:cs typeface="Arial" panose="020B0604020202020204" pitchFamily="34" charset="0"/>
              </a:rPr>
              <a:t>creados </a:t>
            </a:r>
            <a:r>
              <a:rPr lang="es-MX" sz="2400" dirty="0">
                <a:solidFill>
                  <a:srgbClr val="0070C0"/>
                </a:solidFill>
                <a:latin typeface="Arial" panose="020B0604020202020204" pitchFamily="34" charset="0"/>
                <a:cs typeface="Arial" panose="020B0604020202020204" pitchFamily="34" charset="0"/>
              </a:rPr>
              <a:t>con un presupuesto muy modesto que se alejan de forma considerable de los videojuegos comerciales, no se ajustan a los principios de calidad de la gamificación, no funcionan adecuadamente o son mini juegos muy limitados en cuanto a su alcance.</a:t>
            </a:r>
          </a:p>
          <a:p>
            <a:pPr lvl="0" algn="just"/>
            <a:r>
              <a:rPr lang="es-MX" sz="2400" b="1" dirty="0">
                <a:solidFill>
                  <a:srgbClr val="0070C0"/>
                </a:solidFill>
                <a:latin typeface="Arial" panose="020B0604020202020204" pitchFamily="34" charset="0"/>
                <a:cs typeface="Arial" panose="020B0604020202020204" pitchFamily="34" charset="0"/>
              </a:rPr>
              <a:t>Distracción y pérdida de tiempo</a:t>
            </a:r>
            <a:r>
              <a:rPr lang="es-MX" sz="2400" dirty="0">
                <a:solidFill>
                  <a:srgbClr val="0070C0"/>
                </a:solidFill>
                <a:latin typeface="Arial" panose="020B0604020202020204" pitchFamily="34" charset="0"/>
                <a:cs typeface="Arial" panose="020B0604020202020204" pitchFamily="34" charset="0"/>
              </a:rPr>
              <a:t>. Los juegos no desarrollan de forma suficiente habilidades valiosas desde el punto de vista educativo (por ejemplo, aquellas relacionadas con la expresión oral). Por otra parte, cuando fomentan otras lo hacen de forma difusa y con una elevada pérdida de tiempo.</a:t>
            </a:r>
          </a:p>
          <a:p>
            <a:pPr lvl="0" algn="just"/>
            <a:r>
              <a:rPr lang="es-MX" sz="2400" b="1" dirty="0">
                <a:solidFill>
                  <a:srgbClr val="0070C0"/>
                </a:solidFill>
                <a:latin typeface="Arial" panose="020B0604020202020204" pitchFamily="34" charset="0"/>
                <a:cs typeface="Arial" panose="020B0604020202020204" pitchFamily="34" charset="0"/>
              </a:rPr>
              <a:t>Inadecuada formación en valores</a:t>
            </a:r>
            <a:r>
              <a:rPr lang="es-MX" sz="2400" dirty="0">
                <a:solidFill>
                  <a:srgbClr val="0070C0"/>
                </a:solidFill>
                <a:latin typeface="Arial" panose="020B0604020202020204" pitchFamily="34" charset="0"/>
                <a:cs typeface="Arial" panose="020B0604020202020204" pitchFamily="34" charset="0"/>
              </a:rPr>
              <a:t>. Los alumnos son competitivos y desean ganar al sistema de cualquier forma dando </a:t>
            </a:r>
            <a:r>
              <a:rPr lang="es-MX" sz="2400" dirty="0" smtClean="0">
                <a:solidFill>
                  <a:srgbClr val="0070C0"/>
                </a:solidFill>
                <a:latin typeface="Arial" panose="020B0604020202020204" pitchFamily="34" charset="0"/>
                <a:cs typeface="Arial" panose="020B0604020202020204" pitchFamily="34" charset="0"/>
              </a:rPr>
              <a:t>lugar, </a:t>
            </a:r>
            <a:r>
              <a:rPr lang="es-MX" sz="2400" dirty="0">
                <a:solidFill>
                  <a:srgbClr val="0070C0"/>
                </a:solidFill>
                <a:latin typeface="Arial" panose="020B0604020202020204" pitchFamily="34" charset="0"/>
                <a:cs typeface="Arial" panose="020B0604020202020204" pitchFamily="34" charset="0"/>
              </a:rPr>
              <a:t>en muchas </a:t>
            </a:r>
            <a:r>
              <a:rPr lang="es-MX" sz="2400" dirty="0" smtClean="0">
                <a:solidFill>
                  <a:srgbClr val="0070C0"/>
                </a:solidFill>
                <a:latin typeface="Arial" panose="020B0604020202020204" pitchFamily="34" charset="0"/>
                <a:cs typeface="Arial" panose="020B0604020202020204" pitchFamily="34" charset="0"/>
              </a:rPr>
              <a:t>ocasiones, </a:t>
            </a:r>
            <a:r>
              <a:rPr lang="es-MX" sz="2400" dirty="0">
                <a:solidFill>
                  <a:srgbClr val="0070C0"/>
                </a:solidFill>
                <a:latin typeface="Arial" panose="020B0604020202020204" pitchFamily="34" charset="0"/>
                <a:cs typeface="Arial" panose="020B0604020202020204" pitchFamily="34" charset="0"/>
              </a:rPr>
              <a:t>a escasos o no deseados resultados de aprendizaje.</a:t>
            </a:r>
          </a:p>
          <a:p>
            <a:pPr lvl="0" algn="just"/>
            <a:r>
              <a:rPr lang="es-MX" sz="2400" b="1" dirty="0">
                <a:solidFill>
                  <a:srgbClr val="0070C0"/>
                </a:solidFill>
                <a:latin typeface="Arial" panose="020B0604020202020204" pitchFamily="34" charset="0"/>
                <a:cs typeface="Arial" panose="020B0604020202020204" pitchFamily="34" charset="0"/>
              </a:rPr>
              <a:t>Equilibrio entre lo lúdico y lo formativo</a:t>
            </a:r>
            <a:r>
              <a:rPr lang="es-MX" sz="2400" dirty="0">
                <a:solidFill>
                  <a:srgbClr val="0070C0"/>
                </a:solidFill>
                <a:latin typeface="Arial" panose="020B0604020202020204" pitchFamily="34" charset="0"/>
                <a:cs typeface="Arial" panose="020B0604020202020204" pitchFamily="34" charset="0"/>
              </a:rPr>
              <a:t>. Es muy difícil encontrar el término medio que permita disponer de un juego atractivo donde se realice un aprendizaje efectivo desde el ámbito educativo.</a:t>
            </a:r>
          </a:p>
          <a:p>
            <a:pPr lvl="0" algn="just"/>
            <a:r>
              <a:rPr lang="es-MX" sz="2400" b="1" dirty="0">
                <a:solidFill>
                  <a:srgbClr val="0070C0"/>
                </a:solidFill>
                <a:latin typeface="Arial" panose="020B0604020202020204" pitchFamily="34" charset="0"/>
                <a:cs typeface="Arial" panose="020B0604020202020204" pitchFamily="34" charset="0"/>
              </a:rPr>
              <a:t>Motivación efímera</a:t>
            </a:r>
            <a:r>
              <a:rPr lang="es-MX" sz="2400" dirty="0">
                <a:solidFill>
                  <a:srgbClr val="0070C0"/>
                </a:solidFill>
                <a:latin typeface="Arial" panose="020B0604020202020204" pitchFamily="34" charset="0"/>
                <a:cs typeface="Arial" panose="020B0604020202020204" pitchFamily="34" charset="0"/>
              </a:rPr>
              <a:t>. Las ganas de obtener premios y recompensas no perduran en el tiempo y terminan aburriendo una vez superada la novedad inicial.</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354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895265"/>
            <a:ext cx="17927053" cy="12008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2.1.5 Mecánicas del </a:t>
            </a:r>
            <a:r>
              <a:rPr lang="es-MX" sz="2400" b="1" dirty="0" smtClean="0">
                <a:latin typeface="Arial" panose="020B0604020202020204" pitchFamily="34" charset="0"/>
                <a:cs typeface="Arial" panose="020B0604020202020204" pitchFamily="34" charset="0"/>
              </a:rPr>
              <a:t>juego</a:t>
            </a:r>
            <a:endParaRPr lang="es-MX" sz="2400" b="1" dirty="0">
              <a:latin typeface="Arial" panose="020B0604020202020204" pitchFamily="34" charset="0"/>
              <a:cs typeface="Arial" panose="020B0604020202020204" pitchFamily="34" charset="0"/>
            </a:endParaRPr>
          </a:p>
        </p:txBody>
      </p:sp>
      <p:sp>
        <p:nvSpPr>
          <p:cNvPr id="3" name="Rectángulo 2"/>
          <p:cNvSpPr/>
          <p:nvPr/>
        </p:nvSpPr>
        <p:spPr>
          <a:xfrm>
            <a:off x="1276203" y="2569602"/>
            <a:ext cx="17251568" cy="1314821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Las mecánicas son recursos que se utilizan en los juegos para generar disfrute, adhesión, fidelización o compromiso en el usuario. Básicamente plantean un reto y una forma de conseguirlo. A continuación, se analizan las mecánicas del juego más habituales que se pueden aplicar para </a:t>
            </a:r>
            <a:r>
              <a:rPr lang="es-MX" sz="2400" dirty="0" err="1">
                <a:latin typeface="Arial" panose="020B0604020202020204" pitchFamily="34" charset="0"/>
                <a:ea typeface="Calibri" panose="020F0502020204030204" pitchFamily="34" charset="0"/>
                <a:cs typeface="Arial" panose="020B0604020202020204" pitchFamily="34" charset="0"/>
              </a:rPr>
              <a:t>gamificar</a:t>
            </a:r>
            <a:r>
              <a:rPr lang="es-MX" sz="2400" dirty="0">
                <a:latin typeface="Arial" panose="020B0604020202020204" pitchFamily="34" charset="0"/>
                <a:ea typeface="Calibri" panose="020F0502020204030204" pitchFamily="34" charset="0"/>
                <a:cs typeface="Arial" panose="020B0604020202020204" pitchFamily="34" charset="0"/>
              </a:rPr>
              <a:t> una actividad con TIC.</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A continuación, haga </a:t>
            </a:r>
            <a:r>
              <a:rPr lang="es-MX" sz="2400" dirty="0">
                <a:latin typeface="Arial" panose="020B0604020202020204" pitchFamily="34" charset="0"/>
                <a:ea typeface="Calibri" panose="020F0502020204030204" pitchFamily="34" charset="0"/>
                <a:cs typeface="Arial" panose="020B0604020202020204" pitchFamily="34" charset="0"/>
              </a:rPr>
              <a:t>clic en cada </a:t>
            </a:r>
            <a:r>
              <a:rPr lang="es-MX" sz="2400" dirty="0" smtClean="0">
                <a:latin typeface="Arial" panose="020B0604020202020204" pitchFamily="34" charset="0"/>
                <a:ea typeface="Calibri" panose="020F0502020204030204" pitchFamily="34" charset="0"/>
                <a:cs typeface="Arial" panose="020B0604020202020204" pitchFamily="34" charset="0"/>
              </a:rPr>
              <a:t>ventana para </a:t>
            </a:r>
            <a:r>
              <a:rPr lang="es-MX" sz="2400" dirty="0">
                <a:latin typeface="Arial" panose="020B0604020202020204" pitchFamily="34" charset="0"/>
                <a:ea typeface="Calibri" panose="020F0502020204030204" pitchFamily="34" charset="0"/>
                <a:cs typeface="Arial" panose="020B0604020202020204" pitchFamily="34" charset="0"/>
              </a:rPr>
              <a:t>leer la información completa.</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Recolección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Consiste en avanzar recolectando objetos que se van situando en una «estantería virtual». El afán por coleccionar cromos, sellos, libros, chapas, programas informáticos, es una motivación importante para muchas personas. La contemplación de los objetos conseguidos y su exhibición frente a otros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genera,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en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ocasiones,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suma satisfacción. Ejemplo: Las propuestas de investigación orientada por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internet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pueden basarse en recolectar imágenes concretas que se copian y pegan sobre una tabla de un documento.</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Puntos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Representan el </a:t>
            </a:r>
            <a:r>
              <a:rPr lang="es-MX" sz="2400" i="1" dirty="0">
                <a:solidFill>
                  <a:srgbClr val="0070C0"/>
                </a:solidFill>
                <a:latin typeface="Arial" panose="020B0604020202020204" pitchFamily="34" charset="0"/>
                <a:ea typeface="Calibri" panose="020F0502020204030204" pitchFamily="34" charset="0"/>
                <a:cs typeface="Arial" panose="020B0604020202020204" pitchFamily="34" charset="0"/>
              </a:rPr>
              <a:t>feedback</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simple e inmediato de nuestras acciones en el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juego</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a la vez que nos permiten compararnos con los demás. Es algo común a muchas facetas de la vida cotidiana y académica: exámenes, evaluación de actuaciones o proyectos, revisión de trabajos, etc. Es un recurso fácil de aplicar para </a:t>
            </a:r>
            <a:r>
              <a:rPr lang="es-MX" sz="2400" dirty="0" err="1">
                <a:solidFill>
                  <a:srgbClr val="0070C0"/>
                </a:solidFill>
                <a:latin typeface="Arial" panose="020B0604020202020204" pitchFamily="34" charset="0"/>
                <a:ea typeface="Calibri" panose="020F0502020204030204" pitchFamily="34" charset="0"/>
                <a:cs typeface="Arial" panose="020B0604020202020204" pitchFamily="34" charset="0"/>
              </a:rPr>
              <a:t>gamificar</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una actividad. Cada tarea a realizar se valora con una puntuación en función de su dificultad. El alumno/a puede elegir realizar unas tareas u otras en función de los puntos que representan para obtener un cómputo final.</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Clasificaciones. Los puntos aportan una información absoluta de la performance alcanzada en un juego. Por ejemplo, conseguir 54.000 puntos en un videojuego. Sin embargo, este valor a veces no nos permite saber si eso es poco o es mucho. Las clasificaciones añaden la información relativa de la comparación con otros usuarios o consigo mismos en sucesivas tentativas. Potencian sumamente la competitividad orientada hacia ellos mismos o hacia los demás. Los rankings ofrecen información inmediata al jugador de su participación.</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Niveles. El desarrollo de una serie finita de niveles en el juego proporciona una forma más fácil de comparar los resultados de los jugadores. Los puntos se podrán obtener más fácil o difícilmente en función del nivel del juego alcanzado. El nivel conseguido por un jugador aporta información de su grado de implicación en el juego, a la vez que le proporciona nuevos retos a superar.</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Premios. Se obtienen al ganar los retos propuestos. Estos premios o recompensas suelen ser virtuales en forma de insignias o privilegios para seguir jugando. Los bonos son premios especiales que se proporcionan por sorpresa para motivar a conseguir más.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Retroalimentación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Conviene proporcionar al usuario algún tipo de retroalimentación cuando ha realizado una tarea con éxito (refuerzo positivo</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o bien ocurre algo que resulte de su interés (notificación). Los videojuegos suelen atender al detalle estas retroalimentaciones que se proporcionan al usuario para generar la sensación de que están constantemente atendidos y de esta forma motivar la participación.</a:t>
            </a:r>
            <a:endPar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356" y="4242536"/>
            <a:ext cx="664720" cy="590636"/>
          </a:xfrm>
          <a:prstGeom prst="rect">
            <a:avLst/>
          </a:prstGeom>
        </p:spPr>
      </p:pic>
      <p:sp>
        <p:nvSpPr>
          <p:cNvPr id="5" name="CuadroTexto 4"/>
          <p:cNvSpPr txBox="1"/>
          <p:nvPr/>
        </p:nvSpPr>
        <p:spPr>
          <a:xfrm>
            <a:off x="18865513" y="6522720"/>
            <a:ext cx="2775286" cy="2578270"/>
          </a:xfrm>
          <a:prstGeom prst="rect">
            <a:avLst/>
          </a:prstGeom>
          <a:solidFill>
            <a:srgbClr val="FF0000"/>
          </a:solidFill>
        </p:spPr>
        <p:txBody>
          <a:bodyPr wrap="square" rtlCol="0">
            <a:spAutoFit/>
          </a:bodyPr>
          <a:lstStyle/>
          <a:p>
            <a:r>
              <a:rPr lang="es-MX" dirty="0" smtClean="0">
                <a:solidFill>
                  <a:schemeClr val="bg1"/>
                </a:solidFill>
              </a:rPr>
              <a:t>Aurelio, trasladar a un recursos con ventanas </a:t>
            </a:r>
            <a:r>
              <a:rPr lang="es-MX" dirty="0">
                <a:solidFill>
                  <a:schemeClr val="bg1"/>
                </a:solidFill>
              </a:rPr>
              <a:t>emergentes.</a:t>
            </a:r>
          </a:p>
        </p:txBody>
      </p:sp>
    </p:spTree>
    <p:extLst>
      <p:ext uri="{BB962C8B-B14F-4D97-AF65-F5344CB8AC3E}">
        <p14:creationId xmlns:p14="http://schemas.microsoft.com/office/powerpoint/2010/main" val="234646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03981" y="1421865"/>
            <a:ext cx="17019838" cy="455283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Antes de iniciar un proceso de </a:t>
            </a:r>
            <a:r>
              <a:rPr lang="es-MX" sz="2400" dirty="0" smtClean="0">
                <a:latin typeface="Arial" panose="020B0604020202020204" pitchFamily="34" charset="0"/>
                <a:ea typeface="Calibri" panose="020F0502020204030204" pitchFamily="34" charset="0"/>
                <a:cs typeface="Arial" panose="020B0604020202020204" pitchFamily="34" charset="0"/>
              </a:rPr>
              <a:t>gamificación, </a:t>
            </a:r>
            <a:r>
              <a:rPr lang="es-MX" sz="2400" dirty="0">
                <a:latin typeface="Arial" panose="020B0604020202020204" pitchFamily="34" charset="0"/>
                <a:ea typeface="Calibri" panose="020F0502020204030204" pitchFamily="34" charset="0"/>
                <a:cs typeface="Arial" panose="020B0604020202020204" pitchFamily="34" charset="0"/>
              </a:rPr>
              <a:t>es necesario identificar los procesos o actividades que se desean incentivar. Por ejemplo: disminuir el absentismo escolar, mejorar la atención en clase, etc. A continuación, se diseña la actividad seleccionando y aplicando las mecánicas de juego (niveles, insignias o mochilas, clasificaciones, etc.) más adecuadas para conseguir esos objetivos. Entre las principales mecánicas de juego utilizadas en </a:t>
            </a:r>
            <a:r>
              <a:rPr lang="es-MX" sz="2400" dirty="0" err="1">
                <a:latin typeface="Arial" panose="020B0604020202020204" pitchFamily="34" charset="0"/>
                <a:ea typeface="Calibri" panose="020F0502020204030204" pitchFamily="34" charset="0"/>
                <a:cs typeface="Arial" panose="020B0604020202020204" pitchFamily="34" charset="0"/>
              </a:rPr>
              <a:t>gamificación</a:t>
            </a:r>
            <a:r>
              <a:rPr lang="es-MX" sz="2400" dirty="0">
                <a:latin typeface="Arial" panose="020B0604020202020204" pitchFamily="34" charset="0"/>
                <a:ea typeface="Calibri" panose="020F0502020204030204" pitchFamily="34" charset="0"/>
                <a:cs typeface="Arial" panose="020B0604020202020204" pitchFamily="34" charset="0"/>
              </a:rPr>
              <a:t> se pueden destacar las siguientes: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Para </a:t>
            </a:r>
            <a:r>
              <a:rPr lang="es-MX" sz="2400" dirty="0">
                <a:latin typeface="Arial" panose="020B0604020202020204" pitchFamily="34" charset="0"/>
                <a:ea typeface="Calibri" panose="020F0502020204030204" pitchFamily="34" charset="0"/>
                <a:cs typeface="Arial" panose="020B0604020202020204" pitchFamily="34" charset="0"/>
              </a:rPr>
              <a:t>consultar la </a:t>
            </a:r>
            <a:r>
              <a:rPr lang="es-MX" sz="2400" dirty="0" smtClean="0">
                <a:latin typeface="Arial" panose="020B0604020202020204" pitchFamily="34" charset="0"/>
                <a:ea typeface="Calibri" panose="020F0502020204030204" pitchFamily="34" charset="0"/>
                <a:cs typeface="Arial" panose="020B0604020202020204" pitchFamily="34" charset="0"/>
              </a:rPr>
              <a:t>información, haga clic </a:t>
            </a:r>
            <a:r>
              <a:rPr lang="es-MX" sz="2400" dirty="0">
                <a:latin typeface="Arial" panose="020B0604020202020204" pitchFamily="34" charset="0"/>
                <a:ea typeface="Calibri" panose="020F0502020204030204" pitchFamily="34" charset="0"/>
                <a:cs typeface="Arial" panose="020B0604020202020204" pitchFamily="34" charset="0"/>
              </a:rPr>
              <a:t>sobre </a:t>
            </a:r>
            <a:r>
              <a:rPr lang="es-MX" sz="2400" dirty="0" smtClean="0">
                <a:latin typeface="Arial" panose="020B0604020202020204" pitchFamily="34" charset="0"/>
                <a:ea typeface="Calibri" panose="020F0502020204030204" pitchFamily="34" charset="0"/>
                <a:cs typeface="Arial" panose="020B0604020202020204" pitchFamily="34" charset="0"/>
              </a:rPr>
              <a:t>el </a:t>
            </a:r>
            <a:r>
              <a:rPr lang="es-MX" sz="2400" dirty="0">
                <a:latin typeface="Arial" panose="020B0604020202020204" pitchFamily="34" charset="0"/>
                <a:ea typeface="Calibri" panose="020F0502020204030204" pitchFamily="34" charset="0"/>
                <a:cs typeface="Arial" panose="020B0604020202020204" pitchFamily="34" charset="0"/>
              </a:rPr>
              <a:t>nombre de cada </a:t>
            </a:r>
            <a:r>
              <a:rPr lang="es-MX" sz="2400" dirty="0" smtClean="0">
                <a:latin typeface="Arial" panose="020B0604020202020204" pitchFamily="34" charset="0"/>
                <a:ea typeface="Calibri" panose="020F0502020204030204" pitchFamily="34" charset="0"/>
                <a:cs typeface="Arial" panose="020B0604020202020204" pitchFamily="34" charset="0"/>
              </a:rPr>
              <a:t>mecánica</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 </a:t>
            </a:r>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5516" y="3942430"/>
            <a:ext cx="664720" cy="590636"/>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1642136185"/>
              </p:ext>
            </p:extLst>
          </p:nvPr>
        </p:nvGraphicFramePr>
        <p:xfrm>
          <a:off x="1503981" y="5504205"/>
          <a:ext cx="16753539" cy="2995242"/>
        </p:xfrm>
        <a:graphic>
          <a:graphicData uri="http://schemas.openxmlformats.org/drawingml/2006/table">
            <a:tbl>
              <a:tblPr firstRow="1" bandRow="1">
                <a:tableStyleId>{5C22544A-7EE6-4342-B048-85BDC9FD1C3A}</a:tableStyleId>
              </a:tblPr>
              <a:tblGrid>
                <a:gridCol w="5584513">
                  <a:extLst>
                    <a:ext uri="{9D8B030D-6E8A-4147-A177-3AD203B41FA5}">
                      <a16:colId xmlns:a16="http://schemas.microsoft.com/office/drawing/2014/main" xmlns="" val="20000"/>
                    </a:ext>
                  </a:extLst>
                </a:gridCol>
                <a:gridCol w="5584513">
                  <a:extLst>
                    <a:ext uri="{9D8B030D-6E8A-4147-A177-3AD203B41FA5}">
                      <a16:colId xmlns:a16="http://schemas.microsoft.com/office/drawing/2014/main" xmlns="" val="20001"/>
                    </a:ext>
                  </a:extLst>
                </a:gridCol>
                <a:gridCol w="5584513">
                  <a:extLst>
                    <a:ext uri="{9D8B030D-6E8A-4147-A177-3AD203B41FA5}">
                      <a16:colId xmlns:a16="http://schemas.microsoft.com/office/drawing/2014/main" xmlns="" val="20002"/>
                    </a:ext>
                  </a:extLst>
                </a:gridCol>
              </a:tblGrid>
              <a:tr h="1497621">
                <a:tc>
                  <a:txBody>
                    <a:bodyPr/>
                    <a:lstStyle/>
                    <a:p>
                      <a:pPr algn="ctr"/>
                      <a:r>
                        <a:rPr lang="es-MX" sz="4000" b="1" dirty="0" smtClean="0">
                          <a:solidFill>
                            <a:schemeClr val="bg1"/>
                          </a:solidFill>
                          <a:latin typeface="Arial" panose="020B0604020202020204" pitchFamily="34" charset="0"/>
                          <a:ea typeface="Calibri" panose="020F0502020204030204" pitchFamily="34" charset="0"/>
                          <a:cs typeface="Arial" panose="020B0604020202020204" pitchFamily="34" charset="0"/>
                        </a:rPr>
                        <a:t>Recompensa</a:t>
                      </a:r>
                      <a:r>
                        <a:rPr lang="es-MX" sz="4000"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endParaRPr lang="es-MX" dirty="0">
                        <a:solidFill>
                          <a:schemeClr val="bg1"/>
                        </a:solidFill>
                      </a:endParaRPr>
                    </a:p>
                  </a:txBody>
                  <a:tcPr anchor="ctr">
                    <a:solidFill>
                      <a:srgbClr val="3333CC"/>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Estatus</a:t>
                      </a:r>
                      <a:endParaRPr lang="es-MX" dirty="0">
                        <a:solidFill>
                          <a:schemeClr val="bg1"/>
                        </a:solidFill>
                      </a:endParaRPr>
                    </a:p>
                  </a:txBody>
                  <a:tcPr anchor="ctr">
                    <a:solidFill>
                      <a:srgbClr val="009999"/>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Logros</a:t>
                      </a:r>
                      <a:endParaRPr lang="es-MX" dirty="0">
                        <a:solidFill>
                          <a:schemeClr val="bg1"/>
                        </a:solidFill>
                      </a:endParaRPr>
                    </a:p>
                  </a:txBody>
                  <a:tcPr anchor="ctr">
                    <a:solidFill>
                      <a:srgbClr val="002060"/>
                    </a:solidFill>
                  </a:tcPr>
                </a:tc>
                <a:extLst>
                  <a:ext uri="{0D108BD9-81ED-4DB2-BD59-A6C34878D82A}">
                    <a16:rowId xmlns:a16="http://schemas.microsoft.com/office/drawing/2014/main" xmlns="" val="10000"/>
                  </a:ext>
                </a:extLst>
              </a:tr>
              <a:tr h="1497621">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Autoexpresión</a:t>
                      </a:r>
                      <a:endParaRPr lang="es-MX" dirty="0">
                        <a:solidFill>
                          <a:schemeClr val="bg1"/>
                        </a:solidFill>
                      </a:endParaRPr>
                    </a:p>
                  </a:txBody>
                  <a:tcPr anchor="ctr">
                    <a:solidFill>
                      <a:srgbClr val="002060"/>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Competición</a:t>
                      </a:r>
                      <a:endParaRPr lang="es-MX" dirty="0">
                        <a:solidFill>
                          <a:schemeClr val="bg1"/>
                        </a:solidFill>
                      </a:endParaRPr>
                    </a:p>
                  </a:txBody>
                  <a:tcPr anchor="ctr">
                    <a:solidFill>
                      <a:srgbClr val="3333CC"/>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Altruismo</a:t>
                      </a:r>
                      <a:endParaRPr lang="es-MX" dirty="0">
                        <a:solidFill>
                          <a:schemeClr val="bg1"/>
                        </a:solidFill>
                      </a:endParaRPr>
                    </a:p>
                  </a:txBody>
                  <a:tcPr anchor="ctr">
                    <a:solidFill>
                      <a:srgbClr val="009999"/>
                    </a:solidFill>
                  </a:tcPr>
                </a:tc>
                <a:extLst>
                  <a:ext uri="{0D108BD9-81ED-4DB2-BD59-A6C34878D82A}">
                    <a16:rowId xmlns:a16="http://schemas.microsoft.com/office/drawing/2014/main" xmlns="" val="10001"/>
                  </a:ext>
                </a:extLst>
              </a:tr>
            </a:tbl>
          </a:graphicData>
        </a:graphic>
      </p:graphicFrame>
      <p:sp>
        <p:nvSpPr>
          <p:cNvPr id="5" name="Rectángulo 4"/>
          <p:cNvSpPr/>
          <p:nvPr/>
        </p:nvSpPr>
        <p:spPr>
          <a:xfrm>
            <a:off x="895985" y="9335443"/>
            <a:ext cx="17627834" cy="4439229"/>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Recompensa</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Cuando la superación de un reto implica la obtención de premios o insignias, el jugador se sentirá más atraído y enganchado al juego.</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Estatus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Sentirse miembro de una comunidad y posicionarse como uno de su líderes proporciona motivación para seguir jugando.</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Logros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El afán de superación de retos también impulsa la participación. Poder superarlos y compartirlo con los demás puede ser sumamente alentador.</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Autoexpresión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Se refiere a la necesidad de expresar la autonomía, originalidad, estilo, identidad y personalidad del jugador frente a los demás.</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Competición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La mayoría de las personas son competitivas. La comparación de resultados con los demás es una fuente de motivación importante para muchas personas.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Altruismo</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Alude a la posibilidad de obtener motivación cuando se ayuda a otras personas.</a:t>
            </a:r>
          </a:p>
        </p:txBody>
      </p:sp>
      <p:sp>
        <p:nvSpPr>
          <p:cNvPr id="6" name="CuadroTexto 5"/>
          <p:cNvSpPr txBox="1"/>
          <p:nvPr/>
        </p:nvSpPr>
        <p:spPr>
          <a:xfrm>
            <a:off x="18743594" y="5974701"/>
            <a:ext cx="3415366" cy="6058582"/>
          </a:xfrm>
          <a:prstGeom prst="rect">
            <a:avLst/>
          </a:prstGeom>
          <a:solidFill>
            <a:srgbClr val="FF0000"/>
          </a:solidFill>
        </p:spPr>
        <p:txBody>
          <a:bodyPr wrap="square" rtlCol="0">
            <a:spAutoFit/>
          </a:bodyPr>
          <a:lstStyle/>
          <a:p>
            <a:r>
              <a:rPr lang="es-MX" dirty="0" smtClean="0">
                <a:solidFill>
                  <a:schemeClr val="bg1"/>
                </a:solidFill>
              </a:rPr>
              <a:t>Aurelio, trasladar </a:t>
            </a:r>
            <a:r>
              <a:rPr lang="es-MX" dirty="0">
                <a:solidFill>
                  <a:schemeClr val="bg1"/>
                </a:solidFill>
              </a:rPr>
              <a:t>a recurso educativo. </a:t>
            </a:r>
            <a:r>
              <a:rPr lang="es-MX" dirty="0" smtClean="0">
                <a:solidFill>
                  <a:schemeClr val="bg1"/>
                </a:solidFill>
              </a:rPr>
              <a:t>Puede ser también en ventanas emergentes. </a:t>
            </a:r>
            <a:endParaRPr lang="es-MX" dirty="0" smtClean="0">
              <a:solidFill>
                <a:schemeClr val="bg1"/>
              </a:solidFill>
            </a:endParaRPr>
          </a:p>
          <a:p>
            <a:r>
              <a:rPr lang="es-MX" dirty="0" smtClean="0">
                <a:solidFill>
                  <a:schemeClr val="bg1"/>
                </a:solidFill>
              </a:rPr>
              <a:t>Mariela opina que pueden ser tipo persianas,  para no abusar de las ventanas emergentes. Tu valóralo.</a:t>
            </a:r>
            <a:endParaRPr lang="es-MX" dirty="0">
              <a:solidFill>
                <a:schemeClr val="bg1"/>
              </a:solidFill>
            </a:endParaRPr>
          </a:p>
        </p:txBody>
      </p:sp>
    </p:spTree>
    <p:extLst>
      <p:ext uri="{BB962C8B-B14F-4D97-AF65-F5344CB8AC3E}">
        <p14:creationId xmlns:p14="http://schemas.microsoft.com/office/powerpoint/2010/main" val="290689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895265"/>
            <a:ext cx="17927053" cy="138583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2.1.6 Sugerencias para la </a:t>
            </a:r>
            <a:r>
              <a:rPr lang="es-MX" sz="2400" b="1" dirty="0" err="1">
                <a:latin typeface="Arial" panose="020B0604020202020204" pitchFamily="34" charset="0"/>
                <a:cs typeface="Arial" panose="020B0604020202020204" pitchFamily="34" charset="0"/>
              </a:rPr>
              <a:t>gamificación</a:t>
            </a:r>
            <a:r>
              <a:rPr lang="es-MX" sz="2400" b="1" dirty="0">
                <a:latin typeface="Arial" panose="020B0604020202020204" pitchFamily="34" charset="0"/>
                <a:cs typeface="Arial" panose="020B0604020202020204" pitchFamily="34" charset="0"/>
              </a:rPr>
              <a:t> educativa</a:t>
            </a:r>
          </a:p>
        </p:txBody>
      </p:sp>
      <p:sp>
        <p:nvSpPr>
          <p:cNvPr id="3" name="Rectángulo 2"/>
          <p:cNvSpPr/>
          <p:nvPr/>
        </p:nvSpPr>
        <p:spPr>
          <a:xfrm>
            <a:off x="938461" y="2290600"/>
            <a:ext cx="17371026" cy="1215268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En la idea de dotar de atractivo a ciertas tareas se proponen ejemplos de cómo integrar los principios de </a:t>
            </a:r>
            <a:r>
              <a:rPr lang="es-MX" sz="2400" dirty="0" err="1">
                <a:latin typeface="Arial" panose="020B0604020202020204" pitchFamily="34" charset="0"/>
                <a:ea typeface="Calibri" panose="020F0502020204030204" pitchFamily="34" charset="0"/>
                <a:cs typeface="Arial" panose="020B0604020202020204" pitchFamily="34" charset="0"/>
              </a:rPr>
              <a:t>gamificación</a:t>
            </a:r>
            <a:r>
              <a:rPr lang="es-MX" sz="2400" dirty="0">
                <a:latin typeface="Arial" panose="020B0604020202020204" pitchFamily="34" charset="0"/>
                <a:ea typeface="Calibri" panose="020F0502020204030204" pitchFamily="34" charset="0"/>
                <a:cs typeface="Arial" panose="020B0604020202020204" pitchFamily="34" charset="0"/>
              </a:rPr>
              <a:t> en algunas de ellas. Se pueden aplicar directamente a actividades </a:t>
            </a:r>
            <a:r>
              <a:rPr lang="es-MX" sz="2400" dirty="0" smtClean="0">
                <a:latin typeface="Arial" panose="020B0604020202020204" pitchFamily="34" charset="0"/>
                <a:ea typeface="Calibri" panose="020F0502020204030204" pitchFamily="34" charset="0"/>
                <a:cs typeface="Arial" panose="020B0604020202020204" pitchFamily="34" charset="0"/>
              </a:rPr>
              <a:t>puntuales, </a:t>
            </a:r>
            <a:r>
              <a:rPr lang="es-MX" sz="2400" dirty="0">
                <a:latin typeface="Arial" panose="020B0604020202020204" pitchFamily="34" charset="0"/>
                <a:ea typeface="Calibri" panose="020F0502020204030204" pitchFamily="34" charset="0"/>
                <a:cs typeface="Arial" panose="020B0604020202020204" pitchFamily="34" charset="0"/>
              </a:rPr>
              <a:t>o bien al conjunto de actividades que integran una unidad didáctica </a:t>
            </a:r>
            <a:r>
              <a:rPr lang="es-MX" sz="2400" dirty="0" smtClean="0">
                <a:latin typeface="Arial" panose="020B0604020202020204" pitchFamily="34" charset="0"/>
                <a:ea typeface="Calibri" panose="020F0502020204030204" pitchFamily="34" charset="0"/>
                <a:cs typeface="Arial" panose="020B0604020202020204" pitchFamily="34" charset="0"/>
              </a:rPr>
              <a:t>o un </a:t>
            </a:r>
            <a:r>
              <a:rPr lang="es-MX" sz="2400" dirty="0">
                <a:latin typeface="Arial" panose="020B0604020202020204" pitchFamily="34" charset="0"/>
                <a:ea typeface="Calibri" panose="020F0502020204030204" pitchFamily="34" charset="0"/>
                <a:cs typeface="Arial" panose="020B0604020202020204" pitchFamily="34" charset="0"/>
              </a:rPr>
              <a:t>curso en línea.</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Lecturas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Elegir aquellos libros y fragmentos sobre temas fantásticos y de ficción tratando de implicar al alumnado en su lectura. Resultan interesantes los libros de progresión narrativa del estilo «Elige tu propia aventura». El hipertexto permite una fácil implementación de este tipo de narraciones.</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Aventuras gráficas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Plantear videojuegos en los que el alumno/a se identifique con un personaje o avatar que explora libremente distintos escenarios recolectando puntos y tesoros. Para avanzar con éxito será necesario responder a preguntas sobre contenidos curriculares.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Videos. Utilizar videos cortos y de impacto para introducir y contextualizar un tema. Pueden ser una buena alternativa a las lecturas o esquemas.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Simulaciones. El empleo de programas simuladores aporta un sistema fácil, asequible, inmediato y simplificado de experimentación. También garantiza una práctica más segura, económica y con posibilidad de repetirla un número elevado de veces.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Puntos. Explicitar previamente y con claridad los criterios de calificación o puntuación de una actividad puede contribuir a que el alumno/a organice su trabajo. En función de sus intereses podrá elegir realizar unas tareas u otras para conseguir la puntuación que satisfaga sus expectativas.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Tesoros. Se pueden proponer proyectos de investigación donde el alumno/a vaya capturando palabras o imágenes que copia y pega en un mapa o documento como certificado de la superación con éxito de las </a:t>
            </a:r>
            <a:r>
              <a:rPr lang="es-MX" sz="2400" dirty="0" err="1">
                <a:solidFill>
                  <a:srgbClr val="0070C0"/>
                </a:solidFill>
                <a:latin typeface="Arial" panose="020B0604020202020204" pitchFamily="34" charset="0"/>
                <a:ea typeface="Calibri" panose="020F0502020204030204" pitchFamily="34" charset="0"/>
                <a:cs typeface="Arial" panose="020B0604020202020204" pitchFamily="34" charset="0"/>
              </a:rPr>
              <a:t>minitareas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que componen esa actividad.</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Insignias. Incluir tareas opcionales que permitan obtener una medalla digital o insignia. Se podrán coleccionar en una estantería virtual. Estas tareas pueden ser: publicar x entradas, subir varias fotos, enviar varios enlaces comentados, responder a varios compañeros/as en el foro, realizar una presentación extra, añadir palabras al glosario o base de datos, etcétera.</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Actividades llave. Establecer que ciertas actividades sólo se desbloqueen, es decir, sean accesibles, cuando se hayan superado con éxito actividades anteriores.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Tiempo de actividad. Comunicar la información mínima y necesaria para comenzar una actividad reduciendo los tiempos de explicación y maximizando los de dicha tarea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del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alumnado. Las consignas se pueden ir introduciendo poco a poco conforme se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avanza, sin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olvidar que en muchos casos el alumno/a puede deducirla por sí solo.</a:t>
            </a:r>
          </a:p>
        </p:txBody>
      </p:sp>
      <p:sp>
        <p:nvSpPr>
          <p:cNvPr id="4" name="CuadroTexto 3"/>
          <p:cNvSpPr txBox="1"/>
          <p:nvPr/>
        </p:nvSpPr>
        <p:spPr>
          <a:xfrm>
            <a:off x="18865513" y="5852160"/>
            <a:ext cx="2803639" cy="1583895"/>
          </a:xfrm>
          <a:prstGeom prst="rect">
            <a:avLst/>
          </a:prstGeom>
          <a:solidFill>
            <a:srgbClr val="FF0000"/>
          </a:solidFill>
        </p:spPr>
        <p:txBody>
          <a:bodyPr wrap="square" rtlCol="0">
            <a:spAutoFit/>
          </a:bodyPr>
          <a:lstStyle/>
          <a:p>
            <a:r>
              <a:rPr lang="es-MX" dirty="0" smtClean="0">
                <a:solidFill>
                  <a:schemeClr val="bg1"/>
                </a:solidFill>
              </a:rPr>
              <a:t>Aurelio, trasladar </a:t>
            </a:r>
            <a:r>
              <a:rPr lang="es-MX" dirty="0">
                <a:solidFill>
                  <a:schemeClr val="bg1"/>
                </a:solidFill>
              </a:rPr>
              <a:t>a organizador</a:t>
            </a:r>
          </a:p>
        </p:txBody>
      </p:sp>
    </p:spTree>
    <p:extLst>
      <p:ext uri="{BB962C8B-B14F-4D97-AF65-F5344CB8AC3E}">
        <p14:creationId xmlns:p14="http://schemas.microsoft.com/office/powerpoint/2010/main" val="234554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23060" y="984314"/>
            <a:ext cx="18165968" cy="13660406"/>
          </a:xfrm>
          <a:prstGeom prst="rect">
            <a:avLst/>
          </a:prstGeom>
        </p:spPr>
        <p:txBody>
          <a:bodyPr wrap="square">
            <a:spAutoFit/>
          </a:bodyPr>
          <a:lstStyle/>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Niveles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Establecer distintos niveles o rangos en el dominio del tema de la unidad: aprendiz, profesional, experto y maestro. Esto exigirá definir la secuencia de tareas en función de la dificultad a lo largo de la unidad e identificar, mediante una iconografía adecuada, cada uno de éstos. En principio, no resulta muy complicado porque se puede asimilar con los diferentes grados de dominio de las competencias.</a:t>
            </a:r>
          </a:p>
          <a:p>
            <a:pPr marL="342900" lvl="0" indent="-342900" algn="just">
              <a:lnSpc>
                <a:spcPct val="107000"/>
              </a:lnSpc>
              <a:spcAft>
                <a:spcPts val="80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Rankings. Permitir que el alumno/a realice todas las tentativas que desee en un cuestionario o ejercicio, proporcionando un histórico de los intentos e incluso una comparativa con la estadística general del grupo.</a:t>
            </a:r>
          </a:p>
          <a:p>
            <a:pPr marL="342900" lvl="0" indent="-342900" algn="just">
              <a:lnSpc>
                <a:spcPct val="107000"/>
              </a:lnSpc>
              <a:spcAft>
                <a:spcPts val="80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Bonos. Se pueden otorgar puntos o premios por sorpresa o de forma aleatoria. Esto incrementa la búsqueda posterior de más recompensas de este tipo.</a:t>
            </a:r>
          </a:p>
          <a:p>
            <a:pPr marL="342900" lvl="0" indent="-342900" algn="just">
              <a:lnSpc>
                <a:spcPct val="107000"/>
              </a:lnSpc>
              <a:spcAft>
                <a:spcPts val="80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Control conductual. Aplicar un sistema gamificado para incentivar las actuaciones adecuadas del alumnado: superación de ciertas tareas, la participación, la constancia, el trabajo duro, la ayuda a los demás o el trabajo en equipo, etcétera.</a:t>
            </a:r>
          </a:p>
          <a:p>
            <a:pPr marL="342900" lvl="0" indent="-342900" algn="just">
              <a:lnSpc>
                <a:spcPct val="107000"/>
              </a:lnSpc>
              <a:spcAft>
                <a:spcPts val="800"/>
              </a:spcAft>
              <a:buFont typeface="Symbol" panose="05050102010706020507" pitchFamily="18" charset="2"/>
              <a:buChar char=""/>
            </a:pPr>
            <a:r>
              <a:rPr lang="es-MX" sz="2400" dirty="0" err="1">
                <a:solidFill>
                  <a:srgbClr val="0070C0"/>
                </a:solidFill>
                <a:latin typeface="Arial" panose="020B0604020202020204" pitchFamily="34" charset="0"/>
                <a:ea typeface="Calibri" panose="020F0502020204030204" pitchFamily="34" charset="0"/>
                <a:cs typeface="Arial" panose="020B0604020202020204" pitchFamily="34" charset="0"/>
              </a:rPr>
              <a:t>Feedback</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adecuado. Asegurar siempre una retroalimentación proporcionada a la respuesta del alumno/a. En el diseño de cuestionarios se podrían añadir indicaciones a posibles respuestas acertadas o erróneas. En la creación de rutas de aprendizaje contemplar preguntas al finalizar una página para elegir la siguiente a mostrar en función de su respuesta. En los proyectos </a:t>
            </a:r>
            <a:r>
              <a:rPr lang="es-MX" sz="2400" dirty="0">
                <a:solidFill>
                  <a:srgbClr val="0070C0"/>
                </a:solidFill>
                <a:latin typeface="Arial" panose="020B0604020202020204" pitchFamily="34" charset="0"/>
                <a:cs typeface="Arial" panose="020B0604020202020204" pitchFamily="34" charset="0"/>
              </a:rPr>
              <a:t>de investigación se proporcionará información ajustada sobre los éxitos y déficits de los trabajos </a:t>
            </a:r>
            <a:r>
              <a:rPr lang="es-MX" sz="2400" dirty="0" smtClean="0">
                <a:solidFill>
                  <a:srgbClr val="0070C0"/>
                </a:solidFill>
                <a:latin typeface="Arial" panose="020B0604020202020204" pitchFamily="34" charset="0"/>
                <a:cs typeface="Arial" panose="020B0604020202020204" pitchFamily="34" charset="0"/>
              </a:rPr>
              <a:t>presentados, entre otros.</a:t>
            </a:r>
            <a:endParaRPr lang="es-MX" sz="2400" dirty="0">
              <a:solidFill>
                <a:srgbClr val="0070C0"/>
              </a:solidFill>
              <a:latin typeface="Arial" panose="020B06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Avatares fantásticos</a:t>
            </a:r>
            <a:r>
              <a:rPr lang="es-MX" sz="2400" dirty="0">
                <a:solidFill>
                  <a:srgbClr val="0070C0"/>
                </a:solidFill>
                <a:latin typeface="Arial" panose="020B0604020202020204" pitchFamily="34" charset="0"/>
                <a:cs typeface="Arial" panose="020B0604020202020204" pitchFamily="34" charset="0"/>
              </a:rPr>
              <a:t>. Fomentar el uso de avatares fantásticos que identifiquen al alumno/a en su participación en los foros de </a:t>
            </a:r>
            <a:r>
              <a:rPr lang="es-MX" sz="2400" dirty="0" smtClean="0">
                <a:solidFill>
                  <a:srgbClr val="0070C0"/>
                </a:solidFill>
                <a:latin typeface="Arial" panose="020B0604020202020204" pitchFamily="34" charset="0"/>
                <a:cs typeface="Arial" panose="020B0604020202020204" pitchFamily="34" charset="0"/>
              </a:rPr>
              <a:t>EMINUS, </a:t>
            </a:r>
            <a:r>
              <a:rPr lang="es-MX" sz="2400" dirty="0">
                <a:solidFill>
                  <a:srgbClr val="0070C0"/>
                </a:solidFill>
                <a:latin typeface="Arial" panose="020B0604020202020204" pitchFamily="34" charset="0"/>
                <a:cs typeface="Arial" panose="020B0604020202020204" pitchFamily="34" charset="0"/>
              </a:rPr>
              <a:t>blogs, wikis y redes sociales. En las propuestas de investigación utilizar personajes fantásticos a modo de hilo conductor de las distintas tareas presentadas.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Ensayo y error</a:t>
            </a:r>
            <a:r>
              <a:rPr lang="es-MX" sz="2400" dirty="0">
                <a:solidFill>
                  <a:srgbClr val="0070C0"/>
                </a:solidFill>
                <a:latin typeface="Arial" panose="020B0604020202020204" pitchFamily="34" charset="0"/>
                <a:cs typeface="Arial" panose="020B0604020202020204" pitchFamily="34" charset="0"/>
              </a:rPr>
              <a:t>. Diseñar experiencias de aprendizaje donde esté permitido aplicar el sistema de ensayo y error: manejo de un programa, navegación por un sitio web, búsqueda de información, </a:t>
            </a:r>
            <a:r>
              <a:rPr lang="es-MX" sz="2400" dirty="0" smtClean="0">
                <a:solidFill>
                  <a:srgbClr val="0070C0"/>
                </a:solidFill>
                <a:latin typeface="Arial" panose="020B0604020202020204" pitchFamily="34" charset="0"/>
                <a:cs typeface="Arial" panose="020B0604020202020204" pitchFamily="34" charset="0"/>
              </a:rPr>
              <a:t>etcétera.</a:t>
            </a:r>
            <a:endParaRPr lang="es-MX" sz="2400" dirty="0">
              <a:solidFill>
                <a:srgbClr val="0070C0"/>
              </a:solidFill>
              <a:latin typeface="Arial" panose="020B06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Itinerarios formativos</a:t>
            </a:r>
            <a:r>
              <a:rPr lang="es-MX" sz="2400" dirty="0">
                <a:solidFill>
                  <a:srgbClr val="0070C0"/>
                </a:solidFill>
                <a:latin typeface="Arial" panose="020B0604020202020204" pitchFamily="34" charset="0"/>
                <a:cs typeface="Arial" panose="020B0604020202020204" pitchFamily="34" charset="0"/>
              </a:rPr>
              <a:t>. Contemplar cierta </a:t>
            </a:r>
            <a:r>
              <a:rPr lang="es-MX" sz="2400" dirty="0" err="1">
                <a:solidFill>
                  <a:srgbClr val="0070C0"/>
                </a:solidFill>
                <a:latin typeface="Arial" panose="020B0604020202020204" pitchFamily="34" charset="0"/>
                <a:cs typeface="Arial" panose="020B0604020202020204" pitchFamily="34" charset="0"/>
              </a:rPr>
              <a:t>optatividad</a:t>
            </a:r>
            <a:r>
              <a:rPr lang="es-MX" sz="2400" dirty="0">
                <a:solidFill>
                  <a:srgbClr val="0070C0"/>
                </a:solidFill>
                <a:latin typeface="Arial" panose="020B0604020202020204" pitchFamily="34" charset="0"/>
                <a:cs typeface="Arial" panose="020B0604020202020204" pitchFamily="34" charset="0"/>
              </a:rPr>
              <a:t> en la secuencia de tareas que se plantean. En cada tema se garantizará un bagaje mínimo común y luego un repertorio diversificado optativo.</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Creatividad y originalidad</a:t>
            </a:r>
            <a:r>
              <a:rPr lang="es-MX" sz="2400" dirty="0">
                <a:solidFill>
                  <a:srgbClr val="0070C0"/>
                </a:solidFill>
                <a:latin typeface="Arial" panose="020B0604020202020204" pitchFamily="34" charset="0"/>
                <a:cs typeface="Arial" panose="020B0604020202020204" pitchFamily="34" charset="0"/>
              </a:rPr>
              <a:t>. En las actividades de investigación se incentivará cierta capacidad de decisión en la selección de las fuentes y se premiará la creatividad y originalidad en los contenidos presentados.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Roles</a:t>
            </a:r>
            <a:r>
              <a:rPr lang="es-MX" sz="2400" dirty="0">
                <a:solidFill>
                  <a:srgbClr val="0070C0"/>
                </a:solidFill>
                <a:latin typeface="Arial" panose="020B0604020202020204" pitchFamily="34" charset="0"/>
                <a:cs typeface="Arial" panose="020B0604020202020204" pitchFamily="34" charset="0"/>
              </a:rPr>
              <a:t>. Alternar los roles que desempeñan los alumnos/as en las actividades de producción en grupo: colaborador, autor o editor.</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Redes sociales</a:t>
            </a:r>
            <a:r>
              <a:rPr lang="es-MX" sz="2400" dirty="0">
                <a:solidFill>
                  <a:srgbClr val="0070C0"/>
                </a:solidFill>
                <a:latin typeface="Arial" panose="020B0604020202020204" pitchFamily="34" charset="0"/>
                <a:cs typeface="Arial" panose="020B0604020202020204" pitchFamily="34" charset="0"/>
              </a:rPr>
              <a:t>. Fomentar el uso educativo cotidiano de redes sociales internas. Se trataría de estimular el intercambio de información y la creación colaborativa de contenidos. Estas plataformas resultan sumamente flexibles y admiten la incorporación de elementos de </a:t>
            </a:r>
            <a:r>
              <a:rPr lang="es-MX" sz="2400" dirty="0" err="1">
                <a:solidFill>
                  <a:srgbClr val="0070C0"/>
                </a:solidFill>
                <a:latin typeface="Arial" panose="020B0604020202020204" pitchFamily="34" charset="0"/>
                <a:cs typeface="Arial" panose="020B0604020202020204" pitchFamily="34" charset="0"/>
              </a:rPr>
              <a:t>gamificación</a:t>
            </a:r>
            <a:r>
              <a:rPr lang="es-MX" sz="2400" dirty="0">
                <a:solidFill>
                  <a:srgbClr val="0070C0"/>
                </a:solidFill>
                <a:latin typeface="Arial" panose="020B0604020202020204" pitchFamily="34" charset="0"/>
                <a:cs typeface="Arial" panose="020B0604020202020204" pitchFamily="34" charset="0"/>
              </a:rPr>
              <a:t> aplicando un poco de imaginación e ingenio.</a:t>
            </a:r>
          </a:p>
          <a:p>
            <a:pPr algn="just"/>
            <a:r>
              <a:rPr lang="es-MX" sz="2400" dirty="0">
                <a:latin typeface="Arial" panose="020B0604020202020204" pitchFamily="34" charset="0"/>
                <a:cs typeface="Arial" panose="020B0604020202020204" pitchFamily="34" charset="0"/>
              </a:rPr>
              <a:t> </a:t>
            </a:r>
          </a:p>
          <a:p>
            <a:pPr algn="just"/>
            <a:r>
              <a:rPr lang="es-MX" sz="2400" dirty="0">
                <a:latin typeface="Arial" panose="020B0604020202020204" pitchFamily="34" charset="0"/>
                <a:cs typeface="Arial" panose="020B0604020202020204" pitchFamily="34" charset="0"/>
              </a:rPr>
              <a:t>A partir de la identificación previa de los procesos que deseamos incentivar, el siguiente paso es el diseño de tareas aplicando las mecánicas del juego más adecuadas (mochilas, </a:t>
            </a:r>
            <a:r>
              <a:rPr lang="es-MX" sz="2400" i="1" dirty="0">
                <a:latin typeface="Arial" panose="020B0604020202020204" pitchFamily="34" charset="0"/>
                <a:cs typeface="Arial" panose="020B0604020202020204" pitchFamily="34" charset="0"/>
              </a:rPr>
              <a:t>rankings</a:t>
            </a:r>
            <a:r>
              <a:rPr lang="es-MX" sz="2400" dirty="0">
                <a:latin typeface="Arial" panose="020B0604020202020204" pitchFamily="34" charset="0"/>
                <a:cs typeface="Arial" panose="020B0604020202020204" pitchFamily="34" charset="0"/>
              </a:rPr>
              <a:t>, niveles, roles, avatares, retroalimentación, etc.) con intención de incrementar la motivación de nuestro alumnado.</a:t>
            </a:r>
          </a:p>
          <a:p>
            <a:pPr marL="342900" lvl="0" indent="-342900" algn="just">
              <a:lnSpc>
                <a:spcPct val="107000"/>
              </a:lnSpc>
              <a:spcAft>
                <a:spcPts val="800"/>
              </a:spcAft>
              <a:buFont typeface="Symbol" panose="05050102010706020507" pitchFamily="18" charset="2"/>
              <a:buChar char=""/>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200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459588"/>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800" b="1" dirty="0">
                <a:solidFill>
                  <a:schemeClr val="tx1"/>
                </a:solidFill>
                <a:latin typeface="Arial" panose="020B0604020202020204" pitchFamily="34" charset="0"/>
                <a:cs typeface="Arial" panose="020B0604020202020204" pitchFamily="34" charset="0"/>
              </a:rPr>
              <a:t>2.2 Creación de materiales interactivos con </a:t>
            </a:r>
            <a:r>
              <a:rPr lang="es-MX" sz="2800" b="1" dirty="0" err="1">
                <a:solidFill>
                  <a:schemeClr val="tx1"/>
                </a:solidFill>
                <a:latin typeface="Arial" panose="020B0604020202020204" pitchFamily="34" charset="0"/>
                <a:cs typeface="Arial" panose="020B0604020202020204" pitchFamily="34" charset="0"/>
              </a:rPr>
              <a:t>Genially</a:t>
            </a:r>
            <a:endParaRPr lang="es-MX" sz="2400" b="1" dirty="0">
              <a:solidFill>
                <a:schemeClr val="tx1"/>
              </a:solidFill>
              <a:latin typeface="Arial" panose="020B0604020202020204" pitchFamily="34" charset="0"/>
              <a:cs typeface="Arial" panose="020B0604020202020204" pitchFamily="34" charset="0"/>
            </a:endParaRPr>
          </a:p>
        </p:txBody>
      </p:sp>
      <p:sp>
        <p:nvSpPr>
          <p:cNvPr id="4" name="Rectángulo 3"/>
          <p:cNvSpPr/>
          <p:nvPr/>
        </p:nvSpPr>
        <p:spPr>
          <a:xfrm>
            <a:off x="938461" y="2863518"/>
            <a:ext cx="17927053" cy="9408693"/>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p:cNvSpPr/>
          <p:nvPr/>
        </p:nvSpPr>
        <p:spPr>
          <a:xfrm>
            <a:off x="1259569" y="3734874"/>
            <a:ext cx="9899650" cy="7803483"/>
          </a:xfrm>
          <a:prstGeom prst="rect">
            <a:avLst/>
          </a:prstGeom>
        </p:spPr>
        <p:txBody>
          <a:bodyPr>
            <a:spAutoFit/>
          </a:bodyPr>
          <a:lstStyle/>
          <a:p>
            <a:pPr algn="just">
              <a:lnSpc>
                <a:spcPct val="107000"/>
              </a:lnSpc>
              <a:spcAft>
                <a:spcPts val="800"/>
              </a:spcAft>
            </a:pPr>
            <a:r>
              <a:rPr lang="es-MX" sz="2400" i="1" dirty="0" err="1">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es una </a:t>
            </a:r>
            <a:r>
              <a:rPr lang="es-MX" sz="2400" dirty="0" err="1">
                <a:latin typeface="Arial" panose="020B0604020202020204" pitchFamily="34" charset="0"/>
                <a:ea typeface="Calibri" panose="020F0502020204030204" pitchFamily="34" charset="0"/>
                <a:cs typeface="Arial" panose="020B0604020202020204" pitchFamily="34" charset="0"/>
              </a:rPr>
              <a:t>multipremiada</a:t>
            </a:r>
            <a:r>
              <a:rPr lang="es-MX" sz="2400" dirty="0">
                <a:latin typeface="Arial" panose="020B0604020202020204" pitchFamily="34" charset="0"/>
                <a:ea typeface="Calibri" panose="020F0502020204030204" pitchFamily="34" charset="0"/>
                <a:cs typeface="Arial" panose="020B0604020202020204" pitchFamily="34" charset="0"/>
              </a:rPr>
              <a:t> plataforma de creación de contenidos interactivos en línea. Es una plataforma muy difundida y aceptada por su facilidad de uso y su versatilidad, permitiéndonos crear presentaciones, infografías, </a:t>
            </a:r>
            <a:r>
              <a:rPr lang="es-MX" sz="2400" dirty="0" err="1">
                <a:latin typeface="Arial" panose="020B0604020202020204" pitchFamily="34" charset="0"/>
                <a:ea typeface="Calibri" panose="020F0502020204030204" pitchFamily="34" charset="0"/>
                <a:cs typeface="Arial" panose="020B0604020202020204" pitchFamily="34" charset="0"/>
                <a:hlinkClick r:id="rId2"/>
              </a:rPr>
              <a:t>gamificaciones</a:t>
            </a:r>
            <a:r>
              <a:rPr lang="es-MX" sz="2400" dirty="0">
                <a:latin typeface="Arial" panose="020B0604020202020204" pitchFamily="34" charset="0"/>
                <a:ea typeface="Calibri" panose="020F0502020204030204" pitchFamily="34" charset="0"/>
                <a:cs typeface="Arial" panose="020B0604020202020204" pitchFamily="34" charset="0"/>
              </a:rPr>
              <a:t>, imágenes interactivas y otros contenidos interactivos y muy atractivos.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Tiene un modelo de trabajo </a:t>
            </a:r>
            <a:r>
              <a:rPr lang="es-MX" sz="2400" i="1" dirty="0" err="1">
                <a:latin typeface="Arial" panose="020B0604020202020204" pitchFamily="34" charset="0"/>
                <a:ea typeface="Calibri" panose="020F0502020204030204" pitchFamily="34" charset="0"/>
                <a:cs typeface="Arial" panose="020B0604020202020204" pitchFamily="34" charset="0"/>
              </a:rPr>
              <a:t>freemium</a:t>
            </a:r>
            <a:r>
              <a:rPr lang="es-MX" sz="2400" dirty="0">
                <a:latin typeface="Arial" panose="020B0604020202020204" pitchFamily="34" charset="0"/>
                <a:ea typeface="Calibri" panose="020F0502020204030204" pitchFamily="34" charset="0"/>
                <a:cs typeface="Arial" panose="020B0604020202020204" pitchFamily="34" charset="0"/>
              </a:rPr>
              <a:t>, por lo que cualquier persona puede utilizar una versión gratuita (pero limitada) de la herramienta por tiempo ilimitado, o bien adquirir uno de los planes </a:t>
            </a:r>
            <a:r>
              <a:rPr lang="es-MX" sz="2400" dirty="0" err="1">
                <a:latin typeface="Arial" panose="020B0604020202020204" pitchFamily="34" charset="0"/>
                <a:ea typeface="Calibri" panose="020F0502020204030204" pitchFamily="34" charset="0"/>
                <a:cs typeface="Arial" panose="020B0604020202020204" pitchFamily="34" charset="0"/>
              </a:rPr>
              <a:t>premium</a:t>
            </a:r>
            <a:r>
              <a:rPr lang="es-MX" sz="2400" dirty="0">
                <a:latin typeface="Arial" panose="020B0604020202020204" pitchFamily="34" charset="0"/>
                <a:ea typeface="Calibri" panose="020F0502020204030204" pitchFamily="34" charset="0"/>
                <a:cs typeface="Arial" panose="020B0604020202020204" pitchFamily="34" charset="0"/>
              </a:rPr>
              <a:t> para usar todas las características avanzadas.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 herramienta dispone de un editor en línea con el que se puede crear contenidos desde cualquier dispositivo </a:t>
            </a:r>
            <a:r>
              <a:rPr lang="es-MX" sz="2400" dirty="0" smtClean="0">
                <a:latin typeface="Arial" panose="020B0604020202020204" pitchFamily="34" charset="0"/>
                <a:ea typeface="Calibri" panose="020F0502020204030204" pitchFamily="34" charset="0"/>
                <a:cs typeface="Arial" panose="020B0604020202020204" pitchFamily="34" charset="0"/>
              </a:rPr>
              <a:t>sin la </a:t>
            </a:r>
            <a:r>
              <a:rPr lang="es-MX" sz="2400" dirty="0">
                <a:latin typeface="Arial" panose="020B0604020202020204" pitchFamily="34" charset="0"/>
                <a:ea typeface="Calibri" panose="020F0502020204030204" pitchFamily="34" charset="0"/>
                <a:cs typeface="Arial" panose="020B0604020202020204" pitchFamily="34" charset="0"/>
              </a:rPr>
              <a:t>necesidad de descargar ni instalar nada. Ofrece una serie de plantillas gratuitas que además de atractivas, son muy funcionales.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Empecemos nuestra aventura dándonos de alta en el programa (link: </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https://genial.ly/es</a:t>
            </a: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11480327" y="3734874"/>
            <a:ext cx="7099869" cy="7656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rgbClr val="FF0000"/>
                </a:solidFill>
              </a:rPr>
              <a:t>Imagen de </a:t>
            </a:r>
            <a:r>
              <a:rPr lang="es-MX" sz="3600" b="1" i="1" dirty="0" err="1">
                <a:solidFill>
                  <a:srgbClr val="FF0000"/>
                </a:solidFill>
              </a:rPr>
              <a:t>Genially</a:t>
            </a:r>
            <a:r>
              <a:rPr lang="es-MX" i="1" dirty="0"/>
              <a:t> </a:t>
            </a:r>
          </a:p>
        </p:txBody>
      </p:sp>
    </p:spTree>
    <p:extLst>
      <p:ext uri="{BB962C8B-B14F-4D97-AF65-F5344CB8AC3E}">
        <p14:creationId xmlns:p14="http://schemas.microsoft.com/office/powerpoint/2010/main" val="397519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67591" y="6631403"/>
            <a:ext cx="18563317" cy="2350131"/>
          </a:xfrm>
          <a:prstGeom prst="rect">
            <a:avLst/>
          </a:prstGeom>
        </p:spPr>
        <p:txBody>
          <a:bodyPr wrap="square">
            <a:spAutoFit/>
          </a:bodyPr>
          <a:lstStyle/>
          <a:p>
            <a:pPr algn="just">
              <a:lnSpc>
                <a:spcPct val="107000"/>
              </a:lnSpc>
              <a:spcAft>
                <a:spcPts val="800"/>
              </a:spcAft>
            </a:pPr>
            <a:r>
              <a:rPr lang="es-MX" sz="2400" i="1" dirty="0">
                <a:latin typeface="Arial" panose="020B0604020202020204" pitchFamily="34" charset="0"/>
                <a:ea typeface="Calibri" panose="020F0502020204030204" pitchFamily="34" charset="0"/>
                <a:cs typeface="Arial" panose="020B0604020202020204" pitchFamily="34" charset="0"/>
              </a:rPr>
              <a:t>Cómo registrarse en </a:t>
            </a:r>
            <a:r>
              <a:rPr lang="es-MX" sz="2400" i="1" dirty="0" err="1">
                <a:latin typeface="Arial" panose="020B0604020202020204" pitchFamily="34" charset="0"/>
                <a:ea typeface="Calibri" panose="020F0502020204030204" pitchFamily="34" charset="0"/>
                <a:cs typeface="Arial" panose="020B0604020202020204" pitchFamily="34" charset="0"/>
              </a:rPr>
              <a:t>Genially</a:t>
            </a:r>
            <a:r>
              <a:rPr lang="es-MX" sz="2400" i="1" dirty="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800"/>
              </a:spcAft>
            </a:pPr>
            <a:r>
              <a:rPr lang="es-MX" sz="2400" dirty="0" err="1">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es un servicio online, por lo que bastará con que acceda a su </a:t>
            </a:r>
            <a:r>
              <a:rPr lang="es-MX" sz="2400" i="1" dirty="0">
                <a:latin typeface="Arial" panose="020B0604020202020204" pitchFamily="34" charset="0"/>
                <a:ea typeface="Calibri" panose="020F0502020204030204" pitchFamily="34" charset="0"/>
                <a:cs typeface="Arial" panose="020B0604020202020204" pitchFamily="34" charset="0"/>
              </a:rPr>
              <a:t>web</a:t>
            </a:r>
            <a:r>
              <a:rPr lang="es-MX" sz="2400" dirty="0">
                <a:latin typeface="Arial" panose="020B0604020202020204" pitchFamily="34" charset="0"/>
                <a:ea typeface="Calibri" panose="020F0502020204030204" pitchFamily="34" charset="0"/>
                <a:cs typeface="Arial" panose="020B0604020202020204" pitchFamily="34" charset="0"/>
              </a:rPr>
              <a:t> oficial desde su navegador habitual. Como lo vamos a usar por primera vez, primero necesitaremos registrarnos:</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r>
              <a:rPr lang="es-MX"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Entre </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en la </a:t>
            </a:r>
            <a:r>
              <a:rPr lang="es-MX" sz="2400" i="1" dirty="0">
                <a:solidFill>
                  <a:srgbClr val="000000"/>
                </a:solidFill>
                <a:latin typeface="Arial" panose="020B0604020202020204" pitchFamily="34" charset="0"/>
                <a:ea typeface="Calibri" panose="020F0502020204030204" pitchFamily="34" charset="0"/>
                <a:cs typeface="Arial" panose="020B0604020202020204" pitchFamily="34" charset="0"/>
              </a:rPr>
              <a:t>web</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 de </a:t>
            </a:r>
            <a:r>
              <a:rPr lang="es-MX" sz="2400" i="1" dirty="0">
                <a:solidFill>
                  <a:srgbClr val="000000"/>
                </a:solidFill>
                <a:latin typeface="Arial" panose="020B0604020202020204" pitchFamily="34" charset="0"/>
                <a:ea typeface="Calibri" panose="020F0502020204030204" pitchFamily="34" charset="0"/>
                <a:cs typeface="Arial" panose="020B0604020202020204" pitchFamily="34" charset="0"/>
              </a:rPr>
              <a:t>Genially</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 y </a:t>
            </a:r>
            <a:r>
              <a:rPr lang="es-MX"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pulse </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en el botón “</a:t>
            </a:r>
            <a:r>
              <a:rPr lang="es-MX" sz="2400" b="1" dirty="0">
                <a:solidFill>
                  <a:srgbClr val="000000"/>
                </a:solidFill>
                <a:highlight>
                  <a:srgbClr val="0000FF"/>
                </a:highlight>
                <a:latin typeface="Arial" panose="020B0604020202020204" pitchFamily="34" charset="0"/>
                <a:ea typeface="Calibri" panose="020F0502020204030204" pitchFamily="34" charset="0"/>
                <a:cs typeface="Arial" panose="020B0604020202020204" pitchFamily="34" charset="0"/>
              </a:rPr>
              <a:t>Comienza ahora, ¡es gratis</a:t>
            </a:r>
            <a:r>
              <a:rPr lang="es-MX" sz="2400" dirty="0">
                <a:solidFill>
                  <a:srgbClr val="000000"/>
                </a:solidFill>
                <a:highlight>
                  <a:srgbClr val="0000FF"/>
                </a:highlight>
                <a:latin typeface="Arial" panose="020B0604020202020204" pitchFamily="34" charset="0"/>
                <a:ea typeface="Calibri" panose="020F0502020204030204" pitchFamily="34" charset="0"/>
                <a:cs typeface="Arial" panose="020B0604020202020204" pitchFamily="34" charset="0"/>
              </a:rPr>
              <a:t>!</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es-MX" sz="2400" dirty="0">
              <a:solidFill>
                <a:srgbClr val="000000"/>
              </a:solidFill>
              <a:latin typeface="Arial" panose="020B0604020202020204" pitchFamily="34" charset="0"/>
              <a:cs typeface="Arial" panose="020B0604020202020204" pitchFamily="34" charset="0"/>
            </a:endParaRPr>
          </a:p>
        </p:txBody>
      </p:sp>
      <p:pic>
        <p:nvPicPr>
          <p:cNvPr id="3" name="Imagen 2"/>
          <p:cNvPicPr/>
          <p:nvPr/>
        </p:nvPicPr>
        <p:blipFill rotWithShape="1">
          <a:blip r:embed="rId2"/>
          <a:srcRect l="2546" t="13204" r="59267" b="7042"/>
          <a:stretch/>
        </p:blipFill>
        <p:spPr bwMode="auto">
          <a:xfrm>
            <a:off x="3900260" y="10022183"/>
            <a:ext cx="12497980" cy="5004458"/>
          </a:xfrm>
          <a:prstGeom prst="rect">
            <a:avLst/>
          </a:prstGeom>
          <a:ln>
            <a:noFill/>
          </a:ln>
          <a:extLst>
            <a:ext uri="{53640926-AAD7-44d8-BBD7-CCE9431645EC}">
              <a14:shadowObscured xmlns="" xmlns:a14="http://schemas.microsoft.com/office/drawing/2010/main"/>
            </a:ext>
          </a:extLst>
        </p:spPr>
      </p:pic>
      <p:sp>
        <p:nvSpPr>
          <p:cNvPr id="5" name="CuadroTexto 4"/>
          <p:cNvSpPr txBox="1"/>
          <p:nvPr/>
        </p:nvSpPr>
        <p:spPr>
          <a:xfrm>
            <a:off x="1066800" y="1174604"/>
            <a:ext cx="17922240" cy="461665"/>
          </a:xfrm>
          <a:prstGeom prst="rect">
            <a:avLst/>
          </a:prstGeom>
          <a:noFill/>
        </p:spPr>
        <p:txBody>
          <a:bodyPr wrap="square" rtlCol="0">
            <a:spAutoFit/>
          </a:bodyPr>
          <a:lstStyle/>
          <a:p>
            <a:r>
              <a:rPr lang="es-MX" sz="2400" dirty="0" smtClean="0">
                <a:latin typeface="Arial" panose="020B0604020202020204" pitchFamily="34" charset="0"/>
                <a:cs typeface="Arial" panose="020B0604020202020204" pitchFamily="34" charset="0"/>
              </a:rPr>
              <a:t>Ahora, revise el </a:t>
            </a:r>
            <a:r>
              <a:rPr lang="es-MX" sz="2400" dirty="0">
                <a:latin typeface="Arial" panose="020B0604020202020204" pitchFamily="34" charset="0"/>
                <a:cs typeface="Arial" panose="020B0604020202020204" pitchFamily="34" charset="0"/>
              </a:rPr>
              <a:t>siguiente tutorial, </a:t>
            </a:r>
            <a:r>
              <a:rPr lang="es-MX" sz="2400" dirty="0" smtClean="0">
                <a:latin typeface="Arial" panose="020B0604020202020204" pitchFamily="34" charset="0"/>
                <a:cs typeface="Arial" panose="020B0604020202020204" pitchFamily="34" charset="0"/>
              </a:rPr>
              <a:t>en el que podrá </a:t>
            </a:r>
            <a:r>
              <a:rPr lang="es-MX" sz="2400" dirty="0">
                <a:latin typeface="Arial" panose="020B0604020202020204" pitchFamily="34" charset="0"/>
                <a:cs typeface="Arial" panose="020B0604020202020204" pitchFamily="34" charset="0"/>
              </a:rPr>
              <a:t>consultar cómo registrarse en </a:t>
            </a:r>
            <a:r>
              <a:rPr lang="es-MX" sz="2400" i="1" dirty="0">
                <a:latin typeface="Arial" panose="020B0604020202020204" pitchFamily="34" charset="0"/>
                <a:cs typeface="Arial" panose="020B0604020202020204" pitchFamily="34" charset="0"/>
              </a:rPr>
              <a:t>Genially</a:t>
            </a:r>
            <a:r>
              <a:rPr lang="es-MX" sz="2400" dirty="0">
                <a:latin typeface="Arial" panose="020B0604020202020204" pitchFamily="34" charset="0"/>
                <a:cs typeface="Arial" panose="020B0604020202020204" pitchFamily="34" charset="0"/>
              </a:rPr>
              <a:t> y realice el paso a paso. </a:t>
            </a:r>
          </a:p>
        </p:txBody>
      </p:sp>
      <p:sp>
        <p:nvSpPr>
          <p:cNvPr id="7" name="Rectángulo 6"/>
          <p:cNvSpPr/>
          <p:nvPr/>
        </p:nvSpPr>
        <p:spPr>
          <a:xfrm>
            <a:off x="6370320" y="2098925"/>
            <a:ext cx="7162800" cy="41976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r>
              <a:rPr lang="es-MX" sz="3600" dirty="0">
                <a:latin typeface="Arial" panose="020B0604020202020204" pitchFamily="34" charset="0"/>
                <a:ea typeface="Calibri" panose="020F0502020204030204" pitchFamily="34" charset="0"/>
                <a:cs typeface="Arial" panose="020B0604020202020204" pitchFamily="34" charset="0"/>
              </a:rPr>
              <a:t>Video</a:t>
            </a:r>
            <a:r>
              <a:rPr lang="es-MX" dirty="0"/>
              <a:t> </a:t>
            </a:r>
            <a:r>
              <a:rPr lang="es-MX" sz="3600" i="1" dirty="0">
                <a:latin typeface="Arial" panose="020B0604020202020204" pitchFamily="34" charset="0"/>
                <a:ea typeface="Calibri" panose="020F0502020204030204" pitchFamily="34" charset="0"/>
                <a:cs typeface="Arial" panose="020B0604020202020204" pitchFamily="34" charset="0"/>
              </a:rPr>
              <a:t>Cómo registrarse en </a:t>
            </a:r>
            <a:r>
              <a:rPr lang="es-MX" sz="3600" i="1" dirty="0" err="1">
                <a:latin typeface="Arial" panose="020B0604020202020204" pitchFamily="34" charset="0"/>
                <a:ea typeface="Calibri" panose="020F0502020204030204" pitchFamily="34" charset="0"/>
                <a:cs typeface="Arial" panose="020B0604020202020204" pitchFamily="34" charset="0"/>
              </a:rPr>
              <a:t>Genially</a:t>
            </a:r>
            <a:r>
              <a:rPr lang="es-MX" sz="3600" i="1" dirty="0">
                <a:latin typeface="Arial" panose="020B0604020202020204" pitchFamily="34" charset="0"/>
                <a:ea typeface="Calibri" panose="020F0502020204030204" pitchFamily="34" charset="0"/>
                <a:cs typeface="Arial" panose="020B0604020202020204" pitchFamily="34" charset="0"/>
              </a:rPr>
              <a:t>.</a:t>
            </a:r>
          </a:p>
          <a:p>
            <a:pPr algn="ctr"/>
            <a:endParaRPr lang="es-MX" dirty="0"/>
          </a:p>
        </p:txBody>
      </p:sp>
      <p:sp>
        <p:nvSpPr>
          <p:cNvPr id="4" name="Rectángulo 3"/>
          <p:cNvSpPr/>
          <p:nvPr/>
        </p:nvSpPr>
        <p:spPr>
          <a:xfrm>
            <a:off x="19430908" y="4990312"/>
            <a:ext cx="4450051" cy="5632311"/>
          </a:xfrm>
          <a:prstGeom prst="rect">
            <a:avLst/>
          </a:prstGeom>
          <a:solidFill>
            <a:srgbClr val="00B0F0"/>
          </a:solidFill>
        </p:spPr>
        <p:txBody>
          <a:bodyPr wrap="square">
            <a:spAutoFit/>
          </a:bodyPr>
          <a:lstStyle/>
          <a:p>
            <a:r>
              <a:rPr lang="es-MX" sz="2400" dirty="0" smtClean="0">
                <a:latin typeface="Arial" panose="020B0604020202020204" pitchFamily="34" charset="0"/>
                <a:cs typeface="Arial" panose="020B0604020202020204" pitchFamily="34" charset="0"/>
              </a:rPr>
              <a:t>Jonathan, realizar </a:t>
            </a:r>
            <a:r>
              <a:rPr lang="es-MX" sz="2400" dirty="0">
                <a:latin typeface="Arial" panose="020B0604020202020204" pitchFamily="34" charset="0"/>
                <a:cs typeface="Arial" panose="020B0604020202020204" pitchFamily="34" charset="0"/>
              </a:rPr>
              <a:t>video tutorial </a:t>
            </a:r>
            <a:r>
              <a:rPr lang="es-MX" sz="2400" dirty="0" smtClean="0">
                <a:latin typeface="Arial" panose="020B0604020202020204" pitchFamily="34" charset="0"/>
                <a:cs typeface="Arial" panose="020B0604020202020204" pitchFamily="34" charset="0"/>
              </a:rPr>
              <a:t>sobre cómo registrarse en </a:t>
            </a:r>
            <a:r>
              <a:rPr lang="es-MX" sz="2400" dirty="0" err="1" smtClean="0">
                <a:latin typeface="Arial" panose="020B0604020202020204" pitchFamily="34" charset="0"/>
                <a:cs typeface="Arial" panose="020B0604020202020204" pitchFamily="34" charset="0"/>
              </a:rPr>
              <a:t>Genially</a:t>
            </a:r>
            <a:r>
              <a:rPr lang="es-MX" sz="2400" dirty="0" smtClean="0">
                <a:latin typeface="Arial" panose="020B0604020202020204" pitchFamily="34" charset="0"/>
                <a:cs typeface="Arial" panose="020B0604020202020204" pitchFamily="34" charset="0"/>
              </a:rPr>
              <a:t>. El EC incluye las capturas de pantalla y el paso a paso, sin embargo considero que las capturas de pantalla será necesario volverlas a tomar para cuidar la calidad e ir señalando lo que indica el experto sobre algunas capturas. </a:t>
            </a:r>
          </a:p>
          <a:p>
            <a:endParaRPr lang="es-MX" sz="2400" dirty="0">
              <a:latin typeface="Arial" panose="020B0604020202020204" pitchFamily="34" charset="0"/>
              <a:cs typeface="Arial" panose="020B0604020202020204" pitchFamily="34" charset="0"/>
            </a:endParaRPr>
          </a:p>
          <a:p>
            <a:r>
              <a:rPr lang="es-MX" sz="2400" dirty="0" smtClean="0">
                <a:latin typeface="Arial" panose="020B0604020202020204" pitchFamily="34" charset="0"/>
                <a:cs typeface="Arial" panose="020B0604020202020204" pitchFamily="34" charset="0"/>
              </a:rPr>
              <a:t>Las Captura y paso a paso para el tutorial terminan en la diapositiva 19. </a:t>
            </a:r>
            <a:endParaRPr lang="es-MX" sz="2400" dirty="0">
              <a:latin typeface="Arial" panose="020B0604020202020204" pitchFamily="34" charset="0"/>
              <a:cs typeface="Arial" panose="020B0604020202020204" pitchFamily="34" charset="0"/>
            </a:endParaRPr>
          </a:p>
        </p:txBody>
      </p:sp>
      <p:pic>
        <p:nvPicPr>
          <p:cNvPr id="6" name="Gráfico 2" descr="Claqueta con relleno sólido">
            <a:extLst>
              <a:ext uri="{FF2B5EF4-FFF2-40B4-BE49-F238E27FC236}">
                <a16:creationId xmlns:a16="http://schemas.microsoft.com/office/drawing/2014/main" xmlns="" id="{D9617BEE-F06D-40A2-A945-CE2D3A058E8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494520" y="2736976"/>
            <a:ext cx="914400" cy="914400"/>
          </a:xfrm>
          <a:prstGeom prst="rect">
            <a:avLst/>
          </a:prstGeom>
          <a:solidFill>
            <a:schemeClr val="bg1"/>
          </a:solidFill>
        </p:spPr>
      </p:pic>
      <p:sp>
        <p:nvSpPr>
          <p:cNvPr id="8" name="Rectángulo 7"/>
          <p:cNvSpPr/>
          <p:nvPr/>
        </p:nvSpPr>
        <p:spPr>
          <a:xfrm>
            <a:off x="1675234" y="4990312"/>
            <a:ext cx="4450051" cy="1200329"/>
          </a:xfrm>
          <a:prstGeom prst="rect">
            <a:avLst/>
          </a:prstGeom>
          <a:solidFill>
            <a:srgbClr val="FFFF00"/>
          </a:solidFill>
        </p:spPr>
        <p:txBody>
          <a:bodyPr wrap="square">
            <a:spAutoFit/>
          </a:bodyPr>
          <a:lstStyle/>
          <a:p>
            <a:r>
              <a:rPr lang="es-MX" sz="2400" dirty="0" smtClean="0">
                <a:latin typeface="Arial" panose="020B0604020202020204" pitchFamily="34" charset="0"/>
                <a:cs typeface="Arial" panose="020B0604020202020204" pitchFamily="34" charset="0"/>
              </a:rPr>
              <a:t>Renato, después de este video, saltarte a la diapositiva 20.</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291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18796" y="924824"/>
            <a:ext cx="16897804" cy="1775614"/>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Introduzca los datos con los que </a:t>
            </a:r>
            <a:r>
              <a:rPr lang="es-MX" sz="2400" dirty="0" smtClean="0">
                <a:latin typeface="Arial" panose="020B0604020202020204" pitchFamily="34" charset="0"/>
                <a:ea typeface="Calibri" panose="020F0502020204030204" pitchFamily="34" charset="0"/>
                <a:cs typeface="Arial" panose="020B0604020202020204" pitchFamily="34" charset="0"/>
              </a:rPr>
              <a:t>quiere registrarse </a:t>
            </a:r>
            <a:r>
              <a:rPr lang="es-MX" sz="2400" dirty="0">
                <a:latin typeface="Arial" panose="020B0604020202020204" pitchFamily="34" charset="0"/>
                <a:ea typeface="Calibri" panose="020F0502020204030204" pitchFamily="34" charset="0"/>
                <a:cs typeface="Arial" panose="020B0604020202020204" pitchFamily="34" charset="0"/>
              </a:rPr>
              <a:t>en este servicio, </a:t>
            </a:r>
            <a:r>
              <a:rPr lang="es-MX" sz="2400" dirty="0" smtClean="0">
                <a:latin typeface="Arial" panose="020B0604020202020204" pitchFamily="34" charset="0"/>
                <a:ea typeface="Calibri" panose="020F0502020204030204" pitchFamily="34" charset="0"/>
                <a:cs typeface="Arial" panose="020B0604020202020204" pitchFamily="34" charset="0"/>
              </a:rPr>
              <a:t>puede </a:t>
            </a:r>
            <a:r>
              <a:rPr lang="es-MX" sz="2400" dirty="0">
                <a:latin typeface="Arial" panose="020B0604020202020204" pitchFamily="34" charset="0"/>
                <a:ea typeface="Calibri" panose="020F0502020204030204" pitchFamily="34" charset="0"/>
                <a:cs typeface="Arial" panose="020B0604020202020204" pitchFamily="34" charset="0"/>
              </a:rPr>
              <a:t>usar </a:t>
            </a:r>
            <a:r>
              <a:rPr lang="es-MX" sz="2400" dirty="0" smtClean="0">
                <a:latin typeface="Arial" panose="020B0604020202020204" pitchFamily="34" charset="0"/>
                <a:ea typeface="Calibri" panose="020F0502020204030204" pitchFamily="34" charset="0"/>
                <a:cs typeface="Arial" panose="020B0604020202020204" pitchFamily="34" charset="0"/>
              </a:rPr>
              <a:t>su </a:t>
            </a:r>
            <a:r>
              <a:rPr lang="es-MX" sz="2400" dirty="0">
                <a:latin typeface="Arial" panose="020B0604020202020204" pitchFamily="34" charset="0"/>
                <a:ea typeface="Calibri" panose="020F0502020204030204" pitchFamily="34" charset="0"/>
                <a:cs typeface="Arial" panose="020B0604020202020204" pitchFamily="34" charset="0"/>
              </a:rPr>
              <a:t>dirección de correo con una contraseña o incluso </a:t>
            </a:r>
            <a:r>
              <a:rPr lang="es-MX" sz="2400" dirty="0" smtClean="0">
                <a:latin typeface="Arial" panose="020B0604020202020204" pitchFamily="34" charset="0"/>
                <a:ea typeface="Calibri" panose="020F0502020204030204" pitchFamily="34" charset="0"/>
                <a:cs typeface="Arial" panose="020B0604020202020204" pitchFamily="34" charset="0"/>
              </a:rPr>
              <a:t>puede </a:t>
            </a:r>
            <a:r>
              <a:rPr lang="es-MX" sz="2400" dirty="0">
                <a:latin typeface="Arial" panose="020B0604020202020204" pitchFamily="34" charset="0"/>
                <a:ea typeface="Calibri" panose="020F0502020204030204" pitchFamily="34" charset="0"/>
                <a:cs typeface="Arial" panose="020B0604020202020204" pitchFamily="34" charset="0"/>
              </a:rPr>
              <a:t>hacer el nuevo registro mediante Facebook, Twitter, LinkedIn o </a:t>
            </a:r>
            <a:r>
              <a:rPr lang="es-MX" sz="2400" dirty="0" smtClean="0">
                <a:latin typeface="Arial" panose="020B0604020202020204" pitchFamily="34" charset="0"/>
                <a:ea typeface="Calibri" panose="020F0502020204030204" pitchFamily="34" charset="0"/>
                <a:cs typeface="Arial" panose="020B0604020202020204" pitchFamily="34" charset="0"/>
              </a:rPr>
              <a:t>su </a:t>
            </a:r>
            <a:r>
              <a:rPr lang="es-MX" sz="2400" dirty="0">
                <a:latin typeface="Arial" panose="020B0604020202020204" pitchFamily="34" charset="0"/>
                <a:ea typeface="Calibri" panose="020F0502020204030204" pitchFamily="34" charset="0"/>
                <a:cs typeface="Arial" panose="020B0604020202020204" pitchFamily="34" charset="0"/>
              </a:rPr>
              <a:t>cuenta de Office 365, en nuestro caso, ésta última sería la mejor opción, por lo que usaremos nuestra cuenta de correo institucional.</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pic>
        <p:nvPicPr>
          <p:cNvPr id="3" name="Imagen 2"/>
          <p:cNvPicPr/>
          <p:nvPr/>
        </p:nvPicPr>
        <p:blipFill>
          <a:blip r:embed="rId2"/>
          <a:stretch>
            <a:fillRect/>
          </a:stretch>
        </p:blipFill>
        <p:spPr>
          <a:xfrm>
            <a:off x="4496254" y="2435567"/>
            <a:ext cx="7880804" cy="8243320"/>
          </a:xfrm>
          <a:prstGeom prst="rect">
            <a:avLst/>
          </a:prstGeom>
        </p:spPr>
      </p:pic>
    </p:spTree>
    <p:extLst>
      <p:ext uri="{BB962C8B-B14F-4D97-AF65-F5344CB8AC3E}">
        <p14:creationId xmlns:p14="http://schemas.microsoft.com/office/powerpoint/2010/main" val="923357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00339" y="622721"/>
            <a:ext cx="17648918" cy="1273579"/>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Tras el registro, ahora se le pedirá que marque el sector que más le representa, esto dará una idea a </a:t>
            </a:r>
            <a:r>
              <a:rPr lang="es-MX" sz="2400" i="1" dirty="0" err="1">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de qué tipo de usuario es y para qué va a usar la herramienta. Escoja la opción correspondiente de la sección </a:t>
            </a:r>
            <a:r>
              <a:rPr lang="es-MX" sz="2400" b="1" dirty="0" smtClean="0">
                <a:latin typeface="Arial" panose="020B0604020202020204" pitchFamily="34" charset="0"/>
                <a:ea typeface="Calibri" panose="020F0502020204030204" pitchFamily="34" charset="0"/>
                <a:cs typeface="Arial" panose="020B0604020202020204" pitchFamily="34" charset="0"/>
              </a:rPr>
              <a:t>educación</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b="1" dirty="0" smtClean="0">
                <a:latin typeface="Arial" panose="020B0604020202020204" pitchFamily="34" charset="0"/>
                <a:ea typeface="Calibri" panose="020F0502020204030204" pitchFamily="34" charset="0"/>
                <a:cs typeface="Arial" panose="020B0604020202020204" pitchFamily="34" charset="0"/>
              </a:rPr>
              <a:t>corporativo</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 </a:t>
            </a:r>
            <a:r>
              <a:rPr lang="es-MX" sz="2400" b="1" dirty="0" smtClean="0">
                <a:latin typeface="Arial" panose="020B0604020202020204" pitchFamily="34" charset="0"/>
                <a:ea typeface="Calibri" panose="020F0502020204030204" pitchFamily="34" charset="0"/>
                <a:cs typeface="Arial" panose="020B0604020202020204" pitchFamily="34" charset="0"/>
              </a:rPr>
              <a:t>contenidos digitales</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y pulse en </a:t>
            </a:r>
            <a:r>
              <a:rPr lang="es-MX" sz="2400" b="1" dirty="0">
                <a:latin typeface="Arial" panose="020B0604020202020204" pitchFamily="34" charset="0"/>
                <a:ea typeface="Calibri" panose="020F0502020204030204" pitchFamily="34" charset="0"/>
                <a:cs typeface="Arial" panose="020B0604020202020204" pitchFamily="34" charset="0"/>
              </a:rPr>
              <a:t>siguiente</a:t>
            </a:r>
            <a:r>
              <a:rPr lang="es-MX" sz="2400" dirty="0">
                <a:latin typeface="Arial" panose="020B0604020202020204" pitchFamily="34" charset="0"/>
                <a:ea typeface="Calibri" panose="020F0502020204030204" pitchFamily="34" charset="0"/>
                <a:cs typeface="Arial" panose="020B0604020202020204" pitchFamily="34" charset="0"/>
              </a:rPr>
              <a:t>.</a:t>
            </a:r>
          </a:p>
        </p:txBody>
      </p:sp>
      <p:pic>
        <p:nvPicPr>
          <p:cNvPr id="3" name="Imagen 2"/>
          <p:cNvPicPr/>
          <p:nvPr/>
        </p:nvPicPr>
        <p:blipFill>
          <a:blip r:embed="rId2"/>
          <a:stretch>
            <a:fillRect/>
          </a:stretch>
        </p:blipFill>
        <p:spPr>
          <a:xfrm>
            <a:off x="1029608" y="3702606"/>
            <a:ext cx="7933872" cy="7980430"/>
          </a:xfrm>
          <a:prstGeom prst="rect">
            <a:avLst/>
          </a:prstGeom>
        </p:spPr>
      </p:pic>
      <p:pic>
        <p:nvPicPr>
          <p:cNvPr id="5" name="Imagen 4"/>
          <p:cNvPicPr/>
          <p:nvPr/>
        </p:nvPicPr>
        <p:blipFill>
          <a:blip r:embed="rId3"/>
          <a:stretch>
            <a:fillRect/>
          </a:stretch>
        </p:blipFill>
        <p:spPr>
          <a:xfrm>
            <a:off x="10776857" y="3702606"/>
            <a:ext cx="6241597" cy="5784725"/>
          </a:xfrm>
          <a:prstGeom prst="rect">
            <a:avLst/>
          </a:prstGeom>
        </p:spPr>
      </p:pic>
    </p:spTree>
    <p:extLst>
      <p:ext uri="{BB962C8B-B14F-4D97-AF65-F5344CB8AC3E}">
        <p14:creationId xmlns:p14="http://schemas.microsoft.com/office/powerpoint/2010/main" val="64744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2997" y="987366"/>
            <a:ext cx="17485632" cy="98527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Haga el </a:t>
            </a:r>
            <a:r>
              <a:rPr lang="es-MX" sz="2400" i="1" dirty="0">
                <a:latin typeface="Arial" panose="020B0604020202020204" pitchFamily="34" charset="0"/>
                <a:ea typeface="Calibri" panose="020F0502020204030204" pitchFamily="34" charset="0"/>
                <a:cs typeface="Arial" panose="020B0604020202020204" pitchFamily="34" charset="0"/>
              </a:rPr>
              <a:t>tour</a:t>
            </a:r>
            <a:r>
              <a:rPr lang="es-MX" sz="2400" dirty="0">
                <a:latin typeface="Arial" panose="020B0604020202020204" pitchFamily="34" charset="0"/>
                <a:ea typeface="Calibri" panose="020F0502020204030204" pitchFamily="34" charset="0"/>
                <a:cs typeface="Arial" panose="020B0604020202020204" pitchFamily="34" charset="0"/>
              </a:rPr>
              <a:t> de bienvenida y configure su cuenta con su nombre completo y una foto de perfil.</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Recuerde conservar </a:t>
            </a:r>
            <a:r>
              <a:rPr lang="es-MX" sz="2400" dirty="0" smtClean="0">
                <a:latin typeface="Arial" panose="020B0604020202020204" pitchFamily="34" charset="0"/>
                <a:ea typeface="Calibri" panose="020F0502020204030204" pitchFamily="34" charset="0"/>
                <a:cs typeface="Arial" panose="020B0604020202020204" pitchFamily="34" charset="0"/>
              </a:rPr>
              <a:t>su nombre de usuario </a:t>
            </a:r>
            <a:r>
              <a:rPr lang="es-MX" sz="2400" dirty="0">
                <a:latin typeface="Arial" panose="020B0604020202020204" pitchFamily="34" charset="0"/>
                <a:ea typeface="Calibri" panose="020F0502020204030204" pitchFamily="34" charset="0"/>
                <a:cs typeface="Arial" panose="020B0604020202020204" pitchFamily="34" charset="0"/>
              </a:rPr>
              <a:t>y contraseña, ya que con estos datos podrá ingresar a la plataforma cuando desee. </a:t>
            </a:r>
            <a:r>
              <a:rPr lang="es-MX" sz="2400" dirty="0">
                <a:effectLst/>
                <a:latin typeface="Arial" panose="020B0604020202020204" pitchFamily="34" charset="0"/>
                <a:ea typeface="Calibri" panose="020F0502020204030204" pitchFamily="34" charset="0"/>
                <a:cs typeface="Arial" panose="020B0604020202020204" pitchFamily="34" charset="0"/>
              </a:rPr>
              <a:t> </a:t>
            </a:r>
          </a:p>
        </p:txBody>
      </p:sp>
      <p:pic>
        <p:nvPicPr>
          <p:cNvPr id="3" name="Imagen 2"/>
          <p:cNvPicPr/>
          <p:nvPr/>
        </p:nvPicPr>
        <p:blipFill rotWithShape="1">
          <a:blip r:embed="rId2"/>
          <a:srcRect t="13204" r="57570" b="6514"/>
          <a:stretch/>
        </p:blipFill>
        <p:spPr bwMode="auto">
          <a:xfrm>
            <a:off x="932997" y="2491717"/>
            <a:ext cx="17485632" cy="8121854"/>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p14="http://schemas.microsoft.com/office/powerpoint/2010/main" val="285847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69541" y="633883"/>
            <a:ext cx="11866369" cy="981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latin typeface="Arial" panose="020B0604020202020204" pitchFamily="34" charset="0"/>
                <a:cs typeface="Arial" panose="020B0604020202020204" pitchFamily="34" charset="0"/>
              </a:rPr>
              <a:t>Fase </a:t>
            </a:r>
            <a:r>
              <a:rPr lang="es-MX" sz="2800" b="1" dirty="0" smtClean="0">
                <a:latin typeface="Arial" panose="020B0604020202020204" pitchFamily="34" charset="0"/>
                <a:cs typeface="Arial" panose="020B0604020202020204" pitchFamily="34" charset="0"/>
              </a:rPr>
              <a:t>2. </a:t>
            </a:r>
            <a:r>
              <a:rPr lang="es-MX" sz="2800" b="1" dirty="0">
                <a:latin typeface="Arial" panose="020B0604020202020204" pitchFamily="34" charset="0"/>
                <a:cs typeface="Arial" panose="020B0604020202020204" pitchFamily="34" charset="0"/>
              </a:rPr>
              <a:t>Creación de cuartos de </a:t>
            </a:r>
            <a:r>
              <a:rPr lang="es-MX" sz="2800" b="1" dirty="0" smtClean="0">
                <a:latin typeface="Arial" panose="020B0604020202020204" pitchFamily="34" charset="0"/>
                <a:cs typeface="Arial" panose="020B0604020202020204" pitchFamily="34" charset="0"/>
              </a:rPr>
              <a:t>escape</a:t>
            </a:r>
            <a:endParaRPr lang="es-MX" sz="2800" b="1" dirty="0">
              <a:latin typeface="Arial" panose="020B0604020202020204" pitchFamily="34" charset="0"/>
              <a:cs typeface="Arial" panose="020B0604020202020204" pitchFamily="34" charset="0"/>
            </a:endParaRPr>
          </a:p>
        </p:txBody>
      </p:sp>
      <p:sp>
        <p:nvSpPr>
          <p:cNvPr id="3" name="Rectángulo 2"/>
          <p:cNvSpPr/>
          <p:nvPr/>
        </p:nvSpPr>
        <p:spPr>
          <a:xfrm>
            <a:off x="4549711" y="2715972"/>
            <a:ext cx="10352313" cy="7250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latin typeface="Arial" panose="020B0604020202020204" pitchFamily="34" charset="0"/>
                <a:cs typeface="Arial" panose="020B0604020202020204" pitchFamily="34" charset="0"/>
              </a:rPr>
              <a:t>Contenido</a:t>
            </a:r>
          </a:p>
          <a:p>
            <a:pPr algn="ctr"/>
            <a:r>
              <a:rPr lang="es-MX" sz="2800" b="1" dirty="0">
                <a:solidFill>
                  <a:schemeClr val="bg1">
                    <a:lumMod val="50000"/>
                  </a:schemeClr>
                </a:solidFill>
                <a:latin typeface="Arial" panose="020B0604020202020204" pitchFamily="34" charset="0"/>
                <a:cs typeface="Arial" panose="020B0604020202020204" pitchFamily="34" charset="0"/>
              </a:rPr>
              <a:t>A partir de la diapositiva </a:t>
            </a:r>
            <a:r>
              <a:rPr lang="es-MX" sz="2800" b="1" dirty="0" smtClean="0">
                <a:solidFill>
                  <a:schemeClr val="bg1">
                    <a:lumMod val="50000"/>
                  </a:schemeClr>
                </a:solidFill>
                <a:latin typeface="Arial" panose="020B0604020202020204" pitchFamily="34" charset="0"/>
                <a:cs typeface="Arial" panose="020B0604020202020204" pitchFamily="34" charset="0"/>
              </a:rPr>
              <a:t>3</a:t>
            </a:r>
            <a:endParaRPr lang="es-MX" sz="2800" b="1" dirty="0">
              <a:latin typeface="Arial" panose="020B0604020202020204" pitchFamily="34" charset="0"/>
              <a:cs typeface="Arial" panose="020B0604020202020204" pitchFamily="34" charset="0"/>
            </a:endParaRPr>
          </a:p>
          <a:p>
            <a:r>
              <a:rPr lang="es-MX" sz="2800" b="1" dirty="0">
                <a:latin typeface="Arial" panose="020B0604020202020204" pitchFamily="34" charset="0"/>
                <a:cs typeface="Arial" panose="020B0604020202020204" pitchFamily="34" charset="0"/>
              </a:rPr>
              <a:t>Temas</a:t>
            </a:r>
          </a:p>
          <a:p>
            <a:r>
              <a:rPr lang="es-MX" sz="2000" dirty="0">
                <a:latin typeface="Arial" panose="020B0604020202020204" pitchFamily="34" charset="0"/>
                <a:cs typeface="Arial" panose="020B0604020202020204" pitchFamily="34" charset="0"/>
              </a:rPr>
              <a:t>2.1</a:t>
            </a:r>
            <a:r>
              <a:rPr lang="es-MX" sz="2000" b="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Gamificación y </a:t>
            </a:r>
            <a:r>
              <a:rPr lang="es-MX" sz="2000" dirty="0" smtClean="0">
                <a:latin typeface="Arial" panose="020B0604020202020204" pitchFamily="34" charset="0"/>
                <a:cs typeface="Arial" panose="020B0604020202020204" pitchFamily="34" charset="0"/>
              </a:rPr>
              <a:t>aprendizaje. </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2.1.1 </a:t>
            </a:r>
            <a:r>
              <a:rPr lang="es-MX" sz="2000" dirty="0" smtClean="0">
                <a:latin typeface="Arial" panose="020B0604020202020204" pitchFamily="34" charset="0"/>
                <a:cs typeface="Arial" panose="020B0604020202020204" pitchFamily="34" charset="0"/>
              </a:rPr>
              <a:t>Definición. </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2.1.2 Aplicación </a:t>
            </a:r>
            <a:r>
              <a:rPr lang="es-MX" sz="2000" dirty="0" smtClean="0">
                <a:latin typeface="Arial" panose="020B0604020202020204" pitchFamily="34" charset="0"/>
                <a:cs typeface="Arial" panose="020B0604020202020204" pitchFamily="34" charset="0"/>
              </a:rPr>
              <a:t>educativa.</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2.1.3 Gamificación y </a:t>
            </a:r>
            <a:r>
              <a:rPr lang="es-MX" sz="2000" dirty="0" smtClean="0">
                <a:latin typeface="Arial" panose="020B0604020202020204" pitchFamily="34" charset="0"/>
                <a:cs typeface="Arial" panose="020B0604020202020204" pitchFamily="34" charset="0"/>
              </a:rPr>
              <a:t>TIC’s.</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2.1.4 Ventajas e </a:t>
            </a:r>
            <a:r>
              <a:rPr lang="es-MX" sz="2000" dirty="0" smtClean="0">
                <a:latin typeface="Arial" panose="020B0604020202020204" pitchFamily="34" charset="0"/>
                <a:cs typeface="Arial" panose="020B0604020202020204" pitchFamily="34" charset="0"/>
              </a:rPr>
              <a:t>inconvenientes. </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2.1.5 Mecánicas del </a:t>
            </a:r>
            <a:r>
              <a:rPr lang="es-MX" sz="2000" dirty="0" smtClean="0">
                <a:latin typeface="Arial" panose="020B0604020202020204" pitchFamily="34" charset="0"/>
                <a:cs typeface="Arial" panose="020B0604020202020204" pitchFamily="34" charset="0"/>
              </a:rPr>
              <a:t>juego.</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2.1.6 Sugerencias para la gamificación </a:t>
            </a:r>
            <a:r>
              <a:rPr lang="es-MX" sz="2000" dirty="0" smtClean="0">
                <a:latin typeface="Arial" panose="020B0604020202020204" pitchFamily="34" charset="0"/>
                <a:cs typeface="Arial" panose="020B0604020202020204" pitchFamily="34" charset="0"/>
              </a:rPr>
              <a:t>educativa.</a:t>
            </a:r>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2.2 Creación de materiales interactivos con </a:t>
            </a:r>
            <a:r>
              <a:rPr lang="es-MX" sz="2000" i="1" dirty="0" err="1">
                <a:latin typeface="Arial" panose="020B0604020202020204" pitchFamily="34" charset="0"/>
                <a:cs typeface="Arial" panose="020B0604020202020204" pitchFamily="34" charset="0"/>
              </a:rPr>
              <a:t>Genially</a:t>
            </a:r>
            <a:r>
              <a:rPr lang="es-MX" sz="2000" dirty="0">
                <a:latin typeface="Arial" panose="020B0604020202020204" pitchFamily="34" charset="0"/>
                <a:cs typeface="Arial" panose="020B0604020202020204" pitchFamily="34" charset="0"/>
              </a:rPr>
              <a:t>.</a:t>
            </a:r>
          </a:p>
          <a:p>
            <a:pPr lvl="1"/>
            <a:r>
              <a:rPr lang="es-MX" sz="2000" dirty="0">
                <a:latin typeface="Arial" panose="020B0604020202020204" pitchFamily="34" charset="0"/>
                <a:cs typeface="Arial" panose="020B0604020202020204" pitchFamily="34" charset="0"/>
              </a:rPr>
              <a:t>2.2.1 Curso de </a:t>
            </a:r>
            <a:r>
              <a:rPr lang="es-MX" sz="2000" dirty="0" smtClean="0">
                <a:latin typeface="Arial" panose="020B0604020202020204" pitchFamily="34" charset="0"/>
                <a:cs typeface="Arial" panose="020B0604020202020204" pitchFamily="34" charset="0"/>
              </a:rPr>
              <a:t>iniciación.</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2.2.2 Insertar contenido </a:t>
            </a:r>
            <a:r>
              <a:rPr lang="es-MX" sz="2000" dirty="0" smtClean="0">
                <a:latin typeface="Arial" panose="020B0604020202020204" pitchFamily="34" charset="0"/>
                <a:cs typeface="Arial" panose="020B0604020202020204" pitchFamily="34" charset="0"/>
              </a:rPr>
              <a:t>externo.</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2.2.3 Creación de cuestionarios interactivos con </a:t>
            </a:r>
            <a:r>
              <a:rPr lang="es-MX" sz="2000" i="1" dirty="0" smtClean="0">
                <a:latin typeface="Arial" panose="020B0604020202020204" pitchFamily="34" charset="0"/>
                <a:cs typeface="Arial" panose="020B0604020202020204" pitchFamily="34" charset="0"/>
              </a:rPr>
              <a:t>Genially.</a:t>
            </a:r>
            <a:endParaRPr lang="es-MX" sz="2000" i="1"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2.3 Creación de cuartos de escape o de búsquedas del tesoro.</a:t>
            </a:r>
          </a:p>
          <a:p>
            <a:pPr lvl="1"/>
            <a:r>
              <a:rPr lang="es-MX" sz="2000" dirty="0">
                <a:latin typeface="Arial" panose="020B0604020202020204" pitchFamily="34" charset="0"/>
                <a:cs typeface="Arial" panose="020B0604020202020204" pitchFamily="34" charset="0"/>
              </a:rPr>
              <a:t>2.3.1 Objetivo general de la </a:t>
            </a:r>
            <a:r>
              <a:rPr lang="es-MX" sz="2000" dirty="0" smtClean="0">
                <a:latin typeface="Arial" panose="020B0604020202020204" pitchFamily="34" charset="0"/>
                <a:cs typeface="Arial" panose="020B0604020202020204" pitchFamily="34" charset="0"/>
              </a:rPr>
              <a:t>lección.</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2.3.2 Temática e historia del </a:t>
            </a:r>
            <a:r>
              <a:rPr lang="es-MX" sz="2000" dirty="0" smtClean="0">
                <a:latin typeface="Arial" panose="020B0604020202020204" pitchFamily="34" charset="0"/>
                <a:cs typeface="Arial" panose="020B0604020202020204" pitchFamily="34" charset="0"/>
              </a:rPr>
              <a:t>juego.</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2.3.3 Niveles del </a:t>
            </a:r>
            <a:r>
              <a:rPr lang="es-MX" sz="2000" dirty="0" smtClean="0">
                <a:latin typeface="Arial" panose="020B0604020202020204" pitchFamily="34" charset="0"/>
                <a:cs typeface="Arial" panose="020B0604020202020204" pitchFamily="34" charset="0"/>
              </a:rPr>
              <a:t>juego/Objetivos </a:t>
            </a:r>
            <a:r>
              <a:rPr lang="es-MX" sz="2000" dirty="0">
                <a:latin typeface="Arial" panose="020B0604020202020204" pitchFamily="34" charset="0"/>
                <a:cs typeface="Arial" panose="020B0604020202020204" pitchFamily="34" charset="0"/>
              </a:rPr>
              <a:t>de </a:t>
            </a:r>
            <a:r>
              <a:rPr lang="es-MX" sz="2000" dirty="0" smtClean="0">
                <a:latin typeface="Arial" panose="020B0604020202020204" pitchFamily="34" charset="0"/>
                <a:cs typeface="Arial" panose="020B0604020202020204" pitchFamily="34" charset="0"/>
              </a:rPr>
              <a:t>aprendizaje.</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2.3.4 Retos a superar y pistas </a:t>
            </a:r>
            <a:r>
              <a:rPr lang="es-MX" sz="2000" dirty="0" smtClean="0">
                <a:latin typeface="Arial" panose="020B0604020202020204" pitchFamily="34" charset="0"/>
                <a:cs typeface="Arial" panose="020B0604020202020204" pitchFamily="34" charset="0"/>
              </a:rPr>
              <a:t>sugeridas.</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2.3.5 Puertas con código de </a:t>
            </a:r>
            <a:r>
              <a:rPr lang="es-MX" sz="2000" dirty="0" smtClean="0">
                <a:latin typeface="Arial" panose="020B0604020202020204" pitchFamily="34" charset="0"/>
                <a:cs typeface="Arial" panose="020B0604020202020204" pitchFamily="34" charset="0"/>
              </a:rPr>
              <a:t>acceso.</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2.3.6 Mapa de </a:t>
            </a:r>
            <a:r>
              <a:rPr lang="es-MX" sz="2000" dirty="0" smtClean="0">
                <a:latin typeface="Arial" panose="020B0604020202020204" pitchFamily="34" charset="0"/>
                <a:cs typeface="Arial" panose="020B0604020202020204" pitchFamily="34" charset="0"/>
              </a:rPr>
              <a:t>navegación. </a:t>
            </a:r>
            <a:endParaRPr lang="es-MX" sz="2000" dirty="0">
              <a:latin typeface="Arial" panose="020B0604020202020204" pitchFamily="34" charset="0"/>
              <a:cs typeface="Arial" panose="020B0604020202020204" pitchFamily="34" charset="0"/>
            </a:endParaRPr>
          </a:p>
          <a:p>
            <a:pPr lvl="1"/>
            <a:r>
              <a:rPr lang="es-MX" sz="2000" dirty="0">
                <a:latin typeface="Arial" panose="020B0604020202020204" pitchFamily="34" charset="0"/>
                <a:cs typeface="Arial" panose="020B0604020202020204" pitchFamily="34" charset="0"/>
              </a:rPr>
              <a:t>2.3.7 Premio </a:t>
            </a:r>
            <a:r>
              <a:rPr lang="es-MX" sz="2000" dirty="0" smtClean="0">
                <a:latin typeface="Arial" panose="020B0604020202020204" pitchFamily="34" charset="0"/>
                <a:cs typeface="Arial" panose="020B0604020202020204" pitchFamily="34" charset="0"/>
              </a:rPr>
              <a:t>final.</a:t>
            </a:r>
            <a:endParaRPr lang="es-MX" sz="2000" dirty="0">
              <a:latin typeface="Arial" panose="020B0604020202020204" pitchFamily="34" charset="0"/>
              <a:cs typeface="Arial" panose="020B0604020202020204" pitchFamily="34" charset="0"/>
            </a:endParaRPr>
          </a:p>
        </p:txBody>
      </p:sp>
      <p:sp>
        <p:nvSpPr>
          <p:cNvPr id="4" name="Rectángulo 3"/>
          <p:cNvSpPr/>
          <p:nvPr/>
        </p:nvSpPr>
        <p:spPr>
          <a:xfrm>
            <a:off x="6503278" y="13396994"/>
            <a:ext cx="6514784" cy="2405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ctr"/>
            <a:r>
              <a:rPr lang="es-MX" sz="2800" b="1" dirty="0">
                <a:latin typeface="Arial" panose="020B0604020202020204" pitchFamily="34" charset="0"/>
                <a:cs typeface="Arial" panose="020B0604020202020204" pitchFamily="34" charset="0"/>
              </a:rPr>
              <a:t>Fuentes de información</a:t>
            </a:r>
          </a:p>
          <a:p>
            <a:pPr algn="ctr"/>
            <a:r>
              <a:rPr lang="es-MX" sz="2800" b="1" dirty="0">
                <a:solidFill>
                  <a:schemeClr val="bg1">
                    <a:lumMod val="50000"/>
                  </a:schemeClr>
                </a:solidFill>
                <a:latin typeface="Arial" panose="020B0604020202020204" pitchFamily="34" charset="0"/>
                <a:cs typeface="Arial" panose="020B0604020202020204" pitchFamily="34" charset="0"/>
              </a:rPr>
              <a:t>Diapositiva </a:t>
            </a:r>
            <a:r>
              <a:rPr lang="es-MX" sz="2800" b="1" dirty="0" smtClean="0">
                <a:solidFill>
                  <a:schemeClr val="bg1">
                    <a:lumMod val="50000"/>
                  </a:schemeClr>
                </a:solidFill>
                <a:latin typeface="Arial" panose="020B0604020202020204" pitchFamily="34" charset="0"/>
                <a:cs typeface="Arial" panose="020B0604020202020204" pitchFamily="34" charset="0"/>
              </a:rPr>
              <a:t>42</a:t>
            </a:r>
            <a:endParaRPr lang="es-MX" sz="2800" b="1"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p:txBody>
      </p:sp>
      <p:sp>
        <p:nvSpPr>
          <p:cNvPr id="7" name="Rectángulo 6"/>
          <p:cNvSpPr/>
          <p:nvPr/>
        </p:nvSpPr>
        <p:spPr>
          <a:xfrm>
            <a:off x="6433673" y="10290698"/>
            <a:ext cx="6584388" cy="25438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3200" b="1" dirty="0">
                <a:latin typeface="Arial" panose="020B0604020202020204" pitchFamily="34" charset="0"/>
                <a:cs typeface="Arial" panose="020B0604020202020204" pitchFamily="34" charset="0"/>
              </a:rPr>
              <a:t>Evidencias de desempeño</a:t>
            </a:r>
          </a:p>
          <a:p>
            <a:pPr algn="ctr"/>
            <a:r>
              <a:rPr lang="es-MX" sz="3200" b="1" dirty="0">
                <a:solidFill>
                  <a:schemeClr val="bg1">
                    <a:lumMod val="50000"/>
                  </a:schemeClr>
                </a:solidFill>
                <a:latin typeface="Arial" panose="020B0604020202020204" pitchFamily="34" charset="0"/>
                <a:cs typeface="Arial" panose="020B0604020202020204" pitchFamily="34" charset="0"/>
              </a:rPr>
              <a:t> a partir de la diapositiva </a:t>
            </a:r>
            <a:r>
              <a:rPr lang="es-MX" sz="3200" b="1" dirty="0" smtClean="0">
                <a:solidFill>
                  <a:schemeClr val="bg1">
                    <a:lumMod val="50000"/>
                  </a:schemeClr>
                </a:solidFill>
                <a:latin typeface="Arial" panose="020B0604020202020204" pitchFamily="34" charset="0"/>
                <a:cs typeface="Arial" panose="020B0604020202020204" pitchFamily="34" charset="0"/>
              </a:rPr>
              <a:t>40 y 41</a:t>
            </a:r>
            <a:endParaRPr lang="es-MX" sz="3200" b="1" dirty="0">
              <a:latin typeface="Arial" panose="020B0604020202020204" pitchFamily="34" charset="0"/>
              <a:cs typeface="Arial" panose="020B0604020202020204" pitchFamily="34" charset="0"/>
            </a:endParaRPr>
          </a:p>
        </p:txBody>
      </p:sp>
      <p:sp>
        <p:nvSpPr>
          <p:cNvPr id="6" name="Rectángulo 5"/>
          <p:cNvSpPr/>
          <p:nvPr/>
        </p:nvSpPr>
        <p:spPr>
          <a:xfrm>
            <a:off x="-334582" y="1939018"/>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09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872384384"/>
              </p:ext>
            </p:extLst>
          </p:nvPr>
        </p:nvGraphicFramePr>
        <p:xfrm>
          <a:off x="793752" y="1802848"/>
          <a:ext cx="16841106" cy="1524000"/>
        </p:xfrm>
        <a:graphic>
          <a:graphicData uri="http://schemas.openxmlformats.org/drawingml/2006/table">
            <a:tbl>
              <a:tblPr firstRow="1" bandRow="1">
                <a:tableStyleId>{5C22544A-7EE6-4342-B048-85BDC9FD1C3A}</a:tableStyleId>
              </a:tblPr>
              <a:tblGrid>
                <a:gridCol w="5613702">
                  <a:extLst>
                    <a:ext uri="{9D8B030D-6E8A-4147-A177-3AD203B41FA5}">
                      <a16:colId xmlns:a16="http://schemas.microsoft.com/office/drawing/2014/main" xmlns="" val="20000"/>
                    </a:ext>
                  </a:extLst>
                </a:gridCol>
                <a:gridCol w="5613702">
                  <a:extLst>
                    <a:ext uri="{9D8B030D-6E8A-4147-A177-3AD203B41FA5}">
                      <a16:colId xmlns:a16="http://schemas.microsoft.com/office/drawing/2014/main" xmlns="" val="20001"/>
                    </a:ext>
                  </a:extLst>
                </a:gridCol>
                <a:gridCol w="5613702">
                  <a:extLst>
                    <a:ext uri="{9D8B030D-6E8A-4147-A177-3AD203B41FA5}">
                      <a16:colId xmlns:a16="http://schemas.microsoft.com/office/drawing/2014/main" xmlns="" val="20002"/>
                    </a:ext>
                  </a:extLst>
                </a:gridCol>
              </a:tblGrid>
              <a:tr h="1005666">
                <a:tc>
                  <a:txBody>
                    <a:bodyPr/>
                    <a:lstStyle/>
                    <a:p>
                      <a:pPr lvl="1"/>
                      <a:r>
                        <a:rPr lang="es-MX" sz="2000" dirty="0">
                          <a:latin typeface="Arial" panose="020B0604020202020204" pitchFamily="34" charset="0"/>
                          <a:cs typeface="Arial" panose="020B0604020202020204" pitchFamily="34" charset="0"/>
                        </a:rPr>
                        <a:t>2.2.1 Curso de iniciación</a:t>
                      </a:r>
                    </a:p>
                  </a:txBody>
                  <a:tcPr>
                    <a:solidFill>
                      <a:schemeClr val="accent5">
                        <a:lumMod val="75000"/>
                      </a:schemeClr>
                    </a:solidFill>
                  </a:tcPr>
                </a:tc>
                <a:tc>
                  <a:txBody>
                    <a:bodyPr/>
                    <a:lstStyle/>
                    <a:p>
                      <a:pPr lvl="1"/>
                      <a:r>
                        <a:rPr lang="es-MX" sz="2000" dirty="0">
                          <a:latin typeface="Arial" panose="020B0604020202020204" pitchFamily="34" charset="0"/>
                          <a:cs typeface="Arial" panose="020B0604020202020204" pitchFamily="34" charset="0"/>
                        </a:rPr>
                        <a:t>2.2.2 Insertar contenido externo</a:t>
                      </a:r>
                    </a:p>
                  </a:txBody>
                  <a:tcPr>
                    <a:solidFill>
                      <a:schemeClr val="accent5">
                        <a:lumMod val="75000"/>
                      </a:schemeClr>
                    </a:solidFill>
                  </a:tcPr>
                </a:tc>
                <a:tc>
                  <a:txBody>
                    <a:bodyPr/>
                    <a:lstStyle/>
                    <a:p>
                      <a:pPr lvl="1"/>
                      <a:r>
                        <a:rPr lang="es-MX" sz="2000" dirty="0">
                          <a:latin typeface="Arial" panose="020B0604020202020204" pitchFamily="34" charset="0"/>
                          <a:cs typeface="Arial" panose="020B0604020202020204" pitchFamily="34" charset="0"/>
                        </a:rPr>
                        <a:t>2.2.3 Creación de cuestionarios interactivos con </a:t>
                      </a:r>
                      <a:r>
                        <a:rPr lang="es-MX" sz="2000" i="1" dirty="0" err="1">
                          <a:latin typeface="Arial" panose="020B0604020202020204" pitchFamily="34" charset="0"/>
                          <a:cs typeface="Arial" panose="020B0604020202020204" pitchFamily="34" charset="0"/>
                        </a:rPr>
                        <a:t>Genially</a:t>
                      </a:r>
                      <a:endParaRPr lang="es-MX" sz="2000" i="1" dirty="0">
                        <a:latin typeface="Arial" panose="020B0604020202020204" pitchFamily="34" charset="0"/>
                        <a:cs typeface="Arial" panose="020B0604020202020204" pitchFamily="34" charset="0"/>
                      </a:endParaRPr>
                    </a:p>
                    <a:p>
                      <a:pPr algn="ctr"/>
                      <a:endParaRPr lang="es-MX" sz="2400" dirty="0"/>
                    </a:p>
                  </a:txBody>
                  <a:tcPr>
                    <a:solidFill>
                      <a:schemeClr val="accent5">
                        <a:lumMod val="75000"/>
                      </a:schemeClr>
                    </a:solidFill>
                  </a:tcPr>
                </a:tc>
                <a:extLst>
                  <a:ext uri="{0D108BD9-81ED-4DB2-BD59-A6C34878D82A}">
                    <a16:rowId xmlns:a16="http://schemas.microsoft.com/office/drawing/2014/main" xmlns="" val="10000"/>
                  </a:ext>
                </a:extLst>
              </a:tr>
              <a:tr h="433491">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extLst>
                  <a:ext uri="{0D108BD9-81ED-4DB2-BD59-A6C34878D82A}">
                    <a16:rowId xmlns:a16="http://schemas.microsoft.com/office/drawing/2014/main" xmlns="" val="10001"/>
                  </a:ext>
                </a:extLst>
              </a:tr>
            </a:tbl>
          </a:graphicData>
        </a:graphic>
      </p:graphicFrame>
      <p:sp>
        <p:nvSpPr>
          <p:cNvPr id="3" name="CuadroTexto 2"/>
          <p:cNvSpPr txBox="1"/>
          <p:nvPr/>
        </p:nvSpPr>
        <p:spPr>
          <a:xfrm>
            <a:off x="793752" y="751370"/>
            <a:ext cx="18225770" cy="461665"/>
          </a:xfrm>
          <a:prstGeom prst="rect">
            <a:avLst/>
          </a:prstGeom>
          <a:noFill/>
        </p:spPr>
        <p:txBody>
          <a:bodyPr wrap="square" rtlCol="0">
            <a:spAutoFit/>
          </a:bodyPr>
          <a:lstStyle/>
          <a:p>
            <a:r>
              <a:rPr lang="es-MX" sz="2400" dirty="0">
                <a:solidFill>
                  <a:srgbClr val="FF0000"/>
                </a:solidFill>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Ahora, para conocer la información de cada subtema haga clic en la pestaña correspondiente:</a:t>
            </a:r>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412" y="583418"/>
            <a:ext cx="664720" cy="664720"/>
          </a:xfrm>
          <a:prstGeom prst="rect">
            <a:avLst/>
          </a:prstGeom>
        </p:spPr>
      </p:pic>
      <p:sp>
        <p:nvSpPr>
          <p:cNvPr id="6" name="Rectángulo 5"/>
          <p:cNvSpPr/>
          <p:nvPr/>
        </p:nvSpPr>
        <p:spPr>
          <a:xfrm>
            <a:off x="19281140" y="1248138"/>
            <a:ext cx="4188460" cy="39831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Renato, el contenido de cada uno de estos subtemas, presentar en pestañas, como se presentan los videos. </a:t>
            </a:r>
          </a:p>
          <a:p>
            <a:endParaRPr lang="es-MX" sz="2400" dirty="0">
              <a:solidFill>
                <a:schemeClr val="tx1"/>
              </a:solidFill>
              <a:latin typeface="Arial" panose="020B0604020202020204" pitchFamily="34" charset="0"/>
              <a:cs typeface="Arial" panose="020B0604020202020204" pitchFamily="34" charset="0"/>
            </a:endParaRPr>
          </a:p>
          <a:p>
            <a:r>
              <a:rPr lang="es-MX" sz="2400" b="1" dirty="0">
                <a:solidFill>
                  <a:srgbClr val="FF0000"/>
                </a:solidFill>
                <a:latin typeface="Arial" panose="020B0604020202020204" pitchFamily="34" charset="0"/>
                <a:cs typeface="Arial" panose="020B0604020202020204" pitchFamily="34" charset="0"/>
              </a:rPr>
              <a:t>El contenido que deberá ir en cada pestaña se encuentra en las diapositivas 21 a la 25</a:t>
            </a:r>
          </a:p>
        </p:txBody>
      </p:sp>
    </p:spTree>
    <p:extLst>
      <p:ext uri="{BB962C8B-B14F-4D97-AF65-F5344CB8AC3E}">
        <p14:creationId xmlns:p14="http://schemas.microsoft.com/office/powerpoint/2010/main" val="358972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88464" y="1300096"/>
            <a:ext cx="16965295" cy="8846909"/>
          </a:xfrm>
          <a:prstGeom prst="rect">
            <a:avLst/>
          </a:prstGeom>
        </p:spPr>
        <p:txBody>
          <a:bodyPr wrap="square">
            <a:spAutoFit/>
          </a:bodyPr>
          <a:lstStyle/>
          <a:p>
            <a:pPr marL="914400" lvl="2"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2.2.1 Curso de iniciación</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Ahora que ha logrado entrar a la plataforma de </a:t>
            </a:r>
            <a:r>
              <a:rPr lang="es-MX" sz="2400" i="1" dirty="0" err="1">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es hora de hacer su primer curso en la academia. Al terminar este reto obtendrá un certificado que deberá de mostrar en el foro colaborativo de esta fase de trabajo.</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b="1" dirty="0" smtClean="0">
                <a:solidFill>
                  <a:schemeClr val="dk1"/>
                </a:solidFill>
                <a:highlight>
                  <a:srgbClr val="CC66FF"/>
                </a:highlight>
                <a:latin typeface="Arial" panose="020B0604020202020204" pitchFamily="34" charset="0"/>
                <a:cs typeface="Arial" panose="020B0604020202020204" pitchFamily="34" charset="0"/>
              </a:rPr>
              <a:t>Paso 1</a:t>
            </a:r>
            <a:r>
              <a:rPr lang="es-MX" sz="2400" b="1" dirty="0">
                <a:solidFill>
                  <a:schemeClr val="dk1"/>
                </a:solidFill>
                <a:highlight>
                  <a:srgbClr val="CC66FF"/>
                </a:highlight>
                <a:latin typeface="Arial" panose="020B0604020202020204" pitchFamily="34" charset="0"/>
                <a:cs typeface="Arial" panose="020B0604020202020204" pitchFamily="34" charset="0"/>
              </a:rPr>
              <a:t>:</a:t>
            </a:r>
            <a:r>
              <a:rPr lang="es-MX" sz="2400" b="1" dirty="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Despliegue su panel personal (1) y </a:t>
            </a:r>
            <a:r>
              <a:rPr lang="es-MX" sz="2400" dirty="0" smtClean="0">
                <a:latin typeface="Arial" panose="020B0604020202020204" pitchFamily="34" charset="0"/>
                <a:ea typeface="Calibri" panose="020F0502020204030204" pitchFamily="34" charset="0"/>
                <a:cs typeface="Arial" panose="020B0604020202020204" pitchFamily="34" charset="0"/>
              </a:rPr>
              <a:t>haga clic </a:t>
            </a:r>
            <a:r>
              <a:rPr lang="es-MX" sz="2400" dirty="0">
                <a:latin typeface="Arial" panose="020B0604020202020204" pitchFamily="34" charset="0"/>
                <a:ea typeface="Calibri" panose="020F0502020204030204" pitchFamily="34" charset="0"/>
                <a:cs typeface="Arial" panose="020B0604020202020204" pitchFamily="34" charset="0"/>
              </a:rPr>
              <a:t>en la opción </a:t>
            </a:r>
            <a:r>
              <a:rPr lang="es-MX" sz="2400" b="1" i="1" dirty="0" smtClean="0">
                <a:latin typeface="Arial" panose="020B0604020202020204" pitchFamily="34" charset="0"/>
                <a:ea typeface="Calibri" panose="020F0502020204030204" pitchFamily="34" charset="0"/>
                <a:cs typeface="Arial" panose="020B0604020202020204" pitchFamily="34" charset="0"/>
              </a:rPr>
              <a:t>Academy</a:t>
            </a:r>
            <a:r>
              <a:rPr lang="es-MX" sz="2400" dirty="0" smtClean="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p:cNvPicPr/>
          <p:nvPr/>
        </p:nvPicPr>
        <p:blipFill>
          <a:blip r:embed="rId2"/>
          <a:stretch>
            <a:fillRect/>
          </a:stretch>
        </p:blipFill>
        <p:spPr>
          <a:xfrm>
            <a:off x="5120639" y="10698480"/>
            <a:ext cx="10384471" cy="4832979"/>
          </a:xfrm>
          <a:prstGeom prst="rect">
            <a:avLst/>
          </a:prstGeom>
        </p:spPr>
      </p:pic>
      <p:sp>
        <p:nvSpPr>
          <p:cNvPr id="4" name="CuadroTexto 3"/>
          <p:cNvSpPr txBox="1"/>
          <p:nvPr/>
        </p:nvSpPr>
        <p:spPr>
          <a:xfrm>
            <a:off x="1688464" y="3681384"/>
            <a:ext cx="17922240" cy="461665"/>
          </a:xfrm>
          <a:prstGeom prst="rect">
            <a:avLst/>
          </a:prstGeom>
          <a:noFill/>
        </p:spPr>
        <p:txBody>
          <a:bodyPr wrap="square" rtlCol="0">
            <a:spAutoFit/>
          </a:bodyPr>
          <a:lstStyle/>
          <a:p>
            <a:r>
              <a:rPr lang="es-MX" sz="2400" dirty="0">
                <a:latin typeface="Arial" panose="020B0604020202020204" pitchFamily="34" charset="0"/>
                <a:ea typeface="Calibri" panose="020F0502020204030204" pitchFamily="34" charset="0"/>
                <a:cs typeface="Arial" panose="020B0604020202020204" pitchFamily="34" charset="0"/>
              </a:rPr>
              <a:t>Revise el siguiente tutorial y realice el paso a paso. </a:t>
            </a:r>
          </a:p>
        </p:txBody>
      </p:sp>
      <p:sp>
        <p:nvSpPr>
          <p:cNvPr id="6" name="Rectángulo 5"/>
          <p:cNvSpPr/>
          <p:nvPr/>
        </p:nvSpPr>
        <p:spPr>
          <a:xfrm>
            <a:off x="6589711" y="4664648"/>
            <a:ext cx="7162800" cy="41976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r>
              <a:rPr lang="es-MX" sz="3600" dirty="0">
                <a:latin typeface="Arial" panose="020B0604020202020204" pitchFamily="34" charset="0"/>
                <a:ea typeface="Calibri" panose="020F0502020204030204" pitchFamily="34" charset="0"/>
                <a:cs typeface="Arial" panose="020B0604020202020204" pitchFamily="34" charset="0"/>
              </a:rPr>
              <a:t>Video</a:t>
            </a:r>
            <a:r>
              <a:rPr lang="es-MX" dirty="0"/>
              <a:t> </a:t>
            </a:r>
            <a:r>
              <a:rPr lang="es-MX" sz="3600" i="1" dirty="0">
                <a:latin typeface="Arial" panose="020B0604020202020204" pitchFamily="34" charset="0"/>
                <a:ea typeface="Calibri" panose="020F0502020204030204" pitchFamily="34" charset="0"/>
                <a:cs typeface="Arial" panose="020B0604020202020204" pitchFamily="34" charset="0"/>
              </a:rPr>
              <a:t>Cómo hacer el primer curso en </a:t>
            </a:r>
            <a:r>
              <a:rPr lang="es-MX" sz="3600" i="1" dirty="0" err="1">
                <a:latin typeface="Arial" panose="020B0604020202020204" pitchFamily="34" charset="0"/>
                <a:ea typeface="Calibri" panose="020F0502020204030204" pitchFamily="34" charset="0"/>
                <a:cs typeface="Arial" panose="020B0604020202020204" pitchFamily="34" charset="0"/>
              </a:rPr>
              <a:t>Genially</a:t>
            </a:r>
            <a:r>
              <a:rPr lang="es-MX" sz="3600" i="1" dirty="0">
                <a:latin typeface="Arial" panose="020B0604020202020204" pitchFamily="34" charset="0"/>
                <a:ea typeface="Calibri" panose="020F0502020204030204" pitchFamily="34" charset="0"/>
                <a:cs typeface="Arial" panose="020B0604020202020204" pitchFamily="34" charset="0"/>
              </a:rPr>
              <a:t>.</a:t>
            </a:r>
          </a:p>
          <a:p>
            <a:pPr algn="ctr"/>
            <a:endParaRPr lang="es-MX" dirty="0"/>
          </a:p>
        </p:txBody>
      </p:sp>
      <p:pic>
        <p:nvPicPr>
          <p:cNvPr id="7" name="Gráfico 2" descr="Claqueta con relleno sólido">
            <a:extLst>
              <a:ext uri="{FF2B5EF4-FFF2-40B4-BE49-F238E27FC236}">
                <a16:creationId xmlns:a16="http://schemas.microsoft.com/office/drawing/2014/main" xmlns="" id="{D9617BEE-F06D-40A2-A945-CE2D3A058E8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713911" y="5266350"/>
            <a:ext cx="914400" cy="914400"/>
          </a:xfrm>
          <a:prstGeom prst="rect">
            <a:avLst/>
          </a:prstGeom>
          <a:solidFill>
            <a:schemeClr val="bg1"/>
          </a:solidFill>
        </p:spPr>
      </p:pic>
      <p:sp>
        <p:nvSpPr>
          <p:cNvPr id="8" name="Rectángulo 7"/>
          <p:cNvSpPr/>
          <p:nvPr/>
        </p:nvSpPr>
        <p:spPr>
          <a:xfrm>
            <a:off x="16876711" y="4696837"/>
            <a:ext cx="4450051" cy="6001643"/>
          </a:xfrm>
          <a:prstGeom prst="rect">
            <a:avLst/>
          </a:prstGeom>
          <a:solidFill>
            <a:srgbClr val="00B0F0"/>
          </a:solidFill>
        </p:spPr>
        <p:txBody>
          <a:bodyPr wrap="square">
            <a:spAutoFit/>
          </a:bodyPr>
          <a:lstStyle/>
          <a:p>
            <a:r>
              <a:rPr lang="es-MX" sz="2400" dirty="0" smtClean="0">
                <a:latin typeface="Arial" panose="020B0604020202020204" pitchFamily="34" charset="0"/>
                <a:cs typeface="Arial" panose="020B0604020202020204" pitchFamily="34" charset="0"/>
              </a:rPr>
              <a:t>Jonathan, realizar </a:t>
            </a:r>
            <a:r>
              <a:rPr lang="es-MX" sz="2400" dirty="0">
                <a:latin typeface="Arial" panose="020B0604020202020204" pitchFamily="34" charset="0"/>
                <a:cs typeface="Arial" panose="020B0604020202020204" pitchFamily="34" charset="0"/>
              </a:rPr>
              <a:t>video tutorial </a:t>
            </a:r>
            <a:r>
              <a:rPr lang="es-MX" sz="2400" dirty="0" smtClean="0">
                <a:latin typeface="Arial" panose="020B0604020202020204" pitchFamily="34" charset="0"/>
                <a:cs typeface="Arial" panose="020B0604020202020204" pitchFamily="34" charset="0"/>
              </a:rPr>
              <a:t>sobre cómo hacer el primer curso en </a:t>
            </a:r>
            <a:r>
              <a:rPr lang="es-MX" sz="2400" dirty="0" err="1" smtClean="0">
                <a:latin typeface="Arial" panose="020B0604020202020204" pitchFamily="34" charset="0"/>
                <a:cs typeface="Arial" panose="020B0604020202020204" pitchFamily="34" charset="0"/>
              </a:rPr>
              <a:t>Genially</a:t>
            </a:r>
            <a:r>
              <a:rPr lang="es-MX" sz="2400" dirty="0" smtClean="0">
                <a:latin typeface="Arial" panose="020B0604020202020204" pitchFamily="34" charset="0"/>
                <a:cs typeface="Arial" panose="020B0604020202020204" pitchFamily="34" charset="0"/>
              </a:rPr>
              <a:t>. De igual forma el  EC incluye las capturas de pantalla y el paso a paso, sin embargo considero que las capturas de pantalla será necesario volverlas a tomar para cuidar la calidad e ir señalando lo que indica el experto sobre algunas capturas. </a:t>
            </a:r>
          </a:p>
          <a:p>
            <a:endParaRPr lang="es-MX" sz="2400" dirty="0">
              <a:latin typeface="Arial" panose="020B0604020202020204" pitchFamily="34" charset="0"/>
              <a:cs typeface="Arial" panose="020B0604020202020204" pitchFamily="34" charset="0"/>
            </a:endParaRPr>
          </a:p>
          <a:p>
            <a:r>
              <a:rPr lang="es-MX" sz="2400" dirty="0" smtClean="0">
                <a:latin typeface="Arial" panose="020B0604020202020204" pitchFamily="34" charset="0"/>
                <a:cs typeface="Arial" panose="020B0604020202020204" pitchFamily="34" charset="0"/>
              </a:rPr>
              <a:t>Las Captura y paso a paso para el tutorial terminan en la diapositiva 24. </a:t>
            </a:r>
            <a:endParaRPr lang="es-MX" sz="2400" dirty="0">
              <a:latin typeface="Arial" panose="020B0604020202020204" pitchFamily="34" charset="0"/>
              <a:cs typeface="Arial" panose="020B0604020202020204" pitchFamily="34" charset="0"/>
            </a:endParaRPr>
          </a:p>
        </p:txBody>
      </p:sp>
      <p:sp>
        <p:nvSpPr>
          <p:cNvPr id="9" name="Rectángulo 8"/>
          <p:cNvSpPr/>
          <p:nvPr/>
        </p:nvSpPr>
        <p:spPr>
          <a:xfrm>
            <a:off x="2139660" y="7937732"/>
            <a:ext cx="4450051" cy="1200329"/>
          </a:xfrm>
          <a:prstGeom prst="rect">
            <a:avLst/>
          </a:prstGeom>
          <a:solidFill>
            <a:srgbClr val="FFFF00"/>
          </a:solidFill>
        </p:spPr>
        <p:txBody>
          <a:bodyPr wrap="square">
            <a:spAutoFit/>
          </a:bodyPr>
          <a:lstStyle/>
          <a:p>
            <a:r>
              <a:rPr lang="es-MX" sz="2400" dirty="0" smtClean="0">
                <a:latin typeface="Arial" panose="020B0604020202020204" pitchFamily="34" charset="0"/>
                <a:cs typeface="Arial" panose="020B0604020202020204" pitchFamily="34" charset="0"/>
              </a:rPr>
              <a:t>Renato, después de este video, saltarte a la diapositiva 24.</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31265" y="1129033"/>
            <a:ext cx="17270094" cy="878394"/>
          </a:xfrm>
          <a:prstGeom prst="rect">
            <a:avLst/>
          </a:prstGeom>
        </p:spPr>
        <p:txBody>
          <a:bodyPr wrap="square">
            <a:spAutoFit/>
          </a:bodyPr>
          <a:lstStyle/>
          <a:p>
            <a:pPr algn="just">
              <a:lnSpc>
                <a:spcPct val="107000"/>
              </a:lnSpc>
              <a:spcAft>
                <a:spcPts val="800"/>
              </a:spcAft>
            </a:pPr>
            <a:r>
              <a:rPr lang="es-MX" sz="2400" b="1" dirty="0" smtClean="0">
                <a:solidFill>
                  <a:schemeClr val="dk1"/>
                </a:solidFill>
                <a:highlight>
                  <a:srgbClr val="CC66FF"/>
                </a:highlight>
                <a:latin typeface="Arial" panose="020B0604020202020204" pitchFamily="34" charset="0"/>
                <a:cs typeface="Arial" panose="020B0604020202020204" pitchFamily="34" charset="0"/>
              </a:rPr>
              <a:t>Paso 2</a:t>
            </a:r>
            <a:r>
              <a:rPr lang="es-MX" sz="2400" b="1" dirty="0">
                <a:solidFill>
                  <a:schemeClr val="dk1"/>
                </a:solidFill>
                <a:highlight>
                  <a:srgbClr val="CC66FF"/>
                </a:highlight>
                <a:latin typeface="Arial" panose="020B060402020202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En la página de la academia de </a:t>
            </a:r>
            <a:r>
              <a:rPr lang="es-MX" sz="2400" i="1" dirty="0" smtClean="0">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haga</a:t>
            </a:r>
            <a:r>
              <a:rPr lang="es-MX" sz="2400" dirty="0" smtClean="0">
                <a:latin typeface="Arial" panose="020B0604020202020204" pitchFamily="34" charset="0"/>
                <a:ea typeface="Calibri" panose="020F0502020204030204" pitchFamily="34" charset="0"/>
                <a:cs typeface="Arial" panose="020B0604020202020204" pitchFamily="34" charset="0"/>
              </a:rPr>
              <a:t> clic </a:t>
            </a:r>
            <a:r>
              <a:rPr lang="es-MX" sz="2400" dirty="0">
                <a:latin typeface="Arial" panose="020B0604020202020204" pitchFamily="34" charset="0"/>
                <a:ea typeface="Calibri" panose="020F0502020204030204" pitchFamily="34" charset="0"/>
                <a:cs typeface="Arial" panose="020B0604020202020204" pitchFamily="34" charset="0"/>
              </a:rPr>
              <a:t>en el menú </a:t>
            </a:r>
            <a:r>
              <a:rPr lang="es-MX" sz="2400" b="1" dirty="0">
                <a:latin typeface="Arial" panose="020B0604020202020204" pitchFamily="34" charset="0"/>
                <a:ea typeface="Calibri" panose="020F0502020204030204" pitchFamily="34" charset="0"/>
                <a:cs typeface="Arial" panose="020B0604020202020204" pitchFamily="34" charset="0"/>
              </a:rPr>
              <a:t>Catálogo</a:t>
            </a:r>
            <a:r>
              <a:rPr lang="es-MX" sz="2400" dirty="0">
                <a:latin typeface="Arial" panose="020B0604020202020204" pitchFamily="34" charset="0"/>
                <a:ea typeface="Calibri" panose="020F0502020204030204" pitchFamily="34" charset="0"/>
                <a:cs typeface="Arial" panose="020B0604020202020204" pitchFamily="34" charset="0"/>
              </a:rPr>
              <a:t> (1) y elija la opción </a:t>
            </a:r>
            <a:r>
              <a:rPr lang="es-MX" sz="2400" b="1" i="1" dirty="0" smtClean="0">
                <a:latin typeface="Arial" panose="020B0604020202020204" pitchFamily="34" charset="0"/>
                <a:ea typeface="Calibri" panose="020F0502020204030204" pitchFamily="34" charset="0"/>
                <a:cs typeface="Arial" panose="020B0604020202020204" pitchFamily="34" charset="0"/>
              </a:rPr>
              <a:t>para </a:t>
            </a:r>
            <a:r>
              <a:rPr lang="es-MX" sz="2400" b="1" i="1" dirty="0">
                <a:latin typeface="Arial" panose="020B0604020202020204" pitchFamily="34" charset="0"/>
                <a:ea typeface="Calibri" panose="020F0502020204030204" pitchFamily="34" charset="0"/>
                <a:cs typeface="Arial" panose="020B0604020202020204" pitchFamily="34" charset="0"/>
              </a:rPr>
              <a:t>dominar </a:t>
            </a:r>
            <a:r>
              <a:rPr lang="es-MX" sz="2400" b="1" i="1" dirty="0" smtClean="0">
                <a:latin typeface="Arial" panose="020B0604020202020204" pitchFamily="34" charset="0"/>
                <a:ea typeface="Calibri" panose="020F0502020204030204" pitchFamily="34" charset="0"/>
                <a:cs typeface="Arial" panose="020B0604020202020204" pitchFamily="34" charset="0"/>
              </a:rPr>
              <a:t>Genially</a:t>
            </a:r>
            <a:r>
              <a:rPr lang="es-MX" sz="2400" b="1"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(2).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p:cNvPicPr/>
          <p:nvPr/>
        </p:nvPicPr>
        <p:blipFill>
          <a:blip r:embed="rId2"/>
          <a:stretch>
            <a:fillRect/>
          </a:stretch>
        </p:blipFill>
        <p:spPr>
          <a:xfrm>
            <a:off x="3509327" y="1889919"/>
            <a:ext cx="11608754" cy="7955121"/>
          </a:xfrm>
          <a:prstGeom prst="rect">
            <a:avLst/>
          </a:prstGeom>
        </p:spPr>
      </p:pic>
    </p:spTree>
    <p:extLst>
      <p:ext uri="{BB962C8B-B14F-4D97-AF65-F5344CB8AC3E}">
        <p14:creationId xmlns:p14="http://schemas.microsoft.com/office/powerpoint/2010/main" val="187664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6464" y="824233"/>
            <a:ext cx="18032095" cy="882678"/>
          </a:xfrm>
          <a:prstGeom prst="rect">
            <a:avLst/>
          </a:prstGeom>
        </p:spPr>
        <p:txBody>
          <a:bodyPr wrap="square">
            <a:spAutoFit/>
          </a:bodyPr>
          <a:lstStyle/>
          <a:p>
            <a:pPr algn="just">
              <a:lnSpc>
                <a:spcPct val="107000"/>
              </a:lnSpc>
              <a:spcAft>
                <a:spcPts val="800"/>
              </a:spcAft>
            </a:pPr>
            <a:r>
              <a:rPr lang="es-MX" sz="2400" b="1" dirty="0" smtClean="0">
                <a:solidFill>
                  <a:schemeClr val="dk1"/>
                </a:solidFill>
                <a:highlight>
                  <a:srgbClr val="CC66FF"/>
                </a:highlight>
                <a:latin typeface="Arial" panose="020B0604020202020204" pitchFamily="34" charset="0"/>
                <a:cs typeface="Arial" panose="020B0604020202020204" pitchFamily="34" charset="0"/>
              </a:rPr>
              <a:t>Paso 3</a:t>
            </a:r>
            <a:r>
              <a:rPr lang="es-MX" sz="2400" b="1" dirty="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En el menú de búsqueda teclee la palabra </a:t>
            </a:r>
            <a:r>
              <a:rPr lang="es-MX" sz="2400" b="1" i="1" dirty="0" smtClean="0">
                <a:latin typeface="Arial" panose="020B0604020202020204" pitchFamily="34" charset="0"/>
                <a:ea typeface="Calibri" panose="020F0502020204030204" pitchFamily="34" charset="0"/>
                <a:cs typeface="Arial" panose="020B0604020202020204" pitchFamily="34" charset="0"/>
              </a:rPr>
              <a:t>iniciación</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(1) y entre al curso </a:t>
            </a:r>
            <a:r>
              <a:rPr lang="es-MX" sz="2400" b="1" i="1" dirty="0" smtClean="0">
                <a:latin typeface="Arial" panose="020B0604020202020204" pitchFamily="34" charset="0"/>
                <a:ea typeface="Calibri" panose="020F0502020204030204" pitchFamily="34" charset="0"/>
                <a:cs typeface="Arial" panose="020B0604020202020204" pitchFamily="34" charset="0"/>
              </a:rPr>
              <a:t>Primeros </a:t>
            </a:r>
            <a:r>
              <a:rPr lang="es-MX" sz="2400" b="1" i="1" dirty="0">
                <a:latin typeface="Arial" panose="020B0604020202020204" pitchFamily="34" charset="0"/>
                <a:ea typeface="Calibri" panose="020F0502020204030204" pitchFamily="34" charset="0"/>
                <a:cs typeface="Arial" panose="020B0604020202020204" pitchFamily="34" charset="0"/>
              </a:rPr>
              <a:t>pasos en Genially: curso de </a:t>
            </a:r>
            <a:r>
              <a:rPr lang="es-MX" sz="2400" b="1" i="1" dirty="0" smtClean="0">
                <a:latin typeface="Arial" panose="020B0604020202020204" pitchFamily="34" charset="0"/>
                <a:ea typeface="Calibri" panose="020F0502020204030204" pitchFamily="34" charset="0"/>
                <a:cs typeface="Arial" panose="020B0604020202020204" pitchFamily="34" charset="0"/>
              </a:rPr>
              <a:t>iniciación</a:t>
            </a:r>
            <a:r>
              <a:rPr lang="es-MX" sz="2400" b="1"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(2).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p:cNvPicPr/>
          <p:nvPr/>
        </p:nvPicPr>
        <p:blipFill>
          <a:blip r:embed="rId2"/>
          <a:stretch>
            <a:fillRect/>
          </a:stretch>
        </p:blipFill>
        <p:spPr>
          <a:xfrm>
            <a:off x="3567430" y="2360136"/>
            <a:ext cx="12221210" cy="9069864"/>
          </a:xfrm>
          <a:prstGeom prst="rect">
            <a:avLst/>
          </a:prstGeom>
        </p:spPr>
      </p:pic>
      <p:sp>
        <p:nvSpPr>
          <p:cNvPr id="4" name="Rectángulo 3"/>
          <p:cNvSpPr/>
          <p:nvPr/>
        </p:nvSpPr>
        <p:spPr>
          <a:xfrm>
            <a:off x="1444624" y="13107673"/>
            <a:ext cx="17513935" cy="882678"/>
          </a:xfrm>
          <a:prstGeom prst="rect">
            <a:avLst/>
          </a:prstGeom>
        </p:spPr>
        <p:txBody>
          <a:bodyPr wrap="square">
            <a:spAutoFit/>
          </a:bodyPr>
          <a:lstStyle/>
          <a:p>
            <a:pPr algn="just">
              <a:lnSpc>
                <a:spcPct val="107000"/>
              </a:lnSpc>
              <a:spcAft>
                <a:spcPts val="800"/>
              </a:spcAft>
            </a:pPr>
            <a:r>
              <a:rPr lang="es-MX" sz="2400" dirty="0">
                <a:solidFill>
                  <a:schemeClr val="dk1"/>
                </a:solidFill>
                <a:highlight>
                  <a:srgbClr val="CC66FF"/>
                </a:highlight>
                <a:latin typeface="Arial" panose="020B0604020202020204" pitchFamily="34" charset="0"/>
                <a:cs typeface="Arial" panose="020B0604020202020204" pitchFamily="34" charset="0"/>
              </a:rPr>
              <a:t>PASO 4:</a:t>
            </a:r>
            <a:r>
              <a:rPr lang="es-MX" sz="2400" dirty="0">
                <a:latin typeface="Arial" panose="020B0604020202020204" pitchFamily="34" charset="0"/>
                <a:ea typeface="Calibri" panose="020F0502020204030204" pitchFamily="34" charset="0"/>
                <a:cs typeface="Arial" panose="020B0604020202020204" pitchFamily="34" charset="0"/>
              </a:rPr>
              <a:t> Complete el curso y obtenga el certificado, descárguelo y guárdelo en su computadora. Lo necesitará para la Actividad de esta fase.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8650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00784" y="831492"/>
            <a:ext cx="17483455" cy="1269002"/>
          </a:xfrm>
          <a:prstGeom prst="rect">
            <a:avLst/>
          </a:prstGeom>
        </p:spPr>
        <p:txBody>
          <a:bodyPr wrap="square">
            <a:spAutoFit/>
          </a:bodyPr>
          <a:lstStyle/>
          <a:p>
            <a:pPr algn="just">
              <a:lnSpc>
                <a:spcPct val="107000"/>
              </a:lnSpc>
              <a:spcAft>
                <a:spcPts val="800"/>
              </a:spcAft>
            </a:pPr>
            <a:r>
              <a:rPr lang="es-MX" sz="1100" b="1" dirty="0">
                <a:latin typeface="Calibri Light" panose="020F0302020204030204" pitchFamily="34" charset="0"/>
                <a:ea typeface="Calibri" panose="020F0502020204030204" pitchFamily="34" charset="0"/>
                <a:cs typeface="Times New Roman" panose="02020603050405020304" pitchFamily="18"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marL="914400" lvl="2"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2.2.2 Insertar contenido externo</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1615441" y="2467178"/>
            <a:ext cx="17068798" cy="5858351"/>
          </a:xfrm>
          <a:prstGeom prst="rect">
            <a:avLst/>
          </a:prstGeom>
          <a:solidFill>
            <a:srgbClr val="33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p:nvPr/>
        </p:nvPicPr>
        <p:blipFill>
          <a:blip r:embed="rId2"/>
          <a:stretch>
            <a:fillRect/>
          </a:stretch>
        </p:blipFill>
        <p:spPr>
          <a:xfrm>
            <a:off x="7837804" y="2490707"/>
            <a:ext cx="10846435" cy="5858351"/>
          </a:xfrm>
          <a:prstGeom prst="rect">
            <a:avLst/>
          </a:prstGeom>
        </p:spPr>
      </p:pic>
      <p:sp>
        <p:nvSpPr>
          <p:cNvPr id="5" name="Rectángulo 4"/>
          <p:cNvSpPr/>
          <p:nvPr/>
        </p:nvSpPr>
        <p:spPr>
          <a:xfrm>
            <a:off x="2202814" y="3544145"/>
            <a:ext cx="5047617" cy="3751476"/>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Con ayuda del tutorial anterior, repita los pasos uno al tres, pero ahora en lugar de buscar la palabra </a:t>
            </a:r>
            <a:r>
              <a:rPr lang="es-MX" sz="2400" b="1" dirty="0">
                <a:solidFill>
                  <a:schemeClr val="bg1"/>
                </a:solidFill>
                <a:latin typeface="Arial" panose="020B0604020202020204" pitchFamily="34" charset="0"/>
                <a:ea typeface="Calibri" panose="020F0502020204030204" pitchFamily="34" charset="0"/>
                <a:cs typeface="Arial" panose="020B0604020202020204" pitchFamily="34" charset="0"/>
              </a:rPr>
              <a:t>iniciación</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buscará la frase </a:t>
            </a:r>
            <a:r>
              <a:rPr lang="es-MX" sz="2400" b="1" dirty="0">
                <a:solidFill>
                  <a:schemeClr val="bg1"/>
                </a:solidFill>
                <a:latin typeface="Arial" panose="020B0604020202020204" pitchFamily="34" charset="0"/>
                <a:ea typeface="Calibri" panose="020F0502020204030204" pitchFamily="34" charset="0"/>
                <a:cs typeface="Arial" panose="020B0604020202020204" pitchFamily="34" charset="0"/>
              </a:rPr>
              <a:t>embeber contenido</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entre al curso y obtenga su certificado.</a:t>
            </a:r>
          </a:p>
          <a:p>
            <a:pPr algn="just">
              <a:lnSpc>
                <a:spcPct val="107000"/>
              </a:lnSpc>
              <a:spcAft>
                <a:spcPts val="800"/>
              </a:spcAft>
            </a:pP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Recuerde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guardar este certificado, pues le será requerido más adelante. </a:t>
            </a:r>
          </a:p>
        </p:txBody>
      </p:sp>
    </p:spTree>
    <p:extLst>
      <p:ext uri="{BB962C8B-B14F-4D97-AF65-F5344CB8AC3E}">
        <p14:creationId xmlns:p14="http://schemas.microsoft.com/office/powerpoint/2010/main" val="200112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7281" y="1247770"/>
            <a:ext cx="17666335" cy="985270"/>
          </a:xfrm>
          <a:prstGeom prst="rect">
            <a:avLst/>
          </a:prstGeom>
        </p:spPr>
        <p:txBody>
          <a:bodyPr wrap="square">
            <a:spAutoFit/>
          </a:bodyPr>
          <a:lstStyle/>
          <a:p>
            <a:pPr marL="914400" lvl="2"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2.2.3 Creación de cuestionarios interactivos con </a:t>
            </a:r>
            <a:r>
              <a:rPr lang="es-MX" sz="2400" b="1" i="1" dirty="0" smtClean="0">
                <a:latin typeface="Arial" panose="020B0604020202020204" pitchFamily="34" charset="0"/>
                <a:ea typeface="Calibri" panose="020F0502020204030204" pitchFamily="34" charset="0"/>
                <a:cs typeface="Arial" panose="020B0604020202020204" pitchFamily="34" charset="0"/>
              </a:rPr>
              <a:t>Genially</a:t>
            </a:r>
            <a:r>
              <a:rPr lang="es-MX" sz="2400" b="1" dirty="0" smtClean="0">
                <a:latin typeface="Arial" panose="020B0604020202020204" pitchFamily="34" charset="0"/>
                <a:ea typeface="Calibri" panose="020F0502020204030204" pitchFamily="34" charset="0"/>
                <a:cs typeface="Arial" panose="020B0604020202020204" pitchFamily="34" charset="0"/>
              </a:rPr>
              <a:t> </a:t>
            </a:r>
            <a:endParaRPr lang="es-MX" sz="2400" b="1"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22" name="Rectángulo 21"/>
          <p:cNvSpPr/>
          <p:nvPr/>
        </p:nvSpPr>
        <p:spPr>
          <a:xfrm>
            <a:off x="1200784" y="10802270"/>
            <a:ext cx="18540548" cy="98527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Revise el siguiente recurso didáctico </a:t>
            </a:r>
            <a:r>
              <a:rPr lang="es-MX" sz="2400" dirty="0" smtClean="0">
                <a:latin typeface="Arial" panose="020B0604020202020204" pitchFamily="34" charset="0"/>
                <a:ea typeface="Calibri" panose="020F0502020204030204" pitchFamily="34" charset="0"/>
                <a:cs typeface="Arial" panose="020B0604020202020204" pitchFamily="34" charset="0"/>
              </a:rPr>
              <a:t>que sirve como un ejemplo de cómo </a:t>
            </a:r>
            <a:r>
              <a:rPr lang="es-MX" sz="2400" dirty="0">
                <a:latin typeface="Arial" panose="020B0604020202020204" pitchFamily="34" charset="0"/>
                <a:ea typeface="Calibri" panose="020F0502020204030204" pitchFamily="34" charset="0"/>
                <a:cs typeface="Arial" panose="020B0604020202020204" pitchFamily="34" charset="0"/>
              </a:rPr>
              <a:t>hacer la planeación previa: </a:t>
            </a:r>
          </a:p>
          <a:p>
            <a:pPr algn="just">
              <a:lnSpc>
                <a:spcPct val="107000"/>
              </a:lnSpc>
              <a:spcAft>
                <a:spcPts val="800"/>
              </a:spcAft>
            </a:pPr>
            <a:r>
              <a:rPr lang="es-MX" sz="2400" dirty="0">
                <a:solidFill>
                  <a:schemeClr val="dk1"/>
                </a:solidFill>
                <a:highlight>
                  <a:srgbClr val="33CCFF"/>
                </a:highlight>
                <a:latin typeface="Arial" panose="020B0604020202020204" pitchFamily="34" charset="0"/>
                <a:cs typeface="Arial" panose="020B0604020202020204" pitchFamily="34" charset="0"/>
                <a:hlinkClick r:id="rId2"/>
              </a:rPr>
              <a:t>https://view.genial.ly/6188face8a47fc0d8b2ca8fb/presentation-presentacion-submarina</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14" name="Tabla 2">
            <a:extLst>
              <a:ext uri="{FF2B5EF4-FFF2-40B4-BE49-F238E27FC236}">
                <a16:creationId xmlns:a16="http://schemas.microsoft.com/office/drawing/2014/main" xmlns="" id="{7B7B7F70-8225-4B44-99A1-FC7B4A8877B0}"/>
              </a:ext>
            </a:extLst>
          </p:cNvPr>
          <p:cNvGraphicFramePr>
            <a:graphicFrameLocks noGrp="1"/>
          </p:cNvGraphicFramePr>
          <p:nvPr>
            <p:extLst>
              <p:ext uri="{D42A27DB-BD31-4B8C-83A1-F6EECF244321}">
                <p14:modId xmlns:p14="http://schemas.microsoft.com/office/powerpoint/2010/main" val="2785114144"/>
              </p:ext>
            </p:extLst>
          </p:nvPr>
        </p:nvGraphicFramePr>
        <p:xfrm>
          <a:off x="1097281" y="2133600"/>
          <a:ext cx="17769838" cy="7894320"/>
        </p:xfrm>
        <a:graphic>
          <a:graphicData uri="http://schemas.openxmlformats.org/drawingml/2006/table">
            <a:tbl>
              <a:tblPr firstRow="1" bandRow="1">
                <a:tableStyleId>{5C22544A-7EE6-4342-B048-85BDC9FD1C3A}</a:tableStyleId>
              </a:tblPr>
              <a:tblGrid>
                <a:gridCol w="8884919">
                  <a:extLst>
                    <a:ext uri="{9D8B030D-6E8A-4147-A177-3AD203B41FA5}">
                      <a16:colId xmlns:a16="http://schemas.microsoft.com/office/drawing/2014/main" xmlns="" val="1506273372"/>
                    </a:ext>
                  </a:extLst>
                </a:gridCol>
                <a:gridCol w="8884919">
                  <a:extLst>
                    <a:ext uri="{9D8B030D-6E8A-4147-A177-3AD203B41FA5}">
                      <a16:colId xmlns:a16="http://schemas.microsoft.com/office/drawing/2014/main" xmlns="" val="287125046"/>
                    </a:ext>
                  </a:extLst>
                </a:gridCol>
              </a:tblGrid>
              <a:tr h="7894320">
                <a:tc>
                  <a:txBody>
                    <a:bodyPr/>
                    <a:lstStyle/>
                    <a:p>
                      <a:endParaRPr lang="es-MX" dirty="0"/>
                    </a:p>
                  </a:txBody>
                  <a:tcPr>
                    <a:solidFill>
                      <a:srgbClr val="3333CC"/>
                    </a:solidFill>
                  </a:tcPr>
                </a:tc>
                <a:tc>
                  <a:txBody>
                    <a:bodyPr/>
                    <a:lstStyle/>
                    <a:p>
                      <a:endParaRPr lang="es-MX" dirty="0"/>
                    </a:p>
                  </a:txBody>
                  <a:tcPr>
                    <a:solidFill>
                      <a:srgbClr val="009999"/>
                    </a:solidFill>
                  </a:tcPr>
                </a:tc>
                <a:extLst>
                  <a:ext uri="{0D108BD9-81ED-4DB2-BD59-A6C34878D82A}">
                    <a16:rowId xmlns:a16="http://schemas.microsoft.com/office/drawing/2014/main" xmlns="" val="3692042478"/>
                  </a:ext>
                </a:extLst>
              </a:tr>
            </a:tbl>
          </a:graphicData>
        </a:graphic>
      </p:graphicFrame>
      <p:sp>
        <p:nvSpPr>
          <p:cNvPr id="11" name="Rectángulo 10"/>
          <p:cNvSpPr/>
          <p:nvPr/>
        </p:nvSpPr>
        <p:spPr>
          <a:xfrm>
            <a:off x="1857689" y="2813592"/>
            <a:ext cx="7408232" cy="6616169"/>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Los cuestionarios (o </a:t>
            </a:r>
            <a:r>
              <a:rPr lang="es-MX" sz="2400" i="1" dirty="0">
                <a:solidFill>
                  <a:schemeClr val="bg1"/>
                </a:solidFill>
                <a:latin typeface="Arial" panose="020B0604020202020204" pitchFamily="34" charset="0"/>
                <a:ea typeface="Calibri" panose="020F0502020204030204" pitchFamily="34" charset="0"/>
                <a:cs typeface="Arial" panose="020B0604020202020204" pitchFamily="34" charset="0"/>
              </a:rPr>
              <a:t>quizzes</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en inglés) son herramientas de gran valor para asegurarnos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de que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el alumnado centre su atención en los aspectos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clave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del curso. Es recomendable aplicar un cuestionario de autoevaluación cada vez que terminamos un tema o una unidad de aprendizaje, de esta manera los estudiantes pueden repasar los conocimientos clave, recibir retroalimentación, información adicional o canalización a los materiales que se le dificultan. </a:t>
            </a:r>
          </a:p>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La creación de estos materiales es un tanto laboriosa, pero nos asegura que nuestros alumnos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recibirán la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retroalimentación necesaria en el momento adecuado reduciendo significativamente las lagunas de aprendizaje. </a:t>
            </a:r>
            <a:endParaRPr lang="es-MX" sz="2400" dirty="0">
              <a:solidFill>
                <a:schemeClr val="bg1"/>
              </a:solidFill>
            </a:endParaRPr>
          </a:p>
        </p:txBody>
      </p:sp>
      <p:sp>
        <p:nvSpPr>
          <p:cNvPr id="12" name="Rectángulo 11"/>
          <p:cNvSpPr/>
          <p:nvPr/>
        </p:nvSpPr>
        <p:spPr>
          <a:xfrm>
            <a:off x="10529026" y="2573036"/>
            <a:ext cx="7833359" cy="7015447"/>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Otra de sus utilidades es que se puede profundizar aún más en el conocimiento de ciertos temas de forma libre y autónoma, quedando a criterio del profesor si crea evaluaciones optativas de mayor dificultad con premios adicionales como exámenes finales menos complejos o gratificaciones y premios adicionales por el esfuerzo adicional de haber superado niveles de dificultad más altos.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Le recomiendo que vea el </a:t>
            </a:r>
            <a:r>
              <a:rPr lang="es-MX" sz="2400" dirty="0" smtClean="0">
                <a:latin typeface="Arial" panose="020B0604020202020204" pitchFamily="34" charset="0"/>
                <a:ea typeface="Calibri" panose="020F0502020204030204" pitchFamily="34" charset="0"/>
                <a:cs typeface="Arial" panose="020B0604020202020204" pitchFamily="34" charset="0"/>
              </a:rPr>
              <a:t>video </a:t>
            </a:r>
            <a:r>
              <a:rPr lang="es-MX" sz="2400" dirty="0">
                <a:latin typeface="Arial" panose="020B0604020202020204" pitchFamily="34" charset="0"/>
                <a:ea typeface="Calibri" panose="020F0502020204030204" pitchFamily="34" charset="0"/>
                <a:cs typeface="Arial" panose="020B0604020202020204" pitchFamily="34" charset="0"/>
              </a:rPr>
              <a:t>tutorial de Roxana Falasco (</a:t>
            </a:r>
            <a:r>
              <a:rPr lang="es-MX" sz="2400" dirty="0">
                <a:latin typeface="Arial" panose="020B0604020202020204" pitchFamily="34" charset="0"/>
                <a:ea typeface="Calibri" panose="020F0502020204030204" pitchFamily="34" charset="0"/>
                <a:cs typeface="Arial" panose="020B0604020202020204" pitchFamily="34" charset="0"/>
                <a:hlinkClick r:id="rId3"/>
              </a:rPr>
              <a:t>https://youtu.be/8iItuwt-Sog</a:t>
            </a:r>
            <a:r>
              <a:rPr lang="es-MX" sz="2400" dirty="0">
                <a:latin typeface="Arial" panose="020B0604020202020204" pitchFamily="34" charset="0"/>
                <a:ea typeface="Calibri" panose="020F0502020204030204" pitchFamily="34" charset="0"/>
                <a:cs typeface="Arial" panose="020B0604020202020204" pitchFamily="34" charset="0"/>
              </a:rPr>
              <a:t>) para visualizar cómo se va construyendo un cuestionario en </a:t>
            </a:r>
            <a:r>
              <a:rPr lang="es-MX" sz="2400" i="1" dirty="0">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Cabe mencionar que, para realizar un cuestionario con retroalimentaciones a cada pregunta, es necesario tener un plan de cómo se va a estructurar la interacción a lo largo del mismo para no perderse al momento de estarlo construyendo. </a:t>
            </a:r>
            <a:endParaRPr lang="es-MX" sz="2400" dirty="0"/>
          </a:p>
        </p:txBody>
      </p:sp>
      <p:sp>
        <p:nvSpPr>
          <p:cNvPr id="8" name="CuadroTexto 7"/>
          <p:cNvSpPr txBox="1"/>
          <p:nvPr/>
        </p:nvSpPr>
        <p:spPr>
          <a:xfrm>
            <a:off x="15085993" y="10802271"/>
            <a:ext cx="3781125" cy="4567019"/>
          </a:xfrm>
          <a:prstGeom prst="rect">
            <a:avLst/>
          </a:prstGeom>
          <a:solidFill>
            <a:srgbClr val="FF0000"/>
          </a:solidFill>
        </p:spPr>
        <p:txBody>
          <a:bodyPr wrap="square" rtlCol="0">
            <a:spAutoFit/>
          </a:bodyPr>
          <a:lstStyle/>
          <a:p>
            <a:r>
              <a:rPr lang="es-MX" dirty="0" smtClean="0">
                <a:solidFill>
                  <a:schemeClr val="bg1"/>
                </a:solidFill>
              </a:rPr>
              <a:t>Aurelio, este recurso ya está hecho por el experto habrá que recrearlo pues está hecho con su cuenta. Incluir también los colores que corresponde a EE de PROFA.  </a:t>
            </a:r>
            <a:endParaRPr lang="es-MX" dirty="0">
              <a:solidFill>
                <a:schemeClr val="bg1"/>
              </a:solidFill>
            </a:endParaRPr>
          </a:p>
        </p:txBody>
      </p:sp>
    </p:spTree>
    <p:extLst>
      <p:ext uri="{BB962C8B-B14F-4D97-AF65-F5344CB8AC3E}">
        <p14:creationId xmlns:p14="http://schemas.microsoft.com/office/powerpoint/2010/main" val="4215741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38461" y="459588"/>
            <a:ext cx="17927053" cy="16146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800" b="1" dirty="0">
                <a:solidFill>
                  <a:schemeClr val="tx1"/>
                </a:solidFill>
                <a:latin typeface="Arial" panose="020B0604020202020204" pitchFamily="34" charset="0"/>
                <a:cs typeface="Arial" panose="020B0604020202020204" pitchFamily="34" charset="0"/>
              </a:rPr>
              <a:t>2.3 Creación de cuartos de escape o de búsquedas del </a:t>
            </a:r>
            <a:r>
              <a:rPr lang="es-MX" sz="2800" b="1" dirty="0" smtClean="0">
                <a:solidFill>
                  <a:schemeClr val="tx1"/>
                </a:solidFill>
                <a:latin typeface="Arial" panose="020B0604020202020204" pitchFamily="34" charset="0"/>
                <a:cs typeface="Arial" panose="020B0604020202020204" pitchFamily="34" charset="0"/>
              </a:rPr>
              <a:t>tesoro</a:t>
            </a:r>
            <a:endParaRPr lang="es-MX" sz="2800" b="1" dirty="0">
              <a:solidFill>
                <a:schemeClr val="tx1"/>
              </a:solidFill>
              <a:latin typeface="Arial" panose="020B0604020202020204" pitchFamily="34" charset="0"/>
              <a:cs typeface="Arial" panose="020B0604020202020204" pitchFamily="34" charset="0"/>
            </a:endParaRPr>
          </a:p>
        </p:txBody>
      </p:sp>
      <p:graphicFrame>
        <p:nvGraphicFramePr>
          <p:cNvPr id="5" name="Tabla 2">
            <a:extLst>
              <a:ext uri="{FF2B5EF4-FFF2-40B4-BE49-F238E27FC236}">
                <a16:creationId xmlns:a16="http://schemas.microsoft.com/office/drawing/2014/main" xmlns="" id="{7B7B7F70-8225-4B44-99A1-FC7B4A8877B0}"/>
              </a:ext>
            </a:extLst>
          </p:cNvPr>
          <p:cNvGraphicFramePr>
            <a:graphicFrameLocks noGrp="1"/>
          </p:cNvGraphicFramePr>
          <p:nvPr>
            <p:extLst>
              <p:ext uri="{D42A27DB-BD31-4B8C-83A1-F6EECF244321}">
                <p14:modId xmlns:p14="http://schemas.microsoft.com/office/powerpoint/2010/main" val="3184979018"/>
              </p:ext>
            </p:extLst>
          </p:nvPr>
        </p:nvGraphicFramePr>
        <p:xfrm>
          <a:off x="938461" y="3291840"/>
          <a:ext cx="17769838" cy="11643360"/>
        </p:xfrm>
        <a:graphic>
          <a:graphicData uri="http://schemas.openxmlformats.org/drawingml/2006/table">
            <a:tbl>
              <a:tblPr firstRow="1" bandRow="1">
                <a:tableStyleId>{5C22544A-7EE6-4342-B048-85BDC9FD1C3A}</a:tableStyleId>
              </a:tblPr>
              <a:tblGrid>
                <a:gridCol w="8884919">
                  <a:extLst>
                    <a:ext uri="{9D8B030D-6E8A-4147-A177-3AD203B41FA5}">
                      <a16:colId xmlns:a16="http://schemas.microsoft.com/office/drawing/2014/main" xmlns="" val="1506273372"/>
                    </a:ext>
                  </a:extLst>
                </a:gridCol>
                <a:gridCol w="8884919">
                  <a:extLst>
                    <a:ext uri="{9D8B030D-6E8A-4147-A177-3AD203B41FA5}">
                      <a16:colId xmlns:a16="http://schemas.microsoft.com/office/drawing/2014/main" xmlns="" val="287125046"/>
                    </a:ext>
                  </a:extLst>
                </a:gridCol>
              </a:tblGrid>
              <a:tr h="11643360">
                <a:tc>
                  <a:txBody>
                    <a:bodyPr/>
                    <a:lstStyle/>
                    <a:p>
                      <a:endParaRPr lang="es-MX" dirty="0"/>
                    </a:p>
                  </a:txBody>
                  <a:tcPr>
                    <a:solidFill>
                      <a:srgbClr val="009999"/>
                    </a:solidFill>
                  </a:tcPr>
                </a:tc>
                <a:tc>
                  <a:txBody>
                    <a:bodyPr/>
                    <a:lstStyle/>
                    <a:p>
                      <a:endParaRPr lang="es-MX" dirty="0"/>
                    </a:p>
                  </a:txBody>
                  <a:tcPr>
                    <a:solidFill>
                      <a:srgbClr val="002060"/>
                    </a:solidFill>
                  </a:tcPr>
                </a:tc>
                <a:extLst>
                  <a:ext uri="{0D108BD9-81ED-4DB2-BD59-A6C34878D82A}">
                    <a16:rowId xmlns:a16="http://schemas.microsoft.com/office/drawing/2014/main" xmlns="" val="3692042478"/>
                  </a:ext>
                </a:extLst>
              </a:tr>
            </a:tbl>
          </a:graphicData>
        </a:graphic>
      </p:graphicFrame>
      <p:sp>
        <p:nvSpPr>
          <p:cNvPr id="6" name="CuadroTexto 5">
            <a:extLst>
              <a:ext uri="{FF2B5EF4-FFF2-40B4-BE49-F238E27FC236}">
                <a16:creationId xmlns:a16="http://schemas.microsoft.com/office/drawing/2014/main" xmlns="" id="{235654BB-26EE-42EF-906F-40567E2436F4}"/>
              </a:ext>
            </a:extLst>
          </p:cNvPr>
          <p:cNvSpPr txBox="1"/>
          <p:nvPr/>
        </p:nvSpPr>
        <p:spPr>
          <a:xfrm>
            <a:off x="1948645" y="2255847"/>
            <a:ext cx="11315918" cy="461665"/>
          </a:xfrm>
          <a:prstGeom prst="rect">
            <a:avLst/>
          </a:prstGeom>
          <a:noFill/>
        </p:spPr>
        <p:txBody>
          <a:bodyPr wrap="none" rtlCol="0">
            <a:spAutoFit/>
          </a:bodyPr>
          <a:lstStyle/>
          <a:p>
            <a:r>
              <a:rPr lang="es-ES" sz="2400" dirty="0">
                <a:latin typeface="Arial" panose="020B0604020202020204" pitchFamily="34" charset="0"/>
                <a:cs typeface="Arial" panose="020B0604020202020204" pitchFamily="34" charset="0"/>
              </a:rPr>
              <a:t>Para leer la información de cada elemento haga clic en la flecha correspondiente.</a:t>
            </a:r>
            <a:endParaRPr lang="es-MX" sz="2400" dirty="0">
              <a:latin typeface="Arial" panose="020B0604020202020204" pitchFamily="34" charset="0"/>
              <a:cs typeface="Arial" panose="020B0604020202020204" pitchFamily="34" charset="0"/>
            </a:endParaRPr>
          </a:p>
        </p:txBody>
      </p:sp>
      <p:sp>
        <p:nvSpPr>
          <p:cNvPr id="7" name="Flecha: hacia la izquierda 11">
            <a:extLst>
              <a:ext uri="{FF2B5EF4-FFF2-40B4-BE49-F238E27FC236}">
                <a16:creationId xmlns:a16="http://schemas.microsoft.com/office/drawing/2014/main" xmlns="" id="{243A6876-4F8D-465C-8A31-023B0C09B3DA}"/>
              </a:ext>
            </a:extLst>
          </p:cNvPr>
          <p:cNvSpPr/>
          <p:nvPr/>
        </p:nvSpPr>
        <p:spPr>
          <a:xfrm>
            <a:off x="8215560" y="4328160"/>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lecha: hacia la izquierda 12">
            <a:extLst>
              <a:ext uri="{FF2B5EF4-FFF2-40B4-BE49-F238E27FC236}">
                <a16:creationId xmlns:a16="http://schemas.microsoft.com/office/drawing/2014/main" xmlns="" id="{8A421A42-62CB-4C8C-B9B7-E1127E7B45C5}"/>
              </a:ext>
            </a:extLst>
          </p:cNvPr>
          <p:cNvSpPr/>
          <p:nvPr/>
        </p:nvSpPr>
        <p:spPr>
          <a:xfrm rot="10800000">
            <a:off x="10417740" y="4326636"/>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461" y="2165709"/>
            <a:ext cx="664720" cy="628522"/>
          </a:xfrm>
          <a:prstGeom prst="rect">
            <a:avLst/>
          </a:prstGeom>
        </p:spPr>
      </p:pic>
      <p:sp>
        <p:nvSpPr>
          <p:cNvPr id="10" name="Rectángulo 9"/>
          <p:cNvSpPr/>
          <p:nvPr/>
        </p:nvSpPr>
        <p:spPr>
          <a:xfrm>
            <a:off x="35597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11" name="Rectángulo 10"/>
          <p:cNvSpPr/>
          <p:nvPr/>
        </p:nvSpPr>
        <p:spPr>
          <a:xfrm>
            <a:off x="123989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2" name="CuadroTexto 1"/>
          <p:cNvSpPr txBox="1"/>
          <p:nvPr/>
        </p:nvSpPr>
        <p:spPr>
          <a:xfrm>
            <a:off x="18865514" y="2794231"/>
            <a:ext cx="4665046" cy="4069832"/>
          </a:xfrm>
          <a:prstGeom prst="rect">
            <a:avLst/>
          </a:prstGeom>
          <a:solidFill>
            <a:srgbClr val="FFFF00"/>
          </a:solidFill>
        </p:spPr>
        <p:txBody>
          <a:bodyPr wrap="square" rtlCol="0">
            <a:spAutoFit/>
          </a:bodyPr>
          <a:lstStyle/>
          <a:p>
            <a:r>
              <a:rPr lang="es-MX" dirty="0" smtClean="0"/>
              <a:t>Presentar en pestañas deslizables hacia a derecha o izquierda, según corresponda. </a:t>
            </a:r>
          </a:p>
          <a:p>
            <a:endParaRPr lang="es-MX" dirty="0"/>
          </a:p>
          <a:p>
            <a:r>
              <a:rPr lang="es-MX" dirty="0" smtClean="0"/>
              <a:t>Texto </a:t>
            </a:r>
            <a:r>
              <a:rPr lang="es-MX" dirty="0"/>
              <a:t>clasificado para cada ventana en la diapositiva 27.</a:t>
            </a:r>
          </a:p>
        </p:txBody>
      </p:sp>
      <p:sp>
        <p:nvSpPr>
          <p:cNvPr id="13" name="Rectángulo 12"/>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398102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38461" y="459588"/>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400" b="1" dirty="0">
                <a:solidFill>
                  <a:srgbClr val="FF0000"/>
                </a:solidFill>
                <a:latin typeface="Arial" panose="020B0604020202020204" pitchFamily="34" charset="0"/>
                <a:cs typeface="Arial" panose="020B0604020202020204" pitchFamily="34" charset="0"/>
              </a:rPr>
              <a:t>VENTANA 1 </a:t>
            </a:r>
          </a:p>
        </p:txBody>
      </p:sp>
      <p:sp>
        <p:nvSpPr>
          <p:cNvPr id="4" name="Rectángulo 3"/>
          <p:cNvSpPr/>
          <p:nvPr/>
        </p:nvSpPr>
        <p:spPr>
          <a:xfrm>
            <a:off x="938462" y="2105508"/>
            <a:ext cx="8270852" cy="12958227"/>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cs typeface="Arial" panose="020B0604020202020204" pitchFamily="34" charset="0"/>
              </a:rPr>
              <a:t>En palabras de </a:t>
            </a:r>
            <a:r>
              <a:rPr lang="es-MX" sz="2400" dirty="0" smtClean="0">
                <a:latin typeface="Arial" panose="020B0604020202020204" pitchFamily="34" charset="0"/>
                <a:cs typeface="Arial" panose="020B0604020202020204" pitchFamily="34" charset="0"/>
              </a:rPr>
              <a:t>Piaget: </a:t>
            </a:r>
            <a:r>
              <a:rPr lang="es-MX" sz="2400" dirty="0">
                <a:latin typeface="Arial" panose="020B0604020202020204" pitchFamily="34" charset="0"/>
                <a:cs typeface="Arial" panose="020B0604020202020204" pitchFamily="34" charset="0"/>
              </a:rPr>
              <a:t>“Los niños y niñas no juegan para aprender, pero aprenden porque juegan”. El juego nos da felicidad y si aprendemos felices, adquiriremos los contenidos con mayor seguridad y eficacia, al aumentar el interés de los alumnos hacia los contenidos planteados. De esta forma, los alumnos responden de manera activa, inquieta y motivada ante aquellas cosas que les causan curiosidad al plantearse como retos a superar.</a:t>
            </a:r>
          </a:p>
          <a:p>
            <a:pPr algn="just">
              <a:lnSpc>
                <a:spcPct val="107000"/>
              </a:lnSpc>
              <a:spcAft>
                <a:spcPts val="800"/>
              </a:spcAft>
            </a:pPr>
            <a:r>
              <a:rPr lang="es-MX" sz="2400" dirty="0">
                <a:latin typeface="Arial" panose="020B060402020202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cs typeface="Arial" panose="020B0604020202020204" pitchFamily="34" charset="0"/>
              </a:rPr>
              <a:t>En primer lugar, debemos distinguir entre un </a:t>
            </a:r>
            <a:r>
              <a:rPr lang="es-MX" sz="2400" i="1" dirty="0" err="1">
                <a:latin typeface="Arial" panose="020B0604020202020204" pitchFamily="34" charset="0"/>
                <a:cs typeface="Arial" panose="020B0604020202020204" pitchFamily="34" charset="0"/>
              </a:rPr>
              <a:t>breakout</a:t>
            </a:r>
            <a:r>
              <a:rPr lang="es-MX" sz="2400" dirty="0">
                <a:latin typeface="Arial" panose="020B0604020202020204" pitchFamily="34" charset="0"/>
                <a:cs typeface="Arial" panose="020B0604020202020204" pitchFamily="34" charset="0"/>
              </a:rPr>
              <a:t> de un cuarto de escape (</a:t>
            </a:r>
            <a:r>
              <a:rPr lang="es-MX" sz="2400" i="1" dirty="0" err="1">
                <a:latin typeface="Arial" panose="020B0604020202020204" pitchFamily="34" charset="0"/>
                <a:cs typeface="Arial" panose="020B0604020202020204" pitchFamily="34" charset="0"/>
              </a:rPr>
              <a:t>scape</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room</a:t>
            </a:r>
            <a:r>
              <a:rPr lang="es-MX" sz="2400" dirty="0">
                <a:latin typeface="Arial" panose="020B0604020202020204" pitchFamily="34" charset="0"/>
                <a:cs typeface="Arial" panose="020B0604020202020204" pitchFamily="34" charset="0"/>
              </a:rPr>
              <a:t>). Aunque los dos son similares, la principal diferencia es que en el </a:t>
            </a:r>
            <a:r>
              <a:rPr lang="es-MX" sz="2400" i="1" dirty="0" err="1">
                <a:latin typeface="Arial" panose="020B0604020202020204" pitchFamily="34" charset="0"/>
                <a:cs typeface="Arial" panose="020B0604020202020204" pitchFamily="34" charset="0"/>
              </a:rPr>
              <a:t>breakout</a:t>
            </a:r>
            <a:r>
              <a:rPr lang="es-MX" sz="2400" dirty="0">
                <a:latin typeface="Arial" panose="020B0604020202020204" pitchFamily="34" charset="0"/>
                <a:cs typeface="Arial" panose="020B0604020202020204" pitchFamily="34" charset="0"/>
              </a:rPr>
              <a:t> los alumnos deben abrir una caja cerrada con diferentes tipos de candados según los códigos que vayan obteniendo a partir de diferentes enigmas, mientras que en el cuarto de escape deben “escapar de la clase” siguiendo las pistas que vayan descubriendo.</a:t>
            </a:r>
          </a:p>
          <a:p>
            <a:pPr algn="just">
              <a:lnSpc>
                <a:spcPct val="107000"/>
              </a:lnSpc>
              <a:spcAft>
                <a:spcPts val="800"/>
              </a:spcAft>
            </a:pPr>
            <a:r>
              <a:rPr lang="es-MX" sz="2400" dirty="0">
                <a:latin typeface="Arial" panose="020B060402020202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cs typeface="Arial" panose="020B0604020202020204" pitchFamily="34" charset="0"/>
              </a:rPr>
              <a:t>En segundo lugar, es imprescindible elegir una temática, teniendo en cuenta las necesidades, gustos y características de nuestro alumnado, así como los contenidos didácticos, valores y relaciones interpersonales que queremos trabajar entre nuestros alumnos. Una de las temáticas que más gustan al alumnado son las festividades. De este modo, podemos realizar una actividad para repasar los contenidos tomando las festividades como temática base, aprovechando los motivos decorativos del momento. </a:t>
            </a:r>
            <a:r>
              <a:rPr lang="es-MX" sz="2400" dirty="0" smtClean="0">
                <a:latin typeface="Arial" panose="020B0604020202020204" pitchFamily="34" charset="0"/>
                <a:cs typeface="Arial" panose="020B0604020202020204" pitchFamily="34" charset="0"/>
              </a:rPr>
              <a:t>Así, los </a:t>
            </a:r>
            <a:r>
              <a:rPr lang="es-MX" sz="2400" dirty="0">
                <a:latin typeface="Arial" panose="020B0604020202020204" pitchFamily="34" charset="0"/>
                <a:cs typeface="Arial" panose="020B0604020202020204" pitchFamily="34" charset="0"/>
              </a:rPr>
              <a:t>alumnos se volcarán en la misión que deben realizar.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10744198" y="1443714"/>
            <a:ext cx="7632247" cy="10982365"/>
          </a:xfrm>
          <a:prstGeom prst="rect">
            <a:avLst/>
          </a:prstGeom>
        </p:spPr>
        <p:txBody>
          <a:bodyPr wrap="square">
            <a:spAutoFit/>
          </a:bodyPr>
          <a:lstStyle/>
          <a:p>
            <a:pPr algn="just">
              <a:lnSpc>
                <a:spcPct val="107000"/>
              </a:lnSpc>
              <a:spcAft>
                <a:spcPts val="800"/>
              </a:spcAft>
            </a:pPr>
            <a:r>
              <a:rPr lang="es-MX" sz="2400" b="1" dirty="0">
                <a:solidFill>
                  <a:srgbClr val="FF0000"/>
                </a:solidFill>
                <a:latin typeface="Arial" panose="020B0604020202020204" pitchFamily="34" charset="0"/>
                <a:cs typeface="Arial" panose="020B0604020202020204" pitchFamily="34" charset="0"/>
              </a:rPr>
              <a:t>VENTANA </a:t>
            </a:r>
            <a:r>
              <a:rPr lang="es-MX" sz="2400" b="1" dirty="0" smtClean="0">
                <a:solidFill>
                  <a:srgbClr val="FF0000"/>
                </a:solidFill>
                <a:latin typeface="Arial" panose="020B0604020202020204" pitchFamily="34" charset="0"/>
                <a:cs typeface="Arial" panose="020B0604020202020204" pitchFamily="34" charset="0"/>
              </a:rPr>
              <a:t>2 </a:t>
            </a:r>
            <a:endParaRPr lang="es-MX" sz="2400" b="1" dirty="0">
              <a:solidFill>
                <a:srgbClr val="FF0000"/>
              </a:solidFill>
              <a:latin typeface="Arial" panose="020B0604020202020204" pitchFamily="34" charset="0"/>
              <a:cs typeface="Arial" panose="020B0604020202020204" pitchFamily="34" charset="0"/>
            </a:endParaRPr>
          </a:p>
          <a:p>
            <a:pPr algn="just">
              <a:lnSpc>
                <a:spcPct val="107000"/>
              </a:lnSpc>
              <a:spcAft>
                <a:spcPts val="800"/>
              </a:spcAft>
            </a:pPr>
            <a:endParaRPr lang="es-MX" sz="2400" dirty="0">
              <a:solidFill>
                <a:schemeClr val="dk1"/>
              </a:solidFill>
              <a:highlight>
                <a:srgbClr val="FF9999"/>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smtClean="0">
                <a:latin typeface="Arial" panose="020B0604020202020204" pitchFamily="34" charset="0"/>
                <a:cs typeface="Arial" panose="020B0604020202020204" pitchFamily="34" charset="0"/>
              </a:rPr>
              <a:t>Un conjunto efectivo de </a:t>
            </a:r>
            <a:r>
              <a:rPr lang="es-MX" sz="2400" dirty="0">
                <a:latin typeface="Arial" panose="020B0604020202020204" pitchFamily="34" charset="0"/>
                <a:cs typeface="Arial" panose="020B0604020202020204" pitchFamily="34" charset="0"/>
              </a:rPr>
              <a:t>temáticas </a:t>
            </a:r>
            <a:r>
              <a:rPr lang="es-MX" sz="2400" dirty="0" smtClean="0">
                <a:latin typeface="Arial" panose="020B0604020202020204" pitchFamily="34" charset="0"/>
                <a:cs typeface="Arial" panose="020B0604020202020204" pitchFamily="34" charset="0"/>
              </a:rPr>
              <a:t>son </a:t>
            </a:r>
            <a:r>
              <a:rPr lang="es-MX" sz="2400" dirty="0">
                <a:latin typeface="Arial" panose="020B0604020202020204" pitchFamily="34" charset="0"/>
                <a:cs typeface="Arial" panose="020B0604020202020204" pitchFamily="34" charset="0"/>
              </a:rPr>
              <a:t>las películas o programas del </a:t>
            </a:r>
            <a:r>
              <a:rPr lang="es-MX" sz="2400" dirty="0" smtClean="0">
                <a:latin typeface="Arial" panose="020B0604020202020204" pitchFamily="34" charset="0"/>
                <a:cs typeface="Arial" panose="020B0604020202020204" pitchFamily="34" charset="0"/>
              </a:rPr>
              <a:t>momento, ya </a:t>
            </a:r>
            <a:r>
              <a:rPr lang="es-MX" sz="2400" dirty="0">
                <a:latin typeface="Arial" panose="020B0604020202020204" pitchFamily="34" charset="0"/>
                <a:cs typeface="Arial" panose="020B0604020202020204" pitchFamily="34" charset="0"/>
              </a:rPr>
              <a:t>que servirán para que nuestros alumnos se enganchen fácilmente con los temas de estudio. </a:t>
            </a:r>
            <a:r>
              <a:rPr lang="es-MX" sz="2400" dirty="0" smtClean="0">
                <a:latin typeface="Arial" panose="020B0604020202020204" pitchFamily="34" charset="0"/>
                <a:cs typeface="Arial" panose="020B0604020202020204" pitchFamily="34" charset="0"/>
              </a:rPr>
              <a:t>Otro tópico muy socorrido </a:t>
            </a:r>
            <a:r>
              <a:rPr lang="es-MX" sz="2400" dirty="0">
                <a:latin typeface="Arial" panose="020B0604020202020204" pitchFamily="34" charset="0"/>
                <a:cs typeface="Arial" panose="020B0604020202020204" pitchFamily="34" charset="0"/>
              </a:rPr>
              <a:t>son las aventuras inverosímiles que les </a:t>
            </a:r>
            <a:r>
              <a:rPr lang="es-MX" sz="2400" dirty="0" smtClean="0">
                <a:latin typeface="Arial" panose="020B0604020202020204" pitchFamily="34" charset="0"/>
                <a:cs typeface="Arial" panose="020B0604020202020204" pitchFamily="34" charset="0"/>
              </a:rPr>
              <a:t>permite </a:t>
            </a:r>
            <a:r>
              <a:rPr lang="es-MX" sz="2400" dirty="0">
                <a:latin typeface="Arial" panose="020B0604020202020204" pitchFamily="34" charset="0"/>
                <a:cs typeface="Arial" panose="020B0604020202020204" pitchFamily="34" charset="0"/>
              </a:rPr>
              <a:t>salir de la rutina a la vez que los engancha por medio de la curiosidad. </a:t>
            </a:r>
          </a:p>
          <a:p>
            <a:pPr algn="just">
              <a:lnSpc>
                <a:spcPct val="107000"/>
              </a:lnSpc>
              <a:spcAft>
                <a:spcPts val="800"/>
              </a:spcAft>
            </a:pPr>
            <a:r>
              <a:rPr lang="es-MX" sz="2400" dirty="0">
                <a:latin typeface="Arial" panose="020B060402020202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cs typeface="Arial" panose="020B0604020202020204" pitchFamily="34" charset="0"/>
              </a:rPr>
              <a:t>En tercer lugar, necesitamos buscar un material motivador y diferente que enganche a nuestros alumnos. El diseño de nuestro reto influirá enormemente en cómo aprenden, por ello debemos tener en cuenta la decoración, </a:t>
            </a:r>
            <a:r>
              <a:rPr lang="es-MX" sz="2400" dirty="0" smtClean="0">
                <a:latin typeface="Arial" panose="020B0604020202020204" pitchFamily="34" charset="0"/>
                <a:cs typeface="Arial" panose="020B0604020202020204" pitchFamily="34" charset="0"/>
              </a:rPr>
              <a:t>la música</a:t>
            </a:r>
            <a:r>
              <a:rPr lang="es-MX" sz="2400"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la luz</a:t>
            </a:r>
            <a:r>
              <a:rPr lang="es-MX" sz="2400"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los enigmas, entre otros. </a:t>
            </a:r>
            <a:r>
              <a:rPr lang="es-MX" sz="2400" dirty="0">
                <a:latin typeface="Arial" panose="020B0604020202020204" pitchFamily="34" charset="0"/>
                <a:cs typeface="Arial" panose="020B0604020202020204" pitchFamily="34" charset="0"/>
              </a:rPr>
              <a:t>Esto hará que el aprendizaje sea significativo para ellos.</a:t>
            </a:r>
          </a:p>
          <a:p>
            <a:pPr algn="just">
              <a:lnSpc>
                <a:spcPct val="107000"/>
              </a:lnSpc>
              <a:spcAft>
                <a:spcPts val="800"/>
              </a:spcAft>
            </a:pPr>
            <a:endParaRPr lang="es-MX" sz="2400" dirty="0">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cs typeface="Arial" panose="020B0604020202020204" pitchFamily="34" charset="0"/>
              </a:rPr>
              <a:t>Por último, es necesario tener en cuenta el tiempo </a:t>
            </a:r>
            <a:r>
              <a:rPr lang="es-MX" sz="2400" dirty="0" smtClean="0">
                <a:latin typeface="Arial" panose="020B0604020202020204" pitchFamily="34" charset="0"/>
                <a:cs typeface="Arial" panose="020B0604020202020204" pitchFamily="34" charset="0"/>
              </a:rPr>
              <a:t>con el que </a:t>
            </a:r>
            <a:r>
              <a:rPr lang="es-MX" sz="2400" dirty="0">
                <a:latin typeface="Arial" panose="020B0604020202020204" pitchFamily="34" charset="0"/>
                <a:cs typeface="Arial" panose="020B0604020202020204" pitchFamily="34" charset="0"/>
              </a:rPr>
              <a:t>disponemos para realizar esta actividad, puesto que a veces, podemos sobrecargar a nuestros estudiantes con indescifrables acertijos, causando frustración y agobio. Normalmente se utiliza una sesión de </a:t>
            </a:r>
            <a:r>
              <a:rPr lang="es-MX" sz="2400" dirty="0" smtClean="0">
                <a:latin typeface="Arial" panose="020B0604020202020204" pitchFamily="34" charset="0"/>
                <a:cs typeface="Arial" panose="020B0604020202020204" pitchFamily="34" charset="0"/>
              </a:rPr>
              <a:t>cuarenta </a:t>
            </a:r>
            <a:r>
              <a:rPr lang="es-MX" sz="2400" dirty="0">
                <a:latin typeface="Arial" panose="020B0604020202020204" pitchFamily="34" charset="0"/>
                <a:cs typeface="Arial" panose="020B0604020202020204" pitchFamily="34" charset="0"/>
              </a:rPr>
              <a:t>y cinco </a:t>
            </a:r>
            <a:r>
              <a:rPr lang="es-MX" sz="2400" dirty="0" smtClean="0">
                <a:latin typeface="Arial" panose="020B0604020202020204" pitchFamily="34" charset="0"/>
                <a:cs typeface="Arial" panose="020B0604020202020204" pitchFamily="34" charset="0"/>
              </a:rPr>
              <a:t>a sesenta minutos </a:t>
            </a:r>
            <a:r>
              <a:rPr lang="es-MX" sz="2400" dirty="0">
                <a:latin typeface="Arial" panose="020B0604020202020204" pitchFamily="34" charset="0"/>
                <a:cs typeface="Arial" panose="020B0604020202020204" pitchFamily="34" charset="0"/>
              </a:rPr>
              <a:t>por lo que, dependiendo de la dificultad, pueden realizar entre unas tres o cuatro pruebas.</a:t>
            </a:r>
          </a:p>
        </p:txBody>
      </p:sp>
    </p:spTree>
    <p:extLst>
      <p:ext uri="{BB962C8B-B14F-4D97-AF65-F5344CB8AC3E}">
        <p14:creationId xmlns:p14="http://schemas.microsoft.com/office/powerpoint/2010/main" val="3089852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61744" y="615952"/>
            <a:ext cx="17178655" cy="2771143"/>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Esta forma de trabajar hará que los estudiantes estén motivados, siendo una garantía de éxito para </a:t>
            </a:r>
            <a:r>
              <a:rPr lang="es-MX" sz="2400" dirty="0" smtClean="0">
                <a:latin typeface="Arial" panose="020B0604020202020204" pitchFamily="34" charset="0"/>
                <a:ea typeface="Calibri" panose="020F0502020204030204" pitchFamily="34" charset="0"/>
                <a:cs typeface="Arial" panose="020B0604020202020204" pitchFamily="34" charset="0"/>
              </a:rPr>
              <a:t>su </a:t>
            </a:r>
            <a:r>
              <a:rPr lang="es-MX" sz="2400" dirty="0">
                <a:latin typeface="Arial" panose="020B0604020202020204" pitchFamily="34" charset="0"/>
                <a:ea typeface="Calibri" panose="020F0502020204030204" pitchFamily="34" charset="0"/>
                <a:cs typeface="Arial" panose="020B0604020202020204" pitchFamily="34" charset="0"/>
              </a:rPr>
              <a:t>aula, pues como afirma el doctor en </a:t>
            </a:r>
            <a:r>
              <a:rPr lang="es-MX" sz="2400" dirty="0" smtClean="0">
                <a:latin typeface="Arial" panose="020B0604020202020204" pitchFamily="34" charset="0"/>
                <a:ea typeface="Calibri" panose="020F0502020204030204" pitchFamily="34" charset="0"/>
                <a:cs typeface="Arial" panose="020B0604020202020204" pitchFamily="34" charset="0"/>
              </a:rPr>
              <a:t>Neurociencia, </a:t>
            </a:r>
            <a:r>
              <a:rPr lang="es-MX" sz="2400" dirty="0">
                <a:latin typeface="Arial" panose="020B0604020202020204" pitchFamily="34" charset="0"/>
                <a:ea typeface="Calibri" panose="020F0502020204030204" pitchFamily="34" charset="0"/>
                <a:cs typeface="Arial" panose="020B0604020202020204" pitchFamily="34" charset="0"/>
              </a:rPr>
              <a:t>Francisco </a:t>
            </a:r>
            <a:r>
              <a:rPr lang="es-MX" sz="2400" dirty="0" smtClean="0">
                <a:latin typeface="Arial" panose="020B0604020202020204" pitchFamily="34" charset="0"/>
                <a:ea typeface="Calibri" panose="020F0502020204030204" pitchFamily="34" charset="0"/>
                <a:cs typeface="Arial" panose="020B0604020202020204" pitchFamily="34" charset="0"/>
              </a:rPr>
              <a:t>Mora: </a:t>
            </a:r>
            <a:r>
              <a:rPr lang="es-MX" sz="2400" dirty="0">
                <a:latin typeface="Arial" panose="020B0604020202020204" pitchFamily="34" charset="0"/>
                <a:ea typeface="Calibri" panose="020F0502020204030204" pitchFamily="34" charset="0"/>
                <a:cs typeface="Arial" panose="020B0604020202020204" pitchFamily="34" charset="0"/>
              </a:rPr>
              <a:t>“El cerebro </a:t>
            </a:r>
            <a:r>
              <a:rPr lang="es-MX" sz="2400" dirty="0" smtClean="0">
                <a:latin typeface="Arial" panose="020B0604020202020204" pitchFamily="34" charset="0"/>
                <a:ea typeface="Calibri" panose="020F0502020204030204" pitchFamily="34" charset="0"/>
                <a:cs typeface="Arial" panose="020B0604020202020204" pitchFamily="34" charset="0"/>
              </a:rPr>
              <a:t>sólo </a:t>
            </a:r>
            <a:r>
              <a:rPr lang="es-MX" sz="2400" dirty="0">
                <a:latin typeface="Arial" panose="020B0604020202020204" pitchFamily="34" charset="0"/>
                <a:ea typeface="Calibri" panose="020F0502020204030204" pitchFamily="34" charset="0"/>
                <a:cs typeface="Arial" panose="020B0604020202020204" pitchFamily="34" charset="0"/>
              </a:rPr>
              <a:t>aprende si hay emoción”. Los alumnos se involucrarán tanto que no se darán cuenta de todo lo que están aprendiendo.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Para revisar algunas características sobre esta forma de trabajo, </a:t>
            </a:r>
            <a:r>
              <a:rPr lang="es-MX" sz="2400" dirty="0" smtClean="0">
                <a:latin typeface="Arial" panose="020B0604020202020204" pitchFamily="34" charset="0"/>
                <a:ea typeface="Calibri" panose="020F0502020204030204" pitchFamily="34" charset="0"/>
                <a:cs typeface="Arial" panose="020B0604020202020204" pitchFamily="34" charset="0"/>
              </a:rPr>
              <a:t>haga clic </a:t>
            </a:r>
            <a:r>
              <a:rPr lang="es-MX" sz="2400" dirty="0">
                <a:latin typeface="Arial" panose="020B0604020202020204" pitchFamily="34" charset="0"/>
                <a:ea typeface="Calibri" panose="020F0502020204030204" pitchFamily="34" charset="0"/>
                <a:cs typeface="Arial" panose="020B0604020202020204" pitchFamily="34" charset="0"/>
              </a:rPr>
              <a:t>en cada una de las ventanas.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469433647"/>
              </p:ext>
            </p:extLst>
          </p:nvPr>
        </p:nvGraphicFramePr>
        <p:xfrm>
          <a:off x="1261744" y="3913734"/>
          <a:ext cx="17178656" cy="4590186"/>
        </p:xfrm>
        <a:graphic>
          <a:graphicData uri="http://schemas.openxmlformats.org/drawingml/2006/table">
            <a:tbl>
              <a:tblPr firstRow="1" bandRow="1">
                <a:tableStyleId>{5C22544A-7EE6-4342-B048-85BDC9FD1C3A}</a:tableStyleId>
              </a:tblPr>
              <a:tblGrid>
                <a:gridCol w="8589328">
                  <a:extLst>
                    <a:ext uri="{9D8B030D-6E8A-4147-A177-3AD203B41FA5}">
                      <a16:colId xmlns:a16="http://schemas.microsoft.com/office/drawing/2014/main" xmlns="" val="20000"/>
                    </a:ext>
                  </a:extLst>
                </a:gridCol>
                <a:gridCol w="8589328">
                  <a:extLst>
                    <a:ext uri="{9D8B030D-6E8A-4147-A177-3AD203B41FA5}">
                      <a16:colId xmlns:a16="http://schemas.microsoft.com/office/drawing/2014/main" xmlns="" val="20001"/>
                    </a:ext>
                  </a:extLst>
                </a:gridCol>
              </a:tblGrid>
              <a:tr h="4590186">
                <a:tc>
                  <a:txBody>
                    <a:bodyPr/>
                    <a:lstStyle/>
                    <a:p>
                      <a:pPr algn="ctr"/>
                      <a:r>
                        <a:rPr lang="es-MX" sz="2800" dirty="0">
                          <a:latin typeface="Arial" panose="020B0604020202020204" pitchFamily="34" charset="0"/>
                          <a:ea typeface="Calibri" panose="020F0502020204030204" pitchFamily="34" charset="0"/>
                          <a:cs typeface="Arial" panose="020B0604020202020204" pitchFamily="34" charset="0"/>
                        </a:rPr>
                        <a:t>Las ventajas que presentan estas actividades lúdicas en educación</a:t>
                      </a:r>
                      <a:endParaRPr lang="es-MX" sz="2800" dirty="0"/>
                    </a:p>
                  </a:txBody>
                  <a:tcPr anchor="ctr">
                    <a:solidFill>
                      <a:srgbClr val="3333CC"/>
                    </a:solidFill>
                  </a:tcPr>
                </a:tc>
                <a:tc>
                  <a:txBody>
                    <a:bodyPr/>
                    <a:lstStyle/>
                    <a:p>
                      <a:pPr algn="ctr"/>
                      <a:r>
                        <a:rPr lang="es-MX" sz="2800" dirty="0" smtClean="0">
                          <a:latin typeface="Arial" panose="020B0604020202020204" pitchFamily="34" charset="0"/>
                          <a:ea typeface="Calibri" panose="020F0502020204030204" pitchFamily="34" charset="0"/>
                          <a:cs typeface="Arial" panose="020B0604020202020204" pitchFamily="34" charset="0"/>
                        </a:rPr>
                        <a:t>Beneficios </a:t>
                      </a:r>
                      <a:r>
                        <a:rPr lang="es-MX" sz="2800" dirty="0">
                          <a:latin typeface="Arial" panose="020B0604020202020204" pitchFamily="34" charset="0"/>
                          <a:ea typeface="Calibri" panose="020F0502020204030204" pitchFamily="34" charset="0"/>
                          <a:cs typeface="Arial" panose="020B0604020202020204" pitchFamily="34" charset="0"/>
                        </a:rPr>
                        <a:t>a la didáctica que ofrecen este tipo de metodologías</a:t>
                      </a:r>
                      <a:endParaRPr lang="es-MX" sz="2800" dirty="0"/>
                    </a:p>
                  </a:txBody>
                  <a:tcPr anchor="ctr">
                    <a:solidFill>
                      <a:srgbClr val="002060"/>
                    </a:solidFill>
                  </a:tcPr>
                </a:tc>
                <a:extLst>
                  <a:ext uri="{0D108BD9-81ED-4DB2-BD59-A6C34878D82A}">
                    <a16:rowId xmlns:a16="http://schemas.microsoft.com/office/drawing/2014/main" xmlns="" val="10000"/>
                  </a:ext>
                </a:extLst>
              </a:tr>
            </a:tbl>
          </a:graphicData>
        </a:graphic>
      </p:graphicFrame>
      <p:sp>
        <p:nvSpPr>
          <p:cNvPr id="4" name="Rectángulo 3"/>
          <p:cNvSpPr/>
          <p:nvPr/>
        </p:nvSpPr>
        <p:spPr>
          <a:xfrm>
            <a:off x="1475105" y="9030559"/>
            <a:ext cx="7242175" cy="533216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Se adapta a cualquier contenido curricular.</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Promueve la colaboración y el trabajo en equipo.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Desarrolla el pensamiento crítico y la habilidad para resolver problemas.</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Mejora la competencia verbal.</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Es divertido.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Mejora la competencia verbal.</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Plantea retos ante los que se debe perseverar.</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Construye pensamiento deductivo.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Los alumnos son los protagonistas de su aprendizaje.</a:t>
            </a:r>
          </a:p>
          <a:p>
            <a:pPr marL="238125"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5" name="Rectángulo 4"/>
          <p:cNvSpPr/>
          <p:nvPr/>
        </p:nvSpPr>
        <p:spPr>
          <a:xfrm>
            <a:off x="10607040" y="8915283"/>
            <a:ext cx="7089456" cy="6410984"/>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Genera experiencias positivas en el usuario.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El aprendizaje se adquiere por </a:t>
            </a:r>
            <a:r>
              <a:rPr lang="es-MX" sz="2400" dirty="0">
                <a:latin typeface="Arial" panose="020B0604020202020204" pitchFamily="34" charset="0"/>
                <a:ea typeface="Calibri" panose="020F0502020204030204" pitchFamily="34" charset="0"/>
                <a:cs typeface="Arial" panose="020B0604020202020204" pitchFamily="34" charset="0"/>
                <a:hlinkClick r:id="rId2"/>
              </a:rPr>
              <a:t>motivación</a:t>
            </a:r>
            <a:r>
              <a:rPr lang="es-MX" sz="2400" dirty="0">
                <a:latin typeface="Arial" panose="020B0604020202020204" pitchFamily="34" charset="0"/>
                <a:ea typeface="Calibri" panose="020F0502020204030204" pitchFamily="34" charset="0"/>
                <a:cs typeface="Arial" panose="020B0604020202020204" pitchFamily="34" charset="0"/>
              </a:rPr>
              <a:t>.</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La retroalimentación es constante.</a:t>
            </a:r>
          </a:p>
          <a:p>
            <a:pPr marL="342900" lvl="0" indent="-342900">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Genera </a:t>
            </a:r>
            <a:r>
              <a:rPr lang="es-MX" sz="2400" dirty="0" smtClean="0">
                <a:latin typeface="Arial" panose="020B0604020202020204" pitchFamily="34" charset="0"/>
                <a:ea typeface="Calibri" panose="020F0502020204030204" pitchFamily="34" charset="0"/>
                <a:cs typeface="Arial" panose="020B0604020202020204" pitchFamily="34" charset="0"/>
              </a:rPr>
              <a:t>un </a:t>
            </a:r>
            <a:r>
              <a:rPr lang="es-MX" sz="2400" dirty="0" smtClean="0">
                <a:latin typeface="Arial" panose="020B0604020202020204" pitchFamily="34" charset="0"/>
                <a:ea typeface="Calibri" panose="020F0502020204030204" pitchFamily="34" charset="0"/>
                <a:cs typeface="Arial" panose="020B0604020202020204" pitchFamily="34" charset="0"/>
                <a:hlinkClick r:id="rId3"/>
              </a:rPr>
              <a:t>aprendizaje más significativo</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permitiendo mayor retención en la memoria al ser más atractivo.</a:t>
            </a:r>
          </a:p>
          <a:p>
            <a:pPr marL="342900" lvl="0" indent="-342900" algn="just">
              <a:lnSpc>
                <a:spcPct val="107000"/>
              </a:lnSpc>
              <a:spcAft>
                <a:spcPts val="0"/>
              </a:spcAft>
              <a:buFont typeface="Symbol" panose="05050102010706020507" pitchFamily="18" charset="2"/>
              <a:buChar char=""/>
            </a:pPr>
            <a:r>
              <a:rPr lang="es-MX" sz="2400" dirty="0" smtClean="0">
                <a:latin typeface="Arial" panose="020B0604020202020204" pitchFamily="34" charset="0"/>
                <a:ea typeface="Calibri" panose="020F0502020204030204" pitchFamily="34" charset="0"/>
                <a:cs typeface="Arial" panose="020B0604020202020204" pitchFamily="34" charset="0"/>
              </a:rPr>
              <a:t>Posibilita resultados medibles </a:t>
            </a:r>
            <a:r>
              <a:rPr lang="es-MX" sz="2400" dirty="0">
                <a:latin typeface="Arial" panose="020B0604020202020204" pitchFamily="34" charset="0"/>
                <a:ea typeface="Calibri" panose="020F0502020204030204" pitchFamily="34" charset="0"/>
                <a:cs typeface="Arial" panose="020B0604020202020204" pitchFamily="34" charset="0"/>
              </a:rPr>
              <a:t>a través de los puntos, insignias o medallas.</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hlinkClick r:id="rId4"/>
              </a:rPr>
              <a:t>Alfabetiza digitalmente</a:t>
            </a:r>
            <a:r>
              <a:rPr lang="es-MX" sz="2400" dirty="0">
                <a:latin typeface="Arial" panose="020B0604020202020204" pitchFamily="34" charset="0"/>
                <a:ea typeface="Calibri" panose="020F0502020204030204" pitchFamily="34" charset="0"/>
                <a:cs typeface="Arial" panose="020B0604020202020204" pitchFamily="34" charset="0"/>
              </a:rPr>
              <a:t> al alumnado.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Genera aprendices más autónomos y competencias adecuadas.</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Desarrolla competitividad a la vez que colaboración.</a:t>
            </a:r>
          </a:p>
          <a:p>
            <a:pPr marL="342900" lvl="0" indent="-342900" algn="just">
              <a:lnSpc>
                <a:spcPct val="107000"/>
              </a:lnSpc>
              <a:spcAft>
                <a:spcPts val="80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Otorga capacidad de conectividad entre usuarios.</a:t>
            </a:r>
          </a:p>
        </p:txBody>
      </p:sp>
      <p:sp>
        <p:nvSpPr>
          <p:cNvPr id="6" name="CuadroTexto 5"/>
          <p:cNvSpPr txBox="1"/>
          <p:nvPr/>
        </p:nvSpPr>
        <p:spPr>
          <a:xfrm>
            <a:off x="18775680" y="5608320"/>
            <a:ext cx="3779520" cy="1938992"/>
          </a:xfrm>
          <a:prstGeom prst="rect">
            <a:avLst/>
          </a:prstGeom>
          <a:solidFill>
            <a:srgbClr val="FF0000"/>
          </a:solidFill>
        </p:spPr>
        <p:txBody>
          <a:bodyPr wrap="square" rtlCol="0">
            <a:spAutoFit/>
          </a:bodyPr>
          <a:lstStyle/>
          <a:p>
            <a:r>
              <a:rPr lang="es-MX" sz="2400" dirty="0" smtClean="0">
                <a:solidFill>
                  <a:schemeClr val="bg1"/>
                </a:solidFill>
                <a:latin typeface="Arial" panose="020B0604020202020204" pitchFamily="34" charset="0"/>
                <a:cs typeface="Arial" panose="020B0604020202020204" pitchFamily="34" charset="0"/>
              </a:rPr>
              <a:t>Aurelio, presentar </a:t>
            </a:r>
            <a:endParaRPr lang="es-MX" sz="2400" dirty="0">
              <a:solidFill>
                <a:schemeClr val="bg1"/>
              </a:solidFill>
              <a:latin typeface="Arial" panose="020B0604020202020204" pitchFamily="34" charset="0"/>
              <a:cs typeface="Arial" panose="020B0604020202020204" pitchFamily="34" charset="0"/>
            </a:endParaRPr>
          </a:p>
          <a:p>
            <a:r>
              <a:rPr lang="es-MX" sz="2400" dirty="0" smtClean="0">
                <a:solidFill>
                  <a:schemeClr val="bg1"/>
                </a:solidFill>
                <a:latin typeface="Arial" panose="020B0604020202020204" pitchFamily="34" charset="0"/>
                <a:cs typeface="Arial" panose="020B0604020202020204" pitchFamily="34" charset="0"/>
              </a:rPr>
              <a:t>Ventanas emergentes. La información para cada ventana está bajo cada recuadro.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852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98883336"/>
              </p:ext>
            </p:extLst>
          </p:nvPr>
        </p:nvGraphicFramePr>
        <p:xfrm>
          <a:off x="793752" y="1965998"/>
          <a:ext cx="17829530" cy="1478241"/>
        </p:xfrm>
        <a:graphic>
          <a:graphicData uri="http://schemas.openxmlformats.org/drawingml/2006/table">
            <a:tbl>
              <a:tblPr firstRow="1" bandRow="1">
                <a:tableStyleId>{5C22544A-7EE6-4342-B048-85BDC9FD1C3A}</a:tableStyleId>
              </a:tblPr>
              <a:tblGrid>
                <a:gridCol w="2999661">
                  <a:extLst>
                    <a:ext uri="{9D8B030D-6E8A-4147-A177-3AD203B41FA5}">
                      <a16:colId xmlns:a16="http://schemas.microsoft.com/office/drawing/2014/main" xmlns="" val="20000"/>
                    </a:ext>
                  </a:extLst>
                </a:gridCol>
                <a:gridCol w="2516975">
                  <a:extLst>
                    <a:ext uri="{9D8B030D-6E8A-4147-A177-3AD203B41FA5}">
                      <a16:colId xmlns:a16="http://schemas.microsoft.com/office/drawing/2014/main" xmlns="" val="20001"/>
                    </a:ext>
                  </a:extLst>
                </a:gridCol>
                <a:gridCol w="2775126">
                  <a:extLst>
                    <a:ext uri="{9D8B030D-6E8A-4147-A177-3AD203B41FA5}">
                      <a16:colId xmlns:a16="http://schemas.microsoft.com/office/drawing/2014/main" xmlns="" val="20002"/>
                    </a:ext>
                  </a:extLst>
                </a:gridCol>
                <a:gridCol w="2420168">
                  <a:extLst>
                    <a:ext uri="{9D8B030D-6E8A-4147-A177-3AD203B41FA5}">
                      <a16:colId xmlns:a16="http://schemas.microsoft.com/office/drawing/2014/main" xmlns="" val="20003"/>
                    </a:ext>
                  </a:extLst>
                </a:gridCol>
                <a:gridCol w="2646050">
                  <a:extLst>
                    <a:ext uri="{9D8B030D-6E8A-4147-A177-3AD203B41FA5}">
                      <a16:colId xmlns:a16="http://schemas.microsoft.com/office/drawing/2014/main" xmlns="" val="20004"/>
                    </a:ext>
                  </a:extLst>
                </a:gridCol>
                <a:gridCol w="2452437">
                  <a:extLst>
                    <a:ext uri="{9D8B030D-6E8A-4147-A177-3AD203B41FA5}">
                      <a16:colId xmlns:a16="http://schemas.microsoft.com/office/drawing/2014/main" xmlns="" val="20005"/>
                    </a:ext>
                  </a:extLst>
                </a:gridCol>
                <a:gridCol w="2019113">
                  <a:extLst>
                    <a:ext uri="{9D8B030D-6E8A-4147-A177-3AD203B41FA5}">
                      <a16:colId xmlns:a16="http://schemas.microsoft.com/office/drawing/2014/main" xmlns="" val="20006"/>
                    </a:ext>
                  </a:extLst>
                </a:gridCol>
              </a:tblGrid>
              <a:tr h="1016291">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2.3.1 Objetivo general de la lección</a:t>
                      </a:r>
                    </a:p>
                  </a:txBody>
                  <a:tcPr anchor="ctr">
                    <a:solidFill>
                      <a:schemeClr val="accent5">
                        <a:lumMod val="75000"/>
                      </a:schemeClr>
                    </a:solidFill>
                  </a:tcPr>
                </a:tc>
                <a:tc>
                  <a:txBody>
                    <a:bodyPr/>
                    <a:lstStyle/>
                    <a:p>
                      <a:pPr lvl="0" algn="l"/>
                      <a:r>
                        <a:rPr lang="es-MX" sz="2000" dirty="0">
                          <a:latin typeface="Arial" panose="020B0604020202020204" pitchFamily="34" charset="0"/>
                          <a:cs typeface="Arial" panose="020B0604020202020204" pitchFamily="34" charset="0"/>
                        </a:rPr>
                        <a:t>2.3.2 Temática e historia del juego</a:t>
                      </a:r>
                    </a:p>
                  </a:txBody>
                  <a:tcPr anchor="ctr">
                    <a:solidFill>
                      <a:schemeClr val="accent5">
                        <a:lumMod val="75000"/>
                      </a:schemeClr>
                    </a:solidFill>
                  </a:tcPr>
                </a:tc>
                <a:tc>
                  <a:txBody>
                    <a:bodyPr/>
                    <a:lstStyle/>
                    <a:p>
                      <a:pPr lvl="0" algn="l"/>
                      <a:r>
                        <a:rPr lang="es-MX" sz="2000" dirty="0">
                          <a:latin typeface="Arial" panose="020B0604020202020204" pitchFamily="34" charset="0"/>
                          <a:cs typeface="Arial" panose="020B0604020202020204" pitchFamily="34" charset="0"/>
                        </a:rPr>
                        <a:t>2.3.3 Niveles del </a:t>
                      </a:r>
                      <a:r>
                        <a:rPr lang="es-MX" sz="2000" dirty="0" smtClean="0">
                          <a:latin typeface="Arial" panose="020B0604020202020204" pitchFamily="34" charset="0"/>
                          <a:cs typeface="Arial" panose="020B0604020202020204" pitchFamily="34" charset="0"/>
                        </a:rPr>
                        <a:t>juego/Objetivos </a:t>
                      </a:r>
                      <a:r>
                        <a:rPr lang="es-MX" sz="2000" dirty="0">
                          <a:latin typeface="Arial" panose="020B0604020202020204" pitchFamily="34" charset="0"/>
                          <a:cs typeface="Arial" panose="020B0604020202020204" pitchFamily="34" charset="0"/>
                        </a:rPr>
                        <a:t>de Aprendizaje</a:t>
                      </a: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b="1" kern="1200" dirty="0">
                          <a:solidFill>
                            <a:schemeClr val="lt1"/>
                          </a:solidFill>
                          <a:latin typeface="Arial" panose="020B0604020202020204" pitchFamily="34" charset="0"/>
                          <a:ea typeface="+mn-ea"/>
                          <a:cs typeface="Arial" panose="020B0604020202020204" pitchFamily="34" charset="0"/>
                        </a:rPr>
                        <a:t>2.3.4 </a:t>
                      </a:r>
                      <a:r>
                        <a:rPr lang="es-MX" sz="2000" dirty="0">
                          <a:latin typeface="Arial" panose="020B0604020202020204" pitchFamily="34" charset="0"/>
                          <a:cs typeface="Arial" panose="020B0604020202020204" pitchFamily="34" charset="0"/>
                        </a:rPr>
                        <a:t>Retos a superar y pistas sugeridas</a:t>
                      </a: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2.3.5 Puertas con código de acceso</a:t>
                      </a: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2.3.6 </a:t>
                      </a:r>
                      <a:r>
                        <a:rPr lang="es-MX" sz="2000" b="1" kern="1200" dirty="0">
                          <a:solidFill>
                            <a:schemeClr val="lt1"/>
                          </a:solidFill>
                          <a:latin typeface="Arial" panose="020B0604020202020204" pitchFamily="34" charset="0"/>
                          <a:ea typeface="+mn-ea"/>
                          <a:cs typeface="Arial" panose="020B0604020202020204" pitchFamily="34" charset="0"/>
                        </a:rPr>
                        <a:t>Mapa de navegación</a:t>
                      </a:r>
                      <a:endParaRPr lang="es-MX" sz="2000" dirty="0">
                        <a:latin typeface="Arial" panose="020B0604020202020204" pitchFamily="34" charset="0"/>
                        <a:cs typeface="Arial" panose="020B0604020202020204" pitchFamily="34" charset="0"/>
                      </a:endParaRP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2.3.7 Premio final</a:t>
                      </a:r>
                    </a:p>
                  </a:txBody>
                  <a:tcPr anchor="ctr">
                    <a:solidFill>
                      <a:schemeClr val="accent5">
                        <a:lumMod val="75000"/>
                      </a:schemeClr>
                    </a:solidFill>
                  </a:tcPr>
                </a:tc>
                <a:extLst>
                  <a:ext uri="{0D108BD9-81ED-4DB2-BD59-A6C34878D82A}">
                    <a16:rowId xmlns:a16="http://schemas.microsoft.com/office/drawing/2014/main" xmlns="" val="10000"/>
                  </a:ext>
                </a:extLst>
              </a:tr>
              <a:tr h="461950">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gridSpan="5">
                  <a:txBody>
                    <a:bodyPr/>
                    <a:lstStyle/>
                    <a:p>
                      <a:pPr algn="ctr"/>
                      <a:endParaRPr lang="es-MX" sz="2400" dirty="0"/>
                    </a:p>
                  </a:txBody>
                  <a:tcPr>
                    <a:solidFill>
                      <a:srgbClr val="00CC99"/>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1"/>
                  </a:ext>
                </a:extLst>
              </a:tr>
            </a:tbl>
          </a:graphicData>
        </a:graphic>
      </p:graphicFrame>
      <p:sp>
        <p:nvSpPr>
          <p:cNvPr id="3" name="CuadroTexto 2"/>
          <p:cNvSpPr txBox="1"/>
          <p:nvPr/>
        </p:nvSpPr>
        <p:spPr>
          <a:xfrm>
            <a:off x="793752" y="751370"/>
            <a:ext cx="18225770" cy="461665"/>
          </a:xfrm>
          <a:prstGeom prst="rect">
            <a:avLst/>
          </a:prstGeom>
          <a:noFill/>
        </p:spPr>
        <p:txBody>
          <a:bodyPr wrap="square" rtlCol="0">
            <a:spAutoFit/>
          </a:bodyPr>
          <a:lstStyle/>
          <a:p>
            <a:r>
              <a:rPr lang="es-MX" sz="2400" dirty="0">
                <a:solidFill>
                  <a:srgbClr val="FF0000"/>
                </a:solidFill>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Seleccione la pestaña que corresponda </a:t>
            </a:r>
            <a:r>
              <a:rPr lang="es-MX" sz="2400" dirty="0">
                <a:latin typeface="Arial" panose="020B0604020202020204" pitchFamily="34" charset="0"/>
                <a:cs typeface="Arial" panose="020B0604020202020204" pitchFamily="34" charset="0"/>
              </a:rPr>
              <a:t>para consultar la información </a:t>
            </a:r>
            <a:r>
              <a:rPr lang="es-MX" sz="2400" dirty="0" smtClean="0">
                <a:latin typeface="Arial" panose="020B0604020202020204" pitchFamily="34" charset="0"/>
                <a:cs typeface="Arial" panose="020B0604020202020204" pitchFamily="34" charset="0"/>
              </a:rPr>
              <a:t>de los siguientes subtemas:  </a:t>
            </a:r>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412" y="583418"/>
            <a:ext cx="664720" cy="664720"/>
          </a:xfrm>
          <a:prstGeom prst="rect">
            <a:avLst/>
          </a:prstGeom>
        </p:spPr>
      </p:pic>
      <p:sp>
        <p:nvSpPr>
          <p:cNvPr id="6" name="Rectángulo 5"/>
          <p:cNvSpPr/>
          <p:nvPr/>
        </p:nvSpPr>
        <p:spPr>
          <a:xfrm>
            <a:off x="19281140" y="1248138"/>
            <a:ext cx="4188460" cy="39831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Renato, el contenido de cada uno de estos subtemas, presentar en pestañas, como se presentan los videos. </a:t>
            </a:r>
          </a:p>
          <a:p>
            <a:endParaRPr lang="es-MX" sz="2400" dirty="0">
              <a:solidFill>
                <a:schemeClr val="tx1"/>
              </a:solidFill>
              <a:latin typeface="Arial" panose="020B0604020202020204" pitchFamily="34" charset="0"/>
              <a:cs typeface="Arial" panose="020B0604020202020204" pitchFamily="34" charset="0"/>
            </a:endParaRPr>
          </a:p>
          <a:p>
            <a:r>
              <a:rPr lang="es-MX" sz="2400" b="1" dirty="0">
                <a:solidFill>
                  <a:srgbClr val="FF0000"/>
                </a:solidFill>
                <a:latin typeface="Arial" panose="020B0604020202020204" pitchFamily="34" charset="0"/>
                <a:cs typeface="Arial" panose="020B0604020202020204" pitchFamily="34" charset="0"/>
              </a:rPr>
              <a:t>El contenido que deberá ir en cada pestaña se encuentra en las diapositivas 30 a la 39</a:t>
            </a:r>
          </a:p>
        </p:txBody>
      </p:sp>
    </p:spTree>
    <p:extLst>
      <p:ext uri="{BB962C8B-B14F-4D97-AF65-F5344CB8AC3E}">
        <p14:creationId xmlns:p14="http://schemas.microsoft.com/office/powerpoint/2010/main" val="43883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468376"/>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800" b="1" dirty="0">
                <a:latin typeface="Arial" panose="020B0604020202020204" pitchFamily="34" charset="0"/>
                <a:cs typeface="Arial" panose="020B0604020202020204" pitchFamily="34" charset="0"/>
              </a:rPr>
              <a:t>2.1 Gamificación y </a:t>
            </a:r>
            <a:r>
              <a:rPr lang="es-MX" sz="2800" b="1" dirty="0" smtClean="0">
                <a:latin typeface="Arial" panose="020B0604020202020204" pitchFamily="34" charset="0"/>
                <a:cs typeface="Arial" panose="020B0604020202020204" pitchFamily="34" charset="0"/>
              </a:rPr>
              <a:t>aprendizaje </a:t>
            </a:r>
            <a:endParaRPr lang="es-MX" sz="2800" b="1" dirty="0">
              <a:latin typeface="Arial" panose="020B0604020202020204" pitchFamily="34" charset="0"/>
              <a:cs typeface="Arial" panose="020B0604020202020204" pitchFamily="34" charset="0"/>
            </a:endParaRPr>
          </a:p>
          <a:p>
            <a:endParaRPr lang="es-MX" sz="2400" b="1" dirty="0">
              <a:latin typeface="Arial" panose="020B0604020202020204" pitchFamily="34" charset="0"/>
              <a:cs typeface="Arial" panose="020B0604020202020204" pitchFamily="34" charset="0"/>
            </a:endParaRPr>
          </a:p>
        </p:txBody>
      </p:sp>
      <p:sp>
        <p:nvSpPr>
          <p:cNvPr id="19" name="Rectángulo 18"/>
          <p:cNvSpPr/>
          <p:nvPr/>
        </p:nvSpPr>
        <p:spPr>
          <a:xfrm>
            <a:off x="-396391" y="0"/>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3" name="Rectángulo 2"/>
          <p:cNvSpPr/>
          <p:nvPr/>
        </p:nvSpPr>
        <p:spPr>
          <a:xfrm>
            <a:off x="938461" y="1782345"/>
            <a:ext cx="8815139" cy="6750336"/>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p:cNvSpPr/>
          <p:nvPr/>
        </p:nvSpPr>
        <p:spPr>
          <a:xfrm>
            <a:off x="1671725" y="2397035"/>
            <a:ext cx="7688848" cy="5262979"/>
          </a:xfrm>
          <a:prstGeom prst="rect">
            <a:avLst/>
          </a:prstGeom>
        </p:spPr>
        <p:txBody>
          <a:bodyPr wrap="square">
            <a:spAutoFit/>
          </a:bodyPr>
          <a:lstStyle/>
          <a:p>
            <a:pPr algn="just"/>
            <a:r>
              <a:rPr lang="es-MX" sz="2400" dirty="0">
                <a:latin typeface="Arial" panose="020B0604020202020204" pitchFamily="34" charset="0"/>
                <a:cs typeface="Arial" panose="020B0604020202020204" pitchFamily="34" charset="0"/>
              </a:rPr>
              <a:t>La gamificación (también </a:t>
            </a:r>
            <a:r>
              <a:rPr lang="es-MX" sz="2400" dirty="0" smtClean="0">
                <a:latin typeface="Arial" panose="020B0604020202020204" pitchFamily="34" charset="0"/>
                <a:cs typeface="Arial" panose="020B0604020202020204" pitchFamily="34" charset="0"/>
              </a:rPr>
              <a:t>conocida como ludificación</a:t>
            </a:r>
            <a:r>
              <a:rPr lang="es-MX" sz="2400" dirty="0">
                <a:latin typeface="Arial" panose="020B0604020202020204" pitchFamily="34" charset="0"/>
                <a:cs typeface="Arial" panose="020B0604020202020204" pitchFamily="34" charset="0"/>
              </a:rPr>
              <a:t>) es el uso de técnicas, elementos y dinámicas propias de los juegos y el ocio en actividades recreativas con el fin de potenciar la motivación, así como de reforzar la conducta para solucionar un problema, mejorar la productividad,​ obtener un objetivo, activar el aprendizaje y evaluar a individuos concretos.</a:t>
            </a:r>
          </a:p>
          <a:p>
            <a:pPr algn="just"/>
            <a:r>
              <a:rPr lang="es-MX" sz="2400" dirty="0">
                <a:latin typeface="Arial" panose="020B0604020202020204" pitchFamily="34" charset="0"/>
                <a:cs typeface="Arial" panose="020B0604020202020204" pitchFamily="34" charset="0"/>
              </a:rPr>
              <a:t> </a:t>
            </a:r>
          </a:p>
          <a:p>
            <a:pPr algn="just"/>
            <a:r>
              <a:rPr lang="es-MX" sz="2400" dirty="0">
                <a:latin typeface="Arial" panose="020B0604020202020204" pitchFamily="34" charset="0"/>
                <a:cs typeface="Arial" panose="020B0604020202020204" pitchFamily="34" charset="0"/>
              </a:rPr>
              <a:t>Esta tendencia pretende aplicar el pensamiento y la mecánica de los juegos en ámbitos específicos de la vida cotidiana, </a:t>
            </a:r>
            <a:r>
              <a:rPr lang="es-MX" sz="2400" dirty="0" smtClean="0">
                <a:latin typeface="Arial" panose="020B0604020202020204" pitchFamily="34" charset="0"/>
                <a:cs typeface="Arial" panose="020B0604020202020204" pitchFamily="34" charset="0"/>
              </a:rPr>
              <a:t>en los que se </a:t>
            </a:r>
            <a:r>
              <a:rPr lang="es-MX" sz="2400" dirty="0">
                <a:latin typeface="Arial" panose="020B0604020202020204" pitchFamily="34" charset="0"/>
                <a:cs typeface="Arial" panose="020B0604020202020204" pitchFamily="34" charset="0"/>
              </a:rPr>
              <a:t>propone facilitar la consecución de ciertos objetivos relacionados con la formación, fidelización, cohesión social, creatividad, </a:t>
            </a:r>
            <a:r>
              <a:rPr lang="es-MX" sz="2400" dirty="0" smtClean="0">
                <a:latin typeface="Arial" panose="020B0604020202020204" pitchFamily="34" charset="0"/>
                <a:cs typeface="Arial" panose="020B0604020202020204" pitchFamily="34" charset="0"/>
              </a:rPr>
              <a:t>etc</a:t>
            </a:r>
            <a:r>
              <a:rPr lang="es-ES" sz="2400" dirty="0" err="1" smtClean="0">
                <a:latin typeface="Arial" panose="020B0604020202020204" pitchFamily="34" charset="0"/>
                <a:cs typeface="Arial" panose="020B0604020202020204" pitchFamily="34" charset="0"/>
              </a:rPr>
              <a:t>étera</a:t>
            </a:r>
            <a:r>
              <a:rPr lang="es-MX" sz="2400" dirty="0" smtClean="0">
                <a:latin typeface="Arial" panose="020B0604020202020204" pitchFamily="34" charset="0"/>
                <a:cs typeface="Arial" panose="020B0604020202020204" pitchFamily="34" charset="0"/>
              </a:rPr>
              <a:t>. </a:t>
            </a:r>
            <a:endParaRPr lang="es-MX" sz="2400" dirty="0">
              <a:latin typeface="Arial" panose="020B0604020202020204" pitchFamily="34" charset="0"/>
              <a:cs typeface="Arial" panose="020B0604020202020204" pitchFamily="34" charset="0"/>
            </a:endParaRPr>
          </a:p>
        </p:txBody>
      </p:sp>
      <p:sp>
        <p:nvSpPr>
          <p:cNvPr id="11" name="Rectángulo 10"/>
          <p:cNvSpPr/>
          <p:nvPr/>
        </p:nvSpPr>
        <p:spPr>
          <a:xfrm>
            <a:off x="9753600" y="1782345"/>
            <a:ext cx="8815139" cy="6750336"/>
          </a:xfrm>
          <a:prstGeom prst="rect">
            <a:avLst/>
          </a:prstGeom>
          <a:solidFill>
            <a:srgbClr val="33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11029746" y="2044962"/>
            <a:ext cx="6803461" cy="6225102"/>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cs typeface="Arial" panose="020B0604020202020204" pitchFamily="34" charset="0"/>
              </a:rPr>
              <a:t>Por ejemplo, la inclusión de juegos en una red social </a:t>
            </a:r>
            <a:r>
              <a:rPr lang="es-MX" sz="2400" dirty="0" smtClean="0">
                <a:solidFill>
                  <a:schemeClr val="bg1"/>
                </a:solidFill>
                <a:latin typeface="Arial" panose="020B0604020202020204" pitchFamily="34" charset="0"/>
                <a:cs typeface="Arial" panose="020B0604020202020204" pitchFamily="34" charset="0"/>
              </a:rPr>
              <a:t>incrementa, </a:t>
            </a:r>
            <a:r>
              <a:rPr lang="es-MX" sz="2400" dirty="0">
                <a:solidFill>
                  <a:schemeClr val="bg1"/>
                </a:solidFill>
                <a:latin typeface="Arial" panose="020B0604020202020204" pitchFamily="34" charset="0"/>
                <a:cs typeface="Arial" panose="020B0604020202020204" pitchFamily="34" charset="0"/>
              </a:rPr>
              <a:t>de forma </a:t>
            </a:r>
            <a:r>
              <a:rPr lang="es-MX" sz="2400" dirty="0" smtClean="0">
                <a:solidFill>
                  <a:schemeClr val="bg1"/>
                </a:solidFill>
                <a:latin typeface="Arial" panose="020B0604020202020204" pitchFamily="34" charset="0"/>
                <a:cs typeface="Arial" panose="020B0604020202020204" pitchFamily="34" charset="0"/>
              </a:rPr>
              <a:t>considerable, </a:t>
            </a:r>
            <a:r>
              <a:rPr lang="es-MX" sz="2400" dirty="0">
                <a:solidFill>
                  <a:schemeClr val="bg1"/>
                </a:solidFill>
                <a:latin typeface="Arial" panose="020B0604020202020204" pitchFamily="34" charset="0"/>
                <a:cs typeface="Arial" panose="020B0604020202020204" pitchFamily="34" charset="0"/>
              </a:rPr>
              <a:t>la motivación y la participación de sus usuarios.</a:t>
            </a:r>
          </a:p>
          <a:p>
            <a:pPr algn="just">
              <a:lnSpc>
                <a:spcPct val="107000"/>
              </a:lnSpc>
              <a:spcAft>
                <a:spcPts val="800"/>
              </a:spcAft>
            </a:pPr>
            <a:endParaRPr lang="es-MX" sz="2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Los juegos han demostrado tener un gran poder motivador. Esto se debe a la capacidad de los elementos constituyentes de los juegos (puntos, medallas, tablas clasificatorias, marcos narrativos de la actividad, trabajo en grupos), para atender las necesidades básicas que impulsan la acción del ser humano: competencia, autonomía y pertenencia al grupo. En este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sentido,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los juegos son capaces de potenciar los resultados en el aprendizaje por varias razones: </a:t>
            </a:r>
          </a:p>
        </p:txBody>
      </p:sp>
      <p:graphicFrame>
        <p:nvGraphicFramePr>
          <p:cNvPr id="10" name="Diagrama 9"/>
          <p:cNvGraphicFramePr/>
          <p:nvPr>
            <p:extLst>
              <p:ext uri="{D42A27DB-BD31-4B8C-83A1-F6EECF244321}">
                <p14:modId xmlns:p14="http://schemas.microsoft.com/office/powerpoint/2010/main" val="659639006"/>
              </p:ext>
            </p:extLst>
          </p:nvPr>
        </p:nvGraphicFramePr>
        <p:xfrm>
          <a:off x="938461" y="6984044"/>
          <a:ext cx="18023305" cy="8950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18961766" y="10611293"/>
            <a:ext cx="4596061" cy="26432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smtClean="0"/>
              <a:t>Aurelio, por favor dar formato y convertir en imagen.</a:t>
            </a:r>
            <a:endParaRPr lang="es-MX" b="1" dirty="0"/>
          </a:p>
        </p:txBody>
      </p:sp>
    </p:spTree>
    <p:extLst>
      <p:ext uri="{BB962C8B-B14F-4D97-AF65-F5344CB8AC3E}">
        <p14:creationId xmlns:p14="http://schemas.microsoft.com/office/powerpoint/2010/main" val="3338312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08980" y="1653328"/>
            <a:ext cx="17849580" cy="850034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2.3.1 Objetivo general de la lección</a:t>
            </a:r>
          </a:p>
          <a:p>
            <a:pPr marL="457200" lvl="1" algn="just">
              <a:lnSpc>
                <a:spcPct val="107000"/>
              </a:lnSpc>
              <a:spcAft>
                <a:spcPts val="800"/>
              </a:spcAft>
            </a:pPr>
            <a:endParaRPr lang="es-MX" sz="2400" b="1" dirty="0">
              <a:effectLst/>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Antes de empezar a construir nuestra aventura, es importante plantearse cuál es el objetivo de aprendizaje que estamos buscando (adquisición de nuevos conocimientos, repaso de temas pasados, ejercicios de refuerzo). Veamos cómo se podrían abordar los retos desde cada temática: </a:t>
            </a:r>
          </a:p>
          <a:p>
            <a:pPr algn="just"/>
            <a:r>
              <a:rPr lang="es-MX" sz="2400" dirty="0">
                <a:latin typeface="Arial" panose="020B0604020202020204" pitchFamily="34" charset="0"/>
                <a:cs typeface="Arial" panose="020B0604020202020204" pitchFamily="34" charset="0"/>
              </a:rPr>
              <a:t> </a:t>
            </a:r>
          </a:p>
          <a:p>
            <a:pPr marL="1163585" lvl="1" indent="-342900" algn="just">
              <a:buFont typeface="Arial" panose="020B0604020202020204" pitchFamily="34" charset="0"/>
              <a:buChar char="•"/>
            </a:pPr>
            <a:r>
              <a:rPr lang="es-MX" sz="2400" b="1" dirty="0">
                <a:solidFill>
                  <a:schemeClr val="dk1"/>
                </a:solidFill>
                <a:highlight>
                  <a:srgbClr val="CCCCFF"/>
                </a:highlight>
                <a:latin typeface="Arial" panose="020B0604020202020204" pitchFamily="34" charset="0"/>
                <a:cs typeface="Arial" panose="020B0604020202020204" pitchFamily="34" charset="0"/>
              </a:rPr>
              <a:t>Adquisición de nuevos conocimientos</a:t>
            </a:r>
            <a:r>
              <a:rPr lang="es-MX" sz="2400" dirty="0">
                <a:solidFill>
                  <a:schemeClr val="dk1"/>
                </a:solidFill>
                <a:highlight>
                  <a:srgbClr val="CCCCFF"/>
                </a:highlight>
                <a:latin typeface="Arial" panose="020B0604020202020204" pitchFamily="34" charset="0"/>
                <a:cs typeface="Arial" panose="020B0604020202020204" pitchFamily="34" charset="0"/>
              </a:rPr>
              <a:t>: Se pueden presentar videos tutoriales, diapositivas con textos selectos, audios con algún relato o explicación, sólo es necesario tener en cuenta que cada bloque de aprendizaje ocupe entre 3 y 10 minutos, pues después de este tiempo es muy fácil perder la atención y motivación del alumnado.</a:t>
            </a:r>
          </a:p>
          <a:p>
            <a:pPr marL="1163585" lvl="1" indent="-342900" algn="just">
              <a:buFont typeface="Arial" panose="020B0604020202020204" pitchFamily="34" charset="0"/>
              <a:buChar char="•"/>
            </a:pPr>
            <a:r>
              <a:rPr lang="es-MX" sz="2400" b="1" dirty="0">
                <a:solidFill>
                  <a:schemeClr val="dk1"/>
                </a:solidFill>
                <a:highlight>
                  <a:srgbClr val="CCCCFF"/>
                </a:highlight>
                <a:latin typeface="Arial" panose="020B0604020202020204" pitchFamily="34" charset="0"/>
                <a:cs typeface="Arial" panose="020B0604020202020204" pitchFamily="34" charset="0"/>
              </a:rPr>
              <a:t>Ejercicios de refuerzo: </a:t>
            </a:r>
            <a:r>
              <a:rPr lang="es-MX" sz="2400" dirty="0">
                <a:solidFill>
                  <a:schemeClr val="dk1"/>
                </a:solidFill>
                <a:highlight>
                  <a:srgbClr val="CCCCFF"/>
                </a:highlight>
                <a:latin typeface="Arial" panose="020B0604020202020204" pitchFamily="34" charset="0"/>
                <a:cs typeface="Arial" panose="020B0604020202020204" pitchFamily="34" charset="0"/>
              </a:rPr>
              <a:t>Se recuerda de forma rápida el procedimiento a seguir en cada nivel de dificultad y se proponen dos o tres ejercicios de repaso. Es ideal para reforzar procedimientos y retroalimentar al alumno cuando comete los errores más comunes.</a:t>
            </a:r>
          </a:p>
          <a:p>
            <a:pPr marL="1163585" lvl="1" indent="-342900" algn="just">
              <a:buFont typeface="Arial" panose="020B0604020202020204" pitchFamily="34" charset="0"/>
              <a:buChar char="•"/>
            </a:pPr>
            <a:r>
              <a:rPr lang="es-MX" sz="2400" b="1" dirty="0">
                <a:solidFill>
                  <a:schemeClr val="dk1"/>
                </a:solidFill>
                <a:highlight>
                  <a:srgbClr val="CCCCFF"/>
                </a:highlight>
                <a:latin typeface="Arial" panose="020B0604020202020204" pitchFamily="34" charset="0"/>
                <a:cs typeface="Arial" panose="020B0604020202020204" pitchFamily="34" charset="0"/>
              </a:rPr>
              <a:t>Repaso de temas pasados: </a:t>
            </a:r>
            <a:r>
              <a:rPr lang="es-MX" sz="2400" dirty="0">
                <a:solidFill>
                  <a:schemeClr val="dk1"/>
                </a:solidFill>
                <a:highlight>
                  <a:srgbClr val="CCCCFF"/>
                </a:highlight>
                <a:latin typeface="Arial" panose="020B0604020202020204" pitchFamily="34" charset="0"/>
                <a:cs typeface="Arial" panose="020B0604020202020204" pitchFamily="34" charset="0"/>
              </a:rPr>
              <a:t>Cuando estamos repasando algún tema debemos enfocar nuestros esfuerzos en reforzar/rescatar los conocimientos clave de la lección. Por lo que se recordarán las ideas centrales y la evaluación irá en el sentido de identificar y solucionar malentendidos comunes en el contenido expuesto. También se pueden hacer análisis de casos y </a:t>
            </a:r>
            <a:r>
              <a:rPr lang="es-MX" sz="2400" dirty="0" smtClean="0">
                <a:solidFill>
                  <a:schemeClr val="dk1"/>
                </a:solidFill>
                <a:highlight>
                  <a:srgbClr val="CCCCFF"/>
                </a:highlight>
                <a:latin typeface="Arial" panose="020B0604020202020204" pitchFamily="34" charset="0"/>
                <a:cs typeface="Arial" panose="020B0604020202020204" pitchFamily="34" charset="0"/>
              </a:rPr>
              <a:t>auto-evaluación </a:t>
            </a:r>
            <a:r>
              <a:rPr lang="es-MX" sz="2400" dirty="0">
                <a:solidFill>
                  <a:schemeClr val="dk1"/>
                </a:solidFill>
                <a:highlight>
                  <a:srgbClr val="CCCCFF"/>
                </a:highlight>
                <a:latin typeface="Arial" panose="020B0604020202020204" pitchFamily="34" charset="0"/>
                <a:cs typeface="Arial" panose="020B0604020202020204" pitchFamily="34" charset="0"/>
              </a:rPr>
              <a:t>de comportamientos éticos en el profesional.</a:t>
            </a:r>
          </a:p>
          <a:p>
            <a:pPr algn="just"/>
            <a:r>
              <a:rPr lang="es-MX" sz="2400" b="1" dirty="0">
                <a:latin typeface="Arial" panose="020B0604020202020204" pitchFamily="34" charset="0"/>
                <a:cs typeface="Arial" panose="020B0604020202020204" pitchFamily="34" charset="0"/>
              </a:rPr>
              <a:t> </a:t>
            </a:r>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Como podrá darse cuenta, dependiendo del momento de la sesión didáctica (antes, durante o después), se debe de estructurar la actividad para que sea pertinente a las necesidades del alumnado. Por ejemplo, sería muy desafortunado estructurar sus materiales nuevos a modo de repaso, pues estaríamos asumiendo que los contenidos ya fueron adquiridos y medianamente dominados por el alumnado. Lo que sólo ocasionará confusión y frustración entre los estudiantes.</a:t>
            </a:r>
          </a:p>
          <a:p>
            <a:pPr marL="457200" lvl="1"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CuadroTexto 2"/>
          <p:cNvSpPr txBox="1"/>
          <p:nvPr/>
        </p:nvSpPr>
        <p:spPr>
          <a:xfrm>
            <a:off x="19261754" y="5360144"/>
            <a:ext cx="2775286" cy="1583895"/>
          </a:xfrm>
          <a:prstGeom prst="rect">
            <a:avLst/>
          </a:prstGeom>
          <a:solidFill>
            <a:srgbClr val="FF0000"/>
          </a:solidFill>
        </p:spPr>
        <p:txBody>
          <a:bodyPr wrap="square" rtlCol="0">
            <a:spAutoFit/>
          </a:bodyPr>
          <a:lstStyle/>
          <a:p>
            <a:r>
              <a:rPr lang="es-MX" dirty="0" smtClean="0">
                <a:solidFill>
                  <a:schemeClr val="bg1"/>
                </a:solidFill>
              </a:rPr>
              <a:t>Aurelio, trasladar </a:t>
            </a:r>
            <a:r>
              <a:rPr lang="es-MX" dirty="0">
                <a:solidFill>
                  <a:schemeClr val="bg1"/>
                </a:solidFill>
              </a:rPr>
              <a:t>a Recurso</a:t>
            </a:r>
          </a:p>
        </p:txBody>
      </p:sp>
    </p:spTree>
    <p:extLst>
      <p:ext uri="{BB962C8B-B14F-4D97-AF65-F5344CB8AC3E}">
        <p14:creationId xmlns:p14="http://schemas.microsoft.com/office/powerpoint/2010/main" val="3276254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61744" y="1161964"/>
            <a:ext cx="16233775" cy="98527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2.3.2 Temática e historia del juego (hilo conductor)</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3" name="Tabla 2"/>
          <p:cNvGraphicFramePr>
            <a:graphicFrameLocks noGrp="1"/>
          </p:cNvGraphicFramePr>
          <p:nvPr>
            <p:extLst>
              <p:ext uri="{D42A27DB-BD31-4B8C-83A1-F6EECF244321}">
                <p14:modId xmlns:p14="http://schemas.microsoft.com/office/powerpoint/2010/main" val="600232681"/>
              </p:ext>
            </p:extLst>
          </p:nvPr>
        </p:nvGraphicFramePr>
        <p:xfrm>
          <a:off x="1261744" y="2438400"/>
          <a:ext cx="17178656" cy="4572000"/>
        </p:xfrm>
        <a:graphic>
          <a:graphicData uri="http://schemas.openxmlformats.org/drawingml/2006/table">
            <a:tbl>
              <a:tblPr firstRow="1" bandRow="1">
                <a:tableStyleId>{5C22544A-7EE6-4342-B048-85BDC9FD1C3A}</a:tableStyleId>
              </a:tblPr>
              <a:tblGrid>
                <a:gridCol w="8589328">
                  <a:extLst>
                    <a:ext uri="{9D8B030D-6E8A-4147-A177-3AD203B41FA5}">
                      <a16:colId xmlns:a16="http://schemas.microsoft.com/office/drawing/2014/main" xmlns="" val="20000"/>
                    </a:ext>
                  </a:extLst>
                </a:gridCol>
                <a:gridCol w="8589328">
                  <a:extLst>
                    <a:ext uri="{9D8B030D-6E8A-4147-A177-3AD203B41FA5}">
                      <a16:colId xmlns:a16="http://schemas.microsoft.com/office/drawing/2014/main" xmlns="" val="20001"/>
                    </a:ext>
                  </a:extLst>
                </a:gridCol>
              </a:tblGrid>
              <a:tr h="4572000">
                <a:tc>
                  <a:txBody>
                    <a:bodyPr/>
                    <a:lstStyle/>
                    <a:p>
                      <a:pPr algn="ctr"/>
                      <a:endParaRPr lang="es-MX" sz="2800" dirty="0"/>
                    </a:p>
                  </a:txBody>
                  <a:tcPr anchor="ctr">
                    <a:solidFill>
                      <a:srgbClr val="3333CC"/>
                    </a:solidFill>
                  </a:tcPr>
                </a:tc>
                <a:tc>
                  <a:txBody>
                    <a:bodyPr/>
                    <a:lstStyle/>
                    <a:p>
                      <a:pPr algn="ctr"/>
                      <a:endParaRPr lang="es-MX" sz="2800" dirty="0"/>
                    </a:p>
                  </a:txBody>
                  <a:tcPr anchor="ctr">
                    <a:solidFill>
                      <a:srgbClr val="009999"/>
                    </a:solidFill>
                  </a:tcPr>
                </a:tc>
                <a:extLst>
                  <a:ext uri="{0D108BD9-81ED-4DB2-BD59-A6C34878D82A}">
                    <a16:rowId xmlns:a16="http://schemas.microsoft.com/office/drawing/2014/main" xmlns="" val="10000"/>
                  </a:ext>
                </a:extLst>
              </a:tr>
            </a:tbl>
          </a:graphicData>
        </a:graphic>
      </p:graphicFrame>
      <p:sp>
        <p:nvSpPr>
          <p:cNvPr id="4" name="Rectángulo 3"/>
          <p:cNvSpPr/>
          <p:nvPr/>
        </p:nvSpPr>
        <p:spPr>
          <a:xfrm>
            <a:off x="1779905" y="3016240"/>
            <a:ext cx="7364095" cy="3416320"/>
          </a:xfrm>
          <a:prstGeom prst="rect">
            <a:avLst/>
          </a:prstGeom>
        </p:spPr>
        <p:txBody>
          <a:bodyPr wrap="square">
            <a:spAutoFit/>
          </a:bodyPr>
          <a:lstStyle/>
          <a:p>
            <a:pPr algn="just"/>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Elegir una temática adecuada es de suma importancia para enganchar al alumno en la actividad, entre más conozca a su grupo, le será más fácil proponer temáticas que les sean interesantes y/o divertidas. Tenga en cuenta que una vez que elige una temática, debe llevar un hilo conductor a lo largo de la actividad para mantener interesados y cautivados a los estudiantes con la historia que está contando</a:t>
            </a:r>
            <a:endParaRPr lang="es-MX" sz="2400" dirty="0">
              <a:solidFill>
                <a:schemeClr val="bg1"/>
              </a:solidFill>
            </a:endParaRPr>
          </a:p>
        </p:txBody>
      </p:sp>
      <p:sp>
        <p:nvSpPr>
          <p:cNvPr id="5" name="Rectángulo 4"/>
          <p:cNvSpPr/>
          <p:nvPr/>
        </p:nvSpPr>
        <p:spPr>
          <a:xfrm>
            <a:off x="10302239" y="2702372"/>
            <a:ext cx="7684135" cy="404405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Por ejemplo, si elige una temática de zombis vivientes deberá mantener el suspenso a lo largo de los niveles del </a:t>
            </a:r>
            <a:r>
              <a:rPr lang="es-MX" sz="2400" dirty="0" smtClean="0">
                <a:latin typeface="Arial" panose="020B0604020202020204" pitchFamily="34" charset="0"/>
                <a:ea typeface="Calibri" panose="020F0502020204030204" pitchFamily="34" charset="0"/>
                <a:cs typeface="Arial" panose="020B0604020202020204" pitchFamily="34" charset="0"/>
              </a:rPr>
              <a:t>juego, </a:t>
            </a:r>
            <a:r>
              <a:rPr lang="es-MX" sz="2400" dirty="0">
                <a:latin typeface="Arial" panose="020B0604020202020204" pitchFamily="34" charset="0"/>
                <a:ea typeface="Calibri" panose="020F0502020204030204" pitchFamily="34" charset="0"/>
                <a:cs typeface="Arial" panose="020B0604020202020204" pitchFamily="34" charset="0"/>
              </a:rPr>
              <a:t>incluyendo algunos zombis </a:t>
            </a:r>
            <a:r>
              <a:rPr lang="es-MX" sz="2400" dirty="0" smtClean="0">
                <a:latin typeface="Arial" panose="020B0604020202020204" pitchFamily="34" charset="0"/>
                <a:ea typeface="Calibri" panose="020F0502020204030204" pitchFamily="34" charset="0"/>
                <a:cs typeface="Arial" panose="020B0604020202020204" pitchFamily="34" charset="0"/>
              </a:rPr>
              <a:t>escondidos, </a:t>
            </a:r>
            <a:r>
              <a:rPr lang="es-MX" sz="2400" dirty="0">
                <a:latin typeface="Arial" panose="020B0604020202020204" pitchFamily="34" charset="0"/>
                <a:ea typeface="Calibri" panose="020F0502020204030204" pitchFamily="34" charset="0"/>
                <a:cs typeface="Arial" panose="020B0604020202020204" pitchFamily="34" charset="0"/>
              </a:rPr>
              <a:t>que salten de improviso y nos atrapen cuando nos equivocamos o nos escapemos </a:t>
            </a:r>
            <a:r>
              <a:rPr lang="es-MX" sz="2400" dirty="0" smtClean="0">
                <a:latin typeface="Arial" panose="020B0604020202020204" pitchFamily="34" charset="0"/>
                <a:ea typeface="Calibri" panose="020F0502020204030204" pitchFamily="34" charset="0"/>
                <a:cs typeface="Arial" panose="020B0604020202020204" pitchFamily="34" charset="0"/>
              </a:rPr>
              <a:t>cuando </a:t>
            </a:r>
            <a:r>
              <a:rPr lang="es-MX" sz="2400" dirty="0">
                <a:latin typeface="Arial" panose="020B0604020202020204" pitchFamily="34" charset="0"/>
                <a:ea typeface="Calibri" panose="020F0502020204030204" pitchFamily="34" charset="0"/>
                <a:cs typeface="Arial" panose="020B0604020202020204" pitchFamily="34" charset="0"/>
              </a:rPr>
              <a:t>acertamos. Si la temática es una aventura en el campo, una sala de cirugías, un rescate en las montañas o una aventura en el </a:t>
            </a:r>
            <a:r>
              <a:rPr lang="es-MX" sz="2400" dirty="0" smtClean="0">
                <a:latin typeface="Arial" panose="020B0604020202020204" pitchFamily="34" charset="0"/>
                <a:ea typeface="Calibri" panose="020F0502020204030204" pitchFamily="34" charset="0"/>
                <a:cs typeface="Arial" panose="020B0604020202020204" pitchFamily="34" charset="0"/>
              </a:rPr>
              <a:t>espacio, </a:t>
            </a:r>
            <a:r>
              <a:rPr lang="es-MX" sz="2400" dirty="0">
                <a:latin typeface="Arial" panose="020B0604020202020204" pitchFamily="34" charset="0"/>
                <a:ea typeface="Calibri" panose="020F0502020204030204" pitchFamily="34" charset="0"/>
                <a:cs typeface="Arial" panose="020B0604020202020204" pitchFamily="34" charset="0"/>
              </a:rPr>
              <a:t>deberá ambientar las escenas y situaciones de la historia de acuerdo con el hilo de su historia. </a:t>
            </a:r>
          </a:p>
        </p:txBody>
      </p:sp>
      <p:sp>
        <p:nvSpPr>
          <p:cNvPr id="6" name="Rectángulo 5"/>
          <p:cNvSpPr/>
          <p:nvPr/>
        </p:nvSpPr>
        <p:spPr>
          <a:xfrm>
            <a:off x="1261744" y="7588240"/>
            <a:ext cx="17178656" cy="458780"/>
          </a:xfrm>
          <a:prstGeom prst="rect">
            <a:avLst/>
          </a:prstGeom>
        </p:spPr>
        <p:txBody>
          <a:bodyPr wrap="square">
            <a:spAutoFit/>
          </a:bodyPr>
          <a:lstStyle/>
          <a:p>
            <a:pPr algn="just">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Ahora</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veamos un ejemplo del ejercicio que propongo como tema de estudio de esta fase. </a:t>
            </a:r>
          </a:p>
        </p:txBody>
      </p:sp>
      <p:sp>
        <p:nvSpPr>
          <p:cNvPr id="7" name="Rectángulo 6"/>
          <p:cNvSpPr/>
          <p:nvPr/>
        </p:nvSpPr>
        <p:spPr>
          <a:xfrm>
            <a:off x="6284912" y="8624860"/>
            <a:ext cx="7132320" cy="34747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b="1" dirty="0">
              <a:latin typeface="Arial" panose="020B0604020202020204" pitchFamily="34" charset="0"/>
              <a:cs typeface="Arial" panose="020B0604020202020204" pitchFamily="34" charset="0"/>
            </a:endParaRPr>
          </a:p>
          <a:p>
            <a:pPr algn="ctr"/>
            <a:r>
              <a:rPr lang="es-MX" sz="3600" b="1" dirty="0">
                <a:latin typeface="Arial" panose="020B0604020202020204" pitchFamily="34" charset="0"/>
                <a:cs typeface="Arial" panose="020B0604020202020204" pitchFamily="34" charset="0"/>
              </a:rPr>
              <a:t>Video: Línea </a:t>
            </a:r>
            <a:r>
              <a:rPr lang="es-MX" sz="3600" b="1" dirty="0" smtClean="0">
                <a:latin typeface="Arial" panose="020B0604020202020204" pitchFamily="34" charset="0"/>
                <a:cs typeface="Arial" panose="020B0604020202020204" pitchFamily="34" charset="0"/>
              </a:rPr>
              <a:t>temática </a:t>
            </a:r>
            <a:r>
              <a:rPr lang="es-MX" sz="3600" b="1" dirty="0">
                <a:latin typeface="Arial" panose="020B0604020202020204" pitchFamily="34" charset="0"/>
                <a:cs typeface="Arial" panose="020B0604020202020204" pitchFamily="34" charset="0"/>
              </a:rPr>
              <a:t>en </a:t>
            </a:r>
            <a:r>
              <a:rPr lang="es-MX" sz="3600" b="1" i="1" dirty="0" smtClean="0">
                <a:latin typeface="Arial" panose="020B0604020202020204" pitchFamily="34" charset="0"/>
                <a:cs typeface="Arial" panose="020B0604020202020204" pitchFamily="34" charset="0"/>
              </a:rPr>
              <a:t>Genially.</a:t>
            </a:r>
            <a:endParaRPr lang="es-MX" sz="3600" b="1" i="1" dirty="0">
              <a:latin typeface="Arial" panose="020B0604020202020204" pitchFamily="34" charset="0"/>
              <a:cs typeface="Arial" panose="020B0604020202020204" pitchFamily="34" charset="0"/>
            </a:endParaRPr>
          </a:p>
          <a:p>
            <a:pPr algn="r"/>
            <a:r>
              <a:rPr lang="es-MX" sz="2400" b="1" dirty="0" smtClean="0">
                <a:latin typeface="Arial" panose="020B0604020202020204" pitchFamily="34" charset="0"/>
                <a:cs typeface="Arial" panose="020B0604020202020204" pitchFamily="34" charset="0"/>
              </a:rPr>
              <a:t>Fuente: Elaboración propia.</a:t>
            </a:r>
            <a:endParaRPr lang="es-MX" sz="2400" dirty="0"/>
          </a:p>
        </p:txBody>
      </p:sp>
      <p:pic>
        <p:nvPicPr>
          <p:cNvPr id="8" name="Gráfico 2" descr="Claqueta con relleno sólido">
            <a:extLst>
              <a:ext uri="{FF2B5EF4-FFF2-40B4-BE49-F238E27FC236}">
                <a16:creationId xmlns:a16="http://schemas.microsoft.com/office/drawing/2014/main" xmlns="" id="{D9617BEE-F06D-40A2-A945-CE2D3A058E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93872" y="8929660"/>
            <a:ext cx="914400" cy="914400"/>
          </a:xfrm>
          <a:prstGeom prst="rect">
            <a:avLst/>
          </a:prstGeom>
          <a:solidFill>
            <a:schemeClr val="bg1"/>
          </a:solidFill>
        </p:spPr>
      </p:pic>
      <p:sp>
        <p:nvSpPr>
          <p:cNvPr id="9" name="Rectángulo 8"/>
          <p:cNvSpPr/>
          <p:nvPr/>
        </p:nvSpPr>
        <p:spPr>
          <a:xfrm>
            <a:off x="16526192" y="9224264"/>
            <a:ext cx="4808014" cy="2308324"/>
          </a:xfrm>
          <a:prstGeom prst="rect">
            <a:avLst/>
          </a:prstGeom>
          <a:solidFill>
            <a:srgbClr val="00B0F0"/>
          </a:solidFill>
        </p:spPr>
        <p:txBody>
          <a:bodyPr wrap="square">
            <a:spAutoFit/>
          </a:bodyPr>
          <a:lstStyle/>
          <a:p>
            <a:r>
              <a:rPr lang="es-MX" sz="2400" b="1" dirty="0" smtClean="0">
                <a:latin typeface="Arial" panose="020B0604020202020204" pitchFamily="34" charset="0"/>
                <a:cs typeface="Arial" panose="020B0604020202020204" pitchFamily="34" charset="0"/>
              </a:rPr>
              <a:t>Jonathan, el video ya está realizado por el experto. Lo encontrarás en la carpeta. Por favor, realizar los ajustes de edición que consideres pertinentes.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193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956944" y="440726"/>
            <a:ext cx="18306415" cy="1483035"/>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2.3.3 Niveles del </a:t>
            </a:r>
            <a:r>
              <a:rPr lang="es-MX" sz="2400" b="1" dirty="0" smtClean="0">
                <a:latin typeface="Arial" panose="020B0604020202020204" pitchFamily="34" charset="0"/>
                <a:ea typeface="Calibri" panose="020F0502020204030204" pitchFamily="34" charset="0"/>
                <a:cs typeface="Arial" panose="020B0604020202020204" pitchFamily="34" charset="0"/>
              </a:rPr>
              <a:t>juego/objetivos </a:t>
            </a:r>
            <a:r>
              <a:rPr lang="es-MX" sz="2400" b="1" dirty="0">
                <a:latin typeface="Arial" panose="020B0604020202020204" pitchFamily="34" charset="0"/>
                <a:ea typeface="Calibri" panose="020F0502020204030204" pitchFamily="34" charset="0"/>
                <a:cs typeface="Arial" panose="020B0604020202020204" pitchFamily="34" charset="0"/>
              </a:rPr>
              <a:t>de aprendizaje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17" name="Tabla 16"/>
          <p:cNvGraphicFramePr>
            <a:graphicFrameLocks noGrp="1"/>
          </p:cNvGraphicFramePr>
          <p:nvPr>
            <p:extLst>
              <p:ext uri="{D42A27DB-BD31-4B8C-83A1-F6EECF244321}">
                <p14:modId xmlns:p14="http://schemas.microsoft.com/office/powerpoint/2010/main" val="3698555889"/>
              </p:ext>
            </p:extLst>
          </p:nvPr>
        </p:nvGraphicFramePr>
        <p:xfrm>
          <a:off x="956944" y="1493520"/>
          <a:ext cx="17483456" cy="5943600"/>
        </p:xfrm>
        <a:graphic>
          <a:graphicData uri="http://schemas.openxmlformats.org/drawingml/2006/table">
            <a:tbl>
              <a:tblPr firstRow="1" bandRow="1">
                <a:tableStyleId>{5C22544A-7EE6-4342-B048-85BDC9FD1C3A}</a:tableStyleId>
              </a:tblPr>
              <a:tblGrid>
                <a:gridCol w="8741728">
                  <a:extLst>
                    <a:ext uri="{9D8B030D-6E8A-4147-A177-3AD203B41FA5}">
                      <a16:colId xmlns:a16="http://schemas.microsoft.com/office/drawing/2014/main" xmlns="" val="20000"/>
                    </a:ext>
                  </a:extLst>
                </a:gridCol>
                <a:gridCol w="8741728">
                  <a:extLst>
                    <a:ext uri="{9D8B030D-6E8A-4147-A177-3AD203B41FA5}">
                      <a16:colId xmlns:a16="http://schemas.microsoft.com/office/drawing/2014/main" xmlns="" val="20001"/>
                    </a:ext>
                  </a:extLst>
                </a:gridCol>
              </a:tblGrid>
              <a:tr h="5943600">
                <a:tc>
                  <a:txBody>
                    <a:bodyPr/>
                    <a:lstStyle/>
                    <a:p>
                      <a:pPr algn="ctr"/>
                      <a:endParaRPr lang="es-MX" sz="2800" dirty="0"/>
                    </a:p>
                  </a:txBody>
                  <a:tcPr anchor="ctr">
                    <a:solidFill>
                      <a:srgbClr val="009999"/>
                    </a:solidFill>
                  </a:tcPr>
                </a:tc>
                <a:tc>
                  <a:txBody>
                    <a:bodyPr/>
                    <a:lstStyle/>
                    <a:p>
                      <a:pPr algn="ctr"/>
                      <a:endParaRPr lang="es-MX" sz="2800" dirty="0"/>
                    </a:p>
                  </a:txBody>
                  <a:tcPr anchor="ctr">
                    <a:solidFill>
                      <a:srgbClr val="002060"/>
                    </a:solidFill>
                  </a:tcPr>
                </a:tc>
                <a:extLst>
                  <a:ext uri="{0D108BD9-81ED-4DB2-BD59-A6C34878D82A}">
                    <a16:rowId xmlns:a16="http://schemas.microsoft.com/office/drawing/2014/main" xmlns="" val="10000"/>
                  </a:ext>
                </a:extLst>
              </a:tr>
            </a:tbl>
          </a:graphicData>
        </a:graphic>
      </p:graphicFrame>
      <p:sp>
        <p:nvSpPr>
          <p:cNvPr id="2" name="Rectángulo 1"/>
          <p:cNvSpPr/>
          <p:nvPr/>
        </p:nvSpPr>
        <p:spPr>
          <a:xfrm>
            <a:off x="1475105" y="2048120"/>
            <a:ext cx="7668895" cy="483440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Antes de comenzar a crear, es necesario definir cuáles serán los objetivos de aprendizaje a cubrir con el material que vamos a trabajar. Pregúntese </a:t>
            </a:r>
            <a:r>
              <a:rPr lang="es-MX" sz="2400" dirty="0" smtClean="0">
                <a:latin typeface="Arial" panose="020B0604020202020204" pitchFamily="34" charset="0"/>
                <a:ea typeface="Calibri" panose="020F0502020204030204" pitchFamily="34" charset="0"/>
                <a:cs typeface="Arial" panose="020B0604020202020204" pitchFamily="34" charset="0"/>
              </a:rPr>
              <a:t>¿qué </a:t>
            </a:r>
            <a:r>
              <a:rPr lang="es-MX" sz="2400" dirty="0">
                <a:latin typeface="Arial" panose="020B0604020202020204" pitchFamily="34" charset="0"/>
                <a:ea typeface="Calibri" panose="020F0502020204030204" pitchFamily="34" charset="0"/>
                <a:cs typeface="Arial" panose="020B0604020202020204" pitchFamily="34" charset="0"/>
              </a:rPr>
              <a:t>aspectos busco cubrir con la lección? </a:t>
            </a:r>
            <a:r>
              <a:rPr lang="es-MX" sz="2400" dirty="0" smtClean="0">
                <a:latin typeface="Arial" panose="020B0604020202020204" pitchFamily="34" charset="0"/>
                <a:ea typeface="Calibri" panose="020F0502020204030204" pitchFamily="34" charset="0"/>
                <a:cs typeface="Arial" panose="020B0604020202020204" pitchFamily="34" charset="0"/>
              </a:rPr>
              <a:t>Quizá </a:t>
            </a:r>
            <a:r>
              <a:rPr lang="es-MX" sz="2400" dirty="0">
                <a:latin typeface="Arial" panose="020B0604020202020204" pitchFamily="34" charset="0"/>
                <a:ea typeface="Calibri" panose="020F0502020204030204" pitchFamily="34" charset="0"/>
                <a:cs typeface="Arial" panose="020B0604020202020204" pitchFamily="34" charset="0"/>
              </a:rPr>
              <a:t>desee hacer una introducción </a:t>
            </a:r>
            <a:r>
              <a:rPr lang="es-MX" sz="2400" dirty="0" smtClean="0">
                <a:latin typeface="Arial" panose="020B0604020202020204" pitchFamily="34" charset="0"/>
                <a:ea typeface="Calibri" panose="020F0502020204030204" pitchFamily="34" charset="0"/>
                <a:cs typeface="Arial" panose="020B0604020202020204" pitchFamily="34" charset="0"/>
              </a:rPr>
              <a:t>acerca del tema</a:t>
            </a:r>
            <a:r>
              <a:rPr lang="es-MX" sz="2400" dirty="0">
                <a:latin typeface="Arial" panose="020B0604020202020204" pitchFamily="34" charset="0"/>
                <a:ea typeface="Calibri" panose="020F0502020204030204" pitchFamily="34" charset="0"/>
                <a:cs typeface="Arial" panose="020B0604020202020204" pitchFamily="34" charset="0"/>
              </a:rPr>
              <a:t>, hablando un poco de la historia y dando un vistazo general del tema, como se vio en el ejemplo de la lección “La importancia de la </a:t>
            </a:r>
            <a:r>
              <a:rPr lang="es-MX" sz="2400" dirty="0" smtClean="0">
                <a:latin typeface="Arial" panose="020B0604020202020204" pitchFamily="34" charset="0"/>
                <a:ea typeface="Calibri" panose="020F0502020204030204" pitchFamily="34" charset="0"/>
                <a:cs typeface="Arial" panose="020B0604020202020204" pitchFamily="34" charset="0"/>
              </a:rPr>
              <a:t>didáctica</a:t>
            </a:r>
            <a:r>
              <a:rPr lang="es-MX" sz="2400" dirty="0">
                <a:latin typeface="Arial" panose="020B0604020202020204" pitchFamily="34" charset="0"/>
                <a:ea typeface="Calibri" panose="020F0502020204030204" pitchFamily="34" charset="0"/>
                <a:cs typeface="Arial" panose="020B0604020202020204" pitchFamily="34" charset="0"/>
              </a:rPr>
              <a:t>”. Puede que esté buscando establecer una comparación entre diferentes posturas de pensamiento, o quiera establecer los pasos de un procedimiento, o hacer un estudio de caso para evaluar conocimiento y/o comportamientos.</a:t>
            </a:r>
            <a:endParaRPr lang="es-MX" sz="2400" dirty="0"/>
          </a:p>
        </p:txBody>
      </p:sp>
      <p:sp>
        <p:nvSpPr>
          <p:cNvPr id="3" name="Rectángulo 2"/>
          <p:cNvSpPr/>
          <p:nvPr/>
        </p:nvSpPr>
        <p:spPr>
          <a:xfrm>
            <a:off x="10110151" y="2640878"/>
            <a:ext cx="7772400" cy="3249505"/>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Sólo tenga en cuenta que necesitará tanto niveles como objetivos de aprendizaje esté buscando lograr para no caer en el error de incluir demasiada información en un mismo nivel. Una cantidad óptima de información se puede revisar bien en no más de 10 minutos, si lo que planea revisar abarca más de ese tiempo,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quizá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debería separarlo en dos o más objetivos de aprendizaje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de facil manejo</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para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sus alumnos.</a:t>
            </a:r>
          </a:p>
        </p:txBody>
      </p:sp>
      <p:sp>
        <p:nvSpPr>
          <p:cNvPr id="19" name="Rectángulo 18"/>
          <p:cNvSpPr/>
          <p:nvPr/>
        </p:nvSpPr>
        <p:spPr>
          <a:xfrm>
            <a:off x="956943" y="7781409"/>
            <a:ext cx="18306415" cy="45878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Veamos el tiempo de duración de los materiales expuestos en el ejercicio de ejemplo:</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22" name="Imagen 21"/>
          <p:cNvPicPr/>
          <p:nvPr/>
        </p:nvPicPr>
        <p:blipFill>
          <a:blip r:embed="rId2"/>
          <a:stretch>
            <a:fillRect/>
          </a:stretch>
        </p:blipFill>
        <p:spPr>
          <a:xfrm>
            <a:off x="1326747" y="9001450"/>
            <a:ext cx="4166870" cy="2717959"/>
          </a:xfrm>
          <a:prstGeom prst="rect">
            <a:avLst/>
          </a:prstGeom>
        </p:spPr>
      </p:pic>
      <p:pic>
        <p:nvPicPr>
          <p:cNvPr id="23" name="Imagen 22"/>
          <p:cNvPicPr/>
          <p:nvPr/>
        </p:nvPicPr>
        <p:blipFill>
          <a:blip r:embed="rId3"/>
          <a:stretch>
            <a:fillRect/>
          </a:stretch>
        </p:blipFill>
        <p:spPr>
          <a:xfrm>
            <a:off x="8110453" y="9001450"/>
            <a:ext cx="4359910" cy="2783046"/>
          </a:xfrm>
          <a:prstGeom prst="rect">
            <a:avLst/>
          </a:prstGeom>
        </p:spPr>
      </p:pic>
      <p:sp>
        <p:nvSpPr>
          <p:cNvPr id="24" name="Flecha: a la derecha 15"/>
          <p:cNvSpPr/>
          <p:nvPr/>
        </p:nvSpPr>
        <p:spPr>
          <a:xfrm>
            <a:off x="6381506" y="9914421"/>
            <a:ext cx="1133158" cy="957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5" name="Flecha: a la derecha 15"/>
          <p:cNvSpPr/>
          <p:nvPr/>
        </p:nvSpPr>
        <p:spPr>
          <a:xfrm>
            <a:off x="13066152" y="9881877"/>
            <a:ext cx="1133158" cy="957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6" name="Rectángulo 25"/>
          <p:cNvSpPr/>
          <p:nvPr/>
        </p:nvSpPr>
        <p:spPr>
          <a:xfrm>
            <a:off x="1326748" y="12168389"/>
            <a:ext cx="4166870" cy="830997"/>
          </a:xfrm>
          <a:prstGeom prst="rect">
            <a:avLst/>
          </a:prstGeom>
        </p:spPr>
        <p:txBody>
          <a:bodyPr wrap="square">
            <a:spAutoFit/>
          </a:bodyPr>
          <a:lstStyle/>
          <a:p>
            <a:r>
              <a:rPr lang="es-MX" sz="2400" b="1" dirty="0">
                <a:latin typeface="Arial" panose="020B0604020202020204" pitchFamily="34" charset="0"/>
                <a:ea typeface="Calibri" panose="020F0502020204030204" pitchFamily="34" charset="0"/>
                <a:cs typeface="Arial" panose="020B0604020202020204" pitchFamily="34" charset="0"/>
              </a:rPr>
              <a:t>Objetivo: </a:t>
            </a:r>
            <a:r>
              <a:rPr lang="es-MX" sz="2400" dirty="0">
                <a:latin typeface="Arial" panose="020B0604020202020204" pitchFamily="34" charset="0"/>
                <a:ea typeface="Calibri" panose="020F0502020204030204" pitchFamily="34" charset="0"/>
                <a:cs typeface="Arial" panose="020B0604020202020204" pitchFamily="34" charset="0"/>
              </a:rPr>
              <a:t>Conocer los inicios de la didáctica.</a:t>
            </a:r>
          </a:p>
        </p:txBody>
      </p:sp>
      <p:sp>
        <p:nvSpPr>
          <p:cNvPr id="27" name="Rectángulo 26"/>
          <p:cNvSpPr/>
          <p:nvPr/>
        </p:nvSpPr>
        <p:spPr>
          <a:xfrm>
            <a:off x="8002104" y="12233476"/>
            <a:ext cx="4468259" cy="1277850"/>
          </a:xfrm>
          <a:prstGeom prst="rect">
            <a:avLst/>
          </a:prstGeom>
        </p:spPr>
        <p:txBody>
          <a:bodyPr wrap="square">
            <a:spAutoFit/>
          </a:bodyPr>
          <a:lstStyle/>
          <a:p>
            <a:pPr>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Objetivo: </a:t>
            </a:r>
            <a:r>
              <a:rPr lang="es-MX" sz="2400" dirty="0">
                <a:latin typeface="Arial" panose="020B0604020202020204" pitchFamily="34" charset="0"/>
                <a:ea typeface="Calibri" panose="020F0502020204030204" pitchFamily="34" charset="0"/>
                <a:cs typeface="Arial" panose="020B0604020202020204" pitchFamily="34" charset="0"/>
              </a:rPr>
              <a:t>Definir con claridad el concepto de didáctica en la actualidad.</a:t>
            </a:r>
          </a:p>
        </p:txBody>
      </p:sp>
      <p:sp>
        <p:nvSpPr>
          <p:cNvPr id="28" name="Rectángulo 27"/>
          <p:cNvSpPr/>
          <p:nvPr/>
        </p:nvSpPr>
        <p:spPr>
          <a:xfrm>
            <a:off x="14795099" y="12168389"/>
            <a:ext cx="4468259" cy="882678"/>
          </a:xfrm>
          <a:prstGeom prst="rect">
            <a:avLst/>
          </a:prstGeom>
        </p:spPr>
        <p:txBody>
          <a:bodyPr wrap="square">
            <a:spAutoFit/>
          </a:bodyPr>
          <a:lstStyle/>
          <a:p>
            <a:pPr>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Objetivo: </a:t>
            </a:r>
            <a:r>
              <a:rPr lang="es-MX" sz="2400" dirty="0"/>
              <a:t>Conocer los principios claves de la didáctica.</a:t>
            </a: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29" name="Rectángulo 28"/>
          <p:cNvSpPr/>
          <p:nvPr/>
        </p:nvSpPr>
        <p:spPr>
          <a:xfrm>
            <a:off x="1431681" y="13531711"/>
            <a:ext cx="4061936" cy="1457194"/>
          </a:xfrm>
          <a:prstGeom prst="rect">
            <a:avLst/>
          </a:prstGeom>
        </p:spPr>
        <p:txBody>
          <a:bodyPr wrap="square">
            <a:spAutoFit/>
          </a:bodyPr>
          <a:lstStyle/>
          <a:p>
            <a:pPr>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Material del Nivel 1.</a:t>
            </a:r>
          </a:p>
          <a:p>
            <a:pPr>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Duración: 4 minutos </a:t>
            </a:r>
          </a:p>
          <a:p>
            <a:r>
              <a:rPr lang="es-MX" sz="2400" dirty="0">
                <a:latin typeface="Arial" panose="020B0604020202020204" pitchFamily="34" charset="0"/>
                <a:ea typeface="Calibri" panose="020F0502020204030204" pitchFamily="34" charset="0"/>
                <a:cs typeface="Arial" panose="020B0604020202020204" pitchFamily="34" charset="0"/>
              </a:rPr>
              <a:t>y 33 </a:t>
            </a:r>
            <a:r>
              <a:rPr lang="es-MX" sz="2400" dirty="0" smtClean="0">
                <a:latin typeface="Arial" panose="020B0604020202020204" pitchFamily="34" charset="0"/>
                <a:ea typeface="Calibri" panose="020F0502020204030204" pitchFamily="34" charset="0"/>
                <a:cs typeface="Arial" panose="020B0604020202020204" pitchFamily="34" charset="0"/>
              </a:rPr>
              <a:t>segundos.</a:t>
            </a: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30" name="Rectángulo 29"/>
          <p:cNvSpPr/>
          <p:nvPr/>
        </p:nvSpPr>
        <p:spPr>
          <a:xfrm>
            <a:off x="8002104" y="13690140"/>
            <a:ext cx="4061936" cy="1200329"/>
          </a:xfrm>
          <a:prstGeom prst="rect">
            <a:avLst/>
          </a:prstGeom>
        </p:spPr>
        <p:txBody>
          <a:bodyPr wrap="square">
            <a:spAutoFit/>
          </a:bodyPr>
          <a:lstStyle/>
          <a:p>
            <a:r>
              <a:rPr lang="es-MX" sz="2400" dirty="0"/>
              <a:t>Material del Nivel 2.</a:t>
            </a:r>
          </a:p>
          <a:p>
            <a:r>
              <a:rPr lang="es-MX" sz="2400" dirty="0"/>
              <a:t>Duración: 5 minutos </a:t>
            </a:r>
          </a:p>
          <a:p>
            <a:r>
              <a:rPr lang="es-MX" sz="2400" dirty="0"/>
              <a:t>y 32 </a:t>
            </a:r>
            <a:r>
              <a:rPr lang="es-MX" sz="2400" dirty="0" smtClean="0"/>
              <a:t>segundos.</a:t>
            </a: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31" name="Rectángulo 30"/>
          <p:cNvSpPr/>
          <p:nvPr/>
        </p:nvSpPr>
        <p:spPr>
          <a:xfrm>
            <a:off x="14795099" y="13583345"/>
            <a:ext cx="4061936" cy="1200329"/>
          </a:xfrm>
          <a:prstGeom prst="rect">
            <a:avLst/>
          </a:prstGeom>
        </p:spPr>
        <p:txBody>
          <a:bodyPr wrap="square">
            <a:spAutoFit/>
          </a:bodyPr>
          <a:lstStyle/>
          <a:p>
            <a:r>
              <a:rPr lang="es-MX" sz="2400" dirty="0"/>
              <a:t>Material del Nivel 3.</a:t>
            </a:r>
          </a:p>
          <a:p>
            <a:r>
              <a:rPr lang="es-MX" sz="2400" dirty="0"/>
              <a:t>Duración: 3 minutos </a:t>
            </a:r>
          </a:p>
          <a:p>
            <a:r>
              <a:rPr lang="es-MX" sz="2400" dirty="0"/>
              <a:t>y 1 </a:t>
            </a:r>
            <a:r>
              <a:rPr lang="es-MX" sz="2400" dirty="0" smtClean="0"/>
              <a:t>segundo.</a:t>
            </a:r>
            <a:endParaRPr lang="es-MX" sz="2400" dirty="0">
              <a:latin typeface="Arial" panose="020B0604020202020204" pitchFamily="34" charset="0"/>
              <a:ea typeface="Calibri" panose="020F0502020204030204" pitchFamily="34" charset="0"/>
              <a:cs typeface="Arial" panose="020B0604020202020204" pitchFamily="34" charset="0"/>
            </a:endParaRPr>
          </a:p>
        </p:txBody>
      </p:sp>
      <p:pic>
        <p:nvPicPr>
          <p:cNvPr id="32" name="Imagen 31"/>
          <p:cNvPicPr/>
          <p:nvPr/>
        </p:nvPicPr>
        <p:blipFill>
          <a:blip r:embed="rId4"/>
          <a:stretch>
            <a:fillRect/>
          </a:stretch>
        </p:blipFill>
        <p:spPr>
          <a:xfrm>
            <a:off x="14569595" y="9062834"/>
            <a:ext cx="4563744" cy="2783046"/>
          </a:xfrm>
          <a:prstGeom prst="rect">
            <a:avLst/>
          </a:prstGeom>
        </p:spPr>
      </p:pic>
      <p:sp>
        <p:nvSpPr>
          <p:cNvPr id="18" name="CuadroTexto 17"/>
          <p:cNvSpPr txBox="1"/>
          <p:nvPr/>
        </p:nvSpPr>
        <p:spPr>
          <a:xfrm>
            <a:off x="-4055315" y="7406640"/>
            <a:ext cx="4667373" cy="8544519"/>
          </a:xfrm>
          <a:prstGeom prst="rect">
            <a:avLst/>
          </a:prstGeom>
          <a:solidFill>
            <a:srgbClr val="FF0000"/>
          </a:solidFill>
        </p:spPr>
        <p:txBody>
          <a:bodyPr wrap="square" rtlCol="0">
            <a:spAutoFit/>
          </a:bodyPr>
          <a:lstStyle/>
          <a:p>
            <a:r>
              <a:rPr lang="es-MX" dirty="0" smtClean="0">
                <a:solidFill>
                  <a:schemeClr val="bg1"/>
                </a:solidFill>
              </a:rPr>
              <a:t>Aurelio, estas imágenes habrá que recrearlas, son capturas de pantalla que el experto comparte. </a:t>
            </a:r>
          </a:p>
          <a:p>
            <a:endParaRPr lang="es-MX" dirty="0">
              <a:solidFill>
                <a:schemeClr val="bg1"/>
              </a:solidFill>
            </a:endParaRPr>
          </a:p>
          <a:p>
            <a:r>
              <a:rPr lang="es-MX" dirty="0" smtClean="0">
                <a:solidFill>
                  <a:schemeClr val="bg1"/>
                </a:solidFill>
              </a:rPr>
              <a:t>Por favor, convertir en imagen, sumando el texto que está bajo cada imagen. </a:t>
            </a:r>
            <a:endParaRPr lang="es-MX" dirty="0">
              <a:solidFill>
                <a:schemeClr val="bg1"/>
              </a:solidFill>
            </a:endParaRPr>
          </a:p>
          <a:p>
            <a:endParaRPr lang="es-MX" dirty="0">
              <a:solidFill>
                <a:schemeClr val="bg1"/>
              </a:solidFill>
            </a:endParaRPr>
          </a:p>
          <a:p>
            <a:r>
              <a:rPr lang="es-MX" dirty="0" smtClean="0">
                <a:solidFill>
                  <a:schemeClr val="bg1"/>
                </a:solidFill>
              </a:rPr>
              <a:t>Anexo enlace para tomar capturas de pantalla. </a:t>
            </a:r>
            <a:endParaRPr lang="es-MX" dirty="0">
              <a:solidFill>
                <a:schemeClr val="bg1"/>
              </a:solidFill>
            </a:endParaRPr>
          </a:p>
          <a:p>
            <a:r>
              <a:rPr lang="es-MX" dirty="0">
                <a:solidFill>
                  <a:schemeClr val="bg1"/>
                </a:solidFill>
                <a:hlinkClick r:id="rId5"/>
              </a:rPr>
              <a:t>https://view.genial.ly/618ab13dd590d20d6c0848f5/interactive-content-reto-fundamentos-didactica</a:t>
            </a:r>
            <a:r>
              <a:rPr lang="es-MX" dirty="0">
                <a:solidFill>
                  <a:schemeClr val="bg1"/>
                </a:solidFill>
              </a:rPr>
              <a:t>  </a:t>
            </a:r>
          </a:p>
          <a:p>
            <a:r>
              <a:rPr lang="es-MX" dirty="0">
                <a:solidFill>
                  <a:schemeClr val="bg1"/>
                </a:solidFill>
              </a:rPr>
              <a:t> </a:t>
            </a:r>
          </a:p>
        </p:txBody>
      </p:sp>
    </p:spTree>
    <p:extLst>
      <p:ext uri="{BB962C8B-B14F-4D97-AF65-F5344CB8AC3E}">
        <p14:creationId xmlns:p14="http://schemas.microsoft.com/office/powerpoint/2010/main" val="3094526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9852751B-FF3F-47CA-B796-06EB7D411274}"/>
              </a:ext>
            </a:extLst>
          </p:cNvPr>
          <p:cNvSpPr/>
          <p:nvPr/>
        </p:nvSpPr>
        <p:spPr>
          <a:xfrm>
            <a:off x="569277" y="1322171"/>
            <a:ext cx="18275935" cy="164429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puede notar, los tres materiales suman 12 minutos (4 minutos de duración en promedio). Al ser materiales de estudio relativamente cortos, al alumno no se le complica revisarlos y le resulta muy fácil mantener la concentración por ese corto período de tiempo. Y en caso de no entenderlos a la primera, puede volver a ver el material, pues la inversión de tiempo y esfuerzo es relativamente manejable.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3528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569861"/>
            <a:ext cx="18275935" cy="148303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lvl="1" algn="just">
              <a:lnSpc>
                <a:spcPct val="107000"/>
              </a:lnSpc>
              <a:spcAft>
                <a:spcPts val="800"/>
              </a:spcAft>
            </a:pPr>
            <a:endParaRPr lang="es-MX" sz="2400" b="1" dirty="0">
              <a:solidFill>
                <a:schemeClr val="dk1"/>
              </a:solidFill>
              <a:highlight>
                <a:srgbClr val="FFFF00"/>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621663" y="965636"/>
            <a:ext cx="18275935" cy="10427598"/>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2.3.4 Retos a superar y pistas sugeridas</a:t>
            </a:r>
          </a:p>
          <a:p>
            <a:pPr marL="457200" lvl="1"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Después de </a:t>
            </a:r>
            <a:r>
              <a:rPr lang="es-MX" sz="2400" dirty="0">
                <a:latin typeface="Arial" panose="020B0604020202020204" pitchFamily="34" charset="0"/>
                <a:ea typeface="Calibri" panose="020F0502020204030204" pitchFamily="34" charset="0"/>
                <a:cs typeface="Arial" panose="020B0604020202020204" pitchFamily="34" charset="0"/>
              </a:rPr>
              <a:t>cada </a:t>
            </a:r>
            <a:r>
              <a:rPr lang="es-MX" sz="2400" dirty="0" smtClean="0">
                <a:latin typeface="Arial" panose="020B0604020202020204" pitchFamily="34" charset="0"/>
                <a:ea typeface="Calibri" panose="020F0502020204030204" pitchFamily="34" charset="0"/>
                <a:cs typeface="Arial" panose="020B0604020202020204" pitchFamily="34" charset="0"/>
              </a:rPr>
              <a:t>video </a:t>
            </a:r>
            <a:r>
              <a:rPr lang="es-MX" sz="2400" dirty="0">
                <a:latin typeface="Arial" panose="020B0604020202020204" pitchFamily="34" charset="0"/>
                <a:ea typeface="Calibri" panose="020F0502020204030204" pitchFamily="34" charset="0"/>
                <a:cs typeface="Arial" panose="020B0604020202020204" pitchFamily="34" charset="0"/>
              </a:rPr>
              <a:t>hay un cuestionario de repaso con unas pocas preguntas de control centradas en los temas sustantivos de la </a:t>
            </a:r>
            <a:r>
              <a:rPr lang="es-MX" sz="2400" dirty="0" smtClean="0">
                <a:latin typeface="Arial" panose="020B0604020202020204" pitchFamily="34" charset="0"/>
                <a:ea typeface="Calibri" panose="020F0502020204030204" pitchFamily="34" charset="0"/>
                <a:cs typeface="Arial" panose="020B0604020202020204" pitchFamily="34" charset="0"/>
              </a:rPr>
              <a:t>videoexposición</a:t>
            </a:r>
            <a:r>
              <a:rPr lang="es-MX" sz="2400" dirty="0">
                <a:latin typeface="Arial" panose="020B0604020202020204" pitchFamily="34" charset="0"/>
                <a:ea typeface="Calibri" panose="020F0502020204030204" pitchFamily="34" charset="0"/>
                <a:cs typeface="Arial" panose="020B0604020202020204" pitchFamily="34" charset="0"/>
              </a:rPr>
              <a:t>. Cabe mencionar que estos cuestionarios se construyen por separado y posteriormente se incluyen en el juego </a:t>
            </a:r>
            <a:r>
              <a:rPr lang="es-MX" sz="2400" dirty="0" smtClean="0">
                <a:latin typeface="Arial" panose="020B0604020202020204" pitchFamily="34" charset="0"/>
                <a:ea typeface="Calibri" panose="020F0502020204030204" pitchFamily="34" charset="0"/>
                <a:cs typeface="Arial" panose="020B0604020202020204" pitchFamily="34" charset="0"/>
              </a:rPr>
              <a:t>principal, </a:t>
            </a:r>
            <a:r>
              <a:rPr lang="es-MX" sz="2400" dirty="0">
                <a:latin typeface="Arial" panose="020B0604020202020204" pitchFamily="34" charset="0"/>
                <a:ea typeface="Calibri" panose="020F0502020204030204" pitchFamily="34" charset="0"/>
                <a:cs typeface="Arial" panose="020B0604020202020204" pitchFamily="34" charset="0"/>
              </a:rPr>
              <a:t>cuidando que mantengan la línea argumentativa </a:t>
            </a:r>
            <a:r>
              <a:rPr lang="es-MX" sz="2400" dirty="0" smtClean="0">
                <a:latin typeface="Arial" panose="020B0604020202020204" pitchFamily="34" charset="0"/>
                <a:ea typeface="Calibri" panose="020F0502020204030204" pitchFamily="34" charset="0"/>
                <a:cs typeface="Arial" panose="020B0604020202020204" pitchFamily="34" charset="0"/>
              </a:rPr>
              <a:t>al </a:t>
            </a:r>
            <a:r>
              <a:rPr lang="es-MX" sz="2400" dirty="0">
                <a:latin typeface="Arial" panose="020B0604020202020204" pitchFamily="34" charset="0"/>
                <a:ea typeface="Calibri" panose="020F0502020204030204" pitchFamily="34" charset="0"/>
                <a:cs typeface="Arial" panose="020B0604020202020204" pitchFamily="34" charset="0"/>
              </a:rPr>
              <a:t>brindar las pistas que nos permitirán avanzar en el reto. </a:t>
            </a:r>
          </a:p>
          <a:p>
            <a:pPr algn="just">
              <a:lnSpc>
                <a:spcPct val="107000"/>
              </a:lnSpc>
              <a:spcAft>
                <a:spcPts val="800"/>
              </a:spcAft>
            </a:pPr>
            <a:endParaRPr lang="es-MX" sz="24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Revise </a:t>
            </a:r>
            <a:r>
              <a:rPr lang="es-MX" sz="2400" dirty="0">
                <a:latin typeface="Arial" panose="020B0604020202020204" pitchFamily="34" charset="0"/>
                <a:ea typeface="Calibri" panose="020F0502020204030204" pitchFamily="34" charset="0"/>
                <a:cs typeface="Arial" panose="020B0604020202020204" pitchFamily="34" charset="0"/>
              </a:rPr>
              <a:t>el </a:t>
            </a:r>
            <a:r>
              <a:rPr lang="es-MX" sz="2400" dirty="0" smtClean="0">
                <a:latin typeface="Arial" panose="020B0604020202020204" pitchFamily="34" charset="0"/>
                <a:ea typeface="Calibri" panose="020F0502020204030204" pitchFamily="34" charset="0"/>
                <a:cs typeface="Arial" panose="020B0604020202020204" pitchFamily="34" charset="0"/>
              </a:rPr>
              <a:t>video en el que se </a:t>
            </a:r>
            <a:r>
              <a:rPr lang="es-MX" sz="2400" dirty="0">
                <a:latin typeface="Arial" panose="020B0604020202020204" pitchFamily="34" charset="0"/>
                <a:ea typeface="Calibri" panose="020F0502020204030204" pitchFamily="34" charset="0"/>
                <a:cs typeface="Arial" panose="020B0604020202020204" pitchFamily="34" charset="0"/>
              </a:rPr>
              <a:t>explica la preparación e inserción de los cuestionarios: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pudo constatar, en la parte final del cuestionario se debe dar una pista acerca de lo que debemos hacer en la aventura de búsqueda del tesoro, que en este caso es la búsqueda de un bebé </a:t>
            </a:r>
            <a:r>
              <a:rPr lang="es-MX" sz="2400" dirty="0" smtClean="0">
                <a:latin typeface="Arial" panose="020B0604020202020204" pitchFamily="34" charset="0"/>
                <a:ea typeface="Calibri" panose="020F0502020204030204" pitchFamily="34" charset="0"/>
                <a:cs typeface="Arial" panose="020B0604020202020204" pitchFamily="34" charset="0"/>
              </a:rPr>
              <a:t>jirafa</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Se nos </a:t>
            </a:r>
            <a:r>
              <a:rPr lang="es-MX" sz="2400" dirty="0">
                <a:latin typeface="Arial" panose="020B0604020202020204" pitchFamily="34" charset="0"/>
                <a:ea typeface="Calibri" panose="020F0502020204030204" pitchFamily="34" charset="0"/>
                <a:cs typeface="Arial" panose="020B0604020202020204" pitchFamily="34" charset="0"/>
              </a:rPr>
              <a:t>dice que debemos ir por la puerta de la derecha, lo cual nos obliga a crear la ambientación del siguiente cuarto para que el alumnado pueda aplicar la pista que le acabamos de </a:t>
            </a:r>
            <a:r>
              <a:rPr lang="es-MX" sz="2400" dirty="0" smtClean="0">
                <a:latin typeface="Arial" panose="020B0604020202020204" pitchFamily="34" charset="0"/>
                <a:ea typeface="Calibri" panose="020F0502020204030204" pitchFamily="34" charset="0"/>
                <a:cs typeface="Arial" panose="020B0604020202020204" pitchFamily="34" charset="0"/>
              </a:rPr>
              <a:t>dar; eso lo </a:t>
            </a:r>
            <a:r>
              <a:rPr lang="es-MX" sz="2400" dirty="0">
                <a:latin typeface="Arial" panose="020B0604020202020204" pitchFamily="34" charset="0"/>
                <a:ea typeface="Calibri" panose="020F0502020204030204" pitchFamily="34" charset="0"/>
                <a:cs typeface="Arial" panose="020B0604020202020204" pitchFamily="34" charset="0"/>
              </a:rPr>
              <a:t>veremos en el siguiente </a:t>
            </a:r>
            <a:r>
              <a:rPr lang="es-MX" sz="2400" dirty="0" smtClean="0">
                <a:latin typeface="Arial" panose="020B0604020202020204" pitchFamily="34" charset="0"/>
                <a:ea typeface="Calibri" panose="020F0502020204030204" pitchFamily="34" charset="0"/>
                <a:cs typeface="Arial" panose="020B0604020202020204" pitchFamily="34" charset="0"/>
              </a:rPr>
              <a:t>subtema.</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ángulo 3"/>
          <p:cNvSpPr/>
          <p:nvPr/>
        </p:nvSpPr>
        <p:spPr>
          <a:xfrm>
            <a:off x="6193470" y="4933397"/>
            <a:ext cx="7132320" cy="34747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b="1" dirty="0">
              <a:latin typeface="Arial" panose="020B0604020202020204" pitchFamily="34" charset="0"/>
              <a:cs typeface="Arial" panose="020B0604020202020204" pitchFamily="34" charset="0"/>
            </a:endParaRPr>
          </a:p>
          <a:p>
            <a:pPr algn="ctr"/>
            <a:endParaRPr lang="es-MX" sz="3600" b="1" dirty="0">
              <a:latin typeface="Arial" panose="020B0604020202020204" pitchFamily="34" charset="0"/>
              <a:cs typeface="Arial" panose="020B0604020202020204" pitchFamily="34" charset="0"/>
            </a:endParaRPr>
          </a:p>
          <a:p>
            <a:pPr algn="ctr" fontAlgn="ctr"/>
            <a:r>
              <a:rPr lang="es-MX" sz="3600" b="1" dirty="0">
                <a:latin typeface="Arial" panose="020B0604020202020204" pitchFamily="34" charset="0"/>
                <a:cs typeface="Arial" panose="020B0604020202020204" pitchFamily="34" charset="0"/>
              </a:rPr>
              <a:t>Video: </a:t>
            </a:r>
            <a:r>
              <a:rPr lang="es-ES" sz="3600" b="1" dirty="0">
                <a:latin typeface="Arial" panose="020B0604020202020204" pitchFamily="34" charset="0"/>
                <a:cs typeface="Arial" panose="020B0604020202020204" pitchFamily="34" charset="0"/>
              </a:rPr>
              <a:t>Insertando un </a:t>
            </a:r>
            <a:r>
              <a:rPr lang="es-ES" sz="3600" b="1" i="1" dirty="0" err="1">
                <a:latin typeface="Arial" panose="020B0604020202020204" pitchFamily="34" charset="0"/>
                <a:cs typeface="Arial" panose="020B0604020202020204" pitchFamily="34" charset="0"/>
              </a:rPr>
              <a:t>Genially</a:t>
            </a:r>
            <a:r>
              <a:rPr lang="es-ES" sz="3600" b="1" dirty="0">
                <a:latin typeface="Arial" panose="020B0604020202020204" pitchFamily="34" charset="0"/>
                <a:cs typeface="Arial" panose="020B0604020202020204" pitchFamily="34" charset="0"/>
              </a:rPr>
              <a:t> dentro de </a:t>
            </a:r>
            <a:r>
              <a:rPr lang="es-ES" sz="3600" b="1" dirty="0" smtClean="0">
                <a:latin typeface="Arial" panose="020B0604020202020204" pitchFamily="34" charset="0"/>
                <a:cs typeface="Arial" panose="020B0604020202020204" pitchFamily="34" charset="0"/>
              </a:rPr>
              <a:t>otro.</a:t>
            </a:r>
            <a:endParaRPr lang="es-ES" sz="3600" b="1" dirty="0">
              <a:latin typeface="Arial" panose="020B0604020202020204" pitchFamily="34" charset="0"/>
              <a:cs typeface="Arial" panose="020B0604020202020204" pitchFamily="34" charset="0"/>
            </a:endParaRPr>
          </a:p>
        </p:txBody>
      </p:sp>
      <p:pic>
        <p:nvPicPr>
          <p:cNvPr id="5" name="Gráfico 2" descr="Claqueta con relleno sólido">
            <a:extLst>
              <a:ext uri="{FF2B5EF4-FFF2-40B4-BE49-F238E27FC236}">
                <a16:creationId xmlns:a16="http://schemas.microsoft.com/office/drawing/2014/main" xmlns="" id="{D9617BEE-F06D-40A2-A945-CE2D3A058E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02430" y="5169232"/>
            <a:ext cx="914400" cy="914400"/>
          </a:xfrm>
          <a:prstGeom prst="rect">
            <a:avLst/>
          </a:prstGeom>
          <a:solidFill>
            <a:schemeClr val="bg1"/>
          </a:solidFill>
        </p:spPr>
      </p:pic>
      <p:sp>
        <p:nvSpPr>
          <p:cNvPr id="6" name="Rectángulo 5"/>
          <p:cNvSpPr/>
          <p:nvPr/>
        </p:nvSpPr>
        <p:spPr>
          <a:xfrm>
            <a:off x="13886668" y="5626432"/>
            <a:ext cx="4450051" cy="2308324"/>
          </a:xfrm>
          <a:prstGeom prst="rect">
            <a:avLst/>
          </a:prstGeom>
          <a:solidFill>
            <a:srgbClr val="00B0F0"/>
          </a:solidFill>
        </p:spPr>
        <p:txBody>
          <a:bodyPr wrap="square">
            <a:spAutoFit/>
          </a:bodyPr>
          <a:lstStyle/>
          <a:p>
            <a:r>
              <a:rPr lang="es-MX" sz="2400" b="1" dirty="0" smtClean="0">
                <a:latin typeface="Arial" panose="020B0604020202020204" pitchFamily="34" charset="0"/>
                <a:cs typeface="Arial" panose="020B0604020202020204" pitchFamily="34" charset="0"/>
              </a:rPr>
              <a:t>Jonathan, el video ya está realizado por el experto. Lo encontrarás en la carpeta. Por favor, realizar los ajustes de edición que consideres pertinentes.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783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2624" y="583715"/>
            <a:ext cx="18306415" cy="2478564"/>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2.3.5 Puertas con código de acceso</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marL="457200" lvl="1"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761006507"/>
              </p:ext>
            </p:extLst>
          </p:nvPr>
        </p:nvGraphicFramePr>
        <p:xfrm>
          <a:off x="956944" y="1493520"/>
          <a:ext cx="17483456" cy="5943600"/>
        </p:xfrm>
        <a:graphic>
          <a:graphicData uri="http://schemas.openxmlformats.org/drawingml/2006/table">
            <a:tbl>
              <a:tblPr firstRow="1" bandRow="1">
                <a:tableStyleId>{5C22544A-7EE6-4342-B048-85BDC9FD1C3A}</a:tableStyleId>
              </a:tblPr>
              <a:tblGrid>
                <a:gridCol w="8741728">
                  <a:extLst>
                    <a:ext uri="{9D8B030D-6E8A-4147-A177-3AD203B41FA5}">
                      <a16:colId xmlns:a16="http://schemas.microsoft.com/office/drawing/2014/main" xmlns="" val="20000"/>
                    </a:ext>
                  </a:extLst>
                </a:gridCol>
                <a:gridCol w="8741728">
                  <a:extLst>
                    <a:ext uri="{9D8B030D-6E8A-4147-A177-3AD203B41FA5}">
                      <a16:colId xmlns:a16="http://schemas.microsoft.com/office/drawing/2014/main" xmlns="" val="20001"/>
                    </a:ext>
                  </a:extLst>
                </a:gridCol>
              </a:tblGrid>
              <a:tr h="5943600">
                <a:tc>
                  <a:txBody>
                    <a:bodyPr/>
                    <a:lstStyle/>
                    <a:p>
                      <a:pPr algn="ctr"/>
                      <a:endParaRPr lang="es-MX" sz="2800" dirty="0"/>
                    </a:p>
                  </a:txBody>
                  <a:tcPr anchor="ctr">
                    <a:solidFill>
                      <a:srgbClr val="009999"/>
                    </a:solidFill>
                  </a:tcPr>
                </a:tc>
                <a:tc>
                  <a:txBody>
                    <a:bodyPr/>
                    <a:lstStyle/>
                    <a:p>
                      <a:pPr algn="ctr"/>
                      <a:endParaRPr lang="es-MX" sz="2800" dirty="0"/>
                    </a:p>
                  </a:txBody>
                  <a:tcPr anchor="ctr">
                    <a:solidFill>
                      <a:srgbClr val="002060"/>
                    </a:solidFill>
                  </a:tcPr>
                </a:tc>
                <a:extLst>
                  <a:ext uri="{0D108BD9-81ED-4DB2-BD59-A6C34878D82A}">
                    <a16:rowId xmlns:a16="http://schemas.microsoft.com/office/drawing/2014/main" xmlns="" val="10000"/>
                  </a:ext>
                </a:extLst>
              </a:tr>
            </a:tbl>
          </a:graphicData>
        </a:graphic>
      </p:graphicFrame>
      <p:sp>
        <p:nvSpPr>
          <p:cNvPr id="4" name="Rectángulo 3"/>
          <p:cNvSpPr/>
          <p:nvPr/>
        </p:nvSpPr>
        <p:spPr>
          <a:xfrm>
            <a:off x="1566545" y="2838464"/>
            <a:ext cx="7364095" cy="324950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Cada vez que nuestros alumnos terminan un reto, los debemos regresar a la historia que dio pie a la búsqueda del tesoro, pues de esta forma los mantenemos cautivados con la </a:t>
            </a:r>
            <a:r>
              <a:rPr lang="es-MX" sz="2400" dirty="0" smtClean="0">
                <a:latin typeface="Arial" panose="020B0604020202020204" pitchFamily="34" charset="0"/>
                <a:ea typeface="Calibri" panose="020F0502020204030204" pitchFamily="34" charset="0"/>
                <a:cs typeface="Arial" panose="020B0604020202020204" pitchFamily="34" charset="0"/>
              </a:rPr>
              <a:t>trama. </a:t>
            </a:r>
            <a:r>
              <a:rPr lang="es-MX" sz="2400" dirty="0">
                <a:latin typeface="Arial" panose="020B0604020202020204" pitchFamily="34" charset="0"/>
                <a:ea typeface="Calibri" panose="020F0502020204030204" pitchFamily="34" charset="0"/>
                <a:cs typeface="Arial" panose="020B0604020202020204" pitchFamily="34" charset="0"/>
              </a:rPr>
              <a:t>Para mantener </a:t>
            </a:r>
            <a:r>
              <a:rPr lang="es-MX" sz="2400" dirty="0" smtClean="0">
                <a:latin typeface="Arial" panose="020B0604020202020204" pitchFamily="34" charset="0"/>
                <a:ea typeface="Calibri" panose="020F0502020204030204" pitchFamily="34" charset="0"/>
                <a:cs typeface="Arial" panose="020B0604020202020204" pitchFamily="34" charset="0"/>
              </a:rPr>
              <a:t>interés debemos </a:t>
            </a:r>
            <a:r>
              <a:rPr lang="es-MX" sz="2400" dirty="0">
                <a:latin typeface="Arial" panose="020B0604020202020204" pitchFamily="34" charset="0"/>
                <a:ea typeface="Calibri" panose="020F0502020204030204" pitchFamily="34" charset="0"/>
                <a:cs typeface="Arial" panose="020B0604020202020204" pitchFamily="34" charset="0"/>
              </a:rPr>
              <a:t>regresar a un </a:t>
            </a:r>
            <a:r>
              <a:rPr lang="es-MX" sz="2400" dirty="0" smtClean="0">
                <a:latin typeface="Arial" panose="020B0604020202020204" pitchFamily="34" charset="0"/>
                <a:ea typeface="Calibri" panose="020F0502020204030204" pitchFamily="34" charset="0"/>
                <a:cs typeface="Arial" panose="020B0604020202020204" pitchFamily="34" charset="0"/>
              </a:rPr>
              <a:t>cuarto/acertijo </a:t>
            </a:r>
            <a:r>
              <a:rPr lang="es-MX" sz="2400" dirty="0">
                <a:latin typeface="Arial" panose="020B0604020202020204" pitchFamily="34" charset="0"/>
                <a:ea typeface="Calibri" panose="020F0502020204030204" pitchFamily="34" charset="0"/>
                <a:cs typeface="Arial" panose="020B0604020202020204" pitchFamily="34" charset="0"/>
              </a:rPr>
              <a:t>que sólo se pueda resolver con la pista que arrojó el cuestionario que solucionaron en el cuarto anterior. </a:t>
            </a:r>
          </a:p>
        </p:txBody>
      </p:sp>
      <p:sp>
        <p:nvSpPr>
          <p:cNvPr id="5" name="Rectángulo 4"/>
          <p:cNvSpPr/>
          <p:nvPr/>
        </p:nvSpPr>
        <p:spPr>
          <a:xfrm>
            <a:off x="10485119" y="2048119"/>
            <a:ext cx="7412355" cy="4834400"/>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Hay dos formas básicas de crear estos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cuartos/ acertijos</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la primera y más fácil es poner imágenes a modo de opciones a elegir y configurar la correcta para que los deje avanzar, mientras las demás imágenes los mandan de regreso al material de estudio. La segunda forma es un poco más elaborada y consta de incluir una sola imagen con varios elementos desde donde el alumno deberá elegir el elemento correcto. Para convertir una imagen en un recurso sensible sólo debemos usar máscaras invisibles de interacción que respondan como lo tenemos planeado. </a:t>
            </a:r>
          </a:p>
        </p:txBody>
      </p:sp>
      <p:sp>
        <p:nvSpPr>
          <p:cNvPr id="6" name="Rectángulo 5"/>
          <p:cNvSpPr/>
          <p:nvPr/>
        </p:nvSpPr>
        <p:spPr>
          <a:xfrm>
            <a:off x="1170304" y="7991719"/>
            <a:ext cx="16727169" cy="45878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Pero esto es más fácil de entender viéndolo. ¡Vamos allá! </a:t>
            </a:r>
          </a:p>
        </p:txBody>
      </p:sp>
      <p:sp>
        <p:nvSpPr>
          <p:cNvPr id="7" name="Rectángulo 6"/>
          <p:cNvSpPr/>
          <p:nvPr/>
        </p:nvSpPr>
        <p:spPr>
          <a:xfrm>
            <a:off x="6589710" y="9041537"/>
            <a:ext cx="7132320" cy="34747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b="1" dirty="0">
              <a:latin typeface="Arial" panose="020B0604020202020204" pitchFamily="34" charset="0"/>
              <a:cs typeface="Arial" panose="020B0604020202020204" pitchFamily="34" charset="0"/>
            </a:endParaRPr>
          </a:p>
          <a:p>
            <a:pPr algn="ctr"/>
            <a:endParaRPr lang="es-MX" sz="3600" b="1" dirty="0">
              <a:latin typeface="Arial" panose="020B0604020202020204" pitchFamily="34" charset="0"/>
              <a:cs typeface="Arial" panose="020B0604020202020204" pitchFamily="34" charset="0"/>
            </a:endParaRPr>
          </a:p>
          <a:p>
            <a:pPr algn="ctr" fontAlgn="ctr"/>
            <a:r>
              <a:rPr lang="es-MX" sz="3600" b="1" dirty="0">
                <a:latin typeface="Arial" panose="020B0604020202020204" pitchFamily="34" charset="0"/>
                <a:cs typeface="Arial" panose="020B0604020202020204" pitchFamily="34" charset="0"/>
              </a:rPr>
              <a:t>Video: </a:t>
            </a:r>
            <a:r>
              <a:rPr lang="es-ES" sz="3600" b="1" dirty="0">
                <a:latin typeface="Arial" panose="020B0604020202020204" pitchFamily="34" charset="0"/>
                <a:cs typeface="Arial" panose="020B0604020202020204" pitchFamily="34" charset="0"/>
              </a:rPr>
              <a:t>Puertas de acceso en </a:t>
            </a:r>
            <a:r>
              <a:rPr lang="es-ES" sz="3600" b="1" i="1" dirty="0" err="1" smtClean="0">
                <a:latin typeface="Arial" panose="020B0604020202020204" pitchFamily="34" charset="0"/>
                <a:cs typeface="Arial" panose="020B0604020202020204" pitchFamily="34" charset="0"/>
              </a:rPr>
              <a:t>Genially</a:t>
            </a:r>
            <a:r>
              <a:rPr lang="es-ES" sz="3600" b="1" i="1" dirty="0" smtClean="0">
                <a:latin typeface="Arial" panose="020B0604020202020204" pitchFamily="34" charset="0"/>
                <a:cs typeface="Arial" panose="020B0604020202020204" pitchFamily="34" charset="0"/>
              </a:rPr>
              <a:t>.</a:t>
            </a:r>
            <a:endParaRPr lang="es-ES" sz="3600" b="1" i="1" dirty="0">
              <a:latin typeface="Arial" panose="020B0604020202020204" pitchFamily="34" charset="0"/>
              <a:cs typeface="Arial" panose="020B0604020202020204" pitchFamily="34" charset="0"/>
            </a:endParaRPr>
          </a:p>
        </p:txBody>
      </p:sp>
      <p:pic>
        <p:nvPicPr>
          <p:cNvPr id="8" name="Gráfico 2" descr="Claqueta con relleno sólido">
            <a:extLst>
              <a:ext uri="{FF2B5EF4-FFF2-40B4-BE49-F238E27FC236}">
                <a16:creationId xmlns:a16="http://schemas.microsoft.com/office/drawing/2014/main" xmlns="" id="{D9617BEE-F06D-40A2-A945-CE2D3A058E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98670" y="9468812"/>
            <a:ext cx="914400" cy="914400"/>
          </a:xfrm>
          <a:prstGeom prst="rect">
            <a:avLst/>
          </a:prstGeom>
          <a:solidFill>
            <a:schemeClr val="bg1"/>
          </a:solidFill>
        </p:spPr>
      </p:pic>
      <p:sp>
        <p:nvSpPr>
          <p:cNvPr id="9" name="Rectángulo 8"/>
          <p:cNvSpPr/>
          <p:nvPr/>
        </p:nvSpPr>
        <p:spPr>
          <a:xfrm>
            <a:off x="14191296" y="9926012"/>
            <a:ext cx="4450051" cy="2308324"/>
          </a:xfrm>
          <a:prstGeom prst="rect">
            <a:avLst/>
          </a:prstGeom>
          <a:solidFill>
            <a:srgbClr val="00B0F0"/>
          </a:solidFill>
        </p:spPr>
        <p:txBody>
          <a:bodyPr wrap="square">
            <a:spAutoFit/>
          </a:bodyPr>
          <a:lstStyle/>
          <a:p>
            <a:r>
              <a:rPr lang="es-MX" sz="2400" b="1" dirty="0" smtClean="0">
                <a:latin typeface="Arial" panose="020B0604020202020204" pitchFamily="34" charset="0"/>
                <a:cs typeface="Arial" panose="020B0604020202020204" pitchFamily="34" charset="0"/>
              </a:rPr>
              <a:t>Jonathan, el video ya está realizado por el experto. Lo encontrarás en la carpeta. Por favor, realizar los ajustes de edición que consideres pertinentes.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439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569861"/>
            <a:ext cx="18275935" cy="4566122"/>
          </a:xfrm>
          <a:prstGeom prst="rect">
            <a:avLst/>
          </a:prstGeom>
        </p:spPr>
        <p:txBody>
          <a:bodyPr wrap="square">
            <a:spAutoFit/>
          </a:bodyPr>
          <a:lstStyle/>
          <a:p>
            <a:pPr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	</a:t>
            </a:r>
          </a:p>
          <a:p>
            <a:pPr lvl="1" algn="just">
              <a:lnSpc>
                <a:spcPct val="107000"/>
              </a:lnSpc>
              <a:spcAft>
                <a:spcPts val="800"/>
              </a:spcAft>
            </a:pPr>
            <a:r>
              <a:rPr lang="es-MX" sz="2400" b="1" dirty="0">
                <a:latin typeface="Arial" panose="020B0604020202020204" pitchFamily="34" charset="0"/>
                <a:cs typeface="Arial" panose="020B0604020202020204" pitchFamily="34" charset="0"/>
              </a:rPr>
              <a:t>2.3.6 Mapa de navegación</a:t>
            </a:r>
          </a:p>
          <a:p>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ea typeface="Calibri" panose="020F0502020204030204" pitchFamily="34" charset="0"/>
                <a:cs typeface="Arial" panose="020B0604020202020204" pitchFamily="34" charset="0"/>
              </a:rPr>
              <a:t>Al menos en las </a:t>
            </a:r>
            <a:r>
              <a:rPr lang="es-MX" sz="2400" dirty="0" smtClean="0">
                <a:latin typeface="Arial" panose="020B0604020202020204" pitchFamily="34" charset="0"/>
                <a:ea typeface="Calibri" panose="020F0502020204030204" pitchFamily="34" charset="0"/>
                <a:cs typeface="Arial" panose="020B0604020202020204" pitchFamily="34" charset="0"/>
              </a:rPr>
              <a:t>primeras </a:t>
            </a:r>
            <a:r>
              <a:rPr lang="es-MX" sz="2400" dirty="0">
                <a:latin typeface="Arial" panose="020B0604020202020204" pitchFamily="34" charset="0"/>
                <a:ea typeface="Calibri" panose="020F0502020204030204" pitchFamily="34" charset="0"/>
                <a:cs typeface="Arial" panose="020B0604020202020204" pitchFamily="34" charset="0"/>
              </a:rPr>
              <a:t>ocasiones que organicemos búsquedas del tesoro o cuartos de escape, es importante tener una idea gráfica del proceso para no omitir algún paso y tener claro </a:t>
            </a:r>
            <a:r>
              <a:rPr lang="es-MX" sz="2400" dirty="0" smtClean="0">
                <a:latin typeface="Arial" panose="020B0604020202020204" pitchFamily="34" charset="0"/>
                <a:ea typeface="Calibri" panose="020F0502020204030204" pitchFamily="34" charset="0"/>
                <a:cs typeface="Arial" panose="020B0604020202020204" pitchFamily="34" charset="0"/>
              </a:rPr>
              <a:t>a dónde </a:t>
            </a:r>
            <a:r>
              <a:rPr lang="es-MX" sz="2400" dirty="0">
                <a:latin typeface="Arial" panose="020B0604020202020204" pitchFamily="34" charset="0"/>
                <a:ea typeface="Calibri" panose="020F0502020204030204" pitchFamily="34" charset="0"/>
                <a:cs typeface="Arial" panose="020B0604020202020204" pitchFamily="34" charset="0"/>
              </a:rPr>
              <a:t>vamos a dirigir a nuestros usuarios en cada uno de los puntos de interacción. </a:t>
            </a:r>
            <a:r>
              <a:rPr lang="es-MX" sz="2400" dirty="0" smtClean="0">
                <a:latin typeface="Arial" panose="020B0604020202020204" pitchFamily="34" charset="0"/>
                <a:ea typeface="Calibri" panose="020F0502020204030204" pitchFamily="34" charset="0"/>
                <a:cs typeface="Arial" panose="020B0604020202020204" pitchFamily="34" charset="0"/>
              </a:rPr>
              <a:t>Además, </a:t>
            </a:r>
            <a:r>
              <a:rPr lang="es-MX" sz="2400" dirty="0">
                <a:latin typeface="Arial" panose="020B0604020202020204" pitchFamily="34" charset="0"/>
                <a:ea typeface="Calibri" panose="020F0502020204030204" pitchFamily="34" charset="0"/>
                <a:cs typeface="Arial" panose="020B0604020202020204" pitchFamily="34" charset="0"/>
              </a:rPr>
              <a:t>nos servirá para contabilizar el número de cuartos y el contenido de los mismos al momento de revisar su funcionamiento. </a:t>
            </a:r>
          </a:p>
          <a:p>
            <a:r>
              <a:rPr lang="es-MX" sz="2400" dirty="0">
                <a:latin typeface="Arial" panose="020B0604020202020204" pitchFamily="34" charset="0"/>
                <a:ea typeface="Calibri" panose="020F0502020204030204" pitchFamily="34" charset="0"/>
                <a:cs typeface="Arial" panose="020B0604020202020204" pitchFamily="34" charset="0"/>
              </a:rPr>
              <a:t> </a:t>
            </a:r>
          </a:p>
          <a:p>
            <a:r>
              <a:rPr lang="es-MX" sz="2400" dirty="0">
                <a:latin typeface="Arial" panose="020B0604020202020204" pitchFamily="34" charset="0"/>
                <a:ea typeface="Calibri" panose="020F0502020204030204" pitchFamily="34" charset="0"/>
                <a:cs typeface="Arial" panose="020B0604020202020204" pitchFamily="34" charset="0"/>
              </a:rPr>
              <a:t>Veamos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queda el mapa de navegación de la búsqueda del tesoro que estamos usando de ejemplo: </a:t>
            </a:r>
          </a:p>
          <a:p>
            <a:pPr lvl="1" algn="just">
              <a:lnSpc>
                <a:spcPct val="107000"/>
              </a:lnSpc>
              <a:spcAft>
                <a:spcPts val="800"/>
              </a:spcAft>
            </a:pPr>
            <a:endParaRPr lang="es-MX" sz="2400" b="1" dirty="0">
              <a:solidFill>
                <a:schemeClr val="dk1"/>
              </a:solidFill>
              <a:highlight>
                <a:srgbClr val="FFFF00"/>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393" y="6705282"/>
            <a:ext cx="18275935" cy="7689144"/>
          </a:xfrm>
          <a:prstGeom prst="rect">
            <a:avLst/>
          </a:prstGeom>
          <a:noFill/>
        </p:spPr>
      </p:pic>
      <p:sp>
        <p:nvSpPr>
          <p:cNvPr id="5" name="CuadroTexto 4"/>
          <p:cNvSpPr txBox="1"/>
          <p:nvPr/>
        </p:nvSpPr>
        <p:spPr>
          <a:xfrm>
            <a:off x="-4045709" y="7620000"/>
            <a:ext cx="4667373" cy="1583895"/>
          </a:xfrm>
          <a:prstGeom prst="rect">
            <a:avLst/>
          </a:prstGeom>
          <a:solidFill>
            <a:srgbClr val="FF0000"/>
          </a:solidFill>
        </p:spPr>
        <p:txBody>
          <a:bodyPr wrap="square" rtlCol="0">
            <a:spAutoFit/>
          </a:bodyPr>
          <a:lstStyle/>
          <a:p>
            <a:r>
              <a:rPr lang="es-MX" dirty="0" smtClean="0">
                <a:solidFill>
                  <a:schemeClr val="bg1"/>
                </a:solidFill>
              </a:rPr>
              <a:t>Aurelio, recrear este recurso. </a:t>
            </a:r>
            <a:endParaRPr lang="es-MX" dirty="0">
              <a:solidFill>
                <a:schemeClr val="bg1"/>
              </a:solidFill>
            </a:endParaRPr>
          </a:p>
          <a:p>
            <a:r>
              <a:rPr lang="es-MX" dirty="0">
                <a:solidFill>
                  <a:schemeClr val="bg1"/>
                </a:solidFill>
              </a:rPr>
              <a:t> </a:t>
            </a:r>
          </a:p>
        </p:txBody>
      </p:sp>
    </p:spTree>
    <p:extLst>
      <p:ext uri="{BB962C8B-B14F-4D97-AF65-F5344CB8AC3E}">
        <p14:creationId xmlns:p14="http://schemas.microsoft.com/office/powerpoint/2010/main" val="2804852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26893" y="1066797"/>
            <a:ext cx="18044160" cy="7987873"/>
          </a:xfrm>
          <a:prstGeom prst="rect">
            <a:avLst/>
          </a:prstGeom>
          <a:solidFill>
            <a:srgbClr val="33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a16="http://schemas.microsoft.com/office/drawing/2014/main" xmlns="" id="{9C167701-F7A1-4728-9709-DCFE654196F9}"/>
              </a:ext>
            </a:extLst>
          </p:cNvPr>
          <p:cNvPicPr>
            <a:picLocks noChangeAspect="1"/>
          </p:cNvPicPr>
          <p:nvPr/>
        </p:nvPicPr>
        <p:blipFill>
          <a:blip r:embed="rId2"/>
          <a:stretch>
            <a:fillRect/>
          </a:stretch>
        </p:blipFill>
        <p:spPr>
          <a:xfrm>
            <a:off x="1406008" y="2341344"/>
            <a:ext cx="9515475" cy="5438775"/>
          </a:xfrm>
          <a:prstGeom prst="rect">
            <a:avLst/>
          </a:prstGeom>
        </p:spPr>
      </p:pic>
      <p:sp>
        <p:nvSpPr>
          <p:cNvPr id="2" name="Rectángulo 1"/>
          <p:cNvSpPr/>
          <p:nvPr/>
        </p:nvSpPr>
        <p:spPr>
          <a:xfrm>
            <a:off x="11500597" y="1690579"/>
            <a:ext cx="6680078" cy="6740307"/>
          </a:xfrm>
          <a:prstGeom prst="rect">
            <a:avLst/>
          </a:prstGeom>
        </p:spPr>
        <p:txBody>
          <a:bodyPr wrap="square">
            <a:spAutoFit/>
          </a:bodyPr>
          <a:lstStyle/>
          <a:p>
            <a:pPr algn="just"/>
            <a:r>
              <a:rPr lang="es-MX" sz="2400" dirty="0">
                <a:solidFill>
                  <a:schemeClr val="bg1"/>
                </a:solidFill>
                <a:latin typeface="Arial" panose="020B0604020202020204" pitchFamily="34" charset="0"/>
                <a:cs typeface="Arial" panose="020B0604020202020204" pitchFamily="34" charset="0"/>
              </a:rPr>
              <a:t>Como se puede constatar visualmente, debemos tener habilitados </a:t>
            </a:r>
            <a:r>
              <a:rPr lang="es-MX" sz="2400" dirty="0" smtClean="0">
                <a:solidFill>
                  <a:schemeClr val="bg1"/>
                </a:solidFill>
                <a:latin typeface="Arial" panose="020B0604020202020204" pitchFamily="34" charset="0"/>
                <a:cs typeface="Arial" panose="020B0604020202020204" pitchFamily="34" charset="0"/>
              </a:rPr>
              <a:t>siete </a:t>
            </a:r>
            <a:r>
              <a:rPr lang="es-MX" sz="2400" dirty="0">
                <a:solidFill>
                  <a:schemeClr val="bg1"/>
                </a:solidFill>
                <a:latin typeface="Arial" panose="020B0604020202020204" pitchFamily="34" charset="0"/>
                <a:cs typeface="Arial" panose="020B0604020202020204" pitchFamily="34" charset="0"/>
              </a:rPr>
              <a:t>cuartos principales (están representados en la línea de cuadros azules en la parte superior) y además habrá que crear cuatro cuartos que faciliten la navegación en cada una de las tres misiones, es decir, 12 cuartos adicionales para hacer funcional el reto. Lo que nos arroja un total de 19 cuartos a configurar para crear una sensación de inmersión en la historia. </a:t>
            </a:r>
          </a:p>
          <a:p>
            <a:pPr algn="just"/>
            <a:endParaRPr lang="es-MX" sz="2400" dirty="0">
              <a:solidFill>
                <a:schemeClr val="bg1"/>
              </a:solidFill>
              <a:latin typeface="Arial" panose="020B0604020202020204" pitchFamily="34" charset="0"/>
              <a:cs typeface="Arial" panose="020B0604020202020204" pitchFamily="34" charset="0"/>
            </a:endParaRPr>
          </a:p>
          <a:p>
            <a:pPr algn="just"/>
            <a:r>
              <a:rPr lang="es-MX" sz="2400" dirty="0">
                <a:solidFill>
                  <a:schemeClr val="bg1"/>
                </a:solidFill>
                <a:latin typeface="Arial" panose="020B0604020202020204" pitchFamily="34" charset="0"/>
                <a:cs typeface="Arial" panose="020B0604020202020204" pitchFamily="34" charset="0"/>
              </a:rPr>
              <a:t>Tener este esquema también nos permite identificar que necesitamos tres materiales de estudio a localizar y compartir, así como tres cuestionarios a crear de acuerdo con los contenidos expuestos y que deben conceder al final alguna pista para resolver el acertijo del siguiente cuarto. </a:t>
            </a:r>
          </a:p>
        </p:txBody>
      </p:sp>
      <p:sp>
        <p:nvSpPr>
          <p:cNvPr id="5" name="CuadroTexto 4">
            <a:extLst>
              <a:ext uri="{FF2B5EF4-FFF2-40B4-BE49-F238E27FC236}">
                <a16:creationId xmlns:a16="http://schemas.microsoft.com/office/drawing/2014/main" xmlns="" id="{E125FC04-C554-459C-9AAB-BF83AC5D9CF8}"/>
              </a:ext>
            </a:extLst>
          </p:cNvPr>
          <p:cNvSpPr txBox="1"/>
          <p:nvPr/>
        </p:nvSpPr>
        <p:spPr>
          <a:xfrm>
            <a:off x="826893" y="9678455"/>
            <a:ext cx="17609574" cy="2322559"/>
          </a:xfrm>
          <a:prstGeom prst="rect">
            <a:avLst/>
          </a:prstGeom>
          <a:noFill/>
        </p:spPr>
        <p:txBody>
          <a:bodyPr wrap="square" rtlCol="0">
            <a:spAutoFit/>
          </a:bodyPr>
          <a:lstStyle/>
          <a:p>
            <a:endParaRPr lang="es-MX" dirty="0"/>
          </a:p>
          <a:p>
            <a:r>
              <a:rPr lang="es-MX" sz="2400" dirty="0" smtClean="0">
                <a:latin typeface="Arial" panose="020B0604020202020204" pitchFamily="34" charset="0"/>
                <a:cs typeface="Arial" panose="020B0604020202020204" pitchFamily="34" charset="0"/>
              </a:rPr>
              <a:t>Ahora, comparto </a:t>
            </a:r>
            <a:r>
              <a:rPr lang="es-MX" sz="2400" dirty="0">
                <a:latin typeface="Arial" panose="020B0604020202020204" pitchFamily="34" charset="0"/>
                <a:cs typeface="Arial" panose="020B0604020202020204" pitchFamily="34" charset="0"/>
              </a:rPr>
              <a:t>el link del producto final de este material por si lo </a:t>
            </a:r>
            <a:r>
              <a:rPr lang="es-MX" sz="2400" dirty="0" smtClean="0">
                <a:latin typeface="Arial" panose="020B0604020202020204" pitchFamily="34" charset="0"/>
                <a:cs typeface="Arial" panose="020B0604020202020204" pitchFamily="34" charset="0"/>
              </a:rPr>
              <a:t>quiere </a:t>
            </a:r>
            <a:r>
              <a:rPr lang="es-MX" sz="2400" dirty="0">
                <a:latin typeface="Arial" panose="020B0604020202020204" pitchFamily="34" charset="0"/>
                <a:cs typeface="Arial" panose="020B0604020202020204" pitchFamily="34" charset="0"/>
              </a:rPr>
              <a:t>probar </a:t>
            </a:r>
            <a:r>
              <a:rPr lang="es-MX" sz="2400" dirty="0" smtClean="0">
                <a:latin typeface="Arial" panose="020B0604020202020204" pitchFamily="34" charset="0"/>
                <a:cs typeface="Arial" panose="020B0604020202020204" pitchFamily="34" charset="0"/>
              </a:rPr>
              <a:t>usted mismo. </a:t>
            </a:r>
            <a:endParaRPr lang="es-MX" sz="2400" dirty="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dirty="0">
                <a:hlinkClick r:id="rId3"/>
              </a:rPr>
              <a:t>https://view.genial.ly/618ab13dd590d20d6c0848f5/interactive-content-reto-fundamentos-didactica</a:t>
            </a:r>
            <a:endParaRPr lang="es-MX" dirty="0"/>
          </a:p>
          <a:p>
            <a:endParaRPr lang="es-MX" dirty="0"/>
          </a:p>
        </p:txBody>
      </p:sp>
      <p:sp>
        <p:nvSpPr>
          <p:cNvPr id="9" name="CuadroTexto 8"/>
          <p:cNvSpPr txBox="1"/>
          <p:nvPr/>
        </p:nvSpPr>
        <p:spPr>
          <a:xfrm>
            <a:off x="17908737" y="9717504"/>
            <a:ext cx="3781125" cy="4567019"/>
          </a:xfrm>
          <a:prstGeom prst="rect">
            <a:avLst/>
          </a:prstGeom>
          <a:solidFill>
            <a:srgbClr val="FF0000"/>
          </a:solidFill>
        </p:spPr>
        <p:txBody>
          <a:bodyPr wrap="square" rtlCol="0">
            <a:spAutoFit/>
          </a:bodyPr>
          <a:lstStyle/>
          <a:p>
            <a:r>
              <a:rPr lang="es-MX" dirty="0" smtClean="0">
                <a:solidFill>
                  <a:schemeClr val="bg1"/>
                </a:solidFill>
              </a:rPr>
              <a:t>Aurelio, este recurso ya está hecho por el experto habrá que recrearlo pues está hecho con su cuenta. Incluir también los colores que corresponde a EE de PROFA.  </a:t>
            </a:r>
            <a:endParaRPr lang="es-MX" dirty="0">
              <a:solidFill>
                <a:schemeClr val="bg1"/>
              </a:solidFill>
            </a:endParaRPr>
          </a:p>
        </p:txBody>
      </p:sp>
      <p:sp>
        <p:nvSpPr>
          <p:cNvPr id="10" name="CuadroTexto 9"/>
          <p:cNvSpPr txBox="1"/>
          <p:nvPr/>
        </p:nvSpPr>
        <p:spPr>
          <a:xfrm>
            <a:off x="-3065495" y="2036544"/>
            <a:ext cx="3781125" cy="6555769"/>
          </a:xfrm>
          <a:prstGeom prst="rect">
            <a:avLst/>
          </a:prstGeom>
          <a:solidFill>
            <a:srgbClr val="FF0000"/>
          </a:solidFill>
        </p:spPr>
        <p:txBody>
          <a:bodyPr wrap="square" rtlCol="0">
            <a:spAutoFit/>
          </a:bodyPr>
          <a:lstStyle/>
          <a:p>
            <a:r>
              <a:rPr lang="es-MX" dirty="0" smtClean="0">
                <a:solidFill>
                  <a:schemeClr val="bg1"/>
                </a:solidFill>
              </a:rPr>
              <a:t>Aurelio, esta es una captura de pantalla, habrá que rehacer. Te comparto el link donde se encuentra esta portada.  </a:t>
            </a:r>
          </a:p>
          <a:p>
            <a:endParaRPr lang="es-MX" dirty="0">
              <a:solidFill>
                <a:schemeClr val="bg1"/>
              </a:solidFill>
            </a:endParaRPr>
          </a:p>
          <a:p>
            <a:r>
              <a:rPr lang="es-MX" dirty="0">
                <a:hlinkClick r:id="rId3"/>
              </a:rPr>
              <a:t>https://</a:t>
            </a:r>
            <a:r>
              <a:rPr lang="es-MX" dirty="0" smtClean="0">
                <a:hlinkClick r:id="rId3"/>
              </a:rPr>
              <a:t>view.genial.ly/618ab13dd590d20d6c0848f5/interactive-content-reto-fundamentos-didactica</a:t>
            </a:r>
            <a:endParaRPr lang="es-MX" dirty="0"/>
          </a:p>
        </p:txBody>
      </p:sp>
    </p:spTree>
    <p:extLst>
      <p:ext uri="{BB962C8B-B14F-4D97-AF65-F5344CB8AC3E}">
        <p14:creationId xmlns:p14="http://schemas.microsoft.com/office/powerpoint/2010/main" val="2330803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7292" y="1026410"/>
            <a:ext cx="18672175" cy="98527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2.3.7 Premio final</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3" name="Tabla 2">
            <a:extLst>
              <a:ext uri="{FF2B5EF4-FFF2-40B4-BE49-F238E27FC236}">
                <a16:creationId xmlns:a16="http://schemas.microsoft.com/office/drawing/2014/main" xmlns="" id="{7B7B7F70-8225-4B44-99A1-FC7B4A8877B0}"/>
              </a:ext>
            </a:extLst>
          </p:cNvPr>
          <p:cNvGraphicFramePr>
            <a:graphicFrameLocks noGrp="1"/>
          </p:cNvGraphicFramePr>
          <p:nvPr>
            <p:extLst>
              <p:ext uri="{D42A27DB-BD31-4B8C-83A1-F6EECF244321}">
                <p14:modId xmlns:p14="http://schemas.microsoft.com/office/powerpoint/2010/main" val="2919195663"/>
              </p:ext>
            </p:extLst>
          </p:nvPr>
        </p:nvGraphicFramePr>
        <p:xfrm>
          <a:off x="938461" y="3291840"/>
          <a:ext cx="17769838" cy="11643360"/>
        </p:xfrm>
        <a:graphic>
          <a:graphicData uri="http://schemas.openxmlformats.org/drawingml/2006/table">
            <a:tbl>
              <a:tblPr firstRow="1" bandRow="1">
                <a:tableStyleId>{5C22544A-7EE6-4342-B048-85BDC9FD1C3A}</a:tableStyleId>
              </a:tblPr>
              <a:tblGrid>
                <a:gridCol w="8884919">
                  <a:extLst>
                    <a:ext uri="{9D8B030D-6E8A-4147-A177-3AD203B41FA5}">
                      <a16:colId xmlns:a16="http://schemas.microsoft.com/office/drawing/2014/main" xmlns="" val="1506273372"/>
                    </a:ext>
                  </a:extLst>
                </a:gridCol>
                <a:gridCol w="8884919">
                  <a:extLst>
                    <a:ext uri="{9D8B030D-6E8A-4147-A177-3AD203B41FA5}">
                      <a16:colId xmlns:a16="http://schemas.microsoft.com/office/drawing/2014/main" xmlns="" val="287125046"/>
                    </a:ext>
                  </a:extLst>
                </a:gridCol>
              </a:tblGrid>
              <a:tr h="11643360">
                <a:tc>
                  <a:txBody>
                    <a:bodyPr/>
                    <a:lstStyle/>
                    <a:p>
                      <a:endParaRPr lang="es-MX" dirty="0"/>
                    </a:p>
                  </a:txBody>
                  <a:tcPr>
                    <a:solidFill>
                      <a:srgbClr val="009999"/>
                    </a:solidFill>
                  </a:tcPr>
                </a:tc>
                <a:tc>
                  <a:txBody>
                    <a:bodyPr/>
                    <a:lstStyle/>
                    <a:p>
                      <a:endParaRPr lang="es-MX" dirty="0"/>
                    </a:p>
                  </a:txBody>
                  <a:tcPr>
                    <a:solidFill>
                      <a:srgbClr val="002060"/>
                    </a:solidFill>
                  </a:tcPr>
                </a:tc>
                <a:extLst>
                  <a:ext uri="{0D108BD9-81ED-4DB2-BD59-A6C34878D82A}">
                    <a16:rowId xmlns:a16="http://schemas.microsoft.com/office/drawing/2014/main" xmlns="" val="3692042478"/>
                  </a:ext>
                </a:extLst>
              </a:tr>
            </a:tbl>
          </a:graphicData>
        </a:graphic>
      </p:graphicFrame>
      <p:sp>
        <p:nvSpPr>
          <p:cNvPr id="4" name="CuadroTexto 3">
            <a:extLst>
              <a:ext uri="{FF2B5EF4-FFF2-40B4-BE49-F238E27FC236}">
                <a16:creationId xmlns:a16="http://schemas.microsoft.com/office/drawing/2014/main" xmlns="" id="{235654BB-26EE-42EF-906F-40567E2436F4}"/>
              </a:ext>
            </a:extLst>
          </p:cNvPr>
          <p:cNvSpPr txBox="1"/>
          <p:nvPr/>
        </p:nvSpPr>
        <p:spPr>
          <a:xfrm>
            <a:off x="1948645" y="2255847"/>
            <a:ext cx="10069032" cy="461665"/>
          </a:xfrm>
          <a:prstGeom prst="rect">
            <a:avLst/>
          </a:prstGeom>
          <a:noFill/>
        </p:spPr>
        <p:txBody>
          <a:bodyPr wrap="none" rtlCol="0">
            <a:spAutoFit/>
          </a:bodyPr>
          <a:lstStyle/>
          <a:p>
            <a:r>
              <a:rPr lang="es-ES" sz="2400" dirty="0" smtClean="0">
                <a:latin typeface="Arial" panose="020B0604020202020204" pitchFamily="34" charset="0"/>
                <a:cs typeface="Arial" panose="020B0604020202020204" pitchFamily="34" charset="0"/>
              </a:rPr>
              <a:t>Ahora, para acceder a la </a:t>
            </a:r>
            <a:r>
              <a:rPr lang="es-ES" sz="2400" dirty="0">
                <a:latin typeface="Arial" panose="020B0604020202020204" pitchFamily="34" charset="0"/>
                <a:cs typeface="Arial" panose="020B0604020202020204" pitchFamily="34" charset="0"/>
              </a:rPr>
              <a:t>información </a:t>
            </a:r>
            <a:r>
              <a:rPr lang="es-ES" sz="2400" dirty="0" smtClean="0">
                <a:latin typeface="Arial" panose="020B0604020202020204" pitchFamily="34" charset="0"/>
                <a:cs typeface="Arial" panose="020B0604020202020204" pitchFamily="34" charset="0"/>
              </a:rPr>
              <a:t>haga </a:t>
            </a:r>
            <a:r>
              <a:rPr lang="es-ES" sz="2400" dirty="0">
                <a:latin typeface="Arial" panose="020B0604020202020204" pitchFamily="34" charset="0"/>
                <a:cs typeface="Arial" panose="020B0604020202020204" pitchFamily="34" charset="0"/>
              </a:rPr>
              <a:t>clic en </a:t>
            </a:r>
            <a:r>
              <a:rPr lang="es-ES" sz="2400" dirty="0" smtClean="0">
                <a:latin typeface="Arial" panose="020B0604020202020204" pitchFamily="34" charset="0"/>
                <a:cs typeface="Arial" panose="020B0604020202020204" pitchFamily="34" charset="0"/>
              </a:rPr>
              <a:t>las siguientes flechas.</a:t>
            </a:r>
            <a:endParaRPr lang="es-MX" sz="2400" dirty="0">
              <a:latin typeface="Arial" panose="020B0604020202020204" pitchFamily="34" charset="0"/>
              <a:cs typeface="Arial" panose="020B0604020202020204" pitchFamily="34" charset="0"/>
            </a:endParaRPr>
          </a:p>
        </p:txBody>
      </p:sp>
      <p:sp>
        <p:nvSpPr>
          <p:cNvPr id="5" name="Flecha: hacia la izquierda 11">
            <a:extLst>
              <a:ext uri="{FF2B5EF4-FFF2-40B4-BE49-F238E27FC236}">
                <a16:creationId xmlns:a16="http://schemas.microsoft.com/office/drawing/2014/main" xmlns="" id="{243A6876-4F8D-465C-8A31-023B0C09B3DA}"/>
              </a:ext>
            </a:extLst>
          </p:cNvPr>
          <p:cNvSpPr/>
          <p:nvPr/>
        </p:nvSpPr>
        <p:spPr>
          <a:xfrm>
            <a:off x="8215560" y="4328160"/>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hacia la izquierda 12">
            <a:extLst>
              <a:ext uri="{FF2B5EF4-FFF2-40B4-BE49-F238E27FC236}">
                <a16:creationId xmlns:a16="http://schemas.microsoft.com/office/drawing/2014/main" xmlns="" id="{8A421A42-62CB-4C8C-B9B7-E1127E7B45C5}"/>
              </a:ext>
            </a:extLst>
          </p:cNvPr>
          <p:cNvSpPr/>
          <p:nvPr/>
        </p:nvSpPr>
        <p:spPr>
          <a:xfrm rot="10800000">
            <a:off x="10417740" y="4326636"/>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461" y="2165709"/>
            <a:ext cx="664720" cy="628522"/>
          </a:xfrm>
          <a:prstGeom prst="rect">
            <a:avLst/>
          </a:prstGeom>
        </p:spPr>
      </p:pic>
      <p:sp>
        <p:nvSpPr>
          <p:cNvPr id="8" name="Rectángulo 7"/>
          <p:cNvSpPr/>
          <p:nvPr/>
        </p:nvSpPr>
        <p:spPr>
          <a:xfrm>
            <a:off x="35597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que indique premio</a:t>
            </a:r>
          </a:p>
        </p:txBody>
      </p:sp>
      <p:sp>
        <p:nvSpPr>
          <p:cNvPr id="9" name="Rectángulo 8"/>
          <p:cNvSpPr/>
          <p:nvPr/>
        </p:nvSpPr>
        <p:spPr>
          <a:xfrm>
            <a:off x="123989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de insignia </a:t>
            </a:r>
          </a:p>
        </p:txBody>
      </p:sp>
      <p:sp>
        <p:nvSpPr>
          <p:cNvPr id="10" name="Rectángulo 9"/>
          <p:cNvSpPr/>
          <p:nvPr/>
        </p:nvSpPr>
        <p:spPr>
          <a:xfrm>
            <a:off x="18976174" y="3510728"/>
            <a:ext cx="4645825" cy="4566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rPr>
              <a:t>Presentar en pestañas deslizables hacia a derecha o izquierda, según corresponda </a:t>
            </a:r>
          </a:p>
          <a:p>
            <a:endParaRPr lang="es-MX" dirty="0">
              <a:solidFill>
                <a:schemeClr val="tx1"/>
              </a:solidFill>
            </a:endParaRPr>
          </a:p>
          <a:p>
            <a:r>
              <a:rPr lang="es-MX" dirty="0" smtClean="0">
                <a:solidFill>
                  <a:schemeClr val="tx1"/>
                </a:solidFill>
              </a:rPr>
              <a:t>La </a:t>
            </a:r>
            <a:r>
              <a:rPr lang="es-MX" dirty="0">
                <a:solidFill>
                  <a:schemeClr val="tx1"/>
                </a:solidFill>
              </a:rPr>
              <a:t>información para cada ventana se encuentra en la diapositiva 39.</a:t>
            </a:r>
          </a:p>
        </p:txBody>
      </p:sp>
      <p:sp>
        <p:nvSpPr>
          <p:cNvPr id="11" name="Rectángulo 10"/>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41758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6687" y="2031604"/>
            <a:ext cx="8099971" cy="13353399"/>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se puede constatar con lo revisado hasta ahora, crear contenidos interactivos no es una tarea fácil, requiere de grandes cantidades </a:t>
            </a:r>
            <a:r>
              <a:rPr lang="es-MX" sz="2400" dirty="0" smtClean="0">
                <a:latin typeface="Arial" panose="020B0604020202020204" pitchFamily="34" charset="0"/>
                <a:ea typeface="Calibri" panose="020F0502020204030204" pitchFamily="34" charset="0"/>
                <a:cs typeface="Arial" panose="020B0604020202020204" pitchFamily="34" charset="0"/>
              </a:rPr>
              <a:t>de tiempo</a:t>
            </a:r>
            <a:r>
              <a:rPr lang="es-MX" sz="2400" dirty="0">
                <a:latin typeface="Arial" panose="020B0604020202020204" pitchFamily="34" charset="0"/>
                <a:ea typeface="Calibri" panose="020F0502020204030204" pitchFamily="34" charset="0"/>
                <a:cs typeface="Arial" panose="020B0604020202020204" pitchFamily="34" charset="0"/>
              </a:rPr>
              <a:t>, dedicación y trabajo planificado. Sin embargo, la recompensa es amplia, pues sus alumnos se mantendrán enganchados y motivados a lo largo del proceso de aprendizaje.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Se recomienda utilizar estos materiales de aprendizajes basados en juegos como preparación para llevar un modelo de trabajo al estilo de aula invertida: los estudiantes revisan estos materiales en casa y tienen como misión llegar al aula con los premios y conocimientos ganados. De esta </a:t>
            </a:r>
            <a:r>
              <a:rPr lang="es-MX" sz="2400" dirty="0" smtClean="0">
                <a:latin typeface="Arial" panose="020B0604020202020204" pitchFamily="34" charset="0"/>
                <a:ea typeface="Calibri" panose="020F0502020204030204" pitchFamily="34" charset="0"/>
                <a:cs typeface="Arial" panose="020B0604020202020204" pitchFamily="34" charset="0"/>
              </a:rPr>
              <a:t>manera, </a:t>
            </a:r>
            <a:r>
              <a:rPr lang="es-MX" sz="2400" dirty="0">
                <a:latin typeface="Arial" panose="020B0604020202020204" pitchFamily="34" charset="0"/>
                <a:ea typeface="Calibri" panose="020F0502020204030204" pitchFamily="34" charset="0"/>
                <a:cs typeface="Arial" panose="020B0604020202020204" pitchFamily="34" charset="0"/>
              </a:rPr>
              <a:t>podrán participar de forma más dinámica en otras actividades de socialización y reforzamiento actitudinal derivado de los contenidos revisados.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Si a estas actividades de socialización y reforzamiento actitudinal también las puntuamos e incluimos en un sistema clasificatorio donde les demos títulos, avatares o misiones especiales, estaremos </a:t>
            </a:r>
            <a:r>
              <a:rPr lang="es-MX" sz="2400" dirty="0" smtClean="0">
                <a:latin typeface="Arial" panose="020B0604020202020204" pitchFamily="34" charset="0"/>
                <a:ea typeface="Calibri" panose="020F0502020204030204" pitchFamily="34" charset="0"/>
                <a:cs typeface="Arial" panose="020B0604020202020204" pitchFamily="34" charset="0"/>
              </a:rPr>
              <a:t>concentrando a </a:t>
            </a:r>
            <a:r>
              <a:rPr lang="es-MX" sz="2400" dirty="0">
                <a:latin typeface="Arial" panose="020B0604020202020204" pitchFamily="34" charset="0"/>
                <a:ea typeface="Calibri" panose="020F0502020204030204" pitchFamily="34" charset="0"/>
                <a:cs typeface="Arial" panose="020B0604020202020204" pitchFamily="34" charset="0"/>
              </a:rPr>
              <a:t>los alumnos en grupos de desempeño que nos permitirán distribuirlos de forma uniforme para misiones y juegos posteriores. Se pueden crear misiones </a:t>
            </a:r>
            <a:r>
              <a:rPr lang="es-MX" sz="2400" dirty="0" smtClean="0">
                <a:latin typeface="Arial" panose="020B0604020202020204" pitchFamily="34" charset="0"/>
                <a:ea typeface="Calibri" panose="020F0502020204030204" pitchFamily="34" charset="0"/>
                <a:cs typeface="Arial" panose="020B0604020202020204" pitchFamily="34" charset="0"/>
              </a:rPr>
              <a:t>en las que sea </a:t>
            </a:r>
            <a:r>
              <a:rPr lang="es-MX" sz="2400" dirty="0">
                <a:latin typeface="Arial" panose="020B0604020202020204" pitchFamily="34" charset="0"/>
                <a:ea typeface="Calibri" panose="020F0502020204030204" pitchFamily="34" charset="0"/>
                <a:cs typeface="Arial" panose="020B0604020202020204" pitchFamily="34" charset="0"/>
              </a:rPr>
              <a:t>necesario que participen en brigadas mixtas de acuerdo con sus avatares ganados, así podríamos crear brigadas que necesariamente tengan un mago, un espadachín y un arquero, los cuales están agrupados así por el sistema de insignias que se van ganando en relación con los juegos de socialización en el aula.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3" name="Rectángulo 2"/>
          <p:cNvSpPr/>
          <p:nvPr/>
        </p:nvSpPr>
        <p:spPr>
          <a:xfrm>
            <a:off x="9881054" y="1387197"/>
            <a:ext cx="8406946" cy="1399780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Por poner un ejemplo, los magos pueden ser aquellos que más insignias ganan en los juegos de conocimiento, mientras que los espadachines pueden ser los que destacan en la </a:t>
            </a:r>
            <a:r>
              <a:rPr lang="es-MX" sz="2400" dirty="0" smtClean="0">
                <a:latin typeface="Arial" panose="020B0604020202020204" pitchFamily="34" charset="0"/>
                <a:ea typeface="Calibri" panose="020F0502020204030204" pitchFamily="34" charset="0"/>
                <a:cs typeface="Arial" panose="020B0604020202020204" pitchFamily="34" charset="0"/>
              </a:rPr>
              <a:t>socialización, </a:t>
            </a:r>
            <a:r>
              <a:rPr lang="es-MX" sz="2400" dirty="0">
                <a:latin typeface="Arial" panose="020B0604020202020204" pitchFamily="34" charset="0"/>
                <a:ea typeface="Calibri" panose="020F0502020204030204" pitchFamily="34" charset="0"/>
                <a:cs typeface="Arial" panose="020B0604020202020204" pitchFamily="34" charset="0"/>
              </a:rPr>
              <a:t>y los arqueros </a:t>
            </a:r>
            <a:r>
              <a:rPr lang="es-MX" sz="2400" dirty="0" smtClean="0">
                <a:latin typeface="Arial" panose="020B0604020202020204" pitchFamily="34" charset="0"/>
                <a:ea typeface="Calibri" panose="020F0502020204030204" pitchFamily="34" charset="0"/>
                <a:cs typeface="Arial" panose="020B0604020202020204" pitchFamily="34" charset="0"/>
              </a:rPr>
              <a:t>por </a:t>
            </a:r>
            <a:r>
              <a:rPr lang="es-MX" sz="2400" dirty="0">
                <a:latin typeface="Arial" panose="020B0604020202020204" pitchFamily="34" charset="0"/>
                <a:ea typeface="Calibri" panose="020F0502020204030204" pitchFamily="34" charset="0"/>
                <a:cs typeface="Arial" panose="020B0604020202020204" pitchFamily="34" charset="0"/>
              </a:rPr>
              <a:t>su capacidad de observación y rapidez de ver el punto central del problema. Los alumnos están jugando y socializando, mientras nosotros los vamos asociando de acuerdo con sus competencias sociales y profesionales.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 gamificación en el aula puede adquirir </a:t>
            </a:r>
            <a:r>
              <a:rPr lang="es-MX" sz="2400" dirty="0" smtClean="0">
                <a:latin typeface="Arial" panose="020B0604020202020204" pitchFamily="34" charset="0"/>
                <a:ea typeface="Calibri" panose="020F0502020204030204" pitchFamily="34" charset="0"/>
                <a:cs typeface="Arial" panose="020B0604020202020204" pitchFamily="34" charset="0"/>
              </a:rPr>
              <a:t>niveles sorprendentes de profundidad, </a:t>
            </a:r>
            <a:r>
              <a:rPr lang="es-MX" sz="2400" dirty="0">
                <a:latin typeface="Arial" panose="020B0604020202020204" pitchFamily="34" charset="0"/>
                <a:ea typeface="Calibri" panose="020F0502020204030204" pitchFamily="34" charset="0"/>
                <a:cs typeface="Arial" panose="020B0604020202020204" pitchFamily="34" charset="0"/>
              </a:rPr>
              <a:t>el límite es su imaginación y la apertura que tenga para escuchar a sus alumnos, sus colegas y las experiencias que </a:t>
            </a:r>
            <a:r>
              <a:rPr lang="es-MX" sz="2400" dirty="0" smtClean="0">
                <a:latin typeface="Arial" panose="020B0604020202020204" pitchFamily="34" charset="0"/>
                <a:ea typeface="Calibri" panose="020F0502020204030204" pitchFamily="34" charset="0"/>
                <a:cs typeface="Arial" panose="020B0604020202020204" pitchFamily="34" charset="0"/>
              </a:rPr>
              <a:t>éstos </a:t>
            </a:r>
            <a:r>
              <a:rPr lang="es-MX" sz="2400" dirty="0">
                <a:latin typeface="Arial" panose="020B0604020202020204" pitchFamily="34" charset="0"/>
                <a:ea typeface="Calibri" panose="020F0502020204030204" pitchFamily="34" charset="0"/>
                <a:cs typeface="Arial" panose="020B0604020202020204" pitchFamily="34" charset="0"/>
              </a:rPr>
              <a:t>han tenido con este tipo de trabajo. Claro está que algo así no se construye de la noche a la mañana, debe ser un proceso </a:t>
            </a:r>
            <a:r>
              <a:rPr lang="es-MX" sz="2400" dirty="0" smtClean="0">
                <a:latin typeface="Arial" panose="020B0604020202020204" pitchFamily="34" charset="0"/>
                <a:ea typeface="Calibri" panose="020F0502020204030204" pitchFamily="34" charset="0"/>
                <a:cs typeface="Arial" panose="020B0604020202020204" pitchFamily="34" charset="0"/>
              </a:rPr>
              <a:t>progresivo en el que poco a poco vaya </a:t>
            </a:r>
            <a:r>
              <a:rPr lang="es-MX" sz="2400" dirty="0">
                <a:latin typeface="Arial" panose="020B0604020202020204" pitchFamily="34" charset="0"/>
                <a:ea typeface="Calibri" panose="020F0502020204030204" pitchFamily="34" charset="0"/>
                <a:cs typeface="Arial" panose="020B0604020202020204" pitchFamily="34" charset="0"/>
              </a:rPr>
              <a:t>modelando una ruta de aprendizaje rica en experiencias y emociones para su alumnado. Quizás al cabo de tres o cuatro años de trabajo y experimentación pueda tener ya una propuesta de curso lo bastante robusta como para considerarla un producto terminado que sólo necesite revisiones y ajustes mínimos a lo largo del tiempo.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r>
              <a:rPr lang="es-MX" sz="2400" dirty="0">
                <a:latin typeface="Arial" panose="020B0604020202020204" pitchFamily="34" charset="0"/>
                <a:ea typeface="Calibri" panose="020F0502020204030204" pitchFamily="34" charset="0"/>
                <a:cs typeface="Arial" panose="020B0604020202020204" pitchFamily="34" charset="0"/>
              </a:rPr>
              <a:t>La recomendación es empezar con algunas actividades que considere puede resolver con estos materiales interactivos, </a:t>
            </a:r>
            <a:r>
              <a:rPr lang="es-MX" sz="2400" dirty="0" smtClean="0">
                <a:latin typeface="Arial" panose="020B0604020202020204" pitchFamily="34" charset="0"/>
                <a:ea typeface="Calibri" panose="020F0502020204030204" pitchFamily="34" charset="0"/>
                <a:cs typeface="Arial" panose="020B0604020202020204" pitchFamily="34" charset="0"/>
              </a:rPr>
              <a:t>que vaya </a:t>
            </a:r>
            <a:r>
              <a:rPr lang="es-MX" sz="2400" dirty="0">
                <a:latin typeface="Arial" panose="020B0604020202020204" pitchFamily="34" charset="0"/>
                <a:ea typeface="Calibri" panose="020F0502020204030204" pitchFamily="34" charset="0"/>
                <a:cs typeface="Arial" panose="020B0604020202020204" pitchFamily="34" charset="0"/>
              </a:rPr>
              <a:t>conectándolas con </a:t>
            </a:r>
            <a:r>
              <a:rPr lang="es-MX" sz="2400" dirty="0" smtClean="0">
                <a:latin typeface="Arial" panose="020B0604020202020204" pitchFamily="34" charset="0"/>
                <a:ea typeface="Calibri" panose="020F0502020204030204" pitchFamily="34" charset="0"/>
                <a:cs typeface="Arial" panose="020B0604020202020204" pitchFamily="34" charset="0"/>
              </a:rPr>
              <a:t>las dinámicas </a:t>
            </a:r>
            <a:r>
              <a:rPr lang="es-MX" sz="2400" dirty="0">
                <a:latin typeface="Arial" panose="020B0604020202020204" pitchFamily="34" charset="0"/>
                <a:ea typeface="Calibri" panose="020F0502020204030204" pitchFamily="34" charset="0"/>
                <a:cs typeface="Arial" panose="020B0604020202020204" pitchFamily="34" charset="0"/>
              </a:rPr>
              <a:t>que hace en el aula para que el reforzamiento vaya fluyendo de forma natural. Una vez que logre ligar el material interactivo con las dinámicas en el aula, identifique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se agrupan sus alumnos en función a su desempeño y estilos de aprendizaje y comience a otorgar insignias que le permitan identificarlos con facilidad y comience a proponer aventuras colaborativas </a:t>
            </a:r>
            <a:r>
              <a:rPr lang="es-MX" sz="2400" dirty="0" smtClean="0">
                <a:latin typeface="Arial" panose="020B0604020202020204" pitchFamily="34" charset="0"/>
                <a:ea typeface="Calibri" panose="020F0502020204030204" pitchFamily="34" charset="0"/>
                <a:cs typeface="Arial" panose="020B0604020202020204" pitchFamily="34" charset="0"/>
              </a:rPr>
              <a:t>donde las </a:t>
            </a:r>
            <a:r>
              <a:rPr lang="es-MX" sz="2400" dirty="0">
                <a:latin typeface="Arial" panose="020B0604020202020204" pitchFamily="34" charset="0"/>
                <a:ea typeface="Calibri" panose="020F0502020204030204" pitchFamily="34" charset="0"/>
                <a:cs typeface="Arial" panose="020B0604020202020204" pitchFamily="34" charset="0"/>
              </a:rPr>
              <a:t>medallas y premios de la interacción social impacten en los juegos virtuales y viceversa. ¡Tanto usted como sus alumnos se van a divertir muchísimo!</a:t>
            </a:r>
            <a:endParaRPr lang="es-MX" sz="2400" dirty="0">
              <a:latin typeface="Arial" panose="020B0604020202020204" pitchFamily="34" charset="0"/>
              <a:cs typeface="Arial" panose="020B0604020202020204" pitchFamily="34" charset="0"/>
            </a:endParaRPr>
          </a:p>
        </p:txBody>
      </p:sp>
      <p:sp>
        <p:nvSpPr>
          <p:cNvPr id="4" name="CuadroTexto 3"/>
          <p:cNvSpPr txBox="1"/>
          <p:nvPr/>
        </p:nvSpPr>
        <p:spPr>
          <a:xfrm>
            <a:off x="2710543" y="715303"/>
            <a:ext cx="3102429" cy="589520"/>
          </a:xfrm>
          <a:prstGeom prst="rect">
            <a:avLst/>
          </a:prstGeom>
          <a:noFill/>
        </p:spPr>
        <p:txBody>
          <a:bodyPr wrap="square" rtlCol="0">
            <a:spAutoFit/>
          </a:bodyPr>
          <a:lstStyle/>
          <a:p>
            <a:pPr algn="ctr"/>
            <a:r>
              <a:rPr lang="es-MX" dirty="0">
                <a:solidFill>
                  <a:srgbClr val="FF0000"/>
                </a:solidFill>
              </a:rPr>
              <a:t>VENTANA 1 </a:t>
            </a:r>
          </a:p>
        </p:txBody>
      </p:sp>
      <p:sp>
        <p:nvSpPr>
          <p:cNvPr id="5" name="CuadroTexto 4"/>
          <p:cNvSpPr txBox="1"/>
          <p:nvPr/>
        </p:nvSpPr>
        <p:spPr>
          <a:xfrm>
            <a:off x="12533312" y="632929"/>
            <a:ext cx="3102429" cy="589520"/>
          </a:xfrm>
          <a:prstGeom prst="rect">
            <a:avLst/>
          </a:prstGeom>
          <a:noFill/>
        </p:spPr>
        <p:txBody>
          <a:bodyPr wrap="square" rtlCol="0">
            <a:spAutoFit/>
          </a:bodyPr>
          <a:lstStyle/>
          <a:p>
            <a:pPr algn="ctr"/>
            <a:r>
              <a:rPr lang="es-MX" dirty="0">
                <a:solidFill>
                  <a:srgbClr val="FF0000"/>
                </a:solidFill>
              </a:rPr>
              <a:t>VENTANA 2 </a:t>
            </a:r>
          </a:p>
        </p:txBody>
      </p:sp>
    </p:spTree>
    <p:extLst>
      <p:ext uri="{BB962C8B-B14F-4D97-AF65-F5344CB8AC3E}">
        <p14:creationId xmlns:p14="http://schemas.microsoft.com/office/powerpoint/2010/main" val="16809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004873308"/>
              </p:ext>
            </p:extLst>
          </p:nvPr>
        </p:nvGraphicFramePr>
        <p:xfrm>
          <a:off x="793752" y="1802848"/>
          <a:ext cx="18209262" cy="1524000"/>
        </p:xfrm>
        <a:graphic>
          <a:graphicData uri="http://schemas.openxmlformats.org/drawingml/2006/table">
            <a:tbl>
              <a:tblPr firstRow="1" bandRow="1">
                <a:tableStyleId>{5C22544A-7EE6-4342-B048-85BDC9FD1C3A}</a:tableStyleId>
              </a:tblPr>
              <a:tblGrid>
                <a:gridCol w="3034877">
                  <a:extLst>
                    <a:ext uri="{9D8B030D-6E8A-4147-A177-3AD203B41FA5}">
                      <a16:colId xmlns:a16="http://schemas.microsoft.com/office/drawing/2014/main" xmlns="" val="20000"/>
                    </a:ext>
                  </a:extLst>
                </a:gridCol>
                <a:gridCol w="3034877">
                  <a:extLst>
                    <a:ext uri="{9D8B030D-6E8A-4147-A177-3AD203B41FA5}">
                      <a16:colId xmlns:a16="http://schemas.microsoft.com/office/drawing/2014/main" xmlns="" val="20001"/>
                    </a:ext>
                  </a:extLst>
                </a:gridCol>
                <a:gridCol w="3034877">
                  <a:extLst>
                    <a:ext uri="{9D8B030D-6E8A-4147-A177-3AD203B41FA5}">
                      <a16:colId xmlns:a16="http://schemas.microsoft.com/office/drawing/2014/main" xmlns="" val="20002"/>
                    </a:ext>
                  </a:extLst>
                </a:gridCol>
                <a:gridCol w="3034877">
                  <a:extLst>
                    <a:ext uri="{9D8B030D-6E8A-4147-A177-3AD203B41FA5}">
                      <a16:colId xmlns:a16="http://schemas.microsoft.com/office/drawing/2014/main" xmlns="" val="20003"/>
                    </a:ext>
                  </a:extLst>
                </a:gridCol>
                <a:gridCol w="3034877">
                  <a:extLst>
                    <a:ext uri="{9D8B030D-6E8A-4147-A177-3AD203B41FA5}">
                      <a16:colId xmlns:a16="http://schemas.microsoft.com/office/drawing/2014/main" xmlns="" val="20004"/>
                    </a:ext>
                  </a:extLst>
                </a:gridCol>
                <a:gridCol w="3034877">
                  <a:extLst>
                    <a:ext uri="{9D8B030D-6E8A-4147-A177-3AD203B41FA5}">
                      <a16:colId xmlns:a16="http://schemas.microsoft.com/office/drawing/2014/main" xmlns="" val="20005"/>
                    </a:ext>
                  </a:extLst>
                </a:gridCol>
              </a:tblGrid>
              <a:tr h="916289">
                <a:tc>
                  <a:txBody>
                    <a:bodyPr/>
                    <a:lstStyle/>
                    <a:p>
                      <a:pPr lvl="0" algn="ctr"/>
                      <a:r>
                        <a:rPr lang="es-MX" sz="2000" dirty="0">
                          <a:latin typeface="Arial" panose="020B0604020202020204" pitchFamily="34" charset="0"/>
                          <a:cs typeface="Arial" panose="020B0604020202020204" pitchFamily="34" charset="0"/>
                        </a:rPr>
                        <a:t>2.1.1 Definición </a:t>
                      </a:r>
                    </a:p>
                  </a:txBody>
                  <a:tcPr>
                    <a:solidFill>
                      <a:schemeClr val="accent5">
                        <a:lumMod val="75000"/>
                      </a:schemeClr>
                    </a:solidFill>
                  </a:tcPr>
                </a:tc>
                <a:tc>
                  <a:txBody>
                    <a:bodyPr/>
                    <a:lstStyle/>
                    <a:p>
                      <a:pPr lvl="0" algn="ctr"/>
                      <a:r>
                        <a:rPr lang="es-MX" sz="2000" dirty="0">
                          <a:latin typeface="Arial" panose="020B0604020202020204" pitchFamily="34" charset="0"/>
                          <a:cs typeface="Arial" panose="020B0604020202020204" pitchFamily="34" charset="0"/>
                        </a:rPr>
                        <a:t>2.1.2 Aplicación Educativa</a:t>
                      </a:r>
                    </a:p>
                  </a:txBody>
                  <a:tcPr>
                    <a:solidFill>
                      <a:schemeClr val="accent5">
                        <a:lumMod val="75000"/>
                      </a:schemeClr>
                    </a:solidFill>
                  </a:tcPr>
                </a:tc>
                <a:tc>
                  <a:txBody>
                    <a:bodyPr/>
                    <a:lstStyle/>
                    <a:p>
                      <a:pPr lvl="0" algn="ctr"/>
                      <a:r>
                        <a:rPr lang="es-MX" sz="2000" dirty="0">
                          <a:latin typeface="Arial" panose="020B0604020202020204" pitchFamily="34" charset="0"/>
                          <a:cs typeface="Arial" panose="020B0604020202020204" pitchFamily="34" charset="0"/>
                        </a:rPr>
                        <a:t>2.1.3 </a:t>
                      </a:r>
                      <a:r>
                        <a:rPr lang="es-MX" sz="2000" dirty="0" err="1">
                          <a:latin typeface="Arial" panose="020B0604020202020204" pitchFamily="34" charset="0"/>
                          <a:cs typeface="Arial" panose="020B0604020202020204" pitchFamily="34" charset="0"/>
                        </a:rPr>
                        <a:t>Gamificación</a:t>
                      </a:r>
                      <a:r>
                        <a:rPr lang="es-MX" sz="2000" dirty="0">
                          <a:latin typeface="Arial" panose="020B0604020202020204" pitchFamily="34" charset="0"/>
                          <a:cs typeface="Arial" panose="020B0604020202020204" pitchFamily="34" charset="0"/>
                        </a:rPr>
                        <a:t> y </a:t>
                      </a:r>
                      <a:r>
                        <a:rPr lang="es-MX" sz="2000" dirty="0" err="1">
                          <a:latin typeface="Arial" panose="020B0604020202020204" pitchFamily="34" charset="0"/>
                          <a:cs typeface="Arial" panose="020B0604020202020204" pitchFamily="34" charset="0"/>
                        </a:rPr>
                        <a:t>TIC’s</a:t>
                      </a:r>
                      <a:endParaRPr lang="es-MX" sz="2000" dirty="0">
                        <a:latin typeface="Arial" panose="020B0604020202020204" pitchFamily="34" charset="0"/>
                        <a:cs typeface="Arial" panose="020B0604020202020204" pitchFamily="34" charset="0"/>
                      </a:endParaRPr>
                    </a:p>
                    <a:p>
                      <a:pPr algn="ctr"/>
                      <a:endParaRPr lang="es-MX" sz="2400" dirty="0"/>
                    </a:p>
                  </a:txBody>
                  <a:tcPr>
                    <a:solidFill>
                      <a:schemeClr val="accent5">
                        <a:lumMod val="75000"/>
                      </a:schemeClr>
                    </a:solidFill>
                  </a:tcPr>
                </a:tc>
                <a:tc>
                  <a:txBody>
                    <a:bodyPr/>
                    <a:lstStyle/>
                    <a:p>
                      <a:pPr lvl="0" algn="ctr"/>
                      <a:r>
                        <a:rPr lang="es-MX" sz="2000" dirty="0">
                          <a:latin typeface="Arial" panose="020B0604020202020204" pitchFamily="34" charset="0"/>
                          <a:cs typeface="Arial" panose="020B0604020202020204" pitchFamily="34" charset="0"/>
                        </a:rPr>
                        <a:t>2.1.4 Ventajas e Inconvenientes </a:t>
                      </a:r>
                    </a:p>
                    <a:p>
                      <a:pPr algn="ctr"/>
                      <a:endParaRPr lang="es-MX" sz="2400" dirty="0"/>
                    </a:p>
                  </a:txBody>
                  <a:tcPr>
                    <a:solidFill>
                      <a:schemeClr val="accent5">
                        <a:lumMod val="75000"/>
                      </a:schemeClr>
                    </a:solidFill>
                  </a:tcPr>
                </a:tc>
                <a:tc>
                  <a:txBody>
                    <a:bodyPr/>
                    <a:lstStyle/>
                    <a:p>
                      <a:pPr lvl="0" algn="ctr"/>
                      <a:r>
                        <a:rPr lang="es-MX" sz="2000" dirty="0">
                          <a:latin typeface="Arial" panose="020B0604020202020204" pitchFamily="34" charset="0"/>
                          <a:cs typeface="Arial" panose="020B0604020202020204" pitchFamily="34" charset="0"/>
                        </a:rPr>
                        <a:t>2.1.5 Mecánicas del Juego</a:t>
                      </a:r>
                    </a:p>
                    <a:p>
                      <a:pPr algn="ctr"/>
                      <a:endParaRPr lang="es-MX" sz="2400" dirty="0"/>
                    </a:p>
                  </a:txBody>
                  <a:tcPr>
                    <a:solidFill>
                      <a:schemeClr val="accent5">
                        <a:lumMod val="75000"/>
                      </a:schemeClr>
                    </a:solidFill>
                  </a:tcPr>
                </a:tc>
                <a:tc>
                  <a:txBody>
                    <a:bodyPr/>
                    <a:lstStyle/>
                    <a:p>
                      <a:pPr lvl="0" algn="ctr"/>
                      <a:r>
                        <a:rPr lang="es-MX" sz="2000" dirty="0">
                          <a:latin typeface="Arial" panose="020B0604020202020204" pitchFamily="34" charset="0"/>
                          <a:cs typeface="Arial" panose="020B0604020202020204" pitchFamily="34" charset="0"/>
                        </a:rPr>
                        <a:t>2.1.6 Sugerencias para la </a:t>
                      </a:r>
                      <a:r>
                        <a:rPr lang="es-MX" sz="2000" dirty="0" err="1">
                          <a:latin typeface="Arial" panose="020B0604020202020204" pitchFamily="34" charset="0"/>
                          <a:cs typeface="Arial" panose="020B0604020202020204" pitchFamily="34" charset="0"/>
                        </a:rPr>
                        <a:t>gamificación</a:t>
                      </a:r>
                      <a:r>
                        <a:rPr lang="es-MX" sz="2000" dirty="0">
                          <a:latin typeface="Arial" panose="020B0604020202020204" pitchFamily="34" charset="0"/>
                          <a:cs typeface="Arial" panose="020B0604020202020204" pitchFamily="34" charset="0"/>
                        </a:rPr>
                        <a:t> educativa</a:t>
                      </a:r>
                    </a:p>
                  </a:txBody>
                  <a:tcPr>
                    <a:solidFill>
                      <a:schemeClr val="accent5">
                        <a:lumMod val="75000"/>
                      </a:schemeClr>
                    </a:solidFill>
                  </a:tcPr>
                </a:tc>
                <a:extLst>
                  <a:ext uri="{0D108BD9-81ED-4DB2-BD59-A6C34878D82A}">
                    <a16:rowId xmlns:a16="http://schemas.microsoft.com/office/drawing/2014/main" xmlns="" val="10000"/>
                  </a:ext>
                </a:extLst>
              </a:tr>
              <a:tr h="370840">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extLst>
                  <a:ext uri="{0D108BD9-81ED-4DB2-BD59-A6C34878D82A}">
                    <a16:rowId xmlns:a16="http://schemas.microsoft.com/office/drawing/2014/main" xmlns="" val="10001"/>
                  </a:ext>
                </a:extLst>
              </a:tr>
            </a:tbl>
          </a:graphicData>
        </a:graphic>
      </p:graphicFrame>
      <p:sp>
        <p:nvSpPr>
          <p:cNvPr id="3" name="CuadroTexto 2"/>
          <p:cNvSpPr txBox="1"/>
          <p:nvPr/>
        </p:nvSpPr>
        <p:spPr>
          <a:xfrm>
            <a:off x="793752" y="751370"/>
            <a:ext cx="18225770" cy="461665"/>
          </a:xfrm>
          <a:prstGeom prst="rect">
            <a:avLst/>
          </a:prstGeom>
          <a:noFill/>
        </p:spPr>
        <p:txBody>
          <a:bodyPr wrap="square" rtlCol="0">
            <a:spAutoFit/>
          </a:bodyPr>
          <a:lstStyle/>
          <a:p>
            <a:r>
              <a:rPr lang="es-MX" sz="2400" dirty="0">
                <a:solidFill>
                  <a:srgbClr val="FF0000"/>
                </a:solidFill>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Para </a:t>
            </a:r>
            <a:r>
              <a:rPr lang="es-MX" sz="2400" dirty="0">
                <a:latin typeface="Arial" panose="020B0604020202020204" pitchFamily="34" charset="0"/>
                <a:cs typeface="Arial" panose="020B0604020202020204" pitchFamily="34" charset="0"/>
              </a:rPr>
              <a:t>consultar la información </a:t>
            </a:r>
            <a:r>
              <a:rPr lang="es-MX" sz="2400" dirty="0" smtClean="0">
                <a:latin typeface="Arial" panose="020B0604020202020204" pitchFamily="34" charset="0"/>
                <a:cs typeface="Arial" panose="020B0604020202020204" pitchFamily="34" charset="0"/>
              </a:rPr>
              <a:t>de cada subtema, seleccione la pestaña correspondiente.  </a:t>
            </a:r>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412" y="583418"/>
            <a:ext cx="664720" cy="664720"/>
          </a:xfrm>
          <a:prstGeom prst="rect">
            <a:avLst/>
          </a:prstGeom>
        </p:spPr>
      </p:pic>
      <p:sp>
        <p:nvSpPr>
          <p:cNvPr id="7" name="Rectángulo 6"/>
          <p:cNvSpPr/>
          <p:nvPr/>
        </p:nvSpPr>
        <p:spPr>
          <a:xfrm>
            <a:off x="19281140" y="1248138"/>
            <a:ext cx="4188460" cy="39831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Renato, el contenido de cada uno de estos subtemas, </a:t>
            </a:r>
            <a:r>
              <a:rPr lang="es-MX" sz="2400" dirty="0" smtClean="0">
                <a:solidFill>
                  <a:schemeClr val="tx1"/>
                </a:solidFill>
                <a:latin typeface="Arial" panose="020B0604020202020204" pitchFamily="34" charset="0"/>
                <a:cs typeface="Arial" panose="020B0604020202020204" pitchFamily="34" charset="0"/>
              </a:rPr>
              <a:t>presentarlos </a:t>
            </a:r>
            <a:r>
              <a:rPr lang="es-MX" sz="2400" dirty="0" smtClean="0">
                <a:solidFill>
                  <a:schemeClr val="tx1"/>
                </a:solidFill>
                <a:latin typeface="Arial" panose="020B0604020202020204" pitchFamily="34" charset="0"/>
                <a:cs typeface="Arial" panose="020B0604020202020204" pitchFamily="34" charset="0"/>
              </a:rPr>
              <a:t>en pestañas, como se presentan los videos. </a:t>
            </a:r>
          </a:p>
          <a:p>
            <a:endParaRPr lang="es-MX" sz="2400" dirty="0">
              <a:solidFill>
                <a:schemeClr val="tx1"/>
              </a:solidFill>
              <a:latin typeface="Arial" panose="020B0604020202020204" pitchFamily="34" charset="0"/>
              <a:cs typeface="Arial" panose="020B0604020202020204" pitchFamily="34" charset="0"/>
            </a:endParaRPr>
          </a:p>
          <a:p>
            <a:r>
              <a:rPr lang="es-MX" sz="2400" b="1" dirty="0">
                <a:solidFill>
                  <a:srgbClr val="FF0000"/>
                </a:solidFill>
                <a:latin typeface="Arial" panose="020B0604020202020204" pitchFamily="34" charset="0"/>
                <a:cs typeface="Arial" panose="020B0604020202020204" pitchFamily="34" charset="0"/>
              </a:rPr>
              <a:t>El contenido que deberá ir en cada </a:t>
            </a:r>
            <a:r>
              <a:rPr lang="es-MX" sz="2400" b="1" dirty="0" smtClean="0">
                <a:solidFill>
                  <a:srgbClr val="FF0000"/>
                </a:solidFill>
                <a:latin typeface="Arial" panose="020B0604020202020204" pitchFamily="34" charset="0"/>
                <a:cs typeface="Arial" panose="020B0604020202020204" pitchFamily="34" charset="0"/>
              </a:rPr>
              <a:t>pestaña, </a:t>
            </a:r>
            <a:r>
              <a:rPr lang="es-MX" sz="2400" b="1" dirty="0">
                <a:solidFill>
                  <a:srgbClr val="FF0000"/>
                </a:solidFill>
                <a:latin typeface="Arial" panose="020B0604020202020204" pitchFamily="34" charset="0"/>
                <a:cs typeface="Arial" panose="020B0604020202020204" pitchFamily="34" charset="0"/>
              </a:rPr>
              <a:t>se encuentra en las diapositivas 5 a la </a:t>
            </a:r>
            <a:r>
              <a:rPr lang="es-MX" sz="2400" b="1" dirty="0" smtClean="0">
                <a:solidFill>
                  <a:srgbClr val="FF0000"/>
                </a:solidFill>
                <a:latin typeface="Arial" panose="020B0604020202020204" pitchFamily="34" charset="0"/>
                <a:cs typeface="Arial" panose="020B0604020202020204" pitchFamily="34" charset="0"/>
              </a:rPr>
              <a:t>14</a:t>
            </a:r>
            <a:endParaRPr lang="es-MX"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409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5799" y="751114"/>
            <a:ext cx="18385971" cy="148916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s-MX" sz="2400" dirty="0">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Actividad </a:t>
            </a:r>
            <a:r>
              <a:rPr lang="es-MX" sz="2400" b="1" dirty="0" smtClean="0">
                <a:latin typeface="Arial" panose="020B0604020202020204" pitchFamily="34" charset="0"/>
                <a:cs typeface="Arial" panose="020B0604020202020204" pitchFamily="34" charset="0"/>
              </a:rPr>
              <a:t>2. Mis </a:t>
            </a:r>
            <a:r>
              <a:rPr lang="es-MX" sz="2400" b="1" dirty="0">
                <a:latin typeface="Arial" panose="020B0604020202020204" pitchFamily="34" charset="0"/>
                <a:cs typeface="Arial" panose="020B0604020202020204" pitchFamily="34" charset="0"/>
              </a:rPr>
              <a:t>avances en </a:t>
            </a:r>
            <a:r>
              <a:rPr lang="es-MX" sz="2400" b="1" i="1" dirty="0">
                <a:latin typeface="Arial" panose="020B0604020202020204" pitchFamily="34" charset="0"/>
                <a:cs typeface="Arial" panose="020B0604020202020204" pitchFamily="34" charset="0"/>
              </a:rPr>
              <a:t>Genially</a:t>
            </a:r>
            <a:r>
              <a:rPr lang="es-MX" sz="2400" b="1" dirty="0">
                <a:latin typeface="Arial" panose="020B0604020202020204" pitchFamily="34" charset="0"/>
                <a:cs typeface="Arial" panose="020B0604020202020204" pitchFamily="34" charset="0"/>
              </a:rPr>
              <a:t>.</a:t>
            </a:r>
          </a:p>
          <a:p>
            <a:endParaRPr lang="es-MX" sz="2400" dirty="0">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Descripción: </a:t>
            </a:r>
          </a:p>
          <a:p>
            <a:pPr algn="just"/>
            <a:r>
              <a:rPr lang="es-MX" sz="2400" dirty="0">
                <a:latin typeface="Arial" panose="020B0604020202020204" pitchFamily="34" charset="0"/>
                <a:cs typeface="Arial" panose="020B0604020202020204" pitchFamily="34" charset="0"/>
              </a:rPr>
              <a:t> </a:t>
            </a:r>
          </a:p>
          <a:p>
            <a:pPr marL="1277885" lvl="1" indent="-457200" algn="just">
              <a:buFont typeface="+mj-lt"/>
              <a:buAutoNum type="arabicPeriod"/>
            </a:pPr>
            <a:r>
              <a:rPr lang="es-MX" sz="2400" dirty="0">
                <a:latin typeface="Arial" panose="020B0604020202020204" pitchFamily="34" charset="0"/>
                <a:cs typeface="Arial" panose="020B0604020202020204" pitchFamily="34" charset="0"/>
              </a:rPr>
              <a:t>Después de haber explorado los espacios digitales del tema 2.2, presente sus certificados de los cursos:</a:t>
            </a:r>
          </a:p>
          <a:p>
            <a:pPr marL="2098570" lvl="2" indent="-457200" algn="just">
              <a:buFont typeface="+mj-lt"/>
              <a:buAutoNum type="alphaLcPeriod"/>
            </a:pPr>
            <a:r>
              <a:rPr lang="es-MX" sz="2400" dirty="0">
                <a:latin typeface="Arial" panose="020B0604020202020204" pitchFamily="34" charset="0"/>
                <a:cs typeface="Arial" panose="020B0604020202020204" pitchFamily="34" charset="0"/>
              </a:rPr>
              <a:t>Primeros pasos en </a:t>
            </a:r>
            <a:r>
              <a:rPr lang="es-MX" sz="2400" i="1" dirty="0" err="1">
                <a:latin typeface="Arial" panose="020B0604020202020204" pitchFamily="34" charset="0"/>
                <a:cs typeface="Arial" panose="020B0604020202020204" pitchFamily="34" charset="0"/>
              </a:rPr>
              <a:t>Genially</a:t>
            </a:r>
            <a:r>
              <a:rPr lang="es-MX" sz="2400" dirty="0">
                <a:latin typeface="Arial" panose="020B0604020202020204" pitchFamily="34" charset="0"/>
                <a:cs typeface="Arial" panose="020B0604020202020204" pitchFamily="34" charset="0"/>
              </a:rPr>
              <a:t>: Curso de iniciación. </a:t>
            </a:r>
          </a:p>
          <a:p>
            <a:pPr marL="2098570" lvl="2" indent="-457200" algn="just">
              <a:buFont typeface="+mj-lt"/>
              <a:buAutoNum type="alphaLcPeriod"/>
            </a:pPr>
            <a:r>
              <a:rPr lang="es-MX" sz="2400" dirty="0">
                <a:latin typeface="Arial" panose="020B0604020202020204" pitchFamily="34" charset="0"/>
                <a:cs typeface="Arial" panose="020B0604020202020204" pitchFamily="34" charset="0"/>
              </a:rPr>
              <a:t>Embeber contenido externo.</a:t>
            </a:r>
          </a:p>
          <a:p>
            <a:pPr lvl="1" algn="just"/>
            <a:r>
              <a:rPr lang="es-MX" sz="2400" dirty="0">
                <a:latin typeface="Arial" panose="020B0604020202020204" pitchFamily="34" charset="0"/>
                <a:cs typeface="Arial" panose="020B0604020202020204" pitchFamily="34" charset="0"/>
              </a:rPr>
              <a:t> </a:t>
            </a:r>
          </a:p>
          <a:p>
            <a:pPr lvl="1" algn="just"/>
            <a:r>
              <a:rPr lang="es-MX" sz="2400" dirty="0">
                <a:latin typeface="Arial" panose="020B0604020202020204" pitchFamily="34" charset="0"/>
                <a:cs typeface="Arial" panose="020B0604020202020204" pitchFamily="34" charset="0"/>
              </a:rPr>
              <a:t>2. Tomando como guía las instrucciones del apartado </a:t>
            </a:r>
            <a:r>
              <a:rPr lang="es-MX" sz="2400" dirty="0" smtClean="0">
                <a:latin typeface="Arial" panose="020B0604020202020204" pitchFamily="34" charset="0"/>
                <a:cs typeface="Arial" panose="020B0604020202020204" pitchFamily="34" charset="0"/>
              </a:rPr>
              <a:t>2.3, </a:t>
            </a:r>
            <a:r>
              <a:rPr lang="es-MX" sz="2400" dirty="0">
                <a:latin typeface="Arial" panose="020B0604020202020204" pitchFamily="34" charset="0"/>
                <a:cs typeface="Arial" panose="020B0604020202020204" pitchFamily="34" charset="0"/>
              </a:rPr>
              <a:t>diseñe y comparta la liga de su propio juego de búsqueda del tesoro. Incluya un par de comentarios personales acerca de la utilidad que le encuentra a </a:t>
            </a:r>
            <a:r>
              <a:rPr lang="es-MX" sz="2400" i="1" dirty="0">
                <a:latin typeface="Arial" panose="020B0604020202020204" pitchFamily="34" charset="0"/>
                <a:cs typeface="Arial" panose="020B0604020202020204" pitchFamily="34" charset="0"/>
              </a:rPr>
              <a:t>Genially</a:t>
            </a:r>
            <a:r>
              <a:rPr lang="es-MX" sz="2400" dirty="0">
                <a:latin typeface="Arial" panose="020B0604020202020204" pitchFamily="34" charset="0"/>
                <a:cs typeface="Arial" panose="020B0604020202020204" pitchFamily="34" charset="0"/>
              </a:rPr>
              <a:t> en sus </a:t>
            </a:r>
            <a:r>
              <a:rPr lang="es-MX" sz="2400" dirty="0" smtClean="0">
                <a:latin typeface="Arial" panose="020B0604020202020204" pitchFamily="34" charset="0"/>
                <a:cs typeface="Arial" panose="020B0604020202020204" pitchFamily="34" charset="0"/>
              </a:rPr>
              <a:t>experiencias educativas</a:t>
            </a:r>
            <a:r>
              <a:rPr lang="es-MX" sz="2400" dirty="0">
                <a:latin typeface="Arial" panose="020B0604020202020204" pitchFamily="34" charset="0"/>
                <a:cs typeface="Arial" panose="020B0604020202020204" pitchFamily="34" charset="0"/>
              </a:rPr>
              <a:t>.</a:t>
            </a:r>
          </a:p>
          <a:p>
            <a:pPr lvl="1" algn="just"/>
            <a:endParaRPr lang="es-MX" sz="2400" dirty="0">
              <a:latin typeface="Arial" panose="020B0604020202020204" pitchFamily="34" charset="0"/>
              <a:cs typeface="Arial" panose="020B0604020202020204" pitchFamily="34" charset="0"/>
            </a:endParaRPr>
          </a:p>
          <a:p>
            <a:pPr lvl="1" algn="just"/>
            <a:r>
              <a:rPr lang="es-MX" sz="2400" dirty="0">
                <a:latin typeface="Arial" panose="020B0604020202020204" pitchFamily="34" charset="0"/>
                <a:cs typeface="Arial" panose="020B0604020202020204" pitchFamily="34" charset="0"/>
              </a:rPr>
              <a:t>3. R</a:t>
            </a:r>
            <a:r>
              <a:rPr lang="es-MX" sz="2400" dirty="0" smtClean="0">
                <a:latin typeface="Arial" panose="020B0604020202020204" pitchFamily="34" charset="0"/>
                <a:cs typeface="Arial" panose="020B0604020202020204" pitchFamily="34" charset="0"/>
              </a:rPr>
              <a:t>evise </a:t>
            </a:r>
            <a:r>
              <a:rPr lang="es-MX" sz="2400" dirty="0">
                <a:latin typeface="Arial" panose="020B0604020202020204" pitchFamily="34" charset="0"/>
                <a:cs typeface="Arial" panose="020B0604020202020204" pitchFamily="34" charset="0"/>
              </a:rPr>
              <a:t>el </a:t>
            </a:r>
            <a:r>
              <a:rPr lang="es-MX" sz="2400" dirty="0" smtClean="0">
                <a:latin typeface="Arial" panose="020B0604020202020204" pitchFamily="34" charset="0"/>
                <a:cs typeface="Arial" panose="020B0604020202020204" pitchFamily="34" charset="0"/>
              </a:rPr>
              <a:t>video </a:t>
            </a:r>
            <a:r>
              <a:rPr lang="es-MX" sz="2400" dirty="0">
                <a:latin typeface="Arial" panose="020B0604020202020204" pitchFamily="34" charset="0"/>
                <a:cs typeface="Arial" panose="020B0604020202020204" pitchFamily="34" charset="0"/>
              </a:rPr>
              <a:t>tutorial acerca de cómo incrustar los contenidos solicitados en su respuesta dentro de la plataforma Eminus. </a:t>
            </a:r>
          </a:p>
          <a:p>
            <a:pPr lvl="1"/>
            <a:endParaRPr lang="es-MX" sz="2400" dirty="0">
              <a:latin typeface="Arial" panose="020B0604020202020204" pitchFamily="34" charset="0"/>
              <a:cs typeface="Arial" panose="020B0604020202020204" pitchFamily="34" charset="0"/>
            </a:endParaRPr>
          </a:p>
          <a:p>
            <a:pPr lvl="1" algn="ctr"/>
            <a:r>
              <a:rPr lang="es-MX" sz="2400" b="1" dirty="0">
                <a:solidFill>
                  <a:srgbClr val="FF0000"/>
                </a:solidFill>
                <a:latin typeface="Arial" panose="020B0604020202020204" pitchFamily="34" charset="0"/>
                <a:cs typeface="Arial" panose="020B0604020202020204" pitchFamily="34" charset="0"/>
              </a:rPr>
              <a:t>Incluir video realizado por el experto aquí. </a:t>
            </a:r>
          </a:p>
          <a:p>
            <a:endParaRPr lang="es-ES_tradnl" sz="2400" b="1" dirty="0">
              <a:latin typeface="Arial" panose="020B0604020202020204" pitchFamily="34" charset="0"/>
              <a:cs typeface="Arial" panose="020B0604020202020204" pitchFamily="34" charset="0"/>
            </a:endParaRPr>
          </a:p>
          <a:p>
            <a:r>
              <a:rPr lang="es-ES_tradnl" sz="2400" b="1" dirty="0">
                <a:solidFill>
                  <a:schemeClr val="tx1"/>
                </a:solidFill>
                <a:latin typeface="Arial" panose="020B0604020202020204" pitchFamily="34" charset="0"/>
                <a:cs typeface="Arial" panose="020B0604020202020204" pitchFamily="34" charset="0"/>
              </a:rPr>
              <a:t>Criterios de </a:t>
            </a:r>
            <a:r>
              <a:rPr lang="es-ES_tradnl" sz="2400" b="1" dirty="0" smtClean="0">
                <a:solidFill>
                  <a:schemeClr val="tx1"/>
                </a:solidFill>
                <a:latin typeface="Arial" panose="020B0604020202020204" pitchFamily="34" charset="0"/>
                <a:cs typeface="Arial" panose="020B0604020202020204" pitchFamily="34" charset="0"/>
              </a:rPr>
              <a:t>evaluación</a:t>
            </a:r>
            <a:r>
              <a:rPr lang="es-ES_tradnl" sz="2400" b="1" dirty="0">
                <a:solidFill>
                  <a:schemeClr val="tx1"/>
                </a:solidFill>
                <a:latin typeface="Arial" panose="020B0604020202020204" pitchFamily="34" charset="0"/>
                <a:cs typeface="Arial" panose="020B0604020202020204" pitchFamily="34" charset="0"/>
              </a:rPr>
              <a:t>:</a:t>
            </a:r>
            <a:endParaRPr lang="es-MX" sz="2400" b="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endParaRPr lang="es-MX" sz="2400" i="1" dirty="0">
              <a:solidFill>
                <a:schemeClr val="tx1"/>
              </a:solidFill>
              <a:latin typeface="Arial" panose="020B0604020202020204" pitchFamily="34" charset="0"/>
              <a:cs typeface="Arial" panose="020B0604020202020204" pitchFamily="34" charset="0"/>
            </a:endParaRPr>
          </a:p>
          <a:p>
            <a:r>
              <a:rPr lang="es-MX" sz="2400" b="1" dirty="0" smtClean="0">
                <a:solidFill>
                  <a:schemeClr val="tx1"/>
                </a:solidFill>
                <a:latin typeface="Arial" panose="020B0604020202020204" pitchFamily="34" charset="0"/>
                <a:cs typeface="Arial" panose="020B0604020202020204" pitchFamily="34" charset="0"/>
              </a:rPr>
              <a:t>Lineamientos </a:t>
            </a:r>
            <a:r>
              <a:rPr lang="es-MX" sz="2400" b="1" dirty="0">
                <a:solidFill>
                  <a:schemeClr val="tx1"/>
                </a:solidFill>
                <a:latin typeface="Arial" panose="020B0604020202020204" pitchFamily="34" charset="0"/>
                <a:cs typeface="Arial" panose="020B0604020202020204" pitchFamily="34" charset="0"/>
              </a:rPr>
              <a:t>de entrega:</a:t>
            </a:r>
          </a:p>
          <a:p>
            <a:pPr marL="1276350" lvl="1" indent="-457200">
              <a:buAutoNum type="arabicPeriod"/>
            </a:pPr>
            <a:r>
              <a:rPr lang="es-MX" sz="2400" dirty="0">
                <a:solidFill>
                  <a:schemeClr val="tx1"/>
                </a:solidFill>
                <a:effectLst/>
                <a:latin typeface="Arial" panose="020B0604020202020204" pitchFamily="34" charset="0"/>
                <a:cs typeface="Arial" panose="020B0604020202020204" pitchFamily="34" charset="0"/>
              </a:rPr>
              <a:t>Las imágenes insertadas deben ser legibles. </a:t>
            </a:r>
          </a:p>
          <a:p>
            <a:pPr marL="1276350" lvl="1" indent="-457200">
              <a:buAutoNum type="arabicPeriod"/>
            </a:pPr>
            <a:r>
              <a:rPr lang="es-MX" sz="2400" dirty="0">
                <a:solidFill>
                  <a:schemeClr val="tx1"/>
                </a:solidFill>
                <a:latin typeface="Arial" panose="020B0604020202020204" pitchFamily="34" charset="0"/>
                <a:cs typeface="Arial" panose="020B0604020202020204" pitchFamily="34" charset="0"/>
              </a:rPr>
              <a:t>La liga al cuarto de escape que diseñó debe estar vigente y conducir a un recurso digital. </a:t>
            </a:r>
          </a:p>
          <a:p>
            <a:pPr marL="1276350" lvl="1" indent="-457200">
              <a:buAutoNum type="arabicPeriod"/>
            </a:pPr>
            <a:r>
              <a:rPr lang="es-MX" sz="2400" dirty="0">
                <a:solidFill>
                  <a:schemeClr val="tx1"/>
                </a:solidFill>
                <a:latin typeface="Arial" panose="020B0604020202020204" pitchFamily="34" charset="0"/>
                <a:cs typeface="Arial" panose="020B0604020202020204" pitchFamily="34" charset="0"/>
              </a:rPr>
              <a:t>Los comentarios deben redactarse en texto a tamaño medio. </a:t>
            </a:r>
          </a:p>
          <a:p>
            <a:pPr marL="1276350" lvl="1" indent="-457200">
              <a:buFontTx/>
              <a:buAutoNum type="arabicPeriod"/>
            </a:pPr>
            <a:r>
              <a:rPr lang="es-MX" sz="2400" dirty="0">
                <a:solidFill>
                  <a:schemeClr val="tx1"/>
                </a:solidFill>
                <a:latin typeface="Arial" panose="020B0604020202020204" pitchFamily="34" charset="0"/>
                <a:cs typeface="Arial" panose="020B0604020202020204" pitchFamily="34" charset="0"/>
              </a:rPr>
              <a:t>Deberá incrustar sus comentarios y capturas de pantalla al apartado de </a:t>
            </a:r>
            <a:r>
              <a:rPr lang="es-MX" sz="2400" b="1" dirty="0">
                <a:solidFill>
                  <a:schemeClr val="tx1"/>
                </a:solidFill>
                <a:latin typeface="Arial" panose="020B0604020202020204" pitchFamily="34" charset="0"/>
                <a:cs typeface="Arial" panose="020B0604020202020204" pitchFamily="34" charset="0"/>
              </a:rPr>
              <a:t>Actividad </a:t>
            </a:r>
            <a:r>
              <a:rPr lang="es-MX" sz="2400" b="1" dirty="0" smtClean="0">
                <a:solidFill>
                  <a:schemeClr val="tx1"/>
                </a:solidFill>
                <a:latin typeface="Arial" panose="020B0604020202020204" pitchFamily="34" charset="0"/>
                <a:cs typeface="Arial" panose="020B0604020202020204" pitchFamily="34" charset="0"/>
              </a:rPr>
              <a:t>2. </a:t>
            </a:r>
            <a:r>
              <a:rPr lang="es-MX" sz="2400" b="1" dirty="0">
                <a:solidFill>
                  <a:schemeClr val="tx1"/>
                </a:solidFill>
                <a:latin typeface="Arial" panose="020B0604020202020204" pitchFamily="34" charset="0"/>
                <a:cs typeface="Arial" panose="020B0604020202020204" pitchFamily="34" charset="0"/>
              </a:rPr>
              <a:t>Mis avances en </a:t>
            </a:r>
            <a:r>
              <a:rPr lang="es-MX" sz="2400" b="1" i="1" dirty="0" err="1">
                <a:solidFill>
                  <a:schemeClr val="tx1"/>
                </a:solidFill>
                <a:latin typeface="Arial" panose="020B0604020202020204" pitchFamily="34" charset="0"/>
                <a:cs typeface="Arial" panose="020B0604020202020204" pitchFamily="34" charset="0"/>
              </a:rPr>
              <a:t>Genially</a:t>
            </a:r>
            <a:r>
              <a:rPr lang="es-MX" sz="2400" dirty="0">
                <a:solidFill>
                  <a:schemeClr val="tx1"/>
                </a:solidFill>
                <a:latin typeface="Arial" panose="020B0604020202020204" pitchFamily="34" charset="0"/>
                <a:cs typeface="Arial" panose="020B0604020202020204" pitchFamily="34" charset="0"/>
              </a:rPr>
              <a:t>, en la plataforma EMINUS 4, a más tardar en la fecha establecida en el Calendario de entregas</a:t>
            </a:r>
            <a:r>
              <a:rPr lang="es-MX" sz="2400" dirty="0">
                <a:solidFill>
                  <a:srgbClr val="FF0000"/>
                </a:solidFill>
                <a:latin typeface="Arial" panose="020B0604020202020204" pitchFamily="34" charset="0"/>
                <a:cs typeface="Arial" panose="020B0604020202020204" pitchFamily="34" charset="0"/>
              </a:rPr>
              <a:t>. </a:t>
            </a:r>
          </a:p>
          <a:p>
            <a:endParaRPr lang="es-MX" sz="2400" dirty="0">
              <a:effectLst>
                <a:glow rad="101600">
                  <a:srgbClr val="FFC000">
                    <a:alpha val="60000"/>
                  </a:srgbClr>
                </a:glow>
              </a:effectLst>
              <a:latin typeface="Arial" panose="020B0604020202020204" pitchFamily="34" charset="0"/>
              <a:cs typeface="Arial" panose="020B0604020202020204" pitchFamily="34" charset="0"/>
            </a:endParaRPr>
          </a:p>
          <a:p>
            <a:pPr algn="ctr"/>
            <a:endParaRPr lang="es-MX" sz="2800" b="1" dirty="0">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1374344043"/>
              </p:ext>
            </p:extLst>
          </p:nvPr>
        </p:nvGraphicFramePr>
        <p:xfrm>
          <a:off x="1298257" y="7291641"/>
          <a:ext cx="17161056" cy="5235012"/>
        </p:xfrm>
        <a:graphic>
          <a:graphicData uri="http://schemas.openxmlformats.org/drawingml/2006/table">
            <a:tbl>
              <a:tblPr firstRow="1" firstCol="1" bandRow="1">
                <a:tableStyleId>{5940675A-B579-460E-94D1-54222C63F5DA}</a:tableStyleId>
              </a:tblPr>
              <a:tblGrid>
                <a:gridCol w="4289266">
                  <a:extLst>
                    <a:ext uri="{9D8B030D-6E8A-4147-A177-3AD203B41FA5}">
                      <a16:colId xmlns:a16="http://schemas.microsoft.com/office/drawing/2014/main" xmlns="" val="20000"/>
                    </a:ext>
                  </a:extLst>
                </a:gridCol>
                <a:gridCol w="4289266">
                  <a:extLst>
                    <a:ext uri="{9D8B030D-6E8A-4147-A177-3AD203B41FA5}">
                      <a16:colId xmlns:a16="http://schemas.microsoft.com/office/drawing/2014/main" xmlns="" val="20001"/>
                    </a:ext>
                  </a:extLst>
                </a:gridCol>
                <a:gridCol w="4291262">
                  <a:extLst>
                    <a:ext uri="{9D8B030D-6E8A-4147-A177-3AD203B41FA5}">
                      <a16:colId xmlns:a16="http://schemas.microsoft.com/office/drawing/2014/main" xmlns="" val="20002"/>
                    </a:ext>
                  </a:extLst>
                </a:gridCol>
                <a:gridCol w="4291262">
                  <a:extLst>
                    <a:ext uri="{9D8B030D-6E8A-4147-A177-3AD203B41FA5}">
                      <a16:colId xmlns:a16="http://schemas.microsoft.com/office/drawing/2014/main" xmlns="" val="20003"/>
                    </a:ext>
                  </a:extLst>
                </a:gridCol>
              </a:tblGrid>
              <a:tr h="172331">
                <a:tc>
                  <a:txBody>
                    <a:bodyPr/>
                    <a:lstStyle/>
                    <a:p>
                      <a:pPr algn="ctr">
                        <a:lnSpc>
                          <a:spcPct val="107000"/>
                        </a:lnSpc>
                        <a:spcAft>
                          <a:spcPts val="0"/>
                        </a:spcAft>
                      </a:pPr>
                      <a:r>
                        <a:rPr lang="es-MX" sz="2000" b="1" dirty="0">
                          <a:effectLst/>
                          <a:latin typeface="Arial" panose="020B0604020202020204" pitchFamily="34" charset="0"/>
                          <a:cs typeface="Arial" panose="020B0604020202020204" pitchFamily="34" charset="0"/>
                        </a:rPr>
                        <a:t>Criterios</a:t>
                      </a:r>
                      <a:endParaRPr lang="es-MX" sz="20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000" b="1" dirty="0">
                          <a:effectLst/>
                          <a:latin typeface="Arial" panose="020B0604020202020204" pitchFamily="34" charset="0"/>
                          <a:cs typeface="Arial" panose="020B0604020202020204" pitchFamily="34" charset="0"/>
                        </a:rPr>
                        <a:t>Competente </a:t>
                      </a:r>
                      <a:endParaRPr lang="es-MX" sz="20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000" b="1" dirty="0">
                          <a:effectLst/>
                          <a:latin typeface="Arial" panose="020B0604020202020204" pitchFamily="34" charset="0"/>
                          <a:cs typeface="Arial" panose="020B0604020202020204" pitchFamily="34" charset="0"/>
                        </a:rPr>
                        <a:t>En </a:t>
                      </a:r>
                      <a:r>
                        <a:rPr lang="es-MX" sz="2000" b="1" dirty="0" smtClean="0">
                          <a:effectLst/>
                          <a:latin typeface="Arial" panose="020B0604020202020204" pitchFamily="34" charset="0"/>
                          <a:cs typeface="Arial" panose="020B0604020202020204" pitchFamily="34" charset="0"/>
                        </a:rPr>
                        <a:t>desarrollo </a:t>
                      </a:r>
                      <a:endParaRPr lang="es-MX" sz="20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000" b="1" dirty="0">
                          <a:effectLst/>
                          <a:latin typeface="Arial" panose="020B0604020202020204" pitchFamily="34" charset="0"/>
                          <a:cs typeface="Arial" panose="020B0604020202020204" pitchFamily="34" charset="0"/>
                        </a:rPr>
                        <a:t>Principiante </a:t>
                      </a:r>
                      <a:endParaRPr lang="es-MX" sz="20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000"/>
                  </a:ext>
                </a:extLst>
              </a:tr>
              <a:tr h="1149894">
                <a:tc>
                  <a:txBody>
                    <a:bodyPr/>
                    <a:lstStyle/>
                    <a:p>
                      <a:pPr>
                        <a:lnSpc>
                          <a:spcPct val="107000"/>
                        </a:lnSpc>
                        <a:spcAft>
                          <a:spcPts val="0"/>
                        </a:spcAft>
                      </a:pPr>
                      <a:r>
                        <a:rPr lang="es-MX" sz="2000" b="1" dirty="0">
                          <a:effectLst/>
                          <a:latin typeface="Arial" panose="020B0604020202020204" pitchFamily="34" charset="0"/>
                          <a:cs typeface="Arial" panose="020B0604020202020204" pitchFamily="34" charset="0"/>
                        </a:rPr>
                        <a:t>Certificado del curso “Primeros Pasos en </a:t>
                      </a:r>
                      <a:r>
                        <a:rPr lang="es-MX" sz="2000" b="1" dirty="0" err="1">
                          <a:effectLst/>
                          <a:latin typeface="Arial" panose="020B0604020202020204" pitchFamily="34" charset="0"/>
                          <a:cs typeface="Arial" panose="020B0604020202020204" pitchFamily="34" charset="0"/>
                        </a:rPr>
                        <a:t>Genially</a:t>
                      </a:r>
                      <a:r>
                        <a:rPr lang="es-MX" sz="2000" b="1" dirty="0">
                          <a:effectLst/>
                          <a:latin typeface="Arial" panose="020B0604020202020204" pitchFamily="34" charset="0"/>
                          <a:cs typeface="Arial" panose="020B0604020202020204" pitchFamily="34" charset="0"/>
                        </a:rPr>
                        <a:t>: Curso de iniciación”. </a:t>
                      </a:r>
                      <a:endParaRPr lang="es-MX" sz="2000" b="1" dirty="0">
                        <a:solidFill>
                          <a:schemeClr val="tx1"/>
                        </a:solidFill>
                        <a:effectLst/>
                        <a:latin typeface="Arial" panose="020B060402020202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Presenta la imagen respectiva debidamente incrustada en la respuesta de </a:t>
                      </a:r>
                      <a:r>
                        <a:rPr lang="es-MX" sz="2000" dirty="0" err="1">
                          <a:effectLst/>
                          <a:latin typeface="Arial" panose="020B0604020202020204" pitchFamily="34" charset="0"/>
                          <a:cs typeface="Arial" panose="020B0604020202020204" pitchFamily="34" charset="0"/>
                        </a:rPr>
                        <a:t>Eminus</a:t>
                      </a:r>
                      <a:r>
                        <a:rPr lang="es-MX" sz="2000" dirty="0">
                          <a:effectLst/>
                          <a:latin typeface="Arial" panose="020B0604020202020204" pitchFamily="34" charset="0"/>
                          <a:cs typeface="Arial" panose="020B0604020202020204" pitchFamily="34" charset="0"/>
                        </a:rPr>
                        <a:t>.</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Anexa la imagen o archivo como documento anexo.</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No presenta el certificado solicitado.</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001"/>
                  </a:ext>
                </a:extLst>
              </a:tr>
              <a:tr h="1149894">
                <a:tc>
                  <a:txBody>
                    <a:bodyPr/>
                    <a:lstStyle/>
                    <a:p>
                      <a:pPr>
                        <a:lnSpc>
                          <a:spcPct val="107000"/>
                        </a:lnSpc>
                        <a:spcAft>
                          <a:spcPts val="0"/>
                        </a:spcAft>
                      </a:pPr>
                      <a:r>
                        <a:rPr lang="es-MX" sz="2000" b="1" dirty="0">
                          <a:effectLst/>
                          <a:latin typeface="Arial" panose="020B0604020202020204" pitchFamily="34" charset="0"/>
                          <a:cs typeface="Arial" panose="020B0604020202020204" pitchFamily="34" charset="0"/>
                        </a:rPr>
                        <a:t>Certificado del curso “Embeber contenido externo”. </a:t>
                      </a:r>
                    </a:p>
                    <a:p>
                      <a:pPr>
                        <a:lnSpc>
                          <a:spcPct val="107000"/>
                        </a:lnSpc>
                        <a:spcAft>
                          <a:spcPts val="0"/>
                        </a:spcAft>
                      </a:pPr>
                      <a:r>
                        <a:rPr lang="es-MX" sz="2000" b="1" dirty="0">
                          <a:effectLst/>
                          <a:latin typeface="Arial" panose="020B0604020202020204" pitchFamily="34" charset="0"/>
                          <a:cs typeface="Arial" panose="020B0604020202020204" pitchFamily="34" charset="0"/>
                        </a:rPr>
                        <a:t> </a:t>
                      </a:r>
                      <a:endParaRPr lang="es-MX" sz="2000" b="1" dirty="0">
                        <a:solidFill>
                          <a:schemeClr val="tx1"/>
                        </a:solidFill>
                        <a:effectLst/>
                        <a:latin typeface="Arial" panose="020B060402020202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a:effectLst/>
                          <a:latin typeface="Arial" panose="020B0604020202020204" pitchFamily="34" charset="0"/>
                          <a:cs typeface="Arial" panose="020B0604020202020204" pitchFamily="34" charset="0"/>
                        </a:rPr>
                        <a:t>Presenta la imagen respectiva debidamente incrustada en la respuesta de Eminus.</a:t>
                      </a:r>
                      <a:endParaRPr lang="es-MX"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a:effectLst/>
                          <a:latin typeface="Arial" panose="020B0604020202020204" pitchFamily="34" charset="0"/>
                          <a:cs typeface="Arial" panose="020B0604020202020204" pitchFamily="34" charset="0"/>
                        </a:rPr>
                        <a:t>Anexa la imagen o archivo como documento anexo.</a:t>
                      </a:r>
                      <a:endParaRPr lang="es-MX"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a:effectLst/>
                          <a:latin typeface="Arial" panose="020B0604020202020204" pitchFamily="34" charset="0"/>
                          <a:cs typeface="Arial" panose="020B0604020202020204" pitchFamily="34" charset="0"/>
                        </a:rPr>
                        <a:t>No presenta el certificado solicitado.</a:t>
                      </a:r>
                      <a:endParaRPr lang="es-MX"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002"/>
                  </a:ext>
                </a:extLst>
              </a:tr>
              <a:tr h="0">
                <a:tc>
                  <a:txBody>
                    <a:bodyPr/>
                    <a:lstStyle/>
                    <a:p>
                      <a:pPr>
                        <a:lnSpc>
                          <a:spcPct val="107000"/>
                        </a:lnSpc>
                        <a:spcAft>
                          <a:spcPts val="0"/>
                        </a:spcAft>
                      </a:pPr>
                      <a:r>
                        <a:rPr lang="es-MX" sz="2000" b="1" dirty="0">
                          <a:effectLst/>
                          <a:latin typeface="Arial" panose="020B0604020202020204" pitchFamily="34" charset="0"/>
                          <a:cs typeface="Arial" panose="020B0604020202020204" pitchFamily="34" charset="0"/>
                        </a:rPr>
                        <a:t>Incrusta el contenido de </a:t>
                      </a:r>
                      <a:r>
                        <a:rPr lang="es-MX" sz="2000" b="1" dirty="0" err="1">
                          <a:effectLst/>
                          <a:latin typeface="Arial" panose="020B0604020202020204" pitchFamily="34" charset="0"/>
                          <a:cs typeface="Arial" panose="020B0604020202020204" pitchFamily="34" charset="0"/>
                        </a:rPr>
                        <a:t>Genially</a:t>
                      </a:r>
                      <a:r>
                        <a:rPr lang="es-MX" sz="2000" b="1" dirty="0">
                          <a:effectLst/>
                          <a:latin typeface="Arial" panose="020B0604020202020204" pitchFamily="34" charset="0"/>
                          <a:cs typeface="Arial" panose="020B0604020202020204" pitchFamily="34" charset="0"/>
                        </a:rPr>
                        <a:t> en </a:t>
                      </a:r>
                      <a:r>
                        <a:rPr lang="es-MX" sz="2000" b="1" dirty="0" err="1">
                          <a:effectLst/>
                          <a:latin typeface="Arial" panose="020B0604020202020204" pitchFamily="34" charset="0"/>
                          <a:cs typeface="Arial" panose="020B0604020202020204" pitchFamily="34" charset="0"/>
                        </a:rPr>
                        <a:t>Eminus</a:t>
                      </a:r>
                      <a:r>
                        <a:rPr lang="es-MX" sz="2000" b="1" dirty="0">
                          <a:effectLst/>
                          <a:latin typeface="Arial" panose="020B0604020202020204" pitchFamily="34" charset="0"/>
                          <a:cs typeface="Arial" panose="020B0604020202020204" pitchFamily="34" charset="0"/>
                        </a:rPr>
                        <a:t>.</a:t>
                      </a:r>
                    </a:p>
                    <a:p>
                      <a:pPr>
                        <a:lnSpc>
                          <a:spcPct val="107000"/>
                        </a:lnSpc>
                        <a:spcAft>
                          <a:spcPts val="0"/>
                        </a:spcAft>
                      </a:pPr>
                      <a:r>
                        <a:rPr lang="es-MX" sz="2000" b="1" dirty="0">
                          <a:effectLst/>
                          <a:latin typeface="Arial" panose="020B0604020202020204" pitchFamily="34" charset="0"/>
                          <a:cs typeface="Arial" panose="020B0604020202020204" pitchFamily="34" charset="0"/>
                        </a:rPr>
                        <a:t> </a:t>
                      </a:r>
                      <a:endParaRPr lang="es-MX" sz="2000" b="1" dirty="0">
                        <a:solidFill>
                          <a:schemeClr val="tx1"/>
                        </a:solidFill>
                        <a:effectLst/>
                        <a:latin typeface="Arial" panose="020B060402020202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Su creación en </a:t>
                      </a:r>
                      <a:r>
                        <a:rPr lang="es-MX" sz="2000" dirty="0" err="1">
                          <a:effectLst/>
                          <a:latin typeface="Arial" panose="020B0604020202020204" pitchFamily="34" charset="0"/>
                          <a:cs typeface="Arial" panose="020B0604020202020204" pitchFamily="34" charset="0"/>
                        </a:rPr>
                        <a:t>Genially</a:t>
                      </a:r>
                      <a:r>
                        <a:rPr lang="es-MX" sz="2000" dirty="0">
                          <a:effectLst/>
                          <a:latin typeface="Arial" panose="020B0604020202020204" pitchFamily="34" charset="0"/>
                          <a:cs typeface="Arial" panose="020B0604020202020204" pitchFamily="34" charset="0"/>
                        </a:rPr>
                        <a:t> consta de temática, retos y un premio final.</a:t>
                      </a:r>
                    </a:p>
                    <a:p>
                      <a:pPr>
                        <a:lnSpc>
                          <a:spcPct val="107000"/>
                        </a:lnSpc>
                        <a:spcAft>
                          <a:spcPts val="0"/>
                        </a:spcAft>
                      </a:pPr>
                      <a:r>
                        <a:rPr lang="es-MX" sz="2000" dirty="0">
                          <a:effectLst/>
                          <a:latin typeface="Arial" panose="020B0604020202020204" pitchFamily="34" charset="0"/>
                          <a:cs typeface="Arial" panose="020B0604020202020204" pitchFamily="34" charset="0"/>
                        </a:rPr>
                        <a:t>Está debidamente incrustada en </a:t>
                      </a:r>
                      <a:r>
                        <a:rPr lang="es-MX" sz="2000" dirty="0" err="1">
                          <a:effectLst/>
                          <a:latin typeface="Arial" panose="020B0604020202020204" pitchFamily="34" charset="0"/>
                          <a:cs typeface="Arial" panose="020B0604020202020204" pitchFamily="34" charset="0"/>
                        </a:rPr>
                        <a:t>Eminus</a:t>
                      </a:r>
                      <a:r>
                        <a:rPr lang="es-MX" sz="2000" dirty="0">
                          <a:effectLst/>
                          <a:latin typeface="Arial" panose="020B0604020202020204" pitchFamily="34" charset="0"/>
                          <a:cs typeface="Arial" panose="020B0604020202020204" pitchFamily="34" charset="0"/>
                        </a:rPr>
                        <a:t>.</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Su creación está parcialmente completada o no está debidamente incrustada en </a:t>
                      </a:r>
                      <a:r>
                        <a:rPr lang="es-MX" sz="2000" dirty="0" err="1">
                          <a:effectLst/>
                          <a:latin typeface="Arial" panose="020B0604020202020204" pitchFamily="34" charset="0"/>
                          <a:cs typeface="Arial" panose="020B0604020202020204" pitchFamily="34" charset="0"/>
                        </a:rPr>
                        <a:t>Eminus</a:t>
                      </a:r>
                      <a:r>
                        <a:rPr lang="es-MX" sz="2000" dirty="0">
                          <a:effectLst/>
                          <a:latin typeface="Arial" panose="020B0604020202020204" pitchFamily="34" charset="0"/>
                          <a:cs typeface="Arial" panose="020B0604020202020204" pitchFamily="34" charset="0"/>
                        </a:rPr>
                        <a:t>.</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No presenta su creación en </a:t>
                      </a:r>
                      <a:r>
                        <a:rPr lang="es-MX" sz="2000" dirty="0" err="1">
                          <a:effectLst/>
                          <a:latin typeface="Arial" panose="020B0604020202020204" pitchFamily="34" charset="0"/>
                          <a:cs typeface="Arial" panose="020B0604020202020204" pitchFamily="34" charset="0"/>
                        </a:rPr>
                        <a:t>Genially</a:t>
                      </a:r>
                      <a:r>
                        <a:rPr lang="es-MX" sz="2000" dirty="0">
                          <a:effectLst/>
                          <a:latin typeface="Arial" panose="020B0604020202020204" pitchFamily="34" charset="0"/>
                          <a:cs typeface="Arial" panose="020B0604020202020204" pitchFamily="34" charset="0"/>
                        </a:rPr>
                        <a:t>. </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003"/>
                  </a:ext>
                </a:extLst>
              </a:tr>
              <a:tr h="1077685">
                <a:tc>
                  <a:txBody>
                    <a:bodyPr/>
                    <a:lstStyle/>
                    <a:p>
                      <a:pPr>
                        <a:lnSpc>
                          <a:spcPct val="107000"/>
                        </a:lnSpc>
                        <a:spcAft>
                          <a:spcPts val="0"/>
                        </a:spcAft>
                      </a:pPr>
                      <a:r>
                        <a:rPr lang="es-MX" sz="2000" b="1" dirty="0">
                          <a:effectLst/>
                          <a:latin typeface="Arial" panose="020B0604020202020204" pitchFamily="34" charset="0"/>
                          <a:cs typeface="Arial" panose="020B0604020202020204" pitchFamily="34" charset="0"/>
                        </a:rPr>
                        <a:t>Reflexiones Personales. </a:t>
                      </a:r>
                    </a:p>
                    <a:p>
                      <a:pPr>
                        <a:lnSpc>
                          <a:spcPct val="107000"/>
                        </a:lnSpc>
                        <a:spcAft>
                          <a:spcPts val="0"/>
                        </a:spcAft>
                      </a:pPr>
                      <a:r>
                        <a:rPr lang="es-MX" sz="2000" b="1" dirty="0">
                          <a:effectLst/>
                          <a:latin typeface="Arial" panose="020B0604020202020204" pitchFamily="34" charset="0"/>
                          <a:cs typeface="Arial" panose="020B0604020202020204" pitchFamily="34" charset="0"/>
                        </a:rPr>
                        <a:t> </a:t>
                      </a:r>
                      <a:endParaRPr lang="es-MX" sz="2000" b="1" dirty="0">
                        <a:solidFill>
                          <a:schemeClr val="tx1"/>
                        </a:solidFill>
                        <a:effectLst/>
                        <a:latin typeface="Arial" panose="020B060402020202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Incluye un par de comentarios personales acerca de cómo planea utilizar la herramienta en un futuro. </a:t>
                      </a:r>
                    </a:p>
                    <a:p>
                      <a:pPr>
                        <a:lnSpc>
                          <a:spcPct val="107000"/>
                        </a:lnSpc>
                        <a:spcAft>
                          <a:spcPts val="0"/>
                        </a:spcAft>
                      </a:pPr>
                      <a:r>
                        <a:rPr lang="es-MX" sz="2000" dirty="0">
                          <a:effectLst/>
                          <a:latin typeface="Arial" panose="020B0604020202020204" pitchFamily="34" charset="0"/>
                          <a:cs typeface="Arial" panose="020B0604020202020204" pitchFamily="34" charset="0"/>
                        </a:rPr>
                        <a:t> </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a:effectLst/>
                          <a:latin typeface="Arial" panose="020B0604020202020204" pitchFamily="34" charset="0"/>
                          <a:cs typeface="Arial" panose="020B0604020202020204" pitchFamily="34" charset="0"/>
                        </a:rPr>
                        <a:t>Incluye al menos un comentario personal acerca de cómo planea utilizar la herramienta en un futuro. </a:t>
                      </a:r>
                    </a:p>
                    <a:p>
                      <a:pPr>
                        <a:lnSpc>
                          <a:spcPct val="107000"/>
                        </a:lnSpc>
                        <a:spcAft>
                          <a:spcPts val="0"/>
                        </a:spcAft>
                      </a:pPr>
                      <a:r>
                        <a:rPr lang="es-MX" sz="2000">
                          <a:effectLst/>
                          <a:latin typeface="Arial" panose="020B0604020202020204" pitchFamily="34" charset="0"/>
                          <a:cs typeface="Arial" panose="020B0604020202020204" pitchFamily="34" charset="0"/>
                        </a:rPr>
                        <a:t> </a:t>
                      </a:r>
                      <a:endParaRPr lang="es-MX"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000" dirty="0">
                          <a:effectLst/>
                          <a:latin typeface="Arial" panose="020B0604020202020204" pitchFamily="34" charset="0"/>
                          <a:cs typeface="Arial" panose="020B0604020202020204" pitchFamily="34" charset="0"/>
                        </a:rPr>
                        <a:t>No incluye comentarios personales acerca de cómo planea utilizar la herramienta en un futuro. </a:t>
                      </a:r>
                      <a:endParaRPr lang="es-MX"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4" name="Rectángulo 3"/>
          <p:cNvSpPr/>
          <p:nvPr/>
        </p:nvSpPr>
        <p:spPr>
          <a:xfrm>
            <a:off x="19071770" y="3966324"/>
            <a:ext cx="4645825" cy="28291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solidFill>
                  <a:schemeClr val="tx1"/>
                </a:solidFill>
              </a:rPr>
              <a:t>Renato, el </a:t>
            </a:r>
            <a:r>
              <a:rPr lang="es-MX" dirty="0" smtClean="0">
                <a:solidFill>
                  <a:schemeClr val="tx1"/>
                </a:solidFill>
              </a:rPr>
              <a:t>experto indicó que </a:t>
            </a:r>
            <a:r>
              <a:rPr lang="es-MX" dirty="0" smtClean="0">
                <a:solidFill>
                  <a:schemeClr val="tx1"/>
                </a:solidFill>
              </a:rPr>
              <a:t>es importante que este tutorial se quede aquí, pues es para dar indicaciones sobre la actividad.</a:t>
            </a:r>
            <a:endParaRPr lang="es-MX" dirty="0">
              <a:solidFill>
                <a:schemeClr val="tx1"/>
              </a:solidFill>
            </a:endParaRPr>
          </a:p>
        </p:txBody>
      </p:sp>
      <p:sp>
        <p:nvSpPr>
          <p:cNvPr id="5" name="Rectángulo 4"/>
          <p:cNvSpPr/>
          <p:nvPr/>
        </p:nvSpPr>
        <p:spPr>
          <a:xfrm>
            <a:off x="13992064" y="5132173"/>
            <a:ext cx="4450051" cy="2308324"/>
          </a:xfrm>
          <a:prstGeom prst="rect">
            <a:avLst/>
          </a:prstGeom>
          <a:solidFill>
            <a:srgbClr val="00B0F0"/>
          </a:solidFill>
        </p:spPr>
        <p:txBody>
          <a:bodyPr wrap="square">
            <a:spAutoFit/>
          </a:bodyPr>
          <a:lstStyle/>
          <a:p>
            <a:r>
              <a:rPr lang="es-MX" sz="2400" b="1" dirty="0" smtClean="0">
                <a:latin typeface="Arial" panose="020B0604020202020204" pitchFamily="34" charset="0"/>
                <a:cs typeface="Arial" panose="020B0604020202020204" pitchFamily="34" charset="0"/>
              </a:rPr>
              <a:t>Jonathan, el video ya está realizado por el experto. Lo encontrarás en la carpeta. Por favor, realizar los ajustes de edición que consideres pertinentes.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198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08314" y="1012370"/>
            <a:ext cx="16883743" cy="142385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s-MX" sz="3600" b="1" dirty="0">
              <a:effectLst>
                <a:glow rad="101600">
                  <a:srgbClr val="FFC000">
                    <a:alpha val="60000"/>
                  </a:srgbClr>
                </a:glow>
              </a:effectLst>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Foro 2: </a:t>
            </a:r>
            <a:r>
              <a:rPr lang="es-MX" sz="2400" b="1" dirty="0">
                <a:highlight>
                  <a:srgbClr val="FFFF00"/>
                </a:highlight>
                <a:latin typeface="Arial" panose="020B0604020202020204" pitchFamily="34" charset="0"/>
                <a:cs typeface="Arial" panose="020B0604020202020204" pitchFamily="34" charset="0"/>
              </a:rPr>
              <a:t>Mi creación en </a:t>
            </a:r>
            <a:r>
              <a:rPr lang="es-MX" sz="2400" b="1" i="1" dirty="0" smtClean="0">
                <a:highlight>
                  <a:srgbClr val="FFFF00"/>
                </a:highlight>
                <a:latin typeface="Arial" panose="020B0604020202020204" pitchFamily="34" charset="0"/>
                <a:cs typeface="Arial" panose="020B0604020202020204" pitchFamily="34" charset="0"/>
              </a:rPr>
              <a:t>Genially.</a:t>
            </a:r>
            <a:endParaRPr lang="es-MX" sz="2400" b="1" i="1" dirty="0">
              <a:highlight>
                <a:srgbClr val="FFFF00"/>
              </a:highlight>
              <a:latin typeface="Arial" panose="020B0604020202020204" pitchFamily="34" charset="0"/>
              <a:cs typeface="Arial" panose="020B0604020202020204" pitchFamily="34" charset="0"/>
            </a:endParaRPr>
          </a:p>
          <a:p>
            <a:endParaRPr lang="es-MX" sz="2400" u="sng" dirty="0">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Descripción: </a:t>
            </a:r>
          </a:p>
          <a:p>
            <a:pPr marL="514350" indent="-514350">
              <a:buFont typeface="+mj-lt"/>
              <a:buAutoNum type="arabicPeriod"/>
            </a:pPr>
            <a:r>
              <a:rPr lang="es-MX" sz="2400" dirty="0">
                <a:latin typeface="Arial" panose="020B0604020202020204" pitchFamily="34" charset="0"/>
                <a:cs typeface="Arial" panose="020B0604020202020204" pitchFamily="34" charset="0"/>
              </a:rPr>
              <a:t>Con lo trabajado a lo largo de esta segunda fase, comparta en el foro el link de su creación en </a:t>
            </a:r>
            <a:r>
              <a:rPr lang="es-MX" sz="2400" i="1" dirty="0" err="1">
                <a:latin typeface="Arial" panose="020B0604020202020204" pitchFamily="34" charset="0"/>
                <a:cs typeface="Arial" panose="020B0604020202020204" pitchFamily="34" charset="0"/>
              </a:rPr>
              <a:t>Genially</a:t>
            </a:r>
            <a:r>
              <a:rPr lang="es-MX" sz="2400" dirty="0">
                <a:latin typeface="Arial" panose="020B0604020202020204" pitchFamily="34" charset="0"/>
                <a:cs typeface="Arial" panose="020B0604020202020204" pitchFamily="34" charset="0"/>
              </a:rPr>
              <a:t>. </a:t>
            </a:r>
          </a:p>
          <a:p>
            <a:pPr marL="514350" indent="-514350">
              <a:buFont typeface="+mj-lt"/>
              <a:buAutoNum type="arabicPeriod"/>
            </a:pPr>
            <a:endParaRPr lang="es-MX" sz="2400" dirty="0">
              <a:latin typeface="Arial" panose="020B0604020202020204" pitchFamily="34" charset="0"/>
              <a:cs typeface="Arial" panose="020B0604020202020204" pitchFamily="34" charset="0"/>
            </a:endParaRPr>
          </a:p>
          <a:p>
            <a:pPr marL="514350" indent="-514350">
              <a:buFont typeface="+mj-lt"/>
              <a:buAutoNum type="arabicPeriod"/>
            </a:pPr>
            <a:r>
              <a:rPr lang="es-MX" sz="2400" dirty="0">
                <a:latin typeface="Arial" panose="020B0604020202020204" pitchFamily="34" charset="0"/>
                <a:cs typeface="Arial" panose="020B0604020202020204" pitchFamily="34" charset="0"/>
              </a:rPr>
              <a:t>Mencione la finalidad de su juego y las estrategias de aprendizaje y motivación que implementó al momento de construirlo.</a:t>
            </a:r>
          </a:p>
          <a:p>
            <a:pPr marL="514350" indent="-514350">
              <a:buFont typeface="+mj-lt"/>
              <a:buAutoNum type="arabicPeriod"/>
            </a:pPr>
            <a:endParaRPr lang="es-MX" sz="2400" dirty="0">
              <a:latin typeface="Arial" panose="020B0604020202020204" pitchFamily="34" charset="0"/>
              <a:cs typeface="Arial" panose="020B0604020202020204" pitchFamily="34" charset="0"/>
            </a:endParaRPr>
          </a:p>
          <a:p>
            <a:pPr marL="514350" indent="-514350">
              <a:buFont typeface="+mj-lt"/>
              <a:buAutoNum type="arabicPeriod"/>
            </a:pPr>
            <a:r>
              <a:rPr lang="es-MX" sz="2400" dirty="0">
                <a:latin typeface="Arial" panose="020B0604020202020204" pitchFamily="34" charset="0"/>
                <a:cs typeface="Arial" panose="020B0604020202020204" pitchFamily="34" charset="0"/>
              </a:rPr>
              <a:t>Su intervención deberá apegarse estrictamente a las consideraciones descritas en las </a:t>
            </a:r>
            <a:r>
              <a:rPr lang="es-MX" sz="2400" dirty="0">
                <a:solidFill>
                  <a:srgbClr val="0070C0"/>
                </a:solidFill>
                <a:latin typeface="Arial" panose="020B0604020202020204" pitchFamily="34" charset="0"/>
                <a:cs typeface="Arial" panose="020B0604020202020204" pitchFamily="34" charset="0"/>
              </a:rPr>
              <a:t>Reglas para participar en foros de discusión. </a:t>
            </a:r>
          </a:p>
          <a:p>
            <a:pPr marL="514350" indent="-514350">
              <a:buFont typeface="+mj-lt"/>
              <a:buAutoNum type="arabicPeriod"/>
            </a:pPr>
            <a:endParaRPr lang="es-MX" sz="2400" dirty="0">
              <a:latin typeface="Arial" panose="020B0604020202020204" pitchFamily="34" charset="0"/>
              <a:cs typeface="Arial" panose="020B0604020202020204" pitchFamily="34" charset="0"/>
            </a:endParaRPr>
          </a:p>
          <a:p>
            <a:pPr marL="514350" indent="-514350">
              <a:buFont typeface="+mj-lt"/>
              <a:buAutoNum type="arabicPeriod"/>
            </a:pPr>
            <a:endParaRPr lang="es-MX" sz="2400" dirty="0">
              <a:latin typeface="Arial" panose="020B0604020202020204" pitchFamily="34" charset="0"/>
              <a:cs typeface="Arial" panose="020B0604020202020204" pitchFamily="34" charset="0"/>
            </a:endParaRPr>
          </a:p>
          <a:p>
            <a:r>
              <a:rPr lang="es-ES_tradnl" sz="2400" b="1" dirty="0">
                <a:latin typeface="Arial" panose="020B0604020202020204" pitchFamily="34" charset="0"/>
                <a:cs typeface="Arial" panose="020B0604020202020204" pitchFamily="34" charset="0"/>
              </a:rPr>
              <a:t>Criterios de </a:t>
            </a:r>
            <a:r>
              <a:rPr lang="es-ES_tradnl" sz="2400" b="1" dirty="0" smtClean="0">
                <a:latin typeface="Arial" panose="020B0604020202020204" pitchFamily="34" charset="0"/>
                <a:cs typeface="Arial" panose="020B0604020202020204" pitchFamily="34" charset="0"/>
              </a:rPr>
              <a:t>evaluación</a:t>
            </a:r>
            <a:r>
              <a:rPr lang="es-ES_tradnl" sz="2400" b="1" dirty="0">
                <a:latin typeface="Arial" panose="020B0604020202020204" pitchFamily="34" charset="0"/>
                <a:cs typeface="Arial" panose="020B0604020202020204" pitchFamily="34" charset="0"/>
              </a:rPr>
              <a:t>:</a:t>
            </a:r>
            <a:endParaRPr lang="es-MX" sz="2400" b="1" dirty="0">
              <a:latin typeface="Arial" panose="020B0604020202020204" pitchFamily="34" charset="0"/>
              <a:cs typeface="Arial" panose="020B0604020202020204" pitchFamily="34" charset="0"/>
            </a:endParaRPr>
          </a:p>
          <a:p>
            <a:pPr lvl="1"/>
            <a:r>
              <a:rPr lang="es-MX" sz="2400" dirty="0">
                <a:latin typeface="Arial" panose="020B0604020202020204" pitchFamily="34" charset="0"/>
                <a:cs typeface="Arial" panose="020B0604020202020204" pitchFamily="34" charset="0"/>
              </a:rPr>
              <a:t>1. </a:t>
            </a:r>
            <a:r>
              <a:rPr lang="es-MX" sz="2400" dirty="0">
                <a:solidFill>
                  <a:schemeClr val="tx1"/>
                </a:solidFill>
                <a:latin typeface="Arial" panose="020B0604020202020204" pitchFamily="34" charset="0"/>
                <a:cs typeface="Arial" panose="020B0604020202020204" pitchFamily="34" charset="0"/>
              </a:rPr>
              <a:t>Apego a las instrucciones para la elaboración de la actividad.</a:t>
            </a:r>
          </a:p>
          <a:p>
            <a:pPr lvl="1"/>
            <a:r>
              <a:rPr lang="es-MX" sz="2400" dirty="0">
                <a:solidFill>
                  <a:schemeClr val="tx1"/>
                </a:solidFill>
                <a:latin typeface="Arial" panose="020B0604020202020204" pitchFamily="34" charset="0"/>
                <a:cs typeface="Arial" panose="020B0604020202020204" pitchFamily="34" charset="0"/>
              </a:rPr>
              <a:t>2. Redacción y ortografía adecuadas.</a:t>
            </a:r>
          </a:p>
          <a:p>
            <a:pPr lvl="1"/>
            <a:r>
              <a:rPr lang="es-MX" sz="2400" dirty="0">
                <a:solidFill>
                  <a:schemeClr val="tx1"/>
                </a:solidFill>
                <a:latin typeface="Arial" panose="020B0604020202020204" pitchFamily="34" charset="0"/>
                <a:cs typeface="Arial" panose="020B0604020202020204" pitchFamily="34" charset="0"/>
              </a:rPr>
              <a:t>3. Coherencia y organización de ideas principales. </a:t>
            </a:r>
          </a:p>
          <a:p>
            <a:pPr lvl="1"/>
            <a:r>
              <a:rPr lang="es-MX" sz="2400" dirty="0">
                <a:solidFill>
                  <a:schemeClr val="tx1"/>
                </a:solidFill>
                <a:latin typeface="Arial" panose="020B0604020202020204" pitchFamily="34" charset="0"/>
                <a:cs typeface="Arial" panose="020B0604020202020204" pitchFamily="34" charset="0"/>
              </a:rPr>
              <a:t>4. </a:t>
            </a:r>
            <a:r>
              <a:rPr lang="es-MX" sz="2400" dirty="0">
                <a:latin typeface="Arial" panose="020B0604020202020204" pitchFamily="34" charset="0"/>
                <a:cs typeface="Arial" panose="020B0604020202020204" pitchFamily="34" charset="0"/>
              </a:rPr>
              <a:t>Responda a las participaciones de al menos un par de sus compañeros de curso. </a:t>
            </a:r>
          </a:p>
          <a:p>
            <a:pPr lvl="1"/>
            <a:endParaRPr lang="es-MX" sz="2400" i="1" dirty="0">
              <a:solidFill>
                <a:schemeClr val="tx1"/>
              </a:solidFill>
              <a:latin typeface="Arial" panose="020B0604020202020204" pitchFamily="34" charset="0"/>
              <a:cs typeface="Arial" panose="020B0604020202020204" pitchFamily="34" charset="0"/>
            </a:endParaRPr>
          </a:p>
          <a:p>
            <a:r>
              <a:rPr lang="es-MX" sz="2400" b="1" dirty="0" smtClean="0">
                <a:solidFill>
                  <a:schemeClr val="tx1"/>
                </a:solidFill>
                <a:latin typeface="Arial" panose="020B0604020202020204" pitchFamily="34" charset="0"/>
                <a:cs typeface="Arial" panose="020B0604020202020204" pitchFamily="34" charset="0"/>
              </a:rPr>
              <a:t>Lineamientos </a:t>
            </a:r>
            <a:r>
              <a:rPr lang="es-MX" sz="2400" b="1" dirty="0">
                <a:solidFill>
                  <a:schemeClr val="tx1"/>
                </a:solidFill>
                <a:latin typeface="Arial" panose="020B0604020202020204" pitchFamily="34" charset="0"/>
                <a:cs typeface="Arial" panose="020B0604020202020204" pitchFamily="34" charset="0"/>
              </a:rPr>
              <a:t>de entrega:</a:t>
            </a:r>
          </a:p>
          <a:p>
            <a:pPr marL="1165225" lvl="1" indent="-346075"/>
            <a:r>
              <a:rPr lang="es-MX" sz="2400" dirty="0">
                <a:solidFill>
                  <a:schemeClr val="tx1"/>
                </a:solidFill>
                <a:effectLst/>
                <a:latin typeface="Arial" panose="020B0604020202020204" pitchFamily="34" charset="0"/>
                <a:cs typeface="Arial" panose="020B0604020202020204" pitchFamily="34" charset="0"/>
              </a:rPr>
              <a:t>1. </a:t>
            </a:r>
            <a:r>
              <a:rPr lang="es-MX" sz="2400" dirty="0">
                <a:solidFill>
                  <a:srgbClr val="FF0000"/>
                </a:solidFill>
              </a:rPr>
              <a:t> </a:t>
            </a:r>
            <a:r>
              <a:rPr lang="es-MX" sz="2400" dirty="0">
                <a:latin typeface="Arial" panose="020B0604020202020204" pitchFamily="34" charset="0"/>
                <a:cs typeface="Arial" panose="020B0604020202020204" pitchFamily="34" charset="0"/>
              </a:rPr>
              <a:t>Integre su participación en el </a:t>
            </a:r>
            <a:r>
              <a:rPr lang="es-MX" sz="2400" b="1" dirty="0">
                <a:latin typeface="Arial" panose="020B0604020202020204" pitchFamily="34" charset="0"/>
                <a:cs typeface="Arial" panose="020B0604020202020204" pitchFamily="34" charset="0"/>
              </a:rPr>
              <a:t>Foro 2</a:t>
            </a:r>
            <a:r>
              <a:rPr lang="es-MX" sz="2400" dirty="0">
                <a:latin typeface="Arial" panose="020B0604020202020204" pitchFamily="34" charset="0"/>
                <a:cs typeface="Arial" panose="020B0604020202020204" pitchFamily="34" charset="0"/>
              </a:rPr>
              <a:t>:</a:t>
            </a:r>
            <a:r>
              <a:rPr lang="es-MX" sz="2400" b="1" dirty="0">
                <a:highlight>
                  <a:srgbClr val="FFFF00"/>
                </a:highlight>
                <a:latin typeface="Arial" panose="020B0604020202020204" pitchFamily="34" charset="0"/>
                <a:cs typeface="Arial" panose="020B0604020202020204" pitchFamily="34" charset="0"/>
              </a:rPr>
              <a:t> Mi creación en </a:t>
            </a:r>
            <a:r>
              <a:rPr lang="es-MX" sz="2400" b="1" i="1" dirty="0" err="1">
                <a:highlight>
                  <a:srgbClr val="FFFF00"/>
                </a:highlight>
                <a:latin typeface="Arial" panose="020B0604020202020204" pitchFamily="34" charset="0"/>
                <a:cs typeface="Arial" panose="020B0604020202020204" pitchFamily="34" charset="0"/>
              </a:rPr>
              <a:t>Genially</a:t>
            </a:r>
            <a:r>
              <a:rPr lang="es-MX" sz="2400" b="1" dirty="0">
                <a:highlight>
                  <a:srgbClr val="FFFF00"/>
                </a:highlight>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en la plataforma </a:t>
            </a:r>
            <a:r>
              <a:rPr lang="es-MX" sz="2400" b="1" dirty="0">
                <a:latin typeface="Arial" panose="020B0604020202020204" pitchFamily="34" charset="0"/>
                <a:cs typeface="Arial" panose="020B0604020202020204" pitchFamily="34" charset="0"/>
              </a:rPr>
              <a:t>EMINUS 4</a:t>
            </a:r>
            <a:r>
              <a:rPr lang="es-MX" sz="2400" dirty="0">
                <a:latin typeface="Arial" panose="020B0604020202020204" pitchFamily="34" charset="0"/>
                <a:cs typeface="Arial" panose="020B0604020202020204" pitchFamily="34" charset="0"/>
              </a:rPr>
              <a:t>, a más tardar en la fecha establecida en el Calendario de entregas.</a:t>
            </a:r>
          </a:p>
          <a:p>
            <a:endParaRPr lang="es-MX" sz="2400" dirty="0">
              <a:effectLst>
                <a:glow rad="101600">
                  <a:srgbClr val="FFC000">
                    <a:alpha val="60000"/>
                  </a:srgbClr>
                </a:glow>
              </a:effectLst>
              <a:latin typeface="Arial" panose="020B0604020202020204" pitchFamily="34" charset="0"/>
              <a:cs typeface="Arial" panose="020B0604020202020204" pitchFamily="34" charset="0"/>
            </a:endParaRPr>
          </a:p>
          <a:p>
            <a:pPr algn="ctr"/>
            <a:endParaRPr lang="es-MX" sz="2800" b="1" dirty="0">
              <a:latin typeface="Arial" panose="020B0604020202020204" pitchFamily="34" charset="0"/>
              <a:cs typeface="Arial" panose="020B0604020202020204" pitchFamily="34" charset="0"/>
            </a:endParaRPr>
          </a:p>
        </p:txBody>
      </p:sp>
      <p:sp>
        <p:nvSpPr>
          <p:cNvPr id="3" name="Rectángulo 2"/>
          <p:cNvSpPr/>
          <p:nvPr/>
        </p:nvSpPr>
        <p:spPr>
          <a:xfrm>
            <a:off x="17761451" y="5224610"/>
            <a:ext cx="4586061" cy="2578270"/>
          </a:xfrm>
          <a:prstGeom prst="rect">
            <a:avLst/>
          </a:prstGeom>
          <a:solidFill>
            <a:srgbClr val="FFFF00"/>
          </a:solidFill>
        </p:spPr>
        <p:txBody>
          <a:bodyPr wrap="square">
            <a:spAutoFit/>
          </a:bodyPr>
          <a:lstStyle/>
          <a:p>
            <a:r>
              <a:rPr lang="es-MX" dirty="0"/>
              <a:t>Hipervínculo a </a:t>
            </a:r>
            <a:r>
              <a:rPr lang="es-MX" dirty="0">
                <a:hlinkClick r:id="rId2"/>
              </a:rPr>
              <a:t>https://</a:t>
            </a:r>
            <a:r>
              <a:rPr lang="es-MX" dirty="0" smtClean="0">
                <a:hlinkClick r:id="rId2"/>
              </a:rPr>
              <a:t>celuladgdaie.github.io/EMDR/pdfs/Reglas%20Foros%20de%20discusion.pdf</a:t>
            </a:r>
            <a:r>
              <a:rPr lang="es-MX" dirty="0" smtClean="0"/>
              <a:t> </a:t>
            </a:r>
            <a:endParaRPr lang="es-MX" dirty="0"/>
          </a:p>
        </p:txBody>
      </p:sp>
    </p:spTree>
    <p:extLst>
      <p:ext uri="{BB962C8B-B14F-4D97-AF65-F5344CB8AC3E}">
        <p14:creationId xmlns:p14="http://schemas.microsoft.com/office/powerpoint/2010/main" val="3723977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065098" y="489857"/>
            <a:ext cx="17559553" cy="14424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altLang="es-MX" sz="2400" b="1" dirty="0">
                <a:latin typeface="Arial" panose="020B0604020202020204" pitchFamily="34" charset="0"/>
                <a:cs typeface="Arial" panose="020B0604020202020204" pitchFamily="34" charset="0"/>
              </a:rPr>
              <a:t>Fuentes de Información</a:t>
            </a:r>
          </a:p>
          <a:p>
            <a:r>
              <a:rPr lang="es-ES_tradnl" sz="2400" b="1" dirty="0">
                <a:latin typeface="Arial" panose="020B0604020202020204" pitchFamily="34" charset="0"/>
                <a:cs typeface="Arial" panose="020B0604020202020204" pitchFamily="34" charset="0"/>
              </a:rPr>
              <a:t>Básicas</a:t>
            </a:r>
            <a:r>
              <a:rPr lang="es-ES_tradnl" sz="2400" b="1" dirty="0" smtClean="0">
                <a:latin typeface="Arial" panose="020B0604020202020204" pitchFamily="34" charset="0"/>
                <a:cs typeface="Arial" panose="020B0604020202020204" pitchFamily="34" charset="0"/>
              </a:rPr>
              <a:t>:</a:t>
            </a: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Roxana </a:t>
            </a:r>
            <a:r>
              <a:rPr lang="es-MX" sz="2400" dirty="0" err="1">
                <a:latin typeface="Arial" panose="020B0604020202020204" pitchFamily="34" charset="0"/>
                <a:cs typeface="Arial" panose="020B0604020202020204" pitchFamily="34" charset="0"/>
              </a:rPr>
              <a:t>Falasco</a:t>
            </a:r>
            <a:r>
              <a:rPr lang="es-MX" sz="2400" dirty="0">
                <a:latin typeface="Arial" panose="020B0604020202020204" pitchFamily="34" charset="0"/>
                <a:cs typeface="Arial" panose="020B0604020202020204" pitchFamily="34" charset="0"/>
              </a:rPr>
              <a:t> (2018, agosto 21). Crear test interactivo con </a:t>
            </a:r>
            <a:r>
              <a:rPr lang="es-MX" sz="2400" dirty="0" err="1">
                <a:latin typeface="Arial" panose="020B0604020202020204" pitchFamily="34" charset="0"/>
                <a:cs typeface="Arial" panose="020B0604020202020204" pitchFamily="34" charset="0"/>
              </a:rPr>
              <a:t>Genially</a:t>
            </a:r>
            <a:r>
              <a:rPr lang="es-MX" sz="2400" dirty="0">
                <a:latin typeface="Arial" panose="020B0604020202020204" pitchFamily="34" charset="0"/>
                <a:cs typeface="Arial" panose="020B0604020202020204" pitchFamily="34" charset="0"/>
              </a:rPr>
              <a:t>. [Video]. YouTube. </a:t>
            </a:r>
            <a:r>
              <a:rPr lang="es-MX" sz="2400" u="sng" dirty="0">
                <a:latin typeface="Arial" panose="020B0604020202020204" pitchFamily="34" charset="0"/>
                <a:cs typeface="Arial" panose="020B0604020202020204" pitchFamily="34" charset="0"/>
                <a:hlinkClick r:id="rId2"/>
              </a:rPr>
              <a:t>https://youtu.be/8iItuwt-Sog</a:t>
            </a:r>
            <a:r>
              <a:rPr lang="es-MX" sz="2400" dirty="0">
                <a:latin typeface="Arial" panose="020B0604020202020204" pitchFamily="34" charset="0"/>
                <a:cs typeface="Arial" panose="020B0604020202020204" pitchFamily="34" charset="0"/>
              </a:rPr>
              <a:t> </a:t>
            </a:r>
            <a:endParaRPr lang="es-MX" sz="2400"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ES_tradnl" sz="2400" b="1" dirty="0">
                <a:latin typeface="Arial" panose="020B0604020202020204" pitchFamily="34" charset="0"/>
                <a:cs typeface="Arial" panose="020B0604020202020204" pitchFamily="34" charset="0"/>
              </a:rPr>
              <a:t>Complementarias</a:t>
            </a:r>
            <a:r>
              <a:rPr lang="es-ES_tradnl" sz="2400" b="1" dirty="0" smtClean="0">
                <a:latin typeface="Arial" panose="020B0604020202020204" pitchFamily="34" charset="0"/>
                <a:cs typeface="Arial" panose="020B0604020202020204" pitchFamily="34" charset="0"/>
              </a:rPr>
              <a:t>:</a:t>
            </a: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Gómez, J. L. (2020). </a:t>
            </a:r>
            <a:r>
              <a:rPr lang="es-MX" sz="2400" dirty="0" err="1">
                <a:latin typeface="Arial" panose="020B0604020202020204" pitchFamily="34" charset="0"/>
                <a:cs typeface="Arial" panose="020B0604020202020204" pitchFamily="34" charset="0"/>
              </a:rPr>
              <a:t>Gamificación</a:t>
            </a:r>
            <a:r>
              <a:rPr lang="es-MX" sz="2400" dirty="0">
                <a:latin typeface="Arial" panose="020B0604020202020204" pitchFamily="34" charset="0"/>
                <a:cs typeface="Arial" panose="020B0604020202020204" pitchFamily="34" charset="0"/>
              </a:rPr>
              <a:t> en contextos educativos: Análisis de aplicación en un programa de contaduría pública a distancia. </a:t>
            </a:r>
            <a:r>
              <a:rPr lang="es-MX" sz="2400" i="1" dirty="0">
                <a:latin typeface="Arial" panose="020B0604020202020204" pitchFamily="34" charset="0"/>
                <a:cs typeface="Arial" panose="020B0604020202020204" pitchFamily="34" charset="0"/>
              </a:rPr>
              <a:t>Revista Universidad y Empresa</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22</a:t>
            </a:r>
            <a:r>
              <a:rPr lang="es-MX" sz="2400" dirty="0">
                <a:latin typeface="Arial" panose="020B0604020202020204" pitchFamily="34" charset="0"/>
                <a:cs typeface="Arial" panose="020B0604020202020204" pitchFamily="34" charset="0"/>
              </a:rPr>
              <a:t>(38), 8. </a:t>
            </a:r>
            <a:r>
              <a:rPr lang="es-MX" sz="2400" u="sng" dirty="0">
                <a:latin typeface="Arial" panose="020B0604020202020204" pitchFamily="34" charset="0"/>
                <a:cs typeface="Arial" panose="020B0604020202020204" pitchFamily="34" charset="0"/>
                <a:hlinkClick r:id="rId3"/>
              </a:rPr>
              <a:t>https://</a:t>
            </a:r>
            <a:r>
              <a:rPr lang="es-MX" sz="2400" u="sng" dirty="0" smtClean="0">
                <a:latin typeface="Arial" panose="020B0604020202020204" pitchFamily="34" charset="0"/>
                <a:cs typeface="Arial" panose="020B0604020202020204" pitchFamily="34" charset="0"/>
                <a:hlinkClick r:id="rId3"/>
              </a:rPr>
              <a:t>doi.org/10.12804/revistas.urosario.edu.co/empresa/a.6939</a:t>
            </a:r>
            <a:endParaRPr lang="es-MX" sz="2400" u="sng"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Londoño, L. M., &amp; Rojas López, M. D. (2020). De los juegos a la </a:t>
            </a:r>
            <a:r>
              <a:rPr lang="es-MX" sz="2400" dirty="0" err="1">
                <a:latin typeface="Arial" panose="020B0604020202020204" pitchFamily="34" charset="0"/>
                <a:cs typeface="Arial" panose="020B0604020202020204" pitchFamily="34" charset="0"/>
              </a:rPr>
              <a:t>gamificación</a:t>
            </a:r>
            <a:r>
              <a:rPr lang="es-MX" sz="2400" dirty="0">
                <a:latin typeface="Arial" panose="020B0604020202020204" pitchFamily="34" charset="0"/>
                <a:cs typeface="Arial" panose="020B0604020202020204" pitchFamily="34" charset="0"/>
              </a:rPr>
              <a:t>: propuesta de un modelo integrado. </a:t>
            </a:r>
            <a:r>
              <a:rPr lang="es-MX" sz="2400" i="1" dirty="0">
                <a:latin typeface="Arial" panose="020B0604020202020204" pitchFamily="34" charset="0"/>
                <a:cs typeface="Arial" panose="020B0604020202020204" pitchFamily="34" charset="0"/>
              </a:rPr>
              <a:t>Educación y Educadores</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23</a:t>
            </a:r>
            <a:r>
              <a:rPr lang="es-MX" sz="2400" dirty="0">
                <a:latin typeface="Arial" panose="020B0604020202020204" pitchFamily="34" charset="0"/>
                <a:cs typeface="Arial" panose="020B0604020202020204" pitchFamily="34" charset="0"/>
              </a:rPr>
              <a:t>(3), 493-512. </a:t>
            </a:r>
            <a:r>
              <a:rPr lang="es-MX" sz="2400" u="sng" dirty="0">
                <a:latin typeface="Arial" panose="020B0604020202020204" pitchFamily="34" charset="0"/>
                <a:cs typeface="Arial" panose="020B0604020202020204" pitchFamily="34" charset="0"/>
                <a:hlinkClick r:id="rId4"/>
              </a:rPr>
              <a:t>https://</a:t>
            </a:r>
            <a:r>
              <a:rPr lang="es-MX" sz="2400" u="sng" dirty="0" smtClean="0">
                <a:latin typeface="Arial" panose="020B0604020202020204" pitchFamily="34" charset="0"/>
                <a:cs typeface="Arial" panose="020B0604020202020204" pitchFamily="34" charset="0"/>
                <a:hlinkClick r:id="rId4"/>
              </a:rPr>
              <a:t>doi.org/10.5294/edu.2020.23.3.7</a:t>
            </a:r>
            <a:endParaRPr lang="es-MX" sz="2400" u="sng"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Ortiz-Colón, A. M., Jordán, J., &amp; </a:t>
            </a:r>
            <a:r>
              <a:rPr lang="es-MX" sz="2400" dirty="0" err="1">
                <a:latin typeface="Arial" panose="020B0604020202020204" pitchFamily="34" charset="0"/>
                <a:cs typeface="Arial" panose="020B0604020202020204" pitchFamily="34" charset="0"/>
              </a:rPr>
              <a:t>Agredal</a:t>
            </a:r>
            <a:r>
              <a:rPr lang="es-MX" sz="2400" dirty="0">
                <a:latin typeface="Arial" panose="020B0604020202020204" pitchFamily="34" charset="0"/>
                <a:cs typeface="Arial" panose="020B0604020202020204" pitchFamily="34" charset="0"/>
              </a:rPr>
              <a:t>, M. (2018). </a:t>
            </a:r>
            <a:r>
              <a:rPr lang="es-MX" sz="2400" dirty="0" err="1">
                <a:latin typeface="Arial" panose="020B0604020202020204" pitchFamily="34" charset="0"/>
                <a:cs typeface="Arial" panose="020B0604020202020204" pitchFamily="34" charset="0"/>
              </a:rPr>
              <a:t>Gamificación</a:t>
            </a:r>
            <a:r>
              <a:rPr lang="es-MX" sz="2400" dirty="0">
                <a:latin typeface="Arial" panose="020B0604020202020204" pitchFamily="34" charset="0"/>
                <a:cs typeface="Arial" panose="020B0604020202020204" pitchFamily="34" charset="0"/>
              </a:rPr>
              <a:t> en educación: Una panorámica sobre el estado de la cuestión. </a:t>
            </a:r>
            <a:r>
              <a:rPr lang="es-MX" sz="2400" i="1" dirty="0" err="1">
                <a:latin typeface="Arial" panose="020B0604020202020204" pitchFamily="34" charset="0"/>
                <a:cs typeface="Arial" panose="020B0604020202020204" pitchFamily="34" charset="0"/>
              </a:rPr>
              <a:t>Educação</a:t>
            </a:r>
            <a:r>
              <a:rPr lang="es-MX" sz="2400" i="1" dirty="0">
                <a:latin typeface="Arial" panose="020B0604020202020204" pitchFamily="34" charset="0"/>
                <a:cs typeface="Arial" panose="020B0604020202020204" pitchFamily="34" charset="0"/>
              </a:rPr>
              <a:t> e Pesquisa</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44</a:t>
            </a:r>
            <a:r>
              <a:rPr lang="es-MX" sz="2400" dirty="0">
                <a:latin typeface="Arial" panose="020B0604020202020204" pitchFamily="34" charset="0"/>
                <a:cs typeface="Arial" panose="020B0604020202020204" pitchFamily="34" charset="0"/>
              </a:rPr>
              <a:t>(0). </a:t>
            </a:r>
            <a:r>
              <a:rPr lang="es-MX" sz="2400" u="sng" dirty="0">
                <a:latin typeface="Arial" panose="020B0604020202020204" pitchFamily="34" charset="0"/>
                <a:cs typeface="Arial" panose="020B0604020202020204" pitchFamily="34" charset="0"/>
                <a:hlinkClick r:id="rId5"/>
              </a:rPr>
              <a:t>https://</a:t>
            </a:r>
            <a:r>
              <a:rPr lang="es-MX" sz="2400" u="sng" dirty="0" smtClean="0">
                <a:latin typeface="Arial" panose="020B0604020202020204" pitchFamily="34" charset="0"/>
                <a:cs typeface="Arial" panose="020B0604020202020204" pitchFamily="34" charset="0"/>
                <a:hlinkClick r:id="rId5"/>
              </a:rPr>
              <a:t>doi.org/10.1590/s1678-4634201844173773</a:t>
            </a:r>
            <a:endParaRPr lang="es-MX" sz="2400" u="sng"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Parra-González, M. E., Segura-Robles, A., Cano, E. V., &amp; López-Meneses, E. (2020). </a:t>
            </a:r>
            <a:r>
              <a:rPr lang="es-MX" sz="2400" dirty="0" err="1">
                <a:latin typeface="Arial" panose="020B0604020202020204" pitchFamily="34" charset="0"/>
                <a:cs typeface="Arial" panose="020B0604020202020204" pitchFamily="34" charset="0"/>
              </a:rPr>
              <a:t>Gamificación</a:t>
            </a:r>
            <a:r>
              <a:rPr lang="es-MX" sz="2400" dirty="0">
                <a:latin typeface="Arial" panose="020B0604020202020204" pitchFamily="34" charset="0"/>
                <a:cs typeface="Arial" panose="020B0604020202020204" pitchFamily="34" charset="0"/>
              </a:rPr>
              <a:t> para fomentar la activación del alumnado en su </a:t>
            </a:r>
            <a:r>
              <a:rPr lang="es-MX" sz="2400" dirty="0" err="1">
                <a:latin typeface="Arial" panose="020B0604020202020204" pitchFamily="34" charset="0"/>
                <a:cs typeface="Arial" panose="020B0604020202020204" pitchFamily="34" charset="0"/>
              </a:rPr>
              <a:t>aprendizage</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Texto </a:t>
            </a:r>
            <a:r>
              <a:rPr lang="es-MX" sz="2400" i="1" dirty="0" err="1">
                <a:latin typeface="Arial" panose="020B0604020202020204" pitchFamily="34" charset="0"/>
                <a:cs typeface="Arial" panose="020B0604020202020204" pitchFamily="34" charset="0"/>
              </a:rPr>
              <a:t>Livre</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Linguagem</a:t>
            </a:r>
            <a:r>
              <a:rPr lang="es-MX" sz="2400" i="1" dirty="0">
                <a:latin typeface="Arial" panose="020B0604020202020204" pitchFamily="34" charset="0"/>
                <a:cs typeface="Arial" panose="020B0604020202020204" pitchFamily="34" charset="0"/>
              </a:rPr>
              <a:t> e </a:t>
            </a:r>
            <a:r>
              <a:rPr lang="es-MX" sz="2400" i="1" dirty="0" err="1">
                <a:latin typeface="Arial" panose="020B0604020202020204" pitchFamily="34" charset="0"/>
                <a:cs typeface="Arial" panose="020B0604020202020204" pitchFamily="34" charset="0"/>
              </a:rPr>
              <a:t>Tecnologia</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13</a:t>
            </a:r>
            <a:r>
              <a:rPr lang="es-MX" sz="2400" dirty="0">
                <a:latin typeface="Arial" panose="020B0604020202020204" pitchFamily="34" charset="0"/>
                <a:cs typeface="Arial" panose="020B0604020202020204" pitchFamily="34" charset="0"/>
              </a:rPr>
              <a:t>(3), 278-293. </a:t>
            </a:r>
            <a:r>
              <a:rPr lang="es-MX" sz="2400" u="sng" dirty="0">
                <a:latin typeface="Arial" panose="020B0604020202020204" pitchFamily="34" charset="0"/>
                <a:cs typeface="Arial" panose="020B0604020202020204" pitchFamily="34" charset="0"/>
                <a:hlinkClick r:id="rId6"/>
              </a:rPr>
              <a:t>https://</a:t>
            </a:r>
            <a:r>
              <a:rPr lang="es-MX" sz="2400" u="sng" dirty="0" smtClean="0">
                <a:latin typeface="Arial" panose="020B0604020202020204" pitchFamily="34" charset="0"/>
                <a:cs typeface="Arial" panose="020B0604020202020204" pitchFamily="34" charset="0"/>
                <a:hlinkClick r:id="rId6"/>
              </a:rPr>
              <a:t>doi.org/10.35699/1983-3652.2020.25846</a:t>
            </a:r>
            <a:endParaRPr lang="es-MX" sz="2400" u="sng"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Reyes Cabrera, W. R., &amp; Quiñonez Pech, S. H. (2020). </a:t>
            </a:r>
            <a:r>
              <a:rPr lang="en-US" sz="2400" dirty="0">
                <a:latin typeface="Arial" panose="020B0604020202020204" pitchFamily="34" charset="0"/>
                <a:cs typeface="Arial" panose="020B0604020202020204" pitchFamily="34" charset="0"/>
              </a:rPr>
              <a:t>Gamification in distance education: Experiences in a university educational model. </a:t>
            </a:r>
            <a:r>
              <a:rPr lang="es-MX" sz="2400" i="1" dirty="0">
                <a:latin typeface="Arial" panose="020B0604020202020204" pitchFamily="34" charset="0"/>
                <a:cs typeface="Arial" panose="020B0604020202020204" pitchFamily="34" charset="0"/>
              </a:rPr>
              <a:t>Apertura</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12</a:t>
            </a:r>
            <a:r>
              <a:rPr lang="es-MX" sz="2400" dirty="0">
                <a:latin typeface="Arial" panose="020B0604020202020204" pitchFamily="34" charset="0"/>
                <a:cs typeface="Arial" panose="020B0604020202020204" pitchFamily="34" charset="0"/>
              </a:rPr>
              <a:t>(2), 6-19. </a:t>
            </a:r>
            <a:r>
              <a:rPr lang="es-MX" sz="2400" u="sng" dirty="0">
                <a:latin typeface="Arial" panose="020B0604020202020204" pitchFamily="34" charset="0"/>
                <a:cs typeface="Arial" panose="020B0604020202020204" pitchFamily="34" charset="0"/>
                <a:hlinkClick r:id="rId7"/>
              </a:rPr>
              <a:t>https://</a:t>
            </a:r>
            <a:r>
              <a:rPr lang="es-MX" sz="2400" u="sng" dirty="0" smtClean="0">
                <a:latin typeface="Arial" panose="020B0604020202020204" pitchFamily="34" charset="0"/>
                <a:cs typeface="Arial" panose="020B0604020202020204" pitchFamily="34" charset="0"/>
                <a:hlinkClick r:id="rId7"/>
              </a:rPr>
              <a:t>doi.org/10.32870/ap.v12n2.1849</a:t>
            </a:r>
            <a:endParaRPr lang="es-MX" sz="2400" u="sng"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Torres-Barreto, M. L., Álvarez-Melgarejo, M., &amp; Plata-Gómez, K. R. (2021). Competencias transversales en Ingenierías. </a:t>
            </a:r>
            <a:r>
              <a:rPr lang="es-MX" sz="2400" i="1" dirty="0">
                <a:latin typeface="Arial" panose="020B0604020202020204" pitchFamily="34" charset="0"/>
                <a:cs typeface="Arial" panose="020B0604020202020204" pitchFamily="34" charset="0"/>
              </a:rPr>
              <a:t>Panorama</a:t>
            </a:r>
            <a:r>
              <a:rPr lang="es-MX" sz="2400" dirty="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15</a:t>
            </a:r>
            <a:r>
              <a:rPr lang="es-MX" sz="2400" dirty="0">
                <a:latin typeface="Arial" panose="020B0604020202020204" pitchFamily="34" charset="0"/>
                <a:cs typeface="Arial" panose="020B0604020202020204" pitchFamily="34" charset="0"/>
              </a:rPr>
              <a:t>(28), 124-142. </a:t>
            </a:r>
            <a:r>
              <a:rPr lang="es-MX" sz="2400" u="sng" dirty="0">
                <a:latin typeface="Arial" panose="020B0604020202020204" pitchFamily="34" charset="0"/>
                <a:cs typeface="Arial" panose="020B0604020202020204" pitchFamily="34" charset="0"/>
                <a:hlinkClick r:id="rId8"/>
              </a:rPr>
              <a:t>https://doi.org/10.15765/pnrm.v15i28.1820</a:t>
            </a:r>
            <a:r>
              <a:rPr lang="es-MX" sz="2400" dirty="0">
                <a:latin typeface="Arial" panose="020B0604020202020204" pitchFamily="34" charset="0"/>
                <a:cs typeface="Arial" panose="020B0604020202020204" pitchFamily="34" charset="0"/>
              </a:rPr>
              <a:t> </a:t>
            </a:r>
            <a:endParaRPr lang="es-MX" sz="2400"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Zepeda Hernández, S., Abascal Mena, R., &amp; López Ornelas, E. (2016). Integración de </a:t>
            </a:r>
            <a:r>
              <a:rPr lang="es-MX" sz="2400" dirty="0" err="1">
                <a:latin typeface="Arial" panose="020B0604020202020204" pitchFamily="34" charset="0"/>
                <a:cs typeface="Arial" panose="020B0604020202020204" pitchFamily="34" charset="0"/>
              </a:rPr>
              <a:t>gamificación</a:t>
            </a:r>
            <a:r>
              <a:rPr lang="es-MX" sz="2400" dirty="0">
                <a:latin typeface="Arial" panose="020B0604020202020204" pitchFamily="34" charset="0"/>
                <a:cs typeface="Arial" panose="020B0604020202020204" pitchFamily="34" charset="0"/>
              </a:rPr>
              <a:t> y aprendizaje activo en el aula. </a:t>
            </a:r>
            <a:r>
              <a:rPr lang="es-MX" sz="2400" i="1" dirty="0">
                <a:latin typeface="Arial" panose="020B0604020202020204" pitchFamily="34" charset="0"/>
                <a:cs typeface="Arial" panose="020B0604020202020204" pitchFamily="34" charset="0"/>
              </a:rPr>
              <a:t>Ra </a:t>
            </a:r>
            <a:r>
              <a:rPr lang="es-MX" sz="2400" i="1" dirty="0" err="1">
                <a:latin typeface="Arial" panose="020B0604020202020204" pitchFamily="34" charset="0"/>
                <a:cs typeface="Arial" panose="020B0604020202020204" pitchFamily="34" charset="0"/>
              </a:rPr>
              <a:t>Ximhai</a:t>
            </a:r>
            <a:r>
              <a:rPr lang="es-MX" sz="2400" dirty="0">
                <a:latin typeface="Arial" panose="020B0604020202020204" pitchFamily="34" charset="0"/>
                <a:cs typeface="Arial" panose="020B0604020202020204" pitchFamily="34" charset="0"/>
              </a:rPr>
              <a:t>, 315–326. </a:t>
            </a:r>
            <a:r>
              <a:rPr lang="es-MX" sz="2400" u="sng" dirty="0">
                <a:latin typeface="Arial" panose="020B0604020202020204" pitchFamily="34" charset="0"/>
                <a:cs typeface="Arial" panose="020B0604020202020204" pitchFamily="34" charset="0"/>
                <a:hlinkClick r:id="rId9"/>
              </a:rPr>
              <a:t>https://doi.org/10.35197/rx.12.01.e3.2016.21.sz</a:t>
            </a:r>
            <a:endParaRPr lang="es-MX" sz="2400" dirty="0">
              <a:latin typeface="Arial" panose="020B0604020202020204" pitchFamily="34" charset="0"/>
              <a:cs typeface="Arial" panose="020B0604020202020204" pitchFamily="34" charset="0"/>
            </a:endParaRPr>
          </a:p>
          <a:p>
            <a:pPr marL="457200" indent="-457200"/>
            <a:endParaRPr lang="es-ES_tradnl" sz="2400" dirty="0">
              <a:latin typeface="Arial" charset="0"/>
              <a:ea typeface="Arial" charset="0"/>
              <a:cs typeface="Arial" charset="0"/>
            </a:endParaRPr>
          </a:p>
        </p:txBody>
      </p:sp>
    </p:spTree>
    <p:extLst>
      <p:ext uri="{BB962C8B-B14F-4D97-AF65-F5344CB8AC3E}">
        <p14:creationId xmlns:p14="http://schemas.microsoft.com/office/powerpoint/2010/main" val="268177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1017185"/>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2.1.1 Definición </a:t>
            </a:r>
          </a:p>
          <a:p>
            <a:endParaRPr lang="es-MX" sz="2400" b="1" dirty="0">
              <a:latin typeface="Arial" panose="020B0604020202020204" pitchFamily="34" charset="0"/>
              <a:cs typeface="Arial" panose="020B0604020202020204" pitchFamily="34" charset="0"/>
            </a:endParaRPr>
          </a:p>
        </p:txBody>
      </p:sp>
      <p:sp>
        <p:nvSpPr>
          <p:cNvPr id="3" name="Rectángulo 2"/>
          <p:cNvSpPr/>
          <p:nvPr/>
        </p:nvSpPr>
        <p:spPr>
          <a:xfrm>
            <a:off x="938461" y="2230364"/>
            <a:ext cx="17316882" cy="10999037"/>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El diccionario </a:t>
            </a:r>
            <a:r>
              <a:rPr lang="es-MX" sz="2400" i="1" dirty="0">
                <a:latin typeface="Arial" panose="020B0604020202020204" pitchFamily="34" charset="0"/>
                <a:ea typeface="Calibri" panose="020F0502020204030204" pitchFamily="34" charset="0"/>
                <a:cs typeface="Arial" panose="020B0604020202020204" pitchFamily="34" charset="0"/>
              </a:rPr>
              <a:t>Oxford</a:t>
            </a:r>
            <a:r>
              <a:rPr lang="es-MX" sz="2400" dirty="0">
                <a:latin typeface="Arial" panose="020B0604020202020204" pitchFamily="34" charset="0"/>
                <a:ea typeface="Calibri" panose="020F0502020204030204" pitchFamily="34" charset="0"/>
                <a:cs typeface="Arial" panose="020B0604020202020204" pitchFamily="34" charset="0"/>
              </a:rPr>
              <a:t> define la palabra </a:t>
            </a:r>
            <a:r>
              <a:rPr lang="es-MX" sz="2400" i="1" dirty="0">
                <a:latin typeface="Arial" panose="020B0604020202020204" pitchFamily="34" charset="0"/>
                <a:ea typeface="Calibri" panose="020F0502020204030204" pitchFamily="34" charset="0"/>
                <a:cs typeface="Arial" panose="020B0604020202020204" pitchFamily="34" charset="0"/>
              </a:rPr>
              <a:t>gamification</a:t>
            </a:r>
            <a:r>
              <a:rPr lang="es-MX" sz="2400" dirty="0">
                <a:latin typeface="Arial" panose="020B0604020202020204" pitchFamily="34" charset="0"/>
                <a:ea typeface="Calibri" panose="020F0502020204030204" pitchFamily="34" charset="0"/>
                <a:cs typeface="Arial" panose="020B0604020202020204" pitchFamily="34" charset="0"/>
              </a:rPr>
              <a:t> como «la aplicación de elementos típicos del juego (</a:t>
            </a:r>
            <a:r>
              <a:rPr lang="es-MX" sz="2400" dirty="0" smtClean="0">
                <a:latin typeface="Arial" panose="020B0604020202020204" pitchFamily="34" charset="0"/>
                <a:ea typeface="Calibri" panose="020F0502020204030204" pitchFamily="34" charset="0"/>
                <a:cs typeface="Arial" panose="020B0604020202020204" pitchFamily="34" charset="0"/>
              </a:rPr>
              <a:t>por ejemplo, </a:t>
            </a:r>
            <a:r>
              <a:rPr lang="es-MX" sz="2400" dirty="0">
                <a:latin typeface="Arial" panose="020B0604020202020204" pitchFamily="34" charset="0"/>
                <a:ea typeface="Calibri" panose="020F0502020204030204" pitchFamily="34" charset="0"/>
                <a:cs typeface="Arial" panose="020B0604020202020204" pitchFamily="34" charset="0"/>
              </a:rPr>
              <a:t>calificación por puntos, competición con los demás, reglas de juego) a otras áreas de actividad».</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Con la intención de conocer más a detalle sobre la </a:t>
            </a:r>
            <a:r>
              <a:rPr lang="es-MX" sz="2400" dirty="0" err="1">
                <a:latin typeface="Arial" panose="020B0604020202020204" pitchFamily="34" charset="0"/>
                <a:ea typeface="Calibri" panose="020F0502020204030204" pitchFamily="34" charset="0"/>
                <a:cs typeface="Arial" panose="020B0604020202020204" pitchFamily="34" charset="0"/>
              </a:rPr>
              <a:t>gamificación</a:t>
            </a:r>
            <a:r>
              <a:rPr lang="es-MX" sz="2400" dirty="0">
                <a:latin typeface="Arial" panose="020B0604020202020204" pitchFamily="34" charset="0"/>
                <a:ea typeface="Calibri" panose="020F0502020204030204" pitchFamily="34" charset="0"/>
                <a:cs typeface="Arial" panose="020B0604020202020204" pitchFamily="34" charset="0"/>
              </a:rPr>
              <a:t> y sus características, revise a siguiente infografía.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La </a:t>
            </a:r>
            <a:r>
              <a:rPr lang="es-MX" sz="2400" dirty="0" err="1">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gamificación</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tiene por objeto introducir estructuras creativas e innovadoras provenientes de los juegos para convertir una actividad, </a:t>
            </a:r>
            <a:r>
              <a:rPr lang="es-MX" sz="2400" i="1"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a priori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aburrida, en otra actividad que motive a la persona a participar en ella.​ En este sentido, se ha definido que la </a:t>
            </a:r>
            <a:r>
              <a:rPr lang="es-MX" sz="2400" dirty="0" err="1">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gamificación</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pretende persuadir a la persona para convertir una simple tarea rutinaria en un reto atractivo que merezca la pena continuar. Se trata de un procedimiento importante por varias razones:</a:t>
            </a:r>
          </a:p>
          <a:p>
            <a:pPr algn="just"/>
            <a:endPar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Activa la motivación por el aprendizaje.</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Permite la retroalimentación constante.</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Facilita un aprendizaje más significativo permitiendo mayor retención en la memoria al ser más atractivo.</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Otorga compromiso con el aprendizaje y fidelización o vinculación del estudiante con el contenido y con las tareas en sí.</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Permite resultados más medibles como son niveles, puntos y medallas.</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Genera competencias adecuadas.</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Alfabetiza digitalmente.</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Genera aprendices más autónomos.</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Desarrolla competitividad a la vez que colaboración.</a:t>
            </a:r>
          </a:p>
          <a:p>
            <a:pPr marL="1163585" lvl="1" indent="-342900" algn="just">
              <a:buFont typeface="Arial" panose="020B0604020202020204" pitchFamily="34" charset="0"/>
              <a:buChar char="•"/>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Otorga capacidad de conectividad entre usuarios en el espacio en línea, cuando es por esta vía</a:t>
            </a:r>
            <a:r>
              <a:rPr lang="es-MX" sz="2400" dirty="0">
                <a:latin typeface="Arial" panose="020B0604020202020204" pitchFamily="34" charset="0"/>
                <a:ea typeface="Calibri" panose="020F0502020204030204" pitchFamily="34" charset="0"/>
                <a:cs typeface="Arial" panose="020B0604020202020204" pitchFamily="34" charset="0"/>
              </a:rPr>
              <a:t>.</a:t>
            </a:r>
          </a:p>
          <a:p>
            <a:pPr marL="1163585" lvl="1" indent="-342900" algn="just">
              <a:buFont typeface="Arial" panose="020B0604020202020204" pitchFamily="34" charset="0"/>
              <a:buChar char="•"/>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Resulta necesario hacer una diferenciación entre la </a:t>
            </a:r>
            <a:r>
              <a:rPr lang="es-MX" sz="2400" dirty="0" err="1">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gamificación</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y el aprendizaje basado en juegos. La primera se enfoca en incorporar dinámicas o mecanismos de juego como son puntuaciones, </a:t>
            </a:r>
            <a:r>
              <a:rPr lang="es-MX" sz="2400" i="1"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rankings</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insignias, reglas del juego a procesos que originalmente no forman parte de un juego, en tanto que la segunda es un subconjunto que se centra en construir escenarios de enseñanza para alcanzar los objetivos de aprendizaje previamente establecidos a través de juegos. </a:t>
            </a:r>
          </a:p>
          <a:p>
            <a:pPr marL="1163585" lvl="1" indent="-342900">
              <a:buFont typeface="Arial" panose="020B0604020202020204" pitchFamily="34" charset="0"/>
              <a:buChar char="•"/>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CuadroTexto 3"/>
          <p:cNvSpPr txBox="1"/>
          <p:nvPr/>
        </p:nvSpPr>
        <p:spPr>
          <a:xfrm>
            <a:off x="18865514" y="5730240"/>
            <a:ext cx="2775286" cy="1583895"/>
          </a:xfrm>
          <a:prstGeom prst="rect">
            <a:avLst/>
          </a:prstGeom>
          <a:solidFill>
            <a:srgbClr val="FF0000"/>
          </a:solidFill>
        </p:spPr>
        <p:txBody>
          <a:bodyPr wrap="square" rtlCol="0">
            <a:spAutoFit/>
          </a:bodyPr>
          <a:lstStyle/>
          <a:p>
            <a:r>
              <a:rPr lang="es-MX" dirty="0" smtClean="0">
                <a:solidFill>
                  <a:schemeClr val="bg1"/>
                </a:solidFill>
              </a:rPr>
              <a:t>Aurelio, Trasladar a infografía</a:t>
            </a:r>
            <a:endParaRPr lang="es-MX" dirty="0">
              <a:solidFill>
                <a:schemeClr val="bg1"/>
              </a:solidFill>
            </a:endParaRPr>
          </a:p>
        </p:txBody>
      </p:sp>
    </p:spTree>
    <p:extLst>
      <p:ext uri="{BB962C8B-B14F-4D97-AF65-F5344CB8AC3E}">
        <p14:creationId xmlns:p14="http://schemas.microsoft.com/office/powerpoint/2010/main" val="252643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59" y="829296"/>
            <a:ext cx="17927053" cy="13052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2.1.2 Aplicación </a:t>
            </a:r>
            <a:r>
              <a:rPr lang="es-MX" sz="2400" b="1" dirty="0" smtClean="0">
                <a:latin typeface="Arial" panose="020B0604020202020204" pitchFamily="34" charset="0"/>
                <a:cs typeface="Arial" panose="020B0604020202020204" pitchFamily="34" charset="0"/>
              </a:rPr>
              <a:t>educativa</a:t>
            </a:r>
            <a:endParaRPr lang="es-MX" sz="2400" b="1" dirty="0">
              <a:latin typeface="Arial" panose="020B0604020202020204" pitchFamily="34" charset="0"/>
              <a:cs typeface="Arial" panose="020B0604020202020204" pitchFamily="34" charset="0"/>
            </a:endParaRPr>
          </a:p>
        </p:txBody>
      </p:sp>
      <p:sp>
        <p:nvSpPr>
          <p:cNvPr id="3" name="Rectángulo 2"/>
          <p:cNvSpPr/>
          <p:nvPr/>
        </p:nvSpPr>
        <p:spPr>
          <a:xfrm>
            <a:off x="938460" y="2248880"/>
            <a:ext cx="17927053" cy="11385104"/>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El enfoque lúdico de algunas propuestas de trabajo se lleva haciendo desde hace tiempo como una forma de adaptación curricular. Sin embargo, la gamificación supone algo más, en la actualidad el análisis detallado de los factores que condicionan el éxito de los videojuegos </a:t>
            </a:r>
            <a:r>
              <a:rPr lang="es-MX" sz="2400" dirty="0" smtClean="0">
                <a:latin typeface="Arial" panose="020B0604020202020204" pitchFamily="34" charset="0"/>
                <a:ea typeface="Calibri" panose="020F0502020204030204" pitchFamily="34" charset="0"/>
                <a:cs typeface="Arial" panose="020B0604020202020204" pitchFamily="34" charset="0"/>
              </a:rPr>
              <a:t>aporta </a:t>
            </a:r>
            <a:r>
              <a:rPr lang="es-MX" sz="2400" dirty="0">
                <a:latin typeface="Arial" panose="020B0604020202020204" pitchFamily="34" charset="0"/>
                <a:ea typeface="Calibri" panose="020F0502020204030204" pitchFamily="34" charset="0"/>
                <a:cs typeface="Arial" panose="020B0604020202020204" pitchFamily="34" charset="0"/>
              </a:rPr>
              <a:t>múltiples sugerencias de cómo plantear tareas con las </a:t>
            </a:r>
            <a:r>
              <a:rPr lang="es-MX" sz="2400" dirty="0" smtClean="0">
                <a:latin typeface="Arial" panose="020B0604020202020204" pitchFamily="34" charset="0"/>
                <a:ea typeface="Calibri" panose="020F0502020204030204" pitchFamily="34" charset="0"/>
                <a:cs typeface="Arial" panose="020B0604020202020204" pitchFamily="34" charset="0"/>
              </a:rPr>
              <a:t>TIC</a:t>
            </a:r>
            <a:r>
              <a:rPr lang="es-ES"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´s</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A </a:t>
            </a:r>
            <a:r>
              <a:rPr lang="es-MX" sz="2400" dirty="0" smtClean="0">
                <a:latin typeface="Arial" panose="020B0604020202020204" pitchFamily="34" charset="0"/>
                <a:ea typeface="Calibri" panose="020F0502020204030204" pitchFamily="34" charset="0"/>
                <a:cs typeface="Arial" panose="020B0604020202020204" pitchFamily="34" charset="0"/>
              </a:rPr>
              <a:t>menudo</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como docentes conocemos a alumnos/as que invierten por iniciativa propia un montón de tiempo y esfuerzo en avanzar por escenarios virtuales recolectando puntos, niveles, </a:t>
            </a:r>
            <a:r>
              <a:rPr lang="es-MX" sz="2400" dirty="0" smtClean="0">
                <a:latin typeface="Arial" panose="020B0604020202020204" pitchFamily="34" charset="0"/>
                <a:ea typeface="Calibri" panose="020F0502020204030204" pitchFamily="34" charset="0"/>
                <a:cs typeface="Arial" panose="020B0604020202020204" pitchFamily="34" charset="0"/>
              </a:rPr>
              <a:t>medallas… </a:t>
            </a:r>
            <a:r>
              <a:rPr lang="es-MX" sz="2400" dirty="0">
                <a:latin typeface="Arial" panose="020B0604020202020204" pitchFamily="34" charset="0"/>
                <a:ea typeface="Calibri" panose="020F0502020204030204" pitchFamily="34" charset="0"/>
                <a:cs typeface="Arial" panose="020B0604020202020204" pitchFamily="34" charset="0"/>
              </a:rPr>
              <a:t>¿Y si fuera factible encauzar todo ese potencial hacia la adquisición de contenidos más académicos? ¿Esto se puede conseguir? ¿Es algo que resulta interesante y deseable?</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El éxito de los videojuegos se basa en ciertos parámetros que determinan su auge. Dejando a un lado la estética </a:t>
            </a:r>
            <a:r>
              <a:rPr lang="es-MX" sz="2400" dirty="0" smtClean="0">
                <a:latin typeface="Arial" panose="020B0604020202020204" pitchFamily="34" charset="0"/>
                <a:ea typeface="Calibri" panose="020F0502020204030204" pitchFamily="34" charset="0"/>
                <a:cs typeface="Arial" panose="020B0604020202020204" pitchFamily="34" charset="0"/>
              </a:rPr>
              <a:t>audiovisual</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se propone centrar el análisis en los aspectos cognitivos que despiertan en los usuarios porque resultan más determinantes.</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A continuaci</a:t>
            </a:r>
            <a:r>
              <a:rPr lang="es-ES" sz="2400" dirty="0" err="1" smtClean="0">
                <a:latin typeface="Arial" panose="020B0604020202020204" pitchFamily="34" charset="0"/>
                <a:ea typeface="Calibri" panose="020F0502020204030204" pitchFamily="34" charset="0"/>
                <a:cs typeface="Arial" panose="020B0604020202020204" pitchFamily="34" charset="0"/>
              </a:rPr>
              <a:t>ón</a:t>
            </a:r>
            <a:r>
              <a:rPr lang="es-ES" sz="2400" dirty="0" smtClean="0">
                <a:latin typeface="Arial" panose="020B0604020202020204" pitchFamily="34" charset="0"/>
                <a:ea typeface="Calibri" panose="020F0502020204030204" pitchFamily="34" charset="0"/>
                <a:cs typeface="Arial" panose="020B0604020202020204" pitchFamily="34" charset="0"/>
              </a:rPr>
              <a:t>, haga</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clic en cada </a:t>
            </a:r>
            <a:r>
              <a:rPr lang="es-MX" sz="2400" dirty="0" smtClean="0">
                <a:latin typeface="Arial" panose="020B0604020202020204" pitchFamily="34" charset="0"/>
                <a:ea typeface="Calibri" panose="020F0502020204030204" pitchFamily="34" charset="0"/>
                <a:cs typeface="Arial" panose="020B0604020202020204" pitchFamily="34" charset="0"/>
              </a:rPr>
              <a:t>ventana para </a:t>
            </a:r>
            <a:r>
              <a:rPr lang="es-MX" sz="2400" dirty="0">
                <a:latin typeface="Arial" panose="020B0604020202020204" pitchFamily="34" charset="0"/>
                <a:ea typeface="Calibri" panose="020F0502020204030204" pitchFamily="34" charset="0"/>
                <a:cs typeface="Arial" panose="020B0604020202020204" pitchFamily="34" charset="0"/>
              </a:rPr>
              <a:t>leer la información completa.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1. Superación de la realidad cotidiana. En el mundo mágico de los juegos es posible realizar cosas imposibles e incluso transgresoras que no son posibles o no están permitidas en la vida cotidiana: saltar edificios, volar, lanzar bolas de fuego, crecer rápidamente de tamaño, pilotar una nave espacial, etc</a:t>
            </a:r>
            <a:r>
              <a:rPr lang="es-ES" sz="2400" dirty="0" err="1">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étera</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a:t>
            </a:r>
          </a:p>
          <a:p>
            <a:pPr algn="just"/>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p>
          <a:p>
            <a:pPr algn="just"/>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2. Inmersión en otra realidad. La dinámica del juego exige al usuario meterse dentro de la pantalla para poder jugar. La realidad digital se percibe que funciona con parámetros distintos a la realidad material: gravedad, colisiones, explosiones, etc. Además, se trata de una realidad donde el tiempo transcurre de otra forma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y</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en muchos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casos</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se pierde su noción volviéndose una realidad atemporal.</a:t>
            </a:r>
          </a:p>
          <a:p>
            <a:pPr algn="just"/>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p>
          <a:p>
            <a:pPr algn="just"/>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3. Fusión usuario/avatar. En muchos juegos el sujeto y el avatar (ser humano y máquina) se identifican con una fuerte absorción hasta tal punto que es habitual escuchar expresiones como «me mataron» o «choqué». El videojuego demanda que la mente del usuario abandone su cuerpo y se identifique con el personaje en cuestión para poder jugar con éxito. La distancia jugador-avatar se reduce hasta anularse por completo. Es lo que se llama «habitar la ficción». Esta disolución del yo viene recompensada con una ampliación de las habilidades y capacidades cognitivas y de poder. Por eso, en ocasiones resulta traumático «desconectar» ya que implica una pérdida de esas habilidades ampliadas para regresar al yo habitual.</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8611" y="6415490"/>
            <a:ext cx="664720" cy="664720"/>
          </a:xfrm>
          <a:prstGeom prst="rect">
            <a:avLst/>
          </a:prstGeom>
        </p:spPr>
      </p:pic>
      <p:sp>
        <p:nvSpPr>
          <p:cNvPr id="5" name="CuadroTexto 4"/>
          <p:cNvSpPr txBox="1"/>
          <p:nvPr/>
        </p:nvSpPr>
        <p:spPr>
          <a:xfrm>
            <a:off x="19200794" y="8961120"/>
            <a:ext cx="2775286" cy="2081083"/>
          </a:xfrm>
          <a:prstGeom prst="rect">
            <a:avLst/>
          </a:prstGeom>
          <a:solidFill>
            <a:srgbClr val="FF0000"/>
          </a:solidFill>
        </p:spPr>
        <p:txBody>
          <a:bodyPr wrap="square" rtlCol="0">
            <a:spAutoFit/>
          </a:bodyPr>
          <a:lstStyle/>
          <a:p>
            <a:r>
              <a:rPr lang="es-MX" dirty="0" smtClean="0">
                <a:solidFill>
                  <a:schemeClr val="bg1"/>
                </a:solidFill>
              </a:rPr>
              <a:t>Trasladar a un recursos con Ventanas </a:t>
            </a:r>
            <a:r>
              <a:rPr lang="es-MX" dirty="0">
                <a:solidFill>
                  <a:schemeClr val="bg1"/>
                </a:solidFill>
              </a:rPr>
              <a:t>emergentes.</a:t>
            </a:r>
          </a:p>
        </p:txBody>
      </p:sp>
    </p:spTree>
    <p:extLst>
      <p:ext uri="{BB962C8B-B14F-4D97-AF65-F5344CB8AC3E}">
        <p14:creationId xmlns:p14="http://schemas.microsoft.com/office/powerpoint/2010/main" val="99303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71739" y="914400"/>
            <a:ext cx="18432689" cy="14158941"/>
          </a:xfrm>
          <a:prstGeom prst="rect">
            <a:avLst/>
          </a:prstGeom>
        </p:spPr>
        <p:txBody>
          <a:bodyPr wrap="square">
            <a:spAutoFit/>
          </a:bodyPr>
          <a:lstStyle/>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4. La exploración necesaria. El principio de incertidumbre está presente de forma permanente y la exploración es imprescindible para alcanzar un fin que no está definido de antemano. El jugador avanza en el juego aplicando sus habilidades reales y ficticias para explorar, conocer, experimentar soluciones, dejar atrás obstáculos, subir niveles, aprender de los errores,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etc</a:t>
            </a:r>
            <a:r>
              <a:rPr lang="es-ES" sz="2400" dirty="0" err="1"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étera</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a:t>
            </a:r>
            <a:endPar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5. La dificultad aceptable y la frustración óptima. Uno de sus principales atractivos de enganche radica en la superación progresiva y dosificada de retos significativos. Muestran una importante retroalimentación: recompensas, felicitaciones,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bonificaciones…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que se otorgan de forma progresiva en función del nivel de experiencia exhibido por el jugador. Se asegura con ello una constante atención y motivación. En muchas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ocasiones,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el éxito del juego radica en una secuencia adecuada de retos de dificultad aceptable: ni tan fáciles que generen aburrimiento ni tan difíciles que produzcan frustración y abandono. De esta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forma,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representan un constante desafío a la autoestima y a las habilidades perceptivas, estratégicas y de ejecución del jugador. Estas habilidades se desarrollan siguiendo una dinámica progresiva de aprendizaje que resulta sumamente deseable en cualquier contexto educativo. Se maneja el concepto de «Zona de Flujo» para denominar esa zona de «dificultad aceptable» que mantiene el interés permanente del jugador. La dificultad aceptable y la frustración óptima son parámetros que determinan esa franja.</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6. El desafío permanente. Un videojuego está disponible en cualquier momento. Se puede abandonar y retomar cuantas veces se desee sin tener que dar explicaciones a nadie. Esta flexibilidad permite ampliar su uso informal en múltiples momentos y situaciones.</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7. La toma de decisiones. Los videojuegos muestran escenarios en los que el usuario está inmerso y en donde debe moverse en un proceso continuo de toma de decisiones. El éxito depende de las decisiones que se tomen y en pocos sitios los jóvenes pueden experimentar de una forma tan genuina los mecanismos de decisión. El jugador debe analizar el entorno gráfico y elegir qué acción y en qué momento realizarla.</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8. Realidad segura. A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menudo,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los videojuegos sustituyen la presencia de los padres en el juego infantil. Se han convertido en una solución ideal de entretenimiento porque permite que los niños «salgan a la calle» sin moverse de casa. Pueden disfrutar de la autonomía de experiencias únicas como navegar solos, resolver problemas, recrear conflictos, experimentar miedos, ensayar </a:t>
            </a:r>
            <a:r>
              <a:rPr lang="es-MX" sz="2400" dirty="0" smtClean="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soluciones, </a:t>
            </a: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y todo ello sin los peligros de un mundo real hostil e inseguro.</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rPr>
              <a:t>9. Fidelización y socialización. Es frecuente que se creen comunidades de usuarios en torno al uso y disfrute de un videojuego concreto. Es el fenómeno del «fan» aplicado al concepto y temática que soporta cada juego en sí. Incluso los propios fabricantes estimulan estas asociaciones en la idea de incrementar la fidelización. Desde la perspectiva del jugador, la participación en estos foros puede estar motivada por la necesidad de información (búsqueda, comunicación y puesta en común de soluciones, trucos o actualizaciones) o bien por la exhibición de los logros conseguidos (insignias) o simplemente por la satisfacción de intercambiar información sobre temas comunes. La socialización que se genera representa también un aliciente importante.</a:t>
            </a:r>
            <a:endParaRPr lang="es-MX" sz="24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93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4731" y="155057"/>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2.1.3 </a:t>
            </a:r>
            <a:r>
              <a:rPr lang="es-MX" sz="2400" b="1" dirty="0" err="1">
                <a:latin typeface="Arial" panose="020B0604020202020204" pitchFamily="34" charset="0"/>
                <a:cs typeface="Arial" panose="020B0604020202020204" pitchFamily="34" charset="0"/>
              </a:rPr>
              <a:t>Gamificación</a:t>
            </a:r>
            <a:r>
              <a:rPr lang="es-MX" sz="2400" b="1" dirty="0">
                <a:latin typeface="Arial" panose="020B0604020202020204" pitchFamily="34" charset="0"/>
                <a:cs typeface="Arial" panose="020B0604020202020204" pitchFamily="34" charset="0"/>
              </a:rPr>
              <a:t> y </a:t>
            </a:r>
            <a:r>
              <a:rPr lang="es-MX" sz="2400" b="1" dirty="0" err="1">
                <a:latin typeface="Arial" panose="020B0604020202020204" pitchFamily="34" charset="0"/>
                <a:cs typeface="Arial" panose="020B0604020202020204" pitchFamily="34" charset="0"/>
              </a:rPr>
              <a:t>TIC’s</a:t>
            </a:r>
            <a:endParaRPr lang="es-MX" sz="2400" b="1" dirty="0">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1398227568"/>
              </p:ext>
            </p:extLst>
          </p:nvPr>
        </p:nvGraphicFramePr>
        <p:xfrm>
          <a:off x="1334264" y="2361431"/>
          <a:ext cx="17258536" cy="8252140"/>
        </p:xfrm>
        <a:graphic>
          <a:graphicData uri="http://schemas.openxmlformats.org/drawingml/2006/table">
            <a:tbl>
              <a:tblPr firstRow="1" bandRow="1">
                <a:tableStyleId>{5C22544A-7EE6-4342-B048-85BDC9FD1C3A}</a:tableStyleId>
              </a:tblPr>
              <a:tblGrid>
                <a:gridCol w="8629268">
                  <a:extLst>
                    <a:ext uri="{9D8B030D-6E8A-4147-A177-3AD203B41FA5}">
                      <a16:colId xmlns:a16="http://schemas.microsoft.com/office/drawing/2014/main" xmlns="" val="20000"/>
                    </a:ext>
                  </a:extLst>
                </a:gridCol>
                <a:gridCol w="8629268">
                  <a:extLst>
                    <a:ext uri="{9D8B030D-6E8A-4147-A177-3AD203B41FA5}">
                      <a16:colId xmlns:a16="http://schemas.microsoft.com/office/drawing/2014/main" xmlns="" val="20001"/>
                    </a:ext>
                  </a:extLst>
                </a:gridCol>
              </a:tblGrid>
              <a:tr h="8252140">
                <a:tc>
                  <a:txBody>
                    <a:bodyPr/>
                    <a:lstStyle/>
                    <a:p>
                      <a:endParaRPr lang="es-MX" dirty="0"/>
                    </a:p>
                  </a:txBody>
                  <a:tcPr>
                    <a:solidFill>
                      <a:srgbClr val="009999"/>
                    </a:solidFill>
                  </a:tcPr>
                </a:tc>
                <a:tc>
                  <a:txBody>
                    <a:bodyPr/>
                    <a:lstStyle/>
                    <a:p>
                      <a:endParaRPr lang="es-MX" dirty="0"/>
                    </a:p>
                  </a:txBody>
                  <a:tcPr>
                    <a:solidFill>
                      <a:srgbClr val="3333CC"/>
                    </a:solidFill>
                  </a:tcPr>
                </a:tc>
                <a:extLst>
                  <a:ext uri="{0D108BD9-81ED-4DB2-BD59-A6C34878D82A}">
                    <a16:rowId xmlns:a16="http://schemas.microsoft.com/office/drawing/2014/main" xmlns="" val="10000"/>
                  </a:ext>
                </a:extLst>
              </a:tr>
            </a:tbl>
          </a:graphicData>
        </a:graphic>
      </p:graphicFrame>
      <p:sp>
        <p:nvSpPr>
          <p:cNvPr id="13" name="Rectángulo 12"/>
          <p:cNvSpPr/>
          <p:nvPr/>
        </p:nvSpPr>
        <p:spPr>
          <a:xfrm>
            <a:off x="2159397" y="3676104"/>
            <a:ext cx="7133991" cy="4936993"/>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Lógicamente es posible </a:t>
            </a:r>
            <a:r>
              <a:rPr lang="es-MX" sz="2400" dirty="0" smtClean="0">
                <a:latin typeface="Arial" panose="020B0604020202020204" pitchFamily="34" charset="0"/>
                <a:ea typeface="Calibri" panose="020F0502020204030204" pitchFamily="34" charset="0"/>
                <a:cs typeface="Arial" panose="020B0604020202020204" pitchFamily="34" charset="0"/>
              </a:rPr>
              <a:t>gamificar </a:t>
            </a:r>
            <a:r>
              <a:rPr lang="es-MX" sz="2400" dirty="0">
                <a:latin typeface="Arial" panose="020B0604020202020204" pitchFamily="34" charset="0"/>
                <a:ea typeface="Calibri" panose="020F0502020204030204" pitchFamily="34" charset="0"/>
                <a:cs typeface="Arial" panose="020B0604020202020204" pitchFamily="34" charset="0"/>
              </a:rPr>
              <a:t>sin utilizar videojuegos ni TIC. No se trata de un fenómeno novedoso. Basta recordar juegos clásicos como la «lotería» para incentivar la observación y la escucha atenta en clase o bien la cuchara que simula ser un avión aterrizando en la boca del niño/a para comer su papilla. Sin embargo, el análisis de las claves del éxito de los videojuegos y el uso de las nuevas tecnologías incorpora herramientas, factores y matices más potentes, ricos y variados al proceso.</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18" name="Rectángulo 17"/>
          <p:cNvSpPr/>
          <p:nvPr/>
        </p:nvSpPr>
        <p:spPr>
          <a:xfrm>
            <a:off x="10575720" y="2952143"/>
            <a:ext cx="7548995" cy="6975628"/>
          </a:xfrm>
          <a:prstGeom prst="rect">
            <a:avLst/>
          </a:prstGeom>
        </p:spPr>
        <p:txBody>
          <a:bodyPr wrap="square">
            <a:spAutoFit/>
          </a:bodyPr>
          <a:lstStyle/>
          <a:p>
            <a:pPr algn="just">
              <a:lnSpc>
                <a:spcPct val="107000"/>
              </a:lnSpc>
              <a:spcAft>
                <a:spcPts val="800"/>
              </a:spcAft>
            </a:pP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El uso de los llamados «juegos serios», es decir, los videojuegos con propósito educativo no agotan el espacio de la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gamificación</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educativa. A la luz de los factores expuestos que justifican su éxito se podrían deducir algunas pautas a tener en cuenta a la hora de diseñar propuestas de trabajo con las TIC para el alumnado. Se trataría de dotar a las tareas de ciertas dosis de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jugabilidad</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Para ello habría que integrar ingredientes como la imaginación, simulación, ficción, avatares fantásticos, niveles, insignias, puntuaciones, toma de decisiones, flexibilidad, resolución de problemas, exploración, ensayo y error, retroalimentación adecuada, graduación de la dificultad, seguridad, jergas, enfoque social, etc. La mayoría de las tareas escolares admiten algunas de estas adaptaciones por medio de las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TIC’s</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y a ese proceso se le denomina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gamificación</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educativa. Existen múltiples sitios </a:t>
            </a:r>
            <a:r>
              <a:rPr lang="es-MX" sz="2200" i="1" dirty="0">
                <a:solidFill>
                  <a:schemeClr val="bg1"/>
                </a:solidFill>
                <a:latin typeface="Arial" panose="020B0604020202020204" pitchFamily="34" charset="0"/>
                <a:ea typeface="Calibri" panose="020F0502020204030204" pitchFamily="34" charset="0"/>
                <a:cs typeface="Arial" panose="020B0604020202020204" pitchFamily="34" charset="0"/>
              </a:rPr>
              <a:t>web</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que usan la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gamificación</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como estrategia educativa para mejorar la calidad del aprendizaje.</a:t>
            </a:r>
            <a:endParaRPr lang="es-MX" sz="2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320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895265"/>
            <a:ext cx="17927053" cy="14659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2.1.4 Ventajas e </a:t>
            </a:r>
            <a:r>
              <a:rPr lang="es-MX" sz="2400" b="1" dirty="0" smtClean="0">
                <a:latin typeface="Arial" panose="020B0604020202020204" pitchFamily="34" charset="0"/>
                <a:cs typeface="Arial" panose="020B0604020202020204" pitchFamily="34" charset="0"/>
              </a:rPr>
              <a:t>inconvenientes</a:t>
            </a:r>
            <a:endParaRPr lang="es-MX" sz="2400" b="1" dirty="0">
              <a:latin typeface="Arial" panose="020B0604020202020204" pitchFamily="34" charset="0"/>
              <a:cs typeface="Arial" panose="020B0604020202020204" pitchFamily="34" charset="0"/>
            </a:endParaRPr>
          </a:p>
        </p:txBody>
      </p:sp>
      <p:sp>
        <p:nvSpPr>
          <p:cNvPr id="3" name="Rectángulo 2"/>
          <p:cNvSpPr/>
          <p:nvPr/>
        </p:nvSpPr>
        <p:spPr>
          <a:xfrm>
            <a:off x="1292224" y="2521797"/>
            <a:ext cx="17573289" cy="1380443"/>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No cabe duda de que los videojuegos y sus aplicaciones no son la panacea en el entorno educativo. Existe una clara controversia entre quienes defienden los principios de la </a:t>
            </a:r>
            <a:r>
              <a:rPr lang="es-MX" sz="2400" dirty="0" err="1">
                <a:latin typeface="Arial" panose="020B0604020202020204" pitchFamily="34" charset="0"/>
                <a:ea typeface="Calibri" panose="020F0502020204030204" pitchFamily="34" charset="0"/>
                <a:cs typeface="Arial" panose="020B0604020202020204" pitchFamily="34" charset="0"/>
              </a:rPr>
              <a:t>gamificación</a:t>
            </a:r>
            <a:r>
              <a:rPr lang="es-MX" sz="2400" dirty="0">
                <a:latin typeface="Arial" panose="020B0604020202020204" pitchFamily="34" charset="0"/>
                <a:ea typeface="Calibri" panose="020F0502020204030204" pitchFamily="34" charset="0"/>
                <a:cs typeface="Arial" panose="020B0604020202020204" pitchFamily="34" charset="0"/>
              </a:rPr>
              <a:t> en educación y sus detractores.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4" name="Tabla 2">
            <a:extLst>
              <a:ext uri="{FF2B5EF4-FFF2-40B4-BE49-F238E27FC236}">
                <a16:creationId xmlns:a16="http://schemas.microsoft.com/office/drawing/2014/main" xmlns="" id="{7B7B7F70-8225-4B44-99A1-FC7B4A8877B0}"/>
              </a:ext>
            </a:extLst>
          </p:cNvPr>
          <p:cNvGraphicFramePr>
            <a:graphicFrameLocks noGrp="1"/>
          </p:cNvGraphicFramePr>
          <p:nvPr>
            <p:extLst>
              <p:ext uri="{D42A27DB-BD31-4B8C-83A1-F6EECF244321}">
                <p14:modId xmlns:p14="http://schemas.microsoft.com/office/powerpoint/2010/main" val="3305033631"/>
              </p:ext>
            </p:extLst>
          </p:nvPr>
        </p:nvGraphicFramePr>
        <p:xfrm>
          <a:off x="938461" y="4702282"/>
          <a:ext cx="17769838" cy="10941520"/>
        </p:xfrm>
        <a:graphic>
          <a:graphicData uri="http://schemas.openxmlformats.org/drawingml/2006/table">
            <a:tbl>
              <a:tblPr firstRow="1" bandRow="1">
                <a:tableStyleId>{5C22544A-7EE6-4342-B048-85BDC9FD1C3A}</a:tableStyleId>
              </a:tblPr>
              <a:tblGrid>
                <a:gridCol w="8884919">
                  <a:extLst>
                    <a:ext uri="{9D8B030D-6E8A-4147-A177-3AD203B41FA5}">
                      <a16:colId xmlns:a16="http://schemas.microsoft.com/office/drawing/2014/main" xmlns="" val="1506273372"/>
                    </a:ext>
                  </a:extLst>
                </a:gridCol>
                <a:gridCol w="8884919">
                  <a:extLst>
                    <a:ext uri="{9D8B030D-6E8A-4147-A177-3AD203B41FA5}">
                      <a16:colId xmlns:a16="http://schemas.microsoft.com/office/drawing/2014/main" xmlns="" val="287125046"/>
                    </a:ext>
                  </a:extLst>
                </a:gridCol>
              </a:tblGrid>
              <a:tr h="10941520">
                <a:tc>
                  <a:txBody>
                    <a:bodyPr/>
                    <a:lstStyle/>
                    <a:p>
                      <a:endParaRPr lang="es-MX" dirty="0"/>
                    </a:p>
                  </a:txBody>
                  <a:tcPr>
                    <a:solidFill>
                      <a:srgbClr val="002060"/>
                    </a:solidFill>
                  </a:tcPr>
                </a:tc>
                <a:tc>
                  <a:txBody>
                    <a:bodyPr/>
                    <a:lstStyle/>
                    <a:p>
                      <a:endParaRPr lang="es-MX" dirty="0"/>
                    </a:p>
                  </a:txBody>
                  <a:tcPr>
                    <a:solidFill>
                      <a:srgbClr val="009999"/>
                    </a:solidFill>
                  </a:tcPr>
                </a:tc>
                <a:extLst>
                  <a:ext uri="{0D108BD9-81ED-4DB2-BD59-A6C34878D82A}">
                    <a16:rowId xmlns:a16="http://schemas.microsoft.com/office/drawing/2014/main" xmlns="" val="3692042478"/>
                  </a:ext>
                </a:extLst>
              </a:tr>
            </a:tbl>
          </a:graphicData>
        </a:graphic>
      </p:graphicFrame>
      <p:sp>
        <p:nvSpPr>
          <p:cNvPr id="5" name="CuadroTexto 4">
            <a:extLst>
              <a:ext uri="{FF2B5EF4-FFF2-40B4-BE49-F238E27FC236}">
                <a16:creationId xmlns:a16="http://schemas.microsoft.com/office/drawing/2014/main" xmlns="" id="{235654BB-26EE-42EF-906F-40567E2436F4}"/>
              </a:ext>
            </a:extLst>
          </p:cNvPr>
          <p:cNvSpPr txBox="1"/>
          <p:nvPr/>
        </p:nvSpPr>
        <p:spPr>
          <a:xfrm>
            <a:off x="2302408" y="3719687"/>
            <a:ext cx="13456633" cy="461665"/>
          </a:xfrm>
          <a:prstGeom prst="rect">
            <a:avLst/>
          </a:prstGeom>
          <a:noFill/>
        </p:spPr>
        <p:txBody>
          <a:bodyPr wrap="none" rtlCol="0">
            <a:spAutoFit/>
          </a:bodyPr>
          <a:lstStyle/>
          <a:p>
            <a:r>
              <a:rPr lang="es-ES" sz="2400" dirty="0" smtClean="0">
                <a:latin typeface="Arial" panose="020B0604020202020204" pitchFamily="34" charset="0"/>
                <a:cs typeface="Arial" panose="020B0604020202020204" pitchFamily="34" charset="0"/>
              </a:rPr>
              <a:t>A continuación, </a:t>
            </a:r>
            <a:r>
              <a:rPr lang="es-ES" sz="2400" dirty="0">
                <a:latin typeface="Arial" panose="020B0604020202020204" pitchFamily="34" charset="0"/>
                <a:cs typeface="Arial" panose="020B0604020202020204" pitchFamily="34" charset="0"/>
              </a:rPr>
              <a:t>haga clic en la flecha </a:t>
            </a:r>
            <a:r>
              <a:rPr lang="es-ES" sz="2400" dirty="0" smtClean="0">
                <a:latin typeface="Arial" panose="020B0604020202020204" pitchFamily="34" charset="0"/>
                <a:cs typeface="Arial" panose="020B0604020202020204" pitchFamily="34" charset="0"/>
              </a:rPr>
              <a:t>correspondiente para leer </a:t>
            </a:r>
            <a:r>
              <a:rPr lang="es-ES" sz="2400" dirty="0">
                <a:latin typeface="Arial" panose="020B0604020202020204" pitchFamily="34" charset="0"/>
                <a:cs typeface="Arial" panose="020B0604020202020204" pitchFamily="34" charset="0"/>
              </a:rPr>
              <a:t>la información de cada </a:t>
            </a:r>
            <a:r>
              <a:rPr lang="es-ES" sz="2400" dirty="0" smtClean="0">
                <a:latin typeface="Arial" panose="020B0604020202020204" pitchFamily="34" charset="0"/>
                <a:cs typeface="Arial" panose="020B0604020202020204" pitchFamily="34" charset="0"/>
              </a:rPr>
              <a:t>elemento.</a:t>
            </a:r>
            <a:endParaRPr lang="es-MX" sz="2400" dirty="0">
              <a:latin typeface="Arial" panose="020B0604020202020204" pitchFamily="34" charset="0"/>
              <a:cs typeface="Arial" panose="020B0604020202020204" pitchFamily="34" charset="0"/>
            </a:endParaRPr>
          </a:p>
        </p:txBody>
      </p:sp>
      <p:sp>
        <p:nvSpPr>
          <p:cNvPr id="6" name="Flecha: hacia la izquierda 11">
            <a:extLst>
              <a:ext uri="{FF2B5EF4-FFF2-40B4-BE49-F238E27FC236}">
                <a16:creationId xmlns:a16="http://schemas.microsoft.com/office/drawing/2014/main" xmlns="" id="{243A6876-4F8D-465C-8A31-023B0C09B3DA}"/>
              </a:ext>
            </a:extLst>
          </p:cNvPr>
          <p:cNvSpPr/>
          <p:nvPr/>
        </p:nvSpPr>
        <p:spPr>
          <a:xfrm>
            <a:off x="7960367" y="5804807"/>
            <a:ext cx="978408" cy="430619"/>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lecha: hacia la izquierda 12">
            <a:extLst>
              <a:ext uri="{FF2B5EF4-FFF2-40B4-BE49-F238E27FC236}">
                <a16:creationId xmlns:a16="http://schemas.microsoft.com/office/drawing/2014/main" xmlns="" id="{8A421A42-62CB-4C8C-B9B7-E1127E7B45C5}"/>
              </a:ext>
            </a:extLst>
          </p:cNvPr>
          <p:cNvSpPr/>
          <p:nvPr/>
        </p:nvSpPr>
        <p:spPr>
          <a:xfrm rot="10800000">
            <a:off x="10771503" y="5790476"/>
            <a:ext cx="978408" cy="430619"/>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4956" y="3625358"/>
            <a:ext cx="664720" cy="590636"/>
          </a:xfrm>
          <a:prstGeom prst="rect">
            <a:avLst/>
          </a:prstGeom>
        </p:spPr>
      </p:pic>
      <p:sp>
        <p:nvSpPr>
          <p:cNvPr id="9" name="Rectángulo 8"/>
          <p:cNvSpPr/>
          <p:nvPr/>
        </p:nvSpPr>
        <p:spPr>
          <a:xfrm>
            <a:off x="3169920" y="807720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10" name="Rectángulo 9"/>
          <p:cNvSpPr/>
          <p:nvPr/>
        </p:nvSpPr>
        <p:spPr>
          <a:xfrm>
            <a:off x="12313920" y="807720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11" name="CuadroTexto 10"/>
          <p:cNvSpPr txBox="1"/>
          <p:nvPr/>
        </p:nvSpPr>
        <p:spPr>
          <a:xfrm>
            <a:off x="3169920" y="12316690"/>
            <a:ext cx="4297680" cy="769441"/>
          </a:xfrm>
          <a:prstGeom prst="rect">
            <a:avLst/>
          </a:prstGeom>
          <a:noFill/>
        </p:spPr>
        <p:txBody>
          <a:bodyPr wrap="square" rtlCol="0">
            <a:spAutoFit/>
          </a:bodyPr>
          <a:lstStyle/>
          <a:p>
            <a:pPr algn="ctr"/>
            <a:r>
              <a:rPr lang="es-MX" sz="4400" b="1" dirty="0">
                <a:solidFill>
                  <a:schemeClr val="bg1"/>
                </a:solidFill>
                <a:latin typeface="Arial" panose="020B0604020202020204" pitchFamily="34" charset="0"/>
                <a:cs typeface="Arial" panose="020B0604020202020204" pitchFamily="34" charset="0"/>
              </a:rPr>
              <a:t>Ventajas</a:t>
            </a:r>
            <a:r>
              <a:rPr lang="es-MX" dirty="0"/>
              <a:t> </a:t>
            </a:r>
          </a:p>
        </p:txBody>
      </p:sp>
      <p:sp>
        <p:nvSpPr>
          <p:cNvPr id="12" name="CuadroTexto 11"/>
          <p:cNvSpPr txBox="1"/>
          <p:nvPr/>
        </p:nvSpPr>
        <p:spPr>
          <a:xfrm>
            <a:off x="12313920" y="12277857"/>
            <a:ext cx="4297680" cy="769441"/>
          </a:xfrm>
          <a:prstGeom prst="rect">
            <a:avLst/>
          </a:prstGeom>
          <a:noFill/>
        </p:spPr>
        <p:txBody>
          <a:bodyPr wrap="square" rtlCol="0">
            <a:spAutoFit/>
          </a:bodyPr>
          <a:lstStyle/>
          <a:p>
            <a:pPr algn="ctr"/>
            <a:r>
              <a:rPr lang="es-MX" sz="4400" b="1" dirty="0">
                <a:solidFill>
                  <a:schemeClr val="bg1"/>
                </a:solidFill>
                <a:latin typeface="Arial" panose="020B0604020202020204" pitchFamily="34" charset="0"/>
                <a:cs typeface="Arial" panose="020B0604020202020204" pitchFamily="34" charset="0"/>
              </a:rPr>
              <a:t>Inconvenientes</a:t>
            </a:r>
            <a:r>
              <a:rPr lang="es-MX" dirty="0"/>
              <a:t> </a:t>
            </a:r>
          </a:p>
        </p:txBody>
      </p:sp>
      <p:sp>
        <p:nvSpPr>
          <p:cNvPr id="13" name="Rectángulo 12"/>
          <p:cNvSpPr/>
          <p:nvPr/>
        </p:nvSpPr>
        <p:spPr>
          <a:xfrm>
            <a:off x="18771817" y="4181352"/>
            <a:ext cx="4188460" cy="30728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600" dirty="0" smtClean="0">
                <a:solidFill>
                  <a:schemeClr val="tx1"/>
                </a:solidFill>
                <a:latin typeface="Arial" panose="020B0604020202020204" pitchFamily="34" charset="0"/>
                <a:cs typeface="Arial" panose="020B0604020202020204" pitchFamily="34" charset="0"/>
              </a:rPr>
              <a:t>Renato, presentar en ventanas deslizables a la izquierda o derecha, según corresponda.</a:t>
            </a:r>
          </a:p>
          <a:p>
            <a:endParaRPr lang="es-MX" sz="2600" dirty="0">
              <a:solidFill>
                <a:schemeClr val="tx1"/>
              </a:solidFill>
              <a:latin typeface="Arial" panose="020B0604020202020204" pitchFamily="34" charset="0"/>
              <a:cs typeface="Arial" panose="020B0604020202020204" pitchFamily="34" charset="0"/>
            </a:endParaRPr>
          </a:p>
          <a:p>
            <a:r>
              <a:rPr lang="es-MX" sz="2600" b="1" dirty="0" smtClean="0">
                <a:solidFill>
                  <a:srgbClr val="FF0000"/>
                </a:solidFill>
                <a:latin typeface="Arial" panose="020B0604020202020204" pitchFamily="34" charset="0"/>
                <a:cs typeface="Arial" panose="020B0604020202020204" pitchFamily="34" charset="0"/>
              </a:rPr>
              <a:t>La información está en la diapositiva 10. </a:t>
            </a:r>
            <a:endParaRPr lang="es-MX" sz="2600" b="1" dirty="0">
              <a:solidFill>
                <a:srgbClr val="FF0000"/>
              </a:solidFill>
              <a:latin typeface="Arial" panose="020B0604020202020204" pitchFamily="34" charset="0"/>
              <a:cs typeface="Arial" panose="020B0604020202020204" pitchFamily="34" charset="0"/>
            </a:endParaRPr>
          </a:p>
        </p:txBody>
      </p:sp>
      <p:sp>
        <p:nvSpPr>
          <p:cNvPr id="14" name="Rectángulo 13"/>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209792242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6717</TotalTime>
  <Words>5771</Words>
  <Application>Microsoft Office PowerPoint</Application>
  <PresentationFormat>Personalizado</PresentationFormat>
  <Paragraphs>572</Paragraphs>
  <Slides>42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42</vt:i4>
      </vt:variant>
    </vt:vector>
  </HeadingPairs>
  <TitlesOfParts>
    <vt:vector size="48" baseType="lpstr">
      <vt:lpstr>Arial</vt:lpstr>
      <vt:lpstr>Calibri</vt:lpstr>
      <vt:lpstr>Calibri Light</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Dominguez Garcia Arlet Yushely</dc:creator>
  <cp:lastModifiedBy>UV</cp:lastModifiedBy>
  <cp:revision>371</cp:revision>
  <dcterms:created xsi:type="dcterms:W3CDTF">2021-06-04T16:28:16Z</dcterms:created>
  <dcterms:modified xsi:type="dcterms:W3CDTF">2021-11-25T05:44:00Z</dcterms:modified>
</cp:coreProperties>
</file>