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1" r:id="rId2"/>
    <p:sldId id="325" r:id="rId3"/>
    <p:sldId id="322" r:id="rId4"/>
    <p:sldId id="323" r:id="rId5"/>
    <p:sldId id="324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Gutierrez Cordoba" initials="SG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9C775"/>
    <a:srgbClr val="B6B347"/>
    <a:srgbClr val="5E0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60" autoAdjust="0"/>
    <p:restoredTop sz="95073" autoAdjust="0"/>
  </p:normalViewPr>
  <p:slideViewPr>
    <p:cSldViewPr snapToGrid="0">
      <p:cViewPr varScale="1">
        <p:scale>
          <a:sx n="115" d="100"/>
          <a:sy n="115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A08-BC94-4F1A-962A-F0ACE578AA86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5804-7FB4-4088-BEBB-C48E3401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542976-68FE-41FB-BFC6-F863F105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13372C-4E40-476E-AB60-DD6A15F3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835E749-9139-492E-BCB0-AB65E3E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3C3A20B-3398-4246-9CA3-903F9FF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4818410-F319-4F48-A68C-768AE58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13C990-64BB-4B79-9C34-4656C4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01671C3-418D-4DBE-AF9C-EA0ADB1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FAD806B-4AEE-4173-B8B0-06FFA71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3509985-87D5-413E-B88C-09FF933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AB9CECE-B60D-456B-A79D-347A0F7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6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C0AA356-EF55-48EB-92DE-CBD0311EF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5041A8D-0B54-4E1B-95ED-CC8BC0B4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CCF75C5-D984-4962-9CEA-070F9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3ADA9B3-716F-4E03-AA3F-0B1E324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F20CA5-71F5-417F-B38A-9402AEE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8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2B1A2C-B39A-45CD-923C-B174A9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112C46D-999F-48F4-AA52-8A9B3D4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7938848-CB4F-42F8-B2F4-8BD251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4336BF1-C02A-4CFF-91B0-4FFA0B2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F9E1016-A1FB-46F3-9122-2DB3BF1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DDFB77-28B1-4E6C-BC85-4B901F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791464F-B478-4C32-91A6-23F08FC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7726C9A-20EB-41B5-AB8C-7D1B678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6B959CA-887F-4163-9BF3-9CC57D56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215044D-CC58-469D-B4F7-CB13CAA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5DC3DD-7C7C-49AF-BCFF-291AE33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CEF03F8-8D6F-4A31-A101-D0227E7C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6050247-6B0D-4519-8589-9CD2639F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5678276-2746-4F02-AB18-8772A78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A04B8A1-2D54-4609-9253-AA8E818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E404A94-A5F7-48B7-B2BE-C1DFAFA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00EABC-445F-441A-A834-C90FF52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DA558BC-8E73-4B00-B8FC-90B96482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5E12C6C-115E-4387-92DA-33761AF1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D1DB26C-1A36-4662-B850-DC104132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220D8EE-FFF3-4329-8131-AA71835C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6BEB0775-6CDB-4B9C-82D5-9F75E5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D2DB794-077A-4F8A-88AB-975AF58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6614241-0213-425A-BDE8-A9B4B0F8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840011-61B0-433B-A9F2-94601E4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B9B4E71-C442-4B77-A44B-F8642C4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8A29FDD-7C5B-4C70-99B7-0BA12E2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516C5-25DC-485B-B1CD-FC636F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9BB52A9-2BC6-4B9D-8BD8-F76C16F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ED19528-DFA2-4ADF-A989-E45BFDC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A3A0B084-21F4-413B-9B93-DBAA98B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3A1A22-EBD3-4799-BB5A-C25E5D8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428A782-F549-4A1A-9515-8663846A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5B54F74-E186-41BE-8ED9-9A28B733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8B996F7-686E-44DD-9906-E782260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03BD934-0F25-41AC-9417-A27BDD2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A839DA9-75BB-4BFF-A48B-A0C5EB7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58EFFE-1FAE-4968-A693-0843B16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3D9F4F5E-65D0-43E0-BD86-97A93866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0AC6938-1FFF-43E8-A1DD-AAB404C1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6224DC5-6F6A-48FA-968D-DD85A7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988ABEF-7980-438D-B038-C9F93E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C4DBD46-6603-4B92-8842-B8E5D72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A87A63-070B-46ED-93CB-EB7052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FB872FF-59E9-491A-A896-1C66BEDE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33C3C49-0F76-420D-9CCD-43F29285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02A1-19C7-41C7-9852-E15F2A2AD06A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AD98D4-1AB3-49FD-9F4A-8F3F2825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CB5C9C1-365F-4DF2-AD41-E2F864D0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t3eB94AGQ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sHIv99j53x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DUONNiCiP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932827" y="1208817"/>
            <a:ext cx="10557598" cy="5483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BBDB4281-4FFA-40A6-BBD4-150933920B73}"/>
              </a:ext>
            </a:extLst>
          </p:cNvPr>
          <p:cNvSpPr/>
          <p:nvPr/>
        </p:nvSpPr>
        <p:spPr>
          <a:xfrm>
            <a:off x="932827" y="671829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A2B3F50-1B15-4038-A5C7-49F496F6BD7C}"/>
              </a:ext>
            </a:extLst>
          </p:cNvPr>
          <p:cNvSpPr txBox="1"/>
          <p:nvPr/>
        </p:nvSpPr>
        <p:spPr>
          <a:xfrm>
            <a:off x="1009203" y="691309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2.3.2. Eficiencia y actividad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0A92FBC-DBB3-4B74-8E20-B827356CD771}"/>
              </a:ext>
            </a:extLst>
          </p:cNvPr>
          <p:cNvSpPr txBox="1"/>
          <p:nvPr/>
        </p:nvSpPr>
        <p:spPr>
          <a:xfrm>
            <a:off x="1005153" y="1359613"/>
            <a:ext cx="995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En el siguiente video se expone brevemente qué es la razón de actividad y la importancia de su cálculo para la empresa, le sugiero que preste especial </a:t>
            </a:r>
            <a:r>
              <a:rPr lang="es-ES_tradnl" sz="1600" dirty="0" err="1"/>
              <a:t>atenci</a:t>
            </a:r>
            <a:r>
              <a:rPr lang="es-ES" sz="1600" dirty="0" err="1"/>
              <a:t>ón</a:t>
            </a:r>
            <a:r>
              <a:rPr lang="es-ES" sz="1600" dirty="0"/>
              <a:t> al mismo.</a:t>
            </a:r>
            <a:endParaRPr lang="es-ES_tradnl" sz="16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3EB8FDA1-7EA5-4232-81A7-B1E676D59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122" y1="38444" x2="45122" y2="38444"/>
                        <a14:foregroundMark x1="69390" y1="77574" x2="69390" y2="77574"/>
                        <a14:foregroundMark x1="59024" y1="60412" x2="59024" y2="60412"/>
                      </a14:backgroundRemoval>
                    </a14:imgEffect>
                  </a14:imgLayer>
                </a14:imgProps>
              </a:ext>
            </a:extLst>
          </a:blip>
          <a:srcRect l="24575" t="8450" r="24339" b="6907"/>
          <a:stretch/>
        </p:blipFill>
        <p:spPr>
          <a:xfrm>
            <a:off x="1217934" y="2147150"/>
            <a:ext cx="1789662" cy="1580243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4C62929-677D-4635-863D-A436068A80D9}"/>
              </a:ext>
            </a:extLst>
          </p:cNvPr>
          <p:cNvSpPr/>
          <p:nvPr/>
        </p:nvSpPr>
        <p:spPr>
          <a:xfrm>
            <a:off x="3007596" y="2447607"/>
            <a:ext cx="314441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hlinkClick r:id="rId4"/>
              </a:rPr>
              <a:t>https://youtu.be/t3eB94AGQ44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Bocadillo: rectángulo 24">
            <a:extLst>
              <a:ext uri="{FF2B5EF4-FFF2-40B4-BE49-F238E27FC236}">
                <a16:creationId xmlns:a16="http://schemas.microsoft.com/office/drawing/2014/main" xmlns="" id="{890614DD-25CB-4699-BC5C-5646C5E552DA}"/>
              </a:ext>
            </a:extLst>
          </p:cNvPr>
          <p:cNvSpPr/>
          <p:nvPr/>
        </p:nvSpPr>
        <p:spPr>
          <a:xfrm>
            <a:off x="-1600742" y="72247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segundo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Bocadillo: rectángulo 25">
            <a:extLst>
              <a:ext uri="{FF2B5EF4-FFF2-40B4-BE49-F238E27FC236}">
                <a16:creationId xmlns:a16="http://schemas.microsoft.com/office/drawing/2014/main" xmlns="" id="{EB6060F4-5ABC-42E9-B31A-74429C317DC0}"/>
              </a:ext>
            </a:extLst>
          </p:cNvPr>
          <p:cNvSpPr/>
          <p:nvPr/>
        </p:nvSpPr>
        <p:spPr>
          <a:xfrm>
            <a:off x="-1591506" y="132021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segundo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08D7D968-014A-410A-9B4B-8AFFC7A0BD0F}"/>
              </a:ext>
            </a:extLst>
          </p:cNvPr>
          <p:cNvSpPr txBox="1"/>
          <p:nvPr/>
        </p:nvSpPr>
        <p:spPr>
          <a:xfrm>
            <a:off x="1005153" y="3950657"/>
            <a:ext cx="995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Ahora, analice las siguientes tablas en las que se describen y se ejemplifican las razones de eficiencia y actividad.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xmlns="" id="{4E3F30BC-96C1-4491-867D-85C83BF2178E}"/>
              </a:ext>
            </a:extLst>
          </p:cNvPr>
          <p:cNvSpPr/>
          <p:nvPr/>
        </p:nvSpPr>
        <p:spPr>
          <a:xfrm>
            <a:off x="9042689" y="4969172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 tabla que ilustra el desarrollo del tema.</a:t>
            </a:r>
            <a:endParaRPr lang="es-MX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xmlns="" id="{E441A18E-9844-4E0E-B6DD-3159021E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08374"/>
              </p:ext>
            </p:extLst>
          </p:nvPr>
        </p:nvGraphicFramePr>
        <p:xfrm>
          <a:off x="1217933" y="4454915"/>
          <a:ext cx="7175295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826">
                  <a:extLst>
                    <a:ext uri="{9D8B030D-6E8A-4147-A177-3AD203B41FA5}">
                      <a16:colId xmlns:a16="http://schemas.microsoft.com/office/drawing/2014/main" xmlns="" val="3068953134"/>
                    </a:ext>
                  </a:extLst>
                </a:gridCol>
                <a:gridCol w="2013277">
                  <a:extLst>
                    <a:ext uri="{9D8B030D-6E8A-4147-A177-3AD203B41FA5}">
                      <a16:colId xmlns:a16="http://schemas.microsoft.com/office/drawing/2014/main" xmlns="" val="3350230112"/>
                    </a:ext>
                  </a:extLst>
                </a:gridCol>
                <a:gridCol w="1036305">
                  <a:extLst>
                    <a:ext uri="{9D8B030D-6E8A-4147-A177-3AD203B41FA5}">
                      <a16:colId xmlns:a16="http://schemas.microsoft.com/office/drawing/2014/main" xmlns="" val="1622069318"/>
                    </a:ext>
                  </a:extLst>
                </a:gridCol>
                <a:gridCol w="2247360">
                  <a:extLst>
                    <a:ext uri="{9D8B030D-6E8A-4147-A177-3AD203B41FA5}">
                      <a16:colId xmlns:a16="http://schemas.microsoft.com/office/drawing/2014/main" xmlns="" val="2459311975"/>
                    </a:ext>
                  </a:extLst>
                </a:gridCol>
                <a:gridCol w="783527">
                  <a:extLst>
                    <a:ext uri="{9D8B030D-6E8A-4147-A177-3AD203B41FA5}">
                      <a16:colId xmlns:a16="http://schemas.microsoft.com/office/drawing/2014/main" xmlns="" val="2194581855"/>
                    </a:ext>
                  </a:extLst>
                </a:gridCol>
              </a:tblGrid>
              <a:tr h="173729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Cifras en miles de pesos (datos supuestos)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7718008"/>
                  </a:ext>
                </a:extLst>
              </a:tr>
              <a:tr h="173729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63510152"/>
                  </a:ext>
                </a:extLst>
              </a:tr>
              <a:tr h="52118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inventarios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ES_tradnl" sz="1200" u="sng">
                          <a:effectLst/>
                        </a:rPr>
                        <a:t>Inventario          x </a:t>
                      </a:r>
                      <a:r>
                        <a:rPr lang="es-ES_tradnl" sz="1200">
                          <a:effectLst/>
                        </a:rPr>
                        <a:t>días ejercicio</a:t>
                      </a:r>
                      <a:endParaRPr lang="es-MX" sz="1200">
                        <a:effectLst/>
                      </a:endParaRPr>
                    </a:p>
                    <a:p>
                      <a:r>
                        <a:rPr lang="es-ES_tradnl" sz="1200">
                          <a:effectLst/>
                        </a:rPr>
                        <a:t>Costo de Ventas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 x 360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$900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en que se recupera el inventario en un periodo dado a través de las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24 días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03374253"/>
                  </a:ext>
                </a:extLst>
              </a:tr>
              <a:tr h="52118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inventarios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Costos Ventas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(</a:t>
                      </a:r>
                      <a:r>
                        <a:rPr lang="es-ES_tradnl" sz="1200" u="sng">
                          <a:effectLst/>
                        </a:rPr>
                        <a:t>Inv. Inic.+Inv. Final</a:t>
                      </a:r>
                      <a:r>
                        <a:rPr lang="es-ES_tradnl" sz="1200">
                          <a:effectLst/>
                        </a:rPr>
                        <a:t>)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$ 900 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 u="sng">
                          <a:effectLst/>
                        </a:rPr>
                        <a:t>$60+$120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de veces en que se vacía el inventario en un periodo dado.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10 veces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18490550"/>
                  </a:ext>
                </a:extLst>
              </a:tr>
              <a:tr h="347457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inventarios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360 días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Nº de veces inventario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360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10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el número de días en que permanece el inventario en el almacén.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36 días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651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932827" y="720437"/>
            <a:ext cx="10557598" cy="59720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xmlns="" id="{BFA34CA0-263C-F002-F84C-59B508BAE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959"/>
              </p:ext>
            </p:extLst>
          </p:nvPr>
        </p:nvGraphicFramePr>
        <p:xfrm>
          <a:off x="1195649" y="1100690"/>
          <a:ext cx="7110953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009">
                  <a:extLst>
                    <a:ext uri="{9D8B030D-6E8A-4147-A177-3AD203B41FA5}">
                      <a16:colId xmlns:a16="http://schemas.microsoft.com/office/drawing/2014/main" xmlns="" val="709466555"/>
                    </a:ext>
                  </a:extLst>
                </a:gridCol>
                <a:gridCol w="1995223">
                  <a:extLst>
                    <a:ext uri="{9D8B030D-6E8A-4147-A177-3AD203B41FA5}">
                      <a16:colId xmlns:a16="http://schemas.microsoft.com/office/drawing/2014/main" xmlns="" val="1536813986"/>
                    </a:ext>
                  </a:extLst>
                </a:gridCol>
                <a:gridCol w="1027013">
                  <a:extLst>
                    <a:ext uri="{9D8B030D-6E8A-4147-A177-3AD203B41FA5}">
                      <a16:colId xmlns:a16="http://schemas.microsoft.com/office/drawing/2014/main" xmlns="" val="3066314631"/>
                    </a:ext>
                  </a:extLst>
                </a:gridCol>
                <a:gridCol w="2227206">
                  <a:extLst>
                    <a:ext uri="{9D8B030D-6E8A-4147-A177-3AD203B41FA5}">
                      <a16:colId xmlns:a16="http://schemas.microsoft.com/office/drawing/2014/main" xmlns="" val="77761387"/>
                    </a:ext>
                  </a:extLst>
                </a:gridCol>
                <a:gridCol w="776502">
                  <a:extLst>
                    <a:ext uri="{9D8B030D-6E8A-4147-A177-3AD203B41FA5}">
                      <a16:colId xmlns:a16="http://schemas.microsoft.com/office/drawing/2014/main" xmlns="" val="2093727758"/>
                    </a:ext>
                  </a:extLst>
                </a:gridCol>
              </a:tblGrid>
              <a:tr h="16751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Cifras en miles de pesos (datos supuestos)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6494266"/>
                  </a:ext>
                </a:extLst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>
                          <a:effectLst/>
                        </a:rPr>
                        <a:t>Concepto</a:t>
                      </a:r>
                      <a:endParaRPr lang="es-MX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>
                          <a:effectLst/>
                        </a:rPr>
                        <a:t>Razón</a:t>
                      </a:r>
                      <a:endParaRPr lang="es-MX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>
                          <a:effectLst/>
                        </a:rPr>
                        <a:t>Ejemplo</a:t>
                      </a:r>
                      <a:endParaRPr lang="es-MX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>
                          <a:effectLst/>
                        </a:rPr>
                        <a:t>Significado</a:t>
                      </a:r>
                      <a:endParaRPr lang="es-MX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20758395"/>
                  </a:ext>
                </a:extLst>
              </a:tr>
              <a:tr h="502531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cuentas x cobrar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 Ventas netas a crédito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(</a:t>
                      </a:r>
                      <a:r>
                        <a:rPr lang="es-ES_tradnl" sz="1200" u="sng" dirty="0">
                          <a:effectLst/>
                        </a:rPr>
                        <a:t>Saldo </a:t>
                      </a:r>
                      <a:r>
                        <a:rPr lang="es-ES_tradnl" sz="1200" u="sng" dirty="0" err="1">
                          <a:effectLst/>
                        </a:rPr>
                        <a:t>inic</a:t>
                      </a:r>
                      <a:r>
                        <a:rPr lang="es-ES_tradnl" sz="1200" u="sng" dirty="0">
                          <a:effectLst/>
                        </a:rPr>
                        <a:t>. CC + saldo final CC</a:t>
                      </a:r>
                      <a:r>
                        <a:rPr lang="es-ES_tradnl" sz="1200" dirty="0">
                          <a:effectLst/>
                        </a:rPr>
                        <a:t>)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$ 1,600 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 u="sng">
                          <a:effectLst/>
                        </a:rPr>
                        <a:t>$80+$120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de veces de las C x C en un periodo dado a través de las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16 veces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68417033"/>
                  </a:ext>
                </a:extLst>
              </a:tr>
              <a:tr h="502531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cuentas x cobrar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360 días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Nº de veces </a:t>
                      </a:r>
                      <a:r>
                        <a:rPr lang="es-ES_tradnl" sz="1200" dirty="0" err="1">
                          <a:effectLst/>
                        </a:rPr>
                        <a:t>ctas</a:t>
                      </a:r>
                      <a:r>
                        <a:rPr lang="es-ES_tradnl" sz="1200" dirty="0">
                          <a:effectLst/>
                        </a:rPr>
                        <a:t>. x cobrar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360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16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de días que tarda la cobranza en un periodo dado.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22.5 días promedio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53856508"/>
                  </a:ext>
                </a:extLst>
              </a:tr>
              <a:tr h="502531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cuentas x cobrar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Clientes</a:t>
                      </a:r>
                      <a:r>
                        <a:rPr lang="es-ES_tradnl" sz="1200">
                          <a:effectLst/>
                        </a:rPr>
                        <a:t> x días ejercicio</a:t>
                      </a:r>
                      <a:endParaRPr lang="es-MX" sz="1200">
                        <a:effectLst/>
                      </a:endParaRPr>
                    </a:p>
                    <a:p>
                      <a:r>
                        <a:rPr lang="es-ES_tradnl" sz="1200">
                          <a:effectLst/>
                        </a:rPr>
                        <a:t>         Ventas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120</a:t>
                      </a:r>
                      <a:r>
                        <a:rPr lang="es-ES_tradnl" sz="1200" dirty="0">
                          <a:effectLst/>
                        </a:rPr>
                        <a:t> x 360</a:t>
                      </a:r>
                      <a:endParaRPr lang="es-MX" sz="1200" dirty="0">
                        <a:effectLst/>
                      </a:endParaRPr>
                    </a:p>
                    <a:p>
                      <a:r>
                        <a:rPr lang="es-ES_tradnl" sz="1200" dirty="0">
                          <a:effectLst/>
                        </a:rPr>
                        <a:t>   1600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el número de días en que rota las C x C, o sea, los días en que la empresa espera cobrar la venta.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27 Días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1719997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xmlns="" id="{59129A0C-2942-4032-B961-7509D09AE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45"/>
              </p:ext>
            </p:extLst>
          </p:nvPr>
        </p:nvGraphicFramePr>
        <p:xfrm>
          <a:off x="1195648" y="3517926"/>
          <a:ext cx="7110954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009">
                  <a:extLst>
                    <a:ext uri="{9D8B030D-6E8A-4147-A177-3AD203B41FA5}">
                      <a16:colId xmlns:a16="http://schemas.microsoft.com/office/drawing/2014/main" xmlns="" val="3882748508"/>
                    </a:ext>
                  </a:extLst>
                </a:gridCol>
                <a:gridCol w="1995223">
                  <a:extLst>
                    <a:ext uri="{9D8B030D-6E8A-4147-A177-3AD203B41FA5}">
                      <a16:colId xmlns:a16="http://schemas.microsoft.com/office/drawing/2014/main" xmlns="" val="2467782986"/>
                    </a:ext>
                  </a:extLst>
                </a:gridCol>
                <a:gridCol w="1027013">
                  <a:extLst>
                    <a:ext uri="{9D8B030D-6E8A-4147-A177-3AD203B41FA5}">
                      <a16:colId xmlns:a16="http://schemas.microsoft.com/office/drawing/2014/main" xmlns="" val="3475668567"/>
                    </a:ext>
                  </a:extLst>
                </a:gridCol>
                <a:gridCol w="2227207">
                  <a:extLst>
                    <a:ext uri="{9D8B030D-6E8A-4147-A177-3AD203B41FA5}">
                      <a16:colId xmlns:a16="http://schemas.microsoft.com/office/drawing/2014/main" xmlns="" val="277291578"/>
                    </a:ext>
                  </a:extLst>
                </a:gridCol>
                <a:gridCol w="776502">
                  <a:extLst>
                    <a:ext uri="{9D8B030D-6E8A-4147-A177-3AD203B41FA5}">
                      <a16:colId xmlns:a16="http://schemas.microsoft.com/office/drawing/2014/main" xmlns="" val="88602309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Cifras en miles de pesos (Datos supuestos)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44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2712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cuentas x pagar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_tradnl" sz="1200" u="sng" dirty="0">
                          <a:effectLst/>
                        </a:rPr>
                        <a:t>Proveedores   </a:t>
                      </a:r>
                      <a:r>
                        <a:rPr lang="es-ES_tradnl" sz="1200" dirty="0">
                          <a:effectLst/>
                        </a:rPr>
                        <a:t>x días ejercicio</a:t>
                      </a:r>
                      <a:r>
                        <a:rPr lang="es-ES_tradnl" sz="1200" u="sng" dirty="0">
                          <a:effectLst/>
                        </a:rPr>
                        <a:t>   </a:t>
                      </a:r>
                      <a:r>
                        <a:rPr lang="es-ES_tradnl" sz="1200" dirty="0">
                          <a:effectLst/>
                        </a:rPr>
                        <a:t>Costo de ventas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 x 360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$900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en que se recupera el inventario en un periodo dado a través de las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24 días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47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cuentas x pagar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Compras anuales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(</a:t>
                      </a:r>
                      <a:r>
                        <a:rPr lang="es-ES_tradnl" sz="1200" u="sng" dirty="0">
                          <a:effectLst/>
                        </a:rPr>
                        <a:t>Saldo </a:t>
                      </a:r>
                      <a:r>
                        <a:rPr lang="es-ES_tradnl" sz="1200" u="sng" dirty="0" err="1">
                          <a:effectLst/>
                        </a:rPr>
                        <a:t>inic</a:t>
                      </a:r>
                      <a:r>
                        <a:rPr lang="es-ES_tradnl" sz="1200" u="sng" dirty="0">
                          <a:effectLst/>
                        </a:rPr>
                        <a:t>. CP + saldo final CP</a:t>
                      </a:r>
                      <a:r>
                        <a:rPr lang="es-ES_tradnl" sz="1200" dirty="0">
                          <a:effectLst/>
                        </a:rPr>
                        <a:t>)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$800 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 u="sng">
                          <a:effectLst/>
                        </a:rPr>
                        <a:t>$60+$140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de veces en que se vacía el inventario en un periodo dado.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8 veces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51500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cuentas x pagar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360 días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Nº de veces </a:t>
                      </a:r>
                      <a:r>
                        <a:rPr lang="es-ES_tradnl" sz="1200" dirty="0" err="1">
                          <a:effectLst/>
                        </a:rPr>
                        <a:t>ctas</a:t>
                      </a:r>
                      <a:r>
                        <a:rPr lang="es-ES_tradnl" sz="1200" dirty="0">
                          <a:effectLst/>
                        </a:rPr>
                        <a:t>. x pagar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360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24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el número de días en que proveedores</a:t>
                      </a:r>
                      <a:r>
                        <a:rPr lang="es-ES_tradnl" sz="1200" baseline="0" dirty="0">
                          <a:effectLst/>
                        </a:rPr>
                        <a:t> </a:t>
                      </a:r>
                      <a:r>
                        <a:rPr lang="es-ES_tradnl" sz="1200" dirty="0">
                          <a:effectLst/>
                        </a:rPr>
                        <a:t>permanece por pagar.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15 días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630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Ciclo financiero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err="1">
                          <a:effectLst/>
                        </a:rPr>
                        <a:t>Rot</a:t>
                      </a:r>
                      <a:r>
                        <a:rPr lang="es-ES_tradnl" sz="1200" dirty="0">
                          <a:effectLst/>
                        </a:rPr>
                        <a:t>. inventarios + </a:t>
                      </a:r>
                      <a:r>
                        <a:rPr lang="es-ES_tradnl" sz="1200" dirty="0" err="1">
                          <a:effectLst/>
                        </a:rPr>
                        <a:t>rot</a:t>
                      </a:r>
                      <a:r>
                        <a:rPr lang="es-ES_tradnl" sz="1200" dirty="0">
                          <a:effectLst/>
                        </a:rPr>
                        <a:t>. C x C -</a:t>
                      </a:r>
                      <a:r>
                        <a:rPr lang="es-ES_tradnl" sz="1200" dirty="0" err="1">
                          <a:effectLst/>
                        </a:rPr>
                        <a:t>Rot</a:t>
                      </a:r>
                      <a:r>
                        <a:rPr lang="es-ES_tradnl" sz="1200" dirty="0">
                          <a:effectLst/>
                        </a:rPr>
                        <a:t>. C x P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24+22-24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el tiempo en que tarda todo el ciclo financiero de una empresa.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22 días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51970975"/>
                  </a:ext>
                </a:extLst>
              </a:tr>
            </a:tbl>
          </a:graphicData>
        </a:graphic>
      </p:graphicFrame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852BCE3D-6B23-4616-A46B-C0708C181C09}"/>
              </a:ext>
            </a:extLst>
          </p:cNvPr>
          <p:cNvSpPr/>
          <p:nvPr/>
        </p:nvSpPr>
        <p:spPr>
          <a:xfrm>
            <a:off x="8950325" y="2560018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estas tablas que ilustran el desarrollo del tema.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Bocadillo: rectángulo 13">
            <a:extLst>
              <a:ext uri="{FF2B5EF4-FFF2-40B4-BE49-F238E27FC236}">
                <a16:creationId xmlns:a16="http://schemas.microsoft.com/office/drawing/2014/main" xmlns="" id="{74A86796-F9DF-4C4C-9C9F-2063F3D08866}"/>
              </a:ext>
            </a:extLst>
          </p:cNvPr>
          <p:cNvSpPr/>
          <p:nvPr/>
        </p:nvSpPr>
        <p:spPr>
          <a:xfrm>
            <a:off x="-1591506" y="1320217"/>
            <a:ext cx="2350655" cy="7025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estas tablas son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continuaci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 del contenido de la diapositiva anterior.</a:t>
            </a:r>
          </a:p>
        </p:txBody>
      </p:sp>
    </p:spTree>
    <p:extLst>
      <p:ext uri="{BB962C8B-B14F-4D97-AF65-F5344CB8AC3E}">
        <p14:creationId xmlns:p14="http://schemas.microsoft.com/office/powerpoint/2010/main" val="38995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1005153" y="769255"/>
            <a:ext cx="10557598" cy="46769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lo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xmlns="" id="{3E2257AE-A564-3610-1293-D781FA4D8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70245"/>
              </p:ext>
            </p:extLst>
          </p:nvPr>
        </p:nvGraphicFramePr>
        <p:xfrm>
          <a:off x="1264936" y="1152295"/>
          <a:ext cx="7137918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123">
                  <a:extLst>
                    <a:ext uri="{9D8B030D-6E8A-4147-A177-3AD203B41FA5}">
                      <a16:colId xmlns:a16="http://schemas.microsoft.com/office/drawing/2014/main" xmlns="" val="703515629"/>
                    </a:ext>
                  </a:extLst>
                </a:gridCol>
                <a:gridCol w="2002790">
                  <a:extLst>
                    <a:ext uri="{9D8B030D-6E8A-4147-A177-3AD203B41FA5}">
                      <a16:colId xmlns:a16="http://schemas.microsoft.com/office/drawing/2014/main" xmlns="" val="2591313047"/>
                    </a:ext>
                  </a:extLst>
                </a:gridCol>
                <a:gridCol w="1030907">
                  <a:extLst>
                    <a:ext uri="{9D8B030D-6E8A-4147-A177-3AD203B41FA5}">
                      <a16:colId xmlns:a16="http://schemas.microsoft.com/office/drawing/2014/main" xmlns="" val="4187308849"/>
                    </a:ext>
                  </a:extLst>
                </a:gridCol>
                <a:gridCol w="2235653">
                  <a:extLst>
                    <a:ext uri="{9D8B030D-6E8A-4147-A177-3AD203B41FA5}">
                      <a16:colId xmlns:a16="http://schemas.microsoft.com/office/drawing/2014/main" xmlns="" val="3293165245"/>
                    </a:ext>
                  </a:extLst>
                </a:gridCol>
                <a:gridCol w="779445">
                  <a:extLst>
                    <a:ext uri="{9D8B030D-6E8A-4147-A177-3AD203B41FA5}">
                      <a16:colId xmlns:a16="http://schemas.microsoft.com/office/drawing/2014/main" xmlns="" val="35947606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Cifras en miles de pesos (datos supuestos)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6128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565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Capital de trabajo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Activo circulante – pasivo corto plazo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$ 500 - $ 400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recurso que requiere la empresa para poder operar.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$ 100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5241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activo total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Ventas netas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Activo total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$ 1,600 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$1,500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número de veces de eficiencia en el uso de los activos.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1.1 Veces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2143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Rotación del activo no circulante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Ventas netas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Activos no circulante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 1,600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$ 1,000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la eficiencia en el uso de los recursos totales para generar las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1.6 veces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438988"/>
                  </a:ext>
                </a:extLst>
              </a:tr>
            </a:tbl>
          </a:graphicData>
        </a:graphic>
      </p:graphicFrame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xmlns="" id="{77F6B2BA-9AAB-4477-90BC-43868502598C}"/>
              </a:ext>
            </a:extLst>
          </p:cNvPr>
          <p:cNvSpPr/>
          <p:nvPr/>
        </p:nvSpPr>
        <p:spPr>
          <a:xfrm>
            <a:off x="-1591506" y="1320217"/>
            <a:ext cx="2350655" cy="7025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estas tablas son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continuaci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 del contenido de la diapositiva anterior.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98D72566-16FD-4241-80F3-163AAFAFA44A}"/>
              </a:ext>
            </a:extLst>
          </p:cNvPr>
          <p:cNvSpPr/>
          <p:nvPr/>
        </p:nvSpPr>
        <p:spPr>
          <a:xfrm>
            <a:off x="8821016" y="1152295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estas tablas que ilustran el desarrollo del tema.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2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932827" y="1186917"/>
            <a:ext cx="10557598" cy="5551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BBDB4281-4FFA-40A6-BBD4-150933920B73}"/>
              </a:ext>
            </a:extLst>
          </p:cNvPr>
          <p:cNvSpPr/>
          <p:nvPr/>
        </p:nvSpPr>
        <p:spPr>
          <a:xfrm>
            <a:off x="932827" y="671829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A2B3F50-1B15-4038-A5C7-49F496F6BD7C}"/>
              </a:ext>
            </a:extLst>
          </p:cNvPr>
          <p:cNvSpPr txBox="1"/>
          <p:nvPr/>
        </p:nvSpPr>
        <p:spPr>
          <a:xfrm>
            <a:off x="1009203" y="668337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2.3.3. Endeudamiento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EE088FD4-8BFB-13F9-F8BB-26BC2CF2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86405"/>
              </p:ext>
            </p:extLst>
          </p:nvPr>
        </p:nvGraphicFramePr>
        <p:xfrm>
          <a:off x="1248255" y="4273998"/>
          <a:ext cx="7062027" cy="208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745">
                  <a:extLst>
                    <a:ext uri="{9D8B030D-6E8A-4147-A177-3AD203B41FA5}">
                      <a16:colId xmlns:a16="http://schemas.microsoft.com/office/drawing/2014/main" xmlns="" val="3171891927"/>
                    </a:ext>
                  </a:extLst>
                </a:gridCol>
                <a:gridCol w="1745447">
                  <a:extLst>
                    <a:ext uri="{9D8B030D-6E8A-4147-A177-3AD203B41FA5}">
                      <a16:colId xmlns:a16="http://schemas.microsoft.com/office/drawing/2014/main" xmlns="" val="1895134546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xmlns="" val="2662803458"/>
                    </a:ext>
                  </a:extLst>
                </a:gridCol>
                <a:gridCol w="2152229">
                  <a:extLst>
                    <a:ext uri="{9D8B030D-6E8A-4147-A177-3AD203B41FA5}">
                      <a16:colId xmlns:a16="http://schemas.microsoft.com/office/drawing/2014/main" xmlns="" val="1578265301"/>
                    </a:ext>
                  </a:extLst>
                </a:gridCol>
                <a:gridCol w="875942">
                  <a:extLst>
                    <a:ext uri="{9D8B030D-6E8A-4147-A177-3AD203B41FA5}">
                      <a16:colId xmlns:a16="http://schemas.microsoft.com/office/drawing/2014/main" xmlns="" val="2258598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Cifras en miles de pesos (datos supuestos)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7685845"/>
                  </a:ext>
                </a:extLst>
              </a:tr>
              <a:tr h="254171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3753672"/>
                  </a:ext>
                </a:extLst>
              </a:tr>
              <a:tr h="470249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Endeudamiento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externo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Pasivo total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Activo total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$ 900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$1,500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activo financiado por las deudas.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60%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37726144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Apalancamiento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deuda a capital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Pasivo total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Capital contable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$ 900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$ 600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pasivo en relación con el capital contable.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1.5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59296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Endeudamiento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interno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Capital contable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Pasivo total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$ 900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capital contable en relación con el pasivo.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67%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04818692"/>
                  </a:ext>
                </a:extLst>
              </a:tr>
            </a:tbl>
          </a:graphicData>
        </a:graphic>
      </p:graphicFrame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xmlns="" id="{5E7A265F-4DCC-4014-95E8-5D82BB376A1D}"/>
              </a:ext>
            </a:extLst>
          </p:cNvPr>
          <p:cNvSpPr/>
          <p:nvPr/>
        </p:nvSpPr>
        <p:spPr>
          <a:xfrm>
            <a:off x="-1600742" y="72247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tercer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754F4585-7771-4AE0-B721-AEAB7F92D82C}"/>
              </a:ext>
            </a:extLst>
          </p:cNvPr>
          <p:cNvSpPr/>
          <p:nvPr/>
        </p:nvSpPr>
        <p:spPr>
          <a:xfrm>
            <a:off x="-1593719" y="135827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tercer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28B03BDF-B3A9-49A9-9665-DA2A56D42236}"/>
              </a:ext>
            </a:extLst>
          </p:cNvPr>
          <p:cNvSpPr txBox="1"/>
          <p:nvPr/>
        </p:nvSpPr>
        <p:spPr>
          <a:xfrm>
            <a:off x="1009203" y="1287857"/>
            <a:ext cx="995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 </a:t>
            </a:r>
            <a:r>
              <a:rPr lang="es-ES_tradnl" sz="1600" dirty="0" err="1"/>
              <a:t>continuaci</a:t>
            </a:r>
            <a:r>
              <a:rPr lang="es-ES" sz="1600" dirty="0" err="1"/>
              <a:t>ón</a:t>
            </a:r>
            <a:r>
              <a:rPr lang="es-ES" sz="1600" dirty="0"/>
              <a:t>, revise </a:t>
            </a:r>
            <a:r>
              <a:rPr lang="es-ES_tradnl" sz="1600" dirty="0"/>
              <a:t>atentamente el siguiente video en el que se expone brevemente qué es la razón de endeudamiento y la importancia de su cálculo para la empresa.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5C805DD9-6CEE-4E9A-BBED-68AF6D49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122" y1="38444" x2="45122" y2="38444"/>
                        <a14:foregroundMark x1="69390" y1="77574" x2="69390" y2="77574"/>
                        <a14:foregroundMark x1="59024" y1="60412" x2="59024" y2="60412"/>
                      </a14:backgroundRemoval>
                    </a14:imgEffect>
                  </a14:imgLayer>
                </a14:imgProps>
              </a:ext>
            </a:extLst>
          </a:blip>
          <a:srcRect l="24575" t="8450" r="24339" b="6907"/>
          <a:stretch/>
        </p:blipFill>
        <p:spPr>
          <a:xfrm>
            <a:off x="1248255" y="2058382"/>
            <a:ext cx="1789662" cy="1580243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7E855500-7449-487F-90D0-8CBC42403339}"/>
              </a:ext>
            </a:extLst>
          </p:cNvPr>
          <p:cNvSpPr/>
          <p:nvPr/>
        </p:nvSpPr>
        <p:spPr>
          <a:xfrm>
            <a:off x="3093103" y="2399466"/>
            <a:ext cx="3002897" cy="5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hlinkClick r:id="rId4"/>
              </a:rPr>
              <a:t>https://youtu.be/sHIv99j53xU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3E9D66F5-8E94-47B3-94D3-14ADFFDEA5A2}"/>
              </a:ext>
            </a:extLst>
          </p:cNvPr>
          <p:cNvSpPr txBox="1"/>
          <p:nvPr/>
        </p:nvSpPr>
        <p:spPr>
          <a:xfrm>
            <a:off x="1120779" y="3802231"/>
            <a:ext cx="995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Ahora, analice las siguientes tablas que  describen y ejemplifican las razones de endeudamiento.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xmlns="" id="{142FA3AD-F358-4B7E-8925-09969EDC30B7}"/>
              </a:ext>
            </a:extLst>
          </p:cNvPr>
          <p:cNvSpPr/>
          <p:nvPr/>
        </p:nvSpPr>
        <p:spPr>
          <a:xfrm>
            <a:off x="8508082" y="4865428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estas tablas que ilustran el desarrollo del tema.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921434" y="1170597"/>
            <a:ext cx="10557598" cy="54703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BBDB4281-4FFA-40A6-BBD4-150933920B73}"/>
              </a:ext>
            </a:extLst>
          </p:cNvPr>
          <p:cNvSpPr/>
          <p:nvPr/>
        </p:nvSpPr>
        <p:spPr>
          <a:xfrm>
            <a:off x="921434" y="643142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Módulo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A2B3F50-1B15-4038-A5C7-49F496F6BD7C}"/>
              </a:ext>
            </a:extLst>
          </p:cNvPr>
          <p:cNvSpPr txBox="1"/>
          <p:nvPr/>
        </p:nvSpPr>
        <p:spPr>
          <a:xfrm>
            <a:off x="1009203" y="662291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2.3.4. Rentabilidad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90B07423-866C-CC81-C9E6-B07E3FE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79933"/>
              </p:ext>
            </p:extLst>
          </p:nvPr>
        </p:nvGraphicFramePr>
        <p:xfrm>
          <a:off x="1227169" y="3187527"/>
          <a:ext cx="7381122" cy="336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742">
                  <a:extLst>
                    <a:ext uri="{9D8B030D-6E8A-4147-A177-3AD203B41FA5}">
                      <a16:colId xmlns:a16="http://schemas.microsoft.com/office/drawing/2014/main" xmlns="" val="805347947"/>
                    </a:ext>
                  </a:extLst>
                </a:gridCol>
                <a:gridCol w="2048454">
                  <a:extLst>
                    <a:ext uri="{9D8B030D-6E8A-4147-A177-3AD203B41FA5}">
                      <a16:colId xmlns:a16="http://schemas.microsoft.com/office/drawing/2014/main" xmlns="" val="2231531961"/>
                    </a:ext>
                  </a:extLst>
                </a:gridCol>
                <a:gridCol w="1059343">
                  <a:extLst>
                    <a:ext uri="{9D8B030D-6E8A-4147-A177-3AD203B41FA5}">
                      <a16:colId xmlns:a16="http://schemas.microsoft.com/office/drawing/2014/main" xmlns="" val="2705744855"/>
                    </a:ext>
                  </a:extLst>
                </a:gridCol>
                <a:gridCol w="2287579">
                  <a:extLst>
                    <a:ext uri="{9D8B030D-6E8A-4147-A177-3AD203B41FA5}">
                      <a16:colId xmlns:a16="http://schemas.microsoft.com/office/drawing/2014/main" xmlns="" val="3215618995"/>
                    </a:ext>
                  </a:extLst>
                </a:gridCol>
                <a:gridCol w="806004">
                  <a:extLst>
                    <a:ext uri="{9D8B030D-6E8A-4147-A177-3AD203B41FA5}">
                      <a16:colId xmlns:a16="http://schemas.microsoft.com/office/drawing/2014/main" xmlns="" val="432045477"/>
                    </a:ext>
                  </a:extLst>
                </a:gridCol>
              </a:tblGrid>
              <a:tr h="186662">
                <a:tc gridSpan="5"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Cifras en miles de pesos (Datos supuestos)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57130"/>
                  </a:ext>
                </a:extLst>
              </a:tr>
              <a:tr h="186662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Concepto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Razón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Ejemplo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Significado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effectLst/>
                        </a:rPr>
                        <a:t>Resultado</a:t>
                      </a:r>
                      <a:endParaRPr lang="es-MX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489667"/>
                  </a:ext>
                </a:extLst>
              </a:tr>
              <a:tr h="37332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Margen bruto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bruta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Ventas totales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$ 2,100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$3,000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margen de contribución por venta.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70%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08600592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Margen operativo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de operación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Ventas totales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$ 1,200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$ 3,000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el margen de utilidad deducidos los gastos respecto a las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40%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72049814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Margen neto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Ventas Totales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$ 200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$ 3,000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Representa la proporción del capital contable en relación con el pasivo.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20%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32587339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ROA Rentabilidad sobre el activo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Activo Total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$ 1,500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200" dirty="0">
                          <a:effectLst/>
                        </a:rPr>
                        <a:t>El retorno obtenido por cada peso invertido en activo.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40%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8572770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ROE Rentabilidad para el socio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Capital contable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$ 200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$ 600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El retorno obtenido por cada peso que los socios han invertido.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>
                          <a:effectLst/>
                        </a:rPr>
                        <a:t>33%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44396773"/>
                  </a:ext>
                </a:extLst>
              </a:tr>
              <a:tr h="37332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Utilidad por acción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 dirty="0">
                          <a:effectLst/>
                        </a:rPr>
                        <a:t>Utilidad neta       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ES_tradnl" sz="1200" dirty="0">
                          <a:effectLst/>
                        </a:rPr>
                        <a:t> Nº acciones en circulación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u="sng">
                          <a:effectLst/>
                        </a:rPr>
                        <a:t>$ 600</a:t>
                      </a:r>
                      <a:endParaRPr lang="es-MX" sz="1200">
                        <a:effectLst/>
                      </a:endParaRPr>
                    </a:p>
                    <a:p>
                      <a:pPr algn="ctr"/>
                      <a:r>
                        <a:rPr lang="es-ES_tradnl" sz="1200">
                          <a:effectLst/>
                        </a:rPr>
                        <a:t> 1,000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200" dirty="0">
                          <a:effectLst/>
                        </a:rPr>
                        <a:t>Es la utilidad por acción, del total de acciones en circulación.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effectLst/>
                        </a:rPr>
                        <a:t>60 </a:t>
                      </a:r>
                      <a:r>
                        <a:rPr lang="es-ES_tradnl" sz="1200" dirty="0" err="1">
                          <a:effectLst/>
                        </a:rPr>
                        <a:t>cts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28256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FD5DB5F1-2D08-4103-B333-BC548E9C6F9B}"/>
              </a:ext>
            </a:extLst>
          </p:cNvPr>
          <p:cNvSpPr txBox="1"/>
          <p:nvPr/>
        </p:nvSpPr>
        <p:spPr>
          <a:xfrm>
            <a:off x="1019035" y="1208761"/>
            <a:ext cx="995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El siguiente video exponen brevemente cuáles son las razones de rentabilidad, </a:t>
            </a:r>
            <a:r>
              <a:rPr lang="es-ES_tradnl" sz="1600" dirty="0" err="1"/>
              <a:t>rev</a:t>
            </a:r>
            <a:r>
              <a:rPr lang="es-ES" sz="1600" dirty="0" err="1"/>
              <a:t>íselo</a:t>
            </a:r>
            <a:r>
              <a:rPr lang="es-ES" sz="1600" dirty="0"/>
              <a:t> con atención.</a:t>
            </a:r>
            <a:endParaRPr lang="es-ES_tradnl" sz="1600" dirty="0"/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BDFFADBB-412D-4CF8-8D46-AB0CB02CC9B7}"/>
              </a:ext>
            </a:extLst>
          </p:cNvPr>
          <p:cNvSpPr/>
          <p:nvPr/>
        </p:nvSpPr>
        <p:spPr>
          <a:xfrm>
            <a:off x="-1600742" y="72247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cuarto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xmlns="" id="{3B4C8859-4333-4710-8FB1-11B610636D93}"/>
              </a:ext>
            </a:extLst>
          </p:cNvPr>
          <p:cNvSpPr/>
          <p:nvPr/>
        </p:nvSpPr>
        <p:spPr>
          <a:xfrm>
            <a:off x="-1600742" y="1279174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cuarto apartado de la sección 2.3.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6102D079-3F06-4829-AEF1-8E173178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122" y1="38444" x2="45122" y2="38444"/>
                        <a14:foregroundMark x1="69390" y1="77574" x2="69390" y2="77574"/>
                        <a14:foregroundMark x1="59024" y1="60412" x2="59024" y2="60412"/>
                      </a14:backgroundRemoval>
                    </a14:imgEffect>
                  </a14:imgLayer>
                </a14:imgProps>
              </a:ext>
            </a:extLst>
          </a:blip>
          <a:srcRect l="24575" t="8450" r="24339" b="6907"/>
          <a:stretch/>
        </p:blipFill>
        <p:spPr>
          <a:xfrm>
            <a:off x="1181435" y="1793537"/>
            <a:ext cx="1044529" cy="922302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3C7230BA-CA0A-4E03-A443-1BF8CDC59851}"/>
              </a:ext>
            </a:extLst>
          </p:cNvPr>
          <p:cNvSpPr/>
          <p:nvPr/>
        </p:nvSpPr>
        <p:spPr>
          <a:xfrm>
            <a:off x="2225964" y="1807412"/>
            <a:ext cx="2581939" cy="55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>
                <a:solidFill>
                  <a:schemeClr val="bg1"/>
                </a:solidFill>
                <a:hlinkClick r:id="rId4"/>
              </a:rPr>
              <a:t>https://youtu.be/DUONNiCiPZE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E7790E8A-6AA4-415E-B3F7-496291ED1A27}"/>
              </a:ext>
            </a:extLst>
          </p:cNvPr>
          <p:cNvSpPr txBox="1"/>
          <p:nvPr/>
        </p:nvSpPr>
        <p:spPr>
          <a:xfrm>
            <a:off x="1009203" y="2793294"/>
            <a:ext cx="995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Ahora, analice la siguiente tabla en la que se describen y se ejemplifican las razones de rentabilidad.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xmlns="" id="{C0BD580E-E1AE-44AB-8145-AC818EE953F7}"/>
              </a:ext>
            </a:extLst>
          </p:cNvPr>
          <p:cNvSpPr/>
          <p:nvPr/>
        </p:nvSpPr>
        <p:spPr>
          <a:xfrm>
            <a:off x="8779812" y="3291662"/>
            <a:ext cx="2216484" cy="868982"/>
          </a:xfrm>
          <a:prstGeom prst="wedgeRectCallout">
            <a:avLst>
              <a:gd name="adj1" fmla="val -62921"/>
              <a:gd name="adj2" fmla="val -17982"/>
            </a:avLst>
          </a:prstGeom>
          <a:solidFill>
            <a:srgbClr val="FF33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2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Aurelio: </a:t>
            </a:r>
            <a:r>
              <a:rPr lang="es-MX" sz="1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formato de imagen a estas tablas que ilustran el desarrollo del tema.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93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8401</TotalTime>
  <Words>1105</Words>
  <Application>Microsoft Office PowerPoint</Application>
  <PresentationFormat>Panorámica</PresentationFormat>
  <Paragraphs>227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Gutierrez Cordoba</dc:creator>
  <cp:lastModifiedBy>Vargas Gomez Renato</cp:lastModifiedBy>
  <cp:revision>253</cp:revision>
  <dcterms:created xsi:type="dcterms:W3CDTF">2022-04-19T16:31:50Z</dcterms:created>
  <dcterms:modified xsi:type="dcterms:W3CDTF">2022-09-01T20:29:40Z</dcterms:modified>
</cp:coreProperties>
</file>