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elio Hernández Guerrero" initials="AH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E"/>
    <a:srgbClr val="009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4" autoAdjust="0"/>
    <p:restoredTop sz="95246"/>
  </p:normalViewPr>
  <p:slideViewPr>
    <p:cSldViewPr snapToGrid="0">
      <p:cViewPr>
        <p:scale>
          <a:sx n="170" d="100"/>
          <a:sy n="170" d="100"/>
        </p:scale>
        <p:origin x="-627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0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15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10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5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2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2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0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76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29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6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2087-8E8A-49D5-A952-0003C5127432}" type="datetimeFigureOut">
              <a:rPr lang="es-MX" smtClean="0"/>
              <a:t>11/12/20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9A15-E23F-4256-B67C-4705249EC2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47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F43ADB58-C72C-4F59-B0FB-DAFABC8A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7491"/>
            <a:ext cx="12192000" cy="6858000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2EB6A7B1-33B4-49AC-9C3C-64D5FD8E4E61}"/>
              </a:ext>
            </a:extLst>
          </p:cNvPr>
          <p:cNvCxnSpPr/>
          <p:nvPr/>
        </p:nvCxnSpPr>
        <p:spPr>
          <a:xfrm>
            <a:off x="6096000" y="865051"/>
            <a:ext cx="0" cy="8418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099DF724-7744-4BAE-AC05-44F519530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93" y="279232"/>
            <a:ext cx="2024614" cy="1171637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="" xmlns:a16="http://schemas.microsoft.com/office/drawing/2014/main" id="{EFEDB039-0589-4BE9-90C4-FA1382FE5C3B}"/>
              </a:ext>
            </a:extLst>
          </p:cNvPr>
          <p:cNvCxnSpPr>
            <a:cxnSpLocks/>
          </p:cNvCxnSpPr>
          <p:nvPr/>
        </p:nvCxnSpPr>
        <p:spPr>
          <a:xfrm>
            <a:off x="8038011" y="1706880"/>
            <a:ext cx="9896" cy="243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="" xmlns:a16="http://schemas.microsoft.com/office/drawing/2014/main" id="{A6D325A9-B298-4F73-9A03-38028A1EF954}"/>
              </a:ext>
            </a:extLst>
          </p:cNvPr>
          <p:cNvCxnSpPr>
            <a:cxnSpLocks/>
          </p:cNvCxnSpPr>
          <p:nvPr/>
        </p:nvCxnSpPr>
        <p:spPr>
          <a:xfrm flipH="1">
            <a:off x="4136572" y="1706880"/>
            <a:ext cx="39014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="" xmlns:a16="http://schemas.microsoft.com/office/drawing/2014/main" id="{047B53BA-CED4-4E4B-B0BF-43745880BF7C}"/>
              </a:ext>
            </a:extLst>
          </p:cNvPr>
          <p:cNvCxnSpPr>
            <a:cxnSpLocks/>
          </p:cNvCxnSpPr>
          <p:nvPr/>
        </p:nvCxnSpPr>
        <p:spPr>
          <a:xfrm>
            <a:off x="4136572" y="1706880"/>
            <a:ext cx="0" cy="2203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49AFD7E-BEDD-4BB2-9EA9-22A06EF299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88" y="1936928"/>
            <a:ext cx="2024614" cy="11716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1BDD02D3-36AB-4991-BB66-D4E3600E97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00" y="1948275"/>
            <a:ext cx="2024614" cy="1171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3F95B9E-9FEC-49DD-87D9-3A867BD109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98" y="3338612"/>
            <a:ext cx="2658018" cy="28093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535610F-7D22-4B9A-A5F4-D6D07E2C06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85" y="3338612"/>
            <a:ext cx="2658019" cy="2809311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986C8334-FBFC-47F5-B68A-A7732B165273}"/>
              </a:ext>
            </a:extLst>
          </p:cNvPr>
          <p:cNvSpPr txBox="1"/>
          <p:nvPr/>
        </p:nvSpPr>
        <p:spPr>
          <a:xfrm>
            <a:off x="5156402" y="537862"/>
            <a:ext cx="187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Gill Sans MT" panose="020B0502020104020203" pitchFamily="34" charset="0"/>
              </a:rPr>
              <a:t>Aprendizaje autorregulado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40F2BBC7-3E4A-4ECB-B027-D18E0B501A3E}"/>
              </a:ext>
            </a:extLst>
          </p:cNvPr>
          <p:cNvSpPr txBox="1"/>
          <p:nvPr/>
        </p:nvSpPr>
        <p:spPr>
          <a:xfrm>
            <a:off x="3186525" y="2199580"/>
            <a:ext cx="187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Gill Sans MT" panose="020B0502020104020203" pitchFamily="34" charset="0"/>
              </a:rPr>
              <a:t>Dimensión cognitiva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F2689264-DC97-498F-BD82-7D6B173E7D4D}"/>
              </a:ext>
            </a:extLst>
          </p:cNvPr>
          <p:cNvSpPr txBox="1"/>
          <p:nvPr/>
        </p:nvSpPr>
        <p:spPr>
          <a:xfrm>
            <a:off x="7115830" y="2072428"/>
            <a:ext cx="187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Gill Sans MT" panose="020B0502020104020203" pitchFamily="34" charset="0"/>
              </a:rPr>
              <a:t>Dimensión afectivo-motivacional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0C9D17F3-5FDF-4B4A-B5BE-1AE490485935}"/>
              </a:ext>
            </a:extLst>
          </p:cNvPr>
          <p:cNvSpPr txBox="1"/>
          <p:nvPr/>
        </p:nvSpPr>
        <p:spPr>
          <a:xfrm>
            <a:off x="2900313" y="3401468"/>
            <a:ext cx="2472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Habilidades de pensamiento lógico, crítico-reflexivo.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Habilidad de análisis y síntesis.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Habilidad </a:t>
            </a:r>
            <a:r>
              <a:rPr lang="es-MX" sz="1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 planificar</a:t>
            </a: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, organizar y controlar la ejecución de la actividad.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Habilidad de regular la atención y concentración.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Habilidad </a:t>
            </a:r>
            <a:r>
              <a:rPr lang="es-MX" sz="1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 reflexionar acerca del </a:t>
            </a: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propio proceso de pensamiento y su contenido.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Habilidad de realizar autorregulación consciente de sus procesos cognitivos.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40956C90-3B56-4784-9661-A42BACC99228}"/>
              </a:ext>
            </a:extLst>
          </p:cNvPr>
          <p:cNvSpPr txBox="1"/>
          <p:nvPr/>
        </p:nvSpPr>
        <p:spPr>
          <a:xfrm>
            <a:off x="6801752" y="4230337"/>
            <a:ext cx="2472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Motivación interna, autonomía e independencia, confianza en sí mismo, disciplina y dedicación, tolerancia a la frustración, autoestima adecuada.</a:t>
            </a:r>
          </a:p>
        </p:txBody>
      </p:sp>
    </p:spTree>
    <p:extLst>
      <p:ext uri="{BB962C8B-B14F-4D97-AF65-F5344CB8AC3E}">
        <p14:creationId xmlns:p14="http://schemas.microsoft.com/office/powerpoint/2010/main" val="17360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458BEFC-C43C-45F2-83E2-045601347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="" xmlns:a16="http://schemas.microsoft.com/office/drawing/2014/main" id="{1719C613-9FF1-4D90-8199-83919B8FB026}"/>
              </a:ext>
            </a:extLst>
          </p:cNvPr>
          <p:cNvSpPr/>
          <p:nvPr/>
        </p:nvSpPr>
        <p:spPr>
          <a:xfrm>
            <a:off x="2030279" y="1553705"/>
            <a:ext cx="3409628" cy="3409628"/>
          </a:xfrm>
          <a:prstGeom prst="ellipse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Gill Sans MT" panose="020B0502020104020203" pitchFamily="34" charset="0"/>
              </a:rPr>
              <a:t>La metacognición, </a:t>
            </a:r>
            <a:r>
              <a:rPr lang="es-MX" sz="2400" b="1" dirty="0" smtClean="0">
                <a:latin typeface="Gill Sans MT" panose="020B0502020104020203" pitchFamily="34" charset="0"/>
              </a:rPr>
              <a:t>dos </a:t>
            </a:r>
            <a:r>
              <a:rPr lang="es-MX" sz="2400" b="1" dirty="0">
                <a:latin typeface="Gill Sans MT" panose="020B0502020104020203" pitchFamily="34" charset="0"/>
              </a:rPr>
              <a:t>aspectos: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="" xmlns:a16="http://schemas.microsoft.com/office/drawing/2014/main" id="{595B8BFC-85EC-46BC-980C-D8786254C9DE}"/>
              </a:ext>
            </a:extLst>
          </p:cNvPr>
          <p:cNvGrpSpPr/>
          <p:nvPr/>
        </p:nvGrpSpPr>
        <p:grpSpPr>
          <a:xfrm>
            <a:off x="5672266" y="2781112"/>
            <a:ext cx="1498398" cy="954813"/>
            <a:chOff x="3090743" y="1763122"/>
            <a:chExt cx="682382" cy="434829"/>
          </a:xfrm>
        </p:grpSpPr>
        <p:sp>
          <p:nvSpPr>
            <p:cNvPr id="8" name="Flecha: a la derecha 7">
              <a:extLst>
                <a:ext uri="{FF2B5EF4-FFF2-40B4-BE49-F238E27FC236}">
                  <a16:creationId xmlns="" xmlns:a16="http://schemas.microsoft.com/office/drawing/2014/main" id="{1FF0943D-52DB-4FEF-9CAA-CF02D9F2294A}"/>
                </a:ext>
              </a:extLst>
            </p:cNvPr>
            <p:cNvSpPr/>
            <p:nvPr/>
          </p:nvSpPr>
          <p:spPr>
            <a:xfrm rot="10777585">
              <a:off x="3090743" y="1763122"/>
              <a:ext cx="682382" cy="43482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="" xmlns:a16="http://schemas.microsoft.com/office/drawing/2014/main" id="{225FB3EB-864B-4C63-89BA-2877CC09B957}"/>
                </a:ext>
              </a:extLst>
            </p:cNvPr>
            <p:cNvSpPr txBox="1"/>
            <p:nvPr/>
          </p:nvSpPr>
          <p:spPr>
            <a:xfrm rot="10777585">
              <a:off x="3221191" y="1849663"/>
              <a:ext cx="551933" cy="260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200" kern="1200">
                <a:solidFill>
                  <a:sysClr val="window" lastClr="FFFFFF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CD5B9038-7551-423E-8323-5ADB89E550DC}"/>
              </a:ext>
            </a:extLst>
          </p:cNvPr>
          <p:cNvSpPr/>
          <p:nvPr/>
        </p:nvSpPr>
        <p:spPr>
          <a:xfrm>
            <a:off x="7172517" y="574710"/>
            <a:ext cx="2412755" cy="2412755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s-MX" sz="1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Que el estudiante </a:t>
            </a: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conozca sus capacidades, habilidades y experiencias ante diferentes </a:t>
            </a:r>
            <a:r>
              <a:rPr lang="es-MX" sz="1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tareas.</a:t>
            </a:r>
            <a:endParaRPr lang="es-MX" sz="1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6C609A62-DB30-4D16-95FC-A33358367677}"/>
              </a:ext>
            </a:extLst>
          </p:cNvPr>
          <p:cNvSpPr/>
          <p:nvPr/>
        </p:nvSpPr>
        <p:spPr>
          <a:xfrm>
            <a:off x="7172517" y="3547975"/>
            <a:ext cx="2412755" cy="2412755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s-MX" sz="1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Que el estudiante </a:t>
            </a:r>
            <a:r>
              <a:rPr lang="es-MX" sz="1200" dirty="0">
                <a:solidFill>
                  <a:schemeClr val="bg1"/>
                </a:solidFill>
                <a:latin typeface="Gill Sans MT" panose="020B0502020104020203" pitchFamily="34" charset="0"/>
              </a:rPr>
              <a:t>conozca estrategias diversas para diferentes tareas, contenidos, etc.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1F23EB65-98BD-4B6A-BDED-5E904AE0A0CA}"/>
              </a:ext>
            </a:extLst>
          </p:cNvPr>
          <p:cNvGrpSpPr/>
          <p:nvPr/>
        </p:nvGrpSpPr>
        <p:grpSpPr>
          <a:xfrm>
            <a:off x="8110279" y="3006838"/>
            <a:ext cx="538474" cy="560511"/>
            <a:chOff x="4314695" y="1807087"/>
            <a:chExt cx="344661" cy="310614"/>
          </a:xfrm>
        </p:grpSpPr>
        <p:sp>
          <p:nvSpPr>
            <p:cNvPr id="16" name="Signo más 15">
              <a:extLst>
                <a:ext uri="{FF2B5EF4-FFF2-40B4-BE49-F238E27FC236}">
                  <a16:creationId xmlns="" xmlns:a16="http://schemas.microsoft.com/office/drawing/2014/main" id="{58B4ECBF-DF86-4167-884A-5D5520152321}"/>
                </a:ext>
              </a:extLst>
            </p:cNvPr>
            <p:cNvSpPr/>
            <p:nvPr/>
          </p:nvSpPr>
          <p:spPr>
            <a:xfrm>
              <a:off x="4314695" y="1807087"/>
              <a:ext cx="344661" cy="310614"/>
            </a:xfrm>
            <a:prstGeom prst="mathPlus">
              <a:avLst/>
            </a:prstGeom>
            <a:solidFill>
              <a:srgbClr val="4472C4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Signo más 4">
              <a:extLst>
                <a:ext uri="{FF2B5EF4-FFF2-40B4-BE49-F238E27FC236}">
                  <a16:creationId xmlns="" xmlns:a16="http://schemas.microsoft.com/office/drawing/2014/main" id="{3BD20B84-3689-4A8F-A73E-4F89991B7546}"/>
                </a:ext>
              </a:extLst>
            </p:cNvPr>
            <p:cNvSpPr txBox="1"/>
            <p:nvPr/>
          </p:nvSpPr>
          <p:spPr>
            <a:xfrm>
              <a:off x="4360380" y="1925866"/>
              <a:ext cx="253291" cy="73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500" kern="1200">
                <a:solidFill>
                  <a:sysClr val="window" lastClr="FFFFFF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5266A42C-FE13-4B93-8130-3A56895B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="" xmlns:a16="http://schemas.microsoft.com/office/drawing/2014/main" id="{FF097F2F-BD7A-43FE-907A-8E43730CAD20}"/>
              </a:ext>
            </a:extLst>
          </p:cNvPr>
          <p:cNvSpPr/>
          <p:nvPr/>
        </p:nvSpPr>
        <p:spPr>
          <a:xfrm rot="10777585">
            <a:off x="2063104" y="3235914"/>
            <a:ext cx="1018251" cy="64885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Flecha: a la derecha 13">
            <a:extLst>
              <a:ext uri="{FF2B5EF4-FFF2-40B4-BE49-F238E27FC236}">
                <a16:creationId xmlns="" xmlns:a16="http://schemas.microsoft.com/office/drawing/2014/main" id="{D67FBBAC-B5CE-4F45-9471-A1A58FE65A78}"/>
              </a:ext>
            </a:extLst>
          </p:cNvPr>
          <p:cNvSpPr/>
          <p:nvPr/>
        </p:nvSpPr>
        <p:spPr>
          <a:xfrm>
            <a:off x="2367730" y="3232601"/>
            <a:ext cx="1018251" cy="64885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Bocadillo: rectángulo con esquinas redondeadas 17">
            <a:extLst>
              <a:ext uri="{FF2B5EF4-FFF2-40B4-BE49-F238E27FC236}">
                <a16:creationId xmlns="" xmlns:a16="http://schemas.microsoft.com/office/drawing/2014/main" id="{F6AB0C0A-0F23-4B54-B593-EB330CA17DF2}"/>
              </a:ext>
            </a:extLst>
          </p:cNvPr>
          <p:cNvSpPr/>
          <p:nvPr/>
        </p:nvSpPr>
        <p:spPr>
          <a:xfrm>
            <a:off x="5395048" y="1017742"/>
            <a:ext cx="2834898" cy="1378857"/>
          </a:xfrm>
          <a:prstGeom prst="wedgeRoundRectCallout">
            <a:avLst>
              <a:gd name="adj1" fmla="val -77553"/>
              <a:gd name="adj2" fmla="val 88815"/>
              <a:gd name="adj3" fmla="val 16667"/>
            </a:avLst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Bocadillo: rectángulo con esquinas redondeadas 18">
            <a:extLst>
              <a:ext uri="{FF2B5EF4-FFF2-40B4-BE49-F238E27FC236}">
                <a16:creationId xmlns="" xmlns:a16="http://schemas.microsoft.com/office/drawing/2014/main" id="{EA3DEBBD-175B-4DFF-B6B9-5F36A6B3BD12}"/>
              </a:ext>
            </a:extLst>
          </p:cNvPr>
          <p:cNvSpPr/>
          <p:nvPr/>
        </p:nvSpPr>
        <p:spPr>
          <a:xfrm>
            <a:off x="5395047" y="2739570"/>
            <a:ext cx="2834899" cy="1378857"/>
          </a:xfrm>
          <a:prstGeom prst="wedgeRoundRectCallout">
            <a:avLst>
              <a:gd name="adj1" fmla="val -76231"/>
              <a:gd name="adj2" fmla="val 14078"/>
              <a:gd name="adj3" fmla="val 16667"/>
            </a:avLst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Bocadillo: rectángulo con esquinas redondeadas 19">
            <a:extLst>
              <a:ext uri="{FF2B5EF4-FFF2-40B4-BE49-F238E27FC236}">
                <a16:creationId xmlns="" xmlns:a16="http://schemas.microsoft.com/office/drawing/2014/main" id="{98EA7EC7-AB74-40A9-B048-738AD38E2E76}"/>
              </a:ext>
            </a:extLst>
          </p:cNvPr>
          <p:cNvSpPr/>
          <p:nvPr/>
        </p:nvSpPr>
        <p:spPr>
          <a:xfrm>
            <a:off x="5395047" y="4461398"/>
            <a:ext cx="2834899" cy="1378857"/>
          </a:xfrm>
          <a:prstGeom prst="wedgeRoundRectCallout">
            <a:avLst>
              <a:gd name="adj1" fmla="val -73883"/>
              <a:gd name="adj2" fmla="val -71185"/>
              <a:gd name="adj3" fmla="val 16667"/>
            </a:avLst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F44C7F9-DFEE-45DC-83EA-2E515D33E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44" y="2011549"/>
            <a:ext cx="2834898" cy="2834898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CA749B9-E905-4F16-80EF-25AE563B6804}"/>
              </a:ext>
            </a:extLst>
          </p:cNvPr>
          <p:cNvSpPr/>
          <p:nvPr/>
        </p:nvSpPr>
        <p:spPr>
          <a:xfrm>
            <a:off x="358664" y="2727611"/>
            <a:ext cx="1658831" cy="1658831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Tarea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Contenido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Problemas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="" xmlns:a16="http://schemas.microsoft.com/office/drawing/2014/main" id="{DC490275-99D7-4FB7-A94F-BDE5A5447F9F}"/>
              </a:ext>
            </a:extLst>
          </p:cNvPr>
          <p:cNvSpPr/>
          <p:nvPr/>
        </p:nvSpPr>
        <p:spPr>
          <a:xfrm>
            <a:off x="8984343" y="1017742"/>
            <a:ext cx="2834898" cy="13788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="" xmlns:a16="http://schemas.microsoft.com/office/drawing/2014/main" id="{7BF9B8C6-BD2F-47F1-B9D4-C82CF695C712}"/>
              </a:ext>
            </a:extLst>
          </p:cNvPr>
          <p:cNvSpPr/>
          <p:nvPr/>
        </p:nvSpPr>
        <p:spPr>
          <a:xfrm>
            <a:off x="8984343" y="2739569"/>
            <a:ext cx="2834898" cy="13788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="" xmlns:a16="http://schemas.microsoft.com/office/drawing/2014/main" id="{D3467962-5814-43CE-96CE-7D9E2FCA528F}"/>
              </a:ext>
            </a:extLst>
          </p:cNvPr>
          <p:cNvSpPr/>
          <p:nvPr/>
        </p:nvSpPr>
        <p:spPr>
          <a:xfrm>
            <a:off x="8984343" y="4461398"/>
            <a:ext cx="2834898" cy="13788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="" xmlns:a16="http://schemas.microsoft.com/office/drawing/2014/main" id="{0CDBB5B2-4D5E-4A7A-B46B-E1210886B81C}"/>
              </a:ext>
            </a:extLst>
          </p:cNvPr>
          <p:cNvCxnSpPr>
            <a:stCxn id="18" idx="3"/>
          </p:cNvCxnSpPr>
          <p:nvPr/>
        </p:nvCxnSpPr>
        <p:spPr>
          <a:xfrm>
            <a:off x="8229946" y="1707171"/>
            <a:ext cx="754397" cy="5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="" xmlns:a16="http://schemas.microsoft.com/office/drawing/2014/main" id="{2AB0CA77-63CF-4FDF-A2F7-02E9A70D2F30}"/>
              </a:ext>
            </a:extLst>
          </p:cNvPr>
          <p:cNvCxnSpPr/>
          <p:nvPr/>
        </p:nvCxnSpPr>
        <p:spPr>
          <a:xfrm>
            <a:off x="8229945" y="3443653"/>
            <a:ext cx="754397" cy="5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="" xmlns:a16="http://schemas.microsoft.com/office/drawing/2014/main" id="{6045E35F-5CD9-477D-8787-67E9D7083095}"/>
              </a:ext>
            </a:extLst>
          </p:cNvPr>
          <p:cNvCxnSpPr/>
          <p:nvPr/>
        </p:nvCxnSpPr>
        <p:spPr>
          <a:xfrm>
            <a:off x="8229944" y="5134636"/>
            <a:ext cx="754397" cy="5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E1AE8950-F97A-4523-93CB-E55F0DC4EB5C}"/>
              </a:ext>
            </a:extLst>
          </p:cNvPr>
          <p:cNvSpPr txBox="1"/>
          <p:nvPr/>
        </p:nvSpPr>
        <p:spPr>
          <a:xfrm>
            <a:off x="358664" y="232229"/>
            <a:ext cx="67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529E"/>
                </a:solidFill>
                <a:latin typeface="Gill Sans MT" panose="020B0502020104020203" pitchFamily="34" charset="0"/>
              </a:rPr>
              <a:t>Aprendizaje autorregulado. </a:t>
            </a:r>
            <a:r>
              <a:rPr lang="es-MX" sz="2400" b="1" dirty="0">
                <a:solidFill>
                  <a:srgbClr val="009930"/>
                </a:solidFill>
                <a:latin typeface="Gill Sans MT" panose="020B0502020104020203" pitchFamily="34" charset="0"/>
              </a:rPr>
              <a:t>Metacognición</a:t>
            </a:r>
          </a:p>
          <a:p>
            <a:r>
              <a:rPr lang="es-MX" sz="1600" dirty="0">
                <a:solidFill>
                  <a:srgbClr val="009930"/>
                </a:solidFill>
                <a:latin typeface="Gill Sans MT" panose="020B0502020104020203" pitchFamily="34" charset="0"/>
              </a:rPr>
              <a:t>Conocimiento de su propia actividad cognitiva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6727AF1C-7CBD-4059-A902-940803978B94}"/>
              </a:ext>
            </a:extLst>
          </p:cNvPr>
          <p:cNvSpPr txBox="1"/>
          <p:nvPr/>
        </p:nvSpPr>
        <p:spPr>
          <a:xfrm>
            <a:off x="358664" y="1522504"/>
            <a:ext cx="283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solidFill>
                  <a:srgbClr val="00529E"/>
                </a:solidFill>
                <a:latin typeface="Gill Sans MT" panose="020B0502020104020203" pitchFamily="34" charset="0"/>
              </a:rPr>
              <a:t>Primer aspecto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4BAE07C8-4E25-47A8-B84C-44B8546273C1}"/>
              </a:ext>
            </a:extLst>
          </p:cNvPr>
          <p:cNvSpPr txBox="1"/>
          <p:nvPr/>
        </p:nvSpPr>
        <p:spPr>
          <a:xfrm>
            <a:off x="5505442" y="1337838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Desconozco el problema (tarea o contenido), no lo he visto, esa tarea nunca la he realizado.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23CB2D63-969F-4823-83B7-597738491432}"/>
              </a:ext>
            </a:extLst>
          </p:cNvPr>
          <p:cNvSpPr txBox="1"/>
          <p:nvPr/>
        </p:nvSpPr>
        <p:spPr>
          <a:xfrm>
            <a:off x="5530245" y="3172211"/>
            <a:ext cx="256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Es difícil la comprensión de esta tarea.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81C34580-A64D-49FA-9573-D63D9827047C}"/>
              </a:ext>
            </a:extLst>
          </p:cNvPr>
          <p:cNvSpPr txBox="1"/>
          <p:nvPr/>
        </p:nvSpPr>
        <p:spPr>
          <a:xfrm>
            <a:off x="5530244" y="4765304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Realizar un gráfico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me ayudaría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a comprender este tipo de tarea (problema o contenido).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5BA71632-6352-4AD2-83E4-401854B01D9F}"/>
              </a:ext>
            </a:extLst>
          </p:cNvPr>
          <p:cNvSpPr txBox="1"/>
          <p:nvPr/>
        </p:nvSpPr>
        <p:spPr>
          <a:xfrm>
            <a:off x="9149181" y="1337838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El estudiante </a:t>
            </a:r>
            <a:r>
              <a:rPr lang="es-MX" sz="1400" dirty="0">
                <a:solidFill>
                  <a:srgbClr val="00529E"/>
                </a:solidFill>
                <a:latin typeface="Gill Sans MT" panose="020B0502020104020203" pitchFamily="34" charset="0"/>
              </a:rPr>
              <a:t>conoce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esta condición o esta característica personal.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D2F560A6-0C2D-4DEF-8272-D9334BA4F1B1}"/>
              </a:ext>
            </a:extLst>
          </p:cNvPr>
          <p:cNvSpPr txBox="1"/>
          <p:nvPr/>
        </p:nvSpPr>
        <p:spPr>
          <a:xfrm>
            <a:off x="9119541" y="3074321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El estudiante </a:t>
            </a:r>
            <a:r>
              <a:rPr lang="es-MX" sz="1400" dirty="0">
                <a:solidFill>
                  <a:srgbClr val="00529E"/>
                </a:solidFill>
                <a:latin typeface="Gill Sans MT" panose="020B0502020104020203" pitchFamily="34" charset="0"/>
              </a:rPr>
              <a:t>conoce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las características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de la tarea (problema o contenido).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C75BC05A-A8D9-4C7F-8135-488F8DD60704}"/>
              </a:ext>
            </a:extLst>
          </p:cNvPr>
          <p:cNvSpPr txBox="1"/>
          <p:nvPr/>
        </p:nvSpPr>
        <p:spPr>
          <a:xfrm>
            <a:off x="9119540" y="4889216"/>
            <a:ext cx="256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00529E"/>
                </a:solidFill>
                <a:latin typeface="Gill Sans MT" panose="020B0502020104020203" pitchFamily="34" charset="0"/>
              </a:rPr>
              <a:t>Conocimiento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una estrategia adecuada.</a:t>
            </a:r>
          </a:p>
        </p:txBody>
      </p:sp>
    </p:spTree>
    <p:extLst>
      <p:ext uri="{BB962C8B-B14F-4D97-AF65-F5344CB8AC3E}">
        <p14:creationId xmlns:p14="http://schemas.microsoft.com/office/powerpoint/2010/main" val="964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5266A42C-FE13-4B93-8130-3A56895B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="" xmlns:a16="http://schemas.microsoft.com/office/drawing/2014/main" id="{FF097F2F-BD7A-43FE-907A-8E43730CAD20}"/>
              </a:ext>
            </a:extLst>
          </p:cNvPr>
          <p:cNvSpPr/>
          <p:nvPr/>
        </p:nvSpPr>
        <p:spPr>
          <a:xfrm rot="10777585">
            <a:off x="2063104" y="3235914"/>
            <a:ext cx="1018251" cy="64885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Flecha: a la derecha 13">
            <a:extLst>
              <a:ext uri="{FF2B5EF4-FFF2-40B4-BE49-F238E27FC236}">
                <a16:creationId xmlns="" xmlns:a16="http://schemas.microsoft.com/office/drawing/2014/main" id="{D67FBBAC-B5CE-4F45-9471-A1A58FE65A78}"/>
              </a:ext>
            </a:extLst>
          </p:cNvPr>
          <p:cNvSpPr/>
          <p:nvPr/>
        </p:nvSpPr>
        <p:spPr>
          <a:xfrm>
            <a:off x="2367730" y="3232601"/>
            <a:ext cx="1018251" cy="64885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Bocadillo: rectángulo con esquinas redondeadas 17">
            <a:extLst>
              <a:ext uri="{FF2B5EF4-FFF2-40B4-BE49-F238E27FC236}">
                <a16:creationId xmlns="" xmlns:a16="http://schemas.microsoft.com/office/drawing/2014/main" id="{F6AB0C0A-0F23-4B54-B593-EB330CA17DF2}"/>
              </a:ext>
            </a:extLst>
          </p:cNvPr>
          <p:cNvSpPr/>
          <p:nvPr/>
        </p:nvSpPr>
        <p:spPr>
          <a:xfrm>
            <a:off x="5395048" y="1017742"/>
            <a:ext cx="2834898" cy="1378857"/>
          </a:xfrm>
          <a:prstGeom prst="wedgeRoundRectCallout">
            <a:avLst>
              <a:gd name="adj1" fmla="val -77553"/>
              <a:gd name="adj2" fmla="val 88815"/>
              <a:gd name="adj3" fmla="val 16667"/>
            </a:avLst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Bocadillo: rectángulo con esquinas redondeadas 18">
            <a:extLst>
              <a:ext uri="{FF2B5EF4-FFF2-40B4-BE49-F238E27FC236}">
                <a16:creationId xmlns="" xmlns:a16="http://schemas.microsoft.com/office/drawing/2014/main" id="{EA3DEBBD-175B-4DFF-B6B9-5F36A6B3BD12}"/>
              </a:ext>
            </a:extLst>
          </p:cNvPr>
          <p:cNvSpPr/>
          <p:nvPr/>
        </p:nvSpPr>
        <p:spPr>
          <a:xfrm>
            <a:off x="5395047" y="2739570"/>
            <a:ext cx="2834899" cy="1378857"/>
          </a:xfrm>
          <a:prstGeom prst="wedgeRoundRectCallout">
            <a:avLst>
              <a:gd name="adj1" fmla="val -76231"/>
              <a:gd name="adj2" fmla="val 14078"/>
              <a:gd name="adj3" fmla="val 16667"/>
            </a:avLst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Bocadillo: rectángulo con esquinas redondeadas 19">
            <a:extLst>
              <a:ext uri="{FF2B5EF4-FFF2-40B4-BE49-F238E27FC236}">
                <a16:creationId xmlns="" xmlns:a16="http://schemas.microsoft.com/office/drawing/2014/main" id="{98EA7EC7-AB74-40A9-B048-738AD38E2E76}"/>
              </a:ext>
            </a:extLst>
          </p:cNvPr>
          <p:cNvSpPr/>
          <p:nvPr/>
        </p:nvSpPr>
        <p:spPr>
          <a:xfrm>
            <a:off x="5395047" y="4461398"/>
            <a:ext cx="2834899" cy="1378857"/>
          </a:xfrm>
          <a:prstGeom prst="wedgeRoundRectCallout">
            <a:avLst>
              <a:gd name="adj1" fmla="val -73883"/>
              <a:gd name="adj2" fmla="val -71185"/>
              <a:gd name="adj3" fmla="val 16667"/>
            </a:avLst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F44C7F9-DFEE-45DC-83EA-2E515D33E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44" y="2011549"/>
            <a:ext cx="2834898" cy="2834898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CA749B9-E905-4F16-80EF-25AE563B6804}"/>
              </a:ext>
            </a:extLst>
          </p:cNvPr>
          <p:cNvSpPr/>
          <p:nvPr/>
        </p:nvSpPr>
        <p:spPr>
          <a:xfrm>
            <a:off x="358664" y="2727611"/>
            <a:ext cx="1658831" cy="1658831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Tarea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Contenido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Problemas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="" xmlns:a16="http://schemas.microsoft.com/office/drawing/2014/main" id="{DC490275-99D7-4FB7-A94F-BDE5A5447F9F}"/>
              </a:ext>
            </a:extLst>
          </p:cNvPr>
          <p:cNvSpPr/>
          <p:nvPr/>
        </p:nvSpPr>
        <p:spPr>
          <a:xfrm>
            <a:off x="8984343" y="1017742"/>
            <a:ext cx="2834898" cy="13788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="" xmlns:a16="http://schemas.microsoft.com/office/drawing/2014/main" id="{7BF9B8C6-BD2F-47F1-B9D4-C82CF695C712}"/>
              </a:ext>
            </a:extLst>
          </p:cNvPr>
          <p:cNvSpPr/>
          <p:nvPr/>
        </p:nvSpPr>
        <p:spPr>
          <a:xfrm>
            <a:off x="8974785" y="2643789"/>
            <a:ext cx="2834898" cy="1545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="" xmlns:a16="http://schemas.microsoft.com/office/drawing/2014/main" id="{D3467962-5814-43CE-96CE-7D9E2FCA528F}"/>
              </a:ext>
            </a:extLst>
          </p:cNvPr>
          <p:cNvSpPr/>
          <p:nvPr/>
        </p:nvSpPr>
        <p:spPr>
          <a:xfrm>
            <a:off x="8984343" y="4461398"/>
            <a:ext cx="2834898" cy="13788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="" xmlns:a16="http://schemas.microsoft.com/office/drawing/2014/main" id="{0CDBB5B2-4D5E-4A7A-B46B-E1210886B81C}"/>
              </a:ext>
            </a:extLst>
          </p:cNvPr>
          <p:cNvCxnSpPr>
            <a:stCxn id="18" idx="3"/>
          </p:cNvCxnSpPr>
          <p:nvPr/>
        </p:nvCxnSpPr>
        <p:spPr>
          <a:xfrm>
            <a:off x="8229946" y="1707171"/>
            <a:ext cx="754397" cy="5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="" xmlns:a16="http://schemas.microsoft.com/office/drawing/2014/main" id="{2AB0CA77-63CF-4FDF-A2F7-02E9A70D2F30}"/>
              </a:ext>
            </a:extLst>
          </p:cNvPr>
          <p:cNvCxnSpPr/>
          <p:nvPr/>
        </p:nvCxnSpPr>
        <p:spPr>
          <a:xfrm>
            <a:off x="8229945" y="3443653"/>
            <a:ext cx="754397" cy="5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="" xmlns:a16="http://schemas.microsoft.com/office/drawing/2014/main" id="{6045E35F-5CD9-477D-8787-67E9D7083095}"/>
              </a:ext>
            </a:extLst>
          </p:cNvPr>
          <p:cNvCxnSpPr/>
          <p:nvPr/>
        </p:nvCxnSpPr>
        <p:spPr>
          <a:xfrm>
            <a:off x="8229944" y="5134636"/>
            <a:ext cx="754397" cy="5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E1AE8950-F97A-4523-93CB-E55F0DC4EB5C}"/>
              </a:ext>
            </a:extLst>
          </p:cNvPr>
          <p:cNvSpPr txBox="1"/>
          <p:nvPr/>
        </p:nvSpPr>
        <p:spPr>
          <a:xfrm>
            <a:off x="358664" y="232229"/>
            <a:ext cx="67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529E"/>
                </a:solidFill>
                <a:latin typeface="Gill Sans MT" panose="020B0502020104020203" pitchFamily="34" charset="0"/>
              </a:rPr>
              <a:t>Aprendizaje autorregulado. </a:t>
            </a:r>
            <a:r>
              <a:rPr lang="es-MX" sz="2400" b="1" dirty="0">
                <a:solidFill>
                  <a:srgbClr val="009930"/>
                </a:solidFill>
                <a:latin typeface="Gill Sans MT" panose="020B0502020104020203" pitchFamily="34" charset="0"/>
              </a:rPr>
              <a:t>Metacognición</a:t>
            </a:r>
          </a:p>
          <a:p>
            <a:r>
              <a:rPr lang="es-MX" sz="1600" dirty="0">
                <a:solidFill>
                  <a:srgbClr val="009930"/>
                </a:solidFill>
                <a:latin typeface="Gill Sans MT" panose="020B0502020104020203" pitchFamily="34" charset="0"/>
              </a:rPr>
              <a:t>Control sobre su propia actividad cognitiva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6727AF1C-7CBD-4059-A902-940803978B94}"/>
              </a:ext>
            </a:extLst>
          </p:cNvPr>
          <p:cNvSpPr txBox="1"/>
          <p:nvPr/>
        </p:nvSpPr>
        <p:spPr>
          <a:xfrm>
            <a:off x="358664" y="1522504"/>
            <a:ext cx="283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529E"/>
                </a:solidFill>
                <a:latin typeface="Gill Sans MT" panose="020B0502020104020203" pitchFamily="34" charset="0"/>
              </a:rPr>
              <a:t>Segundo</a:t>
            </a:r>
            <a:r>
              <a:rPr lang="es-MX" sz="1800" b="1" dirty="0">
                <a:solidFill>
                  <a:srgbClr val="00529E"/>
                </a:solidFill>
                <a:latin typeface="Gill Sans MT" panose="020B0502020104020203" pitchFamily="34" charset="0"/>
              </a:rPr>
              <a:t> aspecto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4BAE07C8-4E25-47A8-B84C-44B8546273C1}"/>
              </a:ext>
            </a:extLst>
          </p:cNvPr>
          <p:cNvSpPr txBox="1"/>
          <p:nvPr/>
        </p:nvSpPr>
        <p:spPr>
          <a:xfrm>
            <a:off x="5505442" y="1337838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1. Planifico la actividad a realizar para alcanzar los objetivos de la tarea.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23CB2D63-969F-4823-83B7-597738491432}"/>
              </a:ext>
            </a:extLst>
          </p:cNvPr>
          <p:cNvSpPr txBox="1"/>
          <p:nvPr/>
        </p:nvSpPr>
        <p:spPr>
          <a:xfrm>
            <a:off x="5530245" y="3172211"/>
            <a:ext cx="256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2. Superviso la actividad mientras la realizo.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81C34580-A64D-49FA-9573-D63D9827047C}"/>
              </a:ext>
            </a:extLst>
          </p:cNvPr>
          <p:cNvSpPr txBox="1"/>
          <p:nvPr/>
        </p:nvSpPr>
        <p:spPr>
          <a:xfrm>
            <a:off x="5530244" y="4765304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3.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Eval</a:t>
            </a:r>
            <a:r>
              <a:rPr lang="es-ES" sz="14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úo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los resultados que se van obteniendo de acuerdo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los objetivos.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5BA71632-6352-4AD2-83E4-401854B01D9F}"/>
              </a:ext>
            </a:extLst>
          </p:cNvPr>
          <p:cNvSpPr txBox="1"/>
          <p:nvPr/>
        </p:nvSpPr>
        <p:spPr>
          <a:xfrm>
            <a:off x="9119540" y="1337838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1. Elaboro ruta de consulta para obtener datos desconocidos y solucionar el problema.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D2F560A6-0C2D-4DEF-8272-D9334BA4F1B1}"/>
              </a:ext>
            </a:extLst>
          </p:cNvPr>
          <p:cNvSpPr txBox="1"/>
          <p:nvPr/>
        </p:nvSpPr>
        <p:spPr>
          <a:xfrm>
            <a:off x="9102505" y="2751155"/>
            <a:ext cx="2564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2. Compruebo que estos datos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</a:t>
            </a:r>
            <a:r>
              <a:rPr lang="es-E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í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me permiten tener mayor claridad.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Elaboro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el esquema y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compruebo que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todo el problema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est</a:t>
            </a:r>
            <a:r>
              <a:rPr lang="es-E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á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reflejado. </a:t>
            </a:r>
            <a:r>
              <a:rPr lang="es-MX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Vuelvo a </a:t>
            </a:r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consultar otras fuentes.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C75BC05A-A8D9-4C7F-8135-488F8DD60704}"/>
              </a:ext>
            </a:extLst>
          </p:cNvPr>
          <p:cNvSpPr txBox="1"/>
          <p:nvPr/>
        </p:nvSpPr>
        <p:spPr>
          <a:xfrm>
            <a:off x="9119540" y="4765304"/>
            <a:ext cx="256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Gill Sans MT" panose="020B0502020104020203" pitchFamily="34" charset="0"/>
              </a:rPr>
              <a:t>3. Verifico la validez del resultado final, solución de la tarea, problema o contenido. </a:t>
            </a:r>
          </a:p>
        </p:txBody>
      </p:sp>
    </p:spTree>
    <p:extLst>
      <p:ext uri="{BB962C8B-B14F-4D97-AF65-F5344CB8AC3E}">
        <p14:creationId xmlns:p14="http://schemas.microsoft.com/office/powerpoint/2010/main" val="17220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C69B8F51-DF1A-4D3E-88A0-1E51E0CB6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1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8E7D303-52FE-46A4-BD17-0C097813126B}"/>
              </a:ext>
            </a:extLst>
          </p:cNvPr>
          <p:cNvSpPr txBox="1"/>
          <p:nvPr/>
        </p:nvSpPr>
        <p:spPr>
          <a:xfrm>
            <a:off x="387693" y="1059543"/>
            <a:ext cx="675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529E"/>
                </a:solidFill>
                <a:latin typeface="Gill Sans MT" panose="020B0502020104020203" pitchFamily="34" charset="0"/>
              </a:rPr>
              <a:t>Aprendizaje autorregulado</a:t>
            </a:r>
            <a:endParaRPr lang="es-MX" sz="1600" dirty="0">
              <a:solidFill>
                <a:srgbClr val="00993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="" xmlns:a16="http://schemas.microsoft.com/office/drawing/2014/main" id="{8769664E-97F8-4B16-B73A-A5E0B9F4F55E}"/>
              </a:ext>
            </a:extLst>
          </p:cNvPr>
          <p:cNvSpPr/>
          <p:nvPr/>
        </p:nvSpPr>
        <p:spPr>
          <a:xfrm>
            <a:off x="387693" y="1836058"/>
            <a:ext cx="2235546" cy="1378857"/>
          </a:xfrm>
          <a:prstGeom prst="wedgeRoundRectCallout">
            <a:avLst>
              <a:gd name="adj1" fmla="val 69177"/>
              <a:gd name="adj2" fmla="val 56184"/>
              <a:gd name="adj3" fmla="val 16667"/>
            </a:avLst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Gill Sans MT" panose="020B0502020104020203" pitchFamily="34" charset="0"/>
              </a:rPr>
              <a:t>Aprender </a:t>
            </a:r>
            <a:r>
              <a:rPr lang="es-MX" sz="1600" dirty="0">
                <a:latin typeface="Gill Sans MT" panose="020B0502020104020203" pitchFamily="34" charset="0"/>
              </a:rPr>
              <a:t>a organizar </a:t>
            </a:r>
            <a:r>
              <a:rPr lang="es-MX" sz="1600" dirty="0" smtClean="0">
                <a:latin typeface="Gill Sans MT" panose="020B0502020104020203" pitchFamily="34" charset="0"/>
              </a:rPr>
              <a:t>mi habilidad </a:t>
            </a:r>
            <a:r>
              <a:rPr lang="es-MX" sz="1600" dirty="0">
                <a:latin typeface="Gill Sans MT" panose="020B0502020104020203" pitchFamily="34" charset="0"/>
              </a:rPr>
              <a:t>de </a:t>
            </a:r>
            <a:r>
              <a:rPr lang="es-MX" sz="1600" dirty="0" smtClean="0">
                <a:latin typeface="Gill Sans MT" panose="020B0502020104020203" pitchFamily="34" charset="0"/>
              </a:rPr>
              <a:t>estudio.</a:t>
            </a:r>
            <a:endParaRPr lang="es-MX" sz="1600" dirty="0">
              <a:latin typeface="Gill Sans MT" panose="020B05020201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3ED1D483-36F1-491D-8BD8-DA6358A9D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58" y="2011551"/>
            <a:ext cx="2834898" cy="28348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0E97A0CB-6740-45B5-B055-D5FB9DD14611}"/>
              </a:ext>
            </a:extLst>
          </p:cNvPr>
          <p:cNvSpPr txBox="1"/>
          <p:nvPr/>
        </p:nvSpPr>
        <p:spPr>
          <a:xfrm>
            <a:off x="4301171" y="-1124689"/>
            <a:ext cx="169510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0" dirty="0">
                <a:solidFill>
                  <a:srgbClr val="009930"/>
                </a:solidFill>
                <a:latin typeface="+mj-lt"/>
              </a:rPr>
              <a:t>{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6111649A-E809-4263-ABB9-3D6BCEC376A3}"/>
              </a:ext>
            </a:extLst>
          </p:cNvPr>
          <p:cNvSpPr/>
          <p:nvPr/>
        </p:nvSpPr>
        <p:spPr>
          <a:xfrm>
            <a:off x="5996277" y="1016487"/>
            <a:ext cx="5411951" cy="8195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Gill Sans MT" panose="020B0502020104020203" pitchFamily="34" charset="0"/>
              </a:rPr>
              <a:t>Conocer mis propias </a:t>
            </a:r>
            <a:r>
              <a:rPr lang="es-MX" sz="1600" b="1" dirty="0">
                <a:latin typeface="Gill Sans MT" panose="020B0502020104020203" pitchFamily="34" charset="0"/>
              </a:rPr>
              <a:t>capacidades de memoria</a:t>
            </a:r>
            <a:r>
              <a:rPr lang="es-MX" sz="1600" dirty="0">
                <a:latin typeface="Gill Sans MT" panose="020B0502020104020203" pitchFamily="34" charset="0"/>
              </a:rPr>
              <a:t>, atención.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="" xmlns:a16="http://schemas.microsoft.com/office/drawing/2014/main" id="{522D7256-1996-4369-8FEE-6E8986EDC411}"/>
              </a:ext>
            </a:extLst>
          </p:cNvPr>
          <p:cNvSpPr/>
          <p:nvPr/>
        </p:nvSpPr>
        <p:spPr>
          <a:xfrm>
            <a:off x="5996277" y="1894113"/>
            <a:ext cx="5411951" cy="8195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Gill Sans MT" panose="020B0502020104020203" pitchFamily="34" charset="0"/>
              </a:rPr>
              <a:t>Conocer mi </a:t>
            </a:r>
            <a:r>
              <a:rPr lang="es-MX" sz="1600" b="1" dirty="0" smtClean="0">
                <a:latin typeface="Gill Sans MT" panose="020B0502020104020203" pitchFamily="34" charset="0"/>
              </a:rPr>
              <a:t>estilo </a:t>
            </a:r>
            <a:r>
              <a:rPr lang="es-MX" sz="1600" b="1" dirty="0">
                <a:latin typeface="Gill Sans MT" panose="020B0502020104020203" pitchFamily="34" charset="0"/>
              </a:rPr>
              <a:t>de aprendizaje</a:t>
            </a:r>
            <a:r>
              <a:rPr lang="es-MX" sz="1600" dirty="0">
                <a:latin typeface="Gill Sans MT" panose="020B0502020104020203" pitchFamily="34" charset="0"/>
              </a:rPr>
              <a:t> o formas de procesar la información.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="" xmlns:a16="http://schemas.microsoft.com/office/drawing/2014/main" id="{22968AED-3387-4278-A6E1-6952097543E1}"/>
              </a:ext>
            </a:extLst>
          </p:cNvPr>
          <p:cNvSpPr/>
          <p:nvPr/>
        </p:nvSpPr>
        <p:spPr>
          <a:xfrm>
            <a:off x="5996277" y="2771739"/>
            <a:ext cx="5411951" cy="8195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Gill Sans MT" panose="020B0502020104020203" pitchFamily="34" charset="0"/>
              </a:rPr>
              <a:t>Conocer </a:t>
            </a:r>
            <a:r>
              <a:rPr lang="es-MX" sz="1600" dirty="0">
                <a:latin typeface="Gill Sans MT" panose="020B0502020104020203" pitchFamily="34" charset="0"/>
              </a:rPr>
              <a:t>las </a:t>
            </a:r>
            <a:r>
              <a:rPr lang="es-MX" sz="1600" b="1" dirty="0">
                <a:latin typeface="Gill Sans MT" panose="020B0502020104020203" pitchFamily="34" charset="0"/>
              </a:rPr>
              <a:t>características de las diferentes tareas</a:t>
            </a:r>
            <a:r>
              <a:rPr lang="es-MX" sz="1600" dirty="0">
                <a:latin typeface="Gill Sans MT" panose="020B0502020104020203" pitchFamily="34" charset="0"/>
              </a:rPr>
              <a:t> (o problemas).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2066F6CB-4616-42B1-BD62-9C781C25F9F3}"/>
              </a:ext>
            </a:extLst>
          </p:cNvPr>
          <p:cNvSpPr/>
          <p:nvPr/>
        </p:nvSpPr>
        <p:spPr>
          <a:xfrm>
            <a:off x="5996277" y="3649365"/>
            <a:ext cx="5411951" cy="8195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Gill Sans MT" panose="020B0502020104020203" pitchFamily="34" charset="0"/>
              </a:rPr>
              <a:t>Conocer </a:t>
            </a:r>
            <a:r>
              <a:rPr lang="es-MX" sz="1600" dirty="0">
                <a:latin typeface="Gill Sans MT" panose="020B0502020104020203" pitchFamily="34" charset="0"/>
              </a:rPr>
              <a:t>los </a:t>
            </a:r>
            <a:r>
              <a:rPr lang="es-MX" sz="1600" b="1" dirty="0">
                <a:latin typeface="Gill Sans MT" panose="020B0502020104020203" pitchFamily="34" charset="0"/>
              </a:rPr>
              <a:t>tipos de información</a:t>
            </a:r>
            <a:r>
              <a:rPr lang="es-MX" sz="1600" dirty="0">
                <a:latin typeface="Gill Sans MT" panose="020B0502020104020203" pitchFamily="34" charset="0"/>
              </a:rPr>
              <a:t> disponible</a:t>
            </a:r>
            <a:r>
              <a:rPr lang="es-MX" sz="1600" dirty="0"/>
              <a:t>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4BBAE564-BA22-47DB-8DEC-53DA93774F69}"/>
              </a:ext>
            </a:extLst>
          </p:cNvPr>
          <p:cNvSpPr/>
          <p:nvPr/>
        </p:nvSpPr>
        <p:spPr>
          <a:xfrm>
            <a:off x="5996277" y="4525991"/>
            <a:ext cx="5411951" cy="8195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Gill Sans MT" panose="020B0502020104020203" pitchFamily="34" charset="0"/>
              </a:rPr>
              <a:t>Conocer </a:t>
            </a:r>
            <a:r>
              <a:rPr lang="es-MX" sz="1600" dirty="0">
                <a:latin typeface="Gill Sans MT" panose="020B0502020104020203" pitchFamily="34" charset="0"/>
              </a:rPr>
              <a:t>las </a:t>
            </a:r>
            <a:r>
              <a:rPr lang="es-MX" sz="1600" b="1" dirty="0">
                <a:latin typeface="Gill Sans MT" panose="020B0502020104020203" pitchFamily="34" charset="0"/>
              </a:rPr>
              <a:t>estrategias necesarias </a:t>
            </a:r>
            <a:r>
              <a:rPr lang="es-MX" sz="1600" dirty="0">
                <a:latin typeface="Gill Sans MT" panose="020B0502020104020203" pitchFamily="34" charset="0"/>
              </a:rPr>
              <a:t>para la organización de la información y comprensión.</a:t>
            </a:r>
          </a:p>
        </p:txBody>
      </p:sp>
    </p:spTree>
    <p:extLst>
      <p:ext uri="{BB962C8B-B14F-4D97-AF65-F5344CB8AC3E}">
        <p14:creationId xmlns:p14="http://schemas.microsoft.com/office/powerpoint/2010/main" val="5401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00D2AAE-5A47-4A06-8B92-0DBD1D17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1"/>
            <a:ext cx="12192000" cy="6858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B53334A-A260-4463-87B4-621A38F9B92A}"/>
              </a:ext>
            </a:extLst>
          </p:cNvPr>
          <p:cNvSpPr/>
          <p:nvPr/>
        </p:nvSpPr>
        <p:spPr>
          <a:xfrm>
            <a:off x="4327134" y="581060"/>
            <a:ext cx="6451011" cy="819571"/>
          </a:xfrm>
          <a:prstGeom prst="round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1600" dirty="0">
                <a:latin typeface="Gill Sans MT" panose="020B0502020104020203" pitchFamily="34" charset="0"/>
              </a:rPr>
              <a:t>Identificar fuentes, buscar información, subrayar ideas principales,  seleccionar, </a:t>
            </a:r>
            <a:r>
              <a:rPr lang="es-MX" sz="1600" dirty="0" smtClean="0">
                <a:latin typeface="Gill Sans MT" panose="020B0502020104020203" pitchFamily="34" charset="0"/>
              </a:rPr>
              <a:t>etc</a:t>
            </a:r>
            <a:r>
              <a:rPr lang="es-ES" sz="1600" dirty="0" err="1" smtClean="0">
                <a:latin typeface="Gill Sans MT" panose="020B0502020104020203" pitchFamily="34" charset="0"/>
              </a:rPr>
              <a:t>étera</a:t>
            </a:r>
            <a:r>
              <a:rPr lang="es-MX" sz="1600" dirty="0" smtClean="0">
                <a:latin typeface="Gill Sans MT" panose="020B0502020104020203" pitchFamily="34" charset="0"/>
              </a:rPr>
              <a:t>.</a:t>
            </a:r>
            <a:endParaRPr lang="es-MX" sz="1600" dirty="0">
              <a:latin typeface="Gill Sans MT" panose="020B0502020104020203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744C1D87-5009-4DCB-921D-2BCDEC957083}"/>
              </a:ext>
            </a:extLst>
          </p:cNvPr>
          <p:cNvSpPr/>
          <p:nvPr/>
        </p:nvSpPr>
        <p:spPr>
          <a:xfrm>
            <a:off x="4610161" y="1533682"/>
            <a:ext cx="6167983" cy="819571"/>
          </a:xfrm>
          <a:prstGeom prst="round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1600" dirty="0">
                <a:latin typeface="Gill Sans MT" panose="020B0502020104020203" pitchFamily="34" charset="0"/>
              </a:rPr>
              <a:t>Red semántica, análisis de contenido, mapas conceptuales, relaciones lógicas, </a:t>
            </a:r>
            <a:r>
              <a:rPr lang="es-MX" sz="1600" dirty="0" smtClean="0">
                <a:latin typeface="Gill Sans MT" panose="020B0502020104020203" pitchFamily="34" charset="0"/>
              </a:rPr>
              <a:t>entre otros.</a:t>
            </a:r>
            <a:endParaRPr lang="es-MX" sz="1600" dirty="0">
              <a:latin typeface="Gill Sans MT" panose="020B0502020104020203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48A35C2D-3EC8-47FC-84DF-178710135B15}"/>
              </a:ext>
            </a:extLst>
          </p:cNvPr>
          <p:cNvSpPr/>
          <p:nvPr/>
        </p:nvSpPr>
        <p:spPr>
          <a:xfrm>
            <a:off x="4914963" y="2486304"/>
            <a:ext cx="5863182" cy="819571"/>
          </a:xfrm>
          <a:prstGeom prst="round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1600" dirty="0">
                <a:latin typeface="Gill Sans MT" panose="020B0502020104020203" pitchFamily="34" charset="0"/>
              </a:rPr>
              <a:t>Elaborar juicios fundamentados, toma de notas, interrogación, analogías, </a:t>
            </a:r>
            <a:r>
              <a:rPr lang="es-MX" sz="1600" dirty="0" smtClean="0">
                <a:latin typeface="Gill Sans MT" panose="020B0502020104020203" pitchFamily="34" charset="0"/>
              </a:rPr>
              <a:t>etc</a:t>
            </a:r>
            <a:r>
              <a:rPr lang="es-ES" sz="1600" dirty="0" err="1" smtClean="0">
                <a:latin typeface="Gill Sans MT" panose="020B0502020104020203" pitchFamily="34" charset="0"/>
              </a:rPr>
              <a:t>étera</a:t>
            </a:r>
            <a:r>
              <a:rPr lang="es-MX" sz="1600" dirty="0" smtClean="0">
                <a:latin typeface="Gill Sans MT" panose="020B0502020104020203" pitchFamily="34" charset="0"/>
              </a:rPr>
              <a:t>.</a:t>
            </a:r>
            <a:endParaRPr lang="es-MX" sz="1600" dirty="0">
              <a:latin typeface="Gill Sans MT" panose="020B05020201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="" xmlns:a16="http://schemas.microsoft.com/office/drawing/2014/main" id="{8AAE1982-9175-41E7-9781-B9B23BCA8568}"/>
              </a:ext>
            </a:extLst>
          </p:cNvPr>
          <p:cNvSpPr/>
          <p:nvPr/>
        </p:nvSpPr>
        <p:spPr>
          <a:xfrm>
            <a:off x="4610162" y="3438926"/>
            <a:ext cx="6167982" cy="819571"/>
          </a:xfrm>
          <a:prstGeom prst="round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1600" dirty="0">
                <a:latin typeface="Gill Sans MT" panose="020B0502020104020203" pitchFamily="34" charset="0"/>
              </a:rPr>
              <a:t>Buscar precisión, corroborar, clarificar, recuperar memoria, decisiones, </a:t>
            </a:r>
            <a:r>
              <a:rPr lang="es-MX" sz="1600" dirty="0" smtClean="0">
                <a:latin typeface="Gill Sans MT" panose="020B0502020104020203" pitchFamily="34" charset="0"/>
              </a:rPr>
              <a:t>y dem</a:t>
            </a:r>
            <a:r>
              <a:rPr lang="es-ES" sz="1600" dirty="0" err="1" smtClean="0">
                <a:latin typeface="Gill Sans MT" panose="020B0502020104020203" pitchFamily="34" charset="0"/>
              </a:rPr>
              <a:t>ás</a:t>
            </a:r>
            <a:r>
              <a:rPr lang="es-MX" sz="1600" dirty="0" smtClean="0">
                <a:latin typeface="Gill Sans MT" panose="020B0502020104020203" pitchFamily="34" charset="0"/>
              </a:rPr>
              <a:t>.</a:t>
            </a:r>
            <a:endParaRPr lang="es-MX" sz="1600" dirty="0">
              <a:latin typeface="Gill Sans MT" panose="020B0502020104020203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72C01185-75EB-4363-8C07-16EA7E238640}"/>
              </a:ext>
            </a:extLst>
          </p:cNvPr>
          <p:cNvSpPr/>
          <p:nvPr/>
        </p:nvSpPr>
        <p:spPr>
          <a:xfrm>
            <a:off x="4327135" y="4391548"/>
            <a:ext cx="6451010" cy="819571"/>
          </a:xfrm>
          <a:prstGeom prst="round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1600" dirty="0">
                <a:latin typeface="Gill Sans MT" panose="020B0502020104020203" pitchFamily="34" charset="0"/>
              </a:rPr>
              <a:t>Síntesis, resumen, ensayo, artículo, maquetas, demostraciones, etc. En esta fase es importante hacer la presentación a otras personas.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EAB51071-0ECD-48A1-A50D-E341B435B5A2}"/>
              </a:ext>
            </a:extLst>
          </p:cNvPr>
          <p:cNvSpPr/>
          <p:nvPr/>
        </p:nvSpPr>
        <p:spPr>
          <a:xfrm>
            <a:off x="3396343" y="498815"/>
            <a:ext cx="1455181" cy="932299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Selección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04B75D13-38C5-4C4A-AEEB-9ECACAED60FF}"/>
              </a:ext>
            </a:extLst>
          </p:cNvPr>
          <p:cNvSpPr/>
          <p:nvPr/>
        </p:nvSpPr>
        <p:spPr>
          <a:xfrm>
            <a:off x="3659289" y="1479282"/>
            <a:ext cx="1455181" cy="932299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Organización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ED255F39-B9A5-4C1C-A5E7-989A1BE00D8F}"/>
              </a:ext>
            </a:extLst>
          </p:cNvPr>
          <p:cNvSpPr/>
          <p:nvPr/>
        </p:nvSpPr>
        <p:spPr>
          <a:xfrm>
            <a:off x="3882570" y="2429939"/>
            <a:ext cx="1455181" cy="932299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Elaboración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4910F7A3-1AE6-41C3-8912-2C17F6974163}"/>
              </a:ext>
            </a:extLst>
          </p:cNvPr>
          <p:cNvSpPr/>
          <p:nvPr/>
        </p:nvSpPr>
        <p:spPr>
          <a:xfrm>
            <a:off x="3659289" y="3380596"/>
            <a:ext cx="1455181" cy="932299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Recuperación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="" xmlns:a16="http://schemas.microsoft.com/office/drawing/2014/main" id="{20AF0C09-3FBD-46E9-8913-05D2DC069285}"/>
              </a:ext>
            </a:extLst>
          </p:cNvPr>
          <p:cNvSpPr/>
          <p:nvPr/>
        </p:nvSpPr>
        <p:spPr>
          <a:xfrm>
            <a:off x="3396342" y="4331253"/>
            <a:ext cx="1455181" cy="932299"/>
          </a:xfrm>
          <a:prstGeom prst="ellipse">
            <a:avLst/>
          </a:prstGeom>
          <a:solidFill>
            <a:srgbClr val="009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Presentación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7D8982F4-871F-4505-8FBE-0CD3FB8E8125}"/>
              </a:ext>
            </a:extLst>
          </p:cNvPr>
          <p:cNvSpPr txBox="1"/>
          <p:nvPr/>
        </p:nvSpPr>
        <p:spPr>
          <a:xfrm>
            <a:off x="780387" y="2465685"/>
            <a:ext cx="287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529E"/>
                </a:solidFill>
                <a:latin typeface="Gill Sans MT" panose="020B0502020104020203" pitchFamily="34" charset="0"/>
              </a:rPr>
              <a:t>Estrategia de aprendizaje</a:t>
            </a:r>
            <a:endParaRPr lang="es-MX" sz="3200" dirty="0">
              <a:solidFill>
                <a:srgbClr val="00993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2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489</Words>
  <Application>Microsoft Macintosh PowerPoint</Application>
  <PresentationFormat>Panorámica</PresentationFormat>
  <Paragraphs>56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Gill Sans MT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Cabrera Hernandez Luz Mariela</dc:creator>
  <cp:lastModifiedBy>Mora Rodriguez Alicia</cp:lastModifiedBy>
  <cp:revision>29</cp:revision>
  <dcterms:created xsi:type="dcterms:W3CDTF">2020-12-08T06:26:05Z</dcterms:created>
  <dcterms:modified xsi:type="dcterms:W3CDTF">2020-12-11T17:06:55Z</dcterms:modified>
</cp:coreProperties>
</file>