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83" r:id="rId5"/>
    <p:sldId id="256" r:id="rId6"/>
    <p:sldId id="286" r:id="rId7"/>
    <p:sldId id="287" r:id="rId8"/>
    <p:sldId id="288" r:id="rId9"/>
    <p:sldId id="289" r:id="rId10"/>
    <p:sldId id="290" r:id="rId11"/>
    <p:sldId id="299" r:id="rId12"/>
    <p:sldId id="293" r:id="rId13"/>
    <p:sldId id="292" r:id="rId14"/>
    <p:sldId id="294" r:id="rId15"/>
    <p:sldId id="295" r:id="rId16"/>
    <p:sldId id="296" r:id="rId17"/>
    <p:sldId id="297" r:id="rId18"/>
    <p:sldId id="300" r:id="rId19"/>
    <p:sldId id="301" r:id="rId20"/>
    <p:sldId id="302" r:id="rId21"/>
    <p:sldId id="303" r:id="rId22"/>
    <p:sldId id="304" r:id="rId23"/>
    <p:sldId id="305" r:id="rId24"/>
    <p:sldId id="306" r:id="rId25"/>
    <p:sldId id="307" r:id="rId26"/>
    <p:sldId id="308" r:id="rId27"/>
    <p:sldId id="309" r:id="rId28"/>
    <p:sldId id="298" r:id="rId29"/>
    <p:sldId id="310" r:id="rId30"/>
    <p:sldId id="285" r:id="rId3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7" clrIdx="0">
    <p:extLst/>
  </p:cmAuthor>
  <p:cmAuthor id="2" name="Usuario" initials="U" lastIdx="39"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453DD-4B2D-6B74-8AD1-2BFEDE56463F}" v="338" dt="2020-10-30T17:51:18.241"/>
    <p1510:client id="{75E0F505-0F76-E79D-9C51-BF3DC280753A}" v="15" dt="2020-11-17T05:00:09.36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5" autoAdjust="0"/>
    <p:restoredTop sz="95246"/>
  </p:normalViewPr>
  <p:slideViewPr>
    <p:cSldViewPr>
      <p:cViewPr>
        <p:scale>
          <a:sx n="133" d="100"/>
          <a:sy n="133" d="100"/>
        </p:scale>
        <p:origin x="-12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0"/>
    </p:cViewPr>
  </p:sorterViewPr>
  <p:notesViewPr>
    <p:cSldViewPr>
      <p:cViewPr varScale="1">
        <p:scale>
          <a:sx n="58" d="100"/>
          <a:sy n="58" d="100"/>
        </p:scale>
        <p:origin x="-181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commentAuthors" Target="commentAuthor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microsoft.com/office/2016/11/relationships/changesInfo" Target="changesInfos/changesInfo1.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 Rodriguez Alicia" userId="S::alicimora@uv.mx::4effdddb-db9d-4605-9bee-5b75bad95b67" providerId="AD" clId="Web-{75E0F505-0F76-E79D-9C51-BF3DC280753A}"/>
    <pc:docChg chg="modSld">
      <pc:chgData name="Mora Rodriguez Alicia" userId="S::alicimora@uv.mx::4effdddb-db9d-4605-9bee-5b75bad95b67" providerId="AD" clId="Web-{75E0F505-0F76-E79D-9C51-BF3DC280753A}" dt="2020-11-17T05:00:09.365" v="14" actId="20577"/>
      <pc:docMkLst>
        <pc:docMk/>
      </pc:docMkLst>
      <pc:sldChg chg="modSp">
        <pc:chgData name="Mora Rodriguez Alicia" userId="S::alicimora@uv.mx::4effdddb-db9d-4605-9bee-5b75bad95b67" providerId="AD" clId="Web-{75E0F505-0F76-E79D-9C51-BF3DC280753A}" dt="2020-11-17T04:56:38.485" v="2" actId="20577"/>
        <pc:sldMkLst>
          <pc:docMk/>
          <pc:sldMk cId="0" sldId="274"/>
        </pc:sldMkLst>
        <pc:spChg chg="mod">
          <ac:chgData name="Mora Rodriguez Alicia" userId="S::alicimora@uv.mx::4effdddb-db9d-4605-9bee-5b75bad95b67" providerId="AD" clId="Web-{75E0F505-0F76-E79D-9C51-BF3DC280753A}" dt="2020-11-17T04:56:38.485" v="2" actId="20577"/>
          <ac:spMkLst>
            <pc:docMk/>
            <pc:sldMk cId="0" sldId="274"/>
            <ac:spMk id="23555" creationId="{00000000-0000-0000-0000-000000000000}"/>
          </ac:spMkLst>
        </pc:spChg>
      </pc:sldChg>
      <pc:sldChg chg="modSp">
        <pc:chgData name="Mora Rodriguez Alicia" userId="S::alicimora@uv.mx::4effdddb-db9d-4605-9bee-5b75bad95b67" providerId="AD" clId="Web-{75E0F505-0F76-E79D-9C51-BF3DC280753A}" dt="2020-11-17T04:57:45.408" v="7" actId="20577"/>
        <pc:sldMkLst>
          <pc:docMk/>
          <pc:sldMk cId="0" sldId="275"/>
        </pc:sldMkLst>
        <pc:spChg chg="mod">
          <ac:chgData name="Mora Rodriguez Alicia" userId="S::alicimora@uv.mx::4effdddb-db9d-4605-9bee-5b75bad95b67" providerId="AD" clId="Web-{75E0F505-0F76-E79D-9C51-BF3DC280753A}" dt="2020-11-17T04:57:45.408" v="7" actId="20577"/>
          <ac:spMkLst>
            <pc:docMk/>
            <pc:sldMk cId="0" sldId="275"/>
            <ac:spMk id="9218" creationId="{00000000-0000-0000-0000-000000000000}"/>
          </ac:spMkLst>
        </pc:spChg>
      </pc:sldChg>
      <pc:sldChg chg="modSp">
        <pc:chgData name="Mora Rodriguez Alicia" userId="S::alicimora@uv.mx::4effdddb-db9d-4605-9bee-5b75bad95b67" providerId="AD" clId="Web-{75E0F505-0F76-E79D-9C51-BF3DC280753A}" dt="2020-11-17T05:00:09.365" v="13" actId="20577"/>
        <pc:sldMkLst>
          <pc:docMk/>
          <pc:sldMk cId="0" sldId="278"/>
        </pc:sldMkLst>
        <pc:spChg chg="mod">
          <ac:chgData name="Mora Rodriguez Alicia" userId="S::alicimora@uv.mx::4effdddb-db9d-4605-9bee-5b75bad95b67" providerId="AD" clId="Web-{75E0F505-0F76-E79D-9C51-BF3DC280753A}" dt="2020-11-17T05:00:09.365" v="13" actId="20577"/>
          <ac:spMkLst>
            <pc:docMk/>
            <pc:sldMk cId="0" sldId="278"/>
            <ac:spMk id="12290" creationId="{00000000-0000-0000-0000-000000000000}"/>
          </ac:spMkLst>
        </pc:spChg>
      </pc:sldChg>
    </pc:docChg>
  </pc:docChgLst>
  <pc:docChgLst>
    <pc:chgData name="Mora Rodriguez Alicia" userId="S::alicimora@uv.mx::4effdddb-db9d-4605-9bee-5b75bad95b67" providerId="AD" clId="Web-{0F4453DD-4B2D-6B74-8AD1-2BFEDE56463F}"/>
    <pc:docChg chg="modSld">
      <pc:chgData name="Mora Rodriguez Alicia" userId="S::alicimora@uv.mx::4effdddb-db9d-4605-9bee-5b75bad95b67" providerId="AD" clId="Web-{0F4453DD-4B2D-6B74-8AD1-2BFEDE56463F}" dt="2020-10-30T17:51:12.679" v="307"/>
      <pc:docMkLst>
        <pc:docMk/>
      </pc:docMkLst>
      <pc:sldChg chg="modSp">
        <pc:chgData name="Mora Rodriguez Alicia" userId="S::alicimora@uv.mx::4effdddb-db9d-4605-9bee-5b75bad95b67" providerId="AD" clId="Web-{0F4453DD-4B2D-6B74-8AD1-2BFEDE56463F}" dt="2020-10-30T17:26:51.713" v="0" actId="20577"/>
        <pc:sldMkLst>
          <pc:docMk/>
          <pc:sldMk cId="0" sldId="256"/>
        </pc:sldMkLst>
        <pc:spChg chg="mod">
          <ac:chgData name="Mora Rodriguez Alicia" userId="S::alicimora@uv.mx::4effdddb-db9d-4605-9bee-5b75bad95b67" providerId="AD" clId="Web-{0F4453DD-4B2D-6B74-8AD1-2BFEDE56463F}" dt="2020-10-30T17:26:51.713" v="0" actId="20577"/>
          <ac:spMkLst>
            <pc:docMk/>
            <pc:sldMk cId="0" sldId="256"/>
            <ac:spMk id="41986" creationId="{00000000-0000-0000-0000-000000000000}"/>
          </ac:spMkLst>
        </pc:spChg>
      </pc:sldChg>
      <pc:sldChg chg="modSp">
        <pc:chgData name="Mora Rodriguez Alicia" userId="S::alicimora@uv.mx::4effdddb-db9d-4605-9bee-5b75bad95b67" providerId="AD" clId="Web-{0F4453DD-4B2D-6B74-8AD1-2BFEDE56463F}" dt="2020-10-30T17:33:22.220" v="28" actId="20577"/>
        <pc:sldMkLst>
          <pc:docMk/>
          <pc:sldMk cId="0" sldId="257"/>
        </pc:sldMkLst>
        <pc:spChg chg="mod">
          <ac:chgData name="Mora Rodriguez Alicia" userId="S::alicimora@uv.mx::4effdddb-db9d-4605-9bee-5b75bad95b67" providerId="AD" clId="Web-{0F4453DD-4B2D-6B74-8AD1-2BFEDE56463F}" dt="2020-10-30T17:33:22.220" v="28" actId="20577"/>
          <ac:spMkLst>
            <pc:docMk/>
            <pc:sldMk cId="0" sldId="257"/>
            <ac:spMk id="11267" creationId="{00000000-0000-0000-0000-000000000000}"/>
          </ac:spMkLst>
        </pc:spChg>
      </pc:sldChg>
      <pc:sldChg chg="modSp">
        <pc:chgData name="Mora Rodriguez Alicia" userId="S::alicimora@uv.mx::4effdddb-db9d-4605-9bee-5b75bad95b67" providerId="AD" clId="Web-{0F4453DD-4B2D-6B74-8AD1-2BFEDE56463F}" dt="2020-10-30T17:33:38.346" v="33" actId="20577"/>
        <pc:sldMkLst>
          <pc:docMk/>
          <pc:sldMk cId="0" sldId="258"/>
        </pc:sldMkLst>
        <pc:spChg chg="mod">
          <ac:chgData name="Mora Rodriguez Alicia" userId="S::alicimora@uv.mx::4effdddb-db9d-4605-9bee-5b75bad95b67" providerId="AD" clId="Web-{0F4453DD-4B2D-6B74-8AD1-2BFEDE56463F}" dt="2020-10-30T17:33:38.346" v="33" actId="20577"/>
          <ac:spMkLst>
            <pc:docMk/>
            <pc:sldMk cId="0" sldId="258"/>
            <ac:spMk id="44034" creationId="{00000000-0000-0000-0000-000000000000}"/>
          </ac:spMkLst>
        </pc:spChg>
      </pc:sldChg>
      <pc:sldChg chg="modSp">
        <pc:chgData name="Mora Rodriguez Alicia" userId="S::alicimora@uv.mx::4effdddb-db9d-4605-9bee-5b75bad95b67" providerId="AD" clId="Web-{0F4453DD-4B2D-6B74-8AD1-2BFEDE56463F}" dt="2020-10-30T17:34:53.503" v="63" actId="20577"/>
        <pc:sldMkLst>
          <pc:docMk/>
          <pc:sldMk cId="0" sldId="260"/>
        </pc:sldMkLst>
        <pc:spChg chg="mod">
          <ac:chgData name="Mora Rodriguez Alicia" userId="S::alicimora@uv.mx::4effdddb-db9d-4605-9bee-5b75bad95b67" providerId="AD" clId="Web-{0F4453DD-4B2D-6B74-8AD1-2BFEDE56463F}" dt="2020-10-30T17:34:53.503" v="63" actId="20577"/>
          <ac:spMkLst>
            <pc:docMk/>
            <pc:sldMk cId="0" sldId="260"/>
            <ac:spMk id="13315" creationId="{00000000-0000-0000-0000-000000000000}"/>
          </ac:spMkLst>
        </pc:spChg>
        <pc:spChg chg="mod">
          <ac:chgData name="Mora Rodriguez Alicia" userId="S::alicimora@uv.mx::4effdddb-db9d-4605-9bee-5b75bad95b67" providerId="AD" clId="Web-{0F4453DD-4B2D-6B74-8AD1-2BFEDE56463F}" dt="2020-10-30T17:33:48.237" v="37" actId="20577"/>
          <ac:spMkLst>
            <pc:docMk/>
            <pc:sldMk cId="0" sldId="260"/>
            <ac:spMk id="46082" creationId="{00000000-0000-0000-0000-000000000000}"/>
          </ac:spMkLst>
        </pc:spChg>
      </pc:sldChg>
      <pc:sldChg chg="modSp">
        <pc:chgData name="Mora Rodriguez Alicia" userId="S::alicimora@uv.mx::4effdddb-db9d-4605-9bee-5b75bad95b67" providerId="AD" clId="Web-{0F4453DD-4B2D-6B74-8AD1-2BFEDE56463F}" dt="2020-10-30T17:32:27.876" v="15" actId="20577"/>
        <pc:sldMkLst>
          <pc:docMk/>
          <pc:sldMk cId="0" sldId="261"/>
        </pc:sldMkLst>
        <pc:spChg chg="mod">
          <ac:chgData name="Mora Rodriguez Alicia" userId="S::alicimora@uv.mx::4effdddb-db9d-4605-9bee-5b75bad95b67" providerId="AD" clId="Web-{0F4453DD-4B2D-6B74-8AD1-2BFEDE56463F}" dt="2020-10-30T17:32:27.876" v="15" actId="20577"/>
          <ac:spMkLst>
            <pc:docMk/>
            <pc:sldMk cId="0" sldId="261"/>
            <ac:spMk id="9219" creationId="{00000000-0000-0000-0000-000000000000}"/>
          </ac:spMkLst>
        </pc:spChg>
      </pc:sldChg>
      <pc:sldChg chg="modSp">
        <pc:chgData name="Mora Rodriguez Alicia" userId="S::alicimora@uv.mx::4effdddb-db9d-4605-9bee-5b75bad95b67" providerId="AD" clId="Web-{0F4453DD-4B2D-6B74-8AD1-2BFEDE56463F}" dt="2020-10-30T17:32:47.392" v="17" actId="20577"/>
        <pc:sldMkLst>
          <pc:docMk/>
          <pc:sldMk cId="0" sldId="262"/>
        </pc:sldMkLst>
        <pc:spChg chg="mod">
          <ac:chgData name="Mora Rodriguez Alicia" userId="S::alicimora@uv.mx::4effdddb-db9d-4605-9bee-5b75bad95b67" providerId="AD" clId="Web-{0F4453DD-4B2D-6B74-8AD1-2BFEDE56463F}" dt="2020-10-30T17:32:47.392" v="17" actId="20577"/>
          <ac:spMkLst>
            <pc:docMk/>
            <pc:sldMk cId="0" sldId="262"/>
            <ac:spMk id="10243" creationId="{00000000-0000-0000-0000-000000000000}"/>
          </ac:spMkLst>
        </pc:spChg>
      </pc:sldChg>
      <pc:sldChg chg="modSp">
        <pc:chgData name="Mora Rodriguez Alicia" userId="S::alicimora@uv.mx::4effdddb-db9d-4605-9bee-5b75bad95b67" providerId="AD" clId="Web-{0F4453DD-4B2D-6B74-8AD1-2BFEDE56463F}" dt="2020-10-30T17:35:08.050" v="74" actId="20577"/>
        <pc:sldMkLst>
          <pc:docMk/>
          <pc:sldMk cId="0" sldId="263"/>
        </pc:sldMkLst>
        <pc:spChg chg="mod">
          <ac:chgData name="Mora Rodriguez Alicia" userId="S::alicimora@uv.mx::4effdddb-db9d-4605-9bee-5b75bad95b67" providerId="AD" clId="Web-{0F4453DD-4B2D-6B74-8AD1-2BFEDE56463F}" dt="2020-10-30T17:35:08.050" v="74" actId="20577"/>
          <ac:spMkLst>
            <pc:docMk/>
            <pc:sldMk cId="0" sldId="263"/>
            <ac:spMk id="14339" creationId="{00000000-0000-0000-0000-000000000000}"/>
          </ac:spMkLst>
        </pc:spChg>
        <pc:spChg chg="mod">
          <ac:chgData name="Mora Rodriguez Alicia" userId="S::alicimora@uv.mx::4effdddb-db9d-4605-9bee-5b75bad95b67" providerId="AD" clId="Web-{0F4453DD-4B2D-6B74-8AD1-2BFEDE56463F}" dt="2020-10-30T17:34:56.535" v="65" actId="20577"/>
          <ac:spMkLst>
            <pc:docMk/>
            <pc:sldMk cId="0" sldId="263"/>
            <ac:spMk id="50178" creationId="{00000000-0000-0000-0000-000000000000}"/>
          </ac:spMkLst>
        </pc:spChg>
      </pc:sldChg>
      <pc:sldChg chg="modSp">
        <pc:chgData name="Mora Rodriguez Alicia" userId="S::alicimora@uv.mx::4effdddb-db9d-4605-9bee-5b75bad95b67" providerId="AD" clId="Web-{0F4453DD-4B2D-6B74-8AD1-2BFEDE56463F}" dt="2020-10-30T17:39:33.493" v="117" actId="20577"/>
        <pc:sldMkLst>
          <pc:docMk/>
          <pc:sldMk cId="0" sldId="264"/>
        </pc:sldMkLst>
        <pc:spChg chg="mod">
          <ac:chgData name="Mora Rodriguez Alicia" userId="S::alicimora@uv.mx::4effdddb-db9d-4605-9bee-5b75bad95b67" providerId="AD" clId="Web-{0F4453DD-4B2D-6B74-8AD1-2BFEDE56463F}" dt="2020-10-30T17:39:33.493" v="117" actId="20577"/>
          <ac:spMkLst>
            <pc:docMk/>
            <pc:sldMk cId="0" sldId="264"/>
            <ac:spMk id="15363" creationId="{00000000-0000-0000-0000-000000000000}"/>
          </ac:spMkLst>
        </pc:spChg>
        <pc:spChg chg="mod">
          <ac:chgData name="Mora Rodriguez Alicia" userId="S::alicimora@uv.mx::4effdddb-db9d-4605-9bee-5b75bad95b67" providerId="AD" clId="Web-{0F4453DD-4B2D-6B74-8AD1-2BFEDE56463F}" dt="2020-10-30T17:35:10.863" v="76" actId="20577"/>
          <ac:spMkLst>
            <pc:docMk/>
            <pc:sldMk cId="0" sldId="264"/>
            <ac:spMk id="51202" creationId="{00000000-0000-0000-0000-000000000000}"/>
          </ac:spMkLst>
        </pc:spChg>
      </pc:sldChg>
      <pc:sldChg chg="modSp">
        <pc:chgData name="Mora Rodriguez Alicia" userId="S::alicimora@uv.mx::4effdddb-db9d-4605-9bee-5b75bad95b67" providerId="AD" clId="Web-{0F4453DD-4B2D-6B74-8AD1-2BFEDE56463F}" dt="2020-10-30T17:40:49.573" v="133" actId="20577"/>
        <pc:sldMkLst>
          <pc:docMk/>
          <pc:sldMk cId="0" sldId="265"/>
        </pc:sldMkLst>
        <pc:spChg chg="mod">
          <ac:chgData name="Mora Rodriguez Alicia" userId="S::alicimora@uv.mx::4effdddb-db9d-4605-9bee-5b75bad95b67" providerId="AD" clId="Web-{0F4453DD-4B2D-6B74-8AD1-2BFEDE56463F}" dt="2020-10-30T17:40:49.573" v="133" actId="20577"/>
          <ac:spMkLst>
            <pc:docMk/>
            <pc:sldMk cId="0" sldId="265"/>
            <ac:spMk id="16387" creationId="{00000000-0000-0000-0000-000000000000}"/>
          </ac:spMkLst>
        </pc:spChg>
        <pc:spChg chg="mod">
          <ac:chgData name="Mora Rodriguez Alicia" userId="S::alicimora@uv.mx::4effdddb-db9d-4605-9bee-5b75bad95b67" providerId="AD" clId="Web-{0F4453DD-4B2D-6B74-8AD1-2BFEDE56463F}" dt="2020-10-30T17:39:56.244" v="121" actId="20577"/>
          <ac:spMkLst>
            <pc:docMk/>
            <pc:sldMk cId="0" sldId="265"/>
            <ac:spMk id="52226" creationId="{00000000-0000-0000-0000-000000000000}"/>
          </ac:spMkLst>
        </pc:spChg>
      </pc:sldChg>
      <pc:sldChg chg="modSp">
        <pc:chgData name="Mora Rodriguez Alicia" userId="S::alicimora@uv.mx::4effdddb-db9d-4605-9bee-5b75bad95b67" providerId="AD" clId="Web-{0F4453DD-4B2D-6B74-8AD1-2BFEDE56463F}" dt="2020-10-30T17:41:34.480" v="153" actId="20577"/>
        <pc:sldMkLst>
          <pc:docMk/>
          <pc:sldMk cId="0" sldId="266"/>
        </pc:sldMkLst>
        <pc:spChg chg="mod">
          <ac:chgData name="Mora Rodriguez Alicia" userId="S::alicimora@uv.mx::4effdddb-db9d-4605-9bee-5b75bad95b67" providerId="AD" clId="Web-{0F4453DD-4B2D-6B74-8AD1-2BFEDE56463F}" dt="2020-10-30T17:41:34.480" v="153" actId="20577"/>
          <ac:spMkLst>
            <pc:docMk/>
            <pc:sldMk cId="0" sldId="266"/>
            <ac:spMk id="53251" creationId="{00000000-0000-0000-0000-000000000000}"/>
          </ac:spMkLst>
        </pc:spChg>
      </pc:sldChg>
      <pc:sldChg chg="modSp">
        <pc:chgData name="Mora Rodriguez Alicia" userId="S::alicimora@uv.mx::4effdddb-db9d-4605-9bee-5b75bad95b67" providerId="AD" clId="Web-{0F4453DD-4B2D-6B74-8AD1-2BFEDE56463F}" dt="2020-10-30T17:44:01.920" v="179" actId="20577"/>
        <pc:sldMkLst>
          <pc:docMk/>
          <pc:sldMk cId="0" sldId="270"/>
        </pc:sldMkLst>
        <pc:spChg chg="mod">
          <ac:chgData name="Mora Rodriguez Alicia" userId="S::alicimora@uv.mx::4effdddb-db9d-4605-9bee-5b75bad95b67" providerId="AD" clId="Web-{0F4453DD-4B2D-6B74-8AD1-2BFEDE56463F}" dt="2020-10-30T17:44:01.920" v="179" actId="20577"/>
          <ac:spMkLst>
            <pc:docMk/>
            <pc:sldMk cId="0" sldId="270"/>
            <ac:spMk id="60419" creationId="{00000000-0000-0000-0000-000000000000}"/>
          </ac:spMkLst>
        </pc:spChg>
      </pc:sldChg>
      <pc:sldChg chg="modSp">
        <pc:chgData name="Mora Rodriguez Alicia" userId="S::alicimora@uv.mx::4effdddb-db9d-4605-9bee-5b75bad95b67" providerId="AD" clId="Web-{0F4453DD-4B2D-6B74-8AD1-2BFEDE56463F}" dt="2020-10-30T17:45:17.281" v="194" actId="20577"/>
        <pc:sldMkLst>
          <pc:docMk/>
          <pc:sldMk cId="0" sldId="271"/>
        </pc:sldMkLst>
        <pc:spChg chg="mod">
          <ac:chgData name="Mora Rodriguez Alicia" userId="S::alicimora@uv.mx::4effdddb-db9d-4605-9bee-5b75bad95b67" providerId="AD" clId="Web-{0F4453DD-4B2D-6B74-8AD1-2BFEDE56463F}" dt="2020-10-30T17:45:17.281" v="194" actId="20577"/>
          <ac:spMkLst>
            <pc:docMk/>
            <pc:sldMk cId="0" sldId="271"/>
            <ac:spMk id="21507" creationId="{00000000-0000-0000-0000-000000000000}"/>
          </ac:spMkLst>
        </pc:spChg>
      </pc:sldChg>
      <pc:sldChg chg="modSp">
        <pc:chgData name="Mora Rodriguez Alicia" userId="S::alicimora@uv.mx::4effdddb-db9d-4605-9bee-5b75bad95b67" providerId="AD" clId="Web-{0F4453DD-4B2D-6B74-8AD1-2BFEDE56463F}" dt="2020-10-30T17:45:30" v="196" actId="20577"/>
        <pc:sldMkLst>
          <pc:docMk/>
          <pc:sldMk cId="0" sldId="272"/>
        </pc:sldMkLst>
        <pc:spChg chg="mod">
          <ac:chgData name="Mora Rodriguez Alicia" userId="S::alicimora@uv.mx::4effdddb-db9d-4605-9bee-5b75bad95b67" providerId="AD" clId="Web-{0F4453DD-4B2D-6B74-8AD1-2BFEDE56463F}" dt="2020-10-30T17:45:30" v="196" actId="20577"/>
          <ac:spMkLst>
            <pc:docMk/>
            <pc:sldMk cId="0" sldId="272"/>
            <ac:spMk id="22531" creationId="{00000000-0000-0000-0000-000000000000}"/>
          </ac:spMkLst>
        </pc:spChg>
      </pc:sldChg>
      <pc:sldChg chg="modSp">
        <pc:chgData name="Mora Rodriguez Alicia" userId="S::alicimora@uv.mx::4effdddb-db9d-4605-9bee-5b75bad95b67" providerId="AD" clId="Web-{0F4453DD-4B2D-6B74-8AD1-2BFEDE56463F}" dt="2020-10-30T17:46:23.001" v="211" actId="20577"/>
        <pc:sldMkLst>
          <pc:docMk/>
          <pc:sldMk cId="0" sldId="273"/>
        </pc:sldMkLst>
        <pc:graphicFrameChg chg="modGraphic">
          <ac:chgData name="Mora Rodriguez Alicia" userId="S::alicimora@uv.mx::4effdddb-db9d-4605-9bee-5b75bad95b67" providerId="AD" clId="Web-{0F4453DD-4B2D-6B74-8AD1-2BFEDE56463F}" dt="2020-10-30T17:46:23.001" v="211" actId="20577"/>
          <ac:graphicFrameMkLst>
            <pc:docMk/>
            <pc:sldMk cId="0" sldId="273"/>
            <ac:graphicFrameMk id="5" creationId="{00000000-0000-0000-0000-000000000000}"/>
          </ac:graphicFrameMkLst>
        </pc:graphicFrameChg>
      </pc:sldChg>
      <pc:sldChg chg="modSp">
        <pc:chgData name="Mora Rodriguez Alicia" userId="S::alicimora@uv.mx::4effdddb-db9d-4605-9bee-5b75bad95b67" providerId="AD" clId="Web-{0F4453DD-4B2D-6B74-8AD1-2BFEDE56463F}" dt="2020-10-30T17:47:10.158" v="214" actId="20577"/>
        <pc:sldMkLst>
          <pc:docMk/>
          <pc:sldMk cId="0" sldId="274"/>
        </pc:sldMkLst>
        <pc:spChg chg="mod">
          <ac:chgData name="Mora Rodriguez Alicia" userId="S::alicimora@uv.mx::4effdddb-db9d-4605-9bee-5b75bad95b67" providerId="AD" clId="Web-{0F4453DD-4B2D-6B74-8AD1-2BFEDE56463F}" dt="2020-10-30T17:47:10.158" v="214" actId="20577"/>
          <ac:spMkLst>
            <pc:docMk/>
            <pc:sldMk cId="0" sldId="274"/>
            <ac:spMk id="23555" creationId="{00000000-0000-0000-0000-000000000000}"/>
          </ac:spMkLst>
        </pc:spChg>
      </pc:sldChg>
      <pc:sldChg chg="modSp">
        <pc:chgData name="Mora Rodriguez Alicia" userId="S::alicimora@uv.mx::4effdddb-db9d-4605-9bee-5b75bad95b67" providerId="AD" clId="Web-{0F4453DD-4B2D-6B74-8AD1-2BFEDE56463F}" dt="2020-10-30T17:47:53.378" v="226" actId="20577"/>
        <pc:sldMkLst>
          <pc:docMk/>
          <pc:sldMk cId="0" sldId="275"/>
        </pc:sldMkLst>
        <pc:spChg chg="mod">
          <ac:chgData name="Mora Rodriguez Alicia" userId="S::alicimora@uv.mx::4effdddb-db9d-4605-9bee-5b75bad95b67" providerId="AD" clId="Web-{0F4453DD-4B2D-6B74-8AD1-2BFEDE56463F}" dt="2020-10-30T17:47:53.378" v="226" actId="20577"/>
          <ac:spMkLst>
            <pc:docMk/>
            <pc:sldMk cId="0" sldId="275"/>
            <ac:spMk id="24579" creationId="{00000000-0000-0000-0000-000000000000}"/>
          </ac:spMkLst>
        </pc:spChg>
      </pc:sldChg>
      <pc:sldChg chg="modSp">
        <pc:chgData name="Mora Rodriguez Alicia" userId="S::alicimora@uv.mx::4effdddb-db9d-4605-9bee-5b75bad95b67" providerId="AD" clId="Web-{0F4453DD-4B2D-6B74-8AD1-2BFEDE56463F}" dt="2020-10-30T17:48:06.909" v="230" actId="20577"/>
        <pc:sldMkLst>
          <pc:docMk/>
          <pc:sldMk cId="0" sldId="276"/>
        </pc:sldMkLst>
        <pc:spChg chg="mod">
          <ac:chgData name="Mora Rodriguez Alicia" userId="S::alicimora@uv.mx::4effdddb-db9d-4605-9bee-5b75bad95b67" providerId="AD" clId="Web-{0F4453DD-4B2D-6B74-8AD1-2BFEDE56463F}" dt="2020-10-30T17:48:06.909" v="230" actId="20577"/>
          <ac:spMkLst>
            <pc:docMk/>
            <pc:sldMk cId="0" sldId="276"/>
            <ac:spMk id="10242" creationId="{00000000-0000-0000-0000-000000000000}"/>
          </ac:spMkLst>
        </pc:spChg>
      </pc:sldChg>
      <pc:sldChg chg="modSp">
        <pc:chgData name="Mora Rodriguez Alicia" userId="S::alicimora@uv.mx::4effdddb-db9d-4605-9bee-5b75bad95b67" providerId="AD" clId="Web-{0F4453DD-4B2D-6B74-8AD1-2BFEDE56463F}" dt="2020-10-30T17:48:35.113" v="236" actId="20577"/>
        <pc:sldMkLst>
          <pc:docMk/>
          <pc:sldMk cId="0" sldId="277"/>
        </pc:sldMkLst>
        <pc:spChg chg="mod">
          <ac:chgData name="Mora Rodriguez Alicia" userId="S::alicimora@uv.mx::4effdddb-db9d-4605-9bee-5b75bad95b67" providerId="AD" clId="Web-{0F4453DD-4B2D-6B74-8AD1-2BFEDE56463F}" dt="2020-10-30T17:48:35.113" v="236" actId="20577"/>
          <ac:spMkLst>
            <pc:docMk/>
            <pc:sldMk cId="0" sldId="277"/>
            <ac:spMk id="26627" creationId="{00000000-0000-0000-0000-000000000000}"/>
          </ac:spMkLst>
        </pc:spChg>
      </pc:sldChg>
      <pc:sldChg chg="modSp">
        <pc:chgData name="Mora Rodriguez Alicia" userId="S::alicimora@uv.mx::4effdddb-db9d-4605-9bee-5b75bad95b67" providerId="AD" clId="Web-{0F4453DD-4B2D-6B74-8AD1-2BFEDE56463F}" dt="2020-10-30T17:48:55.223" v="242" actId="20577"/>
        <pc:sldMkLst>
          <pc:docMk/>
          <pc:sldMk cId="0" sldId="278"/>
        </pc:sldMkLst>
        <pc:spChg chg="mod">
          <ac:chgData name="Mora Rodriguez Alicia" userId="S::alicimora@uv.mx::4effdddb-db9d-4605-9bee-5b75bad95b67" providerId="AD" clId="Web-{0F4453DD-4B2D-6B74-8AD1-2BFEDE56463F}" dt="2020-10-30T17:48:55.223" v="242" actId="20577"/>
          <ac:spMkLst>
            <pc:docMk/>
            <pc:sldMk cId="0" sldId="278"/>
            <ac:spMk id="27651" creationId="{00000000-0000-0000-0000-000000000000}"/>
          </ac:spMkLst>
        </pc:spChg>
      </pc:sldChg>
      <pc:sldChg chg="modSp">
        <pc:chgData name="Mora Rodriguez Alicia" userId="S::alicimora@uv.mx::4effdddb-db9d-4605-9bee-5b75bad95b67" providerId="AD" clId="Web-{0F4453DD-4B2D-6B74-8AD1-2BFEDE56463F}" dt="2020-10-30T17:49:42.567" v="259" actId="20577"/>
        <pc:sldMkLst>
          <pc:docMk/>
          <pc:sldMk cId="0" sldId="279"/>
        </pc:sldMkLst>
        <pc:spChg chg="mod">
          <ac:chgData name="Mora Rodriguez Alicia" userId="S::alicimora@uv.mx::4effdddb-db9d-4605-9bee-5b75bad95b67" providerId="AD" clId="Web-{0F4453DD-4B2D-6B74-8AD1-2BFEDE56463F}" dt="2020-10-30T17:49:01.395" v="246" actId="20577"/>
          <ac:spMkLst>
            <pc:docMk/>
            <pc:sldMk cId="0" sldId="279"/>
            <ac:spMk id="13314" creationId="{00000000-0000-0000-0000-000000000000}"/>
          </ac:spMkLst>
        </pc:spChg>
        <pc:spChg chg="mod">
          <ac:chgData name="Mora Rodriguez Alicia" userId="S::alicimora@uv.mx::4effdddb-db9d-4605-9bee-5b75bad95b67" providerId="AD" clId="Web-{0F4453DD-4B2D-6B74-8AD1-2BFEDE56463F}" dt="2020-10-30T17:49:42.567" v="259" actId="20577"/>
          <ac:spMkLst>
            <pc:docMk/>
            <pc:sldMk cId="0" sldId="279"/>
            <ac:spMk id="28675" creationId="{00000000-0000-0000-0000-000000000000}"/>
          </ac:spMkLst>
        </pc:spChg>
      </pc:sldChg>
      <pc:sldChg chg="modSp">
        <pc:chgData name="Mora Rodriguez Alicia" userId="S::alicimora@uv.mx::4effdddb-db9d-4605-9bee-5b75bad95b67" providerId="AD" clId="Web-{0F4453DD-4B2D-6B74-8AD1-2BFEDE56463F}" dt="2020-10-30T17:49:57.599" v="265" actId="20577"/>
        <pc:sldMkLst>
          <pc:docMk/>
          <pc:sldMk cId="0" sldId="280"/>
        </pc:sldMkLst>
        <pc:spChg chg="mod">
          <ac:chgData name="Mora Rodriguez Alicia" userId="S::alicimora@uv.mx::4effdddb-db9d-4605-9bee-5b75bad95b67" providerId="AD" clId="Web-{0F4453DD-4B2D-6B74-8AD1-2BFEDE56463F}" dt="2020-10-30T17:49:52.318" v="263" actId="20577"/>
          <ac:spMkLst>
            <pc:docMk/>
            <pc:sldMk cId="0" sldId="280"/>
            <ac:spMk id="14338" creationId="{00000000-0000-0000-0000-000000000000}"/>
          </ac:spMkLst>
        </pc:spChg>
        <pc:spChg chg="mod">
          <ac:chgData name="Mora Rodriguez Alicia" userId="S::alicimora@uv.mx::4effdddb-db9d-4605-9bee-5b75bad95b67" providerId="AD" clId="Web-{0F4453DD-4B2D-6B74-8AD1-2BFEDE56463F}" dt="2020-10-30T17:49:57.599" v="265" actId="20577"/>
          <ac:spMkLst>
            <pc:docMk/>
            <pc:sldMk cId="0" sldId="280"/>
            <ac:spMk id="29699" creationId="{00000000-0000-0000-0000-000000000000}"/>
          </ac:spMkLst>
        </pc:spChg>
      </pc:sldChg>
      <pc:sldChg chg="modSp">
        <pc:chgData name="Mora Rodriguez Alicia" userId="S::alicimora@uv.mx::4effdddb-db9d-4605-9bee-5b75bad95b67" providerId="AD" clId="Web-{0F4453DD-4B2D-6B74-8AD1-2BFEDE56463F}" dt="2020-10-30T17:51:12.679" v="307"/>
        <pc:sldMkLst>
          <pc:docMk/>
          <pc:sldMk cId="0" sldId="281"/>
        </pc:sldMkLst>
        <pc:graphicFrameChg chg="mod modGraphic">
          <ac:chgData name="Mora Rodriguez Alicia" userId="S::alicimora@uv.mx::4effdddb-db9d-4605-9bee-5b75bad95b67" providerId="AD" clId="Web-{0F4453DD-4B2D-6B74-8AD1-2BFEDE56463F}" dt="2020-10-30T17:51:12.679" v="307"/>
          <ac:graphicFrameMkLst>
            <pc:docMk/>
            <pc:sldMk cId="0" sldId="281"/>
            <ac:graphicFrameMk id="55"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2-14T12:48:46.987" idx="37">
    <p:pos x="5156" y="1180"/>
    <p:text>Se agregarían las funtes propuestas en las diapostivas anteriores y que el académico haya considerado pertinentes</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6CDA2-E7CB-4C97-909E-1187D22BE252}" type="doc">
      <dgm:prSet loTypeId="urn:microsoft.com/office/officeart/2005/8/layout/process4" loCatId="process" qsTypeId="urn:microsoft.com/office/officeart/2005/8/quickstyle/3d1" qsCatId="3D" csTypeId="urn:microsoft.com/office/officeart/2005/8/colors/colorful5" csCatId="colorful" phldr="1"/>
      <dgm:spPr/>
      <dgm:t>
        <a:bodyPr/>
        <a:lstStyle/>
        <a:p>
          <a:endParaRPr lang="es-MX"/>
        </a:p>
      </dgm:t>
    </dgm:pt>
    <dgm:pt modelId="{9C621012-FD2C-4F09-BC7D-05431C914042}">
      <dgm:prSet phldrT="[Texto]" custT="1"/>
      <dgm:spPr/>
      <dgm:t>
        <a:bodyPr/>
        <a:lstStyle/>
        <a:p>
          <a:pPr algn="ctr"/>
          <a:r>
            <a:rPr lang="es-MX" sz="2000" b="0" dirty="0" smtClean="0">
              <a:solidFill>
                <a:schemeClr val="tx1">
                  <a:lumMod val="95000"/>
                  <a:lumOff val="5000"/>
                </a:schemeClr>
              </a:solidFill>
            </a:rPr>
            <a:t>La negociación</a:t>
          </a:r>
          <a:endParaRPr lang="es-MX" sz="2000" b="0" dirty="0">
            <a:solidFill>
              <a:schemeClr val="tx1">
                <a:lumMod val="95000"/>
                <a:lumOff val="5000"/>
              </a:schemeClr>
            </a:solidFill>
          </a:endParaRPr>
        </a:p>
      </dgm:t>
    </dgm:pt>
    <dgm:pt modelId="{12C92BAC-F498-4734-9590-230088825E3A}" type="parTrans" cxnId="{3EA8E7B4-3375-442B-8668-8335DC4CE50F}">
      <dgm:prSet/>
      <dgm:spPr/>
      <dgm:t>
        <a:bodyPr/>
        <a:lstStyle/>
        <a:p>
          <a:pPr algn="ctr"/>
          <a:endParaRPr lang="es-MX" sz="2000" b="0">
            <a:solidFill>
              <a:schemeClr val="tx1">
                <a:lumMod val="95000"/>
                <a:lumOff val="5000"/>
              </a:schemeClr>
            </a:solidFill>
          </a:endParaRPr>
        </a:p>
      </dgm:t>
    </dgm:pt>
    <dgm:pt modelId="{91AF59E7-A6DD-433A-85CE-8AF4E24F54D5}" type="sibTrans" cxnId="{3EA8E7B4-3375-442B-8668-8335DC4CE50F}">
      <dgm:prSet/>
      <dgm:spPr/>
      <dgm:t>
        <a:bodyPr/>
        <a:lstStyle/>
        <a:p>
          <a:pPr algn="ctr"/>
          <a:endParaRPr lang="es-MX" sz="2000" b="0">
            <a:solidFill>
              <a:schemeClr val="tx1">
                <a:lumMod val="95000"/>
                <a:lumOff val="5000"/>
              </a:schemeClr>
            </a:solidFill>
          </a:endParaRPr>
        </a:p>
      </dgm:t>
    </dgm:pt>
    <dgm:pt modelId="{1273221C-7786-452A-9FD6-0D6090C10196}">
      <dgm:prSet phldrT="[Texto]" custT="1"/>
      <dgm:spPr/>
      <dgm:t>
        <a:bodyPr/>
        <a:lstStyle/>
        <a:p>
          <a:pPr algn="ctr"/>
          <a:r>
            <a:rPr lang="es-MX" sz="2000" b="0" dirty="0" smtClean="0">
              <a:solidFill>
                <a:schemeClr val="tx1">
                  <a:lumMod val="95000"/>
                  <a:lumOff val="5000"/>
                </a:schemeClr>
              </a:solidFill>
            </a:rPr>
            <a:t>La redacción y adopción del texto</a:t>
          </a:r>
          <a:endParaRPr lang="es-MX" sz="2000" b="0" dirty="0">
            <a:solidFill>
              <a:schemeClr val="tx1">
                <a:lumMod val="95000"/>
                <a:lumOff val="5000"/>
              </a:schemeClr>
            </a:solidFill>
          </a:endParaRPr>
        </a:p>
      </dgm:t>
    </dgm:pt>
    <dgm:pt modelId="{A7D02C5F-EDD2-4252-A039-52DA403597AE}" type="parTrans" cxnId="{F9D4C9CF-B532-46ED-A00A-7A3D9BC5630D}">
      <dgm:prSet/>
      <dgm:spPr/>
      <dgm:t>
        <a:bodyPr/>
        <a:lstStyle/>
        <a:p>
          <a:pPr algn="ctr"/>
          <a:endParaRPr lang="es-MX" sz="2000" b="0">
            <a:solidFill>
              <a:schemeClr val="tx1">
                <a:lumMod val="95000"/>
                <a:lumOff val="5000"/>
              </a:schemeClr>
            </a:solidFill>
          </a:endParaRPr>
        </a:p>
      </dgm:t>
    </dgm:pt>
    <dgm:pt modelId="{56CA3088-1A97-4C72-8846-3106E32837B5}" type="sibTrans" cxnId="{F9D4C9CF-B532-46ED-A00A-7A3D9BC5630D}">
      <dgm:prSet/>
      <dgm:spPr/>
      <dgm:t>
        <a:bodyPr/>
        <a:lstStyle/>
        <a:p>
          <a:pPr algn="ctr"/>
          <a:endParaRPr lang="es-MX" sz="2000" b="0">
            <a:solidFill>
              <a:schemeClr val="tx1">
                <a:lumMod val="95000"/>
                <a:lumOff val="5000"/>
              </a:schemeClr>
            </a:solidFill>
          </a:endParaRPr>
        </a:p>
      </dgm:t>
    </dgm:pt>
    <dgm:pt modelId="{538489D2-28C6-47D2-A387-609B1E8AFEEB}">
      <dgm:prSet phldrT="[Texto]" custT="1"/>
      <dgm:spPr/>
      <dgm:t>
        <a:bodyPr/>
        <a:lstStyle/>
        <a:p>
          <a:pPr algn="ctr"/>
          <a:r>
            <a:rPr lang="es-MX" sz="2000" b="0" dirty="0" smtClean="0">
              <a:solidFill>
                <a:schemeClr val="tx1">
                  <a:lumMod val="95000"/>
                  <a:lumOff val="5000"/>
                </a:schemeClr>
              </a:solidFill>
            </a:rPr>
            <a:t>La firma</a:t>
          </a:r>
          <a:endParaRPr lang="es-MX" sz="2000" b="0" dirty="0">
            <a:solidFill>
              <a:schemeClr val="tx1">
                <a:lumMod val="95000"/>
                <a:lumOff val="5000"/>
              </a:schemeClr>
            </a:solidFill>
          </a:endParaRPr>
        </a:p>
      </dgm:t>
    </dgm:pt>
    <dgm:pt modelId="{DD73F59A-2B0C-43FF-9AA1-B1CB03FD2AD0}" type="parTrans" cxnId="{F7D09252-7530-43D4-8568-106F32F538E9}">
      <dgm:prSet/>
      <dgm:spPr/>
      <dgm:t>
        <a:bodyPr/>
        <a:lstStyle/>
        <a:p>
          <a:pPr algn="ctr"/>
          <a:endParaRPr lang="es-MX" sz="2000" b="0">
            <a:solidFill>
              <a:schemeClr val="tx1">
                <a:lumMod val="95000"/>
                <a:lumOff val="5000"/>
              </a:schemeClr>
            </a:solidFill>
          </a:endParaRPr>
        </a:p>
      </dgm:t>
    </dgm:pt>
    <dgm:pt modelId="{E442168F-864D-447D-98BD-9348C9AF4EB0}" type="sibTrans" cxnId="{F7D09252-7530-43D4-8568-106F32F538E9}">
      <dgm:prSet/>
      <dgm:spPr/>
      <dgm:t>
        <a:bodyPr/>
        <a:lstStyle/>
        <a:p>
          <a:pPr algn="ctr"/>
          <a:endParaRPr lang="es-MX" sz="2000" b="0">
            <a:solidFill>
              <a:schemeClr val="tx1">
                <a:lumMod val="95000"/>
                <a:lumOff val="5000"/>
              </a:schemeClr>
            </a:solidFill>
          </a:endParaRPr>
        </a:p>
      </dgm:t>
    </dgm:pt>
    <dgm:pt modelId="{C9CA37A6-12E6-4A70-B3CE-AADC2D2A3CC8}">
      <dgm:prSet phldrT="[Texto]" custT="1"/>
      <dgm:spPr/>
      <dgm:t>
        <a:bodyPr/>
        <a:lstStyle/>
        <a:p>
          <a:pPr algn="ctr"/>
          <a:r>
            <a:rPr lang="es-MX" sz="2000" b="0" dirty="0" smtClean="0">
              <a:solidFill>
                <a:schemeClr val="tx1">
                  <a:lumMod val="95000"/>
                  <a:lumOff val="5000"/>
                </a:schemeClr>
              </a:solidFill>
            </a:rPr>
            <a:t>La aprobación interna (Senado de la República)</a:t>
          </a:r>
          <a:endParaRPr lang="es-MX" sz="2000" b="0" dirty="0">
            <a:solidFill>
              <a:schemeClr val="tx1">
                <a:lumMod val="95000"/>
                <a:lumOff val="5000"/>
              </a:schemeClr>
            </a:solidFill>
          </a:endParaRPr>
        </a:p>
      </dgm:t>
    </dgm:pt>
    <dgm:pt modelId="{8EF12114-033E-48F0-B7ED-3189C2A79967}" type="parTrans" cxnId="{F7E94409-2EA6-4DF2-90CF-9B6AEC1A6B93}">
      <dgm:prSet/>
      <dgm:spPr/>
      <dgm:t>
        <a:bodyPr/>
        <a:lstStyle/>
        <a:p>
          <a:pPr algn="ctr"/>
          <a:endParaRPr lang="es-MX" sz="2000" b="0">
            <a:solidFill>
              <a:schemeClr val="tx1">
                <a:lumMod val="95000"/>
                <a:lumOff val="5000"/>
              </a:schemeClr>
            </a:solidFill>
          </a:endParaRPr>
        </a:p>
      </dgm:t>
    </dgm:pt>
    <dgm:pt modelId="{368365C2-36D0-4D3E-B9DE-15AF8305E874}" type="sibTrans" cxnId="{F7E94409-2EA6-4DF2-90CF-9B6AEC1A6B93}">
      <dgm:prSet/>
      <dgm:spPr/>
      <dgm:t>
        <a:bodyPr/>
        <a:lstStyle/>
        <a:p>
          <a:pPr algn="ctr"/>
          <a:endParaRPr lang="es-MX" sz="2000" b="0">
            <a:solidFill>
              <a:schemeClr val="tx1">
                <a:lumMod val="95000"/>
                <a:lumOff val="5000"/>
              </a:schemeClr>
            </a:solidFill>
          </a:endParaRPr>
        </a:p>
      </dgm:t>
    </dgm:pt>
    <dgm:pt modelId="{0F34B254-D3CC-4064-BB8B-602C4322EA71}">
      <dgm:prSet phldrT="[Texto]" custT="1"/>
      <dgm:spPr/>
      <dgm:t>
        <a:bodyPr/>
        <a:lstStyle/>
        <a:p>
          <a:pPr algn="ctr"/>
          <a:r>
            <a:rPr lang="es-MX" sz="2000" b="0" dirty="0" smtClean="0">
              <a:solidFill>
                <a:schemeClr val="tx1">
                  <a:lumMod val="95000"/>
                  <a:lumOff val="5000"/>
                </a:schemeClr>
              </a:solidFill>
            </a:rPr>
            <a:t>El consentimiento del Estado para vincularse</a:t>
          </a:r>
          <a:endParaRPr lang="es-MX" sz="2000" b="0" dirty="0">
            <a:solidFill>
              <a:schemeClr val="tx1">
                <a:lumMod val="95000"/>
                <a:lumOff val="5000"/>
              </a:schemeClr>
            </a:solidFill>
          </a:endParaRPr>
        </a:p>
      </dgm:t>
    </dgm:pt>
    <dgm:pt modelId="{8879B18A-73C8-43D7-9AB5-2503BE441944}" type="parTrans" cxnId="{675F0E8E-1C7A-4F78-BE26-752F661231E9}">
      <dgm:prSet/>
      <dgm:spPr/>
      <dgm:t>
        <a:bodyPr/>
        <a:lstStyle/>
        <a:p>
          <a:pPr algn="ctr"/>
          <a:endParaRPr lang="es-MX" sz="2000" b="0">
            <a:solidFill>
              <a:schemeClr val="tx1">
                <a:lumMod val="95000"/>
                <a:lumOff val="5000"/>
              </a:schemeClr>
            </a:solidFill>
          </a:endParaRPr>
        </a:p>
      </dgm:t>
    </dgm:pt>
    <dgm:pt modelId="{F18F6EC5-3119-4560-BB42-8577517FAAFC}" type="sibTrans" cxnId="{675F0E8E-1C7A-4F78-BE26-752F661231E9}">
      <dgm:prSet/>
      <dgm:spPr/>
      <dgm:t>
        <a:bodyPr/>
        <a:lstStyle/>
        <a:p>
          <a:pPr algn="ctr"/>
          <a:endParaRPr lang="es-MX" sz="2000" b="0">
            <a:solidFill>
              <a:schemeClr val="tx1">
                <a:lumMod val="95000"/>
                <a:lumOff val="5000"/>
              </a:schemeClr>
            </a:solidFill>
          </a:endParaRPr>
        </a:p>
      </dgm:t>
    </dgm:pt>
    <dgm:pt modelId="{CBD338B8-FE32-4402-AC78-22413A35E049}">
      <dgm:prSet phldrT="[Texto]" custT="1"/>
      <dgm:spPr/>
      <dgm:t>
        <a:bodyPr/>
        <a:lstStyle/>
        <a:p>
          <a:pPr algn="ctr"/>
          <a:r>
            <a:rPr lang="es-MX" sz="2000" b="0" smtClean="0">
              <a:solidFill>
                <a:schemeClr val="tx1">
                  <a:lumMod val="95000"/>
                  <a:lumOff val="5000"/>
                </a:schemeClr>
              </a:solidFill>
            </a:rPr>
            <a:t>La entrada en vigor</a:t>
          </a:r>
          <a:endParaRPr lang="es-MX" sz="2000" b="0" dirty="0">
            <a:solidFill>
              <a:schemeClr val="tx1">
                <a:lumMod val="95000"/>
                <a:lumOff val="5000"/>
              </a:schemeClr>
            </a:solidFill>
          </a:endParaRPr>
        </a:p>
      </dgm:t>
    </dgm:pt>
    <dgm:pt modelId="{FC2B87B4-3B5E-4C4C-8EAE-28DF59BAEA08}" type="parTrans" cxnId="{9088BCC8-9EF5-4103-A611-8A365581CC15}">
      <dgm:prSet/>
      <dgm:spPr/>
      <dgm:t>
        <a:bodyPr/>
        <a:lstStyle/>
        <a:p>
          <a:pPr algn="ctr"/>
          <a:endParaRPr lang="es-MX" b="0">
            <a:solidFill>
              <a:schemeClr val="tx1">
                <a:lumMod val="95000"/>
                <a:lumOff val="5000"/>
              </a:schemeClr>
            </a:solidFill>
          </a:endParaRPr>
        </a:p>
      </dgm:t>
    </dgm:pt>
    <dgm:pt modelId="{5691AD16-DA0B-40E6-BBBC-4F1872DE6E30}" type="sibTrans" cxnId="{9088BCC8-9EF5-4103-A611-8A365581CC15}">
      <dgm:prSet/>
      <dgm:spPr/>
      <dgm:t>
        <a:bodyPr/>
        <a:lstStyle/>
        <a:p>
          <a:pPr algn="ctr"/>
          <a:endParaRPr lang="es-MX" b="0">
            <a:solidFill>
              <a:schemeClr val="tx1">
                <a:lumMod val="95000"/>
                <a:lumOff val="5000"/>
              </a:schemeClr>
            </a:solidFill>
          </a:endParaRPr>
        </a:p>
      </dgm:t>
    </dgm:pt>
    <dgm:pt modelId="{CA79CEC7-20C5-45B2-B910-C7C45D8897DA}" type="pres">
      <dgm:prSet presAssocID="{9276CDA2-E7CB-4C97-909E-1187D22BE252}" presName="Name0" presStyleCnt="0">
        <dgm:presLayoutVars>
          <dgm:dir/>
          <dgm:animLvl val="lvl"/>
          <dgm:resizeHandles val="exact"/>
        </dgm:presLayoutVars>
      </dgm:prSet>
      <dgm:spPr/>
      <dgm:t>
        <a:bodyPr/>
        <a:lstStyle/>
        <a:p>
          <a:endParaRPr lang="es-ES_tradnl"/>
        </a:p>
      </dgm:t>
    </dgm:pt>
    <dgm:pt modelId="{1056ED13-5EFE-424E-B005-ABB4EB665581}" type="pres">
      <dgm:prSet presAssocID="{CBD338B8-FE32-4402-AC78-22413A35E049}" presName="boxAndChildren" presStyleCnt="0"/>
      <dgm:spPr/>
    </dgm:pt>
    <dgm:pt modelId="{22A78505-5D86-4A64-96A0-AAA6959A50C3}" type="pres">
      <dgm:prSet presAssocID="{CBD338B8-FE32-4402-AC78-22413A35E049}" presName="parentTextBox" presStyleLbl="node1" presStyleIdx="0" presStyleCnt="6"/>
      <dgm:spPr/>
      <dgm:t>
        <a:bodyPr/>
        <a:lstStyle/>
        <a:p>
          <a:endParaRPr lang="es-ES_tradnl"/>
        </a:p>
      </dgm:t>
    </dgm:pt>
    <dgm:pt modelId="{391E0155-71BA-4A90-8C2B-6FA677778373}" type="pres">
      <dgm:prSet presAssocID="{F18F6EC5-3119-4560-BB42-8577517FAAFC}" presName="sp" presStyleCnt="0"/>
      <dgm:spPr/>
    </dgm:pt>
    <dgm:pt modelId="{A8846083-4710-47FC-9E4C-2D1DEA96A075}" type="pres">
      <dgm:prSet presAssocID="{0F34B254-D3CC-4064-BB8B-602C4322EA71}" presName="arrowAndChildren" presStyleCnt="0"/>
      <dgm:spPr/>
    </dgm:pt>
    <dgm:pt modelId="{A3E2EC6A-D9B7-4AE2-B642-0ACE45FA8996}" type="pres">
      <dgm:prSet presAssocID="{0F34B254-D3CC-4064-BB8B-602C4322EA71}" presName="parentTextArrow" presStyleLbl="node1" presStyleIdx="1" presStyleCnt="6"/>
      <dgm:spPr/>
      <dgm:t>
        <a:bodyPr/>
        <a:lstStyle/>
        <a:p>
          <a:endParaRPr lang="es-ES_tradnl"/>
        </a:p>
      </dgm:t>
    </dgm:pt>
    <dgm:pt modelId="{4061680A-770A-4946-A5A0-ADE407CD0448}" type="pres">
      <dgm:prSet presAssocID="{368365C2-36D0-4D3E-B9DE-15AF8305E874}" presName="sp" presStyleCnt="0"/>
      <dgm:spPr/>
    </dgm:pt>
    <dgm:pt modelId="{CB685D73-7CCF-4214-BE78-7CDCAD13860E}" type="pres">
      <dgm:prSet presAssocID="{C9CA37A6-12E6-4A70-B3CE-AADC2D2A3CC8}" presName="arrowAndChildren" presStyleCnt="0"/>
      <dgm:spPr/>
    </dgm:pt>
    <dgm:pt modelId="{B40FED20-FBE6-4463-99B4-BE05CB424D7A}" type="pres">
      <dgm:prSet presAssocID="{C9CA37A6-12E6-4A70-B3CE-AADC2D2A3CC8}" presName="parentTextArrow" presStyleLbl="node1" presStyleIdx="2" presStyleCnt="6"/>
      <dgm:spPr/>
      <dgm:t>
        <a:bodyPr/>
        <a:lstStyle/>
        <a:p>
          <a:endParaRPr lang="es-ES_tradnl"/>
        </a:p>
      </dgm:t>
    </dgm:pt>
    <dgm:pt modelId="{66229F37-A5DE-49FA-BE1E-7F8BD50A4593}" type="pres">
      <dgm:prSet presAssocID="{E442168F-864D-447D-98BD-9348C9AF4EB0}" presName="sp" presStyleCnt="0"/>
      <dgm:spPr/>
    </dgm:pt>
    <dgm:pt modelId="{CDCCA999-A2EA-410B-A2F2-ADED45E8B0D5}" type="pres">
      <dgm:prSet presAssocID="{538489D2-28C6-47D2-A387-609B1E8AFEEB}" presName="arrowAndChildren" presStyleCnt="0"/>
      <dgm:spPr/>
    </dgm:pt>
    <dgm:pt modelId="{E1E33D24-6345-4341-A76E-45F486D6261D}" type="pres">
      <dgm:prSet presAssocID="{538489D2-28C6-47D2-A387-609B1E8AFEEB}" presName="parentTextArrow" presStyleLbl="node1" presStyleIdx="3" presStyleCnt="6"/>
      <dgm:spPr/>
      <dgm:t>
        <a:bodyPr/>
        <a:lstStyle/>
        <a:p>
          <a:endParaRPr lang="es-ES_tradnl"/>
        </a:p>
      </dgm:t>
    </dgm:pt>
    <dgm:pt modelId="{11B6D14A-90DB-45A1-BF58-C1F1E2770728}" type="pres">
      <dgm:prSet presAssocID="{56CA3088-1A97-4C72-8846-3106E32837B5}" presName="sp" presStyleCnt="0"/>
      <dgm:spPr/>
    </dgm:pt>
    <dgm:pt modelId="{5ED23F87-E398-46C1-A2CA-32A299777B17}" type="pres">
      <dgm:prSet presAssocID="{1273221C-7786-452A-9FD6-0D6090C10196}" presName="arrowAndChildren" presStyleCnt="0"/>
      <dgm:spPr/>
    </dgm:pt>
    <dgm:pt modelId="{0D0AA2BD-0EBF-4039-8143-6ECE4E6A9530}" type="pres">
      <dgm:prSet presAssocID="{1273221C-7786-452A-9FD6-0D6090C10196}" presName="parentTextArrow" presStyleLbl="node1" presStyleIdx="4" presStyleCnt="6"/>
      <dgm:spPr/>
      <dgm:t>
        <a:bodyPr/>
        <a:lstStyle/>
        <a:p>
          <a:endParaRPr lang="es-ES_tradnl"/>
        </a:p>
      </dgm:t>
    </dgm:pt>
    <dgm:pt modelId="{B015994C-0AFA-4391-BD82-8ABEA39BD495}" type="pres">
      <dgm:prSet presAssocID="{91AF59E7-A6DD-433A-85CE-8AF4E24F54D5}" presName="sp" presStyleCnt="0"/>
      <dgm:spPr/>
    </dgm:pt>
    <dgm:pt modelId="{249778D7-BC61-47A8-9FD4-1D6317E1AFC0}" type="pres">
      <dgm:prSet presAssocID="{9C621012-FD2C-4F09-BC7D-05431C914042}" presName="arrowAndChildren" presStyleCnt="0"/>
      <dgm:spPr/>
    </dgm:pt>
    <dgm:pt modelId="{909A86EE-DD85-45C6-A11F-A10C84300C27}" type="pres">
      <dgm:prSet presAssocID="{9C621012-FD2C-4F09-BC7D-05431C914042}" presName="parentTextArrow" presStyleLbl="node1" presStyleIdx="5" presStyleCnt="6"/>
      <dgm:spPr/>
      <dgm:t>
        <a:bodyPr/>
        <a:lstStyle/>
        <a:p>
          <a:endParaRPr lang="es-ES_tradnl"/>
        </a:p>
      </dgm:t>
    </dgm:pt>
  </dgm:ptLst>
  <dgm:cxnLst>
    <dgm:cxn modelId="{F9F516C4-F212-473E-8923-6453323EDA0C}" type="presOf" srcId="{9276CDA2-E7CB-4C97-909E-1187D22BE252}" destId="{CA79CEC7-20C5-45B2-B910-C7C45D8897DA}" srcOrd="0" destOrd="0" presId="urn:microsoft.com/office/officeart/2005/8/layout/process4"/>
    <dgm:cxn modelId="{AE53979F-3B2A-40E9-B7B0-84E7EB9E3E59}" type="presOf" srcId="{CBD338B8-FE32-4402-AC78-22413A35E049}" destId="{22A78505-5D86-4A64-96A0-AAA6959A50C3}" srcOrd="0" destOrd="0" presId="urn:microsoft.com/office/officeart/2005/8/layout/process4"/>
    <dgm:cxn modelId="{A84A757C-D159-419F-AD17-5B0439EF52F0}" type="presOf" srcId="{538489D2-28C6-47D2-A387-609B1E8AFEEB}" destId="{E1E33D24-6345-4341-A76E-45F486D6261D}" srcOrd="0" destOrd="0" presId="urn:microsoft.com/office/officeart/2005/8/layout/process4"/>
    <dgm:cxn modelId="{3BBA6870-BC22-4254-A89A-250AB5AA73D7}" type="presOf" srcId="{1273221C-7786-452A-9FD6-0D6090C10196}" destId="{0D0AA2BD-0EBF-4039-8143-6ECE4E6A9530}" srcOrd="0" destOrd="0" presId="urn:microsoft.com/office/officeart/2005/8/layout/process4"/>
    <dgm:cxn modelId="{675F0E8E-1C7A-4F78-BE26-752F661231E9}" srcId="{9276CDA2-E7CB-4C97-909E-1187D22BE252}" destId="{0F34B254-D3CC-4064-BB8B-602C4322EA71}" srcOrd="4" destOrd="0" parTransId="{8879B18A-73C8-43D7-9AB5-2503BE441944}" sibTransId="{F18F6EC5-3119-4560-BB42-8577517FAAFC}"/>
    <dgm:cxn modelId="{F7D09252-7530-43D4-8568-106F32F538E9}" srcId="{9276CDA2-E7CB-4C97-909E-1187D22BE252}" destId="{538489D2-28C6-47D2-A387-609B1E8AFEEB}" srcOrd="2" destOrd="0" parTransId="{DD73F59A-2B0C-43FF-9AA1-B1CB03FD2AD0}" sibTransId="{E442168F-864D-447D-98BD-9348C9AF4EB0}"/>
    <dgm:cxn modelId="{3EA8E7B4-3375-442B-8668-8335DC4CE50F}" srcId="{9276CDA2-E7CB-4C97-909E-1187D22BE252}" destId="{9C621012-FD2C-4F09-BC7D-05431C914042}" srcOrd="0" destOrd="0" parTransId="{12C92BAC-F498-4734-9590-230088825E3A}" sibTransId="{91AF59E7-A6DD-433A-85CE-8AF4E24F54D5}"/>
    <dgm:cxn modelId="{A87F0E4C-3D96-4C60-971E-443B26F190CF}" type="presOf" srcId="{C9CA37A6-12E6-4A70-B3CE-AADC2D2A3CC8}" destId="{B40FED20-FBE6-4463-99B4-BE05CB424D7A}" srcOrd="0" destOrd="0" presId="urn:microsoft.com/office/officeart/2005/8/layout/process4"/>
    <dgm:cxn modelId="{FB21A3D4-5771-4EDA-9266-FF94BAE7CD28}" type="presOf" srcId="{0F34B254-D3CC-4064-BB8B-602C4322EA71}" destId="{A3E2EC6A-D9B7-4AE2-B642-0ACE45FA8996}" srcOrd="0" destOrd="0" presId="urn:microsoft.com/office/officeart/2005/8/layout/process4"/>
    <dgm:cxn modelId="{9088BCC8-9EF5-4103-A611-8A365581CC15}" srcId="{9276CDA2-E7CB-4C97-909E-1187D22BE252}" destId="{CBD338B8-FE32-4402-AC78-22413A35E049}" srcOrd="5" destOrd="0" parTransId="{FC2B87B4-3B5E-4C4C-8EAE-28DF59BAEA08}" sibTransId="{5691AD16-DA0B-40E6-BBBC-4F1872DE6E30}"/>
    <dgm:cxn modelId="{F7E94409-2EA6-4DF2-90CF-9B6AEC1A6B93}" srcId="{9276CDA2-E7CB-4C97-909E-1187D22BE252}" destId="{C9CA37A6-12E6-4A70-B3CE-AADC2D2A3CC8}" srcOrd="3" destOrd="0" parTransId="{8EF12114-033E-48F0-B7ED-3189C2A79967}" sibTransId="{368365C2-36D0-4D3E-B9DE-15AF8305E874}"/>
    <dgm:cxn modelId="{2B81A8C5-D52A-431C-AE77-A6F3E5711C71}" type="presOf" srcId="{9C621012-FD2C-4F09-BC7D-05431C914042}" destId="{909A86EE-DD85-45C6-A11F-A10C84300C27}" srcOrd="0" destOrd="0" presId="urn:microsoft.com/office/officeart/2005/8/layout/process4"/>
    <dgm:cxn modelId="{F9D4C9CF-B532-46ED-A00A-7A3D9BC5630D}" srcId="{9276CDA2-E7CB-4C97-909E-1187D22BE252}" destId="{1273221C-7786-452A-9FD6-0D6090C10196}" srcOrd="1" destOrd="0" parTransId="{A7D02C5F-EDD2-4252-A039-52DA403597AE}" sibTransId="{56CA3088-1A97-4C72-8846-3106E32837B5}"/>
    <dgm:cxn modelId="{98BE5850-9E5A-4F8B-A79E-70CD74C8DEFA}" type="presParOf" srcId="{CA79CEC7-20C5-45B2-B910-C7C45D8897DA}" destId="{1056ED13-5EFE-424E-B005-ABB4EB665581}" srcOrd="0" destOrd="0" presId="urn:microsoft.com/office/officeart/2005/8/layout/process4"/>
    <dgm:cxn modelId="{23EE85F8-4001-4D77-8448-1F69E742A619}" type="presParOf" srcId="{1056ED13-5EFE-424E-B005-ABB4EB665581}" destId="{22A78505-5D86-4A64-96A0-AAA6959A50C3}" srcOrd="0" destOrd="0" presId="urn:microsoft.com/office/officeart/2005/8/layout/process4"/>
    <dgm:cxn modelId="{974DBAFC-771D-4854-B7D0-32AE9348EDEA}" type="presParOf" srcId="{CA79CEC7-20C5-45B2-B910-C7C45D8897DA}" destId="{391E0155-71BA-4A90-8C2B-6FA677778373}" srcOrd="1" destOrd="0" presId="urn:microsoft.com/office/officeart/2005/8/layout/process4"/>
    <dgm:cxn modelId="{C7625AF8-39DF-4D07-8294-339EB2F9548D}" type="presParOf" srcId="{CA79CEC7-20C5-45B2-B910-C7C45D8897DA}" destId="{A8846083-4710-47FC-9E4C-2D1DEA96A075}" srcOrd="2" destOrd="0" presId="urn:microsoft.com/office/officeart/2005/8/layout/process4"/>
    <dgm:cxn modelId="{269B4148-3653-456F-ABA3-39C2B68751C6}" type="presParOf" srcId="{A8846083-4710-47FC-9E4C-2D1DEA96A075}" destId="{A3E2EC6A-D9B7-4AE2-B642-0ACE45FA8996}" srcOrd="0" destOrd="0" presId="urn:microsoft.com/office/officeart/2005/8/layout/process4"/>
    <dgm:cxn modelId="{F56094CF-50EC-41C9-A619-CFFD0D124747}" type="presParOf" srcId="{CA79CEC7-20C5-45B2-B910-C7C45D8897DA}" destId="{4061680A-770A-4946-A5A0-ADE407CD0448}" srcOrd="3" destOrd="0" presId="urn:microsoft.com/office/officeart/2005/8/layout/process4"/>
    <dgm:cxn modelId="{433662BC-BD42-461F-AAC1-87A033262256}" type="presParOf" srcId="{CA79CEC7-20C5-45B2-B910-C7C45D8897DA}" destId="{CB685D73-7CCF-4214-BE78-7CDCAD13860E}" srcOrd="4" destOrd="0" presId="urn:microsoft.com/office/officeart/2005/8/layout/process4"/>
    <dgm:cxn modelId="{5322466E-E92C-4FE8-921E-E47F022C1384}" type="presParOf" srcId="{CB685D73-7CCF-4214-BE78-7CDCAD13860E}" destId="{B40FED20-FBE6-4463-99B4-BE05CB424D7A}" srcOrd="0" destOrd="0" presId="urn:microsoft.com/office/officeart/2005/8/layout/process4"/>
    <dgm:cxn modelId="{1DCC87F0-7594-4122-8676-6935BD80A036}" type="presParOf" srcId="{CA79CEC7-20C5-45B2-B910-C7C45D8897DA}" destId="{66229F37-A5DE-49FA-BE1E-7F8BD50A4593}" srcOrd="5" destOrd="0" presId="urn:microsoft.com/office/officeart/2005/8/layout/process4"/>
    <dgm:cxn modelId="{02C17EE0-0631-4176-9812-EC52224F9B02}" type="presParOf" srcId="{CA79CEC7-20C5-45B2-B910-C7C45D8897DA}" destId="{CDCCA999-A2EA-410B-A2F2-ADED45E8B0D5}" srcOrd="6" destOrd="0" presId="urn:microsoft.com/office/officeart/2005/8/layout/process4"/>
    <dgm:cxn modelId="{84F3D9CE-612C-4E80-AEFC-8DED291119E3}" type="presParOf" srcId="{CDCCA999-A2EA-410B-A2F2-ADED45E8B0D5}" destId="{E1E33D24-6345-4341-A76E-45F486D6261D}" srcOrd="0" destOrd="0" presId="urn:microsoft.com/office/officeart/2005/8/layout/process4"/>
    <dgm:cxn modelId="{10A38602-FE2A-444B-A172-AE1A2029EB62}" type="presParOf" srcId="{CA79CEC7-20C5-45B2-B910-C7C45D8897DA}" destId="{11B6D14A-90DB-45A1-BF58-C1F1E2770728}" srcOrd="7" destOrd="0" presId="urn:microsoft.com/office/officeart/2005/8/layout/process4"/>
    <dgm:cxn modelId="{7A6EC5AF-B919-4AC4-8315-EA6AF3B1CE8C}" type="presParOf" srcId="{CA79CEC7-20C5-45B2-B910-C7C45D8897DA}" destId="{5ED23F87-E398-46C1-A2CA-32A299777B17}" srcOrd="8" destOrd="0" presId="urn:microsoft.com/office/officeart/2005/8/layout/process4"/>
    <dgm:cxn modelId="{DDA812BB-9596-4540-B49D-B167AB02F1BF}" type="presParOf" srcId="{5ED23F87-E398-46C1-A2CA-32A299777B17}" destId="{0D0AA2BD-0EBF-4039-8143-6ECE4E6A9530}" srcOrd="0" destOrd="0" presId="urn:microsoft.com/office/officeart/2005/8/layout/process4"/>
    <dgm:cxn modelId="{72ED103A-6D56-4A12-94B5-28AA9EFAD47D}" type="presParOf" srcId="{CA79CEC7-20C5-45B2-B910-C7C45D8897DA}" destId="{B015994C-0AFA-4391-BD82-8ABEA39BD495}" srcOrd="9" destOrd="0" presId="urn:microsoft.com/office/officeart/2005/8/layout/process4"/>
    <dgm:cxn modelId="{B906BC95-E47E-4823-AB54-F3B828D799CC}" type="presParOf" srcId="{CA79CEC7-20C5-45B2-B910-C7C45D8897DA}" destId="{249778D7-BC61-47A8-9FD4-1D6317E1AFC0}" srcOrd="10" destOrd="0" presId="urn:microsoft.com/office/officeart/2005/8/layout/process4"/>
    <dgm:cxn modelId="{8B7BF538-C667-4487-A179-CE792488ABB0}" type="presParOf" srcId="{249778D7-BC61-47A8-9FD4-1D6317E1AFC0}" destId="{909A86EE-DD85-45C6-A11F-A10C84300C2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78505-5D86-4A64-96A0-AAA6959A50C3}">
      <dsp:nvSpPr>
        <dsp:cNvPr id="0" name=""/>
        <dsp:cNvSpPr/>
      </dsp:nvSpPr>
      <dsp:spPr>
        <a:xfrm>
          <a:off x="0" y="2751161"/>
          <a:ext cx="6480719" cy="36108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MX" sz="2000" b="0" kern="1200" smtClean="0">
              <a:solidFill>
                <a:schemeClr val="tx1">
                  <a:lumMod val="95000"/>
                  <a:lumOff val="5000"/>
                </a:schemeClr>
              </a:solidFill>
            </a:rPr>
            <a:t>La entrada en vigor</a:t>
          </a:r>
          <a:endParaRPr lang="es-MX" sz="2000" b="0" kern="1200" dirty="0">
            <a:solidFill>
              <a:schemeClr val="tx1">
                <a:lumMod val="95000"/>
                <a:lumOff val="5000"/>
              </a:schemeClr>
            </a:solidFill>
          </a:endParaRPr>
        </a:p>
      </dsp:txBody>
      <dsp:txXfrm>
        <a:off x="0" y="2751161"/>
        <a:ext cx="6480719" cy="361088"/>
      </dsp:txXfrm>
    </dsp:sp>
    <dsp:sp modelId="{A3E2EC6A-D9B7-4AE2-B642-0ACE45FA8996}">
      <dsp:nvSpPr>
        <dsp:cNvPr id="0" name=""/>
        <dsp:cNvSpPr/>
      </dsp:nvSpPr>
      <dsp:spPr>
        <a:xfrm rot="10800000">
          <a:off x="0" y="2201223"/>
          <a:ext cx="6480719" cy="555354"/>
        </a:xfrm>
        <a:prstGeom prst="upArrowCallou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MX" sz="2000" b="0" kern="1200" dirty="0" smtClean="0">
              <a:solidFill>
                <a:schemeClr val="tx1">
                  <a:lumMod val="95000"/>
                  <a:lumOff val="5000"/>
                </a:schemeClr>
              </a:solidFill>
            </a:rPr>
            <a:t>El consentimiento del Estado para vincularse</a:t>
          </a:r>
          <a:endParaRPr lang="es-MX" sz="2000" b="0" kern="1200" dirty="0">
            <a:solidFill>
              <a:schemeClr val="tx1">
                <a:lumMod val="95000"/>
                <a:lumOff val="5000"/>
              </a:schemeClr>
            </a:solidFill>
          </a:endParaRPr>
        </a:p>
      </dsp:txBody>
      <dsp:txXfrm rot="10800000">
        <a:off x="0" y="2201223"/>
        <a:ext cx="6480719" cy="360852"/>
      </dsp:txXfrm>
    </dsp:sp>
    <dsp:sp modelId="{B40FED20-FBE6-4463-99B4-BE05CB424D7A}">
      <dsp:nvSpPr>
        <dsp:cNvPr id="0" name=""/>
        <dsp:cNvSpPr/>
      </dsp:nvSpPr>
      <dsp:spPr>
        <a:xfrm rot="10800000">
          <a:off x="0" y="1651286"/>
          <a:ext cx="6480719" cy="555354"/>
        </a:xfrm>
        <a:prstGeom prst="upArrowCallou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MX" sz="2000" b="0" kern="1200" dirty="0" smtClean="0">
              <a:solidFill>
                <a:schemeClr val="tx1">
                  <a:lumMod val="95000"/>
                  <a:lumOff val="5000"/>
                </a:schemeClr>
              </a:solidFill>
            </a:rPr>
            <a:t>La aprobación interna (Senado de la República)</a:t>
          </a:r>
          <a:endParaRPr lang="es-MX" sz="2000" b="0" kern="1200" dirty="0">
            <a:solidFill>
              <a:schemeClr val="tx1">
                <a:lumMod val="95000"/>
                <a:lumOff val="5000"/>
              </a:schemeClr>
            </a:solidFill>
          </a:endParaRPr>
        </a:p>
      </dsp:txBody>
      <dsp:txXfrm rot="10800000">
        <a:off x="0" y="1651286"/>
        <a:ext cx="6480719" cy="360852"/>
      </dsp:txXfrm>
    </dsp:sp>
    <dsp:sp modelId="{E1E33D24-6345-4341-A76E-45F486D6261D}">
      <dsp:nvSpPr>
        <dsp:cNvPr id="0" name=""/>
        <dsp:cNvSpPr/>
      </dsp:nvSpPr>
      <dsp:spPr>
        <a:xfrm rot="10800000">
          <a:off x="0" y="1101348"/>
          <a:ext cx="6480719" cy="555354"/>
        </a:xfrm>
        <a:prstGeom prst="upArrowCallou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MX" sz="2000" b="0" kern="1200" dirty="0" smtClean="0">
              <a:solidFill>
                <a:schemeClr val="tx1">
                  <a:lumMod val="95000"/>
                  <a:lumOff val="5000"/>
                </a:schemeClr>
              </a:solidFill>
            </a:rPr>
            <a:t>La firma</a:t>
          </a:r>
          <a:endParaRPr lang="es-MX" sz="2000" b="0" kern="1200" dirty="0">
            <a:solidFill>
              <a:schemeClr val="tx1">
                <a:lumMod val="95000"/>
                <a:lumOff val="5000"/>
              </a:schemeClr>
            </a:solidFill>
          </a:endParaRPr>
        </a:p>
      </dsp:txBody>
      <dsp:txXfrm rot="10800000">
        <a:off x="0" y="1101348"/>
        <a:ext cx="6480719" cy="360852"/>
      </dsp:txXfrm>
    </dsp:sp>
    <dsp:sp modelId="{0D0AA2BD-0EBF-4039-8143-6ECE4E6A9530}">
      <dsp:nvSpPr>
        <dsp:cNvPr id="0" name=""/>
        <dsp:cNvSpPr/>
      </dsp:nvSpPr>
      <dsp:spPr>
        <a:xfrm rot="10800000">
          <a:off x="0" y="551410"/>
          <a:ext cx="6480719" cy="555354"/>
        </a:xfrm>
        <a:prstGeom prst="upArrowCallou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MX" sz="2000" b="0" kern="1200" dirty="0" smtClean="0">
              <a:solidFill>
                <a:schemeClr val="tx1">
                  <a:lumMod val="95000"/>
                  <a:lumOff val="5000"/>
                </a:schemeClr>
              </a:solidFill>
            </a:rPr>
            <a:t>La redacción y adopción del texto</a:t>
          </a:r>
          <a:endParaRPr lang="es-MX" sz="2000" b="0" kern="1200" dirty="0">
            <a:solidFill>
              <a:schemeClr val="tx1">
                <a:lumMod val="95000"/>
                <a:lumOff val="5000"/>
              </a:schemeClr>
            </a:solidFill>
          </a:endParaRPr>
        </a:p>
      </dsp:txBody>
      <dsp:txXfrm rot="10800000">
        <a:off x="0" y="551410"/>
        <a:ext cx="6480719" cy="360852"/>
      </dsp:txXfrm>
    </dsp:sp>
    <dsp:sp modelId="{909A86EE-DD85-45C6-A11F-A10C84300C27}">
      <dsp:nvSpPr>
        <dsp:cNvPr id="0" name=""/>
        <dsp:cNvSpPr/>
      </dsp:nvSpPr>
      <dsp:spPr>
        <a:xfrm rot="10800000">
          <a:off x="0" y="1472"/>
          <a:ext cx="6480719" cy="555354"/>
        </a:xfrm>
        <a:prstGeom prst="upArrowCallou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MX" sz="2000" b="0" kern="1200" dirty="0" smtClean="0">
              <a:solidFill>
                <a:schemeClr val="tx1">
                  <a:lumMod val="95000"/>
                  <a:lumOff val="5000"/>
                </a:schemeClr>
              </a:solidFill>
            </a:rPr>
            <a:t>La negociación</a:t>
          </a:r>
          <a:endParaRPr lang="es-MX" sz="2000" b="0" kern="1200" dirty="0">
            <a:solidFill>
              <a:schemeClr val="tx1">
                <a:lumMod val="95000"/>
                <a:lumOff val="5000"/>
              </a:schemeClr>
            </a:solidFill>
          </a:endParaRPr>
        </a:p>
      </dsp:txBody>
      <dsp:txXfrm rot="10800000">
        <a:off x="0" y="1472"/>
        <a:ext cx="6480719" cy="3608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06388D9C-1C1D-448C-9311-0CAE994D34A0}" type="slidenum">
              <a:rPr lang="es-ES" smtClean="0"/>
              <a:pPr>
                <a:defRPr/>
              </a:pPr>
              <a:t>‹Nr.›</a:t>
            </a:fld>
            <a:endParaRPr lang="es-ES" dirty="0"/>
          </a:p>
        </p:txBody>
      </p:sp>
    </p:spTree>
    <p:extLst>
      <p:ext uri="{BB962C8B-B14F-4D97-AF65-F5344CB8AC3E}">
        <p14:creationId xmlns:p14="http://schemas.microsoft.com/office/powerpoint/2010/main" val="358495107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00C2E13F-ACEE-428E-AE59-C2F48F6BF548}" type="slidenum">
              <a:rPr lang="es-ES" smtClean="0"/>
              <a:pPr>
                <a:defRPr/>
              </a:pPr>
              <a:t>‹Nr.›</a:t>
            </a:fld>
            <a:endParaRPr lang="es-ES" dirty="0"/>
          </a:p>
        </p:txBody>
      </p:sp>
    </p:spTree>
    <p:extLst>
      <p:ext uri="{BB962C8B-B14F-4D97-AF65-F5344CB8AC3E}">
        <p14:creationId xmlns:p14="http://schemas.microsoft.com/office/powerpoint/2010/main" val="96010236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4696208C-C3B6-4316-A5D2-C688A0252CB3}" type="slidenum">
              <a:rPr lang="es-ES" smtClean="0"/>
              <a:pPr>
                <a:defRPr/>
              </a:pPr>
              <a:t>‹Nr.›</a:t>
            </a:fld>
            <a:endParaRPr lang="es-ES" dirty="0"/>
          </a:p>
        </p:txBody>
      </p:sp>
    </p:spTree>
    <p:extLst>
      <p:ext uri="{BB962C8B-B14F-4D97-AF65-F5344CB8AC3E}">
        <p14:creationId xmlns:p14="http://schemas.microsoft.com/office/powerpoint/2010/main" val="36406152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3690688A-9F90-4F48-9752-ED3CC8AE6915}" type="slidenum">
              <a:rPr lang="es-ES" smtClean="0"/>
              <a:pPr>
                <a:defRPr/>
              </a:pPr>
              <a:t>‹Nr.›</a:t>
            </a:fld>
            <a:endParaRPr lang="es-ES" dirty="0"/>
          </a:p>
        </p:txBody>
      </p:sp>
    </p:spTree>
    <p:extLst>
      <p:ext uri="{BB962C8B-B14F-4D97-AF65-F5344CB8AC3E}">
        <p14:creationId xmlns:p14="http://schemas.microsoft.com/office/powerpoint/2010/main" val="14569607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pPr>
              <a:defRPr/>
            </a:pPr>
            <a:endParaRPr lang="es-ES"/>
          </a:p>
        </p:txBody>
      </p:sp>
      <p:sp>
        <p:nvSpPr>
          <p:cNvPr id="5" name="Marcador de pie de página 4"/>
          <p:cNvSpPr>
            <a:spLocks noGrp="1"/>
          </p:cNvSpPr>
          <p:nvPr>
            <p:ph type="ftr" sz="quarter" idx="11"/>
          </p:nvPr>
        </p:nvSpPr>
        <p:spPr/>
        <p:txBody>
          <a:bodyPr/>
          <a:lstStyle/>
          <a:p>
            <a:pPr>
              <a:defRPr/>
            </a:pPr>
            <a:endParaRPr lang="es-ES"/>
          </a:p>
        </p:txBody>
      </p:sp>
      <p:sp>
        <p:nvSpPr>
          <p:cNvPr id="6" name="Marcador de número de diapositiva 5"/>
          <p:cNvSpPr>
            <a:spLocks noGrp="1"/>
          </p:cNvSpPr>
          <p:nvPr>
            <p:ph type="sldNum" sz="quarter" idx="12"/>
          </p:nvPr>
        </p:nvSpPr>
        <p:spPr/>
        <p:txBody>
          <a:bodyPr/>
          <a:lstStyle/>
          <a:p>
            <a:pPr>
              <a:defRPr/>
            </a:pPr>
            <a:fld id="{525906DA-AF50-4B06-96EB-9EC8A2755134}" type="slidenum">
              <a:rPr lang="es-ES" smtClean="0"/>
              <a:pPr>
                <a:defRPr/>
              </a:pPr>
              <a:t>‹Nr.›</a:t>
            </a:fld>
            <a:endParaRPr lang="es-ES" dirty="0"/>
          </a:p>
        </p:txBody>
      </p:sp>
    </p:spTree>
    <p:extLst>
      <p:ext uri="{BB962C8B-B14F-4D97-AF65-F5344CB8AC3E}">
        <p14:creationId xmlns:p14="http://schemas.microsoft.com/office/powerpoint/2010/main" val="14751063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0BA9DEC8-D50D-4F4D-A30E-E955BCEA4F35}" type="slidenum">
              <a:rPr lang="es-ES" smtClean="0"/>
              <a:pPr>
                <a:defRPr/>
              </a:pPr>
              <a:t>‹Nr.›</a:t>
            </a:fld>
            <a:endParaRPr lang="es-ES" dirty="0"/>
          </a:p>
        </p:txBody>
      </p:sp>
    </p:spTree>
    <p:extLst>
      <p:ext uri="{BB962C8B-B14F-4D97-AF65-F5344CB8AC3E}">
        <p14:creationId xmlns:p14="http://schemas.microsoft.com/office/powerpoint/2010/main" val="277452903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pPr>
              <a:defRPr/>
            </a:pPr>
            <a:endParaRPr lang="es-ES"/>
          </a:p>
        </p:txBody>
      </p:sp>
      <p:sp>
        <p:nvSpPr>
          <p:cNvPr id="8" name="Marcador de pie de página 7"/>
          <p:cNvSpPr>
            <a:spLocks noGrp="1"/>
          </p:cNvSpPr>
          <p:nvPr>
            <p:ph type="ftr" sz="quarter" idx="11"/>
          </p:nvPr>
        </p:nvSpPr>
        <p:spPr/>
        <p:txBody>
          <a:bodyPr/>
          <a:lstStyle/>
          <a:p>
            <a:pPr>
              <a:defRPr/>
            </a:pPr>
            <a:endParaRPr lang="es-ES"/>
          </a:p>
        </p:txBody>
      </p:sp>
      <p:sp>
        <p:nvSpPr>
          <p:cNvPr id="9" name="Marcador de número de diapositiva 8"/>
          <p:cNvSpPr>
            <a:spLocks noGrp="1"/>
          </p:cNvSpPr>
          <p:nvPr>
            <p:ph type="sldNum" sz="quarter" idx="12"/>
          </p:nvPr>
        </p:nvSpPr>
        <p:spPr/>
        <p:txBody>
          <a:bodyPr/>
          <a:lstStyle/>
          <a:p>
            <a:pPr>
              <a:defRPr/>
            </a:pPr>
            <a:fld id="{9A084CB4-81D6-4E48-BF15-48193A6C8577}" type="slidenum">
              <a:rPr lang="es-ES" smtClean="0"/>
              <a:pPr>
                <a:defRPr/>
              </a:pPr>
              <a:t>‹Nr.›</a:t>
            </a:fld>
            <a:endParaRPr lang="es-ES" dirty="0"/>
          </a:p>
        </p:txBody>
      </p:sp>
    </p:spTree>
    <p:extLst>
      <p:ext uri="{BB962C8B-B14F-4D97-AF65-F5344CB8AC3E}">
        <p14:creationId xmlns:p14="http://schemas.microsoft.com/office/powerpoint/2010/main" val="189409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pPr>
              <a:defRPr/>
            </a:pPr>
            <a:endParaRPr lang="es-ES"/>
          </a:p>
        </p:txBody>
      </p:sp>
      <p:sp>
        <p:nvSpPr>
          <p:cNvPr id="4" name="Marcador de pie de página 3"/>
          <p:cNvSpPr>
            <a:spLocks noGrp="1"/>
          </p:cNvSpPr>
          <p:nvPr>
            <p:ph type="ftr" sz="quarter" idx="11"/>
          </p:nvPr>
        </p:nvSpPr>
        <p:spPr/>
        <p:txBody>
          <a:bodyPr/>
          <a:lstStyle/>
          <a:p>
            <a:pPr>
              <a:defRPr/>
            </a:pPr>
            <a:endParaRPr lang="es-ES"/>
          </a:p>
        </p:txBody>
      </p:sp>
      <p:sp>
        <p:nvSpPr>
          <p:cNvPr id="5" name="Marcador de número de diapositiva 4"/>
          <p:cNvSpPr>
            <a:spLocks noGrp="1"/>
          </p:cNvSpPr>
          <p:nvPr>
            <p:ph type="sldNum" sz="quarter" idx="12"/>
          </p:nvPr>
        </p:nvSpPr>
        <p:spPr/>
        <p:txBody>
          <a:bodyPr/>
          <a:lstStyle/>
          <a:p>
            <a:pPr>
              <a:defRPr/>
            </a:pPr>
            <a:fld id="{4FA0B186-1202-4A59-82F1-1A2730BCED3D}" type="slidenum">
              <a:rPr lang="es-ES" smtClean="0"/>
              <a:pPr>
                <a:defRPr/>
              </a:pPr>
              <a:t>‹Nr.›</a:t>
            </a:fld>
            <a:endParaRPr lang="es-ES" dirty="0"/>
          </a:p>
        </p:txBody>
      </p:sp>
    </p:spTree>
    <p:extLst>
      <p:ext uri="{BB962C8B-B14F-4D97-AF65-F5344CB8AC3E}">
        <p14:creationId xmlns:p14="http://schemas.microsoft.com/office/powerpoint/2010/main" val="242313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defRPr/>
            </a:pPr>
            <a:endParaRPr lang="es-ES"/>
          </a:p>
        </p:txBody>
      </p:sp>
      <p:sp>
        <p:nvSpPr>
          <p:cNvPr id="3" name="Marcador de pie de página 2"/>
          <p:cNvSpPr>
            <a:spLocks noGrp="1"/>
          </p:cNvSpPr>
          <p:nvPr>
            <p:ph type="ftr" sz="quarter" idx="11"/>
          </p:nvPr>
        </p:nvSpPr>
        <p:spPr/>
        <p:txBody>
          <a:bodyPr/>
          <a:lstStyle/>
          <a:p>
            <a:pPr>
              <a:defRPr/>
            </a:pPr>
            <a:endParaRPr lang="es-ES"/>
          </a:p>
        </p:txBody>
      </p:sp>
      <p:sp>
        <p:nvSpPr>
          <p:cNvPr id="4" name="Marcador de número de diapositiva 3"/>
          <p:cNvSpPr>
            <a:spLocks noGrp="1"/>
          </p:cNvSpPr>
          <p:nvPr>
            <p:ph type="sldNum" sz="quarter" idx="12"/>
          </p:nvPr>
        </p:nvSpPr>
        <p:spPr/>
        <p:txBody>
          <a:bodyPr/>
          <a:lstStyle/>
          <a:p>
            <a:pPr>
              <a:defRPr/>
            </a:pPr>
            <a:fld id="{F1EEA268-6F4B-4C64-B5FF-FA07A8CA4F7A}" type="slidenum">
              <a:rPr lang="es-ES" smtClean="0"/>
              <a:pPr>
                <a:defRPr/>
              </a:pPr>
              <a:t>‹Nr.›</a:t>
            </a:fld>
            <a:endParaRPr lang="es-ES" dirty="0"/>
          </a:p>
        </p:txBody>
      </p:sp>
    </p:spTree>
    <p:extLst>
      <p:ext uri="{BB962C8B-B14F-4D97-AF65-F5344CB8AC3E}">
        <p14:creationId xmlns:p14="http://schemas.microsoft.com/office/powerpoint/2010/main" val="16326386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2568D11E-2332-4192-8B62-EDD932EF8B8B}" type="slidenum">
              <a:rPr lang="es-ES" smtClean="0"/>
              <a:pPr>
                <a:defRPr/>
              </a:pPr>
              <a:t>‹Nr.›</a:t>
            </a:fld>
            <a:endParaRPr lang="es-ES" dirty="0"/>
          </a:p>
        </p:txBody>
      </p:sp>
    </p:spTree>
    <p:extLst>
      <p:ext uri="{BB962C8B-B14F-4D97-AF65-F5344CB8AC3E}">
        <p14:creationId xmlns:p14="http://schemas.microsoft.com/office/powerpoint/2010/main" val="293191931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pPr>
              <a:defRPr/>
            </a:pPr>
            <a:endParaRPr lang="es-ES"/>
          </a:p>
        </p:txBody>
      </p:sp>
      <p:sp>
        <p:nvSpPr>
          <p:cNvPr id="6" name="Marcador de pie de página 5"/>
          <p:cNvSpPr>
            <a:spLocks noGrp="1"/>
          </p:cNvSpPr>
          <p:nvPr>
            <p:ph type="ftr" sz="quarter" idx="11"/>
          </p:nvPr>
        </p:nvSpPr>
        <p:spPr/>
        <p:txBody>
          <a:bodyPr/>
          <a:lstStyle/>
          <a:p>
            <a:pPr>
              <a:defRPr/>
            </a:pPr>
            <a:endParaRPr lang="es-ES"/>
          </a:p>
        </p:txBody>
      </p:sp>
      <p:sp>
        <p:nvSpPr>
          <p:cNvPr id="7" name="Marcador de número de diapositiva 6"/>
          <p:cNvSpPr>
            <a:spLocks noGrp="1"/>
          </p:cNvSpPr>
          <p:nvPr>
            <p:ph type="sldNum" sz="quarter" idx="12"/>
          </p:nvPr>
        </p:nvSpPr>
        <p:spPr/>
        <p:txBody>
          <a:bodyPr/>
          <a:lstStyle/>
          <a:p>
            <a:pPr>
              <a:defRPr/>
            </a:pPr>
            <a:fld id="{CA775BC2-28E2-476F-ADFA-367416F10106}" type="slidenum">
              <a:rPr lang="es-ES" smtClean="0"/>
              <a:pPr>
                <a:defRPr/>
              </a:pPr>
              <a:t>‹Nr.›</a:t>
            </a:fld>
            <a:endParaRPr lang="es-ES" dirty="0"/>
          </a:p>
        </p:txBody>
      </p:sp>
    </p:spTree>
    <p:extLst>
      <p:ext uri="{BB962C8B-B14F-4D97-AF65-F5344CB8AC3E}">
        <p14:creationId xmlns:p14="http://schemas.microsoft.com/office/powerpoint/2010/main" val="22575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FA0B186-1202-4A59-82F1-1A2730BCED3D}" type="slidenum">
              <a:rPr lang="es-ES" smtClean="0"/>
              <a:pPr>
                <a:defRPr/>
              </a:pPr>
              <a:t>‹Nr.›</a:t>
            </a:fld>
            <a:endParaRPr lang="es-ES" dirty="0"/>
          </a:p>
        </p:txBody>
      </p:sp>
    </p:spTree>
    <p:extLst>
      <p:ext uri="{BB962C8B-B14F-4D97-AF65-F5344CB8AC3E}">
        <p14:creationId xmlns:p14="http://schemas.microsoft.com/office/powerpoint/2010/main" val="146756116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s://www.latintimes.com/5-de-febrero-dia-de-la-constitucion-politica-de-los-estados-unidos-mexicanos-y-sus-293447" TargetMode="External"/><Relationship Id="rId4" Type="http://schemas.openxmlformats.org/officeDocument/2006/relationships/hyperlink" Target="https://www.flickr.com/photos/gobiernodechile/20470769019/in/photolist-xbW3rr-njRd5A-bzSU5Y-bNMy6i-bzSUbm-bNMybp-bzSUcs-bzSUks-bNMy58-bzSU7o-bNMxMe-bzSTWA-56EdDR-bzSTZj-aSKBpv-6WG7VS-AR8TNo-2k7XmjB-79Y55t-79Y4wx-bNMxGc-bNMy9z-bNMxYt-nYRs2h-nYRs6A-aRinG6-nYRCth-ogimUN-6BpccS-6B9qbn-dYwkFj-dYqBae-dYwkeE-6hABdk-9vM28f-79Y4kZ-2k7Xmjb-7a2V7U-79Y4KM-aUowmZ-dMsv27-dMsuXS-dMsuWN-dMmWcp-dMmWdn-dMmWez-dMsuZu-dLYTK8-dMswK9-dDj93N/" TargetMode="External"/><Relationship Id="rId5" Type="http://schemas.openxmlformats.org/officeDocument/2006/relationships/hyperlink" Target="https://creativecommons.org/licenses/by/2.0/"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hyperlink" Target="http://cronica.diputados.gob.mx/Iniciativas/54/233.html#:~:text=El%20art%C3%ADculo%2076%20de%20la,del%20Despacho%20correspondiente%20rindan%20al" TargetMode="External"/><Relationship Id="rId4" Type="http://schemas.openxmlformats.org/officeDocument/2006/relationships/hyperlink" Target="http://www.diputados.gob.mx/sia/coord/pdf/coord-iss-03-05.pdf" TargetMode="External"/><Relationship Id="rId5" Type="http://schemas.openxmlformats.org/officeDocument/2006/relationships/hyperlink" Target="http://www.diputados.gob.mx/sedia/sia/spi/SAPI-ISS-10-12.pdf" TargetMode="External"/><Relationship Id="rId6" Type="http://schemas.openxmlformats.org/officeDocument/2006/relationships/hyperlink" Target="http://sil.gobernacion.gob.mx/Glosario/definicionpop.php?ID=54" TargetMode="External"/><Relationship Id="rId7" Type="http://schemas.openxmlformats.org/officeDocument/2006/relationships/hyperlink" Target="http://www.2006-2012.economia.gob.mx/comunidad-negocios/comercio-exterior/tlc-acuerdos" TargetMode="External"/><Relationship Id="rId8" Type="http://schemas.openxmlformats.org/officeDocument/2006/relationships/hyperlink" Target="http://ru.iiec.unam.mx/22/1/MexicoAnteLosProRegionalizacionLimpioOCRLimpio.pdf" TargetMode="External"/><Relationship Id="rId9" Type="http://schemas.openxmlformats.org/officeDocument/2006/relationships/hyperlink" Target="http://www.diputados.gob.mx/sedia/sia/spi/DPI-ISS-08-05.pdf" TargetMode="External"/><Relationship Id="rId10" Type="http://schemas.openxmlformats.org/officeDocument/2006/relationships/image" Target="../media/image2.png"/><Relationship Id="rId11"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hyperlink" Target="http://www.diputados.gob.mx/LeyesBiblio/pdf/271.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hyperlink" Target="http://sil.gobernacion.gob.mx/Glosario/definicionpop.php?ID=5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astus1-mediap.svc.ms/transform/thumbnail?provider=spo&amp;inputFormat=png&amp;cs=fFNQTw&amp;docid=https%3A%2F%2Fuvmx.sharepoint.com%3A443%2F_api%2Fv2.0%2Fdrives%2Fb!oLZt6Ee0LkSYsp_IIAEZrj_khr6IbSFDoeOdx5YGiCvpHpQh_2tmRZrjJOhOuZqA%2Fitems%2F01MKN6BCCDBTKPDPUBCRA3W47HLK2FM336%3Fversion%3DPublished&amp;access_token=eyJ0eXAiOiJKV1QiLCJhbGciOiJub25lIn0.eyJhdWQiOiIwMDAwMDAwMy0wMDAwLTBmZjEtY2UwMC0wMDAwMDAwMDAwMDAvdXZteC5zaGFyZXBvaW50LmNvbUAzYzkwNzY1MS1kOGM2LTRjYTYtYThhNC02YTI0MjQzMGU2NTMiLCJpc3MiOiIwMDAwMDAwMy0wMDAwLTBmZjEtY2UwMC0wMDAwMDAwMDAwMDAiLCJuYmYiOiIxNjA3NzA5NjAwIiwiZXhwIjoiMTYwNzczMTIwMCIsImVuZHBvaW50dXJsIjoielZoQnhuNFczdHNBQm5seENuKzVBcWxVODd1NTJkRGNuZlAxL1BEakFNRT0iLCJlbmRwb2ludHVybExlbmd0aCI6IjExMSIsImlzbG9vcGJhY2siOiJUcnVlIiwidmVyIjoiaGFzaGVkcHJvb2Z0b2tlbiIsInNpdGVpZCI6IlpUZzJaR0kyWVRBdFlqUTBOeTAwTkRKbExUazRZakl0T1daak9ESXdNREV4T1dGbCIsIm5hbWVpZCI6IjAjLmZ8bWVtYmVyc2hpcHxsaW5sb3BlekB1di5teCIsIm5paSI6Im1pY3Jvc29mdC5zaGFyZXBvaW50IiwiaXN1c2VyIjoidHJ1ZSIsImNhY2hla2V5IjoiMGguZnxtZW1iZXJzaGlwfDEwMDNiZmZkOGYxMmY2OGVAbGl2ZS5jb20iLCJ0dCI6IjAiLCJ1c2VQZXJzaXN0ZW50Q29va2llIjoiMiJ9.SlYrcVIxWC85YWdkTWJxTGRwNDdUaDliNTBuK3hlbjN1UEEzV0xUd0Jkaz0&amp;encodeFailures=1&amp;srcWidth=&amp;srcHeight=&amp;width=1089&amp;height=613&amp;action=Acces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798613"/>
            <a:ext cx="9150205" cy="515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21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9772" y="935770"/>
            <a:ext cx="4104456" cy="736735"/>
          </a:xfrm>
        </p:spPr>
        <p:txBody>
          <a:bodyPr/>
          <a:lstStyle/>
          <a:p>
            <a:pPr algn="ctr"/>
            <a:r>
              <a:rPr lang="es-MX" b="1" dirty="0">
                <a:solidFill>
                  <a:schemeClr val="accent1">
                    <a:lumMod val="50000"/>
                  </a:schemeClr>
                </a:solidFill>
              </a:rPr>
              <a:t>Facultades del Senado</a:t>
            </a:r>
          </a:p>
        </p:txBody>
      </p:sp>
      <p:sp>
        <p:nvSpPr>
          <p:cNvPr id="3" name="Marcador de contenido 2"/>
          <p:cNvSpPr>
            <a:spLocks noGrp="1"/>
          </p:cNvSpPr>
          <p:nvPr>
            <p:ph idx="1"/>
          </p:nvPr>
        </p:nvSpPr>
        <p:spPr>
          <a:xfrm>
            <a:off x="395536" y="1794605"/>
            <a:ext cx="8352928" cy="1665261"/>
          </a:xfrm>
        </p:spPr>
        <p:txBody>
          <a:bodyPr>
            <a:noAutofit/>
          </a:bodyPr>
          <a:lstStyle/>
          <a:p>
            <a:pPr marL="0" indent="0">
              <a:buNone/>
            </a:pPr>
            <a:r>
              <a:rPr lang="es-MX" sz="2200" dirty="0" smtClean="0">
                <a:solidFill>
                  <a:schemeClr val="accent1">
                    <a:lumMod val="50000"/>
                  </a:schemeClr>
                </a:solidFill>
              </a:rPr>
              <a:t>En seguimiento a las facultades que tiene el ejecutivo de la nación, el </a:t>
            </a:r>
            <a:r>
              <a:rPr lang="es-MX" sz="2200" dirty="0">
                <a:solidFill>
                  <a:schemeClr val="accent1">
                    <a:lumMod val="50000"/>
                  </a:schemeClr>
                </a:solidFill>
              </a:rPr>
              <a:t>Senado de la </a:t>
            </a:r>
            <a:r>
              <a:rPr lang="es-MX" sz="2200" dirty="0" smtClean="0">
                <a:solidFill>
                  <a:schemeClr val="accent1">
                    <a:lumMod val="50000"/>
                  </a:schemeClr>
                </a:solidFill>
              </a:rPr>
              <a:t>República, </a:t>
            </a:r>
            <a:r>
              <a:rPr lang="es-MX" sz="2200" dirty="0">
                <a:solidFill>
                  <a:schemeClr val="accent1">
                    <a:lumMod val="50000"/>
                  </a:schemeClr>
                </a:solidFill>
              </a:rPr>
              <a:t>como un contrapeso para evitar que el Ejecutivo se extralimite comprometiendo a México con obligaciones que no pudiese cumplir</a:t>
            </a:r>
            <a:r>
              <a:rPr lang="es-MX" sz="2200" dirty="0" smtClean="0">
                <a:solidFill>
                  <a:schemeClr val="accent1">
                    <a:lumMod val="50000"/>
                  </a:schemeClr>
                </a:solidFill>
              </a:rPr>
              <a:t>, en la Constitución se </a:t>
            </a:r>
            <a:r>
              <a:rPr lang="es-MX" sz="2200" dirty="0">
                <a:solidFill>
                  <a:schemeClr val="accent1">
                    <a:lumMod val="50000"/>
                  </a:schemeClr>
                </a:solidFill>
              </a:rPr>
              <a:t>le </a:t>
            </a:r>
            <a:r>
              <a:rPr lang="es-MX" sz="2200" dirty="0" smtClean="0">
                <a:solidFill>
                  <a:schemeClr val="accent1">
                    <a:lumMod val="50000"/>
                  </a:schemeClr>
                </a:solidFill>
              </a:rPr>
              <a:t>confieren facultades </a:t>
            </a:r>
            <a:r>
              <a:rPr lang="es-MX" sz="2200" dirty="0">
                <a:solidFill>
                  <a:schemeClr val="accent1">
                    <a:lumMod val="50000"/>
                  </a:schemeClr>
                </a:solidFill>
              </a:rPr>
              <a:t>de </a:t>
            </a:r>
            <a:r>
              <a:rPr lang="es-MX" sz="2200" dirty="0" smtClean="0">
                <a:solidFill>
                  <a:schemeClr val="accent1">
                    <a:lumMod val="50000"/>
                  </a:schemeClr>
                </a:solidFill>
              </a:rPr>
              <a:t>aprobarlos, lo que está definido en </a:t>
            </a:r>
            <a:r>
              <a:rPr lang="es-MX" sz="2200" dirty="0">
                <a:solidFill>
                  <a:schemeClr val="accent1">
                    <a:lumMod val="50000"/>
                  </a:schemeClr>
                </a:solidFill>
              </a:rPr>
              <a:t>el artículo 76 fracción </a:t>
            </a:r>
            <a:r>
              <a:rPr lang="es-MX" sz="2200" dirty="0" smtClean="0">
                <a:solidFill>
                  <a:schemeClr val="accent1">
                    <a:lumMod val="50000"/>
                  </a:schemeClr>
                </a:solidFill>
              </a:rPr>
              <a:t>I:</a:t>
            </a:r>
          </a:p>
          <a:p>
            <a:pPr algn="just"/>
            <a:endParaRPr lang="es-MX" sz="800" dirty="0">
              <a:solidFill>
                <a:schemeClr val="accent1">
                  <a:lumMod val="50000"/>
                </a:schemeClr>
              </a:solidFill>
            </a:endParaRPr>
          </a:p>
          <a:p>
            <a:endParaRPr lang="es-MX" sz="2400" dirty="0" smtClean="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pic>
        <p:nvPicPr>
          <p:cNvPr id="7" name="Imagen 6" descr="C:\Users\ADMIN\AppData\Local\Microsoft\Windows\INetCache\Content.Word\20470769019_6dcb395172_c.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1949" y="3736865"/>
            <a:ext cx="3533221" cy="2583488"/>
          </a:xfrm>
          <a:prstGeom prst="rect">
            <a:avLst/>
          </a:prstGeom>
          <a:noFill/>
          <a:ln>
            <a:noFill/>
          </a:ln>
        </p:spPr>
      </p:pic>
      <p:sp>
        <p:nvSpPr>
          <p:cNvPr id="8" name="Rectangle 4"/>
          <p:cNvSpPr>
            <a:spLocks noChangeArrowheads="1"/>
          </p:cNvSpPr>
          <p:nvPr/>
        </p:nvSpPr>
        <p:spPr bwMode="auto">
          <a:xfrm>
            <a:off x="4860032" y="6336159"/>
            <a:ext cx="4334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a:t>
            </a:r>
            <a:r>
              <a:rPr lang="es-MX" sz="1200" b="1" dirty="0" smtClean="0">
                <a:solidFill>
                  <a:schemeClr val="accent1">
                    <a:lumMod val="50000"/>
                  </a:schemeClr>
                </a:solidFill>
                <a:latin typeface="Roboto Light" panose="02000000000000000000" pitchFamily="2" charset="0"/>
                <a:ea typeface="Roboto Light" panose="02000000000000000000" pitchFamily="2" charset="0"/>
              </a:rPr>
              <a:t>[3] </a:t>
            </a:r>
          </a:p>
        </p:txBody>
      </p:sp>
      <p:sp>
        <p:nvSpPr>
          <p:cNvPr id="9" name="Rectángulo 8"/>
          <p:cNvSpPr/>
          <p:nvPr/>
        </p:nvSpPr>
        <p:spPr>
          <a:xfrm>
            <a:off x="404995" y="3704065"/>
            <a:ext cx="4572000" cy="2554545"/>
          </a:xfrm>
          <a:prstGeom prst="rect">
            <a:avLst/>
          </a:prstGeom>
        </p:spPr>
        <p:txBody>
          <a:bodyPr>
            <a:spAutoFit/>
          </a:bodyPr>
          <a:lstStyle/>
          <a:p>
            <a:pPr marL="0" lvl="1"/>
            <a:r>
              <a:rPr lang="es-MX" sz="1600" dirty="0">
                <a:solidFill>
                  <a:schemeClr val="accent1">
                    <a:lumMod val="50000"/>
                  </a:schemeClr>
                </a:solidFill>
              </a:rPr>
              <a:t>“ </a:t>
            </a:r>
            <a:r>
              <a:rPr lang="es-MX" sz="1600" dirty="0" smtClean="0">
                <a:solidFill>
                  <a:schemeClr val="accent1">
                    <a:lumMod val="50000"/>
                  </a:schemeClr>
                </a:solidFill>
                <a:latin typeface="+mn-lt"/>
              </a:rPr>
              <a:t>Analizar </a:t>
            </a:r>
            <a:r>
              <a:rPr lang="es-MX" sz="1600" dirty="0">
                <a:solidFill>
                  <a:schemeClr val="accent1">
                    <a:lumMod val="50000"/>
                  </a:schemeClr>
                </a:solidFill>
                <a:latin typeface="+mn-lt"/>
              </a:rPr>
              <a:t>la política exterior desarrollada por el Ejecutivo Federal con base en los informes anuales que el Presidente de la República y el Secretario del Despacho correspondiente rindan al </a:t>
            </a:r>
            <a:r>
              <a:rPr lang="es-MX" sz="1600" dirty="0" smtClean="0">
                <a:solidFill>
                  <a:schemeClr val="accent1">
                    <a:lumMod val="50000"/>
                  </a:schemeClr>
                </a:solidFill>
                <a:latin typeface="+mn-lt"/>
              </a:rPr>
              <a:t>Congreso</a:t>
            </a:r>
            <a:r>
              <a:rPr lang="es-MX" sz="1600" dirty="0">
                <a:solidFill>
                  <a:schemeClr val="accent1">
                    <a:lumMod val="50000"/>
                  </a:schemeClr>
                </a:solidFill>
              </a:rPr>
              <a:t>”</a:t>
            </a:r>
            <a:r>
              <a:rPr lang="es-MX" sz="1600" dirty="0" smtClean="0">
                <a:solidFill>
                  <a:schemeClr val="accent1">
                    <a:lumMod val="50000"/>
                  </a:schemeClr>
                </a:solidFill>
                <a:latin typeface="+mn-lt"/>
              </a:rPr>
              <a:t>.</a:t>
            </a:r>
            <a:endParaRPr lang="es-MX" sz="1600" dirty="0">
              <a:solidFill>
                <a:schemeClr val="accent1">
                  <a:lumMod val="50000"/>
                </a:schemeClr>
              </a:solidFill>
              <a:latin typeface="+mn-lt"/>
            </a:endParaRPr>
          </a:p>
          <a:p>
            <a:pPr marL="285750" indent="-285750">
              <a:buFont typeface="Arial" panose="020B0604020202020204" pitchFamily="34" charset="0"/>
              <a:buChar char="•"/>
            </a:pPr>
            <a:endParaRPr lang="es-MX" sz="1600" dirty="0">
              <a:solidFill>
                <a:schemeClr val="accent1">
                  <a:lumMod val="50000"/>
                </a:schemeClr>
              </a:solidFill>
              <a:latin typeface="+mn-lt"/>
            </a:endParaRPr>
          </a:p>
          <a:p>
            <a:pPr marL="0" lvl="1"/>
            <a:r>
              <a:rPr lang="es-MX" sz="1600" dirty="0">
                <a:solidFill>
                  <a:schemeClr val="accent1">
                    <a:lumMod val="50000"/>
                  </a:schemeClr>
                </a:solidFill>
              </a:rPr>
              <a:t>“ </a:t>
            </a:r>
            <a:r>
              <a:rPr lang="es-MX" sz="1600" dirty="0" smtClean="0">
                <a:solidFill>
                  <a:schemeClr val="accent1">
                    <a:lumMod val="50000"/>
                  </a:schemeClr>
                </a:solidFill>
                <a:latin typeface="+mn-lt"/>
              </a:rPr>
              <a:t>Además</a:t>
            </a:r>
            <a:r>
              <a:rPr lang="es-MX" sz="1600" dirty="0">
                <a:solidFill>
                  <a:schemeClr val="accent1">
                    <a:lumMod val="50000"/>
                  </a:schemeClr>
                </a:solidFill>
                <a:latin typeface="+mn-lt"/>
              </a:rPr>
              <a:t>, aprobar los tratados internacionales y convenciones diplomáticas que el Ejecutivo Federal suscriba, así como su decisión de terminar, denunciar, suspender, modificar, enmendar, retirar reservas y formular </a:t>
            </a:r>
            <a:r>
              <a:rPr lang="es-MX" sz="1600" dirty="0" smtClean="0">
                <a:solidFill>
                  <a:schemeClr val="accent1">
                    <a:lumMod val="50000"/>
                  </a:schemeClr>
                </a:solidFill>
                <a:latin typeface="+mn-lt"/>
              </a:rPr>
              <a:t>declaraciones</a:t>
            </a:r>
            <a:r>
              <a:rPr lang="es-MX" sz="1600" dirty="0">
                <a:solidFill>
                  <a:schemeClr val="accent1">
                    <a:lumMod val="50000"/>
                  </a:schemeClr>
                </a:solidFill>
              </a:rPr>
              <a:t>”</a:t>
            </a:r>
            <a:r>
              <a:rPr lang="es-MX" sz="1600" dirty="0" smtClean="0">
                <a:solidFill>
                  <a:schemeClr val="accent1">
                    <a:lumMod val="50000"/>
                  </a:schemeClr>
                </a:solidFill>
                <a:latin typeface="+mn-lt"/>
              </a:rPr>
              <a:t>.</a:t>
            </a:r>
            <a:endParaRPr lang="es-MX" sz="1600" dirty="0">
              <a:solidFill>
                <a:schemeClr val="accent1">
                  <a:lumMod val="50000"/>
                </a:schemeClr>
              </a:solidFill>
              <a:latin typeface="+mn-lt"/>
            </a:endParaRPr>
          </a:p>
        </p:txBody>
      </p:sp>
    </p:spTree>
    <p:extLst>
      <p:ext uri="{BB962C8B-B14F-4D97-AF65-F5344CB8AC3E}">
        <p14:creationId xmlns:p14="http://schemas.microsoft.com/office/powerpoint/2010/main" val="56437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7733" y="1052736"/>
            <a:ext cx="8515350" cy="629546"/>
          </a:xfrm>
        </p:spPr>
        <p:txBody>
          <a:bodyPr>
            <a:normAutofit fontScale="90000"/>
          </a:bodyPr>
          <a:lstStyle/>
          <a:p>
            <a:pPr algn="ctr"/>
            <a:r>
              <a:rPr lang="es-MX" b="1" dirty="0">
                <a:solidFill>
                  <a:schemeClr val="accent1">
                    <a:lumMod val="50000"/>
                  </a:schemeClr>
                </a:solidFill>
              </a:rPr>
              <a:t>Ley Orgánica de la </a:t>
            </a:r>
            <a:r>
              <a:rPr lang="es-MX" b="1">
                <a:solidFill>
                  <a:schemeClr val="accent1">
                    <a:lumMod val="50000"/>
                  </a:schemeClr>
                </a:solidFill>
              </a:rPr>
              <a:t>Administración </a:t>
            </a:r>
            <a:r>
              <a:rPr lang="es-MX" b="1" smtClean="0">
                <a:solidFill>
                  <a:schemeClr val="accent1">
                    <a:lumMod val="50000"/>
                  </a:schemeClr>
                </a:solidFill>
              </a:rPr>
              <a:t/>
            </a:r>
            <a:br>
              <a:rPr lang="es-MX" b="1" smtClean="0">
                <a:solidFill>
                  <a:schemeClr val="accent1">
                    <a:lumMod val="50000"/>
                  </a:schemeClr>
                </a:solidFill>
              </a:rPr>
            </a:br>
            <a:r>
              <a:rPr lang="es-MX" b="1" smtClean="0">
                <a:solidFill>
                  <a:schemeClr val="accent1">
                    <a:lumMod val="50000"/>
                  </a:schemeClr>
                </a:solidFill>
              </a:rPr>
              <a:t>Pública </a:t>
            </a:r>
            <a:r>
              <a:rPr lang="es-MX" b="1" dirty="0">
                <a:solidFill>
                  <a:schemeClr val="accent1">
                    <a:lumMod val="50000"/>
                  </a:schemeClr>
                </a:solidFill>
              </a:rPr>
              <a:t>Federal</a:t>
            </a:r>
            <a:endParaRPr lang="es-MX" dirty="0">
              <a:solidFill>
                <a:schemeClr val="accent1">
                  <a:lumMod val="50000"/>
                </a:schemeClr>
              </a:solidFill>
            </a:endParaRPr>
          </a:p>
        </p:txBody>
      </p:sp>
      <p:sp>
        <p:nvSpPr>
          <p:cNvPr id="3" name="Marcador de contenido 2"/>
          <p:cNvSpPr>
            <a:spLocks noGrp="1"/>
          </p:cNvSpPr>
          <p:nvPr>
            <p:ph idx="1"/>
          </p:nvPr>
        </p:nvSpPr>
        <p:spPr>
          <a:xfrm>
            <a:off x="294202" y="1772816"/>
            <a:ext cx="8434869" cy="4824536"/>
          </a:xfrm>
        </p:spPr>
        <p:txBody>
          <a:bodyPr>
            <a:normAutofit fontScale="92500" lnSpcReduction="10000"/>
          </a:bodyPr>
          <a:lstStyle/>
          <a:p>
            <a:pPr marL="0" indent="0">
              <a:buNone/>
            </a:pPr>
            <a:r>
              <a:rPr lang="es-MX" sz="2400" dirty="0" smtClean="0">
                <a:solidFill>
                  <a:schemeClr val="accent1">
                    <a:lumMod val="50000"/>
                  </a:schemeClr>
                </a:solidFill>
              </a:rPr>
              <a:t>En esta Ley se establecen </a:t>
            </a:r>
            <a:r>
              <a:rPr lang="es-MX" sz="2400" dirty="0">
                <a:solidFill>
                  <a:schemeClr val="accent1">
                    <a:lumMod val="50000"/>
                  </a:schemeClr>
                </a:solidFill>
              </a:rPr>
              <a:t>las bases de organización de la Administración Pública Federal, centralizada y paraestatal. La Presidencia de la República, las Secretarías de Estado, los Departamentos Administrativos, y la Consejería Jurídica del Ejecutivo Federal, integran la Administración Pública Centralizada</a:t>
            </a:r>
            <a:r>
              <a:rPr lang="es-MX" sz="2400" dirty="0" smtClean="0">
                <a:solidFill>
                  <a:schemeClr val="accent1">
                    <a:lumMod val="50000"/>
                  </a:schemeClr>
                </a:solidFill>
              </a:rPr>
              <a:t>.</a:t>
            </a:r>
          </a:p>
          <a:p>
            <a:pPr marL="0" indent="0">
              <a:buNone/>
            </a:pPr>
            <a:endParaRPr lang="es-MX" sz="900" dirty="0" smtClean="0">
              <a:solidFill>
                <a:schemeClr val="accent1">
                  <a:lumMod val="50000"/>
                </a:schemeClr>
              </a:solidFill>
            </a:endParaRPr>
          </a:p>
          <a:p>
            <a:r>
              <a:rPr lang="es-MX" sz="2200" dirty="0" smtClean="0">
                <a:solidFill>
                  <a:schemeClr val="accent1">
                    <a:lumMod val="50000"/>
                  </a:schemeClr>
                </a:solidFill>
              </a:rPr>
              <a:t>La </a:t>
            </a:r>
            <a:r>
              <a:rPr lang="es-MX" sz="2200" dirty="0">
                <a:solidFill>
                  <a:schemeClr val="accent1">
                    <a:lumMod val="50000"/>
                  </a:schemeClr>
                </a:solidFill>
              </a:rPr>
              <a:t>Administración Pública Federal tiene participación en la celebración de tratados, acuerdos y convenciones internacionales a través de las facultades otorgadas a la Secretaría de Relaciones </a:t>
            </a:r>
            <a:r>
              <a:rPr lang="es-MX" sz="2200" dirty="0" smtClean="0">
                <a:solidFill>
                  <a:schemeClr val="accent1">
                    <a:lumMod val="50000"/>
                  </a:schemeClr>
                </a:solidFill>
              </a:rPr>
              <a:t>Exteriores de acuerdo con lo definido en su artículo 28.</a:t>
            </a:r>
          </a:p>
          <a:p>
            <a:r>
              <a:rPr lang="es-MX" sz="2200" i="1" dirty="0" smtClean="0">
                <a:solidFill>
                  <a:schemeClr val="accent1">
                    <a:lumMod val="50000"/>
                  </a:schemeClr>
                </a:solidFill>
              </a:rPr>
              <a:t> </a:t>
            </a:r>
            <a:r>
              <a:rPr lang="es-MX" sz="2200" dirty="0">
                <a:solidFill>
                  <a:schemeClr val="accent1">
                    <a:lumMod val="50000"/>
                  </a:schemeClr>
                </a:solidFill>
              </a:rPr>
              <a:t>A la Secretaría de Relaciones Exteriores corresponde el despacho de los siguientes asuntos:</a:t>
            </a:r>
          </a:p>
          <a:p>
            <a:pPr lvl="2"/>
            <a:endParaRPr lang="es-MX" dirty="0">
              <a:solidFill>
                <a:schemeClr val="accent1">
                  <a:lumMod val="50000"/>
                </a:schemeClr>
              </a:solidFill>
            </a:endParaRPr>
          </a:p>
          <a:p>
            <a:pPr marL="342900" lvl="1" indent="0">
              <a:buNone/>
            </a:pPr>
            <a:r>
              <a:rPr lang="es-MX" sz="1900" dirty="0" smtClean="0">
                <a:solidFill>
                  <a:schemeClr val="accent1">
                    <a:lumMod val="50000"/>
                  </a:schemeClr>
                </a:solidFill>
              </a:rPr>
              <a:t>I.- Promover</a:t>
            </a:r>
            <a:r>
              <a:rPr lang="es-MX" sz="1900" dirty="0">
                <a:solidFill>
                  <a:schemeClr val="accent1">
                    <a:lumMod val="50000"/>
                  </a:schemeClr>
                </a:solidFill>
              </a:rPr>
              <a:t>, propiciar y asegurar la coordinación de acciones en el exterior de las dependencias y entidades de la Administración Pública Federal; y sin afectar el ejercicio de las atribuciones que a cada una de ellas corresponda, conducir la política exterior, para lo cual intervendrá en toda clase de tratados, acuerdos y convenciones en los que el país sea parte.</a:t>
            </a:r>
          </a:p>
          <a:p>
            <a:endParaRPr lang="es-MX"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349207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8479" y="1129274"/>
            <a:ext cx="6463630" cy="662782"/>
          </a:xfrm>
        </p:spPr>
        <p:txBody>
          <a:bodyPr/>
          <a:lstStyle/>
          <a:p>
            <a:pPr algn="ctr"/>
            <a:r>
              <a:rPr lang="es-MX" b="1" dirty="0">
                <a:solidFill>
                  <a:schemeClr val="accent1">
                    <a:lumMod val="50000"/>
                  </a:schemeClr>
                </a:solidFill>
              </a:rPr>
              <a:t>Ley sobre la Celebración de Tratados</a:t>
            </a:r>
            <a:endParaRPr lang="es-MX" dirty="0">
              <a:solidFill>
                <a:schemeClr val="accent1">
                  <a:lumMod val="50000"/>
                </a:schemeClr>
              </a:solidFill>
            </a:endParaRPr>
          </a:p>
        </p:txBody>
      </p:sp>
      <p:sp>
        <p:nvSpPr>
          <p:cNvPr id="3" name="Marcador de contenido 2"/>
          <p:cNvSpPr>
            <a:spLocks noGrp="1"/>
          </p:cNvSpPr>
          <p:nvPr>
            <p:ph idx="1"/>
          </p:nvPr>
        </p:nvSpPr>
        <p:spPr>
          <a:xfrm>
            <a:off x="251520" y="1844824"/>
            <a:ext cx="8537548" cy="4824536"/>
          </a:xfrm>
        </p:spPr>
        <p:txBody>
          <a:bodyPr>
            <a:noAutofit/>
          </a:bodyPr>
          <a:lstStyle/>
          <a:p>
            <a:pPr marL="0" indent="0">
              <a:buNone/>
            </a:pPr>
            <a:r>
              <a:rPr lang="es-MX" sz="2400" dirty="0">
                <a:solidFill>
                  <a:schemeClr val="accent1">
                    <a:lumMod val="50000"/>
                  </a:schemeClr>
                </a:solidFill>
              </a:rPr>
              <a:t>La presente Ley tiene por objeto regular la celebración de tratados y acuerdos interinstitucionales en el ámbito internacional. Los tratados sólo podrán ser celebrados entre el Gobierno de los Estados Unidos Mexicanos y uno o varios sujetos de derecho internacional público.</a:t>
            </a:r>
            <a:endParaRPr lang="es-MX" sz="2400" b="1" dirty="0">
              <a:solidFill>
                <a:schemeClr val="accent1">
                  <a:lumMod val="50000"/>
                </a:schemeClr>
              </a:solidFill>
            </a:endParaRPr>
          </a:p>
          <a:p>
            <a:r>
              <a:rPr lang="es-MX" sz="2400" dirty="0" smtClean="0">
                <a:solidFill>
                  <a:schemeClr val="accent1">
                    <a:lumMod val="50000"/>
                  </a:schemeClr>
                </a:solidFill>
              </a:rPr>
              <a:t>Se </a:t>
            </a:r>
            <a:r>
              <a:rPr lang="es-MX" sz="2400" dirty="0">
                <a:solidFill>
                  <a:schemeClr val="accent1">
                    <a:lumMod val="50000"/>
                  </a:schemeClr>
                </a:solidFill>
              </a:rPr>
              <a:t>establecen los lineamientos para la aprobación de los tratados internacionales por parte del Senado de la República</a:t>
            </a:r>
            <a:r>
              <a:rPr lang="es-MX" sz="2400" dirty="0" smtClean="0">
                <a:solidFill>
                  <a:schemeClr val="accent1">
                    <a:lumMod val="50000"/>
                  </a:schemeClr>
                </a:solidFill>
              </a:rPr>
              <a:t>.</a:t>
            </a:r>
          </a:p>
          <a:p>
            <a:endParaRPr lang="es-MX" sz="800" dirty="0">
              <a:solidFill>
                <a:schemeClr val="accent1">
                  <a:lumMod val="50000"/>
                </a:schemeClr>
              </a:solidFill>
            </a:endParaRPr>
          </a:p>
          <a:p>
            <a:r>
              <a:rPr lang="es-MX" sz="2400" dirty="0">
                <a:solidFill>
                  <a:schemeClr val="accent1">
                    <a:lumMod val="50000"/>
                  </a:schemeClr>
                </a:solidFill>
              </a:rPr>
              <a:t>Establecer el procedimiento para la celebración de los tratados, el cual correrá a cargo de la Secretaría de Relaciones Exteriores.</a:t>
            </a:r>
          </a:p>
          <a:p>
            <a:pPr marL="0" indent="0">
              <a:buNone/>
            </a:pPr>
            <a:endParaRPr lang="es-MX" sz="800" dirty="0">
              <a:solidFill>
                <a:schemeClr val="accent1">
                  <a:lumMod val="50000"/>
                </a:schemeClr>
              </a:solidFill>
            </a:endParaRPr>
          </a:p>
          <a:p>
            <a:r>
              <a:rPr lang="es-MX" sz="2400" dirty="0">
                <a:solidFill>
                  <a:schemeClr val="accent1">
                    <a:lumMod val="50000"/>
                  </a:schemeClr>
                </a:solidFill>
              </a:rPr>
              <a:t>Contemplar la celebración de los acuerdos interinstitucionales, pero sólo los tratados internacionales son sujetos a aprobación del Senado.</a:t>
            </a: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1383490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9677" y="1374901"/>
            <a:ext cx="8301150" cy="873406"/>
          </a:xfrm>
        </p:spPr>
        <p:txBody>
          <a:bodyPr>
            <a:noAutofit/>
          </a:bodyPr>
          <a:lstStyle/>
          <a:p>
            <a:pPr algn="ctr"/>
            <a:r>
              <a:rPr lang="es-MX" sz="3000" b="1" dirty="0">
                <a:solidFill>
                  <a:schemeClr val="accent1">
                    <a:lumMod val="50000"/>
                  </a:schemeClr>
                </a:solidFill>
              </a:rPr>
              <a:t>Ley sobre la Aprobación de Tratados </a:t>
            </a:r>
            <a:r>
              <a:rPr lang="es-MX" sz="3000" b="1" dirty="0" smtClean="0">
                <a:solidFill>
                  <a:schemeClr val="accent1">
                    <a:lumMod val="50000"/>
                  </a:schemeClr>
                </a:solidFill>
              </a:rPr>
              <a:t>Internacionales</a:t>
            </a:r>
            <a:br>
              <a:rPr lang="es-MX" sz="3000" b="1" dirty="0" smtClean="0">
                <a:solidFill>
                  <a:schemeClr val="accent1">
                    <a:lumMod val="50000"/>
                  </a:schemeClr>
                </a:solidFill>
              </a:rPr>
            </a:br>
            <a:r>
              <a:rPr lang="es-MX" sz="3000" b="1" dirty="0" smtClean="0">
                <a:solidFill>
                  <a:schemeClr val="accent1">
                    <a:lumMod val="50000"/>
                  </a:schemeClr>
                </a:solidFill>
              </a:rPr>
              <a:t>en </a:t>
            </a:r>
            <a:r>
              <a:rPr lang="es-MX" sz="3000" b="1" dirty="0">
                <a:solidFill>
                  <a:schemeClr val="accent1">
                    <a:lumMod val="50000"/>
                  </a:schemeClr>
                </a:solidFill>
              </a:rPr>
              <a:t>Materia Económica</a:t>
            </a:r>
            <a:endParaRPr lang="es-MX" sz="3000" dirty="0">
              <a:solidFill>
                <a:schemeClr val="accent1">
                  <a:lumMod val="50000"/>
                </a:schemeClr>
              </a:solidFill>
            </a:endParaRPr>
          </a:p>
        </p:txBody>
      </p:sp>
      <p:sp>
        <p:nvSpPr>
          <p:cNvPr id="3" name="Marcador de contenido 2"/>
          <p:cNvSpPr>
            <a:spLocks noGrp="1"/>
          </p:cNvSpPr>
          <p:nvPr>
            <p:ph idx="1"/>
          </p:nvPr>
        </p:nvSpPr>
        <p:spPr>
          <a:xfrm>
            <a:off x="107504" y="2420888"/>
            <a:ext cx="8855016" cy="4320480"/>
          </a:xfrm>
        </p:spPr>
        <p:txBody>
          <a:bodyPr>
            <a:noAutofit/>
          </a:bodyPr>
          <a:lstStyle/>
          <a:p>
            <a:r>
              <a:rPr lang="es-MX" sz="2400" dirty="0" smtClean="0">
                <a:solidFill>
                  <a:schemeClr val="accent1">
                    <a:lumMod val="50000"/>
                  </a:schemeClr>
                </a:solidFill>
              </a:rPr>
              <a:t>Esta </a:t>
            </a:r>
            <a:r>
              <a:rPr lang="es-MX" sz="2400" dirty="0">
                <a:solidFill>
                  <a:schemeClr val="accent1">
                    <a:lumMod val="50000"/>
                  </a:schemeClr>
                </a:solidFill>
              </a:rPr>
              <a:t>ley es de orden público </a:t>
            </a:r>
            <a:r>
              <a:rPr lang="es-MX" sz="2400" dirty="0" smtClean="0">
                <a:solidFill>
                  <a:schemeClr val="accent1">
                    <a:lumMod val="50000"/>
                  </a:schemeClr>
                </a:solidFill>
              </a:rPr>
              <a:t>y tiene por </a:t>
            </a:r>
            <a:r>
              <a:rPr lang="es-MX" sz="2400" dirty="0">
                <a:solidFill>
                  <a:schemeClr val="accent1">
                    <a:lumMod val="50000"/>
                  </a:schemeClr>
                </a:solidFill>
              </a:rPr>
              <a:t>objeto reglamentar el artículo 93 de la Constitución Política de los Estados Unidos Mexicanos, en lo que versa a las facultades constitucionales del Senado para </a:t>
            </a:r>
            <a:r>
              <a:rPr lang="es-MX" sz="2400" b="1" dirty="0">
                <a:solidFill>
                  <a:schemeClr val="accent1">
                    <a:lumMod val="50000"/>
                  </a:schemeClr>
                </a:solidFill>
              </a:rPr>
              <a:t>requerir información </a:t>
            </a:r>
            <a:r>
              <a:rPr lang="es-MX" sz="2400" dirty="0">
                <a:solidFill>
                  <a:schemeClr val="accent1">
                    <a:lumMod val="50000"/>
                  </a:schemeClr>
                </a:solidFill>
              </a:rPr>
              <a:t>a los secretarios de Estado, jefes de departamento administrativo, así como a los directores de los organismos descentralizados competentes sobre la negociación, celebración y aprobación de tratados.</a:t>
            </a:r>
          </a:p>
          <a:p>
            <a:endParaRPr lang="es-MX" sz="2400" dirty="0">
              <a:solidFill>
                <a:schemeClr val="accent1">
                  <a:lumMod val="50000"/>
                </a:schemeClr>
              </a:solidFill>
            </a:endParaRPr>
          </a:p>
          <a:p>
            <a:r>
              <a:rPr lang="es-MX" sz="2400" dirty="0" smtClean="0">
                <a:solidFill>
                  <a:schemeClr val="accent1">
                    <a:lumMod val="50000"/>
                  </a:schemeClr>
                </a:solidFill>
              </a:rPr>
              <a:t>En ella se establecen </a:t>
            </a:r>
            <a:r>
              <a:rPr lang="es-MX" sz="2400" dirty="0">
                <a:solidFill>
                  <a:schemeClr val="accent1">
                    <a:lumMod val="50000"/>
                  </a:schemeClr>
                </a:solidFill>
              </a:rPr>
              <a:t>los objetivos generales y particulares que deberán observarse en la aprobación de los tratados en esta materia y los procedimientos para el requerimiento de la información.</a:t>
            </a:r>
          </a:p>
          <a:p>
            <a:endParaRPr lang="es-MX"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1987251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017170"/>
            <a:ext cx="7886700" cy="578456"/>
          </a:xfrm>
        </p:spPr>
        <p:txBody>
          <a:bodyPr/>
          <a:lstStyle/>
          <a:p>
            <a:pPr algn="ctr"/>
            <a:r>
              <a:rPr lang="es-MX" b="1" dirty="0">
                <a:solidFill>
                  <a:schemeClr val="accent1">
                    <a:lumMod val="50000"/>
                  </a:schemeClr>
                </a:solidFill>
              </a:rPr>
              <a:t>Reglamento del </a:t>
            </a:r>
            <a:r>
              <a:rPr lang="es-MX" b="1" dirty="0" smtClean="0">
                <a:solidFill>
                  <a:schemeClr val="accent1">
                    <a:lumMod val="50000"/>
                  </a:schemeClr>
                </a:solidFill>
              </a:rPr>
              <a:t>Senado de la República</a:t>
            </a:r>
            <a:endParaRPr lang="es-MX" dirty="0">
              <a:solidFill>
                <a:schemeClr val="accent1">
                  <a:lumMod val="50000"/>
                </a:schemeClr>
              </a:solidFill>
            </a:endParaRPr>
          </a:p>
        </p:txBody>
      </p:sp>
      <p:sp>
        <p:nvSpPr>
          <p:cNvPr id="3" name="Marcador de contenido 2"/>
          <p:cNvSpPr>
            <a:spLocks noGrp="1"/>
          </p:cNvSpPr>
          <p:nvPr>
            <p:ph idx="1"/>
          </p:nvPr>
        </p:nvSpPr>
        <p:spPr>
          <a:xfrm>
            <a:off x="395536" y="1811223"/>
            <a:ext cx="8335838" cy="3457016"/>
          </a:xfrm>
        </p:spPr>
        <p:txBody>
          <a:bodyPr>
            <a:normAutofit lnSpcReduction="10000"/>
          </a:bodyPr>
          <a:lstStyle/>
          <a:p>
            <a:pPr marL="0" indent="0">
              <a:buNone/>
            </a:pPr>
            <a:r>
              <a:rPr lang="es-MX" sz="2400" dirty="0">
                <a:solidFill>
                  <a:schemeClr val="accent1">
                    <a:lumMod val="50000"/>
                  </a:schemeClr>
                </a:solidFill>
              </a:rPr>
              <a:t>Este Reglamento tiene por objeto regular: el estatuto de los senadores y las senadoras; </a:t>
            </a:r>
            <a:r>
              <a:rPr lang="es-MX" sz="2400" dirty="0" smtClean="0">
                <a:solidFill>
                  <a:schemeClr val="accent1">
                    <a:lumMod val="50000"/>
                  </a:schemeClr>
                </a:solidFill>
              </a:rPr>
              <a:t>el funcionamiento </a:t>
            </a:r>
            <a:r>
              <a:rPr lang="es-MX" sz="2400" dirty="0">
                <a:solidFill>
                  <a:schemeClr val="accent1">
                    <a:lumMod val="50000"/>
                  </a:schemeClr>
                </a:solidFill>
              </a:rPr>
              <a:t>del Senado de la República y sus órganos; los procedimientos legislativos </a:t>
            </a:r>
            <a:r>
              <a:rPr lang="es-MX" sz="2400" dirty="0" smtClean="0">
                <a:solidFill>
                  <a:schemeClr val="accent1">
                    <a:lumMod val="50000"/>
                  </a:schemeClr>
                </a:solidFill>
              </a:rPr>
              <a:t>y especiales</a:t>
            </a:r>
            <a:r>
              <a:rPr lang="es-MX" sz="2400" dirty="0">
                <a:solidFill>
                  <a:schemeClr val="accent1">
                    <a:lumMod val="50000"/>
                  </a:schemeClr>
                </a:solidFill>
              </a:rPr>
              <a:t>; así como los servicios parlamentarios, administrativos y técnicos</a:t>
            </a:r>
            <a:r>
              <a:rPr lang="es-MX" sz="2400" dirty="0" smtClean="0">
                <a:solidFill>
                  <a:schemeClr val="accent1">
                    <a:lumMod val="50000"/>
                  </a:schemeClr>
                </a:solidFill>
              </a:rPr>
              <a:t>.</a:t>
            </a:r>
          </a:p>
          <a:p>
            <a:pPr marL="0" indent="0" algn="just">
              <a:spcBef>
                <a:spcPts val="0"/>
              </a:spcBef>
              <a:buNone/>
            </a:pPr>
            <a:endParaRPr lang="es-MX" sz="800" dirty="0">
              <a:solidFill>
                <a:schemeClr val="accent1">
                  <a:lumMod val="50000"/>
                </a:schemeClr>
              </a:solidFill>
            </a:endParaRPr>
          </a:p>
          <a:p>
            <a:pPr marL="0" indent="0">
              <a:buNone/>
            </a:pPr>
            <a:r>
              <a:rPr lang="es-MX" sz="2400" dirty="0" smtClean="0">
                <a:solidFill>
                  <a:schemeClr val="accent1">
                    <a:lumMod val="50000"/>
                  </a:schemeClr>
                </a:solidFill>
              </a:rPr>
              <a:t>En </a:t>
            </a:r>
            <a:r>
              <a:rPr lang="es-ES" sz="2400" dirty="0" smtClean="0">
                <a:solidFill>
                  <a:schemeClr val="accent1">
                    <a:lumMod val="50000"/>
                  </a:schemeClr>
                </a:solidFill>
              </a:rPr>
              <a:t>é</a:t>
            </a:r>
            <a:r>
              <a:rPr lang="es-MX" sz="2400" dirty="0" smtClean="0">
                <a:solidFill>
                  <a:schemeClr val="accent1">
                    <a:lumMod val="50000"/>
                  </a:schemeClr>
                </a:solidFill>
              </a:rPr>
              <a:t>l se </a:t>
            </a:r>
            <a:r>
              <a:rPr lang="es-MX" sz="2400" dirty="0">
                <a:solidFill>
                  <a:schemeClr val="accent1">
                    <a:lumMod val="50000"/>
                  </a:schemeClr>
                </a:solidFill>
              </a:rPr>
              <a:t>establecen diversos procedimientos especiales entre los que se encuentra el relativo al análisis y aprobación, en su caso, de los tratados internacionales y convenciones diplomáticas, así como de las decisiones y procedimientos relacionados con los mismos</a:t>
            </a:r>
            <a:r>
              <a:rPr lang="es-MX" sz="2400" dirty="0" smtClean="0">
                <a:solidFill>
                  <a:schemeClr val="accent1">
                    <a:lumMod val="50000"/>
                  </a:schemeClr>
                </a:solidFill>
              </a:rPr>
              <a:t>.</a:t>
            </a:r>
            <a:endParaRPr lang="es-MX"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pic>
        <p:nvPicPr>
          <p:cNvPr id="2050" name="Picture 2" descr="Orden del Dí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827" y="4973187"/>
            <a:ext cx="4518098" cy="17681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3515399" y="6487922"/>
            <a:ext cx="4334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a:t>
            </a:r>
            <a:r>
              <a:rPr lang="es-MX" sz="1200" b="1" dirty="0" smtClean="0">
                <a:solidFill>
                  <a:schemeClr val="accent1">
                    <a:lumMod val="50000"/>
                  </a:schemeClr>
                </a:solidFill>
                <a:latin typeface="Roboto Light" panose="02000000000000000000" pitchFamily="2" charset="0"/>
                <a:ea typeface="Roboto Light" panose="02000000000000000000" pitchFamily="2" charset="0"/>
              </a:rPr>
              <a:t>[4] </a:t>
            </a:r>
          </a:p>
        </p:txBody>
      </p:sp>
    </p:spTree>
    <p:extLst>
      <p:ext uri="{BB962C8B-B14F-4D97-AF65-F5344CB8AC3E}">
        <p14:creationId xmlns:p14="http://schemas.microsoft.com/office/powerpoint/2010/main" val="1729930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684" y="861815"/>
            <a:ext cx="8606780" cy="965523"/>
          </a:xfrm>
        </p:spPr>
        <p:txBody>
          <a:bodyPr>
            <a:normAutofit fontScale="90000"/>
          </a:bodyPr>
          <a:lstStyle/>
          <a:p>
            <a:pPr algn="ctr"/>
            <a:r>
              <a:rPr lang="es-MX" sz="3600" b="1" dirty="0">
                <a:solidFill>
                  <a:schemeClr val="accent1">
                    <a:lumMod val="50000"/>
                  </a:schemeClr>
                </a:solidFill>
              </a:rPr>
              <a:t>Instrumentos internacionales aplicables a la celebración de </a:t>
            </a:r>
            <a:r>
              <a:rPr lang="es-MX" sz="3600" b="1" dirty="0" smtClean="0">
                <a:solidFill>
                  <a:schemeClr val="accent1">
                    <a:lumMod val="50000"/>
                  </a:schemeClr>
                </a:solidFill>
              </a:rPr>
              <a:t>Tratados Internacionales </a:t>
            </a:r>
            <a:r>
              <a:rPr lang="es-MX" sz="3600" b="1" dirty="0">
                <a:solidFill>
                  <a:schemeClr val="accent1">
                    <a:lumMod val="50000"/>
                  </a:schemeClr>
                </a:solidFill>
              </a:rPr>
              <a:t>en México</a:t>
            </a:r>
            <a:endParaRPr lang="es-MX" dirty="0">
              <a:solidFill>
                <a:schemeClr val="accent1">
                  <a:lumMod val="50000"/>
                </a:schemeClr>
              </a:solidFill>
            </a:endParaRPr>
          </a:p>
        </p:txBody>
      </p:sp>
      <p:sp>
        <p:nvSpPr>
          <p:cNvPr id="3" name="Marcador de contenido 2"/>
          <p:cNvSpPr>
            <a:spLocks noGrp="1"/>
          </p:cNvSpPr>
          <p:nvPr>
            <p:ph idx="1"/>
          </p:nvPr>
        </p:nvSpPr>
        <p:spPr>
          <a:xfrm>
            <a:off x="251520" y="1988840"/>
            <a:ext cx="8496944" cy="4869159"/>
          </a:xfrm>
        </p:spPr>
        <p:txBody>
          <a:bodyPr>
            <a:noAutofit/>
          </a:bodyPr>
          <a:lstStyle/>
          <a:p>
            <a:pPr marL="0" indent="0" algn="just">
              <a:buNone/>
            </a:pPr>
            <a:r>
              <a:rPr lang="es-MX" sz="2000" dirty="0" smtClean="0">
                <a:solidFill>
                  <a:schemeClr val="accent1">
                    <a:lumMod val="50000"/>
                  </a:schemeClr>
                </a:solidFill>
              </a:rPr>
              <a:t>La </a:t>
            </a:r>
            <a:r>
              <a:rPr lang="es-MX" sz="2000" dirty="0">
                <a:solidFill>
                  <a:schemeClr val="accent1">
                    <a:lumMod val="50000"/>
                  </a:schemeClr>
                </a:solidFill>
              </a:rPr>
              <a:t>globalización -en la que México se encuentra ya inmerso- </a:t>
            </a:r>
            <a:r>
              <a:rPr lang="es-MX" sz="2000" dirty="0" smtClean="0">
                <a:solidFill>
                  <a:schemeClr val="accent1">
                    <a:lumMod val="50000"/>
                  </a:schemeClr>
                </a:solidFill>
              </a:rPr>
              <a:t>ha ocasionado </a:t>
            </a:r>
            <a:r>
              <a:rPr lang="es-MX" sz="2000" dirty="0">
                <a:solidFill>
                  <a:schemeClr val="accent1">
                    <a:lumMod val="50000"/>
                  </a:schemeClr>
                </a:solidFill>
              </a:rPr>
              <a:t>la búsqueda y estandarización de normas afines a las </a:t>
            </a:r>
            <a:r>
              <a:rPr lang="es-MX" sz="2000" dirty="0" smtClean="0">
                <a:solidFill>
                  <a:schemeClr val="accent1">
                    <a:lumMod val="50000"/>
                  </a:schemeClr>
                </a:solidFill>
              </a:rPr>
              <a:t>relaciones internacionales </a:t>
            </a:r>
            <a:r>
              <a:rPr lang="es-MX" sz="2000" dirty="0">
                <a:solidFill>
                  <a:schemeClr val="accent1">
                    <a:lumMod val="50000"/>
                  </a:schemeClr>
                </a:solidFill>
              </a:rPr>
              <a:t>de los Estados, que ejercen con el objeto de otorgar protección</a:t>
            </a:r>
            <a:r>
              <a:rPr lang="es-MX" sz="2000" dirty="0" smtClean="0">
                <a:solidFill>
                  <a:schemeClr val="accent1">
                    <a:lumMod val="50000"/>
                  </a:schemeClr>
                </a:solidFill>
              </a:rPr>
              <a:t>, derechos</a:t>
            </a:r>
            <a:r>
              <a:rPr lang="es-MX" sz="2000" dirty="0">
                <a:solidFill>
                  <a:schemeClr val="accent1">
                    <a:lumMod val="50000"/>
                  </a:schemeClr>
                </a:solidFill>
              </a:rPr>
              <a:t>, obligaciones, satisfactores, etc. en todos los ámbitos, sectores o </a:t>
            </a:r>
            <a:r>
              <a:rPr lang="es-MX" sz="2000" dirty="0" smtClean="0">
                <a:solidFill>
                  <a:schemeClr val="accent1">
                    <a:lumMod val="50000"/>
                  </a:schemeClr>
                </a:solidFill>
              </a:rPr>
              <a:t>temas que </a:t>
            </a:r>
            <a:r>
              <a:rPr lang="es-MX" sz="2000" dirty="0">
                <a:solidFill>
                  <a:schemeClr val="accent1">
                    <a:lumMod val="50000"/>
                  </a:schemeClr>
                </a:solidFill>
              </a:rPr>
              <a:t>son sujetos de tratados y acuerdos internacionales, a los que cada vez se </a:t>
            </a:r>
            <a:r>
              <a:rPr lang="es-MX" sz="2000" dirty="0" smtClean="0">
                <a:solidFill>
                  <a:schemeClr val="accent1">
                    <a:lumMod val="50000"/>
                  </a:schemeClr>
                </a:solidFill>
              </a:rPr>
              <a:t>les da </a:t>
            </a:r>
            <a:r>
              <a:rPr lang="es-MX" sz="2000" dirty="0">
                <a:solidFill>
                  <a:schemeClr val="accent1">
                    <a:lumMod val="50000"/>
                  </a:schemeClr>
                </a:solidFill>
              </a:rPr>
              <a:t>mayor importancia e </a:t>
            </a:r>
            <a:r>
              <a:rPr lang="es-MX" sz="2000" dirty="0" smtClean="0">
                <a:solidFill>
                  <a:schemeClr val="accent1">
                    <a:lumMod val="50000"/>
                  </a:schemeClr>
                </a:solidFill>
              </a:rPr>
              <a:t>incluso, </a:t>
            </a:r>
            <a:r>
              <a:rPr lang="es-MX" sz="2000" dirty="0">
                <a:solidFill>
                  <a:schemeClr val="accent1">
                    <a:lumMod val="50000"/>
                  </a:schemeClr>
                </a:solidFill>
              </a:rPr>
              <a:t>como el caso de </a:t>
            </a:r>
            <a:r>
              <a:rPr lang="es-MX" sz="2000" dirty="0" smtClean="0">
                <a:solidFill>
                  <a:schemeClr val="accent1">
                    <a:lumMod val="50000"/>
                  </a:schemeClr>
                </a:solidFill>
              </a:rPr>
              <a:t>México, </a:t>
            </a:r>
            <a:r>
              <a:rPr lang="es-MX" sz="2000" dirty="0">
                <a:solidFill>
                  <a:schemeClr val="accent1">
                    <a:lumMod val="50000"/>
                  </a:schemeClr>
                </a:solidFill>
              </a:rPr>
              <a:t>buscando la </a:t>
            </a:r>
            <a:r>
              <a:rPr lang="es-MX" sz="2000" dirty="0" smtClean="0">
                <a:solidFill>
                  <a:schemeClr val="accent1">
                    <a:lumMod val="50000"/>
                  </a:schemeClr>
                </a:solidFill>
              </a:rPr>
              <a:t>armonización de </a:t>
            </a:r>
            <a:r>
              <a:rPr lang="es-MX" sz="2000" dirty="0">
                <a:solidFill>
                  <a:schemeClr val="accent1">
                    <a:lumMod val="50000"/>
                  </a:schemeClr>
                </a:solidFill>
              </a:rPr>
              <a:t>las leyes internas con éstos, toda vez que si bien se les otorga el carácter </a:t>
            </a:r>
            <a:r>
              <a:rPr lang="es-MX" sz="2000" dirty="0" smtClean="0">
                <a:solidFill>
                  <a:schemeClr val="accent1">
                    <a:lumMod val="50000"/>
                  </a:schemeClr>
                </a:solidFill>
              </a:rPr>
              <a:t>de Ley </a:t>
            </a:r>
            <a:r>
              <a:rPr lang="es-MX" sz="2000" dirty="0">
                <a:solidFill>
                  <a:schemeClr val="accent1">
                    <a:lumMod val="50000"/>
                  </a:schemeClr>
                </a:solidFill>
              </a:rPr>
              <a:t>Suprema, se les empieza a colocar en el orden jerárquico por encima </a:t>
            </a:r>
            <a:r>
              <a:rPr lang="es-MX" sz="2000" dirty="0" smtClean="0">
                <a:solidFill>
                  <a:schemeClr val="accent1">
                    <a:lumMod val="50000"/>
                  </a:schemeClr>
                </a:solidFill>
              </a:rPr>
              <a:t>de éstas.</a:t>
            </a:r>
          </a:p>
          <a:p>
            <a:pPr marL="0" indent="0" algn="just">
              <a:buNone/>
            </a:pPr>
            <a:endParaRPr lang="es-MX" sz="800" dirty="0" smtClean="0">
              <a:solidFill>
                <a:schemeClr val="accent1">
                  <a:lumMod val="50000"/>
                </a:schemeClr>
              </a:solidFill>
            </a:endParaRPr>
          </a:p>
          <a:p>
            <a:pPr marL="514350" indent="-514350" algn="just">
              <a:buFont typeface="+mj-lt"/>
              <a:buAutoNum type="arabicPeriod"/>
            </a:pPr>
            <a:r>
              <a:rPr lang="es-MX" sz="2000" dirty="0" smtClean="0">
                <a:solidFill>
                  <a:schemeClr val="accent1">
                    <a:lumMod val="50000"/>
                  </a:schemeClr>
                </a:solidFill>
              </a:rPr>
              <a:t>Convención </a:t>
            </a:r>
            <a:r>
              <a:rPr lang="es-MX" sz="2000" dirty="0">
                <a:solidFill>
                  <a:schemeClr val="accent1">
                    <a:lumMod val="50000"/>
                  </a:schemeClr>
                </a:solidFill>
              </a:rPr>
              <a:t>de Viena sobre el Derecho de los Tratados (1969).</a:t>
            </a:r>
          </a:p>
          <a:p>
            <a:pPr marL="514350" indent="-514350" algn="just">
              <a:buFont typeface="+mj-lt"/>
              <a:buAutoNum type="arabicPeriod"/>
            </a:pPr>
            <a:r>
              <a:rPr lang="es-MX" sz="2000" dirty="0" smtClean="0">
                <a:solidFill>
                  <a:schemeClr val="accent1">
                    <a:lumMod val="50000"/>
                  </a:schemeClr>
                </a:solidFill>
              </a:rPr>
              <a:t>Convención </a:t>
            </a:r>
            <a:r>
              <a:rPr lang="es-MX" sz="2000" dirty="0">
                <a:solidFill>
                  <a:schemeClr val="accent1">
                    <a:lumMod val="50000"/>
                  </a:schemeClr>
                </a:solidFill>
              </a:rPr>
              <a:t>de Viena sobre la Sucesión de Estados en Materia de Tratados (1978).</a:t>
            </a:r>
          </a:p>
          <a:p>
            <a:pPr marL="514350" indent="-514350">
              <a:buFont typeface="+mj-lt"/>
              <a:buAutoNum type="arabicPeriod"/>
            </a:pPr>
            <a:r>
              <a:rPr lang="es-MX" sz="2000" dirty="0" smtClean="0">
                <a:solidFill>
                  <a:schemeClr val="accent1">
                    <a:lumMod val="50000"/>
                  </a:schemeClr>
                </a:solidFill>
              </a:rPr>
              <a:t>Convención </a:t>
            </a:r>
            <a:r>
              <a:rPr lang="es-MX" sz="2000" dirty="0">
                <a:solidFill>
                  <a:schemeClr val="accent1">
                    <a:lumMod val="50000"/>
                  </a:schemeClr>
                </a:solidFill>
              </a:rPr>
              <a:t>de Viena sobre el Derecho de los Tratados entre Estados y Organizaciones Internacionales o entre Organizaciones Internacionales (1986).</a:t>
            </a:r>
          </a:p>
          <a:p>
            <a:endParaRPr lang="es-MX" sz="20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2211922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1646" y="728479"/>
            <a:ext cx="6158508" cy="615602"/>
          </a:xfrm>
        </p:spPr>
        <p:txBody>
          <a:bodyPr/>
          <a:lstStyle/>
          <a:p>
            <a:pPr algn="ctr"/>
            <a:r>
              <a:rPr lang="es-MX" b="1" dirty="0" smtClean="0">
                <a:solidFill>
                  <a:schemeClr val="accent1">
                    <a:lumMod val="50000"/>
                  </a:schemeClr>
                </a:solidFill>
              </a:rPr>
              <a:t>Jerarquía de los tratados en México</a:t>
            </a:r>
            <a:endParaRPr lang="es-MX" b="1" dirty="0">
              <a:solidFill>
                <a:schemeClr val="accent1">
                  <a:lumMod val="50000"/>
                </a:schemeClr>
              </a:solidFill>
            </a:endParaRPr>
          </a:p>
        </p:txBody>
      </p:sp>
      <p:sp>
        <p:nvSpPr>
          <p:cNvPr id="3" name="Marcador de contenido 2"/>
          <p:cNvSpPr>
            <a:spLocks noGrp="1"/>
          </p:cNvSpPr>
          <p:nvPr>
            <p:ph idx="1"/>
          </p:nvPr>
        </p:nvSpPr>
        <p:spPr>
          <a:xfrm>
            <a:off x="251520" y="1479017"/>
            <a:ext cx="8263830" cy="4697946"/>
          </a:xfrm>
        </p:spPr>
        <p:txBody>
          <a:bodyPr>
            <a:normAutofit lnSpcReduction="10000"/>
          </a:bodyPr>
          <a:lstStyle/>
          <a:p>
            <a:pPr marL="0" indent="0">
              <a:buNone/>
            </a:pPr>
            <a:r>
              <a:rPr lang="es-MX" dirty="0" smtClean="0">
                <a:solidFill>
                  <a:schemeClr val="accent1">
                    <a:lumMod val="50000"/>
                  </a:schemeClr>
                </a:solidFill>
              </a:rPr>
              <a:t>Las </a:t>
            </a:r>
            <a:r>
              <a:rPr lang="es-MX" dirty="0">
                <a:solidFill>
                  <a:schemeClr val="accent1">
                    <a:lumMod val="50000"/>
                  </a:schemeClr>
                </a:solidFill>
              </a:rPr>
              <a:t>Leyes del Congreso de la Unión que emanen de ella y todos los Tratados que existen de acuerdo con la misma, celebrados y que se celebren por el Presidente de la República, con aprobación del Senado, serán la Ley Suprema de toda la Unión</a:t>
            </a:r>
            <a:r>
              <a:rPr lang="es-MX" dirty="0" smtClean="0">
                <a:solidFill>
                  <a:schemeClr val="accent1">
                    <a:lumMod val="50000"/>
                  </a:schemeClr>
                </a:solidFill>
              </a:rPr>
              <a:t>.</a:t>
            </a:r>
          </a:p>
          <a:p>
            <a:pPr marL="0" indent="0" algn="just">
              <a:buNone/>
            </a:pPr>
            <a:endParaRPr lang="es-MX" sz="900" dirty="0">
              <a:solidFill>
                <a:schemeClr val="accent1">
                  <a:lumMod val="50000"/>
                </a:schemeClr>
              </a:solidFill>
            </a:endParaRPr>
          </a:p>
          <a:p>
            <a:r>
              <a:rPr lang="es-MX" dirty="0" smtClean="0">
                <a:solidFill>
                  <a:schemeClr val="accent1">
                    <a:lumMod val="50000"/>
                  </a:schemeClr>
                </a:solidFill>
              </a:rPr>
              <a:t>El </a:t>
            </a:r>
            <a:r>
              <a:rPr lang="es-MX" b="1" dirty="0">
                <a:solidFill>
                  <a:schemeClr val="accent1">
                    <a:lumMod val="50000"/>
                  </a:schemeClr>
                </a:solidFill>
              </a:rPr>
              <a:t>artículo 133 Constitucional </a:t>
            </a:r>
            <a:r>
              <a:rPr lang="es-MX" dirty="0">
                <a:solidFill>
                  <a:schemeClr val="accent1">
                    <a:lumMod val="50000"/>
                  </a:schemeClr>
                </a:solidFill>
              </a:rPr>
              <a:t>establece la jerarquía de las leyes en el orden jurídico mexicano, el cual otorga a los tratados, al igual que a las Leyes del Congreso de la Unión, el carácter de Ley Suprema de toda la Unión, es decir, los pone en el mismo plano que a éstas.</a:t>
            </a:r>
          </a:p>
          <a:p>
            <a:pPr algn="just"/>
            <a:endParaRPr lang="es-MX" dirty="0">
              <a:solidFill>
                <a:schemeClr val="accent1">
                  <a:lumMod val="50000"/>
                </a:schemeClr>
              </a:solidFill>
            </a:endParaRPr>
          </a:p>
          <a:p>
            <a:r>
              <a:rPr lang="es-MX" b="1" dirty="0">
                <a:solidFill>
                  <a:schemeClr val="accent1">
                    <a:lumMod val="50000"/>
                  </a:schemeClr>
                </a:solidFill>
              </a:rPr>
              <a:t>La Suprema Corte de Justicia de la Nación </a:t>
            </a:r>
            <a:r>
              <a:rPr lang="es-MX" dirty="0">
                <a:solidFill>
                  <a:schemeClr val="accent1">
                    <a:lumMod val="50000"/>
                  </a:schemeClr>
                </a:solidFill>
              </a:rPr>
              <a:t>estableció que los tratados están ubicados por debajo de la Constitución y por encima de las leyes federales.</a:t>
            </a:r>
          </a:p>
          <a:p>
            <a:pPr lvl="1" algn="just"/>
            <a:endParaRPr lang="es-MX" b="1" dirty="0">
              <a:solidFill>
                <a:schemeClr val="accent1">
                  <a:lumMod val="50000"/>
                </a:schemeClr>
              </a:solidFill>
            </a:endParaRPr>
          </a:p>
          <a:p>
            <a:pPr lvl="1"/>
            <a:r>
              <a:rPr lang="es-MX" dirty="0">
                <a:solidFill>
                  <a:schemeClr val="accent1">
                    <a:lumMod val="50000"/>
                  </a:schemeClr>
                </a:solidFill>
              </a:rPr>
              <a:t>“</a:t>
            </a:r>
            <a:r>
              <a:rPr lang="es-MX" b="1" dirty="0">
                <a:solidFill>
                  <a:schemeClr val="accent1">
                    <a:lumMod val="50000"/>
                  </a:schemeClr>
                </a:solidFill>
              </a:rPr>
              <a:t>Artículo 1</a:t>
            </a:r>
            <a:r>
              <a:rPr lang="es-MX" dirty="0">
                <a:solidFill>
                  <a:schemeClr val="accent1">
                    <a:lumMod val="50000"/>
                  </a:schemeClr>
                </a:solidFill>
              </a:rPr>
              <a:t>. En los Estados Unidos Mexicanos todas las personas gozarán de los derechos humanos reconocidos en esta Constitución y en los tratados internacionales de los que el Estado Mexicano sea parte …”</a:t>
            </a:r>
          </a:p>
          <a:p>
            <a:endParaRPr lang="es-MX"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2221423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623685"/>
            <a:ext cx="7886700" cy="972130"/>
          </a:xfrm>
        </p:spPr>
        <p:txBody>
          <a:bodyPr>
            <a:noAutofit/>
          </a:bodyPr>
          <a:lstStyle/>
          <a:p>
            <a:pPr algn="ctr"/>
            <a:r>
              <a:rPr lang="es-MX" sz="2400" b="1" dirty="0" smtClean="0">
                <a:solidFill>
                  <a:schemeClr val="accent1">
                    <a:lumMod val="50000"/>
                  </a:schemeClr>
                </a:solidFill>
              </a:rPr>
              <a:t>Procedimiento de aprobación de un tratado internacional </a:t>
            </a:r>
            <a:br>
              <a:rPr lang="es-MX" sz="2400" b="1" dirty="0" smtClean="0">
                <a:solidFill>
                  <a:schemeClr val="accent1">
                    <a:lumMod val="50000"/>
                  </a:schemeClr>
                </a:solidFill>
              </a:rPr>
            </a:br>
            <a:r>
              <a:rPr lang="es-MX" sz="2400" b="1" dirty="0" smtClean="0">
                <a:solidFill>
                  <a:schemeClr val="accent1">
                    <a:lumMod val="50000"/>
                  </a:schemeClr>
                </a:solidFill>
              </a:rPr>
              <a:t>en México </a:t>
            </a:r>
            <a:br>
              <a:rPr lang="es-MX" sz="2400" b="1" dirty="0" smtClean="0">
                <a:solidFill>
                  <a:schemeClr val="accent1">
                    <a:lumMod val="50000"/>
                  </a:schemeClr>
                </a:solidFill>
              </a:rPr>
            </a:br>
            <a:r>
              <a:rPr lang="es-MX" sz="2400" b="1" dirty="0" smtClean="0">
                <a:solidFill>
                  <a:schemeClr val="accent1">
                    <a:lumMod val="50000"/>
                  </a:schemeClr>
                </a:solidFill>
              </a:rPr>
              <a:t>Etapas </a:t>
            </a:r>
            <a:r>
              <a:rPr lang="es-MX" sz="2400" b="1" dirty="0">
                <a:solidFill>
                  <a:schemeClr val="accent1">
                    <a:lumMod val="50000"/>
                  </a:schemeClr>
                </a:solidFill>
              </a:rPr>
              <a:t>del procedimiento</a:t>
            </a:r>
            <a:endParaRPr lang="es-MX" sz="2400" dirty="0">
              <a:solidFill>
                <a:schemeClr val="accent1">
                  <a:lumMod val="50000"/>
                </a:schemeClr>
              </a:solidFill>
            </a:endParaRPr>
          </a:p>
        </p:txBody>
      </p:sp>
      <p:sp>
        <p:nvSpPr>
          <p:cNvPr id="3" name="Marcador de contenido 2"/>
          <p:cNvSpPr>
            <a:spLocks noGrp="1"/>
          </p:cNvSpPr>
          <p:nvPr>
            <p:ph idx="1"/>
          </p:nvPr>
        </p:nvSpPr>
        <p:spPr>
          <a:xfrm>
            <a:off x="179512" y="1689809"/>
            <a:ext cx="8651688" cy="1584176"/>
          </a:xfrm>
        </p:spPr>
        <p:txBody>
          <a:bodyPr>
            <a:normAutofit/>
          </a:bodyPr>
          <a:lstStyle/>
          <a:p>
            <a:pPr marL="0" indent="0" algn="just">
              <a:buNone/>
            </a:pPr>
            <a:r>
              <a:rPr lang="es-MX" dirty="0">
                <a:solidFill>
                  <a:schemeClr val="accent1">
                    <a:lumMod val="50000"/>
                  </a:schemeClr>
                </a:solidFill>
              </a:rPr>
              <a:t>De acuerdo con nuestro sistema jurídico, el Ejecutivo federal puede celebrar tratados internacionales, y tales tratados sólo requieren de la aprobación del Senado, sin que sea necesaria la intervención de otro órgano para que el </a:t>
            </a:r>
            <a:r>
              <a:rPr lang="es-MX" dirty="0" smtClean="0">
                <a:solidFill>
                  <a:schemeClr val="accent1">
                    <a:lumMod val="50000"/>
                  </a:schemeClr>
                </a:solidFill>
              </a:rPr>
              <a:t>presidente </a:t>
            </a:r>
            <a:r>
              <a:rPr lang="es-MX" dirty="0">
                <a:solidFill>
                  <a:schemeClr val="accent1">
                    <a:lumMod val="50000"/>
                  </a:schemeClr>
                </a:solidFill>
              </a:rPr>
              <a:t>pueda ratificarlos o adherirse a ellos en el ámbito internacional</a:t>
            </a:r>
            <a:r>
              <a:rPr lang="es-MX" dirty="0" smtClean="0">
                <a:solidFill>
                  <a:schemeClr val="accent1">
                    <a:lumMod val="50000"/>
                  </a:schemeClr>
                </a:solidFill>
              </a:rPr>
              <a:t>. Las etapas que integran este procedimiento son:</a:t>
            </a: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graphicFrame>
        <p:nvGraphicFramePr>
          <p:cNvPr id="7" name="Diagrama 6"/>
          <p:cNvGraphicFramePr/>
          <p:nvPr>
            <p:extLst>
              <p:ext uri="{D42A27DB-BD31-4B8C-83A1-F6EECF244321}">
                <p14:modId xmlns:p14="http://schemas.microsoft.com/office/powerpoint/2010/main" val="2335014883"/>
              </p:ext>
            </p:extLst>
          </p:nvPr>
        </p:nvGraphicFramePr>
        <p:xfrm>
          <a:off x="1043608" y="3339613"/>
          <a:ext cx="6480719" cy="31137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7028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3681" y="649876"/>
            <a:ext cx="7861748" cy="1104887"/>
          </a:xfrm>
        </p:spPr>
        <p:txBody>
          <a:bodyPr>
            <a:normAutofit/>
          </a:bodyPr>
          <a:lstStyle/>
          <a:p>
            <a:pPr algn="ctr"/>
            <a:r>
              <a:rPr lang="es-MX" sz="2200" b="1" dirty="0">
                <a:solidFill>
                  <a:schemeClr val="accent1">
                    <a:lumMod val="50000"/>
                  </a:schemeClr>
                </a:solidFill>
              </a:rPr>
              <a:t>Procedimiento de aprobación de un tratado internacional en México </a:t>
            </a:r>
            <a:r>
              <a:rPr lang="es-MX" dirty="0"/>
              <a:t/>
            </a:r>
            <a:br>
              <a:rPr lang="es-MX" dirty="0"/>
            </a:br>
            <a:r>
              <a:rPr lang="es-MX" b="1" dirty="0" smtClean="0">
                <a:solidFill>
                  <a:schemeClr val="accent1">
                    <a:lumMod val="50000"/>
                  </a:schemeClr>
                </a:solidFill>
              </a:rPr>
              <a:t>La </a:t>
            </a:r>
            <a:r>
              <a:rPr lang="es-MX" b="1" dirty="0">
                <a:solidFill>
                  <a:schemeClr val="accent1">
                    <a:lumMod val="50000"/>
                  </a:schemeClr>
                </a:solidFill>
              </a:rPr>
              <a:t>negociación</a:t>
            </a:r>
          </a:p>
        </p:txBody>
      </p:sp>
      <p:sp>
        <p:nvSpPr>
          <p:cNvPr id="3" name="Marcador de contenido 2"/>
          <p:cNvSpPr>
            <a:spLocks noGrp="1"/>
          </p:cNvSpPr>
          <p:nvPr>
            <p:ph idx="1"/>
          </p:nvPr>
        </p:nvSpPr>
        <p:spPr>
          <a:xfrm>
            <a:off x="244988" y="1628800"/>
            <a:ext cx="8575483" cy="4983323"/>
          </a:xfrm>
        </p:spPr>
        <p:txBody>
          <a:bodyPr>
            <a:noAutofit/>
          </a:bodyPr>
          <a:lstStyle/>
          <a:p>
            <a:pPr marL="0" indent="0">
              <a:buNone/>
            </a:pPr>
            <a:r>
              <a:rPr lang="es-MX" sz="2200" dirty="0" smtClean="0">
                <a:solidFill>
                  <a:schemeClr val="accent1">
                    <a:lumMod val="50000"/>
                  </a:schemeClr>
                </a:solidFill>
              </a:rPr>
              <a:t>En esta primera etapa para </a:t>
            </a:r>
            <a:r>
              <a:rPr lang="es-MX" sz="2200" dirty="0">
                <a:solidFill>
                  <a:schemeClr val="accent1">
                    <a:lumMod val="50000"/>
                  </a:schemeClr>
                </a:solidFill>
              </a:rPr>
              <a:t>negociar el texto de un tratado no se requiere plenos poderes, ya que </a:t>
            </a:r>
            <a:r>
              <a:rPr lang="es-MX" sz="2200" dirty="0" smtClean="0">
                <a:solidFill>
                  <a:schemeClr val="accent1">
                    <a:lumMod val="50000"/>
                  </a:schemeClr>
                </a:solidFill>
              </a:rPr>
              <a:t>basta que </a:t>
            </a:r>
            <a:r>
              <a:rPr lang="es-MX" sz="2200" dirty="0">
                <a:solidFill>
                  <a:schemeClr val="accent1">
                    <a:lumMod val="50000"/>
                  </a:schemeClr>
                </a:solidFill>
              </a:rPr>
              <a:t>se acredite a los negociadores por la vía diplomática, es decir, mediante </a:t>
            </a:r>
            <a:r>
              <a:rPr lang="es-MX" sz="2200" dirty="0" smtClean="0">
                <a:solidFill>
                  <a:schemeClr val="accent1">
                    <a:lumMod val="50000"/>
                  </a:schemeClr>
                </a:solidFill>
              </a:rPr>
              <a:t>una nota </a:t>
            </a:r>
            <a:r>
              <a:rPr lang="es-MX" sz="2200" dirty="0">
                <a:solidFill>
                  <a:schemeClr val="accent1">
                    <a:lumMod val="50000"/>
                  </a:schemeClr>
                </a:solidFill>
              </a:rPr>
              <a:t>de la cancillería o de la embajada correspondiente a la cancillería del </a:t>
            </a:r>
            <a:r>
              <a:rPr lang="es-MX" sz="2200" dirty="0" smtClean="0">
                <a:solidFill>
                  <a:schemeClr val="accent1">
                    <a:lumMod val="50000"/>
                  </a:schemeClr>
                </a:solidFill>
              </a:rPr>
              <a:t>país con </a:t>
            </a:r>
            <a:r>
              <a:rPr lang="es-MX" sz="2200" dirty="0">
                <a:solidFill>
                  <a:schemeClr val="accent1">
                    <a:lumMod val="50000"/>
                  </a:schemeClr>
                </a:solidFill>
              </a:rPr>
              <a:t>el que va a negociar.</a:t>
            </a:r>
          </a:p>
          <a:p>
            <a:pPr marL="0" indent="0">
              <a:buNone/>
            </a:pPr>
            <a:r>
              <a:rPr lang="es-MX" sz="2200" dirty="0" smtClean="0">
                <a:solidFill>
                  <a:schemeClr val="accent1">
                    <a:lumMod val="50000"/>
                  </a:schemeClr>
                </a:solidFill>
              </a:rPr>
              <a:t>Por otra parte, para </a:t>
            </a:r>
            <a:r>
              <a:rPr lang="es-MX" sz="2200" dirty="0">
                <a:solidFill>
                  <a:schemeClr val="accent1">
                    <a:lumMod val="50000"/>
                  </a:schemeClr>
                </a:solidFill>
              </a:rPr>
              <a:t>negociar un tratado bilateral en México, las delegaciones se integran por funcionarios de las dependencias sustantivas competentes en la materia del tratado y de la Secretaría de Relaciones Exteriores; en ocasiones, se designa como asesores a particulares expertos en la materia</a:t>
            </a:r>
            <a:r>
              <a:rPr lang="es-MX" sz="2200" dirty="0" smtClean="0">
                <a:solidFill>
                  <a:schemeClr val="accent1">
                    <a:lumMod val="50000"/>
                  </a:schemeClr>
                </a:solidFill>
              </a:rPr>
              <a:t>.</a:t>
            </a:r>
          </a:p>
          <a:p>
            <a:endParaRPr lang="es-MX" sz="800" dirty="0">
              <a:solidFill>
                <a:schemeClr val="accent1">
                  <a:lumMod val="50000"/>
                </a:schemeClr>
              </a:solidFill>
            </a:endParaRPr>
          </a:p>
          <a:p>
            <a:pPr lvl="2"/>
            <a:r>
              <a:rPr lang="es-MX" sz="2200" dirty="0">
                <a:solidFill>
                  <a:schemeClr val="accent1">
                    <a:lumMod val="50000"/>
                  </a:schemeClr>
                </a:solidFill>
              </a:rPr>
              <a:t>Consejo Coordinador Empresarial (CCE</a:t>
            </a:r>
            <a:r>
              <a:rPr lang="es-MX" sz="2200" dirty="0" smtClean="0">
                <a:solidFill>
                  <a:schemeClr val="accent1">
                    <a:lumMod val="50000"/>
                  </a:schemeClr>
                </a:solidFill>
              </a:rPr>
              <a:t>).</a:t>
            </a:r>
            <a:endParaRPr lang="es-MX" sz="2200" dirty="0">
              <a:solidFill>
                <a:schemeClr val="accent1">
                  <a:lumMod val="50000"/>
                </a:schemeClr>
              </a:solidFill>
            </a:endParaRPr>
          </a:p>
          <a:p>
            <a:pPr lvl="2"/>
            <a:r>
              <a:rPr lang="es-MX" sz="2200" dirty="0">
                <a:solidFill>
                  <a:schemeClr val="accent1">
                    <a:lumMod val="50000"/>
                  </a:schemeClr>
                </a:solidFill>
              </a:rPr>
              <a:t>Secretaría de Economía (SE</a:t>
            </a:r>
            <a:r>
              <a:rPr lang="es-MX" sz="2200" dirty="0" smtClean="0">
                <a:solidFill>
                  <a:schemeClr val="accent1">
                    <a:lumMod val="50000"/>
                  </a:schemeClr>
                </a:solidFill>
              </a:rPr>
              <a:t>).</a:t>
            </a:r>
            <a:endParaRPr lang="es-MX" sz="2200" dirty="0">
              <a:solidFill>
                <a:schemeClr val="accent1">
                  <a:lumMod val="50000"/>
                </a:schemeClr>
              </a:solidFill>
            </a:endParaRPr>
          </a:p>
          <a:p>
            <a:pPr lvl="2"/>
            <a:r>
              <a:rPr lang="es-MX" sz="2200" dirty="0" smtClean="0">
                <a:solidFill>
                  <a:schemeClr val="accent1">
                    <a:lumMod val="50000"/>
                  </a:schemeClr>
                </a:solidFill>
              </a:rPr>
              <a:t>PROMEXICO.</a:t>
            </a:r>
            <a:endParaRPr lang="es-MX" sz="2200" dirty="0">
              <a:solidFill>
                <a:schemeClr val="accent1">
                  <a:lumMod val="50000"/>
                </a:schemeClr>
              </a:solidFill>
            </a:endParaRPr>
          </a:p>
          <a:p>
            <a:pPr lvl="2"/>
            <a:r>
              <a:rPr lang="es-MX" sz="2200" dirty="0">
                <a:solidFill>
                  <a:schemeClr val="accent1">
                    <a:lumMod val="50000"/>
                  </a:schemeClr>
                </a:solidFill>
              </a:rPr>
              <a:t>Asociación Nacional de Importadores y Exportadores de la República Mexicana (ANIREM).</a:t>
            </a:r>
          </a:p>
          <a:p>
            <a:endParaRPr lang="es-MX" sz="22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4190677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544" y="2132856"/>
            <a:ext cx="8335838" cy="4351338"/>
          </a:xfrm>
        </p:spPr>
        <p:txBody>
          <a:bodyPr>
            <a:normAutofit fontScale="92500" lnSpcReduction="10000"/>
          </a:bodyPr>
          <a:lstStyle/>
          <a:p>
            <a:pPr marL="0" indent="0">
              <a:buNone/>
            </a:pPr>
            <a:r>
              <a:rPr lang="es-MX" dirty="0" smtClean="0">
                <a:solidFill>
                  <a:schemeClr val="accent1">
                    <a:lumMod val="50000"/>
                  </a:schemeClr>
                </a:solidFill>
              </a:rPr>
              <a:t>La </a:t>
            </a:r>
            <a:r>
              <a:rPr lang="es-MX" dirty="0">
                <a:solidFill>
                  <a:schemeClr val="accent1">
                    <a:lumMod val="50000"/>
                  </a:schemeClr>
                </a:solidFill>
              </a:rPr>
              <a:t>preparación de informes o propuestas preliminares por determinados oficiales </a:t>
            </a:r>
            <a:r>
              <a:rPr lang="es-MX" dirty="0" smtClean="0">
                <a:solidFill>
                  <a:schemeClr val="accent1">
                    <a:lumMod val="50000"/>
                  </a:schemeClr>
                </a:solidFill>
              </a:rPr>
              <a:t>del órgano </a:t>
            </a:r>
            <a:r>
              <a:rPr lang="es-MX" dirty="0">
                <a:solidFill>
                  <a:schemeClr val="accent1">
                    <a:lumMod val="50000"/>
                  </a:schemeClr>
                </a:solidFill>
              </a:rPr>
              <a:t>representativo, por </a:t>
            </a:r>
            <a:r>
              <a:rPr lang="es-MX" dirty="0" smtClean="0">
                <a:solidFill>
                  <a:schemeClr val="accent1">
                    <a:lumMod val="50000"/>
                  </a:schemeClr>
                </a:solidFill>
              </a:rPr>
              <a:t>ejemplo, </a:t>
            </a:r>
            <a:r>
              <a:rPr lang="es-MX" dirty="0">
                <a:solidFill>
                  <a:schemeClr val="accent1">
                    <a:lumMod val="50000"/>
                  </a:schemeClr>
                </a:solidFill>
              </a:rPr>
              <a:t>su presidente o relator, o por un pequeño grupo de redacción</a:t>
            </a:r>
            <a:r>
              <a:rPr lang="es-MX" dirty="0" smtClean="0">
                <a:solidFill>
                  <a:schemeClr val="accent1">
                    <a:lumMod val="50000"/>
                  </a:schemeClr>
                </a:solidFill>
              </a:rPr>
              <a:t>, en </a:t>
            </a:r>
            <a:r>
              <a:rPr lang="es-MX" dirty="0">
                <a:solidFill>
                  <a:schemeClr val="accent1">
                    <a:lumMod val="50000"/>
                  </a:schemeClr>
                </a:solidFill>
              </a:rPr>
              <a:t>el entendimiento de que gran parte del trabajo detallado será realizado por la secretaría bajo </a:t>
            </a:r>
            <a:r>
              <a:rPr lang="es-MX" dirty="0" smtClean="0">
                <a:solidFill>
                  <a:schemeClr val="accent1">
                    <a:lumMod val="50000"/>
                  </a:schemeClr>
                </a:solidFill>
              </a:rPr>
              <a:t>la dirección </a:t>
            </a:r>
            <a:r>
              <a:rPr lang="es-MX" dirty="0">
                <a:solidFill>
                  <a:schemeClr val="accent1">
                    <a:lumMod val="50000"/>
                  </a:schemeClr>
                </a:solidFill>
              </a:rPr>
              <a:t>de esos oficiales</a:t>
            </a:r>
            <a:r>
              <a:rPr lang="es-MX" dirty="0" smtClean="0">
                <a:solidFill>
                  <a:schemeClr val="accent1">
                    <a:lumMod val="50000"/>
                  </a:schemeClr>
                </a:solidFill>
              </a:rPr>
              <a:t>.</a:t>
            </a:r>
          </a:p>
          <a:p>
            <a:pPr marL="0" indent="0">
              <a:buNone/>
            </a:pPr>
            <a:r>
              <a:rPr lang="es-MX" dirty="0" smtClean="0">
                <a:solidFill>
                  <a:schemeClr val="accent1">
                    <a:lumMod val="50000"/>
                  </a:schemeClr>
                </a:solidFill>
              </a:rPr>
              <a:t>No </a:t>
            </a:r>
            <a:r>
              <a:rPr lang="es-MX" dirty="0">
                <a:solidFill>
                  <a:schemeClr val="accent1">
                    <a:lumMod val="50000"/>
                  </a:schemeClr>
                </a:solidFill>
              </a:rPr>
              <a:t>se requiere plenos poderes, ya que basta se acredite a los negociadores por la vía diplomática.</a:t>
            </a:r>
          </a:p>
          <a:p>
            <a:endParaRPr lang="es-MX" dirty="0">
              <a:solidFill>
                <a:schemeClr val="accent1">
                  <a:lumMod val="50000"/>
                </a:schemeClr>
              </a:solidFill>
            </a:endParaRPr>
          </a:p>
          <a:p>
            <a:r>
              <a:rPr lang="es-MX" dirty="0">
                <a:solidFill>
                  <a:schemeClr val="accent1">
                    <a:lumMod val="50000"/>
                  </a:schemeClr>
                </a:solidFill>
              </a:rPr>
              <a:t>El texto adoptado se tendrá como texto definitivo y aunque de él no se desprende ninguna obligación jurídica para los Estados, los negociadores, antes de adoptarlo, deben obtener la autorización de las </a:t>
            </a:r>
            <a:r>
              <a:rPr lang="es-MX" dirty="0" smtClean="0">
                <a:solidFill>
                  <a:schemeClr val="accent1">
                    <a:lumMod val="50000"/>
                  </a:schemeClr>
                </a:solidFill>
              </a:rPr>
              <a:t>autoridades correspondientes</a:t>
            </a:r>
            <a:r>
              <a:rPr lang="es-MX" dirty="0">
                <a:solidFill>
                  <a:schemeClr val="accent1">
                    <a:lumMod val="50000"/>
                  </a:schemeClr>
                </a:solidFill>
              </a:rPr>
              <a:t>.</a:t>
            </a:r>
          </a:p>
          <a:p>
            <a:endParaRPr lang="es-MX" dirty="0">
              <a:solidFill>
                <a:schemeClr val="accent1">
                  <a:lumMod val="50000"/>
                </a:schemeClr>
              </a:solidFill>
            </a:endParaRPr>
          </a:p>
          <a:p>
            <a:r>
              <a:rPr lang="es-MX" dirty="0">
                <a:solidFill>
                  <a:schemeClr val="accent1">
                    <a:lumMod val="50000"/>
                  </a:schemeClr>
                </a:solidFill>
              </a:rPr>
              <a:t>Terminadas las negociaciones, las delegaciones informan así a sus respectivos gobiernos, y éstos, si no surge ningún impedimento, se ponen de acuerdo sobre el lugar y la fecha en que ha de firmarse el tratado.</a:t>
            </a:r>
          </a:p>
          <a:p>
            <a:endParaRPr lang="es-MX"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
        <p:nvSpPr>
          <p:cNvPr id="6" name="Título 1"/>
          <p:cNvSpPr txBox="1">
            <a:spLocks/>
          </p:cNvSpPr>
          <p:nvPr/>
        </p:nvSpPr>
        <p:spPr>
          <a:xfrm>
            <a:off x="685699" y="936149"/>
            <a:ext cx="7861748" cy="110488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s-MX" sz="2200" b="1" dirty="0" smtClean="0">
                <a:solidFill>
                  <a:schemeClr val="accent1">
                    <a:lumMod val="50000"/>
                  </a:schemeClr>
                </a:solidFill>
              </a:rPr>
              <a:t>Procedimiento de aprobación de un tratado internacional en México </a:t>
            </a:r>
            <a:r>
              <a:rPr lang="es-MX" dirty="0" smtClean="0"/>
              <a:t/>
            </a:r>
            <a:br>
              <a:rPr lang="es-MX" dirty="0" smtClean="0"/>
            </a:br>
            <a:r>
              <a:rPr lang="es-MX" b="1" dirty="0">
                <a:solidFill>
                  <a:schemeClr val="accent1">
                    <a:lumMod val="50000"/>
                  </a:schemeClr>
                </a:solidFill>
              </a:rPr>
              <a:t>La redacción del texto y la adopción del texto</a:t>
            </a:r>
          </a:p>
        </p:txBody>
      </p:sp>
    </p:spTree>
    <p:extLst>
      <p:ext uri="{BB962C8B-B14F-4D97-AF65-F5344CB8AC3E}">
        <p14:creationId xmlns:p14="http://schemas.microsoft.com/office/powerpoint/2010/main" val="10276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415" y="1039961"/>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a:r>
              <a:rPr lang="es-MX" b="1" dirty="0" smtClean="0">
                <a:solidFill>
                  <a:schemeClr val="accent1">
                    <a:lumMod val="50000"/>
                  </a:schemeClr>
                </a:solidFill>
                <a:latin typeface="Gill Sans MT" pitchFamily="34" charset="0"/>
              </a:rPr>
              <a:t>Dirección </a:t>
            </a:r>
            <a:r>
              <a:rPr lang="es-MX" b="1" dirty="0">
                <a:solidFill>
                  <a:schemeClr val="accent1">
                    <a:lumMod val="50000"/>
                  </a:schemeClr>
                </a:solidFill>
                <a:latin typeface="Gill Sans MT" pitchFamily="34" charset="0"/>
              </a:rPr>
              <a:t>de Desarrollo Académico e </a:t>
            </a:r>
            <a:r>
              <a:rPr lang="es-MX" b="1" dirty="0" smtClean="0">
                <a:solidFill>
                  <a:schemeClr val="accent1">
                    <a:lumMod val="50000"/>
                  </a:schemeClr>
                </a:solidFill>
                <a:latin typeface="Gill Sans MT" pitchFamily="34" charset="0"/>
              </a:rPr>
              <a:t>Innovación Educativa</a:t>
            </a:r>
            <a:br>
              <a:rPr lang="es-MX" b="1" dirty="0" smtClean="0">
                <a:solidFill>
                  <a:schemeClr val="accent1">
                    <a:lumMod val="50000"/>
                  </a:schemeClr>
                </a:solidFill>
                <a:latin typeface="Gill Sans MT" pitchFamily="34" charset="0"/>
              </a:rPr>
            </a:br>
            <a:r>
              <a:rPr lang="es-MX" b="1" dirty="0" smtClean="0">
                <a:solidFill>
                  <a:schemeClr val="accent1">
                    <a:lumMod val="50000"/>
                  </a:schemeClr>
                </a:solidFill>
                <a:latin typeface="Gill Sans MT" pitchFamily="34" charset="0"/>
              </a:rPr>
              <a:t>Área de Formación de Elección  Libre AFEL</a:t>
            </a:r>
          </a:p>
          <a:p>
            <a:endParaRPr lang="es-MX" dirty="0">
              <a:solidFill>
                <a:schemeClr val="accent1">
                  <a:lumMod val="50000"/>
                </a:schemeClr>
              </a:solidFill>
            </a:endParaRPr>
          </a:p>
        </p:txBody>
      </p:sp>
      <p:sp>
        <p:nvSpPr>
          <p:cNvPr id="7" name="Rectangle 4"/>
          <p:cNvSpPr>
            <a:spLocks noChangeArrowheads="1"/>
          </p:cNvSpPr>
          <p:nvPr/>
        </p:nvSpPr>
        <p:spPr bwMode="auto">
          <a:xfrm>
            <a:off x="1547664" y="3766973"/>
            <a:ext cx="7127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a:r>
              <a:rPr lang="es-MX" b="1" dirty="0" smtClean="0">
                <a:solidFill>
                  <a:schemeClr val="accent1">
                    <a:lumMod val="50000"/>
                  </a:schemeClr>
                </a:solidFill>
                <a:latin typeface="Gill Sans MT" pitchFamily="34" charset="0"/>
              </a:rPr>
              <a:t>Experiencia educativa:</a:t>
            </a:r>
          </a:p>
          <a:p>
            <a:pPr algn="r"/>
            <a:r>
              <a:rPr lang="es-MX" b="1" dirty="0" smtClean="0">
                <a:solidFill>
                  <a:schemeClr val="accent1">
                    <a:lumMod val="50000"/>
                  </a:schemeClr>
                </a:solidFill>
                <a:latin typeface="Gill Sans MT" pitchFamily="34" charset="0"/>
              </a:rPr>
              <a:t>Integración Económica México-Estados Unidos</a:t>
            </a:r>
          </a:p>
          <a:p>
            <a:endParaRPr lang="es-MX" dirty="0">
              <a:solidFill>
                <a:schemeClr val="accent1">
                  <a:lumMod val="50000"/>
                </a:schemeClr>
              </a:solidFill>
            </a:endParaRPr>
          </a:p>
        </p:txBody>
      </p:sp>
      <p:pic>
        <p:nvPicPr>
          <p:cNvPr id="3" name="Imagen 2"/>
          <p:cNvPicPr>
            <a:picLocks noChangeAspect="1"/>
          </p:cNvPicPr>
          <p:nvPr/>
        </p:nvPicPr>
        <p:blipFill>
          <a:blip r:embed="rId2"/>
          <a:stretch>
            <a:fillRect/>
          </a:stretch>
        </p:blipFill>
        <p:spPr>
          <a:xfrm>
            <a:off x="8028384" y="97433"/>
            <a:ext cx="1104887" cy="110488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2276872"/>
            <a:ext cx="8119814" cy="4096784"/>
          </a:xfrm>
        </p:spPr>
        <p:txBody>
          <a:bodyPr>
            <a:noAutofit/>
          </a:bodyPr>
          <a:lstStyle/>
          <a:p>
            <a:pPr marL="0" indent="0">
              <a:buNone/>
            </a:pPr>
            <a:r>
              <a:rPr lang="es-MX" sz="2400" dirty="0">
                <a:solidFill>
                  <a:schemeClr val="accent1">
                    <a:lumMod val="50000"/>
                  </a:schemeClr>
                </a:solidFill>
              </a:rPr>
              <a:t>Terminadas las negociaciones, las delegaciones informan así a sus </a:t>
            </a:r>
            <a:r>
              <a:rPr lang="es-MX" sz="2400" dirty="0" smtClean="0">
                <a:solidFill>
                  <a:schemeClr val="accent1">
                    <a:lumMod val="50000"/>
                  </a:schemeClr>
                </a:solidFill>
              </a:rPr>
              <a:t>respectivos gobiernos</a:t>
            </a:r>
            <a:r>
              <a:rPr lang="es-MX" sz="2400" dirty="0">
                <a:solidFill>
                  <a:schemeClr val="accent1">
                    <a:lumMod val="50000"/>
                  </a:schemeClr>
                </a:solidFill>
              </a:rPr>
              <a:t>, y éstos, si no surge ningún impedimento, se ponen de acuerdo sobre </a:t>
            </a:r>
            <a:r>
              <a:rPr lang="es-MX" sz="2400" dirty="0" smtClean="0">
                <a:solidFill>
                  <a:schemeClr val="accent1">
                    <a:lumMod val="50000"/>
                  </a:schemeClr>
                </a:solidFill>
              </a:rPr>
              <a:t>el lugar </a:t>
            </a:r>
            <a:r>
              <a:rPr lang="es-MX" sz="2400" dirty="0">
                <a:solidFill>
                  <a:schemeClr val="accent1">
                    <a:lumMod val="50000"/>
                  </a:schemeClr>
                </a:solidFill>
              </a:rPr>
              <a:t>y la fecha en que ha de firmarse el tratado, siempre a reserva de ratificación.</a:t>
            </a:r>
          </a:p>
          <a:p>
            <a:pPr marL="0" indent="0">
              <a:buNone/>
            </a:pPr>
            <a:r>
              <a:rPr lang="es-MX" sz="2400" dirty="0">
                <a:solidFill>
                  <a:schemeClr val="accent1">
                    <a:lumMod val="50000"/>
                  </a:schemeClr>
                </a:solidFill>
              </a:rPr>
              <a:t>En algunos casos, para esta firma es necesario contar con plenos </a:t>
            </a:r>
            <a:r>
              <a:rPr lang="es-MX" sz="2400" dirty="0" smtClean="0">
                <a:solidFill>
                  <a:schemeClr val="accent1">
                    <a:lumMod val="50000"/>
                  </a:schemeClr>
                </a:solidFill>
              </a:rPr>
              <a:t>poderes y en la que cada </a:t>
            </a:r>
            <a:r>
              <a:rPr lang="es-MX" sz="2400" dirty="0">
                <a:solidFill>
                  <a:schemeClr val="accent1">
                    <a:lumMod val="50000"/>
                  </a:schemeClr>
                </a:solidFill>
              </a:rPr>
              <a:t>parte es libre de designar al funcionario, o funcionarios, que estime conveniente, pero siempre se procura que sean equivalentes en rango con el o los que designe la otra parte.</a:t>
            </a:r>
          </a:p>
          <a:p>
            <a:pPr marL="0" indent="0">
              <a:buNone/>
            </a:pPr>
            <a:r>
              <a:rPr lang="es-MX" sz="2400" dirty="0" smtClean="0">
                <a:solidFill>
                  <a:schemeClr val="accent1">
                    <a:lumMod val="50000"/>
                  </a:schemeClr>
                </a:solidFill>
              </a:rPr>
              <a:t>La Secretaría de Relaciones Exteriores envía </a:t>
            </a:r>
            <a:r>
              <a:rPr lang="es-MX" sz="2400" dirty="0">
                <a:solidFill>
                  <a:schemeClr val="accent1">
                    <a:lumMod val="50000"/>
                  </a:schemeClr>
                </a:solidFill>
              </a:rPr>
              <a:t>los tratados a la consideración del Senado de la República para su aprobación.</a:t>
            </a:r>
          </a:p>
          <a:p>
            <a:endParaRPr lang="es-MX"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
        <p:nvSpPr>
          <p:cNvPr id="6" name="Título 1"/>
          <p:cNvSpPr txBox="1">
            <a:spLocks/>
          </p:cNvSpPr>
          <p:nvPr/>
        </p:nvSpPr>
        <p:spPr>
          <a:xfrm>
            <a:off x="467544" y="1187153"/>
            <a:ext cx="7861748" cy="110488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s-MX" sz="2200" b="1" dirty="0" smtClean="0">
                <a:solidFill>
                  <a:schemeClr val="accent1">
                    <a:lumMod val="50000"/>
                  </a:schemeClr>
                </a:solidFill>
              </a:rPr>
              <a:t>Procedimiento de aprobación de un tratado internacional en México </a:t>
            </a:r>
            <a:r>
              <a:rPr lang="es-MX" dirty="0" smtClean="0"/>
              <a:t/>
            </a:r>
            <a:br>
              <a:rPr lang="es-MX" dirty="0" smtClean="0"/>
            </a:br>
            <a:r>
              <a:rPr lang="es-MX" b="1" dirty="0">
                <a:solidFill>
                  <a:schemeClr val="accent1">
                    <a:lumMod val="50000"/>
                  </a:schemeClr>
                </a:solidFill>
              </a:rPr>
              <a:t>La </a:t>
            </a:r>
            <a:r>
              <a:rPr lang="es-MX" b="1" dirty="0" smtClean="0">
                <a:solidFill>
                  <a:schemeClr val="accent1">
                    <a:lumMod val="50000"/>
                  </a:schemeClr>
                </a:solidFill>
              </a:rPr>
              <a:t>firma</a:t>
            </a:r>
            <a:endParaRPr lang="es-MX" b="1" dirty="0">
              <a:solidFill>
                <a:schemeClr val="accent1">
                  <a:lumMod val="50000"/>
                </a:schemeClr>
              </a:solidFill>
            </a:endParaRPr>
          </a:p>
        </p:txBody>
      </p:sp>
    </p:spTree>
    <p:extLst>
      <p:ext uri="{BB962C8B-B14F-4D97-AF65-F5344CB8AC3E}">
        <p14:creationId xmlns:p14="http://schemas.microsoft.com/office/powerpoint/2010/main" val="2003727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2251246"/>
            <a:ext cx="5366144" cy="4490122"/>
          </a:xfrm>
        </p:spPr>
        <p:txBody>
          <a:bodyPr>
            <a:normAutofit/>
          </a:bodyPr>
          <a:lstStyle/>
          <a:p>
            <a:pPr marL="0" indent="0">
              <a:buNone/>
            </a:pPr>
            <a:r>
              <a:rPr lang="es-MX" dirty="0" smtClean="0">
                <a:solidFill>
                  <a:schemeClr val="accent1">
                    <a:lumMod val="50000"/>
                  </a:schemeClr>
                </a:solidFill>
              </a:rPr>
              <a:t>En esta cuarta etapa, </a:t>
            </a:r>
            <a:r>
              <a:rPr lang="es-MX" dirty="0">
                <a:solidFill>
                  <a:schemeClr val="accent1">
                    <a:lumMod val="50000"/>
                  </a:schemeClr>
                </a:solidFill>
              </a:rPr>
              <a:t>el Senado tiene como </a:t>
            </a:r>
            <a:r>
              <a:rPr lang="es-MX" dirty="0" smtClean="0">
                <a:solidFill>
                  <a:schemeClr val="accent1">
                    <a:lumMod val="50000"/>
                  </a:schemeClr>
                </a:solidFill>
              </a:rPr>
              <a:t>propósito fundamental </a:t>
            </a:r>
            <a:r>
              <a:rPr lang="es-MX" dirty="0">
                <a:solidFill>
                  <a:schemeClr val="accent1">
                    <a:lumMod val="50000"/>
                  </a:schemeClr>
                </a:solidFill>
              </a:rPr>
              <a:t>el análisis, discusión y aprobación de los tratados. El </a:t>
            </a:r>
            <a:r>
              <a:rPr lang="es-MX" dirty="0" smtClean="0">
                <a:solidFill>
                  <a:schemeClr val="accent1">
                    <a:lumMod val="50000"/>
                  </a:schemeClr>
                </a:solidFill>
              </a:rPr>
              <a:t>proceso legislativo </a:t>
            </a:r>
            <a:r>
              <a:rPr lang="es-MX" dirty="0">
                <a:solidFill>
                  <a:schemeClr val="accent1">
                    <a:lumMod val="50000"/>
                  </a:schemeClr>
                </a:solidFill>
              </a:rPr>
              <a:t>se rige por la Constitución Política de los Estado Unidos Mexicanos, </a:t>
            </a:r>
            <a:r>
              <a:rPr lang="es-MX" dirty="0" smtClean="0">
                <a:solidFill>
                  <a:schemeClr val="accent1">
                    <a:lumMod val="50000"/>
                  </a:schemeClr>
                </a:solidFill>
              </a:rPr>
              <a:t>la Ley </a:t>
            </a:r>
            <a:r>
              <a:rPr lang="es-MX" dirty="0">
                <a:solidFill>
                  <a:schemeClr val="accent1">
                    <a:lumMod val="50000"/>
                  </a:schemeClr>
                </a:solidFill>
              </a:rPr>
              <a:t>Orgánica, el Reglamento para el Gobierno Interior del Congreso General </a:t>
            </a:r>
            <a:r>
              <a:rPr lang="es-MX" dirty="0" smtClean="0">
                <a:solidFill>
                  <a:schemeClr val="accent1">
                    <a:lumMod val="50000"/>
                  </a:schemeClr>
                </a:solidFill>
              </a:rPr>
              <a:t>de los </a:t>
            </a:r>
            <a:r>
              <a:rPr lang="es-MX" dirty="0">
                <a:solidFill>
                  <a:schemeClr val="accent1">
                    <a:lumMod val="50000"/>
                  </a:schemeClr>
                </a:solidFill>
              </a:rPr>
              <a:t>Estados Unidos Mexicanos y por los acuerdos parlamentarios adoptados por </a:t>
            </a:r>
            <a:r>
              <a:rPr lang="es-MX" dirty="0" smtClean="0">
                <a:solidFill>
                  <a:schemeClr val="accent1">
                    <a:lumMod val="50000"/>
                  </a:schemeClr>
                </a:solidFill>
              </a:rPr>
              <a:t>la mayoría </a:t>
            </a:r>
            <a:r>
              <a:rPr lang="es-MX" dirty="0">
                <a:solidFill>
                  <a:schemeClr val="accent1">
                    <a:lumMod val="50000"/>
                  </a:schemeClr>
                </a:solidFill>
              </a:rPr>
              <a:t>de los miembros de la </a:t>
            </a:r>
            <a:r>
              <a:rPr lang="es-MX" dirty="0" smtClean="0">
                <a:solidFill>
                  <a:schemeClr val="accent1">
                    <a:lumMod val="50000"/>
                  </a:schemeClr>
                </a:solidFill>
              </a:rPr>
              <a:t>Cámara.</a:t>
            </a:r>
          </a:p>
          <a:p>
            <a:pPr marL="0" indent="0">
              <a:buNone/>
            </a:pPr>
            <a:r>
              <a:rPr lang="es-MX" dirty="0" smtClean="0">
                <a:solidFill>
                  <a:schemeClr val="accent1">
                    <a:lumMod val="50000"/>
                  </a:schemeClr>
                </a:solidFill>
              </a:rPr>
              <a:t>Si </a:t>
            </a:r>
            <a:r>
              <a:rPr lang="es-MX" dirty="0">
                <a:solidFill>
                  <a:schemeClr val="accent1">
                    <a:lumMod val="50000"/>
                  </a:schemeClr>
                </a:solidFill>
              </a:rPr>
              <a:t>después de considerar el tratado, el Senado le da su aprobación, emite un decreto en ese sentido, el cual se publica en el </a:t>
            </a:r>
            <a:r>
              <a:rPr lang="es-MX" i="1" dirty="0">
                <a:solidFill>
                  <a:schemeClr val="accent1">
                    <a:lumMod val="50000"/>
                  </a:schemeClr>
                </a:solidFill>
              </a:rPr>
              <a:t>Diario Oficial de la Federación</a:t>
            </a:r>
            <a:r>
              <a:rPr lang="es-MX" dirty="0">
                <a:solidFill>
                  <a:schemeClr val="accent1">
                    <a:lumMod val="50000"/>
                  </a:schemeClr>
                </a:solidFill>
              </a:rPr>
              <a:t>.</a:t>
            </a:r>
          </a:p>
          <a:p>
            <a:endParaRPr lang="es-MX"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
        <p:nvSpPr>
          <p:cNvPr id="6" name="Título 1"/>
          <p:cNvSpPr txBox="1">
            <a:spLocks/>
          </p:cNvSpPr>
          <p:nvPr/>
        </p:nvSpPr>
        <p:spPr>
          <a:xfrm>
            <a:off x="395536" y="964268"/>
            <a:ext cx="7861748" cy="1104887"/>
          </a:xfrm>
          <a:prstGeom prst="rect">
            <a:avLst/>
          </a:prstGeom>
        </p:spPr>
        <p:txBody>
          <a:bodyPr vert="horz" lIns="91440" tIns="45720" rIns="91440" bIns="45720" rtlCol="0" anchor="ctr">
            <a:normAutofit fontScale="9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s-MX" sz="2400" b="1" dirty="0" smtClean="0">
                <a:solidFill>
                  <a:schemeClr val="accent1">
                    <a:lumMod val="50000"/>
                  </a:schemeClr>
                </a:solidFill>
              </a:rPr>
              <a:t>Procedimiento de aprobación de un tratado internacional en México </a:t>
            </a:r>
            <a:r>
              <a:rPr lang="es-MX" sz="2400" dirty="0" smtClean="0"/>
              <a:t/>
            </a:r>
            <a:br>
              <a:rPr lang="es-MX" sz="2400" dirty="0" smtClean="0"/>
            </a:br>
            <a:r>
              <a:rPr lang="es-MX" b="1" dirty="0" smtClean="0">
                <a:solidFill>
                  <a:schemeClr val="accent1">
                    <a:lumMod val="50000"/>
                  </a:schemeClr>
                </a:solidFill>
              </a:rPr>
              <a:t>La aprobación interna del Senado de la República</a:t>
            </a:r>
            <a:endParaRPr lang="es-MX" b="1" dirty="0">
              <a:solidFill>
                <a:schemeClr val="accent1">
                  <a:lumMod val="50000"/>
                </a:schemeClr>
              </a:solidFill>
            </a:endParaRPr>
          </a:p>
        </p:txBody>
      </p:sp>
      <p:pic>
        <p:nvPicPr>
          <p:cNvPr id="1028" name="Picture 4" descr="Decre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0566" y="3212976"/>
            <a:ext cx="3591272" cy="1795636"/>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8467351" y="5008612"/>
            <a:ext cx="479618" cy="369332"/>
          </a:xfrm>
          <a:prstGeom prst="rect">
            <a:avLst/>
          </a:prstGeom>
        </p:spPr>
        <p:txBody>
          <a:bodyPr wrap="none">
            <a:spAutoFit/>
          </a:bodyPr>
          <a:lstStyle/>
          <a:p>
            <a:r>
              <a:rPr lang="es-MX" sz="1800" b="1" dirty="0">
                <a:solidFill>
                  <a:schemeClr val="accent1">
                    <a:lumMod val="50000"/>
                  </a:schemeClr>
                </a:solidFill>
                <a:latin typeface="Roboto Light" panose="02000000000000000000" pitchFamily="2" charset="0"/>
                <a:ea typeface="Roboto Light" panose="02000000000000000000" pitchFamily="2" charset="0"/>
              </a:rPr>
              <a:t> </a:t>
            </a:r>
            <a:r>
              <a:rPr lang="es-MX" sz="1200" b="1" dirty="0" smtClean="0">
                <a:solidFill>
                  <a:schemeClr val="accent1">
                    <a:lumMod val="50000"/>
                  </a:schemeClr>
                </a:solidFill>
                <a:latin typeface="Roboto Light" panose="02000000000000000000" pitchFamily="2" charset="0"/>
                <a:ea typeface="Roboto Light" panose="02000000000000000000" pitchFamily="2" charset="0"/>
              </a:rPr>
              <a:t>[5]</a:t>
            </a:r>
            <a:r>
              <a:rPr lang="es-MX" sz="1800" b="1" dirty="0" smtClean="0">
                <a:solidFill>
                  <a:schemeClr val="accent1">
                    <a:lumMod val="50000"/>
                  </a:schemeClr>
                </a:solidFill>
                <a:latin typeface="Roboto Light" panose="02000000000000000000" pitchFamily="2" charset="0"/>
                <a:ea typeface="Roboto Light" panose="02000000000000000000" pitchFamily="2" charset="0"/>
              </a:rPr>
              <a:t> </a:t>
            </a:r>
            <a:endParaRPr lang="es-MX" sz="1800" b="1" dirty="0">
              <a:solidFill>
                <a:schemeClr val="accent1">
                  <a:lumMod val="50000"/>
                </a:schemeClr>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1364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504" y="1537616"/>
            <a:ext cx="8879542" cy="5314540"/>
          </a:xfrm>
        </p:spPr>
        <p:txBody>
          <a:bodyPr>
            <a:normAutofit fontScale="85000" lnSpcReduction="20000"/>
          </a:bodyPr>
          <a:lstStyle/>
          <a:p>
            <a:pPr marL="0" indent="0">
              <a:lnSpc>
                <a:spcPct val="120000"/>
              </a:lnSpc>
              <a:buNone/>
            </a:pPr>
            <a:r>
              <a:rPr lang="es-MX" sz="2400" dirty="0" smtClean="0">
                <a:solidFill>
                  <a:schemeClr val="accent1">
                    <a:lumMod val="50000"/>
                  </a:schemeClr>
                </a:solidFill>
              </a:rPr>
              <a:t>El consentimiento </a:t>
            </a:r>
            <a:r>
              <a:rPr lang="es-MX" sz="2400" dirty="0">
                <a:solidFill>
                  <a:schemeClr val="accent1">
                    <a:lumMod val="50000"/>
                  </a:schemeClr>
                </a:solidFill>
              </a:rPr>
              <a:t>de un Estado en obligarse por un tratado se </a:t>
            </a:r>
            <a:r>
              <a:rPr lang="es-MX" sz="2400" dirty="0" smtClean="0">
                <a:solidFill>
                  <a:schemeClr val="accent1">
                    <a:lumMod val="50000"/>
                  </a:schemeClr>
                </a:solidFill>
              </a:rPr>
              <a:t>manifestar</a:t>
            </a:r>
            <a:r>
              <a:rPr lang="es-ES" sz="2400" dirty="0" smtClean="0">
                <a:solidFill>
                  <a:schemeClr val="accent1">
                    <a:lumMod val="50000"/>
                  </a:schemeClr>
                </a:solidFill>
              </a:rPr>
              <a:t>á</a:t>
            </a:r>
            <a:r>
              <a:rPr lang="es-MX" sz="2400" dirty="0" smtClean="0">
                <a:solidFill>
                  <a:schemeClr val="accent1">
                    <a:lumMod val="50000"/>
                  </a:schemeClr>
                </a:solidFill>
              </a:rPr>
              <a:t> </a:t>
            </a:r>
            <a:r>
              <a:rPr lang="es-MX" sz="2400" dirty="0">
                <a:solidFill>
                  <a:schemeClr val="accent1">
                    <a:lumMod val="50000"/>
                  </a:schemeClr>
                </a:solidFill>
              </a:rPr>
              <a:t>mediante la </a:t>
            </a:r>
            <a:r>
              <a:rPr lang="es-MX" sz="2400" dirty="0" smtClean="0">
                <a:solidFill>
                  <a:schemeClr val="accent1">
                    <a:lumMod val="50000"/>
                  </a:schemeClr>
                </a:solidFill>
              </a:rPr>
              <a:t>firma de </a:t>
            </a:r>
            <a:r>
              <a:rPr lang="es-MX" sz="2400" dirty="0">
                <a:solidFill>
                  <a:schemeClr val="accent1">
                    <a:lumMod val="50000"/>
                  </a:schemeClr>
                </a:solidFill>
              </a:rPr>
              <a:t>su representante:</a:t>
            </a:r>
          </a:p>
          <a:p>
            <a:pPr marL="0" indent="269875">
              <a:lnSpc>
                <a:spcPct val="110000"/>
              </a:lnSpc>
              <a:buFont typeface="+mj-lt"/>
              <a:buAutoNum type="alphaLcParenR"/>
              <a:tabLst>
                <a:tab pos="269875" algn="l"/>
              </a:tabLst>
            </a:pPr>
            <a:r>
              <a:rPr lang="es-MX" sz="2400" dirty="0" smtClean="0">
                <a:solidFill>
                  <a:schemeClr val="accent1">
                    <a:lumMod val="50000"/>
                  </a:schemeClr>
                </a:solidFill>
              </a:rPr>
              <a:t>Cuando </a:t>
            </a:r>
            <a:r>
              <a:rPr lang="es-MX" sz="2400" dirty="0">
                <a:solidFill>
                  <a:schemeClr val="accent1">
                    <a:lumMod val="50000"/>
                  </a:schemeClr>
                </a:solidFill>
              </a:rPr>
              <a:t>el tratado disponga que la firma tendrá ese </a:t>
            </a:r>
            <a:r>
              <a:rPr lang="es-MX" sz="2400" dirty="0" smtClean="0">
                <a:solidFill>
                  <a:schemeClr val="accent1">
                    <a:lumMod val="50000"/>
                  </a:schemeClr>
                </a:solidFill>
              </a:rPr>
              <a:t>efecto.</a:t>
            </a:r>
            <a:endParaRPr lang="es-MX" sz="2400" dirty="0">
              <a:solidFill>
                <a:schemeClr val="accent1">
                  <a:lumMod val="50000"/>
                </a:schemeClr>
              </a:solidFill>
            </a:endParaRPr>
          </a:p>
          <a:p>
            <a:pPr marL="269875" indent="-269875">
              <a:lnSpc>
                <a:spcPct val="110000"/>
              </a:lnSpc>
              <a:spcBef>
                <a:spcPts val="0"/>
              </a:spcBef>
              <a:buFont typeface="+mj-lt"/>
              <a:buAutoNum type="alphaLcParenR"/>
            </a:pPr>
            <a:r>
              <a:rPr lang="es-MX" sz="2400" dirty="0" smtClean="0">
                <a:solidFill>
                  <a:schemeClr val="accent1">
                    <a:lumMod val="50000"/>
                  </a:schemeClr>
                </a:solidFill>
              </a:rPr>
              <a:t>Cuando </a:t>
            </a:r>
            <a:r>
              <a:rPr lang="es-MX" sz="2400" dirty="0">
                <a:solidFill>
                  <a:schemeClr val="accent1">
                    <a:lumMod val="50000"/>
                  </a:schemeClr>
                </a:solidFill>
              </a:rPr>
              <a:t>conste de otro modo que los Estados negociadores han convenido que la </a:t>
            </a:r>
            <a:r>
              <a:rPr lang="es-MX" sz="2400" dirty="0" smtClean="0">
                <a:solidFill>
                  <a:schemeClr val="accent1">
                    <a:lumMod val="50000"/>
                  </a:schemeClr>
                </a:solidFill>
              </a:rPr>
              <a:t>firma tenga </a:t>
            </a:r>
            <a:r>
              <a:rPr lang="es-MX" sz="2400" dirty="0">
                <a:solidFill>
                  <a:schemeClr val="accent1">
                    <a:lumMod val="50000"/>
                  </a:schemeClr>
                </a:solidFill>
              </a:rPr>
              <a:t>ese </a:t>
            </a:r>
            <a:r>
              <a:rPr lang="es-MX" sz="2400" dirty="0" smtClean="0">
                <a:solidFill>
                  <a:schemeClr val="accent1">
                    <a:lumMod val="50000"/>
                  </a:schemeClr>
                </a:solidFill>
              </a:rPr>
              <a:t>efecto</a:t>
            </a:r>
            <a:r>
              <a:rPr lang="es-MX" sz="2400" dirty="0">
                <a:solidFill>
                  <a:schemeClr val="accent1">
                    <a:lumMod val="50000"/>
                  </a:schemeClr>
                </a:solidFill>
              </a:rPr>
              <a:t>.</a:t>
            </a:r>
          </a:p>
          <a:p>
            <a:pPr marL="269875" indent="-269875">
              <a:lnSpc>
                <a:spcPct val="110000"/>
              </a:lnSpc>
              <a:spcBef>
                <a:spcPts val="0"/>
              </a:spcBef>
              <a:buFont typeface="+mj-lt"/>
              <a:buAutoNum type="alphaLcParenR"/>
              <a:tabLst>
                <a:tab pos="269875" algn="l"/>
              </a:tabLst>
            </a:pPr>
            <a:r>
              <a:rPr lang="es-MX" sz="2400" dirty="0">
                <a:solidFill>
                  <a:schemeClr val="accent1">
                    <a:lumMod val="50000"/>
                  </a:schemeClr>
                </a:solidFill>
              </a:rPr>
              <a:t>C</a:t>
            </a:r>
            <a:r>
              <a:rPr lang="es-MX" sz="2400" dirty="0" smtClean="0">
                <a:solidFill>
                  <a:schemeClr val="accent1">
                    <a:lumMod val="50000"/>
                  </a:schemeClr>
                </a:solidFill>
              </a:rPr>
              <a:t>uando </a:t>
            </a:r>
            <a:r>
              <a:rPr lang="es-MX" sz="2400" dirty="0">
                <a:solidFill>
                  <a:schemeClr val="accent1">
                    <a:lumMod val="50000"/>
                  </a:schemeClr>
                </a:solidFill>
              </a:rPr>
              <a:t>la intención del Estado de dar ese efecto a la firma se desprenda de los </a:t>
            </a:r>
            <a:r>
              <a:rPr lang="es-MX" sz="2400" dirty="0" smtClean="0">
                <a:solidFill>
                  <a:schemeClr val="accent1">
                    <a:lumMod val="50000"/>
                  </a:schemeClr>
                </a:solidFill>
              </a:rPr>
              <a:t>plenos poderes </a:t>
            </a:r>
            <a:r>
              <a:rPr lang="es-MX" sz="2400" dirty="0">
                <a:solidFill>
                  <a:schemeClr val="accent1">
                    <a:lumMod val="50000"/>
                  </a:schemeClr>
                </a:solidFill>
              </a:rPr>
              <a:t>de su representante o se haya manifestado durante la negociación</a:t>
            </a:r>
            <a:r>
              <a:rPr lang="es-MX" sz="2400" dirty="0" smtClean="0">
                <a:solidFill>
                  <a:schemeClr val="accent1">
                    <a:lumMod val="50000"/>
                  </a:schemeClr>
                </a:solidFill>
              </a:rPr>
              <a:t>.</a:t>
            </a:r>
          </a:p>
          <a:p>
            <a:pPr>
              <a:spcBef>
                <a:spcPts val="0"/>
              </a:spcBef>
            </a:pPr>
            <a:endParaRPr lang="es-MX" sz="2400" dirty="0">
              <a:solidFill>
                <a:schemeClr val="accent1">
                  <a:lumMod val="50000"/>
                </a:schemeClr>
              </a:solidFill>
            </a:endParaRPr>
          </a:p>
          <a:p>
            <a:pPr marL="0" indent="0">
              <a:lnSpc>
                <a:spcPct val="120000"/>
              </a:lnSpc>
              <a:spcBef>
                <a:spcPts val="0"/>
              </a:spcBef>
              <a:buNone/>
            </a:pPr>
            <a:r>
              <a:rPr lang="es-MX" sz="2400" dirty="0" smtClean="0">
                <a:solidFill>
                  <a:schemeClr val="accent1">
                    <a:lumMod val="50000"/>
                  </a:schemeClr>
                </a:solidFill>
              </a:rPr>
              <a:t>El </a:t>
            </a:r>
            <a:r>
              <a:rPr lang="es-MX" sz="2400" dirty="0">
                <a:solidFill>
                  <a:schemeClr val="accent1">
                    <a:lumMod val="50000"/>
                  </a:schemeClr>
                </a:solidFill>
              </a:rPr>
              <a:t>decreto del Poder Ejecutivo que autoriza la publicación en el </a:t>
            </a:r>
            <a:r>
              <a:rPr lang="es-MX" sz="2400" i="1" dirty="0">
                <a:solidFill>
                  <a:schemeClr val="accent1">
                    <a:lumMod val="50000"/>
                  </a:schemeClr>
                </a:solidFill>
              </a:rPr>
              <a:t>Diario Oficial de la Federación</a:t>
            </a:r>
            <a:r>
              <a:rPr lang="es-MX" sz="2400" dirty="0">
                <a:solidFill>
                  <a:schemeClr val="accent1">
                    <a:lumMod val="50000"/>
                  </a:schemeClr>
                </a:solidFill>
              </a:rPr>
              <a:t> va firmado por el Presidente de la República y refrendado por el Secretario de Gobernación</a:t>
            </a:r>
            <a:r>
              <a:rPr lang="es-MX" sz="2400" dirty="0" smtClean="0">
                <a:solidFill>
                  <a:schemeClr val="accent1">
                    <a:lumMod val="50000"/>
                  </a:schemeClr>
                </a:solidFill>
              </a:rPr>
              <a:t>. Después </a:t>
            </a:r>
            <a:r>
              <a:rPr lang="es-MX" sz="2400" dirty="0">
                <a:solidFill>
                  <a:schemeClr val="accent1">
                    <a:lumMod val="50000"/>
                  </a:schemeClr>
                </a:solidFill>
              </a:rPr>
              <a:t>de </a:t>
            </a:r>
            <a:r>
              <a:rPr lang="es-MX" sz="2400" dirty="0">
                <a:solidFill>
                  <a:schemeClr val="accent1">
                    <a:lumMod val="50000"/>
                  </a:schemeClr>
                </a:solidFill>
                <a:ea typeface="+mn-lt"/>
                <a:cs typeface="+mn-lt"/>
              </a:rPr>
              <a:t>que el decreto de aprobación</a:t>
            </a:r>
            <a:r>
              <a:rPr lang="es-MX" sz="2400" dirty="0">
                <a:solidFill>
                  <a:schemeClr val="accent1">
                    <a:lumMod val="50000"/>
                  </a:schemeClr>
                </a:solidFill>
              </a:rPr>
              <a:t> se publica en </a:t>
            </a:r>
            <a:r>
              <a:rPr lang="es-MX" sz="2400" dirty="0" smtClean="0">
                <a:solidFill>
                  <a:schemeClr val="accent1">
                    <a:lumMod val="50000"/>
                  </a:schemeClr>
                </a:solidFill>
              </a:rPr>
              <a:t>el </a:t>
            </a:r>
            <a:r>
              <a:rPr lang="es-MX" sz="2400" i="1" dirty="0" smtClean="0">
                <a:solidFill>
                  <a:schemeClr val="accent1">
                    <a:lumMod val="50000"/>
                  </a:schemeClr>
                </a:solidFill>
              </a:rPr>
              <a:t>Diario Oficial de la Federación </a:t>
            </a:r>
            <a:r>
              <a:rPr lang="es-MX" sz="2400" dirty="0" smtClean="0">
                <a:solidFill>
                  <a:schemeClr val="accent1">
                    <a:lumMod val="50000"/>
                  </a:schemeClr>
                </a:solidFill>
              </a:rPr>
              <a:t>(</a:t>
            </a:r>
            <a:r>
              <a:rPr lang="es-MX" sz="2400" i="1" dirty="0" smtClean="0">
                <a:solidFill>
                  <a:schemeClr val="accent1">
                    <a:lumMod val="50000"/>
                  </a:schemeClr>
                </a:solidFill>
              </a:rPr>
              <a:t>DOF)</a:t>
            </a:r>
            <a:r>
              <a:rPr lang="es-MX" sz="2400" dirty="0" smtClean="0">
                <a:solidFill>
                  <a:schemeClr val="accent1">
                    <a:lumMod val="50000"/>
                  </a:schemeClr>
                </a:solidFill>
              </a:rPr>
              <a:t>, </a:t>
            </a:r>
            <a:r>
              <a:rPr lang="es-MX" sz="2400" dirty="0">
                <a:solidFill>
                  <a:schemeClr val="accent1">
                    <a:lumMod val="50000"/>
                  </a:schemeClr>
                </a:solidFill>
              </a:rPr>
              <a:t>el Poder Ejecutivo ya está en condiciones de ratificar el tratado. </a:t>
            </a:r>
            <a:endParaRPr lang="es-MX" sz="2400" dirty="0" smtClean="0">
              <a:solidFill>
                <a:schemeClr val="accent1">
                  <a:lumMod val="50000"/>
                </a:schemeClr>
              </a:solidFill>
            </a:endParaRPr>
          </a:p>
          <a:p>
            <a:pPr marL="0" indent="0">
              <a:lnSpc>
                <a:spcPct val="120000"/>
              </a:lnSpc>
              <a:spcBef>
                <a:spcPts val="0"/>
              </a:spcBef>
              <a:buNone/>
            </a:pPr>
            <a:endParaRPr lang="es-MX" sz="900" dirty="0">
              <a:solidFill>
                <a:schemeClr val="accent1">
                  <a:lumMod val="50000"/>
                </a:schemeClr>
              </a:solidFill>
            </a:endParaRPr>
          </a:p>
          <a:p>
            <a:pPr marL="0" indent="0">
              <a:lnSpc>
                <a:spcPct val="120000"/>
              </a:lnSpc>
              <a:spcBef>
                <a:spcPts val="0"/>
              </a:spcBef>
              <a:buNone/>
            </a:pPr>
            <a:r>
              <a:rPr lang="es-MX" sz="2400" dirty="0">
                <a:solidFill>
                  <a:schemeClr val="accent1">
                    <a:lumMod val="50000"/>
                  </a:schemeClr>
                </a:solidFill>
              </a:rPr>
              <a:t>Para ello, se prepara lo que se llama el </a:t>
            </a:r>
            <a:r>
              <a:rPr lang="es-MX" sz="2400" b="1" dirty="0">
                <a:solidFill>
                  <a:schemeClr val="accent1">
                    <a:lumMod val="50000"/>
                  </a:schemeClr>
                </a:solidFill>
              </a:rPr>
              <a:t>instrumento de ratificación</a:t>
            </a:r>
            <a:r>
              <a:rPr lang="es-MX" sz="2400" dirty="0">
                <a:solidFill>
                  <a:schemeClr val="accent1">
                    <a:lumMod val="50000"/>
                  </a:schemeClr>
                </a:solidFill>
              </a:rPr>
              <a:t>, el cual va firmado por el Presidente de la República y refrendado siempre, cualquiera que sea la materia del tratado, por el secretario de Relaciones Exteriores</a:t>
            </a:r>
            <a:r>
              <a:rPr lang="es-MX" sz="2400" dirty="0" smtClean="0">
                <a:solidFill>
                  <a:schemeClr val="accent1">
                    <a:lumMod val="50000"/>
                  </a:schemeClr>
                </a:solidFill>
              </a:rPr>
              <a:t>.</a:t>
            </a:r>
            <a:endParaRPr lang="es-MX"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
        <p:nvSpPr>
          <p:cNvPr id="6" name="Título 1"/>
          <p:cNvSpPr txBox="1">
            <a:spLocks/>
          </p:cNvSpPr>
          <p:nvPr/>
        </p:nvSpPr>
        <p:spPr>
          <a:xfrm>
            <a:off x="467544" y="649876"/>
            <a:ext cx="7861748" cy="90867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s-MX" sz="2200" b="1" dirty="0" smtClean="0">
                <a:solidFill>
                  <a:schemeClr val="accent1">
                    <a:lumMod val="50000"/>
                  </a:schemeClr>
                </a:solidFill>
              </a:rPr>
              <a:t>Procedimiento de aprobación de un tratado internacional en México </a:t>
            </a:r>
            <a:r>
              <a:rPr lang="es-MX" dirty="0" smtClean="0"/>
              <a:t/>
            </a:r>
            <a:br>
              <a:rPr lang="es-MX" dirty="0" smtClean="0"/>
            </a:br>
            <a:r>
              <a:rPr lang="es-MX" sz="3100" b="1" dirty="0" smtClean="0">
                <a:solidFill>
                  <a:schemeClr val="accent1">
                    <a:lumMod val="50000"/>
                  </a:schemeClr>
                </a:solidFill>
              </a:rPr>
              <a:t>El consentimiento del Estado para vincularse</a:t>
            </a:r>
            <a:endParaRPr lang="es-MX" sz="3100" b="1" dirty="0">
              <a:solidFill>
                <a:schemeClr val="accent1">
                  <a:lumMod val="50000"/>
                </a:schemeClr>
              </a:solidFill>
            </a:endParaRPr>
          </a:p>
        </p:txBody>
      </p:sp>
    </p:spTree>
    <p:extLst>
      <p:ext uri="{BB962C8B-B14F-4D97-AF65-F5344CB8AC3E}">
        <p14:creationId xmlns:p14="http://schemas.microsoft.com/office/powerpoint/2010/main" val="2428550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544" y="1650370"/>
            <a:ext cx="8096913" cy="4842589"/>
          </a:xfrm>
        </p:spPr>
        <p:txBody>
          <a:bodyPr>
            <a:noAutofit/>
          </a:bodyPr>
          <a:lstStyle/>
          <a:p>
            <a:pPr marL="0" indent="0">
              <a:buNone/>
            </a:pPr>
            <a:r>
              <a:rPr lang="es-MX" sz="2000" dirty="0">
                <a:solidFill>
                  <a:schemeClr val="accent1">
                    <a:lumMod val="50000"/>
                  </a:schemeClr>
                </a:solidFill>
              </a:rPr>
              <a:t>Un tratado entrará en vigor de la manera y en la fecha que en </a:t>
            </a:r>
            <a:r>
              <a:rPr lang="es-MX" sz="2000" dirty="0" smtClean="0">
                <a:solidFill>
                  <a:schemeClr val="accent1">
                    <a:lumMod val="50000"/>
                  </a:schemeClr>
                </a:solidFill>
              </a:rPr>
              <a:t>el se </a:t>
            </a:r>
            <a:r>
              <a:rPr lang="es-MX" sz="2000" dirty="0">
                <a:solidFill>
                  <a:schemeClr val="accent1">
                    <a:lumMod val="50000"/>
                  </a:schemeClr>
                </a:solidFill>
              </a:rPr>
              <a:t>disponga o que acuerden los Estados negociadores. </a:t>
            </a:r>
            <a:endParaRPr lang="es-MX" sz="2000" dirty="0" smtClean="0">
              <a:solidFill>
                <a:schemeClr val="accent1">
                  <a:lumMod val="50000"/>
                </a:schemeClr>
              </a:solidFill>
            </a:endParaRPr>
          </a:p>
          <a:p>
            <a:pPr marL="0" indent="0">
              <a:buNone/>
            </a:pPr>
            <a:endParaRPr lang="es-MX" sz="800" dirty="0">
              <a:solidFill>
                <a:schemeClr val="accent1">
                  <a:lumMod val="50000"/>
                </a:schemeClr>
              </a:solidFill>
            </a:endParaRPr>
          </a:p>
          <a:p>
            <a:pPr marL="0" indent="0">
              <a:buNone/>
            </a:pPr>
            <a:r>
              <a:rPr lang="es-MX" sz="2000" dirty="0" smtClean="0">
                <a:solidFill>
                  <a:schemeClr val="accent1">
                    <a:lumMod val="50000"/>
                  </a:schemeClr>
                </a:solidFill>
              </a:rPr>
              <a:t>A </a:t>
            </a:r>
            <a:r>
              <a:rPr lang="es-MX" sz="2000" dirty="0">
                <a:solidFill>
                  <a:schemeClr val="accent1">
                    <a:lumMod val="50000"/>
                  </a:schemeClr>
                </a:solidFill>
              </a:rPr>
              <a:t>falta de tal disposición o acuerdo, el tratado </a:t>
            </a:r>
            <a:r>
              <a:rPr lang="es-MX" sz="2000" dirty="0" smtClean="0">
                <a:solidFill>
                  <a:schemeClr val="accent1">
                    <a:lumMod val="50000"/>
                  </a:schemeClr>
                </a:solidFill>
              </a:rPr>
              <a:t>entrar</a:t>
            </a:r>
            <a:r>
              <a:rPr lang="es-ES" sz="2000" dirty="0" smtClean="0">
                <a:solidFill>
                  <a:schemeClr val="accent1">
                    <a:lumMod val="50000"/>
                  </a:schemeClr>
                </a:solidFill>
              </a:rPr>
              <a:t>á</a:t>
            </a:r>
            <a:r>
              <a:rPr lang="es-MX" sz="2000" dirty="0" smtClean="0">
                <a:solidFill>
                  <a:schemeClr val="accent1">
                    <a:lumMod val="50000"/>
                  </a:schemeClr>
                </a:solidFill>
              </a:rPr>
              <a:t> </a:t>
            </a:r>
            <a:r>
              <a:rPr lang="es-MX" sz="2000" dirty="0">
                <a:solidFill>
                  <a:schemeClr val="accent1">
                    <a:lumMod val="50000"/>
                  </a:schemeClr>
                </a:solidFill>
              </a:rPr>
              <a:t>en vigor tan pronto como </a:t>
            </a:r>
            <a:r>
              <a:rPr lang="es-MX" sz="2000" dirty="0" smtClean="0">
                <a:solidFill>
                  <a:schemeClr val="accent1">
                    <a:lumMod val="50000"/>
                  </a:schemeClr>
                </a:solidFill>
              </a:rPr>
              <a:t>haya constancia </a:t>
            </a:r>
            <a:r>
              <a:rPr lang="es-MX" sz="2000" dirty="0">
                <a:solidFill>
                  <a:schemeClr val="accent1">
                    <a:lumMod val="50000"/>
                  </a:schemeClr>
                </a:solidFill>
              </a:rPr>
              <a:t>del consentimiento de todos los Estados negociadores en obligarse por </a:t>
            </a:r>
            <a:r>
              <a:rPr lang="es-MX" sz="2000" dirty="0" smtClean="0">
                <a:solidFill>
                  <a:schemeClr val="accent1">
                    <a:lumMod val="50000"/>
                  </a:schemeClr>
                </a:solidFill>
              </a:rPr>
              <a:t>el tratado.</a:t>
            </a:r>
          </a:p>
          <a:p>
            <a:pPr marL="0" indent="0">
              <a:buNone/>
            </a:pPr>
            <a:endParaRPr lang="es-MX" sz="800" dirty="0">
              <a:solidFill>
                <a:schemeClr val="accent1">
                  <a:lumMod val="50000"/>
                </a:schemeClr>
              </a:solidFill>
            </a:endParaRPr>
          </a:p>
          <a:p>
            <a:pPr marL="0" indent="0">
              <a:buNone/>
            </a:pPr>
            <a:r>
              <a:rPr lang="es-MX" sz="2000" dirty="0" smtClean="0">
                <a:solidFill>
                  <a:schemeClr val="accent1">
                    <a:lumMod val="50000"/>
                  </a:schemeClr>
                </a:solidFill>
              </a:rPr>
              <a:t>Cuando </a:t>
            </a:r>
            <a:r>
              <a:rPr lang="es-MX" sz="2000" dirty="0">
                <a:solidFill>
                  <a:schemeClr val="accent1">
                    <a:lumMod val="50000"/>
                  </a:schemeClr>
                </a:solidFill>
              </a:rPr>
              <a:t>e</a:t>
            </a:r>
            <a:r>
              <a:rPr lang="es-MX" sz="2000" dirty="0" smtClean="0">
                <a:solidFill>
                  <a:schemeClr val="accent1">
                    <a:lumMod val="50000"/>
                  </a:schemeClr>
                </a:solidFill>
              </a:rPr>
              <a:t>l </a:t>
            </a:r>
            <a:r>
              <a:rPr lang="es-MX" sz="2000" dirty="0">
                <a:solidFill>
                  <a:schemeClr val="accent1">
                    <a:lumMod val="50000"/>
                  </a:schemeClr>
                </a:solidFill>
              </a:rPr>
              <a:t>consentimiento de un Estado en obligarse por un tratado se haga constar </a:t>
            </a:r>
            <a:r>
              <a:rPr lang="es-MX" sz="2000" dirty="0" smtClean="0">
                <a:solidFill>
                  <a:schemeClr val="accent1">
                    <a:lumMod val="50000"/>
                  </a:schemeClr>
                </a:solidFill>
              </a:rPr>
              <a:t>en una </a:t>
            </a:r>
            <a:r>
              <a:rPr lang="es-MX" sz="2000" dirty="0">
                <a:solidFill>
                  <a:schemeClr val="accent1">
                    <a:lumMod val="50000"/>
                  </a:schemeClr>
                </a:solidFill>
              </a:rPr>
              <a:t>fecha posterior a la de la entrada en vigor de dicho tratado, este entrará en vigor </a:t>
            </a:r>
            <a:r>
              <a:rPr lang="es-MX" sz="2000" dirty="0" smtClean="0">
                <a:solidFill>
                  <a:schemeClr val="accent1">
                    <a:lumMod val="50000"/>
                  </a:schemeClr>
                </a:solidFill>
              </a:rPr>
              <a:t>enrelación con </a:t>
            </a:r>
            <a:r>
              <a:rPr lang="es-MX" sz="2000" dirty="0">
                <a:solidFill>
                  <a:schemeClr val="accent1">
                    <a:lumMod val="50000"/>
                  </a:schemeClr>
                </a:solidFill>
              </a:rPr>
              <a:t>ese Estado en dicha fecha, a menos que el tratado disponga otra cosa</a:t>
            </a:r>
            <a:r>
              <a:rPr lang="es-MX" sz="2000" dirty="0" smtClean="0">
                <a:solidFill>
                  <a:schemeClr val="accent1">
                    <a:lumMod val="50000"/>
                  </a:schemeClr>
                </a:solidFill>
              </a:rPr>
              <a:t>.</a:t>
            </a:r>
          </a:p>
          <a:p>
            <a:pPr marL="0" indent="0">
              <a:buNone/>
            </a:pPr>
            <a:endParaRPr lang="es-MX" sz="800" dirty="0">
              <a:solidFill>
                <a:schemeClr val="accent1">
                  <a:lumMod val="50000"/>
                </a:schemeClr>
              </a:solidFill>
            </a:endParaRPr>
          </a:p>
          <a:p>
            <a:pPr marL="0" indent="0">
              <a:buNone/>
            </a:pPr>
            <a:r>
              <a:rPr lang="es-MX" sz="2000" dirty="0" smtClean="0">
                <a:solidFill>
                  <a:schemeClr val="accent1">
                    <a:lumMod val="50000"/>
                  </a:schemeClr>
                </a:solidFill>
              </a:rPr>
              <a:t>Las </a:t>
            </a:r>
            <a:r>
              <a:rPr lang="es-MX" sz="2000" dirty="0">
                <a:solidFill>
                  <a:schemeClr val="accent1">
                    <a:lumMod val="50000"/>
                  </a:schemeClr>
                </a:solidFill>
              </a:rPr>
              <a:t>disposiciones de un tratado que regulen la autenticidad de su texto, la </a:t>
            </a:r>
            <a:r>
              <a:rPr lang="es-MX" sz="2000" dirty="0" smtClean="0">
                <a:solidFill>
                  <a:schemeClr val="accent1">
                    <a:lumMod val="50000"/>
                  </a:schemeClr>
                </a:solidFill>
              </a:rPr>
              <a:t>constancia del </a:t>
            </a:r>
            <a:r>
              <a:rPr lang="es-MX" sz="2000" dirty="0">
                <a:solidFill>
                  <a:schemeClr val="accent1">
                    <a:lumMod val="50000"/>
                  </a:schemeClr>
                </a:solidFill>
              </a:rPr>
              <a:t>consentimiento de los Estados en obligarse por el tratado, la manera o la fecha de </a:t>
            </a:r>
            <a:r>
              <a:rPr lang="es-MX" sz="2000" dirty="0" smtClean="0">
                <a:solidFill>
                  <a:schemeClr val="accent1">
                    <a:lumMod val="50000"/>
                  </a:schemeClr>
                </a:solidFill>
              </a:rPr>
              <a:t>su entrada </a:t>
            </a:r>
            <a:r>
              <a:rPr lang="es-MX" sz="2000" dirty="0">
                <a:solidFill>
                  <a:schemeClr val="accent1">
                    <a:lumMod val="50000"/>
                  </a:schemeClr>
                </a:solidFill>
              </a:rPr>
              <a:t>en vigor, las reservas. </a:t>
            </a:r>
            <a:r>
              <a:rPr lang="es-MX" sz="2000" dirty="0" smtClean="0">
                <a:solidFill>
                  <a:schemeClr val="accent1">
                    <a:lumMod val="50000"/>
                  </a:schemeClr>
                </a:solidFill>
              </a:rPr>
              <a:t>Las </a:t>
            </a:r>
            <a:r>
              <a:rPr lang="es-MX" sz="2000" dirty="0">
                <a:solidFill>
                  <a:schemeClr val="accent1">
                    <a:lumMod val="50000"/>
                  </a:schemeClr>
                </a:solidFill>
              </a:rPr>
              <a:t>funciones del depositario y otras cuestiones que </a:t>
            </a:r>
            <a:r>
              <a:rPr lang="es-MX" sz="2000" dirty="0" smtClean="0">
                <a:solidFill>
                  <a:schemeClr val="accent1">
                    <a:lumMod val="50000"/>
                  </a:schemeClr>
                </a:solidFill>
              </a:rPr>
              <a:t>se susciten </a:t>
            </a:r>
            <a:r>
              <a:rPr lang="es-MX" sz="2000" dirty="0">
                <a:solidFill>
                  <a:schemeClr val="accent1">
                    <a:lumMod val="50000"/>
                  </a:schemeClr>
                </a:solidFill>
              </a:rPr>
              <a:t>necesariamente antes de la entrada en </a:t>
            </a:r>
            <a:r>
              <a:rPr lang="es-MX" sz="2000" dirty="0" smtClean="0">
                <a:solidFill>
                  <a:schemeClr val="accent1">
                    <a:lumMod val="50000"/>
                  </a:schemeClr>
                </a:solidFill>
              </a:rPr>
              <a:t>vigor </a:t>
            </a:r>
            <a:r>
              <a:rPr lang="es-MX" sz="2000" dirty="0">
                <a:solidFill>
                  <a:schemeClr val="accent1">
                    <a:lumMod val="50000"/>
                  </a:schemeClr>
                </a:solidFill>
              </a:rPr>
              <a:t>del tratado se aplicarán desde </a:t>
            </a:r>
            <a:r>
              <a:rPr lang="es-MX" sz="2000" dirty="0" smtClean="0">
                <a:solidFill>
                  <a:schemeClr val="accent1">
                    <a:lumMod val="50000"/>
                  </a:schemeClr>
                </a:solidFill>
              </a:rPr>
              <a:t>el momento </a:t>
            </a:r>
            <a:r>
              <a:rPr lang="es-MX" sz="2000" dirty="0">
                <a:solidFill>
                  <a:schemeClr val="accent1">
                    <a:lumMod val="50000"/>
                  </a:schemeClr>
                </a:solidFill>
              </a:rPr>
              <a:t>de la adopción de su texto. </a:t>
            </a: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
        <p:nvSpPr>
          <p:cNvPr id="6" name="Título 1"/>
          <p:cNvSpPr txBox="1">
            <a:spLocks/>
          </p:cNvSpPr>
          <p:nvPr/>
        </p:nvSpPr>
        <p:spPr>
          <a:xfrm>
            <a:off x="323528" y="741695"/>
            <a:ext cx="7861748" cy="90867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s-MX" sz="2200" b="1" dirty="0" smtClean="0">
                <a:solidFill>
                  <a:schemeClr val="accent1">
                    <a:lumMod val="50000"/>
                  </a:schemeClr>
                </a:solidFill>
              </a:rPr>
              <a:t>Procedimiento de aprobación de un tratado internacional en México </a:t>
            </a:r>
            <a:r>
              <a:rPr lang="es-MX" dirty="0" smtClean="0"/>
              <a:t/>
            </a:r>
            <a:br>
              <a:rPr lang="es-MX" dirty="0" smtClean="0"/>
            </a:br>
            <a:r>
              <a:rPr lang="es-MX" sz="3100" b="1" dirty="0" smtClean="0">
                <a:solidFill>
                  <a:schemeClr val="accent1">
                    <a:lumMod val="50000"/>
                  </a:schemeClr>
                </a:solidFill>
              </a:rPr>
              <a:t>La entrada en vigor</a:t>
            </a:r>
            <a:endParaRPr lang="es-MX" sz="3100" b="1" dirty="0">
              <a:solidFill>
                <a:schemeClr val="accent1">
                  <a:lumMod val="50000"/>
                </a:schemeClr>
              </a:solidFill>
            </a:endParaRPr>
          </a:p>
        </p:txBody>
      </p:sp>
    </p:spTree>
    <p:extLst>
      <p:ext uri="{BB962C8B-B14F-4D97-AF65-F5344CB8AC3E}">
        <p14:creationId xmlns:p14="http://schemas.microsoft.com/office/powerpoint/2010/main" val="1855548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47106" y="797089"/>
            <a:ext cx="2486100" cy="460624"/>
          </a:xfrm>
        </p:spPr>
        <p:txBody>
          <a:bodyPr>
            <a:normAutofit fontScale="90000"/>
          </a:bodyPr>
          <a:lstStyle/>
          <a:p>
            <a:pPr algn="ctr"/>
            <a:r>
              <a:rPr lang="es-MX" b="1" dirty="0" smtClean="0">
                <a:solidFill>
                  <a:schemeClr val="accent1">
                    <a:lumMod val="50000"/>
                  </a:schemeClr>
                </a:solidFill>
              </a:rPr>
              <a:t>Conclusiones</a:t>
            </a:r>
            <a:endParaRPr lang="es-MX" b="1" dirty="0">
              <a:solidFill>
                <a:schemeClr val="accent1">
                  <a:lumMod val="50000"/>
                </a:schemeClr>
              </a:solidFill>
            </a:endParaRPr>
          </a:p>
        </p:txBody>
      </p:sp>
      <p:sp>
        <p:nvSpPr>
          <p:cNvPr id="3" name="Marcador de contenido 2"/>
          <p:cNvSpPr>
            <a:spLocks noGrp="1"/>
          </p:cNvSpPr>
          <p:nvPr>
            <p:ph idx="1"/>
          </p:nvPr>
        </p:nvSpPr>
        <p:spPr>
          <a:xfrm>
            <a:off x="141684" y="1313106"/>
            <a:ext cx="8496944" cy="5140229"/>
          </a:xfrm>
        </p:spPr>
        <p:txBody>
          <a:bodyPr>
            <a:noAutofit/>
          </a:bodyPr>
          <a:lstStyle/>
          <a:p>
            <a:r>
              <a:rPr lang="es-MX" sz="2200" dirty="0">
                <a:solidFill>
                  <a:schemeClr val="accent1">
                    <a:lumMod val="50000"/>
                  </a:schemeClr>
                </a:solidFill>
              </a:rPr>
              <a:t>Los tratados son actos jurídicos esencialmente internacionales </a:t>
            </a:r>
            <a:r>
              <a:rPr lang="es-MX" sz="2200" dirty="0" smtClean="0">
                <a:solidFill>
                  <a:schemeClr val="accent1">
                    <a:lumMod val="50000"/>
                  </a:schemeClr>
                </a:solidFill>
              </a:rPr>
              <a:t>y, </a:t>
            </a:r>
            <a:r>
              <a:rPr lang="es-MX" sz="2200" dirty="0">
                <a:solidFill>
                  <a:schemeClr val="accent1">
                    <a:lumMod val="50000"/>
                  </a:schemeClr>
                </a:solidFill>
              </a:rPr>
              <a:t>en consecuencia</a:t>
            </a:r>
            <a:r>
              <a:rPr lang="es-MX" sz="2200" dirty="0" smtClean="0">
                <a:solidFill>
                  <a:schemeClr val="accent1">
                    <a:lumMod val="50000"/>
                  </a:schemeClr>
                </a:solidFill>
              </a:rPr>
              <a:t>, es </a:t>
            </a:r>
            <a:r>
              <a:rPr lang="es-MX" sz="2200" dirty="0">
                <a:solidFill>
                  <a:schemeClr val="accent1">
                    <a:lumMod val="50000"/>
                  </a:schemeClr>
                </a:solidFill>
              </a:rPr>
              <a:t>el derecho internacional el que rige su celebración, validez y terminación. </a:t>
            </a:r>
            <a:r>
              <a:rPr lang="es-MX" sz="2200" dirty="0" smtClean="0">
                <a:solidFill>
                  <a:schemeClr val="accent1">
                    <a:lumMod val="50000"/>
                  </a:schemeClr>
                </a:solidFill>
              </a:rPr>
              <a:t>El derecho </a:t>
            </a:r>
            <a:r>
              <a:rPr lang="es-MX" sz="2200" dirty="0">
                <a:solidFill>
                  <a:schemeClr val="accent1">
                    <a:lumMod val="50000"/>
                  </a:schemeClr>
                </a:solidFill>
              </a:rPr>
              <a:t>interno, por su parte, designa el órgano del Estado que tiene </a:t>
            </a:r>
            <a:r>
              <a:rPr lang="es-MX" sz="2200" dirty="0" smtClean="0">
                <a:solidFill>
                  <a:schemeClr val="accent1">
                    <a:lumMod val="50000"/>
                  </a:schemeClr>
                </a:solidFill>
              </a:rPr>
              <a:t>competencia para </a:t>
            </a:r>
            <a:r>
              <a:rPr lang="es-MX" sz="2200" dirty="0">
                <a:solidFill>
                  <a:schemeClr val="accent1">
                    <a:lumMod val="50000"/>
                  </a:schemeClr>
                </a:solidFill>
              </a:rPr>
              <a:t>celebrarlos</a:t>
            </a:r>
            <a:r>
              <a:rPr lang="es-MX" sz="2200" dirty="0" smtClean="0">
                <a:solidFill>
                  <a:schemeClr val="accent1">
                    <a:lumMod val="50000"/>
                  </a:schemeClr>
                </a:solidFill>
              </a:rPr>
              <a:t>; señala </a:t>
            </a:r>
            <a:r>
              <a:rPr lang="es-MX" sz="2200" dirty="0">
                <a:solidFill>
                  <a:schemeClr val="accent1">
                    <a:lumMod val="50000"/>
                  </a:schemeClr>
                </a:solidFill>
              </a:rPr>
              <a:t>los requisitos que deben cumplirse para </a:t>
            </a:r>
            <a:r>
              <a:rPr lang="es-MX" sz="2200" dirty="0" smtClean="0">
                <a:solidFill>
                  <a:schemeClr val="accent1">
                    <a:lumMod val="50000"/>
                  </a:schemeClr>
                </a:solidFill>
              </a:rPr>
              <a:t>su perfeccionamiento </a:t>
            </a:r>
            <a:r>
              <a:rPr lang="es-MX" sz="2200" dirty="0">
                <a:solidFill>
                  <a:schemeClr val="accent1">
                    <a:lumMod val="50000"/>
                  </a:schemeClr>
                </a:solidFill>
              </a:rPr>
              <a:t>y determina la jerarquía que tienen en el interior del Estado</a:t>
            </a:r>
            <a:r>
              <a:rPr lang="es-MX" sz="2200" dirty="0" smtClean="0">
                <a:solidFill>
                  <a:schemeClr val="accent1">
                    <a:lumMod val="50000"/>
                  </a:schemeClr>
                </a:solidFill>
              </a:rPr>
              <a:t>. Entre </a:t>
            </a:r>
            <a:r>
              <a:rPr lang="es-MX" sz="2200" dirty="0">
                <a:solidFill>
                  <a:schemeClr val="accent1">
                    <a:lumMod val="50000"/>
                  </a:schemeClr>
                </a:solidFill>
              </a:rPr>
              <a:t>los dos órdenes jurídicos hay una influencia recíproca.</a:t>
            </a:r>
          </a:p>
          <a:p>
            <a:r>
              <a:rPr lang="es-MX" sz="2200" dirty="0">
                <a:solidFill>
                  <a:schemeClr val="accent1">
                    <a:lumMod val="50000"/>
                  </a:schemeClr>
                </a:solidFill>
              </a:rPr>
              <a:t>El derecho internacional aplicable a los tratados está constituido por </a:t>
            </a:r>
            <a:r>
              <a:rPr lang="es-MX" sz="2200" dirty="0" smtClean="0">
                <a:solidFill>
                  <a:schemeClr val="accent1">
                    <a:lumMod val="50000"/>
                  </a:schemeClr>
                </a:solidFill>
              </a:rPr>
              <a:t>algunas disposiciones </a:t>
            </a:r>
            <a:r>
              <a:rPr lang="es-MX" sz="2200" dirty="0">
                <a:solidFill>
                  <a:schemeClr val="accent1">
                    <a:lumMod val="50000"/>
                  </a:schemeClr>
                </a:solidFill>
              </a:rPr>
              <a:t>de la Carta de las Naciones Unidas, las convenciones </a:t>
            </a:r>
            <a:r>
              <a:rPr lang="es-MX" sz="2200" dirty="0" smtClean="0">
                <a:solidFill>
                  <a:schemeClr val="accent1">
                    <a:lumMod val="50000"/>
                  </a:schemeClr>
                </a:solidFill>
              </a:rPr>
              <a:t>codificadoras del </a:t>
            </a:r>
            <a:r>
              <a:rPr lang="es-MX" sz="2200" dirty="0">
                <a:solidFill>
                  <a:schemeClr val="accent1">
                    <a:lumMod val="50000"/>
                  </a:schemeClr>
                </a:solidFill>
              </a:rPr>
              <a:t>derecho de los tratados, el derecho consuetudinario y los principios </a:t>
            </a:r>
            <a:r>
              <a:rPr lang="es-MX" sz="2200" dirty="0" smtClean="0">
                <a:solidFill>
                  <a:schemeClr val="accent1">
                    <a:lumMod val="50000"/>
                  </a:schemeClr>
                </a:solidFill>
              </a:rPr>
              <a:t>generales de </a:t>
            </a:r>
            <a:r>
              <a:rPr lang="es-MX" sz="2200" dirty="0">
                <a:solidFill>
                  <a:schemeClr val="accent1">
                    <a:lumMod val="50000"/>
                  </a:schemeClr>
                </a:solidFill>
              </a:rPr>
              <a:t>derecho.</a:t>
            </a:r>
          </a:p>
          <a:p>
            <a:r>
              <a:rPr lang="es-MX" sz="2200" dirty="0">
                <a:solidFill>
                  <a:schemeClr val="accent1">
                    <a:lumMod val="50000"/>
                  </a:schemeClr>
                </a:solidFill>
              </a:rPr>
              <a:t>Como consecuencia natural de la proliferación de convenios internacionales, </a:t>
            </a:r>
            <a:r>
              <a:rPr lang="es-MX" sz="2200" dirty="0" smtClean="0">
                <a:solidFill>
                  <a:schemeClr val="accent1">
                    <a:lumMod val="50000"/>
                  </a:schemeClr>
                </a:solidFill>
              </a:rPr>
              <a:t>el derecho </a:t>
            </a:r>
            <a:r>
              <a:rPr lang="es-MX" sz="2200" dirty="0">
                <a:solidFill>
                  <a:schemeClr val="accent1">
                    <a:lumMod val="50000"/>
                  </a:schemeClr>
                </a:solidFill>
              </a:rPr>
              <a:t>de los tratados es una de las disciplinas que más se ha desarrollado </a:t>
            </a:r>
            <a:r>
              <a:rPr lang="es-MX" sz="2200" dirty="0" smtClean="0">
                <a:solidFill>
                  <a:schemeClr val="accent1">
                    <a:lumMod val="50000"/>
                  </a:schemeClr>
                </a:solidFill>
              </a:rPr>
              <a:t>en los </a:t>
            </a:r>
            <a:r>
              <a:rPr lang="es-MX" sz="2200" dirty="0">
                <a:solidFill>
                  <a:schemeClr val="accent1">
                    <a:lumMod val="50000"/>
                  </a:schemeClr>
                </a:solidFill>
              </a:rPr>
              <a:t>últimos años; en el ámbito internacional, ha pasado de ser mero </a:t>
            </a:r>
            <a:r>
              <a:rPr lang="es-MX" sz="2200" dirty="0" smtClean="0">
                <a:solidFill>
                  <a:schemeClr val="accent1">
                    <a:lumMod val="50000"/>
                  </a:schemeClr>
                </a:solidFill>
              </a:rPr>
              <a:t>derecho consuetudinario </a:t>
            </a:r>
            <a:r>
              <a:rPr lang="es-MX" sz="2200" dirty="0">
                <a:solidFill>
                  <a:schemeClr val="accent1">
                    <a:lumMod val="50000"/>
                  </a:schemeClr>
                </a:solidFill>
              </a:rPr>
              <a:t>a ser derecho codificado a partir de la celebración de </a:t>
            </a:r>
            <a:r>
              <a:rPr lang="es-MX" sz="2200" dirty="0" smtClean="0">
                <a:solidFill>
                  <a:schemeClr val="accent1">
                    <a:lumMod val="50000"/>
                  </a:schemeClr>
                </a:solidFill>
              </a:rPr>
              <a:t>las convenciones </a:t>
            </a:r>
            <a:r>
              <a:rPr lang="es-MX" sz="2200" dirty="0">
                <a:solidFill>
                  <a:schemeClr val="accent1">
                    <a:lumMod val="50000"/>
                  </a:schemeClr>
                </a:solidFill>
              </a:rPr>
              <a:t>que se han adoptado en materia de </a:t>
            </a:r>
            <a:r>
              <a:rPr lang="es-MX" sz="2200" dirty="0" smtClean="0">
                <a:solidFill>
                  <a:schemeClr val="accent1">
                    <a:lumMod val="50000"/>
                  </a:schemeClr>
                </a:solidFill>
              </a:rPr>
              <a:t>tratados</a:t>
            </a:r>
            <a:r>
              <a:rPr lang="es-MX" sz="2200" dirty="0">
                <a:solidFill>
                  <a:schemeClr val="accent1">
                    <a:lumMod val="50000"/>
                  </a:schemeClr>
                </a:solidFill>
              </a:rPr>
              <a:t>.</a:t>
            </a: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538055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83335" y="1187015"/>
            <a:ext cx="2215158" cy="488369"/>
          </a:xfrm>
        </p:spPr>
        <p:txBody>
          <a:bodyPr>
            <a:normAutofit fontScale="90000"/>
          </a:bodyPr>
          <a:lstStyle/>
          <a:p>
            <a:pPr algn="ctr"/>
            <a:r>
              <a:rPr lang="es-MX" b="1" i="1" dirty="0" smtClean="0">
                <a:solidFill>
                  <a:schemeClr val="accent1">
                    <a:lumMod val="50000"/>
                  </a:schemeClr>
                </a:solidFill>
              </a:rPr>
              <a:t>Disclaimer</a:t>
            </a:r>
            <a:endParaRPr lang="es-MX" b="1" i="1"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438792350"/>
              </p:ext>
            </p:extLst>
          </p:nvPr>
        </p:nvGraphicFramePr>
        <p:xfrm>
          <a:off x="628650" y="1830209"/>
          <a:ext cx="7886700" cy="4575596"/>
        </p:xfrm>
        <a:graphic>
          <a:graphicData uri="http://schemas.openxmlformats.org/drawingml/2006/table">
            <a:tbl>
              <a:tblPr firstRow="1" bandRow="1"/>
              <a:tblGrid>
                <a:gridCol w="351747"/>
                <a:gridCol w="7534953"/>
              </a:tblGrid>
              <a:tr h="494449">
                <a:tc>
                  <a:txBody>
                    <a:bodyPr/>
                    <a:lstStyle/>
                    <a:p>
                      <a:pPr>
                        <a:lnSpc>
                          <a:spcPct val="107000"/>
                        </a:lnSpc>
                      </a:pPr>
                      <a:endParaRPr lang="es-ES_tradnl" sz="1100">
                        <a:effectLst/>
                        <a:latin typeface="Calibri"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nSpc>
                          <a:spcPct val="107000"/>
                        </a:lnSpc>
                      </a:pPr>
                      <a:endParaRPr lang="es-ES_tradnl" sz="1100" dirty="0">
                        <a:effectLst/>
                        <a:latin typeface="Calibri"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r>
              <a:tr h="494449">
                <a:tc>
                  <a:txBody>
                    <a:bodyPr/>
                    <a:lstStyle/>
                    <a:p>
                      <a:pPr>
                        <a:lnSpc>
                          <a:spcPct val="107000"/>
                        </a:lnSpc>
                        <a:spcAft>
                          <a:spcPts val="800"/>
                        </a:spcAft>
                      </a:pPr>
                      <a:r>
                        <a:rPr lang="es-MX" sz="1100" b="1">
                          <a:effectLst/>
                          <a:latin typeface="Calibri" charset="0"/>
                          <a:ea typeface="Calibri" charset="0"/>
                          <a:cs typeface="Times New Roman" charset="0"/>
                        </a:rPr>
                        <a:t>[1] </a:t>
                      </a:r>
                      <a:endParaRPr lang="es-ES_tradnl" sz="110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nSpc>
                          <a:spcPct val="107000"/>
                        </a:lnSpc>
                        <a:spcAft>
                          <a:spcPts val="800"/>
                        </a:spcAft>
                      </a:pPr>
                      <a:r>
                        <a:rPr lang="es-MX" sz="1200" dirty="0">
                          <a:effectLst/>
                          <a:latin typeface="Calibri" charset="0"/>
                          <a:ea typeface="Calibri" charset="0"/>
                          <a:cs typeface="Times New Roman" charset="0"/>
                        </a:rPr>
                        <a:t>Dominio </a:t>
                      </a:r>
                      <a:r>
                        <a:rPr lang="es-MX" sz="1200" dirty="0" smtClean="0">
                          <a:effectLst/>
                          <a:latin typeface="Calibri" charset="0"/>
                          <a:ea typeface="Calibri" charset="0"/>
                          <a:cs typeface="Times New Roman" charset="0"/>
                        </a:rPr>
                        <a:t>público.</a:t>
                      </a:r>
                      <a:endParaRPr lang="es-ES_tradnl" sz="1200" dirty="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r>
              <a:tr h="839464">
                <a:tc>
                  <a:txBody>
                    <a:bodyPr/>
                    <a:lstStyle/>
                    <a:p>
                      <a:pPr>
                        <a:lnSpc>
                          <a:spcPct val="107000"/>
                        </a:lnSpc>
                        <a:spcAft>
                          <a:spcPts val="800"/>
                        </a:spcAft>
                      </a:pPr>
                      <a:r>
                        <a:rPr lang="es-MX" sz="1100" b="1">
                          <a:effectLst/>
                          <a:latin typeface="Calibri" charset="0"/>
                          <a:ea typeface="Calibri" charset="0"/>
                          <a:cs typeface="Times New Roman" charset="0"/>
                        </a:rPr>
                        <a:t>[2] </a:t>
                      </a:r>
                      <a:endParaRPr lang="es-ES_tradnl" sz="110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indent="0" algn="l" defTabSz="685800" rtl="0" eaLnBrk="1" fontAlgn="auto" latinLnBrk="0" hangingPunct="1">
                        <a:lnSpc>
                          <a:spcPct val="107000"/>
                        </a:lnSpc>
                        <a:spcBef>
                          <a:spcPts val="0"/>
                        </a:spcBef>
                        <a:spcAft>
                          <a:spcPts val="800"/>
                        </a:spcAft>
                        <a:buClrTx/>
                        <a:buSzTx/>
                        <a:buFontTx/>
                        <a:buNone/>
                        <a:tabLst/>
                        <a:defRPr/>
                      </a:pPr>
                      <a:r>
                        <a:rPr lang="es-ES_tradnl" sz="1200" i="1" kern="1200" dirty="0" smtClean="0">
                          <a:solidFill>
                            <a:schemeClr val="tx1"/>
                          </a:solidFill>
                          <a:effectLst/>
                          <a:latin typeface="+mn-lt"/>
                          <a:ea typeface="+mn-ea"/>
                          <a:cs typeface="+mn-cs"/>
                        </a:rPr>
                        <a:t>Escudo Nacional de los Estados Unidos Mexicanos en los Pinos</a:t>
                      </a:r>
                      <a:r>
                        <a:rPr lang="es-ES_tradnl" sz="1200" kern="1200" dirty="0" smtClean="0">
                          <a:solidFill>
                            <a:schemeClr val="tx1"/>
                          </a:solidFill>
                          <a:effectLst/>
                          <a:latin typeface="+mn-lt"/>
                          <a:ea typeface="+mn-ea"/>
                          <a:cs typeface="+mn-cs"/>
                        </a:rPr>
                        <a:t>. (2013, 12 agosto). [Fotografía]. </a:t>
                      </a:r>
                      <a:r>
                        <a:rPr lang="es-ES_tradnl" sz="1200" kern="1200" dirty="0" err="1" smtClean="0">
                          <a:solidFill>
                            <a:schemeClr val="tx1"/>
                          </a:solidFill>
                          <a:effectLst/>
                          <a:latin typeface="+mn-lt"/>
                          <a:ea typeface="+mn-ea"/>
                          <a:cs typeface="+mn-cs"/>
                        </a:rPr>
                        <a:t>Latintimes.com</a:t>
                      </a:r>
                      <a:r>
                        <a:rPr lang="es-ES_tradnl" sz="1200" kern="1200" dirty="0" smtClean="0">
                          <a:solidFill>
                            <a:schemeClr val="tx1"/>
                          </a:solidFill>
                          <a:effectLst/>
                          <a:latin typeface="+mn-lt"/>
                          <a:ea typeface="+mn-ea"/>
                          <a:cs typeface="+mn-cs"/>
                        </a:rPr>
                        <a:t>. </a:t>
                      </a:r>
                      <a:r>
                        <a:rPr lang="es-MX" sz="1200" u="sng" dirty="0" smtClean="0">
                          <a:solidFill>
                            <a:srgbClr val="0563C1"/>
                          </a:solidFill>
                          <a:effectLst/>
                          <a:latin typeface="Calibri" charset="0"/>
                          <a:ea typeface="Calibri" charset="0"/>
                          <a:cs typeface="Times New Roman" charset="0"/>
                          <a:hlinkClick r:id="rId3"/>
                        </a:rPr>
                        <a:t>https</a:t>
                      </a:r>
                      <a:r>
                        <a:rPr lang="es-MX" sz="1200" u="sng" dirty="0">
                          <a:solidFill>
                            <a:srgbClr val="0563C1"/>
                          </a:solidFill>
                          <a:effectLst/>
                          <a:latin typeface="Calibri" charset="0"/>
                          <a:ea typeface="Calibri" charset="0"/>
                          <a:cs typeface="Times New Roman" charset="0"/>
                          <a:hlinkClick r:id="rId3"/>
                        </a:rPr>
                        <a:t>://www.latintimes.com/5-de-febrero-dia-de-la-constitucion-politica-de-los-estados-unidos-mexicanos-y-sus-293447</a:t>
                      </a:r>
                      <a:endParaRPr lang="es-ES_tradnl" sz="1200" dirty="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1317827">
                <a:tc>
                  <a:txBody>
                    <a:bodyPr/>
                    <a:lstStyle/>
                    <a:p>
                      <a:pPr>
                        <a:lnSpc>
                          <a:spcPct val="107000"/>
                        </a:lnSpc>
                        <a:spcAft>
                          <a:spcPts val="800"/>
                        </a:spcAft>
                      </a:pPr>
                      <a:r>
                        <a:rPr lang="es-MX" sz="1100" b="1">
                          <a:effectLst/>
                          <a:latin typeface="Calibri" charset="0"/>
                          <a:ea typeface="Calibri" charset="0"/>
                          <a:cs typeface="Times New Roman" charset="0"/>
                        </a:rPr>
                        <a:t>[3] </a:t>
                      </a:r>
                      <a:endParaRPr lang="es-ES_tradnl" sz="110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marL="0" marR="0" indent="0" algn="l" defTabSz="685800" rtl="0" eaLnBrk="1" fontAlgn="auto" latinLnBrk="0" hangingPunct="1">
                        <a:lnSpc>
                          <a:spcPct val="107000"/>
                        </a:lnSpc>
                        <a:spcBef>
                          <a:spcPts val="0"/>
                        </a:spcBef>
                        <a:spcAft>
                          <a:spcPts val="800"/>
                        </a:spcAft>
                        <a:buClrTx/>
                        <a:buSzTx/>
                        <a:buFontTx/>
                        <a:buNone/>
                        <a:tabLst/>
                        <a:defRPr/>
                      </a:pPr>
                      <a:r>
                        <a:rPr lang="es-MX" sz="1200" dirty="0">
                          <a:effectLst/>
                          <a:latin typeface="+mn-lt"/>
                          <a:ea typeface="Calibri" charset="0"/>
                          <a:cs typeface="Times New Roman" charset="0"/>
                        </a:rPr>
                        <a:t>Sesión Solemne del Senado de México (</a:t>
                      </a:r>
                      <a:r>
                        <a:rPr lang="es-MX" sz="1200" u="sng" dirty="0">
                          <a:solidFill>
                            <a:srgbClr val="0563C1"/>
                          </a:solidFill>
                          <a:effectLst/>
                          <a:latin typeface="+mn-lt"/>
                          <a:ea typeface="Calibri" charset="0"/>
                          <a:cs typeface="Times New Roman" charset="0"/>
                          <a:hlinkClick r:id="rId4"/>
                        </a:rPr>
                        <a:t>https://www.flickr.com/photos/gobiernodechile/20470769019/in/photolist-xbW3rr-njRd5A-bzSU5Y-bNMy6i-bzSUbm-bNMybp-bzSUcs-bzSUks-bNMy58-bzSU7o-bNMxMe-bzSTWA-56EdDR-bzSTZj-aSKBpv-6WG7VS-AR8TNo-2k7XmjB-79Y55t-79Y4wx-bNMxGc-bNMy9z-bNMxYt-nYRs2h-nYRs6A-aRinG6-nYRCth-ogimUN-6BpccS-6B9qbn-dYwkFj-dYqBae-dYwkeE-6hABdk-9vM28f-79Y4kZ-2k7Xmjb-7a2V7U-79Y4KM-aUowmZ-dMsv27-dMsuXS-dMsuWN-dMmWcp-dMmWdn-dMmWez-dMsuZu-dLYTK8-dMswK9-dDj93N/</a:t>
                      </a:r>
                      <a:r>
                        <a:rPr lang="es-MX" sz="1200" dirty="0">
                          <a:effectLst/>
                          <a:latin typeface="+mn-lt"/>
                          <a:ea typeface="Calibri" charset="0"/>
                          <a:cs typeface="Times New Roman" charset="0"/>
                        </a:rPr>
                        <a:t>) </a:t>
                      </a:r>
                      <a:r>
                        <a:rPr lang="es-MX" sz="1200" kern="1200" dirty="0" smtClean="0">
                          <a:solidFill>
                            <a:schemeClr val="tx1"/>
                          </a:solidFill>
                          <a:effectLst/>
                          <a:latin typeface="+mn-lt"/>
                          <a:ea typeface="+mn-ea"/>
                          <a:cs typeface="+mn-cs"/>
                        </a:rPr>
                        <a:t>por Gobierno de Chile bajo licencia CC BY 2.0 (</a:t>
                      </a:r>
                      <a:r>
                        <a:rPr lang="es-MX" sz="1200" u="sng" kern="1200" dirty="0" smtClean="0">
                          <a:solidFill>
                            <a:schemeClr val="tx1"/>
                          </a:solidFill>
                          <a:effectLst/>
                          <a:latin typeface="+mn-lt"/>
                          <a:ea typeface="+mn-ea"/>
                          <a:cs typeface="+mn-cs"/>
                          <a:hlinkClick r:id="rId5"/>
                        </a:rPr>
                        <a:t>https://creativecommons.org/licenses/by/2.0/</a:t>
                      </a:r>
                      <a:r>
                        <a:rPr lang="es-MX" sz="1200" kern="1200" dirty="0" smtClean="0">
                          <a:solidFill>
                            <a:schemeClr val="tx1"/>
                          </a:solidFill>
                          <a:effectLst/>
                          <a:latin typeface="+mn-lt"/>
                          <a:ea typeface="+mn-ea"/>
                          <a:cs typeface="+mn-cs"/>
                        </a:rPr>
                        <a:t>)</a:t>
                      </a:r>
                      <a:endParaRPr lang="es-ES_tradnl" sz="1200" kern="1200" dirty="0" smtClean="0">
                        <a:solidFill>
                          <a:schemeClr val="tx1"/>
                        </a:solidFill>
                        <a:effectLst/>
                        <a:latin typeface="+mn-lt"/>
                        <a:ea typeface="+mn-ea"/>
                        <a:cs typeface="+mn-cs"/>
                      </a:endParaRPr>
                    </a:p>
                    <a:p>
                      <a:pPr>
                        <a:lnSpc>
                          <a:spcPct val="107000"/>
                        </a:lnSpc>
                        <a:spcAft>
                          <a:spcPts val="800"/>
                        </a:spcAft>
                      </a:pPr>
                      <a:endParaRPr lang="es-ES_tradnl" sz="1100" dirty="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r>
              <a:tr h="600282">
                <a:tc>
                  <a:txBody>
                    <a:bodyPr/>
                    <a:lstStyle/>
                    <a:p>
                      <a:pPr>
                        <a:lnSpc>
                          <a:spcPct val="107000"/>
                        </a:lnSpc>
                        <a:spcAft>
                          <a:spcPts val="800"/>
                        </a:spcAft>
                      </a:pPr>
                      <a:r>
                        <a:rPr lang="es-MX" sz="1100" b="1">
                          <a:effectLst/>
                          <a:latin typeface="Calibri" charset="0"/>
                          <a:ea typeface="Calibri" charset="0"/>
                          <a:cs typeface="Times New Roman" charset="0"/>
                        </a:rPr>
                        <a:t>[4]</a:t>
                      </a:r>
                      <a:endParaRPr lang="es-ES_tradnl" sz="110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nSpc>
                          <a:spcPct val="107000"/>
                        </a:lnSpc>
                        <a:spcAft>
                          <a:spcPts val="800"/>
                        </a:spcAft>
                      </a:pPr>
                      <a:r>
                        <a:rPr lang="es-ES_tradnl" sz="1200" dirty="0">
                          <a:effectLst/>
                          <a:latin typeface="Calibri" charset="0"/>
                          <a:ea typeface="Calibri" charset="0"/>
                          <a:cs typeface="Times New Roman" charset="0"/>
                        </a:rPr>
                        <a:t>Senado de </a:t>
                      </a:r>
                      <a:r>
                        <a:rPr lang="es-ES_tradnl" sz="1200">
                          <a:effectLst/>
                          <a:latin typeface="Calibri" charset="0"/>
                          <a:ea typeface="Calibri" charset="0"/>
                          <a:cs typeface="Times New Roman" charset="0"/>
                        </a:rPr>
                        <a:t>la </a:t>
                      </a:r>
                      <a:r>
                        <a:rPr lang="es-ES_tradnl" sz="1200" smtClean="0">
                          <a:effectLst/>
                          <a:latin typeface="Calibri" charset="0"/>
                          <a:ea typeface="Calibri" charset="0"/>
                          <a:cs typeface="Times New Roman" charset="0"/>
                        </a:rPr>
                        <a:t>República. </a:t>
                      </a:r>
                      <a:r>
                        <a:rPr lang="es-ES_tradnl" sz="1200" dirty="0">
                          <a:effectLst/>
                          <a:latin typeface="Calibri" charset="0"/>
                          <a:ea typeface="Calibri" charset="0"/>
                          <a:cs typeface="Times New Roman" charset="0"/>
                        </a:rPr>
                        <a:t>(2020, 15 diciembre). </a:t>
                      </a:r>
                      <a:r>
                        <a:rPr lang="es-ES_tradnl" sz="1200" i="1" dirty="0">
                          <a:effectLst/>
                          <a:latin typeface="Calibri" charset="0"/>
                          <a:ea typeface="Calibri" charset="0"/>
                          <a:cs typeface="Times New Roman" charset="0"/>
                        </a:rPr>
                        <a:t>Sesiones ordinarias</a:t>
                      </a:r>
                      <a:r>
                        <a:rPr lang="es-ES_tradnl" sz="1200" dirty="0">
                          <a:effectLst/>
                          <a:latin typeface="Calibri" charset="0"/>
                          <a:ea typeface="Calibri" charset="0"/>
                          <a:cs typeface="Times New Roman" charset="0"/>
                        </a:rPr>
                        <a:t> [Fotografía]. </a:t>
                      </a:r>
                      <a:r>
                        <a:rPr lang="es-ES_tradnl" sz="1200" dirty="0" err="1">
                          <a:effectLst/>
                          <a:latin typeface="Calibri" charset="0"/>
                          <a:ea typeface="Calibri" charset="0"/>
                          <a:cs typeface="Times New Roman" charset="0"/>
                        </a:rPr>
                        <a:t>Senado.gob.mx</a:t>
                      </a:r>
                      <a:r>
                        <a:rPr lang="es-ES_tradnl" sz="1200" dirty="0">
                          <a:effectLst/>
                          <a:latin typeface="Calibri" charset="0"/>
                          <a:ea typeface="Calibri" charset="0"/>
                          <a:cs typeface="Times New Roman" charset="0"/>
                        </a:rPr>
                        <a:t>. </a:t>
                      </a:r>
                      <a:r>
                        <a:rPr lang="es-MX" sz="1200" dirty="0">
                          <a:effectLst/>
                          <a:latin typeface="Calibri" charset="0"/>
                          <a:ea typeface="Calibri" charset="0"/>
                          <a:cs typeface="Times New Roman" charset="0"/>
                        </a:rPr>
                        <a:t>https://www.senado.gob.mx/64/orden_del_dia</a:t>
                      </a:r>
                      <a:endParaRPr lang="es-ES_tradnl" sz="1200" dirty="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600282">
                <a:tc>
                  <a:txBody>
                    <a:bodyPr/>
                    <a:lstStyle/>
                    <a:p>
                      <a:pPr>
                        <a:lnSpc>
                          <a:spcPct val="107000"/>
                        </a:lnSpc>
                        <a:spcAft>
                          <a:spcPts val="800"/>
                        </a:spcAft>
                      </a:pPr>
                      <a:r>
                        <a:rPr lang="es-MX" sz="1100" b="1">
                          <a:effectLst/>
                          <a:latin typeface="Calibri" charset="0"/>
                          <a:ea typeface="Calibri" charset="0"/>
                          <a:cs typeface="Times New Roman" charset="0"/>
                        </a:rPr>
                        <a:t>[5]</a:t>
                      </a:r>
                      <a:endParaRPr lang="es-ES_tradnl" sz="110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nSpc>
                          <a:spcPct val="107000"/>
                        </a:lnSpc>
                        <a:spcAft>
                          <a:spcPts val="800"/>
                        </a:spcAft>
                      </a:pPr>
                      <a:r>
                        <a:rPr lang="es-MX" sz="1200" dirty="0">
                          <a:effectLst/>
                          <a:latin typeface="Calibri" charset="0"/>
                          <a:ea typeface="Calibri" charset="0"/>
                          <a:cs typeface="Times New Roman" charset="0"/>
                        </a:rPr>
                        <a:t>Gobierno de México. (2011, 14 noviembre). </a:t>
                      </a:r>
                      <a:r>
                        <a:rPr lang="es-MX" sz="1200" i="1" dirty="0">
                          <a:effectLst/>
                          <a:latin typeface="Calibri" charset="0"/>
                          <a:ea typeface="Calibri" charset="0"/>
                          <a:cs typeface="Times New Roman" charset="0"/>
                        </a:rPr>
                        <a:t>Última reforma publicada al Decreto por el que se crea el IME</a:t>
                      </a:r>
                      <a:r>
                        <a:rPr lang="es-MX" sz="1200" dirty="0">
                          <a:effectLst/>
                          <a:latin typeface="Calibri" charset="0"/>
                          <a:ea typeface="Calibri" charset="0"/>
                          <a:cs typeface="Times New Roman" charset="0"/>
                        </a:rPr>
                        <a:t>. </a:t>
                      </a:r>
                      <a:r>
                        <a:rPr lang="es-MX" sz="1200" dirty="0" smtClean="0">
                          <a:effectLst/>
                          <a:latin typeface="Calibri" charset="0"/>
                          <a:ea typeface="Calibri" charset="0"/>
                          <a:cs typeface="Times New Roman" charset="0"/>
                        </a:rPr>
                        <a:t>Gob.mx.</a:t>
                      </a:r>
                      <a:r>
                        <a:rPr lang="es-MX" sz="1200" baseline="0" dirty="0" smtClean="0">
                          <a:effectLst/>
                          <a:latin typeface="Calibri" charset="0"/>
                          <a:ea typeface="Calibri" charset="0"/>
                          <a:cs typeface="Times New Roman" charset="0"/>
                        </a:rPr>
                        <a:t> </a:t>
                      </a:r>
                      <a:r>
                        <a:rPr lang="es-MX" sz="1200" dirty="0" smtClean="0">
                          <a:effectLst/>
                          <a:latin typeface="Calibri" charset="0"/>
                          <a:ea typeface="Calibri" charset="0"/>
                          <a:cs typeface="Times New Roman" charset="0"/>
                        </a:rPr>
                        <a:t>https</a:t>
                      </a:r>
                      <a:r>
                        <a:rPr lang="es-MX" sz="1200" dirty="0">
                          <a:effectLst/>
                          <a:latin typeface="Calibri" charset="0"/>
                          <a:ea typeface="Calibri" charset="0"/>
                          <a:cs typeface="Times New Roman" charset="0"/>
                        </a:rPr>
                        <a:t>://www.gob.mx/ime/documentos/ultima-reforma-publicada-al-decreto-por-el-que-se-crea-el-ime</a:t>
                      </a:r>
                      <a:endParaRPr lang="es-ES_tradnl" sz="1200" dirty="0">
                        <a:effectLst/>
                        <a:latin typeface="Calibri" charset="0"/>
                        <a:ea typeface="Calibri" charset="0"/>
                        <a:cs typeface="Times New Roman"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r>
            </a:tbl>
          </a:graphicData>
        </a:graphic>
      </p:graphicFrame>
    </p:spTree>
    <p:extLst>
      <p:ext uri="{BB962C8B-B14F-4D97-AF65-F5344CB8AC3E}">
        <p14:creationId xmlns:p14="http://schemas.microsoft.com/office/powerpoint/2010/main" val="2812706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604" y="649876"/>
            <a:ext cx="6679654" cy="687610"/>
          </a:xfrm>
        </p:spPr>
        <p:txBody>
          <a:bodyPr/>
          <a:lstStyle/>
          <a:p>
            <a:pPr algn="ctr"/>
            <a:r>
              <a:rPr lang="es-MX" b="1" dirty="0" smtClean="0">
                <a:solidFill>
                  <a:schemeClr val="accent1">
                    <a:lumMod val="50000"/>
                  </a:schemeClr>
                </a:solidFill>
              </a:rPr>
              <a:t>Fuentes de información</a:t>
            </a:r>
            <a:endParaRPr lang="es-MX" b="1" dirty="0">
              <a:solidFill>
                <a:schemeClr val="accent1">
                  <a:lumMod val="50000"/>
                </a:schemeClr>
              </a:solidFill>
            </a:endParaRPr>
          </a:p>
        </p:txBody>
      </p:sp>
      <p:sp>
        <p:nvSpPr>
          <p:cNvPr id="3" name="Marcador de contenido 2"/>
          <p:cNvSpPr>
            <a:spLocks noGrp="1"/>
          </p:cNvSpPr>
          <p:nvPr>
            <p:ph idx="1"/>
          </p:nvPr>
        </p:nvSpPr>
        <p:spPr>
          <a:xfrm>
            <a:off x="412626" y="1484784"/>
            <a:ext cx="8335838" cy="5184576"/>
          </a:xfrm>
        </p:spPr>
        <p:txBody>
          <a:bodyPr>
            <a:normAutofit fontScale="47500" lnSpcReduction="20000"/>
          </a:bodyPr>
          <a:lstStyle/>
          <a:p>
            <a:r>
              <a:rPr lang="es-ES_tradnl" sz="2300" dirty="0"/>
              <a:t>Auditor</a:t>
            </a:r>
            <a:r>
              <a:rPr lang="es-ES" sz="2300" dirty="0" err="1"/>
              <a:t>ía</a:t>
            </a:r>
            <a:r>
              <a:rPr lang="es-ES" sz="2300" dirty="0"/>
              <a:t> Superior de la Federación. (1976, 29 de diciembre). </a:t>
            </a:r>
            <a:r>
              <a:rPr lang="es-ES_tradnl" sz="2300" i="1" dirty="0"/>
              <a:t>Ley </a:t>
            </a:r>
            <a:r>
              <a:rPr lang="es-ES_tradnl" sz="2300" i="1" dirty="0" err="1"/>
              <a:t>Organica</a:t>
            </a:r>
            <a:r>
              <a:rPr lang="es-ES_tradnl" sz="2300" i="1" dirty="0"/>
              <a:t> de la </a:t>
            </a:r>
            <a:r>
              <a:rPr lang="es-ES_tradnl" sz="2300" i="1" dirty="0" err="1"/>
              <a:t>administracion</a:t>
            </a:r>
            <a:r>
              <a:rPr lang="es-ES_tradnl" sz="2300" i="1" dirty="0"/>
              <a:t> Publica Federal. </a:t>
            </a:r>
            <a:r>
              <a:rPr lang="es-ES_tradnl" sz="2300" dirty="0"/>
              <a:t>Diario Oficial de la </a:t>
            </a:r>
            <a:r>
              <a:rPr lang="es-ES_tradnl" sz="2300" dirty="0" err="1"/>
              <a:t>Federaci</a:t>
            </a:r>
            <a:r>
              <a:rPr lang="es-ES" sz="2300" dirty="0" err="1" smtClean="0"/>
              <a:t>ón</a:t>
            </a:r>
            <a:r>
              <a:rPr lang="es-ES" sz="2300" dirty="0" smtClean="0"/>
              <a:t>. </a:t>
            </a:r>
            <a:r>
              <a:rPr lang="es-MX" sz="2300" dirty="0"/>
              <a:t>https://www.asf.gob.mx/Trans/Informes/IR2000i/ir2000/Compila2000/leyes/15loapf/cuerpo.htm</a:t>
            </a:r>
          </a:p>
          <a:p>
            <a:r>
              <a:rPr lang="es-MX" sz="2300" dirty="0"/>
              <a:t>Cámara de Diputados del H. Congreso de la Unión. Secretaría General. Secretaría de Servicios Parlamentarios. (2004, 2 de septiembre). </a:t>
            </a:r>
            <a:r>
              <a:rPr lang="es-MX" sz="2300" i="1" dirty="0"/>
              <a:t>Ley sobre la aprobación de tratados internacionales en materia económica. </a:t>
            </a:r>
            <a:r>
              <a:rPr lang="es-MX" sz="2300" dirty="0"/>
              <a:t>Diario Federaci</a:t>
            </a:r>
            <a:r>
              <a:rPr lang="es-ES" sz="2300" dirty="0" err="1"/>
              <a:t>ón</a:t>
            </a:r>
            <a:r>
              <a:rPr lang="es-ES" sz="2300" dirty="0"/>
              <a:t>. </a:t>
            </a:r>
            <a:r>
              <a:rPr lang="es-MX" sz="2300" dirty="0">
                <a:solidFill>
                  <a:schemeClr val="accent1">
                    <a:lumMod val="50000"/>
                  </a:schemeClr>
                </a:solidFill>
                <a:hlinkClick r:id="rId2"/>
              </a:rPr>
              <a:t>http://www.diputados.gob.mx/LeyesBiblio/pdf/271.pdf</a:t>
            </a:r>
            <a:endParaRPr lang="es-MX" sz="2300" dirty="0">
              <a:solidFill>
                <a:schemeClr val="accent1">
                  <a:lumMod val="50000"/>
                </a:schemeClr>
              </a:solidFill>
            </a:endParaRPr>
          </a:p>
          <a:p>
            <a:r>
              <a:rPr lang="es-MX" sz="2300" dirty="0"/>
              <a:t>Cámara de Diputados del H. Congreso de la Unión. Secretaría General. Secretaría de Servicios Parlamentarios. (1992, 2 de enero). </a:t>
            </a:r>
            <a:r>
              <a:rPr lang="es-MX" sz="2300" i="1" dirty="0"/>
              <a:t>Ley sobre la aprobación de tratados. </a:t>
            </a:r>
            <a:r>
              <a:rPr lang="es-MX" sz="2300" dirty="0"/>
              <a:t>Diario Federaci</a:t>
            </a:r>
            <a:r>
              <a:rPr lang="es-ES" sz="2300" dirty="0" err="1"/>
              <a:t>ón</a:t>
            </a:r>
            <a:r>
              <a:rPr lang="es-ES" sz="2300" dirty="0"/>
              <a:t>. </a:t>
            </a:r>
            <a:r>
              <a:rPr lang="es-MX" sz="2300" u="sng" dirty="0">
                <a:solidFill>
                  <a:schemeClr val="accent1">
                    <a:lumMod val="50000"/>
                  </a:schemeClr>
                </a:solidFill>
              </a:rPr>
              <a:t>http://www.diputados.gob.mx/LeyesBiblio/pdf/216.pdf</a:t>
            </a:r>
          </a:p>
          <a:p>
            <a:r>
              <a:rPr lang="es-MX" sz="2300" dirty="0"/>
              <a:t>C</a:t>
            </a:r>
            <a:r>
              <a:rPr lang="es-ES" sz="2300" dirty="0" err="1"/>
              <a:t>ámara</a:t>
            </a:r>
            <a:r>
              <a:rPr lang="es-ES" sz="2300" dirty="0"/>
              <a:t> de Diputados (1991). </a:t>
            </a:r>
            <a:r>
              <a:rPr lang="es-ES" sz="2300" i="1" dirty="0"/>
              <a:t>Reforma al artículo 76, fracción I, de la Constitución Política de los Estados Unidos Mexicanos, sobre las facultades del Senado de la República, presentada por el diputado José </a:t>
            </a:r>
            <a:r>
              <a:rPr lang="es-ES" sz="2300" i="1" dirty="0" err="1"/>
              <a:t>Angel</a:t>
            </a:r>
            <a:r>
              <a:rPr lang="es-ES" sz="2300" i="1" dirty="0"/>
              <a:t> Luna Mijares</a:t>
            </a:r>
            <a:r>
              <a:rPr lang="es-ES" sz="2300" dirty="0"/>
              <a:t>. </a:t>
            </a:r>
            <a:r>
              <a:rPr lang="es-ES" sz="2300" dirty="0" err="1"/>
              <a:t>Cronica.diputados.gob.mx</a:t>
            </a:r>
            <a:r>
              <a:rPr lang="es-ES" sz="2300" dirty="0"/>
              <a:t>. </a:t>
            </a:r>
            <a:r>
              <a:rPr lang="es-MX" sz="2300" dirty="0">
                <a:solidFill>
                  <a:schemeClr val="accent1">
                    <a:lumMod val="50000"/>
                  </a:schemeClr>
                </a:solidFill>
                <a:hlinkClick r:id="rId3"/>
              </a:rPr>
              <a:t>http://cronica.diputados.gob.mx/Iniciativas/54/233.html#:~:text=El%20art%C3%ADculo%2076%20de%20la,del%20Despacho%20correspondiente%20rindan%20a</a:t>
            </a:r>
          </a:p>
          <a:p>
            <a:r>
              <a:rPr lang="es-MX" sz="2300" dirty="0"/>
              <a:t>Cámara de Diputados del H. Congreso de la Unión. Secretaría General. Secretaría de Servicios Parlamentarios. (2020, 20 de marzo). </a:t>
            </a:r>
            <a:r>
              <a:rPr lang="es-MX" sz="2300" i="1" dirty="0"/>
              <a:t>Reglamento del </a:t>
            </a:r>
            <a:r>
              <a:rPr lang="es-MX" sz="2300" i="1" dirty="0" smtClean="0"/>
              <a:t>Senado </a:t>
            </a:r>
            <a:r>
              <a:rPr lang="es-MX" sz="2300" i="1" dirty="0"/>
              <a:t>de la Rep</a:t>
            </a:r>
            <a:r>
              <a:rPr lang="es-ES" sz="2300" i="1" dirty="0" err="1"/>
              <a:t>ública</a:t>
            </a:r>
            <a:r>
              <a:rPr lang="es-MX" sz="2300" i="1" dirty="0"/>
              <a:t>. </a:t>
            </a:r>
            <a:r>
              <a:rPr lang="es-MX" sz="2300" dirty="0"/>
              <a:t>Diario </a:t>
            </a:r>
            <a:r>
              <a:rPr lang="es-MX" sz="2300" dirty="0" smtClean="0"/>
              <a:t>Oficial de la Federaci</a:t>
            </a:r>
            <a:r>
              <a:rPr lang="es-ES" sz="2300" dirty="0" err="1"/>
              <a:t>ón</a:t>
            </a:r>
            <a:r>
              <a:rPr lang="es-ES" sz="2300" dirty="0"/>
              <a:t>. </a:t>
            </a:r>
            <a:r>
              <a:rPr lang="es-MX" sz="2300" u="sng" dirty="0">
                <a:solidFill>
                  <a:schemeClr val="accent1">
                    <a:lumMod val="50000"/>
                  </a:schemeClr>
                </a:solidFill>
              </a:rPr>
              <a:t>http</a:t>
            </a:r>
            <a:r>
              <a:rPr lang="es-MX" sz="2300" u="sng" dirty="0" smtClean="0">
                <a:solidFill>
                  <a:schemeClr val="accent1">
                    <a:lumMod val="50000"/>
                  </a:schemeClr>
                </a:solidFill>
              </a:rPr>
              <a:t>://www.diputados.gob.mx/LeyesBiblio/pdf/Reg_Senado_200320.pdf</a:t>
            </a:r>
            <a:endParaRPr lang="es-MX" sz="2300" u="sng" dirty="0">
              <a:solidFill>
                <a:schemeClr val="accent1">
                  <a:lumMod val="50000"/>
                </a:schemeClr>
              </a:solidFill>
              <a:hlinkClick r:id="rId3"/>
            </a:endParaRPr>
          </a:p>
          <a:p>
            <a:r>
              <a:rPr lang="es-ES_tradnl" sz="2300" dirty="0"/>
              <a:t>C</a:t>
            </a:r>
            <a:r>
              <a:rPr lang="es-ES" sz="2300" dirty="0" err="1"/>
              <a:t>ámara</a:t>
            </a:r>
            <a:r>
              <a:rPr lang="es-ES" sz="2300" dirty="0"/>
              <a:t> de Diputados.</a:t>
            </a:r>
            <a:r>
              <a:rPr lang="es-ES_tradnl" sz="2300" dirty="0"/>
              <a:t> LXI Legislatura. </a:t>
            </a:r>
            <a:r>
              <a:rPr lang="es-ES_tradnl" sz="2300" dirty="0" smtClean="0"/>
              <a:t>Dirección General de Bibliotecas, SIID </a:t>
            </a:r>
            <a:r>
              <a:rPr lang="es-ES" sz="2300" dirty="0"/>
              <a:t>(2005). El procedimiento interno para la aprobación de un tratado internacional en México (Actualización DPI-ISS-03-03). </a:t>
            </a:r>
            <a:r>
              <a:rPr lang="es-ES" sz="2300" dirty="0" err="1"/>
              <a:t>Diputados.gob.mx</a:t>
            </a:r>
            <a:r>
              <a:rPr lang="es-ES" sz="2300" dirty="0"/>
              <a:t>. </a:t>
            </a:r>
            <a:r>
              <a:rPr lang="es-MX" sz="2300" dirty="0">
                <a:solidFill>
                  <a:schemeClr val="accent1">
                    <a:lumMod val="50000"/>
                  </a:schemeClr>
                </a:solidFill>
                <a:cs typeface="Times New Roman" panose="02020603050405020304" pitchFamily="18" charset="0"/>
                <a:hlinkClick r:id="rId4"/>
              </a:rPr>
              <a:t>http://www.diputados.gob.mx/sia/coord/pdf/coord-iss-03-05.pdf</a:t>
            </a:r>
            <a:endParaRPr lang="es-MX" sz="2300" dirty="0">
              <a:solidFill>
                <a:schemeClr val="accent1">
                  <a:lumMod val="50000"/>
                </a:schemeClr>
              </a:solidFill>
              <a:cs typeface="Times New Roman" panose="02020603050405020304" pitchFamily="18" charset="0"/>
            </a:endParaRPr>
          </a:p>
          <a:p>
            <a:r>
              <a:rPr lang="es-ES_tradnl" sz="2300" dirty="0"/>
              <a:t>C</a:t>
            </a:r>
            <a:r>
              <a:rPr lang="es-ES" sz="2300" dirty="0" err="1"/>
              <a:t>ámara</a:t>
            </a:r>
            <a:r>
              <a:rPr lang="es-ES" sz="2300" dirty="0"/>
              <a:t> de Diputados. LIX Legislatura. Dirección General de Bibliotecas, SIID. (2005). </a:t>
            </a:r>
            <a:r>
              <a:rPr lang="es-ES_tradnl" sz="2300" dirty="0"/>
              <a:t>El procedimiento interno para la aprobación de un tratado internacional en México (Actualización DPI-ISS-03-03). </a:t>
            </a:r>
            <a:r>
              <a:rPr lang="es-ES_tradnl" sz="2300" dirty="0" err="1"/>
              <a:t>Diputados.gob.mx</a:t>
            </a:r>
            <a:r>
              <a:rPr lang="es-ES_tradnl" sz="2300" dirty="0"/>
              <a:t>. </a:t>
            </a:r>
            <a:r>
              <a:rPr lang="es-MX" sz="2300" dirty="0">
                <a:solidFill>
                  <a:schemeClr val="accent1">
                    <a:lumMod val="50000"/>
                  </a:schemeClr>
                </a:solidFill>
                <a:hlinkClick r:id="rId4"/>
              </a:rPr>
              <a:t>http://www.diputados.gob.mx/sia/coord/pdf/coord-iss-03-05.pdf</a:t>
            </a:r>
            <a:endParaRPr lang="es-MX" sz="2300" dirty="0">
              <a:solidFill>
                <a:schemeClr val="accent1">
                  <a:lumMod val="50000"/>
                </a:schemeClr>
              </a:solidFill>
            </a:endParaRPr>
          </a:p>
          <a:p>
            <a:r>
              <a:rPr lang="es-ES_tradnl" sz="2300" dirty="0"/>
              <a:t>C</a:t>
            </a:r>
            <a:r>
              <a:rPr lang="es-ES" sz="2300" dirty="0" err="1"/>
              <a:t>ámara</a:t>
            </a:r>
            <a:r>
              <a:rPr lang="es-ES" sz="2300" dirty="0"/>
              <a:t> de Diputados. </a:t>
            </a:r>
            <a:r>
              <a:rPr lang="es-ES_tradnl" sz="2300" dirty="0"/>
              <a:t>LXI Legislatura. </a:t>
            </a:r>
            <a:r>
              <a:rPr lang="es-ES" sz="2300" dirty="0"/>
              <a:t>Dirección General de Servicios de Documentación, Información y Análisis. (2012). </a:t>
            </a:r>
            <a:r>
              <a:rPr lang="es-ES" sz="2300" i="1" dirty="0"/>
              <a:t>Los Tratados Internacionales en México. Estudio de antecedentes, marco jurídico y conceptual, iniciativas presentadas en la LX y LXI Legislaturas y Derecho Comparado. </a:t>
            </a:r>
            <a:r>
              <a:rPr lang="es-ES" sz="2300" dirty="0" err="1" smtClean="0"/>
              <a:t>Diputados.gob.mx</a:t>
            </a:r>
            <a:r>
              <a:rPr lang="es-ES" sz="2300" dirty="0"/>
              <a:t>. </a:t>
            </a:r>
            <a:r>
              <a:rPr lang="es-MX" sz="2300" dirty="0">
                <a:solidFill>
                  <a:schemeClr val="accent1">
                    <a:lumMod val="50000"/>
                  </a:schemeClr>
                </a:solidFill>
                <a:cs typeface="Times New Roman" panose="02020603050405020304" pitchFamily="18" charset="0"/>
                <a:hlinkClick r:id="rId5"/>
              </a:rPr>
              <a:t>http://www.diputados.gob.mx/sedia/sia/spi/SAPI-ISS-10-12.pdf</a:t>
            </a:r>
            <a:endParaRPr lang="es-MX" sz="2300" dirty="0">
              <a:solidFill>
                <a:schemeClr val="accent1">
                  <a:lumMod val="50000"/>
                </a:schemeClr>
              </a:solidFill>
              <a:cs typeface="Times New Roman" panose="02020603050405020304" pitchFamily="18" charset="0"/>
            </a:endParaRPr>
          </a:p>
          <a:p>
            <a:r>
              <a:rPr lang="es-MX" sz="2300" dirty="0" smtClean="0">
                <a:solidFill>
                  <a:schemeClr val="accent1">
                    <a:lumMod val="50000"/>
                  </a:schemeClr>
                </a:solidFill>
              </a:rPr>
              <a:t>Convenci</a:t>
            </a:r>
            <a:r>
              <a:rPr lang="es-ES" sz="2300" dirty="0" err="1">
                <a:solidFill>
                  <a:schemeClr val="accent1">
                    <a:lumMod val="50000"/>
                  </a:schemeClr>
                </a:solidFill>
              </a:rPr>
              <a:t>ón</a:t>
            </a:r>
            <a:r>
              <a:rPr lang="es-ES" sz="2300" dirty="0">
                <a:solidFill>
                  <a:schemeClr val="accent1">
                    <a:lumMod val="50000"/>
                  </a:schemeClr>
                </a:solidFill>
              </a:rPr>
              <a:t> de Viena (1969, 23 </a:t>
            </a:r>
            <a:r>
              <a:rPr lang="es-ES" sz="2300" dirty="0" err="1">
                <a:solidFill>
                  <a:schemeClr val="accent1">
                    <a:lumMod val="50000"/>
                  </a:schemeClr>
                </a:solidFill>
              </a:rPr>
              <a:t>demayo</a:t>
            </a:r>
            <a:r>
              <a:rPr lang="es-ES" sz="2300" dirty="0">
                <a:solidFill>
                  <a:schemeClr val="accent1">
                    <a:lumMod val="50000"/>
                  </a:schemeClr>
                </a:solidFill>
              </a:rPr>
              <a:t>). </a:t>
            </a:r>
            <a:r>
              <a:rPr lang="es-ES" sz="2300" dirty="0" err="1">
                <a:solidFill>
                  <a:schemeClr val="accent1">
                    <a:lumMod val="50000"/>
                  </a:schemeClr>
                </a:solidFill>
              </a:rPr>
              <a:t>Oas.org</a:t>
            </a:r>
            <a:r>
              <a:rPr lang="es-ES" sz="2300" dirty="0">
                <a:solidFill>
                  <a:schemeClr val="accent1">
                    <a:lumMod val="50000"/>
                  </a:schemeClr>
                </a:solidFill>
              </a:rPr>
              <a:t>. </a:t>
            </a:r>
            <a:r>
              <a:rPr lang="es-MX" sz="2300" u="sng" dirty="0">
                <a:solidFill>
                  <a:schemeClr val="accent1">
                    <a:lumMod val="50000"/>
                  </a:schemeClr>
                </a:solidFill>
              </a:rPr>
              <a:t>https://www.oas.org/xxxivga/spanish/reference_docs/convencion_viena.pdf</a:t>
            </a:r>
          </a:p>
          <a:p>
            <a:r>
              <a:rPr lang="es-MX" sz="2300" i="1" dirty="0" smtClean="0">
                <a:solidFill>
                  <a:schemeClr val="accent1">
                    <a:lumMod val="50000"/>
                  </a:schemeClr>
                </a:solidFill>
              </a:rPr>
              <a:t>Constituci</a:t>
            </a:r>
            <a:r>
              <a:rPr lang="es-ES" sz="2300" i="1" dirty="0" err="1">
                <a:solidFill>
                  <a:schemeClr val="accent1">
                    <a:lumMod val="50000"/>
                  </a:schemeClr>
                </a:solidFill>
              </a:rPr>
              <a:t>ón</a:t>
            </a:r>
            <a:r>
              <a:rPr lang="es-ES" sz="2300" i="1" dirty="0">
                <a:solidFill>
                  <a:schemeClr val="accent1">
                    <a:lumMod val="50000"/>
                  </a:schemeClr>
                </a:solidFill>
              </a:rPr>
              <a:t> Política de los Estados Unidos Mexicanos. </a:t>
            </a:r>
            <a:r>
              <a:rPr lang="es-ES" sz="2300" dirty="0">
                <a:solidFill>
                  <a:schemeClr val="accent1">
                    <a:lumMod val="50000"/>
                  </a:schemeClr>
                </a:solidFill>
              </a:rPr>
              <a:t>(1917). </a:t>
            </a:r>
            <a:r>
              <a:rPr lang="es-ES" sz="2300" dirty="0" err="1" smtClean="0">
                <a:solidFill>
                  <a:schemeClr val="accent1">
                    <a:lumMod val="50000"/>
                  </a:schemeClr>
                </a:solidFill>
              </a:rPr>
              <a:t>Sil.gobernacion.gob.mx</a:t>
            </a:r>
            <a:r>
              <a:rPr lang="es-ES" sz="2300" dirty="0" smtClean="0">
                <a:solidFill>
                  <a:schemeClr val="accent1">
                    <a:lumMod val="50000"/>
                  </a:schemeClr>
                </a:solidFill>
              </a:rPr>
              <a:t>.</a:t>
            </a:r>
            <a:r>
              <a:rPr lang="es-MX" sz="2300" dirty="0" smtClean="0">
                <a:solidFill>
                  <a:schemeClr val="accent1">
                    <a:lumMod val="50000"/>
                  </a:schemeClr>
                </a:solidFill>
              </a:rPr>
              <a:t> </a:t>
            </a:r>
            <a:r>
              <a:rPr lang="es-MX" sz="2300" dirty="0" smtClean="0">
                <a:solidFill>
                  <a:schemeClr val="accent1">
                    <a:lumMod val="50000"/>
                  </a:schemeClr>
                </a:solidFill>
                <a:hlinkClick r:id="rId6"/>
              </a:rPr>
              <a:t>http</a:t>
            </a:r>
            <a:r>
              <a:rPr lang="es-MX" sz="2300" dirty="0">
                <a:solidFill>
                  <a:schemeClr val="accent1">
                    <a:lumMod val="50000"/>
                  </a:schemeClr>
                </a:solidFill>
                <a:hlinkClick r:id="rId6"/>
              </a:rPr>
              <a:t>://sil.gobernacion.gob.mx/Glosario/definicionpop.php?ID=54</a:t>
            </a:r>
            <a:endParaRPr lang="es-MX" sz="2300" dirty="0">
              <a:solidFill>
                <a:schemeClr val="accent1">
                  <a:lumMod val="50000"/>
                </a:schemeClr>
              </a:solidFill>
            </a:endParaRPr>
          </a:p>
          <a:p>
            <a:r>
              <a:rPr lang="es-MX" sz="2300" dirty="0"/>
              <a:t>Secretaría de Economía. (</a:t>
            </a:r>
            <a:r>
              <a:rPr lang="es-MX" sz="2300" dirty="0" smtClean="0"/>
              <a:t>2010). </a:t>
            </a:r>
            <a:r>
              <a:rPr lang="es-MX" sz="2300" i="1" dirty="0"/>
              <a:t>Secretaría de </a:t>
            </a:r>
            <a:r>
              <a:rPr lang="es-MX" sz="2300" i="1" dirty="0" smtClean="0"/>
              <a:t>Economía-Negociaciones </a:t>
            </a:r>
            <a:r>
              <a:rPr lang="es-MX" sz="2300" i="1" dirty="0"/>
              <a:t>Comerciales Internacionales</a:t>
            </a:r>
            <a:r>
              <a:rPr lang="es-MX" sz="2300" dirty="0"/>
              <a:t>. 2006-2012.economia.gob.mx. </a:t>
            </a:r>
            <a:r>
              <a:rPr lang="es-MX" sz="2300" dirty="0">
                <a:hlinkClick r:id="rId7"/>
              </a:rPr>
              <a:t>http://</a:t>
            </a:r>
            <a:r>
              <a:rPr lang="es-MX" sz="2300" dirty="0" smtClean="0">
                <a:hlinkClick r:id="rId7"/>
              </a:rPr>
              <a:t>www.2006-2012.economia.gob.mx/comunidad-negocios/comercio-exterior/tlc-acuerdos</a:t>
            </a:r>
            <a:endParaRPr lang="es-MX" sz="2300" dirty="0"/>
          </a:p>
          <a:p>
            <a:r>
              <a:rPr lang="es-MX" sz="2300" dirty="0" smtClean="0">
                <a:solidFill>
                  <a:schemeClr val="accent1">
                    <a:lumMod val="50000"/>
                  </a:schemeClr>
                </a:solidFill>
              </a:rPr>
              <a:t>Rosas</a:t>
            </a:r>
            <a:r>
              <a:rPr lang="es-MX" sz="2300" dirty="0">
                <a:solidFill>
                  <a:schemeClr val="accent1">
                    <a:lumMod val="50000"/>
                  </a:schemeClr>
                </a:solidFill>
              </a:rPr>
              <a:t>, María Cristina (1996</a:t>
            </a:r>
            <a:r>
              <a:rPr lang="es-MX" sz="2300" dirty="0" smtClean="0">
                <a:solidFill>
                  <a:schemeClr val="accent1">
                    <a:lumMod val="50000"/>
                  </a:schemeClr>
                </a:solidFill>
              </a:rPr>
              <a:t>). </a:t>
            </a:r>
            <a:r>
              <a:rPr lang="es-MX" sz="2300" i="1" dirty="0">
                <a:solidFill>
                  <a:schemeClr val="accent1">
                    <a:lumMod val="50000"/>
                  </a:schemeClr>
                </a:solidFill>
              </a:rPr>
              <a:t>México ante los procesos de regionalización económica en el mundo, </a:t>
            </a:r>
            <a:r>
              <a:rPr lang="es-MX" sz="2300" i="1" dirty="0" smtClean="0">
                <a:solidFill>
                  <a:schemeClr val="accent1">
                    <a:lumMod val="50000"/>
                  </a:schemeClr>
                </a:solidFill>
              </a:rPr>
              <a:t>México</a:t>
            </a:r>
            <a:r>
              <a:rPr lang="es-MX" sz="2300" dirty="0">
                <a:solidFill>
                  <a:schemeClr val="accent1">
                    <a:lumMod val="50000"/>
                  </a:schemeClr>
                </a:solidFill>
              </a:rPr>
              <a:t>.</a:t>
            </a:r>
            <a:r>
              <a:rPr lang="es-MX" sz="2300" dirty="0" smtClean="0">
                <a:solidFill>
                  <a:schemeClr val="accent1">
                    <a:lumMod val="50000"/>
                  </a:schemeClr>
                </a:solidFill>
              </a:rPr>
              <a:t> </a:t>
            </a:r>
            <a:r>
              <a:rPr lang="es-MX" sz="2300" dirty="0">
                <a:solidFill>
                  <a:schemeClr val="accent1">
                    <a:lumMod val="50000"/>
                  </a:schemeClr>
                </a:solidFill>
              </a:rPr>
              <a:t>Instituto de Investigaciones </a:t>
            </a:r>
            <a:r>
              <a:rPr lang="es-MX" sz="2300" dirty="0" smtClean="0">
                <a:solidFill>
                  <a:schemeClr val="accent1">
                    <a:lumMod val="50000"/>
                  </a:schemeClr>
                </a:solidFill>
              </a:rPr>
              <a:t>Económicas-UNAM</a:t>
            </a:r>
            <a:r>
              <a:rPr lang="es-MX" sz="2300" dirty="0">
                <a:solidFill>
                  <a:schemeClr val="accent1">
                    <a:lumMod val="50000"/>
                  </a:schemeClr>
                </a:solidFill>
              </a:rPr>
              <a:t>.</a:t>
            </a:r>
            <a:r>
              <a:rPr lang="es-MX" sz="2300" dirty="0" smtClean="0">
                <a:solidFill>
                  <a:schemeClr val="accent1">
                    <a:lumMod val="50000"/>
                  </a:schemeClr>
                </a:solidFill>
              </a:rPr>
              <a:t> </a:t>
            </a:r>
            <a:r>
              <a:rPr lang="es-MX" sz="2300" u="sng" dirty="0">
                <a:solidFill>
                  <a:schemeClr val="accent1">
                    <a:lumMod val="50000"/>
                  </a:schemeClr>
                </a:solidFill>
                <a:hlinkClick r:id="rId8"/>
              </a:rPr>
              <a:t>http://ru.iiec.unam.mx/22/1/MexicoAnteLosProRegionalizacionLimpioOCRLimpio.pdf</a:t>
            </a:r>
            <a:endParaRPr lang="es-MX" sz="2300" dirty="0">
              <a:solidFill>
                <a:schemeClr val="accent1">
                  <a:lumMod val="50000"/>
                </a:schemeClr>
              </a:solidFill>
            </a:endParaRPr>
          </a:p>
          <a:p>
            <a:r>
              <a:rPr lang="es-ES_tradnl" sz="2300" dirty="0" smtClean="0"/>
              <a:t>Servicio </a:t>
            </a:r>
            <a:r>
              <a:rPr lang="es-ES_tradnl" sz="2300" dirty="0"/>
              <a:t>de Investigación y Análisis División de Política Interior. (2005). </a:t>
            </a:r>
            <a:r>
              <a:rPr lang="es-ES_tradnl" sz="2300" i="1" dirty="0"/>
              <a:t>Lineamientos Constitucionales de la Política Exterior en México. </a:t>
            </a:r>
            <a:r>
              <a:rPr lang="es-ES_tradnl" sz="2300" dirty="0" err="1"/>
              <a:t>Diputados.gob.mx</a:t>
            </a:r>
            <a:r>
              <a:rPr lang="es-ES_tradnl" sz="2300" dirty="0"/>
              <a:t>. </a:t>
            </a:r>
            <a:r>
              <a:rPr lang="es-MX" sz="2300" dirty="0">
                <a:solidFill>
                  <a:schemeClr val="accent1">
                    <a:lumMod val="50000"/>
                  </a:schemeClr>
                </a:solidFill>
                <a:hlinkClick r:id="rId9"/>
              </a:rPr>
              <a:t>http://</a:t>
            </a:r>
            <a:r>
              <a:rPr lang="es-MX" sz="2300" dirty="0" smtClean="0">
                <a:solidFill>
                  <a:schemeClr val="accent1">
                    <a:lumMod val="50000"/>
                  </a:schemeClr>
                </a:solidFill>
                <a:hlinkClick r:id="rId9"/>
              </a:rPr>
              <a:t>www.diputados.gob.mx/sedia/sia/spi/DPI-ISS-08-05.pdf</a:t>
            </a:r>
            <a:endParaRPr lang="es-MX" sz="2400" dirty="0">
              <a:solidFill>
                <a:schemeClr val="accent1">
                  <a:lumMod val="50000"/>
                </a:schemeClr>
              </a:solidFill>
            </a:endParaRPr>
          </a:p>
          <a:p>
            <a:pPr marL="0" indent="0">
              <a:buNone/>
            </a:pPr>
            <a:endParaRPr lang="es-MX" sz="2400" dirty="0"/>
          </a:p>
          <a:p>
            <a:endParaRPr lang="es-MX" sz="2400" dirty="0">
              <a:solidFill>
                <a:schemeClr val="accent1">
                  <a:lumMod val="50000"/>
                </a:schemeClr>
              </a:solidFill>
            </a:endParaRPr>
          </a:p>
          <a:p>
            <a:endParaRPr lang="es-MX" sz="2400" b="1" dirty="0">
              <a:solidFill>
                <a:schemeClr val="accent1">
                  <a:lumMod val="50000"/>
                </a:schemeClr>
              </a:solidFill>
            </a:endParaRPr>
          </a:p>
          <a:p>
            <a:endParaRPr lang="es-MX" dirty="0">
              <a:solidFill>
                <a:schemeClr val="accent1">
                  <a:lumMod val="50000"/>
                </a:schemeClr>
              </a:solidFill>
            </a:endParaRPr>
          </a:p>
          <a:p>
            <a:endParaRPr lang="es-MX" dirty="0"/>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10"/>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4033729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astus1-mediap.svc.ms/transform/thumbnail?provider=spo&amp;inputFormat=png&amp;cs=fFNQTw&amp;docid=https%3A%2F%2Fuvmx.sharepoint.com%3A443%2F_api%2Fv2.0%2Fdrives%2Fb!oLZt6Ee0LkSYsp_IIAEZrj_khr6IbSFDoeOdx5YGiCvpHpQh_2tmRZrjJOhOuZqA%2Fitems%2F01MKN6BCFL7DEAO65NJJD26FGSMK4MU5WO%3Fversion%3DPublished&amp;access_token=eyJ0eXAiOiJKV1QiLCJhbGciOiJub25lIn0.eyJhdWQiOiIwMDAwMDAwMy0wMDAwLTBmZjEtY2UwMC0wMDAwMDAwMDAwMDAvdXZteC5zaGFyZXBvaW50LmNvbUAzYzkwNzY1MS1kOGM2LTRjYTYtYThhNC02YTI0MjQzMGU2NTMiLCJpc3MiOiIwMDAwMDAwMy0wMDAwLTBmZjEtY2UwMC0wMDAwMDAwMDAwMDAiLCJuYmYiOiIxNjA3NzA5NjAwIiwiZXhwIjoiMTYwNzczMTIwMCIsImVuZHBvaW50dXJsIjoielZoQnhuNFczdHNBQm5seENuKzVBcWxVODd1NTJkRGNuZlAxL1BEakFNRT0iLCJlbmRwb2ludHVybExlbmd0aCI6IjExMSIsImlzbG9vcGJhY2siOiJUcnVlIiwidmVyIjoiaGFzaGVkcHJvb2Z0b2tlbiIsInNpdGVpZCI6IlpUZzJaR0kyWVRBdFlqUTBOeTAwTkRKbExUazRZakl0T1daak9ESXdNREV4T1dGbCIsIm5hbWVpZCI6IjAjLmZ8bWVtYmVyc2hpcHxsaW5sb3BlekB1di5teCIsIm5paSI6Im1pY3Jvc29mdC5zaGFyZXBvaW50IiwiaXN1c2VyIjoidHJ1ZSIsImNhY2hla2V5IjoiMGguZnxtZW1iZXJzaGlwfDEwMDNiZmZkOGYxMmY2OGVAbGl2ZS5jb20iLCJ0dCI6IjAiLCJ1c2VQZXJzaXN0ZW50Q29va2llIjoiMiJ9.SlYrcVIxWC85YWdkTWJxTGRwNDdUaDliNTBuK3hlbjN1UEEzV0xUd0Jkaz0&amp;encodeFailures=1&amp;srcWidth=&amp;srcHeight=&amp;width=1090&amp;height=612&amp;action=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5"/>
            <a:ext cx="9144000" cy="513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847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pic>
        <p:nvPicPr>
          <p:cNvPr id="6" name="Picture 4" descr="Resultado de imagen para leyes mÃ©xico"/>
          <p:cNvPicPr>
            <a:picLocks noChangeAspect="1" noChangeArrowheads="1"/>
          </p:cNvPicPr>
          <p:nvPr/>
        </p:nvPicPr>
        <p:blipFill>
          <a:blip r:embed="rId3"/>
          <a:srcRect/>
          <a:stretch>
            <a:fillRect/>
          </a:stretch>
        </p:blipFill>
        <p:spPr bwMode="auto">
          <a:xfrm>
            <a:off x="1946414" y="3068960"/>
            <a:ext cx="5029167" cy="3126638"/>
          </a:xfrm>
          <a:prstGeom prst="rect">
            <a:avLst/>
          </a:prstGeom>
          <a:ln>
            <a:noFill/>
          </a:ln>
          <a:effectLst>
            <a:softEdge rad="112500"/>
          </a:effectLst>
        </p:spPr>
      </p:pic>
      <p:sp>
        <p:nvSpPr>
          <p:cNvPr id="8" name="Rectangle 4"/>
          <p:cNvSpPr>
            <a:spLocks noChangeArrowheads="1"/>
          </p:cNvSpPr>
          <p:nvPr/>
        </p:nvSpPr>
        <p:spPr bwMode="auto">
          <a:xfrm>
            <a:off x="6758867" y="6057098"/>
            <a:ext cx="4334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a:t>
            </a:r>
            <a:r>
              <a:rPr lang="es-MX" sz="1200" b="1" dirty="0" smtClean="0">
                <a:solidFill>
                  <a:schemeClr val="accent1">
                    <a:lumMod val="50000"/>
                  </a:schemeClr>
                </a:solidFill>
                <a:latin typeface="Roboto Light" panose="02000000000000000000" pitchFamily="2" charset="0"/>
                <a:ea typeface="Roboto Light" panose="02000000000000000000" pitchFamily="2" charset="0"/>
              </a:rPr>
              <a:t>[1] </a:t>
            </a:r>
          </a:p>
        </p:txBody>
      </p:sp>
      <p:sp>
        <p:nvSpPr>
          <p:cNvPr id="2" name="Rectángulo 1"/>
          <p:cNvSpPr/>
          <p:nvPr/>
        </p:nvSpPr>
        <p:spPr>
          <a:xfrm>
            <a:off x="323528" y="1700808"/>
            <a:ext cx="8737735" cy="646331"/>
          </a:xfrm>
          <a:prstGeom prst="rect">
            <a:avLst/>
          </a:prstGeom>
        </p:spPr>
        <p:txBody>
          <a:bodyPr wrap="square">
            <a:spAutoFit/>
          </a:bodyPr>
          <a:lstStyle/>
          <a:p>
            <a:r>
              <a:rPr lang="es-MX" sz="3600" b="1" dirty="0">
                <a:solidFill>
                  <a:schemeClr val="accent1">
                    <a:lumMod val="50000"/>
                  </a:schemeClr>
                </a:solidFill>
                <a:effectLst>
                  <a:outerShdw blurRad="38100" dist="38100" dir="2700000" algn="tl">
                    <a:srgbClr val="000000">
                      <a:alpha val="43137"/>
                    </a:srgbClr>
                  </a:outerShdw>
                </a:effectLst>
                <a:latin typeface="+mn-lt"/>
              </a:rPr>
              <a:t>Marco regulatorio de los tratados en México</a:t>
            </a:r>
            <a:endParaRPr lang="es-MX" sz="3600" dirty="0">
              <a:latin typeface="+mn-lt"/>
            </a:endParaRPr>
          </a:p>
        </p:txBody>
      </p:sp>
    </p:spTree>
    <p:extLst>
      <p:ext uri="{BB962C8B-B14F-4D97-AF65-F5344CB8AC3E}">
        <p14:creationId xmlns:p14="http://schemas.microsoft.com/office/powerpoint/2010/main" val="521619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solidFill>
                  <a:schemeClr val="accent1">
                    <a:lumMod val="50000"/>
                  </a:schemeClr>
                </a:solidFill>
              </a:rPr>
              <a:t>Convención de Viena de 1969</a:t>
            </a:r>
          </a:p>
        </p:txBody>
      </p:sp>
      <p:sp>
        <p:nvSpPr>
          <p:cNvPr id="3" name="Marcador de contenido 2"/>
          <p:cNvSpPr>
            <a:spLocks noGrp="1"/>
          </p:cNvSpPr>
          <p:nvPr>
            <p:ph idx="1"/>
          </p:nvPr>
        </p:nvSpPr>
        <p:spPr>
          <a:xfrm>
            <a:off x="251520" y="1470013"/>
            <a:ext cx="8572790" cy="4706950"/>
          </a:xfrm>
        </p:spPr>
        <p:txBody>
          <a:bodyPr>
            <a:normAutofit fontScale="92500" lnSpcReduction="10000"/>
          </a:bodyPr>
          <a:lstStyle/>
          <a:p>
            <a:pPr marL="0" indent="0">
              <a:buNone/>
            </a:pPr>
            <a:r>
              <a:rPr lang="es-MX" sz="2400" dirty="0" smtClean="0">
                <a:solidFill>
                  <a:schemeClr val="accent1">
                    <a:lumMod val="50000"/>
                  </a:schemeClr>
                </a:solidFill>
              </a:rPr>
              <a:t>Para comprender lo que en materia legislativa refieren los tratados celebrados entre las naciones, y conforme a lo expresado en la Convención de Viena de 1969, se debe considerar lo siguiente:</a:t>
            </a:r>
          </a:p>
          <a:p>
            <a:pPr marL="0" indent="0">
              <a:buNone/>
            </a:pPr>
            <a:endParaRPr lang="es-MX" sz="900" dirty="0" smtClean="0">
              <a:solidFill>
                <a:schemeClr val="accent1">
                  <a:lumMod val="50000"/>
                </a:schemeClr>
              </a:solidFill>
            </a:endParaRPr>
          </a:p>
          <a:p>
            <a:r>
              <a:rPr lang="es-MX" sz="2400" dirty="0" smtClean="0">
                <a:solidFill>
                  <a:schemeClr val="accent1">
                    <a:lumMod val="50000"/>
                  </a:schemeClr>
                </a:solidFill>
              </a:rPr>
              <a:t>Se denomina </a:t>
            </a:r>
            <a:r>
              <a:rPr lang="es-MX" sz="2400" b="1" dirty="0" smtClean="0">
                <a:solidFill>
                  <a:schemeClr val="accent1">
                    <a:lumMod val="50000"/>
                  </a:schemeClr>
                </a:solidFill>
              </a:rPr>
              <a:t>tratado </a:t>
            </a:r>
            <a:r>
              <a:rPr lang="es-MX" sz="2400" dirty="0" smtClean="0">
                <a:solidFill>
                  <a:schemeClr val="accent1">
                    <a:lumMod val="50000"/>
                  </a:schemeClr>
                </a:solidFill>
              </a:rPr>
              <a:t>al acuerdo internacional celebrado por escrito entre Estados, o bien por una o varias organizaciones internacionales y que se regirá por el derecho internacional.</a:t>
            </a:r>
          </a:p>
          <a:p>
            <a:pPr lvl="1"/>
            <a:endParaRPr lang="es-MX" sz="2400" dirty="0" smtClean="0">
              <a:solidFill>
                <a:schemeClr val="accent1">
                  <a:lumMod val="50000"/>
                </a:schemeClr>
              </a:solidFill>
            </a:endParaRPr>
          </a:p>
          <a:p>
            <a:pPr lvl="1"/>
            <a:r>
              <a:rPr lang="es-MX" sz="2400" dirty="0" smtClean="0">
                <a:solidFill>
                  <a:schemeClr val="accent1">
                    <a:lumMod val="50000"/>
                  </a:schemeClr>
                </a:solidFill>
              </a:rPr>
              <a:t>Debe regirse por el derecho internacional.</a:t>
            </a:r>
          </a:p>
          <a:p>
            <a:pPr lvl="1"/>
            <a:endParaRPr lang="es-MX" sz="2400" dirty="0" smtClean="0">
              <a:solidFill>
                <a:schemeClr val="accent1">
                  <a:lumMod val="50000"/>
                </a:schemeClr>
              </a:solidFill>
            </a:endParaRPr>
          </a:p>
          <a:p>
            <a:pPr lvl="1"/>
            <a:r>
              <a:rPr lang="es-MX" sz="2400" dirty="0" smtClean="0">
                <a:solidFill>
                  <a:schemeClr val="accent1">
                    <a:lumMod val="50000"/>
                  </a:schemeClr>
                </a:solidFill>
              </a:rPr>
              <a:t>Debe celebrarse por escrito.</a:t>
            </a:r>
          </a:p>
          <a:p>
            <a:pPr lvl="1"/>
            <a:endParaRPr lang="es-MX" sz="2400" dirty="0" smtClean="0">
              <a:solidFill>
                <a:schemeClr val="accent1">
                  <a:lumMod val="50000"/>
                </a:schemeClr>
              </a:solidFill>
            </a:endParaRPr>
          </a:p>
          <a:p>
            <a:pPr lvl="1"/>
            <a:r>
              <a:rPr lang="es-MX" sz="2400" dirty="0" smtClean="0">
                <a:solidFill>
                  <a:schemeClr val="accent1">
                    <a:lumMod val="50000"/>
                  </a:schemeClr>
                </a:solidFill>
              </a:rPr>
              <a:t>El acuerdo del que consta el tratado podrá integrarse en un instrumento único o con dos o más instrumentos conexos, independientemente de su denominación particular.</a:t>
            </a:r>
            <a:endParaRPr lang="es-MX"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181093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57645"/>
            <a:ext cx="8515350" cy="837194"/>
          </a:xfrm>
        </p:spPr>
        <p:txBody>
          <a:bodyPr/>
          <a:lstStyle/>
          <a:p>
            <a:r>
              <a:rPr lang="es-MX" b="1" dirty="0">
                <a:solidFill>
                  <a:schemeClr val="accent1">
                    <a:lumMod val="50000"/>
                  </a:schemeClr>
                </a:solidFill>
              </a:rPr>
              <a:t>Ley sobre la Celebración de Tratados en México</a:t>
            </a:r>
          </a:p>
        </p:txBody>
      </p:sp>
      <p:sp>
        <p:nvSpPr>
          <p:cNvPr id="3" name="Marcador de contenido 2"/>
          <p:cNvSpPr>
            <a:spLocks noGrp="1"/>
          </p:cNvSpPr>
          <p:nvPr>
            <p:ph idx="1"/>
          </p:nvPr>
        </p:nvSpPr>
        <p:spPr>
          <a:xfrm>
            <a:off x="475717" y="2204865"/>
            <a:ext cx="8280920" cy="3960440"/>
          </a:xfrm>
        </p:spPr>
        <p:txBody>
          <a:bodyPr>
            <a:normAutofit/>
          </a:bodyPr>
          <a:lstStyle/>
          <a:p>
            <a:pPr marL="0" indent="0">
              <a:buNone/>
            </a:pPr>
            <a:r>
              <a:rPr lang="es-MX" sz="2400" dirty="0" smtClean="0">
                <a:solidFill>
                  <a:schemeClr val="accent1">
                    <a:lumMod val="50000"/>
                  </a:schemeClr>
                </a:solidFill>
              </a:rPr>
              <a:t>En el marco jurídico de nuestro país se define se define lo siguiente:</a:t>
            </a:r>
          </a:p>
          <a:p>
            <a:pPr marL="0" indent="0">
              <a:buNone/>
            </a:pPr>
            <a:endParaRPr lang="es-MX" sz="2400" b="1" dirty="0">
              <a:solidFill>
                <a:schemeClr val="accent1">
                  <a:lumMod val="50000"/>
                </a:schemeClr>
              </a:solidFill>
            </a:endParaRPr>
          </a:p>
          <a:p>
            <a:pPr marL="0" indent="0">
              <a:buNone/>
            </a:pPr>
            <a:r>
              <a:rPr lang="es-MX" sz="2400" b="1" dirty="0" smtClean="0">
                <a:solidFill>
                  <a:schemeClr val="accent1">
                    <a:lumMod val="50000"/>
                  </a:schemeClr>
                </a:solidFill>
              </a:rPr>
              <a:t>Tratado</a:t>
            </a:r>
            <a:r>
              <a:rPr lang="es-MX" sz="2400" b="1" dirty="0">
                <a:solidFill>
                  <a:schemeClr val="accent1">
                    <a:lumMod val="50000"/>
                  </a:schemeClr>
                </a:solidFill>
              </a:rPr>
              <a:t>: </a:t>
            </a:r>
            <a:r>
              <a:rPr lang="es-MX" sz="2400" dirty="0">
                <a:solidFill>
                  <a:schemeClr val="accent1">
                    <a:lumMod val="50000"/>
                  </a:schemeClr>
                </a:solidFill>
              </a:rPr>
              <a:t>Convenio regido por el derecho internacional público, celebrado por escrito entre el gobierno de los Estados Unidos Mexicanos y uno o varios sujetos de Derecho Internacional Público, ya sea que para su aplicación requiera o no la celebración de acuerdos en materias específicas, cualquiera que sea su denominación, mediante el cual los Estados Unidos Mexicanos asumen compromisos.</a:t>
            </a:r>
          </a:p>
          <a:p>
            <a:endParaRPr lang="es-MX"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7956376" y="33098"/>
            <a:ext cx="1104887" cy="1104887"/>
          </a:xfrm>
          <a:prstGeom prst="rect">
            <a:avLst/>
          </a:prstGeom>
        </p:spPr>
      </p:pic>
    </p:spTree>
    <p:extLst>
      <p:ext uri="{BB962C8B-B14F-4D97-AF65-F5344CB8AC3E}">
        <p14:creationId xmlns:p14="http://schemas.microsoft.com/office/powerpoint/2010/main" val="399592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1265" y="984537"/>
            <a:ext cx="5832372" cy="600113"/>
          </a:xfrm>
        </p:spPr>
        <p:txBody>
          <a:bodyPr/>
          <a:lstStyle/>
          <a:p>
            <a:pPr algn="ctr"/>
            <a:r>
              <a:rPr lang="es-MX" b="1" dirty="0">
                <a:solidFill>
                  <a:schemeClr val="accent1">
                    <a:lumMod val="50000"/>
                  </a:schemeClr>
                </a:solidFill>
              </a:rPr>
              <a:t>Principios básicos de los tratados</a:t>
            </a:r>
          </a:p>
        </p:txBody>
      </p:sp>
      <p:sp>
        <p:nvSpPr>
          <p:cNvPr id="3" name="Marcador de contenido 2"/>
          <p:cNvSpPr>
            <a:spLocks noGrp="1"/>
          </p:cNvSpPr>
          <p:nvPr>
            <p:ph idx="1"/>
          </p:nvPr>
        </p:nvSpPr>
        <p:spPr>
          <a:xfrm>
            <a:off x="395536" y="1772816"/>
            <a:ext cx="8263830" cy="4836195"/>
          </a:xfrm>
        </p:spPr>
        <p:txBody>
          <a:bodyPr>
            <a:normAutofit/>
          </a:bodyPr>
          <a:lstStyle/>
          <a:p>
            <a:pPr marL="0" indent="0">
              <a:buNone/>
            </a:pPr>
            <a:r>
              <a:rPr lang="es-MX" sz="2400" dirty="0" smtClean="0">
                <a:solidFill>
                  <a:schemeClr val="accent1">
                    <a:lumMod val="50000"/>
                  </a:schemeClr>
                </a:solidFill>
              </a:rPr>
              <a:t>En materia de los tratados, en su marco legal, éstos se rigen bajo los siguientes principios básicos:</a:t>
            </a:r>
          </a:p>
          <a:p>
            <a:endParaRPr lang="es-MX" sz="2400" dirty="0">
              <a:solidFill>
                <a:schemeClr val="accent1">
                  <a:lumMod val="50000"/>
                </a:schemeClr>
              </a:solidFill>
            </a:endParaRPr>
          </a:p>
          <a:p>
            <a:r>
              <a:rPr lang="es-MX" sz="2400" dirty="0" smtClean="0">
                <a:solidFill>
                  <a:schemeClr val="accent1">
                    <a:lumMod val="50000"/>
                  </a:schemeClr>
                </a:solidFill>
              </a:rPr>
              <a:t>Todo </a:t>
            </a:r>
            <a:r>
              <a:rPr lang="es-MX" sz="2400" dirty="0">
                <a:solidFill>
                  <a:schemeClr val="accent1">
                    <a:lumMod val="50000"/>
                  </a:schemeClr>
                </a:solidFill>
              </a:rPr>
              <a:t>tratado en vigor obliga a las partes y debe ser cumplido por ellas de buena fe.</a:t>
            </a:r>
          </a:p>
          <a:p>
            <a:endParaRPr lang="es-MX" sz="2400" dirty="0">
              <a:solidFill>
                <a:schemeClr val="accent1">
                  <a:lumMod val="50000"/>
                </a:schemeClr>
              </a:solidFill>
            </a:endParaRPr>
          </a:p>
          <a:p>
            <a:r>
              <a:rPr lang="es-MX" sz="2400" dirty="0">
                <a:solidFill>
                  <a:schemeClr val="accent1">
                    <a:lumMod val="50000"/>
                  </a:schemeClr>
                </a:solidFill>
              </a:rPr>
              <a:t>Un tratado no crea obligaciones ni derechos para un tercer Estado sin su consentimiento, es decir, un tratado produce efectos únicamente entre las partes.</a:t>
            </a:r>
          </a:p>
          <a:p>
            <a:endParaRPr lang="es-MX" sz="2400" dirty="0">
              <a:solidFill>
                <a:schemeClr val="accent1">
                  <a:lumMod val="50000"/>
                </a:schemeClr>
              </a:solidFill>
            </a:endParaRPr>
          </a:p>
          <a:p>
            <a:r>
              <a:rPr lang="es-MX" sz="2400" b="1" dirty="0">
                <a:solidFill>
                  <a:schemeClr val="accent1">
                    <a:lumMod val="50000"/>
                  </a:schemeClr>
                </a:solidFill>
              </a:rPr>
              <a:t>Consentimiento</a:t>
            </a:r>
            <a:r>
              <a:rPr lang="es-MX" sz="2400" dirty="0">
                <a:solidFill>
                  <a:schemeClr val="accent1">
                    <a:lumMod val="50000"/>
                  </a:schemeClr>
                </a:solidFill>
              </a:rPr>
              <a:t> es la base de las obligaciones del tratado.</a:t>
            </a:r>
          </a:p>
          <a:p>
            <a:endParaRPr lang="es-MX"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4226767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6295" y="1052736"/>
            <a:ext cx="8263830" cy="936104"/>
          </a:xfrm>
        </p:spPr>
        <p:txBody>
          <a:bodyPr>
            <a:normAutofit fontScale="90000"/>
          </a:bodyPr>
          <a:lstStyle/>
          <a:p>
            <a:pPr algn="ctr"/>
            <a:r>
              <a:rPr lang="es-MX" b="1" dirty="0">
                <a:solidFill>
                  <a:schemeClr val="accent1">
                    <a:lumMod val="50000"/>
                  </a:schemeClr>
                </a:solidFill>
              </a:rPr>
              <a:t>Marco jurídico </a:t>
            </a:r>
            <a:r>
              <a:rPr lang="es-MX" b="1" dirty="0" smtClean="0">
                <a:solidFill>
                  <a:schemeClr val="accent1">
                    <a:lumMod val="50000"/>
                  </a:schemeClr>
                </a:solidFill>
              </a:rPr>
              <a:t>Mexicano vigente </a:t>
            </a:r>
            <a:r>
              <a:rPr lang="es-MX" b="1" dirty="0">
                <a:solidFill>
                  <a:schemeClr val="accent1">
                    <a:lumMod val="50000"/>
                  </a:schemeClr>
                </a:solidFill>
              </a:rPr>
              <a:t>en materia de tratados internacionales</a:t>
            </a:r>
            <a:endParaRPr lang="es-MX" dirty="0">
              <a:solidFill>
                <a:schemeClr val="accent1">
                  <a:lumMod val="50000"/>
                </a:schemeClr>
              </a:solidFill>
            </a:endParaRPr>
          </a:p>
        </p:txBody>
      </p:sp>
      <p:sp>
        <p:nvSpPr>
          <p:cNvPr id="3" name="Marcador de contenido 2"/>
          <p:cNvSpPr>
            <a:spLocks noGrp="1"/>
          </p:cNvSpPr>
          <p:nvPr>
            <p:ph idx="1"/>
          </p:nvPr>
        </p:nvSpPr>
        <p:spPr>
          <a:xfrm>
            <a:off x="200411" y="2051471"/>
            <a:ext cx="8712968" cy="4608512"/>
          </a:xfrm>
        </p:spPr>
        <p:txBody>
          <a:bodyPr>
            <a:normAutofit fontScale="92500" lnSpcReduction="10000"/>
          </a:bodyPr>
          <a:lstStyle/>
          <a:p>
            <a:pPr marL="0" indent="0">
              <a:buNone/>
            </a:pPr>
            <a:r>
              <a:rPr lang="es-MX" sz="2400" dirty="0" smtClean="0">
                <a:solidFill>
                  <a:schemeClr val="accent1">
                    <a:lumMod val="50000"/>
                  </a:schemeClr>
                </a:solidFill>
              </a:rPr>
              <a:t>Entendiendo que los tratados internacionales impactan a toda una nación, es importante considerar la legislación en todos los aspectos que en ella están definidos, esto es, se deben tomar en cuenta cada una de las leyes que rigen la operación de ella, tal es el caso de nuestro país en la que se deben tomar en cuenta las siguientes legislaciones:</a:t>
            </a:r>
          </a:p>
          <a:p>
            <a:pPr marL="0" indent="0">
              <a:buNone/>
            </a:pPr>
            <a:endParaRPr lang="es-MX" sz="900" dirty="0" smtClean="0">
              <a:solidFill>
                <a:schemeClr val="accent1">
                  <a:lumMod val="50000"/>
                </a:schemeClr>
              </a:solidFill>
            </a:endParaRPr>
          </a:p>
          <a:p>
            <a:r>
              <a:rPr lang="es-MX" sz="2400" dirty="0" smtClean="0">
                <a:solidFill>
                  <a:schemeClr val="accent1">
                    <a:lumMod val="50000"/>
                  </a:schemeClr>
                </a:solidFill>
              </a:rPr>
              <a:t>Constitución </a:t>
            </a:r>
            <a:r>
              <a:rPr lang="es-MX" sz="2400" dirty="0">
                <a:solidFill>
                  <a:schemeClr val="accent1">
                    <a:lumMod val="50000"/>
                  </a:schemeClr>
                </a:solidFill>
              </a:rPr>
              <a:t>Política de los Estados Unidos Mexicanos.</a:t>
            </a:r>
          </a:p>
          <a:p>
            <a:r>
              <a:rPr lang="es-MX" sz="2400" dirty="0" smtClean="0">
                <a:solidFill>
                  <a:schemeClr val="accent1">
                    <a:lumMod val="50000"/>
                  </a:schemeClr>
                </a:solidFill>
              </a:rPr>
              <a:t>Ley </a:t>
            </a:r>
            <a:r>
              <a:rPr lang="es-MX" sz="2400" dirty="0">
                <a:solidFill>
                  <a:schemeClr val="accent1">
                    <a:lumMod val="50000"/>
                  </a:schemeClr>
                </a:solidFill>
              </a:rPr>
              <a:t>Orgánica de la Administración Pública Federal.</a:t>
            </a:r>
          </a:p>
          <a:p>
            <a:r>
              <a:rPr lang="es-MX" sz="2400" dirty="0" smtClean="0">
                <a:solidFill>
                  <a:schemeClr val="accent1">
                    <a:lumMod val="50000"/>
                  </a:schemeClr>
                </a:solidFill>
              </a:rPr>
              <a:t>Ley </a:t>
            </a:r>
            <a:r>
              <a:rPr lang="es-MX" sz="2400" dirty="0">
                <a:solidFill>
                  <a:schemeClr val="accent1">
                    <a:lumMod val="50000"/>
                  </a:schemeClr>
                </a:solidFill>
              </a:rPr>
              <a:t>sobre la Celebración de Tratados.</a:t>
            </a:r>
          </a:p>
          <a:p>
            <a:r>
              <a:rPr lang="es-MX" sz="2400" dirty="0">
                <a:solidFill>
                  <a:schemeClr val="accent1">
                    <a:lumMod val="50000"/>
                  </a:schemeClr>
                </a:solidFill>
              </a:rPr>
              <a:t>Ley sobre la Aprobación de </a:t>
            </a:r>
            <a:r>
              <a:rPr lang="es-MX" sz="2400" dirty="0" smtClean="0">
                <a:solidFill>
                  <a:schemeClr val="accent1">
                    <a:lumMod val="50000"/>
                  </a:schemeClr>
                </a:solidFill>
              </a:rPr>
              <a:t>Tratados Internacionales </a:t>
            </a:r>
            <a:r>
              <a:rPr lang="es-MX" sz="2400" dirty="0">
                <a:solidFill>
                  <a:schemeClr val="accent1">
                    <a:lumMod val="50000"/>
                  </a:schemeClr>
                </a:solidFill>
              </a:rPr>
              <a:t>en Materia Económica.</a:t>
            </a:r>
          </a:p>
          <a:p>
            <a:r>
              <a:rPr lang="es-MX" sz="2400" dirty="0" smtClean="0">
                <a:solidFill>
                  <a:schemeClr val="accent1">
                    <a:lumMod val="50000"/>
                  </a:schemeClr>
                </a:solidFill>
              </a:rPr>
              <a:t> </a:t>
            </a:r>
            <a:r>
              <a:rPr lang="es-MX" sz="2400" dirty="0">
                <a:solidFill>
                  <a:schemeClr val="accent1">
                    <a:lumMod val="50000"/>
                  </a:schemeClr>
                </a:solidFill>
              </a:rPr>
              <a:t>Reglamento del </a:t>
            </a:r>
            <a:r>
              <a:rPr lang="es-MX" sz="2400" dirty="0" smtClean="0">
                <a:solidFill>
                  <a:schemeClr val="accent1">
                    <a:lumMod val="50000"/>
                  </a:schemeClr>
                </a:solidFill>
              </a:rPr>
              <a:t>Senado.</a:t>
            </a:r>
          </a:p>
          <a:p>
            <a:endParaRPr lang="es-MX" sz="900" dirty="0">
              <a:solidFill>
                <a:schemeClr val="accent1">
                  <a:lumMod val="50000"/>
                </a:schemeClr>
              </a:solidFill>
            </a:endParaRPr>
          </a:p>
          <a:p>
            <a:pPr marL="0" indent="0">
              <a:buNone/>
            </a:pPr>
            <a:r>
              <a:rPr lang="es-MX" sz="2400" dirty="0" smtClean="0">
                <a:solidFill>
                  <a:schemeClr val="accent1">
                    <a:lumMod val="50000"/>
                  </a:schemeClr>
                </a:solidFill>
              </a:rPr>
              <a:t>A continuación revisaremos, brevemente, lo que en ellas se define para los tratados internacionales.</a:t>
            </a:r>
            <a:endParaRPr lang="es-MX" sz="2400" dirty="0">
              <a:solidFill>
                <a:schemeClr val="accent1">
                  <a:lumMod val="50000"/>
                </a:schemeClr>
              </a:solidFill>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748173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840" y="1213261"/>
            <a:ext cx="8735312" cy="834908"/>
          </a:xfrm>
        </p:spPr>
        <p:txBody>
          <a:bodyPr>
            <a:normAutofit fontScale="90000"/>
          </a:bodyPr>
          <a:lstStyle/>
          <a:p>
            <a:pPr algn="ctr"/>
            <a:r>
              <a:rPr lang="es-MX" b="1" dirty="0">
                <a:solidFill>
                  <a:schemeClr val="accent1">
                    <a:lumMod val="50000"/>
                  </a:schemeClr>
                </a:solidFill>
              </a:rPr>
              <a:t>Constitución Política de los </a:t>
            </a:r>
            <a:r>
              <a:rPr lang="es-MX" b="1" dirty="0" smtClean="0">
                <a:solidFill>
                  <a:schemeClr val="accent1">
                    <a:lumMod val="50000"/>
                  </a:schemeClr>
                </a:solidFill>
              </a:rPr>
              <a:t>Estados </a:t>
            </a:r>
            <a:r>
              <a:rPr lang="es-MX" b="1" dirty="0">
                <a:solidFill>
                  <a:schemeClr val="accent1">
                    <a:lumMod val="50000"/>
                  </a:schemeClr>
                </a:solidFill>
              </a:rPr>
              <a:t>Unidos Mexicanos</a:t>
            </a:r>
            <a:endParaRPr lang="es-MX" dirty="0">
              <a:solidFill>
                <a:schemeClr val="accent1">
                  <a:lumMod val="50000"/>
                </a:schemeClr>
              </a:solidFill>
            </a:endParaRPr>
          </a:p>
        </p:txBody>
      </p:sp>
      <p:sp>
        <p:nvSpPr>
          <p:cNvPr id="3" name="Marcador de contenido 2"/>
          <p:cNvSpPr>
            <a:spLocks noGrp="1"/>
          </p:cNvSpPr>
          <p:nvPr>
            <p:ph idx="1"/>
          </p:nvPr>
        </p:nvSpPr>
        <p:spPr>
          <a:xfrm>
            <a:off x="395536" y="2317760"/>
            <a:ext cx="4822545" cy="3206052"/>
          </a:xfrm>
        </p:spPr>
        <p:txBody>
          <a:bodyPr>
            <a:noAutofit/>
          </a:bodyPr>
          <a:lstStyle/>
          <a:p>
            <a:pPr marL="0" indent="0">
              <a:buNone/>
            </a:pPr>
            <a:r>
              <a:rPr lang="es-MX" sz="2400" dirty="0" smtClean="0">
                <a:solidFill>
                  <a:schemeClr val="accent1">
                    <a:lumMod val="50000"/>
                  </a:schemeClr>
                </a:solidFill>
              </a:rPr>
              <a:t>Nuestra Constitución Política es considerada como la Ley </a:t>
            </a:r>
            <a:r>
              <a:rPr lang="es-MX" sz="2400" dirty="0">
                <a:solidFill>
                  <a:schemeClr val="accent1">
                    <a:lumMod val="50000"/>
                  </a:schemeClr>
                </a:solidFill>
              </a:rPr>
              <a:t>Suprema del sistema jurídico </a:t>
            </a:r>
            <a:r>
              <a:rPr lang="es-MX" sz="2400" dirty="0" smtClean="0">
                <a:solidFill>
                  <a:schemeClr val="accent1">
                    <a:lumMod val="50000"/>
                  </a:schemeClr>
                </a:solidFill>
              </a:rPr>
              <a:t>mexicano; en ella se definen principios </a:t>
            </a:r>
            <a:r>
              <a:rPr lang="es-MX" sz="2400" dirty="0">
                <a:solidFill>
                  <a:schemeClr val="accent1">
                    <a:lumMod val="50000"/>
                  </a:schemeClr>
                </a:solidFill>
              </a:rPr>
              <a:t>y objetivos de la </a:t>
            </a:r>
            <a:r>
              <a:rPr lang="es-MX" sz="2400" dirty="0" smtClean="0">
                <a:solidFill>
                  <a:schemeClr val="accent1">
                    <a:lumMod val="50000"/>
                  </a:schemeClr>
                </a:solidFill>
              </a:rPr>
              <a:t>nación; y se establece </a:t>
            </a:r>
            <a:r>
              <a:rPr lang="es-MX" sz="2400" dirty="0">
                <a:solidFill>
                  <a:schemeClr val="accent1">
                    <a:lumMod val="50000"/>
                  </a:schemeClr>
                </a:solidFill>
              </a:rPr>
              <a:t>la existencia de órganos de autoridad, sus facultades y limitaciones, así como los derechos de los individuos y las vías para hacerlos </a:t>
            </a:r>
            <a:r>
              <a:rPr lang="es-MX" sz="2400" dirty="0" smtClean="0">
                <a:solidFill>
                  <a:schemeClr val="accent1">
                    <a:lumMod val="50000"/>
                  </a:schemeClr>
                </a:solidFill>
              </a:rPr>
              <a:t>efectivos.</a:t>
            </a:r>
          </a:p>
          <a:p>
            <a:pPr marL="0" indent="0" algn="just">
              <a:buNone/>
            </a:pPr>
            <a:endParaRPr lang="es-MX" sz="2400" dirty="0">
              <a:solidFill>
                <a:schemeClr val="accent1">
                  <a:lumMod val="50000"/>
                </a:schemeClr>
              </a:solidFill>
              <a:hlinkClick r:id="rId2"/>
            </a:endParaRPr>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3">
            <a:clrChange>
              <a:clrFrom>
                <a:srgbClr val="FFFFFF"/>
              </a:clrFrom>
              <a:clrTo>
                <a:srgbClr val="FFFFFF">
                  <a:alpha val="0"/>
                </a:srgbClr>
              </a:clrTo>
            </a:clrChange>
          </a:blip>
          <a:stretch>
            <a:fillRect/>
          </a:stretch>
        </p:blipFill>
        <p:spPr>
          <a:xfrm>
            <a:off x="8028384" y="97433"/>
            <a:ext cx="1104887" cy="1104887"/>
          </a:xfrm>
          <a:prstGeom prst="rect">
            <a:avLst/>
          </a:prstGeom>
        </p:spPr>
      </p:pic>
      <p:pic>
        <p:nvPicPr>
          <p:cNvPr id="2050" name="Picture 2" descr="5 de Febrero: Día de la Constitución Política de los Estados Unidos  Mexicanos y sus últimas actualizacion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225541"/>
            <a:ext cx="3637905" cy="31890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5234428" y="5523812"/>
            <a:ext cx="4334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a:solidFill>
                  <a:schemeClr val="accent1">
                    <a:lumMod val="50000"/>
                  </a:schemeClr>
                </a:solidFill>
                <a:latin typeface="Roboto Light" panose="02000000000000000000" pitchFamily="2" charset="0"/>
                <a:ea typeface="Roboto Light" panose="02000000000000000000" pitchFamily="2" charset="0"/>
              </a:rPr>
              <a:t> </a:t>
            </a:r>
            <a:r>
              <a:rPr lang="es-MX" sz="1200" b="1" dirty="0" smtClean="0">
                <a:solidFill>
                  <a:schemeClr val="accent1">
                    <a:lumMod val="50000"/>
                  </a:schemeClr>
                </a:solidFill>
                <a:latin typeface="Roboto Light" panose="02000000000000000000" pitchFamily="2" charset="0"/>
                <a:ea typeface="Roboto Light" panose="02000000000000000000" pitchFamily="2" charset="0"/>
              </a:rPr>
              <a:t>[2] </a:t>
            </a:r>
          </a:p>
        </p:txBody>
      </p:sp>
    </p:spTree>
    <p:extLst>
      <p:ext uri="{BB962C8B-B14F-4D97-AF65-F5344CB8AC3E}">
        <p14:creationId xmlns:p14="http://schemas.microsoft.com/office/powerpoint/2010/main" val="2566640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2652" y="1202320"/>
            <a:ext cx="7886700" cy="895543"/>
          </a:xfrm>
        </p:spPr>
        <p:txBody>
          <a:bodyPr/>
          <a:lstStyle/>
          <a:p>
            <a:pPr algn="ctr"/>
            <a:r>
              <a:rPr lang="es-MX" b="1" dirty="0">
                <a:solidFill>
                  <a:schemeClr val="accent1">
                    <a:lumMod val="50000"/>
                  </a:schemeClr>
                </a:solidFill>
              </a:rPr>
              <a:t>Facultades y obligaciones del presidente</a:t>
            </a:r>
          </a:p>
        </p:txBody>
      </p:sp>
      <p:sp>
        <p:nvSpPr>
          <p:cNvPr id="3" name="Marcador de contenido 2"/>
          <p:cNvSpPr>
            <a:spLocks noGrp="1"/>
          </p:cNvSpPr>
          <p:nvPr>
            <p:ph idx="1"/>
          </p:nvPr>
        </p:nvSpPr>
        <p:spPr>
          <a:xfrm>
            <a:off x="179512" y="2348880"/>
            <a:ext cx="8784976" cy="4229773"/>
          </a:xfrm>
        </p:spPr>
        <p:txBody>
          <a:bodyPr>
            <a:normAutofit fontScale="85000" lnSpcReduction="20000"/>
          </a:bodyPr>
          <a:lstStyle/>
          <a:p>
            <a:pPr marL="0" indent="0">
              <a:buNone/>
            </a:pPr>
            <a:r>
              <a:rPr lang="es-MX" sz="2800" dirty="0">
                <a:solidFill>
                  <a:schemeClr val="accent1">
                    <a:lumMod val="50000"/>
                  </a:schemeClr>
                </a:solidFill>
              </a:rPr>
              <a:t>En su artículo </a:t>
            </a:r>
            <a:r>
              <a:rPr lang="es-MX" sz="2800" dirty="0" smtClean="0">
                <a:solidFill>
                  <a:schemeClr val="accent1">
                    <a:lumMod val="50000"/>
                  </a:schemeClr>
                </a:solidFill>
              </a:rPr>
              <a:t>89, </a:t>
            </a:r>
            <a:r>
              <a:rPr lang="es-MX" sz="2800" dirty="0">
                <a:solidFill>
                  <a:schemeClr val="accent1">
                    <a:lumMod val="50000"/>
                  </a:schemeClr>
                </a:solidFill>
              </a:rPr>
              <a:t>fracción </a:t>
            </a:r>
            <a:r>
              <a:rPr lang="es-MX" sz="2800" dirty="0" smtClean="0">
                <a:solidFill>
                  <a:schemeClr val="accent1">
                    <a:lumMod val="50000"/>
                  </a:schemeClr>
                </a:solidFill>
              </a:rPr>
              <a:t>X, </a:t>
            </a:r>
            <a:r>
              <a:rPr lang="es-MX" sz="2800" dirty="0">
                <a:solidFill>
                  <a:schemeClr val="accent1">
                    <a:lumMod val="50000"/>
                  </a:schemeClr>
                </a:solidFill>
              </a:rPr>
              <a:t>se definen las facultades y obligaciones del Presidente, se otorga el fundamento legal para que el Estado Mexicano, a través del titular del Poder Ejecutivo, celebre Tratados </a:t>
            </a:r>
            <a:r>
              <a:rPr lang="es-MX" sz="2800" dirty="0" smtClean="0">
                <a:solidFill>
                  <a:schemeClr val="accent1">
                    <a:lumMod val="50000"/>
                  </a:schemeClr>
                </a:solidFill>
              </a:rPr>
              <a:t>Internacionales</a:t>
            </a:r>
            <a:r>
              <a:rPr lang="es-MX" sz="2800" dirty="0">
                <a:solidFill>
                  <a:schemeClr val="accent1">
                    <a:lumMod val="50000"/>
                  </a:schemeClr>
                </a:solidFill>
              </a:rPr>
              <a:t>.</a:t>
            </a:r>
          </a:p>
          <a:p>
            <a:pPr marL="0" indent="0" algn="just">
              <a:buNone/>
            </a:pPr>
            <a:endParaRPr lang="es-MX" sz="3200" dirty="0">
              <a:solidFill>
                <a:schemeClr val="accent1">
                  <a:lumMod val="50000"/>
                </a:schemeClr>
              </a:solidFill>
            </a:endParaRPr>
          </a:p>
          <a:p>
            <a:pPr marL="0" indent="0">
              <a:buNone/>
            </a:pPr>
            <a:r>
              <a:rPr lang="es-MX" sz="2400" dirty="0">
                <a:solidFill>
                  <a:schemeClr val="accent1">
                    <a:lumMod val="50000"/>
                  </a:schemeClr>
                </a:solidFill>
              </a:rPr>
              <a:t>“Dirigir la política exterior y celebrar tratados internacionales, así como terminar, denunciar, suspender, modificar, enmendar, retirar reservas y formular declaraciones interpretativas sobre los mismos, sometiéndolos a la aprobación del Senado.</a:t>
            </a:r>
          </a:p>
          <a:p>
            <a:pPr marL="0" indent="0">
              <a:buNone/>
            </a:pPr>
            <a:r>
              <a:rPr lang="es-MX" sz="2400" dirty="0">
                <a:solidFill>
                  <a:schemeClr val="accent1">
                    <a:lumMod val="50000"/>
                  </a:schemeClr>
                </a:solidFill>
              </a:rPr>
              <a:t>En la conducción de tal política, el titular del Poder Ejecutivo observará los siguientes principios normativos: la autodeterminación de los pueblos; la no intervención; la solución pacífica de controversias; la proscripción de la amenaza o el uso de la fuerza en las relaciones internacionales; la igualdad jurídica de los Estados; la cooperación internacional para el desarrollo; el respeto, la protección y promoción de los derechos humanos y la lucha por la paz y la seguridad </a:t>
            </a:r>
            <a:r>
              <a:rPr lang="es-MX" sz="2400" dirty="0" smtClean="0">
                <a:solidFill>
                  <a:schemeClr val="accent1">
                    <a:lumMod val="50000"/>
                  </a:schemeClr>
                </a:solidFill>
              </a:rPr>
              <a:t>internacionales”.</a:t>
            </a:r>
            <a:endParaRPr lang="es-MX" sz="2400" dirty="0">
              <a:solidFill>
                <a:schemeClr val="accent1">
                  <a:lumMod val="50000"/>
                </a:schemeClr>
              </a:solidFill>
            </a:endParaRPr>
          </a:p>
          <a:p>
            <a:endParaRPr lang="es-MX" dirty="0"/>
          </a:p>
        </p:txBody>
      </p:sp>
      <p:sp>
        <p:nvSpPr>
          <p:cNvPr id="4" name="Rectangle 4"/>
          <p:cNvSpPr>
            <a:spLocks noChangeArrowheads="1"/>
          </p:cNvSpPr>
          <p:nvPr/>
        </p:nvSpPr>
        <p:spPr bwMode="auto">
          <a:xfrm>
            <a:off x="-22198" y="96392"/>
            <a:ext cx="3671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smtClean="0">
                <a:solidFill>
                  <a:schemeClr val="accent1">
                    <a:lumMod val="50000"/>
                  </a:schemeClr>
                </a:solidFill>
                <a:latin typeface="Roboto Light" panose="02000000000000000000" pitchFamily="2" charset="0"/>
                <a:ea typeface="Roboto Light" panose="02000000000000000000" pitchFamily="2" charset="0"/>
              </a:rPr>
              <a:t>Experiencia educativa:</a:t>
            </a:r>
          </a:p>
          <a:p>
            <a:r>
              <a:rPr lang="es-MX" sz="1200" b="1" dirty="0" smtClean="0">
                <a:solidFill>
                  <a:schemeClr val="accent1">
                    <a:lumMod val="50000"/>
                  </a:schemeClr>
                </a:solidFill>
                <a:latin typeface="Roboto Light" panose="02000000000000000000" pitchFamily="2" charset="0"/>
                <a:ea typeface="Roboto Light" panose="02000000000000000000" pitchFamily="2" charset="0"/>
              </a:rPr>
              <a:t>Integración Económica México-Estados Unidos</a:t>
            </a:r>
          </a:p>
        </p:txBody>
      </p:sp>
      <p:pic>
        <p:nvPicPr>
          <p:cNvPr id="5" name="Imagen 4"/>
          <p:cNvPicPr>
            <a:picLocks noChangeAspect="1"/>
          </p:cNvPicPr>
          <p:nvPr/>
        </p:nvPicPr>
        <p:blipFill>
          <a:blip r:embed="rId2"/>
          <a:stretch>
            <a:fillRect/>
          </a:stretch>
        </p:blipFill>
        <p:spPr>
          <a:xfrm>
            <a:off x="8028384" y="97433"/>
            <a:ext cx="1104887" cy="1104887"/>
          </a:xfrm>
          <a:prstGeom prst="rect">
            <a:avLst/>
          </a:prstGeom>
        </p:spPr>
      </p:pic>
    </p:spTree>
    <p:extLst>
      <p:ext uri="{BB962C8B-B14F-4D97-AF65-F5344CB8AC3E}">
        <p14:creationId xmlns:p14="http://schemas.microsoft.com/office/powerpoint/2010/main" val="146568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60C09080DB1CF4885A672281F0A1FAD" ma:contentTypeVersion="10" ma:contentTypeDescription="Crear nuevo documento." ma:contentTypeScope="" ma:versionID="c02f571dd2e2368eb91a22f08dbc6932">
  <xsd:schema xmlns:xsd="http://www.w3.org/2001/XMLSchema" xmlns:xs="http://www.w3.org/2001/XMLSchema" xmlns:p="http://schemas.microsoft.com/office/2006/metadata/properties" xmlns:ns2="21941ee9-6bff-4566-9ae3-24e84eb99a80" xmlns:ns3="be86e43f-6d88-4321-a1e3-9dc79606882b" targetNamespace="http://schemas.microsoft.com/office/2006/metadata/properties" ma:root="true" ma:fieldsID="0a87289ad40ac42e59f6ecb6406a3855" ns2:_="" ns3:_="">
    <xsd:import namespace="21941ee9-6bff-4566-9ae3-24e84eb99a80"/>
    <xsd:import namespace="be86e43f-6d88-4321-a1e3-9dc79606882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941ee9-6bff-4566-9ae3-24e84eb99a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86e43f-6d88-4321-a1e3-9dc79606882b"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8AA2B5-A627-433C-A477-F26175A31948}">
  <ds:schemaRefs>
    <ds:schemaRef ds:uri="http://schemas.microsoft.com/sharepoint/v3/contenttype/forms"/>
  </ds:schemaRefs>
</ds:datastoreItem>
</file>

<file path=customXml/itemProps2.xml><?xml version="1.0" encoding="utf-8"?>
<ds:datastoreItem xmlns:ds="http://schemas.openxmlformats.org/officeDocument/2006/customXml" ds:itemID="{DD015550-894C-4A66-8F0B-9F00CC7E00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941ee9-6bff-4566-9ae3-24e84eb99a80"/>
    <ds:schemaRef ds:uri="be86e43f-6d88-4321-a1e3-9dc7960688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2FEBD-0C33-47D2-8AE6-F052A86C49E3}">
  <ds:schemaRefs>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infopath/2007/PartnerControls"/>
    <ds:schemaRef ds:uri="http://purl.org/dc/dcmitype/"/>
    <ds:schemaRef ds:uri="be86e43f-6d88-4321-a1e3-9dc79606882b"/>
    <ds:schemaRef ds:uri="21941ee9-6bff-4566-9ae3-24e84eb99a80"/>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1498</TotalTime>
  <Words>3303</Words>
  <Application>Microsoft Macintosh PowerPoint</Application>
  <PresentationFormat>Presentación en pantalla (4:3)</PresentationFormat>
  <Paragraphs>216</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Calibri</vt:lpstr>
      <vt:lpstr>Calibri Light</vt:lpstr>
      <vt:lpstr>Gill Sans MT</vt:lpstr>
      <vt:lpstr>Roboto Light</vt:lpstr>
      <vt:lpstr>Times New Roman</vt:lpstr>
      <vt:lpstr>Arial</vt:lpstr>
      <vt:lpstr>Tema de Office</vt:lpstr>
      <vt:lpstr>Presentación de PowerPoint</vt:lpstr>
      <vt:lpstr>Presentación de PowerPoint</vt:lpstr>
      <vt:lpstr>Presentación de PowerPoint</vt:lpstr>
      <vt:lpstr>Convención de Viena de 1969</vt:lpstr>
      <vt:lpstr>Ley sobre la Celebración de Tratados en México</vt:lpstr>
      <vt:lpstr>Principios básicos de los tratados</vt:lpstr>
      <vt:lpstr>Marco jurídico Mexicano vigente en materia de tratados internacionales</vt:lpstr>
      <vt:lpstr>Constitución Política de los Estados Unidos Mexicanos</vt:lpstr>
      <vt:lpstr>Facultades y obligaciones del presidente</vt:lpstr>
      <vt:lpstr>Facultades del Senado</vt:lpstr>
      <vt:lpstr>Ley Orgánica de la Administración  Pública Federal</vt:lpstr>
      <vt:lpstr>Ley sobre la Celebración de Tratados</vt:lpstr>
      <vt:lpstr>Ley sobre la Aprobación de Tratados Internacionales en Materia Económica</vt:lpstr>
      <vt:lpstr>Reglamento del Senado de la República</vt:lpstr>
      <vt:lpstr>Instrumentos internacionales aplicables a la celebración de Tratados Internacionales en México</vt:lpstr>
      <vt:lpstr>Jerarquía de los tratados en México</vt:lpstr>
      <vt:lpstr>Procedimiento de aprobación de un tratado internacional  en México  Etapas del procedimiento</vt:lpstr>
      <vt:lpstr>Procedimiento de aprobación de un tratado internacional en México  La negociación</vt:lpstr>
      <vt:lpstr>Presentación de PowerPoint</vt:lpstr>
      <vt:lpstr>Presentación de PowerPoint</vt:lpstr>
      <vt:lpstr>Presentación de PowerPoint</vt:lpstr>
      <vt:lpstr>Presentación de PowerPoint</vt:lpstr>
      <vt:lpstr>Presentación de PowerPoint</vt:lpstr>
      <vt:lpstr>Conclusiones</vt:lpstr>
      <vt:lpstr>Disclaimer</vt:lpstr>
      <vt:lpstr>Fuentes de información</vt:lpstr>
      <vt:lpstr>Presentación de PowerPoint</vt:lpstr>
    </vt:vector>
  </TitlesOfParts>
  <Company>ITESM-CCV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Regionalismo</dc:title>
  <dc:creator>INFORMATICA</dc:creator>
  <cp:lastModifiedBy>Mora Rodriguez Alicia</cp:lastModifiedBy>
  <cp:revision>260</cp:revision>
  <cp:lastPrinted>1601-01-01T00:00:00Z</cp:lastPrinted>
  <dcterms:created xsi:type="dcterms:W3CDTF">2003-09-01T16:00:51Z</dcterms:created>
  <dcterms:modified xsi:type="dcterms:W3CDTF">2020-12-28T01:22:59Z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0x010100860C09080DB1CF4885A672281F0A1FAD</vt:lpwstr>
  </property>
</Properties>
</file>