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25"/>
  </p:notesMasterIdLst>
  <p:sldIdLst>
    <p:sldId id="283" r:id="rId5"/>
    <p:sldId id="256" r:id="rId6"/>
    <p:sldId id="286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6" r:id="rId22"/>
    <p:sldId id="298" r:id="rId23"/>
    <p:sldId id="28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0" clrIdx="0">
    <p:extLst/>
  </p:cmAuthor>
  <p:cmAuthor id="2" name="Usuario" initials="U" lastIdx="4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453DD-4B2D-6B74-8AD1-2BFEDE56463F}" v="338" dt="2020-10-30T17:51:18.241"/>
    <p1510:client id="{75E0F505-0F76-E79D-9C51-BF3DC280753A}" v="15" dt="2020-11-17T05:00:09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5" autoAdjust="0"/>
    <p:restoredTop sz="95246"/>
  </p:normalViewPr>
  <p:slideViewPr>
    <p:cSldViewPr>
      <p:cViewPr>
        <p:scale>
          <a:sx n="126" d="100"/>
          <a:sy n="126" d="100"/>
        </p:scale>
        <p:origin x="200" y="-1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6" Type="http://schemas.microsoft.com/office/2015/10/relationships/revisionInfo" Target="revisionInfo.xml"/><Relationship Id="rId37" Type="http://schemas.microsoft.com/office/2016/11/relationships/changesInfo" Target="changesInfos/changesInfo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 Rodriguez Alicia" userId="S::alicimora@uv.mx::4effdddb-db9d-4605-9bee-5b75bad95b67" providerId="AD" clId="Web-{75E0F505-0F76-E79D-9C51-BF3DC280753A}"/>
    <pc:docChg chg="modSld">
      <pc:chgData name="Mora Rodriguez Alicia" userId="S::alicimora@uv.mx::4effdddb-db9d-4605-9bee-5b75bad95b67" providerId="AD" clId="Web-{75E0F505-0F76-E79D-9C51-BF3DC280753A}" dt="2020-11-17T05:00:09.365" v="14" actId="20577"/>
      <pc:docMkLst>
        <pc:docMk/>
      </pc:docMkLst>
      <pc:sldChg chg="modSp">
        <pc:chgData name="Mora Rodriguez Alicia" userId="S::alicimora@uv.mx::4effdddb-db9d-4605-9bee-5b75bad95b67" providerId="AD" clId="Web-{75E0F505-0F76-E79D-9C51-BF3DC280753A}" dt="2020-11-17T04:56:38.485" v="2" actId="20577"/>
        <pc:sldMkLst>
          <pc:docMk/>
          <pc:sldMk cId="0" sldId="274"/>
        </pc:sldMkLst>
        <pc:spChg chg="mod">
          <ac:chgData name="Mora Rodriguez Alicia" userId="S::alicimora@uv.mx::4effdddb-db9d-4605-9bee-5b75bad95b67" providerId="AD" clId="Web-{75E0F505-0F76-E79D-9C51-BF3DC280753A}" dt="2020-11-17T04:56:38.485" v="2" actId="20577"/>
          <ac:spMkLst>
            <pc:docMk/>
            <pc:sldMk cId="0" sldId="274"/>
            <ac:spMk id="23555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75E0F505-0F76-E79D-9C51-BF3DC280753A}" dt="2020-11-17T04:57:45.408" v="7" actId="20577"/>
        <pc:sldMkLst>
          <pc:docMk/>
          <pc:sldMk cId="0" sldId="275"/>
        </pc:sldMkLst>
        <pc:spChg chg="mod">
          <ac:chgData name="Mora Rodriguez Alicia" userId="S::alicimora@uv.mx::4effdddb-db9d-4605-9bee-5b75bad95b67" providerId="AD" clId="Web-{75E0F505-0F76-E79D-9C51-BF3DC280753A}" dt="2020-11-17T04:57:45.408" v="7" actId="20577"/>
          <ac:spMkLst>
            <pc:docMk/>
            <pc:sldMk cId="0" sldId="275"/>
            <ac:spMk id="9218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75E0F505-0F76-E79D-9C51-BF3DC280753A}" dt="2020-11-17T05:00:09.365" v="13" actId="20577"/>
        <pc:sldMkLst>
          <pc:docMk/>
          <pc:sldMk cId="0" sldId="278"/>
        </pc:sldMkLst>
        <pc:spChg chg="mod">
          <ac:chgData name="Mora Rodriguez Alicia" userId="S::alicimora@uv.mx::4effdddb-db9d-4605-9bee-5b75bad95b67" providerId="AD" clId="Web-{75E0F505-0F76-E79D-9C51-BF3DC280753A}" dt="2020-11-17T05:00:09.365" v="13" actId="20577"/>
          <ac:spMkLst>
            <pc:docMk/>
            <pc:sldMk cId="0" sldId="278"/>
            <ac:spMk id="12290" creationId="{00000000-0000-0000-0000-000000000000}"/>
          </ac:spMkLst>
        </pc:spChg>
      </pc:sldChg>
    </pc:docChg>
  </pc:docChgLst>
  <pc:docChgLst>
    <pc:chgData name="Mora Rodriguez Alicia" userId="S::alicimora@uv.mx::4effdddb-db9d-4605-9bee-5b75bad95b67" providerId="AD" clId="Web-{0F4453DD-4B2D-6B74-8AD1-2BFEDE56463F}"/>
    <pc:docChg chg="modSld">
      <pc:chgData name="Mora Rodriguez Alicia" userId="S::alicimora@uv.mx::4effdddb-db9d-4605-9bee-5b75bad95b67" providerId="AD" clId="Web-{0F4453DD-4B2D-6B74-8AD1-2BFEDE56463F}" dt="2020-10-30T17:51:12.679" v="307"/>
      <pc:docMkLst>
        <pc:docMk/>
      </pc:docMkLst>
      <pc:sldChg chg="modSp">
        <pc:chgData name="Mora Rodriguez Alicia" userId="S::alicimora@uv.mx::4effdddb-db9d-4605-9bee-5b75bad95b67" providerId="AD" clId="Web-{0F4453DD-4B2D-6B74-8AD1-2BFEDE56463F}" dt="2020-10-30T17:26:51.713" v="0" actId="20577"/>
        <pc:sldMkLst>
          <pc:docMk/>
          <pc:sldMk cId="0" sldId="256"/>
        </pc:sldMkLst>
        <pc:spChg chg="mod">
          <ac:chgData name="Mora Rodriguez Alicia" userId="S::alicimora@uv.mx::4effdddb-db9d-4605-9bee-5b75bad95b67" providerId="AD" clId="Web-{0F4453DD-4B2D-6B74-8AD1-2BFEDE56463F}" dt="2020-10-30T17:26:51.713" v="0" actId="20577"/>
          <ac:spMkLst>
            <pc:docMk/>
            <pc:sldMk cId="0" sldId="256"/>
            <ac:spMk id="41986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3:22.220" v="28" actId="20577"/>
        <pc:sldMkLst>
          <pc:docMk/>
          <pc:sldMk cId="0" sldId="257"/>
        </pc:sldMkLst>
        <pc:spChg chg="mod">
          <ac:chgData name="Mora Rodriguez Alicia" userId="S::alicimora@uv.mx::4effdddb-db9d-4605-9bee-5b75bad95b67" providerId="AD" clId="Web-{0F4453DD-4B2D-6B74-8AD1-2BFEDE56463F}" dt="2020-10-30T17:33:22.220" v="28" actId="20577"/>
          <ac:spMkLst>
            <pc:docMk/>
            <pc:sldMk cId="0" sldId="257"/>
            <ac:spMk id="11267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3:38.346" v="33" actId="20577"/>
        <pc:sldMkLst>
          <pc:docMk/>
          <pc:sldMk cId="0" sldId="258"/>
        </pc:sldMkLst>
        <pc:spChg chg="mod">
          <ac:chgData name="Mora Rodriguez Alicia" userId="S::alicimora@uv.mx::4effdddb-db9d-4605-9bee-5b75bad95b67" providerId="AD" clId="Web-{0F4453DD-4B2D-6B74-8AD1-2BFEDE56463F}" dt="2020-10-30T17:33:38.346" v="33" actId="20577"/>
          <ac:spMkLst>
            <pc:docMk/>
            <pc:sldMk cId="0" sldId="258"/>
            <ac:spMk id="44034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4:53.503" v="63" actId="20577"/>
        <pc:sldMkLst>
          <pc:docMk/>
          <pc:sldMk cId="0" sldId="260"/>
        </pc:sldMkLst>
        <pc:spChg chg="mod">
          <ac:chgData name="Mora Rodriguez Alicia" userId="S::alicimora@uv.mx::4effdddb-db9d-4605-9bee-5b75bad95b67" providerId="AD" clId="Web-{0F4453DD-4B2D-6B74-8AD1-2BFEDE56463F}" dt="2020-10-30T17:34:53.503" v="63" actId="20577"/>
          <ac:spMkLst>
            <pc:docMk/>
            <pc:sldMk cId="0" sldId="260"/>
            <ac:spMk id="13315" creationId="{00000000-0000-0000-0000-000000000000}"/>
          </ac:spMkLst>
        </pc:spChg>
        <pc:spChg chg="mod">
          <ac:chgData name="Mora Rodriguez Alicia" userId="S::alicimora@uv.mx::4effdddb-db9d-4605-9bee-5b75bad95b67" providerId="AD" clId="Web-{0F4453DD-4B2D-6B74-8AD1-2BFEDE56463F}" dt="2020-10-30T17:33:48.237" v="37" actId="20577"/>
          <ac:spMkLst>
            <pc:docMk/>
            <pc:sldMk cId="0" sldId="260"/>
            <ac:spMk id="46082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2:27.876" v="15" actId="20577"/>
        <pc:sldMkLst>
          <pc:docMk/>
          <pc:sldMk cId="0" sldId="261"/>
        </pc:sldMkLst>
        <pc:spChg chg="mod">
          <ac:chgData name="Mora Rodriguez Alicia" userId="S::alicimora@uv.mx::4effdddb-db9d-4605-9bee-5b75bad95b67" providerId="AD" clId="Web-{0F4453DD-4B2D-6B74-8AD1-2BFEDE56463F}" dt="2020-10-30T17:32:27.876" v="15" actId="20577"/>
          <ac:spMkLst>
            <pc:docMk/>
            <pc:sldMk cId="0" sldId="261"/>
            <ac:spMk id="9219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2:47.392" v="17" actId="20577"/>
        <pc:sldMkLst>
          <pc:docMk/>
          <pc:sldMk cId="0" sldId="262"/>
        </pc:sldMkLst>
        <pc:spChg chg="mod">
          <ac:chgData name="Mora Rodriguez Alicia" userId="S::alicimora@uv.mx::4effdddb-db9d-4605-9bee-5b75bad95b67" providerId="AD" clId="Web-{0F4453DD-4B2D-6B74-8AD1-2BFEDE56463F}" dt="2020-10-30T17:32:47.392" v="17" actId="20577"/>
          <ac:spMkLst>
            <pc:docMk/>
            <pc:sldMk cId="0" sldId="262"/>
            <ac:spMk id="10243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5:08.050" v="74" actId="20577"/>
        <pc:sldMkLst>
          <pc:docMk/>
          <pc:sldMk cId="0" sldId="263"/>
        </pc:sldMkLst>
        <pc:spChg chg="mod">
          <ac:chgData name="Mora Rodriguez Alicia" userId="S::alicimora@uv.mx::4effdddb-db9d-4605-9bee-5b75bad95b67" providerId="AD" clId="Web-{0F4453DD-4B2D-6B74-8AD1-2BFEDE56463F}" dt="2020-10-30T17:35:08.050" v="74" actId="20577"/>
          <ac:spMkLst>
            <pc:docMk/>
            <pc:sldMk cId="0" sldId="263"/>
            <ac:spMk id="14339" creationId="{00000000-0000-0000-0000-000000000000}"/>
          </ac:spMkLst>
        </pc:spChg>
        <pc:spChg chg="mod">
          <ac:chgData name="Mora Rodriguez Alicia" userId="S::alicimora@uv.mx::4effdddb-db9d-4605-9bee-5b75bad95b67" providerId="AD" clId="Web-{0F4453DD-4B2D-6B74-8AD1-2BFEDE56463F}" dt="2020-10-30T17:34:56.535" v="65" actId="20577"/>
          <ac:spMkLst>
            <pc:docMk/>
            <pc:sldMk cId="0" sldId="263"/>
            <ac:spMk id="50178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39:33.493" v="117" actId="20577"/>
        <pc:sldMkLst>
          <pc:docMk/>
          <pc:sldMk cId="0" sldId="264"/>
        </pc:sldMkLst>
        <pc:spChg chg="mod">
          <ac:chgData name="Mora Rodriguez Alicia" userId="S::alicimora@uv.mx::4effdddb-db9d-4605-9bee-5b75bad95b67" providerId="AD" clId="Web-{0F4453DD-4B2D-6B74-8AD1-2BFEDE56463F}" dt="2020-10-30T17:39:33.493" v="117" actId="20577"/>
          <ac:spMkLst>
            <pc:docMk/>
            <pc:sldMk cId="0" sldId="264"/>
            <ac:spMk id="15363" creationId="{00000000-0000-0000-0000-000000000000}"/>
          </ac:spMkLst>
        </pc:spChg>
        <pc:spChg chg="mod">
          <ac:chgData name="Mora Rodriguez Alicia" userId="S::alicimora@uv.mx::4effdddb-db9d-4605-9bee-5b75bad95b67" providerId="AD" clId="Web-{0F4453DD-4B2D-6B74-8AD1-2BFEDE56463F}" dt="2020-10-30T17:35:10.863" v="76" actId="20577"/>
          <ac:spMkLst>
            <pc:docMk/>
            <pc:sldMk cId="0" sldId="264"/>
            <ac:spMk id="51202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0:49.573" v="133" actId="20577"/>
        <pc:sldMkLst>
          <pc:docMk/>
          <pc:sldMk cId="0" sldId="265"/>
        </pc:sldMkLst>
        <pc:spChg chg="mod">
          <ac:chgData name="Mora Rodriguez Alicia" userId="S::alicimora@uv.mx::4effdddb-db9d-4605-9bee-5b75bad95b67" providerId="AD" clId="Web-{0F4453DD-4B2D-6B74-8AD1-2BFEDE56463F}" dt="2020-10-30T17:40:49.573" v="133" actId="20577"/>
          <ac:spMkLst>
            <pc:docMk/>
            <pc:sldMk cId="0" sldId="265"/>
            <ac:spMk id="16387" creationId="{00000000-0000-0000-0000-000000000000}"/>
          </ac:spMkLst>
        </pc:spChg>
        <pc:spChg chg="mod">
          <ac:chgData name="Mora Rodriguez Alicia" userId="S::alicimora@uv.mx::4effdddb-db9d-4605-9bee-5b75bad95b67" providerId="AD" clId="Web-{0F4453DD-4B2D-6B74-8AD1-2BFEDE56463F}" dt="2020-10-30T17:39:56.244" v="121" actId="20577"/>
          <ac:spMkLst>
            <pc:docMk/>
            <pc:sldMk cId="0" sldId="265"/>
            <ac:spMk id="52226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1:34.480" v="153" actId="20577"/>
        <pc:sldMkLst>
          <pc:docMk/>
          <pc:sldMk cId="0" sldId="266"/>
        </pc:sldMkLst>
        <pc:spChg chg="mod">
          <ac:chgData name="Mora Rodriguez Alicia" userId="S::alicimora@uv.mx::4effdddb-db9d-4605-9bee-5b75bad95b67" providerId="AD" clId="Web-{0F4453DD-4B2D-6B74-8AD1-2BFEDE56463F}" dt="2020-10-30T17:41:34.480" v="153" actId="20577"/>
          <ac:spMkLst>
            <pc:docMk/>
            <pc:sldMk cId="0" sldId="266"/>
            <ac:spMk id="53251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4:01.920" v="179" actId="20577"/>
        <pc:sldMkLst>
          <pc:docMk/>
          <pc:sldMk cId="0" sldId="270"/>
        </pc:sldMkLst>
        <pc:spChg chg="mod">
          <ac:chgData name="Mora Rodriguez Alicia" userId="S::alicimora@uv.mx::4effdddb-db9d-4605-9bee-5b75bad95b67" providerId="AD" clId="Web-{0F4453DD-4B2D-6B74-8AD1-2BFEDE56463F}" dt="2020-10-30T17:44:01.920" v="179" actId="20577"/>
          <ac:spMkLst>
            <pc:docMk/>
            <pc:sldMk cId="0" sldId="270"/>
            <ac:spMk id="60419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5:17.281" v="194" actId="20577"/>
        <pc:sldMkLst>
          <pc:docMk/>
          <pc:sldMk cId="0" sldId="271"/>
        </pc:sldMkLst>
        <pc:spChg chg="mod">
          <ac:chgData name="Mora Rodriguez Alicia" userId="S::alicimora@uv.mx::4effdddb-db9d-4605-9bee-5b75bad95b67" providerId="AD" clId="Web-{0F4453DD-4B2D-6B74-8AD1-2BFEDE56463F}" dt="2020-10-30T17:45:17.281" v="194" actId="20577"/>
          <ac:spMkLst>
            <pc:docMk/>
            <pc:sldMk cId="0" sldId="271"/>
            <ac:spMk id="21507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5:30" v="196" actId="20577"/>
        <pc:sldMkLst>
          <pc:docMk/>
          <pc:sldMk cId="0" sldId="272"/>
        </pc:sldMkLst>
        <pc:spChg chg="mod">
          <ac:chgData name="Mora Rodriguez Alicia" userId="S::alicimora@uv.mx::4effdddb-db9d-4605-9bee-5b75bad95b67" providerId="AD" clId="Web-{0F4453DD-4B2D-6B74-8AD1-2BFEDE56463F}" dt="2020-10-30T17:45:30" v="196" actId="20577"/>
          <ac:spMkLst>
            <pc:docMk/>
            <pc:sldMk cId="0" sldId="272"/>
            <ac:spMk id="22531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6:23.001" v="211" actId="20577"/>
        <pc:sldMkLst>
          <pc:docMk/>
          <pc:sldMk cId="0" sldId="273"/>
        </pc:sldMkLst>
        <pc:graphicFrameChg chg="modGraphic">
          <ac:chgData name="Mora Rodriguez Alicia" userId="S::alicimora@uv.mx::4effdddb-db9d-4605-9bee-5b75bad95b67" providerId="AD" clId="Web-{0F4453DD-4B2D-6B74-8AD1-2BFEDE56463F}" dt="2020-10-30T17:46:23.001" v="211" actId="20577"/>
          <ac:graphicFrameMkLst>
            <pc:docMk/>
            <pc:sldMk cId="0" sldId="273"/>
            <ac:graphicFrameMk id="5" creationId="{00000000-0000-0000-0000-000000000000}"/>
          </ac:graphicFrameMkLst>
        </pc:graphicFrameChg>
      </pc:sldChg>
      <pc:sldChg chg="modSp">
        <pc:chgData name="Mora Rodriguez Alicia" userId="S::alicimora@uv.mx::4effdddb-db9d-4605-9bee-5b75bad95b67" providerId="AD" clId="Web-{0F4453DD-4B2D-6B74-8AD1-2BFEDE56463F}" dt="2020-10-30T17:47:10.158" v="214" actId="20577"/>
        <pc:sldMkLst>
          <pc:docMk/>
          <pc:sldMk cId="0" sldId="274"/>
        </pc:sldMkLst>
        <pc:spChg chg="mod">
          <ac:chgData name="Mora Rodriguez Alicia" userId="S::alicimora@uv.mx::4effdddb-db9d-4605-9bee-5b75bad95b67" providerId="AD" clId="Web-{0F4453DD-4B2D-6B74-8AD1-2BFEDE56463F}" dt="2020-10-30T17:47:10.158" v="214" actId="20577"/>
          <ac:spMkLst>
            <pc:docMk/>
            <pc:sldMk cId="0" sldId="274"/>
            <ac:spMk id="23555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7:53.378" v="226" actId="20577"/>
        <pc:sldMkLst>
          <pc:docMk/>
          <pc:sldMk cId="0" sldId="275"/>
        </pc:sldMkLst>
        <pc:spChg chg="mod">
          <ac:chgData name="Mora Rodriguez Alicia" userId="S::alicimora@uv.mx::4effdddb-db9d-4605-9bee-5b75bad95b67" providerId="AD" clId="Web-{0F4453DD-4B2D-6B74-8AD1-2BFEDE56463F}" dt="2020-10-30T17:47:53.378" v="226" actId="20577"/>
          <ac:spMkLst>
            <pc:docMk/>
            <pc:sldMk cId="0" sldId="275"/>
            <ac:spMk id="24579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8:06.909" v="230" actId="20577"/>
        <pc:sldMkLst>
          <pc:docMk/>
          <pc:sldMk cId="0" sldId="276"/>
        </pc:sldMkLst>
        <pc:spChg chg="mod">
          <ac:chgData name="Mora Rodriguez Alicia" userId="S::alicimora@uv.mx::4effdddb-db9d-4605-9bee-5b75bad95b67" providerId="AD" clId="Web-{0F4453DD-4B2D-6B74-8AD1-2BFEDE56463F}" dt="2020-10-30T17:48:06.909" v="230" actId="20577"/>
          <ac:spMkLst>
            <pc:docMk/>
            <pc:sldMk cId="0" sldId="276"/>
            <ac:spMk id="10242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8:35.113" v="236" actId="20577"/>
        <pc:sldMkLst>
          <pc:docMk/>
          <pc:sldMk cId="0" sldId="277"/>
        </pc:sldMkLst>
        <pc:spChg chg="mod">
          <ac:chgData name="Mora Rodriguez Alicia" userId="S::alicimora@uv.mx::4effdddb-db9d-4605-9bee-5b75bad95b67" providerId="AD" clId="Web-{0F4453DD-4B2D-6B74-8AD1-2BFEDE56463F}" dt="2020-10-30T17:48:35.113" v="236" actId="20577"/>
          <ac:spMkLst>
            <pc:docMk/>
            <pc:sldMk cId="0" sldId="277"/>
            <ac:spMk id="26627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8:55.223" v="242" actId="20577"/>
        <pc:sldMkLst>
          <pc:docMk/>
          <pc:sldMk cId="0" sldId="278"/>
        </pc:sldMkLst>
        <pc:spChg chg="mod">
          <ac:chgData name="Mora Rodriguez Alicia" userId="S::alicimora@uv.mx::4effdddb-db9d-4605-9bee-5b75bad95b67" providerId="AD" clId="Web-{0F4453DD-4B2D-6B74-8AD1-2BFEDE56463F}" dt="2020-10-30T17:48:55.223" v="242" actId="20577"/>
          <ac:spMkLst>
            <pc:docMk/>
            <pc:sldMk cId="0" sldId="278"/>
            <ac:spMk id="27651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9:42.567" v="259" actId="20577"/>
        <pc:sldMkLst>
          <pc:docMk/>
          <pc:sldMk cId="0" sldId="279"/>
        </pc:sldMkLst>
        <pc:spChg chg="mod">
          <ac:chgData name="Mora Rodriguez Alicia" userId="S::alicimora@uv.mx::4effdddb-db9d-4605-9bee-5b75bad95b67" providerId="AD" clId="Web-{0F4453DD-4B2D-6B74-8AD1-2BFEDE56463F}" dt="2020-10-30T17:49:01.395" v="246" actId="20577"/>
          <ac:spMkLst>
            <pc:docMk/>
            <pc:sldMk cId="0" sldId="279"/>
            <ac:spMk id="13314" creationId="{00000000-0000-0000-0000-000000000000}"/>
          </ac:spMkLst>
        </pc:spChg>
        <pc:spChg chg="mod">
          <ac:chgData name="Mora Rodriguez Alicia" userId="S::alicimora@uv.mx::4effdddb-db9d-4605-9bee-5b75bad95b67" providerId="AD" clId="Web-{0F4453DD-4B2D-6B74-8AD1-2BFEDE56463F}" dt="2020-10-30T17:49:42.567" v="259" actId="20577"/>
          <ac:spMkLst>
            <pc:docMk/>
            <pc:sldMk cId="0" sldId="279"/>
            <ac:spMk id="28675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49:57.599" v="265" actId="20577"/>
        <pc:sldMkLst>
          <pc:docMk/>
          <pc:sldMk cId="0" sldId="280"/>
        </pc:sldMkLst>
        <pc:spChg chg="mod">
          <ac:chgData name="Mora Rodriguez Alicia" userId="S::alicimora@uv.mx::4effdddb-db9d-4605-9bee-5b75bad95b67" providerId="AD" clId="Web-{0F4453DD-4B2D-6B74-8AD1-2BFEDE56463F}" dt="2020-10-30T17:49:52.318" v="263" actId="20577"/>
          <ac:spMkLst>
            <pc:docMk/>
            <pc:sldMk cId="0" sldId="280"/>
            <ac:spMk id="14338" creationId="{00000000-0000-0000-0000-000000000000}"/>
          </ac:spMkLst>
        </pc:spChg>
        <pc:spChg chg="mod">
          <ac:chgData name="Mora Rodriguez Alicia" userId="S::alicimora@uv.mx::4effdddb-db9d-4605-9bee-5b75bad95b67" providerId="AD" clId="Web-{0F4453DD-4B2D-6B74-8AD1-2BFEDE56463F}" dt="2020-10-30T17:49:57.599" v="265" actId="20577"/>
          <ac:spMkLst>
            <pc:docMk/>
            <pc:sldMk cId="0" sldId="280"/>
            <ac:spMk id="29699" creationId="{00000000-0000-0000-0000-000000000000}"/>
          </ac:spMkLst>
        </pc:spChg>
      </pc:sldChg>
      <pc:sldChg chg="modSp">
        <pc:chgData name="Mora Rodriguez Alicia" userId="S::alicimora@uv.mx::4effdddb-db9d-4605-9bee-5b75bad95b67" providerId="AD" clId="Web-{0F4453DD-4B2D-6B74-8AD1-2BFEDE56463F}" dt="2020-10-30T17:51:12.679" v="307"/>
        <pc:sldMkLst>
          <pc:docMk/>
          <pc:sldMk cId="0" sldId="281"/>
        </pc:sldMkLst>
        <pc:graphicFrameChg chg="mod modGraphic">
          <ac:chgData name="Mora Rodriguez Alicia" userId="S::alicimora@uv.mx::4effdddb-db9d-4605-9bee-5b75bad95b67" providerId="AD" clId="Web-{0F4453DD-4B2D-6B74-8AD1-2BFEDE56463F}" dt="2020-10-30T17:51:12.679" v="307"/>
          <ac:graphicFrameMkLst>
            <pc:docMk/>
            <pc:sldMk cId="0" sldId="281"/>
            <ac:graphicFrameMk id="5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2D733-CD97-492B-AC23-DAC8B5D3E5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6B6AF1B2-9A34-4E1C-B8BF-FD1FA4AACD9C}">
      <dgm:prSet phldrT="[Texto]" custT="1"/>
      <dgm:spPr/>
      <dgm:t>
        <a:bodyPr/>
        <a:lstStyle/>
        <a:p>
          <a:pPr algn="ctr"/>
          <a:r>
            <a:rPr lang="es-MX" sz="2000" b="1" smtClean="0"/>
            <a:t>Hiperglobalizadores</a:t>
          </a:r>
          <a:endParaRPr lang="es-MX" sz="2000" b="1" dirty="0"/>
        </a:p>
      </dgm:t>
    </dgm:pt>
    <dgm:pt modelId="{A5E26B3A-8A85-4104-8AAB-79CB6293A71B}" type="parTrans" cxnId="{29357F5B-63E1-4F8D-8EBF-A03060CE54A5}">
      <dgm:prSet/>
      <dgm:spPr/>
      <dgm:t>
        <a:bodyPr/>
        <a:lstStyle/>
        <a:p>
          <a:endParaRPr lang="es-MX" sz="2000" b="1">
            <a:solidFill>
              <a:schemeClr val="accent1">
                <a:lumMod val="50000"/>
              </a:schemeClr>
            </a:solidFill>
          </a:endParaRPr>
        </a:p>
      </dgm:t>
    </dgm:pt>
    <dgm:pt modelId="{AFE8A611-AFBE-4281-A271-BC95FACE9B80}" type="sibTrans" cxnId="{29357F5B-63E1-4F8D-8EBF-A03060CE54A5}">
      <dgm:prSet/>
      <dgm:spPr/>
      <dgm:t>
        <a:bodyPr/>
        <a:lstStyle/>
        <a:p>
          <a:endParaRPr lang="es-MX" sz="2000" b="1">
            <a:solidFill>
              <a:schemeClr val="accent1">
                <a:lumMod val="50000"/>
              </a:schemeClr>
            </a:solidFill>
          </a:endParaRPr>
        </a:p>
      </dgm:t>
    </dgm:pt>
    <dgm:pt modelId="{DE6EA422-38E0-443B-A13B-F3525B3BEAAE}">
      <dgm:prSet phldrT="[Texto]" custT="1"/>
      <dgm:spPr/>
      <dgm:t>
        <a:bodyPr/>
        <a:lstStyle/>
        <a:p>
          <a:pPr algn="ctr"/>
          <a:r>
            <a:rPr lang="es-MX" sz="2000" b="1" dirty="0" smtClean="0"/>
            <a:t>Escépticos</a:t>
          </a:r>
          <a:endParaRPr lang="es-MX" sz="2000" b="1" dirty="0"/>
        </a:p>
      </dgm:t>
    </dgm:pt>
    <dgm:pt modelId="{CCCE3B62-14CB-4E8D-A337-3FFC57FD0750}" type="parTrans" cxnId="{BB86B7D4-19B9-4872-BE53-5D2FA3AD8302}">
      <dgm:prSet/>
      <dgm:spPr/>
      <dgm:t>
        <a:bodyPr/>
        <a:lstStyle/>
        <a:p>
          <a:endParaRPr lang="es-MX" sz="2000" b="1">
            <a:solidFill>
              <a:schemeClr val="accent1">
                <a:lumMod val="50000"/>
              </a:schemeClr>
            </a:solidFill>
          </a:endParaRPr>
        </a:p>
      </dgm:t>
    </dgm:pt>
    <dgm:pt modelId="{F9F76315-1A7C-4AC8-B98A-400C2678E55D}" type="sibTrans" cxnId="{BB86B7D4-19B9-4872-BE53-5D2FA3AD8302}">
      <dgm:prSet/>
      <dgm:spPr/>
      <dgm:t>
        <a:bodyPr/>
        <a:lstStyle/>
        <a:p>
          <a:endParaRPr lang="es-MX" sz="2000" b="1">
            <a:solidFill>
              <a:schemeClr val="accent1">
                <a:lumMod val="50000"/>
              </a:schemeClr>
            </a:solidFill>
          </a:endParaRPr>
        </a:p>
      </dgm:t>
    </dgm:pt>
    <dgm:pt modelId="{0714FA06-74E4-47EF-983A-BE684D10525C}">
      <dgm:prSet phldrT="[Texto]" custT="1"/>
      <dgm:spPr/>
      <dgm:t>
        <a:bodyPr/>
        <a:lstStyle/>
        <a:p>
          <a:pPr algn="ctr"/>
          <a:r>
            <a:rPr lang="es-MX" sz="2000" b="1" dirty="0" err="1" smtClean="0"/>
            <a:t>Transformacionalistas</a:t>
          </a:r>
          <a:r>
            <a:rPr lang="es-ES" sz="2000" b="1" dirty="0" smtClean="0"/>
            <a:t> </a:t>
          </a:r>
          <a:endParaRPr lang="es-MX" sz="2000" b="1" dirty="0"/>
        </a:p>
      </dgm:t>
    </dgm:pt>
    <dgm:pt modelId="{23CB7AC5-F1B7-44D4-AB96-C29C2846D3F7}" type="parTrans" cxnId="{692420FD-2405-4336-A654-D88B79D037AE}">
      <dgm:prSet/>
      <dgm:spPr/>
      <dgm:t>
        <a:bodyPr/>
        <a:lstStyle/>
        <a:p>
          <a:endParaRPr lang="es-MX" sz="2000" b="1">
            <a:solidFill>
              <a:schemeClr val="accent1">
                <a:lumMod val="50000"/>
              </a:schemeClr>
            </a:solidFill>
          </a:endParaRPr>
        </a:p>
      </dgm:t>
    </dgm:pt>
    <dgm:pt modelId="{87540793-8045-4B60-959E-D8FDFD7239A4}" type="sibTrans" cxnId="{692420FD-2405-4336-A654-D88B79D037AE}">
      <dgm:prSet/>
      <dgm:spPr/>
      <dgm:t>
        <a:bodyPr/>
        <a:lstStyle/>
        <a:p>
          <a:endParaRPr lang="es-MX" sz="2000" b="1">
            <a:solidFill>
              <a:schemeClr val="accent1">
                <a:lumMod val="50000"/>
              </a:schemeClr>
            </a:solidFill>
          </a:endParaRPr>
        </a:p>
      </dgm:t>
    </dgm:pt>
    <dgm:pt modelId="{B6AAC290-5788-48B4-AFFC-BC1A3E32D4D2}" type="pres">
      <dgm:prSet presAssocID="{E662D733-CD97-492B-AC23-DAC8B5D3E5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2EB047C3-6E4E-4354-9159-4FBCE93B6EDC}" type="pres">
      <dgm:prSet presAssocID="{6B6AF1B2-9A34-4E1C-B8BF-FD1FA4AACD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6D02C9-7944-481E-A759-FAA9D9B00D63}" type="pres">
      <dgm:prSet presAssocID="{AFE8A611-AFBE-4281-A271-BC95FACE9B80}" presName="spacer" presStyleCnt="0"/>
      <dgm:spPr/>
    </dgm:pt>
    <dgm:pt modelId="{7F6B1E99-DF68-4878-98DE-696666D5114C}" type="pres">
      <dgm:prSet presAssocID="{DE6EA422-38E0-443B-A13B-F3525B3BEA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B4B91D3-AC1C-4385-B3D3-05943D68548A}" type="pres">
      <dgm:prSet presAssocID="{F9F76315-1A7C-4AC8-B98A-400C2678E55D}" presName="spacer" presStyleCnt="0"/>
      <dgm:spPr/>
    </dgm:pt>
    <dgm:pt modelId="{B35953B1-7E0A-4D85-8622-BBF175E059EC}" type="pres">
      <dgm:prSet presAssocID="{0714FA06-74E4-47EF-983A-BE684D1052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E496B1E-24B5-49AF-9009-295E1214C7E2}" type="presOf" srcId="{DE6EA422-38E0-443B-A13B-F3525B3BEAAE}" destId="{7F6B1E99-DF68-4878-98DE-696666D5114C}" srcOrd="0" destOrd="0" presId="urn:microsoft.com/office/officeart/2005/8/layout/vList2"/>
    <dgm:cxn modelId="{29357F5B-63E1-4F8D-8EBF-A03060CE54A5}" srcId="{E662D733-CD97-492B-AC23-DAC8B5D3E51F}" destId="{6B6AF1B2-9A34-4E1C-B8BF-FD1FA4AACD9C}" srcOrd="0" destOrd="0" parTransId="{A5E26B3A-8A85-4104-8AAB-79CB6293A71B}" sibTransId="{AFE8A611-AFBE-4281-A271-BC95FACE9B80}"/>
    <dgm:cxn modelId="{BB86B7D4-19B9-4872-BE53-5D2FA3AD8302}" srcId="{E662D733-CD97-492B-AC23-DAC8B5D3E51F}" destId="{DE6EA422-38E0-443B-A13B-F3525B3BEAAE}" srcOrd="1" destOrd="0" parTransId="{CCCE3B62-14CB-4E8D-A337-3FFC57FD0750}" sibTransId="{F9F76315-1A7C-4AC8-B98A-400C2678E55D}"/>
    <dgm:cxn modelId="{889B84E4-8C55-4630-B644-21E8CACFC10F}" type="presOf" srcId="{6B6AF1B2-9A34-4E1C-B8BF-FD1FA4AACD9C}" destId="{2EB047C3-6E4E-4354-9159-4FBCE93B6EDC}" srcOrd="0" destOrd="0" presId="urn:microsoft.com/office/officeart/2005/8/layout/vList2"/>
    <dgm:cxn modelId="{692420FD-2405-4336-A654-D88B79D037AE}" srcId="{E662D733-CD97-492B-AC23-DAC8B5D3E51F}" destId="{0714FA06-74E4-47EF-983A-BE684D10525C}" srcOrd="2" destOrd="0" parTransId="{23CB7AC5-F1B7-44D4-AB96-C29C2846D3F7}" sibTransId="{87540793-8045-4B60-959E-D8FDFD7239A4}"/>
    <dgm:cxn modelId="{91BA124B-608A-473C-AB35-50D43045DF1C}" type="presOf" srcId="{0714FA06-74E4-47EF-983A-BE684D10525C}" destId="{B35953B1-7E0A-4D85-8622-BBF175E059EC}" srcOrd="0" destOrd="0" presId="urn:microsoft.com/office/officeart/2005/8/layout/vList2"/>
    <dgm:cxn modelId="{B27A46E9-61D9-46A7-8A33-DF29E9879982}" type="presOf" srcId="{E662D733-CD97-492B-AC23-DAC8B5D3E51F}" destId="{B6AAC290-5788-48B4-AFFC-BC1A3E32D4D2}" srcOrd="0" destOrd="0" presId="urn:microsoft.com/office/officeart/2005/8/layout/vList2"/>
    <dgm:cxn modelId="{113E40A8-1538-4C6E-A8D1-40B4F84D82AF}" type="presParOf" srcId="{B6AAC290-5788-48B4-AFFC-BC1A3E32D4D2}" destId="{2EB047C3-6E4E-4354-9159-4FBCE93B6EDC}" srcOrd="0" destOrd="0" presId="urn:microsoft.com/office/officeart/2005/8/layout/vList2"/>
    <dgm:cxn modelId="{DCE522D5-B224-4F0E-B85B-482D428948F6}" type="presParOf" srcId="{B6AAC290-5788-48B4-AFFC-BC1A3E32D4D2}" destId="{086D02C9-7944-481E-A759-FAA9D9B00D63}" srcOrd="1" destOrd="0" presId="urn:microsoft.com/office/officeart/2005/8/layout/vList2"/>
    <dgm:cxn modelId="{B76A97B2-156F-43E3-B83F-C1BF5981AA27}" type="presParOf" srcId="{B6AAC290-5788-48B4-AFFC-BC1A3E32D4D2}" destId="{7F6B1E99-DF68-4878-98DE-696666D5114C}" srcOrd="2" destOrd="0" presId="urn:microsoft.com/office/officeart/2005/8/layout/vList2"/>
    <dgm:cxn modelId="{FAC586C1-AF86-485C-A98F-568EB47C28A8}" type="presParOf" srcId="{B6AAC290-5788-48B4-AFFC-BC1A3E32D4D2}" destId="{8B4B91D3-AC1C-4385-B3D3-05943D68548A}" srcOrd="3" destOrd="0" presId="urn:microsoft.com/office/officeart/2005/8/layout/vList2"/>
    <dgm:cxn modelId="{5E6CBA77-5253-497F-A36E-F4696B2B1DA9}" type="presParOf" srcId="{B6AAC290-5788-48B4-AFFC-BC1A3E32D4D2}" destId="{B35953B1-7E0A-4D85-8622-BBF175E059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047C3-6E4E-4354-9159-4FBCE93B6EDC}">
      <dsp:nvSpPr>
        <dsp:cNvPr id="0" name=""/>
        <dsp:cNvSpPr/>
      </dsp:nvSpPr>
      <dsp:spPr>
        <a:xfrm>
          <a:off x="0" y="19068"/>
          <a:ext cx="2855059" cy="89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smtClean="0"/>
            <a:t>Hiperglobalizadores</a:t>
          </a:r>
          <a:endParaRPr lang="es-MX" sz="2000" b="1" kern="1200" dirty="0"/>
        </a:p>
      </dsp:txBody>
      <dsp:txXfrm>
        <a:off x="43864" y="62932"/>
        <a:ext cx="2767331" cy="810832"/>
      </dsp:txXfrm>
    </dsp:sp>
    <dsp:sp modelId="{7F6B1E99-DF68-4878-98DE-696666D5114C}">
      <dsp:nvSpPr>
        <dsp:cNvPr id="0" name=""/>
        <dsp:cNvSpPr/>
      </dsp:nvSpPr>
      <dsp:spPr>
        <a:xfrm>
          <a:off x="0" y="1055868"/>
          <a:ext cx="2855059" cy="8985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Escépticos</a:t>
          </a:r>
          <a:endParaRPr lang="es-MX" sz="2000" b="1" kern="1200" dirty="0"/>
        </a:p>
      </dsp:txBody>
      <dsp:txXfrm>
        <a:off x="43864" y="1099732"/>
        <a:ext cx="2767331" cy="810832"/>
      </dsp:txXfrm>
    </dsp:sp>
    <dsp:sp modelId="{B35953B1-7E0A-4D85-8622-BBF175E059EC}">
      <dsp:nvSpPr>
        <dsp:cNvPr id="0" name=""/>
        <dsp:cNvSpPr/>
      </dsp:nvSpPr>
      <dsp:spPr>
        <a:xfrm>
          <a:off x="0" y="2092668"/>
          <a:ext cx="2855059" cy="8985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err="1" smtClean="0"/>
            <a:t>Transformacionalistas</a:t>
          </a:r>
          <a:r>
            <a:rPr lang="es-ES" sz="2000" b="1" kern="1200" dirty="0" smtClean="0"/>
            <a:t> </a:t>
          </a:r>
          <a:endParaRPr lang="es-MX" sz="2000" b="1" kern="1200" dirty="0"/>
        </a:p>
      </dsp:txBody>
      <dsp:txXfrm>
        <a:off x="43864" y="2136532"/>
        <a:ext cx="2767331" cy="81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CEBA-6E1F-429F-97F5-E83D66D50A48}" type="datetimeFigureOut">
              <a:rPr lang="es-MX" smtClean="0"/>
              <a:t>27/12/20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6C6F-D847-49F2-8463-80D46519141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5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6C6F-D847-49F2-8463-80D46519141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88D9C-1C1D-448C-9311-0CAE994D34A0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951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E13F-ACEE-428E-AE59-C2F48F6BF548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010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6208C-C3B6-4316-A5D2-C688A0252CB3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61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0688A-9F90-4F48-9752-ED3CC8AE6915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6960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906DA-AF50-4B06-96EB-9EC8A2755134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106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9DEC8-D50D-4F4D-A30E-E955BCEA4F35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4529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84CB4-81D6-4E48-BF15-48193A6C8577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09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0B186-1202-4A59-82F1-1A2730BCED3D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1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EA268-6F4B-4C64-B5FF-FA07A8CA4F7A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638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8D11E-2332-4192-8B62-EDD932EF8B8B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919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75BC2-28E2-476F-ADFA-367416F10106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50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A0B186-1202-4A59-82F1-1A2730BCED3D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56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eu.es/recomendacion/glocal-termino-valido/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eu.es/recomendacion/glocal-termino-valido/" TargetMode="External"/><Relationship Id="rId4" Type="http://schemas.openxmlformats.org/officeDocument/2006/relationships/hyperlink" Target="https://www.redalyc.org/pdf/607/60715117007.pdf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lo.org.mx/pdf/ins/n18/2007-4964-ins-18-7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astus1-mediap.svc.ms/transform/thumbnail?provider=spo&amp;inputFormat=png&amp;cs=fFNQTw&amp;docid=https%3A%2F%2Fuvmx.sharepoint.com%3A443%2F_api%2Fv2.0%2Fdrives%2Fb!oLZt6Ee0LkSYsp_IIAEZrj_khr6IbSFDoeOdx5YGiCvpHpQh_2tmRZrjJOhOuZqA%2Fitems%2F01MKN6BCCDBTKPDPUBCRA3W47HLK2FM336%3Fversion%3DPublished&amp;access_token=eyJ0eXAiOiJKV1QiLCJhbGciOiJub25lIn0.eyJhdWQiOiIwMDAwMDAwMy0wMDAwLTBmZjEtY2UwMC0wMDAwMDAwMDAwMDAvdXZteC5zaGFyZXBvaW50LmNvbUAzYzkwNzY1MS1kOGM2LTRjYTYtYThhNC02YTI0MjQzMGU2NTMiLCJpc3MiOiIwMDAwMDAwMy0wMDAwLTBmZjEtY2UwMC0wMDAwMDAwMDAwMDAiLCJuYmYiOiIxNjA3NzA5NjAwIiwiZXhwIjoiMTYwNzczMTIwMCIsImVuZHBvaW50dXJsIjoielZoQnhuNFczdHNBQm5seENuKzVBcWxVODd1NTJkRGNuZlAxL1BEakFNRT0iLCJlbmRwb2ludHVybExlbmd0aCI6IjExMSIsImlzbG9vcGJhY2siOiJUcnVlIiwidmVyIjoiaGFzaGVkcHJvb2Z0b2tlbiIsInNpdGVpZCI6IlpUZzJaR0kyWVRBdFlqUTBOeTAwTkRKbExUazRZakl0T1daak9ESXdNREV4T1dGbCIsIm5hbWVpZCI6IjAjLmZ8bWVtYmVyc2hpcHxsaW5sb3BlekB1di5teCIsIm5paSI6Im1pY3Jvc29mdC5zaGFyZXBvaW50IiwiaXN1c2VyIjoidHJ1ZSIsImNhY2hla2V5IjoiMGguZnxtZW1iZXJzaGlwfDEwMDNiZmZkOGYxMmY2OGVAbGl2ZS5jb20iLCJ0dCI6IjAiLCJ1c2VQZXJzaXN0ZW50Q29va2llIjoiMiJ9.SlYrcVIxWC85YWdkTWJxTGRwNDdUaDliNTBuK3hlbjN1UEEzV0xUd0Jkaz0&amp;encodeFailures=1&amp;srcWidth=&amp;srcHeight=&amp;width=1089&amp;height=613&amp;action=Ac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98613"/>
            <a:ext cx="9150205" cy="515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2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75656" y="1056545"/>
            <a:ext cx="5940152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Escépticos-</a:t>
            </a:r>
            <a:r>
              <a:rPr lang="es-MX" sz="3200" b="1" dirty="0" smtClean="0">
                <a:solidFill>
                  <a:schemeClr val="accent1">
                    <a:lumMod val="50000"/>
                  </a:schemeClr>
                </a:solidFill>
              </a:rPr>
              <a:t>Estado-Nación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512" y="1716832"/>
            <a:ext cx="8784976" cy="46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El Estado-Nación en esta tendencia se sustenta bajo la óptica de que:</a:t>
            </a:r>
          </a:p>
          <a:p>
            <a:pPr algn="l" fontAlgn="auto">
              <a:spcAft>
                <a:spcPts val="0"/>
              </a:spcAft>
            </a:pPr>
            <a:endParaRPr lang="es-MX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Los gobiernos nacionales continúan siendo el eje central de la política económica internacional y aseguran que este proceso de internacionalización lo inició Estados Unidos después de la II Guerra Mundial, al alentar la liberalización de la economías nacionales.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MX" sz="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Consideran que la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internacionalización se ha caracterizado por una creciente marginalización de muchos países menos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desarrollados,  existiendo un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mayor flujo de comercio entre los países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desarrollados,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dejando de lado a los países en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desarrollo y que esta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marginalización ha generado un sentimiento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nacionalista, provocando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una regionalización de ideas y sentimientos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encontrados.</a:t>
            </a:r>
          </a:p>
          <a:p>
            <a:pPr algn="just"/>
            <a:endParaRPr lang="es-ES" sz="2400" dirty="0"/>
          </a:p>
          <a:p>
            <a:pPr algn="just" fontAlgn="auto">
              <a:spcAft>
                <a:spcPts val="0"/>
              </a:spcAft>
            </a:pPr>
            <a:endParaRPr lang="es-E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06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2276872"/>
            <a:ext cx="871296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En esta tendencia, bajo el precepto de que la globalización es un mito, enfatizan que:</a:t>
            </a:r>
          </a:p>
          <a:p>
            <a:pPr algn="l" fontAlgn="auto">
              <a:spcAft>
                <a:spcPts val="0"/>
              </a:spcAft>
            </a:pPr>
            <a:endParaRPr lang="es-MX" sz="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El gobierno global y la internacionalización económica, son proyectos occidentales (neoliberalismo), cuyo objetivo es mantener la primacía de Occidente en los negocios mundiales; as</a:t>
            </a:r>
            <a:r>
              <a:rPr lang="es-ES" sz="2800" dirty="0" smtClean="0">
                <a:solidFill>
                  <a:schemeClr val="accent1">
                    <a:lumMod val="50000"/>
                  </a:schemeClr>
                </a:solidFill>
              </a:rPr>
              <a:t>í mismo,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 que los gobiernos locales continúan siendo los constructores del sistema económico internacional. </a:t>
            </a:r>
            <a:endParaRPr lang="es-E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53852" y="1349091"/>
            <a:ext cx="7308304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Escépticos: </a:t>
            </a:r>
            <a:r>
              <a:rPr lang="es-MX" sz="3200" b="1" dirty="0" smtClean="0">
                <a:solidFill>
                  <a:schemeClr val="accent1">
                    <a:lumMod val="50000"/>
                  </a:schemeClr>
                </a:solidFill>
              </a:rPr>
              <a:t>el mito de la globalización</a:t>
            </a:r>
          </a:p>
        </p:txBody>
      </p:sp>
    </p:spTree>
    <p:extLst>
      <p:ext uri="{BB962C8B-B14F-4D97-AF65-F5344CB8AC3E}">
        <p14:creationId xmlns:p14="http://schemas.microsoft.com/office/powerpoint/2010/main" val="274385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322093" y="921771"/>
            <a:ext cx="6156176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err="1" smtClean="0">
                <a:solidFill>
                  <a:schemeClr val="accent1">
                    <a:lumMod val="50000"/>
                  </a:schemeClr>
                </a:solidFill>
              </a:rPr>
              <a:t>Transformacionalistas</a:t>
            </a:r>
            <a:endParaRPr lang="es-MX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1364" y="1487106"/>
            <a:ext cx="628831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Para los simpatizantes de esta tendencia, la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globalización es una fuerza impulsora decisiva detrás de los rápidos cambios sociales, políticos y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económicos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que están reformando las sociedades modernas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(Giddens, 1998).</a:t>
            </a:r>
          </a:p>
          <a:p>
            <a:pPr eaLnBrk="1" hangingPunct="1"/>
            <a:endParaRPr lang="es-MX" sz="800" dirty="0" smtClean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eaLnBrk="1" hangingPunct="1"/>
            <a:r>
              <a:rPr lang="es-MX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En ella perciben dentro de la globalización que las sociedades y los Estados tienen que ajustarse a un mundo cambiante en donde ya no hay una distinción clara entre los negocios internacionales y los domésticos (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glocal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s-MX" baseline="30000" dirty="0" smtClean="0">
                <a:latin typeface="+mn-lt"/>
              </a:rPr>
              <a:t>1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y la conciben como una fuerza transformadora de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odo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es-ES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05333" y="6237312"/>
            <a:ext cx="8448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aseline="30000" dirty="0" smtClean="0">
                <a:latin typeface="+mj-lt"/>
              </a:rPr>
              <a:t>1</a:t>
            </a:r>
            <a:r>
              <a:rPr lang="es-MX" sz="1100" dirty="0" smtClean="0">
                <a:latin typeface="+mj-lt"/>
              </a:rPr>
              <a:t> El </a:t>
            </a:r>
            <a:r>
              <a:rPr lang="es-MX" sz="1100" dirty="0">
                <a:latin typeface="+mj-lt"/>
              </a:rPr>
              <a:t>adjetivo </a:t>
            </a:r>
            <a:r>
              <a:rPr lang="es-MX" sz="1100" b="1" i="1" dirty="0">
                <a:latin typeface="+mj-lt"/>
              </a:rPr>
              <a:t>glocal</a:t>
            </a:r>
            <a:r>
              <a:rPr lang="es-MX" sz="1100" b="1" dirty="0">
                <a:latin typeface="+mj-lt"/>
              </a:rPr>
              <a:t> es un acrónimo bien formado</a:t>
            </a:r>
            <a:r>
              <a:rPr lang="es-MX" sz="1100" dirty="0">
                <a:latin typeface="+mj-lt"/>
              </a:rPr>
              <a:t> a partir de </a:t>
            </a:r>
            <a:r>
              <a:rPr lang="es-MX" sz="1100" i="1" dirty="0">
                <a:latin typeface="+mj-lt"/>
              </a:rPr>
              <a:t>global </a:t>
            </a:r>
            <a:r>
              <a:rPr lang="es-MX" sz="1100" dirty="0">
                <a:latin typeface="+mj-lt"/>
              </a:rPr>
              <a:t>y </a:t>
            </a:r>
            <a:r>
              <a:rPr lang="es-MX" sz="1100" i="1" dirty="0">
                <a:latin typeface="+mj-lt"/>
              </a:rPr>
              <a:t>local</a:t>
            </a:r>
            <a:r>
              <a:rPr lang="es-MX" sz="1100" dirty="0">
                <a:latin typeface="+mj-lt"/>
              </a:rPr>
              <a:t>, que se emplea con frecuencia en el ámbito económico, pero también en otros como el de la cultura</a:t>
            </a:r>
            <a:r>
              <a:rPr lang="es-MX" sz="1100" dirty="0" smtClean="0">
                <a:latin typeface="+mj-lt"/>
              </a:rPr>
              <a:t>. </a:t>
            </a:r>
            <a:r>
              <a:rPr lang="es-ES_tradnl" sz="1100" dirty="0" err="1">
                <a:latin typeface="+mj-lt"/>
              </a:rPr>
              <a:t>Fundèu</a:t>
            </a:r>
            <a:r>
              <a:rPr lang="es-ES_tradnl" sz="1100" dirty="0">
                <a:latin typeface="+mj-lt"/>
              </a:rPr>
              <a:t> RAE. (2019, 22 abril). </a:t>
            </a:r>
            <a:r>
              <a:rPr lang="es-ES_tradnl" sz="1100" i="1" dirty="0">
                <a:latin typeface="+mj-lt"/>
              </a:rPr>
              <a:t>«</a:t>
            </a:r>
            <a:r>
              <a:rPr lang="es-ES_tradnl" sz="1100" i="1" dirty="0" err="1">
                <a:latin typeface="+mj-lt"/>
              </a:rPr>
              <a:t>Glocal</a:t>
            </a:r>
            <a:r>
              <a:rPr lang="es-ES_tradnl" sz="1100" i="1" dirty="0">
                <a:latin typeface="+mj-lt"/>
              </a:rPr>
              <a:t>», término válido</a:t>
            </a:r>
            <a:r>
              <a:rPr lang="es-ES_tradnl" sz="1100" dirty="0">
                <a:latin typeface="+mj-lt"/>
              </a:rPr>
              <a:t>. </a:t>
            </a:r>
            <a:r>
              <a:rPr lang="es-ES_tradnl" sz="1100" dirty="0" err="1">
                <a:latin typeface="+mj-lt"/>
              </a:rPr>
              <a:t>Fundéu.es</a:t>
            </a:r>
            <a:r>
              <a:rPr lang="es-ES_tradnl" sz="1100" dirty="0">
                <a:latin typeface="+mj-lt"/>
              </a:rPr>
              <a:t>. </a:t>
            </a:r>
            <a:r>
              <a:rPr lang="es-ES_tradnl" sz="1100" dirty="0">
                <a:latin typeface="+mj-lt"/>
                <a:hlinkClick r:id="rId3"/>
              </a:rPr>
              <a:t>https://</a:t>
            </a:r>
            <a:r>
              <a:rPr lang="es-ES_tradnl" sz="1100" dirty="0" err="1">
                <a:latin typeface="+mj-lt"/>
                <a:hlinkClick r:id="rId3"/>
              </a:rPr>
              <a:t>www.fundeu.es</a:t>
            </a:r>
            <a:r>
              <a:rPr lang="es-ES_tradnl" sz="1100" dirty="0">
                <a:latin typeface="+mj-lt"/>
                <a:hlinkClick r:id="rId3"/>
              </a:rPr>
              <a:t>/</a:t>
            </a:r>
            <a:r>
              <a:rPr lang="es-ES_tradnl" sz="1100" dirty="0" err="1">
                <a:latin typeface="+mj-lt"/>
                <a:hlinkClick r:id="rId3"/>
              </a:rPr>
              <a:t>recomendacion</a:t>
            </a:r>
            <a:r>
              <a:rPr lang="es-ES_tradnl" sz="1100" dirty="0">
                <a:latin typeface="+mj-lt"/>
                <a:hlinkClick r:id="rId3"/>
              </a:rPr>
              <a:t>/</a:t>
            </a:r>
            <a:r>
              <a:rPr lang="es-ES_tradnl" sz="1100" dirty="0" err="1">
                <a:latin typeface="+mj-lt"/>
                <a:hlinkClick r:id="rId3"/>
              </a:rPr>
              <a:t>glocal</a:t>
            </a:r>
            <a:r>
              <a:rPr lang="es-ES_tradnl" sz="1100" dirty="0">
                <a:latin typeface="+mj-lt"/>
                <a:hlinkClick r:id="rId3"/>
              </a:rPr>
              <a:t>-termino-valido/</a:t>
            </a:r>
            <a:endParaRPr lang="es-ES_tradnl" sz="1100" dirty="0">
              <a:latin typeface="+mj-lt"/>
            </a:endParaRPr>
          </a:p>
          <a:p>
            <a:endParaRPr lang="es-MX" sz="11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51" y="2132856"/>
            <a:ext cx="2160239" cy="252602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8512329" y="4658882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 smtClean="0">
                <a:solidFill>
                  <a:schemeClr val="accent1">
                    <a:lumMod val="50000"/>
                  </a:schemeClr>
                </a:solidFill>
                <a:ea typeface="Roboto Light" panose="02000000000000000000" pitchFamily="2" charset="0"/>
              </a:rPr>
              <a:t>[4] </a:t>
            </a:r>
            <a:endParaRPr lang="es-MX" sz="1000" b="1" dirty="0">
              <a:solidFill>
                <a:schemeClr val="accent1">
                  <a:lumMod val="50000"/>
                </a:scheme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18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0120" y="2060848"/>
            <a:ext cx="49685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Los transformacionalistas ante la pregunta de 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¿hacia d</a:t>
            </a:r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</a:rPr>
              <a:t>ó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nde vamos?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sugieren que estamos en un proceso a largo plazo, sin saber correctamente nuestro destino.</a:t>
            </a:r>
          </a:p>
          <a:p>
            <a:pPr algn="l" fontAlgn="auto">
              <a:spcAft>
                <a:spcPts val="0"/>
              </a:spcAft>
              <a:defRPr/>
            </a:pPr>
            <a:endParaRPr lang="es-MX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  <a:buFontTx/>
              <a:buNone/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Que se est</a:t>
            </a:r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</a:rPr>
              <a:t>á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 viviendo una mezcla de relaciones en donde podemos encontrar el Tercer Mundo en el Primer Mundo, además de una reconstitución de las funciones del Estado y la sociedad.</a:t>
            </a:r>
          </a:p>
          <a:p>
            <a:pPr algn="just" fontAlgn="auto">
              <a:spcAft>
                <a:spcPts val="0"/>
              </a:spcAft>
              <a:defRPr/>
            </a:pPr>
            <a:endParaRPr lang="es-E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75656" y="1149925"/>
            <a:ext cx="5364088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err="1" smtClean="0">
                <a:solidFill>
                  <a:schemeClr val="accent1">
                    <a:lumMod val="50000"/>
                  </a:schemeClr>
                </a:solidFill>
              </a:rPr>
              <a:t>Transformacionalistas</a:t>
            </a:r>
            <a:endParaRPr lang="es-MX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n 8" descr="Definición y Concepto de analisi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216739" cy="2716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/>
          <p:cNvSpPr/>
          <p:nvPr/>
        </p:nvSpPr>
        <p:spPr>
          <a:xfrm>
            <a:off x="8512329" y="4658882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 smtClean="0">
                <a:solidFill>
                  <a:schemeClr val="accent1">
                    <a:lumMod val="50000"/>
                  </a:schemeClr>
                </a:solidFill>
                <a:ea typeface="Roboto Light" panose="02000000000000000000" pitchFamily="2" charset="0"/>
              </a:rPr>
              <a:t>[5] </a:t>
            </a:r>
            <a:endParaRPr lang="es-MX" sz="1000" b="1" dirty="0">
              <a:solidFill>
                <a:schemeClr val="accent1">
                  <a:lumMod val="50000"/>
                </a:scheme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12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2636912"/>
            <a:ext cx="8646417" cy="388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endParaRPr lang="es-MX" sz="2600" dirty="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</a:pPr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</a:rPr>
              <a:t>Para los transformacionalistas la globalización no afecta las funciones del Estado, sin embargo, éstas no se han mantenido intactas y los diferentes sistemas globales (financieros hasta ecológicos) determinarán, de cierta manera, el destino de las comunidades en una localidad del mundo.</a:t>
            </a:r>
            <a:endParaRPr lang="es-ES" sz="2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051720" y="1709131"/>
            <a:ext cx="4572000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err="1" smtClean="0">
                <a:solidFill>
                  <a:schemeClr val="accent1">
                    <a:lumMod val="50000"/>
                  </a:schemeClr>
                </a:solidFill>
              </a:rPr>
              <a:t>Transformacionalistas</a:t>
            </a:r>
            <a:endParaRPr lang="es-MX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31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67594" y="1143675"/>
            <a:ext cx="7668344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Transformacionalistas-</a:t>
            </a:r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Globalización </a:t>
            </a:r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y Estado</a:t>
            </a:r>
            <a:endParaRPr lang="es-MX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787938"/>
            <a:ext cx="8352928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Los transformacionalistas perciben que existe un desmembramiento de la relación entre soberanía, territorialidad y el poder del Estado; y que, sin embargo, la soberanía del Estado moderno no se debe de entender como una barrera territorialmente definida y que se está ante el surgimiento de un nuevo régimen soberano.</a:t>
            </a:r>
            <a:endParaRPr lang="es-E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Siluetas de trabajadores planeando una estrategia Foto grati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4372322" cy="2375903"/>
          </a:xfrm>
          <a:prstGeom prst="rect">
            <a:avLst/>
          </a:prstGeom>
          <a:noFill/>
          <a:extLst/>
        </p:spPr>
      </p:pic>
      <p:sp>
        <p:nvSpPr>
          <p:cNvPr id="10" name="Rectángulo 9"/>
          <p:cNvSpPr/>
          <p:nvPr/>
        </p:nvSpPr>
        <p:spPr>
          <a:xfrm>
            <a:off x="8152234" y="6422778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 smtClean="0">
                <a:solidFill>
                  <a:schemeClr val="accent1">
                    <a:lumMod val="50000"/>
                  </a:schemeClr>
                </a:solidFill>
                <a:ea typeface="Roboto Light" panose="02000000000000000000" pitchFamily="2" charset="0"/>
              </a:rPr>
              <a:t>[6] </a:t>
            </a:r>
            <a:endParaRPr lang="es-MX" sz="1000" b="1" dirty="0">
              <a:solidFill>
                <a:schemeClr val="accent1">
                  <a:lumMod val="50000"/>
                </a:scheme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9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1428" y="1056545"/>
            <a:ext cx="7308304" cy="567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Transformacionalistas: soberanía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1844824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En cuanto a la soberanía, para los transformacionalistas los Estados modernos tienen otro tipo de régimen soberano, el cual est</a:t>
            </a:r>
            <a:r>
              <a:rPr lang="es-ES" sz="2800" dirty="0" smtClean="0">
                <a:solidFill>
                  <a:schemeClr val="accent1">
                    <a:lumMod val="50000"/>
                  </a:schemeClr>
                </a:solidFill>
              </a:rPr>
              <a:t>á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 asociado con nuevas formas poderosas no territoriales de organización económica, política y social como son las </a:t>
            </a:r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</a:rPr>
              <a:t>ONG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’s, el </a:t>
            </a:r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</a:rPr>
              <a:t>FMI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, la </a:t>
            </a:r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</a:rPr>
              <a:t>OMC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y la Unión Europea.</a:t>
            </a:r>
          </a:p>
          <a:p>
            <a:pPr algn="just" fontAlgn="auto">
              <a:spcAft>
                <a:spcPts val="0"/>
              </a:spcAft>
              <a:defRPr/>
            </a:pPr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En este nuevo régimen, la autoridad se extiende entre los diferentes actores públicos y privados, tanto a nivel local como regional y los Estados dejan de ser los centros o principales formas de gobierno o autoridad en el mundo.</a:t>
            </a:r>
          </a:p>
          <a:p>
            <a:pPr algn="just" fontAlgn="auto">
              <a:spcAft>
                <a:spcPts val="0"/>
              </a:spcAft>
              <a:defRPr/>
            </a:pP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ellos,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la globalización no ha producido el fin del Estado, sin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embargo,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ha fomentado la evolución de sus funciones.</a:t>
            </a:r>
            <a:endParaRPr lang="es-E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0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77009"/>
              </p:ext>
            </p:extLst>
          </p:nvPr>
        </p:nvGraphicFramePr>
        <p:xfrm>
          <a:off x="82736" y="1604747"/>
          <a:ext cx="8953760" cy="506461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37298"/>
                <a:gridCol w="2016224"/>
                <a:gridCol w="2500446"/>
                <a:gridCol w="2699792"/>
              </a:tblGrid>
              <a:tr h="374699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Variable</a:t>
                      </a:r>
                      <a:endParaRPr lang="es-MX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Hiperglobalistas</a:t>
                      </a:r>
                      <a:endParaRPr lang="es-MX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Escépticos</a:t>
                      </a:r>
                      <a:endParaRPr lang="es-MX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Transformacionalistas</a:t>
                      </a:r>
                      <a:endParaRPr lang="es-MX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943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¿Qué hay de nuevo?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Una era global.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Bloques comerciales, un gobierno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territorial m</a:t>
                      </a:r>
                      <a:r>
                        <a:rPr lang="es-ES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á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 débil que en periodos anteriores.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Niveles históricos sin precedentes de interconexión global.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Características dominantes.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Capitalismo global, gobierno global, sociedad civil global.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 mundo menos interdependiente que en la década de 1980.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Globalización densa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(intensiva y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extensiva).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Poderes de los gobiernos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nacionales.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 disminución o erosión.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Reforzado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y mejorado.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Reconstituido,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reestructurado.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Fuerzas impulsoras de la globalización.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 capitalismo y la tecnología.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Estados y mercados.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Las fuerzas combinadas de la modernidad.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Pauta de estratificación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 erosión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de las antiguas jerarquías.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Creciente marginación del Sur.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Nueva arquitectura del orden mundial.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Motivo dominante.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McDonad’s, Madonna, etc.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 interés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nacional.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 transformación de la comunidad política.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Concepto de globalización.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Como un reordenamiento de la estructura de la acción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humana.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Como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una i</a:t>
                      </a:r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nternacionalización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y una regionalización.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Como el reordenamiento de las relaciones interregionales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y de la acción a distancia.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Trayectoria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histórica.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Civilización global.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Bloques regionales y choque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de civilizaciones.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Indeterminada;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integración y fragmentación globales.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4699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Resumen del argumento.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El fin del Estado-nación.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 internacionalización</a:t>
                      </a:r>
                      <a:r>
                        <a:rPr lang="es-MX" sz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depende de la aquiescencia del apoyo del Estado.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 globalización transforma el poder del Estado y la política mundial.</a:t>
                      </a:r>
                      <a:endParaRPr lang="es-MX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464" y="753223"/>
            <a:ext cx="80541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Roboto Light" panose="02000000000000000000" pitchFamily="2" charset="0"/>
              </a:rPr>
              <a:t>En el siguiente cuadro se sintetizan, bajo ciertas variables, lo sustentado en cada una de las tendencias de la conceptualización de la globalización.</a:t>
            </a:r>
          </a:p>
        </p:txBody>
      </p:sp>
    </p:spTree>
    <p:extLst>
      <p:ext uri="{BB962C8B-B14F-4D97-AF65-F5344CB8AC3E}">
        <p14:creationId xmlns:p14="http://schemas.microsoft.com/office/powerpoint/2010/main" val="2555785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131840" y="1388424"/>
            <a:ext cx="2215158" cy="48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Disclairmer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411614"/>
              </p:ext>
            </p:extLst>
          </p:nvPr>
        </p:nvGraphicFramePr>
        <p:xfrm>
          <a:off x="107504" y="2276872"/>
          <a:ext cx="882280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68"/>
                <a:gridCol w="8424936"/>
              </a:tblGrid>
              <a:tr h="370840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Roboto Light" panose="02000000000000000000" pitchFamily="2" charset="0"/>
                        </a:rPr>
                        <a:t>[1]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s-MX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='https://www.freepik.es/vectores/tecnologia'&gt;Vector de Tecnología creado por </a:t>
                      </a:r>
                      <a:r>
                        <a:rPr lang="es-MX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starline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www.freepik.es&lt;/a&gt;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Roboto Light" panose="02000000000000000000" pitchFamily="2" charset="0"/>
                        </a:rPr>
                        <a:t>[2]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Foto (https://iberoamericasocial.com/apuntes-criticos-la-actual-economia-capitalista/) por </a:t>
                      </a:r>
                      <a:r>
                        <a:rPr lang="es-MX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iberoamerica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 bajo licencia CC BY-NC-SA 3.0 ES (https://creativecommons.org/licenses/by-nc-sa/3.0/es/)</a:t>
                      </a:r>
                      <a:endParaRPr lang="es-MX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Roboto Light" panose="02000000000000000000" pitchFamily="2" charset="0"/>
                        </a:rPr>
                        <a:t>[3]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 público.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Roboto Light" panose="02000000000000000000" pitchFamily="2" charset="0"/>
                        </a:rPr>
                        <a:t>[4]</a:t>
                      </a:r>
                      <a:endParaRPr lang="es-MX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s-MX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='https://www.freepik.es/vectores/negocios'&gt;Vector de Negocios creado por </a:t>
                      </a:r>
                      <a:r>
                        <a:rPr lang="es-MX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freepik</a:t>
                      </a:r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www.freepik.es&lt;/a&gt;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Roboto Light" panose="02000000000000000000" pitchFamily="2" charset="0"/>
                        </a:rPr>
                        <a:t>[5]</a:t>
                      </a:r>
                      <a:endParaRPr lang="es-MX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(https://edukavital.blogspot.com/2013/08/analizar.html) por </a:t>
                      </a:r>
                      <a:r>
                        <a:rPr lang="es-MX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edukavital</a:t>
                      </a:r>
                      <a:r>
                        <a:rPr lang="es-MX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bajo licencia CC BY-NC-SA 3.0 (https://creativecommons.org/licenses/by-nc-sa/3.0/)</a:t>
                      </a:r>
                      <a:endParaRPr lang="es-MX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Roboto Light" panose="02000000000000000000" pitchFamily="2" charset="0"/>
                        </a:rPr>
                        <a:t>[6]</a:t>
                      </a:r>
                      <a:endParaRPr lang="es-MX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s-MX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s-MX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='https://www.freepik.es/fotos/negocios'&gt;Foto de Negocios creado por </a:t>
                      </a:r>
                      <a:r>
                        <a:rPr lang="es-MX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pressfoto</a:t>
                      </a:r>
                      <a:r>
                        <a:rPr lang="es-MX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www.freepik.es&lt;/a&gt;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09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997988"/>
            <a:ext cx="4159374" cy="837194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Fuentes de información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2060848"/>
            <a:ext cx="8335838" cy="4351338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Calvo, A. (2010). </a:t>
            </a:r>
            <a:r>
              <a:rPr lang="es-ES_tradnl" i="1" dirty="0">
                <a:solidFill>
                  <a:schemeClr val="accent1">
                    <a:lumMod val="50000"/>
                  </a:schemeClr>
                </a:solidFill>
              </a:rPr>
              <a:t>Economía internacional y organismos económicos internacionales.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 Universitaria Ramón Areces. 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Entrena, F. (2019). La globalización y la crisis del estado-centrismo como contexto de los actuales liderazgos políticos. </a:t>
            </a:r>
            <a:r>
              <a:rPr lang="es-ES_tradnl" i="1" dirty="0">
                <a:solidFill>
                  <a:schemeClr val="accent1">
                    <a:lumMod val="50000"/>
                  </a:schemeClr>
                </a:solidFill>
              </a:rPr>
              <a:t>Intersticios Sociales, 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(18), 79-104. </a:t>
            </a:r>
            <a:r>
              <a:rPr lang="es-MX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http://www.scielo.org.mx/pdf/ins/n18/2007-4964-ins-18-79.pdf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Fundèu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 RAE. (2019, 22 abril). </a:t>
            </a:r>
            <a:r>
              <a:rPr lang="es-ES_tradnl" i="1" dirty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es-ES_tradnl" i="1" dirty="0" err="1">
                <a:solidFill>
                  <a:schemeClr val="accent1">
                    <a:lumMod val="50000"/>
                  </a:schemeClr>
                </a:solidFill>
              </a:rPr>
              <a:t>Glocal</a:t>
            </a:r>
            <a:r>
              <a:rPr lang="es-ES_tradnl" i="1" dirty="0">
                <a:solidFill>
                  <a:schemeClr val="accent1">
                    <a:lumMod val="50000"/>
                  </a:schemeClr>
                </a:solidFill>
              </a:rPr>
              <a:t>», término válido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Fundéu.es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ES_tradnl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https://www.fundeu.es/recomendacion/glocal-termino-valido</a:t>
            </a:r>
            <a:r>
              <a:rPr lang="es-ES_tradnl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/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Infante, J. M. (2007). Una interpretación de la globalización. </a:t>
            </a:r>
            <a:r>
              <a:rPr lang="es-MX" i="1" dirty="0">
                <a:solidFill>
                  <a:schemeClr val="accent1">
                    <a:lumMod val="50000"/>
                  </a:schemeClr>
                </a:solidFill>
              </a:rPr>
              <a:t>Trayectorias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MX" i="1" dirty="0">
                <a:solidFill>
                  <a:schemeClr val="accent1">
                    <a:lumMod val="50000"/>
                  </a:schemeClr>
                </a:solidFill>
              </a:rPr>
              <a:t>IX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(23), 55-56.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hlinkClick r:id="rId4"/>
              </a:rPr>
              <a:t>www.redalyc.org/pdf/607/60715117007.pdf</a:t>
            </a:r>
            <a:endParaRPr lang="es-MX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Krugman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, P., Obstfeld, M., (2006). </a:t>
            </a:r>
            <a:r>
              <a:rPr lang="es-MX" i="1" dirty="0">
                <a:solidFill>
                  <a:schemeClr val="accent1">
                    <a:lumMod val="50000"/>
                  </a:schemeClr>
                </a:solidFill>
              </a:rPr>
              <a:t>Economía internacional. Teoría y política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(Y. Moreno, trad.) (7.</a:t>
            </a:r>
            <a:r>
              <a:rPr lang="es-MX" baseline="300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 ed.). Pearson Education.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Tugores, J. (2006). </a:t>
            </a:r>
            <a:r>
              <a:rPr lang="es-MX" i="1" dirty="0">
                <a:solidFill>
                  <a:schemeClr val="accent1">
                    <a:lumMod val="50000"/>
                  </a:schemeClr>
                </a:solidFill>
              </a:rPr>
              <a:t>Economía Internacional. Globalización e Integración Regional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. McGraw-Hill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0"/>
            <a:endParaRPr lang="es-ES_tradnl" dirty="0"/>
          </a:p>
          <a:p>
            <a:endParaRPr lang="es-ES_tradnl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06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252536" y="1412776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  <a:t>Dirección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  <a:t>de Desarrollo Académico e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  <a:t>Innovación Educativa</a:t>
            </a:r>
            <a:b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</a:b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  <a:t>Área de Formación de Elección Libre AFEL</a:t>
            </a:r>
          </a:p>
          <a:p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38267" y="4005064"/>
            <a:ext cx="7127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  <a:t>Experiencia educativa:</a:t>
            </a:r>
          </a:p>
          <a:p>
            <a:pPr algn="r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Gill Sans MT" pitchFamily="34" charset="0"/>
              </a:rPr>
              <a:t>Integración Económica México-Estados Unidos</a:t>
            </a:r>
          </a:p>
          <a:p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astus1-mediap.svc.ms/transform/thumbnail?provider=spo&amp;inputFormat=png&amp;cs=fFNQTw&amp;docid=https%3A%2F%2Fuvmx.sharepoint.com%3A443%2F_api%2Fv2.0%2Fdrives%2Fb!oLZt6Ee0LkSYsp_IIAEZrj_khr6IbSFDoeOdx5YGiCvpHpQh_2tmRZrjJOhOuZqA%2Fitems%2F01MKN6BCFL7DEAO65NJJD26FGSMK4MU5WO%3Fversion%3DPublished&amp;access_token=eyJ0eXAiOiJKV1QiLCJhbGciOiJub25lIn0.eyJhdWQiOiIwMDAwMDAwMy0wMDAwLTBmZjEtY2UwMC0wMDAwMDAwMDAwMDAvdXZteC5zaGFyZXBvaW50LmNvbUAzYzkwNzY1MS1kOGM2LTRjYTYtYThhNC02YTI0MjQzMGU2NTMiLCJpc3MiOiIwMDAwMDAwMy0wMDAwLTBmZjEtY2UwMC0wMDAwMDAwMDAwMDAiLCJuYmYiOiIxNjA3NzA5NjAwIiwiZXhwIjoiMTYwNzczMTIwMCIsImVuZHBvaW50dXJsIjoielZoQnhuNFczdHNBQm5seENuKzVBcWxVODd1NTJkRGNuZlAxL1BEakFNRT0iLCJlbmRwb2ludHVybExlbmd0aCI6IjExMSIsImlzbG9vcGJhY2siOiJUcnVlIiwidmVyIjoiaGFzaGVkcHJvb2Z0b2tlbiIsInNpdGVpZCI6IlpUZzJaR0kyWVRBdFlqUTBOeTAwTkRKbExUazRZakl0T1daak9ESXdNREV4T1dGbCIsIm5hbWVpZCI6IjAjLmZ8bWVtYmVyc2hpcHxsaW5sb3BlekB1di5teCIsIm5paSI6Im1pY3Jvc29mdC5zaGFyZXBvaW50IiwiaXN1c2VyIjoidHJ1ZSIsImNhY2hla2V5IjoiMGguZnxtZW1iZXJzaGlwfDEwMDNiZmZkOGYxMmY2OGVAbGl2ZS5jb20iLCJ0dCI6IjAiLCJ1c2VQZXJzaXN0ZW50Q29va2llIjoiMiJ9.SlYrcVIxWC85YWdkTWJxTGRwNDdUaDliNTBuK3hlbjN1UEEzV0xUd0Jkaz0&amp;encodeFailures=1&amp;srcWidth=&amp;srcHeight=&amp;width=1090&amp;height=612&amp;action=A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5"/>
            <a:ext cx="9144000" cy="51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47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163" y="1202320"/>
            <a:ext cx="7179554" cy="803424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/>
            </a:pPr>
            <a:r>
              <a:rPr lang="es-MX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Teorías de la globalización</a:t>
            </a:r>
            <a:endParaRPr lang="es-ES" sz="4800" b="1" cap="none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pic>
        <p:nvPicPr>
          <p:cNvPr id="6" name="Imagen 5" descr="C:\Users\ADMIN\AppData\Local\Temp\Temp1_global-network-connection-world-map-digital-background.zip\2332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" y="2034137"/>
            <a:ext cx="9116410" cy="4703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ángulo 1"/>
          <p:cNvSpPr/>
          <p:nvPr/>
        </p:nvSpPr>
        <p:spPr>
          <a:xfrm>
            <a:off x="8028384" y="6093296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>
                <a:solidFill>
                  <a:schemeClr val="accent1">
                    <a:lumMod val="50000"/>
                  </a:schemeClr>
                </a:solidFill>
                <a:ea typeface="Roboto Light" panose="02000000000000000000" pitchFamily="2" charset="0"/>
              </a:rPr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521619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788775" y="954766"/>
            <a:ext cx="5566252" cy="644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El debate de la globalización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1710971"/>
            <a:ext cx="8352730" cy="463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Dentro de la teoría de la globalización se han ido generando tendencias que tienen una óptica diferente entre ellas de c</a:t>
            </a:r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</a:rPr>
              <a:t>ó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mo perciben los efectos de la globalización; estas tendencias son:</a:t>
            </a:r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48654437"/>
              </p:ext>
            </p:extLst>
          </p:nvPr>
        </p:nvGraphicFramePr>
        <p:xfrm>
          <a:off x="3045380" y="3085728"/>
          <a:ext cx="2855059" cy="301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340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80370" y="794985"/>
            <a:ext cx="4900487" cy="732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auto">
              <a:spcAft>
                <a:spcPts val="0"/>
              </a:spcAft>
            </a:pPr>
            <a:r>
              <a:rPr lang="es-MX" sz="3600" b="1" dirty="0" err="1" smtClean="0">
                <a:solidFill>
                  <a:schemeClr val="accent1">
                    <a:lumMod val="50000"/>
                  </a:schemeClr>
                </a:solidFill>
              </a:rPr>
              <a:t>Hiperglobalizadores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4123" y="1615400"/>
            <a:ext cx="4972495" cy="349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En esta tendencia se sostienen que:</a:t>
            </a:r>
          </a:p>
          <a:p>
            <a:pPr algn="l" fontAlgn="auto">
              <a:spcAft>
                <a:spcPts val="0"/>
              </a:spcAft>
              <a:defRPr/>
            </a:pPr>
            <a:endParaRPr lang="es-MX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La globalización económica produce una 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desnacionalización de las economías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, mediante el establecimiento de redes transnacionales de producción, comercio y finanzas.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MX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La globalización construye nuevas formas de organización social que 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reemplazan a los Estados-nación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como las principales unidades económicas y políticas de la sociedad mundial.</a:t>
            </a:r>
            <a:endParaRPr lang="es-E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580827" y="4934851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 smtClean="0">
                <a:solidFill>
                  <a:schemeClr val="accent1">
                    <a:lumMod val="50000"/>
                  </a:schemeClr>
                </a:solidFill>
                <a:ea typeface="Roboto Light" panose="02000000000000000000" pitchFamily="2" charset="0"/>
              </a:rPr>
              <a:t>[2] </a:t>
            </a:r>
            <a:endParaRPr lang="es-MX" sz="1000" b="1" dirty="0">
              <a:solidFill>
                <a:schemeClr val="accent1">
                  <a:lumMod val="50000"/>
                </a:schemeClr>
              </a:solidFill>
              <a:ea typeface="Roboto Light" panose="02000000000000000000" pitchFamily="2" charset="0"/>
            </a:endParaRPr>
          </a:p>
        </p:txBody>
      </p:sp>
      <p:pic>
        <p:nvPicPr>
          <p:cNvPr id="11" name="Imagen 10" descr="Capitalism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420888"/>
            <a:ext cx="3296115" cy="2513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05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18" y="1833912"/>
            <a:ext cx="8646417" cy="48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Dicha tendencia considera que la economía global se vuelve cada vez más integrada; que la mayoría de los Estados implementan una disciplina económica neoliberal.</a:t>
            </a:r>
          </a:p>
          <a:p>
            <a:pPr algn="l">
              <a:lnSpc>
                <a:spcPct val="100000"/>
              </a:lnSpc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Que existe una nueva sociedad civil global, como son las </a:t>
            </a: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</a:rPr>
              <a:t>ONG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’s y las diferentes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instituciones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internacionales,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como el Fondo Monetario Internacional 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</a:rPr>
              <a:t>(FMI</a:t>
            </a: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, la</a:t>
            </a: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Organización Mundial del Comercio 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</a:rPr>
              <a:t>OMC)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y el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Banco Mundial </a:t>
            </a: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</a:rPr>
              <a:t>(BM)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MX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Además de que los individuos y las organizaciones internacionales son cada vez más sujetos de nuevas autoridades públicas y privadas, globales o regionales.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Por lo anterior es que los hiperglobalizadores sostienen la emancipación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de una civilización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MX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 fontAlgn="auto">
              <a:spcAft>
                <a:spcPts val="0"/>
              </a:spcAft>
              <a:buFontTx/>
              <a:buNone/>
            </a:pPr>
            <a:endParaRPr lang="es-MX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7472" y="1161459"/>
            <a:ext cx="9155469" cy="6195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Hiperglobalizadores-</a:t>
            </a:r>
            <a:r>
              <a:rPr lang="es-MX" sz="3200" b="1" dirty="0" smtClean="0">
                <a:solidFill>
                  <a:schemeClr val="accent1">
                    <a:lumMod val="50000"/>
                  </a:schemeClr>
                </a:solidFill>
              </a:rPr>
              <a:t>Globalización integradora</a:t>
            </a:r>
            <a:endParaRPr lang="es-ES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9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16614" y="1430648"/>
            <a:ext cx="6511770" cy="590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Hiperglobalizadores-</a:t>
            </a:r>
            <a:r>
              <a:rPr lang="es-MX" sz="3200" b="1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s-MX" sz="3200" b="1" dirty="0" smtClean="0">
                <a:solidFill>
                  <a:schemeClr val="accent1">
                    <a:lumMod val="50000"/>
                  </a:schemeClr>
                </a:solidFill>
              </a:rPr>
              <a:t>lobalización </a:t>
            </a:r>
            <a:endParaRPr lang="es-MX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307207"/>
            <a:ext cx="8062913" cy="4496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Con la aparición de:</a:t>
            </a:r>
          </a:p>
          <a:p>
            <a:pPr algn="l" fontAlgn="auto">
              <a:spcAft>
                <a:spcPts val="0"/>
              </a:spcAft>
              <a:defRPr/>
            </a:pPr>
            <a:endParaRPr lang="es-MX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Organismos internacionales. </a:t>
            </a:r>
          </a:p>
          <a:p>
            <a:pPr marL="800100" lvl="1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Supremacía de la economía de mercado.</a:t>
            </a:r>
          </a:p>
          <a:p>
            <a:pPr marL="800100" lvl="1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Hibridación de las culturas. </a:t>
            </a:r>
          </a:p>
          <a:p>
            <a:pPr algn="l" fontAlgn="auto">
              <a:spcAft>
                <a:spcPts val="0"/>
              </a:spcAft>
              <a:buFontTx/>
              <a:buNone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algn="l" fontAlgn="auto">
              <a:spcAft>
                <a:spcPts val="0"/>
              </a:spcAft>
              <a:buFontTx/>
              <a:buNone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Los </a:t>
            </a:r>
            <a:r>
              <a:rPr lang="es-MX" sz="2800" dirty="0" err="1" smtClean="0">
                <a:solidFill>
                  <a:schemeClr val="accent1">
                    <a:lumMod val="50000"/>
                  </a:schemeClr>
                </a:solidFill>
              </a:rPr>
              <a:t>hiperglobalizadores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 interpretan su surgimiento como una muestra de un orden mundial nuevo, el cual predice la </a:t>
            </a:r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desaparición del Estado-nación.</a:t>
            </a:r>
            <a:endParaRPr lang="es-E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51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2276872"/>
            <a:ext cx="8814054" cy="4390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os hiperglobalizados, en su percepción de Estado-nación, consideran que:</a:t>
            </a:r>
          </a:p>
          <a:p>
            <a:pPr algn="l" fontAlgn="auto">
              <a:spcAft>
                <a:spcPts val="0"/>
              </a:spcAft>
              <a:defRPr/>
            </a:pPr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Los gobiernos nacionales son incapaces de controlar lo que trasciende dentro de sus propias fronteras y de satisfacer por sí mismos las demandas de sus propios ciudadanos.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MX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 medida que las instituciones globales o regionales adquieren un papel más importante, se erosiona la soberanía y autonomía de los Estado-nación.</a:t>
            </a:r>
            <a:endParaRPr lang="es-E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13755" y="1196639"/>
            <a:ext cx="6799380" cy="5524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s-MX" sz="5100" b="1" dirty="0" smtClean="0">
                <a:solidFill>
                  <a:schemeClr val="accent1">
                    <a:lumMod val="50000"/>
                  </a:schemeClr>
                </a:solidFill>
              </a:rPr>
              <a:t>Hiperglobalizadores</a:t>
            </a: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s-MX" sz="4600" b="1" dirty="0" smtClean="0">
                <a:solidFill>
                  <a:schemeClr val="accent1">
                    <a:lumMod val="50000"/>
                  </a:schemeClr>
                </a:solidFill>
              </a:rPr>
              <a:t>Estado-nación </a:t>
            </a:r>
          </a:p>
        </p:txBody>
      </p:sp>
    </p:spTree>
    <p:extLst>
      <p:ext uri="{BB962C8B-B14F-4D97-AF65-F5344CB8AC3E}">
        <p14:creationId xmlns:p14="http://schemas.microsoft.com/office/powerpoint/2010/main" val="3557636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22198" y="96392"/>
            <a:ext cx="367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Experiencia educativa:</a:t>
            </a:r>
          </a:p>
          <a:p>
            <a:r>
              <a:rPr lang="es-MX" sz="1200" b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Integración Económica México-Estados Unidos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84" y="97433"/>
            <a:ext cx="1104887" cy="110488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64455" y="1149040"/>
            <a:ext cx="2267744" cy="590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</a:pPr>
            <a:r>
              <a:rPr lang="es-MX" sz="3600" b="1" dirty="0" smtClean="0">
                <a:solidFill>
                  <a:schemeClr val="accent1">
                    <a:lumMod val="50000"/>
                  </a:schemeClr>
                </a:solidFill>
              </a:rPr>
              <a:t>Escépticos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7504" y="2276872"/>
            <a:ext cx="8856984" cy="4401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En esta tendencia consideran que 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 existe una globalización como tal, es un mito.</a:t>
            </a:r>
          </a:p>
          <a:p>
            <a:pPr algn="l" fontAlgn="auto">
              <a:spcAft>
                <a:spcPts val="0"/>
              </a:spcAft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En su argumento sostienen que lo que existe es una economía perfectamente integrada en todo el mundo, lo que significa que hay un aumento en las interacciones entre economías nacionales.</a:t>
            </a:r>
          </a:p>
          <a:p>
            <a:pPr algn="l"/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Afirmando que la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globalización contemporánea ha sido exagerada por los </a:t>
            </a:r>
            <a:r>
              <a:rPr lang="es-MX" sz="2400" dirty="0" err="1" smtClean="0">
                <a:solidFill>
                  <a:schemeClr val="accent1">
                    <a:lumMod val="50000"/>
                  </a:schemeClr>
                </a:solidFill>
              </a:rPr>
              <a:t>hiperglobalizadores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y que subestiman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el poder de los gobiernos nacionales para regular la actividad económica internacional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Analizando la 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globalización </a:t>
            </a:r>
            <a:r>
              <a:rPr lang="es-MX" sz="2400" i="1" dirty="0" smtClean="0">
                <a:solidFill>
                  <a:schemeClr val="accent1">
                    <a:lumMod val="50000"/>
                  </a:schemeClr>
                </a:solidFill>
              </a:rPr>
              <a:t>vs.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2400" b="1" dirty="0" smtClean="0">
                <a:solidFill>
                  <a:schemeClr val="accent1">
                    <a:lumMod val="50000"/>
                  </a:schemeClr>
                </a:solidFill>
              </a:rPr>
              <a:t>regionalización 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conciben que lo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que existe es una regionalización del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mundo y que la 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economía se mueve en tres bloques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económicos: Europa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</a:rPr>
              <a:t>, Asia-Pacífico y  Norteamérica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l" fontAlgn="auto">
              <a:spcAft>
                <a:spcPts val="0"/>
              </a:spcAft>
            </a:pPr>
            <a:endParaRPr lang="es-E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 descr="https://kaosenlared.net/wp-content/uploads/2018/03/duda-kao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8" y="401024"/>
            <a:ext cx="263080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ángulo 7"/>
          <p:cNvSpPr/>
          <p:nvPr/>
        </p:nvSpPr>
        <p:spPr>
          <a:xfrm>
            <a:off x="7574434" y="1932556"/>
            <a:ext cx="3674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00" b="1" dirty="0" smtClean="0">
                <a:solidFill>
                  <a:schemeClr val="accent1">
                    <a:lumMod val="50000"/>
                  </a:schemeClr>
                </a:solidFill>
                <a:ea typeface="Roboto Light" panose="02000000000000000000" pitchFamily="2" charset="0"/>
              </a:rPr>
              <a:t>[3] </a:t>
            </a:r>
            <a:endParaRPr lang="es-MX" sz="1000" b="1" dirty="0">
              <a:solidFill>
                <a:schemeClr val="accent1">
                  <a:lumMod val="50000"/>
                </a:scheme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33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0C09080DB1CF4885A672281F0A1FAD" ma:contentTypeVersion="10" ma:contentTypeDescription="Crear nuevo documento." ma:contentTypeScope="" ma:versionID="c02f571dd2e2368eb91a22f08dbc6932">
  <xsd:schema xmlns:xsd="http://www.w3.org/2001/XMLSchema" xmlns:xs="http://www.w3.org/2001/XMLSchema" xmlns:p="http://schemas.microsoft.com/office/2006/metadata/properties" xmlns:ns2="21941ee9-6bff-4566-9ae3-24e84eb99a80" xmlns:ns3="be86e43f-6d88-4321-a1e3-9dc79606882b" targetNamespace="http://schemas.microsoft.com/office/2006/metadata/properties" ma:root="true" ma:fieldsID="0a87289ad40ac42e59f6ecb6406a3855" ns2:_="" ns3:_="">
    <xsd:import namespace="21941ee9-6bff-4566-9ae3-24e84eb99a80"/>
    <xsd:import namespace="be86e43f-6d88-4321-a1e3-9dc7960688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41ee9-6bff-4566-9ae3-24e84eb99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e43f-6d88-4321-a1e3-9dc79606882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AA2B5-A627-433C-A477-F26175A31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2FEBD-0C33-47D2-8AE6-F052A86C49E3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be86e43f-6d88-4321-a1e3-9dc79606882b"/>
    <ds:schemaRef ds:uri="21941ee9-6bff-4566-9ae3-24e84eb99a8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D015550-894C-4A66-8F0B-9F00CC7E0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941ee9-6bff-4566-9ae3-24e84eb99a80"/>
    <ds:schemaRef ds:uri="be86e43f-6d88-4321-a1e3-9dc7960688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1641</Words>
  <Application>Microsoft Macintosh PowerPoint</Application>
  <PresentationFormat>Presentación en pantalla (4:3)</PresentationFormat>
  <Paragraphs>171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Gill Sans MT</vt:lpstr>
      <vt:lpstr>Roboto Light</vt:lpstr>
      <vt:lpstr>Times New Roman</vt:lpstr>
      <vt:lpstr>Arial</vt:lpstr>
      <vt:lpstr>Tema de Office</vt:lpstr>
      <vt:lpstr>Presentación de PowerPoint</vt:lpstr>
      <vt:lpstr>Presentación de PowerPoint</vt:lpstr>
      <vt:lpstr>Teorías de la globalización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Fuentes de información</vt:lpstr>
      <vt:lpstr>Presentación de PowerPoint</vt:lpstr>
    </vt:vector>
  </TitlesOfParts>
  <Company>ITESM-CCV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Regionalismo</dc:title>
  <dc:creator>INFORMATICA</dc:creator>
  <cp:lastModifiedBy>Mora Rodriguez Alicia</cp:lastModifiedBy>
  <cp:revision>313</cp:revision>
  <cp:lastPrinted>1601-01-01T00:00:00Z</cp:lastPrinted>
  <dcterms:created xsi:type="dcterms:W3CDTF">2003-09-01T16:00:51Z</dcterms:created>
  <dcterms:modified xsi:type="dcterms:W3CDTF">2020-12-28T01:23:10Z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0x010100860C09080DB1CF4885A672281F0A1FAD</vt:lpwstr>
  </property>
</Properties>
</file>