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88" r:id="rId4"/>
    <p:sldId id="265" r:id="rId5"/>
    <p:sldId id="295" r:id="rId6"/>
    <p:sldId id="316" r:id="rId7"/>
    <p:sldId id="290" r:id="rId8"/>
    <p:sldId id="267" r:id="rId9"/>
    <p:sldId id="27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Gutierrez Cordoba" initials="SGC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E04B10"/>
    <a:srgbClr val="FF3399"/>
    <a:srgbClr val="C9C775"/>
    <a:srgbClr val="B6B347"/>
    <a:srgbClr val="5E0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7" autoAdjust="0"/>
    <p:restoredTop sz="94885" autoAdjust="0"/>
  </p:normalViewPr>
  <p:slideViewPr>
    <p:cSldViewPr snapToGrid="0">
      <p:cViewPr varScale="1">
        <p:scale>
          <a:sx n="111" d="100"/>
          <a:sy n="111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A08-BC94-4F1A-962A-F0ACE578AA8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85804-7FB4-4088-BEBB-C48E3401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2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85804-7FB4-4088-BEBB-C48E3401716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8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85804-7FB4-4088-BEBB-C48E3401716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63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42976-68FE-41FB-BFC6-F863F105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3372C-4E40-476E-AB60-DD6A15F3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5E749-9139-492E-BCB0-AB65E3E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3A20B-3398-4246-9CA3-903F9FF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18410-F319-4F48-A68C-768AE58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1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3C990-64BB-4B79-9C34-4656C48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1671C3-418D-4DBE-AF9C-EA0ADB1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D806B-4AEE-4173-B8B0-06FFA715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09985-87D5-413E-B88C-09FF933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9CECE-B60D-456B-A79D-347A0F70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6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0AA356-EF55-48EB-92DE-CBD0311EF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41A8D-0B54-4E1B-95ED-CC8BC0B4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F75C5-D984-4962-9CEA-070F96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DA9B3-716F-4E03-AA3F-0B1E324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20CA5-71F5-417F-B38A-9402AEE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8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B1A2C-B39A-45CD-923C-B174A991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2C46D-999F-48F4-AA52-8A9B3D49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38848-CB4F-42F8-B2F4-8BD2515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36BF1-C02A-4CFF-91B0-4FFA0B24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E1016-A1FB-46F3-9122-2DB3BF1D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2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FB77-28B1-4E6C-BC85-4B901F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1464F-B478-4C32-91A6-23F08FC5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26C9A-20EB-41B5-AB8C-7D1B6782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959CA-887F-4163-9BF3-9CC57D56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5044D-CC58-469D-B4F7-CB13CAA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6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DC3DD-7C7C-49AF-BCFF-291AE33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F03F8-8D6F-4A31-A101-D0227E7C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50247-6B0D-4519-8589-9CD2639F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78276-2746-4F02-AB18-8772A78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04B8A1-2D54-4609-9253-AA8E818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04A94-A5F7-48B7-B2BE-C1DFAFA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0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0EABC-445F-441A-A834-C90FF523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558BC-8E73-4B00-B8FC-90B96482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E12C6C-115E-4387-92DA-33761AF1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1DB26C-1A36-4662-B850-DC104132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20D8EE-FFF3-4329-8131-AA71835C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EB0775-6CDB-4B9C-82D5-9F75E5A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2DB794-077A-4F8A-88AB-975AF586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614241-0213-425A-BDE8-A9B4B0F8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40011-61B0-433B-A9F2-94601E4C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B4E71-C442-4B77-A44B-F8642C43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A29FDD-7C5B-4C70-99B7-0BA12E2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516C5-25DC-485B-B1CD-FC636F3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1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BB52A9-2BC6-4B9D-8BD8-F76C16F3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D19528-DFA2-4ADF-A989-E45BFDC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A0B084-21F4-413B-9B93-DBAA98BD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A1A22-EBD3-4799-BB5A-C25E5D8F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8A782-F549-4A1A-9515-8663846A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B54F74-E186-41BE-8ED9-9A28B733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B996F7-686E-44DD-9906-E782260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3BD934-0F25-41AC-9417-A27BDD2C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839DA9-75BB-4BFF-A48B-A0C5EB7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EFFE-1FAE-4968-A693-0843B16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9F4F5E-65D0-43E0-BD86-97A93866B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AC6938-1FFF-43E8-A1DD-AAB404C1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24DC5-6F6A-48FA-968D-DD85A75A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8ABEF-7980-438D-B038-C9F93EA7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DBD46-6603-4B92-8842-B8E5D72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A87A63-070B-46ED-93CB-EB70522E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B872FF-59E9-491A-A896-1C66BEDE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C3C49-0F76-420D-9CCD-43F29285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02A1-19C7-41C7-9852-E15F2A2AD06A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D98D4-1AB3-49FD-9F4A-8F3F28250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5C9C1-365F-4DF2-AD41-E2F864D0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2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x5oq9yNk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utt.ly/OKwoN91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VGgOHQdxrl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OKwoN9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uv.mx/abp/files/2021/01/RUA_T_MANUALUsuarioCatalogac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emarques.net/videoav2.htm" TargetMode="External"/><Relationship Id="rId2" Type="http://schemas.openxmlformats.org/officeDocument/2006/relationships/hyperlink" Target="https://www.youtube.com/watch?v=VGgOHQdxrl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udgvirtual.udg.mx/apertura/index.php/apertura/article/view/369/308" TargetMode="External"/><Relationship Id="rId5" Type="http://schemas.openxmlformats.org/officeDocument/2006/relationships/hyperlink" Target="https://www.youtube.com/watch?v=kYx5oq9yNkk" TargetMode="External"/><Relationship Id="rId4" Type="http://schemas.openxmlformats.org/officeDocument/2006/relationships/hyperlink" Target="https://www.eumed.net/rev/atlante/2019/03/videos-educativos-ensenanza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95877EF0-073C-4E2E-A88D-A1116229B3CB}"/>
              </a:ext>
            </a:extLst>
          </p:cNvPr>
          <p:cNvGrpSpPr/>
          <p:nvPr/>
        </p:nvGrpSpPr>
        <p:grpSpPr>
          <a:xfrm>
            <a:off x="300111" y="182557"/>
            <a:ext cx="11591778" cy="6492884"/>
            <a:chOff x="1812091" y="182553"/>
            <a:chExt cx="8567814" cy="6492884"/>
          </a:xfrm>
        </p:grpSpPr>
        <p:sp>
          <p:nvSpPr>
            <p:cNvPr id="4" name="Diagrama de flujo: extraer 3">
              <a:extLst>
                <a:ext uri="{FF2B5EF4-FFF2-40B4-BE49-F238E27FC236}">
                  <a16:creationId xmlns:a16="http://schemas.microsoft.com/office/drawing/2014/main" id="{C5C000C4-A948-4C1C-8790-F85EEBBD66E9}"/>
                </a:ext>
              </a:extLst>
            </p:cNvPr>
            <p:cNvSpPr/>
            <p:nvPr/>
          </p:nvSpPr>
          <p:spPr>
            <a:xfrm rot="5400000">
              <a:off x="-272442" y="2267095"/>
              <a:ext cx="6492875" cy="2323810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" name="Diagrama de flujo: extraer 6">
              <a:extLst>
                <a:ext uri="{FF2B5EF4-FFF2-40B4-BE49-F238E27FC236}">
                  <a16:creationId xmlns:a16="http://schemas.microsoft.com/office/drawing/2014/main" id="{EDE831A0-A15F-4302-98D0-E05DE5412563}"/>
                </a:ext>
              </a:extLst>
            </p:cNvPr>
            <p:cNvSpPr/>
            <p:nvPr/>
          </p:nvSpPr>
          <p:spPr>
            <a:xfrm rot="10800000">
              <a:off x="1812092" y="182555"/>
              <a:ext cx="4419896" cy="3559447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Diagrama de flujo: extraer 7">
              <a:extLst>
                <a:ext uri="{FF2B5EF4-FFF2-40B4-BE49-F238E27FC236}">
                  <a16:creationId xmlns:a16="http://schemas.microsoft.com/office/drawing/2014/main" id="{7A3D0625-1890-4778-AB9E-49840BAB30DC}"/>
                </a:ext>
              </a:extLst>
            </p:cNvPr>
            <p:cNvSpPr/>
            <p:nvPr/>
          </p:nvSpPr>
          <p:spPr>
            <a:xfrm rot="10800000">
              <a:off x="6095995" y="182553"/>
              <a:ext cx="4283905" cy="3559447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Diagrama de flujo: extraer 8">
              <a:extLst>
                <a:ext uri="{FF2B5EF4-FFF2-40B4-BE49-F238E27FC236}">
                  <a16:creationId xmlns:a16="http://schemas.microsoft.com/office/drawing/2014/main" id="{E2C53D86-8408-4C6D-A3DD-0C46AE62558E}"/>
                </a:ext>
              </a:extLst>
            </p:cNvPr>
            <p:cNvSpPr/>
            <p:nvPr/>
          </p:nvSpPr>
          <p:spPr>
            <a:xfrm rot="16200000" flipH="1">
              <a:off x="5917641" y="2213174"/>
              <a:ext cx="6492873" cy="2431654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" name="Diagrama de flujo: extraer 2">
              <a:extLst>
                <a:ext uri="{FF2B5EF4-FFF2-40B4-BE49-F238E27FC236}">
                  <a16:creationId xmlns:a16="http://schemas.microsoft.com/office/drawing/2014/main" id="{8582A4F5-3434-43C3-9452-69A16E71A98C}"/>
                </a:ext>
              </a:extLst>
            </p:cNvPr>
            <p:cNvSpPr/>
            <p:nvPr/>
          </p:nvSpPr>
          <p:spPr>
            <a:xfrm>
              <a:off x="1812094" y="182562"/>
              <a:ext cx="8567811" cy="6492875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41186FA1-1C5E-40EF-B49E-558AD113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49" y="1962281"/>
            <a:ext cx="3417339" cy="671033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</a:rPr>
              <a:t>Fase 3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ABCDCA-2EBD-4B81-AB3B-FA6731242522}"/>
              </a:ext>
            </a:extLst>
          </p:cNvPr>
          <p:cNvSpPr txBox="1"/>
          <p:nvPr/>
        </p:nvSpPr>
        <p:spPr>
          <a:xfrm>
            <a:off x="2886362" y="3742002"/>
            <a:ext cx="64192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</a:rPr>
              <a:t>Evaluación y registro del mini-video en RUAUV </a:t>
            </a:r>
          </a:p>
        </p:txBody>
      </p:sp>
    </p:spTree>
    <p:extLst>
      <p:ext uri="{BB962C8B-B14F-4D97-AF65-F5344CB8AC3E}">
        <p14:creationId xmlns:p14="http://schemas.microsoft.com/office/powerpoint/2010/main" val="68634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2282626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7" y="2989208"/>
            <a:ext cx="10742612" cy="36026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328481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Propósito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3241634"/>
            <a:ext cx="5222442" cy="1635166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participante autoevalúa su mini</a:t>
            </a:r>
            <a:r>
              <a:rPr lang="es-MX" sz="2000" b="1" dirty="0"/>
              <a:t>-</a:t>
            </a:r>
            <a:r>
              <a:rPr lang="es-ES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video, a través de indicadores de evaluación para mini</a:t>
            </a:r>
            <a:r>
              <a:rPr lang="es-MX" sz="2000" b="1" dirty="0"/>
              <a:t>-</a:t>
            </a:r>
            <a:r>
              <a:rPr lang="es-ES" sz="20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videos, con el fin de mejorar su diseño técnico y en contenido para así compartirlo en la Red Universitaria de Aprendizaje de la Universidad Veracruzana (RUAUV).</a:t>
            </a:r>
            <a:endParaRPr lang="es-MX" sz="20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B20B7D9C-65BF-40FF-B3C5-9A7DCC9270F9}"/>
              </a:ext>
            </a:extLst>
          </p:cNvPr>
          <p:cNvSpPr/>
          <p:nvPr/>
        </p:nvSpPr>
        <p:spPr>
          <a:xfrm>
            <a:off x="3418679" y="234044"/>
            <a:ext cx="8162928" cy="776891"/>
          </a:xfrm>
          <a:prstGeom prst="wedgeRectCallout">
            <a:avLst>
              <a:gd name="adj1" fmla="val -20711"/>
              <a:gd name="adj2" fmla="val 8833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 información se presenta en con herramienta: </a:t>
            </a:r>
            <a:r>
              <a:rPr kumimoji="0" lang="es-MX" sz="1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Presentación de diapositivas</a:t>
            </a:r>
            <a:r>
              <a:rPr kumimoji="0" lang="es-MX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Esta es la información para la primera diapositiva. El texto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 del recuadro azul es el título de la diapositiva; en el recuadro gris se anota el texto que debe mostrar la diapositiva con un complemento de imagen.</a:t>
            </a:r>
            <a:endParaRPr kumimoji="0" lang="es-MX" sz="140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áfico 13" descr="Imagen con relleno sólido">
            <a:extLst>
              <a:ext uri="{FF2B5EF4-FFF2-40B4-BE49-F238E27FC236}">
                <a16:creationId xmlns:a16="http://schemas.microsoft.com/office/drawing/2014/main" id="{A84E31BE-82E0-B272-0E96-92140178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6941" y="2390213"/>
            <a:ext cx="3744446" cy="3744446"/>
          </a:xfrm>
          <a:prstGeom prst="rect">
            <a:avLst/>
          </a:prstGeom>
        </p:spPr>
      </p:pic>
      <p:sp>
        <p:nvSpPr>
          <p:cNvPr id="16" name="Bocadillo: rectángulo 10">
            <a:extLst>
              <a:ext uri="{FF2B5EF4-FFF2-40B4-BE49-F238E27FC236}">
                <a16:creationId xmlns:a16="http://schemas.microsoft.com/office/drawing/2014/main" id="{08259934-AD94-419C-9908-652ADF4A9674}"/>
              </a:ext>
            </a:extLst>
          </p:cNvPr>
          <p:cNvSpPr/>
          <p:nvPr/>
        </p:nvSpPr>
        <p:spPr>
          <a:xfrm>
            <a:off x="6928657" y="5678686"/>
            <a:ext cx="4081013" cy="563560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E7C60D-26B8-4A87-9CCC-54F302553B72}"/>
              </a:ext>
            </a:extLst>
          </p:cNvPr>
          <p:cNvSpPr txBox="1"/>
          <p:nvPr/>
        </p:nvSpPr>
        <p:spPr>
          <a:xfrm>
            <a:off x="1337398" y="1449112"/>
            <a:ext cx="974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Haga clic en la flecha de la derecha para ver el contenido.</a:t>
            </a:r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E00B043-073B-436D-811A-C67DC783C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6" y="1487545"/>
            <a:ext cx="470611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7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E7F7D5A-42D8-4533-39DD-CF7128DF7235}"/>
              </a:ext>
            </a:extLst>
          </p:cNvPr>
          <p:cNvSpPr/>
          <p:nvPr/>
        </p:nvSpPr>
        <p:spPr>
          <a:xfrm>
            <a:off x="839786" y="1589452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D191FF-2770-4808-B9E3-E3D5F31A44B9}"/>
              </a:ext>
            </a:extLst>
          </p:cNvPr>
          <p:cNvSpPr/>
          <p:nvPr/>
        </p:nvSpPr>
        <p:spPr>
          <a:xfrm>
            <a:off x="839786" y="2231446"/>
            <a:ext cx="10742611" cy="4471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35307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Situación problematizadora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B20B7D9C-65BF-40FF-B3C5-9A7DCC9270F9}"/>
              </a:ext>
            </a:extLst>
          </p:cNvPr>
          <p:cNvSpPr/>
          <p:nvPr/>
        </p:nvSpPr>
        <p:spPr>
          <a:xfrm>
            <a:off x="3419471" y="428320"/>
            <a:ext cx="8162928" cy="776891"/>
          </a:xfrm>
          <a:prstGeom prst="wedgeRectCallout">
            <a:avLst>
              <a:gd name="adj1" fmla="val -20711"/>
              <a:gd name="adj2" fmla="val 8833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 información se presenta en con herramienta </a:t>
            </a:r>
            <a:r>
              <a:rPr kumimoji="0" lang="es-MX" sz="1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Presentación de diapositivas</a:t>
            </a:r>
            <a:r>
              <a:rPr kumimoji="0" lang="es-MX" sz="1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Esta es la información para la segunda diapositiva. El texto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del recuadro azul es el título de la diapositiva; en el recuadro gris se anota el texto que debe mostrar la diapositiva con un complemento de imagen.</a:t>
            </a:r>
            <a:endParaRPr kumimoji="0" lang="es-MX" sz="140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F96A44-7B87-A7A1-7AED-175DAD9CB274}"/>
              </a:ext>
            </a:extLst>
          </p:cNvPr>
          <p:cNvSpPr txBox="1"/>
          <p:nvPr/>
        </p:nvSpPr>
        <p:spPr>
          <a:xfrm>
            <a:off x="839786" y="2267393"/>
            <a:ext cx="10742612" cy="108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 largo de este curso hemos visto que diseñar y realizar un video no es sencillo, ya que se deben valorar ciertos aspectos técnicos, expresivos, pedagógicos y funcionales.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ello le invito a que observe el siguiente video: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7892FCB-FFBA-EA63-F23B-C7F97CC207E2}"/>
              </a:ext>
            </a:extLst>
          </p:cNvPr>
          <p:cNvSpPr txBox="1"/>
          <p:nvPr/>
        </p:nvSpPr>
        <p:spPr>
          <a:xfrm>
            <a:off x="921434" y="4885562"/>
            <a:ext cx="10491204" cy="17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Reflexione:</a:t>
            </a:r>
          </a:p>
          <a:p>
            <a:pPr marL="241300" indent="-241300" algn="just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De acuerdo con el video anterior, ¿considera que cumple con los aspectos técnicos, expresivos, pedagógicos y funcionales que se han estudiado a lo largo de este curso?</a:t>
            </a:r>
          </a:p>
          <a:p>
            <a:pPr marL="241300" indent="-241300" algn="just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¿Ha realizado algún video educativo para sus clases?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su respuesta es afirmativa, ¿cree que su video ha sido elaborado correctamente o necesita algún cambio? </a:t>
            </a:r>
          </a:p>
        </p:txBody>
      </p:sp>
      <p:pic>
        <p:nvPicPr>
          <p:cNvPr id="12" name="Imagen 1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D850FBB-A853-FCAA-3126-59596B5C6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8" t="20071" r="39487" b="30065"/>
          <a:stretch/>
        </p:blipFill>
        <p:spPr bwMode="auto">
          <a:xfrm>
            <a:off x="921434" y="3432614"/>
            <a:ext cx="2590800" cy="1353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6A53700-908C-4974-FA2F-F838A60061E2}"/>
              </a:ext>
            </a:extLst>
          </p:cNvPr>
          <p:cNvSpPr/>
          <p:nvPr/>
        </p:nvSpPr>
        <p:spPr>
          <a:xfrm>
            <a:off x="3674215" y="3897745"/>
            <a:ext cx="3382367" cy="48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s-MX" sz="1200" dirty="0">
                <a:solidFill>
                  <a:schemeClr val="bg1"/>
                </a:solidFill>
                <a:latin typeface="Calibri" panose="020F0502020204030204"/>
                <a:hlinkClick r:id="rId3"/>
              </a:rPr>
              <a:t>https://www.youtube.com/watch?v=kYx5oq9yNkk</a:t>
            </a:r>
            <a:r>
              <a:rPr lang="es-MX" sz="1200" dirty="0">
                <a:solidFill>
                  <a:schemeClr val="bg1"/>
                </a:solidFill>
                <a:latin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0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1009203" y="1538520"/>
            <a:ext cx="10557598" cy="52326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699" y="23672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Experiencia Educativa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4C23BEAF-2DA9-4923-8F5C-EEA262A20924}"/>
              </a:ext>
            </a:extLst>
          </p:cNvPr>
          <p:cNvSpPr/>
          <p:nvPr/>
        </p:nvSpPr>
        <p:spPr>
          <a:xfrm>
            <a:off x="-1341452" y="243908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 primera 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390F25-0542-6725-C03C-58095FE314E2}"/>
              </a:ext>
            </a:extLst>
          </p:cNvPr>
          <p:cNvSpPr txBox="1"/>
          <p:nvPr/>
        </p:nvSpPr>
        <p:spPr>
          <a:xfrm>
            <a:off x="1110803" y="1748988"/>
            <a:ext cx="10359708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evaluar videos de carácter didáctico, se tendrán en cuenta múltiples aspectos técnicos, expresivos, pedagógicos y funcionales. Además, se valorará positivamente la existencia de una guía o planeación didáctica que presente el material, facilite ideas para su utilización y que pueda o no incluir ejercicios complementarios.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continuación, se presenta una infografía con los aspectos que vamos a valorar en nuestros videos didácticos: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Bocadillo: rectángulo 24">
            <a:extLst>
              <a:ext uri="{FF2B5EF4-FFF2-40B4-BE49-F238E27FC236}">
                <a16:creationId xmlns:a16="http://schemas.microsoft.com/office/drawing/2014/main" id="{42602077-1E28-AB9E-793D-4C9679A37B75}"/>
              </a:ext>
            </a:extLst>
          </p:cNvPr>
          <p:cNvSpPr/>
          <p:nvPr/>
        </p:nvSpPr>
        <p:spPr>
          <a:xfrm>
            <a:off x="8802543" y="3905023"/>
            <a:ext cx="2335237" cy="930174"/>
          </a:xfrm>
          <a:prstGeom prst="wedgeRectCallout">
            <a:avLst>
              <a:gd name="adj1" fmla="val -68838"/>
              <a:gd name="adj2" fmla="val 214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cuanto quede lista</a:t>
            </a:r>
            <a:r>
              <a:rPr kumimoji="0" lang="es-MX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presentación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, deberá ir en este espacio.</a:t>
            </a:r>
          </a:p>
        </p:txBody>
      </p:sp>
      <p:sp>
        <p:nvSpPr>
          <p:cNvPr id="26" name="Bocadillo: rectángulo 25">
            <a:extLst>
              <a:ext uri="{FF2B5EF4-FFF2-40B4-BE49-F238E27FC236}">
                <a16:creationId xmlns:a16="http://schemas.microsoft.com/office/drawing/2014/main" id="{A0F529F1-1B63-0D36-1F4A-A53065484F15}"/>
              </a:ext>
            </a:extLst>
          </p:cNvPr>
          <p:cNvSpPr/>
          <p:nvPr/>
        </p:nvSpPr>
        <p:spPr>
          <a:xfrm>
            <a:off x="1054220" y="4053241"/>
            <a:ext cx="3224416" cy="1138807"/>
          </a:xfrm>
          <a:prstGeom prst="wedgeRectCallout">
            <a:avLst>
              <a:gd name="adj1" fmla="val 67855"/>
              <a:gd name="adj2" fmla="val -19008"/>
            </a:avLst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Aurelio: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Elaborar una infografía  en genially con la información que comparte el experto. Anexo información </a:t>
            </a:r>
            <a:endParaRPr kumimoji="0" lang="es-MX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1608374-48E6-495C-A359-79AB9C35A51D}"/>
              </a:ext>
            </a:extLst>
          </p:cNvPr>
          <p:cNvSpPr/>
          <p:nvPr/>
        </p:nvSpPr>
        <p:spPr>
          <a:xfrm>
            <a:off x="1009203" y="764787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AD23E7-8727-4CCC-8F23-7A6B6FBDFA31}"/>
              </a:ext>
            </a:extLst>
          </p:cNvPr>
          <p:cNvSpPr txBox="1"/>
          <p:nvPr/>
        </p:nvSpPr>
        <p:spPr>
          <a:xfrm>
            <a:off x="1110803" y="850925"/>
            <a:ext cx="1019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3.1. Indicadores de evaluación para mini</a:t>
            </a:r>
            <a:r>
              <a:rPr lang="es-MX" sz="2000" b="1" dirty="0">
                <a:solidFill>
                  <a:schemeClr val="bg1"/>
                </a:solidFill>
              </a:rPr>
              <a:t>-</a:t>
            </a:r>
            <a:r>
              <a:rPr lang="es-ES" sz="2000" dirty="0">
                <a:solidFill>
                  <a:schemeClr val="bg1"/>
                </a:solidFill>
              </a:rPr>
              <a:t>videos 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72001ACF-0C96-47E4-A2E7-D287B706E428}"/>
              </a:ext>
            </a:extLst>
          </p:cNvPr>
          <p:cNvSpPr/>
          <p:nvPr/>
        </p:nvSpPr>
        <p:spPr>
          <a:xfrm>
            <a:off x="-1549917" y="159050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 primera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sección</a:t>
            </a:r>
          </a:p>
        </p:txBody>
      </p:sp>
      <p:pic>
        <p:nvPicPr>
          <p:cNvPr id="20" name="Picture 2" descr="Ver las imágenes de origen">
            <a:extLst>
              <a:ext uri="{FF2B5EF4-FFF2-40B4-BE49-F238E27FC236}">
                <a16:creationId xmlns:a16="http://schemas.microsoft.com/office/drawing/2014/main" id="{9E627F7C-816B-F485-246C-7667A87E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899" r="97679">
                        <a14:foregroundMark x1="47468" y1="15823" x2="47468" y2="15823"/>
                        <a14:foregroundMark x1="77004" y1="17511" x2="77004" y2="17511"/>
                        <a14:foregroundMark x1="75316" y1="24684" x2="75316" y2="24684"/>
                        <a14:foregroundMark x1="66667" y1="18987" x2="66667" y2="18987"/>
                        <a14:foregroundMark x1="59072" y1="35443" x2="59072" y2="35443"/>
                        <a14:foregroundMark x1="77004" y1="36920" x2="77004" y2="36920"/>
                        <a14:foregroundMark x1="78481" y1="44515" x2="78481" y2="44515"/>
                        <a14:foregroundMark x1="65823" y1="36920" x2="65823" y2="36920"/>
                        <a14:foregroundMark x1="38397" y1="65612" x2="38397" y2="65612"/>
                        <a14:foregroundMark x1="71308" y1="77426" x2="71308" y2="77426"/>
                        <a14:foregroundMark x1="74262" y1="84599" x2="74262" y2="84599"/>
                        <a14:foregroundMark x1="71308" y1="92616" x2="71308" y2="92616"/>
                        <a14:foregroundMark x1="62658" y1="85021" x2="62658" y2="85021"/>
                        <a14:foregroundMark x1="47890" y1="85865" x2="47890" y2="85865"/>
                        <a14:foregroundMark x1="41983" y1="92616" x2="41983" y2="92616"/>
                        <a14:foregroundMark x1="26582" y1="85021" x2="26582" y2="85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77" y="3482096"/>
            <a:ext cx="2706200" cy="27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63461" y="1572971"/>
            <a:ext cx="10742613" cy="4830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718E34D-942E-49E3-9C19-672134F14FF8}"/>
              </a:ext>
            </a:extLst>
          </p:cNvPr>
          <p:cNvSpPr/>
          <p:nvPr/>
        </p:nvSpPr>
        <p:spPr>
          <a:xfrm>
            <a:off x="963462" y="789394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24DB71-D34F-42B8-B85C-FAB4D5E97FE7}"/>
              </a:ext>
            </a:extLst>
          </p:cNvPr>
          <p:cNvSpPr txBox="1"/>
          <p:nvPr/>
        </p:nvSpPr>
        <p:spPr>
          <a:xfrm>
            <a:off x="1028692" y="847913"/>
            <a:ext cx="1019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3.2 . Red Universitaria de Aprendizaje de la UV</a:t>
            </a:r>
            <a:endParaRPr lang="es-MX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id="{08D755F9-EE70-4159-95EA-936D0EC5C044}"/>
              </a:ext>
            </a:extLst>
          </p:cNvPr>
          <p:cNvSpPr/>
          <p:nvPr/>
        </p:nvSpPr>
        <p:spPr>
          <a:xfrm>
            <a:off x="-1504175" y="902846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 la segunda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id="{E739BFCD-5689-497D-83C6-8BBCDEA61B00}"/>
              </a:ext>
            </a:extLst>
          </p:cNvPr>
          <p:cNvSpPr/>
          <p:nvPr/>
        </p:nvSpPr>
        <p:spPr>
          <a:xfrm>
            <a:off x="-1468088" y="1709111"/>
            <a:ext cx="2350655" cy="44394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 de la segunda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69ECA0C9-552F-7255-D2D8-E86FD17B426F}"/>
              </a:ext>
            </a:extLst>
          </p:cNvPr>
          <p:cNvSpPr/>
          <p:nvPr/>
        </p:nvSpPr>
        <p:spPr>
          <a:xfrm>
            <a:off x="670940" y="4024010"/>
            <a:ext cx="3280922" cy="873198"/>
          </a:xfrm>
          <a:prstGeom prst="wedgeRectCallout">
            <a:avLst>
              <a:gd name="adj1" fmla="val 67855"/>
              <a:gd name="adj2" fmla="val -19008"/>
            </a:avLst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Aurelio: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Elaborar una presentación. Anexo información  compartida por el docente para  realizarla.</a:t>
            </a:r>
            <a:endParaRPr kumimoji="0" lang="es-MX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áfico 26" descr="Presentación con gráfico de barras con relleno sólido">
            <a:extLst>
              <a:ext uri="{FF2B5EF4-FFF2-40B4-BE49-F238E27FC236}">
                <a16:creationId xmlns:a16="http://schemas.microsoft.com/office/drawing/2014/main" id="{1CE8455D-358F-DA10-AD48-41D96E703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2653" y="2793844"/>
            <a:ext cx="5008505" cy="36919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0292D06-919D-4CF3-A848-C0C35A3C634A}"/>
              </a:ext>
            </a:extLst>
          </p:cNvPr>
          <p:cNvSpPr txBox="1"/>
          <p:nvPr/>
        </p:nvSpPr>
        <p:spPr>
          <a:xfrm>
            <a:off x="1649025" y="1829895"/>
            <a:ext cx="974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Haga clic en el botón de la derecha para ver el contenido de la siguiente presentación en la que se expone qué es la RUAUV.</a:t>
            </a:r>
            <a:endParaRPr lang="es-MX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389D900B-BB38-4B46-BBEA-E0D815F46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973289"/>
            <a:ext cx="470611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90AD2C01-0806-40DB-B787-528F32368EB8}"/>
              </a:ext>
            </a:extLst>
          </p:cNvPr>
          <p:cNvSpPr/>
          <p:nvPr/>
        </p:nvSpPr>
        <p:spPr>
          <a:xfrm>
            <a:off x="915250" y="692323"/>
            <a:ext cx="10557598" cy="5788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id="{E739BFCD-5689-497D-83C6-8BBCDEA61B00}"/>
              </a:ext>
            </a:extLst>
          </p:cNvPr>
          <p:cNvSpPr/>
          <p:nvPr/>
        </p:nvSpPr>
        <p:spPr>
          <a:xfrm>
            <a:off x="-1604712" y="937018"/>
            <a:ext cx="2350655" cy="597356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continuidad del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o de la diapositiva anterior.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062C82-40CE-9D7F-95CA-713C1D493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2" t="21928" r="39423" b="24195"/>
          <a:stretch/>
        </p:blipFill>
        <p:spPr bwMode="auto">
          <a:xfrm>
            <a:off x="1111473" y="1813544"/>
            <a:ext cx="2660015" cy="1337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3EEF3D6-61A9-E3EA-960F-CC77E4220372}"/>
              </a:ext>
            </a:extLst>
          </p:cNvPr>
          <p:cNvSpPr/>
          <p:nvPr/>
        </p:nvSpPr>
        <p:spPr>
          <a:xfrm>
            <a:off x="3771488" y="2258035"/>
            <a:ext cx="3343813" cy="44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s-ES" sz="1200" b="1" dirty="0">
                <a:latin typeface="Arial Narrow" panose="020B0606020202030204" pitchFamily="34" charset="0"/>
                <a:cs typeface="Times New Roman" panose="02020603050405020304" pitchFamily="18" charset="0"/>
                <a:hlinkClick r:id="rId4"/>
              </a:rPr>
              <a:t>https://www.youtube.com/watch?v=VGgOHQdxrlg</a:t>
            </a:r>
            <a:endParaRPr lang="es-ES" sz="12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3C47C967-4789-307D-DBA9-B9F7C2811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473" y="3448580"/>
            <a:ext cx="462506" cy="318471"/>
          </a:xfrm>
          <a:prstGeom prst="rect">
            <a:avLst/>
          </a:prstGeom>
        </p:spPr>
      </p:pic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EAE5208E-8BB3-6604-23FF-97B13649F608}"/>
              </a:ext>
            </a:extLst>
          </p:cNvPr>
          <p:cNvSpPr txBox="1">
            <a:spLocks/>
          </p:cNvSpPr>
          <p:nvPr/>
        </p:nvSpPr>
        <p:spPr>
          <a:xfrm>
            <a:off x="1649024" y="3423535"/>
            <a:ext cx="9074394" cy="368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0" dirty="0"/>
              <a:t>Haga clic en el siguiente enlace para conocer el formulario de registro de REA en la RUAUV: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329A763-8828-0675-8C4A-65C07553D837}"/>
              </a:ext>
            </a:extLst>
          </p:cNvPr>
          <p:cNvSpPr txBox="1"/>
          <p:nvPr/>
        </p:nvSpPr>
        <p:spPr>
          <a:xfrm>
            <a:off x="1649024" y="3921201"/>
            <a:ext cx="2451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 dirty="0">
                <a:solidFill>
                  <a:srgbClr val="0563C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https://cutt.ly/OKwoN91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D7F793-4F3A-F7BF-06D0-C5E888B5FC20}"/>
              </a:ext>
            </a:extLst>
          </p:cNvPr>
          <p:cNvSpPr txBox="1"/>
          <p:nvPr/>
        </p:nvSpPr>
        <p:spPr>
          <a:xfrm>
            <a:off x="991539" y="889550"/>
            <a:ext cx="1032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siguiente video se describe las generalidades de la Red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 proceso para el registro de REA que los docentes deseen compartir.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344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5987870" y="270829"/>
            <a:ext cx="5361725" cy="58477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 3.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white"/>
                </a:solidFill>
                <a:latin typeface="Calibri" panose="020F0502020204030204"/>
              </a:rPr>
              <a:t>E</a:t>
            </a:r>
            <a:r>
              <a:rPr lang="es-MX" b="1" dirty="0">
                <a:solidFill>
                  <a:prstClr val="white"/>
                </a:solidFill>
                <a:latin typeface="Calibri" panose="020F0502020204030204"/>
              </a:rPr>
              <a:t>valuación de minivídeo y registro en RUAUV</a:t>
            </a:r>
            <a:endParaRPr kumimoji="0" lang="es-MX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707BAF-01F6-435C-8580-53D4E383FD82}"/>
              </a:ext>
            </a:extLst>
          </p:cNvPr>
          <p:cNvSpPr txBox="1"/>
          <p:nvPr/>
        </p:nvSpPr>
        <p:spPr>
          <a:xfrm>
            <a:off x="4843302" y="891661"/>
            <a:ext cx="57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Descripción: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E2221D9-EA27-4789-BD5A-87BAC12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8" y="604059"/>
            <a:ext cx="4044395" cy="559589"/>
          </a:xfrm>
        </p:spPr>
        <p:txBody>
          <a:bodyPr>
            <a:normAutofit/>
          </a:bodyPr>
          <a:lstStyle/>
          <a:p>
            <a:r>
              <a:rPr lang="es-MX" sz="2800" dirty="0"/>
              <a:t>Evidencias de desempeño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8932" r="3402"/>
          <a:stretch/>
        </p:blipFill>
        <p:spPr>
          <a:xfrm>
            <a:off x="261794" y="1949697"/>
            <a:ext cx="4227080" cy="161331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F189BD0-32DD-FC56-A705-CDB7EE269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68160"/>
              </p:ext>
            </p:extLst>
          </p:nvPr>
        </p:nvGraphicFramePr>
        <p:xfrm>
          <a:off x="4843302" y="1163648"/>
          <a:ext cx="7086903" cy="546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6903">
                  <a:extLst>
                    <a:ext uri="{9D8B030D-6E8A-4147-A177-3AD203B41FA5}">
                      <a16:colId xmlns:a16="http://schemas.microsoft.com/office/drawing/2014/main" val="2898976310"/>
                    </a:ext>
                  </a:extLst>
                </a:gridCol>
              </a:tblGrid>
              <a:tr h="2136396">
                <a:tc>
                  <a:txBody>
                    <a:bodyPr/>
                    <a:lstStyle/>
                    <a:p>
                      <a:pPr marL="203200" indent="-203200" algn="just">
                        <a:tabLst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s-ES" sz="12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base en la rúbrica adjunta autoevalúe su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mini-video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En el caso de que aplique el aspecto a evaluar, determine si se cumple, se cumple medianamente o no se cumple con la descripción de cada aspecto.</a:t>
                      </a:r>
                    </a:p>
                    <a:p>
                      <a:pPr marL="203200" indent="-203200" algn="just">
                        <a:tabLst/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03200" indent="-203200" algn="just">
                        <a:tabLst/>
                      </a:pPr>
                      <a:endParaRPr lang="es-MX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03200" indent="-203200" algn="just">
                        <a:tabLst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MX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03200" indent="-203200" algn="just">
                        <a:tabLst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Registre su video en el portal de la Red Universitaria de Aprendizaje de la Universidad Veracruzana (RUAUV-MX) dando clic en el siguiente formulario:</a:t>
                      </a:r>
                    </a:p>
                    <a:p>
                      <a:pPr marL="203200" indent="-203200" algn="just">
                        <a:tabLst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https://cutt.ly/OKwoN91</a:t>
                      </a:r>
                      <a:r>
                        <a:rPr lang="es-ES" sz="12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s-MX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Nota: 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su video pesa menos de 20 MB puede adjuntarlo en el formulario, pero si es más pesado debe colocar forzosamente la liga de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Si tiene dudas para llenar el formulario, consulte el manual accediendo a la siguiente liga: </a:t>
                      </a:r>
                      <a:r>
                        <a:rPr lang="es-ES" sz="12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https://www.uv.mx/abp/files/2021/01/RUA_T_MANUALUsuarioCatalogac.pdf</a:t>
                      </a:r>
                      <a:r>
                        <a:rPr lang="es-ES" sz="12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/>
                      <a:endParaRPr lang="es-ES" sz="1200" b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ES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Criterios de evaluación:</a:t>
                      </a:r>
                    </a:p>
                    <a:p>
                      <a:pPr algn="just"/>
                      <a:endParaRPr lang="es-ES" sz="12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Evaluación realizada (3 puntos).</a:t>
                      </a:r>
                      <a:endParaRPr kumimoji="0" lang="es-MX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Registro del video en la plataforma RUAUV (7 puntos).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Total: 10 puntos, que corresponden al 20% de la calificación final.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Lineamientos de entrega:</a:t>
                      </a: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60338" marR="0" lvl="0" indent="-1603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Archivo </a:t>
                      </a: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pdf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la evaluación realizada.</a:t>
                      </a:r>
                    </a:p>
                    <a:p>
                      <a:pPr marL="160338" marR="0" lvl="0" indent="-1603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Archivo extensión de imagen (por ejemplo .</a:t>
                      </a: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jpg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con la captura de pantalla del registro exitoso del video en la RUAUV.</a:t>
                      </a:r>
                    </a:p>
                    <a:p>
                      <a:pPr marL="160338" marR="0" lvl="0" indent="-1603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Titule el archivo de la siguiente forma: Act</a:t>
                      </a:r>
                      <a:r>
                        <a:rPr kumimoji="0" lang="es-MX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_PrimerApellidoyPrimerNombre. Por ejemplo: Act3_VillanuevaMariaTeresa </a:t>
                      </a:r>
                    </a:p>
                    <a:p>
                      <a:pPr marL="160338" marR="0" lvl="0" indent="-1603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Suba su archivo a través del apartado 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Actividades</a:t>
                      </a: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la plataforma Eminus, a más tardar en la fecha establecida en el </a:t>
                      </a:r>
                      <a:r>
                        <a:rPr kumimoji="0" lang="es-MX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Calendario</a:t>
                      </a: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entregas. </a:t>
                      </a:r>
                      <a:endParaRPr lang="es-ES" sz="12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36269"/>
                  </a:ext>
                </a:extLst>
              </a:tr>
            </a:tbl>
          </a:graphicData>
        </a:graphic>
      </p:graphicFrame>
      <p:sp>
        <p:nvSpPr>
          <p:cNvPr id="14" name="Bocadillo: rectángulo 10">
            <a:extLst>
              <a:ext uri="{FF2B5EF4-FFF2-40B4-BE49-F238E27FC236}">
                <a16:creationId xmlns:a16="http://schemas.microsoft.com/office/drawing/2014/main" id="{CCEC50DB-0BA9-36A0-DF3C-8BFF7421154B}"/>
              </a:ext>
            </a:extLst>
          </p:cNvPr>
          <p:cNvSpPr/>
          <p:nvPr/>
        </p:nvSpPr>
        <p:spPr>
          <a:xfrm>
            <a:off x="9481533" y="1557874"/>
            <a:ext cx="4853355" cy="521296"/>
          </a:xfrm>
          <a:prstGeom prst="wedgeRectCallout">
            <a:avLst>
              <a:gd name="adj1" fmla="val -62033"/>
              <a:gd name="adj2" fmla="val 1495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Renato</a:t>
            </a:r>
            <a:r>
              <a:rPr lang="es-MX" sz="1200" dirty="0">
                <a:solidFill>
                  <a:prstClr val="white"/>
                </a:solidFill>
                <a:latin typeface="Calibri" panose="020F0502020204030204"/>
              </a:rPr>
              <a:t>: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añadir un botón para descargar el documento </a:t>
            </a:r>
            <a:r>
              <a:rPr kumimoji="0" lang="es-MX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Rúbrica de evaluación de videos </a:t>
            </a:r>
            <a:r>
              <a:rPr kumimoji="0" lang="es-MX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did</a:t>
            </a:r>
            <a:r>
              <a:rPr lang="es-MX" sz="1200" i="1" dirty="0" err="1">
                <a:solidFill>
                  <a:prstClr val="white"/>
                </a:solidFill>
                <a:latin typeface="Calibri" panose="020F0502020204030204"/>
              </a:rPr>
              <a:t>ácticos</a:t>
            </a:r>
            <a:r>
              <a:rPr lang="es-MX" sz="12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s-MX" sz="1200" dirty="0">
                <a:solidFill>
                  <a:prstClr val="white"/>
                </a:solidFill>
                <a:latin typeface="Calibri" panose="020F0502020204030204"/>
              </a:rPr>
              <a:t>proporcionado por los maestros.</a:t>
            </a:r>
            <a:endParaRPr kumimoji="0" lang="es-MX" sz="1200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7A0C75-8EA2-4503-B75C-6F7BF378E49A}"/>
              </a:ext>
            </a:extLst>
          </p:cNvPr>
          <p:cNvSpPr/>
          <p:nvPr/>
        </p:nvSpPr>
        <p:spPr>
          <a:xfrm>
            <a:off x="5115148" y="1646561"/>
            <a:ext cx="2401455" cy="375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Rúbrica de evaluación de videos didácticos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7989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481552" y="185238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Fase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55A350-95FD-4BE3-B989-8FABA6F383DF}"/>
              </a:ext>
            </a:extLst>
          </p:cNvPr>
          <p:cNvSpPr/>
          <p:nvPr/>
        </p:nvSpPr>
        <p:spPr>
          <a:xfrm>
            <a:off x="435832" y="1393181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6E25F1-4638-4096-A303-1E7B797DCE07}"/>
              </a:ext>
            </a:extLst>
          </p:cNvPr>
          <p:cNvSpPr txBox="1"/>
          <p:nvPr/>
        </p:nvSpPr>
        <p:spPr>
          <a:xfrm>
            <a:off x="921433" y="2905780"/>
            <a:ext cx="10782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4259CEA-837E-11D9-3DBC-4486A1EE09C2}"/>
              </a:ext>
            </a:extLst>
          </p:cNvPr>
          <p:cNvSpPr txBox="1">
            <a:spLocks/>
          </p:cNvSpPr>
          <p:nvPr/>
        </p:nvSpPr>
        <p:spPr>
          <a:xfrm>
            <a:off x="394606" y="715234"/>
            <a:ext cx="10515600" cy="55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Fuentes de información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61E4C84-6B94-6D83-68F0-3924E0343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4326"/>
              </p:ext>
            </p:extLst>
          </p:nvPr>
        </p:nvGraphicFramePr>
        <p:xfrm>
          <a:off x="394606" y="2348634"/>
          <a:ext cx="11708781" cy="3950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8781">
                  <a:extLst>
                    <a:ext uri="{9D8B030D-6E8A-4147-A177-3AD203B41FA5}">
                      <a16:colId xmlns:a16="http://schemas.microsoft.com/office/drawing/2014/main" val="3734902428"/>
                    </a:ext>
                  </a:extLst>
                </a:gridCol>
              </a:tblGrid>
              <a:tr h="3950837">
                <a:tc>
                  <a:txBody>
                    <a:bodyPr/>
                    <a:lstStyle/>
                    <a:p>
                      <a:pPr marL="450215" marR="0" lvl="0" indent="-450215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Coordinación de Aprendizaje Basado en Problemas  UV. (2020, 14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Presentación RUA a Docentes.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[Video].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https://www.youtube.com/watch?v=VGgOHQdxrlg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Marqués, P. (2018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). La evaluación de los videos didácticos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Departamento de Pedagogía Aplicada UAB.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http://www.peremarques.net/videoav2.htm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Medina, A., de la Herrán, A., &amp; Domínguez, M. C. (2017).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Nuevas perspectivas de formación de profesores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UNED.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Medina, 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et al.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(2013).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Formación del Profesorado: Actividades Innovadoras para el dominio de las competencias docentes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Editorial Universitaria Ramón Areces.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Ortiz, F. (2019). Ventajas del uso de videos educativos como herramienta de enseñanza en nivel de educación básica.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Revista Atlante: Cuadernos de Educación y Desarrollo.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https://www.eumed.net/rev/atlante/2019/03/videos-educativos-ensenanza.html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E., Rodríguez, J. &amp; García, M. (2015). El uso de mini-videos en la práctica docente universitaria.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Revista de Educación Mediática y TIC (EDMETIC), 4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(2), 51-70.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 y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Zagalaz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M. L. (2017). Mini-videos como instrumento didáctico en la formación del profesorado. En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Perspectiva Psicológica y Educativa de las Necesidades Educativas Especiales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s-ES" sz="1200" b="0" i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239-245. SCINFOPER.</a:t>
                      </a:r>
                    </a:p>
                    <a:p>
                      <a:pPr marL="450215" marR="0" indent="-450215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 &amp; Maldonado, G.A. (2015). Los video-tutoriales como recurso en el ámbito educativo. En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Cacheiro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M. L., Sánchez, C. y González, J. M. (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coords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.).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Recursos tecnológicos en Contextos Educativos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s-ES" sz="1200" b="0" i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313-334.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UNED.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Solis, K. (21 de abril de 2020). </a:t>
                      </a:r>
                      <a:r>
                        <a:rPr lang="es-MX" sz="1200" b="0" i="1" dirty="0">
                          <a:solidFill>
                            <a:schemeClr val="tx1"/>
                          </a:solidFill>
                          <a:effectLst/>
                        </a:rPr>
                        <a:t>Tipos de textos  Español 2. 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[Video]. YouTube.  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https://www.youtube.com/watch?v=kYx5oq9yNkk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Torres, C. A &amp; Moreno, G. (2013). Inclusión de las TIC en los escenarios de aprendizaje universitario.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Apertura. Revista de Innovación Educativa, 5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(1).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http://www.udgvirtual.udg.mx/apertura/index.php/apertura/article/view/369/38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477" marR="5147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26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0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3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4FB43EDC-E61D-4B6B-A01D-DB1B96722E81}"/>
              </a:ext>
            </a:extLst>
          </p:cNvPr>
          <p:cNvSpPr/>
          <p:nvPr/>
        </p:nvSpPr>
        <p:spPr>
          <a:xfrm>
            <a:off x="6850966" y="341243"/>
            <a:ext cx="4853355" cy="657796"/>
          </a:xfrm>
          <a:prstGeom prst="wedgeRectCallout">
            <a:avLst>
              <a:gd name="adj1" fmla="val -58155"/>
              <a:gd name="adj2" fmla="val -1094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ésta es la información de la segunda pestaña.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EEB6F1F-D673-48B9-9AEC-CEFF0D08BC0F}"/>
              </a:ext>
            </a:extLst>
          </p:cNvPr>
          <p:cNvSpPr/>
          <p:nvPr/>
        </p:nvSpPr>
        <p:spPr>
          <a:xfrm>
            <a:off x="711200" y="741703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Complementarias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877947-41F5-9C28-80B6-81BA4148942F}"/>
              </a:ext>
            </a:extLst>
          </p:cNvPr>
          <p:cNvSpPr txBox="1"/>
          <p:nvPr/>
        </p:nvSpPr>
        <p:spPr>
          <a:xfrm>
            <a:off x="535709" y="1776647"/>
            <a:ext cx="11408757" cy="1272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Medina, A., Domínguez, M. C., </a:t>
            </a:r>
            <a:r>
              <a:rPr lang="es-ES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Cacheiro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-González, M. L. &amp; Medina, M. (2018). </a:t>
            </a:r>
            <a:r>
              <a:rPr lang="en-U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Teaching-Learning Processes For The Development of Competences. </a:t>
            </a:r>
            <a:r>
              <a:rPr lang="en-US" sz="12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 and Exclusion, Resources for Educational Research? </a:t>
            </a:r>
            <a:r>
              <a:rPr lang="es-ES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Universiad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Bolzano (UNIBZ).</a:t>
            </a:r>
          </a:p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Pérez, E. &amp; Jiménez, A. (2016). Instrumentos para la mejora de la Orientación Educativa. El mini-video. En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L,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Bocciolesi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y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Orientamenti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Educativi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Tecnoogie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comunicazione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società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45-56.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Editoriale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Anicia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83560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1437</Words>
  <Application>Microsoft Office PowerPoint</Application>
  <PresentationFormat>Panorámica</PresentationFormat>
  <Paragraphs>85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Times New Roman</vt:lpstr>
      <vt:lpstr>Tema de Office</vt:lpstr>
      <vt:lpstr>Fase 3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Evidencias de desempeño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Gutierrez Cordoba</dc:creator>
  <cp:lastModifiedBy>Mario Evaristo González Méndez</cp:lastModifiedBy>
  <cp:revision>115</cp:revision>
  <dcterms:created xsi:type="dcterms:W3CDTF">2022-04-19T16:31:50Z</dcterms:created>
  <dcterms:modified xsi:type="dcterms:W3CDTF">2022-08-19T18:23:35Z</dcterms:modified>
</cp:coreProperties>
</file>