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9" r:id="rId3"/>
    <p:sldId id="280" r:id="rId4"/>
    <p:sldId id="258" r:id="rId5"/>
    <p:sldId id="281" r:id="rId6"/>
    <p:sldId id="287" r:id="rId7"/>
    <p:sldId id="262" r:id="rId8"/>
    <p:sldId id="263" r:id="rId9"/>
    <p:sldId id="288" r:id="rId10"/>
    <p:sldId id="265" r:id="rId11"/>
    <p:sldId id="309" r:id="rId12"/>
    <p:sldId id="297" r:id="rId13"/>
    <p:sldId id="307" r:id="rId14"/>
    <p:sldId id="308" r:id="rId15"/>
    <p:sldId id="310" r:id="rId16"/>
    <p:sldId id="267" r:id="rId17"/>
    <p:sldId id="272"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8" autoAdjust="0"/>
    <p:restoredTop sz="95238" autoAdjust="0"/>
  </p:normalViewPr>
  <p:slideViewPr>
    <p:cSldViewPr snapToGrid="0">
      <p:cViewPr>
        <p:scale>
          <a:sx n="50" d="100"/>
          <a:sy n="50" d="100"/>
        </p:scale>
        <p:origin x="-240"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18/08/2022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FC485804-7FB4-4088-BEBB-C48E3401716D}" type="slidenum">
              <a:rPr lang="es-MX" smtClean="0"/>
              <a:t>6</a:t>
            </a:fld>
            <a:endParaRPr lang="es-MX"/>
          </a:p>
        </p:txBody>
      </p:sp>
    </p:spTree>
    <p:extLst>
      <p:ext uri="{BB962C8B-B14F-4D97-AF65-F5344CB8AC3E}">
        <p14:creationId xmlns:p14="http://schemas.microsoft.com/office/powerpoint/2010/main" val="1305563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6835E749-9139-492E-BCB0-AB65E3E05707}"/>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5" name="Marcador de pie de página 4">
            <a:extLst>
              <a:ext uri="{FF2B5EF4-FFF2-40B4-BE49-F238E27FC236}">
                <a16:creationId xmlns:a16="http://schemas.microsoft.com/office/drawing/2014/main" xmlns=""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EFAD806B-4AEE-4173-B8B0-06FFA715A45A}"/>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5" name="Marcador de pie de página 4">
            <a:extLst>
              <a:ext uri="{FF2B5EF4-FFF2-40B4-BE49-F238E27FC236}">
                <a16:creationId xmlns:a16="http://schemas.microsoft.com/office/drawing/2014/main" xmlns=""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0CCF75C5-D984-4962-9CEA-070F96D09A18}"/>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5" name="Marcador de pie de página 4">
            <a:extLst>
              <a:ext uri="{FF2B5EF4-FFF2-40B4-BE49-F238E27FC236}">
                <a16:creationId xmlns:a16="http://schemas.microsoft.com/office/drawing/2014/main" xmlns=""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97938848-CB4F-42F8-B2F4-8BD2515D6AD8}"/>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5" name="Marcador de pie de página 4">
            <a:extLst>
              <a:ext uri="{FF2B5EF4-FFF2-40B4-BE49-F238E27FC236}">
                <a16:creationId xmlns:a16="http://schemas.microsoft.com/office/drawing/2014/main" xmlns=""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D7726C9A-20EB-41B5-AB8C-7D1B67828D19}"/>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5" name="Marcador de pie de página 4">
            <a:extLst>
              <a:ext uri="{FF2B5EF4-FFF2-40B4-BE49-F238E27FC236}">
                <a16:creationId xmlns:a16="http://schemas.microsoft.com/office/drawing/2014/main" xmlns=""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55678276-2746-4F02-AB18-8772A7842DCD}"/>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6" name="Marcador de pie de página 5">
            <a:extLst>
              <a:ext uri="{FF2B5EF4-FFF2-40B4-BE49-F238E27FC236}">
                <a16:creationId xmlns:a16="http://schemas.microsoft.com/office/drawing/2014/main" xmlns=""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6BEB0775-6CDB-4B9C-82D5-9F75E5A51ECB}"/>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8" name="Marcador de pie de página 7">
            <a:extLst>
              <a:ext uri="{FF2B5EF4-FFF2-40B4-BE49-F238E27FC236}">
                <a16:creationId xmlns:a16="http://schemas.microsoft.com/office/drawing/2014/main" xmlns=""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4B9B4E71-C442-4B77-A44B-F8642C436939}"/>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4" name="Marcador de pie de página 3">
            <a:extLst>
              <a:ext uri="{FF2B5EF4-FFF2-40B4-BE49-F238E27FC236}">
                <a16:creationId xmlns:a16="http://schemas.microsoft.com/office/drawing/2014/main" xmlns=""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9BB52A9-2BC6-4B9D-8BD8-F76C16F39E7B}"/>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3" name="Marcador de pie de página 2">
            <a:extLst>
              <a:ext uri="{FF2B5EF4-FFF2-40B4-BE49-F238E27FC236}">
                <a16:creationId xmlns:a16="http://schemas.microsoft.com/office/drawing/2014/main" xmlns=""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98B996F7-686E-44DD-9906-E78226016C0E}"/>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6" name="Marcador de pie de página 5">
            <a:extLst>
              <a:ext uri="{FF2B5EF4-FFF2-40B4-BE49-F238E27FC236}">
                <a16:creationId xmlns:a16="http://schemas.microsoft.com/office/drawing/2014/main" xmlns=""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6224DC5-6F6A-48FA-968D-DD85A75A0F0B}"/>
              </a:ext>
            </a:extLst>
          </p:cNvPr>
          <p:cNvSpPr>
            <a:spLocks noGrp="1"/>
          </p:cNvSpPr>
          <p:nvPr>
            <p:ph type="dt" sz="half" idx="10"/>
          </p:nvPr>
        </p:nvSpPr>
        <p:spPr/>
        <p:txBody>
          <a:bodyPr/>
          <a:lstStyle/>
          <a:p>
            <a:fld id="{3D5A02A1-19C7-41C7-9852-E15F2A2AD06A}" type="datetimeFigureOut">
              <a:rPr lang="es-MX" smtClean="0"/>
              <a:t>18/08/2022</a:t>
            </a:fld>
            <a:endParaRPr lang="es-MX"/>
          </a:p>
        </p:txBody>
      </p:sp>
      <p:sp>
        <p:nvSpPr>
          <p:cNvPr id="6" name="Marcador de pie de página 5">
            <a:extLst>
              <a:ext uri="{FF2B5EF4-FFF2-40B4-BE49-F238E27FC236}">
                <a16:creationId xmlns:a16="http://schemas.microsoft.com/office/drawing/2014/main" xmlns=""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18/08/2022</a:t>
            </a:fld>
            <a:endParaRPr lang="es-MX"/>
          </a:p>
        </p:txBody>
      </p:sp>
      <p:sp>
        <p:nvSpPr>
          <p:cNvPr id="5" name="Marcador de pie de página 4">
            <a:extLst>
              <a:ext uri="{FF2B5EF4-FFF2-40B4-BE49-F238E27FC236}">
                <a16:creationId xmlns:a16="http://schemas.microsoft.com/office/drawing/2014/main" xmlns=""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ndiario.com/sites/default/files/styles/noticia_detalle_noticia_2_1/public/noticias/profesores-pandemia-educaci%C3%B3n%20.jpg?itok=075tUE4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video-play-multimedia-youtube-481821/" TargetMode="Externa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hyperlink" Target="https://youtu.be/66U_CU4ois0" TargetMode="Externa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s://www.uco.es/ucopress/ojs/index.php/edmetic/article/view/3962" TargetMode="External"/><Relationship Id="rId3" Type="http://schemas.openxmlformats.org/officeDocument/2006/relationships/hyperlink" Target="https://www.redalyc.org/pdf/158/15800620.pdf" TargetMode="External"/><Relationship Id="rId7" Type="http://schemas.openxmlformats.org/officeDocument/2006/relationships/hyperlink" Target="https://www.eumed.net/rev/atlante/2019/03/videos-educativos-ensenanza.html" TargetMode="External"/><Relationship Id="rId2" Type="http://schemas.openxmlformats.org/officeDocument/2006/relationships/hyperlink" Target="https://youtu.be/66U_CU4ois0" TargetMode="External"/><Relationship Id="rId1" Type="http://schemas.openxmlformats.org/officeDocument/2006/relationships/slideLayout" Target="../slideLayouts/slideLayout6.xml"/><Relationship Id="rId6" Type="http://schemas.openxmlformats.org/officeDocument/2006/relationships/hyperlink" Target="https://www.redalyc.org/pdf/3761/376140396002.pdf" TargetMode="External"/><Relationship Id="rId5" Type="http://schemas.openxmlformats.org/officeDocument/2006/relationships/hyperlink" Target="https://observatorio.tec.mx/edu-news/2017/10/13/aprendizaje-hibrido-el-futuro-de-la-educacion-superior" TargetMode="External"/><Relationship Id="rId10" Type="http://schemas.openxmlformats.org/officeDocument/2006/relationships/hyperlink" Target="http://www.udgvirtual.udg.mx/apertura/index.php/apertura/article/view/369/308" TargetMode="External"/><Relationship Id="rId4" Type="http://schemas.openxmlformats.org/officeDocument/2006/relationships/hyperlink" Target="https://www.educaciontrespuntocero.com/opinion/como-deberia-ser-realmente-la-docencia-online/" TargetMode="External"/><Relationship Id="rId9" Type="http://schemas.openxmlformats.org/officeDocument/2006/relationships/hyperlink" Target="https://observatorio.tec.mx/edutrendsaprendizajeinvertid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video-play-multimedia-youtube-481821/" TargetMode="Externa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xmlns="" id="{FFD7A417-399C-4785-8696-1FC374BE01E5}"/>
              </a:ext>
            </a:extLst>
          </p:cNvPr>
          <p:cNvSpPr/>
          <p:nvPr/>
        </p:nvSpPr>
        <p:spPr>
          <a:xfrm>
            <a:off x="0" y="675861"/>
            <a:ext cx="8348870" cy="56189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a:extLst>
              <a:ext uri="{FF2B5EF4-FFF2-40B4-BE49-F238E27FC236}">
                <a16:creationId xmlns:a16="http://schemas.microsoft.com/office/drawing/2014/main" xmlns="" id="{352BFB02-2F70-4591-8AE2-36B78CB9BB6E}"/>
              </a:ext>
            </a:extLst>
          </p:cNvPr>
          <p:cNvSpPr txBox="1"/>
          <p:nvPr/>
        </p:nvSpPr>
        <p:spPr>
          <a:xfrm>
            <a:off x="483905" y="2444513"/>
            <a:ext cx="4731026" cy="1754326"/>
          </a:xfrm>
          <a:prstGeom prst="rect">
            <a:avLst/>
          </a:prstGeom>
          <a:noFill/>
        </p:spPr>
        <p:txBody>
          <a:bodyPr wrap="square" rtlCol="0">
            <a:spAutoFit/>
          </a:bodyPr>
          <a:lstStyle/>
          <a:p>
            <a:pPr algn="just"/>
            <a:r>
              <a:rPr lang="es-MX" sz="36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Desarrollo de </a:t>
            </a:r>
            <a:r>
              <a:rPr lang="es-MX" sz="3600" dirty="0" err="1">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mini-videos</a:t>
            </a:r>
            <a:r>
              <a:rPr lang="es-MX" sz="36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 como recurso didáctico para la enseñanza</a:t>
            </a:r>
            <a:endParaRPr lang="es-MX" sz="6600" dirty="0">
              <a:solidFill>
                <a:schemeClr val="bg1"/>
              </a:solidFill>
            </a:endParaRPr>
          </a:p>
        </p:txBody>
      </p:sp>
      <p:sp>
        <p:nvSpPr>
          <p:cNvPr id="12" name="Rectángulo: esquinas redondeadas 11">
            <a:extLst>
              <a:ext uri="{FF2B5EF4-FFF2-40B4-BE49-F238E27FC236}">
                <a16:creationId xmlns:a16="http://schemas.microsoft.com/office/drawing/2014/main" xmlns="" id="{2FAC0049-91ED-4AC5-90FA-8D449A872174}"/>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11" name="Bocadillo: rectángulo 10">
            <a:extLst>
              <a:ext uri="{FF2B5EF4-FFF2-40B4-BE49-F238E27FC236}">
                <a16:creationId xmlns:a16="http://schemas.microsoft.com/office/drawing/2014/main" xmlns="" id="{7B8B499A-6106-4A5B-8993-F9F7E5CF9BD7}"/>
              </a:ext>
            </a:extLst>
          </p:cNvPr>
          <p:cNvSpPr/>
          <p:nvPr/>
        </p:nvSpPr>
        <p:spPr>
          <a:xfrm>
            <a:off x="5082310" y="363135"/>
            <a:ext cx="6997148" cy="1299410"/>
          </a:xfrm>
          <a:prstGeom prst="wedgeRectCallout">
            <a:avLst>
              <a:gd name="adj1" fmla="val -20387"/>
              <a:gd name="adj2" fmla="val 7723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para el banner, se sugiere fotografías de docentes de la UV realizando la grabación o materiales digitales para sus clases. Coloco esta a modo de ejemplo, tomada de </a:t>
            </a:r>
            <a:r>
              <a:rPr lang="es-MX" sz="1400" dirty="0">
                <a:solidFill>
                  <a:schemeClr val="tx1"/>
                </a:solidFill>
                <a:hlinkClick r:id="rId2" invalidUrl="https://www.gndiario.com/sites/default/files/styles/noticia_detalle_noticia_2_1/public/noticias/profesores-pandemia-educaci%C3%B3n .jpg?itok=075tUE4y"/>
              </a:rPr>
              <a:t>https://www.gndiario.com/sites/default/files/styles/noticia_detalle_noticia_2_1/public/noticias/profesores-pandemia-educaci%C3%B3n%20.jpg?itok=075tUE4y</a:t>
            </a:r>
            <a:r>
              <a:rPr lang="es-MX" sz="1400" dirty="0">
                <a:solidFill>
                  <a:schemeClr val="tx1"/>
                </a:solidFill>
              </a:rPr>
              <a:t> </a:t>
            </a:r>
          </a:p>
        </p:txBody>
      </p:sp>
      <p:pic>
        <p:nvPicPr>
          <p:cNvPr id="1026" name="Picture 2" descr="Los profesores demandan medidas de seguridad durante la pandemia">
            <a:extLst>
              <a:ext uri="{FF2B5EF4-FFF2-40B4-BE49-F238E27FC236}">
                <a16:creationId xmlns:a16="http://schemas.microsoft.com/office/drawing/2014/main" xmlns="" id="{62C87AEA-208A-4299-BACB-1756D4A04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901" y="2070701"/>
            <a:ext cx="5433194" cy="271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52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xmlns="" id="{B390BF85-5D64-4143-BF32-9AC4ADB90209}"/>
              </a:ext>
            </a:extLst>
          </p:cNvPr>
          <p:cNvSpPr/>
          <p:nvPr/>
        </p:nvSpPr>
        <p:spPr>
          <a:xfrm>
            <a:off x="839787" y="1736769"/>
            <a:ext cx="10742612" cy="499203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30894" y="-21475"/>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10" name="Bocadillo: rectángulo 9">
            <a:extLst>
              <a:ext uri="{FF2B5EF4-FFF2-40B4-BE49-F238E27FC236}">
                <a16:creationId xmlns:a16="http://schemas.microsoft.com/office/drawing/2014/main" xmlns="" id="{BC2574C5-BC5B-BEE4-CC2B-EBDA8EB07315}"/>
              </a:ext>
            </a:extLst>
          </p:cNvPr>
          <p:cNvSpPr/>
          <p:nvPr/>
        </p:nvSpPr>
        <p:spPr>
          <a:xfrm>
            <a:off x="-1647262" y="1109366"/>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la primera de pestaña.</a:t>
            </a:r>
            <a:endParaRPr lang="es-MX" sz="1200" dirty="0">
              <a:solidFill>
                <a:prstClr val="black"/>
              </a:solidFill>
              <a:latin typeface="Calibri" panose="020F0502020204030204"/>
            </a:endParaRPr>
          </a:p>
        </p:txBody>
      </p:sp>
      <p:sp>
        <p:nvSpPr>
          <p:cNvPr id="11" name="Rectángulo 10">
            <a:extLst>
              <a:ext uri="{FF2B5EF4-FFF2-40B4-BE49-F238E27FC236}">
                <a16:creationId xmlns:a16="http://schemas.microsoft.com/office/drawing/2014/main" xmlns="" id="{CA59D68D-0B8E-4FB4-B728-6F76B1A2EBB4}"/>
              </a:ext>
            </a:extLst>
          </p:cNvPr>
          <p:cNvSpPr/>
          <p:nvPr/>
        </p:nvSpPr>
        <p:spPr>
          <a:xfrm>
            <a:off x="839786" y="109487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976178" y="1179368"/>
            <a:ext cx="10469828" cy="368560"/>
          </a:xfrm>
          <a:ln>
            <a:noFill/>
          </a:ln>
        </p:spPr>
        <p:txBody>
          <a:bodyPr>
            <a:noAutofit/>
          </a:bodyPr>
          <a:lstStyle/>
          <a:p>
            <a:pPr marL="0" indent="0" algn="just">
              <a:buNone/>
            </a:pPr>
            <a:r>
              <a:rPr lang="es-MX" sz="1800" b="1" dirty="0">
                <a:solidFill>
                  <a:schemeClr val="bg1"/>
                </a:solidFill>
              </a:rPr>
              <a:t>1.1. </a:t>
            </a:r>
            <a:r>
              <a:rPr lang="es-ES" sz="1800"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Los mini videos como recursos didácticos de apoyo al aprendizaje</a:t>
            </a:r>
            <a:endParaRPr lang="es-MX"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MX" sz="1800" b="1" dirty="0">
              <a:solidFill>
                <a:schemeClr val="bg1"/>
              </a:solidFill>
            </a:endParaRPr>
          </a:p>
        </p:txBody>
      </p:sp>
      <p:sp>
        <p:nvSpPr>
          <p:cNvPr id="2" name="CuadroTexto 1">
            <a:extLst>
              <a:ext uri="{FF2B5EF4-FFF2-40B4-BE49-F238E27FC236}">
                <a16:creationId xmlns:a16="http://schemas.microsoft.com/office/drawing/2014/main" xmlns="" id="{D58D4BF9-11D4-4612-9661-096F648BACD7}"/>
              </a:ext>
            </a:extLst>
          </p:cNvPr>
          <p:cNvSpPr txBox="1"/>
          <p:nvPr/>
        </p:nvSpPr>
        <p:spPr>
          <a:xfrm>
            <a:off x="1001395" y="1812304"/>
            <a:ext cx="10376035" cy="369332"/>
          </a:xfrm>
          <a:prstGeom prst="rect">
            <a:avLst/>
          </a:prstGeom>
          <a:noFill/>
        </p:spPr>
        <p:txBody>
          <a:bodyPr wrap="square" rtlCol="0">
            <a:spAutoFit/>
          </a:bodyPr>
          <a:lstStyle/>
          <a:p>
            <a:r>
              <a:rPr lang="es-ES" dirty="0"/>
              <a:t>Observe el siguiente mini</a:t>
            </a:r>
            <a:r>
              <a:rPr lang="es-ES" dirty="0">
                <a:ea typeface="Calibri" panose="020F0502020204030204" pitchFamily="34" charset="0"/>
                <a:cs typeface="Times New Roman" panose="02020603050405020304" pitchFamily="18" charset="0"/>
              </a:rPr>
              <a:t>-</a:t>
            </a:r>
            <a:r>
              <a:rPr lang="es-ES" dirty="0"/>
              <a:t>video en el que se explica en qué consiste este tipo de recurso didáctico.</a:t>
            </a:r>
            <a:endParaRPr lang="es-MX" dirty="0"/>
          </a:p>
        </p:txBody>
      </p:sp>
      <p:pic>
        <p:nvPicPr>
          <p:cNvPr id="7" name="Imagen 6">
            <a:extLst>
              <a:ext uri="{FF2B5EF4-FFF2-40B4-BE49-F238E27FC236}">
                <a16:creationId xmlns:a16="http://schemas.microsoft.com/office/drawing/2014/main" xmlns="" id="{4AEE9DBA-2ECE-4DD3-B4CE-C751C2831E0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117173" y="2290474"/>
            <a:ext cx="1723869" cy="1314450"/>
          </a:xfrm>
          <a:prstGeom prst="rect">
            <a:avLst/>
          </a:prstGeom>
        </p:spPr>
      </p:pic>
      <p:sp>
        <p:nvSpPr>
          <p:cNvPr id="16" name="Bocadillo: rectángulo 15">
            <a:extLst>
              <a:ext uri="{FF2B5EF4-FFF2-40B4-BE49-F238E27FC236}">
                <a16:creationId xmlns:a16="http://schemas.microsoft.com/office/drawing/2014/main" xmlns="" id="{1B05161B-B8F5-41AA-BD91-15ABE5712608}"/>
              </a:ext>
            </a:extLst>
          </p:cNvPr>
          <p:cNvSpPr/>
          <p:nvPr/>
        </p:nvSpPr>
        <p:spPr>
          <a:xfrm>
            <a:off x="-1649561" y="1831752"/>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 la primera pestaña.</a:t>
            </a:r>
            <a:endParaRPr lang="es-MX" sz="1200" dirty="0">
              <a:solidFill>
                <a:prstClr val="black"/>
              </a:solidFill>
              <a:latin typeface="Calibri" panose="020F0502020204030204"/>
            </a:endParaRPr>
          </a:p>
        </p:txBody>
      </p:sp>
      <p:sp>
        <p:nvSpPr>
          <p:cNvPr id="17" name="CuadroTexto 16">
            <a:extLst>
              <a:ext uri="{FF2B5EF4-FFF2-40B4-BE49-F238E27FC236}">
                <a16:creationId xmlns:a16="http://schemas.microsoft.com/office/drawing/2014/main" xmlns="" id="{9EFF41BC-7005-4122-ADAC-77C7C612DBEB}"/>
              </a:ext>
            </a:extLst>
          </p:cNvPr>
          <p:cNvSpPr txBox="1"/>
          <p:nvPr/>
        </p:nvSpPr>
        <p:spPr>
          <a:xfrm>
            <a:off x="1069971" y="3800159"/>
            <a:ext cx="10376035" cy="646331"/>
          </a:xfrm>
          <a:prstGeom prst="rect">
            <a:avLst/>
          </a:prstGeom>
          <a:noFill/>
        </p:spPr>
        <p:txBody>
          <a:bodyPr wrap="square" rtlCol="0">
            <a:spAutoFit/>
          </a:bodyPr>
          <a:lstStyle/>
          <a:p>
            <a:r>
              <a:rPr lang="es-ES" dirty="0"/>
              <a:t>En el siguiente mapa conceptual se exponen los aspectos que se deben considerar para el desarrollo de videos educativos</a:t>
            </a:r>
            <a:r>
              <a:rPr lang="es-MX" dirty="0"/>
              <a:t>. </a:t>
            </a:r>
            <a:endParaRPr lang="es-ES" dirty="0"/>
          </a:p>
        </p:txBody>
      </p:sp>
      <p:pic>
        <p:nvPicPr>
          <p:cNvPr id="2050" name="Picture 2" descr="Evaluación Educativa de Aprendizajes (30) - Escolar - ABC Color">
            <a:extLst>
              <a:ext uri="{FF2B5EF4-FFF2-40B4-BE49-F238E27FC236}">
                <a16:creationId xmlns:a16="http://schemas.microsoft.com/office/drawing/2014/main" xmlns="" id="{CA567A7A-0087-4909-9800-E91C65FD5AC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7173" y="4928864"/>
            <a:ext cx="3306907" cy="1357120"/>
          </a:xfrm>
          <a:prstGeom prst="rect">
            <a:avLst/>
          </a:prstGeom>
          <a:noFill/>
          <a:extLst>
            <a:ext uri="{909E8E84-426E-40DD-AFC4-6F175D3DCCD1}">
              <a14:hiddenFill xmlns:a14="http://schemas.microsoft.com/office/drawing/2010/main">
                <a:solidFill>
                  <a:srgbClr val="FFFFFF"/>
                </a:solidFill>
              </a14:hiddenFill>
            </a:ext>
          </a:extLst>
        </p:spPr>
      </p:pic>
      <p:sp>
        <p:nvSpPr>
          <p:cNvPr id="19" name="Bocadillo: rectángulo 18">
            <a:extLst>
              <a:ext uri="{FF2B5EF4-FFF2-40B4-BE49-F238E27FC236}">
                <a16:creationId xmlns:a16="http://schemas.microsoft.com/office/drawing/2014/main" xmlns="" id="{A9372294-4D1C-429F-A64B-9EBFFFEBB060}"/>
              </a:ext>
            </a:extLst>
          </p:cNvPr>
          <p:cNvSpPr/>
          <p:nvPr/>
        </p:nvSpPr>
        <p:spPr>
          <a:xfrm>
            <a:off x="4496466" y="4955376"/>
            <a:ext cx="4786047" cy="772632"/>
          </a:xfrm>
          <a:prstGeom prst="wedgeRectCallout">
            <a:avLst>
              <a:gd name="adj1" fmla="val -54635"/>
              <a:gd name="adj2" fmla="val -2378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elaborar un mapa conceptual interactivo con la información de la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presentaci</a:t>
            </a:r>
            <a:r>
              <a:rPr lang="es-MX" sz="1200" dirty="0" err="1">
                <a:solidFill>
                  <a:prstClr val="black"/>
                </a:solidFill>
                <a:latin typeface="Calibri" panose="020F0502020204030204"/>
              </a:rPr>
              <a:t>ón</a:t>
            </a:r>
            <a:r>
              <a:rPr lang="es-MX" sz="1200" dirty="0">
                <a:solidFill>
                  <a:prstClr val="black"/>
                </a:solidFill>
                <a:latin typeface="Calibri" panose="020F0502020204030204"/>
              </a:rPr>
              <a:t>: «</a:t>
            </a:r>
            <a:r>
              <a:rPr lang="es-ES" sz="1200" dirty="0">
                <a:solidFill>
                  <a:prstClr val="black"/>
                </a:solidFill>
              </a:rPr>
              <a:t>Aspectos que se deben considerar para el desarrollo de videos educativos», proporcionada por los </a:t>
            </a:r>
            <a:r>
              <a:rPr lang="es-ES" sz="1200" dirty="0" smtClean="0">
                <a:solidFill>
                  <a:prstClr val="black"/>
                </a:solidFill>
              </a:rPr>
              <a:t>expertos (archivo anexo).</a:t>
            </a:r>
            <a:endParaRPr lang="es-ES" sz="1200" dirty="0">
              <a:solidFill>
                <a:prstClr val="black"/>
              </a:solidFill>
            </a:endParaRPr>
          </a:p>
        </p:txBody>
      </p:sp>
      <p:sp>
        <p:nvSpPr>
          <p:cNvPr id="15" name="Bocadillo: rectángulo 10">
            <a:extLst>
              <a:ext uri="{FF2B5EF4-FFF2-40B4-BE49-F238E27FC236}">
                <a16:creationId xmlns:a16="http://schemas.microsoft.com/office/drawing/2014/main" xmlns="" id="{F11D6771-18A5-4948-B071-219753DF1C55}"/>
              </a:ext>
            </a:extLst>
          </p:cNvPr>
          <p:cNvSpPr/>
          <p:nvPr/>
        </p:nvSpPr>
        <p:spPr>
          <a:xfrm>
            <a:off x="3118429" y="2689453"/>
            <a:ext cx="2626590" cy="563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hlinkClick r:id="rId5"/>
              </a:rPr>
              <a:t>https://youtu.be/66U_CU4ois0</a:t>
            </a:r>
            <a:r>
              <a:rPr lang="es-MX" sz="1400" b="1" dirty="0">
                <a:solidFill>
                  <a:schemeClr val="bg1"/>
                </a:solidFill>
              </a:rPr>
              <a:t> </a:t>
            </a:r>
            <a:endParaRPr lang="es-MX" sz="1400" dirty="0">
              <a:solidFill>
                <a:schemeClr val="bg1"/>
              </a:solidFill>
            </a:endParaRPr>
          </a:p>
        </p:txBody>
      </p:sp>
      <p:sp>
        <p:nvSpPr>
          <p:cNvPr id="18" name="CuadroTexto 17">
            <a:extLst>
              <a:ext uri="{FF2B5EF4-FFF2-40B4-BE49-F238E27FC236}">
                <a16:creationId xmlns:a16="http://schemas.microsoft.com/office/drawing/2014/main" xmlns="" id="{B9691A03-F083-BF37-7588-175E52CC6113}"/>
              </a:ext>
            </a:extLst>
          </p:cNvPr>
          <p:cNvSpPr txBox="1"/>
          <p:nvPr/>
        </p:nvSpPr>
        <p:spPr>
          <a:xfrm>
            <a:off x="1603527" y="4449805"/>
            <a:ext cx="7974643" cy="369332"/>
          </a:xfrm>
          <a:prstGeom prst="rect">
            <a:avLst/>
          </a:prstGeom>
          <a:noFill/>
        </p:spPr>
        <p:txBody>
          <a:bodyPr wrap="square" rtlCol="0">
            <a:spAutoFit/>
          </a:bodyPr>
          <a:lstStyle/>
          <a:p>
            <a:r>
              <a:rPr lang="es-MX" dirty="0"/>
              <a:t>Haga clic en cada concepto del siguiente esquema para ver su contenido.</a:t>
            </a:r>
            <a:endParaRPr lang="es-ES" dirty="0"/>
          </a:p>
        </p:txBody>
      </p:sp>
      <p:pic>
        <p:nvPicPr>
          <p:cNvPr id="20" name="Imagen 19">
            <a:extLst>
              <a:ext uri="{FF2B5EF4-FFF2-40B4-BE49-F238E27FC236}">
                <a16:creationId xmlns:a16="http://schemas.microsoft.com/office/drawing/2014/main" xmlns="" id="{98641CE1-54FB-49DA-8661-EFAFFD7833BC}"/>
              </a:ext>
            </a:extLst>
          </p:cNvPr>
          <p:cNvPicPr>
            <a:picLocks noChangeAspect="1"/>
          </p:cNvPicPr>
          <p:nvPr/>
        </p:nvPicPr>
        <p:blipFill>
          <a:blip r:embed="rId6"/>
          <a:stretch>
            <a:fillRect/>
          </a:stretch>
        </p:blipFill>
        <p:spPr>
          <a:xfrm>
            <a:off x="1117173" y="4475236"/>
            <a:ext cx="462506" cy="318471"/>
          </a:xfrm>
          <a:prstGeom prst="rect">
            <a:avLst/>
          </a:prstGeom>
        </p:spPr>
      </p:pic>
      <p:sp>
        <p:nvSpPr>
          <p:cNvPr id="21" name="Título 1">
            <a:extLst>
              <a:ext uri="{FF2B5EF4-FFF2-40B4-BE49-F238E27FC236}">
                <a16:creationId xmlns:a16="http://schemas.microsoft.com/office/drawing/2014/main" xmlns="" id="{FD4CA7EC-AF4C-4AFA-8E24-99C135E0B033}"/>
              </a:ext>
            </a:extLst>
          </p:cNvPr>
          <p:cNvSpPr>
            <a:spLocks noGrp="1"/>
          </p:cNvSpPr>
          <p:nvPr>
            <p:ph type="title"/>
          </p:nvPr>
        </p:nvSpPr>
        <p:spPr>
          <a:xfrm>
            <a:off x="0" y="506970"/>
            <a:ext cx="12192000" cy="431212"/>
          </a:xfrm>
          <a:solidFill>
            <a:srgbClr val="00B050"/>
          </a:solidFill>
        </p:spPr>
        <p:txBody>
          <a:bodyPr>
            <a:noAutofit/>
          </a:bodyPr>
          <a:lstStyle/>
          <a:p>
            <a:r>
              <a:rPr lang="es-MX" sz="2500" b="1" dirty="0" smtClean="0">
                <a:solidFill>
                  <a:schemeClr val="bg1"/>
                </a:solidFill>
              </a:rPr>
              <a:t>Desarrollo de los saberes de la Experiencia Educativa</a:t>
            </a:r>
            <a:endParaRPr lang="es-MX" sz="2500" b="1" dirty="0">
              <a:solidFill>
                <a:schemeClr val="bg1"/>
              </a:solidFill>
            </a:endParaRPr>
          </a:p>
        </p:txBody>
      </p:sp>
    </p:spTree>
    <p:extLst>
      <p:ext uri="{BB962C8B-B14F-4D97-AF65-F5344CB8AC3E}">
        <p14:creationId xmlns:p14="http://schemas.microsoft.com/office/powerpoint/2010/main" val="255462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xmlns="" id="{B390BF85-5D64-4143-BF32-9AC4ADB90209}"/>
              </a:ext>
            </a:extLst>
          </p:cNvPr>
          <p:cNvSpPr/>
          <p:nvPr/>
        </p:nvSpPr>
        <p:spPr>
          <a:xfrm>
            <a:off x="839787" y="1736769"/>
            <a:ext cx="10742612" cy="499203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10" name="Bocadillo: rectángulo 9">
            <a:extLst>
              <a:ext uri="{FF2B5EF4-FFF2-40B4-BE49-F238E27FC236}">
                <a16:creationId xmlns:a16="http://schemas.microsoft.com/office/drawing/2014/main" xmlns="" id="{BC2574C5-BC5B-BEE4-CC2B-EBDA8EB07315}"/>
              </a:ext>
            </a:extLst>
          </p:cNvPr>
          <p:cNvSpPr/>
          <p:nvPr/>
        </p:nvSpPr>
        <p:spPr>
          <a:xfrm>
            <a:off x="-1647262" y="1109366"/>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 la segunda pestaña.</a:t>
            </a:r>
            <a:endParaRPr lang="es-MX" sz="1200" dirty="0">
              <a:solidFill>
                <a:prstClr val="black"/>
              </a:solidFill>
              <a:latin typeface="Calibri" panose="020F0502020204030204"/>
            </a:endParaRPr>
          </a:p>
        </p:txBody>
      </p:sp>
      <p:sp>
        <p:nvSpPr>
          <p:cNvPr id="11" name="Rectángulo 10">
            <a:extLst>
              <a:ext uri="{FF2B5EF4-FFF2-40B4-BE49-F238E27FC236}">
                <a16:creationId xmlns:a16="http://schemas.microsoft.com/office/drawing/2014/main" xmlns="" id="{CA59D68D-0B8E-4FB4-B728-6F76B1A2EBB4}"/>
              </a:ext>
            </a:extLst>
          </p:cNvPr>
          <p:cNvSpPr/>
          <p:nvPr/>
        </p:nvSpPr>
        <p:spPr>
          <a:xfrm>
            <a:off x="839786" y="109487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976178" y="1179368"/>
            <a:ext cx="10469828" cy="368560"/>
          </a:xfrm>
          <a:ln>
            <a:noFill/>
          </a:ln>
        </p:spPr>
        <p:txBody>
          <a:bodyPr>
            <a:noAutofit/>
          </a:bodyPr>
          <a:lstStyle/>
          <a:p>
            <a:pPr marL="0" indent="0" algn="just">
              <a:buNone/>
            </a:pPr>
            <a:r>
              <a:rPr lang="es-ES" sz="1800" b="1" dirty="0">
                <a:solidFill>
                  <a:schemeClr val="bg1"/>
                </a:solidFill>
              </a:rPr>
              <a:t>1.2.Tipos de mini-videos</a:t>
            </a:r>
            <a:endParaRPr lang="es-MX" sz="1800" b="1" dirty="0">
              <a:solidFill>
                <a:schemeClr val="bg1"/>
              </a:solidFill>
            </a:endParaRPr>
          </a:p>
        </p:txBody>
      </p:sp>
      <p:sp>
        <p:nvSpPr>
          <p:cNvPr id="2" name="CuadroTexto 1">
            <a:extLst>
              <a:ext uri="{FF2B5EF4-FFF2-40B4-BE49-F238E27FC236}">
                <a16:creationId xmlns:a16="http://schemas.microsoft.com/office/drawing/2014/main" xmlns="" id="{D58D4BF9-11D4-4612-9661-096F648BACD7}"/>
              </a:ext>
            </a:extLst>
          </p:cNvPr>
          <p:cNvSpPr txBox="1"/>
          <p:nvPr/>
        </p:nvSpPr>
        <p:spPr>
          <a:xfrm>
            <a:off x="1001395" y="1812304"/>
            <a:ext cx="10376035" cy="369332"/>
          </a:xfrm>
          <a:prstGeom prst="rect">
            <a:avLst/>
          </a:prstGeom>
          <a:noFill/>
        </p:spPr>
        <p:txBody>
          <a:bodyPr wrap="square" rtlCol="0">
            <a:spAutoFit/>
          </a:bodyPr>
          <a:lstStyle/>
          <a:p>
            <a:r>
              <a:rPr lang="es-ES" dirty="0"/>
              <a:t>En la siguiente infografía se exponen cinco tipos de videos educativos considerando su estructura. </a:t>
            </a:r>
          </a:p>
        </p:txBody>
      </p:sp>
      <p:sp>
        <p:nvSpPr>
          <p:cNvPr id="16" name="Bocadillo: rectángulo 15">
            <a:extLst>
              <a:ext uri="{FF2B5EF4-FFF2-40B4-BE49-F238E27FC236}">
                <a16:creationId xmlns:a16="http://schemas.microsoft.com/office/drawing/2014/main" xmlns="" id="{1B05161B-B8F5-41AA-BD91-15ABE5712608}"/>
              </a:ext>
            </a:extLst>
          </p:cNvPr>
          <p:cNvSpPr/>
          <p:nvPr/>
        </p:nvSpPr>
        <p:spPr>
          <a:xfrm>
            <a:off x="-1649561" y="1831752"/>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 la segunda pestaña.</a:t>
            </a:r>
            <a:endParaRPr lang="es-MX" sz="1200" dirty="0">
              <a:solidFill>
                <a:prstClr val="black"/>
              </a:solidFill>
              <a:latin typeface="Calibri" panose="020F0502020204030204"/>
            </a:endParaRPr>
          </a:p>
        </p:txBody>
      </p:sp>
      <p:pic>
        <p:nvPicPr>
          <p:cNvPr id="18" name="Picture 2" descr="Ver las imágenes de origen">
            <a:extLst>
              <a:ext uri="{FF2B5EF4-FFF2-40B4-BE49-F238E27FC236}">
                <a16:creationId xmlns:a16="http://schemas.microsoft.com/office/drawing/2014/main" xmlns="" id="{FA3DFF37-C3B6-4A38-88ED-3579E149F2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1358106" y="2647855"/>
            <a:ext cx="2706200" cy="2706201"/>
          </a:xfrm>
          <a:prstGeom prst="rect">
            <a:avLst/>
          </a:prstGeom>
          <a:noFill/>
          <a:extLst>
            <a:ext uri="{909E8E84-426E-40DD-AFC4-6F175D3DCCD1}">
              <a14:hiddenFill xmlns:a14="http://schemas.microsoft.com/office/drawing/2010/main">
                <a:solidFill>
                  <a:srgbClr val="FFFFFF"/>
                </a:solidFill>
              </a14:hiddenFill>
            </a:ext>
          </a:extLst>
        </p:spPr>
      </p:pic>
      <p:sp>
        <p:nvSpPr>
          <p:cNvPr id="21" name="Bocadillo: rectángulo 20">
            <a:extLst>
              <a:ext uri="{FF2B5EF4-FFF2-40B4-BE49-F238E27FC236}">
                <a16:creationId xmlns:a16="http://schemas.microsoft.com/office/drawing/2014/main" xmlns="" id="{BAAA48E5-F8BB-4245-BF10-18DCD69BE48F}"/>
              </a:ext>
            </a:extLst>
          </p:cNvPr>
          <p:cNvSpPr/>
          <p:nvPr/>
        </p:nvSpPr>
        <p:spPr>
          <a:xfrm>
            <a:off x="4406198" y="4013050"/>
            <a:ext cx="6427695" cy="772632"/>
          </a:xfrm>
          <a:prstGeom prst="wedgeRectCallout">
            <a:avLst>
              <a:gd name="adj1" fmla="val -54635"/>
              <a:gd name="adj2" fmla="val -2378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Aurelio: </a:t>
            </a:r>
            <a:r>
              <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rPr>
              <a:t>elaborar una infografía interactiva con la información de la infografía proporcionada por los expertos. Se añadirán como elemento interactivo los enlaces a videos que ejemplifiquen cada uno de los tipos de videos.</a:t>
            </a:r>
            <a:endParaRPr kumimoji="0" lang="es-MX" sz="120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Imagen 11">
            <a:extLst>
              <a:ext uri="{FF2B5EF4-FFF2-40B4-BE49-F238E27FC236}">
                <a16:creationId xmlns:a16="http://schemas.microsoft.com/office/drawing/2014/main" xmlns="" id="{98641CE1-54FB-49DA-8661-EFAFFD7833BC}"/>
              </a:ext>
            </a:extLst>
          </p:cNvPr>
          <p:cNvPicPr>
            <a:picLocks noChangeAspect="1"/>
          </p:cNvPicPr>
          <p:nvPr/>
        </p:nvPicPr>
        <p:blipFill>
          <a:blip r:embed="rId4"/>
          <a:stretch>
            <a:fillRect/>
          </a:stretch>
        </p:blipFill>
        <p:spPr>
          <a:xfrm>
            <a:off x="1001395" y="2266133"/>
            <a:ext cx="462506" cy="318471"/>
          </a:xfrm>
          <a:prstGeom prst="rect">
            <a:avLst/>
          </a:prstGeom>
        </p:spPr>
      </p:pic>
      <p:sp>
        <p:nvSpPr>
          <p:cNvPr id="5" name="Rectángulo 4"/>
          <p:cNvSpPr/>
          <p:nvPr/>
        </p:nvSpPr>
        <p:spPr>
          <a:xfrm>
            <a:off x="1463901" y="2215272"/>
            <a:ext cx="7033592" cy="369332"/>
          </a:xfrm>
          <a:prstGeom prst="rect">
            <a:avLst/>
          </a:prstGeom>
        </p:spPr>
        <p:txBody>
          <a:bodyPr wrap="none">
            <a:spAutoFit/>
          </a:bodyPr>
          <a:lstStyle/>
          <a:p>
            <a:r>
              <a:rPr lang="es-ES" dirty="0"/>
              <a:t>Haga clic en cada elemento de este recurso para acceder a su contenido. </a:t>
            </a:r>
            <a:endParaRPr lang="es-MX" dirty="0"/>
          </a:p>
        </p:txBody>
      </p:sp>
    </p:spTree>
    <p:extLst>
      <p:ext uri="{BB962C8B-B14F-4D97-AF65-F5344CB8AC3E}">
        <p14:creationId xmlns:p14="http://schemas.microsoft.com/office/powerpoint/2010/main" val="89107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8" name="Rectángulo 7">
            <a:extLst>
              <a:ext uri="{FF2B5EF4-FFF2-40B4-BE49-F238E27FC236}">
                <a16:creationId xmlns:a16="http://schemas.microsoft.com/office/drawing/2014/main" xmlns="" id="{581A0BCD-BED5-4714-AA0B-B1603420EC15}"/>
              </a:ext>
            </a:extLst>
          </p:cNvPr>
          <p:cNvSpPr/>
          <p:nvPr/>
        </p:nvSpPr>
        <p:spPr>
          <a:xfrm>
            <a:off x="832026" y="809286"/>
            <a:ext cx="11141928" cy="3805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xmlns="" id="{112B2FD3-6FF6-4DB3-97EE-B313B07C7120}"/>
              </a:ext>
            </a:extLst>
          </p:cNvPr>
          <p:cNvSpPr txBox="1"/>
          <p:nvPr/>
        </p:nvSpPr>
        <p:spPr>
          <a:xfrm>
            <a:off x="939358" y="819313"/>
            <a:ext cx="10303517" cy="369332"/>
          </a:xfrm>
          <a:prstGeom prst="rect">
            <a:avLst/>
          </a:prstGeom>
          <a:noFill/>
        </p:spPr>
        <p:txBody>
          <a:bodyPr wrap="square" rtlCol="0">
            <a:spAutoFit/>
          </a:bodyPr>
          <a:lstStyle/>
          <a:p>
            <a:r>
              <a:rPr lang="es-ES" b="1" dirty="0">
                <a:solidFill>
                  <a:schemeClr val="bg1"/>
                </a:solidFill>
                <a:latin typeface="Arial Narrow" panose="020B0606020202030204" pitchFamily="34" charset="0"/>
                <a:ea typeface="Calibri" panose="020F0502020204030204" pitchFamily="34" charset="0"/>
                <a:cs typeface="Times New Roman" panose="02020603050405020304" pitchFamily="18" charset="0"/>
              </a:rPr>
              <a:t>1.3 Técnicas didácticas o metodologías activas que incluyen el uso de videos como recurso didáctico</a:t>
            </a:r>
            <a:endParaRPr lang="es-MX"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xmlns="" id="{EC55D8F6-B9B7-4D70-9755-A4493A1CED99}"/>
              </a:ext>
            </a:extLst>
          </p:cNvPr>
          <p:cNvSpPr txBox="1"/>
          <p:nvPr/>
        </p:nvSpPr>
        <p:spPr>
          <a:xfrm>
            <a:off x="1241864" y="1670909"/>
            <a:ext cx="4854135" cy="338554"/>
          </a:xfrm>
          <a:prstGeom prst="rect">
            <a:avLst/>
          </a:prstGeom>
          <a:noFill/>
        </p:spPr>
        <p:txBody>
          <a:bodyPr wrap="square" rtlCol="0">
            <a:spAutoFit/>
          </a:bodyPr>
          <a:lstStyle/>
          <a:p>
            <a:r>
              <a:rPr lang="es-MX" sz="1600" dirty="0"/>
              <a:t>Haga clic en cada pestaña para ver su contenido.</a:t>
            </a:r>
          </a:p>
        </p:txBody>
      </p:sp>
      <p:pic>
        <p:nvPicPr>
          <p:cNvPr id="14" name="Imagen 13">
            <a:extLst>
              <a:ext uri="{FF2B5EF4-FFF2-40B4-BE49-F238E27FC236}">
                <a16:creationId xmlns:a16="http://schemas.microsoft.com/office/drawing/2014/main" xmlns="" id="{01179164-B691-4E2F-A81E-5C3A3936B2BC}"/>
              </a:ext>
            </a:extLst>
          </p:cNvPr>
          <p:cNvPicPr>
            <a:picLocks noChangeAspect="1"/>
          </p:cNvPicPr>
          <p:nvPr/>
        </p:nvPicPr>
        <p:blipFill>
          <a:blip r:embed="rId2"/>
          <a:stretch>
            <a:fillRect/>
          </a:stretch>
        </p:blipFill>
        <p:spPr>
          <a:xfrm>
            <a:off x="814101" y="1702981"/>
            <a:ext cx="462506" cy="318471"/>
          </a:xfrm>
          <a:prstGeom prst="rect">
            <a:avLst/>
          </a:prstGeom>
        </p:spPr>
      </p:pic>
      <p:sp>
        <p:nvSpPr>
          <p:cNvPr id="15" name="Rectángulo 14">
            <a:extLst>
              <a:ext uri="{FF2B5EF4-FFF2-40B4-BE49-F238E27FC236}">
                <a16:creationId xmlns:a16="http://schemas.microsoft.com/office/drawing/2014/main" xmlns="" id="{4D040A49-4970-471A-ACE9-6563482F954C}"/>
              </a:ext>
            </a:extLst>
          </p:cNvPr>
          <p:cNvSpPr/>
          <p:nvPr/>
        </p:nvSpPr>
        <p:spPr>
          <a:xfrm>
            <a:off x="814102" y="2035498"/>
            <a:ext cx="11141928" cy="470323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uadroTexto 15">
            <a:extLst>
              <a:ext uri="{FF2B5EF4-FFF2-40B4-BE49-F238E27FC236}">
                <a16:creationId xmlns:a16="http://schemas.microsoft.com/office/drawing/2014/main" xmlns="" id="{E58F27F3-A3D4-4801-9AC3-02E9F5D845B4}"/>
              </a:ext>
            </a:extLst>
          </p:cNvPr>
          <p:cNvSpPr txBox="1"/>
          <p:nvPr/>
        </p:nvSpPr>
        <p:spPr>
          <a:xfrm>
            <a:off x="1123962" y="2224568"/>
            <a:ext cx="10766063" cy="1663597"/>
          </a:xfrm>
          <a:prstGeom prst="rect">
            <a:avLst/>
          </a:prstGeom>
          <a:noFill/>
        </p:spPr>
        <p:txBody>
          <a:bodyPr wrap="square" rtlCol="0">
            <a:spAutoFit/>
          </a:bodyPr>
          <a:lstStyle/>
          <a:p>
            <a:pPr algn="just">
              <a:lnSpc>
                <a:spcPct val="107000"/>
              </a:lnSpc>
              <a:spcAft>
                <a:spcPts val="800"/>
              </a:spcAft>
            </a:pPr>
            <a:r>
              <a:rPr lang="es-ES" sz="1800" i="1" dirty="0" err="1">
                <a:effectLst/>
                <a:latin typeface="Arial Narrow" panose="020B0606020202030204" pitchFamily="34" charset="0"/>
                <a:ea typeface="Calibri" panose="020F0502020204030204" pitchFamily="34" charset="0"/>
                <a:cs typeface="Times New Roman" panose="02020603050405020304" pitchFamily="18" charset="0"/>
              </a:rPr>
              <a:t>Flipped</a:t>
            </a:r>
            <a:r>
              <a:rPr lang="es-ES" sz="1800" i="1" dirty="0">
                <a:effectLst/>
                <a:latin typeface="Arial Narrow" panose="020B0606020202030204" pitchFamily="34" charset="0"/>
                <a:ea typeface="Calibri" panose="020F0502020204030204" pitchFamily="34" charset="0"/>
                <a:cs typeface="Times New Roman" panose="02020603050405020304" pitchFamily="18" charset="0"/>
              </a:rPr>
              <a:t> </a:t>
            </a:r>
            <a:r>
              <a:rPr lang="es-ES" sz="1800" i="1" dirty="0" err="1">
                <a:effectLst/>
                <a:latin typeface="Arial Narrow" panose="020B0606020202030204" pitchFamily="34" charset="0"/>
                <a:ea typeface="Calibri" panose="020F0502020204030204" pitchFamily="34" charset="0"/>
                <a:cs typeface="Times New Roman" panose="02020603050405020304" pitchFamily="18" charset="0"/>
              </a:rPr>
              <a:t>learning</a:t>
            </a:r>
            <a:r>
              <a:rPr lang="es-ES" sz="1800" i="1" dirty="0">
                <a:effectLst/>
                <a:latin typeface="Arial Narrow" panose="020B0606020202030204" pitchFamily="34" charset="0"/>
                <a:ea typeface="Calibri" panose="020F0502020204030204" pitchFamily="34" charset="0"/>
                <a:cs typeface="Times New Roman" panose="02020603050405020304" pitchFamily="18" charset="0"/>
              </a:rPr>
              <a:t> </a:t>
            </a:r>
            <a:r>
              <a:rPr lang="es-ES" sz="1800" dirty="0">
                <a:effectLst/>
                <a:latin typeface="Arial Narrow" panose="020B0606020202030204" pitchFamily="34" charset="0"/>
                <a:ea typeface="Calibri" panose="020F0502020204030204" pitchFamily="34" charset="0"/>
                <a:cs typeface="Times New Roman" panose="02020603050405020304" pitchFamily="18" charset="0"/>
              </a:rPr>
              <a:t>o </a:t>
            </a:r>
            <a:r>
              <a:rPr lang="es-ES" sz="1800" b="1" dirty="0">
                <a:effectLst/>
                <a:latin typeface="Arial Narrow" panose="020B0606020202030204" pitchFamily="34" charset="0"/>
                <a:ea typeface="Calibri" panose="020F0502020204030204" pitchFamily="34" charset="0"/>
                <a:cs typeface="Times New Roman" panose="02020603050405020304" pitchFamily="18" charset="0"/>
              </a:rPr>
              <a:t>aprendizaje invertido </a:t>
            </a:r>
            <a:r>
              <a:rPr lang="es-ES" sz="1800" dirty="0">
                <a:effectLst/>
                <a:latin typeface="Arial Narrow" panose="020B0606020202030204" pitchFamily="34" charset="0"/>
                <a:ea typeface="Calibri" panose="020F0502020204030204" pitchFamily="34" charset="0"/>
                <a:cs typeface="Times New Roman" panose="02020603050405020304" pitchFamily="18" charset="0"/>
              </a:rPr>
              <a:t>es una técnica didáctica en la que la exposición de contenido se hace por medio de videos que pueden ser consultados en línea de manera libre por los estudiantes, mientras que el tiempo de aula se dedica a la discusión, resolución de problemas y actividades prácticas bajo la supervisión y asesoría del profesor (Observatorio de Innovación Educativa ITESM, 2014).  </a:t>
            </a:r>
          </a:p>
          <a:p>
            <a:pPr>
              <a:lnSpc>
                <a:spcPct val="107000"/>
              </a:lnSpc>
              <a:spcAft>
                <a:spcPts val="800"/>
              </a:spcAft>
            </a:pPr>
            <a:r>
              <a:rPr lang="es-ES" dirty="0">
                <a:latin typeface="Arial Narrow" panose="020B0606020202030204" pitchFamily="34" charset="0"/>
                <a:ea typeface="Calibri" panose="020F0502020204030204" pitchFamily="34" charset="0"/>
                <a:cs typeface="Times New Roman" panose="02020603050405020304" pitchFamily="18" charset="0"/>
              </a:rPr>
              <a:t>En la siguiente presentación se describen las características de esta técnica.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Imagen 17">
            <a:extLst>
              <a:ext uri="{FF2B5EF4-FFF2-40B4-BE49-F238E27FC236}">
                <a16:creationId xmlns:a16="http://schemas.microsoft.com/office/drawing/2014/main" xmlns="" id="{6E3B41B6-58C0-4C8C-B2AD-20739E7A5841}"/>
              </a:ext>
            </a:extLst>
          </p:cNvPr>
          <p:cNvPicPr>
            <a:picLocks noChangeAspect="1"/>
          </p:cNvPicPr>
          <p:nvPr/>
        </p:nvPicPr>
        <p:blipFill rotWithShape="1">
          <a:blip r:embed="rId3"/>
          <a:srcRect l="8549" t="10181" r="8434" b="8836"/>
          <a:stretch/>
        </p:blipFill>
        <p:spPr>
          <a:xfrm>
            <a:off x="5105928" y="4318485"/>
            <a:ext cx="2594124" cy="2530594"/>
          </a:xfrm>
          <a:prstGeom prst="rect">
            <a:avLst/>
          </a:prstGeom>
        </p:spPr>
      </p:pic>
      <p:sp>
        <p:nvSpPr>
          <p:cNvPr id="21" name="Bocadillo: rectángulo 20">
            <a:extLst>
              <a:ext uri="{FF2B5EF4-FFF2-40B4-BE49-F238E27FC236}">
                <a16:creationId xmlns:a16="http://schemas.microsoft.com/office/drawing/2014/main" xmlns="" id="{383149DB-8286-49E8-9839-7AADDE928B30}"/>
              </a:ext>
            </a:extLst>
          </p:cNvPr>
          <p:cNvSpPr/>
          <p:nvPr/>
        </p:nvSpPr>
        <p:spPr>
          <a:xfrm>
            <a:off x="-1852944" y="128753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diseñar esta secci</a:t>
            </a:r>
            <a:r>
              <a:rPr kumimoji="0" lang="es-ES" sz="1200" b="0" i="0" u="none" strike="noStrike" kern="1200" cap="none" spc="0" normalizeH="0" baseline="0" noProof="0" dirty="0" err="1">
                <a:ln>
                  <a:noFill/>
                </a:ln>
                <a:solidFill>
                  <a:prstClr val="black"/>
                </a:solidFill>
                <a:effectLst/>
                <a:uLnTx/>
                <a:uFillTx/>
                <a:latin typeface="Calibri" panose="020F0502020204030204"/>
                <a:ea typeface="+mn-ea"/>
                <a:cs typeface="+mn-cs"/>
              </a:rPr>
              <a:t>ón</a:t>
            </a:r>
            <a:r>
              <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rPr>
              <a:t> como acordeón.</a:t>
            </a:r>
            <a:endParaRPr lang="es-MX" sz="1200" dirty="0">
              <a:solidFill>
                <a:prstClr val="black"/>
              </a:solidFill>
              <a:latin typeface="Calibri" panose="020F0502020204030204"/>
            </a:endParaRPr>
          </a:p>
        </p:txBody>
      </p:sp>
      <p:sp>
        <p:nvSpPr>
          <p:cNvPr id="22" name="Bocadillo: rectángulo 21">
            <a:extLst>
              <a:ext uri="{FF2B5EF4-FFF2-40B4-BE49-F238E27FC236}">
                <a16:creationId xmlns:a16="http://schemas.microsoft.com/office/drawing/2014/main" xmlns="" id="{F0FC780B-9C7C-401A-8034-C1F34167A5AF}"/>
              </a:ext>
            </a:extLst>
          </p:cNvPr>
          <p:cNvSpPr/>
          <p:nvPr/>
        </p:nvSpPr>
        <p:spPr>
          <a:xfrm>
            <a:off x="-1601623" y="2396892"/>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primer apartado del acordeón</a:t>
            </a:r>
            <a:r>
              <a:rPr lang="es-MX" sz="1200" dirty="0">
                <a:solidFill>
                  <a:prstClr val="black"/>
                </a:solidFill>
                <a:latin typeface="Calibri" panose="020F0502020204030204"/>
              </a:rPr>
              <a:t>.</a:t>
            </a:r>
          </a:p>
        </p:txBody>
      </p:sp>
      <p:sp>
        <p:nvSpPr>
          <p:cNvPr id="23" name="Bocadillo: rectángulo 22">
            <a:extLst>
              <a:ext uri="{FF2B5EF4-FFF2-40B4-BE49-F238E27FC236}">
                <a16:creationId xmlns:a16="http://schemas.microsoft.com/office/drawing/2014/main" xmlns="" id="{92ABE9E3-4AA1-43C4-BC40-13959A569749}"/>
              </a:ext>
            </a:extLst>
          </p:cNvPr>
          <p:cNvSpPr/>
          <p:nvPr/>
        </p:nvSpPr>
        <p:spPr>
          <a:xfrm>
            <a:off x="1305086" y="4696983"/>
            <a:ext cx="2903985"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presentación en </a:t>
            </a:r>
            <a:r>
              <a:rPr lang="es-MX" sz="1400" dirty="0" err="1">
                <a:solidFill>
                  <a:prstClr val="black"/>
                </a:solidFill>
                <a:latin typeface="Calibri" panose="020F0502020204030204"/>
              </a:rPr>
              <a:t>genially</a:t>
            </a:r>
            <a:r>
              <a:rPr lang="es-MX" sz="1400" dirty="0">
                <a:solidFill>
                  <a:prstClr val="black"/>
                </a:solidFill>
                <a:latin typeface="Calibri" panose="020F0502020204030204"/>
              </a:rPr>
              <a:t> con la información del documento anexo.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ángulo 1"/>
          <p:cNvSpPr/>
          <p:nvPr/>
        </p:nvSpPr>
        <p:spPr>
          <a:xfrm>
            <a:off x="814101" y="1287531"/>
            <a:ext cx="4773807" cy="369332"/>
          </a:xfrm>
          <a:prstGeom prst="rect">
            <a:avLst/>
          </a:prstGeom>
        </p:spPr>
        <p:txBody>
          <a:bodyPr wrap="none">
            <a:spAutoFit/>
          </a:bodyPr>
          <a:lstStyle/>
          <a:p>
            <a:r>
              <a:rPr lang="es-ES" b="1" dirty="0">
                <a:latin typeface="Arial Narrow" panose="020B0606020202030204" pitchFamily="34" charset="0"/>
                <a:ea typeface="Calibri" panose="020F0502020204030204" pitchFamily="34" charset="0"/>
                <a:cs typeface="Times New Roman" panose="02020603050405020304" pitchFamily="18" charset="0"/>
              </a:rPr>
              <a:t>1.3.1 Aprendizaje invertido como técnica didáctica </a:t>
            </a:r>
            <a:endParaRPr lang="es-MX"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CuadroTexto 19">
            <a:extLst>
              <a:ext uri="{FF2B5EF4-FFF2-40B4-BE49-F238E27FC236}">
                <a16:creationId xmlns:a16="http://schemas.microsoft.com/office/drawing/2014/main" xmlns="" id="{EC55D8F6-B9B7-4D70-9755-A4493A1CED99}"/>
              </a:ext>
            </a:extLst>
          </p:cNvPr>
          <p:cNvSpPr txBox="1"/>
          <p:nvPr/>
        </p:nvSpPr>
        <p:spPr>
          <a:xfrm>
            <a:off x="1669627" y="3979682"/>
            <a:ext cx="5934940" cy="338554"/>
          </a:xfrm>
          <a:prstGeom prst="rect">
            <a:avLst/>
          </a:prstGeom>
          <a:noFill/>
        </p:spPr>
        <p:txBody>
          <a:bodyPr wrap="square" rtlCol="0">
            <a:spAutoFit/>
          </a:bodyPr>
          <a:lstStyle/>
          <a:p>
            <a:r>
              <a:rPr lang="es-MX" sz="1600" dirty="0"/>
              <a:t>Haga clic en el bot</a:t>
            </a:r>
            <a:r>
              <a:rPr lang="es-ES" sz="1600" dirty="0" err="1"/>
              <a:t>ón</a:t>
            </a:r>
            <a:r>
              <a:rPr lang="es-ES" sz="1600" dirty="0"/>
              <a:t> </a:t>
            </a:r>
            <a:r>
              <a:rPr lang="es-MX" sz="1600" dirty="0"/>
              <a:t>de la derecha para ver su contenido.</a:t>
            </a:r>
          </a:p>
        </p:txBody>
      </p:sp>
      <p:pic>
        <p:nvPicPr>
          <p:cNvPr id="24" name="Imagen 23">
            <a:extLst>
              <a:ext uri="{FF2B5EF4-FFF2-40B4-BE49-F238E27FC236}">
                <a16:creationId xmlns:a16="http://schemas.microsoft.com/office/drawing/2014/main" xmlns="" id="{01179164-B691-4E2F-A81E-5C3A3936B2BC}"/>
              </a:ext>
            </a:extLst>
          </p:cNvPr>
          <p:cNvPicPr>
            <a:picLocks noChangeAspect="1"/>
          </p:cNvPicPr>
          <p:nvPr/>
        </p:nvPicPr>
        <p:blipFill>
          <a:blip r:embed="rId2"/>
          <a:stretch>
            <a:fillRect/>
          </a:stretch>
        </p:blipFill>
        <p:spPr>
          <a:xfrm>
            <a:off x="1241864" y="4011754"/>
            <a:ext cx="462506" cy="318471"/>
          </a:xfrm>
          <a:prstGeom prst="rect">
            <a:avLst/>
          </a:prstGeom>
        </p:spPr>
      </p:pic>
    </p:spTree>
    <p:extLst>
      <p:ext uri="{BB962C8B-B14F-4D97-AF65-F5344CB8AC3E}">
        <p14:creationId xmlns:p14="http://schemas.microsoft.com/office/powerpoint/2010/main" val="7780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xmlns="" id="{B06AFC0C-8A17-DD0F-A340-C26472C55A2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11" name="Rectángulo 10">
            <a:extLst>
              <a:ext uri="{FF2B5EF4-FFF2-40B4-BE49-F238E27FC236}">
                <a16:creationId xmlns:a16="http://schemas.microsoft.com/office/drawing/2014/main" xmlns="" id="{F26A6162-790A-8FFA-9A9F-74AD03F6FA68}"/>
              </a:ext>
            </a:extLst>
          </p:cNvPr>
          <p:cNvSpPr/>
          <p:nvPr/>
        </p:nvSpPr>
        <p:spPr>
          <a:xfrm>
            <a:off x="424873" y="1155237"/>
            <a:ext cx="11141928" cy="5583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Bocadillo: rectángulo 13">
            <a:extLst>
              <a:ext uri="{FF2B5EF4-FFF2-40B4-BE49-F238E27FC236}">
                <a16:creationId xmlns:a16="http://schemas.microsoft.com/office/drawing/2014/main" xmlns="" id="{DD0C552C-72EC-7D37-3792-11013C8414E9}"/>
              </a:ext>
            </a:extLst>
          </p:cNvPr>
          <p:cNvSpPr/>
          <p:nvPr/>
        </p:nvSpPr>
        <p:spPr>
          <a:xfrm>
            <a:off x="-2107175" y="66365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segundo apartado del acordeón.</a:t>
            </a:r>
            <a:endParaRPr lang="es-MX" sz="1200" dirty="0">
              <a:solidFill>
                <a:prstClr val="black"/>
              </a:solidFill>
              <a:latin typeface="Calibri" panose="020F0502020204030204"/>
            </a:endParaRPr>
          </a:p>
        </p:txBody>
      </p:sp>
      <p:sp>
        <p:nvSpPr>
          <p:cNvPr id="15" name="Bocadillo: rectángulo 14">
            <a:extLst>
              <a:ext uri="{FF2B5EF4-FFF2-40B4-BE49-F238E27FC236}">
                <a16:creationId xmlns:a16="http://schemas.microsoft.com/office/drawing/2014/main" xmlns="" id="{BBDC324F-9AAB-3E24-2C62-F5F3BF1D32FD}"/>
              </a:ext>
            </a:extLst>
          </p:cNvPr>
          <p:cNvSpPr/>
          <p:nvPr/>
        </p:nvSpPr>
        <p:spPr>
          <a:xfrm>
            <a:off x="-2107175" y="120804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a:t>
            </a:r>
            <a:r>
              <a:rPr lang="es-MX" sz="1200" dirty="0">
                <a:solidFill>
                  <a:prstClr val="black"/>
                </a:solidFill>
                <a:latin typeface="Calibri" panose="020F0502020204030204"/>
              </a:rPr>
              <a:t> segundo apartado del contenido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s-MX" sz="1200" dirty="0">
              <a:solidFill>
                <a:prstClr val="black"/>
              </a:solidFill>
              <a:latin typeface="Calibri" panose="020F0502020204030204"/>
            </a:endParaRPr>
          </a:p>
        </p:txBody>
      </p:sp>
      <p:sp>
        <p:nvSpPr>
          <p:cNvPr id="2" name="CuadroTexto 1">
            <a:extLst>
              <a:ext uri="{FF2B5EF4-FFF2-40B4-BE49-F238E27FC236}">
                <a16:creationId xmlns:a16="http://schemas.microsoft.com/office/drawing/2014/main" xmlns="" id="{5C5F9D31-8C92-4E92-843E-5F66DE9889C6}"/>
              </a:ext>
            </a:extLst>
          </p:cNvPr>
          <p:cNvSpPr txBox="1"/>
          <p:nvPr/>
        </p:nvSpPr>
        <p:spPr>
          <a:xfrm>
            <a:off x="593889" y="1329179"/>
            <a:ext cx="10661715" cy="2308324"/>
          </a:xfrm>
          <a:prstGeom prst="rect">
            <a:avLst/>
          </a:prstGeom>
          <a:noFill/>
        </p:spPr>
        <p:txBody>
          <a:bodyPr wrap="square" rtlCol="0">
            <a:spAutoFit/>
          </a:bodyPr>
          <a:lstStyle/>
          <a:p>
            <a:pPr algn="just"/>
            <a:r>
              <a:rPr lang="es-ES" dirty="0"/>
              <a:t>El </a:t>
            </a:r>
            <a:r>
              <a:rPr lang="es-ES" i="1" dirty="0" err="1"/>
              <a:t>Blended</a:t>
            </a:r>
            <a:r>
              <a:rPr lang="es-ES" i="1" dirty="0"/>
              <a:t> </a:t>
            </a:r>
            <a:r>
              <a:rPr lang="es-ES" i="1" dirty="0" err="1"/>
              <a:t>learning</a:t>
            </a:r>
            <a:r>
              <a:rPr lang="es-ES" i="1" dirty="0"/>
              <a:t> </a:t>
            </a:r>
            <a:r>
              <a:rPr lang="es-ES" dirty="0"/>
              <a:t>o </a:t>
            </a:r>
            <a:r>
              <a:rPr lang="es-ES" b="1" dirty="0"/>
              <a:t>aprendizaje híbrido </a:t>
            </a:r>
            <a:r>
              <a:rPr lang="es-ES" dirty="0"/>
              <a:t>es una modalidad educativa formal en la que bajo la guía y supervisión del profesor, el estudiante aprende de manera combinada: por una parte a través de la entrega de contenidos e instrucción en línea y, por otra parte, a través de un formato presencial en el salón de clases. El estudiante bajo esta modalidad tiene la posibilidad de controlar algunos aspectos del proceso como el tiempo, el lugar, la ruta y el ritmo, manteniendo la posibilidad de interactuar con su profesor y sus compañeros (Observatorio de Innovación Educativa ITESM, 2014).</a:t>
            </a:r>
          </a:p>
          <a:p>
            <a:pPr algn="just"/>
            <a:endParaRPr lang="es-ES" dirty="0"/>
          </a:p>
          <a:p>
            <a:pPr algn="just"/>
            <a:r>
              <a:rPr lang="es-ES" dirty="0"/>
              <a:t>En la siguiente presentación se describen algunos de los modelos de aplicación del aprendizaje híbrido.</a:t>
            </a:r>
          </a:p>
        </p:txBody>
      </p:sp>
      <p:pic>
        <p:nvPicPr>
          <p:cNvPr id="3" name="Imagen 2">
            <a:extLst>
              <a:ext uri="{FF2B5EF4-FFF2-40B4-BE49-F238E27FC236}">
                <a16:creationId xmlns:a16="http://schemas.microsoft.com/office/drawing/2014/main" xmlns="" id="{8552127A-C9BE-4841-B51F-5CDD227C5F84}"/>
              </a:ext>
            </a:extLst>
          </p:cNvPr>
          <p:cNvPicPr>
            <a:picLocks noChangeAspect="1"/>
          </p:cNvPicPr>
          <p:nvPr/>
        </p:nvPicPr>
        <p:blipFill>
          <a:blip r:embed="rId2"/>
          <a:stretch>
            <a:fillRect/>
          </a:stretch>
        </p:blipFill>
        <p:spPr>
          <a:xfrm>
            <a:off x="4738449" y="4127714"/>
            <a:ext cx="2514775" cy="2450840"/>
          </a:xfrm>
          <a:prstGeom prst="rect">
            <a:avLst/>
          </a:prstGeom>
        </p:spPr>
      </p:pic>
      <p:sp>
        <p:nvSpPr>
          <p:cNvPr id="13" name="Bocadillo: rectángulo 12">
            <a:extLst>
              <a:ext uri="{FF2B5EF4-FFF2-40B4-BE49-F238E27FC236}">
                <a16:creationId xmlns:a16="http://schemas.microsoft.com/office/drawing/2014/main" xmlns="" id="{A56797C0-60E8-49D2-A758-C352A2F53442}"/>
              </a:ext>
            </a:extLst>
          </p:cNvPr>
          <p:cNvSpPr/>
          <p:nvPr/>
        </p:nvSpPr>
        <p:spPr>
          <a:xfrm>
            <a:off x="1216627" y="4579228"/>
            <a:ext cx="2903985"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presentación en </a:t>
            </a:r>
            <a:r>
              <a:rPr lang="es-MX" sz="1400" dirty="0" err="1">
                <a:solidFill>
                  <a:prstClr val="black"/>
                </a:solidFill>
                <a:latin typeface="Calibri" panose="020F0502020204030204"/>
              </a:rPr>
              <a:t>genially</a:t>
            </a:r>
            <a:r>
              <a:rPr lang="es-MX" sz="1400" dirty="0">
                <a:solidFill>
                  <a:prstClr val="black"/>
                </a:solidFill>
                <a:latin typeface="Calibri" panose="020F0502020204030204"/>
              </a:rPr>
              <a:t> con la información del documento anexo.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ángulo 3"/>
          <p:cNvSpPr/>
          <p:nvPr/>
        </p:nvSpPr>
        <p:spPr>
          <a:xfrm>
            <a:off x="424873" y="663657"/>
            <a:ext cx="3579570" cy="388696"/>
          </a:xfrm>
          <a:prstGeom prst="rect">
            <a:avLst/>
          </a:prstGeom>
        </p:spPr>
        <p:txBody>
          <a:bodyPr wrap="none">
            <a:spAutoFit/>
          </a:bodyPr>
          <a:lstStyle/>
          <a:p>
            <a:pPr>
              <a:lnSpc>
                <a:spcPct val="107000"/>
              </a:lnSpc>
              <a:spcAft>
                <a:spcPts val="800"/>
              </a:spcAft>
            </a:pPr>
            <a:r>
              <a:rPr lang="es-ES" b="1" dirty="0">
                <a:latin typeface="Arial Narrow" panose="020B0606020202030204" pitchFamily="34" charset="0"/>
                <a:ea typeface="Calibri" panose="020F0502020204030204" pitchFamily="34" charset="0"/>
                <a:cs typeface="Times New Roman" panose="02020603050405020304" pitchFamily="18" charset="0"/>
              </a:rPr>
              <a:t>1.3.2</a:t>
            </a:r>
            <a:r>
              <a:rPr lang="es-ES" b="1" dirty="0">
                <a:latin typeface="Calibri" panose="020F0502020204030204" pitchFamily="34" charset="0"/>
                <a:ea typeface="Calibri" panose="020F0502020204030204" pitchFamily="34" charset="0"/>
                <a:cs typeface="Times New Roman" panose="02020603050405020304" pitchFamily="18" charset="0"/>
              </a:rPr>
              <a:t> </a:t>
            </a:r>
            <a:r>
              <a:rPr lang="es-ES" b="1" i="1" dirty="0">
                <a:latin typeface="Arial Narrow" panose="020B0606020202030204" pitchFamily="34" charset="0"/>
                <a:ea typeface="Calibri" panose="020F0502020204030204" pitchFamily="34" charset="0"/>
                <a:cs typeface="Times New Roman" panose="02020603050405020304" pitchFamily="18" charset="0"/>
              </a:rPr>
              <a:t>B-</a:t>
            </a:r>
            <a:r>
              <a:rPr lang="es-ES" b="1" i="1" dirty="0" err="1">
                <a:latin typeface="Arial Narrow" panose="020B0606020202030204" pitchFamily="34" charset="0"/>
                <a:ea typeface="Calibri" panose="020F0502020204030204" pitchFamily="34" charset="0"/>
                <a:cs typeface="Times New Roman" panose="02020603050405020304" pitchFamily="18" charset="0"/>
              </a:rPr>
              <a:t>learning</a:t>
            </a:r>
            <a:r>
              <a:rPr lang="es-ES" b="1" i="1" dirty="0">
                <a:latin typeface="Arial Narrow" panose="020B0606020202030204" pitchFamily="34" charset="0"/>
                <a:ea typeface="Calibri" panose="020F0502020204030204" pitchFamily="34" charset="0"/>
                <a:cs typeface="Times New Roman" panose="02020603050405020304" pitchFamily="18" charset="0"/>
              </a:rPr>
              <a:t> </a:t>
            </a:r>
            <a:r>
              <a:rPr lang="es-ES" b="1" dirty="0">
                <a:latin typeface="Arial Narrow" panose="020B0606020202030204" pitchFamily="34" charset="0"/>
                <a:ea typeface="Calibri" panose="020F0502020204030204" pitchFamily="34" charset="0"/>
                <a:cs typeface="Times New Roman" panose="02020603050405020304" pitchFamily="18" charset="0"/>
              </a:rPr>
              <a:t>o Aprendizaje híbrido</a:t>
            </a:r>
            <a:endParaRPr lang="es-MX"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xmlns="" id="{EC55D8F6-B9B7-4D70-9755-A4493A1CED99}"/>
              </a:ext>
            </a:extLst>
          </p:cNvPr>
          <p:cNvSpPr txBox="1"/>
          <p:nvPr/>
        </p:nvSpPr>
        <p:spPr>
          <a:xfrm>
            <a:off x="1140420" y="3676768"/>
            <a:ext cx="5934940" cy="338554"/>
          </a:xfrm>
          <a:prstGeom prst="rect">
            <a:avLst/>
          </a:prstGeom>
          <a:noFill/>
        </p:spPr>
        <p:txBody>
          <a:bodyPr wrap="square" rtlCol="0">
            <a:spAutoFit/>
          </a:bodyPr>
          <a:lstStyle/>
          <a:p>
            <a:r>
              <a:rPr lang="es-MX" sz="1600" dirty="0"/>
              <a:t>Haga clic en el bot</a:t>
            </a:r>
            <a:r>
              <a:rPr lang="es-ES" sz="1600" dirty="0" err="1"/>
              <a:t>ón</a:t>
            </a:r>
            <a:r>
              <a:rPr lang="es-ES" sz="1600" dirty="0"/>
              <a:t> </a:t>
            </a:r>
            <a:r>
              <a:rPr lang="es-MX" sz="1600" dirty="0"/>
              <a:t>de la derecha para ver su contenido.</a:t>
            </a:r>
          </a:p>
        </p:txBody>
      </p:sp>
      <p:pic>
        <p:nvPicPr>
          <p:cNvPr id="16" name="Imagen 15">
            <a:extLst>
              <a:ext uri="{FF2B5EF4-FFF2-40B4-BE49-F238E27FC236}">
                <a16:creationId xmlns:a16="http://schemas.microsoft.com/office/drawing/2014/main" xmlns="" id="{01179164-B691-4E2F-A81E-5C3A3936B2BC}"/>
              </a:ext>
            </a:extLst>
          </p:cNvPr>
          <p:cNvPicPr>
            <a:picLocks noChangeAspect="1"/>
          </p:cNvPicPr>
          <p:nvPr/>
        </p:nvPicPr>
        <p:blipFill>
          <a:blip r:embed="rId3"/>
          <a:stretch>
            <a:fillRect/>
          </a:stretch>
        </p:blipFill>
        <p:spPr>
          <a:xfrm>
            <a:off x="712657" y="3708840"/>
            <a:ext cx="462506" cy="318471"/>
          </a:xfrm>
          <a:prstGeom prst="rect">
            <a:avLst/>
          </a:prstGeom>
        </p:spPr>
      </p:pic>
    </p:spTree>
    <p:extLst>
      <p:ext uri="{BB962C8B-B14F-4D97-AF65-F5344CB8AC3E}">
        <p14:creationId xmlns:p14="http://schemas.microsoft.com/office/powerpoint/2010/main" val="2591207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xmlns="" id="{D62BB4C3-43C3-FC48-E39F-AE5B5D3A8244}"/>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10" name="Rectángulo 9">
            <a:extLst>
              <a:ext uri="{FF2B5EF4-FFF2-40B4-BE49-F238E27FC236}">
                <a16:creationId xmlns:a16="http://schemas.microsoft.com/office/drawing/2014/main" xmlns="" id="{ED0E43A4-017C-741E-9FCA-A37F3C937C28}"/>
              </a:ext>
            </a:extLst>
          </p:cNvPr>
          <p:cNvSpPr/>
          <p:nvPr/>
        </p:nvSpPr>
        <p:spPr>
          <a:xfrm>
            <a:off x="424873" y="1248966"/>
            <a:ext cx="11141928" cy="541128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endParaRPr lang="es-MX"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Bocadillo: rectángulo 11">
            <a:extLst>
              <a:ext uri="{FF2B5EF4-FFF2-40B4-BE49-F238E27FC236}">
                <a16:creationId xmlns:a16="http://schemas.microsoft.com/office/drawing/2014/main" xmlns="" id="{9240CAA8-75F8-F51E-2A8E-309A80E5A661}"/>
              </a:ext>
            </a:extLst>
          </p:cNvPr>
          <p:cNvSpPr/>
          <p:nvPr/>
        </p:nvSpPr>
        <p:spPr>
          <a:xfrm>
            <a:off x="-2313709" y="805018"/>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del tercer apartado del acordeón.</a:t>
            </a:r>
            <a:endParaRPr lang="es-MX" sz="1200" dirty="0">
              <a:solidFill>
                <a:prstClr val="black"/>
              </a:solidFill>
              <a:latin typeface="Calibri" panose="020F0502020204030204"/>
            </a:endParaRPr>
          </a:p>
        </p:txBody>
      </p:sp>
      <p:sp>
        <p:nvSpPr>
          <p:cNvPr id="13" name="Bocadillo: rectángulo 12">
            <a:extLst>
              <a:ext uri="{FF2B5EF4-FFF2-40B4-BE49-F238E27FC236}">
                <a16:creationId xmlns:a16="http://schemas.microsoft.com/office/drawing/2014/main" xmlns="" id="{A7716953-CFD4-666A-7736-074D508CFF70}"/>
              </a:ext>
            </a:extLst>
          </p:cNvPr>
          <p:cNvSpPr/>
          <p:nvPr/>
        </p:nvSpPr>
        <p:spPr>
          <a:xfrm>
            <a:off x="-2313710" y="1554485"/>
            <a:ext cx="2350655" cy="58910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del </a:t>
            </a:r>
            <a:r>
              <a:rPr lang="es-MX" sz="1200" dirty="0">
                <a:solidFill>
                  <a:prstClr val="black"/>
                </a:solidFill>
                <a:latin typeface="Calibri" panose="020F0502020204030204"/>
              </a:rPr>
              <a:t> tercer apartado del contenido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s-MX" sz="1200" dirty="0">
              <a:solidFill>
                <a:prstClr val="black"/>
              </a:solidFill>
              <a:latin typeface="Calibri" panose="020F0502020204030204"/>
            </a:endParaRPr>
          </a:p>
        </p:txBody>
      </p:sp>
      <p:sp>
        <p:nvSpPr>
          <p:cNvPr id="2" name="CuadroTexto 1">
            <a:extLst>
              <a:ext uri="{FF2B5EF4-FFF2-40B4-BE49-F238E27FC236}">
                <a16:creationId xmlns:a16="http://schemas.microsoft.com/office/drawing/2014/main" xmlns="" id="{56EE329B-A36F-4220-A821-76DFC749C26D}"/>
              </a:ext>
            </a:extLst>
          </p:cNvPr>
          <p:cNvSpPr txBox="1"/>
          <p:nvPr/>
        </p:nvSpPr>
        <p:spPr>
          <a:xfrm>
            <a:off x="625199" y="1404929"/>
            <a:ext cx="10677539" cy="2308324"/>
          </a:xfrm>
          <a:prstGeom prst="rect">
            <a:avLst/>
          </a:prstGeom>
          <a:noFill/>
        </p:spPr>
        <p:txBody>
          <a:bodyPr wrap="square" rtlCol="0">
            <a:spAutoFit/>
          </a:bodyPr>
          <a:lstStyle/>
          <a:p>
            <a:pPr algn="just"/>
            <a:r>
              <a:rPr lang="es-ES" dirty="0"/>
              <a:t>El </a:t>
            </a:r>
            <a:r>
              <a:rPr lang="es-ES" i="1" dirty="0"/>
              <a:t>E-learning</a:t>
            </a:r>
            <a:r>
              <a:rPr lang="es-ES" dirty="0"/>
              <a:t> o </a:t>
            </a:r>
            <a:r>
              <a:rPr lang="es-ES" b="1" dirty="0"/>
              <a:t>aprendizaje en línea</a:t>
            </a:r>
            <a:r>
              <a:rPr lang="es-ES" dirty="0"/>
              <a:t> es un proceso de enseñanza-aprendizaje que se lleva a cabo a través de Internet y caracterizado por la separación física entre el profesorado y los estudiantes, pero con el predominio de una comunicación tanto síncrona como asíncrona, favoreciendo una interacción didáctica continuada. El estudiante se convierte en el centro de formación al </a:t>
            </a:r>
            <a:r>
              <a:rPr lang="es-ES" dirty="0" err="1"/>
              <a:t>autogestionar</a:t>
            </a:r>
            <a:r>
              <a:rPr lang="es-ES" dirty="0"/>
              <a:t> su aprendizaje con ayuda de tutores y compañeros (Observatorio de Innovación Educativa ITESM, 2014).</a:t>
            </a:r>
          </a:p>
          <a:p>
            <a:pPr algn="just"/>
            <a:endParaRPr lang="es-ES" dirty="0"/>
          </a:p>
          <a:p>
            <a:pPr algn="just"/>
            <a:r>
              <a:rPr lang="es-ES" dirty="0"/>
              <a:t>A continuación, se muestra una presentación en la que se describen algunas claves de formación docente para fortalecer el proceso de enseñanza-aprendizaje en línea.</a:t>
            </a:r>
          </a:p>
        </p:txBody>
      </p:sp>
      <p:pic>
        <p:nvPicPr>
          <p:cNvPr id="15" name="Imagen 14">
            <a:extLst>
              <a:ext uri="{FF2B5EF4-FFF2-40B4-BE49-F238E27FC236}">
                <a16:creationId xmlns:a16="http://schemas.microsoft.com/office/drawing/2014/main" xmlns="" id="{32A9AEC2-A161-41C7-A21D-13AE9DE6AB96}"/>
              </a:ext>
            </a:extLst>
          </p:cNvPr>
          <p:cNvPicPr>
            <a:picLocks noChangeAspect="1"/>
          </p:cNvPicPr>
          <p:nvPr/>
        </p:nvPicPr>
        <p:blipFill>
          <a:blip r:embed="rId2"/>
          <a:stretch>
            <a:fillRect/>
          </a:stretch>
        </p:blipFill>
        <p:spPr>
          <a:xfrm>
            <a:off x="4980730" y="4170573"/>
            <a:ext cx="2554631" cy="2489682"/>
          </a:xfrm>
          <a:prstGeom prst="rect">
            <a:avLst/>
          </a:prstGeom>
        </p:spPr>
      </p:pic>
      <p:sp>
        <p:nvSpPr>
          <p:cNvPr id="16" name="Bocadillo: rectángulo 15">
            <a:extLst>
              <a:ext uri="{FF2B5EF4-FFF2-40B4-BE49-F238E27FC236}">
                <a16:creationId xmlns:a16="http://schemas.microsoft.com/office/drawing/2014/main" xmlns="" id="{3A04F234-BFC7-456E-9DE5-E402F01C1F44}"/>
              </a:ext>
            </a:extLst>
          </p:cNvPr>
          <p:cNvSpPr/>
          <p:nvPr/>
        </p:nvSpPr>
        <p:spPr>
          <a:xfrm>
            <a:off x="1447578" y="4999882"/>
            <a:ext cx="2903985" cy="831063"/>
          </a:xfrm>
          <a:prstGeom prst="wedgeRectCallout">
            <a:avLst>
              <a:gd name="adj1" fmla="val 67855"/>
              <a:gd name="adj2" fmla="val -190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400" b="1" dirty="0">
                <a:solidFill>
                  <a:prstClr val="black"/>
                </a:solidFill>
                <a:latin typeface="Calibri" panose="020F0502020204030204"/>
              </a:rPr>
              <a:t>Aurelio: </a:t>
            </a:r>
            <a:r>
              <a:rPr lang="es-MX" sz="1400" dirty="0">
                <a:solidFill>
                  <a:prstClr val="black"/>
                </a:solidFill>
                <a:latin typeface="Calibri" panose="020F0502020204030204"/>
              </a:rPr>
              <a:t>elaborar una presentación en </a:t>
            </a:r>
            <a:r>
              <a:rPr lang="es-MX" sz="1400" dirty="0" err="1">
                <a:solidFill>
                  <a:prstClr val="black"/>
                </a:solidFill>
                <a:latin typeface="Calibri" panose="020F0502020204030204"/>
              </a:rPr>
              <a:t>genially</a:t>
            </a:r>
            <a:r>
              <a:rPr lang="es-MX" sz="1400" dirty="0">
                <a:solidFill>
                  <a:prstClr val="black"/>
                </a:solidFill>
                <a:latin typeface="Calibri" panose="020F0502020204030204"/>
              </a:rPr>
              <a:t> con la información del documento anexo.</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ángulo 2"/>
          <p:cNvSpPr/>
          <p:nvPr/>
        </p:nvSpPr>
        <p:spPr>
          <a:xfrm>
            <a:off x="331195" y="805018"/>
            <a:ext cx="3635675" cy="388696"/>
          </a:xfrm>
          <a:prstGeom prst="rect">
            <a:avLst/>
          </a:prstGeom>
        </p:spPr>
        <p:txBody>
          <a:bodyPr wrap="none">
            <a:spAutoFit/>
          </a:bodyPr>
          <a:lstStyle/>
          <a:p>
            <a:pPr>
              <a:lnSpc>
                <a:spcPct val="107000"/>
              </a:lnSpc>
              <a:spcAft>
                <a:spcPts val="800"/>
              </a:spcAft>
            </a:pPr>
            <a:r>
              <a:rPr lang="es-ES" b="1" dirty="0">
                <a:latin typeface="Arial Narrow" panose="020B0606020202030204" pitchFamily="34" charset="0"/>
                <a:ea typeface="Calibri" panose="020F0502020204030204" pitchFamily="34" charset="0"/>
                <a:cs typeface="Times New Roman" panose="02020603050405020304" pitchFamily="18" charset="0"/>
              </a:rPr>
              <a:t>1.3.3</a:t>
            </a:r>
            <a:r>
              <a:rPr lang="es-ES" b="1" dirty="0">
                <a:latin typeface="Calibri" panose="020F0502020204030204" pitchFamily="34" charset="0"/>
                <a:ea typeface="Calibri" panose="020F0502020204030204" pitchFamily="34" charset="0"/>
                <a:cs typeface="Times New Roman" panose="02020603050405020304" pitchFamily="18" charset="0"/>
              </a:rPr>
              <a:t> </a:t>
            </a:r>
            <a:r>
              <a:rPr lang="es-ES" b="1" dirty="0">
                <a:latin typeface="Arial Narrow" panose="020B0606020202030204" pitchFamily="34" charset="0"/>
                <a:ea typeface="Calibri" panose="020F0502020204030204" pitchFamily="34" charset="0"/>
                <a:cs typeface="Times New Roman" panose="02020603050405020304" pitchFamily="18" charset="0"/>
              </a:rPr>
              <a:t>E-</a:t>
            </a:r>
            <a:r>
              <a:rPr lang="es-ES" b="1" dirty="0" err="1">
                <a:latin typeface="Arial Narrow" panose="020B0606020202030204" pitchFamily="34" charset="0"/>
                <a:ea typeface="Calibri" panose="020F0502020204030204" pitchFamily="34" charset="0"/>
                <a:cs typeface="Times New Roman" panose="02020603050405020304" pitchFamily="18" charset="0"/>
              </a:rPr>
              <a:t>learning</a:t>
            </a:r>
            <a:r>
              <a:rPr lang="es-ES" b="1" dirty="0">
                <a:latin typeface="Arial Narrow" panose="020B0606020202030204" pitchFamily="34" charset="0"/>
                <a:ea typeface="Calibri" panose="020F0502020204030204" pitchFamily="34" charset="0"/>
                <a:cs typeface="Times New Roman" panose="02020603050405020304" pitchFamily="18" charset="0"/>
              </a:rPr>
              <a:t> o Aprendizaje en línea</a:t>
            </a:r>
            <a:endParaRPr lang="es-MX"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CuadroTexto 10">
            <a:extLst>
              <a:ext uri="{FF2B5EF4-FFF2-40B4-BE49-F238E27FC236}">
                <a16:creationId xmlns:a16="http://schemas.microsoft.com/office/drawing/2014/main" xmlns="" id="{EC55D8F6-B9B7-4D70-9755-A4493A1CED99}"/>
              </a:ext>
            </a:extLst>
          </p:cNvPr>
          <p:cNvSpPr txBox="1"/>
          <p:nvPr/>
        </p:nvSpPr>
        <p:spPr>
          <a:xfrm>
            <a:off x="1140420" y="3783359"/>
            <a:ext cx="5934940" cy="338554"/>
          </a:xfrm>
          <a:prstGeom prst="rect">
            <a:avLst/>
          </a:prstGeom>
          <a:noFill/>
        </p:spPr>
        <p:txBody>
          <a:bodyPr wrap="square" rtlCol="0">
            <a:spAutoFit/>
          </a:bodyPr>
          <a:lstStyle/>
          <a:p>
            <a:r>
              <a:rPr lang="es-MX" sz="1600" dirty="0"/>
              <a:t>Haga clic en el </a:t>
            </a:r>
            <a:r>
              <a:rPr lang="es-MX" sz="1600" dirty="0" err="1"/>
              <a:t>bot</a:t>
            </a:r>
            <a:r>
              <a:rPr lang="es-ES" sz="1600" dirty="0" err="1"/>
              <a:t>ón</a:t>
            </a:r>
            <a:r>
              <a:rPr lang="es-ES" sz="1600" dirty="0"/>
              <a:t> </a:t>
            </a:r>
            <a:r>
              <a:rPr lang="es-MX" sz="1600" dirty="0"/>
              <a:t>de la derecha para ver su contenido.</a:t>
            </a:r>
          </a:p>
        </p:txBody>
      </p:sp>
      <p:pic>
        <p:nvPicPr>
          <p:cNvPr id="14" name="Imagen 13">
            <a:extLst>
              <a:ext uri="{FF2B5EF4-FFF2-40B4-BE49-F238E27FC236}">
                <a16:creationId xmlns:a16="http://schemas.microsoft.com/office/drawing/2014/main" xmlns="" id="{01179164-B691-4E2F-A81E-5C3A3936B2BC}"/>
              </a:ext>
            </a:extLst>
          </p:cNvPr>
          <p:cNvPicPr>
            <a:picLocks noChangeAspect="1"/>
          </p:cNvPicPr>
          <p:nvPr/>
        </p:nvPicPr>
        <p:blipFill>
          <a:blip r:embed="rId3"/>
          <a:stretch>
            <a:fillRect/>
          </a:stretch>
        </p:blipFill>
        <p:spPr>
          <a:xfrm>
            <a:off x="712657" y="3815431"/>
            <a:ext cx="462506" cy="318471"/>
          </a:xfrm>
          <a:prstGeom prst="rect">
            <a:avLst/>
          </a:prstGeom>
        </p:spPr>
      </p:pic>
    </p:spTree>
    <p:extLst>
      <p:ext uri="{BB962C8B-B14F-4D97-AF65-F5344CB8AC3E}">
        <p14:creationId xmlns:p14="http://schemas.microsoft.com/office/powerpoint/2010/main" val="16971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6194474" y="0"/>
            <a:ext cx="5361725" cy="69273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MX" b="1" dirty="0">
              <a:solidFill>
                <a:prstClr val="white"/>
              </a:solidFill>
              <a:latin typeface="Calibri" panose="020F0502020204030204"/>
            </a:endParaRPr>
          </a:p>
          <a:p>
            <a:pPr algn="ctr">
              <a:defRPr/>
            </a:pPr>
            <a:r>
              <a:rPr lang="es-MX" b="1" dirty="0">
                <a:solidFill>
                  <a:prstClr val="white"/>
                </a:solidFill>
                <a:latin typeface="Calibri" panose="020F0502020204030204"/>
              </a:rPr>
              <a:t>Actividad</a:t>
            </a:r>
            <a:r>
              <a:rPr kumimoji="0" lang="es-MX" sz="1800" b="1" i="0" u="none" strike="noStrike" kern="1200" cap="none" spc="0" normalizeH="0" baseline="0" noProof="0" dirty="0">
                <a:ln>
                  <a:noFill/>
                </a:ln>
                <a:solidFill>
                  <a:prstClr val="white"/>
                </a:solidFill>
                <a:effectLst/>
                <a:uLnTx/>
                <a:uFillTx/>
                <a:latin typeface="Calibri" panose="020F0502020204030204"/>
                <a:ea typeface="+mn-ea"/>
                <a:cs typeface="+mn-cs"/>
              </a:rPr>
              <a:t> 1. </a:t>
            </a:r>
            <a:r>
              <a:rPr lang="es-ES" b="1" dirty="0">
                <a:solidFill>
                  <a:prstClr val="white"/>
                </a:solidFill>
                <a:latin typeface="Calibri" panose="020F0502020204030204"/>
              </a:rPr>
              <a:t>Definición del objetivo y metodología a implementar en el mini-video</a:t>
            </a:r>
            <a:endParaRPr lang="es-MX" b="1" dirty="0">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MX" sz="1800" b="1" i="0" u="none" strike="noStrike" kern="1200" cap="none" spc="0" normalizeH="0" noProof="0" dirty="0">
                <a:ln>
                  <a:noFill/>
                </a:ln>
                <a:solidFill>
                  <a:prstClr val="white"/>
                </a:solidFill>
                <a:effectLst/>
                <a:uLnTx/>
                <a:uFillTx/>
                <a:latin typeface="Calibri" panose="020F0502020204030204"/>
                <a:ea typeface="+mn-ea"/>
                <a:cs typeface="+mn-cs"/>
              </a:rPr>
              <a:t> </a:t>
            </a:r>
            <a:endParaRPr kumimoji="0" lang="es-MX"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xmlns="" id="{A9707BAF-01F6-435C-8580-53D4E383FD82}"/>
              </a:ext>
            </a:extLst>
          </p:cNvPr>
          <p:cNvSpPr txBox="1"/>
          <p:nvPr/>
        </p:nvSpPr>
        <p:spPr>
          <a:xfrm>
            <a:off x="6145945" y="712431"/>
            <a:ext cx="5719653" cy="63094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Descripción:</a:t>
            </a:r>
          </a:p>
          <a:p>
            <a:pPr marL="76200" lvl="1">
              <a:defRPr/>
            </a:pPr>
            <a:endParaRPr lang="es-MX" sz="500" dirty="0">
              <a:latin typeface="Calibri" panose="020F0502020204030204"/>
            </a:endParaRPr>
          </a:p>
          <a:p>
            <a:pPr marL="254000" lvl="1" indent="-177800" algn="just">
              <a:defRPr/>
            </a:pPr>
            <a:r>
              <a:rPr lang="es-ES" sz="1200" dirty="0"/>
              <a:t>1. En un documento </a:t>
            </a:r>
            <a:r>
              <a:rPr lang="es-ES" sz="1200" i="1" dirty="0"/>
              <a:t>Word</a:t>
            </a:r>
            <a:r>
              <a:rPr lang="es-ES" sz="1200" dirty="0"/>
              <a:t> complete los siguientes datos del video que desarrollará a lo largo de este curso:</a:t>
            </a:r>
          </a:p>
          <a:p>
            <a:pPr marL="361950" lvl="1" indent="-285750" algn="just">
              <a:buFont typeface="Arial" panose="020B0604020202020204" pitchFamily="34" charset="0"/>
              <a:buChar char="•"/>
              <a:defRPr/>
            </a:pPr>
            <a:endParaRPr lang="es-ES" sz="500" dirty="0"/>
          </a:p>
          <a:p>
            <a:pPr marL="304800" lvl="1" indent="-228600" algn="just">
              <a:buAutoNum type="alphaLcPeriod"/>
              <a:defRPr/>
            </a:pPr>
            <a:r>
              <a:rPr lang="es-ES" sz="1200" dirty="0"/>
              <a:t>Autor.</a:t>
            </a:r>
          </a:p>
          <a:p>
            <a:pPr marL="304800" lvl="1" indent="-228600" algn="just">
              <a:buAutoNum type="alphaLcPeriod"/>
              <a:defRPr/>
            </a:pPr>
            <a:r>
              <a:rPr lang="es-ES" sz="1200" dirty="0"/>
              <a:t>El saber o tema del cual le gustaría realizar un video, seleccionado de la experiencia educativa que imparte.</a:t>
            </a:r>
          </a:p>
          <a:p>
            <a:pPr marL="304800" lvl="1" indent="-228600" algn="just">
              <a:buAutoNum type="alphaLcPeriod"/>
              <a:defRPr/>
            </a:pPr>
            <a:r>
              <a:rPr lang="es-ES" sz="1200" dirty="0"/>
              <a:t>Con base en la infografía presentada en esta fase, determine qué tipo de video diseñará.</a:t>
            </a:r>
          </a:p>
          <a:p>
            <a:pPr marL="304800" lvl="1" indent="-228600" algn="just">
              <a:buAutoNum type="alphaLcPeriod"/>
              <a:defRPr/>
            </a:pPr>
            <a:r>
              <a:rPr lang="es-ES" sz="1200" dirty="0"/>
              <a:t>Describa cuál será el objetivo del video que diseñará (máximo 100 palabras).</a:t>
            </a:r>
          </a:p>
          <a:p>
            <a:pPr marL="304800" lvl="1" indent="-228600" algn="just">
              <a:buAutoNum type="alphaLcPeriod"/>
              <a:defRPr/>
            </a:pPr>
            <a:r>
              <a:rPr lang="es-ES" sz="1200" dirty="0"/>
              <a:t>Modalidad: si será en línea, presencial o mixta.</a:t>
            </a:r>
          </a:p>
          <a:p>
            <a:pPr marL="304800" lvl="1" indent="-228600" algn="just">
              <a:buAutoNum type="alphaLcPeriod"/>
              <a:defRPr/>
            </a:pPr>
            <a:r>
              <a:rPr lang="es-ES" sz="1200" dirty="0"/>
              <a:t>Metodología activa o técnica didáctica: los pasos a seguir para implementar el video en la modalidad seleccionada (en línea, presencial o mixta), puede ser una metodología propia o implementar alguna metodología activa o técnica didáctica como el aprendizaje.</a:t>
            </a:r>
            <a:endParaRPr kumimoji="0" lang="es-MX" sz="1200" b="0" i="0" u="none" strike="noStrike" kern="1200" cap="none" spc="0" normalizeH="0" baseline="0" noProof="0" dirty="0">
              <a:ln>
                <a:noFill/>
              </a:ln>
              <a:effectLst/>
              <a:uLnTx/>
              <a:uFillTx/>
              <a:latin typeface="Calibri" panose="020F0502020204030204"/>
            </a:endParaRPr>
          </a:p>
          <a:p>
            <a:pPr marL="76200" marR="0" lvl="1" indent="0" algn="l" defTabSz="914400" rtl="0" eaLnBrk="1" fontAlgn="auto" latinLnBrk="0" hangingPunct="1">
              <a:lnSpc>
                <a:spcPct val="100000"/>
              </a:lnSpc>
              <a:spcBef>
                <a:spcPts val="0"/>
              </a:spcBef>
              <a:spcAft>
                <a:spcPts val="0"/>
              </a:spcAft>
              <a:buClrTx/>
              <a:buSzTx/>
              <a:buFontTx/>
              <a:buNone/>
              <a:tabLst/>
              <a:defRPr/>
            </a:pPr>
            <a:endParaRPr kumimoji="0" lang="es-MX" sz="500" b="1"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Criterios de evaluación:</a:t>
            </a:r>
            <a:endParaRPr kumimoji="0" lang="es-MX" sz="1200" b="0" i="0" u="none" strike="noStrike" kern="1200" cap="none" spc="0" normalizeH="0" baseline="0" noProof="0" dirty="0">
              <a:ln>
                <a:noFill/>
              </a:ln>
              <a:effectLst/>
              <a:uLnTx/>
              <a:uFillTx/>
              <a:latin typeface="Calibri" panose="020F0502020204030204"/>
              <a:ea typeface="+mn-ea"/>
              <a:cs typeface="+mn-cs"/>
            </a:endParaRPr>
          </a:p>
          <a:p>
            <a:pPr marL="160338" lvl="0" indent="-160338">
              <a:defRPr/>
            </a:pPr>
            <a:r>
              <a:rPr lang="es-ES" sz="1200" dirty="0"/>
              <a:t>1. Los 6 puntos por completar en la guía o planeación deben tener coherencia, buena redacción y ortografía.</a:t>
            </a:r>
          </a:p>
          <a:p>
            <a:pPr marL="228600" lvl="0" indent="-228600">
              <a:buAutoNum type="alphaLcPeriod"/>
              <a:defRPr/>
            </a:pPr>
            <a:r>
              <a:rPr lang="es-ES" sz="1200" dirty="0"/>
              <a:t>Autor (1 punto).</a:t>
            </a:r>
          </a:p>
          <a:p>
            <a:pPr marL="228600" lvl="0" indent="-228600">
              <a:buAutoNum type="alphaLcPeriod"/>
              <a:defRPr/>
            </a:pPr>
            <a:r>
              <a:rPr lang="es-ES" sz="1200" dirty="0"/>
              <a:t>El saber o tema (1 punto).</a:t>
            </a:r>
          </a:p>
          <a:p>
            <a:pPr marL="228600" lvl="0" indent="-228600">
              <a:buAutoNum type="alphaLcPeriod"/>
              <a:defRPr/>
            </a:pPr>
            <a:r>
              <a:rPr lang="es-ES" sz="1200" dirty="0"/>
              <a:t>Tipo de video (1 punto).</a:t>
            </a:r>
          </a:p>
          <a:p>
            <a:pPr marL="228600" lvl="0" indent="-228600">
              <a:buAutoNum type="alphaLcPeriod"/>
              <a:defRPr/>
            </a:pPr>
            <a:r>
              <a:rPr lang="es-ES" sz="1200" dirty="0"/>
              <a:t>Objetivo del video (1 punto).</a:t>
            </a:r>
          </a:p>
          <a:p>
            <a:pPr marL="228600" lvl="0" indent="-228600">
              <a:buAutoNum type="alphaLcPeriod"/>
              <a:defRPr/>
            </a:pPr>
            <a:r>
              <a:rPr lang="es-ES" sz="1200" dirty="0" err="1"/>
              <a:t>Modalildad</a:t>
            </a:r>
            <a:r>
              <a:rPr lang="es-ES" sz="1200" dirty="0"/>
              <a:t> (1 punto).</a:t>
            </a:r>
          </a:p>
          <a:p>
            <a:pPr marL="228600" lvl="0" indent="-228600">
              <a:buAutoNum type="alphaLcPeriod"/>
              <a:defRPr/>
            </a:pPr>
            <a:r>
              <a:rPr lang="es-ES" sz="1200" dirty="0"/>
              <a:t>Metodología activa o técnica didáctica (5 puntos).</a:t>
            </a:r>
          </a:p>
          <a:p>
            <a:pPr lvl="0">
              <a:defRPr/>
            </a:pPr>
            <a:endParaRPr lang="es-ES" sz="1200" dirty="0"/>
          </a:p>
          <a:p>
            <a:pPr lvl="0">
              <a:defRPr/>
            </a:pPr>
            <a:r>
              <a:rPr lang="es-ES" sz="1200" dirty="0"/>
              <a:t>Total de 10 puntos, que corresponden al 20% de la calificación final.</a:t>
            </a:r>
          </a:p>
          <a:p>
            <a:pPr marR="0" lvl="0" algn="l" defTabSz="914400" rtl="0" eaLnBrk="1" fontAlgn="auto" latinLnBrk="0" hangingPunct="1">
              <a:lnSpc>
                <a:spcPct val="100000"/>
              </a:lnSpc>
              <a:spcBef>
                <a:spcPts val="0"/>
              </a:spcBef>
              <a:spcAft>
                <a:spcPts val="0"/>
              </a:spcAft>
              <a:buClrTx/>
              <a:buSzTx/>
              <a:tabLst/>
              <a:defRPr/>
            </a:pPr>
            <a:endParaRPr kumimoji="0" lang="es-MX" sz="500" b="1"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Lineamientos de entrega:</a:t>
            </a:r>
            <a:endParaRPr kumimoji="0" lang="es-MX" sz="1200" b="0" i="0" u="none" strike="noStrike" kern="1200" cap="none" spc="0" normalizeH="0" baseline="0" noProof="0" dirty="0">
              <a:ln>
                <a:noFill/>
              </a:ln>
              <a:effectLst/>
              <a:uLnTx/>
              <a:uFillTx/>
              <a:latin typeface="Calibri" panose="020F0502020204030204"/>
              <a:ea typeface="+mn-ea"/>
              <a:cs typeface="+mn-cs"/>
            </a:endParaRPr>
          </a:p>
          <a:p>
            <a:pPr marL="228600" lvl="0" indent="-228600">
              <a:buFont typeface="+mj-lt"/>
              <a:buAutoNum type="arabicPeriod"/>
              <a:defRPr/>
            </a:pPr>
            <a:r>
              <a:rPr lang="es-ES" sz="1200" dirty="0"/>
              <a:t>Titule el archivo de la siguiente forma: </a:t>
            </a:r>
            <a:r>
              <a:rPr lang="es-ES" sz="1200" dirty="0" err="1"/>
              <a:t>Act</a:t>
            </a:r>
            <a:r>
              <a:rPr lang="es-ES" sz="1200" i="1" dirty="0" err="1"/>
              <a:t>n</a:t>
            </a:r>
            <a:r>
              <a:rPr lang="es-ES" sz="1200" dirty="0" err="1"/>
              <a:t>_PrimerApellidoyPrimerNombre</a:t>
            </a:r>
            <a:r>
              <a:rPr lang="es-ES" sz="1200" dirty="0"/>
              <a:t>. Por ejemplo: Act1_VillanuevaMariaTeresa </a:t>
            </a:r>
          </a:p>
          <a:p>
            <a:pPr marL="228600" lvl="0" indent="-228600">
              <a:buFont typeface="+mj-lt"/>
              <a:buAutoNum type="arabicPeriod"/>
              <a:defRPr/>
            </a:pPr>
            <a:r>
              <a:rPr lang="es-ES" sz="1200" dirty="0"/>
              <a:t>Envíe su archivo, en formato </a:t>
            </a:r>
            <a:r>
              <a:rPr lang="es-ES" sz="1200" i="1" dirty="0"/>
              <a:t>Word</a:t>
            </a:r>
            <a:r>
              <a:rPr lang="es-ES" sz="1200" dirty="0"/>
              <a:t>, a través del apartado </a:t>
            </a:r>
            <a:r>
              <a:rPr lang="es-ES" sz="1200" b="1" dirty="0"/>
              <a:t>Actividades</a:t>
            </a:r>
            <a:r>
              <a:rPr lang="es-ES" sz="1200" dirty="0"/>
              <a:t> de la plataforma </a:t>
            </a:r>
            <a:r>
              <a:rPr lang="es-ES" sz="1200" dirty="0" err="1"/>
              <a:t>Eminus</a:t>
            </a:r>
            <a:r>
              <a:rPr lang="es-ES" sz="1200" dirty="0"/>
              <a:t>.</a:t>
            </a:r>
          </a:p>
          <a:p>
            <a:pPr marL="228600" lvl="0" indent="-228600">
              <a:buFont typeface="+mj-lt"/>
              <a:buAutoNum type="arabicPeriod"/>
              <a:defRPr/>
            </a:pPr>
            <a:r>
              <a:rPr lang="es-ES" sz="1200" dirty="0"/>
              <a:t>Entregue de acuerdo con la fecha establecida en el </a:t>
            </a:r>
            <a:r>
              <a:rPr lang="es-ES" sz="1200" b="1" dirty="0"/>
              <a:t>Calendario de entrega de actividades.</a:t>
            </a:r>
          </a:p>
        </p:txBody>
      </p:sp>
      <p:sp>
        <p:nvSpPr>
          <p:cNvPr id="13" name="Título 1">
            <a:extLst>
              <a:ext uri="{FF2B5EF4-FFF2-40B4-BE49-F238E27FC236}">
                <a16:creationId xmlns:a16="http://schemas.microsoft.com/office/drawing/2014/main" xmlns="" id="{2E2221D9-EA27-4789-BD5A-87BAC12E5EED}"/>
              </a:ext>
            </a:extLst>
          </p:cNvPr>
          <p:cNvSpPr>
            <a:spLocks noGrp="1"/>
          </p:cNvSpPr>
          <p:nvPr>
            <p:ph type="title"/>
          </p:nvPr>
        </p:nvSpPr>
        <p:spPr>
          <a:xfrm>
            <a:off x="261793" y="833462"/>
            <a:ext cx="4044395" cy="559589"/>
          </a:xfrm>
        </p:spPr>
        <p:txBody>
          <a:bodyPr>
            <a:normAutofit/>
          </a:bodyPr>
          <a:lstStyle/>
          <a:p>
            <a:r>
              <a:rPr lang="es-MX" sz="2800" dirty="0" smtClean="0"/>
              <a:t>Evidencia </a:t>
            </a:r>
            <a:r>
              <a:rPr lang="es-MX" sz="2800" dirty="0"/>
              <a:t>de desempeño</a:t>
            </a:r>
          </a:p>
        </p:txBody>
      </p:sp>
      <p:pic>
        <p:nvPicPr>
          <p:cNvPr id="6" name="Imagen 5"/>
          <p:cNvPicPr>
            <a:picLocks noChangeAspect="1"/>
          </p:cNvPicPr>
          <p:nvPr/>
        </p:nvPicPr>
        <p:blipFill rotWithShape="1">
          <a:blip r:embed="rId2"/>
          <a:srcRect t="18932" r="3402"/>
          <a:stretch/>
        </p:blipFill>
        <p:spPr>
          <a:xfrm>
            <a:off x="261793" y="1949697"/>
            <a:ext cx="5529407" cy="2007008"/>
          </a:xfrm>
          <a:prstGeom prst="rect">
            <a:avLst/>
          </a:prstGeom>
        </p:spPr>
      </p:pic>
    </p:spTree>
    <p:extLst>
      <p:ext uri="{BB962C8B-B14F-4D97-AF65-F5344CB8AC3E}">
        <p14:creationId xmlns:p14="http://schemas.microsoft.com/office/powerpoint/2010/main" val="92515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2221D9-EA27-4789-BD5A-87BAC12E5EED}"/>
              </a:ext>
            </a:extLst>
          </p:cNvPr>
          <p:cNvSpPr>
            <a:spLocks noGrp="1"/>
          </p:cNvSpPr>
          <p:nvPr>
            <p:ph type="title"/>
          </p:nvPr>
        </p:nvSpPr>
        <p:spPr>
          <a:xfrm>
            <a:off x="475806" y="563217"/>
            <a:ext cx="10515600" cy="931033"/>
          </a:xfrm>
        </p:spPr>
        <p:txBody>
          <a:bodyPr/>
          <a:lstStyle/>
          <a:p>
            <a:r>
              <a:rPr lang="es-MX" dirty="0"/>
              <a:t>Fuentes de información</a:t>
            </a:r>
          </a:p>
        </p:txBody>
      </p:sp>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475806" y="1554088"/>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10" name="CuadroTexto 9">
            <a:extLst>
              <a:ext uri="{FF2B5EF4-FFF2-40B4-BE49-F238E27FC236}">
                <a16:creationId xmlns:a16="http://schemas.microsoft.com/office/drawing/2014/main" xmlns="" id="{57413B05-D20C-4140-B682-8CE3097583BB}"/>
              </a:ext>
            </a:extLst>
          </p:cNvPr>
          <p:cNvSpPr txBox="1"/>
          <p:nvPr/>
        </p:nvSpPr>
        <p:spPr>
          <a:xfrm>
            <a:off x="475806" y="2168938"/>
            <a:ext cx="11352399" cy="3785652"/>
          </a:xfrm>
          <a:prstGeom prst="rect">
            <a:avLst/>
          </a:prstGeom>
          <a:noFill/>
        </p:spPr>
        <p:txBody>
          <a:bodyPr wrap="square">
            <a:spAutoFit/>
          </a:bodyPr>
          <a:lstStyle/>
          <a:p>
            <a:pPr lvl="0"/>
            <a:r>
              <a:rPr lang="es-ES" sz="1200" dirty="0">
                <a:solidFill>
                  <a:prstClr val="black"/>
                </a:solidFill>
              </a:rPr>
              <a:t>Atenas Educativas (2016, 24 de junio). Atenas Educativas: Video como recurso </a:t>
            </a:r>
            <a:r>
              <a:rPr lang="es-ES" sz="1200" dirty="0" err="1">
                <a:solidFill>
                  <a:prstClr val="black"/>
                </a:solidFill>
              </a:rPr>
              <a:t>didactico</a:t>
            </a:r>
            <a:r>
              <a:rPr lang="es-ES" sz="1200" dirty="0">
                <a:solidFill>
                  <a:prstClr val="black"/>
                </a:solidFill>
              </a:rPr>
              <a:t>. [Video]. YouTube. </a:t>
            </a:r>
            <a:r>
              <a:rPr lang="es-ES" sz="1200" dirty="0">
                <a:solidFill>
                  <a:prstClr val="black"/>
                </a:solidFill>
                <a:hlinkClick r:id="rId2"/>
              </a:rPr>
              <a:t>https://youtu.be/66U_CU4ois0</a:t>
            </a:r>
            <a:r>
              <a:rPr lang="es-ES" sz="1200" dirty="0">
                <a:solidFill>
                  <a:prstClr val="black"/>
                </a:solidFill>
              </a:rPr>
              <a:t> </a:t>
            </a:r>
          </a:p>
          <a:p>
            <a:pPr lvl="0"/>
            <a:r>
              <a:rPr lang="es-ES" sz="1200" dirty="0">
                <a:solidFill>
                  <a:prstClr val="black"/>
                </a:solidFill>
              </a:rPr>
              <a:t>Bravo, L. (1996). ¿Qué es el video educativo?. </a:t>
            </a:r>
            <a:r>
              <a:rPr lang="es-ES" sz="1200" i="1" dirty="0">
                <a:solidFill>
                  <a:prstClr val="black"/>
                </a:solidFill>
              </a:rPr>
              <a:t>Revista Comunicar, 6</a:t>
            </a:r>
            <a:r>
              <a:rPr lang="es-ES" sz="1200" dirty="0">
                <a:solidFill>
                  <a:prstClr val="black"/>
                </a:solidFill>
              </a:rPr>
              <a:t>(1). </a:t>
            </a:r>
            <a:r>
              <a:rPr lang="es-ES" sz="1200" dirty="0">
                <a:solidFill>
                  <a:prstClr val="black"/>
                </a:solidFill>
                <a:hlinkClick r:id="rId3"/>
              </a:rPr>
              <a:t>https://www.redalyc.org/pdf/158/15800620.pdf</a:t>
            </a:r>
            <a:r>
              <a:rPr lang="es-ES" sz="1200" dirty="0">
                <a:solidFill>
                  <a:prstClr val="black"/>
                </a:solidFill>
              </a:rPr>
              <a:t> </a:t>
            </a:r>
          </a:p>
          <a:p>
            <a:pPr marL="628650" lvl="0" indent="-628650"/>
            <a:r>
              <a:rPr lang="es-ES" sz="1200" dirty="0">
                <a:solidFill>
                  <a:prstClr val="black"/>
                </a:solidFill>
              </a:rPr>
              <a:t>Educación 3.0 (2020). </a:t>
            </a:r>
            <a:r>
              <a:rPr lang="es-ES" sz="1200" i="1" dirty="0">
                <a:solidFill>
                  <a:prstClr val="black"/>
                </a:solidFill>
              </a:rPr>
              <a:t>¿Cómo debería ser realmente la docencia en línea? </a:t>
            </a:r>
            <a:r>
              <a:rPr lang="es-ES" sz="1200" dirty="0" err="1">
                <a:solidFill>
                  <a:prstClr val="black"/>
                </a:solidFill>
              </a:rPr>
              <a:t>Educaciontrespuntocero.com</a:t>
            </a:r>
            <a:r>
              <a:rPr lang="es-ES" sz="1200" dirty="0">
                <a:solidFill>
                  <a:prstClr val="black"/>
                </a:solidFill>
                <a:hlinkClick r:id="rId4"/>
              </a:rPr>
              <a:t> https://www.educaciontrespuntocero.com/opinion/como-deberia-ser-realmente-la-docencia-online/</a:t>
            </a:r>
            <a:r>
              <a:rPr lang="es-ES" sz="1200" dirty="0">
                <a:solidFill>
                  <a:prstClr val="black"/>
                </a:solidFill>
              </a:rPr>
              <a:t> </a:t>
            </a:r>
            <a:r>
              <a:rPr lang="es-ES" sz="1200" i="1" dirty="0">
                <a:solidFill>
                  <a:prstClr val="black"/>
                </a:solidFill>
              </a:rPr>
              <a:t> </a:t>
            </a:r>
            <a:endParaRPr lang="es-ES" sz="1200" dirty="0">
              <a:solidFill>
                <a:prstClr val="black"/>
              </a:solidFill>
            </a:endParaRPr>
          </a:p>
          <a:p>
            <a:pPr marL="628650" lvl="0" indent="-628650"/>
            <a:r>
              <a:rPr lang="es-ES" sz="1200" dirty="0" err="1">
                <a:solidFill>
                  <a:prstClr val="black"/>
                </a:solidFill>
              </a:rPr>
              <a:t>Fredin</a:t>
            </a:r>
            <a:r>
              <a:rPr lang="es-ES" sz="1200" dirty="0">
                <a:solidFill>
                  <a:prstClr val="black"/>
                </a:solidFill>
              </a:rPr>
              <a:t>, E. (2017). </a:t>
            </a:r>
            <a:r>
              <a:rPr lang="es-ES" sz="1200" i="1" dirty="0">
                <a:solidFill>
                  <a:prstClr val="black"/>
                </a:solidFill>
              </a:rPr>
              <a:t>Aprendizaje híbrido: ¿el futuro de la educación superior? </a:t>
            </a:r>
            <a:r>
              <a:rPr lang="es-ES" sz="1200" dirty="0">
                <a:solidFill>
                  <a:prstClr val="black"/>
                </a:solidFill>
              </a:rPr>
              <a:t>Observatorio. Instituto para el Futuro de la Educación. Tecnológico de Monterrey. </a:t>
            </a:r>
            <a:r>
              <a:rPr lang="es-ES" sz="1200" dirty="0">
                <a:solidFill>
                  <a:prstClr val="black"/>
                </a:solidFill>
                <a:hlinkClick r:id="rId5"/>
              </a:rPr>
              <a:t>https://observatorio.tec.mx/edu-news/2017/10/13/aprendizaje-hibrido-el-futuro-de-la-educacion-superior</a:t>
            </a:r>
            <a:r>
              <a:rPr lang="es-ES" sz="1200" dirty="0">
                <a:solidFill>
                  <a:prstClr val="black"/>
                </a:solidFill>
              </a:rPr>
              <a:t> </a:t>
            </a:r>
          </a:p>
          <a:p>
            <a:pPr marL="628650" lvl="0" indent="-628650"/>
            <a:r>
              <a:rPr lang="es-ES" sz="1200" dirty="0">
                <a:solidFill>
                  <a:prstClr val="black"/>
                </a:solidFill>
              </a:rPr>
              <a:t>García, M.A. (2014). Uso Instruccional del video didáctico. </a:t>
            </a:r>
            <a:r>
              <a:rPr lang="es-ES" sz="1200" i="1" dirty="0">
                <a:solidFill>
                  <a:prstClr val="black"/>
                </a:solidFill>
              </a:rPr>
              <a:t>Revista de Investigación, 81</a:t>
            </a:r>
            <a:r>
              <a:rPr lang="es-ES" sz="1200" dirty="0">
                <a:solidFill>
                  <a:prstClr val="black"/>
                </a:solidFill>
              </a:rPr>
              <a:t>(38), pp. 43-67. </a:t>
            </a:r>
            <a:r>
              <a:rPr lang="es-ES" sz="1200" dirty="0">
                <a:solidFill>
                  <a:prstClr val="black"/>
                </a:solidFill>
                <a:hlinkClick r:id="rId6"/>
              </a:rPr>
              <a:t>https://www.redalyc.org/pdf/3761/376140396002.pdf</a:t>
            </a:r>
            <a:r>
              <a:rPr lang="es-ES" sz="1200" dirty="0">
                <a:solidFill>
                  <a:prstClr val="black"/>
                </a:solidFill>
              </a:rPr>
              <a:t> </a:t>
            </a:r>
          </a:p>
          <a:p>
            <a:pPr marL="628650" lvl="0" indent="-628650"/>
            <a:r>
              <a:rPr lang="es-ES" sz="1200" dirty="0">
                <a:solidFill>
                  <a:prstClr val="black"/>
                </a:solidFill>
              </a:rPr>
              <a:t>Medina, A., de la Herrán, A., &amp; Domínguez, M. C. (2017). </a:t>
            </a:r>
            <a:r>
              <a:rPr lang="es-ES" sz="1200" i="1" dirty="0">
                <a:solidFill>
                  <a:prstClr val="black"/>
                </a:solidFill>
              </a:rPr>
              <a:t>Nuevas perspectivas de formación de profesores</a:t>
            </a:r>
            <a:r>
              <a:rPr lang="es-ES" sz="1200" dirty="0">
                <a:solidFill>
                  <a:prstClr val="black"/>
                </a:solidFill>
              </a:rPr>
              <a:t>. UNED.</a:t>
            </a:r>
          </a:p>
          <a:p>
            <a:pPr marL="628650" lvl="0" indent="-628650"/>
            <a:r>
              <a:rPr lang="es-ES" sz="1200" dirty="0">
                <a:solidFill>
                  <a:prstClr val="black"/>
                </a:solidFill>
              </a:rPr>
              <a:t>Medina, A. et al. (2013). </a:t>
            </a:r>
            <a:r>
              <a:rPr lang="es-ES" sz="1200" i="1" dirty="0">
                <a:solidFill>
                  <a:prstClr val="black"/>
                </a:solidFill>
              </a:rPr>
              <a:t>Formación del Profesorado: Actividades Innovadoras para el dominio de las competencias docentes</a:t>
            </a:r>
            <a:r>
              <a:rPr lang="es-ES" sz="1200" dirty="0">
                <a:solidFill>
                  <a:prstClr val="black"/>
                </a:solidFill>
              </a:rPr>
              <a:t>. Editorial Universitaria Ramón Areces.</a:t>
            </a:r>
          </a:p>
          <a:p>
            <a:pPr marL="628650" lvl="0" indent="-628650"/>
            <a:r>
              <a:rPr lang="es-ES" sz="1200" dirty="0">
                <a:solidFill>
                  <a:prstClr val="black"/>
                </a:solidFill>
              </a:rPr>
              <a:t>Ortiz, F. (2019). Ventajas del uso de videos educativos como herramienta de enseñanza en nivel de educación básica. </a:t>
            </a:r>
            <a:r>
              <a:rPr lang="es-ES" sz="1200" i="1" dirty="0">
                <a:solidFill>
                  <a:prstClr val="black"/>
                </a:solidFill>
              </a:rPr>
              <a:t>Revista Atlante: Cuadernos de Educación y Desarrollo. </a:t>
            </a:r>
            <a:r>
              <a:rPr lang="es-ES" sz="1200" dirty="0">
                <a:solidFill>
                  <a:prstClr val="black"/>
                </a:solidFill>
                <a:hlinkClick r:id="rId7"/>
              </a:rPr>
              <a:t>https://www.eumed.net/rev/atlante/2019/03/videos-educativos-ensenanza.html</a:t>
            </a:r>
            <a:r>
              <a:rPr lang="es-ES" sz="1200" dirty="0">
                <a:solidFill>
                  <a:prstClr val="black"/>
                </a:solidFill>
              </a:rPr>
              <a:t> </a:t>
            </a:r>
          </a:p>
          <a:p>
            <a:pPr marL="628650" lvl="0" indent="-628650"/>
            <a:r>
              <a:rPr lang="es-ES" sz="1200" dirty="0">
                <a:solidFill>
                  <a:prstClr val="black"/>
                </a:solidFill>
              </a:rPr>
              <a:t>Pérez</a:t>
            </a:r>
            <a:r>
              <a:rPr lang="es-ES" sz="1200" dirty="0">
                <a:latin typeface="Arial Narrow" panose="020B0606020202030204" pitchFamily="34" charset="0"/>
                <a:ea typeface="Calibri" panose="020F0502020204030204" pitchFamily="34" charset="0"/>
                <a:cs typeface="Times New Roman" panose="02020603050405020304" pitchFamily="18" charset="0"/>
              </a:rPr>
              <a:t>-</a:t>
            </a:r>
            <a:r>
              <a:rPr lang="es-ES" sz="1200" dirty="0">
                <a:solidFill>
                  <a:prstClr val="black"/>
                </a:solidFill>
              </a:rPr>
              <a:t>Navío, E., Rodríguez, J. &amp; García, M. (2015). El uso de mini-videos en la práctica docente universitaria</a:t>
            </a:r>
            <a:r>
              <a:rPr lang="es-ES" sz="1200" i="1" dirty="0">
                <a:solidFill>
                  <a:prstClr val="black"/>
                </a:solidFill>
              </a:rPr>
              <a:t>. Revista de Educación Mediática y TIC (EDMETIC), 4 </a:t>
            </a:r>
            <a:r>
              <a:rPr lang="es-ES" sz="1200" dirty="0">
                <a:solidFill>
                  <a:prstClr val="black"/>
                </a:solidFill>
              </a:rPr>
              <a:t>(2). 51-70. </a:t>
            </a:r>
            <a:r>
              <a:rPr lang="es-ES" sz="1200" dirty="0">
                <a:solidFill>
                  <a:prstClr val="black"/>
                </a:solidFill>
                <a:hlinkClick r:id="rId8"/>
              </a:rPr>
              <a:t>https://www.uco.es/ucopress/ojs/index.php/edmetic/article/view/3962</a:t>
            </a:r>
            <a:r>
              <a:rPr lang="es-ES" sz="1200" dirty="0">
                <a:solidFill>
                  <a:prstClr val="black"/>
                </a:solidFill>
              </a:rPr>
              <a:t> </a:t>
            </a:r>
          </a:p>
          <a:p>
            <a:pPr marL="628650" lvl="0" indent="-628650"/>
            <a:r>
              <a:rPr lang="es-ES" sz="1200" dirty="0">
                <a:solidFill>
                  <a:prstClr val="black"/>
                </a:solidFill>
              </a:rPr>
              <a:t>Pérez, E. y </a:t>
            </a:r>
            <a:r>
              <a:rPr lang="es-ES" sz="1200" dirty="0" err="1">
                <a:solidFill>
                  <a:prstClr val="black"/>
                </a:solidFill>
              </a:rPr>
              <a:t>Zagalaz</a:t>
            </a:r>
            <a:r>
              <a:rPr lang="es-ES" sz="1200" dirty="0">
                <a:solidFill>
                  <a:prstClr val="black"/>
                </a:solidFill>
              </a:rPr>
              <a:t>, M. L. (2017). Mini-videos como instrumento didáctico en la formación del profesorado. En </a:t>
            </a:r>
            <a:r>
              <a:rPr lang="es-ES" sz="1200" i="1" dirty="0">
                <a:solidFill>
                  <a:prstClr val="black"/>
                </a:solidFill>
              </a:rPr>
              <a:t>Perspectiva Psicológica y Educativa de las Necesidades Educativas Especiales</a:t>
            </a:r>
            <a:r>
              <a:rPr lang="es-ES" sz="1200" dirty="0">
                <a:solidFill>
                  <a:prstClr val="black"/>
                </a:solidFill>
              </a:rPr>
              <a:t>. SCINFOPER. 239-245.</a:t>
            </a:r>
          </a:p>
          <a:p>
            <a:pPr marL="628650" lvl="0" indent="-628650"/>
            <a:r>
              <a:rPr lang="es-ES" sz="1200" dirty="0">
                <a:solidFill>
                  <a:prstClr val="black"/>
                </a:solidFill>
              </a:rPr>
              <a:t>Pérez, E. y Maldonado, G. A. (2015). Los video-tutoriales como recurso en el ámbito educativo. En </a:t>
            </a:r>
            <a:r>
              <a:rPr lang="es-ES" sz="1200" dirty="0" err="1">
                <a:solidFill>
                  <a:prstClr val="black"/>
                </a:solidFill>
              </a:rPr>
              <a:t>Cacheiro</a:t>
            </a:r>
            <a:r>
              <a:rPr lang="es-ES" sz="1200" dirty="0">
                <a:latin typeface="Arial Narrow" panose="020B0606020202030204" pitchFamily="34" charset="0"/>
                <a:ea typeface="Calibri" panose="020F0502020204030204" pitchFamily="34" charset="0"/>
                <a:cs typeface="Times New Roman" panose="02020603050405020304" pitchFamily="18" charset="0"/>
              </a:rPr>
              <a:t>-</a:t>
            </a:r>
            <a:r>
              <a:rPr lang="es-ES" sz="1200" dirty="0">
                <a:solidFill>
                  <a:prstClr val="black"/>
                </a:solidFill>
              </a:rPr>
              <a:t>González, M. L., Sánchez Romero, C. &amp; González, J. M. (</a:t>
            </a:r>
            <a:r>
              <a:rPr lang="es-ES" sz="1200" dirty="0" err="1">
                <a:solidFill>
                  <a:prstClr val="black"/>
                </a:solidFill>
              </a:rPr>
              <a:t>coords</a:t>
            </a:r>
            <a:r>
              <a:rPr lang="es-ES" sz="1200" dirty="0">
                <a:solidFill>
                  <a:prstClr val="black"/>
                </a:solidFill>
              </a:rPr>
              <a:t>.) </a:t>
            </a:r>
            <a:r>
              <a:rPr lang="es-ES" sz="1200" i="1" dirty="0">
                <a:solidFill>
                  <a:prstClr val="black"/>
                </a:solidFill>
              </a:rPr>
              <a:t>Recursos tecnológicos en Contextos Educativos</a:t>
            </a:r>
            <a:r>
              <a:rPr lang="es-ES" sz="1200" dirty="0">
                <a:solidFill>
                  <a:prstClr val="black"/>
                </a:solidFill>
              </a:rPr>
              <a:t>, pp. 313-334. UNED.</a:t>
            </a:r>
          </a:p>
          <a:p>
            <a:pPr marL="628650" lvl="0" indent="-628650"/>
            <a:r>
              <a:rPr lang="es-ES" sz="1200" dirty="0">
                <a:solidFill>
                  <a:prstClr val="black"/>
                </a:solidFill>
              </a:rPr>
              <a:t>Tecnológico de Monterrey (2014</a:t>
            </a:r>
            <a:r>
              <a:rPr lang="es-ES" sz="1200" i="1" dirty="0">
                <a:solidFill>
                  <a:prstClr val="black"/>
                </a:solidFill>
              </a:rPr>
              <a:t>). Aprendizaje Invertido. Reporte </a:t>
            </a:r>
            <a:r>
              <a:rPr lang="es-ES" sz="1200" i="1" dirty="0" err="1">
                <a:solidFill>
                  <a:prstClr val="black"/>
                </a:solidFill>
              </a:rPr>
              <a:t>EduTrends</a:t>
            </a:r>
            <a:r>
              <a:rPr lang="es-ES" sz="1200" dirty="0">
                <a:solidFill>
                  <a:prstClr val="black"/>
                </a:solidFill>
              </a:rPr>
              <a:t>. </a:t>
            </a:r>
            <a:r>
              <a:rPr lang="es-ES" sz="1200" dirty="0">
                <a:solidFill>
                  <a:prstClr val="black"/>
                </a:solidFill>
                <a:hlinkClick r:id="rId9"/>
              </a:rPr>
              <a:t>https://observatorio.tec.mx/edutrendsaprendizajeinvertido</a:t>
            </a:r>
            <a:endParaRPr lang="es-ES" sz="1200" dirty="0">
              <a:solidFill>
                <a:prstClr val="black"/>
              </a:solidFill>
            </a:endParaRPr>
          </a:p>
          <a:p>
            <a:pPr marL="628650" lvl="0" indent="-628650"/>
            <a:r>
              <a:rPr lang="es-ES" sz="1200" dirty="0">
                <a:solidFill>
                  <a:prstClr val="black"/>
                </a:solidFill>
              </a:rPr>
              <a:t>Torres, C. A &amp; Moreno, G. (2013). Inclusión de las TIC en los escenarios de aprendizaje universitario. Apertura. </a:t>
            </a:r>
            <a:r>
              <a:rPr lang="es-ES" sz="1200" i="1" dirty="0">
                <a:solidFill>
                  <a:prstClr val="black"/>
                </a:solidFill>
              </a:rPr>
              <a:t>Revista de Innovación Educativa, 5 </a:t>
            </a:r>
            <a:r>
              <a:rPr lang="es-ES" sz="1200" dirty="0">
                <a:solidFill>
                  <a:prstClr val="black"/>
                </a:solidFill>
              </a:rPr>
              <a:t>(1). </a:t>
            </a:r>
            <a:r>
              <a:rPr lang="es-ES" sz="1200" dirty="0">
                <a:solidFill>
                  <a:prstClr val="black"/>
                </a:solidFill>
                <a:hlinkClick r:id="rId10"/>
              </a:rPr>
              <a:t>http://www.udgvirtual.udg.mx/apertura/index.php/apertura/article/view/369/308</a:t>
            </a:r>
            <a:r>
              <a:rPr lang="es-ES" sz="1200" dirty="0">
                <a:solidFill>
                  <a:prstClr val="black"/>
                </a:solidFill>
              </a:rPr>
              <a:t> </a:t>
            </a:r>
          </a:p>
        </p:txBody>
      </p:sp>
    </p:spTree>
    <p:extLst>
      <p:ext uri="{BB962C8B-B14F-4D97-AF65-F5344CB8AC3E}">
        <p14:creationId xmlns:p14="http://schemas.microsoft.com/office/powerpoint/2010/main" val="80670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2221D9-EA27-4789-BD5A-87BAC12E5EED}"/>
              </a:ext>
            </a:extLst>
          </p:cNvPr>
          <p:cNvSpPr>
            <a:spLocks noGrp="1"/>
          </p:cNvSpPr>
          <p:nvPr>
            <p:ph type="title"/>
          </p:nvPr>
        </p:nvSpPr>
        <p:spPr>
          <a:xfrm>
            <a:off x="838200" y="759655"/>
            <a:ext cx="10515600" cy="931033"/>
          </a:xfrm>
        </p:spPr>
        <p:txBody>
          <a:bodyPr/>
          <a:lstStyle/>
          <a:p>
            <a:r>
              <a:rPr lang="es-MX" dirty="0"/>
              <a:t>Fuentes de información</a:t>
            </a:r>
          </a:p>
        </p:txBody>
      </p:sp>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9" name="Rectángulo: esquinas redondeadas 8">
            <a:extLst>
              <a:ext uri="{FF2B5EF4-FFF2-40B4-BE49-F238E27FC236}">
                <a16:creationId xmlns:a16="http://schemas.microsoft.com/office/drawing/2014/main" xmlns="" id="{1EEB6F1F-D673-48B9-9AEC-CEFF0D08BC0F}"/>
              </a:ext>
            </a:extLst>
          </p:cNvPr>
          <p:cNvSpPr/>
          <p:nvPr/>
        </p:nvSpPr>
        <p:spPr>
          <a:xfrm>
            <a:off x="921434" y="2030249"/>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Complementarias</a:t>
            </a:r>
          </a:p>
        </p:txBody>
      </p:sp>
      <p:sp>
        <p:nvSpPr>
          <p:cNvPr id="6" name="CuadroTexto 5">
            <a:extLst>
              <a:ext uri="{FF2B5EF4-FFF2-40B4-BE49-F238E27FC236}">
                <a16:creationId xmlns:a16="http://schemas.microsoft.com/office/drawing/2014/main" xmlns="" id="{03FDDAAB-E852-42E6-907A-03448ED83747}"/>
              </a:ext>
            </a:extLst>
          </p:cNvPr>
          <p:cNvSpPr txBox="1"/>
          <p:nvPr/>
        </p:nvSpPr>
        <p:spPr>
          <a:xfrm>
            <a:off x="838200" y="2778538"/>
            <a:ext cx="10933999" cy="1116972"/>
          </a:xfrm>
          <a:prstGeom prst="rect">
            <a:avLst/>
          </a:prstGeom>
          <a:noFill/>
        </p:spPr>
        <p:txBody>
          <a:bodyPr wrap="square">
            <a:spAutoFit/>
          </a:bodyPr>
          <a:lstStyle/>
          <a:p>
            <a:pPr marL="450215" indent="-450215">
              <a:lnSpc>
                <a:spcPct val="107000"/>
              </a:lnSpc>
              <a:spcAft>
                <a:spcPts val="800"/>
              </a:spcAft>
            </a:pPr>
            <a:r>
              <a:rPr lang="es-ES" sz="1400" dirty="0">
                <a:latin typeface="Arial Narrow" panose="020B0606020202030204" pitchFamily="34" charset="0"/>
                <a:ea typeface="Calibri" panose="020F0502020204030204" pitchFamily="34" charset="0"/>
                <a:cs typeface="Times New Roman" panose="02020603050405020304" pitchFamily="18" charset="0"/>
              </a:rPr>
              <a:t>Medina, A., Domínguez, M. C., </a:t>
            </a:r>
            <a:r>
              <a:rPr lang="es-ES" sz="1400" dirty="0" err="1">
                <a:latin typeface="Arial Narrow" panose="020B0606020202030204" pitchFamily="34" charset="0"/>
                <a:ea typeface="Calibri" panose="020F0502020204030204" pitchFamily="34" charset="0"/>
                <a:cs typeface="Times New Roman" panose="02020603050405020304" pitchFamily="18" charset="0"/>
              </a:rPr>
              <a:t>Cacheiro</a:t>
            </a:r>
            <a:r>
              <a:rPr lang="es-ES" sz="1400" dirty="0">
                <a:latin typeface="Arial Narrow" panose="020B0606020202030204" pitchFamily="34" charset="0"/>
                <a:ea typeface="Calibri" panose="020F0502020204030204" pitchFamily="34" charset="0"/>
                <a:cs typeface="Times New Roman" panose="02020603050405020304" pitchFamily="18" charset="0"/>
              </a:rPr>
              <a:t>-González, M. L. &amp; Medina, M. (2018). </a:t>
            </a:r>
            <a:r>
              <a:rPr lang="es-ES" sz="1400" dirty="0" err="1">
                <a:latin typeface="Arial Narrow" panose="020B0606020202030204" pitchFamily="34" charset="0"/>
                <a:ea typeface="Calibri" panose="020F0502020204030204" pitchFamily="34" charset="0"/>
                <a:cs typeface="Times New Roman" panose="02020603050405020304" pitchFamily="18" charset="0"/>
              </a:rPr>
              <a:t>Innovative</a:t>
            </a:r>
            <a:r>
              <a:rPr lang="es-ES" sz="1400" dirty="0">
                <a:latin typeface="Arial Narrow" panose="020B0606020202030204" pitchFamily="34" charset="0"/>
                <a:ea typeface="Calibri" panose="020F0502020204030204" pitchFamily="34" charset="0"/>
                <a:cs typeface="Times New Roman" panose="02020603050405020304" pitchFamily="18" charset="0"/>
              </a:rPr>
              <a:t> </a:t>
            </a:r>
            <a:r>
              <a:rPr lang="es-ES" sz="1400" dirty="0" err="1">
                <a:latin typeface="Arial Narrow" panose="020B0606020202030204" pitchFamily="34" charset="0"/>
                <a:ea typeface="Calibri" panose="020F0502020204030204" pitchFamily="34" charset="0"/>
                <a:cs typeface="Times New Roman" panose="02020603050405020304" pitchFamily="18" charset="0"/>
              </a:rPr>
              <a:t>Teaching-Learning</a:t>
            </a:r>
            <a:r>
              <a:rPr lang="es-ES" sz="1400" dirty="0">
                <a:latin typeface="Arial Narrow" panose="020B0606020202030204" pitchFamily="34" charset="0"/>
                <a:ea typeface="Calibri" panose="020F0502020204030204" pitchFamily="34" charset="0"/>
                <a:cs typeface="Times New Roman" panose="02020603050405020304" pitchFamily="18" charset="0"/>
              </a:rPr>
              <a:t> </a:t>
            </a:r>
            <a:r>
              <a:rPr lang="es-ES" sz="1400" dirty="0" err="1">
                <a:latin typeface="Arial Narrow" panose="020B0606020202030204" pitchFamily="34" charset="0"/>
                <a:ea typeface="Calibri" panose="020F0502020204030204" pitchFamily="34" charset="0"/>
                <a:cs typeface="Times New Roman" panose="02020603050405020304" pitchFamily="18" charset="0"/>
              </a:rPr>
              <a:t>Processes</a:t>
            </a:r>
            <a:r>
              <a:rPr lang="es-ES" sz="1400" dirty="0">
                <a:latin typeface="Arial Narrow" panose="020B0606020202030204" pitchFamily="34" charset="0"/>
                <a:ea typeface="Calibri" panose="020F0502020204030204" pitchFamily="34" charset="0"/>
                <a:cs typeface="Times New Roman" panose="02020603050405020304" pitchFamily="18" charset="0"/>
              </a:rPr>
              <a:t> </a:t>
            </a:r>
            <a:r>
              <a:rPr lang="es-ES" sz="1400" dirty="0" err="1">
                <a:latin typeface="Arial Narrow" panose="020B0606020202030204" pitchFamily="34" charset="0"/>
                <a:ea typeface="Calibri" panose="020F0502020204030204" pitchFamily="34" charset="0"/>
                <a:cs typeface="Times New Roman" panose="02020603050405020304" pitchFamily="18" charset="0"/>
              </a:rPr>
              <a:t>For</a:t>
            </a:r>
            <a:r>
              <a:rPr lang="es-ES" sz="1400" dirty="0">
                <a:latin typeface="Arial Narrow" panose="020B0606020202030204" pitchFamily="34" charset="0"/>
                <a:ea typeface="Calibri" panose="020F0502020204030204" pitchFamily="34" charset="0"/>
                <a:cs typeface="Times New Roman" panose="02020603050405020304" pitchFamily="18" charset="0"/>
              </a:rPr>
              <a:t> </a:t>
            </a:r>
            <a:r>
              <a:rPr lang="es-ES" sz="1400" dirty="0" err="1">
                <a:latin typeface="Arial Narrow" panose="020B0606020202030204" pitchFamily="34" charset="0"/>
                <a:ea typeface="Calibri" panose="020F0502020204030204" pitchFamily="34" charset="0"/>
                <a:cs typeface="Times New Roman" panose="02020603050405020304" pitchFamily="18" charset="0"/>
              </a:rPr>
              <a:t>The</a:t>
            </a:r>
            <a:r>
              <a:rPr lang="es-ES" sz="1400" dirty="0">
                <a:latin typeface="Arial Narrow" panose="020B0606020202030204" pitchFamily="34" charset="0"/>
                <a:ea typeface="Calibri" panose="020F0502020204030204" pitchFamily="34" charset="0"/>
                <a:cs typeface="Times New Roman" panose="02020603050405020304" pitchFamily="18" charset="0"/>
              </a:rPr>
              <a:t> </a:t>
            </a:r>
            <a:r>
              <a:rPr lang="es-ES" sz="1400" dirty="0" err="1">
                <a:latin typeface="Arial Narrow" panose="020B0606020202030204" pitchFamily="34" charset="0"/>
                <a:ea typeface="Calibri" panose="020F0502020204030204" pitchFamily="34" charset="0"/>
                <a:cs typeface="Times New Roman" panose="02020603050405020304" pitchFamily="18" charset="0"/>
              </a:rPr>
              <a:t>Development</a:t>
            </a:r>
            <a:r>
              <a:rPr lang="es-ES" sz="1400" dirty="0">
                <a:latin typeface="Arial Narrow" panose="020B0606020202030204" pitchFamily="34" charset="0"/>
                <a:ea typeface="Calibri" panose="020F0502020204030204" pitchFamily="34" charset="0"/>
                <a:cs typeface="Times New Roman" panose="02020603050405020304" pitchFamily="18" charset="0"/>
              </a:rPr>
              <a:t> of </a:t>
            </a:r>
            <a:r>
              <a:rPr lang="es-ES" sz="1400" dirty="0" err="1">
                <a:latin typeface="Arial Narrow" panose="020B0606020202030204" pitchFamily="34" charset="0"/>
                <a:ea typeface="Calibri" panose="020F0502020204030204" pitchFamily="34" charset="0"/>
                <a:cs typeface="Times New Roman" panose="02020603050405020304" pitchFamily="18" charset="0"/>
              </a:rPr>
              <a:t>Competences</a:t>
            </a:r>
            <a:r>
              <a:rPr lang="es-ES" sz="1400" dirty="0">
                <a:latin typeface="Arial Narrow" panose="020B0606020202030204" pitchFamily="34" charset="0"/>
                <a:ea typeface="Calibri" panose="020F0502020204030204" pitchFamily="34" charset="0"/>
                <a:cs typeface="Times New Roman" panose="02020603050405020304" pitchFamily="18" charset="0"/>
              </a:rPr>
              <a:t>. </a:t>
            </a:r>
            <a:r>
              <a:rPr lang="es-ES" sz="1400" i="1" dirty="0" err="1">
                <a:latin typeface="Arial Narrow" panose="020B0606020202030204" pitchFamily="34" charset="0"/>
                <a:ea typeface="Calibri" panose="020F0502020204030204" pitchFamily="34" charset="0"/>
                <a:cs typeface="Times New Roman" panose="02020603050405020304" pitchFamily="18" charset="0"/>
              </a:rPr>
              <a:t>Inclusion</a:t>
            </a:r>
            <a:r>
              <a:rPr lang="es-ES" sz="1400" i="1" dirty="0">
                <a:latin typeface="Arial Narrow" panose="020B0606020202030204" pitchFamily="34" charset="0"/>
                <a:ea typeface="Calibri" panose="020F0502020204030204" pitchFamily="34" charset="0"/>
                <a:cs typeface="Times New Roman" panose="02020603050405020304" pitchFamily="18" charset="0"/>
              </a:rPr>
              <a:t> and </a:t>
            </a:r>
            <a:r>
              <a:rPr lang="es-ES" sz="1400" i="1" dirty="0" err="1">
                <a:latin typeface="Arial Narrow" panose="020B0606020202030204" pitchFamily="34" charset="0"/>
                <a:ea typeface="Calibri" panose="020F0502020204030204" pitchFamily="34" charset="0"/>
                <a:cs typeface="Times New Roman" panose="02020603050405020304" pitchFamily="18" charset="0"/>
              </a:rPr>
              <a:t>Exclusion</a:t>
            </a:r>
            <a:r>
              <a:rPr lang="es-ES" sz="1400" i="1" dirty="0">
                <a:latin typeface="Arial Narrow" panose="020B0606020202030204" pitchFamily="34" charset="0"/>
                <a:ea typeface="Calibri" panose="020F0502020204030204" pitchFamily="34" charset="0"/>
                <a:cs typeface="Times New Roman" panose="02020603050405020304" pitchFamily="18" charset="0"/>
              </a:rPr>
              <a:t>, </a:t>
            </a:r>
            <a:r>
              <a:rPr lang="es-ES" sz="1400" i="1" dirty="0" err="1">
                <a:latin typeface="Arial Narrow" panose="020B0606020202030204" pitchFamily="34" charset="0"/>
                <a:ea typeface="Calibri" panose="020F0502020204030204" pitchFamily="34" charset="0"/>
                <a:cs typeface="Times New Roman" panose="02020603050405020304" pitchFamily="18" charset="0"/>
              </a:rPr>
              <a:t>Resources</a:t>
            </a:r>
            <a:r>
              <a:rPr lang="es-ES" sz="1400" i="1" dirty="0">
                <a:latin typeface="Arial Narrow" panose="020B0606020202030204" pitchFamily="34" charset="0"/>
                <a:ea typeface="Calibri" panose="020F0502020204030204" pitchFamily="34" charset="0"/>
                <a:cs typeface="Times New Roman" panose="02020603050405020304" pitchFamily="18" charset="0"/>
              </a:rPr>
              <a:t> </a:t>
            </a:r>
            <a:r>
              <a:rPr lang="es-ES" sz="1400" i="1" dirty="0" err="1">
                <a:latin typeface="Arial Narrow" panose="020B0606020202030204" pitchFamily="34" charset="0"/>
                <a:ea typeface="Calibri" panose="020F0502020204030204" pitchFamily="34" charset="0"/>
                <a:cs typeface="Times New Roman" panose="02020603050405020304" pitchFamily="18" charset="0"/>
              </a:rPr>
              <a:t>for</a:t>
            </a:r>
            <a:r>
              <a:rPr lang="es-ES" sz="1400" i="1" dirty="0">
                <a:latin typeface="Arial Narrow" panose="020B0606020202030204" pitchFamily="34" charset="0"/>
                <a:ea typeface="Calibri" panose="020F0502020204030204" pitchFamily="34" charset="0"/>
                <a:cs typeface="Times New Roman" panose="02020603050405020304" pitchFamily="18" charset="0"/>
              </a:rPr>
              <a:t> </a:t>
            </a:r>
            <a:r>
              <a:rPr lang="es-ES" sz="1400" i="1" dirty="0" err="1">
                <a:latin typeface="Arial Narrow" panose="020B0606020202030204" pitchFamily="34" charset="0"/>
                <a:ea typeface="Calibri" panose="020F0502020204030204" pitchFamily="34" charset="0"/>
                <a:cs typeface="Times New Roman" panose="02020603050405020304" pitchFamily="18" charset="0"/>
              </a:rPr>
              <a:t>Educational</a:t>
            </a:r>
            <a:r>
              <a:rPr lang="es-ES" sz="1400" i="1" dirty="0">
                <a:latin typeface="Arial Narrow" panose="020B0606020202030204" pitchFamily="34" charset="0"/>
                <a:ea typeface="Calibri" panose="020F0502020204030204" pitchFamily="34" charset="0"/>
                <a:cs typeface="Times New Roman" panose="02020603050405020304" pitchFamily="18" charset="0"/>
              </a:rPr>
              <a:t> </a:t>
            </a:r>
            <a:r>
              <a:rPr lang="es-ES" sz="1400" i="1" dirty="0" err="1">
                <a:latin typeface="Arial Narrow" panose="020B0606020202030204" pitchFamily="34" charset="0"/>
                <a:ea typeface="Calibri" panose="020F0502020204030204" pitchFamily="34" charset="0"/>
                <a:cs typeface="Times New Roman" panose="02020603050405020304" pitchFamily="18" charset="0"/>
              </a:rPr>
              <a:t>Research</a:t>
            </a:r>
            <a:r>
              <a:rPr lang="es-ES" sz="1400" i="1" dirty="0">
                <a:latin typeface="Arial Narrow" panose="020B0606020202030204" pitchFamily="34" charset="0"/>
                <a:ea typeface="Calibri" panose="020F0502020204030204" pitchFamily="34" charset="0"/>
                <a:cs typeface="Times New Roman" panose="02020603050405020304" pitchFamily="18" charset="0"/>
              </a:rPr>
              <a:t>? </a:t>
            </a:r>
            <a:r>
              <a:rPr lang="es-ES" sz="1400" dirty="0" err="1">
                <a:latin typeface="Arial Narrow" panose="020B0606020202030204" pitchFamily="34" charset="0"/>
                <a:ea typeface="Calibri" panose="020F0502020204030204" pitchFamily="34" charset="0"/>
                <a:cs typeface="Times New Roman" panose="02020603050405020304" pitchFamily="18" charset="0"/>
              </a:rPr>
              <a:t>Universiad</a:t>
            </a:r>
            <a:r>
              <a:rPr lang="es-ES" sz="1400" dirty="0">
                <a:latin typeface="Arial Narrow" panose="020B0606020202030204" pitchFamily="34" charset="0"/>
                <a:ea typeface="Calibri" panose="020F0502020204030204" pitchFamily="34" charset="0"/>
                <a:cs typeface="Times New Roman" panose="02020603050405020304" pitchFamily="18" charset="0"/>
              </a:rPr>
              <a:t> de Bolzano (UNIBZ).</a:t>
            </a:r>
            <a:endParaRPr lang="es-MX" sz="1200">
              <a:latin typeface="Calibri" panose="020F0502020204030204" pitchFamily="34" charset="0"/>
              <a:ea typeface="Calibri" panose="020F0502020204030204" pitchFamily="34" charset="0"/>
              <a:cs typeface="Times New Roman" panose="02020603050405020304" pitchFamily="18" charset="0"/>
            </a:endParaRPr>
          </a:p>
          <a:p>
            <a:pPr marL="450215" indent="-450215">
              <a:lnSpc>
                <a:spcPct val="107000"/>
              </a:lnSpc>
              <a:spcAft>
                <a:spcPts val="800"/>
              </a:spcAft>
            </a:pPr>
            <a:r>
              <a:rPr lang="es-ES" sz="1400">
                <a:latin typeface="Arial Narrow" panose="020B0606020202030204" pitchFamily="34" charset="0"/>
                <a:ea typeface="Calibri" panose="020F0502020204030204" pitchFamily="34" charset="0"/>
                <a:cs typeface="Times New Roman" panose="02020603050405020304" pitchFamily="18" charset="0"/>
              </a:rPr>
              <a:t>Pérez</a:t>
            </a:r>
            <a:r>
              <a:rPr lang="es-ES" sz="1400" dirty="0">
                <a:latin typeface="Arial Narrow" panose="020B0606020202030204" pitchFamily="34" charset="0"/>
                <a:ea typeface="Calibri" panose="020F0502020204030204" pitchFamily="34" charset="0"/>
                <a:cs typeface="Times New Roman" panose="02020603050405020304" pitchFamily="18" charset="0"/>
              </a:rPr>
              <a:t>, E. &amp; Jiménez, A. (2016). Instrumentos para la mejora de la Orientación Educativa. El mini-video. En </a:t>
            </a:r>
            <a:r>
              <a:rPr lang="es-ES" sz="1400" dirty="0" err="1">
                <a:latin typeface="Arial Narrow" panose="020B0606020202030204" pitchFamily="34" charset="0"/>
                <a:ea typeface="Calibri" panose="020F0502020204030204" pitchFamily="34" charset="0"/>
                <a:cs typeface="Times New Roman" panose="02020603050405020304" pitchFamily="18" charset="0"/>
              </a:rPr>
              <a:t>Rosati</a:t>
            </a:r>
            <a:r>
              <a:rPr lang="es-ES" sz="1400" dirty="0">
                <a:latin typeface="Arial Narrow" panose="020B0606020202030204" pitchFamily="34" charset="0"/>
                <a:ea typeface="Calibri" panose="020F0502020204030204" pitchFamily="34" charset="0"/>
                <a:cs typeface="Times New Roman" panose="02020603050405020304" pitchFamily="18" charset="0"/>
              </a:rPr>
              <a:t>, L, </a:t>
            </a:r>
            <a:r>
              <a:rPr lang="es-ES" sz="1400" dirty="0" err="1">
                <a:latin typeface="Arial Narrow" panose="020B0606020202030204" pitchFamily="34" charset="0"/>
                <a:ea typeface="Calibri" panose="020F0502020204030204" pitchFamily="34" charset="0"/>
                <a:cs typeface="Times New Roman" panose="02020603050405020304" pitchFamily="18" charset="0"/>
              </a:rPr>
              <a:t>Bocciolesi</a:t>
            </a:r>
            <a:r>
              <a:rPr lang="es-ES" sz="1400" dirty="0">
                <a:latin typeface="Arial Narrow" panose="020B0606020202030204" pitchFamily="34" charset="0"/>
                <a:ea typeface="Calibri" panose="020F0502020204030204" pitchFamily="34" charset="0"/>
                <a:cs typeface="Times New Roman" panose="02020603050405020304" pitchFamily="18" charset="0"/>
              </a:rPr>
              <a:t>, E. y </a:t>
            </a:r>
            <a:r>
              <a:rPr lang="es-ES" sz="1400" dirty="0" err="1">
                <a:latin typeface="Arial Narrow" panose="020B0606020202030204" pitchFamily="34" charset="0"/>
                <a:ea typeface="Calibri" panose="020F0502020204030204" pitchFamily="34" charset="0"/>
                <a:cs typeface="Times New Roman" panose="02020603050405020304" pitchFamily="18" charset="0"/>
              </a:rPr>
              <a:t>Rosati</a:t>
            </a:r>
            <a:r>
              <a:rPr lang="es-ES" sz="1400" dirty="0">
                <a:latin typeface="Arial Narrow" panose="020B0606020202030204" pitchFamily="34" charset="0"/>
                <a:ea typeface="Calibri" panose="020F0502020204030204" pitchFamily="34" charset="0"/>
                <a:cs typeface="Times New Roman" panose="02020603050405020304" pitchFamily="18" charset="0"/>
              </a:rPr>
              <a:t>, A. </a:t>
            </a:r>
            <a:r>
              <a:rPr lang="es-ES" sz="1400" i="1" dirty="0" err="1">
                <a:latin typeface="Arial Narrow" panose="020B0606020202030204" pitchFamily="34" charset="0"/>
                <a:ea typeface="Calibri" panose="020F0502020204030204" pitchFamily="34" charset="0"/>
                <a:cs typeface="Times New Roman" panose="02020603050405020304" pitchFamily="18" charset="0"/>
              </a:rPr>
              <a:t>Orientamenti</a:t>
            </a:r>
            <a:r>
              <a:rPr lang="es-ES" sz="1400" i="1" dirty="0">
                <a:latin typeface="Arial Narrow" panose="020B0606020202030204" pitchFamily="34" charset="0"/>
                <a:ea typeface="Calibri" panose="020F0502020204030204" pitchFamily="34" charset="0"/>
                <a:cs typeface="Times New Roman" panose="02020603050405020304" pitchFamily="18" charset="0"/>
              </a:rPr>
              <a:t> </a:t>
            </a:r>
            <a:r>
              <a:rPr lang="es-ES" sz="1400" i="1" dirty="0" err="1">
                <a:latin typeface="Arial Narrow" panose="020B0606020202030204" pitchFamily="34" charset="0"/>
                <a:ea typeface="Calibri" panose="020F0502020204030204" pitchFamily="34" charset="0"/>
                <a:cs typeface="Times New Roman" panose="02020603050405020304" pitchFamily="18" charset="0"/>
              </a:rPr>
              <a:t>Educativi</a:t>
            </a:r>
            <a:r>
              <a:rPr lang="es-ES" sz="1400" i="1" dirty="0">
                <a:latin typeface="Arial Narrow" panose="020B0606020202030204" pitchFamily="34" charset="0"/>
                <a:ea typeface="Calibri" panose="020F0502020204030204" pitchFamily="34" charset="0"/>
                <a:cs typeface="Times New Roman" panose="02020603050405020304" pitchFamily="18" charset="0"/>
              </a:rPr>
              <a:t>. </a:t>
            </a:r>
            <a:r>
              <a:rPr lang="es-ES" sz="1400" i="1" dirty="0" err="1">
                <a:latin typeface="Arial Narrow" panose="020B0606020202030204" pitchFamily="34" charset="0"/>
                <a:ea typeface="Calibri" panose="020F0502020204030204" pitchFamily="34" charset="0"/>
                <a:cs typeface="Times New Roman" panose="02020603050405020304" pitchFamily="18" charset="0"/>
              </a:rPr>
              <a:t>Tecnoogie</a:t>
            </a:r>
            <a:r>
              <a:rPr lang="es-ES" sz="1400" i="1" dirty="0">
                <a:latin typeface="Arial Narrow" panose="020B0606020202030204" pitchFamily="34" charset="0"/>
                <a:ea typeface="Calibri" panose="020F0502020204030204" pitchFamily="34" charset="0"/>
                <a:cs typeface="Times New Roman" panose="02020603050405020304" pitchFamily="18" charset="0"/>
              </a:rPr>
              <a:t>, </a:t>
            </a:r>
            <a:r>
              <a:rPr lang="es-ES" sz="1400" i="1" dirty="0" err="1">
                <a:latin typeface="Arial Narrow" panose="020B0606020202030204" pitchFamily="34" charset="0"/>
                <a:ea typeface="Calibri" panose="020F0502020204030204" pitchFamily="34" charset="0"/>
                <a:cs typeface="Times New Roman" panose="02020603050405020304" pitchFamily="18" charset="0"/>
              </a:rPr>
              <a:t>comunicazione</a:t>
            </a:r>
            <a:r>
              <a:rPr lang="es-ES" sz="1400" i="1" dirty="0">
                <a:latin typeface="Arial Narrow" panose="020B0606020202030204" pitchFamily="34" charset="0"/>
                <a:ea typeface="Calibri" panose="020F0502020204030204" pitchFamily="34" charset="0"/>
                <a:cs typeface="Times New Roman" panose="02020603050405020304" pitchFamily="18" charset="0"/>
              </a:rPr>
              <a:t> e </a:t>
            </a:r>
            <a:r>
              <a:rPr lang="es-ES" sz="1400" i="1" dirty="0" err="1">
                <a:latin typeface="Arial Narrow" panose="020B0606020202030204" pitchFamily="34" charset="0"/>
                <a:ea typeface="Calibri" panose="020F0502020204030204" pitchFamily="34" charset="0"/>
                <a:cs typeface="Times New Roman" panose="02020603050405020304" pitchFamily="18" charset="0"/>
              </a:rPr>
              <a:t>società</a:t>
            </a:r>
            <a:r>
              <a:rPr lang="es-ES" sz="1400" dirty="0">
                <a:latin typeface="Arial Narrow" panose="020B0606020202030204" pitchFamily="34" charset="0"/>
                <a:ea typeface="Calibri" panose="020F0502020204030204" pitchFamily="34" charset="0"/>
                <a:cs typeface="Times New Roman" panose="02020603050405020304" pitchFamily="18" charset="0"/>
              </a:rPr>
              <a:t>, pp. 45-56. </a:t>
            </a:r>
            <a:r>
              <a:rPr lang="es-ES" sz="1400" dirty="0" err="1">
                <a:latin typeface="Arial Narrow" panose="020B0606020202030204" pitchFamily="34" charset="0"/>
                <a:ea typeface="Calibri" panose="020F0502020204030204" pitchFamily="34" charset="0"/>
                <a:cs typeface="Times New Roman" panose="02020603050405020304" pitchFamily="18" charset="0"/>
              </a:rPr>
              <a:t>Editoriale</a:t>
            </a:r>
            <a:r>
              <a:rPr lang="es-ES" sz="1400" dirty="0">
                <a:latin typeface="Arial Narrow" panose="020B0606020202030204" pitchFamily="34" charset="0"/>
                <a:ea typeface="Calibri" panose="020F0502020204030204" pitchFamily="34" charset="0"/>
                <a:cs typeface="Times New Roman" panose="02020603050405020304" pitchFamily="18" charset="0"/>
              </a:rPr>
              <a:t> </a:t>
            </a:r>
            <a:r>
              <a:rPr lang="es-ES" sz="1400" dirty="0" err="1">
                <a:latin typeface="Arial Narrow" panose="020B0606020202030204" pitchFamily="34" charset="0"/>
                <a:ea typeface="Calibri" panose="020F0502020204030204" pitchFamily="34" charset="0"/>
                <a:cs typeface="Times New Roman" panose="02020603050405020304" pitchFamily="18" charset="0"/>
              </a:rPr>
              <a:t>Anicia</a:t>
            </a:r>
            <a:endParaRPr lang="es-ES" sz="1400" dirty="0">
              <a:latin typeface="Arial Narrow" panose="020B0606020202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424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94D191FF-2770-4808-B9E3-E3D5F31A44B9}"/>
              </a:ext>
            </a:extLst>
          </p:cNvPr>
          <p:cNvSpPr/>
          <p:nvPr/>
        </p:nvSpPr>
        <p:spPr>
          <a:xfrm>
            <a:off x="742121" y="2225117"/>
            <a:ext cx="10919995" cy="43587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xmlns="" id="{FD4CA7EC-AF4C-4AFA-8E24-99C135E0B033}"/>
              </a:ext>
            </a:extLst>
          </p:cNvPr>
          <p:cNvSpPr>
            <a:spLocks noGrp="1"/>
          </p:cNvSpPr>
          <p:nvPr>
            <p:ph type="title"/>
          </p:nvPr>
        </p:nvSpPr>
        <p:spPr>
          <a:xfrm>
            <a:off x="0" y="657315"/>
            <a:ext cx="12192000" cy="418745"/>
          </a:xfrm>
          <a:solidFill>
            <a:srgbClr val="00B050"/>
          </a:solidFill>
        </p:spPr>
        <p:txBody>
          <a:bodyPr>
            <a:noAutofit/>
          </a:bodyPr>
          <a:lstStyle/>
          <a:p>
            <a:r>
              <a:rPr lang="es-MX" sz="2500" b="1" dirty="0">
                <a:solidFill>
                  <a:schemeClr val="bg1"/>
                </a:solidFill>
              </a:rPr>
              <a:t>Información general</a:t>
            </a: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742121" y="1665329"/>
            <a:ext cx="10919995" cy="465689"/>
          </a:xfrm>
          <a:solidFill>
            <a:srgbClr val="002060"/>
          </a:solidFill>
          <a:ln>
            <a:noFill/>
          </a:ln>
        </p:spPr>
        <p:txBody>
          <a:bodyPr>
            <a:normAutofit/>
          </a:bodyPr>
          <a:lstStyle/>
          <a:p>
            <a:r>
              <a:rPr lang="es-MX" dirty="0">
                <a:solidFill>
                  <a:schemeClr val="bg1"/>
                </a:solidFill>
              </a:rPr>
              <a:t>Presentación</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pic>
        <p:nvPicPr>
          <p:cNvPr id="14" name="Imagen 13">
            <a:extLst>
              <a:ext uri="{FF2B5EF4-FFF2-40B4-BE49-F238E27FC236}">
                <a16:creationId xmlns:a16="http://schemas.microsoft.com/office/drawing/2014/main" xmlns="" id="{99F9FB74-43C4-6334-4A83-1EE60AD37E2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4404217" y="2668288"/>
            <a:ext cx="3035669" cy="2653185"/>
          </a:xfrm>
          <a:prstGeom prst="rect">
            <a:avLst/>
          </a:prstGeom>
        </p:spPr>
      </p:pic>
      <p:sp>
        <p:nvSpPr>
          <p:cNvPr id="8" name="Bocadillo: rectángulo 10">
            <a:extLst>
              <a:ext uri="{FF2B5EF4-FFF2-40B4-BE49-F238E27FC236}">
                <a16:creationId xmlns:a16="http://schemas.microsoft.com/office/drawing/2014/main" xmlns="" id="{7B8B499A-6106-4A5B-8993-F9F7E5CF9BD7}"/>
              </a:ext>
            </a:extLst>
          </p:cNvPr>
          <p:cNvSpPr/>
          <p:nvPr/>
        </p:nvSpPr>
        <p:spPr>
          <a:xfrm>
            <a:off x="5045341" y="5689713"/>
            <a:ext cx="4287694" cy="855116"/>
          </a:xfrm>
          <a:prstGeom prst="wedgeRectCallout">
            <a:avLst>
              <a:gd name="adj1" fmla="val -21120"/>
              <a:gd name="adj2" fmla="val -6811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Realizar un video de presentación, con base en el guion elaborado por la  experta. </a:t>
            </a:r>
          </a:p>
          <a:p>
            <a:pPr algn="just"/>
            <a:r>
              <a:rPr lang="es-MX" sz="1400" dirty="0">
                <a:solidFill>
                  <a:schemeClr val="tx1"/>
                </a:solidFill>
              </a:rPr>
              <a:t>Anexo información. </a:t>
            </a:r>
          </a:p>
        </p:txBody>
      </p:sp>
      <p:sp>
        <p:nvSpPr>
          <p:cNvPr id="10" name="Marcador de texto 2">
            <a:extLst>
              <a:ext uri="{FF2B5EF4-FFF2-40B4-BE49-F238E27FC236}">
                <a16:creationId xmlns:a16="http://schemas.microsoft.com/office/drawing/2014/main" xmlns="" id="{A35BC183-21E6-45E6-9386-9EE236265BF9}"/>
              </a:ext>
            </a:extLst>
          </p:cNvPr>
          <p:cNvSpPr txBox="1">
            <a:spLocks/>
          </p:cNvSpPr>
          <p:nvPr/>
        </p:nvSpPr>
        <p:spPr>
          <a:xfrm>
            <a:off x="921434" y="2225117"/>
            <a:ext cx="5916168" cy="359331"/>
          </a:xfrm>
          <a:prstGeom prst="rect">
            <a:avLst/>
          </a:prstGeom>
          <a:ln>
            <a:noFill/>
          </a:ln>
        </p:spPr>
        <p:txBody>
          <a:bodyPr vert="horz" lIns="91440" tIns="45720" rIns="91440" bIns="45720" rtlCol="0" anchor="b">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b="0" dirty="0"/>
              <a:t>Observe el siguiente video a modo de introducción de este curso.</a:t>
            </a:r>
            <a:endParaRPr lang="es-MX" b="0" dirty="0"/>
          </a:p>
        </p:txBody>
      </p:sp>
      <p:sp>
        <p:nvSpPr>
          <p:cNvPr id="12" name="CuadroTexto 11">
            <a:extLst>
              <a:ext uri="{FF2B5EF4-FFF2-40B4-BE49-F238E27FC236}">
                <a16:creationId xmlns:a16="http://schemas.microsoft.com/office/drawing/2014/main" xmlns="" id="{105391F0-D1DC-4A69-9A02-E3C0097411ED}"/>
              </a:ext>
            </a:extLst>
          </p:cNvPr>
          <p:cNvSpPr txBox="1"/>
          <p:nvPr/>
        </p:nvSpPr>
        <p:spPr>
          <a:xfrm>
            <a:off x="1137960" y="1170160"/>
            <a:ext cx="5770800" cy="369332"/>
          </a:xfrm>
          <a:prstGeom prst="rect">
            <a:avLst/>
          </a:prstGeom>
          <a:noFill/>
        </p:spPr>
        <p:txBody>
          <a:bodyPr wrap="square" rtlCol="0">
            <a:spAutoFit/>
          </a:bodyPr>
          <a:lstStyle/>
          <a:p>
            <a:r>
              <a:rPr lang="es-MX" dirty="0"/>
              <a:t>Haga clic en la flecha de la derecha para ver la informaci</a:t>
            </a:r>
            <a:r>
              <a:rPr lang="es-ES" dirty="0" err="1"/>
              <a:t>ón</a:t>
            </a:r>
            <a:r>
              <a:rPr lang="es-MX" dirty="0"/>
              <a:t>.</a:t>
            </a:r>
          </a:p>
        </p:txBody>
      </p:sp>
      <p:pic>
        <p:nvPicPr>
          <p:cNvPr id="15" name="Imagen 14">
            <a:extLst>
              <a:ext uri="{FF2B5EF4-FFF2-40B4-BE49-F238E27FC236}">
                <a16:creationId xmlns:a16="http://schemas.microsoft.com/office/drawing/2014/main" xmlns="" id="{EA3FA7AF-2E88-42F2-9C10-5864D452A588}"/>
              </a:ext>
            </a:extLst>
          </p:cNvPr>
          <p:cNvPicPr>
            <a:picLocks noChangeAspect="1"/>
          </p:cNvPicPr>
          <p:nvPr/>
        </p:nvPicPr>
        <p:blipFill>
          <a:blip r:embed="rId4"/>
          <a:stretch>
            <a:fillRect/>
          </a:stretch>
        </p:blipFill>
        <p:spPr>
          <a:xfrm>
            <a:off x="742121" y="1176177"/>
            <a:ext cx="462506" cy="318471"/>
          </a:xfrm>
          <a:prstGeom prst="rect">
            <a:avLst/>
          </a:prstGeom>
        </p:spPr>
      </p:pic>
    </p:spTree>
    <p:extLst>
      <p:ext uri="{BB962C8B-B14F-4D97-AF65-F5344CB8AC3E}">
        <p14:creationId xmlns:p14="http://schemas.microsoft.com/office/powerpoint/2010/main" val="115886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94D191FF-2770-4808-B9E3-E3D5F31A44B9}"/>
              </a:ext>
            </a:extLst>
          </p:cNvPr>
          <p:cNvSpPr/>
          <p:nvPr/>
        </p:nvSpPr>
        <p:spPr>
          <a:xfrm>
            <a:off x="742121" y="1681164"/>
            <a:ext cx="10919995" cy="380523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8" y="1681163"/>
            <a:ext cx="5157787" cy="465689"/>
          </a:xfrm>
          <a:ln>
            <a:noFill/>
          </a:ln>
        </p:spPr>
        <p:txBody>
          <a:bodyPr/>
          <a:lstStyle/>
          <a:p>
            <a:r>
              <a:rPr lang="es-MX" dirty="0"/>
              <a:t>Unidad de competencia</a:t>
            </a: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1267485" y="2302251"/>
            <a:ext cx="5151422" cy="2809781"/>
          </a:xfrm>
          <a:ln>
            <a:noFill/>
          </a:ln>
        </p:spPr>
        <p:txBody>
          <a:bodyPr>
            <a:noAutofit/>
          </a:bodyPr>
          <a:lstStyle/>
          <a:p>
            <a:pPr marL="0" indent="0" algn="just">
              <a:lnSpc>
                <a:spcPct val="120000"/>
              </a:lnSpc>
              <a:buNone/>
            </a:pPr>
            <a:r>
              <a:rPr lang="es-ES" sz="1800" dirty="0">
                <a:effectLst/>
                <a:latin typeface="Arial Narrow" panose="020B0606020202030204" pitchFamily="34" charset="0"/>
                <a:ea typeface="Calibri" panose="020F0502020204030204" pitchFamily="34" charset="0"/>
                <a:cs typeface="Times New Roman" panose="02020603050405020304" pitchFamily="18" charset="0"/>
              </a:rPr>
              <a:t>El participante desarrolla un </a:t>
            </a:r>
            <a:r>
              <a:rPr lang="es-ES" sz="1800" dirty="0" err="1">
                <a:effectLst/>
                <a:latin typeface="Arial Narrow" panose="020B0606020202030204" pitchFamily="34" charset="0"/>
                <a:ea typeface="Calibri" panose="020F0502020204030204" pitchFamily="34" charset="0"/>
                <a:cs typeface="Times New Roman" panose="02020603050405020304" pitchFamily="18" charset="0"/>
              </a:rPr>
              <a:t>mini-video</a:t>
            </a:r>
            <a:r>
              <a:rPr lang="es-ES" sz="1800" dirty="0">
                <a:effectLst/>
                <a:latin typeface="Arial Narrow" panose="020B0606020202030204" pitchFamily="34" charset="0"/>
                <a:ea typeface="Calibri" panose="020F0502020204030204" pitchFamily="34" charset="0"/>
                <a:cs typeface="Times New Roman" panose="02020603050405020304" pitchFamily="18" charset="0"/>
              </a:rPr>
              <a:t> como resultado de atender alguna problemática en el aprendizaje, deficiencia o reforzamiento de un saber de su EE, a través de la integración de los elementos teórico-metodológicos desarrollados colaborativamente y su implementación con alguna técnica didáctica o metodología activa, en un clima de respeto, apertura y creatividad</a:t>
            </a:r>
            <a:endParaRPr lang="es-MX" sz="1800" dirty="0"/>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sp>
        <p:nvSpPr>
          <p:cNvPr id="10" name="Bocadillo: rectángulo 10">
            <a:extLst>
              <a:ext uri="{FF2B5EF4-FFF2-40B4-BE49-F238E27FC236}">
                <a16:creationId xmlns:a16="http://schemas.microsoft.com/office/drawing/2014/main" xmlns="" id="{7B8B499A-6106-4A5B-8993-F9F7E5CF9BD7}"/>
              </a:ext>
            </a:extLst>
          </p:cNvPr>
          <p:cNvSpPr/>
          <p:nvPr/>
        </p:nvSpPr>
        <p:spPr>
          <a:xfrm>
            <a:off x="7082512" y="4830252"/>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pic>
        <p:nvPicPr>
          <p:cNvPr id="11" name="Gráfico 10" descr="Imagen con relleno sólido">
            <a:extLst>
              <a:ext uri="{FF2B5EF4-FFF2-40B4-BE49-F238E27FC236}">
                <a16:creationId xmlns:a16="http://schemas.microsoft.com/office/drawing/2014/main" xmlns="" id="{43876D10-8BAD-6333-79BA-31455CA183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180069" y="1556777"/>
            <a:ext cx="3744446" cy="3744446"/>
          </a:xfrm>
          <a:prstGeom prst="rect">
            <a:avLst/>
          </a:prstGeom>
        </p:spPr>
      </p:pic>
    </p:spTree>
    <p:extLst>
      <p:ext uri="{BB962C8B-B14F-4D97-AF65-F5344CB8AC3E}">
        <p14:creationId xmlns:p14="http://schemas.microsoft.com/office/powerpoint/2010/main" val="336047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Inicio</a:t>
            </a:r>
          </a:p>
        </p:txBody>
      </p:sp>
      <p:sp>
        <p:nvSpPr>
          <p:cNvPr id="4" name="Rectángulo: esquinas redondeadas 3">
            <a:hlinkClick r:id="rId2" action="ppaction://hlinksldjump" highlightClick="1"/>
            <a:extLst>
              <a:ext uri="{FF2B5EF4-FFF2-40B4-BE49-F238E27FC236}">
                <a16:creationId xmlns:a16="http://schemas.microsoft.com/office/drawing/2014/main" xmlns="" id="{B2AE8368-CC64-44F8-A396-0B7A2F0F619A}"/>
              </a:ext>
            </a:extLst>
          </p:cNvPr>
          <p:cNvSpPr/>
          <p:nvPr/>
        </p:nvSpPr>
        <p:spPr>
          <a:xfrm>
            <a:off x="921433" y="1838579"/>
            <a:ext cx="3327009" cy="40819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Fase 1</a:t>
            </a:r>
          </a:p>
          <a:p>
            <a:pPr algn="ctr"/>
            <a:endParaRPr lang="es-MX" sz="2400" b="1" dirty="0"/>
          </a:p>
          <a:p>
            <a:pPr algn="ctr"/>
            <a:r>
              <a:rPr lang="es-ES" sz="1800" b="1" dirty="0">
                <a:effectLst/>
                <a:latin typeface="Calibri" panose="020F0502020204030204" pitchFamily="34" charset="0"/>
                <a:ea typeface="Calibri" panose="020F0502020204030204" pitchFamily="34" charset="0"/>
                <a:cs typeface="Times New Roman" panose="02020603050405020304" pitchFamily="18" charset="0"/>
              </a:rPr>
              <a:t>Elementos necesarios para el desarrollo de mini-videos como recursos didácticos.</a:t>
            </a:r>
            <a:endParaRPr lang="es-MX" sz="2400" b="1" dirty="0">
              <a:latin typeface="Calibri" panose="020F0502020204030204" pitchFamily="34" charset="0"/>
            </a:endParaRPr>
          </a:p>
        </p:txBody>
      </p:sp>
      <p:sp>
        <p:nvSpPr>
          <p:cNvPr id="5" name="Rectángulo: esquinas redondeadas 4">
            <a:extLst>
              <a:ext uri="{FF2B5EF4-FFF2-40B4-BE49-F238E27FC236}">
                <a16:creationId xmlns:a16="http://schemas.microsoft.com/office/drawing/2014/main" xmlns="" id="{373006B9-4946-4CC1-B27A-37F4C2A62647}"/>
              </a:ext>
            </a:extLst>
          </p:cNvPr>
          <p:cNvSpPr/>
          <p:nvPr/>
        </p:nvSpPr>
        <p:spPr>
          <a:xfrm>
            <a:off x="4432495" y="1828068"/>
            <a:ext cx="3327009" cy="4081929"/>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Fase 2</a:t>
            </a:r>
          </a:p>
          <a:p>
            <a:pPr algn="just"/>
            <a:endParaRPr lang="es-MX" sz="2400" b="1" dirty="0"/>
          </a:p>
          <a:p>
            <a:pPr algn="ctr"/>
            <a:r>
              <a:rPr lang="es-ES" sz="1800" b="1" dirty="0">
                <a:effectLst/>
                <a:latin typeface="Calibri" panose="020F0502020204030204" pitchFamily="34" charset="0"/>
                <a:ea typeface="Calibri" panose="020F0502020204030204" pitchFamily="34" charset="0"/>
                <a:cs typeface="Times New Roman" panose="02020603050405020304" pitchFamily="18" charset="0"/>
              </a:rPr>
              <a:t>Diseño y edición de</a:t>
            </a:r>
          </a:p>
          <a:p>
            <a:pPr algn="ctr"/>
            <a:r>
              <a:rPr lang="es-ES" sz="1800" b="1" dirty="0">
                <a:effectLst/>
                <a:latin typeface="Calibri" panose="020F0502020204030204" pitchFamily="34" charset="0"/>
                <a:ea typeface="Calibri" panose="020F0502020204030204" pitchFamily="34" charset="0"/>
                <a:cs typeface="Times New Roman" panose="02020603050405020304" pitchFamily="18" charset="0"/>
              </a:rPr>
              <a:t>mini-videos.</a:t>
            </a:r>
            <a:endParaRPr lang="es-MX" sz="2400" b="1" dirty="0">
              <a:latin typeface="Calibri" panose="020F0502020204030204" pitchFamily="34" charset="0"/>
            </a:endParaRPr>
          </a:p>
        </p:txBody>
      </p:sp>
      <p:sp>
        <p:nvSpPr>
          <p:cNvPr id="6" name="Rectángulo: esquinas redondeadas 5">
            <a:extLst>
              <a:ext uri="{FF2B5EF4-FFF2-40B4-BE49-F238E27FC236}">
                <a16:creationId xmlns:a16="http://schemas.microsoft.com/office/drawing/2014/main" xmlns="" id="{977B8C55-416D-4588-A25D-A651F4F55E59}"/>
              </a:ext>
            </a:extLst>
          </p:cNvPr>
          <p:cNvSpPr/>
          <p:nvPr/>
        </p:nvSpPr>
        <p:spPr>
          <a:xfrm>
            <a:off x="7943558" y="1838579"/>
            <a:ext cx="3732628" cy="408192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a:t>Fase 3</a:t>
            </a:r>
          </a:p>
          <a:p>
            <a:pPr algn="ctr"/>
            <a:endParaRPr lang="es-MX" sz="2400" b="1" dirty="0"/>
          </a:p>
          <a:p>
            <a:pPr algn="ctr"/>
            <a:r>
              <a:rPr lang="es-ES" sz="1800" b="1" dirty="0">
                <a:effectLst/>
                <a:latin typeface="Calibri" panose="020F0502020204030204" pitchFamily="34" charset="0"/>
                <a:ea typeface="Calibri" panose="020F0502020204030204" pitchFamily="34" charset="0"/>
                <a:cs typeface="Times New Roman" panose="02020603050405020304" pitchFamily="18" charset="0"/>
              </a:rPr>
              <a:t>Evaluación y registro de</a:t>
            </a:r>
          </a:p>
          <a:p>
            <a:pPr algn="ctr"/>
            <a:r>
              <a:rPr lang="es-ES" sz="1800" b="1" dirty="0">
                <a:effectLst/>
                <a:latin typeface="Calibri" panose="020F0502020204030204" pitchFamily="34" charset="0"/>
                <a:ea typeface="Calibri" panose="020F0502020204030204" pitchFamily="34" charset="0"/>
                <a:cs typeface="Times New Roman" panose="02020603050405020304" pitchFamily="18" charset="0"/>
              </a:rPr>
              <a:t>mini-video</a:t>
            </a:r>
            <a:r>
              <a:rPr lang="es-ES" b="1" dirty="0">
                <a:latin typeface="Calibri" panose="020F0502020204030204" pitchFamily="34" charset="0"/>
                <a:ea typeface="Calibri" panose="020F0502020204030204" pitchFamily="34" charset="0"/>
                <a:cs typeface="Times New Roman" panose="02020603050405020304" pitchFamily="18" charset="0"/>
              </a:rPr>
              <a:t>s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en RUAUV.</a:t>
            </a:r>
            <a:endParaRPr lang="es-MX" sz="2400" b="1" dirty="0">
              <a:latin typeface="Calibri" panose="020F0502020204030204" pitchFamily="34" charset="0"/>
            </a:endParaRPr>
          </a:p>
        </p:txBody>
      </p:sp>
      <p:sp>
        <p:nvSpPr>
          <p:cNvPr id="8" name="CuadroTexto 7">
            <a:extLst>
              <a:ext uri="{FF2B5EF4-FFF2-40B4-BE49-F238E27FC236}">
                <a16:creationId xmlns:a16="http://schemas.microsoft.com/office/drawing/2014/main" xmlns="" id="{B94AAA63-1FAF-5E54-2E57-75371545C5ED}"/>
              </a:ext>
            </a:extLst>
          </p:cNvPr>
          <p:cNvSpPr txBox="1"/>
          <p:nvPr/>
        </p:nvSpPr>
        <p:spPr>
          <a:xfrm>
            <a:off x="1207760" y="1384791"/>
            <a:ext cx="7485148" cy="369332"/>
          </a:xfrm>
          <a:prstGeom prst="rect">
            <a:avLst/>
          </a:prstGeom>
          <a:noFill/>
        </p:spPr>
        <p:txBody>
          <a:bodyPr wrap="square" rtlCol="0">
            <a:spAutoFit/>
          </a:bodyPr>
          <a:lstStyle/>
          <a:p>
            <a:r>
              <a:rPr lang="es-MX" dirty="0"/>
              <a:t>Haga clic en cada recuadro para ir al contenido de cada fase.</a:t>
            </a:r>
          </a:p>
        </p:txBody>
      </p:sp>
      <p:pic>
        <p:nvPicPr>
          <p:cNvPr id="9" name="Imagen 8">
            <a:extLst>
              <a:ext uri="{FF2B5EF4-FFF2-40B4-BE49-F238E27FC236}">
                <a16:creationId xmlns:a16="http://schemas.microsoft.com/office/drawing/2014/main" xmlns="" id="{85B440AF-531B-4038-BB2E-1FFAEDA6DA27}"/>
              </a:ext>
            </a:extLst>
          </p:cNvPr>
          <p:cNvPicPr>
            <a:picLocks noChangeAspect="1"/>
          </p:cNvPicPr>
          <p:nvPr/>
        </p:nvPicPr>
        <p:blipFill>
          <a:blip r:embed="rId3"/>
          <a:stretch>
            <a:fillRect/>
          </a:stretch>
        </p:blipFill>
        <p:spPr>
          <a:xfrm>
            <a:off x="745254" y="1456673"/>
            <a:ext cx="462506" cy="318471"/>
          </a:xfrm>
          <a:prstGeom prst="rect">
            <a:avLst/>
          </a:prstGeom>
        </p:spPr>
      </p:pic>
      <p:sp>
        <p:nvSpPr>
          <p:cNvPr id="10" name="Título 1">
            <a:extLst>
              <a:ext uri="{FF2B5EF4-FFF2-40B4-BE49-F238E27FC236}">
                <a16:creationId xmlns:a16="http://schemas.microsoft.com/office/drawing/2014/main" xmlns="" id="{FD4CA7EC-AF4C-4AFA-8E24-99C135E0B033}"/>
              </a:ext>
            </a:extLst>
          </p:cNvPr>
          <p:cNvSpPr>
            <a:spLocks noGrp="1"/>
          </p:cNvSpPr>
          <p:nvPr>
            <p:ph type="title"/>
          </p:nvPr>
        </p:nvSpPr>
        <p:spPr>
          <a:xfrm>
            <a:off x="0" y="647673"/>
            <a:ext cx="12192000" cy="428387"/>
          </a:xfrm>
          <a:solidFill>
            <a:srgbClr val="00B050"/>
          </a:solidFill>
        </p:spPr>
        <p:txBody>
          <a:bodyPr>
            <a:noAutofit/>
          </a:bodyPr>
          <a:lstStyle/>
          <a:p>
            <a:r>
              <a:rPr lang="es-MX" sz="2500" b="1" dirty="0" smtClean="0">
                <a:solidFill>
                  <a:schemeClr val="bg1"/>
                </a:solidFill>
              </a:rPr>
              <a:t>Desarrollo de la Experiencia Educativa</a:t>
            </a:r>
            <a:endParaRPr lang="es-MX" sz="2500" b="1" dirty="0">
              <a:solidFill>
                <a:schemeClr val="bg1"/>
              </a:solidFill>
            </a:endParaRPr>
          </a:p>
        </p:txBody>
      </p:sp>
    </p:spTree>
    <p:extLst>
      <p:ext uri="{BB962C8B-B14F-4D97-AF65-F5344CB8AC3E}">
        <p14:creationId xmlns:p14="http://schemas.microsoft.com/office/powerpoint/2010/main" val="354064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xmlns=""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sp>
        <p:nvSpPr>
          <p:cNvPr id="9" name="Título 1">
            <a:extLst>
              <a:ext uri="{FF2B5EF4-FFF2-40B4-BE49-F238E27FC236}">
                <a16:creationId xmlns:a16="http://schemas.microsoft.com/office/drawing/2014/main" xmlns="" id="{2E2221D9-EA27-4789-BD5A-87BAC12E5EED}"/>
              </a:ext>
            </a:extLst>
          </p:cNvPr>
          <p:cNvSpPr>
            <a:spLocks noGrp="1"/>
          </p:cNvSpPr>
          <p:nvPr>
            <p:ph type="title"/>
          </p:nvPr>
        </p:nvSpPr>
        <p:spPr>
          <a:xfrm>
            <a:off x="387539" y="495547"/>
            <a:ext cx="10515600" cy="1325563"/>
          </a:xfrm>
        </p:spPr>
        <p:txBody>
          <a:bodyPr>
            <a:normAutofit/>
          </a:bodyPr>
          <a:lstStyle/>
          <a:p>
            <a:r>
              <a:rPr lang="es-MX" sz="3000" b="1" dirty="0">
                <a:solidFill>
                  <a:srgbClr val="000000"/>
                </a:solidFill>
              </a:rPr>
              <a:t>Evaluación del desempeño</a:t>
            </a:r>
          </a:p>
        </p:txBody>
      </p:sp>
      <p:pic>
        <p:nvPicPr>
          <p:cNvPr id="5" name="Imagen 4"/>
          <p:cNvPicPr>
            <a:picLocks noChangeAspect="1"/>
          </p:cNvPicPr>
          <p:nvPr/>
        </p:nvPicPr>
        <p:blipFill rotWithShape="1">
          <a:blip r:embed="rId2"/>
          <a:srcRect l="2017" t="6864" r="5290" b="3333"/>
          <a:stretch/>
        </p:blipFill>
        <p:spPr>
          <a:xfrm>
            <a:off x="112542" y="3024500"/>
            <a:ext cx="3241498" cy="3056074"/>
          </a:xfrm>
          <a:prstGeom prst="rect">
            <a:avLst/>
          </a:prstGeom>
        </p:spPr>
      </p:pic>
      <p:graphicFrame>
        <p:nvGraphicFramePr>
          <p:cNvPr id="7" name="Tabla 8">
            <a:extLst>
              <a:ext uri="{FF2B5EF4-FFF2-40B4-BE49-F238E27FC236}">
                <a16:creationId xmlns:a16="http://schemas.microsoft.com/office/drawing/2014/main" xmlns="" id="{64499D64-FB42-A08F-5A5A-7E038BA2ADC1}"/>
              </a:ext>
            </a:extLst>
          </p:cNvPr>
          <p:cNvGraphicFramePr>
            <a:graphicFrameLocks noGrp="1"/>
          </p:cNvGraphicFramePr>
          <p:nvPr>
            <p:extLst>
              <p:ext uri="{D42A27DB-BD31-4B8C-83A1-F6EECF244321}">
                <p14:modId xmlns:p14="http://schemas.microsoft.com/office/powerpoint/2010/main" val="2649853165"/>
              </p:ext>
            </p:extLst>
          </p:nvPr>
        </p:nvGraphicFramePr>
        <p:xfrm>
          <a:off x="3527436" y="3039588"/>
          <a:ext cx="8277025" cy="2627366"/>
        </p:xfrm>
        <a:graphic>
          <a:graphicData uri="http://schemas.openxmlformats.org/drawingml/2006/table">
            <a:tbl>
              <a:tblPr firstRow="1" bandRow="1">
                <a:tableStyleId>{5C22544A-7EE6-4342-B048-85BDC9FD1C3A}</a:tableStyleId>
              </a:tblPr>
              <a:tblGrid>
                <a:gridCol w="1007590">
                  <a:extLst>
                    <a:ext uri="{9D8B030D-6E8A-4147-A177-3AD203B41FA5}">
                      <a16:colId xmlns:a16="http://schemas.microsoft.com/office/drawing/2014/main" xmlns="" val="1088724932"/>
                    </a:ext>
                  </a:extLst>
                </a:gridCol>
                <a:gridCol w="6056628">
                  <a:extLst>
                    <a:ext uri="{9D8B030D-6E8A-4147-A177-3AD203B41FA5}">
                      <a16:colId xmlns:a16="http://schemas.microsoft.com/office/drawing/2014/main" xmlns="" val="921238823"/>
                    </a:ext>
                  </a:extLst>
                </a:gridCol>
                <a:gridCol w="1212807">
                  <a:extLst>
                    <a:ext uri="{9D8B030D-6E8A-4147-A177-3AD203B41FA5}">
                      <a16:colId xmlns:a16="http://schemas.microsoft.com/office/drawing/2014/main" xmlns="" val="1172908544"/>
                    </a:ext>
                  </a:extLst>
                </a:gridCol>
              </a:tblGrid>
              <a:tr h="444739">
                <a:tc>
                  <a:txBody>
                    <a:bodyPr/>
                    <a:lstStyle/>
                    <a:p>
                      <a:pPr algn="ctr"/>
                      <a:r>
                        <a:rPr lang="es-MX" dirty="0"/>
                        <a:t>Fases</a:t>
                      </a:r>
                    </a:p>
                  </a:txBody>
                  <a:tcPr>
                    <a:solidFill>
                      <a:srgbClr val="002060"/>
                    </a:solidFill>
                  </a:tcPr>
                </a:tc>
                <a:tc>
                  <a:txBody>
                    <a:bodyPr/>
                    <a:lstStyle/>
                    <a:p>
                      <a:pPr algn="ctr"/>
                      <a:r>
                        <a:rPr lang="es-MX" dirty="0"/>
                        <a:t>Evidencias de desempeño</a:t>
                      </a:r>
                    </a:p>
                  </a:txBody>
                  <a:tcPr>
                    <a:solidFill>
                      <a:srgbClr val="002060"/>
                    </a:solidFill>
                  </a:tcPr>
                </a:tc>
                <a:tc>
                  <a:txBody>
                    <a:bodyPr/>
                    <a:lstStyle/>
                    <a:p>
                      <a:pPr algn="ctr"/>
                      <a:r>
                        <a:rPr lang="es-MX" dirty="0"/>
                        <a:t>Porcentaje</a:t>
                      </a:r>
                    </a:p>
                  </a:txBody>
                  <a:tcPr>
                    <a:solidFill>
                      <a:srgbClr val="002060"/>
                    </a:solidFill>
                  </a:tcPr>
                </a:tc>
                <a:extLst>
                  <a:ext uri="{0D108BD9-81ED-4DB2-BD59-A6C34878D82A}">
                    <a16:rowId xmlns:a16="http://schemas.microsoft.com/office/drawing/2014/main" xmlns="" val="549746614"/>
                  </a:ext>
                </a:extLst>
              </a:tr>
              <a:tr h="320345">
                <a:tc>
                  <a:txBody>
                    <a:bodyPr/>
                    <a:lstStyle/>
                    <a:p>
                      <a:pPr algn="ctr"/>
                      <a:r>
                        <a:rPr lang="es-MX" dirty="0"/>
                        <a:t>Fase 1</a:t>
                      </a:r>
                    </a:p>
                  </a:txBody>
                  <a:tcPr anchor="ctr"/>
                </a:tc>
                <a:tc>
                  <a:txBody>
                    <a:bodyPr/>
                    <a:lstStyle/>
                    <a:p>
                      <a:r>
                        <a:rPr lang="es-ES" sz="1800" kern="1200" dirty="0">
                          <a:solidFill>
                            <a:schemeClr val="tx1"/>
                          </a:solidFill>
                          <a:effectLst/>
                          <a:latin typeface="+mn-lt"/>
                          <a:ea typeface="+mn-ea"/>
                          <a:cs typeface="+mn-cs"/>
                        </a:rPr>
                        <a:t>Actividad 1. Definición del objetivo y metodología a implementar en el mini-video.</a:t>
                      </a:r>
                      <a:endParaRPr lang="es-MX" dirty="0">
                        <a:solidFill>
                          <a:schemeClr val="tx1"/>
                        </a:solidFill>
                      </a:endParaRPr>
                    </a:p>
                  </a:txBody>
                  <a:tcPr anchor="ctr"/>
                </a:tc>
                <a:tc>
                  <a:txBody>
                    <a:bodyPr/>
                    <a:lstStyle/>
                    <a:p>
                      <a:pPr algn="ctr"/>
                      <a:r>
                        <a:rPr lang="es-MX" dirty="0"/>
                        <a:t>30%</a:t>
                      </a:r>
                    </a:p>
                  </a:txBody>
                  <a:tcPr anchor="ctr"/>
                </a:tc>
                <a:extLst>
                  <a:ext uri="{0D108BD9-81ED-4DB2-BD59-A6C34878D82A}">
                    <a16:rowId xmlns:a16="http://schemas.microsoft.com/office/drawing/2014/main" xmlns="" val="662781056"/>
                  </a:ext>
                </a:extLst>
              </a:tr>
              <a:tr h="640690">
                <a:tc>
                  <a:txBody>
                    <a:bodyPr/>
                    <a:lstStyle/>
                    <a:p>
                      <a:pPr algn="ctr"/>
                      <a:r>
                        <a:rPr lang="es-MX" dirty="0"/>
                        <a:t>Fase 2</a:t>
                      </a:r>
                    </a:p>
                  </a:txBody>
                  <a:tcPr anchor="ctr"/>
                </a:tc>
                <a:tc>
                  <a:txBody>
                    <a:bodyPr/>
                    <a:lstStyle/>
                    <a:p>
                      <a:r>
                        <a:rPr lang="es-ES" sz="1800" kern="1200" dirty="0">
                          <a:solidFill>
                            <a:schemeClr val="tx1"/>
                          </a:solidFill>
                          <a:effectLst/>
                          <a:latin typeface="+mn-lt"/>
                          <a:ea typeface="+mn-ea"/>
                          <a:cs typeface="+mn-cs"/>
                        </a:rPr>
                        <a:t>Actividad 2. Guion y video editado.</a:t>
                      </a:r>
                      <a:endParaRPr lang="es-MX" dirty="0">
                        <a:solidFill>
                          <a:schemeClr val="tx1"/>
                        </a:solidFill>
                      </a:endParaRPr>
                    </a:p>
                  </a:txBody>
                  <a:tcPr anchor="ctr"/>
                </a:tc>
                <a:tc>
                  <a:txBody>
                    <a:bodyPr/>
                    <a:lstStyle/>
                    <a:p>
                      <a:pPr algn="ctr"/>
                      <a:r>
                        <a:rPr lang="es-MX" dirty="0"/>
                        <a:t>50 %</a:t>
                      </a:r>
                    </a:p>
                  </a:txBody>
                  <a:tcPr anchor="ctr"/>
                </a:tc>
                <a:extLst>
                  <a:ext uri="{0D108BD9-81ED-4DB2-BD59-A6C34878D82A}">
                    <a16:rowId xmlns:a16="http://schemas.microsoft.com/office/drawing/2014/main" xmlns="" val="376178696"/>
                  </a:ext>
                </a:extLst>
              </a:tr>
              <a:tr h="536097">
                <a:tc>
                  <a:txBody>
                    <a:bodyPr/>
                    <a:lstStyle/>
                    <a:p>
                      <a:pPr algn="ctr"/>
                      <a:r>
                        <a:rPr lang="es-MX" dirty="0"/>
                        <a:t>Fase 3</a:t>
                      </a:r>
                    </a:p>
                  </a:txBody>
                  <a:tcPr anchor="ctr"/>
                </a:tc>
                <a:tc>
                  <a:txBody>
                    <a:bodyPr/>
                    <a:lstStyle/>
                    <a:p>
                      <a:r>
                        <a:rPr lang="es-ES" sz="1800" kern="1200" dirty="0">
                          <a:solidFill>
                            <a:schemeClr val="tx1"/>
                          </a:solidFill>
                          <a:effectLst/>
                          <a:latin typeface="+mn-lt"/>
                          <a:ea typeface="+mn-ea"/>
                          <a:cs typeface="+mn-cs"/>
                        </a:rPr>
                        <a:t>Actividad 3. Evaluación y registro del mini-video en RUAUV.</a:t>
                      </a:r>
                      <a:endParaRPr lang="es-MX" dirty="0">
                        <a:solidFill>
                          <a:schemeClr val="tx1"/>
                        </a:solidFill>
                      </a:endParaRPr>
                    </a:p>
                  </a:txBody>
                  <a:tcPr/>
                </a:tc>
                <a:tc>
                  <a:txBody>
                    <a:bodyPr/>
                    <a:lstStyle/>
                    <a:p>
                      <a:pPr algn="ctr"/>
                      <a:r>
                        <a:rPr lang="es-MX" dirty="0"/>
                        <a:t>20 %</a:t>
                      </a:r>
                    </a:p>
                  </a:txBody>
                  <a:tcPr anchor="ctr"/>
                </a:tc>
                <a:extLst>
                  <a:ext uri="{0D108BD9-81ED-4DB2-BD59-A6C34878D82A}">
                    <a16:rowId xmlns:a16="http://schemas.microsoft.com/office/drawing/2014/main" xmlns="" val="3689636105"/>
                  </a:ext>
                </a:extLst>
              </a:tr>
              <a:tr h="320345">
                <a:tc>
                  <a:txBody>
                    <a:bodyPr/>
                    <a:lstStyle/>
                    <a:p>
                      <a:endParaRPr lang="es-MX" dirty="0"/>
                    </a:p>
                  </a:txBody>
                  <a:tcPr>
                    <a:noFill/>
                  </a:tcPr>
                </a:tc>
                <a:tc>
                  <a:txBody>
                    <a:bodyPr/>
                    <a:lstStyle/>
                    <a:p>
                      <a:pPr algn="r"/>
                      <a:r>
                        <a:rPr lang="es-MX" b="1" dirty="0"/>
                        <a:t>Total</a:t>
                      </a:r>
                    </a:p>
                  </a:txBody>
                  <a:tcPr anchor="ctr"/>
                </a:tc>
                <a:tc>
                  <a:txBody>
                    <a:bodyPr/>
                    <a:lstStyle/>
                    <a:p>
                      <a:pPr algn="ctr"/>
                      <a:r>
                        <a:rPr lang="es-MX" b="1" dirty="0"/>
                        <a:t>100 %</a:t>
                      </a:r>
                    </a:p>
                  </a:txBody>
                  <a:tcPr anchor="ctr"/>
                </a:tc>
                <a:extLst>
                  <a:ext uri="{0D108BD9-81ED-4DB2-BD59-A6C34878D82A}">
                    <a16:rowId xmlns:a16="http://schemas.microsoft.com/office/drawing/2014/main" xmlns="" val="3529319095"/>
                  </a:ext>
                </a:extLst>
              </a:tr>
            </a:tbl>
          </a:graphicData>
        </a:graphic>
      </p:graphicFrame>
    </p:spTree>
    <p:extLst>
      <p:ext uri="{BB962C8B-B14F-4D97-AF65-F5344CB8AC3E}">
        <p14:creationId xmlns:p14="http://schemas.microsoft.com/office/powerpoint/2010/main" val="428981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xmlns="" id="{94D191FF-2770-4808-B9E3-E3D5F31A44B9}"/>
              </a:ext>
            </a:extLst>
          </p:cNvPr>
          <p:cNvSpPr/>
          <p:nvPr/>
        </p:nvSpPr>
        <p:spPr>
          <a:xfrm>
            <a:off x="6524335" y="657315"/>
            <a:ext cx="5306583" cy="622628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Rectángulo: esquinas redondeadas 2">
            <a:extLst>
              <a:ext uri="{FF2B5EF4-FFF2-40B4-BE49-F238E27FC236}">
                <a16:creationId xmlns:a16="http://schemas.microsoft.com/office/drawing/2014/main" xmlns="" id="{4C040F9F-0794-4827-A378-16E9E22FD70A}"/>
              </a:ext>
            </a:extLst>
          </p:cNvPr>
          <p:cNvSpPr/>
          <p:nvPr/>
        </p:nvSpPr>
        <p:spPr>
          <a:xfrm>
            <a:off x="112542" y="0"/>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Inicio</a:t>
            </a:r>
          </a:p>
        </p:txBody>
      </p:sp>
      <p:sp>
        <p:nvSpPr>
          <p:cNvPr id="7" name="Rectángulo 6"/>
          <p:cNvSpPr/>
          <p:nvPr/>
        </p:nvSpPr>
        <p:spPr>
          <a:xfrm>
            <a:off x="6729106" y="866687"/>
            <a:ext cx="4945567" cy="6093976"/>
          </a:xfrm>
          <a:prstGeom prst="rect">
            <a:avLst/>
          </a:prstGeom>
        </p:spPr>
        <p:txBody>
          <a:bodyPr wrap="square">
            <a:spAutoFit/>
          </a:bodyPr>
          <a:lstStyle/>
          <a:p>
            <a:r>
              <a:rPr lang="es-MX" sz="1000" b="1" dirty="0" smtClean="0"/>
              <a:t>Universidad </a:t>
            </a:r>
            <a:r>
              <a:rPr lang="es-MX" sz="1000" b="1" dirty="0"/>
              <a:t>Veracruzana</a:t>
            </a:r>
            <a:endParaRPr lang="es-MX" sz="1000" dirty="0"/>
          </a:p>
          <a:p>
            <a:endParaRPr lang="es-MX" sz="1000" dirty="0"/>
          </a:p>
          <a:p>
            <a:r>
              <a:rPr lang="es-MX" sz="1000" b="1" dirty="0"/>
              <a:t>Dra. Elena </a:t>
            </a:r>
            <a:r>
              <a:rPr lang="es-MX" sz="1000" b="1" dirty="0" err="1"/>
              <a:t>Rustrián</a:t>
            </a:r>
            <a:r>
              <a:rPr lang="es-MX" sz="1000" b="1" dirty="0"/>
              <a:t> Portilla</a:t>
            </a:r>
          </a:p>
          <a:p>
            <a:r>
              <a:rPr lang="es-MX" sz="1000" dirty="0"/>
              <a:t>Secretaría Académica</a:t>
            </a:r>
          </a:p>
          <a:p>
            <a:r>
              <a:rPr lang="es-MX" sz="1000" b="1" dirty="0"/>
              <a:t>Mtra. Carla Mónica Gómez Salgado</a:t>
            </a:r>
            <a:endParaRPr lang="es-MX" sz="1000" dirty="0"/>
          </a:p>
          <a:p>
            <a:r>
              <a:rPr lang="es-MX" sz="1000" dirty="0"/>
              <a:t>Coordinación General de Educación en </a:t>
            </a:r>
            <a:r>
              <a:rPr lang="es-MX" sz="1000" dirty="0" smtClean="0"/>
              <a:t>Línea</a:t>
            </a:r>
          </a:p>
          <a:p>
            <a:endParaRPr lang="es-ES" sz="1000" dirty="0" smtClean="0"/>
          </a:p>
          <a:p>
            <a:r>
              <a:rPr lang="es-MX" sz="1000" b="1" dirty="0"/>
              <a:t>Dirección General de Desarrollo Académico e Innovación Educativa (DGDAIE</a:t>
            </a:r>
            <a:r>
              <a:rPr lang="es-MX" sz="1000" b="1" dirty="0" smtClean="0"/>
              <a:t>)</a:t>
            </a:r>
          </a:p>
          <a:p>
            <a:endParaRPr lang="es-MX" sz="1000" b="1" dirty="0"/>
          </a:p>
          <a:p>
            <a:r>
              <a:rPr lang="es-MX" sz="1000" b="1" dirty="0" smtClean="0"/>
              <a:t>Dra</a:t>
            </a:r>
            <a:r>
              <a:rPr lang="es-MX" sz="1000" b="1" dirty="0"/>
              <a:t>. Elizabeth Ocampo Gómez </a:t>
            </a:r>
            <a:r>
              <a:rPr lang="es-MX" sz="1000" dirty="0"/>
              <a:t/>
            </a:r>
            <a:br>
              <a:rPr lang="es-MX" sz="1000" dirty="0"/>
            </a:br>
            <a:r>
              <a:rPr lang="es-MX" sz="1000" dirty="0"/>
              <a:t>Dirección </a:t>
            </a:r>
            <a:r>
              <a:rPr lang="es-MX" sz="1000" dirty="0" smtClean="0"/>
              <a:t>General</a:t>
            </a:r>
            <a:endParaRPr lang="es-MX" sz="1000" dirty="0"/>
          </a:p>
          <a:p>
            <a:r>
              <a:rPr lang="es-MX" sz="1000" b="1" dirty="0"/>
              <a:t>Mtro. Miguel Ángel Barradas </a:t>
            </a:r>
            <a:r>
              <a:rPr lang="es-MX" sz="1000" b="1" dirty="0" err="1"/>
              <a:t>Gerón</a:t>
            </a:r>
            <a:endParaRPr lang="es-MX" sz="1000" dirty="0"/>
          </a:p>
          <a:p>
            <a:r>
              <a:rPr lang="es-MX" sz="1000" dirty="0"/>
              <a:t>Dirección de Innovación Educativa</a:t>
            </a:r>
          </a:p>
          <a:p>
            <a:r>
              <a:rPr lang="es-MX" sz="1000" b="1" dirty="0"/>
              <a:t>Mtra. Araceli Arg</a:t>
            </a:r>
            <a:r>
              <a:rPr lang="es-ES" sz="1000" b="1" dirty="0"/>
              <a:t>ü</a:t>
            </a:r>
            <a:r>
              <a:rPr lang="es-MX" sz="1000" b="1" dirty="0"/>
              <a:t>ello Aguilar</a:t>
            </a:r>
            <a:endParaRPr lang="es-MX" sz="1000" dirty="0"/>
          </a:p>
          <a:p>
            <a:r>
              <a:rPr lang="es-MX" sz="1000" dirty="0"/>
              <a:t>Dirección de Fortalecimiento Académico</a:t>
            </a:r>
          </a:p>
          <a:p>
            <a:r>
              <a:rPr lang="es-MX" sz="1000" b="1" dirty="0"/>
              <a:t>Mtro. Rafael Lucio Pérez Rojas</a:t>
            </a:r>
            <a:endParaRPr lang="es-MX" sz="1000" dirty="0"/>
          </a:p>
          <a:p>
            <a:r>
              <a:rPr lang="es-MX" sz="1000" dirty="0"/>
              <a:t>Departamento de Formación Académica</a:t>
            </a:r>
          </a:p>
          <a:p>
            <a:endParaRPr lang="es-MX" sz="1000" dirty="0"/>
          </a:p>
          <a:p>
            <a:r>
              <a:rPr lang="es-MX" sz="1000" b="1" dirty="0"/>
              <a:t>Autoría de la Experiencia Educativa del Programa de Formación de </a:t>
            </a:r>
            <a:r>
              <a:rPr lang="es-MX" sz="1000" b="1" dirty="0" smtClean="0"/>
              <a:t>Académicos</a:t>
            </a:r>
          </a:p>
          <a:p>
            <a:endParaRPr lang="es-MX" sz="1000" b="1" dirty="0" smtClean="0"/>
          </a:p>
          <a:p>
            <a:r>
              <a:rPr lang="es-MX" sz="1000" b="1" dirty="0" smtClean="0"/>
              <a:t>Mtra</a:t>
            </a:r>
            <a:r>
              <a:rPr lang="es-MX" sz="1000" b="1" dirty="0"/>
              <a:t>. Zenaida Ávila Aguilar</a:t>
            </a:r>
          </a:p>
          <a:p>
            <a:r>
              <a:rPr lang="es-MX" sz="1000" dirty="0" smtClean="0"/>
              <a:t>Experta en contenido</a:t>
            </a:r>
            <a:endParaRPr lang="es-MX" sz="1000" dirty="0"/>
          </a:p>
          <a:p>
            <a:endParaRPr lang="es-MX" sz="1000" b="1" dirty="0" smtClean="0"/>
          </a:p>
          <a:p>
            <a:r>
              <a:rPr lang="es-MX" sz="1000" b="1" dirty="0" smtClean="0"/>
              <a:t>Célula </a:t>
            </a:r>
            <a:r>
              <a:rPr lang="es-MX" sz="1000" b="1" dirty="0"/>
              <a:t>de </a:t>
            </a:r>
            <a:r>
              <a:rPr lang="es-MX" sz="1000" b="1" dirty="0" smtClean="0"/>
              <a:t>desarrollo </a:t>
            </a:r>
            <a:r>
              <a:rPr lang="es-MX" sz="1000" b="1" dirty="0"/>
              <a:t>de Experiencias </a:t>
            </a:r>
            <a:r>
              <a:rPr lang="es-MX" sz="1000" b="1" dirty="0" smtClean="0"/>
              <a:t>Educativas virtuales </a:t>
            </a:r>
            <a:r>
              <a:rPr lang="es-MX" sz="1000" b="1" dirty="0"/>
              <a:t>de la DGDAIE</a:t>
            </a:r>
          </a:p>
          <a:p>
            <a:endParaRPr lang="es-MX" sz="1000" b="1" dirty="0" smtClean="0"/>
          </a:p>
          <a:p>
            <a:r>
              <a:rPr lang="es-MX" sz="1000" b="1" dirty="0" smtClean="0"/>
              <a:t>Mtra</a:t>
            </a:r>
            <a:r>
              <a:rPr lang="es-MX" sz="1000" b="1" dirty="0"/>
              <a:t>. Luz Mariela Cabrera Hernández</a:t>
            </a:r>
            <a:endParaRPr lang="es-MX" sz="1000" dirty="0"/>
          </a:p>
          <a:p>
            <a:r>
              <a:rPr lang="es-MX" sz="1000" dirty="0" smtClean="0"/>
              <a:t>Coordinación de Célula de desarrollo</a:t>
            </a:r>
            <a:endParaRPr lang="es-MX" sz="1000" dirty="0"/>
          </a:p>
          <a:p>
            <a:r>
              <a:rPr lang="es-MX" sz="1000" b="1" dirty="0"/>
              <a:t>Mtra. Alicia Mora </a:t>
            </a:r>
            <a:r>
              <a:rPr lang="es-MX" sz="1000" b="1" dirty="0" err="1"/>
              <a:t>Rodr</a:t>
            </a:r>
            <a:r>
              <a:rPr lang="es-ES" sz="1000" b="1" dirty="0"/>
              <a:t>í</a:t>
            </a:r>
            <a:r>
              <a:rPr lang="es-MX" sz="1000" b="1" dirty="0" err="1"/>
              <a:t>guez</a:t>
            </a:r>
            <a:endParaRPr lang="es-MX" sz="1000" b="1" dirty="0"/>
          </a:p>
          <a:p>
            <a:r>
              <a:rPr lang="es-MX" sz="1000" dirty="0"/>
              <a:t>Corrección de estilo</a:t>
            </a:r>
          </a:p>
          <a:p>
            <a:r>
              <a:rPr lang="es-MX" sz="1000" b="1" dirty="0"/>
              <a:t>Mtro. Aurelio Hernández Guerrero</a:t>
            </a:r>
          </a:p>
          <a:p>
            <a:r>
              <a:rPr lang="es-MX" sz="1000" dirty="0"/>
              <a:t>Diseño gráfico</a:t>
            </a:r>
          </a:p>
          <a:p>
            <a:r>
              <a:rPr lang="es-MX" sz="1000" b="1" dirty="0"/>
              <a:t>Mtro. J</a:t>
            </a:r>
            <a:r>
              <a:rPr lang="es-ES" sz="1000" b="1" dirty="0" err="1"/>
              <a:t>ó</a:t>
            </a:r>
            <a:r>
              <a:rPr lang="es-MX" sz="1000" b="1" dirty="0" err="1"/>
              <a:t>nathan</a:t>
            </a:r>
            <a:r>
              <a:rPr lang="es-MX" sz="1000" b="1" dirty="0"/>
              <a:t> Iván Guti</a:t>
            </a:r>
            <a:r>
              <a:rPr lang="es-ES" sz="1000" b="1" dirty="0"/>
              <a:t>é</a:t>
            </a:r>
            <a:r>
              <a:rPr lang="es-MX" sz="1000" b="1" dirty="0" err="1"/>
              <a:t>rrez</a:t>
            </a:r>
            <a:r>
              <a:rPr lang="es-MX" sz="1000" b="1" dirty="0"/>
              <a:t> Palma</a:t>
            </a:r>
          </a:p>
          <a:p>
            <a:r>
              <a:rPr lang="es-MX" sz="1000" dirty="0"/>
              <a:t>Experto en medios</a:t>
            </a:r>
          </a:p>
          <a:p>
            <a:r>
              <a:rPr lang="es-MX" sz="1000" b="1" dirty="0"/>
              <a:t>Mtro. Josafat Murillo </a:t>
            </a:r>
            <a:r>
              <a:rPr lang="es-MX" sz="1000" b="1" dirty="0" err="1"/>
              <a:t>Hern</a:t>
            </a:r>
            <a:r>
              <a:rPr lang="es-ES" sz="1000" b="1" dirty="0"/>
              <a:t>á</a:t>
            </a:r>
            <a:r>
              <a:rPr lang="es-MX" sz="1000" b="1" dirty="0" err="1"/>
              <a:t>ndez</a:t>
            </a:r>
            <a:endParaRPr lang="es-MX" sz="1000" b="1" dirty="0"/>
          </a:p>
          <a:p>
            <a:r>
              <a:rPr lang="es-MX" sz="1000" dirty="0"/>
              <a:t>Gestión de contenido</a:t>
            </a:r>
          </a:p>
          <a:p>
            <a:r>
              <a:rPr lang="es-MX" sz="1000" b="1" dirty="0" smtClean="0"/>
              <a:t>Mtro</a:t>
            </a:r>
            <a:r>
              <a:rPr lang="es-MX" sz="1000" b="1" dirty="0"/>
              <a:t>. Mario Evaristo Gonz</a:t>
            </a:r>
            <a:r>
              <a:rPr lang="es-ES" sz="1000" b="1" dirty="0"/>
              <a:t>á</a:t>
            </a:r>
            <a:r>
              <a:rPr lang="es-MX" sz="1000" b="1" dirty="0"/>
              <a:t>lez M</a:t>
            </a:r>
            <a:r>
              <a:rPr lang="es-ES" sz="1000" b="1" dirty="0"/>
              <a:t>é</a:t>
            </a:r>
            <a:r>
              <a:rPr lang="es-MX" sz="1000" b="1" dirty="0"/>
              <a:t>ndez </a:t>
            </a:r>
          </a:p>
          <a:p>
            <a:r>
              <a:rPr lang="es-MX" sz="1000" dirty="0"/>
              <a:t>Diseño instruccional</a:t>
            </a:r>
          </a:p>
          <a:p>
            <a:r>
              <a:rPr lang="es-MX" sz="1000" b="1" dirty="0" smtClean="0"/>
              <a:t>Mtro</a:t>
            </a:r>
            <a:r>
              <a:rPr lang="es-MX" sz="1000" b="1" dirty="0"/>
              <a:t>. Renato Vargas G</a:t>
            </a:r>
            <a:r>
              <a:rPr lang="es-ES" sz="1000" b="1" dirty="0"/>
              <a:t>ó</a:t>
            </a:r>
            <a:r>
              <a:rPr lang="es-MX" sz="1000" b="1" dirty="0"/>
              <a:t>mez</a:t>
            </a:r>
          </a:p>
          <a:p>
            <a:r>
              <a:rPr lang="es-MX" sz="1000" dirty="0" smtClean="0"/>
              <a:t>Programación</a:t>
            </a:r>
            <a:endParaRPr lang="es-MX" sz="1000" dirty="0"/>
          </a:p>
        </p:txBody>
      </p:sp>
      <p:sp>
        <p:nvSpPr>
          <p:cNvPr id="9" name="Bocadillo: rectángulo 10">
            <a:extLst>
              <a:ext uri="{FF2B5EF4-FFF2-40B4-BE49-F238E27FC236}">
                <a16:creationId xmlns:a16="http://schemas.microsoft.com/office/drawing/2014/main" xmlns="" id="{4FB43EDC-E61D-4B6B-A01D-DB1B96722E81}"/>
              </a:ext>
            </a:extLst>
          </p:cNvPr>
          <p:cNvSpPr/>
          <p:nvPr/>
        </p:nvSpPr>
        <p:spPr>
          <a:xfrm>
            <a:off x="672981" y="5733656"/>
            <a:ext cx="5718517" cy="637844"/>
          </a:xfrm>
          <a:prstGeom prst="wedgeRectCallout">
            <a:avLst>
              <a:gd name="adj1" fmla="val 52254"/>
              <a:gd name="adj2" fmla="val -10448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rgbClr val="000000"/>
                </a:solidFill>
              </a:rPr>
              <a:t>Renato</a:t>
            </a:r>
            <a:r>
              <a:rPr lang="es-MX" sz="1400" dirty="0">
                <a:solidFill>
                  <a:srgbClr val="000000"/>
                </a:solidFill>
              </a:rPr>
              <a:t>, </a:t>
            </a:r>
            <a:r>
              <a:rPr lang="es-MX" sz="1400" dirty="0" smtClean="0">
                <a:solidFill>
                  <a:srgbClr val="000000"/>
                </a:solidFill>
              </a:rPr>
              <a:t>integra la información tal y como está, con los espacios que se señalan.</a:t>
            </a:r>
            <a:endParaRPr lang="es-MX" sz="1400" dirty="0">
              <a:solidFill>
                <a:srgbClr val="000000"/>
              </a:solidFill>
            </a:endParaRPr>
          </a:p>
        </p:txBody>
      </p:sp>
      <p:pic>
        <p:nvPicPr>
          <p:cNvPr id="2" name="Imagen 1"/>
          <p:cNvPicPr>
            <a:picLocks noChangeAspect="1"/>
          </p:cNvPicPr>
          <p:nvPr/>
        </p:nvPicPr>
        <p:blipFill>
          <a:blip r:embed="rId3"/>
          <a:stretch>
            <a:fillRect/>
          </a:stretch>
        </p:blipFill>
        <p:spPr>
          <a:xfrm>
            <a:off x="112542" y="3137417"/>
            <a:ext cx="6074185" cy="1828283"/>
          </a:xfrm>
          <a:prstGeom prst="rect">
            <a:avLst/>
          </a:prstGeom>
        </p:spPr>
      </p:pic>
      <p:sp>
        <p:nvSpPr>
          <p:cNvPr id="10" name="Título 1">
            <a:extLst>
              <a:ext uri="{FF2B5EF4-FFF2-40B4-BE49-F238E27FC236}">
                <a16:creationId xmlns:a16="http://schemas.microsoft.com/office/drawing/2014/main" xmlns="" id="{FD4CA7EC-AF4C-4AFA-8E24-99C135E0B033}"/>
              </a:ext>
            </a:extLst>
          </p:cNvPr>
          <p:cNvSpPr>
            <a:spLocks noGrp="1"/>
          </p:cNvSpPr>
          <p:nvPr>
            <p:ph type="title"/>
          </p:nvPr>
        </p:nvSpPr>
        <p:spPr>
          <a:xfrm>
            <a:off x="0" y="480110"/>
            <a:ext cx="12192000" cy="346420"/>
          </a:xfrm>
          <a:solidFill>
            <a:srgbClr val="00B050"/>
          </a:solidFill>
        </p:spPr>
        <p:txBody>
          <a:bodyPr>
            <a:noAutofit/>
          </a:bodyPr>
          <a:lstStyle/>
          <a:p>
            <a:r>
              <a:rPr lang="es-MX" sz="2500" b="1" dirty="0" smtClean="0">
                <a:solidFill>
                  <a:schemeClr val="bg1"/>
                </a:solidFill>
              </a:rPr>
              <a:t>Sobre la Experiencia Educativa</a:t>
            </a:r>
            <a:endParaRPr lang="es-MX" sz="2500" b="1" dirty="0">
              <a:solidFill>
                <a:schemeClr val="bg1"/>
              </a:solidFill>
            </a:endParaRPr>
          </a:p>
        </p:txBody>
      </p:sp>
    </p:spTree>
    <p:extLst>
      <p:ext uri="{BB962C8B-B14F-4D97-AF65-F5344CB8AC3E}">
        <p14:creationId xmlns:p14="http://schemas.microsoft.com/office/powerpoint/2010/main" val="414010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xmlns="" id="{95877EF0-073C-4E2E-A88D-A1116229B3CB}"/>
              </a:ext>
            </a:extLst>
          </p:cNvPr>
          <p:cNvGrpSpPr/>
          <p:nvPr/>
        </p:nvGrpSpPr>
        <p:grpSpPr>
          <a:xfrm>
            <a:off x="300111" y="182557"/>
            <a:ext cx="11591778" cy="6492884"/>
            <a:chOff x="1812091" y="182553"/>
            <a:chExt cx="8567814" cy="6492884"/>
          </a:xfrm>
        </p:grpSpPr>
        <p:sp>
          <p:nvSpPr>
            <p:cNvPr id="4" name="Diagrama de flujo: extraer 3">
              <a:extLst>
                <a:ext uri="{FF2B5EF4-FFF2-40B4-BE49-F238E27FC236}">
                  <a16:creationId xmlns:a16="http://schemas.microsoft.com/office/drawing/2014/main" xmlns=""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Diagrama de flujo: extraer 6">
              <a:extLst>
                <a:ext uri="{FF2B5EF4-FFF2-40B4-BE49-F238E27FC236}">
                  <a16:creationId xmlns:a16="http://schemas.microsoft.com/office/drawing/2014/main" xmlns=""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Diagrama de flujo: extraer 7">
              <a:extLst>
                <a:ext uri="{FF2B5EF4-FFF2-40B4-BE49-F238E27FC236}">
                  <a16:creationId xmlns:a16="http://schemas.microsoft.com/office/drawing/2014/main" xmlns=""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Diagrama de flujo: extraer 8">
              <a:extLst>
                <a:ext uri="{FF2B5EF4-FFF2-40B4-BE49-F238E27FC236}">
                  <a16:creationId xmlns:a16="http://schemas.microsoft.com/office/drawing/2014/main" xmlns=""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Diagrama de flujo: extraer 2">
              <a:extLst>
                <a:ext uri="{FF2B5EF4-FFF2-40B4-BE49-F238E27FC236}">
                  <a16:creationId xmlns:a16="http://schemas.microsoft.com/office/drawing/2014/main" xmlns=""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1" name="Título 1">
            <a:extLst>
              <a:ext uri="{FF2B5EF4-FFF2-40B4-BE49-F238E27FC236}">
                <a16:creationId xmlns:a16="http://schemas.microsoft.com/office/drawing/2014/main" xmlns="" id="{41186FA1-1C5E-40EF-B49E-558AD11333ED}"/>
              </a:ext>
            </a:extLst>
          </p:cNvPr>
          <p:cNvSpPr>
            <a:spLocks noGrp="1"/>
          </p:cNvSpPr>
          <p:nvPr>
            <p:ph type="title"/>
          </p:nvPr>
        </p:nvSpPr>
        <p:spPr>
          <a:xfrm>
            <a:off x="507547" y="1688119"/>
            <a:ext cx="3417339" cy="2053883"/>
          </a:xfrm>
        </p:spPr>
        <p:txBody>
          <a:bodyPr>
            <a:noAutofit/>
          </a:bodyPr>
          <a:lstStyle/>
          <a:p>
            <a:r>
              <a:rPr lang="es-MX" sz="3200" b="1" dirty="0">
                <a:solidFill>
                  <a:schemeClr val="bg1"/>
                </a:solidFill>
              </a:rPr>
              <a:t>Fase 1</a:t>
            </a:r>
          </a:p>
        </p:txBody>
      </p:sp>
      <p:sp>
        <p:nvSpPr>
          <p:cNvPr id="15" name="CuadroTexto 14">
            <a:extLst>
              <a:ext uri="{FF2B5EF4-FFF2-40B4-BE49-F238E27FC236}">
                <a16:creationId xmlns:a16="http://schemas.microsoft.com/office/drawing/2014/main" xmlns="" id="{8DABCDCA-2EBD-4B81-AB3B-FA6731242522}"/>
              </a:ext>
            </a:extLst>
          </p:cNvPr>
          <p:cNvSpPr txBox="1"/>
          <p:nvPr/>
        </p:nvSpPr>
        <p:spPr>
          <a:xfrm>
            <a:off x="2886362" y="3742002"/>
            <a:ext cx="6419273" cy="2062103"/>
          </a:xfrm>
          <a:prstGeom prst="rect">
            <a:avLst/>
          </a:prstGeom>
          <a:noFill/>
        </p:spPr>
        <p:txBody>
          <a:bodyPr wrap="square">
            <a:spAutoFit/>
          </a:bodyPr>
          <a:lstStyle/>
          <a:p>
            <a:pPr algn="ctr"/>
            <a:r>
              <a:rPr lang="es-E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Elementos necesarios para el desarrollo de </a:t>
            </a:r>
            <a:r>
              <a:rPr lang="es-ES" sz="32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mini-videos</a:t>
            </a:r>
            <a:r>
              <a:rPr lang="es-ES" sz="3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como recursos didácticos</a:t>
            </a:r>
            <a:endParaRPr lang="es-MX" sz="4000" b="1" dirty="0">
              <a:solidFill>
                <a:schemeClr val="bg1"/>
              </a:solidFill>
              <a:latin typeface="Calibri" panose="020F0502020204030204" pitchFamily="34" charset="0"/>
            </a:endParaRPr>
          </a:p>
          <a:p>
            <a:pPr algn="ctr"/>
            <a:endParaRPr lang="es-MX" sz="3200" b="1" dirty="0">
              <a:solidFill>
                <a:schemeClr val="bg1"/>
              </a:solidFill>
            </a:endParaRPr>
          </a:p>
        </p:txBody>
      </p:sp>
    </p:spTree>
    <p:extLst>
      <p:ext uri="{BB962C8B-B14F-4D97-AF65-F5344CB8AC3E}">
        <p14:creationId xmlns:p14="http://schemas.microsoft.com/office/powerpoint/2010/main" val="68634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xmlns=""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xmlns=""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7" y="2328481"/>
            <a:ext cx="5157787" cy="465689"/>
          </a:xfrm>
          <a:ln>
            <a:noFill/>
          </a:ln>
        </p:spPr>
        <p:txBody>
          <a:bodyPr/>
          <a:lstStyle/>
          <a:p>
            <a:r>
              <a:rPr lang="es-MX" dirty="0">
                <a:solidFill>
                  <a:schemeClr val="bg1"/>
                </a:solidFill>
              </a:rPr>
              <a:t>Propósito</a:t>
            </a: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938213" y="3241634"/>
            <a:ext cx="5222442" cy="1317801"/>
          </a:xfrm>
          <a:ln>
            <a:noFill/>
          </a:ln>
        </p:spPr>
        <p:txBody>
          <a:bodyPr>
            <a:normAutofit/>
          </a:bodyPr>
          <a:lstStyle/>
          <a:p>
            <a:pPr marL="0" indent="0" algn="just">
              <a:lnSpc>
                <a:spcPct val="100000"/>
              </a:lnSpc>
              <a:buNone/>
            </a:pPr>
            <a:r>
              <a:rPr lang="es-ES" sz="1800" dirty="0"/>
              <a:t>El participante identifica saberes teóricos que requerirá para desarrollar un mini</a:t>
            </a:r>
            <a:r>
              <a:rPr lang="es-ES" sz="1800" dirty="0">
                <a:ea typeface="Calibri" panose="020F0502020204030204" pitchFamily="34" charset="0"/>
                <a:cs typeface="Times New Roman" panose="02020603050405020304" pitchFamily="18" charset="0"/>
              </a:rPr>
              <a:t>-</a:t>
            </a:r>
            <a:r>
              <a:rPr lang="es-ES" sz="1800" dirty="0"/>
              <a:t>video, así como la metodología a implementar para incluirlo en una clase. </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pic>
        <p:nvPicPr>
          <p:cNvPr id="14" name="Gráfico 13" descr="Imagen con relleno sólido">
            <a:extLst>
              <a:ext uri="{FF2B5EF4-FFF2-40B4-BE49-F238E27FC236}">
                <a16:creationId xmlns:a16="http://schemas.microsoft.com/office/drawing/2014/main" xmlns="" id="{A84E31BE-82E0-B272-0E96-92140178C1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096941" y="2390213"/>
            <a:ext cx="3744446" cy="3744446"/>
          </a:xfrm>
          <a:prstGeom prst="rect">
            <a:avLst/>
          </a:prstGeom>
        </p:spPr>
      </p:pic>
      <p:sp>
        <p:nvSpPr>
          <p:cNvPr id="10" name="CuadroTexto 9">
            <a:extLst>
              <a:ext uri="{FF2B5EF4-FFF2-40B4-BE49-F238E27FC236}">
                <a16:creationId xmlns:a16="http://schemas.microsoft.com/office/drawing/2014/main" xmlns="" id="{B9691A03-F083-BF37-7588-175E52CC6113}"/>
              </a:ext>
            </a:extLst>
          </p:cNvPr>
          <p:cNvSpPr txBox="1"/>
          <p:nvPr/>
        </p:nvSpPr>
        <p:spPr>
          <a:xfrm>
            <a:off x="1326141" y="1281100"/>
            <a:ext cx="5770800" cy="369332"/>
          </a:xfrm>
          <a:prstGeom prst="rect">
            <a:avLst/>
          </a:prstGeom>
          <a:noFill/>
        </p:spPr>
        <p:txBody>
          <a:bodyPr wrap="square" rtlCol="0">
            <a:spAutoFit/>
          </a:bodyPr>
          <a:lstStyle/>
          <a:p>
            <a:r>
              <a:rPr lang="es-MX" dirty="0"/>
              <a:t>Haga clic en la flecha de la derecha para ver la informaci</a:t>
            </a:r>
            <a:r>
              <a:rPr lang="es-ES" dirty="0" err="1"/>
              <a:t>ón</a:t>
            </a:r>
            <a:r>
              <a:rPr lang="es-MX" dirty="0"/>
              <a:t>.</a:t>
            </a:r>
          </a:p>
        </p:txBody>
      </p:sp>
      <p:pic>
        <p:nvPicPr>
          <p:cNvPr id="15" name="Imagen 14">
            <a:extLst>
              <a:ext uri="{FF2B5EF4-FFF2-40B4-BE49-F238E27FC236}">
                <a16:creationId xmlns:a16="http://schemas.microsoft.com/office/drawing/2014/main" xmlns="" id="{98641CE1-54FB-49DA-8661-EFAFFD7833BC}"/>
              </a:ext>
            </a:extLst>
          </p:cNvPr>
          <p:cNvPicPr>
            <a:picLocks noChangeAspect="1"/>
          </p:cNvPicPr>
          <p:nvPr/>
        </p:nvPicPr>
        <p:blipFill>
          <a:blip r:embed="rId4"/>
          <a:stretch>
            <a:fillRect/>
          </a:stretch>
        </p:blipFill>
        <p:spPr>
          <a:xfrm>
            <a:off x="839786" y="1306531"/>
            <a:ext cx="462506" cy="318471"/>
          </a:xfrm>
          <a:prstGeom prst="rect">
            <a:avLst/>
          </a:prstGeom>
        </p:spPr>
      </p:pic>
      <p:sp>
        <p:nvSpPr>
          <p:cNvPr id="16" name="Bocadillo: rectángulo 10">
            <a:extLst>
              <a:ext uri="{FF2B5EF4-FFF2-40B4-BE49-F238E27FC236}">
                <a16:creationId xmlns:a16="http://schemas.microsoft.com/office/drawing/2014/main" xmlns="" id="{08259934-AD94-419C-9908-652ADF4A9674}"/>
              </a:ext>
            </a:extLst>
          </p:cNvPr>
          <p:cNvSpPr/>
          <p:nvPr/>
        </p:nvSpPr>
        <p:spPr>
          <a:xfrm>
            <a:off x="6928657" y="5678686"/>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spTree>
    <p:extLst>
      <p:ext uri="{BB962C8B-B14F-4D97-AF65-F5344CB8AC3E}">
        <p14:creationId xmlns:p14="http://schemas.microsoft.com/office/powerpoint/2010/main" val="327387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xmlns="" id="{FE7F7D5A-42D8-4533-39DD-CF7128DF7235}"/>
              </a:ext>
            </a:extLst>
          </p:cNvPr>
          <p:cNvSpPr/>
          <p:nvPr/>
        </p:nvSpPr>
        <p:spPr>
          <a:xfrm>
            <a:off x="839786" y="158945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xmlns="" id="{94D191FF-2770-4808-B9E3-E3D5F31A44B9}"/>
              </a:ext>
            </a:extLst>
          </p:cNvPr>
          <p:cNvSpPr/>
          <p:nvPr/>
        </p:nvSpPr>
        <p:spPr>
          <a:xfrm>
            <a:off x="839787" y="2267393"/>
            <a:ext cx="10742612" cy="362272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7" y="1635307"/>
            <a:ext cx="5157787" cy="465689"/>
          </a:xfrm>
          <a:ln>
            <a:noFill/>
          </a:ln>
        </p:spPr>
        <p:txBody>
          <a:bodyPr/>
          <a:lstStyle/>
          <a:p>
            <a:r>
              <a:rPr lang="es-MX" dirty="0">
                <a:solidFill>
                  <a:schemeClr val="bg1"/>
                </a:solidFill>
              </a:rPr>
              <a:t>Situación problematizadora</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Fase 1</a:t>
            </a:r>
          </a:p>
        </p:txBody>
      </p:sp>
      <p:sp>
        <p:nvSpPr>
          <p:cNvPr id="16" name="CuadroTexto 15">
            <a:extLst>
              <a:ext uri="{FF2B5EF4-FFF2-40B4-BE49-F238E27FC236}">
                <a16:creationId xmlns:a16="http://schemas.microsoft.com/office/drawing/2014/main" xmlns="" id="{A8F96A44-7B87-A7A1-7AED-175DAD9CB274}"/>
              </a:ext>
            </a:extLst>
          </p:cNvPr>
          <p:cNvSpPr txBox="1"/>
          <p:nvPr/>
        </p:nvSpPr>
        <p:spPr>
          <a:xfrm>
            <a:off x="1003677" y="2336419"/>
            <a:ext cx="5888110" cy="3236142"/>
          </a:xfrm>
          <a:prstGeom prst="rect">
            <a:avLst/>
          </a:prstGeom>
          <a:noFill/>
        </p:spPr>
        <p:txBody>
          <a:bodyPr wrap="square" rtlCol="0">
            <a:spAutoFit/>
          </a:bodyPr>
          <a:lstStyle/>
          <a:p>
            <a:pPr algn="just"/>
            <a:r>
              <a:rPr lang="es-ES" sz="1800" dirty="0">
                <a:effectLst/>
                <a:latin typeface="Arial Narrow" panose="020B0606020202030204" pitchFamily="34" charset="0"/>
                <a:ea typeface="Calibri" panose="020F0502020204030204" pitchFamily="34" charset="0"/>
                <a:cs typeface="Times New Roman" panose="02020603050405020304" pitchFamily="18" charset="0"/>
              </a:rPr>
              <a:t>Como docentes de una experiencia educativa, podemos darnos cuenta de las problemáticas que existen en el aprendizaje de algunos saberes y tratamos de implementar estrategias didácticas que permitan atenderlas, desde el uso de recursos educativos y metodologías activas en las diferentes modalidades pedagógicas.</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dirty="0">
                <a:latin typeface="Arial Narrow" panose="020B0606020202030204" pitchFamily="34" charset="0"/>
                <a:ea typeface="Calibri" panose="020F0502020204030204" pitchFamily="34" charset="0"/>
                <a:cs typeface="Times New Roman" panose="02020603050405020304" pitchFamily="18" charset="0"/>
              </a:rPr>
              <a:t>Partiendo de su práctica docente, al impartir una experiencia educativa: ¿qué saberes identifica más complejos y en los que se han presentado problemáticas para el aprendizaje de los estudiantes?, ¿cómo realizaría un mini-video para mejorar el desarrollo de esos saberes y contribuir a lograr aprendizajes?</a:t>
            </a:r>
          </a:p>
        </p:txBody>
      </p:sp>
      <p:pic>
        <p:nvPicPr>
          <p:cNvPr id="2" name="Imagen 1">
            <a:extLst>
              <a:ext uri="{FF2B5EF4-FFF2-40B4-BE49-F238E27FC236}">
                <a16:creationId xmlns:a16="http://schemas.microsoft.com/office/drawing/2014/main" xmlns="" id="{DA27C002-7115-43D6-9F22-1052D857ED82}"/>
              </a:ext>
            </a:extLst>
          </p:cNvPr>
          <p:cNvPicPr>
            <a:picLocks noChangeAspect="1"/>
          </p:cNvPicPr>
          <p:nvPr/>
        </p:nvPicPr>
        <p:blipFill>
          <a:blip r:embed="rId2"/>
          <a:stretch>
            <a:fillRect/>
          </a:stretch>
        </p:blipFill>
        <p:spPr>
          <a:xfrm>
            <a:off x="7486723" y="1868151"/>
            <a:ext cx="3743268" cy="3743268"/>
          </a:xfrm>
          <a:prstGeom prst="rect">
            <a:avLst/>
          </a:prstGeom>
        </p:spPr>
      </p:pic>
      <p:sp>
        <p:nvSpPr>
          <p:cNvPr id="12" name="Bocadillo: rectángulo 10">
            <a:extLst>
              <a:ext uri="{FF2B5EF4-FFF2-40B4-BE49-F238E27FC236}">
                <a16:creationId xmlns:a16="http://schemas.microsoft.com/office/drawing/2014/main" xmlns="" id="{EC461DA6-80B7-4FF7-B34A-5D4345BDF540}"/>
              </a:ext>
            </a:extLst>
          </p:cNvPr>
          <p:cNvSpPr/>
          <p:nvPr/>
        </p:nvSpPr>
        <p:spPr>
          <a:xfrm>
            <a:off x="6891787" y="5061454"/>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spTree>
    <p:extLst>
      <p:ext uri="{BB962C8B-B14F-4D97-AF65-F5344CB8AC3E}">
        <p14:creationId xmlns:p14="http://schemas.microsoft.com/office/powerpoint/2010/main" val="31800745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3717</TotalTime>
  <Words>2041</Words>
  <Application>Microsoft Office PowerPoint</Application>
  <PresentationFormat>Panorámica</PresentationFormat>
  <Paragraphs>196</Paragraphs>
  <Slides>17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Arial Narrow</vt:lpstr>
      <vt:lpstr>Calibri</vt:lpstr>
      <vt:lpstr>Calibri Light</vt:lpstr>
      <vt:lpstr>Times New Roman</vt:lpstr>
      <vt:lpstr>Tema de Office</vt:lpstr>
      <vt:lpstr>Presentación de PowerPoint</vt:lpstr>
      <vt:lpstr>Información general</vt:lpstr>
      <vt:lpstr>Presentación de PowerPoint</vt:lpstr>
      <vt:lpstr>Desarrollo de la Experiencia Educativa</vt:lpstr>
      <vt:lpstr>Evaluación del desempeño</vt:lpstr>
      <vt:lpstr>Sobre la Experiencia Educativa</vt:lpstr>
      <vt:lpstr>Fase 1</vt:lpstr>
      <vt:lpstr>Presentación de PowerPoint</vt:lpstr>
      <vt:lpstr>Presentación de PowerPoint</vt:lpstr>
      <vt:lpstr>Desarrollo de los saberes de la Experiencia Educativa</vt:lpstr>
      <vt:lpstr>Presentación de PowerPoint</vt:lpstr>
      <vt:lpstr>Presentación de PowerPoint</vt:lpstr>
      <vt:lpstr>Presentación de PowerPoint</vt:lpstr>
      <vt:lpstr>Presentación de PowerPoint</vt:lpstr>
      <vt:lpstr>Evidencia de desempeño</vt:lpstr>
      <vt:lpstr>Fuentes de información</vt:lpstr>
      <vt:lpstr>Fuentes de información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Mariela Cabrera</cp:lastModifiedBy>
  <cp:revision>134</cp:revision>
  <dcterms:created xsi:type="dcterms:W3CDTF">2022-04-19T16:31:50Z</dcterms:created>
  <dcterms:modified xsi:type="dcterms:W3CDTF">2022-08-18T13:47:15Z</dcterms:modified>
</cp:coreProperties>
</file>