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88" r:id="rId3"/>
    <p:sldId id="310" r:id="rId4"/>
    <p:sldId id="267" r:id="rId5"/>
    <p:sldId id="272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8" autoAdjust="0"/>
    <p:restoredTop sz="95238" autoAdjust="0"/>
  </p:normalViewPr>
  <p:slideViewPr>
    <p:cSldViewPr snapToGrid="0">
      <p:cViewPr varScale="1">
        <p:scale>
          <a:sx n="116" d="100"/>
          <a:sy n="116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dosZjUQyj8A" TargetMode="External"/><Relationship Id="rId3" Type="http://schemas.openxmlformats.org/officeDocument/2006/relationships/hyperlink" Target="https://www.redalyc.org/pdf/158/15800620.pdf" TargetMode="External"/><Relationship Id="rId7" Type="http://schemas.openxmlformats.org/officeDocument/2006/relationships/hyperlink" Target="https://www.hiberus.com/crecemos-contigo/accesibilidad-videos-contenidos-multimedia/" TargetMode="External"/><Relationship Id="rId12" Type="http://schemas.openxmlformats.org/officeDocument/2006/relationships/hyperlink" Target="https://youtu.be/QmyRXsZFKTo" TargetMode="External"/><Relationship Id="rId2" Type="http://schemas.openxmlformats.org/officeDocument/2006/relationships/hyperlink" Target="https://youtu.be/XBRr8onuik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ducaciontrespuntocero.com/opinion/como-deberia-ser-realmente-la-docencia-online/" TargetMode="External"/><Relationship Id="rId11" Type="http://schemas.openxmlformats.org/officeDocument/2006/relationships/hyperlink" Target="https://youtu.be/-cUApO2isz4" TargetMode="External"/><Relationship Id="rId5" Type="http://schemas.openxmlformats.org/officeDocument/2006/relationships/hyperlink" Target="https://youtu.be/ou_V_h-zZU4" TargetMode="External"/><Relationship Id="rId10" Type="http://schemas.openxmlformats.org/officeDocument/2006/relationships/hyperlink" Target="https://youtu.be/imBEI5_PBIA" TargetMode="External"/><Relationship Id="rId4" Type="http://schemas.openxmlformats.org/officeDocument/2006/relationships/hyperlink" Target="https://youtu.be/Y8RCdXlWJog" TargetMode="External"/><Relationship Id="rId9" Type="http://schemas.openxmlformats.org/officeDocument/2006/relationships/hyperlink" Target="https://youtu.be/UFal-l2mtL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umen.uv.mx/lumen/resource/filter/detail/2988" TargetMode="External"/><Relationship Id="rId2" Type="http://schemas.openxmlformats.org/officeDocument/2006/relationships/hyperlink" Target="https://www.eumed.net/rev/atlante/2019/03/videos-educativos-ensenanza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udgvirtual.udg.mx/apertura/index.php/apertura/article/view/369/308" TargetMode="External"/><Relationship Id="rId4" Type="http://schemas.openxmlformats.org/officeDocument/2006/relationships/hyperlink" Target="http://ru.iiec.unam.mx/4749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x5oq9yNk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OKwoN9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uv.mx/abp/files/2021/01/RUA_T_MANUALUsuarioCatalogac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emarques.net/videoav2.htm" TargetMode="External"/><Relationship Id="rId2" Type="http://schemas.openxmlformats.org/officeDocument/2006/relationships/hyperlink" Target="https://www.youtube.com/watch?v=VGgOHQdxrl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udgvirtual.udg.mx/apertura/index.php/apertura/article/view/369/308" TargetMode="External"/><Relationship Id="rId5" Type="http://schemas.openxmlformats.org/officeDocument/2006/relationships/hyperlink" Target="https://www.youtube.com/watch?v=kYx5oq9yNkk" TargetMode="External"/><Relationship Id="rId4" Type="http://schemas.openxmlformats.org/officeDocument/2006/relationships/hyperlink" Target="https://www.eumed.net/rev/atlante/2019/03/videos-educativos-ensenanza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co.es/ucopress/ojs/index.php/edmetic/article/view/3962" TargetMode="External"/><Relationship Id="rId3" Type="http://schemas.openxmlformats.org/officeDocument/2006/relationships/hyperlink" Target="https://www.redalyc.org/pdf/158/15800620.pdf" TargetMode="External"/><Relationship Id="rId7" Type="http://schemas.openxmlformats.org/officeDocument/2006/relationships/hyperlink" Target="https://www.eumed.net/rev/atlante/2019/03/videos-educativos-ensenanza.html" TargetMode="External"/><Relationship Id="rId2" Type="http://schemas.openxmlformats.org/officeDocument/2006/relationships/hyperlink" Target="https://youtu.be/66U_CU4oi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dalyc.org/pdf/3761/376140396002.pdf" TargetMode="External"/><Relationship Id="rId5" Type="http://schemas.openxmlformats.org/officeDocument/2006/relationships/hyperlink" Target="https://observatorio.tec.mx/edu-news/2017/10/13/aprendizaje-hibrido-el-futuro-de-la-educacion-superior" TargetMode="External"/><Relationship Id="rId10" Type="http://schemas.openxmlformats.org/officeDocument/2006/relationships/hyperlink" Target="http://www.udgvirtual.udg.mx/apertura/index.php/apertura/article/view/369/308" TargetMode="External"/><Relationship Id="rId4" Type="http://schemas.openxmlformats.org/officeDocument/2006/relationships/hyperlink" Target="https://www.educaciontrespuntocero.com/opinion/como-deberia-ser-realmente-la-docencia-online/" TargetMode="External"/><Relationship Id="rId9" Type="http://schemas.openxmlformats.org/officeDocument/2006/relationships/hyperlink" Target="https://observatorio.tec.mx/edutrendsaprendizajeinverti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2857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1634"/>
            <a:ext cx="5222442" cy="1317801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1800" dirty="0"/>
              <a:t>El participante identifica saberes teóricos que requerirá para desarrollar un mini</a:t>
            </a:r>
            <a:r>
              <a:rPr lang="es-ES" sz="1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1800" dirty="0"/>
              <a:t>video, así como la metodología a implementar para incluirlo en una clase.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="" xmlns:a16="http://schemas.microsoft.com/office/drawing/2014/main" id="{A84E31BE-82E0-B272-0E96-9214017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941" y="2390213"/>
            <a:ext cx="3744446" cy="37444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B9691A03-F083-BF37-7588-175E52CC6113}"/>
              </a:ext>
            </a:extLst>
          </p:cNvPr>
          <p:cNvSpPr txBox="1"/>
          <p:nvPr/>
        </p:nvSpPr>
        <p:spPr>
          <a:xfrm>
            <a:off x="1326141" y="1281100"/>
            <a:ext cx="57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Haga clic en la flecha de la derecha para ver la informaci</a:t>
            </a:r>
            <a:r>
              <a:rPr lang="es-ES" dirty="0" err="1"/>
              <a:t>ón</a:t>
            </a:r>
            <a:r>
              <a:rPr lang="es-MX" dirty="0"/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1306531"/>
            <a:ext cx="462506" cy="318471"/>
          </a:xfrm>
          <a:prstGeom prst="rect">
            <a:avLst/>
          </a:prstGeom>
        </p:spPr>
      </p:pic>
      <p:sp>
        <p:nvSpPr>
          <p:cNvPr id="16" name="Bocadillo: rectángulo 10">
            <a:extLst>
              <a:ext uri="{FF2B5EF4-FFF2-40B4-BE49-F238E27FC236}">
                <a16:creationId xmlns="" xmlns:a16="http://schemas.microsoft.com/office/drawing/2014/main" id="{08259934-AD94-419C-9908-652ADF4A9674}"/>
              </a:ext>
            </a:extLst>
          </p:cNvPr>
          <p:cNvSpPr/>
          <p:nvPr/>
        </p:nvSpPr>
        <p:spPr>
          <a:xfrm>
            <a:off x="6928657" y="56786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</p:spTree>
    <p:extLst>
      <p:ext uri="{BB962C8B-B14F-4D97-AF65-F5344CB8AC3E}">
        <p14:creationId xmlns:p14="http://schemas.microsoft.com/office/powerpoint/2010/main" val="327387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231734" y="763803"/>
            <a:ext cx="1007923" cy="3184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1941369" y="63737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961E4C84-6B94-6D83-68F0-3924E0343A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34" y="1282860"/>
          <a:ext cx="11629662" cy="4452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9662">
                  <a:extLst>
                    <a:ext uri="{9D8B030D-6E8A-4147-A177-3AD203B41FA5}">
                      <a16:colId xmlns="" xmlns:a16="http://schemas.microsoft.com/office/drawing/2014/main" val="3734902428"/>
                    </a:ext>
                  </a:extLst>
                </a:gridCol>
              </a:tblGrid>
              <a:tr h="4105280">
                <a:tc>
                  <a:txBody>
                    <a:bodyPr/>
                    <a:lstStyle/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Avalos Navia T. (2020, 4 de mayo).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Tik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tok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como herramienta educativa.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https://youtu.be/XBRr8onuikM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Bravo, L. (1996). ¿Qué es el vídeo educativo?.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Comunicar, 6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(1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).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https://www.redalyc.org/pdf/158/15800620.pdf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Coordinación de Aprendizaje Basado en Problemas UV. (2020, 11 de agosto).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Video accesibles.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https://youtu.be/Y8RCdXlWJog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Coordinación de Aprendizaje Basado en Problemas UV. (2020, 6 de mayo).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Acciones preventivas ante la contingencia por el COVID-19 en LSM.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https://youtu.be/ou_V_h-zZU4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Educación 3.0 (2020).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¿Cómo debería ser realmente la docencia en línea?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Educaciontrespuntocero.com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https://www.educaciontrespuntocero.com/opinion/como-deberia-ser-realmente-la-docencia-online/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Force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P. (2016).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Accesibilidad en videos y contenidos multimedia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Hiberus.com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https://www.hiberus.com/crecemos-contigo/accesibilidad-videos-contenidos-multimedia/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Introducción a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https://youtu.be/dosZjUQyj8A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Incorporando audio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https://youtu.be/dosZjUQyj8A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Transición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https://youtu.be/UFal-l2mtLU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Opción título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https://youtu.be/imBEI5_PBIA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Colocando imagen a un video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https://youtu.be/-cUApO2isz4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Recortando video con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https://youtu.be/QmyRXsZFKTo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A., de la Herrán, A., &amp; Domínguez, M. C. (2017). Nuevas perspectivas de formación de profesores. UNED.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et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al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(2013). Formación del Profesorado: Actividades Innovadoras para el dominio de las competencias docentes. Editorial Universitaria Ramón Areces.</a:t>
                      </a: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5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230327" y="895273"/>
            <a:ext cx="1007923" cy="3184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1941369" y="63737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961E4C84-6B94-6D83-68F0-3924E0343A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0327" y="1344168"/>
          <a:ext cx="11629662" cy="628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9662">
                  <a:extLst>
                    <a:ext uri="{9D8B030D-6E8A-4147-A177-3AD203B41FA5}">
                      <a16:colId xmlns="" xmlns:a16="http://schemas.microsoft.com/office/drawing/2014/main" val="3734902428"/>
                    </a:ext>
                  </a:extLst>
                </a:gridCol>
              </a:tblGrid>
              <a:tr h="6282016">
                <a:tc>
                  <a:txBody>
                    <a:bodyPr/>
                    <a:lstStyle/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Ortiz, F. (2019). Ventajas del uso de videos educativos como herramienta de enseñanza en nivel de educación básica.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Atlante: Cuadernos de Educación y Desarrollo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https://www.eumed.net/rev/atlante/2019/03/videos-educativos-ensenanza.html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 Navío, E., Rodríguez Moreno, J. y García Carmona, M. (2015). El uso de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mini-vídeos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en la práctica docente universitaria. Revista de Educación Mediática y TIC (EDMETIC), 4 (2). 51-70.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Zagalaz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 (2017). Mini-videos como instrumento didáctico en la formación del profesorado.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Perspectiva Psicológica y Educativa de las Necesidades Educativas Especiales, 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pp.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239-245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SCINFOPER.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Maldonado, G. A. (2015). Los video-tutoriales como recurso en el ámbito educativo. 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Cacheiro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L., Sánchez, C. &amp; González, J. M.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Recursos tecnológicos en contextos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educativos,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p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p. 313-334.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 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Reyes, K. &amp; Martínez, M. (2020, 21 de febrero). GUION. [Video]. LUMEN.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https://lumen.uv.mx/lumen/resource/filter/detail/2988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Stacey, P. &amp;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Hinchliff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S. (2019).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Hecho con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Creative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Commons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Instituto de Investigaciones Económicas, UNAM. ISBN 9786073023511.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http://ru.iiec.unam.mx/4749/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Torres, C. A &amp; Moreno, G. (2013). Inclusión de las TIC en los escenarios de aprendizaje universitario.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Apertura. Revista de Innovación Educativa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5 (1). 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http://www.udgvirtual.udg.mx/apertura/index.php/apertura/article/view/369/308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effectLst/>
                          <a:hlinkClick r:id="rId5"/>
                        </a:rPr>
                        <a:t>http://www.udgvirtual.udg.mx/apertura/index.php/apertura/article/view/369/308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3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1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="" xmlns:a16="http://schemas.microsoft.com/office/drawing/2014/main" id="{4FB43EDC-E61D-4B6B-A01D-DB1B96722E81}"/>
              </a:ext>
            </a:extLst>
          </p:cNvPr>
          <p:cNvSpPr/>
          <p:nvPr/>
        </p:nvSpPr>
        <p:spPr>
          <a:xfrm>
            <a:off x="6850966" y="341243"/>
            <a:ext cx="4853355" cy="657796"/>
          </a:xfrm>
          <a:prstGeom prst="wedgeRectCallout">
            <a:avLst>
              <a:gd name="adj1" fmla="val -58155"/>
              <a:gd name="adj2" fmla="val -1094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ésta es la información de la segunda pestaña.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9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Medina, A., Domínguez, M. C.,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Cacheiro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-González, M. L. &amp; Medina, M. (2018). </a:t>
            </a:r>
            <a:r>
              <a:rPr lang="en-U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Teaching-Learning Processes For The Development of Competences. </a:t>
            </a:r>
            <a:r>
              <a:rPr lang="en-U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and Exclusion, Resources for Educational Research?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Universiad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Bolzano (UNIBZ).</a:t>
            </a:r>
            <a:endParaRPr lang="es-MX" sz="1200" dirty="0"/>
          </a:p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Pérez, E. &amp; Jiménez, A. (2016). Instrumentos para la mejora de la Orientación Educativa. El mini-video. En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L,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Bocciolesi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y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Orientamenti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Educativi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Tecnoogie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società</a:t>
            </a:r>
            <a:r>
              <a:rPr lang="es-E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pp. 45-56.</a:t>
            </a:r>
            <a:r>
              <a:rPr lang="es-MX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Editoriale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Anicia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34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3602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1634"/>
            <a:ext cx="5222442" cy="163516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participante autoevalúa su mini</a:t>
            </a:r>
            <a:r>
              <a:rPr lang="es-MX" sz="2000" b="1" dirty="0"/>
              <a:t>-</a:t>
            </a: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video, a través de indicadores de evaluación para mini</a:t>
            </a:r>
            <a:r>
              <a:rPr lang="es-MX" sz="2000" b="1" dirty="0"/>
              <a:t>-</a:t>
            </a: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videos, con el fin de mejorar su diseño técnico y en contenido para así compartirlo en la Red Universitaria de Aprendizaje de la Universidad Veracruzana (RUAUV).</a:t>
            </a:r>
            <a:endParaRPr lang="es-MX" sz="20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B20B7D9C-65BF-40FF-B3C5-9A7DCC9270F9}"/>
              </a:ext>
            </a:extLst>
          </p:cNvPr>
          <p:cNvSpPr/>
          <p:nvPr/>
        </p:nvSpPr>
        <p:spPr>
          <a:xfrm>
            <a:off x="3418679" y="234044"/>
            <a:ext cx="8162928" cy="776891"/>
          </a:xfrm>
          <a:prstGeom prst="wedgeRectCallout">
            <a:avLst>
              <a:gd name="adj1" fmla="val -20711"/>
              <a:gd name="adj2" fmla="val 8833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se presenta en con herramienta: </a:t>
            </a:r>
            <a:r>
              <a:rPr kumimoji="0" lang="es-MX" sz="1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Presentación de diapositivas</a:t>
            </a:r>
            <a:r>
              <a:rPr kumimoji="0" lang="es-MX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es la información para la primera diapositiva. El texto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del recuadro azul es el título de la diapositiva; en el recuadro gris se anota el texto que debe mostrar la diapositiva con un complemento de imagen.</a:t>
            </a:r>
            <a:endParaRPr kumimoji="0" lang="es-MX" sz="140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:a16="http://schemas.microsoft.com/office/drawing/2014/main" xmlns="" id="{A84E31BE-82E0-B272-0E96-9214017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96941" y="2390213"/>
            <a:ext cx="3744446" cy="3744446"/>
          </a:xfrm>
          <a:prstGeom prst="rect">
            <a:avLst/>
          </a:prstGeom>
        </p:spPr>
      </p:pic>
      <p:sp>
        <p:nvSpPr>
          <p:cNvPr id="16" name="Bocadillo: rectángulo 10">
            <a:extLst>
              <a:ext uri="{FF2B5EF4-FFF2-40B4-BE49-F238E27FC236}">
                <a16:creationId xmlns:a16="http://schemas.microsoft.com/office/drawing/2014/main" xmlns="" id="{08259934-AD94-419C-9908-652ADF4A9674}"/>
              </a:ext>
            </a:extLst>
          </p:cNvPr>
          <p:cNvSpPr/>
          <p:nvPr/>
        </p:nvSpPr>
        <p:spPr>
          <a:xfrm>
            <a:off x="6928657" y="56786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BE7C60D-26B8-4A87-9CCC-54F302553B72}"/>
              </a:ext>
            </a:extLst>
          </p:cNvPr>
          <p:cNvSpPr txBox="1"/>
          <p:nvPr/>
        </p:nvSpPr>
        <p:spPr>
          <a:xfrm>
            <a:off x="1337398" y="1449112"/>
            <a:ext cx="974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Haga clic en la flecha de la derecha para ver el contenido.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7E00B043-073B-436D-811A-C67DC783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1487545"/>
            <a:ext cx="470611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E7F7D5A-42D8-4533-39DD-CF7128DF7235}"/>
              </a:ext>
            </a:extLst>
          </p:cNvPr>
          <p:cNvSpPr/>
          <p:nvPr/>
        </p:nvSpPr>
        <p:spPr>
          <a:xfrm>
            <a:off x="839786" y="158945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4D191FF-2770-4808-B9E3-E3D5F31A44B9}"/>
              </a:ext>
            </a:extLst>
          </p:cNvPr>
          <p:cNvSpPr/>
          <p:nvPr/>
        </p:nvSpPr>
        <p:spPr>
          <a:xfrm>
            <a:off x="839786" y="2231446"/>
            <a:ext cx="10742611" cy="447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3530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B20B7D9C-65BF-40FF-B3C5-9A7DCC9270F9}"/>
              </a:ext>
            </a:extLst>
          </p:cNvPr>
          <p:cNvSpPr/>
          <p:nvPr/>
        </p:nvSpPr>
        <p:spPr>
          <a:xfrm>
            <a:off x="3419471" y="428320"/>
            <a:ext cx="8162928" cy="776891"/>
          </a:xfrm>
          <a:prstGeom prst="wedgeRectCallout">
            <a:avLst>
              <a:gd name="adj1" fmla="val -20711"/>
              <a:gd name="adj2" fmla="val 8833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se presenta en con herramienta </a:t>
            </a:r>
            <a:r>
              <a:rPr kumimoji="0" lang="es-MX" sz="1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Presentación de diapositivas</a:t>
            </a:r>
            <a:r>
              <a:rPr kumimoji="0" lang="es-MX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es la información para la segunda diapositiva. El texto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del recuadro azul es el título de la diapositiva; en el recuadro gris se anota el texto que debe mostrar la diapositiva con un complemento de imagen.</a:t>
            </a:r>
            <a:endParaRPr kumimoji="0" lang="es-MX" sz="140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8F96A44-7B87-A7A1-7AED-175DAD9CB274}"/>
              </a:ext>
            </a:extLst>
          </p:cNvPr>
          <p:cNvSpPr txBox="1"/>
          <p:nvPr/>
        </p:nvSpPr>
        <p:spPr>
          <a:xfrm>
            <a:off x="839786" y="2267393"/>
            <a:ext cx="10742612" cy="108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 largo de este curso hemos visto que diseñar y realizar un video no es sencillo, ya que se deben valorar ciertos aspectos técnicos, expresivos, pedagógicos y funcionales.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ello le invito a que observe el siguiente video: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7892FCB-FFBA-EA63-F23B-C7F97CC207E2}"/>
              </a:ext>
            </a:extLst>
          </p:cNvPr>
          <p:cNvSpPr txBox="1"/>
          <p:nvPr/>
        </p:nvSpPr>
        <p:spPr>
          <a:xfrm>
            <a:off x="921434" y="4885562"/>
            <a:ext cx="10491204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Reflexione:</a:t>
            </a:r>
          </a:p>
          <a:p>
            <a:pPr marL="241300" indent="-241300"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 acuerdo con el video anterior, ¿considera que cumple con los aspectos técnicos, expresivos, pedagógicos y funcionales que se han estudiado a lo largo de este curso?</a:t>
            </a:r>
          </a:p>
          <a:p>
            <a:pPr marL="241300" indent="-241300"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¿Ha realizado algún video educativo para sus clases?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su respuesta es afirmativa, ¿cree que su video ha sido elaborado correctamente o necesita algún cambio? </a:t>
            </a:r>
          </a:p>
        </p:txBody>
      </p:sp>
      <p:pic>
        <p:nvPicPr>
          <p:cNvPr id="12" name="Imagen 1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xmlns="" id="{9D850FBB-A853-FCAA-3126-59596B5C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t="20071" r="39487" b="30065"/>
          <a:stretch/>
        </p:blipFill>
        <p:spPr bwMode="auto">
          <a:xfrm>
            <a:off x="921434" y="3432614"/>
            <a:ext cx="2590800" cy="1353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6A53700-908C-4974-FA2F-F838A60061E2}"/>
              </a:ext>
            </a:extLst>
          </p:cNvPr>
          <p:cNvSpPr/>
          <p:nvPr/>
        </p:nvSpPr>
        <p:spPr>
          <a:xfrm>
            <a:off x="3674215" y="3897745"/>
            <a:ext cx="3382367" cy="48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MX" sz="1200" dirty="0">
                <a:solidFill>
                  <a:schemeClr val="bg1"/>
                </a:solidFill>
                <a:latin typeface="Calibri" panose="020F0502020204030204"/>
                <a:hlinkClick r:id="rId3"/>
              </a:rPr>
              <a:t>https://www.youtube.com/watch?v=kYx5oq9yNkk</a:t>
            </a:r>
            <a:r>
              <a:rPr lang="es-MX" sz="1200" dirty="0">
                <a:solidFill>
                  <a:schemeClr val="bg1"/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22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F55A350-95FD-4BE3-B989-8FABA6F383DF}"/>
              </a:ext>
            </a:extLst>
          </p:cNvPr>
          <p:cNvSpPr/>
          <p:nvPr/>
        </p:nvSpPr>
        <p:spPr>
          <a:xfrm>
            <a:off x="5987870" y="270829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r>
              <a:rPr lang="es-MX" b="1" dirty="0">
                <a:solidFill>
                  <a:prstClr val="white"/>
                </a:solidFill>
                <a:latin typeface="Calibri" panose="020F0502020204030204"/>
              </a:rPr>
              <a:t>valuación de minivídeo y registro en RUAUV</a:t>
            </a:r>
            <a:endParaRPr kumimoji="0" lang="es-MX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9707BAF-01F6-435C-8580-53D4E383FD82}"/>
              </a:ext>
            </a:extLst>
          </p:cNvPr>
          <p:cNvSpPr txBox="1"/>
          <p:nvPr/>
        </p:nvSpPr>
        <p:spPr>
          <a:xfrm>
            <a:off x="4843302" y="891661"/>
            <a:ext cx="57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261794" y="1949697"/>
            <a:ext cx="4227080" cy="161331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4F189BD0-32DD-FC56-A705-CDB7EE2690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43302" y="1163648"/>
          <a:ext cx="7086903" cy="54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6903">
                  <a:extLst>
                    <a:ext uri="{9D8B030D-6E8A-4147-A177-3AD203B41FA5}">
                      <a16:colId xmlns:a16="http://schemas.microsoft.com/office/drawing/2014/main" xmlns="" val="2898976310"/>
                    </a:ext>
                  </a:extLst>
                </a:gridCol>
              </a:tblGrid>
              <a:tr h="2136396">
                <a:tc>
                  <a:txBody>
                    <a:bodyPr/>
                    <a:lstStyle/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s-ES" sz="12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base en la rúbrica adjunta autoevalúe su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mini-video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En el caso de que aplique el aspecto a evaluar, determine si se cumple, se cumple medianamente o no se cumple con la descripción de cada aspecto.</a:t>
                      </a:r>
                    </a:p>
                    <a:p>
                      <a:pPr marL="203200" indent="-203200" algn="just">
                        <a:tabLst/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Registre su video en el portal de la Red Universitaria de Aprendizaje de la Universidad Veracruzana (RUAUV-MX) dando clic en el siguiente formulario:</a:t>
                      </a: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https://cutt.ly/OKwoN91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s-MX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Nota: 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su video pesa menos de 20 MB puede adjuntarlo en el formulario, pero si es más pesado debe colocar forzosamente la liga de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 tiene dudas para llenar el formulario, consulte el manual accediendo a la siguiente liga: 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https://www.uv.mx/abp/files/2021/01/RUA_T_MANUALUsuarioCatalogac.pdf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endParaRPr lang="es-ES" sz="12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Criterios de evaluación:</a:t>
                      </a:r>
                    </a:p>
                    <a:p>
                      <a:pPr algn="just"/>
                      <a:endParaRPr lang="es-ES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Evaluación realizada (3 puntos).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Registro del video en la plataforma RUAUV (7 puntos).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Total: 10 puntos, que corresponden al 20% de la calificación final.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Lineamientos de entrega: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Archivo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 evaluación realizada.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Archivo extensión de imagen (por ejemplo .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jpg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con la captura de pantalla del registro exitoso del video en la RUAUV.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Titule el archivo de la siguiente forma: Act</a:t>
                      </a:r>
                      <a:r>
                        <a:rPr kumimoji="0" lang="es-MX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_PrimerApellidoyPrimerNombre. Por ejemplo: Act3_VillanuevaMariaTeresa 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Suba su archivo a través del apartado 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Actividades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plataforma Eminus, a más tardar en la fecha establecida en el 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Calendario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entregas. </a:t>
                      </a:r>
                      <a:endParaRPr lang="es-ES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3836269"/>
                  </a:ext>
                </a:extLst>
              </a:tr>
            </a:tbl>
          </a:graphicData>
        </a:graphic>
      </p:graphicFrame>
      <p:sp>
        <p:nvSpPr>
          <p:cNvPr id="14" name="Bocadillo: rectángulo 10">
            <a:extLst>
              <a:ext uri="{FF2B5EF4-FFF2-40B4-BE49-F238E27FC236}">
                <a16:creationId xmlns:a16="http://schemas.microsoft.com/office/drawing/2014/main" xmlns="" id="{CCEC50DB-0BA9-36A0-DF3C-8BFF7421154B}"/>
              </a:ext>
            </a:extLst>
          </p:cNvPr>
          <p:cNvSpPr/>
          <p:nvPr/>
        </p:nvSpPr>
        <p:spPr>
          <a:xfrm>
            <a:off x="9481533" y="1557874"/>
            <a:ext cx="4853355" cy="521296"/>
          </a:xfrm>
          <a:prstGeom prst="wedgeRectCallout">
            <a:avLst>
              <a:gd name="adj1" fmla="val -62033"/>
              <a:gd name="adj2" fmla="val 149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Renato</a:t>
            </a:r>
            <a:r>
              <a:rPr lang="es-MX" sz="1200" dirty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añadir un botón para descargar el documento </a:t>
            </a:r>
            <a:r>
              <a:rPr kumimoji="0" lang="es-MX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Rúbrica de evaluación de videos </a:t>
            </a:r>
            <a:r>
              <a:rPr kumimoji="0" lang="es-MX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did</a:t>
            </a:r>
            <a:r>
              <a:rPr lang="es-MX" sz="1200" i="1" dirty="0" err="1">
                <a:solidFill>
                  <a:prstClr val="white"/>
                </a:solidFill>
                <a:latin typeface="Calibri" panose="020F0502020204030204"/>
              </a:rPr>
              <a:t>ácticos</a:t>
            </a:r>
            <a:r>
              <a:rPr lang="es-MX" sz="12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s-MX" sz="1200" dirty="0">
                <a:solidFill>
                  <a:prstClr val="white"/>
                </a:solidFill>
                <a:latin typeface="Calibri" panose="020F0502020204030204"/>
              </a:rPr>
              <a:t>proporcionado por los maestros.</a:t>
            </a:r>
            <a:endParaRPr kumimoji="0" lang="es-MX" sz="12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DF7A0C75-8EA2-4503-B75C-6F7BF378E49A}"/>
              </a:ext>
            </a:extLst>
          </p:cNvPr>
          <p:cNvSpPr/>
          <p:nvPr/>
        </p:nvSpPr>
        <p:spPr>
          <a:xfrm>
            <a:off x="5115148" y="1646561"/>
            <a:ext cx="2401455" cy="37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Rúbrica de evaluación de videos didácticos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33810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481552" y="185238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F55A350-95FD-4BE3-B989-8FABA6F383DF}"/>
              </a:ext>
            </a:extLst>
          </p:cNvPr>
          <p:cNvSpPr/>
          <p:nvPr/>
        </p:nvSpPr>
        <p:spPr>
          <a:xfrm>
            <a:off x="435832" y="1393181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394606" y="715234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961E4C84-6B94-6D83-68F0-3924E0343A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606" y="2348634"/>
          <a:ext cx="11708781" cy="3950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8781">
                  <a:extLst>
                    <a:ext uri="{9D8B030D-6E8A-4147-A177-3AD203B41FA5}">
                      <a16:colId xmlns:a16="http://schemas.microsoft.com/office/drawing/2014/main" xmlns="" val="3734902428"/>
                    </a:ext>
                  </a:extLst>
                </a:gridCol>
              </a:tblGrid>
              <a:tr h="3950837">
                <a:tc>
                  <a:txBody>
                    <a:bodyPr/>
                    <a:lstStyle/>
                    <a:p>
                      <a:pPr marL="450215" marR="0" lvl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Coordinación de Aprendizaje Basado en Problemas  UV. (2020, 14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Presentación RUA a Docentes.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[Video].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https://www.youtube.com/watch?v=VGgOHQdxrlg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Marqués, P. (2018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). La evaluación de los videos didácticos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Departamento de Pedagogía Aplicada UAB.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http://www.peremarques.net/videoav2.htm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A., de la Herrán, A., &amp; Domínguez, M. C. (2017).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Nuevas perspectivas de formación de profesores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et al.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(2013).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Formación del Profesorado: Actividades Innovadoras para el dominio de las competencias docentes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Editorial Universitaria Ramón Areces.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Ortiz, F. (2019). Ventajas del uso de videos educativos como herramienta de enseñanza en nivel de educación básica.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Atlante: Cuadernos de Educación y Desarrollo.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https://www.eumed.net/rev/atlante/2019/03/videos-educativos-ensenanza.html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E., Rodríguez, J. &amp; García, M. (2015). El uso de mini-videos en la práctica docente universitaria.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de Educación Mediática y TIC (EDMETIC), 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(2), 51-70.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y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Zagalaz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 (2017). Mini-videos como instrumento didáctico en la formación del profesorado. En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Perspectiva Psicológica y Educativa de las Necesidades Educativas Especiales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239-245. SCINFOPER.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Maldonado, G.A. (2015). Los video-tutoriales como recurso en el ámbito educativo. 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Cacheiro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L., Sánchez, C. y González, J. M. (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coords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.).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Recursos tecnológicos en Contextos Educativos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313-334.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Solis, K. (21 de abril de 2020). </a:t>
                      </a:r>
                      <a:r>
                        <a:rPr lang="es-MX" sz="1200" b="0" i="1" dirty="0">
                          <a:solidFill>
                            <a:schemeClr val="tx1"/>
                          </a:solidFill>
                          <a:effectLst/>
                        </a:rPr>
                        <a:t>Tipos de textos  Español 2. 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[Video]. YouTube.  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https://www.youtube.com/watch?v=kYx5oq9yNkk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Torres, C. A &amp; Moreno, G. (2013). Inclusión de las TIC en los escenarios de aprendizaje universitario.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Apertura. Revista de Innovación Educativa, 5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(1).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http://www.udgvirtual.udg.mx/apertura/index.php/apertura/article/view/369/38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4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4FB43EDC-E61D-4B6B-A01D-DB1B96722E81}"/>
              </a:ext>
            </a:extLst>
          </p:cNvPr>
          <p:cNvSpPr/>
          <p:nvPr/>
        </p:nvSpPr>
        <p:spPr>
          <a:xfrm>
            <a:off x="6850966" y="341243"/>
            <a:ext cx="4853355" cy="657796"/>
          </a:xfrm>
          <a:prstGeom prst="wedgeRectCallout">
            <a:avLst>
              <a:gd name="adj1" fmla="val -58155"/>
              <a:gd name="adj2" fmla="val -1094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ésta es la información de la segunda pestaña.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xmlns="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127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Medina, A., Domínguez, M. C.,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Cacheiro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-González, M. L. &amp; Medina, M. (2018). </a:t>
            </a:r>
            <a:r>
              <a:rPr lang="en-U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Teaching-Learning Processes For The Development of Competences. </a:t>
            </a:r>
            <a:r>
              <a:rPr lang="en-U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and Exclusion, Resources for Educational Research?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Universiad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Bolzano (UNIBZ).</a:t>
            </a:r>
          </a:p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Pérez, E. &amp; Jiménez, A. (2016). Instrumentos para la mejora de la Orientación Educativa. El mini-video. En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L,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Bocciolesi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y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Orientamenti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Educativi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Tecnoogie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società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45-56.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Editoriale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Anicia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443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158945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267393"/>
            <a:ext cx="10742612" cy="3622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3530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A8F96A44-7B87-A7A1-7AED-175DAD9CB274}"/>
              </a:ext>
            </a:extLst>
          </p:cNvPr>
          <p:cNvSpPr txBox="1"/>
          <p:nvPr/>
        </p:nvSpPr>
        <p:spPr>
          <a:xfrm>
            <a:off x="1003677" y="2336419"/>
            <a:ext cx="5888110" cy="323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docentes de una experiencia educativa, podemos darnos cuenta de las problemáticas que existen en el aprendizaje de algunos saberes y tratamos de implementar estrategias didácticas que permitan atenderlas, desde el uso de recursos educativos y metodologías activas en las diferentes modalidades pedagógicas.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Partiendo de su práctica docente, al impartir una experiencia educativa: ¿qué saberes identifica más complejos y en los que se han presentado problemáticas para el aprendizaje de los estudiantes?, ¿cómo realizaría un mini-video para mejorar el desarrollo de esos saberes y contribuir a lograr aprendizajes?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A27C002-7115-43D6-9F22-1052D857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23" y="1868151"/>
            <a:ext cx="3743268" cy="3743268"/>
          </a:xfrm>
          <a:prstGeom prst="rect">
            <a:avLst/>
          </a:prstGeom>
        </p:spPr>
      </p:pic>
      <p:sp>
        <p:nvSpPr>
          <p:cNvPr id="12" name="Bocadillo: rectángulo 10">
            <a:extLst>
              <a:ext uri="{FF2B5EF4-FFF2-40B4-BE49-F238E27FC236}">
                <a16:creationId xmlns="" xmlns:a16="http://schemas.microsoft.com/office/drawing/2014/main" id="{EC461DA6-80B7-4FF7-B34A-5D4345BDF540}"/>
              </a:ext>
            </a:extLst>
          </p:cNvPr>
          <p:cNvSpPr/>
          <p:nvPr/>
        </p:nvSpPr>
        <p:spPr>
          <a:xfrm>
            <a:off x="6891787" y="5061454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</p:spTree>
    <p:extLst>
      <p:ext uri="{BB962C8B-B14F-4D97-AF65-F5344CB8AC3E}">
        <p14:creationId xmlns:p14="http://schemas.microsoft.com/office/powerpoint/2010/main" val="31800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6194474" y="0"/>
            <a:ext cx="5361725" cy="69273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MX" b="1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s-MX" b="1" dirty="0">
                <a:solidFill>
                  <a:prstClr val="white"/>
                </a:solidFill>
                <a:latin typeface="Calibri" panose="020F0502020204030204"/>
              </a:rPr>
              <a:t>Actividad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1. </a:t>
            </a:r>
            <a:r>
              <a:rPr lang="es-ES" b="1" dirty="0">
                <a:solidFill>
                  <a:prstClr val="white"/>
                </a:solidFill>
                <a:latin typeface="Calibri" panose="020F0502020204030204"/>
              </a:rPr>
              <a:t>Definición del objetivo y metodología a implementar en el mini-video</a:t>
            </a:r>
            <a:endParaRPr lang="es-MX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A9707BAF-01F6-435C-8580-53D4E383FD82}"/>
              </a:ext>
            </a:extLst>
          </p:cNvPr>
          <p:cNvSpPr txBox="1"/>
          <p:nvPr/>
        </p:nvSpPr>
        <p:spPr>
          <a:xfrm>
            <a:off x="6145945" y="712431"/>
            <a:ext cx="5719653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  <a:p>
            <a:pPr marL="76200" lvl="1">
              <a:defRPr/>
            </a:pPr>
            <a:endParaRPr lang="es-MX" sz="500" dirty="0">
              <a:latin typeface="Calibri" panose="020F0502020204030204"/>
            </a:endParaRPr>
          </a:p>
          <a:p>
            <a:pPr marL="254000" lvl="1" indent="-177800" algn="just">
              <a:defRPr/>
            </a:pPr>
            <a:r>
              <a:rPr lang="es-ES" sz="1200" dirty="0"/>
              <a:t>1. En un documento </a:t>
            </a:r>
            <a:r>
              <a:rPr lang="es-ES" sz="1200" i="1" dirty="0"/>
              <a:t>Word</a:t>
            </a:r>
            <a:r>
              <a:rPr lang="es-ES" sz="1200" dirty="0"/>
              <a:t> complete los siguientes datos del video que desarrollará a lo largo de este curso:</a:t>
            </a:r>
          </a:p>
          <a:p>
            <a:pPr marL="361950" lvl="1" indent="-285750" algn="just">
              <a:buFont typeface="Arial" panose="020B0604020202020204" pitchFamily="34" charset="0"/>
              <a:buChar char="•"/>
              <a:defRPr/>
            </a:pPr>
            <a:endParaRPr lang="es-ES" sz="500" dirty="0"/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Autor.</a:t>
            </a:r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El saber o tema del cual le gustaría realizar un video, seleccionado de la experiencia educativa que imparte.</a:t>
            </a:r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Con base en la infografía presentada en esta fase, determine qué tipo de video diseñará.</a:t>
            </a:r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Describa cuál será el objetivo del video que diseñará (máximo 100 palabras).</a:t>
            </a:r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Modalidad: si será en línea, presencial o mixta.</a:t>
            </a:r>
          </a:p>
          <a:p>
            <a:pPr marL="304800" lvl="1" indent="-228600" algn="just">
              <a:buAutoNum type="alphaLcPeriod"/>
              <a:defRPr/>
            </a:pPr>
            <a:r>
              <a:rPr lang="es-ES" sz="1200" dirty="0"/>
              <a:t>Metodología activa o técnica didáctica: los pasos a seguir para implementar el video en la modalidad seleccionada (en línea, presencial o mixta), puede ser una metodología propia o implementar alguna metodología activa o técnica didáctica como el aprendizaje.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76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Criterios de evaluación: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0338" lvl="0" indent="-160338">
              <a:defRPr/>
            </a:pPr>
            <a:r>
              <a:rPr lang="es-ES" sz="1200" dirty="0"/>
              <a:t>1. Los 6 puntos por completar en la guía o planeación deben tener coherencia, buena redacción y ortografía.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/>
              <a:t>Autor (1 punto).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/>
              <a:t>El saber o tema (1 punto).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/>
              <a:t>Tipo de video (1 punto).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/>
              <a:t>Objetivo del video (1 punto).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 err="1"/>
              <a:t>Modalildad</a:t>
            </a:r>
            <a:r>
              <a:rPr lang="es-ES" sz="1200" dirty="0"/>
              <a:t> (1 punto).</a:t>
            </a:r>
          </a:p>
          <a:p>
            <a:pPr marL="228600" lvl="0" indent="-228600">
              <a:buAutoNum type="alphaLcPeriod"/>
              <a:defRPr/>
            </a:pPr>
            <a:r>
              <a:rPr lang="es-ES" sz="1200" dirty="0"/>
              <a:t>Metodología activa o técnica didáctica (5 puntos).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Total de 10 puntos, que corresponden al 20% de la calificación final.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Lineamientos de entrega: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Titule el archivo de la siguiente forma: </a:t>
            </a:r>
            <a:r>
              <a:rPr lang="es-ES" sz="1200" dirty="0" err="1"/>
              <a:t>Act</a:t>
            </a:r>
            <a:r>
              <a:rPr lang="es-ES" sz="1200" i="1" dirty="0" err="1"/>
              <a:t>n</a:t>
            </a:r>
            <a:r>
              <a:rPr lang="es-ES" sz="1200" dirty="0" err="1"/>
              <a:t>_PrimerApellidoyPrimerNombre</a:t>
            </a:r>
            <a:r>
              <a:rPr lang="es-ES" sz="1200" dirty="0"/>
              <a:t>. Por ejemplo: Act1_VillanuevaMariaTeresa 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Envíe su archivo, en formato </a:t>
            </a:r>
            <a:r>
              <a:rPr lang="es-ES" sz="1200" i="1" dirty="0"/>
              <a:t>Word</a:t>
            </a:r>
            <a:r>
              <a:rPr lang="es-ES" sz="1200" dirty="0"/>
              <a:t>, a través del apartado </a:t>
            </a:r>
            <a:r>
              <a:rPr lang="es-ES" sz="1200" b="1" dirty="0"/>
              <a:t>Actividades</a:t>
            </a:r>
            <a:r>
              <a:rPr lang="es-ES" sz="1200" dirty="0"/>
              <a:t> de la plataforma </a:t>
            </a:r>
            <a:r>
              <a:rPr lang="es-ES" sz="1200" dirty="0" err="1"/>
              <a:t>Eminus</a:t>
            </a:r>
            <a:r>
              <a:rPr lang="es-ES" sz="1200" dirty="0"/>
              <a:t>.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Entregue de acuerdo con la fecha establecida en el </a:t>
            </a:r>
            <a:r>
              <a:rPr lang="es-ES" sz="1200" b="1" dirty="0"/>
              <a:t>Calendario de entrega de actividades.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3" y="833462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Evidencia </a:t>
            </a:r>
            <a:r>
              <a:rPr lang="es-MX" sz="2800" dirty="0"/>
              <a:t>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261793" y="1949697"/>
            <a:ext cx="5529407" cy="20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06" y="563217"/>
            <a:ext cx="10515600" cy="931033"/>
          </a:xfrm>
        </p:spPr>
        <p:txBody>
          <a:bodyPr/>
          <a:lstStyle/>
          <a:p>
            <a:r>
              <a:rPr lang="es-MX" dirty="0"/>
              <a:t>Fuentes de información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475806" y="1554088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57413B05-D20C-4140-B682-8CE3097583BB}"/>
              </a:ext>
            </a:extLst>
          </p:cNvPr>
          <p:cNvSpPr txBox="1"/>
          <p:nvPr/>
        </p:nvSpPr>
        <p:spPr>
          <a:xfrm>
            <a:off x="475806" y="2168938"/>
            <a:ext cx="113523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200" dirty="0">
                <a:solidFill>
                  <a:prstClr val="black"/>
                </a:solidFill>
              </a:rPr>
              <a:t>Atenas Educativas (2016, 24 de junio). Atenas Educativas: Video como recurso </a:t>
            </a:r>
            <a:r>
              <a:rPr lang="es-ES" sz="1200" dirty="0" err="1">
                <a:solidFill>
                  <a:prstClr val="black"/>
                </a:solidFill>
              </a:rPr>
              <a:t>didactico</a:t>
            </a:r>
            <a:r>
              <a:rPr lang="es-ES" sz="1200" dirty="0">
                <a:solidFill>
                  <a:prstClr val="black"/>
                </a:solidFill>
              </a:rPr>
              <a:t>. [Video]. YouTube. </a:t>
            </a:r>
            <a:r>
              <a:rPr lang="es-ES" sz="1200" dirty="0">
                <a:solidFill>
                  <a:prstClr val="black"/>
                </a:solidFill>
                <a:hlinkClick r:id="rId2"/>
              </a:rPr>
              <a:t>https://youtu.be/66U_CU4ois0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s-ES" sz="1200" dirty="0">
                <a:solidFill>
                  <a:prstClr val="black"/>
                </a:solidFill>
              </a:rPr>
              <a:t>Bravo, L. (1996). ¿Qué es el video educativo?. </a:t>
            </a:r>
            <a:r>
              <a:rPr lang="es-ES" sz="1200" i="1" dirty="0">
                <a:solidFill>
                  <a:prstClr val="black"/>
                </a:solidFill>
              </a:rPr>
              <a:t>Revista Comunicar, 6</a:t>
            </a:r>
            <a:r>
              <a:rPr lang="es-ES" sz="1200" dirty="0">
                <a:solidFill>
                  <a:prstClr val="black"/>
                </a:solidFill>
              </a:rPr>
              <a:t>(1). </a:t>
            </a:r>
            <a:r>
              <a:rPr lang="es-ES" sz="1200" dirty="0">
                <a:solidFill>
                  <a:prstClr val="black"/>
                </a:solidFill>
                <a:hlinkClick r:id="rId3"/>
              </a:rPr>
              <a:t>https://www.redalyc.org/pdf/158/15800620.pdf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Educación 3.0 (2020). </a:t>
            </a:r>
            <a:r>
              <a:rPr lang="es-ES" sz="1200" i="1" dirty="0">
                <a:solidFill>
                  <a:prstClr val="black"/>
                </a:solidFill>
              </a:rPr>
              <a:t>¿Cómo debería ser realmente la docencia en línea? </a:t>
            </a:r>
            <a:r>
              <a:rPr lang="es-ES" sz="1200" dirty="0" err="1">
                <a:solidFill>
                  <a:prstClr val="black"/>
                </a:solidFill>
              </a:rPr>
              <a:t>Educaciontrespuntocero.com</a:t>
            </a:r>
            <a:r>
              <a:rPr lang="es-ES" sz="1200" dirty="0">
                <a:solidFill>
                  <a:prstClr val="black"/>
                </a:solidFill>
                <a:hlinkClick r:id="rId4"/>
              </a:rPr>
              <a:t> https://www.educaciontrespuntocero.com/opinion/como-deberia-ser-realmente-la-docencia-online/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  <a:r>
              <a:rPr lang="es-ES" sz="1200" i="1" dirty="0">
                <a:solidFill>
                  <a:prstClr val="black"/>
                </a:solidFill>
              </a:rPr>
              <a:t> </a:t>
            </a:r>
            <a:endParaRPr lang="es-ES" sz="1200" dirty="0">
              <a:solidFill>
                <a:prstClr val="black"/>
              </a:solidFill>
            </a:endParaRPr>
          </a:p>
          <a:p>
            <a:pPr marL="628650" lvl="0" indent="-628650"/>
            <a:r>
              <a:rPr lang="es-ES" sz="1200" dirty="0" err="1">
                <a:solidFill>
                  <a:prstClr val="black"/>
                </a:solidFill>
              </a:rPr>
              <a:t>Fredin</a:t>
            </a:r>
            <a:r>
              <a:rPr lang="es-ES" sz="1200" dirty="0">
                <a:solidFill>
                  <a:prstClr val="black"/>
                </a:solidFill>
              </a:rPr>
              <a:t>, E. (2017). </a:t>
            </a:r>
            <a:r>
              <a:rPr lang="es-ES" sz="1200" i="1" dirty="0">
                <a:solidFill>
                  <a:prstClr val="black"/>
                </a:solidFill>
              </a:rPr>
              <a:t>Aprendizaje híbrido: ¿el futuro de la educación superior? </a:t>
            </a:r>
            <a:r>
              <a:rPr lang="es-ES" sz="1200" dirty="0">
                <a:solidFill>
                  <a:prstClr val="black"/>
                </a:solidFill>
              </a:rPr>
              <a:t>Observatorio. Instituto para el Futuro de la Educación. Tecnológico de Monterrey. </a:t>
            </a:r>
            <a:r>
              <a:rPr lang="es-ES" sz="1200" dirty="0">
                <a:solidFill>
                  <a:prstClr val="black"/>
                </a:solidFill>
                <a:hlinkClick r:id="rId5"/>
              </a:rPr>
              <a:t>https://observatorio.tec.mx/edu-news/2017/10/13/aprendizaje-hibrido-el-futuro-de-la-educacion-superior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García, M.A. (2014). Uso Instruccional del video didáctico. </a:t>
            </a:r>
            <a:r>
              <a:rPr lang="es-ES" sz="1200" i="1" dirty="0">
                <a:solidFill>
                  <a:prstClr val="black"/>
                </a:solidFill>
              </a:rPr>
              <a:t>Revista de Investigación, 81</a:t>
            </a:r>
            <a:r>
              <a:rPr lang="es-ES" sz="1200" dirty="0">
                <a:solidFill>
                  <a:prstClr val="black"/>
                </a:solidFill>
              </a:rPr>
              <a:t>(38), pp. 43-67. </a:t>
            </a:r>
            <a:r>
              <a:rPr lang="es-ES" sz="1200" dirty="0">
                <a:solidFill>
                  <a:prstClr val="black"/>
                </a:solidFill>
                <a:hlinkClick r:id="rId6"/>
              </a:rPr>
              <a:t>https://www.redalyc.org/pdf/3761/376140396002.pdf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Medina, A., de la Herrán, A., &amp; Domínguez, M. C. (2017). </a:t>
            </a:r>
            <a:r>
              <a:rPr lang="es-ES" sz="1200" i="1" dirty="0">
                <a:solidFill>
                  <a:prstClr val="black"/>
                </a:solidFill>
              </a:rPr>
              <a:t>Nuevas perspectivas de formación de profesores</a:t>
            </a:r>
            <a:r>
              <a:rPr lang="es-ES" sz="1200" dirty="0">
                <a:solidFill>
                  <a:prstClr val="black"/>
                </a:solidFill>
              </a:rPr>
              <a:t>. UNED.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Medina, A. et al. (2013). </a:t>
            </a:r>
            <a:r>
              <a:rPr lang="es-ES" sz="1200" i="1" dirty="0">
                <a:solidFill>
                  <a:prstClr val="black"/>
                </a:solidFill>
              </a:rPr>
              <a:t>Formación del Profesorado: Actividades Innovadoras para el dominio de las competencias docentes</a:t>
            </a:r>
            <a:r>
              <a:rPr lang="es-ES" sz="1200" dirty="0">
                <a:solidFill>
                  <a:prstClr val="black"/>
                </a:solidFill>
              </a:rPr>
              <a:t>. Editorial Universitaria Ramón Areces.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Ortiz, F. (2019). Ventajas del uso de videos educativos como herramienta de enseñanza en nivel de educación básica. </a:t>
            </a:r>
            <a:r>
              <a:rPr lang="es-ES" sz="1200" i="1" dirty="0">
                <a:solidFill>
                  <a:prstClr val="black"/>
                </a:solidFill>
              </a:rPr>
              <a:t>Revista Atlante: Cuadernos de Educación y Desarrollo. </a:t>
            </a:r>
            <a:r>
              <a:rPr lang="es-ES" sz="1200" dirty="0">
                <a:solidFill>
                  <a:prstClr val="black"/>
                </a:solidFill>
                <a:hlinkClick r:id="rId7"/>
              </a:rPr>
              <a:t>https://www.eumed.net/rev/atlante/2019/03/videos-educativos-ensenanza.html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Pérez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1200" dirty="0">
                <a:solidFill>
                  <a:prstClr val="black"/>
                </a:solidFill>
              </a:rPr>
              <a:t>Navío, E., Rodríguez, J. &amp; García, M. (2015). El uso de mini-videos en la práctica docente universitaria</a:t>
            </a:r>
            <a:r>
              <a:rPr lang="es-ES" sz="1200" i="1" dirty="0">
                <a:solidFill>
                  <a:prstClr val="black"/>
                </a:solidFill>
              </a:rPr>
              <a:t>. Revista de Educación Mediática y TIC (EDMETIC), 4 </a:t>
            </a:r>
            <a:r>
              <a:rPr lang="es-ES" sz="1200" dirty="0">
                <a:solidFill>
                  <a:prstClr val="black"/>
                </a:solidFill>
              </a:rPr>
              <a:t>(2). 51-70. </a:t>
            </a:r>
            <a:r>
              <a:rPr lang="es-ES" sz="1200" dirty="0">
                <a:solidFill>
                  <a:prstClr val="black"/>
                </a:solidFill>
                <a:hlinkClick r:id="rId8"/>
              </a:rPr>
              <a:t>https://www.uco.es/ucopress/ojs/index.php/edmetic/article/view/3962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Pérez, E. y </a:t>
            </a:r>
            <a:r>
              <a:rPr lang="es-ES" sz="1200" dirty="0" err="1">
                <a:solidFill>
                  <a:prstClr val="black"/>
                </a:solidFill>
              </a:rPr>
              <a:t>Zagalaz</a:t>
            </a:r>
            <a:r>
              <a:rPr lang="es-ES" sz="1200" dirty="0">
                <a:solidFill>
                  <a:prstClr val="black"/>
                </a:solidFill>
              </a:rPr>
              <a:t>, M. L. (2017). Mini-videos como instrumento didáctico en la formación del profesorado. En </a:t>
            </a:r>
            <a:r>
              <a:rPr lang="es-ES" sz="1200" i="1" dirty="0">
                <a:solidFill>
                  <a:prstClr val="black"/>
                </a:solidFill>
              </a:rPr>
              <a:t>Perspectiva Psicológica y Educativa de las Necesidades Educativas Especiales</a:t>
            </a:r>
            <a:r>
              <a:rPr lang="es-ES" sz="1200" dirty="0">
                <a:solidFill>
                  <a:prstClr val="black"/>
                </a:solidFill>
              </a:rPr>
              <a:t>. SCINFOPER. 239-245.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Pérez, E. y Maldonado, G. A. (2015). Los video-tutoriales como recurso en el ámbito educativo. En </a:t>
            </a:r>
            <a:r>
              <a:rPr lang="es-ES" sz="1200" dirty="0" err="1">
                <a:solidFill>
                  <a:prstClr val="black"/>
                </a:solidFill>
              </a:rPr>
              <a:t>Cacheiro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1200" dirty="0">
                <a:solidFill>
                  <a:prstClr val="black"/>
                </a:solidFill>
              </a:rPr>
              <a:t>González, M. L., Sánchez Romero, C. &amp; González, J. M. (</a:t>
            </a:r>
            <a:r>
              <a:rPr lang="es-ES" sz="1200" dirty="0" err="1">
                <a:solidFill>
                  <a:prstClr val="black"/>
                </a:solidFill>
              </a:rPr>
              <a:t>coords</a:t>
            </a:r>
            <a:r>
              <a:rPr lang="es-ES" sz="1200" dirty="0">
                <a:solidFill>
                  <a:prstClr val="black"/>
                </a:solidFill>
              </a:rPr>
              <a:t>.) </a:t>
            </a:r>
            <a:r>
              <a:rPr lang="es-ES" sz="1200" i="1" dirty="0">
                <a:solidFill>
                  <a:prstClr val="black"/>
                </a:solidFill>
              </a:rPr>
              <a:t>Recursos tecnológicos en Contextos Educativos</a:t>
            </a:r>
            <a:r>
              <a:rPr lang="es-ES" sz="1200" dirty="0">
                <a:solidFill>
                  <a:prstClr val="black"/>
                </a:solidFill>
              </a:rPr>
              <a:t>, pp. 313-334. UNED.</a:t>
            </a: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Tecnológico de Monterrey (2014</a:t>
            </a:r>
            <a:r>
              <a:rPr lang="es-ES" sz="1200" i="1" dirty="0">
                <a:solidFill>
                  <a:prstClr val="black"/>
                </a:solidFill>
              </a:rPr>
              <a:t>). Aprendizaje Invertido. Reporte </a:t>
            </a:r>
            <a:r>
              <a:rPr lang="es-ES" sz="1200" i="1" dirty="0" err="1">
                <a:solidFill>
                  <a:prstClr val="black"/>
                </a:solidFill>
              </a:rPr>
              <a:t>EduTrends</a:t>
            </a:r>
            <a:r>
              <a:rPr lang="es-ES" sz="1200" dirty="0">
                <a:solidFill>
                  <a:prstClr val="black"/>
                </a:solidFill>
              </a:rPr>
              <a:t>. </a:t>
            </a:r>
            <a:r>
              <a:rPr lang="es-ES" sz="1200" dirty="0">
                <a:solidFill>
                  <a:prstClr val="black"/>
                </a:solidFill>
                <a:hlinkClick r:id="rId9"/>
              </a:rPr>
              <a:t>https://observatorio.tec.mx/edutrendsaprendizajeinvertido</a:t>
            </a:r>
            <a:endParaRPr lang="es-ES" sz="1200" dirty="0">
              <a:solidFill>
                <a:prstClr val="black"/>
              </a:solidFill>
            </a:endParaRPr>
          </a:p>
          <a:p>
            <a:pPr marL="628650" lvl="0" indent="-628650"/>
            <a:r>
              <a:rPr lang="es-ES" sz="1200" dirty="0">
                <a:solidFill>
                  <a:prstClr val="black"/>
                </a:solidFill>
              </a:rPr>
              <a:t>Torres, C. A &amp; Moreno, G. (2013). Inclusión de las TIC en los escenarios de aprendizaje universitario. Apertura. </a:t>
            </a:r>
            <a:r>
              <a:rPr lang="es-ES" sz="1200" i="1" dirty="0">
                <a:solidFill>
                  <a:prstClr val="black"/>
                </a:solidFill>
              </a:rPr>
              <a:t>Revista de Innovación Educativa, 5 </a:t>
            </a:r>
            <a:r>
              <a:rPr lang="es-ES" sz="1200" dirty="0">
                <a:solidFill>
                  <a:prstClr val="black"/>
                </a:solidFill>
              </a:rPr>
              <a:t>(1). </a:t>
            </a:r>
            <a:r>
              <a:rPr lang="es-ES" sz="1200" dirty="0">
                <a:solidFill>
                  <a:prstClr val="black"/>
                </a:solidFill>
                <a:hlinkClick r:id="rId10"/>
              </a:rPr>
              <a:t>http://www.udgvirtual.udg.mx/apertura/index.php/apertura/article/view/369/308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7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655"/>
            <a:ext cx="10515600" cy="931033"/>
          </a:xfrm>
        </p:spPr>
        <p:txBody>
          <a:bodyPr/>
          <a:lstStyle/>
          <a:p>
            <a:r>
              <a:rPr lang="es-MX" dirty="0"/>
              <a:t>Fuentes de información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1EEB6F1F-D673-48B9-9AEC-CEFF0D08BC0F}"/>
              </a:ext>
            </a:extLst>
          </p:cNvPr>
          <p:cNvSpPr/>
          <p:nvPr/>
        </p:nvSpPr>
        <p:spPr>
          <a:xfrm>
            <a:off x="921434" y="2030249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3FDDAAB-E852-42E6-907A-03448ED83747}"/>
              </a:ext>
            </a:extLst>
          </p:cNvPr>
          <p:cNvSpPr txBox="1"/>
          <p:nvPr/>
        </p:nvSpPr>
        <p:spPr>
          <a:xfrm>
            <a:off x="838200" y="2778538"/>
            <a:ext cx="10933999" cy="111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Medina, A., Domínguez, M. C.,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Cacheiro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-González, M. L. &amp; Medina, M. (2018).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Teaching-Learning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Competences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Universiad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Bolzano (UNIBZ).</a:t>
            </a:r>
            <a:endParaRPr lang="es-MX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&amp; Jiménez, A. (2016). Instrumentos para la mejora de la Orientación Educativa. El mini-video. En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L,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Bocciolesi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y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Orientamenti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Educativi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Tecnoogie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</a:t>
            </a:r>
            <a:r>
              <a:rPr lang="es-ES" sz="14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s-ES" sz="14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società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45-56.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Editoriale</a:t>
            </a:r>
            <a:r>
              <a:rPr lang="es-ES" sz="1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Anicia</a:t>
            </a:r>
            <a:endParaRPr lang="es-ES" sz="14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3602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1634"/>
            <a:ext cx="5222442" cy="158519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participante diseña y edita un mini</a:t>
            </a:r>
            <a:r>
              <a:rPr lang="es-ES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2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video, partiendo de la descripción de un guion</a:t>
            </a:r>
            <a:r>
              <a:rPr lang="es-ES" sz="2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base en los saberes de la experiencia educativa que imparte, con el fin de promover el aprendizaje en los estudiantes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="" xmlns:a16="http://schemas.microsoft.com/office/drawing/2014/main" id="{A84E31BE-82E0-B272-0E96-9214017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941" y="2390213"/>
            <a:ext cx="3744446" cy="3744446"/>
          </a:xfrm>
          <a:prstGeom prst="rect">
            <a:avLst/>
          </a:prstGeom>
        </p:spPr>
      </p:pic>
      <p:sp>
        <p:nvSpPr>
          <p:cNvPr id="16" name="Bocadillo: rectángulo 10">
            <a:extLst>
              <a:ext uri="{FF2B5EF4-FFF2-40B4-BE49-F238E27FC236}">
                <a16:creationId xmlns="" xmlns:a16="http://schemas.microsoft.com/office/drawing/2014/main" id="{08259934-AD94-419C-9908-652ADF4A9674}"/>
              </a:ext>
            </a:extLst>
          </p:cNvPr>
          <p:cNvSpPr/>
          <p:nvPr/>
        </p:nvSpPr>
        <p:spPr>
          <a:xfrm>
            <a:off x="6928657" y="56786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2" name="Marcador de contenido 3">
            <a:extLst>
              <a:ext uri="{FF2B5EF4-FFF2-40B4-BE49-F238E27FC236}">
                <a16:creationId xmlns="" xmlns:a16="http://schemas.microsoft.com/office/drawing/2014/main" id="{55424CBF-5165-21F5-3ED1-D7D16A2B3667}"/>
              </a:ext>
            </a:extLst>
          </p:cNvPr>
          <p:cNvSpPr txBox="1">
            <a:spLocks/>
          </p:cNvSpPr>
          <p:nvPr/>
        </p:nvSpPr>
        <p:spPr>
          <a:xfrm>
            <a:off x="1362101" y="1394402"/>
            <a:ext cx="10024870" cy="4439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Haga clic en la flecha del lado derecho para ver el contenido.</a:t>
            </a:r>
            <a:endParaRPr lang="es-ES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="" xmlns:a16="http://schemas.microsoft.com/office/drawing/2014/main" id="{F1C5E65B-237B-D7D6-92C9-B83F7AC7D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786" y="1355220"/>
            <a:ext cx="522315" cy="5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139548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073423"/>
            <a:ext cx="10742611" cy="447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4133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=""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A8F96A44-7B87-A7A1-7AED-175DAD9CB274}"/>
              </a:ext>
            </a:extLst>
          </p:cNvPr>
          <p:cNvSpPr txBox="1"/>
          <p:nvPr/>
        </p:nvSpPr>
        <p:spPr>
          <a:xfrm>
            <a:off x="839786" y="2073423"/>
            <a:ext cx="10742612" cy="1957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actualidad, la mayoría de las personas tienen un celular con el que han realizado un video, sin embargo, existen herramientas que nos pueden ayudar a mejorarlo, desde la etapa de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pre-producción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producción y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pos-producción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otra parte, como docentes, compartimos con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nuestros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estudiantes los videos o cualquier otro material didáctico diseñado y normalmente no colocamos una licencia que permita definir a los usuarios cómo queremos que se comparta nuestro trabajo. Así mismo, no es común que verifiquemos o garanticemos que cualquier usuario, independientemente de la falta o limitación de alguna facultad, pueda acceder al contenido.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17892FCB-FFBA-EA63-F23B-C7F97CC207E2}"/>
              </a:ext>
            </a:extLst>
          </p:cNvPr>
          <p:cNvSpPr txBox="1"/>
          <p:nvPr/>
        </p:nvSpPr>
        <p:spPr>
          <a:xfrm>
            <a:off x="839786" y="4031395"/>
            <a:ext cx="6436085" cy="238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Reflexione: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¿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Cree que es importante realizar un guion antes de grabar un video?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¿Ha grabado algún video y compartido con alguna licencia?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¿Piensa que es necesario poner una licencia al trabajo que realizamos?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¿Sabe qué es la accesibilidad?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¿Conoce editores de video? ¿Cuáles?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="" xmlns:a16="http://schemas.microsoft.com/office/drawing/2014/main" id="{0F168CA1-64B0-C46C-C95D-835186C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0895" y="3786230"/>
            <a:ext cx="2439190" cy="2439190"/>
          </a:xfrm>
          <a:prstGeom prst="rect">
            <a:avLst/>
          </a:prstGeom>
        </p:spPr>
      </p:pic>
      <p:sp>
        <p:nvSpPr>
          <p:cNvPr id="15" name="Bocadillo: rectángulo 10">
            <a:extLst>
              <a:ext uri="{FF2B5EF4-FFF2-40B4-BE49-F238E27FC236}">
                <a16:creationId xmlns="" xmlns:a16="http://schemas.microsoft.com/office/drawing/2014/main" id="{B3F6CA98-6232-0B5F-4CDB-4CDC850430F1}"/>
              </a:ext>
            </a:extLst>
          </p:cNvPr>
          <p:cNvSpPr/>
          <p:nvPr/>
        </p:nvSpPr>
        <p:spPr>
          <a:xfrm>
            <a:off x="6907829" y="5981201"/>
            <a:ext cx="4081013" cy="563560"/>
          </a:xfrm>
          <a:prstGeom prst="wedgeRectCallout">
            <a:avLst>
              <a:gd name="adj1" fmla="val 21385"/>
              <a:gd name="adj2" fmla="val -766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</p:spTree>
    <p:extLst>
      <p:ext uri="{BB962C8B-B14F-4D97-AF65-F5344CB8AC3E}">
        <p14:creationId xmlns:p14="http://schemas.microsoft.com/office/powerpoint/2010/main" val="248650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6093656" y="801496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Diseño de </a:t>
            </a:r>
            <a:r>
              <a:rPr lang="es-MX" b="1" dirty="0" err="1">
                <a:solidFill>
                  <a:prstClr val="white"/>
                </a:solidFill>
                <a:latin typeface="Calibri" panose="020F0502020204030204"/>
              </a:rPr>
              <a:t>m</a:t>
            </a: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ini-video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A9707BAF-01F6-435C-8580-53D4E383FD82}"/>
              </a:ext>
            </a:extLst>
          </p:cNvPr>
          <p:cNvSpPr txBox="1"/>
          <p:nvPr/>
        </p:nvSpPr>
        <p:spPr>
          <a:xfrm>
            <a:off x="6093225" y="1464031"/>
            <a:ext cx="57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261793" y="1949697"/>
            <a:ext cx="5529407" cy="2007008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4F189BD0-32DD-FC56-A705-CDB7EE2690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8776" y="1744968"/>
          <a:ext cx="5368925" cy="499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8925">
                  <a:extLst>
                    <a:ext uri="{9D8B030D-6E8A-4147-A177-3AD203B41FA5}">
                      <a16:colId xmlns="" xmlns:a16="http://schemas.microsoft.com/office/drawing/2014/main" val="2898976310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Con base en el material compartido en esta fase, diseñe un mini-video; elabore el guion y proceda a la grabación. 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El guion debe contener por escrito las indicaciones de todo lo que se necesita para grabar el video (tomas, sonido, texto, etc.).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1. Realice la edición del mini-video con, al menos, las siguientes acciones: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a. Cortar las escenas innecesarias.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b. Agregar una imagen al inicio del video con el título, el nombre del autor, año y el licenciamiento.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c. Agregar un audio de introducción al video.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d. Agregar la flor de lis en la esquina superior derecha.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2. Cargue el video en YouTube (crear canal).  Escriba el título del video y la palabra mini-video UV, por ejemplo: Aprendizaje de Fracciones mini-video UV.</a:t>
                      </a: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3. Revise que se tengan o, en su caso, agregue subtítulos de YouTube para hacerlo accesible.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36525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4. Copie el enlace de YouTube y agréguelo a la guía o planeación didáctica creada al inicio del curso, así como el título del video.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9525" indent="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**Nota importante: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Si se usan imágenes o audios, sean de licenciamiento libre.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5263" lvl="0" indent="-185738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5. Finalice la guía o planeación didáctica agregando la liga de YouTube y actividades complementarias (en el caso de tenerlas).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383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cadillo: rectángulo 10">
            <a:extLst>
              <a:ext uri="{FF2B5EF4-FFF2-40B4-BE49-F238E27FC236}">
                <a16:creationId xmlns="" xmlns:a16="http://schemas.microsoft.com/office/drawing/2014/main" id="{9CEB8E76-7279-CF10-D8CF-474F59A73161}"/>
              </a:ext>
            </a:extLst>
          </p:cNvPr>
          <p:cNvSpPr/>
          <p:nvPr/>
        </p:nvSpPr>
        <p:spPr>
          <a:xfrm>
            <a:off x="-1041552" y="987660"/>
            <a:ext cx="2159152" cy="829989"/>
          </a:xfrm>
          <a:prstGeom prst="wedgeRectCallout">
            <a:avLst>
              <a:gd name="adj1" fmla="val 59456"/>
              <a:gd name="adj2" fmla="val 195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lang="es-MX" sz="1400" dirty="0">
                <a:solidFill>
                  <a:prstClr val="white"/>
                </a:solidFill>
                <a:latin typeface="Calibri" panose="020F0502020204030204"/>
              </a:rPr>
              <a:t>: esta información es continuación de la diapositiva anterior.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B5B09CB-6686-471C-B34F-2B27DE55FC38}"/>
              </a:ext>
            </a:extLst>
          </p:cNvPr>
          <p:cNvSpPr txBox="1"/>
          <p:nvPr/>
        </p:nvSpPr>
        <p:spPr>
          <a:xfrm>
            <a:off x="1394692" y="602813"/>
            <a:ext cx="987324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Criterios de evaluación: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b="1" dirty="0">
              <a:latin typeface="Calibri" panose="020F0502020204030204"/>
            </a:endParaRPr>
          </a:p>
          <a:p>
            <a:pPr marL="228600" lvl="0" indent="-228600">
              <a:buAutoNum type="arabicPeriod"/>
              <a:defRPr/>
            </a:pPr>
            <a:r>
              <a:rPr lang="es-ES" sz="1200" dirty="0"/>
              <a:t>El guion debe tener las indicaciones de todo lo que se necesita para grabar el video (tomas, sonido, texto, etc.). Valor: 1 punto.</a:t>
            </a:r>
          </a:p>
          <a:p>
            <a:pPr marL="228600" lvl="0" indent="-228600">
              <a:buAutoNum type="arabicPeriod"/>
              <a:defRPr/>
            </a:pPr>
            <a:r>
              <a:rPr lang="es-ES" sz="1200" dirty="0"/>
              <a:t>El video debe cumplir las siguientes características: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a. Debe tener una imagen de presentación con el título, el nombre del autor, año y el licenciamiento (2 puntos).</a:t>
            </a:r>
          </a:p>
          <a:p>
            <a:pPr lvl="0">
              <a:defRPr/>
            </a:pPr>
            <a:r>
              <a:rPr lang="es-ES" sz="1200" dirty="0"/>
              <a:t>b. Audio de introducción al video (2 puntos).</a:t>
            </a:r>
          </a:p>
          <a:p>
            <a:pPr lvl="0">
              <a:defRPr/>
            </a:pPr>
            <a:r>
              <a:rPr lang="es-ES" sz="1200" dirty="0"/>
              <a:t>c. La flor de lis en la esquina superior derecha (2 puntos).</a:t>
            </a:r>
          </a:p>
          <a:p>
            <a:pPr lvl="0">
              <a:defRPr/>
            </a:pPr>
            <a:r>
              <a:rPr lang="es-ES" sz="1200" dirty="0"/>
              <a:t>d. Subtítulos (2 puntos).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3. La guía o planeación debe tener la liga del video y puede o no tener actividades complementarias (1 punto).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Total: 10 puntos, que corresponden al 50% de la calificación final.</a:t>
            </a: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r>
              <a:rPr lang="es-MX" sz="1200" b="1" dirty="0">
                <a:latin typeface="Calibri" panose="020F0502020204030204"/>
              </a:rPr>
              <a:t>Lineamientos de entrega:</a:t>
            </a:r>
          </a:p>
          <a:p>
            <a:pPr lvl="0">
              <a:defRPr/>
            </a:pP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r>
              <a:rPr lang="es-MX" sz="1200" dirty="0">
                <a:latin typeface="Calibri" panose="020F0502020204030204"/>
              </a:rPr>
              <a:t>1. </a:t>
            </a:r>
            <a:r>
              <a:rPr lang="es-ES" sz="1200" dirty="0"/>
              <a:t>El guion del video se entrega en archivo Word, incluyendo la liga del video. </a:t>
            </a:r>
          </a:p>
          <a:p>
            <a:pPr lvl="0">
              <a:defRPr/>
            </a:pPr>
            <a:r>
              <a:rPr lang="es-ES" sz="1200" dirty="0"/>
              <a:t>2. El video se realiza con extensión .mp4.</a:t>
            </a:r>
          </a:p>
          <a:p>
            <a:pPr lvl="0">
              <a:defRPr/>
            </a:pPr>
            <a:r>
              <a:rPr lang="es-ES" sz="1200" dirty="0"/>
              <a:t>3. Titule el archivo de la siguiente forma: </a:t>
            </a:r>
            <a:r>
              <a:rPr lang="es-ES" sz="1200" dirty="0" err="1"/>
              <a:t>Act</a:t>
            </a:r>
            <a:r>
              <a:rPr lang="es-ES" sz="1200" i="1" dirty="0" err="1"/>
              <a:t>n</a:t>
            </a:r>
            <a:r>
              <a:rPr lang="es-ES" sz="1200" dirty="0" err="1"/>
              <a:t>_PrimerApellidoyPrimerNombre</a:t>
            </a:r>
            <a:r>
              <a:rPr lang="es-ES" sz="1200" dirty="0"/>
              <a:t>. Por ejemplo: Act</a:t>
            </a:r>
            <a:r>
              <a:rPr lang="es-ES" sz="1200" i="1" dirty="0"/>
              <a:t>2</a:t>
            </a:r>
            <a:r>
              <a:rPr lang="es-ES" sz="1200" dirty="0"/>
              <a:t>_VillanuevaMariaTeresa </a:t>
            </a:r>
          </a:p>
          <a:p>
            <a:pPr lvl="0">
              <a:defRPr/>
            </a:pPr>
            <a:r>
              <a:rPr lang="es-ES" sz="1200" dirty="0"/>
              <a:t>4. Suba su archivo a través del apartado </a:t>
            </a:r>
            <a:r>
              <a:rPr lang="es-ES" sz="1200" b="1" dirty="0"/>
              <a:t>Actividades</a:t>
            </a:r>
            <a:r>
              <a:rPr lang="es-ES" sz="1200" dirty="0"/>
              <a:t> de la plataforma </a:t>
            </a:r>
            <a:r>
              <a:rPr lang="es-ES" sz="1200" dirty="0" err="1"/>
              <a:t>Eminus</a:t>
            </a:r>
            <a:r>
              <a:rPr lang="es-ES" sz="1200" dirty="0"/>
              <a:t>, a más tardar en la fecha establecida en el </a:t>
            </a:r>
            <a:r>
              <a:rPr lang="es-ES" sz="1200" b="1" dirty="0"/>
              <a:t>Calendario de entregas</a:t>
            </a:r>
            <a:r>
              <a:rPr lang="es-ES" sz="1200" dirty="0"/>
              <a:t>. </a:t>
            </a:r>
          </a:p>
          <a:p>
            <a:pPr marL="228600" lvl="0" indent="-228600">
              <a:buAutoNum type="alphaLcParenR"/>
              <a:defRPr/>
            </a:pPr>
            <a:endParaRPr lang="es-ES" sz="1200" dirty="0"/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79833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3298</Words>
  <Application>Microsoft Office PowerPoint</Application>
  <PresentationFormat>Panorámica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Evidencia de desempeño</vt:lpstr>
      <vt:lpstr>Fuentes de información</vt:lpstr>
      <vt:lpstr>Fuentes de información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Vargas Gomez Renato</cp:lastModifiedBy>
  <cp:revision>135</cp:revision>
  <dcterms:created xsi:type="dcterms:W3CDTF">2022-04-19T16:31:50Z</dcterms:created>
  <dcterms:modified xsi:type="dcterms:W3CDTF">2022-09-21T19:42:46Z</dcterms:modified>
</cp:coreProperties>
</file>