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9" r:id="rId3"/>
    <p:sldId id="280" r:id="rId4"/>
    <p:sldId id="258" r:id="rId5"/>
    <p:sldId id="281" r:id="rId6"/>
    <p:sldId id="287" r:id="rId7"/>
    <p:sldId id="262" r:id="rId8"/>
    <p:sldId id="263" r:id="rId9"/>
    <p:sldId id="288" r:id="rId10"/>
    <p:sldId id="309" r:id="rId11"/>
    <p:sldId id="310" r:id="rId12"/>
    <p:sldId id="293" r:id="rId13"/>
    <p:sldId id="294" r:id="rId14"/>
    <p:sldId id="291" r:id="rId15"/>
    <p:sldId id="306" r:id="rId16"/>
    <p:sldId id="295" r:id="rId17"/>
    <p:sldId id="297" r:id="rId18"/>
    <p:sldId id="307" r:id="rId19"/>
    <p:sldId id="308" r:id="rId20"/>
    <p:sldId id="296" r:id="rId21"/>
    <p:sldId id="290" r:id="rId22"/>
    <p:sldId id="300" r:id="rId23"/>
    <p:sldId id="267" r:id="rId24"/>
    <p:sldId id="270"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CC99FF"/>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5238" autoAdjust="0"/>
  </p:normalViewPr>
  <p:slideViewPr>
    <p:cSldViewPr snapToGrid="0">
      <p:cViewPr varScale="1">
        <p:scale>
          <a:sx n="113" d="100"/>
          <a:sy n="113" d="100"/>
        </p:scale>
        <p:origin x="6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08/08/2022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11</a:t>
            </a:fld>
            <a:endParaRPr lang="es-MX"/>
          </a:p>
        </p:txBody>
      </p:sp>
    </p:spTree>
    <p:extLst>
      <p:ext uri="{BB962C8B-B14F-4D97-AF65-F5344CB8AC3E}">
        <p14:creationId xmlns:p14="http://schemas.microsoft.com/office/powerpoint/2010/main" val="32544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6" name="Marcador de pie de página 5">
            <a:extLst>
              <a:ext uri="{FF2B5EF4-FFF2-40B4-BE49-F238E27FC236}">
                <a16:creationId xmlns=""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8" name="Marcador de pie de página 7">
            <a:extLst>
              <a:ext uri="{FF2B5EF4-FFF2-40B4-BE49-F238E27FC236}">
                <a16:creationId xmlns=""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4" name="Marcador de pie de página 3">
            <a:extLst>
              <a:ext uri="{FF2B5EF4-FFF2-40B4-BE49-F238E27FC236}">
                <a16:creationId xmlns=""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3" name="Marcador de pie de página 2">
            <a:extLst>
              <a:ext uri="{FF2B5EF4-FFF2-40B4-BE49-F238E27FC236}">
                <a16:creationId xmlns=""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6" name="Marcador de pie de página 5">
            <a:extLst>
              <a:ext uri="{FF2B5EF4-FFF2-40B4-BE49-F238E27FC236}">
                <a16:creationId xmlns=""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08/08/2022</a:t>
            </a:fld>
            <a:endParaRPr lang="es-MX"/>
          </a:p>
        </p:txBody>
      </p:sp>
      <p:sp>
        <p:nvSpPr>
          <p:cNvPr id="6" name="Marcador de pie de página 5">
            <a:extLst>
              <a:ext uri="{FF2B5EF4-FFF2-40B4-BE49-F238E27FC236}">
                <a16:creationId xmlns=""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08/08/2022</a:t>
            </a:fld>
            <a:endParaRPr lang="es-MX"/>
          </a:p>
        </p:txBody>
      </p:sp>
      <p:sp>
        <p:nvSpPr>
          <p:cNvPr id="5" name="Marcador de pie de página 4">
            <a:extLst>
              <a:ext uri="{FF2B5EF4-FFF2-40B4-BE49-F238E27FC236}">
                <a16:creationId xmlns=""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youtu.be/RgwlrV1a4KI"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tif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libro.net/es/lc/bibliotecauv/inicio"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s://elibro.net/es/lc/bibliotecauv/inicio" TargetMode="External"/><Relationship Id="rId2" Type="http://schemas.openxmlformats.org/officeDocument/2006/relationships/hyperlink" Target="https://forms.office.com/r/4zQTK0hPBe"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youtu.be/vxp6jeVAEQE" TargetMode="External"/><Relationship Id="rId2" Type="http://schemas.openxmlformats.org/officeDocument/2006/relationships/hyperlink" Target="https://youtu.be/RgwlrV1a4KI"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youtu.be/vxp6jeVAEQ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FFD7A417-399C-4785-8696-1FC374BE01E5}"/>
              </a:ext>
            </a:extLst>
          </p:cNvPr>
          <p:cNvSpPr/>
          <p:nvPr/>
        </p:nvSpPr>
        <p:spPr>
          <a:xfrm>
            <a:off x="0" y="675861"/>
            <a:ext cx="8348870" cy="56189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 xmlns:a16="http://schemas.microsoft.com/office/drawing/2014/main" id="{352BFB02-2F70-4591-8AE2-36B78CB9BB6E}"/>
              </a:ext>
            </a:extLst>
          </p:cNvPr>
          <p:cNvSpPr txBox="1"/>
          <p:nvPr/>
        </p:nvSpPr>
        <p:spPr>
          <a:xfrm>
            <a:off x="501041" y="2767280"/>
            <a:ext cx="4955421" cy="1938992"/>
          </a:xfrm>
          <a:prstGeom prst="rect">
            <a:avLst/>
          </a:prstGeom>
          <a:noFill/>
        </p:spPr>
        <p:txBody>
          <a:bodyPr wrap="square" rtlCol="0">
            <a:spAutoFit/>
          </a:bodyPr>
          <a:lstStyle/>
          <a:p>
            <a:r>
              <a:rPr lang="es-ES" sz="4000" dirty="0">
                <a:solidFill>
                  <a:schemeClr val="bg1"/>
                </a:solidFill>
              </a:rPr>
              <a:t>Análisis financiero para </a:t>
            </a:r>
          </a:p>
          <a:p>
            <a:r>
              <a:rPr lang="es-ES" sz="4000" dirty="0">
                <a:solidFill>
                  <a:schemeClr val="bg1"/>
                </a:solidFill>
              </a:rPr>
              <a:t>la toma de decisiones</a:t>
            </a:r>
            <a:endParaRPr lang="es-MX" sz="4000" dirty="0">
              <a:solidFill>
                <a:schemeClr val="bg1"/>
              </a:solidFill>
            </a:endParaRPr>
          </a:p>
        </p:txBody>
      </p:sp>
      <p:sp>
        <p:nvSpPr>
          <p:cNvPr id="12" name="Rectángulo: esquinas redondeadas 11">
            <a:extLst>
              <a:ext uri="{FF2B5EF4-FFF2-40B4-BE49-F238E27FC236}">
                <a16:creationId xmlns="" xmlns:a16="http://schemas.microsoft.com/office/drawing/2014/main" id="{2FAC0049-91ED-4AC5-90FA-8D449A872174}"/>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11" name="Bocadillo: rectángulo 10">
            <a:extLst>
              <a:ext uri="{FF2B5EF4-FFF2-40B4-BE49-F238E27FC236}">
                <a16:creationId xmlns="" xmlns:a16="http://schemas.microsoft.com/office/drawing/2014/main" id="{7B8B499A-6106-4A5B-8993-F9F7E5CF9BD7}"/>
              </a:ext>
            </a:extLst>
          </p:cNvPr>
          <p:cNvSpPr/>
          <p:nvPr/>
        </p:nvSpPr>
        <p:spPr>
          <a:xfrm>
            <a:off x="5082310" y="363135"/>
            <a:ext cx="6997148" cy="754465"/>
          </a:xfrm>
          <a:prstGeom prst="wedgeRectCallout">
            <a:avLst>
              <a:gd name="adj1" fmla="val -20387"/>
              <a:gd name="adj2" fmla="val 7723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b="1" dirty="0">
              <a:solidFill>
                <a:schemeClr val="tx1"/>
              </a:solidFill>
            </a:endParaRPr>
          </a:p>
          <a:p>
            <a:pPr algn="just"/>
            <a:r>
              <a:rPr lang="es-MX" sz="1400" b="1" dirty="0">
                <a:solidFill>
                  <a:schemeClr val="tx1"/>
                </a:solidFill>
              </a:rPr>
              <a:t>Jonathan: </a:t>
            </a:r>
            <a:r>
              <a:rPr lang="es-MX" sz="1400" dirty="0">
                <a:solidFill>
                  <a:schemeClr val="tx1"/>
                </a:solidFill>
              </a:rPr>
              <a:t>para el banner se necesitan fotografías relacionadas con el tema.</a:t>
            </a:r>
          </a:p>
          <a:p>
            <a:pPr algn="just"/>
            <a:endParaRPr lang="es-MX" sz="1400" dirty="0">
              <a:solidFill>
                <a:schemeClr val="tx1"/>
              </a:solidFill>
            </a:endParaRPr>
          </a:p>
        </p:txBody>
      </p:sp>
      <p:pic>
        <p:nvPicPr>
          <p:cNvPr id="7" name="Gráfico 6" descr="Imagen con relleno sólido">
            <a:extLst>
              <a:ext uri="{FF2B5EF4-FFF2-40B4-BE49-F238E27FC236}">
                <a16:creationId xmlns="" xmlns:a16="http://schemas.microsoft.com/office/drawing/2014/main" id="{F7604D51-7051-44C6-B464-FC5DAA802B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735540" y="1833968"/>
            <a:ext cx="3744446" cy="3744446"/>
          </a:xfrm>
          <a:prstGeom prst="rect">
            <a:avLst/>
          </a:prstGeom>
        </p:spPr>
      </p:pic>
      <p:pic>
        <p:nvPicPr>
          <p:cNvPr id="2" name="Imagen 1"/>
          <p:cNvPicPr>
            <a:picLocks noChangeAspect="1"/>
          </p:cNvPicPr>
          <p:nvPr/>
        </p:nvPicPr>
        <p:blipFill>
          <a:blip r:embed="rId4"/>
          <a:stretch>
            <a:fillRect/>
          </a:stretch>
        </p:blipFill>
        <p:spPr>
          <a:xfrm>
            <a:off x="6187857" y="1882356"/>
            <a:ext cx="5235879" cy="3766471"/>
          </a:xfrm>
          <a:prstGeom prst="rect">
            <a:avLst/>
          </a:prstGeom>
        </p:spPr>
      </p:pic>
    </p:spTree>
    <p:extLst>
      <p:ext uri="{BB962C8B-B14F-4D97-AF65-F5344CB8AC3E}">
        <p14:creationId xmlns:p14="http://schemas.microsoft.com/office/powerpoint/2010/main" val="225552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5153" y="1998505"/>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temas.</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1.1. Estructura de los estados financieros.</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1.1 Balance general</a:t>
            </a:r>
          </a:p>
        </p:txBody>
      </p:sp>
      <p:sp>
        <p:nvSpPr>
          <p:cNvPr id="10" name="Bocadillo: rectángulo 9">
            <a:extLst>
              <a:ext uri="{FF2B5EF4-FFF2-40B4-BE49-F238E27FC236}">
                <a16:creationId xmlns="" xmlns:a16="http://schemas.microsoft.com/office/drawing/2014/main" id="{BC2574C5-BC5B-BEE4-CC2B-EBDA8EB07315}"/>
              </a:ext>
            </a:extLst>
          </p:cNvPr>
          <p:cNvSpPr/>
          <p:nvPr/>
        </p:nvSpPr>
        <p:spPr>
          <a:xfrm>
            <a:off x="-1549917" y="103528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 la sección.</a:t>
            </a:r>
            <a:endParaRPr lang="es-MX" sz="1200" dirty="0">
              <a:solidFill>
                <a:prstClr val="black"/>
              </a:solidFill>
              <a:latin typeface="Calibri" panose="020F0502020204030204"/>
            </a:endParaRP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primer apartado</a:t>
            </a:r>
            <a:r>
              <a:rPr lang="es-MX" sz="1200" dirty="0">
                <a:solidFill>
                  <a:prstClr val="black"/>
                </a:solidFill>
                <a:latin typeface="Calibri" panose="020F0502020204030204"/>
              </a:rPr>
              <a:t> de esta sección.</a:t>
            </a: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primer apartado de esta sección.</a:t>
            </a:r>
            <a:endParaRPr lang="es-MX" sz="1200" dirty="0">
              <a:solidFill>
                <a:prstClr val="black"/>
              </a:solidFill>
              <a:latin typeface="Calibri" panose="020F0502020204030204"/>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6" name="CuadroTexto 5"/>
          <p:cNvSpPr txBox="1"/>
          <p:nvPr/>
        </p:nvSpPr>
        <p:spPr>
          <a:xfrm>
            <a:off x="1005155" y="1951023"/>
            <a:ext cx="10181692" cy="1077218"/>
          </a:xfrm>
          <a:prstGeom prst="rect">
            <a:avLst/>
          </a:prstGeom>
          <a:noFill/>
        </p:spPr>
        <p:txBody>
          <a:bodyPr wrap="square" rtlCol="0">
            <a:spAutoFit/>
          </a:bodyPr>
          <a:lstStyle/>
          <a:p>
            <a:pPr algn="just"/>
            <a:r>
              <a:rPr lang="es-ES_tradnl" sz="1600" dirty="0"/>
              <a:t>El Balance General o Estado de Situación Financiera (NIF B-6), es el informe financiero que a una fecha específica,  muestra la posición financiera de una entidad económica a un momento determinado y para ese fin se presentan en secciones los activos (lo que posee la entidad), los pasivos (las deudas de la entidad) y la diferencia entre ellos (activos menos pasivos) que es el capital contable de la entidad.</a:t>
            </a:r>
          </a:p>
        </p:txBody>
      </p:sp>
      <p:sp>
        <p:nvSpPr>
          <p:cNvPr id="17" name="CuadroTexto 16">
            <a:extLst>
              <a:ext uri="{FF2B5EF4-FFF2-40B4-BE49-F238E27FC236}">
                <a16:creationId xmlns="" xmlns:a16="http://schemas.microsoft.com/office/drawing/2014/main" id="{3E1E699E-67A6-499B-8381-0D7AE1DDA5AD}"/>
              </a:ext>
            </a:extLst>
          </p:cNvPr>
          <p:cNvSpPr txBox="1"/>
          <p:nvPr/>
        </p:nvSpPr>
        <p:spPr>
          <a:xfrm>
            <a:off x="1065502" y="3168613"/>
            <a:ext cx="10181692" cy="584775"/>
          </a:xfrm>
          <a:prstGeom prst="rect">
            <a:avLst/>
          </a:prstGeom>
          <a:noFill/>
        </p:spPr>
        <p:txBody>
          <a:bodyPr wrap="square" rtlCol="0">
            <a:spAutoFit/>
          </a:bodyPr>
          <a:lstStyle/>
          <a:p>
            <a:pPr algn="just"/>
            <a:r>
              <a:rPr lang="es-ES_tradnl" sz="1600" dirty="0"/>
              <a:t>Haga clic en el botón </a:t>
            </a:r>
            <a:r>
              <a:rPr lang="es-ES_tradnl" sz="1600" b="1" dirty="0"/>
              <a:t>Comenzar </a:t>
            </a:r>
            <a:r>
              <a:rPr lang="es-ES_tradnl" sz="1600" dirty="0"/>
              <a:t>para ver el contenido de la siguiente presentación, en el que se exponen los elementos básicos del balance, los formatos de presentación y las partes que lo integran. </a:t>
            </a:r>
          </a:p>
        </p:txBody>
      </p:sp>
      <p:pic>
        <p:nvPicPr>
          <p:cNvPr id="20" name="Imagen 19">
            <a:extLst>
              <a:ext uri="{FF2B5EF4-FFF2-40B4-BE49-F238E27FC236}">
                <a16:creationId xmlns="" xmlns:a16="http://schemas.microsoft.com/office/drawing/2014/main" id="{11D8AB3C-6D43-4294-9932-5186E6A3F5FF}"/>
              </a:ext>
            </a:extLst>
          </p:cNvPr>
          <p:cNvPicPr>
            <a:picLocks noChangeAspect="1"/>
          </p:cNvPicPr>
          <p:nvPr/>
        </p:nvPicPr>
        <p:blipFill rotWithShape="1">
          <a:blip r:embed="rId3"/>
          <a:srcRect l="8549" t="10181" r="8434" b="8836"/>
          <a:stretch/>
        </p:blipFill>
        <p:spPr>
          <a:xfrm>
            <a:off x="4895433" y="3773799"/>
            <a:ext cx="2875172" cy="2804759"/>
          </a:xfrm>
          <a:prstGeom prst="rect">
            <a:avLst/>
          </a:prstGeom>
        </p:spPr>
      </p:pic>
      <p:sp>
        <p:nvSpPr>
          <p:cNvPr id="22" name="Bocadillo: rectángulo 21">
            <a:extLst>
              <a:ext uri="{FF2B5EF4-FFF2-40B4-BE49-F238E27FC236}">
                <a16:creationId xmlns="" xmlns:a16="http://schemas.microsoft.com/office/drawing/2014/main" id="{7DD2A151-37CE-431D-AB93-AE1A6D16905D}"/>
              </a:ext>
            </a:extLst>
          </p:cNvPr>
          <p:cNvSpPr/>
          <p:nvPr/>
        </p:nvSpPr>
        <p:spPr>
          <a:xfrm>
            <a:off x="1272050" y="4615140"/>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con la información proporcionada por el Maestro. La comparto en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 xmlns:a16="http://schemas.microsoft.com/office/drawing/2014/main" id="{B9691A03-F083-BF37-7588-175E52CC6113}"/>
              </a:ext>
            </a:extLst>
          </p:cNvPr>
          <p:cNvSpPr txBox="1"/>
          <p:nvPr/>
        </p:nvSpPr>
        <p:spPr>
          <a:xfrm>
            <a:off x="1586932" y="702748"/>
            <a:ext cx="6270827" cy="369332"/>
          </a:xfrm>
          <a:prstGeom prst="rect">
            <a:avLst/>
          </a:prstGeom>
          <a:noFill/>
        </p:spPr>
        <p:txBody>
          <a:bodyPr wrap="square" rtlCol="0">
            <a:spAutoFit/>
          </a:bodyPr>
          <a:lstStyle/>
          <a:p>
            <a:r>
              <a:rPr lang="es-MX" dirty="0"/>
              <a:t>Haga clic en la pestaña para ver su contenido.</a:t>
            </a:r>
          </a:p>
        </p:txBody>
      </p:sp>
    </p:spTree>
    <p:extLst>
      <p:ext uri="{BB962C8B-B14F-4D97-AF65-F5344CB8AC3E}">
        <p14:creationId xmlns:p14="http://schemas.microsoft.com/office/powerpoint/2010/main" val="286911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646331"/>
          </a:xfrm>
          <a:prstGeom prst="rect">
            <a:avLst/>
          </a:prstGeom>
          <a:noFill/>
        </p:spPr>
        <p:txBody>
          <a:bodyPr wrap="square" rtlCol="0">
            <a:spAutoFit/>
          </a:bodyPr>
          <a:lstStyle/>
          <a:p>
            <a:r>
              <a:rPr lang="es-ES" dirty="0">
                <a:solidFill>
                  <a:schemeClr val="bg1"/>
                </a:solidFill>
              </a:rPr>
              <a:t>1.1.2 Estado de resultados integral</a:t>
            </a:r>
          </a:p>
          <a:p>
            <a:endParaRPr lang="es-ES" dirty="0">
              <a:solidFill>
                <a:schemeClr val="bg1"/>
              </a:solidFill>
            </a:endParaRPr>
          </a:p>
        </p:txBody>
      </p:sp>
      <p:sp>
        <p:nvSpPr>
          <p:cNvPr id="4" name="CuadroTexto 3"/>
          <p:cNvSpPr txBox="1"/>
          <p:nvPr/>
        </p:nvSpPr>
        <p:spPr>
          <a:xfrm>
            <a:off x="1336865" y="1973832"/>
            <a:ext cx="10072663" cy="584775"/>
          </a:xfrm>
          <a:prstGeom prst="rect">
            <a:avLst/>
          </a:prstGeom>
          <a:noFill/>
        </p:spPr>
        <p:txBody>
          <a:bodyPr wrap="square" rtlCol="0">
            <a:spAutoFit/>
          </a:bodyPr>
          <a:lstStyle/>
          <a:p>
            <a:pPr algn="just"/>
            <a:r>
              <a:rPr lang="es-MX" sz="1600" dirty="0"/>
              <a:t>Observa el siguiente video que expone qué es el Estado de Resultados Integral, según la NIF B-3, cuál es su estructura y algunas orientaciones para su elaboración.</a:t>
            </a:r>
          </a:p>
        </p:txBody>
      </p:sp>
      <p:pic>
        <p:nvPicPr>
          <p:cNvPr id="7" name="Imagen 6">
            <a:extLst>
              <a:ext uri="{FF2B5EF4-FFF2-40B4-BE49-F238E27FC236}">
                <a16:creationId xmlns="" xmlns:a16="http://schemas.microsoft.com/office/drawing/2014/main" id="{D4CB64A3-7657-C675-B532-1D7F5F035514}"/>
              </a:ext>
            </a:extLst>
          </p:cNvPr>
          <p:cNvPicPr>
            <a:picLocks noChangeAspect="1"/>
          </p:cNvPicPr>
          <p:nvPr/>
        </p:nvPicPr>
        <p:blipFill>
          <a:blip r:embed="rId3"/>
          <a:stretch>
            <a:fillRect/>
          </a:stretch>
        </p:blipFill>
        <p:spPr>
          <a:xfrm>
            <a:off x="4454255" y="2690529"/>
            <a:ext cx="3667493" cy="2185215"/>
          </a:xfrm>
          <a:prstGeom prst="rect">
            <a:avLst/>
          </a:prstGeom>
        </p:spPr>
      </p:pic>
      <p:sp>
        <p:nvSpPr>
          <p:cNvPr id="15" name="Bocadillo: rectángulo 10">
            <a:extLst>
              <a:ext uri="{FF2B5EF4-FFF2-40B4-BE49-F238E27FC236}">
                <a16:creationId xmlns="" xmlns:a16="http://schemas.microsoft.com/office/drawing/2014/main" id="{6B55BEB9-702C-2C9A-11A7-E25DAB9928BC}"/>
              </a:ext>
            </a:extLst>
          </p:cNvPr>
          <p:cNvSpPr/>
          <p:nvPr/>
        </p:nvSpPr>
        <p:spPr>
          <a:xfrm>
            <a:off x="5133327" y="5007666"/>
            <a:ext cx="2479738" cy="338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bg1"/>
                </a:solidFill>
                <a:hlinkClick r:id="rId4"/>
              </a:rPr>
              <a:t>https://youtu.be/RgwlrV1a4KI</a:t>
            </a:r>
            <a:endParaRPr lang="es-MX" sz="1400" dirty="0">
              <a:solidFill>
                <a:schemeClr val="bg1"/>
              </a:solidFill>
            </a:endParaRPr>
          </a:p>
        </p:txBody>
      </p:sp>
      <p:sp>
        <p:nvSpPr>
          <p:cNvPr id="11" name="Bocadillo: rectángulo 10">
            <a:extLst>
              <a:ext uri="{FF2B5EF4-FFF2-40B4-BE49-F238E27FC236}">
                <a16:creationId xmlns="" xmlns:a16="http://schemas.microsoft.com/office/drawing/2014/main" id="{A837002E-C0A4-4F6D-AFFD-8C6FBAB284E1}"/>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segundo apartado de esta sección.</a:t>
            </a:r>
            <a:endParaRPr lang="es-MX" sz="1200" dirty="0">
              <a:solidFill>
                <a:prstClr val="black"/>
              </a:solidFill>
              <a:latin typeface="Calibri" panose="020F0502020204030204"/>
            </a:endParaRPr>
          </a:p>
        </p:txBody>
      </p:sp>
      <p:sp>
        <p:nvSpPr>
          <p:cNvPr id="14" name="Bocadillo: rectángulo 13">
            <a:extLst>
              <a:ext uri="{FF2B5EF4-FFF2-40B4-BE49-F238E27FC236}">
                <a16:creationId xmlns="" xmlns:a16="http://schemas.microsoft.com/office/drawing/2014/main" id="{91222C02-65DB-45E3-9F2F-25BE34331682}"/>
              </a:ext>
            </a:extLst>
          </p:cNvPr>
          <p:cNvSpPr/>
          <p:nvPr/>
        </p:nvSpPr>
        <p:spPr>
          <a:xfrm>
            <a:off x="-1429221" y="2555093"/>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primer apartado de esta sección.</a:t>
            </a:r>
            <a:endParaRPr lang="es-MX" sz="1200" dirty="0">
              <a:solidFill>
                <a:prstClr val="black"/>
              </a:solidFill>
              <a:latin typeface="Calibri" panose="020F0502020204030204"/>
            </a:endParaRPr>
          </a:p>
        </p:txBody>
      </p:sp>
    </p:spTree>
    <p:extLst>
      <p:ext uri="{BB962C8B-B14F-4D97-AF65-F5344CB8AC3E}">
        <p14:creationId xmlns:p14="http://schemas.microsoft.com/office/powerpoint/2010/main" val="37252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1.1.3. Estado de flujo de efectivo</a:t>
            </a: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tercer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tercer apartado de esta sección.</a:t>
            </a:r>
            <a:endParaRPr lang="es-MX" sz="1200" dirty="0">
              <a:solidFill>
                <a:prstClr val="black"/>
              </a:solidFill>
              <a:latin typeface="Calibri" panose="020F0502020204030204"/>
            </a:endParaRPr>
          </a:p>
        </p:txBody>
      </p:sp>
      <p:sp>
        <p:nvSpPr>
          <p:cNvPr id="4" name="CuadroTexto 3"/>
          <p:cNvSpPr txBox="1"/>
          <p:nvPr/>
        </p:nvSpPr>
        <p:spPr>
          <a:xfrm>
            <a:off x="1053088" y="2003103"/>
            <a:ext cx="10315497" cy="1815882"/>
          </a:xfrm>
          <a:prstGeom prst="rect">
            <a:avLst/>
          </a:prstGeom>
          <a:noFill/>
        </p:spPr>
        <p:txBody>
          <a:bodyPr wrap="square" rtlCol="0">
            <a:spAutoFit/>
          </a:bodyPr>
          <a:lstStyle/>
          <a:p>
            <a:pPr algn="just"/>
            <a:r>
              <a:rPr lang="es-ES_tradnl" sz="1600" dirty="0"/>
              <a:t>El estado de flujo de efectivo (NIF B-2), presenta en forma condensada y comprensible, información sobre el manejo de efectivo, es decir, su obtención y utilización por parte de la entidad durante un periodo determinado; es decir, muestra una síntesis de los cambios ocurridos en la situación financiera para que los usuarios de los estados financieros conozcan y evalúen la liquidez o solvencia de la entidad.</a:t>
            </a:r>
          </a:p>
          <a:p>
            <a:pPr algn="just"/>
            <a:r>
              <a:rPr lang="es-ES_tradnl" sz="1600" i="1" dirty="0"/>
              <a:t>La importancia </a:t>
            </a:r>
            <a:r>
              <a:rPr lang="es-ES_tradnl" sz="1600" dirty="0"/>
              <a:t>del estado de flujos de efectivo radica en dar a conocer el origen de los flujos de efectivo generados y el destino de los flujos de efectivo aplicados. </a:t>
            </a:r>
          </a:p>
          <a:p>
            <a:pPr algn="just"/>
            <a:r>
              <a:rPr lang="es-ES_tradnl" sz="1600" dirty="0"/>
              <a:t>Observe el siguiente mapa conceptual para conocer la clasificación, estructura y métodos del estado de flujo de efectivo.</a:t>
            </a:r>
          </a:p>
        </p:txBody>
      </p:sp>
      <p:pic>
        <p:nvPicPr>
          <p:cNvPr id="1026" name="Picture 2" descr="▷ Mapa conceptual jerárquico ¡Guía paso a paso!">
            <a:extLst>
              <a:ext uri="{FF2B5EF4-FFF2-40B4-BE49-F238E27FC236}">
                <a16:creationId xmlns="" xmlns:a16="http://schemas.microsoft.com/office/drawing/2014/main" id="{CC75A292-E7E0-4861-B719-9D5174A4BD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250" b="96750" l="2462" r="97385">
                        <a14:foregroundMark x1="39846" y1="1250" x2="39846" y2="1250"/>
                        <a14:foregroundMark x1="4462" y1="36500" x2="4462" y2="36500"/>
                        <a14:foregroundMark x1="97846" y1="54250" x2="97846" y2="54250"/>
                        <a14:foregroundMark x1="97846" y1="84500" x2="97846" y2="84500"/>
                        <a14:foregroundMark x1="73385" y1="94500" x2="73385" y2="94500"/>
                        <a14:foregroundMark x1="62308" y1="96750" x2="62308" y2="96750"/>
                        <a14:foregroundMark x1="2462" y1="82250" x2="2462" y2="82250"/>
                        <a14:foregroundMark x1="2615" y1="43500" x2="2615" y2="43500"/>
                      </a14:backgroundRemoval>
                    </a14:imgEffect>
                  </a14:imgLayer>
                </a14:imgProps>
              </a:ext>
              <a:ext uri="{28A0092B-C50C-407E-A947-70E740481C1C}">
                <a14:useLocalDpi xmlns:a14="http://schemas.microsoft.com/office/drawing/2010/main" val="0"/>
              </a:ext>
            </a:extLst>
          </a:blip>
          <a:srcRect/>
          <a:stretch>
            <a:fillRect/>
          </a:stretch>
        </p:blipFill>
        <p:spPr bwMode="auto">
          <a:xfrm>
            <a:off x="4795607" y="4130642"/>
            <a:ext cx="2984789" cy="183679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Bocadillo: rectángulo 14">
            <a:extLst>
              <a:ext uri="{FF2B5EF4-FFF2-40B4-BE49-F238E27FC236}">
                <a16:creationId xmlns="" xmlns:a16="http://schemas.microsoft.com/office/drawing/2014/main" id="{F070F943-5223-49DB-A977-D2EF393A6463}"/>
              </a:ext>
            </a:extLst>
          </p:cNvPr>
          <p:cNvSpPr/>
          <p:nvPr/>
        </p:nvSpPr>
        <p:spPr>
          <a:xfrm>
            <a:off x="847177" y="4364775"/>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 mapa conceptual con la información del tema. La comparto en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42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1.1.4. Estado de variaciones en el capital contable</a:t>
            </a: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cuarto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cuarto apartado de esta sección.</a:t>
            </a:r>
            <a:endParaRPr lang="es-MX" sz="1200" dirty="0">
              <a:solidFill>
                <a:prstClr val="black"/>
              </a:solidFill>
              <a:latin typeface="Calibri" panose="020F0502020204030204"/>
            </a:endParaRPr>
          </a:p>
        </p:txBody>
      </p:sp>
      <p:sp>
        <p:nvSpPr>
          <p:cNvPr id="4" name="CuadroTexto 3"/>
          <p:cNvSpPr txBox="1"/>
          <p:nvPr/>
        </p:nvSpPr>
        <p:spPr>
          <a:xfrm>
            <a:off x="1236406" y="2128603"/>
            <a:ext cx="10166726" cy="1354217"/>
          </a:xfrm>
          <a:prstGeom prst="rect">
            <a:avLst/>
          </a:prstGeom>
          <a:noFill/>
        </p:spPr>
        <p:txBody>
          <a:bodyPr wrap="square" rtlCol="0">
            <a:spAutoFit/>
          </a:bodyPr>
          <a:lstStyle/>
          <a:p>
            <a:pPr algn="just"/>
            <a:r>
              <a:rPr lang="es-ES_tradnl" dirty="0"/>
              <a:t>E</a:t>
            </a:r>
            <a:r>
              <a:rPr lang="es-ES_tradnl" sz="1600" dirty="0"/>
              <a:t>l estado financiero básico, denominado de variaciones en el capital contable NIF B-4, es donde se presentan todas las operaciones que hayan impactado contablemente a la sección de capital contable, ejemplo, aportaciones, donaciones, reembolsos, dividendos, capitalizaciones, </a:t>
            </a:r>
            <a:r>
              <a:rPr lang="es-ES_tradnl" sz="1600" i="1" dirty="0"/>
              <a:t>splits</a:t>
            </a:r>
            <a:r>
              <a:rPr lang="es-ES_tradnl" sz="1600" dirty="0"/>
              <a:t>, etcétera.</a:t>
            </a:r>
          </a:p>
          <a:p>
            <a:pPr algn="just"/>
            <a:endParaRPr lang="es-ES_tradnl" sz="1600" dirty="0"/>
          </a:p>
          <a:p>
            <a:pPr algn="just"/>
            <a:r>
              <a:rPr lang="es-ES_tradnl" sz="1600" dirty="0"/>
              <a:t>Observe el siguiente mapa conceptual en el que se exponen su estructura y sus secciones:                                       </a:t>
            </a:r>
          </a:p>
        </p:txBody>
      </p:sp>
      <p:pic>
        <p:nvPicPr>
          <p:cNvPr id="12" name="Picture 2" descr="▷ Mapa conceptual jerárquico ¡Guía paso a paso!">
            <a:extLst>
              <a:ext uri="{FF2B5EF4-FFF2-40B4-BE49-F238E27FC236}">
                <a16:creationId xmlns="" xmlns:a16="http://schemas.microsoft.com/office/drawing/2014/main" id="{A45B7957-C2A2-4E3D-866C-5FAF345B3BC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250" b="96750" l="2462" r="97385">
                        <a14:foregroundMark x1="39846" y1="1250" x2="39846" y2="1250"/>
                        <a14:foregroundMark x1="4462" y1="36500" x2="4462" y2="36500"/>
                        <a14:foregroundMark x1="97846" y1="54250" x2="97846" y2="54250"/>
                        <a14:foregroundMark x1="97846" y1="84500" x2="97846" y2="84500"/>
                        <a14:foregroundMark x1="73385" y1="94500" x2="73385" y2="94500"/>
                        <a14:foregroundMark x1="62308" y1="96750" x2="62308" y2="96750"/>
                        <a14:foregroundMark x1="2462" y1="82250" x2="2462" y2="82250"/>
                        <a14:foregroundMark x1="2615" y1="43500" x2="2615" y2="43500"/>
                      </a14:backgroundRemoval>
                    </a14:imgEffect>
                  </a14:imgLayer>
                </a14:imgProps>
              </a:ext>
              <a:ext uri="{28A0092B-C50C-407E-A947-70E740481C1C}">
                <a14:useLocalDpi xmlns:a14="http://schemas.microsoft.com/office/drawing/2010/main" val="0"/>
              </a:ext>
            </a:extLst>
          </a:blip>
          <a:srcRect/>
          <a:stretch>
            <a:fillRect/>
          </a:stretch>
        </p:blipFill>
        <p:spPr bwMode="auto">
          <a:xfrm>
            <a:off x="5582965" y="3944375"/>
            <a:ext cx="2984789" cy="183679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Bocadillo: rectángulo 13">
            <a:extLst>
              <a:ext uri="{FF2B5EF4-FFF2-40B4-BE49-F238E27FC236}">
                <a16:creationId xmlns="" xmlns:a16="http://schemas.microsoft.com/office/drawing/2014/main" id="{1D36AB5B-B4C2-4378-9E44-4E682A7FE6B4}"/>
              </a:ext>
            </a:extLst>
          </p:cNvPr>
          <p:cNvSpPr/>
          <p:nvPr/>
        </p:nvSpPr>
        <p:spPr>
          <a:xfrm>
            <a:off x="847177" y="4364775"/>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 mapa conceptual con la información del tema. La comparto en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733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1.2. Interpretacion de estados financieros.</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005153" y="1427565"/>
            <a:ext cx="9719187" cy="369332"/>
          </a:xfrm>
          <a:prstGeom prst="rect">
            <a:avLst/>
          </a:prstGeom>
          <a:noFill/>
        </p:spPr>
        <p:txBody>
          <a:bodyPr wrap="square" rtlCol="0">
            <a:spAutoFit/>
          </a:bodyPr>
          <a:lstStyle/>
          <a:p>
            <a:r>
              <a:rPr lang="es-ES" dirty="0">
                <a:solidFill>
                  <a:schemeClr val="bg1"/>
                </a:solidFill>
              </a:rPr>
              <a:t>1.2.1.  Importancia de la información financiera</a:t>
            </a:r>
          </a:p>
        </p:txBody>
      </p:sp>
      <p:sp>
        <p:nvSpPr>
          <p:cNvPr id="10" name="Bocadillo: rectángulo 9">
            <a:extLst>
              <a:ext uri="{FF2B5EF4-FFF2-40B4-BE49-F238E27FC236}">
                <a16:creationId xmlns="" xmlns:a16="http://schemas.microsoft.com/office/drawing/2014/main" id="{BC2574C5-BC5B-BEE4-CC2B-EBDA8EB07315}"/>
              </a:ext>
            </a:extLst>
          </p:cNvPr>
          <p:cNvSpPr/>
          <p:nvPr/>
        </p:nvSpPr>
        <p:spPr>
          <a:xfrm>
            <a:off x="-1549917" y="103528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 la sección.</a:t>
            </a:r>
            <a:endParaRPr lang="es-MX" sz="1200" dirty="0">
              <a:solidFill>
                <a:prstClr val="black"/>
              </a:solidFill>
              <a:latin typeface="Calibri" panose="020F0502020204030204"/>
            </a:endParaRP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primer apartado de esta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secci</a:t>
            </a:r>
            <a:r>
              <a:rPr lang="es-MX" sz="1200" dirty="0" err="1">
                <a:solidFill>
                  <a:prstClr val="black"/>
                </a:solidFill>
                <a:latin typeface="Calibri" panose="020F0502020204030204"/>
              </a:rPr>
              <a:t>ón</a:t>
            </a:r>
            <a:r>
              <a:rPr lang="es-MX" sz="1200" dirty="0">
                <a:solidFill>
                  <a:prstClr val="black"/>
                </a:solidFill>
                <a:latin typeface="Calibri" panose="020F0502020204030204"/>
              </a:rPr>
              <a:t>.</a:t>
            </a: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primer apartado de esta sección.</a:t>
            </a:r>
            <a:endParaRPr lang="es-MX" sz="1200" dirty="0">
              <a:solidFill>
                <a:prstClr val="black"/>
              </a:solidFill>
              <a:latin typeface="Calibri" panose="020F0502020204030204"/>
            </a:endParaRPr>
          </a:p>
        </p:txBody>
      </p:sp>
      <p:pic>
        <p:nvPicPr>
          <p:cNvPr id="23" name="Imagen 22">
            <a:extLst>
              <a:ext uri="{FF2B5EF4-FFF2-40B4-BE49-F238E27FC236}">
                <a16:creationId xmlns="" xmlns:a16="http://schemas.microsoft.com/office/drawing/2014/main" id="{6F90C0C5-F773-4DF0-AF92-D3DBB8775CB6}"/>
              </a:ext>
            </a:extLst>
          </p:cNvPr>
          <p:cNvPicPr>
            <a:picLocks noChangeAspect="1"/>
          </p:cNvPicPr>
          <p:nvPr/>
        </p:nvPicPr>
        <p:blipFill>
          <a:blip r:embed="rId2"/>
          <a:stretch>
            <a:fillRect/>
          </a:stretch>
        </p:blipFill>
        <p:spPr>
          <a:xfrm>
            <a:off x="1431410" y="596900"/>
            <a:ext cx="4901609" cy="493819"/>
          </a:xfrm>
          <a:prstGeom prst="rect">
            <a:avLst/>
          </a:prstGeom>
        </p:spPr>
      </p:pic>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sp>
        <p:nvSpPr>
          <p:cNvPr id="6" name="CuadroTexto 5"/>
          <p:cNvSpPr txBox="1"/>
          <p:nvPr/>
        </p:nvSpPr>
        <p:spPr>
          <a:xfrm>
            <a:off x="1053089" y="2149689"/>
            <a:ext cx="6262111" cy="3816429"/>
          </a:xfrm>
          <a:prstGeom prst="rect">
            <a:avLst/>
          </a:prstGeom>
          <a:noFill/>
        </p:spPr>
        <p:txBody>
          <a:bodyPr wrap="square" rtlCol="0">
            <a:spAutoFit/>
          </a:bodyPr>
          <a:lstStyle/>
          <a:p>
            <a:pPr algn="just"/>
            <a:r>
              <a:rPr lang="es-ES_tradnl" sz="1600" dirty="0"/>
              <a:t>En la actualidad, las empresas no pueden competir si no cuentan con información financiera veraz, oportuna y confiable, la que está contenida en los estados financieros. Mediante la información financiera, es posible ver cómo se obtienen y cómo se utilizan los recursos; asimismo, tomar decisiones adecuadas y estratégicas para realizar objetivos, planes y proyectos .</a:t>
            </a:r>
          </a:p>
          <a:p>
            <a:pPr algn="just"/>
            <a:endParaRPr lang="es-ES_tradnl" sz="1600" dirty="0"/>
          </a:p>
          <a:p>
            <a:r>
              <a:rPr lang="es-ES_tradnl" sz="1600" dirty="0"/>
              <a:t>Para la obtención de estos últimos existen dos fuentes principales: </a:t>
            </a:r>
          </a:p>
          <a:p>
            <a:endParaRPr lang="es-ES_tradnl" sz="1600" dirty="0"/>
          </a:p>
          <a:p>
            <a:pPr algn="just"/>
            <a:r>
              <a:rPr lang="es-ES_tradnl" sz="1600" b="1" dirty="0"/>
              <a:t>a. Recursos provenientes </a:t>
            </a:r>
            <a:r>
              <a:rPr lang="es-ES_tradnl" sz="1600" dirty="0"/>
              <a:t>de la operación del negocio, lo que implica decisiones de operación.</a:t>
            </a:r>
          </a:p>
          <a:p>
            <a:pPr algn="just"/>
            <a:endParaRPr lang="es-ES_tradnl" sz="1600" b="1" dirty="0"/>
          </a:p>
          <a:p>
            <a:pPr algn="just"/>
            <a:r>
              <a:rPr lang="es-ES_tradnl" sz="1600" b="1" dirty="0"/>
              <a:t>b. Recursos que aportan los socios</a:t>
            </a:r>
            <a:r>
              <a:rPr lang="es-ES_tradnl" sz="1600" dirty="0"/>
              <a:t>, o bien los obtenidos mediante préstamos bancarios, que lleva a decisiones relativas al financiamiento. </a:t>
            </a:r>
          </a:p>
          <a:p>
            <a:endParaRPr lang="es-ES_tradnl" dirty="0"/>
          </a:p>
        </p:txBody>
      </p:sp>
      <p:pic>
        <p:nvPicPr>
          <p:cNvPr id="7" name="Imagen 6"/>
          <p:cNvPicPr>
            <a:picLocks noChangeAspect="1"/>
          </p:cNvPicPr>
          <p:nvPr/>
        </p:nvPicPr>
        <p:blipFill>
          <a:blip r:embed="rId4"/>
          <a:stretch>
            <a:fillRect/>
          </a:stretch>
        </p:blipFill>
        <p:spPr>
          <a:xfrm>
            <a:off x="7866429" y="2608743"/>
            <a:ext cx="3240459" cy="2192750"/>
          </a:xfrm>
          <a:prstGeom prst="rect">
            <a:avLst/>
          </a:prstGeom>
        </p:spPr>
      </p:pic>
      <p:sp>
        <p:nvSpPr>
          <p:cNvPr id="17" name="Bocadillo: rectángulo 10">
            <a:extLst>
              <a:ext uri="{FF2B5EF4-FFF2-40B4-BE49-F238E27FC236}">
                <a16:creationId xmlns="" xmlns:a16="http://schemas.microsoft.com/office/drawing/2014/main" id="{BB3A5BDC-7506-3A08-0686-8CE33EB13D43}"/>
              </a:ext>
            </a:extLst>
          </p:cNvPr>
          <p:cNvSpPr/>
          <p:nvPr/>
        </p:nvSpPr>
        <p:spPr>
          <a:xfrm>
            <a:off x="7359085" y="5282461"/>
            <a:ext cx="4081013" cy="464062"/>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1047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1.2.2. Importancia de la información financiera</a:t>
            </a: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segundo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segundo</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apartado de esta sección.</a:t>
            </a:r>
            <a:endParaRPr lang="es-MX" sz="1200" dirty="0">
              <a:solidFill>
                <a:prstClr val="black"/>
              </a:solidFill>
              <a:latin typeface="Calibri" panose="020F0502020204030204"/>
            </a:endParaRPr>
          </a:p>
        </p:txBody>
      </p:sp>
      <p:pic>
        <p:nvPicPr>
          <p:cNvPr id="23" name="Imagen 22">
            <a:extLst>
              <a:ext uri="{FF2B5EF4-FFF2-40B4-BE49-F238E27FC236}">
                <a16:creationId xmlns="" xmlns:a16="http://schemas.microsoft.com/office/drawing/2014/main" id="{6F90C0C5-F773-4DF0-AF92-D3DBB8775CB6}"/>
              </a:ext>
            </a:extLst>
          </p:cNvPr>
          <p:cNvPicPr>
            <a:picLocks noChangeAspect="1"/>
          </p:cNvPicPr>
          <p:nvPr/>
        </p:nvPicPr>
        <p:blipFill>
          <a:blip r:embed="rId2"/>
          <a:stretch>
            <a:fillRect/>
          </a:stretch>
        </p:blipFill>
        <p:spPr>
          <a:xfrm>
            <a:off x="1431410" y="596900"/>
            <a:ext cx="4901609" cy="493819"/>
          </a:xfrm>
          <a:prstGeom prst="rect">
            <a:avLst/>
          </a:prstGeom>
        </p:spPr>
      </p:pic>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sp>
        <p:nvSpPr>
          <p:cNvPr id="6" name="CuadroTexto 5"/>
          <p:cNvSpPr txBox="1"/>
          <p:nvPr/>
        </p:nvSpPr>
        <p:spPr>
          <a:xfrm>
            <a:off x="3016570" y="3172136"/>
            <a:ext cx="3993699" cy="2123658"/>
          </a:xfrm>
          <a:prstGeom prst="rect">
            <a:avLst/>
          </a:prstGeom>
          <a:noFill/>
        </p:spPr>
        <p:txBody>
          <a:bodyPr wrap="square" rtlCol="0">
            <a:spAutoFit/>
          </a:bodyPr>
          <a:lstStyle/>
          <a:p>
            <a:pPr algn="just"/>
            <a:r>
              <a:rPr lang="es-ES_tradnl" sz="1200" b="1" i="1" dirty="0"/>
              <a:t>Decisiones de operación</a:t>
            </a:r>
            <a:r>
              <a:rPr lang="es-ES_tradnl" sz="1200" b="1" dirty="0"/>
              <a:t>: </a:t>
            </a:r>
            <a:r>
              <a:rPr lang="es-ES_tradnl" sz="1200" dirty="0"/>
              <a:t>Las actividades tales como la producción y venta de bienes o la prestación de servicios y otras más, son propias de la operación del negocio.</a:t>
            </a:r>
          </a:p>
          <a:p>
            <a:pPr algn="just"/>
            <a:endParaRPr lang="es-ES_tradnl" sz="1200" dirty="0"/>
          </a:p>
          <a:p>
            <a:pPr algn="just"/>
            <a:r>
              <a:rPr lang="es-ES_tradnl" sz="1200" b="1" i="1" dirty="0"/>
              <a:t>Decisiones de financiamiento</a:t>
            </a:r>
            <a:r>
              <a:rPr lang="es-ES_tradnl" sz="1200" b="1" dirty="0"/>
              <a:t>: </a:t>
            </a:r>
            <a:r>
              <a:rPr lang="es-ES_tradnl" sz="1200" dirty="0"/>
              <a:t>Un negocio requiere de financiamiento para comenzar a operar y continuar de acuerdo con sus planes. </a:t>
            </a:r>
          </a:p>
          <a:p>
            <a:pPr algn="just"/>
            <a:endParaRPr lang="es-ES_tradnl" sz="1200" i="1" u="sng" dirty="0"/>
          </a:p>
          <a:p>
            <a:pPr algn="just"/>
            <a:r>
              <a:rPr lang="es-ES_tradnl" sz="1200" b="1" i="1" dirty="0"/>
              <a:t>Decisiones de inversión</a:t>
            </a:r>
            <a:r>
              <a:rPr lang="es-ES_tradnl" sz="1200" b="1" dirty="0"/>
              <a:t>: </a:t>
            </a:r>
            <a:r>
              <a:rPr lang="es-ES_tradnl" sz="1200" dirty="0"/>
              <a:t>Estas decisiones implican la adquisición de nuevos bienes como terrenos, maquinaria, equipo de transporte, etc. </a:t>
            </a:r>
          </a:p>
        </p:txBody>
      </p:sp>
      <p:sp>
        <p:nvSpPr>
          <p:cNvPr id="17" name="Abrir llave 16"/>
          <p:cNvSpPr/>
          <p:nvPr/>
        </p:nvSpPr>
        <p:spPr>
          <a:xfrm>
            <a:off x="2798058" y="3154679"/>
            <a:ext cx="331929" cy="2121790"/>
          </a:xfrm>
          <a:prstGeom prst="leftBrace">
            <a:avLst>
              <a:gd name="adj1" fmla="val 8333"/>
              <a:gd name="adj2" fmla="val 505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8" name="CuadroTexto 7"/>
          <p:cNvSpPr txBox="1"/>
          <p:nvPr/>
        </p:nvSpPr>
        <p:spPr>
          <a:xfrm>
            <a:off x="1431410" y="3800076"/>
            <a:ext cx="1341770" cy="830997"/>
          </a:xfrm>
          <a:prstGeom prst="rect">
            <a:avLst/>
          </a:prstGeom>
          <a:noFill/>
        </p:spPr>
        <p:txBody>
          <a:bodyPr wrap="square" rtlCol="0">
            <a:spAutoFit/>
          </a:bodyPr>
          <a:lstStyle/>
          <a:p>
            <a:pPr algn="ctr"/>
            <a:r>
              <a:rPr lang="es-ES_tradnl" sz="1200" i="1" dirty="0"/>
              <a:t>Tipos de Decisiones a partir de la información financiera</a:t>
            </a:r>
          </a:p>
        </p:txBody>
      </p:sp>
      <p:sp>
        <p:nvSpPr>
          <p:cNvPr id="19" name="Bocadillo: rectángulo 17">
            <a:extLst>
              <a:ext uri="{FF2B5EF4-FFF2-40B4-BE49-F238E27FC236}">
                <a16:creationId xmlns="" xmlns:a16="http://schemas.microsoft.com/office/drawing/2014/main" id="{266E9708-37D3-34CB-DF58-3859A7D3C6FA}"/>
              </a:ext>
            </a:extLst>
          </p:cNvPr>
          <p:cNvSpPr/>
          <p:nvPr/>
        </p:nvSpPr>
        <p:spPr>
          <a:xfrm>
            <a:off x="-1028501" y="4006249"/>
            <a:ext cx="2350655" cy="624824"/>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MX" sz="1200" b="1" dirty="0">
                <a:solidFill>
                  <a:prstClr val="black"/>
                </a:solidFill>
                <a:latin typeface="Calibri" panose="020F0502020204030204"/>
              </a:rPr>
              <a:t>Aurelio</a:t>
            </a: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s-MX" sz="1200" dirty="0">
                <a:solidFill>
                  <a:prstClr val="black"/>
                </a:solidFill>
              </a:rPr>
              <a:t>elaborar infografía con esta información.</a:t>
            </a:r>
            <a:endParaRPr lang="es-MX" sz="1200" dirty="0">
              <a:solidFill>
                <a:prstClr val="black"/>
              </a:solidFill>
              <a:latin typeface="Calibri" panose="020F0502020204030204"/>
            </a:endParaRPr>
          </a:p>
        </p:txBody>
      </p:sp>
      <p:pic>
        <p:nvPicPr>
          <p:cNvPr id="20" name="Picture 2" descr="Ver las imágenes de origen">
            <a:extLst>
              <a:ext uri="{FF2B5EF4-FFF2-40B4-BE49-F238E27FC236}">
                <a16:creationId xmlns="" xmlns:a16="http://schemas.microsoft.com/office/drawing/2014/main" id="{BE1ADCC6-CDFF-9E3D-DDF0-32A75B70A46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660187" y="2895420"/>
            <a:ext cx="3043840" cy="3043841"/>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CuadroTexto 20">
            <a:extLst>
              <a:ext uri="{FF2B5EF4-FFF2-40B4-BE49-F238E27FC236}">
                <a16:creationId xmlns="" xmlns:a16="http://schemas.microsoft.com/office/drawing/2014/main" id="{A1D517AF-B0A5-4F91-91E7-BF47CF937C63}"/>
              </a:ext>
            </a:extLst>
          </p:cNvPr>
          <p:cNvSpPr txBox="1"/>
          <p:nvPr/>
        </p:nvSpPr>
        <p:spPr>
          <a:xfrm>
            <a:off x="1168948" y="2041252"/>
            <a:ext cx="8326033" cy="307777"/>
          </a:xfrm>
          <a:prstGeom prst="rect">
            <a:avLst/>
          </a:prstGeom>
          <a:noFill/>
        </p:spPr>
        <p:txBody>
          <a:bodyPr wrap="square" rtlCol="0">
            <a:spAutoFit/>
          </a:bodyPr>
          <a:lstStyle/>
          <a:p>
            <a:r>
              <a:rPr lang="es-ES_tradnl" sz="1400" dirty="0"/>
              <a:t>Observe la siguiente infografía que presenta los tipos de decisiones a partir de la información financiera.</a:t>
            </a:r>
          </a:p>
        </p:txBody>
      </p:sp>
    </p:spTree>
    <p:extLst>
      <p:ext uri="{BB962C8B-B14F-4D97-AF65-F5344CB8AC3E}">
        <p14:creationId xmlns:p14="http://schemas.microsoft.com/office/powerpoint/2010/main" val="92221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853698" y="1213184"/>
            <a:ext cx="10557598" cy="5517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879615" y="6910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solidFill>
                  <a:prstClr val="white"/>
                </a:solidFill>
                <a:latin typeface="Calibri" panose="020F0502020204030204"/>
              </a:rPr>
              <a:t>Módulo</a:t>
            </a: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908118" y="711957"/>
            <a:ext cx="9719187" cy="646331"/>
          </a:xfrm>
          <a:prstGeom prst="rect">
            <a:avLst/>
          </a:prstGeom>
          <a:noFill/>
        </p:spPr>
        <p:txBody>
          <a:bodyPr wrap="square" rtlCol="0">
            <a:spAutoFit/>
          </a:bodyPr>
          <a:lstStyle/>
          <a:p>
            <a:r>
              <a:rPr lang="es-ES" dirty="0">
                <a:solidFill>
                  <a:schemeClr val="bg1"/>
                </a:solidFill>
              </a:rPr>
              <a:t>1.2.3.  Usuarios de la información financiera</a:t>
            </a:r>
          </a:p>
          <a:p>
            <a:endParaRPr lang="es-ES" dirty="0">
              <a:solidFill>
                <a:schemeClr val="bg1"/>
              </a:solidFill>
            </a:endParaRP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tercer apartado de esta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secci</a:t>
            </a:r>
            <a:r>
              <a:rPr lang="es-MX" sz="1200" dirty="0" err="1">
                <a:solidFill>
                  <a:prstClr val="black"/>
                </a:solidFill>
                <a:latin typeface="Calibri" panose="020F0502020204030204"/>
              </a:rPr>
              <a:t>ón</a:t>
            </a:r>
            <a:r>
              <a:rPr lang="es-MX" sz="1200" dirty="0">
                <a:solidFill>
                  <a:prstClr val="black"/>
                </a:solidFill>
                <a:latin typeface="Calibri" panose="020F0502020204030204"/>
              </a:rPr>
              <a:t>.</a:t>
            </a: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tercer apartado de esta sección.</a:t>
            </a:r>
          </a:p>
        </p:txBody>
      </p:sp>
      <p:sp>
        <p:nvSpPr>
          <p:cNvPr id="4" name="CuadroTexto 3"/>
          <p:cNvSpPr txBox="1"/>
          <p:nvPr/>
        </p:nvSpPr>
        <p:spPr>
          <a:xfrm>
            <a:off x="1187866" y="1483228"/>
            <a:ext cx="9975653" cy="830997"/>
          </a:xfrm>
          <a:prstGeom prst="rect">
            <a:avLst/>
          </a:prstGeom>
          <a:noFill/>
        </p:spPr>
        <p:txBody>
          <a:bodyPr wrap="square" rtlCol="0">
            <a:spAutoFit/>
          </a:bodyPr>
          <a:lstStyle/>
          <a:p>
            <a:pPr algn="just"/>
            <a:r>
              <a:rPr lang="es-ES_tradnl" sz="1600" dirty="0"/>
              <a:t>La información financiera que emana de la contabilidad, es una información cuantitativa que muestra la posición, desempeño financiero y rentabilidad de una entidad plasmada en los estados financieros, y cuyo objetivo esencial es el de ser útil al usuario general que permite proporcionar elementos de juicio en la toma de sus decisiones económicas.</a:t>
            </a:r>
          </a:p>
        </p:txBody>
      </p:sp>
      <p:pic>
        <p:nvPicPr>
          <p:cNvPr id="10" name="Imagen 9" descr="../../../../Desktop/Captura%20de%20pantalla%202022-06-26%20a%20la(s)%2015.51.28.pn"/>
          <p:cNvPicPr/>
          <p:nvPr/>
        </p:nvPicPr>
        <p:blipFill rotWithShape="1">
          <a:blip r:embed="rId2">
            <a:extLst>
              <a:ext uri="{28A0092B-C50C-407E-A947-70E740481C1C}">
                <a14:useLocalDpi xmlns:a14="http://schemas.microsoft.com/office/drawing/2010/main" val="0"/>
              </a:ext>
            </a:extLst>
          </a:blip>
          <a:srcRect l="31106" t="15736" r="17809" b="47727"/>
          <a:stretch/>
        </p:blipFill>
        <p:spPr bwMode="auto">
          <a:xfrm>
            <a:off x="3609983" y="3588893"/>
            <a:ext cx="4966710" cy="2686882"/>
          </a:xfrm>
          <a:prstGeom prst="rect">
            <a:avLst/>
          </a:prstGeom>
          <a:noFill/>
          <a:ln>
            <a:noFill/>
          </a:ln>
          <a:extLst>
            <a:ext uri="{53640926-AAD7-44d8-BBD7-CCE9431645EC}">
              <a14:shadowObscured xmlns="" xmlns:a14="http://schemas.microsoft.com/office/drawing/2010/main"/>
            </a:ext>
          </a:extLst>
        </p:spPr>
      </p:pic>
      <p:sp>
        <p:nvSpPr>
          <p:cNvPr id="6" name="CuadroTexto 5"/>
          <p:cNvSpPr txBox="1"/>
          <p:nvPr/>
        </p:nvSpPr>
        <p:spPr>
          <a:xfrm>
            <a:off x="1261115" y="2701718"/>
            <a:ext cx="9988796" cy="584775"/>
          </a:xfrm>
          <a:prstGeom prst="rect">
            <a:avLst/>
          </a:prstGeom>
          <a:noFill/>
        </p:spPr>
        <p:txBody>
          <a:bodyPr wrap="square" rtlCol="0">
            <a:spAutoFit/>
          </a:bodyPr>
          <a:lstStyle/>
          <a:p>
            <a:pPr algn="just"/>
            <a:r>
              <a:rPr lang="es-ES_tradnl" sz="1600" dirty="0"/>
              <a:t>La información financiera tiene por objetivo cubrir las necesidades de dos diferentes tipos de usuarios: los externos y los internos. Observe la siguiente figura:</a:t>
            </a:r>
          </a:p>
        </p:txBody>
      </p:sp>
      <p:sp>
        <p:nvSpPr>
          <p:cNvPr id="7" name="CuadroTexto 6"/>
          <p:cNvSpPr txBox="1"/>
          <p:nvPr/>
        </p:nvSpPr>
        <p:spPr>
          <a:xfrm>
            <a:off x="3599540" y="6309224"/>
            <a:ext cx="6836376" cy="307777"/>
          </a:xfrm>
          <a:prstGeom prst="rect">
            <a:avLst/>
          </a:prstGeom>
          <a:noFill/>
        </p:spPr>
        <p:txBody>
          <a:bodyPr wrap="square" rtlCol="0">
            <a:spAutoFit/>
          </a:bodyPr>
          <a:lstStyle/>
          <a:p>
            <a:r>
              <a:rPr lang="es-ES_tradnl" sz="1400" dirty="0"/>
              <a:t>Fuente: Usuarios de la Información Financiera (Guajardo, G. </a:t>
            </a:r>
            <a:r>
              <a:rPr lang="es-ES_tradnl" sz="1400" i="1" dirty="0"/>
              <a:t>Contabilidad Financiera</a:t>
            </a:r>
            <a:r>
              <a:rPr lang="es-ES_tradnl" sz="1400" dirty="0"/>
              <a:t>, 2021).</a:t>
            </a:r>
          </a:p>
        </p:txBody>
      </p:sp>
      <p:sp>
        <p:nvSpPr>
          <p:cNvPr id="15" name="Bocadillo: rectángulo 14">
            <a:extLst>
              <a:ext uri="{FF2B5EF4-FFF2-40B4-BE49-F238E27FC236}">
                <a16:creationId xmlns="" xmlns:a16="http://schemas.microsoft.com/office/drawing/2014/main" id="{DA11C5B1-AD2C-4BDE-8A78-2384423B2C46}"/>
              </a:ext>
            </a:extLst>
          </p:cNvPr>
          <p:cNvSpPr/>
          <p:nvPr/>
        </p:nvSpPr>
        <p:spPr>
          <a:xfrm>
            <a:off x="-210010" y="4234218"/>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imagen similar con esta información proporcionada por el Maestro.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598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646331"/>
          </a:xfrm>
          <a:prstGeom prst="rect">
            <a:avLst/>
          </a:prstGeom>
          <a:noFill/>
        </p:spPr>
        <p:txBody>
          <a:bodyPr wrap="square" rtlCol="0">
            <a:spAutoFit/>
          </a:bodyPr>
          <a:lstStyle/>
          <a:p>
            <a:r>
              <a:rPr lang="es-ES" dirty="0">
                <a:solidFill>
                  <a:schemeClr val="bg1"/>
                </a:solidFill>
              </a:rPr>
              <a:t>1.2.4.  Ciclo operativo de la información financiera </a:t>
            </a:r>
          </a:p>
          <a:p>
            <a:endParaRPr lang="es-ES" dirty="0">
              <a:solidFill>
                <a:schemeClr val="bg1"/>
              </a:solidFill>
            </a:endParaRP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cuarto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cuarto</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apartado de esta sección.</a:t>
            </a:r>
            <a:endParaRPr lang="es-MX" sz="1200" dirty="0">
              <a:solidFill>
                <a:prstClr val="black"/>
              </a:solidFill>
              <a:latin typeface="Calibri" panose="020F0502020204030204"/>
            </a:endParaRPr>
          </a:p>
        </p:txBody>
      </p:sp>
      <p:sp>
        <p:nvSpPr>
          <p:cNvPr id="4" name="CuadroTexto 3"/>
          <p:cNvSpPr txBox="1"/>
          <p:nvPr/>
        </p:nvSpPr>
        <p:spPr>
          <a:xfrm>
            <a:off x="1136753" y="2003103"/>
            <a:ext cx="10046044" cy="1477328"/>
          </a:xfrm>
          <a:prstGeom prst="rect">
            <a:avLst/>
          </a:prstGeom>
          <a:noFill/>
        </p:spPr>
        <p:txBody>
          <a:bodyPr wrap="square" rtlCol="0">
            <a:spAutoFit/>
          </a:bodyPr>
          <a:lstStyle/>
          <a:p>
            <a:pPr algn="just"/>
            <a:r>
              <a:rPr lang="es-ES_tradnl" dirty="0"/>
              <a:t>El ciclo de operación de la información financiera es el conjunto de actividades que realiza una empresa con el fin de lograr sus objetivos a través de la satisfacción de sus clientes. </a:t>
            </a:r>
          </a:p>
          <a:p>
            <a:pPr algn="just"/>
            <a:endParaRPr lang="es-ES_tradnl" dirty="0"/>
          </a:p>
          <a:p>
            <a:pPr algn="just"/>
            <a:r>
              <a:rPr lang="es-ES_tradnl" dirty="0"/>
              <a:t>A continuación, haga clic en cada etiqueta del siguiente esquema para conocer más sobre los momentos del ciclo operativo de la información financiera.</a:t>
            </a:r>
          </a:p>
        </p:txBody>
      </p:sp>
      <p:pic>
        <p:nvPicPr>
          <p:cNvPr id="6" name="Imagen 5"/>
          <p:cNvPicPr>
            <a:picLocks noChangeAspect="1"/>
          </p:cNvPicPr>
          <p:nvPr/>
        </p:nvPicPr>
        <p:blipFill>
          <a:blip r:embed="rId2"/>
          <a:stretch>
            <a:fillRect/>
          </a:stretch>
        </p:blipFill>
        <p:spPr>
          <a:xfrm>
            <a:off x="6948075" y="3429000"/>
            <a:ext cx="4055464" cy="2296306"/>
          </a:xfrm>
          <a:prstGeom prst="rect">
            <a:avLst/>
          </a:prstGeom>
        </p:spPr>
      </p:pic>
      <p:sp>
        <p:nvSpPr>
          <p:cNvPr id="14" name="CuadroTexto 13">
            <a:extLst>
              <a:ext uri="{FF2B5EF4-FFF2-40B4-BE49-F238E27FC236}">
                <a16:creationId xmlns="" xmlns:a16="http://schemas.microsoft.com/office/drawing/2014/main" id="{8678F058-CF0B-4A42-B1C2-2201AC39936D}"/>
              </a:ext>
            </a:extLst>
          </p:cNvPr>
          <p:cNvSpPr txBox="1"/>
          <p:nvPr/>
        </p:nvSpPr>
        <p:spPr>
          <a:xfrm>
            <a:off x="1270416" y="3595400"/>
            <a:ext cx="5416447" cy="2031325"/>
          </a:xfrm>
          <a:prstGeom prst="rect">
            <a:avLst/>
          </a:prstGeom>
          <a:noFill/>
          <a:ln w="28575">
            <a:solidFill>
              <a:srgbClr val="FF3399"/>
            </a:solidFill>
            <a:prstDash val="sysDash"/>
          </a:ln>
        </p:spPr>
        <p:txBody>
          <a:bodyPr wrap="square" rtlCol="0">
            <a:spAutoFit/>
          </a:bodyPr>
          <a:lstStyle/>
          <a:p>
            <a:pPr algn="just"/>
            <a:r>
              <a:rPr lang="es-ES_tradnl" dirty="0"/>
              <a:t>Este ciclo se inicia con la adquisición </a:t>
            </a:r>
            <a:r>
              <a:rPr lang="es-ES_tradnl" i="1" dirty="0"/>
              <a:t>(compras) </a:t>
            </a:r>
            <a:r>
              <a:rPr lang="es-ES_tradnl" dirty="0"/>
              <a:t>de la materia prima y/o mercancías, que luego se almacenan, se transforman en producto terminado (cuando es el caso), a lo que sigue la enajenación </a:t>
            </a:r>
            <a:r>
              <a:rPr lang="es-ES_tradnl" i="1" dirty="0"/>
              <a:t>(venta) </a:t>
            </a:r>
            <a:r>
              <a:rPr lang="es-ES_tradnl" dirty="0"/>
              <a:t>del producto o servicio, la recuperación del efectivo </a:t>
            </a:r>
            <a:r>
              <a:rPr lang="es-ES_tradnl" i="1" dirty="0"/>
              <a:t>(cobranza) </a:t>
            </a:r>
            <a:r>
              <a:rPr lang="es-ES_tradnl" dirty="0"/>
              <a:t>derivado de esta transacción y, finalmente, concluye con las liquidaciones </a:t>
            </a:r>
            <a:r>
              <a:rPr lang="es-ES_tradnl" i="1" dirty="0"/>
              <a:t>(pago) </a:t>
            </a:r>
            <a:r>
              <a:rPr lang="es-ES_tradnl" dirty="0"/>
              <a:t>a los proveedores. </a:t>
            </a:r>
          </a:p>
        </p:txBody>
      </p:sp>
      <p:sp>
        <p:nvSpPr>
          <p:cNvPr id="15" name="Bocadillo: rectángulo 14">
            <a:extLst>
              <a:ext uri="{FF2B5EF4-FFF2-40B4-BE49-F238E27FC236}">
                <a16:creationId xmlns="" xmlns:a16="http://schemas.microsoft.com/office/drawing/2014/main" id="{CFCAB75D-F4A1-4070-AF1A-0DFE1361F27E}"/>
              </a:ext>
            </a:extLst>
          </p:cNvPr>
          <p:cNvSpPr/>
          <p:nvPr/>
        </p:nvSpPr>
        <p:spPr>
          <a:xfrm>
            <a:off x="5751391" y="5876122"/>
            <a:ext cx="5252148" cy="545754"/>
          </a:xfrm>
          <a:prstGeom prst="wedgeRectCallout">
            <a:avLst>
              <a:gd name="adj1" fmla="val 21450"/>
              <a:gd name="adj2" fmla="val -72355"/>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imagen guiada similar a este esquema con la información del recuadro con margen punteado en rosa.</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98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840509"/>
            <a:ext cx="10557598" cy="577836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445491" y="905369"/>
            <a:ext cx="2350655" cy="70175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continuaci</a:t>
            </a:r>
            <a:r>
              <a:rPr lang="es-MX" sz="1200" dirty="0" err="1">
                <a:solidFill>
                  <a:prstClr val="black"/>
                </a:solidFill>
                <a:latin typeface="Calibri" panose="020F0502020204030204"/>
              </a:rPr>
              <a:t>ón</a:t>
            </a:r>
            <a:r>
              <a:rPr lang="es-MX" sz="1200" dirty="0">
                <a:solidFill>
                  <a:prstClr val="black"/>
                </a:solidFill>
                <a:latin typeface="Calibri" panose="020F0502020204030204"/>
              </a:rPr>
              <a:t> de la diapositiva anterior.</a:t>
            </a:r>
          </a:p>
        </p:txBody>
      </p:sp>
      <p:sp>
        <p:nvSpPr>
          <p:cNvPr id="4" name="CuadroTexto 3"/>
          <p:cNvSpPr txBox="1"/>
          <p:nvPr/>
        </p:nvSpPr>
        <p:spPr>
          <a:xfrm>
            <a:off x="1113913" y="932397"/>
            <a:ext cx="10172923" cy="830997"/>
          </a:xfrm>
          <a:prstGeom prst="rect">
            <a:avLst/>
          </a:prstGeom>
          <a:noFill/>
        </p:spPr>
        <p:txBody>
          <a:bodyPr wrap="square" rtlCol="0">
            <a:spAutoFit/>
          </a:bodyPr>
          <a:lstStyle/>
          <a:p>
            <a:pPr algn="just"/>
            <a:r>
              <a:rPr lang="es-ES_tradnl" sz="1600" dirty="0"/>
              <a:t>En el siguiente cuadro se presenta una comparación de tres empresas del giro de autoservicio en el que se puede apreciar el tiempo promedio que tardan para vender su mercancía o días de inventario, los días que tardan en cobrar a sus clientes o periodo de cobranza y el tiempo promedio que tardan en pagar a sus proveedores o días de pago.</a:t>
            </a:r>
          </a:p>
        </p:txBody>
      </p:sp>
      <p:sp>
        <p:nvSpPr>
          <p:cNvPr id="14" name="CuadroTexto 13">
            <a:extLst>
              <a:ext uri="{FF2B5EF4-FFF2-40B4-BE49-F238E27FC236}">
                <a16:creationId xmlns="" xmlns:a16="http://schemas.microsoft.com/office/drawing/2014/main" id="{6CA17886-90BA-4828-A34F-2674F52FF865}"/>
              </a:ext>
            </a:extLst>
          </p:cNvPr>
          <p:cNvSpPr txBox="1"/>
          <p:nvPr/>
        </p:nvSpPr>
        <p:spPr>
          <a:xfrm>
            <a:off x="1275432" y="4242605"/>
            <a:ext cx="10172922" cy="1815882"/>
          </a:xfrm>
          <a:prstGeom prst="rect">
            <a:avLst/>
          </a:prstGeom>
          <a:noFill/>
        </p:spPr>
        <p:txBody>
          <a:bodyPr wrap="square" rtlCol="0">
            <a:spAutoFit/>
          </a:bodyPr>
          <a:lstStyle/>
          <a:p>
            <a:pPr algn="just"/>
            <a:r>
              <a:rPr lang="es-ES_tradnl" sz="1600" dirty="0"/>
              <a:t>Con base en esta información, considere:</a:t>
            </a:r>
          </a:p>
          <a:p>
            <a:pPr algn="just"/>
            <a:endParaRPr lang="es-ES_tradnl" sz="1600" dirty="0"/>
          </a:p>
          <a:p>
            <a:pPr marL="268288" indent="-268288" algn="just"/>
            <a:r>
              <a:rPr lang="es-ES_tradnl" sz="1600" dirty="0"/>
              <a:t>a. La empresa más eficiente para vender sus productos debe ser la que tenga menos días promedio de inventarios, asimismo la empresa que sea más eficiente para cobrar y recuperar su venta será aquella que tenga el periodo de cobro más corto.</a:t>
            </a:r>
          </a:p>
          <a:p>
            <a:pPr marL="268288" indent="-268288" algn="just"/>
            <a:r>
              <a:rPr lang="es-ES_tradnl" sz="1600" dirty="0"/>
              <a:t>b. En cuanto al periodo promedio de pago a proveedores, cuanto mayor sea éste, significa que se logró negociar mejores plazos con los proveedores y consecuentemente se podrá trabajar con dinero de éstos sin pagar costo alguno.</a:t>
            </a:r>
          </a:p>
        </p:txBody>
      </p:sp>
      <p:pic>
        <p:nvPicPr>
          <p:cNvPr id="15" name="Imagen 14">
            <a:extLst>
              <a:ext uri="{FF2B5EF4-FFF2-40B4-BE49-F238E27FC236}">
                <a16:creationId xmlns="" xmlns:a16="http://schemas.microsoft.com/office/drawing/2014/main" id="{BB026147-9BE3-496D-B5D3-E79930116823}"/>
              </a:ext>
            </a:extLst>
          </p:cNvPr>
          <p:cNvPicPr>
            <a:picLocks noChangeAspect="1"/>
          </p:cNvPicPr>
          <p:nvPr/>
        </p:nvPicPr>
        <p:blipFill>
          <a:blip r:embed="rId2"/>
          <a:stretch>
            <a:fillRect/>
          </a:stretch>
        </p:blipFill>
        <p:spPr>
          <a:xfrm>
            <a:off x="3680166" y="1876137"/>
            <a:ext cx="5040415" cy="2013783"/>
          </a:xfrm>
          <a:prstGeom prst="rect">
            <a:avLst/>
          </a:prstGeom>
        </p:spPr>
      </p:pic>
      <p:sp>
        <p:nvSpPr>
          <p:cNvPr id="17" name="Bocadillo: rectángulo 16">
            <a:extLst>
              <a:ext uri="{FF2B5EF4-FFF2-40B4-BE49-F238E27FC236}">
                <a16:creationId xmlns="" xmlns:a16="http://schemas.microsoft.com/office/drawing/2014/main" id="{42D2D6A9-E134-4BB6-B45C-063D710B8700}"/>
              </a:ext>
            </a:extLst>
          </p:cNvPr>
          <p:cNvSpPr/>
          <p:nvPr/>
        </p:nvSpPr>
        <p:spPr>
          <a:xfrm>
            <a:off x="0" y="2307629"/>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rehacer esta imagen que ilustra el ejemplo que desarrolla el Maestro en este tema.</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00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812800"/>
            <a:ext cx="10557598" cy="301105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4" name="CuadroTexto 3"/>
          <p:cNvSpPr txBox="1"/>
          <p:nvPr/>
        </p:nvSpPr>
        <p:spPr>
          <a:xfrm>
            <a:off x="1315281" y="1171352"/>
            <a:ext cx="10091628" cy="2554545"/>
          </a:xfrm>
          <a:prstGeom prst="rect">
            <a:avLst/>
          </a:prstGeom>
          <a:noFill/>
        </p:spPr>
        <p:txBody>
          <a:bodyPr wrap="square" rtlCol="0">
            <a:spAutoFit/>
          </a:bodyPr>
          <a:lstStyle/>
          <a:p>
            <a:pPr marL="180975" indent="-180975" algn="just"/>
            <a:r>
              <a:rPr lang="es-ES_tradnl" sz="1600" dirty="0"/>
              <a:t>c. La empresa más eficiente será la que en conjunto logre tener un ciclo menor. Así, podemos ver que la empresa más exitosa en vender fue C, la más eficiente en su cobranza fue A y la que consiguió mejores plazos con sus proveedores fue B. </a:t>
            </a:r>
          </a:p>
          <a:p>
            <a:pPr marL="180975" indent="-180975" algn="just"/>
            <a:r>
              <a:rPr lang="es-ES_tradnl" sz="1600" dirty="0"/>
              <a:t>d. Debido a que C fue la que tuvo la mayor rotación en sus inventarios, su ciclo de operación resultó de 3 días, lo que significa que la empresa recuperó su dinero tres días antes de tener que pagar a sus proveedores, lo cual le permitiría reinvertir ese dinero y obtener un rendimiento adicional o iniciar antes un nuevo ciclo de operación y generar mayores utilidades. </a:t>
            </a:r>
          </a:p>
          <a:p>
            <a:pPr marL="180975" indent="-180975" algn="just"/>
            <a:r>
              <a:rPr lang="es-ES_tradnl" sz="1600" dirty="0"/>
              <a:t>e. En el caso de A, su ciclo de operación es de 0, lo que indica que sus proveedores le financian su periodo de inventario y de cobranza. En el caso de B, como su ciclo de operación es de 12 días, significa que para poder operar necesita obtener financiamiento.</a:t>
            </a:r>
          </a:p>
        </p:txBody>
      </p:sp>
      <p:sp>
        <p:nvSpPr>
          <p:cNvPr id="12" name="Bocadillo: rectángulo 11">
            <a:extLst>
              <a:ext uri="{FF2B5EF4-FFF2-40B4-BE49-F238E27FC236}">
                <a16:creationId xmlns="" xmlns:a16="http://schemas.microsoft.com/office/drawing/2014/main" id="{74E7D014-A41C-4F95-B762-D5F5E96447FC}"/>
              </a:ext>
            </a:extLst>
          </p:cNvPr>
          <p:cNvSpPr/>
          <p:nvPr/>
        </p:nvSpPr>
        <p:spPr>
          <a:xfrm>
            <a:off x="-1445491" y="905369"/>
            <a:ext cx="2350655" cy="70175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continuaci</a:t>
            </a:r>
            <a:r>
              <a:rPr lang="es-MX" sz="1200" dirty="0" err="1">
                <a:solidFill>
                  <a:prstClr val="black"/>
                </a:solidFill>
                <a:latin typeface="Calibri" panose="020F0502020204030204"/>
              </a:rPr>
              <a:t>ón</a:t>
            </a:r>
            <a:r>
              <a:rPr lang="es-MX" sz="1200" dirty="0">
                <a:solidFill>
                  <a:prstClr val="black"/>
                </a:solidFill>
                <a:latin typeface="Calibri" panose="020F0502020204030204"/>
              </a:rPr>
              <a:t> de la diapositiva anterior.</a:t>
            </a:r>
          </a:p>
        </p:txBody>
      </p:sp>
    </p:spTree>
    <p:extLst>
      <p:ext uri="{BB962C8B-B14F-4D97-AF65-F5344CB8AC3E}">
        <p14:creationId xmlns:p14="http://schemas.microsoft.com/office/powerpoint/2010/main" val="6420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94D191FF-2770-4808-B9E3-E3D5F31A44B9}"/>
              </a:ext>
            </a:extLst>
          </p:cNvPr>
          <p:cNvSpPr/>
          <p:nvPr/>
        </p:nvSpPr>
        <p:spPr>
          <a:xfrm>
            <a:off x="742121" y="1681163"/>
            <a:ext cx="10919995" cy="481171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 xmlns:a16="http://schemas.microsoft.com/office/drawing/2014/main" id="{FD4CA7EC-AF4C-4AFA-8E24-99C135E0B033}"/>
              </a:ext>
            </a:extLst>
          </p:cNvPr>
          <p:cNvSpPr>
            <a:spLocks noGrp="1"/>
          </p:cNvSpPr>
          <p:nvPr>
            <p:ph type="title"/>
          </p:nvPr>
        </p:nvSpPr>
        <p:spPr>
          <a:xfrm>
            <a:off x="112542" y="580524"/>
            <a:ext cx="10515600" cy="563852"/>
          </a:xfrm>
        </p:spPr>
        <p:txBody>
          <a:bodyPr>
            <a:normAutofit/>
          </a:bodyPr>
          <a:lstStyle/>
          <a:p>
            <a:r>
              <a:rPr lang="es-MX" sz="3000" b="1" dirty="0"/>
              <a:t>Información general</a:t>
            </a: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8" y="1681163"/>
            <a:ext cx="5157787" cy="465689"/>
          </a:xfrm>
          <a:ln>
            <a:noFill/>
          </a:ln>
        </p:spPr>
        <p:txBody>
          <a:bodyPr/>
          <a:lstStyle/>
          <a:p>
            <a:r>
              <a:rPr lang="es-MX" dirty="0"/>
              <a:t>Presentación</a:t>
            </a:r>
          </a:p>
        </p:txBody>
      </p:sp>
      <p:sp>
        <p:nvSpPr>
          <p:cNvPr id="12" name="Bocadillo: rectángulo 11">
            <a:extLst>
              <a:ext uri="{FF2B5EF4-FFF2-40B4-BE49-F238E27FC236}">
                <a16:creationId xmlns="" xmlns:a16="http://schemas.microsoft.com/office/drawing/2014/main" id="{E7DAD816-939E-4B3F-80AC-111FE8A6924B}"/>
              </a:ext>
            </a:extLst>
          </p:cNvPr>
          <p:cNvSpPr/>
          <p:nvPr/>
        </p:nvSpPr>
        <p:spPr>
          <a:xfrm>
            <a:off x="6173111" y="199476"/>
            <a:ext cx="5354637" cy="975150"/>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con herramienta: </a:t>
            </a:r>
            <a:r>
              <a:rPr lang="es-MX" sz="1400" u="sng" dirty="0">
                <a:solidFill>
                  <a:srgbClr val="000000"/>
                </a:solidFill>
              </a:rPr>
              <a:t>Presentación de diapositivas</a:t>
            </a:r>
            <a:r>
              <a:rPr lang="es-MX" sz="1400" dirty="0">
                <a:solidFill>
                  <a:srgbClr val="000000"/>
                </a:solidFill>
              </a:rPr>
              <a:t>.  Esta información corresponde a la primera diapositiva.</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8" name="Bocadillo: rectángulo 10">
            <a:extLst>
              <a:ext uri="{FF2B5EF4-FFF2-40B4-BE49-F238E27FC236}">
                <a16:creationId xmlns="" xmlns:a16="http://schemas.microsoft.com/office/drawing/2014/main" id="{7B8B499A-6106-4A5B-8993-F9F7E5CF9BD7}"/>
              </a:ext>
            </a:extLst>
          </p:cNvPr>
          <p:cNvSpPr/>
          <p:nvPr/>
        </p:nvSpPr>
        <p:spPr>
          <a:xfrm>
            <a:off x="921434" y="5449097"/>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
        <p:nvSpPr>
          <p:cNvPr id="10" name="CuadroTexto 9">
            <a:extLst>
              <a:ext uri="{FF2B5EF4-FFF2-40B4-BE49-F238E27FC236}">
                <a16:creationId xmlns="" xmlns:a16="http://schemas.microsoft.com/office/drawing/2014/main" id="{86504F67-057A-4DAC-B38F-CC2B31B3F0AD}"/>
              </a:ext>
            </a:extLst>
          </p:cNvPr>
          <p:cNvSpPr txBox="1"/>
          <p:nvPr/>
        </p:nvSpPr>
        <p:spPr>
          <a:xfrm>
            <a:off x="1248316" y="1162952"/>
            <a:ext cx="7485148" cy="369332"/>
          </a:xfrm>
          <a:prstGeom prst="rect">
            <a:avLst/>
          </a:prstGeom>
          <a:noFill/>
        </p:spPr>
        <p:txBody>
          <a:bodyPr wrap="square" rtlCol="0">
            <a:spAutoFit/>
          </a:bodyPr>
          <a:lstStyle/>
          <a:p>
            <a:r>
              <a:rPr lang="es-MX" dirty="0"/>
              <a:t>Haga clic en la flecha para ver el contenido de cada diapositiva. </a:t>
            </a:r>
          </a:p>
        </p:txBody>
      </p:sp>
      <p:pic>
        <p:nvPicPr>
          <p:cNvPr id="11" name="Imagen 10">
            <a:extLst>
              <a:ext uri="{FF2B5EF4-FFF2-40B4-BE49-F238E27FC236}">
                <a16:creationId xmlns="" xmlns:a16="http://schemas.microsoft.com/office/drawing/2014/main" id="{E88FF9A3-A2AE-4E17-A9E2-521A1516D409}"/>
              </a:ext>
            </a:extLst>
          </p:cNvPr>
          <p:cNvPicPr>
            <a:picLocks noChangeAspect="1"/>
          </p:cNvPicPr>
          <p:nvPr/>
        </p:nvPicPr>
        <p:blipFill>
          <a:blip r:embed="rId2"/>
          <a:stretch>
            <a:fillRect/>
          </a:stretch>
        </p:blipFill>
        <p:spPr>
          <a:xfrm>
            <a:off x="742121" y="1193850"/>
            <a:ext cx="462506" cy="318471"/>
          </a:xfrm>
          <a:prstGeom prst="rect">
            <a:avLst/>
          </a:prstGeom>
        </p:spPr>
      </p:pic>
      <p:sp>
        <p:nvSpPr>
          <p:cNvPr id="5" name="CuadroTexto 4"/>
          <p:cNvSpPr txBox="1"/>
          <p:nvPr/>
        </p:nvSpPr>
        <p:spPr>
          <a:xfrm>
            <a:off x="4820575" y="2820071"/>
            <a:ext cx="6682555" cy="2308324"/>
          </a:xfrm>
          <a:prstGeom prst="rect">
            <a:avLst/>
          </a:prstGeom>
          <a:noFill/>
        </p:spPr>
        <p:txBody>
          <a:bodyPr wrap="square" rtlCol="0">
            <a:spAutoFit/>
          </a:bodyPr>
          <a:lstStyle/>
          <a:p>
            <a:pPr algn="just"/>
            <a:r>
              <a:rPr lang="es-ES_tradnl" dirty="0"/>
              <a:t>Sean bienvenidos a este curso de </a:t>
            </a:r>
            <a:r>
              <a:rPr lang="es-ES_tradnl" b="1" i="1" dirty="0"/>
              <a:t>Análisis Financiero para la Toma de Decisiones </a:t>
            </a:r>
            <a:r>
              <a:rPr lang="es-ES_tradnl" dirty="0"/>
              <a:t>bajo la modalidad virtual, el cual está dividido en 3 módulos de un total de 30 horas. Esta Experiencia Educativa está dirigido a: profesionales del área contable, directivos y encargados de la gerencia, cuyo propósito es generar habilidades </a:t>
            </a:r>
            <a:r>
              <a:rPr lang="es-ES" dirty="0"/>
              <a:t>para analizar e interpretar tanto la información financiera como los indicadores del comportamiento de las empresas, para una adecuada toma de decisiones</a:t>
            </a:r>
            <a:r>
              <a:rPr lang="es-ES" i="1" dirty="0"/>
              <a:t>.</a:t>
            </a:r>
            <a:endParaRPr lang="es-ES_tradnl" b="1" i="1" dirty="0"/>
          </a:p>
        </p:txBody>
      </p:sp>
      <p:pic>
        <p:nvPicPr>
          <p:cNvPr id="6" name="Imagen 5"/>
          <p:cNvPicPr>
            <a:picLocks noChangeAspect="1"/>
          </p:cNvPicPr>
          <p:nvPr/>
        </p:nvPicPr>
        <p:blipFill>
          <a:blip r:embed="rId3"/>
          <a:stretch>
            <a:fillRect/>
          </a:stretch>
        </p:blipFill>
        <p:spPr>
          <a:xfrm>
            <a:off x="1169089" y="2653389"/>
            <a:ext cx="3492500" cy="2475006"/>
          </a:xfrm>
          <a:prstGeom prst="rect">
            <a:avLst/>
          </a:prstGeom>
        </p:spPr>
      </p:pic>
    </p:spTree>
    <p:extLst>
      <p:ext uri="{BB962C8B-B14F-4D97-AF65-F5344CB8AC3E}">
        <p14:creationId xmlns:p14="http://schemas.microsoft.com/office/powerpoint/2010/main" val="115886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CuadroTexto 4">
            <a:extLst>
              <a:ext uri="{FF2B5EF4-FFF2-40B4-BE49-F238E27FC236}">
                <a16:creationId xmlns="" xmlns:a16="http://schemas.microsoft.com/office/drawing/2014/main"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1.2.5. La gestión empresarial y la información financiera</a:t>
            </a:r>
          </a:p>
        </p:txBody>
      </p:sp>
      <p:sp>
        <p:nvSpPr>
          <p:cNvPr id="11" name="Bocadillo: rectángulo 10">
            <a:extLst>
              <a:ext uri="{FF2B5EF4-FFF2-40B4-BE49-F238E27FC236}">
                <a16:creationId xmlns="" xmlns:a16="http://schemas.microsoft.com/office/drawing/2014/main"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quinto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 xmlns:a16="http://schemas.microsoft.com/office/drawing/2014/main"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quinto</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apartado de esta sección.</a:t>
            </a:r>
            <a:endParaRPr lang="es-MX" sz="1200" dirty="0">
              <a:solidFill>
                <a:prstClr val="black"/>
              </a:solidFill>
              <a:latin typeface="Calibri" panose="020F0502020204030204"/>
            </a:endParaRPr>
          </a:p>
        </p:txBody>
      </p:sp>
      <p:sp>
        <p:nvSpPr>
          <p:cNvPr id="4" name="CuadroTexto 3"/>
          <p:cNvSpPr txBox="1"/>
          <p:nvPr/>
        </p:nvSpPr>
        <p:spPr>
          <a:xfrm>
            <a:off x="1236406" y="3275166"/>
            <a:ext cx="5477021" cy="2308324"/>
          </a:xfrm>
          <a:prstGeom prst="rect">
            <a:avLst/>
          </a:prstGeom>
          <a:noFill/>
          <a:ln w="28575">
            <a:solidFill>
              <a:srgbClr val="FF3399"/>
            </a:solidFill>
            <a:prstDash val="sysDash"/>
          </a:ln>
        </p:spPr>
        <p:txBody>
          <a:bodyPr wrap="square" rtlCol="0">
            <a:spAutoFit/>
          </a:bodyPr>
          <a:lstStyle/>
          <a:p>
            <a:pPr algn="just"/>
            <a:r>
              <a:rPr lang="es-ES_tradnl" sz="1200" dirty="0"/>
              <a:t>Para lograr una estrategia financiera que cumpla con las metas de gestión establecidas, es importante contar con datos confiables y oportunos, con los que el director financiero de la empresa podrá evaluar y decidir lo siguiente:</a:t>
            </a:r>
          </a:p>
          <a:p>
            <a:pPr marL="228600" indent="-228600" algn="just">
              <a:buFont typeface="+mj-lt"/>
              <a:buAutoNum type="arabicPeriod"/>
            </a:pPr>
            <a:r>
              <a:rPr lang="es-ES_tradnl" sz="1200" dirty="0"/>
              <a:t>Realizar compras en tiempo y forma.</a:t>
            </a:r>
          </a:p>
          <a:p>
            <a:pPr marL="228600" indent="-228600" algn="just">
              <a:buFont typeface="+mj-lt"/>
              <a:buAutoNum type="arabicPeriod"/>
            </a:pPr>
            <a:r>
              <a:rPr lang="es-ES_tradnl" sz="1200" dirty="0"/>
              <a:t>Hacer pagos oportunos.</a:t>
            </a:r>
          </a:p>
          <a:p>
            <a:pPr marL="228600" indent="-228600" algn="just">
              <a:buFont typeface="+mj-lt"/>
              <a:buAutoNum type="arabicPeriod"/>
            </a:pPr>
            <a:r>
              <a:rPr lang="es-ES_tradnl" sz="1200" dirty="0"/>
              <a:t>Tramitar financiamientos o préstamos cuando sean necesarios.</a:t>
            </a:r>
          </a:p>
          <a:p>
            <a:pPr marL="228600" indent="-228600" algn="just">
              <a:buFont typeface="+mj-lt"/>
              <a:buAutoNum type="arabicPeriod"/>
            </a:pPr>
            <a:r>
              <a:rPr lang="es-ES_tradnl" sz="1200" dirty="0"/>
              <a:t>Búsqueda de nuevos productos.</a:t>
            </a:r>
          </a:p>
          <a:p>
            <a:pPr marL="228600" indent="-228600" algn="just">
              <a:buFont typeface="+mj-lt"/>
              <a:buAutoNum type="arabicPeriod"/>
            </a:pPr>
            <a:r>
              <a:rPr lang="es-ES_tradnl" sz="1200" dirty="0"/>
              <a:t>Efectuar gastos operativos concisos y eficientes.</a:t>
            </a:r>
          </a:p>
          <a:p>
            <a:pPr algn="just"/>
            <a:endParaRPr lang="es-ES_tradnl" sz="1200" dirty="0"/>
          </a:p>
          <a:p>
            <a:pPr algn="just"/>
            <a:r>
              <a:rPr lang="es-ES_tradnl" sz="1200" dirty="0"/>
              <a:t>Generalmente, los directivos planifican las actividades productivas a partir de la información financiera disponible (con los indicadores financieros); para que, en el corto, mediano o largo plazo se logren los objetivos de la empresa. </a:t>
            </a:r>
          </a:p>
        </p:txBody>
      </p:sp>
      <p:pic>
        <p:nvPicPr>
          <p:cNvPr id="14" name="Picture 2" descr="Ver las imágenes de origen">
            <a:extLst>
              <a:ext uri="{FF2B5EF4-FFF2-40B4-BE49-F238E27FC236}">
                <a16:creationId xmlns="" xmlns:a16="http://schemas.microsoft.com/office/drawing/2014/main" id="{4B325A99-6CB4-4916-9967-9B7645CDFBC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618194" y="2439081"/>
            <a:ext cx="3043840" cy="304384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Bocadillo: rectángulo 14">
            <a:extLst>
              <a:ext uri="{FF2B5EF4-FFF2-40B4-BE49-F238E27FC236}">
                <a16:creationId xmlns="" xmlns:a16="http://schemas.microsoft.com/office/drawing/2014/main" id="{A8379D15-10ED-4F49-A148-7DF29B0F6178}"/>
              </a:ext>
            </a:extLst>
          </p:cNvPr>
          <p:cNvSpPr/>
          <p:nvPr/>
        </p:nvSpPr>
        <p:spPr>
          <a:xfrm>
            <a:off x="6358538" y="5989880"/>
            <a:ext cx="5252148" cy="545754"/>
          </a:xfrm>
          <a:prstGeom prst="wedgeRectCallout">
            <a:avLst>
              <a:gd name="adj1" fmla="val 21450"/>
              <a:gd name="adj2" fmla="val -72355"/>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infografía con la información del recuadro con margen punteado en rosa.</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C189A2ED-95AD-4566-9F1F-09EBB8152E09}"/>
              </a:ext>
            </a:extLst>
          </p:cNvPr>
          <p:cNvSpPr txBox="1"/>
          <p:nvPr/>
        </p:nvSpPr>
        <p:spPr>
          <a:xfrm>
            <a:off x="1236407" y="1955568"/>
            <a:ext cx="10330394" cy="584775"/>
          </a:xfrm>
          <a:prstGeom prst="rect">
            <a:avLst/>
          </a:prstGeom>
          <a:noFill/>
        </p:spPr>
        <p:txBody>
          <a:bodyPr wrap="square" rtlCol="0">
            <a:spAutoFit/>
          </a:bodyPr>
          <a:lstStyle/>
          <a:p>
            <a:r>
              <a:rPr lang="es-ES_tradnl" sz="1600" dirty="0"/>
              <a:t>Observe la siguiente infografía que expone la importancia de la información financiera en el ámbito de la gestión empresarial.</a:t>
            </a:r>
          </a:p>
        </p:txBody>
      </p:sp>
    </p:spTree>
    <p:extLst>
      <p:ext uri="{BB962C8B-B14F-4D97-AF65-F5344CB8AC3E}">
        <p14:creationId xmlns:p14="http://schemas.microsoft.com/office/powerpoint/2010/main" val="356652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6093656" y="604059"/>
            <a:ext cx="5361725" cy="96693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Actividad 1</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a:solidFill>
                  <a:schemeClr val="bg1"/>
                </a:solidFill>
                <a:latin typeface="Calibri" panose="020F0502020204030204"/>
              </a:rPr>
              <a:t>Mapa Conceptual:</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a:solidFill>
                  <a:schemeClr val="bg1"/>
                </a:solidFill>
                <a:latin typeface="Calibri" panose="020F0502020204030204"/>
              </a:rPr>
              <a:t>estructura de los estados financieros</a:t>
            </a:r>
            <a:endParaRPr kumimoji="0" lang="es-MX" b="1" i="0" u="none" strike="noStrike" kern="1200" cap="none" spc="0" normalizeH="0" baseline="0" noProof="0" dirty="0">
              <a:ln>
                <a:noFill/>
              </a:ln>
              <a:solidFill>
                <a:schemeClr val="bg1"/>
              </a:solidFill>
              <a:effectLst/>
              <a:uLnTx/>
              <a:uFillTx/>
              <a:latin typeface="Calibri" panose="020F0502020204030204"/>
            </a:endParaRPr>
          </a:p>
        </p:txBody>
      </p:sp>
      <p:sp>
        <p:nvSpPr>
          <p:cNvPr id="7" name="CuadroTexto 6">
            <a:extLst>
              <a:ext uri="{FF2B5EF4-FFF2-40B4-BE49-F238E27FC236}">
                <a16:creationId xmlns="" xmlns:a16="http://schemas.microsoft.com/office/drawing/2014/main" id="{A9707BAF-01F6-435C-8580-53D4E383FD82}"/>
              </a:ext>
            </a:extLst>
          </p:cNvPr>
          <p:cNvSpPr txBox="1"/>
          <p:nvPr/>
        </p:nvSpPr>
        <p:spPr>
          <a:xfrm>
            <a:off x="6093655" y="1719188"/>
            <a:ext cx="5719653" cy="452431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Descripción:</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s-MX" sz="1200" dirty="0">
                <a:latin typeface="Calibri" panose="020F0502020204030204"/>
              </a:rPr>
              <a:t>Realice </a:t>
            </a:r>
            <a:r>
              <a:rPr kumimoji="0" lang="es-MX" sz="1200" i="0" u="none" strike="noStrike" kern="1200" cap="none" spc="0" normalizeH="0" baseline="0" noProof="0" dirty="0">
                <a:ln>
                  <a:noFill/>
                </a:ln>
                <a:effectLst/>
                <a:uLnTx/>
                <a:uFillTx/>
                <a:latin typeface="Calibri" panose="020F0502020204030204"/>
                <a:ea typeface="+mn-ea"/>
                <a:cs typeface="+mn-cs"/>
              </a:rPr>
              <a:t>un mapa conceptual en Canva</a:t>
            </a:r>
            <a:r>
              <a:rPr kumimoji="0" lang="es-MX" sz="1200" i="0" u="none" strike="noStrike" kern="1200" cap="none" spc="0" normalizeH="0" noProof="0" dirty="0">
                <a:ln>
                  <a:noFill/>
                </a:ln>
                <a:effectLst/>
                <a:uLnTx/>
                <a:uFillTx/>
                <a:latin typeface="Calibri" panose="020F0502020204030204"/>
                <a:ea typeface="+mn-ea"/>
                <a:cs typeface="+mn-cs"/>
              </a:rPr>
              <a:t> o Prezi</a:t>
            </a:r>
            <a:r>
              <a:rPr kumimoji="0" lang="es-MX" sz="1200" i="0" u="none" strike="noStrike" kern="1200" cap="none" spc="0" normalizeH="0" baseline="0" noProof="0" dirty="0">
                <a:ln>
                  <a:noFill/>
                </a:ln>
                <a:effectLst/>
                <a:uLnTx/>
                <a:uFillTx/>
                <a:latin typeface="Calibri" panose="020F0502020204030204"/>
                <a:ea typeface="+mn-ea"/>
                <a:cs typeface="+mn-cs"/>
              </a:rPr>
              <a:t>, con el tema </a:t>
            </a:r>
            <a:r>
              <a:rPr lang="es-MX" sz="1200" i="1" baseline="0" dirty="0">
                <a:latin typeface="Calibri" panose="020F0502020204030204"/>
              </a:rPr>
              <a:t>E</a:t>
            </a:r>
            <a:r>
              <a:rPr kumimoji="0" lang="es-MX" sz="1200" i="1" u="none" strike="noStrike" kern="1200" cap="none" spc="0" normalizeH="0" noProof="0" dirty="0" err="1">
                <a:ln>
                  <a:noFill/>
                </a:ln>
                <a:effectLst/>
                <a:uLnTx/>
                <a:uFillTx/>
                <a:latin typeface="Calibri" panose="020F0502020204030204"/>
                <a:ea typeface="+mn-ea"/>
                <a:cs typeface="+mn-cs"/>
              </a:rPr>
              <a:t>structura</a:t>
            </a:r>
            <a:r>
              <a:rPr kumimoji="0" lang="es-MX" sz="1200" i="1" u="none" strike="noStrike" kern="1200" cap="none" spc="0" normalizeH="0" noProof="0" dirty="0">
                <a:ln>
                  <a:noFill/>
                </a:ln>
                <a:effectLst/>
                <a:uLnTx/>
                <a:uFillTx/>
                <a:latin typeface="Calibri" panose="020F0502020204030204"/>
                <a:ea typeface="+mn-ea"/>
                <a:cs typeface="+mn-cs"/>
              </a:rPr>
              <a:t> de</a:t>
            </a:r>
            <a:r>
              <a:rPr kumimoji="0" lang="es-MX" sz="1200" i="1" u="none" strike="noStrike" kern="1200" cap="none" spc="0" normalizeH="0" baseline="0" noProof="0" dirty="0">
                <a:ln>
                  <a:noFill/>
                </a:ln>
                <a:effectLst/>
                <a:uLnTx/>
                <a:uFillTx/>
                <a:latin typeface="Calibri" panose="020F0502020204030204"/>
                <a:ea typeface="+mn-ea"/>
                <a:cs typeface="+mn-cs"/>
              </a:rPr>
              <a:t> los estados financieros</a:t>
            </a:r>
            <a:r>
              <a:rPr lang="es-MX" sz="1200" dirty="0">
                <a:latin typeface="Calibri" panose="020F0502020204030204"/>
              </a:rPr>
              <a:t>.</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200" i="0" u="none" strike="noStrike" kern="1200" cap="none" spc="0" normalizeH="0" noProof="0" dirty="0">
                <a:ln>
                  <a:noFill/>
                </a:ln>
                <a:effectLst/>
                <a:uLnTx/>
                <a:uFillTx/>
                <a:latin typeface="Calibri" panose="020F0502020204030204"/>
                <a:ea typeface="+mn-ea"/>
                <a:cs typeface="+mn-cs"/>
              </a:rPr>
              <a:t>Use palabras clave, imágenes</a:t>
            </a:r>
            <a:r>
              <a:rPr lang="es-MX" sz="1200" dirty="0">
                <a:latin typeface="Calibri" panose="020F0502020204030204"/>
              </a:rPr>
              <a:t> </a:t>
            </a:r>
            <a:r>
              <a:rPr kumimoji="0" lang="es-MX" sz="1200" i="0" u="none" strike="noStrike" kern="1200" cap="none" spc="0" normalizeH="0" noProof="0" dirty="0">
                <a:ln>
                  <a:noFill/>
                </a:ln>
                <a:effectLst/>
                <a:uLnTx/>
                <a:uFillTx/>
                <a:latin typeface="Calibri" panose="020F0502020204030204"/>
                <a:ea typeface="+mn-ea"/>
                <a:cs typeface="+mn-cs"/>
              </a:rPr>
              <a:t>u otras formas, que expongan lo más relevante del tema</a:t>
            </a:r>
            <a:r>
              <a:rPr lang="es-MX" sz="1200" dirty="0">
                <a:latin typeface="Calibri" panose="020F0502020204030204"/>
              </a:rPr>
              <a:t>.</a:t>
            </a:r>
          </a:p>
          <a:p>
            <a:pPr marL="228600" lvl="0" indent="-228600" algn="just">
              <a:buFont typeface="+mj-lt"/>
              <a:buAutoNum type="arabicPeriod"/>
              <a:defRPr/>
            </a:pPr>
            <a:r>
              <a:rPr kumimoji="0" lang="es-MX" sz="1200" i="0" u="none" strike="noStrike" kern="1200" cap="none" spc="0" normalizeH="0" noProof="0" dirty="0">
                <a:ln>
                  <a:noFill/>
                </a:ln>
                <a:effectLst/>
                <a:uLnTx/>
                <a:uFillTx/>
                <a:latin typeface="Calibri" panose="020F0502020204030204"/>
                <a:ea typeface="+mn-ea"/>
                <a:cs typeface="+mn-cs"/>
              </a:rPr>
              <a:t>Considere como fuente de información básica los libros electrónicos: </a:t>
            </a:r>
            <a:r>
              <a:rPr kumimoji="0" lang="es-MX" sz="1200" i="1" u="none" strike="noStrike" kern="1200" cap="none" spc="0" normalizeH="0" noProof="0" dirty="0">
                <a:ln>
                  <a:noFill/>
                </a:ln>
                <a:effectLst/>
                <a:uLnTx/>
                <a:uFillTx/>
                <a:latin typeface="Calibri" panose="020F0502020204030204"/>
                <a:ea typeface="+mn-ea"/>
                <a:cs typeface="+mn-cs"/>
              </a:rPr>
              <a:t>Normas de Información Financiera</a:t>
            </a:r>
            <a:r>
              <a:rPr kumimoji="0" lang="es-MX" sz="1200" i="0" u="none" strike="noStrike" kern="1200" cap="none" spc="0" normalizeH="0" noProof="0" dirty="0">
                <a:ln>
                  <a:noFill/>
                </a:ln>
                <a:effectLst/>
                <a:uLnTx/>
                <a:uFillTx/>
                <a:latin typeface="Calibri" panose="020F0502020204030204"/>
                <a:ea typeface="+mn-ea"/>
                <a:cs typeface="+mn-cs"/>
              </a:rPr>
              <a:t> </a:t>
            </a:r>
            <a:r>
              <a:rPr kumimoji="0" lang="es-MX" sz="1200" i="1" u="none" strike="noStrike" kern="1200" cap="none" spc="0" normalizeH="0" noProof="0" dirty="0">
                <a:ln>
                  <a:noFill/>
                </a:ln>
                <a:effectLst/>
                <a:uLnTx/>
                <a:uFillTx/>
                <a:latin typeface="Calibri" panose="020F0502020204030204"/>
                <a:ea typeface="+mn-ea"/>
                <a:cs typeface="+mn-cs"/>
              </a:rPr>
              <a:t>de la serie B </a:t>
            </a:r>
            <a:r>
              <a:rPr kumimoji="0" lang="es-MX" sz="1200" i="0" u="none" strike="noStrike" kern="1200" cap="none" spc="0" normalizeH="0" noProof="0" dirty="0">
                <a:ln>
                  <a:noFill/>
                </a:ln>
                <a:effectLst/>
                <a:uLnTx/>
                <a:uFillTx/>
                <a:latin typeface="Calibri" panose="020F0502020204030204"/>
                <a:ea typeface="+mn-ea"/>
                <a:cs typeface="+mn-cs"/>
              </a:rPr>
              <a:t>(Fondo Editorial IMCP) y </a:t>
            </a:r>
            <a:r>
              <a:rPr kumimoji="0" lang="es-MX" sz="1200" i="1" u="none" strike="noStrike" kern="1200" cap="none" spc="0" normalizeH="0" noProof="0" dirty="0">
                <a:ln>
                  <a:noFill/>
                </a:ln>
                <a:effectLst/>
                <a:uLnTx/>
                <a:uFillTx/>
                <a:latin typeface="Calibri" panose="020F0502020204030204"/>
                <a:ea typeface="+mn-ea"/>
                <a:cs typeface="+mn-cs"/>
              </a:rPr>
              <a:t>Contabilidad Financiera </a:t>
            </a:r>
            <a:r>
              <a:rPr kumimoji="0" lang="es-MX" sz="1200" i="0" u="none" strike="noStrike" kern="1200" cap="none" spc="0" normalizeH="0" noProof="0" dirty="0">
                <a:ln>
                  <a:noFill/>
                </a:ln>
                <a:effectLst/>
                <a:uLnTx/>
                <a:uFillTx/>
                <a:latin typeface="Calibri" panose="020F0502020204030204"/>
                <a:ea typeface="+mn-ea"/>
                <a:cs typeface="+mn-cs"/>
              </a:rPr>
              <a:t>de Gerardo Guajardo Cantú (Mc Graw Hill), disponibles en la Biblioteca Virtual de la UV</a:t>
            </a:r>
            <a:r>
              <a:rPr lang="es-MX" sz="1200" dirty="0"/>
              <a:t>: </a:t>
            </a:r>
            <a:r>
              <a:rPr lang="es-MX" sz="1200" dirty="0">
                <a:hlinkClick r:id="rId2"/>
              </a:rPr>
              <a:t>https://elibro.net/es/lc/bibliotecauv/inicio</a:t>
            </a:r>
            <a:r>
              <a:rPr lang="es-MX" sz="1200" dirty="0"/>
              <a:t> </a:t>
            </a:r>
          </a:p>
          <a:p>
            <a:pPr marL="228600" lvl="0" indent="-228600" algn="just">
              <a:buFont typeface="+mj-lt"/>
              <a:buAutoNum type="arabicPeriod"/>
              <a:defRPr/>
            </a:pPr>
            <a:r>
              <a:rPr lang="es-ES" sz="1200" dirty="0">
                <a:latin typeface="Calibri" panose="020F0502020204030204"/>
              </a:rPr>
              <a:t>Consult</a:t>
            </a:r>
            <a:r>
              <a:rPr lang="es-ES" sz="1200" dirty="0"/>
              <a:t>e el documento </a:t>
            </a:r>
            <a:r>
              <a:rPr lang="es-ES" sz="1200" u="sng" dirty="0">
                <a:solidFill>
                  <a:srgbClr val="0070C0"/>
                </a:solidFill>
              </a:rPr>
              <a:t>¿Cómo acceder a la Biblioteca Virtual de la UV?</a:t>
            </a:r>
            <a:r>
              <a:rPr lang="es-ES" sz="1200" dirty="0"/>
              <a:t>, en el que se describen las indicaciones para consultar los recursos bibliográficos sugeridos.</a:t>
            </a:r>
            <a:endParaRPr kumimoji="0" lang="es-MX" sz="1200" i="0" u="sng" strike="noStrike" kern="1200" cap="none" spc="0" normalizeH="0" noProof="0" dirty="0">
              <a:ln>
                <a:noFill/>
              </a:ln>
              <a:solidFill>
                <a:srgbClr val="0070C0"/>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1" dirty="0">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a:rPr>
              <a:t>Criterios de evaluación: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Se considerará una presentación ordenada, resumida, concisa, congruente y muy clara.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Redacción con excelente ortografía.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Valor de diez puntos.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a:rPr>
              <a:t>Lineamientos de entrega:</a:t>
            </a:r>
          </a:p>
          <a:p>
            <a:pPr marL="342900" lvl="0" indent="-342900" fontAlgn="base">
              <a:buFont typeface="+mj-lt"/>
              <a:buAutoNum type="arabicPeriod"/>
            </a:pPr>
            <a:r>
              <a:rPr lang="es-ES" sz="1200" dirty="0">
                <a:solidFill>
                  <a:prstClr val="black"/>
                </a:solidFill>
              </a:rPr>
              <a:t>Titule el archivo de la siguiente forma: </a:t>
            </a:r>
            <a:r>
              <a:rPr lang="es-ES" sz="1200" dirty="0" err="1">
                <a:solidFill>
                  <a:prstClr val="black"/>
                </a:solidFill>
              </a:rPr>
              <a:t>Act</a:t>
            </a:r>
            <a:r>
              <a:rPr lang="es-ES" sz="1200" i="1" dirty="0" err="1">
                <a:solidFill>
                  <a:prstClr val="black"/>
                </a:solidFill>
              </a:rPr>
              <a:t>n</a:t>
            </a:r>
            <a:r>
              <a:rPr lang="es-ES" sz="1200" dirty="0" err="1">
                <a:solidFill>
                  <a:prstClr val="black"/>
                </a:solidFill>
              </a:rPr>
              <a:t>_PrimerApellidoyPrimerNombre</a:t>
            </a:r>
            <a:r>
              <a:rPr lang="es-ES" sz="1200" dirty="0">
                <a:solidFill>
                  <a:prstClr val="black"/>
                </a:solidFill>
              </a:rPr>
              <a:t>. Por ejemplo: Act1_VillanuevaMariaTeresa </a:t>
            </a:r>
          </a:p>
          <a:p>
            <a:pPr marL="342900" lvl="0" indent="-342900" fontAlgn="base">
              <a:buFont typeface="+mj-lt"/>
              <a:buAutoNum type="arabicPeriod"/>
            </a:pPr>
            <a:r>
              <a:rPr lang="es-ES" sz="1200" dirty="0">
                <a:solidFill>
                  <a:prstClr val="black"/>
                </a:solidFill>
              </a:rPr>
              <a:t>Envíe en archivo Word el enlace para ver su mapa conceptual en </a:t>
            </a:r>
            <a:r>
              <a:rPr lang="es-ES" sz="1200" dirty="0" err="1">
                <a:solidFill>
                  <a:prstClr val="black"/>
                </a:solidFill>
              </a:rPr>
              <a:t>Canva</a:t>
            </a:r>
            <a:r>
              <a:rPr lang="es-ES" sz="1200" dirty="0">
                <a:solidFill>
                  <a:prstClr val="black"/>
                </a:solidFill>
              </a:rPr>
              <a:t> o Prezi.</a:t>
            </a:r>
          </a:p>
          <a:p>
            <a:pPr marL="342900" lvl="0" indent="-342900" fontAlgn="base">
              <a:buFont typeface="+mj-lt"/>
              <a:buAutoNum type="arabicPeriod"/>
            </a:pPr>
            <a:r>
              <a:rPr lang="es-ES" sz="1200" dirty="0">
                <a:solidFill>
                  <a:prstClr val="black"/>
                </a:solidFill>
              </a:rPr>
              <a:t>Suba su archivo a través del apartado </a:t>
            </a:r>
            <a:r>
              <a:rPr lang="es-ES" sz="1200" b="1" dirty="0">
                <a:solidFill>
                  <a:prstClr val="black"/>
                </a:solidFill>
              </a:rPr>
              <a:t>Actividades</a:t>
            </a:r>
            <a:r>
              <a:rPr lang="es-ES" sz="1200" dirty="0">
                <a:solidFill>
                  <a:prstClr val="black"/>
                </a:solidFill>
              </a:rPr>
              <a:t> de la plataforma </a:t>
            </a:r>
            <a:r>
              <a:rPr lang="es-ES" sz="1200" dirty="0" err="1">
                <a:solidFill>
                  <a:prstClr val="black"/>
                </a:solidFill>
              </a:rPr>
              <a:t>Eminus</a:t>
            </a:r>
            <a:r>
              <a:rPr lang="es-ES" sz="1200" dirty="0">
                <a:solidFill>
                  <a:prstClr val="black"/>
                </a:solidFill>
              </a:rPr>
              <a:t>, a más tardar en la fecha establecida en el </a:t>
            </a:r>
            <a:r>
              <a:rPr lang="es-ES" sz="1200" b="1" dirty="0">
                <a:solidFill>
                  <a:prstClr val="black"/>
                </a:solidFill>
              </a:rPr>
              <a:t>Calendario</a:t>
            </a:r>
            <a:r>
              <a:rPr lang="es-ES" sz="1200" dirty="0">
                <a:solidFill>
                  <a:prstClr val="black"/>
                </a:solidFill>
              </a:rPr>
              <a:t> de entregas. </a:t>
            </a:r>
          </a:p>
        </p:txBody>
      </p:sp>
      <p:sp>
        <p:nvSpPr>
          <p:cNvPr id="13" name="Título 1">
            <a:extLst>
              <a:ext uri="{FF2B5EF4-FFF2-40B4-BE49-F238E27FC236}">
                <a16:creationId xmlns=""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3"/>
          <a:srcRect t="18932" r="3402"/>
          <a:stretch/>
        </p:blipFill>
        <p:spPr>
          <a:xfrm>
            <a:off x="261793" y="1949697"/>
            <a:ext cx="5529407" cy="2007008"/>
          </a:xfrm>
          <a:prstGeom prst="rect">
            <a:avLst/>
          </a:prstGeom>
        </p:spPr>
      </p:pic>
      <p:sp>
        <p:nvSpPr>
          <p:cNvPr id="9" name="CuadroTexto 8">
            <a:extLst>
              <a:ext uri="{FF2B5EF4-FFF2-40B4-BE49-F238E27FC236}">
                <a16:creationId xmlns="" xmlns:a16="http://schemas.microsoft.com/office/drawing/2014/main" id="{6B9177FD-7CD6-EEDA-DEA2-AB93DB3B4450}"/>
              </a:ext>
            </a:extLst>
          </p:cNvPr>
          <p:cNvSpPr txBox="1"/>
          <p:nvPr/>
        </p:nvSpPr>
        <p:spPr>
          <a:xfrm>
            <a:off x="830084" y="1265487"/>
            <a:ext cx="5157786" cy="584775"/>
          </a:xfrm>
          <a:prstGeom prst="rect">
            <a:avLst/>
          </a:prstGeom>
          <a:noFill/>
        </p:spPr>
        <p:txBody>
          <a:bodyPr wrap="square" rtlCol="0">
            <a:spAutoFit/>
          </a:bodyPr>
          <a:lstStyle/>
          <a:p>
            <a:r>
              <a:rPr lang="es-MX" sz="1600" dirty="0"/>
              <a:t>Haga clic sobre el icono para ver la descripción de la evidencia de desempeño.</a:t>
            </a:r>
          </a:p>
        </p:txBody>
      </p:sp>
      <p:pic>
        <p:nvPicPr>
          <p:cNvPr id="10" name="Imagen 9">
            <a:extLst>
              <a:ext uri="{FF2B5EF4-FFF2-40B4-BE49-F238E27FC236}">
                <a16:creationId xmlns="" xmlns:a16="http://schemas.microsoft.com/office/drawing/2014/main" id="{941CF315-17AB-45C2-A6C7-7DBDC8C56AEE}"/>
              </a:ext>
            </a:extLst>
          </p:cNvPr>
          <p:cNvPicPr>
            <a:picLocks noChangeAspect="1"/>
          </p:cNvPicPr>
          <p:nvPr/>
        </p:nvPicPr>
        <p:blipFill>
          <a:blip r:embed="rId4"/>
          <a:stretch>
            <a:fillRect/>
          </a:stretch>
        </p:blipFill>
        <p:spPr>
          <a:xfrm>
            <a:off x="261793" y="1400717"/>
            <a:ext cx="462506" cy="318471"/>
          </a:xfrm>
          <a:prstGeom prst="rect">
            <a:avLst/>
          </a:prstGeom>
        </p:spPr>
      </p:pic>
      <p:sp>
        <p:nvSpPr>
          <p:cNvPr id="11" name="Bocadillo: rectángulo 10">
            <a:extLst>
              <a:ext uri="{FF2B5EF4-FFF2-40B4-BE49-F238E27FC236}">
                <a16:creationId xmlns="" xmlns:a16="http://schemas.microsoft.com/office/drawing/2014/main" id="{DEBC9D3D-D554-4244-88A8-B3FF3598A521}"/>
              </a:ext>
            </a:extLst>
          </p:cNvPr>
          <p:cNvSpPr/>
          <p:nvPr/>
        </p:nvSpPr>
        <p:spPr>
          <a:xfrm>
            <a:off x="2035863" y="3207489"/>
            <a:ext cx="3514210" cy="689074"/>
          </a:xfrm>
          <a:prstGeom prst="wedgeRectCallout">
            <a:avLst>
              <a:gd name="adj1" fmla="val 74993"/>
              <a:gd name="adj2" fmla="val 552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b="1" dirty="0">
              <a:solidFill>
                <a:schemeClr val="bg1"/>
              </a:solidFill>
            </a:endParaRPr>
          </a:p>
          <a:p>
            <a:pPr algn="just"/>
            <a:r>
              <a:rPr lang="es-MX" sz="1400" b="1" dirty="0">
                <a:solidFill>
                  <a:schemeClr val="bg1"/>
                </a:solidFill>
              </a:rPr>
              <a:t>Renato: </a:t>
            </a:r>
            <a:r>
              <a:rPr lang="es-MX" sz="1400" dirty="0">
                <a:solidFill>
                  <a:schemeClr val="bg1"/>
                </a:solidFill>
              </a:rPr>
              <a:t>vincular al documento PDF que se elaboró como guía para ingresar a la biblioteca virtual UV.</a:t>
            </a:r>
          </a:p>
          <a:p>
            <a:pPr algn="just"/>
            <a:endParaRPr lang="es-MX" sz="1400" dirty="0">
              <a:solidFill>
                <a:schemeClr val="bg1"/>
              </a:solidFill>
            </a:endParaRPr>
          </a:p>
        </p:txBody>
      </p:sp>
    </p:spTree>
    <p:extLst>
      <p:ext uri="{BB962C8B-B14F-4D97-AF65-F5344CB8AC3E}">
        <p14:creationId xmlns:p14="http://schemas.microsoft.com/office/powerpoint/2010/main" val="177989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6093656" y="986216"/>
            <a:ext cx="5361725" cy="5847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Actividad 2:</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a:solidFill>
                  <a:schemeClr val="bg1"/>
                </a:solidFill>
                <a:latin typeface="Calibri" panose="020F0502020204030204"/>
              </a:rPr>
              <a:t>Cuestionario</a:t>
            </a:r>
            <a:endParaRPr kumimoji="0" lang="es-MX" b="1" i="0" u="none" strike="noStrike" kern="1200" cap="none" spc="0" normalizeH="0" baseline="0" noProof="0" dirty="0">
              <a:ln>
                <a:noFill/>
              </a:ln>
              <a:solidFill>
                <a:schemeClr val="bg1"/>
              </a:solidFill>
              <a:effectLst/>
              <a:uLnTx/>
              <a:uFillTx/>
              <a:latin typeface="Calibri" panose="020F0502020204030204"/>
            </a:endParaRPr>
          </a:p>
        </p:txBody>
      </p:sp>
      <p:sp>
        <p:nvSpPr>
          <p:cNvPr id="7" name="CuadroTexto 6">
            <a:extLst>
              <a:ext uri="{FF2B5EF4-FFF2-40B4-BE49-F238E27FC236}">
                <a16:creationId xmlns="" xmlns:a16="http://schemas.microsoft.com/office/drawing/2014/main" id="{A9707BAF-01F6-435C-8580-53D4E383FD82}"/>
              </a:ext>
            </a:extLst>
          </p:cNvPr>
          <p:cNvSpPr txBox="1"/>
          <p:nvPr/>
        </p:nvSpPr>
        <p:spPr>
          <a:xfrm>
            <a:off x="6093655" y="1719188"/>
            <a:ext cx="5719653" cy="360098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Descripción:</a:t>
            </a:r>
          </a:p>
          <a:p>
            <a:pPr marL="228600" lvl="0" indent="-228600" algn="just">
              <a:buFont typeface="+mj-lt"/>
              <a:buAutoNum type="arabicPeriod"/>
              <a:defRPr/>
            </a:pPr>
            <a:r>
              <a:rPr lang="es-ES" sz="1200" dirty="0"/>
              <a:t>Responda el cuestionario sobre la Estructura de los estados financieros, disponible en el enlace: </a:t>
            </a:r>
            <a:r>
              <a:rPr lang="es-ES" sz="1200" dirty="0">
                <a:hlinkClick r:id="rId2"/>
              </a:rPr>
              <a:t>https://forms.office.com/r/4zQTK0hPBe</a:t>
            </a:r>
            <a:r>
              <a:rPr lang="es-ES" sz="1200" dirty="0"/>
              <a:t> </a:t>
            </a:r>
          </a:p>
          <a:p>
            <a:pPr marL="228600" lvl="0" indent="-228600" algn="just">
              <a:buFont typeface="+mj-lt"/>
              <a:buAutoNum type="arabicPeriod"/>
              <a:defRPr/>
            </a:pPr>
            <a:r>
              <a:rPr lang="es-ES" sz="1200" dirty="0"/>
              <a:t>Considera la lectura del tema en los textos: </a:t>
            </a:r>
            <a:r>
              <a:rPr lang="es-ES" sz="1200" i="1" dirty="0"/>
              <a:t>Normas de Información Financiera de la serie B</a:t>
            </a:r>
            <a:r>
              <a:rPr lang="es-ES" sz="1200" dirty="0"/>
              <a:t> (Fondo Editorial IMCP) y </a:t>
            </a:r>
            <a:r>
              <a:rPr lang="es-ES" sz="1200" i="1" dirty="0"/>
              <a:t>Contabilidad Financiera </a:t>
            </a:r>
            <a:r>
              <a:rPr lang="es-ES" sz="1200" dirty="0"/>
              <a:t>de Gerardo Guajardo Cantú (Editorial Mc Graw Hill), disponibles en la Biblioteca Virtual de la UV: </a:t>
            </a:r>
            <a:r>
              <a:rPr lang="es-ES" sz="1200" dirty="0">
                <a:hlinkClick r:id="rId3"/>
              </a:rPr>
              <a:t>https://elibro.net/es/lc/bibliotecauv/inicio</a:t>
            </a:r>
            <a:r>
              <a:rPr lang="es-ES" sz="1200" dirty="0"/>
              <a:t>  </a:t>
            </a:r>
          </a:p>
          <a:p>
            <a:pPr marL="228600" lvl="0" indent="-228600" algn="just">
              <a:buFont typeface="+mj-lt"/>
              <a:buAutoNum type="arabicPeriod"/>
              <a:defRPr/>
            </a:pPr>
            <a:r>
              <a:rPr lang="es-ES" sz="1200" dirty="0"/>
              <a:t>Consulte el documento </a:t>
            </a:r>
            <a:r>
              <a:rPr lang="es-ES" sz="1200" u="sng" dirty="0">
                <a:solidFill>
                  <a:srgbClr val="0070C0"/>
                </a:solidFill>
              </a:rPr>
              <a:t>¿Cómo acceder a la Biblioteca Virtual de la UV?, </a:t>
            </a:r>
            <a:r>
              <a:rPr lang="es-ES" sz="1200" dirty="0"/>
              <a:t>en el que se describen las indicaciones para consultar los recursos bibliográficos sugeridos.</a:t>
            </a:r>
          </a:p>
          <a:p>
            <a:pPr marL="171450" lvl="0" indent="-171450" algn="just">
              <a:buFont typeface="Arial" panose="020B0604020202020204" pitchFamily="34" charset="0"/>
              <a:buChar char="•"/>
              <a:defRPr/>
            </a:pP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1" dirty="0">
              <a:latin typeface="Calibri" panose="020F0502020204030204"/>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a:rPr>
              <a:t>Criterios de evaluación:</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Se consideran un total de 16 aciertos con respuestas correctas.</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Cada reactivo tiene un valor de 0.625, para un total de diez puntos.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a:rPr>
              <a:t>Lineamientos de entrega:</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Este debe contestarse al concluir el primer módulo.</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s-ES" sz="1200" dirty="0">
                <a:latin typeface="Calibri" panose="020F0502020204030204"/>
              </a:rPr>
              <a:t>Haga clic en el siguiente enlace para contestar el cuestionario: </a:t>
            </a:r>
            <a:r>
              <a:rPr lang="es-ES" sz="1200" dirty="0">
                <a:hlinkClick r:id="rId2"/>
              </a:rPr>
              <a:t>https://forms.office.com/r/4zQTK0hPBe</a:t>
            </a:r>
            <a:endParaRPr lang="es-ES" sz="1200" dirty="0"/>
          </a:p>
        </p:txBody>
      </p:sp>
      <p:sp>
        <p:nvSpPr>
          <p:cNvPr id="13" name="Título 1">
            <a:extLst>
              <a:ext uri="{FF2B5EF4-FFF2-40B4-BE49-F238E27FC236}">
                <a16:creationId xmlns=""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4"/>
          <a:srcRect t="18932" r="3402"/>
          <a:stretch/>
        </p:blipFill>
        <p:spPr>
          <a:xfrm>
            <a:off x="261793" y="1949697"/>
            <a:ext cx="5529407" cy="2007008"/>
          </a:xfrm>
          <a:prstGeom prst="rect">
            <a:avLst/>
          </a:prstGeom>
        </p:spPr>
      </p:pic>
      <p:sp>
        <p:nvSpPr>
          <p:cNvPr id="9" name="CuadroTexto 8">
            <a:extLst>
              <a:ext uri="{FF2B5EF4-FFF2-40B4-BE49-F238E27FC236}">
                <a16:creationId xmlns="" xmlns:a16="http://schemas.microsoft.com/office/drawing/2014/main" id="{6B9177FD-7CD6-EEDA-DEA2-AB93DB3B4450}"/>
              </a:ext>
            </a:extLst>
          </p:cNvPr>
          <p:cNvSpPr txBox="1"/>
          <p:nvPr/>
        </p:nvSpPr>
        <p:spPr>
          <a:xfrm>
            <a:off x="830084" y="1265487"/>
            <a:ext cx="5157786" cy="584775"/>
          </a:xfrm>
          <a:prstGeom prst="rect">
            <a:avLst/>
          </a:prstGeom>
          <a:noFill/>
        </p:spPr>
        <p:txBody>
          <a:bodyPr wrap="square" rtlCol="0">
            <a:spAutoFit/>
          </a:bodyPr>
          <a:lstStyle/>
          <a:p>
            <a:r>
              <a:rPr lang="es-MX" sz="1600" dirty="0"/>
              <a:t>Haga clic sobre el ícono para ver la descripción de la evidencia de desempeño.</a:t>
            </a:r>
          </a:p>
        </p:txBody>
      </p:sp>
      <p:pic>
        <p:nvPicPr>
          <p:cNvPr id="10" name="Imagen 9">
            <a:extLst>
              <a:ext uri="{FF2B5EF4-FFF2-40B4-BE49-F238E27FC236}">
                <a16:creationId xmlns="" xmlns:a16="http://schemas.microsoft.com/office/drawing/2014/main" id="{941CF315-17AB-45C2-A6C7-7DBDC8C56AEE}"/>
              </a:ext>
            </a:extLst>
          </p:cNvPr>
          <p:cNvPicPr>
            <a:picLocks noChangeAspect="1"/>
          </p:cNvPicPr>
          <p:nvPr/>
        </p:nvPicPr>
        <p:blipFill>
          <a:blip r:embed="rId5"/>
          <a:stretch>
            <a:fillRect/>
          </a:stretch>
        </p:blipFill>
        <p:spPr>
          <a:xfrm>
            <a:off x="261793" y="1400717"/>
            <a:ext cx="462506" cy="318471"/>
          </a:xfrm>
          <a:prstGeom prst="rect">
            <a:avLst/>
          </a:prstGeom>
        </p:spPr>
      </p:pic>
      <p:sp>
        <p:nvSpPr>
          <p:cNvPr id="11" name="Bocadillo: rectángulo 10">
            <a:extLst>
              <a:ext uri="{FF2B5EF4-FFF2-40B4-BE49-F238E27FC236}">
                <a16:creationId xmlns="" xmlns:a16="http://schemas.microsoft.com/office/drawing/2014/main" id="{434EF627-96DC-45AC-8875-6FF5C6817130}"/>
              </a:ext>
            </a:extLst>
          </p:cNvPr>
          <p:cNvSpPr/>
          <p:nvPr/>
        </p:nvSpPr>
        <p:spPr>
          <a:xfrm>
            <a:off x="2165172" y="2830607"/>
            <a:ext cx="3514210" cy="689074"/>
          </a:xfrm>
          <a:prstGeom prst="wedgeRectCallout">
            <a:avLst>
              <a:gd name="adj1" fmla="val 74993"/>
              <a:gd name="adj2" fmla="val 552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b="1" dirty="0">
              <a:solidFill>
                <a:schemeClr val="bg1"/>
              </a:solidFill>
            </a:endParaRPr>
          </a:p>
          <a:p>
            <a:pPr algn="just"/>
            <a:r>
              <a:rPr lang="es-MX" sz="1400" b="1" dirty="0">
                <a:solidFill>
                  <a:schemeClr val="bg1"/>
                </a:solidFill>
              </a:rPr>
              <a:t>Renato: </a:t>
            </a:r>
            <a:r>
              <a:rPr lang="es-MX" sz="1400" dirty="0">
                <a:solidFill>
                  <a:schemeClr val="bg1"/>
                </a:solidFill>
              </a:rPr>
              <a:t>vincular al documento PDF que se elaboró como guía para ingresar a la biblioteca virtual UV.</a:t>
            </a:r>
          </a:p>
          <a:p>
            <a:pPr algn="just"/>
            <a:endParaRPr lang="es-MX" sz="1400" dirty="0">
              <a:solidFill>
                <a:schemeClr val="bg1"/>
              </a:solidFill>
            </a:endParaRPr>
          </a:p>
        </p:txBody>
      </p:sp>
    </p:spTree>
    <p:extLst>
      <p:ext uri="{BB962C8B-B14F-4D97-AF65-F5344CB8AC3E}">
        <p14:creationId xmlns:p14="http://schemas.microsoft.com/office/powerpoint/2010/main" val="17071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921433" y="207218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 xmlns:a16="http://schemas.microsoft.com/office/drawing/2014/main" id="{1B6E25F1-4638-4096-A303-1E7B797DCE07}"/>
              </a:ext>
            </a:extLst>
          </p:cNvPr>
          <p:cNvSpPr txBox="1"/>
          <p:nvPr/>
        </p:nvSpPr>
        <p:spPr>
          <a:xfrm>
            <a:off x="921434" y="2837042"/>
            <a:ext cx="10471092" cy="2062103"/>
          </a:xfrm>
          <a:prstGeom prst="rect">
            <a:avLst/>
          </a:prstGeom>
          <a:noFill/>
        </p:spPr>
        <p:txBody>
          <a:bodyPr wrap="square">
            <a:spAutoFit/>
          </a:bodyPr>
          <a:lstStyle/>
          <a:p>
            <a:pPr marL="268288" indent="-268288"/>
            <a:r>
              <a:rPr lang="es-ES_tradnl" sz="1600" dirty="0"/>
              <a:t>Gitman, L. &amp; Chad, J. Z. (2021). </a:t>
            </a:r>
            <a:r>
              <a:rPr lang="es-ES_tradnl" sz="1600" i="1" dirty="0"/>
              <a:t>Principios de administración financiera</a:t>
            </a:r>
            <a:r>
              <a:rPr lang="es-ES_tradnl" sz="1600" dirty="0"/>
              <a:t>, 14ª. Ed. Pearson </a:t>
            </a:r>
            <a:r>
              <a:rPr lang="es-ES_tradnl" sz="1600" dirty="0" err="1"/>
              <a:t>Education</a:t>
            </a:r>
            <a:r>
              <a:rPr lang="es-ES_tradnl" sz="1600" dirty="0"/>
              <a:t>.</a:t>
            </a:r>
          </a:p>
          <a:p>
            <a:pPr marL="268288" indent="-268288"/>
            <a:r>
              <a:rPr lang="es-ES_tradnl" sz="1600" dirty="0"/>
              <a:t>Guajardo, G. (2020). </a:t>
            </a:r>
            <a:r>
              <a:rPr lang="es-ES_tradnl" sz="1600" i="1" dirty="0"/>
              <a:t>Contabilidad Financiera</a:t>
            </a:r>
            <a:r>
              <a:rPr lang="es-ES_tradnl" sz="1600" dirty="0"/>
              <a:t>. Mc Graw Hill.</a:t>
            </a:r>
          </a:p>
          <a:p>
            <a:pPr marL="268288" indent="-268288"/>
            <a:r>
              <a:rPr lang="es-ES_tradnl" sz="1600" dirty="0"/>
              <a:t>Ingenio Contable. (2021, 20 de enero). </a:t>
            </a:r>
            <a:r>
              <a:rPr lang="es-ES" sz="1600" i="1" dirty="0"/>
              <a:t>Estado de Resultado Integral NIF B-3 | Conoce la estructura del Estado de Resultados </a:t>
            </a:r>
            <a:r>
              <a:rPr lang="es-ES" sz="1600" dirty="0"/>
              <a:t>(video). </a:t>
            </a:r>
            <a:r>
              <a:rPr lang="es-ES" sz="1600" dirty="0" err="1"/>
              <a:t>Youtube</a:t>
            </a:r>
            <a:r>
              <a:rPr lang="es-ES" sz="1600" dirty="0"/>
              <a:t>. </a:t>
            </a:r>
            <a:r>
              <a:rPr lang="es-ES" sz="1600" dirty="0">
                <a:hlinkClick r:id="rId2"/>
              </a:rPr>
              <a:t>https://youtu.be/RgwlrV1a4KI</a:t>
            </a:r>
            <a:r>
              <a:rPr lang="es-ES" sz="1600" dirty="0"/>
              <a:t> </a:t>
            </a:r>
            <a:endParaRPr lang="es-ES_tradnl" sz="1600" dirty="0"/>
          </a:p>
          <a:p>
            <a:pPr marL="268288" indent="-268288"/>
            <a:r>
              <a:rPr lang="es-ES_tradnl" sz="1600" dirty="0" err="1"/>
              <a:t>Ourway</a:t>
            </a:r>
            <a:r>
              <a:rPr lang="es-ES_tradnl" sz="1600" dirty="0"/>
              <a:t> Business. (2020, 01 de octubre). </a:t>
            </a:r>
            <a:r>
              <a:rPr lang="es-ES" sz="1600" i="1" dirty="0"/>
              <a:t>Importancia del análisis financiero para las micro, pequeñas y medianas empresas </a:t>
            </a:r>
            <a:r>
              <a:rPr lang="es-ES" sz="1600" dirty="0"/>
              <a:t>(Video). </a:t>
            </a:r>
            <a:r>
              <a:rPr lang="es-ES" sz="1600" dirty="0" err="1"/>
              <a:t>Youtube</a:t>
            </a:r>
            <a:r>
              <a:rPr lang="es-ES" sz="1600" dirty="0"/>
              <a:t>. </a:t>
            </a:r>
            <a:r>
              <a:rPr lang="es-ES" sz="1600" dirty="0">
                <a:hlinkClick r:id="rId3"/>
              </a:rPr>
              <a:t>https://youtu.be/vxp6jeVAEQE</a:t>
            </a:r>
            <a:r>
              <a:rPr lang="es-ES" sz="1600" dirty="0"/>
              <a:t>  </a:t>
            </a:r>
          </a:p>
          <a:p>
            <a:pPr marL="268288" indent="-268288"/>
            <a:r>
              <a:rPr lang="es-ES_tradnl" sz="1600" dirty="0"/>
              <a:t>Perdomo, A. (2021). </a:t>
            </a:r>
            <a:r>
              <a:rPr lang="es-ES_tradnl" sz="1600" i="1" dirty="0"/>
              <a:t>Análisis e interpretación de estados financieros</a:t>
            </a:r>
            <a:r>
              <a:rPr lang="es-ES_tradnl" sz="1600" dirty="0"/>
              <a:t>, 14ª. Ed. </a:t>
            </a:r>
            <a:r>
              <a:rPr lang="es-ES_tradnl" sz="1600" dirty="0" err="1"/>
              <a:t>Pema</a:t>
            </a:r>
            <a:r>
              <a:rPr lang="es-ES_tradnl" sz="1600" dirty="0"/>
              <a:t>.  </a:t>
            </a:r>
          </a:p>
          <a:p>
            <a:pPr marL="268288" indent="-268288"/>
            <a:r>
              <a:rPr lang="es-ES_tradnl" sz="1600" dirty="0"/>
              <a:t>San Martín, N. B. </a:t>
            </a:r>
            <a:r>
              <a:rPr lang="es-ES_tradnl" sz="1600" i="1" dirty="0"/>
              <a:t>Normas de Información Financiera.</a:t>
            </a:r>
            <a:r>
              <a:rPr lang="es-ES_tradnl" sz="1600" dirty="0"/>
              <a:t> (2021). Fondo Editorial del IMCP.</a:t>
            </a:r>
          </a:p>
        </p:txBody>
      </p:sp>
      <p:sp>
        <p:nvSpPr>
          <p:cNvPr id="9" name="Título 1">
            <a:extLst>
              <a:ext uri="{FF2B5EF4-FFF2-40B4-BE49-F238E27FC236}">
                <a16:creationId xmlns=""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a:t>Fuentes de información</a:t>
            </a:r>
          </a:p>
        </p:txBody>
      </p:sp>
      <p:sp>
        <p:nvSpPr>
          <p:cNvPr id="8" name="CuadroTexto 7">
            <a:extLst>
              <a:ext uri="{FF2B5EF4-FFF2-40B4-BE49-F238E27FC236}">
                <a16:creationId xmlns="" xmlns:a16="http://schemas.microsoft.com/office/drawing/2014/main" id="{199F75D5-6A0E-1320-F3CC-A222D01CE0A4}"/>
              </a:ext>
            </a:extLst>
          </p:cNvPr>
          <p:cNvSpPr txBox="1"/>
          <p:nvPr/>
        </p:nvSpPr>
        <p:spPr>
          <a:xfrm>
            <a:off x="1383938" y="1308283"/>
            <a:ext cx="8365703" cy="369332"/>
          </a:xfrm>
          <a:prstGeom prst="rect">
            <a:avLst/>
          </a:prstGeom>
          <a:noFill/>
        </p:spPr>
        <p:txBody>
          <a:bodyPr wrap="square">
            <a:spAutoFit/>
          </a:bodyPr>
          <a:lstStyle/>
          <a:p>
            <a:r>
              <a:rPr lang="es-MX" sz="1800"/>
              <a:t>Haga clic </a:t>
            </a:r>
            <a:r>
              <a:rPr lang="es-MX" sz="1800" dirty="0"/>
              <a:t>en cada pestaña para consultar la lista de fuentes de información.</a:t>
            </a:r>
          </a:p>
        </p:txBody>
      </p:sp>
      <p:pic>
        <p:nvPicPr>
          <p:cNvPr id="14" name="Imagen 13">
            <a:extLst>
              <a:ext uri="{FF2B5EF4-FFF2-40B4-BE49-F238E27FC236}">
                <a16:creationId xmlns="" xmlns:a16="http://schemas.microsoft.com/office/drawing/2014/main" id="{2B8ABBB7-8295-49C9-B2C8-8B8DB78ACC61}"/>
              </a:ext>
            </a:extLst>
          </p:cNvPr>
          <p:cNvPicPr>
            <a:picLocks noChangeAspect="1"/>
          </p:cNvPicPr>
          <p:nvPr/>
        </p:nvPicPr>
        <p:blipFill>
          <a:blip r:embed="rId4"/>
          <a:stretch>
            <a:fillRect/>
          </a:stretch>
        </p:blipFill>
        <p:spPr>
          <a:xfrm>
            <a:off x="921433" y="1319011"/>
            <a:ext cx="462506" cy="318471"/>
          </a:xfrm>
          <a:prstGeom prst="rect">
            <a:avLst/>
          </a:prstGeom>
        </p:spPr>
      </p:pic>
    </p:spTree>
    <p:extLst>
      <p:ext uri="{BB962C8B-B14F-4D97-AF65-F5344CB8AC3E}">
        <p14:creationId xmlns:p14="http://schemas.microsoft.com/office/powerpoint/2010/main" val="80670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11" name="Bocadillo: rectángulo 10">
            <a:extLst>
              <a:ext uri="{FF2B5EF4-FFF2-40B4-BE49-F238E27FC236}">
                <a16:creationId xmlns="" xmlns:a16="http://schemas.microsoft.com/office/drawing/2014/main" id="{4FB43EDC-E61D-4B6B-A01D-DB1B96722E81}"/>
              </a:ext>
            </a:extLst>
          </p:cNvPr>
          <p:cNvSpPr/>
          <p:nvPr/>
        </p:nvSpPr>
        <p:spPr>
          <a:xfrm>
            <a:off x="6850966" y="341243"/>
            <a:ext cx="4853355" cy="657796"/>
          </a:xfrm>
          <a:prstGeom prst="wedgeRectCallout">
            <a:avLst>
              <a:gd name="adj1" fmla="val -58155"/>
              <a:gd name="adj2" fmla="val -109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s-MX" sz="1400" dirty="0">
                <a:solidFill>
                  <a:prstClr val="black"/>
                </a:solidFill>
                <a:latin typeface="Calibri" panose="020F0502020204030204"/>
              </a:rPr>
              <a:t>ésta es la información de la segunda pestaña.</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ángulo: esquinas redondeadas 8">
            <a:extLst>
              <a:ext uri="{FF2B5EF4-FFF2-40B4-BE49-F238E27FC236}">
                <a16:creationId xmlns="" xmlns:a16="http://schemas.microsoft.com/office/drawing/2014/main" id="{1EEB6F1F-D673-48B9-9AEC-CEFF0D08BC0F}"/>
              </a:ext>
            </a:extLst>
          </p:cNvPr>
          <p:cNvSpPr/>
          <p:nvPr/>
        </p:nvSpPr>
        <p:spPr>
          <a:xfrm>
            <a:off x="711200" y="741703"/>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10" name="CuadroTexto 9">
            <a:extLst>
              <a:ext uri="{FF2B5EF4-FFF2-40B4-BE49-F238E27FC236}">
                <a16:creationId xmlns="" xmlns:a16="http://schemas.microsoft.com/office/drawing/2014/main" id="{F1877947-41F5-9C28-80B6-81BA4148942F}"/>
              </a:ext>
            </a:extLst>
          </p:cNvPr>
          <p:cNvSpPr txBox="1"/>
          <p:nvPr/>
        </p:nvSpPr>
        <p:spPr>
          <a:xfrm>
            <a:off x="711200" y="1883525"/>
            <a:ext cx="9370951" cy="1754326"/>
          </a:xfrm>
          <a:prstGeom prst="rect">
            <a:avLst/>
          </a:prstGeom>
          <a:noFill/>
        </p:spPr>
        <p:txBody>
          <a:bodyPr wrap="square">
            <a:spAutoFit/>
          </a:bodyPr>
          <a:lstStyle/>
          <a:p>
            <a:pPr marL="376238" indent="-376238"/>
            <a:r>
              <a:rPr lang="es-ES_tradnl" sz="1600" dirty="0" err="1"/>
              <a:t>Besley</a:t>
            </a:r>
            <a:r>
              <a:rPr lang="es-ES_tradnl" sz="1600" dirty="0"/>
              <a:t>, S. &amp; </a:t>
            </a:r>
            <a:r>
              <a:rPr lang="es-ES_tradnl" sz="1600" dirty="0" err="1"/>
              <a:t>Brigham</a:t>
            </a:r>
            <a:r>
              <a:rPr lang="es-ES_tradnl" sz="1600" dirty="0"/>
              <a:t>, E . (2009). </a:t>
            </a:r>
            <a:r>
              <a:rPr lang="es-ES_tradnl" sz="1600" i="1" dirty="0"/>
              <a:t>Fundamentos de administración financiera</a:t>
            </a:r>
            <a:r>
              <a:rPr lang="es-ES_tradnl" sz="1600" dirty="0"/>
              <a:t>, 14ª. Ed. </a:t>
            </a:r>
            <a:r>
              <a:rPr lang="es-ES_tradnl" sz="1600" dirty="0" err="1"/>
              <a:t>Cengage</a:t>
            </a:r>
            <a:r>
              <a:rPr lang="es-ES_tradnl" sz="1600" dirty="0"/>
              <a:t> </a:t>
            </a:r>
            <a:r>
              <a:rPr lang="es-ES_tradnl" sz="1600" dirty="0" err="1"/>
              <a:t>Learning</a:t>
            </a:r>
            <a:r>
              <a:rPr lang="es-ES_tradnl" sz="1600" dirty="0"/>
              <a:t>. </a:t>
            </a:r>
          </a:p>
          <a:p>
            <a:pPr marL="376238" indent="-376238"/>
            <a:r>
              <a:rPr lang="es-ES_tradnl" sz="1600" dirty="0"/>
              <a:t>Bravo, M de L. &amp; </a:t>
            </a:r>
            <a:r>
              <a:rPr lang="es-ES_tradnl" sz="1600" dirty="0" err="1"/>
              <a:t>Lambretón</a:t>
            </a:r>
            <a:r>
              <a:rPr lang="es-ES_tradnl" sz="1600" dirty="0"/>
              <a:t>, V. (2019). </a:t>
            </a:r>
            <a:r>
              <a:rPr lang="es-ES_tradnl" sz="1600" i="1" dirty="0"/>
              <a:t>Introducción a las finanzas</a:t>
            </a:r>
            <a:r>
              <a:rPr lang="es-ES_tradnl" sz="1600" dirty="0"/>
              <a:t>. Pearson.</a:t>
            </a:r>
          </a:p>
          <a:p>
            <a:pPr marL="376238" indent="-376238"/>
            <a:r>
              <a:rPr lang="es-ES_tradnl" sz="1600" dirty="0"/>
              <a:t>Córdoba, M. (2014). </a:t>
            </a:r>
            <a:r>
              <a:rPr lang="es-ES_tradnl" sz="1600" i="1" dirty="0"/>
              <a:t>Análisis financiero</a:t>
            </a:r>
            <a:r>
              <a:rPr lang="es-ES_tradnl" sz="1600" dirty="0"/>
              <a:t>. </a:t>
            </a:r>
            <a:r>
              <a:rPr lang="es-ES_tradnl" sz="1600" dirty="0" err="1"/>
              <a:t>Ecoe</a:t>
            </a:r>
            <a:r>
              <a:rPr lang="es-ES_tradnl" sz="1600" dirty="0"/>
              <a:t> Ediciones.</a:t>
            </a:r>
          </a:p>
          <a:p>
            <a:pPr marL="376238" indent="-376238"/>
            <a:r>
              <a:rPr lang="es-ES_tradnl" sz="1600" dirty="0"/>
              <a:t>Kennedy, R, D. (1992). </a:t>
            </a:r>
            <a:r>
              <a:rPr lang="es-ES_tradnl" sz="1600" i="1" dirty="0"/>
              <a:t>Estados financieros: forma, análisis e interpretación</a:t>
            </a:r>
            <a:r>
              <a:rPr lang="es-ES_tradnl" sz="1600" dirty="0"/>
              <a:t>, 2ª. Ed. </a:t>
            </a:r>
            <a:r>
              <a:rPr lang="es-ES_tradnl" sz="1600" dirty="0" err="1"/>
              <a:t>Limusa</a:t>
            </a:r>
            <a:r>
              <a:rPr lang="es-ES_tradnl" sz="1600" dirty="0"/>
              <a:t>.</a:t>
            </a:r>
          </a:p>
          <a:p>
            <a:pPr marL="376238" indent="-376238"/>
            <a:r>
              <a:rPr lang="es-ES_tradnl" sz="1600" dirty="0"/>
              <a:t>Ochoa, G. (2020). </a:t>
            </a:r>
            <a:r>
              <a:rPr lang="es-ES_tradnl" sz="1600" i="1" dirty="0"/>
              <a:t>Administración financiera correlacionada con las </a:t>
            </a:r>
            <a:r>
              <a:rPr lang="es-ES_tradnl" sz="1600" i="1" dirty="0" err="1"/>
              <a:t>NIF’s</a:t>
            </a:r>
            <a:r>
              <a:rPr lang="es-ES_tradnl" sz="1600" dirty="0"/>
              <a:t>. Mc Graw Hill. </a:t>
            </a:r>
          </a:p>
          <a:p>
            <a:pPr marL="376238" indent="-376238"/>
            <a:r>
              <a:rPr lang="es-ES_tradnl" sz="1600" dirty="0"/>
              <a:t>Rocha, R. (2021). Estados financieros según las </a:t>
            </a:r>
            <a:r>
              <a:rPr lang="es-ES_tradnl" sz="1600" dirty="0" err="1"/>
              <a:t>NIF’s</a:t>
            </a:r>
            <a:r>
              <a:rPr lang="es-ES_tradnl" sz="1600" dirty="0"/>
              <a:t>. Fondo Editorial del IMCP.</a:t>
            </a:r>
          </a:p>
          <a:p>
            <a:endParaRPr lang="es-ES_tradnl" sz="1200" dirty="0"/>
          </a:p>
        </p:txBody>
      </p:sp>
    </p:spTree>
    <p:extLst>
      <p:ext uri="{BB962C8B-B14F-4D97-AF65-F5344CB8AC3E}">
        <p14:creationId xmlns:p14="http://schemas.microsoft.com/office/powerpoint/2010/main" val="48356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94D191FF-2770-4808-B9E3-E3D5F31A44B9}"/>
              </a:ext>
            </a:extLst>
          </p:cNvPr>
          <p:cNvSpPr/>
          <p:nvPr/>
        </p:nvSpPr>
        <p:spPr>
          <a:xfrm>
            <a:off x="742121" y="1681164"/>
            <a:ext cx="10919995" cy="380523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8" y="1681163"/>
            <a:ext cx="5157787" cy="465689"/>
          </a:xfrm>
          <a:ln>
            <a:noFill/>
          </a:ln>
        </p:spPr>
        <p:txBody>
          <a:bodyPr/>
          <a:lstStyle/>
          <a:p>
            <a:r>
              <a:rPr lang="es-MX" dirty="0"/>
              <a:t>Objetivo general</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1267485" y="2302251"/>
            <a:ext cx="5151422" cy="1567785"/>
          </a:xfrm>
          <a:ln>
            <a:noFill/>
          </a:ln>
        </p:spPr>
        <p:txBody>
          <a:bodyPr>
            <a:noAutofit/>
          </a:bodyPr>
          <a:lstStyle/>
          <a:p>
            <a:pPr marL="0" indent="0" algn="just">
              <a:lnSpc>
                <a:spcPct val="120000"/>
              </a:lnSpc>
              <a:buNone/>
            </a:pPr>
            <a:r>
              <a:rPr lang="es-ES" sz="1800" dirty="0"/>
              <a:t>Desarrollar la habilidad para analizar e interpretar tanto la información financiera como los indicadores del comportamiento de las empresas para una adecuada toma de decisiones.</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10" name="Bocadillo: rectángulo 10">
            <a:extLst>
              <a:ext uri="{FF2B5EF4-FFF2-40B4-BE49-F238E27FC236}">
                <a16:creationId xmlns="" xmlns:a16="http://schemas.microsoft.com/office/drawing/2014/main" id="{7B8B499A-6106-4A5B-8993-F9F7E5CF9BD7}"/>
              </a:ext>
            </a:extLst>
          </p:cNvPr>
          <p:cNvSpPr/>
          <p:nvPr/>
        </p:nvSpPr>
        <p:spPr>
          <a:xfrm>
            <a:off x="7082512" y="4830252"/>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
        <p:nvSpPr>
          <p:cNvPr id="12" name="Bocadillo: rectángulo 11">
            <a:extLst>
              <a:ext uri="{FF2B5EF4-FFF2-40B4-BE49-F238E27FC236}">
                <a16:creationId xmlns="" xmlns:a16="http://schemas.microsoft.com/office/drawing/2014/main" id="{46BB7BBC-72A5-4569-9E18-BF796AB3CC30}"/>
              </a:ext>
            </a:extLst>
          </p:cNvPr>
          <p:cNvSpPr/>
          <p:nvPr/>
        </p:nvSpPr>
        <p:spPr>
          <a:xfrm>
            <a:off x="5997575" y="563216"/>
            <a:ext cx="5354637" cy="759723"/>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con herramienta: </a:t>
            </a:r>
            <a:r>
              <a:rPr lang="es-MX" sz="1400" u="sng" dirty="0">
                <a:solidFill>
                  <a:srgbClr val="000000"/>
                </a:solidFill>
              </a:rPr>
              <a:t>Presentación de diapositivas</a:t>
            </a:r>
            <a:r>
              <a:rPr lang="es-MX" sz="1400" dirty="0">
                <a:solidFill>
                  <a:srgbClr val="000000"/>
                </a:solidFill>
              </a:rPr>
              <a:t>.  Esta información corresponde a la segunda diapositiva.</a:t>
            </a:r>
          </a:p>
        </p:txBody>
      </p:sp>
      <p:pic>
        <p:nvPicPr>
          <p:cNvPr id="2" name="Imagen 1"/>
          <p:cNvPicPr>
            <a:picLocks noChangeAspect="1"/>
          </p:cNvPicPr>
          <p:nvPr/>
        </p:nvPicPr>
        <p:blipFill>
          <a:blip r:embed="rId2"/>
          <a:stretch>
            <a:fillRect/>
          </a:stretch>
        </p:blipFill>
        <p:spPr>
          <a:xfrm>
            <a:off x="7082512" y="2239705"/>
            <a:ext cx="3534688" cy="2425428"/>
          </a:xfrm>
          <a:prstGeom prst="rect">
            <a:avLst/>
          </a:prstGeom>
        </p:spPr>
      </p:pic>
    </p:spTree>
    <p:extLst>
      <p:ext uri="{BB962C8B-B14F-4D97-AF65-F5344CB8AC3E}">
        <p14:creationId xmlns:p14="http://schemas.microsoft.com/office/powerpoint/2010/main" val="336047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4" name="Rectángulo: esquinas redondeadas 3">
            <a:hlinkClick r:id="rId2" action="ppaction://hlinksldjump" highlightClick="1"/>
            <a:extLst>
              <a:ext uri="{FF2B5EF4-FFF2-40B4-BE49-F238E27FC236}">
                <a16:creationId xmlns="" xmlns:a16="http://schemas.microsoft.com/office/drawing/2014/main" id="{B2AE8368-CC64-44F8-A396-0B7A2F0F619A}"/>
              </a:ext>
            </a:extLst>
          </p:cNvPr>
          <p:cNvSpPr/>
          <p:nvPr/>
        </p:nvSpPr>
        <p:spPr>
          <a:xfrm>
            <a:off x="921433" y="1838579"/>
            <a:ext cx="3327009" cy="40819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Módulo 1</a:t>
            </a:r>
          </a:p>
          <a:p>
            <a:pPr algn="ctr"/>
            <a:r>
              <a:rPr lang="es-MX" sz="2400" dirty="0"/>
              <a:t>Estructura de los estados financieros</a:t>
            </a:r>
          </a:p>
        </p:txBody>
      </p:sp>
      <p:sp>
        <p:nvSpPr>
          <p:cNvPr id="5" name="Rectángulo: esquinas redondeadas 4">
            <a:extLst>
              <a:ext uri="{FF2B5EF4-FFF2-40B4-BE49-F238E27FC236}">
                <a16:creationId xmlns="" xmlns:a16="http://schemas.microsoft.com/office/drawing/2014/main" id="{373006B9-4946-4CC1-B27A-37F4C2A62647}"/>
              </a:ext>
            </a:extLst>
          </p:cNvPr>
          <p:cNvSpPr/>
          <p:nvPr/>
        </p:nvSpPr>
        <p:spPr>
          <a:xfrm>
            <a:off x="4432495" y="1828068"/>
            <a:ext cx="3327009" cy="408192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Módulo 2</a:t>
            </a:r>
          </a:p>
          <a:p>
            <a:pPr algn="ctr"/>
            <a:r>
              <a:rPr lang="es-ES" sz="2400" dirty="0"/>
              <a:t>Análisis financiero</a:t>
            </a:r>
            <a:endParaRPr lang="es-MX" sz="2400" dirty="0"/>
          </a:p>
        </p:txBody>
      </p:sp>
      <p:sp>
        <p:nvSpPr>
          <p:cNvPr id="6" name="Rectángulo: esquinas redondeadas 5">
            <a:extLst>
              <a:ext uri="{FF2B5EF4-FFF2-40B4-BE49-F238E27FC236}">
                <a16:creationId xmlns="" xmlns:a16="http://schemas.microsoft.com/office/drawing/2014/main" id="{977B8C55-416D-4588-A25D-A651F4F55E59}"/>
              </a:ext>
            </a:extLst>
          </p:cNvPr>
          <p:cNvSpPr/>
          <p:nvPr/>
        </p:nvSpPr>
        <p:spPr>
          <a:xfrm>
            <a:off x="7943558" y="1838579"/>
            <a:ext cx="3732628" cy="408192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Módulo 3</a:t>
            </a:r>
          </a:p>
          <a:p>
            <a:pPr algn="ctr"/>
            <a:r>
              <a:rPr lang="es-ES" sz="2400" dirty="0"/>
              <a:t>Herramientas adicionales</a:t>
            </a:r>
            <a:endParaRPr lang="es-MX" sz="2400" dirty="0"/>
          </a:p>
        </p:txBody>
      </p:sp>
      <p:sp>
        <p:nvSpPr>
          <p:cNvPr id="8" name="CuadroTexto 7">
            <a:extLst>
              <a:ext uri="{FF2B5EF4-FFF2-40B4-BE49-F238E27FC236}">
                <a16:creationId xmlns="" xmlns:a16="http://schemas.microsoft.com/office/drawing/2014/main" id="{B94AAA63-1FAF-5E54-2E57-75371545C5ED}"/>
              </a:ext>
            </a:extLst>
          </p:cNvPr>
          <p:cNvSpPr txBox="1"/>
          <p:nvPr/>
        </p:nvSpPr>
        <p:spPr>
          <a:xfrm>
            <a:off x="1207760" y="1384791"/>
            <a:ext cx="7485148" cy="369332"/>
          </a:xfrm>
          <a:prstGeom prst="rect">
            <a:avLst/>
          </a:prstGeom>
          <a:noFill/>
        </p:spPr>
        <p:txBody>
          <a:bodyPr wrap="square" rtlCol="0">
            <a:spAutoFit/>
          </a:bodyPr>
          <a:lstStyle/>
          <a:p>
            <a:r>
              <a:rPr lang="es-MX" dirty="0"/>
              <a:t>Haga clic en cada recuadro para ir al contenido de cada módulo.</a:t>
            </a:r>
          </a:p>
        </p:txBody>
      </p:sp>
      <p:pic>
        <p:nvPicPr>
          <p:cNvPr id="9" name="Imagen 8">
            <a:extLst>
              <a:ext uri="{FF2B5EF4-FFF2-40B4-BE49-F238E27FC236}">
                <a16:creationId xmlns="" xmlns:a16="http://schemas.microsoft.com/office/drawing/2014/main" id="{85B440AF-531B-4038-BB2E-1FFAEDA6DA27}"/>
              </a:ext>
            </a:extLst>
          </p:cNvPr>
          <p:cNvPicPr>
            <a:picLocks noChangeAspect="1"/>
          </p:cNvPicPr>
          <p:nvPr/>
        </p:nvPicPr>
        <p:blipFill>
          <a:blip r:embed="rId3"/>
          <a:stretch>
            <a:fillRect/>
          </a:stretch>
        </p:blipFill>
        <p:spPr>
          <a:xfrm>
            <a:off x="745254" y="1456673"/>
            <a:ext cx="462506" cy="318471"/>
          </a:xfrm>
          <a:prstGeom prst="rect">
            <a:avLst/>
          </a:prstGeom>
        </p:spPr>
      </p:pic>
      <p:sp>
        <p:nvSpPr>
          <p:cNvPr id="11" name="Marcador de texto 2">
            <a:extLst>
              <a:ext uri="{FF2B5EF4-FFF2-40B4-BE49-F238E27FC236}">
                <a16:creationId xmlns="" xmlns:a16="http://schemas.microsoft.com/office/drawing/2014/main" id="{1161ADA6-8CB8-49C8-A15C-05778EA8CDB8}"/>
              </a:ext>
            </a:extLst>
          </p:cNvPr>
          <p:cNvSpPr txBox="1">
            <a:spLocks/>
          </p:cNvSpPr>
          <p:nvPr/>
        </p:nvSpPr>
        <p:spPr>
          <a:xfrm>
            <a:off x="389023" y="750222"/>
            <a:ext cx="5157787" cy="368560"/>
          </a:xfrm>
          <a:prstGeom prst="rect">
            <a:avLst/>
          </a:prstGeom>
          <a:ln>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400" b="1" dirty="0"/>
              <a:t>Desarrollo </a:t>
            </a:r>
            <a:r>
              <a:rPr lang="es-MX" sz="2400" b="1"/>
              <a:t>de </a:t>
            </a:r>
            <a:r>
              <a:rPr lang="es-MX" sz="2400" b="1" smtClean="0"/>
              <a:t>contenido.</a:t>
            </a:r>
            <a:endParaRPr lang="es-MX" sz="2400" b="1" dirty="0"/>
          </a:p>
        </p:txBody>
      </p:sp>
    </p:spTree>
    <p:extLst>
      <p:ext uri="{BB962C8B-B14F-4D97-AF65-F5344CB8AC3E}">
        <p14:creationId xmlns:p14="http://schemas.microsoft.com/office/powerpoint/2010/main" val="35406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9" name="Título 1">
            <a:extLst>
              <a:ext uri="{FF2B5EF4-FFF2-40B4-BE49-F238E27FC236}">
                <a16:creationId xmlns="" xmlns:a16="http://schemas.microsoft.com/office/drawing/2014/main" id="{2E2221D9-EA27-4789-BD5A-87BAC12E5EED}"/>
              </a:ext>
            </a:extLst>
          </p:cNvPr>
          <p:cNvSpPr>
            <a:spLocks noGrp="1"/>
          </p:cNvSpPr>
          <p:nvPr>
            <p:ph type="title"/>
          </p:nvPr>
        </p:nvSpPr>
        <p:spPr>
          <a:xfrm>
            <a:off x="387539" y="178948"/>
            <a:ext cx="10515600" cy="1325563"/>
          </a:xfrm>
        </p:spPr>
        <p:txBody>
          <a:bodyPr>
            <a:normAutofit/>
          </a:bodyPr>
          <a:lstStyle/>
          <a:p>
            <a:r>
              <a:rPr lang="es-MX" sz="2400" b="1" dirty="0">
                <a:latin typeface="+mn-lt"/>
                <a:ea typeface="+mn-ea"/>
                <a:cs typeface="+mn-cs"/>
              </a:rPr>
              <a:t>Evaluación del desempeño</a:t>
            </a:r>
          </a:p>
        </p:txBody>
      </p:sp>
      <p:pic>
        <p:nvPicPr>
          <p:cNvPr id="5" name="Imagen 4"/>
          <p:cNvPicPr>
            <a:picLocks noChangeAspect="1"/>
          </p:cNvPicPr>
          <p:nvPr/>
        </p:nvPicPr>
        <p:blipFill rotWithShape="1">
          <a:blip r:embed="rId2"/>
          <a:srcRect l="2017" t="6864" r="5290" b="3333"/>
          <a:stretch/>
        </p:blipFill>
        <p:spPr>
          <a:xfrm>
            <a:off x="112542" y="1564190"/>
            <a:ext cx="3241498" cy="3056074"/>
          </a:xfrm>
          <a:prstGeom prst="rect">
            <a:avLst/>
          </a:prstGeom>
        </p:spPr>
      </p:pic>
      <p:graphicFrame>
        <p:nvGraphicFramePr>
          <p:cNvPr id="7" name="Tabla 8">
            <a:extLst>
              <a:ext uri="{FF2B5EF4-FFF2-40B4-BE49-F238E27FC236}">
                <a16:creationId xmlns="" xmlns:a16="http://schemas.microsoft.com/office/drawing/2014/main" id="{64499D64-FB42-A08F-5A5A-7E038BA2ADC1}"/>
              </a:ext>
            </a:extLst>
          </p:cNvPr>
          <p:cNvGraphicFramePr>
            <a:graphicFrameLocks noGrp="1"/>
          </p:cNvGraphicFramePr>
          <p:nvPr>
            <p:extLst>
              <p:ext uri="{D42A27DB-BD31-4B8C-83A1-F6EECF244321}">
                <p14:modId xmlns:p14="http://schemas.microsoft.com/office/powerpoint/2010/main" val="3403791256"/>
              </p:ext>
            </p:extLst>
          </p:nvPr>
        </p:nvGraphicFramePr>
        <p:xfrm>
          <a:off x="3527436" y="1579278"/>
          <a:ext cx="8277025" cy="2652370"/>
        </p:xfrm>
        <a:graphic>
          <a:graphicData uri="http://schemas.openxmlformats.org/drawingml/2006/table">
            <a:tbl>
              <a:tblPr firstRow="1" bandRow="1">
                <a:tableStyleId>{5C22544A-7EE6-4342-B048-85BDC9FD1C3A}</a:tableStyleId>
              </a:tblPr>
              <a:tblGrid>
                <a:gridCol w="1137697">
                  <a:extLst>
                    <a:ext uri="{9D8B030D-6E8A-4147-A177-3AD203B41FA5}">
                      <a16:colId xmlns="" xmlns:a16="http://schemas.microsoft.com/office/drawing/2014/main" val="1088724932"/>
                    </a:ext>
                  </a:extLst>
                </a:gridCol>
                <a:gridCol w="5926521">
                  <a:extLst>
                    <a:ext uri="{9D8B030D-6E8A-4147-A177-3AD203B41FA5}">
                      <a16:colId xmlns="" xmlns:a16="http://schemas.microsoft.com/office/drawing/2014/main" val="921238823"/>
                    </a:ext>
                  </a:extLst>
                </a:gridCol>
                <a:gridCol w="1212807">
                  <a:extLst>
                    <a:ext uri="{9D8B030D-6E8A-4147-A177-3AD203B41FA5}">
                      <a16:colId xmlns="" xmlns:a16="http://schemas.microsoft.com/office/drawing/2014/main" val="1172908544"/>
                    </a:ext>
                  </a:extLst>
                </a:gridCol>
              </a:tblGrid>
              <a:tr h="320345">
                <a:tc>
                  <a:txBody>
                    <a:bodyPr/>
                    <a:lstStyle/>
                    <a:p>
                      <a:pPr algn="ctr"/>
                      <a:r>
                        <a:rPr lang="es-MX" dirty="0"/>
                        <a:t>Fases</a:t>
                      </a:r>
                    </a:p>
                  </a:txBody>
                  <a:tcPr>
                    <a:solidFill>
                      <a:srgbClr val="002060"/>
                    </a:solidFill>
                  </a:tcPr>
                </a:tc>
                <a:tc>
                  <a:txBody>
                    <a:bodyPr/>
                    <a:lstStyle/>
                    <a:p>
                      <a:pPr algn="ctr"/>
                      <a:r>
                        <a:rPr lang="es-MX" dirty="0"/>
                        <a:t>Evidencias de desempeño</a:t>
                      </a:r>
                    </a:p>
                  </a:txBody>
                  <a:tcPr>
                    <a:solidFill>
                      <a:srgbClr val="002060"/>
                    </a:solidFill>
                  </a:tcPr>
                </a:tc>
                <a:tc>
                  <a:txBody>
                    <a:bodyPr/>
                    <a:lstStyle/>
                    <a:p>
                      <a:pPr algn="ctr"/>
                      <a:r>
                        <a:rPr lang="es-MX" dirty="0"/>
                        <a:t>Porcentaje</a:t>
                      </a:r>
                    </a:p>
                  </a:txBody>
                  <a:tcPr>
                    <a:solidFill>
                      <a:srgbClr val="002060"/>
                    </a:solidFill>
                  </a:tcPr>
                </a:tc>
                <a:extLst>
                  <a:ext uri="{0D108BD9-81ED-4DB2-BD59-A6C34878D82A}">
                    <a16:rowId xmlns="" xmlns:a16="http://schemas.microsoft.com/office/drawing/2014/main" val="549746614"/>
                  </a:ext>
                </a:extLst>
              </a:tr>
              <a:tr h="320345">
                <a:tc>
                  <a:txBody>
                    <a:bodyPr/>
                    <a:lstStyle/>
                    <a:p>
                      <a:pPr algn="ctr"/>
                      <a:r>
                        <a:rPr lang="es-MX" dirty="0" smtClean="0"/>
                        <a:t>Módulo 1</a:t>
                      </a:r>
                      <a:endParaRPr lang="es-MX" dirty="0"/>
                    </a:p>
                  </a:txBody>
                  <a:tcPr anchor="ctr"/>
                </a:tc>
                <a:tc>
                  <a:txBody>
                    <a:bodyPr/>
                    <a:lstStyle/>
                    <a:p>
                      <a:r>
                        <a:rPr lang="es-ES" dirty="0"/>
                        <a:t>Mapa conceptual.</a:t>
                      </a:r>
                    </a:p>
                    <a:p>
                      <a:r>
                        <a:rPr lang="es-ES" dirty="0"/>
                        <a:t>Cuestionario.</a:t>
                      </a:r>
                      <a:endParaRPr lang="es-MX" dirty="0"/>
                    </a:p>
                  </a:txBody>
                  <a:tcPr anchor="ctr"/>
                </a:tc>
                <a:tc>
                  <a:txBody>
                    <a:bodyPr/>
                    <a:lstStyle/>
                    <a:p>
                      <a:pPr algn="ctr"/>
                      <a:r>
                        <a:rPr lang="es-MX" dirty="0"/>
                        <a:t>10%</a:t>
                      </a:r>
                    </a:p>
                    <a:p>
                      <a:pPr algn="ctr"/>
                      <a:r>
                        <a:rPr lang="es-MX" dirty="0"/>
                        <a:t>10%</a:t>
                      </a:r>
                    </a:p>
                  </a:txBody>
                  <a:tcPr anchor="ctr"/>
                </a:tc>
                <a:extLst>
                  <a:ext uri="{0D108BD9-81ED-4DB2-BD59-A6C34878D82A}">
                    <a16:rowId xmlns="" xmlns:a16="http://schemas.microsoft.com/office/drawing/2014/main" val="662781056"/>
                  </a:ext>
                </a:extLst>
              </a:tr>
              <a:tr h="640690">
                <a:tc>
                  <a:txBody>
                    <a:bodyPr/>
                    <a:lstStyle/>
                    <a:p>
                      <a:pPr algn="ctr"/>
                      <a:r>
                        <a:rPr lang="es-MX" dirty="0" smtClean="0"/>
                        <a:t>Módulo </a:t>
                      </a:r>
                      <a:r>
                        <a:rPr lang="es-MX" dirty="0"/>
                        <a:t>2</a:t>
                      </a:r>
                    </a:p>
                  </a:txBody>
                  <a:tcPr anchor="ctr"/>
                </a:tc>
                <a:tc>
                  <a:txBody>
                    <a:bodyPr/>
                    <a:lstStyle/>
                    <a:p>
                      <a:pPr marL="0" algn="l" defTabSz="914400" rtl="0" eaLnBrk="1" latinLnBrk="0" hangingPunct="1"/>
                      <a:r>
                        <a:rPr lang="es-ES" sz="1800" kern="1200" dirty="0">
                          <a:solidFill>
                            <a:schemeClr val="dk1"/>
                          </a:solidFill>
                          <a:latin typeface="+mn-lt"/>
                          <a:ea typeface="+mn-ea"/>
                          <a:cs typeface="+mn-cs"/>
                        </a:rPr>
                        <a:t>Caso práctico 1: Aplicación de razones financieras. </a:t>
                      </a:r>
                      <a:endParaRPr lang="es-MX" sz="1800" kern="1200" dirty="0">
                        <a:solidFill>
                          <a:schemeClr val="dk1"/>
                        </a:solidFill>
                        <a:latin typeface="+mn-lt"/>
                        <a:ea typeface="+mn-ea"/>
                        <a:cs typeface="+mn-cs"/>
                      </a:endParaRPr>
                    </a:p>
                  </a:txBody>
                  <a:tcPr anchor="ctr"/>
                </a:tc>
                <a:tc>
                  <a:txBody>
                    <a:bodyPr/>
                    <a:lstStyle/>
                    <a:p>
                      <a:pPr algn="ctr"/>
                      <a:r>
                        <a:rPr lang="es-MX" dirty="0"/>
                        <a:t>40 %</a:t>
                      </a:r>
                    </a:p>
                  </a:txBody>
                  <a:tcPr anchor="ctr"/>
                </a:tc>
                <a:extLst>
                  <a:ext uri="{0D108BD9-81ED-4DB2-BD59-A6C34878D82A}">
                    <a16:rowId xmlns="" xmlns:a16="http://schemas.microsoft.com/office/drawing/2014/main" val="376178696"/>
                  </a:ext>
                </a:extLst>
              </a:tr>
              <a:tr h="536097">
                <a:tc>
                  <a:txBody>
                    <a:bodyPr/>
                    <a:lstStyle/>
                    <a:p>
                      <a:pPr algn="ctr"/>
                      <a:r>
                        <a:rPr lang="es-MX" dirty="0" smtClean="0"/>
                        <a:t>Módulo </a:t>
                      </a:r>
                      <a:r>
                        <a:rPr lang="es-MX" dirty="0"/>
                        <a:t>3</a:t>
                      </a:r>
                    </a:p>
                  </a:txBody>
                  <a:tcPr anchor="ctr"/>
                </a:tc>
                <a:tc>
                  <a:txBody>
                    <a:bodyPr/>
                    <a:lstStyle/>
                    <a:p>
                      <a:pPr marL="0" algn="l" defTabSz="914400" rtl="0" eaLnBrk="1" latinLnBrk="0" hangingPunct="1"/>
                      <a:r>
                        <a:rPr lang="es-ES" sz="1800" kern="1200" dirty="0">
                          <a:solidFill>
                            <a:schemeClr val="dk1"/>
                          </a:solidFill>
                          <a:latin typeface="+mn-lt"/>
                          <a:ea typeface="+mn-ea"/>
                          <a:cs typeface="+mn-cs"/>
                        </a:rPr>
                        <a:t>Caso práctico 2: Aplicación del Método Z Altman y otros indicadores.</a:t>
                      </a:r>
                      <a:endParaRPr lang="es-MX" sz="1800" kern="1200" dirty="0">
                        <a:solidFill>
                          <a:schemeClr val="dk1"/>
                        </a:solidFill>
                        <a:latin typeface="+mn-lt"/>
                        <a:ea typeface="+mn-ea"/>
                        <a:cs typeface="+mn-cs"/>
                      </a:endParaRPr>
                    </a:p>
                  </a:txBody>
                  <a:tcPr/>
                </a:tc>
                <a:tc>
                  <a:txBody>
                    <a:bodyPr/>
                    <a:lstStyle/>
                    <a:p>
                      <a:pPr algn="ctr"/>
                      <a:r>
                        <a:rPr lang="es-MX" dirty="0"/>
                        <a:t>40 %</a:t>
                      </a:r>
                    </a:p>
                  </a:txBody>
                  <a:tcPr anchor="ctr"/>
                </a:tc>
                <a:extLst>
                  <a:ext uri="{0D108BD9-81ED-4DB2-BD59-A6C34878D82A}">
                    <a16:rowId xmlns="" xmlns:a16="http://schemas.microsoft.com/office/drawing/2014/main" val="3689636105"/>
                  </a:ext>
                </a:extLst>
              </a:tr>
              <a:tr h="320345">
                <a:tc>
                  <a:txBody>
                    <a:bodyPr/>
                    <a:lstStyle/>
                    <a:p>
                      <a:endParaRPr lang="es-MX" dirty="0"/>
                    </a:p>
                  </a:txBody>
                  <a:tcPr>
                    <a:noFill/>
                  </a:tcPr>
                </a:tc>
                <a:tc>
                  <a:txBody>
                    <a:bodyPr/>
                    <a:lstStyle/>
                    <a:p>
                      <a:pPr algn="r"/>
                      <a:r>
                        <a:rPr lang="es-MX" b="1" dirty="0"/>
                        <a:t>Total</a:t>
                      </a:r>
                    </a:p>
                  </a:txBody>
                  <a:tcPr anchor="ctr"/>
                </a:tc>
                <a:tc>
                  <a:txBody>
                    <a:bodyPr/>
                    <a:lstStyle/>
                    <a:p>
                      <a:pPr algn="ctr"/>
                      <a:r>
                        <a:rPr lang="es-MX" b="1" dirty="0"/>
                        <a:t>100 %</a:t>
                      </a:r>
                    </a:p>
                  </a:txBody>
                  <a:tcPr anchor="ctr"/>
                </a:tc>
                <a:extLst>
                  <a:ext uri="{0D108BD9-81ED-4DB2-BD59-A6C34878D82A}">
                    <a16:rowId xmlns="" xmlns:a16="http://schemas.microsoft.com/office/drawing/2014/main" val="3529319095"/>
                  </a:ext>
                </a:extLst>
              </a:tr>
            </a:tbl>
          </a:graphicData>
        </a:graphic>
      </p:graphicFrame>
      <p:sp>
        <p:nvSpPr>
          <p:cNvPr id="2" name="CuadroTexto 1">
            <a:extLst>
              <a:ext uri="{FF2B5EF4-FFF2-40B4-BE49-F238E27FC236}">
                <a16:creationId xmlns="" xmlns:a16="http://schemas.microsoft.com/office/drawing/2014/main" id="{4CF78FBB-8CA2-FBBB-DA20-543642F84C75}"/>
              </a:ext>
            </a:extLst>
          </p:cNvPr>
          <p:cNvSpPr txBox="1"/>
          <p:nvPr/>
        </p:nvSpPr>
        <p:spPr>
          <a:xfrm>
            <a:off x="1015189" y="1074632"/>
            <a:ext cx="7724074" cy="369332"/>
          </a:xfrm>
          <a:prstGeom prst="rect">
            <a:avLst/>
          </a:prstGeom>
          <a:noFill/>
        </p:spPr>
        <p:txBody>
          <a:bodyPr wrap="square" rtlCol="0">
            <a:spAutoFit/>
          </a:bodyPr>
          <a:lstStyle/>
          <a:p>
            <a:r>
              <a:rPr lang="es-MX" dirty="0"/>
              <a:t>Haga clic sobre el ícono para ver las Evidencias de desempeño de esta EE.</a:t>
            </a:r>
          </a:p>
        </p:txBody>
      </p:sp>
      <p:pic>
        <p:nvPicPr>
          <p:cNvPr id="8" name="Imagen 7">
            <a:extLst>
              <a:ext uri="{FF2B5EF4-FFF2-40B4-BE49-F238E27FC236}">
                <a16:creationId xmlns="" xmlns:a16="http://schemas.microsoft.com/office/drawing/2014/main" id="{65E74F7F-FD96-43D0-BA5C-56528FC0540A}"/>
              </a:ext>
            </a:extLst>
          </p:cNvPr>
          <p:cNvPicPr>
            <a:picLocks noChangeAspect="1"/>
          </p:cNvPicPr>
          <p:nvPr/>
        </p:nvPicPr>
        <p:blipFill>
          <a:blip r:embed="rId3"/>
          <a:stretch>
            <a:fillRect/>
          </a:stretch>
        </p:blipFill>
        <p:spPr>
          <a:xfrm>
            <a:off x="552683" y="1100062"/>
            <a:ext cx="462506" cy="318471"/>
          </a:xfrm>
          <a:prstGeom prst="rect">
            <a:avLst/>
          </a:prstGeom>
        </p:spPr>
      </p:pic>
    </p:spTree>
    <p:extLst>
      <p:ext uri="{BB962C8B-B14F-4D97-AF65-F5344CB8AC3E}">
        <p14:creationId xmlns:p14="http://schemas.microsoft.com/office/powerpoint/2010/main" val="42898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1161ADA6-8CB8-49C8-A15C-05778EA8CDB8}"/>
              </a:ext>
            </a:extLst>
          </p:cNvPr>
          <p:cNvSpPr txBox="1">
            <a:spLocks/>
          </p:cNvSpPr>
          <p:nvPr/>
        </p:nvSpPr>
        <p:spPr>
          <a:xfrm>
            <a:off x="530299" y="681373"/>
            <a:ext cx="5626057" cy="465689"/>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Información de la EE </a:t>
            </a:r>
          </a:p>
        </p:txBody>
      </p:sp>
      <p:sp>
        <p:nvSpPr>
          <p:cNvPr id="4"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pic>
        <p:nvPicPr>
          <p:cNvPr id="5" name="Imagen 4"/>
          <p:cNvPicPr>
            <a:picLocks noChangeAspect="1"/>
          </p:cNvPicPr>
          <p:nvPr/>
        </p:nvPicPr>
        <p:blipFill rotWithShape="1">
          <a:blip r:embed="rId2"/>
          <a:srcRect t="30531" r="3985"/>
          <a:stretch/>
        </p:blipFill>
        <p:spPr>
          <a:xfrm>
            <a:off x="112542" y="3363494"/>
            <a:ext cx="6179369" cy="1922710"/>
          </a:xfrm>
          <a:prstGeom prst="rect">
            <a:avLst/>
          </a:prstGeom>
        </p:spPr>
      </p:pic>
      <p:grpSp>
        <p:nvGrpSpPr>
          <p:cNvPr id="2" name="Grupo 1"/>
          <p:cNvGrpSpPr/>
          <p:nvPr/>
        </p:nvGrpSpPr>
        <p:grpSpPr>
          <a:xfrm>
            <a:off x="6291911" y="300251"/>
            <a:ext cx="5748949" cy="5869485"/>
            <a:chOff x="6355533" y="119269"/>
            <a:chExt cx="5748949" cy="5166935"/>
          </a:xfrm>
        </p:grpSpPr>
        <p:sp>
          <p:nvSpPr>
            <p:cNvPr id="8" name="Rectángulo 7">
              <a:extLst>
                <a:ext uri="{FF2B5EF4-FFF2-40B4-BE49-F238E27FC236}">
                  <a16:creationId xmlns="" xmlns:a16="http://schemas.microsoft.com/office/drawing/2014/main" id="{94D191FF-2770-4808-B9E3-E3D5F31A44B9}"/>
                </a:ext>
              </a:extLst>
            </p:cNvPr>
            <p:cNvSpPr/>
            <p:nvPr/>
          </p:nvSpPr>
          <p:spPr>
            <a:xfrm>
              <a:off x="6355533" y="119269"/>
              <a:ext cx="5306583" cy="51669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p:cNvSpPr/>
            <p:nvPr/>
          </p:nvSpPr>
          <p:spPr>
            <a:xfrm>
              <a:off x="6581869" y="119269"/>
              <a:ext cx="5522613" cy="4944603"/>
            </a:xfrm>
            <a:prstGeom prst="rect">
              <a:avLst/>
            </a:prstGeom>
          </p:spPr>
          <p:txBody>
            <a:bodyPr wrap="square">
              <a:spAutoFit/>
            </a:bodyPr>
            <a:lstStyle/>
            <a:p>
              <a:endParaRPr lang="es-MX" sz="1300" b="1" dirty="0">
                <a:solidFill>
                  <a:srgbClr val="000000"/>
                </a:solidFill>
                <a:latin typeface="+mj-lt"/>
              </a:endParaRPr>
            </a:p>
            <a:p>
              <a:endParaRPr lang="es-MX" sz="1300" b="1" dirty="0">
                <a:solidFill>
                  <a:srgbClr val="000000"/>
                </a:solidFill>
                <a:latin typeface="+mj-lt"/>
              </a:endParaRPr>
            </a:p>
            <a:p>
              <a:r>
                <a:rPr lang="es-MX" sz="1300" b="1" dirty="0">
                  <a:solidFill>
                    <a:srgbClr val="000000"/>
                  </a:solidFill>
                  <a:latin typeface="+mj-lt"/>
                </a:rPr>
                <a:t>Créditos</a:t>
              </a:r>
            </a:p>
            <a:p>
              <a:endParaRPr lang="es-MX" sz="1000" b="1" dirty="0">
                <a:solidFill>
                  <a:srgbClr val="000000"/>
                </a:solidFill>
                <a:latin typeface="+mj-lt"/>
              </a:endParaRPr>
            </a:p>
            <a:p>
              <a:r>
                <a:rPr lang="es-MX" sz="1000" b="1" dirty="0">
                  <a:solidFill>
                    <a:srgbClr val="000000"/>
                  </a:solidFill>
                  <a:latin typeface="+mj-lt"/>
                </a:rPr>
                <a:t>Universidad Veracruzana</a:t>
              </a:r>
            </a:p>
            <a:p>
              <a:r>
                <a:rPr lang="es-MX" sz="1000" dirty="0">
                  <a:solidFill>
                    <a:srgbClr val="000000"/>
                  </a:solidFill>
                  <a:latin typeface="+mj-lt"/>
                </a:rPr>
                <a:t/>
              </a:r>
              <a:br>
                <a:rPr lang="es-MX" sz="1000" dirty="0">
                  <a:solidFill>
                    <a:srgbClr val="000000"/>
                  </a:solidFill>
                  <a:latin typeface="+mj-lt"/>
                </a:rPr>
              </a:br>
              <a:r>
                <a:rPr lang="es-MX" sz="1000" b="1" dirty="0">
                  <a:solidFill>
                    <a:srgbClr val="000000"/>
                  </a:solidFill>
                </a:rPr>
                <a:t>Dra. Elena </a:t>
              </a:r>
              <a:r>
                <a:rPr lang="es-MX" sz="1000" b="1" dirty="0" err="1">
                  <a:solidFill>
                    <a:srgbClr val="000000"/>
                  </a:solidFill>
                </a:rPr>
                <a:t>Rustrián</a:t>
              </a:r>
              <a:r>
                <a:rPr lang="es-MX" sz="1000" b="1" dirty="0">
                  <a:solidFill>
                    <a:srgbClr val="000000"/>
                  </a:solidFill>
                </a:rPr>
                <a:t> Portilla</a:t>
              </a:r>
            </a:p>
            <a:p>
              <a:r>
                <a:rPr lang="es-MX" sz="1000" dirty="0">
                  <a:solidFill>
                    <a:srgbClr val="000000"/>
                  </a:solidFill>
                  <a:latin typeface="+mj-lt"/>
                </a:rPr>
                <a:t>Secretaría Académica</a:t>
              </a:r>
            </a:p>
            <a:p>
              <a:r>
                <a:rPr lang="es-MX" sz="1000" b="1" dirty="0">
                  <a:solidFill>
                    <a:srgbClr val="000000"/>
                  </a:solidFill>
                  <a:latin typeface="+mj-lt"/>
                </a:rPr>
                <a:t>Mtra. </a:t>
              </a:r>
              <a:r>
                <a:rPr lang="es-MX" sz="1000" b="1" dirty="0"/>
                <a:t>Carla Mónica Gómez Salgado</a:t>
              </a:r>
              <a:endParaRPr lang="es-MX" sz="1000" dirty="0">
                <a:solidFill>
                  <a:srgbClr val="000000"/>
                </a:solidFill>
                <a:latin typeface="+mj-lt"/>
              </a:endParaRPr>
            </a:p>
            <a:p>
              <a:r>
                <a:rPr lang="es-MX" sz="1000" dirty="0">
                  <a:solidFill>
                    <a:srgbClr val="000000"/>
                  </a:solidFill>
                  <a:latin typeface="+mj-lt"/>
                </a:rPr>
                <a:t>Coordinación General de Educación en Línea</a:t>
              </a:r>
            </a:p>
            <a:p>
              <a:r>
                <a:rPr lang="es-MX" sz="1000" dirty="0">
                  <a:solidFill>
                    <a:srgbClr val="000000"/>
                  </a:solidFill>
                  <a:latin typeface="+mj-lt"/>
                </a:rPr>
                <a:t/>
              </a:r>
              <a:br>
                <a:rPr lang="es-MX" sz="1000" dirty="0">
                  <a:solidFill>
                    <a:srgbClr val="000000"/>
                  </a:solidFill>
                  <a:latin typeface="+mj-lt"/>
                </a:rPr>
              </a:br>
              <a:r>
                <a:rPr lang="es-MX" sz="1000" b="1" dirty="0">
                  <a:solidFill>
                    <a:srgbClr val="000000"/>
                  </a:solidFill>
                  <a:latin typeface="+mj-lt"/>
                </a:rPr>
                <a:t>Dra. Elizabeth Ocampo Gómez</a:t>
              </a:r>
              <a:r>
                <a:rPr lang="es-MX" sz="1000" dirty="0">
                  <a:solidFill>
                    <a:srgbClr val="000000"/>
                  </a:solidFill>
                  <a:latin typeface="+mj-lt"/>
                </a:rPr>
                <a:t/>
              </a:r>
              <a:br>
                <a:rPr lang="es-MX" sz="1000" dirty="0">
                  <a:solidFill>
                    <a:srgbClr val="000000"/>
                  </a:solidFill>
                  <a:latin typeface="+mj-lt"/>
                </a:rPr>
              </a:br>
              <a:r>
                <a:rPr lang="es-MX" sz="1000" dirty="0">
                  <a:solidFill>
                    <a:srgbClr val="000000"/>
                  </a:solidFill>
                  <a:latin typeface="+mj-lt"/>
                </a:rPr>
                <a:t>Dirección General de Desarrollo Académico e Innovación Educativa (DGDAIE)</a:t>
              </a:r>
            </a:p>
            <a:p>
              <a:r>
                <a:rPr lang="es-ES" sz="1000" b="1" dirty="0">
                  <a:solidFill>
                    <a:srgbClr val="000000"/>
                  </a:solidFill>
                  <a:latin typeface="+mj-lt"/>
                </a:rPr>
                <a:t>Mtra. María Luz Pérez Lorenzo</a:t>
              </a:r>
              <a:endParaRPr lang="es-MX" sz="1000" dirty="0">
                <a:solidFill>
                  <a:srgbClr val="000000"/>
                </a:solidFill>
                <a:latin typeface="+mj-lt"/>
              </a:endParaRPr>
            </a:p>
            <a:p>
              <a:r>
                <a:rPr lang="es-MX" sz="1000" dirty="0">
                  <a:solidFill>
                    <a:srgbClr val="000000"/>
                  </a:solidFill>
                  <a:latin typeface="+mj-lt"/>
                </a:rPr>
                <a:t>Departamento de Educación Continua</a:t>
              </a:r>
            </a:p>
            <a:p>
              <a:endParaRPr lang="es-MX" sz="1000" dirty="0">
                <a:solidFill>
                  <a:srgbClr val="000000"/>
                </a:solidFill>
                <a:latin typeface="+mj-lt"/>
              </a:endParaRPr>
            </a:p>
            <a:p>
              <a:r>
                <a:rPr lang="es-MX" sz="1000" b="1" dirty="0">
                  <a:solidFill>
                    <a:srgbClr val="000000"/>
                  </a:solidFill>
                  <a:latin typeface="+mj-lt"/>
                </a:rPr>
                <a:t>Célula de Desarrollo de Experiencias Educativas Virtuales de la DGDAIE</a:t>
              </a:r>
            </a:p>
            <a:p>
              <a:endParaRPr lang="es-ES" sz="1000" dirty="0">
                <a:solidFill>
                  <a:srgbClr val="000000"/>
                </a:solidFill>
                <a:latin typeface="+mj-lt"/>
              </a:endParaRPr>
            </a:p>
            <a:p>
              <a:r>
                <a:rPr lang="es-ES" sz="1000" b="1" dirty="0"/>
                <a:t>Dr. Lázaro Salas Benítez</a:t>
              </a:r>
            </a:p>
            <a:p>
              <a:r>
                <a:rPr lang="es-MX" sz="1000" dirty="0">
                  <a:solidFill>
                    <a:srgbClr val="000000"/>
                  </a:solidFill>
                  <a:latin typeface="+mj-lt"/>
                </a:rPr>
                <a:t>Autoría del curso de </a:t>
              </a:r>
              <a:r>
                <a:rPr lang="es-MX" sz="1000" dirty="0">
                  <a:solidFill>
                    <a:srgbClr val="000000"/>
                  </a:solidFill>
                </a:rPr>
                <a:t>Educación </a:t>
              </a:r>
              <a:r>
                <a:rPr lang="es-MX" sz="1000" dirty="0" smtClean="0">
                  <a:solidFill>
                    <a:srgbClr val="000000"/>
                  </a:solidFill>
                </a:rPr>
                <a:t>Continua</a:t>
              </a:r>
            </a:p>
            <a:p>
              <a:r>
                <a:rPr lang="es-MX" sz="1000" b="1" dirty="0">
                  <a:solidFill>
                    <a:srgbClr val="000000"/>
                  </a:solidFill>
                </a:rPr>
                <a:t>Mtra. Luz Mariela Cabrera Hernández</a:t>
              </a:r>
              <a:endParaRPr lang="es-MX" sz="1000" dirty="0">
                <a:solidFill>
                  <a:srgbClr val="000000"/>
                </a:solidFill>
              </a:endParaRPr>
            </a:p>
            <a:p>
              <a:r>
                <a:rPr lang="es-MX" sz="1000" dirty="0" smtClean="0">
                  <a:solidFill>
                    <a:srgbClr val="000000"/>
                  </a:solidFill>
                </a:rPr>
                <a:t>Coordinación de Célula de desarrollo de EE virtuales</a:t>
              </a:r>
              <a:endParaRPr lang="es-MX" sz="1000" dirty="0">
                <a:solidFill>
                  <a:srgbClr val="000000"/>
                </a:solidFill>
              </a:endParaRPr>
            </a:p>
            <a:p>
              <a:r>
                <a:rPr lang="es-MX" sz="1000" b="1" dirty="0" smtClean="0">
                  <a:solidFill>
                    <a:srgbClr val="000000"/>
                  </a:solidFill>
                  <a:latin typeface="+mj-lt"/>
                </a:rPr>
                <a:t>Mtro</a:t>
              </a:r>
              <a:r>
                <a:rPr lang="es-MX" sz="1000" b="1" dirty="0">
                  <a:solidFill>
                    <a:srgbClr val="000000"/>
                  </a:solidFill>
                  <a:latin typeface="+mj-lt"/>
                </a:rPr>
                <a:t>. Mario Evaristo González Méndez </a:t>
              </a:r>
            </a:p>
            <a:p>
              <a:r>
                <a:rPr lang="es-MX" sz="1000" dirty="0">
                  <a:solidFill>
                    <a:srgbClr val="000000"/>
                  </a:solidFill>
                  <a:latin typeface="+mj-lt"/>
                </a:rPr>
                <a:t>Diseño instruccional</a:t>
              </a:r>
            </a:p>
            <a:p>
              <a:r>
                <a:rPr lang="es-MX" sz="1000" b="1" dirty="0">
                  <a:solidFill>
                    <a:srgbClr val="000000"/>
                  </a:solidFill>
                  <a:latin typeface="+mj-lt"/>
                </a:rPr>
                <a:t>Mtro. Josafat Murillo Hernández</a:t>
              </a:r>
            </a:p>
            <a:p>
              <a:r>
                <a:rPr lang="es-MX" sz="1000" dirty="0">
                  <a:solidFill>
                    <a:srgbClr val="000000"/>
                  </a:solidFill>
                  <a:latin typeface="+mj-lt"/>
                </a:rPr>
                <a:t>Gestión de contenido</a:t>
              </a:r>
            </a:p>
            <a:p>
              <a:r>
                <a:rPr lang="es-MX" sz="1000" b="1" dirty="0">
                  <a:solidFill>
                    <a:srgbClr val="000000"/>
                  </a:solidFill>
                  <a:latin typeface="+mj-lt"/>
                </a:rPr>
                <a:t>Mtra. Alicia Mora Rodríguez</a:t>
              </a:r>
            </a:p>
            <a:p>
              <a:r>
                <a:rPr lang="es-MX" sz="1000" dirty="0">
                  <a:solidFill>
                    <a:srgbClr val="000000"/>
                  </a:solidFill>
                  <a:latin typeface="+mj-lt"/>
                </a:rPr>
                <a:t>Corrección de estilo</a:t>
              </a:r>
            </a:p>
            <a:p>
              <a:r>
                <a:rPr lang="es-MX" sz="1000" b="1" dirty="0">
                  <a:solidFill>
                    <a:srgbClr val="000000"/>
                  </a:solidFill>
                  <a:latin typeface="+mj-lt"/>
                </a:rPr>
                <a:t>Mtro. Aurelio Hernández Guerrero</a:t>
              </a:r>
            </a:p>
            <a:p>
              <a:r>
                <a:rPr lang="es-MX" sz="1000" dirty="0">
                  <a:solidFill>
                    <a:srgbClr val="000000"/>
                  </a:solidFill>
                  <a:latin typeface="+mj-lt"/>
                </a:rPr>
                <a:t>Diseño gráfico</a:t>
              </a:r>
            </a:p>
            <a:p>
              <a:r>
                <a:rPr lang="es-MX" sz="1000" b="1" dirty="0">
                  <a:solidFill>
                    <a:srgbClr val="000000"/>
                  </a:solidFill>
                  <a:latin typeface="+mj-lt"/>
                </a:rPr>
                <a:t>Mtro. Jónathan Iván Gutiérrez Palma</a:t>
              </a:r>
            </a:p>
            <a:p>
              <a:r>
                <a:rPr lang="es-MX" sz="1000" dirty="0">
                  <a:solidFill>
                    <a:srgbClr val="000000"/>
                  </a:solidFill>
                  <a:latin typeface="+mj-lt"/>
                </a:rPr>
                <a:t>Experto en medios</a:t>
              </a:r>
            </a:p>
            <a:p>
              <a:r>
                <a:rPr lang="es-MX" sz="1000" b="1" dirty="0">
                  <a:solidFill>
                    <a:srgbClr val="000000"/>
                  </a:solidFill>
                  <a:latin typeface="+mj-lt"/>
                </a:rPr>
                <a:t>Mtro. Renato Vargas Gómez</a:t>
              </a:r>
            </a:p>
            <a:p>
              <a:r>
                <a:rPr lang="es-MX" sz="1000" dirty="0" smtClean="0">
                  <a:solidFill>
                    <a:srgbClr val="000000"/>
                  </a:solidFill>
                  <a:latin typeface="+mj-lt"/>
                </a:rPr>
                <a:t>Programación</a:t>
              </a:r>
              <a:endParaRPr lang="es-MX" sz="1000" dirty="0">
                <a:solidFill>
                  <a:srgbClr val="000000"/>
                </a:solidFill>
                <a:latin typeface="+mj-lt"/>
              </a:endParaRPr>
            </a:p>
          </p:txBody>
        </p:sp>
      </p:grpSp>
      <p:sp>
        <p:nvSpPr>
          <p:cNvPr id="9" name="Bocadillo: rectángulo 10">
            <a:extLst>
              <a:ext uri="{FF2B5EF4-FFF2-40B4-BE49-F238E27FC236}">
                <a16:creationId xmlns="" xmlns:a16="http://schemas.microsoft.com/office/drawing/2014/main" id="{4FB43EDC-E61D-4B6B-A01D-DB1B96722E81}"/>
              </a:ext>
            </a:extLst>
          </p:cNvPr>
          <p:cNvSpPr/>
          <p:nvPr/>
        </p:nvSpPr>
        <p:spPr>
          <a:xfrm>
            <a:off x="112542" y="5855030"/>
            <a:ext cx="5718517" cy="637844"/>
          </a:xfrm>
          <a:prstGeom prst="wedgeRectCallout">
            <a:avLst>
              <a:gd name="adj1" fmla="val -21923"/>
              <a:gd name="adj2" fmla="val -10647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en el apartado programa, hay que incrustar el programa de estudio del curso, para que los participantes lo puedan descargar.</a:t>
            </a:r>
          </a:p>
        </p:txBody>
      </p:sp>
      <p:sp>
        <p:nvSpPr>
          <p:cNvPr id="10" name="CuadroTexto 9">
            <a:extLst>
              <a:ext uri="{FF2B5EF4-FFF2-40B4-BE49-F238E27FC236}">
                <a16:creationId xmlns="" xmlns:a16="http://schemas.microsoft.com/office/drawing/2014/main" id="{231F661A-50B6-0C98-65FB-E4A4BB081EEE}"/>
              </a:ext>
            </a:extLst>
          </p:cNvPr>
          <p:cNvSpPr txBox="1"/>
          <p:nvPr/>
        </p:nvSpPr>
        <p:spPr>
          <a:xfrm>
            <a:off x="696050" y="2702069"/>
            <a:ext cx="4854135" cy="369332"/>
          </a:xfrm>
          <a:prstGeom prst="rect">
            <a:avLst/>
          </a:prstGeom>
          <a:noFill/>
        </p:spPr>
        <p:txBody>
          <a:bodyPr wrap="square" rtlCol="0">
            <a:spAutoFit/>
          </a:bodyPr>
          <a:lstStyle/>
          <a:p>
            <a:r>
              <a:rPr lang="es-MX" dirty="0"/>
              <a:t>Haz clic en cada pestaña para ver su contenido.</a:t>
            </a:r>
          </a:p>
        </p:txBody>
      </p:sp>
      <p:pic>
        <p:nvPicPr>
          <p:cNvPr id="11" name="Imagen 10">
            <a:extLst>
              <a:ext uri="{FF2B5EF4-FFF2-40B4-BE49-F238E27FC236}">
                <a16:creationId xmlns="" xmlns:a16="http://schemas.microsoft.com/office/drawing/2014/main" id="{F3FED857-54FA-4DD5-BCCC-1F31B7272A8C}"/>
              </a:ext>
            </a:extLst>
          </p:cNvPr>
          <p:cNvPicPr>
            <a:picLocks noChangeAspect="1"/>
          </p:cNvPicPr>
          <p:nvPr/>
        </p:nvPicPr>
        <p:blipFill>
          <a:blip r:embed="rId3"/>
          <a:stretch>
            <a:fillRect/>
          </a:stretch>
        </p:blipFill>
        <p:spPr>
          <a:xfrm>
            <a:off x="169923" y="2727499"/>
            <a:ext cx="462506" cy="318471"/>
          </a:xfrm>
          <a:prstGeom prst="rect">
            <a:avLst/>
          </a:prstGeom>
        </p:spPr>
      </p:pic>
    </p:spTree>
    <p:extLst>
      <p:ext uri="{BB962C8B-B14F-4D97-AF65-F5344CB8AC3E}">
        <p14:creationId xmlns:p14="http://schemas.microsoft.com/office/powerpoint/2010/main" val="41401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 xmlns:a16="http://schemas.microsoft.com/office/drawing/2014/main" id="{95877EF0-073C-4E2E-A88D-A1116229B3CB}"/>
              </a:ext>
            </a:extLst>
          </p:cNvPr>
          <p:cNvGrpSpPr/>
          <p:nvPr/>
        </p:nvGrpSpPr>
        <p:grpSpPr>
          <a:xfrm>
            <a:off x="300109" y="182558"/>
            <a:ext cx="11591778" cy="6492884"/>
            <a:chOff x="1812091" y="182553"/>
            <a:chExt cx="8567814" cy="6492884"/>
          </a:xfrm>
        </p:grpSpPr>
        <p:sp>
          <p:nvSpPr>
            <p:cNvPr id="4" name="Diagrama de flujo: extraer 3">
              <a:extLst>
                <a:ext uri="{FF2B5EF4-FFF2-40B4-BE49-F238E27FC236}">
                  <a16:creationId xmlns=""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 xmlns:a16="http://schemas.microsoft.com/office/drawing/2014/main" id="{41186FA1-1C5E-40EF-B49E-558AD11333ED}"/>
              </a:ext>
            </a:extLst>
          </p:cNvPr>
          <p:cNvSpPr>
            <a:spLocks noGrp="1"/>
          </p:cNvSpPr>
          <p:nvPr>
            <p:ph type="title"/>
          </p:nvPr>
        </p:nvSpPr>
        <p:spPr>
          <a:xfrm>
            <a:off x="507547" y="1688119"/>
            <a:ext cx="3417339" cy="2053883"/>
          </a:xfrm>
        </p:spPr>
        <p:txBody>
          <a:bodyPr>
            <a:noAutofit/>
          </a:bodyPr>
          <a:lstStyle/>
          <a:p>
            <a:r>
              <a:rPr lang="es-MX" sz="3200" b="1" dirty="0">
                <a:solidFill>
                  <a:schemeClr val="bg1"/>
                </a:solidFill>
              </a:rPr>
              <a:t>Módulo 1</a:t>
            </a:r>
          </a:p>
        </p:txBody>
      </p:sp>
      <p:sp>
        <p:nvSpPr>
          <p:cNvPr id="15" name="CuadroTexto 14">
            <a:extLst>
              <a:ext uri="{FF2B5EF4-FFF2-40B4-BE49-F238E27FC236}">
                <a16:creationId xmlns="" xmlns:a16="http://schemas.microsoft.com/office/drawing/2014/main" id="{8DABCDCA-2EBD-4B81-AB3B-FA6731242522}"/>
              </a:ext>
            </a:extLst>
          </p:cNvPr>
          <p:cNvSpPr txBox="1"/>
          <p:nvPr/>
        </p:nvSpPr>
        <p:spPr>
          <a:xfrm>
            <a:off x="2886362" y="3742002"/>
            <a:ext cx="6419273" cy="584775"/>
          </a:xfrm>
          <a:prstGeom prst="rect">
            <a:avLst/>
          </a:prstGeom>
          <a:noFill/>
        </p:spPr>
        <p:txBody>
          <a:bodyPr wrap="square">
            <a:spAutoFit/>
          </a:bodyPr>
          <a:lstStyle/>
          <a:p>
            <a:pPr algn="ctr"/>
            <a:r>
              <a:rPr lang="es-MX" sz="3200" b="1" dirty="0">
                <a:solidFill>
                  <a:schemeClr val="bg1"/>
                </a:solidFill>
              </a:rPr>
              <a:t>Estructura de los estados financieros</a:t>
            </a:r>
          </a:p>
        </p:txBody>
      </p:sp>
    </p:spTree>
    <p:extLst>
      <p:ext uri="{BB962C8B-B14F-4D97-AF65-F5344CB8AC3E}">
        <p14:creationId xmlns:p14="http://schemas.microsoft.com/office/powerpoint/2010/main" val="68634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3418679" y="234044"/>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primera diapositiva. El texto</a:t>
            </a:r>
            <a:r>
              <a:rPr lang="es-MX" sz="1400" dirty="0">
                <a:solidFill>
                  <a:prstClr val="black"/>
                </a:solidFill>
                <a:latin typeface="Calibri" panose="020F0502020204030204"/>
              </a:rPr>
              <a:t>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 xmlns:a16="http://schemas.microsoft.com/office/drawing/2014/main" id="{B9691A03-F083-BF37-7588-175E52CC6113}"/>
              </a:ext>
            </a:extLst>
          </p:cNvPr>
          <p:cNvSpPr txBox="1"/>
          <p:nvPr/>
        </p:nvSpPr>
        <p:spPr>
          <a:xfrm>
            <a:off x="1326140" y="1281100"/>
            <a:ext cx="6270827" cy="369332"/>
          </a:xfrm>
          <a:prstGeom prst="rect">
            <a:avLst/>
          </a:prstGeom>
          <a:noFill/>
        </p:spPr>
        <p:txBody>
          <a:bodyPr wrap="square" rtlCol="0">
            <a:spAutoFit/>
          </a:bodyPr>
          <a:lstStyle/>
          <a:p>
            <a:r>
              <a:rPr lang="es-MX" dirty="0"/>
              <a:t>Haga clic en la flecha para ver la siguiente  información.</a:t>
            </a:r>
          </a:p>
        </p:txBody>
      </p:sp>
      <p:pic>
        <p:nvPicPr>
          <p:cNvPr id="15" name="Imagen 14">
            <a:extLst>
              <a:ext uri="{FF2B5EF4-FFF2-40B4-BE49-F238E27FC236}">
                <a16:creationId xmlns="" xmlns:a16="http://schemas.microsoft.com/office/drawing/2014/main" id="{98641CE1-54FB-49DA-8661-EFAFFD7833BC}"/>
              </a:ext>
            </a:extLst>
          </p:cNvPr>
          <p:cNvPicPr>
            <a:picLocks noChangeAspect="1"/>
          </p:cNvPicPr>
          <p:nvPr/>
        </p:nvPicPr>
        <p:blipFill>
          <a:blip r:embed="rId2"/>
          <a:stretch>
            <a:fillRect/>
          </a:stretch>
        </p:blipFill>
        <p:spPr>
          <a:xfrm>
            <a:off x="839786" y="1306531"/>
            <a:ext cx="462506" cy="318471"/>
          </a:xfrm>
          <a:prstGeom prst="rect">
            <a:avLst/>
          </a:prstGeom>
        </p:spPr>
      </p:pic>
      <p:sp>
        <p:nvSpPr>
          <p:cNvPr id="2" name="CuadroTexto 1"/>
          <p:cNvSpPr txBox="1"/>
          <p:nvPr/>
        </p:nvSpPr>
        <p:spPr>
          <a:xfrm>
            <a:off x="1326141" y="3230380"/>
            <a:ext cx="5387810" cy="1323439"/>
          </a:xfrm>
          <a:prstGeom prst="rect">
            <a:avLst/>
          </a:prstGeom>
          <a:noFill/>
        </p:spPr>
        <p:txBody>
          <a:bodyPr wrap="square" rtlCol="0">
            <a:spAutoFit/>
          </a:bodyPr>
          <a:lstStyle/>
          <a:p>
            <a:pPr algn="just"/>
            <a:r>
              <a:rPr lang="es-ES_tradnl" sz="1600" dirty="0"/>
              <a:t>El participante conoce las nociones generales de los estados financieros, tales como: sus características, estructura, formas de presentación y quiénes son los usuarios de la información financiera, para identificar los elementos e indicadores útiles en el proceso de toma de decisiones en la empresa.</a:t>
            </a:r>
          </a:p>
        </p:txBody>
      </p:sp>
      <p:pic>
        <p:nvPicPr>
          <p:cNvPr id="5" name="Imagen 4"/>
          <p:cNvPicPr>
            <a:picLocks noChangeAspect="1"/>
          </p:cNvPicPr>
          <p:nvPr/>
        </p:nvPicPr>
        <p:blipFill>
          <a:blip r:embed="rId3"/>
          <a:stretch>
            <a:fillRect/>
          </a:stretch>
        </p:blipFill>
        <p:spPr>
          <a:xfrm>
            <a:off x="7389813" y="3537085"/>
            <a:ext cx="3962400" cy="2044700"/>
          </a:xfrm>
          <a:prstGeom prst="rect">
            <a:avLst/>
          </a:prstGeom>
        </p:spPr>
      </p:pic>
      <p:sp>
        <p:nvSpPr>
          <p:cNvPr id="12" name="Bocadillo: rectángulo 10">
            <a:extLst>
              <a:ext uri="{FF2B5EF4-FFF2-40B4-BE49-F238E27FC236}">
                <a16:creationId xmlns="" xmlns:a16="http://schemas.microsoft.com/office/drawing/2014/main" id="{5AF76118-DFC4-66F8-57AD-2E400638CD68}"/>
              </a:ext>
            </a:extLst>
          </p:cNvPr>
          <p:cNvSpPr/>
          <p:nvPr/>
        </p:nvSpPr>
        <p:spPr>
          <a:xfrm>
            <a:off x="7081057" y="58310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27387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839786" y="2297055"/>
            <a:ext cx="10742612" cy="36227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3419471" y="428320"/>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segunda diapositiva. El texto </a:t>
            </a:r>
            <a:r>
              <a:rPr lang="es-MX" sz="1400" dirty="0">
                <a:solidFill>
                  <a:prstClr val="black"/>
                </a:solidFill>
                <a:latin typeface="Calibri" panose="020F0502020204030204"/>
              </a:rPr>
              <a:t>del recuadro azul es el título de la diapositiva; en el recuadro gris se anota el texto que debe mostrar la diapositiva con un complemento de video.</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Bocadillo: rectángulo 10">
            <a:extLst>
              <a:ext uri="{FF2B5EF4-FFF2-40B4-BE49-F238E27FC236}">
                <a16:creationId xmlns="" xmlns:a16="http://schemas.microsoft.com/office/drawing/2014/main" id="{EC461DA6-80B7-4FF7-B34A-5D4345BDF540}"/>
              </a:ext>
            </a:extLst>
          </p:cNvPr>
          <p:cNvSpPr/>
          <p:nvPr/>
        </p:nvSpPr>
        <p:spPr>
          <a:xfrm>
            <a:off x="7932909" y="5097297"/>
            <a:ext cx="2509721" cy="242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bg1"/>
                </a:solidFill>
                <a:hlinkClick r:id="rId2"/>
              </a:rPr>
              <a:t>https://youtu.be/vxp6jeVAEQE</a:t>
            </a:r>
            <a:r>
              <a:rPr lang="es-MX" sz="1400" dirty="0">
                <a:solidFill>
                  <a:schemeClr val="bg1"/>
                </a:solidFill>
              </a:rPr>
              <a:t> </a:t>
            </a:r>
          </a:p>
        </p:txBody>
      </p:sp>
      <p:sp>
        <p:nvSpPr>
          <p:cNvPr id="4" name="CuadroTexto 3"/>
          <p:cNvSpPr txBox="1"/>
          <p:nvPr/>
        </p:nvSpPr>
        <p:spPr>
          <a:xfrm>
            <a:off x="1094929" y="2281667"/>
            <a:ext cx="5824685" cy="3046988"/>
          </a:xfrm>
          <a:prstGeom prst="rect">
            <a:avLst/>
          </a:prstGeom>
          <a:noFill/>
        </p:spPr>
        <p:txBody>
          <a:bodyPr wrap="square" rtlCol="0">
            <a:spAutoFit/>
          </a:bodyPr>
          <a:lstStyle/>
          <a:p>
            <a:pPr algn="just"/>
            <a:r>
              <a:rPr lang="es-ES_tradnl" sz="1600" b="1" dirty="0"/>
              <a:t>Observe el siguiente video en el que se explica la importancia del análisis financiero y algunas de sus características. Luego reflexione:</a:t>
            </a:r>
          </a:p>
          <a:p>
            <a:pPr algn="just"/>
            <a:endParaRPr lang="es-ES_tradnl" sz="1600" b="1" dirty="0"/>
          </a:p>
          <a:p>
            <a:pPr marL="285750" indent="-285750" algn="just">
              <a:buFont typeface="Arial" panose="020B0604020202020204" pitchFamily="34" charset="0"/>
              <a:buChar char="•"/>
            </a:pPr>
            <a:r>
              <a:rPr lang="es-ES_tradnl" sz="1600" dirty="0"/>
              <a:t>¿Cuál es la importancia de realizar un análisis financiero dentro de una empresa?</a:t>
            </a:r>
          </a:p>
          <a:p>
            <a:pPr marL="285750" indent="-285750" algn="just">
              <a:buFont typeface="Arial" panose="020B0604020202020204" pitchFamily="34" charset="0"/>
              <a:buChar char="•"/>
            </a:pPr>
            <a:r>
              <a:rPr lang="es-ES_tradnl" sz="1600" dirty="0"/>
              <a:t>¿De qué manera influye la información que nos proporcionan los estado financieros para la toma de decisiones dentro de una empresa?</a:t>
            </a:r>
          </a:p>
          <a:p>
            <a:pPr marL="285750" indent="-285750" algn="just">
              <a:buFont typeface="Arial" panose="020B0604020202020204" pitchFamily="34" charset="0"/>
              <a:buChar char="•"/>
            </a:pPr>
            <a:r>
              <a:rPr lang="es-ES_tradnl" sz="1600" dirty="0"/>
              <a:t>¿Cómo espera que este curso le ayude a superar los nuevos retos de sostenibilidad financiera a los que se enfrentan las empresas?</a:t>
            </a:r>
          </a:p>
        </p:txBody>
      </p:sp>
      <p:pic>
        <p:nvPicPr>
          <p:cNvPr id="6" name="Imagen 5">
            <a:extLst>
              <a:ext uri="{FF2B5EF4-FFF2-40B4-BE49-F238E27FC236}">
                <a16:creationId xmlns="" xmlns:a16="http://schemas.microsoft.com/office/drawing/2014/main" id="{DBBC6F89-59D7-666A-46B4-ABD14A89CDE6}"/>
              </a:ext>
            </a:extLst>
          </p:cNvPr>
          <p:cNvPicPr>
            <a:picLocks noChangeAspect="1"/>
          </p:cNvPicPr>
          <p:nvPr/>
        </p:nvPicPr>
        <p:blipFill>
          <a:blip r:embed="rId3"/>
          <a:stretch>
            <a:fillRect/>
          </a:stretch>
        </p:blipFill>
        <p:spPr>
          <a:xfrm>
            <a:off x="7149798" y="2595370"/>
            <a:ext cx="3896449" cy="2305399"/>
          </a:xfrm>
          <a:prstGeom prst="rect">
            <a:avLst/>
          </a:prstGeom>
        </p:spPr>
      </p:pic>
    </p:spTree>
    <p:extLst>
      <p:ext uri="{BB962C8B-B14F-4D97-AF65-F5344CB8AC3E}">
        <p14:creationId xmlns:p14="http://schemas.microsoft.com/office/powerpoint/2010/main" val="31800745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7351</TotalTime>
  <Words>2980</Words>
  <Application>Microsoft Office PowerPoint</Application>
  <PresentationFormat>Panorámica</PresentationFormat>
  <Paragraphs>263</Paragraphs>
  <Slides>24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Presentación de PowerPoint</vt:lpstr>
      <vt:lpstr>Información general</vt:lpstr>
      <vt:lpstr>Presentación de PowerPoint</vt:lpstr>
      <vt:lpstr>Presentación de PowerPoint</vt:lpstr>
      <vt:lpstr>Evaluación del desempeño</vt:lpstr>
      <vt:lpstr>Presentación de PowerPoint</vt:lpstr>
      <vt:lpstr>Módulo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Evidencias de desempeño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230</cp:revision>
  <dcterms:created xsi:type="dcterms:W3CDTF">2022-04-19T16:31:50Z</dcterms:created>
  <dcterms:modified xsi:type="dcterms:W3CDTF">2022-08-08T19:54:32Z</dcterms:modified>
</cp:coreProperties>
</file>