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7" r:id="rId2"/>
    <p:sldId id="308" r:id="rId3"/>
    <p:sldId id="309" r:id="rId4"/>
    <p:sldId id="310" r:id="rId5"/>
    <p:sldId id="312" r:id="rId6"/>
    <p:sldId id="323" r:id="rId7"/>
    <p:sldId id="319" r:id="rId8"/>
    <p:sldId id="320" r:id="rId9"/>
    <p:sldId id="321" r:id="rId10"/>
    <p:sldId id="322" r:id="rId11"/>
    <p:sldId id="313" r:id="rId12"/>
    <p:sldId id="315"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99"/>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9" autoAdjust="0"/>
    <p:restoredTop sz="95073" autoAdjust="0"/>
  </p:normalViewPr>
  <p:slideViewPr>
    <p:cSldViewPr snapToGrid="0">
      <p:cViewPr varScale="1">
        <p:scale>
          <a:sx n="110" d="100"/>
          <a:sy n="110" d="100"/>
        </p:scale>
        <p:origin x="7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06/09/2022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C485804-7FB4-4088-BEBB-C48E3401716D}" type="slidenum">
              <a:rPr lang="es-MX" smtClean="0"/>
              <a:t>5</a:t>
            </a:fld>
            <a:endParaRPr lang="es-MX"/>
          </a:p>
        </p:txBody>
      </p:sp>
    </p:spTree>
    <p:extLst>
      <p:ext uri="{BB962C8B-B14F-4D97-AF65-F5344CB8AC3E}">
        <p14:creationId xmlns:p14="http://schemas.microsoft.com/office/powerpoint/2010/main" val="77671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FC485804-7FB4-4088-BEBB-C48E3401716D}" type="slidenum">
              <a:rPr lang="es-MX" smtClean="0"/>
              <a:t>6</a:t>
            </a:fld>
            <a:endParaRPr lang="es-MX"/>
          </a:p>
        </p:txBody>
      </p:sp>
    </p:spTree>
    <p:extLst>
      <p:ext uri="{BB962C8B-B14F-4D97-AF65-F5344CB8AC3E}">
        <p14:creationId xmlns:p14="http://schemas.microsoft.com/office/powerpoint/2010/main" val="270868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6835E749-9139-492E-BCB0-AB65E3E05707}"/>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EFAD806B-4AEE-4173-B8B0-06FFA715A45A}"/>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0CCF75C5-D984-4962-9CEA-070F96D09A18}"/>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97938848-CB4F-42F8-B2F4-8BD2515D6AD8}"/>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D7726C9A-20EB-41B5-AB8C-7D1B67828D19}"/>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xmlns=""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xmlns="" id="{55678276-2746-4F02-AB18-8772A7842DCD}"/>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6" name="Marcador de pie de página 5">
            <a:extLst>
              <a:ext uri="{FF2B5EF4-FFF2-40B4-BE49-F238E27FC236}">
                <a16:creationId xmlns:a16="http://schemas.microsoft.com/office/drawing/2014/main" xmlns=""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xmlns=""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xmlns="" id="{6BEB0775-6CDB-4B9C-82D5-9F75E5A51ECB}"/>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8" name="Marcador de pie de página 7">
            <a:extLst>
              <a:ext uri="{FF2B5EF4-FFF2-40B4-BE49-F238E27FC236}">
                <a16:creationId xmlns:a16="http://schemas.microsoft.com/office/drawing/2014/main" xmlns=""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xmlns=""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xmlns="" id="{4B9B4E71-C442-4B77-A44B-F8642C436939}"/>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4" name="Marcador de pie de página 3">
            <a:extLst>
              <a:ext uri="{FF2B5EF4-FFF2-40B4-BE49-F238E27FC236}">
                <a16:creationId xmlns:a16="http://schemas.microsoft.com/office/drawing/2014/main" xmlns=""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xmlns=""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E9BB52A9-2BC6-4B9D-8BD8-F76C16F39E7B}"/>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3" name="Marcador de pie de página 2">
            <a:extLst>
              <a:ext uri="{FF2B5EF4-FFF2-40B4-BE49-F238E27FC236}">
                <a16:creationId xmlns:a16="http://schemas.microsoft.com/office/drawing/2014/main" xmlns=""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xmlns=""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xmlns=""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98B996F7-686E-44DD-9906-E78226016C0E}"/>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6" name="Marcador de pie de página 5">
            <a:extLst>
              <a:ext uri="{FF2B5EF4-FFF2-40B4-BE49-F238E27FC236}">
                <a16:creationId xmlns:a16="http://schemas.microsoft.com/office/drawing/2014/main" xmlns=""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xmlns=""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xmlns=""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C6224DC5-6F6A-48FA-968D-DD85A75A0F0B}"/>
              </a:ext>
            </a:extLst>
          </p:cNvPr>
          <p:cNvSpPr>
            <a:spLocks noGrp="1"/>
          </p:cNvSpPr>
          <p:nvPr>
            <p:ph type="dt" sz="half" idx="10"/>
          </p:nvPr>
        </p:nvSpPr>
        <p:spPr/>
        <p:txBody>
          <a:bodyPr/>
          <a:lstStyle/>
          <a:p>
            <a:fld id="{3D5A02A1-19C7-41C7-9852-E15F2A2AD06A}" type="datetimeFigureOut">
              <a:rPr lang="es-MX" smtClean="0"/>
              <a:t>06/09/2022</a:t>
            </a:fld>
            <a:endParaRPr lang="es-MX"/>
          </a:p>
        </p:txBody>
      </p:sp>
      <p:sp>
        <p:nvSpPr>
          <p:cNvPr id="6" name="Marcador de pie de página 5">
            <a:extLst>
              <a:ext uri="{FF2B5EF4-FFF2-40B4-BE49-F238E27FC236}">
                <a16:creationId xmlns:a16="http://schemas.microsoft.com/office/drawing/2014/main" xmlns=""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06/09/2022</a:t>
            </a:fld>
            <a:endParaRPr lang="es-MX"/>
          </a:p>
        </p:txBody>
      </p:sp>
      <p:sp>
        <p:nvSpPr>
          <p:cNvPr id="5" name="Marcador de pie de página 4">
            <a:extLst>
              <a:ext uri="{FF2B5EF4-FFF2-40B4-BE49-F238E27FC236}">
                <a16:creationId xmlns:a16="http://schemas.microsoft.com/office/drawing/2014/main" xmlns=""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xmlns=""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ntegratic.politicas.unam.mx/?page_id=2557"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integratic.politicas.unam.mx/?page_id=1649" TargetMode="External"/><Relationship Id="rId3" Type="http://schemas.openxmlformats.org/officeDocument/2006/relationships/hyperlink" Target="https://www.educacionfutura.org/planeacion-hibrida-en-tiempos-de-covid-19/#:~:text=La%20denominada%20educaci%C3%B3n%20h%C3%ADbrida%2C%20es,objetivos%20que%20marca%20la%20educaci%C3%B3n" TargetMode="External"/><Relationship Id="rId7" Type="http://schemas.openxmlformats.org/officeDocument/2006/relationships/hyperlink" Target="https://integratic.politicas.unam.mx/?page_id=2557" TargetMode="External"/><Relationship Id="rId2" Type="http://schemas.openxmlformats.org/officeDocument/2006/relationships/hyperlink" Target="http://www.tise.cl/2009/tise_2009/pdf/14.pdf" TargetMode="External"/><Relationship Id="rId1" Type="http://schemas.openxmlformats.org/officeDocument/2006/relationships/slideLayout" Target="../slideLayouts/slideLayout6.xml"/><Relationship Id="rId6" Type="http://schemas.openxmlformats.org/officeDocument/2006/relationships/hyperlink" Target="https://mta.udg.mx/sites/default/files/adjuntos/el_diseno_instruccional_interactivo.pdf" TargetMode="External"/><Relationship Id="rId5" Type="http://schemas.openxmlformats.org/officeDocument/2006/relationships/hyperlink" Target="https://youtu.be/j3z7mimyPp8" TargetMode="External"/><Relationship Id="rId4" Type="http://schemas.openxmlformats.org/officeDocument/2006/relationships/hyperlink" Target="https://www.youtube.com/watch?v=nsoOTh4Mv0k" TargetMode="External"/><Relationship Id="rId9" Type="http://schemas.openxmlformats.org/officeDocument/2006/relationships/hyperlink" Target="https://youtu.be/j2xv-Z7w69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hyperlink" Target="https://www.youtube.com/watch?v=nsoOTh4Mv0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educacionfutura.org/planeacion-hibrida-en-tiempos-de-covid-19/#:~:text=La%20denominada%20educaci%C3%B3n%20h%C3%ADbrida%2C%20es,objetivos%20que%20marca%20la%20educaci%C3%B3n" TargetMode="Externa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integratic.politicas.unam.mx/?page_id=1649"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lienzos.uv.mx/Uploads/resources/InstrumentoRutasAprendizajeML_2_bb77_533e.pdf"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s://lienzos.uv.mx/Uploads/resources/Copia-de-M1Docentes_planeaci%C3%B3n-modelo-h%C3%ADbrido_dea4.pdf" TargetMode="External"/><Relationship Id="rId4" Type="http://schemas.openxmlformats.org/officeDocument/2006/relationships/hyperlink" Target="https://lienzos.uv.mx/Uploads/resources/M1_Cartadescriptiva_4b98_4838.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ise.cl/2009/tise_2009/pdf/14.pdf" TargetMode="External"/><Relationship Id="rId1" Type="http://schemas.openxmlformats.org/officeDocument/2006/relationships/slideLayout" Target="../slideLayouts/slideLayout5.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outu.be/j2xv-Z7w69s" TargetMode="Externa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s://mta.udg.mx/sites/default/files/adjuntos/el_diseno_instruccional_interactivo.pdf" TargetMode="Externa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hyperlink" Target="https://youtu.be/j3z7mimyPp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xmlns="" id="{95877EF0-073C-4E2E-A88D-A1116229B3CB}"/>
              </a:ext>
            </a:extLst>
          </p:cNvPr>
          <p:cNvGrpSpPr/>
          <p:nvPr/>
        </p:nvGrpSpPr>
        <p:grpSpPr>
          <a:xfrm>
            <a:off x="300111" y="182557"/>
            <a:ext cx="11591778" cy="6492884"/>
            <a:chOff x="1812091" y="182553"/>
            <a:chExt cx="8567814" cy="6492884"/>
          </a:xfrm>
        </p:grpSpPr>
        <p:sp>
          <p:nvSpPr>
            <p:cNvPr id="4" name="Diagrama de flujo: extraer 3">
              <a:extLst>
                <a:ext uri="{FF2B5EF4-FFF2-40B4-BE49-F238E27FC236}">
                  <a16:creationId xmlns:a16="http://schemas.microsoft.com/office/drawing/2014/main" xmlns="" id="{C5C000C4-A948-4C1C-8790-F85EEBBD66E9}"/>
                </a:ext>
              </a:extLst>
            </p:cNvPr>
            <p:cNvSpPr/>
            <p:nvPr/>
          </p:nvSpPr>
          <p:spPr>
            <a:xfrm rot="5400000">
              <a:off x="-272442" y="2267095"/>
              <a:ext cx="6492875" cy="232381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prstClr val="white"/>
                </a:solidFill>
              </a:endParaRPr>
            </a:p>
          </p:txBody>
        </p:sp>
        <p:sp>
          <p:nvSpPr>
            <p:cNvPr id="7" name="Diagrama de flujo: extraer 6">
              <a:extLst>
                <a:ext uri="{FF2B5EF4-FFF2-40B4-BE49-F238E27FC236}">
                  <a16:creationId xmlns:a16="http://schemas.microsoft.com/office/drawing/2014/main" xmlns="" id="{EDE831A0-A15F-4302-98D0-E05DE5412563}"/>
                </a:ext>
              </a:extLst>
            </p:cNvPr>
            <p:cNvSpPr/>
            <p:nvPr/>
          </p:nvSpPr>
          <p:spPr>
            <a:xfrm rot="10800000">
              <a:off x="1812092" y="182555"/>
              <a:ext cx="4419896"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prstClr val="white"/>
                </a:solidFill>
              </a:endParaRPr>
            </a:p>
          </p:txBody>
        </p:sp>
        <p:sp>
          <p:nvSpPr>
            <p:cNvPr id="8" name="Diagrama de flujo: extraer 7">
              <a:extLst>
                <a:ext uri="{FF2B5EF4-FFF2-40B4-BE49-F238E27FC236}">
                  <a16:creationId xmlns:a16="http://schemas.microsoft.com/office/drawing/2014/main" xmlns="" id="{7A3D0625-1890-4778-AB9E-49840BAB30DC}"/>
                </a:ext>
              </a:extLst>
            </p:cNvPr>
            <p:cNvSpPr/>
            <p:nvPr/>
          </p:nvSpPr>
          <p:spPr>
            <a:xfrm rot="10800000">
              <a:off x="6095995" y="182553"/>
              <a:ext cx="4283905"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prstClr val="white"/>
                </a:solidFill>
              </a:endParaRPr>
            </a:p>
          </p:txBody>
        </p:sp>
        <p:sp>
          <p:nvSpPr>
            <p:cNvPr id="9" name="Diagrama de flujo: extraer 8">
              <a:extLst>
                <a:ext uri="{FF2B5EF4-FFF2-40B4-BE49-F238E27FC236}">
                  <a16:creationId xmlns:a16="http://schemas.microsoft.com/office/drawing/2014/main" xmlns="" id="{E2C53D86-8408-4C6D-A3DD-0C46AE62558E}"/>
                </a:ext>
              </a:extLst>
            </p:cNvPr>
            <p:cNvSpPr/>
            <p:nvPr/>
          </p:nvSpPr>
          <p:spPr>
            <a:xfrm rot="16200000" flipH="1">
              <a:off x="5917641" y="2213174"/>
              <a:ext cx="6492873" cy="2431654"/>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prstClr val="white"/>
                </a:solidFill>
              </a:endParaRPr>
            </a:p>
          </p:txBody>
        </p:sp>
        <p:sp>
          <p:nvSpPr>
            <p:cNvPr id="3" name="Diagrama de flujo: extraer 2">
              <a:extLst>
                <a:ext uri="{FF2B5EF4-FFF2-40B4-BE49-F238E27FC236}">
                  <a16:creationId xmlns:a16="http://schemas.microsoft.com/office/drawing/2014/main" xmlns="" id="{8582A4F5-3434-43C3-9452-69A16E71A98C}"/>
                </a:ext>
              </a:extLst>
            </p:cNvPr>
            <p:cNvSpPr/>
            <p:nvPr/>
          </p:nvSpPr>
          <p:spPr>
            <a:xfrm>
              <a:off x="1812094" y="182562"/>
              <a:ext cx="8567811" cy="6492875"/>
            </a:xfrm>
            <a:prstGeom prst="flowChartExtra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prstClr val="white"/>
                </a:solidFill>
              </a:endParaRPr>
            </a:p>
          </p:txBody>
        </p:sp>
      </p:grpSp>
      <p:sp>
        <p:nvSpPr>
          <p:cNvPr id="11" name="Título 1">
            <a:extLst>
              <a:ext uri="{FF2B5EF4-FFF2-40B4-BE49-F238E27FC236}">
                <a16:creationId xmlns:a16="http://schemas.microsoft.com/office/drawing/2014/main" xmlns="" id="{41186FA1-1C5E-40EF-B49E-558AD11333ED}"/>
              </a:ext>
            </a:extLst>
          </p:cNvPr>
          <p:cNvSpPr>
            <a:spLocks noGrp="1"/>
          </p:cNvSpPr>
          <p:nvPr>
            <p:ph type="title"/>
          </p:nvPr>
        </p:nvSpPr>
        <p:spPr>
          <a:xfrm>
            <a:off x="507547" y="1688119"/>
            <a:ext cx="3417339" cy="2053883"/>
          </a:xfrm>
        </p:spPr>
        <p:txBody>
          <a:bodyPr>
            <a:noAutofit/>
          </a:bodyPr>
          <a:lstStyle/>
          <a:p>
            <a:r>
              <a:rPr lang="es-MX" sz="3200" b="1" dirty="0">
                <a:solidFill>
                  <a:schemeClr val="bg1"/>
                </a:solidFill>
              </a:rPr>
              <a:t>Fase 2</a:t>
            </a:r>
          </a:p>
        </p:txBody>
      </p:sp>
      <p:sp>
        <p:nvSpPr>
          <p:cNvPr id="15" name="CuadroTexto 14">
            <a:extLst>
              <a:ext uri="{FF2B5EF4-FFF2-40B4-BE49-F238E27FC236}">
                <a16:creationId xmlns:a16="http://schemas.microsoft.com/office/drawing/2014/main" xmlns="" id="{8DABCDCA-2EBD-4B81-AB3B-FA6731242522}"/>
              </a:ext>
            </a:extLst>
          </p:cNvPr>
          <p:cNvSpPr txBox="1"/>
          <p:nvPr/>
        </p:nvSpPr>
        <p:spPr>
          <a:xfrm>
            <a:off x="2886362" y="3742002"/>
            <a:ext cx="6419273" cy="1077218"/>
          </a:xfrm>
          <a:prstGeom prst="rect">
            <a:avLst/>
          </a:prstGeom>
          <a:noFill/>
        </p:spPr>
        <p:txBody>
          <a:bodyPr wrap="square">
            <a:spAutoFit/>
          </a:bodyPr>
          <a:lstStyle/>
          <a:p>
            <a:pPr algn="ctr"/>
            <a:r>
              <a:rPr lang="es-MX" sz="3200" b="1" dirty="0">
                <a:solidFill>
                  <a:prstClr val="white"/>
                </a:solidFill>
              </a:rPr>
              <a:t>Planeación del aprendizaje </a:t>
            </a:r>
          </a:p>
          <a:p>
            <a:pPr algn="ctr"/>
            <a:r>
              <a:rPr lang="es-MX" sz="3200" b="1" dirty="0">
                <a:solidFill>
                  <a:prstClr val="white"/>
                </a:solidFill>
              </a:rPr>
              <a:t>en modalidad híbrida</a:t>
            </a:r>
          </a:p>
        </p:txBody>
      </p:sp>
    </p:spTree>
    <p:extLst>
      <p:ext uri="{BB962C8B-B14F-4D97-AF65-F5344CB8AC3E}">
        <p14:creationId xmlns:p14="http://schemas.microsoft.com/office/powerpoint/2010/main" val="241145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437266" y="1389291"/>
            <a:ext cx="11141928" cy="506256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200000"/>
              </a:lnSpc>
              <a:spcBef>
                <a:spcPts val="0"/>
              </a:spcBef>
              <a:spcAft>
                <a:spcPts val="0"/>
              </a:spcAft>
              <a:buClrTx/>
              <a:buSzTx/>
              <a:buFont typeface="+mj-lt"/>
              <a:buAutoNum type="arabicPeriod"/>
              <a:tabLst/>
              <a:defRPr/>
            </a:pP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2</a:t>
            </a:r>
          </a:p>
        </p:txBody>
      </p:sp>
      <p:sp>
        <p:nvSpPr>
          <p:cNvPr id="19" name="CuadroTexto 18">
            <a:extLst>
              <a:ext uri="{FF2B5EF4-FFF2-40B4-BE49-F238E27FC236}">
                <a16:creationId xmlns:a16="http://schemas.microsoft.com/office/drawing/2014/main" xmlns="" id="{5CFD06B0-D06B-48B6-BF1D-71B4B18352F2}"/>
              </a:ext>
            </a:extLst>
          </p:cNvPr>
          <p:cNvSpPr txBox="1"/>
          <p:nvPr/>
        </p:nvSpPr>
        <p:spPr>
          <a:xfrm>
            <a:off x="691593" y="1580379"/>
            <a:ext cx="7342033" cy="4680384"/>
          </a:xfrm>
          <a:prstGeom prst="rect">
            <a:avLst/>
          </a:prstGeom>
          <a:noFill/>
          <a:ln w="28575">
            <a:solidFill>
              <a:srgbClr val="FF3399"/>
            </a:solidFill>
            <a:prstDash val="dash"/>
          </a:ln>
        </p:spPr>
        <p:txBody>
          <a:bodyPr wrap="square" rtlCol="0">
            <a:spAutoFit/>
          </a:bodyPr>
          <a:lstStyle/>
          <a:p>
            <a:pPr algn="ctr"/>
            <a:r>
              <a:rPr lang="es-MX" sz="1200" b="1" dirty="0"/>
              <a:t>Consejos para la igualdad en el aula virtual</a:t>
            </a:r>
          </a:p>
          <a:p>
            <a:pPr marL="285750" lvl="0" indent="-285750" algn="just">
              <a:lnSpc>
                <a:spcPct val="150000"/>
              </a:lnSpc>
              <a:buFont typeface="Arial" panose="020B0604020202020204" pitchFamily="34" charset="0"/>
              <a:buChar char="•"/>
            </a:pPr>
            <a:r>
              <a:rPr lang="es-MX" sz="1200" dirty="0"/>
              <a:t>Promueva y ejerza el uso de las tecnologías de la información responsablemente y con respeto.</a:t>
            </a:r>
          </a:p>
          <a:p>
            <a:pPr marL="285750" lvl="0" indent="-285750" algn="just">
              <a:lnSpc>
                <a:spcPct val="150000"/>
              </a:lnSpc>
              <a:buFont typeface="Arial" panose="020B0604020202020204" pitchFamily="34" charset="0"/>
              <a:buChar char="•"/>
            </a:pPr>
            <a:r>
              <a:rPr lang="es-MX" sz="1200" dirty="0"/>
              <a:t>Genere relaciones respetuosas con sus estudiantes, no s</a:t>
            </a:r>
            <a:r>
              <a:rPr lang="es-ES" sz="1200" dirty="0"/>
              <a:t>ó</a:t>
            </a:r>
            <a:r>
              <a:rPr lang="es-MX" sz="1200" dirty="0"/>
              <a:t>lo presencialmente, sino que ahora, además, desde las aulas virtuales.</a:t>
            </a:r>
          </a:p>
          <a:p>
            <a:pPr marL="285750" lvl="0" indent="-285750" algn="just">
              <a:lnSpc>
                <a:spcPct val="150000"/>
              </a:lnSpc>
              <a:buFont typeface="Arial" panose="020B0604020202020204" pitchFamily="34" charset="0"/>
              <a:buChar char="•"/>
            </a:pPr>
            <a:r>
              <a:rPr lang="es-MX" sz="1200" dirty="0"/>
              <a:t>Utilice lenguaje incluyente y no sexista.</a:t>
            </a:r>
          </a:p>
          <a:p>
            <a:pPr marL="285750" lvl="0" indent="-285750" algn="just">
              <a:lnSpc>
                <a:spcPct val="150000"/>
              </a:lnSpc>
              <a:buFont typeface="Arial" panose="020B0604020202020204" pitchFamily="34" charset="0"/>
              <a:buChar char="•"/>
            </a:pPr>
            <a:r>
              <a:rPr lang="es-MX" sz="1200" dirty="0"/>
              <a:t>Recuerde que en su aula virtual hay alumnas y alumnos, por lo tanto, el “genérico masculino” no es representativo: ¡No invisibilice!</a:t>
            </a:r>
          </a:p>
          <a:p>
            <a:pPr marL="285750" lvl="0" indent="-285750" algn="just">
              <a:lnSpc>
                <a:spcPct val="150000"/>
              </a:lnSpc>
              <a:buFont typeface="Arial" panose="020B0604020202020204" pitchFamily="34" charset="0"/>
              <a:buChar char="•"/>
            </a:pPr>
            <a:r>
              <a:rPr lang="es-MX" sz="1200" dirty="0"/>
              <a:t>Recuerde que comunicamos oral, visual, por escrito, gestual y corporalmente.</a:t>
            </a:r>
          </a:p>
          <a:p>
            <a:pPr marL="285750" lvl="0" indent="-285750" algn="just">
              <a:lnSpc>
                <a:spcPct val="150000"/>
              </a:lnSpc>
              <a:buFont typeface="Arial" panose="020B0604020202020204" pitchFamily="34" charset="0"/>
              <a:buChar char="•"/>
            </a:pPr>
            <a:r>
              <a:rPr lang="es-MX" sz="1200" dirty="0"/>
              <a:t>No haga “bromas” que puedan ser sexistas, machistas, misóginas y discriminatorias.</a:t>
            </a:r>
          </a:p>
          <a:p>
            <a:pPr marL="285750" lvl="0" indent="-285750" algn="just">
              <a:lnSpc>
                <a:spcPct val="150000"/>
              </a:lnSpc>
              <a:buFont typeface="Arial" panose="020B0604020202020204" pitchFamily="34" charset="0"/>
              <a:buChar char="•"/>
            </a:pPr>
            <a:r>
              <a:rPr lang="es-MX" sz="1200" dirty="0"/>
              <a:t>No discrimine, sea incluyente. Incentive la participación de todas y todos sus estudiantes en el aula virtual.</a:t>
            </a:r>
          </a:p>
          <a:p>
            <a:pPr marL="285750" lvl="0" indent="-285750" algn="just">
              <a:lnSpc>
                <a:spcPct val="150000"/>
              </a:lnSpc>
              <a:buFont typeface="Arial" panose="020B0604020202020204" pitchFamily="34" charset="0"/>
              <a:buChar char="•"/>
            </a:pPr>
            <a:r>
              <a:rPr lang="es-MX" sz="1200" dirty="0"/>
              <a:t>Recuerde que todas las personas tienen el derecho de expresar su sexualidad, orientación e identidad.</a:t>
            </a:r>
          </a:p>
          <a:p>
            <a:pPr marL="285750" lvl="0" indent="-285750" algn="just">
              <a:lnSpc>
                <a:spcPct val="150000"/>
              </a:lnSpc>
              <a:buFont typeface="Arial" panose="020B0604020202020204" pitchFamily="34" charset="0"/>
              <a:buChar char="•"/>
            </a:pPr>
            <a:r>
              <a:rPr lang="es-MX" sz="1200" dirty="0"/>
              <a:t>Tanto usted como sus estudiantes, tienen derecho a que se respete su privacidad.</a:t>
            </a:r>
          </a:p>
          <a:p>
            <a:pPr marL="285750" lvl="0" indent="-285750" algn="just">
              <a:lnSpc>
                <a:spcPct val="150000"/>
              </a:lnSpc>
              <a:buFont typeface="Arial" panose="020B0604020202020204" pitchFamily="34" charset="0"/>
              <a:buChar char="•"/>
            </a:pPr>
            <a:r>
              <a:rPr lang="es-MX" sz="1200" dirty="0"/>
              <a:t>Platique con sus alumnas y alumnos, acerca de la importancia de no compartir ningún tipo de información con personas desconocidas.</a:t>
            </a:r>
          </a:p>
          <a:p>
            <a:pPr lvl="0" algn="just">
              <a:lnSpc>
                <a:spcPct val="150000"/>
              </a:lnSpc>
            </a:pPr>
            <a:r>
              <a:rPr lang="es-ES" sz="1200" b="1" dirty="0"/>
              <a:t>R</a:t>
            </a:r>
            <a:r>
              <a:rPr lang="es-MX" sz="1200" b="1" dirty="0" err="1"/>
              <a:t>eferencia</a:t>
            </a:r>
            <a:r>
              <a:rPr lang="es-MX" sz="1200" b="1" dirty="0"/>
              <a:t>:</a:t>
            </a:r>
          </a:p>
          <a:p>
            <a:pPr lvl="0" algn="just">
              <a:lnSpc>
                <a:spcPct val="150000"/>
              </a:lnSpc>
            </a:pPr>
            <a:r>
              <a:rPr lang="es-ES" sz="1200" dirty="0"/>
              <a:t>Facultad de Ciencias Políticas y Sociales. (2022). Aulas Virtuales con Perspectiva de Género. </a:t>
            </a:r>
            <a:r>
              <a:rPr lang="es-ES" sz="1200" i="1" dirty="0" err="1"/>
              <a:t>IntegraTic</a:t>
            </a:r>
            <a:r>
              <a:rPr lang="es-ES" sz="1200" dirty="0"/>
              <a:t>. </a:t>
            </a:r>
            <a:r>
              <a:rPr lang="es-ES" sz="1200" dirty="0">
                <a:hlinkClick r:id="rId2"/>
              </a:rPr>
              <a:t>https://integratic.politicas.unam.mx/?page_id=2557</a:t>
            </a:r>
            <a:r>
              <a:rPr lang="es-ES" sz="1200" dirty="0"/>
              <a:t> </a:t>
            </a:r>
            <a:endParaRPr lang="es-MX" sz="1200" dirty="0"/>
          </a:p>
        </p:txBody>
      </p:sp>
      <p:sp>
        <p:nvSpPr>
          <p:cNvPr id="7" name="Rectángulo 6">
            <a:extLst>
              <a:ext uri="{FF2B5EF4-FFF2-40B4-BE49-F238E27FC236}">
                <a16:creationId xmlns:a16="http://schemas.microsoft.com/office/drawing/2014/main" xmlns="" id="{873C1E82-9F66-4F60-B330-E796500874D7}"/>
              </a:ext>
            </a:extLst>
          </p:cNvPr>
          <p:cNvSpPr/>
          <p:nvPr/>
        </p:nvSpPr>
        <p:spPr>
          <a:xfrm>
            <a:off x="424873" y="889047"/>
            <a:ext cx="1114192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xmlns="" id="{26236499-E3B4-4F43-BD67-186A409CBAAE}"/>
              </a:ext>
            </a:extLst>
          </p:cNvPr>
          <p:cNvSpPr txBox="1"/>
          <p:nvPr/>
        </p:nvSpPr>
        <p:spPr>
          <a:xfrm>
            <a:off x="437266" y="954503"/>
            <a:ext cx="103035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chemeClr val="bg1"/>
                </a:solidFill>
                <a:effectLst/>
                <a:uLnTx/>
                <a:uFillTx/>
                <a:latin typeface="Calibri" panose="020F0502020204030204"/>
                <a:ea typeface="+mn-ea"/>
                <a:cs typeface="+mn-cs"/>
              </a:rPr>
              <a:t>2.3.2. </a:t>
            </a:r>
            <a:r>
              <a:rPr kumimoji="0" lang="es-ES" sz="1800" b="0" i="0" u="none" strike="noStrike" kern="1200" cap="none" spc="0" normalizeH="0" noProof="0" dirty="0">
                <a:ln>
                  <a:noFill/>
                </a:ln>
                <a:solidFill>
                  <a:schemeClr val="bg1"/>
                </a:solidFill>
                <a:effectLst/>
                <a:uLnTx/>
                <a:uFillTx/>
                <a:latin typeface="Calibri" panose="020F0502020204030204"/>
                <a:ea typeface="+mn-ea"/>
                <a:cs typeface="+mn-cs"/>
              </a:rPr>
              <a:t>Orientaciones para prevenir la violencia en el aula virtual</a:t>
            </a:r>
            <a:endParaRPr kumimoji="0" lang="es-MX"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9" name="Bocadillo: rectángulo 10">
            <a:extLst>
              <a:ext uri="{FF2B5EF4-FFF2-40B4-BE49-F238E27FC236}">
                <a16:creationId xmlns:a16="http://schemas.microsoft.com/office/drawing/2014/main" xmlns="" id="{760DD4EE-A59D-4591-AD19-C37D5D2C4875}"/>
              </a:ext>
            </a:extLst>
          </p:cNvPr>
          <p:cNvSpPr/>
          <p:nvPr/>
        </p:nvSpPr>
        <p:spPr>
          <a:xfrm>
            <a:off x="-1737849" y="4233545"/>
            <a:ext cx="2350655" cy="996330"/>
          </a:xfrm>
          <a:prstGeom prst="wedgeRectCallout">
            <a:avLst>
              <a:gd name="adj1" fmla="val 55572"/>
              <a:gd name="adj2" fmla="val -2337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a:solidFill>
                  <a:prstClr val="black"/>
                </a:solidFill>
                <a:latin typeface="Calibri" panose="020F0502020204030204"/>
              </a:rPr>
              <a:t>Aureli</a:t>
            </a: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o: </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elaborar </a:t>
            </a:r>
            <a:r>
              <a:rPr lang="es-MX" sz="1400" dirty="0">
                <a:solidFill>
                  <a:prstClr val="black"/>
                </a:solidFill>
                <a:latin typeface="Calibri" panose="020F0502020204030204"/>
              </a:rPr>
              <a:t>una infografía </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con la información del recuadro punteado en rosa.</a:t>
            </a:r>
            <a:endParaRPr lang="es-MX" sz="1400" dirty="0">
              <a:solidFill>
                <a:prstClr val="black"/>
              </a:solidFill>
              <a:latin typeface="Calibri" panose="020F0502020204030204"/>
            </a:endParaRPr>
          </a:p>
        </p:txBody>
      </p:sp>
      <p:pic>
        <p:nvPicPr>
          <p:cNvPr id="10" name="Imagen 9">
            <a:extLst>
              <a:ext uri="{FF2B5EF4-FFF2-40B4-BE49-F238E27FC236}">
                <a16:creationId xmlns:a16="http://schemas.microsoft.com/office/drawing/2014/main" xmlns="" id="{817FD2AF-30FB-47CC-BEA7-CD25870194E5}"/>
              </a:ext>
            </a:extLst>
          </p:cNvPr>
          <p:cNvPicPr>
            <a:picLocks noChangeAspect="1"/>
          </p:cNvPicPr>
          <p:nvPr/>
        </p:nvPicPr>
        <p:blipFill>
          <a:blip r:embed="rId3"/>
          <a:stretch>
            <a:fillRect/>
          </a:stretch>
        </p:blipFill>
        <p:spPr>
          <a:xfrm>
            <a:off x="8342892" y="2188176"/>
            <a:ext cx="2962913" cy="2962913"/>
          </a:xfrm>
          <a:prstGeom prst="rect">
            <a:avLst/>
          </a:prstGeom>
        </p:spPr>
      </p:pic>
      <p:sp>
        <p:nvSpPr>
          <p:cNvPr id="11" name="Bocadillo: rectángulo 10">
            <a:extLst>
              <a:ext uri="{FF2B5EF4-FFF2-40B4-BE49-F238E27FC236}">
                <a16:creationId xmlns:a16="http://schemas.microsoft.com/office/drawing/2014/main" xmlns="" id="{730353C3-402A-49C3-B146-AA782A485032}"/>
              </a:ext>
            </a:extLst>
          </p:cNvPr>
          <p:cNvSpPr/>
          <p:nvPr/>
        </p:nvSpPr>
        <p:spPr>
          <a:xfrm>
            <a:off x="-2047115" y="917811"/>
            <a:ext cx="2350655" cy="443948"/>
          </a:xfrm>
          <a:prstGeom prst="wedgeRectCallout">
            <a:avLst>
              <a:gd name="adj1" fmla="val 57577"/>
              <a:gd name="adj2" fmla="val -170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segundo apartado de esta sección.</a:t>
            </a:r>
          </a:p>
        </p:txBody>
      </p:sp>
      <p:sp>
        <p:nvSpPr>
          <p:cNvPr id="14" name="Bocadillo: rectángulo 13">
            <a:extLst>
              <a:ext uri="{FF2B5EF4-FFF2-40B4-BE49-F238E27FC236}">
                <a16:creationId xmlns:a16="http://schemas.microsoft.com/office/drawing/2014/main" xmlns="" id="{BD5CB825-C432-4FF2-AEB0-430501BDDAA6}"/>
              </a:ext>
            </a:extLst>
          </p:cNvPr>
          <p:cNvSpPr/>
          <p:nvPr/>
        </p:nvSpPr>
        <p:spPr>
          <a:xfrm>
            <a:off x="-2047115" y="1494379"/>
            <a:ext cx="2350655" cy="443948"/>
          </a:xfrm>
          <a:prstGeom prst="wedgeRectCallout">
            <a:avLst>
              <a:gd name="adj1" fmla="val 57577"/>
              <a:gd name="adj2" fmla="val -170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segundo apartado de esta sección.</a:t>
            </a:r>
          </a:p>
        </p:txBody>
      </p:sp>
    </p:spTree>
    <p:extLst>
      <p:ext uri="{BB962C8B-B14F-4D97-AF65-F5344CB8AC3E}">
        <p14:creationId xmlns:p14="http://schemas.microsoft.com/office/powerpoint/2010/main" val="85873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6093656" y="986216"/>
            <a:ext cx="5361725" cy="58477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white"/>
                </a:solidFill>
                <a:effectLst/>
                <a:uLnTx/>
                <a:uFillTx/>
                <a:latin typeface="Calibri" panose="020F0502020204030204"/>
                <a:ea typeface="+mn-ea"/>
                <a:cs typeface="+mn-cs"/>
              </a:rPr>
              <a:t>Actividad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white"/>
                </a:solidFill>
                <a:effectLst/>
                <a:uLnTx/>
                <a:uFillTx/>
                <a:latin typeface="Calibri" panose="020F0502020204030204"/>
                <a:ea typeface="+mn-ea"/>
                <a:cs typeface="+mn-cs"/>
              </a:rPr>
              <a:t>Diseño de </a:t>
            </a:r>
            <a:r>
              <a:rPr kumimoji="0" lang="es-MX" sz="1800" b="1" i="0" u="none" strike="noStrike" kern="1200" cap="none" spc="0" normalizeH="0" baseline="0" noProof="0" dirty="0" err="1">
                <a:ln>
                  <a:noFill/>
                </a:ln>
                <a:solidFill>
                  <a:prstClr val="white"/>
                </a:solidFill>
                <a:effectLst/>
                <a:uLnTx/>
                <a:uFillTx/>
                <a:latin typeface="Calibri" panose="020F0502020204030204"/>
                <a:ea typeface="+mn-ea"/>
                <a:cs typeface="+mn-cs"/>
              </a:rPr>
              <a:t>planeaci</a:t>
            </a:r>
            <a:r>
              <a:rPr lang="es-MX" b="1" dirty="0" err="1">
                <a:solidFill>
                  <a:prstClr val="white"/>
                </a:solidFill>
                <a:latin typeface="Calibri" panose="020F0502020204030204"/>
              </a:rPr>
              <a:t>ón</a:t>
            </a:r>
            <a:r>
              <a:rPr lang="es-MX" b="1" dirty="0">
                <a:solidFill>
                  <a:prstClr val="white"/>
                </a:solidFill>
                <a:latin typeface="Calibri" panose="020F0502020204030204"/>
              </a:rPr>
              <a:t> de clase</a:t>
            </a:r>
            <a:endParaRPr kumimoji="0" lang="es-MX"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xmlns="" id="{A9707BAF-01F6-435C-8580-53D4E383FD82}"/>
              </a:ext>
            </a:extLst>
          </p:cNvPr>
          <p:cNvSpPr txBox="1"/>
          <p:nvPr/>
        </p:nvSpPr>
        <p:spPr>
          <a:xfrm>
            <a:off x="4962741" y="1719188"/>
            <a:ext cx="6850568" cy="35702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Descripción:</a:t>
            </a:r>
          </a:p>
          <a:p>
            <a:pPr marL="179388" indent="-179388" algn="just"/>
            <a:r>
              <a:rPr lang="es-MX" sz="1200" dirty="0"/>
              <a:t>1. Realice el diseño y planeación de, por lo menos, una clase, tema, unidad o fase (de un día, semana o mes) en la modalidad de educación híbrida, tomando en cuenta la flexibilidad de la misma para las adecuaciones que sean necesarias en la puesta en práctica de acuerdo </a:t>
            </a:r>
            <a:r>
              <a:rPr lang="es-MX" sz="1200" dirty="0">
                <a:solidFill>
                  <a:srgbClr val="FF0000"/>
                </a:solidFill>
              </a:rPr>
              <a:t>con</a:t>
            </a:r>
            <a:r>
              <a:rPr lang="es-MX" sz="1200" dirty="0"/>
              <a:t> los diferentes escenarios que se pueden presentar.</a:t>
            </a:r>
          </a:p>
          <a:p>
            <a:pPr marL="179388" indent="-179388" algn="just"/>
            <a:r>
              <a:rPr lang="es-MX" sz="1200" dirty="0"/>
              <a:t>2. Aquí mismo le compartimos tres formatos de planeación, puede usar cualquiera o alguno que se acomode mejor a las necesidades de la clase, tema o fase que vaya a usar como ejercicio de trabajo en un aula híbrida.</a:t>
            </a:r>
          </a:p>
          <a:p>
            <a:pPr marL="361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6200" marR="0" lvl="1" indent="0" algn="l" defTabSz="914400" rtl="0" eaLnBrk="1" fontAlgn="auto" latinLnBrk="0" hangingPunct="1">
              <a:lnSpc>
                <a:spcPct val="100000"/>
              </a:lnSpc>
              <a:spcBef>
                <a:spcPts val="0"/>
              </a:spcBef>
              <a:spcAft>
                <a:spcPts val="0"/>
              </a:spcAft>
              <a:buClrTx/>
              <a:buSzTx/>
              <a:buFontTx/>
              <a:buNone/>
              <a:tabLst/>
              <a:defRPr/>
            </a:pPr>
            <a:endPar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Criterios de evaluación:</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Consulte la </a:t>
            </a:r>
            <a:r>
              <a:rPr lang="es-MX" sz="1200" b="1" u="sng" dirty="0">
                <a:solidFill>
                  <a:prstClr val="black"/>
                </a:solidFill>
                <a:latin typeface="Calibri" panose="020F0502020204030204"/>
              </a:rPr>
              <a:t>R</a:t>
            </a:r>
            <a:r>
              <a:rPr kumimoji="0" lang="es-MX" sz="1200" b="1" i="0" u="sng" strike="noStrike" kern="1200" cap="none" spc="0" normalizeH="0" baseline="0" noProof="0" dirty="0">
                <a:ln>
                  <a:noFill/>
                </a:ln>
                <a:solidFill>
                  <a:prstClr val="black"/>
                </a:solidFill>
                <a:effectLst/>
                <a:uLnTx/>
                <a:uFillTx/>
                <a:latin typeface="Calibri" panose="020F0502020204030204"/>
                <a:ea typeface="+mn-ea"/>
                <a:cs typeface="+mn-cs"/>
              </a:rPr>
              <a:t>úbrica de evaluación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para la participación en este </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foro</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Lineamientos de entrega</a:t>
            </a: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lvl="0" indent="-285750" algn="just">
              <a:buFont typeface="Arial" panose="020B0604020202020204" pitchFamily="34" charset="0"/>
              <a:buChar char="•"/>
              <a:defRPr/>
            </a:pPr>
            <a:r>
              <a:rPr lang="es-ES" sz="1200" dirty="0"/>
              <a:t>Titule el archivo de la siguiente forma: </a:t>
            </a:r>
            <a:r>
              <a:rPr lang="es-ES" sz="1200" dirty="0" err="1"/>
              <a:t>Act</a:t>
            </a:r>
            <a:r>
              <a:rPr lang="es-ES" sz="1200" i="1" dirty="0" err="1"/>
              <a:t>n</a:t>
            </a:r>
            <a:r>
              <a:rPr lang="es-ES" sz="1200" dirty="0" err="1"/>
              <a:t>_PrimerApellidoyPrimerNombre</a:t>
            </a:r>
            <a:r>
              <a:rPr lang="es-ES" sz="1200" dirty="0"/>
              <a:t>. Por ejemplo: Act</a:t>
            </a:r>
            <a:r>
              <a:rPr lang="es-ES" sz="1200" i="1" dirty="0"/>
              <a:t>1</a:t>
            </a:r>
            <a:r>
              <a:rPr lang="es-ES" sz="1200" dirty="0"/>
              <a:t>_VillanuevaMariaTeresa </a:t>
            </a:r>
          </a:p>
          <a:p>
            <a:pPr marL="285750" lvl="0" indent="-285750" algn="just">
              <a:buFont typeface="Arial" panose="020B0604020202020204" pitchFamily="34" charset="0"/>
              <a:buChar char="•"/>
              <a:defRPr/>
            </a:pPr>
            <a:r>
              <a:rPr lang="es-ES" sz="1200" dirty="0"/>
              <a:t>Envíe su archivo, en formato </a:t>
            </a:r>
            <a:r>
              <a:rPr lang="es-ES" sz="1200" dirty="0" err="1"/>
              <a:t>word</a:t>
            </a:r>
            <a:r>
              <a:rPr lang="es-ES" sz="1200" dirty="0"/>
              <a:t>, PDF o </a:t>
            </a:r>
            <a:r>
              <a:rPr lang="es-ES" sz="1200" dirty="0" err="1"/>
              <a:t>ppt</a:t>
            </a:r>
            <a:r>
              <a:rPr lang="es-ES" sz="1200" dirty="0"/>
              <a:t>, a través del apartado </a:t>
            </a:r>
            <a:r>
              <a:rPr lang="es-ES" sz="1200" b="1" dirty="0"/>
              <a:t>Actividades </a:t>
            </a:r>
            <a:r>
              <a:rPr lang="es-ES" sz="1200" dirty="0"/>
              <a:t>de la plataforma </a:t>
            </a:r>
            <a:r>
              <a:rPr lang="es-ES" sz="1200" dirty="0" err="1"/>
              <a:t>Eminus</a:t>
            </a:r>
            <a:r>
              <a:rPr lang="es-ES" sz="1200" dirty="0"/>
              <a:t>, a más tardar en la fecha establecida en el </a:t>
            </a:r>
            <a:r>
              <a:rPr lang="es-ES" sz="1200" b="1" dirty="0"/>
              <a:t>Calendario de entregas</a:t>
            </a:r>
            <a:r>
              <a:rPr lang="es-ES" sz="1200" dirty="0"/>
              <a:t>. </a:t>
            </a:r>
          </a:p>
        </p:txBody>
      </p:sp>
      <p:sp>
        <p:nvSpPr>
          <p:cNvPr id="13" name="Título 1">
            <a:extLst>
              <a:ext uri="{FF2B5EF4-FFF2-40B4-BE49-F238E27FC236}">
                <a16:creationId xmlns:a16="http://schemas.microsoft.com/office/drawing/2014/main" xmlns="" id="{2E2221D9-EA27-4789-BD5A-87BAC12E5EED}"/>
              </a:ext>
            </a:extLst>
          </p:cNvPr>
          <p:cNvSpPr>
            <a:spLocks noGrp="1"/>
          </p:cNvSpPr>
          <p:nvPr>
            <p:ph type="title"/>
          </p:nvPr>
        </p:nvSpPr>
        <p:spPr>
          <a:xfrm>
            <a:off x="444478" y="604059"/>
            <a:ext cx="4044395" cy="559589"/>
          </a:xfrm>
        </p:spPr>
        <p:txBody>
          <a:bodyPr>
            <a:normAutofit/>
          </a:bodyPr>
          <a:lstStyle/>
          <a:p>
            <a:r>
              <a:rPr lang="es-MX" sz="2800" dirty="0"/>
              <a:t>Evidencias de desempeño</a:t>
            </a:r>
          </a:p>
        </p:txBody>
      </p:sp>
      <p:pic>
        <p:nvPicPr>
          <p:cNvPr id="6" name="Imagen 5"/>
          <p:cNvPicPr>
            <a:picLocks noChangeAspect="1"/>
          </p:cNvPicPr>
          <p:nvPr/>
        </p:nvPicPr>
        <p:blipFill rotWithShape="1">
          <a:blip r:embed="rId2"/>
          <a:srcRect t="18932" r="3402"/>
          <a:stretch/>
        </p:blipFill>
        <p:spPr>
          <a:xfrm>
            <a:off x="261794" y="1949697"/>
            <a:ext cx="4498466" cy="2007008"/>
          </a:xfrm>
          <a:prstGeom prst="rect">
            <a:avLst/>
          </a:prstGeom>
        </p:spPr>
      </p:pic>
      <p:sp>
        <p:nvSpPr>
          <p:cNvPr id="14" name="Bocadillo: rectángulo 10">
            <a:extLst>
              <a:ext uri="{FF2B5EF4-FFF2-40B4-BE49-F238E27FC236}">
                <a16:creationId xmlns:a16="http://schemas.microsoft.com/office/drawing/2014/main" xmlns="" id="{CCEC50DB-0BA9-36A0-DF3C-8BFF7421154B}"/>
              </a:ext>
            </a:extLst>
          </p:cNvPr>
          <p:cNvSpPr/>
          <p:nvPr/>
        </p:nvSpPr>
        <p:spPr>
          <a:xfrm>
            <a:off x="347783" y="4347518"/>
            <a:ext cx="4412477" cy="484131"/>
          </a:xfrm>
          <a:prstGeom prst="wedgeRectCallout">
            <a:avLst>
              <a:gd name="adj1" fmla="val 57088"/>
              <a:gd name="adj2" fmla="val -10633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white"/>
                </a:solidFill>
                <a:effectLst/>
                <a:uLnTx/>
                <a:uFillTx/>
                <a:latin typeface="Calibri" panose="020F0502020204030204"/>
                <a:ea typeface="+mn-ea"/>
                <a:cs typeface="+mn-cs"/>
              </a:rPr>
              <a:t>Renato</a:t>
            </a:r>
            <a:r>
              <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rPr>
              <a:t>: ligar al documento rúbrica de </a:t>
            </a:r>
            <a:r>
              <a:rPr kumimoji="0" lang="es-MX" sz="1400" b="0" i="0" u="none" strike="noStrike" kern="1200" cap="none" spc="0" normalizeH="0" baseline="0" noProof="0" dirty="0" smtClean="0">
                <a:ln>
                  <a:noFill/>
                </a:ln>
                <a:solidFill>
                  <a:prstClr val="white"/>
                </a:solidFill>
                <a:effectLst/>
                <a:uLnTx/>
                <a:uFillTx/>
                <a:latin typeface="Calibri" panose="020F0502020204030204"/>
                <a:ea typeface="+mn-ea"/>
                <a:cs typeface="+mn-cs"/>
              </a:rPr>
              <a:t>evaluación, anexo en carpeta</a:t>
            </a:r>
            <a:r>
              <a:rPr lang="es-MX" sz="1400" dirty="0" smtClean="0">
                <a:solidFill>
                  <a:prstClr val="white"/>
                </a:solidFill>
                <a:latin typeface="Calibri" panose="020F0502020204030204"/>
              </a:rPr>
              <a:t>.</a:t>
            </a:r>
            <a:endPar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2</a:t>
            </a:r>
          </a:p>
        </p:txBody>
      </p:sp>
    </p:spTree>
    <p:extLst>
      <p:ext uri="{BB962C8B-B14F-4D97-AF65-F5344CB8AC3E}">
        <p14:creationId xmlns:p14="http://schemas.microsoft.com/office/powerpoint/2010/main" val="53700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921433" y="2072185"/>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Básicas</a:t>
            </a:r>
          </a:p>
        </p:txBody>
      </p:sp>
      <p:sp>
        <p:nvSpPr>
          <p:cNvPr id="10" name="CuadroTexto 9">
            <a:extLst>
              <a:ext uri="{FF2B5EF4-FFF2-40B4-BE49-F238E27FC236}">
                <a16:creationId xmlns:a16="http://schemas.microsoft.com/office/drawing/2014/main" xmlns="" id="{1B6E25F1-4638-4096-A303-1E7B797DCE07}"/>
              </a:ext>
            </a:extLst>
          </p:cNvPr>
          <p:cNvSpPr txBox="1"/>
          <p:nvPr/>
        </p:nvSpPr>
        <p:spPr>
          <a:xfrm>
            <a:off x="921433" y="2837042"/>
            <a:ext cx="10782887" cy="3170099"/>
          </a:xfrm>
          <a:prstGeom prst="rect">
            <a:avLst/>
          </a:prstGeom>
          <a:noFill/>
        </p:spPr>
        <p:txBody>
          <a:bodyPr wrap="square">
            <a:spAutoFit/>
          </a:bodyPr>
          <a:lstStyle/>
          <a:p>
            <a:pPr marL="171450" lvl="0" indent="-171450">
              <a:buFont typeface="Arial" panose="020B0604020202020204" pitchFamily="34" charset="0"/>
              <a:buChar char="•"/>
              <a:defRPr/>
            </a:pPr>
            <a:r>
              <a:rPr lang="es-ES" sz="1400" dirty="0">
                <a:solidFill>
                  <a:prstClr val="black"/>
                </a:solidFill>
              </a:rPr>
              <a:t>Agudelo, M. (2009). Importancia del diseño instruccional en ambientes virtuales de aprendizaje. En J. Sánchez (ed.). </a:t>
            </a:r>
            <a:r>
              <a:rPr lang="es-ES" sz="1400" i="1" dirty="0">
                <a:solidFill>
                  <a:prstClr val="black"/>
                </a:solidFill>
              </a:rPr>
              <a:t>Nuevas Ideas en Informática Educativa, 5</a:t>
            </a:r>
            <a:r>
              <a:rPr lang="es-ES" sz="1400" dirty="0">
                <a:solidFill>
                  <a:prstClr val="black"/>
                </a:solidFill>
              </a:rPr>
              <a:t>, 118</a:t>
            </a:r>
            <a:r>
              <a:rPr lang="es-ES" sz="1400" dirty="0"/>
              <a:t>-</a:t>
            </a:r>
            <a:r>
              <a:rPr lang="es-ES" sz="1400" dirty="0">
                <a:solidFill>
                  <a:prstClr val="black"/>
                </a:solidFill>
              </a:rPr>
              <a:t>127. </a:t>
            </a:r>
            <a:r>
              <a:rPr lang="es-ES" sz="1400" dirty="0">
                <a:solidFill>
                  <a:prstClr val="black"/>
                </a:solidFill>
                <a:hlinkClick r:id="rId2"/>
              </a:rPr>
              <a:t>http://www.tise.cl/2009/tise_2009/pdf/14.pdf</a:t>
            </a:r>
            <a:r>
              <a:rPr lang="es-ES" sz="1400" dirty="0">
                <a:solidFill>
                  <a:prstClr val="black"/>
                </a:solidFill>
              </a:rPr>
              <a:t> </a:t>
            </a:r>
            <a:endParaRPr lang="es-ES" sz="1400" dirty="0"/>
          </a:p>
          <a:p>
            <a:pPr marL="171450" indent="-171450">
              <a:buFont typeface="Arial" panose="020B0604020202020204" pitchFamily="34" charset="0"/>
              <a:buChar char="•"/>
            </a:pPr>
            <a:r>
              <a:rPr lang="es-ES" sz="1400" dirty="0" err="1"/>
              <a:t>Andriano</a:t>
            </a:r>
            <a:r>
              <a:rPr lang="es-ES" sz="1400" dirty="0"/>
              <a:t>, J. (17 de julio de 2020). Planeación híbrida en tiempos de COVID-19. </a:t>
            </a:r>
            <a:r>
              <a:rPr lang="es-ES" sz="1400" i="1" dirty="0"/>
              <a:t>Educación futura</a:t>
            </a:r>
            <a:r>
              <a:rPr lang="es-ES" sz="1400" dirty="0"/>
              <a:t>. </a:t>
            </a:r>
            <a:r>
              <a:rPr lang="es-ES" sz="1400" dirty="0">
                <a:hlinkClick r:id="rId3"/>
              </a:rPr>
              <a:t>https://www.educacionfutura.org/planeacion-hibrida-en-tiempos-de-covid-19/#:~:text=La%20denominada%20educaci%C3%B3n%20h%C3%ADbrida%2C%20es,objetivos%20que%20marca%20la%20educaci%C3%B3n</a:t>
            </a:r>
            <a:r>
              <a:rPr lang="es-ES" sz="1400" dirty="0"/>
              <a:t> </a:t>
            </a:r>
          </a:p>
          <a:p>
            <a:pPr marL="171450" indent="-171450">
              <a:buFont typeface="Arial" panose="020B0604020202020204" pitchFamily="34" charset="0"/>
              <a:buChar char="•"/>
            </a:pPr>
            <a:r>
              <a:rPr lang="es-ES" sz="1400" dirty="0"/>
              <a:t>Lirmi.com (2021, 4 de enero). </a:t>
            </a:r>
            <a:r>
              <a:rPr lang="es-ES" sz="1400" i="1" dirty="0"/>
              <a:t>¿Cómo implementar educación híbrida? </a:t>
            </a:r>
            <a:r>
              <a:rPr lang="es-MX" sz="1400" dirty="0"/>
              <a:t>[</a:t>
            </a:r>
            <a:r>
              <a:rPr lang="es-ES" sz="1400" dirty="0"/>
              <a:t>Video</a:t>
            </a:r>
            <a:r>
              <a:rPr lang="es-MX" sz="1400" dirty="0"/>
              <a:t>]</a:t>
            </a:r>
            <a:r>
              <a:rPr lang="es-ES_tradnl" sz="1400" dirty="0"/>
              <a:t>.</a:t>
            </a:r>
            <a:r>
              <a:rPr lang="es-ES" sz="1400" dirty="0"/>
              <a:t> </a:t>
            </a:r>
            <a:r>
              <a:rPr lang="es-ES" sz="1400" dirty="0" err="1"/>
              <a:t>Youtube</a:t>
            </a:r>
            <a:r>
              <a:rPr lang="es-ES" sz="1400" dirty="0"/>
              <a:t>. </a:t>
            </a:r>
            <a:r>
              <a:rPr lang="es-ES" sz="1400" dirty="0">
                <a:hlinkClick r:id="rId4"/>
              </a:rPr>
              <a:t>https://www.youtube.com/watch?v=nsoOTh4Mv0k</a:t>
            </a:r>
            <a:r>
              <a:rPr lang="es-ES" sz="1400" dirty="0"/>
              <a:t> </a:t>
            </a:r>
          </a:p>
          <a:p>
            <a:pPr marL="171450" indent="-171450">
              <a:buFont typeface="Arial" panose="020B0604020202020204" pitchFamily="34" charset="0"/>
              <a:buChar char="•"/>
            </a:pPr>
            <a:r>
              <a:rPr lang="es-ES" sz="1400" dirty="0"/>
              <a:t>Cultura UNAM. (2021, 3 de agosto). </a:t>
            </a:r>
            <a:r>
              <a:rPr lang="es-ES" sz="1400" i="1" dirty="0"/>
              <a:t>Tipos de violencia digital. </a:t>
            </a:r>
            <a:r>
              <a:rPr lang="es-MX" sz="1400" dirty="0"/>
              <a:t>[</a:t>
            </a:r>
            <a:r>
              <a:rPr lang="es-ES" sz="1400" dirty="0"/>
              <a:t>Video</a:t>
            </a:r>
            <a:r>
              <a:rPr lang="es-MX" sz="1400" dirty="0"/>
              <a:t>]</a:t>
            </a:r>
            <a:r>
              <a:rPr lang="es-ES_tradnl" sz="1400" dirty="0"/>
              <a:t>.</a:t>
            </a:r>
            <a:r>
              <a:rPr lang="es-ES" sz="1400" dirty="0"/>
              <a:t> </a:t>
            </a:r>
            <a:r>
              <a:rPr lang="es-ES" sz="1400" dirty="0" err="1"/>
              <a:t>Youtube</a:t>
            </a:r>
            <a:r>
              <a:rPr lang="es-ES" sz="1400" dirty="0"/>
              <a:t>. </a:t>
            </a:r>
            <a:r>
              <a:rPr lang="es-ES" sz="1400" dirty="0">
                <a:hlinkClick r:id="rId5"/>
              </a:rPr>
              <a:t>https://youtu.be/j3z7mimyPp8</a:t>
            </a:r>
            <a:r>
              <a:rPr lang="es-ES" sz="1400" dirty="0"/>
              <a:t> </a:t>
            </a:r>
          </a:p>
          <a:p>
            <a:pPr marL="171450" indent="-171450">
              <a:buFont typeface="Arial" panose="020B0604020202020204" pitchFamily="34" charset="0"/>
              <a:buChar char="•"/>
            </a:pPr>
            <a:r>
              <a:rPr lang="es-ES" sz="1400" dirty="0"/>
              <a:t>De Jesús, L. E. </a:t>
            </a:r>
            <a:r>
              <a:rPr lang="es-MX" sz="1400" dirty="0"/>
              <a:t>&amp;</a:t>
            </a:r>
            <a:r>
              <a:rPr lang="es-ES" sz="1400" dirty="0"/>
              <a:t> Ayala, S. (2021). Diseño instruccional en ambientes virtuales, basado en el modelo ADDIE. En Luna Rizo, M., Ayala Ramírez, S. y Rosas Chávez, P. (</a:t>
            </a:r>
            <a:r>
              <a:rPr lang="es-ES" sz="1400" dirty="0" err="1"/>
              <a:t>coords</a:t>
            </a:r>
            <a:r>
              <a:rPr lang="es-ES" sz="1400" dirty="0"/>
              <a:t>. ). </a:t>
            </a:r>
            <a:r>
              <a:rPr lang="es-ES" sz="1400" i="1" dirty="0"/>
              <a:t>El diseño instruccional. Elemento clave para la innovación en el aprendizaje: modelos y enfoques</a:t>
            </a:r>
            <a:r>
              <a:rPr lang="es-ES" sz="1400" dirty="0"/>
              <a:t>, págs. 122-148. </a:t>
            </a:r>
            <a:r>
              <a:rPr lang="es-ES" sz="1400" dirty="0">
                <a:hlinkClick r:id="rId6"/>
              </a:rPr>
              <a:t>https://mta.udg.mx/sites/default/files/adjuntos/el_diseno_instruccional_interactivo.pdf</a:t>
            </a:r>
            <a:r>
              <a:rPr lang="es-ES" sz="1400" dirty="0"/>
              <a:t> </a:t>
            </a:r>
          </a:p>
          <a:p>
            <a:pPr marL="171450" indent="-171450">
              <a:buFont typeface="Arial" panose="020B0604020202020204" pitchFamily="34" charset="0"/>
              <a:buChar char="•"/>
            </a:pPr>
            <a:r>
              <a:rPr lang="es-ES" sz="1400" dirty="0"/>
              <a:t>Facultad de Ciencias Políticas y Sociales. (2022). Aulas Virtuales con Perspectiva de Género. </a:t>
            </a:r>
            <a:r>
              <a:rPr lang="es-ES" sz="1400" i="1" dirty="0" err="1"/>
              <a:t>IntegraTic</a:t>
            </a:r>
            <a:r>
              <a:rPr lang="es-ES" sz="1400" dirty="0"/>
              <a:t>. </a:t>
            </a:r>
            <a:r>
              <a:rPr lang="es-ES" sz="1400" dirty="0">
                <a:hlinkClick r:id="rId7"/>
              </a:rPr>
              <a:t>https://integratic.politicas.unam.mx/?page_id=2557</a:t>
            </a:r>
            <a:r>
              <a:rPr lang="es-ES" sz="1400" dirty="0"/>
              <a:t> </a:t>
            </a:r>
          </a:p>
          <a:p>
            <a:pPr marL="171450" indent="-171450">
              <a:buFont typeface="Arial" panose="020B0604020202020204" pitchFamily="34" charset="0"/>
              <a:buChar char="•"/>
            </a:pPr>
            <a:r>
              <a:rPr lang="es-ES" sz="1400" dirty="0"/>
              <a:t>Facultad de Ciencias Políticas y sociales (2022). Recomendaciones básicas. </a:t>
            </a:r>
            <a:r>
              <a:rPr lang="es-ES" sz="1400" i="1" dirty="0" err="1"/>
              <a:t>IntegraTic</a:t>
            </a:r>
            <a:r>
              <a:rPr lang="es-ES" sz="1400" dirty="0"/>
              <a:t>. </a:t>
            </a:r>
            <a:r>
              <a:rPr lang="es-ES" sz="1400" dirty="0">
                <a:hlinkClick r:id="rId8"/>
              </a:rPr>
              <a:t>https://integratic.politicas.unam.mx/?page_id=1649</a:t>
            </a:r>
            <a:r>
              <a:rPr lang="es-ES" sz="1400" dirty="0"/>
              <a:t> </a:t>
            </a:r>
          </a:p>
          <a:p>
            <a:pPr marL="171450" indent="-171450">
              <a:buFont typeface="Arial" panose="020B0604020202020204" pitchFamily="34" charset="0"/>
              <a:buChar char="•"/>
            </a:pPr>
            <a:r>
              <a:rPr lang="es-ES" sz="1400" dirty="0"/>
              <a:t>Ingenia </a:t>
            </a:r>
            <a:r>
              <a:rPr lang="es-ES" sz="1400" dirty="0" err="1"/>
              <a:t>UdA</a:t>
            </a:r>
            <a:r>
              <a:rPr lang="es-ES" sz="1400" dirty="0"/>
              <a:t>. (2016, 5 de abril). </a:t>
            </a:r>
            <a:r>
              <a:rPr lang="es-ES" sz="1400" i="1" dirty="0"/>
              <a:t>Diseño instruccional ADDIE. </a:t>
            </a:r>
            <a:r>
              <a:rPr lang="es-MX" sz="1400" dirty="0"/>
              <a:t>[</a:t>
            </a:r>
            <a:r>
              <a:rPr lang="es-ES" sz="1400" dirty="0"/>
              <a:t>Video</a:t>
            </a:r>
            <a:r>
              <a:rPr lang="es-MX" sz="1400" dirty="0"/>
              <a:t>]</a:t>
            </a:r>
            <a:r>
              <a:rPr lang="es-ES_tradnl" sz="1400" dirty="0"/>
              <a:t>.</a:t>
            </a:r>
            <a:r>
              <a:rPr lang="es-ES" sz="1400" dirty="0"/>
              <a:t> </a:t>
            </a:r>
            <a:r>
              <a:rPr lang="es-ES" sz="1400" dirty="0" err="1"/>
              <a:t>Youtube</a:t>
            </a:r>
            <a:r>
              <a:rPr lang="es-ES" sz="1400" dirty="0"/>
              <a:t>. </a:t>
            </a:r>
            <a:r>
              <a:rPr lang="es-ES" sz="1400" dirty="0">
                <a:hlinkClick r:id="rId9"/>
              </a:rPr>
              <a:t>https://youtu.be/j2xv-Z7w69s</a:t>
            </a:r>
            <a:r>
              <a:rPr lang="es-ES" sz="1400" dirty="0"/>
              <a:t> </a:t>
            </a:r>
            <a:endParaRPr lang="es-MX" sz="1400" dirty="0"/>
          </a:p>
        </p:txBody>
      </p:sp>
      <p:sp>
        <p:nvSpPr>
          <p:cNvPr id="9" name="Título 1">
            <a:extLst>
              <a:ext uri="{FF2B5EF4-FFF2-40B4-BE49-F238E27FC236}">
                <a16:creationId xmlns:a16="http://schemas.microsoft.com/office/drawing/2014/main" xmlns="" id="{B4259CEA-837E-11D9-3DBC-4486A1EE09C2}"/>
              </a:ext>
            </a:extLst>
          </p:cNvPr>
          <p:cNvSpPr txBox="1">
            <a:spLocks/>
          </p:cNvSpPr>
          <p:nvPr/>
        </p:nvSpPr>
        <p:spPr>
          <a:xfrm>
            <a:off x="588819" y="558529"/>
            <a:ext cx="10515600" cy="5550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MX" sz="3600" b="0" i="0" u="none" strike="noStrike" kern="1200" cap="none" spc="0" normalizeH="0" baseline="0" noProof="0" dirty="0">
                <a:ln>
                  <a:noFill/>
                </a:ln>
                <a:solidFill>
                  <a:prstClr val="black"/>
                </a:solidFill>
                <a:effectLst/>
                <a:uLnTx/>
                <a:uFillTx/>
                <a:latin typeface="Calibri Light" panose="020F0302020204030204"/>
                <a:ea typeface="+mj-ea"/>
                <a:cs typeface="+mj-cs"/>
              </a:rPr>
              <a:t>Fuentes de información</a:t>
            </a:r>
          </a:p>
        </p:txBody>
      </p:sp>
      <p:sp>
        <p:nvSpPr>
          <p:cNvPr id="12"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2</a:t>
            </a:r>
          </a:p>
        </p:txBody>
      </p:sp>
    </p:spTree>
    <p:extLst>
      <p:ext uri="{BB962C8B-B14F-4D97-AF65-F5344CB8AC3E}">
        <p14:creationId xmlns:p14="http://schemas.microsoft.com/office/powerpoint/2010/main" val="399539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xmlns="" id="{FE7F7D5A-42D8-4533-39DD-CF7128DF7235}"/>
              </a:ext>
            </a:extLst>
          </p:cNvPr>
          <p:cNvSpPr/>
          <p:nvPr/>
        </p:nvSpPr>
        <p:spPr>
          <a:xfrm>
            <a:off x="839786" y="2282626"/>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MX">
              <a:solidFill>
                <a:prstClr val="white"/>
              </a:solidFill>
            </a:endParaRPr>
          </a:p>
        </p:txBody>
      </p:sp>
      <p:sp>
        <p:nvSpPr>
          <p:cNvPr id="9" name="Rectángulo 8">
            <a:extLst>
              <a:ext uri="{FF2B5EF4-FFF2-40B4-BE49-F238E27FC236}">
                <a16:creationId xmlns:a16="http://schemas.microsoft.com/office/drawing/2014/main" xmlns="" id="{94D191FF-2770-4808-B9E3-E3D5F31A44B9}"/>
              </a:ext>
            </a:extLst>
          </p:cNvPr>
          <p:cNvSpPr/>
          <p:nvPr/>
        </p:nvSpPr>
        <p:spPr>
          <a:xfrm>
            <a:off x="839787" y="2989208"/>
            <a:ext cx="10742612" cy="285785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MX">
              <a:solidFill>
                <a:prstClr val="white"/>
              </a:solidFill>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39787" y="2328481"/>
            <a:ext cx="5157787" cy="465689"/>
          </a:xfrm>
          <a:ln>
            <a:noFill/>
          </a:ln>
        </p:spPr>
        <p:txBody>
          <a:bodyPr/>
          <a:lstStyle/>
          <a:p>
            <a:r>
              <a:rPr lang="es-MX" dirty="0">
                <a:solidFill>
                  <a:schemeClr val="bg1"/>
                </a:solidFill>
              </a:rPr>
              <a:t>Propósito</a:t>
            </a:r>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1429279" y="3236306"/>
            <a:ext cx="5222442" cy="1872233"/>
          </a:xfrm>
          <a:ln>
            <a:noFill/>
          </a:ln>
        </p:spPr>
        <p:txBody>
          <a:bodyPr>
            <a:normAutofit/>
          </a:bodyPr>
          <a:lstStyle/>
          <a:p>
            <a:pPr marL="0" indent="0" algn="just">
              <a:lnSpc>
                <a:spcPct val="100000"/>
              </a:lnSpc>
              <a:buNone/>
            </a:pPr>
            <a:endParaRPr lang="es-ES" sz="1800" dirty="0" smtClean="0"/>
          </a:p>
          <a:p>
            <a:pPr marL="0" indent="0" algn="just">
              <a:lnSpc>
                <a:spcPct val="100000"/>
              </a:lnSpc>
              <a:buNone/>
            </a:pPr>
            <a:r>
              <a:rPr lang="es-ES" sz="1800" dirty="0" smtClean="0"/>
              <a:t>El </a:t>
            </a:r>
            <a:r>
              <a:rPr lang="es-ES" sz="1800" dirty="0"/>
              <a:t>participante desarrolla saberes teóricos y prácticos para planear una sesión de aprendizaje en modalidad híbrida, considerando los elementos de diseño instruccional de la plataforma Eminus 4.</a:t>
            </a:r>
            <a:endParaRPr lang="es-MX" sz="1800" dirty="0"/>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s-MX" sz="2400" b="1" dirty="0">
                <a:solidFill>
                  <a:prstClr val="white"/>
                </a:solidFill>
              </a:rPr>
              <a:t>Fase 2</a:t>
            </a:r>
          </a:p>
        </p:txBody>
      </p:sp>
      <p:pic>
        <p:nvPicPr>
          <p:cNvPr id="14" name="Gráfico 13" descr="Imagen con relleno sólido">
            <a:extLst>
              <a:ext uri="{FF2B5EF4-FFF2-40B4-BE49-F238E27FC236}">
                <a16:creationId xmlns:a16="http://schemas.microsoft.com/office/drawing/2014/main" xmlns="" id="{A84E31BE-82E0-B272-0E96-92140178C1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96941" y="2390213"/>
            <a:ext cx="3744446" cy="3744446"/>
          </a:xfrm>
          <a:prstGeom prst="rect">
            <a:avLst/>
          </a:prstGeom>
        </p:spPr>
      </p:pic>
      <p:sp>
        <p:nvSpPr>
          <p:cNvPr id="16" name="Bocadillo: rectángulo 10">
            <a:extLst>
              <a:ext uri="{FF2B5EF4-FFF2-40B4-BE49-F238E27FC236}">
                <a16:creationId xmlns:a16="http://schemas.microsoft.com/office/drawing/2014/main" xmlns="" id="{08259934-AD94-419C-9908-652ADF4A9674}"/>
              </a:ext>
            </a:extLst>
          </p:cNvPr>
          <p:cNvSpPr/>
          <p:nvPr/>
        </p:nvSpPr>
        <p:spPr>
          <a:xfrm>
            <a:off x="6928657" y="5678686"/>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prstClr val="black"/>
                </a:solidFill>
              </a:rPr>
              <a:t>Jonathan: </a:t>
            </a:r>
            <a:r>
              <a:rPr lang="es-MX" sz="1400" dirty="0">
                <a:solidFill>
                  <a:prstClr val="black"/>
                </a:solidFill>
              </a:rPr>
              <a:t>Integrar imagen de acuerdo al texto.</a:t>
            </a:r>
          </a:p>
        </p:txBody>
      </p:sp>
    </p:spTree>
    <p:extLst>
      <p:ext uri="{BB962C8B-B14F-4D97-AF65-F5344CB8AC3E}">
        <p14:creationId xmlns:p14="http://schemas.microsoft.com/office/powerpoint/2010/main" val="376012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xmlns="" id="{FE7F7D5A-42D8-4533-39DD-CF7128DF7235}"/>
              </a:ext>
            </a:extLst>
          </p:cNvPr>
          <p:cNvSpPr/>
          <p:nvPr/>
        </p:nvSpPr>
        <p:spPr>
          <a:xfrm>
            <a:off x="745656" y="1423713"/>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MX">
              <a:solidFill>
                <a:prstClr val="white"/>
              </a:solidFill>
            </a:endParaRPr>
          </a:p>
        </p:txBody>
      </p:sp>
      <p:sp>
        <p:nvSpPr>
          <p:cNvPr id="9" name="Rectángulo 8">
            <a:extLst>
              <a:ext uri="{FF2B5EF4-FFF2-40B4-BE49-F238E27FC236}">
                <a16:creationId xmlns:a16="http://schemas.microsoft.com/office/drawing/2014/main" xmlns="" id="{94D191FF-2770-4808-B9E3-E3D5F31A44B9}"/>
              </a:ext>
            </a:extLst>
          </p:cNvPr>
          <p:cNvSpPr/>
          <p:nvPr/>
        </p:nvSpPr>
        <p:spPr>
          <a:xfrm>
            <a:off x="745657" y="2231446"/>
            <a:ext cx="10742612" cy="432637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MX">
              <a:solidFill>
                <a:prstClr val="white"/>
              </a:solidFill>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40577" y="1455544"/>
            <a:ext cx="5157787" cy="465689"/>
          </a:xfrm>
          <a:ln>
            <a:noFill/>
          </a:ln>
        </p:spPr>
        <p:txBody>
          <a:bodyPr/>
          <a:lstStyle/>
          <a:p>
            <a:r>
              <a:rPr lang="es-MX" dirty="0">
                <a:solidFill>
                  <a:schemeClr val="bg1"/>
                </a:solidFill>
              </a:rPr>
              <a:t>Situación problematizadora</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s-MX" sz="2400" b="1" dirty="0">
                <a:solidFill>
                  <a:prstClr val="white"/>
                </a:solidFill>
              </a:rPr>
              <a:t>Fase 2</a:t>
            </a:r>
          </a:p>
        </p:txBody>
      </p:sp>
      <p:sp>
        <p:nvSpPr>
          <p:cNvPr id="16" name="CuadroTexto 15">
            <a:extLst>
              <a:ext uri="{FF2B5EF4-FFF2-40B4-BE49-F238E27FC236}">
                <a16:creationId xmlns:a16="http://schemas.microsoft.com/office/drawing/2014/main" xmlns="" id="{A8F96A44-7B87-A7A1-7AED-175DAD9CB274}"/>
              </a:ext>
            </a:extLst>
          </p:cNvPr>
          <p:cNvSpPr txBox="1"/>
          <p:nvPr/>
        </p:nvSpPr>
        <p:spPr>
          <a:xfrm>
            <a:off x="921433" y="2335417"/>
            <a:ext cx="10524909" cy="338554"/>
          </a:xfrm>
          <a:prstGeom prst="rect">
            <a:avLst/>
          </a:prstGeom>
          <a:noFill/>
        </p:spPr>
        <p:txBody>
          <a:bodyPr wrap="square" rtlCol="0">
            <a:spAutoFit/>
          </a:bodyPr>
          <a:lstStyle/>
          <a:p>
            <a:r>
              <a:rPr lang="es-ES" sz="1600" dirty="0"/>
              <a:t>A continuación, observe </a:t>
            </a:r>
            <a:r>
              <a:rPr lang="es-ES" sz="1600" dirty="0">
                <a:solidFill>
                  <a:prstClr val="black"/>
                </a:solidFill>
              </a:rPr>
              <a:t>atentamente el siguiente video.</a:t>
            </a:r>
          </a:p>
        </p:txBody>
      </p:sp>
      <p:pic>
        <p:nvPicPr>
          <p:cNvPr id="14" name="Imagen 13">
            <a:extLst>
              <a:ext uri="{FF2B5EF4-FFF2-40B4-BE49-F238E27FC236}">
                <a16:creationId xmlns:a16="http://schemas.microsoft.com/office/drawing/2014/main" xmlns="" id="{6AB6516C-3563-4EF1-A645-949195E643B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5122" y1="38444" x2="45122" y2="38444"/>
                        <a14:foregroundMark x1="69390" y1="77574" x2="69390" y2="77574"/>
                        <a14:foregroundMark x1="59024" y1="60412" x2="59024" y2="60412"/>
                      </a14:backgroundRemoval>
                    </a14:imgEffect>
                  </a14:imgLayer>
                </a14:imgProps>
              </a:ext>
            </a:extLst>
          </a:blip>
          <a:srcRect l="24575" t="8450" r="24339" b="6907"/>
          <a:stretch/>
        </p:blipFill>
        <p:spPr>
          <a:xfrm>
            <a:off x="1526194" y="3171307"/>
            <a:ext cx="1789662" cy="1580243"/>
          </a:xfrm>
          <a:prstGeom prst="rect">
            <a:avLst/>
          </a:prstGeom>
        </p:spPr>
      </p:pic>
      <p:sp>
        <p:nvSpPr>
          <p:cNvPr id="15" name="Bocadillo: rectángulo 10">
            <a:extLst>
              <a:ext uri="{FF2B5EF4-FFF2-40B4-BE49-F238E27FC236}">
                <a16:creationId xmlns:a16="http://schemas.microsoft.com/office/drawing/2014/main" xmlns="" id="{9C222170-B905-447D-BF15-2EA22B8C13F2}"/>
              </a:ext>
            </a:extLst>
          </p:cNvPr>
          <p:cNvSpPr/>
          <p:nvPr/>
        </p:nvSpPr>
        <p:spPr>
          <a:xfrm>
            <a:off x="3315856" y="3415118"/>
            <a:ext cx="4463725" cy="448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hlinkClick r:id="rId4"/>
              </a:rPr>
              <a:t>https://www.youtube.com/watch?v=nsoOTh4Mv0k</a:t>
            </a:r>
            <a:r>
              <a:rPr lang="es-MX" sz="1400" b="1" dirty="0">
                <a:solidFill>
                  <a:schemeClr val="bg1"/>
                </a:solidFill>
              </a:rPr>
              <a:t> </a:t>
            </a:r>
            <a:endParaRPr lang="es-MX" sz="1400" dirty="0">
              <a:solidFill>
                <a:schemeClr val="bg1"/>
              </a:solidFill>
            </a:endParaRPr>
          </a:p>
        </p:txBody>
      </p:sp>
      <p:sp>
        <p:nvSpPr>
          <p:cNvPr id="17" name="CuadroTexto 16">
            <a:extLst>
              <a:ext uri="{FF2B5EF4-FFF2-40B4-BE49-F238E27FC236}">
                <a16:creationId xmlns:a16="http://schemas.microsoft.com/office/drawing/2014/main" xmlns="" id="{EF932470-A0DC-4FD2-8E83-847601D08FD9}"/>
              </a:ext>
            </a:extLst>
          </p:cNvPr>
          <p:cNvSpPr txBox="1"/>
          <p:nvPr/>
        </p:nvSpPr>
        <p:spPr>
          <a:xfrm>
            <a:off x="1057491" y="5243142"/>
            <a:ext cx="10220110" cy="830997"/>
          </a:xfrm>
          <a:prstGeom prst="rect">
            <a:avLst/>
          </a:prstGeom>
          <a:noFill/>
        </p:spPr>
        <p:txBody>
          <a:bodyPr wrap="square" rtlCol="0">
            <a:spAutoFit/>
          </a:bodyPr>
          <a:lstStyle/>
          <a:p>
            <a:pPr algn="just"/>
            <a:r>
              <a:rPr lang="es-ES" sz="1600" dirty="0">
                <a:solidFill>
                  <a:prstClr val="black"/>
                </a:solidFill>
              </a:rPr>
              <a:t>Con base en lo expuesto en el anterior video, reflexione:</a:t>
            </a:r>
          </a:p>
          <a:p>
            <a:pPr marL="342900" indent="-342900" algn="just">
              <a:buAutoNum type="arabicPeriod"/>
            </a:pPr>
            <a:r>
              <a:rPr lang="es-ES" sz="1600" dirty="0">
                <a:solidFill>
                  <a:prstClr val="black"/>
                </a:solidFill>
              </a:rPr>
              <a:t>¿Qué saberes necesito fortalecer respecto de la planeación didáctica para mis clases en modalidad híbrida?</a:t>
            </a:r>
          </a:p>
          <a:p>
            <a:pPr marL="342900" indent="-342900" algn="just">
              <a:buAutoNum type="arabicPeriod"/>
            </a:pPr>
            <a:r>
              <a:rPr lang="es-ES" sz="1600" dirty="0">
                <a:solidFill>
                  <a:prstClr val="black"/>
                </a:solidFill>
              </a:rPr>
              <a:t>¿Qué acciones concretas voy a realizar para lograr un desarrollo óptimo de práctica docente en esta modalidad?</a:t>
            </a:r>
          </a:p>
        </p:txBody>
      </p:sp>
    </p:spTree>
    <p:extLst>
      <p:ext uri="{BB962C8B-B14F-4D97-AF65-F5344CB8AC3E}">
        <p14:creationId xmlns:p14="http://schemas.microsoft.com/office/powerpoint/2010/main" val="380181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895743"/>
            <a:ext cx="10557598" cy="484298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prstClr val="white"/>
              </a:solidFill>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prstClr val="white"/>
              </a:solidFill>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1917573" y="129201"/>
            <a:ext cx="5157787" cy="368560"/>
          </a:xfrm>
          <a:ln>
            <a:noFill/>
          </a:ln>
        </p:spPr>
        <p:txBody>
          <a:bodyPr>
            <a:normAutofit/>
          </a:bodyPr>
          <a:lstStyle/>
          <a:p>
            <a:r>
              <a:rPr lang="es-MX" sz="1800" dirty="0"/>
              <a:t>Desarrollo de saberes de la </a:t>
            </a:r>
            <a:r>
              <a:rPr lang="es-MX" sz="1800" dirty="0" smtClean="0"/>
              <a:t>Experiencia Educativa.</a:t>
            </a:r>
            <a:endParaRPr lang="es-MX" sz="1800" dirty="0"/>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921434" y="1043237"/>
            <a:ext cx="10469828" cy="368560"/>
          </a:xfrm>
          <a:ln>
            <a:noFill/>
          </a:ln>
        </p:spPr>
        <p:txBody>
          <a:bodyPr>
            <a:noAutofit/>
          </a:bodyPr>
          <a:lstStyle/>
          <a:p>
            <a:pPr marL="0" indent="0" algn="just">
              <a:buNone/>
            </a:pPr>
            <a:r>
              <a:rPr lang="es-MX" sz="1800" b="1" dirty="0"/>
              <a:t>2.1. Planeación de actividades  </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s-MX" sz="2400" b="1" dirty="0">
                <a:solidFill>
                  <a:prstClr val="white"/>
                </a:solidFill>
              </a:rPr>
              <a:t>Fase 2</a:t>
            </a:r>
          </a:p>
        </p:txBody>
      </p:sp>
      <p:sp>
        <p:nvSpPr>
          <p:cNvPr id="5" name="CuadroTexto 4">
            <a:extLst>
              <a:ext uri="{FF2B5EF4-FFF2-40B4-BE49-F238E27FC236}">
                <a16:creationId xmlns:a16="http://schemas.microsoft.com/office/drawing/2014/main" xmlns="" id="{4A2B3F50-1B15-4038-A5C7-49F496F6BD7C}"/>
              </a:ext>
            </a:extLst>
          </p:cNvPr>
          <p:cNvSpPr txBox="1"/>
          <p:nvPr/>
        </p:nvSpPr>
        <p:spPr>
          <a:xfrm>
            <a:off x="1236406" y="1411797"/>
            <a:ext cx="9719187" cy="369332"/>
          </a:xfrm>
          <a:prstGeom prst="rect">
            <a:avLst/>
          </a:prstGeom>
          <a:noFill/>
        </p:spPr>
        <p:txBody>
          <a:bodyPr wrap="square" rtlCol="0">
            <a:spAutoFit/>
          </a:bodyPr>
          <a:lstStyle/>
          <a:p>
            <a:r>
              <a:rPr lang="es-ES" dirty="0">
                <a:solidFill>
                  <a:prstClr val="white"/>
                </a:solidFill>
              </a:rPr>
              <a:t>2.1.1. Planeación didáctica en la modalidad híbrida</a:t>
            </a:r>
            <a:endParaRPr lang="es-MX" dirty="0">
              <a:solidFill>
                <a:prstClr val="white"/>
              </a:solidFill>
            </a:endParaRPr>
          </a:p>
        </p:txBody>
      </p:sp>
      <p:sp>
        <p:nvSpPr>
          <p:cNvPr id="10" name="Bocadillo: rectángulo 9">
            <a:extLst>
              <a:ext uri="{FF2B5EF4-FFF2-40B4-BE49-F238E27FC236}">
                <a16:creationId xmlns:a16="http://schemas.microsoft.com/office/drawing/2014/main" xmlns="" id="{BC2574C5-BC5B-BEE4-CC2B-EBDA8EB07315}"/>
              </a:ext>
            </a:extLst>
          </p:cNvPr>
          <p:cNvSpPr/>
          <p:nvPr/>
        </p:nvSpPr>
        <p:spPr>
          <a:xfrm>
            <a:off x="-1549917" y="1035282"/>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b="1" dirty="0">
                <a:solidFill>
                  <a:prstClr val="black"/>
                </a:solidFill>
              </a:rPr>
              <a:t>Renato: </a:t>
            </a:r>
            <a:r>
              <a:rPr lang="es-MX" sz="1200" dirty="0">
                <a:solidFill>
                  <a:prstClr val="black"/>
                </a:solidFill>
              </a:rPr>
              <a:t>éste el título de la sección.</a:t>
            </a: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1385337" y="155915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b="1" dirty="0">
                <a:solidFill>
                  <a:prstClr val="black"/>
                </a:solidFill>
              </a:rPr>
              <a:t>Renato: </a:t>
            </a:r>
            <a:r>
              <a:rPr lang="es-MX" sz="1200" dirty="0">
                <a:solidFill>
                  <a:prstClr val="black"/>
                </a:solidFill>
              </a:rPr>
              <a:t>éste el título del primer apartado del acordeón.</a:t>
            </a:r>
          </a:p>
        </p:txBody>
      </p:sp>
      <p:sp>
        <p:nvSpPr>
          <p:cNvPr id="17" name="CuadroTexto 16">
            <a:extLst>
              <a:ext uri="{FF2B5EF4-FFF2-40B4-BE49-F238E27FC236}">
                <a16:creationId xmlns:a16="http://schemas.microsoft.com/office/drawing/2014/main" xmlns="" id="{970F0842-7949-435F-814D-047398ACA20E}"/>
              </a:ext>
            </a:extLst>
          </p:cNvPr>
          <p:cNvSpPr txBox="1"/>
          <p:nvPr/>
        </p:nvSpPr>
        <p:spPr>
          <a:xfrm>
            <a:off x="1397290" y="2701717"/>
            <a:ext cx="5965854" cy="3785652"/>
          </a:xfrm>
          <a:prstGeom prst="rect">
            <a:avLst/>
          </a:prstGeom>
          <a:noFill/>
          <a:ln w="38100">
            <a:solidFill>
              <a:srgbClr val="FF3399"/>
            </a:solidFill>
            <a:prstDash val="sysDot"/>
          </a:ln>
        </p:spPr>
        <p:txBody>
          <a:bodyPr wrap="square" rtlCol="0">
            <a:spAutoFit/>
          </a:bodyPr>
          <a:lstStyle/>
          <a:p>
            <a:pPr algn="just"/>
            <a:r>
              <a:rPr lang="es-ES" sz="1200" dirty="0">
                <a:solidFill>
                  <a:prstClr val="black"/>
                </a:solidFill>
              </a:rPr>
              <a:t>La planeación del proceso de enseñanza-aprendizaje para una experiencia educativa en modalidad híbrida es compleja, pues deben desarrollarse secuencias que integren lo presencial y lo virtual</a:t>
            </a:r>
            <a:r>
              <a:rPr lang="es-ES" sz="1200" dirty="0">
                <a:solidFill>
                  <a:srgbClr val="FF0000"/>
                </a:solidFill>
              </a:rPr>
              <a:t>.  </a:t>
            </a:r>
            <a:r>
              <a:rPr lang="es-ES" sz="1200" dirty="0"/>
              <a:t>Por ello es necesario que considere </a:t>
            </a:r>
            <a:r>
              <a:rPr lang="es-ES" sz="1200" dirty="0">
                <a:solidFill>
                  <a:prstClr val="black"/>
                </a:solidFill>
              </a:rPr>
              <a:t>lo siguiente:</a:t>
            </a:r>
          </a:p>
          <a:p>
            <a:pPr algn="just"/>
            <a:endParaRPr lang="es-ES" sz="1200" dirty="0">
              <a:solidFill>
                <a:prstClr val="black"/>
              </a:solidFill>
            </a:endParaRPr>
          </a:p>
          <a:p>
            <a:pPr marL="285750" indent="-285750" algn="just">
              <a:buFont typeface="Arial" panose="020B0604020202020204" pitchFamily="34" charset="0"/>
              <a:buChar char="•"/>
            </a:pPr>
            <a:r>
              <a:rPr lang="es-ES" sz="1200" dirty="0">
                <a:solidFill>
                  <a:prstClr val="black"/>
                </a:solidFill>
              </a:rPr>
              <a:t>Defina el contenido, las actividades de enseñanza-</a:t>
            </a:r>
            <a:r>
              <a:rPr lang="es-ES" sz="1200" dirty="0" err="1">
                <a:solidFill>
                  <a:prstClr val="black"/>
                </a:solidFill>
              </a:rPr>
              <a:t>apredizaje</a:t>
            </a:r>
            <a:r>
              <a:rPr lang="es-ES" sz="1200" dirty="0">
                <a:solidFill>
                  <a:prstClr val="black"/>
                </a:solidFill>
              </a:rPr>
              <a:t>, el tiempo del que dispone para realizarlo y la modalidad de trabajo: sincrónica o asincrónica.</a:t>
            </a:r>
          </a:p>
          <a:p>
            <a:pPr marL="285750" indent="-285750" algn="just">
              <a:buFont typeface="Arial" panose="020B0604020202020204" pitchFamily="34" charset="0"/>
              <a:buChar char="•"/>
            </a:pPr>
            <a:r>
              <a:rPr lang="es-ES" sz="1200" dirty="0">
                <a:solidFill>
                  <a:prstClr val="black"/>
                </a:solidFill>
              </a:rPr>
              <a:t>Evite el exceso de trabajo y de herramientas digitales.</a:t>
            </a:r>
          </a:p>
          <a:p>
            <a:pPr marL="285750" indent="-285750" algn="just">
              <a:buFont typeface="Arial" panose="020B0604020202020204" pitchFamily="34" charset="0"/>
              <a:buChar char="•"/>
            </a:pPr>
            <a:r>
              <a:rPr lang="es-ES" sz="1200" dirty="0">
                <a:solidFill>
                  <a:prstClr val="black"/>
                </a:solidFill>
              </a:rPr>
              <a:t>Asuma lo específico de su rol en esta modalidad: mediador y gestor, sin renunciar a ser sujeto crítico y transformador.</a:t>
            </a:r>
          </a:p>
          <a:p>
            <a:pPr marL="285750" indent="-285750" algn="just">
              <a:buFont typeface="Arial" panose="020B0604020202020204" pitchFamily="34" charset="0"/>
              <a:buChar char="•"/>
            </a:pPr>
            <a:r>
              <a:rPr lang="es-ES" sz="1200" dirty="0"/>
              <a:t>Determine</a:t>
            </a:r>
            <a:r>
              <a:rPr lang="es-ES" sz="1200" dirty="0">
                <a:solidFill>
                  <a:prstClr val="black"/>
                </a:solidFill>
              </a:rPr>
              <a:t> una estrategia de evaluación diferenciada para los estudiantes que asisten de manera presencial y para aquellos que participan de manera virtual.</a:t>
            </a:r>
          </a:p>
          <a:p>
            <a:pPr marL="285750" indent="-285750" algn="just">
              <a:buFont typeface="Arial" panose="020B0604020202020204" pitchFamily="34" charset="0"/>
              <a:buChar char="•"/>
            </a:pPr>
            <a:r>
              <a:rPr lang="es-ES" sz="1200" dirty="0"/>
              <a:t>Aplique </a:t>
            </a:r>
            <a:r>
              <a:rPr lang="es-ES" sz="1200" dirty="0">
                <a:solidFill>
                  <a:prstClr val="black"/>
                </a:solidFill>
              </a:rPr>
              <a:t>estrategias que animen al estudiante y eviten la deserción.</a:t>
            </a:r>
          </a:p>
          <a:p>
            <a:pPr marL="285750" indent="-285750" algn="just">
              <a:buFont typeface="Arial" panose="020B0604020202020204" pitchFamily="34" charset="0"/>
              <a:buChar char="•"/>
            </a:pPr>
            <a:r>
              <a:rPr lang="es-ES" sz="1200" dirty="0">
                <a:solidFill>
                  <a:prstClr val="black"/>
                </a:solidFill>
              </a:rPr>
              <a:t>La planeación debe ser explícita y completa para  evitar confusión en los estudiantes.</a:t>
            </a:r>
          </a:p>
          <a:p>
            <a:pPr marL="285750" indent="-285750" algn="just">
              <a:buFont typeface="Arial" panose="020B0604020202020204" pitchFamily="34" charset="0"/>
              <a:buChar char="•"/>
            </a:pPr>
            <a:r>
              <a:rPr lang="es-ES" sz="1200" dirty="0">
                <a:solidFill>
                  <a:prstClr val="black"/>
                </a:solidFill>
              </a:rPr>
              <a:t>Considere el tiempo y el espacio que los estudiantes y usted disponen para el desarrollo del aprendizaje.</a:t>
            </a:r>
          </a:p>
          <a:p>
            <a:r>
              <a:rPr lang="es-ES" sz="1200" b="1" dirty="0">
                <a:solidFill>
                  <a:prstClr val="black"/>
                </a:solidFill>
              </a:rPr>
              <a:t>Referencia: </a:t>
            </a:r>
            <a:r>
              <a:rPr lang="es-ES" sz="1200" dirty="0" err="1">
                <a:solidFill>
                  <a:prstClr val="black"/>
                </a:solidFill>
              </a:rPr>
              <a:t>Andriano</a:t>
            </a:r>
            <a:r>
              <a:rPr lang="es-ES" sz="1200" dirty="0">
                <a:solidFill>
                  <a:prstClr val="black"/>
                </a:solidFill>
              </a:rPr>
              <a:t>, J. (17 de julio de 2020). </a:t>
            </a:r>
            <a:r>
              <a:rPr lang="es-ES" sz="1200" i="1" dirty="0">
                <a:solidFill>
                  <a:prstClr val="black"/>
                </a:solidFill>
              </a:rPr>
              <a:t>Planeación híbrida en tiempos de COVID-19.</a:t>
            </a:r>
            <a:r>
              <a:rPr lang="es-ES" sz="1200" dirty="0">
                <a:solidFill>
                  <a:prstClr val="black"/>
                </a:solidFill>
              </a:rPr>
              <a:t> Educación futura. </a:t>
            </a:r>
            <a:r>
              <a:rPr lang="es-ES" sz="1200" dirty="0">
                <a:solidFill>
                  <a:prstClr val="black"/>
                </a:solidFill>
                <a:hlinkClick r:id="rId2"/>
              </a:rPr>
              <a:t>https://www.educacionfutura.org/planeacion-hibrida-en-tiempos-de-covid-19/#:~:text=La%20denominada%20educaci%C3%B3n%20h%C3%ADbrida%2C%20es,objetivos%20que%20marca%20la%20educaci%C3%B3n</a:t>
            </a:r>
            <a:r>
              <a:rPr lang="es-ES" sz="1200" dirty="0">
                <a:solidFill>
                  <a:prstClr val="black"/>
                </a:solidFill>
              </a:rPr>
              <a:t>. </a:t>
            </a: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1341452" y="243908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200" b="1" dirty="0">
                <a:solidFill>
                  <a:prstClr val="black"/>
                </a:solidFill>
              </a:rPr>
              <a:t>Renato: </a:t>
            </a:r>
            <a:r>
              <a:rPr lang="es-MX" sz="1200" dirty="0">
                <a:solidFill>
                  <a:prstClr val="black"/>
                </a:solidFill>
              </a:rPr>
              <a:t>éste el contenido del primer apartado del acordeón.</a:t>
            </a:r>
          </a:p>
        </p:txBody>
      </p:sp>
      <p:pic>
        <p:nvPicPr>
          <p:cNvPr id="24" name="Imagen 23">
            <a:extLst>
              <a:ext uri="{FF2B5EF4-FFF2-40B4-BE49-F238E27FC236}">
                <a16:creationId xmlns:a16="http://schemas.microsoft.com/office/drawing/2014/main" xmlns="" id="{73E0D10E-035C-46D1-964D-13ADDC2E659C}"/>
              </a:ext>
            </a:extLst>
          </p:cNvPr>
          <p:cNvPicPr>
            <a:picLocks noChangeAspect="1"/>
          </p:cNvPicPr>
          <p:nvPr/>
        </p:nvPicPr>
        <p:blipFill>
          <a:blip r:embed="rId3"/>
          <a:stretch>
            <a:fillRect/>
          </a:stretch>
        </p:blipFill>
        <p:spPr>
          <a:xfrm>
            <a:off x="1005153" y="680724"/>
            <a:ext cx="462506" cy="318471"/>
          </a:xfrm>
          <a:prstGeom prst="rect">
            <a:avLst/>
          </a:prstGeom>
        </p:spPr>
      </p:pic>
      <p:pic>
        <p:nvPicPr>
          <p:cNvPr id="19" name="Imagen 18">
            <a:extLst>
              <a:ext uri="{FF2B5EF4-FFF2-40B4-BE49-F238E27FC236}">
                <a16:creationId xmlns:a16="http://schemas.microsoft.com/office/drawing/2014/main" xmlns="" id="{D2E337E4-1756-4195-B88B-167E8E6E04E5}"/>
              </a:ext>
            </a:extLst>
          </p:cNvPr>
          <p:cNvPicPr>
            <a:picLocks noChangeAspect="1"/>
          </p:cNvPicPr>
          <p:nvPr/>
        </p:nvPicPr>
        <p:blipFill>
          <a:blip r:embed="rId4"/>
          <a:stretch>
            <a:fillRect/>
          </a:stretch>
        </p:blipFill>
        <p:spPr>
          <a:xfrm>
            <a:off x="7751231" y="3102576"/>
            <a:ext cx="2962913" cy="2962913"/>
          </a:xfrm>
          <a:prstGeom prst="rect">
            <a:avLst/>
          </a:prstGeom>
        </p:spPr>
      </p:pic>
      <p:sp>
        <p:nvSpPr>
          <p:cNvPr id="21" name="Bocadillo: rectángulo 10">
            <a:extLst>
              <a:ext uri="{FF2B5EF4-FFF2-40B4-BE49-F238E27FC236}">
                <a16:creationId xmlns:a16="http://schemas.microsoft.com/office/drawing/2014/main" xmlns="" id="{A14D1B11-B030-4FAD-A69D-47F4B42ACA8B}"/>
              </a:ext>
            </a:extLst>
          </p:cNvPr>
          <p:cNvSpPr/>
          <p:nvPr/>
        </p:nvSpPr>
        <p:spPr>
          <a:xfrm>
            <a:off x="-1375522" y="3808673"/>
            <a:ext cx="2350655" cy="996330"/>
          </a:xfrm>
          <a:prstGeom prst="wedgeRectCallout">
            <a:avLst>
              <a:gd name="adj1" fmla="val 55572"/>
              <a:gd name="adj2" fmla="val -2337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a:solidFill>
                  <a:prstClr val="black"/>
                </a:solidFill>
                <a:latin typeface="Calibri" panose="020F0502020204030204"/>
              </a:rPr>
              <a:t>Aureli</a:t>
            </a: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o: </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elaborar una infografía con la información del recuadro punteado en rosa.</a:t>
            </a:r>
            <a:endParaRPr lang="es-MX" sz="1400" dirty="0">
              <a:solidFill>
                <a:prstClr val="black"/>
              </a:solidFill>
              <a:latin typeface="Calibri" panose="020F0502020204030204"/>
            </a:endParaRPr>
          </a:p>
        </p:txBody>
      </p:sp>
      <p:sp>
        <p:nvSpPr>
          <p:cNvPr id="7" name="CuadroTexto 6">
            <a:extLst>
              <a:ext uri="{FF2B5EF4-FFF2-40B4-BE49-F238E27FC236}">
                <a16:creationId xmlns:a16="http://schemas.microsoft.com/office/drawing/2014/main" xmlns="" id="{456FFE44-A028-48D7-9EE5-300B8566C465}"/>
              </a:ext>
            </a:extLst>
          </p:cNvPr>
          <p:cNvSpPr txBox="1"/>
          <p:nvPr/>
        </p:nvSpPr>
        <p:spPr>
          <a:xfrm>
            <a:off x="1236405" y="2003103"/>
            <a:ext cx="10031669" cy="584775"/>
          </a:xfrm>
          <a:prstGeom prst="rect">
            <a:avLst/>
          </a:prstGeom>
          <a:noFill/>
        </p:spPr>
        <p:txBody>
          <a:bodyPr wrap="square" rtlCol="0">
            <a:spAutoFit/>
          </a:bodyPr>
          <a:lstStyle/>
          <a:p>
            <a:pPr algn="just"/>
            <a:r>
              <a:rPr lang="es-ES" sz="1600" dirty="0"/>
              <a:t>Observe y lea atentamente la siguiente infografía que expone algunas orientaciones generales para la planeación de las actividades de enseñanza y de aprendizaje en modalidad híbrida.</a:t>
            </a:r>
            <a:endParaRPr lang="es-MX" sz="1600" dirty="0"/>
          </a:p>
        </p:txBody>
      </p:sp>
      <p:sp>
        <p:nvSpPr>
          <p:cNvPr id="20"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1588355" y="677056"/>
            <a:ext cx="5157787" cy="368560"/>
          </a:xfrm>
          <a:ln>
            <a:noFill/>
          </a:ln>
        </p:spPr>
        <p:txBody>
          <a:bodyPr>
            <a:normAutofit/>
          </a:bodyPr>
          <a:lstStyle/>
          <a:p>
            <a:r>
              <a:rPr lang="es-MX" sz="1800" b="0" dirty="0"/>
              <a:t>Haga clic en cada pestaña para ver su contenido.</a:t>
            </a:r>
          </a:p>
        </p:txBody>
      </p:sp>
    </p:spTree>
    <p:extLst>
      <p:ext uri="{BB962C8B-B14F-4D97-AF65-F5344CB8AC3E}">
        <p14:creationId xmlns:p14="http://schemas.microsoft.com/office/powerpoint/2010/main" val="211945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316181"/>
            <a:ext cx="10557598" cy="541261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81892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2</a:t>
            </a:r>
          </a:p>
        </p:txBody>
      </p:sp>
      <p:sp>
        <p:nvSpPr>
          <p:cNvPr id="5" name="CuadroTexto 4">
            <a:extLst>
              <a:ext uri="{FF2B5EF4-FFF2-40B4-BE49-F238E27FC236}">
                <a16:creationId xmlns:a16="http://schemas.microsoft.com/office/drawing/2014/main" xmlns="" id="{4A2B3F50-1B15-4038-A5C7-49F496F6BD7C}"/>
              </a:ext>
            </a:extLst>
          </p:cNvPr>
          <p:cNvSpPr txBox="1"/>
          <p:nvPr/>
        </p:nvSpPr>
        <p:spPr>
          <a:xfrm>
            <a:off x="1009203" y="842326"/>
            <a:ext cx="971918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prstClr val="white"/>
                </a:solidFill>
                <a:latin typeface="Calibri" panose="020F0502020204030204"/>
              </a:rPr>
              <a:t>2.1.2. </a:t>
            </a: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Recomendaciones</a:t>
            </a:r>
            <a:r>
              <a:rPr kumimoji="0" lang="es-ES" sz="1800" b="0" i="0" u="none" strike="noStrike" kern="1200" cap="none" spc="0" normalizeH="0" noProof="0" dirty="0">
                <a:ln>
                  <a:noFill/>
                </a:ln>
                <a:solidFill>
                  <a:prstClr val="white"/>
                </a:solidFill>
                <a:effectLst/>
                <a:uLnTx/>
                <a:uFillTx/>
                <a:latin typeface="Calibri" panose="020F0502020204030204"/>
                <a:ea typeface="+mn-ea"/>
                <a:cs typeface="+mn-cs"/>
              </a:rPr>
              <a:t> básicas para planear en modelos híbridos</a:t>
            </a: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1429221" y="835227"/>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segundo apartado de esta sección.</a:t>
            </a: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1429221" y="1450790"/>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segundo apartado de esta sección.</a:t>
            </a:r>
          </a:p>
        </p:txBody>
      </p:sp>
      <p:sp>
        <p:nvSpPr>
          <p:cNvPr id="19" name="CuadroTexto 18">
            <a:extLst>
              <a:ext uri="{FF2B5EF4-FFF2-40B4-BE49-F238E27FC236}">
                <a16:creationId xmlns:a16="http://schemas.microsoft.com/office/drawing/2014/main" xmlns="" id="{5CFD06B0-D06B-48B6-BF1D-71B4B18352F2}"/>
              </a:ext>
            </a:extLst>
          </p:cNvPr>
          <p:cNvSpPr txBox="1"/>
          <p:nvPr/>
        </p:nvSpPr>
        <p:spPr>
          <a:xfrm>
            <a:off x="1173707" y="1450790"/>
            <a:ext cx="10035342" cy="1323439"/>
          </a:xfrm>
          <a:prstGeom prst="rect">
            <a:avLst/>
          </a:prstGeom>
          <a:noFill/>
        </p:spPr>
        <p:txBody>
          <a:bodyPr wrap="square" rtlCol="0">
            <a:spAutoFit/>
          </a:bodyPr>
          <a:lstStyle/>
          <a:p>
            <a:pPr marR="0" lvl="0" algn="just" defTabSz="914400" rtl="0" eaLnBrk="1" fontAlgn="auto" latinLnBrk="0" hangingPunct="1">
              <a:spcBef>
                <a:spcPts val="0"/>
              </a:spcBef>
              <a:spcAft>
                <a:spcPts val="0"/>
              </a:spcAft>
              <a:buClrTx/>
              <a:buSzTx/>
              <a:tabLst/>
              <a:defRPr/>
            </a:pPr>
            <a:r>
              <a:rPr lang="es-ES" sz="2000" dirty="0">
                <a:latin typeface="Calibri" panose="020F0502020204030204"/>
              </a:rPr>
              <a:t>Consulte el sitio </a:t>
            </a:r>
            <a:r>
              <a:rPr lang="es-ES" sz="2000" dirty="0" err="1">
                <a:latin typeface="Calibri" panose="020F0502020204030204"/>
              </a:rPr>
              <a:t>IntegraTic</a:t>
            </a:r>
            <a:r>
              <a:rPr lang="es-ES" sz="2000" dirty="0">
                <a:latin typeface="Calibri" panose="020F0502020204030204"/>
              </a:rPr>
              <a:t> (UNAM), en el que se proponen orientaciones específicas para el desarrollo del proceso de enseñanza-aprendizaje en modalidad híbrida. </a:t>
            </a:r>
          </a:p>
          <a:p>
            <a:pPr marR="0" lvl="0" algn="just" defTabSz="914400" rtl="0" eaLnBrk="1" fontAlgn="auto" latinLnBrk="0" hangingPunct="1">
              <a:spcBef>
                <a:spcPts val="0"/>
              </a:spcBef>
              <a:spcAft>
                <a:spcPts val="0"/>
              </a:spcAft>
              <a:buClrTx/>
              <a:buSzTx/>
              <a:tabLst/>
              <a:defRPr/>
            </a:pPr>
            <a:endParaRPr lang="es-ES" sz="2000" dirty="0">
              <a:latin typeface="Calibri" panose="020F0502020204030204"/>
            </a:endParaRPr>
          </a:p>
          <a:p>
            <a:pPr marR="0" lvl="0" algn="just" defTabSz="914400" rtl="0" eaLnBrk="1" fontAlgn="auto" latinLnBrk="0" hangingPunct="1">
              <a:spcBef>
                <a:spcPts val="0"/>
              </a:spcBef>
              <a:spcAft>
                <a:spcPts val="0"/>
              </a:spcAft>
              <a:buClrTx/>
              <a:buSzTx/>
              <a:tabLst/>
              <a:defRPr/>
            </a:pPr>
            <a:r>
              <a:rPr lang="es-ES" sz="2000" dirty="0">
                <a:latin typeface="Calibri" panose="020F0502020204030204"/>
              </a:rPr>
              <a:t>         Haga clic en el icono para consultar la información.</a:t>
            </a:r>
            <a:endParaRPr kumimoji="0" lang="es-ES" sz="2000" b="0" i="0" u="none" strike="noStrike" kern="1200" cap="none" spc="0" normalizeH="0" baseline="0" noProof="0" dirty="0">
              <a:ln>
                <a:noFill/>
              </a:ln>
              <a:effectLst/>
              <a:uLnTx/>
              <a:uFillTx/>
              <a:latin typeface="Calibri" panose="020F0502020204030204"/>
            </a:endParaRPr>
          </a:p>
        </p:txBody>
      </p:sp>
      <p:sp>
        <p:nvSpPr>
          <p:cNvPr id="15" name="CuadroTexto 14">
            <a:extLst>
              <a:ext uri="{FF2B5EF4-FFF2-40B4-BE49-F238E27FC236}">
                <a16:creationId xmlns:a16="http://schemas.microsoft.com/office/drawing/2014/main" xmlns="" id="{EFD01E32-865A-4D30-AA24-E8F575416E99}"/>
              </a:ext>
            </a:extLst>
          </p:cNvPr>
          <p:cNvSpPr txBox="1"/>
          <p:nvPr/>
        </p:nvSpPr>
        <p:spPr>
          <a:xfrm>
            <a:off x="1469069" y="2934207"/>
            <a:ext cx="1159831" cy="408623"/>
          </a:xfrm>
          <a:prstGeom prst="roundRect">
            <a:avLst/>
          </a:prstGeom>
          <a:solidFill>
            <a:srgbClr val="00B050"/>
          </a:solidFill>
        </p:spPr>
        <p:txBody>
          <a:bodyPr wrap="square" rtlCol="0">
            <a:spAutoFit/>
          </a:bodyPr>
          <a:lstStyle/>
          <a:p>
            <a:r>
              <a:rPr lang="es-ES" dirty="0">
                <a:solidFill>
                  <a:schemeClr val="bg1"/>
                </a:solidFill>
              </a:rPr>
              <a:t>Consultar</a:t>
            </a:r>
            <a:endParaRPr lang="es-MX" dirty="0">
              <a:solidFill>
                <a:schemeClr val="bg1"/>
              </a:solidFill>
            </a:endParaRPr>
          </a:p>
        </p:txBody>
      </p:sp>
      <p:sp>
        <p:nvSpPr>
          <p:cNvPr id="17" name="Bocadillo: rectángulo 16">
            <a:extLst>
              <a:ext uri="{FF2B5EF4-FFF2-40B4-BE49-F238E27FC236}">
                <a16:creationId xmlns:a16="http://schemas.microsoft.com/office/drawing/2014/main" xmlns="" id="{08EFD506-B9EE-4663-8C6C-CEE85CC70A77}"/>
              </a:ext>
            </a:extLst>
          </p:cNvPr>
          <p:cNvSpPr/>
          <p:nvPr/>
        </p:nvSpPr>
        <p:spPr>
          <a:xfrm>
            <a:off x="2716669" y="2832230"/>
            <a:ext cx="6152178" cy="723770"/>
          </a:xfrm>
          <a:prstGeom prst="wedgeRectCallout">
            <a:avLst>
              <a:gd name="adj1" fmla="val -53039"/>
              <a:gd name="adj2" fmla="val -1708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lang="es-MX" sz="1200" dirty="0">
                <a:solidFill>
                  <a:prstClr val="black"/>
                </a:solidFill>
                <a:latin typeface="Calibri" panose="020F0502020204030204"/>
              </a:rPr>
              <a:t>colocar un botón que, al dar clic, dirija al usuario a</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l sitio de consulta: </a:t>
            </a:r>
            <a:r>
              <a:rPr lang="es-ES" sz="1200" dirty="0">
                <a:solidFill>
                  <a:prstClr val="black"/>
                </a:solidFill>
              </a:rPr>
              <a:t>Facultad de Ciencias Políticas y sociales-UNAM (2022). Recomendaciones básicas. </a:t>
            </a:r>
            <a:r>
              <a:rPr lang="es-ES" sz="1200" i="1" dirty="0" err="1">
                <a:solidFill>
                  <a:prstClr val="black"/>
                </a:solidFill>
              </a:rPr>
              <a:t>IntegraTic</a:t>
            </a:r>
            <a:r>
              <a:rPr lang="es-ES" sz="1200" dirty="0">
                <a:solidFill>
                  <a:prstClr val="black"/>
                </a:solidFill>
              </a:rPr>
              <a:t>. </a:t>
            </a:r>
            <a:r>
              <a:rPr lang="es-ES" sz="1200" dirty="0">
                <a:solidFill>
                  <a:prstClr val="black"/>
                </a:solidFill>
                <a:hlinkClick r:id="rId3"/>
              </a:rPr>
              <a:t>https://integratic.politicas.unam.mx/?page_id=1649</a:t>
            </a:r>
            <a:r>
              <a:rPr lang="es-ES" sz="1200" dirty="0">
                <a:solidFill>
                  <a:prstClr val="black"/>
                </a:solidFill>
              </a:rPr>
              <a:t>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0460" y="2314363"/>
            <a:ext cx="459866" cy="459866"/>
          </a:xfrm>
          <a:prstGeom prst="rect">
            <a:avLst/>
          </a:prstGeom>
        </p:spPr>
      </p:pic>
    </p:spTree>
    <p:extLst>
      <p:ext uri="{BB962C8B-B14F-4D97-AF65-F5344CB8AC3E}">
        <p14:creationId xmlns:p14="http://schemas.microsoft.com/office/powerpoint/2010/main" val="381151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1009203" y="1316181"/>
            <a:ext cx="10557598" cy="541261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1009203" y="81892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2</a:t>
            </a:r>
          </a:p>
        </p:txBody>
      </p:sp>
      <p:sp>
        <p:nvSpPr>
          <p:cNvPr id="5" name="CuadroTexto 4">
            <a:extLst>
              <a:ext uri="{FF2B5EF4-FFF2-40B4-BE49-F238E27FC236}">
                <a16:creationId xmlns:a16="http://schemas.microsoft.com/office/drawing/2014/main" xmlns="" id="{4A2B3F50-1B15-4038-A5C7-49F496F6BD7C}"/>
              </a:ext>
            </a:extLst>
          </p:cNvPr>
          <p:cNvSpPr txBox="1"/>
          <p:nvPr/>
        </p:nvSpPr>
        <p:spPr>
          <a:xfrm>
            <a:off x="1009203" y="842326"/>
            <a:ext cx="971918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prstClr val="white"/>
                </a:solidFill>
                <a:latin typeface="Calibri" panose="020F0502020204030204"/>
              </a:rPr>
              <a:t>2.1.3. Ejemplos de planeación de E.E. en modalidad híbrida</a:t>
            </a: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1429221" y="835227"/>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tercer apartado de esta sección.</a:t>
            </a: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1429221" y="1450790"/>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tercer apartado de esta sección.</a:t>
            </a:r>
          </a:p>
        </p:txBody>
      </p:sp>
      <p:sp>
        <p:nvSpPr>
          <p:cNvPr id="19" name="CuadroTexto 18">
            <a:extLst>
              <a:ext uri="{FF2B5EF4-FFF2-40B4-BE49-F238E27FC236}">
                <a16:creationId xmlns:a16="http://schemas.microsoft.com/office/drawing/2014/main" xmlns="" id="{5CFD06B0-D06B-48B6-BF1D-71B4B18352F2}"/>
              </a:ext>
            </a:extLst>
          </p:cNvPr>
          <p:cNvSpPr txBox="1"/>
          <p:nvPr/>
        </p:nvSpPr>
        <p:spPr>
          <a:xfrm>
            <a:off x="1173707" y="1450790"/>
            <a:ext cx="10035342" cy="1077218"/>
          </a:xfrm>
          <a:prstGeom prst="rect">
            <a:avLst/>
          </a:prstGeom>
          <a:noFill/>
        </p:spPr>
        <p:txBody>
          <a:bodyPr wrap="square" rtlCol="0">
            <a:spAutoFit/>
          </a:bodyPr>
          <a:lstStyle/>
          <a:p>
            <a:pPr lvl="0" algn="just">
              <a:defRPr/>
            </a:pPr>
            <a:r>
              <a:rPr lang="es-ES" sz="1600" dirty="0">
                <a:solidFill>
                  <a:prstClr val="black"/>
                </a:solidFill>
              </a:rPr>
              <a:t>A continuación, compartimos una serie de documentos guía para planear sus Experiencias Educativas en la modalidad híbrida, sin embargo, pueden crear la propia tomando en cuenta lo mencionado en los subtemas anteriores.</a:t>
            </a:r>
          </a:p>
          <a:p>
            <a:pPr lvl="0" algn="just">
              <a:defRPr/>
            </a:pPr>
            <a:endParaRPr lang="es-ES" sz="1600" dirty="0">
              <a:solidFill>
                <a:prstClr val="black"/>
              </a:solidFill>
            </a:endParaRPr>
          </a:p>
          <a:p>
            <a:pPr lvl="0" algn="just">
              <a:defRPr/>
            </a:pPr>
            <a:r>
              <a:rPr lang="es-ES" sz="1600" dirty="0">
                <a:solidFill>
                  <a:prstClr val="black"/>
                </a:solidFill>
              </a:rPr>
              <a:t>            Haga clic en cada uno de los botones para consultar los ejemplos.</a:t>
            </a:r>
          </a:p>
        </p:txBody>
      </p:sp>
      <p:sp>
        <p:nvSpPr>
          <p:cNvPr id="4" name="CuadroTexto 3">
            <a:extLst>
              <a:ext uri="{FF2B5EF4-FFF2-40B4-BE49-F238E27FC236}">
                <a16:creationId xmlns:a16="http://schemas.microsoft.com/office/drawing/2014/main" xmlns="" id="{DC026BDB-DC2B-427D-A559-69E1431CB2D5}"/>
              </a:ext>
            </a:extLst>
          </p:cNvPr>
          <p:cNvSpPr txBox="1"/>
          <p:nvPr/>
        </p:nvSpPr>
        <p:spPr>
          <a:xfrm>
            <a:off x="1730326" y="2934269"/>
            <a:ext cx="3551358" cy="408623"/>
          </a:xfrm>
          <a:prstGeom prst="roundRect">
            <a:avLst/>
          </a:prstGeom>
          <a:solidFill>
            <a:srgbClr val="00B0F0"/>
          </a:solidFill>
        </p:spPr>
        <p:txBody>
          <a:bodyPr wrap="square" rtlCol="0">
            <a:spAutoFit/>
          </a:bodyPr>
          <a:lstStyle/>
          <a:p>
            <a:r>
              <a:rPr lang="es-ES" dirty="0"/>
              <a:t>Planeación de rutas de aprendizaje</a:t>
            </a:r>
            <a:endParaRPr lang="es-MX" dirty="0"/>
          </a:p>
        </p:txBody>
      </p:sp>
      <p:sp>
        <p:nvSpPr>
          <p:cNvPr id="15" name="CuadroTexto 14">
            <a:extLst>
              <a:ext uri="{FF2B5EF4-FFF2-40B4-BE49-F238E27FC236}">
                <a16:creationId xmlns:a16="http://schemas.microsoft.com/office/drawing/2014/main" xmlns="" id="{01D35841-1E2D-4927-A825-F4BC0E9AFD7B}"/>
              </a:ext>
            </a:extLst>
          </p:cNvPr>
          <p:cNvSpPr txBox="1"/>
          <p:nvPr/>
        </p:nvSpPr>
        <p:spPr>
          <a:xfrm>
            <a:off x="1730326" y="3881826"/>
            <a:ext cx="1831740" cy="408623"/>
          </a:xfrm>
          <a:prstGeom prst="roundRect">
            <a:avLst/>
          </a:prstGeom>
          <a:solidFill>
            <a:srgbClr val="FFC000"/>
          </a:solidFill>
        </p:spPr>
        <p:txBody>
          <a:bodyPr wrap="square" rtlCol="0">
            <a:spAutoFit/>
          </a:bodyPr>
          <a:lstStyle/>
          <a:p>
            <a:r>
              <a:rPr lang="es-ES" dirty="0"/>
              <a:t>Carta descriptiva</a:t>
            </a:r>
            <a:endParaRPr lang="es-MX" dirty="0"/>
          </a:p>
        </p:txBody>
      </p:sp>
      <p:sp>
        <p:nvSpPr>
          <p:cNvPr id="17" name="CuadroTexto 16">
            <a:extLst>
              <a:ext uri="{FF2B5EF4-FFF2-40B4-BE49-F238E27FC236}">
                <a16:creationId xmlns:a16="http://schemas.microsoft.com/office/drawing/2014/main" xmlns="" id="{3FBB6A2B-9B34-422E-92AE-F44BFFC026A6}"/>
              </a:ext>
            </a:extLst>
          </p:cNvPr>
          <p:cNvSpPr txBox="1"/>
          <p:nvPr/>
        </p:nvSpPr>
        <p:spPr>
          <a:xfrm>
            <a:off x="1730326" y="4829384"/>
            <a:ext cx="3032743" cy="408623"/>
          </a:xfrm>
          <a:prstGeom prst="roundRect">
            <a:avLst/>
          </a:prstGeom>
          <a:solidFill>
            <a:srgbClr val="00B050"/>
          </a:solidFill>
        </p:spPr>
        <p:txBody>
          <a:bodyPr wrap="square" rtlCol="0">
            <a:spAutoFit/>
          </a:bodyPr>
          <a:lstStyle/>
          <a:p>
            <a:r>
              <a:rPr lang="es-ES" dirty="0"/>
              <a:t>Planeación en modelo híbrido</a:t>
            </a:r>
            <a:endParaRPr lang="es-MX" dirty="0"/>
          </a:p>
        </p:txBody>
      </p:sp>
      <p:sp>
        <p:nvSpPr>
          <p:cNvPr id="21" name="Bocadillo: rectángulo 20">
            <a:extLst>
              <a:ext uri="{FF2B5EF4-FFF2-40B4-BE49-F238E27FC236}">
                <a16:creationId xmlns:a16="http://schemas.microsoft.com/office/drawing/2014/main" xmlns="" id="{2E18294D-8A47-432F-9E11-EA9E916A93D7}"/>
              </a:ext>
            </a:extLst>
          </p:cNvPr>
          <p:cNvSpPr/>
          <p:nvPr/>
        </p:nvSpPr>
        <p:spPr>
          <a:xfrm>
            <a:off x="-1310184" y="2398693"/>
            <a:ext cx="2598054" cy="1077218"/>
          </a:xfrm>
          <a:prstGeom prst="wedgeRectCallout">
            <a:avLst>
              <a:gd name="adj1" fmla="val 67304"/>
              <a:gd name="adj2" fmla="val 1906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vincular con el sitio de consulta del documento</a:t>
            </a:r>
            <a:r>
              <a:rPr lang="es-MX" sz="1200" dirty="0">
                <a:solidFill>
                  <a:prstClr val="black"/>
                </a:solidFill>
              </a:rPr>
              <a:t>: </a:t>
            </a:r>
            <a:r>
              <a:rPr lang="es-MX" sz="1200" dirty="0">
                <a:solidFill>
                  <a:prstClr val="black"/>
                </a:solidFill>
                <a:hlinkClick r:id="rId3"/>
              </a:rPr>
              <a:t>https://lienzos.uv.mx/Uploads/resources/InstrumentoRutasAprendizajeML_2_bb77_533e.pdf</a:t>
            </a:r>
            <a:r>
              <a:rPr lang="es-MX" sz="1200" dirty="0">
                <a:solidFill>
                  <a:prstClr val="black"/>
                </a:solidFill>
              </a:rPr>
              <a:t> </a:t>
            </a:r>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Bocadillo: rectángulo 21">
            <a:extLst>
              <a:ext uri="{FF2B5EF4-FFF2-40B4-BE49-F238E27FC236}">
                <a16:creationId xmlns:a16="http://schemas.microsoft.com/office/drawing/2014/main" xmlns="" id="{972A6187-6E83-48CE-91FA-F5F4D27051E0}"/>
              </a:ext>
            </a:extLst>
          </p:cNvPr>
          <p:cNvSpPr/>
          <p:nvPr/>
        </p:nvSpPr>
        <p:spPr>
          <a:xfrm>
            <a:off x="-1262559" y="3824875"/>
            <a:ext cx="2598054" cy="1077218"/>
          </a:xfrm>
          <a:prstGeom prst="wedgeRectCallout">
            <a:avLst>
              <a:gd name="adj1" fmla="val 65104"/>
              <a:gd name="adj2" fmla="val -2514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vincular con el sitio de consulta del documento</a:t>
            </a:r>
            <a:r>
              <a:rPr lang="es-MX" sz="1200" dirty="0">
                <a:solidFill>
                  <a:prstClr val="black"/>
                </a:solidFill>
              </a:rPr>
              <a:t>: </a:t>
            </a:r>
            <a:r>
              <a:rPr lang="es-MX" sz="1200" dirty="0">
                <a:solidFill>
                  <a:prstClr val="black"/>
                </a:solidFill>
                <a:hlinkClick r:id="rId4"/>
              </a:rPr>
              <a:t>https://lienzos.uv.mx/Uploads/resources/M1_Cartadescriptiva_4b98_4838.pdf</a:t>
            </a:r>
            <a:r>
              <a:rPr lang="es-MX" sz="1200" dirty="0">
                <a:solidFill>
                  <a:prstClr val="black"/>
                </a:solidFill>
              </a:rPr>
              <a:t> </a:t>
            </a:r>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Bocadillo: rectángulo 22">
            <a:extLst>
              <a:ext uri="{FF2B5EF4-FFF2-40B4-BE49-F238E27FC236}">
                <a16:creationId xmlns:a16="http://schemas.microsoft.com/office/drawing/2014/main" xmlns="" id="{B871A74F-DE33-474B-9270-FAA46BED569B}"/>
              </a:ext>
            </a:extLst>
          </p:cNvPr>
          <p:cNvSpPr/>
          <p:nvPr/>
        </p:nvSpPr>
        <p:spPr>
          <a:xfrm>
            <a:off x="5056871" y="4699398"/>
            <a:ext cx="6152178" cy="1225152"/>
          </a:xfrm>
          <a:prstGeom prst="wedgeRectCallout">
            <a:avLst>
              <a:gd name="adj1" fmla="val -61747"/>
              <a:gd name="adj2" fmla="val -21608"/>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vincular con el sitio de consulta del documento</a:t>
            </a:r>
            <a:r>
              <a:rPr lang="es-MX" sz="1200" dirty="0">
                <a:solidFill>
                  <a:prstClr val="black"/>
                </a:solidFill>
              </a:rPr>
              <a:t>: </a:t>
            </a:r>
            <a:r>
              <a:rPr lang="es-MX" sz="1200" dirty="0">
                <a:solidFill>
                  <a:prstClr val="black"/>
                </a:solidFill>
                <a:hlinkClick r:id="rId5"/>
              </a:rPr>
              <a:t>https://lienzos.uv.mx/Uploads/resources/Copia-de-M1Docentes_planeaci%C3%B3n-modelo-h%C3%ADbrido_dea4.pdf</a:t>
            </a:r>
            <a:r>
              <a:rPr lang="es-MX" sz="1200" dirty="0">
                <a:solidFill>
                  <a:prstClr val="black"/>
                </a:solidFill>
              </a:rPr>
              <a:t> </a:t>
            </a:r>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 name="Imagen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0460" y="2099882"/>
            <a:ext cx="459866" cy="459866"/>
          </a:xfrm>
          <a:prstGeom prst="rect">
            <a:avLst/>
          </a:prstGeom>
        </p:spPr>
      </p:pic>
    </p:spTree>
    <p:extLst>
      <p:ext uri="{BB962C8B-B14F-4D97-AF65-F5344CB8AC3E}">
        <p14:creationId xmlns:p14="http://schemas.microsoft.com/office/powerpoint/2010/main" val="329827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968862" y="1879945"/>
            <a:ext cx="10557598" cy="484885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968861" y="134695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2</a:t>
            </a:r>
          </a:p>
        </p:txBody>
      </p:sp>
      <p:sp>
        <p:nvSpPr>
          <p:cNvPr id="5" name="CuadroTexto 4">
            <a:extLst>
              <a:ext uri="{FF2B5EF4-FFF2-40B4-BE49-F238E27FC236}">
                <a16:creationId xmlns:a16="http://schemas.microsoft.com/office/drawing/2014/main" xmlns="" id="{4A2B3F50-1B15-4038-A5C7-49F496F6BD7C}"/>
              </a:ext>
            </a:extLst>
          </p:cNvPr>
          <p:cNvSpPr txBox="1"/>
          <p:nvPr/>
        </p:nvSpPr>
        <p:spPr>
          <a:xfrm>
            <a:off x="968861" y="935806"/>
            <a:ext cx="971918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Calibri" panose="020F0502020204030204"/>
              </a:rPr>
              <a:t>2</a:t>
            </a:r>
            <a:r>
              <a:rPr kumimoji="0" lang="es-ES" sz="1800" b="0" i="0" u="none" strike="noStrike" kern="1200" cap="none" spc="0" normalizeH="0" baseline="0" noProof="0" dirty="0">
                <a:ln>
                  <a:noFill/>
                </a:ln>
                <a:effectLst/>
                <a:uLnTx/>
                <a:uFillTx/>
                <a:latin typeface="Calibri" panose="020F0502020204030204"/>
                <a:ea typeface="+mn-ea"/>
                <a:cs typeface="+mn-cs"/>
              </a:rPr>
              <a:t>.2.</a:t>
            </a:r>
            <a:r>
              <a:rPr kumimoji="0" lang="es-ES" sz="1800" b="0" i="0" u="none" strike="noStrike" kern="1200" cap="none" spc="0" normalizeH="0" noProof="0" dirty="0">
                <a:ln>
                  <a:noFill/>
                </a:ln>
                <a:effectLst/>
                <a:uLnTx/>
                <a:uFillTx/>
                <a:latin typeface="Calibri" panose="020F0502020204030204"/>
                <a:ea typeface="+mn-ea"/>
                <a:cs typeface="+mn-cs"/>
              </a:rPr>
              <a:t> Diseño instruccional en la plataforma Eminus 4</a:t>
            </a:r>
            <a:endParaRPr kumimoji="0" lang="es-MX" sz="1800" b="0" i="0" u="none" strike="noStrike" kern="1200" cap="none" spc="0" normalizeH="0" baseline="0" noProof="0" dirty="0">
              <a:ln>
                <a:noFill/>
              </a:ln>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925733" y="982363"/>
            <a:ext cx="1820454" cy="369332"/>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secci</a:t>
            </a:r>
            <a:r>
              <a:rPr lang="es-MX" sz="1200" dirty="0" err="1">
                <a:solidFill>
                  <a:prstClr val="black"/>
                </a:solidFill>
                <a:latin typeface="Calibri" panose="020F0502020204030204"/>
              </a:rPr>
              <a:t>ón</a:t>
            </a:r>
            <a:r>
              <a:rPr lang="es-MX" sz="1200" dirty="0">
                <a:solidFill>
                  <a:prstClr val="black"/>
                </a:solidFill>
                <a:latin typeface="Calibri" panose="020F0502020204030204"/>
              </a:rPr>
              <a:t>.</a:t>
            </a:r>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1438602" y="1435997"/>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primer apartado de esta sección.</a:t>
            </a:r>
          </a:p>
        </p:txBody>
      </p:sp>
      <p:sp>
        <p:nvSpPr>
          <p:cNvPr id="14" name="CuadroTexto 13">
            <a:extLst>
              <a:ext uri="{FF2B5EF4-FFF2-40B4-BE49-F238E27FC236}">
                <a16:creationId xmlns:a16="http://schemas.microsoft.com/office/drawing/2014/main" xmlns="" id="{69885F8F-2B68-4EB1-A017-B0C486B72537}"/>
              </a:ext>
            </a:extLst>
          </p:cNvPr>
          <p:cNvSpPr txBox="1"/>
          <p:nvPr/>
        </p:nvSpPr>
        <p:spPr>
          <a:xfrm>
            <a:off x="968861" y="1376479"/>
            <a:ext cx="971918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chemeClr val="bg1"/>
                </a:solidFill>
                <a:latin typeface="Calibri" panose="020F0502020204030204"/>
              </a:rPr>
              <a:t>2</a:t>
            </a:r>
            <a:r>
              <a:rPr kumimoji="0" lang="es-ES" sz="1800" b="0" i="0" u="none" strike="noStrike" kern="1200" cap="none" spc="0" normalizeH="0" baseline="0" noProof="0" dirty="0">
                <a:ln>
                  <a:noFill/>
                </a:ln>
                <a:solidFill>
                  <a:schemeClr val="bg1"/>
                </a:solidFill>
                <a:effectLst/>
                <a:uLnTx/>
                <a:uFillTx/>
                <a:latin typeface="Calibri" panose="020F0502020204030204"/>
                <a:ea typeface="+mn-ea"/>
                <a:cs typeface="+mn-cs"/>
              </a:rPr>
              <a:t>.2.1.</a:t>
            </a:r>
            <a:r>
              <a:rPr kumimoji="0" lang="es-ES" sz="1800" b="0" i="0" u="none" strike="noStrike" kern="1200" cap="none" spc="0" normalizeH="0" noProof="0" dirty="0">
                <a:ln>
                  <a:noFill/>
                </a:ln>
                <a:solidFill>
                  <a:schemeClr val="bg1"/>
                </a:solidFill>
                <a:effectLst/>
                <a:uLnTx/>
                <a:uFillTx/>
                <a:latin typeface="Calibri" panose="020F0502020204030204"/>
                <a:ea typeface="+mn-ea"/>
                <a:cs typeface="+mn-cs"/>
              </a:rPr>
              <a:t> ¿Qué es el diseño instruccional?</a:t>
            </a:r>
            <a:endParaRPr kumimoji="0" lang="es-MX"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7" name="CuadroTexto 16">
            <a:extLst>
              <a:ext uri="{FF2B5EF4-FFF2-40B4-BE49-F238E27FC236}">
                <a16:creationId xmlns:a16="http://schemas.microsoft.com/office/drawing/2014/main" xmlns="" id="{E5E0729A-8F4A-4D25-9103-2FA1EE698D21}"/>
              </a:ext>
            </a:extLst>
          </p:cNvPr>
          <p:cNvSpPr txBox="1"/>
          <p:nvPr/>
        </p:nvSpPr>
        <p:spPr>
          <a:xfrm>
            <a:off x="1280738" y="2754231"/>
            <a:ext cx="5965854" cy="3231654"/>
          </a:xfrm>
          <a:prstGeom prst="rect">
            <a:avLst/>
          </a:prstGeom>
          <a:noFill/>
          <a:ln w="38100">
            <a:solidFill>
              <a:srgbClr val="FF3399"/>
            </a:solidFill>
            <a:prstDash val="sysDot"/>
          </a:ln>
        </p:spPr>
        <p:txBody>
          <a:bodyPr wrap="square" rtlCol="0">
            <a:spAutoFit/>
          </a:bodyPr>
          <a:lstStyle/>
          <a:p>
            <a:pPr algn="just"/>
            <a:r>
              <a:rPr lang="es-ES" sz="1200" b="1" dirty="0">
                <a:solidFill>
                  <a:prstClr val="black"/>
                </a:solidFill>
              </a:rPr>
              <a:t>¿Qué es el diseño instruccional?</a:t>
            </a:r>
          </a:p>
          <a:p>
            <a:pPr algn="just"/>
            <a:endParaRPr lang="es-ES" sz="1200" dirty="0">
              <a:solidFill>
                <a:prstClr val="black"/>
              </a:solidFill>
            </a:endParaRPr>
          </a:p>
          <a:p>
            <a:pPr marL="171450" indent="-171450" algn="just">
              <a:buFont typeface="Arial" panose="020B0604020202020204" pitchFamily="34" charset="0"/>
              <a:buChar char="•"/>
            </a:pPr>
            <a:r>
              <a:rPr lang="es-ES" sz="1200" dirty="0">
                <a:solidFill>
                  <a:prstClr val="black"/>
                </a:solidFill>
              </a:rPr>
              <a:t>Definición: proceso sistémico, planificado y estructurado para producir cursos en modalidad presencial o en línea, a nivel formativo o de entrenamiento.</a:t>
            </a:r>
          </a:p>
          <a:p>
            <a:pPr marL="171450" indent="-171450" algn="just">
              <a:buFont typeface="Arial" panose="020B0604020202020204" pitchFamily="34" charset="0"/>
              <a:buChar char="•"/>
            </a:pPr>
            <a:r>
              <a:rPr lang="es-ES" sz="1200" dirty="0">
                <a:solidFill>
                  <a:prstClr val="black"/>
                </a:solidFill>
              </a:rPr>
              <a:t>Se estructura en módulos, unidades didácticas u objetos de aprendizaje.</a:t>
            </a:r>
          </a:p>
          <a:p>
            <a:pPr marL="171450" indent="-171450" algn="just">
              <a:buFont typeface="Arial" panose="020B0604020202020204" pitchFamily="34" charset="0"/>
              <a:buChar char="•"/>
            </a:pPr>
            <a:r>
              <a:rPr lang="es-ES" sz="1200" dirty="0">
                <a:solidFill>
                  <a:prstClr val="black"/>
                </a:solidFill>
              </a:rPr>
              <a:t>Se fundamenta en las teorías del aprendizaje para definir objetivos de aprendizaje, recursos y estrategias, así como el proceso de evaluación. </a:t>
            </a:r>
          </a:p>
          <a:p>
            <a:pPr marL="171450" indent="-171450" algn="just">
              <a:buFont typeface="Arial" panose="020B0604020202020204" pitchFamily="34" charset="0"/>
              <a:buChar char="•"/>
            </a:pPr>
            <a:r>
              <a:rPr lang="es-ES" sz="1200" dirty="0">
                <a:solidFill>
                  <a:prstClr val="black"/>
                </a:solidFill>
              </a:rPr>
              <a:t>Detalla las actividades del proceso de diseño, desarrollo, implementación y evaluación de propuestas formativas.</a:t>
            </a:r>
          </a:p>
          <a:p>
            <a:pPr marL="171450" indent="-171450" algn="just">
              <a:buFont typeface="Arial" panose="020B0604020202020204" pitchFamily="34" charset="0"/>
              <a:buChar char="•"/>
            </a:pPr>
            <a:r>
              <a:rPr lang="es-ES" sz="1200" dirty="0">
                <a:solidFill>
                  <a:prstClr val="black"/>
                </a:solidFill>
              </a:rPr>
              <a:t>Beneficia a profesores y a estudiantes; facilita la gestión y ejecución del proceso.</a:t>
            </a:r>
          </a:p>
          <a:p>
            <a:pPr marL="171450" indent="-171450" algn="just">
              <a:buFont typeface="Arial" panose="020B0604020202020204" pitchFamily="34" charset="0"/>
              <a:buChar char="•"/>
            </a:pPr>
            <a:r>
              <a:rPr lang="es-ES" sz="1200" dirty="0">
                <a:solidFill>
                  <a:prstClr val="black"/>
                </a:solidFill>
              </a:rPr>
              <a:t>Facilita la elaboración de materiales al equipo de producción.</a:t>
            </a:r>
          </a:p>
          <a:p>
            <a:pPr marL="171450" indent="-171450" algn="just">
              <a:buFont typeface="Arial" panose="020B0604020202020204" pitchFamily="34" charset="0"/>
              <a:buChar char="•"/>
            </a:pPr>
            <a:r>
              <a:rPr lang="es-ES" sz="1200" dirty="0">
                <a:solidFill>
                  <a:prstClr val="black"/>
                </a:solidFill>
              </a:rPr>
              <a:t>Debe adecuarse a las necesidades de los estudiantes para asegurar la calidad del aprendizaje.</a:t>
            </a:r>
          </a:p>
          <a:p>
            <a:pPr marL="171450" indent="-171450" algn="just">
              <a:buFont typeface="Arial" panose="020B0604020202020204" pitchFamily="34" charset="0"/>
              <a:buChar char="•"/>
            </a:pPr>
            <a:endParaRPr lang="es-ES" sz="1200" dirty="0">
              <a:solidFill>
                <a:prstClr val="black"/>
              </a:solidFill>
            </a:endParaRPr>
          </a:p>
          <a:p>
            <a:pPr algn="just"/>
            <a:r>
              <a:rPr lang="es-ES" sz="1200" b="1" dirty="0">
                <a:solidFill>
                  <a:prstClr val="black"/>
                </a:solidFill>
              </a:rPr>
              <a:t>Referencia: </a:t>
            </a:r>
            <a:r>
              <a:rPr lang="es-ES" sz="1200" dirty="0">
                <a:solidFill>
                  <a:prstClr val="black"/>
                </a:solidFill>
              </a:rPr>
              <a:t>Agudelo, M. (2009). Importancia del diseño instruccional en ambientes</a:t>
            </a:r>
          </a:p>
          <a:p>
            <a:pPr algn="just"/>
            <a:r>
              <a:rPr lang="es-ES" sz="1200" dirty="0">
                <a:solidFill>
                  <a:prstClr val="black"/>
                </a:solidFill>
              </a:rPr>
              <a:t>virtuales de aprendizaje. En J. Sánchez (Ed.): </a:t>
            </a:r>
            <a:r>
              <a:rPr lang="es-ES" sz="1200" i="1" dirty="0">
                <a:solidFill>
                  <a:prstClr val="black"/>
                </a:solidFill>
              </a:rPr>
              <a:t>Nuevas Ideas en</a:t>
            </a:r>
          </a:p>
          <a:p>
            <a:pPr algn="just"/>
            <a:r>
              <a:rPr lang="es-ES" sz="1200" i="1" dirty="0">
                <a:solidFill>
                  <a:prstClr val="black"/>
                </a:solidFill>
              </a:rPr>
              <a:t>Informática Educativa, 5</a:t>
            </a:r>
            <a:r>
              <a:rPr lang="es-ES" sz="1200" dirty="0">
                <a:solidFill>
                  <a:prstClr val="black"/>
                </a:solidFill>
              </a:rPr>
              <a:t>, 118-127. </a:t>
            </a:r>
            <a:r>
              <a:rPr lang="es-ES" sz="1200" dirty="0">
                <a:solidFill>
                  <a:prstClr val="black"/>
                </a:solidFill>
                <a:hlinkClick r:id="rId2"/>
              </a:rPr>
              <a:t>http://www.tise.cl/2009/tise_2009/pdf/14.pdf</a:t>
            </a:r>
            <a:r>
              <a:rPr lang="es-ES" sz="1200" dirty="0">
                <a:solidFill>
                  <a:prstClr val="black"/>
                </a:solidFill>
              </a:rPr>
              <a:t> </a:t>
            </a:r>
          </a:p>
        </p:txBody>
      </p:sp>
      <p:sp>
        <p:nvSpPr>
          <p:cNvPr id="21" name="Bocadillo: rectángulo 10">
            <a:extLst>
              <a:ext uri="{FF2B5EF4-FFF2-40B4-BE49-F238E27FC236}">
                <a16:creationId xmlns:a16="http://schemas.microsoft.com/office/drawing/2014/main" xmlns="" id="{B50DABA0-5EF9-40A2-93FB-A2FD4E0E3427}"/>
              </a:ext>
            </a:extLst>
          </p:cNvPr>
          <p:cNvSpPr/>
          <p:nvPr/>
        </p:nvSpPr>
        <p:spPr>
          <a:xfrm>
            <a:off x="-1375522" y="3808673"/>
            <a:ext cx="2350655" cy="996330"/>
          </a:xfrm>
          <a:prstGeom prst="wedgeRectCallout">
            <a:avLst>
              <a:gd name="adj1" fmla="val 55572"/>
              <a:gd name="adj2" fmla="val -2337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a:solidFill>
                  <a:prstClr val="black"/>
                </a:solidFill>
                <a:latin typeface="Calibri" panose="020F0502020204030204"/>
              </a:rPr>
              <a:t>Aureli</a:t>
            </a: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o: </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elaborar un mapa conceptual con la información del recuadro punteado en rosa.</a:t>
            </a:r>
            <a:endParaRPr lang="es-MX" sz="1400" dirty="0">
              <a:solidFill>
                <a:prstClr val="black"/>
              </a:solidFill>
              <a:latin typeface="Calibri" panose="020F0502020204030204"/>
            </a:endParaRPr>
          </a:p>
        </p:txBody>
      </p:sp>
      <p:pic>
        <p:nvPicPr>
          <p:cNvPr id="1028" name="Picture 4" descr="Qué es un mapa conceptual? | Lucidchart">
            <a:extLst>
              <a:ext uri="{FF2B5EF4-FFF2-40B4-BE49-F238E27FC236}">
                <a16:creationId xmlns:a16="http://schemas.microsoft.com/office/drawing/2014/main" xmlns="" id="{A5306C33-8CC5-45DF-A340-B1A20253C90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98" b="99005" l="800" r="99600">
                        <a14:foregroundMark x1="48800" y1="995" x2="48800" y2="995"/>
                        <a14:foregroundMark x1="4400" y1="35821" x2="4400" y2="35821"/>
                        <a14:foregroundMark x1="800" y1="50746" x2="800" y2="50746"/>
                        <a14:foregroundMark x1="98400" y1="55224" x2="98400" y2="55224"/>
                        <a14:foregroundMark x1="74000" y1="94527" x2="74000" y2="94527"/>
                        <a14:foregroundMark x1="99600" y1="97015" x2="99600" y2="97015"/>
                        <a14:foregroundMark x1="62800" y1="98507" x2="62800" y2="98507"/>
                        <a14:foregroundMark x1="23600" y1="99005" x2="23600" y2="99005"/>
                      </a14:backgroundRemoval>
                    </a14:imgEffect>
                  </a14:imgLayer>
                </a14:imgProps>
              </a:ext>
              <a:ext uri="{28A0092B-C50C-407E-A947-70E740481C1C}">
                <a14:useLocalDpi xmlns:a14="http://schemas.microsoft.com/office/drawing/2010/main" val="0"/>
              </a:ext>
            </a:extLst>
          </a:blip>
          <a:srcRect/>
          <a:stretch>
            <a:fillRect/>
          </a:stretch>
        </p:blipFill>
        <p:spPr bwMode="auto">
          <a:xfrm>
            <a:off x="7529134" y="2743200"/>
            <a:ext cx="3694004" cy="2969979"/>
          </a:xfrm>
          <a:prstGeom prst="rect">
            <a:avLst/>
          </a:prstGeom>
          <a:noFill/>
          <a:extLst>
            <a:ext uri="{909E8E84-426E-40DD-AFC4-6F175D3DCCD1}">
              <a14:hiddenFill xmlns:a14="http://schemas.microsoft.com/office/drawing/2010/main">
                <a:solidFill>
                  <a:srgbClr val="FFFFFF"/>
                </a:solidFill>
              </a14:hiddenFill>
            </a:ext>
          </a:extLst>
        </p:spPr>
      </p:pic>
      <p:sp>
        <p:nvSpPr>
          <p:cNvPr id="22" name="CuadroTexto 21">
            <a:extLst>
              <a:ext uri="{FF2B5EF4-FFF2-40B4-BE49-F238E27FC236}">
                <a16:creationId xmlns:a16="http://schemas.microsoft.com/office/drawing/2014/main" xmlns="" id="{52E3068A-F103-4BE1-AB7B-EE339A9AF568}"/>
              </a:ext>
            </a:extLst>
          </p:cNvPr>
          <p:cNvSpPr txBox="1"/>
          <p:nvPr/>
        </p:nvSpPr>
        <p:spPr>
          <a:xfrm>
            <a:off x="1080165" y="2063982"/>
            <a:ext cx="10031669" cy="338554"/>
          </a:xfrm>
          <a:prstGeom prst="rect">
            <a:avLst/>
          </a:prstGeom>
          <a:noFill/>
        </p:spPr>
        <p:txBody>
          <a:bodyPr wrap="square" rtlCol="0">
            <a:spAutoFit/>
          </a:bodyPr>
          <a:lstStyle/>
          <a:p>
            <a:r>
              <a:rPr lang="es-ES" sz="1600" dirty="0"/>
              <a:t>Revise atentamente el siguiente mapa conceptual que explica, en síntesis, qué es el diseño instruccional.</a:t>
            </a:r>
            <a:endParaRPr lang="es-MX" sz="1600" dirty="0"/>
          </a:p>
        </p:txBody>
      </p:sp>
      <p:sp>
        <p:nvSpPr>
          <p:cNvPr id="23" name="Bocadillo: rectángulo 22">
            <a:extLst>
              <a:ext uri="{FF2B5EF4-FFF2-40B4-BE49-F238E27FC236}">
                <a16:creationId xmlns:a16="http://schemas.microsoft.com/office/drawing/2014/main" xmlns="" id="{D9AEC4E8-2116-42FB-9ABD-4CF632713338}"/>
              </a:ext>
            </a:extLst>
          </p:cNvPr>
          <p:cNvSpPr/>
          <p:nvPr/>
        </p:nvSpPr>
        <p:spPr>
          <a:xfrm>
            <a:off x="-1523064" y="2593584"/>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primer apartado de esta sección.</a:t>
            </a:r>
          </a:p>
        </p:txBody>
      </p:sp>
    </p:spTree>
    <p:extLst>
      <p:ext uri="{BB962C8B-B14F-4D97-AF65-F5344CB8AC3E}">
        <p14:creationId xmlns:p14="http://schemas.microsoft.com/office/powerpoint/2010/main" val="244025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424873" y="1324890"/>
            <a:ext cx="11141928" cy="541261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424873" y="818927"/>
            <a:ext cx="1114192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2</a:t>
            </a:r>
          </a:p>
        </p:txBody>
      </p:sp>
      <p:sp>
        <p:nvSpPr>
          <p:cNvPr id="5" name="CuadroTexto 4">
            <a:extLst>
              <a:ext uri="{FF2B5EF4-FFF2-40B4-BE49-F238E27FC236}">
                <a16:creationId xmlns:a16="http://schemas.microsoft.com/office/drawing/2014/main" xmlns="" id="{4A2B3F50-1B15-4038-A5C7-49F496F6BD7C}"/>
              </a:ext>
            </a:extLst>
          </p:cNvPr>
          <p:cNvSpPr txBox="1"/>
          <p:nvPr/>
        </p:nvSpPr>
        <p:spPr>
          <a:xfrm>
            <a:off x="424873" y="842326"/>
            <a:ext cx="103035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prstClr val="white"/>
                </a:solidFill>
                <a:latin typeface="Calibri" panose="020F0502020204030204"/>
              </a:rPr>
              <a:t>2.2.2.</a:t>
            </a: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lang="es-ES" dirty="0">
                <a:solidFill>
                  <a:prstClr val="white"/>
                </a:solidFill>
                <a:latin typeface="Calibri" panose="020F0502020204030204"/>
              </a:rPr>
              <a:t>Modelo ADDIE (Analizar, Diseñar, Desarrollar, Implementar, Evaluar)</a:t>
            </a: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2132734" y="86469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segundo apartado de esta sección.</a:t>
            </a: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2132735" y="153143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segundo apartado de esta sección.</a:t>
            </a:r>
          </a:p>
        </p:txBody>
      </p:sp>
      <p:sp>
        <p:nvSpPr>
          <p:cNvPr id="19" name="CuadroTexto 18">
            <a:extLst>
              <a:ext uri="{FF2B5EF4-FFF2-40B4-BE49-F238E27FC236}">
                <a16:creationId xmlns:a16="http://schemas.microsoft.com/office/drawing/2014/main" xmlns="" id="{5CFD06B0-D06B-48B6-BF1D-71B4B18352F2}"/>
              </a:ext>
            </a:extLst>
          </p:cNvPr>
          <p:cNvSpPr txBox="1"/>
          <p:nvPr/>
        </p:nvSpPr>
        <p:spPr>
          <a:xfrm>
            <a:off x="625199" y="1430240"/>
            <a:ext cx="10766063" cy="1477328"/>
          </a:xfrm>
          <a:prstGeom prst="rect">
            <a:avLst/>
          </a:prstGeom>
          <a:noFill/>
        </p:spPr>
        <p:txBody>
          <a:bodyPr wrap="square" rtlCol="0">
            <a:spAutoFit/>
          </a:bodyPr>
          <a:lstStyle/>
          <a:p>
            <a:pPr algn="just"/>
            <a:r>
              <a:rPr lang="es-ES" dirty="0"/>
              <a:t>Existen varios modelos de diseño instruccional, sin embargo, en este módulo se explorará el modelo ADDIE, por considerarlo más práctico para el trabajo docente en la universidad.</a:t>
            </a:r>
            <a:endParaRPr lang="es-MX" dirty="0"/>
          </a:p>
          <a:p>
            <a:pPr algn="just"/>
            <a:endParaRPr lang="es-MX" dirty="0"/>
          </a:p>
          <a:p>
            <a:pPr algn="just"/>
            <a:r>
              <a:rPr lang="es-MX" dirty="0"/>
              <a:t>Observe el siguiente video que explica, de manera general, qué es y cuáles son las fases del modelo ADDIE para el diseño instruccional. </a:t>
            </a:r>
          </a:p>
        </p:txBody>
      </p:sp>
      <p:sp>
        <p:nvSpPr>
          <p:cNvPr id="12" name="Bocadillo: rectángulo 16">
            <a:extLst>
              <a:ext uri="{FF2B5EF4-FFF2-40B4-BE49-F238E27FC236}">
                <a16:creationId xmlns:a16="http://schemas.microsoft.com/office/drawing/2014/main" xmlns="" id="{D9783F1E-3E09-4197-BC74-EE61397C9D88}"/>
              </a:ext>
            </a:extLst>
          </p:cNvPr>
          <p:cNvSpPr/>
          <p:nvPr/>
        </p:nvSpPr>
        <p:spPr>
          <a:xfrm>
            <a:off x="2745165" y="3092117"/>
            <a:ext cx="2133668" cy="684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lang="es-MX" sz="1200" b="1" dirty="0">
                <a:solidFill>
                  <a:schemeClr val="bg1"/>
                </a:solidFill>
                <a:hlinkClick r:id="rId2"/>
              </a:rPr>
              <a:t>https://youtu.be/j2xv-Z7w69s</a:t>
            </a:r>
            <a:r>
              <a:rPr lang="es-MX" sz="1200" b="1" dirty="0">
                <a:solidFill>
                  <a:schemeClr val="bg1"/>
                </a:solidFill>
              </a:rPr>
              <a:t> </a:t>
            </a:r>
            <a:endParaRPr lang="es-MX" sz="1200" dirty="0">
              <a:solidFill>
                <a:schemeClr val="bg1"/>
              </a:solidFill>
              <a:latin typeface="Calibri" panose="020F0502020204030204"/>
            </a:endParaRPr>
          </a:p>
        </p:txBody>
      </p:sp>
      <p:pic>
        <p:nvPicPr>
          <p:cNvPr id="14" name="Imagen 13">
            <a:extLst>
              <a:ext uri="{FF2B5EF4-FFF2-40B4-BE49-F238E27FC236}">
                <a16:creationId xmlns:a16="http://schemas.microsoft.com/office/drawing/2014/main" xmlns="" id="{F46DFEEF-865C-4685-961F-02F9934DF9D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5122" y1="38444" x2="45122" y2="38444"/>
                        <a14:foregroundMark x1="69390" y1="77574" x2="69390" y2="77574"/>
                        <a14:foregroundMark x1="59024" y1="60412" x2="59024" y2="60412"/>
                      </a14:backgroundRemoval>
                    </a14:imgEffect>
                  </a14:imgLayer>
                </a14:imgProps>
              </a:ext>
            </a:extLst>
          </a:blip>
          <a:srcRect l="24575" t="8450" r="24339" b="6907"/>
          <a:stretch/>
        </p:blipFill>
        <p:spPr>
          <a:xfrm>
            <a:off x="1022742" y="2986578"/>
            <a:ext cx="1789662" cy="1580243"/>
          </a:xfrm>
          <a:prstGeom prst="rect">
            <a:avLst/>
          </a:prstGeom>
        </p:spPr>
      </p:pic>
      <p:sp>
        <p:nvSpPr>
          <p:cNvPr id="15" name="CuadroTexto 14">
            <a:extLst>
              <a:ext uri="{FF2B5EF4-FFF2-40B4-BE49-F238E27FC236}">
                <a16:creationId xmlns:a16="http://schemas.microsoft.com/office/drawing/2014/main" xmlns="" id="{32EC896C-D366-4DD5-8140-7AD2C6BD1AE0}"/>
              </a:ext>
            </a:extLst>
          </p:cNvPr>
          <p:cNvSpPr txBox="1"/>
          <p:nvPr/>
        </p:nvSpPr>
        <p:spPr>
          <a:xfrm>
            <a:off x="612805" y="4538559"/>
            <a:ext cx="10766063" cy="1477328"/>
          </a:xfrm>
          <a:prstGeom prst="rect">
            <a:avLst/>
          </a:prstGeom>
          <a:noFill/>
        </p:spPr>
        <p:txBody>
          <a:bodyPr wrap="square" rtlCol="0">
            <a:spAutoFit/>
          </a:bodyPr>
          <a:lstStyle/>
          <a:p>
            <a:pPr algn="just"/>
            <a:r>
              <a:rPr lang="es-ES" dirty="0"/>
              <a:t>Para profundizar en los detalles de este modelo, lea el </a:t>
            </a:r>
            <a:r>
              <a:rPr lang="es-ES" b="1" dirty="0"/>
              <a:t>Capítulo VI: Diseño Instruccional en ambientes virtuales, basado en el Modelo ADDIE </a:t>
            </a:r>
            <a:r>
              <a:rPr lang="es-ES" dirty="0"/>
              <a:t>del libro </a:t>
            </a:r>
            <a:r>
              <a:rPr lang="es-ES" i="1" dirty="0"/>
              <a:t>El Diseño Instruccional. Elemento clave para la Innovación en el Aprendizaje: Modelos y Enfoques, </a:t>
            </a:r>
            <a:r>
              <a:rPr lang="es-ES" dirty="0"/>
              <a:t>pp. 122-148</a:t>
            </a:r>
            <a:r>
              <a:rPr lang="es-ES" i="1" dirty="0"/>
              <a:t>. </a:t>
            </a:r>
          </a:p>
          <a:p>
            <a:pPr algn="just"/>
            <a:endParaRPr lang="es-ES" i="1" dirty="0"/>
          </a:p>
          <a:p>
            <a:pPr algn="just"/>
            <a:r>
              <a:rPr lang="es-ES" dirty="0"/>
              <a:t>          Haga clic en el siguiente icono para ir al sitio de consulta.</a:t>
            </a:r>
            <a:endParaRPr lang="es-MX" i="1" dirty="0"/>
          </a:p>
        </p:txBody>
      </p:sp>
      <p:sp>
        <p:nvSpPr>
          <p:cNvPr id="6" name="CuadroTexto 5">
            <a:extLst>
              <a:ext uri="{FF2B5EF4-FFF2-40B4-BE49-F238E27FC236}">
                <a16:creationId xmlns:a16="http://schemas.microsoft.com/office/drawing/2014/main" xmlns="" id="{8F693CF6-24AF-47E6-9983-28AC5C29A7C8}"/>
              </a:ext>
            </a:extLst>
          </p:cNvPr>
          <p:cNvSpPr txBox="1"/>
          <p:nvPr/>
        </p:nvSpPr>
        <p:spPr>
          <a:xfrm>
            <a:off x="700613" y="6067345"/>
            <a:ext cx="3111386" cy="408623"/>
          </a:xfrm>
          <a:prstGeom prst="roundRect">
            <a:avLst/>
          </a:prstGeom>
          <a:solidFill>
            <a:srgbClr val="FF3399"/>
          </a:solidFill>
        </p:spPr>
        <p:txBody>
          <a:bodyPr wrap="square" rtlCol="0">
            <a:spAutoFit/>
          </a:bodyPr>
          <a:lstStyle/>
          <a:p>
            <a:r>
              <a:rPr lang="es-ES" b="1" dirty="0"/>
              <a:t>Texto: El Diseño Instruccional</a:t>
            </a:r>
            <a:endParaRPr lang="es-MX" b="1" dirty="0"/>
          </a:p>
        </p:txBody>
      </p:sp>
      <p:sp>
        <p:nvSpPr>
          <p:cNvPr id="17" name="Bocadillo: rectángulo 16">
            <a:extLst>
              <a:ext uri="{FF2B5EF4-FFF2-40B4-BE49-F238E27FC236}">
                <a16:creationId xmlns:a16="http://schemas.microsoft.com/office/drawing/2014/main" xmlns="" id="{AC73C488-1DB1-4649-86DB-1811EF3FEDC1}"/>
              </a:ext>
            </a:extLst>
          </p:cNvPr>
          <p:cNvSpPr/>
          <p:nvPr/>
        </p:nvSpPr>
        <p:spPr>
          <a:xfrm>
            <a:off x="-2063652" y="5532100"/>
            <a:ext cx="2350655" cy="1206631"/>
          </a:xfrm>
          <a:prstGeom prst="wedgeRectCallout">
            <a:avLst>
              <a:gd name="adj1" fmla="val 68619"/>
              <a:gd name="adj2" fmla="val 1966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lang="es-MX" sz="1200" dirty="0">
                <a:solidFill>
                  <a:prstClr val="black"/>
                </a:solidFill>
                <a:latin typeface="Calibri" panose="020F0502020204030204"/>
              </a:rPr>
              <a:t>colocar un botón vinculado al sitio </a:t>
            </a:r>
            <a:r>
              <a:rPr lang="es-MX" sz="1200" dirty="0">
                <a:solidFill>
                  <a:prstClr val="black"/>
                </a:solidFill>
              </a:rPr>
              <a:t>de consulta del texto: </a:t>
            </a:r>
            <a:r>
              <a:rPr lang="es-MX" sz="1200" dirty="0">
                <a:solidFill>
                  <a:prstClr val="black"/>
                </a:solidFill>
                <a:hlinkClick r:id="rId5"/>
              </a:rPr>
              <a:t>https://mta.udg.mx/sites/default/files/adjuntos/el_diseno_instruccional_interactivo.pdf</a:t>
            </a:r>
            <a:r>
              <a:rPr lang="es-MX" sz="1200" dirty="0">
                <a:solidFill>
                  <a:prstClr val="black"/>
                </a:solidFill>
              </a:rPr>
              <a:t> </a:t>
            </a:r>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 name="Imagen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0613" y="5556021"/>
            <a:ext cx="459866" cy="459866"/>
          </a:xfrm>
          <a:prstGeom prst="rect">
            <a:avLst/>
          </a:prstGeom>
        </p:spPr>
      </p:pic>
    </p:spTree>
    <p:extLst>
      <p:ext uri="{BB962C8B-B14F-4D97-AF65-F5344CB8AC3E}">
        <p14:creationId xmlns:p14="http://schemas.microsoft.com/office/powerpoint/2010/main" val="124315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xmlns="" id="{90AD2C01-0806-40DB-B787-528F32368EB8}"/>
              </a:ext>
            </a:extLst>
          </p:cNvPr>
          <p:cNvSpPr/>
          <p:nvPr/>
        </p:nvSpPr>
        <p:spPr>
          <a:xfrm>
            <a:off x="424873" y="2152073"/>
            <a:ext cx="11141928" cy="457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ángulo 1">
            <a:extLst>
              <a:ext uri="{FF2B5EF4-FFF2-40B4-BE49-F238E27FC236}">
                <a16:creationId xmlns:a16="http://schemas.microsoft.com/office/drawing/2014/main" xmlns="" id="{BBDB4281-4FFA-40A6-BBD4-150933920B73}"/>
              </a:ext>
            </a:extLst>
          </p:cNvPr>
          <p:cNvSpPr/>
          <p:nvPr/>
        </p:nvSpPr>
        <p:spPr>
          <a:xfrm>
            <a:off x="424873" y="1662544"/>
            <a:ext cx="1114192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2</a:t>
            </a:r>
          </a:p>
        </p:txBody>
      </p:sp>
      <p:sp>
        <p:nvSpPr>
          <p:cNvPr id="5" name="CuadroTexto 4">
            <a:extLst>
              <a:ext uri="{FF2B5EF4-FFF2-40B4-BE49-F238E27FC236}">
                <a16:creationId xmlns:a16="http://schemas.microsoft.com/office/drawing/2014/main" xmlns="" id="{4A2B3F50-1B15-4038-A5C7-49F496F6BD7C}"/>
              </a:ext>
            </a:extLst>
          </p:cNvPr>
          <p:cNvSpPr txBox="1"/>
          <p:nvPr/>
        </p:nvSpPr>
        <p:spPr>
          <a:xfrm>
            <a:off x="424873" y="1180769"/>
            <a:ext cx="103035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effectLst/>
                <a:uLnTx/>
                <a:uFillTx/>
                <a:latin typeface="Calibri" panose="020F0502020204030204"/>
                <a:ea typeface="+mn-ea"/>
                <a:cs typeface="+mn-cs"/>
              </a:rPr>
              <a:t>2.3. </a:t>
            </a:r>
            <a:r>
              <a:rPr kumimoji="0" lang="es-ES" sz="1800" b="0" i="0" u="none" strike="noStrike" kern="1200" cap="none" spc="0" normalizeH="0" noProof="0" dirty="0">
                <a:ln>
                  <a:noFill/>
                </a:ln>
                <a:effectLst/>
                <a:uLnTx/>
                <a:uFillTx/>
                <a:latin typeface="Calibri" panose="020F0502020204030204"/>
                <a:ea typeface="+mn-ea"/>
                <a:cs typeface="+mn-cs"/>
              </a:rPr>
              <a:t>Aula virtuales con perspectiva de género</a:t>
            </a:r>
            <a:endParaRPr kumimoji="0" lang="es-MX" sz="1800" b="0" i="0" u="none" strike="noStrike" kern="1200" cap="none" spc="0" normalizeH="0" baseline="0" noProof="0" dirty="0">
              <a:ln>
                <a:noFill/>
              </a:ln>
              <a:effectLst/>
              <a:uLnTx/>
              <a:uFillTx/>
              <a:latin typeface="Calibri" panose="020F0502020204030204"/>
              <a:ea typeface="+mn-ea"/>
              <a:cs typeface="+mn-cs"/>
            </a:endParaRPr>
          </a:p>
        </p:txBody>
      </p:sp>
      <p:sp>
        <p:nvSpPr>
          <p:cNvPr id="11" name="Bocadillo: rectángulo 10">
            <a:extLst>
              <a:ext uri="{FF2B5EF4-FFF2-40B4-BE49-F238E27FC236}">
                <a16:creationId xmlns:a16="http://schemas.microsoft.com/office/drawing/2014/main" xmlns="" id="{F55F47A2-9D7D-65A8-F626-942A8D04E0B5}"/>
              </a:ext>
            </a:extLst>
          </p:cNvPr>
          <p:cNvSpPr/>
          <p:nvPr/>
        </p:nvSpPr>
        <p:spPr>
          <a:xfrm>
            <a:off x="-1442795" y="1236691"/>
            <a:ext cx="1820684" cy="346179"/>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 sección.</a:t>
            </a:r>
          </a:p>
        </p:txBody>
      </p:sp>
      <p:sp>
        <p:nvSpPr>
          <p:cNvPr id="18" name="Bocadillo: rectángulo 17">
            <a:extLst>
              <a:ext uri="{FF2B5EF4-FFF2-40B4-BE49-F238E27FC236}">
                <a16:creationId xmlns:a16="http://schemas.microsoft.com/office/drawing/2014/main" xmlns="" id="{4C23BEAF-2DA9-4923-8F5C-EEA262A20924}"/>
              </a:ext>
            </a:extLst>
          </p:cNvPr>
          <p:cNvSpPr/>
          <p:nvPr/>
        </p:nvSpPr>
        <p:spPr>
          <a:xfrm>
            <a:off x="-1972766" y="1747166"/>
            <a:ext cx="2350655" cy="443948"/>
          </a:xfrm>
          <a:prstGeom prst="wedgeRectCallout">
            <a:avLst>
              <a:gd name="adj1" fmla="val 57577"/>
              <a:gd name="adj2" fmla="val -170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primer apartado de esta sección.</a:t>
            </a:r>
          </a:p>
        </p:txBody>
      </p:sp>
      <p:sp>
        <p:nvSpPr>
          <p:cNvPr id="19" name="CuadroTexto 18">
            <a:extLst>
              <a:ext uri="{FF2B5EF4-FFF2-40B4-BE49-F238E27FC236}">
                <a16:creationId xmlns:a16="http://schemas.microsoft.com/office/drawing/2014/main" xmlns="" id="{5CFD06B0-D06B-48B6-BF1D-71B4B18352F2}"/>
              </a:ext>
            </a:extLst>
          </p:cNvPr>
          <p:cNvSpPr txBox="1"/>
          <p:nvPr/>
        </p:nvSpPr>
        <p:spPr>
          <a:xfrm>
            <a:off x="612806" y="2262040"/>
            <a:ext cx="10766062" cy="286232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dirty="0"/>
              <a:t>L</a:t>
            </a:r>
            <a:r>
              <a:rPr lang="es-MX" dirty="0"/>
              <a:t>a virtualidad configura un espacio de relaciones sociales que cada día cobra mayor importancia, sobre todo para los estudiantes jóvenes que construyen algunos de sus vínculos con los otros, mediante el uso de diversos medios tecnológicos de comunicación.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effectLst/>
              <a:uLnTx/>
              <a:uFillTx/>
              <a:latin typeface="Calibri" panose="020F0502020204030204"/>
              <a:ea typeface="+mn-ea"/>
              <a:cs typeface="+mn-cs"/>
            </a:endParaRPr>
          </a:p>
          <a:p>
            <a:pPr algn="just"/>
            <a:r>
              <a:rPr lang="es-ES" dirty="0"/>
              <a:t>L</a:t>
            </a:r>
            <a:r>
              <a:rPr lang="es-MX" dirty="0"/>
              <a:t>o anterior exige, de parte del docente, la gestión de un ambiente de aprendizaje seguro para todos,  permeado por el respeto y la inclusión, evitando y sancionando oportunamente cualquier expresión de violencia y discriminación.</a:t>
            </a:r>
          </a:p>
          <a:p>
            <a:pPr algn="just"/>
            <a:endParaRPr lang="es-ES" dirty="0"/>
          </a:p>
          <a:p>
            <a:pPr algn="just"/>
            <a:r>
              <a:rPr lang="es-ES" dirty="0"/>
              <a:t>E</a:t>
            </a:r>
            <a:r>
              <a:rPr lang="es-MX" dirty="0"/>
              <a:t>s importante reconocer las expresiones de violencia y discriminación para prevenir, evitar y sancionar. A continuaci</a:t>
            </a:r>
            <a:r>
              <a:rPr lang="es-ES" dirty="0" err="1"/>
              <a:t>ón</a:t>
            </a:r>
            <a:r>
              <a:rPr lang="es-ES" dirty="0"/>
              <a:t>, </a:t>
            </a:r>
            <a:r>
              <a:rPr lang="es-MX" dirty="0"/>
              <a:t>observe el siguiente video que expone los tipos de violencia digital.</a:t>
            </a:r>
          </a:p>
        </p:txBody>
      </p:sp>
      <p:sp>
        <p:nvSpPr>
          <p:cNvPr id="17" name="CuadroTexto 16">
            <a:extLst>
              <a:ext uri="{FF2B5EF4-FFF2-40B4-BE49-F238E27FC236}">
                <a16:creationId xmlns:a16="http://schemas.microsoft.com/office/drawing/2014/main" xmlns="" id="{65F275AE-39BB-4DC3-AF11-3B339C5289BC}"/>
              </a:ext>
            </a:extLst>
          </p:cNvPr>
          <p:cNvSpPr txBox="1"/>
          <p:nvPr/>
        </p:nvSpPr>
        <p:spPr>
          <a:xfrm>
            <a:off x="424873" y="1684134"/>
            <a:ext cx="103035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chemeClr val="bg1"/>
                </a:solidFill>
                <a:effectLst/>
                <a:uLnTx/>
                <a:uFillTx/>
                <a:latin typeface="Calibri" panose="020F0502020204030204"/>
                <a:ea typeface="+mn-ea"/>
                <a:cs typeface="+mn-cs"/>
              </a:rPr>
              <a:t>2.3.1. </a:t>
            </a:r>
            <a:r>
              <a:rPr kumimoji="0" lang="es-ES" sz="1800" b="0" i="0" u="none" strike="noStrike" kern="1200" cap="none" spc="0" normalizeH="0" noProof="0" dirty="0">
                <a:ln>
                  <a:noFill/>
                </a:ln>
                <a:solidFill>
                  <a:schemeClr val="bg1"/>
                </a:solidFill>
                <a:effectLst/>
                <a:uLnTx/>
                <a:uFillTx/>
                <a:latin typeface="Calibri" panose="020F0502020204030204"/>
                <a:ea typeface="+mn-ea"/>
                <a:cs typeface="+mn-cs"/>
              </a:rPr>
              <a:t>Expresiones de </a:t>
            </a:r>
            <a:r>
              <a:rPr kumimoji="0" lang="es-ES" sz="1800" b="0" i="0" u="none" strike="noStrike" kern="1200" cap="none" spc="0" normalizeH="0" noProof="0" dirty="0" err="1">
                <a:ln>
                  <a:noFill/>
                </a:ln>
                <a:solidFill>
                  <a:schemeClr val="bg1"/>
                </a:solidFill>
                <a:effectLst/>
                <a:uLnTx/>
                <a:uFillTx/>
                <a:latin typeface="Calibri" panose="020F0502020204030204"/>
                <a:ea typeface="+mn-ea"/>
                <a:cs typeface="+mn-cs"/>
              </a:rPr>
              <a:t>ciberviolencia</a:t>
            </a:r>
            <a:endParaRPr kumimoji="0" lang="es-MX"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pic>
        <p:nvPicPr>
          <p:cNvPr id="22" name="Imagen 21">
            <a:extLst>
              <a:ext uri="{FF2B5EF4-FFF2-40B4-BE49-F238E27FC236}">
                <a16:creationId xmlns:a16="http://schemas.microsoft.com/office/drawing/2014/main" xmlns="" id="{9D0C9B83-7063-453F-B961-D77BEB3BD4B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5122" y1="38444" x2="45122" y2="38444"/>
                        <a14:foregroundMark x1="69390" y1="77574" x2="69390" y2="77574"/>
                        <a14:foregroundMark x1="59024" y1="60412" x2="59024" y2="60412"/>
                      </a14:backgroundRemoval>
                    </a14:imgEffect>
                  </a14:imgLayer>
                </a14:imgProps>
              </a:ext>
            </a:extLst>
          </a:blip>
          <a:srcRect l="24575" t="8450" r="24339" b="6907"/>
          <a:stretch/>
        </p:blipFill>
        <p:spPr>
          <a:xfrm>
            <a:off x="1022742" y="5166061"/>
            <a:ext cx="1789662" cy="1580243"/>
          </a:xfrm>
          <a:prstGeom prst="rect">
            <a:avLst/>
          </a:prstGeom>
        </p:spPr>
      </p:pic>
      <p:sp>
        <p:nvSpPr>
          <p:cNvPr id="23" name="Bocadillo: rectángulo 16">
            <a:extLst>
              <a:ext uri="{FF2B5EF4-FFF2-40B4-BE49-F238E27FC236}">
                <a16:creationId xmlns:a16="http://schemas.microsoft.com/office/drawing/2014/main" xmlns="" id="{3EE4CDB5-BCB2-4C50-BCE2-6CD579C68F33}"/>
              </a:ext>
            </a:extLst>
          </p:cNvPr>
          <p:cNvSpPr/>
          <p:nvPr/>
        </p:nvSpPr>
        <p:spPr>
          <a:xfrm>
            <a:off x="3209569" y="5613891"/>
            <a:ext cx="2175232" cy="684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lang="es-MX" sz="1200" b="1" dirty="0">
                <a:solidFill>
                  <a:schemeClr val="bg1"/>
                </a:solidFill>
                <a:hlinkClick r:id="rId4"/>
              </a:rPr>
              <a:t>https://youtu.be/j3z7mimyPp8</a:t>
            </a:r>
            <a:r>
              <a:rPr lang="es-MX" sz="1200" b="1" dirty="0">
                <a:solidFill>
                  <a:schemeClr val="bg1"/>
                </a:solidFill>
              </a:rPr>
              <a:t> </a:t>
            </a:r>
            <a:endParaRPr lang="es-MX" sz="1200" dirty="0">
              <a:solidFill>
                <a:schemeClr val="bg1"/>
              </a:solidFill>
              <a:latin typeface="Calibri" panose="020F0502020204030204"/>
            </a:endParaRPr>
          </a:p>
        </p:txBody>
      </p:sp>
      <p:sp>
        <p:nvSpPr>
          <p:cNvPr id="24" name="Bocadillo: rectángulo 23">
            <a:extLst>
              <a:ext uri="{FF2B5EF4-FFF2-40B4-BE49-F238E27FC236}">
                <a16:creationId xmlns:a16="http://schemas.microsoft.com/office/drawing/2014/main" xmlns="" id="{95F04DDD-D7F9-4442-A489-38471268FA0E}"/>
              </a:ext>
            </a:extLst>
          </p:cNvPr>
          <p:cNvSpPr/>
          <p:nvPr/>
        </p:nvSpPr>
        <p:spPr>
          <a:xfrm>
            <a:off x="-2019749" y="2649365"/>
            <a:ext cx="2350655" cy="443948"/>
          </a:xfrm>
          <a:prstGeom prst="wedgeRectCallout">
            <a:avLst>
              <a:gd name="adj1" fmla="val 57577"/>
              <a:gd name="adj2" fmla="val -1700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primer apartado de esta sección.</a:t>
            </a:r>
          </a:p>
        </p:txBody>
      </p:sp>
    </p:spTree>
    <p:extLst>
      <p:ext uri="{BB962C8B-B14F-4D97-AF65-F5344CB8AC3E}">
        <p14:creationId xmlns:p14="http://schemas.microsoft.com/office/powerpoint/2010/main" val="39982034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3500</TotalTime>
  <Words>1945</Words>
  <Application>Microsoft Office PowerPoint</Application>
  <PresentationFormat>Panorámica</PresentationFormat>
  <Paragraphs>150</Paragraphs>
  <Slides>12</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Fase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Evidencias de desempeño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UV</cp:lastModifiedBy>
  <cp:revision>146</cp:revision>
  <dcterms:created xsi:type="dcterms:W3CDTF">2022-04-19T16:31:50Z</dcterms:created>
  <dcterms:modified xsi:type="dcterms:W3CDTF">2022-09-06T18:19:04Z</dcterms:modified>
</cp:coreProperties>
</file>