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2" r:id="rId2"/>
    <p:sldId id="263" r:id="rId3"/>
    <p:sldId id="288" r:id="rId4"/>
    <p:sldId id="265" r:id="rId5"/>
    <p:sldId id="295" r:id="rId6"/>
    <p:sldId id="296" r:id="rId7"/>
    <p:sldId id="297" r:id="rId8"/>
    <p:sldId id="307" r:id="rId9"/>
    <p:sldId id="308" r:id="rId10"/>
    <p:sldId id="309" r:id="rId11"/>
    <p:sldId id="316" r:id="rId12"/>
    <p:sldId id="317" r:id="rId13"/>
    <p:sldId id="312" r:id="rId14"/>
    <p:sldId id="313" r:id="rId15"/>
    <p:sldId id="318" r:id="rId16"/>
    <p:sldId id="314" r:id="rId17"/>
    <p:sldId id="320" r:id="rId18"/>
    <p:sldId id="290" r:id="rId19"/>
    <p:sldId id="315" r:id="rId20"/>
    <p:sldId id="267" r:id="rId21"/>
    <p:sldId id="319" r:id="rId22"/>
    <p:sldId id="270" r:id="rId2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dra Gutierrez Cordoba" initials="SGC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E04B10"/>
    <a:srgbClr val="0000FF"/>
    <a:srgbClr val="FF3399"/>
    <a:srgbClr val="C9C775"/>
    <a:srgbClr val="B6B347"/>
    <a:srgbClr val="5E0B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87" autoAdjust="0"/>
    <p:restoredTop sz="95238" autoAdjust="0"/>
  </p:normalViewPr>
  <p:slideViewPr>
    <p:cSldViewPr snapToGrid="0">
      <p:cViewPr varScale="1">
        <p:scale>
          <a:sx n="71" d="100"/>
          <a:sy n="71" d="100"/>
        </p:scale>
        <p:origin x="8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BCA08-BC94-4F1A-962A-F0ACE578AA86}" type="datetimeFigureOut">
              <a:rPr lang="es-MX" smtClean="0"/>
              <a:t>18/08/2022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485804-7FB4-4088-BEBB-C48E340171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2268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485804-7FB4-4088-BEBB-C48E3401716D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780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4542976-68FE-41FB-BFC6-F863F105FC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713372C-4E40-476E-AB60-DD6A15F3E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6835E749-9139-492E-BCB0-AB65E3E05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02A1-19C7-41C7-9852-E15F2A2AD06A}" type="datetimeFigureOut">
              <a:rPr lang="es-MX" smtClean="0"/>
              <a:t>18/08/2022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03C3A20B-3398-4246-9CA3-903F9FFD4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E4818410-F319-4F48-A68C-768AE5861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2A9E-6D12-419A-9D2A-42F18DBB56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7176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513C990-64BB-4B79-9C34-4656C48DF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D01671C3-418D-4DBE-AF9C-EA0ADB1A1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EFAD806B-4AEE-4173-B8B0-06FFA715A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02A1-19C7-41C7-9852-E15F2A2AD06A}" type="datetimeFigureOut">
              <a:rPr lang="es-MX" smtClean="0"/>
              <a:t>18/08/2022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F3509985-87D5-413E-B88C-09FF933A5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3AB9CECE-B60D-456B-A79D-347A0F701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2A9E-6D12-419A-9D2A-42F18DBB56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2618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EC0AA356-EF55-48EB-92DE-CBD0311EF9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05041A8D-0B54-4E1B-95ED-CC8BC0B42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0CCF75C5-D984-4962-9CEA-070F96D09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02A1-19C7-41C7-9852-E15F2A2AD06A}" type="datetimeFigureOut">
              <a:rPr lang="es-MX" smtClean="0"/>
              <a:t>18/08/2022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A3ADA9B3-716F-4E03-AA3F-0B1E32482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D8F20CA5-71F5-417F-B38A-9402AEEBF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2A9E-6D12-419A-9D2A-42F18DBB56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0833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72B1A2C-B39A-45CD-923C-B174A9911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1112C46D-999F-48F4-AA52-8A9B3D495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97938848-CB4F-42F8-B2F4-8BD2515D6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02A1-19C7-41C7-9852-E15F2A2AD06A}" type="datetimeFigureOut">
              <a:rPr lang="es-MX" smtClean="0"/>
              <a:t>18/08/2022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C4336BF1-C02A-4CFF-91B0-4FFA0B243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2F9E1016-A1FB-46F3-9122-2DB3BF1D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2A9E-6D12-419A-9D2A-42F18DBB56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422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DDDFB77-28B1-4E6C-BC85-4B901FBDA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4791464F-B478-4C32-91A6-23F08FC54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D7726C9A-20EB-41B5-AB8C-7D1B67828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02A1-19C7-41C7-9852-E15F2A2AD06A}" type="datetimeFigureOut">
              <a:rPr lang="es-MX" smtClean="0"/>
              <a:t>18/08/2022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96B959CA-887F-4163-9BF3-9CC57D56E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F215044D-CC58-469D-B4F7-CB13CAA88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2A9E-6D12-419A-9D2A-42F18DBB56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9670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E5DC3DD-7C7C-49AF-BCFF-291AE331D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FCEF03F8-8D6F-4A31-A101-D0227E7C9F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46050247-6B0D-4519-8589-9CD2639F73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55678276-2746-4F02-AB18-8772A7842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02A1-19C7-41C7-9852-E15F2A2AD06A}" type="datetimeFigureOut">
              <a:rPr lang="es-MX" smtClean="0"/>
              <a:t>18/08/2022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FA04B8A1-2D54-4609-9253-AA8E81899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EE404A94-A5F7-48B7-B2BE-C1DFAFA35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2A9E-6D12-419A-9D2A-42F18DBB56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9014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E00EABC-445F-441A-A834-C90FF5232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DDA558BC-8E73-4B00-B8FC-90B964828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65E12C6C-115E-4387-92DA-33761AF12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AD1DB26C-1A36-4662-B850-DC104132E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F220D8EE-FFF3-4329-8131-AA71835C8D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6BEB0775-6CDB-4B9C-82D5-9F75E5A51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02A1-19C7-41C7-9852-E15F2A2AD06A}" type="datetimeFigureOut">
              <a:rPr lang="es-MX" smtClean="0"/>
              <a:t>18/08/2022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0D2DB794-077A-4F8A-88AB-975AF586D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xmlns="" id="{D6614241-0213-425A-BDE8-A9B4B0F85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2A9E-6D12-419A-9D2A-42F18DBB56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750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3840011-61B0-433B-A9F2-94601E4C2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4B9B4E71-C442-4B77-A44B-F8642C436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02A1-19C7-41C7-9852-E15F2A2AD06A}" type="datetimeFigureOut">
              <a:rPr lang="es-MX" smtClean="0"/>
              <a:t>18/08/2022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08A29FDD-7C5B-4C70-99B7-0BA12E270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714516C5-25DC-485B-B1CD-FC636F3B6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2A9E-6D12-419A-9D2A-42F18DBB56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3164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E9BB52A9-2BC6-4B9D-8BD8-F76C16F39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02A1-19C7-41C7-9852-E15F2A2AD06A}" type="datetimeFigureOut">
              <a:rPr lang="es-MX" smtClean="0"/>
              <a:t>18/08/2022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FED19528-DFA2-4ADF-A989-E45BFDCB0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A3A0B084-21F4-413B-9B93-DBAA98BD4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2A9E-6D12-419A-9D2A-42F18DBB56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96839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53A1A22-EBD3-4799-BB5A-C25E5D8FA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1428A782-F549-4A1A-9515-8663846AB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45B54F74-E186-41BE-8ED9-9A28B7336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98B996F7-686E-44DD-9906-E78226016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02A1-19C7-41C7-9852-E15F2A2AD06A}" type="datetimeFigureOut">
              <a:rPr lang="es-MX" smtClean="0"/>
              <a:t>18/08/2022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703BD934-0F25-41AC-9417-A27BDD2C6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6A839DA9-75BB-4BFF-A48B-A0C5EB7B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2A9E-6D12-419A-9D2A-42F18DBB56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278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458EFFE-1FAE-4968-A693-0843B160D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3D9F4F5E-65D0-43E0-BD86-97A93866BB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B0AC6938-1FFF-43E8-A1DD-AAB404C16C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C6224DC5-6F6A-48FA-968D-DD85A75A0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02A1-19C7-41C7-9852-E15F2A2AD06A}" type="datetimeFigureOut">
              <a:rPr lang="es-MX" smtClean="0"/>
              <a:t>18/08/2022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0988ABEF-7980-438D-B038-C9F93EA74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CC4DBD46-6603-4B92-8842-B8E5D7229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2A9E-6D12-419A-9D2A-42F18DBB56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6737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4FA87A63-070B-46ED-93CB-EB70522ED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6FB872FF-59E9-491A-A896-1C66BEDEC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733C3C49-0F76-420D-9CCD-43F29285E4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A02A1-19C7-41C7-9852-E15F2A2AD06A}" type="datetimeFigureOut">
              <a:rPr lang="es-MX" smtClean="0"/>
              <a:t>18/08/2022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02AD98D4-1AB3-49FD-9F4A-8F3F282505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8CB5C9C1-365F-4DF2-AD41-E2F864D095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A2A9E-6D12-419A-9D2A-42F18DBB56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523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QmyRXsZFKTo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5.xml"/><Relationship Id="rId1" Type="http://schemas.openxmlformats.org/officeDocument/2006/relationships/video" Target="https://www.youtube.com/embed/XBRr8onuikM" TargetMode="External"/><Relationship Id="rId4" Type="http://schemas.openxmlformats.org/officeDocument/2006/relationships/hyperlink" Target="https://youtu.be/XBRr8onuikM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Y8RCdXlWJog" TargetMode="External"/><Relationship Id="rId2" Type="http://schemas.openxmlformats.org/officeDocument/2006/relationships/slideLayout" Target="../slideLayouts/slideLayout5.xml"/><Relationship Id="rId1" Type="http://schemas.openxmlformats.org/officeDocument/2006/relationships/video" Target="https://www.youtube.com/embed/Y8RCdXlWJog" TargetMode="External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5.xml"/><Relationship Id="rId1" Type="http://schemas.openxmlformats.org/officeDocument/2006/relationships/video" Target="https://www.youtube.com/embed/ou_V_h-zZU4" TargetMode="External"/><Relationship Id="rId4" Type="http://schemas.openxmlformats.org/officeDocument/2006/relationships/hyperlink" Target="https://youtu.be/ou_V_h-zZU4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hyperlink" Target="http://ru.iiec.unam.mx/4749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youtu.be/dosZjUQyj8A" TargetMode="External"/><Relationship Id="rId3" Type="http://schemas.openxmlformats.org/officeDocument/2006/relationships/hyperlink" Target="https://www.redalyc.org/pdf/158/15800620.pdf" TargetMode="External"/><Relationship Id="rId7" Type="http://schemas.openxmlformats.org/officeDocument/2006/relationships/hyperlink" Target="https://www.hiberus.com/crecemos-contigo/accesibilidad-videos-contenidos-multimedia/" TargetMode="External"/><Relationship Id="rId12" Type="http://schemas.openxmlformats.org/officeDocument/2006/relationships/hyperlink" Target="https://youtu.be/QmyRXsZFKTo" TargetMode="External"/><Relationship Id="rId2" Type="http://schemas.openxmlformats.org/officeDocument/2006/relationships/hyperlink" Target="https://youtu.be/XBRr8onuikM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educaciontrespuntocero.com/opinion/como-deberia-ser-realmente-la-docencia-online/" TargetMode="External"/><Relationship Id="rId11" Type="http://schemas.openxmlformats.org/officeDocument/2006/relationships/hyperlink" Target="https://youtu.be/-cUApO2isz4" TargetMode="External"/><Relationship Id="rId5" Type="http://schemas.openxmlformats.org/officeDocument/2006/relationships/hyperlink" Target="https://youtu.be/ou_V_h-zZU4" TargetMode="External"/><Relationship Id="rId10" Type="http://schemas.openxmlformats.org/officeDocument/2006/relationships/hyperlink" Target="https://youtu.be/imBEI5_PBIA" TargetMode="External"/><Relationship Id="rId4" Type="http://schemas.openxmlformats.org/officeDocument/2006/relationships/hyperlink" Target="https://youtu.be/Y8RCdXlWJog" TargetMode="External"/><Relationship Id="rId9" Type="http://schemas.openxmlformats.org/officeDocument/2006/relationships/hyperlink" Target="https://youtu.be/UFal-l2mtLU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lumen.uv.mx/lumen/resource/filter/detail/2988" TargetMode="External"/><Relationship Id="rId2" Type="http://schemas.openxmlformats.org/officeDocument/2006/relationships/hyperlink" Target="https://www.eumed.net/rev/atlante/2019/03/videos-educativos-ensenanza.html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udgvirtual.udg.mx/apertura/index.php/apertura/article/view/369/308" TargetMode="External"/><Relationship Id="rId4" Type="http://schemas.openxmlformats.org/officeDocument/2006/relationships/hyperlink" Target="http://ru.iiec.unam.mx/4749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lumen.uv.mx/lumen/resource/filter/detail/2988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dn.openshot.org/static/files/user-guide/index.html" TargetMode="External"/><Relationship Id="rId2" Type="http://schemas.openxmlformats.org/officeDocument/2006/relationships/hyperlink" Target="https://www.openshot.org/es/download/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youtu.be/dosZjUQyj8A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N4mqEGjhZO8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youtu.be/UFal-l2mtLU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imBEI5_PBIA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youtu.be/-cUApO2isz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xmlns="" id="{95877EF0-073C-4E2E-A88D-A1116229B3CB}"/>
              </a:ext>
            </a:extLst>
          </p:cNvPr>
          <p:cNvGrpSpPr/>
          <p:nvPr/>
        </p:nvGrpSpPr>
        <p:grpSpPr>
          <a:xfrm>
            <a:off x="300111" y="182557"/>
            <a:ext cx="11591778" cy="6492884"/>
            <a:chOff x="1812091" y="182553"/>
            <a:chExt cx="8567814" cy="6492884"/>
          </a:xfrm>
        </p:grpSpPr>
        <p:sp>
          <p:nvSpPr>
            <p:cNvPr id="4" name="Diagrama de flujo: extraer 3">
              <a:extLst>
                <a:ext uri="{FF2B5EF4-FFF2-40B4-BE49-F238E27FC236}">
                  <a16:creationId xmlns:a16="http://schemas.microsoft.com/office/drawing/2014/main" xmlns="" id="{C5C000C4-A948-4C1C-8790-F85EEBBD66E9}"/>
                </a:ext>
              </a:extLst>
            </p:cNvPr>
            <p:cNvSpPr/>
            <p:nvPr/>
          </p:nvSpPr>
          <p:spPr>
            <a:xfrm rot="5400000">
              <a:off x="-272442" y="2267095"/>
              <a:ext cx="6492875" cy="2323810"/>
            </a:xfrm>
            <a:prstGeom prst="flowChartExtra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7" name="Diagrama de flujo: extraer 6">
              <a:extLst>
                <a:ext uri="{FF2B5EF4-FFF2-40B4-BE49-F238E27FC236}">
                  <a16:creationId xmlns:a16="http://schemas.microsoft.com/office/drawing/2014/main" xmlns="" id="{EDE831A0-A15F-4302-98D0-E05DE5412563}"/>
                </a:ext>
              </a:extLst>
            </p:cNvPr>
            <p:cNvSpPr/>
            <p:nvPr/>
          </p:nvSpPr>
          <p:spPr>
            <a:xfrm rot="10800000">
              <a:off x="1812092" y="182555"/>
              <a:ext cx="4419896" cy="3559447"/>
            </a:xfrm>
            <a:prstGeom prst="flowChartExtra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8" name="Diagrama de flujo: extraer 7">
              <a:extLst>
                <a:ext uri="{FF2B5EF4-FFF2-40B4-BE49-F238E27FC236}">
                  <a16:creationId xmlns:a16="http://schemas.microsoft.com/office/drawing/2014/main" xmlns="" id="{7A3D0625-1890-4778-AB9E-49840BAB30DC}"/>
                </a:ext>
              </a:extLst>
            </p:cNvPr>
            <p:cNvSpPr/>
            <p:nvPr/>
          </p:nvSpPr>
          <p:spPr>
            <a:xfrm rot="10800000">
              <a:off x="6095995" y="182553"/>
              <a:ext cx="4283905" cy="3559447"/>
            </a:xfrm>
            <a:prstGeom prst="flowChartExtra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9" name="Diagrama de flujo: extraer 8">
              <a:extLst>
                <a:ext uri="{FF2B5EF4-FFF2-40B4-BE49-F238E27FC236}">
                  <a16:creationId xmlns:a16="http://schemas.microsoft.com/office/drawing/2014/main" xmlns="" id="{E2C53D86-8408-4C6D-A3DD-0C46AE62558E}"/>
                </a:ext>
              </a:extLst>
            </p:cNvPr>
            <p:cNvSpPr/>
            <p:nvPr/>
          </p:nvSpPr>
          <p:spPr>
            <a:xfrm rot="16200000" flipH="1">
              <a:off x="5917641" y="2213174"/>
              <a:ext cx="6492873" cy="2431654"/>
            </a:xfrm>
            <a:prstGeom prst="flowChartExtra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3" name="Diagrama de flujo: extraer 2">
              <a:extLst>
                <a:ext uri="{FF2B5EF4-FFF2-40B4-BE49-F238E27FC236}">
                  <a16:creationId xmlns:a16="http://schemas.microsoft.com/office/drawing/2014/main" xmlns="" id="{8582A4F5-3434-43C3-9452-69A16E71A98C}"/>
                </a:ext>
              </a:extLst>
            </p:cNvPr>
            <p:cNvSpPr/>
            <p:nvPr/>
          </p:nvSpPr>
          <p:spPr>
            <a:xfrm>
              <a:off x="1812094" y="182562"/>
              <a:ext cx="8567811" cy="6492875"/>
            </a:xfrm>
            <a:prstGeom prst="flowChartExtra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sp>
        <p:nvSpPr>
          <p:cNvPr id="11" name="Título 1">
            <a:extLst>
              <a:ext uri="{FF2B5EF4-FFF2-40B4-BE49-F238E27FC236}">
                <a16:creationId xmlns:a16="http://schemas.microsoft.com/office/drawing/2014/main" xmlns="" id="{41186FA1-1C5E-40EF-B49E-558AD1133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851" y="2189019"/>
            <a:ext cx="3002196" cy="680147"/>
          </a:xfrm>
        </p:spPr>
        <p:txBody>
          <a:bodyPr>
            <a:noAutofit/>
          </a:bodyPr>
          <a:lstStyle/>
          <a:p>
            <a:pPr algn="ctr"/>
            <a:r>
              <a:rPr lang="es-MX" sz="3200" b="1" dirty="0">
                <a:solidFill>
                  <a:schemeClr val="bg1"/>
                </a:solidFill>
              </a:rPr>
              <a:t>Fase 2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xmlns="" id="{8DABCDCA-2EBD-4B81-AB3B-FA6731242522}"/>
              </a:ext>
            </a:extLst>
          </p:cNvPr>
          <p:cNvSpPr txBox="1"/>
          <p:nvPr/>
        </p:nvSpPr>
        <p:spPr>
          <a:xfrm>
            <a:off x="2886362" y="3742002"/>
            <a:ext cx="641927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3200" b="1" dirty="0">
                <a:solidFill>
                  <a:schemeClr val="bg1"/>
                </a:solidFill>
              </a:rPr>
              <a:t>Diseño y edición de mini-videos </a:t>
            </a:r>
          </a:p>
        </p:txBody>
      </p:sp>
    </p:spTree>
    <p:extLst>
      <p:ext uri="{BB962C8B-B14F-4D97-AF65-F5344CB8AC3E}">
        <p14:creationId xmlns:p14="http://schemas.microsoft.com/office/powerpoint/2010/main" val="686346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xmlns="" id="{DA71D855-995D-BE39-4AF5-44E8297EA596}"/>
              </a:ext>
            </a:extLst>
          </p:cNvPr>
          <p:cNvSpPr/>
          <p:nvPr/>
        </p:nvSpPr>
        <p:spPr>
          <a:xfrm>
            <a:off x="112542" y="119269"/>
            <a:ext cx="1617784" cy="44394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Fase 2</a:t>
            </a:r>
          </a:p>
        </p:txBody>
      </p:sp>
      <p:sp>
        <p:nvSpPr>
          <p:cNvPr id="8" name="Marcador de texto 2">
            <a:extLst>
              <a:ext uri="{FF2B5EF4-FFF2-40B4-BE49-F238E27FC236}">
                <a16:creationId xmlns:a16="http://schemas.microsoft.com/office/drawing/2014/main" xmlns="" id="{277B171A-F01E-71E9-1467-57C521637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17573" y="129201"/>
            <a:ext cx="5157787" cy="368560"/>
          </a:xfrm>
          <a:ln>
            <a:noFill/>
          </a:ln>
        </p:spPr>
        <p:txBody>
          <a:bodyPr>
            <a:normAutofit/>
          </a:bodyPr>
          <a:lstStyle/>
          <a:p>
            <a:r>
              <a:rPr lang="es-MX" sz="1800" dirty="0"/>
              <a:t>Desarrollo de saberes de la E.E.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xmlns="" id="{6339B099-92DD-9C77-EA31-9FFDA7587D49}"/>
              </a:ext>
            </a:extLst>
          </p:cNvPr>
          <p:cNvSpPr/>
          <p:nvPr/>
        </p:nvSpPr>
        <p:spPr>
          <a:xfrm>
            <a:off x="1023058" y="818927"/>
            <a:ext cx="10557598" cy="4283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s-ES" sz="1800" b="1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s-ES" sz="1800" b="1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b="1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2.2.7. Recortar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xmlns="" id="{3BBC18E0-A355-2FD3-B469-E5A2D35227B0}"/>
              </a:ext>
            </a:extLst>
          </p:cNvPr>
          <p:cNvSpPr/>
          <p:nvPr/>
        </p:nvSpPr>
        <p:spPr>
          <a:xfrm>
            <a:off x="1023058" y="1316180"/>
            <a:ext cx="10557598" cy="541261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MX" sz="1800" dirty="0">
                <a:solidFill>
                  <a:schemeClr val="tx1"/>
                </a:solidFill>
              </a:rPr>
              <a:t>Observe el video </a:t>
            </a:r>
            <a:r>
              <a:rPr lang="es-MX" sz="1800" i="1" dirty="0">
                <a:solidFill>
                  <a:schemeClr val="tx1"/>
                </a:solidFill>
              </a:rPr>
              <a:t>Recortando video con Open Shot</a:t>
            </a:r>
            <a:r>
              <a:rPr lang="es-MX" i="1" dirty="0">
                <a:solidFill>
                  <a:schemeClr val="tx1"/>
                </a:solidFill>
              </a:rPr>
              <a:t>, </a:t>
            </a:r>
            <a:r>
              <a:rPr lang="es-MX" sz="1800" dirty="0">
                <a:solidFill>
                  <a:schemeClr val="tx1"/>
                </a:solidFill>
              </a:rPr>
              <a:t>que muestra </a:t>
            </a:r>
            <a:r>
              <a:rPr lang="es-ES" sz="1800" dirty="0">
                <a:solidFill>
                  <a:schemeClr val="tx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cómo recortar desde las propiedades del video y también haciendo uso de la herramienta navaja.</a:t>
            </a:r>
            <a:endParaRPr lang="es-ES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s-ES" sz="1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s-ES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s-ES" sz="1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s-ES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s-ES" sz="1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s-ES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s-ES" sz="1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s-ES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s-ES" sz="1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s-ES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s-ES" sz="1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s-ES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s-ES" sz="1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xmlns="" id="{7B2F9363-BFFA-A7E1-0337-0388E7C2C0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96" t="27967" r="65250" b="36154"/>
          <a:stretch/>
        </p:blipFill>
        <p:spPr>
          <a:xfrm>
            <a:off x="1211738" y="2496700"/>
            <a:ext cx="1917495" cy="1281751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xmlns="" id="{8ED99F50-A0B4-95FB-0756-649F39813F3A}"/>
              </a:ext>
            </a:extLst>
          </p:cNvPr>
          <p:cNvSpPr/>
          <p:nvPr/>
        </p:nvSpPr>
        <p:spPr>
          <a:xfrm>
            <a:off x="3419475" y="2942312"/>
            <a:ext cx="2076450" cy="390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defRPr/>
            </a:pPr>
            <a:r>
              <a:rPr lang="es-ES" sz="1200" u="sng" dirty="0">
                <a:solidFill>
                  <a:srgbClr val="0563C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https://youtu.be/QmyRXsZFKTo</a:t>
            </a:r>
            <a:endParaRPr lang="es-MX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ocadillo: rectángulo 13">
            <a:extLst>
              <a:ext uri="{FF2B5EF4-FFF2-40B4-BE49-F238E27FC236}">
                <a16:creationId xmlns:a16="http://schemas.microsoft.com/office/drawing/2014/main" xmlns="" id="{FDE14C01-68FF-1AED-9C1A-C340ACFBDB91}"/>
              </a:ext>
            </a:extLst>
          </p:cNvPr>
          <p:cNvSpPr/>
          <p:nvPr/>
        </p:nvSpPr>
        <p:spPr>
          <a:xfrm>
            <a:off x="-1456931" y="821371"/>
            <a:ext cx="2350655" cy="494809"/>
          </a:xfrm>
          <a:prstGeom prst="wedgeRectCallout">
            <a:avLst>
              <a:gd name="adj1" fmla="val 55572"/>
              <a:gd name="adj2" fmla="val -2337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kumimoji="0" lang="es-MX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Renato: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éste es  el título del séptimo apartado de esta sección.</a:t>
            </a:r>
            <a:endParaRPr lang="es-MX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" name="Bocadillo: rectángulo 14">
            <a:extLst>
              <a:ext uri="{FF2B5EF4-FFF2-40B4-BE49-F238E27FC236}">
                <a16:creationId xmlns:a16="http://schemas.microsoft.com/office/drawing/2014/main" xmlns="" id="{A02CF90B-1F51-A5D4-2044-8D37FA91592C}"/>
              </a:ext>
            </a:extLst>
          </p:cNvPr>
          <p:cNvSpPr/>
          <p:nvPr/>
        </p:nvSpPr>
        <p:spPr>
          <a:xfrm>
            <a:off x="-1429221" y="2001891"/>
            <a:ext cx="2350655" cy="494809"/>
          </a:xfrm>
          <a:prstGeom prst="wedgeRectCallout">
            <a:avLst>
              <a:gd name="adj1" fmla="val 55572"/>
              <a:gd name="adj2" fmla="val -2337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kumimoji="0" lang="es-MX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Renato: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éste es  el contenido del séptimo apartado de esta sección.</a:t>
            </a:r>
            <a:endParaRPr lang="es-MX" sz="120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92023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>
            <a:extLst>
              <a:ext uri="{FF2B5EF4-FFF2-40B4-BE49-F238E27FC236}">
                <a16:creationId xmlns:a16="http://schemas.microsoft.com/office/drawing/2014/main" xmlns="" id="{90AD2C01-0806-40DB-B787-528F32368EB8}"/>
              </a:ext>
            </a:extLst>
          </p:cNvPr>
          <p:cNvSpPr/>
          <p:nvPr/>
        </p:nvSpPr>
        <p:spPr>
          <a:xfrm>
            <a:off x="1009203" y="1797373"/>
            <a:ext cx="10557598" cy="474714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xmlns="" id="{BBDB4281-4FFA-40A6-BBD4-150933920B73}"/>
              </a:ext>
            </a:extLst>
          </p:cNvPr>
          <p:cNvSpPr/>
          <p:nvPr/>
        </p:nvSpPr>
        <p:spPr>
          <a:xfrm>
            <a:off x="1009203" y="1228873"/>
            <a:ext cx="10557598" cy="4283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1161ADA6-8CB8-49C8-A15C-05778EA8C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17573" y="129201"/>
            <a:ext cx="5157787" cy="368560"/>
          </a:xfrm>
          <a:ln>
            <a:noFill/>
          </a:ln>
        </p:spPr>
        <p:txBody>
          <a:bodyPr>
            <a:normAutofit/>
          </a:bodyPr>
          <a:lstStyle/>
          <a:p>
            <a:r>
              <a:rPr lang="es-MX" sz="1800" dirty="0"/>
              <a:t>Desarrollo de saberes de la E.E.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xmlns="" id="{AEA3DFEE-37E7-42E5-A1DE-D2E6C9BD02A9}"/>
              </a:ext>
            </a:extLst>
          </p:cNvPr>
          <p:cNvSpPr/>
          <p:nvPr/>
        </p:nvSpPr>
        <p:spPr>
          <a:xfrm>
            <a:off x="112542" y="119269"/>
            <a:ext cx="1617784" cy="44394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Fase 2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4A2B3F50-1B15-4038-A5C7-49F496F6BD7C}"/>
              </a:ext>
            </a:extLst>
          </p:cNvPr>
          <p:cNvSpPr txBox="1"/>
          <p:nvPr/>
        </p:nvSpPr>
        <p:spPr>
          <a:xfrm>
            <a:off x="1009203" y="794672"/>
            <a:ext cx="9719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2.3. Aplicaciones para crear y editar mini-videos 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Bocadillo: rectángulo 10">
            <a:extLst>
              <a:ext uri="{FF2B5EF4-FFF2-40B4-BE49-F238E27FC236}">
                <a16:creationId xmlns:a16="http://schemas.microsoft.com/office/drawing/2014/main" xmlns="" id="{F55F47A2-9D7D-65A8-F626-942A8D04E0B5}"/>
              </a:ext>
            </a:extLst>
          </p:cNvPr>
          <p:cNvSpPr/>
          <p:nvPr/>
        </p:nvSpPr>
        <p:spPr>
          <a:xfrm>
            <a:off x="-1429221" y="835227"/>
            <a:ext cx="2350655" cy="443948"/>
          </a:xfrm>
          <a:prstGeom prst="wedgeRectCallout">
            <a:avLst>
              <a:gd name="adj1" fmla="val 55572"/>
              <a:gd name="adj2" fmla="val -2337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kumimoji="0" lang="es-MX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Renato: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éste el título de </a:t>
            </a:r>
            <a:r>
              <a:rPr kumimoji="0" lang="es-MX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secci</a:t>
            </a:r>
            <a:r>
              <a:rPr lang="es-MX" sz="1200" dirty="0" err="1">
                <a:solidFill>
                  <a:prstClr val="black"/>
                </a:solidFill>
                <a:latin typeface="Calibri" panose="020F0502020204030204"/>
              </a:rPr>
              <a:t>ón</a:t>
            </a:r>
            <a:endParaRPr lang="es-MX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8" name="Bocadillo: rectángulo 17">
            <a:extLst>
              <a:ext uri="{FF2B5EF4-FFF2-40B4-BE49-F238E27FC236}">
                <a16:creationId xmlns:a16="http://schemas.microsoft.com/office/drawing/2014/main" xmlns="" id="{4C23BEAF-2DA9-4923-8F5C-EEA262A20924}"/>
              </a:ext>
            </a:extLst>
          </p:cNvPr>
          <p:cNvSpPr/>
          <p:nvPr/>
        </p:nvSpPr>
        <p:spPr>
          <a:xfrm>
            <a:off x="-1429221" y="1321998"/>
            <a:ext cx="2350655" cy="493245"/>
          </a:xfrm>
          <a:prstGeom prst="wedgeRectCallout">
            <a:avLst>
              <a:gd name="adj1" fmla="val 55572"/>
              <a:gd name="adj2" fmla="val -2337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kumimoji="0" lang="es-MX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Renato: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éste es e</a:t>
            </a:r>
            <a:r>
              <a:rPr lang="es-MX" sz="1200" dirty="0">
                <a:solidFill>
                  <a:prstClr val="black"/>
                </a:solidFill>
                <a:latin typeface="Calibri" panose="020F0502020204030204"/>
              </a:rPr>
              <a:t>l título del primer apartado de esta sección.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xmlns="" id="{E008C8A0-5FA9-407D-8F79-53C043A764F7}"/>
              </a:ext>
            </a:extLst>
          </p:cNvPr>
          <p:cNvSpPr txBox="1"/>
          <p:nvPr/>
        </p:nvSpPr>
        <p:spPr>
          <a:xfrm>
            <a:off x="1009202" y="1235296"/>
            <a:ext cx="9719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2.3.1. </a:t>
            </a:r>
            <a:r>
              <a:rPr lang="es-ES" sz="1800" b="1" dirty="0" err="1">
                <a:solidFill>
                  <a:schemeClr val="bg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Tik</a:t>
            </a:r>
            <a:r>
              <a:rPr lang="es-ES" sz="1800" b="1" dirty="0">
                <a:solidFill>
                  <a:schemeClr val="bg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b="1" dirty="0" err="1">
                <a:solidFill>
                  <a:schemeClr val="bg1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Tok</a:t>
            </a:r>
            <a:endParaRPr lang="es-MX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Marcador de contenido 3">
            <a:extLst>
              <a:ext uri="{FF2B5EF4-FFF2-40B4-BE49-F238E27FC236}">
                <a16:creationId xmlns:a16="http://schemas.microsoft.com/office/drawing/2014/main" xmlns="" id="{788E2FBD-390B-4E7C-9D8D-9094ACF24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2483" y="1938316"/>
            <a:ext cx="10173086" cy="2589440"/>
          </a:xfrm>
          <a:ln>
            <a:noFill/>
          </a:ln>
        </p:spPr>
        <p:txBody>
          <a:bodyPr>
            <a:normAutofit lnSpcReduction="10000"/>
          </a:bodyPr>
          <a:lstStyle/>
          <a:p>
            <a:pPr marL="9525" lvl="0" indent="0" algn="just">
              <a:lnSpc>
                <a:spcPct val="107000"/>
              </a:lnSpc>
              <a:spcBef>
                <a:spcPts val="0"/>
              </a:spcBef>
              <a:buNone/>
            </a:pPr>
            <a:r>
              <a:rPr lang="es-ES" sz="18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Existen aplicaciones para el celular que permiten crear, editar y guardar videos de forma sencilla, como </a:t>
            </a:r>
            <a:r>
              <a:rPr lang="es-ES" sz="18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iMove</a:t>
            </a:r>
            <a:r>
              <a:rPr lang="es-ES" sz="18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(para iOS) y </a:t>
            </a:r>
            <a:r>
              <a:rPr lang="es-ES" sz="18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VivaVideo</a:t>
            </a:r>
            <a:r>
              <a:rPr lang="es-ES" sz="18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(iOS y Android), pero la app de </a:t>
            </a:r>
            <a:r>
              <a:rPr lang="es-ES" sz="18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TikTok</a:t>
            </a:r>
            <a:r>
              <a:rPr lang="es-ES" sz="18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posibilita, además, compartirlos con distintos usuarios.</a:t>
            </a:r>
          </a:p>
          <a:p>
            <a:pPr marL="9525" lvl="0" indent="0" algn="just">
              <a:lnSpc>
                <a:spcPct val="107000"/>
              </a:lnSpc>
              <a:spcBef>
                <a:spcPts val="0"/>
              </a:spcBef>
              <a:buNone/>
            </a:pPr>
            <a:endParaRPr lang="es-ES" sz="1800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525" lvl="0" indent="0" algn="just">
              <a:lnSpc>
                <a:spcPct val="107000"/>
              </a:lnSpc>
              <a:spcBef>
                <a:spcPts val="0"/>
              </a:spcBef>
              <a:buNone/>
            </a:pPr>
            <a:r>
              <a:rPr lang="es-ES" sz="18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TikTok</a:t>
            </a:r>
            <a:r>
              <a:rPr lang="es-ES" sz="18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 una aplicación móvil para los sistemas iOS y Android diseñado como una red social que permite crear y compartir videos cortos (de 15 a 60 segundos). Posibilita utilizar música, insertar texto, grabar la voz, jugar con la velocidad de composición y los efectos de la cámara, también es posible que los espectadores puedan grabar sus reacciones ante los videos. Esta aplicación es muy usada entre los jóvenes y adultos, no sólo con fines de entretenimiento, sino también puede ser utilizada en clases educativas, para enseñar cualquier tema a través de vídeos cortos, novedosos y creativos, como lo explica el siguiente video:</a:t>
            </a:r>
            <a:endParaRPr lang="es-MX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s-MX" sz="1800" dirty="0"/>
          </a:p>
        </p:txBody>
      </p:sp>
      <p:sp>
        <p:nvSpPr>
          <p:cNvPr id="23" name="Bocadillo: rectángulo 22">
            <a:extLst>
              <a:ext uri="{FF2B5EF4-FFF2-40B4-BE49-F238E27FC236}">
                <a16:creationId xmlns:a16="http://schemas.microsoft.com/office/drawing/2014/main" xmlns="" id="{4C7C620C-5F58-4164-9664-53E95A8802B1}"/>
              </a:ext>
            </a:extLst>
          </p:cNvPr>
          <p:cNvSpPr/>
          <p:nvPr/>
        </p:nvSpPr>
        <p:spPr>
          <a:xfrm>
            <a:off x="-1429222" y="2324144"/>
            <a:ext cx="2350655" cy="493245"/>
          </a:xfrm>
          <a:prstGeom prst="wedgeRectCallout">
            <a:avLst>
              <a:gd name="adj1" fmla="val 55572"/>
              <a:gd name="adj2" fmla="val -2337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kumimoji="0" lang="es-MX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Renato: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éste es e</a:t>
            </a:r>
            <a:r>
              <a:rPr lang="es-MX" sz="1200" dirty="0">
                <a:solidFill>
                  <a:prstClr val="black"/>
                </a:solidFill>
                <a:latin typeface="Calibri" panose="020F0502020204030204"/>
              </a:rPr>
              <a:t>l contenido del primer apartado de esta sección.</a:t>
            </a:r>
          </a:p>
        </p:txBody>
      </p:sp>
      <p:pic>
        <p:nvPicPr>
          <p:cNvPr id="4" name="Elementos multimedia en línea 3" title="🔴 TIK TOK como HERRAMIENTA EDUCATIVA 2022 #TitoAvalos">
            <a:hlinkClick r:id="" action="ppaction://media"/>
            <a:extLst>
              <a:ext uri="{FF2B5EF4-FFF2-40B4-BE49-F238E27FC236}">
                <a16:creationId xmlns:a16="http://schemas.microsoft.com/office/drawing/2014/main" xmlns="" id="{619C055F-38AC-450F-ABB2-0FC5DB336EE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458289" y="4714885"/>
            <a:ext cx="2949686" cy="165919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D40E3F8D-ABA8-429F-AB24-5C7F93B09A64}"/>
              </a:ext>
            </a:extLst>
          </p:cNvPr>
          <p:cNvSpPr txBox="1"/>
          <p:nvPr/>
        </p:nvSpPr>
        <p:spPr>
          <a:xfrm>
            <a:off x="4407975" y="6035529"/>
            <a:ext cx="2774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hlinkClick r:id="rId4"/>
              </a:rPr>
              <a:t>https://youtu.be/XBRr8onuikM</a:t>
            </a:r>
            <a:r>
              <a:rPr lang="es-MX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9960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>
            <a:extLst>
              <a:ext uri="{FF2B5EF4-FFF2-40B4-BE49-F238E27FC236}">
                <a16:creationId xmlns:a16="http://schemas.microsoft.com/office/drawing/2014/main" xmlns="" id="{90AD2C01-0806-40DB-B787-528F32368EB8}"/>
              </a:ext>
            </a:extLst>
          </p:cNvPr>
          <p:cNvSpPr/>
          <p:nvPr/>
        </p:nvSpPr>
        <p:spPr>
          <a:xfrm>
            <a:off x="1009203" y="1797373"/>
            <a:ext cx="10557598" cy="506062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endParaRPr lang="es-ES" dirty="0">
              <a:solidFill>
                <a:prstClr val="black"/>
              </a:solidFill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/>
            <a:endParaRPr lang="es-ES" dirty="0">
              <a:solidFill>
                <a:prstClr val="black"/>
              </a:solidFill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/>
            <a:endParaRPr lang="es-ES" dirty="0">
              <a:solidFill>
                <a:prstClr val="black"/>
              </a:solidFill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/>
            <a:endParaRPr lang="es-ES" dirty="0">
              <a:solidFill>
                <a:prstClr val="black"/>
              </a:solidFill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/>
            <a:endParaRPr lang="es-ES" dirty="0">
              <a:solidFill>
                <a:prstClr val="black"/>
              </a:solidFill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/>
            <a:endParaRPr lang="es-ES" dirty="0">
              <a:solidFill>
                <a:prstClr val="black"/>
              </a:solidFill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/>
            <a:endParaRPr lang="es-ES" dirty="0">
              <a:solidFill>
                <a:prstClr val="black"/>
              </a:solidFill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/>
            <a:endParaRPr lang="es-ES" dirty="0">
              <a:solidFill>
                <a:prstClr val="black"/>
              </a:solidFill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/>
            <a:endParaRPr lang="es-ES" dirty="0">
              <a:solidFill>
                <a:prstClr val="black"/>
              </a:solidFill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/>
            <a:endParaRPr lang="es-ES" dirty="0">
              <a:solidFill>
                <a:prstClr val="black"/>
              </a:solidFill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/>
            <a:endParaRPr lang="es-ES" dirty="0">
              <a:solidFill>
                <a:prstClr val="black"/>
              </a:solidFill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/>
            <a:endParaRPr lang="es-ES" dirty="0">
              <a:solidFill>
                <a:prstClr val="black"/>
              </a:solidFill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/>
            <a:endParaRPr lang="es-ES" dirty="0">
              <a:solidFill>
                <a:prstClr val="black"/>
              </a:solidFill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/>
            <a:endParaRPr lang="es-ES" dirty="0">
              <a:solidFill>
                <a:prstClr val="black"/>
              </a:solidFill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/>
            <a:endParaRPr lang="es-ES" dirty="0">
              <a:solidFill>
                <a:prstClr val="black"/>
              </a:solidFill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/>
            <a:endParaRPr lang="es-ES" dirty="0">
              <a:solidFill>
                <a:prstClr val="black"/>
              </a:solidFill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/>
            <a:endParaRPr lang="es-ES" dirty="0">
              <a:solidFill>
                <a:prstClr val="black"/>
              </a:solidFill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/>
            <a:r>
              <a:rPr lang="es-ES" dirty="0">
                <a:solidFill>
                  <a:prstClr val="black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Ahora, se detallan las funciones de accesibilidad.</a:t>
            </a:r>
            <a:endParaRPr lang="es-MX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xmlns="" id="{BBDB4281-4FFA-40A6-BBD4-150933920B73}"/>
              </a:ext>
            </a:extLst>
          </p:cNvPr>
          <p:cNvSpPr/>
          <p:nvPr/>
        </p:nvSpPr>
        <p:spPr>
          <a:xfrm>
            <a:off x="1009203" y="1228873"/>
            <a:ext cx="10557598" cy="4283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1161ADA6-8CB8-49C8-A15C-05778EA8C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17573" y="129201"/>
            <a:ext cx="5157787" cy="368560"/>
          </a:xfrm>
          <a:ln>
            <a:noFill/>
          </a:ln>
        </p:spPr>
        <p:txBody>
          <a:bodyPr>
            <a:normAutofit/>
          </a:bodyPr>
          <a:lstStyle/>
          <a:p>
            <a:r>
              <a:rPr lang="es-MX" sz="1800" dirty="0"/>
              <a:t>Desarrollo de saberes de la E.E.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xmlns="" id="{AEA3DFEE-37E7-42E5-A1DE-D2E6C9BD02A9}"/>
              </a:ext>
            </a:extLst>
          </p:cNvPr>
          <p:cNvSpPr/>
          <p:nvPr/>
        </p:nvSpPr>
        <p:spPr>
          <a:xfrm>
            <a:off x="112542" y="119269"/>
            <a:ext cx="1617784" cy="44394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Fase 2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4A2B3F50-1B15-4038-A5C7-49F496F6BD7C}"/>
              </a:ext>
            </a:extLst>
          </p:cNvPr>
          <p:cNvSpPr txBox="1"/>
          <p:nvPr/>
        </p:nvSpPr>
        <p:spPr>
          <a:xfrm>
            <a:off x="1009203" y="794672"/>
            <a:ext cx="9719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2.4. Videos accesibles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Bocadillo: rectángulo 10">
            <a:extLst>
              <a:ext uri="{FF2B5EF4-FFF2-40B4-BE49-F238E27FC236}">
                <a16:creationId xmlns:a16="http://schemas.microsoft.com/office/drawing/2014/main" xmlns="" id="{F55F47A2-9D7D-65A8-F626-942A8D04E0B5}"/>
              </a:ext>
            </a:extLst>
          </p:cNvPr>
          <p:cNvSpPr/>
          <p:nvPr/>
        </p:nvSpPr>
        <p:spPr>
          <a:xfrm>
            <a:off x="-1429221" y="835227"/>
            <a:ext cx="2350655" cy="443948"/>
          </a:xfrm>
          <a:prstGeom prst="wedgeRectCallout">
            <a:avLst>
              <a:gd name="adj1" fmla="val 55572"/>
              <a:gd name="adj2" fmla="val -2337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kumimoji="0" lang="es-MX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Renato: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éste el título de </a:t>
            </a:r>
            <a:r>
              <a:rPr kumimoji="0" lang="es-MX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secci</a:t>
            </a:r>
            <a:r>
              <a:rPr lang="es-MX" sz="1200" dirty="0" err="1">
                <a:solidFill>
                  <a:prstClr val="black"/>
                </a:solidFill>
                <a:latin typeface="Calibri" panose="020F0502020204030204"/>
              </a:rPr>
              <a:t>ón</a:t>
            </a:r>
            <a:endParaRPr lang="es-MX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8" name="Bocadillo: rectángulo 17">
            <a:extLst>
              <a:ext uri="{FF2B5EF4-FFF2-40B4-BE49-F238E27FC236}">
                <a16:creationId xmlns:a16="http://schemas.microsoft.com/office/drawing/2014/main" xmlns="" id="{4C23BEAF-2DA9-4923-8F5C-EEA262A20924}"/>
              </a:ext>
            </a:extLst>
          </p:cNvPr>
          <p:cNvSpPr/>
          <p:nvPr/>
        </p:nvSpPr>
        <p:spPr>
          <a:xfrm>
            <a:off x="-1429221" y="1321998"/>
            <a:ext cx="2350655" cy="493245"/>
          </a:xfrm>
          <a:prstGeom prst="wedgeRectCallout">
            <a:avLst>
              <a:gd name="adj1" fmla="val 55572"/>
              <a:gd name="adj2" fmla="val -2337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kumimoji="0" lang="es-MX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Renato: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éste es e</a:t>
            </a:r>
            <a:r>
              <a:rPr lang="es-MX" sz="1200" dirty="0">
                <a:solidFill>
                  <a:prstClr val="black"/>
                </a:solidFill>
                <a:latin typeface="Calibri" panose="020F0502020204030204"/>
              </a:rPr>
              <a:t>l título del primer apartado de esta sección.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xmlns="" id="{E008C8A0-5FA9-407D-8F79-53C043A764F7}"/>
              </a:ext>
            </a:extLst>
          </p:cNvPr>
          <p:cNvSpPr txBox="1"/>
          <p:nvPr/>
        </p:nvSpPr>
        <p:spPr>
          <a:xfrm>
            <a:off x="1009202" y="1235296"/>
            <a:ext cx="9719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2.4.1. </a:t>
            </a:r>
            <a:r>
              <a:rPr lang="es-ES" sz="1800" b="1" dirty="0">
                <a:solidFill>
                  <a:schemeClr val="bg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¿Qué es un video accesible?</a:t>
            </a:r>
            <a:endParaRPr lang="es-MX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Marcador de contenido 3">
            <a:extLst>
              <a:ext uri="{FF2B5EF4-FFF2-40B4-BE49-F238E27FC236}">
                <a16:creationId xmlns:a16="http://schemas.microsoft.com/office/drawing/2014/main" xmlns="" id="{788E2FBD-390B-4E7C-9D8D-9094ACF24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2987" y="1982561"/>
            <a:ext cx="10173086" cy="1918701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pPr marL="9525" lvl="0" indent="0" algn="just">
              <a:lnSpc>
                <a:spcPct val="107000"/>
              </a:lnSpc>
              <a:spcBef>
                <a:spcPts val="0"/>
              </a:spcBef>
              <a:buNone/>
            </a:pPr>
            <a:r>
              <a:rPr lang="es-ES" sz="18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 video es accesible si se garantiza que cualquier usuario, independientemente de sus habilidades, puede acceder a su contenido.</a:t>
            </a:r>
          </a:p>
          <a:p>
            <a:pPr marL="9525" lvl="0" indent="0" algn="just">
              <a:lnSpc>
                <a:spcPct val="107000"/>
              </a:lnSpc>
              <a:spcBef>
                <a:spcPts val="0"/>
              </a:spcBef>
              <a:buNone/>
            </a:pPr>
            <a:endParaRPr lang="es-ES" sz="1800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525" lvl="0" indent="0" algn="just">
              <a:lnSpc>
                <a:spcPct val="107000"/>
              </a:lnSpc>
              <a:spcBef>
                <a:spcPts val="0"/>
              </a:spcBef>
              <a:buNone/>
            </a:pPr>
            <a:r>
              <a:rPr lang="es-ES" sz="18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 buena práctica educativa es incorporar funciones de accesibilidad a los videos que diseñamos para nuestros estudiantes.</a:t>
            </a:r>
          </a:p>
          <a:p>
            <a:pPr marL="9525" lvl="0" indent="0" algn="just">
              <a:lnSpc>
                <a:spcPct val="107000"/>
              </a:lnSpc>
              <a:spcBef>
                <a:spcPts val="0"/>
              </a:spcBef>
              <a:buNone/>
            </a:pPr>
            <a:endParaRPr lang="es-ES" sz="1800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525" lvl="0" indent="0" algn="just">
              <a:lnSpc>
                <a:spcPct val="107000"/>
              </a:lnSpc>
              <a:spcBef>
                <a:spcPts val="0"/>
              </a:spcBef>
              <a:buNone/>
            </a:pPr>
            <a:r>
              <a:rPr lang="es-ES" sz="18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producir videos accesibles es importante conocer las necesidades de los usuarios y cuáles son las funciones que los hacen accesibles, por lo que a continuación se presenta el siguiente video:</a:t>
            </a:r>
          </a:p>
        </p:txBody>
      </p:sp>
      <p:sp>
        <p:nvSpPr>
          <p:cNvPr id="23" name="Bocadillo: rectángulo 22">
            <a:extLst>
              <a:ext uri="{FF2B5EF4-FFF2-40B4-BE49-F238E27FC236}">
                <a16:creationId xmlns:a16="http://schemas.microsoft.com/office/drawing/2014/main" xmlns="" id="{4C7C620C-5F58-4164-9664-53E95A8802B1}"/>
              </a:ext>
            </a:extLst>
          </p:cNvPr>
          <p:cNvSpPr/>
          <p:nvPr/>
        </p:nvSpPr>
        <p:spPr>
          <a:xfrm>
            <a:off x="-1429222" y="2324144"/>
            <a:ext cx="2350655" cy="493245"/>
          </a:xfrm>
          <a:prstGeom prst="wedgeRectCallout">
            <a:avLst>
              <a:gd name="adj1" fmla="val 55572"/>
              <a:gd name="adj2" fmla="val -2337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kumimoji="0" lang="es-MX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Renato: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éste es e</a:t>
            </a:r>
            <a:r>
              <a:rPr lang="es-MX" sz="1200" dirty="0">
                <a:solidFill>
                  <a:prstClr val="black"/>
                </a:solidFill>
                <a:latin typeface="Calibri" panose="020F0502020204030204"/>
              </a:rPr>
              <a:t>l contenido del primer apartado de esta sección.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D40E3F8D-ABA8-429F-AB24-5C7F93B09A64}"/>
              </a:ext>
            </a:extLst>
          </p:cNvPr>
          <p:cNvSpPr txBox="1"/>
          <p:nvPr/>
        </p:nvSpPr>
        <p:spPr>
          <a:xfrm>
            <a:off x="5526201" y="5210354"/>
            <a:ext cx="30453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hlinkClick r:id="rId3"/>
              </a:rPr>
              <a:t>https://youtu.be/Y8RCdXlWJog</a:t>
            </a:r>
            <a:r>
              <a:rPr lang="es-MX" sz="1600" dirty="0"/>
              <a:t> </a:t>
            </a:r>
          </a:p>
        </p:txBody>
      </p:sp>
      <p:pic>
        <p:nvPicPr>
          <p:cNvPr id="7" name="Elementos multimedia en línea 6" title="Videos accesibles">
            <a:hlinkClick r:id="" action="ppaction://media"/>
            <a:extLst>
              <a:ext uri="{FF2B5EF4-FFF2-40B4-BE49-F238E27FC236}">
                <a16:creationId xmlns:a16="http://schemas.microsoft.com/office/drawing/2014/main" xmlns="" id="{C687131B-BC90-451F-9B06-E149DBBC073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452941" y="4258711"/>
            <a:ext cx="3985491" cy="224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735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ángulo 27">
            <a:extLst>
              <a:ext uri="{FF2B5EF4-FFF2-40B4-BE49-F238E27FC236}">
                <a16:creationId xmlns:a16="http://schemas.microsoft.com/office/drawing/2014/main" xmlns="" id="{761A7469-2B86-4DF8-8DCD-C0329AABF9E8}"/>
              </a:ext>
            </a:extLst>
          </p:cNvPr>
          <p:cNvSpPr/>
          <p:nvPr/>
        </p:nvSpPr>
        <p:spPr>
          <a:xfrm>
            <a:off x="1031738" y="4331500"/>
            <a:ext cx="10557598" cy="23973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>
              <a:lnSpc>
                <a:spcPct val="107000"/>
              </a:lnSpc>
              <a:spcAft>
                <a:spcPts val="800"/>
              </a:spcAft>
            </a:pPr>
            <a:endParaRPr lang="es-ES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endParaRPr lang="es-ES" sz="1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endParaRPr lang="es-ES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endParaRPr lang="es-ES" sz="1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endParaRPr lang="es-ES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endParaRPr lang="es-ES" sz="1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endParaRPr lang="es-ES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xmlns="" id="{C4AF112A-139B-BBCB-07D3-6616E5D0DAD5}"/>
              </a:ext>
            </a:extLst>
          </p:cNvPr>
          <p:cNvSpPr/>
          <p:nvPr/>
        </p:nvSpPr>
        <p:spPr>
          <a:xfrm>
            <a:off x="80159" y="10257"/>
            <a:ext cx="1617784" cy="44394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Fase 2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xmlns="" id="{D30AB5A1-B1A2-582A-31D6-CDA7ECCF77AF}"/>
              </a:ext>
            </a:extLst>
          </p:cNvPr>
          <p:cNvSpPr/>
          <p:nvPr/>
        </p:nvSpPr>
        <p:spPr>
          <a:xfrm>
            <a:off x="1031738" y="494510"/>
            <a:ext cx="10557598" cy="4283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s-ES" sz="1800" b="1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s-ES" sz="1800" b="1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b="1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2.4.2. Subtítulos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xmlns="" id="{0F794EAB-982B-5018-93D2-AA85BE29E7E1}"/>
              </a:ext>
            </a:extLst>
          </p:cNvPr>
          <p:cNvSpPr/>
          <p:nvPr/>
        </p:nvSpPr>
        <p:spPr>
          <a:xfrm>
            <a:off x="1031738" y="956215"/>
            <a:ext cx="10557598" cy="28016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>
              <a:lnSpc>
                <a:spcPct val="107000"/>
              </a:lnSpc>
              <a:spcAft>
                <a:spcPts val="800"/>
              </a:spcAft>
            </a:pPr>
            <a:endParaRPr lang="es-ES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endParaRPr lang="es-ES" sz="1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endParaRPr lang="es-ES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endParaRPr lang="es-ES" sz="1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endParaRPr lang="es-ES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endParaRPr lang="es-ES" sz="1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endParaRPr lang="es-ES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xmlns="" id="{E715A4AB-0182-0C5F-C4EF-0EE7C9A1A9C9}"/>
              </a:ext>
            </a:extLst>
          </p:cNvPr>
          <p:cNvSpPr txBox="1"/>
          <p:nvPr/>
        </p:nvSpPr>
        <p:spPr>
          <a:xfrm>
            <a:off x="1048779" y="993632"/>
            <a:ext cx="8436046" cy="2759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525" indent="-9525" algn="just">
              <a:lnSpc>
                <a:spcPct val="107000"/>
              </a:lnSpc>
            </a:pPr>
            <a:r>
              <a:rPr lang="es-E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  subtítulos son el </a:t>
            </a:r>
            <a:r>
              <a:rPr lang="es-ES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s-E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exto que muestra los diálogos </a:t>
            </a:r>
            <a:r>
              <a:rPr lang="es-ES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pantalla de </a:t>
            </a:r>
            <a:r>
              <a:rPr lang="es-E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 que se va narrando, éstos se sincronizan con el tiempo de habla, así como con las acciones y los sonidos de fondo que ocurren en el video. </a:t>
            </a:r>
          </a:p>
          <a:p>
            <a:pPr marL="9525" indent="-9525" algn="just">
              <a:lnSpc>
                <a:spcPct val="107000"/>
              </a:lnSpc>
            </a:pPr>
            <a:endParaRPr lang="es-ES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525" indent="-9525" algn="just">
              <a:lnSpc>
                <a:spcPct val="107000"/>
              </a:lnSpc>
            </a:pPr>
            <a:r>
              <a:rPr lang="es-E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 videos subtitulados benefician a usuarios con sordera o con deficiencias auditivas (permanentes o temporales) o a cualquier usuario que quiere ver algún contenido en un ambiente especialmente ruidoso o silencioso.</a:t>
            </a:r>
          </a:p>
          <a:p>
            <a:pPr marL="9525" indent="-9525" algn="just">
              <a:lnSpc>
                <a:spcPct val="107000"/>
              </a:lnSpc>
            </a:pPr>
            <a:endParaRPr lang="es-ES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525" indent="-9525" algn="just">
              <a:lnSpc>
                <a:spcPct val="107000"/>
              </a:lnSpc>
            </a:pPr>
            <a:r>
              <a:rPr lang="es-E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 opción para </a:t>
            </a:r>
            <a:r>
              <a:rPr lang="es-ES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añadir</a:t>
            </a:r>
            <a:r>
              <a:rPr lang="es-E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subtítulos es cargar el video en </a:t>
            </a:r>
            <a:r>
              <a:rPr lang="es-ES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Youtube</a:t>
            </a:r>
            <a:r>
              <a:rPr lang="es-E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luego agregarlos.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Bocadillo: rectángulo 16">
            <a:extLst>
              <a:ext uri="{FF2B5EF4-FFF2-40B4-BE49-F238E27FC236}">
                <a16:creationId xmlns:a16="http://schemas.microsoft.com/office/drawing/2014/main" xmlns="" id="{96F2B685-F9CF-4C49-FD9B-B77A4F215FE1}"/>
              </a:ext>
            </a:extLst>
          </p:cNvPr>
          <p:cNvSpPr/>
          <p:nvPr/>
        </p:nvSpPr>
        <p:spPr>
          <a:xfrm>
            <a:off x="-1456931" y="821371"/>
            <a:ext cx="2350655" cy="715198"/>
          </a:xfrm>
          <a:prstGeom prst="wedgeRectCallout">
            <a:avLst>
              <a:gd name="adj1" fmla="val 55572"/>
              <a:gd name="adj2" fmla="val -2337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kumimoji="0" lang="es-MX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Renato: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éste es  el título del segundo apartado del esta sección.</a:t>
            </a:r>
            <a:endParaRPr lang="es-MX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18" name="Gráfico 17" descr="Imagen con relleno sólido">
            <a:extLst>
              <a:ext uri="{FF2B5EF4-FFF2-40B4-BE49-F238E27FC236}">
                <a16:creationId xmlns:a16="http://schemas.microsoft.com/office/drawing/2014/main" xmlns="" id="{57B217C4-D2A7-0EAE-29DB-852FB0926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615144" y="1209087"/>
            <a:ext cx="1808017" cy="1333707"/>
          </a:xfrm>
          <a:prstGeom prst="rect">
            <a:avLst/>
          </a:prstGeom>
        </p:spPr>
      </p:pic>
      <p:sp>
        <p:nvSpPr>
          <p:cNvPr id="19" name="Bocadillo: rectángulo 10">
            <a:extLst>
              <a:ext uri="{FF2B5EF4-FFF2-40B4-BE49-F238E27FC236}">
                <a16:creationId xmlns:a16="http://schemas.microsoft.com/office/drawing/2014/main" xmlns="" id="{2CC7DA99-CCF9-B13F-99AC-4360996D9280}"/>
              </a:ext>
            </a:extLst>
          </p:cNvPr>
          <p:cNvSpPr/>
          <p:nvPr/>
        </p:nvSpPr>
        <p:spPr>
          <a:xfrm>
            <a:off x="9501865" y="2556066"/>
            <a:ext cx="2258378" cy="428376"/>
          </a:xfrm>
          <a:prstGeom prst="wedgeRectCallout">
            <a:avLst>
              <a:gd name="adj1" fmla="val -20676"/>
              <a:gd name="adj2" fmla="val -7952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MX" sz="1400" b="1" dirty="0">
                <a:solidFill>
                  <a:schemeClr val="tx1"/>
                </a:solidFill>
              </a:rPr>
              <a:t>Jonathan: </a:t>
            </a:r>
            <a:r>
              <a:rPr lang="es-MX" sz="1400" dirty="0">
                <a:solidFill>
                  <a:schemeClr val="tx1"/>
                </a:solidFill>
              </a:rPr>
              <a:t>Integrar imagen de acuerdo al texto.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xmlns="" id="{0831F02F-0ECA-E7BC-3F08-F9B64B96F6EB}"/>
              </a:ext>
            </a:extLst>
          </p:cNvPr>
          <p:cNvSpPr/>
          <p:nvPr/>
        </p:nvSpPr>
        <p:spPr>
          <a:xfrm>
            <a:off x="1009201" y="3830485"/>
            <a:ext cx="10557598" cy="4283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s-ES" sz="1800" b="1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s-ES" sz="1800" b="1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b="1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2.4.3. Descripción de audio de la información visual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xmlns="" id="{C1BAF5C2-C7AE-4E98-F146-E2387CBC6FAC}"/>
              </a:ext>
            </a:extLst>
          </p:cNvPr>
          <p:cNvSpPr txBox="1"/>
          <p:nvPr/>
        </p:nvSpPr>
        <p:spPr>
          <a:xfrm flipH="1">
            <a:off x="1031738" y="4417040"/>
            <a:ext cx="8173343" cy="2269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indent="14288" algn="just">
              <a:lnSpc>
                <a:spcPct val="107000"/>
              </a:lnSpc>
            </a:pPr>
            <a:r>
              <a:rPr lang="es-ES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refiere a la p</a:t>
            </a:r>
            <a:r>
              <a:rPr lang="es-E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ista de audio alternativa que describe el contenido visual (por ejemplo: se asoma por la ventana y ve a un hombre) y que va a resultar imprescindible para la comprensión del video, al no poder ver lo que está sucediendo en la pantalla.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" indent="14288" algn="just">
              <a:lnSpc>
                <a:spcPct val="107000"/>
              </a:lnSpc>
              <a:spcAft>
                <a:spcPts val="800"/>
              </a:spcAft>
            </a:pPr>
            <a:endParaRPr lang="es-ES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" indent="14288" algn="just"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caso de ser necesario, se debe describir el contenido visual, se puede grabar un audio desde la PC o laptop (con la </a:t>
            </a:r>
            <a:r>
              <a:rPr lang="es-ES" sz="1800" b="1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Grabadora de sonidos para Windows y Nota de voz para Mac</a:t>
            </a:r>
            <a:r>
              <a:rPr lang="es-E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o desde el celular y agregarlo al video cuando se haga la edición con el </a:t>
            </a:r>
            <a:r>
              <a:rPr lang="es-ES" sz="1800" i="1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software</a:t>
            </a:r>
            <a:r>
              <a:rPr lang="es-E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3" name="Gráfico 22" descr="Imagen con relleno sólido">
            <a:extLst>
              <a:ext uri="{FF2B5EF4-FFF2-40B4-BE49-F238E27FC236}">
                <a16:creationId xmlns:a16="http://schemas.microsoft.com/office/drawing/2014/main" xmlns="" id="{17ACC610-2ED6-9A4D-1CB9-FAE018FB5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353451" y="4476135"/>
            <a:ext cx="2235885" cy="1333707"/>
          </a:xfrm>
          <a:prstGeom prst="rect">
            <a:avLst/>
          </a:prstGeom>
        </p:spPr>
      </p:pic>
      <p:sp>
        <p:nvSpPr>
          <p:cNvPr id="24" name="Bocadillo: rectángulo 10">
            <a:extLst>
              <a:ext uri="{FF2B5EF4-FFF2-40B4-BE49-F238E27FC236}">
                <a16:creationId xmlns:a16="http://schemas.microsoft.com/office/drawing/2014/main" xmlns="" id="{37BC7EF6-3849-8C05-515A-B8E5135C3E35}"/>
              </a:ext>
            </a:extLst>
          </p:cNvPr>
          <p:cNvSpPr/>
          <p:nvPr/>
        </p:nvSpPr>
        <p:spPr>
          <a:xfrm>
            <a:off x="9187317" y="5789934"/>
            <a:ext cx="2572926" cy="526367"/>
          </a:xfrm>
          <a:prstGeom prst="wedgeRectCallout">
            <a:avLst>
              <a:gd name="adj1" fmla="val -20676"/>
              <a:gd name="adj2" fmla="val -7952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MX" sz="1400" b="1" dirty="0">
                <a:solidFill>
                  <a:schemeClr val="tx1"/>
                </a:solidFill>
              </a:rPr>
              <a:t>Jonathan: </a:t>
            </a:r>
            <a:r>
              <a:rPr lang="es-MX" sz="1400" dirty="0">
                <a:solidFill>
                  <a:schemeClr val="tx1"/>
                </a:solidFill>
              </a:rPr>
              <a:t>Integrar imagen de acuerdo al texto.</a:t>
            </a:r>
          </a:p>
        </p:txBody>
      </p:sp>
      <p:sp>
        <p:nvSpPr>
          <p:cNvPr id="25" name="Bocadillo: rectángulo 24">
            <a:extLst>
              <a:ext uri="{FF2B5EF4-FFF2-40B4-BE49-F238E27FC236}">
                <a16:creationId xmlns:a16="http://schemas.microsoft.com/office/drawing/2014/main" xmlns="" id="{B6ADD0B3-26E4-9232-D771-F35A2FD25709}"/>
              </a:ext>
            </a:extLst>
          </p:cNvPr>
          <p:cNvSpPr/>
          <p:nvPr/>
        </p:nvSpPr>
        <p:spPr>
          <a:xfrm>
            <a:off x="-1461604" y="1666751"/>
            <a:ext cx="2350655" cy="494809"/>
          </a:xfrm>
          <a:prstGeom prst="wedgeRectCallout">
            <a:avLst>
              <a:gd name="adj1" fmla="val 55572"/>
              <a:gd name="adj2" fmla="val -2337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kumimoji="0" lang="es-MX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Renato: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éste es  el </a:t>
            </a:r>
            <a:r>
              <a:rPr lang="es-MX" sz="1200" dirty="0">
                <a:solidFill>
                  <a:prstClr val="black"/>
                </a:solidFill>
                <a:latin typeface="Calibri" panose="020F0502020204030204"/>
              </a:rPr>
              <a:t>contenido del segundo apartado de esta sección.</a:t>
            </a:r>
          </a:p>
        </p:txBody>
      </p:sp>
      <p:sp>
        <p:nvSpPr>
          <p:cNvPr id="26" name="Bocadillo: rectángulo 25">
            <a:extLst>
              <a:ext uri="{FF2B5EF4-FFF2-40B4-BE49-F238E27FC236}">
                <a16:creationId xmlns:a16="http://schemas.microsoft.com/office/drawing/2014/main" xmlns="" id="{8C2BFE93-7359-B116-6CE2-94F2D02C0140}"/>
              </a:ext>
            </a:extLst>
          </p:cNvPr>
          <p:cNvSpPr/>
          <p:nvPr/>
        </p:nvSpPr>
        <p:spPr>
          <a:xfrm>
            <a:off x="-1424521" y="4169636"/>
            <a:ext cx="2350655" cy="494809"/>
          </a:xfrm>
          <a:prstGeom prst="wedgeRectCallout">
            <a:avLst>
              <a:gd name="adj1" fmla="val 55572"/>
              <a:gd name="adj2" fmla="val -2337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kumimoji="0" lang="es-MX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Renato: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éste es  el título del tercer apartado de esta sección.</a:t>
            </a:r>
            <a:endParaRPr lang="es-MX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7" name="Bocadillo: rectángulo 26">
            <a:extLst>
              <a:ext uri="{FF2B5EF4-FFF2-40B4-BE49-F238E27FC236}">
                <a16:creationId xmlns:a16="http://schemas.microsoft.com/office/drawing/2014/main" xmlns="" id="{34043F9A-04FE-CB0B-1701-B6A7B90B41AD}"/>
              </a:ext>
            </a:extLst>
          </p:cNvPr>
          <p:cNvSpPr/>
          <p:nvPr/>
        </p:nvSpPr>
        <p:spPr>
          <a:xfrm>
            <a:off x="-1392818" y="4794627"/>
            <a:ext cx="2350655" cy="494809"/>
          </a:xfrm>
          <a:prstGeom prst="wedgeRectCallout">
            <a:avLst>
              <a:gd name="adj1" fmla="val 55572"/>
              <a:gd name="adj2" fmla="val -2337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kumimoji="0" lang="es-MX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Renato: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éste es  el </a:t>
            </a:r>
            <a:r>
              <a:rPr lang="es-MX" sz="1200" dirty="0">
                <a:solidFill>
                  <a:prstClr val="black"/>
                </a:solidFill>
                <a:latin typeface="Calibri" panose="020F0502020204030204"/>
              </a:rPr>
              <a:t>contenido del tercer apartado de esta sección.</a:t>
            </a:r>
          </a:p>
        </p:txBody>
      </p:sp>
    </p:spTree>
    <p:extLst>
      <p:ext uri="{BB962C8B-B14F-4D97-AF65-F5344CB8AC3E}">
        <p14:creationId xmlns:p14="http://schemas.microsoft.com/office/powerpoint/2010/main" val="3754654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xmlns="" id="{17932E6E-367E-6B28-7793-450D89BC5379}"/>
              </a:ext>
            </a:extLst>
          </p:cNvPr>
          <p:cNvSpPr/>
          <p:nvPr/>
        </p:nvSpPr>
        <p:spPr>
          <a:xfrm>
            <a:off x="22163" y="51131"/>
            <a:ext cx="1617784" cy="44394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Fase 2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xmlns="" id="{CC3F5655-A2C3-0DF3-99B1-99C2DD2CF834}"/>
              </a:ext>
            </a:extLst>
          </p:cNvPr>
          <p:cNvSpPr/>
          <p:nvPr/>
        </p:nvSpPr>
        <p:spPr>
          <a:xfrm>
            <a:off x="833664" y="594950"/>
            <a:ext cx="10557598" cy="4283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s-ES" sz="1800" b="1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s-ES" sz="1800" b="1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b="1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2.4.4.  Transcripciones 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Bocadillo: rectángulo 9">
            <a:extLst>
              <a:ext uri="{FF2B5EF4-FFF2-40B4-BE49-F238E27FC236}">
                <a16:creationId xmlns:a16="http://schemas.microsoft.com/office/drawing/2014/main" xmlns="" id="{12B24E45-D55F-345A-2FE6-29A46ADCE529}"/>
              </a:ext>
            </a:extLst>
          </p:cNvPr>
          <p:cNvSpPr/>
          <p:nvPr/>
        </p:nvSpPr>
        <p:spPr>
          <a:xfrm>
            <a:off x="7262607" y="192655"/>
            <a:ext cx="4128655" cy="465689"/>
          </a:xfrm>
          <a:prstGeom prst="wedgeRectCallout">
            <a:avLst>
              <a:gd name="adj1" fmla="val -21442"/>
              <a:gd name="adj2" fmla="val 111083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kumimoji="0" lang="es-MX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Renato: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esta información se presenta  con herramienta: </a:t>
            </a:r>
            <a:r>
              <a:rPr lang="es-MX" sz="1200" u="sng" dirty="0">
                <a:solidFill>
                  <a:prstClr val="black"/>
                </a:solidFill>
                <a:latin typeface="Calibri" panose="020F0502020204030204"/>
              </a:rPr>
              <a:t>pestañas </a:t>
            </a:r>
            <a:r>
              <a:rPr kumimoji="0" lang="es-MX" sz="12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</p:txBody>
      </p:sp>
      <p:sp>
        <p:nvSpPr>
          <p:cNvPr id="11" name="Bocadillo: rectángulo 10">
            <a:extLst>
              <a:ext uri="{FF2B5EF4-FFF2-40B4-BE49-F238E27FC236}">
                <a16:creationId xmlns:a16="http://schemas.microsoft.com/office/drawing/2014/main" xmlns="" id="{E3B38A21-E93C-058D-1D80-A325F34E1EA4}"/>
              </a:ext>
            </a:extLst>
          </p:cNvPr>
          <p:cNvSpPr/>
          <p:nvPr/>
        </p:nvSpPr>
        <p:spPr>
          <a:xfrm>
            <a:off x="-1697748" y="818927"/>
            <a:ext cx="2350655" cy="494809"/>
          </a:xfrm>
          <a:prstGeom prst="wedgeRectCallout">
            <a:avLst>
              <a:gd name="adj1" fmla="val 55572"/>
              <a:gd name="adj2" fmla="val -2337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kumimoji="0" lang="es-MX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Renato: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éste es  el título de la  tercera  </a:t>
            </a:r>
            <a:r>
              <a:rPr lang="es-MX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pestaña . . </a:t>
            </a:r>
            <a:endParaRPr lang="es-MX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xmlns="" id="{4D2FCE5E-58CB-C2D3-FB0F-270C64B80C58}"/>
              </a:ext>
            </a:extLst>
          </p:cNvPr>
          <p:cNvSpPr/>
          <p:nvPr/>
        </p:nvSpPr>
        <p:spPr>
          <a:xfrm>
            <a:off x="839788" y="1090078"/>
            <a:ext cx="10557598" cy="565485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>
              <a:lnSpc>
                <a:spcPct val="107000"/>
              </a:lnSpc>
              <a:spcAft>
                <a:spcPts val="800"/>
              </a:spcAft>
            </a:pPr>
            <a:endParaRPr lang="es-ES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endParaRPr lang="es-ES" sz="1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endParaRPr lang="es-ES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endParaRPr lang="es-ES" sz="1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endParaRPr lang="es-ES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endParaRPr lang="es-ES" sz="1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endParaRPr lang="es-ES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xmlns="" id="{7E557715-B6BD-A042-ECA0-D8000EB90B34}"/>
              </a:ext>
            </a:extLst>
          </p:cNvPr>
          <p:cNvSpPr txBox="1"/>
          <p:nvPr/>
        </p:nvSpPr>
        <p:spPr>
          <a:xfrm>
            <a:off x="848521" y="1135182"/>
            <a:ext cx="8503643" cy="24303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525" algn="just">
              <a:lnSpc>
                <a:spcPct val="107000"/>
              </a:lnSpc>
            </a:pPr>
            <a:r>
              <a:rPr lang="es-E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refiere a convertir toda la información necesaria de un video, en un archivo de texto para comprender el contenido, es vital para los usuarios sordo-ciegos, ya que la usan accediendo al documento mediante un dispositivo con salida Braille, permitiéndoles conocer y comprender la totalidad de su contenido. </a:t>
            </a:r>
          </a:p>
          <a:p>
            <a:pPr marL="9525" algn="just">
              <a:lnSpc>
                <a:spcPct val="107000"/>
              </a:lnSpc>
            </a:pPr>
            <a:endParaRPr lang="es-MX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525" algn="just"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 opción sencilla para transcribir el video a texto es cargarlo a </a:t>
            </a:r>
            <a:r>
              <a:rPr lang="es-ES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Youtube</a:t>
            </a:r>
            <a:r>
              <a:rPr lang="es-E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(primero hay que crear </a:t>
            </a:r>
            <a:r>
              <a:rPr lang="es-ES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</a:t>
            </a:r>
            <a:r>
              <a:rPr lang="es-E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canal) y dar clic en "Abrir transcripción", luego se selecciona y se copia la transcripción en un archivo de texto.</a:t>
            </a:r>
            <a:endParaRPr lang="es-MX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6" name="Gráfico 15" descr="Imagen con relleno sólido">
            <a:extLst>
              <a:ext uri="{FF2B5EF4-FFF2-40B4-BE49-F238E27FC236}">
                <a16:creationId xmlns:a16="http://schemas.microsoft.com/office/drawing/2014/main" xmlns="" id="{D8C5DF0D-67F7-8F4B-2736-14FEE4E91F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360897" y="1503013"/>
            <a:ext cx="2030365" cy="1030614"/>
          </a:xfrm>
          <a:prstGeom prst="rect">
            <a:avLst/>
          </a:prstGeom>
        </p:spPr>
      </p:pic>
      <p:sp>
        <p:nvSpPr>
          <p:cNvPr id="17" name="Bocadillo: rectángulo 10">
            <a:extLst>
              <a:ext uri="{FF2B5EF4-FFF2-40B4-BE49-F238E27FC236}">
                <a16:creationId xmlns:a16="http://schemas.microsoft.com/office/drawing/2014/main" xmlns="" id="{127F0BB6-D180-B070-F5F9-9CFE79F37276}"/>
              </a:ext>
            </a:extLst>
          </p:cNvPr>
          <p:cNvSpPr/>
          <p:nvPr/>
        </p:nvSpPr>
        <p:spPr>
          <a:xfrm>
            <a:off x="9360897" y="2645483"/>
            <a:ext cx="2030365" cy="783517"/>
          </a:xfrm>
          <a:prstGeom prst="wedgeRectCallout">
            <a:avLst>
              <a:gd name="adj1" fmla="val -20676"/>
              <a:gd name="adj2" fmla="val -7952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MX" sz="1400" b="1" dirty="0">
                <a:solidFill>
                  <a:schemeClr val="tx1"/>
                </a:solidFill>
              </a:rPr>
              <a:t>Jonathan: </a:t>
            </a:r>
            <a:r>
              <a:rPr lang="es-MX" sz="1400" dirty="0">
                <a:solidFill>
                  <a:schemeClr val="tx1"/>
                </a:solidFill>
              </a:rPr>
              <a:t>Integrar imagen de acuerdo al texto.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xmlns="" id="{FC663DC8-9769-9523-63A8-591034A190EB}"/>
              </a:ext>
            </a:extLst>
          </p:cNvPr>
          <p:cNvSpPr/>
          <p:nvPr/>
        </p:nvSpPr>
        <p:spPr>
          <a:xfrm>
            <a:off x="848521" y="3540856"/>
            <a:ext cx="10557598" cy="4283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s-ES" sz="1800" b="1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s-ES" sz="1800" b="1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b="1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2.4.5.  Lengua de señas 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Bocadillo: rectángulo 18">
            <a:extLst>
              <a:ext uri="{FF2B5EF4-FFF2-40B4-BE49-F238E27FC236}">
                <a16:creationId xmlns:a16="http://schemas.microsoft.com/office/drawing/2014/main" xmlns="" id="{A0753549-0729-1DED-B08B-3B211A6B9D06}"/>
              </a:ext>
            </a:extLst>
          </p:cNvPr>
          <p:cNvSpPr/>
          <p:nvPr/>
        </p:nvSpPr>
        <p:spPr>
          <a:xfrm>
            <a:off x="-1519600" y="1687256"/>
            <a:ext cx="2350655" cy="494809"/>
          </a:xfrm>
          <a:prstGeom prst="wedgeRectCallout">
            <a:avLst>
              <a:gd name="adj1" fmla="val 55572"/>
              <a:gd name="adj2" fmla="val -2337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kumimoji="0" lang="es-MX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Renato: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éste es el contenido de la tercer pestaña</a:t>
            </a:r>
            <a:endParaRPr lang="es-MX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Bocadillo: rectángulo 19">
            <a:extLst>
              <a:ext uri="{FF2B5EF4-FFF2-40B4-BE49-F238E27FC236}">
                <a16:creationId xmlns:a16="http://schemas.microsoft.com/office/drawing/2014/main" xmlns="" id="{9CC1A5C9-991A-542C-1B79-C5CB074279FB}"/>
              </a:ext>
            </a:extLst>
          </p:cNvPr>
          <p:cNvSpPr/>
          <p:nvPr/>
        </p:nvSpPr>
        <p:spPr>
          <a:xfrm>
            <a:off x="-1706513" y="3447115"/>
            <a:ext cx="2350655" cy="950714"/>
          </a:xfrm>
          <a:prstGeom prst="wedgeRectCallout">
            <a:avLst>
              <a:gd name="adj1" fmla="val 55572"/>
              <a:gd name="adj2" fmla="val -2337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kumimoji="0" lang="es-MX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Renato: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éste es  el título de la  cuarta  </a:t>
            </a:r>
            <a:r>
              <a:rPr lang="es-MX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pestaña . Veri ficar  si el título esta bien escrito o cambiarlo por lenguaje de señas, checar como se escribe propiamente. </a:t>
            </a:r>
            <a:endParaRPr lang="es-MX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xmlns="" id="{23AA1DDC-BE94-F787-EDE5-5F44C8DAC80E}"/>
              </a:ext>
            </a:extLst>
          </p:cNvPr>
          <p:cNvSpPr txBox="1"/>
          <p:nvPr/>
        </p:nvSpPr>
        <p:spPr>
          <a:xfrm>
            <a:off x="839787" y="4125461"/>
            <a:ext cx="10329657" cy="2166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525">
              <a:lnSpc>
                <a:spcPct val="107000"/>
              </a:lnSpc>
            </a:pPr>
            <a:r>
              <a:rPr lang="es-E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las personas sordas su lengua materna es la de señas, y aunque pueden leer los subtítulos de un video, se pierden los matices emocionales y las entonaciones en las conversaciones, cosa que no ocurre con el lenguaje de señas.</a:t>
            </a:r>
          </a:p>
          <a:p>
            <a:pPr marL="9525">
              <a:lnSpc>
                <a:spcPct val="107000"/>
              </a:lnSpc>
            </a:pP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525">
              <a:lnSpc>
                <a:spcPct val="107000"/>
              </a:lnSpc>
            </a:pPr>
            <a:r>
              <a:rPr lang="es-ES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 ventaja es que s</a:t>
            </a:r>
            <a:r>
              <a:rPr lang="es-E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puede insertar en el video un recuadro con la interpretación en lengua de señas cuando se hace la edición con el </a:t>
            </a:r>
            <a:r>
              <a:rPr lang="es-ES" sz="1800" i="1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software</a:t>
            </a:r>
            <a:r>
              <a:rPr lang="es-E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9525">
              <a:lnSpc>
                <a:spcPct val="107000"/>
              </a:lnSpc>
            </a:pPr>
            <a:endParaRPr lang="es-ES" sz="1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525">
              <a:lnSpc>
                <a:spcPct val="107000"/>
              </a:lnSpc>
            </a:pPr>
            <a:r>
              <a:rPr lang="es-ES" sz="1800" b="1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Nota: </a:t>
            </a:r>
            <a:r>
              <a:rPr lang="es-E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recomienda que el tamaño de dicho recuadro sea de 1/6 del tamaño del video.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67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 20">
            <a:extLst>
              <a:ext uri="{FF2B5EF4-FFF2-40B4-BE49-F238E27FC236}">
                <a16:creationId xmlns:a16="http://schemas.microsoft.com/office/drawing/2014/main" xmlns="" id="{65704B00-6EE7-4C20-9B83-0CA85D1F183A}"/>
              </a:ext>
            </a:extLst>
          </p:cNvPr>
          <p:cNvSpPr/>
          <p:nvPr/>
        </p:nvSpPr>
        <p:spPr>
          <a:xfrm>
            <a:off x="921434" y="846953"/>
            <a:ext cx="10557598" cy="482798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>
              <a:lnSpc>
                <a:spcPct val="107000"/>
              </a:lnSpc>
              <a:spcAft>
                <a:spcPts val="800"/>
              </a:spcAft>
            </a:pPr>
            <a:endParaRPr lang="es-ES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endParaRPr lang="es-ES" sz="1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endParaRPr lang="es-ES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endParaRPr lang="es-ES" sz="1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endParaRPr lang="es-ES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endParaRPr lang="es-ES" sz="1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endParaRPr lang="es-ES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xmlns="" id="{17932E6E-367E-6B28-7793-450D89BC5379}"/>
              </a:ext>
            </a:extLst>
          </p:cNvPr>
          <p:cNvSpPr/>
          <p:nvPr/>
        </p:nvSpPr>
        <p:spPr>
          <a:xfrm>
            <a:off x="112542" y="119269"/>
            <a:ext cx="1617784" cy="44394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Fase 2</a:t>
            </a:r>
          </a:p>
        </p:txBody>
      </p:sp>
      <p:sp>
        <p:nvSpPr>
          <p:cNvPr id="8" name="Marcador de texto 2">
            <a:extLst>
              <a:ext uri="{FF2B5EF4-FFF2-40B4-BE49-F238E27FC236}">
                <a16:creationId xmlns:a16="http://schemas.microsoft.com/office/drawing/2014/main" xmlns="" id="{FA3AA341-D1DE-6086-BE33-B011873E3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17573" y="129201"/>
            <a:ext cx="5157787" cy="368560"/>
          </a:xfrm>
          <a:ln>
            <a:noFill/>
          </a:ln>
        </p:spPr>
        <p:txBody>
          <a:bodyPr>
            <a:normAutofit/>
          </a:bodyPr>
          <a:lstStyle/>
          <a:p>
            <a:r>
              <a:rPr lang="es-MX" sz="1800" dirty="0"/>
              <a:t>Desarrollo de saberes de la E.E.</a:t>
            </a:r>
          </a:p>
        </p:txBody>
      </p:sp>
      <p:sp>
        <p:nvSpPr>
          <p:cNvPr id="10" name="Bocadillo: rectángulo 9">
            <a:extLst>
              <a:ext uri="{FF2B5EF4-FFF2-40B4-BE49-F238E27FC236}">
                <a16:creationId xmlns:a16="http://schemas.microsoft.com/office/drawing/2014/main" xmlns="" id="{12B24E45-D55F-345A-2FE6-29A46ADCE529}"/>
              </a:ext>
            </a:extLst>
          </p:cNvPr>
          <p:cNvSpPr/>
          <p:nvPr/>
        </p:nvSpPr>
        <p:spPr>
          <a:xfrm>
            <a:off x="7262607" y="192655"/>
            <a:ext cx="4128655" cy="465689"/>
          </a:xfrm>
          <a:prstGeom prst="wedgeRectCallout">
            <a:avLst>
              <a:gd name="adj1" fmla="val -21442"/>
              <a:gd name="adj2" fmla="val 111083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kumimoji="0" lang="es-MX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Renato: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esta información es continuación de la diapositiva anterior.</a:t>
            </a:r>
            <a:endParaRPr kumimoji="0" lang="es-MX" sz="12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xmlns="" id="{23AA1DDC-BE94-F787-EDE5-5F44C8DAC80E}"/>
              </a:ext>
            </a:extLst>
          </p:cNvPr>
          <p:cNvSpPr txBox="1"/>
          <p:nvPr/>
        </p:nvSpPr>
        <p:spPr>
          <a:xfrm>
            <a:off x="921434" y="958012"/>
            <a:ext cx="9899940" cy="685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525" indent="9525"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continuación se muestra un ejemplo de un video creado por la UVI y que se editó en la Coordinación de Aprendizaje Basado en Problemas para agregar lengua de señas y subtítulos</a:t>
            </a:r>
            <a:r>
              <a:rPr lang="es-ES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Elementos multimedia en línea 1" title="Acciones preventivas ante la contingencia por el COVID-19 en LSM">
            <a:hlinkClick r:id="" action="ppaction://media"/>
            <a:extLst>
              <a:ext uri="{FF2B5EF4-FFF2-40B4-BE49-F238E27FC236}">
                <a16:creationId xmlns:a16="http://schemas.microsoft.com/office/drawing/2014/main" xmlns="" id="{0C48524D-3141-47AD-88BA-F99C84F854C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299404" y="1826079"/>
            <a:ext cx="4572000" cy="257175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1C023E12-0A23-49B8-8D41-A2D58B81A893}"/>
              </a:ext>
            </a:extLst>
          </p:cNvPr>
          <p:cNvSpPr txBox="1"/>
          <p:nvPr/>
        </p:nvSpPr>
        <p:spPr>
          <a:xfrm>
            <a:off x="6136254" y="2343288"/>
            <a:ext cx="28077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hlinkClick r:id="rId4"/>
              </a:rPr>
              <a:t>https://youtu.be/ou_V_h-zZU4</a:t>
            </a:r>
            <a:r>
              <a:rPr lang="es-MX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68754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xmlns="" id="{2E1D04D7-5D5A-5817-5449-3176239DC6B6}"/>
              </a:ext>
            </a:extLst>
          </p:cNvPr>
          <p:cNvSpPr/>
          <p:nvPr/>
        </p:nvSpPr>
        <p:spPr>
          <a:xfrm>
            <a:off x="112542" y="119269"/>
            <a:ext cx="1617784" cy="44394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Fase 2</a:t>
            </a:r>
          </a:p>
        </p:txBody>
      </p:sp>
      <p:sp>
        <p:nvSpPr>
          <p:cNvPr id="8" name="Marcador de texto 2">
            <a:extLst>
              <a:ext uri="{FF2B5EF4-FFF2-40B4-BE49-F238E27FC236}">
                <a16:creationId xmlns:a16="http://schemas.microsoft.com/office/drawing/2014/main" xmlns="" id="{1BF4A718-BCD9-134E-5CEE-C516FB1B8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17573" y="129201"/>
            <a:ext cx="5157787" cy="368560"/>
          </a:xfrm>
          <a:ln>
            <a:noFill/>
          </a:ln>
        </p:spPr>
        <p:txBody>
          <a:bodyPr>
            <a:normAutofit/>
          </a:bodyPr>
          <a:lstStyle/>
          <a:p>
            <a:r>
              <a:rPr lang="es-MX" sz="1800" dirty="0"/>
              <a:t>Desarrollo de saberes de la E.E.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xmlns="" id="{DE9F4A0F-10E0-BC87-5345-45BD13DBA98F}"/>
              </a:ext>
            </a:extLst>
          </p:cNvPr>
          <p:cNvSpPr/>
          <p:nvPr/>
        </p:nvSpPr>
        <p:spPr>
          <a:xfrm>
            <a:off x="1009203" y="1355925"/>
            <a:ext cx="10557598" cy="4283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s-ES" sz="1800" b="1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s-ES" b="1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s-ES" sz="1800" b="1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b="1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2.5.1. </a:t>
            </a:r>
            <a:r>
              <a:rPr lang="es-MX" sz="1800" b="1" i="1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</a:t>
            </a:r>
            <a:r>
              <a:rPr lang="es-MX" b="1" i="1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ive</a:t>
            </a:r>
            <a:r>
              <a:rPr lang="es-MX" b="1" i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b="1" i="1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Commons</a:t>
            </a:r>
            <a:endParaRPr lang="es-MX" sz="18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s-ES" sz="1800" b="1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xmlns="" id="{5F1BACA2-A3C9-75AE-6102-6EF022399B86}"/>
              </a:ext>
            </a:extLst>
          </p:cNvPr>
          <p:cNvSpPr/>
          <p:nvPr/>
        </p:nvSpPr>
        <p:spPr>
          <a:xfrm>
            <a:off x="1009203" y="1958109"/>
            <a:ext cx="10557598" cy="48998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>
              <a:lnSpc>
                <a:spcPct val="107000"/>
              </a:lnSpc>
              <a:spcAft>
                <a:spcPts val="800"/>
              </a:spcAft>
            </a:pPr>
            <a:endParaRPr lang="es-ES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endParaRPr lang="es-ES" sz="180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endParaRPr lang="es-ES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endParaRPr lang="es-ES" sz="180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endParaRPr lang="es-ES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endParaRPr lang="es-ES" sz="180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endParaRPr lang="es-ES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Bocadillo: rectángulo 10">
            <a:extLst>
              <a:ext uri="{FF2B5EF4-FFF2-40B4-BE49-F238E27FC236}">
                <a16:creationId xmlns:a16="http://schemas.microsoft.com/office/drawing/2014/main" xmlns="" id="{C3777694-2B30-78F8-78D7-EA01090DC8E5}"/>
              </a:ext>
            </a:extLst>
          </p:cNvPr>
          <p:cNvSpPr/>
          <p:nvPr/>
        </p:nvSpPr>
        <p:spPr>
          <a:xfrm>
            <a:off x="-1697748" y="818927"/>
            <a:ext cx="2350655" cy="494809"/>
          </a:xfrm>
          <a:prstGeom prst="wedgeRectCallout">
            <a:avLst>
              <a:gd name="adj1" fmla="val 55572"/>
              <a:gd name="adj2" fmla="val -2337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kumimoji="0" lang="es-MX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Renato: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éste es  el título de la sección.</a:t>
            </a:r>
            <a:endParaRPr lang="es-MX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xmlns="" id="{6E38B080-DD01-6B46-1F7E-2530015E91C0}"/>
              </a:ext>
            </a:extLst>
          </p:cNvPr>
          <p:cNvSpPr txBox="1"/>
          <p:nvPr/>
        </p:nvSpPr>
        <p:spPr>
          <a:xfrm>
            <a:off x="1009203" y="2067542"/>
            <a:ext cx="101735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9525" algn="just"/>
            <a:r>
              <a:rPr lang="es-ES" dirty="0">
                <a:latin typeface="Arial Narrow" panose="020B0606020202030204" pitchFamily="34" charset="0"/>
                <a:cs typeface="Times New Roman" panose="02020603050405020304" pitchFamily="18" charset="0"/>
              </a:rPr>
              <a:t>Finalmente, observe y lea atentamente la siguiente presentación en la que se explica qué es la licencia </a:t>
            </a:r>
            <a:r>
              <a:rPr lang="es-ES" i="1" dirty="0" err="1">
                <a:latin typeface="Arial Narrow" panose="020B0606020202030204" pitchFamily="34" charset="0"/>
                <a:cs typeface="Times New Roman" panose="02020603050405020304" pitchFamily="18" charset="0"/>
              </a:rPr>
              <a:t>Creative</a:t>
            </a:r>
            <a:r>
              <a:rPr lang="es-ES" i="1" dirty="0"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es-ES" i="1" dirty="0" err="1">
                <a:latin typeface="Arial Narrow" panose="020B0606020202030204" pitchFamily="34" charset="0"/>
                <a:cs typeface="Times New Roman" panose="02020603050405020304" pitchFamily="18" charset="0"/>
              </a:rPr>
              <a:t>Commons</a:t>
            </a:r>
            <a:r>
              <a:rPr lang="es-ES" i="1" dirty="0"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es-ES" dirty="0">
                <a:latin typeface="Arial Narrow" panose="020B0606020202030204" pitchFamily="34" charset="0"/>
                <a:cs typeface="Times New Roman" panose="02020603050405020304" pitchFamily="18" charset="0"/>
              </a:rPr>
              <a:t>y qué tipos de licencias se pueden usar. </a:t>
            </a:r>
          </a:p>
          <a:p>
            <a:pPr indent="9525" algn="just"/>
            <a:endParaRPr lang="es-ES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indent="9525" algn="just"/>
            <a:r>
              <a:rPr lang="es-ES" dirty="0">
                <a:latin typeface="Arial Narrow" panose="020B0606020202030204" pitchFamily="34" charset="0"/>
                <a:cs typeface="Times New Roman" panose="02020603050405020304" pitchFamily="18" charset="0"/>
              </a:rPr>
              <a:t>          Haga clic en el botón de la derecha para ver la información.</a:t>
            </a:r>
            <a:endParaRPr lang="es-MX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9DCF045E-6F4A-498C-AB00-46B77459B72E}"/>
              </a:ext>
            </a:extLst>
          </p:cNvPr>
          <p:cNvSpPr txBox="1"/>
          <p:nvPr/>
        </p:nvSpPr>
        <p:spPr>
          <a:xfrm>
            <a:off x="1009203" y="766378"/>
            <a:ext cx="5419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2.5. Licenciamiento</a:t>
            </a:r>
          </a:p>
        </p:txBody>
      </p:sp>
      <p:sp>
        <p:nvSpPr>
          <p:cNvPr id="15" name="Bocadillo: rectángulo 14">
            <a:extLst>
              <a:ext uri="{FF2B5EF4-FFF2-40B4-BE49-F238E27FC236}">
                <a16:creationId xmlns:a16="http://schemas.microsoft.com/office/drawing/2014/main" xmlns="" id="{7EA3343D-A740-4CD8-B42A-A24F247B5BD8}"/>
              </a:ext>
            </a:extLst>
          </p:cNvPr>
          <p:cNvSpPr/>
          <p:nvPr/>
        </p:nvSpPr>
        <p:spPr>
          <a:xfrm>
            <a:off x="-1670426" y="1444618"/>
            <a:ext cx="2350655" cy="494809"/>
          </a:xfrm>
          <a:prstGeom prst="wedgeRectCallout">
            <a:avLst>
              <a:gd name="adj1" fmla="val 55572"/>
              <a:gd name="adj2" fmla="val -2337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kumimoji="0" lang="es-MX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Renato: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éste es  el título del primer apartado de esta sección.</a:t>
            </a:r>
            <a:endParaRPr lang="es-MX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9" name="Bocadillo: rectángulo 18">
            <a:extLst>
              <a:ext uri="{FF2B5EF4-FFF2-40B4-BE49-F238E27FC236}">
                <a16:creationId xmlns:a16="http://schemas.microsoft.com/office/drawing/2014/main" xmlns="" id="{82869D3C-BD8B-46B2-8E89-C72427F1E4D0}"/>
              </a:ext>
            </a:extLst>
          </p:cNvPr>
          <p:cNvSpPr/>
          <p:nvPr/>
        </p:nvSpPr>
        <p:spPr>
          <a:xfrm>
            <a:off x="-1651953" y="2383425"/>
            <a:ext cx="2350655" cy="494809"/>
          </a:xfrm>
          <a:prstGeom prst="wedgeRectCallout">
            <a:avLst>
              <a:gd name="adj1" fmla="val 55572"/>
              <a:gd name="adj2" fmla="val -2337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kumimoji="0" lang="es-MX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Renato: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éste es  el contenido del primer apartado de esta sección.</a:t>
            </a:r>
            <a:endParaRPr lang="es-MX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xmlns="" id="{C291D091-6333-44F3-8D92-FC93ADEF95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49" t="10181" r="8434" b="8836"/>
          <a:stretch/>
        </p:blipFill>
        <p:spPr>
          <a:xfrm>
            <a:off x="4748389" y="3577836"/>
            <a:ext cx="3322546" cy="3241177"/>
          </a:xfrm>
          <a:prstGeom prst="rect">
            <a:avLst/>
          </a:prstGeom>
        </p:spPr>
      </p:pic>
      <p:sp>
        <p:nvSpPr>
          <p:cNvPr id="20" name="Bocadillo: rectángulo 19">
            <a:extLst>
              <a:ext uri="{FF2B5EF4-FFF2-40B4-BE49-F238E27FC236}">
                <a16:creationId xmlns:a16="http://schemas.microsoft.com/office/drawing/2014/main" xmlns="" id="{CCA16503-993A-4287-A716-BE2F8336D96E}"/>
              </a:ext>
            </a:extLst>
          </p:cNvPr>
          <p:cNvSpPr/>
          <p:nvPr/>
        </p:nvSpPr>
        <p:spPr>
          <a:xfrm>
            <a:off x="1252523" y="4408054"/>
            <a:ext cx="3224416" cy="1020840"/>
          </a:xfrm>
          <a:prstGeom prst="wedgeRectCallout">
            <a:avLst>
              <a:gd name="adj1" fmla="val 67855"/>
              <a:gd name="adj2" fmla="val -19008"/>
            </a:avLst>
          </a:prstGeom>
          <a:solidFill>
            <a:srgbClr val="FF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es-MX" sz="1400" b="1" dirty="0">
                <a:solidFill>
                  <a:prstClr val="black"/>
                </a:solidFill>
                <a:latin typeface="Calibri" panose="020F0502020204030204"/>
              </a:rPr>
              <a:t>Aurelio: </a:t>
            </a:r>
            <a:r>
              <a:rPr lang="es-MX" sz="1400" dirty="0">
                <a:solidFill>
                  <a:prstClr val="black"/>
                </a:solidFill>
                <a:latin typeface="Calibri" panose="020F0502020204030204"/>
              </a:rPr>
              <a:t>elaborar una presentación en genially con la información  que tiene la docente en diapositivas. Se anexan como imagen en documento anexo.</a:t>
            </a:r>
            <a:endParaRPr kumimoji="0" lang="es-MX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Bocadillo: rectángulo 20">
            <a:extLst>
              <a:ext uri="{FF2B5EF4-FFF2-40B4-BE49-F238E27FC236}">
                <a16:creationId xmlns:a16="http://schemas.microsoft.com/office/drawing/2014/main" xmlns="" id="{88679676-A469-4460-84F8-ED8DBBD25371}"/>
              </a:ext>
            </a:extLst>
          </p:cNvPr>
          <p:cNvSpPr/>
          <p:nvPr/>
        </p:nvSpPr>
        <p:spPr>
          <a:xfrm>
            <a:off x="8216125" y="3942967"/>
            <a:ext cx="2335237" cy="930174"/>
          </a:xfrm>
          <a:prstGeom prst="wedgeRectCallout">
            <a:avLst>
              <a:gd name="adj1" fmla="val -68838"/>
              <a:gd name="adj2" fmla="val 2147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kumimoji="0" lang="es-MX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Renato: </a:t>
            </a:r>
            <a:r>
              <a:rPr kumimoji="0" lang="es-MX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 cuanto quede lista</a:t>
            </a:r>
            <a:r>
              <a:rPr kumimoji="0" lang="es-MX" sz="1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 presentación</a:t>
            </a:r>
            <a:r>
              <a:rPr lang="es-MX" sz="1400" dirty="0">
                <a:solidFill>
                  <a:prstClr val="black"/>
                </a:solidFill>
                <a:latin typeface="Calibri" panose="020F0502020204030204"/>
              </a:rPr>
              <a:t>, deberá ir en este espacio.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xmlns="" id="{98641CE1-54FB-49DA-8661-EFAFFD783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210" y="2924484"/>
            <a:ext cx="462506" cy="31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666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xmlns="" id="{2E1D04D7-5D5A-5817-5449-3176239DC6B6}"/>
              </a:ext>
            </a:extLst>
          </p:cNvPr>
          <p:cNvSpPr/>
          <p:nvPr/>
        </p:nvSpPr>
        <p:spPr>
          <a:xfrm>
            <a:off x="112542" y="119269"/>
            <a:ext cx="1617784" cy="44394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Fase 2</a:t>
            </a:r>
          </a:p>
        </p:txBody>
      </p:sp>
      <p:sp>
        <p:nvSpPr>
          <p:cNvPr id="8" name="Marcador de texto 2">
            <a:extLst>
              <a:ext uri="{FF2B5EF4-FFF2-40B4-BE49-F238E27FC236}">
                <a16:creationId xmlns:a16="http://schemas.microsoft.com/office/drawing/2014/main" xmlns="" id="{1BF4A718-BCD9-134E-5CEE-C516FB1B8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17573" y="129201"/>
            <a:ext cx="5157787" cy="368560"/>
          </a:xfrm>
          <a:ln>
            <a:noFill/>
          </a:ln>
        </p:spPr>
        <p:txBody>
          <a:bodyPr>
            <a:normAutofit/>
          </a:bodyPr>
          <a:lstStyle/>
          <a:p>
            <a:r>
              <a:rPr lang="es-MX" sz="1800" dirty="0"/>
              <a:t>Desarrollo de saberes de la E.E.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xmlns="" id="{5F1BACA2-A3C9-75AE-6102-6EF022399B86}"/>
              </a:ext>
            </a:extLst>
          </p:cNvPr>
          <p:cNvSpPr/>
          <p:nvPr/>
        </p:nvSpPr>
        <p:spPr>
          <a:xfrm>
            <a:off x="1009203" y="1958109"/>
            <a:ext cx="10557598" cy="477068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>
              <a:lnSpc>
                <a:spcPct val="107000"/>
              </a:lnSpc>
              <a:spcAft>
                <a:spcPts val="800"/>
              </a:spcAft>
            </a:pPr>
            <a:endParaRPr lang="es-ES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endParaRPr lang="es-ES" sz="180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endParaRPr lang="es-ES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endParaRPr lang="es-ES" sz="180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endParaRPr lang="es-ES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endParaRPr lang="es-ES" sz="180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endParaRPr lang="es-ES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xmlns="" id="{6E38B080-DD01-6B46-1F7E-2530015E91C0}"/>
              </a:ext>
            </a:extLst>
          </p:cNvPr>
          <p:cNvSpPr txBox="1"/>
          <p:nvPr/>
        </p:nvSpPr>
        <p:spPr>
          <a:xfrm>
            <a:off x="1150374" y="2219520"/>
            <a:ext cx="10032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Como complemento de su aprendizaje, le</a:t>
            </a:r>
            <a:r>
              <a:rPr lang="es-E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sugerimos realizar la lectura del siguiente texto: </a:t>
            </a:r>
            <a:r>
              <a:rPr lang="es-ES" sz="1800" i="1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Hecho con </a:t>
            </a:r>
            <a:r>
              <a:rPr lang="es-ES" sz="1800" i="1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Creative</a:t>
            </a:r>
            <a:r>
              <a:rPr lang="es-ES" sz="1800" i="1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i="1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Commons</a:t>
            </a:r>
            <a:r>
              <a:rPr lang="es-E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que, con ejemplos, explica un poco más sobre este licenciamiento. </a:t>
            </a:r>
            <a:endParaRPr lang="es-MX" dirty="0"/>
          </a:p>
        </p:txBody>
      </p:sp>
      <p:pic>
        <p:nvPicPr>
          <p:cNvPr id="16" name="Gráfico 15" descr="Libro abierto contorno">
            <a:extLst>
              <a:ext uri="{FF2B5EF4-FFF2-40B4-BE49-F238E27FC236}">
                <a16:creationId xmlns:a16="http://schemas.microsoft.com/office/drawing/2014/main" xmlns="" id="{4A131585-74FC-E0F9-C630-0C049E1747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460373" y="3520658"/>
            <a:ext cx="914400" cy="914400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xmlns="" id="{61E5A79C-C980-1776-CC5E-B41CDC9EF0C1}"/>
              </a:ext>
            </a:extLst>
          </p:cNvPr>
          <p:cNvSpPr txBox="1"/>
          <p:nvPr/>
        </p:nvSpPr>
        <p:spPr>
          <a:xfrm>
            <a:off x="1723429" y="3162605"/>
            <a:ext cx="6562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latin typeface="Arial Narrow" panose="020B0606020202030204" pitchFamily="34" charset="0"/>
              </a:rPr>
              <a:t>Haga clic sobre el ícono para acceder a la informaci</a:t>
            </a:r>
            <a:r>
              <a:rPr lang="es-ES" sz="1600" dirty="0" err="1">
                <a:latin typeface="Arial Narrow" panose="020B0606020202030204" pitchFamily="34" charset="0"/>
              </a:rPr>
              <a:t>ón</a:t>
            </a:r>
            <a:r>
              <a:rPr lang="es-ES" sz="1600" dirty="0">
                <a:latin typeface="Arial Narrow" panose="020B0606020202030204" pitchFamily="34" charset="0"/>
              </a:rPr>
              <a:t>.</a:t>
            </a:r>
            <a:endParaRPr lang="es-MX" sz="1600" dirty="0">
              <a:latin typeface="Arial Narrow" panose="020B0606020202030204" pitchFamily="34" charset="0"/>
            </a:endParaRPr>
          </a:p>
        </p:txBody>
      </p:sp>
      <p:sp>
        <p:nvSpPr>
          <p:cNvPr id="18" name="Bocadillo: rectángulo 17">
            <a:extLst>
              <a:ext uri="{FF2B5EF4-FFF2-40B4-BE49-F238E27FC236}">
                <a16:creationId xmlns:a16="http://schemas.microsoft.com/office/drawing/2014/main" xmlns="" id="{8BCB7E00-B427-B3F9-4598-F8E39EE67875}"/>
              </a:ext>
            </a:extLst>
          </p:cNvPr>
          <p:cNvSpPr/>
          <p:nvPr/>
        </p:nvSpPr>
        <p:spPr>
          <a:xfrm>
            <a:off x="-1021352" y="3691865"/>
            <a:ext cx="2350655" cy="651588"/>
          </a:xfrm>
          <a:prstGeom prst="wedgeRectCallout">
            <a:avLst>
              <a:gd name="adj1" fmla="val 59108"/>
              <a:gd name="adj2" fmla="val -2337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kumimoji="0" lang="es-MX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Renato: </a:t>
            </a:r>
            <a:r>
              <a:rPr kumimoji="0" lang="es-MX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vincular al ícono al sitio de consulta </a:t>
            </a:r>
            <a:r>
              <a:rPr lang="es-MX" sz="1200" dirty="0">
                <a:solidFill>
                  <a:prstClr val="black"/>
                </a:solidFill>
              </a:rPr>
              <a:t>del documento </a:t>
            </a:r>
            <a:r>
              <a:rPr lang="es-MX" sz="1200" dirty="0">
                <a:solidFill>
                  <a:prstClr val="black"/>
                </a:solidFill>
                <a:hlinkClick r:id="rId4"/>
              </a:rPr>
              <a:t>http://ru.iiec.unam.mx/4749/</a:t>
            </a:r>
            <a:r>
              <a:rPr lang="es-MX" sz="1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endParaRPr lang="es-MX" sz="1200" dirty="0">
              <a:solidFill>
                <a:prstClr val="black"/>
              </a:solidFill>
            </a:endParaRPr>
          </a:p>
        </p:txBody>
      </p:sp>
      <p:sp>
        <p:nvSpPr>
          <p:cNvPr id="19" name="Bocadillo: rectángulo 18">
            <a:extLst>
              <a:ext uri="{FF2B5EF4-FFF2-40B4-BE49-F238E27FC236}">
                <a16:creationId xmlns:a16="http://schemas.microsoft.com/office/drawing/2014/main" xmlns="" id="{82869D3C-BD8B-46B2-8E89-C72427F1E4D0}"/>
              </a:ext>
            </a:extLst>
          </p:cNvPr>
          <p:cNvSpPr/>
          <p:nvPr/>
        </p:nvSpPr>
        <p:spPr>
          <a:xfrm>
            <a:off x="-1651953" y="2383425"/>
            <a:ext cx="2350655" cy="651588"/>
          </a:xfrm>
          <a:prstGeom prst="wedgeRectCallout">
            <a:avLst>
              <a:gd name="adj1" fmla="val 55572"/>
              <a:gd name="adj2" fmla="val -2337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kumimoji="0" lang="es-MX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Renato: </a:t>
            </a:r>
            <a:r>
              <a:rPr kumimoji="0" lang="es-MX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esta diapositiva es continuidad de la información anterior.</a:t>
            </a:r>
            <a:endParaRPr lang="es-MX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xmlns="" id="{98641CE1-54FB-49DA-8661-EFAFFD7833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7820" y="3119622"/>
            <a:ext cx="462506" cy="31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32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xmlns="" id="{4C040F9F-0794-4827-A378-16E9E22FD70A}"/>
              </a:ext>
            </a:extLst>
          </p:cNvPr>
          <p:cNvSpPr/>
          <p:nvPr/>
        </p:nvSpPr>
        <p:spPr>
          <a:xfrm>
            <a:off x="112542" y="119269"/>
            <a:ext cx="1617784" cy="44394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Fase 1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xmlns="" id="{AF55A350-95FD-4BE3-B989-8FABA6F383DF}"/>
              </a:ext>
            </a:extLst>
          </p:cNvPr>
          <p:cNvSpPr/>
          <p:nvPr/>
        </p:nvSpPr>
        <p:spPr>
          <a:xfrm>
            <a:off x="6093656" y="801496"/>
            <a:ext cx="5361725" cy="584776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Actividad 2.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Diseño de </a:t>
            </a:r>
            <a:r>
              <a:rPr lang="es-MX" b="1" dirty="0" err="1">
                <a:solidFill>
                  <a:prstClr val="white"/>
                </a:solidFill>
                <a:latin typeface="Calibri" panose="020F0502020204030204"/>
              </a:rPr>
              <a:t>m</a:t>
            </a:r>
            <a:r>
              <a:rPr kumimoji="0" lang="es-MX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ini-video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A9707BAF-01F6-435C-8580-53D4E383FD82}"/>
              </a:ext>
            </a:extLst>
          </p:cNvPr>
          <p:cNvSpPr txBox="1"/>
          <p:nvPr/>
        </p:nvSpPr>
        <p:spPr>
          <a:xfrm>
            <a:off x="6093225" y="1464031"/>
            <a:ext cx="571965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Descripción: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xmlns="" id="{2E2221D9-EA27-4789-BD5A-87BAC12E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478" y="604059"/>
            <a:ext cx="4044395" cy="559589"/>
          </a:xfrm>
        </p:spPr>
        <p:txBody>
          <a:bodyPr>
            <a:normAutofit/>
          </a:bodyPr>
          <a:lstStyle/>
          <a:p>
            <a:r>
              <a:rPr lang="es-MX" sz="2800" dirty="0"/>
              <a:t>Evidencias de desempeño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t="18932" r="3402"/>
          <a:stretch/>
        </p:blipFill>
        <p:spPr>
          <a:xfrm>
            <a:off x="261793" y="1949697"/>
            <a:ext cx="5529407" cy="2007008"/>
          </a:xfrm>
          <a:prstGeom prst="rect">
            <a:avLst/>
          </a:prstGeom>
        </p:spPr>
      </p:pic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xmlns="" id="{4F189BD0-32DD-FC56-A705-CDB7EE2690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996201"/>
              </p:ext>
            </p:extLst>
          </p:nvPr>
        </p:nvGraphicFramePr>
        <p:xfrm>
          <a:off x="6098776" y="1744968"/>
          <a:ext cx="5368925" cy="49904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368925">
                  <a:extLst>
                    <a:ext uri="{9D8B030D-6E8A-4147-A177-3AD203B41FA5}">
                      <a16:colId xmlns:a16="http://schemas.microsoft.com/office/drawing/2014/main" xmlns="" val="2898976310"/>
                    </a:ext>
                  </a:extLst>
                </a:gridCol>
              </a:tblGrid>
              <a:tr h="99060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7000"/>
                        </a:lnSpc>
                        <a:buFontTx/>
                        <a:buNone/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Con base en el material compartido en esta fase, diseñe un mini-video; elabore el guion y proceda a la grabación. </a:t>
                      </a:r>
                    </a:p>
                    <a:p>
                      <a:pPr marL="0" lvl="0" indent="0">
                        <a:lnSpc>
                          <a:spcPct val="107000"/>
                        </a:lnSpc>
                        <a:buFontTx/>
                        <a:buNone/>
                      </a:pPr>
                      <a:endParaRPr lang="es-ES" sz="12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lvl="0" indent="0">
                        <a:lnSpc>
                          <a:spcPct val="107000"/>
                        </a:lnSpc>
                        <a:buFontTx/>
                        <a:buNone/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El guion debe contener por escrito las indicaciones de todo lo que se necesita para grabar el video (tomas, sonido, texto, etc.).</a:t>
                      </a:r>
                    </a:p>
                    <a:p>
                      <a:pPr marL="0" lvl="0" indent="0">
                        <a:lnSpc>
                          <a:spcPct val="107000"/>
                        </a:lnSpc>
                        <a:buFontTx/>
                        <a:buNone/>
                      </a:pPr>
                      <a:endParaRPr lang="es-MX" sz="11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lvl="0" indent="0">
                        <a:lnSpc>
                          <a:spcPct val="107000"/>
                        </a:lnSpc>
                        <a:buFontTx/>
                        <a:buNone/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1. Realice la edición del mini-video con, al menos, las siguientes acciones:</a:t>
                      </a:r>
                      <a:endParaRPr lang="es-MX" sz="11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69888" indent="-141288">
                        <a:lnSpc>
                          <a:spcPct val="107000"/>
                        </a:lnSpc>
                        <a:buFontTx/>
                        <a:buNone/>
                        <a:tabLst/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a. Cortar las escenas innecesarias.</a:t>
                      </a:r>
                      <a:endParaRPr lang="es-MX" sz="11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69888" indent="-141288">
                        <a:lnSpc>
                          <a:spcPct val="107000"/>
                        </a:lnSpc>
                        <a:buFontTx/>
                        <a:buNone/>
                        <a:tabLst/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b. Agregar una imagen al inicio del video con el título, el nombre del autor, año y el licenciamiento.</a:t>
                      </a:r>
                      <a:endParaRPr lang="es-MX" sz="11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69888" indent="-141288">
                        <a:lnSpc>
                          <a:spcPct val="107000"/>
                        </a:lnSpc>
                        <a:buFontTx/>
                        <a:buNone/>
                        <a:tabLst/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c. Agregar un audio de introducción al video.</a:t>
                      </a:r>
                      <a:endParaRPr lang="es-MX" sz="11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69888" indent="-141288">
                        <a:lnSpc>
                          <a:spcPct val="107000"/>
                        </a:lnSpc>
                        <a:buFontTx/>
                        <a:buNone/>
                        <a:tabLst/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d. Agregar la flor de lis en la esquina superior derecha.</a:t>
                      </a:r>
                    </a:p>
                    <a:p>
                      <a:pPr marL="228600">
                        <a:lnSpc>
                          <a:spcPct val="107000"/>
                        </a:lnSpc>
                        <a:buFontTx/>
                        <a:buNone/>
                      </a:pPr>
                      <a:endParaRPr lang="es-MX" sz="11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46050" lvl="0" indent="-146050">
                        <a:lnSpc>
                          <a:spcPct val="107000"/>
                        </a:lnSpc>
                        <a:buFontTx/>
                        <a:buNone/>
                        <a:tabLst/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2. Cargue el video en YouTube (crear canal).  Escriba el título del video y la palabra mini-video UV, por ejemplo: Aprendizaje de Fracciones mini-video UV.</a:t>
                      </a:r>
                    </a:p>
                    <a:p>
                      <a:pPr marL="146050" lvl="0" indent="-146050">
                        <a:lnSpc>
                          <a:spcPct val="107000"/>
                        </a:lnSpc>
                        <a:buFontTx/>
                        <a:buNone/>
                        <a:tabLst/>
                      </a:pPr>
                      <a:endParaRPr lang="es-MX" sz="11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46050" lvl="0" indent="-146050">
                        <a:lnSpc>
                          <a:spcPct val="107000"/>
                        </a:lnSpc>
                        <a:buFontTx/>
                        <a:buNone/>
                        <a:tabLst/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3. Revise que se tengan o, en su caso, agregue subtítulos de YouTube para hacerlo accesible.</a:t>
                      </a:r>
                    </a:p>
                    <a:p>
                      <a:pPr marL="0" lvl="0" indent="0">
                        <a:lnSpc>
                          <a:spcPct val="107000"/>
                        </a:lnSpc>
                        <a:buFontTx/>
                        <a:buNone/>
                      </a:pPr>
                      <a:endParaRPr lang="es-MX" sz="11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46050" lvl="0" indent="-136525">
                        <a:lnSpc>
                          <a:spcPct val="107000"/>
                        </a:lnSpc>
                        <a:buFontTx/>
                        <a:buNone/>
                        <a:tabLst/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4. Copie el enlace de YouTube y agréguelo a la guía o planeación didáctica creada al inicio del curso, así como el título del video.</a:t>
                      </a:r>
                    </a:p>
                    <a:p>
                      <a:pPr marL="0" lvl="0" indent="0">
                        <a:lnSpc>
                          <a:spcPct val="107000"/>
                        </a:lnSpc>
                        <a:buFontTx/>
                        <a:buNone/>
                      </a:pPr>
                      <a:endParaRPr lang="es-MX" sz="11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9525" indent="0">
                        <a:lnSpc>
                          <a:spcPct val="107000"/>
                        </a:lnSpc>
                        <a:buFontTx/>
                        <a:buNone/>
                        <a:tabLst/>
                      </a:pPr>
                      <a:r>
                        <a:rPr lang="es-ES" sz="1200" b="1" dirty="0">
                          <a:solidFill>
                            <a:schemeClr val="tx1"/>
                          </a:solidFill>
                          <a:effectLst/>
                        </a:rPr>
                        <a:t>**Nota importante: 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Si se usan imágenes o audios, sean de licenciamiento libre.</a:t>
                      </a:r>
                    </a:p>
                    <a:p>
                      <a:pPr marL="228600">
                        <a:lnSpc>
                          <a:spcPct val="107000"/>
                        </a:lnSpc>
                        <a:buFontTx/>
                        <a:buNone/>
                      </a:pPr>
                      <a:endParaRPr lang="es-MX" sz="11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195263" lvl="0" indent="-185738">
                        <a:lnSpc>
                          <a:spcPct val="107000"/>
                        </a:lnSpc>
                        <a:spcAft>
                          <a:spcPts val="800"/>
                        </a:spcAft>
                        <a:buFontTx/>
                        <a:buNone/>
                        <a:tabLst/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5. Finalice la guía o planeación didáctica agregando la liga de YouTube y actividades complementarias (en el caso de tenerlas).</a:t>
                      </a:r>
                      <a:endParaRPr lang="es-MX" sz="11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23836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9890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cadillo: rectángulo 10">
            <a:extLst>
              <a:ext uri="{FF2B5EF4-FFF2-40B4-BE49-F238E27FC236}">
                <a16:creationId xmlns:a16="http://schemas.microsoft.com/office/drawing/2014/main" xmlns="" id="{9CEB8E76-7279-CF10-D8CF-474F59A73161}"/>
              </a:ext>
            </a:extLst>
          </p:cNvPr>
          <p:cNvSpPr/>
          <p:nvPr/>
        </p:nvSpPr>
        <p:spPr>
          <a:xfrm>
            <a:off x="-1041552" y="987660"/>
            <a:ext cx="2159152" cy="829989"/>
          </a:xfrm>
          <a:prstGeom prst="wedgeRectCallout">
            <a:avLst>
              <a:gd name="adj1" fmla="val 59456"/>
              <a:gd name="adj2" fmla="val 1957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Renato</a:t>
            </a:r>
            <a:r>
              <a:rPr lang="es-MX" sz="1400" dirty="0">
                <a:solidFill>
                  <a:prstClr val="white"/>
                </a:solidFill>
                <a:latin typeface="Calibri" panose="020F0502020204030204"/>
              </a:rPr>
              <a:t>: esta información es continuación de la diapositiva anterior.</a:t>
            </a:r>
            <a:endParaRPr kumimoji="0" lang="es-MX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CB5B09CB-6686-471C-B34F-2B27DE55FC38}"/>
              </a:ext>
            </a:extLst>
          </p:cNvPr>
          <p:cNvSpPr txBox="1"/>
          <p:nvPr/>
        </p:nvSpPr>
        <p:spPr>
          <a:xfrm>
            <a:off x="1394692" y="602813"/>
            <a:ext cx="9873242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Criterios de evaluación: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MX" sz="1200" b="1" dirty="0">
              <a:latin typeface="Calibri" panose="020F0502020204030204"/>
            </a:endParaRPr>
          </a:p>
          <a:p>
            <a:pPr marL="228600" lvl="0" indent="-228600">
              <a:buAutoNum type="arabicPeriod"/>
              <a:defRPr/>
            </a:pPr>
            <a:r>
              <a:rPr lang="es-ES" sz="1200" dirty="0"/>
              <a:t>El guion debe tener las indicaciones de todo lo que se necesita para grabar el video (tomas, sonido, texto, etc.). Valor: 1 punto.</a:t>
            </a:r>
          </a:p>
          <a:p>
            <a:pPr marL="228600" lvl="0" indent="-228600">
              <a:buAutoNum type="arabicPeriod"/>
              <a:defRPr/>
            </a:pPr>
            <a:r>
              <a:rPr lang="es-ES" sz="1200" dirty="0"/>
              <a:t>El video debe cumplir las siguientes características:</a:t>
            </a:r>
          </a:p>
          <a:p>
            <a:pPr lvl="0">
              <a:defRPr/>
            </a:pPr>
            <a:endParaRPr lang="es-ES" sz="1200" dirty="0"/>
          </a:p>
          <a:p>
            <a:pPr lvl="0">
              <a:defRPr/>
            </a:pPr>
            <a:r>
              <a:rPr lang="es-ES" sz="1200" dirty="0"/>
              <a:t>a. Debe tener una imagen de presentación con el título, el nombre del autor, año y el licenciamiento (2 puntos).</a:t>
            </a:r>
          </a:p>
          <a:p>
            <a:pPr lvl="0">
              <a:defRPr/>
            </a:pPr>
            <a:r>
              <a:rPr lang="es-ES" sz="1200" dirty="0"/>
              <a:t>b. Audio de introducción al video (2 puntos).</a:t>
            </a:r>
          </a:p>
          <a:p>
            <a:pPr lvl="0">
              <a:defRPr/>
            </a:pPr>
            <a:r>
              <a:rPr lang="es-ES" sz="1200" dirty="0"/>
              <a:t>c. La flor de lis en la esquina superior derecha (2 puntos).</a:t>
            </a:r>
          </a:p>
          <a:p>
            <a:pPr lvl="0">
              <a:defRPr/>
            </a:pPr>
            <a:r>
              <a:rPr lang="es-ES" sz="1200" dirty="0"/>
              <a:t>d. Subtítulos (2 puntos).</a:t>
            </a:r>
          </a:p>
          <a:p>
            <a:pPr lvl="0">
              <a:defRPr/>
            </a:pPr>
            <a:endParaRPr lang="es-ES" sz="1200" dirty="0"/>
          </a:p>
          <a:p>
            <a:pPr lvl="0">
              <a:defRPr/>
            </a:pPr>
            <a:r>
              <a:rPr lang="es-ES" sz="1200" dirty="0"/>
              <a:t>3. La guía o planeación debe tener la liga del video y puede o no tener actividades complementarias (1 punto).</a:t>
            </a:r>
          </a:p>
          <a:p>
            <a:pPr lvl="0">
              <a:defRPr/>
            </a:pPr>
            <a:endParaRPr lang="es-ES" sz="1200" dirty="0"/>
          </a:p>
          <a:p>
            <a:pPr lvl="0">
              <a:defRPr/>
            </a:pPr>
            <a:r>
              <a:rPr lang="es-ES" sz="1200" dirty="0"/>
              <a:t>Total: 10 puntos, que corresponden al 50% de la calificación final.</a:t>
            </a:r>
            <a:endParaRPr lang="es-MX" sz="1200" b="1" dirty="0">
              <a:latin typeface="Calibri" panose="020F0502020204030204"/>
            </a:endParaRPr>
          </a:p>
          <a:p>
            <a:pPr lvl="0">
              <a:defRPr/>
            </a:pPr>
            <a:endParaRPr lang="es-MX" sz="1200" b="1" dirty="0">
              <a:latin typeface="Calibri" panose="020F0502020204030204"/>
            </a:endParaRPr>
          </a:p>
          <a:p>
            <a:pPr lvl="0">
              <a:defRPr/>
            </a:pPr>
            <a:r>
              <a:rPr lang="es-MX" sz="1200" b="1" dirty="0">
                <a:latin typeface="Calibri" panose="020F0502020204030204"/>
              </a:rPr>
              <a:t>Lineamientos de entrega:</a:t>
            </a:r>
          </a:p>
          <a:p>
            <a:pPr lvl="0">
              <a:defRPr/>
            </a:pPr>
            <a:endParaRPr lang="es-MX" sz="1200" b="1" dirty="0">
              <a:latin typeface="Calibri" panose="020F0502020204030204"/>
            </a:endParaRPr>
          </a:p>
          <a:p>
            <a:pPr lvl="0">
              <a:defRPr/>
            </a:pPr>
            <a:r>
              <a:rPr lang="es-MX" sz="1200" dirty="0">
                <a:latin typeface="Calibri" panose="020F0502020204030204"/>
              </a:rPr>
              <a:t>1. </a:t>
            </a:r>
            <a:r>
              <a:rPr lang="es-ES" sz="1200" dirty="0"/>
              <a:t>El guion del video se entrega en archivo Word, incluyendo la liga del video. </a:t>
            </a:r>
          </a:p>
          <a:p>
            <a:pPr lvl="0">
              <a:defRPr/>
            </a:pPr>
            <a:r>
              <a:rPr lang="es-ES" sz="1200" dirty="0"/>
              <a:t>2. El video se realiza con extensión .mp4.</a:t>
            </a:r>
          </a:p>
          <a:p>
            <a:pPr lvl="0">
              <a:defRPr/>
            </a:pPr>
            <a:r>
              <a:rPr lang="es-ES" sz="1200" dirty="0"/>
              <a:t>3. Titule el archivo de la siguiente forma: </a:t>
            </a:r>
            <a:r>
              <a:rPr lang="es-ES" sz="1200" dirty="0" err="1"/>
              <a:t>Act</a:t>
            </a:r>
            <a:r>
              <a:rPr lang="es-ES" sz="1200" i="1" dirty="0" err="1"/>
              <a:t>n</a:t>
            </a:r>
            <a:r>
              <a:rPr lang="es-ES" sz="1200" dirty="0" err="1"/>
              <a:t>_PrimerApellidoyPrimerNombre</a:t>
            </a:r>
            <a:r>
              <a:rPr lang="es-ES" sz="1200" dirty="0"/>
              <a:t>. Por ejemplo: Act</a:t>
            </a:r>
            <a:r>
              <a:rPr lang="es-ES" sz="1200" i="1" dirty="0"/>
              <a:t>2</a:t>
            </a:r>
            <a:r>
              <a:rPr lang="es-ES" sz="1200" dirty="0"/>
              <a:t>_VillanuevaMariaTeresa </a:t>
            </a:r>
          </a:p>
          <a:p>
            <a:pPr lvl="0">
              <a:defRPr/>
            </a:pPr>
            <a:r>
              <a:rPr lang="es-ES" sz="1200" dirty="0"/>
              <a:t>4. Suba su archivo a través del apartado </a:t>
            </a:r>
            <a:r>
              <a:rPr lang="es-ES" sz="1200" b="1" dirty="0"/>
              <a:t>Actividades</a:t>
            </a:r>
            <a:r>
              <a:rPr lang="es-ES" sz="1200" dirty="0"/>
              <a:t> de la plataforma </a:t>
            </a:r>
            <a:r>
              <a:rPr lang="es-ES" sz="1200" dirty="0" err="1"/>
              <a:t>Eminus</a:t>
            </a:r>
            <a:r>
              <a:rPr lang="es-ES" sz="1200" dirty="0"/>
              <a:t>, a más tardar en la fecha establecida en el </a:t>
            </a:r>
            <a:r>
              <a:rPr lang="es-ES" sz="1200" b="1" dirty="0"/>
              <a:t>Calendario de entregas</a:t>
            </a:r>
            <a:r>
              <a:rPr lang="es-ES" sz="1200" dirty="0"/>
              <a:t>. </a:t>
            </a:r>
          </a:p>
          <a:p>
            <a:pPr marL="228600" lvl="0" indent="-228600">
              <a:buAutoNum type="alphaLcParenR"/>
              <a:defRPr/>
            </a:pPr>
            <a:endParaRPr lang="es-ES" sz="1200" dirty="0"/>
          </a:p>
          <a:p>
            <a:pPr lvl="0">
              <a:defRPr/>
            </a:pPr>
            <a:endParaRPr lang="es-ES" sz="1200" dirty="0"/>
          </a:p>
          <a:p>
            <a:pPr lvl="0">
              <a:defRPr/>
            </a:pP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624149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xmlns="" id="{FE7F7D5A-42D8-4533-39DD-CF7128DF7235}"/>
              </a:ext>
            </a:extLst>
          </p:cNvPr>
          <p:cNvSpPr/>
          <p:nvPr/>
        </p:nvSpPr>
        <p:spPr>
          <a:xfrm>
            <a:off x="839786" y="2282626"/>
            <a:ext cx="10742613" cy="5574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xmlns="" id="{94D191FF-2770-4808-B9E3-E3D5F31A44B9}"/>
              </a:ext>
            </a:extLst>
          </p:cNvPr>
          <p:cNvSpPr/>
          <p:nvPr/>
        </p:nvSpPr>
        <p:spPr>
          <a:xfrm>
            <a:off x="839787" y="2989208"/>
            <a:ext cx="10742612" cy="360266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1161ADA6-8CB8-49C8-A15C-05778EA8C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2328481"/>
            <a:ext cx="5157787" cy="465689"/>
          </a:xfrm>
          <a:ln>
            <a:noFill/>
          </a:ln>
        </p:spPr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Propósito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61F04DFE-8321-4DD4-BC1F-9AF0E9192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8213" y="3241634"/>
            <a:ext cx="5222442" cy="1585199"/>
          </a:xfrm>
          <a:ln>
            <a:noFill/>
          </a:ln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s-ES" sz="2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participante diseña y edita un mini</a:t>
            </a:r>
            <a:r>
              <a:rPr lang="es-ES" sz="24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s-ES" sz="2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video, partiendo de la descripción de un guion</a:t>
            </a:r>
            <a:r>
              <a:rPr lang="es-ES" sz="21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con base en los saberes de la experiencia educativa que imparte, con el fin de promover el aprendizaje en los estudiantes</a:t>
            </a:r>
            <a:r>
              <a:rPr lang="es-ES" sz="18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s-ES" sz="18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xmlns="" id="{AEA3DFEE-37E7-42E5-A1DE-D2E6C9BD02A9}"/>
              </a:ext>
            </a:extLst>
          </p:cNvPr>
          <p:cNvSpPr/>
          <p:nvPr/>
        </p:nvSpPr>
        <p:spPr>
          <a:xfrm>
            <a:off x="112542" y="119269"/>
            <a:ext cx="1617784" cy="44394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Fase 2</a:t>
            </a:r>
          </a:p>
        </p:txBody>
      </p:sp>
      <p:pic>
        <p:nvPicPr>
          <p:cNvPr id="14" name="Gráfico 13" descr="Imagen con relleno sólido">
            <a:extLst>
              <a:ext uri="{FF2B5EF4-FFF2-40B4-BE49-F238E27FC236}">
                <a16:creationId xmlns:a16="http://schemas.microsoft.com/office/drawing/2014/main" xmlns="" id="{A84E31BE-82E0-B272-0E96-92140178C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096941" y="2390213"/>
            <a:ext cx="3744446" cy="3744446"/>
          </a:xfrm>
          <a:prstGeom prst="rect">
            <a:avLst/>
          </a:prstGeom>
        </p:spPr>
      </p:pic>
      <p:sp>
        <p:nvSpPr>
          <p:cNvPr id="16" name="Bocadillo: rectángulo 10">
            <a:extLst>
              <a:ext uri="{FF2B5EF4-FFF2-40B4-BE49-F238E27FC236}">
                <a16:creationId xmlns:a16="http://schemas.microsoft.com/office/drawing/2014/main" xmlns="" id="{08259934-AD94-419C-9908-652ADF4A9674}"/>
              </a:ext>
            </a:extLst>
          </p:cNvPr>
          <p:cNvSpPr/>
          <p:nvPr/>
        </p:nvSpPr>
        <p:spPr>
          <a:xfrm>
            <a:off x="6928657" y="5678686"/>
            <a:ext cx="4081013" cy="563560"/>
          </a:xfrm>
          <a:prstGeom prst="wedgeRectCallout">
            <a:avLst>
              <a:gd name="adj1" fmla="val -20676"/>
              <a:gd name="adj2" fmla="val -7952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MX" sz="1400" b="1" dirty="0">
                <a:solidFill>
                  <a:schemeClr val="tx1"/>
                </a:solidFill>
              </a:rPr>
              <a:t>Jonathan: </a:t>
            </a:r>
            <a:r>
              <a:rPr lang="es-MX" sz="1400" dirty="0">
                <a:solidFill>
                  <a:schemeClr val="tx1"/>
                </a:solidFill>
              </a:rPr>
              <a:t>Integrar imagen de acuerdo al texto.</a:t>
            </a:r>
          </a:p>
        </p:txBody>
      </p:sp>
      <p:sp>
        <p:nvSpPr>
          <p:cNvPr id="2" name="Marcador de contenido 3">
            <a:extLst>
              <a:ext uri="{FF2B5EF4-FFF2-40B4-BE49-F238E27FC236}">
                <a16:creationId xmlns:a16="http://schemas.microsoft.com/office/drawing/2014/main" xmlns="" id="{55424CBF-5165-21F5-3ED1-D7D16A2B3667}"/>
              </a:ext>
            </a:extLst>
          </p:cNvPr>
          <p:cNvSpPr txBox="1">
            <a:spLocks/>
          </p:cNvSpPr>
          <p:nvPr/>
        </p:nvSpPr>
        <p:spPr>
          <a:xfrm>
            <a:off x="1362101" y="1394402"/>
            <a:ext cx="10024870" cy="44394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s-ES" sz="21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Haga clic en la flecha del lado derecho para ver el contenido.</a:t>
            </a:r>
            <a:endParaRPr lang="es-ES" sz="1800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Gráfico 5" descr="Mano con dedo índice apuntando a la derecha con relleno sólido">
            <a:extLst>
              <a:ext uri="{FF2B5EF4-FFF2-40B4-BE49-F238E27FC236}">
                <a16:creationId xmlns:a16="http://schemas.microsoft.com/office/drawing/2014/main" xmlns="" id="{F1C5E65B-237B-D7D6-92C9-B83F7AC7D9F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39786" y="1355220"/>
            <a:ext cx="522315" cy="52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871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xmlns="" id="{4C040F9F-0794-4827-A378-16E9E22FD70A}"/>
              </a:ext>
            </a:extLst>
          </p:cNvPr>
          <p:cNvSpPr/>
          <p:nvPr/>
        </p:nvSpPr>
        <p:spPr>
          <a:xfrm>
            <a:off x="112542" y="119269"/>
            <a:ext cx="1617784" cy="44394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2400" b="1" dirty="0">
                <a:solidFill>
                  <a:prstClr val="white"/>
                </a:solidFill>
                <a:latin typeface="Calibri" panose="020F0502020204030204"/>
              </a:rPr>
              <a:t>Fase </a:t>
            </a:r>
            <a:r>
              <a:rPr kumimoji="0" lang="es-MX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s-MX" sz="2400" b="1" dirty="0">
                <a:solidFill>
                  <a:prstClr val="white"/>
                </a:solidFill>
                <a:latin typeface="Calibri" panose="020F0502020204030204"/>
              </a:rPr>
              <a:t>2</a:t>
            </a:r>
            <a:endParaRPr kumimoji="0" lang="es-MX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xmlns="" id="{AF55A350-95FD-4BE3-B989-8FABA6F383DF}"/>
              </a:ext>
            </a:extLst>
          </p:cNvPr>
          <p:cNvSpPr/>
          <p:nvPr/>
        </p:nvSpPr>
        <p:spPr>
          <a:xfrm>
            <a:off x="231734" y="763803"/>
            <a:ext cx="1007923" cy="318471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Básicas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1B6E25F1-4638-4096-A303-1E7B797DCE07}"/>
              </a:ext>
            </a:extLst>
          </p:cNvPr>
          <p:cNvSpPr txBox="1"/>
          <p:nvPr/>
        </p:nvSpPr>
        <p:spPr>
          <a:xfrm>
            <a:off x="921433" y="2905780"/>
            <a:ext cx="107828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s-ES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xmlns="" id="{B4259CEA-837E-11D9-3DBC-4486A1EE09C2}"/>
              </a:ext>
            </a:extLst>
          </p:cNvPr>
          <p:cNvSpPr txBox="1">
            <a:spLocks/>
          </p:cNvSpPr>
          <p:nvPr/>
        </p:nvSpPr>
        <p:spPr>
          <a:xfrm>
            <a:off x="1941369" y="63737"/>
            <a:ext cx="10515600" cy="555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dirty="0"/>
              <a:t>Fuentes de información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xmlns="" id="{961E4C84-6B94-6D83-68F0-3924E0343A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366821"/>
              </p:ext>
            </p:extLst>
          </p:nvPr>
        </p:nvGraphicFramePr>
        <p:xfrm>
          <a:off x="231734" y="1282860"/>
          <a:ext cx="11629662" cy="44521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29662">
                  <a:extLst>
                    <a:ext uri="{9D8B030D-6E8A-4147-A177-3AD203B41FA5}">
                      <a16:colId xmlns:a16="http://schemas.microsoft.com/office/drawing/2014/main" xmlns="" val="3734902428"/>
                    </a:ext>
                  </a:extLst>
                </a:gridCol>
              </a:tblGrid>
              <a:tr h="4105280">
                <a:tc>
                  <a:txBody>
                    <a:bodyPr/>
                    <a:lstStyle/>
                    <a:p>
                      <a:pPr marL="450215" indent="-45021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Avalos Navia T. (2020, 4 de mayo). </a:t>
                      </a:r>
                      <a:r>
                        <a:rPr lang="es-ES" sz="1200" b="0" i="1" dirty="0" err="1">
                          <a:solidFill>
                            <a:schemeClr val="tx1"/>
                          </a:solidFill>
                          <a:effectLst/>
                        </a:rPr>
                        <a:t>Tik</a:t>
                      </a:r>
                      <a:r>
                        <a:rPr lang="es-ES" sz="1200" b="0" i="1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b="0" i="1" dirty="0" err="1">
                          <a:solidFill>
                            <a:schemeClr val="tx1"/>
                          </a:solidFill>
                          <a:effectLst/>
                        </a:rPr>
                        <a:t>tok</a:t>
                      </a:r>
                      <a:r>
                        <a:rPr lang="es-ES" sz="1200" b="0" i="1" dirty="0">
                          <a:solidFill>
                            <a:schemeClr val="tx1"/>
                          </a:solidFill>
                          <a:effectLst/>
                        </a:rPr>
                        <a:t> como herramienta educativa.</a:t>
                      </a:r>
                      <a:r>
                        <a:rPr lang="es-ES" sz="1200" b="0" i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s-MX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ideo</a:t>
                      </a:r>
                      <a:r>
                        <a:rPr lang="es-MX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s-ES" sz="12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dirty="0" err="1">
                          <a:solidFill>
                            <a:schemeClr val="tx1"/>
                          </a:solidFill>
                          <a:effectLst/>
                        </a:rPr>
                        <a:t>Youtube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  <a:hlinkClick r:id="rId2"/>
                        </a:rPr>
                        <a:t>https://youtu.be/XBRr8onuikM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</a:p>
                    <a:p>
                      <a:pPr marL="450215" indent="-45021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Bravo, L. (1996). ¿Qué es el vídeo educativo?. </a:t>
                      </a:r>
                      <a:r>
                        <a:rPr lang="es-ES" sz="1200" b="0" i="1" dirty="0">
                          <a:solidFill>
                            <a:schemeClr val="tx1"/>
                          </a:solidFill>
                          <a:effectLst/>
                        </a:rPr>
                        <a:t>Revista Comunicar, 6</a:t>
                      </a:r>
                      <a:r>
                        <a:rPr lang="es-ES" sz="1200" b="0" i="0" dirty="0">
                          <a:solidFill>
                            <a:schemeClr val="tx1"/>
                          </a:solidFill>
                          <a:effectLst/>
                        </a:rPr>
                        <a:t>(1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). 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  <a:hlinkClick r:id="rId3"/>
                        </a:rPr>
                        <a:t>https://www.redalyc.org/pdf/158/15800620.pdf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</a:p>
                    <a:p>
                      <a:pPr marL="450215" indent="-45021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Coordinación de Aprendizaje Basado en Problemas UV. (2020, 11 de agosto). </a:t>
                      </a:r>
                      <a:r>
                        <a:rPr lang="es-ES" sz="1200" b="0" i="1" dirty="0">
                          <a:solidFill>
                            <a:schemeClr val="tx1"/>
                          </a:solidFill>
                          <a:effectLst/>
                        </a:rPr>
                        <a:t>Video accesibles. </a:t>
                      </a:r>
                      <a:r>
                        <a:rPr lang="es-MX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ideo</a:t>
                      </a:r>
                      <a:r>
                        <a:rPr lang="es-MX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s-ES" sz="12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dirty="0" err="1">
                          <a:solidFill>
                            <a:schemeClr val="tx1"/>
                          </a:solidFill>
                          <a:effectLst/>
                        </a:rPr>
                        <a:t>Youtube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  <a:hlinkClick r:id="rId4"/>
                        </a:rPr>
                        <a:t>https://youtu.be/Y8RCdXlWJog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</a:p>
                    <a:p>
                      <a:pPr marL="450215" indent="-45021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Coordinación de Aprendizaje Basado en Problemas UV. (2020, 6 de mayo). </a:t>
                      </a:r>
                      <a:r>
                        <a:rPr lang="es-ES" sz="1200" b="0" i="1" dirty="0">
                          <a:solidFill>
                            <a:schemeClr val="tx1"/>
                          </a:solidFill>
                          <a:effectLst/>
                        </a:rPr>
                        <a:t>Acciones preventivas ante la contingencia por el COVID-19 en LSM.</a:t>
                      </a:r>
                      <a:r>
                        <a:rPr lang="es-ES" sz="1200" b="0" i="1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MX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ideo</a:t>
                      </a:r>
                      <a:r>
                        <a:rPr lang="es-MX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s-ES" sz="12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dirty="0" err="1">
                          <a:solidFill>
                            <a:schemeClr val="tx1"/>
                          </a:solidFill>
                          <a:effectLst/>
                        </a:rPr>
                        <a:t>Youtube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  <a:hlinkClick r:id="rId5"/>
                        </a:rPr>
                        <a:t>https://youtu.be/ou_V_h-zZU4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</a:p>
                    <a:p>
                      <a:pPr marL="450215" indent="-45021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Educación 3.0 (2020). </a:t>
                      </a:r>
                      <a:r>
                        <a:rPr lang="es-ES" sz="1200" b="0" i="1" dirty="0">
                          <a:solidFill>
                            <a:schemeClr val="tx1"/>
                          </a:solidFill>
                          <a:effectLst/>
                        </a:rPr>
                        <a:t>¿Cómo debería ser realmente la docencia en línea? </a:t>
                      </a:r>
                      <a:r>
                        <a:rPr lang="es-ES" sz="1200" b="0" dirty="0" err="1">
                          <a:solidFill>
                            <a:schemeClr val="tx1"/>
                          </a:solidFill>
                          <a:effectLst/>
                        </a:rPr>
                        <a:t>Educaciontrespuntocero.com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  <a:hlinkClick r:id="rId6"/>
                        </a:rPr>
                        <a:t>https://www.educaciontrespuntocero.com/opinion/como-deberia-ser-realmente-la-docencia-online/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</a:p>
                    <a:p>
                      <a:pPr marL="450215" indent="-45021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b="0" dirty="0" err="1">
                          <a:solidFill>
                            <a:schemeClr val="tx1"/>
                          </a:solidFill>
                          <a:effectLst/>
                        </a:rPr>
                        <a:t>Force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, P. (2016). </a:t>
                      </a:r>
                      <a:r>
                        <a:rPr lang="es-ES" sz="1200" b="0" i="1" dirty="0">
                          <a:solidFill>
                            <a:schemeClr val="tx1"/>
                          </a:solidFill>
                          <a:effectLst/>
                        </a:rPr>
                        <a:t>Accesibilidad en videos y contenidos multimedia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es-ES" sz="1200" b="0" dirty="0" err="1">
                          <a:solidFill>
                            <a:schemeClr val="tx1"/>
                          </a:solidFill>
                          <a:effectLst/>
                        </a:rPr>
                        <a:t>Hiberus.com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es-ES" sz="1200" b="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  <a:hlinkClick r:id="rId7"/>
                        </a:rPr>
                        <a:t>https://www.hiberus.com/crecemos-contigo/accesibilidad-videos-contenidos-multimedia/</a:t>
                      </a:r>
                      <a:endParaRPr lang="es-ES" sz="12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450215" indent="-45021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Jorge, B. (2020, 9 de septiembre). </a:t>
                      </a:r>
                      <a:r>
                        <a:rPr lang="es-ES" sz="1200" b="0" i="1" dirty="0">
                          <a:solidFill>
                            <a:schemeClr val="tx1"/>
                          </a:solidFill>
                          <a:effectLst/>
                        </a:rPr>
                        <a:t>Introducción a </a:t>
                      </a:r>
                      <a:r>
                        <a:rPr lang="es-ES" sz="1200" b="0" i="1" dirty="0" err="1">
                          <a:solidFill>
                            <a:schemeClr val="tx1"/>
                          </a:solidFill>
                          <a:effectLst/>
                        </a:rPr>
                        <a:t>OpenShot</a:t>
                      </a:r>
                      <a:r>
                        <a:rPr lang="es-ES" sz="1200" b="0" i="1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es-ES" sz="1200" b="0" i="1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MX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ideo</a:t>
                      </a:r>
                      <a:r>
                        <a:rPr lang="es-MX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s-ES" sz="12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dirty="0" err="1">
                          <a:solidFill>
                            <a:schemeClr val="tx1"/>
                          </a:solidFill>
                          <a:effectLst/>
                        </a:rPr>
                        <a:t>Youtube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  <a:hlinkClick r:id="rId8"/>
                        </a:rPr>
                        <a:t>https://youtu.be/dosZjUQyj8A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</a:p>
                    <a:p>
                      <a:pPr marL="450215" indent="-45021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Jorge, B. (2020, 9 de septiembre). </a:t>
                      </a:r>
                      <a:r>
                        <a:rPr lang="es-ES" sz="1200" b="0" i="1" dirty="0">
                          <a:solidFill>
                            <a:schemeClr val="tx1"/>
                          </a:solidFill>
                          <a:effectLst/>
                        </a:rPr>
                        <a:t>Incorporando audio en </a:t>
                      </a:r>
                      <a:r>
                        <a:rPr lang="es-ES" sz="1200" b="0" i="1" dirty="0" err="1">
                          <a:solidFill>
                            <a:schemeClr val="tx1"/>
                          </a:solidFill>
                          <a:effectLst/>
                        </a:rPr>
                        <a:t>OpenShot</a:t>
                      </a:r>
                      <a:r>
                        <a:rPr lang="es-ES" sz="1200" b="0" i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es-ES" sz="1200" b="0" i="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MX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ideo</a:t>
                      </a:r>
                      <a:r>
                        <a:rPr lang="es-MX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s-ES" sz="12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dirty="0" err="1">
                          <a:solidFill>
                            <a:schemeClr val="tx1"/>
                          </a:solidFill>
                          <a:effectLst/>
                        </a:rPr>
                        <a:t>Youtube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  <a:hlinkClick r:id="rId8"/>
                        </a:rPr>
                        <a:t>https://youtu.be/dosZjUQyj8A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</a:p>
                    <a:p>
                      <a:pPr marL="450215" indent="-45021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Jorge, B. (2020, 9 de septiembre). </a:t>
                      </a:r>
                      <a:r>
                        <a:rPr lang="es-ES" sz="1200" b="0" i="1" dirty="0">
                          <a:solidFill>
                            <a:schemeClr val="tx1"/>
                          </a:solidFill>
                          <a:effectLst/>
                        </a:rPr>
                        <a:t>Transición en </a:t>
                      </a:r>
                      <a:r>
                        <a:rPr lang="es-ES" sz="1200" b="0" i="1" dirty="0" err="1">
                          <a:solidFill>
                            <a:schemeClr val="tx1"/>
                          </a:solidFill>
                          <a:effectLst/>
                        </a:rPr>
                        <a:t>OpenShot</a:t>
                      </a:r>
                      <a:r>
                        <a:rPr lang="es-ES" sz="1200" b="0" i="1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es-ES" sz="1200" b="0" i="1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MX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ideo</a:t>
                      </a:r>
                      <a:r>
                        <a:rPr lang="es-MX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s-ES" sz="12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dirty="0" err="1">
                          <a:solidFill>
                            <a:schemeClr val="tx1"/>
                          </a:solidFill>
                          <a:effectLst/>
                        </a:rPr>
                        <a:t>Youtube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  <a:hlinkClick r:id="rId9"/>
                        </a:rPr>
                        <a:t>https://youtu.be/UFal-l2mtLU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</a:p>
                    <a:p>
                      <a:pPr marL="450215" indent="-45021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Jorge, B. (2020, 9 de septiembre). </a:t>
                      </a:r>
                      <a:r>
                        <a:rPr lang="es-ES" sz="1200" b="0" i="1" dirty="0">
                          <a:solidFill>
                            <a:schemeClr val="tx1"/>
                          </a:solidFill>
                          <a:effectLst/>
                        </a:rPr>
                        <a:t>Opción título en </a:t>
                      </a:r>
                      <a:r>
                        <a:rPr lang="es-ES" sz="1200" b="0" i="1" dirty="0" err="1">
                          <a:solidFill>
                            <a:schemeClr val="tx1"/>
                          </a:solidFill>
                          <a:effectLst/>
                        </a:rPr>
                        <a:t>OpenShot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es-MX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ideo</a:t>
                      </a:r>
                      <a:r>
                        <a:rPr lang="es-MX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s-ES" sz="12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b="0" dirty="0" err="1">
                          <a:solidFill>
                            <a:schemeClr val="tx1"/>
                          </a:solidFill>
                          <a:effectLst/>
                        </a:rPr>
                        <a:t>Youtube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  <a:hlinkClick r:id="rId10"/>
                        </a:rPr>
                        <a:t>https://youtu.be/imBEI5_PBIA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</a:p>
                    <a:p>
                      <a:pPr marL="450215" indent="-45021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Jorge, B. (2020, 9 de septiembre). </a:t>
                      </a:r>
                      <a:r>
                        <a:rPr lang="es-ES" sz="1200" b="0" i="1" dirty="0">
                          <a:solidFill>
                            <a:schemeClr val="tx1"/>
                          </a:solidFill>
                          <a:effectLst/>
                        </a:rPr>
                        <a:t>Colocando imagen a un video 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en </a:t>
                      </a:r>
                      <a:r>
                        <a:rPr lang="es-ES" sz="1200" b="0" dirty="0" err="1">
                          <a:solidFill>
                            <a:schemeClr val="tx1"/>
                          </a:solidFill>
                          <a:effectLst/>
                        </a:rPr>
                        <a:t>OpenShot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es-ES" sz="1200" b="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MX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ideo</a:t>
                      </a:r>
                      <a:r>
                        <a:rPr lang="es-MX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s-ES" sz="12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dirty="0" err="1">
                          <a:solidFill>
                            <a:schemeClr val="tx1"/>
                          </a:solidFill>
                          <a:effectLst/>
                        </a:rPr>
                        <a:t>Youtube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  <a:hlinkClick r:id="rId11"/>
                        </a:rPr>
                        <a:t>https://youtu.be/-cUApO2isz4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</a:p>
                    <a:p>
                      <a:pPr marL="450215" indent="-45021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Jorge, B. (2020, 9 de septiembre). </a:t>
                      </a:r>
                      <a:r>
                        <a:rPr lang="es-ES" sz="1200" b="0" i="1" dirty="0">
                          <a:solidFill>
                            <a:schemeClr val="tx1"/>
                          </a:solidFill>
                          <a:effectLst/>
                        </a:rPr>
                        <a:t>Recortando video con </a:t>
                      </a:r>
                      <a:r>
                        <a:rPr lang="es-ES" sz="1200" b="0" i="1" dirty="0" err="1">
                          <a:solidFill>
                            <a:schemeClr val="tx1"/>
                          </a:solidFill>
                          <a:effectLst/>
                        </a:rPr>
                        <a:t>OpenShot</a:t>
                      </a:r>
                      <a:r>
                        <a:rPr lang="es-ES" sz="1200" b="0" i="1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es-ES" sz="1200" b="0" i="1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MX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ideo</a:t>
                      </a:r>
                      <a:r>
                        <a:rPr lang="es-MX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s-ES" sz="12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dirty="0" err="1">
                          <a:solidFill>
                            <a:schemeClr val="tx1"/>
                          </a:solidFill>
                          <a:effectLst/>
                        </a:rPr>
                        <a:t>Youtube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  <a:hlinkClick r:id="rId12"/>
                        </a:rPr>
                        <a:t>https://youtu.be/QmyRXsZFKTo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</a:p>
                    <a:p>
                      <a:pPr marL="450215" indent="-45021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Medina, A., de la Herrán, A., &amp; Domínguez, M. C. (2017). Nuevas perspectivas de formación de profesores. UNED.</a:t>
                      </a:r>
                    </a:p>
                    <a:p>
                      <a:pPr marL="450215" indent="-45021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Medina, A. </a:t>
                      </a:r>
                      <a:r>
                        <a:rPr lang="es-ES" sz="1200" b="0" i="1" dirty="0">
                          <a:solidFill>
                            <a:schemeClr val="tx1"/>
                          </a:solidFill>
                          <a:effectLst/>
                        </a:rPr>
                        <a:t>et</a:t>
                      </a:r>
                      <a:r>
                        <a:rPr lang="es-ES" sz="1200" b="0" i="1" baseline="0" dirty="0">
                          <a:solidFill>
                            <a:schemeClr val="tx1"/>
                          </a:solidFill>
                          <a:effectLst/>
                        </a:rPr>
                        <a:t> al</a:t>
                      </a:r>
                      <a:r>
                        <a:rPr lang="es-ES" sz="1200" b="0" i="1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(2013). Formación del Profesorado: Actividades Innovadoras para el dominio de las competencias docentes. Editorial Universitaria Ramón Areces.</a:t>
                      </a:r>
                    </a:p>
                  </a:txBody>
                  <a:tcPr marL="51477" marR="51477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77260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6705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xmlns="" id="{4C040F9F-0794-4827-A378-16E9E22FD70A}"/>
              </a:ext>
            </a:extLst>
          </p:cNvPr>
          <p:cNvSpPr/>
          <p:nvPr/>
        </p:nvSpPr>
        <p:spPr>
          <a:xfrm>
            <a:off x="112542" y="119269"/>
            <a:ext cx="1617784" cy="44394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2400" b="1" dirty="0">
                <a:solidFill>
                  <a:prstClr val="white"/>
                </a:solidFill>
                <a:latin typeface="Calibri" panose="020F0502020204030204"/>
              </a:rPr>
              <a:t>Fase </a:t>
            </a:r>
            <a:r>
              <a:rPr kumimoji="0" lang="es-MX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s-MX" sz="2400" b="1" dirty="0">
                <a:solidFill>
                  <a:prstClr val="white"/>
                </a:solidFill>
                <a:latin typeface="Calibri" panose="020F0502020204030204"/>
              </a:rPr>
              <a:t>2</a:t>
            </a:r>
            <a:endParaRPr kumimoji="0" lang="es-MX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xmlns="" id="{AF55A350-95FD-4BE3-B989-8FABA6F383DF}"/>
              </a:ext>
            </a:extLst>
          </p:cNvPr>
          <p:cNvSpPr/>
          <p:nvPr/>
        </p:nvSpPr>
        <p:spPr>
          <a:xfrm>
            <a:off x="230327" y="895273"/>
            <a:ext cx="1007923" cy="318471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Básicas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1B6E25F1-4638-4096-A303-1E7B797DCE07}"/>
              </a:ext>
            </a:extLst>
          </p:cNvPr>
          <p:cNvSpPr txBox="1"/>
          <p:nvPr/>
        </p:nvSpPr>
        <p:spPr>
          <a:xfrm>
            <a:off x="921433" y="2905780"/>
            <a:ext cx="107828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s-ES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xmlns="" id="{B4259CEA-837E-11D9-3DBC-4486A1EE09C2}"/>
              </a:ext>
            </a:extLst>
          </p:cNvPr>
          <p:cNvSpPr txBox="1">
            <a:spLocks/>
          </p:cNvSpPr>
          <p:nvPr/>
        </p:nvSpPr>
        <p:spPr>
          <a:xfrm>
            <a:off x="1941369" y="63737"/>
            <a:ext cx="10515600" cy="555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dirty="0"/>
              <a:t>Fuentes de información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xmlns="" id="{961E4C84-6B94-6D83-68F0-3924E0343A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620985"/>
              </p:ext>
            </p:extLst>
          </p:nvPr>
        </p:nvGraphicFramePr>
        <p:xfrm>
          <a:off x="230327" y="1344168"/>
          <a:ext cx="11629662" cy="62820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29662">
                  <a:extLst>
                    <a:ext uri="{9D8B030D-6E8A-4147-A177-3AD203B41FA5}">
                      <a16:colId xmlns:a16="http://schemas.microsoft.com/office/drawing/2014/main" xmlns="" val="3734902428"/>
                    </a:ext>
                  </a:extLst>
                </a:gridCol>
              </a:tblGrid>
              <a:tr h="6282016">
                <a:tc>
                  <a:txBody>
                    <a:bodyPr/>
                    <a:lstStyle/>
                    <a:p>
                      <a:pPr marL="450215" indent="-45021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Ortiz, F. (2019). Ventajas del uso de videos educativos como herramienta de enseñanza en nivel de educación básica. </a:t>
                      </a:r>
                      <a:r>
                        <a:rPr lang="es-ES" sz="1200" b="0" i="1" dirty="0">
                          <a:solidFill>
                            <a:schemeClr val="tx1"/>
                          </a:solidFill>
                          <a:effectLst/>
                        </a:rPr>
                        <a:t>Revista Atlante: Cuadernos de Educación y Desarrollo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es-ES" sz="1200" b="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  <a:hlinkClick r:id="rId2"/>
                        </a:rPr>
                        <a:t>https://www.eumed.net/rev/atlante/2019/03/videos-educativos-ensenanza.html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</a:p>
                    <a:p>
                      <a:pPr marL="450215" indent="-45021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Pérez Navío, E., Rodríguez Moreno, J. y García Carmona, M. (2015). El uso de </a:t>
                      </a:r>
                      <a:r>
                        <a:rPr lang="es-ES" sz="1200" b="0" dirty="0" err="1">
                          <a:solidFill>
                            <a:schemeClr val="tx1"/>
                          </a:solidFill>
                          <a:effectLst/>
                        </a:rPr>
                        <a:t>mini-vídeos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 en la práctica docente universitaria. Revista de Educación Mediática y TIC (EDMETIC), 4 (2). 51-70.</a:t>
                      </a:r>
                    </a:p>
                    <a:p>
                      <a:pPr marL="450215" indent="-45021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Pérez, E. &amp; </a:t>
                      </a:r>
                      <a:r>
                        <a:rPr lang="es-ES" sz="1200" b="0" dirty="0" err="1">
                          <a:solidFill>
                            <a:schemeClr val="tx1"/>
                          </a:solidFill>
                          <a:effectLst/>
                        </a:rPr>
                        <a:t>Zagalaz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, M. L. (2017). Mini-videos como instrumento didáctico en la formación del profesorado. </a:t>
                      </a:r>
                      <a:r>
                        <a:rPr lang="es-ES" sz="1200" b="0" i="1" dirty="0">
                          <a:solidFill>
                            <a:schemeClr val="tx1"/>
                          </a:solidFill>
                          <a:effectLst/>
                        </a:rPr>
                        <a:t>Perspectiva Psicológica y Educativa de las Necesidades Educativas Especiales, </a:t>
                      </a:r>
                      <a:r>
                        <a:rPr lang="es-ES" sz="1200" b="0" i="0" dirty="0">
                          <a:solidFill>
                            <a:schemeClr val="tx1"/>
                          </a:solidFill>
                          <a:effectLst/>
                        </a:rPr>
                        <a:t>pp.</a:t>
                      </a:r>
                      <a:r>
                        <a:rPr lang="es-ES" sz="1200" b="0" i="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239-245</a:t>
                      </a:r>
                      <a:r>
                        <a:rPr lang="es-ES" sz="1200" b="0" i="1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SCINFOPER.</a:t>
                      </a:r>
                    </a:p>
                    <a:p>
                      <a:pPr marL="450215" marR="0" indent="-450215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Pérez, E. &amp; Maldonado, G. A. (2015). Los video-tutoriales como recurso en el ámbito educativo. En </a:t>
                      </a:r>
                      <a:r>
                        <a:rPr lang="es-ES" sz="1200" b="0" dirty="0" err="1">
                          <a:solidFill>
                            <a:schemeClr val="tx1"/>
                          </a:solidFill>
                          <a:effectLst/>
                        </a:rPr>
                        <a:t>Cacheiro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, M. L., Sánchez, C. &amp; González, J. M. </a:t>
                      </a:r>
                      <a:r>
                        <a:rPr lang="es-ES" sz="1200" b="0" i="1" dirty="0">
                          <a:solidFill>
                            <a:schemeClr val="tx1"/>
                          </a:solidFill>
                          <a:effectLst/>
                        </a:rPr>
                        <a:t>Recursos tecnológicos en contextos 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educativos,</a:t>
                      </a:r>
                      <a:r>
                        <a:rPr lang="es-ES" sz="1200" b="0" baseline="0" dirty="0">
                          <a:solidFill>
                            <a:schemeClr val="tx1"/>
                          </a:solidFill>
                          <a:effectLst/>
                        </a:rPr>
                        <a:t> p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p. 313-334.</a:t>
                      </a:r>
                      <a:r>
                        <a:rPr lang="es-ES" sz="1200" b="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UNED. </a:t>
                      </a:r>
                    </a:p>
                    <a:p>
                      <a:pPr marL="450215" marR="0" indent="-450215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Reyes, K. &amp; Martínez, M. (2020, 21 de febrero). GUION. [Video]. LUMEN. 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  <a:hlinkClick r:id="rId3"/>
                        </a:rPr>
                        <a:t>https://lumen.uv.mx/lumen/resource/filter/detail/2988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</a:p>
                    <a:p>
                      <a:pPr marL="450215" indent="-45021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Stacey, P. &amp; </a:t>
                      </a:r>
                      <a:r>
                        <a:rPr lang="es-ES" sz="1200" b="0" dirty="0" err="1">
                          <a:solidFill>
                            <a:schemeClr val="tx1"/>
                          </a:solidFill>
                          <a:effectLst/>
                        </a:rPr>
                        <a:t>Hinchliff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, S. (2019). </a:t>
                      </a:r>
                      <a:r>
                        <a:rPr lang="es-ES" sz="1200" b="0" i="1" dirty="0">
                          <a:solidFill>
                            <a:schemeClr val="tx1"/>
                          </a:solidFill>
                          <a:effectLst/>
                        </a:rPr>
                        <a:t>Hecho con </a:t>
                      </a:r>
                      <a:r>
                        <a:rPr lang="es-ES" sz="1200" b="0" i="1" dirty="0" err="1">
                          <a:solidFill>
                            <a:schemeClr val="tx1"/>
                          </a:solidFill>
                          <a:effectLst/>
                        </a:rPr>
                        <a:t>Creative</a:t>
                      </a:r>
                      <a:r>
                        <a:rPr lang="es-ES" sz="1200" b="0" i="1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b="0" i="1" dirty="0" err="1">
                          <a:solidFill>
                            <a:schemeClr val="tx1"/>
                          </a:solidFill>
                          <a:effectLst/>
                        </a:rPr>
                        <a:t>Commons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. Instituto de Investigaciones Económicas, UNAM. ISBN 9786073023511. 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  <a:hlinkClick r:id="rId4"/>
                        </a:rPr>
                        <a:t>http://ru.iiec.unam.mx/4749/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</a:p>
                    <a:p>
                      <a:pPr marL="450215" indent="-45021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Torres, C. A &amp; Moreno, G. (2013). Inclusión de las TIC en los escenarios de aprendizaje universitario. </a:t>
                      </a:r>
                      <a:r>
                        <a:rPr lang="es-ES" sz="1200" b="0" i="1" dirty="0">
                          <a:solidFill>
                            <a:schemeClr val="tx1"/>
                          </a:solidFill>
                          <a:effectLst/>
                        </a:rPr>
                        <a:t>Apertura. Revista de Innovación Educativa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, 5 (1).  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  <a:hlinkClick r:id="rId5"/>
                        </a:rPr>
                        <a:t>http://www.udgvirtual.udg.mx/apertura/index.php/apertura/article/view/369/308</a:t>
                      </a: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200" dirty="0">
                          <a:effectLst/>
                          <a:hlinkClick r:id="rId5"/>
                        </a:rPr>
                        <a:t>http://www.udgvirtual.udg.mx/apertura/index.php/apertura/article/view/369/308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77" marR="51477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77260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9407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xmlns="" id="{4C040F9F-0794-4827-A378-16E9E22FD70A}"/>
              </a:ext>
            </a:extLst>
          </p:cNvPr>
          <p:cNvSpPr/>
          <p:nvPr/>
        </p:nvSpPr>
        <p:spPr>
          <a:xfrm>
            <a:off x="112542" y="119269"/>
            <a:ext cx="1617784" cy="44394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Módulo 1</a:t>
            </a:r>
          </a:p>
        </p:txBody>
      </p:sp>
      <p:sp>
        <p:nvSpPr>
          <p:cNvPr id="11" name="Bocadillo: rectángulo 10">
            <a:extLst>
              <a:ext uri="{FF2B5EF4-FFF2-40B4-BE49-F238E27FC236}">
                <a16:creationId xmlns:a16="http://schemas.microsoft.com/office/drawing/2014/main" xmlns="" id="{4FB43EDC-E61D-4B6B-A01D-DB1B96722E81}"/>
              </a:ext>
            </a:extLst>
          </p:cNvPr>
          <p:cNvSpPr/>
          <p:nvPr/>
        </p:nvSpPr>
        <p:spPr>
          <a:xfrm>
            <a:off x="6850966" y="341243"/>
            <a:ext cx="4853355" cy="657796"/>
          </a:xfrm>
          <a:prstGeom prst="wedgeRectCallout">
            <a:avLst>
              <a:gd name="adj1" fmla="val -58155"/>
              <a:gd name="adj2" fmla="val -1094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Renato</a:t>
            </a:r>
            <a:r>
              <a:rPr kumimoji="0" lang="es-MX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lang="es-MX" sz="1400" dirty="0">
                <a:solidFill>
                  <a:prstClr val="black"/>
                </a:solidFill>
                <a:latin typeface="Calibri" panose="020F0502020204030204"/>
              </a:rPr>
              <a:t>ésta es la información de la segunda pestaña.</a:t>
            </a:r>
            <a:endParaRPr kumimoji="0" lang="es-MX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xmlns="" id="{1EEB6F1F-D673-48B9-9AEC-CEFF0D08BC0F}"/>
              </a:ext>
            </a:extLst>
          </p:cNvPr>
          <p:cNvSpPr/>
          <p:nvPr/>
        </p:nvSpPr>
        <p:spPr>
          <a:xfrm>
            <a:off x="711200" y="741703"/>
            <a:ext cx="3327009" cy="555012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Complementarias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F1877947-41F5-9C28-80B6-81BA4148942F}"/>
              </a:ext>
            </a:extLst>
          </p:cNvPr>
          <p:cNvSpPr txBox="1"/>
          <p:nvPr/>
        </p:nvSpPr>
        <p:spPr>
          <a:xfrm>
            <a:off x="535709" y="1776647"/>
            <a:ext cx="11408757" cy="9853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0215" indent="-450215"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Medina, A., Domínguez, M. C., </a:t>
            </a:r>
            <a:r>
              <a:rPr lang="es-ES" sz="12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Cacheiro</a:t>
            </a:r>
            <a:r>
              <a:rPr lang="es-ES" sz="12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-González, M. L. &amp; Medina, M. (2018). </a:t>
            </a:r>
            <a:r>
              <a:rPr lang="en-US" sz="12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Innovative Teaching-Learning Processes For The Development of Competences. </a:t>
            </a:r>
            <a:r>
              <a:rPr lang="en-US" sz="1200" i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Inclusion and Exclusion, Resources for Educational Research? </a:t>
            </a:r>
            <a:r>
              <a:rPr lang="es-ES" sz="1200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Universiad</a:t>
            </a:r>
            <a:r>
              <a:rPr lang="es-ES" sz="12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Bolzano (UNIBZ).</a:t>
            </a:r>
            <a:endParaRPr lang="es-MX" sz="1200" dirty="0"/>
          </a:p>
          <a:p>
            <a:pPr marL="450215" indent="-450215">
              <a:lnSpc>
                <a:spcPct val="107000"/>
              </a:lnSpc>
              <a:spcAft>
                <a:spcPts val="800"/>
              </a:spcAft>
            </a:pPr>
            <a:r>
              <a:rPr lang="es-ES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Pérez, E. &amp; Jiménez, A. (2016). Instrumentos para la mejora de la Orientación Educativa. El mini-video. En </a:t>
            </a:r>
            <a:r>
              <a:rPr lang="es-ES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Rosati</a:t>
            </a:r>
            <a:r>
              <a:rPr lang="es-ES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L, </a:t>
            </a:r>
            <a:r>
              <a:rPr lang="es-ES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Bocciolesi</a:t>
            </a:r>
            <a:r>
              <a:rPr lang="es-ES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E. y </a:t>
            </a:r>
            <a:r>
              <a:rPr lang="es-ES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Rosati</a:t>
            </a:r>
            <a:r>
              <a:rPr lang="es-ES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A. </a:t>
            </a:r>
            <a:r>
              <a:rPr lang="es-ES" sz="1200" i="1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Orientamenti</a:t>
            </a:r>
            <a:r>
              <a:rPr lang="es-ES" sz="1200" i="1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200" i="1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Educativi</a:t>
            </a:r>
            <a:r>
              <a:rPr lang="es-ES" sz="1200" i="1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s-ES" sz="1200" i="1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Tecnoogie</a:t>
            </a:r>
            <a:r>
              <a:rPr lang="es-ES" sz="1200" i="1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ES" sz="1200" i="1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comunicazione</a:t>
            </a:r>
            <a:r>
              <a:rPr lang="es-ES" sz="1200" i="1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es-ES" sz="1200" i="1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società</a:t>
            </a:r>
            <a:r>
              <a:rPr lang="es-ES" sz="1200" i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ES" sz="12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pp. 45-56.</a:t>
            </a:r>
            <a:r>
              <a:rPr lang="es-MX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Editoriale</a:t>
            </a:r>
            <a:r>
              <a:rPr lang="es-ES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Anicia</a:t>
            </a:r>
            <a:r>
              <a:rPr lang="es-ES" sz="12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s-ES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3560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xmlns="" id="{FE7F7D5A-42D8-4533-39DD-CF7128DF7235}"/>
              </a:ext>
            </a:extLst>
          </p:cNvPr>
          <p:cNvSpPr/>
          <p:nvPr/>
        </p:nvSpPr>
        <p:spPr>
          <a:xfrm>
            <a:off x="839786" y="1395482"/>
            <a:ext cx="10742613" cy="5574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xmlns="" id="{94D191FF-2770-4808-B9E3-E3D5F31A44B9}"/>
              </a:ext>
            </a:extLst>
          </p:cNvPr>
          <p:cNvSpPr/>
          <p:nvPr/>
        </p:nvSpPr>
        <p:spPr>
          <a:xfrm>
            <a:off x="839787" y="2073423"/>
            <a:ext cx="10742611" cy="44713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1161ADA6-8CB8-49C8-A15C-05778EA8C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1441337"/>
            <a:ext cx="5157787" cy="465689"/>
          </a:xfrm>
          <a:ln>
            <a:noFill/>
          </a:ln>
        </p:spPr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Situación problematizadora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xmlns="" id="{AEA3DFEE-37E7-42E5-A1DE-D2E6C9BD02A9}"/>
              </a:ext>
            </a:extLst>
          </p:cNvPr>
          <p:cNvSpPr/>
          <p:nvPr/>
        </p:nvSpPr>
        <p:spPr>
          <a:xfrm>
            <a:off x="112542" y="119269"/>
            <a:ext cx="1617784" cy="44394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Fase 2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xmlns="" id="{A8F96A44-7B87-A7A1-7AED-175DAD9CB274}"/>
              </a:ext>
            </a:extLst>
          </p:cNvPr>
          <p:cNvSpPr txBox="1"/>
          <p:nvPr/>
        </p:nvSpPr>
        <p:spPr>
          <a:xfrm>
            <a:off x="839786" y="2073423"/>
            <a:ext cx="10742612" cy="1957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la actualidad, la mayoría de las personas tienen un celular con el que han realizado un video, sin embargo, existen herramientas que nos pueden ayudar a mejorarlo, desde la etapa de </a:t>
            </a:r>
            <a:r>
              <a:rPr lang="es-ES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pre-producción</a:t>
            </a:r>
            <a:r>
              <a:rPr lang="es-E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producción y </a:t>
            </a:r>
            <a:r>
              <a:rPr lang="es-ES" sz="18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pos-producción</a:t>
            </a:r>
            <a:r>
              <a:rPr lang="es-E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otra parte, como docentes, compartimos con </a:t>
            </a:r>
            <a:r>
              <a:rPr lang="es-ES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nuestros</a:t>
            </a:r>
            <a:r>
              <a:rPr lang="es-E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estudiantes los videos o cualquier otro material didáctico diseñado y normalmente no colocamos una licencia que permita definir a los usuarios cómo queremos que se comparta nuestro trabajo. Así mismo, no es común que verifiquemos o garanticemos que cualquier usuario, independientemente de la falta o limitación de alguna facultad, pueda acceder al contenido.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17892FCB-FFBA-EA63-F23B-C7F97CC207E2}"/>
              </a:ext>
            </a:extLst>
          </p:cNvPr>
          <p:cNvSpPr txBox="1"/>
          <p:nvPr/>
        </p:nvSpPr>
        <p:spPr>
          <a:xfrm>
            <a:off x="839786" y="4031395"/>
            <a:ext cx="6436085" cy="2383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Reflexione: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¿</a:t>
            </a:r>
            <a:r>
              <a:rPr lang="es-ES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Cree que es importante realizar un guion antes de grabar un video?</a:t>
            </a:r>
            <a:endParaRPr lang="es-MX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¿Ha grabado algún video y compartido con alguna licencia?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¿Piensa que es necesario poner una licencia al trabajo que realizamos?</a:t>
            </a:r>
            <a:endParaRPr lang="es-MX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¿Sabe qué es la accesibilidad?</a:t>
            </a:r>
            <a:endParaRPr lang="es-MX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¿Conoce editores de video? ¿Cuáles?</a:t>
            </a:r>
            <a:endParaRPr lang="es-MX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4" name="Gráfico 13" descr="Imagen con relleno sólido">
            <a:extLst>
              <a:ext uri="{FF2B5EF4-FFF2-40B4-BE49-F238E27FC236}">
                <a16:creationId xmlns:a16="http://schemas.microsoft.com/office/drawing/2014/main" xmlns="" id="{0F168CA1-64B0-C46C-C95D-835186C0E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260895" y="3786230"/>
            <a:ext cx="2439190" cy="2439190"/>
          </a:xfrm>
          <a:prstGeom prst="rect">
            <a:avLst/>
          </a:prstGeom>
        </p:spPr>
      </p:pic>
      <p:sp>
        <p:nvSpPr>
          <p:cNvPr id="15" name="Bocadillo: rectángulo 10">
            <a:extLst>
              <a:ext uri="{FF2B5EF4-FFF2-40B4-BE49-F238E27FC236}">
                <a16:creationId xmlns:a16="http://schemas.microsoft.com/office/drawing/2014/main" xmlns="" id="{B3F6CA98-6232-0B5F-4CDB-4CDC850430F1}"/>
              </a:ext>
            </a:extLst>
          </p:cNvPr>
          <p:cNvSpPr/>
          <p:nvPr/>
        </p:nvSpPr>
        <p:spPr>
          <a:xfrm>
            <a:off x="6907829" y="5981201"/>
            <a:ext cx="4081013" cy="563560"/>
          </a:xfrm>
          <a:prstGeom prst="wedgeRectCallout">
            <a:avLst>
              <a:gd name="adj1" fmla="val 21385"/>
              <a:gd name="adj2" fmla="val -76674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MX" sz="1400" b="1" dirty="0">
                <a:solidFill>
                  <a:schemeClr val="tx1"/>
                </a:solidFill>
              </a:rPr>
              <a:t>Jonathan: </a:t>
            </a:r>
            <a:r>
              <a:rPr lang="es-MX" sz="1400" dirty="0">
                <a:solidFill>
                  <a:schemeClr val="tx1"/>
                </a:solidFill>
              </a:rPr>
              <a:t>Integrar imagen de acuerdo al texto.</a:t>
            </a:r>
          </a:p>
        </p:txBody>
      </p:sp>
    </p:spTree>
    <p:extLst>
      <p:ext uri="{BB962C8B-B14F-4D97-AF65-F5344CB8AC3E}">
        <p14:creationId xmlns:p14="http://schemas.microsoft.com/office/powerpoint/2010/main" val="3180074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>
            <a:extLst>
              <a:ext uri="{FF2B5EF4-FFF2-40B4-BE49-F238E27FC236}">
                <a16:creationId xmlns:a16="http://schemas.microsoft.com/office/drawing/2014/main" xmlns="" id="{90AD2C01-0806-40DB-B787-528F32368EB8}"/>
              </a:ext>
            </a:extLst>
          </p:cNvPr>
          <p:cNvSpPr/>
          <p:nvPr/>
        </p:nvSpPr>
        <p:spPr>
          <a:xfrm>
            <a:off x="1054220" y="2123221"/>
            <a:ext cx="10557598" cy="45528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1161ADA6-8CB8-49C8-A15C-05778EA8C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17573" y="129201"/>
            <a:ext cx="5157787" cy="368560"/>
          </a:xfrm>
          <a:ln>
            <a:noFill/>
          </a:ln>
        </p:spPr>
        <p:txBody>
          <a:bodyPr>
            <a:normAutofit/>
          </a:bodyPr>
          <a:lstStyle/>
          <a:p>
            <a:r>
              <a:rPr lang="es-MX" sz="1800" dirty="0"/>
              <a:t>Desarrollo de saberes de la E.E.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61F04DFE-8321-4DD4-BC1F-9AF0E9192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1434" y="1043237"/>
            <a:ext cx="10469828" cy="368560"/>
          </a:xfrm>
          <a:ln>
            <a:noFill/>
          </a:ln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MX" sz="1800" b="1" dirty="0"/>
              <a:t>2.1. Diseño y producción de mini-videos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xmlns="" id="{AEA3DFEE-37E7-42E5-A1DE-D2E6C9BD02A9}"/>
              </a:ext>
            </a:extLst>
          </p:cNvPr>
          <p:cNvSpPr/>
          <p:nvPr/>
        </p:nvSpPr>
        <p:spPr>
          <a:xfrm>
            <a:off x="112542" y="119269"/>
            <a:ext cx="1617784" cy="44394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Fase 2</a:t>
            </a:r>
          </a:p>
        </p:txBody>
      </p:sp>
      <p:sp>
        <p:nvSpPr>
          <p:cNvPr id="10" name="Bocadillo: rectángulo 9">
            <a:extLst>
              <a:ext uri="{FF2B5EF4-FFF2-40B4-BE49-F238E27FC236}">
                <a16:creationId xmlns:a16="http://schemas.microsoft.com/office/drawing/2014/main" xmlns="" id="{BC2574C5-BC5B-BEE4-CC2B-EBDA8EB07315}"/>
              </a:ext>
            </a:extLst>
          </p:cNvPr>
          <p:cNvSpPr/>
          <p:nvPr/>
        </p:nvSpPr>
        <p:spPr>
          <a:xfrm>
            <a:off x="-1549917" y="1035282"/>
            <a:ext cx="2350655" cy="443948"/>
          </a:xfrm>
          <a:prstGeom prst="wedgeRectCallout">
            <a:avLst>
              <a:gd name="adj1" fmla="val 55572"/>
              <a:gd name="adj2" fmla="val -2337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kumimoji="0" lang="es-MX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Renato: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éste el título de la  sección.</a:t>
            </a:r>
            <a:endParaRPr lang="es-MX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8" name="Bocadillo: rectángulo 17">
            <a:extLst>
              <a:ext uri="{FF2B5EF4-FFF2-40B4-BE49-F238E27FC236}">
                <a16:creationId xmlns:a16="http://schemas.microsoft.com/office/drawing/2014/main" xmlns="" id="{4C23BEAF-2DA9-4923-8F5C-EEA262A20924}"/>
              </a:ext>
            </a:extLst>
          </p:cNvPr>
          <p:cNvSpPr/>
          <p:nvPr/>
        </p:nvSpPr>
        <p:spPr>
          <a:xfrm>
            <a:off x="-1341452" y="2439081"/>
            <a:ext cx="2350655" cy="443948"/>
          </a:xfrm>
          <a:prstGeom prst="wedgeRectCallout">
            <a:avLst>
              <a:gd name="adj1" fmla="val 55572"/>
              <a:gd name="adj2" fmla="val -2337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kumimoji="0" lang="es-MX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Renato: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éste el contenido del primer apartado de esta sección.</a:t>
            </a:r>
            <a:endParaRPr lang="es-MX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xmlns="" id="{9F390F25-0542-6725-C03C-58095FE314E2}"/>
              </a:ext>
            </a:extLst>
          </p:cNvPr>
          <p:cNvSpPr txBox="1"/>
          <p:nvPr/>
        </p:nvSpPr>
        <p:spPr>
          <a:xfrm>
            <a:off x="1236406" y="2186569"/>
            <a:ext cx="101998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/>
              <a:t>Interactúe con la siguiente presentación para conocer los aspectos técnicos a considerar para el desarrollo de videos educativos. </a:t>
            </a:r>
          </a:p>
          <a:p>
            <a:pPr algn="just"/>
            <a:endParaRPr lang="es-ES" sz="2000" dirty="0"/>
          </a:p>
          <a:p>
            <a:pPr algn="just"/>
            <a:r>
              <a:rPr lang="es-ES" sz="2000" dirty="0"/>
              <a:t>         Haga clic en el botón de </a:t>
            </a:r>
            <a:r>
              <a:rPr lang="es-ES" sz="2000" b="1" dirty="0"/>
              <a:t>Comenzar</a:t>
            </a:r>
            <a:r>
              <a:rPr lang="es-ES" sz="2000" dirty="0"/>
              <a:t> para ver el contenido.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xmlns="" id="{227E3153-248C-5292-D47F-F6B79B13CE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49" t="10181" r="8434" b="8836"/>
          <a:stretch/>
        </p:blipFill>
        <p:spPr>
          <a:xfrm>
            <a:off x="5212879" y="3773942"/>
            <a:ext cx="2875172" cy="2804759"/>
          </a:xfrm>
          <a:prstGeom prst="rect">
            <a:avLst/>
          </a:prstGeom>
        </p:spPr>
      </p:pic>
      <p:sp>
        <p:nvSpPr>
          <p:cNvPr id="25" name="Bocadillo: rectángulo 24">
            <a:extLst>
              <a:ext uri="{FF2B5EF4-FFF2-40B4-BE49-F238E27FC236}">
                <a16:creationId xmlns:a16="http://schemas.microsoft.com/office/drawing/2014/main" xmlns="" id="{42602077-1E28-AB9E-793D-4C9679A37B75}"/>
              </a:ext>
            </a:extLst>
          </p:cNvPr>
          <p:cNvSpPr/>
          <p:nvPr/>
        </p:nvSpPr>
        <p:spPr>
          <a:xfrm>
            <a:off x="8378661" y="3573356"/>
            <a:ext cx="2335237" cy="930174"/>
          </a:xfrm>
          <a:prstGeom prst="wedgeRectCallout">
            <a:avLst>
              <a:gd name="adj1" fmla="val -68838"/>
              <a:gd name="adj2" fmla="val 2147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kumimoji="0" lang="es-MX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Renato: </a:t>
            </a:r>
            <a:r>
              <a:rPr kumimoji="0" lang="es-MX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 cuanto quede lista</a:t>
            </a:r>
            <a:r>
              <a:rPr kumimoji="0" lang="es-MX" sz="1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 presentación</a:t>
            </a:r>
            <a:r>
              <a:rPr lang="es-MX" sz="1400" dirty="0">
                <a:solidFill>
                  <a:prstClr val="black"/>
                </a:solidFill>
                <a:latin typeface="Calibri" panose="020F0502020204030204"/>
              </a:rPr>
              <a:t>, deberá ir en este espacio.</a:t>
            </a:r>
          </a:p>
        </p:txBody>
      </p:sp>
      <p:sp>
        <p:nvSpPr>
          <p:cNvPr id="26" name="Bocadillo: rectángulo 25">
            <a:extLst>
              <a:ext uri="{FF2B5EF4-FFF2-40B4-BE49-F238E27FC236}">
                <a16:creationId xmlns:a16="http://schemas.microsoft.com/office/drawing/2014/main" xmlns="" id="{A0F529F1-1B63-0D36-1F4A-A53065484F15}"/>
              </a:ext>
            </a:extLst>
          </p:cNvPr>
          <p:cNvSpPr/>
          <p:nvPr/>
        </p:nvSpPr>
        <p:spPr>
          <a:xfrm>
            <a:off x="1449067" y="4239029"/>
            <a:ext cx="3224416" cy="1138807"/>
          </a:xfrm>
          <a:prstGeom prst="wedgeRectCallout">
            <a:avLst>
              <a:gd name="adj1" fmla="val 67855"/>
              <a:gd name="adj2" fmla="val -19008"/>
            </a:avLst>
          </a:prstGeom>
          <a:solidFill>
            <a:srgbClr val="FF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es-MX" sz="1400" b="1" dirty="0">
                <a:solidFill>
                  <a:prstClr val="black"/>
                </a:solidFill>
                <a:latin typeface="Calibri" panose="020F0502020204030204"/>
              </a:rPr>
              <a:t>Aurelio: </a:t>
            </a:r>
            <a:r>
              <a:rPr lang="es-MX" sz="1400" dirty="0">
                <a:solidFill>
                  <a:prstClr val="black"/>
                </a:solidFill>
                <a:latin typeface="Calibri" panose="020F0502020204030204"/>
              </a:rPr>
              <a:t>elaborar una presentación en genially con la información  que tiene el docente en diapositivas. Se anexan como imagen en documento anexo.</a:t>
            </a:r>
            <a:endParaRPr kumimoji="0" lang="es-MX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xmlns="" id="{E1608374-48E6-495C-A359-79AB9C35A51D}"/>
              </a:ext>
            </a:extLst>
          </p:cNvPr>
          <p:cNvSpPr/>
          <p:nvPr/>
        </p:nvSpPr>
        <p:spPr>
          <a:xfrm>
            <a:off x="1054220" y="1422227"/>
            <a:ext cx="10742613" cy="5574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xmlns="" id="{69AD23E7-8727-4CCC-8F23-7A6B6FBDFA31}"/>
              </a:ext>
            </a:extLst>
          </p:cNvPr>
          <p:cNvSpPr txBox="1"/>
          <p:nvPr/>
        </p:nvSpPr>
        <p:spPr>
          <a:xfrm>
            <a:off x="1191416" y="1525329"/>
            <a:ext cx="10199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>
                <a:solidFill>
                  <a:schemeClr val="bg1"/>
                </a:solidFill>
              </a:rPr>
              <a:t>2.1.1. Aspectos técnicos</a:t>
            </a:r>
          </a:p>
        </p:txBody>
      </p:sp>
      <p:sp>
        <p:nvSpPr>
          <p:cNvPr id="27" name="Bocadillo: rectángulo 26">
            <a:extLst>
              <a:ext uri="{FF2B5EF4-FFF2-40B4-BE49-F238E27FC236}">
                <a16:creationId xmlns:a16="http://schemas.microsoft.com/office/drawing/2014/main" xmlns="" id="{72001ACF-0C96-47E4-A2E7-D287B706E428}"/>
              </a:ext>
            </a:extLst>
          </p:cNvPr>
          <p:cNvSpPr/>
          <p:nvPr/>
        </p:nvSpPr>
        <p:spPr>
          <a:xfrm>
            <a:off x="-1549917" y="1590501"/>
            <a:ext cx="2350655" cy="443948"/>
          </a:xfrm>
          <a:prstGeom prst="wedgeRectCallout">
            <a:avLst>
              <a:gd name="adj1" fmla="val 55572"/>
              <a:gd name="adj2" fmla="val -2337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kumimoji="0" lang="es-MX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Renato: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éste el título de primer apartado de esta sección.</a:t>
            </a:r>
            <a:endParaRPr lang="es-MX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xmlns="" id="{98641CE1-54FB-49DA-8661-EFAFFD783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998" y="3084968"/>
            <a:ext cx="462506" cy="31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623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>
            <a:extLst>
              <a:ext uri="{FF2B5EF4-FFF2-40B4-BE49-F238E27FC236}">
                <a16:creationId xmlns:a16="http://schemas.microsoft.com/office/drawing/2014/main" xmlns="" id="{90AD2C01-0806-40DB-B787-528F32368EB8}"/>
              </a:ext>
            </a:extLst>
          </p:cNvPr>
          <p:cNvSpPr/>
          <p:nvPr/>
        </p:nvSpPr>
        <p:spPr>
          <a:xfrm>
            <a:off x="1004231" y="1988318"/>
            <a:ext cx="10557598" cy="458437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1161ADA6-8CB8-49C8-A15C-05778EA8C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17573" y="129201"/>
            <a:ext cx="5157787" cy="368560"/>
          </a:xfrm>
          <a:ln>
            <a:noFill/>
          </a:ln>
        </p:spPr>
        <p:txBody>
          <a:bodyPr>
            <a:normAutofit/>
          </a:bodyPr>
          <a:lstStyle/>
          <a:p>
            <a:r>
              <a:rPr lang="es-MX" sz="1800" dirty="0"/>
              <a:t>Desarrollo de saberes de la E.E.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xmlns="" id="{AEA3DFEE-37E7-42E5-A1DE-D2E6C9BD02A9}"/>
              </a:ext>
            </a:extLst>
          </p:cNvPr>
          <p:cNvSpPr/>
          <p:nvPr/>
        </p:nvSpPr>
        <p:spPr>
          <a:xfrm>
            <a:off x="112542" y="119269"/>
            <a:ext cx="1617784" cy="44394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Fase 1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xmlns="" id="{970F0842-7949-435F-814D-047398ACA20E}"/>
              </a:ext>
            </a:extLst>
          </p:cNvPr>
          <p:cNvSpPr txBox="1"/>
          <p:nvPr/>
        </p:nvSpPr>
        <p:spPr>
          <a:xfrm>
            <a:off x="1342494" y="1024234"/>
            <a:ext cx="98860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ES" sz="1600" dirty="0"/>
          </a:p>
          <a:p>
            <a:pPr algn="just"/>
            <a:endParaRPr lang="es-ES" sz="1600" dirty="0"/>
          </a:p>
          <a:p>
            <a:pPr algn="just"/>
            <a:endParaRPr lang="es-ES" sz="1600" dirty="0"/>
          </a:p>
          <a:p>
            <a:pPr algn="just"/>
            <a:endParaRPr lang="es-ES" sz="1600" dirty="0"/>
          </a:p>
          <a:p>
            <a:pPr algn="just"/>
            <a:endParaRPr lang="es-ES" sz="1600" dirty="0"/>
          </a:p>
          <a:p>
            <a:pPr algn="just"/>
            <a:endParaRPr lang="es-ES" sz="1600" dirty="0"/>
          </a:p>
          <a:p>
            <a:pPr algn="just"/>
            <a:endParaRPr lang="es-ES" sz="16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B06A00D3-B26F-0AA9-3856-B9A395FF6748}"/>
              </a:ext>
            </a:extLst>
          </p:cNvPr>
          <p:cNvSpPr txBox="1"/>
          <p:nvPr/>
        </p:nvSpPr>
        <p:spPr>
          <a:xfrm>
            <a:off x="1054220" y="2174659"/>
            <a:ext cx="10211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/>
              <a:t>Observe el siguiente video en el que se ofrece una definición sintética de lo que es un guion, sus partes y c</a:t>
            </a:r>
            <a:r>
              <a:rPr lang="es-ES" dirty="0"/>
              <a:t>ó</a:t>
            </a:r>
            <a:r>
              <a:rPr lang="es-MX" dirty="0"/>
              <a:t>mo realizarlo. 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30F41C59-71DF-EE0C-395D-5C6EAEDEF5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84" t="34044" r="43346" b="15448"/>
          <a:stretch/>
        </p:blipFill>
        <p:spPr>
          <a:xfrm>
            <a:off x="1179772" y="3319720"/>
            <a:ext cx="2715065" cy="1815882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xmlns="" id="{F0331765-BB45-6E65-9382-81AC429CF0ED}"/>
              </a:ext>
            </a:extLst>
          </p:cNvPr>
          <p:cNvSpPr txBox="1"/>
          <p:nvPr/>
        </p:nvSpPr>
        <p:spPr>
          <a:xfrm>
            <a:off x="3894837" y="3404728"/>
            <a:ext cx="616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i="1" dirty="0">
                <a:hlinkClick r:id="rId4"/>
              </a:rPr>
              <a:t>https://lumen.uv.mx/lumen/resource/filter/detail/2988</a:t>
            </a:r>
            <a:r>
              <a:rPr lang="es-ES" i="1" dirty="0"/>
              <a:t>  </a:t>
            </a:r>
            <a:endParaRPr lang="es-ES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xmlns="" id="{A718E34D-942E-49E3-9C19-672134F14FF8}"/>
              </a:ext>
            </a:extLst>
          </p:cNvPr>
          <p:cNvSpPr/>
          <p:nvPr/>
        </p:nvSpPr>
        <p:spPr>
          <a:xfrm>
            <a:off x="1004231" y="1337748"/>
            <a:ext cx="10742613" cy="5574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xmlns="" id="{E824DB71-D34F-42B8-B85C-FAB4D5E97FE7}"/>
              </a:ext>
            </a:extLst>
          </p:cNvPr>
          <p:cNvSpPr txBox="1"/>
          <p:nvPr/>
        </p:nvSpPr>
        <p:spPr>
          <a:xfrm>
            <a:off x="1179772" y="1433199"/>
            <a:ext cx="10199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>
                <a:solidFill>
                  <a:schemeClr val="bg1"/>
                </a:solidFill>
              </a:rPr>
              <a:t>2.1.2. Guion de video</a:t>
            </a:r>
          </a:p>
        </p:txBody>
      </p:sp>
      <p:sp>
        <p:nvSpPr>
          <p:cNvPr id="18" name="Bocadillo: rectángulo 17">
            <a:extLst>
              <a:ext uri="{FF2B5EF4-FFF2-40B4-BE49-F238E27FC236}">
                <a16:creationId xmlns:a16="http://schemas.microsoft.com/office/drawing/2014/main" xmlns="" id="{08D755F9-EE70-4159-95EA-936D0EC5C044}"/>
              </a:ext>
            </a:extLst>
          </p:cNvPr>
          <p:cNvSpPr/>
          <p:nvPr/>
        </p:nvSpPr>
        <p:spPr>
          <a:xfrm>
            <a:off x="-1504174" y="1389361"/>
            <a:ext cx="2350655" cy="443948"/>
          </a:xfrm>
          <a:prstGeom prst="wedgeRectCallout">
            <a:avLst>
              <a:gd name="adj1" fmla="val 55572"/>
              <a:gd name="adj2" fmla="val -2337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kumimoji="0" lang="es-MX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Renato: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éste el título del segundo apartado de esta sección.</a:t>
            </a:r>
            <a:endParaRPr lang="es-MX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9" name="Bocadillo: rectángulo 18">
            <a:extLst>
              <a:ext uri="{FF2B5EF4-FFF2-40B4-BE49-F238E27FC236}">
                <a16:creationId xmlns:a16="http://schemas.microsoft.com/office/drawing/2014/main" xmlns="" id="{E739BFCD-5689-497D-83C6-8BBCDEA61B00}"/>
              </a:ext>
            </a:extLst>
          </p:cNvPr>
          <p:cNvSpPr/>
          <p:nvPr/>
        </p:nvSpPr>
        <p:spPr>
          <a:xfrm>
            <a:off x="-1341452" y="2439081"/>
            <a:ext cx="2350655" cy="443948"/>
          </a:xfrm>
          <a:prstGeom prst="wedgeRectCallout">
            <a:avLst>
              <a:gd name="adj1" fmla="val 55572"/>
              <a:gd name="adj2" fmla="val -2337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kumimoji="0" lang="es-MX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Renato: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éste el contenido del segundo apartado de esta sección.</a:t>
            </a:r>
            <a:endParaRPr lang="es-MX" sz="120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535187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>
            <a:extLst>
              <a:ext uri="{FF2B5EF4-FFF2-40B4-BE49-F238E27FC236}">
                <a16:creationId xmlns:a16="http://schemas.microsoft.com/office/drawing/2014/main" xmlns="" id="{90AD2C01-0806-40DB-B787-528F32368EB8}"/>
              </a:ext>
            </a:extLst>
          </p:cNvPr>
          <p:cNvSpPr/>
          <p:nvPr/>
        </p:nvSpPr>
        <p:spPr>
          <a:xfrm>
            <a:off x="1009203" y="1797373"/>
            <a:ext cx="10557598" cy="474714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xmlns="" id="{BBDB4281-4FFA-40A6-BBD4-150933920B73}"/>
              </a:ext>
            </a:extLst>
          </p:cNvPr>
          <p:cNvSpPr/>
          <p:nvPr/>
        </p:nvSpPr>
        <p:spPr>
          <a:xfrm>
            <a:off x="1009203" y="1182122"/>
            <a:ext cx="10557598" cy="4283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1161ADA6-8CB8-49C8-A15C-05778EA8C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17573" y="129201"/>
            <a:ext cx="5157787" cy="368560"/>
          </a:xfrm>
          <a:ln>
            <a:noFill/>
          </a:ln>
        </p:spPr>
        <p:txBody>
          <a:bodyPr>
            <a:normAutofit/>
          </a:bodyPr>
          <a:lstStyle/>
          <a:p>
            <a:r>
              <a:rPr lang="es-MX" sz="1800" dirty="0"/>
              <a:t>Desarrollo de saberes de la E.E.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xmlns="" id="{AEA3DFEE-37E7-42E5-A1DE-D2E6C9BD02A9}"/>
              </a:ext>
            </a:extLst>
          </p:cNvPr>
          <p:cNvSpPr/>
          <p:nvPr/>
        </p:nvSpPr>
        <p:spPr>
          <a:xfrm>
            <a:off x="112542" y="119269"/>
            <a:ext cx="1617784" cy="44394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Fase 2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4A2B3F50-1B15-4038-A5C7-49F496F6BD7C}"/>
              </a:ext>
            </a:extLst>
          </p:cNvPr>
          <p:cNvSpPr txBox="1"/>
          <p:nvPr/>
        </p:nvSpPr>
        <p:spPr>
          <a:xfrm>
            <a:off x="1009203" y="794672"/>
            <a:ext cx="9719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2.2. </a:t>
            </a:r>
            <a:r>
              <a:rPr lang="es-ES" sz="1800" b="1" i="1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Software</a:t>
            </a:r>
            <a:r>
              <a:rPr lang="es-ES" sz="1800" b="1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edición: </a:t>
            </a:r>
            <a:r>
              <a:rPr lang="es-ES" sz="1800" b="1" i="1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OpenShot</a:t>
            </a:r>
            <a:endParaRPr lang="es-MX" sz="18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Bocadillo: rectángulo 10">
            <a:extLst>
              <a:ext uri="{FF2B5EF4-FFF2-40B4-BE49-F238E27FC236}">
                <a16:creationId xmlns:a16="http://schemas.microsoft.com/office/drawing/2014/main" xmlns="" id="{F55F47A2-9D7D-65A8-F626-942A8D04E0B5}"/>
              </a:ext>
            </a:extLst>
          </p:cNvPr>
          <p:cNvSpPr/>
          <p:nvPr/>
        </p:nvSpPr>
        <p:spPr>
          <a:xfrm>
            <a:off x="-1429221" y="835227"/>
            <a:ext cx="2350655" cy="443948"/>
          </a:xfrm>
          <a:prstGeom prst="wedgeRectCallout">
            <a:avLst>
              <a:gd name="adj1" fmla="val 55572"/>
              <a:gd name="adj2" fmla="val -2337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kumimoji="0" lang="es-MX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Renato: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éste el título de </a:t>
            </a:r>
            <a:r>
              <a:rPr kumimoji="0" lang="es-MX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secci</a:t>
            </a:r>
            <a:r>
              <a:rPr lang="es-MX" sz="1200" dirty="0" err="1">
                <a:solidFill>
                  <a:prstClr val="black"/>
                </a:solidFill>
                <a:latin typeface="Calibri" panose="020F0502020204030204"/>
              </a:rPr>
              <a:t>ón</a:t>
            </a:r>
            <a:endParaRPr lang="es-MX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8" name="Bocadillo: rectángulo 17">
            <a:extLst>
              <a:ext uri="{FF2B5EF4-FFF2-40B4-BE49-F238E27FC236}">
                <a16:creationId xmlns:a16="http://schemas.microsoft.com/office/drawing/2014/main" xmlns="" id="{4C23BEAF-2DA9-4923-8F5C-EEA262A20924}"/>
              </a:ext>
            </a:extLst>
          </p:cNvPr>
          <p:cNvSpPr/>
          <p:nvPr/>
        </p:nvSpPr>
        <p:spPr>
          <a:xfrm>
            <a:off x="-1429221" y="1321998"/>
            <a:ext cx="2350655" cy="493245"/>
          </a:xfrm>
          <a:prstGeom prst="wedgeRectCallout">
            <a:avLst>
              <a:gd name="adj1" fmla="val 55572"/>
              <a:gd name="adj2" fmla="val -2337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kumimoji="0" lang="es-MX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Renato: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éste es e</a:t>
            </a:r>
            <a:r>
              <a:rPr lang="es-MX" sz="1200" dirty="0">
                <a:solidFill>
                  <a:prstClr val="black"/>
                </a:solidFill>
                <a:latin typeface="Calibri" panose="020F0502020204030204"/>
              </a:rPr>
              <a:t>l título del primer apartado de esta sección.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xmlns="" id="{E008C8A0-5FA9-407D-8F79-53C043A764F7}"/>
              </a:ext>
            </a:extLst>
          </p:cNvPr>
          <p:cNvSpPr txBox="1"/>
          <p:nvPr/>
        </p:nvSpPr>
        <p:spPr>
          <a:xfrm>
            <a:off x="1009202" y="1235296"/>
            <a:ext cx="9719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2.2.1. </a:t>
            </a:r>
            <a:r>
              <a:rPr lang="es-ES" sz="1800" b="1" i="1" dirty="0" err="1">
                <a:solidFill>
                  <a:schemeClr val="bg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OpenShot</a:t>
            </a:r>
            <a:endParaRPr lang="es-MX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Marcador de contenido 3">
            <a:extLst>
              <a:ext uri="{FF2B5EF4-FFF2-40B4-BE49-F238E27FC236}">
                <a16:creationId xmlns:a16="http://schemas.microsoft.com/office/drawing/2014/main" xmlns="" id="{788E2FBD-390B-4E7C-9D8D-9094ACF24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2987" y="1982560"/>
            <a:ext cx="6644795" cy="4325875"/>
          </a:xfrm>
          <a:ln>
            <a:noFill/>
          </a:ln>
        </p:spPr>
        <p:txBody>
          <a:bodyPr>
            <a:normAutofit fontScale="92500" lnSpcReduction="20000"/>
          </a:bodyPr>
          <a:lstStyle/>
          <a:p>
            <a:pPr marL="7938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sz="18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este curso se aprenderá a utilizar </a:t>
            </a:r>
            <a:r>
              <a:rPr lang="es-ES" sz="1800" i="1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OpenShot</a:t>
            </a:r>
            <a:r>
              <a:rPr lang="es-ES" sz="18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un </a:t>
            </a:r>
            <a:r>
              <a:rPr lang="es-ES" sz="1800" i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software</a:t>
            </a:r>
            <a:r>
              <a:rPr lang="es-ES" sz="18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libre disponible para Mac y </a:t>
            </a:r>
            <a:r>
              <a:rPr lang="es-ES" sz="1800" i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Windows</a:t>
            </a:r>
            <a:r>
              <a:rPr lang="es-ES" sz="18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que contiene una gran variedad de herramientas de edición. También existen otros </a:t>
            </a:r>
            <a:r>
              <a:rPr lang="es-ES" sz="1800" i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softwares</a:t>
            </a:r>
            <a:r>
              <a:rPr lang="es-ES" sz="18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libres como </a:t>
            </a:r>
            <a:r>
              <a:rPr lang="es-ES" sz="1800" i="1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Movie</a:t>
            </a:r>
            <a:r>
              <a:rPr lang="es-ES" sz="1800" i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i="1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Maker</a:t>
            </a:r>
            <a:r>
              <a:rPr lang="es-ES" sz="1800" i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VSDC, y </a:t>
            </a:r>
            <a:r>
              <a:rPr lang="es-ES" sz="1800" i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software</a:t>
            </a:r>
            <a:r>
              <a:rPr lang="es-ES" sz="18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pago como </a:t>
            </a:r>
            <a:r>
              <a:rPr lang="es-ES" sz="1800" i="1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Filmora</a:t>
            </a:r>
            <a:r>
              <a:rPr lang="es-ES" sz="18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que dan pruebas gratis (pueden dejar marca de agua) y se utilizan como opción para la edición de videos.</a:t>
            </a:r>
          </a:p>
          <a:p>
            <a:pPr marL="7938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sz="1800" i="1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OpenShot</a:t>
            </a:r>
            <a:r>
              <a:rPr lang="es-E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cuenta con herramientas para cortar, deslizar y editar fácilmente cualquier video. </a:t>
            </a:r>
            <a:r>
              <a:rPr lang="es-ES" sz="18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el siguiente enlace puede descargar </a:t>
            </a:r>
            <a:r>
              <a:rPr lang="es-ES" sz="1800" i="1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OpenShot</a:t>
            </a:r>
            <a:r>
              <a:rPr lang="es-ES" sz="1800" i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s-ES" sz="1800" u="sng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https://www.openshot.org/es/download/</a:t>
            </a:r>
            <a:endParaRPr lang="es-MX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938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sz="18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continuación se muestra la guía de usuario que permite seleccionar en la tabla de contenido cada uno de los temas necesarios para realizar una edición sencilla o más compleja. También se muestran unos videos tutoriales para realizar algunas ediciones en </a:t>
            </a:r>
            <a:r>
              <a:rPr lang="es-ES" sz="1800" i="1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OpenShot</a:t>
            </a:r>
            <a:r>
              <a:rPr lang="es-ES" sz="1800" i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ES" sz="1800" i="1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938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Puede consultar la </a:t>
            </a:r>
            <a:r>
              <a:rPr lang="es-ES" sz="1800" i="1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Guía de usuario</a:t>
            </a:r>
            <a:r>
              <a:rPr lang="es-E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 el siguiente enlace:</a:t>
            </a: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7938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sz="1800" dirty="0">
                <a:solidFill>
                  <a:srgbClr val="0563C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</a:t>
            </a:r>
            <a:r>
              <a:rPr lang="es-ES" sz="18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://cdn.openshot.org/static/files/user-guide/index.html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s-MX" sz="1800" dirty="0"/>
          </a:p>
        </p:txBody>
      </p:sp>
      <p:sp>
        <p:nvSpPr>
          <p:cNvPr id="23" name="Bocadillo: rectángulo 22">
            <a:extLst>
              <a:ext uri="{FF2B5EF4-FFF2-40B4-BE49-F238E27FC236}">
                <a16:creationId xmlns:a16="http://schemas.microsoft.com/office/drawing/2014/main" xmlns="" id="{4C7C620C-5F58-4164-9664-53E95A8802B1}"/>
              </a:ext>
            </a:extLst>
          </p:cNvPr>
          <p:cNvSpPr/>
          <p:nvPr/>
        </p:nvSpPr>
        <p:spPr>
          <a:xfrm>
            <a:off x="-1429222" y="2324144"/>
            <a:ext cx="2350655" cy="493245"/>
          </a:xfrm>
          <a:prstGeom prst="wedgeRectCallout">
            <a:avLst>
              <a:gd name="adj1" fmla="val 55572"/>
              <a:gd name="adj2" fmla="val -2337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kumimoji="0" lang="es-MX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Renato: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éste es e</a:t>
            </a:r>
            <a:r>
              <a:rPr lang="es-MX" sz="1200" dirty="0">
                <a:solidFill>
                  <a:prstClr val="black"/>
                </a:solidFill>
                <a:latin typeface="Calibri" panose="020F0502020204030204"/>
              </a:rPr>
              <a:t>l contenido del primer apartado de esta sección.</a:t>
            </a:r>
          </a:p>
        </p:txBody>
      </p:sp>
      <p:pic>
        <p:nvPicPr>
          <p:cNvPr id="24" name="Gráfico 23" descr="Imagen con relleno sólido">
            <a:extLst>
              <a:ext uri="{FF2B5EF4-FFF2-40B4-BE49-F238E27FC236}">
                <a16:creationId xmlns:a16="http://schemas.microsoft.com/office/drawing/2014/main" xmlns="" id="{1BEFF8EE-72F3-4A97-8B1C-F435F7F11D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012353" y="1815243"/>
            <a:ext cx="3309876" cy="3309876"/>
          </a:xfrm>
          <a:prstGeom prst="rect">
            <a:avLst/>
          </a:prstGeom>
        </p:spPr>
      </p:pic>
      <p:sp>
        <p:nvSpPr>
          <p:cNvPr id="25" name="Bocadillo: rectángulo 10">
            <a:extLst>
              <a:ext uri="{FF2B5EF4-FFF2-40B4-BE49-F238E27FC236}">
                <a16:creationId xmlns:a16="http://schemas.microsoft.com/office/drawing/2014/main" xmlns="" id="{CEA0787B-D9D5-41B6-82B4-038746F51640}"/>
              </a:ext>
            </a:extLst>
          </p:cNvPr>
          <p:cNvSpPr/>
          <p:nvPr/>
        </p:nvSpPr>
        <p:spPr>
          <a:xfrm>
            <a:off x="8012353" y="4902889"/>
            <a:ext cx="3413451" cy="563560"/>
          </a:xfrm>
          <a:prstGeom prst="wedgeRectCallout">
            <a:avLst>
              <a:gd name="adj1" fmla="val 21385"/>
              <a:gd name="adj2" fmla="val -99619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MX" sz="1400" b="1" dirty="0">
                <a:solidFill>
                  <a:schemeClr val="tx1"/>
                </a:solidFill>
              </a:rPr>
              <a:t>Jonathan: </a:t>
            </a:r>
            <a:r>
              <a:rPr lang="es-MX" sz="1400" dirty="0">
                <a:solidFill>
                  <a:schemeClr val="tx1"/>
                </a:solidFill>
              </a:rPr>
              <a:t>colocar una imagen del logo de </a:t>
            </a:r>
            <a:r>
              <a:rPr lang="es-MX" sz="1400" dirty="0" err="1">
                <a:solidFill>
                  <a:schemeClr val="tx1"/>
                </a:solidFill>
              </a:rPr>
              <a:t>OpenShot</a:t>
            </a:r>
            <a:r>
              <a:rPr lang="es-MX" sz="14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xmlns="" id="{98641CE1-54FB-49DA-8661-EFAFFD7833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6255" y="5316357"/>
            <a:ext cx="462506" cy="31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433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ángulo 21">
            <a:extLst>
              <a:ext uri="{FF2B5EF4-FFF2-40B4-BE49-F238E27FC236}">
                <a16:creationId xmlns:a16="http://schemas.microsoft.com/office/drawing/2014/main" xmlns="" id="{B27B6F66-B45C-46A4-9A46-9E72342AE435}"/>
              </a:ext>
            </a:extLst>
          </p:cNvPr>
          <p:cNvSpPr/>
          <p:nvPr/>
        </p:nvSpPr>
        <p:spPr>
          <a:xfrm>
            <a:off x="1061231" y="1534842"/>
            <a:ext cx="10557598" cy="2196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1161ADA6-8CB8-49C8-A15C-05778EA8C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17573" y="129201"/>
            <a:ext cx="5157787" cy="368560"/>
          </a:xfrm>
          <a:ln>
            <a:noFill/>
          </a:ln>
        </p:spPr>
        <p:txBody>
          <a:bodyPr>
            <a:normAutofit/>
          </a:bodyPr>
          <a:lstStyle/>
          <a:p>
            <a:r>
              <a:rPr lang="es-MX" sz="1800" dirty="0"/>
              <a:t>Desarrollo de saberes de la E.E.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xmlns="" id="{AEA3DFEE-37E7-42E5-A1DE-D2E6C9BD02A9}"/>
              </a:ext>
            </a:extLst>
          </p:cNvPr>
          <p:cNvSpPr/>
          <p:nvPr/>
        </p:nvSpPr>
        <p:spPr>
          <a:xfrm>
            <a:off x="112542" y="119269"/>
            <a:ext cx="1617784" cy="44394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Fase 2</a:t>
            </a:r>
          </a:p>
        </p:txBody>
      </p:sp>
      <p:sp>
        <p:nvSpPr>
          <p:cNvPr id="11" name="Bocadillo: rectángulo 10">
            <a:extLst>
              <a:ext uri="{FF2B5EF4-FFF2-40B4-BE49-F238E27FC236}">
                <a16:creationId xmlns:a16="http://schemas.microsoft.com/office/drawing/2014/main" xmlns="" id="{F55F47A2-9D7D-65A8-F626-942A8D04E0B5}"/>
              </a:ext>
            </a:extLst>
          </p:cNvPr>
          <p:cNvSpPr/>
          <p:nvPr/>
        </p:nvSpPr>
        <p:spPr>
          <a:xfrm>
            <a:off x="-1429221" y="835227"/>
            <a:ext cx="2350655" cy="443948"/>
          </a:xfrm>
          <a:prstGeom prst="wedgeRectCallout">
            <a:avLst>
              <a:gd name="adj1" fmla="val 55572"/>
              <a:gd name="adj2" fmla="val -2337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kumimoji="0" lang="es-MX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Renato: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éste el título del </a:t>
            </a:r>
            <a:r>
              <a:rPr lang="es-MX" sz="1200" dirty="0">
                <a:solidFill>
                  <a:prstClr val="black"/>
                </a:solidFill>
                <a:latin typeface="Calibri" panose="020F0502020204030204"/>
              </a:rPr>
              <a:t>segundo apartado de esta sección.</a:t>
            </a:r>
          </a:p>
        </p:txBody>
      </p:sp>
      <p:sp>
        <p:nvSpPr>
          <p:cNvPr id="18" name="Bocadillo: rectángulo 17">
            <a:extLst>
              <a:ext uri="{FF2B5EF4-FFF2-40B4-BE49-F238E27FC236}">
                <a16:creationId xmlns:a16="http://schemas.microsoft.com/office/drawing/2014/main" xmlns="" id="{4C23BEAF-2DA9-4923-8F5C-EEA262A20924}"/>
              </a:ext>
            </a:extLst>
          </p:cNvPr>
          <p:cNvSpPr/>
          <p:nvPr/>
        </p:nvSpPr>
        <p:spPr>
          <a:xfrm>
            <a:off x="-1429221" y="1450790"/>
            <a:ext cx="2350655" cy="443948"/>
          </a:xfrm>
          <a:prstGeom prst="wedgeRectCallout">
            <a:avLst>
              <a:gd name="adj1" fmla="val 55572"/>
              <a:gd name="adj2" fmla="val -2337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kumimoji="0" lang="es-MX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Renato: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éste el contenido del segundo apartado de esta sección.</a:t>
            </a:r>
            <a:endParaRPr lang="es-MX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xmlns="" id="{5CFD06B0-D06B-48B6-BF1D-71B4B18352F2}"/>
              </a:ext>
            </a:extLst>
          </p:cNvPr>
          <p:cNvSpPr txBox="1"/>
          <p:nvPr/>
        </p:nvSpPr>
        <p:spPr>
          <a:xfrm>
            <a:off x="1096972" y="1430240"/>
            <a:ext cx="616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.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xmlns="" id="{B8575D96-C215-A2A7-0D0E-F6CA1AF415FA}"/>
              </a:ext>
            </a:extLst>
          </p:cNvPr>
          <p:cNvSpPr/>
          <p:nvPr/>
        </p:nvSpPr>
        <p:spPr>
          <a:xfrm>
            <a:off x="1061231" y="980820"/>
            <a:ext cx="10557598" cy="4283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xmlns="" id="{0093A79E-8374-7226-27AD-0B3B78BFAE1A}"/>
              </a:ext>
            </a:extLst>
          </p:cNvPr>
          <p:cNvSpPr txBox="1"/>
          <p:nvPr/>
        </p:nvSpPr>
        <p:spPr>
          <a:xfrm>
            <a:off x="1180053" y="993372"/>
            <a:ext cx="3835293" cy="388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s-ES" sz="1800" b="1" dirty="0">
                <a:solidFill>
                  <a:schemeClr val="bg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2.2.2. Introducción a </a:t>
            </a:r>
            <a:r>
              <a:rPr lang="es-ES" sz="1800" b="1" i="1" dirty="0" err="1">
                <a:solidFill>
                  <a:schemeClr val="bg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OpenShot</a:t>
            </a:r>
            <a:endParaRPr lang="es-MX" sz="1800" i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Marcador de contenido 3">
            <a:extLst>
              <a:ext uri="{FF2B5EF4-FFF2-40B4-BE49-F238E27FC236}">
                <a16:creationId xmlns:a16="http://schemas.microsoft.com/office/drawing/2014/main" xmlns="" id="{01E6E6B6-DAC3-5B91-AA61-48F207DCFA51}"/>
              </a:ext>
            </a:extLst>
          </p:cNvPr>
          <p:cNvSpPr txBox="1">
            <a:spLocks/>
          </p:cNvSpPr>
          <p:nvPr/>
        </p:nvSpPr>
        <p:spPr>
          <a:xfrm>
            <a:off x="1132713" y="1672764"/>
            <a:ext cx="10330031" cy="36933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s-MX" sz="1600" dirty="0"/>
              <a:t>Para </a:t>
            </a:r>
            <a:r>
              <a:rPr lang="es-ES" sz="16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conocer el espacio de trabajo del software, </a:t>
            </a:r>
            <a:r>
              <a:rPr lang="es-MX" sz="1600" dirty="0"/>
              <a:t>observe el video tutorial </a:t>
            </a:r>
            <a:r>
              <a:rPr lang="es-MX" sz="1600" i="1" dirty="0"/>
              <a:t>Introducción a Openshot.</a:t>
            </a:r>
            <a:endParaRPr lang="es-MX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xmlns="" id="{0B106860-F340-46F0-CF76-4C73AC36DF1F}"/>
              </a:ext>
            </a:extLst>
          </p:cNvPr>
          <p:cNvSpPr/>
          <p:nvPr/>
        </p:nvSpPr>
        <p:spPr>
          <a:xfrm>
            <a:off x="3941667" y="2693324"/>
            <a:ext cx="2327754" cy="556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defRPr/>
            </a:pPr>
            <a:r>
              <a:rPr lang="es-MX" sz="1200" b="1" dirty="0">
                <a:solidFill>
                  <a:srgbClr val="0070C0"/>
                </a:solidFill>
                <a:hlinkClick r:id="rId2"/>
              </a:rPr>
              <a:t>https://youtu.be/dosZjUQyj8A</a:t>
            </a:r>
            <a:r>
              <a:rPr lang="es-MX" sz="1200" b="1" dirty="0">
                <a:solidFill>
                  <a:srgbClr val="0070C0"/>
                </a:solidFill>
              </a:rPr>
              <a:t>   </a:t>
            </a:r>
            <a:endParaRPr lang="es-MX" sz="1200" dirty="0">
              <a:solidFill>
                <a:srgbClr val="0070C0"/>
              </a:solidFill>
              <a:latin typeface="Calibri" panose="020F0502020204030204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F435CD82-5E65-7837-4B71-8AB11FCCCB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191" t="25454" r="41968" b="39311"/>
          <a:stretch/>
        </p:blipFill>
        <p:spPr>
          <a:xfrm>
            <a:off x="1355442" y="2435810"/>
            <a:ext cx="2327754" cy="109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05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ángulo 21">
            <a:extLst>
              <a:ext uri="{FF2B5EF4-FFF2-40B4-BE49-F238E27FC236}">
                <a16:creationId xmlns:a16="http://schemas.microsoft.com/office/drawing/2014/main" xmlns="" id="{07FA4955-914F-4AB4-83E6-C82EE280D076}"/>
              </a:ext>
            </a:extLst>
          </p:cNvPr>
          <p:cNvSpPr/>
          <p:nvPr/>
        </p:nvSpPr>
        <p:spPr>
          <a:xfrm>
            <a:off x="1009203" y="4095693"/>
            <a:ext cx="10557598" cy="25525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xmlns="" id="{A9E9CCFE-C06C-BE5C-1996-415E1922BCE5}"/>
              </a:ext>
            </a:extLst>
          </p:cNvPr>
          <p:cNvSpPr/>
          <p:nvPr/>
        </p:nvSpPr>
        <p:spPr>
          <a:xfrm>
            <a:off x="112542" y="119269"/>
            <a:ext cx="1617784" cy="44394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Fase 2</a:t>
            </a:r>
          </a:p>
        </p:txBody>
      </p:sp>
      <p:sp>
        <p:nvSpPr>
          <p:cNvPr id="8" name="Marcador de texto 2">
            <a:extLst>
              <a:ext uri="{FF2B5EF4-FFF2-40B4-BE49-F238E27FC236}">
                <a16:creationId xmlns:a16="http://schemas.microsoft.com/office/drawing/2014/main" xmlns="" id="{AC8F0D08-B334-40ED-EA1A-2C3708064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17573" y="129201"/>
            <a:ext cx="5157787" cy="368560"/>
          </a:xfrm>
          <a:ln>
            <a:noFill/>
          </a:ln>
        </p:spPr>
        <p:txBody>
          <a:bodyPr>
            <a:normAutofit/>
          </a:bodyPr>
          <a:lstStyle/>
          <a:p>
            <a:r>
              <a:rPr lang="es-MX" sz="1800" dirty="0"/>
              <a:t>Desarrollo de saberes de la E.E.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xmlns="" id="{D4FFD437-B9D0-F4D0-80CF-F6C9D34D0A45}"/>
              </a:ext>
            </a:extLst>
          </p:cNvPr>
          <p:cNvSpPr/>
          <p:nvPr/>
        </p:nvSpPr>
        <p:spPr>
          <a:xfrm>
            <a:off x="1009203" y="818927"/>
            <a:ext cx="10557598" cy="4283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b="1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2.2.3. Audio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xmlns="" id="{B99A04F7-839C-C1B0-B227-2F08D1F1C83C}"/>
              </a:ext>
            </a:extLst>
          </p:cNvPr>
          <p:cNvSpPr/>
          <p:nvPr/>
        </p:nvSpPr>
        <p:spPr>
          <a:xfrm>
            <a:off x="1061231" y="1481899"/>
            <a:ext cx="10557598" cy="204684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Bocadillo: rectángulo 11">
            <a:extLst>
              <a:ext uri="{FF2B5EF4-FFF2-40B4-BE49-F238E27FC236}">
                <a16:creationId xmlns:a16="http://schemas.microsoft.com/office/drawing/2014/main" xmlns="" id="{102472CC-C885-A9D5-CFB8-14A10D8072DC}"/>
              </a:ext>
            </a:extLst>
          </p:cNvPr>
          <p:cNvSpPr/>
          <p:nvPr/>
        </p:nvSpPr>
        <p:spPr>
          <a:xfrm>
            <a:off x="-1456931" y="821371"/>
            <a:ext cx="2350655" cy="494809"/>
          </a:xfrm>
          <a:prstGeom prst="wedgeRectCallout">
            <a:avLst>
              <a:gd name="adj1" fmla="val 55572"/>
              <a:gd name="adj2" fmla="val -2337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kumimoji="0" lang="es-MX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Renato: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éste es  el título del tercer apartado de esta sección.</a:t>
            </a:r>
            <a:endParaRPr lang="es-MX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" name="Marcador de contenido 3">
            <a:extLst>
              <a:ext uri="{FF2B5EF4-FFF2-40B4-BE49-F238E27FC236}">
                <a16:creationId xmlns:a16="http://schemas.microsoft.com/office/drawing/2014/main" xmlns="" id="{382CF4A8-FBD6-464B-C736-CA57857AE680}"/>
              </a:ext>
            </a:extLst>
          </p:cNvPr>
          <p:cNvSpPr txBox="1">
            <a:spLocks/>
          </p:cNvSpPr>
          <p:nvPr/>
        </p:nvSpPr>
        <p:spPr>
          <a:xfrm>
            <a:off x="1061231" y="1407887"/>
            <a:ext cx="10330031" cy="38703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s-MX" sz="1800" dirty="0"/>
              <a:t>Ahora, observe el video tutorial  </a:t>
            </a:r>
            <a:r>
              <a:rPr lang="es-MX" sz="1800" i="1" dirty="0"/>
              <a:t>Incorporando Audio en Open Shot.  </a:t>
            </a:r>
            <a:endParaRPr lang="es-MX" sz="1800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xmlns="" id="{510BF0D5-91F8-6B6F-473F-CA73762F10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96" t="27967" r="44555" b="36154"/>
          <a:stretch/>
        </p:blipFill>
        <p:spPr>
          <a:xfrm>
            <a:off x="1248053" y="1844603"/>
            <a:ext cx="2800111" cy="1281751"/>
          </a:xfrm>
          <a:prstGeom prst="rect">
            <a:avLst/>
          </a:prstGeom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xmlns="" id="{DC2B6EF1-41FB-CEFF-2641-975994B2FF17}"/>
              </a:ext>
            </a:extLst>
          </p:cNvPr>
          <p:cNvSpPr/>
          <p:nvPr/>
        </p:nvSpPr>
        <p:spPr>
          <a:xfrm>
            <a:off x="4223704" y="2001891"/>
            <a:ext cx="2343351" cy="6845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defRPr/>
            </a:pPr>
            <a:r>
              <a:rPr lang="es-MX" sz="1200" b="1" dirty="0">
                <a:solidFill>
                  <a:schemeClr val="bg1"/>
                </a:solidFill>
                <a:hlinkClick r:id="rId3"/>
              </a:rPr>
              <a:t>https://youtu.be/N4mqEGjhZO8</a:t>
            </a:r>
            <a:r>
              <a:rPr lang="es-MX" sz="1200" b="1" dirty="0">
                <a:solidFill>
                  <a:schemeClr val="bg1"/>
                </a:solidFill>
              </a:rPr>
              <a:t> </a:t>
            </a:r>
            <a:endParaRPr lang="es-MX" sz="1200" dirty="0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17" name="Bocadillo: rectángulo 16">
            <a:extLst>
              <a:ext uri="{FF2B5EF4-FFF2-40B4-BE49-F238E27FC236}">
                <a16:creationId xmlns:a16="http://schemas.microsoft.com/office/drawing/2014/main" xmlns="" id="{3F3E02D3-A15E-7185-993D-4DDE1E0988A4}"/>
              </a:ext>
            </a:extLst>
          </p:cNvPr>
          <p:cNvSpPr/>
          <p:nvPr/>
        </p:nvSpPr>
        <p:spPr>
          <a:xfrm>
            <a:off x="-1456932" y="3580574"/>
            <a:ext cx="2350655" cy="707900"/>
          </a:xfrm>
          <a:prstGeom prst="wedgeRectCallout">
            <a:avLst>
              <a:gd name="adj1" fmla="val 55572"/>
              <a:gd name="adj2" fmla="val -2337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kumimoji="0" lang="es-MX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Renato: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éste es el título del cuarto apartado de esta sección.</a:t>
            </a:r>
            <a:endParaRPr lang="es-MX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xmlns="" id="{051938DE-A367-0B89-907F-C2CCF3FAD3D4}"/>
              </a:ext>
            </a:extLst>
          </p:cNvPr>
          <p:cNvSpPr/>
          <p:nvPr/>
        </p:nvSpPr>
        <p:spPr>
          <a:xfrm>
            <a:off x="1009203" y="3528747"/>
            <a:ext cx="10557598" cy="43336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b="1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2.2.4. Transición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Marcador de contenido 3">
            <a:extLst>
              <a:ext uri="{FF2B5EF4-FFF2-40B4-BE49-F238E27FC236}">
                <a16:creationId xmlns:a16="http://schemas.microsoft.com/office/drawing/2014/main" xmlns="" id="{3D7FD125-4022-20C7-6A1C-C7FBD5E966F6}"/>
              </a:ext>
            </a:extLst>
          </p:cNvPr>
          <p:cNvSpPr txBox="1">
            <a:spLocks/>
          </p:cNvSpPr>
          <p:nvPr/>
        </p:nvSpPr>
        <p:spPr>
          <a:xfrm>
            <a:off x="1009203" y="4227824"/>
            <a:ext cx="10330031" cy="414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s-MX" sz="1800" dirty="0"/>
              <a:t>Revise el video tutorial </a:t>
            </a:r>
            <a:r>
              <a:rPr lang="es-MX" sz="1800" i="1" dirty="0"/>
              <a:t>Transición en OpenShot</a:t>
            </a:r>
            <a:r>
              <a:rPr lang="es-MX" sz="1800" dirty="0"/>
              <a:t>.</a:t>
            </a: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xmlns="" id="{000AFDD9-B992-213E-2C7C-3AF593FAD6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96" t="27967" r="65250" b="36154"/>
          <a:stretch/>
        </p:blipFill>
        <p:spPr>
          <a:xfrm>
            <a:off x="1248053" y="4985991"/>
            <a:ext cx="1917495" cy="1281751"/>
          </a:xfrm>
          <a:prstGeom prst="rect">
            <a:avLst/>
          </a:prstGeom>
        </p:spPr>
      </p:pic>
      <p:sp>
        <p:nvSpPr>
          <p:cNvPr id="21" name="Rectángulo 20">
            <a:extLst>
              <a:ext uri="{FF2B5EF4-FFF2-40B4-BE49-F238E27FC236}">
                <a16:creationId xmlns:a16="http://schemas.microsoft.com/office/drawing/2014/main" xmlns="" id="{2A0772E5-739B-2B3F-3BF9-5E99D4BFE159}"/>
              </a:ext>
            </a:extLst>
          </p:cNvPr>
          <p:cNvSpPr/>
          <p:nvPr/>
        </p:nvSpPr>
        <p:spPr>
          <a:xfrm>
            <a:off x="3320157" y="5391482"/>
            <a:ext cx="1807094" cy="414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defRPr/>
            </a:pPr>
            <a:r>
              <a:rPr lang="es-ES" sz="1200" u="sng" dirty="0">
                <a:solidFill>
                  <a:srgbClr val="0563C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https://youtu.be/UFal-l2mtLU</a:t>
            </a:r>
            <a:r>
              <a:rPr lang="es-ES" sz="1200" u="sng" dirty="0">
                <a:solidFill>
                  <a:srgbClr val="0563C1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MX" sz="1200" dirty="0"/>
          </a:p>
        </p:txBody>
      </p:sp>
      <p:sp>
        <p:nvSpPr>
          <p:cNvPr id="23" name="Bocadillo: rectángulo 22">
            <a:extLst>
              <a:ext uri="{FF2B5EF4-FFF2-40B4-BE49-F238E27FC236}">
                <a16:creationId xmlns:a16="http://schemas.microsoft.com/office/drawing/2014/main" xmlns="" id="{9DC89241-C6DF-4E77-0D2F-717C20FC4001}"/>
              </a:ext>
            </a:extLst>
          </p:cNvPr>
          <p:cNvSpPr/>
          <p:nvPr/>
        </p:nvSpPr>
        <p:spPr>
          <a:xfrm>
            <a:off x="-1429222" y="2001466"/>
            <a:ext cx="2350655" cy="494809"/>
          </a:xfrm>
          <a:prstGeom prst="wedgeRectCallout">
            <a:avLst>
              <a:gd name="adj1" fmla="val 55572"/>
              <a:gd name="adj2" fmla="val -2337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kumimoji="0" lang="es-MX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Renato: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éste es  el contenido del tercer apartado de esta sección.</a:t>
            </a:r>
            <a:endParaRPr lang="es-MX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4" name="Bocadillo: rectángulo 23">
            <a:extLst>
              <a:ext uri="{FF2B5EF4-FFF2-40B4-BE49-F238E27FC236}">
                <a16:creationId xmlns:a16="http://schemas.microsoft.com/office/drawing/2014/main" xmlns="" id="{43D1DC30-C334-D4B2-1396-72AC5F463E6B}"/>
              </a:ext>
            </a:extLst>
          </p:cNvPr>
          <p:cNvSpPr/>
          <p:nvPr/>
        </p:nvSpPr>
        <p:spPr>
          <a:xfrm>
            <a:off x="-1516992" y="5119117"/>
            <a:ext cx="2350655" cy="494809"/>
          </a:xfrm>
          <a:prstGeom prst="wedgeRectCallout">
            <a:avLst>
              <a:gd name="adj1" fmla="val 55572"/>
              <a:gd name="adj2" fmla="val -2337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kumimoji="0" lang="es-MX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Renato: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éste es  el contenido del cuarto apartado de esta sección.</a:t>
            </a:r>
            <a:endParaRPr lang="es-MX" sz="120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991354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ángulo 24">
            <a:extLst>
              <a:ext uri="{FF2B5EF4-FFF2-40B4-BE49-F238E27FC236}">
                <a16:creationId xmlns:a16="http://schemas.microsoft.com/office/drawing/2014/main" xmlns="" id="{A5F29B38-C2B3-4D37-A663-BF58F7909CE5}"/>
              </a:ext>
            </a:extLst>
          </p:cNvPr>
          <p:cNvSpPr/>
          <p:nvPr/>
        </p:nvSpPr>
        <p:spPr>
          <a:xfrm>
            <a:off x="1023058" y="3973042"/>
            <a:ext cx="10557598" cy="24739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xmlns="" id="{B52BA6BB-300F-4B56-B39E-29277A825F2B}"/>
              </a:ext>
            </a:extLst>
          </p:cNvPr>
          <p:cNvSpPr/>
          <p:nvPr/>
        </p:nvSpPr>
        <p:spPr>
          <a:xfrm>
            <a:off x="1009203" y="1316182"/>
            <a:ext cx="10557598" cy="204684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xmlns="" id="{2E6F24AF-0291-0ADA-5205-53A2894B525E}"/>
              </a:ext>
            </a:extLst>
          </p:cNvPr>
          <p:cNvSpPr/>
          <p:nvPr/>
        </p:nvSpPr>
        <p:spPr>
          <a:xfrm>
            <a:off x="112542" y="119269"/>
            <a:ext cx="1617784" cy="44394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Fase 2</a:t>
            </a:r>
          </a:p>
        </p:txBody>
      </p:sp>
      <p:sp>
        <p:nvSpPr>
          <p:cNvPr id="8" name="Marcador de texto 2">
            <a:extLst>
              <a:ext uri="{FF2B5EF4-FFF2-40B4-BE49-F238E27FC236}">
                <a16:creationId xmlns:a16="http://schemas.microsoft.com/office/drawing/2014/main" xmlns="" id="{A2E99963-3DE5-C765-9B75-F377B6AF9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17573" y="129201"/>
            <a:ext cx="5157787" cy="368560"/>
          </a:xfrm>
          <a:ln>
            <a:noFill/>
          </a:ln>
        </p:spPr>
        <p:txBody>
          <a:bodyPr>
            <a:normAutofit/>
          </a:bodyPr>
          <a:lstStyle/>
          <a:p>
            <a:r>
              <a:rPr lang="es-MX" sz="1800" dirty="0"/>
              <a:t>Desarrollo de saberes de la E.E.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xmlns="" id="{293BF4F7-15AA-3F36-0190-82A99F86CD81}"/>
              </a:ext>
            </a:extLst>
          </p:cNvPr>
          <p:cNvSpPr/>
          <p:nvPr/>
        </p:nvSpPr>
        <p:spPr>
          <a:xfrm>
            <a:off x="1023058" y="818927"/>
            <a:ext cx="10557598" cy="4283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s-ES" sz="1800" b="1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b="1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2.2.5.Títulos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Bocadillo: rectángulo 11">
            <a:extLst>
              <a:ext uri="{FF2B5EF4-FFF2-40B4-BE49-F238E27FC236}">
                <a16:creationId xmlns:a16="http://schemas.microsoft.com/office/drawing/2014/main" xmlns="" id="{B2AC034A-877E-E102-EEE2-2781BEC6B8A8}"/>
              </a:ext>
            </a:extLst>
          </p:cNvPr>
          <p:cNvSpPr/>
          <p:nvPr/>
        </p:nvSpPr>
        <p:spPr>
          <a:xfrm>
            <a:off x="-1456931" y="821371"/>
            <a:ext cx="2350655" cy="494809"/>
          </a:xfrm>
          <a:prstGeom prst="wedgeRectCallout">
            <a:avLst>
              <a:gd name="adj1" fmla="val 55572"/>
              <a:gd name="adj2" fmla="val -2337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kumimoji="0" lang="es-MX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Renato: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éste es  el título del quinto apartado de esta sección.</a:t>
            </a:r>
            <a:endParaRPr lang="es-MX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xmlns="" id="{E14A19DE-C8B9-DBF0-DBA5-DC7961D895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96" t="27967" r="65250" b="36154"/>
          <a:stretch/>
        </p:blipFill>
        <p:spPr>
          <a:xfrm>
            <a:off x="1170839" y="1705587"/>
            <a:ext cx="1917495" cy="1281751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xmlns="" id="{E12F921A-2A87-3F5B-5584-90F37883A5A7}"/>
              </a:ext>
            </a:extLst>
          </p:cNvPr>
          <p:cNvSpPr/>
          <p:nvPr/>
        </p:nvSpPr>
        <p:spPr>
          <a:xfrm>
            <a:off x="3203813" y="2111328"/>
            <a:ext cx="207303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defRPr/>
            </a:pPr>
            <a:r>
              <a:rPr lang="es-ES" sz="1200" u="sng" dirty="0">
                <a:solidFill>
                  <a:srgbClr val="0563C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https://youtu.be/imBEI5_PBIA</a:t>
            </a:r>
            <a:r>
              <a:rPr lang="es-MX" sz="12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MX" sz="1200" dirty="0"/>
          </a:p>
        </p:txBody>
      </p:sp>
      <p:sp>
        <p:nvSpPr>
          <p:cNvPr id="17" name="Bocadillo: rectángulo 16">
            <a:extLst>
              <a:ext uri="{FF2B5EF4-FFF2-40B4-BE49-F238E27FC236}">
                <a16:creationId xmlns:a16="http://schemas.microsoft.com/office/drawing/2014/main" xmlns="" id="{71A06A3F-BC85-A459-5DDE-CF51754EC276}"/>
              </a:ext>
            </a:extLst>
          </p:cNvPr>
          <p:cNvSpPr/>
          <p:nvPr/>
        </p:nvSpPr>
        <p:spPr>
          <a:xfrm>
            <a:off x="-1524500" y="3417718"/>
            <a:ext cx="2350655" cy="494809"/>
          </a:xfrm>
          <a:prstGeom prst="wedgeRectCallout">
            <a:avLst>
              <a:gd name="adj1" fmla="val 55572"/>
              <a:gd name="adj2" fmla="val -2337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kumimoji="0" lang="es-MX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Renato: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éste es  el título del sexto apartado de esta sección.</a:t>
            </a:r>
            <a:endParaRPr lang="es-MX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xmlns="" id="{2B609CEC-B6B0-B7D7-87E7-D6C0A8368C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96" t="27967" r="65250" b="36154"/>
          <a:stretch/>
        </p:blipFill>
        <p:spPr>
          <a:xfrm>
            <a:off x="1170839" y="4757322"/>
            <a:ext cx="1917495" cy="1281751"/>
          </a:xfrm>
          <a:prstGeom prst="rect">
            <a:avLst/>
          </a:prstGeom>
        </p:spPr>
      </p:pic>
      <p:sp>
        <p:nvSpPr>
          <p:cNvPr id="19" name="Rectángulo 18">
            <a:extLst>
              <a:ext uri="{FF2B5EF4-FFF2-40B4-BE49-F238E27FC236}">
                <a16:creationId xmlns:a16="http://schemas.microsoft.com/office/drawing/2014/main" xmlns="" id="{25F05A8F-63A1-F6DB-90FD-346621130611}"/>
              </a:ext>
            </a:extLst>
          </p:cNvPr>
          <p:cNvSpPr/>
          <p:nvPr/>
        </p:nvSpPr>
        <p:spPr>
          <a:xfrm>
            <a:off x="3203812" y="5120128"/>
            <a:ext cx="2073037" cy="394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defRPr/>
            </a:pPr>
            <a:r>
              <a:rPr lang="es-ES" sz="1200" u="sng" dirty="0">
                <a:solidFill>
                  <a:srgbClr val="0563C1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https://youtu.be/-cUApO2isz4</a:t>
            </a:r>
            <a:r>
              <a:rPr lang="es-ES" sz="1200" u="sng" dirty="0">
                <a:solidFill>
                  <a:srgbClr val="0563C1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MX" sz="1200" dirty="0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20" name="Bocadillo: rectángulo 19">
            <a:extLst>
              <a:ext uri="{FF2B5EF4-FFF2-40B4-BE49-F238E27FC236}">
                <a16:creationId xmlns:a16="http://schemas.microsoft.com/office/drawing/2014/main" xmlns="" id="{A086D0AA-DDD3-B683-E4C8-83932B84D0FA}"/>
              </a:ext>
            </a:extLst>
          </p:cNvPr>
          <p:cNvSpPr/>
          <p:nvPr/>
        </p:nvSpPr>
        <p:spPr>
          <a:xfrm>
            <a:off x="-1552208" y="1938354"/>
            <a:ext cx="2350655" cy="494809"/>
          </a:xfrm>
          <a:prstGeom prst="wedgeRectCallout">
            <a:avLst>
              <a:gd name="adj1" fmla="val 55572"/>
              <a:gd name="adj2" fmla="val -2337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kumimoji="0" lang="es-MX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Renato: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éste es  el contenido del quinto apartado de esta sección.</a:t>
            </a:r>
            <a:endParaRPr lang="es-MX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1" name="Bocadillo: rectángulo 20">
            <a:extLst>
              <a:ext uri="{FF2B5EF4-FFF2-40B4-BE49-F238E27FC236}">
                <a16:creationId xmlns:a16="http://schemas.microsoft.com/office/drawing/2014/main" xmlns="" id="{B401B7EF-590C-8859-EC01-7A4DD8A04E22}"/>
              </a:ext>
            </a:extLst>
          </p:cNvPr>
          <p:cNvSpPr/>
          <p:nvPr/>
        </p:nvSpPr>
        <p:spPr>
          <a:xfrm>
            <a:off x="-1522793" y="4377449"/>
            <a:ext cx="2350655" cy="494809"/>
          </a:xfrm>
          <a:prstGeom prst="wedgeRectCallout">
            <a:avLst>
              <a:gd name="adj1" fmla="val 55572"/>
              <a:gd name="adj2" fmla="val -2337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kumimoji="0" lang="es-MX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Renato: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éste es  el contenido del sexto apartado de esta sección.</a:t>
            </a:r>
            <a:endParaRPr lang="es-MX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475636A0-4AAA-4C4C-A891-15B13603C43A}"/>
              </a:ext>
            </a:extLst>
          </p:cNvPr>
          <p:cNvSpPr txBox="1"/>
          <p:nvPr/>
        </p:nvSpPr>
        <p:spPr>
          <a:xfrm>
            <a:off x="1023058" y="1343582"/>
            <a:ext cx="4858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prstClr val="black"/>
                </a:solidFill>
              </a:rPr>
              <a:t>Observe el video </a:t>
            </a:r>
            <a:r>
              <a:rPr lang="es-MX" i="1" dirty="0">
                <a:solidFill>
                  <a:prstClr val="black"/>
                </a:solidFill>
              </a:rPr>
              <a:t>Opción T</a:t>
            </a:r>
            <a:r>
              <a:rPr lang="es-ES" i="1" dirty="0">
                <a:solidFill>
                  <a:prstClr val="black"/>
                </a:solidFill>
              </a:rPr>
              <a:t>í</a:t>
            </a:r>
            <a:r>
              <a:rPr lang="es-MX" i="1" dirty="0">
                <a:solidFill>
                  <a:prstClr val="black"/>
                </a:solidFill>
              </a:rPr>
              <a:t>tulo </a:t>
            </a:r>
            <a:r>
              <a:rPr lang="es-MX" dirty="0">
                <a:solidFill>
                  <a:prstClr val="black"/>
                </a:solidFill>
              </a:rPr>
              <a:t>en </a:t>
            </a:r>
            <a:r>
              <a:rPr lang="es-MX" i="1" dirty="0">
                <a:solidFill>
                  <a:prstClr val="black"/>
                </a:solidFill>
              </a:rPr>
              <a:t>Open Shot</a:t>
            </a:r>
            <a:endParaRPr lang="es-MX" i="1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xmlns="" id="{FF78D4BA-F8EA-4E31-98EE-61A946CD27DA}"/>
              </a:ext>
            </a:extLst>
          </p:cNvPr>
          <p:cNvSpPr/>
          <p:nvPr/>
        </p:nvSpPr>
        <p:spPr>
          <a:xfrm>
            <a:off x="1023058" y="3425071"/>
            <a:ext cx="10557598" cy="4283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2.2.6. Imagen y exportar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xmlns="" id="{06AF0F7C-1B89-4C88-8EE9-2BDF3A7D6142}"/>
              </a:ext>
            </a:extLst>
          </p:cNvPr>
          <p:cNvSpPr txBox="1"/>
          <p:nvPr/>
        </p:nvSpPr>
        <p:spPr>
          <a:xfrm>
            <a:off x="1023058" y="3973042"/>
            <a:ext cx="10319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prstClr val="black"/>
                </a:solidFill>
              </a:rPr>
              <a:t>Observe el video </a:t>
            </a:r>
            <a:r>
              <a:rPr lang="es-ES" i="1" dirty="0">
                <a:solidFill>
                  <a:prstClr val="black"/>
                </a:solidFill>
              </a:rPr>
              <a:t>Colocando imagen a un video</a:t>
            </a:r>
            <a:r>
              <a:rPr lang="es-ES" dirty="0">
                <a:solidFill>
                  <a:prstClr val="black"/>
                </a:solidFill>
              </a:rPr>
              <a:t> en </a:t>
            </a:r>
            <a:r>
              <a:rPr lang="es-ES" i="1" dirty="0">
                <a:solidFill>
                  <a:prstClr val="black"/>
                </a:solidFill>
              </a:rPr>
              <a:t>Open </a:t>
            </a:r>
            <a:r>
              <a:rPr lang="es-ES" i="1" dirty="0" err="1">
                <a:solidFill>
                  <a:prstClr val="black"/>
                </a:solidFill>
              </a:rPr>
              <a:t>Shot</a:t>
            </a:r>
            <a:r>
              <a:rPr lang="es-ES" dirty="0">
                <a:solidFill>
                  <a:prstClr val="black"/>
                </a:solidFill>
              </a:rPr>
              <a:t>, que muestra cómo agregar la flor de Lis al video y al final exportarlo.</a:t>
            </a:r>
          </a:p>
        </p:txBody>
      </p:sp>
    </p:spTree>
    <p:extLst>
      <p:ext uri="{BB962C8B-B14F-4D97-AF65-F5344CB8AC3E}">
        <p14:creationId xmlns:p14="http://schemas.microsoft.com/office/powerpoint/2010/main" val="18188831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3752</TotalTime>
  <Words>3400</Words>
  <Application>Microsoft Office PowerPoint</Application>
  <PresentationFormat>Panorámica</PresentationFormat>
  <Paragraphs>334</Paragraphs>
  <Slides>22</Slides>
  <Notes>1</Notes>
  <HiddenSlides>0</HiddenSlides>
  <MMClips>3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8" baseType="lpstr">
      <vt:lpstr>Arial</vt:lpstr>
      <vt:lpstr>Arial Narrow</vt:lpstr>
      <vt:lpstr>Calibri</vt:lpstr>
      <vt:lpstr>Calibri Light</vt:lpstr>
      <vt:lpstr>Times New Roman</vt:lpstr>
      <vt:lpstr>Tema de Office</vt:lpstr>
      <vt:lpstr>Fase 2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Evidencias de desempeño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Sandra Gutierrez Cordoba</dc:creator>
  <cp:lastModifiedBy>Mariela Cabrera</cp:lastModifiedBy>
  <cp:revision>127</cp:revision>
  <dcterms:created xsi:type="dcterms:W3CDTF">2022-04-19T16:31:50Z</dcterms:created>
  <dcterms:modified xsi:type="dcterms:W3CDTF">2022-08-19T03:23:27Z</dcterms:modified>
</cp:coreProperties>
</file>