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5" r:id="rId2"/>
    <p:sldId id="312" r:id="rId3"/>
    <p:sldId id="326" r:id="rId4"/>
    <p:sldId id="314" r:id="rId5"/>
    <p:sldId id="297" r:id="rId6"/>
    <p:sldId id="316" r:id="rId7"/>
    <p:sldId id="327" r:id="rId8"/>
    <p:sldId id="331" r:id="rId9"/>
    <p:sldId id="328" r:id="rId10"/>
    <p:sldId id="329" r:id="rId11"/>
    <p:sldId id="333" r:id="rId12"/>
    <p:sldId id="334" r:id="rId13"/>
    <p:sldId id="336" r:id="rId14"/>
    <p:sldId id="330" r:id="rId15"/>
    <p:sldId id="332" r:id="rId16"/>
    <p:sldId id="33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975A3-29DA-FC6C-66BB-73369538E51C}" v="8" dt="2022-07-14T22:14:15.432"/>
    <p1510:client id="{4828BC62-7791-AC7F-6DB3-33D661992060}" v="13" dt="2022-07-16T04:00:04.717"/>
    <p1510:client id="{38E1F272-B651-ECCE-012A-69CB6614BCEC}" v="478" dt="2022-07-12T19:18:05.477"/>
    <p1510:client id="{379BBA82-C4CD-3DE0-2D73-0F09607EDC46}" v="167" dt="2022-07-12T22:12:40.537"/>
    <p1510:client id="{48DEB0A9-84E5-97A9-4D30-20710E99163C}" v="14" dt="2022-07-14T17:36:49.421"/>
    <p1510:client id="{5E6B3200-D72F-43A1-D63A-BE163BEAF9F1}" v="479" dt="2022-07-11T23:26:08.328"/>
    <p1510:client id="{78CD7684-B3DA-4C5E-90E4-E654BEA0F8D8}" v="393" dt="2022-07-18T18:19:46.986"/>
    <p1510:client id="{5E4A0992-1D24-390D-3E82-65E092D633C9}" v="108" dt="2022-07-18T04:26:11.912"/>
    <p1510:client id="{7CD587B7-DAA0-9E86-689D-FFAFE6C09605}" v="36" dt="2022-07-15T02:07:01.501"/>
    <p1510:client id="{84F8BD9C-EA84-A8EF-4102-B5095A3D6B3F}" v="402" dt="2022-07-11T19:05:33.721"/>
    <p1510:client id="{B9A4FF41-27C1-4B26-7692-BC3BF76A6B4A}" v="53" dt="2022-07-13T21:42:45.344"/>
    <p1510:client id="{B9E29EAC-3BDE-7053-C2E2-AF067AE6A331}" v="916" dt="2022-07-18T00:47:46.490"/>
    <p1510:client id="{CF28FB38-14CC-96B4-0668-BA8BC337FC82}" v="586" dt="2022-07-18T18:55:14.198"/>
    <p1510:client id="{F163A0CA-5E92-DBB0-9F6F-F9C212D88E70}" v="31" dt="2022-07-14T22:46:42.540"/>
    <p1510:client id="{F3CDD8AC-2837-58B5-03DA-0C4F53F9061E}" v="152" dt="2022-07-18T03:17:08.37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19"/>
    <p:restoredTop sz="87478"/>
  </p:normalViewPr>
  <p:slideViewPr>
    <p:cSldViewPr snapToGrid="0">
      <p:cViewPr varScale="1">
        <p:scale>
          <a:sx n="119" d="100"/>
          <a:sy n="119" d="100"/>
        </p:scale>
        <p:origin x="8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06/09/2022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6835E749-9139-492E-BCB0-AB65E3E05707}"/>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FAD806B-4AEE-4173-B8B0-06FFA715A45A}"/>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0CCF75C5-D984-4962-9CEA-070F96D09A18}"/>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97938848-CB4F-42F8-B2F4-8BD2515D6AD8}"/>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D7726C9A-20EB-41B5-AB8C-7D1B67828D19}"/>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55678276-2746-4F02-AB18-8772A7842DCD}"/>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6" name="Marcador de pie de página 5">
            <a:extLst>
              <a:ext uri="{FF2B5EF4-FFF2-40B4-BE49-F238E27FC236}">
                <a16:creationId xmlns:a16="http://schemas.microsoft.com/office/drawing/2014/main" xmlns=""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BEB0775-6CDB-4B9C-82D5-9F75E5A51ECB}"/>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8" name="Marcador de pie de página 7">
            <a:extLst>
              <a:ext uri="{FF2B5EF4-FFF2-40B4-BE49-F238E27FC236}">
                <a16:creationId xmlns:a16="http://schemas.microsoft.com/office/drawing/2014/main" xmlns=""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4B9B4E71-C442-4B77-A44B-F8642C436939}"/>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4" name="Marcador de pie de página 3">
            <a:extLst>
              <a:ext uri="{FF2B5EF4-FFF2-40B4-BE49-F238E27FC236}">
                <a16:creationId xmlns:a16="http://schemas.microsoft.com/office/drawing/2014/main" xmlns=""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9BB52A9-2BC6-4B9D-8BD8-F76C16F39E7B}"/>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3" name="Marcador de pie de página 2">
            <a:extLst>
              <a:ext uri="{FF2B5EF4-FFF2-40B4-BE49-F238E27FC236}">
                <a16:creationId xmlns:a16="http://schemas.microsoft.com/office/drawing/2014/main" xmlns=""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8B996F7-686E-44DD-9906-E78226016C0E}"/>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6" name="Marcador de pie de página 5">
            <a:extLst>
              <a:ext uri="{FF2B5EF4-FFF2-40B4-BE49-F238E27FC236}">
                <a16:creationId xmlns:a16="http://schemas.microsoft.com/office/drawing/2014/main" xmlns=""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6224DC5-6F6A-48FA-968D-DD85A75A0F0B}"/>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6" name="Marcador de pie de página 5">
            <a:extLst>
              <a:ext uri="{FF2B5EF4-FFF2-40B4-BE49-F238E27FC236}">
                <a16:creationId xmlns:a16="http://schemas.microsoft.com/office/drawing/2014/main" xmlns=""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mailto:Robles@outlool.com" TargetMode="External"/><Relationship Id="rId2" Type="http://schemas.openxmlformats.org/officeDocument/2006/relationships/hyperlink" Target="mailto:lover@outlook.com"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3Tu1jN65slw" TargetMode="External"/><Relationship Id="rId2" Type="http://schemas.openxmlformats.org/officeDocument/2006/relationships/slideLayout" Target="../slideLayouts/slideLayout5.xml"/><Relationship Id="rId1" Type="http://schemas.openxmlformats.org/officeDocument/2006/relationships/video" Target="https://www.youtube.com/embed/3Tu1jN65slw" TargetMode="Externa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video" Target="https://www.youtube.com/embed/93QvVA7Rt10" TargetMode="External"/><Relationship Id="rId4" Type="http://schemas.openxmlformats.org/officeDocument/2006/relationships/hyperlink" Target="https://www.youtube.com/watch?v=93QvVA7Rt1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q2SDdz1i8U" TargetMode="External"/><Relationship Id="rId2" Type="http://schemas.openxmlformats.org/officeDocument/2006/relationships/slideLayout" Target="../slideLayouts/slideLayout5.xml"/><Relationship Id="rId1" Type="http://schemas.openxmlformats.org/officeDocument/2006/relationships/video" Target="https://www.youtube.com/embed/Sq2SDdz1i8U"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5152" y="2095171"/>
            <a:ext cx="10619157" cy="46435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5152" y="159373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Calibri"/>
                <a:cs typeface="Calibri"/>
              </a:rPr>
              <a:t>2.4.1. What is a </a:t>
            </a:r>
            <a:r>
              <a:rPr lang="en-US" noProof="0" dirty="0">
                <a:solidFill>
                  <a:prstClr val="white"/>
                </a:solidFill>
                <a:latin typeface="Calibri" panose="020F0502020204030204"/>
                <a:ea typeface="Calibri"/>
                <a:cs typeface="Calibri"/>
              </a:rPr>
              <a:t>m</a:t>
            </a:r>
            <a:r>
              <a:rPr lang="en-US" dirty="0" err="1">
                <a:solidFill>
                  <a:prstClr val="white"/>
                </a:solidFill>
                <a:latin typeface="Calibri" panose="020F0502020204030204"/>
                <a:ea typeface="Calibri"/>
                <a:cs typeface="Calibri"/>
              </a:rPr>
              <a:t>inute</a:t>
            </a:r>
            <a:r>
              <a:rPr kumimoji="0" lang="en-US" sz="1800" b="0" i="0" u="none" strike="noStrike" kern="1200" cap="none" spc="0" normalizeH="0" baseline="0" noProof="0" dirty="0">
                <a:ln>
                  <a:noFill/>
                </a:ln>
                <a:solidFill>
                  <a:prstClr val="white"/>
                </a:solidFill>
                <a:effectLst/>
                <a:uLnTx/>
                <a:uFillTx/>
                <a:latin typeface="Calibri" panose="020F0502020204030204"/>
                <a:ea typeface="Calibri"/>
                <a:cs typeface="Calibri"/>
              </a:rPr>
              <a:t>?</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1059175" y="1100014"/>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CuadroTexto 9">
            <a:extLst>
              <a:ext uri="{FF2B5EF4-FFF2-40B4-BE49-F238E27FC236}">
                <a16:creationId xmlns:a16="http://schemas.microsoft.com/office/drawing/2014/main" xmlns="" id="{78FC6D78-6FC6-4178-B508-6B643B5230C6}"/>
              </a:ext>
            </a:extLst>
          </p:cNvPr>
          <p:cNvSpPr txBox="1"/>
          <p:nvPr/>
        </p:nvSpPr>
        <p:spPr>
          <a:xfrm>
            <a:off x="1005152" y="1148193"/>
            <a:ext cx="5157786" cy="369332"/>
          </a:xfrm>
          <a:prstGeom prst="rect">
            <a:avLst/>
          </a:prstGeom>
          <a:noFill/>
        </p:spPr>
        <p:txBody>
          <a:bodyPr wrap="square" lIns="91440" tIns="45720" rIns="91440" bIns="45720" rtlCol="0" anchor="t">
            <a:spAutoFit/>
          </a:bodyPr>
          <a:lstStyle/>
          <a:p>
            <a:pPr lvl="0"/>
            <a:r>
              <a:rPr kumimoji="0" lang="es-MX" sz="1800" b="1" i="0" u="none" strike="noStrike" kern="1200" cap="none" spc="0" normalizeH="0" baseline="0" noProof="0" dirty="0">
                <a:ln>
                  <a:noFill/>
                </a:ln>
                <a:solidFill>
                  <a:prstClr val="black"/>
                </a:solidFill>
                <a:effectLst/>
                <a:uLnTx/>
                <a:uFillTx/>
                <a:latin typeface="Calibri" panose="020F0502020204030204"/>
                <a:ea typeface="+mn-ea"/>
                <a:cs typeface="+mn-cs"/>
              </a:rPr>
              <a:t>2.4</a:t>
            </a:r>
            <a:r>
              <a:rPr lang="es-MX" b="1" dirty="0">
                <a:solidFill>
                  <a:prstClr val="black"/>
                </a:solidFill>
              </a:rPr>
              <a:t>. Minute</a:t>
            </a:r>
            <a:endParaRPr kumimoji="0" lang="es-MX"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378BFEEB-DA0A-4A08-BA1D-6A772B90D22D}"/>
              </a:ext>
            </a:extLst>
          </p:cNvPr>
          <p:cNvSpPr/>
          <p:nvPr/>
        </p:nvSpPr>
        <p:spPr>
          <a:xfrm>
            <a:off x="-1059175" y="1636811"/>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a16="http://schemas.microsoft.com/office/drawing/2014/main" xmlns="" id="{DDC77BE5-721E-405F-8A17-21F98C2D7370}"/>
              </a:ext>
            </a:extLst>
          </p:cNvPr>
          <p:cNvSpPr/>
          <p:nvPr/>
        </p:nvSpPr>
        <p:spPr>
          <a:xfrm>
            <a:off x="-1059175" y="2292131"/>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CuadroTexto 14">
            <a:extLst>
              <a:ext uri="{FF2B5EF4-FFF2-40B4-BE49-F238E27FC236}">
                <a16:creationId xmlns:a16="http://schemas.microsoft.com/office/drawing/2014/main" xmlns="" id="{8BA28D36-D71A-4AD3-8E01-BEB3C0D0D365}"/>
              </a:ext>
            </a:extLst>
          </p:cNvPr>
          <p:cNvSpPr txBox="1"/>
          <p:nvPr/>
        </p:nvSpPr>
        <p:spPr>
          <a:xfrm>
            <a:off x="1066141" y="2136486"/>
            <a:ext cx="10193594" cy="338554"/>
          </a:xfrm>
          <a:prstGeom prst="rect">
            <a:avLst/>
          </a:prstGeom>
          <a:noFill/>
          <a:ln>
            <a:noFill/>
          </a:ln>
        </p:spPr>
        <p:txBody>
          <a:bodyPr wrap="square" lIns="91440" tIns="45720" rIns="91440" bIns="45720" rtlCol="0" anchor="t">
            <a:spAutoFit/>
          </a:bodyPr>
          <a:lstStyle/>
          <a:p>
            <a:pPr lvl="0" algn="just"/>
            <a:r>
              <a:rPr lang="en-US" sz="1600" dirty="0">
                <a:solidFill>
                  <a:prstClr val="black"/>
                </a:solidFill>
                <a:ea typeface="+mn-lt"/>
                <a:cs typeface="Calibri" panose="020F0502020204030204"/>
              </a:rPr>
              <a:t>Read the following information, which you have to take into account to use it in the project and finally see the example.</a:t>
            </a:r>
          </a:p>
        </p:txBody>
      </p:sp>
      <p:sp>
        <p:nvSpPr>
          <p:cNvPr id="4" name="CuadroTexto 3">
            <a:extLst>
              <a:ext uri="{FF2B5EF4-FFF2-40B4-BE49-F238E27FC236}">
                <a16:creationId xmlns:a16="http://schemas.microsoft.com/office/drawing/2014/main" xmlns="" id="{5DC9DB98-6169-47F5-BAD3-F39AFB0A6CEC}"/>
              </a:ext>
            </a:extLst>
          </p:cNvPr>
          <p:cNvSpPr txBox="1"/>
          <p:nvPr/>
        </p:nvSpPr>
        <p:spPr>
          <a:xfrm>
            <a:off x="1246910" y="2641600"/>
            <a:ext cx="6354618" cy="3785652"/>
          </a:xfrm>
          <a:prstGeom prst="rect">
            <a:avLst/>
          </a:prstGeom>
          <a:noFill/>
          <a:ln w="28575">
            <a:solidFill>
              <a:srgbClr val="00B050"/>
            </a:solidFill>
            <a:prstDash val="dash"/>
          </a:ln>
        </p:spPr>
        <p:txBody>
          <a:bodyPr wrap="square" lIns="91440" tIns="45720" rIns="91440" bIns="45720" rtlCol="0" anchor="t">
            <a:spAutoFit/>
          </a:bodyPr>
          <a:lstStyle/>
          <a:p>
            <a:pPr algn="ctr"/>
            <a:r>
              <a:rPr lang="en-US" sz="1600" dirty="0"/>
              <a:t>MINUTES </a:t>
            </a:r>
            <a:endParaRPr lang="es-ES" dirty="0"/>
          </a:p>
          <a:p>
            <a:pPr algn="just"/>
            <a:r>
              <a:rPr lang="en-US" sz="1600" dirty="0">
                <a:ea typeface="+mn-lt"/>
                <a:cs typeface="+mn-lt"/>
              </a:rPr>
              <a:t>Assign taking minutes to someone other than the boss. The person in charge of the minute should write down the most important decisions made during the meeting. It’s a good idea to record everything is said and done in order to avoid any misunderstandings and it is best to alternate responsibility for taking the minutes. </a:t>
            </a:r>
            <a:endParaRPr lang="en-US" dirty="0"/>
          </a:p>
          <a:p>
            <a:pPr algn="just"/>
            <a:r>
              <a:rPr lang="en-US" sz="1600" dirty="0">
                <a:ea typeface="+mn-lt"/>
                <a:cs typeface="+mn-lt"/>
              </a:rPr>
              <a:t>  </a:t>
            </a:r>
            <a:endParaRPr lang="en-US" dirty="0"/>
          </a:p>
          <a:p>
            <a:pPr algn="just"/>
            <a:r>
              <a:rPr lang="en-US" sz="1600" dirty="0">
                <a:ea typeface="+mn-lt"/>
                <a:cs typeface="+mn-lt"/>
              </a:rPr>
              <a:t>Throughout the meeting, it is necessary that all viewpoints raised are noted so that a summary of the entire meeting is important to be recorded and they must show what was discussed, particularly what was agreed (or dropped) and any action items: a note of something that should be done, by whom and usually with a deadline. The minutes must contain fixed information and follow a uniform structure. The headings of the document must contain the same information of the agenda, where have to be indicated the following</a:t>
            </a:r>
            <a:r>
              <a:rPr lang="en-US" sz="1600" dirty="0"/>
              <a:t>:    </a:t>
            </a:r>
            <a:endParaRPr lang="en-US" dirty="0">
              <a:cs typeface="Calibri"/>
            </a:endParaRPr>
          </a:p>
        </p:txBody>
      </p:sp>
      <p:sp>
        <p:nvSpPr>
          <p:cNvPr id="17" name="Bocadillo: rectángulo 16">
            <a:extLst>
              <a:ext uri="{FF2B5EF4-FFF2-40B4-BE49-F238E27FC236}">
                <a16:creationId xmlns:a16="http://schemas.microsoft.com/office/drawing/2014/main" xmlns="" id="{BD088DC5-B703-4910-A2E0-CADF1C006E66}"/>
              </a:ext>
            </a:extLst>
          </p:cNvPr>
          <p:cNvSpPr/>
          <p:nvPr/>
        </p:nvSpPr>
        <p:spPr>
          <a:xfrm>
            <a:off x="-1059175" y="3401696"/>
            <a:ext cx="1854704" cy="105023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dar formato </a:t>
            </a:r>
            <a:r>
              <a:rPr kumimoji="0" lang="es-MX" sz="1200" i="0" u="none" strike="noStrike" kern="1200" cap="none" spc="0" normalizeH="0" baseline="0" noProof="0" err="1">
                <a:ln>
                  <a:noFill/>
                </a:ln>
                <a:solidFill>
                  <a:prstClr val="black"/>
                </a:solidFill>
                <a:effectLst/>
                <a:uLnTx/>
                <a:uFillTx/>
                <a:latin typeface="Calibri" panose="020F0502020204030204"/>
                <a:ea typeface="+mn-ea"/>
                <a:cs typeface="+mn-cs"/>
              </a:rPr>
              <a:t>dis</a:t>
            </a:r>
            <a:r>
              <a:rPr lang="es-MX" sz="1200">
                <a:solidFill>
                  <a:prstClr val="black"/>
                </a:solidFill>
                <a:latin typeface="Calibri" panose="020F0502020204030204"/>
              </a:rPr>
              <a:t>tinto de fuente al texto del recuadro, pues es una lectura del tema, sugerida por las maestras.</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Gráfico 20" descr="Imagen con relleno sólido">
            <a:extLst>
              <a:ext uri="{FF2B5EF4-FFF2-40B4-BE49-F238E27FC236}">
                <a16:creationId xmlns:a16="http://schemas.microsoft.com/office/drawing/2014/main" xmlns="" id="{4371203C-2696-4288-A17A-674B1D18A9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40695" y="2510738"/>
            <a:ext cx="3744446" cy="3744446"/>
          </a:xfrm>
          <a:prstGeom prst="rect">
            <a:avLst/>
          </a:prstGeom>
        </p:spPr>
      </p:pic>
      <p:sp>
        <p:nvSpPr>
          <p:cNvPr id="22" name="Bocadillo: rectángulo 10">
            <a:extLst>
              <a:ext uri="{FF2B5EF4-FFF2-40B4-BE49-F238E27FC236}">
                <a16:creationId xmlns:a16="http://schemas.microsoft.com/office/drawing/2014/main" xmlns="" id="{BE54DE4F-4E71-49EA-A4BA-608BED35303E}"/>
              </a:ext>
            </a:extLst>
          </p:cNvPr>
          <p:cNvSpPr/>
          <p:nvPr/>
        </p:nvSpPr>
        <p:spPr>
          <a:xfrm>
            <a:off x="7785054" y="5911240"/>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a:solidFill>
                  <a:schemeClr val="tx1"/>
                </a:solidFill>
              </a:rPr>
              <a:t>Jonathan: </a:t>
            </a:r>
            <a:r>
              <a:rPr lang="es-MX" sz="1400">
                <a:solidFill>
                  <a:schemeClr val="tx1"/>
                </a:solidFill>
              </a:rPr>
              <a:t>Integrar imagen de acuerdo al texto.</a:t>
            </a:r>
          </a:p>
        </p:txBody>
      </p:sp>
    </p:spTree>
    <p:extLst>
      <p:ext uri="{BB962C8B-B14F-4D97-AF65-F5344CB8AC3E}">
        <p14:creationId xmlns:p14="http://schemas.microsoft.com/office/powerpoint/2010/main" val="160395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756981"/>
            <a:ext cx="10934558" cy="497181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1800"/>
              </a:lnSpc>
              <a:spcAft>
                <a:spcPts val="800"/>
              </a:spcAft>
            </a:pPr>
            <a:endParaRPr lang="en-US" sz="1200" b="1">
              <a:solidFill>
                <a:srgbClr val="000066"/>
              </a:solidFill>
              <a:effectLst/>
              <a:latin typeface="+mj-lt"/>
              <a:ea typeface="Times New Roman" panose="02020603050405020304" pitchFamily="18" charset="0"/>
              <a:cs typeface="Times New Roman" panose="02020603050405020304" pitchFamily="18" charset="0"/>
            </a:endParaRPr>
          </a:p>
          <a:p>
            <a:pPr algn="just">
              <a:lnSpc>
                <a:spcPts val="1800"/>
              </a:lnSpc>
              <a:spcAft>
                <a:spcPts val="800"/>
              </a:spcAft>
            </a:pPr>
            <a:endParaRPr lang="en-US" sz="1200" b="1">
              <a:solidFill>
                <a:srgbClr val="000066"/>
              </a:solidFill>
              <a:latin typeface="+mj-lt"/>
              <a:ea typeface="Times New Roman" panose="02020603050405020304" pitchFamily="18"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r>
              <a:rPr lang="en-US" sz="1800">
                <a:solidFill>
                  <a:srgbClr val="0000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2" y="1159529"/>
            <a:ext cx="10934557"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S" sz="1800" b="1" dirty="0">
                <a:effectLst/>
                <a:latin typeface="Arial Narrow"/>
                <a:ea typeface="Arial Narrow" panose="020B0606020202030204" pitchFamily="34" charset="0"/>
                <a:cs typeface="Arial Narrow" panose="020B0606020202030204" pitchFamily="34" charset="0"/>
              </a:rPr>
              <a:t>2.7.1.</a:t>
            </a:r>
            <a:r>
              <a:rPr lang="es-ES" b="1" dirty="0">
                <a:latin typeface="Arial Narrow"/>
                <a:ea typeface="Arial Narrow" panose="020B0606020202030204" pitchFamily="34" charset="0"/>
                <a:cs typeface="Arial Narrow" panose="020B0606020202030204" pitchFamily="34" charset="0"/>
              </a:rPr>
              <a:t> </a:t>
            </a:r>
            <a:r>
              <a:rPr lang="es-ES" sz="1800" b="1" dirty="0">
                <a:effectLst/>
                <a:latin typeface="Arial Narrow"/>
                <a:ea typeface="Arial Narrow" panose="020B0606020202030204" pitchFamily="34" charset="0"/>
                <a:cs typeface="Arial Narrow" panose="020B0606020202030204" pitchFamily="34" charset="0"/>
              </a:rPr>
              <a:t> </a:t>
            </a:r>
            <a:r>
              <a:rPr lang="es-ES" sz="1800" b="1" dirty="0" err="1">
                <a:effectLst/>
                <a:latin typeface="Arial Narrow"/>
                <a:ea typeface="Arial Narrow" panose="020B0606020202030204" pitchFamily="34" charset="0"/>
                <a:cs typeface="Arial Narrow" panose="020B0606020202030204" pitchFamily="34" charset="0"/>
              </a:rPr>
              <a:t>What’s</a:t>
            </a:r>
            <a:r>
              <a:rPr lang="es-ES" sz="1800" b="1" dirty="0">
                <a:effectLst/>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an</a:t>
            </a:r>
            <a:r>
              <a:rPr lang="es-ES" b="1" dirty="0">
                <a:latin typeface="Arial Narrow"/>
                <a:ea typeface="Arial Narrow" panose="020B0606020202030204" pitchFamily="34" charset="0"/>
                <a:cs typeface="Arial Narrow" panose="020B0606020202030204" pitchFamily="34" charset="0"/>
              </a:rPr>
              <a:t> </a:t>
            </a:r>
            <a:r>
              <a:rPr lang="es-ES" sz="1800" b="1" dirty="0" err="1">
                <a:effectLst/>
                <a:latin typeface="Arial Narrow"/>
                <a:ea typeface="Arial Narrow" panose="020B0606020202030204" pitchFamily="34" charset="0"/>
                <a:cs typeface="Arial Narrow" panose="020B0606020202030204" pitchFamily="34" charset="0"/>
              </a:rPr>
              <a:t>electronic</a:t>
            </a:r>
            <a:r>
              <a:rPr lang="es-ES" sz="1800" b="1" dirty="0">
                <a:effectLst/>
                <a:latin typeface="Arial Narrow"/>
                <a:ea typeface="Arial Narrow" panose="020B0606020202030204" pitchFamily="34" charset="0"/>
                <a:cs typeface="Arial Narrow" panose="020B0606020202030204" pitchFamily="34" charset="0"/>
              </a:rPr>
              <a:t> </a:t>
            </a:r>
            <a:r>
              <a:rPr lang="es-ES" b="1" dirty="0">
                <a:latin typeface="Arial Narrow"/>
                <a:ea typeface="Arial Narrow" panose="020B0606020202030204" pitchFamily="34" charset="0"/>
                <a:cs typeface="Arial Narrow" panose="020B0606020202030204" pitchFamily="34" charset="0"/>
              </a:rPr>
              <a:t>mail?/  </a:t>
            </a:r>
            <a:endParaRPr lang="es-MX" dirty="0"/>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esta información se presenta  con herramienta: </a:t>
            </a:r>
            <a:r>
              <a:rPr lang="es-MX" sz="1200" u="sng">
                <a:solidFill>
                  <a:prstClr val="black"/>
                </a:solidFill>
                <a:latin typeface="Calibri" panose="020F0502020204030204"/>
              </a:rPr>
              <a:t>pestañas </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381334" y="139674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éste el título del primer apartado de esta sección.</a:t>
            </a:r>
            <a:endParaRPr lang="es-MX" sz="120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125650" y="2303803"/>
            <a:ext cx="2249055" cy="490492"/>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éste es el contenido del primer apartado de esta sección.</a:t>
            </a:r>
            <a:endParaRPr lang="es-MX" sz="1200">
              <a:solidFill>
                <a:prstClr val="black"/>
              </a:solidFill>
              <a:latin typeface="Calibri" panose="020F0502020204030204"/>
            </a:endParaRPr>
          </a:p>
        </p:txBody>
      </p:sp>
      <p:sp>
        <p:nvSpPr>
          <p:cNvPr id="14" name="Bocadillo: rectángulo 13">
            <a:extLst>
              <a:ext uri="{FF2B5EF4-FFF2-40B4-BE49-F238E27FC236}">
                <a16:creationId xmlns:a16="http://schemas.microsoft.com/office/drawing/2014/main" xmlns="" id="{440CDA5A-C4DC-E422-E3D1-90F8713D6E42}"/>
              </a:ext>
            </a:extLst>
          </p:cNvPr>
          <p:cNvSpPr/>
          <p:nvPr/>
        </p:nvSpPr>
        <p:spPr>
          <a:xfrm>
            <a:off x="-1576466" y="3581280"/>
            <a:ext cx="2350655" cy="676769"/>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prstClr val="black"/>
                </a:solidFill>
                <a:latin typeface="Calibri" panose="020F0502020204030204"/>
              </a:rPr>
              <a:t>Aurelio: </a:t>
            </a:r>
            <a:r>
              <a:rPr lang="es-MX" sz="1200" dirty="0">
                <a:solidFill>
                  <a:prstClr val="black"/>
                </a:solidFill>
                <a:latin typeface="Calibri" panose="020F0502020204030204"/>
              </a:rPr>
              <a:t>Realizar una presentación en </a:t>
            </a:r>
            <a:r>
              <a:rPr lang="es-MX" sz="1200" dirty="0" err="1">
                <a:solidFill>
                  <a:prstClr val="black"/>
                </a:solidFill>
                <a:latin typeface="Calibri" panose="020F0502020204030204"/>
              </a:rPr>
              <a:t>Genially</a:t>
            </a:r>
            <a:r>
              <a:rPr lang="es-MX" sz="1200" dirty="0">
                <a:solidFill>
                  <a:prstClr val="black"/>
                </a:solidFill>
                <a:latin typeface="Calibri" panose="020F0502020204030204"/>
              </a:rPr>
              <a:t> con esta información.</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uadroTexto 9">
            <a:extLst>
              <a:ext uri="{FF2B5EF4-FFF2-40B4-BE49-F238E27FC236}">
                <a16:creationId xmlns:a16="http://schemas.microsoft.com/office/drawing/2014/main" xmlns="" id="{64BA6D5E-D23E-4D61-9407-3D8F6FAA5F81}"/>
              </a:ext>
            </a:extLst>
          </p:cNvPr>
          <p:cNvSpPr txBox="1"/>
          <p:nvPr/>
        </p:nvSpPr>
        <p:spPr>
          <a:xfrm>
            <a:off x="1005153" y="725880"/>
            <a:ext cx="5157786" cy="369332"/>
          </a:xfrm>
          <a:prstGeom prst="rect">
            <a:avLst/>
          </a:prstGeom>
          <a:noFill/>
        </p:spPr>
        <p:txBody>
          <a:bodyPr wrap="square" lIns="91440" tIns="45720" rIns="91440" bIns="45720" rtlCol="0" anchor="t">
            <a:spAutoFit/>
          </a:bodyPr>
          <a:lstStyle/>
          <a:p>
            <a:pPr lvl="0"/>
            <a:r>
              <a:rPr lang="es-MX" b="1" dirty="0">
                <a:solidFill>
                  <a:prstClr val="black"/>
                </a:solidFill>
              </a:rPr>
              <a:t>2.7. </a:t>
            </a:r>
            <a:r>
              <a:rPr lang="es-MX" b="1" dirty="0" err="1">
                <a:solidFill>
                  <a:prstClr val="black"/>
                </a:solidFill>
              </a:rPr>
              <a:t>Electronic</a:t>
            </a:r>
            <a:r>
              <a:rPr lang="es-MX" b="1" dirty="0">
                <a:solidFill>
                  <a:prstClr val="black"/>
                </a:solidFill>
              </a:rPr>
              <a:t> mails</a:t>
            </a:r>
            <a:endParaRPr kumimoji="0" lang="es-MX"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áfico 11" descr="Presentación con gráfico de barras con relleno sólido">
            <a:extLst>
              <a:ext uri="{FF2B5EF4-FFF2-40B4-BE49-F238E27FC236}">
                <a16:creationId xmlns:a16="http://schemas.microsoft.com/office/drawing/2014/main" xmlns="" id="{7FA5C49C-9F5A-42C5-9F6D-FBBD26876D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57937" y="2405707"/>
            <a:ext cx="2386991" cy="2386991"/>
          </a:xfrm>
          <a:prstGeom prst="rect">
            <a:avLst/>
          </a:prstGeom>
        </p:spPr>
      </p:pic>
      <p:sp>
        <p:nvSpPr>
          <p:cNvPr id="15" name="Bocadillo: rectángulo 14">
            <a:extLst>
              <a:ext uri="{FF2B5EF4-FFF2-40B4-BE49-F238E27FC236}">
                <a16:creationId xmlns:a16="http://schemas.microsoft.com/office/drawing/2014/main" xmlns="" id="{A687A65D-A10E-4008-AC7E-5B6E85FBBFBA}"/>
              </a:ext>
            </a:extLst>
          </p:cNvPr>
          <p:cNvSpPr/>
          <p:nvPr/>
        </p:nvSpPr>
        <p:spPr>
          <a:xfrm>
            <a:off x="-1429221" y="782944"/>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lang="es-MX" sz="1200">
              <a:solidFill>
                <a:prstClr val="black"/>
              </a:solidFill>
              <a:latin typeface="Calibri" panose="020F0502020204030204"/>
            </a:endParaRPr>
          </a:p>
        </p:txBody>
      </p:sp>
      <p:sp>
        <p:nvSpPr>
          <p:cNvPr id="17" name="CuadroTexto 16">
            <a:extLst>
              <a:ext uri="{FF2B5EF4-FFF2-40B4-BE49-F238E27FC236}">
                <a16:creationId xmlns:a16="http://schemas.microsoft.com/office/drawing/2014/main" xmlns="" id="{FC17CF09-23C3-4240-B1C2-DE216DBCDA25}"/>
              </a:ext>
            </a:extLst>
          </p:cNvPr>
          <p:cNvSpPr txBox="1"/>
          <p:nvPr/>
        </p:nvSpPr>
        <p:spPr>
          <a:xfrm>
            <a:off x="1662643" y="1893042"/>
            <a:ext cx="10281115" cy="584775"/>
          </a:xfrm>
          <a:prstGeom prst="rect">
            <a:avLst/>
          </a:prstGeom>
          <a:noFill/>
          <a:ln>
            <a:noFill/>
          </a:ln>
        </p:spPr>
        <p:txBody>
          <a:bodyPr wrap="square" lIns="91440" tIns="45720" rIns="91440" bIns="45720" rtlCol="0" anchor="t">
            <a:spAutoFit/>
          </a:bodyPr>
          <a:lstStyle/>
          <a:p>
            <a:pPr algn="just">
              <a:defRPr/>
            </a:pPr>
            <a:r>
              <a:rPr lang="en-US" sz="1600" dirty="0">
                <a:ea typeface="+mn-lt"/>
                <a:cs typeface="+mn-lt"/>
              </a:rPr>
              <a:t>Click the </a:t>
            </a:r>
            <a:r>
              <a:rPr lang="en-US" sz="1600" b="1" dirty="0">
                <a:ea typeface="+mn-lt"/>
                <a:cs typeface="+mn-lt"/>
              </a:rPr>
              <a:t>button </a:t>
            </a:r>
            <a:r>
              <a:rPr lang="en-US" sz="1600" dirty="0"/>
              <a:t>on the right </a:t>
            </a:r>
            <a:r>
              <a:rPr lang="en-US" sz="1600" dirty="0">
                <a:ea typeface="+mn-lt"/>
                <a:cs typeface="+mn-lt"/>
              </a:rPr>
              <a:t>to see</a:t>
            </a:r>
            <a:r>
              <a:rPr lang="en-US" sz="1600" b="1" dirty="0">
                <a:ea typeface="+mn-lt"/>
                <a:cs typeface="+mn-lt"/>
              </a:rPr>
              <a:t> </a:t>
            </a:r>
            <a:r>
              <a:rPr lang="en-US" sz="1600" dirty="0">
                <a:ea typeface="+mn-lt"/>
                <a:cs typeface="+mn-lt"/>
              </a:rPr>
              <a:t>the following presentation, where  you can find information about what an electronic mail is and how it is structured.</a:t>
            </a:r>
            <a:endParaRPr lang="en-US" dirty="0">
              <a:latin typeface="Calibri" panose="020F0502020204030204"/>
              <a:ea typeface="+mn-lt"/>
              <a:cs typeface="Calibri" panose="020F0502020204030204"/>
            </a:endParaRPr>
          </a:p>
        </p:txBody>
      </p:sp>
      <p:sp>
        <p:nvSpPr>
          <p:cNvPr id="4" name="CuadroTexto 3">
            <a:extLst>
              <a:ext uri="{FF2B5EF4-FFF2-40B4-BE49-F238E27FC236}">
                <a16:creationId xmlns:a16="http://schemas.microsoft.com/office/drawing/2014/main" xmlns="" id="{C467F230-AB86-6608-5A95-DB47C2305DE6}"/>
              </a:ext>
            </a:extLst>
          </p:cNvPr>
          <p:cNvSpPr txBox="1"/>
          <p:nvPr/>
        </p:nvSpPr>
        <p:spPr>
          <a:xfrm>
            <a:off x="1178172" y="2806929"/>
            <a:ext cx="8479765" cy="3539430"/>
          </a:xfrm>
          <a:prstGeom prst="rect">
            <a:avLst/>
          </a:prstGeom>
          <a:noFill/>
          <a:ln w="28575">
            <a:solidFill>
              <a:srgbClr val="FF3399"/>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mn-lt"/>
                <a:cs typeface="+mn-lt"/>
              </a:rPr>
              <a:t>Electronic mails (e-mails)</a:t>
            </a:r>
            <a:endParaRPr lang="es-ES" sz="1600" dirty="0">
              <a:ea typeface="+mn-lt"/>
              <a:cs typeface="+mn-lt"/>
            </a:endParaRPr>
          </a:p>
          <a:p>
            <a:pPr algn="just"/>
            <a:r>
              <a:rPr lang="en-US" sz="1600" dirty="0" err="1">
                <a:ea typeface="+mn-lt"/>
                <a:cs typeface="+mn-lt"/>
              </a:rPr>
              <a:t>Nowadayas</a:t>
            </a:r>
            <a:r>
              <a:rPr lang="en-US" sz="1600" dirty="0">
                <a:ea typeface="+mn-lt"/>
                <a:cs typeface="+mn-lt"/>
              </a:rPr>
              <a:t> writing e-mails is so common that almost nobody have problems to write messages. But what is an E-mail or email? E-mail is a short form for </a:t>
            </a:r>
            <a:r>
              <a:rPr lang="en-US" sz="1600" b="1" dirty="0">
                <a:ea typeface="+mn-lt"/>
                <a:cs typeface="+mn-lt"/>
              </a:rPr>
              <a:t>electronic mail</a:t>
            </a:r>
            <a:r>
              <a:rPr lang="en-US" sz="1600" dirty="0">
                <a:ea typeface="+mn-lt"/>
                <a:cs typeface="+mn-lt"/>
              </a:rPr>
              <a:t>. According to the Collins dictionary “</a:t>
            </a:r>
            <a:r>
              <a:rPr lang="en-US" sz="1600" b="1" dirty="0">
                <a:ea typeface="+mn-lt"/>
                <a:cs typeface="+mn-lt"/>
              </a:rPr>
              <a:t>Email</a:t>
            </a:r>
            <a:r>
              <a:rPr lang="en-US" sz="1600" dirty="0">
                <a:ea typeface="+mn-lt"/>
                <a:cs typeface="+mn-lt"/>
              </a:rPr>
              <a:t> is a system of sending written messages electronically from one computer to another”. In the workplace E-mail (or email) “functions as a medium to exchange information and share electronic files with colleagues, clients, and customers. Although e-mail may take the form of informal notes, you should follow the writing strategy and style described in correspondence because e-mail messages often function as business letters to those outside organizations and memos to those within organizations. Of course, memos and letters can also be attached to e-mails”. (</a:t>
            </a:r>
            <a:r>
              <a:rPr lang="en-US" sz="1600" dirty="0" err="1">
                <a:ea typeface="+mn-lt"/>
                <a:cs typeface="+mn-lt"/>
              </a:rPr>
              <a:t>J.Alread</a:t>
            </a:r>
            <a:r>
              <a:rPr lang="en-US" sz="1600" dirty="0">
                <a:ea typeface="+mn-lt"/>
                <a:cs typeface="+mn-lt"/>
              </a:rPr>
              <a:t>, </a:t>
            </a:r>
            <a:r>
              <a:rPr lang="en-US" sz="1600" dirty="0" err="1">
                <a:ea typeface="+mn-lt"/>
                <a:cs typeface="+mn-lt"/>
              </a:rPr>
              <a:t>Gerald;T</a:t>
            </a:r>
            <a:r>
              <a:rPr lang="en-US" sz="1600" dirty="0">
                <a:ea typeface="+mn-lt"/>
                <a:cs typeface="+mn-lt"/>
              </a:rPr>
              <a:t>. </a:t>
            </a:r>
            <a:r>
              <a:rPr lang="en-US" sz="1600" dirty="0" err="1">
                <a:ea typeface="+mn-lt"/>
                <a:cs typeface="+mn-lt"/>
              </a:rPr>
              <a:t>Brusaw</a:t>
            </a:r>
            <a:r>
              <a:rPr lang="en-US" sz="1600" dirty="0">
                <a:ea typeface="+mn-lt"/>
                <a:cs typeface="+mn-lt"/>
              </a:rPr>
              <a:t>, </a:t>
            </a:r>
            <a:r>
              <a:rPr lang="en-US" sz="1600" dirty="0" err="1">
                <a:ea typeface="+mn-lt"/>
                <a:cs typeface="+mn-lt"/>
              </a:rPr>
              <a:t>Charles;E</a:t>
            </a:r>
            <a:r>
              <a:rPr lang="en-US" sz="1600" dirty="0">
                <a:ea typeface="+mn-lt"/>
                <a:cs typeface="+mn-lt"/>
              </a:rPr>
              <a:t>, </a:t>
            </a:r>
            <a:r>
              <a:rPr lang="en-US" sz="1600" dirty="0" err="1">
                <a:ea typeface="+mn-lt"/>
                <a:cs typeface="+mn-lt"/>
              </a:rPr>
              <a:t>Oliu</a:t>
            </a:r>
            <a:r>
              <a:rPr lang="en-US" sz="1600" dirty="0">
                <a:ea typeface="+mn-lt"/>
                <a:cs typeface="+mn-lt"/>
              </a:rPr>
              <a:t>, Walter (2009).</a:t>
            </a:r>
            <a:endParaRPr lang="es-ES" sz="1600" dirty="0">
              <a:ea typeface="+mn-lt"/>
              <a:cs typeface="+mn-lt"/>
            </a:endParaRPr>
          </a:p>
          <a:p>
            <a:pPr algn="just"/>
            <a:r>
              <a:rPr lang="en-US" sz="1600" dirty="0">
                <a:ea typeface="+mn-lt"/>
                <a:cs typeface="+mn-lt"/>
              </a:rPr>
              <a:t>When writing emails is very important to be very careful with the </a:t>
            </a:r>
            <a:r>
              <a:rPr lang="en-US" sz="1600" b="1" dirty="0">
                <a:ea typeface="+mn-lt"/>
                <a:cs typeface="+mn-lt"/>
              </a:rPr>
              <a:t>spelling, grammar, and punctuation</a:t>
            </a:r>
            <a:r>
              <a:rPr lang="en-US" sz="1600" dirty="0">
                <a:ea typeface="+mn-lt"/>
                <a:cs typeface="+mn-lt"/>
              </a:rPr>
              <a:t>, it does not matter if we send them to very close friends or to our colleagues or the boss. According to J. </a:t>
            </a:r>
            <a:r>
              <a:rPr lang="en-US" sz="1600" dirty="0" err="1">
                <a:ea typeface="+mn-lt"/>
                <a:cs typeface="+mn-lt"/>
              </a:rPr>
              <a:t>Alread</a:t>
            </a:r>
            <a:r>
              <a:rPr lang="en-US" sz="1600" dirty="0">
                <a:ea typeface="+mn-lt"/>
                <a:cs typeface="+mn-lt"/>
              </a:rPr>
              <a:t>, Gerald; T. </a:t>
            </a:r>
            <a:r>
              <a:rPr lang="en-US" sz="1600" dirty="0" err="1">
                <a:ea typeface="+mn-lt"/>
                <a:cs typeface="+mn-lt"/>
              </a:rPr>
              <a:t>Brusaw</a:t>
            </a:r>
            <a:r>
              <a:rPr lang="en-US" sz="1600" dirty="0">
                <a:ea typeface="+mn-lt"/>
                <a:cs typeface="+mn-lt"/>
              </a:rPr>
              <a:t>, </a:t>
            </a:r>
            <a:r>
              <a:rPr lang="en-US" sz="1600" dirty="0" err="1">
                <a:ea typeface="+mn-lt"/>
                <a:cs typeface="+mn-lt"/>
              </a:rPr>
              <a:t>Charles;E</a:t>
            </a:r>
            <a:r>
              <a:rPr lang="en-US" sz="1600" dirty="0">
                <a:ea typeface="+mn-lt"/>
                <a:cs typeface="+mn-lt"/>
              </a:rPr>
              <a:t>, </a:t>
            </a:r>
            <a:r>
              <a:rPr lang="en-US" sz="1600" dirty="0" err="1">
                <a:ea typeface="+mn-lt"/>
                <a:cs typeface="+mn-lt"/>
              </a:rPr>
              <a:t>Oliu</a:t>
            </a:r>
            <a:r>
              <a:rPr lang="en-US" sz="1600" dirty="0">
                <a:ea typeface="+mn-lt"/>
                <a:cs typeface="+mn-lt"/>
              </a:rPr>
              <a:t>, Walter (2009), It is very important to be very careful when writing to the boss or to people outside the company or organization.</a:t>
            </a:r>
            <a:endParaRPr lang="es-ES" sz="1600" dirty="0">
              <a:ea typeface="+mn-lt"/>
              <a:cs typeface="+mn-lt"/>
            </a:endParaRPr>
          </a:p>
        </p:txBody>
      </p:sp>
      <p:pic>
        <p:nvPicPr>
          <p:cNvPr id="19" name="Imagen 18">
            <a:extLst>
              <a:ext uri="{FF2B5EF4-FFF2-40B4-BE49-F238E27FC236}">
                <a16:creationId xmlns:a16="http://schemas.microsoft.com/office/drawing/2014/main" xmlns="" id="{73E0D10E-035C-46D1-964D-13ADDC2E659C}"/>
              </a:ext>
            </a:extLst>
          </p:cNvPr>
          <p:cNvPicPr>
            <a:picLocks noChangeAspect="1"/>
          </p:cNvPicPr>
          <p:nvPr/>
        </p:nvPicPr>
        <p:blipFill>
          <a:blip r:embed="rId4"/>
          <a:stretch>
            <a:fillRect/>
          </a:stretch>
        </p:blipFill>
        <p:spPr>
          <a:xfrm>
            <a:off x="1160255" y="1893042"/>
            <a:ext cx="462506" cy="318471"/>
          </a:xfrm>
          <a:prstGeom prst="rect">
            <a:avLst/>
          </a:prstGeom>
        </p:spPr>
      </p:pic>
    </p:spTree>
    <p:extLst>
      <p:ext uri="{BB962C8B-B14F-4D97-AF65-F5344CB8AC3E}">
        <p14:creationId xmlns:p14="http://schemas.microsoft.com/office/powerpoint/2010/main" val="173843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328491" y="688157"/>
            <a:ext cx="11856536" cy="585373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1800"/>
              </a:lnSpc>
              <a:spcAft>
                <a:spcPts val="800"/>
              </a:spcAft>
            </a:pPr>
            <a:endParaRPr lang="en-US" sz="1200" b="1">
              <a:solidFill>
                <a:srgbClr val="000066"/>
              </a:solidFill>
              <a:effectLst/>
              <a:latin typeface="+mj-lt"/>
              <a:ea typeface="Times New Roman" panose="02020603050405020304" pitchFamily="18" charset="0"/>
              <a:cs typeface="Times New Roman" panose="02020603050405020304" pitchFamily="18" charset="0"/>
            </a:endParaRPr>
          </a:p>
          <a:p>
            <a:pPr algn="just">
              <a:lnSpc>
                <a:spcPts val="1800"/>
              </a:lnSpc>
              <a:spcAft>
                <a:spcPts val="800"/>
              </a:spcAft>
            </a:pPr>
            <a:endParaRPr lang="en-US" sz="1200" b="1">
              <a:solidFill>
                <a:srgbClr val="000066"/>
              </a:solidFill>
              <a:latin typeface="+mj-lt"/>
              <a:ea typeface="Times New Roman" panose="02020603050405020304" pitchFamily="18"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r>
              <a:rPr lang="en-US" sz="1800">
                <a:solidFill>
                  <a:srgbClr val="0000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2136513" y="802124"/>
            <a:ext cx="2249055" cy="490492"/>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continua información de la diapositiva anterior.</a:t>
            </a:r>
            <a:endParaRPr lang="es-MX" sz="1200" dirty="0">
              <a:solidFill>
                <a:prstClr val="black"/>
              </a:solidFill>
              <a:latin typeface="Calibri" panose="020F0502020204030204"/>
            </a:endParaRPr>
          </a:p>
        </p:txBody>
      </p:sp>
      <p:sp>
        <p:nvSpPr>
          <p:cNvPr id="14" name="Bocadillo: rectángulo 13">
            <a:extLst>
              <a:ext uri="{FF2B5EF4-FFF2-40B4-BE49-F238E27FC236}">
                <a16:creationId xmlns:a16="http://schemas.microsoft.com/office/drawing/2014/main" xmlns="" id="{440CDA5A-C4DC-E422-E3D1-90F8713D6E42}"/>
              </a:ext>
            </a:extLst>
          </p:cNvPr>
          <p:cNvSpPr/>
          <p:nvPr/>
        </p:nvSpPr>
        <p:spPr>
          <a:xfrm>
            <a:off x="-2022164" y="3316837"/>
            <a:ext cx="2350655" cy="955590"/>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prstClr val="black"/>
                </a:solidFill>
                <a:latin typeface="Calibri" panose="020F0502020204030204"/>
              </a:rPr>
              <a:t>Aurelio: </a:t>
            </a:r>
            <a:r>
              <a:rPr lang="es-MX" sz="1200" dirty="0">
                <a:solidFill>
                  <a:prstClr val="black"/>
                </a:solidFill>
                <a:latin typeface="Calibri" panose="020F0502020204030204"/>
              </a:rPr>
              <a:t>esta información debe integrarse en la presentación solicitada en la dispositiva anterior.</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xmlns="" id="{C467F230-AB86-6608-5A95-DB47C2305DE6}"/>
              </a:ext>
            </a:extLst>
          </p:cNvPr>
          <p:cNvSpPr txBox="1"/>
          <p:nvPr/>
        </p:nvSpPr>
        <p:spPr>
          <a:xfrm>
            <a:off x="591443" y="902273"/>
            <a:ext cx="11192062" cy="5262979"/>
          </a:xfrm>
          <a:prstGeom prst="rect">
            <a:avLst/>
          </a:prstGeom>
          <a:noFill/>
          <a:ln w="28575">
            <a:solidFill>
              <a:srgbClr val="FF3399"/>
            </a:solid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These authors also recommend taking into account the following tips before writing emails:</a:t>
            </a:r>
          </a:p>
          <a:p>
            <a:r>
              <a:rPr lang="en-US" sz="1600" dirty="0">
                <a:ea typeface="+mn-lt"/>
                <a:cs typeface="+mn-lt"/>
              </a:rPr>
              <a:t> </a:t>
            </a:r>
            <a:r>
              <a:rPr lang="es-MX" sz="1600" dirty="0">
                <a:ea typeface="+mn-lt"/>
                <a:cs typeface="+mn-lt"/>
              </a:rPr>
              <a:t>writer’s checklist-</a:t>
            </a:r>
            <a:r>
              <a:rPr lang="es-MX" sz="1600" i="1" dirty="0">
                <a:ea typeface="+mn-lt"/>
                <a:cs typeface="+mn-lt"/>
              </a:rPr>
              <a:t>Observing Workplace Netiquette.</a:t>
            </a:r>
            <a:endParaRPr lang="en-US" sz="1600" dirty="0">
              <a:ea typeface="+mn-lt"/>
              <a:cs typeface="+mn-lt"/>
            </a:endParaRPr>
          </a:p>
          <a:p>
            <a:endParaRPr lang="en-US" sz="1600" dirty="0">
              <a:ea typeface="+mn-lt"/>
              <a:cs typeface="+mn-lt"/>
            </a:endParaRPr>
          </a:p>
          <a:p>
            <a:pPr marL="285750" indent="-285750">
              <a:buFont typeface="Symbol"/>
              <a:buChar char="•"/>
            </a:pPr>
            <a:r>
              <a:rPr lang="en-US" sz="1600" dirty="0">
                <a:ea typeface="+mn-lt"/>
                <a:cs typeface="+mn-lt"/>
              </a:rPr>
              <a:t>   Review your </a:t>
            </a:r>
            <a:r>
              <a:rPr lang="en-US" sz="1600" dirty="0" err="1">
                <a:ea typeface="+mn-lt"/>
                <a:cs typeface="+mn-lt"/>
              </a:rPr>
              <a:t>Insitution’s</a:t>
            </a:r>
            <a:r>
              <a:rPr lang="en-US" sz="1600" dirty="0">
                <a:ea typeface="+mn-lt"/>
                <a:cs typeface="+mn-lt"/>
              </a:rPr>
              <a:t> policy regarding the use of e-mail.</a:t>
            </a:r>
          </a:p>
          <a:p>
            <a:pPr marL="285750" indent="-285750">
              <a:buFont typeface="Symbol"/>
              <a:buChar char="•"/>
            </a:pPr>
            <a:r>
              <a:rPr lang="en-US" sz="1600" dirty="0">
                <a:ea typeface="+mn-lt"/>
                <a:cs typeface="+mn-lt"/>
              </a:rPr>
              <a:t>  Try to keep a high level of professionalism when your write an e-mail.</a:t>
            </a:r>
          </a:p>
          <a:p>
            <a:pPr marL="285750" indent="-285750">
              <a:buFont typeface="Symbol"/>
              <a:buChar char="•"/>
            </a:pPr>
            <a:r>
              <a:rPr lang="en-US" sz="1600" dirty="0">
                <a:ea typeface="+mn-lt"/>
                <a:cs typeface="+mn-lt"/>
              </a:rPr>
              <a:t>   Do not send email’s with jokes or spam,  office gossip, or use impolite language.</a:t>
            </a:r>
          </a:p>
          <a:p>
            <a:pPr marL="285750" indent="-285750">
              <a:buFont typeface="Symbol"/>
              <a:buChar char="•"/>
            </a:pPr>
            <a:r>
              <a:rPr lang="en-US" sz="1600" dirty="0">
                <a:ea typeface="+mn-lt"/>
                <a:cs typeface="+mn-lt"/>
              </a:rPr>
              <a:t>   Do not send offensive messages.</a:t>
            </a:r>
          </a:p>
          <a:p>
            <a:pPr marL="285750" indent="-285750">
              <a:buFont typeface="Symbol"/>
              <a:buChar char="•"/>
            </a:pPr>
            <a:r>
              <a:rPr lang="en-US" sz="1600" dirty="0">
                <a:ea typeface="+mn-lt"/>
                <a:cs typeface="+mn-lt"/>
              </a:rPr>
              <a:t>   Do not use an e-mail account related to a hobby (gardening </a:t>
            </a:r>
            <a:r>
              <a:rPr lang="en-US" sz="1600" dirty="0">
                <a:ea typeface="+mn-lt"/>
                <a:cs typeface="+mn-lt"/>
                <a:hlinkClick r:id="rId2">
                  <a:extLst>
                    <a:ext uri="{A12FA001-AC4F-418D-AE19-62706E023703}">
                      <ahyp:hlinkClr xmlns:ahyp="http://schemas.microsoft.com/office/drawing/2018/hyperlinkcolor" xmlns="" val="tx"/>
                    </a:ext>
                  </a:extLst>
                </a:hlinkClick>
              </a:rPr>
              <a:t>lover@outlook.com</a:t>
            </a:r>
            <a:r>
              <a:rPr lang="en-US" sz="1600" dirty="0">
                <a:ea typeface="+mn-lt"/>
                <a:cs typeface="+mn-lt"/>
              </a:rPr>
              <a:t> it’s better to use an email account based on your last name Robinson120</a:t>
            </a:r>
            <a:r>
              <a:rPr lang="en-US" sz="1600" u="sng" dirty="0">
                <a:ea typeface="+mn-lt"/>
                <a:cs typeface="+mn-lt"/>
                <a:hlinkClick r:id="rId3">
                  <a:extLst>
                    <a:ext uri="{A12FA001-AC4F-418D-AE19-62706E023703}">
                      <ahyp:hlinkClr xmlns:ahyp="http://schemas.microsoft.com/office/drawing/2018/hyperlinkcolor" xmlns="" val="tx"/>
                    </a:ext>
                  </a:extLst>
                </a:hlinkClick>
              </a:rPr>
              <a:t>@outlook.com</a:t>
            </a:r>
            <a:r>
              <a:rPr lang="en-US" sz="1600" dirty="0">
                <a:ea typeface="+mn-lt"/>
                <a:cs typeface="+mn-lt"/>
              </a:rPr>
              <a:t> </a:t>
            </a:r>
          </a:p>
          <a:p>
            <a:pPr marL="285750" indent="-285750">
              <a:buFont typeface="Symbol"/>
              <a:buChar char="•"/>
            </a:pPr>
            <a:r>
              <a:rPr lang="en-US" sz="1600" dirty="0">
                <a:ea typeface="+mn-lt"/>
                <a:cs typeface="+mn-lt"/>
              </a:rPr>
              <a:t>  Don’t forget to include  a subject line that describes the topic of the mail and in this way the recipient will get an idea of what the message is about.</a:t>
            </a:r>
          </a:p>
          <a:p>
            <a:pPr marL="285750" indent="-285750">
              <a:buFont typeface="Symbol"/>
              <a:buChar char="•"/>
            </a:pPr>
            <a:r>
              <a:rPr lang="en-US" sz="1600" dirty="0">
                <a:ea typeface="+mn-lt"/>
                <a:cs typeface="+mn-lt"/>
              </a:rPr>
              <a:t>   Adapt forwarded messages: revise the subject line to reflect the current content and cut irrelevant previous text, based on  your purpose and context.</a:t>
            </a:r>
          </a:p>
          <a:p>
            <a:pPr marL="285750" indent="-285750">
              <a:buFont typeface="Symbol"/>
              <a:buChar char="•"/>
            </a:pPr>
            <a:r>
              <a:rPr lang="en-US" sz="1600" dirty="0">
                <a:ea typeface="+mn-lt"/>
                <a:cs typeface="+mn-lt"/>
              </a:rPr>
              <a:t>   Use the “cc:”(copy) and “bcc:”(blind copy) address lines and consider your institutions policies’.</a:t>
            </a:r>
          </a:p>
          <a:p>
            <a:pPr marL="285750" indent="-285750">
              <a:buFont typeface="Symbol"/>
              <a:buChar char="•"/>
            </a:pPr>
            <a:r>
              <a:rPr lang="en-US" sz="1600" dirty="0">
                <a:ea typeface="+mn-lt"/>
                <a:cs typeface="+mn-lt"/>
              </a:rPr>
              <a:t>   Include a cover  message for all e-mail messages with attachments (“Attached is a copy of the report for your review. . . .”).</a:t>
            </a:r>
          </a:p>
          <a:p>
            <a:pPr marL="285750" indent="-285750">
              <a:buFont typeface="Symbol"/>
              <a:buChar char="•"/>
            </a:pPr>
            <a:r>
              <a:rPr lang="en-US" sz="1600" dirty="0">
                <a:ea typeface="+mn-lt"/>
                <a:cs typeface="+mn-lt"/>
              </a:rPr>
              <a:t> Send a </a:t>
            </a:r>
            <a:r>
              <a:rPr lang="en-US" sz="1600" b="1" dirty="0">
                <a:ea typeface="+mn-lt"/>
                <a:cs typeface="+mn-lt"/>
              </a:rPr>
              <a:t>"</a:t>
            </a:r>
            <a:r>
              <a:rPr lang="en-US" sz="1600" dirty="0">
                <a:ea typeface="+mn-lt"/>
                <a:cs typeface="+mn-lt"/>
              </a:rPr>
              <a:t>courtesy response</a:t>
            </a:r>
            <a:r>
              <a:rPr lang="en-US" sz="1600" b="1" dirty="0">
                <a:ea typeface="+mn-lt"/>
                <a:cs typeface="+mn-lt"/>
              </a:rPr>
              <a:t>"</a:t>
            </a:r>
            <a:r>
              <a:rPr lang="en-US" sz="1600" dirty="0">
                <a:ea typeface="+mn-lt"/>
                <a:cs typeface="+mn-lt"/>
              </a:rPr>
              <a:t> to inform you need a few days or more to respond to a request. </a:t>
            </a:r>
          </a:p>
          <a:p>
            <a:pPr marL="285750" indent="-285750">
              <a:buFont typeface="Symbol"/>
              <a:buChar char="•"/>
            </a:pPr>
            <a:r>
              <a:rPr lang="en-US" sz="1600" dirty="0">
                <a:ea typeface="+mn-lt"/>
                <a:cs typeface="+mn-lt"/>
              </a:rPr>
              <a:t> It’s no appropriate to write in ALL UPPERCASE LETTERS (called “shouting”) or in all lowercase letters in an email.</a:t>
            </a:r>
          </a:p>
          <a:p>
            <a:pPr marL="285750" indent="-285750">
              <a:buFont typeface="Symbol"/>
              <a:buChar char="•"/>
            </a:pPr>
            <a:r>
              <a:rPr lang="en-US" sz="1600" dirty="0">
                <a:ea typeface="+mn-lt"/>
                <a:cs typeface="+mn-lt"/>
              </a:rPr>
              <a:t> Avoid e-mail abbreviations (BTW for by the </a:t>
            </a:r>
            <a:r>
              <a:rPr lang="en-US" sz="1600" dirty="0" err="1">
                <a:ea typeface="+mn-lt"/>
                <a:cs typeface="+mn-lt"/>
              </a:rPr>
              <a:t>way,for</a:t>
            </a:r>
            <a:r>
              <a:rPr lang="en-US" sz="1600" dirty="0">
                <a:ea typeface="+mn-lt"/>
                <a:cs typeface="+mn-lt"/>
              </a:rPr>
              <a:t> example) used in personal e-</a:t>
            </a:r>
            <a:r>
              <a:rPr lang="en-US" sz="1600" dirty="0" err="1">
                <a:ea typeface="+mn-lt"/>
                <a:cs typeface="+mn-lt"/>
              </a:rPr>
              <a:t>mail,chat</a:t>
            </a:r>
            <a:r>
              <a:rPr lang="en-US" sz="1600" dirty="0">
                <a:ea typeface="+mn-lt"/>
                <a:cs typeface="+mn-lt"/>
              </a:rPr>
              <a:t> rooms, and instant messaging.</a:t>
            </a:r>
          </a:p>
          <a:p>
            <a:pPr marL="285750" indent="-285750">
              <a:buFont typeface="Symbol"/>
              <a:buChar char="•"/>
            </a:pPr>
            <a:r>
              <a:rPr lang="en-US" sz="1600" dirty="0">
                <a:ea typeface="+mn-lt"/>
                <a:cs typeface="+mn-lt"/>
              </a:rPr>
              <a:t>Do not use emoticons when you write business and professional e-mails.</a:t>
            </a:r>
          </a:p>
          <a:p>
            <a:endParaRPr lang="en-US" sz="1600" dirty="0">
              <a:ea typeface="+mn-lt"/>
              <a:cs typeface="+mn-lt"/>
            </a:endParaRPr>
          </a:p>
          <a:p>
            <a:endParaRPr lang="es-ES" sz="1600" dirty="0">
              <a:cs typeface="Calibri"/>
            </a:endParaRPr>
          </a:p>
        </p:txBody>
      </p:sp>
    </p:spTree>
    <p:extLst>
      <p:ext uri="{BB962C8B-B14F-4D97-AF65-F5344CB8AC3E}">
        <p14:creationId xmlns:p14="http://schemas.microsoft.com/office/powerpoint/2010/main" val="321533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263951" y="1314939"/>
            <a:ext cx="11921076" cy="522695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1800"/>
              </a:lnSpc>
              <a:spcAft>
                <a:spcPts val="800"/>
              </a:spcAft>
            </a:pPr>
            <a:endParaRPr lang="en-US" sz="1200" b="1">
              <a:solidFill>
                <a:srgbClr val="000066"/>
              </a:solidFill>
              <a:effectLst/>
              <a:latin typeface="+mj-lt"/>
              <a:ea typeface="Times New Roman" panose="02020603050405020304" pitchFamily="18" charset="0"/>
              <a:cs typeface="Times New Roman" panose="02020603050405020304" pitchFamily="18" charset="0"/>
            </a:endParaRPr>
          </a:p>
          <a:p>
            <a:pPr algn="just">
              <a:lnSpc>
                <a:spcPts val="1800"/>
              </a:lnSpc>
              <a:spcAft>
                <a:spcPts val="800"/>
              </a:spcAft>
            </a:pPr>
            <a:endParaRPr lang="en-US" sz="1200" b="1">
              <a:solidFill>
                <a:srgbClr val="000066"/>
              </a:solidFill>
              <a:latin typeface="+mj-lt"/>
              <a:ea typeface="Times New Roman" panose="02020603050405020304" pitchFamily="18"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r>
              <a:rPr lang="en-US" sz="1800">
                <a:solidFill>
                  <a:srgbClr val="0000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continuación de las dos diapositivas anteriores.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xmlns="" id="{C467F230-AB86-6608-5A95-DB47C2305DE6}"/>
              </a:ext>
            </a:extLst>
          </p:cNvPr>
          <p:cNvSpPr txBox="1"/>
          <p:nvPr/>
        </p:nvSpPr>
        <p:spPr>
          <a:xfrm>
            <a:off x="528792" y="1943257"/>
            <a:ext cx="11198151" cy="3693319"/>
          </a:xfrm>
          <a:prstGeom prst="rect">
            <a:avLst/>
          </a:prstGeom>
          <a:noFill/>
          <a:ln w="28575">
            <a:solidFill>
              <a:srgbClr val="FF3399"/>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Other relevant characteristics to consider are:</a:t>
            </a:r>
            <a:endParaRPr lang="en-US" dirty="0">
              <a:ea typeface="+mn-lt"/>
              <a:cs typeface="+mn-lt"/>
            </a:endParaRPr>
          </a:p>
          <a:p>
            <a:endParaRPr lang="en-US" dirty="0">
              <a:ea typeface="+mn-lt"/>
              <a:cs typeface="+mn-lt"/>
            </a:endParaRPr>
          </a:p>
          <a:p>
            <a:pPr algn="just"/>
            <a:r>
              <a:rPr lang="en-US" dirty="0">
                <a:ea typeface="+mn-lt"/>
                <a:cs typeface="+mn-lt"/>
              </a:rPr>
              <a:t>- Break up your writing into short paragraphs to avoid dense of blocks of text.</a:t>
            </a:r>
          </a:p>
          <a:p>
            <a:pPr algn="just"/>
            <a:r>
              <a:rPr lang="en-US" dirty="0">
                <a:ea typeface="+mn-lt"/>
                <a:cs typeface="+mn-lt"/>
              </a:rPr>
              <a:t>- Consider giving a general specification in the main part of a short paragraph for messages that are longer. providing an overview at the top in a brief paragraph for messages that run longer than a screen of text.</a:t>
            </a:r>
          </a:p>
          <a:p>
            <a:pPr algn="just"/>
            <a:r>
              <a:rPr lang="en-US" dirty="0">
                <a:ea typeface="+mn-lt"/>
                <a:cs typeface="+mn-lt"/>
              </a:rPr>
              <a:t>-  Place your reply to someone else’s message at the top of the e-mail window so that recipients can quickly see your answer.</a:t>
            </a:r>
          </a:p>
          <a:p>
            <a:pPr algn="just"/>
            <a:r>
              <a:rPr lang="en-US" dirty="0">
                <a:ea typeface="+mn-lt"/>
                <a:cs typeface="+mn-lt"/>
              </a:rPr>
              <a:t>-  When you reply to a message, quote only relevant parts. If your system does not distinguish the quoted text, note it with a greater-than symbol (&gt;). </a:t>
            </a:r>
          </a:p>
          <a:p>
            <a:pPr algn="just"/>
            <a:endParaRPr lang="en-US" dirty="0">
              <a:ea typeface="+mn-lt"/>
              <a:cs typeface="+mn-lt"/>
            </a:endParaRPr>
          </a:p>
          <a:p>
            <a:pPr algn="r"/>
            <a:r>
              <a:rPr lang="en-US" dirty="0">
                <a:ea typeface="+mn-lt"/>
                <a:cs typeface="+mn-lt"/>
              </a:rPr>
              <a:t>      (Adapted from </a:t>
            </a:r>
            <a:r>
              <a:rPr lang="en-US" dirty="0" err="1">
                <a:ea typeface="+mn-lt"/>
                <a:cs typeface="+mn-lt"/>
              </a:rPr>
              <a:t>Alred</a:t>
            </a:r>
            <a:r>
              <a:rPr lang="en-US" dirty="0">
                <a:ea typeface="+mn-lt"/>
                <a:cs typeface="+mn-lt"/>
              </a:rPr>
              <a:t>, G. </a:t>
            </a:r>
            <a:r>
              <a:rPr lang="en-US" i="1" dirty="0">
                <a:ea typeface="+mn-lt"/>
                <a:cs typeface="+mn-lt"/>
              </a:rPr>
              <a:t>et al. </a:t>
            </a:r>
            <a:r>
              <a:rPr lang="en-US" dirty="0">
                <a:ea typeface="+mn-lt"/>
                <a:cs typeface="+mn-lt"/>
              </a:rPr>
              <a:t>2009, p 162-165)</a:t>
            </a:r>
          </a:p>
          <a:p>
            <a:endParaRPr lang="en-US" dirty="0">
              <a:ea typeface="+mn-lt"/>
              <a:cs typeface="+mn-lt"/>
            </a:endParaRPr>
          </a:p>
          <a:p>
            <a:endParaRPr lang="es-ES" dirty="0">
              <a:cs typeface="Calibri"/>
            </a:endParaRPr>
          </a:p>
        </p:txBody>
      </p:sp>
      <p:sp>
        <p:nvSpPr>
          <p:cNvPr id="21" name="Bocadillo: rectángulo 20">
            <a:extLst>
              <a:ext uri="{FF2B5EF4-FFF2-40B4-BE49-F238E27FC236}">
                <a16:creationId xmlns:a16="http://schemas.microsoft.com/office/drawing/2014/main" xmlns="" id="{F92D2032-A084-4952-A7AA-00F56FB92346}"/>
              </a:ext>
            </a:extLst>
          </p:cNvPr>
          <p:cNvSpPr/>
          <p:nvPr/>
        </p:nvSpPr>
        <p:spPr>
          <a:xfrm>
            <a:off x="-2022164" y="3316837"/>
            <a:ext cx="2350655" cy="849810"/>
          </a:xfrm>
          <a:prstGeom prst="wedgeRectCallout">
            <a:avLst>
              <a:gd name="adj1" fmla="val 55423"/>
              <a:gd name="adj2" fmla="val -20117"/>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prstClr val="black"/>
                </a:solidFill>
                <a:latin typeface="Calibri" panose="020F0502020204030204"/>
              </a:rPr>
              <a:t>Aurelio: </a:t>
            </a:r>
            <a:r>
              <a:rPr lang="es-MX" sz="1200" dirty="0">
                <a:solidFill>
                  <a:prstClr val="black"/>
                </a:solidFill>
                <a:latin typeface="Calibri" panose="020F0502020204030204"/>
              </a:rPr>
              <a:t>esta información debe integrarse en la presentación solicitada en la dispositiva anterior.</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25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396817" y="914401"/>
            <a:ext cx="11398366" cy="5627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1800"/>
              </a:lnSpc>
              <a:spcAft>
                <a:spcPts val="800"/>
              </a:spcAft>
            </a:pPr>
            <a:endParaRPr lang="en-US" sz="1200" b="1">
              <a:solidFill>
                <a:srgbClr val="000066"/>
              </a:solidFill>
              <a:effectLst/>
              <a:latin typeface="+mj-lt"/>
              <a:ea typeface="Times New Roman" panose="02020603050405020304" pitchFamily="18" charset="0"/>
              <a:cs typeface="Times New Roman" panose="02020603050405020304" pitchFamily="18" charset="0"/>
            </a:endParaRPr>
          </a:p>
          <a:p>
            <a:pPr algn="just">
              <a:lnSpc>
                <a:spcPts val="1800"/>
              </a:lnSpc>
              <a:spcAft>
                <a:spcPts val="800"/>
              </a:spcAft>
            </a:pPr>
            <a:endParaRPr lang="en-US" sz="1200" b="1">
              <a:solidFill>
                <a:srgbClr val="000066"/>
              </a:solidFill>
              <a:latin typeface="+mj-lt"/>
              <a:ea typeface="Times New Roman" panose="02020603050405020304" pitchFamily="18"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r>
              <a:rPr lang="en-US" sz="1800">
                <a:solidFill>
                  <a:srgbClr val="0000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continuación de las tres diapositivas anteriores.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xmlns="" id="{C467F230-AB86-6608-5A95-DB47C2305DE6}"/>
              </a:ext>
            </a:extLst>
          </p:cNvPr>
          <p:cNvSpPr txBox="1"/>
          <p:nvPr/>
        </p:nvSpPr>
        <p:spPr>
          <a:xfrm>
            <a:off x="641914" y="1322242"/>
            <a:ext cx="10749348" cy="5078313"/>
          </a:xfrm>
          <a:prstGeom prst="rect">
            <a:avLst/>
          </a:prstGeom>
          <a:noFill/>
          <a:ln w="28575">
            <a:solidFill>
              <a:srgbClr val="FF3399"/>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Knowing the parts of an email can be very useful in English.  You might have to tell someone your email address, or try to describe where you wrote a piece of information.  In any case it’s best to start this course at the beginning with the most basic structures.</a:t>
            </a:r>
            <a:endParaRPr lang="en-US" b="1" dirty="0">
              <a:ea typeface="+mn-lt"/>
              <a:cs typeface="+mn-lt"/>
            </a:endParaRPr>
          </a:p>
          <a:p>
            <a:r>
              <a:rPr lang="en-US" dirty="0">
                <a:ea typeface="+mn-lt"/>
                <a:cs typeface="+mn-lt"/>
              </a:rPr>
              <a:t>Here are the different parts of an e-mail:</a:t>
            </a:r>
          </a:p>
          <a:p>
            <a:r>
              <a:rPr lang="en-US" dirty="0">
                <a:ea typeface="+mn-lt"/>
                <a:cs typeface="+mn-lt"/>
              </a:rPr>
              <a:t>The </a:t>
            </a:r>
            <a:r>
              <a:rPr lang="en-US" b="1" dirty="0">
                <a:ea typeface="+mn-lt"/>
                <a:cs typeface="+mn-lt"/>
              </a:rPr>
              <a:t>address</a:t>
            </a:r>
            <a:r>
              <a:rPr lang="en-US" dirty="0">
                <a:solidFill>
                  <a:srgbClr val="FF0000"/>
                </a:solidFill>
                <a:ea typeface="+mn-lt"/>
                <a:cs typeface="+mn-lt"/>
              </a:rPr>
              <a:t>:</a:t>
            </a:r>
            <a:r>
              <a:rPr lang="en-US" dirty="0">
                <a:ea typeface="+mn-lt"/>
                <a:cs typeface="+mn-lt"/>
              </a:rPr>
              <a:t> this is the line where you enter in the email address you wish to send the mail to. You usually have three options when sending an email:</a:t>
            </a:r>
          </a:p>
          <a:p>
            <a:r>
              <a:rPr lang="en-US" dirty="0">
                <a:ea typeface="+mn-lt"/>
                <a:cs typeface="+mn-lt"/>
              </a:rPr>
              <a:t>· </a:t>
            </a:r>
            <a:r>
              <a:rPr lang="en-US" b="1" dirty="0">
                <a:ea typeface="+mn-lt"/>
                <a:cs typeface="+mn-lt"/>
              </a:rPr>
              <a:t>to</a:t>
            </a:r>
            <a:r>
              <a:rPr lang="en-US" dirty="0">
                <a:ea typeface="+mn-lt"/>
                <a:cs typeface="+mn-lt"/>
              </a:rPr>
              <a:t>: this is where you type the address you wish to send your e-mail to.</a:t>
            </a:r>
          </a:p>
          <a:p>
            <a:r>
              <a:rPr lang="en-US" dirty="0">
                <a:ea typeface="+mn-lt"/>
                <a:cs typeface="+mn-lt"/>
              </a:rPr>
              <a:t>· </a:t>
            </a:r>
            <a:r>
              <a:rPr lang="en-US" b="1" dirty="0">
                <a:ea typeface="+mn-lt"/>
                <a:cs typeface="+mn-lt"/>
              </a:rPr>
              <a:t>add Cc</a:t>
            </a:r>
            <a:r>
              <a:rPr lang="en-US" dirty="0">
                <a:ea typeface="+mn-lt"/>
                <a:cs typeface="+mn-lt"/>
              </a:rPr>
              <a:t>: this is to add other receivers. It stands for Carbon Copy.</a:t>
            </a:r>
          </a:p>
          <a:p>
            <a:r>
              <a:rPr lang="en-US" dirty="0">
                <a:ea typeface="+mn-lt"/>
                <a:cs typeface="+mn-lt"/>
              </a:rPr>
              <a:t>· </a:t>
            </a:r>
            <a:r>
              <a:rPr lang="en-US" b="1" dirty="0">
                <a:ea typeface="+mn-lt"/>
                <a:cs typeface="+mn-lt"/>
              </a:rPr>
              <a:t>add Bcc</a:t>
            </a:r>
            <a:r>
              <a:rPr lang="en-US" dirty="0">
                <a:ea typeface="+mn-lt"/>
                <a:cs typeface="+mn-lt"/>
              </a:rPr>
              <a:t>: to add some other receivers, but in this case you don’t want the rest to know you are sending copying this person in. It stands for Blind Carbon Copy.</a:t>
            </a:r>
          </a:p>
          <a:p>
            <a:r>
              <a:rPr lang="en-US" b="1" dirty="0">
                <a:ea typeface="+mn-lt"/>
                <a:cs typeface="+mn-lt"/>
              </a:rPr>
              <a:t>The subject line</a:t>
            </a:r>
            <a:r>
              <a:rPr lang="en-US" dirty="0">
                <a:solidFill>
                  <a:srgbClr val="FF0000"/>
                </a:solidFill>
                <a:ea typeface="+mn-lt"/>
                <a:cs typeface="+mn-lt"/>
              </a:rPr>
              <a:t>:</a:t>
            </a:r>
            <a:r>
              <a:rPr lang="en-US" dirty="0">
                <a:ea typeface="+mn-lt"/>
                <a:cs typeface="+mn-lt"/>
              </a:rPr>
              <a:t> this is the line that appears to let people know what you will be talking about. This is very important since it gives the main information of your e-mail.</a:t>
            </a:r>
          </a:p>
          <a:p>
            <a:r>
              <a:rPr lang="en-US" b="1" dirty="0">
                <a:ea typeface="+mn-lt"/>
                <a:cs typeface="+mn-lt"/>
              </a:rPr>
              <a:t>The</a:t>
            </a:r>
            <a:r>
              <a:rPr lang="en-US" dirty="0">
                <a:ea typeface="+mn-lt"/>
                <a:cs typeface="+mn-lt"/>
              </a:rPr>
              <a:t> </a:t>
            </a:r>
            <a:r>
              <a:rPr lang="en-US" b="1" dirty="0">
                <a:ea typeface="+mn-lt"/>
                <a:cs typeface="+mn-lt"/>
              </a:rPr>
              <a:t>opening</a:t>
            </a:r>
            <a:r>
              <a:rPr lang="en-US" b="1" dirty="0">
                <a:solidFill>
                  <a:srgbClr val="FF0000"/>
                </a:solidFill>
                <a:ea typeface="+mn-lt"/>
                <a:cs typeface="+mn-lt"/>
              </a:rPr>
              <a:t>: </a:t>
            </a:r>
            <a:r>
              <a:rPr lang="en-US" dirty="0">
                <a:ea typeface="+mn-lt"/>
                <a:cs typeface="+mn-lt"/>
              </a:rPr>
              <a:t>to open your email, usually an expression of greeting.</a:t>
            </a:r>
          </a:p>
          <a:p>
            <a:r>
              <a:rPr lang="en-US" b="1" dirty="0">
                <a:ea typeface="+mn-lt"/>
                <a:cs typeface="+mn-lt"/>
              </a:rPr>
              <a:t>The</a:t>
            </a:r>
            <a:r>
              <a:rPr lang="en-US" dirty="0">
                <a:ea typeface="+mn-lt"/>
                <a:cs typeface="+mn-lt"/>
              </a:rPr>
              <a:t> </a:t>
            </a:r>
            <a:r>
              <a:rPr lang="en-US" b="1" dirty="0">
                <a:ea typeface="+mn-lt"/>
                <a:cs typeface="+mn-lt"/>
              </a:rPr>
              <a:t>body of text</a:t>
            </a:r>
            <a:r>
              <a:rPr lang="en-US" b="1" dirty="0">
                <a:solidFill>
                  <a:srgbClr val="FF0000"/>
                </a:solidFill>
                <a:ea typeface="+mn-lt"/>
                <a:cs typeface="+mn-lt"/>
              </a:rPr>
              <a:t>:</a:t>
            </a:r>
            <a:r>
              <a:rPr lang="en-US" dirty="0">
                <a:ea typeface="+mn-lt"/>
                <a:cs typeface="+mn-lt"/>
              </a:rPr>
              <a:t> the main part of the email.</a:t>
            </a:r>
          </a:p>
          <a:p>
            <a:r>
              <a:rPr lang="en-US" b="1" dirty="0">
                <a:ea typeface="+mn-lt"/>
                <a:cs typeface="+mn-lt"/>
              </a:rPr>
              <a:t>The</a:t>
            </a:r>
            <a:r>
              <a:rPr lang="en-US" dirty="0">
                <a:ea typeface="+mn-lt"/>
                <a:cs typeface="+mn-lt"/>
              </a:rPr>
              <a:t> </a:t>
            </a:r>
            <a:r>
              <a:rPr lang="en-US" b="1" dirty="0">
                <a:ea typeface="+mn-lt"/>
                <a:cs typeface="+mn-lt"/>
              </a:rPr>
              <a:t>closing</a:t>
            </a:r>
            <a:r>
              <a:rPr lang="en-US" b="1" dirty="0">
                <a:solidFill>
                  <a:srgbClr val="FF0000"/>
                </a:solidFill>
                <a:ea typeface="+mn-lt"/>
                <a:cs typeface="+mn-lt"/>
              </a:rPr>
              <a:t>:</a:t>
            </a:r>
            <a:r>
              <a:rPr lang="en-US" dirty="0">
                <a:ea typeface="+mn-lt"/>
                <a:cs typeface="+mn-lt"/>
              </a:rPr>
              <a:t> to finish off the email.</a:t>
            </a:r>
          </a:p>
          <a:p>
            <a:r>
              <a:rPr lang="en-US" b="1" dirty="0">
                <a:ea typeface="+mn-lt"/>
                <a:cs typeface="+mn-lt"/>
              </a:rPr>
              <a:t>The</a:t>
            </a:r>
            <a:r>
              <a:rPr lang="en-US" dirty="0">
                <a:ea typeface="+mn-lt"/>
                <a:cs typeface="+mn-lt"/>
              </a:rPr>
              <a:t> </a:t>
            </a:r>
            <a:r>
              <a:rPr lang="en-US" b="1" dirty="0">
                <a:ea typeface="+mn-lt"/>
                <a:cs typeface="+mn-lt"/>
              </a:rPr>
              <a:t>signature</a:t>
            </a:r>
            <a:r>
              <a:rPr lang="en-US" b="1" dirty="0">
                <a:solidFill>
                  <a:srgbClr val="FF0000"/>
                </a:solidFill>
                <a:ea typeface="+mn-lt"/>
                <a:cs typeface="+mn-lt"/>
              </a:rPr>
              <a:t>:</a:t>
            </a:r>
            <a:r>
              <a:rPr lang="en-US" dirty="0">
                <a:ea typeface="+mn-lt"/>
                <a:cs typeface="+mn-lt"/>
              </a:rPr>
              <a:t> your name.</a:t>
            </a:r>
          </a:p>
          <a:p>
            <a:pPr algn="r"/>
            <a:r>
              <a:rPr lang="en-US" dirty="0">
                <a:ea typeface="+mn-lt"/>
                <a:cs typeface="+mn-lt"/>
              </a:rPr>
              <a:t>(Adapted from Rachel </a:t>
            </a:r>
            <a:r>
              <a:rPr lang="en-US" dirty="0" err="1">
                <a:ea typeface="+mn-lt"/>
                <a:cs typeface="+mn-lt"/>
              </a:rPr>
              <a:t>Rlanguages</a:t>
            </a:r>
            <a:r>
              <a:rPr lang="en-US" dirty="0">
                <a:ea typeface="+mn-lt"/>
                <a:cs typeface="+mn-lt"/>
              </a:rPr>
              <a:t>, 2010)</a:t>
            </a:r>
          </a:p>
          <a:p>
            <a:endParaRPr lang="es-ES" dirty="0">
              <a:ea typeface="+mn-lt"/>
              <a:cs typeface="+mn-lt"/>
            </a:endParaRPr>
          </a:p>
        </p:txBody>
      </p:sp>
      <p:sp>
        <p:nvSpPr>
          <p:cNvPr id="19" name="Bocadillo: rectángulo 18">
            <a:extLst>
              <a:ext uri="{FF2B5EF4-FFF2-40B4-BE49-F238E27FC236}">
                <a16:creationId xmlns:a16="http://schemas.microsoft.com/office/drawing/2014/main" xmlns="" id="{B74EC055-2750-4A9A-A5E5-912EF622D4AB}"/>
              </a:ext>
            </a:extLst>
          </p:cNvPr>
          <p:cNvSpPr/>
          <p:nvPr/>
        </p:nvSpPr>
        <p:spPr>
          <a:xfrm>
            <a:off x="-2022164" y="3316837"/>
            <a:ext cx="2350655" cy="849810"/>
          </a:xfrm>
          <a:prstGeom prst="wedgeRectCallout">
            <a:avLst>
              <a:gd name="adj1" fmla="val 55423"/>
              <a:gd name="adj2" fmla="val -20117"/>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prstClr val="black"/>
                </a:solidFill>
                <a:latin typeface="Calibri" panose="020F0502020204030204"/>
              </a:rPr>
              <a:t>Aurelio: </a:t>
            </a:r>
            <a:r>
              <a:rPr lang="es-MX" sz="1200" dirty="0">
                <a:solidFill>
                  <a:prstClr val="black"/>
                </a:solidFill>
                <a:latin typeface="Calibri" panose="020F0502020204030204"/>
              </a:rPr>
              <a:t>esta información debe integrarse en la presentación solicitada en la dispositiva anterior.</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595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45694" y="1158549"/>
            <a:ext cx="10492713" cy="5278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a:solidFill>
                  <a:prstClr val="white"/>
                </a:solidFill>
                <a:latin typeface="Calibri" panose="020F0502020204030204"/>
              </a:rPr>
              <a:t>Module</a:t>
            </a: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 2</a:t>
            </a:r>
          </a:p>
        </p:txBody>
      </p:sp>
      <p:sp>
        <p:nvSpPr>
          <p:cNvPr id="14" name="CuadroTexto 13">
            <a:extLst>
              <a:ext uri="{FF2B5EF4-FFF2-40B4-BE49-F238E27FC236}">
                <a16:creationId xmlns:a16="http://schemas.microsoft.com/office/drawing/2014/main" xmlns="" id="{0517BBAC-FFA1-43B0-AB03-246F07566C41}"/>
              </a:ext>
            </a:extLst>
          </p:cNvPr>
          <p:cNvSpPr txBox="1"/>
          <p:nvPr/>
        </p:nvSpPr>
        <p:spPr>
          <a:xfrm>
            <a:off x="5282806" y="2261769"/>
            <a:ext cx="4904903" cy="369332"/>
          </a:xfrm>
          <a:prstGeom prst="rect">
            <a:avLst/>
          </a:prstGeom>
          <a:noFill/>
        </p:spPr>
        <p:txBody>
          <a:bodyPr wrap="square" rtlCol="0">
            <a:spAutoFit/>
          </a:bodyPr>
          <a:lstStyle/>
          <a:p>
            <a:pPr algn="just"/>
            <a:r>
              <a:rPr lang="es-ES">
                <a:hlinkClick r:id="rId3"/>
              </a:rPr>
              <a:t>https://www.youtube.com/watch?v=3Tu1jN65slw</a:t>
            </a:r>
            <a:r>
              <a:rPr lang="es-ES"/>
              <a:t> </a:t>
            </a:r>
          </a:p>
        </p:txBody>
      </p:sp>
      <p:sp>
        <p:nvSpPr>
          <p:cNvPr id="18" name="Bocadillo: rectángulo 17">
            <a:extLst>
              <a:ext uri="{FF2B5EF4-FFF2-40B4-BE49-F238E27FC236}">
                <a16:creationId xmlns:a16="http://schemas.microsoft.com/office/drawing/2014/main" xmlns="" id="{C3C55A90-616D-88FA-2C5E-E08E4BA814F0}"/>
              </a:ext>
            </a:extLst>
          </p:cNvPr>
          <p:cNvSpPr/>
          <p:nvPr/>
        </p:nvSpPr>
        <p:spPr>
          <a:xfrm>
            <a:off x="-1557442" y="581203"/>
            <a:ext cx="2350655" cy="666820"/>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lang="es-MX" sz="1200">
                <a:solidFill>
                  <a:prstClr val="black"/>
                </a:solidFill>
                <a:latin typeface="Calibri" panose="020F0502020204030204"/>
              </a:rPr>
              <a:t>título del segundo apartado de esta sección.</a:t>
            </a:r>
          </a:p>
        </p:txBody>
      </p:sp>
      <p:sp>
        <p:nvSpPr>
          <p:cNvPr id="20" name="Rectángulo 19">
            <a:extLst>
              <a:ext uri="{FF2B5EF4-FFF2-40B4-BE49-F238E27FC236}">
                <a16:creationId xmlns:a16="http://schemas.microsoft.com/office/drawing/2014/main" xmlns="" id="{F40D05C6-FC52-45C5-ABD0-BB081EED2DD8}"/>
              </a:ext>
            </a:extLst>
          </p:cNvPr>
          <p:cNvSpPr/>
          <p:nvPr/>
        </p:nvSpPr>
        <p:spPr>
          <a:xfrm>
            <a:off x="1045695" y="581203"/>
            <a:ext cx="10492712"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S" sz="1800" b="1" dirty="0">
                <a:effectLst/>
                <a:latin typeface="Arial Narrow"/>
                <a:ea typeface="Arial Narrow" panose="020B0606020202030204" pitchFamily="34" charset="0"/>
                <a:cs typeface="Arial Narrow" panose="020B0606020202030204" pitchFamily="34" charset="0"/>
              </a:rPr>
              <a:t>2.7.2.</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How</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to</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write</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an</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electronic</a:t>
            </a:r>
            <a:r>
              <a:rPr lang="es-ES" b="1" dirty="0">
                <a:latin typeface="Arial Narrow"/>
                <a:ea typeface="Arial Narrow" panose="020B0606020202030204" pitchFamily="34" charset="0"/>
                <a:cs typeface="Arial Narrow" panose="020B0606020202030204" pitchFamily="34" charset="0"/>
              </a:rPr>
              <a:t> mail ?  </a:t>
            </a:r>
            <a:endParaRPr lang="es-MX" dirty="0">
              <a:latin typeface="Arial Narrow"/>
            </a:endParaRPr>
          </a:p>
        </p:txBody>
      </p:sp>
      <p:sp>
        <p:nvSpPr>
          <p:cNvPr id="22" name="Bocadillo: rectángulo 21">
            <a:extLst>
              <a:ext uri="{FF2B5EF4-FFF2-40B4-BE49-F238E27FC236}">
                <a16:creationId xmlns:a16="http://schemas.microsoft.com/office/drawing/2014/main" xmlns="" id="{9DA2F439-7E9B-4085-8D68-6EC540BDF013}"/>
              </a:ext>
            </a:extLst>
          </p:cNvPr>
          <p:cNvSpPr/>
          <p:nvPr/>
        </p:nvSpPr>
        <p:spPr>
          <a:xfrm>
            <a:off x="-1557442" y="1412333"/>
            <a:ext cx="2350655" cy="666820"/>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a:t>
            </a:r>
            <a:r>
              <a:rPr kumimoji="0" lang="es-MX" sz="1200" i="0" u="none" strike="noStrike" kern="1200" cap="none" spc="0" normalizeH="0" baseline="0" noProof="0" err="1">
                <a:ln>
                  <a:noFill/>
                </a:ln>
                <a:solidFill>
                  <a:prstClr val="black"/>
                </a:solidFill>
                <a:effectLst/>
                <a:uLnTx/>
                <a:uFillTx/>
                <a:latin typeface="Calibri" panose="020F0502020204030204"/>
                <a:ea typeface="+mn-ea"/>
                <a:cs typeface="+mn-cs"/>
              </a:rPr>
              <a:t>secci</a:t>
            </a:r>
            <a:r>
              <a:rPr lang="es-MX" sz="1200" err="1">
                <a:solidFill>
                  <a:prstClr val="black"/>
                </a:solidFill>
                <a:latin typeface="Calibri" panose="020F0502020204030204"/>
              </a:rPr>
              <a:t>ón</a:t>
            </a:r>
            <a:r>
              <a:rPr lang="es-MX" sz="1200">
                <a:solidFill>
                  <a:prstClr val="black"/>
                </a:solidFill>
                <a:latin typeface="Calibri" panose="020F0502020204030204"/>
              </a:rPr>
              <a:t>.</a:t>
            </a:r>
          </a:p>
        </p:txBody>
      </p:sp>
      <p:sp>
        <p:nvSpPr>
          <p:cNvPr id="23" name="CuadroTexto 22">
            <a:extLst>
              <a:ext uri="{FF2B5EF4-FFF2-40B4-BE49-F238E27FC236}">
                <a16:creationId xmlns:a16="http://schemas.microsoft.com/office/drawing/2014/main" xmlns="" id="{9C322841-71FF-4222-9ADF-063401B9B2D5}"/>
              </a:ext>
            </a:extLst>
          </p:cNvPr>
          <p:cNvSpPr txBox="1"/>
          <p:nvPr/>
        </p:nvSpPr>
        <p:spPr>
          <a:xfrm>
            <a:off x="1045695" y="1158549"/>
            <a:ext cx="10200482" cy="646331"/>
          </a:xfrm>
          <a:prstGeom prst="rect">
            <a:avLst/>
          </a:prstGeom>
          <a:noFill/>
        </p:spPr>
        <p:txBody>
          <a:bodyPr wrap="square" lIns="91440" tIns="45720" rIns="91440" bIns="45720" rtlCol="0" anchor="t">
            <a:spAutoFit/>
          </a:bodyPr>
          <a:lstStyle/>
          <a:p>
            <a:pPr algn="just"/>
            <a:r>
              <a:rPr lang="es-ES" dirty="0" err="1"/>
              <a:t>Watch</a:t>
            </a:r>
            <a:r>
              <a:rPr lang="es-ES" dirty="0"/>
              <a:t> </a:t>
            </a:r>
            <a:r>
              <a:rPr lang="es-ES" dirty="0" err="1"/>
              <a:t>the</a:t>
            </a:r>
            <a:r>
              <a:rPr lang="es-ES" dirty="0"/>
              <a:t> </a:t>
            </a:r>
            <a:r>
              <a:rPr lang="es-ES" dirty="0" err="1"/>
              <a:t>following</a:t>
            </a:r>
            <a:r>
              <a:rPr lang="es-ES" dirty="0"/>
              <a:t> video </a:t>
            </a:r>
            <a:r>
              <a:rPr lang="es-ES" dirty="0" err="1"/>
              <a:t>about</a:t>
            </a:r>
            <a:r>
              <a:rPr lang="es-ES" dirty="0"/>
              <a:t> </a:t>
            </a:r>
            <a:r>
              <a:rPr lang="es-ES" dirty="0" err="1"/>
              <a:t>the</a:t>
            </a:r>
            <a:r>
              <a:rPr lang="es-ES" dirty="0"/>
              <a:t> </a:t>
            </a:r>
            <a:r>
              <a:rPr lang="es-ES" dirty="0" err="1"/>
              <a:t>most</a:t>
            </a:r>
            <a:r>
              <a:rPr lang="es-ES" dirty="0"/>
              <a:t> </a:t>
            </a:r>
            <a:r>
              <a:rPr lang="es-ES" dirty="0" err="1"/>
              <a:t>common</a:t>
            </a:r>
            <a:r>
              <a:rPr lang="es-ES" dirty="0"/>
              <a:t> </a:t>
            </a:r>
            <a:r>
              <a:rPr lang="es-ES" dirty="0" err="1"/>
              <a:t>expressions</a:t>
            </a:r>
            <a:r>
              <a:rPr lang="es-ES" dirty="0"/>
              <a:t> </a:t>
            </a:r>
            <a:r>
              <a:rPr lang="es-ES" dirty="0" err="1"/>
              <a:t>used</a:t>
            </a:r>
            <a:r>
              <a:rPr lang="es-ES" dirty="0"/>
              <a:t> </a:t>
            </a:r>
            <a:r>
              <a:rPr lang="es-ES" dirty="0" err="1"/>
              <a:t>when</a:t>
            </a:r>
            <a:r>
              <a:rPr lang="es-ES" dirty="0"/>
              <a:t> </a:t>
            </a:r>
            <a:r>
              <a:rPr lang="es-ES" dirty="0" err="1"/>
              <a:t>writing</a:t>
            </a:r>
            <a:r>
              <a:rPr lang="es-ES" dirty="0"/>
              <a:t> emails. </a:t>
            </a:r>
            <a:r>
              <a:rPr lang="es-ES" dirty="0" err="1"/>
              <a:t>You</a:t>
            </a:r>
            <a:r>
              <a:rPr lang="es-ES" dirty="0"/>
              <a:t> can </a:t>
            </a:r>
            <a:r>
              <a:rPr lang="es-ES" dirty="0" err="1"/>
              <a:t>also</a:t>
            </a:r>
            <a:r>
              <a:rPr lang="es-ES" dirty="0"/>
              <a:t> observe </a:t>
            </a:r>
            <a:r>
              <a:rPr lang="es-ES" dirty="0" err="1"/>
              <a:t>what</a:t>
            </a:r>
            <a:r>
              <a:rPr lang="es-ES" dirty="0"/>
              <a:t> </a:t>
            </a:r>
            <a:r>
              <a:rPr lang="es-ES" dirty="0" err="1"/>
              <a:t>you</a:t>
            </a:r>
            <a:r>
              <a:rPr lang="es-ES" dirty="0"/>
              <a:t> </a:t>
            </a:r>
            <a:r>
              <a:rPr lang="es-ES" dirty="0" err="1"/>
              <a:t>must</a:t>
            </a:r>
            <a:r>
              <a:rPr lang="es-ES" dirty="0"/>
              <a:t> </a:t>
            </a:r>
            <a:r>
              <a:rPr lang="es-ES" dirty="0" err="1"/>
              <a:t>or</a:t>
            </a:r>
            <a:r>
              <a:rPr lang="es-ES" dirty="0"/>
              <a:t> </a:t>
            </a:r>
            <a:r>
              <a:rPr lang="es-ES" dirty="0" err="1"/>
              <a:t>mustn't</a:t>
            </a:r>
            <a:r>
              <a:rPr lang="es-ES" dirty="0"/>
              <a:t> </a:t>
            </a:r>
            <a:r>
              <a:rPr lang="es-ES" dirty="0" err="1"/>
              <a:t>you</a:t>
            </a:r>
            <a:r>
              <a:rPr lang="es-ES" dirty="0"/>
              <a:t> do </a:t>
            </a:r>
            <a:r>
              <a:rPr lang="es-ES" dirty="0" err="1"/>
              <a:t>when</a:t>
            </a:r>
            <a:r>
              <a:rPr lang="es-ES" dirty="0"/>
              <a:t> </a:t>
            </a:r>
            <a:r>
              <a:rPr lang="es-ES" dirty="0" err="1"/>
              <a:t>writing</a:t>
            </a:r>
            <a:r>
              <a:rPr lang="es-ES" dirty="0"/>
              <a:t> </a:t>
            </a:r>
            <a:r>
              <a:rPr lang="es-ES" dirty="0" err="1"/>
              <a:t>an</a:t>
            </a:r>
            <a:r>
              <a:rPr lang="es-ES" dirty="0"/>
              <a:t> email. </a:t>
            </a:r>
            <a:endParaRPr lang="es-ES" dirty="0">
              <a:highlight>
                <a:srgbClr val="FF0000"/>
              </a:highlight>
              <a:cs typeface="Calibri"/>
            </a:endParaRPr>
          </a:p>
        </p:txBody>
      </p:sp>
      <p:pic>
        <p:nvPicPr>
          <p:cNvPr id="2" name="Elementos multimedia en línea 1" title="How to write professional emails in English">
            <a:hlinkClick r:id="" action="ppaction://media"/>
            <a:extLst>
              <a:ext uri="{FF2B5EF4-FFF2-40B4-BE49-F238E27FC236}">
                <a16:creationId xmlns:a16="http://schemas.microsoft.com/office/drawing/2014/main" xmlns="" id="{B436BC7F-3540-4204-8CE1-99445C56D9D0}"/>
              </a:ext>
            </a:extLst>
          </p:cNvPr>
          <p:cNvPicPr>
            <a:picLocks noRot="1" noChangeAspect="1"/>
          </p:cNvPicPr>
          <p:nvPr>
            <a:videoFile r:link="rId1"/>
          </p:nvPr>
        </p:nvPicPr>
        <p:blipFill>
          <a:blip r:embed="rId4"/>
          <a:stretch>
            <a:fillRect/>
          </a:stretch>
        </p:blipFill>
        <p:spPr>
          <a:xfrm>
            <a:off x="1162107" y="1996316"/>
            <a:ext cx="4004286" cy="2252411"/>
          </a:xfrm>
          <a:prstGeom prst="rect">
            <a:avLst/>
          </a:prstGeom>
        </p:spPr>
      </p:pic>
    </p:spTree>
    <p:extLst>
      <p:ext uri="{BB962C8B-B14F-4D97-AF65-F5344CB8AC3E}">
        <p14:creationId xmlns:p14="http://schemas.microsoft.com/office/powerpoint/2010/main" val="46010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xmlns="" id="{48E717A7-B906-B15D-BD2B-655F299FE972}"/>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11" name="Rectángulo 10">
            <a:extLst>
              <a:ext uri="{FF2B5EF4-FFF2-40B4-BE49-F238E27FC236}">
                <a16:creationId xmlns:a16="http://schemas.microsoft.com/office/drawing/2014/main" xmlns="" id="{4BCF7132-E9B6-6462-5AA7-AC09A401ADF7}"/>
              </a:ext>
            </a:extLst>
          </p:cNvPr>
          <p:cNvSpPr/>
          <p:nvPr/>
        </p:nvSpPr>
        <p:spPr>
          <a:xfrm>
            <a:off x="632741" y="105263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MX" b="1" dirty="0">
                <a:solidFill>
                  <a:schemeClr val="bg1"/>
                </a:solidFill>
              </a:rPr>
              <a:t>2.7.3. </a:t>
            </a:r>
            <a:r>
              <a:rPr lang="es-MX" b="1" dirty="0" err="1">
                <a:solidFill>
                  <a:schemeClr val="bg1"/>
                </a:solidFill>
              </a:rPr>
              <a:t>Labelling</a:t>
            </a:r>
            <a:r>
              <a:rPr lang="es-MX" b="1" dirty="0">
                <a:solidFill>
                  <a:schemeClr val="bg1"/>
                </a:solidFill>
              </a:rPr>
              <a:t> </a:t>
            </a:r>
            <a:r>
              <a:rPr lang="es-MX" b="1" dirty="0" err="1">
                <a:solidFill>
                  <a:schemeClr val="bg1"/>
                </a:solidFill>
              </a:rPr>
              <a:t>the</a:t>
            </a:r>
            <a:r>
              <a:rPr lang="es-MX" b="1" dirty="0">
                <a:solidFill>
                  <a:schemeClr val="bg1"/>
                </a:solidFill>
              </a:rPr>
              <a:t> e-mail </a:t>
            </a:r>
            <a:endParaRPr lang="es-MX" b="1" dirty="0">
              <a:solidFill>
                <a:schemeClr val="bg1"/>
              </a:solidFill>
              <a:cs typeface="Calibri"/>
            </a:endParaRPr>
          </a:p>
        </p:txBody>
      </p:sp>
      <p:sp>
        <p:nvSpPr>
          <p:cNvPr id="13" name="Rectángulo 12">
            <a:extLst>
              <a:ext uri="{FF2B5EF4-FFF2-40B4-BE49-F238E27FC236}">
                <a16:creationId xmlns:a16="http://schemas.microsoft.com/office/drawing/2014/main" xmlns="" id="{BBAD3242-6381-BB36-3D5F-8C962DE357AE}"/>
              </a:ext>
            </a:extLst>
          </p:cNvPr>
          <p:cNvSpPr/>
          <p:nvPr/>
        </p:nvSpPr>
        <p:spPr>
          <a:xfrm>
            <a:off x="632741" y="1613759"/>
            <a:ext cx="10557598" cy="51249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Bocadillo: rectángulo 15">
            <a:extLst>
              <a:ext uri="{FF2B5EF4-FFF2-40B4-BE49-F238E27FC236}">
                <a16:creationId xmlns:a16="http://schemas.microsoft.com/office/drawing/2014/main" xmlns="" id="{B127FE0A-53A6-4248-BF55-1458F94F253D}"/>
              </a:ext>
            </a:extLst>
          </p:cNvPr>
          <p:cNvSpPr/>
          <p:nvPr/>
        </p:nvSpPr>
        <p:spPr>
          <a:xfrm>
            <a:off x="-1509331" y="1033980"/>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C90F13D4-C13A-4408-900E-E914FCEA0FEE}"/>
              </a:ext>
            </a:extLst>
          </p:cNvPr>
          <p:cNvSpPr/>
          <p:nvPr/>
        </p:nvSpPr>
        <p:spPr>
          <a:xfrm>
            <a:off x="-1509331" y="1669232"/>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xmlns="" id="{58A0D807-142C-B957-82D9-925525D3C026}"/>
              </a:ext>
            </a:extLst>
          </p:cNvPr>
          <p:cNvSpPr txBox="1"/>
          <p:nvPr/>
        </p:nvSpPr>
        <p:spPr>
          <a:xfrm>
            <a:off x="673237" y="1669232"/>
            <a:ext cx="104387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0B0F0"/>
                </a:solidFill>
                <a:ea typeface="+mn-lt"/>
                <a:cs typeface="+mn-lt"/>
              </a:rPr>
              <a:t>Activity</a:t>
            </a:r>
          </a:p>
          <a:p>
            <a:r>
              <a:rPr lang="en-US" sz="1600" dirty="0">
                <a:ea typeface="+mn-lt"/>
                <a:cs typeface="+mn-lt"/>
              </a:rPr>
              <a:t>Look at the example of an e-mail, label it with the words you read in the previous reading and the information you listen to in the video.</a:t>
            </a:r>
            <a:endParaRPr lang="en-US" sz="1600" dirty="0">
              <a:cs typeface="Calibri"/>
            </a:endParaRPr>
          </a:p>
        </p:txBody>
      </p:sp>
      <p:sp>
        <p:nvSpPr>
          <p:cNvPr id="4" name="CuadroTexto 3">
            <a:extLst>
              <a:ext uri="{FF2B5EF4-FFF2-40B4-BE49-F238E27FC236}">
                <a16:creationId xmlns:a16="http://schemas.microsoft.com/office/drawing/2014/main" xmlns="" id="{0422F873-2FC7-F88C-F226-2F3F9C835F48}"/>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cs typeface="Calibri"/>
            </a:endParaRPr>
          </a:p>
        </p:txBody>
      </p:sp>
      <p:pic>
        <p:nvPicPr>
          <p:cNvPr id="5" name="Imagen 5" descr="Texto&#10;&#10;Descripción generada automáticamente">
            <a:extLst>
              <a:ext uri="{FF2B5EF4-FFF2-40B4-BE49-F238E27FC236}">
                <a16:creationId xmlns:a16="http://schemas.microsoft.com/office/drawing/2014/main" xmlns="" id="{A12BB92A-4E0D-4CCE-CF27-BAFAC79A9E8A}"/>
              </a:ext>
            </a:extLst>
          </p:cNvPr>
          <p:cNvPicPr>
            <a:picLocks noChangeAspect="1"/>
          </p:cNvPicPr>
          <p:nvPr/>
        </p:nvPicPr>
        <p:blipFill>
          <a:blip r:embed="rId2"/>
          <a:stretch>
            <a:fillRect/>
          </a:stretch>
        </p:blipFill>
        <p:spPr>
          <a:xfrm>
            <a:off x="3059168" y="2309856"/>
            <a:ext cx="6645164" cy="4887367"/>
          </a:xfrm>
          <a:prstGeom prst="rect">
            <a:avLst/>
          </a:prstGeom>
        </p:spPr>
      </p:pic>
      <p:sp>
        <p:nvSpPr>
          <p:cNvPr id="12" name="Bocadillo: rectángulo 11">
            <a:extLst>
              <a:ext uri="{FF2B5EF4-FFF2-40B4-BE49-F238E27FC236}">
                <a16:creationId xmlns:a16="http://schemas.microsoft.com/office/drawing/2014/main" xmlns="" id="{11E23A4C-FFAF-4E33-92E9-36515D9031F9}"/>
              </a:ext>
            </a:extLst>
          </p:cNvPr>
          <p:cNvSpPr/>
          <p:nvPr/>
        </p:nvSpPr>
        <p:spPr>
          <a:xfrm>
            <a:off x="112542" y="3417216"/>
            <a:ext cx="2350655" cy="849810"/>
          </a:xfrm>
          <a:prstGeom prst="wedgeRectCallout">
            <a:avLst>
              <a:gd name="adj1" fmla="val 55423"/>
              <a:gd name="adj2" fmla="val -20117"/>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prstClr val="black"/>
                </a:solidFill>
                <a:latin typeface="Calibri" panose="020F0502020204030204"/>
              </a:rPr>
              <a:t>Aurelio: </a:t>
            </a:r>
            <a:r>
              <a:rPr lang="es-MX" sz="1200" dirty="0">
                <a:solidFill>
                  <a:prstClr val="black"/>
                </a:solidFill>
                <a:latin typeface="Calibri" panose="020F0502020204030204"/>
              </a:rPr>
              <a:t>elaborar un ejercicio quiz de completar con la información de esta imagen. En la siguiente diapositiva está el ejercicio resuelto.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784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xmlns="" id="{48E717A7-B906-B15D-BD2B-655F299FE972}"/>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13" name="Rectángulo 12">
            <a:extLst>
              <a:ext uri="{FF2B5EF4-FFF2-40B4-BE49-F238E27FC236}">
                <a16:creationId xmlns:a16="http://schemas.microsoft.com/office/drawing/2014/main" xmlns="" id="{BBAD3242-6381-BB36-3D5F-8C962DE357AE}"/>
              </a:ext>
            </a:extLst>
          </p:cNvPr>
          <p:cNvSpPr/>
          <p:nvPr/>
        </p:nvSpPr>
        <p:spPr>
          <a:xfrm>
            <a:off x="685749" y="1613759"/>
            <a:ext cx="10557598" cy="51249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xmlns="" id="{58A0D807-142C-B957-82D9-925525D3C026}"/>
              </a:ext>
            </a:extLst>
          </p:cNvPr>
          <p:cNvSpPr txBox="1"/>
          <p:nvPr/>
        </p:nvSpPr>
        <p:spPr>
          <a:xfrm>
            <a:off x="692187" y="1712453"/>
            <a:ext cx="1043870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0000"/>
                </a:solidFill>
                <a:ea typeface="+mn-lt"/>
                <a:cs typeface="+mn-lt"/>
              </a:rPr>
              <a:t>Answers</a:t>
            </a:r>
            <a:endParaRPr lang="en-US" sz="1600" b="1" dirty="0">
              <a:solidFill>
                <a:srgbClr val="FF0000"/>
              </a:solidFill>
              <a:cs typeface="Calibri"/>
            </a:endParaRPr>
          </a:p>
        </p:txBody>
      </p:sp>
      <p:sp>
        <p:nvSpPr>
          <p:cNvPr id="4" name="CuadroTexto 3">
            <a:extLst>
              <a:ext uri="{FF2B5EF4-FFF2-40B4-BE49-F238E27FC236}">
                <a16:creationId xmlns:a16="http://schemas.microsoft.com/office/drawing/2014/main" xmlns="" id="{0422F873-2FC7-F88C-F226-2F3F9C835F48}"/>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cs typeface="Calibri"/>
            </a:endParaRPr>
          </a:p>
        </p:txBody>
      </p:sp>
      <p:pic>
        <p:nvPicPr>
          <p:cNvPr id="5" name="Imagen 5" descr="Texto&#10;&#10;Descripción generada automáticamente">
            <a:extLst>
              <a:ext uri="{FF2B5EF4-FFF2-40B4-BE49-F238E27FC236}">
                <a16:creationId xmlns:a16="http://schemas.microsoft.com/office/drawing/2014/main" xmlns="" id="{A12BB92A-4E0D-4CCE-CF27-BAFAC79A9E8A}"/>
              </a:ext>
            </a:extLst>
          </p:cNvPr>
          <p:cNvPicPr>
            <a:picLocks noChangeAspect="1"/>
          </p:cNvPicPr>
          <p:nvPr/>
        </p:nvPicPr>
        <p:blipFill>
          <a:blip r:embed="rId2"/>
          <a:stretch>
            <a:fillRect/>
          </a:stretch>
        </p:blipFill>
        <p:spPr>
          <a:xfrm>
            <a:off x="3348140" y="2242964"/>
            <a:ext cx="6645164" cy="4887367"/>
          </a:xfrm>
          <a:prstGeom prst="rect">
            <a:avLst/>
          </a:prstGeom>
        </p:spPr>
      </p:pic>
      <p:sp>
        <p:nvSpPr>
          <p:cNvPr id="2" name="CuadroTexto 1"/>
          <p:cNvSpPr txBox="1"/>
          <p:nvPr/>
        </p:nvSpPr>
        <p:spPr>
          <a:xfrm>
            <a:off x="2279374" y="2902226"/>
            <a:ext cx="1338469" cy="369332"/>
          </a:xfrm>
          <a:prstGeom prst="rect">
            <a:avLst/>
          </a:prstGeom>
          <a:noFill/>
          <a:ln w="12700">
            <a:solidFill>
              <a:schemeClr val="tx1"/>
            </a:solidFill>
          </a:ln>
        </p:spPr>
        <p:txBody>
          <a:bodyPr wrap="square" rtlCol="0">
            <a:spAutoFit/>
          </a:bodyPr>
          <a:lstStyle/>
          <a:p>
            <a:r>
              <a:rPr lang="es-MX" dirty="0" err="1"/>
              <a:t>The</a:t>
            </a:r>
            <a:r>
              <a:rPr lang="es-MX" dirty="0"/>
              <a:t> </a:t>
            </a:r>
            <a:r>
              <a:rPr lang="es-MX" dirty="0" err="1"/>
              <a:t>address</a:t>
            </a:r>
            <a:endParaRPr lang="es-MX" dirty="0"/>
          </a:p>
        </p:txBody>
      </p:sp>
      <p:sp>
        <p:nvSpPr>
          <p:cNvPr id="8" name="CuadroTexto 7"/>
          <p:cNvSpPr txBox="1"/>
          <p:nvPr/>
        </p:nvSpPr>
        <p:spPr>
          <a:xfrm>
            <a:off x="1978430" y="4655127"/>
            <a:ext cx="1565776" cy="369332"/>
          </a:xfrm>
          <a:prstGeom prst="rect">
            <a:avLst/>
          </a:prstGeom>
          <a:noFill/>
          <a:ln>
            <a:solidFill>
              <a:schemeClr val="tx1"/>
            </a:solidFill>
          </a:ln>
        </p:spPr>
        <p:txBody>
          <a:bodyPr wrap="square" rtlCol="0">
            <a:spAutoFit/>
          </a:bodyPr>
          <a:lstStyle/>
          <a:p>
            <a:r>
              <a:rPr lang="es-MX" dirty="0" err="1"/>
              <a:t>The</a:t>
            </a:r>
            <a:r>
              <a:rPr lang="es-MX" dirty="0"/>
              <a:t> </a:t>
            </a:r>
            <a:r>
              <a:rPr lang="es-MX" dirty="0" err="1"/>
              <a:t>opening</a:t>
            </a:r>
            <a:endParaRPr lang="es-MX" dirty="0"/>
          </a:p>
        </p:txBody>
      </p:sp>
      <p:sp>
        <p:nvSpPr>
          <p:cNvPr id="9" name="CuadroTexto 8"/>
          <p:cNvSpPr txBox="1"/>
          <p:nvPr/>
        </p:nvSpPr>
        <p:spPr>
          <a:xfrm>
            <a:off x="1843314" y="5127353"/>
            <a:ext cx="1725307" cy="584775"/>
          </a:xfrm>
          <a:prstGeom prst="rect">
            <a:avLst/>
          </a:prstGeom>
          <a:noFill/>
          <a:ln>
            <a:solidFill>
              <a:schemeClr val="tx1"/>
            </a:solidFill>
          </a:ln>
        </p:spPr>
        <p:txBody>
          <a:bodyPr wrap="square" rtlCol="0">
            <a:spAutoFit/>
          </a:bodyPr>
          <a:lstStyle/>
          <a:p>
            <a:r>
              <a:rPr lang="es-MX" sz="1600" dirty="0" err="1">
                <a:latin typeface="Verdana" panose="020B0604030504040204" pitchFamily="34" charset="0"/>
                <a:ea typeface="Verdana" panose="020B0604030504040204" pitchFamily="34" charset="0"/>
                <a:cs typeface="Verdana" panose="020B0604030504040204" pitchFamily="34" charset="0"/>
              </a:rPr>
              <a:t>The</a:t>
            </a:r>
            <a:r>
              <a:rPr lang="es-MX" sz="1600" dirty="0">
                <a:latin typeface="Verdana" panose="020B0604030504040204" pitchFamily="34" charset="0"/>
                <a:ea typeface="Verdana" panose="020B0604030504040204" pitchFamily="34" charset="0"/>
                <a:cs typeface="Verdana" panose="020B0604030504040204" pitchFamily="34" charset="0"/>
              </a:rPr>
              <a:t> </a:t>
            </a:r>
            <a:r>
              <a:rPr lang="es-MX" sz="1600" dirty="0" err="1">
                <a:latin typeface="Verdana" panose="020B0604030504040204" pitchFamily="34" charset="0"/>
                <a:ea typeface="Verdana" panose="020B0604030504040204" pitchFamily="34" charset="0"/>
                <a:cs typeface="Verdana" panose="020B0604030504040204" pitchFamily="34" charset="0"/>
              </a:rPr>
              <a:t>body</a:t>
            </a:r>
            <a:r>
              <a:rPr lang="es-MX" sz="1600" dirty="0">
                <a:latin typeface="Verdana" panose="020B0604030504040204" pitchFamily="34" charset="0"/>
                <a:ea typeface="Verdana" panose="020B0604030504040204" pitchFamily="34" charset="0"/>
                <a:cs typeface="Verdana" panose="020B0604030504040204" pitchFamily="34" charset="0"/>
              </a:rPr>
              <a:t> of </a:t>
            </a:r>
            <a:r>
              <a:rPr lang="es-MX" sz="1600" dirty="0" err="1">
                <a:latin typeface="Verdana" panose="020B0604030504040204" pitchFamily="34" charset="0"/>
                <a:ea typeface="Verdana" panose="020B0604030504040204" pitchFamily="34" charset="0"/>
                <a:cs typeface="Verdana" panose="020B0604030504040204" pitchFamily="34" charset="0"/>
              </a:rPr>
              <a:t>the</a:t>
            </a:r>
            <a:r>
              <a:rPr lang="es-MX" sz="1600" dirty="0">
                <a:latin typeface="Verdana" panose="020B0604030504040204" pitchFamily="34" charset="0"/>
                <a:ea typeface="Verdana" panose="020B0604030504040204" pitchFamily="34" charset="0"/>
                <a:cs typeface="Verdana" panose="020B0604030504040204" pitchFamily="34" charset="0"/>
              </a:rPr>
              <a:t> </a:t>
            </a:r>
            <a:r>
              <a:rPr lang="es-MX" sz="1600" dirty="0" err="1">
                <a:latin typeface="Verdana" panose="020B0604030504040204" pitchFamily="34" charset="0"/>
                <a:ea typeface="Verdana" panose="020B0604030504040204" pitchFamily="34" charset="0"/>
                <a:cs typeface="Verdana" panose="020B0604030504040204" pitchFamily="34" charset="0"/>
              </a:rPr>
              <a:t>text</a:t>
            </a:r>
            <a:endParaRPr lang="es-MX" sz="1600" dirty="0">
              <a:latin typeface="Verdana" panose="020B0604030504040204" pitchFamily="34" charset="0"/>
              <a:ea typeface="Verdana" panose="020B0604030504040204" pitchFamily="34" charset="0"/>
              <a:cs typeface="Verdana" panose="020B0604030504040204" pitchFamily="34" charset="0"/>
            </a:endParaRPr>
          </a:p>
        </p:txBody>
      </p:sp>
      <p:sp>
        <p:nvSpPr>
          <p:cNvPr id="10" name="CuadroTexto 9"/>
          <p:cNvSpPr txBox="1"/>
          <p:nvPr/>
        </p:nvSpPr>
        <p:spPr>
          <a:xfrm>
            <a:off x="2336169" y="3512457"/>
            <a:ext cx="1285461" cy="369332"/>
          </a:xfrm>
          <a:prstGeom prst="rect">
            <a:avLst/>
          </a:prstGeom>
          <a:noFill/>
          <a:ln>
            <a:solidFill>
              <a:schemeClr val="tx1"/>
            </a:solidFill>
          </a:ln>
        </p:spPr>
        <p:txBody>
          <a:bodyPr wrap="square" rtlCol="0">
            <a:spAutoFit/>
          </a:bodyPr>
          <a:lstStyle/>
          <a:p>
            <a:r>
              <a:rPr lang="es-MX" dirty="0" err="1"/>
              <a:t>Subject</a:t>
            </a:r>
            <a:r>
              <a:rPr lang="es-MX" dirty="0"/>
              <a:t> line</a:t>
            </a:r>
          </a:p>
        </p:txBody>
      </p:sp>
      <p:sp>
        <p:nvSpPr>
          <p:cNvPr id="12" name="CuadroTexto 11"/>
          <p:cNvSpPr txBox="1"/>
          <p:nvPr/>
        </p:nvSpPr>
        <p:spPr>
          <a:xfrm>
            <a:off x="1587864" y="5805187"/>
            <a:ext cx="1857828" cy="338554"/>
          </a:xfrm>
          <a:prstGeom prst="rect">
            <a:avLst/>
          </a:prstGeom>
          <a:noFill/>
          <a:ln>
            <a:solidFill>
              <a:schemeClr val="tx1"/>
            </a:solidFill>
          </a:ln>
        </p:spPr>
        <p:txBody>
          <a:bodyPr wrap="square" rtlCol="0">
            <a:spAutoFit/>
          </a:bodyPr>
          <a:lstStyle/>
          <a:p>
            <a:r>
              <a:rPr lang="es-MX" sz="1600" dirty="0" err="1">
                <a:latin typeface="Verdana" panose="020B0604030504040204" pitchFamily="34" charset="0"/>
                <a:ea typeface="Verdana" panose="020B0604030504040204" pitchFamily="34" charset="0"/>
                <a:cs typeface="Verdana" panose="020B0604030504040204" pitchFamily="34" charset="0"/>
              </a:rPr>
              <a:t>The</a:t>
            </a:r>
            <a:r>
              <a:rPr lang="es-MX" sz="1600" dirty="0">
                <a:latin typeface="Verdana" panose="020B0604030504040204" pitchFamily="34" charset="0"/>
                <a:ea typeface="Verdana" panose="020B0604030504040204" pitchFamily="34" charset="0"/>
                <a:cs typeface="Verdana" panose="020B0604030504040204" pitchFamily="34" charset="0"/>
              </a:rPr>
              <a:t> </a:t>
            </a:r>
            <a:r>
              <a:rPr lang="es-MX" sz="1600" dirty="0" err="1">
                <a:latin typeface="Verdana" panose="020B0604030504040204" pitchFamily="34" charset="0"/>
                <a:ea typeface="Verdana" panose="020B0604030504040204" pitchFamily="34" charset="0"/>
                <a:cs typeface="Verdana" panose="020B0604030504040204" pitchFamily="34" charset="0"/>
              </a:rPr>
              <a:t>closing</a:t>
            </a:r>
            <a:endParaRPr lang="es-MX" sz="1600" dirty="0">
              <a:latin typeface="Verdana" panose="020B0604030504040204" pitchFamily="34" charset="0"/>
              <a:ea typeface="Verdana" panose="020B0604030504040204" pitchFamily="34" charset="0"/>
              <a:cs typeface="Verdana" panose="020B0604030504040204" pitchFamily="34" charset="0"/>
            </a:endParaRPr>
          </a:p>
        </p:txBody>
      </p:sp>
      <p:sp>
        <p:nvSpPr>
          <p:cNvPr id="14" name="CuadroTexto 13"/>
          <p:cNvSpPr txBox="1"/>
          <p:nvPr/>
        </p:nvSpPr>
        <p:spPr>
          <a:xfrm>
            <a:off x="1629295" y="6355665"/>
            <a:ext cx="1895301" cy="338554"/>
          </a:xfrm>
          <a:prstGeom prst="rect">
            <a:avLst/>
          </a:prstGeom>
          <a:solidFill>
            <a:schemeClr val="bg2">
              <a:lumMod val="90000"/>
            </a:schemeClr>
          </a:solidFill>
          <a:ln>
            <a:solidFill>
              <a:schemeClr val="tx1"/>
            </a:solidFill>
          </a:ln>
        </p:spPr>
        <p:txBody>
          <a:bodyPr wrap="square" rtlCol="0">
            <a:spAutoFit/>
          </a:bodyPr>
          <a:lstStyle/>
          <a:p>
            <a:r>
              <a:rPr lang="es-MX" sz="1600" dirty="0" err="1">
                <a:latin typeface="Verdana" panose="020B0604030504040204" pitchFamily="34" charset="0"/>
                <a:ea typeface="Verdana" panose="020B0604030504040204" pitchFamily="34" charset="0"/>
                <a:cs typeface="Verdana" panose="020B0604030504040204" pitchFamily="34" charset="0"/>
              </a:rPr>
              <a:t>The</a:t>
            </a:r>
            <a:r>
              <a:rPr lang="es-MX" sz="1600" dirty="0">
                <a:latin typeface="Verdana" panose="020B0604030504040204" pitchFamily="34" charset="0"/>
                <a:ea typeface="Verdana" panose="020B0604030504040204" pitchFamily="34" charset="0"/>
                <a:cs typeface="Verdana" panose="020B0604030504040204" pitchFamily="34" charset="0"/>
              </a:rPr>
              <a:t> </a:t>
            </a:r>
            <a:r>
              <a:rPr lang="es-MX" sz="1600" dirty="0" err="1">
                <a:latin typeface="Verdana" panose="020B0604030504040204" pitchFamily="34" charset="0"/>
                <a:ea typeface="Verdana" panose="020B0604030504040204" pitchFamily="34" charset="0"/>
                <a:cs typeface="Verdana" panose="020B0604030504040204" pitchFamily="34" charset="0"/>
              </a:rPr>
              <a:t>signature</a:t>
            </a:r>
            <a:endParaRPr lang="es-MX"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5609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xmlns="" id="{23BA69C5-8103-4C0F-504E-64E0C5C0A865}"/>
              </a:ext>
            </a:extLst>
          </p:cNvPr>
          <p:cNvSpPr/>
          <p:nvPr/>
        </p:nvSpPr>
        <p:spPr>
          <a:xfrm>
            <a:off x="636913" y="853236"/>
            <a:ext cx="10918174" cy="579045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1800"/>
              </a:lnSpc>
              <a:spcAft>
                <a:spcPts val="800"/>
              </a:spcAft>
            </a:pPr>
            <a:endParaRPr lang="en-US" sz="1800" i="1">
              <a:solidFill>
                <a:schemeClr val="tx1"/>
              </a:solidFill>
              <a:effectLst/>
              <a:ea typeface="Calibri" panose="020F0502020204030204" pitchFamily="34" charset="0"/>
              <a:cs typeface="Calibri" panose="020F0502020204030204" pitchFamily="34" charset="0"/>
            </a:endParaRPr>
          </a:p>
          <a:p>
            <a:pPr algn="just">
              <a:lnSpc>
                <a:spcPts val="1800"/>
              </a:lnSpc>
              <a:spcAft>
                <a:spcPts val="800"/>
              </a:spcAft>
            </a:pPr>
            <a:endParaRPr lang="en-US">
              <a:solidFill>
                <a:srgbClr val="000000"/>
              </a:solidFill>
              <a:ea typeface="Calibri" panose="020F0502020204030204" pitchFamily="34" charset="0"/>
              <a:cs typeface="Times New Roman" panose="02020603050405020304" pitchFamily="18" charset="0"/>
            </a:endParaRPr>
          </a:p>
          <a:p>
            <a:pPr algn="just">
              <a:lnSpc>
                <a:spcPts val="1800"/>
              </a:lnSpc>
              <a:spcAft>
                <a:spcPts val="800"/>
              </a:spcAft>
            </a:pPr>
            <a:endParaRPr lang="en-US" sz="1800">
              <a:solidFill>
                <a:srgbClr val="000000"/>
              </a:solidFill>
              <a:effectLst/>
              <a:ea typeface="Calibri" panose="020F0502020204030204" pitchFamily="34" charset="0"/>
              <a:cs typeface="Times New Roman" panose="02020603050405020304" pitchFamily="18" charset="0"/>
            </a:endParaRPr>
          </a:p>
          <a:p>
            <a:pPr algn="just">
              <a:lnSpc>
                <a:spcPts val="1800"/>
              </a:lnSpc>
              <a:spcAft>
                <a:spcPts val="800"/>
              </a:spcAft>
            </a:pPr>
            <a:endParaRPr lang="en-US">
              <a:solidFill>
                <a:srgbClr val="000000"/>
              </a:solidFill>
              <a:ea typeface="Calibri" panose="020F0502020204030204" pitchFamily="34" charset="0"/>
              <a:cs typeface="Times New Roman" panose="02020603050405020304" pitchFamily="18" charset="0"/>
            </a:endParaRPr>
          </a:p>
        </p:txBody>
      </p:sp>
      <p:sp>
        <p:nvSpPr>
          <p:cNvPr id="8" name="Rectángulo: esquinas redondeadas 7">
            <a:extLst>
              <a:ext uri="{FF2B5EF4-FFF2-40B4-BE49-F238E27FC236}">
                <a16:creationId xmlns:a16="http://schemas.microsoft.com/office/drawing/2014/main" xmlns="" id="{C1620E3B-E52D-4D44-5C15-2B2093C02126}"/>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9" name="Bocadillo: rectángulo 8">
            <a:extLst>
              <a:ext uri="{FF2B5EF4-FFF2-40B4-BE49-F238E27FC236}">
                <a16:creationId xmlns:a16="http://schemas.microsoft.com/office/drawing/2014/main" xmlns="" id="{5EEB347F-8E53-72C1-8958-F0892B04520E}"/>
              </a:ext>
            </a:extLst>
          </p:cNvPr>
          <p:cNvSpPr/>
          <p:nvPr/>
        </p:nvSpPr>
        <p:spPr>
          <a:xfrm>
            <a:off x="-1961248" y="1375438"/>
            <a:ext cx="2350655" cy="554961"/>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éste es  la continuación del texto del recuadro anterior.</a:t>
            </a:r>
            <a:endParaRPr lang="es-MX" sz="1200">
              <a:solidFill>
                <a:prstClr val="black"/>
              </a:solidFill>
              <a:latin typeface="Calibri" panose="020F0502020204030204"/>
            </a:endParaRPr>
          </a:p>
        </p:txBody>
      </p:sp>
      <p:sp>
        <p:nvSpPr>
          <p:cNvPr id="6" name="CuadroTexto 5">
            <a:extLst>
              <a:ext uri="{FF2B5EF4-FFF2-40B4-BE49-F238E27FC236}">
                <a16:creationId xmlns:a16="http://schemas.microsoft.com/office/drawing/2014/main" xmlns="" id="{E3796950-47C3-4B4C-81CB-4146C8E81D8D}"/>
              </a:ext>
            </a:extLst>
          </p:cNvPr>
          <p:cNvSpPr txBox="1"/>
          <p:nvPr/>
        </p:nvSpPr>
        <p:spPr>
          <a:xfrm>
            <a:off x="4830619" y="1070806"/>
            <a:ext cx="6557818" cy="5355312"/>
          </a:xfrm>
          <a:prstGeom prst="rect">
            <a:avLst/>
          </a:prstGeom>
          <a:noFill/>
          <a:ln w="28575">
            <a:solidFill>
              <a:srgbClr val="00B050"/>
            </a:solidFill>
            <a:prstDash val="dash"/>
          </a:ln>
        </p:spPr>
        <p:txBody>
          <a:bodyPr wrap="square" lIns="91440" tIns="45720" rIns="91440" bIns="45720" rtlCol="0" anchor="t">
            <a:spAutoFit/>
          </a:bodyPr>
          <a:lstStyle/>
          <a:p>
            <a:pPr algn="just"/>
            <a:r>
              <a:rPr lang="en-US" dirty="0">
                <a:ea typeface="+mn-lt"/>
                <a:cs typeface="Arial"/>
              </a:rPr>
              <a:t>1</a:t>
            </a:r>
            <a:r>
              <a:rPr lang="en-US" dirty="0">
                <a:ea typeface="+mn-lt"/>
                <a:cs typeface="+mn-lt"/>
              </a:rPr>
              <a:t>. The name of the meeting.  </a:t>
            </a:r>
            <a:endParaRPr lang="es-MX" i="1" dirty="0">
              <a:ea typeface="+mn-lt"/>
              <a:cs typeface="Times New Roman" panose="02020603050405020304" pitchFamily="18" charset="0"/>
            </a:endParaRPr>
          </a:p>
          <a:p>
            <a:pPr algn="just"/>
            <a:r>
              <a:rPr lang="en-US" dirty="0">
                <a:ea typeface="+mn-lt"/>
                <a:cs typeface="+mn-lt"/>
              </a:rPr>
              <a:t>2. Place, date and time.  </a:t>
            </a:r>
            <a:endParaRPr lang="en-US" dirty="0"/>
          </a:p>
          <a:p>
            <a:pPr algn="just"/>
            <a:r>
              <a:rPr lang="en-US" dirty="0">
                <a:ea typeface="+mn-lt"/>
                <a:cs typeface="+mn-lt"/>
              </a:rPr>
              <a:t>3. Who attended the meeting. </a:t>
            </a:r>
            <a:endParaRPr lang="en-US" dirty="0"/>
          </a:p>
          <a:p>
            <a:pPr algn="just"/>
            <a:r>
              <a:rPr lang="en-US" dirty="0">
                <a:ea typeface="+mn-lt"/>
                <a:cs typeface="+mn-lt"/>
              </a:rPr>
              <a:t>4. Who sent apologies (this one sometimes appears as heading 1).  </a:t>
            </a:r>
            <a:endParaRPr lang="en-US" dirty="0"/>
          </a:p>
          <a:p>
            <a:pPr algn="just"/>
            <a:r>
              <a:rPr lang="en-US" dirty="0">
                <a:ea typeface="+mn-lt"/>
                <a:cs typeface="+mn-lt"/>
              </a:rPr>
              <a:t>  </a:t>
            </a:r>
            <a:endParaRPr lang="en-US" dirty="0"/>
          </a:p>
          <a:p>
            <a:pPr algn="just"/>
            <a:r>
              <a:rPr lang="en-US" dirty="0">
                <a:ea typeface="+mn-lt"/>
                <a:cs typeface="+mn-lt"/>
              </a:rPr>
              <a:t>The minutes of the last meeting and issues arising are then used as headings with important information recorded. All topics listed in the agenda then follow, before the minutes conclude with any other business and close with the date of next meeting.  </a:t>
            </a:r>
            <a:endParaRPr lang="en-US" dirty="0"/>
          </a:p>
          <a:p>
            <a:pPr algn="just"/>
            <a:r>
              <a:rPr lang="en-US" dirty="0">
                <a:ea typeface="+mn-lt"/>
                <a:cs typeface="+mn-lt"/>
              </a:rPr>
              <a:t>  </a:t>
            </a:r>
            <a:endParaRPr lang="en-US" dirty="0"/>
          </a:p>
          <a:p>
            <a:pPr algn="just"/>
            <a:r>
              <a:rPr lang="en-US" b="1" dirty="0">
                <a:ea typeface="+mn-lt"/>
                <a:cs typeface="+mn-lt"/>
              </a:rPr>
              <a:t>Close the meeting</a:t>
            </a:r>
            <a:r>
              <a:rPr lang="en-US" dirty="0">
                <a:ea typeface="+mn-lt"/>
                <a:cs typeface="+mn-lt"/>
              </a:rPr>
              <a:t>. Near the end of the meeting review all the decisions and tasks. Paraphrase each decision to help people focus on what they decided and to ensure the record is complete and accurate. Right in this moment is time to address issues and clear up misunderstandings. Set a date when all meeting attendees can expect to receive copies of the minutes. At the end, thank everyone for attending and close the meeting on a positive note. </a:t>
            </a:r>
            <a:endParaRPr lang="en-US" dirty="0"/>
          </a:p>
          <a:p>
            <a:pPr algn="just"/>
            <a:r>
              <a:rPr lang="en-US" dirty="0">
                <a:ea typeface="+mn-lt"/>
                <a:cs typeface="+mn-lt"/>
              </a:rPr>
              <a:t>  </a:t>
            </a:r>
            <a:endParaRPr lang="en-US" dirty="0"/>
          </a:p>
          <a:p>
            <a:pPr algn="r"/>
            <a:r>
              <a:rPr lang="en-US" dirty="0">
                <a:ea typeface="+mn-lt"/>
                <a:cs typeface="+mn-lt"/>
              </a:rPr>
              <a:t>  </a:t>
            </a:r>
            <a:r>
              <a:rPr lang="en-US" i="1" dirty="0">
                <a:ea typeface="Times New Roman" panose="02020603050405020304" pitchFamily="18" charset="0"/>
                <a:cs typeface="Times New Roman"/>
              </a:rPr>
              <a:t>(Adapted from </a:t>
            </a:r>
            <a:r>
              <a:rPr lang="en-US" i="1" dirty="0" err="1">
                <a:ea typeface="Times New Roman" panose="02020603050405020304" pitchFamily="18" charset="0"/>
                <a:cs typeface="Times New Roman"/>
              </a:rPr>
              <a:t>Alred</a:t>
            </a:r>
            <a:r>
              <a:rPr lang="en-US" i="1" dirty="0">
                <a:ea typeface="Times New Roman" panose="02020603050405020304" pitchFamily="18" charset="0"/>
                <a:cs typeface="Times New Roman"/>
              </a:rPr>
              <a:t> G. et al., 2009, p. 325)</a:t>
            </a:r>
            <a:r>
              <a:rPr lang="en-US" i="1" dirty="0">
                <a:ea typeface="Times New Roman" panose="02020603050405020304" pitchFamily="18" charset="0"/>
                <a:cs typeface="Calibri"/>
              </a:rPr>
              <a:t> </a:t>
            </a:r>
            <a:endParaRPr lang="es-MX" i="1" dirty="0">
              <a:ea typeface="Calibri" panose="020F0502020204030204" pitchFamily="34" charset="0"/>
              <a:cs typeface="Times New Roman" panose="02020603050405020304" pitchFamily="18" charset="0"/>
            </a:endParaRPr>
          </a:p>
        </p:txBody>
      </p:sp>
      <p:pic>
        <p:nvPicPr>
          <p:cNvPr id="11" name="Gráfico 10" descr="Imagen con relleno sólido">
            <a:extLst>
              <a:ext uri="{FF2B5EF4-FFF2-40B4-BE49-F238E27FC236}">
                <a16:creationId xmlns:a16="http://schemas.microsoft.com/office/drawing/2014/main" xmlns="" id="{CEEE2820-DC9A-414C-A58E-7788822A6C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1543" y="654229"/>
            <a:ext cx="3744446" cy="3744446"/>
          </a:xfrm>
          <a:prstGeom prst="rect">
            <a:avLst/>
          </a:prstGeom>
        </p:spPr>
      </p:pic>
      <p:sp>
        <p:nvSpPr>
          <p:cNvPr id="12" name="Bocadillo: rectángulo 10">
            <a:extLst>
              <a:ext uri="{FF2B5EF4-FFF2-40B4-BE49-F238E27FC236}">
                <a16:creationId xmlns:a16="http://schemas.microsoft.com/office/drawing/2014/main" xmlns="" id="{BF0FF267-13D0-4F6C-A613-638F7E91533D}"/>
              </a:ext>
            </a:extLst>
          </p:cNvPr>
          <p:cNvSpPr/>
          <p:nvPr/>
        </p:nvSpPr>
        <p:spPr>
          <a:xfrm>
            <a:off x="636913" y="4034122"/>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a:solidFill>
                  <a:schemeClr val="tx1"/>
                </a:solidFill>
              </a:rPr>
              <a:t>Jonathan: </a:t>
            </a:r>
            <a:r>
              <a:rPr lang="es-MX" sz="1400">
                <a:solidFill>
                  <a:schemeClr val="tx1"/>
                </a:solidFill>
              </a:rPr>
              <a:t>Integrar imagen de acuerdo al texto.</a:t>
            </a:r>
          </a:p>
        </p:txBody>
      </p:sp>
    </p:spTree>
    <p:extLst>
      <p:ext uri="{BB962C8B-B14F-4D97-AF65-F5344CB8AC3E}">
        <p14:creationId xmlns:p14="http://schemas.microsoft.com/office/powerpoint/2010/main" val="126819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2002D594-D570-4044-9A6A-2E16F7AA0CCC}"/>
              </a:ext>
            </a:extLst>
          </p:cNvPr>
          <p:cNvSpPr/>
          <p:nvPr/>
        </p:nvSpPr>
        <p:spPr>
          <a:xfrm>
            <a:off x="861298" y="740664"/>
            <a:ext cx="10557597" cy="59691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solidFill>
                  <a:schemeClr val="tx1"/>
                </a:solidFill>
                <a:latin typeface="Calibri"/>
                <a:ea typeface="Times New Roman"/>
                <a:cs typeface="Calibri"/>
              </a:rPr>
              <a:t>MINUTES OF THE LANGUAGE CENTER</a:t>
            </a:r>
          </a:p>
          <a:p>
            <a:r>
              <a:rPr lang="en-US" sz="1200" b="1" dirty="0">
                <a:solidFill>
                  <a:schemeClr val="tx1"/>
                </a:solidFill>
                <a:latin typeface="Calibri"/>
                <a:ea typeface="Times New Roman"/>
                <a:cs typeface="Calibri"/>
              </a:rPr>
              <a:t>Minutes of the Language Center meeting held on Friday 8</a:t>
            </a:r>
            <a:r>
              <a:rPr lang="en-US" sz="1200" b="1" baseline="30000" dirty="0">
                <a:solidFill>
                  <a:schemeClr val="tx1"/>
                </a:solidFill>
                <a:latin typeface="Calibri"/>
                <a:ea typeface="Times New Roman"/>
                <a:cs typeface="Calibri"/>
              </a:rPr>
              <a:t>th</a:t>
            </a:r>
            <a:r>
              <a:rPr lang="en-US" sz="1200" b="1" dirty="0">
                <a:solidFill>
                  <a:schemeClr val="tx1"/>
                </a:solidFill>
                <a:latin typeface="Calibri"/>
                <a:ea typeface="Times New Roman"/>
                <a:cs typeface="Calibri"/>
              </a:rPr>
              <a:t> July 2022, 12:00–2 p.m. </a:t>
            </a:r>
            <a:endParaRPr lang="en-US" sz="1200" b="1" dirty="0">
              <a:solidFill>
                <a:schemeClr val="tx1"/>
              </a:solidFill>
              <a:cs typeface="Calibri"/>
            </a:endParaRPr>
          </a:p>
          <a:p>
            <a:r>
              <a:rPr lang="en-US" sz="1200" b="1" dirty="0">
                <a:solidFill>
                  <a:schemeClr val="tx1"/>
                </a:solidFill>
                <a:latin typeface="Calibri"/>
                <a:ea typeface="Times New Roman"/>
                <a:cs typeface="Calibri"/>
              </a:rPr>
              <a:t>Present at meeting</a:t>
            </a:r>
          </a:p>
          <a:p>
            <a:pPr algn="just"/>
            <a:r>
              <a:rPr lang="en-US" sz="1200" dirty="0">
                <a:solidFill>
                  <a:schemeClr val="tx1"/>
                </a:solidFill>
                <a:latin typeface="Calibri"/>
                <a:ea typeface="Times New Roman"/>
                <a:cs typeface="Calibri"/>
              </a:rPr>
              <a:t>Ann Brown, Jane Smith, Susy </a:t>
            </a:r>
            <a:r>
              <a:rPr lang="en-US" sz="1200" dirty="0" err="1">
                <a:solidFill>
                  <a:schemeClr val="tx1"/>
                </a:solidFill>
                <a:latin typeface="Calibri"/>
                <a:ea typeface="Times New Roman"/>
                <a:cs typeface="Calibri"/>
              </a:rPr>
              <a:t>O’hara</a:t>
            </a:r>
            <a:r>
              <a:rPr lang="en-US" sz="1200" dirty="0">
                <a:solidFill>
                  <a:schemeClr val="tx1"/>
                </a:solidFill>
                <a:latin typeface="Calibri"/>
                <a:ea typeface="Times New Roman"/>
                <a:cs typeface="Calibri"/>
              </a:rPr>
              <a:t>, Claire Johnson, Harry Wood, Charles Williams, Tom Lee, Dave Jones (committee members) and 32 members of the Center.</a:t>
            </a:r>
          </a:p>
          <a:p>
            <a:pPr algn="just"/>
            <a:r>
              <a:rPr lang="en-US" sz="1200" dirty="0">
                <a:solidFill>
                  <a:schemeClr val="tx1"/>
                </a:solidFill>
                <a:latin typeface="Calibri"/>
                <a:ea typeface="Times New Roman"/>
                <a:cs typeface="Calibri"/>
              </a:rPr>
              <a:t>Mary Sanders, and John Davis. The secretary and the manager (administrator were also at the meeting)</a:t>
            </a:r>
          </a:p>
          <a:p>
            <a:pPr algn="just"/>
            <a:r>
              <a:rPr lang="en-US" sz="1200" b="1" dirty="0">
                <a:solidFill>
                  <a:schemeClr val="tx1"/>
                </a:solidFill>
                <a:latin typeface="Calibri"/>
                <a:ea typeface="Times New Roman"/>
                <a:cs typeface="Calibri"/>
              </a:rPr>
              <a:t>Apologies for absence</a:t>
            </a:r>
          </a:p>
          <a:p>
            <a:pPr algn="just"/>
            <a:r>
              <a:rPr lang="en-US" sz="1200" dirty="0">
                <a:solidFill>
                  <a:schemeClr val="tx1"/>
                </a:solidFill>
                <a:latin typeface="Calibri"/>
                <a:ea typeface="Times New Roman"/>
                <a:cs typeface="Calibri"/>
              </a:rPr>
              <a:t>     Sally Smith, Tony Anderson</a:t>
            </a:r>
          </a:p>
          <a:p>
            <a:pPr algn="just"/>
            <a:r>
              <a:rPr lang="en-US" sz="1200" b="1" dirty="0">
                <a:solidFill>
                  <a:schemeClr val="tx1"/>
                </a:solidFill>
                <a:latin typeface="Calibri"/>
                <a:ea typeface="Times New Roman"/>
                <a:cs typeface="Calibri"/>
              </a:rPr>
              <a:t>Minutes of the last meeting</a:t>
            </a:r>
          </a:p>
          <a:p>
            <a:pPr algn="just"/>
            <a:r>
              <a:rPr lang="en-US" sz="1200" dirty="0">
                <a:solidFill>
                  <a:schemeClr val="tx1"/>
                </a:solidFill>
                <a:latin typeface="Calibri"/>
                <a:ea typeface="Times New Roman"/>
                <a:cs typeface="Calibri"/>
              </a:rPr>
              <a:t>All of the attendees agreed to the reading of the last meeting. </a:t>
            </a:r>
          </a:p>
          <a:p>
            <a:pPr algn="just"/>
            <a:r>
              <a:rPr lang="en-US" sz="1200" b="1" dirty="0">
                <a:solidFill>
                  <a:schemeClr val="tx1"/>
                </a:solidFill>
                <a:latin typeface="Calibri"/>
                <a:ea typeface="Times New Roman"/>
                <a:cs typeface="Calibri"/>
              </a:rPr>
              <a:t>Report of the different languages academies</a:t>
            </a:r>
          </a:p>
          <a:p>
            <a:pPr algn="just"/>
            <a:r>
              <a:rPr lang="en-US" sz="1200" dirty="0">
                <a:solidFill>
                  <a:schemeClr val="tx1"/>
                </a:solidFill>
                <a:latin typeface="Calibri"/>
                <a:ea typeface="Times New Roman"/>
                <a:cs typeface="Calibri"/>
              </a:rPr>
              <a:t>The different academies reported their work they did during the last semester from February to June.</a:t>
            </a:r>
          </a:p>
          <a:p>
            <a:pPr algn="just"/>
            <a:r>
              <a:rPr lang="en-US" sz="1200" b="1" dirty="0">
                <a:solidFill>
                  <a:schemeClr val="tx1"/>
                </a:solidFill>
                <a:latin typeface="Calibri"/>
                <a:ea typeface="Times New Roman"/>
                <a:cs typeface="Calibri"/>
              </a:rPr>
              <a:t>Information about the Training Course for the intercourse period</a:t>
            </a:r>
          </a:p>
          <a:p>
            <a:pPr algn="just"/>
            <a:r>
              <a:rPr lang="en-US" sz="1200" dirty="0">
                <a:solidFill>
                  <a:schemeClr val="tx1"/>
                </a:solidFill>
                <a:latin typeface="Calibri"/>
                <a:ea typeface="Times New Roman"/>
                <a:cs typeface="Calibri"/>
              </a:rPr>
              <a:t>This course will be held in August before the class start.</a:t>
            </a:r>
          </a:p>
          <a:p>
            <a:pPr algn="just"/>
            <a:r>
              <a:rPr lang="en-US" sz="1200" b="1" dirty="0">
                <a:solidFill>
                  <a:schemeClr val="tx1"/>
                </a:solidFill>
                <a:latin typeface="Calibri"/>
                <a:ea typeface="Times New Roman"/>
                <a:cs typeface="Calibri"/>
              </a:rPr>
              <a:t>Arrangements for the use of the hybrid classrooms</a:t>
            </a:r>
          </a:p>
          <a:p>
            <a:pPr algn="just"/>
            <a:r>
              <a:rPr lang="en-US" sz="1200" dirty="0">
                <a:solidFill>
                  <a:schemeClr val="tx1"/>
                </a:solidFill>
                <a:latin typeface="Calibri"/>
                <a:ea typeface="Times New Roman"/>
                <a:cs typeface="Calibri"/>
              </a:rPr>
              <a:t>The technician will explain about the necessary technical requirements for this type of classrooms work appropriately.  </a:t>
            </a:r>
          </a:p>
          <a:p>
            <a:pPr algn="just"/>
            <a:r>
              <a:rPr lang="en-US" sz="1200" b="1" dirty="0">
                <a:solidFill>
                  <a:schemeClr val="tx1"/>
                </a:solidFill>
                <a:latin typeface="Calibri"/>
                <a:ea typeface="Times New Roman"/>
                <a:cs typeface="Calibri"/>
              </a:rPr>
              <a:t>Information about the French Event organized by John Davis</a:t>
            </a:r>
          </a:p>
          <a:p>
            <a:pPr algn="just"/>
            <a:r>
              <a:rPr lang="en-US" sz="1200" dirty="0">
                <a:solidFill>
                  <a:schemeClr val="tx1"/>
                </a:solidFill>
                <a:latin typeface="Calibri"/>
                <a:ea typeface="Times New Roman"/>
                <a:cs typeface="Calibri"/>
              </a:rPr>
              <a:t>There will be a cultural event to promote this course and the language Center around the member of the university and the city.</a:t>
            </a:r>
          </a:p>
          <a:p>
            <a:pPr algn="just"/>
            <a:r>
              <a:rPr lang="en-US" sz="1200" b="1" dirty="0">
                <a:solidFill>
                  <a:schemeClr val="tx1"/>
                </a:solidFill>
                <a:latin typeface="Calibri"/>
                <a:ea typeface="Times New Roman"/>
                <a:cs typeface="Calibri"/>
              </a:rPr>
              <a:t>Any other Business</a:t>
            </a:r>
          </a:p>
          <a:p>
            <a:pPr algn="just"/>
            <a:r>
              <a:rPr lang="en-US" sz="1200" b="1" dirty="0">
                <a:solidFill>
                  <a:schemeClr val="tx1"/>
                </a:solidFill>
                <a:latin typeface="Calibri"/>
                <a:ea typeface="Times New Roman"/>
                <a:cs typeface="Calibri"/>
              </a:rPr>
              <a:t>Date of  next meeting</a:t>
            </a:r>
          </a:p>
          <a:p>
            <a:pPr algn="just"/>
            <a:r>
              <a:rPr lang="en-US" sz="1200" dirty="0">
                <a:solidFill>
                  <a:schemeClr val="tx1"/>
                </a:solidFill>
                <a:latin typeface="Calibri"/>
                <a:ea typeface="Times New Roman"/>
                <a:cs typeface="Calibri"/>
              </a:rPr>
              <a:t>The next meeting is on Monday 15</a:t>
            </a:r>
            <a:r>
              <a:rPr lang="en-US" sz="1200" baseline="30000" dirty="0">
                <a:solidFill>
                  <a:schemeClr val="tx1"/>
                </a:solidFill>
                <a:latin typeface="Calibri"/>
                <a:ea typeface="Times New Roman"/>
                <a:cs typeface="Calibri"/>
              </a:rPr>
              <a:t>th</a:t>
            </a:r>
            <a:r>
              <a:rPr lang="en-US" sz="1200" dirty="0">
                <a:solidFill>
                  <a:schemeClr val="tx1"/>
                </a:solidFill>
                <a:latin typeface="Calibri"/>
                <a:ea typeface="Times New Roman"/>
                <a:cs typeface="Calibri"/>
              </a:rPr>
              <a:t> August 2022, in the Language Center, classroom 1.</a:t>
            </a:r>
            <a:endParaRPr lang="es-MX" sz="1200" b="0" i="0" u="none" strike="noStrike" kern="1200" cap="none" spc="0" normalizeH="0" baseline="0" noProof="0" dirty="0">
              <a:ln>
                <a:noFill/>
              </a:ln>
              <a:solidFill>
                <a:schemeClr val="tx1"/>
              </a:solidFill>
              <a:effectLst/>
              <a:uLnTx/>
              <a:uFillTx/>
              <a:latin typeface="Calibri"/>
              <a:cs typeface="Calibri"/>
            </a:endParaRPr>
          </a:p>
        </p:txBody>
      </p:sp>
      <p:sp>
        <p:nvSpPr>
          <p:cNvPr id="5" name="Rectángulo 4">
            <a:extLst>
              <a:ext uri="{FF2B5EF4-FFF2-40B4-BE49-F238E27FC236}">
                <a16:creationId xmlns:a16="http://schemas.microsoft.com/office/drawing/2014/main" xmlns="" id="{7C5C6ACB-8390-4CB1-8A57-37A6F7B88AB6}"/>
              </a:ext>
            </a:extLst>
          </p:cNvPr>
          <p:cNvSpPr/>
          <p:nvPr/>
        </p:nvSpPr>
        <p:spPr>
          <a:xfrm>
            <a:off x="861297" y="18814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Calibri"/>
                <a:cs typeface="Calibri"/>
              </a:rPr>
              <a:t>2.4.2. Example of a </a:t>
            </a:r>
            <a:r>
              <a:rPr lang="en-US" dirty="0">
                <a:solidFill>
                  <a:prstClr val="white"/>
                </a:solidFill>
                <a:latin typeface="Calibri" panose="020F0502020204030204"/>
                <a:ea typeface="Calibri"/>
                <a:cs typeface="Calibri"/>
              </a:rPr>
              <a:t>minute</a:t>
            </a:r>
            <a:endParaRPr kumimoji="0" lang="en-US" sz="1800" b="0" i="0" u="none" strike="noStrike" kern="1200" cap="none" spc="0" normalizeH="0" baseline="0" noProof="0" dirty="0">
              <a:ln>
                <a:noFill/>
              </a:ln>
              <a:solidFill>
                <a:prstClr val="white"/>
              </a:solidFill>
              <a:effectLst/>
              <a:uLnTx/>
              <a:uFillTx/>
              <a:latin typeface="Calibri" panose="020F0502020204030204"/>
              <a:ea typeface="Calibri"/>
              <a:cs typeface="Calibri"/>
            </a:endParaRPr>
          </a:p>
        </p:txBody>
      </p:sp>
      <p:sp>
        <p:nvSpPr>
          <p:cNvPr id="9" name="CuadroTexto 8">
            <a:extLst>
              <a:ext uri="{FF2B5EF4-FFF2-40B4-BE49-F238E27FC236}">
                <a16:creationId xmlns:a16="http://schemas.microsoft.com/office/drawing/2014/main" xmlns="" id="{FA9ADF29-9B26-40FF-B004-C56AA100A3CF}"/>
              </a:ext>
            </a:extLst>
          </p:cNvPr>
          <p:cNvSpPr txBox="1"/>
          <p:nvPr/>
        </p:nvSpPr>
        <p:spPr>
          <a:xfrm>
            <a:off x="957709" y="825290"/>
            <a:ext cx="1027609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s-ES" dirty="0">
                <a:latin typeface="Calibri" panose="020F0502020204030204"/>
              </a:rPr>
              <a:t>Look at </a:t>
            </a:r>
            <a:r>
              <a:rPr lang="es-ES" dirty="0" err="1">
                <a:latin typeface="Calibri" panose="020F0502020204030204"/>
              </a:rPr>
              <a:t>the</a:t>
            </a:r>
            <a:r>
              <a:rPr lang="es-ES" dirty="0">
                <a:latin typeface="Calibri" panose="020F0502020204030204"/>
              </a:rPr>
              <a:t> </a:t>
            </a:r>
            <a:r>
              <a:rPr lang="es-ES" dirty="0" err="1">
                <a:latin typeface="Calibri" panose="020F0502020204030204"/>
              </a:rPr>
              <a:t>following</a:t>
            </a:r>
            <a:r>
              <a:rPr lang="es-ES" dirty="0">
                <a:latin typeface="Calibri" panose="020F0502020204030204"/>
              </a:rPr>
              <a:t> </a:t>
            </a:r>
            <a:r>
              <a:rPr lang="es-ES" dirty="0" err="1">
                <a:latin typeface="Calibri" panose="020F0502020204030204"/>
              </a:rPr>
              <a:t>example</a:t>
            </a:r>
            <a:r>
              <a:rPr lang="es-ES" dirty="0">
                <a:latin typeface="Calibri" panose="020F0502020204030204"/>
              </a:rPr>
              <a:t> of a minute. </a:t>
            </a:r>
            <a:endParaRPr kumimoji="0" lang="es" sz="1800" b="0" i="0" u="none" strike="noStrike" kern="1200" cap="none" spc="0" normalizeH="0" baseline="0" noProof="0" dirty="0">
              <a:ln>
                <a:noFill/>
              </a:ln>
              <a:effectLst/>
              <a:highlight>
                <a:srgbClr val="FF0000"/>
              </a:highlight>
              <a:uLnTx/>
              <a:uFillTx/>
              <a:latin typeface="Calibri" panose="020F0502020204030204"/>
              <a:ea typeface="+mn-ea"/>
              <a:cs typeface="Calibri"/>
            </a:endParaRPr>
          </a:p>
        </p:txBody>
      </p:sp>
      <p:sp>
        <p:nvSpPr>
          <p:cNvPr id="10" name="Bocadillo: rectángulo 9">
            <a:extLst>
              <a:ext uri="{FF2B5EF4-FFF2-40B4-BE49-F238E27FC236}">
                <a16:creationId xmlns:a16="http://schemas.microsoft.com/office/drawing/2014/main" xmlns="" id="{F8F2C148-337F-4ACA-9A73-0376C278DEE6}"/>
              </a:ext>
            </a:extLst>
          </p:cNvPr>
          <p:cNvSpPr/>
          <p:nvPr/>
        </p:nvSpPr>
        <p:spPr>
          <a:xfrm>
            <a:off x="-1223004" y="19466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412975E-33DC-45CC-8361-B31B53DC150E}"/>
              </a:ext>
            </a:extLst>
          </p:cNvPr>
          <p:cNvSpPr/>
          <p:nvPr/>
        </p:nvSpPr>
        <p:spPr>
          <a:xfrm>
            <a:off x="-801227" y="1256692"/>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a16="http://schemas.microsoft.com/office/drawing/2014/main" xmlns="" id="{0F02E9D2-1506-4891-B4E0-8445B4F8A5DF}"/>
              </a:ext>
            </a:extLst>
          </p:cNvPr>
          <p:cNvSpPr/>
          <p:nvPr/>
        </p:nvSpPr>
        <p:spPr>
          <a:xfrm>
            <a:off x="-1223004" y="2342662"/>
            <a:ext cx="1854704" cy="1382584"/>
          </a:xfrm>
          <a:prstGeom prst="wedgeRectCallout">
            <a:avLst>
              <a:gd name="adj1" fmla="val 67855"/>
              <a:gd name="adj2" fmla="val -19008"/>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S" sz="1400" b="1" dirty="0">
                <a:solidFill>
                  <a:schemeClr val="tx1"/>
                </a:solidFill>
                <a:cs typeface="Calibri"/>
              </a:rPr>
              <a:t>Aurelio: </a:t>
            </a:r>
            <a:r>
              <a:rPr lang="es-ES" sz="1400" dirty="0">
                <a:solidFill>
                  <a:schemeClr val="tx1"/>
                </a:solidFill>
                <a:cs typeface="Calibri"/>
              </a:rPr>
              <a:t>elaborar una imagen a modo de ejemplo de una minuta, con este texto.</a:t>
            </a:r>
          </a:p>
        </p:txBody>
      </p:sp>
      <p:sp>
        <p:nvSpPr>
          <p:cNvPr id="2" name="Rectángulo 1">
            <a:extLst>
              <a:ext uri="{FF2B5EF4-FFF2-40B4-BE49-F238E27FC236}">
                <a16:creationId xmlns:a16="http://schemas.microsoft.com/office/drawing/2014/main" xmlns="" id="{8C40F297-98FE-4094-8474-B9CDCB736E98}"/>
              </a:ext>
            </a:extLst>
          </p:cNvPr>
          <p:cNvSpPr/>
          <p:nvPr/>
        </p:nvSpPr>
        <p:spPr>
          <a:xfrm>
            <a:off x="861297" y="1826633"/>
            <a:ext cx="10372507" cy="3774675"/>
          </a:xfrm>
          <a:prstGeom prst="rect">
            <a:avLst/>
          </a:prstGeom>
          <a:noFill/>
          <a:ln w="38100">
            <a:solidFill>
              <a:srgbClr val="FF33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2339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xmlns="" id="{C16E5669-E245-4A19-2CAA-8ADF15AEC278}"/>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8" name="Rectángulo 7">
            <a:extLst>
              <a:ext uri="{FF2B5EF4-FFF2-40B4-BE49-F238E27FC236}">
                <a16:creationId xmlns:a16="http://schemas.microsoft.com/office/drawing/2014/main" xmlns="" id="{87D07BA9-CF37-6369-CDD0-B5EAA8E6E262}"/>
              </a:ext>
            </a:extLst>
          </p:cNvPr>
          <p:cNvSpPr/>
          <p:nvPr/>
        </p:nvSpPr>
        <p:spPr>
          <a:xfrm>
            <a:off x="1054173" y="1202393"/>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b="1" dirty="0">
                <a:latin typeface="Arial Narrow"/>
                <a:ea typeface="Arial Narrow" panose="020B0606020202030204" pitchFamily="34" charset="0"/>
                <a:cs typeface="Arial Narrow" panose="020B0606020202030204" pitchFamily="34" charset="0"/>
              </a:rPr>
              <a:t>2.5.1. What is a </a:t>
            </a:r>
            <a:r>
              <a:rPr lang="en-US" b="1" dirty="0">
                <a:solidFill>
                  <a:schemeClr val="bg1"/>
                </a:solidFill>
                <a:latin typeface="Arial Narrow"/>
                <a:ea typeface="Arial Narrow" panose="020B0606020202030204" pitchFamily="34" charset="0"/>
                <a:cs typeface="Arial Narrow" panose="020B0606020202030204" pitchFamily="34" charset="0"/>
              </a:rPr>
              <a:t>notice</a:t>
            </a:r>
            <a:r>
              <a:rPr lang="en-US" b="1" dirty="0">
                <a:latin typeface="Arial Narrow"/>
                <a:ea typeface="Arial Narrow" panose="020B0606020202030204" pitchFamily="34" charset="0"/>
                <a:cs typeface="Arial Narrow" panose="020B0606020202030204" pitchFamily="34" charset="0"/>
              </a:rPr>
              <a:t>?</a:t>
            </a:r>
          </a:p>
        </p:txBody>
      </p:sp>
      <p:sp>
        <p:nvSpPr>
          <p:cNvPr id="9" name="Rectángulo 8">
            <a:extLst>
              <a:ext uri="{FF2B5EF4-FFF2-40B4-BE49-F238E27FC236}">
                <a16:creationId xmlns:a16="http://schemas.microsoft.com/office/drawing/2014/main" xmlns="" id="{2F52DBA2-9C07-0087-091D-F29476B829CC}"/>
              </a:ext>
            </a:extLst>
          </p:cNvPr>
          <p:cNvSpPr/>
          <p:nvPr/>
        </p:nvSpPr>
        <p:spPr>
          <a:xfrm>
            <a:off x="1005153" y="1717793"/>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1575"/>
              </a:lnSpc>
              <a:spcAft>
                <a:spcPts val="800"/>
              </a:spcAft>
            </a:pPr>
            <a:endParaRPr lang="en-US" sz="1800" b="1">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sz="1800" b="1">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b="1">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sz="1800" b="1">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b="1">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sz="1800" b="1">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b="1">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sz="1800" b="1">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b="1">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sz="1800" b="1">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b="1">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n-US" sz="1800" b="1">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lnSpc>
                <a:spcPts val="1575"/>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xmlns="" id="{DC1E73E9-ECF8-44CB-9D1D-40F48036F529}"/>
              </a:ext>
            </a:extLst>
          </p:cNvPr>
          <p:cNvSpPr txBox="1"/>
          <p:nvPr/>
        </p:nvSpPr>
        <p:spPr>
          <a:xfrm>
            <a:off x="1005153" y="725880"/>
            <a:ext cx="5157786" cy="369332"/>
          </a:xfrm>
          <a:prstGeom prst="rect">
            <a:avLst/>
          </a:prstGeom>
          <a:noFill/>
        </p:spPr>
        <p:txBody>
          <a:bodyPr wrap="square" lIns="91440" tIns="45720" rIns="91440" bIns="45720" rtlCol="0" anchor="t">
            <a:spAutoFit/>
          </a:bodyPr>
          <a:lstStyle/>
          <a:p>
            <a:pPr lvl="0"/>
            <a:r>
              <a:rPr kumimoji="0" lang="es-MX" sz="1800" b="1" i="0" u="none" strike="noStrike" kern="1200" cap="none" spc="0" normalizeH="0" baseline="0" noProof="0" dirty="0">
                <a:ln>
                  <a:noFill/>
                </a:ln>
                <a:solidFill>
                  <a:prstClr val="black"/>
                </a:solidFill>
                <a:effectLst/>
                <a:uLnTx/>
                <a:uFillTx/>
                <a:latin typeface="Calibri" panose="020F0502020204030204"/>
                <a:ea typeface="+mn-ea"/>
                <a:cs typeface="+mn-cs"/>
              </a:rPr>
              <a:t>2.5</a:t>
            </a:r>
            <a:r>
              <a:rPr lang="es-MX" b="1" dirty="0">
                <a:solidFill>
                  <a:prstClr val="black"/>
                </a:solidFill>
              </a:rPr>
              <a:t>. </a:t>
            </a:r>
            <a:r>
              <a:rPr lang="es-MX" b="1" dirty="0" err="1">
                <a:solidFill>
                  <a:prstClr val="black"/>
                </a:solidFill>
              </a:rPr>
              <a:t>Notice</a:t>
            </a:r>
            <a:endParaRPr kumimoji="0" lang="es-MX"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B6A38D08-8832-4684-9812-781CC2BACBA3}"/>
              </a:ext>
            </a:extLst>
          </p:cNvPr>
          <p:cNvSpPr/>
          <p:nvPr/>
        </p:nvSpPr>
        <p:spPr>
          <a:xfrm>
            <a:off x="-1150013" y="698919"/>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Bocadillo: rectángulo 15">
            <a:extLst>
              <a:ext uri="{FF2B5EF4-FFF2-40B4-BE49-F238E27FC236}">
                <a16:creationId xmlns:a16="http://schemas.microsoft.com/office/drawing/2014/main" xmlns="" id="{272EEFDA-0004-49E0-8ECE-2E850F31BF56}"/>
              </a:ext>
            </a:extLst>
          </p:cNvPr>
          <p:cNvSpPr/>
          <p:nvPr/>
        </p:nvSpPr>
        <p:spPr>
          <a:xfrm>
            <a:off x="-1037503" y="1268534"/>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Elementos multimedia en línea 1" title="How To Write An Effective Notice - With Format and Example">
            <a:hlinkClick r:id="" action="ppaction://media"/>
            <a:extLst>
              <a:ext uri="{FF2B5EF4-FFF2-40B4-BE49-F238E27FC236}">
                <a16:creationId xmlns:a16="http://schemas.microsoft.com/office/drawing/2014/main" xmlns="" id="{C3BFF6F8-D9CF-42E0-BA59-FF4B5EFCBBDA}"/>
              </a:ext>
            </a:extLst>
          </p:cNvPr>
          <p:cNvPicPr>
            <a:picLocks noRot="1" noChangeAspect="1"/>
          </p:cNvPicPr>
          <p:nvPr>
            <a:videoFile r:link="rId1"/>
          </p:nvPr>
        </p:nvPicPr>
        <p:blipFill>
          <a:blip r:embed="rId3"/>
          <a:stretch>
            <a:fillRect/>
          </a:stretch>
        </p:blipFill>
        <p:spPr>
          <a:xfrm>
            <a:off x="1135525" y="2598561"/>
            <a:ext cx="4572000" cy="2571750"/>
          </a:xfrm>
          <a:prstGeom prst="rect">
            <a:avLst/>
          </a:prstGeom>
        </p:spPr>
      </p:pic>
      <p:sp>
        <p:nvSpPr>
          <p:cNvPr id="17" name="CuadroTexto 16">
            <a:extLst>
              <a:ext uri="{FF2B5EF4-FFF2-40B4-BE49-F238E27FC236}">
                <a16:creationId xmlns:a16="http://schemas.microsoft.com/office/drawing/2014/main" xmlns="" id="{531BE968-2B1D-44AC-9B46-12C7A339B91A}"/>
              </a:ext>
            </a:extLst>
          </p:cNvPr>
          <p:cNvSpPr txBox="1"/>
          <p:nvPr/>
        </p:nvSpPr>
        <p:spPr>
          <a:xfrm>
            <a:off x="1066142" y="1758512"/>
            <a:ext cx="10193594" cy="584775"/>
          </a:xfrm>
          <a:prstGeom prst="rect">
            <a:avLst/>
          </a:prstGeom>
          <a:noFill/>
          <a:ln>
            <a:noFill/>
          </a:ln>
        </p:spPr>
        <p:txBody>
          <a:bodyPr wrap="square" lIns="91440" tIns="45720" rIns="91440" bIns="45720" rtlCol="0" anchor="t">
            <a:spAutoFit/>
          </a:bodyPr>
          <a:lstStyle/>
          <a:p>
            <a:pPr lvl="0" algn="just"/>
            <a:r>
              <a:rPr lang="en-US" sz="1600" dirty="0">
                <a:solidFill>
                  <a:prstClr val="black"/>
                </a:solidFill>
                <a:ea typeface="+mn-lt"/>
                <a:cs typeface="Calibri" panose="020F0502020204030204"/>
              </a:rPr>
              <a:t>How to write an effective notice: with format and example (Concepts of communication, 2020). This video shows the correct way to write a notice and gives us an example.</a:t>
            </a:r>
          </a:p>
        </p:txBody>
      </p:sp>
      <p:sp>
        <p:nvSpPr>
          <p:cNvPr id="18" name="Bocadillo: rectángulo 17">
            <a:extLst>
              <a:ext uri="{FF2B5EF4-FFF2-40B4-BE49-F238E27FC236}">
                <a16:creationId xmlns:a16="http://schemas.microsoft.com/office/drawing/2014/main" xmlns="" id="{7FE4936F-EE58-457D-9020-4B58BFFB46F0}"/>
              </a:ext>
            </a:extLst>
          </p:cNvPr>
          <p:cNvSpPr/>
          <p:nvPr/>
        </p:nvSpPr>
        <p:spPr>
          <a:xfrm>
            <a:off x="-1028584" y="1818054"/>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Bocadillo: rectángulo 12">
            <a:extLst>
              <a:ext uri="{FF2B5EF4-FFF2-40B4-BE49-F238E27FC236}">
                <a16:creationId xmlns:a16="http://schemas.microsoft.com/office/drawing/2014/main" xmlns="" id="{DC783D9A-A1CB-5494-1D6E-A1526D894919}"/>
              </a:ext>
            </a:extLst>
          </p:cNvPr>
          <p:cNvSpPr/>
          <p:nvPr/>
        </p:nvSpPr>
        <p:spPr>
          <a:xfrm>
            <a:off x="5895477" y="3542145"/>
            <a:ext cx="5364259" cy="684582"/>
          </a:xfrm>
          <a:prstGeom prst="wedgeRectCallout">
            <a:avLst>
              <a:gd name="adj1" fmla="val -58285"/>
              <a:gd name="adj2" fmla="val -1613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lang="es-MX" sz="1400">
                <a:solidFill>
                  <a:schemeClr val="bg1"/>
                </a:solidFill>
              </a:rPr>
              <a:t> </a:t>
            </a:r>
            <a:r>
              <a:rPr lang="es-MX" sz="1400">
                <a:solidFill>
                  <a:schemeClr val="bg1"/>
                </a:solidFill>
                <a:hlinkClick r:id="rId4"/>
              </a:rPr>
              <a:t>https://www.youtube.com/watch?v=93QvVA7Rt10</a:t>
            </a:r>
            <a:endParaRPr lang="es-MX" sz="1400">
              <a:solidFill>
                <a:schemeClr val="bg1"/>
              </a:solidFill>
              <a:latin typeface="Calibri" panose="020F0502020204030204"/>
            </a:endParaRPr>
          </a:p>
        </p:txBody>
      </p:sp>
    </p:spTree>
    <p:extLst>
      <p:ext uri="{BB962C8B-B14F-4D97-AF65-F5344CB8AC3E}">
        <p14:creationId xmlns:p14="http://schemas.microsoft.com/office/powerpoint/2010/main" val="34877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756981"/>
            <a:ext cx="10557598" cy="497181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1800"/>
              </a:lnSpc>
              <a:spcAft>
                <a:spcPts val="800"/>
              </a:spcAft>
            </a:pPr>
            <a:endParaRPr lang="en-US" sz="1200" b="1">
              <a:solidFill>
                <a:srgbClr val="000066"/>
              </a:solidFill>
              <a:effectLst/>
              <a:latin typeface="+mj-lt"/>
              <a:ea typeface="Times New Roman" panose="02020603050405020304" pitchFamily="18" charset="0"/>
              <a:cs typeface="Times New Roman" panose="02020603050405020304" pitchFamily="18" charset="0"/>
            </a:endParaRPr>
          </a:p>
          <a:p>
            <a:pPr algn="just">
              <a:lnSpc>
                <a:spcPts val="1800"/>
              </a:lnSpc>
              <a:spcAft>
                <a:spcPts val="800"/>
              </a:spcAft>
            </a:pPr>
            <a:endParaRPr lang="en-US" sz="1200" b="1">
              <a:solidFill>
                <a:srgbClr val="000066"/>
              </a:solidFill>
              <a:latin typeface="+mj-lt"/>
              <a:ea typeface="Times New Roman" panose="02020603050405020304" pitchFamily="18"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r>
              <a:rPr lang="en-US" sz="1800">
                <a:solidFill>
                  <a:srgbClr val="00006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Aft>
                <a:spcPts val="800"/>
              </a:spcAft>
            </a:pPr>
            <a:endParaRPr lang="es-MX"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159529"/>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S" sz="1800" b="1" dirty="0">
                <a:effectLst/>
                <a:latin typeface="Arial Narrow"/>
                <a:ea typeface="Arial Narrow" panose="020B0606020202030204" pitchFamily="34" charset="0"/>
                <a:cs typeface="Arial Narrow" panose="020B0606020202030204" pitchFamily="34" charset="0"/>
              </a:rPr>
              <a:t>2.6.1.</a:t>
            </a:r>
            <a:r>
              <a:rPr lang="es-ES" b="1" dirty="0">
                <a:latin typeface="Arial Narrow"/>
                <a:ea typeface="Arial Narrow" panose="020B0606020202030204" pitchFamily="34" charset="0"/>
                <a:cs typeface="Arial Narrow" panose="020B0606020202030204" pitchFamily="34" charset="0"/>
              </a:rPr>
              <a:t> </a:t>
            </a:r>
            <a:r>
              <a:rPr lang="es-ES" sz="1800" b="1" dirty="0">
                <a:effectLst/>
                <a:latin typeface="Arial Narrow"/>
                <a:ea typeface="Arial Narrow" panose="020B0606020202030204" pitchFamily="34" charset="0"/>
                <a:cs typeface="Arial Narrow" panose="020B0606020202030204" pitchFamily="34" charset="0"/>
              </a:rPr>
              <a:t> </a:t>
            </a:r>
            <a:r>
              <a:rPr lang="es-ES" sz="1800" b="1" dirty="0" err="1">
                <a:effectLst/>
                <a:latin typeface="Arial Narrow"/>
                <a:ea typeface="Arial Narrow" panose="020B0606020202030204" pitchFamily="34" charset="0"/>
                <a:cs typeface="Arial Narrow" panose="020B0606020202030204" pitchFamily="34" charset="0"/>
              </a:rPr>
              <a:t>What’s</a:t>
            </a:r>
            <a:r>
              <a:rPr lang="es-ES" sz="1800" b="1" dirty="0">
                <a:effectLst/>
                <a:latin typeface="Arial Narrow"/>
                <a:ea typeface="Arial Narrow" panose="020B0606020202030204" pitchFamily="34" charset="0"/>
                <a:cs typeface="Arial Narrow" panose="020B0606020202030204" pitchFamily="34" charset="0"/>
              </a:rPr>
              <a:t> a </a:t>
            </a:r>
            <a:r>
              <a:rPr lang="es-ES" sz="1800" b="1" dirty="0" err="1">
                <a:effectLst/>
                <a:latin typeface="Arial Narrow"/>
                <a:ea typeface="Arial Narrow" panose="020B0606020202030204" pitchFamily="34" charset="0"/>
                <a:cs typeface="Arial Narrow" panose="020B0606020202030204" pitchFamily="34" charset="0"/>
              </a:rPr>
              <a:t>report</a:t>
            </a:r>
            <a:r>
              <a:rPr lang="es-ES" b="1" dirty="0">
                <a:latin typeface="Arial Narrow"/>
                <a:ea typeface="Arial Narrow" panose="020B0606020202030204" pitchFamily="34" charset="0"/>
                <a:cs typeface="Arial Narrow" panose="020B0606020202030204" pitchFamily="34" charset="0"/>
              </a:rPr>
              <a:t>? </a:t>
            </a:r>
            <a:endParaRPr lang="es-ES" b="1" dirty="0">
              <a:latin typeface="Arial Narrow"/>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381334" y="139674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éste el título del primer apartado de esta sección.</a:t>
            </a:r>
            <a:endParaRPr lang="es-MX" sz="120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381334" y="2183733"/>
            <a:ext cx="2249055" cy="490492"/>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éste es el contenido del primer apartado de esta sección.</a:t>
            </a:r>
            <a:endParaRPr lang="es-MX" sz="1200">
              <a:solidFill>
                <a:prstClr val="black"/>
              </a:solidFill>
              <a:latin typeface="Calibri" panose="020F0502020204030204"/>
            </a:endParaRPr>
          </a:p>
        </p:txBody>
      </p:sp>
      <p:sp>
        <p:nvSpPr>
          <p:cNvPr id="14" name="Bocadillo: rectángulo 13">
            <a:extLst>
              <a:ext uri="{FF2B5EF4-FFF2-40B4-BE49-F238E27FC236}">
                <a16:creationId xmlns:a16="http://schemas.microsoft.com/office/drawing/2014/main" xmlns="" id="{440CDA5A-C4DC-E422-E3D1-90F8713D6E42}"/>
              </a:ext>
            </a:extLst>
          </p:cNvPr>
          <p:cNvSpPr/>
          <p:nvPr/>
        </p:nvSpPr>
        <p:spPr>
          <a:xfrm>
            <a:off x="1730326" y="3173064"/>
            <a:ext cx="2350655" cy="955590"/>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a:solidFill>
                  <a:prstClr val="black"/>
                </a:solidFill>
                <a:latin typeface="Calibri" panose="020F0502020204030204"/>
              </a:rPr>
              <a:t>Aurelio: </a:t>
            </a:r>
            <a:r>
              <a:rPr lang="es-MX" sz="1200">
                <a:solidFill>
                  <a:prstClr val="black"/>
                </a:solidFill>
                <a:latin typeface="Calibri" panose="020F0502020204030204"/>
              </a:rPr>
              <a:t>Realizar una presentación en Genially con la información de este tema. Te la comparto en documento anexo.</a:t>
            </a:r>
            <a:endParaRPr kumimoji="0" lang="es-MX"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CuadroTexto 9">
            <a:extLst>
              <a:ext uri="{FF2B5EF4-FFF2-40B4-BE49-F238E27FC236}">
                <a16:creationId xmlns:a16="http://schemas.microsoft.com/office/drawing/2014/main" xmlns="" id="{64BA6D5E-D23E-4D61-9407-3D8F6FAA5F81}"/>
              </a:ext>
            </a:extLst>
          </p:cNvPr>
          <p:cNvSpPr txBox="1"/>
          <p:nvPr/>
        </p:nvSpPr>
        <p:spPr>
          <a:xfrm>
            <a:off x="1005153" y="725880"/>
            <a:ext cx="5157786" cy="369332"/>
          </a:xfrm>
          <a:prstGeom prst="rect">
            <a:avLst/>
          </a:prstGeom>
          <a:noFill/>
        </p:spPr>
        <p:txBody>
          <a:bodyPr wrap="square" lIns="91440" tIns="45720" rIns="91440" bIns="45720" rtlCol="0" anchor="t">
            <a:spAutoFit/>
          </a:bodyPr>
          <a:lstStyle/>
          <a:p>
            <a:pPr lvl="0"/>
            <a:r>
              <a:rPr kumimoji="0" lang="es-MX" sz="1800" b="1" i="0" u="none" strike="noStrike" kern="1200" cap="none" spc="0" normalizeH="0" baseline="0" noProof="0" dirty="0">
                <a:ln>
                  <a:noFill/>
                </a:ln>
                <a:solidFill>
                  <a:prstClr val="black"/>
                </a:solidFill>
                <a:effectLst/>
                <a:uLnTx/>
                <a:uFillTx/>
                <a:latin typeface="Calibri" panose="020F0502020204030204"/>
                <a:ea typeface="+mn-ea"/>
                <a:cs typeface="+mn-cs"/>
              </a:rPr>
              <a:t>2.6</a:t>
            </a:r>
            <a:r>
              <a:rPr lang="es-MX" b="1" dirty="0">
                <a:solidFill>
                  <a:prstClr val="black"/>
                </a:solidFill>
              </a:rPr>
              <a:t>. </a:t>
            </a:r>
            <a:r>
              <a:rPr lang="es-MX" b="1" dirty="0" err="1">
                <a:solidFill>
                  <a:prstClr val="black"/>
                </a:solidFill>
              </a:rPr>
              <a:t>Reports</a:t>
            </a:r>
            <a:endParaRPr kumimoji="0" lang="es-MX"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áfico 11" descr="Presentación con gráfico de barras con relleno sólido">
            <a:extLst>
              <a:ext uri="{FF2B5EF4-FFF2-40B4-BE49-F238E27FC236}">
                <a16:creationId xmlns:a16="http://schemas.microsoft.com/office/drawing/2014/main" xmlns="" id="{7FA5C49C-9F5A-42C5-9F6D-FBBD26876D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496466" y="2405707"/>
            <a:ext cx="3292764" cy="3292764"/>
          </a:xfrm>
          <a:prstGeom prst="rect">
            <a:avLst/>
          </a:prstGeom>
        </p:spPr>
      </p:pic>
      <p:sp>
        <p:nvSpPr>
          <p:cNvPr id="15" name="Bocadillo: rectángulo 14">
            <a:extLst>
              <a:ext uri="{FF2B5EF4-FFF2-40B4-BE49-F238E27FC236}">
                <a16:creationId xmlns:a16="http://schemas.microsoft.com/office/drawing/2014/main" xmlns="" id="{A687A65D-A10E-4008-AC7E-5B6E85FBBFBA}"/>
              </a:ext>
            </a:extLst>
          </p:cNvPr>
          <p:cNvSpPr/>
          <p:nvPr/>
        </p:nvSpPr>
        <p:spPr>
          <a:xfrm>
            <a:off x="-1429221" y="782944"/>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lang="es-MX" sz="1200">
              <a:solidFill>
                <a:prstClr val="black"/>
              </a:solidFill>
              <a:latin typeface="Calibri" panose="020F0502020204030204"/>
            </a:endParaRPr>
          </a:p>
        </p:txBody>
      </p:sp>
      <p:sp>
        <p:nvSpPr>
          <p:cNvPr id="17" name="CuadroTexto 16">
            <a:extLst>
              <a:ext uri="{FF2B5EF4-FFF2-40B4-BE49-F238E27FC236}">
                <a16:creationId xmlns:a16="http://schemas.microsoft.com/office/drawing/2014/main" xmlns="" id="{FC17CF09-23C3-4240-B1C2-DE216DBCDA25}"/>
              </a:ext>
            </a:extLst>
          </p:cNvPr>
          <p:cNvSpPr txBox="1"/>
          <p:nvPr/>
        </p:nvSpPr>
        <p:spPr>
          <a:xfrm>
            <a:off x="1535392" y="1820932"/>
            <a:ext cx="9934222" cy="584775"/>
          </a:xfrm>
          <a:prstGeom prst="rect">
            <a:avLst/>
          </a:prstGeom>
          <a:noFill/>
          <a:ln>
            <a:noFill/>
          </a:ln>
        </p:spPr>
        <p:txBody>
          <a:bodyPr wrap="square" lIns="91440" tIns="45720" rIns="91440" bIns="45720" rtlCol="0" anchor="t">
            <a:spAutoFit/>
          </a:bodyPr>
          <a:lstStyle/>
          <a:p>
            <a:pPr algn="just">
              <a:defRPr/>
            </a:pPr>
            <a:r>
              <a:rPr lang="en-US" sz="1600" dirty="0">
                <a:ea typeface="+mn-lt"/>
                <a:cs typeface="+mn-lt"/>
              </a:rPr>
              <a:t>Click the </a:t>
            </a:r>
            <a:r>
              <a:rPr lang="en-US" sz="1600" b="1" dirty="0">
                <a:ea typeface="+mn-lt"/>
                <a:cs typeface="+mn-lt"/>
              </a:rPr>
              <a:t>button </a:t>
            </a:r>
            <a:r>
              <a:rPr lang="en-US" sz="1600" dirty="0"/>
              <a:t>on the right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where you can find what a report is, its elements/ components and its structure.</a:t>
            </a:r>
          </a:p>
        </p:txBody>
      </p:sp>
      <p:pic>
        <p:nvPicPr>
          <p:cNvPr id="19" name="Imagen 18">
            <a:extLst>
              <a:ext uri="{FF2B5EF4-FFF2-40B4-BE49-F238E27FC236}">
                <a16:creationId xmlns:a16="http://schemas.microsoft.com/office/drawing/2014/main" xmlns="" id="{73E0D10E-035C-46D1-964D-13ADDC2E659C}"/>
              </a:ext>
            </a:extLst>
          </p:cNvPr>
          <p:cNvPicPr>
            <a:picLocks noChangeAspect="1"/>
          </p:cNvPicPr>
          <p:nvPr/>
        </p:nvPicPr>
        <p:blipFill>
          <a:blip r:embed="rId4"/>
          <a:stretch>
            <a:fillRect/>
          </a:stretch>
        </p:blipFill>
        <p:spPr>
          <a:xfrm>
            <a:off x="1072886" y="1879491"/>
            <a:ext cx="462506" cy="318471"/>
          </a:xfrm>
          <a:prstGeom prst="rect">
            <a:avLst/>
          </a:prstGeom>
        </p:spPr>
      </p:pic>
    </p:spTree>
    <p:extLst>
      <p:ext uri="{BB962C8B-B14F-4D97-AF65-F5344CB8AC3E}">
        <p14:creationId xmlns:p14="http://schemas.microsoft.com/office/powerpoint/2010/main" val="7780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45694" y="1158549"/>
            <a:ext cx="10492713" cy="5278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a:solidFill>
                  <a:prstClr val="white"/>
                </a:solidFill>
                <a:latin typeface="Calibri" panose="020F0502020204030204"/>
              </a:rPr>
              <a:t>Module</a:t>
            </a: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 2</a:t>
            </a:r>
          </a:p>
        </p:txBody>
      </p:sp>
      <p:sp>
        <p:nvSpPr>
          <p:cNvPr id="14" name="CuadroTexto 13">
            <a:extLst>
              <a:ext uri="{FF2B5EF4-FFF2-40B4-BE49-F238E27FC236}">
                <a16:creationId xmlns:a16="http://schemas.microsoft.com/office/drawing/2014/main" xmlns="" id="{0517BBAC-FFA1-43B0-AB03-246F07566C41}"/>
              </a:ext>
            </a:extLst>
          </p:cNvPr>
          <p:cNvSpPr txBox="1"/>
          <p:nvPr/>
        </p:nvSpPr>
        <p:spPr>
          <a:xfrm>
            <a:off x="5429708" y="3127324"/>
            <a:ext cx="6165635" cy="369332"/>
          </a:xfrm>
          <a:prstGeom prst="rect">
            <a:avLst/>
          </a:prstGeom>
          <a:noFill/>
        </p:spPr>
        <p:txBody>
          <a:bodyPr wrap="square" rtlCol="0">
            <a:spAutoFit/>
          </a:bodyPr>
          <a:lstStyle/>
          <a:p>
            <a:pPr algn="just"/>
            <a:r>
              <a:rPr lang="es-ES">
                <a:hlinkClick r:id="rId3"/>
              </a:rPr>
              <a:t>https://www.youtube.com/watch?v=Sq2SDdz1i8U</a:t>
            </a:r>
            <a:r>
              <a:rPr lang="es-ES"/>
              <a:t> </a:t>
            </a:r>
          </a:p>
        </p:txBody>
      </p:sp>
      <p:sp>
        <p:nvSpPr>
          <p:cNvPr id="18" name="Bocadillo: rectángulo 17">
            <a:extLst>
              <a:ext uri="{FF2B5EF4-FFF2-40B4-BE49-F238E27FC236}">
                <a16:creationId xmlns:a16="http://schemas.microsoft.com/office/drawing/2014/main" xmlns="" id="{C3C55A90-616D-88FA-2C5E-E08E4BA814F0}"/>
              </a:ext>
            </a:extLst>
          </p:cNvPr>
          <p:cNvSpPr/>
          <p:nvPr/>
        </p:nvSpPr>
        <p:spPr>
          <a:xfrm>
            <a:off x="-1557442" y="581203"/>
            <a:ext cx="2350655" cy="666820"/>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lang="es-MX" sz="1200">
                <a:solidFill>
                  <a:prstClr val="black"/>
                </a:solidFill>
                <a:latin typeface="Calibri" panose="020F0502020204030204"/>
              </a:rPr>
              <a:t>título del segundo apartado de esta sección.</a:t>
            </a:r>
          </a:p>
        </p:txBody>
      </p:sp>
      <p:sp>
        <p:nvSpPr>
          <p:cNvPr id="20" name="Rectángulo 19">
            <a:extLst>
              <a:ext uri="{FF2B5EF4-FFF2-40B4-BE49-F238E27FC236}">
                <a16:creationId xmlns:a16="http://schemas.microsoft.com/office/drawing/2014/main" xmlns="" id="{F40D05C6-FC52-45C5-ABD0-BB081EED2DD8}"/>
              </a:ext>
            </a:extLst>
          </p:cNvPr>
          <p:cNvSpPr/>
          <p:nvPr/>
        </p:nvSpPr>
        <p:spPr>
          <a:xfrm>
            <a:off x="1045695" y="581203"/>
            <a:ext cx="10492712"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S" sz="1800" b="1" dirty="0">
                <a:effectLst/>
                <a:latin typeface="Arial Narrow"/>
                <a:ea typeface="Arial Narrow" panose="020B0606020202030204" pitchFamily="34" charset="0"/>
                <a:cs typeface="Arial Narrow" panose="020B0606020202030204" pitchFamily="34" charset="0"/>
              </a:rPr>
              <a:t>2.6.2.</a:t>
            </a:r>
            <a:r>
              <a:rPr lang="es-ES" b="1" dirty="0">
                <a:latin typeface="Arial Narrow"/>
                <a:ea typeface="Arial Narrow" panose="020B0606020202030204" pitchFamily="34" charset="0"/>
                <a:cs typeface="Arial Narrow" panose="020B0606020202030204" pitchFamily="34" charset="0"/>
              </a:rPr>
              <a:t> </a:t>
            </a:r>
            <a:r>
              <a:rPr lang="es-ES" sz="1800" b="1" dirty="0">
                <a:effectLst/>
                <a:latin typeface="Arial Narrow"/>
                <a:ea typeface="Arial Narrow" panose="020B0606020202030204" pitchFamily="34" charset="0"/>
                <a:cs typeface="Arial Narrow" panose="020B0606020202030204" pitchFamily="34" charset="0"/>
              </a:rPr>
              <a:t> ¿Cómo escribir un reporte comercial?</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How</a:t>
            </a:r>
            <a:r>
              <a:rPr lang="es-ES" b="1" dirty="0">
                <a:latin typeface="Arial Narrow"/>
                <a:ea typeface="Arial Narrow" panose="020B0606020202030204" pitchFamily="34" charset="0"/>
                <a:cs typeface="Arial Narrow" panose="020B0606020202030204" pitchFamily="34" charset="0"/>
              </a:rPr>
              <a:t> a </a:t>
            </a:r>
            <a:r>
              <a:rPr lang="es-ES" b="1" dirty="0" err="1">
                <a:latin typeface="Arial Narrow"/>
                <a:ea typeface="Arial Narrow" panose="020B0606020202030204" pitchFamily="34" charset="0"/>
                <a:cs typeface="Arial Narrow" panose="020B0606020202030204" pitchFamily="34" charset="0"/>
              </a:rPr>
              <a:t>business</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report</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is</a:t>
            </a:r>
            <a:r>
              <a:rPr lang="es-ES" b="1" dirty="0">
                <a:latin typeface="Arial Narrow"/>
                <a:ea typeface="Arial Narrow" panose="020B0606020202030204" pitchFamily="34" charset="0"/>
                <a:cs typeface="Arial Narrow" panose="020B0606020202030204" pitchFamily="34" charset="0"/>
              </a:rPr>
              <a:t> </a:t>
            </a:r>
            <a:r>
              <a:rPr lang="es-ES" b="1" dirty="0" err="1">
                <a:latin typeface="Arial Narrow"/>
                <a:ea typeface="Arial Narrow" panose="020B0606020202030204" pitchFamily="34" charset="0"/>
                <a:cs typeface="Arial Narrow" panose="020B0606020202030204" pitchFamily="34" charset="0"/>
              </a:rPr>
              <a:t>written</a:t>
            </a:r>
            <a:r>
              <a:rPr lang="es-ES" b="1" dirty="0">
                <a:latin typeface="Arial Narrow"/>
                <a:ea typeface="Arial Narrow" panose="020B0606020202030204" pitchFamily="34" charset="0"/>
                <a:cs typeface="Arial Narrow" panose="020B0606020202030204" pitchFamily="34" charset="0"/>
              </a:rPr>
              <a:t>?</a:t>
            </a:r>
            <a:endParaRPr lang="es-MX" dirty="0"/>
          </a:p>
        </p:txBody>
      </p:sp>
      <p:sp>
        <p:nvSpPr>
          <p:cNvPr id="22" name="Bocadillo: rectángulo 21">
            <a:extLst>
              <a:ext uri="{FF2B5EF4-FFF2-40B4-BE49-F238E27FC236}">
                <a16:creationId xmlns:a16="http://schemas.microsoft.com/office/drawing/2014/main" xmlns="" id="{9DA2F439-7E9B-4085-8D68-6EC540BDF013}"/>
              </a:ext>
            </a:extLst>
          </p:cNvPr>
          <p:cNvSpPr/>
          <p:nvPr/>
        </p:nvSpPr>
        <p:spPr>
          <a:xfrm>
            <a:off x="-1557442" y="1412333"/>
            <a:ext cx="2350655" cy="666820"/>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a:t>
            </a:r>
            <a:r>
              <a:rPr kumimoji="0" lang="es-MX" sz="1200" i="0" u="none" strike="noStrike" kern="1200" cap="none" spc="0" normalizeH="0" baseline="0" noProof="0" err="1">
                <a:ln>
                  <a:noFill/>
                </a:ln>
                <a:solidFill>
                  <a:prstClr val="black"/>
                </a:solidFill>
                <a:effectLst/>
                <a:uLnTx/>
                <a:uFillTx/>
                <a:latin typeface="Calibri" panose="020F0502020204030204"/>
                <a:ea typeface="+mn-ea"/>
                <a:cs typeface="+mn-cs"/>
              </a:rPr>
              <a:t>secci</a:t>
            </a:r>
            <a:r>
              <a:rPr lang="es-MX" sz="1200" err="1">
                <a:solidFill>
                  <a:prstClr val="black"/>
                </a:solidFill>
                <a:latin typeface="Calibri" panose="020F0502020204030204"/>
              </a:rPr>
              <a:t>ón</a:t>
            </a:r>
            <a:r>
              <a:rPr lang="es-MX" sz="1200">
                <a:solidFill>
                  <a:prstClr val="black"/>
                </a:solidFill>
                <a:latin typeface="Calibri" panose="020F0502020204030204"/>
              </a:rPr>
              <a:t>.</a:t>
            </a:r>
          </a:p>
        </p:txBody>
      </p:sp>
      <p:sp>
        <p:nvSpPr>
          <p:cNvPr id="23" name="CuadroTexto 22">
            <a:extLst>
              <a:ext uri="{FF2B5EF4-FFF2-40B4-BE49-F238E27FC236}">
                <a16:creationId xmlns:a16="http://schemas.microsoft.com/office/drawing/2014/main" xmlns="" id="{9C322841-71FF-4222-9ADF-063401B9B2D5}"/>
              </a:ext>
            </a:extLst>
          </p:cNvPr>
          <p:cNvSpPr txBox="1"/>
          <p:nvPr/>
        </p:nvSpPr>
        <p:spPr>
          <a:xfrm>
            <a:off x="1191809" y="1349627"/>
            <a:ext cx="10200482" cy="369332"/>
          </a:xfrm>
          <a:prstGeom prst="rect">
            <a:avLst/>
          </a:prstGeom>
          <a:noFill/>
        </p:spPr>
        <p:txBody>
          <a:bodyPr wrap="square" lIns="91440" tIns="45720" rIns="91440" bIns="45720" rtlCol="0" anchor="t">
            <a:spAutoFit/>
          </a:bodyPr>
          <a:lstStyle/>
          <a:p>
            <a:pPr algn="just"/>
            <a:r>
              <a:rPr lang="es-ES" dirty="0" err="1"/>
              <a:t>Watch</a:t>
            </a:r>
            <a:r>
              <a:rPr lang="es-ES" dirty="0"/>
              <a:t> </a:t>
            </a:r>
            <a:r>
              <a:rPr lang="es-ES" dirty="0" err="1"/>
              <a:t>the</a:t>
            </a:r>
            <a:r>
              <a:rPr lang="es-ES" dirty="0"/>
              <a:t> </a:t>
            </a:r>
            <a:r>
              <a:rPr lang="es-ES" dirty="0" err="1"/>
              <a:t>following</a:t>
            </a:r>
            <a:r>
              <a:rPr lang="es-ES" dirty="0"/>
              <a:t> video </a:t>
            </a:r>
            <a:r>
              <a:rPr lang="es-ES" dirty="0" err="1"/>
              <a:t>where</a:t>
            </a:r>
            <a:r>
              <a:rPr lang="es-ES" dirty="0"/>
              <a:t> </a:t>
            </a:r>
            <a:r>
              <a:rPr lang="es-ES" dirty="0" err="1"/>
              <a:t>you</a:t>
            </a:r>
            <a:r>
              <a:rPr lang="es-ES" dirty="0"/>
              <a:t> can </a:t>
            </a:r>
            <a:r>
              <a:rPr lang="es-ES" dirty="0" err="1"/>
              <a:t>find</a:t>
            </a:r>
            <a:r>
              <a:rPr lang="es-ES" dirty="0"/>
              <a:t> </a:t>
            </a:r>
            <a:r>
              <a:rPr lang="es-ES" dirty="0" err="1"/>
              <a:t>some</a:t>
            </a:r>
            <a:r>
              <a:rPr lang="es-ES" dirty="0"/>
              <a:t> </a:t>
            </a:r>
            <a:r>
              <a:rPr lang="es-ES" dirty="0" err="1"/>
              <a:t>guidelines</a:t>
            </a:r>
            <a:r>
              <a:rPr lang="es-ES" dirty="0"/>
              <a:t> </a:t>
            </a:r>
            <a:r>
              <a:rPr lang="es-ES" dirty="0" err="1"/>
              <a:t>for</a:t>
            </a:r>
            <a:r>
              <a:rPr lang="es-ES" dirty="0"/>
              <a:t> </a:t>
            </a:r>
            <a:r>
              <a:rPr lang="es-ES" dirty="0" err="1"/>
              <a:t>writing</a:t>
            </a:r>
            <a:r>
              <a:rPr lang="es-ES" dirty="0"/>
              <a:t> a  </a:t>
            </a:r>
            <a:r>
              <a:rPr lang="es-ES" dirty="0" err="1"/>
              <a:t>business</a:t>
            </a:r>
            <a:r>
              <a:rPr lang="es-ES" dirty="0"/>
              <a:t> </a:t>
            </a:r>
            <a:r>
              <a:rPr lang="es-ES" dirty="0" err="1"/>
              <a:t>report</a:t>
            </a:r>
            <a:r>
              <a:rPr lang="es-ES" dirty="0"/>
              <a:t>.</a:t>
            </a:r>
            <a:endParaRPr lang="es-ES" dirty="0">
              <a:cs typeface="Calibri" panose="020F0502020204030204"/>
            </a:endParaRPr>
          </a:p>
        </p:txBody>
      </p:sp>
      <p:pic>
        <p:nvPicPr>
          <p:cNvPr id="6" name="Elementos multimedia en línea 5" title="Writing a Powerful Business Report">
            <a:hlinkClick r:id="" action="ppaction://media"/>
            <a:extLst>
              <a:ext uri="{FF2B5EF4-FFF2-40B4-BE49-F238E27FC236}">
                <a16:creationId xmlns:a16="http://schemas.microsoft.com/office/drawing/2014/main" xmlns="" id="{495BA26D-ABB6-433F-96E2-A0D593CD54CF}"/>
              </a:ext>
            </a:extLst>
          </p:cNvPr>
          <p:cNvPicPr>
            <a:picLocks noRot="1" noChangeAspect="1"/>
          </p:cNvPicPr>
          <p:nvPr>
            <a:videoFile r:link="rId1"/>
          </p:nvPr>
        </p:nvPicPr>
        <p:blipFill>
          <a:blip r:embed="rId4"/>
          <a:stretch>
            <a:fillRect/>
          </a:stretch>
        </p:blipFill>
        <p:spPr>
          <a:xfrm>
            <a:off x="1383108" y="2615702"/>
            <a:ext cx="3783822" cy="2128400"/>
          </a:xfrm>
          <a:prstGeom prst="rect">
            <a:avLst/>
          </a:prstGeom>
        </p:spPr>
      </p:pic>
    </p:spTree>
    <p:extLst>
      <p:ext uri="{BB962C8B-B14F-4D97-AF65-F5344CB8AC3E}">
        <p14:creationId xmlns:p14="http://schemas.microsoft.com/office/powerpoint/2010/main" val="171728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2002D594-D570-4044-9A6A-2E16F7AA0CCC}"/>
              </a:ext>
            </a:extLst>
          </p:cNvPr>
          <p:cNvSpPr/>
          <p:nvPr/>
        </p:nvSpPr>
        <p:spPr>
          <a:xfrm>
            <a:off x="861298" y="740664"/>
            <a:ext cx="10557597" cy="59691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4">
            <a:extLst>
              <a:ext uri="{FF2B5EF4-FFF2-40B4-BE49-F238E27FC236}">
                <a16:creationId xmlns:a16="http://schemas.microsoft.com/office/drawing/2014/main" xmlns="" id="{7C5C6ACB-8390-4CB1-8A57-37A6F7B88AB6}"/>
              </a:ext>
            </a:extLst>
          </p:cNvPr>
          <p:cNvSpPr/>
          <p:nvPr/>
        </p:nvSpPr>
        <p:spPr>
          <a:xfrm>
            <a:off x="861297" y="18814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Calibri"/>
                <a:cs typeface="Calibri"/>
              </a:rPr>
              <a:t>2.6.3. Example of a </a:t>
            </a:r>
            <a:r>
              <a:rPr lang="en-US" dirty="0">
                <a:solidFill>
                  <a:prstClr val="white"/>
                </a:solidFill>
                <a:latin typeface="Calibri" panose="020F0502020204030204"/>
                <a:ea typeface="Calibri"/>
                <a:cs typeface="Calibri"/>
              </a:rPr>
              <a:t>report</a:t>
            </a:r>
            <a:endParaRPr kumimoji="0" lang="en-US" sz="1800" b="0" i="0" u="none" strike="noStrike" kern="1200" cap="none" spc="0" normalizeH="0" baseline="0" noProof="0" dirty="0">
              <a:ln>
                <a:noFill/>
              </a:ln>
              <a:solidFill>
                <a:prstClr val="white"/>
              </a:solidFill>
              <a:effectLst/>
              <a:uLnTx/>
              <a:uFillTx/>
              <a:latin typeface="Calibri" panose="020F0502020204030204"/>
              <a:ea typeface="Calibri"/>
              <a:cs typeface="Calibri"/>
            </a:endParaRPr>
          </a:p>
        </p:txBody>
      </p:sp>
      <p:sp>
        <p:nvSpPr>
          <p:cNvPr id="9" name="CuadroTexto 8">
            <a:extLst>
              <a:ext uri="{FF2B5EF4-FFF2-40B4-BE49-F238E27FC236}">
                <a16:creationId xmlns:a16="http://schemas.microsoft.com/office/drawing/2014/main" xmlns="" id="{FA9ADF29-9B26-40FF-B004-C56AA100A3CF}"/>
              </a:ext>
            </a:extLst>
          </p:cNvPr>
          <p:cNvSpPr txBox="1"/>
          <p:nvPr/>
        </p:nvSpPr>
        <p:spPr>
          <a:xfrm>
            <a:off x="1142800" y="963523"/>
            <a:ext cx="1027609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s-ES" dirty="0">
                <a:latin typeface="Calibri" panose="020F0502020204030204"/>
              </a:rPr>
              <a:t>Look at </a:t>
            </a:r>
            <a:r>
              <a:rPr lang="es-ES" dirty="0" err="1">
                <a:latin typeface="Calibri" panose="020F0502020204030204"/>
              </a:rPr>
              <a:t>the</a:t>
            </a:r>
            <a:r>
              <a:rPr lang="es-ES" dirty="0">
                <a:latin typeface="Calibri" panose="020F0502020204030204"/>
              </a:rPr>
              <a:t> </a:t>
            </a:r>
            <a:r>
              <a:rPr lang="es-ES" dirty="0" err="1">
                <a:latin typeface="Calibri" panose="020F0502020204030204"/>
              </a:rPr>
              <a:t>following</a:t>
            </a:r>
            <a:r>
              <a:rPr lang="es-ES" dirty="0">
                <a:latin typeface="Calibri" panose="020F0502020204030204"/>
              </a:rPr>
              <a:t> </a:t>
            </a:r>
            <a:r>
              <a:rPr lang="es-ES" dirty="0" err="1">
                <a:latin typeface="Calibri" panose="020F0502020204030204"/>
              </a:rPr>
              <a:t>example</a:t>
            </a:r>
            <a:r>
              <a:rPr lang="es-ES" dirty="0">
                <a:latin typeface="Calibri" panose="020F0502020204030204"/>
              </a:rPr>
              <a:t> of a </a:t>
            </a:r>
            <a:r>
              <a:rPr lang="es-ES" dirty="0" err="1">
                <a:latin typeface="Calibri" panose="020F0502020204030204"/>
              </a:rPr>
              <a:t>report</a:t>
            </a:r>
            <a:r>
              <a:rPr lang="es-ES" dirty="0">
                <a:latin typeface="Calibri" panose="020F0502020204030204"/>
              </a:rPr>
              <a:t>. </a:t>
            </a:r>
            <a:endParaRPr kumimoji="0" lang="es" sz="1800" b="0" i="0" u="none" strike="noStrike" kern="1200" cap="none" spc="0" normalizeH="0" baseline="0" noProof="0" dirty="0">
              <a:ln>
                <a:noFill/>
              </a:ln>
              <a:effectLst/>
              <a:highlight>
                <a:srgbClr val="FF0000"/>
              </a:highlight>
              <a:uLnTx/>
              <a:uFillTx/>
              <a:latin typeface="Calibri" panose="020F0502020204030204"/>
              <a:ea typeface="+mn-ea"/>
              <a:cs typeface="Calibri"/>
            </a:endParaRPr>
          </a:p>
        </p:txBody>
      </p:sp>
      <p:sp>
        <p:nvSpPr>
          <p:cNvPr id="10" name="Bocadillo: rectángulo 9">
            <a:extLst>
              <a:ext uri="{FF2B5EF4-FFF2-40B4-BE49-F238E27FC236}">
                <a16:creationId xmlns:a16="http://schemas.microsoft.com/office/drawing/2014/main" xmlns="" id="{F8F2C148-337F-4ACA-9A73-0376C278DEE6}"/>
              </a:ext>
            </a:extLst>
          </p:cNvPr>
          <p:cNvSpPr/>
          <p:nvPr/>
        </p:nvSpPr>
        <p:spPr>
          <a:xfrm>
            <a:off x="-1223004" y="19466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412975E-33DC-45CC-8361-B31B53DC150E}"/>
              </a:ext>
            </a:extLst>
          </p:cNvPr>
          <p:cNvSpPr/>
          <p:nvPr/>
        </p:nvSpPr>
        <p:spPr>
          <a:xfrm>
            <a:off x="-1223004" y="1047885"/>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Picture 4" descr="Iconos De Equipo, Documento, Información imagen png - imagen transparente  descarga gratuita">
            <a:extLst>
              <a:ext uri="{FF2B5EF4-FFF2-40B4-BE49-F238E27FC236}">
                <a16:creationId xmlns:a16="http://schemas.microsoft.com/office/drawing/2014/main" xmlns="" id="{A71D1A39-EDE4-4F1A-BB92-B01FB039644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33" y1="31778" x2="35333" y2="31778"/>
                        <a14:foregroundMark x1="33667" y1="30222" x2="33667" y2="30222"/>
                        <a14:foregroundMark x1="28667" y1="31778" x2="28667" y2="31778"/>
                        <a14:foregroundMark x1="26111" y1="33111" x2="26111" y2="33111"/>
                        <a14:foregroundMark x1="23444" y1="34667" x2="23444" y2="34667"/>
                        <a14:foregroundMark x1="32889" y1="32556" x2="32889" y2="32556"/>
                        <a14:foregroundMark x1="36222" y1="29778" x2="36222" y2="29778"/>
                        <a14:foregroundMark x1="37444" y1="25556" x2="37444" y2="25556"/>
                        <a14:foregroundMark x1="41778" y1="20444" x2="41778" y2="20444"/>
                        <a14:foregroundMark x1="66111" y1="22444" x2="66111" y2="22444"/>
                        <a14:foregroundMark x1="64556" y1="21000" x2="64556" y2="21000"/>
                        <a14:foregroundMark x1="66667" y1="30889" x2="66667" y2="30889"/>
                        <a14:foregroundMark x1="66444" y1="66222" x2="66444" y2="66222"/>
                        <a14:foregroundMark x1="66889" y1="55333" x2="66889" y2="55333"/>
                        <a14:foregroundMark x1="66333" y1="48667" x2="66333" y2="48667"/>
                        <a14:foregroundMark x1="68444" y1="76778" x2="68444" y2="76778"/>
                        <a14:foregroundMark x1="59333" y1="79444" x2="59333" y2="79444"/>
                        <a14:foregroundMark x1="52444" y1="79889" x2="52444" y2="79889"/>
                        <a14:foregroundMark x1="48000" y1="79556" x2="48000" y2="79556"/>
                        <a14:foregroundMark x1="40000" y1="79111" x2="40000" y2="79111"/>
                        <a14:foregroundMark x1="32111" y1="79333" x2="32111" y2="79333"/>
                        <a14:foregroundMark x1="37444" y1="79889" x2="37444" y2="79889"/>
                        <a14:foregroundMark x1="27778" y1="79778" x2="27778" y2="79778"/>
                        <a14:foregroundMark x1="23333" y1="76889" x2="23333" y2="76889"/>
                        <a14:foregroundMark x1="23222" y1="61111" x2="23222" y2="61111"/>
                        <a14:foregroundMark x1="23333" y1="48667" x2="23333" y2="48667"/>
                        <a14:foregroundMark x1="34556" y1="68111" x2="34556" y2="68111"/>
                        <a14:foregroundMark x1="33556" y1="61000" x2="33556" y2="61000"/>
                        <a14:foregroundMark x1="36556" y1="67444" x2="36556" y2="67444"/>
                        <a14:foregroundMark x1="35000" y1="55333" x2="35000" y2="55333"/>
                        <a14:foregroundMark x1="37778" y1="49444" x2="37778" y2="49444"/>
                        <a14:foregroundMark x1="35333" y1="50222" x2="35333" y2="50222"/>
                        <a14:foregroundMark x1="36889" y1="44000" x2="36889" y2="44000"/>
                        <a14:foregroundMark x1="42556" y1="43778" x2="42556" y2="43778"/>
                        <a14:foregroundMark x1="51333" y1="43778" x2="51333" y2="43778"/>
                        <a14:foregroundMark x1="56111" y1="38000" x2="56111" y2="38000"/>
                        <a14:foregroundMark x1="56111" y1="38000" x2="56111" y2="38000"/>
                        <a14:foregroundMark x1="53667" y1="38333" x2="53667" y2="38333"/>
                        <a14:foregroundMark x1="48333" y1="38556" x2="48333" y2="38556"/>
                        <a14:foregroundMark x1="46889" y1="32000" x2="46889" y2="32000"/>
                        <a14:foregroundMark x1="59667" y1="32333" x2="59667" y2="32333"/>
                      </a14:backgroundRemoval>
                    </a14:imgEffect>
                  </a14:imgLayer>
                </a14:imgProps>
              </a:ext>
              <a:ext uri="{28A0092B-C50C-407E-A947-70E740481C1C}">
                <a14:useLocalDpi xmlns:a14="http://schemas.microsoft.com/office/drawing/2010/main" val="0"/>
              </a:ext>
            </a:extLst>
          </a:blip>
          <a:srcRect l="21313" t="18689" r="27643" b="17980"/>
          <a:stretch/>
        </p:blipFill>
        <p:spPr bwMode="auto">
          <a:xfrm>
            <a:off x="4664363" y="1827282"/>
            <a:ext cx="3500581" cy="4343285"/>
          </a:xfrm>
          <a:prstGeom prst="rect">
            <a:avLst/>
          </a:prstGeom>
          <a:noFill/>
          <a:extLst>
            <a:ext uri="{909E8E84-426E-40DD-AFC4-6F175D3DCCD1}">
              <a14:hiddenFill xmlns:a14="http://schemas.microsoft.com/office/drawing/2010/main">
                <a:solidFill>
                  <a:srgbClr val="FFFFFF"/>
                </a:solidFill>
              </a14:hiddenFill>
            </a:ext>
          </a:extLst>
        </p:spPr>
      </p:pic>
      <p:sp>
        <p:nvSpPr>
          <p:cNvPr id="15" name="Bocadillo: rectángulo 14">
            <a:extLst>
              <a:ext uri="{FF2B5EF4-FFF2-40B4-BE49-F238E27FC236}">
                <a16:creationId xmlns:a16="http://schemas.microsoft.com/office/drawing/2014/main" xmlns="" id="{5F5D56BD-4B3F-4E17-B728-DA318A4120FD}"/>
              </a:ext>
            </a:extLst>
          </p:cNvPr>
          <p:cNvSpPr/>
          <p:nvPr/>
        </p:nvSpPr>
        <p:spPr>
          <a:xfrm>
            <a:off x="499155" y="3519263"/>
            <a:ext cx="3224416" cy="961297"/>
          </a:xfrm>
          <a:prstGeom prst="wedgeRectCallout">
            <a:avLst>
              <a:gd name="adj1" fmla="val 67855"/>
              <a:gd name="adj2" fmla="val -19008"/>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S" sz="1400" b="1" dirty="0">
                <a:solidFill>
                  <a:schemeClr val="tx1"/>
                </a:solidFill>
                <a:cs typeface="Calibri"/>
              </a:rPr>
              <a:t>Aurelio: </a:t>
            </a:r>
            <a:r>
              <a:rPr lang="es-ES" sz="1400" dirty="0">
                <a:solidFill>
                  <a:schemeClr val="tx1"/>
                </a:solidFill>
                <a:cs typeface="Calibri"/>
              </a:rPr>
              <a:t>elaborar imagen guiada como ejemplo de un reporte, con el texto redactado por las maestras.</a:t>
            </a:r>
          </a:p>
        </p:txBody>
      </p:sp>
    </p:spTree>
    <p:extLst>
      <p:ext uri="{BB962C8B-B14F-4D97-AF65-F5344CB8AC3E}">
        <p14:creationId xmlns:p14="http://schemas.microsoft.com/office/powerpoint/2010/main" val="363722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2002D594-D570-4044-9A6A-2E16F7AA0CCC}"/>
              </a:ext>
            </a:extLst>
          </p:cNvPr>
          <p:cNvSpPr/>
          <p:nvPr/>
        </p:nvSpPr>
        <p:spPr>
          <a:xfrm>
            <a:off x="861298" y="740664"/>
            <a:ext cx="10557597" cy="59691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4">
            <a:extLst>
              <a:ext uri="{FF2B5EF4-FFF2-40B4-BE49-F238E27FC236}">
                <a16:creationId xmlns:a16="http://schemas.microsoft.com/office/drawing/2014/main" xmlns="" id="{7C5C6ACB-8390-4CB1-8A57-37A6F7B88AB6}"/>
              </a:ext>
            </a:extLst>
          </p:cNvPr>
          <p:cNvSpPr/>
          <p:nvPr/>
        </p:nvSpPr>
        <p:spPr>
          <a:xfrm>
            <a:off x="861297" y="18814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kumimoji="0" lang="en-US" sz="1800" b="0" i="0" u="none" strike="noStrike" kern="1200" cap="none" spc="0" normalizeH="0" baseline="0" noProof="0" dirty="0">
                <a:ln>
                  <a:noFill/>
                </a:ln>
                <a:effectLst/>
                <a:uLnTx/>
                <a:uFillTx/>
                <a:latin typeface="Calibri" panose="020F0502020204030204"/>
                <a:ea typeface="Calibri"/>
                <a:cs typeface="Calibri"/>
              </a:rPr>
              <a:t>2.6.4. </a:t>
            </a:r>
            <a:r>
              <a:rPr lang="en-US" dirty="0">
                <a:latin typeface="Calibri" panose="020F0502020204030204"/>
                <a:ea typeface="Calibri"/>
                <a:cs typeface="Calibri"/>
              </a:rPr>
              <a:t>Useful checklist for writing a report</a:t>
            </a:r>
            <a:endParaRPr lang="en-US" sz="1800" b="0" i="0" u="none" strike="noStrike" kern="1200" cap="none" spc="0" normalizeH="0" baseline="0" noProof="0" dirty="0">
              <a:ln>
                <a:noFill/>
              </a:ln>
              <a:effectLst/>
              <a:uLnTx/>
              <a:uFillTx/>
              <a:latin typeface="Calibri" panose="020F0502020204030204"/>
              <a:ea typeface="Calibri"/>
              <a:cs typeface="Calibri"/>
            </a:endParaRPr>
          </a:p>
        </p:txBody>
      </p:sp>
      <p:sp>
        <p:nvSpPr>
          <p:cNvPr id="9" name="CuadroTexto 8">
            <a:extLst>
              <a:ext uri="{FF2B5EF4-FFF2-40B4-BE49-F238E27FC236}">
                <a16:creationId xmlns:a16="http://schemas.microsoft.com/office/drawing/2014/main" xmlns="" id="{FA9ADF29-9B26-40FF-B004-C56AA100A3CF}"/>
              </a:ext>
            </a:extLst>
          </p:cNvPr>
          <p:cNvSpPr txBox="1"/>
          <p:nvPr/>
        </p:nvSpPr>
        <p:spPr>
          <a:xfrm>
            <a:off x="962285" y="826496"/>
            <a:ext cx="1027609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en-US" dirty="0"/>
              <a:t>This is a checklist for ensuring that a report fulfills its goals:</a:t>
            </a:r>
            <a:endParaRPr kumimoji="0" lang="es" sz="1800" b="0" i="0" u="none" strike="noStrike" kern="1200" cap="none" spc="0" normalizeH="0" baseline="0" noProof="0" dirty="0">
              <a:ln>
                <a:noFill/>
              </a:ln>
              <a:solidFill>
                <a:prstClr val="black"/>
              </a:solidFill>
              <a:effectLst/>
              <a:highlight>
                <a:srgbClr val="FF0000"/>
              </a:highlight>
              <a:uLnTx/>
              <a:uFillTx/>
              <a:latin typeface="Calibri" panose="020F0502020204030204"/>
              <a:ea typeface="+mn-ea"/>
              <a:cs typeface="Calibri"/>
            </a:endParaRPr>
          </a:p>
        </p:txBody>
      </p:sp>
      <p:sp>
        <p:nvSpPr>
          <p:cNvPr id="10" name="Bocadillo: rectángulo 9">
            <a:extLst>
              <a:ext uri="{FF2B5EF4-FFF2-40B4-BE49-F238E27FC236}">
                <a16:creationId xmlns:a16="http://schemas.microsoft.com/office/drawing/2014/main" xmlns="" id="{F8F2C148-337F-4ACA-9A73-0376C278DEE6}"/>
              </a:ext>
            </a:extLst>
          </p:cNvPr>
          <p:cNvSpPr/>
          <p:nvPr/>
        </p:nvSpPr>
        <p:spPr>
          <a:xfrm>
            <a:off x="-1223004" y="19466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412975E-33DC-45CC-8361-B31B53DC150E}"/>
              </a:ext>
            </a:extLst>
          </p:cNvPr>
          <p:cNvSpPr/>
          <p:nvPr/>
        </p:nvSpPr>
        <p:spPr>
          <a:xfrm>
            <a:off x="712888" y="1459777"/>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a16="http://schemas.microsoft.com/office/drawing/2014/main" xmlns="" id="{F0A21649-A184-4762-9B3A-FCF4F39F8C64}"/>
              </a:ext>
            </a:extLst>
          </p:cNvPr>
          <p:cNvSpPr/>
          <p:nvPr/>
        </p:nvSpPr>
        <p:spPr>
          <a:xfrm>
            <a:off x="1410412" y="3004087"/>
            <a:ext cx="2651542" cy="849826"/>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a:solidFill>
                  <a:prstClr val="black"/>
                </a:solidFill>
                <a:latin typeface="Calibri" panose="020F0502020204030204"/>
              </a:rPr>
              <a:t>Aurelio: </a:t>
            </a:r>
            <a:r>
              <a:rPr lang="es-MX" sz="1200">
                <a:solidFill>
                  <a:prstClr val="black"/>
                </a:solidFill>
                <a:latin typeface="Calibri" panose="020F0502020204030204"/>
              </a:rPr>
              <a:t>elaborar una infografía con la información proporcionada por las maestras; te la comparto en documento anexo.</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 name="Picture 2" descr="Ver las imágenes de origen">
            <a:extLst>
              <a:ext uri="{FF2B5EF4-FFF2-40B4-BE49-F238E27FC236}">
                <a16:creationId xmlns:a16="http://schemas.microsoft.com/office/drawing/2014/main" xmlns="" id="{18840648-147D-48E2-B6A3-83E61131A0B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4061954" y="1541311"/>
            <a:ext cx="4490191" cy="449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5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xmlns="" id="{48E717A7-B906-B15D-BD2B-655F299FE972}"/>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a:ln>
                  <a:noFill/>
                </a:ln>
                <a:solidFill>
                  <a:prstClr val="white"/>
                </a:solidFill>
                <a:effectLst/>
                <a:uLnTx/>
                <a:uFillTx/>
                <a:latin typeface="Calibri" panose="020F0502020204030204"/>
                <a:ea typeface="+mn-ea"/>
                <a:cs typeface="+mn-cs"/>
              </a:rPr>
              <a:t>Module 2</a:t>
            </a:r>
          </a:p>
        </p:txBody>
      </p:sp>
      <p:sp>
        <p:nvSpPr>
          <p:cNvPr id="11" name="Rectángulo 10">
            <a:extLst>
              <a:ext uri="{FF2B5EF4-FFF2-40B4-BE49-F238E27FC236}">
                <a16:creationId xmlns:a16="http://schemas.microsoft.com/office/drawing/2014/main" xmlns="" id="{4BCF7132-E9B6-6462-5AA7-AC09A401ADF7}"/>
              </a:ext>
            </a:extLst>
          </p:cNvPr>
          <p:cNvSpPr/>
          <p:nvPr/>
        </p:nvSpPr>
        <p:spPr>
          <a:xfrm>
            <a:off x="632741" y="105263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b="1" dirty="0">
                <a:solidFill>
                  <a:schemeClr val="bg1"/>
                </a:solidFill>
              </a:rPr>
              <a:t>2.6.5. </a:t>
            </a:r>
            <a:r>
              <a:rPr lang="es-MX" b="1" dirty="0" err="1">
                <a:solidFill>
                  <a:schemeClr val="bg1"/>
                </a:solidFill>
              </a:rPr>
              <a:t>Activity</a:t>
            </a:r>
            <a:r>
              <a:rPr lang="es-MX" b="1" dirty="0">
                <a:solidFill>
                  <a:schemeClr val="bg1"/>
                </a:solidFill>
              </a:rPr>
              <a:t>: </a:t>
            </a:r>
            <a:r>
              <a:rPr lang="es-MX" b="1" dirty="0" err="1">
                <a:solidFill>
                  <a:schemeClr val="bg1"/>
                </a:solidFill>
              </a:rPr>
              <a:t>report</a:t>
            </a:r>
            <a:endParaRPr lang="es-MX" b="1" dirty="0">
              <a:solidFill>
                <a:schemeClr val="bg1"/>
              </a:solidFill>
            </a:endParaRPr>
          </a:p>
        </p:txBody>
      </p:sp>
      <p:sp>
        <p:nvSpPr>
          <p:cNvPr id="13" name="Rectángulo 12">
            <a:extLst>
              <a:ext uri="{FF2B5EF4-FFF2-40B4-BE49-F238E27FC236}">
                <a16:creationId xmlns:a16="http://schemas.microsoft.com/office/drawing/2014/main" xmlns="" id="{BBAD3242-6381-BB36-3D5F-8C962DE357AE}"/>
              </a:ext>
            </a:extLst>
          </p:cNvPr>
          <p:cNvSpPr/>
          <p:nvPr/>
        </p:nvSpPr>
        <p:spPr>
          <a:xfrm>
            <a:off x="632741" y="1613759"/>
            <a:ext cx="10557598" cy="51249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Bocadillo: rectángulo 15">
            <a:extLst>
              <a:ext uri="{FF2B5EF4-FFF2-40B4-BE49-F238E27FC236}">
                <a16:creationId xmlns:a16="http://schemas.microsoft.com/office/drawing/2014/main" xmlns="" id="{B127FE0A-53A6-4248-BF55-1458F94F253D}"/>
              </a:ext>
            </a:extLst>
          </p:cNvPr>
          <p:cNvSpPr/>
          <p:nvPr/>
        </p:nvSpPr>
        <p:spPr>
          <a:xfrm>
            <a:off x="-1509331" y="1033980"/>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C90F13D4-C13A-4408-900E-E914FCEA0FEE}"/>
              </a:ext>
            </a:extLst>
          </p:cNvPr>
          <p:cNvSpPr/>
          <p:nvPr/>
        </p:nvSpPr>
        <p:spPr>
          <a:xfrm>
            <a:off x="-1509331" y="1669232"/>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Gráfico 9" descr="Portapapeles mezclado con relleno sólido">
            <a:extLst>
              <a:ext uri="{FF2B5EF4-FFF2-40B4-BE49-F238E27FC236}">
                <a16:creationId xmlns:a16="http://schemas.microsoft.com/office/drawing/2014/main" xmlns="" id="{A71192E7-BDC8-4C71-B5D7-61B1367289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93513" y="2115178"/>
            <a:ext cx="5604973" cy="4048555"/>
          </a:xfrm>
          <a:prstGeom prst="rect">
            <a:avLst/>
          </a:prstGeom>
        </p:spPr>
      </p:pic>
      <p:sp>
        <p:nvSpPr>
          <p:cNvPr id="9" name="CuadroTexto 8">
            <a:extLst>
              <a:ext uri="{FF2B5EF4-FFF2-40B4-BE49-F238E27FC236}">
                <a16:creationId xmlns:a16="http://schemas.microsoft.com/office/drawing/2014/main" xmlns="" id="{A28CE65F-6383-45AD-8214-434DB8A7EF1B}"/>
              </a:ext>
            </a:extLst>
          </p:cNvPr>
          <p:cNvSpPr txBox="1"/>
          <p:nvPr/>
        </p:nvSpPr>
        <p:spPr>
          <a:xfrm>
            <a:off x="777240" y="1700784"/>
            <a:ext cx="10222992" cy="369332"/>
          </a:xfrm>
          <a:prstGeom prst="rect">
            <a:avLst/>
          </a:prstGeom>
          <a:noFill/>
        </p:spPr>
        <p:txBody>
          <a:bodyPr wrap="square" rtlCol="0">
            <a:spAutoFit/>
          </a:bodyPr>
          <a:lstStyle/>
          <a:p>
            <a:r>
              <a:rPr lang="es-ES" dirty="0"/>
              <a:t>In </a:t>
            </a:r>
            <a:r>
              <a:rPr lang="es-ES" dirty="0" err="1"/>
              <a:t>this</a:t>
            </a:r>
            <a:r>
              <a:rPr lang="es-ES" dirty="0"/>
              <a:t> </a:t>
            </a:r>
            <a:r>
              <a:rPr lang="es-ES" dirty="0" err="1"/>
              <a:t>exercise</a:t>
            </a:r>
            <a:r>
              <a:rPr lang="es-ES" dirty="0"/>
              <a:t> </a:t>
            </a:r>
            <a:r>
              <a:rPr lang="es-ES" dirty="0" err="1"/>
              <a:t>you</a:t>
            </a:r>
            <a:r>
              <a:rPr lang="es-ES" dirty="0"/>
              <a:t> </a:t>
            </a:r>
            <a:r>
              <a:rPr lang="es-ES" dirty="0" err="1"/>
              <a:t>must</a:t>
            </a:r>
            <a:r>
              <a:rPr lang="es-ES" dirty="0"/>
              <a:t> complete the </a:t>
            </a:r>
            <a:r>
              <a:rPr lang="es-ES" dirty="0" err="1"/>
              <a:t>text</a:t>
            </a:r>
            <a:r>
              <a:rPr lang="es-ES" dirty="0"/>
              <a:t> of a </a:t>
            </a:r>
            <a:r>
              <a:rPr lang="es-ES" dirty="0" err="1"/>
              <a:t>report</a:t>
            </a:r>
            <a:r>
              <a:rPr lang="es-ES" dirty="0"/>
              <a:t> with the </a:t>
            </a:r>
            <a:r>
              <a:rPr lang="es-ES" dirty="0" err="1"/>
              <a:t>apropriate</a:t>
            </a:r>
            <a:r>
              <a:rPr lang="es-ES" dirty="0"/>
              <a:t> </a:t>
            </a:r>
            <a:r>
              <a:rPr lang="es-ES" dirty="0" err="1"/>
              <a:t>words</a:t>
            </a:r>
            <a:r>
              <a:rPr lang="es-ES" dirty="0"/>
              <a:t>. </a:t>
            </a:r>
            <a:endParaRPr lang="es-MX" dirty="0"/>
          </a:p>
        </p:txBody>
      </p:sp>
      <p:sp>
        <p:nvSpPr>
          <p:cNvPr id="14" name="Bocadillo: rectángulo 13">
            <a:extLst>
              <a:ext uri="{FF2B5EF4-FFF2-40B4-BE49-F238E27FC236}">
                <a16:creationId xmlns:a16="http://schemas.microsoft.com/office/drawing/2014/main" xmlns="" id="{C464A88C-DCD3-4EFE-B6AC-DE429D652FD9}"/>
              </a:ext>
            </a:extLst>
          </p:cNvPr>
          <p:cNvSpPr/>
          <p:nvPr/>
        </p:nvSpPr>
        <p:spPr>
          <a:xfrm>
            <a:off x="499155" y="4032504"/>
            <a:ext cx="3224416" cy="1481328"/>
          </a:xfrm>
          <a:prstGeom prst="wedgeRectCallout">
            <a:avLst>
              <a:gd name="adj1" fmla="val 67855"/>
              <a:gd name="adj2" fmla="val -19008"/>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S" sz="1400" b="1" dirty="0">
                <a:solidFill>
                  <a:schemeClr val="tx1"/>
                </a:solidFill>
                <a:cs typeface="Calibri"/>
              </a:rPr>
              <a:t>Aurelio: </a:t>
            </a:r>
            <a:r>
              <a:rPr lang="es-ES" sz="1400" dirty="0">
                <a:solidFill>
                  <a:schemeClr val="tx1"/>
                </a:solidFill>
                <a:cs typeface="Calibri"/>
              </a:rPr>
              <a:t>elaborar un quiz de completar texto con palabras enlistadas en un recuadro; pude hacerse en </a:t>
            </a:r>
            <a:r>
              <a:rPr lang="es-ES" sz="1400" dirty="0" err="1">
                <a:solidFill>
                  <a:schemeClr val="tx1"/>
                </a:solidFill>
                <a:cs typeface="Calibri"/>
              </a:rPr>
              <a:t>genially</a:t>
            </a:r>
            <a:r>
              <a:rPr lang="es-ES" sz="1400" dirty="0">
                <a:solidFill>
                  <a:schemeClr val="tx1"/>
                </a:solidFill>
                <a:cs typeface="Calibri"/>
              </a:rPr>
              <a:t> o en </a:t>
            </a:r>
            <a:r>
              <a:rPr lang="es-ES" sz="1400" dirty="0" err="1">
                <a:solidFill>
                  <a:schemeClr val="tx1"/>
                </a:solidFill>
                <a:cs typeface="Calibri"/>
              </a:rPr>
              <a:t>educaplay</a:t>
            </a:r>
            <a:r>
              <a:rPr lang="es-ES" sz="1400" dirty="0">
                <a:solidFill>
                  <a:schemeClr val="tx1"/>
                </a:solidFill>
                <a:cs typeface="Calibri"/>
              </a:rPr>
              <a:t>. En documento anexo te comparto el texto redactado por las maestras para este ejercicio.</a:t>
            </a:r>
          </a:p>
        </p:txBody>
      </p:sp>
    </p:spTree>
    <p:extLst>
      <p:ext uri="{BB962C8B-B14F-4D97-AF65-F5344CB8AC3E}">
        <p14:creationId xmlns:p14="http://schemas.microsoft.com/office/powerpoint/2010/main" val="27654224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958</Words>
  <Application>Microsoft Office PowerPoint</Application>
  <PresentationFormat>Panorámica</PresentationFormat>
  <Paragraphs>200</Paragraphs>
  <Slides>16</Slides>
  <Notes>0</Notes>
  <HiddenSlides>0</HiddenSlides>
  <MMClips>3</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Arial Narrow</vt:lpstr>
      <vt:lpstr>Calibri</vt:lpstr>
      <vt:lpstr>Calibri Light</vt:lpstr>
      <vt:lpstr>Symbol</vt:lpstr>
      <vt:lpstr>Times New Roman</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Vargas Gomez Renato</cp:lastModifiedBy>
  <cp:revision>169</cp:revision>
  <dcterms:created xsi:type="dcterms:W3CDTF">2022-04-19T16:31:50Z</dcterms:created>
  <dcterms:modified xsi:type="dcterms:W3CDTF">2022-09-06T20:45:34Z</dcterms:modified>
</cp:coreProperties>
</file>