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2" r:id="rId2"/>
    <p:sldId id="263" r:id="rId3"/>
    <p:sldId id="288" r:id="rId4"/>
    <p:sldId id="324" r:id="rId5"/>
    <p:sldId id="265" r:id="rId6"/>
    <p:sldId id="303" r:id="rId7"/>
    <p:sldId id="325" r:id="rId8"/>
    <p:sldId id="321" r:id="rId9"/>
    <p:sldId id="327" r:id="rId10"/>
    <p:sldId id="326" r:id="rId11"/>
    <p:sldId id="334" r:id="rId12"/>
    <p:sldId id="328" r:id="rId13"/>
    <p:sldId id="322" r:id="rId14"/>
    <p:sldId id="329" r:id="rId15"/>
    <p:sldId id="330" r:id="rId16"/>
    <p:sldId id="290" r:id="rId17"/>
    <p:sldId id="331" r:id="rId18"/>
    <p:sldId id="267" r:id="rId19"/>
    <p:sldId id="270"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Gutierrez Cordoba" initials="SGC"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C9C775"/>
    <a:srgbClr val="B6B347"/>
    <a:srgbClr val="5E0B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BF788E-FA10-E293-6A6F-8B8FBF27C627}" v="227" dt="2022-07-12T22:45:17.723"/>
    <p1510:client id="{6330DBC7-DB15-9745-3E63-EE69D2827606}" v="332" dt="2022-07-18T04:47:47.208"/>
    <p1510:client id="{D9BC55C0-FC0E-B047-0D69-01D9A1E27A71}" v="21" dt="2022-07-18T19:01:57.320"/>
    <p1510:client id="{A3BBF641-B364-0BB1-4F87-B8C614590C0F}" v="171" dt="2022-07-20T20:52:35.185"/>
    <p1510:client id="{B0647320-7426-E3E8-552D-6A7F245CB899}" v="18" dt="2022-07-19T04:19:07.051"/>
    <p1510:client id="{D46996A7-599B-2F9D-F831-6D272BECEDAE}" v="220" dt="2022-07-13T05:23:35.842"/>
    <p1510:client id="{D6930C03-E748-AF72-DD34-9713969E091C}" v="906" dt="2022-07-14T19:42:08.38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5" autoAdjust="0"/>
    <p:restoredTop sz="95062"/>
  </p:normalViewPr>
  <p:slideViewPr>
    <p:cSldViewPr snapToGrid="0">
      <p:cViewPr varScale="1">
        <p:scale>
          <a:sx n="111" d="100"/>
          <a:sy n="111" d="100"/>
        </p:scale>
        <p:origin x="76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BCA08-BC94-4F1A-962A-F0ACE578AA86}" type="datetimeFigureOut">
              <a:rPr lang="es-MX" smtClean="0"/>
              <a:t>19/08/2022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85804-7FB4-4088-BEBB-C48E3401716D}" type="slidenum">
              <a:rPr lang="es-MX" smtClean="0"/>
              <a:t>‹Nº›</a:t>
            </a:fld>
            <a:endParaRPr lang="es-MX"/>
          </a:p>
        </p:txBody>
      </p:sp>
    </p:spTree>
    <p:extLst>
      <p:ext uri="{BB962C8B-B14F-4D97-AF65-F5344CB8AC3E}">
        <p14:creationId xmlns:p14="http://schemas.microsoft.com/office/powerpoint/2010/main" val="108226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FC485804-7FB4-4088-BEBB-C48E3401716D}" type="slidenum">
              <a:rPr lang="es-MX" smtClean="0"/>
              <a:t>3</a:t>
            </a:fld>
            <a:endParaRPr lang="es-MX"/>
          </a:p>
        </p:txBody>
      </p:sp>
    </p:spTree>
    <p:extLst>
      <p:ext uri="{BB962C8B-B14F-4D97-AF65-F5344CB8AC3E}">
        <p14:creationId xmlns:p14="http://schemas.microsoft.com/office/powerpoint/2010/main" val="2015568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FC485804-7FB4-4088-BEBB-C48E3401716D}" type="slidenum">
              <a:rPr lang="es-MX" smtClean="0"/>
              <a:t>14</a:t>
            </a:fld>
            <a:endParaRPr lang="es-MX"/>
          </a:p>
        </p:txBody>
      </p:sp>
    </p:spTree>
    <p:extLst>
      <p:ext uri="{BB962C8B-B14F-4D97-AF65-F5344CB8AC3E}">
        <p14:creationId xmlns:p14="http://schemas.microsoft.com/office/powerpoint/2010/main" val="3687362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FC485804-7FB4-4088-BEBB-C48E3401716D}" type="slidenum">
              <a:rPr lang="es-MX" smtClean="0"/>
              <a:t>15</a:t>
            </a:fld>
            <a:endParaRPr lang="es-MX"/>
          </a:p>
        </p:txBody>
      </p:sp>
    </p:spTree>
    <p:extLst>
      <p:ext uri="{BB962C8B-B14F-4D97-AF65-F5344CB8AC3E}">
        <p14:creationId xmlns:p14="http://schemas.microsoft.com/office/powerpoint/2010/main" val="2145699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FC485804-7FB4-4088-BEBB-C48E3401716D}" type="slidenum">
              <a:rPr lang="es-MX" smtClean="0"/>
              <a:t>4</a:t>
            </a:fld>
            <a:endParaRPr lang="es-MX"/>
          </a:p>
        </p:txBody>
      </p:sp>
    </p:spTree>
    <p:extLst>
      <p:ext uri="{BB962C8B-B14F-4D97-AF65-F5344CB8AC3E}">
        <p14:creationId xmlns:p14="http://schemas.microsoft.com/office/powerpoint/2010/main" val="665095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FC485804-7FB4-4088-BEBB-C48E3401716D}" type="slidenum">
              <a:rPr lang="es-MX" smtClean="0"/>
              <a:t>5</a:t>
            </a:fld>
            <a:endParaRPr lang="es-MX"/>
          </a:p>
        </p:txBody>
      </p:sp>
    </p:spTree>
    <p:extLst>
      <p:ext uri="{BB962C8B-B14F-4D97-AF65-F5344CB8AC3E}">
        <p14:creationId xmlns:p14="http://schemas.microsoft.com/office/powerpoint/2010/main" val="3024374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FC485804-7FB4-4088-BEBB-C48E3401716D}" type="slidenum">
              <a:rPr lang="es-MX" smtClean="0"/>
              <a:t>8</a:t>
            </a:fld>
            <a:endParaRPr lang="es-MX"/>
          </a:p>
        </p:txBody>
      </p:sp>
    </p:spTree>
    <p:extLst>
      <p:ext uri="{BB962C8B-B14F-4D97-AF65-F5344CB8AC3E}">
        <p14:creationId xmlns:p14="http://schemas.microsoft.com/office/powerpoint/2010/main" val="3300196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FC485804-7FB4-4088-BEBB-C48E3401716D}" type="slidenum">
              <a:rPr lang="es-MX" smtClean="0"/>
              <a:t>9</a:t>
            </a:fld>
            <a:endParaRPr lang="es-MX"/>
          </a:p>
        </p:txBody>
      </p:sp>
    </p:spTree>
    <p:extLst>
      <p:ext uri="{BB962C8B-B14F-4D97-AF65-F5344CB8AC3E}">
        <p14:creationId xmlns:p14="http://schemas.microsoft.com/office/powerpoint/2010/main" val="4141151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FC485804-7FB4-4088-BEBB-C48E3401716D}" type="slidenum">
              <a:rPr lang="es-MX" smtClean="0"/>
              <a:t>10</a:t>
            </a:fld>
            <a:endParaRPr lang="es-MX"/>
          </a:p>
        </p:txBody>
      </p:sp>
    </p:spTree>
    <p:extLst>
      <p:ext uri="{BB962C8B-B14F-4D97-AF65-F5344CB8AC3E}">
        <p14:creationId xmlns:p14="http://schemas.microsoft.com/office/powerpoint/2010/main" val="1645616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FC485804-7FB4-4088-BEBB-C48E3401716D}" type="slidenum">
              <a:rPr lang="es-MX" smtClean="0"/>
              <a:t>11</a:t>
            </a:fld>
            <a:endParaRPr lang="es-MX"/>
          </a:p>
        </p:txBody>
      </p:sp>
    </p:spTree>
    <p:extLst>
      <p:ext uri="{BB962C8B-B14F-4D97-AF65-F5344CB8AC3E}">
        <p14:creationId xmlns:p14="http://schemas.microsoft.com/office/powerpoint/2010/main" val="1101575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FC485804-7FB4-4088-BEBB-C48E3401716D}" type="slidenum">
              <a:rPr lang="es-MX" smtClean="0"/>
              <a:t>12</a:t>
            </a:fld>
            <a:endParaRPr lang="es-MX"/>
          </a:p>
        </p:txBody>
      </p:sp>
    </p:spTree>
    <p:extLst>
      <p:ext uri="{BB962C8B-B14F-4D97-AF65-F5344CB8AC3E}">
        <p14:creationId xmlns:p14="http://schemas.microsoft.com/office/powerpoint/2010/main" val="3291223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FC485804-7FB4-4088-BEBB-C48E3401716D}" type="slidenum">
              <a:rPr lang="es-MX" smtClean="0"/>
              <a:t>13</a:t>
            </a:fld>
            <a:endParaRPr lang="es-MX"/>
          </a:p>
        </p:txBody>
      </p:sp>
    </p:spTree>
    <p:extLst>
      <p:ext uri="{BB962C8B-B14F-4D97-AF65-F5344CB8AC3E}">
        <p14:creationId xmlns:p14="http://schemas.microsoft.com/office/powerpoint/2010/main" val="3900403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42976-68FE-41FB-BFC6-F863F105FC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E713372C-4E40-476E-AB60-DD6A15F3E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6835E749-9139-492E-BCB0-AB65E3E05707}"/>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03C3A20B-3398-4246-9CA3-903F9FFD40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4818410-F319-4F48-A68C-768AE586103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8717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3C990-64BB-4B79-9C34-4656C48DF0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01671C3-418D-4DBE-AF9C-EA0ADB1A18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FAD806B-4AEE-4173-B8B0-06FFA715A45A}"/>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F3509985-87D5-413E-B88C-09FF933A54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AB9CECE-B60D-456B-A79D-347A0F70100F}"/>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417261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C0AA356-EF55-48EB-92DE-CBD0311EF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5041A8D-0B54-4E1B-95ED-CC8BC0B42E3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CCF75C5-D984-4962-9CEA-070F96D09A18}"/>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A3ADA9B3-716F-4E03-AA3F-0B1E3248276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8F20CA5-71F5-417F-B38A-9402AEEBF1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06083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B1A2C-B39A-45CD-923C-B174A991133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112C46D-999F-48F4-AA52-8A9B3D4953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7938848-CB4F-42F8-B2F4-8BD2515D6AD8}"/>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C4336BF1-C02A-4CFF-91B0-4FFA0B243A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F9E1016-A1FB-46F3-9122-2DB3BF1DCF8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9422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DDFB77-28B1-4E6C-BC85-4B901FBDA7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791464F-B478-4C32-91A6-23F08FC5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7726C9A-20EB-41B5-AB8C-7D1B67828D19}"/>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96B959CA-887F-4163-9BF3-9CC57D56EDE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215044D-CC58-469D-B4F7-CB13CAA88E2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41967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DC3DD-7C7C-49AF-BCFF-291AE331DB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CEF03F8-8D6F-4A31-A101-D0227E7C9F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6050247-6B0D-4519-8589-9CD2639F733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5678276-2746-4F02-AB18-8772A7842DCD}"/>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6" name="Marcador de pie de página 5">
            <a:extLst>
              <a:ext uri="{FF2B5EF4-FFF2-40B4-BE49-F238E27FC236}">
                <a16:creationId xmlns:a16="http://schemas.microsoft.com/office/drawing/2014/main" id="{FA04B8A1-2D54-4609-9253-AA8E818999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E404A94-A5F7-48B7-B2BE-C1DFAFA35454}"/>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37901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0EABC-445F-441A-A834-C90FF52329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DA558BC-8E73-4B00-B8FC-90B964828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5E12C6C-115E-4387-92DA-33761AF125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D1DB26C-1A36-4662-B850-DC104132E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220D8EE-FFF3-4329-8131-AA71835C8D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6BEB0775-6CDB-4B9C-82D5-9F75E5A51ECB}"/>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8" name="Marcador de pie de página 7">
            <a:extLst>
              <a:ext uri="{FF2B5EF4-FFF2-40B4-BE49-F238E27FC236}">
                <a16:creationId xmlns:a16="http://schemas.microsoft.com/office/drawing/2014/main" id="{0D2DB794-077A-4F8A-88AB-975AF586D4C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6614241-0213-425A-BDE8-A9B4B0F8502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1375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40011-61B0-433B-A9F2-94601E4C23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B9B4E71-C442-4B77-A44B-F8642C436939}"/>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4" name="Marcador de pie de página 3">
            <a:extLst>
              <a:ext uri="{FF2B5EF4-FFF2-40B4-BE49-F238E27FC236}">
                <a16:creationId xmlns:a16="http://schemas.microsoft.com/office/drawing/2014/main" id="{08A29FDD-7C5B-4C70-99B7-0BA12E27023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714516C5-25DC-485B-B1CD-FC636F3B68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309316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9BB52A9-2BC6-4B9D-8BD8-F76C16F39E7B}"/>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3" name="Marcador de pie de página 2">
            <a:extLst>
              <a:ext uri="{FF2B5EF4-FFF2-40B4-BE49-F238E27FC236}">
                <a16:creationId xmlns:a16="http://schemas.microsoft.com/office/drawing/2014/main" id="{FED19528-DFA2-4ADF-A989-E45BFDCB0D4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3A0B084-21F4-413B-9B93-DBAA98BD4E51}"/>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79683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3A1A22-EBD3-4799-BB5A-C25E5D8FA1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428A782-F549-4A1A-9515-8663846AB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45B54F74-E186-41BE-8ED9-9A28B7336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8B996F7-686E-44DD-9906-E78226016C0E}"/>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6" name="Marcador de pie de página 5">
            <a:extLst>
              <a:ext uri="{FF2B5EF4-FFF2-40B4-BE49-F238E27FC236}">
                <a16:creationId xmlns:a16="http://schemas.microsoft.com/office/drawing/2014/main" id="{703BD934-0F25-41AC-9417-A27BDD2C64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A839DA9-75BB-4BFF-A48B-A0C5EB7BF70D}"/>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152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8EFFE-1FAE-4968-A693-0843B160D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D9F4F5E-65D0-43E0-BD86-97A93866B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B0AC6938-1FFF-43E8-A1DD-AAB404C16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6224DC5-6F6A-48FA-968D-DD85A75A0F0B}"/>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6" name="Marcador de pie de página 5">
            <a:extLst>
              <a:ext uri="{FF2B5EF4-FFF2-40B4-BE49-F238E27FC236}">
                <a16:creationId xmlns:a16="http://schemas.microsoft.com/office/drawing/2014/main" id="{0988ABEF-7980-438D-B038-C9F93EA7459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C4DBD46-6603-4B92-8842-B8E5D7229E90}"/>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58673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FA87A63-070B-46ED-93CB-EB70522ED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FB872FF-59E9-491A-A896-1C66BEDEC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33C3C49-0F76-420D-9CCD-43F29285E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02AD98D4-1AB3-49FD-9F4A-8F3F28250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CB5C9C1-365F-4DF2-AD41-E2F864D09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A2A9E-6D12-419A-9D2A-42F18DBB568C}" type="slidenum">
              <a:rPr lang="es-MX" smtClean="0"/>
              <a:t>‹Nº›</a:t>
            </a:fld>
            <a:endParaRPr lang="es-MX"/>
          </a:p>
        </p:txBody>
      </p:sp>
    </p:spTree>
    <p:extLst>
      <p:ext uri="{BB962C8B-B14F-4D97-AF65-F5344CB8AC3E}">
        <p14:creationId xmlns:p14="http://schemas.microsoft.com/office/powerpoint/2010/main" val="59523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9.sv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video" Target="https://www.youtube.com/embed/Kwvil73rZV0" TargetMode="External"/><Relationship Id="rId5" Type="http://schemas.openxmlformats.org/officeDocument/2006/relationships/image" Target="../media/image11.jpeg"/><Relationship Id="rId4" Type="http://schemas.openxmlformats.org/officeDocument/2006/relationships/hyperlink" Target="https://youtu.be/Kwvil73rZV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youtu.be/AUfe9M572as" TargetMode="External"/><Relationship Id="rId3" Type="http://schemas.openxmlformats.org/officeDocument/2006/relationships/hyperlink" Target="https://youtu.be/3AgfK3R8Pgs" TargetMode="External"/><Relationship Id="rId7" Type="http://schemas.openxmlformats.org/officeDocument/2006/relationships/hyperlink" Target="https://www.vocabulary.com/dictionary/job%20interview" TargetMode="External"/><Relationship Id="rId2" Type="http://schemas.openxmlformats.org/officeDocument/2006/relationships/hyperlink" Target="http://site.iugaza.edu.ps/mahir/files/2017/01/Handbook-of-Technical-Writing-9th-Edition.pdf" TargetMode="External"/><Relationship Id="rId1" Type="http://schemas.openxmlformats.org/officeDocument/2006/relationships/slideLayout" Target="../slideLayouts/slideLayout6.xml"/><Relationship Id="rId6" Type="http://schemas.openxmlformats.org/officeDocument/2006/relationships/hyperlink" Target="https://studylib.net/doc/7528169/22.-phrasal-verbs-for-meetings" TargetMode="External"/><Relationship Id="rId5" Type="http://schemas.openxmlformats.org/officeDocument/2006/relationships/hyperlink" Target="https://ddceutkal.ac.in/Syllabus/MA_English/Paper_21.pdf" TargetMode="External"/><Relationship Id="rId4" Type="http://schemas.openxmlformats.org/officeDocument/2006/relationships/hyperlink" Target="https://youtu.be/Kwvil73rZV0"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skillsyouneed.com/ips/meetings.html" TargetMode="External"/><Relationship Id="rId2" Type="http://schemas.openxmlformats.org/officeDocument/2006/relationships/hyperlink" Target="https://www.yourarticlelibrary.com/business-communication/meetings-types-purpose-advantages-and-disadvantages/27671" TargetMode="External"/><Relationship Id="rId1" Type="http://schemas.openxmlformats.org/officeDocument/2006/relationships/slideLayout" Target="../slideLayouts/slideLayout6.xml"/><Relationship Id="rId5" Type="http://schemas.openxmlformats.org/officeDocument/2006/relationships/hyperlink" Target="https://www.lexico.com/grammar/report-preparation" TargetMode="External"/><Relationship Id="rId4" Type="http://schemas.openxmlformats.org/officeDocument/2006/relationships/hyperlink" Target="https://www.skillsyouneed.com/ips/agenda-setting.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video" Target="https://www.youtube.com/embed/AUfe9M572as" TargetMode="External"/><Relationship Id="rId5" Type="http://schemas.openxmlformats.org/officeDocument/2006/relationships/image" Target="../media/image5.jpeg"/><Relationship Id="rId4" Type="http://schemas.openxmlformats.org/officeDocument/2006/relationships/hyperlink" Target="https://www.youtube.com/watch?v=AUfe9M572a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5.xml"/><Relationship Id="rId1" Type="http://schemas.openxmlformats.org/officeDocument/2006/relationships/video" Target="https://www.youtube.com/embed/3AgfK3R8Pgs" TargetMode="External"/><Relationship Id="rId6" Type="http://schemas.openxmlformats.org/officeDocument/2006/relationships/hyperlink" Target="https://es.liveworksheets.com/3-sm877408nu" TargetMode="External"/><Relationship Id="rId5" Type="http://schemas.openxmlformats.org/officeDocument/2006/relationships/image" Target="../media/image7.png"/><Relationship Id="rId4" Type="http://schemas.openxmlformats.org/officeDocument/2006/relationships/hyperlink" Target="https://www.youtube.com/watch?v=3AgfK3R8Pg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95877EF0-073C-4E2E-A88D-A1116229B3CB}"/>
              </a:ext>
            </a:extLst>
          </p:cNvPr>
          <p:cNvGrpSpPr/>
          <p:nvPr/>
        </p:nvGrpSpPr>
        <p:grpSpPr>
          <a:xfrm>
            <a:off x="300111" y="182557"/>
            <a:ext cx="11591778" cy="6492884"/>
            <a:chOff x="1812091" y="182553"/>
            <a:chExt cx="8567814" cy="6492884"/>
          </a:xfrm>
        </p:grpSpPr>
        <p:sp>
          <p:nvSpPr>
            <p:cNvPr id="4" name="Diagrama de flujo: extraer 3">
              <a:extLst>
                <a:ext uri="{FF2B5EF4-FFF2-40B4-BE49-F238E27FC236}">
                  <a16:creationId xmlns:a16="http://schemas.microsoft.com/office/drawing/2014/main" id="{C5C000C4-A948-4C1C-8790-F85EEBBD66E9}"/>
                </a:ext>
              </a:extLst>
            </p:cNvPr>
            <p:cNvSpPr/>
            <p:nvPr/>
          </p:nvSpPr>
          <p:spPr>
            <a:xfrm rot="5400000">
              <a:off x="-272442" y="2267095"/>
              <a:ext cx="6492875" cy="2323810"/>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iagrama de flujo: extraer 6">
              <a:extLst>
                <a:ext uri="{FF2B5EF4-FFF2-40B4-BE49-F238E27FC236}">
                  <a16:creationId xmlns:a16="http://schemas.microsoft.com/office/drawing/2014/main" id="{EDE831A0-A15F-4302-98D0-E05DE5412563}"/>
                </a:ext>
              </a:extLst>
            </p:cNvPr>
            <p:cNvSpPr/>
            <p:nvPr/>
          </p:nvSpPr>
          <p:spPr>
            <a:xfrm rot="10800000">
              <a:off x="1812092" y="182555"/>
              <a:ext cx="4419896"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Diagrama de flujo: extraer 7">
              <a:extLst>
                <a:ext uri="{FF2B5EF4-FFF2-40B4-BE49-F238E27FC236}">
                  <a16:creationId xmlns:a16="http://schemas.microsoft.com/office/drawing/2014/main" id="{7A3D0625-1890-4778-AB9E-49840BAB30DC}"/>
                </a:ext>
              </a:extLst>
            </p:cNvPr>
            <p:cNvSpPr/>
            <p:nvPr/>
          </p:nvSpPr>
          <p:spPr>
            <a:xfrm rot="10800000">
              <a:off x="6095995" y="182553"/>
              <a:ext cx="4283905"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Diagrama de flujo: extraer 8">
              <a:extLst>
                <a:ext uri="{FF2B5EF4-FFF2-40B4-BE49-F238E27FC236}">
                  <a16:creationId xmlns:a16="http://schemas.microsoft.com/office/drawing/2014/main" id="{E2C53D86-8408-4C6D-A3DD-0C46AE62558E}"/>
                </a:ext>
              </a:extLst>
            </p:cNvPr>
            <p:cNvSpPr/>
            <p:nvPr/>
          </p:nvSpPr>
          <p:spPr>
            <a:xfrm rot="16200000" flipH="1">
              <a:off x="5917641" y="2213174"/>
              <a:ext cx="6492873" cy="2431654"/>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Diagrama de flujo: extraer 2">
              <a:extLst>
                <a:ext uri="{FF2B5EF4-FFF2-40B4-BE49-F238E27FC236}">
                  <a16:creationId xmlns:a16="http://schemas.microsoft.com/office/drawing/2014/main" id="{8582A4F5-3434-43C3-9452-69A16E71A98C}"/>
                </a:ext>
              </a:extLst>
            </p:cNvPr>
            <p:cNvSpPr/>
            <p:nvPr/>
          </p:nvSpPr>
          <p:spPr>
            <a:xfrm>
              <a:off x="1812094" y="182562"/>
              <a:ext cx="8567811" cy="6492875"/>
            </a:xfrm>
            <a:prstGeom prst="flowChartExtra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1" name="Título 1">
            <a:extLst>
              <a:ext uri="{FF2B5EF4-FFF2-40B4-BE49-F238E27FC236}">
                <a16:creationId xmlns:a16="http://schemas.microsoft.com/office/drawing/2014/main" id="{41186FA1-1C5E-40EF-B49E-558AD11333ED}"/>
              </a:ext>
            </a:extLst>
          </p:cNvPr>
          <p:cNvSpPr>
            <a:spLocks noGrp="1"/>
          </p:cNvSpPr>
          <p:nvPr>
            <p:ph type="title"/>
          </p:nvPr>
        </p:nvSpPr>
        <p:spPr>
          <a:xfrm>
            <a:off x="507547" y="1688119"/>
            <a:ext cx="3417339" cy="2053883"/>
          </a:xfrm>
        </p:spPr>
        <p:txBody>
          <a:bodyPr>
            <a:noAutofit/>
          </a:bodyPr>
          <a:lstStyle/>
          <a:p>
            <a:r>
              <a:rPr lang="es-MX" sz="3200" b="1">
                <a:solidFill>
                  <a:schemeClr val="bg1"/>
                </a:solidFill>
              </a:rPr>
              <a:t>Module 3</a:t>
            </a:r>
          </a:p>
        </p:txBody>
      </p:sp>
      <p:sp>
        <p:nvSpPr>
          <p:cNvPr id="15" name="CuadroTexto 14">
            <a:extLst>
              <a:ext uri="{FF2B5EF4-FFF2-40B4-BE49-F238E27FC236}">
                <a16:creationId xmlns:a16="http://schemas.microsoft.com/office/drawing/2014/main" id="{8DABCDCA-2EBD-4B81-AB3B-FA6731242522}"/>
              </a:ext>
            </a:extLst>
          </p:cNvPr>
          <p:cNvSpPr txBox="1"/>
          <p:nvPr/>
        </p:nvSpPr>
        <p:spPr>
          <a:xfrm>
            <a:off x="2886362" y="3742002"/>
            <a:ext cx="6419273" cy="523220"/>
          </a:xfrm>
          <a:prstGeom prst="rect">
            <a:avLst/>
          </a:prstGeom>
          <a:noFill/>
        </p:spPr>
        <p:txBody>
          <a:bodyPr wrap="square">
            <a:spAutoFit/>
          </a:bodyPr>
          <a:lstStyle/>
          <a:p>
            <a:pPr algn="ctr"/>
            <a:r>
              <a:rPr lang="es-ES" sz="2800" b="1" dirty="0" err="1">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Workplace</a:t>
            </a:r>
            <a:r>
              <a:rPr lang="es-ES" sz="2800" b="1"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 </a:t>
            </a:r>
            <a:r>
              <a:rPr lang="es-ES" sz="2800" b="1" dirty="0" err="1">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Communication</a:t>
            </a:r>
            <a:endParaRPr lang="es-MX" sz="6000" b="1" dirty="0">
              <a:solidFill>
                <a:schemeClr val="bg1"/>
              </a:solidFill>
              <a:latin typeface="Calibri Light" panose="020F0302020204030204" pitchFamily="34" charset="0"/>
            </a:endParaRPr>
          </a:p>
        </p:txBody>
      </p:sp>
    </p:spTree>
    <p:extLst>
      <p:ext uri="{BB962C8B-B14F-4D97-AF65-F5344CB8AC3E}">
        <p14:creationId xmlns:p14="http://schemas.microsoft.com/office/powerpoint/2010/main" val="686346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9203" y="1915089"/>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Rectángulo 1">
            <a:extLst>
              <a:ext uri="{FF2B5EF4-FFF2-40B4-BE49-F238E27FC236}">
                <a16:creationId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3.2.2. </a:t>
            </a:r>
            <a:r>
              <a:rPr lang="es-ES" dirty="0" err="1"/>
              <a:t>What</a:t>
            </a:r>
            <a:r>
              <a:rPr lang="es-ES" dirty="0"/>
              <a:t> </a:t>
            </a:r>
            <a:r>
              <a:rPr lang="es-ES" dirty="0" err="1"/>
              <a:t>is</a:t>
            </a:r>
            <a:r>
              <a:rPr lang="es-ES" dirty="0"/>
              <a:t> a meeting? </a:t>
            </a: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3</a:t>
            </a:r>
          </a:p>
        </p:txBody>
      </p:sp>
      <p:sp>
        <p:nvSpPr>
          <p:cNvPr id="22" name="Bocadillo: rectángulo 21">
            <a:extLst>
              <a:ext uri="{FF2B5EF4-FFF2-40B4-BE49-F238E27FC236}">
                <a16:creationId xmlns:a16="http://schemas.microsoft.com/office/drawing/2014/main" id="{433E542D-3B97-4E8C-A6B1-5FE231791304}"/>
              </a:ext>
            </a:extLst>
          </p:cNvPr>
          <p:cNvSpPr/>
          <p:nvPr/>
        </p:nvSpPr>
        <p:spPr>
          <a:xfrm>
            <a:off x="-945046" y="1349255"/>
            <a:ext cx="1791855" cy="565834"/>
          </a:xfrm>
          <a:prstGeom prst="wedgeRectCallout">
            <a:avLst>
              <a:gd name="adj1" fmla="val 61099"/>
              <a:gd name="adj2" fmla="val -2052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lang="es-MX" sz="1200">
              <a:solidFill>
                <a:prstClr val="black"/>
              </a:solidFill>
              <a:latin typeface="Calibri" panose="020F0502020204030204"/>
            </a:endParaRPr>
          </a:p>
        </p:txBody>
      </p:sp>
      <p:sp>
        <p:nvSpPr>
          <p:cNvPr id="23" name="Bocadillo: rectángulo 22">
            <a:extLst>
              <a:ext uri="{FF2B5EF4-FFF2-40B4-BE49-F238E27FC236}">
                <a16:creationId xmlns:a16="http://schemas.microsoft.com/office/drawing/2014/main" id="{C6F66A38-6E0D-45E1-B8D6-735909845990}"/>
              </a:ext>
            </a:extLst>
          </p:cNvPr>
          <p:cNvSpPr/>
          <p:nvPr/>
        </p:nvSpPr>
        <p:spPr>
          <a:xfrm>
            <a:off x="-953288" y="2020348"/>
            <a:ext cx="1791855" cy="565834"/>
          </a:xfrm>
          <a:prstGeom prst="wedgeRectCallout">
            <a:avLst>
              <a:gd name="adj1" fmla="val 61099"/>
              <a:gd name="adj2" fmla="val -2052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lang="es-MX" sz="1200">
              <a:solidFill>
                <a:prstClr val="black"/>
              </a:solidFill>
              <a:latin typeface="Calibri" panose="020F0502020204030204"/>
            </a:endParaRPr>
          </a:p>
        </p:txBody>
      </p:sp>
      <p:sp>
        <p:nvSpPr>
          <p:cNvPr id="3" name="CuadroTexto 2">
            <a:extLst>
              <a:ext uri="{FF2B5EF4-FFF2-40B4-BE49-F238E27FC236}">
                <a16:creationId xmlns:a16="http://schemas.microsoft.com/office/drawing/2014/main" id="{21F38EB9-E8C0-7668-C8C2-F0A9074D7C77}"/>
              </a:ext>
            </a:extLst>
          </p:cNvPr>
          <p:cNvSpPr txBox="1"/>
          <p:nvPr/>
        </p:nvSpPr>
        <p:spPr>
          <a:xfrm>
            <a:off x="1601017" y="2083421"/>
            <a:ext cx="980127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ea typeface="+mn-lt"/>
                <a:cs typeface="+mn-lt"/>
              </a:rPr>
              <a:t>Click the </a:t>
            </a:r>
            <a:r>
              <a:rPr lang="en-US" sz="1400" b="1" dirty="0">
                <a:ea typeface="+mn-lt"/>
                <a:cs typeface="+mn-lt"/>
              </a:rPr>
              <a:t>button </a:t>
            </a:r>
            <a:r>
              <a:rPr lang="en-US" sz="1400" dirty="0"/>
              <a:t>on the right</a:t>
            </a:r>
            <a:r>
              <a:rPr lang="en-US" sz="1400" b="1" dirty="0">
                <a:ea typeface="+mn-lt"/>
                <a:cs typeface="+mn-lt"/>
              </a:rPr>
              <a:t> </a:t>
            </a:r>
            <a:r>
              <a:rPr lang="en-US" sz="1400" dirty="0"/>
              <a:t>to see the content of the following presentation, there you can find what a work meeting is and how you can organize one. </a:t>
            </a:r>
          </a:p>
        </p:txBody>
      </p:sp>
      <p:pic>
        <p:nvPicPr>
          <p:cNvPr id="8" name="Imagen 7">
            <a:extLst>
              <a:ext uri="{FF2B5EF4-FFF2-40B4-BE49-F238E27FC236}">
                <a16:creationId xmlns:a16="http://schemas.microsoft.com/office/drawing/2014/main" id="{E880D8B3-BC22-4E1A-A367-7256797C4B48}"/>
              </a:ext>
            </a:extLst>
          </p:cNvPr>
          <p:cNvPicPr>
            <a:picLocks noChangeAspect="1"/>
          </p:cNvPicPr>
          <p:nvPr/>
        </p:nvPicPr>
        <p:blipFill rotWithShape="1">
          <a:blip r:embed="rId3"/>
          <a:srcRect l="8549" t="10181" r="8434" b="8836"/>
          <a:stretch/>
        </p:blipFill>
        <p:spPr>
          <a:xfrm>
            <a:off x="4503702" y="2720177"/>
            <a:ext cx="4150217" cy="3311834"/>
          </a:xfrm>
          <a:prstGeom prst="rect">
            <a:avLst/>
          </a:prstGeom>
        </p:spPr>
      </p:pic>
      <p:sp>
        <p:nvSpPr>
          <p:cNvPr id="9" name="Bocadillo: rectángulo 8">
            <a:extLst>
              <a:ext uri="{FF2B5EF4-FFF2-40B4-BE49-F238E27FC236}">
                <a16:creationId xmlns:a16="http://schemas.microsoft.com/office/drawing/2014/main" id="{53BFB1AE-7F24-45A1-9778-0E3E6FC5133F}"/>
              </a:ext>
            </a:extLst>
          </p:cNvPr>
          <p:cNvSpPr/>
          <p:nvPr/>
        </p:nvSpPr>
        <p:spPr>
          <a:xfrm>
            <a:off x="1140537" y="3696903"/>
            <a:ext cx="2772996" cy="1336384"/>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just">
              <a:lnSpc>
                <a:spcPct val="107000"/>
              </a:lnSpc>
              <a:spcAft>
                <a:spcPts val="800"/>
              </a:spcAft>
            </a:pPr>
            <a:r>
              <a:rPr lang="es-MX" sz="1400" b="1" kern="1200" dirty="0">
                <a:solidFill>
                  <a:srgbClr val="000000"/>
                </a:solidFill>
                <a:effectLst/>
                <a:ea typeface="Calibri" panose="020F0502020204030204" pitchFamily="34" charset="0"/>
                <a:cs typeface="Times New Roman" panose="02020603050405020304" pitchFamily="18" charset="0"/>
              </a:rPr>
              <a:t>Aurelio: </a:t>
            </a:r>
            <a:r>
              <a:rPr lang="es-MX" sz="1400" kern="1200" dirty="0">
                <a:solidFill>
                  <a:srgbClr val="000000"/>
                </a:solidFill>
                <a:effectLst/>
                <a:ea typeface="Calibri" panose="020F0502020204030204" pitchFamily="34" charset="0"/>
                <a:cs typeface="Times New Roman" panose="02020603050405020304" pitchFamily="18" charset="0"/>
              </a:rPr>
              <a:t>Elaborar una presentación en Genially para el siguiente apartado. Anexo información compartida por el docente para su elaboración </a:t>
            </a:r>
            <a:r>
              <a:rPr lang="es-MX" sz="1400" b="1" kern="1200" dirty="0">
                <a:solidFill>
                  <a:srgbClr val="000000"/>
                </a:solidFill>
                <a:effectLst/>
                <a:ea typeface="Calibri" panose="020F0502020204030204" pitchFamily="34" charset="0"/>
                <a:cs typeface="Times New Roman" panose="02020603050405020304" pitchFamily="18" charset="0"/>
              </a:rPr>
              <a:t>.  </a:t>
            </a:r>
            <a:endParaRPr lang="es-MX" sz="1100" dirty="0">
              <a:effectLst/>
              <a:ea typeface="Calibri" panose="020F0502020204030204" pitchFamily="34" charset="0"/>
              <a:cs typeface="Times New Roman" panose="02020603050405020304" pitchFamily="18" charset="0"/>
            </a:endParaRPr>
          </a:p>
        </p:txBody>
      </p:sp>
      <p:pic>
        <p:nvPicPr>
          <p:cNvPr id="10" name="Imagen 9">
            <a:extLst>
              <a:ext uri="{FF2B5EF4-FFF2-40B4-BE49-F238E27FC236}">
                <a16:creationId xmlns:a16="http://schemas.microsoft.com/office/drawing/2014/main" id="{60A9FC36-24BA-444D-8824-F390818D054C}"/>
              </a:ext>
            </a:extLst>
          </p:cNvPr>
          <p:cNvPicPr>
            <a:picLocks noChangeAspect="1"/>
          </p:cNvPicPr>
          <p:nvPr/>
        </p:nvPicPr>
        <p:blipFill>
          <a:blip r:embed="rId4"/>
          <a:stretch>
            <a:fillRect/>
          </a:stretch>
        </p:blipFill>
        <p:spPr>
          <a:xfrm>
            <a:off x="1138511" y="2112319"/>
            <a:ext cx="462506" cy="318471"/>
          </a:xfrm>
          <a:prstGeom prst="rect">
            <a:avLst/>
          </a:prstGeom>
        </p:spPr>
      </p:pic>
    </p:spTree>
    <p:extLst>
      <p:ext uri="{BB962C8B-B14F-4D97-AF65-F5344CB8AC3E}">
        <p14:creationId xmlns:p14="http://schemas.microsoft.com/office/powerpoint/2010/main" val="202328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5153" y="1886353"/>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ES" dirty="0"/>
              <a:t>3.2.3. </a:t>
            </a:r>
            <a:r>
              <a:rPr lang="es-ES" dirty="0" err="1"/>
              <a:t>Conducting</a:t>
            </a:r>
            <a:r>
              <a:rPr lang="es-ES" dirty="0"/>
              <a:t> </a:t>
            </a:r>
            <a:r>
              <a:rPr lang="es-ES" dirty="0" err="1"/>
              <a:t>the</a:t>
            </a:r>
            <a:r>
              <a:rPr lang="es-ES" dirty="0"/>
              <a:t> meeting? </a:t>
            </a:r>
            <a:endParaRPr lang="es-ES" dirty="0">
              <a:cs typeface="Calibri"/>
            </a:endParaRP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3</a:t>
            </a:r>
          </a:p>
        </p:txBody>
      </p:sp>
      <p:sp>
        <p:nvSpPr>
          <p:cNvPr id="22" name="Bocadillo: rectángulo 21">
            <a:extLst>
              <a:ext uri="{FF2B5EF4-FFF2-40B4-BE49-F238E27FC236}">
                <a16:creationId xmlns:a16="http://schemas.microsoft.com/office/drawing/2014/main" id="{433E542D-3B97-4E8C-A6B1-5FE231791304}"/>
              </a:ext>
            </a:extLst>
          </p:cNvPr>
          <p:cNvSpPr/>
          <p:nvPr/>
        </p:nvSpPr>
        <p:spPr>
          <a:xfrm>
            <a:off x="-1074525" y="1244817"/>
            <a:ext cx="1791855" cy="565834"/>
          </a:xfrm>
          <a:prstGeom prst="wedgeRectCallout">
            <a:avLst>
              <a:gd name="adj1" fmla="val 61099"/>
              <a:gd name="adj2" fmla="val -2052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del tercer apartado de esta sección.</a:t>
            </a:r>
            <a:endParaRPr lang="es-MX" sz="1200" dirty="0">
              <a:solidFill>
                <a:prstClr val="black"/>
              </a:solidFill>
              <a:latin typeface="Calibri" panose="020F0502020204030204"/>
            </a:endParaRPr>
          </a:p>
        </p:txBody>
      </p:sp>
      <p:sp>
        <p:nvSpPr>
          <p:cNvPr id="23" name="Bocadillo: rectángulo 22">
            <a:extLst>
              <a:ext uri="{FF2B5EF4-FFF2-40B4-BE49-F238E27FC236}">
                <a16:creationId xmlns:a16="http://schemas.microsoft.com/office/drawing/2014/main" id="{C6F66A38-6E0D-45E1-B8D6-735909845990}"/>
              </a:ext>
            </a:extLst>
          </p:cNvPr>
          <p:cNvSpPr/>
          <p:nvPr/>
        </p:nvSpPr>
        <p:spPr>
          <a:xfrm>
            <a:off x="-1074524" y="2139985"/>
            <a:ext cx="1791855" cy="565834"/>
          </a:xfrm>
          <a:prstGeom prst="wedgeRectCallout">
            <a:avLst>
              <a:gd name="adj1" fmla="val 61099"/>
              <a:gd name="adj2" fmla="val -2052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tercer apartado de esta sección.</a:t>
            </a:r>
            <a:endParaRPr lang="es-MX" sz="1200" dirty="0">
              <a:solidFill>
                <a:prstClr val="black"/>
              </a:solidFill>
              <a:latin typeface="Calibri" panose="020F0502020204030204"/>
            </a:endParaRPr>
          </a:p>
        </p:txBody>
      </p:sp>
      <p:sp>
        <p:nvSpPr>
          <p:cNvPr id="3" name="CuadroTexto 2">
            <a:extLst>
              <a:ext uri="{FF2B5EF4-FFF2-40B4-BE49-F238E27FC236}">
                <a16:creationId xmlns:a16="http://schemas.microsoft.com/office/drawing/2014/main" id="{21F38EB9-E8C0-7668-C8C2-F0A9074D7C77}"/>
              </a:ext>
            </a:extLst>
          </p:cNvPr>
          <p:cNvSpPr txBox="1"/>
          <p:nvPr/>
        </p:nvSpPr>
        <p:spPr>
          <a:xfrm>
            <a:off x="1899746" y="1952298"/>
            <a:ext cx="95749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a:cs typeface="Calibri"/>
            </a:endParaRPr>
          </a:p>
        </p:txBody>
      </p:sp>
      <p:sp>
        <p:nvSpPr>
          <p:cNvPr id="9" name="Bocadillo: rectángulo 8">
            <a:extLst>
              <a:ext uri="{FF2B5EF4-FFF2-40B4-BE49-F238E27FC236}">
                <a16:creationId xmlns:a16="http://schemas.microsoft.com/office/drawing/2014/main" id="{69ABEFD3-723B-4000-AD7E-8C683A925099}"/>
              </a:ext>
            </a:extLst>
          </p:cNvPr>
          <p:cNvSpPr/>
          <p:nvPr/>
        </p:nvSpPr>
        <p:spPr>
          <a:xfrm>
            <a:off x="1140537" y="3696903"/>
            <a:ext cx="2772996" cy="1336384"/>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just">
              <a:lnSpc>
                <a:spcPct val="107000"/>
              </a:lnSpc>
              <a:spcAft>
                <a:spcPts val="800"/>
              </a:spcAft>
            </a:pPr>
            <a:r>
              <a:rPr lang="es-MX" sz="1400" b="1" kern="1200" dirty="0">
                <a:solidFill>
                  <a:srgbClr val="000000"/>
                </a:solidFill>
                <a:effectLst/>
                <a:ea typeface="Calibri" panose="020F0502020204030204" pitchFamily="34" charset="0"/>
                <a:cs typeface="Times New Roman" panose="02020603050405020304" pitchFamily="18" charset="0"/>
              </a:rPr>
              <a:t>Aurelio: </a:t>
            </a:r>
            <a:r>
              <a:rPr lang="es-MX" sz="1400" kern="1200" dirty="0">
                <a:solidFill>
                  <a:srgbClr val="000000"/>
                </a:solidFill>
                <a:effectLst/>
                <a:ea typeface="Calibri" panose="020F0502020204030204" pitchFamily="34" charset="0"/>
                <a:cs typeface="Times New Roman" panose="02020603050405020304" pitchFamily="18" charset="0"/>
              </a:rPr>
              <a:t>Elaborar una infografía para este tema. </a:t>
            </a:r>
            <a:r>
              <a:rPr lang="es-MX" sz="1400" dirty="0">
                <a:solidFill>
                  <a:srgbClr val="000000"/>
                </a:solidFill>
                <a:ea typeface="Calibri" panose="020F0502020204030204" pitchFamily="34" charset="0"/>
                <a:cs typeface="Times New Roman" panose="02020603050405020304" pitchFamily="18" charset="0"/>
              </a:rPr>
              <a:t>En documento anexo te comparto la información proporcionada por las maestras. </a:t>
            </a:r>
            <a:endParaRPr lang="es-MX" sz="1100" dirty="0">
              <a:effectLst/>
              <a:ea typeface="Calibri" panose="020F0502020204030204" pitchFamily="34" charset="0"/>
              <a:cs typeface="Times New Roman" panose="02020603050405020304" pitchFamily="18" charset="0"/>
            </a:endParaRPr>
          </a:p>
        </p:txBody>
      </p:sp>
      <p:pic>
        <p:nvPicPr>
          <p:cNvPr id="10" name="Imagen 9">
            <a:extLst>
              <a:ext uri="{FF2B5EF4-FFF2-40B4-BE49-F238E27FC236}">
                <a16:creationId xmlns:a16="http://schemas.microsoft.com/office/drawing/2014/main" id="{D2E337E4-1756-4195-B88B-167E8E6E04E5}"/>
              </a:ext>
            </a:extLst>
          </p:cNvPr>
          <p:cNvPicPr>
            <a:picLocks noChangeAspect="1"/>
          </p:cNvPicPr>
          <p:nvPr/>
        </p:nvPicPr>
        <p:blipFill>
          <a:blip r:embed="rId3"/>
          <a:stretch>
            <a:fillRect/>
          </a:stretch>
        </p:blipFill>
        <p:spPr>
          <a:xfrm>
            <a:off x="5205750" y="2883638"/>
            <a:ext cx="2962913" cy="2962913"/>
          </a:xfrm>
          <a:prstGeom prst="rect">
            <a:avLst/>
          </a:prstGeom>
        </p:spPr>
      </p:pic>
      <p:sp>
        <p:nvSpPr>
          <p:cNvPr id="12" name="CuadroTexto 11">
            <a:extLst>
              <a:ext uri="{FF2B5EF4-FFF2-40B4-BE49-F238E27FC236}">
                <a16:creationId xmlns:a16="http://schemas.microsoft.com/office/drawing/2014/main" id="{30A64777-F5BC-41FE-9C2F-50F0D9800C6C}"/>
              </a:ext>
            </a:extLst>
          </p:cNvPr>
          <p:cNvSpPr txBox="1"/>
          <p:nvPr/>
        </p:nvSpPr>
        <p:spPr>
          <a:xfrm>
            <a:off x="1140537" y="2113110"/>
            <a:ext cx="906258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_tradnl" sz="1400" dirty="0" err="1"/>
              <a:t>Here's</a:t>
            </a:r>
            <a:r>
              <a:rPr lang="es-ES_tradnl" sz="1400" dirty="0"/>
              <a:t> </a:t>
            </a:r>
            <a:r>
              <a:rPr lang="es-ES_tradnl" sz="1400" dirty="0" err="1"/>
              <a:t>an</a:t>
            </a:r>
            <a:r>
              <a:rPr lang="es-ES_tradnl" sz="1400" dirty="0"/>
              <a:t> </a:t>
            </a:r>
            <a:r>
              <a:rPr lang="es-ES_tradnl" sz="1400" dirty="0" err="1"/>
              <a:t>infographic</a:t>
            </a:r>
            <a:r>
              <a:rPr lang="es-ES_tradnl" sz="1400" dirty="0"/>
              <a:t> </a:t>
            </a:r>
            <a:r>
              <a:rPr lang="es-ES_tradnl" sz="1400" dirty="0" err="1"/>
              <a:t>with</a:t>
            </a:r>
            <a:r>
              <a:rPr lang="es-ES_tradnl" sz="1400" dirty="0"/>
              <a:t> </a:t>
            </a:r>
            <a:r>
              <a:rPr lang="es-ES_tradnl" sz="1400" dirty="0" err="1"/>
              <a:t>some</a:t>
            </a:r>
            <a:r>
              <a:rPr lang="es-ES_tradnl" sz="1400" dirty="0"/>
              <a:t> </a:t>
            </a:r>
            <a:r>
              <a:rPr lang="es-ES_tradnl" sz="1400" dirty="0" err="1"/>
              <a:t>tips</a:t>
            </a:r>
            <a:r>
              <a:rPr lang="es-ES_tradnl" sz="1400" dirty="0"/>
              <a:t> </a:t>
            </a:r>
            <a:r>
              <a:rPr lang="es-ES_tradnl" sz="1400" dirty="0" err="1"/>
              <a:t>for</a:t>
            </a:r>
            <a:r>
              <a:rPr lang="es-ES_tradnl" sz="1400" dirty="0"/>
              <a:t> </a:t>
            </a:r>
            <a:r>
              <a:rPr lang="es-ES_tradnl" sz="1400" dirty="0" err="1"/>
              <a:t>running</a:t>
            </a:r>
            <a:r>
              <a:rPr lang="es-ES_tradnl" sz="1400" dirty="0"/>
              <a:t> </a:t>
            </a:r>
            <a:r>
              <a:rPr lang="es-ES_tradnl" sz="1400" dirty="0" err="1"/>
              <a:t>successful</a:t>
            </a:r>
            <a:r>
              <a:rPr lang="es-ES_tradnl" sz="1400" dirty="0"/>
              <a:t> </a:t>
            </a:r>
            <a:r>
              <a:rPr lang="es-ES_tradnl" sz="1400" dirty="0" err="1"/>
              <a:t>meetings</a:t>
            </a:r>
            <a:r>
              <a:rPr lang="es-ES_tradnl" sz="1400" dirty="0"/>
              <a:t>.</a:t>
            </a:r>
            <a:endParaRPr lang="en-US" sz="1400" b="0" i="0" u="none" strike="noStrike" dirty="0">
              <a:effectLst/>
              <a:latin typeface="Calibri" panose="020F0502020204030204" pitchFamily="34" charset="0"/>
            </a:endParaRPr>
          </a:p>
        </p:txBody>
      </p:sp>
    </p:spTree>
    <p:extLst>
      <p:ext uri="{BB962C8B-B14F-4D97-AF65-F5344CB8AC3E}">
        <p14:creationId xmlns:p14="http://schemas.microsoft.com/office/powerpoint/2010/main" val="1954110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951843" y="1810651"/>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3.2.4. </a:t>
            </a:r>
            <a:r>
              <a:rPr lang="es-ES" dirty="0" err="1"/>
              <a:t>What</a:t>
            </a:r>
            <a:r>
              <a:rPr lang="es-ES" dirty="0"/>
              <a:t> </a:t>
            </a:r>
            <a:r>
              <a:rPr lang="es-ES" dirty="0" err="1"/>
              <a:t>is</a:t>
            </a:r>
            <a:r>
              <a:rPr lang="es-ES" dirty="0"/>
              <a:t> a agenda? </a:t>
            </a: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3</a:t>
            </a:r>
          </a:p>
        </p:txBody>
      </p:sp>
      <p:sp>
        <p:nvSpPr>
          <p:cNvPr id="22" name="Bocadillo: rectángulo 21">
            <a:extLst>
              <a:ext uri="{FF2B5EF4-FFF2-40B4-BE49-F238E27FC236}">
                <a16:creationId xmlns:a16="http://schemas.microsoft.com/office/drawing/2014/main" id="{433E542D-3B97-4E8C-A6B1-5FE231791304}"/>
              </a:ext>
            </a:extLst>
          </p:cNvPr>
          <p:cNvSpPr/>
          <p:nvPr/>
        </p:nvSpPr>
        <p:spPr>
          <a:xfrm>
            <a:off x="-895928" y="1244817"/>
            <a:ext cx="1791855" cy="565834"/>
          </a:xfrm>
          <a:prstGeom prst="wedgeRectCallout">
            <a:avLst>
              <a:gd name="adj1" fmla="val 61099"/>
              <a:gd name="adj2" fmla="val -2052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del cuarto apartado de esta sección.</a:t>
            </a:r>
            <a:endParaRPr lang="es-MX" sz="1200" dirty="0">
              <a:solidFill>
                <a:prstClr val="black"/>
              </a:solidFill>
              <a:latin typeface="Calibri" panose="020F0502020204030204"/>
            </a:endParaRPr>
          </a:p>
        </p:txBody>
      </p:sp>
      <p:sp>
        <p:nvSpPr>
          <p:cNvPr id="23" name="Bocadillo: rectángulo 22">
            <a:extLst>
              <a:ext uri="{FF2B5EF4-FFF2-40B4-BE49-F238E27FC236}">
                <a16:creationId xmlns:a16="http://schemas.microsoft.com/office/drawing/2014/main" id="{C6F66A38-6E0D-45E1-B8D6-735909845990}"/>
              </a:ext>
            </a:extLst>
          </p:cNvPr>
          <p:cNvSpPr/>
          <p:nvPr/>
        </p:nvSpPr>
        <p:spPr>
          <a:xfrm>
            <a:off x="-953288" y="2020348"/>
            <a:ext cx="1791855" cy="565834"/>
          </a:xfrm>
          <a:prstGeom prst="wedgeRectCallout">
            <a:avLst>
              <a:gd name="adj1" fmla="val 61099"/>
              <a:gd name="adj2" fmla="val -2052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cuarto apartado de esta sección.</a:t>
            </a:r>
            <a:endParaRPr lang="es-MX" sz="1200" dirty="0">
              <a:solidFill>
                <a:prstClr val="black"/>
              </a:solidFill>
              <a:latin typeface="Calibri" panose="020F0502020204030204"/>
            </a:endParaRPr>
          </a:p>
        </p:txBody>
      </p:sp>
      <p:pic>
        <p:nvPicPr>
          <p:cNvPr id="8" name="Imagen 7">
            <a:extLst>
              <a:ext uri="{FF2B5EF4-FFF2-40B4-BE49-F238E27FC236}">
                <a16:creationId xmlns:a16="http://schemas.microsoft.com/office/drawing/2014/main" id="{EBB488FA-E379-4775-AD89-9AE9380A1AD2}"/>
              </a:ext>
            </a:extLst>
          </p:cNvPr>
          <p:cNvPicPr>
            <a:picLocks noChangeAspect="1"/>
          </p:cNvPicPr>
          <p:nvPr/>
        </p:nvPicPr>
        <p:blipFill rotWithShape="1">
          <a:blip r:embed="rId3"/>
          <a:srcRect l="8549" t="10181" r="8434" b="8836"/>
          <a:stretch/>
        </p:blipFill>
        <p:spPr>
          <a:xfrm>
            <a:off x="4503702" y="2720177"/>
            <a:ext cx="4150217" cy="3311834"/>
          </a:xfrm>
          <a:prstGeom prst="rect">
            <a:avLst/>
          </a:prstGeom>
        </p:spPr>
      </p:pic>
      <p:sp>
        <p:nvSpPr>
          <p:cNvPr id="9" name="CuadroTexto 8">
            <a:extLst>
              <a:ext uri="{FF2B5EF4-FFF2-40B4-BE49-F238E27FC236}">
                <a16:creationId xmlns:a16="http://schemas.microsoft.com/office/drawing/2014/main" id="{BF01C3E7-3B4A-46D8-B44F-035B5B2E4D35}"/>
              </a:ext>
            </a:extLst>
          </p:cNvPr>
          <p:cNvSpPr txBox="1"/>
          <p:nvPr/>
        </p:nvSpPr>
        <p:spPr>
          <a:xfrm>
            <a:off x="1572337" y="2106489"/>
            <a:ext cx="99371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ea typeface="+mn-lt"/>
                <a:cs typeface="+mn-lt"/>
              </a:rPr>
              <a:t>Click the </a:t>
            </a:r>
            <a:r>
              <a:rPr lang="en-US" sz="1400" b="1" dirty="0">
                <a:ea typeface="+mn-lt"/>
                <a:cs typeface="+mn-lt"/>
              </a:rPr>
              <a:t>button </a:t>
            </a:r>
            <a:r>
              <a:rPr lang="en-US" sz="1400" dirty="0"/>
              <a:t>on the right</a:t>
            </a:r>
            <a:r>
              <a:rPr lang="en-US" sz="1400" b="1" dirty="0">
                <a:ea typeface="+mn-lt"/>
                <a:cs typeface="+mn-lt"/>
              </a:rPr>
              <a:t> </a:t>
            </a:r>
            <a:r>
              <a:rPr lang="en-US" sz="1400" dirty="0"/>
              <a:t>to see the content of the following presentation, there you can find what an agenda is and how you can write one.</a:t>
            </a:r>
          </a:p>
        </p:txBody>
      </p:sp>
      <p:pic>
        <p:nvPicPr>
          <p:cNvPr id="10" name="Imagen 9">
            <a:extLst>
              <a:ext uri="{FF2B5EF4-FFF2-40B4-BE49-F238E27FC236}">
                <a16:creationId xmlns:a16="http://schemas.microsoft.com/office/drawing/2014/main" id="{C86C9547-5835-4DF9-94B8-1F7EC21A1053}"/>
              </a:ext>
            </a:extLst>
          </p:cNvPr>
          <p:cNvPicPr>
            <a:picLocks noChangeAspect="1"/>
          </p:cNvPicPr>
          <p:nvPr/>
        </p:nvPicPr>
        <p:blipFill>
          <a:blip r:embed="rId4"/>
          <a:stretch>
            <a:fillRect/>
          </a:stretch>
        </p:blipFill>
        <p:spPr>
          <a:xfrm>
            <a:off x="1109831" y="2130998"/>
            <a:ext cx="462506" cy="318471"/>
          </a:xfrm>
          <a:prstGeom prst="rect">
            <a:avLst/>
          </a:prstGeom>
        </p:spPr>
      </p:pic>
      <p:sp>
        <p:nvSpPr>
          <p:cNvPr id="12" name="Bocadillo: rectángulo 11">
            <a:extLst>
              <a:ext uri="{FF2B5EF4-FFF2-40B4-BE49-F238E27FC236}">
                <a16:creationId xmlns:a16="http://schemas.microsoft.com/office/drawing/2014/main" id="{0941EB05-5598-4C6F-B72B-8EFE5DC78395}"/>
              </a:ext>
            </a:extLst>
          </p:cNvPr>
          <p:cNvSpPr/>
          <p:nvPr/>
        </p:nvSpPr>
        <p:spPr>
          <a:xfrm>
            <a:off x="1140537" y="3696903"/>
            <a:ext cx="2772996" cy="1336384"/>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just">
              <a:lnSpc>
                <a:spcPct val="107000"/>
              </a:lnSpc>
              <a:spcAft>
                <a:spcPts val="800"/>
              </a:spcAft>
            </a:pPr>
            <a:r>
              <a:rPr lang="es-MX" sz="1400" b="1" kern="1200" dirty="0">
                <a:solidFill>
                  <a:srgbClr val="000000"/>
                </a:solidFill>
                <a:effectLst/>
                <a:ea typeface="Calibri" panose="020F0502020204030204" pitchFamily="34" charset="0"/>
                <a:cs typeface="Times New Roman" panose="02020603050405020304" pitchFamily="18" charset="0"/>
              </a:rPr>
              <a:t>Aurelio: </a:t>
            </a:r>
            <a:r>
              <a:rPr lang="es-MX" sz="1400" kern="1200" dirty="0">
                <a:solidFill>
                  <a:srgbClr val="000000"/>
                </a:solidFill>
                <a:effectLst/>
                <a:ea typeface="Calibri" panose="020F0502020204030204" pitchFamily="34" charset="0"/>
                <a:cs typeface="Times New Roman" panose="02020603050405020304" pitchFamily="18" charset="0"/>
              </a:rPr>
              <a:t>Elaborar una presentación sobre este tema. Anexo información compartida por el docente para su elaboración </a:t>
            </a:r>
            <a:r>
              <a:rPr lang="es-MX" sz="1400" b="1" kern="1200" dirty="0">
                <a:solidFill>
                  <a:srgbClr val="000000"/>
                </a:solidFill>
                <a:effectLst/>
                <a:ea typeface="Calibri" panose="020F0502020204030204" pitchFamily="34" charset="0"/>
                <a:cs typeface="Times New Roman" panose="02020603050405020304" pitchFamily="18" charset="0"/>
              </a:rPr>
              <a:t>.  </a:t>
            </a:r>
            <a:endParaRPr lang="es-MX"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9123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9203" y="1840173"/>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2" name="Rectángulo 1">
            <a:extLst>
              <a:ext uri="{FF2B5EF4-FFF2-40B4-BE49-F238E27FC236}">
                <a16:creationId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ES" dirty="0"/>
              <a:t>3.3.1. </a:t>
            </a:r>
            <a:r>
              <a:rPr lang="es-ES" dirty="0" err="1"/>
              <a:t>Activity</a:t>
            </a:r>
            <a:r>
              <a:rPr lang="es-ES" dirty="0"/>
              <a:t>: </a:t>
            </a:r>
            <a:r>
              <a:rPr lang="es-ES" dirty="0" err="1">
                <a:solidFill>
                  <a:schemeClr val="bg1"/>
                </a:solidFill>
              </a:rPr>
              <a:t>Identifying</a:t>
            </a:r>
            <a:r>
              <a:rPr lang="es-ES" dirty="0">
                <a:solidFill>
                  <a:schemeClr val="bg1"/>
                </a:solidFill>
              </a:rPr>
              <a:t> </a:t>
            </a:r>
            <a:r>
              <a:rPr lang="es-ES" dirty="0" err="1">
                <a:solidFill>
                  <a:schemeClr val="bg1"/>
                </a:solidFill>
              </a:rPr>
              <a:t>how</a:t>
            </a:r>
            <a:r>
              <a:rPr lang="es-ES" dirty="0">
                <a:solidFill>
                  <a:schemeClr val="bg1"/>
                </a:solidFill>
              </a:rPr>
              <a:t> </a:t>
            </a:r>
            <a:r>
              <a:rPr lang="es-ES" dirty="0" err="1">
                <a:solidFill>
                  <a:schemeClr val="bg1"/>
                </a:solidFill>
              </a:rPr>
              <a:t>to</a:t>
            </a:r>
            <a:r>
              <a:rPr lang="es-ES" dirty="0">
                <a:solidFill>
                  <a:schemeClr val="bg1"/>
                </a:solidFill>
              </a:rPr>
              <a:t> </a:t>
            </a:r>
            <a:r>
              <a:rPr lang="es-ES" dirty="0" err="1">
                <a:solidFill>
                  <a:schemeClr val="bg1"/>
                </a:solidFill>
              </a:rPr>
              <a:t>communicate</a:t>
            </a:r>
            <a:r>
              <a:rPr lang="es-ES" dirty="0">
                <a:solidFill>
                  <a:schemeClr val="bg1"/>
                </a:solidFill>
              </a:rPr>
              <a:t> </a:t>
            </a:r>
            <a:r>
              <a:rPr lang="es-ES" dirty="0" err="1">
                <a:solidFill>
                  <a:schemeClr val="bg1"/>
                </a:solidFill>
              </a:rPr>
              <a:t>effectively</a:t>
            </a:r>
            <a:endParaRPr lang="es-ES" dirty="0">
              <a:solidFill>
                <a:schemeClr val="bg1"/>
              </a:solidFill>
              <a:cs typeface="Calibri"/>
            </a:endParaRP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3</a:t>
            </a:r>
          </a:p>
        </p:txBody>
      </p:sp>
      <p:sp>
        <p:nvSpPr>
          <p:cNvPr id="5" name="CuadroTexto 4">
            <a:extLst>
              <a:ext uri="{FF2B5EF4-FFF2-40B4-BE49-F238E27FC236}">
                <a16:creationId xmlns:a16="http://schemas.microsoft.com/office/drawing/2014/main" id="{4A2B3F50-1B15-4038-A5C7-49F496F6BD7C}"/>
              </a:ext>
            </a:extLst>
          </p:cNvPr>
          <p:cNvSpPr txBox="1"/>
          <p:nvPr/>
        </p:nvSpPr>
        <p:spPr>
          <a:xfrm>
            <a:off x="1005153" y="977584"/>
            <a:ext cx="9719187" cy="369332"/>
          </a:xfrm>
          <a:prstGeom prst="rect">
            <a:avLst/>
          </a:prstGeom>
          <a:noFill/>
        </p:spPr>
        <p:txBody>
          <a:bodyPr wrap="square" rtlCol="0">
            <a:spAutoFit/>
          </a:bodyPr>
          <a:lstStyle/>
          <a:p>
            <a:r>
              <a:rPr lang="en-US" sz="1800" b="1" dirty="0">
                <a:effectLst/>
                <a:latin typeface="+mj-lt"/>
                <a:ea typeface="Calibri" panose="020F0502020204030204" pitchFamily="34" charset="0"/>
                <a:cs typeface="Times New Roman" panose="02020603050405020304" pitchFamily="18" charset="0"/>
              </a:rPr>
              <a:t>3.3. Presentations at work </a:t>
            </a:r>
            <a:endParaRPr lang="es-MX" b="1" dirty="0">
              <a:latin typeface="+mj-lt"/>
            </a:endParaRPr>
          </a:p>
        </p:txBody>
      </p:sp>
      <p:sp>
        <p:nvSpPr>
          <p:cNvPr id="10" name="Bocadillo: rectángulo 9">
            <a:extLst>
              <a:ext uri="{FF2B5EF4-FFF2-40B4-BE49-F238E27FC236}">
                <a16:creationId xmlns:a16="http://schemas.microsoft.com/office/drawing/2014/main" id="{BC2574C5-BC5B-BEE4-CC2B-EBDA8EB07315}"/>
              </a:ext>
            </a:extLst>
          </p:cNvPr>
          <p:cNvSpPr/>
          <p:nvPr/>
        </p:nvSpPr>
        <p:spPr>
          <a:xfrm>
            <a:off x="-1503846" y="957127"/>
            <a:ext cx="2350655" cy="318471"/>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lang="es-MX" sz="1200">
              <a:solidFill>
                <a:prstClr val="black"/>
              </a:solidFill>
              <a:latin typeface="Calibri" panose="020F0502020204030204"/>
            </a:endParaRPr>
          </a:p>
        </p:txBody>
      </p:sp>
      <p:pic>
        <p:nvPicPr>
          <p:cNvPr id="26" name="Gráfico 25" descr="Portapapeles mezclado con relleno sólido">
            <a:extLst>
              <a:ext uri="{FF2B5EF4-FFF2-40B4-BE49-F238E27FC236}">
                <a16:creationId xmlns:a16="http://schemas.microsoft.com/office/drawing/2014/main" id="{8DD4C0B1-37EC-0291-14F8-D39A374D2F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40173" y="2208296"/>
            <a:ext cx="5611672" cy="3694596"/>
          </a:xfrm>
          <a:prstGeom prst="rect">
            <a:avLst/>
          </a:prstGeom>
        </p:spPr>
      </p:pic>
      <p:sp>
        <p:nvSpPr>
          <p:cNvPr id="27" name="Bocadillo: rectángulo 26">
            <a:extLst>
              <a:ext uri="{FF2B5EF4-FFF2-40B4-BE49-F238E27FC236}">
                <a16:creationId xmlns:a16="http://schemas.microsoft.com/office/drawing/2014/main" id="{25B495BC-575B-0C7C-A6FB-FD07DED47777}"/>
              </a:ext>
            </a:extLst>
          </p:cNvPr>
          <p:cNvSpPr/>
          <p:nvPr/>
        </p:nvSpPr>
        <p:spPr>
          <a:xfrm>
            <a:off x="715757" y="3347584"/>
            <a:ext cx="3224416" cy="1150525"/>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400" b="1">
                <a:solidFill>
                  <a:prstClr val="black"/>
                </a:solidFill>
                <a:latin typeface="Calibri" panose="020F0502020204030204"/>
              </a:rPr>
              <a:t>Aurelio: </a:t>
            </a:r>
            <a:r>
              <a:rPr lang="es-MX" sz="1400">
                <a:solidFill>
                  <a:prstClr val="black"/>
                </a:solidFill>
                <a:latin typeface="Calibri" panose="020F0502020204030204"/>
              </a:rPr>
              <a:t>elaborar una actividad de  relacionar  en </a:t>
            </a:r>
            <a:r>
              <a:rPr lang="es-MX" sz="1400" err="1">
                <a:solidFill>
                  <a:prstClr val="black"/>
                </a:solidFill>
                <a:latin typeface="Calibri" panose="020F0502020204030204"/>
              </a:rPr>
              <a:t>educaplay</a:t>
            </a:r>
            <a:r>
              <a:rPr lang="es-MX" sz="1400">
                <a:solidFill>
                  <a:prstClr val="black"/>
                </a:solidFill>
                <a:latin typeface="Calibri" panose="020F0502020204030204"/>
              </a:rPr>
              <a:t>, con la información proporcionada por las maestras. Te la comparto en documento anexo.</a:t>
            </a:r>
            <a:endParaRPr kumimoji="0" lang="es-MX"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Bocadillo: rectángulo 16">
            <a:extLst>
              <a:ext uri="{FF2B5EF4-FFF2-40B4-BE49-F238E27FC236}">
                <a16:creationId xmlns:a16="http://schemas.microsoft.com/office/drawing/2014/main" id="{F21A7895-9622-40F4-9B52-4A058D458CB7}"/>
              </a:ext>
            </a:extLst>
          </p:cNvPr>
          <p:cNvSpPr/>
          <p:nvPr/>
        </p:nvSpPr>
        <p:spPr>
          <a:xfrm>
            <a:off x="-1503846" y="1527759"/>
            <a:ext cx="2350655" cy="428376"/>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lang="es-MX" sz="1200">
              <a:solidFill>
                <a:prstClr val="black"/>
              </a:solidFill>
              <a:latin typeface="Calibri" panose="020F0502020204030204"/>
            </a:endParaRPr>
          </a:p>
        </p:txBody>
      </p:sp>
      <p:sp>
        <p:nvSpPr>
          <p:cNvPr id="19" name="Bocadillo: rectángulo 18">
            <a:extLst>
              <a:ext uri="{FF2B5EF4-FFF2-40B4-BE49-F238E27FC236}">
                <a16:creationId xmlns:a16="http://schemas.microsoft.com/office/drawing/2014/main" id="{09457526-C8FA-4E03-9D20-9ABB43A51BF2}"/>
              </a:ext>
            </a:extLst>
          </p:cNvPr>
          <p:cNvSpPr/>
          <p:nvPr/>
        </p:nvSpPr>
        <p:spPr>
          <a:xfrm>
            <a:off x="-1503846" y="2208296"/>
            <a:ext cx="2350655" cy="428376"/>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lang="es-MX" sz="1200">
              <a:solidFill>
                <a:prstClr val="black"/>
              </a:solidFill>
              <a:latin typeface="Calibri" panose="020F0502020204030204"/>
            </a:endParaRPr>
          </a:p>
        </p:txBody>
      </p:sp>
      <p:sp>
        <p:nvSpPr>
          <p:cNvPr id="3" name="Rectángulo 2"/>
          <p:cNvSpPr/>
          <p:nvPr/>
        </p:nvSpPr>
        <p:spPr>
          <a:xfrm>
            <a:off x="1565671" y="1959044"/>
            <a:ext cx="9739638" cy="369332"/>
          </a:xfrm>
          <a:prstGeom prst="rect">
            <a:avLst/>
          </a:prstGeom>
        </p:spPr>
        <p:txBody>
          <a:bodyPr wrap="square">
            <a:spAutoFit/>
          </a:bodyPr>
          <a:lstStyle/>
          <a:p>
            <a:r>
              <a:rPr lang="es-ES_tradnl" dirty="0" err="1"/>
              <a:t>Now</a:t>
            </a:r>
            <a:r>
              <a:rPr lang="es-ES_tradnl" dirty="0"/>
              <a:t> </a:t>
            </a:r>
            <a:r>
              <a:rPr lang="es-ES_tradnl" dirty="0" err="1"/>
              <a:t>solve</a:t>
            </a:r>
            <a:r>
              <a:rPr lang="es-ES_tradnl" dirty="0"/>
              <a:t> </a:t>
            </a:r>
            <a:r>
              <a:rPr lang="es-ES_tradnl" dirty="0" err="1"/>
              <a:t>the</a:t>
            </a:r>
            <a:r>
              <a:rPr lang="es-ES_tradnl" dirty="0"/>
              <a:t> </a:t>
            </a:r>
            <a:r>
              <a:rPr lang="es-ES_tradnl" dirty="0" err="1"/>
              <a:t>following</a:t>
            </a:r>
            <a:r>
              <a:rPr lang="es-ES_tradnl" dirty="0"/>
              <a:t> </a:t>
            </a:r>
            <a:r>
              <a:rPr lang="es-ES_tradnl" dirty="0" err="1"/>
              <a:t>exercise</a:t>
            </a:r>
            <a:r>
              <a:rPr lang="es-ES_tradnl" dirty="0"/>
              <a:t>.</a:t>
            </a:r>
          </a:p>
        </p:txBody>
      </p:sp>
      <p:pic>
        <p:nvPicPr>
          <p:cNvPr id="15" name="Imagen 14">
            <a:extLst>
              <a:ext uri="{FF2B5EF4-FFF2-40B4-BE49-F238E27FC236}">
                <a16:creationId xmlns:a16="http://schemas.microsoft.com/office/drawing/2014/main" id="{73E0D10E-035C-46D1-964D-13ADDC2E659C}"/>
              </a:ext>
            </a:extLst>
          </p:cNvPr>
          <p:cNvPicPr>
            <a:picLocks noChangeAspect="1"/>
          </p:cNvPicPr>
          <p:nvPr/>
        </p:nvPicPr>
        <p:blipFill>
          <a:blip r:embed="rId5"/>
          <a:stretch>
            <a:fillRect/>
          </a:stretch>
        </p:blipFill>
        <p:spPr>
          <a:xfrm>
            <a:off x="1095438" y="2015080"/>
            <a:ext cx="462506" cy="318471"/>
          </a:xfrm>
          <a:prstGeom prst="rect">
            <a:avLst/>
          </a:prstGeom>
        </p:spPr>
      </p:pic>
    </p:spTree>
    <p:extLst>
      <p:ext uri="{BB962C8B-B14F-4D97-AF65-F5344CB8AC3E}">
        <p14:creationId xmlns:p14="http://schemas.microsoft.com/office/powerpoint/2010/main" val="154761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9203" y="1840173"/>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3.3.2. Effective oral presentations</a:t>
            </a: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3</a:t>
            </a:r>
          </a:p>
        </p:txBody>
      </p:sp>
      <p:sp>
        <p:nvSpPr>
          <p:cNvPr id="10" name="Bocadillo: rectángulo 9">
            <a:extLst>
              <a:ext uri="{FF2B5EF4-FFF2-40B4-BE49-F238E27FC236}">
                <a16:creationId xmlns:a16="http://schemas.microsoft.com/office/drawing/2014/main" id="{BC2574C5-BC5B-BEE4-CC2B-EBDA8EB07315}"/>
              </a:ext>
            </a:extLst>
          </p:cNvPr>
          <p:cNvSpPr/>
          <p:nvPr/>
        </p:nvSpPr>
        <p:spPr>
          <a:xfrm>
            <a:off x="-1429221" y="139622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lang="es-MX" sz="1200">
              <a:solidFill>
                <a:prstClr val="black"/>
              </a:solidFill>
              <a:latin typeface="Calibri" panose="020F0502020204030204"/>
            </a:endParaRPr>
          </a:p>
        </p:txBody>
      </p:sp>
      <p:sp>
        <p:nvSpPr>
          <p:cNvPr id="34" name="CuadroTexto 33">
            <a:extLst>
              <a:ext uri="{FF2B5EF4-FFF2-40B4-BE49-F238E27FC236}">
                <a16:creationId xmlns:a16="http://schemas.microsoft.com/office/drawing/2014/main" id="{AD2CCF9E-A96B-D39C-9DA3-F3EDBEEEFF7B}"/>
              </a:ext>
            </a:extLst>
          </p:cNvPr>
          <p:cNvSpPr txBox="1"/>
          <p:nvPr/>
        </p:nvSpPr>
        <p:spPr>
          <a:xfrm>
            <a:off x="5329729" y="5683794"/>
            <a:ext cx="2408551" cy="553357"/>
          </a:xfrm>
          <a:prstGeom prst="rect">
            <a:avLst/>
          </a:prstGeom>
          <a:noFill/>
        </p:spPr>
        <p:txBody>
          <a:bodyPr wrap="square" rtlCol="0">
            <a:spAutoFit/>
          </a:bodyPr>
          <a:lstStyle/>
          <a:p>
            <a:pPr algn="ctr">
              <a:lnSpc>
                <a:spcPct val="107000"/>
              </a:lnSpc>
              <a:spcBef>
                <a:spcPts val="1200"/>
              </a:spcBef>
            </a:pPr>
            <a:r>
              <a:rPr lang="en-US" sz="1400" b="1" u="sng" kern="0">
                <a:solidFill>
                  <a:srgbClr val="2F5496"/>
                </a:solidFill>
                <a:effectLst/>
                <a:latin typeface="+mj-lt"/>
                <a:ea typeface="Arial" panose="020B0604020202020204" pitchFamily="34" charset="0"/>
                <a:cs typeface="Times New Roman" panose="02020603050405020304" pitchFamily="18" charset="0"/>
                <a:hlinkClick r:id="rId4"/>
              </a:rPr>
              <a:t>https://youtu.be/Kwvil73rZV0</a:t>
            </a:r>
            <a:r>
              <a:rPr lang="en-US" sz="1400" b="1" kern="0">
                <a:solidFill>
                  <a:srgbClr val="2F5496"/>
                </a:solidFill>
                <a:effectLst/>
                <a:latin typeface="+mj-lt"/>
                <a:ea typeface="Arial" panose="020B0604020202020204" pitchFamily="34" charset="0"/>
                <a:cs typeface="Times New Roman" panose="02020603050405020304" pitchFamily="18" charset="0"/>
              </a:rPr>
              <a:t> </a:t>
            </a:r>
            <a:r>
              <a:rPr lang="es-MX" sz="1400" b="1" kern="0">
                <a:solidFill>
                  <a:srgbClr val="2F5496"/>
                </a:solidFill>
                <a:effectLst/>
                <a:latin typeface="+mj-lt"/>
                <a:ea typeface="Times New Roman" panose="02020603050405020304" pitchFamily="18" charset="0"/>
                <a:cs typeface="Times New Roman" panose="02020603050405020304" pitchFamily="18" charset="0"/>
              </a:rPr>
              <a:t> </a:t>
            </a:r>
          </a:p>
          <a:p>
            <a:pPr algn="ctr">
              <a:lnSpc>
                <a:spcPct val="107000"/>
              </a:lnSpc>
              <a:spcAft>
                <a:spcPts val="800"/>
              </a:spcAft>
            </a:pPr>
            <a:endParaRPr lang="es-MX" sz="1400">
              <a:effectLst/>
              <a:latin typeface="+mj-lt"/>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B4FDE4B0-1F2E-48C0-A722-8AEBDC2F82C8}"/>
              </a:ext>
            </a:extLst>
          </p:cNvPr>
          <p:cNvSpPr txBox="1"/>
          <p:nvPr/>
        </p:nvSpPr>
        <p:spPr>
          <a:xfrm>
            <a:off x="1115258" y="2023630"/>
            <a:ext cx="9871233" cy="369332"/>
          </a:xfrm>
          <a:prstGeom prst="rect">
            <a:avLst/>
          </a:prstGeom>
          <a:noFill/>
        </p:spPr>
        <p:txBody>
          <a:bodyPr wrap="square" lIns="91440" tIns="45720" rIns="91440" bIns="45720" rtlCol="0" anchor="t">
            <a:spAutoFit/>
          </a:bodyPr>
          <a:lstStyle/>
          <a:p>
            <a:r>
              <a:rPr lang="es-ES" dirty="0" err="1"/>
              <a:t>Watch</a:t>
            </a:r>
            <a:r>
              <a:rPr lang="es-ES" dirty="0"/>
              <a:t> </a:t>
            </a:r>
            <a:r>
              <a:rPr lang="es-ES" dirty="0" err="1"/>
              <a:t>the</a:t>
            </a:r>
            <a:r>
              <a:rPr lang="es-ES" dirty="0"/>
              <a:t> </a:t>
            </a:r>
            <a:r>
              <a:rPr lang="es-ES" dirty="0" err="1"/>
              <a:t>next</a:t>
            </a:r>
            <a:r>
              <a:rPr lang="es-ES" dirty="0"/>
              <a:t> video </a:t>
            </a:r>
            <a:r>
              <a:rPr lang="es-ES" dirty="0" err="1"/>
              <a:t>where</a:t>
            </a:r>
            <a:r>
              <a:rPr lang="es-ES" dirty="0"/>
              <a:t> </a:t>
            </a:r>
            <a:r>
              <a:rPr lang="es-ES" dirty="0" err="1"/>
              <a:t>some</a:t>
            </a:r>
            <a:r>
              <a:rPr lang="es-ES" dirty="0"/>
              <a:t> </a:t>
            </a:r>
            <a:r>
              <a:rPr lang="es-ES" dirty="0" err="1"/>
              <a:t>suggestions</a:t>
            </a:r>
            <a:r>
              <a:rPr lang="es-ES" dirty="0"/>
              <a:t> </a:t>
            </a:r>
            <a:r>
              <a:rPr lang="es-ES" dirty="0" err="1"/>
              <a:t>to</a:t>
            </a:r>
            <a:r>
              <a:rPr lang="es-ES" dirty="0"/>
              <a:t>  </a:t>
            </a:r>
            <a:r>
              <a:rPr lang="es-ES" dirty="0" err="1"/>
              <a:t>make</a:t>
            </a:r>
            <a:r>
              <a:rPr lang="es-ES" dirty="0"/>
              <a:t> a </a:t>
            </a:r>
            <a:r>
              <a:rPr lang="es-ES" dirty="0" err="1"/>
              <a:t>good</a:t>
            </a:r>
            <a:r>
              <a:rPr lang="es-ES" dirty="0"/>
              <a:t> </a:t>
            </a:r>
            <a:r>
              <a:rPr lang="es-ES" dirty="0" err="1"/>
              <a:t>presentation</a:t>
            </a:r>
            <a:r>
              <a:rPr lang="es-ES" dirty="0"/>
              <a:t> are </a:t>
            </a:r>
            <a:r>
              <a:rPr lang="es-ES" dirty="0" err="1"/>
              <a:t>given</a:t>
            </a:r>
            <a:r>
              <a:rPr lang="es-ES" dirty="0"/>
              <a:t>. </a:t>
            </a:r>
            <a:endParaRPr lang="es-MX" dirty="0"/>
          </a:p>
        </p:txBody>
      </p:sp>
      <p:pic>
        <p:nvPicPr>
          <p:cNvPr id="8" name="Elementos multimedia en línea 7" title="The secret to effective presentation slides">
            <a:hlinkClick r:id="" action="ppaction://media"/>
            <a:extLst>
              <a:ext uri="{FF2B5EF4-FFF2-40B4-BE49-F238E27FC236}">
                <a16:creationId xmlns:a16="http://schemas.microsoft.com/office/drawing/2014/main" id="{15C43175-33D4-466A-BD52-F50C78952488}"/>
              </a:ext>
            </a:extLst>
          </p:cNvPr>
          <p:cNvPicPr>
            <a:picLocks noRot="1" noChangeAspect="1"/>
          </p:cNvPicPr>
          <p:nvPr>
            <a:videoFile r:link="rId1"/>
          </p:nvPr>
        </p:nvPicPr>
        <p:blipFill>
          <a:blip r:embed="rId5"/>
          <a:stretch>
            <a:fillRect/>
          </a:stretch>
        </p:blipFill>
        <p:spPr>
          <a:xfrm>
            <a:off x="3961180" y="2832074"/>
            <a:ext cx="4572000" cy="2571750"/>
          </a:xfrm>
          <a:prstGeom prst="rect">
            <a:avLst/>
          </a:prstGeom>
        </p:spPr>
      </p:pic>
      <p:sp>
        <p:nvSpPr>
          <p:cNvPr id="22" name="Bocadillo: rectángulo 21">
            <a:extLst>
              <a:ext uri="{FF2B5EF4-FFF2-40B4-BE49-F238E27FC236}">
                <a16:creationId xmlns:a16="http://schemas.microsoft.com/office/drawing/2014/main" id="{3D883F7C-C4BB-4AAC-99EB-29072156EA67}"/>
              </a:ext>
            </a:extLst>
          </p:cNvPr>
          <p:cNvSpPr/>
          <p:nvPr/>
        </p:nvSpPr>
        <p:spPr>
          <a:xfrm>
            <a:off x="-1503846" y="2208296"/>
            <a:ext cx="2350655" cy="428376"/>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lang="es-MX" sz="1200">
              <a:solidFill>
                <a:prstClr val="black"/>
              </a:solidFill>
              <a:latin typeface="Calibri" panose="020F0502020204030204"/>
            </a:endParaRPr>
          </a:p>
        </p:txBody>
      </p:sp>
    </p:spTree>
    <p:extLst>
      <p:ext uri="{BB962C8B-B14F-4D97-AF65-F5344CB8AC3E}">
        <p14:creationId xmlns:p14="http://schemas.microsoft.com/office/powerpoint/2010/main" val="3405306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9203" y="1840173"/>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MX" dirty="0"/>
              <a:t>3.3.3. Actividad: Identifying how to do effective oral presentations</a:t>
            </a:r>
            <a:endParaRPr lang="es-MX" dirty="0">
              <a:solidFill>
                <a:srgbClr val="FFFFFF"/>
              </a:solidFill>
              <a:cs typeface="Calibri"/>
            </a:endParaRP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3</a:t>
            </a:r>
          </a:p>
        </p:txBody>
      </p:sp>
      <p:sp>
        <p:nvSpPr>
          <p:cNvPr id="10" name="Bocadillo: rectángulo 9">
            <a:extLst>
              <a:ext uri="{FF2B5EF4-FFF2-40B4-BE49-F238E27FC236}">
                <a16:creationId xmlns:a16="http://schemas.microsoft.com/office/drawing/2014/main" id="{BC2574C5-BC5B-BEE4-CC2B-EBDA8EB07315}"/>
              </a:ext>
            </a:extLst>
          </p:cNvPr>
          <p:cNvSpPr/>
          <p:nvPr/>
        </p:nvSpPr>
        <p:spPr>
          <a:xfrm>
            <a:off x="-1429221" y="139622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lang="es-MX" sz="1200">
              <a:solidFill>
                <a:prstClr val="black"/>
              </a:solidFill>
              <a:latin typeface="Calibri" panose="020F0502020204030204"/>
            </a:endParaRPr>
          </a:p>
        </p:txBody>
      </p:sp>
      <p:sp>
        <p:nvSpPr>
          <p:cNvPr id="7" name="CuadroTexto 6">
            <a:extLst>
              <a:ext uri="{FF2B5EF4-FFF2-40B4-BE49-F238E27FC236}">
                <a16:creationId xmlns:a16="http://schemas.microsoft.com/office/drawing/2014/main" id="{B4FDE4B0-1F2E-48C0-A722-8AEBDC2F82C8}"/>
              </a:ext>
            </a:extLst>
          </p:cNvPr>
          <p:cNvSpPr txBox="1"/>
          <p:nvPr/>
        </p:nvSpPr>
        <p:spPr>
          <a:xfrm>
            <a:off x="1122218" y="2096655"/>
            <a:ext cx="10060579" cy="646331"/>
          </a:xfrm>
          <a:prstGeom prst="rect">
            <a:avLst/>
          </a:prstGeom>
          <a:noFill/>
        </p:spPr>
        <p:txBody>
          <a:bodyPr wrap="square" lIns="91440" tIns="45720" rIns="91440" bIns="45720" rtlCol="0" anchor="t">
            <a:spAutoFit/>
          </a:bodyPr>
          <a:lstStyle/>
          <a:p>
            <a:r>
              <a:rPr lang="en-US" dirty="0"/>
              <a:t>After watching the video </a:t>
            </a:r>
            <a:r>
              <a:rPr lang="en-US" i="1" dirty="0"/>
              <a:t>The secret of effective oral presentations</a:t>
            </a:r>
            <a:r>
              <a:rPr lang="en-US" dirty="0"/>
              <a:t>, match the two columns to have a summary about oral presentations. </a:t>
            </a:r>
            <a:endParaRPr lang="es-MX" dirty="0">
              <a:highlight>
                <a:srgbClr val="FF0000"/>
              </a:highlight>
            </a:endParaRPr>
          </a:p>
        </p:txBody>
      </p:sp>
      <p:pic>
        <p:nvPicPr>
          <p:cNvPr id="11" name="Gráfico 10" descr="Portapapeles mezclado con relleno sólido">
            <a:extLst>
              <a:ext uri="{FF2B5EF4-FFF2-40B4-BE49-F238E27FC236}">
                <a16:creationId xmlns:a16="http://schemas.microsoft.com/office/drawing/2014/main" id="{2FA331B2-F7D4-4812-864B-81444CED32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34524" y="2629709"/>
            <a:ext cx="5611672" cy="3694596"/>
          </a:xfrm>
          <a:prstGeom prst="rect">
            <a:avLst/>
          </a:prstGeom>
        </p:spPr>
      </p:pic>
      <p:sp>
        <p:nvSpPr>
          <p:cNvPr id="12" name="Bocadillo: rectángulo 11">
            <a:extLst>
              <a:ext uri="{FF2B5EF4-FFF2-40B4-BE49-F238E27FC236}">
                <a16:creationId xmlns:a16="http://schemas.microsoft.com/office/drawing/2014/main" id="{9B2D61A0-A373-4049-B2A9-0FEDCC26B08F}"/>
              </a:ext>
            </a:extLst>
          </p:cNvPr>
          <p:cNvSpPr/>
          <p:nvPr/>
        </p:nvSpPr>
        <p:spPr>
          <a:xfrm>
            <a:off x="625199" y="3901744"/>
            <a:ext cx="3224416" cy="1150525"/>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400" b="1">
                <a:solidFill>
                  <a:prstClr val="black"/>
                </a:solidFill>
                <a:latin typeface="Calibri" panose="020F0502020204030204"/>
              </a:rPr>
              <a:t>Aurelio: </a:t>
            </a:r>
            <a:r>
              <a:rPr lang="es-MX" sz="1400">
                <a:solidFill>
                  <a:prstClr val="black"/>
                </a:solidFill>
                <a:latin typeface="Calibri" panose="020F0502020204030204"/>
              </a:rPr>
              <a:t>elaborar una actividad de  relacionar  en </a:t>
            </a:r>
            <a:r>
              <a:rPr lang="es-MX" sz="1400" err="1">
                <a:solidFill>
                  <a:prstClr val="black"/>
                </a:solidFill>
                <a:latin typeface="Calibri" panose="020F0502020204030204"/>
              </a:rPr>
              <a:t>educaplay</a:t>
            </a:r>
            <a:r>
              <a:rPr lang="es-MX" sz="1400">
                <a:solidFill>
                  <a:prstClr val="black"/>
                </a:solidFill>
                <a:latin typeface="Calibri" panose="020F0502020204030204"/>
              </a:rPr>
              <a:t>, con la información proporcionada por las maestras. Te la comparto en documento anexo.</a:t>
            </a:r>
            <a:endParaRPr kumimoji="0" lang="es-MX"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5973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3</a:t>
            </a:r>
          </a:p>
        </p:txBody>
      </p:sp>
      <p:sp>
        <p:nvSpPr>
          <p:cNvPr id="13" name="Título 1">
            <a:extLst>
              <a:ext uri="{FF2B5EF4-FFF2-40B4-BE49-F238E27FC236}">
                <a16:creationId xmlns:a16="http://schemas.microsoft.com/office/drawing/2014/main" id="{2E2221D9-EA27-4789-BD5A-87BAC12E5EED}"/>
              </a:ext>
            </a:extLst>
          </p:cNvPr>
          <p:cNvSpPr>
            <a:spLocks noGrp="1"/>
          </p:cNvSpPr>
          <p:nvPr>
            <p:ph type="title"/>
          </p:nvPr>
        </p:nvSpPr>
        <p:spPr>
          <a:xfrm>
            <a:off x="444478" y="604059"/>
            <a:ext cx="4044395" cy="559589"/>
          </a:xfrm>
        </p:spPr>
        <p:txBody>
          <a:bodyPr>
            <a:normAutofit/>
          </a:bodyPr>
          <a:lstStyle/>
          <a:p>
            <a:r>
              <a:rPr lang="es-MX" sz="2800" err="1"/>
              <a:t>Evidence</a:t>
            </a:r>
            <a:endParaRPr lang="es-MX" sz="2800"/>
          </a:p>
        </p:txBody>
      </p:sp>
      <p:pic>
        <p:nvPicPr>
          <p:cNvPr id="6" name="Imagen 5"/>
          <p:cNvPicPr>
            <a:picLocks noChangeAspect="1"/>
          </p:cNvPicPr>
          <p:nvPr/>
        </p:nvPicPr>
        <p:blipFill rotWithShape="1">
          <a:blip r:embed="rId2"/>
          <a:srcRect t="18932" r="3402"/>
          <a:stretch/>
        </p:blipFill>
        <p:spPr>
          <a:xfrm>
            <a:off x="261794" y="1952101"/>
            <a:ext cx="4892098" cy="1775684"/>
          </a:xfrm>
          <a:prstGeom prst="rect">
            <a:avLst/>
          </a:prstGeom>
        </p:spPr>
      </p:pic>
      <p:sp>
        <p:nvSpPr>
          <p:cNvPr id="12" name="Rectángulo: esquinas redondeadas 11">
            <a:extLst>
              <a:ext uri="{FF2B5EF4-FFF2-40B4-BE49-F238E27FC236}">
                <a16:creationId xmlns:a16="http://schemas.microsoft.com/office/drawing/2014/main" id="{25305D44-3602-4D4A-B126-A4B2FD63E9CD}"/>
              </a:ext>
            </a:extLst>
          </p:cNvPr>
          <p:cNvSpPr/>
          <p:nvPr/>
        </p:nvSpPr>
        <p:spPr>
          <a:xfrm>
            <a:off x="6093656" y="986216"/>
            <a:ext cx="5361725" cy="66884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b="1" dirty="0">
                <a:latin typeface="Calibri" panose="020F0502020204030204"/>
              </a:rPr>
              <a:t>Project 3</a:t>
            </a:r>
            <a:r>
              <a:rPr kumimoji="0" lang="es-MX" sz="1800" b="1" i="0" u="none" strike="noStrike" kern="1200" cap="none" spc="0" normalizeH="0" baseline="0" noProof="0" dirty="0">
                <a:ln>
                  <a:noFill/>
                </a:ln>
                <a:effectLst/>
                <a:uLnTx/>
                <a:uFillTx/>
                <a:latin typeface="Calibri" panose="020F0502020204030204"/>
                <a:ea typeface="+mn-ea"/>
                <a:cs typeface="+mn-cs"/>
              </a:rPr>
              <a:t>:</a:t>
            </a:r>
          </a:p>
          <a:p>
            <a:pPr lvl="0" algn="ctr">
              <a:defRPr/>
            </a:pPr>
            <a:r>
              <a:rPr lang="en-US" b="1" dirty="0"/>
              <a:t>Video of a presentation of a topic or a job interview </a:t>
            </a:r>
            <a:endParaRPr kumimoji="0" lang="es-MX" sz="1800" b="1" i="0" u="none" strike="noStrike" kern="1200" cap="none" spc="0" normalizeH="0" baseline="0" noProof="0" dirty="0">
              <a:ln>
                <a:noFill/>
              </a:ln>
              <a:effectLst/>
              <a:uLnTx/>
              <a:uFillTx/>
              <a:latin typeface="Calibri" panose="020F0502020204030204"/>
              <a:ea typeface="+mn-ea"/>
              <a:cs typeface="+mn-cs"/>
            </a:endParaRPr>
          </a:p>
        </p:txBody>
      </p:sp>
      <p:sp>
        <p:nvSpPr>
          <p:cNvPr id="14" name="CuadroTexto 13">
            <a:extLst>
              <a:ext uri="{FF2B5EF4-FFF2-40B4-BE49-F238E27FC236}">
                <a16:creationId xmlns:a16="http://schemas.microsoft.com/office/drawing/2014/main" id="{6C3BD17B-F257-4CF9-BE6E-57029731921E}"/>
              </a:ext>
            </a:extLst>
          </p:cNvPr>
          <p:cNvSpPr txBox="1"/>
          <p:nvPr/>
        </p:nvSpPr>
        <p:spPr>
          <a:xfrm>
            <a:off x="6093655" y="1719188"/>
            <a:ext cx="5719653" cy="3529171"/>
          </a:xfrm>
          <a:prstGeom prst="rect">
            <a:avLst/>
          </a:prstGeom>
          <a:noFill/>
        </p:spPr>
        <p:txBody>
          <a:bodyPr wrap="square" lIns="91440" tIns="45720" rIns="91440" bIns="45720" anchor="t">
            <a:spAutoFit/>
          </a:bodyPr>
          <a:lstStyle/>
          <a:p>
            <a:pPr>
              <a:defRPr/>
            </a:pPr>
            <a:r>
              <a:rPr lang="es-MX" sz="1200" b="1" dirty="0" err="1">
                <a:ea typeface="+mn-lt"/>
                <a:cs typeface="+mn-lt"/>
              </a:rPr>
              <a:t>Description</a:t>
            </a:r>
            <a:r>
              <a:rPr lang="es-MX" sz="1200" b="1" dirty="0">
                <a:ea typeface="+mn-lt"/>
                <a:cs typeface="+mn-lt"/>
              </a:rPr>
              <a:t>:</a:t>
            </a:r>
          </a:p>
          <a:p>
            <a:pPr>
              <a:defRPr/>
            </a:pPr>
            <a:r>
              <a:rPr lang="en-US" sz="1200" dirty="0">
                <a:ea typeface="+mn-lt"/>
                <a:cs typeface="+mn-lt"/>
              </a:rPr>
              <a:t>Participants can choose to make a video of a presentation of a topic or a job interview mastering what they studied in this module.</a:t>
            </a:r>
            <a:endParaRPr lang="es-MX" sz="1200" dirty="0">
              <a:ea typeface="+mn-lt"/>
              <a:cs typeface="+mn-lt"/>
            </a:endParaRPr>
          </a:p>
          <a:p>
            <a:pPr>
              <a:defRPr/>
            </a:pPr>
            <a:endParaRPr lang="es-MX" sz="1200" b="1" dirty="0">
              <a:ea typeface="+mn-lt"/>
              <a:cs typeface="+mn-lt"/>
            </a:endParaRPr>
          </a:p>
          <a:p>
            <a:pPr>
              <a:defRPr/>
            </a:pPr>
            <a:r>
              <a:rPr lang="es-MX" sz="1200" b="1" dirty="0" err="1">
                <a:ea typeface="+mn-lt"/>
                <a:cs typeface="+mn-lt"/>
              </a:rPr>
              <a:t>Evaluation</a:t>
            </a:r>
            <a:r>
              <a:rPr lang="es-MX" sz="1200" b="1" dirty="0">
                <a:ea typeface="+mn-lt"/>
                <a:cs typeface="+mn-lt"/>
              </a:rPr>
              <a:t> </a:t>
            </a:r>
            <a:r>
              <a:rPr lang="es-MX" sz="1200" b="1" dirty="0" err="1">
                <a:ea typeface="+mn-lt"/>
                <a:cs typeface="+mn-lt"/>
              </a:rPr>
              <a:t>criteria</a:t>
            </a:r>
            <a:r>
              <a:rPr lang="es-MX" sz="1200" b="1" dirty="0">
                <a:ea typeface="+mn-lt"/>
                <a:cs typeface="+mn-lt"/>
              </a:rPr>
              <a:t>:</a:t>
            </a:r>
            <a:endParaRPr lang="es-MX" sz="1200" dirty="0"/>
          </a:p>
          <a:p>
            <a:pPr>
              <a:lnSpc>
                <a:spcPts val="1200"/>
              </a:lnSpc>
              <a:spcAft>
                <a:spcPts val="800"/>
              </a:spcAft>
            </a:pPr>
            <a:endParaRPr lang="en-US" sz="1200" dirty="0">
              <a:solidFill>
                <a:srgbClr val="000000"/>
              </a:solidFill>
              <a:ea typeface="Calibri" panose="020F0502020204030204" pitchFamily="34" charset="0"/>
              <a:cs typeface="Calibri" panose="020F0502020204030204" pitchFamily="34" charset="0"/>
            </a:endParaRPr>
          </a:p>
          <a:p>
            <a:pPr>
              <a:lnSpc>
                <a:spcPts val="1200"/>
              </a:lnSpc>
              <a:spcAft>
                <a:spcPts val="800"/>
              </a:spcAft>
            </a:pPr>
            <a:r>
              <a:rPr lang="en-US" sz="1200" dirty="0">
                <a:solidFill>
                  <a:srgbClr val="000000"/>
                </a:solidFill>
                <a:ea typeface="Calibri" panose="020F0502020204030204" pitchFamily="34" charset="0"/>
                <a:cs typeface="Calibri" panose="020F0502020204030204" pitchFamily="34" charset="0"/>
              </a:rPr>
              <a:t>P</a:t>
            </a:r>
            <a:r>
              <a:rPr lang="en-US" sz="1200" dirty="0">
                <a:ea typeface="Arial Narrow" panose="020B0606020202030204" pitchFamily="34" charset="0"/>
                <a:cs typeface="Arial Narrow" panose="020B0606020202030204" pitchFamily="34" charset="0"/>
              </a:rPr>
              <a:t>articipants’ script must: </a:t>
            </a:r>
            <a:endParaRPr lang="es-MX" sz="1200" dirty="0">
              <a:ea typeface="Calibri" panose="020F0502020204030204" pitchFamily="34" charset="0"/>
              <a:cs typeface="Times New Roman" panose="02020603050405020304" pitchFamily="18" charset="0"/>
            </a:endParaRPr>
          </a:p>
          <a:p>
            <a:pPr marL="228600" lvl="0" indent="-228600">
              <a:lnSpc>
                <a:spcPts val="1200"/>
              </a:lnSpc>
              <a:spcAft>
                <a:spcPts val="0"/>
              </a:spcAft>
              <a:buAutoNum type="arabicPeriod"/>
            </a:pPr>
            <a:r>
              <a:rPr lang="en-US" sz="1200" dirty="0">
                <a:ea typeface="Arial Narrow" panose="020B0606020202030204" pitchFamily="34" charset="0"/>
                <a:cs typeface="Arial Narrow" panose="020B0606020202030204" pitchFamily="34" charset="0"/>
              </a:rPr>
              <a:t>Have clarity of purpose and thought. </a:t>
            </a:r>
            <a:endParaRPr lang="es-MX" sz="1200" dirty="0">
              <a:ea typeface="Calibri" panose="020F0502020204030204" pitchFamily="34" charset="0"/>
              <a:cs typeface="Times New Roman" panose="02020603050405020304" pitchFamily="18" charset="0"/>
            </a:endParaRPr>
          </a:p>
          <a:p>
            <a:pPr marL="228600" lvl="0" indent="-228600">
              <a:lnSpc>
                <a:spcPts val="1200"/>
              </a:lnSpc>
              <a:spcAft>
                <a:spcPts val="0"/>
              </a:spcAft>
              <a:buAutoNum type="arabicPeriod"/>
            </a:pPr>
            <a:r>
              <a:rPr lang="en-US" sz="1200" dirty="0">
                <a:ea typeface="Arial Narrow" panose="020B0606020202030204" pitchFamily="34" charset="0"/>
                <a:cs typeface="Arial Narrow" panose="020B0606020202030204" pitchFamily="34" charset="0"/>
              </a:rPr>
              <a:t>Convey accurate, relevant and complete information.</a:t>
            </a:r>
          </a:p>
          <a:p>
            <a:pPr marL="228600" lvl="0" indent="-228600">
              <a:lnSpc>
                <a:spcPts val="1200"/>
              </a:lnSpc>
              <a:spcAft>
                <a:spcPts val="0"/>
              </a:spcAft>
              <a:buAutoNum type="arabicPeriod"/>
            </a:pPr>
            <a:r>
              <a:rPr lang="en-US" sz="1200" dirty="0">
                <a:ea typeface="Arial Narrow" panose="020B0606020202030204" pitchFamily="34" charset="0"/>
                <a:cs typeface="Arial Narrow" panose="020B0606020202030204" pitchFamily="34" charset="0"/>
              </a:rPr>
              <a:t>Have short, concise and clear ideas</a:t>
            </a:r>
            <a:r>
              <a:rPr lang="es-MX" sz="1200" dirty="0">
                <a:ea typeface="Arial Narrow" panose="020B0606020202030204" pitchFamily="34" charset="0"/>
                <a:cs typeface="Arial Narrow" panose="020B0606020202030204" pitchFamily="34" charset="0"/>
              </a:rPr>
              <a:t>.</a:t>
            </a:r>
            <a:endParaRPr lang="es-MX" sz="1200" dirty="0">
              <a:ea typeface="Calibri" panose="020F0502020204030204" pitchFamily="34" charset="0"/>
              <a:cs typeface="Times New Roman" panose="02020603050405020304" pitchFamily="18" charset="0"/>
            </a:endParaRPr>
          </a:p>
          <a:p>
            <a:pPr marL="228600" lvl="0" indent="-228600">
              <a:lnSpc>
                <a:spcPts val="1200"/>
              </a:lnSpc>
              <a:spcAft>
                <a:spcPts val="0"/>
              </a:spcAft>
              <a:buAutoNum type="arabicPeriod"/>
            </a:pPr>
            <a:r>
              <a:rPr lang="es-MX" sz="1200" dirty="0">
                <a:ea typeface="Calibri" panose="020F0502020204030204" pitchFamily="34" charset="0"/>
                <a:cs typeface="Times New Roman" panose="02020603050405020304" pitchFamily="18" charset="0"/>
              </a:rPr>
              <a:t>H</a:t>
            </a:r>
            <a:r>
              <a:rPr lang="en-US" sz="1200" dirty="0" err="1">
                <a:ea typeface="Arial Narrow" panose="020B0606020202030204" pitchFamily="34" charset="0"/>
                <a:cs typeface="Arial Narrow" panose="020B0606020202030204" pitchFamily="34" charset="0"/>
              </a:rPr>
              <a:t>ave</a:t>
            </a:r>
            <a:r>
              <a:rPr lang="en-US" sz="1200" dirty="0">
                <a:ea typeface="Arial Narrow" panose="020B0606020202030204" pitchFamily="34" charset="0"/>
                <a:cs typeface="Arial Narrow" panose="020B0606020202030204" pitchFamily="34" charset="0"/>
              </a:rPr>
              <a:t> correct grammar and appropriate vocabulary</a:t>
            </a:r>
            <a:endParaRPr lang="es-MX" sz="1200" dirty="0">
              <a:ea typeface="Calibri" panose="020F0502020204030204" pitchFamily="34" charset="0"/>
              <a:cs typeface="Times New Roman" panose="02020603050405020304" pitchFamily="18" charset="0"/>
            </a:endParaRPr>
          </a:p>
          <a:p>
            <a:pPr lvl="0">
              <a:lnSpc>
                <a:spcPts val="1200"/>
              </a:lnSpc>
              <a:spcAft>
                <a:spcPts val="0"/>
              </a:spcAft>
            </a:pPr>
            <a:endParaRPr lang="es-MX" sz="1200" dirty="0">
              <a:ea typeface="Calibri" panose="020F0502020204030204" pitchFamily="34" charset="0"/>
              <a:cs typeface="Times New Roman" panose="02020603050405020304" pitchFamily="18" charset="0"/>
            </a:endParaRPr>
          </a:p>
          <a:p>
            <a:pPr lvl="0">
              <a:lnSpc>
                <a:spcPts val="1200"/>
              </a:lnSpc>
              <a:spcAft>
                <a:spcPts val="0"/>
              </a:spcAft>
            </a:pPr>
            <a:r>
              <a:rPr lang="es-MX" sz="1200" dirty="0">
                <a:ea typeface="Arial Narrow" panose="020B0606020202030204" pitchFamily="34" charset="0"/>
                <a:cs typeface="Arial Narrow" panose="020B0606020202030204" pitchFamily="34" charset="0"/>
              </a:rPr>
              <a:t>Participants’ video must:</a:t>
            </a:r>
          </a:p>
          <a:p>
            <a:pPr lvl="0">
              <a:lnSpc>
                <a:spcPts val="1200"/>
              </a:lnSpc>
              <a:spcAft>
                <a:spcPts val="0"/>
              </a:spcAft>
            </a:pPr>
            <a:endParaRPr lang="es-MX" sz="1200" dirty="0">
              <a:ea typeface="Calibri" panose="020F0502020204030204" pitchFamily="34" charset="0"/>
              <a:cs typeface="Times New Roman" panose="02020603050405020304" pitchFamily="18" charset="0"/>
            </a:endParaRPr>
          </a:p>
          <a:p>
            <a:pPr marL="228600" indent="-228600">
              <a:lnSpc>
                <a:spcPts val="1200"/>
              </a:lnSpc>
              <a:spcAft>
                <a:spcPts val="800"/>
              </a:spcAft>
              <a:buAutoNum type="arabicPeriod"/>
            </a:pPr>
            <a:r>
              <a:rPr lang="en-US" sz="1200" dirty="0">
                <a:ea typeface="Arial Narrow" panose="020B0606020202030204" pitchFamily="34" charset="0"/>
                <a:cs typeface="Arial Narrow" panose="020B0606020202030204" pitchFamily="34" charset="0"/>
              </a:rPr>
              <a:t>Run well (sound and image).</a:t>
            </a:r>
            <a:endParaRPr lang="es-MX" sz="1200" dirty="0">
              <a:ea typeface="Calibri" panose="020F0502020204030204" pitchFamily="34" charset="0"/>
              <a:cs typeface="Times New Roman" panose="02020603050405020304" pitchFamily="18" charset="0"/>
            </a:endParaRPr>
          </a:p>
          <a:p>
            <a:pPr marL="228600" indent="-228600">
              <a:lnSpc>
                <a:spcPts val="1200"/>
              </a:lnSpc>
              <a:spcAft>
                <a:spcPts val="800"/>
              </a:spcAft>
              <a:buAutoNum type="arabicPeriod"/>
            </a:pPr>
            <a:r>
              <a:rPr lang="es-MX" sz="1200" dirty="0">
                <a:ea typeface="Arial Narrow" panose="020B0606020202030204" pitchFamily="34" charset="0"/>
                <a:cs typeface="Arial Narrow" panose="020B0606020202030204" pitchFamily="34" charset="0"/>
              </a:rPr>
              <a:t>Last between 2 or 3 minutes</a:t>
            </a:r>
            <a:r>
              <a:rPr lang="es-MX" sz="1200" dirty="0">
                <a:ea typeface="Calibri" panose="020F0502020204030204" pitchFamily="34" charset="0"/>
                <a:cs typeface="Times New Roman" panose="02020603050405020304" pitchFamily="18" charset="0"/>
              </a:rPr>
              <a:t>.</a:t>
            </a:r>
          </a:p>
          <a:p>
            <a:pPr marL="228600" indent="-228600">
              <a:lnSpc>
                <a:spcPts val="1200"/>
              </a:lnSpc>
              <a:spcAft>
                <a:spcPts val="800"/>
              </a:spcAft>
              <a:buAutoNum type="arabicPeriod"/>
            </a:pPr>
            <a:r>
              <a:rPr lang="es-MX" sz="1200" dirty="0">
                <a:ea typeface="Arial Narrow" panose="020B0606020202030204" pitchFamily="34" charset="0"/>
                <a:cs typeface="Arial Narrow" panose="020B0606020202030204" pitchFamily="34" charset="0"/>
              </a:rPr>
              <a:t>Be recorded in mp4 format.</a:t>
            </a:r>
          </a:p>
          <a:p>
            <a:pPr marL="228600" indent="-228600">
              <a:lnSpc>
                <a:spcPts val="1200"/>
              </a:lnSpc>
              <a:spcAft>
                <a:spcPts val="800"/>
              </a:spcAft>
              <a:buAutoNum type="arabicPeriod"/>
            </a:pPr>
            <a:endParaRPr lang="es-MX" sz="12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9890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3</a:t>
            </a:r>
          </a:p>
        </p:txBody>
      </p:sp>
      <p:sp>
        <p:nvSpPr>
          <p:cNvPr id="13" name="Título 1">
            <a:extLst>
              <a:ext uri="{FF2B5EF4-FFF2-40B4-BE49-F238E27FC236}">
                <a16:creationId xmlns:a16="http://schemas.microsoft.com/office/drawing/2014/main" id="{2E2221D9-EA27-4789-BD5A-87BAC12E5EED}"/>
              </a:ext>
            </a:extLst>
          </p:cNvPr>
          <p:cNvSpPr>
            <a:spLocks noGrp="1"/>
          </p:cNvSpPr>
          <p:nvPr>
            <p:ph type="title"/>
          </p:nvPr>
        </p:nvSpPr>
        <p:spPr>
          <a:xfrm>
            <a:off x="444478" y="604059"/>
            <a:ext cx="4044395" cy="559589"/>
          </a:xfrm>
        </p:spPr>
        <p:txBody>
          <a:bodyPr>
            <a:normAutofit/>
          </a:bodyPr>
          <a:lstStyle/>
          <a:p>
            <a:r>
              <a:rPr lang="es-MX" sz="2800" err="1"/>
              <a:t>Evidence</a:t>
            </a:r>
            <a:endParaRPr lang="es-MX" sz="2800"/>
          </a:p>
        </p:txBody>
      </p:sp>
      <p:sp>
        <p:nvSpPr>
          <p:cNvPr id="14" name="CuadroTexto 13">
            <a:extLst>
              <a:ext uri="{FF2B5EF4-FFF2-40B4-BE49-F238E27FC236}">
                <a16:creationId xmlns:a16="http://schemas.microsoft.com/office/drawing/2014/main" id="{6C3BD17B-F257-4CF9-BE6E-57029731921E}"/>
              </a:ext>
            </a:extLst>
          </p:cNvPr>
          <p:cNvSpPr txBox="1"/>
          <p:nvPr/>
        </p:nvSpPr>
        <p:spPr>
          <a:xfrm>
            <a:off x="2086097" y="119269"/>
            <a:ext cx="9902952" cy="6699270"/>
          </a:xfrm>
          <a:prstGeom prst="rect">
            <a:avLst/>
          </a:prstGeom>
          <a:noFill/>
        </p:spPr>
        <p:txBody>
          <a:bodyPr wrap="square" lIns="91440" tIns="45720" rIns="91440" bIns="45720" anchor="t">
            <a:spAutoFit/>
          </a:bodyPr>
          <a:lstStyle/>
          <a:p>
            <a:pPr>
              <a:lnSpc>
                <a:spcPts val="1200"/>
              </a:lnSpc>
              <a:spcAft>
                <a:spcPts val="800"/>
              </a:spcAft>
            </a:pPr>
            <a:r>
              <a:rPr lang="es-MX" sz="1200" b="1" dirty="0" err="1">
                <a:ea typeface="+mn-lt"/>
                <a:cs typeface="+mn-lt"/>
              </a:rPr>
              <a:t>Guidelines</a:t>
            </a:r>
            <a:r>
              <a:rPr kumimoji="0" lang="es-MX" sz="1200" b="1" i="0" u="none" strike="noStrike" kern="1200" cap="none" spc="0" normalizeH="0" baseline="0" noProof="0" dirty="0">
                <a:ln>
                  <a:noFill/>
                </a:ln>
                <a:effectLst/>
                <a:uLnTx/>
                <a:uFillTx/>
                <a:ea typeface="+mn-lt"/>
                <a:cs typeface="+mn-lt"/>
              </a:rPr>
              <a:t>:</a:t>
            </a:r>
          </a:p>
          <a:p>
            <a:pPr>
              <a:lnSpc>
                <a:spcPts val="1200"/>
              </a:lnSpc>
              <a:spcAft>
                <a:spcPts val="800"/>
              </a:spcAft>
            </a:pPr>
            <a:r>
              <a:rPr lang="es-MX" sz="1200" b="1" dirty="0">
                <a:latin typeface="Arial Narrow" panose="020B0606020202030204" pitchFamily="34" charset="0"/>
                <a:ea typeface="Arial Narrow" panose="020B0606020202030204" pitchFamily="34" charset="0"/>
                <a:cs typeface="Arial Narrow" panose="020B0606020202030204" pitchFamily="34" charset="0"/>
              </a:rPr>
              <a:t>Short oral </a:t>
            </a:r>
            <a:r>
              <a:rPr lang="es-MX" sz="1200" b="1" dirty="0" err="1">
                <a:latin typeface="Arial Narrow" panose="020B0606020202030204" pitchFamily="34" charset="0"/>
                <a:ea typeface="Arial Narrow" panose="020B0606020202030204" pitchFamily="34" charset="0"/>
                <a:cs typeface="Arial Narrow" panose="020B0606020202030204" pitchFamily="34" charset="0"/>
              </a:rPr>
              <a:t>presentation</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marL="196850" lvl="0" indent="-196850">
              <a:lnSpc>
                <a:spcPts val="1200"/>
              </a:lnSpc>
              <a:spcAft>
                <a:spcPts val="0"/>
              </a:spcAft>
              <a:buFont typeface="+mj-lt"/>
              <a:buAutoNum type="arabicPeriod"/>
            </a:pPr>
            <a:r>
              <a:rPr lang="en-US" sz="1200" dirty="0">
                <a:latin typeface="Arial Narrow" panose="020B0606020202030204" pitchFamily="34" charset="0"/>
                <a:ea typeface="Arial Narrow" panose="020B0606020202030204" pitchFamily="34" charset="0"/>
                <a:cs typeface="Arial Narrow" panose="020B0606020202030204" pitchFamily="34" charset="0"/>
              </a:rPr>
              <a:t>Participants choose a common topic from their area (one they could present soon if they work) or a topic they may present when working in a company. </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marL="196850" lvl="0" indent="-196850">
              <a:lnSpc>
                <a:spcPts val="1200"/>
              </a:lnSpc>
              <a:spcAft>
                <a:spcPts val="0"/>
              </a:spcAft>
              <a:buFont typeface="+mj-lt"/>
              <a:buAutoNum type="arabicPeriod"/>
            </a:pPr>
            <a:r>
              <a:rPr lang="es-MX" sz="1200" dirty="0" err="1">
                <a:latin typeface="Arial Narrow" panose="020B0606020202030204" pitchFamily="34" charset="0"/>
                <a:ea typeface="Arial Narrow" panose="020B0606020202030204" pitchFamily="34" charset="0"/>
                <a:cs typeface="Arial Narrow" panose="020B0606020202030204" pitchFamily="34" charset="0"/>
              </a:rPr>
              <a:t>Participants</a:t>
            </a:r>
            <a:r>
              <a:rPr lang="es-MX" sz="1200" dirty="0">
                <a:latin typeface="Arial Narrow" panose="020B0606020202030204" pitchFamily="34" charset="0"/>
                <a:ea typeface="Arial Narrow" panose="020B0606020202030204" pitchFamily="34" charset="0"/>
                <a:cs typeface="Arial Narrow" panose="020B0606020202030204" pitchFamily="34" charset="0"/>
              </a:rPr>
              <a:t> </a:t>
            </a:r>
            <a:r>
              <a:rPr lang="es-MX" sz="1200" dirty="0" err="1">
                <a:latin typeface="Arial Narrow" panose="020B0606020202030204" pitchFamily="34" charset="0"/>
                <a:ea typeface="Arial Narrow" panose="020B0606020202030204" pitchFamily="34" charset="0"/>
                <a:cs typeface="Arial Narrow" panose="020B0606020202030204" pitchFamily="34" charset="0"/>
              </a:rPr>
              <a:t>write</a:t>
            </a:r>
            <a:r>
              <a:rPr lang="es-MX" sz="1200" dirty="0">
                <a:latin typeface="Arial Narrow" panose="020B0606020202030204" pitchFamily="34" charset="0"/>
                <a:ea typeface="Arial Narrow" panose="020B0606020202030204" pitchFamily="34" charset="0"/>
                <a:cs typeface="Arial Narrow" panose="020B0606020202030204" pitchFamily="34" charset="0"/>
              </a:rPr>
              <a:t> </a:t>
            </a:r>
            <a:r>
              <a:rPr lang="es-MX" sz="1200" dirty="0" err="1">
                <a:latin typeface="Arial Narrow" panose="020B0606020202030204" pitchFamily="34" charset="0"/>
                <a:ea typeface="Arial Narrow" panose="020B0606020202030204" pitchFamily="34" charset="0"/>
                <a:cs typeface="Arial Narrow" panose="020B0606020202030204" pitchFamily="34" charset="0"/>
              </a:rPr>
              <a:t>their</a:t>
            </a:r>
            <a:r>
              <a:rPr lang="es-MX" sz="1200" dirty="0">
                <a:latin typeface="Arial Narrow" panose="020B0606020202030204" pitchFamily="34" charset="0"/>
                <a:ea typeface="Arial Narrow" panose="020B0606020202030204" pitchFamily="34" charset="0"/>
                <a:cs typeface="Arial Narrow" panose="020B0606020202030204" pitchFamily="34" charset="0"/>
              </a:rPr>
              <a:t> script. </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marL="196850" lvl="0" indent="-196850">
              <a:lnSpc>
                <a:spcPts val="1200"/>
              </a:lnSpc>
              <a:spcAft>
                <a:spcPts val="0"/>
              </a:spcAft>
              <a:buFont typeface="+mj-lt"/>
              <a:buAutoNum type="arabicPeriod"/>
            </a:pPr>
            <a:r>
              <a:rPr lang="en-US" sz="1200" dirty="0">
                <a:latin typeface="Arial Narrow" panose="020B0606020202030204" pitchFamily="34" charset="0"/>
                <a:ea typeface="Arial Narrow" panose="020B0606020202030204" pitchFamily="34" charset="0"/>
                <a:cs typeface="Arial Narrow" panose="020B0606020202030204" pitchFamily="34" charset="0"/>
              </a:rPr>
              <a:t>Participants choose, organize and use their visual aids when presenting their topic. </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marL="196850" lvl="0" indent="-196850">
              <a:lnSpc>
                <a:spcPts val="1200"/>
              </a:lnSpc>
              <a:spcAft>
                <a:spcPts val="0"/>
              </a:spcAft>
              <a:buFont typeface="+mj-lt"/>
              <a:buAutoNum type="arabicPeriod"/>
            </a:pPr>
            <a:r>
              <a:rPr lang="en-US" sz="1200" dirty="0">
                <a:latin typeface="Arial Narrow" panose="020B0606020202030204" pitchFamily="34" charset="0"/>
                <a:ea typeface="Arial Narrow" panose="020B0606020202030204" pitchFamily="34" charset="0"/>
                <a:cs typeface="Arial Narrow" panose="020B0606020202030204" pitchFamily="34" charset="0"/>
              </a:rPr>
              <a:t>Participants, when ready, make a video of their oral presentation(taking into account all the aspects for successful oral presentations). </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marL="196850" lvl="0" indent="-196850">
              <a:lnSpc>
                <a:spcPts val="1200"/>
              </a:lnSpc>
              <a:spcAft>
                <a:spcPts val="0"/>
              </a:spcAft>
              <a:buFont typeface="+mj-lt"/>
              <a:buAutoNum type="arabicPeriod"/>
            </a:pPr>
            <a:r>
              <a:rPr lang="en-US" sz="1200" dirty="0" err="1">
                <a:latin typeface="Arial Narrow" panose="020B0606020202030204" pitchFamily="34" charset="0"/>
                <a:ea typeface="Arial Narrow" panose="020B0606020202030204" pitchFamily="34" charset="0"/>
                <a:cs typeface="Arial Narrow" panose="020B0606020202030204" pitchFamily="34" charset="0"/>
              </a:rPr>
              <a:t>Participantes</a:t>
            </a:r>
            <a:r>
              <a:rPr lang="en-US" sz="1200" dirty="0">
                <a:latin typeface="Arial Narrow" panose="020B0606020202030204" pitchFamily="34" charset="0"/>
                <a:ea typeface="Arial Narrow" panose="020B0606020202030204" pitchFamily="34" charset="0"/>
                <a:cs typeface="Arial Narrow" panose="020B0606020202030204" pitchFamily="34" charset="0"/>
              </a:rPr>
              <a:t> record their video as if they were in front of their colleagues. </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marL="196850" lvl="0" indent="-196850">
              <a:lnSpc>
                <a:spcPts val="1200"/>
              </a:lnSpc>
              <a:spcAft>
                <a:spcPts val="0"/>
              </a:spcAft>
              <a:buFont typeface="+mj-lt"/>
              <a:buAutoNum type="arabicPeriod"/>
            </a:pPr>
            <a:r>
              <a:rPr lang="en-US" sz="1200" dirty="0">
                <a:latin typeface="Arial Narrow" panose="020B0606020202030204" pitchFamily="34" charset="0"/>
                <a:ea typeface="Arial Narrow" panose="020B0606020202030204" pitchFamily="34" charset="0"/>
                <a:cs typeface="Arial Narrow" panose="020B0606020202030204" pitchFamily="34" charset="0"/>
              </a:rPr>
              <a:t>It can be between 2 to 3 minutes long in an mp4 format. </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marL="196850" lvl="0" indent="-196850">
              <a:lnSpc>
                <a:spcPts val="1200"/>
              </a:lnSpc>
              <a:spcAft>
                <a:spcPts val="800"/>
              </a:spcAft>
              <a:buFont typeface="+mj-lt"/>
              <a:buAutoNum type="arabicPeriod"/>
            </a:pPr>
            <a:r>
              <a:rPr lang="en-US" sz="1200" dirty="0">
                <a:latin typeface="Arial Narrow" panose="020B0606020202030204" pitchFamily="34" charset="0"/>
                <a:ea typeface="Arial Narrow" panose="020B0606020202030204" pitchFamily="34" charset="0"/>
                <a:cs typeface="Arial Narrow" panose="020B0606020202030204" pitchFamily="34" charset="0"/>
              </a:rPr>
              <a:t>Participants upload or share the link of their video. </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marL="196850" indent="-196850">
              <a:lnSpc>
                <a:spcPts val="1200"/>
              </a:lnSpc>
              <a:spcAft>
                <a:spcPts val="800"/>
              </a:spcAft>
            </a:pPr>
            <a:r>
              <a:rPr lang="en-US" sz="1200" dirty="0">
                <a:latin typeface="Arial Narrow" panose="020B0606020202030204" pitchFamily="34" charset="0"/>
                <a:ea typeface="Arial Narrow" panose="020B0606020202030204" pitchFamily="34" charset="0"/>
                <a:cs typeface="Arial Narrow" panose="020B0606020202030204" pitchFamily="34" charset="0"/>
              </a:rPr>
              <a:t> </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800"/>
              </a:spcAft>
            </a:pPr>
            <a:r>
              <a:rPr lang="es-MX" sz="1200" b="1" dirty="0">
                <a:latin typeface="Arial Narrow" panose="020B0606020202030204" pitchFamily="34" charset="0"/>
                <a:ea typeface="Arial Narrow" panose="020B0606020202030204" pitchFamily="34" charset="0"/>
                <a:cs typeface="Arial Narrow" panose="020B0606020202030204" pitchFamily="34" charset="0"/>
              </a:rPr>
              <a:t>Job interview</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lvl="0">
              <a:lnSpc>
                <a:spcPts val="1200"/>
              </a:lnSpc>
              <a:spcAft>
                <a:spcPts val="800"/>
              </a:spcAft>
            </a:pPr>
            <a:r>
              <a:rPr lang="es-MX" sz="1200" dirty="0"/>
              <a:t>Participants choose five of the following examples and prepare their answers:</a:t>
            </a:r>
          </a:p>
          <a:p>
            <a:pPr marL="228600" lvl="0" indent="-228600">
              <a:lnSpc>
                <a:spcPts val="1200"/>
              </a:lnSpc>
              <a:spcAft>
                <a:spcPts val="800"/>
              </a:spcAft>
              <a:buAutoNum type="arabicPeriod"/>
            </a:pPr>
            <a:r>
              <a:rPr lang="en-US" sz="1200" dirty="0">
                <a:latin typeface="Arial Narrow" panose="020B0606020202030204" pitchFamily="34" charset="0"/>
                <a:ea typeface="Arial Narrow" panose="020B0606020202030204" pitchFamily="34" charset="0"/>
                <a:cs typeface="Arial Narrow" panose="020B0606020202030204" pitchFamily="34" charset="0"/>
              </a:rPr>
              <a:t>Tell me about yourself.  </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marL="228600" lvl="0" indent="-228600">
              <a:lnSpc>
                <a:spcPts val="1200"/>
              </a:lnSpc>
              <a:spcAft>
                <a:spcPts val="800"/>
              </a:spcAft>
              <a:buAutoNum type="arabicPeriod"/>
            </a:pPr>
            <a:r>
              <a:rPr lang="en-US" sz="1200" dirty="0">
                <a:latin typeface="Arial Narrow" panose="020B0606020202030204" pitchFamily="34" charset="0"/>
                <a:ea typeface="Arial Narrow" panose="020B0606020202030204" pitchFamily="34" charset="0"/>
                <a:cs typeface="Arial Narrow" panose="020B0606020202030204" pitchFamily="34" charset="0"/>
              </a:rPr>
              <a:t>What is your greatest strength? </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marL="228600" lvl="0" indent="-228600">
              <a:lnSpc>
                <a:spcPts val="1200"/>
              </a:lnSpc>
              <a:spcAft>
                <a:spcPts val="800"/>
              </a:spcAft>
              <a:buAutoNum type="arabicPeriod"/>
            </a:pPr>
            <a:r>
              <a:rPr lang="en-US" sz="1200" dirty="0">
                <a:latin typeface="Arial Narrow" panose="020B0606020202030204" pitchFamily="34" charset="0"/>
                <a:ea typeface="Arial Narrow" panose="020B0606020202030204" pitchFamily="34" charset="0"/>
                <a:cs typeface="Arial Narrow" panose="020B0606020202030204" pitchFamily="34" charset="0"/>
              </a:rPr>
              <a:t>Can you describe a situation in your past where you learned from a mistake? </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marL="228600" lvl="0" indent="-228600">
              <a:lnSpc>
                <a:spcPts val="1200"/>
              </a:lnSpc>
              <a:spcAft>
                <a:spcPts val="800"/>
              </a:spcAft>
              <a:buAutoNum type="arabicPeriod"/>
            </a:pPr>
            <a:r>
              <a:rPr lang="en-US" sz="1200" dirty="0">
                <a:latin typeface="Arial Narrow" panose="020B0606020202030204" pitchFamily="34" charset="0"/>
                <a:ea typeface="Arial Narrow" panose="020B0606020202030204" pitchFamily="34" charset="0"/>
                <a:cs typeface="Arial Narrow" panose="020B0606020202030204" pitchFamily="34" charset="0"/>
              </a:rPr>
              <a:t>What is the most difficult (job) situation you have ever faced? </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marL="228600" lvl="0" indent="-228600">
              <a:lnSpc>
                <a:spcPts val="1200"/>
              </a:lnSpc>
              <a:spcAft>
                <a:spcPts val="800"/>
              </a:spcAft>
              <a:buAutoNum type="arabicPeriod"/>
            </a:pPr>
            <a:r>
              <a:rPr lang="en-US" sz="1200" dirty="0">
                <a:latin typeface="Arial Narrow" panose="020B0606020202030204" pitchFamily="34" charset="0"/>
                <a:ea typeface="Arial Narrow" panose="020B0606020202030204" pitchFamily="34" charset="0"/>
                <a:cs typeface="Arial Narrow" panose="020B0606020202030204" pitchFamily="34" charset="0"/>
              </a:rPr>
              <a:t>Is there anything you would like to improve about yourself? </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marL="228600" lvl="0" indent="-228600">
              <a:lnSpc>
                <a:spcPts val="1200"/>
              </a:lnSpc>
              <a:spcAft>
                <a:spcPts val="800"/>
              </a:spcAft>
              <a:buAutoNum type="arabicPeriod"/>
            </a:pPr>
            <a:r>
              <a:rPr lang="en-US" sz="1200" dirty="0">
                <a:latin typeface="Arial Narrow" panose="020B0606020202030204" pitchFamily="34" charset="0"/>
                <a:ea typeface="Arial Narrow" panose="020B0606020202030204" pitchFamily="34" charset="0"/>
                <a:cs typeface="Arial Narrow" panose="020B0606020202030204" pitchFamily="34" charset="0"/>
              </a:rPr>
              <a:t>What is the most important thing you are looking for in a job? </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marL="228600" lvl="0" indent="-228600">
              <a:lnSpc>
                <a:spcPts val="1200"/>
              </a:lnSpc>
              <a:spcAft>
                <a:spcPts val="800"/>
              </a:spcAft>
              <a:buAutoNum type="arabicPeriod"/>
            </a:pPr>
            <a:r>
              <a:rPr lang="en-US" sz="1200" dirty="0">
                <a:latin typeface="Arial Narrow" panose="020B0606020202030204" pitchFamily="34" charset="0"/>
                <a:ea typeface="Arial Narrow" panose="020B0606020202030204" pitchFamily="34" charset="0"/>
                <a:cs typeface="Arial Narrow" panose="020B0606020202030204" pitchFamily="34" charset="0"/>
              </a:rPr>
              <a:t>What are your career goals? </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marL="228600" lvl="0" indent="-228600">
              <a:lnSpc>
                <a:spcPts val="1200"/>
              </a:lnSpc>
              <a:spcAft>
                <a:spcPts val="800"/>
              </a:spcAft>
              <a:buAutoNum type="arabicPeriod"/>
            </a:pPr>
            <a:r>
              <a:rPr lang="en-US" sz="1200" dirty="0">
                <a:latin typeface="Arial Narrow" panose="020B0606020202030204" pitchFamily="34" charset="0"/>
                <a:ea typeface="Arial Narrow" panose="020B0606020202030204" pitchFamily="34" charset="0"/>
                <a:cs typeface="Arial Narrow" panose="020B0606020202030204" pitchFamily="34" charset="0"/>
              </a:rPr>
              <a:t>What motivates you? </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marL="228600" lvl="0" indent="-228600">
              <a:lnSpc>
                <a:spcPts val="1200"/>
              </a:lnSpc>
              <a:spcAft>
                <a:spcPts val="800"/>
              </a:spcAft>
              <a:buAutoNum type="arabicPeriod"/>
            </a:pPr>
            <a:r>
              <a:rPr lang="en-US" sz="1200" dirty="0">
                <a:latin typeface="Arial Narrow" panose="020B0606020202030204" pitchFamily="34" charset="0"/>
                <a:ea typeface="Arial Narrow" panose="020B0606020202030204" pitchFamily="34" charset="0"/>
                <a:cs typeface="Arial Narrow" panose="020B0606020202030204" pitchFamily="34" charset="0"/>
              </a:rPr>
              <a:t>Why would you like to work for us?</a:t>
            </a:r>
          </a:p>
          <a:p>
            <a:pPr marL="228600" lvl="0" indent="-228600">
              <a:lnSpc>
                <a:spcPts val="1200"/>
              </a:lnSpc>
              <a:spcAft>
                <a:spcPts val="800"/>
              </a:spcAft>
              <a:buAutoNum type="arabicPeriod"/>
            </a:pPr>
            <a:r>
              <a:rPr lang="en-US" sz="1200" dirty="0">
                <a:latin typeface="Arial Narrow" panose="020B0606020202030204" pitchFamily="34" charset="0"/>
                <a:ea typeface="Arial Narrow" panose="020B0606020202030204" pitchFamily="34" charset="0"/>
                <a:cs typeface="Arial Narrow" panose="020B0606020202030204" pitchFamily="34" charset="0"/>
              </a:rPr>
              <a:t>Why should I hire you? </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800"/>
              </a:spcAft>
            </a:pPr>
            <a:r>
              <a:rPr lang="es-MX" sz="1200" b="1" dirty="0"/>
              <a:t>Before recording your video</a:t>
            </a:r>
          </a:p>
          <a:p>
            <a:pPr>
              <a:lnSpc>
                <a:spcPts val="1200"/>
              </a:lnSpc>
              <a:spcAft>
                <a:spcPts val="800"/>
              </a:spcAft>
            </a:pPr>
            <a:r>
              <a:rPr lang="en-US" sz="1200" dirty="0">
                <a:latin typeface="Arial Narrow" panose="020B0606020202030204" pitchFamily="34" charset="0"/>
                <a:ea typeface="Arial Narrow" panose="020B0606020202030204" pitchFamily="34" charset="0"/>
                <a:cs typeface="Arial Narrow" panose="020B0606020202030204" pitchFamily="34" charset="0"/>
              </a:rPr>
              <a:t>1. Participants rehearse their answers, paying attention to verbal communication and body language.</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800"/>
              </a:spcAft>
            </a:pPr>
            <a:r>
              <a:rPr lang="es-MX" sz="1100" dirty="0">
                <a:latin typeface="Calibri" panose="020F0502020204030204" pitchFamily="34" charset="0"/>
                <a:ea typeface="Calibri" panose="020F0502020204030204" pitchFamily="34" charset="0"/>
                <a:cs typeface="Times New Roman" panose="02020603050405020304" pitchFamily="18" charset="0"/>
              </a:rPr>
              <a:t>2. </a:t>
            </a:r>
            <a:r>
              <a:rPr lang="en-US" sz="1200" dirty="0">
                <a:latin typeface="Arial Narrow" panose="020B0606020202030204" pitchFamily="34" charset="0"/>
                <a:ea typeface="Arial Narrow" panose="020B0606020202030204" pitchFamily="34" charset="0"/>
                <a:cs typeface="Arial Narrow" panose="020B0606020202030204" pitchFamily="34" charset="0"/>
              </a:rPr>
              <a:t>They may also pay attention to the pieces of advice given in module 3 for interviews.</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800"/>
              </a:spcAft>
            </a:pPr>
            <a:r>
              <a:rPr lang="es-MX" sz="1100" dirty="0">
                <a:latin typeface="Calibri" panose="020F0502020204030204" pitchFamily="34" charset="0"/>
                <a:ea typeface="Calibri" panose="020F0502020204030204" pitchFamily="34" charset="0"/>
                <a:cs typeface="Times New Roman" panose="02020603050405020304" pitchFamily="18" charset="0"/>
              </a:rPr>
              <a:t>3. </a:t>
            </a:r>
            <a:r>
              <a:rPr lang="en-US" sz="1200" dirty="0">
                <a:latin typeface="Arial Narrow" panose="020B0606020202030204" pitchFamily="34" charset="0"/>
                <a:ea typeface="Arial Narrow" panose="020B0606020202030204" pitchFamily="34" charset="0"/>
                <a:cs typeface="Arial Narrow" panose="020B0606020202030204" pitchFamily="34" charset="0"/>
              </a:rPr>
              <a:t>When ready, participants make a video simulating they are in a job interview.</a:t>
            </a:r>
            <a:endParaRPr lang="es-MX" sz="1100" dirty="0">
              <a:latin typeface="Calibri" panose="020F0502020204030204" pitchFamily="34" charset="0"/>
              <a:ea typeface="Calibri" panose="020F0502020204030204" pitchFamily="34" charset="0"/>
              <a:cs typeface="Times New Roman" panose="02020603050405020304" pitchFamily="18" charset="0"/>
            </a:endParaRPr>
          </a:p>
          <a:p>
            <a:r>
              <a:rPr lang="en-US" sz="1200" b="1" dirty="0">
                <a:latin typeface="Arial Narrow" panose="020B0606020202030204" pitchFamily="34" charset="0"/>
                <a:ea typeface="Arial Narrow" panose="020B0606020202030204" pitchFamily="34" charset="0"/>
                <a:cs typeface="Arial Narrow" panose="020B0606020202030204" pitchFamily="34" charset="0"/>
              </a:rPr>
              <a:t>They upload their video or share the link</a:t>
            </a:r>
            <a:r>
              <a:rPr lang="es-MX" sz="1200" b="1" dirty="0">
                <a:ea typeface="+mn-lt"/>
                <a:cs typeface="+mn-lt"/>
              </a:rPr>
              <a:t> </a:t>
            </a:r>
          </a:p>
          <a:p>
            <a:pPr lvl="0" algn="just">
              <a:defRPr/>
            </a:pPr>
            <a:r>
              <a:rPr lang="en-US" sz="1200" dirty="0">
                <a:latin typeface="Arial Narrow" panose="020B0606020202030204" pitchFamily="34" charset="0"/>
              </a:rPr>
              <a:t>1. Name your file as follows: </a:t>
            </a:r>
            <a:r>
              <a:rPr lang="en-US" sz="1200" dirty="0" err="1">
                <a:latin typeface="Arial Narrow" panose="020B0606020202030204" pitchFamily="34" charset="0"/>
              </a:rPr>
              <a:t>Actn_LastNameandFirstName</a:t>
            </a:r>
            <a:r>
              <a:rPr lang="en-US" sz="1200" dirty="0">
                <a:latin typeface="Arial Narrow" panose="020B0606020202030204" pitchFamily="34" charset="0"/>
              </a:rPr>
              <a:t>. For example: Act3_VillanuevaMariaTeresa.</a:t>
            </a:r>
          </a:p>
          <a:p>
            <a:pPr lvl="0" algn="just">
              <a:defRPr/>
            </a:pPr>
            <a:r>
              <a:rPr lang="en-US" sz="1200" dirty="0">
                <a:latin typeface="Arial Narrow" panose="020B0606020202030204" pitchFamily="34" charset="0"/>
              </a:rPr>
              <a:t>2. Send your file, in Word format, PDF or PPT via </a:t>
            </a:r>
            <a:r>
              <a:rPr lang="en-US" sz="1200" b="1" dirty="0">
                <a:latin typeface="Arial Narrow" panose="020B0606020202030204" pitchFamily="34" charset="0"/>
              </a:rPr>
              <a:t>Activities</a:t>
            </a:r>
            <a:r>
              <a:rPr lang="en-US" sz="1200" dirty="0">
                <a:latin typeface="Arial Narrow" panose="020B0606020202030204" pitchFamily="34" charset="0"/>
              </a:rPr>
              <a:t> tool in Eminus platform, no later than the due date set in the </a:t>
            </a:r>
            <a:r>
              <a:rPr lang="en-US" sz="1200" b="1" dirty="0">
                <a:latin typeface="Arial Narrow" panose="020B0606020202030204" pitchFamily="34" charset="0"/>
              </a:rPr>
              <a:t>Course calendar</a:t>
            </a:r>
            <a:r>
              <a:rPr lang="en-US" sz="1200" dirty="0">
                <a:latin typeface="Arial Narrow" panose="020B0606020202030204" pitchFamily="34" charset="0"/>
              </a:rPr>
              <a:t>.</a:t>
            </a:r>
            <a:endParaRPr lang="es-ES" sz="1200" dirty="0">
              <a:latin typeface="Arial Narrow" panose="020B0606020202030204" pitchFamily="34" charset="0"/>
            </a:endParaRPr>
          </a:p>
        </p:txBody>
      </p:sp>
      <p:sp>
        <p:nvSpPr>
          <p:cNvPr id="15" name="Bocadillo: rectángulo 14">
            <a:extLst>
              <a:ext uri="{FF2B5EF4-FFF2-40B4-BE49-F238E27FC236}">
                <a16:creationId xmlns:a16="http://schemas.microsoft.com/office/drawing/2014/main" id="{70667A49-9A27-4B76-9D34-02A2008CD7C8}"/>
              </a:ext>
            </a:extLst>
          </p:cNvPr>
          <p:cNvSpPr/>
          <p:nvPr/>
        </p:nvSpPr>
        <p:spPr>
          <a:xfrm>
            <a:off x="202951" y="1204490"/>
            <a:ext cx="1617784" cy="1099798"/>
          </a:xfrm>
          <a:prstGeom prst="wedgeRectCallout">
            <a:avLst>
              <a:gd name="adj1" fmla="val 59857"/>
              <a:gd name="adj2" fmla="val -2204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a:ln>
                  <a:noFill/>
                </a:ln>
                <a:solidFill>
                  <a:prstClr val="white"/>
                </a:solidFill>
                <a:effectLst/>
                <a:uLnTx/>
                <a:uFillTx/>
                <a:latin typeface="Calibri" panose="020F0502020204030204"/>
                <a:ea typeface="+mn-ea"/>
                <a:cs typeface="+mn-cs"/>
              </a:rPr>
              <a:t>Renato</a:t>
            </a:r>
            <a:r>
              <a:rPr kumimoji="0" lang="es-MX" sz="1400" b="0" i="0" u="none" strike="noStrike" kern="1200" cap="none" spc="0" normalizeH="0" baseline="0" noProof="0">
                <a:ln>
                  <a:noFill/>
                </a:ln>
                <a:solidFill>
                  <a:prstClr val="white"/>
                </a:solidFill>
                <a:effectLst/>
                <a:uLnTx/>
                <a:uFillTx/>
                <a:latin typeface="Calibri" panose="020F0502020204030204"/>
                <a:ea typeface="+mn-ea"/>
                <a:cs typeface="+mn-cs"/>
              </a:rPr>
              <a:t>: esta información es continuación de la diapositiva anterior.</a:t>
            </a:r>
          </a:p>
        </p:txBody>
      </p:sp>
    </p:spTree>
    <p:extLst>
      <p:ext uri="{BB962C8B-B14F-4D97-AF65-F5344CB8AC3E}">
        <p14:creationId xmlns:p14="http://schemas.microsoft.com/office/powerpoint/2010/main" val="2885339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a:solidFill>
                  <a:prstClr val="white"/>
                </a:solidFill>
                <a:latin typeface="Calibri" panose="020F0502020204030204"/>
              </a:rPr>
              <a:t>Module 3</a:t>
            </a:r>
            <a:endParaRPr kumimoji="0" lang="es-MX" sz="2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ángulo: esquinas redondeadas 4">
            <a:extLst>
              <a:ext uri="{FF2B5EF4-FFF2-40B4-BE49-F238E27FC236}">
                <a16:creationId xmlns:a16="http://schemas.microsoft.com/office/drawing/2014/main" id="{AF55A350-95FD-4BE3-B989-8FABA6F383DF}"/>
              </a:ext>
            </a:extLst>
          </p:cNvPr>
          <p:cNvSpPr/>
          <p:nvPr/>
        </p:nvSpPr>
        <p:spPr>
          <a:xfrm>
            <a:off x="588819" y="1420279"/>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s-MX" sz="2400" b="1">
                <a:solidFill>
                  <a:prstClr val="white"/>
                </a:solidFill>
              </a:rPr>
              <a:t>Basic </a:t>
            </a:r>
            <a:r>
              <a:rPr lang="es-MX" sz="2400" b="1" err="1">
                <a:solidFill>
                  <a:prstClr val="white"/>
                </a:solidFill>
              </a:rPr>
              <a:t>references</a:t>
            </a:r>
            <a:endParaRPr lang="es-MX" sz="2400" b="1">
              <a:solidFill>
                <a:prstClr val="white"/>
              </a:solidFill>
            </a:endParaRPr>
          </a:p>
        </p:txBody>
      </p:sp>
      <p:sp>
        <p:nvSpPr>
          <p:cNvPr id="10" name="CuadroTexto 9">
            <a:extLst>
              <a:ext uri="{FF2B5EF4-FFF2-40B4-BE49-F238E27FC236}">
                <a16:creationId xmlns:a16="http://schemas.microsoft.com/office/drawing/2014/main" id="{1B6E25F1-4638-4096-A303-1E7B797DCE07}"/>
              </a:ext>
            </a:extLst>
          </p:cNvPr>
          <p:cNvSpPr txBox="1"/>
          <p:nvPr/>
        </p:nvSpPr>
        <p:spPr>
          <a:xfrm>
            <a:off x="588819" y="2282029"/>
            <a:ext cx="10980329" cy="3293209"/>
          </a:xfrm>
          <a:prstGeom prst="rect">
            <a:avLst/>
          </a:prstGeom>
          <a:noFill/>
        </p:spPr>
        <p:txBody>
          <a:bodyPr wrap="square" lIns="91440" tIns="45720" rIns="91440" bIns="45720" anchor="t">
            <a:spAutoFit/>
          </a:bodyPr>
          <a:lstStyle/>
          <a:p>
            <a:pPr marL="179705" indent="-179705">
              <a:lnSpc>
                <a:spcPct val="150000"/>
              </a:lnSpc>
              <a:spcAft>
                <a:spcPts val="800"/>
              </a:spcAft>
            </a:pPr>
            <a:r>
              <a:rPr lang="en-US" sz="1400" dirty="0">
                <a:effectLst/>
                <a:latin typeface="Calibri Light"/>
                <a:ea typeface="Arial" panose="020B0604020202020204" pitchFamily="34" charset="0"/>
                <a:cs typeface="Calibri Light"/>
              </a:rPr>
              <a:t>Alred, G.,</a:t>
            </a:r>
            <a:r>
              <a:rPr lang="en-US" sz="1400" dirty="0">
                <a:latin typeface="Calibri Light"/>
                <a:ea typeface="Arial" panose="020B0604020202020204" pitchFamily="34" charset="0"/>
                <a:cs typeface="Calibri Light"/>
              </a:rPr>
              <a:t> </a:t>
            </a:r>
            <a:r>
              <a:rPr lang="en-US" sz="1400" dirty="0">
                <a:latin typeface="Calibri Light"/>
                <a:ea typeface="Calibri" panose="020F0502020204030204" pitchFamily="34" charset="0"/>
                <a:cs typeface="Calibri Light"/>
              </a:rPr>
              <a:t> </a:t>
            </a:r>
            <a:r>
              <a:rPr lang="en-US" sz="1400" dirty="0" err="1">
                <a:latin typeface="Calibri Light"/>
                <a:ea typeface="Calibri" panose="020F0502020204030204" pitchFamily="34" charset="0"/>
                <a:cs typeface="Calibri Light"/>
              </a:rPr>
              <a:t>Brusaw</a:t>
            </a:r>
            <a:r>
              <a:rPr lang="en-US" sz="1400" dirty="0">
                <a:latin typeface="Calibri Light"/>
                <a:ea typeface="Calibri" panose="020F0502020204030204" pitchFamily="34" charset="0"/>
                <a:cs typeface="Calibri Light"/>
              </a:rPr>
              <a:t>, C. T. &amp;  </a:t>
            </a:r>
            <a:r>
              <a:rPr lang="en-US" sz="1400" dirty="0" err="1">
                <a:latin typeface="Calibri Light"/>
                <a:ea typeface="Calibri" panose="020F0502020204030204" pitchFamily="34" charset="0"/>
                <a:cs typeface="Calibri Light"/>
              </a:rPr>
              <a:t>Oliu</a:t>
            </a:r>
            <a:r>
              <a:rPr lang="en-US" sz="1400" dirty="0">
                <a:latin typeface="Calibri Light"/>
                <a:ea typeface="Calibri" panose="020F0502020204030204" pitchFamily="34" charset="0"/>
                <a:cs typeface="Calibri Light"/>
              </a:rPr>
              <a:t>, W. E. (2009). </a:t>
            </a:r>
            <a:r>
              <a:rPr lang="en-US" sz="1400" i="1" dirty="0">
                <a:latin typeface="Calibri Light"/>
                <a:ea typeface="Calibri" panose="020F0502020204030204" pitchFamily="34" charset="0"/>
                <a:cs typeface="Calibri Light"/>
              </a:rPr>
              <a:t>Handbook of Technical writing. </a:t>
            </a:r>
            <a:r>
              <a:rPr lang="en-US" sz="1400" dirty="0">
                <a:latin typeface="Calibri Light"/>
                <a:ea typeface="Calibri" panose="020F0502020204030204" pitchFamily="34" charset="0"/>
                <a:cs typeface="Calibri Light"/>
              </a:rPr>
              <a:t>Ninth edition. Bedford. </a:t>
            </a:r>
            <a:r>
              <a:rPr lang="en-US" sz="1400" dirty="0">
                <a:ea typeface="+mn-lt"/>
                <a:cs typeface="+mn-lt"/>
                <a:hlinkClick r:id="rId2">
                  <a:extLst>
                    <a:ext uri="{A12FA001-AC4F-418D-AE19-62706E023703}">
                      <ahyp:hlinkClr xmlns:ahyp="http://schemas.microsoft.com/office/drawing/2018/hyperlinkcolor" val="tx"/>
                    </a:ext>
                  </a:extLst>
                </a:hlinkClick>
              </a:rPr>
              <a:t>http://site.iugaza.edu.ps/mahir/files/2017/01/Handbook-of-Technical-Writing-9th-Edition.pdf</a:t>
            </a:r>
            <a:r>
              <a:rPr lang="en-US" sz="1400" dirty="0">
                <a:ea typeface="+mn-lt"/>
                <a:cs typeface="+mn-lt"/>
              </a:rPr>
              <a:t> </a:t>
            </a:r>
          </a:p>
          <a:p>
            <a:pPr marL="179705" indent="-179705">
              <a:lnSpc>
                <a:spcPct val="150000"/>
              </a:lnSpc>
              <a:spcAft>
                <a:spcPts val="800"/>
              </a:spcAft>
            </a:pPr>
            <a:r>
              <a:rPr lang="en-US" sz="1400" dirty="0" err="1">
                <a:latin typeface="Calibri Light"/>
                <a:cs typeface="Calibri Light"/>
              </a:rPr>
              <a:t>ESLLearning</a:t>
            </a:r>
            <a:r>
              <a:rPr lang="en-US" sz="1400" dirty="0">
                <a:latin typeface="Calibri Light"/>
                <a:cs typeface="Calibri Light"/>
              </a:rPr>
              <a:t>. (2015, May 11). </a:t>
            </a:r>
            <a:r>
              <a:rPr lang="en-US" sz="1400" i="1" dirty="0">
                <a:latin typeface="Calibri Light"/>
                <a:cs typeface="Calibri Light"/>
              </a:rPr>
              <a:t>Job Interview: Sorry I'm Late.</a:t>
            </a:r>
            <a:r>
              <a:rPr lang="en-US" sz="1400" dirty="0">
                <a:latin typeface="Calibri Light"/>
                <a:cs typeface="Calibri Light"/>
              </a:rPr>
              <a:t> [Video]. YouTube.  </a:t>
            </a:r>
            <a:r>
              <a:rPr lang="en-US" sz="1400" u="sng" kern="0" dirty="0">
                <a:solidFill>
                  <a:srgbClr val="2F5496"/>
                </a:solidFill>
                <a:effectLst/>
                <a:latin typeface="Calibri Light"/>
                <a:ea typeface="Arial" panose="020B0604020202020204" pitchFamily="34" charset="0"/>
                <a:cs typeface="Times New Roman"/>
                <a:hlinkClick r:id="rId3"/>
              </a:rPr>
              <a:t>https://youtu.be/3AgfK3R8Pgs</a:t>
            </a:r>
            <a:r>
              <a:rPr lang="en-US" sz="1400" kern="0" dirty="0">
                <a:solidFill>
                  <a:srgbClr val="000000"/>
                </a:solidFill>
                <a:latin typeface="Calibri Light"/>
                <a:ea typeface="Arial" panose="020B0604020202020204" pitchFamily="34" charset="0"/>
                <a:cs typeface="Times New Roman"/>
              </a:rPr>
              <a:t> </a:t>
            </a:r>
            <a:endParaRPr lang="es-MX" sz="1400" kern="0" dirty="0">
              <a:solidFill>
                <a:srgbClr val="2F5496"/>
              </a:solidFill>
              <a:latin typeface="Calibri Light"/>
              <a:ea typeface="Times New Roman" panose="02020603050405020304" pitchFamily="18" charset="0"/>
              <a:cs typeface="Times New Roman" panose="02020603050405020304" pitchFamily="18" charset="0"/>
            </a:endParaRPr>
          </a:p>
          <a:p>
            <a:pPr marL="179705" indent="-179705">
              <a:lnSpc>
                <a:spcPct val="150000"/>
              </a:lnSpc>
              <a:spcAft>
                <a:spcPts val="800"/>
              </a:spcAft>
            </a:pPr>
            <a:r>
              <a:rPr lang="en-US" sz="1400" dirty="0" err="1">
                <a:latin typeface="Calibri Light"/>
                <a:cs typeface="Calibri Light"/>
              </a:rPr>
              <a:t>InfotrackUNIGE</a:t>
            </a:r>
            <a:r>
              <a:rPr lang="en-US" sz="1400" dirty="0">
                <a:latin typeface="Calibri Light"/>
                <a:cs typeface="Calibri Light"/>
              </a:rPr>
              <a:t>. (2018, March 1). </a:t>
            </a:r>
            <a:r>
              <a:rPr lang="en-US" sz="1400" i="1" dirty="0">
                <a:latin typeface="Calibri Light"/>
                <a:cs typeface="Calibri Light"/>
              </a:rPr>
              <a:t>The secret to effective presentation slides</a:t>
            </a:r>
            <a:r>
              <a:rPr lang="en-US" sz="1400" dirty="0">
                <a:latin typeface="Calibri Light"/>
                <a:cs typeface="Calibri Light"/>
              </a:rPr>
              <a:t>. [Video]. YouTube.</a:t>
            </a:r>
            <a:r>
              <a:rPr lang="en-US" sz="1400" b="1" kern="0" dirty="0">
                <a:solidFill>
                  <a:srgbClr val="2F5496"/>
                </a:solidFill>
                <a:effectLst/>
                <a:latin typeface="Arial"/>
                <a:ea typeface="Arial" panose="020B0604020202020204" pitchFamily="34" charset="0"/>
                <a:cs typeface="Times New Roman"/>
              </a:rPr>
              <a:t> </a:t>
            </a:r>
            <a:r>
              <a:rPr lang="en-US" sz="1400" u="sng" kern="0" dirty="0">
                <a:solidFill>
                  <a:srgbClr val="2F5496"/>
                </a:solidFill>
                <a:effectLst/>
                <a:latin typeface="Calibri Light"/>
                <a:ea typeface="Arial" panose="020B0604020202020204" pitchFamily="34" charset="0"/>
                <a:cs typeface="Times New Roman"/>
                <a:hlinkClick r:id="rId4"/>
              </a:rPr>
              <a:t>https://youtu.be/Kwvil73rZV0</a:t>
            </a:r>
            <a:r>
              <a:rPr lang="en-US" sz="1400" kern="0" dirty="0">
                <a:solidFill>
                  <a:srgbClr val="2F5496"/>
                </a:solidFill>
                <a:effectLst/>
                <a:latin typeface="Calibri Light"/>
                <a:ea typeface="Arial" panose="020B0604020202020204" pitchFamily="34" charset="0"/>
                <a:cs typeface="Times New Roman"/>
              </a:rPr>
              <a:t> </a:t>
            </a:r>
            <a:r>
              <a:rPr lang="es-MX" sz="1400" kern="0" dirty="0">
                <a:solidFill>
                  <a:srgbClr val="2F5496"/>
                </a:solidFill>
                <a:effectLst/>
                <a:latin typeface="Calibri Light"/>
                <a:ea typeface="Times New Roman" panose="02020603050405020304" pitchFamily="18" charset="0"/>
                <a:cs typeface="Times New Roman"/>
              </a:rPr>
              <a:t> </a:t>
            </a:r>
          </a:p>
          <a:p>
            <a:pPr>
              <a:lnSpc>
                <a:spcPct val="150000"/>
              </a:lnSpc>
              <a:spcAft>
                <a:spcPts val="800"/>
              </a:spcAft>
            </a:pPr>
            <a:r>
              <a:rPr lang="en-US" sz="1400" dirty="0">
                <a:latin typeface="Calibri Light"/>
                <a:cs typeface="Calibri Light"/>
              </a:rPr>
              <a:t>S. a. (s. f.). Business communication. </a:t>
            </a:r>
            <a:r>
              <a:rPr lang="es-ES" sz="1400" dirty="0">
                <a:latin typeface="Calibri Light"/>
                <a:cs typeface="Calibri Light"/>
              </a:rPr>
              <a:t> </a:t>
            </a:r>
            <a:r>
              <a:rPr lang="es-ES" sz="1400" u="sng" dirty="0">
                <a:effectLst/>
                <a:latin typeface="+mj-lt"/>
                <a:ea typeface="Arial" panose="020B0604020202020204" pitchFamily="34" charset="0"/>
                <a:cs typeface="Times New Roman"/>
                <a:hlinkClick r:id="rId5">
                  <a:extLst>
                    <a:ext uri="{A12FA001-AC4F-418D-AE19-62706E023703}">
                      <ahyp:hlinkClr xmlns:ahyp="http://schemas.microsoft.com/office/drawing/2018/hyperlinkcolor" val="tx"/>
                    </a:ext>
                  </a:extLst>
                </a:hlinkClick>
              </a:rPr>
              <a:t>https://ddceutkal.ac.in/Syllabus/MA_English/Paper_21.pdf</a:t>
            </a:r>
            <a:r>
              <a:rPr lang="es-ES" sz="1400" dirty="0">
                <a:effectLst/>
                <a:latin typeface="+mj-lt"/>
                <a:ea typeface="Arial" panose="020B0604020202020204" pitchFamily="34" charset="0"/>
                <a:cs typeface="Times New Roman"/>
              </a:rPr>
              <a:t> </a:t>
            </a:r>
            <a:r>
              <a:rPr lang="es-MX" sz="1400" dirty="0">
                <a:effectLst/>
                <a:latin typeface="+mj-lt"/>
                <a:ea typeface="Calibri" panose="020F0502020204030204" pitchFamily="34" charset="0"/>
                <a:cs typeface="Times New Roman"/>
              </a:rPr>
              <a:t> </a:t>
            </a:r>
            <a:endParaRPr lang="es-MX" sz="1400" dirty="0">
              <a:latin typeface="+mj-lt"/>
              <a:ea typeface="Calibri" panose="020F0502020204030204" pitchFamily="34" charset="0"/>
              <a:cs typeface="Times New Roman" panose="02020603050405020304" pitchFamily="18" charset="0"/>
            </a:endParaRPr>
          </a:p>
          <a:p>
            <a:pPr>
              <a:lnSpc>
                <a:spcPct val="150000"/>
              </a:lnSpc>
              <a:spcAft>
                <a:spcPts val="800"/>
              </a:spcAft>
            </a:pPr>
            <a:r>
              <a:rPr lang="en-US" sz="1400" dirty="0">
                <a:latin typeface="Calibri Light"/>
                <a:cs typeface="Calibri Light"/>
              </a:rPr>
              <a:t>S. a. (s. f.). </a:t>
            </a:r>
            <a:r>
              <a:rPr lang="en-US" sz="1400" i="1" dirty="0">
                <a:latin typeface="Calibri Light"/>
                <a:cs typeface="Calibri Light"/>
              </a:rPr>
              <a:t>Phrasal Verbs for Meetings</a:t>
            </a:r>
            <a:r>
              <a:rPr lang="en-US" sz="1400" dirty="0">
                <a:latin typeface="Calibri Light"/>
                <a:cs typeface="Calibri Light"/>
              </a:rPr>
              <a:t>. </a:t>
            </a:r>
            <a:r>
              <a:rPr lang="en-US" sz="1400" dirty="0">
                <a:latin typeface="+mj-lt"/>
                <a:cs typeface="Calibri Light"/>
              </a:rPr>
              <a:t> </a:t>
            </a:r>
            <a:r>
              <a:rPr lang="es-ES" sz="1400" u="sng" dirty="0">
                <a:effectLst/>
                <a:latin typeface="+mj-lt"/>
                <a:ea typeface="Arial" panose="020B0604020202020204" pitchFamily="34" charset="0"/>
                <a:cs typeface="Times New Roman"/>
                <a:hlinkClick r:id="rId6">
                  <a:extLst>
                    <a:ext uri="{A12FA001-AC4F-418D-AE19-62706E023703}">
                      <ahyp:hlinkClr xmlns:ahyp="http://schemas.microsoft.com/office/drawing/2018/hyperlinkcolor" val="tx"/>
                    </a:ext>
                  </a:extLst>
                </a:hlinkClick>
              </a:rPr>
              <a:t>https://studylib.net/doc/7528169/22.-phrasal-verbs-for-meetings</a:t>
            </a:r>
            <a:r>
              <a:rPr lang="es-ES" sz="1400" dirty="0">
                <a:latin typeface="+mj-lt"/>
                <a:ea typeface="Arial" panose="020B0604020202020204" pitchFamily="34" charset="0"/>
                <a:cs typeface="Times New Roman"/>
              </a:rPr>
              <a:t>.</a:t>
            </a:r>
            <a:r>
              <a:rPr lang="es-MX" sz="1400" dirty="0">
                <a:effectLst/>
                <a:latin typeface="+mj-lt"/>
                <a:ea typeface="Calibri" panose="020F0502020204030204" pitchFamily="34" charset="0"/>
                <a:cs typeface="Times New Roman"/>
              </a:rPr>
              <a:t> </a:t>
            </a:r>
          </a:p>
          <a:p>
            <a:pPr>
              <a:lnSpc>
                <a:spcPct val="150000"/>
              </a:lnSpc>
              <a:spcAft>
                <a:spcPts val="800"/>
              </a:spcAft>
            </a:pPr>
            <a:r>
              <a:rPr lang="es-MX" sz="1400" i="1" dirty="0">
                <a:latin typeface="+mj-lt"/>
              </a:rPr>
              <a:t>Job interview</a:t>
            </a:r>
            <a:r>
              <a:rPr lang="es-MX" sz="1400" dirty="0">
                <a:latin typeface="+mj-lt"/>
              </a:rPr>
              <a:t>. (2022). Vocabulary.com.</a:t>
            </a:r>
            <a:r>
              <a:rPr lang="es-MX" sz="1400" dirty="0"/>
              <a:t> </a:t>
            </a:r>
            <a:r>
              <a:rPr lang="en-US" sz="1400" dirty="0">
                <a:latin typeface="Calibri Light"/>
                <a:cs typeface="Calibri Light"/>
              </a:rPr>
              <a:t>Retrieved on July 19, 2020, from: </a:t>
            </a:r>
            <a:r>
              <a:rPr lang="es-MX" sz="1400" dirty="0">
                <a:hlinkClick r:id="rId7" invalidUrl="https://www.vocabulary.com/dictionary/job interview"/>
              </a:rPr>
              <a:t>https</a:t>
            </a:r>
            <a:r>
              <a:rPr lang="es-MX" sz="1400" dirty="0">
                <a:hlinkClick r:id="rId7" invalidUrl="https://www.vocabulary.com/dictionary/job interview"/>
              </a:rPr>
              <a:t>://</a:t>
            </a:r>
            <a:r>
              <a:rPr lang="es-MX" sz="1400" dirty="0">
                <a:hlinkClick r:id="rId7" invalidUrl="https://www.vocabulary.com/dictionary/job interview"/>
              </a:rPr>
              <a:t>www.vocabulary.com/dictionary/job%20interview</a:t>
            </a:r>
            <a:endParaRPr lang="es-MX" sz="1400" dirty="0"/>
          </a:p>
          <a:p>
            <a:pPr>
              <a:lnSpc>
                <a:spcPct val="150000"/>
              </a:lnSpc>
              <a:spcAft>
                <a:spcPts val="800"/>
              </a:spcAft>
            </a:pPr>
            <a:r>
              <a:rPr lang="es-ES" sz="1400" dirty="0" err="1">
                <a:latin typeface="Calibri Light"/>
                <a:cs typeface="Calibri Light"/>
              </a:rPr>
              <a:t>Wedell</a:t>
            </a:r>
            <a:r>
              <a:rPr lang="es-ES" sz="1400" dirty="0">
                <a:latin typeface="Calibri Light"/>
                <a:cs typeface="Calibri Light"/>
              </a:rPr>
              <a:t>, G. (2012, May 20 ). </a:t>
            </a:r>
            <a:r>
              <a:rPr lang="en-US" sz="1400" i="1" dirty="0">
                <a:latin typeface="Calibri Light"/>
                <a:cs typeface="Calibri Light"/>
              </a:rPr>
              <a:t>Essential Job Interview Tips &amp; Techniques</a:t>
            </a:r>
            <a:r>
              <a:rPr lang="en-US" sz="1400" dirty="0">
                <a:latin typeface="Calibri Light"/>
                <a:cs typeface="Calibri Light"/>
              </a:rPr>
              <a:t>. [Video]. YouTube.</a:t>
            </a:r>
            <a:r>
              <a:rPr lang="en-US" sz="1400" dirty="0">
                <a:solidFill>
                  <a:srgbClr val="000000"/>
                </a:solidFill>
                <a:effectLst/>
                <a:latin typeface="Arial"/>
                <a:ea typeface="Arial" panose="020B0604020202020204" pitchFamily="34" charset="0"/>
                <a:cs typeface="Times New Roman"/>
              </a:rPr>
              <a:t> </a:t>
            </a:r>
            <a:r>
              <a:rPr lang="es-ES" sz="1400" u="sng" dirty="0">
                <a:solidFill>
                  <a:srgbClr val="0563C1"/>
                </a:solidFill>
                <a:effectLst/>
                <a:latin typeface="Calibri"/>
                <a:ea typeface="Arial" panose="020B0604020202020204" pitchFamily="34" charset="0"/>
                <a:cs typeface="Times New Roman"/>
                <a:hlinkClick r:id="rId8"/>
              </a:rPr>
              <a:t>https://youtu.be/AUfe9M572as</a:t>
            </a:r>
            <a:endParaRPr lang="es-MX" sz="1400" dirty="0">
              <a:effectLst/>
              <a:latin typeface="Calibri"/>
              <a:ea typeface="Calibri" panose="020F0502020204030204" pitchFamily="34" charset="0"/>
              <a:cs typeface="Times New Roman"/>
            </a:endParaRPr>
          </a:p>
        </p:txBody>
      </p:sp>
      <p:sp>
        <p:nvSpPr>
          <p:cNvPr id="9" name="Título 1">
            <a:extLst>
              <a:ext uri="{FF2B5EF4-FFF2-40B4-BE49-F238E27FC236}">
                <a16:creationId xmlns:a16="http://schemas.microsoft.com/office/drawing/2014/main" id="{B4259CEA-837E-11D9-3DBC-4486A1EE09C2}"/>
              </a:ext>
            </a:extLst>
          </p:cNvPr>
          <p:cNvSpPr txBox="1">
            <a:spLocks/>
          </p:cNvSpPr>
          <p:nvPr/>
        </p:nvSpPr>
        <p:spPr>
          <a:xfrm>
            <a:off x="588819" y="558529"/>
            <a:ext cx="10515600" cy="5550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600" err="1"/>
              <a:t>References</a:t>
            </a:r>
            <a:endParaRPr lang="es-MX" sz="3600"/>
          </a:p>
        </p:txBody>
      </p:sp>
    </p:spTree>
    <p:extLst>
      <p:ext uri="{BB962C8B-B14F-4D97-AF65-F5344CB8AC3E}">
        <p14:creationId xmlns:p14="http://schemas.microsoft.com/office/powerpoint/2010/main" val="806705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a:solidFill>
                  <a:prstClr val="white"/>
                </a:solidFill>
                <a:latin typeface="Calibri" panose="020F0502020204030204"/>
              </a:rPr>
              <a:t>Module 3</a:t>
            </a:r>
            <a:endParaRPr kumimoji="0" lang="es-MX" sz="2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ángulo: esquinas redondeadas 8">
            <a:extLst>
              <a:ext uri="{FF2B5EF4-FFF2-40B4-BE49-F238E27FC236}">
                <a16:creationId xmlns:a16="http://schemas.microsoft.com/office/drawing/2014/main" id="{1EEB6F1F-D673-48B9-9AEC-CEFF0D08BC0F}"/>
              </a:ext>
            </a:extLst>
          </p:cNvPr>
          <p:cNvSpPr/>
          <p:nvPr/>
        </p:nvSpPr>
        <p:spPr>
          <a:xfrm>
            <a:off x="436880" y="1178765"/>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s-MX" sz="2400" b="1" err="1">
                <a:solidFill>
                  <a:prstClr val="white"/>
                </a:solidFill>
              </a:rPr>
              <a:t>Additional</a:t>
            </a:r>
            <a:r>
              <a:rPr lang="es-MX" sz="2400" b="1">
                <a:solidFill>
                  <a:prstClr val="white"/>
                </a:solidFill>
              </a:rPr>
              <a:t> </a:t>
            </a:r>
            <a:r>
              <a:rPr lang="es-MX" sz="2400" b="1" err="1">
                <a:solidFill>
                  <a:prstClr val="white"/>
                </a:solidFill>
              </a:rPr>
              <a:t>references</a:t>
            </a:r>
            <a:endParaRPr lang="es-MX" sz="2400" b="1">
              <a:solidFill>
                <a:prstClr val="white"/>
              </a:solidFill>
            </a:endParaRPr>
          </a:p>
        </p:txBody>
      </p:sp>
      <p:sp>
        <p:nvSpPr>
          <p:cNvPr id="12" name="CuadroTexto 11">
            <a:extLst>
              <a:ext uri="{FF2B5EF4-FFF2-40B4-BE49-F238E27FC236}">
                <a16:creationId xmlns:a16="http://schemas.microsoft.com/office/drawing/2014/main" id="{298FC067-D2A8-B62F-376D-3B9D07195053}"/>
              </a:ext>
            </a:extLst>
          </p:cNvPr>
          <p:cNvSpPr txBox="1"/>
          <p:nvPr/>
        </p:nvSpPr>
        <p:spPr>
          <a:xfrm>
            <a:off x="436880" y="2075006"/>
            <a:ext cx="10803987" cy="1615507"/>
          </a:xfrm>
          <a:prstGeom prst="rect">
            <a:avLst/>
          </a:prstGeom>
          <a:noFill/>
        </p:spPr>
        <p:txBody>
          <a:bodyPr wrap="square" lIns="91440" tIns="45720" rIns="91440" bIns="45720" anchor="t">
            <a:spAutoFit/>
          </a:bodyPr>
          <a:lstStyle/>
          <a:p>
            <a:pPr marL="282575" indent="-282575"/>
            <a:r>
              <a:rPr lang="en-US" sz="1400" kern="0" dirty="0">
                <a:latin typeface="Calibri Light"/>
                <a:ea typeface="+mn-lt"/>
                <a:cs typeface="+mn-lt"/>
              </a:rPr>
              <a:t>Chand, S. (s. f.). </a:t>
            </a:r>
            <a:r>
              <a:rPr lang="en-US" sz="1400" i="1" kern="0" dirty="0">
                <a:latin typeface="Calibri Light"/>
                <a:ea typeface="+mn-lt"/>
                <a:cs typeface="+mn-lt"/>
              </a:rPr>
              <a:t>Meetings: Types, Purpose, Advantages and Disadvantages. </a:t>
            </a:r>
            <a:r>
              <a:rPr lang="en-US" sz="1400" kern="0" dirty="0">
                <a:latin typeface="Calibri Light"/>
                <a:ea typeface="+mn-lt"/>
                <a:cs typeface="+mn-lt"/>
              </a:rPr>
              <a:t>Your article </a:t>
            </a:r>
            <a:r>
              <a:rPr lang="en-US" sz="1400" kern="0" dirty="0" err="1">
                <a:latin typeface="Calibri Light"/>
                <a:ea typeface="+mn-lt"/>
                <a:cs typeface="+mn-lt"/>
              </a:rPr>
              <a:t>LibraryThe</a:t>
            </a:r>
            <a:r>
              <a:rPr lang="en-US" sz="1400" kern="0" dirty="0">
                <a:latin typeface="Calibri Light"/>
                <a:ea typeface="+mn-lt"/>
                <a:cs typeface="+mn-lt"/>
              </a:rPr>
              <a:t> Next Generation Library. </a:t>
            </a:r>
            <a:r>
              <a:rPr lang="en-US" sz="1400" kern="0" dirty="0">
                <a:latin typeface="Calibri Light"/>
                <a:ea typeface="+mn-lt"/>
                <a:cs typeface="+mn-lt"/>
                <a:hlinkClick r:id="rId2"/>
              </a:rPr>
              <a:t>https://www.yourarticlelibrary.com/business-communication/meetings-types-purpose-advantages-and-disadvantages/27671</a:t>
            </a:r>
            <a:r>
              <a:rPr lang="es-MX" sz="1400" kern="0" dirty="0">
                <a:latin typeface="Calibri Light"/>
                <a:ea typeface="+mn-lt"/>
                <a:cs typeface="+mn-lt"/>
              </a:rPr>
              <a:t> </a:t>
            </a:r>
            <a:endParaRPr lang="es-ES" sz="1400" dirty="0">
              <a:latin typeface="Calibri Light"/>
              <a:cs typeface="Arial"/>
            </a:endParaRPr>
          </a:p>
          <a:p>
            <a:pPr marL="282575" indent="-282575"/>
            <a:r>
              <a:rPr lang="en-US" sz="1400" kern="0" dirty="0">
                <a:latin typeface="Calibri Light"/>
                <a:ea typeface="+mn-lt"/>
                <a:cs typeface="+mn-lt"/>
              </a:rPr>
              <a:t>SKILLSYOUNEED (s. f.). </a:t>
            </a:r>
            <a:r>
              <a:rPr lang="en-US" sz="1400" i="1" kern="0" dirty="0">
                <a:latin typeface="Calibri Light"/>
                <a:ea typeface="+mn-lt"/>
                <a:cs typeface="+mn-lt"/>
              </a:rPr>
              <a:t>Planning and Structuring Effective Meetings. </a:t>
            </a:r>
            <a:r>
              <a:rPr lang="en-US" sz="1400" kern="0" dirty="0">
                <a:latin typeface="Calibri Light"/>
                <a:ea typeface="+mn-lt"/>
                <a:cs typeface="+mn-lt"/>
              </a:rPr>
              <a:t>Helping you Develop Life Skills. </a:t>
            </a:r>
            <a:r>
              <a:rPr lang="en-US" sz="1400" kern="0" dirty="0">
                <a:latin typeface="Calibri Light"/>
                <a:ea typeface="+mn-lt"/>
                <a:cs typeface="+mn-lt"/>
                <a:hlinkClick r:id="rId3"/>
              </a:rPr>
              <a:t>https://www.skillsyouneed.com/ips/meetings.html</a:t>
            </a:r>
            <a:r>
              <a:rPr lang="es-MX" sz="1400" kern="0" dirty="0">
                <a:latin typeface="Calibri Light"/>
                <a:ea typeface="+mn-lt"/>
                <a:cs typeface="+mn-lt"/>
              </a:rPr>
              <a:t> </a:t>
            </a:r>
            <a:endParaRPr lang="es-MX" sz="1400" dirty="0">
              <a:latin typeface="Calibri Light"/>
              <a:cs typeface="Arial"/>
            </a:endParaRPr>
          </a:p>
          <a:p>
            <a:pPr marL="282575" indent="-282575"/>
            <a:r>
              <a:rPr lang="en-US" sz="1400" kern="0" dirty="0">
                <a:latin typeface="Calibri Light"/>
                <a:ea typeface="+mn-lt"/>
                <a:cs typeface="+mn-lt"/>
              </a:rPr>
              <a:t>SKILLSYOUNEED (</a:t>
            </a:r>
            <a:r>
              <a:rPr lang="en-US" sz="1400" kern="0" dirty="0" err="1">
                <a:latin typeface="Calibri Light"/>
                <a:ea typeface="+mn-lt"/>
                <a:cs typeface="+mn-lt"/>
              </a:rPr>
              <a:t>s.f.</a:t>
            </a:r>
            <a:r>
              <a:rPr lang="en-US" sz="1400" kern="0" dirty="0">
                <a:latin typeface="Calibri Light"/>
                <a:ea typeface="+mn-lt"/>
                <a:cs typeface="+mn-lt"/>
              </a:rPr>
              <a:t>). </a:t>
            </a:r>
            <a:r>
              <a:rPr lang="en-US" sz="1400" i="1" kern="0" dirty="0">
                <a:latin typeface="Calibri Light"/>
                <a:ea typeface="+mn-lt"/>
                <a:cs typeface="+mn-lt"/>
              </a:rPr>
              <a:t>Helping you Develop Life Skills Agenda-setting for meetings. </a:t>
            </a:r>
            <a:r>
              <a:rPr lang="en-US" sz="1400" kern="0" dirty="0">
                <a:latin typeface="Calibri Light"/>
                <a:ea typeface="+mn-lt"/>
                <a:cs typeface="+mn-lt"/>
              </a:rPr>
              <a:t>Helping you Develop Life Skills.</a:t>
            </a:r>
            <a:r>
              <a:rPr lang="en-US" sz="1400" i="1" kern="0" dirty="0">
                <a:latin typeface="Calibri Light"/>
                <a:ea typeface="+mn-lt"/>
                <a:cs typeface="+mn-lt"/>
              </a:rPr>
              <a:t> </a:t>
            </a:r>
            <a:r>
              <a:rPr lang="en-US" sz="1400" kern="0" dirty="0">
                <a:latin typeface="Calibri Light"/>
                <a:ea typeface="+mn-lt"/>
                <a:cs typeface="+mn-lt"/>
                <a:hlinkClick r:id="rId4"/>
              </a:rPr>
              <a:t>https://www.skillsyouneed.com/ips/agenda-setting.html</a:t>
            </a:r>
            <a:r>
              <a:rPr lang="es-MX" sz="1400" kern="0" dirty="0">
                <a:latin typeface="Calibri Light"/>
                <a:ea typeface="+mn-lt"/>
                <a:cs typeface="+mn-lt"/>
              </a:rPr>
              <a:t> </a:t>
            </a:r>
            <a:endParaRPr lang="es-MX" sz="1400" dirty="0">
              <a:latin typeface="Calibri Light"/>
              <a:cs typeface="Calibri" panose="020F0502020204030204"/>
            </a:endParaRPr>
          </a:p>
          <a:p>
            <a:pPr marL="282575" indent="-282575">
              <a:lnSpc>
                <a:spcPct val="107000"/>
              </a:lnSpc>
              <a:spcAft>
                <a:spcPts val="800"/>
              </a:spcAft>
            </a:pPr>
            <a:r>
              <a:rPr lang="en-US" sz="1400" dirty="0" err="1">
                <a:effectLst/>
                <a:latin typeface="Calibri Light"/>
                <a:ea typeface="Calibri" panose="020F0502020204030204" pitchFamily="34" charset="0"/>
                <a:cs typeface="Times New Roman"/>
              </a:rPr>
              <a:t>L</a:t>
            </a:r>
            <a:r>
              <a:rPr lang="en-US" sz="1400" dirty="0" err="1">
                <a:effectLst/>
                <a:latin typeface="Calibri Light"/>
                <a:ea typeface="Arial" panose="020B0604020202020204" pitchFamily="34" charset="0"/>
                <a:cs typeface="Arial"/>
              </a:rPr>
              <a:t>exico</a:t>
            </a:r>
            <a:r>
              <a:rPr lang="en-US" sz="1400" dirty="0">
                <a:effectLst/>
                <a:latin typeface="Calibri Light"/>
                <a:ea typeface="Arial" panose="020B0604020202020204" pitchFamily="34" charset="0"/>
                <a:cs typeface="Arial"/>
              </a:rPr>
              <a:t> (s. f.). </a:t>
            </a:r>
            <a:r>
              <a:rPr lang="en-US" sz="1400" i="1" dirty="0">
                <a:effectLst/>
                <a:latin typeface="Calibri Light"/>
                <a:ea typeface="Arial" panose="020B0604020202020204" pitchFamily="34" charset="0"/>
                <a:cs typeface="Arial"/>
              </a:rPr>
              <a:t>Report preparation</a:t>
            </a:r>
            <a:r>
              <a:rPr lang="en-US" sz="1400" dirty="0">
                <a:effectLst/>
                <a:latin typeface="Calibri Light"/>
                <a:ea typeface="Arial" panose="020B0604020202020204" pitchFamily="34" charset="0"/>
                <a:cs typeface="Arial"/>
              </a:rPr>
              <a:t>. </a:t>
            </a:r>
            <a:r>
              <a:rPr lang="en-US" sz="1400" dirty="0" err="1">
                <a:effectLst/>
                <a:latin typeface="Calibri Light"/>
                <a:ea typeface="Arial" panose="020B0604020202020204" pitchFamily="34" charset="0"/>
                <a:cs typeface="Arial"/>
              </a:rPr>
              <a:t>Lexico.com</a:t>
            </a:r>
            <a:r>
              <a:rPr lang="en-US" sz="1400">
                <a:effectLst/>
                <a:latin typeface="Calibri Light"/>
                <a:ea typeface="Arial" panose="020B0604020202020204" pitchFamily="34" charset="0"/>
                <a:cs typeface="Arial"/>
              </a:rPr>
              <a:t>.</a:t>
            </a:r>
            <a:r>
              <a:rPr lang="es-ES" sz="1400">
                <a:effectLst/>
                <a:latin typeface="Calibri Light"/>
                <a:ea typeface="Calibri" panose="020F0502020204030204" pitchFamily="34" charset="0"/>
                <a:cs typeface="Times New Roman"/>
              </a:rPr>
              <a:t> </a:t>
            </a:r>
            <a:r>
              <a:rPr lang="es-ES" sz="1400" u="sng" dirty="0">
                <a:effectLst/>
                <a:latin typeface="Calibri Light"/>
                <a:ea typeface="Arial" panose="020B0604020202020204" pitchFamily="34" charset="0"/>
                <a:cs typeface="Arial"/>
                <a:hlinkClick r:id="rId5">
                  <a:extLst>
                    <a:ext uri="{A12FA001-AC4F-418D-AE19-62706E023703}">
                      <ahyp:hlinkClr xmlns:ahyp="http://schemas.microsoft.com/office/drawing/2018/hyperlinkcolor" val="tx"/>
                    </a:ext>
                  </a:extLst>
                </a:hlinkClick>
              </a:rPr>
              <a:t>https://www.lexico.com/grammar/report-preparation</a:t>
            </a:r>
            <a:r>
              <a:rPr lang="es-ES" sz="1400" dirty="0">
                <a:effectLst/>
                <a:latin typeface="Calibri Light"/>
                <a:ea typeface="Arial" panose="020B0604020202020204" pitchFamily="34" charset="0"/>
                <a:cs typeface="Arial"/>
              </a:rPr>
              <a:t> </a:t>
            </a:r>
            <a:r>
              <a:rPr lang="es-MX" sz="1400" dirty="0">
                <a:effectLst/>
                <a:latin typeface="Calibri Light"/>
                <a:ea typeface="Calibri" panose="020F0502020204030204" pitchFamily="34" charset="0"/>
                <a:cs typeface="Times New Roman"/>
              </a:rPr>
              <a:t> </a:t>
            </a:r>
            <a:endParaRPr lang="es-MX" sz="1400" dirty="0">
              <a:effectLst/>
              <a:latin typeface="Calibri Ligh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356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E7F7D5A-42D8-4533-39DD-CF7128DF7235}"/>
              </a:ext>
            </a:extLst>
          </p:cNvPr>
          <p:cNvSpPr/>
          <p:nvPr/>
        </p:nvSpPr>
        <p:spPr>
          <a:xfrm>
            <a:off x="839786" y="2282626"/>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a16="http://schemas.microsoft.com/office/drawing/2014/main" id="{94D191FF-2770-4808-B9E3-E3D5F31A44B9}"/>
              </a:ext>
            </a:extLst>
          </p:cNvPr>
          <p:cNvSpPr/>
          <p:nvPr/>
        </p:nvSpPr>
        <p:spPr>
          <a:xfrm>
            <a:off x="839787" y="2989208"/>
            <a:ext cx="10742612" cy="285785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a16="http://schemas.microsoft.com/office/drawing/2014/main" id="{1161ADA6-8CB8-49C8-A15C-05778EA8CDB8}"/>
              </a:ext>
            </a:extLst>
          </p:cNvPr>
          <p:cNvSpPr>
            <a:spLocks noGrp="1"/>
          </p:cNvSpPr>
          <p:nvPr>
            <p:ph type="body" idx="1"/>
          </p:nvPr>
        </p:nvSpPr>
        <p:spPr>
          <a:xfrm>
            <a:off x="839787" y="2328481"/>
            <a:ext cx="5157787" cy="465689"/>
          </a:xfrm>
          <a:ln>
            <a:noFill/>
          </a:ln>
        </p:spPr>
        <p:txBody>
          <a:bodyPr/>
          <a:lstStyle/>
          <a:p>
            <a:r>
              <a:rPr lang="es-MX" dirty="0">
                <a:solidFill>
                  <a:schemeClr val="bg1"/>
                </a:solidFill>
              </a:rPr>
              <a:t>Purpose</a:t>
            </a:r>
          </a:p>
        </p:txBody>
      </p:sp>
      <p:sp>
        <p:nvSpPr>
          <p:cNvPr id="4" name="Marcador de contenido 3">
            <a:extLst>
              <a:ext uri="{FF2B5EF4-FFF2-40B4-BE49-F238E27FC236}">
                <a16:creationId xmlns:a16="http://schemas.microsoft.com/office/drawing/2014/main" id="{61F04DFE-8321-4DD4-BC1F-9AF0E919282B}"/>
              </a:ext>
            </a:extLst>
          </p:cNvPr>
          <p:cNvSpPr>
            <a:spLocks noGrp="1"/>
          </p:cNvSpPr>
          <p:nvPr>
            <p:ph sz="half" idx="2"/>
          </p:nvPr>
        </p:nvSpPr>
        <p:spPr>
          <a:xfrm>
            <a:off x="938213" y="3241634"/>
            <a:ext cx="5222442" cy="1496621"/>
          </a:xfrm>
          <a:ln>
            <a:noFill/>
          </a:ln>
        </p:spPr>
        <p:txBody>
          <a:bodyPr>
            <a:normAutofit/>
          </a:bodyPr>
          <a:lstStyle/>
          <a:p>
            <a:pPr marL="0" indent="0" algn="just">
              <a:lnSpc>
                <a:spcPct val="100000"/>
              </a:lnSpc>
              <a:buNone/>
            </a:pPr>
            <a:r>
              <a:rPr lang="en-US" sz="1800" dirty="0">
                <a:effectLst/>
                <a:latin typeface="Arial Narrow" panose="020B0606020202030204" pitchFamily="34" charset="0"/>
                <a:ea typeface="Arial Narrow" panose="020B0606020202030204" pitchFamily="34" charset="0"/>
                <a:cs typeface="Arial Narrow" panose="020B0606020202030204" pitchFamily="34" charset="0"/>
              </a:rPr>
              <a:t>Students will develop theoretical and practical knowledge to communicate effectively and efficiently in job interviews, meetings and oral presentations at work.</a:t>
            </a:r>
            <a:endParaRPr lang="es-MX" sz="1800" dirty="0"/>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Module </a:t>
            </a:r>
            <a:r>
              <a:rPr lang="es-MX" sz="2400" b="1" noProof="0" dirty="0">
                <a:solidFill>
                  <a:prstClr val="white"/>
                </a:solidFill>
                <a:latin typeface="Calibri" panose="020F0502020204030204"/>
              </a:rPr>
              <a:t>3</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Bocadillo: rectángulo 19">
            <a:extLst>
              <a:ext uri="{FF2B5EF4-FFF2-40B4-BE49-F238E27FC236}">
                <a16:creationId xmlns:a16="http://schemas.microsoft.com/office/drawing/2014/main" id="{B20B7D9C-65BF-40FF-B3C5-9A7DCC9270F9}"/>
              </a:ext>
            </a:extLst>
          </p:cNvPr>
          <p:cNvSpPr/>
          <p:nvPr/>
        </p:nvSpPr>
        <p:spPr>
          <a:xfrm>
            <a:off x="3418679" y="234044"/>
            <a:ext cx="8162928" cy="776891"/>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400" i="0" u="none" strike="noStrike" kern="1200" cap="none" spc="0" normalizeH="0" baseline="0" noProof="0">
                <a:ln>
                  <a:noFill/>
                </a:ln>
                <a:solidFill>
                  <a:prstClr val="black"/>
                </a:solidFill>
                <a:effectLst/>
                <a:uLnTx/>
                <a:uFillTx/>
                <a:latin typeface="Calibri" panose="020F0502020204030204"/>
                <a:ea typeface="+mn-ea"/>
                <a:cs typeface="+mn-cs"/>
              </a:rPr>
              <a:t>esta información se presenta en con herramienta: </a:t>
            </a:r>
            <a:r>
              <a:rPr lang="es-MX" sz="1400" u="sng">
                <a:solidFill>
                  <a:prstClr val="black"/>
                </a:solidFill>
                <a:latin typeface="Calibri" panose="020F0502020204030204"/>
              </a:rPr>
              <a:t>acordeón </a:t>
            </a:r>
            <a:r>
              <a:rPr kumimoji="0" lang="es-MX" sz="1400" i="0" strike="noStrike" kern="1200" cap="none" spc="0" normalizeH="0" baseline="0" noProof="0">
                <a:ln>
                  <a:noFill/>
                </a:ln>
                <a:solidFill>
                  <a:prstClr val="black"/>
                </a:solidFill>
                <a:effectLst/>
                <a:uLnTx/>
                <a:uFillTx/>
                <a:latin typeface="Calibri" panose="020F0502020204030204"/>
                <a:ea typeface="+mn-ea"/>
                <a:cs typeface="+mn-cs"/>
              </a:rPr>
              <a:t>. Esta es la información para la primera </a:t>
            </a:r>
            <a:r>
              <a:rPr lang="es-MX" sz="1400">
                <a:solidFill>
                  <a:prstClr val="black"/>
                </a:solidFill>
                <a:latin typeface="Calibri" panose="020F0502020204030204"/>
              </a:rPr>
              <a:t>parte del acordeón </a:t>
            </a:r>
            <a:r>
              <a:rPr kumimoji="0" lang="es-MX" sz="1400" i="0" strike="noStrike" kern="1200" cap="none" spc="0" normalizeH="0" baseline="0" noProof="0">
                <a:ln>
                  <a:noFill/>
                </a:ln>
                <a:solidFill>
                  <a:prstClr val="black"/>
                </a:solidFill>
                <a:effectLst/>
                <a:uLnTx/>
                <a:uFillTx/>
                <a:latin typeface="Calibri" panose="020F0502020204030204"/>
                <a:ea typeface="+mn-ea"/>
                <a:cs typeface="+mn-cs"/>
              </a:rPr>
              <a:t>. El texto</a:t>
            </a:r>
            <a:r>
              <a:rPr lang="es-MX" sz="1400">
                <a:solidFill>
                  <a:prstClr val="black"/>
                </a:solidFill>
                <a:latin typeface="Calibri" panose="020F0502020204030204"/>
              </a:rPr>
              <a:t> del recuadro azul es el título de la primera parte del acordeón ; en el recuadro gris se anota el texto que debe mostrar. Con un complemento de imagen </a:t>
            </a:r>
            <a:endParaRPr kumimoji="0" lang="es-MX" sz="140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Gráfico 13" descr="Imagen con relleno sólido">
            <a:extLst>
              <a:ext uri="{FF2B5EF4-FFF2-40B4-BE49-F238E27FC236}">
                <a16:creationId xmlns:a16="http://schemas.microsoft.com/office/drawing/2014/main" id="{A84E31BE-82E0-B272-0E96-92140178C1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6941" y="2390213"/>
            <a:ext cx="3744446" cy="3744446"/>
          </a:xfrm>
          <a:prstGeom prst="rect">
            <a:avLst/>
          </a:prstGeom>
        </p:spPr>
      </p:pic>
      <p:sp>
        <p:nvSpPr>
          <p:cNvPr id="16" name="Bocadillo: rectángulo 10">
            <a:extLst>
              <a:ext uri="{FF2B5EF4-FFF2-40B4-BE49-F238E27FC236}">
                <a16:creationId xmlns:a16="http://schemas.microsoft.com/office/drawing/2014/main" id="{08259934-AD94-419C-9908-652ADF4A9674}"/>
              </a:ext>
            </a:extLst>
          </p:cNvPr>
          <p:cNvSpPr/>
          <p:nvPr/>
        </p:nvSpPr>
        <p:spPr>
          <a:xfrm>
            <a:off x="6928657" y="5678686"/>
            <a:ext cx="4081013" cy="563560"/>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a:solidFill>
                  <a:schemeClr val="tx1"/>
                </a:solidFill>
              </a:rPr>
              <a:t>Jonathan: </a:t>
            </a:r>
            <a:r>
              <a:rPr lang="es-MX" sz="1400">
                <a:solidFill>
                  <a:schemeClr val="tx1"/>
                </a:solidFill>
              </a:rPr>
              <a:t>Integrar imagen de acuerdo al texto.</a:t>
            </a:r>
          </a:p>
        </p:txBody>
      </p:sp>
    </p:spTree>
    <p:extLst>
      <p:ext uri="{BB962C8B-B14F-4D97-AF65-F5344CB8AC3E}">
        <p14:creationId xmlns:p14="http://schemas.microsoft.com/office/powerpoint/2010/main" val="327387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E7F7D5A-42D8-4533-39DD-CF7128DF7235}"/>
              </a:ext>
            </a:extLst>
          </p:cNvPr>
          <p:cNvSpPr/>
          <p:nvPr/>
        </p:nvSpPr>
        <p:spPr>
          <a:xfrm>
            <a:off x="839786" y="1589452"/>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a16="http://schemas.microsoft.com/office/drawing/2014/main" id="{94D191FF-2770-4808-B9E3-E3D5F31A44B9}"/>
              </a:ext>
            </a:extLst>
          </p:cNvPr>
          <p:cNvSpPr/>
          <p:nvPr/>
        </p:nvSpPr>
        <p:spPr>
          <a:xfrm>
            <a:off x="839787" y="2267393"/>
            <a:ext cx="10742612" cy="452431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endParaRPr lang="es-ES">
              <a:latin typeface="+mj-lt"/>
              <a:ea typeface="Calibri" panose="020F0502020204030204" pitchFamily="34" charset="0"/>
              <a:cs typeface="Times New Roman" panose="02020603050405020304" pitchFamily="18" charset="0"/>
            </a:endParaRPr>
          </a:p>
        </p:txBody>
      </p:sp>
      <p:sp>
        <p:nvSpPr>
          <p:cNvPr id="3" name="Marcador de texto 2">
            <a:extLst>
              <a:ext uri="{FF2B5EF4-FFF2-40B4-BE49-F238E27FC236}">
                <a16:creationId xmlns:a16="http://schemas.microsoft.com/office/drawing/2014/main" id="{1161ADA6-8CB8-49C8-A15C-05778EA8CDB8}"/>
              </a:ext>
            </a:extLst>
          </p:cNvPr>
          <p:cNvSpPr>
            <a:spLocks noGrp="1"/>
          </p:cNvSpPr>
          <p:nvPr>
            <p:ph type="body" idx="1"/>
          </p:nvPr>
        </p:nvSpPr>
        <p:spPr>
          <a:xfrm>
            <a:off x="839787" y="1635307"/>
            <a:ext cx="5157787" cy="465689"/>
          </a:xfrm>
          <a:ln>
            <a:noFill/>
          </a:ln>
        </p:spPr>
        <p:txBody>
          <a:bodyPr/>
          <a:lstStyle/>
          <a:p>
            <a:r>
              <a:rPr lang="es-MX" dirty="0">
                <a:solidFill>
                  <a:schemeClr val="bg1"/>
                </a:solidFill>
              </a:rPr>
              <a:t>Generating ideas</a:t>
            </a: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a:t>
            </a:r>
            <a:r>
              <a:rPr lang="es-MX" sz="2400" b="1">
                <a:solidFill>
                  <a:prstClr val="white"/>
                </a:solidFill>
                <a:latin typeface="Calibri" panose="020F0502020204030204"/>
              </a:rPr>
              <a:t>3</a:t>
            </a:r>
            <a:endParaRPr kumimoji="0" lang="es-MX" sz="2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Bocadillo: rectángulo 19">
            <a:extLst>
              <a:ext uri="{FF2B5EF4-FFF2-40B4-BE49-F238E27FC236}">
                <a16:creationId xmlns:a16="http://schemas.microsoft.com/office/drawing/2014/main" id="{B20B7D9C-65BF-40FF-B3C5-9A7DCC9270F9}"/>
              </a:ext>
            </a:extLst>
          </p:cNvPr>
          <p:cNvSpPr/>
          <p:nvPr/>
        </p:nvSpPr>
        <p:spPr>
          <a:xfrm>
            <a:off x="3419471" y="428320"/>
            <a:ext cx="8162928" cy="776891"/>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400" i="0" u="none" strike="noStrike" kern="1200" cap="none" spc="0" normalizeH="0" baseline="0" noProof="0">
                <a:ln>
                  <a:noFill/>
                </a:ln>
                <a:solidFill>
                  <a:prstClr val="black"/>
                </a:solidFill>
                <a:effectLst/>
                <a:uLnTx/>
                <a:uFillTx/>
                <a:latin typeface="Calibri" panose="020F0502020204030204"/>
                <a:ea typeface="+mn-ea"/>
                <a:cs typeface="+mn-cs"/>
              </a:rPr>
              <a:t>esta información se presenta en con herramienta </a:t>
            </a:r>
            <a:r>
              <a:rPr lang="es-MX" sz="1400" u="sng">
                <a:solidFill>
                  <a:prstClr val="black"/>
                </a:solidFill>
                <a:latin typeface="Calibri" panose="020F0502020204030204"/>
              </a:rPr>
              <a:t>acordeón</a:t>
            </a:r>
            <a:endParaRPr kumimoji="0" lang="es-MX" sz="140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Bocadillo: rectángulo 9">
            <a:extLst>
              <a:ext uri="{FF2B5EF4-FFF2-40B4-BE49-F238E27FC236}">
                <a16:creationId xmlns:a16="http://schemas.microsoft.com/office/drawing/2014/main" id="{0F817D1D-2D5F-C6F6-8F40-C058D60DA79A}"/>
              </a:ext>
            </a:extLst>
          </p:cNvPr>
          <p:cNvSpPr/>
          <p:nvPr/>
        </p:nvSpPr>
        <p:spPr>
          <a:xfrm>
            <a:off x="-1808337" y="1580713"/>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éste el título del segundo apartado del acordeón.</a:t>
            </a:r>
            <a:endParaRPr lang="es-MX" sz="1200">
              <a:solidFill>
                <a:prstClr val="black"/>
              </a:solidFill>
              <a:latin typeface="Calibri" panose="020F0502020204030204"/>
            </a:endParaRPr>
          </a:p>
        </p:txBody>
      </p:sp>
      <p:sp>
        <p:nvSpPr>
          <p:cNvPr id="19" name="Bocadillo: rectángulo 18">
            <a:extLst>
              <a:ext uri="{FF2B5EF4-FFF2-40B4-BE49-F238E27FC236}">
                <a16:creationId xmlns:a16="http://schemas.microsoft.com/office/drawing/2014/main" id="{A437AFBA-E2D6-499B-2930-0C848AA85728}"/>
              </a:ext>
            </a:extLst>
          </p:cNvPr>
          <p:cNvSpPr/>
          <p:nvPr/>
        </p:nvSpPr>
        <p:spPr>
          <a:xfrm>
            <a:off x="-1855944" y="2776054"/>
            <a:ext cx="2350655" cy="10314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este es el contenido que ira en el segundo apartado del acordeón.</a:t>
            </a:r>
            <a:endParaRPr lang="es-MX" sz="1200">
              <a:solidFill>
                <a:prstClr val="black"/>
              </a:solidFill>
              <a:latin typeface="Calibri" panose="020F0502020204030204"/>
            </a:endParaRPr>
          </a:p>
        </p:txBody>
      </p:sp>
      <p:sp>
        <p:nvSpPr>
          <p:cNvPr id="22" name="CuadroTexto 21">
            <a:extLst>
              <a:ext uri="{FF2B5EF4-FFF2-40B4-BE49-F238E27FC236}">
                <a16:creationId xmlns:a16="http://schemas.microsoft.com/office/drawing/2014/main" id="{EB1EE719-F43E-1914-7CC1-67DAF746C220}"/>
              </a:ext>
            </a:extLst>
          </p:cNvPr>
          <p:cNvSpPr txBox="1"/>
          <p:nvPr/>
        </p:nvSpPr>
        <p:spPr>
          <a:xfrm>
            <a:off x="921434" y="2405891"/>
            <a:ext cx="7357730" cy="4247317"/>
          </a:xfrm>
          <a:prstGeom prst="rect">
            <a:avLst/>
          </a:prstGeom>
          <a:noFill/>
        </p:spPr>
        <p:txBody>
          <a:bodyPr wrap="square" lIns="91440" tIns="45720" rIns="91440" bIns="45720" rtlCol="0" anchor="t">
            <a:spAutoFit/>
          </a:bodyPr>
          <a:lstStyle/>
          <a:p>
            <a:pPr algn="just"/>
            <a:r>
              <a:rPr lang="es-MX" b="1" dirty="0"/>
              <a:t>Reflect on the following questions:</a:t>
            </a:r>
          </a:p>
          <a:p>
            <a:pPr algn="just"/>
            <a:endParaRPr lang="es-ES" b="1" dirty="0"/>
          </a:p>
          <a:p>
            <a:pPr algn="just"/>
            <a:r>
              <a:rPr lang="en-US" dirty="0"/>
              <a:t>1. Have you ever asked yourself the following questions?</a:t>
            </a:r>
            <a:endParaRPr lang="en-US" dirty="0">
              <a:cs typeface="Calibri"/>
            </a:endParaRPr>
          </a:p>
          <a:p>
            <a:pPr algn="just"/>
            <a:r>
              <a:rPr lang="en-US" dirty="0"/>
              <a:t>2. What should you do when having oral presentations?</a:t>
            </a:r>
            <a:endParaRPr lang="en-US" dirty="0">
              <a:cs typeface="Calibri"/>
            </a:endParaRPr>
          </a:p>
          <a:p>
            <a:pPr algn="just"/>
            <a:r>
              <a:rPr lang="en-US" dirty="0"/>
              <a:t>3. What are some basic skills for effective oral presentations?</a:t>
            </a:r>
            <a:endParaRPr lang="en-US" dirty="0">
              <a:cs typeface="Calibri"/>
            </a:endParaRPr>
          </a:p>
          <a:p>
            <a:pPr algn="just"/>
            <a:r>
              <a:rPr lang="en-US" dirty="0"/>
              <a:t>4. What skills must you develop in order to conduct effective meetings?</a:t>
            </a:r>
            <a:endParaRPr lang="en-US" dirty="0">
              <a:cs typeface="Calibri"/>
            </a:endParaRPr>
          </a:p>
          <a:p>
            <a:pPr algn="just"/>
            <a:r>
              <a:rPr lang="en-US" dirty="0"/>
              <a:t>5. What do you need to know for holding a successful interview? </a:t>
            </a:r>
            <a:endParaRPr lang="en-US" dirty="0">
              <a:cs typeface="Calibri"/>
            </a:endParaRPr>
          </a:p>
          <a:p>
            <a:pPr algn="just"/>
            <a:endParaRPr lang="en-US" dirty="0"/>
          </a:p>
          <a:p>
            <a:pPr algn="just"/>
            <a:r>
              <a:rPr lang="en-US" dirty="0"/>
              <a:t>Nowadays getting a high-flying job is becoming one of the most essential objectives for everybody and specially for people who have recently finished their studies, however how can they make a skilled impression at an interview? And once they get the job what do they  need to consider to present their results or conduct meetings at work? In this module, you can study and learn some significant facts to consider for those situations in the work context. </a:t>
            </a:r>
            <a:endParaRPr lang="en-US" dirty="0">
              <a:cs typeface="Calibri"/>
            </a:endParaRPr>
          </a:p>
        </p:txBody>
      </p:sp>
      <p:pic>
        <p:nvPicPr>
          <p:cNvPr id="12" name="Gráfico 11" descr="Imagen con relleno sólido">
            <a:extLst>
              <a:ext uri="{FF2B5EF4-FFF2-40B4-BE49-F238E27FC236}">
                <a16:creationId xmlns:a16="http://schemas.microsoft.com/office/drawing/2014/main" id="{73EF35CF-12E5-4507-B5F9-D0A6CBDD2A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60811" y="2175498"/>
            <a:ext cx="3093050" cy="3093050"/>
          </a:xfrm>
          <a:prstGeom prst="rect">
            <a:avLst/>
          </a:prstGeom>
        </p:spPr>
      </p:pic>
      <p:sp>
        <p:nvSpPr>
          <p:cNvPr id="14" name="Bocadillo: rectángulo 10">
            <a:extLst>
              <a:ext uri="{FF2B5EF4-FFF2-40B4-BE49-F238E27FC236}">
                <a16:creationId xmlns:a16="http://schemas.microsoft.com/office/drawing/2014/main" id="{4465C687-21F9-4A09-A81D-1DA93CCA2DA6}"/>
              </a:ext>
            </a:extLst>
          </p:cNvPr>
          <p:cNvSpPr/>
          <p:nvPr/>
        </p:nvSpPr>
        <p:spPr>
          <a:xfrm>
            <a:off x="8425510" y="4986768"/>
            <a:ext cx="2926703" cy="563560"/>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a:solidFill>
                  <a:schemeClr val="tx1"/>
                </a:solidFill>
              </a:rPr>
              <a:t>Jonathan: </a:t>
            </a:r>
            <a:r>
              <a:rPr lang="es-MX" sz="1400">
                <a:solidFill>
                  <a:schemeClr val="tx1"/>
                </a:solidFill>
              </a:rPr>
              <a:t>Integrar imagen de acuerdo al texto.</a:t>
            </a:r>
          </a:p>
        </p:txBody>
      </p:sp>
    </p:spTree>
    <p:extLst>
      <p:ext uri="{BB962C8B-B14F-4D97-AF65-F5344CB8AC3E}">
        <p14:creationId xmlns:p14="http://schemas.microsoft.com/office/powerpoint/2010/main" val="318007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5153" y="1717793"/>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ES" dirty="0"/>
              <a:t>3.1.1. </a:t>
            </a:r>
            <a:r>
              <a:rPr lang="es-ES" dirty="0" err="1"/>
              <a:t>What</a:t>
            </a:r>
            <a:r>
              <a:rPr lang="es-ES" dirty="0"/>
              <a:t> </a:t>
            </a:r>
            <a:r>
              <a:rPr lang="es-ES" dirty="0" err="1"/>
              <a:t>is</a:t>
            </a:r>
            <a:r>
              <a:rPr lang="es-ES" dirty="0"/>
              <a:t> a </a:t>
            </a:r>
            <a:r>
              <a:rPr lang="es-ES" dirty="0" err="1"/>
              <a:t>job</a:t>
            </a:r>
            <a:r>
              <a:rPr lang="es-ES" dirty="0"/>
              <a:t> interview?</a:t>
            </a:r>
            <a:endParaRPr lang="es-MX" dirty="0"/>
          </a:p>
        </p:txBody>
      </p:sp>
      <p:sp>
        <p:nvSpPr>
          <p:cNvPr id="3" name="Marcador de texto 2">
            <a:extLst>
              <a:ext uri="{FF2B5EF4-FFF2-40B4-BE49-F238E27FC236}">
                <a16:creationId xmlns:a16="http://schemas.microsoft.com/office/drawing/2014/main" id="{1161ADA6-8CB8-49C8-A15C-05778EA8CDB8}"/>
              </a:ext>
            </a:extLst>
          </p:cNvPr>
          <p:cNvSpPr>
            <a:spLocks noGrp="1"/>
          </p:cNvSpPr>
          <p:nvPr>
            <p:ph type="body" idx="1"/>
          </p:nvPr>
        </p:nvSpPr>
        <p:spPr>
          <a:xfrm>
            <a:off x="1862154" y="211099"/>
            <a:ext cx="5157787" cy="368560"/>
          </a:xfrm>
          <a:ln>
            <a:noFill/>
          </a:ln>
        </p:spPr>
        <p:txBody>
          <a:bodyPr>
            <a:normAutofit/>
          </a:bodyPr>
          <a:lstStyle/>
          <a:p>
            <a:r>
              <a:rPr lang="es-MX" sz="1800" dirty="0"/>
              <a:t>Desarrollo de saberes de </a:t>
            </a:r>
            <a:r>
              <a:rPr lang="es-MX" sz="1800"/>
              <a:t>la Experiencia Educativa</a:t>
            </a:r>
            <a:endParaRPr lang="es-MX" sz="1800" dirty="0"/>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3</a:t>
            </a:r>
          </a:p>
        </p:txBody>
      </p:sp>
      <p:sp>
        <p:nvSpPr>
          <p:cNvPr id="5" name="CuadroTexto 4">
            <a:extLst>
              <a:ext uri="{FF2B5EF4-FFF2-40B4-BE49-F238E27FC236}">
                <a16:creationId xmlns:a16="http://schemas.microsoft.com/office/drawing/2014/main" id="{4A2B3F50-1B15-4038-A5C7-49F496F6BD7C}"/>
              </a:ext>
            </a:extLst>
          </p:cNvPr>
          <p:cNvSpPr txBox="1"/>
          <p:nvPr/>
        </p:nvSpPr>
        <p:spPr>
          <a:xfrm>
            <a:off x="1005153" y="1060642"/>
            <a:ext cx="9719187" cy="369332"/>
          </a:xfrm>
          <a:prstGeom prst="rect">
            <a:avLst/>
          </a:prstGeom>
          <a:noFill/>
        </p:spPr>
        <p:txBody>
          <a:bodyPr wrap="square" rtlCol="0">
            <a:spAutoFit/>
          </a:bodyPr>
          <a:lstStyle/>
          <a:p>
            <a:r>
              <a:rPr lang="es-MX" b="1" dirty="0"/>
              <a:t>3.1 Job interview</a:t>
            </a:r>
          </a:p>
        </p:txBody>
      </p:sp>
      <p:sp>
        <p:nvSpPr>
          <p:cNvPr id="10" name="Bocadillo: rectángulo 9">
            <a:extLst>
              <a:ext uri="{FF2B5EF4-FFF2-40B4-BE49-F238E27FC236}">
                <a16:creationId xmlns:a16="http://schemas.microsoft.com/office/drawing/2014/main" id="{BC2574C5-BC5B-BEE4-CC2B-EBDA8EB07315}"/>
              </a:ext>
            </a:extLst>
          </p:cNvPr>
          <p:cNvSpPr/>
          <p:nvPr/>
        </p:nvSpPr>
        <p:spPr>
          <a:xfrm>
            <a:off x="-889872" y="1090074"/>
            <a:ext cx="1779744" cy="267446"/>
          </a:xfrm>
          <a:prstGeom prst="wedgeRectCallout">
            <a:avLst>
              <a:gd name="adj1" fmla="val 61281"/>
              <a:gd name="adj2" fmla="val 2151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lang="es-MX" sz="1200">
              <a:solidFill>
                <a:prstClr val="black"/>
              </a:solidFill>
              <a:latin typeface="Calibri" panose="020F0502020204030204"/>
            </a:endParaRPr>
          </a:p>
        </p:txBody>
      </p:sp>
      <p:pic>
        <p:nvPicPr>
          <p:cNvPr id="19" name="Imagen 18">
            <a:extLst>
              <a:ext uri="{FF2B5EF4-FFF2-40B4-BE49-F238E27FC236}">
                <a16:creationId xmlns:a16="http://schemas.microsoft.com/office/drawing/2014/main" id="{D938FC54-B59B-E0EB-8B23-B178420B2E72}"/>
              </a:ext>
            </a:extLst>
          </p:cNvPr>
          <p:cNvPicPr>
            <a:picLocks noChangeAspect="1"/>
          </p:cNvPicPr>
          <p:nvPr/>
        </p:nvPicPr>
        <p:blipFill rotWithShape="1">
          <a:blip r:embed="rId3"/>
          <a:srcRect l="8549" t="10181" r="8434" b="8836"/>
          <a:stretch/>
        </p:blipFill>
        <p:spPr>
          <a:xfrm>
            <a:off x="3809711" y="2685234"/>
            <a:ext cx="5309130" cy="3332656"/>
          </a:xfrm>
          <a:prstGeom prst="rect">
            <a:avLst/>
          </a:prstGeom>
        </p:spPr>
      </p:pic>
      <p:sp>
        <p:nvSpPr>
          <p:cNvPr id="25" name="CuadroTexto 24">
            <a:extLst>
              <a:ext uri="{FF2B5EF4-FFF2-40B4-BE49-F238E27FC236}">
                <a16:creationId xmlns:a16="http://schemas.microsoft.com/office/drawing/2014/main" id="{0C37CA88-C33D-ACF0-8323-79F0E2B4D4D2}"/>
              </a:ext>
            </a:extLst>
          </p:cNvPr>
          <p:cNvSpPr txBox="1"/>
          <p:nvPr/>
        </p:nvSpPr>
        <p:spPr>
          <a:xfrm>
            <a:off x="1598993" y="1964314"/>
            <a:ext cx="9963758" cy="355803"/>
          </a:xfrm>
          <a:prstGeom prst="rect">
            <a:avLst/>
          </a:prstGeom>
          <a:noFill/>
        </p:spPr>
        <p:txBody>
          <a:bodyPr wrap="square" lIns="91440" tIns="45720" rIns="91440" bIns="45720" anchor="t">
            <a:spAutoFit/>
          </a:bodyPr>
          <a:lstStyle/>
          <a:p>
            <a:pPr algn="just" fontAlgn="base">
              <a:lnSpc>
                <a:spcPct val="107000"/>
              </a:lnSpc>
              <a:spcAft>
                <a:spcPts val="800"/>
              </a:spcAft>
            </a:pPr>
            <a:r>
              <a:rPr lang="en-US" sz="1600" dirty="0">
                <a:ea typeface="+mn-lt"/>
                <a:cs typeface="+mn-lt"/>
              </a:rPr>
              <a:t>Click the </a:t>
            </a:r>
            <a:r>
              <a:rPr lang="en-US" sz="1600" b="1" dirty="0">
                <a:ea typeface="+mn-lt"/>
                <a:cs typeface="+mn-lt"/>
              </a:rPr>
              <a:t>button </a:t>
            </a:r>
            <a:r>
              <a:rPr lang="en-US" sz="1600" dirty="0"/>
              <a:t>on the right</a:t>
            </a:r>
            <a:r>
              <a:rPr lang="en-US" sz="1600" b="1" dirty="0">
                <a:ea typeface="+mn-lt"/>
                <a:cs typeface="+mn-lt"/>
              </a:rPr>
              <a:t> </a:t>
            </a:r>
            <a:r>
              <a:rPr lang="en-US" sz="1600" dirty="0">
                <a:ea typeface="Calibri" panose="020F0502020204030204" pitchFamily="34" charset="0"/>
                <a:cs typeface="Times New Roman"/>
              </a:rPr>
              <a:t>to see the presentation about what a job interview is and its structure.</a:t>
            </a:r>
            <a:endParaRPr lang="es-MX" sz="1600" dirty="0">
              <a:ea typeface="Calibri" panose="020F0502020204030204" pitchFamily="34" charset="0"/>
              <a:cs typeface="Times New Roman" panose="02020603050405020304" pitchFamily="18" charset="0"/>
            </a:endParaRPr>
          </a:p>
        </p:txBody>
      </p:sp>
      <p:pic>
        <p:nvPicPr>
          <p:cNvPr id="28" name="Imagen 27">
            <a:extLst>
              <a:ext uri="{FF2B5EF4-FFF2-40B4-BE49-F238E27FC236}">
                <a16:creationId xmlns:a16="http://schemas.microsoft.com/office/drawing/2014/main" id="{6BB4F9CD-8575-5B34-757E-DF10DA09E0A0}"/>
              </a:ext>
            </a:extLst>
          </p:cNvPr>
          <p:cNvPicPr>
            <a:picLocks noChangeAspect="1"/>
          </p:cNvPicPr>
          <p:nvPr/>
        </p:nvPicPr>
        <p:blipFill>
          <a:blip r:embed="rId4"/>
          <a:stretch>
            <a:fillRect/>
          </a:stretch>
        </p:blipFill>
        <p:spPr>
          <a:xfrm>
            <a:off x="1136486" y="2003031"/>
            <a:ext cx="462506" cy="318471"/>
          </a:xfrm>
          <a:prstGeom prst="rect">
            <a:avLst/>
          </a:prstGeom>
        </p:spPr>
      </p:pic>
      <p:sp>
        <p:nvSpPr>
          <p:cNvPr id="26" name="Bocadillo: rectángulo 25">
            <a:extLst>
              <a:ext uri="{FF2B5EF4-FFF2-40B4-BE49-F238E27FC236}">
                <a16:creationId xmlns:a16="http://schemas.microsoft.com/office/drawing/2014/main" id="{461F5747-E3C8-4090-B909-1074B6833E5B}"/>
              </a:ext>
            </a:extLst>
          </p:cNvPr>
          <p:cNvSpPr/>
          <p:nvPr/>
        </p:nvSpPr>
        <p:spPr>
          <a:xfrm>
            <a:off x="-1274618" y="1434340"/>
            <a:ext cx="2164490" cy="428376"/>
          </a:xfrm>
          <a:prstGeom prst="wedgeRectCallout">
            <a:avLst>
              <a:gd name="adj1" fmla="val 57406"/>
              <a:gd name="adj2" fmla="val 686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lang="es-MX" sz="1200">
              <a:solidFill>
                <a:prstClr val="black"/>
              </a:solidFill>
              <a:latin typeface="Calibri" panose="020F0502020204030204"/>
            </a:endParaRPr>
          </a:p>
        </p:txBody>
      </p:sp>
      <p:sp>
        <p:nvSpPr>
          <p:cNvPr id="27" name="Bocadillo: rectángulo 26">
            <a:extLst>
              <a:ext uri="{FF2B5EF4-FFF2-40B4-BE49-F238E27FC236}">
                <a16:creationId xmlns:a16="http://schemas.microsoft.com/office/drawing/2014/main" id="{A4177B32-B5BB-4AD4-A034-9E408CAE23E8}"/>
              </a:ext>
            </a:extLst>
          </p:cNvPr>
          <p:cNvSpPr/>
          <p:nvPr/>
        </p:nvSpPr>
        <p:spPr>
          <a:xfrm>
            <a:off x="-1274618" y="1964314"/>
            <a:ext cx="2164490" cy="428376"/>
          </a:xfrm>
          <a:prstGeom prst="wedgeRectCallout">
            <a:avLst>
              <a:gd name="adj1" fmla="val 57406"/>
              <a:gd name="adj2" fmla="val 686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lang="es-MX" sz="1200">
              <a:solidFill>
                <a:prstClr val="black"/>
              </a:solidFill>
              <a:latin typeface="Calibri" panose="020F0502020204030204"/>
            </a:endParaRPr>
          </a:p>
        </p:txBody>
      </p:sp>
      <p:sp>
        <p:nvSpPr>
          <p:cNvPr id="17" name="Bocadillo: rectángulo 16">
            <a:extLst>
              <a:ext uri="{FF2B5EF4-FFF2-40B4-BE49-F238E27FC236}">
                <a16:creationId xmlns:a16="http://schemas.microsoft.com/office/drawing/2014/main" id="{085DC7DB-AE82-9724-24C5-891F9C18DEF5}"/>
              </a:ext>
            </a:extLst>
          </p:cNvPr>
          <p:cNvSpPr/>
          <p:nvPr/>
        </p:nvSpPr>
        <p:spPr>
          <a:xfrm>
            <a:off x="921434" y="3658901"/>
            <a:ext cx="2772996" cy="1336384"/>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just">
              <a:lnSpc>
                <a:spcPct val="107000"/>
              </a:lnSpc>
              <a:spcAft>
                <a:spcPts val="800"/>
              </a:spcAft>
            </a:pPr>
            <a:r>
              <a:rPr lang="es-MX" sz="1400" b="1" kern="1200" dirty="0">
                <a:solidFill>
                  <a:srgbClr val="000000"/>
                </a:solidFill>
                <a:effectLst/>
                <a:ea typeface="Calibri" panose="020F0502020204030204" pitchFamily="34" charset="0"/>
                <a:cs typeface="Times New Roman" panose="02020603050405020304" pitchFamily="18" charset="0"/>
              </a:rPr>
              <a:t>Aurelio: </a:t>
            </a:r>
            <a:r>
              <a:rPr lang="es-MX" sz="1400" kern="1200" dirty="0">
                <a:solidFill>
                  <a:srgbClr val="000000"/>
                </a:solidFill>
                <a:effectLst/>
                <a:ea typeface="Calibri" panose="020F0502020204030204" pitchFamily="34" charset="0"/>
                <a:cs typeface="Times New Roman" panose="02020603050405020304" pitchFamily="18" charset="0"/>
              </a:rPr>
              <a:t>Elaborar una presentación en Genially para el siguiente apartado. Anexo información compartida por el docente para su elaboración </a:t>
            </a:r>
            <a:r>
              <a:rPr lang="es-MX" sz="1400" b="1" kern="1200" dirty="0">
                <a:solidFill>
                  <a:srgbClr val="000000"/>
                </a:solidFill>
                <a:effectLst/>
                <a:ea typeface="Calibri" panose="020F0502020204030204" pitchFamily="34" charset="0"/>
                <a:cs typeface="Times New Roman" panose="02020603050405020304" pitchFamily="18" charset="0"/>
              </a:rPr>
              <a:t>.  </a:t>
            </a:r>
            <a:endParaRPr lang="es-MX"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173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5153" y="1219395"/>
            <a:ext cx="10557598" cy="388831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endParaRPr lang="es-ES" u="sng" dirty="0">
              <a:solidFill>
                <a:srgbClr val="0563C1"/>
              </a:solidFill>
              <a:ea typeface="Arial" panose="020B0604020202020204" pitchFamily="34" charset="0"/>
              <a:cs typeface="Times New Roman" panose="02020603050405020304" pitchFamily="18" charset="0"/>
              <a:hlinkClick r:id="rId4"/>
            </a:endParaRPr>
          </a:p>
          <a:p>
            <a:pPr>
              <a:lnSpc>
                <a:spcPct val="107000"/>
              </a:lnSpc>
              <a:spcAft>
                <a:spcPts val="800"/>
              </a:spcAft>
            </a:pPr>
            <a:endParaRPr lang="es-ES" u="sng" dirty="0">
              <a:solidFill>
                <a:srgbClr val="0563C1"/>
              </a:solidFill>
              <a:ea typeface="Arial" panose="020B0604020202020204" pitchFamily="34" charset="0"/>
              <a:cs typeface="Times New Roman" panose="02020603050405020304" pitchFamily="18" charset="0"/>
              <a:hlinkClick r:id="rId4"/>
            </a:endParaRPr>
          </a:p>
          <a:p>
            <a:pPr>
              <a:lnSpc>
                <a:spcPct val="107000"/>
              </a:lnSpc>
              <a:spcAft>
                <a:spcPts val="800"/>
              </a:spcAft>
            </a:pPr>
            <a:endParaRPr lang="es-ES" u="sng" dirty="0">
              <a:solidFill>
                <a:srgbClr val="0563C1"/>
              </a:solidFill>
              <a:ea typeface="Arial" panose="020B0604020202020204" pitchFamily="34" charset="0"/>
              <a:cs typeface="Times New Roman" panose="02020603050405020304" pitchFamily="18" charset="0"/>
              <a:hlinkClick r:id="rId4"/>
            </a:endParaRPr>
          </a:p>
          <a:p>
            <a:pPr>
              <a:lnSpc>
                <a:spcPct val="107000"/>
              </a:lnSpc>
              <a:spcAft>
                <a:spcPts val="800"/>
              </a:spcAft>
            </a:pPr>
            <a:endParaRPr lang="es-ES" u="sng" dirty="0">
              <a:solidFill>
                <a:srgbClr val="0563C1"/>
              </a:solidFill>
              <a:ea typeface="Arial" panose="020B0604020202020204" pitchFamily="34" charset="0"/>
              <a:cs typeface="Times New Roman" panose="02020603050405020304" pitchFamily="18" charset="0"/>
              <a:hlinkClick r:id="rId4"/>
            </a:endParaRPr>
          </a:p>
          <a:p>
            <a:pPr>
              <a:lnSpc>
                <a:spcPct val="107000"/>
              </a:lnSpc>
              <a:spcAft>
                <a:spcPts val="800"/>
              </a:spcAft>
            </a:pPr>
            <a:endParaRPr lang="es-ES" u="sng" dirty="0">
              <a:solidFill>
                <a:srgbClr val="0563C1"/>
              </a:solidFill>
              <a:ea typeface="Arial" panose="020B0604020202020204" pitchFamily="34" charset="0"/>
              <a:cs typeface="Times New Roman" panose="02020603050405020304" pitchFamily="18" charset="0"/>
              <a:hlinkClick r:id="rId4"/>
            </a:endParaRPr>
          </a:p>
          <a:p>
            <a:pPr>
              <a:lnSpc>
                <a:spcPct val="107000"/>
              </a:lnSpc>
              <a:spcAft>
                <a:spcPts val="800"/>
              </a:spcAft>
            </a:pPr>
            <a:endParaRPr lang="es-ES" u="sng" dirty="0">
              <a:solidFill>
                <a:srgbClr val="0563C1"/>
              </a:solidFill>
              <a:ea typeface="Arial" panose="020B0604020202020204" pitchFamily="34" charset="0"/>
              <a:cs typeface="Times New Roman" panose="02020603050405020304" pitchFamily="18" charset="0"/>
              <a:hlinkClick r:id="rId4"/>
            </a:endParaRPr>
          </a:p>
          <a:p>
            <a:pPr>
              <a:lnSpc>
                <a:spcPct val="107000"/>
              </a:lnSpc>
              <a:spcAft>
                <a:spcPts val="800"/>
              </a:spcAft>
            </a:pPr>
            <a:endParaRPr lang="es-ES" u="sng" dirty="0">
              <a:solidFill>
                <a:srgbClr val="0563C1"/>
              </a:solidFill>
              <a:ea typeface="Arial" panose="020B0604020202020204" pitchFamily="34" charset="0"/>
              <a:cs typeface="Times New Roman" panose="02020603050405020304" pitchFamily="18" charset="0"/>
            </a:endParaRPr>
          </a:p>
          <a:p>
            <a:pPr algn="ctr">
              <a:lnSpc>
                <a:spcPct val="107000"/>
              </a:lnSpc>
              <a:spcAft>
                <a:spcPts val="800"/>
              </a:spcAft>
            </a:pPr>
            <a:endParaRPr lang="es-ES" u="sng" dirty="0">
              <a:solidFill>
                <a:srgbClr val="0563C1"/>
              </a:solidFill>
              <a:ea typeface="Arial" panose="020B0604020202020204" pitchFamily="34" charset="0"/>
              <a:cs typeface="Times New Roman" panose="02020603050405020304" pitchFamily="18" charset="0"/>
            </a:endParaRPr>
          </a:p>
          <a:p>
            <a:pPr algn="ctr">
              <a:lnSpc>
                <a:spcPct val="107000"/>
              </a:lnSpc>
              <a:spcAft>
                <a:spcPts val="800"/>
              </a:spcAft>
            </a:pPr>
            <a:r>
              <a:rPr lang="es-ES" u="sng" dirty="0">
                <a:solidFill>
                  <a:srgbClr val="0563C1"/>
                </a:solidFill>
                <a:ea typeface="Arial" panose="020B0604020202020204" pitchFamily="34" charset="0"/>
                <a:cs typeface="Times New Roman" panose="02020603050405020304" pitchFamily="18" charset="0"/>
              </a:rPr>
              <a:t>https://youtu.be/AUfe9M572as</a:t>
            </a:r>
            <a:endParaRPr lang="es-MX" dirty="0">
              <a:ea typeface="Calibri" panose="020F0502020204030204" pitchFamily="34" charset="0"/>
              <a:cs typeface="Times New Roman" panose="02020603050405020304" pitchFamily="18" charset="0"/>
            </a:endParaRPr>
          </a:p>
        </p:txBody>
      </p:sp>
      <p:sp>
        <p:nvSpPr>
          <p:cNvPr id="2" name="Rectángulo 1">
            <a:extLst>
              <a:ext uri="{FF2B5EF4-FFF2-40B4-BE49-F238E27FC236}">
                <a16:creationId xmlns:a16="http://schemas.microsoft.com/office/drawing/2014/main" id="{BBDB4281-4FFA-40A6-BBD4-150933920B73}"/>
              </a:ext>
            </a:extLst>
          </p:cNvPr>
          <p:cNvSpPr/>
          <p:nvPr/>
        </p:nvSpPr>
        <p:spPr>
          <a:xfrm>
            <a:off x="1005153" y="677118"/>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3.1.2. </a:t>
            </a:r>
            <a:r>
              <a:rPr lang="en-US" dirty="0"/>
              <a:t>Essential job interview tips &amp; techniques</a:t>
            </a:r>
            <a:endParaRPr lang="es-MX" dirty="0"/>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3</a:t>
            </a:r>
          </a:p>
        </p:txBody>
      </p:sp>
      <p:sp>
        <p:nvSpPr>
          <p:cNvPr id="25" name="CuadroTexto 24">
            <a:extLst>
              <a:ext uri="{FF2B5EF4-FFF2-40B4-BE49-F238E27FC236}">
                <a16:creationId xmlns:a16="http://schemas.microsoft.com/office/drawing/2014/main" id="{0C37CA88-C33D-ACF0-8323-79F0E2B4D4D2}"/>
              </a:ext>
            </a:extLst>
          </p:cNvPr>
          <p:cNvSpPr txBox="1"/>
          <p:nvPr/>
        </p:nvSpPr>
        <p:spPr>
          <a:xfrm>
            <a:off x="1005153" y="1322405"/>
            <a:ext cx="9963758" cy="344069"/>
          </a:xfrm>
          <a:prstGeom prst="rect">
            <a:avLst/>
          </a:prstGeom>
          <a:noFill/>
        </p:spPr>
        <p:txBody>
          <a:bodyPr wrap="square" lIns="91440" tIns="45720" rIns="91440" bIns="45720" anchor="t">
            <a:spAutoFit/>
          </a:bodyPr>
          <a:lstStyle/>
          <a:p>
            <a:pPr algn="just" fontAlgn="base">
              <a:lnSpc>
                <a:spcPct val="107000"/>
              </a:lnSpc>
              <a:spcAft>
                <a:spcPts val="800"/>
              </a:spcAft>
            </a:pPr>
            <a:r>
              <a:rPr lang="en-US" sz="1600" dirty="0">
                <a:ea typeface="Calibri" panose="020F0502020204030204" pitchFamily="34" charset="0"/>
                <a:cs typeface="Times New Roman"/>
              </a:rPr>
              <a:t>Watch the following video where you can find some tips for an appropriate job interview. </a:t>
            </a:r>
            <a:endParaRPr lang="es-MX" sz="1600" dirty="0">
              <a:ea typeface="Calibri" panose="020F0502020204030204" pitchFamily="34" charset="0"/>
              <a:cs typeface="Times New Roman"/>
            </a:endParaRPr>
          </a:p>
        </p:txBody>
      </p:sp>
      <p:sp>
        <p:nvSpPr>
          <p:cNvPr id="26" name="Bocadillo: rectángulo 25">
            <a:extLst>
              <a:ext uri="{FF2B5EF4-FFF2-40B4-BE49-F238E27FC236}">
                <a16:creationId xmlns:a16="http://schemas.microsoft.com/office/drawing/2014/main" id="{461F5747-E3C8-4090-B909-1074B6833E5B}"/>
              </a:ext>
            </a:extLst>
          </p:cNvPr>
          <p:cNvSpPr/>
          <p:nvPr/>
        </p:nvSpPr>
        <p:spPr>
          <a:xfrm>
            <a:off x="-1274618" y="667287"/>
            <a:ext cx="2164490" cy="428376"/>
          </a:xfrm>
          <a:prstGeom prst="wedgeRectCallout">
            <a:avLst>
              <a:gd name="adj1" fmla="val 57406"/>
              <a:gd name="adj2" fmla="val 686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lang="es-MX" sz="1200">
              <a:solidFill>
                <a:prstClr val="black"/>
              </a:solidFill>
              <a:latin typeface="Calibri" panose="020F0502020204030204"/>
            </a:endParaRPr>
          </a:p>
        </p:txBody>
      </p:sp>
      <p:sp>
        <p:nvSpPr>
          <p:cNvPr id="27" name="Bocadillo: rectángulo 26">
            <a:extLst>
              <a:ext uri="{FF2B5EF4-FFF2-40B4-BE49-F238E27FC236}">
                <a16:creationId xmlns:a16="http://schemas.microsoft.com/office/drawing/2014/main" id="{A4177B32-B5BB-4AD4-A034-9E408CAE23E8}"/>
              </a:ext>
            </a:extLst>
          </p:cNvPr>
          <p:cNvSpPr/>
          <p:nvPr/>
        </p:nvSpPr>
        <p:spPr>
          <a:xfrm>
            <a:off x="-1274618" y="1280252"/>
            <a:ext cx="2164490" cy="428376"/>
          </a:xfrm>
          <a:prstGeom prst="wedgeRectCallout">
            <a:avLst>
              <a:gd name="adj1" fmla="val 57406"/>
              <a:gd name="adj2" fmla="val 686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lang="es-MX" sz="1200">
              <a:solidFill>
                <a:prstClr val="black"/>
              </a:solidFill>
              <a:latin typeface="Calibri" panose="020F0502020204030204"/>
            </a:endParaRPr>
          </a:p>
        </p:txBody>
      </p:sp>
      <p:pic>
        <p:nvPicPr>
          <p:cNvPr id="8" name="Elementos multimedia en línea 7" title="Essential Job Interview Tips &amp;amp; Techniques">
            <a:hlinkClick r:id="" action="ppaction://media"/>
            <a:extLst>
              <a:ext uri="{FF2B5EF4-FFF2-40B4-BE49-F238E27FC236}">
                <a16:creationId xmlns:a16="http://schemas.microsoft.com/office/drawing/2014/main" id="{66FBEB18-1356-4546-850D-CD262EA5DF08}"/>
              </a:ext>
            </a:extLst>
          </p:cNvPr>
          <p:cNvPicPr>
            <a:picLocks noRot="1" noChangeAspect="1"/>
          </p:cNvPicPr>
          <p:nvPr>
            <a:videoFile r:link="rId1"/>
          </p:nvPr>
        </p:nvPicPr>
        <p:blipFill>
          <a:blip r:embed="rId5"/>
          <a:stretch>
            <a:fillRect/>
          </a:stretch>
        </p:blipFill>
        <p:spPr>
          <a:xfrm>
            <a:off x="3997952" y="1877677"/>
            <a:ext cx="4572000" cy="2571750"/>
          </a:xfrm>
          <a:prstGeom prst="rect">
            <a:avLst/>
          </a:prstGeom>
        </p:spPr>
      </p:pic>
    </p:spTree>
    <p:extLst>
      <p:ext uri="{BB962C8B-B14F-4D97-AF65-F5344CB8AC3E}">
        <p14:creationId xmlns:p14="http://schemas.microsoft.com/office/powerpoint/2010/main" val="2554623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9203" y="1682615"/>
            <a:ext cx="10557598" cy="50561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id="{BBDB4281-4FFA-40A6-BBD4-150933920B73}"/>
              </a:ext>
            </a:extLst>
          </p:cNvPr>
          <p:cNvSpPr/>
          <p:nvPr/>
        </p:nvSpPr>
        <p:spPr>
          <a:xfrm>
            <a:off x="969446" y="1167301"/>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kumimoji="0" lang="es-MX" sz="1800" b="0" i="0" u="none" strike="noStrike" kern="1200" cap="none" spc="0" normalizeH="0" baseline="0" noProof="0" dirty="0">
                <a:ln>
                  <a:noFill/>
                </a:ln>
                <a:effectLst/>
                <a:uLnTx/>
                <a:uFillTx/>
                <a:latin typeface="Calibri" panose="020F0502020204030204"/>
                <a:ea typeface="+mn-ea"/>
                <a:cs typeface="Calibri"/>
              </a:rPr>
              <a:t>3.1.3. </a:t>
            </a:r>
            <a:r>
              <a:rPr kumimoji="0" lang="es-MX" sz="1800" b="0" i="0" u="none" strike="noStrike" kern="1200" cap="none" spc="0" normalizeH="0" baseline="0" noProof="0" dirty="0" err="1">
                <a:ln>
                  <a:noFill/>
                </a:ln>
                <a:effectLst/>
                <a:uLnTx/>
                <a:uFillTx/>
                <a:latin typeface="Calibri" panose="020F0502020204030204"/>
                <a:ea typeface="+mn-ea"/>
                <a:cs typeface="Calibri"/>
              </a:rPr>
              <a:t>Activity</a:t>
            </a:r>
            <a:r>
              <a:rPr kumimoji="0" lang="es-MX" sz="1800" b="0" i="0" u="none" strike="noStrike" kern="1200" cap="none" spc="0" normalizeH="0" baseline="0" noProof="0" dirty="0">
                <a:ln>
                  <a:noFill/>
                </a:ln>
                <a:effectLst/>
                <a:uLnTx/>
                <a:uFillTx/>
                <a:latin typeface="Calibri" panose="020F0502020204030204"/>
                <a:ea typeface="+mn-ea"/>
                <a:cs typeface="Calibri"/>
              </a:rPr>
              <a:t>: </a:t>
            </a:r>
            <a:r>
              <a:rPr lang="es-MX" dirty="0" err="1">
                <a:latin typeface="Calibri" panose="020F0502020204030204"/>
                <a:cs typeface="Calibri"/>
              </a:rPr>
              <a:t>Some</a:t>
            </a:r>
            <a:r>
              <a:rPr lang="es-MX" dirty="0">
                <a:latin typeface="Calibri" panose="020F0502020204030204"/>
                <a:cs typeface="Calibri"/>
              </a:rPr>
              <a:t> </a:t>
            </a:r>
            <a:r>
              <a:rPr lang="es-MX" dirty="0" err="1">
                <a:latin typeface="Calibri" panose="020F0502020204030204"/>
                <a:cs typeface="Calibri"/>
              </a:rPr>
              <a:t>errors</a:t>
            </a:r>
            <a:r>
              <a:rPr lang="es-MX" dirty="0">
                <a:latin typeface="Calibri" panose="020F0502020204030204"/>
                <a:cs typeface="Calibri"/>
              </a:rPr>
              <a:t> </a:t>
            </a:r>
            <a:r>
              <a:rPr lang="es-MX" dirty="0" err="1">
                <a:latin typeface="Calibri" panose="020F0502020204030204"/>
                <a:cs typeface="Calibri"/>
              </a:rPr>
              <a:t>you</a:t>
            </a:r>
            <a:r>
              <a:rPr lang="es-MX" dirty="0">
                <a:latin typeface="Calibri" panose="020F0502020204030204"/>
                <a:cs typeface="Calibri"/>
              </a:rPr>
              <a:t> </a:t>
            </a:r>
            <a:r>
              <a:rPr lang="es-MX" dirty="0" err="1">
                <a:latin typeface="Calibri" panose="020F0502020204030204"/>
                <a:cs typeface="Calibri"/>
              </a:rPr>
              <a:t>have</a:t>
            </a:r>
            <a:r>
              <a:rPr lang="es-MX" dirty="0">
                <a:latin typeface="Calibri" panose="020F0502020204030204"/>
                <a:cs typeface="Calibri"/>
              </a:rPr>
              <a:t> </a:t>
            </a:r>
            <a:r>
              <a:rPr lang="es-MX" dirty="0" err="1">
                <a:latin typeface="Calibri" panose="020F0502020204030204"/>
                <a:cs typeface="Calibri"/>
              </a:rPr>
              <a:t>to</a:t>
            </a:r>
            <a:r>
              <a:rPr lang="es-MX" dirty="0">
                <a:latin typeface="Calibri" panose="020F0502020204030204"/>
                <a:cs typeface="Calibri"/>
              </a:rPr>
              <a:t> </a:t>
            </a:r>
            <a:r>
              <a:rPr lang="es-MX" dirty="0" err="1">
                <a:latin typeface="Calibri" panose="020F0502020204030204"/>
                <a:cs typeface="Calibri"/>
              </a:rPr>
              <a:t>avoid</a:t>
            </a:r>
            <a:r>
              <a:rPr lang="es-MX" dirty="0">
                <a:latin typeface="Calibri" panose="020F0502020204030204"/>
                <a:cs typeface="Calibri"/>
              </a:rPr>
              <a:t> in a </a:t>
            </a:r>
            <a:r>
              <a:rPr lang="es-MX" dirty="0" err="1">
                <a:latin typeface="Calibri" panose="020F0502020204030204"/>
                <a:cs typeface="Calibri"/>
              </a:rPr>
              <a:t>job</a:t>
            </a:r>
            <a:r>
              <a:rPr lang="es-MX" dirty="0">
                <a:latin typeface="Calibri" panose="020F0502020204030204"/>
                <a:cs typeface="Calibri"/>
              </a:rPr>
              <a:t> interview. </a:t>
            </a:r>
            <a:endParaRPr kumimoji="0" lang="es-MX" sz="1800" b="0" i="0" u="none" strike="noStrike" kern="1200" cap="none" spc="0" normalizeH="0" baseline="0" noProof="0" dirty="0">
              <a:ln>
                <a:noFill/>
              </a:ln>
              <a:effectLst/>
              <a:uLnTx/>
              <a:uFillTx/>
              <a:latin typeface="Calibri" panose="020F0502020204030204"/>
              <a:ea typeface="Calibri"/>
              <a:cs typeface="Calibri" panose="020F0502020204030204"/>
            </a:endParaRP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3</a:t>
            </a:r>
          </a:p>
        </p:txBody>
      </p:sp>
      <p:sp>
        <p:nvSpPr>
          <p:cNvPr id="12" name="Bocadillo: rectángulo 11">
            <a:extLst>
              <a:ext uri="{FF2B5EF4-FFF2-40B4-BE49-F238E27FC236}">
                <a16:creationId xmlns:a16="http://schemas.microsoft.com/office/drawing/2014/main" id="{5FB121DA-1502-4884-A592-ACBBCBC0D5A4}"/>
              </a:ext>
            </a:extLst>
          </p:cNvPr>
          <p:cNvSpPr/>
          <p:nvPr/>
        </p:nvSpPr>
        <p:spPr>
          <a:xfrm>
            <a:off x="-1015566" y="1181701"/>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tercer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a16="http://schemas.microsoft.com/office/drawing/2014/main" id="{1E86E4DD-E6B8-48BF-B307-69F7921B18B1}"/>
              </a:ext>
            </a:extLst>
          </p:cNvPr>
          <p:cNvSpPr/>
          <p:nvPr/>
        </p:nvSpPr>
        <p:spPr>
          <a:xfrm>
            <a:off x="-1015566" y="5563095"/>
            <a:ext cx="3767910" cy="787588"/>
          </a:xfrm>
          <a:prstGeom prst="wedgeRectCallout">
            <a:avLst>
              <a:gd name="adj1" fmla="val 55752"/>
              <a:gd name="adj2" fmla="val -18537"/>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si es posible que el recurso de </a:t>
            </a:r>
            <a:r>
              <a:rPr kumimoji="0" lang="es-MX" sz="1200" b="0" i="0" u="none" strike="noStrike" kern="1200" cap="none" spc="0" normalizeH="0" baseline="0" noProof="0" err="1">
                <a:ln>
                  <a:noFill/>
                </a:ln>
                <a:solidFill>
                  <a:prstClr val="black"/>
                </a:solidFill>
                <a:effectLst/>
                <a:uLnTx/>
                <a:uFillTx/>
                <a:latin typeface="Calibri" panose="020F0502020204030204"/>
                <a:ea typeface="+mn-ea"/>
                <a:cs typeface="+mn-cs"/>
              </a:rPr>
              <a:t>worksheet</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 se pueda </a:t>
            </a:r>
            <a:r>
              <a:rPr kumimoji="0" lang="es-MX" sz="1200" b="0" i="0" u="none" strike="noStrike" kern="1200" cap="none" spc="0" normalizeH="0" baseline="0" noProof="0" err="1">
                <a:ln>
                  <a:noFill/>
                </a:ln>
                <a:solidFill>
                  <a:prstClr val="black"/>
                </a:solidFill>
                <a:effectLst/>
                <a:uLnTx/>
                <a:uFillTx/>
                <a:latin typeface="Calibri" panose="020F0502020204030204"/>
                <a:ea typeface="+mn-ea"/>
                <a:cs typeface="+mn-cs"/>
              </a:rPr>
              <a:t>incrustrar</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 en la plataforma, entonces hay que realizar este ejercicio </a:t>
            </a:r>
            <a:r>
              <a:rPr kumimoji="0" lang="es-MX" sz="1200" b="0" i="0" u="none" strike="noStrike" kern="1200" cap="none" spc="0" normalizeH="0" baseline="0" noProof="0" err="1">
                <a:ln>
                  <a:noFill/>
                </a:ln>
                <a:solidFill>
                  <a:prstClr val="black"/>
                </a:solidFill>
                <a:effectLst/>
                <a:uLnTx/>
                <a:uFillTx/>
                <a:latin typeface="Calibri" panose="020F0502020204030204"/>
                <a:ea typeface="+mn-ea"/>
                <a:cs typeface="+mn-cs"/>
              </a:rPr>
              <a:t>co</a:t>
            </a:r>
            <a:r>
              <a:rPr lang="es-MX" sz="1200">
                <a:solidFill>
                  <a:prstClr val="black"/>
                </a:solidFill>
                <a:latin typeface="Calibri" panose="020F0502020204030204"/>
              </a:rPr>
              <a:t>n una cuenta de la célula.</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a16="http://schemas.microsoft.com/office/drawing/2014/main" id="{865B1D12-1CC2-4240-A4D1-5701E77B7426}"/>
              </a:ext>
            </a:extLst>
          </p:cNvPr>
          <p:cNvSpPr/>
          <p:nvPr/>
        </p:nvSpPr>
        <p:spPr>
          <a:xfrm>
            <a:off x="-1015566" y="2312760"/>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tercer apartado de esta sección.</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CuadroTexto 6">
            <a:extLst>
              <a:ext uri="{FF2B5EF4-FFF2-40B4-BE49-F238E27FC236}">
                <a16:creationId xmlns:a16="http://schemas.microsoft.com/office/drawing/2014/main" id="{BAFB9244-3848-4066-A4E8-B4EEB5329684}"/>
              </a:ext>
            </a:extLst>
          </p:cNvPr>
          <p:cNvSpPr txBox="1"/>
          <p:nvPr/>
        </p:nvSpPr>
        <p:spPr>
          <a:xfrm>
            <a:off x="1235942" y="1682615"/>
            <a:ext cx="5848349" cy="523220"/>
          </a:xfrm>
          <a:prstGeom prst="rect">
            <a:avLst/>
          </a:prstGeom>
          <a:noFill/>
        </p:spPr>
        <p:txBody>
          <a:bodyPr wrap="square" lIns="91440" tIns="45720" rIns="91440" bIns="45720" rtlCol="0" anchor="t">
            <a:spAutoFit/>
          </a:bodyPr>
          <a:lstStyle/>
          <a:p>
            <a:pPr>
              <a:defRPr/>
            </a:pPr>
            <a:r>
              <a:rPr lang="en-US" sz="1400" dirty="0">
                <a:latin typeface="Calibri" panose="020F0502020204030204"/>
              </a:rPr>
              <a:t>Watch the video and identify the errors the applicant makes. </a:t>
            </a:r>
            <a:endParaRPr lang="es-ES" dirty="0"/>
          </a:p>
          <a:p>
            <a:pPr>
              <a:defRPr/>
            </a:pPr>
            <a:endParaRPr lang="en-US" sz="1400" dirty="0">
              <a:cs typeface="Calibri"/>
            </a:endParaRPr>
          </a:p>
        </p:txBody>
      </p:sp>
      <p:sp>
        <p:nvSpPr>
          <p:cNvPr id="10" name="CuadroTexto 9">
            <a:extLst>
              <a:ext uri="{FF2B5EF4-FFF2-40B4-BE49-F238E27FC236}">
                <a16:creationId xmlns:a16="http://schemas.microsoft.com/office/drawing/2014/main" id="{8B7752AE-7483-4546-A12D-64916D558C45}"/>
              </a:ext>
            </a:extLst>
          </p:cNvPr>
          <p:cNvSpPr txBox="1"/>
          <p:nvPr/>
        </p:nvSpPr>
        <p:spPr>
          <a:xfrm>
            <a:off x="1235942" y="3691354"/>
            <a:ext cx="9453394" cy="307777"/>
          </a:xfrm>
          <a:prstGeom prst="rect">
            <a:avLst/>
          </a:prstGeom>
          <a:noFill/>
        </p:spPr>
        <p:txBody>
          <a:bodyPr wrap="square" lIns="91440" tIns="45720" rIns="91440" bIns="45720" rtlCol="0" anchor="t">
            <a:spAutoFit/>
          </a:bodyPr>
          <a:lstStyle/>
          <a:p>
            <a:pPr lvl="0">
              <a:defRPr/>
            </a:pPr>
            <a:r>
              <a:rPr lang="es-ES" sz="1400" b="1" dirty="0">
                <a:solidFill>
                  <a:prstClr val="black"/>
                </a:solidFill>
                <a:latin typeface="Calibri" panose="020F0502020204030204"/>
              </a:rPr>
              <a:t> </a:t>
            </a:r>
            <a:r>
              <a:rPr lang="es-ES" sz="1400" dirty="0" err="1">
                <a:solidFill>
                  <a:prstClr val="black"/>
                </a:solidFill>
                <a:latin typeface="Calibri" panose="020F0502020204030204"/>
              </a:rPr>
              <a:t>Instruction</a:t>
            </a:r>
            <a:r>
              <a:rPr lang="es-ES" sz="1400" dirty="0">
                <a:solidFill>
                  <a:prstClr val="black"/>
                </a:solidFill>
              </a:rPr>
              <a:t>: </a:t>
            </a:r>
            <a:r>
              <a:rPr lang="es-ES" sz="1400" dirty="0" err="1">
                <a:solidFill>
                  <a:prstClr val="black"/>
                </a:solidFill>
              </a:rPr>
              <a:t>According</a:t>
            </a:r>
            <a:r>
              <a:rPr lang="es-ES" sz="1400" dirty="0">
                <a:solidFill>
                  <a:prstClr val="black"/>
                </a:solidFill>
              </a:rPr>
              <a:t> to the </a:t>
            </a:r>
            <a:r>
              <a:rPr lang="es-ES" sz="1400" dirty="0" err="1">
                <a:solidFill>
                  <a:prstClr val="black"/>
                </a:solidFill>
              </a:rPr>
              <a:t>information</a:t>
            </a:r>
            <a:r>
              <a:rPr lang="es-ES" sz="1400" dirty="0">
                <a:solidFill>
                  <a:prstClr val="black"/>
                </a:solidFill>
              </a:rPr>
              <a:t> </a:t>
            </a:r>
            <a:r>
              <a:rPr lang="es-ES" sz="1400" dirty="0" err="1">
                <a:solidFill>
                  <a:prstClr val="black"/>
                </a:solidFill>
              </a:rPr>
              <a:t>from</a:t>
            </a:r>
            <a:r>
              <a:rPr lang="es-ES" sz="1400" dirty="0">
                <a:solidFill>
                  <a:prstClr val="black"/>
                </a:solidFill>
              </a:rPr>
              <a:t> the video, do </a:t>
            </a:r>
            <a:r>
              <a:rPr lang="es-ES" sz="1400" dirty="0">
                <a:solidFill>
                  <a:prstClr val="black"/>
                </a:solidFill>
                <a:latin typeface="Calibri" panose="020F0502020204030204"/>
              </a:rPr>
              <a:t>the </a:t>
            </a:r>
            <a:r>
              <a:rPr lang="es-ES" sz="1400" dirty="0" err="1">
                <a:solidFill>
                  <a:prstClr val="black"/>
                </a:solidFill>
                <a:latin typeface="Calibri" panose="020F0502020204030204"/>
              </a:rPr>
              <a:t>following</a:t>
            </a:r>
            <a:r>
              <a:rPr lang="es-ES" sz="1400" dirty="0">
                <a:solidFill>
                  <a:prstClr val="black"/>
                </a:solidFill>
                <a:latin typeface="Calibri" panose="020F0502020204030204"/>
              </a:rPr>
              <a:t> </a:t>
            </a:r>
            <a:r>
              <a:rPr lang="es-ES" sz="1400" dirty="0" err="1">
                <a:solidFill>
                  <a:prstClr val="black"/>
                </a:solidFill>
                <a:latin typeface="Calibri" panose="020F0502020204030204"/>
              </a:rPr>
              <a:t>exercise</a:t>
            </a:r>
            <a:endParaRPr lang="es-ES" sz="1400" dirty="0">
              <a:solidFill>
                <a:prstClr val="black"/>
              </a:solidFill>
              <a:latin typeface="Calibri" panose="020F0502020204030204"/>
            </a:endParaRPr>
          </a:p>
        </p:txBody>
      </p:sp>
      <p:pic>
        <p:nvPicPr>
          <p:cNvPr id="3" name="Elementos multimedia en línea 2" title="Job Interview: Sorry I&amp;#39;m Late">
            <a:hlinkClick r:id="" action="ppaction://media"/>
            <a:extLst>
              <a:ext uri="{FF2B5EF4-FFF2-40B4-BE49-F238E27FC236}">
                <a16:creationId xmlns:a16="http://schemas.microsoft.com/office/drawing/2014/main" id="{5E1B6D90-48C0-47C6-A356-3382097A8B71}"/>
              </a:ext>
            </a:extLst>
          </p:cNvPr>
          <p:cNvPicPr>
            <a:picLocks noRot="1" noChangeAspect="1"/>
          </p:cNvPicPr>
          <p:nvPr>
            <a:videoFile r:link="rId1"/>
          </p:nvPr>
        </p:nvPicPr>
        <p:blipFill>
          <a:blip r:embed="rId3"/>
          <a:stretch>
            <a:fillRect/>
          </a:stretch>
        </p:blipFill>
        <p:spPr>
          <a:xfrm>
            <a:off x="1344431" y="2001883"/>
            <a:ext cx="2723078" cy="1531731"/>
          </a:xfrm>
          <a:prstGeom prst="rect">
            <a:avLst/>
          </a:prstGeom>
        </p:spPr>
      </p:pic>
      <p:sp>
        <p:nvSpPr>
          <p:cNvPr id="20" name="CuadroTexto 19">
            <a:extLst>
              <a:ext uri="{FF2B5EF4-FFF2-40B4-BE49-F238E27FC236}">
                <a16:creationId xmlns:a16="http://schemas.microsoft.com/office/drawing/2014/main" id="{8DA6269A-4168-42BC-BD62-B31A26976A78}"/>
              </a:ext>
            </a:extLst>
          </p:cNvPr>
          <p:cNvSpPr txBox="1"/>
          <p:nvPr/>
        </p:nvSpPr>
        <p:spPr>
          <a:xfrm>
            <a:off x="4160117" y="2454423"/>
            <a:ext cx="4679084" cy="307777"/>
          </a:xfrm>
          <a:prstGeom prst="wedgeRectCallout">
            <a:avLst>
              <a:gd name="adj1" fmla="val -54193"/>
              <a:gd name="adj2" fmla="val -25765"/>
            </a:avLst>
          </a:prstGeom>
          <a:noFill/>
        </p:spPr>
        <p:txBody>
          <a:bodyPr wrap="square" rtlCol="0">
            <a:spAutoFit/>
          </a:bodyPr>
          <a:lstStyle/>
          <a:p>
            <a:r>
              <a:rPr lang="en-US" sz="1400">
                <a:solidFill>
                  <a:prstClr val="black"/>
                </a:solidFill>
                <a:hlinkClick r:id="rId4"/>
              </a:rPr>
              <a:t>https://www.youtube.com/watch?v=3AgfK3R8Pgs</a:t>
            </a:r>
            <a:r>
              <a:rPr lang="en-US" sz="1400">
                <a:solidFill>
                  <a:prstClr val="black"/>
                </a:solidFill>
              </a:rPr>
              <a:t> </a:t>
            </a:r>
          </a:p>
        </p:txBody>
      </p:sp>
      <p:pic>
        <p:nvPicPr>
          <p:cNvPr id="4" name="Imagen 3">
            <a:extLst>
              <a:ext uri="{FF2B5EF4-FFF2-40B4-BE49-F238E27FC236}">
                <a16:creationId xmlns:a16="http://schemas.microsoft.com/office/drawing/2014/main" id="{29C66BA6-C460-4051-88D3-141A7F68239F}"/>
              </a:ext>
            </a:extLst>
          </p:cNvPr>
          <p:cNvPicPr>
            <a:picLocks noChangeAspect="1"/>
          </p:cNvPicPr>
          <p:nvPr/>
        </p:nvPicPr>
        <p:blipFill rotWithShape="1">
          <a:blip r:embed="rId5"/>
          <a:srcRect l="29425" t="18322" r="29827" b="20874"/>
          <a:stretch/>
        </p:blipFill>
        <p:spPr>
          <a:xfrm>
            <a:off x="3648288" y="4086070"/>
            <a:ext cx="2967773" cy="2491013"/>
          </a:xfrm>
          <a:prstGeom prst="rect">
            <a:avLst/>
          </a:prstGeom>
        </p:spPr>
      </p:pic>
      <p:sp>
        <p:nvSpPr>
          <p:cNvPr id="22" name="Bocadillo: rectángulo 21">
            <a:extLst>
              <a:ext uri="{FF2B5EF4-FFF2-40B4-BE49-F238E27FC236}">
                <a16:creationId xmlns:a16="http://schemas.microsoft.com/office/drawing/2014/main" id="{A11F2E3B-A3AC-4632-9000-0A7F8C9DDFB9}"/>
              </a:ext>
            </a:extLst>
          </p:cNvPr>
          <p:cNvSpPr/>
          <p:nvPr/>
        </p:nvSpPr>
        <p:spPr>
          <a:xfrm>
            <a:off x="-1044817" y="4517351"/>
            <a:ext cx="3767910" cy="787588"/>
          </a:xfrm>
          <a:prstGeom prst="wedgeRectCallout">
            <a:avLst>
              <a:gd name="adj1" fmla="val 55752"/>
              <a:gd name="adj2" fmla="val -1853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verificar si es posible usar un recurso de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worksheet</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 en la plataforma. Pongo este de ejemplo</a:t>
            </a:r>
            <a:r>
              <a:rPr lang="es-MX" sz="1200" dirty="0">
                <a:solidFill>
                  <a:prstClr val="black"/>
                </a:solidFill>
              </a:rPr>
              <a:t>: </a:t>
            </a:r>
            <a:r>
              <a:rPr lang="es-MX" sz="1200" dirty="0">
                <a:solidFill>
                  <a:prstClr val="black"/>
                </a:solidFill>
                <a:hlinkClick r:id="rId6"/>
              </a:rPr>
              <a:t>https://es.liveworksheets.com/3-sm877408nu</a:t>
            </a:r>
            <a:r>
              <a:rPr lang="es-MX" sz="1200" dirty="0">
                <a:solidFill>
                  <a:prstClr val="black"/>
                </a:solidFill>
              </a:rPr>
              <a:t> </a:t>
            </a:r>
          </a:p>
        </p:txBody>
      </p:sp>
    </p:spTree>
    <p:extLst>
      <p:ext uri="{BB962C8B-B14F-4D97-AF65-F5344CB8AC3E}">
        <p14:creationId xmlns:p14="http://schemas.microsoft.com/office/powerpoint/2010/main" val="216590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9203" y="1682615"/>
            <a:ext cx="10557598" cy="50561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id="{BBDB4281-4FFA-40A6-BBD4-150933920B73}"/>
              </a:ext>
            </a:extLst>
          </p:cNvPr>
          <p:cNvSpPr/>
          <p:nvPr/>
        </p:nvSpPr>
        <p:spPr>
          <a:xfrm>
            <a:off x="1009203" y="1140796"/>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defRPr/>
            </a:pPr>
            <a:r>
              <a:rPr kumimoji="0" lang="es-MX" sz="1800" b="0" i="0" u="none" strike="noStrike" kern="1200" cap="none" spc="0" normalizeH="0" baseline="0" noProof="0" dirty="0">
                <a:ln>
                  <a:noFill/>
                </a:ln>
                <a:solidFill>
                  <a:prstClr val="white"/>
                </a:solidFill>
                <a:effectLst/>
                <a:uLnTx/>
                <a:uFillTx/>
                <a:latin typeface="Calibri" panose="020F0502020204030204"/>
                <a:ea typeface="+mn-ea"/>
                <a:cs typeface="Calibri"/>
              </a:rPr>
              <a:t>3.1.4</a:t>
            </a:r>
            <a:r>
              <a:rPr lang="es-MX" dirty="0">
                <a:solidFill>
                  <a:prstClr val="white"/>
                </a:solidFill>
                <a:cs typeface="Calibri"/>
              </a:rPr>
              <a:t>. Interview </a:t>
            </a:r>
            <a:r>
              <a:rPr lang="es-MX" dirty="0" err="1">
                <a:solidFill>
                  <a:prstClr val="white"/>
                </a:solidFill>
                <a:cs typeface="Calibri"/>
              </a:rPr>
              <a:t>through</a:t>
            </a:r>
            <a:r>
              <a:rPr lang="es-MX" dirty="0">
                <a:solidFill>
                  <a:prstClr val="white"/>
                </a:solidFill>
                <a:cs typeface="Calibri"/>
              </a:rPr>
              <a:t> video </a:t>
            </a:r>
            <a:r>
              <a:rPr lang="es-MX" dirty="0" err="1">
                <a:solidFill>
                  <a:prstClr val="white"/>
                </a:solidFill>
                <a:cs typeface="Calibri"/>
              </a:rPr>
              <a:t>conferencing</a:t>
            </a:r>
            <a:r>
              <a:rPr lang="es-MX" dirty="0">
                <a:solidFill>
                  <a:prstClr val="white"/>
                </a:solidFill>
                <a:cs typeface="Calibri"/>
              </a:rPr>
              <a:t> </a:t>
            </a:r>
            <a:endParaRPr kumimoji="0" lang="es-MX" sz="1800" b="0" i="0" u="none" strike="noStrike" kern="1200" cap="none" spc="0" normalizeH="0" baseline="0" noProof="0" dirty="0">
              <a:ln>
                <a:noFill/>
              </a:ln>
              <a:solidFill>
                <a:prstClr val="white"/>
              </a:solidFill>
              <a:effectLst/>
              <a:uLnTx/>
              <a:uFillTx/>
              <a:latin typeface="Calibri" panose="020F0502020204030204"/>
              <a:ea typeface="Calibri"/>
              <a:cs typeface="Calibri" panose="020F0502020204030204"/>
            </a:endParaRP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3</a:t>
            </a:r>
          </a:p>
        </p:txBody>
      </p:sp>
      <p:sp>
        <p:nvSpPr>
          <p:cNvPr id="12" name="Bocadillo: rectángulo 11">
            <a:extLst>
              <a:ext uri="{FF2B5EF4-FFF2-40B4-BE49-F238E27FC236}">
                <a16:creationId xmlns:a16="http://schemas.microsoft.com/office/drawing/2014/main" id="{5FB121DA-1502-4884-A592-ACBBCBC0D5A4}"/>
              </a:ext>
            </a:extLst>
          </p:cNvPr>
          <p:cNvSpPr/>
          <p:nvPr/>
        </p:nvSpPr>
        <p:spPr>
          <a:xfrm>
            <a:off x="-1015566" y="1181701"/>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cuarto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a16="http://schemas.microsoft.com/office/drawing/2014/main" id="{865B1D12-1CC2-4240-A4D1-5701E77B7426}"/>
              </a:ext>
            </a:extLst>
          </p:cNvPr>
          <p:cNvSpPr/>
          <p:nvPr/>
        </p:nvSpPr>
        <p:spPr>
          <a:xfrm>
            <a:off x="-1015566" y="2312760"/>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a:t>
            </a:r>
            <a:r>
              <a:rPr lang="es-MX" sz="1200">
                <a:solidFill>
                  <a:prstClr val="black"/>
                </a:solidFill>
                <a:latin typeface="Calibri" panose="020F0502020204030204"/>
              </a:rPr>
              <a:t>cuarto</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Imagen 16">
            <a:extLst>
              <a:ext uri="{FF2B5EF4-FFF2-40B4-BE49-F238E27FC236}">
                <a16:creationId xmlns:a16="http://schemas.microsoft.com/office/drawing/2014/main" id="{F22D7D02-576C-4BA5-8A98-870878C462EA}"/>
              </a:ext>
            </a:extLst>
          </p:cNvPr>
          <p:cNvPicPr>
            <a:picLocks noChangeAspect="1"/>
          </p:cNvPicPr>
          <p:nvPr/>
        </p:nvPicPr>
        <p:blipFill rotWithShape="1">
          <a:blip r:embed="rId2"/>
          <a:srcRect l="8549" t="10181" r="8434" b="8836"/>
          <a:stretch/>
        </p:blipFill>
        <p:spPr>
          <a:xfrm>
            <a:off x="4448838" y="2405370"/>
            <a:ext cx="4150217" cy="3311834"/>
          </a:xfrm>
          <a:prstGeom prst="rect">
            <a:avLst/>
          </a:prstGeom>
        </p:spPr>
      </p:pic>
      <p:sp>
        <p:nvSpPr>
          <p:cNvPr id="9" name="CuadroTexto 8">
            <a:extLst>
              <a:ext uri="{FF2B5EF4-FFF2-40B4-BE49-F238E27FC236}">
                <a16:creationId xmlns:a16="http://schemas.microsoft.com/office/drawing/2014/main" id="{DF22A637-64A1-D5ED-E44E-97F1477125D1}"/>
              </a:ext>
            </a:extLst>
          </p:cNvPr>
          <p:cNvSpPr txBox="1"/>
          <p:nvPr/>
        </p:nvSpPr>
        <p:spPr>
          <a:xfrm>
            <a:off x="1603043" y="1891523"/>
            <a:ext cx="9963758" cy="355803"/>
          </a:xfrm>
          <a:prstGeom prst="rect">
            <a:avLst/>
          </a:prstGeom>
          <a:noFill/>
        </p:spPr>
        <p:txBody>
          <a:bodyPr wrap="square" lIns="91440" tIns="45720" rIns="91440" bIns="45720" anchor="t">
            <a:spAutoFit/>
          </a:bodyPr>
          <a:lstStyle/>
          <a:p>
            <a:pPr algn="just" fontAlgn="base">
              <a:lnSpc>
                <a:spcPct val="107000"/>
              </a:lnSpc>
              <a:spcAft>
                <a:spcPts val="800"/>
              </a:spcAft>
            </a:pPr>
            <a:r>
              <a:rPr lang="en-US" sz="1600" dirty="0">
                <a:ea typeface="+mn-lt"/>
                <a:cs typeface="+mn-lt"/>
              </a:rPr>
              <a:t>Click the </a:t>
            </a:r>
            <a:r>
              <a:rPr lang="en-US" sz="1600" b="1" dirty="0">
                <a:ea typeface="+mn-lt"/>
                <a:cs typeface="+mn-lt"/>
              </a:rPr>
              <a:t>button </a:t>
            </a:r>
            <a:r>
              <a:rPr lang="en-US" sz="1600" dirty="0"/>
              <a:t>on the right</a:t>
            </a:r>
            <a:r>
              <a:rPr lang="en-US" sz="1600" b="1" dirty="0">
                <a:ea typeface="+mn-lt"/>
                <a:cs typeface="+mn-lt"/>
              </a:rPr>
              <a:t> </a:t>
            </a:r>
            <a:r>
              <a:rPr lang="en-US" sz="1600" dirty="0">
                <a:ea typeface="Calibri" panose="020F0502020204030204" pitchFamily="34" charset="0"/>
                <a:cs typeface="Times New Roman" panose="02020603050405020304" pitchFamily="18" charset="0"/>
              </a:rPr>
              <a:t>to watch the presentation on what a video conference interview is. </a:t>
            </a:r>
            <a:endParaRPr lang="es-MX" sz="1600" dirty="0">
              <a:ea typeface="Calibri" panose="020F0502020204030204" pitchFamily="34" charset="0"/>
              <a:cs typeface="Times New Roman" panose="02020603050405020304" pitchFamily="18" charset="0"/>
            </a:endParaRPr>
          </a:p>
        </p:txBody>
      </p:sp>
      <p:pic>
        <p:nvPicPr>
          <p:cNvPr id="10" name="Imagen 9">
            <a:extLst>
              <a:ext uri="{FF2B5EF4-FFF2-40B4-BE49-F238E27FC236}">
                <a16:creationId xmlns:a16="http://schemas.microsoft.com/office/drawing/2014/main" id="{55422602-AE28-ECE8-E7B9-4F8060204BAA}"/>
              </a:ext>
            </a:extLst>
          </p:cNvPr>
          <p:cNvPicPr>
            <a:picLocks noChangeAspect="1"/>
          </p:cNvPicPr>
          <p:nvPr/>
        </p:nvPicPr>
        <p:blipFill>
          <a:blip r:embed="rId3"/>
          <a:stretch>
            <a:fillRect/>
          </a:stretch>
        </p:blipFill>
        <p:spPr>
          <a:xfrm>
            <a:off x="1140537" y="1891523"/>
            <a:ext cx="462506" cy="318471"/>
          </a:xfrm>
          <a:prstGeom prst="rect">
            <a:avLst/>
          </a:prstGeom>
        </p:spPr>
      </p:pic>
      <p:sp>
        <p:nvSpPr>
          <p:cNvPr id="11" name="Bocadillo: rectángulo 10">
            <a:extLst>
              <a:ext uri="{FF2B5EF4-FFF2-40B4-BE49-F238E27FC236}">
                <a16:creationId xmlns:a16="http://schemas.microsoft.com/office/drawing/2014/main" id="{959E9D6B-D969-6634-8935-8E3AC91C29BF}"/>
              </a:ext>
            </a:extLst>
          </p:cNvPr>
          <p:cNvSpPr/>
          <p:nvPr/>
        </p:nvSpPr>
        <p:spPr>
          <a:xfrm>
            <a:off x="1140537" y="3696903"/>
            <a:ext cx="2772996" cy="1336384"/>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just">
              <a:lnSpc>
                <a:spcPct val="107000"/>
              </a:lnSpc>
              <a:spcAft>
                <a:spcPts val="800"/>
              </a:spcAft>
            </a:pPr>
            <a:r>
              <a:rPr lang="es-MX" sz="1400" b="1" kern="1200" dirty="0">
                <a:solidFill>
                  <a:srgbClr val="000000"/>
                </a:solidFill>
                <a:effectLst/>
                <a:ea typeface="Calibri" panose="020F0502020204030204" pitchFamily="34" charset="0"/>
                <a:cs typeface="Times New Roman" panose="02020603050405020304" pitchFamily="18" charset="0"/>
              </a:rPr>
              <a:t>Aurelio: </a:t>
            </a:r>
            <a:r>
              <a:rPr lang="es-MX" sz="1400" kern="1200" dirty="0">
                <a:solidFill>
                  <a:srgbClr val="000000"/>
                </a:solidFill>
                <a:effectLst/>
                <a:ea typeface="Calibri" panose="020F0502020204030204" pitchFamily="34" charset="0"/>
                <a:cs typeface="Times New Roman" panose="02020603050405020304" pitchFamily="18" charset="0"/>
              </a:rPr>
              <a:t>Elaborar una presentación en Genially para el siguiente apartado. Anexo información compartida por el docente para su elaboración </a:t>
            </a:r>
            <a:r>
              <a:rPr lang="es-MX" sz="1400" b="1" kern="1200" dirty="0">
                <a:solidFill>
                  <a:srgbClr val="000000"/>
                </a:solidFill>
                <a:effectLst/>
                <a:ea typeface="Calibri" panose="020F0502020204030204" pitchFamily="34" charset="0"/>
                <a:cs typeface="Times New Roman" panose="02020603050405020304" pitchFamily="18" charset="0"/>
              </a:rPr>
              <a:t>.  </a:t>
            </a:r>
            <a:endParaRPr lang="es-MX"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87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5153" y="1886353"/>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a16="http://schemas.microsoft.com/office/drawing/2014/main" id="{BBDB4281-4FFA-40A6-BBD4-150933920B73}"/>
              </a:ext>
            </a:extLst>
          </p:cNvPr>
          <p:cNvSpPr/>
          <p:nvPr/>
        </p:nvSpPr>
        <p:spPr>
          <a:xfrm>
            <a:off x="1005153" y="1393348"/>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ES" dirty="0"/>
              <a:t>3.2.1. </a:t>
            </a:r>
            <a:r>
              <a:rPr lang="es-ES" dirty="0" err="1"/>
              <a:t>Activity</a:t>
            </a:r>
            <a:r>
              <a:rPr lang="es-ES" dirty="0"/>
              <a:t>: </a:t>
            </a:r>
            <a:r>
              <a:rPr lang="es-ES" dirty="0" err="1">
                <a:solidFill>
                  <a:schemeClr val="bg1"/>
                </a:solidFill>
              </a:rPr>
              <a:t>Vocabulary</a:t>
            </a:r>
            <a:r>
              <a:rPr lang="es-ES" dirty="0">
                <a:solidFill>
                  <a:schemeClr val="bg1"/>
                </a:solidFill>
              </a:rPr>
              <a:t> </a:t>
            </a:r>
            <a:r>
              <a:rPr lang="es-ES" dirty="0" err="1">
                <a:solidFill>
                  <a:schemeClr val="bg1"/>
                </a:solidFill>
              </a:rPr>
              <a:t>activity</a:t>
            </a:r>
            <a:r>
              <a:rPr lang="es-ES" dirty="0">
                <a:solidFill>
                  <a:schemeClr val="bg1"/>
                </a:solidFill>
              </a:rPr>
              <a:t> </a:t>
            </a:r>
            <a:r>
              <a:rPr lang="es-ES" dirty="0" err="1">
                <a:solidFill>
                  <a:schemeClr val="bg1"/>
                </a:solidFill>
              </a:rPr>
              <a:t>about</a:t>
            </a:r>
            <a:r>
              <a:rPr lang="es-ES" dirty="0">
                <a:solidFill>
                  <a:schemeClr val="bg1"/>
                </a:solidFill>
              </a:rPr>
              <a:t> </a:t>
            </a:r>
            <a:r>
              <a:rPr lang="es-ES" dirty="0" err="1">
                <a:solidFill>
                  <a:schemeClr val="bg1"/>
                </a:solidFill>
              </a:rPr>
              <a:t>meetings</a:t>
            </a:r>
            <a:r>
              <a:rPr lang="es-ES" dirty="0">
                <a:solidFill>
                  <a:schemeClr val="bg1"/>
                </a:solidFill>
              </a:rPr>
              <a:t> </a:t>
            </a: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3</a:t>
            </a:r>
          </a:p>
        </p:txBody>
      </p:sp>
      <p:sp>
        <p:nvSpPr>
          <p:cNvPr id="5" name="CuadroTexto 4">
            <a:extLst>
              <a:ext uri="{FF2B5EF4-FFF2-40B4-BE49-F238E27FC236}">
                <a16:creationId xmlns:a16="http://schemas.microsoft.com/office/drawing/2014/main" id="{4A2B3F50-1B15-4038-A5C7-49F496F6BD7C}"/>
              </a:ext>
            </a:extLst>
          </p:cNvPr>
          <p:cNvSpPr txBox="1"/>
          <p:nvPr/>
        </p:nvSpPr>
        <p:spPr>
          <a:xfrm>
            <a:off x="1005153" y="994064"/>
            <a:ext cx="9719187" cy="369332"/>
          </a:xfrm>
          <a:prstGeom prst="rect">
            <a:avLst/>
          </a:prstGeom>
          <a:noFill/>
        </p:spPr>
        <p:txBody>
          <a:bodyPr wrap="square" rtlCol="0">
            <a:spAutoFit/>
          </a:bodyPr>
          <a:lstStyle/>
          <a:p>
            <a:r>
              <a:rPr lang="es-MX" b="1" dirty="0"/>
              <a:t>3.2. Meetings</a:t>
            </a:r>
          </a:p>
        </p:txBody>
      </p:sp>
      <p:sp>
        <p:nvSpPr>
          <p:cNvPr id="10" name="Bocadillo: rectángulo 9">
            <a:extLst>
              <a:ext uri="{FF2B5EF4-FFF2-40B4-BE49-F238E27FC236}">
                <a16:creationId xmlns:a16="http://schemas.microsoft.com/office/drawing/2014/main" id="{BC2574C5-BC5B-BEE4-CC2B-EBDA8EB07315}"/>
              </a:ext>
            </a:extLst>
          </p:cNvPr>
          <p:cNvSpPr/>
          <p:nvPr/>
        </p:nvSpPr>
        <p:spPr>
          <a:xfrm>
            <a:off x="-945046" y="1047072"/>
            <a:ext cx="1791855" cy="323938"/>
          </a:xfrm>
          <a:prstGeom prst="wedgeRectCallout">
            <a:avLst>
              <a:gd name="adj1" fmla="val 61099"/>
              <a:gd name="adj2" fmla="val -2052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lang="es-MX" sz="1200">
              <a:solidFill>
                <a:prstClr val="black"/>
              </a:solidFill>
              <a:latin typeface="Calibri" panose="020F0502020204030204"/>
            </a:endParaRPr>
          </a:p>
        </p:txBody>
      </p:sp>
      <p:sp>
        <p:nvSpPr>
          <p:cNvPr id="22" name="Bocadillo: rectángulo 21">
            <a:extLst>
              <a:ext uri="{FF2B5EF4-FFF2-40B4-BE49-F238E27FC236}">
                <a16:creationId xmlns:a16="http://schemas.microsoft.com/office/drawing/2014/main" id="{433E542D-3B97-4E8C-A6B1-5FE231791304}"/>
              </a:ext>
            </a:extLst>
          </p:cNvPr>
          <p:cNvSpPr/>
          <p:nvPr/>
        </p:nvSpPr>
        <p:spPr>
          <a:xfrm>
            <a:off x="-945046" y="1486713"/>
            <a:ext cx="1791855" cy="428376"/>
          </a:xfrm>
          <a:prstGeom prst="wedgeRectCallout">
            <a:avLst>
              <a:gd name="adj1" fmla="val 61099"/>
              <a:gd name="adj2" fmla="val -2052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lang="es-MX" sz="1200">
              <a:solidFill>
                <a:prstClr val="black"/>
              </a:solidFill>
              <a:latin typeface="Calibri" panose="020F0502020204030204"/>
            </a:endParaRPr>
          </a:p>
        </p:txBody>
      </p:sp>
      <p:sp>
        <p:nvSpPr>
          <p:cNvPr id="23" name="Bocadillo: rectángulo 22">
            <a:extLst>
              <a:ext uri="{FF2B5EF4-FFF2-40B4-BE49-F238E27FC236}">
                <a16:creationId xmlns:a16="http://schemas.microsoft.com/office/drawing/2014/main" id="{C6F66A38-6E0D-45E1-B8D6-735909845990}"/>
              </a:ext>
            </a:extLst>
          </p:cNvPr>
          <p:cNvSpPr/>
          <p:nvPr/>
        </p:nvSpPr>
        <p:spPr>
          <a:xfrm>
            <a:off x="-953288" y="2020348"/>
            <a:ext cx="1791855" cy="565834"/>
          </a:xfrm>
          <a:prstGeom prst="wedgeRectCallout">
            <a:avLst>
              <a:gd name="adj1" fmla="val 61099"/>
              <a:gd name="adj2" fmla="val -2052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lang="es-MX" sz="1200">
              <a:solidFill>
                <a:prstClr val="black"/>
              </a:solidFill>
              <a:latin typeface="Calibri" panose="020F0502020204030204"/>
            </a:endParaRPr>
          </a:p>
        </p:txBody>
      </p:sp>
      <p:sp>
        <p:nvSpPr>
          <p:cNvPr id="4" name="CuadroTexto 3">
            <a:extLst>
              <a:ext uri="{FF2B5EF4-FFF2-40B4-BE49-F238E27FC236}">
                <a16:creationId xmlns:a16="http://schemas.microsoft.com/office/drawing/2014/main" id="{70675C58-19D5-4B19-9662-38C37294EBE4}"/>
              </a:ext>
            </a:extLst>
          </p:cNvPr>
          <p:cNvSpPr txBox="1"/>
          <p:nvPr/>
        </p:nvSpPr>
        <p:spPr>
          <a:xfrm>
            <a:off x="1265382" y="2170545"/>
            <a:ext cx="9921465" cy="3754874"/>
          </a:xfrm>
          <a:prstGeom prst="rect">
            <a:avLst/>
          </a:prstGeom>
          <a:noFill/>
        </p:spPr>
        <p:txBody>
          <a:bodyPr wrap="square" lIns="91440" tIns="45720" rIns="91440" bIns="45720" rtlCol="0" anchor="t">
            <a:spAutoFit/>
          </a:bodyPr>
          <a:lstStyle/>
          <a:p>
            <a:r>
              <a:rPr lang="en-US" sz="1400" dirty="0"/>
              <a:t>In this module, you  are going to learn about meetings, but first let's review some vocabulary related to this main topic. It's important to check meaning because a pair of them are false cognates. They don't have the meaning they seem to have, at least in this context. Guess what words are we talking about?</a:t>
            </a:r>
          </a:p>
          <a:p>
            <a:endParaRPr lang="en-US" sz="1400" dirty="0"/>
          </a:p>
          <a:p>
            <a:r>
              <a:rPr lang="en-US" sz="1400" b="1" dirty="0"/>
              <a:t>Vocabulary:</a:t>
            </a:r>
          </a:p>
          <a:p>
            <a:r>
              <a:rPr lang="en-US" sz="1400" dirty="0"/>
              <a:t>Meet.</a:t>
            </a:r>
          </a:p>
          <a:p>
            <a:r>
              <a:rPr lang="en-US" sz="1400" dirty="0"/>
              <a:t>Meeting.</a:t>
            </a:r>
          </a:p>
          <a:p>
            <a:r>
              <a:rPr lang="en-US" sz="1400" dirty="0"/>
              <a:t>Hold.</a:t>
            </a:r>
          </a:p>
          <a:p>
            <a:r>
              <a:rPr lang="en-US" sz="1400" dirty="0"/>
              <a:t>Outcome.</a:t>
            </a:r>
          </a:p>
          <a:p>
            <a:r>
              <a:rPr lang="en-US" sz="1400" dirty="0"/>
              <a:t>Agenda.</a:t>
            </a:r>
          </a:p>
          <a:p>
            <a:r>
              <a:rPr lang="en-US" sz="1400" dirty="0"/>
              <a:t>Minute.</a:t>
            </a:r>
          </a:p>
          <a:p>
            <a:r>
              <a:rPr lang="en-US" sz="1400" dirty="0"/>
              <a:t>Attendee.</a:t>
            </a:r>
          </a:p>
          <a:p>
            <a:endParaRPr lang="en-US" sz="1400" dirty="0"/>
          </a:p>
          <a:p>
            <a:r>
              <a:rPr lang="en-US" sz="1400" b="1" dirty="0"/>
              <a:t>Observe that the two words that are false cognates are:</a:t>
            </a:r>
          </a:p>
          <a:p>
            <a:endParaRPr lang="en-US" sz="1400" b="1" dirty="0"/>
          </a:p>
          <a:p>
            <a:r>
              <a:rPr lang="en-US" sz="1400" b="1" dirty="0"/>
              <a:t>Agenda: </a:t>
            </a:r>
            <a:r>
              <a:rPr lang="en-US" sz="1400" dirty="0"/>
              <a:t>In this context agenda means a list of topics to be discussed at a formal meeting.</a:t>
            </a:r>
          </a:p>
          <a:p>
            <a:r>
              <a:rPr lang="en-US" sz="1400" b="1" dirty="0"/>
              <a:t>Minutes: </a:t>
            </a:r>
            <a:r>
              <a:rPr lang="en-US" sz="1400" dirty="0"/>
              <a:t>It means a summarized record of the topics discussed at a meeting.</a:t>
            </a:r>
          </a:p>
        </p:txBody>
      </p:sp>
    </p:spTree>
    <p:extLst>
      <p:ext uri="{BB962C8B-B14F-4D97-AF65-F5344CB8AC3E}">
        <p14:creationId xmlns:p14="http://schemas.microsoft.com/office/powerpoint/2010/main" val="410768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5153" y="833407"/>
            <a:ext cx="10557598" cy="553968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3</a:t>
            </a:r>
          </a:p>
        </p:txBody>
      </p:sp>
      <p:sp>
        <p:nvSpPr>
          <p:cNvPr id="23" name="Bocadillo: rectángulo 22">
            <a:extLst>
              <a:ext uri="{FF2B5EF4-FFF2-40B4-BE49-F238E27FC236}">
                <a16:creationId xmlns:a16="http://schemas.microsoft.com/office/drawing/2014/main" id="{C6F66A38-6E0D-45E1-B8D6-735909845990}"/>
              </a:ext>
            </a:extLst>
          </p:cNvPr>
          <p:cNvSpPr/>
          <p:nvPr/>
        </p:nvSpPr>
        <p:spPr>
          <a:xfrm>
            <a:off x="-945735" y="939693"/>
            <a:ext cx="1791855" cy="565834"/>
          </a:xfrm>
          <a:prstGeom prst="wedgeRectCallout">
            <a:avLst>
              <a:gd name="adj1" fmla="val 61099"/>
              <a:gd name="adj2" fmla="val -2052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continuación de la diapositiva anterior.</a:t>
            </a:r>
            <a:endParaRPr lang="es-MX" sz="1200">
              <a:solidFill>
                <a:prstClr val="black"/>
              </a:solidFill>
              <a:latin typeface="Calibri" panose="020F0502020204030204"/>
            </a:endParaRPr>
          </a:p>
        </p:txBody>
      </p:sp>
      <p:sp>
        <p:nvSpPr>
          <p:cNvPr id="4" name="CuadroTexto 3">
            <a:extLst>
              <a:ext uri="{FF2B5EF4-FFF2-40B4-BE49-F238E27FC236}">
                <a16:creationId xmlns:a16="http://schemas.microsoft.com/office/drawing/2014/main" id="{70675C58-19D5-4B19-9662-38C37294EBE4}"/>
              </a:ext>
            </a:extLst>
          </p:cNvPr>
          <p:cNvSpPr txBox="1"/>
          <p:nvPr/>
        </p:nvSpPr>
        <p:spPr>
          <a:xfrm>
            <a:off x="1323219" y="1006763"/>
            <a:ext cx="9921465" cy="523220"/>
          </a:xfrm>
          <a:prstGeom prst="rect">
            <a:avLst/>
          </a:prstGeom>
          <a:noFill/>
        </p:spPr>
        <p:txBody>
          <a:bodyPr wrap="square" lIns="91440" tIns="45720" rIns="91440" bIns="45720" rtlCol="0" anchor="t">
            <a:spAutoFit/>
          </a:bodyPr>
          <a:lstStyle/>
          <a:p>
            <a:r>
              <a:rPr lang="en-US" sz="1400" b="1" dirty="0">
                <a:ea typeface="+mn-lt"/>
                <a:cs typeface="+mn-lt"/>
              </a:rPr>
              <a:t>First check the meaning of the previous words in a dictionary and then choose the appropriate word to complete the following sentences:</a:t>
            </a:r>
            <a:endParaRPr lang="es-ES" dirty="0">
              <a:cs typeface="Calibri" panose="020F0502020204030204"/>
            </a:endParaRPr>
          </a:p>
        </p:txBody>
      </p:sp>
      <p:pic>
        <p:nvPicPr>
          <p:cNvPr id="17" name="Gráfico 16" descr="Portapapeles mezclado con relleno sólido">
            <a:extLst>
              <a:ext uri="{FF2B5EF4-FFF2-40B4-BE49-F238E27FC236}">
                <a16:creationId xmlns:a16="http://schemas.microsoft.com/office/drawing/2014/main" id="{B6820C6B-FEBE-4604-8851-07B8A33732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31846" y="1890446"/>
            <a:ext cx="5193299" cy="4166130"/>
          </a:xfrm>
          <a:prstGeom prst="rect">
            <a:avLst/>
          </a:prstGeom>
        </p:spPr>
      </p:pic>
      <p:sp>
        <p:nvSpPr>
          <p:cNvPr id="18" name="Bocadillo: rectángulo 17">
            <a:extLst>
              <a:ext uri="{FF2B5EF4-FFF2-40B4-BE49-F238E27FC236}">
                <a16:creationId xmlns:a16="http://schemas.microsoft.com/office/drawing/2014/main" id="{5BE3C469-C1F3-47FE-86C8-FF5F9DF82FBF}"/>
              </a:ext>
            </a:extLst>
          </p:cNvPr>
          <p:cNvSpPr/>
          <p:nvPr/>
        </p:nvSpPr>
        <p:spPr>
          <a:xfrm>
            <a:off x="370929" y="3005314"/>
            <a:ext cx="3224416" cy="1328506"/>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400" b="1" dirty="0">
                <a:solidFill>
                  <a:prstClr val="black"/>
                </a:solidFill>
                <a:latin typeface="Calibri" panose="020F0502020204030204"/>
              </a:rPr>
              <a:t>Aurelio: </a:t>
            </a:r>
            <a:r>
              <a:rPr lang="es-MX" sz="1400" dirty="0">
                <a:solidFill>
                  <a:prstClr val="black"/>
                </a:solidFill>
                <a:latin typeface="Calibri" panose="020F0502020204030204"/>
              </a:rPr>
              <a:t>elaborar una actividad de completar enunciados, puede ser en </a:t>
            </a:r>
            <a:r>
              <a:rPr lang="es-MX" sz="1400" dirty="0" err="1">
                <a:solidFill>
                  <a:prstClr val="black"/>
                </a:solidFill>
                <a:latin typeface="Calibri" panose="020F0502020204030204"/>
              </a:rPr>
              <a:t>educaplay</a:t>
            </a:r>
            <a:r>
              <a:rPr lang="es-MX" sz="1400" dirty="0">
                <a:solidFill>
                  <a:prstClr val="black"/>
                </a:solidFill>
                <a:latin typeface="Calibri" panose="020F0502020204030204"/>
              </a:rPr>
              <a:t> o en formato quiz de </a:t>
            </a:r>
            <a:r>
              <a:rPr lang="es-MX" sz="1400" dirty="0" err="1">
                <a:solidFill>
                  <a:prstClr val="black"/>
                </a:solidFill>
                <a:latin typeface="Calibri" panose="020F0502020204030204"/>
              </a:rPr>
              <a:t>genially</a:t>
            </a:r>
            <a:r>
              <a:rPr lang="es-MX" sz="1400" dirty="0">
                <a:solidFill>
                  <a:prstClr val="black"/>
                </a:solidFill>
                <a:latin typeface="Calibri" panose="020F0502020204030204"/>
              </a:rPr>
              <a:t>. Anexo información proporcionada por las maestras. </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29139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2139</Words>
  <Application>Microsoft Office PowerPoint</Application>
  <PresentationFormat>Panorámica</PresentationFormat>
  <Paragraphs>201</Paragraphs>
  <Slides>19</Slides>
  <Notes>11</Notes>
  <HiddenSlides>0</HiddenSlides>
  <MMClips>3</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Arial Narrow</vt:lpstr>
      <vt:lpstr>Calibri</vt:lpstr>
      <vt:lpstr>Calibri Light</vt:lpstr>
      <vt:lpstr>Times New Roman</vt:lpstr>
      <vt:lpstr>Tema de Office</vt:lpstr>
      <vt:lpstr>Module 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Evidence</vt:lpstr>
      <vt:lpstr>Evidence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 Gutierrez Cordoba</dc:creator>
  <cp:lastModifiedBy>Mario Evaristo González Méndez</cp:lastModifiedBy>
  <cp:revision>111</cp:revision>
  <dcterms:created xsi:type="dcterms:W3CDTF">2022-04-19T16:31:50Z</dcterms:created>
  <dcterms:modified xsi:type="dcterms:W3CDTF">2022-08-19T18:34:31Z</dcterms:modified>
</cp:coreProperties>
</file>