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2" r:id="rId2"/>
    <p:sldId id="323" r:id="rId3"/>
    <p:sldId id="324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60" autoAdjust="0"/>
    <p:restoredTop sz="95073" autoAdjust="0"/>
  </p:normalViewPr>
  <p:slideViewPr>
    <p:cSldViewPr snapToGrid="0">
      <p:cViewPr varScale="1">
        <p:scale>
          <a:sx n="115" d="100"/>
          <a:sy n="115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sHIv99j53x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DUONNiCiP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1005153" y="769255"/>
            <a:ext cx="10557598" cy="46769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lo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="" xmlns:a16="http://schemas.microsoft.com/office/drawing/2014/main" id="{3E2257AE-A564-3610-1293-D781FA4D8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70245"/>
              </p:ext>
            </p:extLst>
          </p:nvPr>
        </p:nvGraphicFramePr>
        <p:xfrm>
          <a:off x="1264936" y="1152295"/>
          <a:ext cx="7137918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123">
                  <a:extLst>
                    <a:ext uri="{9D8B030D-6E8A-4147-A177-3AD203B41FA5}">
                      <a16:colId xmlns="" xmlns:a16="http://schemas.microsoft.com/office/drawing/2014/main" val="703515629"/>
                    </a:ext>
                  </a:extLst>
                </a:gridCol>
                <a:gridCol w="2002790">
                  <a:extLst>
                    <a:ext uri="{9D8B030D-6E8A-4147-A177-3AD203B41FA5}">
                      <a16:colId xmlns="" xmlns:a16="http://schemas.microsoft.com/office/drawing/2014/main" val="2591313047"/>
                    </a:ext>
                  </a:extLst>
                </a:gridCol>
                <a:gridCol w="1030907">
                  <a:extLst>
                    <a:ext uri="{9D8B030D-6E8A-4147-A177-3AD203B41FA5}">
                      <a16:colId xmlns="" xmlns:a16="http://schemas.microsoft.com/office/drawing/2014/main" val="4187308849"/>
                    </a:ext>
                  </a:extLst>
                </a:gridCol>
                <a:gridCol w="2235653">
                  <a:extLst>
                    <a:ext uri="{9D8B030D-6E8A-4147-A177-3AD203B41FA5}">
                      <a16:colId xmlns="" xmlns:a16="http://schemas.microsoft.com/office/drawing/2014/main" val="3293165245"/>
                    </a:ext>
                  </a:extLst>
                </a:gridCol>
                <a:gridCol w="779445">
                  <a:extLst>
                    <a:ext uri="{9D8B030D-6E8A-4147-A177-3AD203B41FA5}">
                      <a16:colId xmlns="" xmlns:a16="http://schemas.microsoft.com/office/drawing/2014/main" val="35947606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Cifras en miles de pesos (datos supuestos)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6128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3565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Capital de trabajo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Activo circulante – pasivo corto plazo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$ 500 - $ 400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recurso que requiere la empresa para poder operar.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$ 100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5241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activo total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Ventas netas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Activo total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$ 1,600 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$1,500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de veces de eficiencia en el uso de los activos.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1.1 Veces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52143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del activo no circulante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Ventas netas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Activos no circulante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 1,600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$ 1,000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la eficiencia en el uso de los recursos totales para generar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1.6 veces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438988"/>
                  </a:ext>
                </a:extLst>
              </a:tr>
            </a:tbl>
          </a:graphicData>
        </a:graphic>
      </p:graphicFrame>
      <p:sp>
        <p:nvSpPr>
          <p:cNvPr id="19" name="Bocadillo: rectángulo 18">
            <a:extLst>
              <a:ext uri="{FF2B5EF4-FFF2-40B4-BE49-F238E27FC236}">
                <a16:creationId xmlns="" xmlns:a16="http://schemas.microsoft.com/office/drawing/2014/main" id="{77F6B2BA-9AAB-4477-90BC-43868502598C}"/>
              </a:ext>
            </a:extLst>
          </p:cNvPr>
          <p:cNvSpPr/>
          <p:nvPr/>
        </p:nvSpPr>
        <p:spPr>
          <a:xfrm>
            <a:off x="-1591506" y="1320217"/>
            <a:ext cx="2350655" cy="7025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estas tablas son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continuaci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del contenido de la diapositiva anterior.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="" xmlns:a16="http://schemas.microsoft.com/office/drawing/2014/main" id="{98D72566-16FD-4241-80F3-163AAFAFA44A}"/>
              </a:ext>
            </a:extLst>
          </p:cNvPr>
          <p:cNvSpPr/>
          <p:nvPr/>
        </p:nvSpPr>
        <p:spPr>
          <a:xfrm>
            <a:off x="8821016" y="1152295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2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32827" y="1186917"/>
            <a:ext cx="10557598" cy="5551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32827" y="671829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09203" y="668337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2.3.3. Endeudamiento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EE088FD4-8BFB-13F9-F8BB-26BC2CF2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86405"/>
              </p:ext>
            </p:extLst>
          </p:nvPr>
        </p:nvGraphicFramePr>
        <p:xfrm>
          <a:off x="1248255" y="4273998"/>
          <a:ext cx="7062027" cy="208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745">
                  <a:extLst>
                    <a:ext uri="{9D8B030D-6E8A-4147-A177-3AD203B41FA5}">
                      <a16:colId xmlns="" xmlns:a16="http://schemas.microsoft.com/office/drawing/2014/main" val="3171891927"/>
                    </a:ext>
                  </a:extLst>
                </a:gridCol>
                <a:gridCol w="1745447">
                  <a:extLst>
                    <a:ext uri="{9D8B030D-6E8A-4147-A177-3AD203B41FA5}">
                      <a16:colId xmlns="" xmlns:a16="http://schemas.microsoft.com/office/drawing/2014/main" val="1895134546"/>
                    </a:ext>
                  </a:extLst>
                </a:gridCol>
                <a:gridCol w="996664">
                  <a:extLst>
                    <a:ext uri="{9D8B030D-6E8A-4147-A177-3AD203B41FA5}">
                      <a16:colId xmlns="" xmlns:a16="http://schemas.microsoft.com/office/drawing/2014/main" val="2662803458"/>
                    </a:ext>
                  </a:extLst>
                </a:gridCol>
                <a:gridCol w="2152229">
                  <a:extLst>
                    <a:ext uri="{9D8B030D-6E8A-4147-A177-3AD203B41FA5}">
                      <a16:colId xmlns="" xmlns:a16="http://schemas.microsoft.com/office/drawing/2014/main" val="1578265301"/>
                    </a:ext>
                  </a:extLst>
                </a:gridCol>
                <a:gridCol w="875942">
                  <a:extLst>
                    <a:ext uri="{9D8B030D-6E8A-4147-A177-3AD203B41FA5}">
                      <a16:colId xmlns="" xmlns:a16="http://schemas.microsoft.com/office/drawing/2014/main" val="2258598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Cifras en miles de pesos (datos supuestos)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7685845"/>
                  </a:ext>
                </a:extLst>
              </a:tr>
              <a:tr h="254171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13753672"/>
                  </a:ext>
                </a:extLst>
              </a:tr>
              <a:tr h="470249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Endeudamiento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externo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Pasivo total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Activo total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$ 900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$1,500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activo financiado por las deudas.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60%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37726144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Apalancamiento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deuda a capital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Pasivo total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Capital contable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$ 900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$ 600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pasivo en relación con el capital contable.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1.5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4059296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Endeudamiento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interno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Capital contable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Pasivo total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$ 900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capital contable en relación con el pasivo.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67%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04818692"/>
                  </a:ext>
                </a:extLst>
              </a:tr>
            </a:tbl>
          </a:graphicData>
        </a:graphic>
      </p:graphicFrame>
      <p:sp>
        <p:nvSpPr>
          <p:cNvPr id="19" name="Bocadillo: rectángulo 18">
            <a:extLst>
              <a:ext uri="{FF2B5EF4-FFF2-40B4-BE49-F238E27FC236}">
                <a16:creationId xmlns="" xmlns:a16="http://schemas.microsoft.com/office/drawing/2014/main" id="{5E7A265F-4DCC-4014-95E8-5D82BB376A1D}"/>
              </a:ext>
            </a:extLst>
          </p:cNvPr>
          <p:cNvSpPr/>
          <p:nvPr/>
        </p:nvSpPr>
        <p:spPr>
          <a:xfrm>
            <a:off x="-1600742" y="72247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tercer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Bocadillo: rectángulo 19">
            <a:extLst>
              <a:ext uri="{FF2B5EF4-FFF2-40B4-BE49-F238E27FC236}">
                <a16:creationId xmlns="" xmlns:a16="http://schemas.microsoft.com/office/drawing/2014/main" id="{754F4585-7771-4AE0-B721-AEAB7F92D82C}"/>
              </a:ext>
            </a:extLst>
          </p:cNvPr>
          <p:cNvSpPr/>
          <p:nvPr/>
        </p:nvSpPr>
        <p:spPr>
          <a:xfrm>
            <a:off x="-1593719" y="135827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tercer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28B03BDF-B3A9-49A9-9665-DA2A56D42236}"/>
              </a:ext>
            </a:extLst>
          </p:cNvPr>
          <p:cNvSpPr txBox="1"/>
          <p:nvPr/>
        </p:nvSpPr>
        <p:spPr>
          <a:xfrm>
            <a:off x="1009203" y="1287857"/>
            <a:ext cx="995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 </a:t>
            </a:r>
            <a:r>
              <a:rPr lang="es-ES_tradnl" sz="1600" dirty="0" err="1"/>
              <a:t>continuaci</a:t>
            </a:r>
            <a:r>
              <a:rPr lang="es-ES" sz="1600" dirty="0" err="1"/>
              <a:t>ón</a:t>
            </a:r>
            <a:r>
              <a:rPr lang="es-ES" sz="1600" dirty="0"/>
              <a:t>, revise </a:t>
            </a:r>
            <a:r>
              <a:rPr lang="es-ES_tradnl" sz="1600" dirty="0"/>
              <a:t>atentamente el siguiente video en el que se expone brevemente qué es la razón de endeudamiento y la importancia de su cálculo para la empresa.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5C805DD9-6CEE-4E9A-BBED-68AF6D49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122" y1="38444" x2="45122" y2="38444"/>
                        <a14:foregroundMark x1="69390" y1="77574" x2="69390" y2="77574"/>
                        <a14:foregroundMark x1="59024" y1="60412" x2="59024" y2="60412"/>
                      </a14:backgroundRemoval>
                    </a14:imgEffect>
                  </a14:imgLayer>
                </a14:imgProps>
              </a:ext>
            </a:extLst>
          </a:blip>
          <a:srcRect l="24575" t="8450" r="24339" b="6907"/>
          <a:stretch/>
        </p:blipFill>
        <p:spPr>
          <a:xfrm>
            <a:off x="1248255" y="2058382"/>
            <a:ext cx="1789662" cy="158024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7E855500-7449-487F-90D0-8CBC42403339}"/>
              </a:ext>
            </a:extLst>
          </p:cNvPr>
          <p:cNvSpPr/>
          <p:nvPr/>
        </p:nvSpPr>
        <p:spPr>
          <a:xfrm>
            <a:off x="3093103" y="2399466"/>
            <a:ext cx="3002897" cy="5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hlinkClick r:id="rId4"/>
              </a:rPr>
              <a:t>https://youtu.be/sHIv99j53xU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3E9D66F5-8E94-47B3-94D3-14ADFFDEA5A2}"/>
              </a:ext>
            </a:extLst>
          </p:cNvPr>
          <p:cNvSpPr txBox="1"/>
          <p:nvPr/>
        </p:nvSpPr>
        <p:spPr>
          <a:xfrm>
            <a:off x="1120779" y="3802231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Ahora, analice las siguientes tablas que  describen y ejemplifican las razones de endeudamiento.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="" xmlns:a16="http://schemas.microsoft.com/office/drawing/2014/main" id="{142FA3AD-F358-4B7E-8925-09969EDC30B7}"/>
              </a:ext>
            </a:extLst>
          </p:cNvPr>
          <p:cNvSpPr/>
          <p:nvPr/>
        </p:nvSpPr>
        <p:spPr>
          <a:xfrm>
            <a:off x="8508082" y="4865428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21434" y="1170597"/>
            <a:ext cx="10557598" cy="54703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21434" y="643142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Módulo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09203" y="662291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2.3.4. Rentabilidad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90B07423-866C-CC81-C9E6-B07E3FE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79933"/>
              </p:ext>
            </p:extLst>
          </p:nvPr>
        </p:nvGraphicFramePr>
        <p:xfrm>
          <a:off x="1227169" y="3187527"/>
          <a:ext cx="7381122" cy="336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742">
                  <a:extLst>
                    <a:ext uri="{9D8B030D-6E8A-4147-A177-3AD203B41FA5}">
                      <a16:colId xmlns="" xmlns:a16="http://schemas.microsoft.com/office/drawing/2014/main" val="805347947"/>
                    </a:ext>
                  </a:extLst>
                </a:gridCol>
                <a:gridCol w="2048454">
                  <a:extLst>
                    <a:ext uri="{9D8B030D-6E8A-4147-A177-3AD203B41FA5}">
                      <a16:colId xmlns="" xmlns:a16="http://schemas.microsoft.com/office/drawing/2014/main" val="2231531961"/>
                    </a:ext>
                  </a:extLst>
                </a:gridCol>
                <a:gridCol w="1059343">
                  <a:extLst>
                    <a:ext uri="{9D8B030D-6E8A-4147-A177-3AD203B41FA5}">
                      <a16:colId xmlns="" xmlns:a16="http://schemas.microsoft.com/office/drawing/2014/main" val="2705744855"/>
                    </a:ext>
                  </a:extLst>
                </a:gridCol>
                <a:gridCol w="2287579">
                  <a:extLst>
                    <a:ext uri="{9D8B030D-6E8A-4147-A177-3AD203B41FA5}">
                      <a16:colId xmlns="" xmlns:a16="http://schemas.microsoft.com/office/drawing/2014/main" val="3215618995"/>
                    </a:ext>
                  </a:extLst>
                </a:gridCol>
                <a:gridCol w="806004">
                  <a:extLst>
                    <a:ext uri="{9D8B030D-6E8A-4147-A177-3AD203B41FA5}">
                      <a16:colId xmlns="" xmlns:a16="http://schemas.microsoft.com/office/drawing/2014/main" val="432045477"/>
                    </a:ext>
                  </a:extLst>
                </a:gridCol>
              </a:tblGrid>
              <a:tr h="186662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Cifras en miles de pesos (Datos supuestos)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57130"/>
                  </a:ext>
                </a:extLst>
              </a:tr>
              <a:tr h="186662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489667"/>
                  </a:ext>
                </a:extLst>
              </a:tr>
              <a:tr h="37332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Margen bruto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bruta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Ventas totales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$ 2,100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$3,000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margen de contribución por venta.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70%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08600592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Margen operativo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de operación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Ventas totales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$ 1,200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$ 3,000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margen de utilidad deducidos los gastos respecto a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40%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72049814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Margen neto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Ventas Totales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$ 200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$ 3,000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capital contable en relación con el pasivo.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20%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32587339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ROA Rentabilidad sobre el activo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Activo Total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$ 1,500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200" dirty="0">
                          <a:effectLst/>
                        </a:rPr>
                        <a:t>El retorno obtenido por cada peso invertido en activo.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40%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8572770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ROE Rentabilidad para el socio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Capital contable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$ 200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$ 600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El retorno obtenido por cada peso que los socios han invertido.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33%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44396773"/>
                  </a:ext>
                </a:extLst>
              </a:tr>
              <a:tr h="37332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Utilidad por acción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Nº acciones en circulación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 1,000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la utilidad por acción, del total de acciones en circulación.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60 </a:t>
                      </a:r>
                      <a:r>
                        <a:rPr lang="es-ES_tradnl" sz="1200" dirty="0" err="1">
                          <a:effectLst/>
                        </a:rPr>
                        <a:t>cts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28256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FD5DB5F1-2D08-4103-B333-BC548E9C6F9B}"/>
              </a:ext>
            </a:extLst>
          </p:cNvPr>
          <p:cNvSpPr txBox="1"/>
          <p:nvPr/>
        </p:nvSpPr>
        <p:spPr>
          <a:xfrm>
            <a:off x="1019035" y="1208761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El siguiente video exponen brevemente cuáles son las razones de rentabilidad, </a:t>
            </a:r>
            <a:r>
              <a:rPr lang="es-ES_tradnl" sz="1600" dirty="0" err="1"/>
              <a:t>rev</a:t>
            </a:r>
            <a:r>
              <a:rPr lang="es-ES" sz="1600" dirty="0" err="1"/>
              <a:t>íselo</a:t>
            </a:r>
            <a:r>
              <a:rPr lang="es-ES" sz="1600" dirty="0"/>
              <a:t> con atención.</a:t>
            </a:r>
            <a:endParaRPr lang="es-ES_tradnl" sz="1600" dirty="0"/>
          </a:p>
        </p:txBody>
      </p:sp>
      <p:sp>
        <p:nvSpPr>
          <p:cNvPr id="20" name="Bocadillo: rectángulo 19">
            <a:extLst>
              <a:ext uri="{FF2B5EF4-FFF2-40B4-BE49-F238E27FC236}">
                <a16:creationId xmlns="" xmlns:a16="http://schemas.microsoft.com/office/drawing/2014/main" id="{BDFFADBB-412D-4CF8-8D46-AB0CB02CC9B7}"/>
              </a:ext>
            </a:extLst>
          </p:cNvPr>
          <p:cNvSpPr/>
          <p:nvPr/>
        </p:nvSpPr>
        <p:spPr>
          <a:xfrm>
            <a:off x="-1600742" y="72247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cuarto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Bocadillo: rectángulo 20">
            <a:extLst>
              <a:ext uri="{FF2B5EF4-FFF2-40B4-BE49-F238E27FC236}">
                <a16:creationId xmlns="" xmlns:a16="http://schemas.microsoft.com/office/drawing/2014/main" id="{3B4C8859-4333-4710-8FB1-11B610636D93}"/>
              </a:ext>
            </a:extLst>
          </p:cNvPr>
          <p:cNvSpPr/>
          <p:nvPr/>
        </p:nvSpPr>
        <p:spPr>
          <a:xfrm>
            <a:off x="-1600742" y="127917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cuarto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6102D079-3F06-4829-AEF1-8E173178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122" y1="38444" x2="45122" y2="38444"/>
                        <a14:foregroundMark x1="69390" y1="77574" x2="69390" y2="77574"/>
                        <a14:foregroundMark x1="59024" y1="60412" x2="59024" y2="60412"/>
                      </a14:backgroundRemoval>
                    </a14:imgEffect>
                  </a14:imgLayer>
                </a14:imgProps>
              </a:ext>
            </a:extLst>
          </a:blip>
          <a:srcRect l="24575" t="8450" r="24339" b="6907"/>
          <a:stretch/>
        </p:blipFill>
        <p:spPr>
          <a:xfrm>
            <a:off x="1181435" y="1793537"/>
            <a:ext cx="1044529" cy="92230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3C7230BA-CA0A-4E03-A443-1BF8CDC59851}"/>
              </a:ext>
            </a:extLst>
          </p:cNvPr>
          <p:cNvSpPr/>
          <p:nvPr/>
        </p:nvSpPr>
        <p:spPr>
          <a:xfrm>
            <a:off x="2225964" y="1807412"/>
            <a:ext cx="2581939" cy="55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>
                <a:solidFill>
                  <a:schemeClr val="bg1"/>
                </a:solidFill>
                <a:hlinkClick r:id="rId4"/>
              </a:rPr>
              <a:t>https://youtu.be/DUONNiCiPZE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E7790E8A-6AA4-415E-B3F7-496291ED1A27}"/>
              </a:ext>
            </a:extLst>
          </p:cNvPr>
          <p:cNvSpPr txBox="1"/>
          <p:nvPr/>
        </p:nvSpPr>
        <p:spPr>
          <a:xfrm>
            <a:off x="1009203" y="2793294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Ahora, analice la siguiente tabla en la que se describen y se ejemplifican las razones de rentabilidad.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="" xmlns:a16="http://schemas.microsoft.com/office/drawing/2014/main" id="{C0BD580E-E1AE-44AB-8145-AC818EE953F7}"/>
              </a:ext>
            </a:extLst>
          </p:cNvPr>
          <p:cNvSpPr/>
          <p:nvPr/>
        </p:nvSpPr>
        <p:spPr>
          <a:xfrm>
            <a:off x="8779812" y="3291662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93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8437</TotalTime>
  <Words>561</Words>
  <Application>Microsoft Office PowerPoint</Application>
  <PresentationFormat>Panorámica</PresentationFormat>
  <Paragraphs>125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Vargas Gomez Renato</cp:lastModifiedBy>
  <cp:revision>254</cp:revision>
  <dcterms:created xsi:type="dcterms:W3CDTF">2022-04-19T16:31:50Z</dcterms:created>
  <dcterms:modified xsi:type="dcterms:W3CDTF">2022-09-02T20:25:09Z</dcterms:modified>
</cp:coreProperties>
</file>