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2" r:id="rId2"/>
    <p:sldId id="263" r:id="rId3"/>
    <p:sldId id="288" r:id="rId4"/>
    <p:sldId id="265" r:id="rId5"/>
    <p:sldId id="302" r:id="rId6"/>
    <p:sldId id="294" r:id="rId7"/>
    <p:sldId id="305" r:id="rId8"/>
    <p:sldId id="303" r:id="rId9"/>
    <p:sldId id="295" r:id="rId10"/>
    <p:sldId id="304" r:id="rId11"/>
    <p:sldId id="296" r:id="rId12"/>
    <p:sldId id="306" r:id="rId13"/>
    <p:sldId id="307" r:id="rId14"/>
    <p:sldId id="308" r:id="rId15"/>
    <p:sldId id="301" r:id="rId16"/>
    <p:sldId id="267" r:id="rId17"/>
    <p:sldId id="270"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ra Gutierrez Cordoba" initials="SGC"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C9C775"/>
    <a:srgbClr val="B6B347"/>
    <a:srgbClr val="5E0B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34" autoAdjust="0"/>
    <p:restoredTop sz="95238" autoAdjust="0"/>
  </p:normalViewPr>
  <p:slideViewPr>
    <p:cSldViewPr snapToGrid="0">
      <p:cViewPr varScale="1">
        <p:scale>
          <a:sx n="110" d="100"/>
          <a:sy n="110" d="100"/>
        </p:scale>
        <p:origin x="108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EBCA08-BC94-4F1A-962A-F0ACE578AA86}" type="datetimeFigureOut">
              <a:rPr lang="es-MX" smtClean="0"/>
              <a:t>17/06/2022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485804-7FB4-4088-BEBB-C48E3401716D}" type="slidenum">
              <a:rPr lang="es-MX" smtClean="0"/>
              <a:t>‹Nº›</a:t>
            </a:fld>
            <a:endParaRPr lang="es-MX"/>
          </a:p>
        </p:txBody>
      </p:sp>
    </p:spTree>
    <p:extLst>
      <p:ext uri="{BB962C8B-B14F-4D97-AF65-F5344CB8AC3E}">
        <p14:creationId xmlns:p14="http://schemas.microsoft.com/office/powerpoint/2010/main" val="108226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C485804-7FB4-4088-BEBB-C48E3401716D}" type="slidenum">
              <a:rPr lang="es-MX" smtClean="0"/>
              <a:t>1</a:t>
            </a:fld>
            <a:endParaRPr lang="es-MX"/>
          </a:p>
        </p:txBody>
      </p:sp>
    </p:spTree>
    <p:extLst>
      <p:ext uri="{BB962C8B-B14F-4D97-AF65-F5344CB8AC3E}">
        <p14:creationId xmlns:p14="http://schemas.microsoft.com/office/powerpoint/2010/main" val="2352827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4542976-68FE-41FB-BFC6-F863F105FC0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xmlns="" id="{E713372C-4E40-476E-AB60-DD6A15F3E4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xmlns="" id="{6835E749-9139-492E-BCB0-AB65E3E05707}"/>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03C3A20B-3398-4246-9CA3-903F9FFD40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E4818410-F319-4F48-A68C-768AE586103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8717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513C990-64BB-4B79-9C34-4656C48DF01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D01671C3-418D-4DBE-AF9C-EA0ADB1A181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EFAD806B-4AEE-4173-B8B0-06FFA715A45A}"/>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F3509985-87D5-413E-B88C-09FF933A549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3AB9CECE-B60D-456B-A79D-347A0F70100F}"/>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417261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C0AA356-EF55-48EB-92DE-CBD0311EF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xmlns="" id="{05041A8D-0B54-4E1B-95ED-CC8BC0B42E3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0CCF75C5-D984-4962-9CEA-070F96D09A18}"/>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A3ADA9B3-716F-4E03-AA3F-0B1E3248276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D8F20CA5-71F5-417F-B38A-9402AEEBF1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0608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2B1A2C-B39A-45CD-923C-B174A991133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112C46D-999F-48F4-AA52-8A9B3D4953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97938848-CB4F-42F8-B2F4-8BD2515D6AD8}"/>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C4336BF1-C02A-4CFF-91B0-4FFA0B243A9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2F9E1016-A1FB-46F3-9122-2DB3BF1DCF8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594223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DDDFB77-28B1-4E6C-BC85-4B901FBDA7D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4791464F-B478-4C32-91A6-23F08FC5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D7726C9A-20EB-41B5-AB8C-7D1B67828D19}"/>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96B959CA-887F-4163-9BF3-9CC57D56EDE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xmlns="" id="{F215044D-CC58-469D-B4F7-CB13CAA88E29}"/>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41967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E5DC3DD-7C7C-49AF-BCFF-291AE331DB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FCEF03F8-8D6F-4A31-A101-D0227E7C9F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xmlns="" id="{46050247-6B0D-4519-8589-9CD2639F73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xmlns="" id="{55678276-2746-4F02-AB18-8772A7842DCD}"/>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6" name="Marcador de pie de página 5">
            <a:extLst>
              <a:ext uri="{FF2B5EF4-FFF2-40B4-BE49-F238E27FC236}">
                <a16:creationId xmlns:a16="http://schemas.microsoft.com/office/drawing/2014/main" xmlns="" id="{FA04B8A1-2D54-4609-9253-AA8E818999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EE404A94-A5F7-48B7-B2BE-C1DFAFA35454}"/>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37901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E00EABC-445F-441A-A834-C90FF523290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DDA558BC-8E73-4B00-B8FC-90B9648287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5E12C6C-115E-4387-92DA-33761AF125D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xmlns="" id="{AD1DB26C-1A36-4662-B850-DC104132E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F220D8EE-FFF3-4329-8131-AA71835C8DE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xmlns="" id="{6BEB0775-6CDB-4B9C-82D5-9F75E5A51ECB}"/>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8" name="Marcador de pie de página 7">
            <a:extLst>
              <a:ext uri="{FF2B5EF4-FFF2-40B4-BE49-F238E27FC236}">
                <a16:creationId xmlns:a16="http://schemas.microsoft.com/office/drawing/2014/main" xmlns="" id="{0D2DB794-077A-4F8A-88AB-975AF586D4C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xmlns="" id="{D6614241-0213-425A-BDE8-A9B4B0F8502A}"/>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1375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3840011-61B0-433B-A9F2-94601E4C23D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xmlns="" id="{4B9B4E71-C442-4B77-A44B-F8642C436939}"/>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4" name="Marcador de pie de página 3">
            <a:extLst>
              <a:ext uri="{FF2B5EF4-FFF2-40B4-BE49-F238E27FC236}">
                <a16:creationId xmlns:a16="http://schemas.microsoft.com/office/drawing/2014/main" xmlns="" id="{08A29FDD-7C5B-4C70-99B7-0BA12E27023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xmlns="" id="{714516C5-25DC-485B-B1CD-FC636F3B687B}"/>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309316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9BB52A9-2BC6-4B9D-8BD8-F76C16F39E7B}"/>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3" name="Marcador de pie de página 2">
            <a:extLst>
              <a:ext uri="{FF2B5EF4-FFF2-40B4-BE49-F238E27FC236}">
                <a16:creationId xmlns:a16="http://schemas.microsoft.com/office/drawing/2014/main" xmlns="" id="{FED19528-DFA2-4ADF-A989-E45BFDCB0D4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xmlns="" id="{A3A0B084-21F4-413B-9B93-DBAA98BD4E51}"/>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79683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53A1A22-EBD3-4799-BB5A-C25E5D8FA1D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xmlns="" id="{1428A782-F549-4A1A-9515-8663846AB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xmlns="" id="{45B54F74-E186-41BE-8ED9-9A28B7336D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98B996F7-686E-44DD-9906-E78226016C0E}"/>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6" name="Marcador de pie de página 5">
            <a:extLst>
              <a:ext uri="{FF2B5EF4-FFF2-40B4-BE49-F238E27FC236}">
                <a16:creationId xmlns:a16="http://schemas.microsoft.com/office/drawing/2014/main" xmlns="" id="{703BD934-0F25-41AC-9417-A27BDD2C646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6A839DA9-75BB-4BFF-A48B-A0C5EB7BF70D}"/>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11527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58EFFE-1FAE-4968-A693-0843B160D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xmlns="" id="{3D9F4F5E-65D0-43E0-BD86-97A93866B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xmlns="" id="{B0AC6938-1FFF-43E8-A1DD-AAB404C16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6224DC5-6F6A-48FA-968D-DD85A75A0F0B}"/>
              </a:ext>
            </a:extLst>
          </p:cNvPr>
          <p:cNvSpPr>
            <a:spLocks noGrp="1"/>
          </p:cNvSpPr>
          <p:nvPr>
            <p:ph type="dt" sz="half" idx="10"/>
          </p:nvPr>
        </p:nvSpPr>
        <p:spPr/>
        <p:txBody>
          <a:bodyPr/>
          <a:lstStyle/>
          <a:p>
            <a:fld id="{3D5A02A1-19C7-41C7-9852-E15F2A2AD06A}" type="datetimeFigureOut">
              <a:rPr lang="es-MX" smtClean="0"/>
              <a:t>17/06/2022</a:t>
            </a:fld>
            <a:endParaRPr lang="es-MX"/>
          </a:p>
        </p:txBody>
      </p:sp>
      <p:sp>
        <p:nvSpPr>
          <p:cNvPr id="6" name="Marcador de pie de página 5">
            <a:extLst>
              <a:ext uri="{FF2B5EF4-FFF2-40B4-BE49-F238E27FC236}">
                <a16:creationId xmlns:a16="http://schemas.microsoft.com/office/drawing/2014/main" xmlns="" id="{0988ABEF-7980-438D-B038-C9F93EA7459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xmlns="" id="{CC4DBD46-6603-4B92-8842-B8E5D7229E90}"/>
              </a:ext>
            </a:extLst>
          </p:cNvPr>
          <p:cNvSpPr>
            <a:spLocks noGrp="1"/>
          </p:cNvSpPr>
          <p:nvPr>
            <p:ph type="sldNum" sz="quarter" idx="12"/>
          </p:nvPr>
        </p:nvSpPr>
        <p:spPr/>
        <p:txBody>
          <a:bodyPr/>
          <a:lstStyle/>
          <a:p>
            <a:fld id="{BC4A2A9E-6D12-419A-9D2A-42F18DBB568C}" type="slidenum">
              <a:rPr lang="es-MX" smtClean="0"/>
              <a:t>‹Nº›</a:t>
            </a:fld>
            <a:endParaRPr lang="es-MX"/>
          </a:p>
        </p:txBody>
      </p:sp>
    </p:spTree>
    <p:extLst>
      <p:ext uri="{BB962C8B-B14F-4D97-AF65-F5344CB8AC3E}">
        <p14:creationId xmlns:p14="http://schemas.microsoft.com/office/powerpoint/2010/main" val="2586737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A87A63-070B-46ED-93CB-EB70522ED2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xmlns="" id="{6FB872FF-59E9-491A-A896-1C66BEDEC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xmlns="" id="{733C3C49-0F76-420D-9CCD-43F29285E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5A02A1-19C7-41C7-9852-E15F2A2AD06A}" type="datetimeFigureOut">
              <a:rPr lang="es-MX" smtClean="0"/>
              <a:t>17/06/2022</a:t>
            </a:fld>
            <a:endParaRPr lang="es-MX"/>
          </a:p>
        </p:txBody>
      </p:sp>
      <p:sp>
        <p:nvSpPr>
          <p:cNvPr id="5" name="Marcador de pie de página 4">
            <a:extLst>
              <a:ext uri="{FF2B5EF4-FFF2-40B4-BE49-F238E27FC236}">
                <a16:creationId xmlns:a16="http://schemas.microsoft.com/office/drawing/2014/main" xmlns="" id="{02AD98D4-1AB3-49FD-9F4A-8F3F282505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xmlns="" id="{8CB5C9C1-365F-4DF2-AD41-E2F864D095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A2A9E-6D12-419A-9D2A-42F18DBB568C}" type="slidenum">
              <a:rPr lang="es-MX" smtClean="0"/>
              <a:t>‹Nº›</a:t>
            </a:fld>
            <a:endParaRPr lang="es-MX"/>
          </a:p>
        </p:txBody>
      </p:sp>
    </p:spTree>
    <p:extLst>
      <p:ext uri="{BB962C8B-B14F-4D97-AF65-F5344CB8AC3E}">
        <p14:creationId xmlns:p14="http://schemas.microsoft.com/office/powerpoint/2010/main" val="595238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timesofindia.indiatimes.com/life-style/relationships/love-sex/7-ways-to-choose-the-right-life-partner/articleshow/24741632.cms"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elhorizonte.mx/estilo/7-claves-para-saber-elegir-a-tu-pareja/775862"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amJ9MvPtWvs&amp;t=750s" TargetMode="External"/><Relationship Id="rId3" Type="http://schemas.openxmlformats.org/officeDocument/2006/relationships/hyperlink" Target="https://www.bbva.mx/educacion-financiera/blog/que-es-la-tenencia-vehicular.html" TargetMode="External"/><Relationship Id="rId7" Type="http://schemas.openxmlformats.org/officeDocument/2006/relationships/hyperlink" Target="http://www.veracruz.gob.mx/wp-content/uploads/sites/18/2015/07/Nuevo-Reglamento.pdf" TargetMode="External"/><Relationship Id="rId2" Type="http://schemas.openxmlformats.org/officeDocument/2006/relationships/hyperlink" Target="https://www.youtube.com/watch?v=_bgUUswBttU" TargetMode="External"/><Relationship Id="rId1" Type="http://schemas.openxmlformats.org/officeDocument/2006/relationships/slideLayout" Target="../slideLayouts/slideLayout6.xml"/><Relationship Id="rId6" Type="http://schemas.openxmlformats.org/officeDocument/2006/relationships/hyperlink" Target="https://www.crabi.com/blog/tramites-vehiculares-tenencia-vehicular" TargetMode="External"/><Relationship Id="rId11" Type="http://schemas.openxmlformats.org/officeDocument/2006/relationships/image" Target="../media/image1.png"/><Relationship Id="rId5" Type="http://schemas.openxmlformats.org/officeDocument/2006/relationships/hyperlink" Target="https://www.elhorizonte.mx/estilo/7-claves-para-saber-elegir-a-tu-pareja/775862" TargetMode="External"/><Relationship Id="rId10" Type="http://schemas.openxmlformats.org/officeDocument/2006/relationships/hyperlink" Target="https://timesofindia.indiatimes.com/life-style/relationships/love-sex/7-ways-to-choose-the-right-life-partner/articleshow/24741632.cms" TargetMode="External"/><Relationship Id="rId4" Type="http://schemas.openxmlformats.org/officeDocument/2006/relationships/hyperlink" Target="https://facturama.mx/blog/diferencias-entre-los-impuestos-directos-e-indirectos/" TargetMode="External"/><Relationship Id="rId9" Type="http://schemas.openxmlformats.org/officeDocument/2006/relationships/hyperlink" Target="https://economipedia.com/definiciones/impuesto.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ialnet.unirioja.es/servlet/articulo?codigo=6794283" TargetMode="External"/><Relationship Id="rId2" Type="http://schemas.openxmlformats.org/officeDocument/2006/relationships/hyperlink" Target="https://blogs.iadb.org/desarrollo-infantil/es/prejuicios-afectan-decisiones/" TargetMode="External"/><Relationship Id="rId1" Type="http://schemas.openxmlformats.org/officeDocument/2006/relationships/slideLayout" Target="../slideLayouts/slideLayout6.xml"/><Relationship Id="rId5" Type="http://schemas.openxmlformats.org/officeDocument/2006/relationships/hyperlink" Target="https://qr.ae/pvYVks" TargetMode="External"/><Relationship Id="rId4" Type="http://schemas.openxmlformats.org/officeDocument/2006/relationships/hyperlink" Target="https://dialnet.unirioja.es/servlet/articulo?codigo=6921884"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amJ9MvPtWvs&amp;t=750s" TargetMode="External"/><Relationship Id="rId2" Type="http://schemas.openxmlformats.org/officeDocument/2006/relationships/hyperlink" Target="https://www.youtube.com/watch?v=_bgUUswBttU"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crabi.com/blog/tramites-vehiculares-tenencia-vehicular" TargetMode="External"/><Relationship Id="rId2" Type="http://schemas.openxmlformats.org/officeDocument/2006/relationships/hyperlink" Target="https://www.bbva.mx/educacion-financiera/blog/que-es-la-tenencia-vehicular.htm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economipedia.com/definiciones/impuesto.html" TargetMode="External"/><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xmlns="" id="{95877EF0-073C-4E2E-A88D-A1116229B3CB}"/>
              </a:ext>
            </a:extLst>
          </p:cNvPr>
          <p:cNvGrpSpPr/>
          <p:nvPr/>
        </p:nvGrpSpPr>
        <p:grpSpPr>
          <a:xfrm>
            <a:off x="300111" y="182557"/>
            <a:ext cx="11591778" cy="6492884"/>
            <a:chOff x="1812091" y="182553"/>
            <a:chExt cx="8567814" cy="6492884"/>
          </a:xfrm>
        </p:grpSpPr>
        <p:sp>
          <p:nvSpPr>
            <p:cNvPr id="4" name="Diagrama de flujo: extraer 3">
              <a:extLst>
                <a:ext uri="{FF2B5EF4-FFF2-40B4-BE49-F238E27FC236}">
                  <a16:creationId xmlns:a16="http://schemas.microsoft.com/office/drawing/2014/main" xmlns="" id="{C5C000C4-A948-4C1C-8790-F85EEBBD66E9}"/>
                </a:ext>
              </a:extLst>
            </p:cNvPr>
            <p:cNvSpPr/>
            <p:nvPr/>
          </p:nvSpPr>
          <p:spPr>
            <a:xfrm rot="5400000">
              <a:off x="-272442" y="2267095"/>
              <a:ext cx="6492875" cy="2323810"/>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Diagrama de flujo: extraer 6">
              <a:extLst>
                <a:ext uri="{FF2B5EF4-FFF2-40B4-BE49-F238E27FC236}">
                  <a16:creationId xmlns:a16="http://schemas.microsoft.com/office/drawing/2014/main" xmlns="" id="{EDE831A0-A15F-4302-98D0-E05DE5412563}"/>
                </a:ext>
              </a:extLst>
            </p:cNvPr>
            <p:cNvSpPr/>
            <p:nvPr/>
          </p:nvSpPr>
          <p:spPr>
            <a:xfrm rot="10800000">
              <a:off x="1812092" y="182555"/>
              <a:ext cx="4419896"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8" name="Diagrama de flujo: extraer 7">
              <a:extLst>
                <a:ext uri="{FF2B5EF4-FFF2-40B4-BE49-F238E27FC236}">
                  <a16:creationId xmlns:a16="http://schemas.microsoft.com/office/drawing/2014/main" xmlns="" id="{7A3D0625-1890-4778-AB9E-49840BAB30DC}"/>
                </a:ext>
              </a:extLst>
            </p:cNvPr>
            <p:cNvSpPr/>
            <p:nvPr/>
          </p:nvSpPr>
          <p:spPr>
            <a:xfrm rot="10800000">
              <a:off x="6095995" y="182553"/>
              <a:ext cx="4283905" cy="3559447"/>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9" name="Diagrama de flujo: extraer 8">
              <a:extLst>
                <a:ext uri="{FF2B5EF4-FFF2-40B4-BE49-F238E27FC236}">
                  <a16:creationId xmlns:a16="http://schemas.microsoft.com/office/drawing/2014/main" xmlns="" id="{E2C53D86-8408-4C6D-A3DD-0C46AE62558E}"/>
                </a:ext>
              </a:extLst>
            </p:cNvPr>
            <p:cNvSpPr/>
            <p:nvPr/>
          </p:nvSpPr>
          <p:spPr>
            <a:xfrm rot="16200000" flipH="1">
              <a:off x="5917641" y="2213174"/>
              <a:ext cx="6492873" cy="2431654"/>
            </a:xfrm>
            <a:prstGeom prst="flowChartExtra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Diagrama de flujo: extraer 2">
              <a:extLst>
                <a:ext uri="{FF2B5EF4-FFF2-40B4-BE49-F238E27FC236}">
                  <a16:creationId xmlns:a16="http://schemas.microsoft.com/office/drawing/2014/main" xmlns="" id="{8582A4F5-3434-43C3-9452-69A16E71A98C}"/>
                </a:ext>
              </a:extLst>
            </p:cNvPr>
            <p:cNvSpPr/>
            <p:nvPr/>
          </p:nvSpPr>
          <p:spPr>
            <a:xfrm>
              <a:off x="1812094" y="182562"/>
              <a:ext cx="8567811" cy="6492875"/>
            </a:xfrm>
            <a:prstGeom prst="flowChartExtra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11" name="Título 1">
            <a:extLst>
              <a:ext uri="{FF2B5EF4-FFF2-40B4-BE49-F238E27FC236}">
                <a16:creationId xmlns:a16="http://schemas.microsoft.com/office/drawing/2014/main" xmlns="" id="{41186FA1-1C5E-40EF-B49E-558AD11333ED}"/>
              </a:ext>
            </a:extLst>
          </p:cNvPr>
          <p:cNvSpPr>
            <a:spLocks noGrp="1"/>
          </p:cNvSpPr>
          <p:nvPr>
            <p:ph type="title"/>
          </p:nvPr>
        </p:nvSpPr>
        <p:spPr>
          <a:xfrm>
            <a:off x="356649" y="1688114"/>
            <a:ext cx="3417339" cy="2053883"/>
          </a:xfrm>
        </p:spPr>
        <p:txBody>
          <a:bodyPr>
            <a:noAutofit/>
          </a:bodyPr>
          <a:lstStyle/>
          <a:p>
            <a:pPr algn="ctr"/>
            <a:r>
              <a:rPr lang="es-MX" sz="3200" b="1" dirty="0" smtClean="0">
                <a:solidFill>
                  <a:schemeClr val="bg1"/>
                </a:solidFill>
              </a:rPr>
              <a:t>Módulo 3</a:t>
            </a:r>
            <a:endParaRPr lang="es-MX" sz="3200" b="1" dirty="0">
              <a:solidFill>
                <a:schemeClr val="bg1"/>
              </a:solidFill>
            </a:endParaRPr>
          </a:p>
        </p:txBody>
      </p:sp>
      <p:sp>
        <p:nvSpPr>
          <p:cNvPr id="15" name="CuadroTexto 14">
            <a:extLst>
              <a:ext uri="{FF2B5EF4-FFF2-40B4-BE49-F238E27FC236}">
                <a16:creationId xmlns:a16="http://schemas.microsoft.com/office/drawing/2014/main" xmlns="" id="{8DABCDCA-2EBD-4B81-AB3B-FA6731242522}"/>
              </a:ext>
            </a:extLst>
          </p:cNvPr>
          <p:cNvSpPr txBox="1"/>
          <p:nvPr/>
        </p:nvSpPr>
        <p:spPr>
          <a:xfrm>
            <a:off x="2886362" y="3742002"/>
            <a:ext cx="6419273" cy="1077218"/>
          </a:xfrm>
          <a:prstGeom prst="rect">
            <a:avLst/>
          </a:prstGeom>
          <a:noFill/>
        </p:spPr>
        <p:txBody>
          <a:bodyPr wrap="square">
            <a:spAutoFit/>
          </a:bodyPr>
          <a:lstStyle/>
          <a:p>
            <a:pPr algn="ctr"/>
            <a:r>
              <a:rPr lang="es-MX" sz="3200" b="1" dirty="0" smtClean="0">
                <a:solidFill>
                  <a:schemeClr val="bg1"/>
                </a:solidFill>
              </a:rPr>
              <a:t>Responsabilidades </a:t>
            </a:r>
          </a:p>
          <a:p>
            <a:pPr algn="ctr"/>
            <a:r>
              <a:rPr lang="es-MX" sz="3200" b="1" dirty="0" smtClean="0">
                <a:solidFill>
                  <a:schemeClr val="bg1"/>
                </a:solidFill>
              </a:rPr>
              <a:t>de adulto</a:t>
            </a:r>
            <a:endParaRPr lang="es-MX" sz="3200" b="1" dirty="0">
              <a:solidFill>
                <a:schemeClr val="bg1"/>
              </a:solidFill>
            </a:endParaRPr>
          </a:p>
        </p:txBody>
      </p:sp>
    </p:spTree>
    <p:extLst>
      <p:ext uri="{BB962C8B-B14F-4D97-AF65-F5344CB8AC3E}">
        <p14:creationId xmlns:p14="http://schemas.microsoft.com/office/powerpoint/2010/main" val="68634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31395" y="210118"/>
            <a:ext cx="4460476" cy="461665"/>
          </a:xfrm>
          <a:prstGeom prst="rect">
            <a:avLst/>
          </a:prstGeom>
        </p:spPr>
        <p:txBody>
          <a:bodyPr wrap="none">
            <a:spAutoFit/>
          </a:bodyPr>
          <a:lstStyle/>
          <a:p>
            <a:r>
              <a:rPr lang="es-ES_tradnl" sz="2400" b="1" dirty="0" smtClean="0">
                <a:solidFill>
                  <a:srgbClr val="000090"/>
                </a:solidFill>
                <a:highlight>
                  <a:srgbClr val="FFFF00"/>
                </a:highlight>
                <a:latin typeface="Arial" charset="0"/>
                <a:ea typeface="Calibri" charset="0"/>
              </a:rPr>
              <a:t>3.3.1. Reglamento </a:t>
            </a:r>
            <a:r>
              <a:rPr lang="es-ES_tradnl" sz="2400" b="1" dirty="0">
                <a:solidFill>
                  <a:srgbClr val="000090"/>
                </a:solidFill>
                <a:highlight>
                  <a:srgbClr val="FFFF00"/>
                </a:highlight>
                <a:latin typeface="Arial" charset="0"/>
                <a:ea typeface="Calibri" charset="0"/>
              </a:rPr>
              <a:t>de tránsito</a:t>
            </a:r>
            <a:r>
              <a:rPr lang="es-ES_tradnl" sz="2400" b="1" dirty="0">
                <a:solidFill>
                  <a:srgbClr val="000090"/>
                </a:solidFill>
                <a:latin typeface="Arial" charset="0"/>
                <a:ea typeface="Calibri" charset="0"/>
              </a:rPr>
              <a:t> </a:t>
            </a:r>
            <a:endParaRPr lang="es-ES_tradnl" sz="2400" b="1" dirty="0">
              <a:solidFill>
                <a:srgbClr val="000090"/>
              </a:solidFill>
            </a:endParaRPr>
          </a:p>
        </p:txBody>
      </p:sp>
      <p:sp>
        <p:nvSpPr>
          <p:cNvPr id="8" name="Rectángulo 7"/>
          <p:cNvSpPr/>
          <p:nvPr/>
        </p:nvSpPr>
        <p:spPr>
          <a:xfrm>
            <a:off x="746187" y="4258556"/>
            <a:ext cx="10888483" cy="2031325"/>
          </a:xfrm>
          <a:prstGeom prst="rect">
            <a:avLst/>
          </a:prstGeom>
        </p:spPr>
        <p:txBody>
          <a:bodyPr wrap="square">
            <a:spAutoFit/>
          </a:bodyPr>
          <a:lstStyle/>
          <a:p>
            <a:pPr algn="just"/>
            <a:r>
              <a:rPr lang="es-ES_tradnl" dirty="0" smtClean="0"/>
              <a:t>Ahora</a:t>
            </a:r>
            <a:r>
              <a:rPr lang="es-ES_tradnl" dirty="0"/>
              <a:t>, revisa el Concentrado del Reglamento de la Ley de Tránsito y Seguridad vial para el Estado de Veracruz de Ignacio de la Llave. Presta especial atención a </a:t>
            </a:r>
            <a:r>
              <a:rPr lang="es-ES_tradnl" dirty="0" smtClean="0"/>
              <a:t>los Artículos </a:t>
            </a:r>
            <a:r>
              <a:rPr lang="es-ES_tradnl" dirty="0"/>
              <a:t>47, 104, 153, 272 y 274.</a:t>
            </a:r>
          </a:p>
          <a:p>
            <a:pPr algn="just"/>
            <a:endParaRPr lang="es-ES_tradnl" b="1" dirty="0" smtClean="0"/>
          </a:p>
          <a:p>
            <a:pPr algn="just"/>
            <a:endParaRPr lang="es-ES_tradnl" b="1" dirty="0"/>
          </a:p>
          <a:p>
            <a:pPr algn="just"/>
            <a:endParaRPr lang="es-ES_tradnl" b="1" dirty="0" smtClean="0">
              <a:solidFill>
                <a:srgbClr val="008000"/>
              </a:solidFill>
            </a:endParaRPr>
          </a:p>
          <a:p>
            <a:pPr algn="just"/>
            <a:endParaRPr lang="es-ES_tradnl" b="1" dirty="0" smtClean="0">
              <a:solidFill>
                <a:srgbClr val="008000"/>
              </a:solidFill>
            </a:endParaRPr>
          </a:p>
          <a:p>
            <a:pPr algn="just"/>
            <a:r>
              <a:rPr lang="es-ES_tradnl" b="1" dirty="0" smtClean="0">
                <a:solidFill>
                  <a:srgbClr val="008000"/>
                </a:solidFill>
              </a:rPr>
              <a:t>Renato, enlazar a: </a:t>
            </a:r>
            <a:r>
              <a:rPr lang="es-ES_tradnl" b="1" dirty="0" smtClean="0">
                <a:solidFill>
                  <a:srgbClr val="3366FF"/>
                </a:solidFill>
              </a:rPr>
              <a:t>http</a:t>
            </a:r>
            <a:r>
              <a:rPr lang="es-ES_tradnl" b="1" dirty="0">
                <a:solidFill>
                  <a:srgbClr val="3366FF"/>
                </a:solidFill>
              </a:rPr>
              <a:t>://</a:t>
            </a:r>
            <a:r>
              <a:rPr lang="es-ES_tradnl" b="1" dirty="0" err="1">
                <a:solidFill>
                  <a:srgbClr val="3366FF"/>
                </a:solidFill>
              </a:rPr>
              <a:t>www.veracruz.gob.mx</a:t>
            </a:r>
            <a:r>
              <a:rPr lang="es-ES_tradnl" b="1" dirty="0">
                <a:solidFill>
                  <a:srgbClr val="3366FF"/>
                </a:solidFill>
              </a:rPr>
              <a:t>/</a:t>
            </a:r>
            <a:r>
              <a:rPr lang="es-ES_tradnl" b="1" dirty="0" err="1">
                <a:solidFill>
                  <a:srgbClr val="3366FF"/>
                </a:solidFill>
              </a:rPr>
              <a:t>wp-content</a:t>
            </a:r>
            <a:r>
              <a:rPr lang="es-ES_tradnl" b="1" dirty="0">
                <a:solidFill>
                  <a:srgbClr val="3366FF"/>
                </a:solidFill>
              </a:rPr>
              <a:t>/</a:t>
            </a:r>
            <a:r>
              <a:rPr lang="es-ES_tradnl" b="1" dirty="0" err="1">
                <a:solidFill>
                  <a:srgbClr val="3366FF"/>
                </a:solidFill>
              </a:rPr>
              <a:t>uploads</a:t>
            </a:r>
            <a:r>
              <a:rPr lang="es-ES_tradnl" b="1" dirty="0">
                <a:solidFill>
                  <a:srgbClr val="3366FF"/>
                </a:solidFill>
              </a:rPr>
              <a:t>/</a:t>
            </a:r>
            <a:r>
              <a:rPr lang="es-ES_tradnl" b="1" dirty="0" err="1">
                <a:solidFill>
                  <a:srgbClr val="3366FF"/>
                </a:solidFill>
              </a:rPr>
              <a:t>sites</a:t>
            </a:r>
            <a:r>
              <a:rPr lang="es-ES_tradnl" b="1" dirty="0">
                <a:solidFill>
                  <a:srgbClr val="3366FF"/>
                </a:solidFill>
              </a:rPr>
              <a:t>/18/2015/07/Nuevo-</a:t>
            </a:r>
            <a:r>
              <a:rPr lang="es-ES_tradnl" b="1" dirty="0" err="1">
                <a:solidFill>
                  <a:srgbClr val="3366FF"/>
                </a:solidFill>
              </a:rPr>
              <a:t>Reglamento.pdf</a:t>
            </a:r>
            <a:endParaRPr lang="es-ES_tradnl" b="1" dirty="0">
              <a:solidFill>
                <a:srgbClr val="3366FF"/>
              </a:solidFill>
            </a:endParaRPr>
          </a:p>
        </p:txBody>
      </p:sp>
      <p:pic>
        <p:nvPicPr>
          <p:cNvPr id="4" name="Imagen 3"/>
          <p:cNvPicPr>
            <a:picLocks noChangeAspect="1"/>
          </p:cNvPicPr>
          <p:nvPr/>
        </p:nvPicPr>
        <p:blipFill>
          <a:blip r:embed="rId2"/>
          <a:stretch>
            <a:fillRect/>
          </a:stretch>
        </p:blipFill>
        <p:spPr>
          <a:xfrm>
            <a:off x="5364705" y="5107727"/>
            <a:ext cx="1190625" cy="538823"/>
          </a:xfrm>
          <a:prstGeom prst="rect">
            <a:avLst/>
          </a:prstGeom>
        </p:spPr>
      </p:pic>
      <p:sp>
        <p:nvSpPr>
          <p:cNvPr id="5" name="Bocadillo: rectángulo 10">
            <a:extLst>
              <a:ext uri="{FF2B5EF4-FFF2-40B4-BE49-F238E27FC236}">
                <a16:creationId xmlns:a16="http://schemas.microsoft.com/office/drawing/2014/main" xmlns="" id="{7B8B499A-6106-4A5B-8993-F9F7E5CF9BD7}"/>
              </a:ext>
            </a:extLst>
          </p:cNvPr>
          <p:cNvSpPr/>
          <p:nvPr/>
        </p:nvSpPr>
        <p:spPr>
          <a:xfrm>
            <a:off x="7195719" y="3300481"/>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pic>
        <p:nvPicPr>
          <p:cNvPr id="6" name="Gráfico 6" descr="Imagen con relleno sólido">
            <a:extLst>
              <a:ext uri="{FF2B5EF4-FFF2-40B4-BE49-F238E27FC236}">
                <a16:creationId xmlns="" xmlns:a16="http://schemas.microsoft.com/office/drawing/2014/main" id="{6DED7B31-311F-1333-7200-0A1005380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612265" y="586103"/>
            <a:ext cx="3062396" cy="3062396"/>
          </a:xfrm>
          <a:prstGeom prst="rect">
            <a:avLst/>
          </a:prstGeom>
        </p:spPr>
      </p:pic>
      <p:sp>
        <p:nvSpPr>
          <p:cNvPr id="2" name="Rectángulo 1"/>
          <p:cNvSpPr/>
          <p:nvPr/>
        </p:nvSpPr>
        <p:spPr>
          <a:xfrm>
            <a:off x="743020" y="756469"/>
            <a:ext cx="6096000" cy="3139321"/>
          </a:xfrm>
          <a:prstGeom prst="rect">
            <a:avLst/>
          </a:prstGeom>
        </p:spPr>
        <p:txBody>
          <a:bodyPr>
            <a:spAutoFit/>
          </a:bodyPr>
          <a:lstStyle/>
          <a:p>
            <a:pPr algn="just"/>
            <a:r>
              <a:rPr lang="es-ES_tradnl" dirty="0"/>
              <a:t>Como ciudadanos, compartimos el espacio público con otros individuos. Éste incluye todo espacio abierto que no es privado, por ejemplo: los parques, las áreas deportivas, el transporte público y la vía pública que abarca las calles, banquetas, y carreteras. Para facilitar la convivencia pacífica, los reglamentos de tránsito enlistan una serie de reglas pensadas para garantizar los derechos de los usuarios de la vía pública y señalar sus obligaciones.</a:t>
            </a:r>
          </a:p>
          <a:p>
            <a:pPr algn="just"/>
            <a:endParaRPr lang="es-ES_tradnl" dirty="0"/>
          </a:p>
          <a:p>
            <a:pPr algn="just"/>
            <a:r>
              <a:rPr lang="es-ES_tradnl" dirty="0"/>
              <a:t>¿Habías leído el Reglamento de Tránsito? ¿Sabías las obligaciones de los conductores y </a:t>
            </a:r>
            <a:r>
              <a:rPr lang="es-ES_tradnl" dirty="0" smtClean="0"/>
              <a:t>de los peatones</a:t>
            </a:r>
            <a:r>
              <a:rPr lang="es-ES_tradnl" dirty="0"/>
              <a:t>?</a:t>
            </a:r>
          </a:p>
        </p:txBody>
      </p:sp>
    </p:spTree>
    <p:extLst>
      <p:ext uri="{BB962C8B-B14F-4D97-AF65-F5344CB8AC3E}">
        <p14:creationId xmlns:p14="http://schemas.microsoft.com/office/powerpoint/2010/main" val="213079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12">
            <a:extLst>
              <a:ext uri="{FF2B5EF4-FFF2-40B4-BE49-F238E27FC236}">
                <a16:creationId xmlns:a16="http://schemas.microsoft.com/office/drawing/2014/main" xmlns="" id="{AEA3DFEE-37E7-42E5-A1DE-D2E6C9BD02A9}"/>
              </a:ext>
            </a:extLst>
          </p:cNvPr>
          <p:cNvSpPr/>
          <p:nvPr/>
        </p:nvSpPr>
        <p:spPr>
          <a:xfrm>
            <a:off x="956070" y="360254"/>
            <a:ext cx="10149373" cy="36288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sz="2400" b="1" dirty="0" smtClean="0"/>
              <a:t>3.4</a:t>
            </a:r>
            <a:r>
              <a:rPr lang="es-ES_tradnl" sz="2400" b="1" dirty="0"/>
              <a:t>: ¿Cómo elegir pareja?</a:t>
            </a:r>
            <a:endParaRPr lang="es-ES_tradnl" sz="2400" dirty="0"/>
          </a:p>
        </p:txBody>
      </p:sp>
      <p:sp>
        <p:nvSpPr>
          <p:cNvPr id="3" name="Rectángulo 2"/>
          <p:cNvSpPr/>
          <p:nvPr/>
        </p:nvSpPr>
        <p:spPr>
          <a:xfrm>
            <a:off x="956070" y="924032"/>
            <a:ext cx="10171153" cy="3693319"/>
          </a:xfrm>
          <a:prstGeom prst="rect">
            <a:avLst/>
          </a:prstGeom>
        </p:spPr>
        <p:txBody>
          <a:bodyPr wrap="square">
            <a:spAutoFit/>
          </a:bodyPr>
          <a:lstStyle/>
          <a:p>
            <a:pPr algn="just"/>
            <a:r>
              <a:rPr lang="es-ES_tradnl" dirty="0"/>
              <a:t>Ya eres un ciudadano adulto. En este curso has aprendido herramientas de desarrollo </a:t>
            </a:r>
            <a:r>
              <a:rPr lang="es-ES_tradnl" dirty="0" smtClean="0"/>
              <a:t>personal y responsabilidades </a:t>
            </a:r>
            <a:r>
              <a:rPr lang="es-ES_tradnl" dirty="0"/>
              <a:t>que te serán útiles a lo largo de tu vida. </a:t>
            </a:r>
            <a:endParaRPr lang="es-ES_tradnl" dirty="0" smtClean="0"/>
          </a:p>
          <a:p>
            <a:pPr algn="just"/>
            <a:endParaRPr lang="es-ES_tradnl" dirty="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smtClean="0"/>
          </a:p>
          <a:p>
            <a:pPr algn="just"/>
            <a:endParaRPr lang="es-ES_tradnl" dirty="0"/>
          </a:p>
        </p:txBody>
      </p:sp>
      <p:sp>
        <p:nvSpPr>
          <p:cNvPr id="9" name="Bocadillo: rectángulo 10">
            <a:extLst>
              <a:ext uri="{FF2B5EF4-FFF2-40B4-BE49-F238E27FC236}">
                <a16:creationId xmlns:a16="http://schemas.microsoft.com/office/drawing/2014/main" xmlns="" id="{7B8B499A-6106-4A5B-8993-F9F7E5CF9BD7}"/>
              </a:ext>
            </a:extLst>
          </p:cNvPr>
          <p:cNvSpPr/>
          <p:nvPr/>
        </p:nvSpPr>
        <p:spPr>
          <a:xfrm>
            <a:off x="10687099" y="3762639"/>
            <a:ext cx="3009801" cy="428361"/>
          </a:xfrm>
          <a:prstGeom prst="wedgeRectCallout">
            <a:avLst>
              <a:gd name="adj1" fmla="val -58381"/>
              <a:gd name="adj2" fmla="val -9191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
        <p:nvSpPr>
          <p:cNvPr id="8" name="Bocadillo: rectángulo 19">
            <a:extLst>
              <a:ext uri="{FF2B5EF4-FFF2-40B4-BE49-F238E27FC236}">
                <a16:creationId xmlns:a16="http://schemas.microsoft.com/office/drawing/2014/main" xmlns="" id="{B20B7D9C-65BF-40FF-B3C5-9A7DCC9270F9}"/>
              </a:ext>
            </a:extLst>
          </p:cNvPr>
          <p:cNvSpPr/>
          <p:nvPr/>
        </p:nvSpPr>
        <p:spPr>
          <a:xfrm>
            <a:off x="11352052" y="2056761"/>
            <a:ext cx="3368851" cy="465689"/>
          </a:xfrm>
          <a:prstGeom prst="wedgeRectCallout">
            <a:avLst>
              <a:gd name="adj1" fmla="val -64717"/>
              <a:gd name="adj2" fmla="val 18503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los textos en azul y verde</a:t>
            </a:r>
            <a:r>
              <a:rPr kumimoji="0" lang="es-MX" sz="12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es-MX" sz="1200" b="0" i="0" u="none" strike="noStrike" kern="1200" cap="none" spc="0" normalizeH="0" baseline="0" noProof="0" dirty="0" smtClean="0">
                <a:ln>
                  <a:noFill/>
                </a:ln>
                <a:solidFill>
                  <a:prstClr val="black"/>
                </a:solidFill>
                <a:effectLst/>
                <a:uLnTx/>
                <a:uFillTx/>
                <a:latin typeface="Calibri" panose="020F0502020204030204"/>
                <a:ea typeface="+mn-ea"/>
                <a:cs typeface="+mn-cs"/>
              </a:rPr>
              <a:t>ponerlos como carrusel, </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ángulo 1"/>
          <p:cNvSpPr/>
          <p:nvPr/>
        </p:nvSpPr>
        <p:spPr>
          <a:xfrm>
            <a:off x="1030110" y="2120459"/>
            <a:ext cx="6096000" cy="2031325"/>
          </a:xfrm>
          <a:prstGeom prst="rect">
            <a:avLst/>
          </a:prstGeom>
        </p:spPr>
        <p:txBody>
          <a:bodyPr>
            <a:spAutoFit/>
          </a:bodyPr>
          <a:lstStyle/>
          <a:p>
            <a:pPr algn="just"/>
            <a:r>
              <a:rPr lang="es-ES_tradnl" dirty="0">
                <a:solidFill>
                  <a:srgbClr val="000090"/>
                </a:solidFill>
              </a:rPr>
              <a:t>Ahora, reflexiona acerca de la mayor responsabilidad que tienes, una que es contigo mismo. Sí, tu mayor responsabilidad es tu vida, es vivir de una manera consciente, quererte y cuidarte. Actitudes y comportamientos como la empatía, la amabilidad, la solidaridad, la honestidad, la compasión, etc., son valores que, si los ejercitas con los demás y contigo mismo, te ayudarán a vivir mejor. </a:t>
            </a:r>
          </a:p>
        </p:txBody>
      </p:sp>
      <p:sp>
        <p:nvSpPr>
          <p:cNvPr id="4" name="Rectángulo 3"/>
          <p:cNvSpPr/>
          <p:nvPr/>
        </p:nvSpPr>
        <p:spPr>
          <a:xfrm>
            <a:off x="1086556" y="4851948"/>
            <a:ext cx="6096000" cy="1477328"/>
          </a:xfrm>
          <a:prstGeom prst="rect">
            <a:avLst/>
          </a:prstGeom>
        </p:spPr>
        <p:txBody>
          <a:bodyPr>
            <a:spAutoFit/>
          </a:bodyPr>
          <a:lstStyle/>
          <a:p>
            <a:pPr algn="just"/>
            <a:r>
              <a:rPr lang="es-ES_tradnl" dirty="0" smtClean="0">
                <a:solidFill>
                  <a:srgbClr val="008000"/>
                </a:solidFill>
              </a:rPr>
              <a:t>¿</a:t>
            </a:r>
            <a:r>
              <a:rPr lang="es-ES_tradnl" dirty="0">
                <a:solidFill>
                  <a:srgbClr val="008000"/>
                </a:solidFill>
              </a:rPr>
              <a:t>Cuáles son tus valores? ¿En dónde los aprendiste? ¿Cuál es más importante para ti? ¿Crees que los podrías cambiar? </a:t>
            </a:r>
          </a:p>
          <a:p>
            <a:pPr algn="just"/>
            <a:endParaRPr lang="es-ES_tradnl" dirty="0">
              <a:solidFill>
                <a:srgbClr val="008000"/>
              </a:solidFill>
            </a:endParaRPr>
          </a:p>
          <a:p>
            <a:pPr algn="just"/>
            <a:r>
              <a:rPr lang="es-ES_tradnl" dirty="0">
                <a:solidFill>
                  <a:srgbClr val="008000"/>
                </a:solidFill>
              </a:rPr>
              <a:t>¿Cuál es tu actitud acerca del dinero?, ¿te gusta ahorrar o te gusta gastar? </a:t>
            </a:r>
          </a:p>
        </p:txBody>
      </p:sp>
      <p:sp>
        <p:nvSpPr>
          <p:cNvPr id="10" name="CuadroTexto 9">
            <a:extLst>
              <a:ext uri="{FF2B5EF4-FFF2-40B4-BE49-F238E27FC236}">
                <a16:creationId xmlns:a16="http://schemas.microsoft.com/office/drawing/2014/main" xmlns="" id="{B9691A03-F083-BF37-7588-175E52CC6113}"/>
              </a:ext>
            </a:extLst>
          </p:cNvPr>
          <p:cNvSpPr txBox="1"/>
          <p:nvPr/>
        </p:nvSpPr>
        <p:spPr>
          <a:xfrm>
            <a:off x="1608264" y="1822175"/>
            <a:ext cx="6543078" cy="307777"/>
          </a:xfrm>
          <a:prstGeom prst="rect">
            <a:avLst/>
          </a:prstGeom>
          <a:noFill/>
        </p:spPr>
        <p:txBody>
          <a:bodyPr wrap="square" rtlCol="0">
            <a:spAutoFit/>
          </a:bodyPr>
          <a:lstStyle/>
          <a:p>
            <a:r>
              <a:rPr lang="es-MX" sz="1400" dirty="0" smtClean="0"/>
              <a:t>Para ver la siguiente información, haz clic </a:t>
            </a:r>
            <a:r>
              <a:rPr lang="es-MX" sz="1400" dirty="0"/>
              <a:t>en la flecha </a:t>
            </a:r>
            <a:r>
              <a:rPr lang="es-MX" sz="1400" dirty="0" smtClean="0"/>
              <a:t>situada a la derecha.</a:t>
            </a:r>
            <a:endParaRPr lang="es-MX" sz="1400" dirty="0"/>
          </a:p>
        </p:txBody>
      </p:sp>
      <p:pic>
        <p:nvPicPr>
          <p:cNvPr id="11" name="Imagen 10"/>
          <p:cNvPicPr>
            <a:picLocks noChangeAspect="1"/>
          </p:cNvPicPr>
          <p:nvPr/>
        </p:nvPicPr>
        <p:blipFill>
          <a:blip r:embed="rId2"/>
          <a:stretch>
            <a:fillRect/>
          </a:stretch>
        </p:blipFill>
        <p:spPr>
          <a:xfrm>
            <a:off x="1112385" y="1814285"/>
            <a:ext cx="397101" cy="282827"/>
          </a:xfrm>
          <a:prstGeom prst="rect">
            <a:avLst/>
          </a:prstGeom>
        </p:spPr>
      </p:pic>
      <p:pic>
        <p:nvPicPr>
          <p:cNvPr id="6" name="Imagen 5" descr="cuidar de mí.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54" y="2230967"/>
            <a:ext cx="3367225" cy="1748367"/>
          </a:xfrm>
          <a:prstGeom prst="rect">
            <a:avLst/>
          </a:prstGeom>
        </p:spPr>
      </p:pic>
      <p:pic>
        <p:nvPicPr>
          <p:cNvPr id="14" name="Imagen 13" descr="adulto resp..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9066" y="4825999"/>
            <a:ext cx="3276601" cy="1638301"/>
          </a:xfrm>
          <a:prstGeom prst="rect">
            <a:avLst/>
          </a:prstGeom>
        </p:spPr>
      </p:pic>
      <p:sp>
        <p:nvSpPr>
          <p:cNvPr id="15" name="Bocadillo: rectángulo 10">
            <a:extLst>
              <a:ext uri="{FF2B5EF4-FFF2-40B4-BE49-F238E27FC236}">
                <a16:creationId xmlns:a16="http://schemas.microsoft.com/office/drawing/2014/main" xmlns="" id="{7B8B499A-6106-4A5B-8993-F9F7E5CF9BD7}"/>
              </a:ext>
            </a:extLst>
          </p:cNvPr>
          <p:cNvSpPr/>
          <p:nvPr/>
        </p:nvSpPr>
        <p:spPr>
          <a:xfrm>
            <a:off x="10881833" y="6031705"/>
            <a:ext cx="3009801" cy="428361"/>
          </a:xfrm>
          <a:prstGeom prst="wedgeRectCallout">
            <a:avLst>
              <a:gd name="adj1" fmla="val -58381"/>
              <a:gd name="adj2" fmla="val -9191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Tree>
    <p:extLst>
      <p:ext uri="{BB962C8B-B14F-4D97-AF65-F5344CB8AC3E}">
        <p14:creationId xmlns:p14="http://schemas.microsoft.com/office/powerpoint/2010/main" val="106965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197554" y="343176"/>
            <a:ext cx="5658557" cy="2585323"/>
          </a:xfrm>
          <a:prstGeom prst="rect">
            <a:avLst/>
          </a:prstGeom>
        </p:spPr>
        <p:txBody>
          <a:bodyPr wrap="square">
            <a:spAutoFit/>
          </a:bodyPr>
          <a:lstStyle/>
          <a:p>
            <a:pPr algn="just"/>
            <a:r>
              <a:rPr lang="es-ES_tradnl" dirty="0"/>
              <a:t>Ahora, </a:t>
            </a:r>
            <a:r>
              <a:rPr lang="es-ES_tradnl" dirty="0" smtClean="0"/>
              <a:t>¿qué </a:t>
            </a:r>
            <a:r>
              <a:rPr lang="es-ES_tradnl" dirty="0"/>
              <a:t>puedes decir acerca de tu concepto de </a:t>
            </a:r>
            <a:r>
              <a:rPr lang="es-ES_tradnl" dirty="0" smtClean="0"/>
              <a:t>familia?, </a:t>
            </a:r>
            <a:r>
              <a:rPr lang="es-ES_tradnl" dirty="0"/>
              <a:t>¿te gustaría casarte?, ¿tener hijos? Es importante que reflexiones acerca de estos temas para que te conozcas y, llegado el momento, te preguntes qué te gustaría encontrar en la persona con la que </a:t>
            </a:r>
            <a:r>
              <a:rPr lang="es-ES_tradnl" dirty="0" smtClean="0"/>
              <a:t>podrías compartir </a:t>
            </a:r>
            <a:r>
              <a:rPr lang="es-ES_tradnl" dirty="0"/>
              <a:t>tu vida. </a:t>
            </a:r>
          </a:p>
          <a:p>
            <a:pPr algn="just"/>
            <a:r>
              <a:rPr lang="es-ES" dirty="0"/>
              <a:t> </a:t>
            </a:r>
            <a:endParaRPr lang="es-ES_tradnl" dirty="0"/>
          </a:p>
          <a:p>
            <a:pPr algn="just"/>
            <a:r>
              <a:rPr lang="es-ES_tradnl" dirty="0"/>
              <a:t>¿Cómo has escogido a tus parejas en el pasado?</a:t>
            </a:r>
          </a:p>
          <a:p>
            <a:pPr algn="just"/>
            <a:r>
              <a:rPr lang="es-ES" dirty="0"/>
              <a:t> </a:t>
            </a:r>
            <a:endParaRPr lang="es-ES_tradnl" dirty="0"/>
          </a:p>
        </p:txBody>
      </p:sp>
      <p:pic>
        <p:nvPicPr>
          <p:cNvPr id="9" name="Imagen 8" descr="15266358421737.jpe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0288" y="430389"/>
            <a:ext cx="2641601" cy="1757065"/>
          </a:xfrm>
          <a:prstGeom prst="rect">
            <a:avLst/>
          </a:prstGeom>
        </p:spPr>
      </p:pic>
      <p:pic>
        <p:nvPicPr>
          <p:cNvPr id="10" name="Imagen 9" descr="elegir-pareja.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0978" y="478366"/>
            <a:ext cx="2731911" cy="1702635"/>
          </a:xfrm>
          <a:prstGeom prst="rect">
            <a:avLst/>
          </a:prstGeom>
        </p:spPr>
      </p:pic>
      <p:sp>
        <p:nvSpPr>
          <p:cNvPr id="14" name="Rectángulo 13"/>
          <p:cNvSpPr/>
          <p:nvPr/>
        </p:nvSpPr>
        <p:spPr>
          <a:xfrm>
            <a:off x="285838" y="2959236"/>
            <a:ext cx="11218334" cy="2031325"/>
          </a:xfrm>
          <a:prstGeom prst="rect">
            <a:avLst/>
          </a:prstGeom>
        </p:spPr>
        <p:txBody>
          <a:bodyPr wrap="square">
            <a:spAutoFit/>
          </a:bodyPr>
          <a:lstStyle/>
          <a:p>
            <a:pPr algn="just"/>
            <a:r>
              <a:rPr lang="es-ES" dirty="0"/>
              <a:t>El amor es el vínculo que nos conecta a todos, pero encontrar un(a) compañero(a) de vida puede ser increíblemente difícil. Llevará tiempo, será difícil, pero cuando lo encuentres, será un momento impresionante con sentimientos inexplicables</a:t>
            </a:r>
            <a:r>
              <a:rPr lang="es-ES" dirty="0" smtClean="0"/>
              <a:t>.</a:t>
            </a:r>
          </a:p>
          <a:p>
            <a:pPr algn="just"/>
            <a:endParaRPr lang="es-ES_tradnl" dirty="0"/>
          </a:p>
          <a:p>
            <a:pPr algn="just"/>
            <a:r>
              <a:rPr lang="es-ES" dirty="0" smtClean="0"/>
              <a:t>A continuación revisa la siguiente presentación en la que encontrarás consejos prácticos para tener en cuenta al buscar a el/la indicado/a. </a:t>
            </a:r>
            <a:endParaRPr lang="es-ES_tradnl" dirty="0" smtClean="0"/>
          </a:p>
          <a:p>
            <a:pPr algn="just"/>
            <a:endParaRPr lang="es-ES" dirty="0"/>
          </a:p>
        </p:txBody>
      </p:sp>
      <p:sp>
        <p:nvSpPr>
          <p:cNvPr id="16" name="Bocadillo: rectángulo 20">
            <a:extLst>
              <a:ext uri="{FF2B5EF4-FFF2-40B4-BE49-F238E27FC236}">
                <a16:creationId xmlns:a16="http://schemas.microsoft.com/office/drawing/2014/main" xmlns="" id="{9774D0E3-ED67-7D60-093B-CF77134D40EA}"/>
              </a:ext>
            </a:extLst>
          </p:cNvPr>
          <p:cNvSpPr/>
          <p:nvPr/>
        </p:nvSpPr>
        <p:spPr>
          <a:xfrm>
            <a:off x="4683146" y="5320323"/>
            <a:ext cx="2164074" cy="848653"/>
          </a:xfrm>
          <a:prstGeom prst="wedgeRectCallout">
            <a:avLst>
              <a:gd name="adj1" fmla="val 4411"/>
              <a:gd name="adj2" fmla="val 9030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a:solidFill>
                  <a:prstClr val="black"/>
                </a:solidFill>
                <a:latin typeface="Calibri" panose="020F0502020204030204"/>
              </a:rPr>
              <a:t>Aurelio: </a:t>
            </a:r>
            <a:r>
              <a:rPr lang="es-MX" sz="1200" dirty="0" smtClean="0">
                <a:solidFill>
                  <a:prstClr val="black"/>
                </a:solidFill>
                <a:latin typeface="Calibri" panose="020F0502020204030204"/>
              </a:rPr>
              <a:t>favor de diseñar </a:t>
            </a:r>
            <a:r>
              <a:rPr lang="es-MX" sz="1200" dirty="0" smtClean="0">
                <a:solidFill>
                  <a:prstClr val="black"/>
                </a:solidFill>
                <a:latin typeface="Calibri" panose="020F0502020204030204"/>
              </a:rPr>
              <a:t>un </a:t>
            </a:r>
            <a:r>
              <a:rPr lang="es-MX" sz="1200" dirty="0" smtClean="0">
                <a:solidFill>
                  <a:prstClr val="black"/>
                </a:solidFill>
                <a:latin typeface="Calibri" panose="020F0502020204030204"/>
              </a:rPr>
              <a:t>cartel </a:t>
            </a:r>
            <a:r>
              <a:rPr lang="es-MX" sz="1200" dirty="0" smtClean="0">
                <a:solidFill>
                  <a:prstClr val="black"/>
                </a:solidFill>
                <a:latin typeface="Calibri" panose="020F0502020204030204"/>
              </a:rPr>
              <a:t>que </a:t>
            </a:r>
            <a:r>
              <a:rPr lang="es-MX" sz="1200" dirty="0" smtClean="0">
                <a:solidFill>
                  <a:prstClr val="black"/>
                </a:solidFill>
                <a:latin typeface="Calibri" panose="020F0502020204030204"/>
              </a:rPr>
              <a:t>abarque el texto en color rosa de la diapositiva 13.</a:t>
            </a:r>
            <a:endParaRPr lang="es-MX" sz="1200" dirty="0">
              <a:solidFill>
                <a:prstClr val="black"/>
              </a:solidFill>
              <a:latin typeface="Calibri" panose="020F0502020204030204"/>
            </a:endParaRPr>
          </a:p>
        </p:txBody>
      </p:sp>
      <p:sp>
        <p:nvSpPr>
          <p:cNvPr id="17" name="Bocadillo: rectángulo 10">
            <a:extLst>
              <a:ext uri="{FF2B5EF4-FFF2-40B4-BE49-F238E27FC236}">
                <a16:creationId xmlns:a16="http://schemas.microsoft.com/office/drawing/2014/main" xmlns="" id="{7B8B499A-6106-4A5B-8993-F9F7E5CF9BD7}"/>
              </a:ext>
            </a:extLst>
          </p:cNvPr>
          <p:cNvSpPr/>
          <p:nvPr/>
        </p:nvSpPr>
        <p:spPr>
          <a:xfrm>
            <a:off x="7853275" y="2398124"/>
            <a:ext cx="3009801" cy="428361"/>
          </a:xfrm>
          <a:prstGeom prst="wedgeRectCallout">
            <a:avLst>
              <a:gd name="adj1" fmla="val -58381"/>
              <a:gd name="adj2" fmla="val -91919"/>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Tree>
    <p:extLst>
      <p:ext uri="{BB962C8B-B14F-4D97-AF65-F5344CB8AC3E}">
        <p14:creationId xmlns:p14="http://schemas.microsoft.com/office/powerpoint/2010/main" val="25011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441535" y="746933"/>
            <a:ext cx="11207170" cy="5515732"/>
          </a:xfrm>
          <a:prstGeom prst="rect">
            <a:avLst/>
          </a:prstGeom>
        </p:spPr>
        <p:txBody>
          <a:bodyPr wrap="square">
            <a:spAutoFit/>
          </a:bodyPr>
          <a:lstStyle/>
          <a:p>
            <a:pPr algn="just"/>
            <a:r>
              <a:rPr lang="es-ES" sz="1400" dirty="0" smtClean="0">
                <a:solidFill>
                  <a:srgbClr val="FF3399"/>
                </a:solidFill>
              </a:rPr>
              <a:t>1</a:t>
            </a:r>
            <a:r>
              <a:rPr lang="es-ES" sz="1400" dirty="0">
                <a:solidFill>
                  <a:srgbClr val="FF3399"/>
                </a:solidFill>
              </a:rPr>
              <a:t>. Encuentra a alguien con quien puedas conectarte </a:t>
            </a:r>
            <a:r>
              <a:rPr lang="es-ES" sz="1400" dirty="0" smtClean="0">
                <a:solidFill>
                  <a:srgbClr val="FF3399"/>
                </a:solidFill>
              </a:rPr>
              <a:t>fácilmente. </a:t>
            </a:r>
            <a:r>
              <a:rPr lang="es-ES" sz="1400" dirty="0">
                <a:solidFill>
                  <a:srgbClr val="FF3399"/>
                </a:solidFill>
              </a:rPr>
              <a:t>Es muy importante elegir a alguien con quien puedas entablar una conversación fácilmente. De esta manera, pueden disfrutar haciendo cosas y </a:t>
            </a:r>
            <a:r>
              <a:rPr lang="es-ES" sz="1400" dirty="0" smtClean="0">
                <a:solidFill>
                  <a:srgbClr val="FF3399"/>
                </a:solidFill>
              </a:rPr>
              <a:t>conversar sin </a:t>
            </a:r>
            <a:r>
              <a:rPr lang="es-ES" sz="1400" dirty="0">
                <a:solidFill>
                  <a:srgbClr val="FF3399"/>
                </a:solidFill>
              </a:rPr>
              <a:t>aburrirse. </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2. Tu pareja potencial, ¿comparte tus intereses? Seleccionar a alguien que comparta muchos intereses en común contigo funcionará a tu favor. Recuerda que no todos sus intereses tienen que ser los mismos que los tuyos, pero algunos sí. Dice la psicóloga clínica y experta en </a:t>
            </a:r>
            <a:r>
              <a:rPr lang="es-ES" sz="1400" dirty="0" smtClean="0">
                <a:solidFill>
                  <a:srgbClr val="FF3399"/>
                </a:solidFill>
              </a:rPr>
              <a:t>relaciones, </a:t>
            </a:r>
            <a:r>
              <a:rPr lang="es-ES" sz="1400" dirty="0" err="1">
                <a:solidFill>
                  <a:srgbClr val="FF3399"/>
                </a:solidFill>
              </a:rPr>
              <a:t>Seema</a:t>
            </a:r>
            <a:r>
              <a:rPr lang="es-ES" sz="1400" dirty="0">
                <a:solidFill>
                  <a:srgbClr val="FF3399"/>
                </a:solidFill>
              </a:rPr>
              <a:t> </a:t>
            </a:r>
            <a:r>
              <a:rPr lang="es-ES" sz="1400" dirty="0" err="1">
                <a:solidFill>
                  <a:srgbClr val="FF3399"/>
                </a:solidFill>
              </a:rPr>
              <a:t>Hingorrany</a:t>
            </a:r>
            <a:r>
              <a:rPr lang="es-ES" sz="1400" dirty="0">
                <a:solidFill>
                  <a:srgbClr val="FF3399"/>
                </a:solidFill>
              </a:rPr>
              <a:t>: “Cuando decides pasar tu vida con alguien, debes considerar las cosas que a los dos les encantaría hacer juntos. Por ejemplo, si eres un cinéfilo, idealmente te gustaría estar con alguien a quien también le gusten las películas. Esto hará que tu vida sea interesante”. </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3. Considera el intelecto de tu pareja. Si eres una persona relajada y tu pareja está en constante movimiento y quiere lograr muchas metas, eso podría convertirse en una amenaza para tu matrimonio. Ambos deben estar de acuerdo en cómo pensar y procesar las cosas. </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4. Está bien tener estándares. Al elegir un compañero de vida, debes considerar sus estándares y los de su familia. Aunque está bien elegir a alguien que probablemente no pertenezca al mismo estrato social que el tuyo, asegúrate de que no esté completamente alejado de tu estilo de vida. </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5. Deben tener respeto el uno por el otro. Obviamente no puedes pasar tu vida con alguien que no tiene respeto por ti o por tus sueños/metas o tu personalidad. Elige a alguien que te admire y reconozca tus logros.</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6. ¿Es confiable? Hoy en día, es extremadamente importante elegir a alguien en quien puedas confiar. Definitivamente no pueden llevar un matrimonio feliz si no </a:t>
            </a:r>
            <a:r>
              <a:rPr lang="es-ES" sz="1400" dirty="0" smtClean="0">
                <a:solidFill>
                  <a:srgbClr val="FF3399"/>
                </a:solidFill>
              </a:rPr>
              <a:t>confían el </a:t>
            </a:r>
            <a:r>
              <a:rPr lang="es-ES" sz="1400" dirty="0">
                <a:solidFill>
                  <a:srgbClr val="FF3399"/>
                </a:solidFill>
              </a:rPr>
              <a:t>uno en el </a:t>
            </a:r>
            <a:r>
              <a:rPr lang="es-ES" sz="1400" dirty="0" smtClean="0">
                <a:solidFill>
                  <a:srgbClr val="FF3399"/>
                </a:solidFill>
              </a:rPr>
              <a:t>otro. </a:t>
            </a:r>
            <a:endParaRPr lang="es-ES_tradnl" sz="1400" dirty="0">
              <a:solidFill>
                <a:srgbClr val="FF3399"/>
              </a:solidFill>
            </a:endParaRPr>
          </a:p>
          <a:p>
            <a:pPr algn="just"/>
            <a:r>
              <a:rPr lang="es-ES" sz="1400" dirty="0">
                <a:solidFill>
                  <a:srgbClr val="FF3399"/>
                </a:solidFill>
              </a:rPr>
              <a:t> </a:t>
            </a:r>
            <a:endParaRPr lang="es-ES_tradnl" sz="1400" dirty="0">
              <a:solidFill>
                <a:srgbClr val="FF3399"/>
              </a:solidFill>
            </a:endParaRPr>
          </a:p>
          <a:p>
            <a:pPr algn="just"/>
            <a:r>
              <a:rPr lang="es-ES" sz="1400" dirty="0">
                <a:solidFill>
                  <a:srgbClr val="FF3399"/>
                </a:solidFill>
              </a:rPr>
              <a:t>7. Pasar tiempo juntos es tan importante como tener intereses similares. Es crucial estar con alguien que te </a:t>
            </a:r>
            <a:r>
              <a:rPr lang="es-ES" sz="1400" dirty="0" smtClean="0">
                <a:solidFill>
                  <a:srgbClr val="FF3399"/>
                </a:solidFill>
              </a:rPr>
              <a:t>dé </a:t>
            </a:r>
            <a:r>
              <a:rPr lang="es-ES" sz="1400" dirty="0">
                <a:solidFill>
                  <a:srgbClr val="FF3399"/>
                </a:solidFill>
              </a:rPr>
              <a:t>suficiente tiempo y con quien te encantaría pasar el tiempo. </a:t>
            </a:r>
            <a:endParaRPr lang="es-ES" sz="1400" dirty="0" smtClean="0">
              <a:solidFill>
                <a:srgbClr val="FF3399"/>
              </a:solidFill>
            </a:endParaRPr>
          </a:p>
          <a:p>
            <a:pPr algn="just"/>
            <a:endParaRPr lang="es-ES" sz="1400" dirty="0">
              <a:solidFill>
                <a:srgbClr val="FF3399"/>
              </a:solidFill>
            </a:endParaRPr>
          </a:p>
          <a:p>
            <a:pPr algn="just"/>
            <a:r>
              <a:rPr lang="en-US" sz="1400" dirty="0" err="1">
                <a:solidFill>
                  <a:srgbClr val="FF3399"/>
                </a:solidFill>
              </a:rPr>
              <a:t>Traducido</a:t>
            </a:r>
            <a:r>
              <a:rPr lang="en-US" sz="1400" dirty="0">
                <a:solidFill>
                  <a:srgbClr val="FF3399"/>
                </a:solidFill>
              </a:rPr>
              <a:t> de: </a:t>
            </a:r>
            <a:r>
              <a:rPr lang="en-US" sz="1400" u="sng" dirty="0">
                <a:hlinkClick r:id="rId2"/>
              </a:rPr>
              <a:t>https://timesofindia.indiatimes.com/life-style/relationships/love-sex/7-ways-to-choose-the-right-life-partner/articleshow/24741632.cms</a:t>
            </a:r>
            <a:endParaRPr lang="es-ES_tradnl" sz="1400" dirty="0"/>
          </a:p>
          <a:p>
            <a:pPr algn="just"/>
            <a:endParaRPr lang="es-ES_tradnl" sz="1400" dirty="0"/>
          </a:p>
        </p:txBody>
      </p:sp>
    </p:spTree>
    <p:extLst>
      <p:ext uri="{BB962C8B-B14F-4D97-AF65-F5344CB8AC3E}">
        <p14:creationId xmlns:p14="http://schemas.microsoft.com/office/powerpoint/2010/main" val="48195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697833" y="530920"/>
            <a:ext cx="10795000" cy="2031325"/>
          </a:xfrm>
          <a:prstGeom prst="rect">
            <a:avLst/>
          </a:prstGeom>
        </p:spPr>
        <p:txBody>
          <a:bodyPr wrap="square">
            <a:spAutoFit/>
          </a:bodyPr>
          <a:lstStyle/>
          <a:p>
            <a:pPr algn="just"/>
            <a:r>
              <a:rPr lang="es-ES" dirty="0"/>
              <a:t>A propósito de este tema, revisa la siguiente lectura: 7 claves para elegir pareja</a:t>
            </a:r>
            <a:r>
              <a:rPr lang="es-ES" dirty="0" smtClean="0"/>
              <a:t>:</a:t>
            </a:r>
          </a:p>
          <a:p>
            <a:pPr algn="just"/>
            <a:endParaRPr lang="es-ES" dirty="0"/>
          </a:p>
          <a:p>
            <a:pPr algn="just"/>
            <a:endParaRPr lang="es-ES" dirty="0" smtClean="0"/>
          </a:p>
          <a:p>
            <a:pPr algn="just"/>
            <a:endParaRPr lang="es-ES" dirty="0"/>
          </a:p>
          <a:p>
            <a:pPr algn="just"/>
            <a:endParaRPr lang="es-ES" dirty="0" smtClean="0"/>
          </a:p>
          <a:p>
            <a:pPr algn="just"/>
            <a:endParaRPr lang="es-ES_tradnl" dirty="0"/>
          </a:p>
          <a:p>
            <a:pPr algn="just"/>
            <a:endParaRPr lang="es-ES" u="sng" dirty="0" smtClean="0"/>
          </a:p>
        </p:txBody>
      </p:sp>
      <p:pic>
        <p:nvPicPr>
          <p:cNvPr id="8" name="Imagen 7"/>
          <p:cNvPicPr>
            <a:picLocks noChangeAspect="1"/>
          </p:cNvPicPr>
          <p:nvPr/>
        </p:nvPicPr>
        <p:blipFill>
          <a:blip r:embed="rId2"/>
          <a:stretch>
            <a:fillRect/>
          </a:stretch>
        </p:blipFill>
        <p:spPr>
          <a:xfrm>
            <a:off x="5246304" y="1409713"/>
            <a:ext cx="1190625" cy="538823"/>
          </a:xfrm>
          <a:prstGeom prst="rect">
            <a:avLst/>
          </a:prstGeom>
        </p:spPr>
      </p:pic>
      <p:sp>
        <p:nvSpPr>
          <p:cNvPr id="9" name="Bocadillo: rectángulo 20">
            <a:extLst>
              <a:ext uri="{FF2B5EF4-FFF2-40B4-BE49-F238E27FC236}">
                <a16:creationId xmlns="" xmlns:a16="http://schemas.microsoft.com/office/drawing/2014/main" id="{FDF8BE07-5746-4600-9575-6A8755E47DEC}"/>
              </a:ext>
            </a:extLst>
          </p:cNvPr>
          <p:cNvSpPr/>
          <p:nvPr/>
        </p:nvSpPr>
        <p:spPr>
          <a:xfrm>
            <a:off x="4858109" y="3376114"/>
            <a:ext cx="6685108" cy="1025340"/>
          </a:xfrm>
          <a:prstGeom prst="wedgeRectCallout">
            <a:avLst>
              <a:gd name="adj1" fmla="val -39302"/>
              <a:gd name="adj2" fmla="val -177799"/>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a:t>
            </a:r>
            <a:r>
              <a:rPr lang="es-MX" sz="1400" dirty="0" smtClean="0">
                <a:solidFill>
                  <a:prstClr val="black"/>
                </a:solidFill>
                <a:latin typeface="Calibri" panose="020F0502020204030204"/>
              </a:rPr>
              <a:t>vicúlalo </a:t>
            </a:r>
            <a:r>
              <a:rPr lang="es-MX" sz="1400" dirty="0">
                <a:solidFill>
                  <a:prstClr val="black"/>
                </a:solidFill>
                <a:latin typeface="Calibri" panose="020F0502020204030204"/>
              </a:rPr>
              <a:t>a este </a:t>
            </a:r>
            <a:r>
              <a:rPr lang="es-MX" sz="1400" dirty="0" smtClean="0">
                <a:solidFill>
                  <a:prstClr val="black"/>
                </a:solidFill>
                <a:latin typeface="Calibri" panose="020F0502020204030204"/>
              </a:rPr>
              <a:t>texto:</a:t>
            </a:r>
            <a:r>
              <a:rPr lang="es-ES" sz="1400" u="sng" dirty="0" smtClean="0">
                <a:hlinkClick r:id="rId3"/>
              </a:rPr>
              <a:t>https</a:t>
            </a:r>
            <a:r>
              <a:rPr lang="es-ES" sz="1400" u="sng" dirty="0">
                <a:hlinkClick r:id="rId3"/>
              </a:rPr>
              <a:t>://www.elhorizonte.mx/estilo/7-claves-para-saber-elegir-a-tu-pareja/</a:t>
            </a:r>
            <a:r>
              <a:rPr lang="es-ES" sz="1400" u="sng" dirty="0" smtClean="0">
                <a:hlinkClick r:id="rId3"/>
              </a:rPr>
              <a:t>775862</a:t>
            </a:r>
          </a:p>
          <a:p>
            <a:pPr>
              <a:defRPr/>
            </a:pPr>
            <a:endParaRPr lang="es-ES_tradnl" sz="1400" u="sng" dirty="0"/>
          </a:p>
        </p:txBody>
      </p:sp>
    </p:spTree>
    <p:extLst>
      <p:ext uri="{BB962C8B-B14F-4D97-AF65-F5344CB8AC3E}">
        <p14:creationId xmlns:p14="http://schemas.microsoft.com/office/powerpoint/2010/main" val="346971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rotWithShape="1">
          <a:blip r:embed="rId2"/>
          <a:srcRect t="18932" r="3402"/>
          <a:stretch/>
        </p:blipFill>
        <p:spPr>
          <a:xfrm>
            <a:off x="878310" y="1097770"/>
            <a:ext cx="3690229" cy="1339442"/>
          </a:xfrm>
          <a:prstGeom prst="rect">
            <a:avLst/>
          </a:prstGeom>
        </p:spPr>
      </p:pic>
      <p:sp>
        <p:nvSpPr>
          <p:cNvPr id="8" name="CuadroTexto 7">
            <a:extLst>
              <a:ext uri="{FF2B5EF4-FFF2-40B4-BE49-F238E27FC236}">
                <a16:creationId xmlns:a16="http://schemas.microsoft.com/office/drawing/2014/main" xmlns="" id="{6B9177FD-7CD6-EEDA-DEA2-AB93DB3B4450}"/>
              </a:ext>
            </a:extLst>
          </p:cNvPr>
          <p:cNvSpPr txBox="1"/>
          <p:nvPr/>
        </p:nvSpPr>
        <p:spPr>
          <a:xfrm>
            <a:off x="845834" y="686730"/>
            <a:ext cx="5165360" cy="276999"/>
          </a:xfrm>
          <a:prstGeom prst="rect">
            <a:avLst/>
          </a:prstGeom>
          <a:noFill/>
        </p:spPr>
        <p:txBody>
          <a:bodyPr wrap="square" rtlCol="0">
            <a:spAutoFit/>
          </a:bodyPr>
          <a:lstStyle/>
          <a:p>
            <a:r>
              <a:rPr lang="es-MX" sz="1200" dirty="0" smtClean="0"/>
              <a:t>Haz</a:t>
            </a:r>
            <a:r>
              <a:rPr lang="es-MX" sz="1200" dirty="0" smtClean="0">
                <a:solidFill>
                  <a:srgbClr val="FF0000"/>
                </a:solidFill>
              </a:rPr>
              <a:t> </a:t>
            </a:r>
            <a:r>
              <a:rPr lang="es-MX" sz="1200" dirty="0" smtClean="0"/>
              <a:t>clic </a:t>
            </a:r>
            <a:r>
              <a:rPr lang="es-MX" sz="1200" dirty="0"/>
              <a:t>sobre el </a:t>
            </a:r>
            <a:r>
              <a:rPr lang="es-MX" sz="1200" dirty="0" smtClean="0"/>
              <a:t>icono </a:t>
            </a:r>
            <a:r>
              <a:rPr lang="es-MX" sz="1200" dirty="0"/>
              <a:t>para ver la descripción de cada  evidencia de desempeño.</a:t>
            </a:r>
          </a:p>
        </p:txBody>
      </p:sp>
      <p:pic>
        <p:nvPicPr>
          <p:cNvPr id="9" name="Imagen 8"/>
          <p:cNvPicPr>
            <a:picLocks noChangeAspect="1"/>
          </p:cNvPicPr>
          <p:nvPr/>
        </p:nvPicPr>
        <p:blipFill>
          <a:blip r:embed="rId3"/>
          <a:stretch>
            <a:fillRect/>
          </a:stretch>
        </p:blipFill>
        <p:spPr>
          <a:xfrm>
            <a:off x="448733" y="680902"/>
            <a:ext cx="397101" cy="282827"/>
          </a:xfrm>
          <a:prstGeom prst="rect">
            <a:avLst/>
          </a:prstGeom>
        </p:spPr>
      </p:pic>
      <p:sp>
        <p:nvSpPr>
          <p:cNvPr id="13" name="Rectángulo: esquinas redondeadas 4">
            <a:extLst>
              <a:ext uri="{FF2B5EF4-FFF2-40B4-BE49-F238E27FC236}">
                <a16:creationId xmlns:a16="http://schemas.microsoft.com/office/drawing/2014/main" xmlns="" id="{AF55A350-95FD-4BE3-B989-8FABA6F383DF}"/>
              </a:ext>
            </a:extLst>
          </p:cNvPr>
          <p:cNvSpPr/>
          <p:nvPr/>
        </p:nvSpPr>
        <p:spPr>
          <a:xfrm>
            <a:off x="5283228" y="1931366"/>
            <a:ext cx="5562461" cy="505846"/>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000" b="1" i="0" u="none" strike="noStrike" kern="1200" cap="none" spc="0" normalizeH="0" baseline="0" noProof="0" dirty="0" smtClean="0">
                <a:ln>
                  <a:noFill/>
                </a:ln>
                <a:solidFill>
                  <a:prstClr val="white"/>
                </a:solidFill>
                <a:effectLst/>
                <a:uLnTx/>
                <a:uFillTx/>
                <a:latin typeface="Calibri" panose="020F0502020204030204"/>
                <a:ea typeface="+mn-ea"/>
                <a:cs typeface="+mn-cs"/>
              </a:rPr>
              <a:t>Actividad </a:t>
            </a:r>
            <a:r>
              <a:rPr kumimoji="0" lang="es-MX" sz="2000" b="1" i="0" u="none" strike="noStrike" kern="1200" cap="none" spc="0" normalizeH="0" baseline="0" noProof="0" dirty="0" smtClean="0">
                <a:ln>
                  <a:noFill/>
                </a:ln>
                <a:solidFill>
                  <a:prstClr val="white"/>
                </a:solidFill>
                <a:effectLst/>
                <a:uLnTx/>
                <a:uFillTx/>
                <a:latin typeface="Calibri" panose="020F0502020204030204"/>
                <a:ea typeface="+mn-ea"/>
                <a:cs typeface="+mn-cs"/>
              </a:rPr>
              <a:t>3. Reflexión sobre</a:t>
            </a:r>
            <a:r>
              <a:rPr kumimoji="0" lang="es-MX" sz="2000" b="1" i="0" u="none" strike="noStrike" kern="1200" cap="none" spc="0" normalizeH="0" noProof="0" dirty="0" smtClean="0">
                <a:ln>
                  <a:noFill/>
                </a:ln>
                <a:solidFill>
                  <a:prstClr val="white"/>
                </a:solidFill>
                <a:effectLst/>
                <a:uLnTx/>
                <a:uFillTx/>
                <a:latin typeface="Calibri" panose="020F0502020204030204"/>
                <a:ea typeface="+mn-ea"/>
                <a:cs typeface="+mn-cs"/>
              </a:rPr>
              <a:t> las responsabilidades de ser adulto</a:t>
            </a:r>
            <a:endParaRPr kumimoji="0" lang="es-MX" sz="20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ángulo 13"/>
          <p:cNvSpPr/>
          <p:nvPr/>
        </p:nvSpPr>
        <p:spPr>
          <a:xfrm>
            <a:off x="5194328" y="2538675"/>
            <a:ext cx="6096000" cy="3785652"/>
          </a:xfrm>
          <a:prstGeom prst="rect">
            <a:avLst/>
          </a:prstGeom>
        </p:spPr>
        <p:txBody>
          <a:bodyPr>
            <a:spAutoFit/>
          </a:bodyPr>
          <a:lstStyle/>
          <a:p>
            <a:r>
              <a:rPr lang="es-ES" sz="1200" b="1" dirty="0"/>
              <a:t>Descripción</a:t>
            </a:r>
            <a:endParaRPr lang="es-ES_tradnl" sz="1200" dirty="0"/>
          </a:p>
          <a:p>
            <a:r>
              <a:rPr lang="es-ES" sz="1200" dirty="0"/>
              <a:t>Redacta una reflexión acerca de los temas presentados en este Módulo 3, para ello guíate con las siguientes interrogantes:</a:t>
            </a:r>
            <a:endParaRPr lang="es-ES_tradnl" sz="1200" dirty="0"/>
          </a:p>
          <a:p>
            <a:r>
              <a:rPr lang="es-ES" sz="1200" dirty="0"/>
              <a:t> </a:t>
            </a:r>
            <a:endParaRPr lang="es-ES_tradnl" sz="1200" dirty="0"/>
          </a:p>
          <a:p>
            <a:r>
              <a:rPr lang="es-ES_tradnl" sz="1200" dirty="0"/>
              <a:t>1. Además de las tarjetas de crédito, ¿para qué </a:t>
            </a:r>
            <a:r>
              <a:rPr lang="es-ES_tradnl" sz="1200" dirty="0" smtClean="0"/>
              <a:t>usar</a:t>
            </a:r>
            <a:r>
              <a:rPr lang="es-ES" sz="1200" dirty="0" smtClean="0"/>
              <a:t>í</a:t>
            </a:r>
            <a:r>
              <a:rPr lang="es-ES_tradnl" sz="1200" dirty="0" smtClean="0"/>
              <a:t>as </a:t>
            </a:r>
            <a:r>
              <a:rPr lang="es-ES_tradnl" sz="1200" dirty="0"/>
              <a:t>el crédito?</a:t>
            </a:r>
          </a:p>
          <a:p>
            <a:r>
              <a:rPr lang="es-ES_tradnl" sz="1200" dirty="0"/>
              <a:t>2. Haz una lista de los impuestos que debe pagar un adulto independiente.</a:t>
            </a:r>
          </a:p>
          <a:p>
            <a:r>
              <a:rPr lang="es-ES_tradnl" sz="1200" dirty="0"/>
              <a:t>3. ¿Qué artículo de la constitución te parece más interesante y por qué?</a:t>
            </a:r>
          </a:p>
          <a:p>
            <a:r>
              <a:rPr lang="es-ES_tradnl" sz="1200" dirty="0"/>
              <a:t>4 ¿Qué artículo del reglamento de transito te parece más interesante y por qué?</a:t>
            </a:r>
          </a:p>
          <a:p>
            <a:r>
              <a:rPr lang="es-ES_tradnl" sz="1200" dirty="0"/>
              <a:t>5. ¿Qué consideras más importante para escoger a un apareja?</a:t>
            </a:r>
          </a:p>
          <a:p>
            <a:r>
              <a:rPr lang="es-ES" sz="1200" dirty="0"/>
              <a:t> </a:t>
            </a:r>
            <a:endParaRPr lang="es-ES_tradnl" sz="1200" dirty="0"/>
          </a:p>
          <a:p>
            <a:r>
              <a:rPr lang="es-ES" sz="1200" b="1" dirty="0"/>
              <a:t>Criterios de desempeño</a:t>
            </a:r>
            <a:endParaRPr lang="es-ES_tradnl" sz="1200" dirty="0"/>
          </a:p>
          <a:p>
            <a:r>
              <a:rPr lang="es-MX" sz="1200" dirty="0"/>
              <a:t>1. Suficiencia y coherencia en la redacción del documento.</a:t>
            </a:r>
            <a:endParaRPr lang="es-ES_tradnl" sz="1200" dirty="0"/>
          </a:p>
          <a:p>
            <a:r>
              <a:rPr lang="es-MX" sz="1200" dirty="0"/>
              <a:t>2. Claridad en la redacción de todos los aspectos revisados.</a:t>
            </a:r>
            <a:endParaRPr lang="es-ES_tradnl" sz="1200" dirty="0"/>
          </a:p>
          <a:p>
            <a:r>
              <a:rPr lang="es-MX" sz="1200" dirty="0"/>
              <a:t>3. Argumentación de ideas.</a:t>
            </a:r>
            <a:endParaRPr lang="es-ES_tradnl" sz="1200" dirty="0"/>
          </a:p>
          <a:p>
            <a:r>
              <a:rPr lang="es-ES" sz="1200" dirty="0"/>
              <a:t> </a:t>
            </a:r>
            <a:endParaRPr lang="es-ES_tradnl" sz="1200" dirty="0"/>
          </a:p>
          <a:p>
            <a:r>
              <a:rPr lang="es-ES" sz="1200" b="1" dirty="0"/>
              <a:t>Lineamientos de entrega</a:t>
            </a:r>
            <a:endParaRPr lang="es-ES_tradnl" sz="1200" dirty="0"/>
          </a:p>
          <a:p>
            <a:r>
              <a:rPr lang="es-ES" sz="1200" dirty="0"/>
              <a:t> </a:t>
            </a:r>
            <a:r>
              <a:rPr lang="es-MX" sz="1200" dirty="0" smtClean="0"/>
              <a:t>1</a:t>
            </a:r>
            <a:r>
              <a:rPr lang="es-MX" sz="1200" dirty="0"/>
              <a:t>. Titula el archivo de la siguiente forma: Act3_PrimerApellidoyPrimerNombre. Por ejemplo: Act3_VillanuevaTeresa.</a:t>
            </a:r>
            <a:endParaRPr lang="es-ES_tradnl" sz="1200" dirty="0"/>
          </a:p>
          <a:p>
            <a:pPr marL="177800" indent="-177800"/>
            <a:r>
              <a:rPr lang="es-ES_tradnl" sz="1200" dirty="0"/>
              <a:t>2. </a:t>
            </a:r>
            <a:r>
              <a:rPr lang="es-MX" sz="1200" dirty="0"/>
              <a:t>Envía tu archivo en formato PDF, a través del apartado de </a:t>
            </a:r>
            <a:r>
              <a:rPr lang="es-MX" sz="1200" b="1" dirty="0"/>
              <a:t>Actividades</a:t>
            </a:r>
            <a:r>
              <a:rPr lang="es-MX" sz="1200" dirty="0"/>
              <a:t> de la plataforma Eminus, a más tardar en la fecha establecida en el calendario de entregas.</a:t>
            </a:r>
            <a:endParaRPr lang="es-ES_tradnl" sz="1200" dirty="0"/>
          </a:p>
        </p:txBody>
      </p:sp>
    </p:spTree>
    <p:extLst>
      <p:ext uri="{BB962C8B-B14F-4D97-AF65-F5344CB8AC3E}">
        <p14:creationId xmlns:p14="http://schemas.microsoft.com/office/powerpoint/2010/main" val="328298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esquinas redondeadas 4">
            <a:extLst>
              <a:ext uri="{FF2B5EF4-FFF2-40B4-BE49-F238E27FC236}">
                <a16:creationId xmlns:a16="http://schemas.microsoft.com/office/drawing/2014/main" xmlns="" id="{AF55A350-95FD-4BE3-B989-8FABA6F383DF}"/>
              </a:ext>
            </a:extLst>
          </p:cNvPr>
          <p:cNvSpPr/>
          <p:nvPr/>
        </p:nvSpPr>
        <p:spPr>
          <a:xfrm>
            <a:off x="685327" y="964552"/>
            <a:ext cx="3327009" cy="55501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Básicas</a:t>
            </a:r>
          </a:p>
        </p:txBody>
      </p:sp>
      <p:sp>
        <p:nvSpPr>
          <p:cNvPr id="10" name="CuadroTexto 9">
            <a:extLst>
              <a:ext uri="{FF2B5EF4-FFF2-40B4-BE49-F238E27FC236}">
                <a16:creationId xmlns:a16="http://schemas.microsoft.com/office/drawing/2014/main" xmlns="" id="{1B6E25F1-4638-4096-A303-1E7B797DCE07}"/>
              </a:ext>
            </a:extLst>
          </p:cNvPr>
          <p:cNvSpPr txBox="1"/>
          <p:nvPr/>
        </p:nvSpPr>
        <p:spPr>
          <a:xfrm>
            <a:off x="696275" y="1851079"/>
            <a:ext cx="10946692" cy="3600985"/>
          </a:xfrm>
          <a:prstGeom prst="rect">
            <a:avLst/>
          </a:prstGeom>
          <a:noFill/>
        </p:spPr>
        <p:txBody>
          <a:bodyPr wrap="square">
            <a:spAutoFit/>
          </a:bodyPr>
          <a:lstStyle/>
          <a:p>
            <a:r>
              <a:rPr lang="es-ES" sz="1200" dirty="0">
                <a:latin typeface="Arial"/>
                <a:cs typeface="Arial"/>
              </a:rPr>
              <a:t> </a:t>
            </a:r>
            <a:r>
              <a:rPr lang="es-ES" sz="1200" dirty="0" smtClean="0">
                <a:latin typeface="Arial"/>
                <a:cs typeface="Arial"/>
              </a:rPr>
              <a:t>Aprendiz </a:t>
            </a:r>
            <a:r>
              <a:rPr lang="es-ES" sz="1200" dirty="0">
                <a:latin typeface="Arial"/>
                <a:cs typeface="Arial"/>
              </a:rPr>
              <a:t>financiero. (2020, 13 de agosto). Aprende a gestionar mejor tu dinero con la Regla 50/30/20. </a:t>
            </a:r>
            <a:r>
              <a:rPr lang="es-ES_tradnl" sz="1200" dirty="0"/>
              <a:t>[Video]. </a:t>
            </a:r>
            <a:r>
              <a:rPr lang="es-ES_tradnl" sz="1200" dirty="0" err="1"/>
              <a:t>Youtube</a:t>
            </a:r>
            <a:r>
              <a:rPr lang="es-ES_tradnl" sz="1200" dirty="0"/>
              <a:t>. </a:t>
            </a:r>
            <a:r>
              <a:rPr lang="es-ES_tradnl" sz="1200" u="sng" dirty="0">
                <a:solidFill>
                  <a:srgbClr val="0563C1"/>
                </a:solidFill>
                <a:latin typeface="Calibri Light" charset="0"/>
                <a:ea typeface="Calibri" charset="0"/>
                <a:cs typeface="Calibri Light" charset="0"/>
                <a:hlinkClick r:id="rId2"/>
              </a:rPr>
              <a:t>https://www.youtube.com/watch?v=_bgUUswBttU</a:t>
            </a:r>
            <a:endParaRPr lang="es-ES_tradnl" sz="1200" u="sng" dirty="0">
              <a:solidFill>
                <a:srgbClr val="0563C1"/>
              </a:solidFill>
              <a:latin typeface="Calibri Light" charset="0"/>
              <a:ea typeface="Calibri" charset="0"/>
              <a:cs typeface="Calibri Light" charset="0"/>
            </a:endParaRPr>
          </a:p>
          <a:p>
            <a:pPr marL="273050" indent="-273050"/>
            <a:r>
              <a:rPr lang="es-ES" sz="1200" dirty="0">
                <a:latin typeface="Arial"/>
                <a:cs typeface="Arial"/>
              </a:rPr>
              <a:t>BBVA. (s. f). </a:t>
            </a:r>
            <a:r>
              <a:rPr lang="es-ES" sz="1200" i="1" dirty="0">
                <a:latin typeface="Arial"/>
                <a:cs typeface="Arial"/>
              </a:rPr>
              <a:t>¿Qué es la tenencia vehicular? </a:t>
            </a:r>
            <a:r>
              <a:rPr lang="es-ES" sz="1200" dirty="0" err="1">
                <a:latin typeface="Arial"/>
                <a:cs typeface="Arial"/>
              </a:rPr>
              <a:t>Bbva.mx</a:t>
            </a:r>
            <a:r>
              <a:rPr lang="es-ES" sz="1200" dirty="0">
                <a:latin typeface="Arial"/>
                <a:cs typeface="Arial"/>
              </a:rPr>
              <a:t>. </a:t>
            </a:r>
            <a:r>
              <a:rPr lang="es-ES_tradnl" sz="1200" dirty="0">
                <a:latin typeface="Arial"/>
                <a:cs typeface="Arial"/>
                <a:hlinkClick r:id="rId3"/>
              </a:rPr>
              <a:t>https://www.bbva.mx/educacion-financiera/blog/que-es-la-tenencia-vehicular.html</a:t>
            </a:r>
            <a:endParaRPr lang="es-ES_tradnl" sz="1200" dirty="0">
              <a:latin typeface="Arial"/>
              <a:cs typeface="Arial"/>
            </a:endParaRPr>
          </a:p>
          <a:p>
            <a:pPr marL="273050" indent="-273050"/>
            <a:r>
              <a:rPr lang="es-ES" sz="1200" dirty="0" smtClean="0">
                <a:latin typeface="Arial"/>
                <a:cs typeface="Arial"/>
              </a:rPr>
              <a:t>Cámara </a:t>
            </a:r>
            <a:r>
              <a:rPr lang="es-ES" sz="1200" dirty="0">
                <a:latin typeface="Arial"/>
                <a:cs typeface="Arial"/>
              </a:rPr>
              <a:t>de Diputados del H. Congreso de la Unión. Última Reforma. (2021, 28 de mayo). </a:t>
            </a:r>
            <a:r>
              <a:rPr lang="es-ES" sz="1200" i="1" dirty="0">
                <a:latin typeface="Arial"/>
                <a:cs typeface="Arial"/>
              </a:rPr>
              <a:t>Constitución Política de los Estados Unidos Mexicanos</a:t>
            </a:r>
            <a:r>
              <a:rPr lang="es-ES" sz="1200" dirty="0">
                <a:latin typeface="Arial"/>
                <a:cs typeface="Arial"/>
              </a:rPr>
              <a:t>. Secretaría </a:t>
            </a:r>
            <a:r>
              <a:rPr lang="es-ES" sz="1200" dirty="0" err="1">
                <a:latin typeface="Arial"/>
                <a:cs typeface="Arial"/>
              </a:rPr>
              <a:t>Facturama</a:t>
            </a:r>
            <a:r>
              <a:rPr lang="es-ES" sz="1200" dirty="0">
                <a:latin typeface="Arial"/>
                <a:cs typeface="Arial"/>
              </a:rPr>
              <a:t>. (2021). Diferencias entre los impuestos directos e indirectos </a:t>
            </a:r>
            <a:r>
              <a:rPr lang="es-ES_tradnl" sz="1200" dirty="0">
                <a:latin typeface="Arial"/>
                <a:cs typeface="Arial"/>
              </a:rPr>
              <a:t>[</a:t>
            </a:r>
            <a:r>
              <a:rPr lang="es-ES" sz="1200" dirty="0">
                <a:latin typeface="Arial"/>
                <a:cs typeface="Arial"/>
              </a:rPr>
              <a:t>Blog</a:t>
            </a:r>
            <a:r>
              <a:rPr lang="es-ES_tradnl" sz="1200" dirty="0">
                <a:latin typeface="Arial"/>
                <a:cs typeface="Arial"/>
              </a:rPr>
              <a:t>]</a:t>
            </a:r>
            <a:r>
              <a:rPr lang="es-ES" sz="1200" dirty="0">
                <a:latin typeface="Arial"/>
                <a:cs typeface="Arial"/>
              </a:rPr>
              <a:t>. </a:t>
            </a:r>
            <a:r>
              <a:rPr lang="pt-BR" sz="1200" dirty="0" err="1">
                <a:latin typeface="Arial"/>
                <a:cs typeface="Arial"/>
              </a:rPr>
              <a:t>Facturama.mx</a:t>
            </a:r>
            <a:r>
              <a:rPr lang="pt-BR" sz="1200" dirty="0">
                <a:latin typeface="Arial"/>
                <a:cs typeface="Arial"/>
              </a:rPr>
              <a:t>.</a:t>
            </a:r>
            <a:r>
              <a:rPr lang="es-ES" sz="1200" dirty="0">
                <a:latin typeface="Arial"/>
                <a:cs typeface="Arial"/>
              </a:rPr>
              <a:t> </a:t>
            </a:r>
            <a:r>
              <a:rPr lang="es-ES" sz="1200" dirty="0">
                <a:latin typeface="Arial"/>
                <a:cs typeface="Arial"/>
                <a:hlinkClick r:id="rId4"/>
              </a:rPr>
              <a:t>https://facturama.mx/blog/diferencias-entre-los-impuestos-directos-e-indirectos/</a:t>
            </a:r>
            <a:endParaRPr lang="es-ES" sz="1200" dirty="0">
              <a:latin typeface="Arial"/>
              <a:cs typeface="Arial"/>
            </a:endParaRPr>
          </a:p>
          <a:p>
            <a:pPr marL="273050" indent="-273050"/>
            <a:r>
              <a:rPr lang="es-ES" sz="1200" dirty="0" smtClean="0">
                <a:latin typeface="Arial"/>
                <a:cs typeface="Arial"/>
              </a:rPr>
              <a:t>El Horizonte (2022). 7 claves para saber elegir a tu pareja. </a:t>
            </a:r>
            <a:r>
              <a:rPr lang="es-ES" sz="1200" dirty="0" err="1" smtClean="0">
                <a:latin typeface="Arial"/>
                <a:cs typeface="Arial"/>
              </a:rPr>
              <a:t>Elhorizontemx</a:t>
            </a:r>
            <a:r>
              <a:rPr lang="es-ES" sz="1200" dirty="0" smtClean="0">
                <a:latin typeface="Arial"/>
                <a:cs typeface="Arial"/>
              </a:rPr>
              <a:t>. </a:t>
            </a:r>
            <a:r>
              <a:rPr lang="pt-BR" sz="1200" dirty="0">
                <a:latin typeface="Arial"/>
                <a:cs typeface="Arial"/>
                <a:hlinkClick r:id="rId5"/>
              </a:rPr>
              <a:t>https://www.elhorizonte.mx/estilo/7-claves-para-saber-elegir-a-tu-pareja/</a:t>
            </a:r>
            <a:r>
              <a:rPr lang="pt-BR" sz="1200" dirty="0" smtClean="0">
                <a:latin typeface="Arial"/>
                <a:cs typeface="Arial"/>
                <a:hlinkClick r:id="rId5"/>
              </a:rPr>
              <a:t>775862</a:t>
            </a:r>
            <a:endParaRPr lang="pt-BR" sz="1200" dirty="0" smtClean="0">
              <a:latin typeface="Arial"/>
              <a:cs typeface="Arial"/>
            </a:endParaRPr>
          </a:p>
          <a:p>
            <a:pPr marL="273050" indent="-273050"/>
            <a:r>
              <a:rPr lang="es-ES" sz="1200" dirty="0" smtClean="0">
                <a:latin typeface="Arial"/>
                <a:cs typeface="Arial"/>
              </a:rPr>
              <a:t>General</a:t>
            </a:r>
            <a:r>
              <a:rPr lang="es-ES" sz="1200" dirty="0">
                <a:latin typeface="Arial"/>
                <a:cs typeface="Arial"/>
              </a:rPr>
              <a:t>. Diario Oficial de la Federación. </a:t>
            </a:r>
            <a:endParaRPr lang="es-ES_tradnl" sz="1200" dirty="0">
              <a:latin typeface="Arial"/>
              <a:cs typeface="Arial"/>
            </a:endParaRPr>
          </a:p>
          <a:p>
            <a:pPr marL="273050" indent="-273050"/>
            <a:r>
              <a:rPr lang="es-ES" sz="1200" dirty="0" smtClean="0">
                <a:latin typeface="Arial"/>
                <a:cs typeface="Arial"/>
              </a:rPr>
              <a:t>Giles, E . (2021)</a:t>
            </a:r>
            <a:r>
              <a:rPr lang="es-ES" sz="1200" i="1" dirty="0" smtClean="0">
                <a:latin typeface="Arial"/>
                <a:cs typeface="Arial"/>
              </a:rPr>
              <a:t>. Pago de tenencia vehicular, todo lo que debes saber. </a:t>
            </a:r>
            <a:r>
              <a:rPr lang="es-ES" sz="1200" dirty="0" err="1" smtClean="0">
                <a:latin typeface="Arial"/>
                <a:cs typeface="Arial"/>
              </a:rPr>
              <a:t>Crabi</a:t>
            </a:r>
            <a:r>
              <a:rPr lang="es-ES" sz="1200" dirty="0" smtClean="0">
                <a:latin typeface="Arial"/>
                <a:cs typeface="Arial"/>
              </a:rPr>
              <a:t>. </a:t>
            </a:r>
            <a:r>
              <a:rPr lang="es-ES_tradnl" sz="1200" dirty="0">
                <a:hlinkClick r:id="rId6"/>
              </a:rPr>
              <a:t>https://www.crabi.com/blog/tramites-vehiculares-tenencia-vehicular</a:t>
            </a:r>
            <a:endParaRPr lang="es-ES_tradnl" sz="1200" dirty="0"/>
          </a:p>
          <a:p>
            <a:pPr marL="273050" indent="-273050"/>
            <a:r>
              <a:rPr lang="es-ES" sz="1200" dirty="0">
                <a:latin typeface="Arial"/>
                <a:cs typeface="Arial"/>
              </a:rPr>
              <a:t>Gobierno del estado de Veracruz. (2015). Concentrado del Reglamento de la Ley de Tránsito y Seguridad Vial para el Estado de Veracruz de Ignacio de la Llave. </a:t>
            </a:r>
            <a:r>
              <a:rPr lang="es-ES" sz="1200" dirty="0" err="1">
                <a:latin typeface="Arial"/>
                <a:cs typeface="Arial"/>
              </a:rPr>
              <a:t>Veracruz.gob.mx</a:t>
            </a:r>
            <a:r>
              <a:rPr lang="es-ES" sz="1200" dirty="0">
                <a:latin typeface="Arial"/>
                <a:cs typeface="Arial"/>
              </a:rPr>
              <a:t>. </a:t>
            </a:r>
            <a:r>
              <a:rPr lang="es-ES_tradnl" sz="1200" dirty="0">
                <a:latin typeface="Arial"/>
                <a:cs typeface="Arial"/>
                <a:hlinkClick r:id="rId7"/>
              </a:rPr>
              <a:t>http://www.veracruz.gob.mx/wp-content/uploads/sites/18/2015/07/Nuevo-Reglamento.pdf</a:t>
            </a:r>
            <a:endParaRPr lang="es-ES_tradnl" sz="1200" dirty="0">
              <a:latin typeface="Arial"/>
              <a:cs typeface="Arial"/>
            </a:endParaRPr>
          </a:p>
          <a:p>
            <a:pPr marL="273050" indent="-273050"/>
            <a:r>
              <a:rPr lang="es-ES" sz="1200" dirty="0" smtClean="0">
                <a:latin typeface="Arial"/>
                <a:cs typeface="Arial"/>
              </a:rPr>
              <a:t>Paola Herrera. (2019, 9 de septiembre). Cómo usar correctamente una tarjeta de crédito. </a:t>
            </a:r>
            <a:r>
              <a:rPr lang="es-ES" sz="1200" dirty="0">
                <a:latin typeface="Arial"/>
                <a:cs typeface="Arial"/>
              </a:rPr>
              <a:t>¡</a:t>
            </a:r>
            <a:r>
              <a:rPr lang="es-ES" sz="1200" dirty="0" smtClean="0">
                <a:latin typeface="Arial"/>
                <a:cs typeface="Arial"/>
              </a:rPr>
              <a:t>Aprovéchalas! </a:t>
            </a:r>
            <a:r>
              <a:rPr lang="es-ES_tradnl" sz="1200" dirty="0"/>
              <a:t>[Video]. </a:t>
            </a:r>
            <a:r>
              <a:rPr lang="es-ES_tradnl" sz="1200" dirty="0" err="1"/>
              <a:t>Youtube</a:t>
            </a:r>
            <a:r>
              <a:rPr lang="es-ES_tradnl" sz="1200" dirty="0"/>
              <a:t>. </a:t>
            </a:r>
            <a:r>
              <a:rPr lang="es-ES_tradnl" sz="1200" u="sng" dirty="0">
                <a:solidFill>
                  <a:srgbClr val="0563C1"/>
                </a:solidFill>
                <a:latin typeface="Calibri Light" charset="0"/>
                <a:ea typeface="Calibri" charset="0"/>
                <a:cs typeface="Calibri Light" charset="0"/>
                <a:hlinkClick r:id="rId8"/>
              </a:rPr>
              <a:t>https://www.youtube.com/watch?v=amJ9MvPtWvs&amp;t=750s</a:t>
            </a:r>
            <a:endParaRPr lang="es-ES_tradnl" sz="1200" dirty="0">
              <a:latin typeface="Calibri" charset="0"/>
              <a:ea typeface="Calibri" charset="0"/>
              <a:cs typeface="Times New Roman" charset="0"/>
            </a:endParaRPr>
          </a:p>
          <a:p>
            <a:pPr marL="273050" indent="-273050"/>
            <a:r>
              <a:rPr lang="es-ES" sz="1200" dirty="0" smtClean="0">
                <a:latin typeface="Arial"/>
                <a:cs typeface="Arial"/>
              </a:rPr>
              <a:t>Roldán, P. N. (s. f). </a:t>
            </a:r>
            <a:r>
              <a:rPr lang="es-ES" sz="1200" i="1" dirty="0" smtClean="0">
                <a:latin typeface="Arial"/>
                <a:cs typeface="Arial"/>
              </a:rPr>
              <a:t>Impuesto</a:t>
            </a:r>
            <a:r>
              <a:rPr lang="es-ES" sz="1200" dirty="0" smtClean="0">
                <a:latin typeface="Arial"/>
                <a:cs typeface="Arial"/>
              </a:rPr>
              <a:t>. </a:t>
            </a:r>
            <a:r>
              <a:rPr lang="es-ES" sz="1200" dirty="0" err="1" smtClean="0">
                <a:latin typeface="Arial"/>
                <a:cs typeface="Arial"/>
              </a:rPr>
              <a:t>Economipedia.com</a:t>
            </a:r>
            <a:r>
              <a:rPr lang="es-ES" sz="1200" dirty="0" smtClean="0">
                <a:latin typeface="Arial"/>
                <a:cs typeface="Arial"/>
              </a:rPr>
              <a:t>. </a:t>
            </a:r>
            <a:r>
              <a:rPr lang="es-ES_tradnl" sz="1200" u="sng" dirty="0">
                <a:solidFill>
                  <a:srgbClr val="0563C1"/>
                </a:solidFill>
                <a:latin typeface="Arial" charset="0"/>
                <a:ea typeface="Calibri" charset="0"/>
                <a:cs typeface="Times New Roman" charset="0"/>
                <a:hlinkClick r:id="rId9"/>
              </a:rPr>
              <a:t>https://economipedia.com/definiciones/impuesto.html</a:t>
            </a:r>
            <a:r>
              <a:rPr lang="es-ES_tradnl" sz="1200" dirty="0">
                <a:solidFill>
                  <a:srgbClr val="2F5496"/>
                </a:solidFill>
                <a:latin typeface="Arial" charset="0"/>
                <a:ea typeface="Calibri" charset="0"/>
                <a:cs typeface="Times New Roman" charset="0"/>
              </a:rPr>
              <a:t> </a:t>
            </a:r>
            <a:endParaRPr lang="es-ES_tradnl" sz="1200" dirty="0">
              <a:latin typeface="Calibri" charset="0"/>
              <a:ea typeface="Calibri" charset="0"/>
              <a:cs typeface="Times New Roman" charset="0"/>
            </a:endParaRPr>
          </a:p>
          <a:p>
            <a:pPr marL="273050" indent="-273050"/>
            <a:r>
              <a:rPr lang="es-ES_tradnl" sz="1200" dirty="0" smtClean="0">
                <a:latin typeface="Calibri" charset="0"/>
                <a:ea typeface="Calibri" charset="0"/>
                <a:cs typeface="Times New Roman" charset="0"/>
              </a:rPr>
              <a:t>TNN. (2021). 7 </a:t>
            </a:r>
            <a:r>
              <a:rPr lang="es-ES_tradnl" sz="1200" dirty="0" err="1" smtClean="0">
                <a:latin typeface="Calibri" charset="0"/>
                <a:ea typeface="Calibri" charset="0"/>
                <a:cs typeface="Times New Roman" charset="0"/>
              </a:rPr>
              <a:t>ways</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to</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choose</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the</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right</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life</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partner</a:t>
            </a:r>
            <a:r>
              <a:rPr lang="es-ES_tradnl" sz="1200" dirty="0" smtClean="0">
                <a:latin typeface="Calibri" charset="0"/>
                <a:ea typeface="Calibri" charset="0"/>
                <a:cs typeface="Times New Roman" charset="0"/>
              </a:rPr>
              <a:t>. E</a:t>
            </a:r>
            <a:r>
              <a:rPr lang="es-ES" sz="1200" dirty="0" smtClean="0">
                <a:latin typeface="Calibri" charset="0"/>
                <a:ea typeface="Calibri" charset="0"/>
                <a:cs typeface="Times New Roman" charset="0"/>
              </a:rPr>
              <a:t>t</a:t>
            </a:r>
            <a:r>
              <a:rPr lang="es-ES_tradnl" sz="1200" dirty="0" err="1" smtClean="0">
                <a:latin typeface="Calibri" charset="0"/>
                <a:ea typeface="Calibri" charset="0"/>
                <a:cs typeface="Times New Roman" charset="0"/>
              </a:rPr>
              <a:t>imes</a:t>
            </a:r>
            <a:r>
              <a:rPr lang="es-ES_tradnl" sz="1200" dirty="0" smtClean="0">
                <a:latin typeface="Calibri" charset="0"/>
                <a:ea typeface="Calibri" charset="0"/>
                <a:cs typeface="Times New Roman" charset="0"/>
              </a:rPr>
              <a:t> </a:t>
            </a:r>
            <a:r>
              <a:rPr lang="es-ES_tradnl" sz="1200" dirty="0" err="1" smtClean="0">
                <a:latin typeface="Calibri" charset="0"/>
                <a:ea typeface="Calibri" charset="0"/>
                <a:cs typeface="Times New Roman" charset="0"/>
              </a:rPr>
              <a:t>Entertainment</a:t>
            </a:r>
            <a:r>
              <a:rPr lang="es-ES_tradnl" sz="1200" dirty="0" smtClean="0">
                <a:latin typeface="Calibri" charset="0"/>
                <a:ea typeface="Calibri" charset="0"/>
                <a:cs typeface="Times New Roman" charset="0"/>
              </a:rPr>
              <a:t>. </a:t>
            </a:r>
            <a:r>
              <a:rPr lang="en-US" sz="1200" dirty="0">
                <a:latin typeface="Calibri" charset="0"/>
                <a:ea typeface="Calibri" charset="0"/>
                <a:cs typeface="Times New Roman" charset="0"/>
                <a:hlinkClick r:id="rId10"/>
              </a:rPr>
              <a:t>https://timesofindia.indiatimes.com/life-style/relationships/love-sex/7-ways-to-choose-the-right-life-partner/articleshow/24741632.</a:t>
            </a:r>
            <a:r>
              <a:rPr lang="en-US" sz="1200" dirty="0" smtClean="0">
                <a:latin typeface="Calibri" charset="0"/>
                <a:ea typeface="Calibri" charset="0"/>
                <a:cs typeface="Times New Roman" charset="0"/>
                <a:hlinkClick r:id="rId10"/>
              </a:rPr>
              <a:t>cms</a:t>
            </a:r>
            <a:endParaRPr lang="en-US" sz="1200" dirty="0" smtClean="0">
              <a:latin typeface="Calibri" charset="0"/>
              <a:ea typeface="Calibri" charset="0"/>
              <a:cs typeface="Times New Roman" charset="0"/>
            </a:endParaRPr>
          </a:p>
          <a:p>
            <a:endParaRPr lang="es-ES_tradnl" sz="1200" dirty="0" smtClean="0">
              <a:latin typeface="Calibri" charset="0"/>
              <a:ea typeface="Calibri" charset="0"/>
              <a:cs typeface="Times New Roman" charset="0"/>
            </a:endParaRPr>
          </a:p>
          <a:p>
            <a:endParaRPr lang="es-ES_tradnl" sz="1200" dirty="0">
              <a:latin typeface="Calibri" charset="0"/>
              <a:ea typeface="Calibri" charset="0"/>
              <a:cs typeface="Times New Roman" charset="0"/>
            </a:endParaRPr>
          </a:p>
          <a:p>
            <a:endParaRPr lang="es-ES_tradnl" sz="1200" dirty="0"/>
          </a:p>
        </p:txBody>
      </p:sp>
      <p:sp>
        <p:nvSpPr>
          <p:cNvPr id="9" name="Título 1">
            <a:extLst>
              <a:ext uri="{FF2B5EF4-FFF2-40B4-BE49-F238E27FC236}">
                <a16:creationId xmlns:a16="http://schemas.microsoft.com/office/drawing/2014/main" xmlns="" id="{B4259CEA-837E-11D9-3DBC-4486A1EE09C2}"/>
              </a:ext>
            </a:extLst>
          </p:cNvPr>
          <p:cNvSpPr txBox="1">
            <a:spLocks/>
          </p:cNvSpPr>
          <p:nvPr/>
        </p:nvSpPr>
        <p:spPr>
          <a:xfrm>
            <a:off x="576119" y="52846"/>
            <a:ext cx="10515600" cy="5550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000" dirty="0"/>
              <a:t>Fuentes de información</a:t>
            </a:r>
          </a:p>
        </p:txBody>
      </p:sp>
      <p:sp>
        <p:nvSpPr>
          <p:cNvPr id="8" name="CuadroTexto 7">
            <a:extLst>
              <a:ext uri="{FF2B5EF4-FFF2-40B4-BE49-F238E27FC236}">
                <a16:creationId xmlns:a16="http://schemas.microsoft.com/office/drawing/2014/main" xmlns="" id="{199F75D5-6A0E-1320-F3CC-A222D01CE0A4}"/>
              </a:ext>
            </a:extLst>
          </p:cNvPr>
          <p:cNvSpPr txBox="1"/>
          <p:nvPr/>
        </p:nvSpPr>
        <p:spPr>
          <a:xfrm>
            <a:off x="1082428" y="607858"/>
            <a:ext cx="4945213" cy="276999"/>
          </a:xfrm>
          <a:prstGeom prst="rect">
            <a:avLst/>
          </a:prstGeom>
          <a:noFill/>
        </p:spPr>
        <p:txBody>
          <a:bodyPr wrap="square">
            <a:spAutoFit/>
          </a:bodyPr>
          <a:lstStyle/>
          <a:p>
            <a:r>
              <a:rPr lang="es-MX" sz="1200" dirty="0" smtClean="0"/>
              <a:t>Haz clic </a:t>
            </a:r>
            <a:r>
              <a:rPr lang="es-MX" sz="1200" dirty="0"/>
              <a:t>en cada pestaña para consultar la lista de fuentes de información.</a:t>
            </a:r>
          </a:p>
        </p:txBody>
      </p:sp>
      <p:pic>
        <p:nvPicPr>
          <p:cNvPr id="12" name="Imagen 11"/>
          <p:cNvPicPr>
            <a:picLocks noChangeAspect="1"/>
          </p:cNvPicPr>
          <p:nvPr/>
        </p:nvPicPr>
        <p:blipFill>
          <a:blip r:embed="rId11"/>
          <a:stretch>
            <a:fillRect/>
          </a:stretch>
        </p:blipFill>
        <p:spPr>
          <a:xfrm>
            <a:off x="685327" y="599116"/>
            <a:ext cx="397101" cy="282827"/>
          </a:xfrm>
          <a:prstGeom prst="rect">
            <a:avLst/>
          </a:prstGeom>
        </p:spPr>
      </p:pic>
    </p:spTree>
    <p:extLst>
      <p:ext uri="{BB962C8B-B14F-4D97-AF65-F5344CB8AC3E}">
        <p14:creationId xmlns:p14="http://schemas.microsoft.com/office/powerpoint/2010/main" val="80670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esquinas redondeadas 8">
            <a:extLst>
              <a:ext uri="{FF2B5EF4-FFF2-40B4-BE49-F238E27FC236}">
                <a16:creationId xmlns:a16="http://schemas.microsoft.com/office/drawing/2014/main" xmlns="" id="{1EEB6F1F-D673-48B9-9AEC-CEFF0D08BC0F}"/>
              </a:ext>
            </a:extLst>
          </p:cNvPr>
          <p:cNvSpPr/>
          <p:nvPr/>
        </p:nvSpPr>
        <p:spPr>
          <a:xfrm>
            <a:off x="753140" y="659702"/>
            <a:ext cx="3327009" cy="55501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rPr>
              <a:t>Complementarias</a:t>
            </a:r>
          </a:p>
        </p:txBody>
      </p:sp>
      <p:sp>
        <p:nvSpPr>
          <p:cNvPr id="5" name="Rectángulo 4"/>
          <p:cNvSpPr/>
          <p:nvPr/>
        </p:nvSpPr>
        <p:spPr>
          <a:xfrm>
            <a:off x="768917" y="1456715"/>
            <a:ext cx="9438248" cy="1200329"/>
          </a:xfrm>
          <a:prstGeom prst="rect">
            <a:avLst/>
          </a:prstGeom>
        </p:spPr>
        <p:txBody>
          <a:bodyPr wrap="square">
            <a:spAutoFit/>
          </a:bodyPr>
          <a:lstStyle/>
          <a:p>
            <a:pPr marL="180975" indent="-180975"/>
            <a:r>
              <a:rPr lang="es-ES_tradnl" sz="1200" dirty="0"/>
              <a:t>Araujo, M. C. (2018). </a:t>
            </a:r>
            <a:r>
              <a:rPr lang="es-ES_tradnl" sz="1200" i="1" dirty="0"/>
              <a:t>¿Los prejuicios afectan nuestras decisiones?</a:t>
            </a:r>
            <a:r>
              <a:rPr lang="es-ES_tradnl" sz="1200" dirty="0"/>
              <a:t> Primeros </a:t>
            </a:r>
            <a:r>
              <a:rPr lang="es-ES_tradnl" sz="1200" dirty="0" smtClean="0"/>
              <a:t>pasos. </a:t>
            </a:r>
            <a:r>
              <a:rPr lang="es-ES_tradnl" sz="1200" u="sng" dirty="0" smtClean="0">
                <a:hlinkClick r:id="rId2"/>
              </a:rPr>
              <a:t>https</a:t>
            </a:r>
            <a:r>
              <a:rPr lang="es-ES_tradnl" sz="1200" u="sng" dirty="0">
                <a:hlinkClick r:id="rId2"/>
              </a:rPr>
              <a:t>://blogs.iadb.org/desarrollo-infantil/es/prejuicios-afectan-decisiones/</a:t>
            </a:r>
            <a:r>
              <a:rPr lang="es-ES_tradnl" sz="1200" dirty="0"/>
              <a:t> </a:t>
            </a:r>
          </a:p>
          <a:p>
            <a:pPr marL="180975" indent="-180975"/>
            <a:r>
              <a:rPr lang="es-ES_tradnl" sz="1200" dirty="0" smtClean="0"/>
              <a:t>Benavidez</a:t>
            </a:r>
            <a:r>
              <a:rPr lang="es-ES_tradnl" sz="1200" dirty="0"/>
              <a:t>, V. &amp; Flores R. (2019). La importancia de las emociones para la </a:t>
            </a:r>
            <a:r>
              <a:rPr lang="es-ES_tradnl" sz="1200" dirty="0" err="1"/>
              <a:t>neurodidáctica</a:t>
            </a:r>
            <a:r>
              <a:rPr lang="es-ES_tradnl" sz="1200" dirty="0"/>
              <a:t>. </a:t>
            </a:r>
            <a:r>
              <a:rPr lang="es-ES_tradnl" sz="1200" dirty="0" err="1"/>
              <a:t>Dialnet</a:t>
            </a:r>
            <a:r>
              <a:rPr lang="es-ES_tradnl" sz="1200" dirty="0"/>
              <a:t>. </a:t>
            </a:r>
            <a:r>
              <a:rPr lang="es-ES_tradnl" sz="1200" u="sng" dirty="0">
                <a:hlinkClick r:id="rId3"/>
              </a:rPr>
              <a:t>https://dialnet.unirioja.es/servlet/articulo?codigo=6794283</a:t>
            </a:r>
            <a:endParaRPr lang="es-ES_tradnl" sz="1200" dirty="0"/>
          </a:p>
          <a:p>
            <a:pPr marL="180975" indent="-180975"/>
            <a:r>
              <a:rPr lang="es-ES_tradnl" sz="1200" dirty="0" smtClean="0"/>
              <a:t>García</a:t>
            </a:r>
            <a:r>
              <a:rPr lang="es-ES_tradnl" sz="1200" dirty="0"/>
              <a:t>, A. (2019). Neurociencia de las emociones. </a:t>
            </a:r>
            <a:r>
              <a:rPr lang="es-ES_tradnl" sz="1200" dirty="0" err="1"/>
              <a:t>Dialnet</a:t>
            </a:r>
            <a:r>
              <a:rPr lang="es-ES_tradnl" sz="1200" dirty="0"/>
              <a:t>. </a:t>
            </a:r>
            <a:r>
              <a:rPr lang="es-ES_tradnl" sz="1200" u="sng" dirty="0">
                <a:hlinkClick r:id="rId4"/>
              </a:rPr>
              <a:t>https://dialnet.unirioja.es/servlet/articulo?codigo=6921884</a:t>
            </a:r>
            <a:r>
              <a:rPr lang="es-ES_tradnl" sz="1200" dirty="0"/>
              <a:t> </a:t>
            </a:r>
            <a:endParaRPr lang="es-ES_tradnl" sz="1200" dirty="0" smtClean="0"/>
          </a:p>
          <a:p>
            <a:pPr marL="180975" indent="-180975"/>
            <a:r>
              <a:rPr lang="es-ES_tradnl" sz="1200" dirty="0" smtClean="0"/>
              <a:t>Steven </a:t>
            </a:r>
            <a:r>
              <a:rPr lang="es-ES_tradnl" sz="1200" dirty="0" err="1"/>
              <a:t>Ussery</a:t>
            </a:r>
            <a:r>
              <a:rPr lang="es-ES_tradnl" sz="1200" dirty="0"/>
              <a:t> (2021). </a:t>
            </a:r>
            <a:r>
              <a:rPr lang="es-ES_tradnl" sz="1200" dirty="0" err="1"/>
              <a:t>What</a:t>
            </a:r>
            <a:r>
              <a:rPr lang="es-ES_tradnl" sz="1200" dirty="0"/>
              <a:t> </a:t>
            </a:r>
            <a:r>
              <a:rPr lang="es-ES_tradnl" sz="1200" dirty="0" err="1"/>
              <a:t>is</a:t>
            </a:r>
            <a:r>
              <a:rPr lang="es-ES_tradnl" sz="1200" dirty="0"/>
              <a:t> </a:t>
            </a:r>
            <a:r>
              <a:rPr lang="es-ES_tradnl" sz="1200" dirty="0" err="1"/>
              <a:t>the</a:t>
            </a:r>
            <a:r>
              <a:rPr lang="es-ES_tradnl" sz="1200" dirty="0"/>
              <a:t> </a:t>
            </a:r>
            <a:r>
              <a:rPr lang="es-ES_tradnl" sz="1200" dirty="0" err="1"/>
              <a:t>difference</a:t>
            </a:r>
            <a:r>
              <a:rPr lang="es-ES_tradnl" sz="1200" dirty="0"/>
              <a:t> </a:t>
            </a:r>
            <a:r>
              <a:rPr lang="es-ES_tradnl" sz="1200" dirty="0" err="1"/>
              <a:t>between</a:t>
            </a:r>
            <a:r>
              <a:rPr lang="es-ES_tradnl" sz="1200" dirty="0"/>
              <a:t> </a:t>
            </a:r>
            <a:r>
              <a:rPr lang="es-ES_tradnl" sz="1200" dirty="0" err="1"/>
              <a:t>self-actualization</a:t>
            </a:r>
            <a:r>
              <a:rPr lang="es-ES_tradnl" sz="1200" dirty="0"/>
              <a:t> and </a:t>
            </a:r>
            <a:r>
              <a:rPr lang="es-ES_tradnl" sz="1200" dirty="0" err="1"/>
              <a:t>self-fulfillment</a:t>
            </a:r>
            <a:r>
              <a:rPr lang="es-ES_tradnl" sz="1200" dirty="0"/>
              <a:t>?. </a:t>
            </a:r>
            <a:r>
              <a:rPr lang="es-ES_tradnl" sz="1200" dirty="0" err="1"/>
              <a:t>Quora</a:t>
            </a:r>
            <a:r>
              <a:rPr lang="es-ES_tradnl" sz="1200" dirty="0"/>
              <a:t>. </a:t>
            </a:r>
            <a:r>
              <a:rPr lang="es-ES_tradnl" sz="1200" u="sng" dirty="0">
                <a:hlinkClick r:id="rId5"/>
              </a:rPr>
              <a:t>https://qr.ae/pvYVks</a:t>
            </a:r>
            <a:r>
              <a:rPr lang="es-ES_tradnl" sz="1200" dirty="0"/>
              <a:t> </a:t>
            </a:r>
          </a:p>
        </p:txBody>
      </p:sp>
    </p:spTree>
    <p:extLst>
      <p:ext uri="{BB962C8B-B14F-4D97-AF65-F5344CB8AC3E}">
        <p14:creationId xmlns:p14="http://schemas.microsoft.com/office/powerpoint/2010/main" val="48356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2282626"/>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989208"/>
            <a:ext cx="10742612" cy="285785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2328481"/>
            <a:ext cx="5157787" cy="465689"/>
          </a:xfrm>
          <a:ln>
            <a:noFill/>
          </a:ln>
        </p:spPr>
        <p:txBody>
          <a:bodyPr/>
          <a:lstStyle/>
          <a:p>
            <a:r>
              <a:rPr lang="es-MX" dirty="0">
                <a:solidFill>
                  <a:schemeClr val="bg1"/>
                </a:solidFill>
              </a:rPr>
              <a:t>Propósito</a:t>
            </a:r>
          </a:p>
        </p:txBody>
      </p:sp>
      <p:sp>
        <p:nvSpPr>
          <p:cNvPr id="4" name="Marcador de contenido 3">
            <a:extLst>
              <a:ext uri="{FF2B5EF4-FFF2-40B4-BE49-F238E27FC236}">
                <a16:creationId xmlns:a16="http://schemas.microsoft.com/office/drawing/2014/main" xmlns="" id="{61F04DFE-8321-4DD4-BC1F-9AF0E919282B}"/>
              </a:ext>
            </a:extLst>
          </p:cNvPr>
          <p:cNvSpPr>
            <a:spLocks noGrp="1"/>
          </p:cNvSpPr>
          <p:nvPr>
            <p:ph sz="half" idx="2"/>
          </p:nvPr>
        </p:nvSpPr>
        <p:spPr>
          <a:xfrm>
            <a:off x="1144405" y="3429422"/>
            <a:ext cx="5852055" cy="1558966"/>
          </a:xfrm>
          <a:ln>
            <a:noFill/>
          </a:ln>
        </p:spPr>
        <p:txBody>
          <a:bodyPr>
            <a:normAutofit lnSpcReduction="10000"/>
          </a:bodyPr>
          <a:lstStyle/>
          <a:p>
            <a:pPr marL="0" indent="0" algn="just">
              <a:buNone/>
            </a:pPr>
            <a:r>
              <a:rPr lang="es-ES_tradnl" sz="1800" dirty="0"/>
              <a:t>El estudiante reflexiona acerca de las responsabilidades de la vida adulta, conociendo y analizando  información concerniente a cómo distribuir su ingreso, cómo usar el crédito, el concepto de individuo y de sociedad, obligaciones y derechos ciudadanos, del peatón, del conductor y cómo elegir pareja. </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a:t>
            </a: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1916110" y="572589"/>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Ésta es la información para la primera diapositiva. El </a:t>
            </a:r>
            <a:r>
              <a:rPr kumimoji="0" lang="es-MX" sz="1400" i="0" strike="noStrike" kern="1200" cap="none" spc="0" normalizeH="0" baseline="0" noProof="0" dirty="0" err="1">
                <a:ln>
                  <a:noFill/>
                </a:ln>
                <a:solidFill>
                  <a:prstClr val="black"/>
                </a:solidFill>
                <a:effectLst/>
                <a:uLnTx/>
                <a:uFillTx/>
                <a:latin typeface="Calibri" panose="020F0502020204030204"/>
                <a:ea typeface="+mn-ea"/>
                <a:cs typeface="+mn-cs"/>
              </a:rPr>
              <a:t>text</a:t>
            </a:r>
            <a:r>
              <a:rPr lang="es-MX" sz="1400" dirty="0">
                <a:solidFill>
                  <a:prstClr val="black"/>
                </a:solidFill>
                <a:latin typeface="Calibri" panose="020F0502020204030204"/>
              </a:rPr>
              <a:t>o del recuadro azul es el título de la diapositiva; en el recuadro gris se anota el texto que debe mostrar la diapositiva con un complemento de imagen.</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CuadroTexto 9">
            <a:extLst>
              <a:ext uri="{FF2B5EF4-FFF2-40B4-BE49-F238E27FC236}">
                <a16:creationId xmlns:a16="http://schemas.microsoft.com/office/drawing/2014/main" xmlns="" id="{B9691A03-F083-BF37-7588-175E52CC6113}"/>
              </a:ext>
            </a:extLst>
          </p:cNvPr>
          <p:cNvSpPr txBox="1"/>
          <p:nvPr/>
        </p:nvSpPr>
        <p:spPr>
          <a:xfrm>
            <a:off x="1509486" y="1695176"/>
            <a:ext cx="6543078" cy="307777"/>
          </a:xfrm>
          <a:prstGeom prst="rect">
            <a:avLst/>
          </a:prstGeom>
          <a:noFill/>
        </p:spPr>
        <p:txBody>
          <a:bodyPr wrap="square" rtlCol="0">
            <a:spAutoFit/>
          </a:bodyPr>
          <a:lstStyle/>
          <a:p>
            <a:r>
              <a:rPr lang="es-MX" sz="1400" dirty="0" smtClean="0"/>
              <a:t>Para ver la siguiente información, haz clic </a:t>
            </a:r>
            <a:r>
              <a:rPr lang="es-MX" sz="1400" dirty="0"/>
              <a:t>en la flecha </a:t>
            </a:r>
            <a:r>
              <a:rPr lang="es-MX" sz="1400" dirty="0" smtClean="0"/>
              <a:t>situada a la derecha.</a:t>
            </a:r>
            <a:endParaRPr lang="es-MX" sz="1400" dirty="0"/>
          </a:p>
        </p:txBody>
      </p:sp>
      <p:pic>
        <p:nvPicPr>
          <p:cNvPr id="15" name="Imagen 14"/>
          <p:cNvPicPr>
            <a:picLocks noChangeAspect="1"/>
          </p:cNvPicPr>
          <p:nvPr/>
        </p:nvPicPr>
        <p:blipFill>
          <a:blip r:embed="rId2"/>
          <a:stretch>
            <a:fillRect/>
          </a:stretch>
        </p:blipFill>
        <p:spPr>
          <a:xfrm>
            <a:off x="1112385" y="1729620"/>
            <a:ext cx="397101" cy="282827"/>
          </a:xfrm>
          <a:prstGeom prst="rect">
            <a:avLst/>
          </a:prstGeom>
        </p:spPr>
      </p:pic>
      <p:sp>
        <p:nvSpPr>
          <p:cNvPr id="16" name="Bocadillo: rectángulo 10">
            <a:extLst>
              <a:ext uri="{FF2B5EF4-FFF2-40B4-BE49-F238E27FC236}">
                <a16:creationId xmlns:a16="http://schemas.microsoft.com/office/drawing/2014/main" xmlns="" id="{7B8B499A-6106-4A5B-8993-F9F7E5CF9BD7}"/>
              </a:ext>
            </a:extLst>
          </p:cNvPr>
          <p:cNvSpPr/>
          <p:nvPr/>
        </p:nvSpPr>
        <p:spPr>
          <a:xfrm>
            <a:off x="6996460" y="5428601"/>
            <a:ext cx="4081013" cy="563560"/>
          </a:xfrm>
          <a:prstGeom prst="wedgeRectCallout">
            <a:avLst>
              <a:gd name="adj1" fmla="val -17281"/>
              <a:gd name="adj2" fmla="val -71327"/>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pic>
        <p:nvPicPr>
          <p:cNvPr id="12" name="Gráfico 6" descr="Imagen con relleno sólido">
            <a:extLst>
              <a:ext uri="{FF2B5EF4-FFF2-40B4-BE49-F238E27FC236}">
                <a16:creationId xmlns="" xmlns:a16="http://schemas.microsoft.com/office/drawing/2014/main" id="{6DED7B31-311F-1333-7200-0A10053805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a:off x="7546333" y="2588923"/>
            <a:ext cx="3062396" cy="3062396"/>
          </a:xfrm>
          <a:prstGeom prst="rect">
            <a:avLst/>
          </a:prstGeom>
        </p:spPr>
      </p:pic>
    </p:spTree>
    <p:extLst>
      <p:ext uri="{BB962C8B-B14F-4D97-AF65-F5344CB8AC3E}">
        <p14:creationId xmlns:p14="http://schemas.microsoft.com/office/powerpoint/2010/main" val="3273871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xmlns="" id="{FE7F7D5A-42D8-4533-39DD-CF7128DF7235}"/>
              </a:ext>
            </a:extLst>
          </p:cNvPr>
          <p:cNvSpPr/>
          <p:nvPr/>
        </p:nvSpPr>
        <p:spPr>
          <a:xfrm>
            <a:off x="839786" y="1589452"/>
            <a:ext cx="10742613" cy="557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9" name="Rectángulo 8">
            <a:extLst>
              <a:ext uri="{FF2B5EF4-FFF2-40B4-BE49-F238E27FC236}">
                <a16:creationId xmlns:a16="http://schemas.microsoft.com/office/drawing/2014/main" xmlns="" id="{94D191FF-2770-4808-B9E3-E3D5F31A44B9}"/>
              </a:ext>
            </a:extLst>
          </p:cNvPr>
          <p:cNvSpPr/>
          <p:nvPr/>
        </p:nvSpPr>
        <p:spPr>
          <a:xfrm>
            <a:off x="839787" y="2267393"/>
            <a:ext cx="10742612" cy="338834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839787" y="1635307"/>
            <a:ext cx="5157787" cy="465689"/>
          </a:xfrm>
          <a:ln>
            <a:noFill/>
          </a:ln>
        </p:spPr>
        <p:txBody>
          <a:bodyPr/>
          <a:lstStyle/>
          <a:p>
            <a:r>
              <a:rPr lang="es-MX" dirty="0">
                <a:solidFill>
                  <a:schemeClr val="bg1"/>
                </a:solidFill>
              </a:rPr>
              <a:t>Situación problematizadora</a:t>
            </a:r>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a:t>
            </a: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1916110" y="572589"/>
            <a:ext cx="8162928" cy="776891"/>
          </a:xfrm>
          <a:prstGeom prst="wedgeRectCallout">
            <a:avLst>
              <a:gd name="adj1" fmla="val -20711"/>
              <a:gd name="adj2" fmla="val 883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4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40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en con herramienta </a:t>
            </a:r>
            <a:r>
              <a:rPr kumimoji="0" lang="es-MX" sz="1400" i="0" u="sng" strike="noStrike" kern="1200" cap="none" spc="0" normalizeH="0" baseline="0" noProof="0" dirty="0">
                <a:ln>
                  <a:noFill/>
                </a:ln>
                <a:solidFill>
                  <a:prstClr val="black"/>
                </a:solidFill>
                <a:effectLst/>
                <a:uLnTx/>
                <a:uFillTx/>
                <a:latin typeface="Calibri" panose="020F0502020204030204"/>
                <a:ea typeface="+mn-ea"/>
                <a:cs typeface="+mn-cs"/>
              </a:rPr>
              <a:t>Presentación de diapositivas</a:t>
            </a:r>
            <a:r>
              <a:rPr kumimoji="0" lang="es-MX" sz="1400" i="0" strike="noStrike" kern="1200" cap="none" spc="0" normalizeH="0" baseline="0" noProof="0" dirty="0">
                <a:ln>
                  <a:noFill/>
                </a:ln>
                <a:solidFill>
                  <a:prstClr val="black"/>
                </a:solidFill>
                <a:effectLst/>
                <a:uLnTx/>
                <a:uFillTx/>
                <a:latin typeface="Calibri" panose="020F0502020204030204"/>
                <a:ea typeface="+mn-ea"/>
                <a:cs typeface="+mn-cs"/>
              </a:rPr>
              <a:t>. Ésta es la información para la segunda diapositiva. El </a:t>
            </a:r>
            <a:r>
              <a:rPr kumimoji="0" lang="es-MX" sz="1400" i="0" strike="noStrike" kern="1200" cap="none" spc="0" normalizeH="0" baseline="0" noProof="0" dirty="0" err="1">
                <a:ln>
                  <a:noFill/>
                </a:ln>
                <a:solidFill>
                  <a:prstClr val="black"/>
                </a:solidFill>
                <a:effectLst/>
                <a:uLnTx/>
                <a:uFillTx/>
                <a:latin typeface="Calibri" panose="020F0502020204030204"/>
                <a:ea typeface="+mn-ea"/>
                <a:cs typeface="+mn-cs"/>
              </a:rPr>
              <a:t>text</a:t>
            </a:r>
            <a:r>
              <a:rPr lang="es-MX" sz="1400" dirty="0">
                <a:solidFill>
                  <a:prstClr val="black"/>
                </a:solidFill>
                <a:latin typeface="Calibri" panose="020F0502020204030204"/>
              </a:rPr>
              <a:t>o del recuadro azul es el título de la diapositiva; en el recuadro gris se anota el texto que debe mostrar la diapositiva con un complemento de video.</a:t>
            </a:r>
            <a:endParaRPr kumimoji="0" lang="es-MX" sz="140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Marcador de contenido 3">
            <a:extLst>
              <a:ext uri="{FF2B5EF4-FFF2-40B4-BE49-F238E27FC236}">
                <a16:creationId xmlns:a16="http://schemas.microsoft.com/office/drawing/2014/main" xmlns="" id="{AA405F79-C2A4-62F7-5744-BE95604C566E}"/>
              </a:ext>
            </a:extLst>
          </p:cNvPr>
          <p:cNvSpPr>
            <a:spLocks noGrp="1"/>
          </p:cNvSpPr>
          <p:nvPr>
            <p:ph sz="half" idx="2"/>
          </p:nvPr>
        </p:nvSpPr>
        <p:spPr>
          <a:xfrm>
            <a:off x="1176867" y="2517178"/>
            <a:ext cx="10033000" cy="3020022"/>
          </a:xfrm>
          <a:noFill/>
          <a:ln>
            <a:noFill/>
          </a:ln>
        </p:spPr>
        <p:txBody>
          <a:bodyPr>
            <a:noAutofit/>
          </a:bodyPr>
          <a:lstStyle/>
          <a:p>
            <a:pPr marL="0" indent="0" algn="just">
              <a:buNone/>
            </a:pPr>
            <a:r>
              <a:rPr lang="es-ES_tradnl" sz="1600" dirty="0" smtClean="0"/>
              <a:t>Convertirse </a:t>
            </a:r>
            <a:r>
              <a:rPr lang="es-ES_tradnl" sz="1600" dirty="0"/>
              <a:t>en un adulto responsable significa que, además de desarrollarnos profesional y personalmente, nos volvemos conscientes del entorno que nos rodea y de nuestro papel dentro de él. </a:t>
            </a:r>
            <a:r>
              <a:rPr lang="es-ES_tradnl" sz="1600" dirty="0" smtClean="0"/>
              <a:t>Una </a:t>
            </a:r>
            <a:r>
              <a:rPr lang="es-ES_tradnl" sz="1600" dirty="0"/>
              <a:t>de las responsabilidades que se contraen en la vida adulta </a:t>
            </a:r>
            <a:r>
              <a:rPr lang="es-ES_tradnl" sz="1600" dirty="0" smtClean="0"/>
              <a:t>consiste en cuidar </a:t>
            </a:r>
            <a:r>
              <a:rPr lang="es-ES_tradnl" sz="1600" dirty="0"/>
              <a:t>el dinero, planear nuestro futuro, ser ciudadanos responsables y seres humanos empáticos. Sin embargo, ¿en dónde nos enseñan a reflexionar sobre nuestras obligaciones? ¿En dónde nos enseñan a planear nuestro futuro</a:t>
            </a:r>
            <a:r>
              <a:rPr lang="es-ES_tradnl" sz="1600" dirty="0" smtClean="0"/>
              <a:t>?</a:t>
            </a:r>
          </a:p>
          <a:p>
            <a:pPr marL="0" indent="0" algn="just">
              <a:buNone/>
            </a:pPr>
            <a:r>
              <a:rPr lang="es-ES_tradnl" sz="1600" dirty="0" smtClean="0"/>
              <a:t>Para ayudar a que podamos responder lo anterior, en este módulo integraremos los siguientes saberes:</a:t>
            </a:r>
          </a:p>
          <a:p>
            <a:pPr marL="177800" indent="0" algn="just">
              <a:buNone/>
            </a:pPr>
            <a:r>
              <a:rPr lang="es-ES_tradnl" sz="1600" dirty="0" smtClean="0"/>
              <a:t>3.1</a:t>
            </a:r>
            <a:r>
              <a:rPr lang="es-ES_tradnl" sz="1600" dirty="0"/>
              <a:t>: ¿Cómo distribuir el ingreso? ¿Qué es y cómo usar el crédito</a:t>
            </a:r>
            <a:r>
              <a:rPr lang="es-ES_tradnl" sz="1600" dirty="0" smtClean="0"/>
              <a:t>?</a:t>
            </a:r>
          </a:p>
          <a:p>
            <a:pPr marL="177800" indent="0" algn="just">
              <a:buNone/>
            </a:pPr>
            <a:r>
              <a:rPr lang="es-ES_tradnl" sz="1600" dirty="0" smtClean="0"/>
              <a:t>3.2</a:t>
            </a:r>
            <a:r>
              <a:rPr lang="es-ES_tradnl" sz="1600" dirty="0"/>
              <a:t>: Responsabilidades de adulto: predial, impuestos, tenencia</a:t>
            </a:r>
            <a:r>
              <a:rPr lang="es-ES_tradnl" sz="1600" dirty="0" smtClean="0"/>
              <a:t>.</a:t>
            </a:r>
          </a:p>
          <a:p>
            <a:pPr marL="177800" indent="0" algn="just">
              <a:buNone/>
            </a:pPr>
            <a:r>
              <a:rPr lang="es-ES_tradnl" sz="1600" dirty="0" smtClean="0"/>
              <a:t>3.3</a:t>
            </a:r>
            <a:r>
              <a:rPr lang="es-ES_tradnl" sz="1600" dirty="0"/>
              <a:t>: Tus derechos y obligaciones en la Constitución. Reglamento de tránsito: peatón y conductor y, </a:t>
            </a:r>
            <a:r>
              <a:rPr lang="es-ES_tradnl" sz="1600" dirty="0" smtClean="0"/>
              <a:t>finalmente.</a:t>
            </a:r>
          </a:p>
          <a:p>
            <a:pPr marL="177800" indent="0" algn="just">
              <a:buNone/>
            </a:pPr>
            <a:r>
              <a:rPr lang="es-ES_tradnl" sz="1600" dirty="0" smtClean="0"/>
              <a:t>3.4</a:t>
            </a:r>
            <a:r>
              <a:rPr lang="es-ES_tradnl" sz="1600" dirty="0"/>
              <a:t>: ¿Cómo elegir pareja?</a:t>
            </a:r>
            <a:endParaRPr lang="es-MX" sz="1600" dirty="0"/>
          </a:p>
          <a:p>
            <a:pPr marL="0" indent="0" algn="just">
              <a:buNone/>
            </a:pPr>
            <a:endParaRPr lang="es-ES_tradnl" sz="1600" dirty="0" smtClean="0"/>
          </a:p>
          <a:p>
            <a:pPr marL="0" indent="0" algn="just">
              <a:buNone/>
            </a:pPr>
            <a:endParaRPr lang="es-ES_tradnl" sz="1600" dirty="0" smtClean="0"/>
          </a:p>
          <a:p>
            <a:pPr marL="0" indent="0" algn="just">
              <a:buNone/>
            </a:pPr>
            <a:endParaRPr lang="es-ES_tradnl" sz="1600" dirty="0"/>
          </a:p>
          <a:p>
            <a:pPr marL="342900" indent="-342900" algn="just">
              <a:buAutoNum type="arabicPeriod"/>
            </a:pPr>
            <a:endParaRPr lang="es-ES_tradnl" sz="1600" dirty="0" smtClean="0"/>
          </a:p>
          <a:p>
            <a:pPr marL="342900" indent="-342900" algn="just">
              <a:buAutoNum type="arabicPeriod"/>
            </a:pPr>
            <a:endParaRPr lang="es-ES_tradnl" sz="1600" dirty="0"/>
          </a:p>
          <a:p>
            <a:pPr marL="0" indent="0" algn="just">
              <a:buNone/>
            </a:pPr>
            <a:r>
              <a:rPr lang="es-ES" sz="1600" dirty="0"/>
              <a:t> </a:t>
            </a:r>
            <a:endParaRPr lang="es-MX" sz="1600" dirty="0"/>
          </a:p>
        </p:txBody>
      </p:sp>
    </p:spTree>
    <p:extLst>
      <p:ext uri="{BB962C8B-B14F-4D97-AF65-F5344CB8AC3E}">
        <p14:creationId xmlns:p14="http://schemas.microsoft.com/office/powerpoint/2010/main" val="3180074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xmlns="" id="{1161ADA6-8CB8-49C8-A15C-05778EA8CDB8}"/>
              </a:ext>
            </a:extLst>
          </p:cNvPr>
          <p:cNvSpPr>
            <a:spLocks noGrp="1"/>
          </p:cNvSpPr>
          <p:nvPr>
            <p:ph type="body" idx="1"/>
          </p:nvPr>
        </p:nvSpPr>
        <p:spPr>
          <a:xfrm>
            <a:off x="341024" y="646097"/>
            <a:ext cx="5157787" cy="465689"/>
          </a:xfrm>
          <a:ln>
            <a:noFill/>
          </a:ln>
        </p:spPr>
        <p:txBody>
          <a:bodyPr>
            <a:normAutofit/>
          </a:bodyPr>
          <a:lstStyle/>
          <a:p>
            <a:r>
              <a:rPr lang="es-MX" sz="1800" dirty="0"/>
              <a:t>Desarrollo de saberes de la </a:t>
            </a:r>
            <a:r>
              <a:rPr lang="es-MX" sz="1800" dirty="0" smtClean="0"/>
              <a:t>Experiencia Educativa.</a:t>
            </a:r>
            <a:endParaRPr lang="es-MX" sz="1800" dirty="0"/>
          </a:p>
        </p:txBody>
      </p:sp>
      <p:sp>
        <p:nvSpPr>
          <p:cNvPr id="13" name="Rectángulo: esquinas redondeadas 12">
            <a:extLst>
              <a:ext uri="{FF2B5EF4-FFF2-40B4-BE49-F238E27FC236}">
                <a16:creationId xmlns:a16="http://schemas.microsoft.com/office/drawing/2014/main" xmlns="" id="{AEA3DFEE-37E7-42E5-A1DE-D2E6C9BD02A9}"/>
              </a:ext>
            </a:extLst>
          </p:cNvPr>
          <p:cNvSpPr/>
          <p:nvPr/>
        </p:nvSpPr>
        <p:spPr>
          <a:xfrm>
            <a:off x="112542" y="119269"/>
            <a:ext cx="1617784" cy="443948"/>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400" b="1" i="0" u="none" strike="noStrike" kern="1200" cap="none" spc="0" normalizeH="0" baseline="0" noProof="0" dirty="0" smtClean="0">
                <a:ln>
                  <a:noFill/>
                </a:ln>
                <a:solidFill>
                  <a:prstClr val="white"/>
                </a:solidFill>
                <a:effectLst/>
                <a:uLnTx/>
                <a:uFillTx/>
                <a:latin typeface="Calibri" panose="020F0502020204030204"/>
                <a:ea typeface="+mn-ea"/>
                <a:cs typeface="+mn-cs"/>
              </a:rPr>
              <a:t>Módulo </a:t>
            </a:r>
            <a:r>
              <a:rPr lang="es-MX" sz="2400" b="1" noProof="0" dirty="0">
                <a:solidFill>
                  <a:prstClr val="white"/>
                </a:solidFill>
                <a:latin typeface="Calibri" panose="020F0502020204030204"/>
              </a:rPr>
              <a:t>3</a:t>
            </a:r>
            <a:endParaRPr kumimoji="0" lang="es-MX"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Bocadillo: rectángulo 19">
            <a:extLst>
              <a:ext uri="{FF2B5EF4-FFF2-40B4-BE49-F238E27FC236}">
                <a16:creationId xmlns:a16="http://schemas.microsoft.com/office/drawing/2014/main" xmlns="" id="{B20B7D9C-65BF-40FF-B3C5-9A7DCC9270F9}"/>
              </a:ext>
            </a:extLst>
          </p:cNvPr>
          <p:cNvSpPr/>
          <p:nvPr/>
        </p:nvSpPr>
        <p:spPr>
          <a:xfrm>
            <a:off x="7262607" y="313481"/>
            <a:ext cx="4128655" cy="465689"/>
          </a:xfrm>
          <a:prstGeom prst="wedgeRectCallout">
            <a:avLst>
              <a:gd name="adj1" fmla="val -21442"/>
              <a:gd name="adj2" fmla="val 111083"/>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 </a:t>
            </a:r>
            <a:r>
              <a:rPr kumimoji="0" lang="es-MX" sz="1200" b="0" i="0" u="none" strike="noStrike" kern="1200" cap="none" spc="0" normalizeH="0" baseline="0" noProof="0" dirty="0">
                <a:ln>
                  <a:noFill/>
                </a:ln>
                <a:solidFill>
                  <a:prstClr val="black"/>
                </a:solidFill>
                <a:effectLst/>
                <a:uLnTx/>
                <a:uFillTx/>
                <a:latin typeface="Calibri" panose="020F0502020204030204"/>
                <a:ea typeface="+mn-ea"/>
                <a:cs typeface="+mn-cs"/>
              </a:rPr>
              <a:t>esta información se presenta  con herramienta </a:t>
            </a:r>
            <a:r>
              <a:rPr kumimoji="0" lang="es-MX" sz="1200" b="0" i="0" u="sng" strike="noStrike" kern="1200" cap="none" spc="0" normalizeH="0" baseline="0" noProof="0" dirty="0" smtClean="0">
                <a:ln>
                  <a:noFill/>
                </a:ln>
                <a:solidFill>
                  <a:prstClr val="black"/>
                </a:solidFill>
                <a:effectLst/>
                <a:uLnTx/>
                <a:uFillTx/>
                <a:latin typeface="Calibri" panose="020F0502020204030204"/>
                <a:ea typeface="+mn-ea"/>
                <a:cs typeface="+mn-cs"/>
              </a:rPr>
              <a:t>texto.</a:t>
            </a:r>
            <a:endParaRPr kumimoji="0" lang="es-MX" sz="1200" b="0" i="0" u="sng"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uadroTexto 13">
            <a:extLst>
              <a:ext uri="{FF2B5EF4-FFF2-40B4-BE49-F238E27FC236}">
                <a16:creationId xmlns:a16="http://schemas.microsoft.com/office/drawing/2014/main" xmlns="" id="{42F24622-8C84-D0B3-F877-2AFBE6302B19}"/>
              </a:ext>
            </a:extLst>
          </p:cNvPr>
          <p:cNvSpPr txBox="1"/>
          <p:nvPr/>
        </p:nvSpPr>
        <p:spPr>
          <a:xfrm>
            <a:off x="341024" y="1763536"/>
            <a:ext cx="11050238" cy="5047535"/>
          </a:xfrm>
          <a:prstGeom prst="rect">
            <a:avLst/>
          </a:prstGeom>
          <a:noFill/>
        </p:spPr>
        <p:txBody>
          <a:bodyPr wrap="square" rtlCol="0">
            <a:spAutoFit/>
          </a:bodyPr>
          <a:lstStyle/>
          <a:p>
            <a:pPr algn="just"/>
            <a:r>
              <a:rPr lang="es-ES_tradnl" sz="1400" dirty="0"/>
              <a:t>Es posible que en tu etapa como estudiante no tengas un ingreso </a:t>
            </a:r>
            <a:r>
              <a:rPr lang="es-ES_tradnl" sz="1400" dirty="0" smtClean="0"/>
              <a:t>fijo: tal vez, tus </a:t>
            </a:r>
            <a:r>
              <a:rPr lang="es-ES_tradnl" sz="1400" dirty="0"/>
              <a:t>papás te </a:t>
            </a:r>
            <a:r>
              <a:rPr lang="es-ES_tradnl" sz="1400" dirty="0" smtClean="0"/>
              <a:t>dan </a:t>
            </a:r>
            <a:r>
              <a:rPr lang="es-ES_tradnl" sz="1400" dirty="0"/>
              <a:t>dinero mensualmente, o cada semana, o a diario. Puede ser que ya estés trabajando y </a:t>
            </a:r>
            <a:r>
              <a:rPr lang="es-ES_tradnl" sz="1400" dirty="0" smtClean="0"/>
              <a:t>percibas un sueldo. </a:t>
            </a:r>
            <a:r>
              <a:rPr lang="es-ES_tradnl" sz="1400" dirty="0"/>
              <a:t>De lo que seguramente ya te diste cuenta es </a:t>
            </a:r>
            <a:r>
              <a:rPr lang="es-ES_tradnl" sz="1400" dirty="0" smtClean="0"/>
              <a:t>de que no </a:t>
            </a:r>
            <a:r>
              <a:rPr lang="es-ES_tradnl" sz="1400" dirty="0"/>
              <a:t>importa de </a:t>
            </a:r>
            <a:r>
              <a:rPr lang="es-ES_tradnl" sz="1400" dirty="0" smtClean="0"/>
              <a:t>dónde </a:t>
            </a:r>
            <a:r>
              <a:rPr lang="es-ES_tradnl" sz="1400" dirty="0"/>
              <a:t>viene </a:t>
            </a:r>
            <a:r>
              <a:rPr lang="es-ES_tradnl" sz="1400" dirty="0" smtClean="0"/>
              <a:t>dicho ingreso</a:t>
            </a:r>
            <a:r>
              <a:rPr lang="es-ES_tradnl" sz="1400" dirty="0"/>
              <a:t>, lo tienes que administrar para cubrir tus necesidades: transporte, alimentación, materiales para tus estudios, diversión y algún gusto que te quieras dar. </a:t>
            </a:r>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endParaRPr lang="es-ES_tradnl" sz="1400" dirty="0"/>
          </a:p>
          <a:p>
            <a:pPr algn="just"/>
            <a:endParaRPr lang="es-ES_tradnl" sz="1400" dirty="0" smtClean="0"/>
          </a:p>
          <a:p>
            <a:pPr algn="just"/>
            <a:r>
              <a:rPr lang="es-ES_tradnl" sz="1400" dirty="0" smtClean="0"/>
              <a:t>Es </a:t>
            </a:r>
            <a:r>
              <a:rPr lang="es-ES_tradnl" sz="1400" dirty="0"/>
              <a:t>muy probable </a:t>
            </a:r>
            <a:r>
              <a:rPr lang="es-ES_tradnl" sz="1400" dirty="0" smtClean="0"/>
              <a:t>que</a:t>
            </a:r>
            <a:r>
              <a:rPr lang="es-ES_tradnl" sz="1400" dirty="0"/>
              <a:t> </a:t>
            </a:r>
            <a:r>
              <a:rPr lang="es-ES_tradnl" sz="1400" dirty="0" smtClean="0"/>
              <a:t>para </a:t>
            </a:r>
            <a:r>
              <a:rPr lang="es-ES_tradnl" sz="1400" dirty="0"/>
              <a:t>cumplir </a:t>
            </a:r>
            <a:r>
              <a:rPr lang="es-ES_tradnl" sz="1400" dirty="0" smtClean="0"/>
              <a:t>tus metas necesites </a:t>
            </a:r>
            <a:r>
              <a:rPr lang="es-ES_tradnl" sz="1400" dirty="0"/>
              <a:t>hacer uso del </a:t>
            </a:r>
            <a:r>
              <a:rPr lang="es-ES_tradnl" sz="1400" dirty="0" smtClean="0"/>
              <a:t>crédito, </a:t>
            </a:r>
            <a:r>
              <a:rPr lang="es-ES_tradnl" sz="1400" dirty="0"/>
              <a:t>y para ello es importante tener </a:t>
            </a:r>
            <a:r>
              <a:rPr lang="es-ES_tradnl" sz="1400" dirty="0" smtClean="0"/>
              <a:t>un buen historial crediticio. </a:t>
            </a:r>
            <a:r>
              <a:rPr lang="es-ES_tradnl" sz="1400" dirty="0"/>
              <a:t>El crédito es útil para adquirir bienes, pero mal empleado puede meterte en problemas económicos serios. ¿Entiendes cómo funciona el crédito? </a:t>
            </a:r>
          </a:p>
          <a:p>
            <a:pPr algn="just"/>
            <a:r>
              <a:rPr lang="es-ES_tradnl" sz="1400" dirty="0"/>
              <a:t> </a:t>
            </a:r>
          </a:p>
          <a:p>
            <a:pPr algn="just"/>
            <a:r>
              <a:rPr lang="es-ES_tradnl" sz="1400" dirty="0"/>
              <a:t>Reflexiona acerca del uso de las tarjetas de </a:t>
            </a:r>
            <a:r>
              <a:rPr lang="es-ES_tradnl" sz="1400" dirty="0" smtClean="0"/>
              <a:t>crédito y de sus ventajas.</a:t>
            </a:r>
            <a:endParaRPr lang="es-ES_tradnl" sz="1400" dirty="0"/>
          </a:p>
          <a:p>
            <a:pPr algn="just"/>
            <a:endParaRPr lang="es-ES_tradnl" sz="1400" dirty="0"/>
          </a:p>
        </p:txBody>
      </p:sp>
      <p:sp>
        <p:nvSpPr>
          <p:cNvPr id="16" name="Rectángulo: esquinas redondeadas 12">
            <a:extLst>
              <a:ext uri="{FF2B5EF4-FFF2-40B4-BE49-F238E27FC236}">
                <a16:creationId xmlns:a16="http://schemas.microsoft.com/office/drawing/2014/main" xmlns="" id="{AEA3DFEE-37E7-42E5-A1DE-D2E6C9BD02A9}"/>
              </a:ext>
            </a:extLst>
          </p:cNvPr>
          <p:cNvSpPr/>
          <p:nvPr/>
        </p:nvSpPr>
        <p:spPr>
          <a:xfrm>
            <a:off x="341024" y="1246931"/>
            <a:ext cx="11050238" cy="38146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smtClean="0"/>
              <a:t>3.1 </a:t>
            </a:r>
            <a:r>
              <a:rPr lang="es-ES_tradnl" sz="2400" b="1" dirty="0"/>
              <a:t>¿Cómo distribuir el ingreso? ¿Qué es y cómo usar el crédito?</a:t>
            </a:r>
            <a:endParaRPr lang="es-ES_tradnl" sz="2400" dirty="0"/>
          </a:p>
        </p:txBody>
      </p:sp>
      <p:sp>
        <p:nvSpPr>
          <p:cNvPr id="12" name="Bocadillo: rectángulo 20">
            <a:extLst>
              <a:ext uri="{FF2B5EF4-FFF2-40B4-BE49-F238E27FC236}">
                <a16:creationId xmlns:a16="http://schemas.microsoft.com/office/drawing/2014/main" xmlns="" id="{9774D0E3-ED67-7D60-093B-CF77134D40EA}"/>
              </a:ext>
            </a:extLst>
          </p:cNvPr>
          <p:cNvSpPr/>
          <p:nvPr/>
        </p:nvSpPr>
        <p:spPr>
          <a:xfrm>
            <a:off x="9737907" y="4133803"/>
            <a:ext cx="2164074" cy="848653"/>
          </a:xfrm>
          <a:prstGeom prst="wedgeRectCallout">
            <a:avLst>
              <a:gd name="adj1" fmla="val -47709"/>
              <a:gd name="adj2" fmla="val -15977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a:solidFill>
                  <a:prstClr val="black"/>
                </a:solidFill>
                <a:latin typeface="Calibri" panose="020F0502020204030204"/>
              </a:rPr>
              <a:t>Aurelio: </a:t>
            </a:r>
            <a:r>
              <a:rPr lang="es-MX" sz="1200" dirty="0" smtClean="0">
                <a:solidFill>
                  <a:prstClr val="black"/>
                </a:solidFill>
                <a:latin typeface="Calibri" panose="020F0502020204030204"/>
              </a:rPr>
              <a:t>favor de diseñar una ilustración o </a:t>
            </a:r>
            <a:r>
              <a:rPr lang="es-MX" sz="1200" dirty="0" smtClean="0">
                <a:solidFill>
                  <a:prstClr val="black"/>
                </a:solidFill>
                <a:latin typeface="Calibri" panose="020F0502020204030204"/>
              </a:rPr>
              <a:t>esquema que </a:t>
            </a:r>
            <a:r>
              <a:rPr lang="es-MX" sz="1200" dirty="0" smtClean="0">
                <a:solidFill>
                  <a:prstClr val="black"/>
                </a:solidFill>
                <a:latin typeface="Calibri" panose="020F0502020204030204"/>
              </a:rPr>
              <a:t>abarque este texto en rosa.</a:t>
            </a:r>
            <a:endParaRPr lang="es-MX" sz="1200" dirty="0">
              <a:solidFill>
                <a:prstClr val="black"/>
              </a:solidFill>
              <a:latin typeface="Calibri" panose="020F0502020204030204"/>
            </a:endParaRPr>
          </a:p>
        </p:txBody>
      </p:sp>
      <p:sp>
        <p:nvSpPr>
          <p:cNvPr id="5" name="Rectángulo 4"/>
          <p:cNvSpPr/>
          <p:nvPr/>
        </p:nvSpPr>
        <p:spPr>
          <a:xfrm>
            <a:off x="459197" y="2779205"/>
            <a:ext cx="9212180" cy="2585323"/>
          </a:xfrm>
          <a:prstGeom prst="rect">
            <a:avLst/>
          </a:prstGeom>
        </p:spPr>
        <p:txBody>
          <a:bodyPr wrap="square">
            <a:spAutoFit/>
          </a:bodyPr>
          <a:lstStyle/>
          <a:p>
            <a:pPr algn="just"/>
            <a:r>
              <a:rPr lang="es-ES_tradnl" dirty="0">
                <a:solidFill>
                  <a:srgbClr val="FF3399"/>
                </a:solidFill>
              </a:rPr>
              <a:t>Cuando ingreses al mundo laboral y te independices de tu familia, serás responsable de otros gastos, como por ejemplo: pagar renta, servicios (luz, agua, internet), hacerte cargo de tu salud, es decir, consultas médicas, odontológicas, etcétera. </a:t>
            </a:r>
          </a:p>
          <a:p>
            <a:pPr algn="just"/>
            <a:endParaRPr lang="es-ES_tradnl" dirty="0">
              <a:solidFill>
                <a:srgbClr val="FF3399"/>
              </a:solidFill>
            </a:endParaRPr>
          </a:p>
          <a:p>
            <a:pPr algn="just"/>
            <a:r>
              <a:rPr lang="es-ES_tradnl" dirty="0">
                <a:solidFill>
                  <a:srgbClr val="FF3399"/>
                </a:solidFill>
              </a:rPr>
              <a:t>¿Qué métodos para distribuir tu ingreso conoces? ¿Cuál usas?</a:t>
            </a:r>
          </a:p>
          <a:p>
            <a:pPr algn="just"/>
            <a:r>
              <a:rPr lang="es-ES_tradnl" dirty="0">
                <a:solidFill>
                  <a:srgbClr val="FF3399"/>
                </a:solidFill>
              </a:rPr>
              <a:t> </a:t>
            </a:r>
          </a:p>
          <a:p>
            <a:pPr algn="just"/>
            <a:r>
              <a:rPr lang="es-ES_tradnl" dirty="0">
                <a:solidFill>
                  <a:srgbClr val="FF3399"/>
                </a:solidFill>
              </a:rPr>
              <a:t>Cuando percibas un ingreso también serás responsable de ahorrar. El ahorro es útil para cumplir metas a mediano plazo, como dar el enganche de una casa o de un coche, contar con los recursos para resolver emergencias y, a largo plazo, ir ahorrando para tu retiro o jubilación.  </a:t>
            </a:r>
          </a:p>
        </p:txBody>
      </p:sp>
    </p:spTree>
    <p:extLst>
      <p:ext uri="{BB962C8B-B14F-4D97-AF65-F5344CB8AC3E}">
        <p14:creationId xmlns:p14="http://schemas.microsoft.com/office/powerpoint/2010/main" val="25546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781050" y="667713"/>
            <a:ext cx="10553700" cy="1678152"/>
          </a:xfrm>
          <a:prstGeom prst="rect">
            <a:avLst/>
          </a:prstGeom>
        </p:spPr>
        <p:txBody>
          <a:bodyPr wrap="square">
            <a:spAutoFit/>
          </a:bodyPr>
          <a:lstStyle/>
          <a:p>
            <a:pPr algn="just">
              <a:lnSpc>
                <a:spcPct val="115000"/>
              </a:lnSpc>
              <a:spcAft>
                <a:spcPts val="0"/>
              </a:spcAft>
              <a:tabLst>
                <a:tab pos="271145" algn="l"/>
              </a:tabLst>
            </a:pPr>
            <a:r>
              <a:rPr lang="es-ES_tradnl" dirty="0">
                <a:solidFill>
                  <a:srgbClr val="000000"/>
                </a:solidFill>
                <a:latin typeface="Arial" charset="0"/>
                <a:ea typeface="Calibri" charset="0"/>
                <a:cs typeface="Times New Roman" charset="0"/>
              </a:rPr>
              <a:t>Para poder afianzar tu conocimiento y responder las interrogantes planteadas anteriormente, revisa los siguientes videos acerca de cómo gestionar mejor tu dinero y cómo usar una tarjeta de crédito?</a:t>
            </a:r>
            <a:endParaRPr lang="es-ES_tradnl" dirty="0">
              <a:latin typeface="Calibri" charset="0"/>
              <a:ea typeface="Calibri" charset="0"/>
              <a:cs typeface="Times New Roman" charset="0"/>
            </a:endParaRPr>
          </a:p>
          <a:p>
            <a:pPr algn="just">
              <a:lnSpc>
                <a:spcPct val="115000"/>
              </a:lnSpc>
              <a:spcAft>
                <a:spcPts val="0"/>
              </a:spcAft>
              <a:tabLst>
                <a:tab pos="271145" algn="l"/>
              </a:tabLst>
            </a:pPr>
            <a:endParaRPr lang="es-ES_tradnl" dirty="0" smtClean="0">
              <a:solidFill>
                <a:srgbClr val="000000"/>
              </a:solidFill>
              <a:latin typeface="Calibri Light" charset="0"/>
              <a:ea typeface="Calibri" charset="0"/>
              <a:cs typeface="Calibri Light" charset="0"/>
            </a:endParaRPr>
          </a:p>
          <a:p>
            <a:pPr algn="just">
              <a:lnSpc>
                <a:spcPct val="115000"/>
              </a:lnSpc>
              <a:spcAft>
                <a:spcPts val="0"/>
              </a:spcAft>
              <a:tabLst>
                <a:tab pos="271145" algn="l"/>
              </a:tabLst>
            </a:pPr>
            <a:r>
              <a:rPr lang="es-ES_tradnl" dirty="0" smtClean="0">
                <a:solidFill>
                  <a:srgbClr val="000000"/>
                </a:solidFill>
                <a:latin typeface="Calibri Light" charset="0"/>
                <a:ea typeface="Calibri" charset="0"/>
                <a:cs typeface="Calibri Light" charset="0"/>
              </a:rPr>
              <a:t>Video </a:t>
            </a:r>
            <a:r>
              <a:rPr lang="es-ES_tradnl" dirty="0">
                <a:solidFill>
                  <a:srgbClr val="000000"/>
                </a:solidFill>
                <a:latin typeface="Calibri Light" charset="0"/>
                <a:ea typeface="Calibri" charset="0"/>
                <a:cs typeface="Calibri Light" charset="0"/>
              </a:rPr>
              <a:t>1: </a:t>
            </a:r>
            <a:r>
              <a:rPr lang="es-ES_tradnl" u="sng" dirty="0">
                <a:solidFill>
                  <a:srgbClr val="0563C1"/>
                </a:solidFill>
                <a:latin typeface="Calibri Light" charset="0"/>
                <a:ea typeface="Calibri" charset="0"/>
                <a:cs typeface="Calibri Light" charset="0"/>
                <a:hlinkClick r:id="rId2"/>
              </a:rPr>
              <a:t>https://www.youtube.com/watch?v=_bgUUswBttU</a:t>
            </a:r>
            <a:endParaRPr lang="es-ES_tradnl" dirty="0">
              <a:latin typeface="Calibri" charset="0"/>
              <a:ea typeface="Calibri" charset="0"/>
              <a:cs typeface="Times New Roman" charset="0"/>
            </a:endParaRPr>
          </a:p>
          <a:p>
            <a:pPr algn="just">
              <a:lnSpc>
                <a:spcPct val="115000"/>
              </a:lnSpc>
              <a:spcAft>
                <a:spcPts val="0"/>
              </a:spcAft>
              <a:tabLst>
                <a:tab pos="271145" algn="l"/>
              </a:tabLst>
            </a:pPr>
            <a:r>
              <a:rPr lang="es-ES_tradnl" dirty="0">
                <a:solidFill>
                  <a:srgbClr val="000000"/>
                </a:solidFill>
                <a:latin typeface="Calibri Light" charset="0"/>
                <a:ea typeface="Calibri" charset="0"/>
                <a:cs typeface="Calibri Light" charset="0"/>
              </a:rPr>
              <a:t>Video 2:</a:t>
            </a:r>
            <a:r>
              <a:rPr lang="es-ES_tradnl" dirty="0">
                <a:solidFill>
                  <a:srgbClr val="00B050"/>
                </a:solidFill>
                <a:latin typeface="Calibri Light" charset="0"/>
                <a:ea typeface="Calibri" charset="0"/>
                <a:cs typeface="Calibri Light" charset="0"/>
              </a:rPr>
              <a:t> </a:t>
            </a:r>
            <a:r>
              <a:rPr lang="es-ES_tradnl" u="sng" dirty="0">
                <a:solidFill>
                  <a:srgbClr val="0563C1"/>
                </a:solidFill>
                <a:latin typeface="Calibri Light" charset="0"/>
                <a:ea typeface="Calibri" charset="0"/>
                <a:cs typeface="Calibri Light" charset="0"/>
                <a:hlinkClick r:id="rId3"/>
              </a:rPr>
              <a:t>https://www.youtube.com/watch?v=amJ9MvPtWvs&amp;t=750s</a:t>
            </a:r>
            <a:endParaRPr lang="es-ES_tradnl" dirty="0">
              <a:effectLst/>
              <a:latin typeface="Calibri" charset="0"/>
              <a:ea typeface="Calibri" charset="0"/>
              <a:cs typeface="Times New Roman" charset="0"/>
            </a:endParaRPr>
          </a:p>
        </p:txBody>
      </p:sp>
      <p:sp>
        <p:nvSpPr>
          <p:cNvPr id="4" name="Bocadillo: rectángulo 19">
            <a:extLst>
              <a:ext uri="{FF2B5EF4-FFF2-40B4-BE49-F238E27FC236}">
                <a16:creationId xmlns:a16="http://schemas.microsoft.com/office/drawing/2014/main" xmlns="" id="{B20B7D9C-65BF-40FF-B3C5-9A7DCC9270F9}"/>
              </a:ext>
            </a:extLst>
          </p:cNvPr>
          <p:cNvSpPr/>
          <p:nvPr/>
        </p:nvSpPr>
        <p:spPr>
          <a:xfrm>
            <a:off x="5889965" y="2983113"/>
            <a:ext cx="4766811" cy="564162"/>
          </a:xfrm>
          <a:prstGeom prst="wedgeRectCallout">
            <a:avLst>
              <a:gd name="adj1" fmla="val -55692"/>
              <a:gd name="adj2" fmla="val -15052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200" b="1" i="0" u="none" strike="noStrike" kern="1200" cap="none" spc="0" normalizeH="0" baseline="0" noProof="0" dirty="0">
                <a:ln>
                  <a:noFill/>
                </a:ln>
                <a:solidFill>
                  <a:prstClr val="black"/>
                </a:solidFill>
                <a:effectLst/>
                <a:uLnTx/>
                <a:uFillTx/>
                <a:latin typeface="Calibri" panose="020F0502020204030204"/>
                <a:ea typeface="+mn-ea"/>
                <a:cs typeface="+mn-cs"/>
              </a:rPr>
              <a:t>Renato</a:t>
            </a:r>
            <a:r>
              <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rPr>
              <a:t>: presentar</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 los videos con la </a:t>
            </a:r>
            <a:r>
              <a:rPr kumimoji="0" lang="es-MX" sz="1200" i="0" u="sng" strike="noStrike" kern="1200" cap="none" spc="0" normalizeH="0" noProof="0" dirty="0">
                <a:ln>
                  <a:noFill/>
                </a:ln>
                <a:solidFill>
                  <a:prstClr val="black"/>
                </a:solidFill>
                <a:effectLst/>
                <a:uLnTx/>
                <a:uFillTx/>
                <a:latin typeface="Calibri" panose="020F0502020204030204"/>
                <a:ea typeface="+mn-ea"/>
                <a:cs typeface="+mn-cs"/>
              </a:rPr>
              <a:t>herramienta pestañas</a:t>
            </a:r>
            <a:r>
              <a:rPr kumimoji="0" lang="es-MX" sz="1200" i="0" u="none" strike="noStrike" kern="1200" cap="none" spc="0" normalizeH="0" noProof="0" dirty="0">
                <a:ln>
                  <a:noFill/>
                </a:ln>
                <a:solidFill>
                  <a:prstClr val="black"/>
                </a:solidFill>
                <a:effectLst/>
                <a:uLnTx/>
                <a:uFillTx/>
                <a:latin typeface="Calibri" panose="020F0502020204030204"/>
                <a:ea typeface="+mn-ea"/>
                <a:cs typeface="+mn-cs"/>
              </a:rPr>
              <a:t>.</a:t>
            </a:r>
            <a:endParaRPr kumimoji="0" lang="es-MX" sz="120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480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esquinas redondeadas 12">
            <a:extLst>
              <a:ext uri="{FF2B5EF4-FFF2-40B4-BE49-F238E27FC236}">
                <a16:creationId xmlns:a16="http://schemas.microsoft.com/office/drawing/2014/main" xmlns="" id="{AEA3DFEE-37E7-42E5-A1DE-D2E6C9BD02A9}"/>
              </a:ext>
            </a:extLst>
          </p:cNvPr>
          <p:cNvSpPr/>
          <p:nvPr/>
        </p:nvSpPr>
        <p:spPr>
          <a:xfrm>
            <a:off x="705750" y="391226"/>
            <a:ext cx="11220773" cy="41652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smtClean="0"/>
              <a:t>3.2 </a:t>
            </a:r>
            <a:r>
              <a:rPr lang="es-ES_tradnl" sz="2400" b="1" dirty="0"/>
              <a:t>Responsabilidades de adulto: predial, impuestos, </a:t>
            </a:r>
            <a:r>
              <a:rPr lang="es-ES_tradnl" sz="2400" b="1" dirty="0" smtClean="0"/>
              <a:t>tenencia</a:t>
            </a:r>
            <a:endParaRPr lang="es-ES_tradnl" sz="2400" dirty="0"/>
          </a:p>
        </p:txBody>
      </p:sp>
      <p:sp>
        <p:nvSpPr>
          <p:cNvPr id="6" name="Bocadillo: rectángulo 20">
            <a:extLst>
              <a:ext uri="{FF2B5EF4-FFF2-40B4-BE49-F238E27FC236}">
                <a16:creationId xmlns="" xmlns:a16="http://schemas.microsoft.com/office/drawing/2014/main" id="{FDF8BE07-5746-4600-9575-6A8755E47DEC}"/>
              </a:ext>
            </a:extLst>
          </p:cNvPr>
          <p:cNvSpPr/>
          <p:nvPr/>
        </p:nvSpPr>
        <p:spPr>
          <a:xfrm>
            <a:off x="9825037" y="4265861"/>
            <a:ext cx="5304355" cy="873375"/>
          </a:xfrm>
          <a:prstGeom prst="wedgeRectCallout">
            <a:avLst>
              <a:gd name="adj1" fmla="val -48796"/>
              <a:gd name="adj2" fmla="val -7593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s-ES_tradnl" sz="1400" b="1" dirty="0" smtClean="0">
                <a:solidFill>
                  <a:prstClr val="black"/>
                </a:solidFill>
                <a:latin typeface="Calibri" panose="020F0502020204030204"/>
              </a:rPr>
              <a:t>Renato: por favor, presentar la información de los recuadros verdes como pestañas, y al abrirlas que se muestre la definición de cada una.</a:t>
            </a:r>
            <a:endParaRPr lang="es-ES_tradnl" sz="1400" u="sng" dirty="0" smtClean="0"/>
          </a:p>
          <a:p>
            <a:pPr>
              <a:defRPr/>
            </a:pPr>
            <a:endParaRPr lang="es-MX" sz="1400" dirty="0">
              <a:solidFill>
                <a:prstClr val="black"/>
              </a:solidFill>
              <a:latin typeface="Calibri" panose="020F0502020204030204"/>
            </a:endParaRPr>
          </a:p>
        </p:txBody>
      </p:sp>
      <p:sp>
        <p:nvSpPr>
          <p:cNvPr id="7" name="Bocadillo: rectángulo 20">
            <a:extLst>
              <a:ext uri="{FF2B5EF4-FFF2-40B4-BE49-F238E27FC236}">
                <a16:creationId xmlns="" xmlns:a16="http://schemas.microsoft.com/office/drawing/2014/main" id="{FDF8BE07-5746-4600-9575-6A8755E47DEC}"/>
              </a:ext>
            </a:extLst>
          </p:cNvPr>
          <p:cNvSpPr/>
          <p:nvPr/>
        </p:nvSpPr>
        <p:spPr>
          <a:xfrm>
            <a:off x="965933" y="6051621"/>
            <a:ext cx="6180214" cy="656639"/>
          </a:xfrm>
          <a:prstGeom prst="wedgeRectCallout">
            <a:avLst>
              <a:gd name="adj1" fmla="val -1737"/>
              <a:gd name="adj2" fmla="val -27661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MX" sz="1400" b="1" dirty="0">
                <a:solidFill>
                  <a:prstClr val="black"/>
                </a:solidFill>
                <a:latin typeface="Calibri" panose="020F0502020204030204"/>
              </a:rPr>
              <a:t>Renato: </a:t>
            </a:r>
            <a:r>
              <a:rPr lang="es-MX" sz="1400" dirty="0" smtClean="0">
                <a:solidFill>
                  <a:prstClr val="black"/>
                </a:solidFill>
                <a:latin typeface="Calibri" panose="020F0502020204030204"/>
              </a:rPr>
              <a:t>Al hacer clic en las palabras </a:t>
            </a:r>
            <a:r>
              <a:rPr lang="es-MX" sz="1400" dirty="0" smtClean="0">
                <a:solidFill>
                  <a:srgbClr val="0000FF"/>
                </a:solidFill>
                <a:latin typeface="Calibri" panose="020F0502020204030204"/>
              </a:rPr>
              <a:t>predial</a:t>
            </a:r>
            <a:r>
              <a:rPr lang="es-MX" sz="1400" dirty="0" smtClean="0">
                <a:solidFill>
                  <a:prstClr val="black"/>
                </a:solidFill>
                <a:latin typeface="Calibri" panose="020F0502020204030204"/>
              </a:rPr>
              <a:t> y </a:t>
            </a:r>
            <a:r>
              <a:rPr lang="es-MX" sz="1400" dirty="0" smtClean="0">
                <a:solidFill>
                  <a:srgbClr val="0000FF"/>
                </a:solidFill>
                <a:latin typeface="Calibri" panose="020F0502020204030204"/>
              </a:rPr>
              <a:t>tenencia vehicular</a:t>
            </a:r>
            <a:r>
              <a:rPr lang="es-MX" sz="1400" dirty="0" smtClean="0">
                <a:solidFill>
                  <a:prstClr val="black"/>
                </a:solidFill>
                <a:latin typeface="Calibri" panose="020F0502020204030204"/>
              </a:rPr>
              <a:t>, crear un hipervínculo para que se enlace con sus definiciones que están en la diapositiva 7.</a:t>
            </a:r>
            <a:endParaRPr lang="es-ES" sz="1400" b="1" dirty="0"/>
          </a:p>
        </p:txBody>
      </p:sp>
      <p:sp>
        <p:nvSpPr>
          <p:cNvPr id="3" name="Rectángulo 2"/>
          <p:cNvSpPr/>
          <p:nvPr/>
        </p:nvSpPr>
        <p:spPr>
          <a:xfrm>
            <a:off x="650929" y="939096"/>
            <a:ext cx="11220773" cy="5632312"/>
          </a:xfrm>
          <a:prstGeom prst="rect">
            <a:avLst/>
          </a:prstGeom>
        </p:spPr>
        <p:txBody>
          <a:bodyPr wrap="square">
            <a:spAutoFit/>
          </a:bodyPr>
          <a:lstStyle/>
          <a:p>
            <a:pPr algn="just"/>
            <a:r>
              <a:rPr lang="es-ES_tradnl" dirty="0"/>
              <a:t>Además de pagar el 16% de impuesto al valor agregado (IVA) en cada producto y servicio que obtienes, ¿qué otros impuestos identificas que tiene que pagar un adulto independiente?</a:t>
            </a:r>
          </a:p>
          <a:p>
            <a:pPr algn="just"/>
            <a:endParaRPr lang="es-ES_tradnl" dirty="0"/>
          </a:p>
          <a:p>
            <a:pPr algn="just"/>
            <a:r>
              <a:rPr lang="es-ES_tradnl" dirty="0" smtClean="0"/>
              <a:t>En </a:t>
            </a:r>
            <a:r>
              <a:rPr lang="es-ES_tradnl" dirty="0"/>
              <a:t>el diccionario de la Real Academia Española (RAE), impuesto es un "tributo que se exige en función de la capacidad económica de los obligados a su </a:t>
            </a:r>
            <a:r>
              <a:rPr lang="es-ES_tradnl" dirty="0" smtClean="0"/>
              <a:t>pago"</a:t>
            </a:r>
            <a:r>
              <a:rPr lang="es-ES_tradnl" dirty="0"/>
              <a:t>. </a:t>
            </a:r>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r>
              <a:rPr lang="es-ES_tradnl" dirty="0" smtClean="0"/>
              <a:t>Los impuestos  </a:t>
            </a:r>
            <a:r>
              <a:rPr lang="es-ES_tradnl" b="1" dirty="0"/>
              <a:t>indirectos</a:t>
            </a:r>
            <a:r>
              <a:rPr lang="es-ES_tradnl" dirty="0"/>
              <a:t> recaen sobre los gastos de producción y </a:t>
            </a:r>
            <a:r>
              <a:rPr lang="es-ES_tradnl" dirty="0" smtClean="0"/>
              <a:t>consumo. El </a:t>
            </a:r>
            <a:r>
              <a:rPr lang="es-ES_tradnl" b="1" dirty="0"/>
              <a:t>IVA</a:t>
            </a:r>
            <a:r>
              <a:rPr lang="es-ES_tradnl" dirty="0"/>
              <a:t> es un tipo de gravamen indirecto que se cobra a través de una tercera persona.</a:t>
            </a:r>
          </a:p>
          <a:p>
            <a:pPr algn="just"/>
            <a:endParaRPr lang="es-ES_tradnl" dirty="0"/>
          </a:p>
          <a:p>
            <a:pPr algn="just"/>
            <a:endParaRPr lang="es-ES_tradnl" dirty="0"/>
          </a:p>
        </p:txBody>
      </p:sp>
      <p:sp>
        <p:nvSpPr>
          <p:cNvPr id="9" name="Rectángulo: esquinas redondeadas 12">
            <a:extLst>
              <a:ext uri="{FF2B5EF4-FFF2-40B4-BE49-F238E27FC236}">
                <a16:creationId xmlns:a16="http://schemas.microsoft.com/office/drawing/2014/main" xmlns="" id="{AEA3DFEE-37E7-42E5-A1DE-D2E6C9BD02A9}"/>
              </a:ext>
            </a:extLst>
          </p:cNvPr>
          <p:cNvSpPr/>
          <p:nvPr/>
        </p:nvSpPr>
        <p:spPr>
          <a:xfrm>
            <a:off x="702825" y="2489676"/>
            <a:ext cx="4852388" cy="41652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b="1" dirty="0" smtClean="0">
                <a:solidFill>
                  <a:schemeClr val="tx1"/>
                </a:solidFill>
              </a:rPr>
              <a:t>Impuestos directos</a:t>
            </a:r>
            <a:endParaRPr lang="es-ES_tradnl" b="1" dirty="0">
              <a:solidFill>
                <a:schemeClr val="tx1"/>
              </a:solidFill>
            </a:endParaRPr>
          </a:p>
        </p:txBody>
      </p:sp>
      <p:sp>
        <p:nvSpPr>
          <p:cNvPr id="11" name="Rectángulo: esquinas redondeadas 12">
            <a:extLst>
              <a:ext uri="{FF2B5EF4-FFF2-40B4-BE49-F238E27FC236}">
                <a16:creationId xmlns:a16="http://schemas.microsoft.com/office/drawing/2014/main" xmlns="" id="{AEA3DFEE-37E7-42E5-A1DE-D2E6C9BD02A9}"/>
              </a:ext>
            </a:extLst>
          </p:cNvPr>
          <p:cNvSpPr/>
          <p:nvPr/>
        </p:nvSpPr>
        <p:spPr>
          <a:xfrm>
            <a:off x="690763" y="4779984"/>
            <a:ext cx="4852388" cy="416520"/>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_tradnl" b="1" dirty="0" smtClean="0">
                <a:solidFill>
                  <a:schemeClr val="tx1"/>
                </a:solidFill>
              </a:rPr>
              <a:t>Impuestos indirectos</a:t>
            </a:r>
            <a:endParaRPr lang="es-ES_tradnl" b="1" dirty="0">
              <a:solidFill>
                <a:schemeClr val="tx1"/>
              </a:solidFill>
            </a:endParaRPr>
          </a:p>
        </p:txBody>
      </p:sp>
      <p:sp>
        <p:nvSpPr>
          <p:cNvPr id="2" name="Rectángulo 1"/>
          <p:cNvSpPr/>
          <p:nvPr/>
        </p:nvSpPr>
        <p:spPr>
          <a:xfrm>
            <a:off x="699825" y="2958198"/>
            <a:ext cx="9442091" cy="2031325"/>
          </a:xfrm>
          <a:prstGeom prst="rect">
            <a:avLst/>
          </a:prstGeom>
        </p:spPr>
        <p:txBody>
          <a:bodyPr wrap="square">
            <a:spAutoFit/>
          </a:bodyPr>
          <a:lstStyle/>
          <a:p>
            <a:r>
              <a:rPr lang="es-ES_tradnl" dirty="0"/>
              <a:t>Los impuestos pueden ser </a:t>
            </a:r>
            <a:r>
              <a:rPr lang="es-ES_tradnl" b="1" dirty="0"/>
              <a:t>directos</a:t>
            </a:r>
            <a:r>
              <a:rPr lang="es-ES_tradnl" dirty="0"/>
              <a:t> cuando gravan al ingreso, la riqueza, el capital o el patrimonio y que afectan en forma directa al sujeto del </a:t>
            </a:r>
            <a:r>
              <a:rPr lang="es-ES_tradnl" dirty="0" smtClean="0"/>
              <a:t>impuesto</a:t>
            </a:r>
            <a:r>
              <a:rPr lang="es-ES_tradnl" dirty="0" smtClean="0"/>
              <a:t>. </a:t>
            </a:r>
            <a:endParaRPr lang="es-ES_tradnl" dirty="0" smtClean="0"/>
          </a:p>
          <a:p>
            <a:endParaRPr lang="es-ES_tradnl" dirty="0" smtClean="0"/>
          </a:p>
          <a:p>
            <a:r>
              <a:rPr lang="es-ES_tradnl" dirty="0" smtClean="0"/>
              <a:t>En </a:t>
            </a:r>
            <a:r>
              <a:rPr lang="es-ES_tradnl" dirty="0"/>
              <a:t>México, el principal impuesto directo es el </a:t>
            </a:r>
            <a:r>
              <a:rPr lang="es-ES_tradnl" b="1" dirty="0">
                <a:solidFill>
                  <a:srgbClr val="000000"/>
                </a:solidFill>
              </a:rPr>
              <a:t>Impuesto Sobre la Renta </a:t>
            </a:r>
            <a:r>
              <a:rPr lang="es-ES_tradnl" dirty="0"/>
              <a:t>(ISR) que se aplica a todas las personas que hayan obtenido ingresos (exceptuando donaciones y herencias). Otros impuestos directos son el </a:t>
            </a:r>
            <a:r>
              <a:rPr lang="es-ES_tradnl" dirty="0" smtClean="0"/>
              <a:t>pago </a:t>
            </a:r>
            <a:r>
              <a:rPr lang="es-ES_tradnl" b="1" dirty="0" smtClean="0">
                <a:solidFill>
                  <a:srgbClr val="0000FF"/>
                </a:solidFill>
              </a:rPr>
              <a:t>predial</a:t>
            </a:r>
            <a:r>
              <a:rPr lang="es-ES_tradnl" dirty="0" smtClean="0">
                <a:solidFill>
                  <a:srgbClr val="0000FF"/>
                </a:solidFill>
              </a:rPr>
              <a:t> </a:t>
            </a:r>
            <a:r>
              <a:rPr lang="es-ES_tradnl" dirty="0"/>
              <a:t>y la </a:t>
            </a:r>
            <a:r>
              <a:rPr lang="es-ES_tradnl" b="1" dirty="0" smtClean="0">
                <a:solidFill>
                  <a:srgbClr val="0000FF"/>
                </a:solidFill>
              </a:rPr>
              <a:t>tenencia vehicular</a:t>
            </a:r>
            <a:r>
              <a:rPr lang="es-ES_tradnl" dirty="0" smtClean="0"/>
              <a:t>, </a:t>
            </a:r>
            <a:r>
              <a:rPr lang="es-ES_tradnl" dirty="0"/>
              <a:t>que gravan el patrimonio. </a:t>
            </a:r>
          </a:p>
          <a:p>
            <a:endParaRPr lang="es-ES" dirty="0"/>
          </a:p>
        </p:txBody>
      </p:sp>
    </p:spTree>
    <p:extLst>
      <p:ext uri="{BB962C8B-B14F-4D97-AF65-F5344CB8AC3E}">
        <p14:creationId xmlns:p14="http://schemas.microsoft.com/office/powerpoint/2010/main" val="207620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29938" y="563841"/>
            <a:ext cx="10882001" cy="923330"/>
          </a:xfrm>
          <a:prstGeom prst="rect">
            <a:avLst/>
          </a:prstGeom>
        </p:spPr>
        <p:txBody>
          <a:bodyPr wrap="square">
            <a:spAutoFit/>
          </a:bodyPr>
          <a:lstStyle/>
          <a:p>
            <a:pPr algn="just"/>
            <a:endParaRPr lang="es-ES_tradnl" dirty="0"/>
          </a:p>
          <a:p>
            <a:pPr algn="just"/>
            <a:endParaRPr lang="es-ES_tradnl" dirty="0" smtClean="0"/>
          </a:p>
          <a:p>
            <a:pPr algn="just"/>
            <a:endParaRPr lang="es-ES_tradnl" dirty="0"/>
          </a:p>
        </p:txBody>
      </p:sp>
      <p:sp>
        <p:nvSpPr>
          <p:cNvPr id="8" name="Rectángulo 7"/>
          <p:cNvSpPr/>
          <p:nvPr/>
        </p:nvSpPr>
        <p:spPr>
          <a:xfrm>
            <a:off x="1257175" y="886521"/>
            <a:ext cx="10017712" cy="5078314"/>
          </a:xfrm>
          <a:prstGeom prst="rect">
            <a:avLst/>
          </a:prstGeom>
        </p:spPr>
        <p:txBody>
          <a:bodyPr wrap="square">
            <a:spAutoFit/>
          </a:bodyPr>
          <a:lstStyle/>
          <a:p>
            <a:pPr algn="just"/>
            <a:r>
              <a:rPr lang="es-ES" dirty="0"/>
              <a:t>El </a:t>
            </a:r>
            <a:r>
              <a:rPr lang="es-ES" b="1" dirty="0">
                <a:solidFill>
                  <a:srgbClr val="0000FF"/>
                </a:solidFill>
              </a:rPr>
              <a:t>predial</a:t>
            </a:r>
            <a:r>
              <a:rPr lang="es-ES" dirty="0">
                <a:solidFill>
                  <a:srgbClr val="0000FF"/>
                </a:solidFill>
              </a:rPr>
              <a:t> </a:t>
            </a:r>
            <a:r>
              <a:rPr lang="es-ES" dirty="0"/>
              <a:t>es un impuesto que cobra un gobierno municipal al ciudadano dueño de un inmueble registrado a su nombre en el Registro Público de la Propiedad de ese municipio. Un inmueble es una propiedad que no puede trasladarse, como un terreno, casa, departamento, edificio o fábrica. Los recursos obtenidos mediante el cobro del impuesto predial son utilizados por los gobiernos municipales para financiar obras de infraestructura que beneficien a los habitantes como calles, banquetas, alumbrado, parques públicos, etcétera.</a:t>
            </a:r>
            <a:endParaRPr lang="es-ES_tradnl" dirty="0"/>
          </a:p>
          <a:p>
            <a:pPr algn="just"/>
            <a:endParaRPr lang="es-ES_tradnl" dirty="0" smtClean="0"/>
          </a:p>
          <a:p>
            <a:pPr algn="just"/>
            <a:endParaRPr lang="es-ES_tradnl" dirty="0"/>
          </a:p>
          <a:p>
            <a:pPr algn="just"/>
            <a:endParaRPr lang="es-ES_tradnl" dirty="0"/>
          </a:p>
          <a:p>
            <a:pPr algn="just"/>
            <a:r>
              <a:rPr lang="es-ES_tradnl" dirty="0"/>
              <a:t>La </a:t>
            </a:r>
            <a:r>
              <a:rPr lang="es-ES_tradnl" b="1" dirty="0">
                <a:solidFill>
                  <a:srgbClr val="0000FF"/>
                </a:solidFill>
              </a:rPr>
              <a:t>tenencia vehicular </a:t>
            </a:r>
            <a:r>
              <a:rPr lang="es-ES_tradnl" dirty="0"/>
              <a:t>es un tipo de impuesto directo que se cobra al ciudadano por poseer un vehículo automotor, independiente del uso que le dé. </a:t>
            </a:r>
            <a:endParaRPr lang="es-ES_tradnl" dirty="0" smtClean="0"/>
          </a:p>
          <a:p>
            <a:pPr algn="just"/>
            <a:endParaRPr lang="es-ES_tradnl" dirty="0" smtClean="0"/>
          </a:p>
          <a:p>
            <a:pPr algn="just"/>
            <a:r>
              <a:rPr lang="es-ES_tradnl" dirty="0" smtClean="0"/>
              <a:t>Para obtener más información puedes consultar los siguientes links:</a:t>
            </a:r>
            <a:endParaRPr lang="es-ES_tradnl" dirty="0"/>
          </a:p>
          <a:p>
            <a:pPr algn="just"/>
            <a:endParaRPr lang="es-ES_tradnl" dirty="0" smtClean="0"/>
          </a:p>
          <a:p>
            <a:r>
              <a:rPr lang="es-ES_tradnl" dirty="0">
                <a:hlinkClick r:id="rId2"/>
              </a:rPr>
              <a:t>https://www.bbva.mx/educacion-financiera/blog/que-es-la-tenencia-</a:t>
            </a:r>
            <a:r>
              <a:rPr lang="es-ES_tradnl" dirty="0" smtClean="0">
                <a:hlinkClick r:id="rId2"/>
              </a:rPr>
              <a:t>vehicular.html</a:t>
            </a:r>
            <a:endParaRPr lang="es-ES_tradnl" dirty="0"/>
          </a:p>
          <a:p>
            <a:r>
              <a:rPr lang="es-ES_tradnl" dirty="0">
                <a:hlinkClick r:id="rId3"/>
              </a:rPr>
              <a:t>https://www.crabi.com/blog/tramites-vehiculares-tenencia-</a:t>
            </a:r>
            <a:r>
              <a:rPr lang="es-ES_tradnl" dirty="0" smtClean="0">
                <a:hlinkClick r:id="rId3"/>
              </a:rPr>
              <a:t>vehicular</a:t>
            </a:r>
            <a:endParaRPr lang="es-ES_tradnl" dirty="0" smtClean="0"/>
          </a:p>
          <a:p>
            <a:endParaRPr lang="es-ES_tradnl" dirty="0"/>
          </a:p>
          <a:p>
            <a:pPr algn="just"/>
            <a:endParaRPr lang="es-ES_tradnl" dirty="0"/>
          </a:p>
        </p:txBody>
      </p:sp>
    </p:spTree>
    <p:extLst>
      <p:ext uri="{BB962C8B-B14F-4D97-AF65-F5344CB8AC3E}">
        <p14:creationId xmlns:p14="http://schemas.microsoft.com/office/powerpoint/2010/main" val="2549535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p:cNvSpPr/>
          <p:nvPr/>
        </p:nvSpPr>
        <p:spPr>
          <a:xfrm>
            <a:off x="552450" y="624185"/>
            <a:ext cx="10744200" cy="369332"/>
          </a:xfrm>
          <a:prstGeom prst="rect">
            <a:avLst/>
          </a:prstGeom>
        </p:spPr>
        <p:txBody>
          <a:bodyPr wrap="square">
            <a:spAutoFit/>
          </a:bodyPr>
          <a:lstStyle/>
          <a:p>
            <a:pPr algn="just">
              <a:spcAft>
                <a:spcPts val="0"/>
              </a:spcAft>
            </a:pPr>
            <a:r>
              <a:rPr lang="es-ES_tradnl" dirty="0">
                <a:solidFill>
                  <a:srgbClr val="000000"/>
                </a:solidFill>
                <a:latin typeface="Arial" charset="0"/>
                <a:ea typeface="Calibri" charset="0"/>
                <a:cs typeface="Times New Roman" charset="0"/>
              </a:rPr>
              <a:t>A continuación, revisa la siguiente lectura acerca del concepto de impuestos y para qué se utilizan</a:t>
            </a:r>
            <a:r>
              <a:rPr lang="es-ES_tradnl" dirty="0" smtClean="0">
                <a:solidFill>
                  <a:srgbClr val="000000"/>
                </a:solidFill>
                <a:latin typeface="Arial" charset="0"/>
                <a:ea typeface="Calibri" charset="0"/>
                <a:cs typeface="Times New Roman" charset="0"/>
              </a:rPr>
              <a:t>:</a:t>
            </a:r>
            <a:endParaRPr lang="es-ES_tradnl" dirty="0">
              <a:latin typeface="Calibri" charset="0"/>
              <a:ea typeface="Calibri" charset="0"/>
              <a:cs typeface="Times New Roman" charset="0"/>
            </a:endParaRPr>
          </a:p>
        </p:txBody>
      </p:sp>
      <p:pic>
        <p:nvPicPr>
          <p:cNvPr id="8" name="Imagen 7"/>
          <p:cNvPicPr>
            <a:picLocks noChangeAspect="1"/>
          </p:cNvPicPr>
          <p:nvPr/>
        </p:nvPicPr>
        <p:blipFill>
          <a:blip r:embed="rId2"/>
          <a:stretch>
            <a:fillRect/>
          </a:stretch>
        </p:blipFill>
        <p:spPr>
          <a:xfrm>
            <a:off x="5329237" y="1233857"/>
            <a:ext cx="1190625" cy="538823"/>
          </a:xfrm>
          <a:prstGeom prst="rect">
            <a:avLst/>
          </a:prstGeom>
        </p:spPr>
      </p:pic>
      <p:sp>
        <p:nvSpPr>
          <p:cNvPr id="9" name="Bocadillo: rectángulo 20">
            <a:extLst>
              <a:ext uri="{FF2B5EF4-FFF2-40B4-BE49-F238E27FC236}">
                <a16:creationId xmlns="" xmlns:a16="http://schemas.microsoft.com/office/drawing/2014/main" id="{FDF8BE07-5746-4600-9575-6A8755E47DEC}"/>
              </a:ext>
            </a:extLst>
          </p:cNvPr>
          <p:cNvSpPr/>
          <p:nvPr/>
        </p:nvSpPr>
        <p:spPr>
          <a:xfrm>
            <a:off x="6594134" y="1799329"/>
            <a:ext cx="5304355" cy="873375"/>
          </a:xfrm>
          <a:prstGeom prst="wedgeRectCallout">
            <a:avLst>
              <a:gd name="adj1" fmla="val -48796"/>
              <a:gd name="adj2" fmla="val -75936"/>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pPr>
            <a:r>
              <a:rPr lang="es-MX" sz="1400" b="1" dirty="0">
                <a:solidFill>
                  <a:prstClr val="black"/>
                </a:solidFill>
                <a:latin typeface="Calibri" panose="020F0502020204030204"/>
              </a:rPr>
              <a:t>Renato: </a:t>
            </a:r>
            <a:r>
              <a:rPr lang="es-MX" sz="1400" dirty="0">
                <a:solidFill>
                  <a:prstClr val="black"/>
                </a:solidFill>
                <a:latin typeface="Calibri" panose="020F0502020204030204"/>
              </a:rPr>
              <a:t>para el documento anexo, </a:t>
            </a:r>
            <a:r>
              <a:rPr lang="es-MX" sz="1400" dirty="0" smtClean="0">
                <a:solidFill>
                  <a:prstClr val="black"/>
                </a:solidFill>
                <a:latin typeface="Calibri" panose="020F0502020204030204"/>
              </a:rPr>
              <a:t>incluir </a:t>
            </a:r>
            <a:r>
              <a:rPr lang="es-MX" sz="1400" dirty="0">
                <a:solidFill>
                  <a:prstClr val="black"/>
                </a:solidFill>
                <a:latin typeface="Calibri" panose="020F0502020204030204"/>
              </a:rPr>
              <a:t>la imagen del botón que usamos en otros cursos y vincúlalo a este </a:t>
            </a:r>
            <a:r>
              <a:rPr lang="es-MX" sz="1400" dirty="0" smtClean="0">
                <a:solidFill>
                  <a:prstClr val="black"/>
                </a:solidFill>
                <a:latin typeface="Calibri" panose="020F0502020204030204"/>
              </a:rPr>
              <a:t>texto: </a:t>
            </a:r>
            <a:r>
              <a:rPr lang="es-ES_tradnl" sz="1400" u="sng" dirty="0" smtClean="0">
                <a:solidFill>
                  <a:srgbClr val="0563C1"/>
                </a:solidFill>
                <a:latin typeface="Arial" charset="0"/>
                <a:ea typeface="Calibri" charset="0"/>
                <a:cs typeface="Times New Roman" charset="0"/>
                <a:hlinkClick r:id="rId3"/>
              </a:rPr>
              <a:t>https</a:t>
            </a:r>
            <a:r>
              <a:rPr lang="es-ES_tradnl" sz="1400" u="sng" dirty="0">
                <a:solidFill>
                  <a:srgbClr val="0563C1"/>
                </a:solidFill>
                <a:latin typeface="Arial" charset="0"/>
                <a:ea typeface="Calibri" charset="0"/>
                <a:cs typeface="Times New Roman" charset="0"/>
                <a:hlinkClick r:id="rId3"/>
              </a:rPr>
              <a:t>://economipedia.com/definiciones/impuesto.html</a:t>
            </a:r>
            <a:r>
              <a:rPr lang="es-ES_tradnl" sz="1400" dirty="0">
                <a:solidFill>
                  <a:srgbClr val="2F5496"/>
                </a:solidFill>
                <a:latin typeface="Arial" charset="0"/>
                <a:ea typeface="Calibri" charset="0"/>
                <a:cs typeface="Times New Roman" charset="0"/>
              </a:rPr>
              <a:t> </a:t>
            </a:r>
            <a:endParaRPr lang="es-ES_tradnl" sz="1400" dirty="0">
              <a:latin typeface="Calibri" charset="0"/>
              <a:ea typeface="Calibri" charset="0"/>
              <a:cs typeface="Times New Roman" charset="0"/>
            </a:endParaRPr>
          </a:p>
          <a:p>
            <a:pPr>
              <a:defRPr/>
            </a:pPr>
            <a:endParaRPr lang="es-MX" sz="1400" dirty="0">
              <a:solidFill>
                <a:prstClr val="black"/>
              </a:solidFill>
              <a:latin typeface="Calibri" panose="020F0502020204030204"/>
            </a:endParaRPr>
          </a:p>
        </p:txBody>
      </p:sp>
    </p:spTree>
    <p:extLst>
      <p:ext uri="{BB962C8B-B14F-4D97-AF65-F5344CB8AC3E}">
        <p14:creationId xmlns:p14="http://schemas.microsoft.com/office/powerpoint/2010/main" val="52487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esquinas redondeadas 12">
            <a:extLst>
              <a:ext uri="{FF2B5EF4-FFF2-40B4-BE49-F238E27FC236}">
                <a16:creationId xmlns:a16="http://schemas.microsoft.com/office/drawing/2014/main" xmlns="" id="{AEA3DFEE-37E7-42E5-A1DE-D2E6C9BD02A9}"/>
              </a:ext>
            </a:extLst>
          </p:cNvPr>
          <p:cNvSpPr/>
          <p:nvPr/>
        </p:nvSpPr>
        <p:spPr>
          <a:xfrm>
            <a:off x="627867" y="225687"/>
            <a:ext cx="10923844" cy="85988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b="1" dirty="0" smtClean="0"/>
              <a:t>3.3 </a:t>
            </a:r>
            <a:r>
              <a:rPr lang="es-ES_tradnl" sz="2400" b="1" dirty="0"/>
              <a:t>Tus derechos y obligaciones en la Constitución. Reglamento de tránsito: peatón y conductor</a:t>
            </a:r>
            <a:endParaRPr lang="es-ES_tradnl" sz="2400" dirty="0"/>
          </a:p>
        </p:txBody>
      </p:sp>
      <p:sp>
        <p:nvSpPr>
          <p:cNvPr id="8" name="Rectángulo 7"/>
          <p:cNvSpPr/>
          <p:nvPr/>
        </p:nvSpPr>
        <p:spPr>
          <a:xfrm>
            <a:off x="656089" y="1216675"/>
            <a:ext cx="10923844" cy="5355313"/>
          </a:xfrm>
          <a:prstGeom prst="rect">
            <a:avLst/>
          </a:prstGeom>
        </p:spPr>
        <p:txBody>
          <a:bodyPr wrap="square">
            <a:spAutoFit/>
          </a:bodyPr>
          <a:lstStyle/>
          <a:p>
            <a:r>
              <a:rPr lang="es-ES_tradnl" dirty="0"/>
              <a:t>¿Sabes qué es ser ciudadano? </a:t>
            </a:r>
            <a:r>
              <a:rPr lang="es-ES_tradnl" dirty="0" smtClean="0"/>
              <a:t>El </a:t>
            </a:r>
            <a:r>
              <a:rPr lang="es-ES_tradnl" dirty="0"/>
              <a:t>diccionario de la RAE </a:t>
            </a:r>
            <a:r>
              <a:rPr lang="es-ES_tradnl" dirty="0" smtClean="0"/>
              <a:t>lo define como</a:t>
            </a:r>
            <a:r>
              <a:rPr lang="es-ES_tradnl" dirty="0"/>
              <a:t>: </a:t>
            </a:r>
            <a:endParaRPr lang="es-ES_tradnl" dirty="0" smtClean="0"/>
          </a:p>
          <a:p>
            <a:endParaRPr lang="es-ES_tradnl" dirty="0"/>
          </a:p>
          <a:p>
            <a:pPr algn="just"/>
            <a:r>
              <a:rPr lang="es-ES_tradnl" dirty="0" smtClean="0">
                <a:solidFill>
                  <a:srgbClr val="FF3399"/>
                </a:solidFill>
              </a:rPr>
              <a:t>"</a:t>
            </a:r>
            <a:r>
              <a:rPr lang="es-ES_tradnl" dirty="0">
                <a:solidFill>
                  <a:srgbClr val="FF3399"/>
                </a:solidFill>
              </a:rPr>
              <a:t>Habitante de un país, cuando tiene reconocida la totalidad de los derechos fundamentales consagrados en la respectiva Constitución, teniendo derecho a utilizar las garantías de protección de los mismos establecidos tanto en la norma fundamental como en la legislación que los </a:t>
            </a:r>
            <a:r>
              <a:rPr lang="es-ES_tradnl" dirty="0" smtClean="0">
                <a:solidFill>
                  <a:srgbClr val="FF3399"/>
                </a:solidFill>
              </a:rPr>
              <a:t>desarrolla"</a:t>
            </a:r>
            <a:r>
              <a:rPr lang="es-ES_tradnl" dirty="0">
                <a:solidFill>
                  <a:srgbClr val="FF3399"/>
                </a:solidFill>
              </a:rPr>
              <a:t>. </a:t>
            </a:r>
          </a:p>
          <a:p>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endParaRPr lang="es-ES_tradnl" dirty="0"/>
          </a:p>
          <a:p>
            <a:pPr algn="just"/>
            <a:endParaRPr lang="es-ES_tradnl" dirty="0" smtClean="0"/>
          </a:p>
          <a:p>
            <a:pPr algn="just"/>
            <a:r>
              <a:rPr lang="es-ES_tradnl" dirty="0" smtClean="0"/>
              <a:t>Para </a:t>
            </a:r>
            <a:r>
              <a:rPr lang="es-ES_tradnl" dirty="0"/>
              <a:t>que conozcas algunos de los derechos y obligaciones que la Constitución Mexicana te otorga, lee los Artículos 1, 3, 4 y </a:t>
            </a:r>
            <a:r>
              <a:rPr lang="es-ES_tradnl" dirty="0" smtClean="0"/>
              <a:t>27 del siguiente documento: </a:t>
            </a:r>
            <a:endParaRPr lang="es-ES_tradnl" dirty="0"/>
          </a:p>
          <a:p>
            <a:pPr algn="just"/>
            <a:endParaRPr lang="es-ES_tradnl" b="1" dirty="0" smtClean="0"/>
          </a:p>
          <a:p>
            <a:pPr algn="just"/>
            <a:endParaRPr lang="es-ES_tradnl" b="1" dirty="0" smtClean="0">
              <a:solidFill>
                <a:srgbClr val="008000"/>
              </a:solidFill>
            </a:endParaRPr>
          </a:p>
          <a:p>
            <a:pPr algn="just"/>
            <a:endParaRPr lang="es-ES_tradnl" b="1" dirty="0" smtClean="0">
              <a:solidFill>
                <a:srgbClr val="008000"/>
              </a:solidFill>
            </a:endParaRPr>
          </a:p>
          <a:p>
            <a:pPr algn="just"/>
            <a:r>
              <a:rPr lang="es-ES_tradnl" b="1" dirty="0" smtClean="0">
                <a:solidFill>
                  <a:srgbClr val="008000"/>
                </a:solidFill>
              </a:rPr>
              <a:t>Renato, ligar a: </a:t>
            </a:r>
            <a:r>
              <a:rPr lang="es-ES_tradnl" b="1" dirty="0" err="1" smtClean="0">
                <a:solidFill>
                  <a:srgbClr val="3366FF"/>
                </a:solidFill>
              </a:rPr>
              <a:t>https</a:t>
            </a:r>
            <a:r>
              <a:rPr lang="es-ES_tradnl" b="1" dirty="0">
                <a:solidFill>
                  <a:srgbClr val="3366FF"/>
                </a:solidFill>
              </a:rPr>
              <a:t>://</a:t>
            </a:r>
            <a:r>
              <a:rPr lang="es-ES_tradnl" b="1" dirty="0" err="1">
                <a:solidFill>
                  <a:srgbClr val="3366FF"/>
                </a:solidFill>
              </a:rPr>
              <a:t>www.diputados.gob.mx</a:t>
            </a:r>
            <a:r>
              <a:rPr lang="es-ES_tradnl" b="1" dirty="0">
                <a:solidFill>
                  <a:srgbClr val="3366FF"/>
                </a:solidFill>
              </a:rPr>
              <a:t>/</a:t>
            </a:r>
            <a:r>
              <a:rPr lang="es-ES_tradnl" b="1" dirty="0" err="1">
                <a:solidFill>
                  <a:srgbClr val="3366FF"/>
                </a:solidFill>
              </a:rPr>
              <a:t>LeyesBiblio</a:t>
            </a:r>
            <a:r>
              <a:rPr lang="es-ES_tradnl" b="1" dirty="0">
                <a:solidFill>
                  <a:srgbClr val="3366FF"/>
                </a:solidFill>
              </a:rPr>
              <a:t>/</a:t>
            </a:r>
            <a:r>
              <a:rPr lang="es-ES_tradnl" b="1" dirty="0" err="1">
                <a:solidFill>
                  <a:srgbClr val="3366FF"/>
                </a:solidFill>
              </a:rPr>
              <a:t>pdf</a:t>
            </a:r>
            <a:r>
              <a:rPr lang="es-ES_tradnl" b="1" dirty="0">
                <a:solidFill>
                  <a:srgbClr val="3366FF"/>
                </a:solidFill>
              </a:rPr>
              <a:t>/</a:t>
            </a:r>
            <a:r>
              <a:rPr lang="es-ES_tradnl" b="1" dirty="0" err="1">
                <a:solidFill>
                  <a:srgbClr val="3366FF"/>
                </a:solidFill>
              </a:rPr>
              <a:t>CPEUM.pdf</a:t>
            </a:r>
            <a:endParaRPr lang="es-ES_tradnl" b="1" dirty="0" smtClean="0">
              <a:solidFill>
                <a:srgbClr val="3366FF"/>
              </a:solidFill>
            </a:endParaRPr>
          </a:p>
        </p:txBody>
      </p:sp>
      <p:sp>
        <p:nvSpPr>
          <p:cNvPr id="10" name="Bocadillo: rectángulo 10">
            <a:extLst>
              <a:ext uri="{FF2B5EF4-FFF2-40B4-BE49-F238E27FC236}">
                <a16:creationId xmlns:a16="http://schemas.microsoft.com/office/drawing/2014/main" xmlns="" id="{7B8B499A-6106-4A5B-8993-F9F7E5CF9BD7}"/>
              </a:ext>
            </a:extLst>
          </p:cNvPr>
          <p:cNvSpPr/>
          <p:nvPr/>
        </p:nvSpPr>
        <p:spPr>
          <a:xfrm>
            <a:off x="10747894" y="3986852"/>
            <a:ext cx="4111352" cy="397659"/>
          </a:xfrm>
          <a:prstGeom prst="wedgeRectCallout">
            <a:avLst>
              <a:gd name="adj1" fmla="val -58675"/>
              <a:gd name="adj2" fmla="val -49326"/>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MX" sz="1400" b="1" dirty="0">
                <a:solidFill>
                  <a:schemeClr val="bg1"/>
                </a:solidFill>
              </a:rPr>
              <a:t>Jonathan: </a:t>
            </a:r>
            <a:r>
              <a:rPr lang="es-MX" sz="1400" dirty="0">
                <a:solidFill>
                  <a:schemeClr val="bg1"/>
                </a:solidFill>
              </a:rPr>
              <a:t>Integrar </a:t>
            </a:r>
            <a:r>
              <a:rPr lang="es-MX" sz="1400" dirty="0" smtClean="0">
                <a:solidFill>
                  <a:schemeClr val="bg1"/>
                </a:solidFill>
              </a:rPr>
              <a:t>fotografía de </a:t>
            </a:r>
            <a:r>
              <a:rPr lang="es-MX" sz="1400" dirty="0">
                <a:solidFill>
                  <a:schemeClr val="bg1"/>
                </a:solidFill>
              </a:rPr>
              <a:t>acuerdo al texto.</a:t>
            </a:r>
          </a:p>
        </p:txBody>
      </p:sp>
      <p:sp>
        <p:nvSpPr>
          <p:cNvPr id="6" name="Bocadillo: rectángulo 20">
            <a:extLst>
              <a:ext uri="{FF2B5EF4-FFF2-40B4-BE49-F238E27FC236}">
                <a16:creationId xmlns:a16="http://schemas.microsoft.com/office/drawing/2014/main" xmlns="" id="{9774D0E3-ED67-7D60-093B-CF77134D40EA}"/>
              </a:ext>
            </a:extLst>
          </p:cNvPr>
          <p:cNvSpPr/>
          <p:nvPr/>
        </p:nvSpPr>
        <p:spPr>
          <a:xfrm>
            <a:off x="11505109" y="2395853"/>
            <a:ext cx="3627752" cy="602301"/>
          </a:xfrm>
          <a:prstGeom prst="wedgeRectCallout">
            <a:avLst>
              <a:gd name="adj1" fmla="val -46502"/>
              <a:gd name="adj2" fmla="val -85248"/>
            </a:avLst>
          </a:prstGeom>
          <a:solidFill>
            <a:srgbClr val="FF3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MX" sz="1200" b="1" dirty="0">
                <a:solidFill>
                  <a:prstClr val="black"/>
                </a:solidFill>
                <a:latin typeface="Calibri" panose="020F0502020204030204"/>
              </a:rPr>
              <a:t>Aurelio: </a:t>
            </a:r>
            <a:r>
              <a:rPr lang="es-MX" sz="1200" dirty="0" smtClean="0">
                <a:solidFill>
                  <a:prstClr val="black"/>
                </a:solidFill>
                <a:latin typeface="Calibri" panose="020F0502020204030204"/>
              </a:rPr>
              <a:t>favor de diseñar un recuadro para incluir esta definición agregando alguna imagen.</a:t>
            </a:r>
            <a:endParaRPr lang="es-MX" sz="1200" dirty="0">
              <a:solidFill>
                <a:prstClr val="black"/>
              </a:solidFill>
              <a:latin typeface="Calibri" panose="020F0502020204030204"/>
            </a:endParaRPr>
          </a:p>
        </p:txBody>
      </p:sp>
      <p:pic>
        <p:nvPicPr>
          <p:cNvPr id="11" name="Imagen 10"/>
          <p:cNvPicPr>
            <a:picLocks noChangeAspect="1"/>
          </p:cNvPicPr>
          <p:nvPr/>
        </p:nvPicPr>
        <p:blipFill>
          <a:blip r:embed="rId2"/>
          <a:stretch>
            <a:fillRect/>
          </a:stretch>
        </p:blipFill>
        <p:spPr>
          <a:xfrm>
            <a:off x="5463726" y="5541343"/>
            <a:ext cx="1190625" cy="538823"/>
          </a:xfrm>
          <a:prstGeom prst="rect">
            <a:avLst/>
          </a:prstGeom>
        </p:spPr>
      </p:pic>
      <p:sp>
        <p:nvSpPr>
          <p:cNvPr id="2" name="Rectángulo 1"/>
          <p:cNvSpPr/>
          <p:nvPr/>
        </p:nvSpPr>
        <p:spPr>
          <a:xfrm>
            <a:off x="801170" y="2859837"/>
            <a:ext cx="6096000" cy="1754327"/>
          </a:xfrm>
          <a:prstGeom prst="rect">
            <a:avLst/>
          </a:prstGeom>
        </p:spPr>
        <p:txBody>
          <a:bodyPr>
            <a:spAutoFit/>
          </a:bodyPr>
          <a:lstStyle/>
          <a:p>
            <a:pPr algn="just"/>
            <a:r>
              <a:rPr lang="es-ES_tradnl" dirty="0"/>
              <a:t>Un ciudadano no es sólo un habitante de un país. Un ciudadano es un habitante con derechos y obligaciones definidas en la Constitución Política de los Estados Unidos Mexicanos. </a:t>
            </a:r>
          </a:p>
          <a:p>
            <a:pPr algn="just"/>
            <a:r>
              <a:rPr lang="es-ES_tradnl" dirty="0"/>
              <a:t> </a:t>
            </a:r>
          </a:p>
          <a:p>
            <a:pPr algn="just"/>
            <a:r>
              <a:rPr lang="es-ES_tradnl" dirty="0"/>
              <a:t>¿Alguna vez has leído dicha Constitución? </a:t>
            </a:r>
          </a:p>
          <a:p>
            <a:pPr algn="just"/>
            <a:r>
              <a:rPr lang="es-ES_tradnl" dirty="0"/>
              <a:t> </a:t>
            </a:r>
          </a:p>
        </p:txBody>
      </p:sp>
      <p:pic>
        <p:nvPicPr>
          <p:cNvPr id="3" name="Imagen 2" descr="tECc1uiz70ecwUxRpiGGBsJraf7WCJd9v5GuZb9j.jpe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5373" y="3009547"/>
            <a:ext cx="3166962" cy="1636889"/>
          </a:xfrm>
          <a:prstGeom prst="rect">
            <a:avLst/>
          </a:prstGeom>
        </p:spPr>
      </p:pic>
    </p:spTree>
    <p:extLst>
      <p:ext uri="{BB962C8B-B14F-4D97-AF65-F5344CB8AC3E}">
        <p14:creationId xmlns:p14="http://schemas.microsoft.com/office/powerpoint/2010/main" val="276485063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3245</TotalTime>
  <Words>2004</Words>
  <Application>Microsoft Office PowerPoint</Application>
  <PresentationFormat>Panorámica</PresentationFormat>
  <Paragraphs>215</Paragraphs>
  <Slides>17</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Times New Roman</vt:lpstr>
      <vt:lpstr>Tema de Office</vt:lpstr>
      <vt:lpstr>Módulo 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Sandra Gutierrez Cordoba</dc:creator>
  <cp:lastModifiedBy>UV</cp:lastModifiedBy>
  <cp:revision>138</cp:revision>
  <cp:lastPrinted>2022-05-30T18:55:49Z</cp:lastPrinted>
  <dcterms:created xsi:type="dcterms:W3CDTF">2022-04-19T16:31:50Z</dcterms:created>
  <dcterms:modified xsi:type="dcterms:W3CDTF">2022-06-18T06:07:50Z</dcterms:modified>
</cp:coreProperties>
</file>