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8" r:id="rId4"/>
    <p:sldId id="258" r:id="rId5"/>
    <p:sldId id="259" r:id="rId6"/>
    <p:sldId id="287" r:id="rId7"/>
    <p:sldId id="310" r:id="rId8"/>
    <p:sldId id="263" r:id="rId9"/>
    <p:sldId id="264" r:id="rId10"/>
    <p:sldId id="265" r:id="rId11"/>
    <p:sldId id="294" r:id="rId12"/>
    <p:sldId id="295" r:id="rId13"/>
    <p:sldId id="308" r:id="rId14"/>
    <p:sldId id="309" r:id="rId15"/>
    <p:sldId id="306" r:id="rId16"/>
    <p:sldId id="296" r:id="rId17"/>
    <p:sldId id="273" r:id="rId18"/>
    <p:sldId id="307" r:id="rId19"/>
    <p:sldId id="283" r:id="rId20"/>
    <p:sldId id="297" r:id="rId21"/>
    <p:sldId id="298" r:id="rId22"/>
    <p:sldId id="282" r:id="rId23"/>
    <p:sldId id="311" r:id="rId24"/>
    <p:sldId id="300" r:id="rId25"/>
    <p:sldId id="304" r:id="rId26"/>
    <p:sldId id="301" r:id="rId27"/>
    <p:sldId id="302" r:id="rId28"/>
    <p:sldId id="303" r:id="rId29"/>
    <p:sldId id="266" r:id="rId30"/>
    <p:sldId id="285" r:id="rId31"/>
    <p:sldId id="289"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E8650-3617-4497-2460-598B92ED9C46}" name="522283782076" initials="5" userId="9585398245bbd776" providerId="Windows Live"/>
  <p188:author id="{C8450EFA-37F7-F52B-5E9A-5BB71D4C4788}" name="MARIO EVARISTO GONZALEZ MENDEZ" initials="MEGM" userId="MARIO EVARISTO GONZALEZ MENDEZ"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 id="2" name="UV" initials="U"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2060"/>
    <a:srgbClr val="0000FF"/>
    <a:srgbClr val="000000"/>
    <a:srgbClr val="CC9900"/>
    <a:srgbClr val="CC99FF"/>
    <a:srgbClr val="99CCFF"/>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99" autoAdjust="0"/>
    <p:restoredTop sz="95238" autoAdjust="0"/>
  </p:normalViewPr>
  <p:slideViewPr>
    <p:cSldViewPr snapToGrid="0">
      <p:cViewPr varScale="1">
        <p:scale>
          <a:sx n="110" d="100"/>
          <a:sy n="110" d="100"/>
        </p:scale>
        <p:origin x="109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4AB76-A8DF-614C-ADB0-B5D8EBE10195}" type="datetimeFigureOut">
              <a:rPr lang="es-ES_tradnl" smtClean="0"/>
              <a:t>01/06/2022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C9E59-3A8A-5F47-8BAF-7620E8B1B05B}" type="slidenum">
              <a:rPr lang="es-ES_tradnl" smtClean="0"/>
              <a:t>‹Nº›</a:t>
            </a:fld>
            <a:endParaRPr lang="es-ES_tradnl"/>
          </a:p>
        </p:txBody>
      </p:sp>
    </p:spTree>
    <p:extLst>
      <p:ext uri="{BB962C8B-B14F-4D97-AF65-F5344CB8AC3E}">
        <p14:creationId xmlns:p14="http://schemas.microsoft.com/office/powerpoint/2010/main" val="342146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A07C9E59-3A8A-5F47-8BAF-7620E8B1B05B}" type="slidenum">
              <a:rPr lang="es-ES_tradnl" smtClean="0"/>
              <a:t>1</a:t>
            </a:fld>
            <a:endParaRPr lang="es-ES_tradnl"/>
          </a:p>
        </p:txBody>
      </p:sp>
    </p:spTree>
    <p:extLst>
      <p:ext uri="{BB962C8B-B14F-4D97-AF65-F5344CB8AC3E}">
        <p14:creationId xmlns:p14="http://schemas.microsoft.com/office/powerpoint/2010/main" val="172357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6" name="Marcador de pie de página 5">
            <a:extLst>
              <a:ext uri="{FF2B5EF4-FFF2-40B4-BE49-F238E27FC236}">
                <a16:creationId xmlns=""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8" name="Marcador de pie de página 7">
            <a:extLst>
              <a:ext uri="{FF2B5EF4-FFF2-40B4-BE49-F238E27FC236}">
                <a16:creationId xmlns=""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4" name="Marcador de pie de página 3">
            <a:extLst>
              <a:ext uri="{FF2B5EF4-FFF2-40B4-BE49-F238E27FC236}">
                <a16:creationId xmlns=""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3" name="Marcador de pie de página 2">
            <a:extLst>
              <a:ext uri="{FF2B5EF4-FFF2-40B4-BE49-F238E27FC236}">
                <a16:creationId xmlns=""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6" name="Marcador de pie de página 5">
            <a:extLst>
              <a:ext uri="{FF2B5EF4-FFF2-40B4-BE49-F238E27FC236}">
                <a16:creationId xmlns=""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01/06/2022</a:t>
            </a:fld>
            <a:endParaRPr lang="es-MX"/>
          </a:p>
        </p:txBody>
      </p:sp>
      <p:sp>
        <p:nvSpPr>
          <p:cNvPr id="6" name="Marcador de pie de página 5">
            <a:extLst>
              <a:ext uri="{FF2B5EF4-FFF2-40B4-BE49-F238E27FC236}">
                <a16:creationId xmlns=""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01/06/2022</a:t>
            </a:fld>
            <a:endParaRPr lang="es-MX"/>
          </a:p>
        </p:txBody>
      </p:sp>
      <p:sp>
        <p:nvSpPr>
          <p:cNvPr id="5" name="Marcador de pie de página 4">
            <a:extLst>
              <a:ext uri="{FF2B5EF4-FFF2-40B4-BE49-F238E27FC236}">
                <a16:creationId xmlns=""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QQfiMrIgdZo"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On1zwutkKYM" TargetMode="External"/><Relationship Id="rId2" Type="http://schemas.openxmlformats.org/officeDocument/2006/relationships/hyperlink" Target="https://www.youtube.com/watch?v=_L_eb8qT6-0&amp;t=119s" TargetMode="Externa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hyperlink" Target="https://espaciodocente.mx/assets/matea-para-docentes.pdf" TargetMode="External"/><Relationship Id="rId4" Type="http://schemas.openxmlformats.org/officeDocument/2006/relationships/hyperlink" Target="https://www.youtube.com/watch?v=MkG-2Tso72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eluladgdaie.github.io/AJC/documentos/Reglas%20Foros%20de%20discusion.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37/h0026998" TargetMode="External"/><Relationship Id="rId7" Type="http://schemas.openxmlformats.org/officeDocument/2006/relationships/hyperlink" Target="https://doi.org/10.1007/BF03000093" TargetMode="External"/><Relationship Id="rId2" Type="http://schemas.openxmlformats.org/officeDocument/2006/relationships/hyperlink" Target="https://espaciodocente.mx/assets/matea-para-docentes.pdf" TargetMode="External"/><Relationship Id="rId1" Type="http://schemas.openxmlformats.org/officeDocument/2006/relationships/slideLayout" Target="../slideLayouts/slideLayout6.xml"/><Relationship Id="rId6" Type="http://schemas.openxmlformats.org/officeDocument/2006/relationships/hyperlink" Target="https://youtu.be/MkG-2Tso72Y" TargetMode="External"/><Relationship Id="rId5" Type="http://schemas.openxmlformats.org/officeDocument/2006/relationships/hyperlink" Target="https://youtu.be/On1zwutkKYM" TargetMode="External"/><Relationship Id="rId4" Type="http://schemas.openxmlformats.org/officeDocument/2006/relationships/hyperlink" Target="https://youtu.be/_L_eb8qT6-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FFD7A417-399C-4785-8696-1FC374BE01E5}"/>
              </a:ext>
            </a:extLst>
          </p:cNvPr>
          <p:cNvSpPr/>
          <p:nvPr/>
        </p:nvSpPr>
        <p:spPr>
          <a:xfrm>
            <a:off x="0" y="675861"/>
            <a:ext cx="8348870" cy="56189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 xmlns:a16="http://schemas.microsoft.com/office/drawing/2014/main" id="{352BFB02-2F70-4591-8AE2-36B78CB9BB6E}"/>
              </a:ext>
            </a:extLst>
          </p:cNvPr>
          <p:cNvSpPr txBox="1"/>
          <p:nvPr/>
        </p:nvSpPr>
        <p:spPr>
          <a:xfrm>
            <a:off x="834887" y="1961322"/>
            <a:ext cx="4731026" cy="1938992"/>
          </a:xfrm>
          <a:prstGeom prst="rect">
            <a:avLst/>
          </a:prstGeom>
          <a:noFill/>
        </p:spPr>
        <p:txBody>
          <a:bodyPr wrap="square" rtlCol="0">
            <a:spAutoFit/>
          </a:bodyPr>
          <a:lstStyle/>
          <a:p>
            <a:r>
              <a:rPr lang="es-MX" sz="4000" dirty="0" smtClean="0">
                <a:solidFill>
                  <a:schemeClr val="bg1"/>
                </a:solidFill>
              </a:rPr>
              <a:t>Cómo ser responsable y disfrutar la vida</a:t>
            </a:r>
            <a:endParaRPr lang="es-MX" sz="4000" dirty="0">
              <a:solidFill>
                <a:schemeClr val="bg1"/>
              </a:solidFill>
            </a:endParaRPr>
          </a:p>
        </p:txBody>
      </p:sp>
      <p:sp>
        <p:nvSpPr>
          <p:cNvPr id="11" name="Bocadillo: rectángulo 10">
            <a:extLst>
              <a:ext uri="{FF2B5EF4-FFF2-40B4-BE49-F238E27FC236}">
                <a16:creationId xmlns="" xmlns:a16="http://schemas.microsoft.com/office/drawing/2014/main" id="{7B8B499A-6106-4A5B-8993-F9F7E5CF9BD7}"/>
              </a:ext>
            </a:extLst>
          </p:cNvPr>
          <p:cNvSpPr/>
          <p:nvPr/>
        </p:nvSpPr>
        <p:spPr>
          <a:xfrm>
            <a:off x="5035826" y="119269"/>
            <a:ext cx="6997148" cy="956757"/>
          </a:xfrm>
          <a:prstGeom prst="wedgeRectCallout">
            <a:avLst>
              <a:gd name="adj1" fmla="val -20387"/>
              <a:gd name="adj2" fmla="val 7723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smtClean="0">
                <a:solidFill>
                  <a:schemeClr val="bg1"/>
                </a:solidFill>
              </a:rPr>
              <a:t>crear el banner de acuerdo al contenido de la EE.</a:t>
            </a:r>
            <a:endParaRPr lang="es-MX" sz="1400" dirty="0">
              <a:solidFill>
                <a:schemeClr val="bg1"/>
              </a:solidFill>
            </a:endParaRPr>
          </a:p>
        </p:txBody>
      </p:sp>
      <p:sp>
        <p:nvSpPr>
          <p:cNvPr id="12" name="Rectángulo: esquinas redondeadas 11">
            <a:extLst>
              <a:ext uri="{FF2B5EF4-FFF2-40B4-BE49-F238E27FC236}">
                <a16:creationId xmlns="" xmlns:a16="http://schemas.microsoft.com/office/drawing/2014/main" id="{2FAC0049-91ED-4AC5-90FA-8D449A872174}"/>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10" name="Bocadillo: rectángulo 11">
            <a:extLst>
              <a:ext uri="{FF2B5EF4-FFF2-40B4-BE49-F238E27FC236}">
                <a16:creationId xmlns="" xmlns:a16="http://schemas.microsoft.com/office/drawing/2014/main" id="{E7DAD816-939E-4B3F-80AC-111FE8A6924B}"/>
              </a:ext>
            </a:extLst>
          </p:cNvPr>
          <p:cNvSpPr/>
          <p:nvPr/>
        </p:nvSpPr>
        <p:spPr>
          <a:xfrm>
            <a:off x="1730326" y="5676523"/>
            <a:ext cx="5354637" cy="730904"/>
          </a:xfrm>
          <a:prstGeom prst="wedgeRectCallout">
            <a:avLst>
              <a:gd name="adj1" fmla="val -24131"/>
              <a:gd name="adj2" fmla="val -74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a:t>
            </a:r>
            <a:r>
              <a:rPr lang="es-MX" sz="1400" dirty="0" smtClean="0">
                <a:solidFill>
                  <a:srgbClr val="000000"/>
                </a:solidFill>
              </a:rPr>
              <a:t>incrustar el banner</a:t>
            </a:r>
            <a:r>
              <a:rPr lang="es-MX" sz="1400" u="sng" dirty="0" smtClean="0">
                <a:solidFill>
                  <a:srgbClr val="000000"/>
                </a:solidFill>
              </a:rPr>
              <a:t>.</a:t>
            </a:r>
            <a:endParaRPr lang="es-MX" sz="1400" dirty="0">
              <a:solidFill>
                <a:srgbClr val="000000"/>
              </a:solidFill>
            </a:endParaRPr>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32" y="1348527"/>
            <a:ext cx="6257842" cy="4215352"/>
          </a:xfrm>
          <a:prstGeom prst="rect">
            <a:avLst/>
          </a:prstGeom>
        </p:spPr>
      </p:pic>
    </p:spTree>
    <p:extLst>
      <p:ext uri="{BB962C8B-B14F-4D97-AF65-F5344CB8AC3E}">
        <p14:creationId xmlns:p14="http://schemas.microsoft.com/office/powerpoint/2010/main" val="225552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8"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172708" y="681373"/>
            <a:ext cx="5157787" cy="465689"/>
          </a:xfrm>
          <a:ln>
            <a:noFill/>
          </a:ln>
        </p:spPr>
        <p:txBody>
          <a:bodyPr>
            <a:normAutofit/>
          </a:bodyPr>
          <a:lstStyle/>
          <a:p>
            <a:r>
              <a:rPr lang="es-MX" dirty="0"/>
              <a:t>Desarrollo de los </a:t>
            </a:r>
            <a:r>
              <a:rPr lang="es-MX" dirty="0" smtClean="0"/>
              <a:t>saberes</a:t>
            </a:r>
            <a:endParaRPr lang="es-MX" dirty="0"/>
          </a:p>
        </p:txBody>
      </p:sp>
      <p:sp>
        <p:nvSpPr>
          <p:cNvPr id="11" name="Rectángulo 10">
            <a:extLst>
              <a:ext uri="{FF2B5EF4-FFF2-40B4-BE49-F238E27FC236}">
                <a16:creationId xmlns="" xmlns:a16="http://schemas.microsoft.com/office/drawing/2014/main" id="{5F350F12-2ED0-3FEB-F5EA-2791BCEFD8D6}"/>
              </a:ext>
            </a:extLst>
          </p:cNvPr>
          <p:cNvSpPr/>
          <p:nvPr/>
        </p:nvSpPr>
        <p:spPr>
          <a:xfrm>
            <a:off x="209623" y="1265218"/>
            <a:ext cx="11862152" cy="53924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21" name="Bocadillo: rectángulo 20">
            <a:extLst>
              <a:ext uri="{FF2B5EF4-FFF2-40B4-BE49-F238E27FC236}">
                <a16:creationId xmlns="" xmlns:a16="http://schemas.microsoft.com/office/drawing/2014/main" id="{FDF8BE07-5746-4600-9575-6A8755E47DEC}"/>
              </a:ext>
            </a:extLst>
          </p:cNvPr>
          <p:cNvSpPr/>
          <p:nvPr/>
        </p:nvSpPr>
        <p:spPr>
          <a:xfrm>
            <a:off x="6891244" y="160463"/>
            <a:ext cx="3641437" cy="744321"/>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esta información va después del contenido de la diapositiva anterior, con </a:t>
            </a:r>
            <a:r>
              <a:rPr lang="es-MX" sz="1400" u="sng" dirty="0">
                <a:solidFill>
                  <a:prstClr val="black"/>
                </a:solidFill>
                <a:latin typeface="Calibri" panose="020F0502020204030204"/>
              </a:rPr>
              <a:t>herramienta: texto</a:t>
            </a:r>
            <a:endParaRPr lang="es-MX" sz="1400" dirty="0">
              <a:solidFill>
                <a:prstClr val="black"/>
              </a:solidFill>
              <a:latin typeface="Calibri" panose="020F0502020204030204"/>
            </a:endParaRPr>
          </a:p>
        </p:txBody>
      </p:sp>
      <p:sp>
        <p:nvSpPr>
          <p:cNvPr id="2" name="CuadroTexto 1">
            <a:extLst>
              <a:ext uri="{FF2B5EF4-FFF2-40B4-BE49-F238E27FC236}">
                <a16:creationId xmlns="" xmlns:a16="http://schemas.microsoft.com/office/drawing/2014/main" id="{0E4C2082-E3F8-5374-6074-CAAC47BD46F3}"/>
              </a:ext>
            </a:extLst>
          </p:cNvPr>
          <p:cNvSpPr txBox="1"/>
          <p:nvPr/>
        </p:nvSpPr>
        <p:spPr>
          <a:xfrm>
            <a:off x="4167855" y="1864509"/>
            <a:ext cx="7571965" cy="3323987"/>
          </a:xfrm>
          <a:prstGeom prst="rect">
            <a:avLst/>
          </a:prstGeom>
          <a:noFill/>
        </p:spPr>
        <p:txBody>
          <a:bodyPr wrap="square" rtlCol="0">
            <a:spAutoFit/>
          </a:bodyPr>
          <a:lstStyle/>
          <a:p>
            <a:endParaRPr lang="es-MX" sz="1400" dirty="0" smtClean="0">
              <a:solidFill>
                <a:schemeClr val="bg1"/>
              </a:solidFill>
            </a:endParaRPr>
          </a:p>
          <a:p>
            <a:pPr algn="just"/>
            <a:r>
              <a:rPr lang="es-ES_tradnl" sz="1400" dirty="0"/>
              <a:t>Según </a:t>
            </a:r>
            <a:r>
              <a:rPr lang="es-ES_tradnl" sz="1400" dirty="0" err="1"/>
              <a:t>Perls</a:t>
            </a:r>
            <a:r>
              <a:rPr lang="es-ES_tradnl" sz="1400" dirty="0"/>
              <a:t>, </a:t>
            </a:r>
            <a:r>
              <a:rPr lang="es-ES_tradnl" sz="1400" dirty="0" err="1"/>
              <a:t>Hefferline</a:t>
            </a:r>
            <a:r>
              <a:rPr lang="es-ES_tradnl" sz="1400" dirty="0"/>
              <a:t> y </a:t>
            </a:r>
            <a:r>
              <a:rPr lang="es-ES_tradnl" sz="1400" dirty="0" err="1"/>
              <a:t>Goodman</a:t>
            </a:r>
            <a:r>
              <a:rPr lang="es-ES_tradnl" sz="1400" dirty="0"/>
              <a:t> (1951), el concepto de </a:t>
            </a:r>
            <a:r>
              <a:rPr lang="es-ES_tradnl" sz="1400" b="1" dirty="0"/>
              <a:t>contacto </a:t>
            </a:r>
            <a:r>
              <a:rPr lang="es-ES_tradnl" sz="1400" dirty="0"/>
              <a:t>es:</a:t>
            </a:r>
          </a:p>
          <a:p>
            <a:pPr algn="just"/>
            <a:endParaRPr lang="es-ES_tradnl" sz="1400" dirty="0"/>
          </a:p>
          <a:p>
            <a:pPr algn="just"/>
            <a:r>
              <a:rPr lang="es-ES_tradnl" sz="1400" dirty="0" smtClean="0"/>
              <a:t> </a:t>
            </a:r>
            <a:r>
              <a:rPr lang="es-ES_tradnl" sz="1400" dirty="0"/>
              <a:t>La forma en la que el yo (</a:t>
            </a:r>
            <a:r>
              <a:rPr lang="es-ES_tradnl" sz="1400" i="1" dirty="0" err="1"/>
              <a:t>self</a:t>
            </a:r>
            <a:r>
              <a:rPr lang="es-ES_tradnl" sz="1400" i="1" dirty="0"/>
              <a:t>)</a:t>
            </a:r>
            <a:r>
              <a:rPr lang="es-ES_tradnl" sz="1400" dirty="0"/>
              <a:t> experiencia al otro en la frontera entre el yo y el tú. </a:t>
            </a:r>
            <a:r>
              <a:rPr lang="es-ES_tradnl" sz="1400" dirty="0" smtClean="0"/>
              <a:t> El </a:t>
            </a:r>
            <a:r>
              <a:rPr lang="es-ES_tradnl" sz="1400" dirty="0"/>
              <a:t>proceso fluido interactivo.</a:t>
            </a:r>
          </a:p>
          <a:p>
            <a:pPr algn="just"/>
            <a:r>
              <a:rPr lang="es-ES_tradnl" sz="1400" dirty="0"/>
              <a:t> </a:t>
            </a:r>
          </a:p>
          <a:p>
            <a:pPr algn="just"/>
            <a:r>
              <a:rPr lang="es-ES_tradnl" sz="1400" dirty="0"/>
              <a:t>Para hacer contacto con otra persona o contigo mismo utilizas tus cinco sentidos, tus sensaciones corporales y tus capacidades cerebrales. Para hacer un uso óptimo de tus sentidos, sensaciones y pensamientos debemos entrenarnos y desarrollar ciertas habilidades, que en su conjunto llamamos habilidades de contacto </a:t>
            </a:r>
            <a:r>
              <a:rPr lang="es-ES_tradnl" sz="1400" dirty="0" smtClean="0"/>
              <a:t>(</a:t>
            </a:r>
            <a:r>
              <a:rPr lang="es-ES_tradnl" sz="1400" dirty="0" err="1" smtClean="0"/>
              <a:t>Shub</a:t>
            </a:r>
            <a:r>
              <a:rPr lang="es-ES_tradnl" sz="1400" dirty="0"/>
              <a:t>, </a:t>
            </a:r>
            <a:r>
              <a:rPr lang="es-ES_tradnl" sz="1400" dirty="0" smtClean="0"/>
              <a:t>2009). Para </a:t>
            </a:r>
            <a:r>
              <a:rPr lang="es-ES_tradnl" sz="1400" dirty="0"/>
              <a:t>que conozcas y analices tus habilidades de contacto, a continuación se muestra la siguiente presentación</a:t>
            </a:r>
            <a:r>
              <a:rPr lang="es-ES_tradnl" sz="1400" dirty="0" smtClean="0"/>
              <a:t>.</a:t>
            </a:r>
          </a:p>
          <a:p>
            <a:pPr algn="just"/>
            <a:endParaRPr lang="es-ES_tradnl" sz="1400" dirty="0"/>
          </a:p>
          <a:p>
            <a:pPr algn="ctr"/>
            <a:r>
              <a:rPr lang="es-ES_tradnl" sz="1400" dirty="0" smtClean="0">
                <a:solidFill>
                  <a:srgbClr val="FF33CC"/>
                </a:solidFill>
              </a:rPr>
              <a:t>PRESENTACIÓN (diapositivas 11 y 12)</a:t>
            </a:r>
          </a:p>
          <a:p>
            <a:pPr algn="just"/>
            <a:endParaRPr lang="es-ES_tradnl" sz="1400" dirty="0"/>
          </a:p>
          <a:p>
            <a:pPr algn="just"/>
            <a:endParaRPr lang="es-ES_tradnl" sz="14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27" y="1919276"/>
            <a:ext cx="3543024" cy="2243915"/>
          </a:xfrm>
          <a:prstGeom prst="rect">
            <a:avLst/>
          </a:prstGeom>
        </p:spPr>
      </p:pic>
      <p:sp>
        <p:nvSpPr>
          <p:cNvPr id="4" name="Rectángulo 3"/>
          <p:cNvSpPr/>
          <p:nvPr/>
        </p:nvSpPr>
        <p:spPr>
          <a:xfrm>
            <a:off x="308551" y="1377021"/>
            <a:ext cx="2878673" cy="369332"/>
          </a:xfrm>
          <a:prstGeom prst="rect">
            <a:avLst/>
          </a:prstGeom>
        </p:spPr>
        <p:txBody>
          <a:bodyPr wrap="none">
            <a:spAutoFit/>
          </a:bodyPr>
          <a:lstStyle/>
          <a:p>
            <a:r>
              <a:rPr lang="es-ES" b="1" dirty="0"/>
              <a:t>1.1 Habilidades de contacto</a:t>
            </a:r>
            <a:r>
              <a:rPr lang="es-ES_tradnl" dirty="0"/>
              <a:t> </a:t>
            </a:r>
            <a:endParaRPr lang="es-MX" sz="1400" dirty="0">
              <a:solidFill>
                <a:schemeClr val="bg1"/>
              </a:solidFill>
            </a:endParaRPr>
          </a:p>
        </p:txBody>
      </p:sp>
      <p:sp>
        <p:nvSpPr>
          <p:cNvPr id="9" name="Bocadillo: rectángulo 11">
            <a:extLst>
              <a:ext uri="{FF2B5EF4-FFF2-40B4-BE49-F238E27FC236}">
                <a16:creationId xmlns="" xmlns:a16="http://schemas.microsoft.com/office/drawing/2014/main" id="{E7DAD816-939E-4B3F-80AC-111FE8A6924B}"/>
              </a:ext>
            </a:extLst>
          </p:cNvPr>
          <p:cNvSpPr/>
          <p:nvPr/>
        </p:nvSpPr>
        <p:spPr>
          <a:xfrm>
            <a:off x="-2893722" y="4222270"/>
            <a:ext cx="4681337" cy="717802"/>
          </a:xfrm>
          <a:prstGeom prst="wedgeRectCallout">
            <a:avLst>
              <a:gd name="adj1" fmla="val -20640"/>
              <a:gd name="adj2" fmla="val -962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Jonathan:</a:t>
            </a:r>
            <a:r>
              <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400" u="none" strike="noStrike" kern="1200" cap="none" spc="0" normalizeH="0" baseline="0" noProof="0" dirty="0" smtClean="0">
                <a:ln>
                  <a:noFill/>
                </a:ln>
                <a:solidFill>
                  <a:schemeClr val="bg1"/>
                </a:solidFill>
                <a:effectLst/>
                <a:uLnTx/>
                <a:uFillTx/>
                <a:latin typeface="Calibri" panose="020F0502020204030204"/>
                <a:ea typeface="+mn-ea"/>
                <a:cs typeface="+mn-cs"/>
              </a:rPr>
              <a:t>Integrar</a:t>
            </a:r>
            <a:r>
              <a:rPr kumimoji="0" lang="es-MX" sz="1400" u="none" strike="noStrike" kern="1200" cap="none" spc="0" normalizeH="0" noProof="0" dirty="0" smtClean="0">
                <a:ln>
                  <a:noFill/>
                </a:ln>
                <a:solidFill>
                  <a:schemeClr val="bg1"/>
                </a:solidFill>
                <a:effectLst/>
                <a:uLnTx/>
                <a:uFillTx/>
                <a:latin typeface="Calibri" panose="020F0502020204030204"/>
                <a:ea typeface="+mn-ea"/>
                <a:cs typeface="+mn-cs"/>
              </a:rPr>
              <a:t> una imagen que represente la que está de ejemplo.</a:t>
            </a:r>
            <a:r>
              <a:rPr lang="es-MX" sz="1400" dirty="0" smtClean="0">
                <a:solidFill>
                  <a:srgbClr val="FF0000"/>
                </a:solidFill>
                <a:latin typeface="Calibri" panose="020F0502020204030204"/>
              </a:rPr>
              <a:t> </a:t>
            </a:r>
            <a:endParaRPr kumimoji="0" lang="es-MX" sz="140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2" name="CuadroTexto 11">
            <a:extLst>
              <a:ext uri="{FF2B5EF4-FFF2-40B4-BE49-F238E27FC236}">
                <a16:creationId xmlns="" xmlns:a16="http://schemas.microsoft.com/office/drawing/2014/main" id="{93789E04-B25B-FC00-EBF0-91E968309C46}"/>
              </a:ext>
            </a:extLst>
          </p:cNvPr>
          <p:cNvSpPr txBox="1"/>
          <p:nvPr/>
        </p:nvSpPr>
        <p:spPr>
          <a:xfrm>
            <a:off x="1787615" y="5078134"/>
            <a:ext cx="9837027" cy="738664"/>
          </a:xfrm>
          <a:prstGeom prst="rect">
            <a:avLst/>
          </a:prstGeom>
          <a:noFill/>
        </p:spPr>
        <p:txBody>
          <a:bodyPr wrap="square" rtlCol="0">
            <a:spAutoFit/>
          </a:bodyPr>
          <a:lstStyle/>
          <a:p>
            <a:pPr algn="just"/>
            <a:r>
              <a:rPr lang="es-ES_tradnl" sz="1400" dirty="0"/>
              <a:t>Para aplicar las habilidades de contacto es importante establecer fronteras claras. La flexibilidad de pensamiento nos permite encontrar solución a las situaciones problemáticas que se nos presentan diariamente. ¿Qué tan flexible es tu pensamiento? La creatividad y rapidez en el pensamiento son una forma de pensamiento flexible. (</a:t>
            </a:r>
            <a:r>
              <a:rPr lang="es-ES_tradnl" sz="1400" dirty="0" err="1"/>
              <a:t>Shub</a:t>
            </a:r>
            <a:r>
              <a:rPr lang="es-ES_tradnl" sz="1400" dirty="0"/>
              <a:t>, 2009). </a:t>
            </a:r>
            <a:endParaRPr lang="es-MX" sz="1400" dirty="0">
              <a:solidFill>
                <a:schemeClr val="bg1"/>
              </a:solidFill>
            </a:endParaRPr>
          </a:p>
        </p:txBody>
      </p:sp>
    </p:spTree>
    <p:extLst>
      <p:ext uri="{BB962C8B-B14F-4D97-AF65-F5344CB8AC3E}">
        <p14:creationId xmlns:p14="http://schemas.microsoft.com/office/powerpoint/2010/main" val="2554623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352222" y="305071"/>
            <a:ext cx="11644184" cy="6431022"/>
          </a:xfrm>
        </p:spPr>
        <p:txBody>
          <a:bodyPr>
            <a:normAutofit fontScale="62500" lnSpcReduction="20000"/>
          </a:bodyPr>
          <a:lstStyle/>
          <a:p>
            <a:pPr marL="0" indent="0">
              <a:buNone/>
            </a:pPr>
            <a:r>
              <a:rPr lang="es-ES_tradnl" b="1" dirty="0">
                <a:solidFill>
                  <a:srgbClr val="FF33CC"/>
                </a:solidFill>
              </a:rPr>
              <a:t>Habilidades de contacto:</a:t>
            </a:r>
            <a:endParaRPr lang="es-ES_tradnl" dirty="0">
              <a:solidFill>
                <a:srgbClr val="FF33CC"/>
              </a:solidFill>
            </a:endParaRPr>
          </a:p>
          <a:p>
            <a:pPr marL="0" indent="0">
              <a:buNone/>
            </a:pPr>
            <a:r>
              <a:rPr lang="es-ES_tradnl" b="1" dirty="0">
                <a:solidFill>
                  <a:srgbClr val="FF33CC"/>
                </a:solidFill>
              </a:rPr>
              <a:t>1. Darse cuenta</a:t>
            </a:r>
            <a:endParaRPr lang="es-ES_tradnl" dirty="0">
              <a:solidFill>
                <a:srgbClr val="FF33CC"/>
              </a:solidFill>
            </a:endParaRPr>
          </a:p>
          <a:p>
            <a:pPr marL="0" indent="0">
              <a:buNone/>
            </a:pPr>
            <a:r>
              <a:rPr lang="es-ES_tradnl" b="1" dirty="0">
                <a:solidFill>
                  <a:srgbClr val="FF33CC"/>
                </a:solidFill>
              </a:rPr>
              <a:t>Primer paso:</a:t>
            </a:r>
            <a:r>
              <a:rPr lang="es-ES_tradnl" dirty="0">
                <a:solidFill>
                  <a:srgbClr val="FF33CC"/>
                </a:solidFill>
              </a:rPr>
              <a:t> desarrollar la habilidad de experimentar lo que sucede en mi interior y darme cuenta de mí mismo en la medida en que noto mi impacto en otros.</a:t>
            </a:r>
          </a:p>
          <a:p>
            <a:pPr marL="0" indent="0">
              <a:buNone/>
            </a:pPr>
            <a:r>
              <a:rPr lang="es-ES_tradnl" b="1" dirty="0">
                <a:solidFill>
                  <a:srgbClr val="FF33CC"/>
                </a:solidFill>
              </a:rPr>
              <a:t>Segundo paso:</a:t>
            </a:r>
            <a:r>
              <a:rPr lang="es-ES_tradnl" dirty="0">
                <a:solidFill>
                  <a:srgbClr val="FF33CC"/>
                </a:solidFill>
              </a:rPr>
              <a:t> Reconocer la sensación física que subyace a toda emoción en uno mismo.</a:t>
            </a:r>
          </a:p>
          <a:p>
            <a:pPr marL="0" indent="0">
              <a:buNone/>
            </a:pPr>
            <a:r>
              <a:rPr lang="es-ES_tradnl" b="1" dirty="0">
                <a:solidFill>
                  <a:srgbClr val="FF33CC"/>
                </a:solidFill>
              </a:rPr>
              <a:t>Tercer paso:</a:t>
            </a:r>
            <a:r>
              <a:rPr lang="es-ES_tradnl" dirty="0">
                <a:solidFill>
                  <a:srgbClr val="FF33CC"/>
                </a:solidFill>
              </a:rPr>
              <a:t> Comprender que algo está pasando en el interior.</a:t>
            </a:r>
          </a:p>
          <a:p>
            <a:pPr marL="0" indent="0">
              <a:buNone/>
            </a:pPr>
            <a:r>
              <a:rPr lang="es-ES_tradnl" b="1" dirty="0">
                <a:solidFill>
                  <a:srgbClr val="FF33CC"/>
                </a:solidFill>
              </a:rPr>
              <a:t>Cuarto paso:</a:t>
            </a:r>
            <a:r>
              <a:rPr lang="es-ES_tradnl" dirty="0">
                <a:solidFill>
                  <a:srgbClr val="FF33CC"/>
                </a:solidFill>
              </a:rPr>
              <a:t> expresar en voz alta esa emoción y comunicarla o elegir conscientemente si se desea o no hacer algo con ella.</a:t>
            </a:r>
          </a:p>
          <a:p>
            <a:pPr marL="0" indent="0">
              <a:buNone/>
            </a:pPr>
            <a:r>
              <a:rPr lang="es-ES_tradnl" dirty="0" smtClean="0">
                <a:solidFill>
                  <a:srgbClr val="FF33CC"/>
                </a:solidFill>
              </a:rPr>
              <a:t>Comprendernos </a:t>
            </a:r>
            <a:r>
              <a:rPr lang="es-ES_tradnl" dirty="0">
                <a:solidFill>
                  <a:srgbClr val="FF33CC"/>
                </a:solidFill>
              </a:rPr>
              <a:t>es esencial para ser efectivo.</a:t>
            </a:r>
          </a:p>
          <a:p>
            <a:pPr marL="0" indent="0">
              <a:buNone/>
            </a:pPr>
            <a:endParaRPr lang="es-ES_tradnl" dirty="0">
              <a:solidFill>
                <a:srgbClr val="FF33CC"/>
              </a:solidFill>
            </a:endParaRPr>
          </a:p>
          <a:p>
            <a:pPr marL="0" indent="0">
              <a:buNone/>
            </a:pPr>
            <a:r>
              <a:rPr lang="es-ES_tradnl" b="1" dirty="0" smtClean="0">
                <a:solidFill>
                  <a:srgbClr val="FF33CC"/>
                </a:solidFill>
              </a:rPr>
              <a:t>2</a:t>
            </a:r>
            <a:r>
              <a:rPr lang="es-ES_tradnl" b="1" dirty="0">
                <a:solidFill>
                  <a:srgbClr val="FF33CC"/>
                </a:solidFill>
              </a:rPr>
              <a:t>. Separar pensamientos y emociones</a:t>
            </a:r>
            <a:endParaRPr lang="es-ES_tradnl" dirty="0">
              <a:solidFill>
                <a:srgbClr val="FF33CC"/>
              </a:solidFill>
            </a:endParaRPr>
          </a:p>
          <a:p>
            <a:pPr marL="0" indent="0">
              <a:buNone/>
            </a:pPr>
            <a:r>
              <a:rPr lang="es-ES_tradnl" dirty="0">
                <a:solidFill>
                  <a:srgbClr val="FF33CC"/>
                </a:solidFill>
              </a:rPr>
              <a:t>Separar para comunicar en sentido intelectual (discutir conceptos y hechos, articular ideas en forma clara y directa) y en sentido emocional (las emociones empiezan con una sensación física, ponerle nombre y expresar en voz alta, si se desea).</a:t>
            </a:r>
          </a:p>
          <a:p>
            <a:pPr marL="0" indent="0">
              <a:buNone/>
            </a:pPr>
            <a:endParaRPr lang="es-ES_tradnl" dirty="0">
              <a:solidFill>
                <a:srgbClr val="FF33CC"/>
              </a:solidFill>
            </a:endParaRPr>
          </a:p>
          <a:p>
            <a:pPr marL="0" indent="0">
              <a:buNone/>
            </a:pPr>
            <a:r>
              <a:rPr lang="es-ES_tradnl" b="1" dirty="0" smtClean="0">
                <a:solidFill>
                  <a:srgbClr val="FF33CC"/>
                </a:solidFill>
              </a:rPr>
              <a:t>3</a:t>
            </a:r>
            <a:r>
              <a:rPr lang="es-ES_tradnl" b="1" dirty="0">
                <a:solidFill>
                  <a:srgbClr val="FF33CC"/>
                </a:solidFill>
              </a:rPr>
              <a:t>. Comunicarse en forma clara y directa</a:t>
            </a:r>
            <a:endParaRPr lang="es-ES_tradnl" dirty="0">
              <a:solidFill>
                <a:srgbClr val="FF33CC"/>
              </a:solidFill>
            </a:endParaRPr>
          </a:p>
          <a:p>
            <a:pPr marL="0" indent="0">
              <a:buNone/>
            </a:pPr>
            <a:r>
              <a:rPr lang="es-ES_tradnl" dirty="0">
                <a:solidFill>
                  <a:srgbClr val="FF33CC"/>
                </a:solidFill>
              </a:rPr>
              <a:t>Decir las cosas en forma clara y directa, no de forma abrupta, cruel o sin sensibilidad. No divagar, no juntar ideas, hablar en forma simple. El contacto es exitoso si la persona escucha mis palabras.</a:t>
            </a:r>
          </a:p>
          <a:p>
            <a:pPr marL="0" indent="0">
              <a:buNone/>
            </a:pPr>
            <a:r>
              <a:rPr lang="es-ES_tradnl" b="1" dirty="0" smtClean="0">
                <a:solidFill>
                  <a:srgbClr val="FF33CC"/>
                </a:solidFill>
              </a:rPr>
              <a:t>4</a:t>
            </a:r>
            <a:r>
              <a:rPr lang="es-ES_tradnl" b="1" dirty="0">
                <a:solidFill>
                  <a:srgbClr val="FF33CC"/>
                </a:solidFill>
              </a:rPr>
              <a:t>. Responder</a:t>
            </a:r>
            <a:endParaRPr lang="es-ES_tradnl" dirty="0">
              <a:solidFill>
                <a:srgbClr val="FF33CC"/>
              </a:solidFill>
            </a:endParaRPr>
          </a:p>
          <a:p>
            <a:pPr marL="0" indent="0">
              <a:buNone/>
            </a:pPr>
            <a:r>
              <a:rPr lang="es-ES_tradnl" dirty="0">
                <a:solidFill>
                  <a:srgbClr val="FF33CC"/>
                </a:solidFill>
              </a:rPr>
              <a:t>Profundiza la relación. Retroalimentación. Niveles intelectual y emocional. Respuesta, no solución. Respuesta verbal y no verbal.</a:t>
            </a:r>
          </a:p>
          <a:p>
            <a:pPr marL="0" indent="0">
              <a:buNone/>
            </a:pPr>
            <a:r>
              <a:rPr lang="es-ES_tradnl" b="1" dirty="0" smtClean="0">
                <a:solidFill>
                  <a:srgbClr val="FF33CC"/>
                </a:solidFill>
              </a:rPr>
              <a:t>5</a:t>
            </a:r>
            <a:r>
              <a:rPr lang="es-ES_tradnl" b="1" dirty="0">
                <a:solidFill>
                  <a:srgbClr val="FF33CC"/>
                </a:solidFill>
              </a:rPr>
              <a:t>. Escuchar</a:t>
            </a:r>
            <a:endParaRPr lang="es-ES_tradnl" dirty="0">
              <a:solidFill>
                <a:srgbClr val="FF33CC"/>
              </a:solidFill>
            </a:endParaRPr>
          </a:p>
          <a:p>
            <a:pPr marL="0" indent="0">
              <a:buNone/>
            </a:pPr>
            <a:r>
              <a:rPr lang="es-ES_tradnl" dirty="0">
                <a:solidFill>
                  <a:srgbClr val="FF33CC"/>
                </a:solidFill>
              </a:rPr>
              <a:t>Muestra de respeto. Parte de comprender al otro. Da importancia y valor al otro. No se puede tener al mismo tiempo diálogo interno</a:t>
            </a:r>
            <a:r>
              <a:rPr lang="es-ES_tradnl" dirty="0" smtClean="0">
                <a:solidFill>
                  <a:srgbClr val="FF33CC"/>
                </a:solidFill>
              </a:rPr>
              <a:t>.</a:t>
            </a:r>
            <a:endParaRPr lang="es-ES_tradnl" dirty="0">
              <a:solidFill>
                <a:srgbClr val="FF33CC"/>
              </a:solidFill>
            </a:endParaRPr>
          </a:p>
          <a:p>
            <a:endParaRPr lang="es-ES_tradnl" dirty="0"/>
          </a:p>
          <a:p>
            <a:pPr marL="0" indent="0">
              <a:buNone/>
            </a:pPr>
            <a:endParaRPr lang="es-ES" dirty="0"/>
          </a:p>
        </p:txBody>
      </p:sp>
      <p:sp>
        <p:nvSpPr>
          <p:cNvPr id="8" name="Bocadillo: rectángulo 19">
            <a:extLst>
              <a:ext uri="{FF2B5EF4-FFF2-40B4-BE49-F238E27FC236}">
                <a16:creationId xmlns="" xmlns:a16="http://schemas.microsoft.com/office/drawing/2014/main" id="{B20B7D9C-65BF-40FF-B3C5-9A7DCC9270F9}"/>
              </a:ext>
            </a:extLst>
          </p:cNvPr>
          <p:cNvSpPr/>
          <p:nvPr/>
        </p:nvSpPr>
        <p:spPr>
          <a:xfrm>
            <a:off x="4202820" y="-96466"/>
            <a:ext cx="7144815" cy="443948"/>
          </a:xfrm>
          <a:prstGeom prst="wedgeRectCallout">
            <a:avLst>
              <a:gd name="adj1" fmla="val -20711"/>
              <a:gd name="adj2" fmla="val 88332"/>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smtClean="0">
                <a:ln>
                  <a:noFill/>
                </a:ln>
                <a:solidFill>
                  <a:srgbClr val="000000"/>
                </a:solidFill>
                <a:effectLst/>
                <a:uLnTx/>
                <a:uFillTx/>
                <a:latin typeface="Calibri" panose="020F0502020204030204"/>
              </a:rPr>
              <a:t>Aurelio: </a:t>
            </a:r>
            <a:r>
              <a:rPr lang="es-MX" sz="1200" dirty="0" smtClean="0">
                <a:solidFill>
                  <a:srgbClr val="000000"/>
                </a:solidFill>
                <a:latin typeface="Calibri" panose="020F0502020204030204"/>
              </a:rPr>
              <a:t>Te agradecería una propuesta con el texto en rosa para una presentación o cualquier otro recurso que en el que se pueda incorporar, la experta ya lo resumió (son la diapositiva 11 y 12).</a:t>
            </a:r>
            <a:endParaRPr kumimoji="0" lang="es-MX" sz="1200" u="none" strike="noStrike" kern="1200" cap="none" spc="0" normalizeH="0" baseline="0" noProof="0" dirty="0">
              <a:ln>
                <a:noFill/>
              </a:ln>
              <a:solidFill>
                <a:srgbClr val="000000"/>
              </a:solidFill>
              <a:effectLst/>
              <a:uLnTx/>
              <a:uFillTx/>
              <a:latin typeface="Calibri" panose="020F0502020204030204"/>
            </a:endParaRPr>
          </a:p>
        </p:txBody>
      </p:sp>
    </p:spTree>
    <p:extLst>
      <p:ext uri="{BB962C8B-B14F-4D97-AF65-F5344CB8AC3E}">
        <p14:creationId xmlns:p14="http://schemas.microsoft.com/office/powerpoint/2010/main" val="14372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sz="quarter" idx="4"/>
          </p:nvPr>
        </p:nvSpPr>
        <p:spPr>
          <a:xfrm>
            <a:off x="192759" y="204124"/>
            <a:ext cx="11792309" cy="6497948"/>
          </a:xfrm>
        </p:spPr>
        <p:txBody>
          <a:bodyPr>
            <a:normAutofit fontScale="47500" lnSpcReduction="20000"/>
          </a:bodyPr>
          <a:lstStyle/>
          <a:p>
            <a:pPr marL="0" indent="0">
              <a:buNone/>
            </a:pPr>
            <a:r>
              <a:rPr lang="es-ES_tradnl" b="1" dirty="0">
                <a:solidFill>
                  <a:srgbClr val="FF33CC"/>
                </a:solidFill>
              </a:rPr>
              <a:t>6. Pedir</a:t>
            </a:r>
            <a:endParaRPr lang="es-ES_tradnl" dirty="0">
              <a:solidFill>
                <a:srgbClr val="FF33CC"/>
              </a:solidFill>
            </a:endParaRPr>
          </a:p>
          <a:p>
            <a:pPr marL="0" indent="0">
              <a:buNone/>
            </a:pPr>
            <a:r>
              <a:rPr lang="es-ES_tradnl" dirty="0">
                <a:solidFill>
                  <a:srgbClr val="FF33CC"/>
                </a:solidFill>
              </a:rPr>
              <a:t>Permite al otro ayudar, posibilita al otro estar en un proceso y sentirse importante. Delegar. Tres pasos: identificar la necesidad, determinar lo que se desea y pedir.</a:t>
            </a:r>
          </a:p>
          <a:p>
            <a:pPr marL="0" indent="0">
              <a:buNone/>
            </a:pPr>
            <a:r>
              <a:rPr lang="es-ES_tradnl" b="1" dirty="0" smtClean="0">
                <a:solidFill>
                  <a:srgbClr val="FF33CC"/>
                </a:solidFill>
              </a:rPr>
              <a:t>7</a:t>
            </a:r>
            <a:r>
              <a:rPr lang="es-ES_tradnl" b="1" dirty="0">
                <a:solidFill>
                  <a:srgbClr val="FF33CC"/>
                </a:solidFill>
              </a:rPr>
              <a:t>. Recibir</a:t>
            </a:r>
            <a:endParaRPr lang="es-ES_tradnl" dirty="0">
              <a:solidFill>
                <a:srgbClr val="FF33CC"/>
              </a:solidFill>
            </a:endParaRPr>
          </a:p>
          <a:p>
            <a:pPr marL="0" indent="0">
              <a:buNone/>
            </a:pPr>
            <a:r>
              <a:rPr lang="es-ES_tradnl" dirty="0">
                <a:solidFill>
                  <a:srgbClr val="FF33CC"/>
                </a:solidFill>
              </a:rPr>
              <a:t>La falla de esta habilidad impide la retroalimentación positiva. Tres pasos: escuchar (darse cuenta), permitir que el significado penetre y transforme, comunicar lo que significó.</a:t>
            </a:r>
          </a:p>
          <a:p>
            <a:pPr marL="0" indent="0">
              <a:buNone/>
            </a:pPr>
            <a:r>
              <a:rPr lang="es-ES_tradnl" b="1" dirty="0" smtClean="0">
                <a:solidFill>
                  <a:srgbClr val="FF33CC"/>
                </a:solidFill>
              </a:rPr>
              <a:t>8</a:t>
            </a:r>
            <a:r>
              <a:rPr lang="es-ES_tradnl" b="1" dirty="0">
                <a:solidFill>
                  <a:srgbClr val="FF33CC"/>
                </a:solidFill>
              </a:rPr>
              <a:t>. Dar</a:t>
            </a:r>
            <a:endParaRPr lang="es-ES_tradnl" dirty="0">
              <a:solidFill>
                <a:srgbClr val="FF33CC"/>
              </a:solidFill>
            </a:endParaRPr>
          </a:p>
          <a:p>
            <a:pPr marL="0" indent="0">
              <a:buNone/>
            </a:pPr>
            <a:r>
              <a:rPr lang="es-ES_tradnl" dirty="0">
                <a:solidFill>
                  <a:srgbClr val="FF33CC"/>
                </a:solidFill>
              </a:rPr>
              <a:t>Anticipar las necesidades de las personas, hacerse a un lado para satisfacerlas. Estar dispuesto a sacrificarse sin martirio, sin sacrificar la felicidad o el bienestar.</a:t>
            </a:r>
          </a:p>
          <a:p>
            <a:pPr marL="0" indent="0">
              <a:buNone/>
            </a:pPr>
            <a:r>
              <a:rPr lang="es-ES_tradnl" b="1" dirty="0" smtClean="0">
                <a:solidFill>
                  <a:srgbClr val="FF33CC"/>
                </a:solidFill>
              </a:rPr>
              <a:t>9</a:t>
            </a:r>
            <a:r>
              <a:rPr lang="es-ES_tradnl" b="1" dirty="0">
                <a:solidFill>
                  <a:srgbClr val="FF33CC"/>
                </a:solidFill>
              </a:rPr>
              <a:t>. Manejo de conflicto</a:t>
            </a:r>
            <a:endParaRPr lang="es-ES_tradnl" dirty="0">
              <a:solidFill>
                <a:srgbClr val="FF33CC"/>
              </a:solidFill>
            </a:endParaRPr>
          </a:p>
          <a:p>
            <a:pPr marL="0" indent="0">
              <a:buNone/>
            </a:pPr>
            <a:r>
              <a:rPr lang="es-ES_tradnl" dirty="0">
                <a:solidFill>
                  <a:srgbClr val="FF33CC"/>
                </a:solidFill>
              </a:rPr>
              <a:t>Parte de la vida cotidiana, permite que las líneas de comunicación se mantengan abiertas, ayuda a resolver diferencias y encontrar un punto medio. Forma de conexión, sensibiliza las fronteras y permite conocer al otro. Separar el enojo del conflicto. Hablar de un tema difícil sin pelear. El enojo no es efectivo en una situación de resolución de conflicto. Un solo tema a la vez y una sola emoción a la vez. El enojo de una o ambas personas degenera en pelea. No responder a la pelea, no discutir, no defenderse o justificarse, no quejarse ni contraatacar, no hablar de otras situaciones o problemas. Comprender, hacer preguntas, validar, responder y comprometerse en un diálogo sobre los pensamientos de una persona y un problema a la vez. Diluir enojo. Resolver es resolver: llegar a acuerdos, escuchar que la persona exprese emociones y quejas y resolverlas y entonces pasar a la otra persona.</a:t>
            </a:r>
          </a:p>
          <a:p>
            <a:pPr marL="0" indent="0">
              <a:buNone/>
            </a:pPr>
            <a:r>
              <a:rPr lang="es-ES_tradnl" b="1" dirty="0" smtClean="0">
                <a:solidFill>
                  <a:srgbClr val="FF33CC"/>
                </a:solidFill>
              </a:rPr>
              <a:t>10</a:t>
            </a:r>
            <a:r>
              <a:rPr lang="es-ES_tradnl" b="1" dirty="0">
                <a:solidFill>
                  <a:srgbClr val="FF33CC"/>
                </a:solidFill>
              </a:rPr>
              <a:t>. Ser asertivo</a:t>
            </a:r>
            <a:endParaRPr lang="es-ES_tradnl" dirty="0">
              <a:solidFill>
                <a:srgbClr val="FF33CC"/>
              </a:solidFill>
            </a:endParaRPr>
          </a:p>
          <a:p>
            <a:pPr marL="0" indent="0">
              <a:buNone/>
            </a:pPr>
            <a:r>
              <a:rPr lang="es-ES_tradnl" dirty="0">
                <a:solidFill>
                  <a:srgbClr val="FF33CC"/>
                </a:solidFill>
              </a:rPr>
              <a:t>No significa empujar o no tener sensibilidad a las fronteras. Significa perseverar y tener el valor de enfrentar las resistencias. También implica cambiar de opinión cuando se escuchan argumentos válidos. Cuatro habilidades: </a:t>
            </a:r>
          </a:p>
          <a:p>
            <a:pPr marL="0" indent="0">
              <a:buNone/>
            </a:pPr>
            <a:r>
              <a:rPr lang="es-ES_tradnl" dirty="0" smtClean="0">
                <a:solidFill>
                  <a:srgbClr val="FF33CC"/>
                </a:solidFill>
              </a:rPr>
              <a:t>a</a:t>
            </a:r>
            <a:r>
              <a:rPr lang="es-ES_tradnl" dirty="0">
                <a:solidFill>
                  <a:srgbClr val="FF33CC"/>
                </a:solidFill>
              </a:rPr>
              <a:t>) Identificar pensamientos, sentimientos e ideas. </a:t>
            </a:r>
          </a:p>
          <a:p>
            <a:pPr marL="0" indent="0">
              <a:buNone/>
            </a:pPr>
            <a:r>
              <a:rPr lang="es-ES_tradnl" dirty="0">
                <a:solidFill>
                  <a:srgbClr val="FF33CC"/>
                </a:solidFill>
              </a:rPr>
              <a:t>b) Habilidad para expresar esos pensamientos, sentimientos e ideas en forma clara y directa.</a:t>
            </a:r>
          </a:p>
          <a:p>
            <a:pPr marL="0" indent="0">
              <a:buNone/>
            </a:pPr>
            <a:r>
              <a:rPr lang="es-ES_tradnl" dirty="0">
                <a:solidFill>
                  <a:srgbClr val="FF33CC"/>
                </a:solidFill>
              </a:rPr>
              <a:t>c) Habilidad para perseverar. </a:t>
            </a:r>
          </a:p>
          <a:p>
            <a:pPr marL="0" indent="0">
              <a:buNone/>
            </a:pPr>
            <a:r>
              <a:rPr lang="es-ES_tradnl" dirty="0">
                <a:solidFill>
                  <a:srgbClr val="FF33CC"/>
                </a:solidFill>
              </a:rPr>
              <a:t>d) Manejar las resistencias que surjan, flexibilizar las fronteras.</a:t>
            </a:r>
          </a:p>
          <a:p>
            <a:pPr marL="0" indent="0">
              <a:buNone/>
            </a:pPr>
            <a:r>
              <a:rPr lang="es-ES_tradnl" dirty="0" smtClean="0">
                <a:solidFill>
                  <a:srgbClr val="FF33CC"/>
                </a:solidFill>
              </a:rPr>
              <a:t>Implica </a:t>
            </a:r>
            <a:r>
              <a:rPr lang="es-ES_tradnl" dirty="0">
                <a:solidFill>
                  <a:srgbClr val="FF33CC"/>
                </a:solidFill>
              </a:rPr>
              <a:t>estar dispuesto a articular mi posición y permanecer abierto y flexible a escuchar a otras personas y no ceder, a menos que se haga un cambio interno.</a:t>
            </a:r>
          </a:p>
          <a:p>
            <a:pPr marL="0" indent="0">
              <a:buNone/>
            </a:pPr>
            <a:r>
              <a:rPr lang="es-ES_tradnl" b="1" dirty="0" smtClean="0">
                <a:solidFill>
                  <a:srgbClr val="FF33CC"/>
                </a:solidFill>
              </a:rPr>
              <a:t>11</a:t>
            </a:r>
            <a:r>
              <a:rPr lang="es-ES_tradnl" b="1" dirty="0">
                <a:solidFill>
                  <a:srgbClr val="FF33CC"/>
                </a:solidFill>
              </a:rPr>
              <a:t>. Dar apoyo</a:t>
            </a:r>
            <a:endParaRPr lang="es-ES_tradnl" dirty="0">
              <a:solidFill>
                <a:srgbClr val="FF33CC"/>
              </a:solidFill>
            </a:endParaRPr>
          </a:p>
          <a:p>
            <a:pPr marL="0" indent="0">
              <a:buNone/>
            </a:pPr>
            <a:r>
              <a:rPr lang="es-ES_tradnl" dirty="0">
                <a:solidFill>
                  <a:srgbClr val="FF33CC"/>
                </a:solidFill>
              </a:rPr>
              <a:t>Significa que me importa lo que le pasa a las personas, permitir que </a:t>
            </a:r>
            <a:r>
              <a:rPr lang="es-ES_tradnl" dirty="0" smtClean="0">
                <a:solidFill>
                  <a:srgbClr val="FF33CC"/>
                </a:solidFill>
              </a:rPr>
              <a:t>éstas luchen </a:t>
            </a:r>
            <a:r>
              <a:rPr lang="es-ES_tradnl" dirty="0">
                <a:solidFill>
                  <a:srgbClr val="FF33CC"/>
                </a:solidFill>
              </a:rPr>
              <a:t>con un nuevo material o habilidad sin hacer las cosas por ellas. Escuchar en forma atenta y cercana. No arreglar el problema, no ignorar las consecuencias o minimizar </a:t>
            </a:r>
            <a:r>
              <a:rPr lang="es-ES_tradnl" dirty="0" smtClean="0">
                <a:solidFill>
                  <a:srgbClr val="FF33CC"/>
                </a:solidFill>
              </a:rPr>
              <a:t>sus expectativas. </a:t>
            </a:r>
            <a:r>
              <a:rPr lang="es-ES_tradnl" dirty="0">
                <a:solidFill>
                  <a:srgbClr val="FF33CC"/>
                </a:solidFill>
              </a:rPr>
              <a:t>No es interferencia, ni arreglar</a:t>
            </a:r>
            <a:r>
              <a:rPr lang="es-ES_tradnl" dirty="0" smtClean="0">
                <a:solidFill>
                  <a:srgbClr val="FF33CC"/>
                </a:solidFill>
              </a:rPr>
              <a:t>, ni </a:t>
            </a:r>
            <a:r>
              <a:rPr lang="es-ES_tradnl" dirty="0">
                <a:solidFill>
                  <a:srgbClr val="FF33CC"/>
                </a:solidFill>
              </a:rPr>
              <a:t>hacer las cosas por otro o mostrar favoritismo. </a:t>
            </a:r>
          </a:p>
          <a:p>
            <a:pPr marL="0" indent="0">
              <a:buNone/>
            </a:pPr>
            <a:r>
              <a:rPr lang="es-ES_tradnl" dirty="0" smtClean="0">
                <a:solidFill>
                  <a:srgbClr val="FF33CC"/>
                </a:solidFill>
              </a:rPr>
              <a:t>Simboliza que </a:t>
            </a:r>
            <a:r>
              <a:rPr lang="es-ES_tradnl" dirty="0">
                <a:solidFill>
                  <a:srgbClr val="FF33CC"/>
                </a:solidFill>
              </a:rPr>
              <a:t>me importa el proceso del otro. </a:t>
            </a:r>
            <a:r>
              <a:rPr lang="es-ES_tradnl" dirty="0" smtClean="0">
                <a:solidFill>
                  <a:srgbClr val="FF33CC"/>
                </a:solidFill>
              </a:rPr>
              <a:t>Esto es identificar </a:t>
            </a:r>
            <a:r>
              <a:rPr lang="es-ES_tradnl" dirty="0">
                <a:solidFill>
                  <a:srgbClr val="FF33CC"/>
                </a:solidFill>
              </a:rPr>
              <a:t>cuándo es necesario dar apoyo.</a:t>
            </a:r>
            <a:endParaRPr lang="es-ES" dirty="0">
              <a:solidFill>
                <a:srgbClr val="FF33CC"/>
              </a:solidFill>
            </a:endParaRPr>
          </a:p>
        </p:txBody>
      </p:sp>
    </p:spTree>
    <p:extLst>
      <p:ext uri="{BB962C8B-B14F-4D97-AF65-F5344CB8AC3E}">
        <p14:creationId xmlns:p14="http://schemas.microsoft.com/office/powerpoint/2010/main" val="27946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1721D64D-65C5-E409-B3BA-B5674AC0D76A}"/>
              </a:ext>
            </a:extLst>
          </p:cNvPr>
          <p:cNvSpPr/>
          <p:nvPr/>
        </p:nvSpPr>
        <p:spPr>
          <a:xfrm>
            <a:off x="0" y="244930"/>
            <a:ext cx="12192000" cy="6613070"/>
          </a:xfrm>
          <a:prstGeom prst="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7" name="Rectángulo 6"/>
          <p:cNvSpPr/>
          <p:nvPr/>
        </p:nvSpPr>
        <p:spPr>
          <a:xfrm>
            <a:off x="0" y="458310"/>
            <a:ext cx="12192000" cy="6186309"/>
          </a:xfrm>
          <a:prstGeom prst="rect">
            <a:avLst/>
          </a:prstGeom>
        </p:spPr>
        <p:txBody>
          <a:bodyPr wrap="square">
            <a:spAutoFit/>
          </a:bodyPr>
          <a:lstStyle/>
          <a:p>
            <a:endParaRPr lang="es-ES_tradnl" dirty="0" smtClean="0"/>
          </a:p>
          <a:p>
            <a:r>
              <a:rPr lang="es-ES_tradnl" dirty="0" smtClean="0"/>
              <a:t>A continuación</a:t>
            </a:r>
            <a:r>
              <a:rPr lang="es-ES" dirty="0" smtClean="0"/>
              <a:t>, lee el siguiente cuento, </a:t>
            </a:r>
            <a:r>
              <a:rPr lang="es-ES_tradnl" dirty="0" smtClean="0"/>
              <a:t>pon especial atención a </a:t>
            </a:r>
            <a:r>
              <a:rPr lang="es-ES_tradnl" dirty="0"/>
              <a:t>la narración </a:t>
            </a:r>
            <a:r>
              <a:rPr lang="es-ES_tradnl" dirty="0" smtClean="0"/>
              <a:t>y </a:t>
            </a:r>
            <a:r>
              <a:rPr lang="es-ES_tradnl" dirty="0"/>
              <a:t>detecta lo que está fuera </a:t>
            </a:r>
            <a:r>
              <a:rPr lang="es-ES_tradnl" dirty="0" smtClean="0"/>
              <a:t>de </a:t>
            </a:r>
            <a:r>
              <a:rPr lang="es-ES_tradnl" dirty="0"/>
              <a:t>contexto. ¿De qué te diste cuenta</a:t>
            </a:r>
            <a:r>
              <a:rPr lang="es-ES_tradnl" dirty="0" smtClean="0"/>
              <a:t>?</a:t>
            </a:r>
          </a:p>
          <a:p>
            <a:endParaRPr lang="es-ES_tradnl" dirty="0" smtClean="0"/>
          </a:p>
          <a:p>
            <a:pPr algn="just"/>
            <a:r>
              <a:rPr lang="es-ES" dirty="0">
                <a:solidFill>
                  <a:srgbClr val="0070C0"/>
                </a:solidFill>
              </a:rPr>
              <a:t>Érase una vez un granjero llamado Herman que vivía en un país del norte de </a:t>
            </a:r>
            <a:r>
              <a:rPr lang="es-ES" dirty="0" smtClean="0">
                <a:solidFill>
                  <a:srgbClr val="0070C0"/>
                </a:solidFill>
              </a:rPr>
              <a:t>Europa, en </a:t>
            </a:r>
            <a:r>
              <a:rPr lang="es-ES" dirty="0">
                <a:solidFill>
                  <a:srgbClr val="0070C0"/>
                </a:solidFill>
              </a:rPr>
              <a:t>donde los inviernos eran terriblemente crudos. Los meses de hielo y nieve se hacían interminables, pero el bueno de Herman se negaba a pasar tanto tiempo encerrado en casa sin hacer nada, esperando que volviera la primavera. Por eso, venciendo la pereza y las bajas temperaturas, todas las mañanas se despedía de su mujer con un beso y salía a dar una vuelta por los alrededores. ¡Al menos durante un rato podía admirar el paisaje y estirar un poco las piernas!</a:t>
            </a:r>
            <a:endParaRPr lang="es-ES_tradnl" dirty="0">
              <a:solidFill>
                <a:srgbClr val="0070C0"/>
              </a:solidFill>
            </a:endParaRPr>
          </a:p>
          <a:p>
            <a:pPr algn="just"/>
            <a:r>
              <a:rPr lang="es-ES" dirty="0">
                <a:solidFill>
                  <a:srgbClr val="0070C0"/>
                </a:solidFill>
              </a:rPr>
              <a:t>Sucedió que un día Caperucita y el lobo asomaron la cabeza por la puerta y notaron que a pesar de que el sol brillaba esplendoroso, el frío era más intenso que nunca. Antes </a:t>
            </a:r>
            <a:r>
              <a:rPr lang="es-ES" dirty="0" smtClean="0">
                <a:solidFill>
                  <a:srgbClr val="0070C0"/>
                </a:solidFill>
              </a:rPr>
              <a:t>de poner </a:t>
            </a:r>
            <a:r>
              <a:rPr lang="es-ES" dirty="0">
                <a:solidFill>
                  <a:srgbClr val="0070C0"/>
                </a:solidFill>
              </a:rPr>
              <a:t>un pie fuera se cubrió con varias prendas de abrigo y por último se tapó la cara con una bufanda de lana gruesa. ¡No quería correr el riesgo de ver su nariz convertida en un témpano de hielo!</a:t>
            </a:r>
            <a:endParaRPr lang="es-ES_tradnl" dirty="0">
              <a:solidFill>
                <a:srgbClr val="0070C0"/>
              </a:solidFill>
            </a:endParaRPr>
          </a:p>
          <a:p>
            <a:endParaRPr lang="es-ES_tradnl" dirty="0" smtClean="0"/>
          </a:p>
          <a:p>
            <a:endParaRPr lang="es-ES_tradnl" dirty="0"/>
          </a:p>
          <a:p>
            <a:pPr algn="ctr"/>
            <a:endParaRPr lang="es-ES_tradnl" b="1" dirty="0">
              <a:solidFill>
                <a:srgbClr val="FF0000"/>
              </a:solidFill>
            </a:endParaRPr>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p:txBody>
      </p:sp>
      <p:sp>
        <p:nvSpPr>
          <p:cNvPr id="10" name="Bocadillo: rectángulo 20">
            <a:extLst>
              <a:ext uri="{FF2B5EF4-FFF2-40B4-BE49-F238E27FC236}">
                <a16:creationId xmlns="" xmlns:a16="http://schemas.microsoft.com/office/drawing/2014/main" id="{FDF8BE07-5746-4600-9575-6A8755E47DEC}"/>
              </a:ext>
            </a:extLst>
          </p:cNvPr>
          <p:cNvSpPr/>
          <p:nvPr/>
        </p:nvSpPr>
        <p:spPr>
          <a:xfrm>
            <a:off x="1922643" y="-416381"/>
            <a:ext cx="7637271" cy="768000"/>
          </a:xfrm>
          <a:prstGeom prst="wedgeRectCallout">
            <a:avLst>
              <a:gd name="adj1" fmla="val -23350"/>
              <a:gd name="adj2" fmla="val 1048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esta </a:t>
            </a:r>
            <a:r>
              <a:rPr lang="es-MX" sz="1400" dirty="0" smtClean="0">
                <a:solidFill>
                  <a:prstClr val="black"/>
                </a:solidFill>
                <a:latin typeface="Calibri" panose="020F0502020204030204"/>
              </a:rPr>
              <a:t>información se plasma sobre la plantilla.</a:t>
            </a:r>
            <a:endParaRPr lang="es-MX" sz="1400" dirty="0">
              <a:solidFill>
                <a:prstClr val="black"/>
              </a:solidFill>
              <a:latin typeface="Calibri" panose="020F0502020204030204"/>
            </a:endParaRPr>
          </a:p>
        </p:txBody>
      </p:sp>
      <p:pic>
        <p:nvPicPr>
          <p:cNvPr id="11" name="Picture 2" descr="A picture containing small, sitting, looking, table&#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3124200" y="4079230"/>
            <a:ext cx="5943600" cy="2672080"/>
          </a:xfrm>
          <a:prstGeom prst="rect">
            <a:avLst/>
          </a:prstGeom>
        </p:spPr>
      </p:pic>
      <p:sp>
        <p:nvSpPr>
          <p:cNvPr id="12" name="Bocadillo: rectángulo 11">
            <a:extLst>
              <a:ext uri="{FF2B5EF4-FFF2-40B4-BE49-F238E27FC236}">
                <a16:creationId xmlns="" xmlns:a16="http://schemas.microsoft.com/office/drawing/2014/main" id="{E7DAD816-939E-4B3F-80AC-111FE8A6924B}"/>
              </a:ext>
            </a:extLst>
          </p:cNvPr>
          <p:cNvSpPr/>
          <p:nvPr/>
        </p:nvSpPr>
        <p:spPr>
          <a:xfrm>
            <a:off x="9317307" y="4684312"/>
            <a:ext cx="4681337" cy="717802"/>
          </a:xfrm>
          <a:prstGeom prst="wedgeRectCallout">
            <a:avLst>
              <a:gd name="adj1" fmla="val -20640"/>
              <a:gd name="adj2" fmla="val -962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smtClean="0">
                <a:ln>
                  <a:noFill/>
                </a:ln>
                <a:solidFill>
                  <a:schemeClr val="bg1"/>
                </a:solidFill>
                <a:effectLst/>
                <a:uLnTx/>
                <a:uFillTx/>
                <a:latin typeface="Calibri" panose="020F0502020204030204"/>
                <a:ea typeface="+mn-ea"/>
                <a:cs typeface="+mn-cs"/>
              </a:rPr>
              <a:t>Jonathan trabajar en una animación para</a:t>
            </a:r>
            <a:r>
              <a:rPr kumimoji="0" lang="es-MX" sz="1400" b="1" i="0" u="none" strike="noStrike" kern="1200" cap="none" spc="0" normalizeH="0" noProof="0" dirty="0" smtClean="0">
                <a:ln>
                  <a:noFill/>
                </a:ln>
                <a:solidFill>
                  <a:schemeClr val="bg1"/>
                </a:solidFill>
                <a:effectLst/>
                <a:uLnTx/>
                <a:uFillTx/>
                <a:latin typeface="Calibri" panose="020F0502020204030204"/>
                <a:ea typeface="+mn-ea"/>
                <a:cs typeface="+mn-cs"/>
              </a:rPr>
              <a:t> este breve cuento</a:t>
            </a:r>
            <a:r>
              <a:rPr kumimoji="0" lang="es-MX" sz="1400" b="1" i="0" u="none" strike="noStrike" kern="1200" cap="none" spc="0" normalizeH="0" baseline="0" noProof="0" dirty="0" smtClean="0">
                <a:ln>
                  <a:noFill/>
                </a:ln>
                <a:solidFill>
                  <a:schemeClr val="bg1"/>
                </a:solidFill>
                <a:effectLst/>
                <a:uLnTx/>
                <a:uFillTx/>
                <a:latin typeface="Calibri" panose="020F0502020204030204"/>
                <a:ea typeface="+mn-ea"/>
                <a:cs typeface="+mn-cs"/>
              </a:rPr>
              <a:t>.</a:t>
            </a:r>
            <a:endPar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74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1721D64D-65C5-E409-B3BA-B5674AC0D76A}"/>
              </a:ext>
            </a:extLst>
          </p:cNvPr>
          <p:cNvSpPr/>
          <p:nvPr/>
        </p:nvSpPr>
        <p:spPr>
          <a:xfrm>
            <a:off x="0" y="244930"/>
            <a:ext cx="12192000" cy="6305414"/>
          </a:xfrm>
          <a:prstGeom prst="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7" name="Rectángulo 6"/>
          <p:cNvSpPr/>
          <p:nvPr/>
        </p:nvSpPr>
        <p:spPr>
          <a:xfrm>
            <a:off x="206828" y="1089313"/>
            <a:ext cx="11778343" cy="2308324"/>
          </a:xfrm>
          <a:prstGeom prst="rect">
            <a:avLst/>
          </a:prstGeom>
        </p:spPr>
        <p:txBody>
          <a:bodyPr wrap="square">
            <a:spAutoFit/>
          </a:bodyPr>
          <a:lstStyle/>
          <a:p>
            <a:pPr algn="just"/>
            <a:r>
              <a:rPr lang="es-ES_tradnl" dirty="0"/>
              <a:t>Ahora, ve el siguiente video, pon especial atención y trata de repetir en voz alta la secuencia de colores. ¿De qué te diste cuenta?</a:t>
            </a:r>
          </a:p>
          <a:p>
            <a:pPr algn="just"/>
            <a:endParaRPr lang="es-ES_tradnl" dirty="0"/>
          </a:p>
          <a:p>
            <a:pPr algn="ctr"/>
            <a:r>
              <a:rPr lang="es-ES_tradnl" dirty="0">
                <a:solidFill>
                  <a:srgbClr val="0000FF"/>
                </a:solidFill>
                <a:hlinkClick r:id="rId2"/>
              </a:rPr>
              <a:t>https://</a:t>
            </a:r>
            <a:r>
              <a:rPr lang="es-ES_tradnl" dirty="0" smtClean="0">
                <a:solidFill>
                  <a:srgbClr val="0000FF"/>
                </a:solidFill>
                <a:hlinkClick r:id="rId2"/>
              </a:rPr>
              <a:t>www.youtube.com/watch?v=QQfiMrIgdZo</a:t>
            </a:r>
            <a:r>
              <a:rPr lang="es-ES_tradnl" dirty="0" smtClean="0">
                <a:solidFill>
                  <a:srgbClr val="0000FF"/>
                </a:solidFill>
              </a:rPr>
              <a:t> </a:t>
            </a:r>
            <a:endParaRPr lang="es-ES_tradnl" dirty="0">
              <a:solidFill>
                <a:srgbClr val="0000FF"/>
              </a:solidFill>
            </a:endParaRPr>
          </a:p>
          <a:p>
            <a:pPr algn="just"/>
            <a:endParaRPr lang="es-ES_tradnl" dirty="0"/>
          </a:p>
          <a:p>
            <a:pPr algn="just"/>
            <a:endParaRPr lang="es-ES_tradnl" b="1" dirty="0">
              <a:solidFill>
                <a:srgbClr val="FF0000"/>
              </a:solidFill>
            </a:endParaRPr>
          </a:p>
          <a:p>
            <a:pPr algn="just"/>
            <a:r>
              <a:rPr lang="es-ES_tradnl" b="1" dirty="0"/>
              <a:t>* Estas actividades no </a:t>
            </a:r>
            <a:r>
              <a:rPr lang="es-ES_tradnl" b="1" dirty="0" smtClean="0"/>
              <a:t>requieren evidencia </a:t>
            </a:r>
            <a:r>
              <a:rPr lang="es-ES_tradnl" b="1" dirty="0"/>
              <a:t>de desempeño, sin embargo te serán muy útiles para conocerte a ti mismo y saber si utilizas al máximo tus sentidos, sensaciones y pensamientos.</a:t>
            </a:r>
          </a:p>
        </p:txBody>
      </p:sp>
      <p:sp>
        <p:nvSpPr>
          <p:cNvPr id="9" name="Bocadillo: rectángulo 20">
            <a:extLst>
              <a:ext uri="{FF2B5EF4-FFF2-40B4-BE49-F238E27FC236}">
                <a16:creationId xmlns="" xmlns:a16="http://schemas.microsoft.com/office/drawing/2014/main" id="{FDF8BE07-5746-4600-9575-6A8755E47DEC}"/>
              </a:ext>
            </a:extLst>
          </p:cNvPr>
          <p:cNvSpPr/>
          <p:nvPr/>
        </p:nvSpPr>
        <p:spPr>
          <a:xfrm>
            <a:off x="3005184" y="221138"/>
            <a:ext cx="7637271" cy="445983"/>
          </a:xfrm>
          <a:prstGeom prst="wedgeRectCallout">
            <a:avLst>
              <a:gd name="adj1" fmla="val -23350"/>
              <a:gd name="adj2" fmla="val 1048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esta información </a:t>
            </a:r>
            <a:r>
              <a:rPr lang="es-MX" sz="1400" dirty="0" smtClean="0">
                <a:solidFill>
                  <a:prstClr val="black"/>
                </a:solidFill>
                <a:latin typeface="Calibri" panose="020F0502020204030204"/>
              </a:rPr>
              <a:t>del recuadro amarillo va con </a:t>
            </a:r>
            <a:r>
              <a:rPr lang="es-MX" sz="1400" u="sng" dirty="0">
                <a:solidFill>
                  <a:prstClr val="black"/>
                </a:solidFill>
                <a:latin typeface="Calibri" panose="020F0502020204030204"/>
              </a:rPr>
              <a:t>herramienta: </a:t>
            </a:r>
            <a:r>
              <a:rPr lang="es-MX" sz="1400" u="sng" dirty="0" smtClean="0">
                <a:solidFill>
                  <a:prstClr val="black"/>
                </a:solidFill>
                <a:latin typeface="Calibri" panose="020F0502020204030204"/>
              </a:rPr>
              <a:t>texto y video</a:t>
            </a:r>
            <a:r>
              <a:rPr lang="es-MX" sz="1400" dirty="0" smtClean="0">
                <a:solidFill>
                  <a:prstClr val="black"/>
                </a:solidFill>
                <a:latin typeface="Calibri" panose="020F0502020204030204"/>
              </a:rPr>
              <a:t>.</a:t>
            </a:r>
            <a:endParaRPr lang="es-MX" sz="1400" dirty="0">
              <a:solidFill>
                <a:prstClr val="black"/>
              </a:solidFill>
              <a:latin typeface="Calibri" panose="020F0502020204030204"/>
            </a:endParaRPr>
          </a:p>
        </p:txBody>
      </p:sp>
    </p:spTree>
    <p:extLst>
      <p:ext uri="{BB962C8B-B14F-4D97-AF65-F5344CB8AC3E}">
        <p14:creationId xmlns:p14="http://schemas.microsoft.com/office/powerpoint/2010/main" val="36468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A7D0FAB8-09DB-4BA0-91DF-6E456A95DCAF}"/>
              </a:ext>
            </a:extLst>
          </p:cNvPr>
          <p:cNvSpPr/>
          <p:nvPr/>
        </p:nvSpPr>
        <p:spPr>
          <a:xfrm>
            <a:off x="155824" y="152401"/>
            <a:ext cx="11825160" cy="6689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7" name="Rectángulo 6"/>
          <p:cNvSpPr/>
          <p:nvPr/>
        </p:nvSpPr>
        <p:spPr>
          <a:xfrm>
            <a:off x="589658" y="987227"/>
            <a:ext cx="1620957" cy="369332"/>
          </a:xfrm>
          <a:prstGeom prst="rect">
            <a:avLst/>
          </a:prstGeom>
        </p:spPr>
        <p:txBody>
          <a:bodyPr wrap="none">
            <a:spAutoFit/>
          </a:bodyPr>
          <a:lstStyle/>
          <a:p>
            <a:r>
              <a:rPr lang="es-MX" b="1" dirty="0" smtClean="0">
                <a:solidFill>
                  <a:schemeClr val="bg1"/>
                </a:solidFill>
              </a:rPr>
              <a:t>1.2 Emociones</a:t>
            </a:r>
            <a:endParaRPr lang="es-MX" b="1" dirty="0">
              <a:solidFill>
                <a:schemeClr val="bg1"/>
              </a:solidFill>
            </a:endParaRPr>
          </a:p>
        </p:txBody>
      </p:sp>
      <p:sp>
        <p:nvSpPr>
          <p:cNvPr id="8" name="Rectángulo 7"/>
          <p:cNvSpPr/>
          <p:nvPr/>
        </p:nvSpPr>
        <p:spPr>
          <a:xfrm>
            <a:off x="670938" y="3710711"/>
            <a:ext cx="11094342" cy="2862323"/>
          </a:xfrm>
          <a:prstGeom prst="rect">
            <a:avLst/>
          </a:prstGeom>
        </p:spPr>
        <p:txBody>
          <a:bodyPr wrap="square">
            <a:spAutoFit/>
          </a:bodyPr>
          <a:lstStyle/>
          <a:p>
            <a:r>
              <a:rPr lang="es-ES_tradnl" dirty="0" smtClean="0">
                <a:solidFill>
                  <a:schemeClr val="bg1"/>
                </a:solidFill>
              </a:rPr>
              <a:t>Separar </a:t>
            </a:r>
            <a:r>
              <a:rPr lang="es-ES_tradnl" dirty="0">
                <a:solidFill>
                  <a:schemeClr val="bg1"/>
                </a:solidFill>
              </a:rPr>
              <a:t>para comunicar en sentido intelectual (discutir conceptos y hechos, articular ideas en forma clara y directa) y en sentido emocional (las emociones empiezan con una sensación física, </a:t>
            </a:r>
            <a:r>
              <a:rPr lang="es-ES_tradnl" dirty="0" smtClean="0">
                <a:solidFill>
                  <a:schemeClr val="bg1"/>
                </a:solidFill>
              </a:rPr>
              <a:t>ponerles </a:t>
            </a:r>
            <a:r>
              <a:rPr lang="es-ES_tradnl" dirty="0">
                <a:solidFill>
                  <a:schemeClr val="bg1"/>
                </a:solidFill>
              </a:rPr>
              <a:t>nombre y </a:t>
            </a:r>
            <a:r>
              <a:rPr lang="es-ES_tradnl" dirty="0" smtClean="0">
                <a:solidFill>
                  <a:schemeClr val="bg1"/>
                </a:solidFill>
              </a:rPr>
              <a:t>expresarlas </a:t>
            </a:r>
            <a:r>
              <a:rPr lang="es-ES_tradnl" dirty="0">
                <a:solidFill>
                  <a:schemeClr val="bg1"/>
                </a:solidFill>
              </a:rPr>
              <a:t>en voz </a:t>
            </a:r>
            <a:r>
              <a:rPr lang="es-ES_tradnl" dirty="0" smtClean="0">
                <a:solidFill>
                  <a:schemeClr val="bg1"/>
                </a:solidFill>
              </a:rPr>
              <a:t>alta, </a:t>
            </a:r>
            <a:r>
              <a:rPr lang="es-ES_tradnl" dirty="0">
                <a:solidFill>
                  <a:schemeClr val="bg1"/>
                </a:solidFill>
              </a:rPr>
              <a:t>si se desea).</a:t>
            </a:r>
          </a:p>
          <a:p>
            <a:pPr algn="just"/>
            <a:endParaRPr lang="es-ES" dirty="0" smtClean="0">
              <a:solidFill>
                <a:schemeClr val="bg1"/>
              </a:solidFill>
            </a:endParaRPr>
          </a:p>
          <a:p>
            <a:pPr algn="just"/>
            <a:r>
              <a:rPr lang="es-ES" dirty="0" smtClean="0">
                <a:solidFill>
                  <a:schemeClr val="bg1"/>
                </a:solidFill>
              </a:rPr>
              <a:t>Pero, te </a:t>
            </a:r>
            <a:r>
              <a:rPr lang="es-ES" dirty="0">
                <a:solidFill>
                  <a:schemeClr val="bg1"/>
                </a:solidFill>
              </a:rPr>
              <a:t>has preguntado ¿qué es una emoción? </a:t>
            </a:r>
            <a:endParaRPr lang="es-ES_tradnl" dirty="0">
              <a:solidFill>
                <a:schemeClr val="bg1"/>
              </a:solidFill>
            </a:endParaRPr>
          </a:p>
          <a:p>
            <a:pPr algn="just"/>
            <a:endParaRPr lang="es-ES" dirty="0" smtClean="0">
              <a:solidFill>
                <a:schemeClr val="bg1"/>
              </a:solidFill>
            </a:endParaRPr>
          </a:p>
          <a:p>
            <a:pPr algn="just"/>
            <a:r>
              <a:rPr lang="es-ES" dirty="0" smtClean="0">
                <a:solidFill>
                  <a:schemeClr val="bg1"/>
                </a:solidFill>
              </a:rPr>
              <a:t>Aunque </a:t>
            </a:r>
            <a:r>
              <a:rPr lang="es-ES" dirty="0">
                <a:solidFill>
                  <a:schemeClr val="bg1"/>
                </a:solidFill>
              </a:rPr>
              <a:t>actualmente no existe un consenso en la comunidad científica para definir qué es una emoción, todas las definiciones coinciden en que es una reacción mental consciente experimentada subjetivamente como una fuerte sensación generalmente dirigida hacia un objeto específico y típicamente acompañada de cambios fisiológicos y de </a:t>
            </a:r>
            <a:r>
              <a:rPr lang="es-ES" dirty="0" smtClean="0">
                <a:solidFill>
                  <a:schemeClr val="bg1"/>
                </a:solidFill>
              </a:rPr>
              <a:t>comportamientos </a:t>
            </a:r>
            <a:r>
              <a:rPr lang="es-ES" dirty="0">
                <a:solidFill>
                  <a:schemeClr val="bg1"/>
                </a:solidFill>
              </a:rPr>
              <a:t>en el cuerpo. </a:t>
            </a:r>
            <a:endParaRPr lang="es-ES_tradnl" dirty="0">
              <a:solidFill>
                <a:schemeClr val="bg1"/>
              </a:solidFill>
            </a:endParaRPr>
          </a:p>
        </p:txBody>
      </p:sp>
      <p:pic>
        <p:nvPicPr>
          <p:cNvPr id="9" name="Imagen 8" descr="arton55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84" y="1646460"/>
            <a:ext cx="2913415" cy="1937421"/>
          </a:xfrm>
          <a:prstGeom prst="rect">
            <a:avLst/>
          </a:prstGeom>
        </p:spPr>
      </p:pic>
      <p:sp>
        <p:nvSpPr>
          <p:cNvPr id="10" name="Bocadillo: rectángulo 20">
            <a:extLst>
              <a:ext uri="{FF2B5EF4-FFF2-40B4-BE49-F238E27FC236}">
                <a16:creationId xmlns="" xmlns:a16="http://schemas.microsoft.com/office/drawing/2014/main" id="{FDF8BE07-5746-4600-9575-6A8755E47DEC}"/>
              </a:ext>
            </a:extLst>
          </p:cNvPr>
          <p:cNvSpPr/>
          <p:nvPr/>
        </p:nvSpPr>
        <p:spPr>
          <a:xfrm>
            <a:off x="6298509" y="220612"/>
            <a:ext cx="5547589" cy="445983"/>
          </a:xfrm>
          <a:prstGeom prst="wedgeRectCallout">
            <a:avLst>
              <a:gd name="adj1" fmla="val -53334"/>
              <a:gd name="adj2" fmla="val 1144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smtClean="0">
                <a:solidFill>
                  <a:prstClr val="black"/>
                </a:solidFill>
                <a:latin typeface="Calibri" panose="020F0502020204030204"/>
              </a:rPr>
              <a:t>este es un nuevo tema, se cambia el color del fondo y va en plantilla acompañada de la imagen, organizándolo tal y cómo aparece.</a:t>
            </a:r>
            <a:endParaRPr lang="es-MX" sz="1400" dirty="0">
              <a:solidFill>
                <a:prstClr val="black"/>
              </a:solidFill>
              <a:latin typeface="Calibri" panose="020F0502020204030204"/>
            </a:endParaRPr>
          </a:p>
        </p:txBody>
      </p:sp>
      <p:sp>
        <p:nvSpPr>
          <p:cNvPr id="12" name="Rectángulo 11"/>
          <p:cNvSpPr/>
          <p:nvPr/>
        </p:nvSpPr>
        <p:spPr>
          <a:xfrm>
            <a:off x="629920" y="1532096"/>
            <a:ext cx="10708640" cy="923330"/>
          </a:xfrm>
          <a:prstGeom prst="rect">
            <a:avLst/>
          </a:prstGeom>
        </p:spPr>
        <p:txBody>
          <a:bodyPr wrap="square">
            <a:spAutoFit/>
          </a:bodyPr>
          <a:lstStyle/>
          <a:p>
            <a:r>
              <a:rPr lang="es-ES" dirty="0"/>
              <a:t>Una de las habilidades de contacto que aprendiste en el tema anterior fue:</a:t>
            </a:r>
          </a:p>
          <a:p>
            <a:endParaRPr lang="es-ES_tradnl" b="1" dirty="0" smtClean="0"/>
          </a:p>
          <a:p>
            <a:r>
              <a:rPr lang="es-ES_tradnl" b="1" dirty="0" smtClean="0"/>
              <a:t>Separar </a:t>
            </a:r>
            <a:r>
              <a:rPr lang="es-ES_tradnl" b="1" dirty="0"/>
              <a:t>pensamientos y emociones.</a:t>
            </a:r>
          </a:p>
        </p:txBody>
      </p:sp>
      <p:sp>
        <p:nvSpPr>
          <p:cNvPr id="13" name="Bocadillo: rectángulo 11">
            <a:extLst>
              <a:ext uri="{FF2B5EF4-FFF2-40B4-BE49-F238E27FC236}">
                <a16:creationId xmlns="" xmlns:a16="http://schemas.microsoft.com/office/drawing/2014/main" id="{E7DAD816-939E-4B3F-80AC-111FE8A6924B}"/>
              </a:ext>
            </a:extLst>
          </p:cNvPr>
          <p:cNvSpPr/>
          <p:nvPr/>
        </p:nvSpPr>
        <p:spPr>
          <a:xfrm>
            <a:off x="2919970" y="2724180"/>
            <a:ext cx="4681337" cy="717802"/>
          </a:xfrm>
          <a:prstGeom prst="wedgeRectCallout">
            <a:avLst>
              <a:gd name="adj1" fmla="val 58506"/>
              <a:gd name="adj2" fmla="val -5821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Jonathan:</a:t>
            </a:r>
            <a:r>
              <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400" u="none" strike="noStrike" kern="1200" cap="none" spc="0" normalizeH="0" baseline="0" noProof="0" dirty="0" smtClean="0">
                <a:ln>
                  <a:noFill/>
                </a:ln>
                <a:solidFill>
                  <a:schemeClr val="bg1"/>
                </a:solidFill>
                <a:effectLst/>
                <a:uLnTx/>
                <a:uFillTx/>
                <a:latin typeface="Calibri" panose="020F0502020204030204"/>
                <a:ea typeface="+mn-ea"/>
                <a:cs typeface="+mn-cs"/>
              </a:rPr>
              <a:t>Integrar</a:t>
            </a:r>
            <a:r>
              <a:rPr kumimoji="0" lang="es-MX" sz="1400" u="none" strike="noStrike" kern="1200" cap="none" spc="0" normalizeH="0" noProof="0" dirty="0" smtClean="0">
                <a:ln>
                  <a:noFill/>
                </a:ln>
                <a:solidFill>
                  <a:schemeClr val="bg1"/>
                </a:solidFill>
                <a:effectLst/>
                <a:uLnTx/>
                <a:uFillTx/>
                <a:latin typeface="Calibri" panose="020F0502020204030204"/>
                <a:ea typeface="+mn-ea"/>
                <a:cs typeface="+mn-cs"/>
              </a:rPr>
              <a:t> una imagen que represente la que está de ejemplo.</a:t>
            </a:r>
            <a:r>
              <a:rPr lang="es-MX" sz="1400" dirty="0" smtClean="0">
                <a:solidFill>
                  <a:srgbClr val="FF0000"/>
                </a:solidFill>
                <a:latin typeface="Calibri" panose="020F0502020204030204"/>
              </a:rPr>
              <a:t> </a:t>
            </a:r>
            <a:endParaRPr kumimoji="0" lang="es-MX" sz="140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98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7D0FAB8-09DB-4BA0-91DF-6E456A95DCAF}"/>
              </a:ext>
            </a:extLst>
          </p:cNvPr>
          <p:cNvSpPr/>
          <p:nvPr/>
        </p:nvSpPr>
        <p:spPr>
          <a:xfrm>
            <a:off x="160301" y="221923"/>
            <a:ext cx="11825160" cy="64480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8" name="Rectángulo 7"/>
          <p:cNvSpPr/>
          <p:nvPr/>
        </p:nvSpPr>
        <p:spPr>
          <a:xfrm>
            <a:off x="426567" y="2160823"/>
            <a:ext cx="11292628" cy="4247317"/>
          </a:xfrm>
          <a:prstGeom prst="rect">
            <a:avLst/>
          </a:prstGeom>
        </p:spPr>
        <p:txBody>
          <a:bodyPr wrap="square">
            <a:spAutoFit/>
          </a:bodyPr>
          <a:lstStyle/>
          <a:p>
            <a:r>
              <a:rPr lang="es-ES" b="1" dirty="0">
                <a:solidFill>
                  <a:srgbClr val="FF33CC"/>
                </a:solidFill>
              </a:rPr>
              <a:t>¿C</a:t>
            </a:r>
            <a:r>
              <a:rPr lang="es-ES_tradnl" b="1" dirty="0" err="1">
                <a:solidFill>
                  <a:srgbClr val="FF33CC"/>
                </a:solidFill>
              </a:rPr>
              <a:t>uáles</a:t>
            </a:r>
            <a:r>
              <a:rPr lang="es-ES_tradnl" b="1" dirty="0">
                <a:solidFill>
                  <a:srgbClr val="FF33CC"/>
                </a:solidFill>
              </a:rPr>
              <a:t> son las emociones básicas? </a:t>
            </a:r>
            <a:endParaRPr lang="es-ES_tradnl" b="1" dirty="0" smtClean="0">
              <a:solidFill>
                <a:srgbClr val="FF33CC"/>
              </a:solidFill>
            </a:endParaRPr>
          </a:p>
          <a:p>
            <a:endParaRPr lang="es-ES_tradnl" dirty="0"/>
          </a:p>
          <a:p>
            <a:pPr algn="just"/>
            <a:r>
              <a:rPr lang="es-ES_tradnl" dirty="0" smtClean="0">
                <a:solidFill>
                  <a:srgbClr val="FF33CC"/>
                </a:solidFill>
              </a:rPr>
              <a:t>Existe </a:t>
            </a:r>
            <a:r>
              <a:rPr lang="es-ES_tradnl" dirty="0">
                <a:solidFill>
                  <a:srgbClr val="FF33CC"/>
                </a:solidFill>
              </a:rPr>
              <a:t>una manera fácil de acordarse de las emociones básicas utilizando la palabra MATEA. Este acrónimo fue desarrollado por la Dra. Myriam Muñoz </a:t>
            </a:r>
            <a:r>
              <a:rPr lang="es-ES_tradnl" dirty="0" err="1">
                <a:solidFill>
                  <a:srgbClr val="FF33CC"/>
                </a:solidFill>
              </a:rPr>
              <a:t>Polit</a:t>
            </a:r>
            <a:r>
              <a:rPr lang="es-ES_tradnl" dirty="0">
                <a:solidFill>
                  <a:srgbClr val="FF33CC"/>
                </a:solidFill>
              </a:rPr>
              <a:t> (en el año 2009) quien, a través de sus investigaciones se dio cuenta de que existen cinco emociones básicas presentes en todos los seres humanos:</a:t>
            </a:r>
          </a:p>
          <a:p>
            <a:endParaRPr lang="es-ES_tradnl" dirty="0" smtClean="0">
              <a:solidFill>
                <a:srgbClr val="FF33CC"/>
              </a:solidFill>
            </a:endParaRPr>
          </a:p>
          <a:p>
            <a:r>
              <a:rPr lang="es-ES_tradnl" dirty="0" smtClean="0">
                <a:solidFill>
                  <a:srgbClr val="FF33CC"/>
                </a:solidFill>
              </a:rPr>
              <a:t>1</a:t>
            </a:r>
            <a:r>
              <a:rPr lang="es-ES_tradnl" dirty="0">
                <a:solidFill>
                  <a:srgbClr val="FF33CC"/>
                </a:solidFill>
              </a:rPr>
              <a:t>. Miedo.</a:t>
            </a:r>
          </a:p>
          <a:p>
            <a:r>
              <a:rPr lang="es-ES_tradnl" dirty="0">
                <a:solidFill>
                  <a:srgbClr val="FF33CC"/>
                </a:solidFill>
              </a:rPr>
              <a:t>2. Alegría.</a:t>
            </a:r>
          </a:p>
          <a:p>
            <a:r>
              <a:rPr lang="es-ES_tradnl" dirty="0">
                <a:solidFill>
                  <a:srgbClr val="FF33CC"/>
                </a:solidFill>
              </a:rPr>
              <a:t>3. Tristeza.</a:t>
            </a:r>
          </a:p>
          <a:p>
            <a:r>
              <a:rPr lang="es-ES_tradnl" dirty="0">
                <a:solidFill>
                  <a:srgbClr val="FF33CC"/>
                </a:solidFill>
              </a:rPr>
              <a:t>4. Enojo.</a:t>
            </a:r>
          </a:p>
          <a:p>
            <a:r>
              <a:rPr lang="es-ES_tradnl" dirty="0">
                <a:solidFill>
                  <a:srgbClr val="FF33CC"/>
                </a:solidFill>
              </a:rPr>
              <a:t>5. Afecto.</a:t>
            </a:r>
          </a:p>
          <a:p>
            <a:r>
              <a:rPr lang="es-ES_tradnl" dirty="0">
                <a:solidFill>
                  <a:srgbClr val="FF33CC"/>
                </a:solidFill>
              </a:rPr>
              <a:t> </a:t>
            </a:r>
          </a:p>
          <a:p>
            <a:r>
              <a:rPr lang="es-ES_tradnl" dirty="0">
                <a:solidFill>
                  <a:srgbClr val="FF33CC"/>
                </a:solidFill>
              </a:rPr>
              <a:t>Algunos otros autores atribuyen la última A a la emoción de asco.</a:t>
            </a:r>
          </a:p>
          <a:p>
            <a:r>
              <a:rPr lang="es-ES_tradnl" dirty="0">
                <a:solidFill>
                  <a:srgbClr val="FF33CC"/>
                </a:solidFill>
              </a:rPr>
              <a:t>Cada emoción está asociada a cambios en las sensaciones que experimentas en tu cuerpo. </a:t>
            </a:r>
            <a:endParaRPr lang="es-ES_tradnl" dirty="0" smtClean="0">
              <a:solidFill>
                <a:srgbClr val="FF33CC"/>
              </a:solidFill>
            </a:endParaRPr>
          </a:p>
          <a:p>
            <a:endParaRPr lang="es-ES" dirty="0"/>
          </a:p>
        </p:txBody>
      </p:sp>
      <p:sp>
        <p:nvSpPr>
          <p:cNvPr id="10" name="Bocadillo: rectángulo 20">
            <a:extLst>
              <a:ext uri="{FF2B5EF4-FFF2-40B4-BE49-F238E27FC236}">
                <a16:creationId xmlns="" xmlns:a16="http://schemas.microsoft.com/office/drawing/2014/main" id="{FDF8BE07-5746-4600-9575-6A8755E47DEC}"/>
              </a:ext>
            </a:extLst>
          </p:cNvPr>
          <p:cNvSpPr/>
          <p:nvPr/>
        </p:nvSpPr>
        <p:spPr>
          <a:xfrm>
            <a:off x="7658830" y="619474"/>
            <a:ext cx="2842788" cy="1143799"/>
          </a:xfrm>
          <a:prstGeom prst="wedgeRectCallout">
            <a:avLst>
              <a:gd name="adj1" fmla="val -73966"/>
              <a:gd name="adj2" fmla="val 4061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a:solidFill>
                  <a:schemeClr val="bg1"/>
                </a:solidFill>
                <a:latin typeface="Calibri" panose="020F0502020204030204"/>
              </a:rPr>
              <a:t>Aurelio: </a:t>
            </a:r>
            <a:r>
              <a:rPr lang="es-MX" sz="1200" dirty="0">
                <a:solidFill>
                  <a:schemeClr val="bg1"/>
                </a:solidFill>
                <a:latin typeface="Calibri" panose="020F0502020204030204"/>
              </a:rPr>
              <a:t>elaborar una </a:t>
            </a:r>
            <a:r>
              <a:rPr lang="es-MX" sz="1200" dirty="0" smtClean="0">
                <a:solidFill>
                  <a:schemeClr val="bg1"/>
                </a:solidFill>
                <a:latin typeface="Calibri" panose="020F0502020204030204"/>
              </a:rPr>
              <a:t>infografìa</a:t>
            </a:r>
            <a:r>
              <a:rPr lang="es-MX" sz="1200" dirty="0">
                <a:solidFill>
                  <a:schemeClr val="bg1"/>
                </a:solidFill>
                <a:latin typeface="Calibri" panose="020F0502020204030204"/>
              </a:rPr>
              <a:t> </a:t>
            </a:r>
            <a:r>
              <a:rPr lang="es-MX" sz="1200" dirty="0" smtClean="0">
                <a:solidFill>
                  <a:schemeClr val="bg1"/>
                </a:solidFill>
                <a:latin typeface="Calibri" panose="020F0502020204030204"/>
              </a:rPr>
              <a:t>que </a:t>
            </a:r>
            <a:r>
              <a:rPr lang="es-MX" sz="1200" dirty="0">
                <a:solidFill>
                  <a:schemeClr val="bg1"/>
                </a:solidFill>
                <a:latin typeface="Calibri" panose="020F0502020204030204"/>
              </a:rPr>
              <a:t>exponga el contenido </a:t>
            </a:r>
            <a:r>
              <a:rPr lang="es-MX" sz="1200" dirty="0" smtClean="0">
                <a:solidFill>
                  <a:schemeClr val="bg1"/>
                </a:solidFill>
                <a:latin typeface="Calibri" panose="020F0502020204030204"/>
              </a:rPr>
              <a:t>del texto en color rosa.</a:t>
            </a:r>
            <a:endParaRPr lang="es-MX" sz="1200" dirty="0">
              <a:solidFill>
                <a:schemeClr val="bg1"/>
              </a:solidFill>
              <a:latin typeface="Calibri" panose="020F0502020204030204"/>
            </a:endParaRPr>
          </a:p>
        </p:txBody>
      </p:sp>
    </p:spTree>
    <p:extLst>
      <p:ext uri="{BB962C8B-B14F-4D97-AF65-F5344CB8AC3E}">
        <p14:creationId xmlns:p14="http://schemas.microsoft.com/office/powerpoint/2010/main" val="403348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5" name="Rectángulo 4">
            <a:extLst>
              <a:ext uri="{FF2B5EF4-FFF2-40B4-BE49-F238E27FC236}">
                <a16:creationId xmlns="" xmlns:a16="http://schemas.microsoft.com/office/drawing/2014/main" id="{42EE26B0-3122-4921-B786-2627AAAB1CD4}"/>
              </a:ext>
            </a:extLst>
          </p:cNvPr>
          <p:cNvSpPr/>
          <p:nvPr/>
        </p:nvSpPr>
        <p:spPr>
          <a:xfrm>
            <a:off x="343673" y="947205"/>
            <a:ext cx="11493818" cy="5540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schemeClr val="accent1">
                  <a:lumMod val="60000"/>
                  <a:lumOff val="40000"/>
                </a:schemeClr>
              </a:solidFill>
              <a:effectLst/>
              <a:uLnTx/>
              <a:uFillTx/>
              <a:latin typeface="Calibri" panose="020F0502020204030204"/>
              <a:ea typeface="+mn-ea"/>
              <a:cs typeface="+mn-cs"/>
            </a:endParaRPr>
          </a:p>
        </p:txBody>
      </p:sp>
      <p:sp>
        <p:nvSpPr>
          <p:cNvPr id="8" name="Rectángulo 7"/>
          <p:cNvSpPr/>
          <p:nvPr/>
        </p:nvSpPr>
        <p:spPr>
          <a:xfrm>
            <a:off x="507870" y="1083881"/>
            <a:ext cx="11156991" cy="369332"/>
          </a:xfrm>
          <a:prstGeom prst="rect">
            <a:avLst/>
          </a:prstGeom>
        </p:spPr>
        <p:txBody>
          <a:bodyPr wrap="square">
            <a:spAutoFit/>
          </a:bodyPr>
          <a:lstStyle/>
          <a:p>
            <a:r>
              <a:rPr lang="es-ES_tradnl" dirty="0"/>
              <a:t>Para apoyarte a responder y comprender la interrogante inicial, revisa los siguientes videos:</a:t>
            </a:r>
          </a:p>
        </p:txBody>
      </p:sp>
      <p:grpSp>
        <p:nvGrpSpPr>
          <p:cNvPr id="14" name="Agrupar 13"/>
          <p:cNvGrpSpPr/>
          <p:nvPr/>
        </p:nvGrpSpPr>
        <p:grpSpPr>
          <a:xfrm>
            <a:off x="2401521" y="2150586"/>
            <a:ext cx="1746805" cy="1746805"/>
            <a:chOff x="547016" y="2036005"/>
            <a:chExt cx="1746805" cy="1746805"/>
          </a:xfrm>
          <a:solidFill>
            <a:schemeClr val="accent6">
              <a:lumMod val="60000"/>
              <a:lumOff val="40000"/>
            </a:schemeClr>
          </a:solidFill>
        </p:grpSpPr>
        <p:sp>
          <p:nvSpPr>
            <p:cNvPr id="15" name="Rectángulo redondeado 14"/>
            <p:cNvSpPr/>
            <p:nvPr/>
          </p:nvSpPr>
          <p:spPr>
            <a:xfrm>
              <a:off x="547016" y="2036005"/>
              <a:ext cx="1746805" cy="174680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ángulo 15"/>
            <p:cNvSpPr/>
            <p:nvPr/>
          </p:nvSpPr>
          <p:spPr>
            <a:xfrm>
              <a:off x="573516" y="2099496"/>
              <a:ext cx="1644481" cy="16444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_tradnl" sz="1200" kern="1200" dirty="0" smtClean="0">
                  <a:solidFill>
                    <a:srgbClr val="0000FF"/>
                  </a:solidFill>
                  <a:hlinkClick r:id="rId2"/>
                </a:rPr>
                <a:t>https://www.youtube.com/watch?v=_L_eb8qT6-0&amp;t=119s</a:t>
              </a:r>
              <a:r>
                <a:rPr lang="es-ES_tradnl" sz="1200" kern="1200" dirty="0" smtClean="0">
                  <a:solidFill>
                    <a:srgbClr val="0000FF"/>
                  </a:solidFill>
                </a:rPr>
                <a:t> </a:t>
              </a:r>
              <a:endParaRPr lang="es-MX" sz="1200" kern="1200" dirty="0">
                <a:solidFill>
                  <a:srgbClr val="0000FF"/>
                </a:solidFill>
              </a:endParaRPr>
            </a:p>
          </p:txBody>
        </p:sp>
      </p:grpSp>
      <p:grpSp>
        <p:nvGrpSpPr>
          <p:cNvPr id="17" name="Agrupar 16"/>
          <p:cNvGrpSpPr/>
          <p:nvPr/>
        </p:nvGrpSpPr>
        <p:grpSpPr>
          <a:xfrm>
            <a:off x="4630724" y="2099424"/>
            <a:ext cx="1746805" cy="1746805"/>
            <a:chOff x="2996229" y="1888057"/>
            <a:chExt cx="1746805" cy="1746805"/>
          </a:xfrm>
          <a:solidFill>
            <a:schemeClr val="accent6">
              <a:lumMod val="60000"/>
              <a:lumOff val="40000"/>
            </a:schemeClr>
          </a:solidFill>
        </p:grpSpPr>
        <p:sp>
          <p:nvSpPr>
            <p:cNvPr id="18" name="Rectángulo redondeado 17"/>
            <p:cNvSpPr/>
            <p:nvPr/>
          </p:nvSpPr>
          <p:spPr>
            <a:xfrm>
              <a:off x="2996229" y="1888057"/>
              <a:ext cx="1746805" cy="174680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ángulo 18"/>
            <p:cNvSpPr/>
            <p:nvPr/>
          </p:nvSpPr>
          <p:spPr>
            <a:xfrm>
              <a:off x="3047391" y="1939219"/>
              <a:ext cx="1644481" cy="16444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_tradnl" sz="1200" kern="1200" dirty="0" smtClean="0">
                  <a:solidFill>
                    <a:srgbClr val="0000FF"/>
                  </a:solidFill>
                  <a:hlinkClick r:id="rId3"/>
                </a:rPr>
                <a:t>https://www.youtube.com/watch?v=On1zwutkKYM</a:t>
              </a:r>
              <a:r>
                <a:rPr lang="es-ES_tradnl" sz="1200" kern="1200" dirty="0" smtClean="0">
                  <a:solidFill>
                    <a:srgbClr val="0000FF"/>
                  </a:solidFill>
                </a:rPr>
                <a:t> </a:t>
              </a:r>
              <a:endParaRPr lang="es-MX" sz="1200" kern="1200" dirty="0">
                <a:solidFill>
                  <a:srgbClr val="0000FF"/>
                </a:solidFill>
              </a:endParaRPr>
            </a:p>
          </p:txBody>
        </p:sp>
      </p:grpSp>
      <p:grpSp>
        <p:nvGrpSpPr>
          <p:cNvPr id="21" name="Agrupar 20"/>
          <p:cNvGrpSpPr/>
          <p:nvPr/>
        </p:nvGrpSpPr>
        <p:grpSpPr>
          <a:xfrm>
            <a:off x="7022883" y="2111753"/>
            <a:ext cx="1746805" cy="1746805"/>
            <a:chOff x="5704386" y="1888057"/>
            <a:chExt cx="1746805" cy="1746805"/>
          </a:xfrm>
          <a:solidFill>
            <a:schemeClr val="accent6">
              <a:lumMod val="60000"/>
              <a:lumOff val="40000"/>
            </a:schemeClr>
          </a:solidFill>
        </p:grpSpPr>
        <p:sp>
          <p:nvSpPr>
            <p:cNvPr id="22" name="Rectángulo redondeado 21"/>
            <p:cNvSpPr/>
            <p:nvPr/>
          </p:nvSpPr>
          <p:spPr>
            <a:xfrm>
              <a:off x="5704386" y="1888057"/>
              <a:ext cx="1746805" cy="174680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ángulo 22"/>
            <p:cNvSpPr/>
            <p:nvPr/>
          </p:nvSpPr>
          <p:spPr>
            <a:xfrm>
              <a:off x="5755548" y="1939219"/>
              <a:ext cx="1644481" cy="16444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_tradnl" sz="1200" kern="1200" dirty="0" smtClean="0">
                  <a:solidFill>
                    <a:srgbClr val="0000FF"/>
                  </a:solidFill>
                  <a:hlinkClick r:id="rId4"/>
                </a:rPr>
                <a:t>https://www.youtube.com/watch?v=MkG-2Tso72Y</a:t>
              </a:r>
              <a:r>
                <a:rPr lang="es-ES_tradnl" sz="1200" kern="1200" dirty="0" smtClean="0">
                  <a:solidFill>
                    <a:srgbClr val="0000FF"/>
                  </a:solidFill>
                </a:rPr>
                <a:t> </a:t>
              </a:r>
              <a:endParaRPr lang="es-MX" sz="1200" u="sng" kern="1200" dirty="0">
                <a:solidFill>
                  <a:srgbClr val="0000FF"/>
                </a:solidFill>
              </a:endParaRPr>
            </a:p>
          </p:txBody>
        </p:sp>
      </p:grpSp>
      <p:sp>
        <p:nvSpPr>
          <p:cNvPr id="12" name="Rectángulo 11"/>
          <p:cNvSpPr/>
          <p:nvPr/>
        </p:nvSpPr>
        <p:spPr>
          <a:xfrm>
            <a:off x="554839" y="5169730"/>
            <a:ext cx="11144659" cy="369332"/>
          </a:xfrm>
          <a:prstGeom prst="rect">
            <a:avLst/>
          </a:prstGeom>
        </p:spPr>
        <p:txBody>
          <a:bodyPr wrap="square">
            <a:spAutoFit/>
          </a:bodyPr>
          <a:lstStyle/>
          <a:p>
            <a:r>
              <a:rPr lang="es-ES_tradnl" dirty="0"/>
              <a:t>Así mismo, </a:t>
            </a:r>
            <a:r>
              <a:rPr lang="es-ES_tradnl" dirty="0" smtClean="0"/>
              <a:t>revisa el siguiente texto: </a:t>
            </a:r>
            <a:r>
              <a:rPr lang="es-ES_tradnl" i="1" dirty="0" smtClean="0"/>
              <a:t>MATEA para docentes (educación y emoción de la mano)</a:t>
            </a: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5800847" y="4251938"/>
            <a:ext cx="3974920" cy="564162"/>
          </a:xfrm>
          <a:prstGeom prst="wedgeRectCallout">
            <a:avLst>
              <a:gd name="adj1" fmla="val -25604"/>
              <a:gd name="adj2" fmla="val -10616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 presentar</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 los videos con la </a:t>
            </a:r>
            <a:r>
              <a:rPr kumimoji="0" lang="es-MX" sz="1200" i="0" u="sng" strike="noStrike" kern="1200" cap="none" spc="0" normalizeH="0" noProof="0" dirty="0">
                <a:ln>
                  <a:noFill/>
                </a:ln>
                <a:solidFill>
                  <a:prstClr val="black"/>
                </a:solidFill>
                <a:effectLst/>
                <a:uLnTx/>
                <a:uFillTx/>
                <a:latin typeface="Calibri" panose="020F0502020204030204"/>
                <a:ea typeface="+mn-ea"/>
                <a:cs typeface="+mn-cs"/>
              </a:rPr>
              <a:t>herramienta pestañas</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a:t>
            </a:r>
            <a:endPar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Bocadillo: rectángulo 20">
            <a:extLst>
              <a:ext uri="{FF2B5EF4-FFF2-40B4-BE49-F238E27FC236}">
                <a16:creationId xmlns="" xmlns:a16="http://schemas.microsoft.com/office/drawing/2014/main" id="{FDF8BE07-5746-4600-9575-6A8755E47DEC}"/>
              </a:ext>
            </a:extLst>
          </p:cNvPr>
          <p:cNvSpPr/>
          <p:nvPr/>
        </p:nvSpPr>
        <p:spPr>
          <a:xfrm>
            <a:off x="5504126" y="466252"/>
            <a:ext cx="7637271" cy="445983"/>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smtClean="0">
                <a:solidFill>
                  <a:prstClr val="black"/>
                </a:solidFill>
                <a:latin typeface="Calibri" panose="020F0502020204030204"/>
              </a:rPr>
              <a:t>seguir en plantilla.</a:t>
            </a:r>
            <a:endParaRPr lang="es-MX" sz="1400" dirty="0">
              <a:solidFill>
                <a:prstClr val="black"/>
              </a:solidFill>
              <a:latin typeface="Calibri" panose="020F0502020204030204"/>
            </a:endParaRPr>
          </a:p>
        </p:txBody>
      </p:sp>
      <p:sp>
        <p:nvSpPr>
          <p:cNvPr id="24" name="Bocadillo: rectángulo 20">
            <a:extLst>
              <a:ext uri="{FF2B5EF4-FFF2-40B4-BE49-F238E27FC236}">
                <a16:creationId xmlns="" xmlns:a16="http://schemas.microsoft.com/office/drawing/2014/main" id="{FDF8BE07-5746-4600-9575-6A8755E47DEC}"/>
              </a:ext>
            </a:extLst>
          </p:cNvPr>
          <p:cNvSpPr/>
          <p:nvPr/>
        </p:nvSpPr>
        <p:spPr>
          <a:xfrm>
            <a:off x="4200220" y="6139601"/>
            <a:ext cx="7637271" cy="445983"/>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400" b="1" dirty="0">
                <a:solidFill>
                  <a:prstClr val="black"/>
                </a:solidFill>
                <a:latin typeface="Calibri" panose="020F0502020204030204"/>
              </a:rPr>
              <a:t>Renato: </a:t>
            </a:r>
            <a:r>
              <a:rPr lang="es-MX" sz="1400" dirty="0" smtClean="0">
                <a:solidFill>
                  <a:prstClr val="black"/>
                </a:solidFill>
                <a:latin typeface="Calibri" panose="020F0502020204030204"/>
              </a:rPr>
              <a:t>para el documento anexo, intenta incluir la imagen del botón que usamos en otros cursos y vincúlalo a este texto: </a:t>
            </a:r>
            <a:r>
              <a:rPr lang="es-ES" sz="1400" dirty="0">
                <a:solidFill>
                  <a:srgbClr val="0000FF"/>
                </a:solidFill>
                <a:hlinkClick r:id="rId5"/>
              </a:rPr>
              <a:t>https://espaciodocente.mx/assets/matea-para-docentes.pdf</a:t>
            </a:r>
            <a:r>
              <a:rPr lang="es-ES" sz="1400" dirty="0">
                <a:solidFill>
                  <a:srgbClr val="0000FF"/>
                </a:solidFill>
              </a:rPr>
              <a:t> </a:t>
            </a:r>
            <a:r>
              <a:rPr lang="es-ES" sz="1400" dirty="0" smtClean="0">
                <a:solidFill>
                  <a:srgbClr val="0000FF"/>
                </a:solidFill>
              </a:rPr>
              <a:t> </a:t>
            </a:r>
            <a:endParaRPr lang="es-MX" sz="1400" dirty="0">
              <a:solidFill>
                <a:prstClr val="black"/>
              </a:solidFill>
              <a:latin typeface="Calibri" panose="020F0502020204030204"/>
            </a:endParaRPr>
          </a:p>
        </p:txBody>
      </p:sp>
      <p:pic>
        <p:nvPicPr>
          <p:cNvPr id="26" name="Imagen 25"/>
          <p:cNvPicPr>
            <a:picLocks noChangeAspect="1"/>
          </p:cNvPicPr>
          <p:nvPr/>
        </p:nvPicPr>
        <p:blipFill>
          <a:blip r:embed="rId6"/>
          <a:stretch>
            <a:fillRect/>
          </a:stretch>
        </p:blipFill>
        <p:spPr>
          <a:xfrm>
            <a:off x="5353050" y="5513021"/>
            <a:ext cx="1190625" cy="538823"/>
          </a:xfrm>
          <a:prstGeom prst="rect">
            <a:avLst/>
          </a:prstGeom>
        </p:spPr>
      </p:pic>
    </p:spTree>
    <p:extLst>
      <p:ext uri="{BB962C8B-B14F-4D97-AF65-F5344CB8AC3E}">
        <p14:creationId xmlns:p14="http://schemas.microsoft.com/office/powerpoint/2010/main" val="406281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a:srcRect t="18932" r="3402"/>
          <a:stretch/>
        </p:blipFill>
        <p:spPr>
          <a:xfrm>
            <a:off x="371515" y="1777302"/>
            <a:ext cx="4699040" cy="1705610"/>
          </a:xfrm>
          <a:prstGeom prst="rect">
            <a:avLst/>
          </a:prstGeom>
        </p:spPr>
      </p:pic>
      <p:sp>
        <p:nvSpPr>
          <p:cNvPr id="10" name="Rectángulo 9"/>
          <p:cNvSpPr/>
          <p:nvPr/>
        </p:nvSpPr>
        <p:spPr>
          <a:xfrm>
            <a:off x="611690" y="998104"/>
            <a:ext cx="2608744" cy="369332"/>
          </a:xfrm>
          <a:prstGeom prst="rect">
            <a:avLst/>
          </a:prstGeom>
        </p:spPr>
        <p:txBody>
          <a:bodyPr wrap="none">
            <a:spAutoFit/>
          </a:bodyPr>
          <a:lstStyle/>
          <a:p>
            <a:r>
              <a:rPr lang="es-MX" dirty="0" smtClean="0"/>
              <a:t>Evidencia </a:t>
            </a:r>
            <a:r>
              <a:rPr lang="es-MX" dirty="0"/>
              <a:t>de desempeño</a:t>
            </a:r>
            <a:endParaRPr lang="es-ES" dirty="0"/>
          </a:p>
        </p:txBody>
      </p:sp>
      <p:sp>
        <p:nvSpPr>
          <p:cNvPr id="12" name="Rectángulo 11"/>
          <p:cNvSpPr/>
          <p:nvPr/>
        </p:nvSpPr>
        <p:spPr>
          <a:xfrm>
            <a:off x="5786186" y="1904169"/>
            <a:ext cx="5968592" cy="4832092"/>
          </a:xfrm>
          <a:prstGeom prst="rect">
            <a:avLst/>
          </a:prstGeom>
        </p:spPr>
        <p:txBody>
          <a:bodyPr wrap="square">
            <a:spAutoFit/>
          </a:bodyPr>
          <a:lstStyle/>
          <a:p>
            <a:r>
              <a:rPr lang="es-MX" sz="1400" b="1" dirty="0" smtClean="0">
                <a:latin typeface="Arial"/>
                <a:cs typeface="Arial"/>
              </a:rPr>
              <a:t>Descripción</a:t>
            </a:r>
            <a:r>
              <a:rPr lang="es-MX" sz="1400" b="1" dirty="0">
                <a:latin typeface="Arial"/>
                <a:cs typeface="Arial"/>
              </a:rPr>
              <a:t>:</a:t>
            </a:r>
            <a:endParaRPr lang="es-ES_tradnl" sz="1400" b="1" dirty="0">
              <a:latin typeface="Arial"/>
              <a:cs typeface="Arial"/>
            </a:endParaRPr>
          </a:p>
          <a:p>
            <a:pPr lvl="0"/>
            <a:r>
              <a:rPr lang="es-MX" sz="1400" dirty="0" smtClean="0">
                <a:latin typeface="Arial"/>
                <a:cs typeface="Arial"/>
              </a:rPr>
              <a:t>1. Revisa </a:t>
            </a:r>
            <a:r>
              <a:rPr lang="es-MX" sz="1400" dirty="0">
                <a:latin typeface="Arial"/>
                <a:cs typeface="Arial"/>
              </a:rPr>
              <a:t>los videos presentados en el tema 1.2, así como la lectura y redacta </a:t>
            </a:r>
            <a:r>
              <a:rPr lang="es-MX" sz="1400" dirty="0" smtClean="0">
                <a:latin typeface="Arial"/>
                <a:cs typeface="Arial"/>
              </a:rPr>
              <a:t>una reflexi</a:t>
            </a:r>
            <a:r>
              <a:rPr lang="es-ES" sz="1400" dirty="0" err="1" smtClean="0">
                <a:latin typeface="Arial"/>
                <a:cs typeface="Arial"/>
              </a:rPr>
              <a:t>ón</a:t>
            </a:r>
            <a:r>
              <a:rPr lang="es-ES" sz="1400" dirty="0" smtClean="0">
                <a:latin typeface="Arial"/>
                <a:cs typeface="Arial"/>
              </a:rPr>
              <a:t> </a:t>
            </a:r>
            <a:r>
              <a:rPr lang="es-MX" sz="1400" dirty="0" smtClean="0">
                <a:latin typeface="Arial"/>
                <a:cs typeface="Arial"/>
              </a:rPr>
              <a:t>(en un documento Word) acerca </a:t>
            </a:r>
            <a:r>
              <a:rPr lang="es-MX" sz="1400" dirty="0">
                <a:latin typeface="Arial"/>
                <a:cs typeface="Arial"/>
              </a:rPr>
              <a:t>de la </a:t>
            </a:r>
            <a:r>
              <a:rPr lang="es-MX" sz="1400" dirty="0" smtClean="0">
                <a:latin typeface="Arial"/>
                <a:cs typeface="Arial"/>
              </a:rPr>
              <a:t>función </a:t>
            </a:r>
            <a:r>
              <a:rPr lang="es-MX" sz="1400" dirty="0">
                <a:latin typeface="Arial"/>
                <a:cs typeface="Arial"/>
              </a:rPr>
              <a:t>de cada emoción.</a:t>
            </a:r>
            <a:endParaRPr lang="es-ES_tradnl" sz="1400" dirty="0">
              <a:latin typeface="Arial"/>
              <a:cs typeface="Arial"/>
            </a:endParaRPr>
          </a:p>
          <a:p>
            <a:pPr lvl="0"/>
            <a:r>
              <a:rPr lang="es-MX" sz="1400" dirty="0" smtClean="0">
                <a:latin typeface="Arial"/>
                <a:cs typeface="Arial"/>
              </a:rPr>
              <a:t>2. Describe </a:t>
            </a:r>
            <a:r>
              <a:rPr lang="es-MX" sz="1400" dirty="0">
                <a:latin typeface="Arial"/>
                <a:cs typeface="Arial"/>
              </a:rPr>
              <a:t>qué siente tu cuerpo cuando experimentas miedo, alegría y todas las emociones</a:t>
            </a:r>
            <a:r>
              <a:rPr lang="es-MX" sz="1400" dirty="0" smtClean="0">
                <a:latin typeface="Arial"/>
                <a:cs typeface="Arial"/>
              </a:rPr>
              <a:t>.</a:t>
            </a:r>
          </a:p>
          <a:p>
            <a:pPr lvl="0"/>
            <a:r>
              <a:rPr lang="es-MX" sz="1400" dirty="0" smtClean="0">
                <a:latin typeface="Arial"/>
                <a:cs typeface="Arial"/>
              </a:rPr>
              <a:t>3. El texto deberá ser de una extensión de 2 a 3 cuartillas, con letra Arial a 12 puntos.</a:t>
            </a:r>
          </a:p>
          <a:p>
            <a:pPr lvl="0"/>
            <a:endParaRPr lang="es-MX" sz="1400" b="1" dirty="0" smtClean="0">
              <a:latin typeface="Arial"/>
              <a:cs typeface="Arial"/>
            </a:endParaRPr>
          </a:p>
          <a:p>
            <a:pPr lvl="0"/>
            <a:r>
              <a:rPr lang="es-MX" sz="1400" b="1" dirty="0" smtClean="0">
                <a:latin typeface="Arial"/>
                <a:cs typeface="Arial"/>
              </a:rPr>
              <a:t>Criterios de desempeño:</a:t>
            </a:r>
          </a:p>
          <a:p>
            <a:pPr marL="342900" lvl="0" indent="-342900">
              <a:buAutoNum type="arabicPeriod"/>
            </a:pPr>
            <a:r>
              <a:rPr lang="es-MX" sz="1400" dirty="0" smtClean="0">
                <a:latin typeface="Arial"/>
                <a:cs typeface="Arial"/>
              </a:rPr>
              <a:t>Suficiencia y coherencia en la redacción del documento.</a:t>
            </a:r>
          </a:p>
          <a:p>
            <a:pPr marL="342900" lvl="0" indent="-342900">
              <a:buAutoNum type="arabicPeriod"/>
            </a:pPr>
            <a:r>
              <a:rPr lang="es-MX" sz="1400" dirty="0" smtClean="0">
                <a:latin typeface="Arial"/>
                <a:cs typeface="Arial"/>
              </a:rPr>
              <a:t>Claridad en el autoconocimiento adquirido sobre los aspectos revisados.</a:t>
            </a:r>
          </a:p>
          <a:p>
            <a:pPr marL="342900" lvl="0" indent="-342900">
              <a:buAutoNum type="arabicPeriod"/>
            </a:pPr>
            <a:r>
              <a:rPr lang="es-MX" sz="1400" dirty="0" smtClean="0">
                <a:latin typeface="Arial"/>
                <a:cs typeface="Arial"/>
              </a:rPr>
              <a:t>Argumentación de ideas.</a:t>
            </a:r>
          </a:p>
          <a:p>
            <a:pPr lvl="0"/>
            <a:endParaRPr lang="es-MX" sz="1400" dirty="0" smtClean="0">
              <a:latin typeface="Arial"/>
              <a:cs typeface="Arial"/>
            </a:endParaRPr>
          </a:p>
          <a:p>
            <a:pPr lvl="0"/>
            <a:r>
              <a:rPr lang="es-MX" sz="1400" b="1" dirty="0" smtClean="0">
                <a:latin typeface="Arial"/>
                <a:cs typeface="Arial"/>
              </a:rPr>
              <a:t>Lineamientos de entrega:</a:t>
            </a:r>
          </a:p>
          <a:p>
            <a:pPr marL="342900" lvl="0" indent="-342900">
              <a:buAutoNum type="arabicPeriod"/>
            </a:pPr>
            <a:r>
              <a:rPr lang="es-MX" sz="1400" dirty="0" smtClean="0">
                <a:latin typeface="Arial"/>
                <a:cs typeface="Arial"/>
              </a:rPr>
              <a:t>Titula el archivo de la siguiente forma: Act1_PrimerApellidoyPrimerNombre. Por ejemplo: Act1_VillanuevaTeresa.</a:t>
            </a:r>
          </a:p>
          <a:p>
            <a:pPr marL="342900" lvl="0" indent="-342900">
              <a:buAutoNum type="arabicPeriod"/>
            </a:pPr>
            <a:r>
              <a:rPr lang="es-MX" sz="1400" dirty="0" smtClean="0">
                <a:latin typeface="Arial"/>
                <a:cs typeface="Arial"/>
              </a:rPr>
              <a:t>Envía tu archivo en formato PDF, a través del apartado de </a:t>
            </a:r>
            <a:r>
              <a:rPr lang="es-MX" sz="1400" b="1" dirty="0" smtClean="0">
                <a:latin typeface="Arial"/>
                <a:cs typeface="Arial"/>
              </a:rPr>
              <a:t>Actividades</a:t>
            </a:r>
            <a:r>
              <a:rPr lang="es-MX" sz="1400" dirty="0" smtClean="0">
                <a:latin typeface="Arial"/>
                <a:cs typeface="Arial"/>
              </a:rPr>
              <a:t> de la plataforma Eminus, a más tardar en la fecha establecida en el calendario de entregas.</a:t>
            </a:r>
            <a:endParaRPr lang="es-MX" sz="1400" dirty="0" smtClean="0"/>
          </a:p>
        </p:txBody>
      </p:sp>
      <p:sp>
        <p:nvSpPr>
          <p:cNvPr id="5" name="Bocadillo: rectángulo 10">
            <a:extLst>
              <a:ext uri="{FF2B5EF4-FFF2-40B4-BE49-F238E27FC236}">
                <a16:creationId xmlns="" xmlns:a16="http://schemas.microsoft.com/office/drawing/2014/main" id="{4FB43EDC-E61D-4B6B-A01D-DB1B96722E81}"/>
              </a:ext>
            </a:extLst>
          </p:cNvPr>
          <p:cNvSpPr/>
          <p:nvPr/>
        </p:nvSpPr>
        <p:spPr>
          <a:xfrm>
            <a:off x="6040370" y="-15137"/>
            <a:ext cx="4853355" cy="835820"/>
          </a:xfrm>
          <a:prstGeom prst="wedgeRectCallout">
            <a:avLst>
              <a:gd name="adj1" fmla="val -58155"/>
              <a:gd name="adj2" fmla="val -109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tx1"/>
                </a:solidFill>
                <a:effectLst/>
                <a:uLnTx/>
                <a:uFillTx/>
                <a:latin typeface="Calibri" panose="020F0502020204030204"/>
                <a:ea typeface="+mn-ea"/>
                <a:cs typeface="+mn-cs"/>
              </a:rPr>
              <a:t>Renato</a:t>
            </a:r>
            <a:r>
              <a:rPr lang="es-MX" sz="1400" dirty="0">
                <a:solidFill>
                  <a:schemeClr val="tx1"/>
                </a:solidFill>
                <a:latin typeface="Calibri" panose="020F0502020204030204"/>
              </a:rPr>
              <a:t>:</a:t>
            </a:r>
            <a:r>
              <a:rPr kumimoji="0" lang="es-MX" sz="1400" b="0" i="0" u="none" strike="noStrike" kern="1200" cap="none" spc="0" normalizeH="0" baseline="0" noProof="0" dirty="0">
                <a:ln>
                  <a:noFill/>
                </a:ln>
                <a:solidFill>
                  <a:schemeClr val="tx1"/>
                </a:solidFill>
                <a:effectLst/>
                <a:uLnTx/>
                <a:uFillTx/>
                <a:latin typeface="Calibri" panose="020F0502020204030204"/>
                <a:ea typeface="+mn-ea"/>
                <a:cs typeface="+mn-cs"/>
              </a:rPr>
              <a:t> intenta que nos quede como</a:t>
            </a:r>
            <a:r>
              <a:rPr kumimoji="0" lang="es-MX" sz="1400" b="0" i="0" u="none" strike="noStrike" kern="1200" cap="none" spc="0" normalizeH="0" noProof="0" dirty="0">
                <a:ln>
                  <a:noFill/>
                </a:ln>
                <a:solidFill>
                  <a:schemeClr val="tx1"/>
                </a:solidFill>
                <a:effectLst/>
                <a:uLnTx/>
                <a:uFillTx/>
                <a:latin typeface="Calibri" panose="020F0502020204030204"/>
                <a:ea typeface="+mn-ea"/>
                <a:cs typeface="+mn-cs"/>
              </a:rPr>
              <a:t> en cursos anteriores, es decir que del recuadro con el ícono, se genere una ventana emergente con la siguiente información.</a:t>
            </a:r>
            <a:endParaRPr kumimoji="0" lang="es-MX"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Rectángulo: esquinas redondeadas 4">
            <a:extLst>
              <a:ext uri="{FF2B5EF4-FFF2-40B4-BE49-F238E27FC236}">
                <a16:creationId xmlns="" xmlns:a16="http://schemas.microsoft.com/office/drawing/2014/main" id="{AF55A350-95FD-4BE3-B989-8FABA6F383DF}"/>
              </a:ext>
            </a:extLst>
          </p:cNvPr>
          <p:cNvSpPr/>
          <p:nvPr/>
        </p:nvSpPr>
        <p:spPr>
          <a:xfrm>
            <a:off x="5786186" y="998104"/>
            <a:ext cx="5361725" cy="77591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latin typeface="Arial"/>
                <a:cs typeface="Arial"/>
              </a:rPr>
              <a:t>Actividad 1. Emociones</a:t>
            </a:r>
          </a:p>
        </p:txBody>
      </p:sp>
    </p:spTree>
    <p:extLst>
      <p:ext uri="{BB962C8B-B14F-4D97-AF65-F5344CB8AC3E}">
        <p14:creationId xmlns:p14="http://schemas.microsoft.com/office/powerpoint/2010/main" val="177604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17" name="Rectángulo 16">
            <a:extLst>
              <a:ext uri="{FF2B5EF4-FFF2-40B4-BE49-F238E27FC236}">
                <a16:creationId xmlns="" xmlns:a16="http://schemas.microsoft.com/office/drawing/2014/main" id="{A7D0FAB8-09DB-4BA0-91DF-6E456A95DCAF}"/>
              </a:ext>
            </a:extLst>
          </p:cNvPr>
          <p:cNvSpPr/>
          <p:nvPr/>
        </p:nvSpPr>
        <p:spPr>
          <a:xfrm>
            <a:off x="560156" y="1107998"/>
            <a:ext cx="11092375" cy="54735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Bocadillo: rectángulo 20">
            <a:extLst>
              <a:ext uri="{FF2B5EF4-FFF2-40B4-BE49-F238E27FC236}">
                <a16:creationId xmlns="" xmlns:a16="http://schemas.microsoft.com/office/drawing/2014/main" id="{FDF8BE07-5746-4600-9575-6A8755E47DEC}"/>
              </a:ext>
            </a:extLst>
          </p:cNvPr>
          <p:cNvSpPr/>
          <p:nvPr/>
        </p:nvSpPr>
        <p:spPr>
          <a:xfrm>
            <a:off x="2273855" y="647613"/>
            <a:ext cx="6142782" cy="414569"/>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100" b="1" dirty="0">
                <a:solidFill>
                  <a:prstClr val="black"/>
                </a:solidFill>
                <a:latin typeface="Calibri" panose="020F0502020204030204"/>
              </a:rPr>
              <a:t>Renato: </a:t>
            </a:r>
            <a:r>
              <a:rPr lang="es-MX" sz="1100" dirty="0">
                <a:solidFill>
                  <a:prstClr val="black"/>
                </a:solidFill>
                <a:latin typeface="Calibri" panose="020F0502020204030204"/>
              </a:rPr>
              <a:t>aquí inicia el </a:t>
            </a:r>
            <a:r>
              <a:rPr lang="es-MX" sz="1100" dirty="0" smtClean="0">
                <a:solidFill>
                  <a:prstClr val="black"/>
                </a:solidFill>
                <a:latin typeface="Calibri" panose="020F0502020204030204"/>
              </a:rPr>
              <a:t>tema 1.3, igualmente cambiar el color del fondo y en herramienta texto e imagen</a:t>
            </a:r>
            <a:endParaRPr kumimoji="0" lang="es-MX" sz="11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uadroTexto 1">
            <a:extLst>
              <a:ext uri="{FF2B5EF4-FFF2-40B4-BE49-F238E27FC236}">
                <a16:creationId xmlns="" xmlns:a16="http://schemas.microsoft.com/office/drawing/2014/main" id="{2C8FD46E-8498-49CC-82B4-C447755B5ABF}"/>
              </a:ext>
            </a:extLst>
          </p:cNvPr>
          <p:cNvSpPr txBox="1"/>
          <p:nvPr/>
        </p:nvSpPr>
        <p:spPr>
          <a:xfrm>
            <a:off x="3764975" y="1778457"/>
            <a:ext cx="7725107" cy="1384995"/>
          </a:xfrm>
          <a:prstGeom prst="rect">
            <a:avLst/>
          </a:prstGeom>
          <a:noFill/>
        </p:spPr>
        <p:txBody>
          <a:bodyPr wrap="square" rtlCol="0">
            <a:spAutoFit/>
          </a:bodyPr>
          <a:lstStyle/>
          <a:p>
            <a:pPr algn="just"/>
            <a:r>
              <a:rPr lang="es-ES" sz="1400" dirty="0" smtClean="0"/>
              <a:t>¿</a:t>
            </a:r>
            <a:r>
              <a:rPr lang="es-ES" sz="1400" dirty="0"/>
              <a:t>Alguna vez te han sugerido que seas más </a:t>
            </a:r>
            <a:r>
              <a:rPr lang="es-ES" sz="1400" dirty="0" smtClean="0"/>
              <a:t>asertivo? </a:t>
            </a:r>
            <a:r>
              <a:rPr lang="es-ES" sz="1400" dirty="0"/>
              <a:t>¿Alguna vez has escuchado que a una persona le hace falta ser asertiva? O, por el contrario, ¿alguna vez has escuchado: mira, esa persona es muy asertiva</a:t>
            </a:r>
            <a:r>
              <a:rPr lang="es-ES" sz="1400" dirty="0" smtClean="0"/>
              <a:t>?</a:t>
            </a:r>
          </a:p>
          <a:p>
            <a:pPr algn="just"/>
            <a:endParaRPr lang="es-ES_tradnl" sz="1400" dirty="0"/>
          </a:p>
          <a:p>
            <a:pPr algn="just"/>
            <a:r>
              <a:rPr lang="es-ES" sz="1400" dirty="0"/>
              <a:t>Socialmente se suele pensar que la asertividad está relacionada con una postura corporal, con un tono de voz o con un exceso de energía en nuestra conducta. </a:t>
            </a:r>
            <a:endParaRPr lang="es-ES" sz="1400" dirty="0" smtClean="0"/>
          </a:p>
        </p:txBody>
      </p:sp>
      <p:sp>
        <p:nvSpPr>
          <p:cNvPr id="5" name="Rectángulo 4">
            <a:extLst>
              <a:ext uri="{FF2B5EF4-FFF2-40B4-BE49-F238E27FC236}">
                <a16:creationId xmlns="" xmlns:a16="http://schemas.microsoft.com/office/drawing/2014/main" id="{1721D64D-65C5-E409-B3BA-B5674AC0D76A}"/>
              </a:ext>
            </a:extLst>
          </p:cNvPr>
          <p:cNvSpPr/>
          <p:nvPr/>
        </p:nvSpPr>
        <p:spPr>
          <a:xfrm>
            <a:off x="978709" y="4130681"/>
            <a:ext cx="10417870" cy="21210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2" name="Bocadillo: rectángulo 20">
            <a:extLst>
              <a:ext uri="{FF2B5EF4-FFF2-40B4-BE49-F238E27FC236}">
                <a16:creationId xmlns="" xmlns:a16="http://schemas.microsoft.com/office/drawing/2014/main" id="{FDF8BE07-5746-4600-9575-6A8755E47DEC}"/>
              </a:ext>
            </a:extLst>
          </p:cNvPr>
          <p:cNvSpPr/>
          <p:nvPr/>
        </p:nvSpPr>
        <p:spPr>
          <a:xfrm>
            <a:off x="5344924" y="3617874"/>
            <a:ext cx="6145158" cy="453763"/>
          </a:xfrm>
          <a:prstGeom prst="wedgeRectCallout">
            <a:avLst>
              <a:gd name="adj1" fmla="val -19872"/>
              <a:gd name="adj2" fmla="val 97071"/>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1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100" b="0" i="0" u="none" strike="noStrike" kern="1200" cap="none" spc="0" normalizeH="0" baseline="0" noProof="0" dirty="0">
                <a:ln>
                  <a:noFill/>
                </a:ln>
                <a:solidFill>
                  <a:prstClr val="black"/>
                </a:solidFill>
                <a:effectLst/>
                <a:uLnTx/>
                <a:uFillTx/>
                <a:latin typeface="Calibri" panose="020F0502020204030204"/>
                <a:ea typeface="+mn-ea"/>
                <a:cs typeface="+mn-cs"/>
              </a:rPr>
              <a:t>elaborar una ilustración con la definición de </a:t>
            </a:r>
            <a:r>
              <a:rPr lang="es-MX" sz="1100" b="1" dirty="0" smtClean="0">
                <a:solidFill>
                  <a:prstClr val="black"/>
                </a:solidFill>
                <a:latin typeface="Calibri" panose="020F0502020204030204"/>
              </a:rPr>
              <a:t>asertividad </a:t>
            </a:r>
            <a:r>
              <a:rPr kumimoji="0" lang="es-MX" sz="1100" b="0" i="0" u="none" strike="noStrike" kern="1200" cap="none" spc="0" normalizeH="0" baseline="0" noProof="0" dirty="0" smtClean="0">
                <a:ln>
                  <a:noFill/>
                </a:ln>
                <a:solidFill>
                  <a:prstClr val="black"/>
                </a:solidFill>
                <a:effectLst/>
                <a:uLnTx/>
                <a:uFillTx/>
                <a:latin typeface="Calibri" panose="020F0502020204030204"/>
                <a:ea typeface="+mn-ea"/>
                <a:cs typeface="+mn-cs"/>
              </a:rPr>
              <a:t>(en</a:t>
            </a:r>
            <a:r>
              <a:rPr lang="es-MX" sz="1100" dirty="0">
                <a:solidFill>
                  <a:prstClr val="black"/>
                </a:solidFill>
                <a:latin typeface="Calibri" panose="020F0502020204030204"/>
              </a:rPr>
              <a:t> </a:t>
            </a:r>
            <a:r>
              <a:rPr lang="es-MX" sz="1100" dirty="0" smtClean="0">
                <a:solidFill>
                  <a:prstClr val="black"/>
                </a:solidFill>
                <a:latin typeface="Calibri" panose="020F0502020204030204"/>
              </a:rPr>
              <a:t>el recuadro </a:t>
            </a:r>
            <a:r>
              <a:rPr kumimoji="0" lang="es-MX" sz="1100" b="0" i="0" u="none" strike="noStrike" kern="1200" cap="none" spc="0" normalizeH="0" noProof="0" dirty="0" smtClean="0">
                <a:ln>
                  <a:noFill/>
                </a:ln>
                <a:solidFill>
                  <a:prstClr val="black"/>
                </a:solidFill>
                <a:effectLst/>
                <a:uLnTx/>
                <a:uFillTx/>
                <a:latin typeface="Calibri" panose="020F0502020204030204"/>
                <a:ea typeface="+mn-ea"/>
                <a:cs typeface="+mn-cs"/>
              </a:rPr>
              <a:t>amarillo)</a:t>
            </a:r>
            <a:r>
              <a:rPr kumimoji="0" lang="es-MX" sz="11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lang="es-MX" sz="1100" dirty="0">
              <a:solidFill>
                <a:prstClr val="black"/>
              </a:solidFill>
              <a:latin typeface="Calibri" panose="020F0502020204030204"/>
            </a:endParaRPr>
          </a:p>
        </p:txBody>
      </p:sp>
      <p:sp>
        <p:nvSpPr>
          <p:cNvPr id="6" name="Rectángulo 5"/>
          <p:cNvSpPr/>
          <p:nvPr/>
        </p:nvSpPr>
        <p:spPr>
          <a:xfrm>
            <a:off x="978709" y="4198560"/>
            <a:ext cx="10195194" cy="2308324"/>
          </a:xfrm>
          <a:prstGeom prst="rect">
            <a:avLst/>
          </a:prstGeom>
        </p:spPr>
        <p:txBody>
          <a:bodyPr wrap="square">
            <a:spAutoFit/>
          </a:bodyPr>
          <a:lstStyle/>
          <a:p>
            <a:pPr algn="just"/>
            <a:r>
              <a:rPr lang="es-ES" dirty="0"/>
              <a:t>La asertividad es una habilidad social que se basa en la comunicación eficaz de tus deseos, necesidades, posiciones y límites a los demás y, al mismo tiempo, en el respeto a los pensamientos y deseos </a:t>
            </a:r>
            <a:r>
              <a:rPr lang="es-ES" dirty="0" smtClean="0"/>
              <a:t>de otros individuos. </a:t>
            </a:r>
            <a:r>
              <a:rPr lang="es-ES" dirty="0"/>
              <a:t>Si eres una persona </a:t>
            </a:r>
            <a:r>
              <a:rPr lang="es-ES" dirty="0" smtClean="0"/>
              <a:t>asertiva, entonces </a:t>
            </a:r>
            <a:r>
              <a:rPr lang="es-ES" dirty="0"/>
              <a:t>te comunicas con claridad y respeto y no hay duda de cuál es tu posición, sin importar el tema. </a:t>
            </a:r>
            <a:r>
              <a:rPr lang="es-ES" dirty="0" smtClean="0"/>
              <a:t>Además, </a:t>
            </a:r>
            <a:r>
              <a:rPr lang="es-ES" dirty="0"/>
              <a:t>no rehúyes a defender tus puntos de vista u objetivos, ni tampoco tratas de influir en los demás para que </a:t>
            </a:r>
            <a:r>
              <a:rPr lang="es-ES" dirty="0" smtClean="0"/>
              <a:t>coincidan contigo. </a:t>
            </a:r>
            <a:r>
              <a:rPr lang="es-ES" dirty="0"/>
              <a:t>Estás abierto tanto a los cumplidos como a las críticas constructivas. Todas las personas pueden mejorar su asertividad mediante ejercicios prácticos y experiencia. </a:t>
            </a:r>
            <a:endParaRPr lang="es-ES_tradnl" dirty="0"/>
          </a:p>
          <a:p>
            <a:endParaRPr lang="es-ES" dirty="0" smtClean="0"/>
          </a:p>
        </p:txBody>
      </p:sp>
      <p:sp>
        <p:nvSpPr>
          <p:cNvPr id="3" name="Rectángulo 2"/>
          <p:cNvSpPr/>
          <p:nvPr/>
        </p:nvSpPr>
        <p:spPr>
          <a:xfrm>
            <a:off x="888589" y="1297048"/>
            <a:ext cx="1683474" cy="369332"/>
          </a:xfrm>
          <a:prstGeom prst="rect">
            <a:avLst/>
          </a:prstGeom>
        </p:spPr>
        <p:txBody>
          <a:bodyPr wrap="none">
            <a:spAutoFit/>
          </a:bodyPr>
          <a:lstStyle/>
          <a:p>
            <a:pPr algn="just"/>
            <a:r>
              <a:rPr lang="es-MX" b="1" dirty="0">
                <a:solidFill>
                  <a:schemeClr val="bg1"/>
                </a:solidFill>
              </a:rPr>
              <a:t>1.3. Asertividad</a:t>
            </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709" y="1759062"/>
            <a:ext cx="2679366" cy="1674604"/>
          </a:xfrm>
          <a:prstGeom prst="rect">
            <a:avLst/>
          </a:prstGeom>
        </p:spPr>
      </p:pic>
      <p:sp>
        <p:nvSpPr>
          <p:cNvPr id="10" name="Rectángulo 9"/>
          <p:cNvSpPr/>
          <p:nvPr/>
        </p:nvSpPr>
        <p:spPr>
          <a:xfrm>
            <a:off x="888589" y="3622775"/>
            <a:ext cx="3020379" cy="369332"/>
          </a:xfrm>
          <a:prstGeom prst="rect">
            <a:avLst/>
          </a:prstGeom>
        </p:spPr>
        <p:txBody>
          <a:bodyPr wrap="none">
            <a:spAutoFit/>
          </a:bodyPr>
          <a:lstStyle/>
          <a:p>
            <a:pPr algn="just"/>
            <a:r>
              <a:rPr lang="es-ES_tradnl" b="1" dirty="0"/>
              <a:t>¿Sabes qué es la asertividad? </a:t>
            </a:r>
            <a:endParaRPr lang="es-ES_tradnl" dirty="0"/>
          </a:p>
        </p:txBody>
      </p:sp>
      <p:sp>
        <p:nvSpPr>
          <p:cNvPr id="14" name="Bocadillo: rectángulo 11">
            <a:extLst>
              <a:ext uri="{FF2B5EF4-FFF2-40B4-BE49-F238E27FC236}">
                <a16:creationId xmlns="" xmlns:a16="http://schemas.microsoft.com/office/drawing/2014/main" id="{E7DAD816-939E-4B3F-80AC-111FE8A6924B}"/>
              </a:ext>
            </a:extLst>
          </p:cNvPr>
          <p:cNvSpPr/>
          <p:nvPr/>
        </p:nvSpPr>
        <p:spPr>
          <a:xfrm>
            <a:off x="3489986" y="1289056"/>
            <a:ext cx="4681337" cy="439882"/>
          </a:xfrm>
          <a:prstGeom prst="wedgeRectCallout">
            <a:avLst>
              <a:gd name="adj1" fmla="val -55647"/>
              <a:gd name="adj2" fmla="val 7651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Jonathan:</a:t>
            </a:r>
            <a:r>
              <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400" u="none" strike="noStrike" kern="1200" cap="none" spc="0" normalizeH="0" baseline="0" noProof="0" dirty="0" smtClean="0">
                <a:ln>
                  <a:noFill/>
                </a:ln>
                <a:solidFill>
                  <a:schemeClr val="bg1"/>
                </a:solidFill>
                <a:effectLst/>
                <a:uLnTx/>
                <a:uFillTx/>
                <a:latin typeface="Calibri" panose="020F0502020204030204"/>
                <a:ea typeface="+mn-ea"/>
                <a:cs typeface="+mn-cs"/>
              </a:rPr>
              <a:t>Crear</a:t>
            </a:r>
            <a:r>
              <a:rPr kumimoji="0" lang="es-MX" sz="1400" u="none" strike="noStrike" kern="1200" cap="none" spc="0" normalizeH="0" noProof="0" dirty="0" smtClean="0">
                <a:ln>
                  <a:noFill/>
                </a:ln>
                <a:solidFill>
                  <a:schemeClr val="bg1"/>
                </a:solidFill>
                <a:effectLst/>
                <a:uLnTx/>
                <a:uFillTx/>
                <a:latin typeface="Calibri" panose="020F0502020204030204"/>
                <a:ea typeface="+mn-ea"/>
                <a:cs typeface="+mn-cs"/>
              </a:rPr>
              <a:t> una imagen que represente la que está de ejemplo.</a:t>
            </a:r>
            <a:r>
              <a:rPr lang="es-MX" sz="1400" dirty="0" smtClean="0">
                <a:solidFill>
                  <a:srgbClr val="FF0000"/>
                </a:solidFill>
                <a:latin typeface="Calibri" panose="020F0502020204030204"/>
              </a:rPr>
              <a:t> </a:t>
            </a:r>
            <a:endParaRPr kumimoji="0" lang="es-MX" sz="140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61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94D191FF-2770-4808-B9E3-E3D5F31A44B9}"/>
              </a:ext>
            </a:extLst>
          </p:cNvPr>
          <p:cNvSpPr/>
          <p:nvPr/>
        </p:nvSpPr>
        <p:spPr>
          <a:xfrm>
            <a:off x="742121" y="1681163"/>
            <a:ext cx="10919995" cy="481171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 xmlns:a16="http://schemas.microsoft.com/office/drawing/2014/main" id="{FD4CA7EC-AF4C-4AFA-8E24-99C135E0B033}"/>
              </a:ext>
            </a:extLst>
          </p:cNvPr>
          <p:cNvSpPr>
            <a:spLocks noGrp="1"/>
          </p:cNvSpPr>
          <p:nvPr>
            <p:ph type="title"/>
          </p:nvPr>
        </p:nvSpPr>
        <p:spPr>
          <a:xfrm>
            <a:off x="839788" y="365126"/>
            <a:ext cx="10515600" cy="722140"/>
          </a:xfrm>
        </p:spPr>
        <p:txBody>
          <a:bodyPr>
            <a:normAutofit/>
          </a:bodyPr>
          <a:lstStyle/>
          <a:p>
            <a:r>
              <a:rPr lang="es-MX" sz="3000" b="1" dirty="0"/>
              <a:t>Información general</a:t>
            </a: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8" y="1681163"/>
            <a:ext cx="5157787" cy="465689"/>
          </a:xfrm>
          <a:ln>
            <a:noFill/>
          </a:ln>
        </p:spPr>
        <p:txBody>
          <a:bodyPr/>
          <a:lstStyle/>
          <a:p>
            <a:r>
              <a:rPr lang="es-MX" dirty="0">
                <a:solidFill>
                  <a:schemeClr val="accent1">
                    <a:lumMod val="50000"/>
                  </a:schemeClr>
                </a:solidFill>
              </a:rPr>
              <a:t>Presentación</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5239176" y="2214083"/>
            <a:ext cx="6188962" cy="3991807"/>
          </a:xfrm>
          <a:ln>
            <a:noFill/>
          </a:ln>
        </p:spPr>
        <p:txBody>
          <a:bodyPr>
            <a:normAutofit fontScale="92500" lnSpcReduction="10000"/>
          </a:bodyPr>
          <a:lstStyle/>
          <a:p>
            <a:pPr marL="0" indent="0" algn="just">
              <a:buNone/>
            </a:pPr>
            <a:r>
              <a:rPr lang="es-ES_tradnl" sz="2400" dirty="0">
                <a:solidFill>
                  <a:schemeClr val="accent1">
                    <a:lumMod val="50000"/>
                  </a:schemeClr>
                </a:solidFill>
              </a:rPr>
              <a:t>E</a:t>
            </a:r>
            <a:r>
              <a:rPr lang="es-ES_tradnl" sz="2400" dirty="0" smtClean="0">
                <a:solidFill>
                  <a:schemeClr val="accent1">
                    <a:lumMod val="50000"/>
                  </a:schemeClr>
                </a:solidFill>
              </a:rPr>
              <a:t>sta Experiencia Educativa </a:t>
            </a:r>
            <a:r>
              <a:rPr lang="es-ES_tradnl" sz="2400" dirty="0">
                <a:solidFill>
                  <a:schemeClr val="accent1">
                    <a:lumMod val="50000"/>
                  </a:schemeClr>
                </a:solidFill>
              </a:rPr>
              <a:t>está diseñada para proveer herramientas para el desarrollo personal, </a:t>
            </a:r>
            <a:r>
              <a:rPr lang="es-ES_tradnl" sz="2400" dirty="0" smtClean="0">
                <a:solidFill>
                  <a:schemeClr val="accent1">
                    <a:lumMod val="50000"/>
                  </a:schemeClr>
                </a:solidFill>
              </a:rPr>
              <a:t>a la par de promover </a:t>
            </a:r>
            <a:r>
              <a:rPr lang="es-ES_tradnl" sz="2400" dirty="0">
                <a:solidFill>
                  <a:schemeClr val="accent1">
                    <a:lumMod val="50000"/>
                  </a:schemeClr>
                </a:solidFill>
              </a:rPr>
              <a:t>el pensamiento crítico y </a:t>
            </a:r>
            <a:r>
              <a:rPr lang="es-ES_tradnl" sz="2400" dirty="0" smtClean="0">
                <a:solidFill>
                  <a:schemeClr val="accent1">
                    <a:lumMod val="50000"/>
                  </a:schemeClr>
                </a:solidFill>
              </a:rPr>
              <a:t>constructivo, conociendo información </a:t>
            </a:r>
            <a:r>
              <a:rPr lang="es-ES_tradnl" sz="2400" dirty="0">
                <a:solidFill>
                  <a:schemeClr val="accent1">
                    <a:lumMod val="50000"/>
                  </a:schemeClr>
                </a:solidFill>
              </a:rPr>
              <a:t>útil para la vida </a:t>
            </a:r>
            <a:r>
              <a:rPr lang="es-ES_tradnl" sz="2400" dirty="0" smtClean="0">
                <a:solidFill>
                  <a:schemeClr val="accent1">
                    <a:lumMod val="50000"/>
                  </a:schemeClr>
                </a:solidFill>
              </a:rPr>
              <a:t>en temas </a:t>
            </a:r>
            <a:r>
              <a:rPr lang="es-ES_tradnl" sz="2400" dirty="0">
                <a:solidFill>
                  <a:schemeClr val="accent1">
                    <a:lumMod val="50000"/>
                  </a:schemeClr>
                </a:solidFill>
              </a:rPr>
              <a:t>de interés como adulto. </a:t>
            </a:r>
            <a:r>
              <a:rPr lang="es-ES_tradnl" sz="2400" dirty="0" smtClean="0">
                <a:solidFill>
                  <a:schemeClr val="accent1">
                    <a:lumMod val="50000"/>
                  </a:schemeClr>
                </a:solidFill>
              </a:rPr>
              <a:t>Dicha</a:t>
            </a:r>
            <a:r>
              <a:rPr lang="es-ES_tradnl" sz="2400" dirty="0">
                <a:solidFill>
                  <a:schemeClr val="accent1">
                    <a:lumMod val="50000"/>
                  </a:schemeClr>
                </a:solidFill>
              </a:rPr>
              <a:t> </a:t>
            </a:r>
            <a:r>
              <a:rPr lang="es-ES_tradnl" sz="2400" dirty="0" smtClean="0">
                <a:solidFill>
                  <a:schemeClr val="accent1">
                    <a:lumMod val="50000"/>
                  </a:schemeClr>
                </a:solidFill>
              </a:rPr>
              <a:t>EE  proporciona </a:t>
            </a:r>
            <a:r>
              <a:rPr lang="es-ES_tradnl" sz="2400" dirty="0">
                <a:solidFill>
                  <a:schemeClr val="accent1">
                    <a:lumMod val="50000"/>
                  </a:schemeClr>
                </a:solidFill>
              </a:rPr>
              <a:t>6 </a:t>
            </a:r>
            <a:r>
              <a:rPr lang="es-ES_tradnl" sz="2400" dirty="0" smtClean="0">
                <a:solidFill>
                  <a:schemeClr val="accent1">
                    <a:lumMod val="50000"/>
                  </a:schemeClr>
                </a:solidFill>
              </a:rPr>
              <a:t>créditos en el Área de Formación de Elección Libre, con </a:t>
            </a:r>
            <a:r>
              <a:rPr lang="es-ES_tradnl" sz="2400" dirty="0">
                <a:solidFill>
                  <a:schemeClr val="accent1">
                    <a:lumMod val="50000"/>
                  </a:schemeClr>
                </a:solidFill>
              </a:rPr>
              <a:t>un total de 60 horas </a:t>
            </a:r>
            <a:r>
              <a:rPr lang="es-ES_tradnl" sz="2400" dirty="0" smtClean="0">
                <a:solidFill>
                  <a:schemeClr val="accent1">
                    <a:lumMod val="50000"/>
                  </a:schemeClr>
                </a:solidFill>
              </a:rPr>
              <a:t> y se estructura </a:t>
            </a:r>
            <a:r>
              <a:rPr lang="es-ES_tradnl" sz="2400" dirty="0">
                <a:solidFill>
                  <a:schemeClr val="accent1">
                    <a:lumMod val="50000"/>
                  </a:schemeClr>
                </a:solidFill>
              </a:rPr>
              <a:t>en tres </a:t>
            </a:r>
            <a:r>
              <a:rPr lang="es-ES_tradnl" sz="2400" dirty="0" smtClean="0">
                <a:solidFill>
                  <a:schemeClr val="accent1">
                    <a:lumMod val="50000"/>
                  </a:schemeClr>
                </a:solidFill>
              </a:rPr>
              <a:t>módulos, en los que se realizarán lecturas</a:t>
            </a:r>
            <a:r>
              <a:rPr lang="es-ES_tradnl" sz="2400" dirty="0">
                <a:solidFill>
                  <a:schemeClr val="accent1">
                    <a:lumMod val="50000"/>
                  </a:schemeClr>
                </a:solidFill>
              </a:rPr>
              <a:t>, ejercicios prácticos y reportes </a:t>
            </a:r>
            <a:r>
              <a:rPr lang="es-ES_tradnl" sz="2400" dirty="0" smtClean="0">
                <a:solidFill>
                  <a:schemeClr val="accent1">
                    <a:lumMod val="50000"/>
                  </a:schemeClr>
                </a:solidFill>
              </a:rPr>
              <a:t>escritos.</a:t>
            </a:r>
          </a:p>
          <a:p>
            <a:pPr marL="0" indent="0" algn="just">
              <a:buNone/>
            </a:pPr>
            <a:r>
              <a:rPr lang="es-ES_tradnl" sz="2400" dirty="0" smtClean="0">
                <a:solidFill>
                  <a:schemeClr val="accent1">
                    <a:lumMod val="50000"/>
                  </a:schemeClr>
                </a:solidFill>
              </a:rPr>
              <a:t>As</a:t>
            </a:r>
            <a:r>
              <a:rPr lang="es-ES" sz="2400" dirty="0" smtClean="0">
                <a:solidFill>
                  <a:schemeClr val="accent1">
                    <a:lumMod val="50000"/>
                  </a:schemeClr>
                </a:solidFill>
              </a:rPr>
              <a:t>í mismo, </a:t>
            </a:r>
            <a:r>
              <a:rPr lang="es-ES_tradnl" sz="2400" dirty="0" smtClean="0">
                <a:solidFill>
                  <a:schemeClr val="accent1">
                    <a:lumMod val="50000"/>
                  </a:schemeClr>
                </a:solidFill>
              </a:rPr>
              <a:t>se </a:t>
            </a:r>
            <a:r>
              <a:rPr lang="es-ES_tradnl" sz="2400" dirty="0">
                <a:solidFill>
                  <a:schemeClr val="accent1">
                    <a:lumMod val="50000"/>
                  </a:schemeClr>
                </a:solidFill>
              </a:rPr>
              <a:t>busca desarrollar capacidades de pensamiento para mejorar los valores de voluntad, disciplina y carácter. La evaluación consiste </a:t>
            </a:r>
            <a:r>
              <a:rPr lang="es-ES_tradnl" sz="2400" dirty="0" smtClean="0">
                <a:solidFill>
                  <a:schemeClr val="accent1">
                    <a:lumMod val="50000"/>
                  </a:schemeClr>
                </a:solidFill>
              </a:rPr>
              <a:t>en la </a:t>
            </a:r>
            <a:r>
              <a:rPr lang="es-ES_tradnl" sz="2400" dirty="0">
                <a:solidFill>
                  <a:schemeClr val="accent1">
                    <a:lumMod val="50000"/>
                  </a:schemeClr>
                </a:solidFill>
              </a:rPr>
              <a:t>entrega </a:t>
            </a:r>
            <a:r>
              <a:rPr lang="es-ES_tradnl" sz="2400" dirty="0" smtClean="0">
                <a:solidFill>
                  <a:schemeClr val="accent1">
                    <a:lumMod val="50000"/>
                  </a:schemeClr>
                </a:solidFill>
              </a:rPr>
              <a:t>de reportes reflexivos y la participación en foros de discusión</a:t>
            </a:r>
            <a:r>
              <a:rPr lang="es-ES" sz="2400" dirty="0" smtClean="0">
                <a:solidFill>
                  <a:schemeClr val="accent1">
                    <a:lumMod val="50000"/>
                  </a:schemeClr>
                </a:solidFill>
              </a:rPr>
              <a:t>. </a:t>
            </a:r>
            <a:endParaRPr lang="es-ES_tradnl" sz="2400" dirty="0">
              <a:solidFill>
                <a:schemeClr val="accent1">
                  <a:lumMod val="50000"/>
                </a:schemeClr>
              </a:solidFill>
            </a:endParaRPr>
          </a:p>
        </p:txBody>
      </p:sp>
      <p:sp>
        <p:nvSpPr>
          <p:cNvPr id="12" name="Bocadillo: rectángulo 11">
            <a:extLst>
              <a:ext uri="{FF2B5EF4-FFF2-40B4-BE49-F238E27FC236}">
                <a16:creationId xmlns="" xmlns:a16="http://schemas.microsoft.com/office/drawing/2014/main" id="{E7DAD816-939E-4B3F-80AC-111FE8A6924B}"/>
              </a:ext>
            </a:extLst>
          </p:cNvPr>
          <p:cNvSpPr/>
          <p:nvPr/>
        </p:nvSpPr>
        <p:spPr>
          <a:xfrm>
            <a:off x="5997575" y="347790"/>
            <a:ext cx="5354637" cy="975150"/>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con </a:t>
            </a:r>
            <a:r>
              <a:rPr lang="es-MX" sz="1400" u="sng" dirty="0">
                <a:solidFill>
                  <a:srgbClr val="000000"/>
                </a:solidFill>
              </a:rPr>
              <a:t>herramienta: </a:t>
            </a:r>
            <a:r>
              <a:rPr lang="es-MX" sz="1400" u="sng" dirty="0" err="1" smtClean="0">
                <a:solidFill>
                  <a:srgbClr val="000000"/>
                </a:solidFill>
              </a:rPr>
              <a:t>diapostiivas</a:t>
            </a:r>
            <a:r>
              <a:rPr lang="es-MX" sz="1400" u="sng" dirty="0" smtClean="0">
                <a:solidFill>
                  <a:srgbClr val="000000"/>
                </a:solidFill>
              </a:rPr>
              <a:t> </a:t>
            </a:r>
            <a:r>
              <a:rPr lang="es-MX" sz="1400" dirty="0">
                <a:solidFill>
                  <a:srgbClr val="000000"/>
                </a:solidFill>
              </a:rPr>
              <a:t>aparece primero la </a:t>
            </a:r>
            <a:r>
              <a:rPr lang="es-MX" sz="1400" i="1" dirty="0">
                <a:solidFill>
                  <a:srgbClr val="000000"/>
                </a:solidFill>
              </a:rPr>
              <a:t>Presentación</a:t>
            </a:r>
            <a:r>
              <a:rPr lang="es-MX" sz="1400" dirty="0">
                <a:solidFill>
                  <a:srgbClr val="000000"/>
                </a:solidFill>
              </a:rPr>
              <a:t>  y después la </a:t>
            </a:r>
            <a:r>
              <a:rPr lang="es-MX" sz="1400" i="1" dirty="0">
                <a:solidFill>
                  <a:srgbClr val="000000"/>
                </a:solidFill>
              </a:rPr>
              <a:t>Unidad de competencia </a:t>
            </a:r>
            <a:r>
              <a:rPr lang="es-MX" sz="1400" dirty="0">
                <a:solidFill>
                  <a:srgbClr val="000000"/>
                </a:solidFill>
              </a:rPr>
              <a:t>(siguiente diapositiva).</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8" name="Bocadillo: rectángulo 10">
            <a:extLst>
              <a:ext uri="{FF2B5EF4-FFF2-40B4-BE49-F238E27FC236}">
                <a16:creationId xmlns="" xmlns:a16="http://schemas.microsoft.com/office/drawing/2014/main" id="{7B8B499A-6106-4A5B-8993-F9F7E5CF9BD7}"/>
              </a:ext>
            </a:extLst>
          </p:cNvPr>
          <p:cNvSpPr/>
          <p:nvPr/>
        </p:nvSpPr>
        <p:spPr>
          <a:xfrm>
            <a:off x="584867" y="6123063"/>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imagen de acuerdo al contenido</a:t>
            </a: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04" y="2214083"/>
            <a:ext cx="4136965" cy="3151973"/>
          </a:xfrm>
          <a:prstGeom prst="rect">
            <a:avLst/>
          </a:prstGeom>
        </p:spPr>
      </p:pic>
      <p:grpSp>
        <p:nvGrpSpPr>
          <p:cNvPr id="14" name="Grupo 13"/>
          <p:cNvGrpSpPr/>
          <p:nvPr/>
        </p:nvGrpSpPr>
        <p:grpSpPr>
          <a:xfrm>
            <a:off x="243469" y="1223032"/>
            <a:ext cx="6350426" cy="513638"/>
            <a:chOff x="839787" y="973776"/>
            <a:chExt cx="6326557" cy="646331"/>
          </a:xfrm>
        </p:grpSpPr>
        <p:pic>
          <p:nvPicPr>
            <p:cNvPr id="15" name="Imagen 14"/>
            <p:cNvPicPr>
              <a:picLocks noChangeAspect="1"/>
            </p:cNvPicPr>
            <p:nvPr/>
          </p:nvPicPr>
          <p:blipFill>
            <a:blip r:embed="rId3"/>
            <a:stretch>
              <a:fillRect/>
            </a:stretch>
          </p:blipFill>
          <p:spPr>
            <a:xfrm>
              <a:off x="839787" y="1009316"/>
              <a:ext cx="438150" cy="390525"/>
            </a:xfrm>
            <a:prstGeom prst="rect">
              <a:avLst/>
            </a:prstGeom>
          </p:spPr>
        </p:pic>
        <p:sp>
          <p:nvSpPr>
            <p:cNvPr id="16" name="CuadroTexto 15"/>
            <p:cNvSpPr txBox="1"/>
            <p:nvPr/>
          </p:nvSpPr>
          <p:spPr>
            <a:xfrm>
              <a:off x="1326729" y="973776"/>
              <a:ext cx="5839615" cy="646331"/>
            </a:xfrm>
            <a:prstGeom prst="rect">
              <a:avLst/>
            </a:prstGeom>
            <a:noFill/>
          </p:spPr>
          <p:txBody>
            <a:bodyPr wrap="square" rtlCol="0">
              <a:spAutoFit/>
            </a:bodyPr>
            <a:lstStyle/>
            <a:p>
              <a:r>
                <a:rPr lang="es-MX" dirty="0"/>
                <a:t>Para </a:t>
              </a:r>
              <a:r>
                <a:rPr lang="es-MX" dirty="0" smtClean="0"/>
                <a:t>revisar el contenido, haga </a:t>
              </a:r>
              <a:r>
                <a:rPr lang="es-MX" dirty="0"/>
                <a:t>clic </a:t>
              </a:r>
              <a:r>
                <a:rPr lang="es-MX" dirty="0" smtClean="0"/>
                <a:t>en </a:t>
              </a:r>
              <a:r>
                <a:rPr lang="es-MX" dirty="0"/>
                <a:t>la flecha de la </a:t>
              </a:r>
              <a:r>
                <a:rPr lang="es-MX" dirty="0" smtClean="0"/>
                <a:t>derecha.</a:t>
              </a:r>
              <a:endParaRPr lang="es-MX" dirty="0"/>
            </a:p>
          </p:txBody>
        </p:sp>
      </p:grpSp>
    </p:spTree>
    <p:extLst>
      <p:ext uri="{BB962C8B-B14F-4D97-AF65-F5344CB8AC3E}">
        <p14:creationId xmlns:p14="http://schemas.microsoft.com/office/powerpoint/2010/main" val="3167722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A7D0FAB8-09DB-4BA0-91DF-6E456A95DCAF}"/>
              </a:ext>
            </a:extLst>
          </p:cNvPr>
          <p:cNvSpPr/>
          <p:nvPr/>
        </p:nvSpPr>
        <p:spPr>
          <a:xfrm>
            <a:off x="224852" y="258913"/>
            <a:ext cx="11797259" cy="638681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ángulo 6"/>
          <p:cNvSpPr/>
          <p:nvPr/>
        </p:nvSpPr>
        <p:spPr>
          <a:xfrm>
            <a:off x="224851" y="469481"/>
            <a:ext cx="11797259" cy="5078313"/>
          </a:xfrm>
          <a:prstGeom prst="rect">
            <a:avLst/>
          </a:prstGeom>
        </p:spPr>
        <p:txBody>
          <a:bodyPr wrap="square">
            <a:spAutoFit/>
          </a:bodyPr>
          <a:lstStyle/>
          <a:p>
            <a:pPr algn="just"/>
            <a:r>
              <a:rPr lang="es-ES" dirty="0"/>
              <a:t>En psicología, el concepto asertividad surge en los Estados Unidos en el contexto clínico a finales de la década de 1940 y a principios de 1950. El desarrollo histórico del estudio de la conducta asertiva se remonta a los escritos de Andrew </a:t>
            </a:r>
            <a:r>
              <a:rPr lang="es-ES" dirty="0" err="1"/>
              <a:t>Salter</a:t>
            </a:r>
            <a:r>
              <a:rPr lang="es-ES" dirty="0"/>
              <a:t> (1949). Más tarde, se señala a </a:t>
            </a:r>
            <a:r>
              <a:rPr lang="es-ES" dirty="0" err="1"/>
              <a:t>Wolpe</a:t>
            </a:r>
            <a:r>
              <a:rPr lang="es-ES" dirty="0"/>
              <a:t> (1958) como el responsable del desarrollo del concepto de asertividad. En el enfoque humanista, la asertividad es una técnica central para el desarrollo humano. En el enfoque conductual, desde la perspectiva del aprendizaje social, Bandura (1969) plantea que la conducta asertiva o no asertiva se aprende a través de la observación de los modelos significativos que las presentan. En el enfoque cognoscitivo, representado por </a:t>
            </a:r>
            <a:r>
              <a:rPr lang="es-ES" dirty="0" err="1"/>
              <a:t>Lange</a:t>
            </a:r>
            <a:r>
              <a:rPr lang="es-ES" dirty="0"/>
              <a:t> y </a:t>
            </a:r>
            <a:r>
              <a:rPr lang="es-ES" dirty="0" err="1"/>
              <a:t>Jakubowski</a:t>
            </a:r>
            <a:r>
              <a:rPr lang="es-ES" dirty="0"/>
              <a:t> (1976) se incorporan cuatro procedimientos básicos en el desarrollo de habilidades asertivas</a:t>
            </a:r>
            <a:r>
              <a:rPr lang="es-ES" dirty="0" smtClean="0"/>
              <a:t>:</a:t>
            </a:r>
          </a:p>
          <a:p>
            <a:pPr algn="just"/>
            <a:endParaRPr lang="es-ES" dirty="0"/>
          </a:p>
          <a:p>
            <a:endParaRPr lang="es-ES" dirty="0" smtClean="0">
              <a:solidFill>
                <a:srgbClr val="FF33CC"/>
              </a:solidFill>
            </a:endParaRPr>
          </a:p>
          <a:p>
            <a:endParaRPr lang="es-ES" dirty="0" smtClean="0">
              <a:solidFill>
                <a:srgbClr val="FF33CC"/>
              </a:solidFill>
            </a:endParaRPr>
          </a:p>
          <a:p>
            <a:r>
              <a:rPr lang="es-ES" dirty="0" smtClean="0">
                <a:solidFill>
                  <a:srgbClr val="7030A0"/>
                </a:solidFill>
              </a:rPr>
              <a:t>1</a:t>
            </a:r>
            <a:r>
              <a:rPr lang="es-ES" dirty="0">
                <a:solidFill>
                  <a:srgbClr val="7030A0"/>
                </a:solidFill>
              </a:rPr>
              <a:t>. Enseñar la diferencia entre asertividad y agresividad.</a:t>
            </a:r>
            <a:endParaRPr lang="es-ES_tradnl" dirty="0">
              <a:solidFill>
                <a:srgbClr val="7030A0"/>
              </a:solidFill>
            </a:endParaRPr>
          </a:p>
          <a:p>
            <a:r>
              <a:rPr lang="es-ES" dirty="0">
                <a:solidFill>
                  <a:srgbClr val="7030A0"/>
                </a:solidFill>
              </a:rPr>
              <a:t>2. Ayudar a identificar y a aceptar los derechos personales y los derechos de los demás.</a:t>
            </a:r>
            <a:endParaRPr lang="es-ES_tradnl" dirty="0">
              <a:solidFill>
                <a:srgbClr val="7030A0"/>
              </a:solidFill>
            </a:endParaRPr>
          </a:p>
          <a:p>
            <a:r>
              <a:rPr lang="es-ES" dirty="0">
                <a:solidFill>
                  <a:srgbClr val="7030A0"/>
                </a:solidFill>
              </a:rPr>
              <a:t>3. Reducir obstáculos cognoscitivos y afectivos para actuar de manera asertiva. </a:t>
            </a:r>
            <a:endParaRPr lang="es-ES_tradnl" dirty="0">
              <a:solidFill>
                <a:srgbClr val="7030A0"/>
              </a:solidFill>
            </a:endParaRPr>
          </a:p>
          <a:p>
            <a:r>
              <a:rPr lang="es-ES" dirty="0">
                <a:solidFill>
                  <a:srgbClr val="7030A0"/>
                </a:solidFill>
              </a:rPr>
              <a:t>4. Reducir ideas irracionales, ansiedades, culpas y desarrollar destrezas asertivas a través de la práctica activa de dichos métodos</a:t>
            </a:r>
            <a:r>
              <a:rPr lang="es-ES" dirty="0" smtClean="0">
                <a:solidFill>
                  <a:srgbClr val="FF33CC"/>
                </a:solidFill>
              </a:rPr>
              <a:t>.</a:t>
            </a:r>
          </a:p>
          <a:p>
            <a:endParaRPr lang="es-ES" dirty="0">
              <a:solidFill>
                <a:srgbClr val="FF33CC"/>
              </a:solidFill>
            </a:endParaRPr>
          </a:p>
          <a:p>
            <a:endParaRPr lang="es-ES_tradnl" dirty="0">
              <a:solidFill>
                <a:srgbClr val="FF33CC"/>
              </a:solidFill>
            </a:endParaRPr>
          </a:p>
          <a:p>
            <a:pPr algn="just"/>
            <a:endParaRPr lang="es-ES_tradnl" dirty="0"/>
          </a:p>
        </p:txBody>
      </p:sp>
      <p:sp>
        <p:nvSpPr>
          <p:cNvPr id="9" name="Bocadillo: rectángulo 20">
            <a:extLst>
              <a:ext uri="{FF2B5EF4-FFF2-40B4-BE49-F238E27FC236}">
                <a16:creationId xmlns="" xmlns:a16="http://schemas.microsoft.com/office/drawing/2014/main" id="{FDF8BE07-5746-4600-9575-6A8755E47DEC}"/>
              </a:ext>
            </a:extLst>
          </p:cNvPr>
          <p:cNvSpPr/>
          <p:nvPr/>
        </p:nvSpPr>
        <p:spPr>
          <a:xfrm>
            <a:off x="4621024" y="2731638"/>
            <a:ext cx="6145158" cy="453763"/>
          </a:xfrm>
          <a:prstGeom prst="wedgeRectCallout">
            <a:avLst>
              <a:gd name="adj1" fmla="val -19872"/>
              <a:gd name="adj2" fmla="val 97071"/>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1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100" b="0" i="0" u="none" strike="noStrike" kern="1200" cap="none" spc="0" normalizeH="0" baseline="0" noProof="0" dirty="0">
                <a:ln>
                  <a:noFill/>
                </a:ln>
                <a:solidFill>
                  <a:prstClr val="black"/>
                </a:solidFill>
                <a:effectLst/>
                <a:uLnTx/>
                <a:uFillTx/>
                <a:latin typeface="Calibri" panose="020F0502020204030204"/>
                <a:ea typeface="+mn-ea"/>
                <a:cs typeface="+mn-cs"/>
              </a:rPr>
              <a:t>elaborar una </a:t>
            </a:r>
            <a:r>
              <a:rPr kumimoji="0" lang="es-MX" sz="1100" b="0" i="0" u="none" strike="noStrike" kern="1200" cap="none" spc="0" normalizeH="0" baseline="0" noProof="0" dirty="0" smtClean="0">
                <a:ln>
                  <a:noFill/>
                </a:ln>
                <a:solidFill>
                  <a:prstClr val="black"/>
                </a:solidFill>
                <a:effectLst/>
                <a:uLnTx/>
                <a:uFillTx/>
                <a:latin typeface="Calibri" panose="020F0502020204030204"/>
                <a:ea typeface="+mn-ea"/>
                <a:cs typeface="+mn-cs"/>
              </a:rPr>
              <a:t>infograf</a:t>
            </a:r>
            <a:r>
              <a:rPr kumimoji="0" lang="es-ES" sz="1100" b="0" i="0" u="none" strike="noStrike" kern="1200" cap="none" spc="0" normalizeH="0" baseline="0" noProof="0" dirty="0" err="1" smtClean="0">
                <a:ln>
                  <a:noFill/>
                </a:ln>
                <a:solidFill>
                  <a:prstClr val="black"/>
                </a:solidFill>
                <a:effectLst/>
                <a:uLnTx/>
                <a:uFillTx/>
                <a:latin typeface="Calibri" panose="020F0502020204030204"/>
                <a:ea typeface="+mn-ea"/>
                <a:cs typeface="+mn-cs"/>
              </a:rPr>
              <a:t>ía</a:t>
            </a:r>
            <a:r>
              <a:rPr kumimoji="0" lang="es-ES" sz="11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100" b="0" i="0" u="none" strike="noStrike" kern="1200" cap="none" spc="0" normalizeH="0" baseline="0" noProof="0" dirty="0" smtClean="0">
                <a:ln>
                  <a:noFill/>
                </a:ln>
                <a:solidFill>
                  <a:prstClr val="black"/>
                </a:solidFill>
                <a:effectLst/>
                <a:uLnTx/>
                <a:uFillTx/>
                <a:latin typeface="Calibri" panose="020F0502020204030204"/>
                <a:ea typeface="+mn-ea"/>
                <a:cs typeface="+mn-cs"/>
              </a:rPr>
              <a:t>con este texto señalado</a:t>
            </a:r>
            <a:r>
              <a:rPr kumimoji="0" lang="es-MX" sz="1100" b="0" i="0" u="none" strike="noStrike" kern="1200" cap="none" spc="0" normalizeH="0" noProof="0" dirty="0" smtClean="0">
                <a:ln>
                  <a:noFill/>
                </a:ln>
                <a:solidFill>
                  <a:prstClr val="black"/>
                </a:solidFill>
                <a:effectLst/>
                <a:uLnTx/>
                <a:uFillTx/>
                <a:latin typeface="Calibri" panose="020F0502020204030204"/>
                <a:ea typeface="+mn-ea"/>
                <a:cs typeface="+mn-cs"/>
              </a:rPr>
              <a:t> en color rosa.</a:t>
            </a:r>
            <a:endParaRPr lang="es-MX" sz="1100" dirty="0">
              <a:solidFill>
                <a:prstClr val="black"/>
              </a:solidFill>
              <a:latin typeface="Calibri" panose="020F0502020204030204"/>
            </a:endParaRPr>
          </a:p>
        </p:txBody>
      </p:sp>
      <p:sp>
        <p:nvSpPr>
          <p:cNvPr id="6" name="Bocadillo: rectángulo 20">
            <a:extLst>
              <a:ext uri="{FF2B5EF4-FFF2-40B4-BE49-F238E27FC236}">
                <a16:creationId xmlns="" xmlns:a16="http://schemas.microsoft.com/office/drawing/2014/main" id="{FDF8BE07-5746-4600-9575-6A8755E47DEC}"/>
              </a:ext>
            </a:extLst>
          </p:cNvPr>
          <p:cNvSpPr/>
          <p:nvPr/>
        </p:nvSpPr>
        <p:spPr>
          <a:xfrm>
            <a:off x="1732084" y="-207285"/>
            <a:ext cx="3452691" cy="414569"/>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100" b="1" dirty="0">
                <a:solidFill>
                  <a:prstClr val="black"/>
                </a:solidFill>
                <a:latin typeface="Calibri" panose="020F0502020204030204"/>
              </a:rPr>
              <a:t>Renato: </a:t>
            </a:r>
            <a:r>
              <a:rPr lang="es-MX" sz="1100" dirty="0" smtClean="0">
                <a:solidFill>
                  <a:prstClr val="black"/>
                </a:solidFill>
                <a:latin typeface="Calibri" panose="020F0502020204030204"/>
              </a:rPr>
              <a:t>continuar en platilla</a:t>
            </a:r>
            <a:endParaRPr kumimoji="0" lang="es-MX" sz="11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96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7D0FAB8-09DB-4BA0-91DF-6E456A95DCAF}"/>
              </a:ext>
            </a:extLst>
          </p:cNvPr>
          <p:cNvSpPr/>
          <p:nvPr/>
        </p:nvSpPr>
        <p:spPr>
          <a:xfrm>
            <a:off x="224852" y="258913"/>
            <a:ext cx="11797259" cy="638681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ángulo 7"/>
          <p:cNvSpPr/>
          <p:nvPr/>
        </p:nvSpPr>
        <p:spPr>
          <a:xfrm>
            <a:off x="370381" y="379254"/>
            <a:ext cx="11506200" cy="6186309"/>
          </a:xfrm>
          <a:prstGeom prst="rect">
            <a:avLst/>
          </a:prstGeom>
        </p:spPr>
        <p:txBody>
          <a:bodyPr wrap="square">
            <a:spAutoFit/>
          </a:bodyPr>
          <a:lstStyle/>
          <a:p>
            <a:pPr algn="just"/>
            <a:r>
              <a:rPr lang="es-ES" dirty="0"/>
              <a:t>Algunos autores, entre ellos </a:t>
            </a:r>
            <a:r>
              <a:rPr lang="es-ES" dirty="0" err="1"/>
              <a:t>Jakubowski</a:t>
            </a:r>
            <a:r>
              <a:rPr lang="es-ES" dirty="0"/>
              <a:t> y </a:t>
            </a:r>
            <a:r>
              <a:rPr lang="es-ES" dirty="0" err="1"/>
              <a:t>Lange</a:t>
            </a:r>
            <a:r>
              <a:rPr lang="es-ES" dirty="0"/>
              <a:t> (1978), señalan que existen cuatro tipos de conductas asertivas</a:t>
            </a:r>
            <a:r>
              <a:rPr lang="es-ES" dirty="0" smtClean="0"/>
              <a:t>:</a:t>
            </a:r>
          </a:p>
          <a:p>
            <a:pPr algn="just"/>
            <a:endParaRPr lang="es-ES" dirty="0" smtClean="0"/>
          </a:p>
          <a:p>
            <a:pPr algn="just"/>
            <a:endParaRPr lang="es-ES_tradnl" dirty="0"/>
          </a:p>
          <a:p>
            <a:pPr algn="just"/>
            <a:r>
              <a:rPr lang="es-ES" b="1" dirty="0">
                <a:solidFill>
                  <a:srgbClr val="7030A0"/>
                </a:solidFill>
              </a:rPr>
              <a:t>Básica:</a:t>
            </a:r>
            <a:r>
              <a:rPr lang="es-ES" dirty="0">
                <a:solidFill>
                  <a:srgbClr val="7030A0"/>
                </a:solidFill>
              </a:rPr>
              <a:t> Se refiere a la simple expresión de los derechos, las creencias, opiniones y los sentimientos personales, tales como el afecto o aprecio a otra persona. Esta serie de conductas son las formas de asertividad más fáciles de realizar debido a que la persona no tiene que involucrarse directamente ni debe defenderse de algo. Además, la iniciativa es del individuo, es decir, no tiene que responder a una influencia externa sino que toma la decisión personal de realizar la acción.</a:t>
            </a:r>
            <a:endParaRPr lang="es-ES_tradnl" dirty="0">
              <a:solidFill>
                <a:srgbClr val="7030A0"/>
              </a:solidFill>
            </a:endParaRPr>
          </a:p>
          <a:p>
            <a:pPr algn="just"/>
            <a:r>
              <a:rPr lang="es-ES" b="1" dirty="0" smtClean="0">
                <a:solidFill>
                  <a:srgbClr val="7030A0"/>
                </a:solidFill>
              </a:rPr>
              <a:t>Empática</a:t>
            </a:r>
            <a:r>
              <a:rPr lang="es-ES" b="1" dirty="0">
                <a:solidFill>
                  <a:srgbClr val="7030A0"/>
                </a:solidFill>
              </a:rPr>
              <a:t>:</a:t>
            </a:r>
            <a:r>
              <a:rPr lang="es-ES" dirty="0">
                <a:solidFill>
                  <a:srgbClr val="7030A0"/>
                </a:solidFill>
              </a:rPr>
              <a:t> Se da cuando la situación requiere de más que una simple expresión de sentimientos o necesidades. Por ejemplo, en aquellos escenarios en los que se desea transmitir sensibilidad a otra persona. Es decir, cuando la comunicación incluye el reconocimiento de la situación o de los sentimientos de la otra persona. En este tipo de asertividad es importante darle tiempo a los demás para que respondan: hay que escuchar y tomar en cuenta los sentimientos de los otros.</a:t>
            </a:r>
            <a:endParaRPr lang="es-ES_tradnl" dirty="0">
              <a:solidFill>
                <a:srgbClr val="7030A0"/>
              </a:solidFill>
            </a:endParaRPr>
          </a:p>
          <a:p>
            <a:pPr algn="just"/>
            <a:r>
              <a:rPr lang="es-ES" b="1" dirty="0">
                <a:solidFill>
                  <a:srgbClr val="7030A0"/>
                </a:solidFill>
              </a:rPr>
              <a:t>Escalar:</a:t>
            </a:r>
            <a:r>
              <a:rPr lang="es-ES" dirty="0">
                <a:solidFill>
                  <a:srgbClr val="7030A0"/>
                </a:solidFill>
              </a:rPr>
              <a:t> Implica comenzar con un mínimo de imposición o petición en la respuesta asertiva y valorar el impacto de ésta. En aquellos casos en que la conducta no produce el efecto deseado o cuando la respuesta es acompañada de emoción negativa o una posible consecuencia desfavorable, se puede incrementar la intensidad y rigidez de la asertividad, siempre recordando ser amables. </a:t>
            </a:r>
            <a:r>
              <a:rPr lang="es-MX" dirty="0">
                <a:solidFill>
                  <a:srgbClr val="7030A0"/>
                </a:solidFill>
              </a:rPr>
              <a:t>Si el mensaje asertivo es ignorado por una persona que se encuentra amenazando alguno de nuestros derechos, la respuesta asertiva debe ser más firme, sin llegar a la agresión.</a:t>
            </a:r>
            <a:endParaRPr lang="es-ES_tradnl" dirty="0">
              <a:solidFill>
                <a:srgbClr val="7030A0"/>
              </a:solidFill>
            </a:endParaRPr>
          </a:p>
          <a:p>
            <a:pPr algn="just"/>
            <a:r>
              <a:rPr lang="es-ES" b="1" dirty="0" err="1">
                <a:solidFill>
                  <a:srgbClr val="7030A0"/>
                </a:solidFill>
              </a:rPr>
              <a:t>Confrontativa</a:t>
            </a:r>
            <a:r>
              <a:rPr lang="es-ES" b="1" dirty="0">
                <a:solidFill>
                  <a:srgbClr val="7030A0"/>
                </a:solidFill>
              </a:rPr>
              <a:t>:</a:t>
            </a:r>
            <a:r>
              <a:rPr lang="es-ES" dirty="0">
                <a:solidFill>
                  <a:srgbClr val="7030A0"/>
                </a:solidFill>
              </a:rPr>
              <a:t> se usa cuando las palabras de una persona contradicen sus actos. Consiste en describir objetivamente a la persona lo que dijo y lo que hizo, para confrontarlo a los hechos. Es decir, implica describir objetivamente lo que la otra persona dijo que haría, describir lo que realmente hizo, describir los propios sentimientos y expresar lo que se quiere del otro sin realizar ninguna evaluación. Este tipo de respuesta se utiliza cuando tenemos claro que la persona ha querido agredirnos conscientemente.</a:t>
            </a:r>
            <a:endParaRPr lang="es-ES_tradnl" dirty="0">
              <a:solidFill>
                <a:srgbClr val="7030A0"/>
              </a:solidFill>
            </a:endParaRPr>
          </a:p>
        </p:txBody>
      </p:sp>
      <p:sp>
        <p:nvSpPr>
          <p:cNvPr id="9" name="Bocadillo: rectángulo 20">
            <a:extLst>
              <a:ext uri="{FF2B5EF4-FFF2-40B4-BE49-F238E27FC236}">
                <a16:creationId xmlns="" xmlns:a16="http://schemas.microsoft.com/office/drawing/2014/main" id="{FDF8BE07-5746-4600-9575-6A8755E47DEC}"/>
              </a:ext>
            </a:extLst>
          </p:cNvPr>
          <p:cNvSpPr/>
          <p:nvPr/>
        </p:nvSpPr>
        <p:spPr>
          <a:xfrm>
            <a:off x="5804188" y="788539"/>
            <a:ext cx="6145158" cy="367162"/>
          </a:xfrm>
          <a:prstGeom prst="wedgeRectCallout">
            <a:avLst>
              <a:gd name="adj1" fmla="val -19872"/>
              <a:gd name="adj2" fmla="val 97071"/>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1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ES" sz="1100" b="0" i="0" u="none" strike="noStrike" kern="1200" cap="none" spc="0" normalizeH="0" baseline="0" noProof="0" dirty="0" smtClean="0">
                <a:ln>
                  <a:noFill/>
                </a:ln>
                <a:solidFill>
                  <a:prstClr val="black"/>
                </a:solidFill>
                <a:effectLst/>
                <a:uLnTx/>
                <a:uFillTx/>
                <a:latin typeface="Calibri" panose="020F0502020204030204"/>
                <a:ea typeface="+mn-ea"/>
                <a:cs typeface="+mn-cs"/>
              </a:rPr>
              <a:t>Favor de elaborar una propuesta para presentar este texto</a:t>
            </a:r>
            <a:r>
              <a:rPr kumimoji="0" lang="es-ES" sz="1100" b="0" i="0" u="none" strike="noStrike" kern="1200" cap="none" spc="0" normalizeH="0" noProof="0" dirty="0" smtClean="0">
                <a:ln>
                  <a:noFill/>
                </a:ln>
                <a:solidFill>
                  <a:prstClr val="black"/>
                </a:solidFill>
                <a:effectLst/>
                <a:uLnTx/>
                <a:uFillTx/>
                <a:latin typeface="Calibri" panose="020F0502020204030204"/>
                <a:ea typeface="+mn-ea"/>
                <a:cs typeface="+mn-cs"/>
              </a:rPr>
              <a:t> señalado en color rosa, puede ser una presentación u otra, agradeceré mucho tu apoyo.</a:t>
            </a:r>
            <a:endParaRPr lang="es-MX" sz="1100" dirty="0">
              <a:solidFill>
                <a:prstClr val="black"/>
              </a:solidFill>
              <a:latin typeface="Calibri" panose="020F0502020204030204"/>
            </a:endParaRPr>
          </a:p>
        </p:txBody>
      </p:sp>
      <p:sp>
        <p:nvSpPr>
          <p:cNvPr id="6" name="Bocadillo: rectángulo 20">
            <a:extLst>
              <a:ext uri="{FF2B5EF4-FFF2-40B4-BE49-F238E27FC236}">
                <a16:creationId xmlns="" xmlns:a16="http://schemas.microsoft.com/office/drawing/2014/main" id="{FDF8BE07-5746-4600-9575-6A8755E47DEC}"/>
              </a:ext>
            </a:extLst>
          </p:cNvPr>
          <p:cNvSpPr/>
          <p:nvPr/>
        </p:nvSpPr>
        <p:spPr>
          <a:xfrm>
            <a:off x="2227673" y="-207285"/>
            <a:ext cx="3452691" cy="414569"/>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100" b="1" dirty="0">
                <a:solidFill>
                  <a:prstClr val="black"/>
                </a:solidFill>
                <a:latin typeface="Calibri" panose="020F0502020204030204"/>
              </a:rPr>
              <a:t>Renato: </a:t>
            </a:r>
            <a:r>
              <a:rPr lang="es-MX" sz="1100" dirty="0" smtClean="0">
                <a:solidFill>
                  <a:prstClr val="black"/>
                </a:solidFill>
                <a:latin typeface="Calibri" panose="020F0502020204030204"/>
              </a:rPr>
              <a:t>continuar en plantilla.</a:t>
            </a:r>
            <a:endParaRPr kumimoji="0" lang="es-MX" sz="11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27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 xmlns:a16="http://schemas.microsoft.com/office/drawing/2014/main" id="{A7D0FAB8-09DB-4BA0-91DF-6E456A95DCAF}"/>
              </a:ext>
            </a:extLst>
          </p:cNvPr>
          <p:cNvSpPr/>
          <p:nvPr/>
        </p:nvSpPr>
        <p:spPr>
          <a:xfrm>
            <a:off x="6300140" y="3516063"/>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10" name="Rectángulo 9">
            <a:extLst>
              <a:ext uri="{FF2B5EF4-FFF2-40B4-BE49-F238E27FC236}">
                <a16:creationId xmlns="" xmlns:a16="http://schemas.microsoft.com/office/drawing/2014/main" id="{A7D0FAB8-09DB-4BA0-91DF-6E456A95DCAF}"/>
              </a:ext>
            </a:extLst>
          </p:cNvPr>
          <p:cNvSpPr/>
          <p:nvPr/>
        </p:nvSpPr>
        <p:spPr>
          <a:xfrm>
            <a:off x="6305609" y="209196"/>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9" name="Rectángulo 8">
            <a:extLst>
              <a:ext uri="{FF2B5EF4-FFF2-40B4-BE49-F238E27FC236}">
                <a16:creationId xmlns="" xmlns:a16="http://schemas.microsoft.com/office/drawing/2014/main" id="{A7D0FAB8-09DB-4BA0-91DF-6E456A95DCAF}"/>
              </a:ext>
            </a:extLst>
          </p:cNvPr>
          <p:cNvSpPr/>
          <p:nvPr/>
        </p:nvSpPr>
        <p:spPr>
          <a:xfrm>
            <a:off x="297545" y="3562230"/>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17" name="Rectángulo 16">
            <a:extLst>
              <a:ext uri="{FF2B5EF4-FFF2-40B4-BE49-F238E27FC236}">
                <a16:creationId xmlns="" xmlns:a16="http://schemas.microsoft.com/office/drawing/2014/main" id="{A7D0FAB8-09DB-4BA0-91DF-6E456A95DCAF}"/>
              </a:ext>
            </a:extLst>
          </p:cNvPr>
          <p:cNvSpPr/>
          <p:nvPr/>
        </p:nvSpPr>
        <p:spPr>
          <a:xfrm>
            <a:off x="264154" y="221975"/>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5" name="CuadroTexto 4">
            <a:extLst>
              <a:ext uri="{FF2B5EF4-FFF2-40B4-BE49-F238E27FC236}">
                <a16:creationId xmlns="" xmlns:a16="http://schemas.microsoft.com/office/drawing/2014/main" id="{E1BD6B2F-7CA8-4B43-BC02-6C89E8D3F168}"/>
              </a:ext>
            </a:extLst>
          </p:cNvPr>
          <p:cNvSpPr txBox="1"/>
          <p:nvPr/>
        </p:nvSpPr>
        <p:spPr>
          <a:xfrm>
            <a:off x="297545" y="311044"/>
            <a:ext cx="5424381" cy="3108543"/>
          </a:xfrm>
          <a:prstGeom prst="rect">
            <a:avLst/>
          </a:prstGeom>
          <a:noFill/>
        </p:spPr>
        <p:txBody>
          <a:bodyPr wrap="square" rtlCol="0">
            <a:spAutoFit/>
          </a:bodyPr>
          <a:lstStyle/>
          <a:p>
            <a:r>
              <a:rPr lang="es-ES" sz="1400" b="1" dirty="0"/>
              <a:t>¿Por qué es importante la asertividad? </a:t>
            </a:r>
            <a:endParaRPr lang="es-ES_tradnl" sz="1400" dirty="0"/>
          </a:p>
          <a:p>
            <a:pPr algn="just"/>
            <a:r>
              <a:rPr lang="es-ES" sz="1400" dirty="0"/>
              <a:t>Una persona asertiva comunica claramente sus deseos y establece límites, pero no hace demandas a </a:t>
            </a:r>
            <a:r>
              <a:rPr lang="es-ES" sz="1400" dirty="0" smtClean="0"/>
              <a:t>otros ni </a:t>
            </a:r>
            <a:r>
              <a:rPr lang="es-ES" sz="1400" dirty="0"/>
              <a:t>ataca si no se cumplen </a:t>
            </a:r>
            <a:r>
              <a:rPr lang="es-ES" sz="1400" dirty="0" smtClean="0"/>
              <a:t>sus solicitudes</a:t>
            </a:r>
            <a:r>
              <a:rPr lang="es-ES" sz="1400" dirty="0"/>
              <a:t>. La asertividad también sirve para protegerse de depredadores sociales</a:t>
            </a:r>
            <a:r>
              <a:rPr lang="es-ES" sz="1400" dirty="0" smtClean="0"/>
              <a:t>.</a:t>
            </a:r>
          </a:p>
          <a:p>
            <a:pPr algn="just"/>
            <a:endParaRPr lang="es-ES_tradnl" sz="1400" dirty="0"/>
          </a:p>
          <a:p>
            <a:r>
              <a:rPr lang="es-ES" sz="1400" b="1" dirty="0">
                <a:solidFill>
                  <a:srgbClr val="7030A0"/>
                </a:solidFill>
              </a:rPr>
              <a:t>La persona asertiva:</a:t>
            </a:r>
            <a:endParaRPr lang="es-ES_tradnl" sz="1400" b="1" dirty="0">
              <a:solidFill>
                <a:srgbClr val="7030A0"/>
              </a:solidFill>
            </a:endParaRPr>
          </a:p>
          <a:p>
            <a:r>
              <a:rPr lang="es-ES" sz="1400" dirty="0">
                <a:solidFill>
                  <a:srgbClr val="7030A0"/>
                </a:solidFill>
              </a:rPr>
              <a:t>a) Hace propuestas.</a:t>
            </a:r>
            <a:endParaRPr lang="es-ES_tradnl" sz="1400" dirty="0">
              <a:solidFill>
                <a:srgbClr val="7030A0"/>
              </a:solidFill>
            </a:endParaRPr>
          </a:p>
          <a:p>
            <a:r>
              <a:rPr lang="es-ES" sz="1400" dirty="0">
                <a:solidFill>
                  <a:srgbClr val="7030A0"/>
                </a:solidFill>
              </a:rPr>
              <a:t>b) Se defiende a sí mismo o a los demás de manera no agresiva.</a:t>
            </a:r>
            <a:endParaRPr lang="es-ES_tradnl" sz="1400" dirty="0">
              <a:solidFill>
                <a:srgbClr val="7030A0"/>
              </a:solidFill>
            </a:endParaRPr>
          </a:p>
          <a:p>
            <a:r>
              <a:rPr lang="es-ES" sz="1400" dirty="0">
                <a:solidFill>
                  <a:srgbClr val="7030A0"/>
                </a:solidFill>
              </a:rPr>
              <a:t>c) Experimenta menos pensamientos ansiosos, incluso cuando está bajo estrés. </a:t>
            </a:r>
            <a:endParaRPr lang="es-ES_tradnl" sz="1400" dirty="0">
              <a:solidFill>
                <a:srgbClr val="7030A0"/>
              </a:solidFill>
            </a:endParaRPr>
          </a:p>
          <a:p>
            <a:r>
              <a:rPr lang="es-ES" sz="1400" dirty="0">
                <a:solidFill>
                  <a:srgbClr val="7030A0"/>
                </a:solidFill>
              </a:rPr>
              <a:t>d) Es firme sin ser grosera. </a:t>
            </a:r>
            <a:endParaRPr lang="es-ES_tradnl" sz="1400" dirty="0">
              <a:solidFill>
                <a:srgbClr val="7030A0"/>
              </a:solidFill>
            </a:endParaRPr>
          </a:p>
          <a:p>
            <a:r>
              <a:rPr lang="es-ES" sz="1400" dirty="0">
                <a:solidFill>
                  <a:srgbClr val="7030A0"/>
                </a:solidFill>
              </a:rPr>
              <a:t>e) Reacciona a las emociones positivas y negativas sin volverse agresiva ni recurrir a la pasividad. </a:t>
            </a:r>
            <a:endParaRPr lang="es-ES_tradnl" sz="1400" dirty="0">
              <a:solidFill>
                <a:srgbClr val="7030A0"/>
              </a:solidFill>
            </a:endParaRPr>
          </a:p>
        </p:txBody>
      </p:sp>
      <p:sp>
        <p:nvSpPr>
          <p:cNvPr id="11" name="CuadroTexto 10">
            <a:extLst>
              <a:ext uri="{FF2B5EF4-FFF2-40B4-BE49-F238E27FC236}">
                <a16:creationId xmlns="" xmlns:a16="http://schemas.microsoft.com/office/drawing/2014/main" id="{A6B73280-BBAD-478D-9CDB-133D2B83CB71}"/>
              </a:ext>
            </a:extLst>
          </p:cNvPr>
          <p:cNvSpPr txBox="1"/>
          <p:nvPr/>
        </p:nvSpPr>
        <p:spPr>
          <a:xfrm>
            <a:off x="297545" y="3562230"/>
            <a:ext cx="5424380" cy="2031325"/>
          </a:xfrm>
          <a:prstGeom prst="rect">
            <a:avLst/>
          </a:prstGeom>
          <a:noFill/>
        </p:spPr>
        <p:txBody>
          <a:bodyPr wrap="square" rtlCol="0">
            <a:spAutoFit/>
          </a:bodyPr>
          <a:lstStyle/>
          <a:p>
            <a:r>
              <a:rPr lang="es-ES" sz="1400" b="1" dirty="0"/>
              <a:t>¿Cuáles son algunos de los beneficios de ser asertivo? </a:t>
            </a:r>
            <a:endParaRPr lang="es-ES_tradnl" sz="1400" dirty="0"/>
          </a:p>
          <a:p>
            <a:r>
              <a:rPr lang="es-ES" sz="1400" dirty="0"/>
              <a:t>Ser asertivo ofrece una serie de beneficios</a:t>
            </a:r>
            <a:r>
              <a:rPr lang="es-ES" sz="1400" dirty="0" smtClean="0"/>
              <a:t>:</a:t>
            </a:r>
          </a:p>
          <a:p>
            <a:endParaRPr lang="es-ES_tradnl" sz="1400" dirty="0"/>
          </a:p>
          <a:p>
            <a:r>
              <a:rPr lang="es-ES" sz="1400" dirty="0">
                <a:solidFill>
                  <a:srgbClr val="7030A0"/>
                </a:solidFill>
              </a:rPr>
              <a:t>a) Menos ansiedad y depresión.</a:t>
            </a:r>
            <a:endParaRPr lang="es-ES_tradnl" sz="1400" dirty="0">
              <a:solidFill>
                <a:srgbClr val="7030A0"/>
              </a:solidFill>
            </a:endParaRPr>
          </a:p>
          <a:p>
            <a:r>
              <a:rPr lang="es-ES" sz="1400" dirty="0">
                <a:solidFill>
                  <a:srgbClr val="7030A0"/>
                </a:solidFill>
              </a:rPr>
              <a:t>b) Mayor sentido de pertenencia.</a:t>
            </a:r>
            <a:endParaRPr lang="es-ES_tradnl" sz="1400" dirty="0">
              <a:solidFill>
                <a:srgbClr val="7030A0"/>
              </a:solidFill>
            </a:endParaRPr>
          </a:p>
          <a:p>
            <a:r>
              <a:rPr lang="es-ES" sz="1400" dirty="0">
                <a:solidFill>
                  <a:srgbClr val="7030A0"/>
                </a:solidFill>
              </a:rPr>
              <a:t>c) Mejores relaciones.</a:t>
            </a:r>
            <a:endParaRPr lang="es-ES_tradnl" sz="1400" dirty="0">
              <a:solidFill>
                <a:srgbClr val="7030A0"/>
              </a:solidFill>
            </a:endParaRPr>
          </a:p>
          <a:p>
            <a:r>
              <a:rPr lang="es-ES" sz="1400" dirty="0">
                <a:solidFill>
                  <a:srgbClr val="7030A0"/>
                </a:solidFill>
              </a:rPr>
              <a:t>d) Mayor autoestima y confianza</a:t>
            </a:r>
            <a:r>
              <a:rPr lang="es-ES" sz="1400" dirty="0">
                <a:solidFill>
                  <a:srgbClr val="FF33CC"/>
                </a:solidFill>
              </a:rPr>
              <a:t>. </a:t>
            </a:r>
            <a:endParaRPr lang="es-ES" sz="1400" dirty="0" smtClean="0">
              <a:solidFill>
                <a:srgbClr val="FF33CC"/>
              </a:solidFill>
            </a:endParaRPr>
          </a:p>
          <a:p>
            <a:endParaRPr lang="es-ES" sz="1400" dirty="0"/>
          </a:p>
          <a:p>
            <a:endParaRPr lang="es-ES_tradnl" sz="1400" dirty="0">
              <a:solidFill>
                <a:srgbClr val="FF33CC"/>
              </a:solidFill>
            </a:endParaRPr>
          </a:p>
        </p:txBody>
      </p:sp>
      <p:sp>
        <p:nvSpPr>
          <p:cNvPr id="18" name="Bocadillo: rectángulo 20">
            <a:extLst>
              <a:ext uri="{FF2B5EF4-FFF2-40B4-BE49-F238E27FC236}">
                <a16:creationId xmlns="" xmlns:a16="http://schemas.microsoft.com/office/drawing/2014/main" id="{FDF8BE07-5746-4600-9575-6A8755E47DEC}"/>
              </a:ext>
            </a:extLst>
          </p:cNvPr>
          <p:cNvSpPr/>
          <p:nvPr/>
        </p:nvSpPr>
        <p:spPr>
          <a:xfrm>
            <a:off x="3199962" y="-257897"/>
            <a:ext cx="4181465" cy="443948"/>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100" b="1" dirty="0">
                <a:solidFill>
                  <a:srgbClr val="000000"/>
                </a:solidFill>
                <a:latin typeface="Calibri" panose="020F0502020204030204"/>
              </a:rPr>
              <a:t>Renato: </a:t>
            </a:r>
            <a:r>
              <a:rPr lang="es-MX" sz="1100" b="1" dirty="0" smtClean="0">
                <a:solidFill>
                  <a:srgbClr val="000000"/>
                </a:solidFill>
                <a:latin typeface="Calibri" panose="020F0502020204030204"/>
              </a:rPr>
              <a:t>organiza 4 pestañas poniéndole como título cada pregunta y que de cada una se despliegue la información escrita en negro 8para quienes tiene) aunado a los recursos que cree Aurelio</a:t>
            </a:r>
            <a:r>
              <a:rPr lang="es-MX" sz="1100" dirty="0" smtClean="0">
                <a:solidFill>
                  <a:srgbClr val="000000"/>
                </a:solidFill>
                <a:latin typeface="Calibri" panose="020F0502020204030204"/>
              </a:rPr>
              <a:t>. </a:t>
            </a:r>
            <a:endParaRPr lang="es-MX" sz="1100" dirty="0">
              <a:solidFill>
                <a:srgbClr val="000000"/>
              </a:solidFill>
              <a:latin typeface="Calibri" panose="020F0502020204030204"/>
            </a:endParaRPr>
          </a:p>
        </p:txBody>
      </p:sp>
      <p:sp>
        <p:nvSpPr>
          <p:cNvPr id="7" name="Rectángulo 6"/>
          <p:cNvSpPr/>
          <p:nvPr/>
        </p:nvSpPr>
        <p:spPr>
          <a:xfrm>
            <a:off x="6305609" y="422909"/>
            <a:ext cx="5484609" cy="6186309"/>
          </a:xfrm>
          <a:prstGeom prst="rect">
            <a:avLst/>
          </a:prstGeom>
        </p:spPr>
        <p:txBody>
          <a:bodyPr wrap="square">
            <a:spAutoFit/>
          </a:bodyPr>
          <a:lstStyle/>
          <a:p>
            <a:r>
              <a:rPr lang="es-ES" sz="1400" b="1" dirty="0" smtClean="0"/>
              <a:t>¿Cuáles son algunos de los peligros de no ser asertivo? </a:t>
            </a:r>
            <a:endParaRPr lang="es-ES_tradnl" sz="1400" dirty="0" smtClean="0"/>
          </a:p>
          <a:p>
            <a:r>
              <a:rPr lang="es-ES" sz="1400" dirty="0" smtClean="0"/>
              <a:t>Las personas que no pueden ser asertivas experimentan:</a:t>
            </a:r>
          </a:p>
          <a:p>
            <a:endParaRPr lang="es-ES_tradnl" sz="1400" dirty="0" smtClean="0"/>
          </a:p>
          <a:p>
            <a:r>
              <a:rPr lang="es-ES" sz="1400" dirty="0" smtClean="0">
                <a:solidFill>
                  <a:srgbClr val="7030A0"/>
                </a:solidFill>
              </a:rPr>
              <a:t>a) Sensibilidad a la crítica.</a:t>
            </a:r>
            <a:endParaRPr lang="es-ES_tradnl" sz="1400" dirty="0" smtClean="0">
              <a:solidFill>
                <a:srgbClr val="7030A0"/>
              </a:solidFill>
            </a:endParaRPr>
          </a:p>
          <a:p>
            <a:r>
              <a:rPr lang="es-ES" sz="1400" dirty="0" smtClean="0">
                <a:solidFill>
                  <a:srgbClr val="7030A0"/>
                </a:solidFill>
              </a:rPr>
              <a:t>b) Pasividad extrema, inseguridad, ansiedad o incluso baja autoestima. </a:t>
            </a:r>
            <a:endParaRPr lang="es-ES_tradnl" sz="1400" dirty="0" smtClean="0">
              <a:solidFill>
                <a:srgbClr val="7030A0"/>
              </a:solidFill>
            </a:endParaRPr>
          </a:p>
          <a:p>
            <a:r>
              <a:rPr lang="es-ES" sz="1400" dirty="0" smtClean="0">
                <a:solidFill>
                  <a:srgbClr val="7030A0"/>
                </a:solidFill>
              </a:rPr>
              <a:t>c) Pueden ser tratados como "tapetes emocionales" cuyas necesidades siempre vienen en segundo lugar. </a:t>
            </a:r>
            <a:endParaRPr lang="es-ES_tradnl" sz="1400" dirty="0" smtClean="0">
              <a:solidFill>
                <a:srgbClr val="7030A0"/>
              </a:solidFill>
            </a:endParaRPr>
          </a:p>
          <a:p>
            <a:r>
              <a:rPr lang="es-ES" sz="1400" dirty="0" smtClean="0">
                <a:solidFill>
                  <a:srgbClr val="7030A0"/>
                </a:solidFill>
              </a:rPr>
              <a:t>d) Pierden completamente de vista lo que necesitan y quieren en la vida. </a:t>
            </a:r>
            <a:endParaRPr lang="es-ES_tradnl" sz="1400" dirty="0" smtClean="0">
              <a:solidFill>
                <a:srgbClr val="7030A0"/>
              </a:solidFill>
            </a:endParaRPr>
          </a:p>
          <a:p>
            <a:r>
              <a:rPr lang="es-ES" sz="1400" dirty="0" smtClean="0">
                <a:solidFill>
                  <a:srgbClr val="7030A0"/>
                </a:solidFill>
              </a:rPr>
              <a:t>e) Se vuelven agresivos para compensar su inseguridad.</a:t>
            </a:r>
          </a:p>
          <a:p>
            <a:endParaRPr lang="es-ES" sz="1400" dirty="0" smtClean="0">
              <a:solidFill>
                <a:srgbClr val="FF33CC"/>
              </a:solidFill>
            </a:endParaRPr>
          </a:p>
          <a:p>
            <a:endParaRPr lang="es-ES" sz="1400" b="1" dirty="0" smtClean="0"/>
          </a:p>
          <a:p>
            <a:endParaRPr lang="es-ES" sz="1400" b="1" dirty="0" smtClean="0"/>
          </a:p>
          <a:p>
            <a:endParaRPr lang="es-ES" sz="1400" b="1" dirty="0" smtClean="0"/>
          </a:p>
          <a:p>
            <a:endParaRPr lang="es-ES" sz="1400" b="1" dirty="0" smtClean="0"/>
          </a:p>
          <a:p>
            <a:endParaRPr lang="es-ES" sz="1400" b="1" dirty="0" smtClean="0"/>
          </a:p>
          <a:p>
            <a:r>
              <a:rPr lang="es-ES" sz="1400" b="1" dirty="0" smtClean="0"/>
              <a:t>¿Cómo ser asertivo?</a:t>
            </a:r>
          </a:p>
          <a:p>
            <a:endParaRPr lang="es-ES_tradnl" sz="1400" dirty="0" smtClean="0"/>
          </a:p>
          <a:p>
            <a:r>
              <a:rPr lang="es-ES" sz="1400" dirty="0" smtClean="0">
                <a:solidFill>
                  <a:srgbClr val="7030A0"/>
                </a:solidFill>
              </a:rPr>
              <a:t>Para ser asertivo puedes practicar lo siguiente:</a:t>
            </a:r>
            <a:endParaRPr lang="es-ES_tradnl" sz="1400" dirty="0" smtClean="0">
              <a:solidFill>
                <a:srgbClr val="7030A0"/>
              </a:solidFill>
            </a:endParaRPr>
          </a:p>
          <a:p>
            <a:r>
              <a:rPr lang="es-ES" sz="1400" dirty="0" smtClean="0">
                <a:solidFill>
                  <a:srgbClr val="7030A0"/>
                </a:solidFill>
              </a:rPr>
              <a:t>a) Proyecta confianza. </a:t>
            </a:r>
            <a:endParaRPr lang="es-ES_tradnl" sz="1400" dirty="0" smtClean="0">
              <a:solidFill>
                <a:srgbClr val="7030A0"/>
              </a:solidFill>
            </a:endParaRPr>
          </a:p>
          <a:p>
            <a:r>
              <a:rPr lang="es-ES" sz="1400" dirty="0" smtClean="0">
                <a:solidFill>
                  <a:srgbClr val="7030A0"/>
                </a:solidFill>
              </a:rPr>
              <a:t>c) Mantén el contacto visual, mantén una buena postura y utiliza el lenguaje corporal de manera eficaz.</a:t>
            </a:r>
            <a:endParaRPr lang="es-ES_tradnl" sz="1400" dirty="0" smtClean="0">
              <a:solidFill>
                <a:srgbClr val="7030A0"/>
              </a:solidFill>
            </a:endParaRPr>
          </a:p>
          <a:p>
            <a:r>
              <a:rPr lang="es-ES" sz="1400" dirty="0" smtClean="0">
                <a:solidFill>
                  <a:srgbClr val="7030A0"/>
                </a:solidFill>
              </a:rPr>
              <a:t>d) Expresa tus pensamientos y creencias de manera honesta y razonable y anima a otras personas a hacer lo mismo. </a:t>
            </a:r>
            <a:endParaRPr lang="es-ES_tradnl" sz="1400" dirty="0" smtClean="0">
              <a:solidFill>
                <a:srgbClr val="7030A0"/>
              </a:solidFill>
            </a:endParaRPr>
          </a:p>
          <a:p>
            <a:r>
              <a:rPr lang="es-ES" sz="1400" dirty="0" smtClean="0">
                <a:solidFill>
                  <a:srgbClr val="7030A0"/>
                </a:solidFill>
              </a:rPr>
              <a:t>e) Defiende tus derechos sin faltarle el respeto a los demás. </a:t>
            </a:r>
            <a:endParaRPr lang="es-ES_tradnl" sz="1400" dirty="0" smtClean="0">
              <a:solidFill>
                <a:srgbClr val="7030A0"/>
              </a:solidFill>
            </a:endParaRPr>
          </a:p>
          <a:p>
            <a:r>
              <a:rPr lang="es-ES" sz="1400" dirty="0" smtClean="0">
                <a:solidFill>
                  <a:srgbClr val="7030A0"/>
                </a:solidFill>
              </a:rPr>
              <a:t>f) Maneja el estrés.</a:t>
            </a:r>
            <a:endParaRPr lang="es-ES_tradnl" sz="1400" dirty="0" smtClean="0">
              <a:solidFill>
                <a:srgbClr val="7030A0"/>
              </a:solidFill>
            </a:endParaRPr>
          </a:p>
          <a:p>
            <a:r>
              <a:rPr lang="es-ES" sz="1400" dirty="0" smtClean="0">
                <a:solidFill>
                  <a:srgbClr val="7030A0"/>
                </a:solidFill>
              </a:rPr>
              <a:t>g) Resuelve los problemas a medida que surgen y mantén la calma sin importar cómo reaccionen las otras personas</a:t>
            </a:r>
            <a:r>
              <a:rPr lang="es-ES" sz="1400" dirty="0" smtClean="0">
                <a:solidFill>
                  <a:srgbClr val="FF33CC"/>
                </a:solidFill>
              </a:rPr>
              <a:t>.</a:t>
            </a:r>
            <a:endParaRPr lang="es-ES_tradnl" sz="1400" dirty="0" smtClean="0">
              <a:solidFill>
                <a:srgbClr val="FF33CC"/>
              </a:solidFill>
            </a:endParaRPr>
          </a:p>
          <a:p>
            <a:endParaRPr lang="es-ES_tradnl" dirty="0">
              <a:solidFill>
                <a:srgbClr val="FF33CC"/>
              </a:solidFill>
            </a:endParaRPr>
          </a:p>
        </p:txBody>
      </p:sp>
      <p:sp>
        <p:nvSpPr>
          <p:cNvPr id="16" name="CuadroTexto 15"/>
          <p:cNvSpPr txBox="1"/>
          <p:nvPr/>
        </p:nvSpPr>
        <p:spPr>
          <a:xfrm>
            <a:off x="4182028" y="6375505"/>
            <a:ext cx="3473145" cy="738664"/>
          </a:xfrm>
          <a:prstGeom prst="rect">
            <a:avLst/>
          </a:prstGeom>
          <a:solidFill>
            <a:srgbClr val="FF33CC"/>
          </a:solidFill>
        </p:spPr>
        <p:txBody>
          <a:bodyPr wrap="square" rtlCol="0">
            <a:spAutoFit/>
          </a:bodyPr>
          <a:lstStyle/>
          <a:p>
            <a:pPr algn="just"/>
            <a:r>
              <a:rPr lang="es-MX" sz="1400" dirty="0" smtClean="0">
                <a:solidFill>
                  <a:schemeClr val="bg1"/>
                </a:solidFill>
              </a:rPr>
              <a:t>Aurelio, crear un recurso para incrustarlo en plantilla con el texto en color rosa, un recurso despu</a:t>
            </a:r>
            <a:r>
              <a:rPr lang="es-ES" sz="1400" dirty="0" err="1" smtClean="0">
                <a:solidFill>
                  <a:schemeClr val="bg1"/>
                </a:solidFill>
              </a:rPr>
              <a:t>és</a:t>
            </a:r>
            <a:r>
              <a:rPr lang="es-ES" sz="1400" dirty="0" smtClean="0">
                <a:solidFill>
                  <a:schemeClr val="bg1"/>
                </a:solidFill>
              </a:rPr>
              <a:t> de cada pregunta.</a:t>
            </a:r>
            <a:endParaRPr lang="es-MX" sz="1400" dirty="0">
              <a:solidFill>
                <a:schemeClr val="bg1"/>
              </a:solidFill>
            </a:endParaRPr>
          </a:p>
        </p:txBody>
      </p:sp>
    </p:spTree>
    <p:extLst>
      <p:ext uri="{BB962C8B-B14F-4D97-AF65-F5344CB8AC3E}">
        <p14:creationId xmlns:p14="http://schemas.microsoft.com/office/powerpoint/2010/main" val="73054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 xmlns:a16="http://schemas.microsoft.com/office/drawing/2014/main" id="{A7D0FAB8-09DB-4BA0-91DF-6E456A95DCAF}"/>
              </a:ext>
            </a:extLst>
          </p:cNvPr>
          <p:cNvSpPr/>
          <p:nvPr/>
        </p:nvSpPr>
        <p:spPr>
          <a:xfrm>
            <a:off x="6300140" y="3516063"/>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p:txBody>
      </p:sp>
      <p:sp>
        <p:nvSpPr>
          <p:cNvPr id="10" name="Rectángulo 9">
            <a:extLst>
              <a:ext uri="{FF2B5EF4-FFF2-40B4-BE49-F238E27FC236}">
                <a16:creationId xmlns="" xmlns:a16="http://schemas.microsoft.com/office/drawing/2014/main" id="{A7D0FAB8-09DB-4BA0-91DF-6E456A95DCAF}"/>
              </a:ext>
            </a:extLst>
          </p:cNvPr>
          <p:cNvSpPr/>
          <p:nvPr/>
        </p:nvSpPr>
        <p:spPr>
          <a:xfrm>
            <a:off x="6305609" y="209196"/>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p:txBody>
      </p:sp>
      <p:sp>
        <p:nvSpPr>
          <p:cNvPr id="9" name="Rectángulo 8">
            <a:extLst>
              <a:ext uri="{FF2B5EF4-FFF2-40B4-BE49-F238E27FC236}">
                <a16:creationId xmlns="" xmlns:a16="http://schemas.microsoft.com/office/drawing/2014/main" id="{A7D0FAB8-09DB-4BA0-91DF-6E456A95DCAF}"/>
              </a:ext>
            </a:extLst>
          </p:cNvPr>
          <p:cNvSpPr/>
          <p:nvPr/>
        </p:nvSpPr>
        <p:spPr>
          <a:xfrm>
            <a:off x="297545" y="3562230"/>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p:txBody>
      </p:sp>
      <p:sp>
        <p:nvSpPr>
          <p:cNvPr id="17" name="Rectángulo 16">
            <a:extLst>
              <a:ext uri="{FF2B5EF4-FFF2-40B4-BE49-F238E27FC236}">
                <a16:creationId xmlns="" xmlns:a16="http://schemas.microsoft.com/office/drawing/2014/main" id="{A7D0FAB8-09DB-4BA0-91DF-6E456A95DCAF}"/>
              </a:ext>
            </a:extLst>
          </p:cNvPr>
          <p:cNvSpPr/>
          <p:nvPr/>
        </p:nvSpPr>
        <p:spPr>
          <a:xfrm>
            <a:off x="264154" y="221975"/>
            <a:ext cx="5871617" cy="3192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a:p>
            <a:endParaRPr lang="es-MX" sz="1400" dirty="0">
              <a:solidFill>
                <a:prstClr val="white"/>
              </a:solidFill>
            </a:endParaRPr>
          </a:p>
        </p:txBody>
      </p:sp>
      <p:sp>
        <p:nvSpPr>
          <p:cNvPr id="5" name="CuadroTexto 4">
            <a:extLst>
              <a:ext uri="{FF2B5EF4-FFF2-40B4-BE49-F238E27FC236}">
                <a16:creationId xmlns="" xmlns:a16="http://schemas.microsoft.com/office/drawing/2014/main" id="{E1BD6B2F-7CA8-4B43-BC02-6C89E8D3F168}"/>
              </a:ext>
            </a:extLst>
          </p:cNvPr>
          <p:cNvSpPr txBox="1"/>
          <p:nvPr/>
        </p:nvSpPr>
        <p:spPr>
          <a:xfrm>
            <a:off x="297545" y="311044"/>
            <a:ext cx="5424381" cy="2246769"/>
          </a:xfrm>
          <a:prstGeom prst="rect">
            <a:avLst/>
          </a:prstGeom>
          <a:noFill/>
        </p:spPr>
        <p:txBody>
          <a:bodyPr wrap="square" rtlCol="0">
            <a:spAutoFit/>
          </a:bodyPr>
          <a:lstStyle/>
          <a:p>
            <a:r>
              <a:rPr lang="es-ES" sz="1400" b="1" dirty="0"/>
              <a:t>¿Qué son los comportamientos asertivos</a:t>
            </a:r>
            <a:r>
              <a:rPr lang="es-ES" sz="1400" dirty="0"/>
              <a:t>? </a:t>
            </a:r>
            <a:endParaRPr lang="es-ES_tradnl" sz="1400" dirty="0"/>
          </a:p>
          <a:p>
            <a:endParaRPr lang="es-ES" sz="1400" dirty="0"/>
          </a:p>
          <a:p>
            <a:r>
              <a:rPr lang="es-ES" sz="1400" dirty="0">
                <a:solidFill>
                  <a:srgbClr val="7030A0"/>
                </a:solidFill>
              </a:rPr>
              <a:t>Las personas asertivas tienen los siguientes comportamientos:</a:t>
            </a:r>
            <a:endParaRPr lang="es-ES_tradnl" sz="1400" dirty="0">
              <a:solidFill>
                <a:srgbClr val="7030A0"/>
              </a:solidFill>
            </a:endParaRPr>
          </a:p>
          <a:p>
            <a:r>
              <a:rPr lang="es-ES" sz="1400" dirty="0">
                <a:solidFill>
                  <a:srgbClr val="7030A0"/>
                </a:solidFill>
              </a:rPr>
              <a:t>a) Son honestas sobre sus pensamientos y sentimientos y los expresan de manera respetuosa.</a:t>
            </a:r>
            <a:endParaRPr lang="es-ES_tradnl" sz="1400" dirty="0">
              <a:solidFill>
                <a:srgbClr val="7030A0"/>
              </a:solidFill>
            </a:endParaRPr>
          </a:p>
          <a:p>
            <a:r>
              <a:rPr lang="es-ES" sz="1400" dirty="0">
                <a:solidFill>
                  <a:srgbClr val="7030A0"/>
                </a:solidFill>
              </a:rPr>
              <a:t>b) Escuchan activamente y son considerados con las perspectivas de otras personas. </a:t>
            </a:r>
            <a:endParaRPr lang="es-ES_tradnl" sz="1400" dirty="0">
              <a:solidFill>
                <a:srgbClr val="7030A0"/>
              </a:solidFill>
            </a:endParaRPr>
          </a:p>
          <a:p>
            <a:r>
              <a:rPr lang="es-ES" sz="1400" dirty="0">
                <a:solidFill>
                  <a:srgbClr val="7030A0"/>
                </a:solidFill>
              </a:rPr>
              <a:t>c) Mantienen el control sobre sus sentimientos.</a:t>
            </a:r>
            <a:endParaRPr lang="es-ES_tradnl" sz="1400" dirty="0">
              <a:solidFill>
                <a:srgbClr val="7030A0"/>
              </a:solidFill>
            </a:endParaRPr>
          </a:p>
          <a:p>
            <a:r>
              <a:rPr lang="es-ES" sz="1400" dirty="0">
                <a:solidFill>
                  <a:srgbClr val="7030A0"/>
                </a:solidFill>
              </a:rPr>
              <a:t>d) Admiten cuando han cometido un error. </a:t>
            </a:r>
            <a:endParaRPr lang="es-ES_tradnl" sz="1400" dirty="0">
              <a:solidFill>
                <a:srgbClr val="7030A0"/>
              </a:solidFill>
            </a:endParaRPr>
          </a:p>
          <a:p>
            <a:endParaRPr lang="es-ES_tradnl" sz="1400" dirty="0">
              <a:solidFill>
                <a:srgbClr val="7030A0"/>
              </a:solidFill>
            </a:endParaRPr>
          </a:p>
        </p:txBody>
      </p:sp>
      <p:sp>
        <p:nvSpPr>
          <p:cNvPr id="11" name="CuadroTexto 10">
            <a:extLst>
              <a:ext uri="{FF2B5EF4-FFF2-40B4-BE49-F238E27FC236}">
                <a16:creationId xmlns="" xmlns:a16="http://schemas.microsoft.com/office/drawing/2014/main" id="{A6B73280-BBAD-478D-9CDB-133D2B83CB71}"/>
              </a:ext>
            </a:extLst>
          </p:cNvPr>
          <p:cNvSpPr txBox="1"/>
          <p:nvPr/>
        </p:nvSpPr>
        <p:spPr>
          <a:xfrm>
            <a:off x="297545" y="3562230"/>
            <a:ext cx="5424380" cy="3539430"/>
          </a:xfrm>
          <a:prstGeom prst="rect">
            <a:avLst/>
          </a:prstGeom>
          <a:noFill/>
        </p:spPr>
        <p:txBody>
          <a:bodyPr wrap="square" rtlCol="0">
            <a:spAutoFit/>
          </a:bodyPr>
          <a:lstStyle/>
          <a:p>
            <a:r>
              <a:rPr lang="es-ES" sz="1400" b="1" dirty="0"/>
              <a:t>¿Cómo puedo ser más asertivo? </a:t>
            </a:r>
          </a:p>
          <a:p>
            <a:endParaRPr lang="es-ES_tradnl" sz="1400" dirty="0"/>
          </a:p>
          <a:p>
            <a:r>
              <a:rPr lang="es-ES" sz="1200" dirty="0">
                <a:solidFill>
                  <a:srgbClr val="7030A0"/>
                </a:solidFill>
              </a:rPr>
              <a:t>Para ser más asertivo:</a:t>
            </a:r>
            <a:endParaRPr lang="es-ES_tradnl" sz="1200" dirty="0">
              <a:solidFill>
                <a:srgbClr val="7030A0"/>
              </a:solidFill>
            </a:endParaRPr>
          </a:p>
          <a:p>
            <a:r>
              <a:rPr lang="es-ES" sz="1200" dirty="0">
                <a:solidFill>
                  <a:srgbClr val="7030A0"/>
                </a:solidFill>
              </a:rPr>
              <a:t>a) Identifica qué es lo que necesitas de la otra persona o de la situación. Para identificar tu necesidad, te puede ayudar revisar qué estás sintiendo en tu cuerpo y que emoción estás teniendo.</a:t>
            </a:r>
            <a:endParaRPr lang="es-ES_tradnl" sz="1200" dirty="0">
              <a:solidFill>
                <a:srgbClr val="7030A0"/>
              </a:solidFill>
            </a:endParaRPr>
          </a:p>
          <a:p>
            <a:r>
              <a:rPr lang="es-ES" sz="1200" dirty="0">
                <a:solidFill>
                  <a:srgbClr val="7030A0"/>
                </a:solidFill>
              </a:rPr>
              <a:t>b) Expresa de manera clara y directa lo que quieres o necesitas de la otra persona. Escucha atentamente su respuesta. Respeta sus pensamientos y sentimientos; no discutas ni ataques si sientes resistencia. </a:t>
            </a:r>
            <a:endParaRPr lang="es-ES_tradnl" sz="1200" dirty="0">
              <a:solidFill>
                <a:srgbClr val="7030A0"/>
              </a:solidFill>
            </a:endParaRPr>
          </a:p>
          <a:p>
            <a:r>
              <a:rPr lang="es-ES" sz="1200" dirty="0">
                <a:solidFill>
                  <a:srgbClr val="7030A0"/>
                </a:solidFill>
              </a:rPr>
              <a:t>c) Ofrece posibles soluciones a los problemas que surjan. </a:t>
            </a:r>
            <a:endParaRPr lang="es-ES_tradnl" sz="1200" dirty="0">
              <a:solidFill>
                <a:srgbClr val="7030A0"/>
              </a:solidFill>
            </a:endParaRPr>
          </a:p>
          <a:p>
            <a:r>
              <a:rPr lang="es-ES" sz="1200" dirty="0">
                <a:solidFill>
                  <a:srgbClr val="7030A0"/>
                </a:solidFill>
              </a:rPr>
              <a:t>d) Mantente firme y no cedas o te retractes ante actitudes manipuladoras o agresivas del otro, o ante tu propia incomodidad. </a:t>
            </a:r>
            <a:endParaRPr lang="es-ES_tradnl" sz="1200" dirty="0">
              <a:solidFill>
                <a:srgbClr val="7030A0"/>
              </a:solidFill>
            </a:endParaRPr>
          </a:p>
          <a:p>
            <a:r>
              <a:rPr lang="es-ES" sz="1200" dirty="0">
                <a:solidFill>
                  <a:srgbClr val="7030A0"/>
                </a:solidFill>
              </a:rPr>
              <a:t>e) No renuncies a defender tu necesidad o tus ideas, a menos que tengas información nueva, hayas evaluado y estés convencido de cambiar de opinión. </a:t>
            </a:r>
            <a:endParaRPr lang="es-ES_tradnl" sz="1200" dirty="0">
              <a:solidFill>
                <a:srgbClr val="7030A0"/>
              </a:solidFill>
            </a:endParaRPr>
          </a:p>
          <a:p>
            <a:r>
              <a:rPr lang="es-ES" sz="1200" dirty="0">
                <a:solidFill>
                  <a:srgbClr val="7030A0"/>
                </a:solidFill>
              </a:rPr>
              <a:t>f) Si llegas a un punto muerto en el que no hay acuerdo posible, prepárate para marcharte. </a:t>
            </a:r>
            <a:endParaRPr lang="es-ES_tradnl" sz="1200" dirty="0">
              <a:solidFill>
                <a:srgbClr val="7030A0"/>
              </a:solidFill>
            </a:endParaRPr>
          </a:p>
          <a:p>
            <a:endParaRPr lang="es-ES" sz="1400" dirty="0">
              <a:solidFill>
                <a:prstClr val="black"/>
              </a:solidFill>
            </a:endParaRPr>
          </a:p>
          <a:p>
            <a:endParaRPr lang="es-ES_tradnl" sz="1400" dirty="0">
              <a:solidFill>
                <a:srgbClr val="FF33CC"/>
              </a:solidFill>
            </a:endParaRPr>
          </a:p>
        </p:txBody>
      </p:sp>
      <p:sp>
        <p:nvSpPr>
          <p:cNvPr id="18" name="Bocadillo: rectángulo 20">
            <a:extLst>
              <a:ext uri="{FF2B5EF4-FFF2-40B4-BE49-F238E27FC236}">
                <a16:creationId xmlns="" xmlns:a16="http://schemas.microsoft.com/office/drawing/2014/main" id="{FDF8BE07-5746-4600-9575-6A8755E47DEC}"/>
              </a:ext>
            </a:extLst>
          </p:cNvPr>
          <p:cNvSpPr/>
          <p:nvPr/>
        </p:nvSpPr>
        <p:spPr>
          <a:xfrm>
            <a:off x="3199962" y="-257897"/>
            <a:ext cx="4181465" cy="443948"/>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MX" sz="1100" b="1" dirty="0">
                <a:solidFill>
                  <a:srgbClr val="000000"/>
                </a:solidFill>
              </a:rPr>
              <a:t>Renato: </a:t>
            </a:r>
            <a:r>
              <a:rPr lang="es-MX" sz="1100" b="1" dirty="0" smtClean="0">
                <a:solidFill>
                  <a:srgbClr val="000000"/>
                </a:solidFill>
              </a:rPr>
              <a:t>organiza 4 pestañas poniéndole como título cada pregunta y que de cada una se despliegue la información escrita en negro 8para quienes tiene) aunado a los recursos que cree Aurelio</a:t>
            </a:r>
            <a:r>
              <a:rPr lang="es-MX" sz="1100" dirty="0" smtClean="0">
                <a:solidFill>
                  <a:srgbClr val="000000"/>
                </a:solidFill>
              </a:rPr>
              <a:t>. </a:t>
            </a:r>
            <a:endParaRPr lang="es-MX" sz="1100" dirty="0">
              <a:solidFill>
                <a:srgbClr val="000000"/>
              </a:solidFill>
            </a:endParaRPr>
          </a:p>
        </p:txBody>
      </p:sp>
      <p:sp>
        <p:nvSpPr>
          <p:cNvPr id="7" name="Rectángulo 6"/>
          <p:cNvSpPr/>
          <p:nvPr/>
        </p:nvSpPr>
        <p:spPr>
          <a:xfrm>
            <a:off x="6305609" y="422909"/>
            <a:ext cx="5484609" cy="5755422"/>
          </a:xfrm>
          <a:prstGeom prst="rect">
            <a:avLst/>
          </a:prstGeom>
        </p:spPr>
        <p:txBody>
          <a:bodyPr wrap="square">
            <a:spAutoFit/>
          </a:bodyPr>
          <a:lstStyle/>
          <a:p>
            <a:r>
              <a:rPr lang="es-ES" sz="1400" b="1" dirty="0"/>
              <a:t>¿Cuál es la diferencia entre asertividad y pasividad? </a:t>
            </a:r>
          </a:p>
          <a:p>
            <a:endParaRPr lang="es-ES_tradnl" sz="1400" dirty="0"/>
          </a:p>
          <a:p>
            <a:r>
              <a:rPr lang="es-ES" sz="1400" dirty="0">
                <a:solidFill>
                  <a:srgbClr val="7030A0"/>
                </a:solidFill>
              </a:rPr>
              <a:t>Las personas pasivas:</a:t>
            </a:r>
            <a:endParaRPr lang="es-ES_tradnl" sz="1400" dirty="0">
              <a:solidFill>
                <a:srgbClr val="7030A0"/>
              </a:solidFill>
            </a:endParaRPr>
          </a:p>
          <a:p>
            <a:r>
              <a:rPr lang="es-ES" sz="1400" dirty="0">
                <a:solidFill>
                  <a:srgbClr val="7030A0"/>
                </a:solidFill>
              </a:rPr>
              <a:t>a) Están de acuerdo con los deseos y demandas de los demás para complacerlos b) Dejan que otros lideren y tomen la mayoría de las decisiones. </a:t>
            </a:r>
            <a:endParaRPr lang="es-ES_tradnl" sz="1400" dirty="0">
              <a:solidFill>
                <a:srgbClr val="7030A0"/>
              </a:solidFill>
            </a:endParaRPr>
          </a:p>
          <a:p>
            <a:r>
              <a:rPr lang="es-ES" sz="1400" dirty="0">
                <a:solidFill>
                  <a:srgbClr val="7030A0"/>
                </a:solidFill>
              </a:rPr>
              <a:t>c) Tienden a carecer de confianza y a menudo se menosprecian y disminuyen. </a:t>
            </a:r>
            <a:endParaRPr lang="es-ES_tradnl" sz="1400" dirty="0">
              <a:solidFill>
                <a:srgbClr val="7030A0"/>
              </a:solidFill>
            </a:endParaRPr>
          </a:p>
          <a:p>
            <a:r>
              <a:rPr lang="es-ES" sz="1400" dirty="0">
                <a:solidFill>
                  <a:srgbClr val="7030A0"/>
                </a:solidFill>
              </a:rPr>
              <a:t>d) No se defienden a sí mismos y pueden perder de vista sus propios objetivos. </a:t>
            </a:r>
            <a:endParaRPr lang="es-ES_tradnl" sz="1400" dirty="0">
              <a:solidFill>
                <a:srgbClr val="7030A0"/>
              </a:solidFill>
            </a:endParaRPr>
          </a:p>
          <a:p>
            <a:r>
              <a:rPr lang="es-ES" sz="1400" dirty="0"/>
              <a:t> </a:t>
            </a:r>
            <a:endParaRPr lang="es-ES_tradnl" sz="1400" dirty="0"/>
          </a:p>
          <a:p>
            <a:endParaRPr lang="es-ES" sz="1400" b="1" dirty="0" smtClean="0"/>
          </a:p>
          <a:p>
            <a:endParaRPr lang="es-ES" sz="1400" b="1" dirty="0"/>
          </a:p>
          <a:p>
            <a:endParaRPr lang="es-ES" sz="1400" b="1" dirty="0" smtClean="0"/>
          </a:p>
          <a:p>
            <a:endParaRPr lang="es-ES" sz="1400" b="1" dirty="0"/>
          </a:p>
          <a:p>
            <a:r>
              <a:rPr lang="es-ES" sz="1400" b="1" dirty="0" smtClean="0"/>
              <a:t>¿</a:t>
            </a:r>
            <a:r>
              <a:rPr lang="es-ES" sz="1400" b="1" dirty="0"/>
              <a:t>Cuál es la diferencia entre asertividad y agresión? </a:t>
            </a:r>
          </a:p>
          <a:p>
            <a:endParaRPr lang="es-ES_tradnl" sz="1400" dirty="0"/>
          </a:p>
          <a:p>
            <a:r>
              <a:rPr lang="es-ES" sz="1400" dirty="0">
                <a:solidFill>
                  <a:srgbClr val="7030A0"/>
                </a:solidFill>
              </a:rPr>
              <a:t>El comportamiento agresivo puede incluir:</a:t>
            </a:r>
            <a:endParaRPr lang="es-ES_tradnl" sz="1400" dirty="0">
              <a:solidFill>
                <a:srgbClr val="7030A0"/>
              </a:solidFill>
            </a:endParaRPr>
          </a:p>
          <a:p>
            <a:r>
              <a:rPr lang="es-ES" sz="1400" dirty="0">
                <a:solidFill>
                  <a:srgbClr val="7030A0"/>
                </a:solidFill>
              </a:rPr>
              <a:t>a) Usar lenguaje ofensivo. </a:t>
            </a:r>
            <a:endParaRPr lang="es-ES_tradnl" sz="1400" dirty="0">
              <a:solidFill>
                <a:srgbClr val="7030A0"/>
              </a:solidFill>
            </a:endParaRPr>
          </a:p>
          <a:p>
            <a:r>
              <a:rPr lang="es-ES" sz="1400" dirty="0">
                <a:solidFill>
                  <a:srgbClr val="7030A0"/>
                </a:solidFill>
              </a:rPr>
              <a:t>b) Afirmar en lugar de preguntar. </a:t>
            </a:r>
            <a:endParaRPr lang="es-ES_tradnl" sz="1400" dirty="0">
              <a:solidFill>
                <a:srgbClr val="7030A0"/>
              </a:solidFill>
            </a:endParaRPr>
          </a:p>
          <a:p>
            <a:r>
              <a:rPr lang="es-ES" sz="1400" dirty="0">
                <a:solidFill>
                  <a:srgbClr val="7030A0"/>
                </a:solidFill>
              </a:rPr>
              <a:t>c) Ignorar o tratar de avergonzar a la otra persona para que se someta.</a:t>
            </a:r>
            <a:endParaRPr lang="es-ES_tradnl" sz="1400" dirty="0">
              <a:solidFill>
                <a:srgbClr val="7030A0"/>
              </a:solidFill>
            </a:endParaRPr>
          </a:p>
          <a:p>
            <a:r>
              <a:rPr lang="es-ES" sz="1400" dirty="0">
                <a:solidFill>
                  <a:srgbClr val="7030A0"/>
                </a:solidFill>
              </a:rPr>
              <a:t> </a:t>
            </a:r>
            <a:endParaRPr lang="es-ES_tradnl" sz="1400" dirty="0">
              <a:solidFill>
                <a:srgbClr val="7030A0"/>
              </a:solidFill>
            </a:endParaRPr>
          </a:p>
          <a:p>
            <a:r>
              <a:rPr lang="es-ES" sz="1400" dirty="0">
                <a:solidFill>
                  <a:srgbClr val="7030A0"/>
                </a:solidFill>
              </a:rPr>
              <a:t>Además, las personas agresivas necesitan ganar a toda costa, lo que a menudo resulta en una actitud agresiva e intimidación. Pueden parecer superiores, intimidantes e incluso físicamente amenazantes. </a:t>
            </a:r>
            <a:endParaRPr lang="es-ES_tradnl" sz="1400" dirty="0">
              <a:solidFill>
                <a:srgbClr val="7030A0"/>
              </a:solidFill>
            </a:endParaRPr>
          </a:p>
          <a:p>
            <a:endParaRPr lang="es-ES_tradnl" dirty="0">
              <a:solidFill>
                <a:srgbClr val="FF33CC"/>
              </a:solidFill>
            </a:endParaRPr>
          </a:p>
        </p:txBody>
      </p:sp>
      <p:sp>
        <p:nvSpPr>
          <p:cNvPr id="16" name="CuadroTexto 15"/>
          <p:cNvSpPr txBox="1"/>
          <p:nvPr/>
        </p:nvSpPr>
        <p:spPr>
          <a:xfrm>
            <a:off x="4182028" y="6375505"/>
            <a:ext cx="3473145" cy="738664"/>
          </a:xfrm>
          <a:prstGeom prst="rect">
            <a:avLst/>
          </a:prstGeom>
          <a:solidFill>
            <a:srgbClr val="FF33CC"/>
          </a:solidFill>
        </p:spPr>
        <p:txBody>
          <a:bodyPr wrap="square" rtlCol="0">
            <a:spAutoFit/>
          </a:bodyPr>
          <a:lstStyle/>
          <a:p>
            <a:pPr algn="just"/>
            <a:r>
              <a:rPr lang="es-MX" sz="1400" dirty="0" smtClean="0">
                <a:solidFill>
                  <a:prstClr val="white"/>
                </a:solidFill>
              </a:rPr>
              <a:t>Aurelio, crear un recurso para incrustarlo en plantilla con el texto en color rosa, un recurso despu</a:t>
            </a:r>
            <a:r>
              <a:rPr lang="es-ES" sz="1400" dirty="0" err="1" smtClean="0">
                <a:solidFill>
                  <a:prstClr val="white"/>
                </a:solidFill>
              </a:rPr>
              <a:t>és</a:t>
            </a:r>
            <a:r>
              <a:rPr lang="es-ES" sz="1400" dirty="0" smtClean="0">
                <a:solidFill>
                  <a:prstClr val="white"/>
                </a:solidFill>
              </a:rPr>
              <a:t> de cada pregunta.</a:t>
            </a:r>
            <a:endParaRPr lang="es-MX" sz="1400" dirty="0">
              <a:solidFill>
                <a:prstClr val="white"/>
              </a:solidFill>
            </a:endParaRPr>
          </a:p>
        </p:txBody>
      </p:sp>
    </p:spTree>
    <p:extLst>
      <p:ext uri="{BB962C8B-B14F-4D97-AF65-F5344CB8AC3E}">
        <p14:creationId xmlns:p14="http://schemas.microsoft.com/office/powerpoint/2010/main" val="3359036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ADB0CA38-99A1-43C9-8CF2-7A7322C2D3C9}"/>
              </a:ext>
            </a:extLst>
          </p:cNvPr>
          <p:cNvSpPr/>
          <p:nvPr/>
        </p:nvSpPr>
        <p:spPr>
          <a:xfrm>
            <a:off x="0" y="302560"/>
            <a:ext cx="12192000" cy="10955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8" name="Rectángulo 7">
            <a:extLst>
              <a:ext uri="{FF2B5EF4-FFF2-40B4-BE49-F238E27FC236}">
                <a16:creationId xmlns="" xmlns:a16="http://schemas.microsoft.com/office/drawing/2014/main" id="{ADB0CA38-99A1-43C9-8CF2-7A7322C2D3C9}"/>
              </a:ext>
            </a:extLst>
          </p:cNvPr>
          <p:cNvSpPr/>
          <p:nvPr/>
        </p:nvSpPr>
        <p:spPr>
          <a:xfrm>
            <a:off x="0" y="1647610"/>
            <a:ext cx="12192000" cy="52103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7" name="Rectángulo 6"/>
          <p:cNvSpPr/>
          <p:nvPr/>
        </p:nvSpPr>
        <p:spPr>
          <a:xfrm>
            <a:off x="323728" y="429128"/>
            <a:ext cx="11236035" cy="978729"/>
          </a:xfrm>
          <a:prstGeom prst="rect">
            <a:avLst/>
          </a:prstGeom>
        </p:spPr>
        <p:txBody>
          <a:bodyPr wrap="square">
            <a:spAutoFit/>
          </a:bodyPr>
          <a:lstStyle/>
          <a:p>
            <a:pPr algn="just">
              <a:lnSpc>
                <a:spcPct val="120000"/>
              </a:lnSpc>
              <a:spcAft>
                <a:spcPts val="0"/>
              </a:spcAft>
            </a:pPr>
            <a:r>
              <a:rPr lang="es-ES_tradnl" dirty="0">
                <a:solidFill>
                  <a:srgbClr val="000000"/>
                </a:solidFill>
                <a:latin typeface="ArialMT" charset="0"/>
                <a:ea typeface="Calibri" charset="0"/>
                <a:cs typeface="MinionPro-Regular" charset="0"/>
              </a:rPr>
              <a:t>Otro ejemplo que puede enriquecer tu conocimiento acerca de la asertividad es el siguiente video:</a:t>
            </a:r>
            <a:endParaRPr lang="es-ES_tradnl" dirty="0">
              <a:solidFill>
                <a:srgbClr val="000000"/>
              </a:solidFill>
              <a:latin typeface="MinionPro-Regular" charset="0"/>
              <a:ea typeface="Calibri" charset="0"/>
              <a:cs typeface="MinionPro-Regular" charset="0"/>
            </a:endParaRPr>
          </a:p>
          <a:p>
            <a:pPr algn="just">
              <a:spcAft>
                <a:spcPts val="0"/>
              </a:spcAft>
              <a:tabLst>
                <a:tab pos="1526540" algn="l"/>
              </a:tabLst>
            </a:pPr>
            <a:endParaRPr lang="es-ES_tradnl" dirty="0" smtClean="0">
              <a:solidFill>
                <a:srgbClr val="273582"/>
              </a:solidFill>
              <a:latin typeface="MinionPro-Regular" charset="0"/>
              <a:ea typeface="Calibri" charset="0"/>
              <a:cs typeface="MinionPro-Regular" charset="0"/>
            </a:endParaRPr>
          </a:p>
          <a:p>
            <a:pPr algn="ctr">
              <a:spcAft>
                <a:spcPts val="0"/>
              </a:spcAft>
              <a:tabLst>
                <a:tab pos="1526540" algn="l"/>
              </a:tabLst>
            </a:pPr>
            <a:r>
              <a:rPr lang="es-ES_tradnl" dirty="0" smtClean="0">
                <a:solidFill>
                  <a:srgbClr val="273582"/>
                </a:solidFill>
                <a:latin typeface="MinionPro-Regular" charset="0"/>
                <a:ea typeface="Calibri" charset="0"/>
                <a:cs typeface="MinionPro-Regular" charset="0"/>
              </a:rPr>
              <a:t>https</a:t>
            </a:r>
            <a:r>
              <a:rPr lang="es-ES_tradnl" dirty="0">
                <a:solidFill>
                  <a:srgbClr val="273582"/>
                </a:solidFill>
                <a:latin typeface="MinionPro-Regular" charset="0"/>
                <a:ea typeface="Calibri" charset="0"/>
                <a:cs typeface="MinionPro-Regular" charset="0"/>
              </a:rPr>
              <a:t>://youtu.be/B8q4-hrW5mk</a:t>
            </a:r>
            <a:endParaRPr lang="es-ES_tradnl" dirty="0">
              <a:solidFill>
                <a:srgbClr val="000000"/>
              </a:solidFill>
              <a:effectLst/>
              <a:latin typeface="MinionPro-Regular" charset="0"/>
              <a:ea typeface="Calibri" charset="0"/>
              <a:cs typeface="MinionPro-Regular" charset="0"/>
            </a:endParaRPr>
          </a:p>
        </p:txBody>
      </p:sp>
      <p:sp>
        <p:nvSpPr>
          <p:cNvPr id="10" name="Rectángulo 9"/>
          <p:cNvSpPr/>
          <p:nvPr/>
        </p:nvSpPr>
        <p:spPr>
          <a:xfrm>
            <a:off x="595428" y="1787000"/>
            <a:ext cx="11333018" cy="424732"/>
          </a:xfrm>
          <a:prstGeom prst="rect">
            <a:avLst/>
          </a:prstGeom>
        </p:spPr>
        <p:txBody>
          <a:bodyPr wrap="square">
            <a:spAutoFit/>
          </a:bodyPr>
          <a:lstStyle/>
          <a:p>
            <a:pPr algn="just">
              <a:lnSpc>
                <a:spcPct val="120000"/>
              </a:lnSpc>
              <a:spcAft>
                <a:spcPts val="0"/>
              </a:spcAft>
            </a:pPr>
            <a:r>
              <a:rPr lang="es-ES_tradnl" dirty="0">
                <a:solidFill>
                  <a:srgbClr val="000000"/>
                </a:solidFill>
                <a:latin typeface="ArialMT" charset="0"/>
                <a:ea typeface="Calibri" charset="0"/>
                <a:cs typeface="MinionPro-Regular" charset="0"/>
              </a:rPr>
              <a:t>En </a:t>
            </a:r>
            <a:r>
              <a:rPr lang="es-ES_tradnl" dirty="0" smtClean="0">
                <a:solidFill>
                  <a:srgbClr val="000000"/>
                </a:solidFill>
                <a:latin typeface="ArialMT" charset="0"/>
                <a:ea typeface="Calibri" charset="0"/>
                <a:cs typeface="MinionPro-Regular" charset="0"/>
              </a:rPr>
              <a:t>resumen, </a:t>
            </a:r>
            <a:r>
              <a:rPr lang="es-ES_tradnl" dirty="0">
                <a:solidFill>
                  <a:srgbClr val="000000"/>
                </a:solidFill>
                <a:latin typeface="ArialMT" charset="0"/>
                <a:ea typeface="Calibri" charset="0"/>
                <a:cs typeface="MinionPro-Regular" charset="0"/>
              </a:rPr>
              <a:t>la siguiente tabla muestra las diferencias entre ser pasivo, asertivo y agresivo.</a:t>
            </a:r>
            <a:endParaRPr lang="es-ES_tradnl" dirty="0">
              <a:solidFill>
                <a:srgbClr val="000000"/>
              </a:solidFill>
              <a:effectLst/>
              <a:latin typeface="MinionPro-Regular" charset="0"/>
              <a:ea typeface="Calibri" charset="0"/>
              <a:cs typeface="MinionPro-Regular" charset="0"/>
            </a:endParaRPr>
          </a:p>
        </p:txBody>
      </p:sp>
      <p:pic>
        <p:nvPicPr>
          <p:cNvPr id="11" name="Imagen 10"/>
          <p:cNvPicPr/>
          <p:nvPr/>
        </p:nvPicPr>
        <p:blipFill>
          <a:blip r:embed="rId2"/>
          <a:stretch>
            <a:fillRect/>
          </a:stretch>
        </p:blipFill>
        <p:spPr>
          <a:xfrm>
            <a:off x="0" y="2756512"/>
            <a:ext cx="2163483" cy="2118660"/>
          </a:xfrm>
          <a:prstGeom prst="rect">
            <a:avLst/>
          </a:prstGeom>
        </p:spPr>
      </p:pic>
      <p:sp>
        <p:nvSpPr>
          <p:cNvPr id="13" name="CuadroTexto 12"/>
          <p:cNvSpPr txBox="1"/>
          <p:nvPr/>
        </p:nvSpPr>
        <p:spPr>
          <a:xfrm>
            <a:off x="313764" y="5084127"/>
            <a:ext cx="1584116" cy="1384995"/>
          </a:xfrm>
          <a:prstGeom prst="rect">
            <a:avLst/>
          </a:prstGeom>
          <a:solidFill>
            <a:srgbClr val="FF33CC"/>
          </a:solidFill>
        </p:spPr>
        <p:txBody>
          <a:bodyPr wrap="square" rtlCol="0">
            <a:spAutoFit/>
          </a:bodyPr>
          <a:lstStyle/>
          <a:p>
            <a:pPr algn="just"/>
            <a:r>
              <a:rPr lang="es-MX" sz="1400" dirty="0" smtClean="0">
                <a:solidFill>
                  <a:schemeClr val="bg1"/>
                </a:solidFill>
              </a:rPr>
              <a:t>Aurelio, rediseñar esta tabla recreando como encabezado el dibujo que está arriba, .</a:t>
            </a:r>
            <a:endParaRPr lang="es-MX" sz="14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2440431243"/>
              </p:ext>
            </p:extLst>
          </p:nvPr>
        </p:nvGraphicFramePr>
        <p:xfrm>
          <a:off x="2288988" y="2408946"/>
          <a:ext cx="9753600" cy="4277565"/>
        </p:xfrm>
        <a:graphic>
          <a:graphicData uri="http://schemas.openxmlformats.org/drawingml/2006/table">
            <a:tbl>
              <a:tblPr firstRow="1" bandRow="1">
                <a:tableStyleId>{5C22544A-7EE6-4342-B048-85BDC9FD1C3A}</a:tableStyleId>
              </a:tblPr>
              <a:tblGrid>
                <a:gridCol w="3251200"/>
                <a:gridCol w="3251200"/>
                <a:gridCol w="3251200"/>
              </a:tblGrid>
              <a:tr h="1162170">
                <a:tc>
                  <a:txBody>
                    <a:bodyPr/>
                    <a:lstStyle/>
                    <a:p>
                      <a:r>
                        <a:rPr lang="es-ES" sz="1200" b="0" dirty="0" smtClean="0">
                          <a:solidFill>
                            <a:srgbClr val="000000"/>
                          </a:solidFill>
                        </a:rPr>
                        <a:t>Pensar que tus necesidades no son importantes.</a:t>
                      </a:r>
                      <a:endParaRPr lang="es-ES" sz="1200" b="0" dirty="0">
                        <a:solidFill>
                          <a:srgbClr val="000000"/>
                        </a:solidFill>
                      </a:endParaRPr>
                    </a:p>
                  </a:txBody>
                  <a:tcPr anchor="ctr">
                    <a:solidFill>
                      <a:schemeClr val="bg1">
                        <a:lumMod val="95000"/>
                      </a:schemeClr>
                    </a:solidFill>
                  </a:tcPr>
                </a:tc>
                <a:tc>
                  <a:txBody>
                    <a:bodyPr/>
                    <a:lstStyle/>
                    <a:p>
                      <a:r>
                        <a:rPr lang="es-ES" sz="1200" b="0" dirty="0" smtClean="0">
                          <a:solidFill>
                            <a:srgbClr val="000000"/>
                          </a:solidFill>
                        </a:rPr>
                        <a:t>Reconocer que tus necesidades son tan importantes como las</a:t>
                      </a:r>
                      <a:r>
                        <a:rPr lang="es-ES" sz="1200" b="0" baseline="0" dirty="0" smtClean="0">
                          <a:solidFill>
                            <a:srgbClr val="000000"/>
                          </a:solidFill>
                        </a:rPr>
                        <a:t> demás.</a:t>
                      </a:r>
                      <a:endParaRPr lang="es-ES" sz="1200" b="0" dirty="0">
                        <a:solidFill>
                          <a:srgbClr val="000000"/>
                        </a:solidFill>
                      </a:endParaRPr>
                    </a:p>
                  </a:txBody>
                  <a:tcPr anchor="ctr">
                    <a:solidFill>
                      <a:schemeClr val="bg1">
                        <a:lumMod val="95000"/>
                      </a:schemeClr>
                    </a:solidFill>
                  </a:tcPr>
                </a:tc>
                <a:tc>
                  <a:txBody>
                    <a:bodyPr/>
                    <a:lstStyle/>
                    <a:p>
                      <a:r>
                        <a:rPr lang="es-ES" sz="1200" b="0" dirty="0" smtClean="0">
                          <a:solidFill>
                            <a:srgbClr val="000000"/>
                          </a:solidFill>
                        </a:rPr>
                        <a:t>Pensar</a:t>
                      </a:r>
                      <a:r>
                        <a:rPr lang="es-ES" sz="1200" b="0" baseline="0" dirty="0" smtClean="0">
                          <a:solidFill>
                            <a:srgbClr val="000000"/>
                          </a:solidFill>
                        </a:rPr>
                        <a:t> que sólo tus necesidades son importantes.</a:t>
                      </a:r>
                      <a:endParaRPr lang="es-ES" sz="1200" b="0" dirty="0">
                        <a:solidFill>
                          <a:srgbClr val="000000"/>
                        </a:solidFill>
                      </a:endParaRPr>
                    </a:p>
                  </a:txBody>
                  <a:tcPr anchor="ctr">
                    <a:solidFill>
                      <a:schemeClr val="bg1">
                        <a:lumMod val="95000"/>
                      </a:schemeClr>
                    </a:solidFill>
                  </a:tcPr>
                </a:tc>
              </a:tr>
              <a:tr h="271886">
                <a:tc>
                  <a:txBody>
                    <a:bodyPr/>
                    <a:lstStyle/>
                    <a:p>
                      <a:r>
                        <a:rPr lang="es-ES" sz="1200" dirty="0" smtClean="0"/>
                        <a:t>Ceder.</a:t>
                      </a:r>
                      <a:endParaRPr lang="es-ES" sz="1200" dirty="0"/>
                    </a:p>
                  </a:txBody>
                  <a:tcPr anchor="ctr"/>
                </a:tc>
                <a:tc>
                  <a:txBody>
                    <a:bodyPr/>
                    <a:lstStyle/>
                    <a:p>
                      <a:r>
                        <a:rPr lang="es-ES" sz="1200" dirty="0" smtClean="0"/>
                        <a:t>Negociar.</a:t>
                      </a:r>
                      <a:endParaRPr lang="es-ES" sz="1200" dirty="0"/>
                    </a:p>
                  </a:txBody>
                  <a:tcPr anchor="ctr"/>
                </a:tc>
                <a:tc>
                  <a:txBody>
                    <a:bodyPr/>
                    <a:lstStyle/>
                    <a:p>
                      <a:r>
                        <a:rPr lang="es-ES" sz="1200" dirty="0" smtClean="0"/>
                        <a:t>Arrebatar.</a:t>
                      </a:r>
                      <a:endParaRPr lang="es-ES" sz="1200" dirty="0"/>
                    </a:p>
                  </a:txBody>
                  <a:tcPr anchor="ctr"/>
                </a:tc>
              </a:tr>
              <a:tr h="475801">
                <a:tc>
                  <a:txBody>
                    <a:bodyPr/>
                    <a:lstStyle/>
                    <a:p>
                      <a:r>
                        <a:rPr lang="es-ES" sz="1200" dirty="0" smtClean="0"/>
                        <a:t>No hablar, no ser</a:t>
                      </a:r>
                      <a:r>
                        <a:rPr lang="es-ES" sz="1200" baseline="0" dirty="0" smtClean="0"/>
                        <a:t> escuchado.</a:t>
                      </a:r>
                      <a:endParaRPr lang="es-ES" sz="1200" dirty="0"/>
                    </a:p>
                  </a:txBody>
                  <a:tcPr anchor="ctr"/>
                </a:tc>
                <a:tc>
                  <a:txBody>
                    <a:bodyPr/>
                    <a:lstStyle/>
                    <a:p>
                      <a:r>
                        <a:rPr lang="es-ES" sz="1200" dirty="0" smtClean="0"/>
                        <a:t>Hablar y escuchar.</a:t>
                      </a:r>
                      <a:endParaRPr lang="es-ES" sz="1200" dirty="0"/>
                    </a:p>
                  </a:txBody>
                  <a:tcPr anchor="ctr"/>
                </a:tc>
                <a:tc>
                  <a:txBody>
                    <a:bodyPr/>
                    <a:lstStyle/>
                    <a:p>
                      <a:r>
                        <a:rPr lang="es-ES" sz="1200" dirty="0" smtClean="0"/>
                        <a:t>Hablar por encima</a:t>
                      </a:r>
                      <a:r>
                        <a:rPr lang="es-ES" sz="1200" baseline="0" dirty="0" smtClean="0"/>
                        <a:t> de otros.</a:t>
                      </a:r>
                      <a:endParaRPr lang="es-ES" sz="1200" dirty="0"/>
                    </a:p>
                  </a:txBody>
                  <a:tcPr anchor="ctr"/>
                </a:tc>
              </a:tr>
              <a:tr h="679717">
                <a:tc>
                  <a:txBody>
                    <a:bodyPr/>
                    <a:lstStyle/>
                    <a:p>
                      <a:r>
                        <a:rPr lang="es-ES" sz="1200" dirty="0" smtClean="0"/>
                        <a:t>Tratar de mantener la paz.</a:t>
                      </a:r>
                      <a:endParaRPr lang="es-ES" sz="1200" dirty="0"/>
                    </a:p>
                  </a:txBody>
                  <a:tcPr anchor="ctr"/>
                </a:tc>
                <a:tc>
                  <a:txBody>
                    <a:bodyPr/>
                    <a:lstStyle/>
                    <a:p>
                      <a:r>
                        <a:rPr lang="es-ES" sz="1200" dirty="0" smtClean="0"/>
                        <a:t>Asegurarse de que las cosas sean justas para ti y para los</a:t>
                      </a:r>
                      <a:r>
                        <a:rPr lang="es-ES" sz="1200" baseline="0" dirty="0" smtClean="0"/>
                        <a:t> otros.</a:t>
                      </a:r>
                      <a:endParaRPr lang="es-ES" sz="1200" dirty="0"/>
                    </a:p>
                  </a:txBody>
                  <a:tcPr anchor="ctr"/>
                </a:tc>
                <a:tc>
                  <a:txBody>
                    <a:bodyPr/>
                    <a:lstStyle/>
                    <a:p>
                      <a:r>
                        <a:rPr lang="es-ES" sz="1200" dirty="0" smtClean="0"/>
                        <a:t>Ver solamente por ti.</a:t>
                      </a:r>
                      <a:endParaRPr lang="es-ES" sz="1200" dirty="0"/>
                    </a:p>
                  </a:txBody>
                  <a:tcPr anchor="ctr"/>
                </a:tc>
              </a:tr>
              <a:tr h="271886">
                <a:tc>
                  <a:txBody>
                    <a:bodyPr/>
                    <a:lstStyle/>
                    <a:p>
                      <a:r>
                        <a:rPr lang="es-ES" sz="1200" dirty="0" smtClean="0"/>
                        <a:t>Dejar que te hagan </a:t>
                      </a:r>
                      <a:r>
                        <a:rPr lang="es-ES" sz="1200" i="1" dirty="0" err="1" smtClean="0"/>
                        <a:t>bullying</a:t>
                      </a:r>
                      <a:r>
                        <a:rPr lang="es-ES" sz="1200" dirty="0" smtClean="0"/>
                        <a:t>.</a:t>
                      </a:r>
                      <a:endParaRPr lang="es-ES" sz="1200" dirty="0"/>
                    </a:p>
                  </a:txBody>
                  <a:tcPr anchor="ctr"/>
                </a:tc>
                <a:tc>
                  <a:txBody>
                    <a:bodyPr/>
                    <a:lstStyle/>
                    <a:p>
                      <a:r>
                        <a:rPr lang="es-ES" sz="1200" dirty="0" smtClean="0"/>
                        <a:t>Defenderse.</a:t>
                      </a:r>
                      <a:endParaRPr lang="es-ES" sz="1200" dirty="0"/>
                    </a:p>
                  </a:txBody>
                  <a:tcPr anchor="ctr"/>
                </a:tc>
                <a:tc>
                  <a:txBody>
                    <a:bodyPr/>
                    <a:lstStyle/>
                    <a:p>
                      <a:r>
                        <a:rPr lang="es-ES" sz="1200" dirty="0" smtClean="0"/>
                        <a:t>Hacerle </a:t>
                      </a:r>
                      <a:r>
                        <a:rPr lang="es-ES" sz="1200" i="1" dirty="0" err="1" smtClean="0"/>
                        <a:t>bullyin</a:t>
                      </a:r>
                      <a:r>
                        <a:rPr lang="es-ES" sz="1200" dirty="0" smtClean="0"/>
                        <a:t> a otros.</a:t>
                      </a:r>
                      <a:endParaRPr lang="es-ES" sz="1200" dirty="0"/>
                    </a:p>
                  </a:txBody>
                  <a:tcPr anchor="ctr"/>
                </a:tc>
              </a:tr>
              <a:tr h="679717">
                <a:tc>
                  <a:txBody>
                    <a:bodyPr/>
                    <a:lstStyle/>
                    <a:p>
                      <a:r>
                        <a:rPr lang="es-ES" sz="1200" dirty="0" smtClean="0"/>
                        <a:t>No decir lo que piensas o simplemente no decir nada.</a:t>
                      </a:r>
                      <a:endParaRPr lang="es-ES" sz="1200" dirty="0"/>
                    </a:p>
                  </a:txBody>
                  <a:tcPr anchor="ctr"/>
                </a:tc>
                <a:tc>
                  <a:txBody>
                    <a:bodyPr/>
                    <a:lstStyle/>
                    <a:p>
                      <a:r>
                        <a:rPr lang="es-ES" sz="1200" dirty="0" smtClean="0"/>
                        <a:t>Expresar tu punto claramente</a:t>
                      </a:r>
                      <a:r>
                        <a:rPr lang="es-ES" sz="1200" baseline="0" dirty="0" smtClean="0"/>
                        <a:t> y con seguridad.</a:t>
                      </a:r>
                      <a:endParaRPr lang="es-ES" sz="1200" dirty="0"/>
                    </a:p>
                  </a:txBody>
                  <a:tcPr anchor="ctr"/>
                </a:tc>
                <a:tc>
                  <a:txBody>
                    <a:bodyPr/>
                    <a:lstStyle/>
                    <a:p>
                      <a:r>
                        <a:rPr lang="es-ES" sz="1200" dirty="0" smtClean="0"/>
                        <a:t>Gritar, agredir o</a:t>
                      </a:r>
                      <a:r>
                        <a:rPr lang="es-ES" sz="1200" baseline="0" dirty="0" smtClean="0"/>
                        <a:t> ser violento.</a:t>
                      </a:r>
                      <a:endParaRPr lang="es-ES" sz="1200" dirty="0"/>
                    </a:p>
                  </a:txBody>
                  <a:tcPr anchor="ctr"/>
                </a:tc>
              </a:tr>
              <a:tr h="433896">
                <a:tc>
                  <a:txBody>
                    <a:bodyPr/>
                    <a:lstStyle/>
                    <a:p>
                      <a:r>
                        <a:rPr lang="es-ES" sz="1200" dirty="0" smtClean="0"/>
                        <a:t>Daña las relaciones: los</a:t>
                      </a:r>
                      <a:r>
                        <a:rPr lang="es-ES" sz="1200" baseline="0" dirty="0" smtClean="0"/>
                        <a:t> otros te respetan menos.</a:t>
                      </a:r>
                      <a:endParaRPr lang="es-ES" sz="1200" dirty="0"/>
                    </a:p>
                  </a:txBody>
                  <a:tcPr anchor="ctr"/>
                </a:tc>
                <a:tc>
                  <a:txBody>
                    <a:bodyPr/>
                    <a:lstStyle/>
                    <a:p>
                      <a:r>
                        <a:rPr lang="es-ES" sz="1200" dirty="0" smtClean="0"/>
                        <a:t>Beneficia las relaciones: los otros</a:t>
                      </a:r>
                      <a:r>
                        <a:rPr lang="es-ES" sz="1200" baseline="0" dirty="0" smtClean="0"/>
                        <a:t> saben qué esperar de ti.</a:t>
                      </a:r>
                      <a:endParaRPr lang="es-ES" sz="1200" dirty="0"/>
                    </a:p>
                  </a:txBody>
                  <a:tcPr anchor="ctr"/>
                </a:tc>
                <a:tc>
                  <a:txBody>
                    <a:bodyPr/>
                    <a:lstStyle/>
                    <a:p>
                      <a:r>
                        <a:rPr lang="es-ES" sz="1200" dirty="0" smtClean="0"/>
                        <a:t>Daña las relaciones: a los otros no les</a:t>
                      </a:r>
                      <a:r>
                        <a:rPr lang="es-ES" sz="1200" baseline="0" dirty="0" smtClean="0"/>
                        <a:t> gusta la agresión.</a:t>
                      </a:r>
                      <a:endParaRPr lang="es-ES" sz="1200" dirty="0"/>
                    </a:p>
                  </a:txBody>
                  <a:tcPr anchor="ctr"/>
                </a:tc>
              </a:tr>
              <a:tr h="260338">
                <a:tc>
                  <a:txBody>
                    <a:bodyPr/>
                    <a:lstStyle/>
                    <a:p>
                      <a:r>
                        <a:rPr lang="es-ES" sz="1200" dirty="0" smtClean="0"/>
                        <a:t>Daña tu autoestima.</a:t>
                      </a:r>
                      <a:endParaRPr lang="es-ES" sz="1200" dirty="0"/>
                    </a:p>
                  </a:txBody>
                  <a:tcPr anchor="ctr"/>
                </a:tc>
                <a:tc>
                  <a:txBody>
                    <a:bodyPr/>
                    <a:lstStyle/>
                    <a:p>
                      <a:r>
                        <a:rPr lang="es-ES" sz="1200" dirty="0" smtClean="0"/>
                        <a:t>Mejora tu autoestima.</a:t>
                      </a:r>
                      <a:endParaRPr lang="es-ES" sz="1200" dirty="0"/>
                    </a:p>
                  </a:txBody>
                  <a:tcPr anchor="ctr"/>
                </a:tc>
                <a:tc>
                  <a:txBody>
                    <a:bodyPr/>
                    <a:lstStyle/>
                    <a:p>
                      <a:r>
                        <a:rPr lang="es-ES" sz="1200" dirty="0" smtClean="0"/>
                        <a:t>Daña la autoestima de los</a:t>
                      </a:r>
                      <a:r>
                        <a:rPr lang="es-ES" sz="1200" baseline="0" dirty="0" smtClean="0"/>
                        <a:t> otros.</a:t>
                      </a:r>
                      <a:endParaRPr lang="es-ES" sz="1200" dirty="0"/>
                    </a:p>
                  </a:txBody>
                  <a:tcPr anchor="ctr"/>
                </a:tc>
              </a:tr>
            </a:tbl>
          </a:graphicData>
        </a:graphic>
      </p:graphicFrame>
      <p:sp>
        <p:nvSpPr>
          <p:cNvPr id="12" name="Bocadillo: rectángulo 19">
            <a:extLst>
              <a:ext uri="{FF2B5EF4-FFF2-40B4-BE49-F238E27FC236}">
                <a16:creationId xmlns="" xmlns:a16="http://schemas.microsoft.com/office/drawing/2014/main" id="{B20B7D9C-65BF-40FF-B3C5-9A7DCC9270F9}"/>
              </a:ext>
            </a:extLst>
          </p:cNvPr>
          <p:cNvSpPr/>
          <p:nvPr/>
        </p:nvSpPr>
        <p:spPr>
          <a:xfrm>
            <a:off x="4414948" y="-410224"/>
            <a:ext cx="7144815" cy="443948"/>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300" b="1" i="0" u="none" strike="noStrike" kern="1200" cap="none" spc="0" normalizeH="0" baseline="0" noProof="0" dirty="0">
                <a:ln>
                  <a:noFill/>
                </a:ln>
                <a:solidFill>
                  <a:srgbClr val="000000"/>
                </a:solidFill>
                <a:effectLst/>
                <a:uLnTx/>
                <a:uFillTx/>
                <a:latin typeface="Calibri" panose="020F0502020204030204"/>
              </a:rPr>
              <a:t>Renato: </a:t>
            </a:r>
            <a:r>
              <a:rPr kumimoji="0" lang="es-MX" sz="1300" i="0" u="none" strike="noStrike" kern="1200" cap="none" spc="0" normalizeH="0" baseline="0" noProof="0" dirty="0">
                <a:ln>
                  <a:noFill/>
                </a:ln>
                <a:solidFill>
                  <a:srgbClr val="000000"/>
                </a:solidFill>
                <a:effectLst/>
                <a:uLnTx/>
                <a:uFillTx/>
                <a:latin typeface="Calibri" panose="020F0502020204030204"/>
              </a:rPr>
              <a:t>esta información se presenta</a:t>
            </a:r>
            <a:r>
              <a:rPr kumimoji="0" lang="es-MX" sz="1300" u="none" strike="noStrike" kern="1200" cap="none" spc="0" normalizeH="0" noProof="0" dirty="0">
                <a:ln>
                  <a:noFill/>
                </a:ln>
                <a:solidFill>
                  <a:srgbClr val="000000"/>
                </a:solidFill>
                <a:effectLst/>
                <a:uLnTx/>
                <a:uFillTx/>
                <a:latin typeface="Calibri" panose="020F0502020204030204"/>
              </a:rPr>
              <a:t> con la </a:t>
            </a:r>
            <a:r>
              <a:rPr lang="es-MX" sz="1300" u="sng" dirty="0">
                <a:solidFill>
                  <a:srgbClr val="000000"/>
                </a:solidFill>
              </a:rPr>
              <a:t>Herramienta: Video</a:t>
            </a:r>
            <a:r>
              <a:rPr lang="es-MX" sz="1300" dirty="0" smtClean="0">
                <a:solidFill>
                  <a:srgbClr val="000000"/>
                </a:solidFill>
              </a:rPr>
              <a:t>.</a:t>
            </a:r>
            <a:endParaRPr kumimoji="0" lang="es-MX" sz="1300" u="none" strike="noStrike" kern="1200" cap="none" spc="0" normalizeH="0" baseline="0" noProof="0" dirty="0">
              <a:ln>
                <a:noFill/>
              </a:ln>
              <a:solidFill>
                <a:srgbClr val="000000"/>
              </a:solidFill>
              <a:effectLst/>
              <a:uLnTx/>
              <a:uFillTx/>
              <a:latin typeface="Calibri" panose="020F0502020204030204"/>
            </a:endParaRPr>
          </a:p>
        </p:txBody>
      </p:sp>
      <p:sp>
        <p:nvSpPr>
          <p:cNvPr id="14" name="Bocadillo: rectángulo 20">
            <a:extLst>
              <a:ext uri="{FF2B5EF4-FFF2-40B4-BE49-F238E27FC236}">
                <a16:creationId xmlns="" xmlns:a16="http://schemas.microsoft.com/office/drawing/2014/main" id="{FDF8BE07-5746-4600-9575-6A8755E47DEC}"/>
              </a:ext>
            </a:extLst>
          </p:cNvPr>
          <p:cNvSpPr/>
          <p:nvPr/>
        </p:nvSpPr>
        <p:spPr>
          <a:xfrm>
            <a:off x="10716788" y="1469946"/>
            <a:ext cx="2686871" cy="474540"/>
          </a:xfrm>
          <a:prstGeom prst="wedgeRectCallout">
            <a:avLst>
              <a:gd name="adj1" fmla="val -68145"/>
              <a:gd name="adj2" fmla="val 6241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300" b="1" dirty="0">
                <a:solidFill>
                  <a:prstClr val="black"/>
                </a:solidFill>
                <a:latin typeface="Calibri" panose="020F0502020204030204"/>
              </a:rPr>
              <a:t>Renato: </a:t>
            </a:r>
            <a:r>
              <a:rPr lang="es-MX" sz="1300" dirty="0" smtClean="0">
                <a:solidFill>
                  <a:prstClr val="black"/>
                </a:solidFill>
                <a:latin typeface="Calibri" panose="020F0502020204030204"/>
              </a:rPr>
              <a:t>continuar en herramienta texto e imagen</a:t>
            </a:r>
            <a:endParaRPr kumimoji="0" lang="es-MX" sz="130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81174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DB0CA38-99A1-43C9-8CF2-7A7322C2D3C9}"/>
              </a:ext>
            </a:extLst>
          </p:cNvPr>
          <p:cNvSpPr/>
          <p:nvPr/>
        </p:nvSpPr>
        <p:spPr>
          <a:xfrm>
            <a:off x="229986" y="272051"/>
            <a:ext cx="11627546" cy="639475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p:txBody>
      </p:sp>
      <p:sp>
        <p:nvSpPr>
          <p:cNvPr id="8" name="Rectángulo 7"/>
          <p:cNvSpPr/>
          <p:nvPr/>
        </p:nvSpPr>
        <p:spPr>
          <a:xfrm>
            <a:off x="387927" y="462802"/>
            <a:ext cx="11233266" cy="5355312"/>
          </a:xfrm>
          <a:prstGeom prst="rect">
            <a:avLst/>
          </a:prstGeom>
        </p:spPr>
        <p:txBody>
          <a:bodyPr wrap="square">
            <a:spAutoFit/>
          </a:bodyPr>
          <a:lstStyle/>
          <a:p>
            <a:pPr>
              <a:spcAft>
                <a:spcPts val="0"/>
              </a:spcAft>
            </a:pPr>
            <a:r>
              <a:rPr lang="es-ES" b="1" dirty="0">
                <a:latin typeface="Calibri" charset="0"/>
                <a:ea typeface="Calibri" charset="0"/>
                <a:cs typeface="Times New Roman" charset="0"/>
              </a:rPr>
              <a:t>Técnicas para la comunicación asertiva</a:t>
            </a:r>
            <a:endParaRPr lang="es-ES_tradnl" dirty="0">
              <a:latin typeface="Calibri" charset="0"/>
              <a:ea typeface="Calibri" charset="0"/>
              <a:cs typeface="Times New Roman" charset="0"/>
            </a:endParaRPr>
          </a:p>
          <a:p>
            <a:pPr>
              <a:spcAft>
                <a:spcPts val="0"/>
              </a:spcAft>
            </a:pPr>
            <a:endParaRPr lang="es-ES" dirty="0">
              <a:latin typeface="Calibri" charset="0"/>
              <a:ea typeface="Calibri" charset="0"/>
              <a:cs typeface="Times New Roman" charset="0"/>
            </a:endParaRPr>
          </a:p>
          <a:p>
            <a:pPr>
              <a:spcAft>
                <a:spcPts val="0"/>
              </a:spcAft>
            </a:pPr>
            <a:r>
              <a:rPr lang="es-ES" dirty="0" smtClean="0">
                <a:solidFill>
                  <a:srgbClr val="FF33CC"/>
                </a:solidFill>
                <a:latin typeface="Calibri" charset="0"/>
                <a:ea typeface="Calibri" charset="0"/>
                <a:cs typeface="Times New Roman" charset="0"/>
              </a:rPr>
              <a:t>Recuerda </a:t>
            </a:r>
            <a:r>
              <a:rPr lang="es-ES" dirty="0">
                <a:solidFill>
                  <a:srgbClr val="FF33CC"/>
                </a:solidFill>
                <a:latin typeface="Calibri" charset="0"/>
                <a:ea typeface="Calibri" charset="0"/>
                <a:cs typeface="Times New Roman" charset="0"/>
              </a:rPr>
              <a:t>que la comunicación asertivo </a:t>
            </a:r>
            <a:r>
              <a:rPr lang="es-ES" dirty="0" smtClean="0">
                <a:solidFill>
                  <a:srgbClr val="FF33CC"/>
                </a:solidFill>
                <a:latin typeface="Calibri" charset="0"/>
                <a:ea typeface="Calibri" charset="0"/>
                <a:cs typeface="Times New Roman" charset="0"/>
              </a:rPr>
              <a:t>implica lo siguiente: </a:t>
            </a:r>
          </a:p>
          <a:p>
            <a:pPr>
              <a:spcAft>
                <a:spcPts val="0"/>
              </a:spcAft>
            </a:pPr>
            <a:endParaRPr lang="es-ES_tradnl" dirty="0">
              <a:latin typeface="Calibri" charset="0"/>
              <a:ea typeface="Calibri" charset="0"/>
              <a:cs typeface="Times New Roman" charset="0"/>
            </a:endParaRPr>
          </a:p>
          <a:p>
            <a:pPr>
              <a:spcAft>
                <a:spcPts val="0"/>
              </a:spcAft>
            </a:pPr>
            <a:r>
              <a:rPr lang="es-ES" dirty="0" smtClean="0">
                <a:solidFill>
                  <a:srgbClr val="FF33CC"/>
                </a:solidFill>
                <a:latin typeface="Calibri" charset="0"/>
                <a:ea typeface="Calibri" charset="0"/>
                <a:cs typeface="Times New Roman" charset="0"/>
              </a:rPr>
              <a:t>1. </a:t>
            </a:r>
            <a:r>
              <a:rPr lang="es-ES" dirty="0">
                <a:solidFill>
                  <a:srgbClr val="FF33CC"/>
                </a:solidFill>
                <a:latin typeface="Calibri" charset="0"/>
                <a:ea typeface="Calibri" charset="0"/>
                <a:cs typeface="Times New Roman" charset="0"/>
              </a:rPr>
              <a:t>Mantén contacto visual con el interlocutor.</a:t>
            </a:r>
            <a:endParaRPr lang="es-ES_tradnl" dirty="0">
              <a:solidFill>
                <a:srgbClr val="FF33CC"/>
              </a:solidFill>
              <a:latin typeface="Calibri" charset="0"/>
              <a:ea typeface="Calibri" charset="0"/>
              <a:cs typeface="Times New Roman" charset="0"/>
            </a:endParaRPr>
          </a:p>
          <a:p>
            <a:pPr>
              <a:spcAft>
                <a:spcPts val="0"/>
              </a:spcAft>
            </a:pPr>
            <a:r>
              <a:rPr lang="es-ES" dirty="0" smtClean="0">
                <a:solidFill>
                  <a:srgbClr val="FF33CC"/>
                </a:solidFill>
                <a:latin typeface="Calibri" charset="0"/>
                <a:ea typeface="Calibri" charset="0"/>
                <a:cs typeface="Times New Roman" charset="0"/>
              </a:rPr>
              <a:t>2. Sostén una </a:t>
            </a:r>
            <a:r>
              <a:rPr lang="es-ES" dirty="0">
                <a:solidFill>
                  <a:srgbClr val="FF33CC"/>
                </a:solidFill>
                <a:latin typeface="Calibri" charset="0"/>
                <a:ea typeface="Calibri" charset="0"/>
                <a:cs typeface="Times New Roman" charset="0"/>
              </a:rPr>
              <a:t>posición erguida </a:t>
            </a:r>
            <a:r>
              <a:rPr lang="es-ES" dirty="0" smtClean="0">
                <a:solidFill>
                  <a:srgbClr val="FF33CC"/>
                </a:solidFill>
                <a:latin typeface="Calibri" charset="0"/>
                <a:ea typeface="Calibri" charset="0"/>
                <a:cs typeface="Times New Roman" charset="0"/>
              </a:rPr>
              <a:t>de tu cuerpo</a:t>
            </a:r>
            <a:r>
              <a:rPr lang="es-ES" dirty="0">
                <a:solidFill>
                  <a:srgbClr val="FF33CC"/>
                </a:solidFill>
                <a:latin typeface="Calibri" charset="0"/>
                <a:ea typeface="Calibri" charset="0"/>
                <a:cs typeface="Times New Roman" charset="0"/>
              </a:rPr>
              <a:t>.</a:t>
            </a:r>
            <a:endParaRPr lang="es-ES_tradnl" dirty="0">
              <a:solidFill>
                <a:srgbClr val="FF33CC"/>
              </a:solidFill>
              <a:latin typeface="Calibri" charset="0"/>
              <a:ea typeface="Calibri" charset="0"/>
              <a:cs typeface="Times New Roman" charset="0"/>
            </a:endParaRPr>
          </a:p>
          <a:p>
            <a:pPr>
              <a:spcAft>
                <a:spcPts val="0"/>
              </a:spcAft>
            </a:pPr>
            <a:r>
              <a:rPr lang="es-ES" dirty="0" smtClean="0">
                <a:solidFill>
                  <a:srgbClr val="FF33CC"/>
                </a:solidFill>
                <a:latin typeface="Calibri" charset="0"/>
                <a:ea typeface="Calibri" charset="0"/>
                <a:cs typeface="Times New Roman" charset="0"/>
              </a:rPr>
              <a:t>3. </a:t>
            </a:r>
            <a:r>
              <a:rPr lang="es-ES" dirty="0">
                <a:solidFill>
                  <a:srgbClr val="FF33CC"/>
                </a:solidFill>
                <a:latin typeface="Calibri" charset="0"/>
                <a:ea typeface="Calibri" charset="0"/>
                <a:cs typeface="Times New Roman" charset="0"/>
              </a:rPr>
              <a:t>Habla de forma clara y con un tono de voz adecuado a la situación.</a:t>
            </a:r>
            <a:endParaRPr lang="es-ES_tradnl" dirty="0">
              <a:solidFill>
                <a:srgbClr val="FF33CC"/>
              </a:solidFill>
              <a:latin typeface="Calibri" charset="0"/>
              <a:ea typeface="Calibri" charset="0"/>
              <a:cs typeface="Times New Roman" charset="0"/>
            </a:endParaRPr>
          </a:p>
          <a:p>
            <a:pPr>
              <a:spcAft>
                <a:spcPts val="0"/>
              </a:spcAft>
            </a:pPr>
            <a:r>
              <a:rPr lang="es-ES" dirty="0" smtClean="0">
                <a:solidFill>
                  <a:srgbClr val="FF33CC"/>
                </a:solidFill>
                <a:latin typeface="Calibri" charset="0"/>
                <a:ea typeface="Calibri" charset="0"/>
                <a:cs typeface="Times New Roman" charset="0"/>
              </a:rPr>
              <a:t>4. </a:t>
            </a:r>
            <a:r>
              <a:rPr lang="es-ES" dirty="0">
                <a:solidFill>
                  <a:srgbClr val="FF33CC"/>
                </a:solidFill>
                <a:latin typeface="Calibri" charset="0"/>
                <a:ea typeface="Calibri" charset="0"/>
                <a:cs typeface="Times New Roman" charset="0"/>
              </a:rPr>
              <a:t>No exijas ni te pongas en </a:t>
            </a:r>
            <a:r>
              <a:rPr lang="es-ES" dirty="0" smtClean="0">
                <a:solidFill>
                  <a:srgbClr val="FF33CC"/>
                </a:solidFill>
                <a:latin typeface="Calibri" charset="0"/>
                <a:ea typeface="Calibri" charset="0"/>
                <a:cs typeface="Times New Roman" charset="0"/>
              </a:rPr>
              <a:t>la postura de víctima.</a:t>
            </a:r>
            <a:endParaRPr lang="es-ES_tradnl" dirty="0">
              <a:solidFill>
                <a:srgbClr val="FF33CC"/>
              </a:solidFill>
              <a:latin typeface="Calibri" charset="0"/>
              <a:ea typeface="Calibri" charset="0"/>
              <a:cs typeface="Times New Roman" charset="0"/>
            </a:endParaRPr>
          </a:p>
          <a:p>
            <a:pPr>
              <a:spcAft>
                <a:spcPts val="0"/>
              </a:spcAft>
            </a:pPr>
            <a:r>
              <a:rPr lang="es-ES" dirty="0">
                <a:latin typeface="Calibri" charset="0"/>
                <a:ea typeface="Calibri" charset="0"/>
                <a:cs typeface="Times New Roman" charset="0"/>
              </a:rPr>
              <a:t> </a:t>
            </a:r>
            <a:endParaRPr lang="es-ES_tradnl" dirty="0">
              <a:latin typeface="Calibri" charset="0"/>
              <a:ea typeface="Calibri" charset="0"/>
              <a:cs typeface="Times New Roman" charset="0"/>
            </a:endParaRPr>
          </a:p>
          <a:p>
            <a:pPr>
              <a:spcAft>
                <a:spcPts val="0"/>
              </a:spcAft>
            </a:pPr>
            <a:endParaRPr lang="es-ES" dirty="0" smtClean="0">
              <a:latin typeface="Calibri" charset="0"/>
              <a:ea typeface="Calibri" charset="0"/>
              <a:cs typeface="Times New Roman" charset="0"/>
            </a:endParaRPr>
          </a:p>
          <a:p>
            <a:pPr>
              <a:spcAft>
                <a:spcPts val="0"/>
              </a:spcAft>
            </a:pPr>
            <a:endParaRPr lang="es-ES" dirty="0">
              <a:latin typeface="Calibri" charset="0"/>
              <a:ea typeface="Calibri" charset="0"/>
              <a:cs typeface="Times New Roman" charset="0"/>
            </a:endParaRPr>
          </a:p>
          <a:p>
            <a:pPr>
              <a:spcAft>
                <a:spcPts val="0"/>
              </a:spcAft>
            </a:pPr>
            <a:endParaRPr lang="es-ES" dirty="0" smtClean="0">
              <a:latin typeface="Calibri" charset="0"/>
              <a:ea typeface="Calibri" charset="0"/>
              <a:cs typeface="Times New Roman" charset="0"/>
            </a:endParaRPr>
          </a:p>
          <a:p>
            <a:pPr>
              <a:spcAft>
                <a:spcPts val="0"/>
              </a:spcAft>
            </a:pPr>
            <a:endParaRPr lang="es-ES" dirty="0">
              <a:latin typeface="Calibri" charset="0"/>
              <a:ea typeface="Calibri" charset="0"/>
              <a:cs typeface="Times New Roman" charset="0"/>
            </a:endParaRPr>
          </a:p>
          <a:p>
            <a:pPr>
              <a:spcAft>
                <a:spcPts val="0"/>
              </a:spcAft>
            </a:pPr>
            <a:endParaRPr lang="es-ES" dirty="0" smtClean="0">
              <a:latin typeface="Calibri" charset="0"/>
              <a:ea typeface="Calibri" charset="0"/>
              <a:cs typeface="Times New Roman" charset="0"/>
            </a:endParaRPr>
          </a:p>
          <a:p>
            <a:pPr>
              <a:spcAft>
                <a:spcPts val="0"/>
              </a:spcAft>
            </a:pPr>
            <a:r>
              <a:rPr lang="es-ES" dirty="0" smtClean="0">
                <a:latin typeface="Calibri" charset="0"/>
                <a:ea typeface="Calibri" charset="0"/>
                <a:cs typeface="Times New Roman" charset="0"/>
              </a:rPr>
              <a:t>A continuación, revisa el siguiente documento que contiene algunas </a:t>
            </a:r>
            <a:r>
              <a:rPr lang="es-ES" dirty="0">
                <a:latin typeface="Calibri" charset="0"/>
                <a:ea typeface="Calibri" charset="0"/>
                <a:cs typeface="Times New Roman" charset="0"/>
              </a:rPr>
              <a:t>técnicas que pueden ayudarte para tener una comunicación </a:t>
            </a:r>
            <a:r>
              <a:rPr lang="es-ES" dirty="0" smtClean="0">
                <a:latin typeface="Calibri" charset="0"/>
                <a:ea typeface="Calibri" charset="0"/>
                <a:cs typeface="Times New Roman" charset="0"/>
              </a:rPr>
              <a:t>más </a:t>
            </a:r>
            <a:r>
              <a:rPr lang="es-ES" dirty="0">
                <a:latin typeface="Calibri" charset="0"/>
                <a:ea typeface="Calibri" charset="0"/>
                <a:cs typeface="Times New Roman" charset="0"/>
              </a:rPr>
              <a:t>asertiva</a:t>
            </a:r>
            <a:r>
              <a:rPr lang="es-ES" dirty="0" smtClean="0">
                <a:latin typeface="Calibri" charset="0"/>
                <a:ea typeface="Calibri" charset="0"/>
                <a:cs typeface="Times New Roman" charset="0"/>
              </a:rPr>
              <a:t>.</a:t>
            </a:r>
          </a:p>
          <a:p>
            <a:pPr>
              <a:spcAft>
                <a:spcPts val="0"/>
              </a:spcAft>
            </a:pPr>
            <a:endParaRPr lang="es-ES" dirty="0">
              <a:latin typeface="Calibri" charset="0"/>
              <a:ea typeface="Calibri" charset="0"/>
              <a:cs typeface="Times New Roman" charset="0"/>
            </a:endParaRPr>
          </a:p>
          <a:p>
            <a:pPr>
              <a:spcAft>
                <a:spcPts val="0"/>
              </a:spcAft>
            </a:pPr>
            <a:endParaRPr lang="es-ES" dirty="0" smtClean="0">
              <a:latin typeface="Calibri" charset="0"/>
              <a:ea typeface="Calibri" charset="0"/>
              <a:cs typeface="Times New Roman" charset="0"/>
            </a:endParaRPr>
          </a:p>
          <a:p>
            <a:pPr>
              <a:spcAft>
                <a:spcPts val="0"/>
              </a:spcAft>
            </a:pPr>
            <a:endParaRPr lang="es-ES_tradnl" b="1" dirty="0">
              <a:solidFill>
                <a:srgbClr val="FF0000"/>
              </a:solidFill>
              <a:effectLst/>
              <a:latin typeface="Calibri" charset="0"/>
              <a:ea typeface="Calibri" charset="0"/>
              <a:cs typeface="Times New Roman" charset="0"/>
            </a:endParaRPr>
          </a:p>
        </p:txBody>
      </p:sp>
      <p:sp>
        <p:nvSpPr>
          <p:cNvPr id="4" name="Bocadillo: rectángulo 20">
            <a:extLst>
              <a:ext uri="{FF2B5EF4-FFF2-40B4-BE49-F238E27FC236}">
                <a16:creationId xmlns="" xmlns:a16="http://schemas.microsoft.com/office/drawing/2014/main" id="{FDF8BE07-5746-4600-9575-6A8755E47DEC}"/>
              </a:ext>
            </a:extLst>
          </p:cNvPr>
          <p:cNvSpPr/>
          <p:nvPr/>
        </p:nvSpPr>
        <p:spPr>
          <a:xfrm>
            <a:off x="4851861" y="0"/>
            <a:ext cx="4181465" cy="443948"/>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100" b="1" smtClean="0">
                <a:solidFill>
                  <a:srgbClr val="000000"/>
                </a:solidFill>
                <a:latin typeface="Calibri" panose="020F0502020204030204"/>
              </a:rPr>
              <a:t>Renato: </a:t>
            </a:r>
            <a:r>
              <a:rPr lang="es-MX" sz="1100" smtClean="0">
                <a:solidFill>
                  <a:srgbClr val="000000"/>
                </a:solidFill>
                <a:latin typeface="Calibri" panose="020F0502020204030204"/>
              </a:rPr>
              <a:t>presentar con </a:t>
            </a:r>
            <a:r>
              <a:rPr lang="es-MX" sz="1100" u="sng" smtClean="0">
                <a:solidFill>
                  <a:srgbClr val="000000"/>
                </a:solidFill>
                <a:latin typeface="Calibri" panose="020F0502020204030204"/>
              </a:rPr>
              <a:t>herramienta: texto e imagen</a:t>
            </a:r>
            <a:r>
              <a:rPr lang="es-MX" sz="1100" smtClean="0">
                <a:solidFill>
                  <a:srgbClr val="000000"/>
                </a:solidFill>
                <a:latin typeface="Calibri" panose="020F0502020204030204"/>
              </a:rPr>
              <a:t>. </a:t>
            </a:r>
            <a:endParaRPr lang="es-MX" sz="1100" dirty="0">
              <a:solidFill>
                <a:srgbClr val="000000"/>
              </a:solidFill>
              <a:latin typeface="Calibri" panose="020F0502020204030204"/>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626" y="1270825"/>
            <a:ext cx="3327400" cy="2451100"/>
          </a:xfrm>
          <a:prstGeom prst="rect">
            <a:avLst/>
          </a:prstGeom>
        </p:spPr>
      </p:pic>
      <p:sp>
        <p:nvSpPr>
          <p:cNvPr id="9" name="CuadroTexto 8"/>
          <p:cNvSpPr txBox="1"/>
          <p:nvPr/>
        </p:nvSpPr>
        <p:spPr>
          <a:xfrm>
            <a:off x="5441706" y="2992374"/>
            <a:ext cx="1584116" cy="954107"/>
          </a:xfrm>
          <a:prstGeom prst="rect">
            <a:avLst/>
          </a:prstGeom>
          <a:solidFill>
            <a:srgbClr val="FF33CC"/>
          </a:solidFill>
        </p:spPr>
        <p:txBody>
          <a:bodyPr wrap="square" rtlCol="0">
            <a:spAutoFit/>
          </a:bodyPr>
          <a:lstStyle/>
          <a:p>
            <a:pPr algn="just"/>
            <a:r>
              <a:rPr lang="es-MX" sz="1400" dirty="0" smtClean="0">
                <a:solidFill>
                  <a:schemeClr val="bg1"/>
                </a:solidFill>
              </a:rPr>
              <a:t>Aurelio</a:t>
            </a:r>
            <a:r>
              <a:rPr lang="es-MX" sz="1400" smtClean="0">
                <a:solidFill>
                  <a:schemeClr val="bg1"/>
                </a:solidFill>
              </a:rPr>
              <a:t>, </a:t>
            </a:r>
            <a:r>
              <a:rPr lang="es-ES" sz="1400" dirty="0" smtClean="0">
                <a:solidFill>
                  <a:schemeClr val="bg1"/>
                </a:solidFill>
              </a:rPr>
              <a:t>diseñar un recurso como el de la ilustración con el texto de color rosa</a:t>
            </a:r>
            <a:endParaRPr lang="es-MX" sz="1400" dirty="0">
              <a:solidFill>
                <a:schemeClr val="bg1"/>
              </a:solidFill>
            </a:endParaRPr>
          </a:p>
        </p:txBody>
      </p:sp>
      <p:sp>
        <p:nvSpPr>
          <p:cNvPr id="10" name="Bocadillo: rectángulo 20">
            <a:extLst>
              <a:ext uri="{FF2B5EF4-FFF2-40B4-BE49-F238E27FC236}">
                <a16:creationId xmlns="" xmlns:a16="http://schemas.microsoft.com/office/drawing/2014/main" id="{FDF8BE07-5746-4600-9575-6A8755E47DEC}"/>
              </a:ext>
            </a:extLst>
          </p:cNvPr>
          <p:cNvSpPr/>
          <p:nvPr/>
        </p:nvSpPr>
        <p:spPr>
          <a:xfrm>
            <a:off x="8690436" y="5644934"/>
            <a:ext cx="4181465" cy="443948"/>
          </a:xfrm>
          <a:prstGeom prst="wedgeRectCallout">
            <a:avLst>
              <a:gd name="adj1" fmla="val -66341"/>
              <a:gd name="adj2" fmla="val -11748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00" dirty="0" smtClean="0">
                <a:solidFill>
                  <a:schemeClr val="tx1"/>
                </a:solidFill>
                <a:latin typeface="Calibri" panose="020F0502020204030204"/>
              </a:rPr>
              <a:t>Renato: incrustar el documento en PDF, adjunto a la maqueta que se titula: </a:t>
            </a:r>
            <a:r>
              <a:rPr lang="es-ES" sz="1100" dirty="0">
                <a:solidFill>
                  <a:schemeClr val="tx1"/>
                </a:solidFill>
                <a:latin typeface="Calibri" charset="0"/>
                <a:ea typeface="Calibri" charset="0"/>
                <a:cs typeface="Times New Roman" charset="0"/>
              </a:rPr>
              <a:t>Técnicas para la comunicación </a:t>
            </a:r>
            <a:r>
              <a:rPr lang="es-ES" sz="1100" dirty="0" smtClean="0">
                <a:solidFill>
                  <a:schemeClr val="tx1"/>
                </a:solidFill>
                <a:latin typeface="Calibri" charset="0"/>
                <a:ea typeface="Calibri" charset="0"/>
                <a:cs typeface="Times New Roman" charset="0"/>
              </a:rPr>
              <a:t>asertiva, pues es autoría de la experta, tal y como se visualiza en el ejemplo.</a:t>
            </a:r>
            <a:endParaRPr lang="es-ES_tradnl" sz="1100" dirty="0">
              <a:solidFill>
                <a:schemeClr val="tx1"/>
              </a:solidFill>
              <a:latin typeface="Calibri" charset="0"/>
              <a:ea typeface="Calibri" charset="0"/>
              <a:cs typeface="Times New Roman" charset="0"/>
            </a:endParaRPr>
          </a:p>
        </p:txBody>
      </p:sp>
      <p:pic>
        <p:nvPicPr>
          <p:cNvPr id="3" name="Imagen 2"/>
          <p:cNvPicPr>
            <a:picLocks noChangeAspect="1"/>
          </p:cNvPicPr>
          <p:nvPr/>
        </p:nvPicPr>
        <p:blipFill>
          <a:blip r:embed="rId3"/>
          <a:stretch>
            <a:fillRect/>
          </a:stretch>
        </p:blipFill>
        <p:spPr>
          <a:xfrm>
            <a:off x="4119618" y="4719043"/>
            <a:ext cx="3848282" cy="1369839"/>
          </a:xfrm>
          <a:prstGeom prst="rect">
            <a:avLst/>
          </a:prstGeom>
        </p:spPr>
      </p:pic>
    </p:spTree>
    <p:extLst>
      <p:ext uri="{BB962C8B-B14F-4D97-AF65-F5344CB8AC3E}">
        <p14:creationId xmlns:p14="http://schemas.microsoft.com/office/powerpoint/2010/main" val="1359512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7D0FAB8-09DB-4BA0-91DF-6E456A95DCAF}"/>
              </a:ext>
            </a:extLst>
          </p:cNvPr>
          <p:cNvSpPr/>
          <p:nvPr/>
        </p:nvSpPr>
        <p:spPr>
          <a:xfrm>
            <a:off x="155824" y="953907"/>
            <a:ext cx="11825160" cy="58878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10" name="Bocadillo: rectángulo 20">
            <a:extLst>
              <a:ext uri="{FF2B5EF4-FFF2-40B4-BE49-F238E27FC236}">
                <a16:creationId xmlns="" xmlns:a16="http://schemas.microsoft.com/office/drawing/2014/main" id="{FDF8BE07-5746-4600-9575-6A8755E47DEC}"/>
              </a:ext>
            </a:extLst>
          </p:cNvPr>
          <p:cNvSpPr/>
          <p:nvPr/>
        </p:nvSpPr>
        <p:spPr>
          <a:xfrm>
            <a:off x="3109192" y="235390"/>
            <a:ext cx="7637271" cy="445983"/>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esta información </a:t>
            </a:r>
            <a:r>
              <a:rPr lang="es-MX" sz="1400">
                <a:solidFill>
                  <a:prstClr val="black"/>
                </a:solidFill>
                <a:latin typeface="Calibri" panose="020F0502020204030204"/>
              </a:rPr>
              <a:t>va </a:t>
            </a:r>
            <a:r>
              <a:rPr lang="es-MX" sz="1400" smtClean="0">
                <a:solidFill>
                  <a:prstClr val="black"/>
                </a:solidFill>
                <a:latin typeface="Calibri" panose="020F0502020204030204"/>
              </a:rPr>
              <a:t>con </a:t>
            </a:r>
            <a:r>
              <a:rPr lang="es-MX" sz="1400" u="sng" dirty="0">
                <a:solidFill>
                  <a:prstClr val="black"/>
                </a:solidFill>
                <a:latin typeface="Calibri" panose="020F0502020204030204"/>
              </a:rPr>
              <a:t>herramienta: texto e imagen</a:t>
            </a:r>
            <a:r>
              <a:rPr lang="es-MX" sz="1400" dirty="0">
                <a:solidFill>
                  <a:prstClr val="black"/>
                </a:solidFill>
                <a:latin typeface="Calibri" panose="020F0502020204030204"/>
              </a:rPr>
              <a:t>.</a:t>
            </a:r>
          </a:p>
        </p:txBody>
      </p:sp>
      <p:sp>
        <p:nvSpPr>
          <p:cNvPr id="12" name="Rectángulo 11"/>
          <p:cNvSpPr/>
          <p:nvPr/>
        </p:nvSpPr>
        <p:spPr>
          <a:xfrm>
            <a:off x="427098" y="1142426"/>
            <a:ext cx="2508507" cy="369332"/>
          </a:xfrm>
          <a:prstGeom prst="rect">
            <a:avLst/>
          </a:prstGeom>
        </p:spPr>
        <p:txBody>
          <a:bodyPr wrap="none">
            <a:spAutoFit/>
          </a:bodyPr>
          <a:lstStyle/>
          <a:p>
            <a:r>
              <a:rPr lang="es-MX" b="1" dirty="0" smtClean="0">
                <a:solidFill>
                  <a:schemeClr val="bg1"/>
                </a:solidFill>
              </a:rPr>
              <a:t>1.4 Derechos personales</a:t>
            </a:r>
            <a:endParaRPr lang="es-MX" b="1" dirty="0">
              <a:solidFill>
                <a:schemeClr val="bg1"/>
              </a:solidFill>
            </a:endParaRPr>
          </a:p>
        </p:txBody>
      </p:sp>
      <p:sp>
        <p:nvSpPr>
          <p:cNvPr id="13" name="Rectángulo 12"/>
          <p:cNvSpPr/>
          <p:nvPr/>
        </p:nvSpPr>
        <p:spPr>
          <a:xfrm>
            <a:off x="2881955" y="1617799"/>
            <a:ext cx="8749898" cy="2800767"/>
          </a:xfrm>
          <a:prstGeom prst="rect">
            <a:avLst/>
          </a:prstGeom>
        </p:spPr>
        <p:txBody>
          <a:bodyPr wrap="square">
            <a:spAutoFit/>
          </a:bodyPr>
          <a:lstStyle/>
          <a:p>
            <a:r>
              <a:rPr lang="es-ES" sz="1600" dirty="0"/>
              <a:t>En el tema anterior aprendimos que existen cuatro procedimientos básicos en el desarrollo de habilidades asertivas</a:t>
            </a:r>
            <a:r>
              <a:rPr lang="es-ES" sz="1600" dirty="0" smtClean="0"/>
              <a:t>:</a:t>
            </a:r>
          </a:p>
          <a:p>
            <a:endParaRPr lang="es-ES_tradnl" sz="1600" dirty="0"/>
          </a:p>
          <a:p>
            <a:r>
              <a:rPr lang="es-ES" sz="1600" dirty="0"/>
              <a:t>1. Enseñar la diferencia entre asertividad y </a:t>
            </a:r>
            <a:r>
              <a:rPr lang="es-ES" sz="1600" dirty="0" smtClean="0"/>
              <a:t>agresividad.</a:t>
            </a:r>
            <a:endParaRPr lang="es-ES_tradnl" sz="1600" dirty="0"/>
          </a:p>
          <a:p>
            <a:r>
              <a:rPr lang="es-ES" sz="1600" dirty="0"/>
              <a:t>2. Ayudar a identificar y a aceptar los derechos personales y los derechos de los demás.</a:t>
            </a:r>
            <a:endParaRPr lang="es-ES_tradnl" sz="1600" dirty="0"/>
          </a:p>
          <a:p>
            <a:r>
              <a:rPr lang="es-ES" sz="1600" dirty="0"/>
              <a:t>3. Reducir obstáculos cognoscitivos y afectivos para actuar de manera </a:t>
            </a:r>
            <a:r>
              <a:rPr lang="es-ES" sz="1600" dirty="0" smtClean="0"/>
              <a:t>asertiva.</a:t>
            </a:r>
            <a:endParaRPr lang="es-ES_tradnl" sz="1600" dirty="0"/>
          </a:p>
          <a:p>
            <a:r>
              <a:rPr lang="es-ES" sz="1600" dirty="0"/>
              <a:t>4. Reducir ideas irracionales, ansiedades, culpas y desarrollar destrezas asertivas a través de la práctica activa de dichos métodos.</a:t>
            </a:r>
            <a:endParaRPr lang="es-ES_tradnl" sz="1600" dirty="0"/>
          </a:p>
          <a:p>
            <a:r>
              <a:rPr lang="es-ES" sz="1600" dirty="0"/>
              <a:t> </a:t>
            </a:r>
            <a:endParaRPr lang="es-ES_tradnl" sz="1600" dirty="0"/>
          </a:p>
          <a:p>
            <a:r>
              <a:rPr lang="es-ES" sz="1600" dirty="0"/>
              <a:t>Y </a:t>
            </a:r>
            <a:r>
              <a:rPr lang="es-ES" sz="1600" dirty="0" smtClean="0"/>
              <a:t>en este </a:t>
            </a:r>
            <a:r>
              <a:rPr lang="es-ES" sz="1600" dirty="0"/>
              <a:t>tema vamos a aprender acerca de los derechos personales. </a:t>
            </a:r>
            <a:r>
              <a:rPr lang="es-ES_tradnl" sz="1600" b="1" dirty="0"/>
              <a:t>¿Sabes cuáles son tus derechos personales? </a:t>
            </a:r>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37" y="1617799"/>
            <a:ext cx="2247863" cy="3075200"/>
          </a:xfrm>
          <a:prstGeom prst="rect">
            <a:avLst/>
          </a:prstGeom>
        </p:spPr>
      </p:pic>
      <p:sp>
        <p:nvSpPr>
          <p:cNvPr id="16" name="Rectángulo 15"/>
          <p:cNvSpPr/>
          <p:nvPr/>
        </p:nvSpPr>
        <p:spPr>
          <a:xfrm>
            <a:off x="535437" y="4873856"/>
            <a:ext cx="10936127" cy="338554"/>
          </a:xfrm>
          <a:prstGeom prst="rect">
            <a:avLst/>
          </a:prstGeom>
        </p:spPr>
        <p:txBody>
          <a:bodyPr wrap="square">
            <a:spAutoFit/>
          </a:bodyPr>
          <a:lstStyle/>
          <a:p>
            <a:r>
              <a:rPr lang="es-ES_tradnl" sz="1600" dirty="0"/>
              <a:t>A continuación, lee el siguiente documento: </a:t>
            </a:r>
            <a:r>
              <a:rPr lang="es-ES_tradnl" sz="1600" u="sng" dirty="0">
                <a:solidFill>
                  <a:srgbClr val="0000FF"/>
                </a:solidFill>
              </a:rPr>
              <a:t>Declaración de derechos personales.</a:t>
            </a:r>
            <a:endParaRPr lang="es-ES_tradnl" sz="1600" dirty="0">
              <a:solidFill>
                <a:srgbClr val="0000FF"/>
              </a:solidFill>
            </a:endParaRPr>
          </a:p>
        </p:txBody>
      </p:sp>
      <p:sp>
        <p:nvSpPr>
          <p:cNvPr id="9" name="Bocadillo: rectángulo 20">
            <a:extLst>
              <a:ext uri="{FF2B5EF4-FFF2-40B4-BE49-F238E27FC236}">
                <a16:creationId xmlns="" xmlns:a16="http://schemas.microsoft.com/office/drawing/2014/main" id="{FDF8BE07-5746-4600-9575-6A8755E47DEC}"/>
              </a:ext>
            </a:extLst>
          </p:cNvPr>
          <p:cNvSpPr/>
          <p:nvPr/>
        </p:nvSpPr>
        <p:spPr>
          <a:xfrm>
            <a:off x="8010535" y="6344809"/>
            <a:ext cx="4181465" cy="443948"/>
          </a:xfrm>
          <a:prstGeom prst="wedgeRectCallout">
            <a:avLst>
              <a:gd name="adj1" fmla="val -66341"/>
              <a:gd name="adj2" fmla="val -11748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00" dirty="0" smtClean="0">
                <a:solidFill>
                  <a:schemeClr val="tx1"/>
                </a:solidFill>
                <a:latin typeface="Calibri" panose="020F0502020204030204"/>
              </a:rPr>
              <a:t>Renato: En plantilla, incrustar el documento en PDF, adjunto a la maqueta que se titula: </a:t>
            </a:r>
            <a:r>
              <a:rPr lang="es-MX" sz="1100" dirty="0" err="1">
                <a:solidFill>
                  <a:prstClr val="black"/>
                </a:solidFill>
              </a:rPr>
              <a:t>Declaraci</a:t>
            </a:r>
            <a:r>
              <a:rPr lang="es-ES" sz="1100" dirty="0" err="1">
                <a:solidFill>
                  <a:prstClr val="black"/>
                </a:solidFill>
              </a:rPr>
              <a:t>ón</a:t>
            </a:r>
            <a:r>
              <a:rPr lang="es-ES" sz="1100" dirty="0">
                <a:solidFill>
                  <a:prstClr val="black"/>
                </a:solidFill>
              </a:rPr>
              <a:t> de derechos personales</a:t>
            </a:r>
            <a:r>
              <a:rPr lang="es-ES" sz="1100" dirty="0" smtClean="0">
                <a:solidFill>
                  <a:schemeClr val="tx1"/>
                </a:solidFill>
                <a:latin typeface="Calibri" charset="0"/>
                <a:ea typeface="Calibri" charset="0"/>
                <a:cs typeface="Times New Roman" charset="0"/>
              </a:rPr>
              <a:t>, pues es autoría de la experta, tal y como se visualiza en el ejemplo.</a:t>
            </a:r>
            <a:endParaRPr lang="es-ES_tradnl" sz="1100" dirty="0">
              <a:solidFill>
                <a:schemeClr val="tx1"/>
              </a:solidFill>
              <a:latin typeface="Calibri" charset="0"/>
              <a:ea typeface="Calibri" charset="0"/>
              <a:cs typeface="Times New Roman" charset="0"/>
            </a:endParaRPr>
          </a:p>
        </p:txBody>
      </p:sp>
      <p:pic>
        <p:nvPicPr>
          <p:cNvPr id="11" name="Imagen 10"/>
          <p:cNvPicPr>
            <a:picLocks noChangeAspect="1"/>
          </p:cNvPicPr>
          <p:nvPr/>
        </p:nvPicPr>
        <p:blipFill>
          <a:blip r:embed="rId3"/>
          <a:stretch>
            <a:fillRect/>
          </a:stretch>
        </p:blipFill>
        <p:spPr>
          <a:xfrm>
            <a:off x="3439717" y="5418918"/>
            <a:ext cx="3848282" cy="1369839"/>
          </a:xfrm>
          <a:prstGeom prst="rect">
            <a:avLst/>
          </a:prstGeom>
        </p:spPr>
      </p:pic>
    </p:spTree>
    <p:extLst>
      <p:ext uri="{BB962C8B-B14F-4D97-AF65-F5344CB8AC3E}">
        <p14:creationId xmlns:p14="http://schemas.microsoft.com/office/powerpoint/2010/main" val="166947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7D0FAB8-09DB-4BA0-91DF-6E456A95DCAF}"/>
              </a:ext>
            </a:extLst>
          </p:cNvPr>
          <p:cNvSpPr/>
          <p:nvPr/>
        </p:nvSpPr>
        <p:spPr>
          <a:xfrm>
            <a:off x="182880" y="182881"/>
            <a:ext cx="11798104" cy="651717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12" name="Rectángulo 11"/>
          <p:cNvSpPr/>
          <p:nvPr/>
        </p:nvSpPr>
        <p:spPr>
          <a:xfrm>
            <a:off x="182880" y="602002"/>
            <a:ext cx="11798104" cy="4081117"/>
          </a:xfrm>
          <a:prstGeom prst="rect">
            <a:avLst/>
          </a:prstGeom>
        </p:spPr>
        <p:txBody>
          <a:bodyPr wrap="square">
            <a:spAutoFit/>
          </a:bodyPr>
          <a:lstStyle/>
          <a:p>
            <a:pPr algn="just">
              <a:lnSpc>
                <a:spcPct val="120000"/>
              </a:lnSpc>
              <a:spcAft>
                <a:spcPts val="0"/>
              </a:spcAft>
            </a:pPr>
            <a:r>
              <a:rPr lang="es-ES_tradnl" b="1" dirty="0">
                <a:latin typeface="Arial-BoldMT" charset="0"/>
                <a:ea typeface="Calibri" charset="0"/>
                <a:cs typeface="MinionPro-Regular" charset="0"/>
              </a:rPr>
              <a:t>Frases de invalidación de los derechos personales</a:t>
            </a:r>
            <a:endParaRPr lang="es-ES_tradnl" dirty="0">
              <a:latin typeface="MinionPro-Regular" charset="0"/>
              <a:ea typeface="Calibri" charset="0"/>
              <a:cs typeface="MinionPro-Regular" charset="0"/>
            </a:endParaRPr>
          </a:p>
          <a:p>
            <a:pPr algn="just">
              <a:lnSpc>
                <a:spcPct val="120000"/>
              </a:lnSpc>
              <a:spcAft>
                <a:spcPts val="0"/>
              </a:spcAft>
            </a:pPr>
            <a:r>
              <a:rPr lang="es-ES_tradnl" dirty="0">
                <a:solidFill>
                  <a:srgbClr val="000000"/>
                </a:solidFill>
                <a:latin typeface="MinionPro-Regular" charset="0"/>
                <a:ea typeface="Calibri" charset="0"/>
                <a:cs typeface="MinionPro-Regular" charset="0"/>
              </a:rPr>
              <a:t> </a:t>
            </a:r>
            <a:r>
              <a:rPr lang="es-ES_tradnl" dirty="0" smtClean="0">
                <a:solidFill>
                  <a:srgbClr val="000000"/>
                </a:solidFill>
                <a:latin typeface="MinionPro-Regular" charset="0"/>
                <a:ea typeface="Calibri" charset="0"/>
                <a:cs typeface="MinionPro-Regular" charset="0"/>
              </a:rPr>
              <a:t>Ahora</a:t>
            </a:r>
            <a:r>
              <a:rPr lang="es-ES_tradnl" dirty="0">
                <a:solidFill>
                  <a:srgbClr val="000000"/>
                </a:solidFill>
                <a:latin typeface="MinionPro-Regular" charset="0"/>
                <a:ea typeface="Calibri" charset="0"/>
                <a:cs typeface="MinionPro-Regular" charset="0"/>
              </a:rPr>
              <a:t>, </a:t>
            </a:r>
            <a:r>
              <a:rPr lang="es-ES_tradnl" dirty="0" smtClean="0">
                <a:solidFill>
                  <a:srgbClr val="000000"/>
                </a:solidFill>
                <a:latin typeface="MinionPro-Regular" charset="0"/>
                <a:ea typeface="Calibri" charset="0"/>
                <a:cs typeface="MinionPro-Regular" charset="0"/>
              </a:rPr>
              <a:t>escucha el siguiente </a:t>
            </a:r>
            <a:r>
              <a:rPr lang="es-ES_tradnl" dirty="0" smtClean="0">
                <a:latin typeface="MinionPro-Regular" charset="0"/>
                <a:ea typeface="Calibri" charset="0"/>
                <a:cs typeface="MinionPro-Regular" charset="0"/>
              </a:rPr>
              <a:t>audio</a:t>
            </a:r>
            <a:r>
              <a:rPr lang="es-ES_tradnl" b="1" dirty="0" smtClean="0">
                <a:latin typeface="MinionPro-Regular" charset="0"/>
                <a:ea typeface="Calibri" charset="0"/>
                <a:cs typeface="MinionPro-Regular" charset="0"/>
              </a:rPr>
              <a:t> </a:t>
            </a:r>
            <a:r>
              <a:rPr lang="es-ES_tradnl" dirty="0" smtClean="0">
                <a:latin typeface="MinionPro-Regular" charset="0"/>
                <a:ea typeface="Calibri" charset="0"/>
                <a:cs typeface="MinionPro-Regular" charset="0"/>
              </a:rPr>
              <a:t>que contempla diversos ejemplos </a:t>
            </a:r>
            <a:r>
              <a:rPr lang="es-ES_tradnl" dirty="0" smtClean="0">
                <a:solidFill>
                  <a:srgbClr val="000000"/>
                </a:solidFill>
                <a:latin typeface="MinionPro-Regular" charset="0"/>
                <a:ea typeface="Calibri" charset="0"/>
                <a:cs typeface="MinionPro-Regular" charset="0"/>
              </a:rPr>
              <a:t>de </a:t>
            </a:r>
            <a:r>
              <a:rPr lang="es-ES_tradnl" dirty="0">
                <a:solidFill>
                  <a:srgbClr val="000000"/>
                </a:solidFill>
                <a:latin typeface="MinionPro-Regular" charset="0"/>
                <a:ea typeface="Calibri" charset="0"/>
                <a:cs typeface="MinionPro-Regular" charset="0"/>
              </a:rPr>
              <a:t>frases invalidantes que </a:t>
            </a:r>
            <a:r>
              <a:rPr lang="es-ES_tradnl" dirty="0" smtClean="0">
                <a:solidFill>
                  <a:srgbClr val="000000"/>
                </a:solidFill>
                <a:latin typeface="MinionPro-Regular" charset="0"/>
                <a:ea typeface="Calibri" charset="0"/>
                <a:cs typeface="MinionPro-Regular" charset="0"/>
              </a:rPr>
              <a:t>suelen expresar otras personas. </a:t>
            </a:r>
            <a:r>
              <a:rPr lang="es-ES_tradnl" dirty="0">
                <a:solidFill>
                  <a:srgbClr val="000000"/>
                </a:solidFill>
                <a:latin typeface="MinionPro-Regular" charset="0"/>
                <a:ea typeface="Calibri" charset="0"/>
                <a:cs typeface="MinionPro-Regular" charset="0"/>
              </a:rPr>
              <a:t>Algunas invalidan </a:t>
            </a:r>
            <a:r>
              <a:rPr lang="es-ES_tradnl" dirty="0" smtClean="0">
                <a:solidFill>
                  <a:srgbClr val="000000"/>
                </a:solidFill>
                <a:latin typeface="MinionPro-Regular" charset="0"/>
                <a:ea typeface="Calibri" charset="0"/>
                <a:cs typeface="MinionPro-Regular" charset="0"/>
              </a:rPr>
              <a:t>nuestras características, </a:t>
            </a:r>
            <a:r>
              <a:rPr lang="es-ES_tradnl" dirty="0">
                <a:solidFill>
                  <a:srgbClr val="000000"/>
                </a:solidFill>
                <a:latin typeface="MinionPro-Regular" charset="0"/>
                <a:ea typeface="Calibri" charset="0"/>
                <a:cs typeface="MinionPro-Regular" charset="0"/>
              </a:rPr>
              <a:t>otras </a:t>
            </a:r>
            <a:r>
              <a:rPr lang="es-ES_tradnl" dirty="0" smtClean="0">
                <a:solidFill>
                  <a:srgbClr val="000000"/>
                </a:solidFill>
                <a:latin typeface="MinionPro-Regular" charset="0"/>
                <a:ea typeface="Calibri" charset="0"/>
                <a:cs typeface="MinionPro-Regular" charset="0"/>
              </a:rPr>
              <a:t>anulan o descalifican nuestras emociones</a:t>
            </a:r>
            <a:r>
              <a:rPr lang="es-ES_tradnl" dirty="0">
                <a:solidFill>
                  <a:srgbClr val="000000"/>
                </a:solidFill>
                <a:latin typeface="MinionPro-Regular" charset="0"/>
                <a:ea typeface="Calibri" charset="0"/>
                <a:cs typeface="MinionPro-Regular" charset="0"/>
              </a:rPr>
              <a:t>. ¿Qué sientes en tu cuerpo cuando las </a:t>
            </a:r>
            <a:r>
              <a:rPr lang="es-ES_tradnl" dirty="0" smtClean="0">
                <a:solidFill>
                  <a:srgbClr val="000000"/>
                </a:solidFill>
                <a:latin typeface="MinionPro-Regular" charset="0"/>
                <a:ea typeface="Calibri" charset="0"/>
                <a:cs typeface="MinionPro-Regular" charset="0"/>
              </a:rPr>
              <a:t>lees o escuchas? </a:t>
            </a:r>
            <a:r>
              <a:rPr lang="es-ES_tradnl" dirty="0">
                <a:solidFill>
                  <a:srgbClr val="000000"/>
                </a:solidFill>
                <a:latin typeface="MinionPro-Regular" charset="0"/>
                <a:ea typeface="Calibri" charset="0"/>
                <a:cs typeface="MinionPro-Regular" charset="0"/>
              </a:rPr>
              <a:t>Identifica </a:t>
            </a:r>
            <a:r>
              <a:rPr lang="es-ES_tradnl" dirty="0" smtClean="0">
                <a:solidFill>
                  <a:srgbClr val="000000"/>
                </a:solidFill>
                <a:latin typeface="MinionPro-Regular" charset="0"/>
                <a:ea typeface="Calibri" charset="0"/>
                <a:cs typeface="MinionPro-Regular" charset="0"/>
              </a:rPr>
              <a:t>en el siguiente audio, has </a:t>
            </a:r>
            <a:r>
              <a:rPr lang="es-ES_tradnl" dirty="0">
                <a:solidFill>
                  <a:srgbClr val="000000"/>
                </a:solidFill>
                <a:latin typeface="MinionPro-Regular" charset="0"/>
                <a:ea typeface="Calibri" charset="0"/>
                <a:cs typeface="MinionPro-Regular" charset="0"/>
              </a:rPr>
              <a:t>escuchado </a:t>
            </a:r>
            <a:r>
              <a:rPr lang="es-ES_tradnl" dirty="0" smtClean="0">
                <a:solidFill>
                  <a:srgbClr val="000000"/>
                </a:solidFill>
                <a:latin typeface="MinionPro-Regular" charset="0"/>
                <a:ea typeface="Calibri" charset="0"/>
                <a:cs typeface="MinionPro-Regular" charset="0"/>
              </a:rPr>
              <a:t>o si tú has pronunciado </a:t>
            </a:r>
            <a:r>
              <a:rPr lang="es-ES_tradnl" dirty="0">
                <a:solidFill>
                  <a:srgbClr val="000000"/>
                </a:solidFill>
                <a:latin typeface="MinionPro-Regular" charset="0"/>
                <a:ea typeface="Calibri" charset="0"/>
                <a:cs typeface="MinionPro-Regular" charset="0"/>
              </a:rPr>
              <a:t>alguna</a:t>
            </a:r>
            <a:r>
              <a:rPr lang="es-ES_tradnl" dirty="0" smtClean="0">
                <a:solidFill>
                  <a:srgbClr val="000000"/>
                </a:solidFill>
                <a:latin typeface="MinionPro-Regular" charset="0"/>
                <a:ea typeface="Calibri" charset="0"/>
                <a:cs typeface="MinionPro-Regular" charset="0"/>
              </a:rPr>
              <a:t>.</a:t>
            </a:r>
          </a:p>
          <a:p>
            <a:pPr algn="just">
              <a:lnSpc>
                <a:spcPct val="120000"/>
              </a:lnSpc>
              <a:spcAft>
                <a:spcPts val="0"/>
              </a:spcAft>
            </a:pPr>
            <a:endParaRPr lang="es-ES_tradnl" dirty="0">
              <a:solidFill>
                <a:srgbClr val="000000"/>
              </a:solidFill>
              <a:effectLst/>
              <a:latin typeface="MinionPro-Regular" charset="0"/>
              <a:ea typeface="Calibri" charset="0"/>
              <a:cs typeface="MinionPro-Regular" charset="0"/>
            </a:endParaRPr>
          </a:p>
          <a:p>
            <a:endParaRPr lang="es-ES_tradnl" b="1" dirty="0" smtClean="0">
              <a:solidFill>
                <a:srgbClr val="0000FF"/>
              </a:solidFill>
            </a:endParaRPr>
          </a:p>
          <a:p>
            <a:endParaRPr lang="es-ES_tradnl" b="1" dirty="0">
              <a:solidFill>
                <a:srgbClr val="0000FF"/>
              </a:solidFill>
            </a:endParaRPr>
          </a:p>
          <a:p>
            <a:r>
              <a:rPr lang="es-ES_tradnl" b="1" dirty="0" smtClean="0">
                <a:solidFill>
                  <a:srgbClr val="0000FF"/>
                </a:solidFill>
              </a:rPr>
              <a:t>Invalidación por tu edad:</a:t>
            </a:r>
            <a:endParaRPr lang="es-ES_tradnl" b="1" dirty="0">
              <a:solidFill>
                <a:srgbClr val="0000FF"/>
              </a:solidFill>
            </a:endParaRPr>
          </a:p>
          <a:p>
            <a:r>
              <a:rPr lang="es-ES_tradnl" dirty="0">
                <a:solidFill>
                  <a:srgbClr val="0000FF"/>
                </a:solidFill>
              </a:rPr>
              <a:t>Pero tú eres muy joven.</a:t>
            </a:r>
          </a:p>
          <a:p>
            <a:r>
              <a:rPr lang="es-ES_tradnl" dirty="0">
                <a:solidFill>
                  <a:srgbClr val="0000FF"/>
                </a:solidFill>
              </a:rPr>
              <a:t>Ustedes los jóvenes ya no aguantan nada.</a:t>
            </a:r>
          </a:p>
          <a:p>
            <a:r>
              <a:rPr lang="es-ES_tradnl" dirty="0"/>
              <a:t> </a:t>
            </a:r>
          </a:p>
          <a:p>
            <a:pPr algn="just">
              <a:lnSpc>
                <a:spcPct val="120000"/>
              </a:lnSpc>
              <a:spcAft>
                <a:spcPts val="0"/>
              </a:spcAft>
            </a:pPr>
            <a:endParaRPr lang="es-ES_tradnl" dirty="0">
              <a:solidFill>
                <a:srgbClr val="000000"/>
              </a:solidFill>
              <a:effectLst/>
              <a:latin typeface="MinionPro-Regular" charset="0"/>
              <a:ea typeface="Calibri" charset="0"/>
              <a:cs typeface="MinionPro-Regular" charset="0"/>
            </a:endParaRPr>
          </a:p>
        </p:txBody>
      </p:sp>
      <p:sp>
        <p:nvSpPr>
          <p:cNvPr id="5" name="Bocadillo: rectángulo 20">
            <a:extLst>
              <a:ext uri="{FF2B5EF4-FFF2-40B4-BE49-F238E27FC236}">
                <a16:creationId xmlns="" xmlns:a16="http://schemas.microsoft.com/office/drawing/2014/main" id="{FDF8BE07-5746-4600-9575-6A8755E47DEC}"/>
              </a:ext>
            </a:extLst>
          </p:cNvPr>
          <p:cNvSpPr/>
          <p:nvPr/>
        </p:nvSpPr>
        <p:spPr>
          <a:xfrm>
            <a:off x="4343713" y="8991"/>
            <a:ext cx="7637271" cy="445983"/>
          </a:xfrm>
          <a:prstGeom prst="wedgeRectCallout">
            <a:avLst>
              <a:gd name="adj1" fmla="val -19872"/>
              <a:gd name="adj2" fmla="val 9707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esta información </a:t>
            </a:r>
            <a:r>
              <a:rPr lang="es-MX" sz="1400">
                <a:solidFill>
                  <a:prstClr val="black"/>
                </a:solidFill>
                <a:latin typeface="Calibri" panose="020F0502020204030204"/>
              </a:rPr>
              <a:t>va </a:t>
            </a:r>
            <a:r>
              <a:rPr lang="es-MX" sz="1400" smtClean="0">
                <a:solidFill>
                  <a:prstClr val="black"/>
                </a:solidFill>
                <a:latin typeface="Calibri" panose="020F0502020204030204"/>
              </a:rPr>
              <a:t>con </a:t>
            </a:r>
            <a:r>
              <a:rPr lang="es-MX" sz="1400" u="sng" dirty="0">
                <a:solidFill>
                  <a:prstClr val="black"/>
                </a:solidFill>
                <a:latin typeface="Calibri" panose="020F0502020204030204"/>
              </a:rPr>
              <a:t>herramienta: texto e imagen</a:t>
            </a:r>
            <a:r>
              <a:rPr lang="es-MX" sz="1400" dirty="0">
                <a:solidFill>
                  <a:prstClr val="black"/>
                </a:solidFill>
                <a:latin typeface="Calibri" panose="020F0502020204030204"/>
              </a:rPr>
              <a:t>.</a:t>
            </a:r>
          </a:p>
        </p:txBody>
      </p:sp>
      <p:sp>
        <p:nvSpPr>
          <p:cNvPr id="6" name="Bocadillo: rectángulo 10">
            <a:extLst>
              <a:ext uri="{FF2B5EF4-FFF2-40B4-BE49-F238E27FC236}">
                <a16:creationId xmlns="" xmlns:a16="http://schemas.microsoft.com/office/drawing/2014/main" id="{7B8B499A-6106-4A5B-8993-F9F7E5CF9BD7}"/>
              </a:ext>
            </a:extLst>
          </p:cNvPr>
          <p:cNvSpPr/>
          <p:nvPr/>
        </p:nvSpPr>
        <p:spPr>
          <a:xfrm>
            <a:off x="9029537" y="2753360"/>
            <a:ext cx="2573183" cy="1412240"/>
          </a:xfrm>
          <a:prstGeom prst="wedgeRectCallout">
            <a:avLst>
              <a:gd name="adj1" fmla="val -63836"/>
              <a:gd name="adj2" fmla="val 1701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smtClean="0">
                <a:solidFill>
                  <a:schemeClr val="bg1"/>
                </a:solidFill>
              </a:rPr>
              <a:t>Crear un audio con el texto de color azul, continúa en la siguiente diapositiva. </a:t>
            </a:r>
            <a:endParaRPr lang="es-MX" sz="1400" dirty="0">
              <a:solidFill>
                <a:schemeClr val="bg1"/>
              </a:solidFill>
            </a:endParaRPr>
          </a:p>
        </p:txBody>
      </p:sp>
      <p:sp>
        <p:nvSpPr>
          <p:cNvPr id="8" name="Rectángulo 7"/>
          <p:cNvSpPr/>
          <p:nvPr/>
        </p:nvSpPr>
        <p:spPr>
          <a:xfrm>
            <a:off x="4868487" y="2476230"/>
            <a:ext cx="5314604" cy="4302716"/>
          </a:xfrm>
          <a:prstGeom prst="rect">
            <a:avLst/>
          </a:prstGeom>
        </p:spPr>
        <p:txBody>
          <a:bodyPr wrap="square">
            <a:spAutoFit/>
          </a:bodyPr>
          <a:lstStyle/>
          <a:p>
            <a:pPr algn="just">
              <a:lnSpc>
                <a:spcPct val="120000"/>
              </a:lnSpc>
              <a:spcAft>
                <a:spcPts val="0"/>
              </a:spcAft>
            </a:pPr>
            <a:endParaRPr lang="es-ES_tradnl" b="1" dirty="0" smtClean="0">
              <a:solidFill>
                <a:srgbClr val="0000FF"/>
              </a:solidFill>
              <a:latin typeface="MinionPro-Regular" charset="0"/>
              <a:ea typeface="Calibri" charset="0"/>
              <a:cs typeface="MinionPro-Regular" charset="0"/>
            </a:endParaRPr>
          </a:p>
          <a:p>
            <a:pPr algn="just">
              <a:lnSpc>
                <a:spcPct val="120000"/>
              </a:lnSpc>
              <a:spcAft>
                <a:spcPts val="0"/>
              </a:spcAft>
            </a:pPr>
            <a:r>
              <a:rPr lang="es-ES_tradnl" b="1" dirty="0" smtClean="0">
                <a:solidFill>
                  <a:srgbClr val="0000FF"/>
                </a:solidFill>
                <a:latin typeface="MinionPro-Regular" charset="0"/>
                <a:ea typeface="Calibri" charset="0"/>
                <a:cs typeface="MinionPro-Regular" charset="0"/>
              </a:rPr>
              <a:t>Por tus rasgos físicos o emocionales:</a:t>
            </a:r>
            <a:endParaRPr lang="es-ES_tradnl" dirty="0">
              <a:solidFill>
                <a:srgbClr val="0000FF"/>
              </a:solidFill>
              <a:latin typeface="MinionPro-Regular" charset="0"/>
              <a:ea typeface="Calibri" charset="0"/>
              <a:cs typeface="MinionPro-Regular" charset="0"/>
            </a:endParaRPr>
          </a:p>
          <a:p>
            <a:pPr algn="just">
              <a:lnSpc>
                <a:spcPct val="120000"/>
              </a:lnSpc>
              <a:spcAft>
                <a:spcPts val="0"/>
              </a:spcAft>
            </a:pPr>
            <a:r>
              <a:rPr lang="es-ES_tradnl" dirty="0" smtClean="0">
                <a:solidFill>
                  <a:srgbClr val="0000FF"/>
                </a:solidFill>
                <a:latin typeface="MinionPro-Regular" charset="0"/>
                <a:ea typeface="Calibri" charset="0"/>
                <a:cs typeface="MinionPro-Regular" charset="0"/>
              </a:rPr>
              <a:t>Estás muy gordo para hacer eso.</a:t>
            </a:r>
          </a:p>
          <a:p>
            <a:pPr algn="just">
              <a:lnSpc>
                <a:spcPct val="120000"/>
              </a:lnSpc>
              <a:spcAft>
                <a:spcPts val="0"/>
              </a:spcAft>
            </a:pPr>
            <a:r>
              <a:rPr lang="es-ES_tradnl" dirty="0" smtClean="0">
                <a:solidFill>
                  <a:srgbClr val="0000FF"/>
                </a:solidFill>
                <a:latin typeface="MinionPro-Regular" charset="0"/>
                <a:ea typeface="Calibri" charset="0"/>
                <a:cs typeface="MinionPro-Regular" charset="0"/>
              </a:rPr>
              <a:t>No </a:t>
            </a:r>
            <a:r>
              <a:rPr lang="es-ES_tradnl" dirty="0">
                <a:solidFill>
                  <a:srgbClr val="0000FF"/>
                </a:solidFill>
                <a:latin typeface="MinionPro-Regular" charset="0"/>
                <a:ea typeface="Calibri" charset="0"/>
                <a:cs typeface="MinionPro-Regular" charset="0"/>
              </a:rPr>
              <a:t>creo que te acepten por cómo eres.</a:t>
            </a:r>
          </a:p>
          <a:p>
            <a:pPr algn="just">
              <a:lnSpc>
                <a:spcPct val="120000"/>
              </a:lnSpc>
              <a:spcAft>
                <a:spcPts val="0"/>
              </a:spcAft>
            </a:pPr>
            <a:r>
              <a:rPr lang="es-ES_tradnl" dirty="0">
                <a:solidFill>
                  <a:srgbClr val="0000FF"/>
                </a:solidFill>
                <a:latin typeface="MinionPro-Regular" charset="0"/>
                <a:ea typeface="Calibri" charset="0"/>
                <a:cs typeface="MinionPro-Regular" charset="0"/>
              </a:rPr>
              <a:t>No creo que puedas. </a:t>
            </a:r>
          </a:p>
          <a:p>
            <a:pPr algn="just">
              <a:lnSpc>
                <a:spcPct val="120000"/>
              </a:lnSpc>
              <a:spcAft>
                <a:spcPts val="0"/>
              </a:spcAft>
            </a:pPr>
            <a:r>
              <a:rPr lang="es-ES_tradnl" dirty="0">
                <a:solidFill>
                  <a:srgbClr val="0000FF"/>
                </a:solidFill>
                <a:latin typeface="MinionPro-Regular" charset="0"/>
                <a:ea typeface="Calibri" charset="0"/>
                <a:cs typeface="MinionPro-Regular" charset="0"/>
              </a:rPr>
              <a:t>Gente como tú no triunfa.</a:t>
            </a:r>
          </a:p>
          <a:p>
            <a:r>
              <a:rPr lang="es-ES_tradnl" dirty="0" smtClean="0">
                <a:solidFill>
                  <a:srgbClr val="0000FF"/>
                </a:solidFill>
              </a:rPr>
              <a:t>¡</a:t>
            </a:r>
            <a:r>
              <a:rPr lang="es-ES_tradnl" dirty="0">
                <a:solidFill>
                  <a:srgbClr val="0000FF"/>
                </a:solidFill>
              </a:rPr>
              <a:t>Que frágil eres!</a:t>
            </a:r>
          </a:p>
          <a:p>
            <a:r>
              <a:rPr lang="es-ES_tradnl" dirty="0" smtClean="0">
                <a:solidFill>
                  <a:srgbClr val="0000FF"/>
                </a:solidFill>
              </a:rPr>
              <a:t>Con </a:t>
            </a:r>
            <a:r>
              <a:rPr lang="es-ES_tradnl" dirty="0">
                <a:solidFill>
                  <a:srgbClr val="0000FF"/>
                </a:solidFill>
              </a:rPr>
              <a:t>esa actitud, no vas a alcanzar nada.</a:t>
            </a:r>
          </a:p>
          <a:p>
            <a:r>
              <a:rPr lang="es-ES_tradnl" dirty="0" smtClean="0">
                <a:solidFill>
                  <a:srgbClr val="0000FF"/>
                </a:solidFill>
              </a:rPr>
              <a:t>Dices </a:t>
            </a:r>
            <a:r>
              <a:rPr lang="es-ES_tradnl" dirty="0">
                <a:solidFill>
                  <a:srgbClr val="0000FF"/>
                </a:solidFill>
              </a:rPr>
              <a:t>puras incoherencias.</a:t>
            </a:r>
          </a:p>
          <a:p>
            <a:r>
              <a:rPr lang="es-ES_tradnl" dirty="0">
                <a:solidFill>
                  <a:srgbClr val="0000FF"/>
                </a:solidFill>
              </a:rPr>
              <a:t>Tú no puedes hacer eso, no sabes hacerlo. </a:t>
            </a:r>
          </a:p>
          <a:p>
            <a:r>
              <a:rPr lang="es-ES_tradnl" dirty="0">
                <a:solidFill>
                  <a:srgbClr val="0000FF"/>
                </a:solidFill>
              </a:rPr>
              <a:t>Nunca pones atención</a:t>
            </a:r>
            <a:r>
              <a:rPr lang="es-ES_tradnl" dirty="0" smtClean="0">
                <a:solidFill>
                  <a:srgbClr val="0000FF"/>
                </a:solidFill>
              </a:rPr>
              <a:t>.</a:t>
            </a:r>
          </a:p>
          <a:p>
            <a:r>
              <a:rPr lang="es-ES_tradnl" dirty="0">
                <a:solidFill>
                  <a:srgbClr val="0000FF"/>
                </a:solidFill>
              </a:rPr>
              <a:t>Haces mucho drama por nada</a:t>
            </a:r>
            <a:r>
              <a:rPr lang="es-ES_tradnl" dirty="0" smtClean="0">
                <a:solidFill>
                  <a:srgbClr val="0000FF"/>
                </a:solidFill>
              </a:rPr>
              <a:t>.</a:t>
            </a:r>
          </a:p>
          <a:p>
            <a:r>
              <a:rPr lang="es-ES_tradnl" dirty="0">
                <a:solidFill>
                  <a:srgbClr val="0000FF"/>
                </a:solidFill>
              </a:rPr>
              <a:t>¿Y por eso estás llorando</a:t>
            </a:r>
            <a:r>
              <a:rPr lang="es-ES_tradnl" dirty="0" smtClean="0">
                <a:solidFill>
                  <a:srgbClr val="0000FF"/>
                </a:solidFill>
              </a:rPr>
              <a:t>?</a:t>
            </a:r>
          </a:p>
          <a:p>
            <a:r>
              <a:rPr lang="es-ES_tradnl" dirty="0">
                <a:solidFill>
                  <a:srgbClr val="0000FF"/>
                </a:solidFill>
              </a:rPr>
              <a:t>Los hombres no lloran</a:t>
            </a:r>
            <a:r>
              <a:rPr lang="es-ES_tradnl" dirty="0" smtClean="0">
                <a:solidFill>
                  <a:srgbClr val="0000FF"/>
                </a:solidFill>
              </a:rPr>
              <a:t>.</a:t>
            </a:r>
            <a:endParaRPr lang="es-ES_tradnl" dirty="0">
              <a:solidFill>
                <a:srgbClr val="0000FF"/>
              </a:solidFill>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7684" y="1999112"/>
            <a:ext cx="754248" cy="754248"/>
          </a:xfrm>
          <a:prstGeom prst="rect">
            <a:avLst/>
          </a:prstGeom>
        </p:spPr>
      </p:pic>
    </p:spTree>
    <p:extLst>
      <p:ext uri="{BB962C8B-B14F-4D97-AF65-F5344CB8AC3E}">
        <p14:creationId xmlns:p14="http://schemas.microsoft.com/office/powerpoint/2010/main" val="1600028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A7D0FAB8-09DB-4BA0-91DF-6E456A95DCAF}"/>
              </a:ext>
            </a:extLst>
          </p:cNvPr>
          <p:cNvSpPr/>
          <p:nvPr/>
        </p:nvSpPr>
        <p:spPr>
          <a:xfrm>
            <a:off x="182880" y="182881"/>
            <a:ext cx="11798104" cy="651717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200" dirty="0"/>
          </a:p>
        </p:txBody>
      </p:sp>
      <p:sp>
        <p:nvSpPr>
          <p:cNvPr id="10" name="Rectángulo 9"/>
          <p:cNvSpPr/>
          <p:nvPr/>
        </p:nvSpPr>
        <p:spPr>
          <a:xfrm>
            <a:off x="570807" y="301433"/>
            <a:ext cx="5314177" cy="2086725"/>
          </a:xfrm>
          <a:prstGeom prst="rect">
            <a:avLst/>
          </a:prstGeom>
        </p:spPr>
        <p:txBody>
          <a:bodyPr wrap="square">
            <a:spAutoFit/>
          </a:bodyPr>
          <a:lstStyle/>
          <a:p>
            <a:pPr algn="just">
              <a:lnSpc>
                <a:spcPct val="120000"/>
              </a:lnSpc>
              <a:spcAft>
                <a:spcPts val="0"/>
              </a:spcAft>
            </a:pPr>
            <a:r>
              <a:rPr lang="es-ES_tradnl" b="1" dirty="0">
                <a:solidFill>
                  <a:srgbClr val="0000FF"/>
                </a:solidFill>
                <a:latin typeface="MinionPro-Regular" charset="0"/>
                <a:ea typeface="Calibri" charset="0"/>
                <a:cs typeface="MinionPro-Regular" charset="0"/>
              </a:rPr>
              <a:t>Por ser </a:t>
            </a:r>
            <a:r>
              <a:rPr lang="es-ES_tradnl" b="1" dirty="0" smtClean="0">
                <a:solidFill>
                  <a:srgbClr val="0000FF"/>
                </a:solidFill>
                <a:latin typeface="MinionPro-Regular" charset="0"/>
                <a:ea typeface="Calibri" charset="0"/>
                <a:cs typeface="MinionPro-Regular" charset="0"/>
              </a:rPr>
              <a:t>estudiante:</a:t>
            </a:r>
            <a:endParaRPr lang="es-ES_tradnl" b="1" dirty="0">
              <a:solidFill>
                <a:srgbClr val="0000FF"/>
              </a:solidFill>
              <a:latin typeface="MinionPro-Regular" charset="0"/>
              <a:ea typeface="Calibri" charset="0"/>
              <a:cs typeface="MinionPro-Regular" charset="0"/>
            </a:endParaRPr>
          </a:p>
          <a:p>
            <a:pPr algn="just">
              <a:lnSpc>
                <a:spcPct val="120000"/>
              </a:lnSpc>
              <a:spcAft>
                <a:spcPts val="0"/>
              </a:spcAft>
            </a:pPr>
            <a:r>
              <a:rPr lang="es-ES_tradnl" dirty="0">
                <a:solidFill>
                  <a:srgbClr val="0000FF"/>
                </a:solidFill>
                <a:latin typeface="MinionPro-Regular" charset="0"/>
                <a:ea typeface="Calibri" charset="0"/>
                <a:cs typeface="MinionPro-Regular" charset="0"/>
              </a:rPr>
              <a:t>No sé por qué te estresas, tú sólo estudias. </a:t>
            </a:r>
          </a:p>
          <a:p>
            <a:pPr algn="just">
              <a:lnSpc>
                <a:spcPct val="120000"/>
              </a:lnSpc>
              <a:spcAft>
                <a:spcPts val="0"/>
              </a:spcAft>
            </a:pPr>
            <a:r>
              <a:rPr lang="es-ES_tradnl" dirty="0">
                <a:solidFill>
                  <a:srgbClr val="0000FF"/>
                </a:solidFill>
                <a:latin typeface="MinionPro-Regular" charset="0"/>
                <a:ea typeface="Calibri" charset="0"/>
                <a:cs typeface="MinionPro-Regular" charset="0"/>
              </a:rPr>
              <a:t>Estudiar no sirve para nada, no hay trabajo.</a:t>
            </a:r>
          </a:p>
          <a:p>
            <a:pPr algn="just">
              <a:lnSpc>
                <a:spcPct val="120000"/>
              </a:lnSpc>
              <a:spcAft>
                <a:spcPts val="0"/>
              </a:spcAft>
            </a:pPr>
            <a:r>
              <a:rPr lang="es-ES_tradnl" dirty="0">
                <a:solidFill>
                  <a:srgbClr val="0000FF"/>
                </a:solidFill>
                <a:latin typeface="MinionPro-Regular" charset="0"/>
                <a:ea typeface="Calibri" charset="0"/>
                <a:cs typeface="MinionPro-Regular" charset="0"/>
              </a:rPr>
              <a:t>¡</a:t>
            </a:r>
            <a:r>
              <a:rPr lang="es-ES_tradnl" dirty="0" smtClean="0">
                <a:solidFill>
                  <a:srgbClr val="0000FF"/>
                </a:solidFill>
                <a:latin typeface="MinionPro-Regular" charset="0"/>
                <a:ea typeface="Calibri" charset="0"/>
                <a:cs typeface="MinionPro-Regular" charset="0"/>
              </a:rPr>
              <a:t>Si </a:t>
            </a:r>
            <a:r>
              <a:rPr lang="es-ES_tradnl" dirty="0">
                <a:solidFill>
                  <a:srgbClr val="0000FF"/>
                </a:solidFill>
                <a:latin typeface="MinionPro-Regular" charset="0"/>
                <a:ea typeface="Calibri" charset="0"/>
                <a:cs typeface="MinionPro-Regular" charset="0"/>
              </a:rPr>
              <a:t>eras bien burro en la secundaria, cómo vas a terminar la </a:t>
            </a:r>
            <a:r>
              <a:rPr lang="es-ES_tradnl" dirty="0" smtClean="0">
                <a:solidFill>
                  <a:srgbClr val="0000FF"/>
                </a:solidFill>
                <a:latin typeface="MinionPro-Regular" charset="0"/>
                <a:ea typeface="Calibri" charset="0"/>
                <a:cs typeface="MinionPro-Regular" charset="0"/>
              </a:rPr>
              <a:t>carrera!</a:t>
            </a:r>
            <a:endParaRPr lang="es-ES_tradnl" dirty="0">
              <a:solidFill>
                <a:srgbClr val="0000FF"/>
              </a:solidFill>
              <a:latin typeface="MinionPro-Regular" charset="0"/>
              <a:ea typeface="Calibri" charset="0"/>
              <a:cs typeface="MinionPro-Regular" charset="0"/>
            </a:endParaRPr>
          </a:p>
          <a:p>
            <a:pPr algn="just">
              <a:lnSpc>
                <a:spcPct val="120000"/>
              </a:lnSpc>
              <a:spcAft>
                <a:spcPts val="0"/>
              </a:spcAft>
            </a:pPr>
            <a:r>
              <a:rPr lang="es-ES_tradnl" dirty="0">
                <a:solidFill>
                  <a:srgbClr val="0000FF"/>
                </a:solidFill>
                <a:latin typeface="MinionPro-Regular" charset="0"/>
                <a:ea typeface="Calibri" charset="0"/>
                <a:cs typeface="MinionPro-Regular" charset="0"/>
              </a:rPr>
              <a:t>No tienes nada de qué quejarte, lo tienes todo.</a:t>
            </a:r>
            <a:endParaRPr lang="es-ES_tradnl" dirty="0">
              <a:solidFill>
                <a:srgbClr val="0000FF"/>
              </a:solidFill>
              <a:effectLst/>
              <a:latin typeface="MinionPro-Regular" charset="0"/>
              <a:ea typeface="Calibri" charset="0"/>
              <a:cs typeface="MinionPro-Regular" charset="0"/>
            </a:endParaRPr>
          </a:p>
        </p:txBody>
      </p:sp>
      <p:sp>
        <p:nvSpPr>
          <p:cNvPr id="12" name="Rectángulo 11"/>
          <p:cNvSpPr/>
          <p:nvPr/>
        </p:nvSpPr>
        <p:spPr>
          <a:xfrm>
            <a:off x="6096000" y="467632"/>
            <a:ext cx="5624945" cy="2086725"/>
          </a:xfrm>
          <a:prstGeom prst="rect">
            <a:avLst/>
          </a:prstGeom>
        </p:spPr>
        <p:txBody>
          <a:bodyPr wrap="square">
            <a:spAutoFit/>
          </a:bodyPr>
          <a:lstStyle/>
          <a:p>
            <a:pPr algn="just">
              <a:lnSpc>
                <a:spcPct val="120000"/>
              </a:lnSpc>
              <a:spcAft>
                <a:spcPts val="0"/>
              </a:spcAft>
            </a:pPr>
            <a:r>
              <a:rPr lang="es-ES_tradnl" b="1" dirty="0">
                <a:solidFill>
                  <a:srgbClr val="0000FF"/>
                </a:solidFill>
                <a:latin typeface="MinionPro-Regular" charset="0"/>
                <a:ea typeface="Calibri" charset="0"/>
                <a:cs typeface="MinionPro-Regular" charset="0"/>
              </a:rPr>
              <a:t>Por </a:t>
            </a:r>
            <a:r>
              <a:rPr lang="es-ES_tradnl" b="1" dirty="0" smtClean="0">
                <a:solidFill>
                  <a:srgbClr val="0000FF"/>
                </a:solidFill>
                <a:latin typeface="MinionPro-Regular" charset="0"/>
                <a:ea typeface="Calibri" charset="0"/>
                <a:cs typeface="MinionPro-Regular" charset="0"/>
              </a:rPr>
              <a:t>comparación </a:t>
            </a:r>
            <a:r>
              <a:rPr lang="es-ES_tradnl" b="1" dirty="0">
                <a:solidFill>
                  <a:srgbClr val="0000FF"/>
                </a:solidFill>
                <a:latin typeface="MinionPro-Regular" charset="0"/>
                <a:ea typeface="Calibri" charset="0"/>
                <a:cs typeface="MinionPro-Regular" charset="0"/>
              </a:rPr>
              <a:t>con </a:t>
            </a:r>
            <a:r>
              <a:rPr lang="es-ES_tradnl" b="1" dirty="0" smtClean="0">
                <a:solidFill>
                  <a:srgbClr val="0000FF"/>
                </a:solidFill>
                <a:latin typeface="MinionPro-Regular" charset="0"/>
                <a:ea typeface="Calibri" charset="0"/>
                <a:cs typeface="MinionPro-Regular" charset="0"/>
              </a:rPr>
              <a:t>otros:</a:t>
            </a:r>
            <a:endParaRPr lang="es-ES_tradnl" b="1" dirty="0">
              <a:solidFill>
                <a:srgbClr val="0000FF"/>
              </a:solidFill>
              <a:latin typeface="MinionPro-Regular" charset="0"/>
              <a:ea typeface="Calibri" charset="0"/>
              <a:cs typeface="MinionPro-Regular" charset="0"/>
            </a:endParaRPr>
          </a:p>
          <a:p>
            <a:pPr algn="just">
              <a:lnSpc>
                <a:spcPct val="120000"/>
              </a:lnSpc>
              <a:spcAft>
                <a:spcPts val="0"/>
              </a:spcAft>
            </a:pPr>
            <a:r>
              <a:rPr lang="es-ES_tradnl" dirty="0">
                <a:solidFill>
                  <a:srgbClr val="0000FF"/>
                </a:solidFill>
                <a:latin typeface="MinionPro-Regular" charset="0"/>
                <a:ea typeface="Calibri" charset="0"/>
                <a:cs typeface="MinionPro-Regular" charset="0"/>
              </a:rPr>
              <a:t>No es para tanto, yo lo he pasado peor.</a:t>
            </a:r>
          </a:p>
          <a:p>
            <a:pPr algn="just">
              <a:lnSpc>
                <a:spcPct val="120000"/>
              </a:lnSpc>
              <a:spcAft>
                <a:spcPts val="0"/>
              </a:spcAft>
            </a:pPr>
            <a:r>
              <a:rPr lang="es-ES_tradnl" dirty="0">
                <a:solidFill>
                  <a:srgbClr val="0000FF"/>
                </a:solidFill>
                <a:latin typeface="MinionPro-Regular" charset="0"/>
                <a:ea typeface="Calibri" charset="0"/>
                <a:cs typeface="MinionPro-Regular" charset="0"/>
              </a:rPr>
              <a:t>Sí, pero lo que te pasó no se compara con lo de “tal persona”.</a:t>
            </a:r>
          </a:p>
          <a:p>
            <a:pPr algn="just">
              <a:lnSpc>
                <a:spcPct val="120000"/>
              </a:lnSpc>
              <a:spcAft>
                <a:spcPts val="0"/>
              </a:spcAft>
            </a:pPr>
            <a:r>
              <a:rPr lang="es-ES_tradnl" dirty="0">
                <a:solidFill>
                  <a:srgbClr val="0000FF"/>
                </a:solidFill>
                <a:latin typeface="MinionPro-Regular" charset="0"/>
                <a:ea typeface="Calibri" charset="0"/>
                <a:cs typeface="MinionPro-Regular" charset="0"/>
              </a:rPr>
              <a:t>A mí me pasó algo peor que eso y no estoy haciendo tanto drama.</a:t>
            </a:r>
            <a:endParaRPr lang="es-ES_tradnl" dirty="0">
              <a:solidFill>
                <a:srgbClr val="0000FF"/>
              </a:solidFill>
              <a:effectLst/>
              <a:latin typeface="MinionPro-Regular" charset="0"/>
              <a:ea typeface="Calibri" charset="0"/>
              <a:cs typeface="MinionPro-Regular" charset="0"/>
            </a:endParaRPr>
          </a:p>
        </p:txBody>
      </p:sp>
    </p:spTree>
    <p:extLst>
      <p:ext uri="{BB962C8B-B14F-4D97-AF65-F5344CB8AC3E}">
        <p14:creationId xmlns:p14="http://schemas.microsoft.com/office/powerpoint/2010/main" val="1960709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solidFill>
                  <a:prstClr val="white"/>
                </a:solidFill>
                <a:latin typeface="Calibri" panose="020F0502020204030204"/>
              </a:rPr>
              <a:t>Módulo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Bocadillo: rectángulo 10">
            <a:extLst>
              <a:ext uri="{FF2B5EF4-FFF2-40B4-BE49-F238E27FC236}">
                <a16:creationId xmlns="" xmlns:a16="http://schemas.microsoft.com/office/drawing/2014/main" id="{4FB43EDC-E61D-4B6B-A01D-DB1B96722E81}"/>
              </a:ext>
            </a:extLst>
          </p:cNvPr>
          <p:cNvSpPr/>
          <p:nvPr/>
        </p:nvSpPr>
        <p:spPr>
          <a:xfrm>
            <a:off x="1580084" y="25130"/>
            <a:ext cx="9152070" cy="681532"/>
          </a:xfrm>
          <a:prstGeom prst="wedgeRectCallout">
            <a:avLst>
              <a:gd name="adj1" fmla="val -29479"/>
              <a:gd name="adj2" fmla="val 6577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tx1"/>
                </a:solidFill>
                <a:effectLst/>
                <a:uLnTx/>
                <a:uFillTx/>
                <a:latin typeface="Calibri" panose="020F0502020204030204"/>
                <a:ea typeface="+mn-ea"/>
                <a:cs typeface="+mn-cs"/>
              </a:rPr>
              <a:t>Renato</a:t>
            </a:r>
            <a:r>
              <a:rPr lang="es-MX" sz="1400" dirty="0">
                <a:solidFill>
                  <a:schemeClr val="tx1"/>
                </a:solidFill>
                <a:latin typeface="Calibri" panose="020F0502020204030204"/>
              </a:rPr>
              <a:t>:</a:t>
            </a:r>
            <a:r>
              <a:rPr kumimoji="0" lang="es-MX" sz="1400" b="0" i="0" u="none" strike="noStrike" kern="1200" cap="none" spc="0" normalizeH="0" baseline="0" noProof="0" dirty="0">
                <a:ln>
                  <a:noFill/>
                </a:ln>
                <a:solidFill>
                  <a:schemeClr val="tx1"/>
                </a:solidFill>
                <a:effectLst/>
                <a:uLnTx/>
                <a:uFillTx/>
                <a:latin typeface="Calibri" panose="020F0502020204030204"/>
                <a:ea typeface="+mn-ea"/>
                <a:cs typeface="+mn-cs"/>
              </a:rPr>
              <a:t> intenta que nos quede como</a:t>
            </a:r>
            <a:r>
              <a:rPr kumimoji="0" lang="es-MX" sz="1400" b="0" i="0" u="none" strike="noStrike" kern="1200" cap="none" spc="0" normalizeH="0" noProof="0" dirty="0">
                <a:ln>
                  <a:noFill/>
                </a:ln>
                <a:solidFill>
                  <a:schemeClr val="tx1"/>
                </a:solidFill>
                <a:effectLst/>
                <a:uLnTx/>
                <a:uFillTx/>
                <a:latin typeface="Calibri" panose="020F0502020204030204"/>
                <a:ea typeface="+mn-ea"/>
                <a:cs typeface="+mn-cs"/>
              </a:rPr>
              <a:t> en cursos anteriores, es decir que del recuadro con el ícono, se genere una ventana emergente con la siguiente información.</a:t>
            </a:r>
            <a:endParaRPr kumimoji="0" lang="es-MX"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6093656" y="948281"/>
            <a:ext cx="4920815" cy="64597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Foro 1. </a:t>
            </a:r>
            <a:r>
              <a:rPr lang="es-MX" sz="2400" b="1" dirty="0" smtClean="0"/>
              <a:t>Derechos personales</a:t>
            </a:r>
            <a:endParaRPr lang="es-MX" sz="2400" b="1" dirty="0"/>
          </a:p>
        </p:txBody>
      </p:sp>
      <p:sp>
        <p:nvSpPr>
          <p:cNvPr id="7" name="CuadroTexto 6">
            <a:extLst>
              <a:ext uri="{FF2B5EF4-FFF2-40B4-BE49-F238E27FC236}">
                <a16:creationId xmlns="" xmlns:a16="http://schemas.microsoft.com/office/drawing/2014/main" id="{A9707BAF-01F6-435C-8580-53D4E383FD82}"/>
              </a:ext>
            </a:extLst>
          </p:cNvPr>
          <p:cNvSpPr txBox="1"/>
          <p:nvPr/>
        </p:nvSpPr>
        <p:spPr>
          <a:xfrm>
            <a:off x="5939277" y="1595021"/>
            <a:ext cx="6098344" cy="4401205"/>
          </a:xfrm>
          <a:prstGeom prst="rect">
            <a:avLst/>
          </a:prstGeom>
          <a:noFill/>
        </p:spPr>
        <p:txBody>
          <a:bodyPr wrap="square">
            <a:spAutoFit/>
          </a:bodyPr>
          <a:lstStyle/>
          <a:p>
            <a:pPr algn="just"/>
            <a:r>
              <a:rPr lang="es-MX" sz="1400" b="1" dirty="0"/>
              <a:t>Descripción:</a:t>
            </a:r>
          </a:p>
          <a:p>
            <a:pPr marL="76200" lvl="1" algn="just"/>
            <a:r>
              <a:rPr lang="es-MX" sz="1400" dirty="0" smtClean="0"/>
              <a:t>1. Elabora </a:t>
            </a:r>
            <a:r>
              <a:rPr lang="es-MX" sz="1400" dirty="0"/>
              <a:t>un breve comentario </a:t>
            </a:r>
            <a:r>
              <a:rPr lang="es-MX" sz="1400" dirty="0" smtClean="0"/>
              <a:t>en el que compartas las respuestas a las siguientes interrogantes:</a:t>
            </a:r>
          </a:p>
          <a:p>
            <a:pPr marL="266700" lvl="1" algn="just"/>
            <a:r>
              <a:rPr lang="es-MX" sz="1400" dirty="0" smtClean="0"/>
              <a:t>a. ¿Sab</a:t>
            </a:r>
            <a:r>
              <a:rPr lang="es-ES" sz="1400" dirty="0" err="1" smtClean="0"/>
              <a:t>ías</a:t>
            </a:r>
            <a:r>
              <a:rPr lang="es-ES" sz="1400" dirty="0" smtClean="0"/>
              <a:t> tus derechos personales?</a:t>
            </a:r>
          </a:p>
          <a:p>
            <a:pPr marL="266700" lvl="1" algn="just"/>
            <a:r>
              <a:rPr lang="es-ES" sz="1400" dirty="0" smtClean="0"/>
              <a:t>b. </a:t>
            </a:r>
            <a:r>
              <a:rPr lang="es-MX" sz="1400" dirty="0" smtClean="0"/>
              <a:t>¿</a:t>
            </a:r>
            <a:r>
              <a:rPr lang="es-ES" sz="1400" dirty="0" smtClean="0"/>
              <a:t>Cuál llamó más tu atención?</a:t>
            </a:r>
          </a:p>
          <a:p>
            <a:pPr marL="266700" lvl="1" algn="just"/>
            <a:r>
              <a:rPr lang="es-ES" sz="1400" dirty="0" smtClean="0"/>
              <a:t>c. </a:t>
            </a:r>
            <a:r>
              <a:rPr lang="es-MX" sz="1400" dirty="0" smtClean="0"/>
              <a:t>¿</a:t>
            </a:r>
            <a:r>
              <a:rPr lang="es-ES" sz="1400" dirty="0" smtClean="0"/>
              <a:t>Cuáles te parecen más fáciles de ejercer y cuáles son más difíciles para ti?</a:t>
            </a:r>
          </a:p>
          <a:p>
            <a:pPr marL="76200" lvl="1" algn="just"/>
            <a:r>
              <a:rPr lang="es-ES" sz="1400" dirty="0" smtClean="0"/>
              <a:t>2. Intercambia tu comentario con el compañero de tu elección.</a:t>
            </a:r>
          </a:p>
          <a:p>
            <a:pPr marL="76200" lvl="1" algn="just"/>
            <a:r>
              <a:rPr lang="es-ES" sz="1400" dirty="0" smtClean="0"/>
              <a:t>3. A partir de una actitud de apertura a las ideas, el respeto y la colaboración, intercambia opiniones y retroalimenta a tu compañero.</a:t>
            </a:r>
          </a:p>
          <a:p>
            <a:pPr marL="76200" lvl="1" algn="just"/>
            <a:r>
              <a:rPr lang="es-ES" sz="1400" dirty="0" smtClean="0"/>
              <a:t>4. </a:t>
            </a:r>
            <a:r>
              <a:rPr lang="es-MX" sz="1400" dirty="0"/>
              <a:t>T</a:t>
            </a:r>
            <a:r>
              <a:rPr lang="es-MX" sz="1400" dirty="0" smtClean="0"/>
              <a:t>u </a:t>
            </a:r>
            <a:r>
              <a:rPr lang="es-MX" sz="1400" dirty="0"/>
              <a:t>intervención deberá apegarse estrictamente a las consideraciones descritas en las </a:t>
            </a:r>
            <a:r>
              <a:rPr lang="es-MX" sz="1400" dirty="0">
                <a:hlinkClick r:id="rId2" invalidUrl="https://celuladgdaie.github.io/AJC/documentos/Reglas Foros de discusion.pdf"/>
              </a:rPr>
              <a:t>Reglas para participar en los foros de discusión</a:t>
            </a:r>
            <a:r>
              <a:rPr lang="es-MX" sz="1400" dirty="0"/>
              <a:t>.</a:t>
            </a:r>
          </a:p>
          <a:p>
            <a:pPr algn="just"/>
            <a:endParaRPr lang="es-MX" sz="1400" b="1" dirty="0"/>
          </a:p>
          <a:p>
            <a:pPr algn="just"/>
            <a:r>
              <a:rPr lang="es-MX" sz="1400" b="1" dirty="0"/>
              <a:t>Criterios </a:t>
            </a:r>
            <a:r>
              <a:rPr lang="es-MX" sz="1400" b="1" dirty="0" smtClean="0"/>
              <a:t>de desempeño:</a:t>
            </a:r>
            <a:endParaRPr lang="es-MX" sz="1400" dirty="0"/>
          </a:p>
          <a:p>
            <a:pPr algn="just"/>
            <a:r>
              <a:rPr lang="es-MX" sz="1400" dirty="0" smtClean="0"/>
              <a:t>1. Apego </a:t>
            </a:r>
            <a:r>
              <a:rPr lang="es-MX" sz="1400" dirty="0"/>
              <a:t>a las instrucciones.</a:t>
            </a:r>
          </a:p>
          <a:p>
            <a:pPr algn="just"/>
            <a:r>
              <a:rPr lang="es-MX" sz="1400" dirty="0" smtClean="0"/>
              <a:t>2. Redacción </a:t>
            </a:r>
            <a:r>
              <a:rPr lang="es-MX" sz="1400" dirty="0"/>
              <a:t>y ortografía adecuadas.</a:t>
            </a:r>
          </a:p>
          <a:p>
            <a:pPr algn="just"/>
            <a:r>
              <a:rPr lang="es-MX" sz="1400" dirty="0" smtClean="0"/>
              <a:t>3. Retroalimentación </a:t>
            </a:r>
            <a:r>
              <a:rPr lang="es-MX" sz="1400" dirty="0"/>
              <a:t>de la participación </a:t>
            </a:r>
            <a:r>
              <a:rPr lang="es-MX" sz="1400" dirty="0" smtClean="0"/>
              <a:t>de un compañero.</a:t>
            </a:r>
            <a:endParaRPr lang="es-MX" sz="1400" dirty="0"/>
          </a:p>
          <a:p>
            <a:pPr algn="just"/>
            <a:endParaRPr lang="es-MX" sz="1400" b="1" dirty="0"/>
          </a:p>
          <a:p>
            <a:pPr algn="just"/>
            <a:r>
              <a:rPr lang="es-MX" sz="1400" b="1" dirty="0"/>
              <a:t>Lineamientos de entrega:</a:t>
            </a:r>
            <a:endParaRPr lang="es-MX" sz="1400" dirty="0"/>
          </a:p>
          <a:p>
            <a:pPr algn="just"/>
            <a:r>
              <a:rPr lang="es-MX" sz="1400" dirty="0" smtClean="0"/>
              <a:t>1. Sube </a:t>
            </a:r>
            <a:r>
              <a:rPr lang="es-MX" sz="1400" dirty="0"/>
              <a:t>t</a:t>
            </a:r>
            <a:r>
              <a:rPr lang="es-MX" sz="1400" dirty="0" smtClean="0"/>
              <a:t>u </a:t>
            </a:r>
            <a:r>
              <a:rPr lang="es-MX" sz="1400" dirty="0"/>
              <a:t>evidencia al apartado </a:t>
            </a:r>
            <a:r>
              <a:rPr lang="es-MX" sz="1400" b="1" dirty="0"/>
              <a:t>Foro. </a:t>
            </a:r>
            <a:r>
              <a:rPr lang="es-MX" sz="1400" b="1" dirty="0" smtClean="0"/>
              <a:t>Derechos personales</a:t>
            </a:r>
            <a:r>
              <a:rPr lang="es-MX" sz="1400" dirty="0" smtClean="0"/>
              <a:t>, </a:t>
            </a:r>
            <a:r>
              <a:rPr lang="es-MX" sz="1400" dirty="0"/>
              <a:t>en la plataforma EMINUS 4, a más tardar en la fecha establecida en el </a:t>
            </a:r>
            <a:r>
              <a:rPr lang="es-MX" sz="1400" b="1" dirty="0"/>
              <a:t>Calendario</a:t>
            </a:r>
            <a:r>
              <a:rPr lang="es-MX" sz="1400" dirty="0"/>
              <a:t> de entregas.</a:t>
            </a:r>
          </a:p>
        </p:txBody>
      </p:sp>
      <p:sp>
        <p:nvSpPr>
          <p:cNvPr id="12" name="Bocadillo: rectángulo 10">
            <a:extLst>
              <a:ext uri="{FF2B5EF4-FFF2-40B4-BE49-F238E27FC236}">
                <a16:creationId xmlns="" xmlns:a16="http://schemas.microsoft.com/office/drawing/2014/main" id="{4FB43EDC-E61D-4B6B-A01D-DB1B96722E81}"/>
              </a:ext>
            </a:extLst>
          </p:cNvPr>
          <p:cNvSpPr/>
          <p:nvPr/>
        </p:nvSpPr>
        <p:spPr>
          <a:xfrm>
            <a:off x="8651564" y="4079697"/>
            <a:ext cx="3711886" cy="329343"/>
          </a:xfrm>
          <a:prstGeom prst="wedgeRectCallout">
            <a:avLst>
              <a:gd name="adj1" fmla="val 1221"/>
              <a:gd name="adj2" fmla="val -6818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Renato</a:t>
            </a:r>
            <a:r>
              <a:rPr lang="es-MX" sz="1400" noProof="0" dirty="0">
                <a:solidFill>
                  <a:schemeClr val="bg1"/>
                </a:solidFill>
                <a:latin typeface="Calibri" panose="020F0502020204030204"/>
              </a:rPr>
              <a:t>, ligar al documento de reglas para foros.</a:t>
            </a:r>
            <a:endParaRPr kumimoji="0" lang="es-MX" sz="1400" b="0" i="0" u="none" strike="noStrike" kern="1200" cap="none" spc="0" normalizeH="0" baseline="0" noProof="0" dirty="0">
              <a:ln>
                <a:noFill/>
              </a:ln>
              <a:solidFill>
                <a:schemeClr val="bg1"/>
              </a:solidFill>
              <a:effectLst/>
              <a:uLnTx/>
              <a:uFillTx/>
              <a:latin typeface="Calibri" panose="020F0502020204030204"/>
            </a:endParaRPr>
          </a:p>
        </p:txBody>
      </p:sp>
      <p:sp>
        <p:nvSpPr>
          <p:cNvPr id="13" name="Título 1">
            <a:extLst>
              <a:ext uri="{FF2B5EF4-FFF2-40B4-BE49-F238E27FC236}">
                <a16:creationId xmlns="" xmlns:a16="http://schemas.microsoft.com/office/drawing/2014/main" id="{2E2221D9-EA27-4789-BD5A-87BAC12E5EED}"/>
              </a:ext>
            </a:extLst>
          </p:cNvPr>
          <p:cNvSpPr>
            <a:spLocks noGrp="1"/>
          </p:cNvSpPr>
          <p:nvPr>
            <p:ph type="title"/>
          </p:nvPr>
        </p:nvSpPr>
        <p:spPr>
          <a:xfrm>
            <a:off x="444478" y="571829"/>
            <a:ext cx="4044395" cy="931033"/>
          </a:xfrm>
        </p:spPr>
        <p:txBody>
          <a:bodyPr>
            <a:normAutofit/>
          </a:bodyPr>
          <a:lstStyle/>
          <a:p>
            <a:r>
              <a:rPr lang="es-MX" sz="2800" dirty="0"/>
              <a:t>Evidencias de desempeño</a:t>
            </a:r>
          </a:p>
        </p:txBody>
      </p:sp>
      <p:pic>
        <p:nvPicPr>
          <p:cNvPr id="6" name="Imagen 5"/>
          <p:cNvPicPr>
            <a:picLocks noChangeAspect="1"/>
          </p:cNvPicPr>
          <p:nvPr/>
        </p:nvPicPr>
        <p:blipFill rotWithShape="1">
          <a:blip r:embed="rId3"/>
          <a:srcRect t="18932" r="3402"/>
          <a:stretch/>
        </p:blipFill>
        <p:spPr>
          <a:xfrm>
            <a:off x="261793" y="1271270"/>
            <a:ext cx="5529407" cy="2007008"/>
          </a:xfrm>
          <a:prstGeom prst="rect">
            <a:avLst/>
          </a:prstGeom>
        </p:spPr>
      </p:pic>
    </p:spTree>
    <p:extLst>
      <p:ext uri="{BB962C8B-B14F-4D97-AF65-F5344CB8AC3E}">
        <p14:creationId xmlns:p14="http://schemas.microsoft.com/office/powerpoint/2010/main" val="262194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94D191FF-2770-4808-B9E3-E3D5F31A44B9}"/>
              </a:ext>
            </a:extLst>
          </p:cNvPr>
          <p:cNvSpPr/>
          <p:nvPr/>
        </p:nvSpPr>
        <p:spPr>
          <a:xfrm>
            <a:off x="742121" y="1681164"/>
            <a:ext cx="10919995" cy="380523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 xmlns:a16="http://schemas.microsoft.com/office/drawing/2014/main" id="{FD4CA7EC-AF4C-4AFA-8E24-99C135E0B033}"/>
              </a:ext>
            </a:extLst>
          </p:cNvPr>
          <p:cNvSpPr>
            <a:spLocks noGrp="1"/>
          </p:cNvSpPr>
          <p:nvPr>
            <p:ph type="title"/>
          </p:nvPr>
        </p:nvSpPr>
        <p:spPr/>
        <p:txBody>
          <a:bodyPr>
            <a:normAutofit/>
          </a:bodyPr>
          <a:lstStyle/>
          <a:p>
            <a:r>
              <a:rPr lang="es-MX" sz="2000" dirty="0"/>
              <a:t>Información general</a:t>
            </a: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8" y="1681163"/>
            <a:ext cx="5157787" cy="465689"/>
          </a:xfrm>
          <a:ln>
            <a:noFill/>
          </a:ln>
        </p:spPr>
        <p:txBody>
          <a:bodyPr/>
          <a:lstStyle/>
          <a:p>
            <a:r>
              <a:rPr lang="es-MX" dirty="0">
                <a:solidFill>
                  <a:schemeClr val="accent1">
                    <a:lumMod val="50000"/>
                  </a:schemeClr>
                </a:solidFill>
              </a:rPr>
              <a:t>Unidad de competencia</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946166" y="2492061"/>
            <a:ext cx="5619734" cy="2094085"/>
          </a:xfrm>
          <a:ln>
            <a:noFill/>
          </a:ln>
        </p:spPr>
        <p:txBody>
          <a:bodyPr>
            <a:normAutofit fontScale="85000" lnSpcReduction="20000"/>
          </a:bodyPr>
          <a:lstStyle/>
          <a:p>
            <a:pPr marL="0" indent="0" algn="just">
              <a:buNone/>
            </a:pPr>
            <a:r>
              <a:rPr lang="es-ES_tradnl" dirty="0">
                <a:solidFill>
                  <a:schemeClr val="accent1">
                    <a:lumMod val="50000"/>
                  </a:schemeClr>
                </a:solidFill>
              </a:rPr>
              <a:t>El estudiante adquiere, a través de </a:t>
            </a:r>
            <a:r>
              <a:rPr lang="es-ES_tradnl" dirty="0" smtClean="0">
                <a:solidFill>
                  <a:schemeClr val="accent1">
                    <a:lumMod val="50000"/>
                  </a:schemeClr>
                </a:solidFill>
              </a:rPr>
              <a:t>lectura y discusión </a:t>
            </a:r>
            <a:r>
              <a:rPr lang="es-ES_tradnl" dirty="0">
                <a:solidFill>
                  <a:schemeClr val="accent1">
                    <a:lumMod val="50000"/>
                  </a:schemeClr>
                </a:solidFill>
              </a:rPr>
              <a:t>en el grupo, conocimiento universal de aplicación cotidiana como individuo y como miembro de la sociedad, en un ambiente de respeto y cordialidad que propicia la </a:t>
            </a:r>
            <a:r>
              <a:rPr lang="es-ES_tradnl" dirty="0" err="1">
                <a:solidFill>
                  <a:schemeClr val="accent1">
                    <a:lumMod val="50000"/>
                  </a:schemeClr>
                </a:solidFill>
              </a:rPr>
              <a:t>autoreflexión</a:t>
            </a:r>
            <a:r>
              <a:rPr lang="es-ES_tradnl" dirty="0">
                <a:solidFill>
                  <a:schemeClr val="accent1">
                    <a:lumMod val="50000"/>
                  </a:schemeClr>
                </a:solidFill>
              </a:rPr>
              <a:t> y el pensamiento crítico.</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16" name="Bocadillo: rectángulo 15">
            <a:extLst>
              <a:ext uri="{FF2B5EF4-FFF2-40B4-BE49-F238E27FC236}">
                <a16:creationId xmlns="" xmlns:a16="http://schemas.microsoft.com/office/drawing/2014/main" id="{4C8227D6-CD96-4041-9AB3-4A8621F3080E}"/>
              </a:ext>
            </a:extLst>
          </p:cNvPr>
          <p:cNvSpPr/>
          <p:nvPr/>
        </p:nvSpPr>
        <p:spPr>
          <a:xfrm>
            <a:off x="5997575" y="347790"/>
            <a:ext cx="5354637" cy="721355"/>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a:t>
            </a:r>
            <a:r>
              <a:rPr lang="es-MX" sz="1400" u="sng" dirty="0">
                <a:solidFill>
                  <a:srgbClr val="000000"/>
                </a:solidFill>
              </a:rPr>
              <a:t>herramienta: </a:t>
            </a:r>
            <a:r>
              <a:rPr lang="es-MX" sz="1400" u="sng" dirty="0" err="1">
                <a:solidFill>
                  <a:srgbClr val="000000"/>
                </a:solidFill>
              </a:rPr>
              <a:t>diapostiivas</a:t>
            </a:r>
            <a:r>
              <a:rPr lang="es-MX" sz="1400" dirty="0" smtClean="0">
                <a:solidFill>
                  <a:srgbClr val="000000"/>
                </a:solidFill>
              </a:rPr>
              <a:t>, </a:t>
            </a:r>
            <a:r>
              <a:rPr lang="es-MX" sz="1400" dirty="0">
                <a:solidFill>
                  <a:srgbClr val="000000"/>
                </a:solidFill>
              </a:rPr>
              <a:t>aparece después la </a:t>
            </a:r>
            <a:r>
              <a:rPr lang="es-MX" sz="1400" i="1" dirty="0">
                <a:solidFill>
                  <a:srgbClr val="000000"/>
                </a:solidFill>
              </a:rPr>
              <a:t> Presentación </a:t>
            </a:r>
            <a:r>
              <a:rPr lang="es-MX" sz="1400" dirty="0">
                <a:solidFill>
                  <a:srgbClr val="000000"/>
                </a:solidFill>
              </a:rPr>
              <a:t>(diapositiva anterior).</a:t>
            </a:r>
          </a:p>
        </p:txBody>
      </p:sp>
      <p:sp>
        <p:nvSpPr>
          <p:cNvPr id="10" name="Bocadillo: rectángulo 10">
            <a:extLst>
              <a:ext uri="{FF2B5EF4-FFF2-40B4-BE49-F238E27FC236}">
                <a16:creationId xmlns="" xmlns:a16="http://schemas.microsoft.com/office/drawing/2014/main" id="{7B8B499A-6106-4A5B-8993-F9F7E5CF9BD7}"/>
              </a:ext>
            </a:extLst>
          </p:cNvPr>
          <p:cNvSpPr/>
          <p:nvPr/>
        </p:nvSpPr>
        <p:spPr>
          <a:xfrm>
            <a:off x="6306657" y="5486400"/>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imagen de acuerdo al contenido</a:t>
            </a:r>
          </a:p>
        </p:txBody>
      </p:sp>
      <p:pic>
        <p:nvPicPr>
          <p:cNvPr id="5" name="Imagen 4" descr="pequeños-estudio-y-discusión-del-grupo-de-estudiantes-universitarios-junto-124745303.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163" y="2096655"/>
            <a:ext cx="4217882" cy="2810164"/>
          </a:xfrm>
          <a:prstGeom prst="rect">
            <a:avLst/>
          </a:prstGeom>
        </p:spPr>
      </p:pic>
    </p:spTree>
    <p:extLst>
      <p:ext uri="{BB962C8B-B14F-4D97-AF65-F5344CB8AC3E}">
        <p14:creationId xmlns:p14="http://schemas.microsoft.com/office/powerpoint/2010/main" val="3360479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E2221D9-EA27-4789-BD5A-87BAC12E5EED}"/>
              </a:ext>
            </a:extLst>
          </p:cNvPr>
          <p:cNvSpPr>
            <a:spLocks noGrp="1"/>
          </p:cNvSpPr>
          <p:nvPr>
            <p:ph type="title"/>
          </p:nvPr>
        </p:nvSpPr>
        <p:spPr>
          <a:xfrm>
            <a:off x="773514" y="361422"/>
            <a:ext cx="10515600" cy="669817"/>
          </a:xfrm>
        </p:spPr>
        <p:txBody>
          <a:bodyPr>
            <a:normAutofit/>
          </a:bodyPr>
          <a:lstStyle/>
          <a:p>
            <a:r>
              <a:rPr lang="es-MX" sz="2400" dirty="0"/>
              <a:t>Fuentes de información</a:t>
            </a:r>
          </a:p>
        </p:txBody>
      </p:sp>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3035" y="0"/>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11" name="Bocadillo: rectángulo 10">
            <a:extLst>
              <a:ext uri="{FF2B5EF4-FFF2-40B4-BE49-F238E27FC236}">
                <a16:creationId xmlns="" xmlns:a16="http://schemas.microsoft.com/office/drawing/2014/main" id="{4FB43EDC-E61D-4B6B-A01D-DB1B96722E81}"/>
              </a:ext>
            </a:extLst>
          </p:cNvPr>
          <p:cNvSpPr/>
          <p:nvPr/>
        </p:nvSpPr>
        <p:spPr>
          <a:xfrm>
            <a:off x="4661339" y="361422"/>
            <a:ext cx="4853355" cy="895770"/>
          </a:xfrm>
          <a:prstGeom prst="wedgeRectCallout">
            <a:avLst>
              <a:gd name="adj1" fmla="val -58155"/>
              <a:gd name="adj2" fmla="val -109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 este apartado va después de la </a:t>
            </a:r>
            <a:r>
              <a:rPr kumimoji="0" lang="es-MX" sz="1400" b="0" i="1" u="none" strike="noStrike" kern="1200" cap="none" spc="0" normalizeH="0" baseline="0" noProof="0" dirty="0">
                <a:ln>
                  <a:noFill/>
                </a:ln>
                <a:solidFill>
                  <a:prstClr val="black"/>
                </a:solidFill>
                <a:effectLst/>
                <a:uLnTx/>
                <a:uFillTx/>
                <a:latin typeface="Calibri" panose="020F0502020204030204"/>
                <a:ea typeface="+mn-ea"/>
                <a:cs typeface="+mn-cs"/>
              </a:rPr>
              <a:t>Evidencia de desempeño</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s-MX" sz="1400" dirty="0">
                <a:solidFill>
                  <a:prstClr val="black"/>
                </a:solidFill>
                <a:latin typeface="Calibri" panose="020F0502020204030204"/>
              </a:rPr>
              <a:t>Se presenta en dos etiquetas desplegables: básicas y complementarias, según indique la experta en contenido.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773514" y="1072352"/>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6" name="Rectángulo 5"/>
          <p:cNvSpPr/>
          <p:nvPr/>
        </p:nvSpPr>
        <p:spPr>
          <a:xfrm>
            <a:off x="530432" y="1751604"/>
            <a:ext cx="11451771" cy="5078313"/>
          </a:xfrm>
          <a:prstGeom prst="rect">
            <a:avLst/>
          </a:prstGeom>
        </p:spPr>
        <p:txBody>
          <a:bodyPr wrap="square">
            <a:spAutoFit/>
          </a:bodyPr>
          <a:lstStyle/>
          <a:p>
            <a:pPr marL="280988" indent="-280988"/>
            <a:r>
              <a:rPr lang="es-ES_tradnl" dirty="0"/>
              <a:t>ANUIES (s/f). </a:t>
            </a:r>
            <a:r>
              <a:rPr lang="es-ES_tradnl" i="1" dirty="0"/>
              <a:t>MATEA PARA </a:t>
            </a:r>
            <a:r>
              <a:rPr lang="es-ES_tradnl" i="1" dirty="0" smtClean="0"/>
              <a:t>DOCENTES-educación </a:t>
            </a:r>
            <a:r>
              <a:rPr lang="es-ES_tradnl" i="1" dirty="0"/>
              <a:t>y emoción de la mano. </a:t>
            </a:r>
            <a:r>
              <a:rPr lang="es-ES_tradnl" dirty="0"/>
              <a:t>ANUIES. </a:t>
            </a:r>
            <a:r>
              <a:rPr lang="es-ES_tradnl" u="sng" dirty="0">
                <a:hlinkClick r:id="rId2"/>
              </a:rPr>
              <a:t>https://espaciodocente.mx/assets/matea-para-docentes.pdf</a:t>
            </a:r>
            <a:r>
              <a:rPr lang="es-ES_tradnl" dirty="0"/>
              <a:t> </a:t>
            </a:r>
            <a:endParaRPr lang="es-ES_tradnl" dirty="0" smtClean="0"/>
          </a:p>
          <a:p>
            <a:pPr marL="280988" indent="-280988"/>
            <a:r>
              <a:rPr lang="es-ES" dirty="0">
                <a:latin typeface="Arial" charset="0"/>
                <a:ea typeface="Times New Roman" charset="0"/>
                <a:cs typeface="Times New Roman" charset="0"/>
              </a:rPr>
              <a:t>Bandura, A. (1969). Social </a:t>
            </a:r>
            <a:r>
              <a:rPr lang="es-ES" dirty="0" err="1">
                <a:latin typeface="Arial" charset="0"/>
                <a:ea typeface="Times New Roman" charset="0"/>
                <a:cs typeface="Times New Roman" charset="0"/>
              </a:rPr>
              <a:t>learning</a:t>
            </a:r>
            <a:r>
              <a:rPr lang="es-ES" dirty="0">
                <a:latin typeface="Arial" charset="0"/>
                <a:ea typeface="Times New Roman" charset="0"/>
                <a:cs typeface="Times New Roman" charset="0"/>
              </a:rPr>
              <a:t> of moral </a:t>
            </a:r>
            <a:r>
              <a:rPr lang="es-ES" dirty="0" err="1">
                <a:latin typeface="Arial" charset="0"/>
                <a:ea typeface="Times New Roman" charset="0"/>
                <a:cs typeface="Times New Roman" charset="0"/>
              </a:rPr>
              <a:t>judgments</a:t>
            </a:r>
            <a:r>
              <a:rPr lang="es-ES" dirty="0">
                <a:latin typeface="Arial" charset="0"/>
                <a:ea typeface="Times New Roman" charset="0"/>
                <a:cs typeface="Times New Roman" charset="0"/>
              </a:rPr>
              <a:t>. </a:t>
            </a:r>
            <a:r>
              <a:rPr lang="es-ES" i="1" dirty="0" err="1">
                <a:latin typeface="Arial" charset="0"/>
                <a:ea typeface="Times New Roman" charset="0"/>
                <a:cs typeface="Times New Roman" charset="0"/>
              </a:rPr>
              <a:t>Journal</a:t>
            </a:r>
            <a:r>
              <a:rPr lang="es-ES" i="1" dirty="0">
                <a:latin typeface="Arial" charset="0"/>
                <a:ea typeface="Times New Roman" charset="0"/>
                <a:cs typeface="Times New Roman" charset="0"/>
              </a:rPr>
              <a:t> of </a:t>
            </a:r>
            <a:r>
              <a:rPr lang="es-ES" i="1" dirty="0" err="1">
                <a:latin typeface="Arial" charset="0"/>
                <a:ea typeface="Times New Roman" charset="0"/>
                <a:cs typeface="Times New Roman" charset="0"/>
              </a:rPr>
              <a:t>Personality</a:t>
            </a:r>
            <a:r>
              <a:rPr lang="es-ES" i="1" dirty="0">
                <a:latin typeface="Arial" charset="0"/>
                <a:ea typeface="Times New Roman" charset="0"/>
                <a:cs typeface="Times New Roman" charset="0"/>
              </a:rPr>
              <a:t> and Social </a:t>
            </a:r>
            <a:r>
              <a:rPr lang="es-ES" i="1" dirty="0" err="1">
                <a:latin typeface="Arial" charset="0"/>
                <a:ea typeface="Times New Roman" charset="0"/>
                <a:cs typeface="Times New Roman" charset="0"/>
              </a:rPr>
              <a:t>Psychology</a:t>
            </a:r>
            <a:r>
              <a:rPr lang="es-ES" i="1" dirty="0">
                <a:latin typeface="Arial" charset="0"/>
                <a:ea typeface="Times New Roman" charset="0"/>
                <a:cs typeface="Times New Roman" charset="0"/>
              </a:rPr>
              <a:t>,</a:t>
            </a:r>
            <a:r>
              <a:rPr lang="es-ES" dirty="0">
                <a:latin typeface="Arial" charset="0"/>
                <a:ea typeface="Times New Roman" charset="0"/>
                <a:cs typeface="Times New Roman" charset="0"/>
              </a:rPr>
              <a:t> 11, 275-279.</a:t>
            </a:r>
            <a:r>
              <a:rPr lang="es-ES_tradnl" dirty="0">
                <a:latin typeface="Calibri" charset="0"/>
                <a:ea typeface="Calibri" charset="0"/>
                <a:cs typeface="Times New Roman" charset="0"/>
              </a:rPr>
              <a:t> </a:t>
            </a:r>
            <a:r>
              <a:rPr lang="es-ES_tradnl" u="sng" dirty="0">
                <a:hlinkClick r:id="rId3"/>
              </a:rPr>
              <a:t>https://doi.org/10.1037/h0026998</a:t>
            </a:r>
            <a:r>
              <a:rPr lang="es-ES_tradnl" dirty="0"/>
              <a:t> </a:t>
            </a:r>
            <a:endParaRPr lang="es-ES_tradnl" dirty="0" smtClean="0"/>
          </a:p>
          <a:p>
            <a:pPr marL="280988" indent="-280988"/>
            <a:r>
              <a:rPr lang="es-ES_tradnl" dirty="0"/>
              <a:t>Cambio Existencial (9 julio, 2019). </a:t>
            </a:r>
            <a:r>
              <a:rPr lang="es-ES_tradnl" i="1" dirty="0"/>
              <a:t>FUNCIÓN de las </a:t>
            </a:r>
            <a:r>
              <a:rPr lang="es-ES_tradnl" i="1" dirty="0" smtClean="0"/>
              <a:t>EMOCIONES-Inteligencia </a:t>
            </a:r>
            <a:r>
              <a:rPr lang="es-ES_tradnl" i="1" dirty="0"/>
              <a:t>emocional. </a:t>
            </a:r>
            <a:r>
              <a:rPr lang="es-ES_tradnl" dirty="0"/>
              <a:t>[Video]. YouTube. </a:t>
            </a:r>
            <a:r>
              <a:rPr lang="es-ES_tradnl" u="sng" dirty="0">
                <a:hlinkClick r:id="rId4"/>
              </a:rPr>
              <a:t>https://youtu.be/_L_eb8qT6-0</a:t>
            </a:r>
            <a:r>
              <a:rPr lang="es-ES_tradnl" dirty="0"/>
              <a:t> </a:t>
            </a:r>
          </a:p>
          <a:p>
            <a:pPr marL="280988" indent="-280988"/>
            <a:r>
              <a:rPr lang="es-ES" dirty="0" err="1" smtClean="0">
                <a:latin typeface="Arial" charset="0"/>
                <a:ea typeface="Times New Roman" charset="0"/>
                <a:cs typeface="Times New Roman" charset="0"/>
              </a:rPr>
              <a:t>Jakubowski</a:t>
            </a:r>
            <a:r>
              <a:rPr lang="es-ES" dirty="0">
                <a:latin typeface="Arial" charset="0"/>
                <a:ea typeface="Times New Roman" charset="0"/>
                <a:cs typeface="Times New Roman" charset="0"/>
              </a:rPr>
              <a:t>, P., </a:t>
            </a:r>
            <a:r>
              <a:rPr lang="es-ES" dirty="0" err="1">
                <a:latin typeface="Arial" charset="0"/>
                <a:ea typeface="Times New Roman" charset="0"/>
                <a:cs typeface="Times New Roman" charset="0"/>
              </a:rPr>
              <a:t>Lange</a:t>
            </a:r>
            <a:r>
              <a:rPr lang="es-ES" dirty="0">
                <a:latin typeface="Arial" charset="0"/>
                <a:ea typeface="Times New Roman" charset="0"/>
                <a:cs typeface="Times New Roman" charset="0"/>
              </a:rPr>
              <a:t> A</a:t>
            </a:r>
            <a:r>
              <a:rPr lang="es-ES" dirty="0" smtClean="0">
                <a:latin typeface="Arial" charset="0"/>
                <a:ea typeface="Times New Roman" charset="0"/>
                <a:cs typeface="Times New Roman" charset="0"/>
              </a:rPr>
              <a:t>. J</a:t>
            </a:r>
            <a:r>
              <a:rPr lang="es-ES" dirty="0">
                <a:latin typeface="Arial" charset="0"/>
                <a:ea typeface="Times New Roman" charset="0"/>
                <a:cs typeface="Times New Roman" charset="0"/>
              </a:rPr>
              <a:t>. (1978</a:t>
            </a:r>
            <a:r>
              <a:rPr lang="es-ES" dirty="0" smtClean="0">
                <a:latin typeface="Arial" charset="0"/>
                <a:ea typeface="Times New Roman" charset="0"/>
                <a:cs typeface="Times New Roman" charset="0"/>
              </a:rPr>
              <a:t>). </a:t>
            </a:r>
            <a:r>
              <a:rPr lang="es-ES" i="1" dirty="0" err="1">
                <a:latin typeface="Arial" charset="0"/>
                <a:ea typeface="Times New Roman" charset="0"/>
                <a:cs typeface="Times New Roman" charset="0"/>
              </a:rPr>
              <a:t>The</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Assertive</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Option</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Your</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Rights</a:t>
            </a:r>
            <a:r>
              <a:rPr lang="es-ES" i="1" dirty="0">
                <a:latin typeface="Arial" charset="0"/>
                <a:ea typeface="Times New Roman" charset="0"/>
                <a:cs typeface="Times New Roman" charset="0"/>
              </a:rPr>
              <a:t> and </a:t>
            </a:r>
            <a:r>
              <a:rPr lang="es-ES" i="1" dirty="0" err="1">
                <a:latin typeface="Arial" charset="0"/>
                <a:ea typeface="Times New Roman" charset="0"/>
                <a:cs typeface="Times New Roman" charset="0"/>
              </a:rPr>
              <a:t>Responsibilities</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Research</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Press</a:t>
            </a:r>
            <a:r>
              <a:rPr lang="es-ES" i="1" dirty="0">
                <a:latin typeface="Arial" charset="0"/>
                <a:ea typeface="Times New Roman" charset="0"/>
                <a:cs typeface="Times New Roman" charset="0"/>
              </a:rPr>
              <a:t> </a:t>
            </a:r>
            <a:r>
              <a:rPr lang="es-ES" dirty="0">
                <a:latin typeface="Arial" charset="0"/>
                <a:ea typeface="Times New Roman" charset="0"/>
                <a:cs typeface="Times New Roman" charset="0"/>
              </a:rPr>
              <a:t>(1978-06-15</a:t>
            </a:r>
            <a:r>
              <a:rPr lang="es-ES" dirty="0" smtClean="0">
                <a:latin typeface="Arial" charset="0"/>
                <a:ea typeface="Times New Roman" charset="0"/>
                <a:cs typeface="Times New Roman" charset="0"/>
              </a:rPr>
              <a:t>).</a:t>
            </a:r>
          </a:p>
          <a:p>
            <a:pPr marL="280988" indent="-280988"/>
            <a:r>
              <a:rPr lang="es-ES" dirty="0" err="1">
                <a:latin typeface="Arial" charset="0"/>
                <a:ea typeface="Times New Roman" charset="0"/>
                <a:cs typeface="Times New Roman" charset="0"/>
              </a:rPr>
              <a:t>Lange</a:t>
            </a:r>
            <a:r>
              <a:rPr lang="es-ES" dirty="0">
                <a:latin typeface="Arial" charset="0"/>
                <a:ea typeface="Times New Roman" charset="0"/>
                <a:cs typeface="Times New Roman" charset="0"/>
              </a:rPr>
              <a:t>, A</a:t>
            </a:r>
            <a:r>
              <a:rPr lang="es-ES" dirty="0" smtClean="0">
                <a:latin typeface="Arial" charset="0"/>
                <a:ea typeface="Times New Roman" charset="0"/>
                <a:cs typeface="Times New Roman" charset="0"/>
              </a:rPr>
              <a:t>. J</a:t>
            </a:r>
            <a:r>
              <a:rPr lang="es-ES" dirty="0">
                <a:latin typeface="Arial" charset="0"/>
                <a:ea typeface="Times New Roman" charset="0"/>
                <a:cs typeface="Times New Roman" charset="0"/>
              </a:rPr>
              <a:t>., </a:t>
            </a:r>
            <a:r>
              <a:rPr lang="es-ES" dirty="0" err="1" smtClean="0">
                <a:latin typeface="Arial" charset="0"/>
                <a:ea typeface="Times New Roman" charset="0"/>
                <a:cs typeface="Times New Roman" charset="0"/>
              </a:rPr>
              <a:t>Jakubowski</a:t>
            </a:r>
            <a:r>
              <a:rPr lang="es-ES" dirty="0">
                <a:latin typeface="Arial" charset="0"/>
                <a:ea typeface="Times New Roman" charset="0"/>
                <a:cs typeface="Times New Roman" charset="0"/>
              </a:rPr>
              <a:t>, P., </a:t>
            </a:r>
            <a:r>
              <a:rPr lang="es-ES_tradnl" dirty="0" smtClean="0"/>
              <a:t>&amp; </a:t>
            </a:r>
            <a:r>
              <a:rPr lang="es-ES" dirty="0" err="1" smtClean="0">
                <a:latin typeface="Arial" charset="0"/>
                <a:ea typeface="Times New Roman" charset="0"/>
                <a:cs typeface="Times New Roman" charset="0"/>
              </a:rPr>
              <a:t>McGovern</a:t>
            </a:r>
            <a:r>
              <a:rPr lang="es-ES" dirty="0">
                <a:latin typeface="Arial" charset="0"/>
                <a:ea typeface="Times New Roman" charset="0"/>
                <a:cs typeface="Times New Roman" charset="0"/>
              </a:rPr>
              <a:t>, T</a:t>
            </a:r>
            <a:r>
              <a:rPr lang="es-ES" dirty="0" smtClean="0">
                <a:latin typeface="Arial" charset="0"/>
                <a:ea typeface="Times New Roman" charset="0"/>
                <a:cs typeface="Times New Roman" charset="0"/>
              </a:rPr>
              <a:t>. V</a:t>
            </a:r>
            <a:r>
              <a:rPr lang="es-ES" dirty="0">
                <a:latin typeface="Arial" charset="0"/>
                <a:ea typeface="Times New Roman" charset="0"/>
                <a:cs typeface="Times New Roman" charset="0"/>
              </a:rPr>
              <a:t>. (1976</a:t>
            </a:r>
            <a:r>
              <a:rPr lang="es-ES" dirty="0" smtClean="0">
                <a:latin typeface="Arial" charset="0"/>
                <a:ea typeface="Times New Roman" charset="0"/>
                <a:cs typeface="Times New Roman" charset="0"/>
              </a:rPr>
              <a:t>). </a:t>
            </a:r>
            <a:r>
              <a:rPr lang="es-ES" i="1" dirty="0" err="1">
                <a:latin typeface="Arial" charset="0"/>
                <a:ea typeface="Times New Roman" charset="0"/>
                <a:cs typeface="Times New Roman" charset="0"/>
              </a:rPr>
              <a:t>Responsible</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Assertive</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Behavior</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Cognitive</a:t>
            </a:r>
            <a:r>
              <a:rPr lang="es-ES" i="1" dirty="0">
                <a:latin typeface="Arial" charset="0"/>
                <a:ea typeface="Times New Roman" charset="0"/>
                <a:cs typeface="Times New Roman" charset="0"/>
              </a:rPr>
              <a:t>/</a:t>
            </a:r>
            <a:r>
              <a:rPr lang="es-ES" i="1" dirty="0" err="1">
                <a:latin typeface="Arial" charset="0"/>
                <a:ea typeface="Times New Roman" charset="0"/>
                <a:cs typeface="Times New Roman" charset="0"/>
              </a:rPr>
              <a:t>behavioral</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Procedures</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for</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Trainers</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Research</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Press</a:t>
            </a:r>
            <a:r>
              <a:rPr lang="es-ES" i="1" dirty="0">
                <a:latin typeface="Arial" charset="0"/>
                <a:ea typeface="Times New Roman" charset="0"/>
                <a:cs typeface="Times New Roman" charset="0"/>
              </a:rPr>
              <a:t>.</a:t>
            </a:r>
            <a:endParaRPr lang="es-ES_tradnl" i="1" dirty="0">
              <a:latin typeface="Calibri" charset="0"/>
              <a:ea typeface="Calibri" charset="0"/>
              <a:cs typeface="Times New Roman" charset="0"/>
            </a:endParaRPr>
          </a:p>
          <a:p>
            <a:pPr marL="280988" indent="-280988"/>
            <a:r>
              <a:rPr lang="es-ES_tradnl" dirty="0" err="1"/>
              <a:t>Labpsitec</a:t>
            </a:r>
            <a:r>
              <a:rPr lang="es-ES_tradnl" dirty="0"/>
              <a:t> (18 marzo, 2020). </a:t>
            </a:r>
            <a:r>
              <a:rPr lang="es-ES_tradnl" i="1" dirty="0"/>
              <a:t>Las emociones: Conocer las emociones. </a:t>
            </a:r>
            <a:r>
              <a:rPr lang="es-ES_tradnl" dirty="0"/>
              <a:t>[Video]. YouTube. </a:t>
            </a:r>
            <a:r>
              <a:rPr lang="es-ES_tradnl" u="sng" dirty="0">
                <a:hlinkClick r:id="rId5"/>
              </a:rPr>
              <a:t>https://youtu.be/On1zwutkKYM</a:t>
            </a:r>
            <a:r>
              <a:rPr lang="es-ES_tradnl" dirty="0"/>
              <a:t> </a:t>
            </a:r>
          </a:p>
          <a:p>
            <a:pPr marL="280988" indent="-280988"/>
            <a:r>
              <a:rPr lang="es-ES_tradnl" dirty="0" err="1"/>
              <a:t>Labpsitec</a:t>
            </a:r>
            <a:r>
              <a:rPr lang="es-ES_tradnl" dirty="0"/>
              <a:t> (18 marzo, 2020). </a:t>
            </a:r>
            <a:r>
              <a:rPr lang="es-ES_tradnl" i="1" dirty="0"/>
              <a:t>Las emociones: Los 3 componentes de la </a:t>
            </a:r>
            <a:r>
              <a:rPr lang="es-ES_tradnl" i="1" dirty="0" err="1" smtClean="0"/>
              <a:t>emoci</a:t>
            </a:r>
            <a:r>
              <a:rPr lang="es-ES" i="1" dirty="0" smtClean="0"/>
              <a:t>ó</a:t>
            </a:r>
            <a:r>
              <a:rPr lang="es-ES_tradnl" i="1" dirty="0" smtClean="0"/>
              <a:t>n</a:t>
            </a:r>
            <a:r>
              <a:rPr lang="es-ES_tradnl" i="1" dirty="0"/>
              <a:t>. </a:t>
            </a:r>
            <a:r>
              <a:rPr lang="es-ES_tradnl" dirty="0"/>
              <a:t>[Video]. YouTube. </a:t>
            </a:r>
            <a:r>
              <a:rPr lang="es-ES_tradnl" u="sng" dirty="0">
                <a:hlinkClick r:id="rId6"/>
              </a:rPr>
              <a:t>https://youtu.be/MkG-2Tso72Y</a:t>
            </a:r>
            <a:r>
              <a:rPr lang="es-ES_tradnl" dirty="0"/>
              <a:t> </a:t>
            </a:r>
            <a:endParaRPr lang="es-ES" dirty="0" smtClean="0">
              <a:latin typeface="Arial" charset="0"/>
              <a:ea typeface="Times New Roman" charset="0"/>
              <a:cs typeface="Times New Roman" charset="0"/>
            </a:endParaRPr>
          </a:p>
          <a:p>
            <a:pPr marL="280988" indent="-280988"/>
            <a:r>
              <a:rPr lang="es-ES" dirty="0" err="1" smtClean="0">
                <a:latin typeface="Arial" charset="0"/>
                <a:ea typeface="Times New Roman" charset="0"/>
                <a:cs typeface="Times New Roman" charset="0"/>
              </a:rPr>
              <a:t>Salter</a:t>
            </a:r>
            <a:r>
              <a:rPr lang="es-ES" dirty="0">
                <a:latin typeface="Arial" charset="0"/>
                <a:ea typeface="Times New Roman" charset="0"/>
                <a:cs typeface="Times New Roman" charset="0"/>
              </a:rPr>
              <a:t>, A. (1949). </a:t>
            </a:r>
            <a:r>
              <a:rPr lang="es-ES" i="1" dirty="0" err="1">
                <a:latin typeface="Arial" charset="0"/>
                <a:ea typeface="Times New Roman" charset="0"/>
                <a:cs typeface="Times New Roman" charset="0"/>
              </a:rPr>
              <a:t>Conditioned</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reflex</a:t>
            </a:r>
            <a:r>
              <a:rPr lang="es-ES" i="1" dirty="0">
                <a:latin typeface="Arial" charset="0"/>
                <a:ea typeface="Times New Roman" charset="0"/>
                <a:cs typeface="Times New Roman" charset="0"/>
              </a:rPr>
              <a:t> </a:t>
            </a:r>
            <a:r>
              <a:rPr lang="es-ES" i="1" dirty="0" err="1">
                <a:latin typeface="Arial" charset="0"/>
                <a:ea typeface="Times New Roman" charset="0"/>
                <a:cs typeface="Times New Roman" charset="0"/>
              </a:rPr>
              <a:t>therapy</a:t>
            </a:r>
            <a:r>
              <a:rPr lang="es-ES" i="1" dirty="0">
                <a:latin typeface="Arial" charset="0"/>
                <a:ea typeface="Times New Roman" charset="0"/>
                <a:cs typeface="Times New Roman" charset="0"/>
              </a:rPr>
              <a:t>. </a:t>
            </a:r>
            <a:r>
              <a:rPr lang="es-ES" dirty="0" err="1" smtClean="0">
                <a:latin typeface="Arial" charset="0"/>
                <a:ea typeface="Times New Roman" charset="0"/>
                <a:cs typeface="Times New Roman" charset="0"/>
              </a:rPr>
              <a:t>Creative</a:t>
            </a:r>
            <a:r>
              <a:rPr lang="es-ES" dirty="0" smtClean="0">
                <a:latin typeface="Arial" charset="0"/>
                <a:ea typeface="Times New Roman" charset="0"/>
                <a:cs typeface="Times New Roman" charset="0"/>
              </a:rPr>
              <a:t> </a:t>
            </a:r>
            <a:r>
              <a:rPr lang="es-ES" dirty="0" err="1">
                <a:latin typeface="Arial" charset="0"/>
                <a:ea typeface="Times New Roman" charset="0"/>
                <a:cs typeface="Times New Roman" charset="0"/>
              </a:rPr>
              <a:t>Age</a:t>
            </a:r>
            <a:r>
              <a:rPr lang="es-ES" dirty="0">
                <a:latin typeface="Arial" charset="0"/>
                <a:ea typeface="Times New Roman" charset="0"/>
                <a:cs typeface="Times New Roman" charset="0"/>
              </a:rPr>
              <a:t> </a:t>
            </a:r>
            <a:r>
              <a:rPr lang="es-ES" dirty="0" err="1" smtClean="0">
                <a:latin typeface="Arial" charset="0"/>
                <a:ea typeface="Times New Roman" charset="0"/>
                <a:cs typeface="Times New Roman" charset="0"/>
              </a:rPr>
              <a:t>Press</a:t>
            </a:r>
            <a:r>
              <a:rPr lang="es-ES" dirty="0" smtClean="0">
                <a:latin typeface="Arial" charset="0"/>
                <a:ea typeface="Times New Roman" charset="0"/>
                <a:cs typeface="Times New Roman" charset="0"/>
              </a:rPr>
              <a:t>.</a:t>
            </a:r>
            <a:r>
              <a:rPr lang="es-ES_tradnl" dirty="0">
                <a:latin typeface="Calibri" charset="0"/>
                <a:ea typeface="Calibri" charset="0"/>
                <a:cs typeface="Times New Roman" charset="0"/>
              </a:rPr>
              <a:t> </a:t>
            </a:r>
          </a:p>
          <a:p>
            <a:pPr marL="280988" indent="-280988">
              <a:spcAft>
                <a:spcPts val="0"/>
              </a:spcAft>
            </a:pPr>
            <a:r>
              <a:rPr lang="es-ES_tradnl" dirty="0" err="1" smtClean="0">
                <a:latin typeface="ArialMT" charset="0"/>
                <a:ea typeface="Calibri" charset="0"/>
                <a:cs typeface="Times New Roman" charset="0"/>
              </a:rPr>
              <a:t>Shub</a:t>
            </a:r>
            <a:r>
              <a:rPr lang="es-ES_tradnl" dirty="0">
                <a:latin typeface="ArialMT" charset="0"/>
                <a:ea typeface="Calibri" charset="0"/>
                <a:cs typeface="Times New Roman" charset="0"/>
              </a:rPr>
              <a:t>, N. (2009) </a:t>
            </a:r>
            <a:r>
              <a:rPr lang="es-ES_tradnl" i="1" dirty="0">
                <a:latin typeface="ArialMT" charset="0"/>
                <a:ea typeface="Calibri" charset="0"/>
                <a:cs typeface="Times New Roman" charset="0"/>
              </a:rPr>
              <a:t>Ser... en el momento. Un enfoque de la Psicoterapia </a:t>
            </a:r>
            <a:r>
              <a:rPr lang="es-ES_tradnl" i="1" dirty="0" err="1">
                <a:latin typeface="ArialMT" charset="0"/>
                <a:ea typeface="Calibri" charset="0"/>
                <a:cs typeface="Times New Roman" charset="0"/>
              </a:rPr>
              <a:t>Guestalt</a:t>
            </a:r>
            <a:r>
              <a:rPr lang="es-ES_tradnl" i="1" dirty="0">
                <a:latin typeface="ArialMT" charset="0"/>
                <a:ea typeface="Calibri" charset="0"/>
                <a:cs typeface="Times New Roman" charset="0"/>
              </a:rPr>
              <a:t> para el cambio. </a:t>
            </a:r>
            <a:r>
              <a:rPr lang="es-ES_tradnl" dirty="0">
                <a:latin typeface="ArialMT" charset="0"/>
                <a:ea typeface="Calibri" charset="0"/>
                <a:cs typeface="Times New Roman" charset="0"/>
              </a:rPr>
              <a:t>Editorial </a:t>
            </a:r>
            <a:r>
              <a:rPr lang="es-ES_tradnl" dirty="0" smtClean="0">
                <a:latin typeface="ArialMT" charset="0"/>
                <a:ea typeface="Calibri" charset="0"/>
                <a:cs typeface="Times New Roman" charset="0"/>
              </a:rPr>
              <a:t>CEIG.</a:t>
            </a:r>
            <a:r>
              <a:rPr lang="es-ES_tradnl" dirty="0">
                <a:latin typeface="Calibri" charset="0"/>
                <a:ea typeface="Calibri" charset="0"/>
                <a:cs typeface="Times New Roman" charset="0"/>
              </a:rPr>
              <a:t> </a:t>
            </a:r>
          </a:p>
          <a:p>
            <a:pPr marL="280988" indent="-280988">
              <a:spcAft>
                <a:spcPts val="0"/>
              </a:spcAft>
            </a:pPr>
            <a:r>
              <a:rPr lang="es-ES_tradnl" dirty="0" err="1" smtClean="0">
                <a:latin typeface="Calibri" charset="0"/>
                <a:ea typeface="Calibri" charset="0"/>
                <a:cs typeface="Times New Roman" charset="0"/>
              </a:rPr>
              <a:t>Wolpe</a:t>
            </a:r>
            <a:r>
              <a:rPr lang="es-ES_tradnl" dirty="0">
                <a:latin typeface="Calibri" charset="0"/>
                <a:ea typeface="Calibri" charset="0"/>
                <a:cs typeface="Times New Roman" charset="0"/>
              </a:rPr>
              <a:t>, J. (1968). </a:t>
            </a:r>
            <a:r>
              <a:rPr lang="es-ES_tradnl" dirty="0" err="1">
                <a:latin typeface="Calibri" charset="0"/>
                <a:ea typeface="Calibri" charset="0"/>
                <a:cs typeface="Times New Roman" charset="0"/>
              </a:rPr>
              <a:t>Psychotherapy</a:t>
            </a:r>
            <a:r>
              <a:rPr lang="es-ES_tradnl" dirty="0">
                <a:latin typeface="Calibri" charset="0"/>
                <a:ea typeface="Calibri" charset="0"/>
                <a:cs typeface="Times New Roman" charset="0"/>
              </a:rPr>
              <a:t> </a:t>
            </a:r>
            <a:r>
              <a:rPr lang="es-ES_tradnl" dirty="0" err="1">
                <a:latin typeface="Calibri" charset="0"/>
                <a:ea typeface="Calibri" charset="0"/>
                <a:cs typeface="Times New Roman" charset="0"/>
              </a:rPr>
              <a:t>by</a:t>
            </a:r>
            <a:r>
              <a:rPr lang="es-ES_tradnl" dirty="0">
                <a:latin typeface="Calibri" charset="0"/>
                <a:ea typeface="Calibri" charset="0"/>
                <a:cs typeface="Times New Roman" charset="0"/>
              </a:rPr>
              <a:t> </a:t>
            </a:r>
            <a:r>
              <a:rPr lang="es-ES_tradnl" dirty="0" err="1">
                <a:latin typeface="Calibri" charset="0"/>
                <a:ea typeface="Calibri" charset="0"/>
                <a:cs typeface="Times New Roman" charset="0"/>
              </a:rPr>
              <a:t>reciprocal</a:t>
            </a:r>
            <a:r>
              <a:rPr lang="es-ES_tradnl" dirty="0">
                <a:latin typeface="Calibri" charset="0"/>
                <a:ea typeface="Calibri" charset="0"/>
                <a:cs typeface="Times New Roman" charset="0"/>
              </a:rPr>
              <a:t> </a:t>
            </a:r>
            <a:r>
              <a:rPr lang="es-ES_tradnl" dirty="0" err="1">
                <a:latin typeface="Calibri" charset="0"/>
                <a:ea typeface="Calibri" charset="0"/>
                <a:cs typeface="Times New Roman" charset="0"/>
              </a:rPr>
              <a:t>inhibition</a:t>
            </a:r>
            <a:r>
              <a:rPr lang="es-ES_tradnl" dirty="0">
                <a:latin typeface="Calibri" charset="0"/>
                <a:ea typeface="Calibri" charset="0"/>
                <a:cs typeface="Times New Roman" charset="0"/>
              </a:rPr>
              <a:t>. </a:t>
            </a:r>
            <a:r>
              <a:rPr lang="es-ES_tradnl" i="1" dirty="0" err="1">
                <a:latin typeface="Calibri" charset="0"/>
                <a:ea typeface="Calibri" charset="0"/>
                <a:cs typeface="Times New Roman" charset="0"/>
              </a:rPr>
              <a:t>Conditional</a:t>
            </a:r>
            <a:r>
              <a:rPr lang="es-ES_tradnl" i="1" dirty="0">
                <a:latin typeface="Calibri" charset="0"/>
                <a:ea typeface="Calibri" charset="0"/>
                <a:cs typeface="Times New Roman" charset="0"/>
              </a:rPr>
              <a:t> </a:t>
            </a:r>
            <a:r>
              <a:rPr lang="es-ES_tradnl" i="1" dirty="0" err="1" smtClean="0">
                <a:latin typeface="Calibri" charset="0"/>
                <a:ea typeface="Calibri" charset="0"/>
                <a:cs typeface="Times New Roman" charset="0"/>
              </a:rPr>
              <a:t>Reflex</a:t>
            </a:r>
            <a:r>
              <a:rPr lang="es-ES_tradnl" i="1" dirty="0" smtClean="0">
                <a:latin typeface="Calibri" charset="0"/>
                <a:ea typeface="Calibri" charset="0"/>
                <a:cs typeface="Times New Roman" charset="0"/>
              </a:rPr>
              <a:t>,</a:t>
            </a:r>
            <a:r>
              <a:rPr lang="es-ES_tradnl" dirty="0" smtClean="0">
                <a:latin typeface="Calibri" charset="0"/>
                <a:ea typeface="Calibri" charset="0"/>
                <a:cs typeface="Times New Roman" charset="0"/>
              </a:rPr>
              <a:t> </a:t>
            </a:r>
            <a:r>
              <a:rPr lang="es-ES_tradnl" b="1" dirty="0">
                <a:latin typeface="Calibri" charset="0"/>
                <a:ea typeface="Calibri" charset="0"/>
                <a:cs typeface="Times New Roman" charset="0"/>
              </a:rPr>
              <a:t>3, </a:t>
            </a:r>
            <a:r>
              <a:rPr lang="es-ES_tradnl" dirty="0" smtClean="0">
                <a:latin typeface="Calibri" charset="0"/>
                <a:ea typeface="Calibri" charset="0"/>
                <a:cs typeface="Times New Roman" charset="0"/>
              </a:rPr>
              <a:t>234</a:t>
            </a:r>
            <a:r>
              <a:rPr lang="es-ES" dirty="0">
                <a:latin typeface="Arial" charset="0"/>
                <a:ea typeface="Times New Roman" charset="0"/>
                <a:cs typeface="Times New Roman" charset="0"/>
              </a:rPr>
              <a:t>-</a:t>
            </a:r>
            <a:r>
              <a:rPr lang="es-ES_tradnl" dirty="0" smtClean="0">
                <a:latin typeface="Calibri" charset="0"/>
                <a:ea typeface="Calibri" charset="0"/>
                <a:cs typeface="Times New Roman" charset="0"/>
              </a:rPr>
              <a:t>240. </a:t>
            </a:r>
            <a:r>
              <a:rPr lang="es-ES_tradnl" u="sng" dirty="0" smtClean="0">
                <a:solidFill>
                  <a:srgbClr val="0563C1"/>
                </a:solidFill>
                <a:latin typeface="Calibri" charset="0"/>
                <a:ea typeface="Calibri" charset="0"/>
                <a:cs typeface="Times New Roman" charset="0"/>
                <a:hlinkClick r:id="rId7"/>
              </a:rPr>
              <a:t>https</a:t>
            </a:r>
            <a:r>
              <a:rPr lang="es-ES_tradnl" u="sng" dirty="0">
                <a:solidFill>
                  <a:srgbClr val="0563C1"/>
                </a:solidFill>
                <a:latin typeface="Calibri" charset="0"/>
                <a:ea typeface="Calibri" charset="0"/>
                <a:cs typeface="Times New Roman" charset="0"/>
                <a:hlinkClick r:id="rId7"/>
              </a:rPr>
              <a:t>://doi.org/10.1007/BF03000093</a:t>
            </a:r>
            <a:r>
              <a:rPr lang="es-ES_tradnl" dirty="0">
                <a:latin typeface="Calibri" charset="0"/>
                <a:ea typeface="Calibri" charset="0"/>
                <a:cs typeface="Times New Roman" charset="0"/>
              </a:rPr>
              <a:t> </a:t>
            </a:r>
            <a:endParaRPr lang="es-ES_tradnl" dirty="0" smtClean="0">
              <a:latin typeface="Calibri" charset="0"/>
              <a:ea typeface="Calibri" charset="0"/>
              <a:cs typeface="Times New Roman" charset="0"/>
            </a:endParaRPr>
          </a:p>
          <a:p>
            <a:pPr>
              <a:spcAft>
                <a:spcPts val="0"/>
              </a:spcAft>
            </a:pPr>
            <a:r>
              <a:rPr lang="es-ES_tradnl" dirty="0">
                <a:latin typeface="Calibri" charset="0"/>
                <a:ea typeface="Calibri" charset="0"/>
                <a:cs typeface="Times New Roman" charset="0"/>
              </a:rPr>
              <a:t> </a:t>
            </a:r>
          </a:p>
        </p:txBody>
      </p:sp>
    </p:spTree>
    <p:extLst>
      <p:ext uri="{BB962C8B-B14F-4D97-AF65-F5344CB8AC3E}">
        <p14:creationId xmlns:p14="http://schemas.microsoft.com/office/powerpoint/2010/main" val="4147753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Disclaimer</a:t>
            </a:r>
            <a:endParaRPr lang="es-MX" dirty="0"/>
          </a:p>
        </p:txBody>
      </p:sp>
      <p:sp>
        <p:nvSpPr>
          <p:cNvPr id="3" name="CuadroTexto 2"/>
          <p:cNvSpPr txBox="1"/>
          <p:nvPr/>
        </p:nvSpPr>
        <p:spPr>
          <a:xfrm>
            <a:off x="1294645" y="2516863"/>
            <a:ext cx="5730843" cy="369332"/>
          </a:xfrm>
          <a:prstGeom prst="rect">
            <a:avLst/>
          </a:prstGeom>
          <a:solidFill>
            <a:srgbClr val="FFFF00"/>
          </a:solidFill>
        </p:spPr>
        <p:txBody>
          <a:bodyPr wrap="square" rtlCol="0">
            <a:spAutoFit/>
          </a:bodyPr>
          <a:lstStyle/>
          <a:p>
            <a:r>
              <a:rPr lang="es-MX" dirty="0"/>
              <a:t>Para uso de Gestor de contenido y Corrección de estilo.</a:t>
            </a:r>
          </a:p>
        </p:txBody>
      </p:sp>
    </p:spTree>
    <p:extLst>
      <p:ext uri="{BB962C8B-B14F-4D97-AF65-F5344CB8AC3E}">
        <p14:creationId xmlns:p14="http://schemas.microsoft.com/office/powerpoint/2010/main" val="390646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E2221D9-EA27-4789-BD5A-87BAC12E5EED}"/>
              </a:ext>
            </a:extLst>
          </p:cNvPr>
          <p:cNvSpPr>
            <a:spLocks noGrp="1"/>
          </p:cNvSpPr>
          <p:nvPr>
            <p:ph type="title"/>
          </p:nvPr>
        </p:nvSpPr>
        <p:spPr>
          <a:xfrm>
            <a:off x="276885" y="779228"/>
            <a:ext cx="10515600" cy="600840"/>
          </a:xfrm>
        </p:spPr>
        <p:txBody>
          <a:bodyPr>
            <a:normAutofit/>
          </a:bodyPr>
          <a:lstStyle/>
          <a:p>
            <a:r>
              <a:rPr lang="es-MX" sz="2000" b="1" dirty="0"/>
              <a:t>Desarrollo de los </a:t>
            </a:r>
            <a:r>
              <a:rPr lang="es-MX" sz="2000" b="1" dirty="0" smtClean="0"/>
              <a:t>saberes</a:t>
            </a:r>
            <a:endParaRPr lang="es-MX" sz="2000" b="1" dirty="0"/>
          </a:p>
        </p:txBody>
      </p:sp>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4" name="Rectángulo: esquinas redondeadas 3">
            <a:hlinkClick r:id="rId2" action="ppaction://hlinksldjump" highlightClick="1"/>
            <a:extLst>
              <a:ext uri="{FF2B5EF4-FFF2-40B4-BE49-F238E27FC236}">
                <a16:creationId xmlns="" xmlns:a16="http://schemas.microsoft.com/office/drawing/2014/main" id="{B2AE8368-CC64-44F8-A396-0B7A2F0F619A}"/>
              </a:ext>
            </a:extLst>
          </p:cNvPr>
          <p:cNvSpPr/>
          <p:nvPr/>
        </p:nvSpPr>
        <p:spPr>
          <a:xfrm>
            <a:off x="845233" y="2531717"/>
            <a:ext cx="3327009" cy="332426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Módulo 1. </a:t>
            </a:r>
            <a:endParaRPr lang="es-ES" sz="2400" dirty="0" smtClean="0"/>
          </a:p>
          <a:p>
            <a:pPr algn="ctr"/>
            <a:r>
              <a:rPr lang="es-ES" sz="2400" dirty="0" smtClean="0"/>
              <a:t>Desarrollo </a:t>
            </a:r>
            <a:r>
              <a:rPr lang="es-ES" sz="2400" dirty="0"/>
              <a:t>personal.</a:t>
            </a:r>
            <a:endParaRPr lang="es-ES_tradnl" sz="2400" dirty="0"/>
          </a:p>
        </p:txBody>
      </p:sp>
      <p:sp>
        <p:nvSpPr>
          <p:cNvPr id="5" name="Rectángulo: esquinas redondeadas 4">
            <a:extLst>
              <a:ext uri="{FF2B5EF4-FFF2-40B4-BE49-F238E27FC236}">
                <a16:creationId xmlns="" xmlns:a16="http://schemas.microsoft.com/office/drawing/2014/main" id="{373006B9-4946-4CC1-B27A-37F4C2A62647}"/>
              </a:ext>
            </a:extLst>
          </p:cNvPr>
          <p:cNvSpPr/>
          <p:nvPr/>
        </p:nvSpPr>
        <p:spPr>
          <a:xfrm>
            <a:off x="4356295" y="2531717"/>
            <a:ext cx="3327009" cy="332426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Módulo 2. Conocimiento general.</a:t>
            </a:r>
            <a:endParaRPr lang="es-ES_tradnl" sz="2400" dirty="0"/>
          </a:p>
        </p:txBody>
      </p:sp>
      <p:sp>
        <p:nvSpPr>
          <p:cNvPr id="6" name="Rectángulo: esquinas redondeadas 5">
            <a:extLst>
              <a:ext uri="{FF2B5EF4-FFF2-40B4-BE49-F238E27FC236}">
                <a16:creationId xmlns="" xmlns:a16="http://schemas.microsoft.com/office/drawing/2014/main" id="{977B8C55-416D-4588-A25D-A651F4F55E59}"/>
              </a:ext>
            </a:extLst>
          </p:cNvPr>
          <p:cNvSpPr/>
          <p:nvPr/>
        </p:nvSpPr>
        <p:spPr>
          <a:xfrm>
            <a:off x="7867358" y="2531717"/>
            <a:ext cx="3732628" cy="332426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Módulo 3. Responsabilidades de adulto.</a:t>
            </a:r>
            <a:endParaRPr lang="es-ES_tradnl" sz="2400" dirty="0"/>
          </a:p>
        </p:txBody>
      </p:sp>
      <p:sp>
        <p:nvSpPr>
          <p:cNvPr id="7" name="Bocadillo: rectángulo 6">
            <a:extLst>
              <a:ext uri="{FF2B5EF4-FFF2-40B4-BE49-F238E27FC236}">
                <a16:creationId xmlns="" xmlns:a16="http://schemas.microsoft.com/office/drawing/2014/main" id="{22319976-F850-4D37-8A77-3536235F17AA}"/>
              </a:ext>
            </a:extLst>
          </p:cNvPr>
          <p:cNvSpPr/>
          <p:nvPr/>
        </p:nvSpPr>
        <p:spPr>
          <a:xfrm>
            <a:off x="6657327" y="352300"/>
            <a:ext cx="5718517" cy="637844"/>
          </a:xfrm>
          <a:prstGeom prst="wedgeRectCallout">
            <a:avLst>
              <a:gd name="adj1" fmla="val -23153"/>
              <a:gd name="adj2" fmla="val 11848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este apartado va después de la «Información general». Al hacer clic en cada recuadro se dirige al usuario al desarrollo de cada </a:t>
            </a:r>
            <a:r>
              <a:rPr lang="es-MX" sz="1400" dirty="0" smtClean="0">
                <a:solidFill>
                  <a:srgbClr val="000000"/>
                </a:solidFill>
              </a:rPr>
              <a:t>módulo, </a:t>
            </a:r>
            <a:r>
              <a:rPr lang="es-MX" sz="1400" dirty="0">
                <a:solidFill>
                  <a:srgbClr val="000000"/>
                </a:solidFill>
              </a:rPr>
              <a:t>hacer con </a:t>
            </a:r>
            <a:r>
              <a:rPr lang="es-MX" sz="1400" u="sng" dirty="0">
                <a:solidFill>
                  <a:srgbClr val="000000"/>
                </a:solidFill>
              </a:rPr>
              <a:t>Herramienta contenido</a:t>
            </a:r>
            <a:endParaRPr lang="es-MX" sz="1400" dirty="0">
              <a:solidFill>
                <a:srgbClr val="000000"/>
              </a:solidFill>
            </a:endParaRPr>
          </a:p>
        </p:txBody>
      </p:sp>
      <p:grpSp>
        <p:nvGrpSpPr>
          <p:cNvPr id="8" name="Grupo 7"/>
          <p:cNvGrpSpPr/>
          <p:nvPr/>
        </p:nvGrpSpPr>
        <p:grpSpPr>
          <a:xfrm>
            <a:off x="112541" y="1891757"/>
            <a:ext cx="9002429" cy="426065"/>
            <a:chOff x="839787" y="973776"/>
            <a:chExt cx="6326557" cy="426065"/>
          </a:xfrm>
        </p:grpSpPr>
        <p:pic>
          <p:nvPicPr>
            <p:cNvPr id="9" name="Imagen 8"/>
            <p:cNvPicPr>
              <a:picLocks noChangeAspect="1"/>
            </p:cNvPicPr>
            <p:nvPr/>
          </p:nvPicPr>
          <p:blipFill>
            <a:blip r:embed="rId3"/>
            <a:stretch>
              <a:fillRect/>
            </a:stretch>
          </p:blipFill>
          <p:spPr>
            <a:xfrm>
              <a:off x="839787" y="1009316"/>
              <a:ext cx="438150" cy="390525"/>
            </a:xfrm>
            <a:prstGeom prst="rect">
              <a:avLst/>
            </a:prstGeom>
          </p:spPr>
        </p:pic>
        <p:sp>
          <p:nvSpPr>
            <p:cNvPr id="10" name="CuadroTexto 9"/>
            <p:cNvSpPr txBox="1"/>
            <p:nvPr/>
          </p:nvSpPr>
          <p:spPr>
            <a:xfrm>
              <a:off x="1326729" y="973776"/>
              <a:ext cx="5839615" cy="369332"/>
            </a:xfrm>
            <a:prstGeom prst="rect">
              <a:avLst/>
            </a:prstGeom>
            <a:noFill/>
          </p:spPr>
          <p:txBody>
            <a:bodyPr wrap="square" rtlCol="0">
              <a:spAutoFit/>
            </a:bodyPr>
            <a:lstStyle/>
            <a:p>
              <a:r>
                <a:rPr lang="es-MX" dirty="0" smtClean="0">
                  <a:solidFill>
                    <a:schemeClr val="accent1">
                      <a:lumMod val="50000"/>
                    </a:schemeClr>
                  </a:solidFill>
                </a:rPr>
                <a:t>Haga clic en cada recuadro para conocer el contenido de los m</a:t>
              </a:r>
              <a:r>
                <a:rPr lang="es-ES" dirty="0" err="1" smtClean="0">
                  <a:solidFill>
                    <a:schemeClr val="accent1">
                      <a:lumMod val="50000"/>
                    </a:schemeClr>
                  </a:solidFill>
                </a:rPr>
                <a:t>ódulos</a:t>
              </a:r>
              <a:r>
                <a:rPr lang="es-ES" dirty="0" smtClean="0">
                  <a:solidFill>
                    <a:schemeClr val="accent1">
                      <a:lumMod val="50000"/>
                    </a:schemeClr>
                  </a:solidFill>
                </a:rPr>
                <a:t> de esta EE.</a:t>
              </a:r>
              <a:endParaRPr lang="es-MX" dirty="0">
                <a:solidFill>
                  <a:schemeClr val="accent1">
                    <a:lumMod val="50000"/>
                  </a:schemeClr>
                </a:solidFill>
              </a:endParaRPr>
            </a:p>
          </p:txBody>
        </p:sp>
      </p:grpSp>
    </p:spTree>
    <p:extLst>
      <p:ext uri="{BB962C8B-B14F-4D97-AF65-F5344CB8AC3E}">
        <p14:creationId xmlns:p14="http://schemas.microsoft.com/office/powerpoint/2010/main" val="35406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graphicFrame>
        <p:nvGraphicFramePr>
          <p:cNvPr id="8" name="Tabla 8">
            <a:extLst>
              <a:ext uri="{FF2B5EF4-FFF2-40B4-BE49-F238E27FC236}">
                <a16:creationId xmlns="" xmlns:a16="http://schemas.microsoft.com/office/drawing/2014/main" id="{E39A1FE7-113E-4AE5-9E67-71E969FCAAED}"/>
              </a:ext>
            </a:extLst>
          </p:cNvPr>
          <p:cNvGraphicFramePr>
            <a:graphicFrameLocks noGrp="1"/>
          </p:cNvGraphicFramePr>
          <p:nvPr>
            <p:extLst>
              <p:ext uri="{D42A27DB-BD31-4B8C-83A1-F6EECF244321}">
                <p14:modId xmlns:p14="http://schemas.microsoft.com/office/powerpoint/2010/main" val="1196153579"/>
              </p:ext>
            </p:extLst>
          </p:nvPr>
        </p:nvGraphicFramePr>
        <p:xfrm>
          <a:off x="4423372" y="2781300"/>
          <a:ext cx="7306500" cy="3563620"/>
        </p:xfrm>
        <a:graphic>
          <a:graphicData uri="http://schemas.openxmlformats.org/drawingml/2006/table">
            <a:tbl>
              <a:tblPr firstRow="1" bandRow="1">
                <a:tableStyleId>{5C22544A-7EE6-4342-B048-85BDC9FD1C3A}</a:tableStyleId>
              </a:tblPr>
              <a:tblGrid>
                <a:gridCol w="1600405">
                  <a:extLst>
                    <a:ext uri="{9D8B030D-6E8A-4147-A177-3AD203B41FA5}">
                      <a16:colId xmlns="" xmlns:a16="http://schemas.microsoft.com/office/drawing/2014/main" val="1088724932"/>
                    </a:ext>
                  </a:extLst>
                </a:gridCol>
                <a:gridCol w="3869635">
                  <a:extLst>
                    <a:ext uri="{9D8B030D-6E8A-4147-A177-3AD203B41FA5}">
                      <a16:colId xmlns="" xmlns:a16="http://schemas.microsoft.com/office/drawing/2014/main" val="921238823"/>
                    </a:ext>
                  </a:extLst>
                </a:gridCol>
                <a:gridCol w="1836460">
                  <a:extLst>
                    <a:ext uri="{9D8B030D-6E8A-4147-A177-3AD203B41FA5}">
                      <a16:colId xmlns="" xmlns:a16="http://schemas.microsoft.com/office/drawing/2014/main" val="1172908544"/>
                    </a:ext>
                  </a:extLst>
                </a:gridCol>
              </a:tblGrid>
              <a:tr h="454660">
                <a:tc>
                  <a:txBody>
                    <a:bodyPr/>
                    <a:lstStyle/>
                    <a:p>
                      <a:pPr algn="ctr"/>
                      <a:r>
                        <a:rPr lang="es-MX" dirty="0"/>
                        <a:t>Fases</a:t>
                      </a:r>
                    </a:p>
                  </a:txBody>
                  <a:tcPr>
                    <a:solidFill>
                      <a:srgbClr val="002060"/>
                    </a:solidFill>
                  </a:tcPr>
                </a:tc>
                <a:tc>
                  <a:txBody>
                    <a:bodyPr/>
                    <a:lstStyle/>
                    <a:p>
                      <a:pPr algn="ctr"/>
                      <a:r>
                        <a:rPr lang="es-MX" dirty="0"/>
                        <a:t>Evidencias de desempeño</a:t>
                      </a:r>
                    </a:p>
                  </a:txBody>
                  <a:tcPr>
                    <a:solidFill>
                      <a:srgbClr val="002060"/>
                    </a:solidFill>
                  </a:tcPr>
                </a:tc>
                <a:tc>
                  <a:txBody>
                    <a:bodyPr/>
                    <a:lstStyle/>
                    <a:p>
                      <a:pPr algn="ctr"/>
                      <a:r>
                        <a:rPr lang="es-MX" dirty="0"/>
                        <a:t>Porcentaje</a:t>
                      </a:r>
                    </a:p>
                  </a:txBody>
                  <a:tcPr>
                    <a:solidFill>
                      <a:srgbClr val="002060"/>
                    </a:solidFill>
                  </a:tcPr>
                </a:tc>
                <a:extLst>
                  <a:ext uri="{0D108BD9-81ED-4DB2-BD59-A6C34878D82A}">
                    <a16:rowId xmlns="" xmlns:a16="http://schemas.microsoft.com/office/drawing/2014/main" val="549746614"/>
                  </a:ext>
                </a:extLst>
              </a:tr>
              <a:tr h="567987">
                <a:tc>
                  <a:txBody>
                    <a:bodyPr/>
                    <a:lstStyle/>
                    <a:p>
                      <a:pPr algn="ctr"/>
                      <a:r>
                        <a:rPr lang="es-MX" dirty="0" smtClean="0"/>
                        <a:t>Módulo 1. </a:t>
                      </a:r>
                    </a:p>
                    <a:p>
                      <a:pPr algn="ctr"/>
                      <a:r>
                        <a:rPr lang="es-MX" dirty="0" smtClean="0"/>
                        <a:t>Desarrollo personal.</a:t>
                      </a:r>
                      <a:endParaRPr lang="es-MX" dirty="0"/>
                    </a:p>
                  </a:txBody>
                  <a:tcPr anchor="ctr"/>
                </a:tc>
                <a:tc>
                  <a:txBody>
                    <a:bodyPr/>
                    <a:lstStyle/>
                    <a:p>
                      <a:endParaRPr lang="es-MX" dirty="0"/>
                    </a:p>
                  </a:txBody>
                  <a:tcPr anchor="ctr"/>
                </a:tc>
                <a:tc>
                  <a:txBody>
                    <a:bodyPr/>
                    <a:lstStyle/>
                    <a:p>
                      <a:pPr algn="ctr"/>
                      <a:r>
                        <a:rPr lang="es-MX" dirty="0" smtClean="0"/>
                        <a:t>0</a:t>
                      </a:r>
                      <a:r>
                        <a:rPr lang="es-MX" dirty="0"/>
                        <a:t>%</a:t>
                      </a:r>
                    </a:p>
                  </a:txBody>
                  <a:tcPr anchor="ctr"/>
                </a:tc>
                <a:extLst>
                  <a:ext uri="{0D108BD9-81ED-4DB2-BD59-A6C34878D82A}">
                    <a16:rowId xmlns="" xmlns:a16="http://schemas.microsoft.com/office/drawing/2014/main" val="376178696"/>
                  </a:ext>
                </a:extLst>
              </a:tr>
              <a:tr h="567987">
                <a:tc>
                  <a:txBody>
                    <a:bodyPr/>
                    <a:lstStyle/>
                    <a:p>
                      <a:pPr algn="ctr"/>
                      <a:r>
                        <a:rPr lang="es-MX" dirty="0" smtClean="0"/>
                        <a:t>Módulo 2.</a:t>
                      </a:r>
                    </a:p>
                    <a:p>
                      <a:pPr algn="ctr"/>
                      <a:r>
                        <a:rPr lang="es-MX" dirty="0" smtClean="0"/>
                        <a:t>Conocimiento personal.</a:t>
                      </a:r>
                      <a:endParaRPr lang="es-MX"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smtClean="0"/>
                        <a:t>Reflexi</a:t>
                      </a:r>
                      <a:r>
                        <a:rPr lang="es-ES" sz="1800" dirty="0" err="1" smtClean="0"/>
                        <a:t>ón</a:t>
                      </a:r>
                      <a:r>
                        <a:rPr lang="es-ES" sz="1800" dirty="0" smtClean="0"/>
                        <a:t>.</a:t>
                      </a:r>
                      <a:endParaRPr lang="es-MX" sz="1800" dirty="0" smtClean="0"/>
                    </a:p>
                  </a:txBody>
                  <a:tcPr/>
                </a:tc>
                <a:tc>
                  <a:txBody>
                    <a:bodyPr/>
                    <a:lstStyle/>
                    <a:p>
                      <a:pPr algn="ctr"/>
                      <a:r>
                        <a:rPr lang="es-MX" dirty="0" smtClean="0">
                          <a:solidFill>
                            <a:srgbClr val="FF0000"/>
                          </a:solidFill>
                        </a:rPr>
                        <a:t>0</a:t>
                      </a:r>
                      <a:r>
                        <a:rPr lang="es-MX" dirty="0">
                          <a:solidFill>
                            <a:srgbClr val="FF0000"/>
                          </a:solidFill>
                        </a:rPr>
                        <a:t>%</a:t>
                      </a:r>
                    </a:p>
                  </a:txBody>
                  <a:tcPr anchor="ctr"/>
                </a:tc>
                <a:extLst>
                  <a:ext uri="{0D108BD9-81ED-4DB2-BD59-A6C34878D82A}">
                    <a16:rowId xmlns="" xmlns:a16="http://schemas.microsoft.com/office/drawing/2014/main" val="3689636105"/>
                  </a:ext>
                </a:extLst>
              </a:tr>
              <a:tr h="329072">
                <a:tc>
                  <a:txBody>
                    <a:bodyPr/>
                    <a:lstStyle/>
                    <a:p>
                      <a:pPr algn="ctr"/>
                      <a:r>
                        <a:rPr lang="es-MX" dirty="0" smtClean="0"/>
                        <a:t>Módulo 3.</a:t>
                      </a:r>
                    </a:p>
                    <a:p>
                      <a:pPr algn="ctr"/>
                      <a:r>
                        <a:rPr lang="es-MX" dirty="0" smtClean="0"/>
                        <a:t>Responsabilidades</a:t>
                      </a:r>
                      <a:r>
                        <a:rPr lang="es-MX" baseline="0" dirty="0" smtClean="0"/>
                        <a:t> de adulto.</a:t>
                      </a:r>
                      <a:endParaRPr lang="es-MX" dirty="0" smtClean="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smtClean="0"/>
                        <a:t>Foro.</a:t>
                      </a:r>
                      <a:endParaRPr lang="es-MX" sz="1800" dirty="0"/>
                    </a:p>
                  </a:txBody>
                  <a:tcPr/>
                </a:tc>
                <a:tc>
                  <a:txBody>
                    <a:bodyPr/>
                    <a:lstStyle/>
                    <a:p>
                      <a:pPr algn="ctr"/>
                      <a:r>
                        <a:rPr lang="es-MX" dirty="0" smtClean="0">
                          <a:solidFill>
                            <a:srgbClr val="FF0000"/>
                          </a:solidFill>
                        </a:rPr>
                        <a:t>0</a:t>
                      </a:r>
                      <a:r>
                        <a:rPr lang="es-MX" dirty="0">
                          <a:solidFill>
                            <a:srgbClr val="FF0000"/>
                          </a:solidFill>
                        </a:rPr>
                        <a:t>%</a:t>
                      </a:r>
                    </a:p>
                  </a:txBody>
                  <a:tcPr anchor="ctr"/>
                </a:tc>
                <a:extLst>
                  <a:ext uri="{0D108BD9-81ED-4DB2-BD59-A6C34878D82A}">
                    <a16:rowId xmlns="" xmlns:a16="http://schemas.microsoft.com/office/drawing/2014/main" val="1524170172"/>
                  </a:ext>
                </a:extLst>
              </a:tr>
              <a:tr h="329072">
                <a:tc>
                  <a:txBody>
                    <a:bodyPr/>
                    <a:lstStyle/>
                    <a:p>
                      <a:endParaRPr lang="es-MX" dirty="0"/>
                    </a:p>
                  </a:txBody>
                  <a:tcP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b="1" dirty="0"/>
                        <a:t>Total</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t>100 %</a:t>
                      </a:r>
                    </a:p>
                  </a:txBody>
                  <a:tcPr anchor="ctr">
                    <a:solidFill>
                      <a:schemeClr val="accent1">
                        <a:lumMod val="20000"/>
                        <a:lumOff val="80000"/>
                      </a:schemeClr>
                    </a:solidFill>
                  </a:tcPr>
                </a:tc>
                <a:extLst>
                  <a:ext uri="{0D108BD9-81ED-4DB2-BD59-A6C34878D82A}">
                    <a16:rowId xmlns="" xmlns:a16="http://schemas.microsoft.com/office/drawing/2014/main" val="10006"/>
                  </a:ext>
                </a:extLst>
              </a:tr>
            </a:tbl>
          </a:graphicData>
        </a:graphic>
      </p:graphicFrame>
      <p:sp>
        <p:nvSpPr>
          <p:cNvPr id="10" name="Bocadillo: rectángulo 9">
            <a:extLst>
              <a:ext uri="{FF2B5EF4-FFF2-40B4-BE49-F238E27FC236}">
                <a16:creationId xmlns="" xmlns:a16="http://schemas.microsoft.com/office/drawing/2014/main" id="{DCFC1F9F-E364-4C1E-B11A-515DB88FD7F4}"/>
              </a:ext>
            </a:extLst>
          </p:cNvPr>
          <p:cNvSpPr/>
          <p:nvPr/>
        </p:nvSpPr>
        <p:spPr>
          <a:xfrm>
            <a:off x="5448403" y="790506"/>
            <a:ext cx="4854135" cy="714577"/>
          </a:xfrm>
          <a:prstGeom prst="wedgeRectCallout">
            <a:avLst>
              <a:gd name="adj1" fmla="val -21800"/>
              <a:gd name="adj2" fmla="val 8681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 </a:t>
            </a:r>
            <a:r>
              <a:rPr lang="es-MX" sz="1400" dirty="0">
                <a:solidFill>
                  <a:srgbClr val="000000"/>
                </a:solidFill>
              </a:rPr>
              <a:t>incluye el ícono que utilizamos para ir a la evaluar en los cursos anteriores, efectuar con </a:t>
            </a:r>
            <a:r>
              <a:rPr lang="es-MX" sz="1400" u="sng" dirty="0">
                <a:solidFill>
                  <a:srgbClr val="000000"/>
                </a:solidFill>
              </a:rPr>
              <a:t>Herramienta: Ventana emergente</a:t>
            </a:r>
            <a:r>
              <a:rPr lang="es-MX" sz="1400" dirty="0">
                <a:solidFill>
                  <a:srgbClr val="000000"/>
                </a:solidFill>
              </a:rPr>
              <a:t>, para que del ícono se genere la tabla.</a:t>
            </a:r>
          </a:p>
        </p:txBody>
      </p:sp>
      <p:sp>
        <p:nvSpPr>
          <p:cNvPr id="9" name="Título 1">
            <a:extLst>
              <a:ext uri="{FF2B5EF4-FFF2-40B4-BE49-F238E27FC236}">
                <a16:creationId xmlns="" xmlns:a16="http://schemas.microsoft.com/office/drawing/2014/main" id="{2E2221D9-EA27-4789-BD5A-87BAC12E5EED}"/>
              </a:ext>
            </a:extLst>
          </p:cNvPr>
          <p:cNvSpPr>
            <a:spLocks noGrp="1"/>
          </p:cNvSpPr>
          <p:nvPr>
            <p:ph type="title"/>
          </p:nvPr>
        </p:nvSpPr>
        <p:spPr>
          <a:xfrm>
            <a:off x="285939" y="341243"/>
            <a:ext cx="10515600" cy="1325563"/>
          </a:xfrm>
        </p:spPr>
        <p:txBody>
          <a:bodyPr>
            <a:normAutofit/>
          </a:bodyPr>
          <a:lstStyle/>
          <a:p>
            <a:r>
              <a:rPr lang="es-MX" sz="3000" b="1" dirty="0">
                <a:solidFill>
                  <a:srgbClr val="000000"/>
                </a:solidFill>
              </a:rPr>
              <a:t>Evaluación del desempeño</a:t>
            </a:r>
          </a:p>
        </p:txBody>
      </p:sp>
      <p:pic>
        <p:nvPicPr>
          <p:cNvPr id="5" name="Imagen 4"/>
          <p:cNvPicPr>
            <a:picLocks noChangeAspect="1"/>
          </p:cNvPicPr>
          <p:nvPr/>
        </p:nvPicPr>
        <p:blipFill rotWithShape="1">
          <a:blip r:embed="rId2"/>
          <a:srcRect l="2017" t="6864" r="5290" b="3333"/>
          <a:stretch/>
        </p:blipFill>
        <p:spPr>
          <a:xfrm>
            <a:off x="527239" y="2734380"/>
            <a:ext cx="3241498" cy="3056074"/>
          </a:xfrm>
          <a:prstGeom prst="rect">
            <a:avLst/>
          </a:prstGeom>
        </p:spPr>
      </p:pic>
      <p:grpSp>
        <p:nvGrpSpPr>
          <p:cNvPr id="7" name="Grupo 6"/>
          <p:cNvGrpSpPr/>
          <p:nvPr/>
        </p:nvGrpSpPr>
        <p:grpSpPr>
          <a:xfrm>
            <a:off x="740661" y="1803881"/>
            <a:ext cx="6342310" cy="646331"/>
            <a:chOff x="839787" y="973776"/>
            <a:chExt cx="4453756" cy="646331"/>
          </a:xfrm>
        </p:grpSpPr>
        <p:pic>
          <p:nvPicPr>
            <p:cNvPr id="11" name="Imagen 10"/>
            <p:cNvPicPr>
              <a:picLocks noChangeAspect="1"/>
            </p:cNvPicPr>
            <p:nvPr/>
          </p:nvPicPr>
          <p:blipFill>
            <a:blip r:embed="rId3"/>
            <a:stretch>
              <a:fillRect/>
            </a:stretch>
          </p:blipFill>
          <p:spPr>
            <a:xfrm>
              <a:off x="839787" y="1009316"/>
              <a:ext cx="438150" cy="390525"/>
            </a:xfrm>
            <a:prstGeom prst="rect">
              <a:avLst/>
            </a:prstGeom>
          </p:spPr>
        </p:pic>
        <p:sp>
          <p:nvSpPr>
            <p:cNvPr id="12" name="CuadroTexto 11"/>
            <p:cNvSpPr txBox="1"/>
            <p:nvPr/>
          </p:nvSpPr>
          <p:spPr>
            <a:xfrm>
              <a:off x="1326729" y="973776"/>
              <a:ext cx="3966814" cy="646331"/>
            </a:xfrm>
            <a:prstGeom prst="rect">
              <a:avLst/>
            </a:prstGeom>
            <a:noFill/>
          </p:spPr>
          <p:txBody>
            <a:bodyPr wrap="square" rtlCol="0">
              <a:spAutoFit/>
            </a:bodyPr>
            <a:lstStyle/>
            <a:p>
              <a:r>
                <a:rPr lang="es-MX" smtClean="0"/>
                <a:t>Haga clic </a:t>
              </a:r>
              <a:r>
                <a:rPr lang="es-MX" dirty="0" smtClean="0"/>
                <a:t>sobre el icono para conocer la información.</a:t>
              </a:r>
              <a:endParaRPr lang="es-MX" dirty="0"/>
            </a:p>
          </p:txBody>
        </p:sp>
      </p:grpSp>
    </p:spTree>
    <p:extLst>
      <p:ext uri="{BB962C8B-B14F-4D97-AF65-F5344CB8AC3E}">
        <p14:creationId xmlns:p14="http://schemas.microsoft.com/office/powerpoint/2010/main" val="275652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94D191FF-2770-4808-B9E3-E3D5F31A44B9}"/>
              </a:ext>
            </a:extLst>
          </p:cNvPr>
          <p:cNvSpPr/>
          <p:nvPr/>
        </p:nvSpPr>
        <p:spPr>
          <a:xfrm>
            <a:off x="6355533" y="119269"/>
            <a:ext cx="5306583" cy="637360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 xmlns:a16="http://schemas.microsoft.com/office/drawing/2014/main" id="{1161ADA6-8CB8-49C8-A15C-05778EA8CDB8}"/>
              </a:ext>
            </a:extLst>
          </p:cNvPr>
          <p:cNvSpPr txBox="1">
            <a:spLocks/>
          </p:cNvSpPr>
          <p:nvPr/>
        </p:nvSpPr>
        <p:spPr>
          <a:xfrm>
            <a:off x="530299" y="681373"/>
            <a:ext cx="5626057" cy="465689"/>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Información de la EE </a:t>
            </a:r>
          </a:p>
        </p:txBody>
      </p:sp>
      <p:sp>
        <p:nvSpPr>
          <p:cNvPr id="4"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6" name="Bocadillo: rectángulo 9">
            <a:extLst>
              <a:ext uri="{FF2B5EF4-FFF2-40B4-BE49-F238E27FC236}">
                <a16:creationId xmlns="" xmlns:a16="http://schemas.microsoft.com/office/drawing/2014/main" id="{DCFC1F9F-E364-4C1E-B11A-515DB88FD7F4}"/>
              </a:ext>
            </a:extLst>
          </p:cNvPr>
          <p:cNvSpPr/>
          <p:nvPr/>
        </p:nvSpPr>
        <p:spPr>
          <a:xfrm>
            <a:off x="847343" y="1304575"/>
            <a:ext cx="4854135" cy="986181"/>
          </a:xfrm>
          <a:prstGeom prst="wedgeRectCallout">
            <a:avLst>
              <a:gd name="adj1" fmla="val -21800"/>
              <a:gd name="adj2" fmla="val 8681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 </a:t>
            </a:r>
            <a:r>
              <a:rPr lang="es-MX" sz="1400" dirty="0">
                <a:solidFill>
                  <a:srgbClr val="000000"/>
                </a:solidFill>
              </a:rPr>
              <a:t>agregar los siguientes </a:t>
            </a:r>
            <a:r>
              <a:rPr lang="es-MX" sz="1400" b="1" dirty="0" smtClean="0">
                <a:solidFill>
                  <a:srgbClr val="000000"/>
                </a:solidFill>
              </a:rPr>
              <a:t>4</a:t>
            </a:r>
            <a:r>
              <a:rPr lang="es-MX" sz="1400" dirty="0" smtClean="0">
                <a:solidFill>
                  <a:srgbClr val="000000"/>
                </a:solidFill>
              </a:rPr>
              <a:t> apartados </a:t>
            </a:r>
            <a:r>
              <a:rPr lang="es-MX" sz="1400" dirty="0">
                <a:solidFill>
                  <a:srgbClr val="000000"/>
                </a:solidFill>
              </a:rPr>
              <a:t>con </a:t>
            </a:r>
            <a:r>
              <a:rPr lang="es-MX" sz="1400" u="sng" dirty="0">
                <a:solidFill>
                  <a:srgbClr val="000000"/>
                </a:solidFill>
              </a:rPr>
              <a:t>Herramienta: Acordeón.</a:t>
            </a:r>
          </a:p>
          <a:p>
            <a:pPr algn="just"/>
            <a:r>
              <a:rPr lang="es-MX" sz="1400" dirty="0">
                <a:solidFill>
                  <a:srgbClr val="000000"/>
                </a:solidFill>
              </a:rPr>
              <a:t>Para los créditos, toma la redacción descrita a la derecha de esta diapositiva.</a:t>
            </a:r>
          </a:p>
        </p:txBody>
      </p:sp>
      <p:sp>
        <p:nvSpPr>
          <p:cNvPr id="7" name="Rectángulo 6"/>
          <p:cNvSpPr/>
          <p:nvPr/>
        </p:nvSpPr>
        <p:spPr>
          <a:xfrm>
            <a:off x="6445878" y="260972"/>
            <a:ext cx="5125891" cy="5755422"/>
          </a:xfrm>
          <a:prstGeom prst="rect">
            <a:avLst/>
          </a:prstGeom>
        </p:spPr>
        <p:txBody>
          <a:bodyPr wrap="square">
            <a:spAutoFit/>
          </a:bodyPr>
          <a:lstStyle/>
          <a:p>
            <a:r>
              <a:rPr lang="es-MX" sz="1000" b="1" dirty="0">
                <a:solidFill>
                  <a:srgbClr val="000000"/>
                </a:solidFill>
                <a:latin typeface="+mj-lt"/>
              </a:rPr>
              <a:t>Créditos</a:t>
            </a:r>
          </a:p>
          <a:p>
            <a:endParaRPr lang="es-MX" sz="1000" b="1" dirty="0">
              <a:solidFill>
                <a:srgbClr val="000000"/>
              </a:solidFill>
              <a:latin typeface="+mj-lt"/>
            </a:endParaRPr>
          </a:p>
          <a:p>
            <a:r>
              <a:rPr lang="es-MX" sz="1000" b="1" dirty="0">
                <a:solidFill>
                  <a:srgbClr val="000000"/>
                </a:solidFill>
                <a:latin typeface="+mj-lt"/>
              </a:rPr>
              <a:t>Universidad Veracruzana</a:t>
            </a:r>
            <a:endParaRPr lang="es-MX" sz="1000" dirty="0">
              <a:solidFill>
                <a:srgbClr val="000000"/>
              </a:solidFill>
              <a:latin typeface="+mj-lt"/>
            </a:endParaRPr>
          </a:p>
          <a:p>
            <a:r>
              <a:rPr lang="es-MX" sz="1000" dirty="0">
                <a:solidFill>
                  <a:srgbClr val="000000"/>
                </a:solidFill>
                <a:latin typeface="+mj-lt"/>
              </a:rPr>
              <a:t/>
            </a:r>
            <a:br>
              <a:rPr lang="es-MX" sz="1000" dirty="0">
                <a:solidFill>
                  <a:srgbClr val="000000"/>
                </a:solidFill>
                <a:latin typeface="+mj-lt"/>
              </a:rPr>
            </a:br>
            <a:endParaRPr lang="es-MX" sz="1000" dirty="0">
              <a:solidFill>
                <a:srgbClr val="000000"/>
              </a:solidFill>
              <a:latin typeface="+mj-lt"/>
            </a:endParaRPr>
          </a:p>
          <a:p>
            <a:r>
              <a:rPr lang="es-MX" sz="1200" b="1" dirty="0">
                <a:solidFill>
                  <a:srgbClr val="000000"/>
                </a:solidFill>
              </a:rPr>
              <a:t>Dra. Elena Rustrián Portilla</a:t>
            </a:r>
          </a:p>
          <a:p>
            <a:r>
              <a:rPr lang="es-MX" sz="1000" dirty="0" smtClean="0">
                <a:solidFill>
                  <a:srgbClr val="000000"/>
                </a:solidFill>
                <a:latin typeface="+mj-lt"/>
              </a:rPr>
              <a:t>Secretaría </a:t>
            </a:r>
            <a:r>
              <a:rPr lang="es-MX" sz="1000" dirty="0">
                <a:solidFill>
                  <a:srgbClr val="000000"/>
                </a:solidFill>
                <a:latin typeface="+mj-lt"/>
              </a:rPr>
              <a:t>Académica</a:t>
            </a:r>
          </a:p>
          <a:p>
            <a:r>
              <a:rPr lang="es-MX" sz="1200" b="1" dirty="0">
                <a:solidFill>
                  <a:srgbClr val="000000"/>
                </a:solidFill>
              </a:rPr>
              <a:t>Mtra. </a:t>
            </a:r>
            <a:r>
              <a:rPr lang="es-MX" sz="1200" b="1" dirty="0"/>
              <a:t>Carla Mónica Gómez </a:t>
            </a:r>
            <a:r>
              <a:rPr lang="es-MX" sz="1200" b="1" dirty="0" smtClean="0"/>
              <a:t>Salgado</a:t>
            </a:r>
          </a:p>
          <a:p>
            <a:r>
              <a:rPr lang="es-MX" sz="1000" dirty="0" smtClean="0">
                <a:solidFill>
                  <a:srgbClr val="000000"/>
                </a:solidFill>
                <a:latin typeface="+mj-lt"/>
              </a:rPr>
              <a:t>Coordinación </a:t>
            </a:r>
            <a:r>
              <a:rPr lang="es-MX" sz="1000" dirty="0">
                <a:solidFill>
                  <a:srgbClr val="000000"/>
                </a:solidFill>
                <a:latin typeface="+mj-lt"/>
              </a:rPr>
              <a:t>General de Educación en Línea</a:t>
            </a:r>
          </a:p>
          <a:p>
            <a:r>
              <a:rPr lang="es-MX" sz="1000" dirty="0">
                <a:solidFill>
                  <a:srgbClr val="000000"/>
                </a:solidFill>
                <a:latin typeface="+mj-lt"/>
              </a:rPr>
              <a:t/>
            </a:r>
            <a:br>
              <a:rPr lang="es-MX" sz="1000" dirty="0">
                <a:solidFill>
                  <a:srgbClr val="000000"/>
                </a:solidFill>
                <a:latin typeface="+mj-lt"/>
              </a:rPr>
            </a:br>
            <a:r>
              <a:rPr lang="es-MX" sz="1200" b="1" dirty="0">
                <a:solidFill>
                  <a:srgbClr val="000000"/>
                </a:solidFill>
              </a:rPr>
              <a:t>Dra. Elizabeth Ocampo </a:t>
            </a:r>
            <a:r>
              <a:rPr lang="es-MX" sz="1200" b="1" dirty="0" smtClean="0">
                <a:solidFill>
                  <a:srgbClr val="000000"/>
                </a:solidFill>
              </a:rPr>
              <a:t>G</a:t>
            </a:r>
            <a:r>
              <a:rPr lang="es-ES" sz="1200" b="1" dirty="0" smtClean="0">
                <a:solidFill>
                  <a:srgbClr val="000000"/>
                </a:solidFill>
              </a:rPr>
              <a:t>ó</a:t>
            </a:r>
            <a:r>
              <a:rPr lang="es-MX" sz="1200" b="1" dirty="0" smtClean="0">
                <a:solidFill>
                  <a:srgbClr val="000000"/>
                </a:solidFill>
              </a:rPr>
              <a:t>mez</a:t>
            </a:r>
          </a:p>
          <a:p>
            <a:r>
              <a:rPr lang="es-MX" sz="1000" dirty="0" smtClean="0">
                <a:solidFill>
                  <a:srgbClr val="000000"/>
                </a:solidFill>
                <a:latin typeface="+mj-lt"/>
              </a:rPr>
              <a:t>Dirección </a:t>
            </a:r>
            <a:r>
              <a:rPr lang="es-MX" sz="1000" dirty="0">
                <a:solidFill>
                  <a:srgbClr val="000000"/>
                </a:solidFill>
                <a:latin typeface="+mj-lt"/>
              </a:rPr>
              <a:t>General de Desarrollo Académico e Innovación Educativa (DGDAIE)</a:t>
            </a:r>
          </a:p>
          <a:p>
            <a:r>
              <a:rPr lang="es-MX" sz="1200" b="1" dirty="0">
                <a:solidFill>
                  <a:srgbClr val="000000"/>
                </a:solidFill>
              </a:rPr>
              <a:t>Mtro. Miguel Ángel Barradas Gerón</a:t>
            </a:r>
            <a:endParaRPr lang="es-MX" sz="1200" dirty="0">
              <a:solidFill>
                <a:srgbClr val="000000"/>
              </a:solidFill>
            </a:endParaRPr>
          </a:p>
          <a:p>
            <a:r>
              <a:rPr lang="es-MX" sz="1000" dirty="0" smtClean="0">
                <a:solidFill>
                  <a:srgbClr val="000000"/>
                </a:solidFill>
                <a:latin typeface="+mj-lt"/>
              </a:rPr>
              <a:t>Dirección </a:t>
            </a:r>
            <a:r>
              <a:rPr lang="es-MX" sz="1000" dirty="0">
                <a:solidFill>
                  <a:srgbClr val="000000"/>
                </a:solidFill>
                <a:latin typeface="+mj-lt"/>
              </a:rPr>
              <a:t>de Innovación Educativa</a:t>
            </a:r>
          </a:p>
          <a:p>
            <a:r>
              <a:rPr lang="es-MX" sz="1200" b="1" dirty="0">
                <a:solidFill>
                  <a:srgbClr val="000000"/>
                </a:solidFill>
              </a:rPr>
              <a:t>Mtra. Alejandra Yamel Assad Meza</a:t>
            </a:r>
            <a:endParaRPr lang="es-MX" sz="1200" dirty="0">
              <a:solidFill>
                <a:srgbClr val="000000"/>
              </a:solidFill>
            </a:endParaRPr>
          </a:p>
          <a:p>
            <a:r>
              <a:rPr lang="es-MX" sz="1000" dirty="0" smtClean="0">
                <a:solidFill>
                  <a:srgbClr val="000000"/>
                </a:solidFill>
                <a:latin typeface="+mj-lt"/>
              </a:rPr>
              <a:t>Departamento </a:t>
            </a:r>
            <a:r>
              <a:rPr lang="es-MX" sz="1000" dirty="0">
                <a:solidFill>
                  <a:srgbClr val="000000"/>
                </a:solidFill>
                <a:latin typeface="+mj-lt"/>
              </a:rPr>
              <a:t>de </a:t>
            </a:r>
            <a:r>
              <a:rPr lang="es-MX" sz="1000" dirty="0" smtClean="0">
                <a:solidFill>
                  <a:srgbClr val="000000"/>
                </a:solidFill>
                <a:latin typeface="+mj-lt"/>
              </a:rPr>
              <a:t>Apoyo a la Formaci</a:t>
            </a:r>
            <a:r>
              <a:rPr lang="es-ES" sz="1000" dirty="0" err="1" smtClean="0">
                <a:solidFill>
                  <a:srgbClr val="000000"/>
                </a:solidFill>
                <a:latin typeface="+mj-lt"/>
              </a:rPr>
              <a:t>ón</a:t>
            </a:r>
            <a:r>
              <a:rPr lang="es-ES" sz="1000" dirty="0" smtClean="0">
                <a:solidFill>
                  <a:srgbClr val="000000"/>
                </a:solidFill>
                <a:latin typeface="+mj-lt"/>
              </a:rPr>
              <a:t> Integral del Estudiante</a:t>
            </a:r>
            <a:endParaRPr lang="es-MX" sz="1000" dirty="0">
              <a:solidFill>
                <a:srgbClr val="000000"/>
              </a:solidFill>
              <a:latin typeface="+mj-lt"/>
            </a:endParaRPr>
          </a:p>
          <a:p>
            <a:endParaRPr lang="es-MX" sz="1000" dirty="0">
              <a:solidFill>
                <a:srgbClr val="000000"/>
              </a:solidFill>
              <a:latin typeface="+mj-lt"/>
            </a:endParaRPr>
          </a:p>
          <a:p>
            <a:r>
              <a:rPr lang="es-MX" sz="1200" b="1" dirty="0"/>
              <a:t>Célula </a:t>
            </a:r>
            <a:r>
              <a:rPr lang="es-MX" sz="1200" b="1" dirty="0"/>
              <a:t>de Desarrollo de Experiencias Educativas Virtuales de la DGDAIE</a:t>
            </a:r>
          </a:p>
          <a:p>
            <a:r>
              <a:rPr lang="es-MX" sz="1200" b="1" dirty="0"/>
              <a:t>Dra. Consuelo Morgado Valle</a:t>
            </a:r>
          </a:p>
          <a:p>
            <a:r>
              <a:rPr lang="es-MX" sz="1000" dirty="0" smtClean="0">
                <a:solidFill>
                  <a:srgbClr val="000000"/>
                </a:solidFill>
                <a:latin typeface="+mj-lt"/>
              </a:rPr>
              <a:t>Autoría </a:t>
            </a:r>
            <a:r>
              <a:rPr lang="es-MX" sz="1000" dirty="0">
                <a:solidFill>
                  <a:srgbClr val="000000"/>
                </a:solidFill>
                <a:latin typeface="+mj-lt"/>
              </a:rPr>
              <a:t>de la Experiencia Educativa del Programa de Formación de Académicos</a:t>
            </a:r>
          </a:p>
          <a:p>
            <a:r>
              <a:rPr lang="es-MX" sz="1200" b="1" dirty="0"/>
              <a:t>Mtro. Mario Evaristo </a:t>
            </a:r>
            <a:r>
              <a:rPr lang="es-MX" sz="1200" b="1" dirty="0" smtClean="0"/>
              <a:t>Gonz</a:t>
            </a:r>
            <a:r>
              <a:rPr lang="es-ES" sz="1200" b="1" dirty="0" smtClean="0"/>
              <a:t>á</a:t>
            </a:r>
            <a:r>
              <a:rPr lang="es-MX" sz="1200" b="1" dirty="0" smtClean="0"/>
              <a:t>lez M</a:t>
            </a:r>
            <a:r>
              <a:rPr lang="es-ES" sz="1200" b="1" dirty="0" smtClean="0"/>
              <a:t>é</a:t>
            </a:r>
            <a:r>
              <a:rPr lang="es-MX" sz="1200" b="1" dirty="0" smtClean="0"/>
              <a:t>ndez </a:t>
            </a:r>
            <a:endParaRPr lang="es-MX" sz="1200" b="1" dirty="0"/>
          </a:p>
          <a:p>
            <a:r>
              <a:rPr lang="es-MX" sz="1000" dirty="0" smtClean="0">
                <a:solidFill>
                  <a:srgbClr val="000000"/>
                </a:solidFill>
                <a:latin typeface="+mj-lt"/>
              </a:rPr>
              <a:t>Diseño </a:t>
            </a:r>
            <a:r>
              <a:rPr lang="es-MX" sz="1000" dirty="0">
                <a:latin typeface="+mj-lt"/>
              </a:rPr>
              <a:t>instruccional</a:t>
            </a:r>
          </a:p>
          <a:p>
            <a:r>
              <a:rPr lang="es-MX" sz="1200" b="1" dirty="0"/>
              <a:t>Mtro. Josafat Murillo </a:t>
            </a:r>
            <a:r>
              <a:rPr lang="es-MX" sz="1200" b="1" dirty="0">
                <a:solidFill>
                  <a:srgbClr val="000000"/>
                </a:solidFill>
              </a:rPr>
              <a:t>Hernández</a:t>
            </a:r>
          </a:p>
          <a:p>
            <a:r>
              <a:rPr lang="es-MX" sz="1000" dirty="0" smtClean="0">
                <a:latin typeface="+mj-lt"/>
              </a:rPr>
              <a:t>Gestión </a:t>
            </a:r>
            <a:r>
              <a:rPr lang="es-MX" sz="1000" dirty="0">
                <a:latin typeface="+mj-lt"/>
              </a:rPr>
              <a:t>de contenido</a:t>
            </a:r>
          </a:p>
          <a:p>
            <a:r>
              <a:rPr lang="es-MX" sz="1200" b="1" dirty="0">
                <a:solidFill>
                  <a:srgbClr val="000000"/>
                </a:solidFill>
              </a:rPr>
              <a:t>Mtra. Alicia Mora Rodríguez</a:t>
            </a:r>
          </a:p>
          <a:p>
            <a:r>
              <a:rPr lang="es-MX" sz="1000" dirty="0" smtClean="0">
                <a:solidFill>
                  <a:srgbClr val="000000"/>
                </a:solidFill>
                <a:latin typeface="+mj-lt"/>
              </a:rPr>
              <a:t>Corrección </a:t>
            </a:r>
            <a:r>
              <a:rPr lang="es-MX" sz="1000" dirty="0">
                <a:solidFill>
                  <a:srgbClr val="000000"/>
                </a:solidFill>
                <a:latin typeface="+mj-lt"/>
              </a:rPr>
              <a:t>de estilo</a:t>
            </a:r>
          </a:p>
          <a:p>
            <a:r>
              <a:rPr lang="es-MX" sz="1200" b="1" dirty="0">
                <a:solidFill>
                  <a:srgbClr val="000000"/>
                </a:solidFill>
              </a:rPr>
              <a:t>Mtro. Aurelio Hernández Guerrero</a:t>
            </a:r>
          </a:p>
          <a:p>
            <a:r>
              <a:rPr lang="es-MX" sz="1000" dirty="0" smtClean="0">
                <a:solidFill>
                  <a:srgbClr val="000000"/>
                </a:solidFill>
                <a:latin typeface="+mj-lt"/>
              </a:rPr>
              <a:t>Diseño </a:t>
            </a:r>
            <a:r>
              <a:rPr lang="es-MX" sz="1000" dirty="0">
                <a:solidFill>
                  <a:srgbClr val="000000"/>
                </a:solidFill>
                <a:latin typeface="+mj-lt"/>
              </a:rPr>
              <a:t>gráfico</a:t>
            </a:r>
          </a:p>
          <a:p>
            <a:r>
              <a:rPr lang="es-MX" sz="1200" b="1" dirty="0">
                <a:solidFill>
                  <a:srgbClr val="000000"/>
                </a:solidFill>
              </a:rPr>
              <a:t>Mtro. </a:t>
            </a:r>
            <a:r>
              <a:rPr lang="es-MX" sz="1200" b="1" dirty="0" smtClean="0">
                <a:solidFill>
                  <a:srgbClr val="000000"/>
                </a:solidFill>
              </a:rPr>
              <a:t>J</a:t>
            </a:r>
            <a:r>
              <a:rPr lang="es-ES" sz="1200" b="1" dirty="0" smtClean="0">
                <a:solidFill>
                  <a:srgbClr val="000000"/>
                </a:solidFill>
              </a:rPr>
              <a:t>ó</a:t>
            </a:r>
            <a:r>
              <a:rPr lang="es-MX" sz="1200" b="1" dirty="0" smtClean="0">
                <a:solidFill>
                  <a:srgbClr val="000000"/>
                </a:solidFill>
              </a:rPr>
              <a:t>nathan </a:t>
            </a:r>
            <a:r>
              <a:rPr lang="es-MX" sz="1200" b="1" dirty="0">
                <a:solidFill>
                  <a:srgbClr val="000000"/>
                </a:solidFill>
              </a:rPr>
              <a:t>Iván Gutiérrez Palma</a:t>
            </a:r>
          </a:p>
          <a:p>
            <a:r>
              <a:rPr lang="es-MX" sz="1000" dirty="0" smtClean="0">
                <a:solidFill>
                  <a:srgbClr val="000000"/>
                </a:solidFill>
                <a:latin typeface="+mj-lt"/>
              </a:rPr>
              <a:t>Experto </a:t>
            </a:r>
            <a:r>
              <a:rPr lang="es-MX" sz="1000" dirty="0">
                <a:solidFill>
                  <a:srgbClr val="000000"/>
                </a:solidFill>
                <a:latin typeface="+mj-lt"/>
              </a:rPr>
              <a:t>en medios</a:t>
            </a:r>
          </a:p>
          <a:p>
            <a:r>
              <a:rPr lang="es-MX" sz="1200" b="1" dirty="0">
                <a:solidFill>
                  <a:srgbClr val="000000"/>
                </a:solidFill>
              </a:rPr>
              <a:t>Mtro. Renato Vargas Gómez</a:t>
            </a:r>
          </a:p>
          <a:p>
            <a:r>
              <a:rPr lang="es-MX" sz="1000" dirty="0" smtClean="0">
                <a:solidFill>
                  <a:srgbClr val="000000"/>
                </a:solidFill>
                <a:latin typeface="+mj-lt"/>
              </a:rPr>
              <a:t>Programación</a:t>
            </a:r>
            <a:endParaRPr lang="es-MX" sz="1000" dirty="0">
              <a:solidFill>
                <a:srgbClr val="000000"/>
              </a:solidFill>
              <a:latin typeface="+mj-lt"/>
            </a:endParaRPr>
          </a:p>
          <a:p>
            <a:r>
              <a:rPr lang="es-MX" sz="1200" b="1" dirty="0">
                <a:solidFill>
                  <a:srgbClr val="000000"/>
                </a:solidFill>
              </a:rPr>
              <a:t>Mtra. Luz Mariela Cabrera Hernández</a:t>
            </a:r>
            <a:endParaRPr lang="es-MX" sz="1200" dirty="0">
              <a:solidFill>
                <a:srgbClr val="000000"/>
              </a:solidFill>
            </a:endParaRPr>
          </a:p>
          <a:p>
            <a:r>
              <a:rPr lang="es-MX" sz="1000" dirty="0" smtClean="0">
                <a:solidFill>
                  <a:srgbClr val="000000"/>
                </a:solidFill>
                <a:latin typeface="+mj-lt"/>
              </a:rPr>
              <a:t>Coordinación</a:t>
            </a:r>
            <a:endParaRPr lang="es-MX" sz="1000" dirty="0">
              <a:solidFill>
                <a:srgbClr val="000000"/>
              </a:solidFill>
              <a:latin typeface="+mj-lt"/>
            </a:endParaRPr>
          </a:p>
        </p:txBody>
      </p:sp>
      <p:sp>
        <p:nvSpPr>
          <p:cNvPr id="9" name="Bocadillo: rectángulo 10">
            <a:extLst>
              <a:ext uri="{FF2B5EF4-FFF2-40B4-BE49-F238E27FC236}">
                <a16:creationId xmlns="" xmlns:a16="http://schemas.microsoft.com/office/drawing/2014/main" id="{4FB43EDC-E61D-4B6B-A01D-DB1B96722E81}"/>
              </a:ext>
            </a:extLst>
          </p:cNvPr>
          <p:cNvSpPr/>
          <p:nvPr/>
        </p:nvSpPr>
        <p:spPr>
          <a:xfrm>
            <a:off x="194650" y="5740435"/>
            <a:ext cx="5718517" cy="637844"/>
          </a:xfrm>
          <a:prstGeom prst="wedgeRectCallout">
            <a:avLst>
              <a:gd name="adj1" fmla="val -21923"/>
              <a:gd name="adj2" fmla="val -10647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en el apartado programa, hay que incrustar el programa de estudio del curso, para que los participantes lo puedan descargar.</a:t>
            </a:r>
          </a:p>
        </p:txBody>
      </p:sp>
      <p:grpSp>
        <p:nvGrpSpPr>
          <p:cNvPr id="10" name="Agrupar 9"/>
          <p:cNvGrpSpPr/>
          <p:nvPr/>
        </p:nvGrpSpPr>
        <p:grpSpPr>
          <a:xfrm>
            <a:off x="255574" y="2731299"/>
            <a:ext cx="5996103" cy="1348717"/>
            <a:chOff x="816748" y="4936491"/>
            <a:chExt cx="9776644" cy="1348717"/>
          </a:xfrm>
        </p:grpSpPr>
        <p:sp>
          <p:nvSpPr>
            <p:cNvPr id="11" name="Rectángulo 10"/>
            <p:cNvSpPr/>
            <p:nvPr/>
          </p:nvSpPr>
          <p:spPr>
            <a:xfrm>
              <a:off x="836839" y="4936491"/>
              <a:ext cx="9756553" cy="320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b="1" dirty="0"/>
                <a:t>Programa de la experiencia educativa</a:t>
              </a:r>
              <a:endParaRPr lang="es-ES_tradnl" dirty="0"/>
            </a:p>
          </p:txBody>
        </p:sp>
        <p:sp>
          <p:nvSpPr>
            <p:cNvPr id="12" name="Rectángulo 11"/>
            <p:cNvSpPr/>
            <p:nvPr/>
          </p:nvSpPr>
          <p:spPr>
            <a:xfrm>
              <a:off x="831716" y="5275937"/>
              <a:ext cx="9751831" cy="320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b="1" dirty="0" smtClean="0"/>
                <a:t>Créditos</a:t>
              </a:r>
              <a:endParaRPr lang="es-ES_tradnl" dirty="0"/>
            </a:p>
          </p:txBody>
        </p:sp>
        <p:sp>
          <p:nvSpPr>
            <p:cNvPr id="13" name="Rectángulo 12"/>
            <p:cNvSpPr/>
            <p:nvPr/>
          </p:nvSpPr>
          <p:spPr>
            <a:xfrm>
              <a:off x="816748" y="5615384"/>
              <a:ext cx="9766799" cy="320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b="1" dirty="0" smtClean="0"/>
                <a:t>Lineamientos para EE en modalidad en línea</a:t>
              </a:r>
              <a:endParaRPr lang="es-ES_tradnl" dirty="0"/>
            </a:p>
          </p:txBody>
        </p:sp>
        <p:sp>
          <p:nvSpPr>
            <p:cNvPr id="14" name="Rectángulo 13"/>
            <p:cNvSpPr/>
            <p:nvPr/>
          </p:nvSpPr>
          <p:spPr>
            <a:xfrm>
              <a:off x="821471" y="5964665"/>
              <a:ext cx="9752231" cy="320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b="1" dirty="0" err="1" smtClean="0"/>
                <a:t>Disclaimer</a:t>
              </a:r>
              <a:endParaRPr lang="es-ES_tradnl" dirty="0"/>
            </a:p>
          </p:txBody>
        </p:sp>
      </p:grpSp>
    </p:spTree>
    <p:extLst>
      <p:ext uri="{BB962C8B-B14F-4D97-AF65-F5344CB8AC3E}">
        <p14:creationId xmlns:p14="http://schemas.microsoft.com/office/powerpoint/2010/main" val="41401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2802467" y="2573867"/>
            <a:ext cx="6900333"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500" dirty="0" smtClean="0"/>
              <a:t>Módulo 1. Desarrollo </a:t>
            </a:r>
            <a:r>
              <a:rPr lang="es-ES" sz="2500" dirty="0"/>
              <a:t>personal</a:t>
            </a:r>
            <a:endParaRPr lang="es-MX" sz="2500" b="1" dirty="0">
              <a:solidFill>
                <a:schemeClr val="bg1"/>
              </a:solidFill>
            </a:endParaRPr>
          </a:p>
        </p:txBody>
      </p:sp>
    </p:spTree>
    <p:extLst>
      <p:ext uri="{BB962C8B-B14F-4D97-AF65-F5344CB8AC3E}">
        <p14:creationId xmlns:p14="http://schemas.microsoft.com/office/powerpoint/2010/main" val="19876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94D191FF-2770-4808-B9E3-E3D5F31A44B9}"/>
              </a:ext>
            </a:extLst>
          </p:cNvPr>
          <p:cNvSpPr/>
          <p:nvPr/>
        </p:nvSpPr>
        <p:spPr>
          <a:xfrm>
            <a:off x="741742" y="2327494"/>
            <a:ext cx="5353878" cy="28345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950239" y="2456983"/>
            <a:ext cx="5157787" cy="465689"/>
          </a:xfrm>
          <a:ln>
            <a:noFill/>
          </a:ln>
        </p:spPr>
        <p:txBody>
          <a:bodyPr/>
          <a:lstStyle/>
          <a:p>
            <a:r>
              <a:rPr lang="es-MX" dirty="0"/>
              <a:t>Propósito</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839787" y="3264798"/>
            <a:ext cx="5157787" cy="1815272"/>
          </a:xfrm>
          <a:ln>
            <a:noFill/>
          </a:ln>
        </p:spPr>
        <p:txBody>
          <a:bodyPr>
            <a:normAutofit fontScale="85000" lnSpcReduction="20000"/>
          </a:bodyPr>
          <a:lstStyle/>
          <a:p>
            <a:pPr marL="0" indent="0" algn="just">
              <a:buNone/>
            </a:pPr>
            <a:r>
              <a:rPr lang="es-ES_tradnl" dirty="0" smtClean="0"/>
              <a:t>El estudiante identifica </a:t>
            </a:r>
            <a:r>
              <a:rPr lang="es-ES_tradnl" dirty="0"/>
              <a:t>habilidades de contacto</a:t>
            </a:r>
            <a:r>
              <a:rPr lang="es-ES_tradnl" dirty="0" smtClean="0"/>
              <a:t>, estrategias de comunicación, emociones y derechos personales, mediante el análisis, reflexión</a:t>
            </a:r>
            <a:r>
              <a:rPr lang="es-ES_tradnl" dirty="0"/>
              <a:t> </a:t>
            </a:r>
            <a:r>
              <a:rPr lang="es-ES_tradnl" dirty="0" smtClean="0"/>
              <a:t>y autoevaluación para contribuir a su desarrollo </a:t>
            </a:r>
            <a:r>
              <a:rPr lang="es-ES_tradnl" dirty="0"/>
              <a:t>personal. </a:t>
            </a:r>
          </a:p>
        </p:txBody>
      </p:sp>
      <p:sp>
        <p:nvSpPr>
          <p:cNvPr id="12" name="Bocadillo: rectángulo 11">
            <a:extLst>
              <a:ext uri="{FF2B5EF4-FFF2-40B4-BE49-F238E27FC236}">
                <a16:creationId xmlns="" xmlns:a16="http://schemas.microsoft.com/office/drawing/2014/main" id="{E7DAD816-939E-4B3F-80AC-111FE8A6924B}"/>
              </a:ext>
            </a:extLst>
          </p:cNvPr>
          <p:cNvSpPr/>
          <p:nvPr/>
        </p:nvSpPr>
        <p:spPr>
          <a:xfrm>
            <a:off x="6957580" y="5483436"/>
            <a:ext cx="4681337" cy="717802"/>
          </a:xfrm>
          <a:prstGeom prst="wedgeRectCallout">
            <a:avLst>
              <a:gd name="adj1" fmla="val -20640"/>
              <a:gd name="adj2" fmla="val -962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Jonathan:</a:t>
            </a:r>
            <a:r>
              <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400" u="none" strike="noStrike" kern="1200" cap="none" spc="0" normalizeH="0" baseline="0" noProof="0" dirty="0" smtClean="0">
                <a:ln>
                  <a:noFill/>
                </a:ln>
                <a:solidFill>
                  <a:schemeClr val="bg1"/>
                </a:solidFill>
                <a:effectLst/>
                <a:uLnTx/>
                <a:uFillTx/>
                <a:latin typeface="Calibri" panose="020F0502020204030204"/>
                <a:ea typeface="+mn-ea"/>
                <a:cs typeface="+mn-cs"/>
              </a:rPr>
              <a:t>Integrar</a:t>
            </a:r>
            <a:r>
              <a:rPr kumimoji="0" lang="es-MX" sz="1400" u="none" strike="noStrike" kern="1200" cap="none" spc="0" normalizeH="0" noProof="0" dirty="0" smtClean="0">
                <a:ln>
                  <a:noFill/>
                </a:ln>
                <a:solidFill>
                  <a:schemeClr val="bg1"/>
                </a:solidFill>
                <a:effectLst/>
                <a:uLnTx/>
                <a:uFillTx/>
                <a:latin typeface="Calibri" panose="020F0502020204030204"/>
                <a:ea typeface="+mn-ea"/>
                <a:cs typeface="+mn-cs"/>
              </a:rPr>
              <a:t> una imagen que represente la que está de ejemplo.</a:t>
            </a:r>
            <a:r>
              <a:rPr lang="es-MX" sz="1400" dirty="0" smtClean="0">
                <a:solidFill>
                  <a:srgbClr val="FF0000"/>
                </a:solidFill>
                <a:latin typeface="Calibri" panose="020F0502020204030204"/>
              </a:rPr>
              <a:t> </a:t>
            </a:r>
            <a:endParaRPr kumimoji="0" lang="es-MX" sz="140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4258258" y="298835"/>
            <a:ext cx="4669416" cy="465689"/>
          </a:xfrm>
          <a:prstGeom prst="wedgeRectCallout">
            <a:avLst>
              <a:gd name="adj1" fmla="val -20513"/>
              <a:gd name="adj2" fmla="val 13791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400" b="1" i="0" u="none" strike="noStrike" kern="1200" cap="none" spc="0" normalizeH="0" baseline="0" noProof="0" dirty="0">
                <a:ln>
                  <a:noFill/>
                </a:ln>
                <a:solidFill>
                  <a:srgbClr val="000000"/>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srgbClr val="000000"/>
                </a:solidFill>
                <a:effectLst/>
                <a:uLnTx/>
                <a:uFillTx/>
                <a:latin typeface="Calibri" panose="020F0502020204030204"/>
                <a:ea typeface="+mn-ea"/>
                <a:cs typeface="+mn-cs"/>
              </a:rPr>
              <a:t>esta información se presenta con </a:t>
            </a:r>
            <a:r>
              <a:rPr lang="es-MX" sz="1400" u="sng" dirty="0">
                <a:solidFill>
                  <a:srgbClr val="000000"/>
                </a:solidFill>
              </a:rPr>
              <a:t>Herramienta: </a:t>
            </a:r>
            <a:r>
              <a:rPr lang="es-MX" sz="1400" u="sng" dirty="0" smtClean="0">
                <a:solidFill>
                  <a:srgbClr val="000000"/>
                </a:solidFill>
              </a:rPr>
              <a:t>DIAPOSITIVAS, SERIA LA </a:t>
            </a:r>
            <a:r>
              <a:rPr kumimoji="0" lang="es-MX" sz="1400" i="0" u="none" strike="noStrike" kern="1200" cap="none" spc="0" normalizeH="0" baseline="0" noProof="0" dirty="0" smtClean="0">
                <a:ln>
                  <a:noFill/>
                </a:ln>
                <a:solidFill>
                  <a:srgbClr val="000000"/>
                </a:solidFill>
                <a:effectLst/>
                <a:uLnTx/>
                <a:uFillTx/>
                <a:latin typeface="Calibri" panose="020F0502020204030204"/>
                <a:ea typeface="+mn-ea"/>
                <a:cs typeface="+mn-cs"/>
              </a:rPr>
              <a:t>1</a:t>
            </a:r>
            <a:r>
              <a:rPr kumimoji="0" lang="es-MX" sz="140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s-MX" sz="140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5" name="Imagen 4" descr="desarrollo persona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681" y="1176480"/>
            <a:ext cx="3146137" cy="3642895"/>
          </a:xfrm>
          <a:prstGeom prst="rect">
            <a:avLst/>
          </a:prstGeom>
        </p:spPr>
      </p:pic>
      <p:grpSp>
        <p:nvGrpSpPr>
          <p:cNvPr id="10" name="Grupo 9"/>
          <p:cNvGrpSpPr/>
          <p:nvPr/>
        </p:nvGrpSpPr>
        <p:grpSpPr>
          <a:xfrm>
            <a:off x="363858" y="1378662"/>
            <a:ext cx="7111823" cy="646331"/>
            <a:chOff x="839787" y="973776"/>
            <a:chExt cx="6326557" cy="646331"/>
          </a:xfrm>
        </p:grpSpPr>
        <p:pic>
          <p:nvPicPr>
            <p:cNvPr id="14" name="Imagen 13"/>
            <p:cNvPicPr>
              <a:picLocks noChangeAspect="1"/>
            </p:cNvPicPr>
            <p:nvPr/>
          </p:nvPicPr>
          <p:blipFill>
            <a:blip r:embed="rId3"/>
            <a:stretch>
              <a:fillRect/>
            </a:stretch>
          </p:blipFill>
          <p:spPr>
            <a:xfrm>
              <a:off x="839787" y="1009316"/>
              <a:ext cx="438150" cy="390525"/>
            </a:xfrm>
            <a:prstGeom prst="rect">
              <a:avLst/>
            </a:prstGeom>
          </p:spPr>
        </p:pic>
        <p:sp>
          <p:nvSpPr>
            <p:cNvPr id="15" name="CuadroTexto 14"/>
            <p:cNvSpPr txBox="1"/>
            <p:nvPr/>
          </p:nvSpPr>
          <p:spPr>
            <a:xfrm>
              <a:off x="1326729" y="973776"/>
              <a:ext cx="5839615" cy="646331"/>
            </a:xfrm>
            <a:prstGeom prst="rect">
              <a:avLst/>
            </a:prstGeom>
            <a:noFill/>
          </p:spPr>
          <p:txBody>
            <a:bodyPr wrap="square" rtlCol="0">
              <a:spAutoFit/>
            </a:bodyPr>
            <a:lstStyle/>
            <a:p>
              <a:r>
                <a:rPr lang="es-MX" dirty="0"/>
                <a:t>Para </a:t>
              </a:r>
              <a:r>
                <a:rPr lang="es-MX" dirty="0" smtClean="0"/>
                <a:t>revisar el contenido, haga </a:t>
              </a:r>
              <a:r>
                <a:rPr lang="es-MX" dirty="0"/>
                <a:t>clic </a:t>
              </a:r>
              <a:r>
                <a:rPr lang="es-MX" dirty="0" smtClean="0"/>
                <a:t>en </a:t>
              </a:r>
              <a:r>
                <a:rPr lang="es-MX" dirty="0"/>
                <a:t>la flecha de la </a:t>
              </a:r>
              <a:r>
                <a:rPr lang="es-MX" dirty="0" smtClean="0"/>
                <a:t>derecha.</a:t>
              </a:r>
              <a:endParaRPr lang="es-MX" dirty="0"/>
            </a:p>
          </p:txBody>
        </p:sp>
      </p:grpSp>
    </p:spTree>
    <p:extLst>
      <p:ext uri="{BB962C8B-B14F-4D97-AF65-F5344CB8AC3E}">
        <p14:creationId xmlns:p14="http://schemas.microsoft.com/office/powerpoint/2010/main" val="327387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94D191FF-2770-4808-B9E3-E3D5F31A44B9}"/>
              </a:ext>
            </a:extLst>
          </p:cNvPr>
          <p:cNvSpPr/>
          <p:nvPr/>
        </p:nvSpPr>
        <p:spPr>
          <a:xfrm>
            <a:off x="4842638" y="787938"/>
            <a:ext cx="7210025" cy="572669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5037680" y="835330"/>
            <a:ext cx="5157787" cy="346016"/>
          </a:xfrm>
          <a:ln>
            <a:noFill/>
          </a:ln>
        </p:spPr>
        <p:txBody>
          <a:bodyPr>
            <a:normAutofit lnSpcReduction="10000"/>
          </a:bodyPr>
          <a:lstStyle/>
          <a:p>
            <a:r>
              <a:rPr lang="es-MX" sz="2000" dirty="0"/>
              <a:t>Situación problematizadora</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1</a:t>
            </a: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2451858" y="174772"/>
            <a:ext cx="7144815" cy="443948"/>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srgbClr val="000000"/>
                </a:solidFill>
                <a:effectLst/>
                <a:uLnTx/>
                <a:uFillTx/>
                <a:latin typeface="Calibri" panose="020F0502020204030204"/>
              </a:rPr>
              <a:t>Renato: </a:t>
            </a:r>
            <a:r>
              <a:rPr kumimoji="0" lang="es-MX" sz="1200" i="0" u="none" strike="noStrike" kern="1200" cap="none" spc="0" normalizeH="0" baseline="0" noProof="0" dirty="0" smtClean="0">
                <a:ln>
                  <a:noFill/>
                </a:ln>
                <a:solidFill>
                  <a:srgbClr val="000000"/>
                </a:solidFill>
                <a:effectLst/>
                <a:uLnTx/>
                <a:uFillTx/>
                <a:latin typeface="Calibri" panose="020F0502020204030204"/>
              </a:rPr>
              <a:t>Esta será la diapositiva 2.</a:t>
            </a:r>
            <a:endParaRPr kumimoji="0" lang="es-MX" sz="1200" u="none" strike="noStrike" kern="1200" cap="none" spc="0" normalizeH="0" baseline="0" noProof="0" dirty="0">
              <a:ln>
                <a:noFill/>
              </a:ln>
              <a:solidFill>
                <a:srgbClr val="000000"/>
              </a:solidFill>
              <a:effectLst/>
              <a:uLnTx/>
              <a:uFillTx/>
              <a:latin typeface="Calibri" panose="020F0502020204030204"/>
            </a:endParaRPr>
          </a:p>
        </p:txBody>
      </p:sp>
      <p:sp>
        <p:nvSpPr>
          <p:cNvPr id="33" name="Marcador de contenido 3">
            <a:extLst>
              <a:ext uri="{FF2B5EF4-FFF2-40B4-BE49-F238E27FC236}">
                <a16:creationId xmlns="" xmlns:a16="http://schemas.microsoft.com/office/drawing/2014/main" id="{4052B4C2-2DB7-4049-B4AF-C9569E0BD7A0}"/>
              </a:ext>
            </a:extLst>
          </p:cNvPr>
          <p:cNvSpPr txBox="1">
            <a:spLocks/>
          </p:cNvSpPr>
          <p:nvPr/>
        </p:nvSpPr>
        <p:spPr>
          <a:xfrm>
            <a:off x="4998253" y="1250396"/>
            <a:ext cx="6880237" cy="531355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s-ES_tradnl" sz="1400" dirty="0"/>
              <a:t>Todo conflicto, tanto </a:t>
            </a:r>
            <a:r>
              <a:rPr lang="es-ES_tradnl" sz="1400" dirty="0" smtClean="0"/>
              <a:t>externo </a:t>
            </a:r>
            <a:r>
              <a:rPr lang="es-ES_tradnl" sz="1400" dirty="0"/>
              <a:t>como interno, </a:t>
            </a:r>
            <a:r>
              <a:rPr lang="es-ES_tradnl" sz="1400" dirty="0" smtClean="0"/>
              <a:t>se origina del </a:t>
            </a:r>
            <a:r>
              <a:rPr lang="es-ES_tradnl" sz="1400" dirty="0"/>
              <a:t>contacto con otro individuo, con el medio ambiente </a:t>
            </a:r>
            <a:r>
              <a:rPr lang="es-ES_tradnl" sz="1400" dirty="0" smtClean="0"/>
              <a:t>y hasta </a:t>
            </a:r>
            <a:r>
              <a:rPr lang="es-ES_tradnl" sz="1400" dirty="0"/>
              <a:t>con uno mismo. Uno de los principales objetivos de este módulo es que como estudiante sepas cuáles son éstos y desarrolles las habilidades de contacto, las cuales son: darse cuenta, separar pensamientos de emociones, comunicarse de forma clara y directa, responder, escuchar, pedir, recibir, dar, manejar el conflicto, ser asertivo y dar apoyo. Para ello, es importante que conozcas tus emociones, que seas capaz de identificarlas y distinguirlas de tus pensamientos, que identifiques y ejercites conductas y comunicación asertiva y que sepas tus derechos personales</a:t>
            </a:r>
            <a:r>
              <a:rPr lang="es-ES_tradnl" sz="1400" dirty="0" smtClean="0"/>
              <a:t>.</a:t>
            </a:r>
            <a:r>
              <a:rPr lang="es-ES_tradnl" sz="1400" dirty="0" smtClean="0">
                <a:solidFill>
                  <a:srgbClr val="FF0000"/>
                </a:solidFill>
              </a:rPr>
              <a:t> </a:t>
            </a:r>
          </a:p>
          <a:p>
            <a:pPr marL="0" indent="0" algn="just">
              <a:lnSpc>
                <a:spcPct val="100000"/>
              </a:lnSpc>
              <a:buNone/>
            </a:pPr>
            <a:r>
              <a:rPr lang="es-ES_tradnl" sz="1400" dirty="0" smtClean="0"/>
              <a:t>Para ello, inicia </a:t>
            </a:r>
            <a:r>
              <a:rPr lang="es-ES_tradnl" sz="1400" dirty="0" err="1" smtClean="0"/>
              <a:t>pregunt</a:t>
            </a:r>
            <a:r>
              <a:rPr lang="es-ES" sz="1400" dirty="0" err="1" smtClean="0"/>
              <a:t>ándote</a:t>
            </a:r>
            <a:r>
              <a:rPr lang="es-ES_tradnl" sz="1400" dirty="0" smtClean="0"/>
              <a:t>:</a:t>
            </a:r>
          </a:p>
          <a:p>
            <a:pPr marL="261938" indent="-225425">
              <a:buFont typeface="+mj-lt"/>
              <a:buAutoNum type="arabicPeriod"/>
            </a:pPr>
            <a:r>
              <a:rPr lang="es-ES_tradnl" sz="1400" dirty="0" smtClean="0"/>
              <a:t>¿</a:t>
            </a:r>
            <a:r>
              <a:rPr lang="es-ES_tradnl" sz="1400" dirty="0"/>
              <a:t>Qué tan flexible es </a:t>
            </a:r>
            <a:r>
              <a:rPr lang="es-ES_tradnl" sz="1400" dirty="0" smtClean="0"/>
              <a:t>mi pensamiento</a:t>
            </a:r>
            <a:r>
              <a:rPr lang="es-ES_tradnl" sz="1400" dirty="0"/>
              <a:t>?</a:t>
            </a:r>
          </a:p>
          <a:p>
            <a:pPr marL="261938" indent="-225425">
              <a:buFont typeface="+mj-lt"/>
              <a:buAutoNum type="arabicPeriod"/>
            </a:pPr>
            <a:r>
              <a:rPr lang="es-ES_tradnl" sz="1400" dirty="0" smtClean="0"/>
              <a:t>¿Cuáles </a:t>
            </a:r>
            <a:r>
              <a:rPr lang="es-ES_tradnl" sz="1400" dirty="0"/>
              <a:t>son las emociones básicas?</a:t>
            </a:r>
          </a:p>
          <a:p>
            <a:pPr marL="261938" indent="-225425">
              <a:buFont typeface="+mj-lt"/>
              <a:buAutoNum type="arabicPeriod"/>
            </a:pPr>
            <a:r>
              <a:rPr lang="es-ES_tradnl" sz="1400" dirty="0" smtClean="0"/>
              <a:t>¿En </a:t>
            </a:r>
            <a:r>
              <a:rPr lang="es-ES_tradnl" sz="1400" dirty="0" err="1" smtClean="0"/>
              <a:t>qu</a:t>
            </a:r>
            <a:r>
              <a:rPr lang="es-ES" sz="1400" dirty="0" smtClean="0"/>
              <a:t>é parte de mi </a:t>
            </a:r>
            <a:r>
              <a:rPr lang="es-ES_tradnl" sz="1400" dirty="0" smtClean="0"/>
              <a:t>cuerpo siento </a:t>
            </a:r>
            <a:r>
              <a:rPr lang="es-ES_tradnl" sz="1400" dirty="0"/>
              <a:t>cada emoción?</a:t>
            </a:r>
          </a:p>
          <a:p>
            <a:pPr marL="261938" indent="-225425">
              <a:buFont typeface="+mj-lt"/>
              <a:buAutoNum type="arabicPeriod"/>
            </a:pPr>
            <a:r>
              <a:rPr lang="es-ES_tradnl" sz="1400" dirty="0" smtClean="0"/>
              <a:t>¿Distingo lo </a:t>
            </a:r>
            <a:r>
              <a:rPr lang="es-ES_tradnl" sz="1400" dirty="0"/>
              <a:t>que </a:t>
            </a:r>
            <a:r>
              <a:rPr lang="es-ES_tradnl" sz="1400" dirty="0" smtClean="0"/>
              <a:t>pienso </a:t>
            </a:r>
            <a:r>
              <a:rPr lang="es-ES_tradnl" sz="1400" dirty="0"/>
              <a:t>de lo que </a:t>
            </a:r>
            <a:r>
              <a:rPr lang="es-ES_tradnl" sz="1400" dirty="0" smtClean="0"/>
              <a:t>siento?</a:t>
            </a:r>
            <a:endParaRPr lang="es-ES_tradnl" sz="1400" dirty="0"/>
          </a:p>
          <a:p>
            <a:pPr marL="261938" indent="-225425">
              <a:buFont typeface="+mj-lt"/>
              <a:buAutoNum type="arabicPeriod"/>
            </a:pPr>
            <a:r>
              <a:rPr lang="es-ES_tradnl" sz="1400" dirty="0"/>
              <a:t>¿Cómo </a:t>
            </a:r>
            <a:r>
              <a:rPr lang="es-ES_tradnl" sz="1400" dirty="0" smtClean="0"/>
              <a:t>escucho </a:t>
            </a:r>
            <a:r>
              <a:rPr lang="es-ES_tradnl" sz="1400" dirty="0"/>
              <a:t>al otro? </a:t>
            </a:r>
          </a:p>
          <a:p>
            <a:pPr marL="261938" indent="-225425">
              <a:buFont typeface="+mj-lt"/>
              <a:buAutoNum type="arabicPeriod"/>
            </a:pPr>
            <a:r>
              <a:rPr lang="es-ES_tradnl" sz="1400" dirty="0"/>
              <a:t>¿Cómo </a:t>
            </a:r>
            <a:r>
              <a:rPr lang="es-ES_tradnl" sz="1400" dirty="0" smtClean="0"/>
              <a:t>me escucho </a:t>
            </a:r>
            <a:r>
              <a:rPr lang="es-ES_tradnl" sz="1400" dirty="0"/>
              <a:t>a </a:t>
            </a:r>
            <a:r>
              <a:rPr lang="es-ES_tradnl" sz="1400" dirty="0" smtClean="0"/>
              <a:t>m</a:t>
            </a:r>
            <a:r>
              <a:rPr lang="es-ES" sz="1400" dirty="0" smtClean="0"/>
              <a:t>í </a:t>
            </a:r>
            <a:r>
              <a:rPr lang="es-ES_tradnl" sz="1400" dirty="0" smtClean="0"/>
              <a:t>mismo</a:t>
            </a:r>
            <a:r>
              <a:rPr lang="es-ES_tradnl" sz="1400" dirty="0"/>
              <a:t>?</a:t>
            </a:r>
          </a:p>
          <a:p>
            <a:pPr marL="261938" indent="-225425">
              <a:buFont typeface="+mj-lt"/>
              <a:buAutoNum type="arabicPeriod"/>
            </a:pPr>
            <a:r>
              <a:rPr lang="es-ES_tradnl" sz="1400" dirty="0"/>
              <a:t>¿Cómo </a:t>
            </a:r>
            <a:r>
              <a:rPr lang="es-ES_tradnl" sz="1400" dirty="0" smtClean="0"/>
              <a:t>pido? </a:t>
            </a:r>
            <a:r>
              <a:rPr lang="es-ES_tradnl" sz="1400" dirty="0"/>
              <a:t>¿Cómo </a:t>
            </a:r>
            <a:r>
              <a:rPr lang="es-ES_tradnl" sz="1400" dirty="0" smtClean="0"/>
              <a:t>recibo? </a:t>
            </a:r>
            <a:r>
              <a:rPr lang="es-ES_tradnl" sz="1400" dirty="0"/>
              <a:t>¿Cómo </a:t>
            </a:r>
            <a:r>
              <a:rPr lang="es-ES_tradnl" sz="1400" dirty="0" smtClean="0"/>
              <a:t>doy? </a:t>
            </a:r>
            <a:endParaRPr lang="es-ES_tradnl" sz="1400" dirty="0"/>
          </a:p>
          <a:p>
            <a:pPr marL="261938" indent="-225425">
              <a:buFont typeface="+mj-lt"/>
              <a:buAutoNum type="arabicPeriod"/>
            </a:pPr>
            <a:r>
              <a:rPr lang="es-ES_tradnl" sz="1400" dirty="0" smtClean="0"/>
              <a:t>¿S</a:t>
            </a:r>
            <a:r>
              <a:rPr lang="es-ES" sz="1400" dirty="0" smtClean="0"/>
              <a:t>é </a:t>
            </a:r>
            <a:r>
              <a:rPr lang="es-ES_tradnl" sz="1400" dirty="0" smtClean="0"/>
              <a:t>manejar </a:t>
            </a:r>
            <a:r>
              <a:rPr lang="es-ES_tradnl" sz="1400" dirty="0"/>
              <a:t>el conflicto? </a:t>
            </a:r>
          </a:p>
          <a:p>
            <a:pPr marL="261938" indent="-225425">
              <a:buFont typeface="+mj-lt"/>
              <a:buAutoNum type="arabicPeriod"/>
            </a:pPr>
            <a:r>
              <a:rPr lang="es-ES_tradnl" sz="1400" dirty="0"/>
              <a:t>¿Qué es para </a:t>
            </a:r>
            <a:r>
              <a:rPr lang="es-ES_tradnl" sz="1400" dirty="0" smtClean="0"/>
              <a:t>m</a:t>
            </a:r>
            <a:r>
              <a:rPr lang="es-ES" sz="1400" dirty="0" smtClean="0"/>
              <a:t>í </a:t>
            </a:r>
            <a:r>
              <a:rPr lang="es-ES_tradnl" sz="1400" dirty="0" smtClean="0"/>
              <a:t>la </a:t>
            </a:r>
            <a:r>
              <a:rPr lang="es-ES_tradnl" sz="1400" dirty="0"/>
              <a:t>asertividad? </a:t>
            </a:r>
          </a:p>
          <a:p>
            <a:pPr marL="261938" indent="-225425">
              <a:buFont typeface="+mj-lt"/>
              <a:buAutoNum type="arabicPeriod"/>
            </a:pPr>
            <a:r>
              <a:rPr lang="es-ES_tradnl" sz="1400" dirty="0" smtClean="0"/>
              <a:t> ¿</a:t>
            </a:r>
            <a:r>
              <a:rPr lang="es-ES_tradnl" sz="1400" dirty="0"/>
              <a:t>Cómo </a:t>
            </a:r>
            <a:r>
              <a:rPr lang="es-ES_tradnl" sz="1400" dirty="0" smtClean="0"/>
              <a:t>doy apoyo</a:t>
            </a:r>
            <a:r>
              <a:rPr lang="es-ES_tradnl" sz="1400" dirty="0"/>
              <a:t>?</a:t>
            </a:r>
          </a:p>
          <a:p>
            <a:pPr marL="261938" indent="-225425">
              <a:buFont typeface="+mj-lt"/>
              <a:buAutoNum type="arabicPeriod"/>
            </a:pPr>
            <a:r>
              <a:rPr lang="es-ES_tradnl" sz="1400" dirty="0" smtClean="0"/>
              <a:t> ¿S</a:t>
            </a:r>
            <a:r>
              <a:rPr lang="es-ES" sz="1400" dirty="0" smtClean="0"/>
              <a:t>é </a:t>
            </a:r>
            <a:r>
              <a:rPr lang="es-ES_tradnl" sz="1400" dirty="0" smtClean="0"/>
              <a:t>cuáles </a:t>
            </a:r>
            <a:r>
              <a:rPr lang="es-ES_tradnl" sz="1400" dirty="0"/>
              <a:t>son </a:t>
            </a:r>
            <a:r>
              <a:rPr lang="es-ES_tradnl" sz="1400" dirty="0" smtClean="0"/>
              <a:t>mis derechos </a:t>
            </a:r>
            <a:r>
              <a:rPr lang="es-ES_tradnl" sz="1400" dirty="0"/>
              <a:t>personales</a:t>
            </a:r>
            <a:r>
              <a:rPr lang="es-ES_tradnl" sz="1400" dirty="0" smtClean="0"/>
              <a:t>?</a:t>
            </a:r>
          </a:p>
          <a:p>
            <a:pPr marL="0" indent="0">
              <a:buNone/>
            </a:pPr>
            <a:endParaRPr lang="es-ES_tradnl" sz="1400" dirty="0" smtClean="0"/>
          </a:p>
          <a:p>
            <a:endParaRPr lang="es-ES_tradnl" sz="1400" dirty="0"/>
          </a:p>
        </p:txBody>
      </p:sp>
      <p:pic>
        <p:nvPicPr>
          <p:cNvPr id="7" name="Gráfico 15" descr="Imagen con relleno sólido">
            <a:extLst>
              <a:ext uri="{FF2B5EF4-FFF2-40B4-BE49-F238E27FC236}">
                <a16:creationId xmlns:a16="http://schemas.microsoft.com/office/drawing/2014/main" xmlns="" id="{07326B83-F93D-FF05-F5A0-71382190CC6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1430" y="1311356"/>
            <a:ext cx="4593553" cy="3509532"/>
          </a:xfrm>
          <a:prstGeom prst="rect">
            <a:avLst/>
          </a:prstGeom>
        </p:spPr>
      </p:pic>
      <p:sp>
        <p:nvSpPr>
          <p:cNvPr id="8" name="Bocadillo: rectángulo 11">
            <a:extLst>
              <a:ext uri="{FF2B5EF4-FFF2-40B4-BE49-F238E27FC236}">
                <a16:creationId xmlns="" xmlns:a16="http://schemas.microsoft.com/office/drawing/2014/main" id="{E7DAD816-939E-4B3F-80AC-111FE8A6924B}"/>
              </a:ext>
            </a:extLst>
          </p:cNvPr>
          <p:cNvSpPr/>
          <p:nvPr/>
        </p:nvSpPr>
        <p:spPr>
          <a:xfrm>
            <a:off x="142743" y="4913718"/>
            <a:ext cx="4681337" cy="717802"/>
          </a:xfrm>
          <a:prstGeom prst="wedgeRectCallout">
            <a:avLst>
              <a:gd name="adj1" fmla="val -20640"/>
              <a:gd name="adj2" fmla="val -962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Jonathan:</a:t>
            </a:r>
            <a:r>
              <a:rPr kumimoji="0" lang="es-MX" sz="140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400" u="none" strike="noStrike" kern="1200" cap="none" spc="0" normalizeH="0" baseline="0" noProof="0" dirty="0" smtClean="0">
                <a:ln>
                  <a:noFill/>
                </a:ln>
                <a:solidFill>
                  <a:schemeClr val="bg1"/>
                </a:solidFill>
                <a:effectLst/>
                <a:uLnTx/>
                <a:uFillTx/>
                <a:latin typeface="Calibri" panose="020F0502020204030204"/>
                <a:ea typeface="+mn-ea"/>
                <a:cs typeface="+mn-cs"/>
              </a:rPr>
              <a:t>Integrar</a:t>
            </a:r>
            <a:r>
              <a:rPr kumimoji="0" lang="es-MX" sz="1400" u="none" strike="noStrike" kern="1200" cap="none" spc="0" normalizeH="0" noProof="0" dirty="0" smtClean="0">
                <a:ln>
                  <a:noFill/>
                </a:ln>
                <a:solidFill>
                  <a:schemeClr val="bg1"/>
                </a:solidFill>
                <a:effectLst/>
                <a:uLnTx/>
                <a:uFillTx/>
                <a:latin typeface="Calibri" panose="020F0502020204030204"/>
                <a:ea typeface="+mn-ea"/>
                <a:cs typeface="+mn-cs"/>
              </a:rPr>
              <a:t> una imagen que represente al contenido.</a:t>
            </a:r>
            <a:r>
              <a:rPr lang="es-MX" sz="1400" dirty="0" smtClean="0">
                <a:solidFill>
                  <a:srgbClr val="FF0000"/>
                </a:solidFill>
                <a:latin typeface="Calibri" panose="020F0502020204030204"/>
              </a:rPr>
              <a:t> </a:t>
            </a:r>
            <a:endParaRPr kumimoji="0" lang="es-MX" sz="140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54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3905</TotalTime>
  <Words>5341</Words>
  <Application>Microsoft Office PowerPoint</Application>
  <PresentationFormat>Panorámica</PresentationFormat>
  <Paragraphs>761</Paragraphs>
  <Slides>31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Arial-BoldMT</vt:lpstr>
      <vt:lpstr>ArialMT</vt:lpstr>
      <vt:lpstr>Calibri</vt:lpstr>
      <vt:lpstr>Calibri Light</vt:lpstr>
      <vt:lpstr>MinionPro-Regular</vt:lpstr>
      <vt:lpstr>Times New Roman</vt:lpstr>
      <vt:lpstr>Tema de Office</vt:lpstr>
      <vt:lpstr>Presentación de PowerPoint</vt:lpstr>
      <vt:lpstr>Información general</vt:lpstr>
      <vt:lpstr>Información general</vt:lpstr>
      <vt:lpstr>Desarrollo de los saberes</vt:lpstr>
      <vt:lpstr>Evaluación del desempeño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Fuentes de información</vt:lpstr>
      <vt:lpstr>Disclaimer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220</cp:revision>
  <dcterms:created xsi:type="dcterms:W3CDTF">2022-04-19T16:31:50Z</dcterms:created>
  <dcterms:modified xsi:type="dcterms:W3CDTF">2022-06-02T03:35:54Z</dcterms:modified>
</cp:coreProperties>
</file>