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63" r:id="rId3"/>
    <p:sldId id="288" r:id="rId4"/>
    <p:sldId id="265" r:id="rId5"/>
    <p:sldId id="294" r:id="rId6"/>
    <p:sldId id="295" r:id="rId7"/>
    <p:sldId id="296" r:id="rId8"/>
    <p:sldId id="298" r:id="rId9"/>
    <p:sldId id="299" r:id="rId10"/>
    <p:sldId id="300" r:id="rId11"/>
    <p:sldId id="301" r:id="rId12"/>
    <p:sldId id="291" r:id="rId13"/>
    <p:sldId id="267" r:id="rId14"/>
    <p:sldId id="270"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5857" autoAdjust="0"/>
  </p:normalViewPr>
  <p:slideViewPr>
    <p:cSldViewPr snapToGrid="0">
      <p:cViewPr varScale="1">
        <p:scale>
          <a:sx n="108" d="100"/>
          <a:sy n="108" d="100"/>
        </p:scale>
        <p:origin x="51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03/06/2022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C485804-7FB4-4088-BEBB-C48E3401716D}" type="slidenum">
              <a:rPr lang="es-MX" smtClean="0"/>
              <a:t>1</a:t>
            </a:fld>
            <a:endParaRPr lang="es-MX"/>
          </a:p>
        </p:txBody>
      </p:sp>
    </p:spTree>
    <p:extLst>
      <p:ext uri="{BB962C8B-B14F-4D97-AF65-F5344CB8AC3E}">
        <p14:creationId xmlns:p14="http://schemas.microsoft.com/office/powerpoint/2010/main" val="235282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 xmlns:a16="http://schemas.microsoft.com/office/drawing/2014/main"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 xmlns:a16="http://schemas.microsoft.com/office/drawing/2014/main" id="{6835E749-9139-492E-BCB0-AB65E3E05707}"/>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EFAD806B-4AEE-4173-B8B0-06FFA715A45A}"/>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 xmlns:a16="http://schemas.microsoft.com/office/drawing/2014/main"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0CCF75C5-D984-4962-9CEA-070F96D09A18}"/>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97938848-CB4F-42F8-B2F4-8BD2515D6AD8}"/>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D7726C9A-20EB-41B5-AB8C-7D1B67828D19}"/>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 xmlns:a16="http://schemas.microsoft.com/office/drawing/2014/main"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 xmlns:a16="http://schemas.microsoft.com/office/drawing/2014/main"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 xmlns:a16="http://schemas.microsoft.com/office/drawing/2014/main" id="{55678276-2746-4F02-AB18-8772A7842DCD}"/>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6" name="Marcador de pie de página 5">
            <a:extLst>
              <a:ext uri="{FF2B5EF4-FFF2-40B4-BE49-F238E27FC236}">
                <a16:creationId xmlns="" xmlns:a16="http://schemas.microsoft.com/office/drawing/2014/main"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 xmlns:a16="http://schemas.microsoft.com/office/drawing/2014/main"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 xmlns:a16="http://schemas.microsoft.com/office/drawing/2014/main" id="{6BEB0775-6CDB-4B9C-82D5-9F75E5A51ECB}"/>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8" name="Marcador de pie de página 7">
            <a:extLst>
              <a:ext uri="{FF2B5EF4-FFF2-40B4-BE49-F238E27FC236}">
                <a16:creationId xmlns="" xmlns:a16="http://schemas.microsoft.com/office/drawing/2014/main"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 xmlns:a16="http://schemas.microsoft.com/office/drawing/2014/main"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 xmlns:a16="http://schemas.microsoft.com/office/drawing/2014/main" id="{4B9B4E71-C442-4B77-A44B-F8642C436939}"/>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4" name="Marcador de pie de página 3">
            <a:extLst>
              <a:ext uri="{FF2B5EF4-FFF2-40B4-BE49-F238E27FC236}">
                <a16:creationId xmlns="" xmlns:a16="http://schemas.microsoft.com/office/drawing/2014/main"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 xmlns:a16="http://schemas.microsoft.com/office/drawing/2014/main"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9BB52A9-2BC6-4B9D-8BD8-F76C16F39E7B}"/>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3" name="Marcador de pie de página 2">
            <a:extLst>
              <a:ext uri="{FF2B5EF4-FFF2-40B4-BE49-F238E27FC236}">
                <a16:creationId xmlns="" xmlns:a16="http://schemas.microsoft.com/office/drawing/2014/main"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 xmlns:a16="http://schemas.microsoft.com/office/drawing/2014/main"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 xmlns:a16="http://schemas.microsoft.com/office/drawing/2014/main"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 xmlns:a16="http://schemas.microsoft.com/office/drawing/2014/main"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98B996F7-686E-44DD-9906-E78226016C0E}"/>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6" name="Marcador de pie de página 5">
            <a:extLst>
              <a:ext uri="{FF2B5EF4-FFF2-40B4-BE49-F238E27FC236}">
                <a16:creationId xmlns="" xmlns:a16="http://schemas.microsoft.com/office/drawing/2014/main"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 xmlns:a16="http://schemas.microsoft.com/office/drawing/2014/main"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 xmlns:a16="http://schemas.microsoft.com/office/drawing/2014/main"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C6224DC5-6F6A-48FA-968D-DD85A75A0F0B}"/>
              </a:ext>
            </a:extLst>
          </p:cNvPr>
          <p:cNvSpPr>
            <a:spLocks noGrp="1"/>
          </p:cNvSpPr>
          <p:nvPr>
            <p:ph type="dt" sz="half" idx="10"/>
          </p:nvPr>
        </p:nvSpPr>
        <p:spPr/>
        <p:txBody>
          <a:bodyPr/>
          <a:lstStyle/>
          <a:p>
            <a:fld id="{3D5A02A1-19C7-41C7-9852-E15F2A2AD06A}" type="datetimeFigureOut">
              <a:rPr lang="es-MX" smtClean="0"/>
              <a:t>03/06/2022</a:t>
            </a:fld>
            <a:endParaRPr lang="es-MX"/>
          </a:p>
        </p:txBody>
      </p:sp>
      <p:sp>
        <p:nvSpPr>
          <p:cNvPr id="6" name="Marcador de pie de página 5">
            <a:extLst>
              <a:ext uri="{FF2B5EF4-FFF2-40B4-BE49-F238E27FC236}">
                <a16:creationId xmlns="" xmlns:a16="http://schemas.microsoft.com/office/drawing/2014/main"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 xmlns:a16="http://schemas.microsoft.com/office/drawing/2014/main"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 xmlns:a16="http://schemas.microsoft.com/office/drawing/2014/main"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 xmlns:a16="http://schemas.microsoft.com/office/drawing/2014/main"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03/06/2022</a:t>
            </a:fld>
            <a:endParaRPr lang="es-MX"/>
          </a:p>
        </p:txBody>
      </p:sp>
      <p:sp>
        <p:nvSpPr>
          <p:cNvPr id="5" name="Marcador de pie de página 4">
            <a:extLst>
              <a:ext uri="{FF2B5EF4-FFF2-40B4-BE49-F238E27FC236}">
                <a16:creationId xmlns="" xmlns:a16="http://schemas.microsoft.com/office/drawing/2014/main"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 xmlns:a16="http://schemas.microsoft.com/office/drawing/2014/main"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StiCdEAhjo" TargetMode="External"/><Relationship Id="rId2" Type="http://schemas.openxmlformats.org/officeDocument/2006/relationships/hyperlink" Target="https://youtu.be/24CM4g8V6w8" TargetMode="Externa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celuladgdaie.github.io/AJC/documentos/Reglas%20Foros%20de%20discusion.pdf"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compartirpalabramaestra.org/actualidad/blog/cual-es-la-importancia-de-aprender-otro-idioma" TargetMode="External"/><Relationship Id="rId3" Type="http://schemas.openxmlformats.org/officeDocument/2006/relationships/hyperlink" Target="https://depsicologia.com/piramide-de-maslow/" TargetMode="External"/><Relationship Id="rId7" Type="http://schemas.openxmlformats.org/officeDocument/2006/relationships/hyperlink" Target="https://youtu.be/YStiCdEAhjo" TargetMode="External"/><Relationship Id="rId2" Type="http://schemas.openxmlformats.org/officeDocument/2006/relationships/hyperlink" Target="https://commons.wikimedia.org/wiki/File:Maslow's_Hierarchy_of_Needs2.svg" TargetMode="External"/><Relationship Id="rId1" Type="http://schemas.openxmlformats.org/officeDocument/2006/relationships/slideLayout" Target="../slideLayouts/slideLayout6.xml"/><Relationship Id="rId6" Type="http://schemas.openxmlformats.org/officeDocument/2006/relationships/hyperlink" Target="https://qr.ae/pvYVkf" TargetMode="External"/><Relationship Id="rId11" Type="http://schemas.openxmlformats.org/officeDocument/2006/relationships/image" Target="../media/image1.png"/><Relationship Id="rId5" Type="http://schemas.openxmlformats.org/officeDocument/2006/relationships/hyperlink" Target="https://youtu.be/qhfYKTMchX4" TargetMode="External"/><Relationship Id="rId10" Type="http://schemas.openxmlformats.org/officeDocument/2006/relationships/hyperlink" Target="https://www.jovenesenlaciencia.ugto.mx/index.php/jovenesenlaciencia/article/view/938" TargetMode="External"/><Relationship Id="rId4" Type="http://schemas.openxmlformats.org/officeDocument/2006/relationships/hyperlink" Target="https://youtu.be/24CM4g8V6w8" TargetMode="External"/><Relationship Id="rId9" Type="http://schemas.openxmlformats.org/officeDocument/2006/relationships/hyperlink" Target="https://www.redalyc.org/articulo.oa?id=8772414100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ialnet.unirioja.es/servlet/articulo?codigo=6794283" TargetMode="External"/><Relationship Id="rId2" Type="http://schemas.openxmlformats.org/officeDocument/2006/relationships/hyperlink" Target="https://blogs.iadb.org/desarrollo-infantil/es/prejuicios-afectan-decisiones/" TargetMode="External"/><Relationship Id="rId1" Type="http://schemas.openxmlformats.org/officeDocument/2006/relationships/slideLayout" Target="../slideLayouts/slideLayout6.xml"/><Relationship Id="rId6" Type="http://schemas.openxmlformats.org/officeDocument/2006/relationships/hyperlink" Target="https://qr.ae/pvYVks" TargetMode="External"/><Relationship Id="rId5" Type="http://schemas.openxmlformats.org/officeDocument/2006/relationships/hyperlink" Target="https://prezi.com/euzhzssm4dvu/ramas-de-la-biologia/" TargetMode="External"/><Relationship Id="rId4" Type="http://schemas.openxmlformats.org/officeDocument/2006/relationships/hyperlink" Target="https://dialnet.unirioja.es/servlet/articulo?codigo=692188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prezi.com/euzhzssm4dvu/ramas-de-la-biologia/"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uv.mx/iice/files/2018/01/Diez-Anos-Celebrando-el-Cerebro-2.pdf" TargetMode="External"/><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hyperlink" Target="https://www.uv.mx/eneurobiologia/vols/2011/suplemento/BrainFact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jovenesenlaciencia.ugto.mx/index.php/jovenesenlaciencia/article/view/938" TargetMode="External"/><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hyperlink" Target="https://youtu.be/qhfYKTMchX4"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oleObject" Target="KINGSTON:material%20adicional%20como%20ser%20responsablemodulo%202:Tema%204:2%20Self%20actualization.docx!OLE_LINK1"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hyperlink" Target="https://www.redalyc.org/articulo.oa?id=87724141002"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s://www.compartirpalabramaestra.org/actualidad/blog/cual-es-la-importancia-de-aprender-otro-idio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 xmlns:a16="http://schemas.microsoft.com/office/drawing/2014/main"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 xmlns:a16="http://schemas.microsoft.com/office/drawing/2014/main"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 xmlns:a16="http://schemas.microsoft.com/office/drawing/2014/main"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 xmlns:a16="http://schemas.microsoft.com/office/drawing/2014/main"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 xmlns:a16="http://schemas.microsoft.com/office/drawing/2014/main"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 xmlns:a16="http://schemas.microsoft.com/office/drawing/2014/main"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 xmlns:a16="http://schemas.microsoft.com/office/drawing/2014/main" id="{41186FA1-1C5E-40EF-B49E-558AD11333ED}"/>
              </a:ext>
            </a:extLst>
          </p:cNvPr>
          <p:cNvSpPr>
            <a:spLocks noGrp="1"/>
          </p:cNvSpPr>
          <p:nvPr>
            <p:ph type="title"/>
          </p:nvPr>
        </p:nvSpPr>
        <p:spPr>
          <a:xfrm>
            <a:off x="507547" y="1688119"/>
            <a:ext cx="3417339" cy="2053883"/>
          </a:xfrm>
        </p:spPr>
        <p:txBody>
          <a:bodyPr>
            <a:noAutofit/>
          </a:bodyPr>
          <a:lstStyle/>
          <a:p>
            <a:r>
              <a:rPr lang="es-MX" sz="3200" b="1" dirty="0" smtClean="0">
                <a:solidFill>
                  <a:schemeClr val="bg1"/>
                </a:solidFill>
              </a:rPr>
              <a:t>Módulo 2</a:t>
            </a:r>
            <a:endParaRPr lang="es-MX" sz="3200" b="1" dirty="0">
              <a:solidFill>
                <a:schemeClr val="bg1"/>
              </a:solidFill>
            </a:endParaRPr>
          </a:p>
        </p:txBody>
      </p:sp>
      <p:sp>
        <p:nvSpPr>
          <p:cNvPr id="15" name="CuadroTexto 14">
            <a:extLst>
              <a:ext uri="{FF2B5EF4-FFF2-40B4-BE49-F238E27FC236}">
                <a16:creationId xmlns="" xmlns:a16="http://schemas.microsoft.com/office/drawing/2014/main" id="{8DABCDCA-2EBD-4B81-AB3B-FA6731242522}"/>
              </a:ext>
            </a:extLst>
          </p:cNvPr>
          <p:cNvSpPr txBox="1"/>
          <p:nvPr/>
        </p:nvSpPr>
        <p:spPr>
          <a:xfrm>
            <a:off x="2886362" y="3742002"/>
            <a:ext cx="6419273" cy="1077218"/>
          </a:xfrm>
          <a:prstGeom prst="rect">
            <a:avLst/>
          </a:prstGeom>
          <a:noFill/>
        </p:spPr>
        <p:txBody>
          <a:bodyPr wrap="square">
            <a:spAutoFit/>
          </a:bodyPr>
          <a:lstStyle/>
          <a:p>
            <a:pPr algn="ctr"/>
            <a:r>
              <a:rPr lang="es-MX" sz="3200" b="1" dirty="0" smtClean="0">
                <a:solidFill>
                  <a:schemeClr val="bg1"/>
                </a:solidFill>
              </a:rPr>
              <a:t>Conocimiento</a:t>
            </a:r>
          </a:p>
          <a:p>
            <a:pPr algn="ctr"/>
            <a:r>
              <a:rPr lang="es-MX" sz="3200" b="1" dirty="0" smtClean="0">
                <a:solidFill>
                  <a:schemeClr val="bg1"/>
                </a:solidFill>
              </a:rPr>
              <a:t>general</a:t>
            </a:r>
            <a:endParaRPr lang="es-MX" sz="3200" b="1" dirty="0">
              <a:solidFill>
                <a:schemeClr val="bg1"/>
              </a:solidFill>
            </a:endParaRPr>
          </a:p>
        </p:txBody>
      </p:sp>
    </p:spTree>
    <p:extLst>
      <p:ext uri="{BB962C8B-B14F-4D97-AF65-F5344CB8AC3E}">
        <p14:creationId xmlns:p14="http://schemas.microsoft.com/office/powerpoint/2010/main" val="68634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12">
            <a:extLst>
              <a:ext uri="{FF2B5EF4-FFF2-40B4-BE49-F238E27FC236}">
                <a16:creationId xmlns="" xmlns:a16="http://schemas.microsoft.com/office/drawing/2014/main" id="{AEA3DFEE-37E7-42E5-A1DE-D2E6C9BD02A9}"/>
              </a:ext>
            </a:extLst>
          </p:cNvPr>
          <p:cNvSpPr/>
          <p:nvPr/>
        </p:nvSpPr>
        <p:spPr>
          <a:xfrm>
            <a:off x="956071" y="265080"/>
            <a:ext cx="10357692" cy="43234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2.5 Medio ambiente y h</a:t>
            </a:r>
            <a:r>
              <a:rPr kumimoji="0" lang="es-ES" sz="2400" b="1" i="0" u="none" strike="noStrike" kern="1200" cap="none" spc="0" normalizeH="0" baseline="0" noProof="0" dirty="0" err="1" smtClean="0">
                <a:ln>
                  <a:noFill/>
                </a:ln>
                <a:solidFill>
                  <a:prstClr val="white"/>
                </a:solidFill>
                <a:effectLst/>
                <a:uLnTx/>
                <a:uFillTx/>
                <a:latin typeface="Calibri" panose="020F0502020204030204"/>
                <a:ea typeface="+mn-ea"/>
                <a:cs typeface="+mn-cs"/>
              </a:rPr>
              <a:t>ábitos</a:t>
            </a:r>
            <a:r>
              <a:rPr kumimoji="0" lang="es-ES" sz="2400" b="1" i="0" u="none" strike="noStrike" kern="1200" cap="none" spc="0" normalizeH="0" baseline="0" noProof="0" dirty="0" smtClean="0">
                <a:ln>
                  <a:noFill/>
                </a:ln>
                <a:solidFill>
                  <a:prstClr val="white"/>
                </a:solidFill>
                <a:effectLst/>
                <a:uLnTx/>
                <a:uFillTx/>
                <a:latin typeface="Calibri" panose="020F0502020204030204"/>
                <a:ea typeface="+mn-ea"/>
                <a:cs typeface="+mn-cs"/>
              </a:rPr>
              <a:t> de consumo</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ángulo 7"/>
          <p:cNvSpPr/>
          <p:nvPr/>
        </p:nvSpPr>
        <p:spPr>
          <a:xfrm>
            <a:off x="956071" y="2741276"/>
            <a:ext cx="10357692" cy="3970318"/>
          </a:xfrm>
          <a:prstGeom prst="rect">
            <a:avLst/>
          </a:prstGeom>
        </p:spPr>
        <p:txBody>
          <a:bodyPr wrap="square">
            <a:spAutoFit/>
          </a:bodyPr>
          <a:lstStyle/>
          <a:p>
            <a:pPr algn="just"/>
            <a:r>
              <a:rPr lang="es-ES_tradnl" dirty="0" smtClean="0">
                <a:solidFill>
                  <a:srgbClr val="000000"/>
                </a:solidFill>
                <a:latin typeface="Arial" charset="0"/>
                <a:ea typeface="Arial" charset="0"/>
                <a:cs typeface="MinionPro-Regular" charset="0"/>
              </a:rPr>
              <a:t>Actualmente </a:t>
            </a:r>
            <a:r>
              <a:rPr lang="es-ES_tradnl" dirty="0">
                <a:solidFill>
                  <a:srgbClr val="000000"/>
                </a:solidFill>
                <a:latin typeface="Arial" charset="0"/>
                <a:ea typeface="Arial" charset="0"/>
                <a:cs typeface="MinionPro-Regular" charset="0"/>
              </a:rPr>
              <a:t>contamos con una herramienta poderosa llamada internet. El internet hace posible que tengamos acceso a una cantidad casi ilimitada de información. Sin embargo, no todas las fuentes de información son confiables. ¿Cómo consumes información? ¿Cuáles son tus hábitos como usuario de internet</a:t>
            </a:r>
            <a:r>
              <a:rPr lang="es-ES_tradnl" dirty="0" smtClean="0">
                <a:solidFill>
                  <a:srgbClr val="000000"/>
                </a:solidFill>
                <a:latin typeface="Arial" charset="0"/>
                <a:ea typeface="Arial" charset="0"/>
                <a:cs typeface="MinionPro-Regular" charset="0"/>
              </a:rPr>
              <a:t>?</a:t>
            </a:r>
            <a:r>
              <a:rPr lang="es-ES_tradnl" dirty="0"/>
              <a:t> </a:t>
            </a:r>
            <a:endParaRPr lang="es-ES_tradnl" dirty="0" smtClean="0"/>
          </a:p>
          <a:p>
            <a:endParaRPr lang="es-ES_tradnl" dirty="0"/>
          </a:p>
          <a:p>
            <a:r>
              <a:rPr lang="es-ES_tradnl" dirty="0" smtClean="0"/>
              <a:t>A continuación</a:t>
            </a:r>
            <a:r>
              <a:rPr lang="es-ES" dirty="0" smtClean="0"/>
              <a:t>, revisa </a:t>
            </a:r>
            <a:r>
              <a:rPr lang="es-ES_tradnl" dirty="0" smtClean="0"/>
              <a:t>el </a:t>
            </a:r>
            <a:r>
              <a:rPr lang="es-ES_tradnl" dirty="0"/>
              <a:t>siguiente documental para ampliar tu percepción acerca </a:t>
            </a:r>
            <a:r>
              <a:rPr lang="es-ES_tradnl" dirty="0" smtClean="0"/>
              <a:t>de la </a:t>
            </a:r>
            <a:r>
              <a:rPr lang="es-ES_tradnl" i="1" dirty="0" smtClean="0"/>
              <a:t>Obsolescencia </a:t>
            </a:r>
            <a:r>
              <a:rPr lang="es-ES_tradnl" i="1" dirty="0"/>
              <a:t>programada. Comprar, tirar, </a:t>
            </a:r>
            <a:r>
              <a:rPr lang="es-ES_tradnl" i="1" dirty="0" smtClean="0"/>
              <a:t>comprar</a:t>
            </a:r>
            <a:r>
              <a:rPr lang="es-ES_tradnl" dirty="0" smtClean="0"/>
              <a:t>: </a:t>
            </a:r>
          </a:p>
          <a:p>
            <a:endParaRPr lang="es-ES_tradnl" u="sng" dirty="0" smtClean="0">
              <a:hlinkClick r:id="rId2"/>
            </a:endParaRPr>
          </a:p>
          <a:p>
            <a:r>
              <a:rPr lang="es-ES_tradnl" u="sng" dirty="0" smtClean="0">
                <a:hlinkClick r:id="rId2"/>
              </a:rPr>
              <a:t>https</a:t>
            </a:r>
            <a:r>
              <a:rPr lang="es-ES_tradnl" u="sng" dirty="0">
                <a:hlinkClick r:id="rId2"/>
              </a:rPr>
              <a:t>://youtu.be/24CM4g8V6w8</a:t>
            </a:r>
            <a:r>
              <a:rPr lang="es-ES_tradnl" u="sng" dirty="0"/>
              <a:t> </a:t>
            </a:r>
            <a:r>
              <a:rPr lang="es-ES_tradnl" u="sng" dirty="0" smtClean="0"/>
              <a:t> </a:t>
            </a:r>
            <a:endParaRPr lang="es-ES_tradnl" dirty="0"/>
          </a:p>
          <a:p>
            <a:r>
              <a:rPr lang="es-ES_tradnl" dirty="0"/>
              <a:t> </a:t>
            </a:r>
          </a:p>
          <a:p>
            <a:r>
              <a:rPr lang="es-ES_tradnl" dirty="0"/>
              <a:t>Finalmente, </a:t>
            </a:r>
            <a:r>
              <a:rPr lang="es-ES_tradnl" dirty="0" smtClean="0"/>
              <a:t>en el siguiente </a:t>
            </a:r>
            <a:r>
              <a:rPr lang="es-ES_tradnl" dirty="0"/>
              <a:t>video </a:t>
            </a:r>
            <a:r>
              <a:rPr lang="es-ES" dirty="0" smtClean="0"/>
              <a:t>te percatarás de </a:t>
            </a:r>
            <a:r>
              <a:rPr lang="es-ES_tradnl" dirty="0" smtClean="0"/>
              <a:t>cómo </a:t>
            </a:r>
            <a:r>
              <a:rPr lang="es-ES_tradnl" dirty="0"/>
              <a:t>la mercadotecnia utiliza la Pirámide de </a:t>
            </a:r>
            <a:r>
              <a:rPr lang="es-ES_tradnl" dirty="0" err="1"/>
              <a:t>Maslow</a:t>
            </a:r>
            <a:r>
              <a:rPr lang="es-ES_tradnl" dirty="0"/>
              <a:t> para promover el consumismo: </a:t>
            </a:r>
            <a:endParaRPr lang="es-ES_tradnl" dirty="0" smtClean="0"/>
          </a:p>
          <a:p>
            <a:endParaRPr lang="es-ES_tradnl" u="sng" dirty="0">
              <a:hlinkClick r:id="rId3"/>
            </a:endParaRPr>
          </a:p>
          <a:p>
            <a:r>
              <a:rPr lang="es-ES_tradnl" u="sng" dirty="0" smtClean="0">
                <a:hlinkClick r:id="rId3"/>
              </a:rPr>
              <a:t>https</a:t>
            </a:r>
            <a:r>
              <a:rPr lang="es-ES_tradnl" u="sng" dirty="0">
                <a:hlinkClick r:id="rId3"/>
              </a:rPr>
              <a:t>://</a:t>
            </a:r>
            <a:r>
              <a:rPr lang="es-ES_tradnl" u="sng" dirty="0" smtClean="0">
                <a:hlinkClick r:id="rId3"/>
              </a:rPr>
              <a:t>www.youtube.com/watch?v=YStiCdEAhjo</a:t>
            </a:r>
            <a:endParaRPr lang="es-ES_tradnl" dirty="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071" y="882978"/>
            <a:ext cx="3036066" cy="1556709"/>
          </a:xfrm>
          <a:prstGeom prst="rect">
            <a:avLst/>
          </a:prstGeom>
        </p:spPr>
      </p:pic>
      <p:sp>
        <p:nvSpPr>
          <p:cNvPr id="10" name="Rectángulo 9"/>
          <p:cNvSpPr/>
          <p:nvPr/>
        </p:nvSpPr>
        <p:spPr>
          <a:xfrm>
            <a:off x="4326673" y="882978"/>
            <a:ext cx="6987090" cy="1089529"/>
          </a:xfrm>
          <a:prstGeom prst="rect">
            <a:avLst/>
          </a:prstGeom>
        </p:spPr>
        <p:txBody>
          <a:bodyPr wrap="square">
            <a:spAutoFit/>
          </a:bodyPr>
          <a:lstStyle/>
          <a:p>
            <a:pPr algn="just">
              <a:lnSpc>
                <a:spcPct val="120000"/>
              </a:lnSpc>
              <a:spcAft>
                <a:spcPts val="0"/>
              </a:spcAft>
            </a:pPr>
            <a:r>
              <a:rPr lang="es-ES_tradnl" dirty="0">
                <a:solidFill>
                  <a:srgbClr val="000000"/>
                </a:solidFill>
                <a:latin typeface="Arial" charset="0"/>
                <a:ea typeface="Arial" charset="0"/>
                <a:cs typeface="MinionPro-Regular" charset="0"/>
              </a:rPr>
              <a:t>El cambio climático es un problema que afecta a la humanidad entera. ¿Cómo tus hábitos de consumo contribuyen al calentamiento global? </a:t>
            </a:r>
            <a:endParaRPr lang="es-ES_tradnl" dirty="0">
              <a:solidFill>
                <a:srgbClr val="000000"/>
              </a:solidFill>
              <a:latin typeface="MinionPro-Regular" charset="0"/>
              <a:ea typeface="Calibri" charset="0"/>
              <a:cs typeface="MinionPro-Regular" charset="0"/>
            </a:endParaRPr>
          </a:p>
        </p:txBody>
      </p:sp>
      <p:sp>
        <p:nvSpPr>
          <p:cNvPr id="11" name="Bocadillo: rectángulo 10">
            <a:extLst>
              <a:ext uri="{FF2B5EF4-FFF2-40B4-BE49-F238E27FC236}">
                <a16:creationId xmlns="" xmlns:a16="http://schemas.microsoft.com/office/drawing/2014/main" id="{7B8B499A-6106-4A5B-8993-F9F7E5CF9BD7}"/>
              </a:ext>
            </a:extLst>
          </p:cNvPr>
          <p:cNvSpPr/>
          <p:nvPr/>
        </p:nvSpPr>
        <p:spPr>
          <a:xfrm>
            <a:off x="4326673" y="2158062"/>
            <a:ext cx="5447107" cy="397659"/>
          </a:xfrm>
          <a:prstGeom prst="wedgeRectCallout">
            <a:avLst>
              <a:gd name="adj1" fmla="val -58675"/>
              <a:gd name="adj2" fmla="val -4932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Tree>
    <p:extLst>
      <p:ext uri="{BB962C8B-B14F-4D97-AF65-F5344CB8AC3E}">
        <p14:creationId xmlns:p14="http://schemas.microsoft.com/office/powerpoint/2010/main" val="196070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srcRect t="18932" r="3402"/>
          <a:stretch/>
        </p:blipFill>
        <p:spPr>
          <a:xfrm>
            <a:off x="910060" y="428049"/>
            <a:ext cx="3690229" cy="1339442"/>
          </a:xfrm>
          <a:prstGeom prst="rect">
            <a:avLst/>
          </a:prstGeom>
        </p:spPr>
      </p:pic>
      <p:sp>
        <p:nvSpPr>
          <p:cNvPr id="8" name="CuadroTexto 7">
            <a:extLst>
              <a:ext uri="{FF2B5EF4-FFF2-40B4-BE49-F238E27FC236}">
                <a16:creationId xmlns="" xmlns:a16="http://schemas.microsoft.com/office/drawing/2014/main" id="{6B9177FD-7CD6-EEDA-DEA2-AB93DB3B4450}"/>
              </a:ext>
            </a:extLst>
          </p:cNvPr>
          <p:cNvSpPr txBox="1"/>
          <p:nvPr/>
        </p:nvSpPr>
        <p:spPr>
          <a:xfrm>
            <a:off x="571180" y="133449"/>
            <a:ext cx="5165360" cy="276999"/>
          </a:xfrm>
          <a:prstGeom prst="rect">
            <a:avLst/>
          </a:prstGeom>
          <a:noFill/>
        </p:spPr>
        <p:txBody>
          <a:bodyPr wrap="square" rtlCol="0">
            <a:spAutoFit/>
          </a:bodyPr>
          <a:lstStyle/>
          <a:p>
            <a:r>
              <a:rPr lang="es-MX" sz="1200" dirty="0" smtClean="0"/>
              <a:t>Haz</a:t>
            </a:r>
            <a:r>
              <a:rPr lang="es-MX" sz="1200" dirty="0" smtClean="0">
                <a:solidFill>
                  <a:srgbClr val="FF0000"/>
                </a:solidFill>
              </a:rPr>
              <a:t> </a:t>
            </a:r>
            <a:r>
              <a:rPr lang="es-MX" sz="1200" dirty="0" smtClean="0"/>
              <a:t>clic </a:t>
            </a:r>
            <a:r>
              <a:rPr lang="es-MX" sz="1200" dirty="0"/>
              <a:t>sobre el </a:t>
            </a:r>
            <a:r>
              <a:rPr lang="es-MX" sz="1200" dirty="0" smtClean="0"/>
              <a:t>icono </a:t>
            </a:r>
            <a:r>
              <a:rPr lang="es-MX" sz="1200" dirty="0"/>
              <a:t>para ver la descripción de cada  evidencia de desempeño.</a:t>
            </a:r>
          </a:p>
        </p:txBody>
      </p:sp>
      <p:pic>
        <p:nvPicPr>
          <p:cNvPr id="9" name="Imagen 8"/>
          <p:cNvPicPr>
            <a:picLocks noChangeAspect="1"/>
          </p:cNvPicPr>
          <p:nvPr/>
        </p:nvPicPr>
        <p:blipFill>
          <a:blip r:embed="rId3"/>
          <a:stretch>
            <a:fillRect/>
          </a:stretch>
        </p:blipFill>
        <p:spPr>
          <a:xfrm>
            <a:off x="174079" y="145222"/>
            <a:ext cx="397101" cy="282827"/>
          </a:xfrm>
          <a:prstGeom prst="rect">
            <a:avLst/>
          </a:prstGeom>
        </p:spPr>
      </p:pic>
      <p:sp>
        <p:nvSpPr>
          <p:cNvPr id="13" name="Rectángulo: esquinas redondeadas 4">
            <a:extLst>
              <a:ext uri="{FF2B5EF4-FFF2-40B4-BE49-F238E27FC236}">
                <a16:creationId xmlns="" xmlns:a16="http://schemas.microsoft.com/office/drawing/2014/main" id="{AF55A350-95FD-4BE3-B989-8FABA6F383DF}"/>
              </a:ext>
            </a:extLst>
          </p:cNvPr>
          <p:cNvSpPr/>
          <p:nvPr/>
        </p:nvSpPr>
        <p:spPr>
          <a:xfrm>
            <a:off x="5194328" y="591924"/>
            <a:ext cx="5562461" cy="50584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0" u="none" strike="noStrike" kern="1200" cap="none" spc="0" normalizeH="0" baseline="0" noProof="0" dirty="0" smtClean="0">
                <a:ln>
                  <a:noFill/>
                </a:ln>
                <a:solidFill>
                  <a:prstClr val="white"/>
                </a:solidFill>
                <a:effectLst/>
                <a:uLnTx/>
                <a:uFillTx/>
                <a:latin typeface="Calibri" panose="020F0502020204030204"/>
                <a:ea typeface="+mn-ea"/>
                <a:cs typeface="+mn-cs"/>
              </a:rPr>
              <a:t>Actividad 2. Pensamientos</a:t>
            </a:r>
            <a:r>
              <a:rPr kumimoji="0" lang="es-MX" sz="2000" b="1" i="0" u="none" strike="noStrike" kern="1200" cap="none" spc="0" normalizeH="0" noProof="0" dirty="0" smtClean="0">
                <a:ln>
                  <a:noFill/>
                </a:ln>
                <a:solidFill>
                  <a:prstClr val="white"/>
                </a:solidFill>
                <a:effectLst/>
                <a:uLnTx/>
                <a:uFillTx/>
                <a:latin typeface="Calibri" panose="020F0502020204030204"/>
                <a:ea typeface="+mn-ea"/>
                <a:cs typeface="+mn-cs"/>
              </a:rPr>
              <a:t> y reflexiones</a:t>
            </a:r>
            <a:endParaRPr kumimoji="0" lang="es-MX"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ángulo 13"/>
          <p:cNvSpPr/>
          <p:nvPr/>
        </p:nvSpPr>
        <p:spPr>
          <a:xfrm>
            <a:off x="5194328" y="1306775"/>
            <a:ext cx="6096000" cy="4339650"/>
          </a:xfrm>
          <a:prstGeom prst="rect">
            <a:avLst/>
          </a:prstGeom>
        </p:spPr>
        <p:txBody>
          <a:bodyPr>
            <a:spAutoFit/>
          </a:bodyPr>
          <a:lstStyle/>
          <a:p>
            <a:r>
              <a:rPr lang="es-MX" sz="1200" b="1" dirty="0">
                <a:latin typeface="Arial"/>
                <a:cs typeface="Arial"/>
              </a:rPr>
              <a:t>Descripción</a:t>
            </a:r>
            <a:r>
              <a:rPr lang="es-MX" sz="1200" b="1" dirty="0" smtClean="0">
                <a:latin typeface="Arial"/>
                <a:cs typeface="Arial"/>
              </a:rPr>
              <a:t>:</a:t>
            </a:r>
          </a:p>
          <a:p>
            <a:endParaRPr lang="es-ES_tradnl" sz="1200" b="1" dirty="0">
              <a:latin typeface="Arial"/>
              <a:cs typeface="Arial"/>
            </a:endParaRPr>
          </a:p>
          <a:p>
            <a:pPr marL="228600" indent="-228600" algn="just">
              <a:buFont typeface="+mj-lt"/>
              <a:buAutoNum type="arabicPeriod"/>
            </a:pPr>
            <a:r>
              <a:rPr lang="es-ES_tradnl" sz="1200" dirty="0" smtClean="0">
                <a:latin typeface="Arial" charset="0"/>
                <a:ea typeface="Arial" charset="0"/>
                <a:cs typeface="Arial" charset="0"/>
              </a:rPr>
              <a:t>Reflexiona </a:t>
            </a:r>
            <a:r>
              <a:rPr lang="es-ES_tradnl" sz="1200" dirty="0">
                <a:latin typeface="Arial" charset="0"/>
                <a:ea typeface="Arial" charset="0"/>
                <a:cs typeface="Arial" charset="0"/>
              </a:rPr>
              <a:t>acerca de los videos y lecturas </a:t>
            </a:r>
            <a:r>
              <a:rPr lang="es-ES_tradnl" sz="1200" dirty="0" smtClean="0">
                <a:latin typeface="Arial" charset="0"/>
                <a:ea typeface="Arial" charset="0"/>
                <a:cs typeface="Arial" charset="0"/>
              </a:rPr>
              <a:t>presentadas en </a:t>
            </a:r>
            <a:r>
              <a:rPr lang="es-ES_tradnl" sz="1200" dirty="0">
                <a:latin typeface="Arial" charset="0"/>
                <a:ea typeface="Arial" charset="0"/>
                <a:cs typeface="Arial" charset="0"/>
              </a:rPr>
              <a:t>este módulo. Identifica qué pensamientos vienen a tu mente y qué emociones te provoca la información proporcionada.</a:t>
            </a:r>
          </a:p>
          <a:p>
            <a:pPr marL="228600" indent="-228600" algn="just">
              <a:buFont typeface="+mj-lt"/>
              <a:buAutoNum type="arabicPeriod"/>
            </a:pPr>
            <a:r>
              <a:rPr lang="es-ES_tradnl" sz="1200" dirty="0" smtClean="0">
                <a:latin typeface="Arial" charset="0"/>
                <a:ea typeface="Arial" charset="0"/>
                <a:cs typeface="Arial" charset="0"/>
              </a:rPr>
              <a:t>Trata </a:t>
            </a:r>
            <a:r>
              <a:rPr lang="es-ES_tradnl" sz="1200" dirty="0">
                <a:latin typeface="Arial" charset="0"/>
                <a:ea typeface="Arial" charset="0"/>
                <a:cs typeface="Arial" charset="0"/>
              </a:rPr>
              <a:t>de reflexionar y darte cuenta de qué piensas de cada tema. No juzgues los contenidos con adjetivos como "interesante" o "bonito". Utiliza frases como "yo pienso que", "me di cuenta de que</a:t>
            </a:r>
            <a:r>
              <a:rPr lang="es-ES_tradnl" sz="1200" dirty="0" smtClean="0">
                <a:latin typeface="Arial" charset="0"/>
                <a:ea typeface="Arial" charset="0"/>
                <a:cs typeface="Arial" charset="0"/>
              </a:rPr>
              <a:t>".</a:t>
            </a:r>
          </a:p>
          <a:p>
            <a:pPr marL="228600" indent="-228600" algn="just">
              <a:buFont typeface="+mj-lt"/>
              <a:buAutoNum type="arabicPeriod"/>
            </a:pPr>
            <a:r>
              <a:rPr lang="es-MX" sz="1200" dirty="0" smtClean="0">
                <a:latin typeface="Arial"/>
                <a:cs typeface="Arial"/>
              </a:rPr>
              <a:t>El </a:t>
            </a:r>
            <a:r>
              <a:rPr lang="es-MX" sz="1200" dirty="0">
                <a:latin typeface="Arial"/>
                <a:cs typeface="Arial"/>
              </a:rPr>
              <a:t>texto deberá ser de una extensión de </a:t>
            </a:r>
            <a:r>
              <a:rPr lang="es-MX" sz="1200" dirty="0" smtClean="0">
                <a:latin typeface="Arial"/>
                <a:cs typeface="Arial"/>
              </a:rPr>
              <a:t>1 </a:t>
            </a:r>
            <a:r>
              <a:rPr lang="es-MX" sz="1200" dirty="0">
                <a:latin typeface="Arial"/>
                <a:cs typeface="Arial"/>
              </a:rPr>
              <a:t>a </a:t>
            </a:r>
            <a:r>
              <a:rPr lang="es-MX" sz="1200" dirty="0" smtClean="0">
                <a:latin typeface="Arial"/>
                <a:cs typeface="Arial"/>
              </a:rPr>
              <a:t>2 </a:t>
            </a:r>
            <a:r>
              <a:rPr lang="es-MX" sz="1200" dirty="0">
                <a:latin typeface="Arial"/>
                <a:cs typeface="Arial"/>
              </a:rPr>
              <a:t>cuartillas, con letra Arial a 12 puntos.</a:t>
            </a:r>
          </a:p>
          <a:p>
            <a:pPr lvl="0"/>
            <a:endParaRPr lang="es-MX" sz="1200" b="1" dirty="0">
              <a:latin typeface="Arial"/>
              <a:cs typeface="Arial"/>
            </a:endParaRPr>
          </a:p>
          <a:p>
            <a:pPr lvl="0"/>
            <a:r>
              <a:rPr lang="es-MX" sz="1200" b="1" dirty="0">
                <a:latin typeface="Arial"/>
                <a:cs typeface="Arial"/>
              </a:rPr>
              <a:t>Criterios de desempeño</a:t>
            </a:r>
            <a:r>
              <a:rPr lang="es-MX" sz="1200" b="1" dirty="0" smtClean="0">
                <a:latin typeface="Arial"/>
                <a:cs typeface="Arial"/>
              </a:rPr>
              <a:t>:</a:t>
            </a:r>
          </a:p>
          <a:p>
            <a:pPr lvl="0"/>
            <a:endParaRPr lang="es-MX" sz="1200" b="1" dirty="0">
              <a:latin typeface="Arial"/>
              <a:cs typeface="Arial"/>
            </a:endParaRPr>
          </a:p>
          <a:p>
            <a:pPr marL="342900" lvl="0" indent="-342900">
              <a:buAutoNum type="arabicPeriod"/>
            </a:pPr>
            <a:r>
              <a:rPr lang="es-MX" sz="1200" dirty="0">
                <a:latin typeface="Arial"/>
                <a:cs typeface="Arial"/>
              </a:rPr>
              <a:t>Suficiencia y coherencia en la redacción del documento.</a:t>
            </a:r>
          </a:p>
          <a:p>
            <a:pPr marL="342900" lvl="0" indent="-342900">
              <a:buAutoNum type="arabicPeriod"/>
            </a:pPr>
            <a:r>
              <a:rPr lang="es-MX" sz="1200" dirty="0">
                <a:latin typeface="Arial"/>
                <a:cs typeface="Arial"/>
              </a:rPr>
              <a:t>Claridad en el autoconocimiento adquirido sobre los aspectos revisados.</a:t>
            </a:r>
          </a:p>
          <a:p>
            <a:pPr marL="342900" lvl="0" indent="-342900">
              <a:buAutoNum type="arabicPeriod"/>
            </a:pPr>
            <a:r>
              <a:rPr lang="es-MX" sz="1200" dirty="0">
                <a:latin typeface="Arial"/>
                <a:cs typeface="Arial"/>
              </a:rPr>
              <a:t>Argumentación de ideas.</a:t>
            </a:r>
          </a:p>
          <a:p>
            <a:pPr lvl="0"/>
            <a:endParaRPr lang="es-MX" sz="1200" dirty="0">
              <a:latin typeface="Arial"/>
              <a:cs typeface="Arial"/>
            </a:endParaRPr>
          </a:p>
          <a:p>
            <a:pPr lvl="0"/>
            <a:r>
              <a:rPr lang="es-MX" sz="1200" b="1" dirty="0">
                <a:latin typeface="Arial"/>
                <a:cs typeface="Arial"/>
              </a:rPr>
              <a:t>Lineamientos de entrega</a:t>
            </a:r>
            <a:r>
              <a:rPr lang="es-MX" sz="1200" b="1" dirty="0" smtClean="0">
                <a:latin typeface="Arial"/>
                <a:cs typeface="Arial"/>
              </a:rPr>
              <a:t>:</a:t>
            </a:r>
          </a:p>
          <a:p>
            <a:pPr lvl="0"/>
            <a:endParaRPr lang="es-MX" sz="1200" b="1" dirty="0">
              <a:latin typeface="Arial"/>
              <a:cs typeface="Arial"/>
            </a:endParaRPr>
          </a:p>
          <a:p>
            <a:pPr marL="342900" lvl="0" indent="-342900">
              <a:buAutoNum type="arabicPeriod"/>
            </a:pPr>
            <a:r>
              <a:rPr lang="es-MX" sz="1200" dirty="0">
                <a:latin typeface="Arial"/>
                <a:cs typeface="Arial"/>
              </a:rPr>
              <a:t>Titula el archivo de la siguiente forma: </a:t>
            </a:r>
            <a:r>
              <a:rPr lang="es-MX" sz="1200" dirty="0" smtClean="0">
                <a:latin typeface="Arial"/>
                <a:cs typeface="Arial"/>
              </a:rPr>
              <a:t>Act2_PrimerApellidoyPrimerNombre</a:t>
            </a:r>
            <a:r>
              <a:rPr lang="es-MX" sz="1200" dirty="0">
                <a:latin typeface="Arial"/>
                <a:cs typeface="Arial"/>
              </a:rPr>
              <a:t>. Por ejemplo: </a:t>
            </a:r>
            <a:r>
              <a:rPr lang="es-MX" sz="1200" dirty="0" smtClean="0">
                <a:latin typeface="Arial"/>
                <a:cs typeface="Arial"/>
              </a:rPr>
              <a:t>Act2_VillanuevaTeresa</a:t>
            </a:r>
            <a:r>
              <a:rPr lang="es-MX" sz="1200" dirty="0">
                <a:latin typeface="Arial"/>
                <a:cs typeface="Arial"/>
              </a:rPr>
              <a:t>.</a:t>
            </a:r>
          </a:p>
          <a:p>
            <a:pPr marL="342900" lvl="0" indent="-342900">
              <a:buAutoNum type="arabicPeriod"/>
            </a:pPr>
            <a:r>
              <a:rPr lang="es-MX" sz="1200" dirty="0">
                <a:latin typeface="Arial"/>
                <a:cs typeface="Arial"/>
              </a:rPr>
              <a:t>Envía tu archivo en formato PDF, a través del apartado de </a:t>
            </a:r>
            <a:r>
              <a:rPr lang="es-MX" sz="1200" b="1" dirty="0">
                <a:latin typeface="Arial"/>
                <a:cs typeface="Arial"/>
              </a:rPr>
              <a:t>Actividades</a:t>
            </a:r>
            <a:r>
              <a:rPr lang="es-MX" sz="1200" dirty="0">
                <a:latin typeface="Arial"/>
                <a:cs typeface="Arial"/>
              </a:rPr>
              <a:t> de la plataforma Eminus, a más tardar en la fecha establecida en el calendario de entregas.</a:t>
            </a:r>
            <a:endParaRPr lang="es-MX" sz="1200" dirty="0"/>
          </a:p>
        </p:txBody>
      </p:sp>
    </p:spTree>
    <p:extLst>
      <p:ext uri="{BB962C8B-B14F-4D97-AF65-F5344CB8AC3E}">
        <p14:creationId xmlns:p14="http://schemas.microsoft.com/office/powerpoint/2010/main" val="32829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3261565" y="548641"/>
            <a:ext cx="5361725" cy="112331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Foro </a:t>
            </a: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Conocimiento general.</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 xmlns:a16="http://schemas.microsoft.com/office/drawing/2014/main" id="{A9707BAF-01F6-435C-8580-53D4E383FD82}"/>
              </a:ext>
            </a:extLst>
          </p:cNvPr>
          <p:cNvSpPr txBox="1"/>
          <p:nvPr/>
        </p:nvSpPr>
        <p:spPr>
          <a:xfrm>
            <a:off x="744349" y="1957303"/>
            <a:ext cx="10437457"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Descripción</a:t>
            </a:r>
            <a:r>
              <a:rPr kumimoji="0" lang="es-MX" sz="1200" b="1" i="0" u="none" strike="noStrike" kern="1200" cap="none" spc="0" normalizeH="0" baseline="0" noProof="0" dirty="0" smtClean="0">
                <a:ln>
                  <a:noFill/>
                </a:ln>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200" b="1" i="0" u="none" strike="noStrike" kern="1200" cap="none" spc="0" normalizeH="0" baseline="0" noProof="0" dirty="0">
              <a:ln>
                <a:noFill/>
              </a:ln>
              <a:effectLst/>
              <a:uLnTx/>
              <a:uFillTx/>
              <a:latin typeface="Calibri" panose="020F0502020204030204"/>
              <a:ea typeface="+mn-ea"/>
              <a:cs typeface="+mn-cs"/>
            </a:endParaRPr>
          </a:p>
          <a:p>
            <a:pPr marL="228600" indent="-228600">
              <a:buAutoNum type="arabicPeriod"/>
            </a:pPr>
            <a:r>
              <a:rPr kumimoji="0" lang="es-MX" sz="1200" b="0" i="0" u="none" strike="noStrike" kern="1200" cap="none" spc="0" normalizeH="0" baseline="0" noProof="0" dirty="0" smtClean="0">
                <a:ln>
                  <a:noFill/>
                </a:ln>
                <a:effectLst/>
                <a:uLnTx/>
                <a:uFillTx/>
                <a:latin typeface="Calibri" panose="020F0502020204030204"/>
                <a:ea typeface="+mn-ea"/>
                <a:cs typeface="+mn-cs"/>
              </a:rPr>
              <a:t>Después </a:t>
            </a:r>
            <a:r>
              <a:rPr kumimoji="0" lang="es-MX" sz="1200" b="0" i="0" u="none" strike="noStrike" kern="1200" cap="none" spc="0" normalizeH="0" baseline="0" noProof="0" dirty="0">
                <a:ln>
                  <a:noFill/>
                </a:ln>
                <a:effectLst/>
                <a:uLnTx/>
                <a:uFillTx/>
                <a:latin typeface="Calibri" panose="020F0502020204030204"/>
                <a:ea typeface="+mn-ea"/>
                <a:cs typeface="+mn-cs"/>
              </a:rPr>
              <a:t>de la revisión y comprensión </a:t>
            </a:r>
            <a:r>
              <a:rPr kumimoji="0" lang="es-MX" sz="1200" b="0" i="0" u="none" strike="noStrike" kern="1200" cap="none" spc="0" normalizeH="0" baseline="0" noProof="0" dirty="0" smtClean="0">
                <a:ln>
                  <a:noFill/>
                </a:ln>
                <a:effectLst/>
                <a:uLnTx/>
                <a:uFillTx/>
                <a:latin typeface="Calibri" panose="020F0502020204030204"/>
                <a:ea typeface="+mn-ea"/>
                <a:cs typeface="+mn-cs"/>
              </a:rPr>
              <a:t>d</a:t>
            </a:r>
            <a:r>
              <a:rPr lang="es-ES_tradnl" sz="1200" dirty="0" smtClean="0"/>
              <a:t>el </a:t>
            </a:r>
            <a:r>
              <a:rPr lang="es-ES_tradnl" sz="1200" dirty="0"/>
              <a:t>tema </a:t>
            </a:r>
            <a:r>
              <a:rPr lang="es-ES_tradnl" sz="1200" b="1" dirty="0" smtClean="0"/>
              <a:t>Sexualidad</a:t>
            </a:r>
            <a:r>
              <a:rPr lang="es-ES_tradnl" sz="1200" dirty="0" smtClean="0"/>
              <a:t>, redacta en media cuartilla lo </a:t>
            </a:r>
            <a:r>
              <a:rPr lang="es-ES_tradnl" sz="1200" dirty="0"/>
              <a:t>que piensas de las ideas y conceptos </a:t>
            </a:r>
            <a:r>
              <a:rPr lang="es-ES_tradnl" sz="1200" dirty="0" smtClean="0"/>
              <a:t>de los videos, emplea </a:t>
            </a:r>
            <a:r>
              <a:rPr lang="es-ES_tradnl" sz="1200" dirty="0"/>
              <a:t>un lenguaje </a:t>
            </a:r>
            <a:r>
              <a:rPr lang="es-ES_tradnl" sz="1200" dirty="0" smtClean="0"/>
              <a:t>respetuoso e interactúa </a:t>
            </a:r>
            <a:r>
              <a:rPr lang="es-ES_tradnl" sz="1200" dirty="0"/>
              <a:t>con tus compañeros comentando sus ideas</a:t>
            </a:r>
            <a:r>
              <a:rPr lang="es-ES_tradnl" sz="1200" dirty="0" smtClean="0"/>
              <a:t>.</a:t>
            </a:r>
          </a:p>
          <a:p>
            <a:pPr marL="228600" indent="-228600">
              <a:buAutoNum type="arabicPeriod"/>
            </a:pPr>
            <a:r>
              <a:rPr lang="es-ES_tradnl" sz="1200" dirty="0" smtClean="0"/>
              <a:t>Acerca de los </a:t>
            </a:r>
            <a:r>
              <a:rPr lang="es-ES_tradnl" sz="1200" dirty="0" err="1" smtClean="0"/>
              <a:t>dem</a:t>
            </a:r>
            <a:r>
              <a:rPr lang="es-ES" sz="1200" dirty="0" err="1" smtClean="0"/>
              <a:t>ás</a:t>
            </a:r>
            <a:r>
              <a:rPr lang="es-ES" sz="1200" dirty="0" smtClean="0"/>
              <a:t> temas elige el de tu preferencia y redacta en media cuartilla tu opinión acerca del mismo. Compártelo con uno de tus compañeros y recibe retroalimentación.</a:t>
            </a:r>
            <a:endParaRPr lang="es-ES_tradnl" sz="1200" dirty="0" smtClean="0"/>
          </a:p>
          <a:p>
            <a:pPr marL="228600" indent="-228600">
              <a:buAutoNum type="arabicPeriod"/>
            </a:pPr>
            <a:r>
              <a:rPr lang="es-MX" sz="1200" dirty="0" smtClean="0">
                <a:latin typeface="Calibri" panose="020F0502020204030204"/>
              </a:rPr>
              <a:t>T</a:t>
            </a:r>
            <a:r>
              <a:rPr kumimoji="0" lang="es-MX" sz="1200" b="0" i="0" u="none" strike="noStrike" kern="1200" cap="none" spc="0" normalizeH="0" baseline="0" noProof="0" dirty="0" smtClean="0">
                <a:ln>
                  <a:noFill/>
                </a:ln>
                <a:effectLst/>
                <a:uLnTx/>
                <a:uFillTx/>
                <a:latin typeface="Calibri" panose="020F0502020204030204"/>
                <a:ea typeface="+mn-ea"/>
                <a:cs typeface="+mn-cs"/>
              </a:rPr>
              <a:t>u </a:t>
            </a:r>
            <a:r>
              <a:rPr kumimoji="0" lang="es-MX" sz="1200" b="0" i="0" u="none" strike="noStrike" kern="1200" cap="none" spc="0" normalizeH="0" baseline="0" noProof="0" dirty="0">
                <a:ln>
                  <a:noFill/>
                </a:ln>
                <a:effectLst/>
                <a:uLnTx/>
                <a:uFillTx/>
                <a:latin typeface="Calibri" panose="020F0502020204030204"/>
                <a:ea typeface="+mn-ea"/>
                <a:cs typeface="+mn-cs"/>
              </a:rPr>
              <a:t>intervención deberá apegarse estrictamente a las consideraciones descritas en las </a:t>
            </a:r>
            <a:r>
              <a:rPr kumimoji="0" lang="es-MX" sz="1200" b="0" i="0" u="none" strike="noStrike" kern="1200" cap="none" spc="0" normalizeH="0" baseline="0" noProof="0" dirty="0">
                <a:ln>
                  <a:noFill/>
                </a:ln>
                <a:effectLst/>
                <a:uLnTx/>
                <a:uFillTx/>
                <a:latin typeface="Calibri" panose="020F0502020204030204"/>
                <a:ea typeface="+mn-ea"/>
                <a:cs typeface="+mn-cs"/>
                <a:hlinkClick r:id="rId2" invalidUrl="https://celuladgdaie.github.io/AJC/documentos/Reglas Foros de discusion.pdf">
                  <a:extLst>
                    <a:ext uri="{A12FA001-AC4F-418D-AE19-62706E023703}">
                      <ahyp:hlinkClr xmlns="" xmlns:ahyp="http://schemas.microsoft.com/office/drawing/2018/hyperlinkcolor" val="tx"/>
                    </a:ext>
                  </a:extLst>
                </a:hlinkClick>
              </a:rPr>
              <a:t>Reglas para participar en los foros de </a:t>
            </a:r>
            <a:r>
              <a:rPr kumimoji="0" lang="es-MX" sz="1200" b="0" i="0" u="none" strike="noStrike" kern="1200" cap="none" spc="0" normalizeH="0" baseline="0" noProof="0" dirty="0" smtClean="0">
                <a:ln>
                  <a:noFill/>
                </a:ln>
                <a:effectLst/>
                <a:uLnTx/>
                <a:uFillTx/>
                <a:latin typeface="Calibri" panose="020F0502020204030204"/>
                <a:ea typeface="+mn-ea"/>
                <a:cs typeface="+mn-cs"/>
                <a:hlinkClick r:id="rId2" invalidUrl="https://celuladgdaie.github.io/AJC/documentos/Reglas Foros de discusion.pdf">
                  <a:extLst>
                    <a:ext uri="{A12FA001-AC4F-418D-AE19-62706E023703}">
                      <ahyp:hlinkClr xmlns="" xmlns:ahyp="http://schemas.microsoft.com/office/drawing/2018/hyperlinkcolor" val="tx"/>
                    </a:ext>
                  </a:extLst>
                </a:hlinkClick>
              </a:rPr>
              <a:t>discusión</a:t>
            </a:r>
            <a:r>
              <a:rPr kumimoji="0" lang="es-MX" sz="1200" b="0" i="0" u="none" strike="noStrike" kern="1200" cap="none" spc="0" normalizeH="0" baseline="0" noProof="0" dirty="0" smtClean="0">
                <a:ln>
                  <a:noFill/>
                </a:ln>
                <a:effectLst/>
                <a:uLnTx/>
                <a:uFillTx/>
                <a:latin typeface="Calibri" panose="020F0502020204030204"/>
                <a:ea typeface="+mn-ea"/>
                <a:cs typeface="+mn-cs"/>
              </a:rPr>
              <a:t>.</a:t>
            </a:r>
          </a:p>
          <a:p>
            <a:pPr marL="228600" indent="-228600">
              <a:buAutoNum type="arabicPeriod"/>
            </a:pPr>
            <a:r>
              <a:rPr lang="es-MX" sz="1200" dirty="0" smtClean="0"/>
              <a:t>Realiza </a:t>
            </a:r>
            <a:r>
              <a:rPr lang="es-MX" sz="1200" dirty="0"/>
              <a:t>al menos </a:t>
            </a:r>
            <a:r>
              <a:rPr lang="es-MX" sz="1200" dirty="0" smtClean="0"/>
              <a:t>dos participaciones/retroalimentaciones </a:t>
            </a:r>
            <a:r>
              <a:rPr lang="es-MX" sz="1200" dirty="0"/>
              <a:t>en el </a:t>
            </a:r>
            <a:r>
              <a:rPr lang="es-MX" sz="1200" dirty="0" smtClean="0"/>
              <a:t>foro.</a:t>
            </a:r>
          </a:p>
          <a:p>
            <a:pPr marL="76200" lvl="1">
              <a:defRPr/>
            </a:pP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smtClean="0">
                <a:ln>
                  <a:noFill/>
                </a:ln>
                <a:effectLst/>
                <a:uLnTx/>
                <a:uFillTx/>
                <a:latin typeface="Calibri" panose="020F0502020204030204"/>
                <a:ea typeface="+mn-ea"/>
                <a:cs typeface="+mn-cs"/>
              </a:rPr>
              <a:t>Criterios </a:t>
            </a:r>
            <a:r>
              <a:rPr kumimoji="0" lang="es-MX" sz="1200" b="1" i="0" u="none" strike="noStrike" kern="1200" cap="none" spc="0" normalizeH="0" baseline="0" noProof="0" dirty="0">
                <a:ln>
                  <a:noFill/>
                </a:ln>
                <a:effectLst/>
                <a:uLnTx/>
                <a:uFillTx/>
                <a:latin typeface="Calibri" panose="020F0502020204030204"/>
                <a:ea typeface="+mn-ea"/>
                <a:cs typeface="+mn-cs"/>
              </a:rPr>
              <a:t>de </a:t>
            </a:r>
            <a:r>
              <a:rPr lang="es-MX" sz="1200" b="1" dirty="0" smtClean="0">
                <a:latin typeface="Calibri" panose="020F0502020204030204"/>
              </a:rPr>
              <a:t>desempeño</a:t>
            </a:r>
            <a:r>
              <a:rPr kumimoji="0" lang="es-MX" sz="1200" b="1" i="0" u="none" strike="noStrike" kern="1200" cap="none" spc="0" normalizeH="0" baseline="0" noProof="0" dirty="0" smtClean="0">
                <a:ln>
                  <a:noFill/>
                </a:ln>
                <a:effectLst/>
                <a:uLnTx/>
                <a:uFillTx/>
                <a:latin typeface="Calibri" panose="020F0502020204030204"/>
                <a:ea typeface="+mn-ea"/>
                <a:cs typeface="+mn-cs"/>
              </a:rPr>
              <a:t>:</a:t>
            </a:r>
            <a:endParaRPr kumimoji="0" lang="es-MX" sz="12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s-MX" sz="1200" b="0" i="0" u="none" strike="noStrike" kern="1200" cap="none" spc="0" normalizeH="0" baseline="0" noProof="0" dirty="0">
                <a:ln>
                  <a:noFill/>
                </a:ln>
                <a:effectLst/>
                <a:uLnTx/>
                <a:uFillTx/>
                <a:latin typeface="Calibri" panose="020F0502020204030204"/>
                <a:ea typeface="+mn-ea"/>
                <a:cs typeface="+mn-cs"/>
              </a:rPr>
              <a:t>Apego a las instrucciones.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s-MX" sz="1200" b="0" i="0" u="none" strike="noStrike" kern="1200" cap="none" spc="0" normalizeH="0" baseline="0" noProof="0" dirty="0">
                <a:ln>
                  <a:noFill/>
                </a:ln>
                <a:effectLst/>
                <a:uLnTx/>
                <a:uFillTx/>
                <a:latin typeface="Calibri" panose="020F0502020204030204"/>
                <a:ea typeface="+mn-ea"/>
                <a:cs typeface="+mn-cs"/>
              </a:rPr>
              <a:t>Redacción y ortografía adecuadas.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200" b="1" i="0" u="none" strike="noStrike" kern="1200" cap="none" spc="0" normalizeH="0" baseline="0" noProof="0" dirty="0">
              <a:ln>
                <a:noFill/>
              </a:ln>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effectLst/>
                <a:uLnTx/>
                <a:uFillTx/>
                <a:latin typeface="Calibri" panose="020F0502020204030204"/>
                <a:ea typeface="+mn-ea"/>
                <a:cs typeface="+mn-cs"/>
              </a:rPr>
              <a:t>Lineamientos de entrega</a:t>
            </a:r>
            <a:r>
              <a:rPr kumimoji="0" lang="es-MX" sz="1200" b="1" i="0" u="none" strike="noStrike" kern="1200" cap="none" spc="0" normalizeH="0" baseline="0" noProof="0" dirty="0" smtClean="0">
                <a:ln>
                  <a:noFill/>
                </a:ln>
                <a:effectLst/>
                <a:uLnTx/>
                <a:uFillTx/>
                <a:latin typeface="Calibri" panose="020F0502020204030204"/>
                <a:ea typeface="+mn-ea"/>
                <a:cs typeface="+mn-cs"/>
              </a:rPr>
              <a:t>:</a:t>
            </a:r>
          </a:p>
          <a:p>
            <a:pPr lvl="0">
              <a:defRPr/>
            </a:pPr>
            <a:r>
              <a:rPr lang="es-MX" sz="1200" dirty="0"/>
              <a:t>1. </a:t>
            </a:r>
            <a:r>
              <a:rPr lang="es-MX" sz="1200" dirty="0" smtClean="0"/>
              <a:t>Sube tu </a:t>
            </a:r>
            <a:r>
              <a:rPr lang="es-MX" sz="1200" dirty="0"/>
              <a:t>evidencia al </a:t>
            </a:r>
            <a:r>
              <a:rPr lang="es-MX" sz="1200" b="1" dirty="0" smtClean="0"/>
              <a:t>Foro 2. Conocimiento general, </a:t>
            </a:r>
            <a:r>
              <a:rPr lang="es-MX" sz="1200" dirty="0"/>
              <a:t>en la plataforma EMINUS 4, a más tardar en la fecha establecida en el </a:t>
            </a:r>
            <a:r>
              <a:rPr lang="es-MX" sz="1200" b="1" dirty="0"/>
              <a:t>Calendario</a:t>
            </a:r>
            <a:r>
              <a:rPr lang="es-MX" sz="1200" dirty="0"/>
              <a:t> de entregas</a:t>
            </a:r>
            <a:endParaRPr kumimoji="0" lang="es-MX" sz="1200" b="0" i="0" u="none" strike="noStrike" kern="1200" cap="none" spc="0" normalizeH="0" baseline="0" noProof="0" dirty="0">
              <a:ln>
                <a:noFill/>
              </a:ln>
              <a:effectLst/>
              <a:uLnTx/>
              <a:uFillTx/>
              <a:latin typeface="Calibri" panose="020F0502020204030204"/>
              <a:ea typeface="+mn-ea"/>
              <a:cs typeface="+mn-cs"/>
            </a:endParaRPr>
          </a:p>
        </p:txBody>
      </p:sp>
      <p:sp>
        <p:nvSpPr>
          <p:cNvPr id="13" name="Título 1">
            <a:extLst>
              <a:ext uri="{FF2B5EF4-FFF2-40B4-BE49-F238E27FC236}">
                <a16:creationId xmlns="" xmlns:a16="http://schemas.microsoft.com/office/drawing/2014/main" id="{2E2221D9-EA27-4789-BD5A-87BAC12E5EED}"/>
              </a:ext>
            </a:extLst>
          </p:cNvPr>
          <p:cNvSpPr>
            <a:spLocks noGrp="1"/>
          </p:cNvSpPr>
          <p:nvPr>
            <p:ph type="title"/>
          </p:nvPr>
        </p:nvSpPr>
        <p:spPr>
          <a:xfrm>
            <a:off x="104844" y="1"/>
            <a:ext cx="5277053" cy="548640"/>
          </a:xfrm>
        </p:spPr>
        <p:txBody>
          <a:bodyPr>
            <a:normAutofit/>
          </a:bodyPr>
          <a:lstStyle/>
          <a:p>
            <a:r>
              <a:rPr lang="es-MX" sz="2800" dirty="0"/>
              <a:t>Evidencias de desempeño</a:t>
            </a:r>
          </a:p>
        </p:txBody>
      </p:sp>
      <p:sp>
        <p:nvSpPr>
          <p:cNvPr id="8" name="Bocadillo: rectángulo 10">
            <a:extLst>
              <a:ext uri="{FF2B5EF4-FFF2-40B4-BE49-F238E27FC236}">
                <a16:creationId xmlns="" xmlns:a16="http://schemas.microsoft.com/office/drawing/2014/main" id="{4FB43EDC-E61D-4B6B-A01D-DB1B96722E81}"/>
              </a:ext>
            </a:extLst>
          </p:cNvPr>
          <p:cNvSpPr/>
          <p:nvPr/>
        </p:nvSpPr>
        <p:spPr>
          <a:xfrm>
            <a:off x="6417442" y="3594519"/>
            <a:ext cx="4853355" cy="484131"/>
          </a:xfrm>
          <a:prstGeom prst="wedgeRectCallout">
            <a:avLst>
              <a:gd name="adj1" fmla="val -31680"/>
              <a:gd name="adj2" fmla="val -1012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white"/>
                </a:solidFill>
                <a:effectLst/>
                <a:uLnTx/>
                <a:uFillTx/>
                <a:latin typeface="Calibri" panose="020F0502020204030204"/>
                <a:ea typeface="+mn-ea"/>
                <a:cs typeface="+mn-cs"/>
              </a:rPr>
              <a:t>Renato</a:t>
            </a:r>
            <a:r>
              <a:rPr kumimoji="0" lang="es-MX" sz="1400" b="0" i="0" u="none" strike="noStrike" kern="1200" cap="none" spc="0" normalizeH="0" baseline="0" noProof="0" dirty="0">
                <a:ln>
                  <a:noFill/>
                </a:ln>
                <a:solidFill>
                  <a:prstClr val="white"/>
                </a:solidFill>
                <a:effectLst/>
                <a:uLnTx/>
                <a:uFillTx/>
                <a:latin typeface="Calibri" panose="020F0502020204030204"/>
                <a:ea typeface="+mn-ea"/>
                <a:cs typeface="+mn-cs"/>
              </a:rPr>
              <a:t>, ligar al documento de reglas para foros.</a:t>
            </a:r>
          </a:p>
        </p:txBody>
      </p:sp>
    </p:spTree>
    <p:extLst>
      <p:ext uri="{BB962C8B-B14F-4D97-AF65-F5344CB8AC3E}">
        <p14:creationId xmlns:p14="http://schemas.microsoft.com/office/powerpoint/2010/main" val="367039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 xmlns:a16="http://schemas.microsoft.com/office/drawing/2014/main" id="{AF55A350-95FD-4BE3-B989-8FABA6F383DF}"/>
              </a:ext>
            </a:extLst>
          </p:cNvPr>
          <p:cNvSpPr/>
          <p:nvPr/>
        </p:nvSpPr>
        <p:spPr>
          <a:xfrm>
            <a:off x="734457" y="1697785"/>
            <a:ext cx="3327009" cy="55501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 xmlns:a16="http://schemas.microsoft.com/office/drawing/2014/main" id="{1B6E25F1-4638-4096-A303-1E7B797DCE07}"/>
              </a:ext>
            </a:extLst>
          </p:cNvPr>
          <p:cNvSpPr txBox="1"/>
          <p:nvPr/>
        </p:nvSpPr>
        <p:spPr>
          <a:xfrm>
            <a:off x="685327" y="2431271"/>
            <a:ext cx="10946692" cy="3447098"/>
          </a:xfrm>
          <a:prstGeom prst="rect">
            <a:avLst/>
          </a:prstGeom>
          <a:noFill/>
        </p:spPr>
        <p:txBody>
          <a:bodyPr wrap="square">
            <a:spAutoFit/>
          </a:bodyPr>
          <a:lstStyle/>
          <a:p>
            <a:pPr marL="257175" indent="-257175"/>
            <a:r>
              <a:rPr lang="es-ES_tradnl" sz="1200" dirty="0" err="1">
                <a:latin typeface="Arial" charset="0"/>
                <a:ea typeface="Arial" charset="0"/>
                <a:cs typeface="Arial" charset="0"/>
              </a:rPr>
              <a:t>Belbury</a:t>
            </a:r>
            <a:r>
              <a:rPr lang="es-ES_tradnl" sz="1200" dirty="0">
                <a:latin typeface="Arial" charset="0"/>
                <a:ea typeface="Arial" charset="0"/>
                <a:cs typeface="Arial" charset="0"/>
              </a:rPr>
              <a:t>, L. (2021). </a:t>
            </a:r>
            <a:r>
              <a:rPr lang="es-ES_tradnl" sz="1200" i="1" dirty="0" err="1">
                <a:latin typeface="Arial" charset="0"/>
                <a:ea typeface="Arial" charset="0"/>
                <a:cs typeface="Arial" charset="0"/>
              </a:rPr>
              <a:t>Maslow's</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Hierarchy</a:t>
            </a:r>
            <a:r>
              <a:rPr lang="es-ES_tradnl" sz="1200" i="1" dirty="0">
                <a:latin typeface="Arial" charset="0"/>
                <a:ea typeface="Arial" charset="0"/>
                <a:cs typeface="Arial" charset="0"/>
              </a:rPr>
              <a:t> of Needs2. </a:t>
            </a:r>
            <a:r>
              <a:rPr lang="es-ES_tradnl" sz="1200" dirty="0">
                <a:latin typeface="Arial" charset="0"/>
                <a:ea typeface="Arial" charset="0"/>
                <a:cs typeface="Arial" charset="0"/>
              </a:rPr>
              <a:t>[Imagen]. </a:t>
            </a:r>
            <a:r>
              <a:rPr lang="es-ES_tradnl" sz="1200" dirty="0" err="1">
                <a:latin typeface="Arial" charset="0"/>
                <a:ea typeface="Arial" charset="0"/>
                <a:cs typeface="Arial" charset="0"/>
              </a:rPr>
              <a:t>Wikimedia</a:t>
            </a:r>
            <a:r>
              <a:rPr lang="es-ES_tradnl" sz="1200" dirty="0">
                <a:latin typeface="Arial" charset="0"/>
                <a:ea typeface="Arial" charset="0"/>
                <a:cs typeface="Arial" charset="0"/>
              </a:rPr>
              <a:t> </a:t>
            </a:r>
            <a:r>
              <a:rPr lang="es-ES_tradnl" sz="1200" dirty="0" err="1">
                <a:latin typeface="Arial" charset="0"/>
                <a:ea typeface="Arial" charset="0"/>
                <a:cs typeface="Arial" charset="0"/>
              </a:rPr>
              <a:t>Commons</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2"/>
              </a:rPr>
              <a:t>https://commons.wikimedia.org/wiki/File:Maslow%27s_Hierarchy_of_Needs2.svg</a:t>
            </a:r>
            <a:r>
              <a:rPr lang="es-ES_tradnl" sz="1200" dirty="0">
                <a:latin typeface="Arial" charset="0"/>
                <a:ea typeface="Arial" charset="0"/>
                <a:cs typeface="Arial" charset="0"/>
              </a:rPr>
              <a:t> </a:t>
            </a:r>
            <a:endParaRPr lang="es-ES_tradnl" sz="1200" dirty="0" smtClean="0">
              <a:latin typeface="Arial" charset="0"/>
              <a:ea typeface="Arial" charset="0"/>
              <a:cs typeface="Arial" charset="0"/>
            </a:endParaRPr>
          </a:p>
          <a:p>
            <a:pPr marL="257175" indent="-257175"/>
            <a:r>
              <a:rPr lang="es-ES_tradnl" sz="1200" dirty="0" err="1">
                <a:latin typeface="Arial" charset="0"/>
                <a:ea typeface="Arial" charset="0"/>
                <a:cs typeface="Arial" charset="0"/>
              </a:rPr>
              <a:t>Fern</a:t>
            </a:r>
            <a:r>
              <a:rPr lang="es-ES" sz="1200" dirty="0" err="1">
                <a:latin typeface="Arial" charset="0"/>
                <a:ea typeface="Arial" charset="0"/>
                <a:cs typeface="Arial" charset="0"/>
              </a:rPr>
              <a:t>ández</a:t>
            </a:r>
            <a:r>
              <a:rPr lang="es-ES" sz="1200" dirty="0">
                <a:latin typeface="Arial" charset="0"/>
                <a:ea typeface="Arial" charset="0"/>
                <a:cs typeface="Arial" charset="0"/>
              </a:rPr>
              <a:t>, L. </a:t>
            </a:r>
            <a:r>
              <a:rPr lang="es-ES_tradnl" sz="1200" dirty="0">
                <a:latin typeface="Arial" charset="0"/>
                <a:ea typeface="Arial" charset="0"/>
                <a:cs typeface="Arial" charset="0"/>
              </a:rPr>
              <a:t>(2022). </a:t>
            </a:r>
            <a:r>
              <a:rPr lang="es-ES_tradnl" sz="1200" i="1" dirty="0">
                <a:latin typeface="Arial" charset="0"/>
                <a:ea typeface="Arial" charset="0"/>
                <a:cs typeface="Arial" charset="0"/>
              </a:rPr>
              <a:t>Qué es la Pirámide de </a:t>
            </a:r>
            <a:r>
              <a:rPr lang="es-ES_tradnl" sz="1200" i="1" dirty="0" err="1">
                <a:latin typeface="Arial" charset="0"/>
                <a:ea typeface="Arial" charset="0"/>
                <a:cs typeface="Arial" charset="0"/>
              </a:rPr>
              <a:t>Maslow</a:t>
            </a:r>
            <a:r>
              <a:rPr lang="es-ES_tradnl" sz="1200" i="1" dirty="0">
                <a:latin typeface="Arial" charset="0"/>
                <a:ea typeface="Arial" charset="0"/>
                <a:cs typeface="Arial" charset="0"/>
              </a:rPr>
              <a:t> y cuál es su origen. </a:t>
            </a:r>
            <a:r>
              <a:rPr lang="es-ES_tradnl" sz="1200" dirty="0" err="1">
                <a:latin typeface="Arial" charset="0"/>
                <a:ea typeface="Arial" charset="0"/>
                <a:cs typeface="Arial" charset="0"/>
              </a:rPr>
              <a:t>DEPSICOLOGIA.com</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3"/>
              </a:rPr>
              <a:t>https://depsicologia.com/piramide-de-maslow/</a:t>
            </a:r>
            <a:endParaRPr lang="es-ES_tradnl" sz="1200" dirty="0">
              <a:latin typeface="Arial" charset="0"/>
              <a:ea typeface="Arial" charset="0"/>
              <a:cs typeface="Arial" charset="0"/>
            </a:endParaRPr>
          </a:p>
          <a:p>
            <a:pPr marL="257175" indent="-257175"/>
            <a:r>
              <a:rPr lang="es-ES_tradnl" sz="1200" dirty="0" smtClean="0">
                <a:latin typeface="Arial" charset="0"/>
                <a:ea typeface="Arial" charset="0"/>
                <a:cs typeface="Arial" charset="0"/>
              </a:rPr>
              <a:t>Lauren </a:t>
            </a:r>
            <a:r>
              <a:rPr lang="es-ES_tradnl" sz="1200" dirty="0" err="1">
                <a:latin typeface="Arial" charset="0"/>
                <a:ea typeface="Arial" charset="0"/>
                <a:cs typeface="Arial" charset="0"/>
              </a:rPr>
              <a:t>DiCorleone</a:t>
            </a:r>
            <a:r>
              <a:rPr lang="es-ES_tradnl" sz="1200" dirty="0">
                <a:latin typeface="Arial" charset="0"/>
                <a:ea typeface="Arial" charset="0"/>
                <a:cs typeface="Arial" charset="0"/>
              </a:rPr>
              <a:t> (</a:t>
            </a:r>
            <a:r>
              <a:rPr lang="es-ES_tradnl" sz="1200" dirty="0" smtClean="0">
                <a:latin typeface="Arial" charset="0"/>
                <a:ea typeface="Arial" charset="0"/>
                <a:cs typeface="Arial" charset="0"/>
              </a:rPr>
              <a:t>2012, 8 de noviembre). </a:t>
            </a:r>
            <a:r>
              <a:rPr lang="es-ES_tradnl" sz="1200" i="1" dirty="0" smtClean="0">
                <a:latin typeface="Arial" charset="0"/>
                <a:ea typeface="Arial" charset="0"/>
                <a:cs typeface="Arial" charset="0"/>
              </a:rPr>
              <a:t>Obsolescencia programada. Comprar</a:t>
            </a:r>
            <a:r>
              <a:rPr lang="es-ES_tradnl" sz="1200" i="1" dirty="0">
                <a:latin typeface="Arial" charset="0"/>
                <a:ea typeface="Arial" charset="0"/>
                <a:cs typeface="Arial" charset="0"/>
              </a:rPr>
              <a:t>, tirar, comprar. </a:t>
            </a:r>
            <a:r>
              <a:rPr lang="es-ES_tradnl" sz="1200" dirty="0">
                <a:latin typeface="Arial" charset="0"/>
                <a:ea typeface="Arial" charset="0"/>
                <a:cs typeface="Arial" charset="0"/>
              </a:rPr>
              <a:t>[Video]. YouTube. </a:t>
            </a:r>
            <a:r>
              <a:rPr lang="es-ES_tradnl" sz="1200" u="sng" dirty="0">
                <a:latin typeface="Arial" charset="0"/>
                <a:ea typeface="Arial" charset="0"/>
                <a:cs typeface="Arial" charset="0"/>
                <a:hlinkClick r:id="rId4"/>
              </a:rPr>
              <a:t>https://youtu.be/24CM4g8V6w8</a:t>
            </a:r>
            <a:r>
              <a:rPr lang="es-ES_tradnl" sz="1200" dirty="0">
                <a:latin typeface="Arial" charset="0"/>
                <a:ea typeface="Arial" charset="0"/>
                <a:cs typeface="Arial" charset="0"/>
              </a:rPr>
              <a:t> </a:t>
            </a:r>
          </a:p>
          <a:p>
            <a:pPr marL="257175" indent="-257175"/>
            <a:r>
              <a:rPr lang="es-ES_tradnl" sz="1200" dirty="0">
                <a:latin typeface="Arial" charset="0"/>
                <a:ea typeface="Arial" charset="0"/>
                <a:cs typeface="Arial" charset="0"/>
              </a:rPr>
              <a:t>La Tercera (2018, 19 de noviembre). </a:t>
            </a:r>
            <a:r>
              <a:rPr lang="es-ES_tradnl" sz="1200" i="1" dirty="0" err="1">
                <a:latin typeface="Arial" charset="0"/>
                <a:ea typeface="Arial" charset="0"/>
                <a:cs typeface="Arial" charset="0"/>
              </a:rPr>
              <a:t>Explainer</a:t>
            </a:r>
            <a:r>
              <a:rPr lang="es-ES_tradnl" sz="1200" i="1" dirty="0">
                <a:latin typeface="Arial" charset="0"/>
                <a:ea typeface="Arial" charset="0"/>
                <a:cs typeface="Arial" charset="0"/>
              </a:rPr>
              <a:t>: La Ciencia del Género. </a:t>
            </a:r>
            <a:r>
              <a:rPr lang="es-ES_tradnl" sz="1200" dirty="0">
                <a:latin typeface="Arial" charset="0"/>
                <a:ea typeface="Arial" charset="0"/>
                <a:cs typeface="Arial" charset="0"/>
              </a:rPr>
              <a:t>[Video] YouTube. </a:t>
            </a:r>
            <a:r>
              <a:rPr lang="es-ES_tradnl" sz="1200" u="sng" dirty="0">
                <a:latin typeface="Arial" charset="0"/>
                <a:ea typeface="Arial" charset="0"/>
                <a:cs typeface="Arial" charset="0"/>
                <a:hlinkClick r:id="rId5"/>
              </a:rPr>
              <a:t>https://youtu.be/qhfYKTMchX4</a:t>
            </a:r>
            <a:r>
              <a:rPr lang="es-ES_tradnl" sz="1200" dirty="0">
                <a:latin typeface="Arial" charset="0"/>
                <a:ea typeface="Arial" charset="0"/>
                <a:cs typeface="Arial" charset="0"/>
              </a:rPr>
              <a:t> </a:t>
            </a:r>
          </a:p>
          <a:p>
            <a:pPr marL="257175" indent="-257175"/>
            <a:r>
              <a:rPr lang="es-ES_tradnl" sz="1200" dirty="0">
                <a:latin typeface="Arial" charset="0"/>
                <a:ea typeface="Arial" charset="0"/>
                <a:cs typeface="Arial" charset="0"/>
              </a:rPr>
              <a:t>Lerner, E. M. (2021). </a:t>
            </a:r>
            <a:r>
              <a:rPr lang="es-ES_tradnl" sz="1200" dirty="0" err="1">
                <a:latin typeface="Arial" charset="0"/>
                <a:ea typeface="Arial" charset="0"/>
                <a:cs typeface="Arial" charset="0"/>
              </a:rPr>
              <a:t>What</a:t>
            </a:r>
            <a:r>
              <a:rPr lang="es-ES_tradnl" sz="1200" dirty="0">
                <a:latin typeface="Arial" charset="0"/>
                <a:ea typeface="Arial" charset="0"/>
                <a:cs typeface="Arial" charset="0"/>
              </a:rPr>
              <a:t> are a </a:t>
            </a:r>
            <a:r>
              <a:rPr lang="es-ES_tradnl" sz="1200" dirty="0" err="1">
                <a:latin typeface="Arial" charset="0"/>
                <a:ea typeface="Arial" charset="0"/>
                <a:cs typeface="Arial" charset="0"/>
              </a:rPr>
              <a:t>few</a:t>
            </a:r>
            <a:r>
              <a:rPr lang="es-ES_tradnl" sz="1200" dirty="0">
                <a:latin typeface="Arial" charset="0"/>
                <a:ea typeface="Arial" charset="0"/>
                <a:cs typeface="Arial" charset="0"/>
              </a:rPr>
              <a:t> </a:t>
            </a:r>
            <a:r>
              <a:rPr lang="es-ES_tradnl" sz="1200" dirty="0" err="1">
                <a:latin typeface="Arial" charset="0"/>
                <a:ea typeface="Arial" charset="0"/>
                <a:cs typeface="Arial" charset="0"/>
              </a:rPr>
              <a:t>examples</a:t>
            </a:r>
            <a:r>
              <a:rPr lang="es-ES_tradnl" sz="1200" dirty="0">
                <a:latin typeface="Arial" charset="0"/>
                <a:ea typeface="Arial" charset="0"/>
                <a:cs typeface="Arial" charset="0"/>
              </a:rPr>
              <a:t> of </a:t>
            </a:r>
            <a:r>
              <a:rPr lang="es-ES_tradnl" sz="1200" dirty="0" err="1">
                <a:latin typeface="Arial" charset="0"/>
                <a:ea typeface="Arial" charset="0"/>
                <a:cs typeface="Arial" charset="0"/>
              </a:rPr>
              <a:t>self-actualization</a:t>
            </a:r>
            <a:r>
              <a:rPr lang="es-ES_tradnl" sz="1200" dirty="0">
                <a:latin typeface="Arial" charset="0"/>
                <a:ea typeface="Arial" charset="0"/>
                <a:cs typeface="Arial" charset="0"/>
              </a:rPr>
              <a:t>? </a:t>
            </a:r>
            <a:r>
              <a:rPr lang="es-ES_tradnl" sz="1200" dirty="0" err="1">
                <a:latin typeface="Arial" charset="0"/>
                <a:ea typeface="Arial" charset="0"/>
                <a:cs typeface="Arial" charset="0"/>
              </a:rPr>
              <a:t>Quora</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6"/>
              </a:rPr>
              <a:t>https://qr.ae/pvYVkf</a:t>
            </a:r>
            <a:r>
              <a:rPr lang="es-ES_tradnl" sz="1200" dirty="0">
                <a:latin typeface="Arial" charset="0"/>
                <a:ea typeface="Arial" charset="0"/>
                <a:cs typeface="Arial" charset="0"/>
              </a:rPr>
              <a:t> </a:t>
            </a:r>
          </a:p>
          <a:p>
            <a:pPr marL="257175" indent="-257175"/>
            <a:r>
              <a:rPr lang="es-ES_tradnl" sz="1200" dirty="0" err="1">
                <a:latin typeface="Arial" charset="0"/>
                <a:ea typeface="Arial" charset="0"/>
                <a:cs typeface="Arial" charset="0"/>
              </a:rPr>
              <a:t>Jos</a:t>
            </a:r>
            <a:r>
              <a:rPr lang="es-ES" sz="1200" dirty="0">
                <a:latin typeface="Arial" charset="0"/>
                <a:ea typeface="Arial" charset="0"/>
                <a:cs typeface="Arial" charset="0"/>
              </a:rPr>
              <a:t>é</a:t>
            </a:r>
            <a:r>
              <a:rPr lang="es-ES_tradnl" sz="1200" dirty="0">
                <a:latin typeface="Arial" charset="0"/>
                <a:ea typeface="Arial" charset="0"/>
                <a:cs typeface="Arial" charset="0"/>
              </a:rPr>
              <a:t> Navarro DAI (2019, 27 de marzo). </a:t>
            </a:r>
            <a:r>
              <a:rPr lang="es-ES_tradnl" sz="1200" i="1" dirty="0">
                <a:latin typeface="Arial" charset="0"/>
                <a:ea typeface="Arial" charset="0"/>
                <a:cs typeface="Arial" charset="0"/>
              </a:rPr>
              <a:t>La Pirámide de </a:t>
            </a:r>
            <a:r>
              <a:rPr lang="es-ES_tradnl" sz="1200" i="1" dirty="0" err="1">
                <a:latin typeface="Arial" charset="0"/>
                <a:ea typeface="Arial" charset="0"/>
                <a:cs typeface="Arial" charset="0"/>
              </a:rPr>
              <a:t>Maslow</a:t>
            </a:r>
            <a:r>
              <a:rPr lang="es-ES_tradnl" sz="1200" i="1" dirty="0">
                <a:latin typeface="Arial" charset="0"/>
                <a:ea typeface="Arial" charset="0"/>
                <a:cs typeface="Arial" charset="0"/>
              </a:rPr>
              <a:t>-el secreto del marketing. </a:t>
            </a:r>
            <a:r>
              <a:rPr lang="es-ES_tradnl" sz="1200" dirty="0">
                <a:latin typeface="Arial" charset="0"/>
                <a:ea typeface="Arial" charset="0"/>
                <a:cs typeface="Arial" charset="0"/>
              </a:rPr>
              <a:t>[Video]. YouTube. </a:t>
            </a:r>
            <a:r>
              <a:rPr lang="es-ES_tradnl" sz="1200" u="sng" dirty="0">
                <a:latin typeface="Arial" charset="0"/>
                <a:ea typeface="Arial" charset="0"/>
                <a:cs typeface="Arial" charset="0"/>
                <a:hlinkClick r:id="rId7"/>
              </a:rPr>
              <a:t>https://youtu.be/YStiCdEAhjo</a:t>
            </a:r>
            <a:r>
              <a:rPr lang="es-ES_tradnl" sz="1200" dirty="0">
                <a:latin typeface="Arial" charset="0"/>
                <a:ea typeface="Arial" charset="0"/>
                <a:cs typeface="Arial" charset="0"/>
              </a:rPr>
              <a:t> </a:t>
            </a:r>
          </a:p>
          <a:p>
            <a:pPr marL="257175" indent="-257175"/>
            <a:r>
              <a:rPr lang="es-ES_tradnl" sz="1200" dirty="0" smtClean="0">
                <a:latin typeface="Arial" charset="0"/>
                <a:ea typeface="Arial" charset="0"/>
                <a:cs typeface="Arial" charset="0"/>
              </a:rPr>
              <a:t>Moncada</a:t>
            </a:r>
            <a:r>
              <a:rPr lang="es-ES_tradnl" sz="1200" dirty="0">
                <a:latin typeface="Arial" charset="0"/>
                <a:ea typeface="Arial" charset="0"/>
                <a:cs typeface="Arial" charset="0"/>
              </a:rPr>
              <a:t>, A. (2022). </a:t>
            </a:r>
            <a:r>
              <a:rPr lang="es-ES_tradnl" sz="1200" i="1" dirty="0">
                <a:latin typeface="Arial" charset="0"/>
                <a:ea typeface="Arial" charset="0"/>
                <a:cs typeface="Arial" charset="0"/>
              </a:rPr>
              <a:t>¿Cuál es la importancia de aprender otro idioma? </a:t>
            </a:r>
            <a:r>
              <a:rPr lang="es-ES_tradnl" sz="1200" dirty="0">
                <a:latin typeface="Arial" charset="0"/>
                <a:ea typeface="Arial" charset="0"/>
                <a:cs typeface="Arial" charset="0"/>
              </a:rPr>
              <a:t>Palabra maestra. </a:t>
            </a:r>
            <a:r>
              <a:rPr lang="es-ES_tradnl" sz="1200" u="sng" dirty="0">
                <a:latin typeface="Arial" charset="0"/>
                <a:ea typeface="Arial" charset="0"/>
                <a:cs typeface="Arial" charset="0"/>
                <a:hlinkClick r:id="rId8"/>
              </a:rPr>
              <a:t>https://www.compartirpalabramaestra.org/actualidad/blog/cual-es-la-importancia-de-aprender-otro-idioma</a:t>
            </a:r>
            <a:r>
              <a:rPr lang="es-ES_tradnl" sz="1200" dirty="0">
                <a:latin typeface="Arial" charset="0"/>
                <a:ea typeface="Arial" charset="0"/>
                <a:cs typeface="Arial" charset="0"/>
              </a:rPr>
              <a:t> </a:t>
            </a:r>
          </a:p>
          <a:p>
            <a:pPr marL="257175" indent="-257175"/>
            <a:r>
              <a:rPr lang="es-ES_tradnl" sz="1200" dirty="0">
                <a:latin typeface="Arial" charset="0"/>
                <a:ea typeface="Arial" charset="0"/>
                <a:cs typeface="Arial" charset="0"/>
              </a:rPr>
              <a:t>Rodríguez, M.,  </a:t>
            </a:r>
            <a:r>
              <a:rPr lang="es-ES_tradnl" sz="1200" dirty="0" err="1">
                <a:latin typeface="Arial" charset="0"/>
                <a:ea typeface="Arial" charset="0"/>
                <a:cs typeface="Arial" charset="0"/>
              </a:rPr>
              <a:t>D'Andrea</a:t>
            </a:r>
            <a:r>
              <a:rPr lang="es-ES_tradnl" sz="1200" dirty="0">
                <a:latin typeface="Arial" charset="0"/>
                <a:ea typeface="Arial" charset="0"/>
                <a:cs typeface="Arial" charset="0"/>
              </a:rPr>
              <a:t>, M. &amp; Garré, A. (2012). </a:t>
            </a:r>
            <a:r>
              <a:rPr lang="es-ES_tradnl" sz="1200" i="1" dirty="0">
                <a:latin typeface="Arial" charset="0"/>
                <a:ea typeface="Arial" charset="0"/>
                <a:cs typeface="Arial" charset="0"/>
              </a:rPr>
              <a:t>Una lengua extranjera, ¿sólo una herramienta para la comunicación? </a:t>
            </a:r>
            <a:r>
              <a:rPr lang="es-ES_tradnl" sz="1200" dirty="0" err="1">
                <a:latin typeface="Arial" charset="0"/>
                <a:ea typeface="Arial" charset="0"/>
                <a:cs typeface="Arial" charset="0"/>
              </a:rPr>
              <a:t>Invenio</a:t>
            </a:r>
            <a:r>
              <a:rPr lang="es-ES_tradnl" sz="1200" dirty="0">
                <a:latin typeface="Arial" charset="0"/>
                <a:ea typeface="Arial" charset="0"/>
                <a:cs typeface="Arial" charset="0"/>
              </a:rPr>
              <a:t>, 15(28),11-17. </a:t>
            </a:r>
            <a:r>
              <a:rPr lang="es-ES_tradnl" sz="1200" dirty="0" err="1">
                <a:latin typeface="Arial" charset="0"/>
                <a:ea typeface="Arial" charset="0"/>
                <a:cs typeface="Arial" charset="0"/>
              </a:rPr>
              <a:t>Redalyc</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9"/>
              </a:rPr>
              <a:t>https://www.redalyc.org/articulo.oa?id=87724141002</a:t>
            </a:r>
            <a:endParaRPr lang="es-ES_tradnl" sz="1200" dirty="0">
              <a:latin typeface="Arial" charset="0"/>
              <a:ea typeface="Arial" charset="0"/>
              <a:cs typeface="Arial" charset="0"/>
            </a:endParaRPr>
          </a:p>
          <a:p>
            <a:pPr marL="257175" indent="-257175"/>
            <a:r>
              <a:rPr lang="es-ES_tradnl" sz="1200" dirty="0" smtClean="0">
                <a:latin typeface="Arial" charset="0"/>
                <a:ea typeface="Arial" charset="0"/>
                <a:cs typeface="Arial" charset="0"/>
              </a:rPr>
              <a:t>Villanueva</a:t>
            </a:r>
            <a:r>
              <a:rPr lang="es-ES_tradnl" sz="1200" dirty="0">
                <a:latin typeface="Arial" charset="0"/>
                <a:ea typeface="Arial" charset="0"/>
                <a:cs typeface="Arial" charset="0"/>
              </a:rPr>
              <a:t>, A. (2017). </a:t>
            </a:r>
            <a:r>
              <a:rPr lang="es-ES_tradnl" sz="1200" i="1" dirty="0" smtClean="0">
                <a:latin typeface="Arial" charset="0"/>
                <a:ea typeface="Arial" charset="0"/>
                <a:cs typeface="Arial" charset="0"/>
              </a:rPr>
              <a:t>Creencias y estereotipos de prejuicio hacia grupos minoritarios entre estudiantes de nivel superior. </a:t>
            </a:r>
            <a:r>
              <a:rPr lang="es-ES_tradnl" sz="1200" dirty="0" smtClean="0">
                <a:latin typeface="Arial" charset="0"/>
                <a:ea typeface="Arial" charset="0"/>
                <a:cs typeface="Arial" charset="0"/>
              </a:rPr>
              <a:t>Jóvenes </a:t>
            </a:r>
            <a:r>
              <a:rPr lang="es-ES_tradnl" sz="1200" dirty="0">
                <a:latin typeface="Arial" charset="0"/>
                <a:ea typeface="Arial" charset="0"/>
                <a:cs typeface="Arial" charset="0"/>
              </a:rPr>
              <a:t>en la ciencia. </a:t>
            </a:r>
            <a:r>
              <a:rPr lang="es-ES_tradnl" sz="1200" u="sng" dirty="0">
                <a:latin typeface="Arial" charset="0"/>
                <a:ea typeface="Arial" charset="0"/>
                <a:cs typeface="Arial" charset="0"/>
                <a:hlinkClick r:id="rId10"/>
              </a:rPr>
              <a:t>https://www.jovenesenlaciencia.ugto.mx/index.php/jovenesenlaciencia/article/view/938</a:t>
            </a:r>
            <a:r>
              <a:rPr lang="es-ES_tradnl" sz="1200" dirty="0">
                <a:latin typeface="Arial" charset="0"/>
                <a:ea typeface="Arial" charset="0"/>
                <a:cs typeface="Arial" charset="0"/>
              </a:rPr>
              <a:t> </a:t>
            </a:r>
            <a:endParaRPr lang="es-ES_tradnl" sz="1200" dirty="0" smtClean="0">
              <a:latin typeface="Arial" charset="0"/>
              <a:ea typeface="Arial" charset="0"/>
              <a:cs typeface="Arial" charset="0"/>
            </a:endParaRPr>
          </a:p>
          <a:p>
            <a:pPr marL="257175" indent="-257175"/>
            <a:r>
              <a:rPr lang="es-ES" sz="1200" dirty="0">
                <a:latin typeface="Arial" charset="0"/>
                <a:ea typeface="Arial" charset="0"/>
                <a:cs typeface="Arial" charset="0"/>
              </a:rPr>
              <a:t> </a:t>
            </a:r>
            <a:endParaRPr lang="es-ES_tradnl" sz="1200" dirty="0">
              <a:latin typeface="Arial" charset="0"/>
              <a:ea typeface="Arial" charset="0"/>
              <a:cs typeface="Arial" charset="0"/>
            </a:endParaRPr>
          </a:p>
          <a:p>
            <a:pPr marL="257175" indent="-257175"/>
            <a:endParaRPr lang="es-ES_tradnl" sz="1200" dirty="0">
              <a:latin typeface="Arial" charset="0"/>
              <a:ea typeface="Arial" charset="0"/>
              <a:cs typeface="Arial" charset="0"/>
            </a:endParaRPr>
          </a:p>
          <a:p>
            <a:pPr marL="257175" indent="-257175"/>
            <a:r>
              <a:rPr lang="es-ES" sz="1200" dirty="0">
                <a:latin typeface="Arial" charset="0"/>
                <a:ea typeface="Arial" charset="0"/>
                <a:cs typeface="Arial" charset="0"/>
              </a:rPr>
              <a:t> </a:t>
            </a:r>
            <a:endParaRPr lang="es-ES_tradnl" sz="1200" dirty="0">
              <a:latin typeface="Arial" charset="0"/>
              <a:ea typeface="Arial" charset="0"/>
              <a:cs typeface="Arial" charset="0"/>
            </a:endParaRPr>
          </a:p>
          <a:p>
            <a:pPr marL="257175" indent="-257175"/>
            <a:r>
              <a:rPr lang="es-ES" sz="1200" dirty="0">
                <a:latin typeface="Arial" charset="0"/>
                <a:ea typeface="Arial" charset="0"/>
                <a:cs typeface="Arial" charset="0"/>
              </a:rPr>
              <a:t> </a:t>
            </a:r>
            <a:endParaRPr lang="es-ES_tradnl" sz="1200" dirty="0">
              <a:latin typeface="Arial" charset="0"/>
              <a:ea typeface="Arial" charset="0"/>
              <a:cs typeface="Arial" charset="0"/>
            </a:endParaRPr>
          </a:p>
          <a:p>
            <a:endParaRPr lang="en-US" sz="1400" dirty="0"/>
          </a:p>
        </p:txBody>
      </p:sp>
      <p:sp>
        <p:nvSpPr>
          <p:cNvPr id="9" name="Título 1">
            <a:extLst>
              <a:ext uri="{FF2B5EF4-FFF2-40B4-BE49-F238E27FC236}">
                <a16:creationId xmlns="" xmlns:a16="http://schemas.microsoft.com/office/drawing/2014/main" id="{B4259CEA-837E-11D9-3DBC-4486A1EE09C2}"/>
              </a:ext>
            </a:extLst>
          </p:cNvPr>
          <p:cNvSpPr txBox="1">
            <a:spLocks/>
          </p:cNvSpPr>
          <p:nvPr/>
        </p:nvSpPr>
        <p:spPr>
          <a:xfrm>
            <a:off x="588819" y="558529"/>
            <a:ext cx="10515600" cy="5550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dirty="0"/>
              <a:t>Fuentes de información</a:t>
            </a:r>
          </a:p>
        </p:txBody>
      </p:sp>
      <p:sp>
        <p:nvSpPr>
          <p:cNvPr id="8" name="CuadroTexto 7">
            <a:extLst>
              <a:ext uri="{FF2B5EF4-FFF2-40B4-BE49-F238E27FC236}">
                <a16:creationId xmlns="" xmlns:a16="http://schemas.microsoft.com/office/drawing/2014/main" id="{199F75D5-6A0E-1320-F3CC-A222D01CE0A4}"/>
              </a:ext>
            </a:extLst>
          </p:cNvPr>
          <p:cNvSpPr txBox="1"/>
          <p:nvPr/>
        </p:nvSpPr>
        <p:spPr>
          <a:xfrm>
            <a:off x="1131558" y="1242312"/>
            <a:ext cx="4945213" cy="276999"/>
          </a:xfrm>
          <a:prstGeom prst="rect">
            <a:avLst/>
          </a:prstGeom>
          <a:noFill/>
        </p:spPr>
        <p:txBody>
          <a:bodyPr wrap="square">
            <a:spAutoFit/>
          </a:bodyPr>
          <a:lstStyle/>
          <a:p>
            <a:r>
              <a:rPr lang="es-MX" sz="1200" dirty="0" smtClean="0"/>
              <a:t>Haz clic </a:t>
            </a:r>
            <a:r>
              <a:rPr lang="es-MX" sz="1200" dirty="0"/>
              <a:t>en cada pestaña para consultar la lista de fuentes de información.</a:t>
            </a:r>
          </a:p>
        </p:txBody>
      </p:sp>
      <p:pic>
        <p:nvPicPr>
          <p:cNvPr id="12" name="Imagen 11"/>
          <p:cNvPicPr>
            <a:picLocks noChangeAspect="1"/>
          </p:cNvPicPr>
          <p:nvPr/>
        </p:nvPicPr>
        <p:blipFill>
          <a:blip r:embed="rId11"/>
          <a:stretch>
            <a:fillRect/>
          </a:stretch>
        </p:blipFill>
        <p:spPr>
          <a:xfrm>
            <a:off x="734457" y="1233570"/>
            <a:ext cx="397101" cy="282827"/>
          </a:xfrm>
          <a:prstGeom prst="rect">
            <a:avLst/>
          </a:prstGeom>
        </p:spPr>
      </p:pic>
    </p:spTree>
    <p:extLst>
      <p:ext uri="{BB962C8B-B14F-4D97-AF65-F5344CB8AC3E}">
        <p14:creationId xmlns:p14="http://schemas.microsoft.com/office/powerpoint/2010/main" val="80670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esquinas redondeadas 8">
            <a:extLst>
              <a:ext uri="{FF2B5EF4-FFF2-40B4-BE49-F238E27FC236}">
                <a16:creationId xmlns="" xmlns:a16="http://schemas.microsoft.com/office/drawing/2014/main" id="{1EEB6F1F-D673-48B9-9AEC-CEFF0D08BC0F}"/>
              </a:ext>
            </a:extLst>
          </p:cNvPr>
          <p:cNvSpPr/>
          <p:nvPr/>
        </p:nvSpPr>
        <p:spPr>
          <a:xfrm>
            <a:off x="753140" y="659702"/>
            <a:ext cx="3327009" cy="55501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5" name="Rectángulo 4"/>
          <p:cNvSpPr/>
          <p:nvPr/>
        </p:nvSpPr>
        <p:spPr>
          <a:xfrm>
            <a:off x="753140" y="1630260"/>
            <a:ext cx="10203035" cy="1569660"/>
          </a:xfrm>
          <a:prstGeom prst="rect">
            <a:avLst/>
          </a:prstGeom>
        </p:spPr>
        <p:txBody>
          <a:bodyPr wrap="square">
            <a:spAutoFit/>
          </a:bodyPr>
          <a:lstStyle/>
          <a:p>
            <a:pPr marL="295275" indent="-295275"/>
            <a:r>
              <a:rPr lang="es-ES_tradnl" sz="1200" dirty="0">
                <a:latin typeface="Arial" charset="0"/>
                <a:ea typeface="Arial" charset="0"/>
                <a:cs typeface="Arial" charset="0"/>
              </a:rPr>
              <a:t>Araujo, M. C. (2018). </a:t>
            </a:r>
            <a:r>
              <a:rPr lang="es-ES_tradnl" sz="1200" i="1" dirty="0">
                <a:latin typeface="Arial" charset="0"/>
                <a:ea typeface="Arial" charset="0"/>
                <a:cs typeface="Arial" charset="0"/>
              </a:rPr>
              <a:t>¿Los prejuicios afectan nuestras decisiones? </a:t>
            </a:r>
            <a:r>
              <a:rPr lang="es-ES_tradnl" sz="1200" dirty="0">
                <a:latin typeface="Arial" charset="0"/>
                <a:ea typeface="Arial" charset="0"/>
                <a:cs typeface="Arial" charset="0"/>
              </a:rPr>
              <a:t>Primeros pasos. </a:t>
            </a:r>
            <a:r>
              <a:rPr lang="es-ES_tradnl" sz="1200" u="sng" dirty="0">
                <a:latin typeface="Arial" charset="0"/>
                <a:ea typeface="Arial" charset="0"/>
                <a:cs typeface="Arial" charset="0"/>
                <a:hlinkClick r:id="rId2"/>
              </a:rPr>
              <a:t>https://blogs.iadb.org/desarrollo-infantil/es/prejuicios-afectan-decisiones/</a:t>
            </a:r>
            <a:r>
              <a:rPr lang="es-ES_tradnl" sz="1200" dirty="0">
                <a:latin typeface="Arial" charset="0"/>
                <a:ea typeface="Arial" charset="0"/>
                <a:cs typeface="Arial" charset="0"/>
              </a:rPr>
              <a:t> </a:t>
            </a:r>
          </a:p>
          <a:p>
            <a:pPr marL="295275" indent="-295275">
              <a:spcAft>
                <a:spcPts val="0"/>
              </a:spcAft>
            </a:pPr>
            <a:r>
              <a:rPr lang="es-ES_tradnl" sz="1200" dirty="0" smtClean="0">
                <a:latin typeface="Arial" charset="0"/>
                <a:ea typeface="Arial" charset="0"/>
                <a:cs typeface="Arial" charset="0"/>
              </a:rPr>
              <a:t>Benavidez</a:t>
            </a:r>
            <a:r>
              <a:rPr lang="es-ES_tradnl" sz="1200" dirty="0">
                <a:latin typeface="Arial" charset="0"/>
                <a:ea typeface="Arial" charset="0"/>
                <a:cs typeface="Arial" charset="0"/>
              </a:rPr>
              <a:t>, V. &amp; Flores R. (2019). </a:t>
            </a:r>
            <a:r>
              <a:rPr lang="es-ES_tradnl" sz="1200" i="1" dirty="0">
                <a:latin typeface="Arial" charset="0"/>
                <a:ea typeface="Arial" charset="0"/>
                <a:cs typeface="Arial" charset="0"/>
              </a:rPr>
              <a:t>La importancia de las emociones para la </a:t>
            </a:r>
            <a:r>
              <a:rPr lang="es-ES_tradnl" sz="1200" i="1" dirty="0" err="1">
                <a:latin typeface="Arial" charset="0"/>
                <a:ea typeface="Arial" charset="0"/>
                <a:cs typeface="Arial" charset="0"/>
              </a:rPr>
              <a:t>neurodidáctica</a:t>
            </a:r>
            <a:r>
              <a:rPr lang="es-ES_tradnl" sz="1200" dirty="0">
                <a:latin typeface="Arial" charset="0"/>
                <a:ea typeface="Arial" charset="0"/>
                <a:cs typeface="Arial" charset="0"/>
              </a:rPr>
              <a:t>. </a:t>
            </a:r>
            <a:r>
              <a:rPr lang="es-ES_tradnl" sz="1200" dirty="0" err="1">
                <a:latin typeface="Arial" charset="0"/>
                <a:ea typeface="Arial" charset="0"/>
                <a:cs typeface="Arial" charset="0"/>
              </a:rPr>
              <a:t>Dialnet</a:t>
            </a:r>
            <a:r>
              <a:rPr lang="es-ES_tradnl" sz="1200" dirty="0">
                <a:latin typeface="Arial" charset="0"/>
                <a:ea typeface="Arial" charset="0"/>
                <a:cs typeface="Arial" charset="0"/>
              </a:rPr>
              <a:t>. </a:t>
            </a:r>
            <a:r>
              <a:rPr lang="es-ES_tradnl" sz="1200" u="sng" dirty="0">
                <a:solidFill>
                  <a:srgbClr val="0563C1"/>
                </a:solidFill>
                <a:latin typeface="Arial" charset="0"/>
                <a:ea typeface="Arial" charset="0"/>
                <a:cs typeface="Arial" charset="0"/>
                <a:hlinkClick r:id="rId3"/>
              </a:rPr>
              <a:t>https://</a:t>
            </a:r>
            <a:r>
              <a:rPr lang="es-ES_tradnl" sz="1200" u="sng" dirty="0" smtClean="0">
                <a:solidFill>
                  <a:srgbClr val="0563C1"/>
                </a:solidFill>
                <a:latin typeface="Arial" charset="0"/>
                <a:ea typeface="Arial" charset="0"/>
                <a:cs typeface="Arial" charset="0"/>
                <a:hlinkClick r:id="rId3"/>
              </a:rPr>
              <a:t>dialnet.unirioja.es/servlet/articulo?codigo=6794283</a:t>
            </a:r>
            <a:endParaRPr lang="es-ES_tradnl" sz="1200" dirty="0" smtClean="0">
              <a:latin typeface="Arial" charset="0"/>
              <a:ea typeface="Arial" charset="0"/>
              <a:cs typeface="Arial" charset="0"/>
            </a:endParaRPr>
          </a:p>
          <a:p>
            <a:pPr marL="295275" indent="-295275">
              <a:spcAft>
                <a:spcPts val="0"/>
              </a:spcAft>
            </a:pPr>
            <a:r>
              <a:rPr lang="es-ES_tradnl" sz="1200" dirty="0" smtClean="0">
                <a:latin typeface="Arial" charset="0"/>
                <a:ea typeface="Arial" charset="0"/>
                <a:cs typeface="Arial" charset="0"/>
              </a:rPr>
              <a:t>García</a:t>
            </a:r>
            <a:r>
              <a:rPr lang="es-ES_tradnl" sz="1200" dirty="0">
                <a:latin typeface="Arial" charset="0"/>
                <a:ea typeface="Arial" charset="0"/>
                <a:cs typeface="Arial" charset="0"/>
              </a:rPr>
              <a:t>, A. (2019). Neurociencia de las emociones. </a:t>
            </a:r>
            <a:r>
              <a:rPr lang="es-ES_tradnl" sz="1200" dirty="0" err="1">
                <a:latin typeface="Arial" charset="0"/>
                <a:ea typeface="Arial" charset="0"/>
                <a:cs typeface="Arial" charset="0"/>
              </a:rPr>
              <a:t>Dialnet</a:t>
            </a:r>
            <a:r>
              <a:rPr lang="es-ES_tradnl" sz="1200" dirty="0">
                <a:latin typeface="Arial" charset="0"/>
                <a:ea typeface="Arial" charset="0"/>
                <a:cs typeface="Arial" charset="0"/>
              </a:rPr>
              <a:t>. </a:t>
            </a:r>
            <a:r>
              <a:rPr lang="es-ES_tradnl" sz="1200" u="sng" dirty="0">
                <a:solidFill>
                  <a:srgbClr val="0563C1"/>
                </a:solidFill>
                <a:latin typeface="Arial" charset="0"/>
                <a:ea typeface="Arial" charset="0"/>
                <a:cs typeface="Arial" charset="0"/>
                <a:hlinkClick r:id="rId4"/>
              </a:rPr>
              <a:t>https://dialnet.unirioja.es/servlet/articulo?codigo=6921884</a:t>
            </a:r>
            <a:r>
              <a:rPr lang="es-ES_tradnl" sz="1200" dirty="0">
                <a:latin typeface="Arial" charset="0"/>
                <a:ea typeface="Arial" charset="0"/>
                <a:cs typeface="Arial" charset="0"/>
              </a:rPr>
              <a:t> </a:t>
            </a:r>
          </a:p>
          <a:p>
            <a:pPr marL="295275" indent="-295275">
              <a:spcAft>
                <a:spcPts val="0"/>
              </a:spcAft>
            </a:pPr>
            <a:r>
              <a:rPr lang="es-ES_tradnl" sz="1200" dirty="0" smtClean="0">
                <a:latin typeface="Arial" charset="0"/>
                <a:ea typeface="Arial" charset="0"/>
                <a:cs typeface="Arial" charset="0"/>
              </a:rPr>
              <a:t>Salas, A. (2013</a:t>
            </a:r>
            <a:r>
              <a:rPr lang="es-ES_tradnl" sz="1200" dirty="0">
                <a:latin typeface="Arial" charset="0"/>
                <a:ea typeface="Arial" charset="0"/>
                <a:cs typeface="Arial" charset="0"/>
              </a:rPr>
              <a:t>). </a:t>
            </a:r>
            <a:r>
              <a:rPr lang="es-ES_tradnl" sz="1200" i="1" dirty="0">
                <a:latin typeface="Arial" charset="0"/>
                <a:ea typeface="Arial" charset="0"/>
                <a:cs typeface="Arial" charset="0"/>
              </a:rPr>
              <a:t>Ramas de la Biología. </a:t>
            </a:r>
            <a:r>
              <a:rPr lang="es-ES_tradnl" sz="1200" dirty="0" err="1">
                <a:latin typeface="Arial" charset="0"/>
                <a:ea typeface="Arial" charset="0"/>
                <a:cs typeface="Arial" charset="0"/>
              </a:rPr>
              <a:t>Prezi</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5"/>
              </a:rPr>
              <a:t>https://prezi.com/euzhzssm4dvu/ramas-de-la-biologia/</a:t>
            </a:r>
            <a:endParaRPr lang="es-ES_tradnl" sz="1200" dirty="0">
              <a:latin typeface="Arial" charset="0"/>
              <a:ea typeface="Arial" charset="0"/>
              <a:cs typeface="Arial" charset="0"/>
            </a:endParaRPr>
          </a:p>
          <a:p>
            <a:pPr marL="295275" indent="-295275"/>
            <a:r>
              <a:rPr lang="es-ES_tradnl" sz="1200" dirty="0" err="1" smtClean="0">
                <a:latin typeface="Arial" charset="0"/>
                <a:ea typeface="Arial" charset="0"/>
                <a:cs typeface="Arial" charset="0"/>
              </a:rPr>
              <a:t>Ussery</a:t>
            </a:r>
            <a:r>
              <a:rPr lang="es-ES_tradnl" sz="1200" dirty="0" smtClean="0">
                <a:latin typeface="Arial" charset="0"/>
                <a:ea typeface="Arial" charset="0"/>
                <a:cs typeface="Arial" charset="0"/>
              </a:rPr>
              <a:t>, S. </a:t>
            </a:r>
            <a:r>
              <a:rPr lang="es-ES_tradnl" sz="1200" dirty="0">
                <a:latin typeface="Arial" charset="0"/>
                <a:ea typeface="Arial" charset="0"/>
                <a:cs typeface="Arial" charset="0"/>
              </a:rPr>
              <a:t>(2021). </a:t>
            </a:r>
            <a:r>
              <a:rPr lang="es-ES_tradnl" sz="1200" i="1" dirty="0" err="1">
                <a:latin typeface="Arial" charset="0"/>
                <a:ea typeface="Arial" charset="0"/>
                <a:cs typeface="Arial" charset="0"/>
              </a:rPr>
              <a:t>What</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is</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the</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difference</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between</a:t>
            </a:r>
            <a:r>
              <a:rPr lang="es-ES_tradnl" sz="1200" i="1" dirty="0">
                <a:latin typeface="Arial" charset="0"/>
                <a:ea typeface="Arial" charset="0"/>
                <a:cs typeface="Arial" charset="0"/>
              </a:rPr>
              <a:t> </a:t>
            </a:r>
            <a:r>
              <a:rPr lang="es-ES_tradnl" sz="1200" i="1" dirty="0" err="1">
                <a:latin typeface="Arial" charset="0"/>
                <a:ea typeface="Arial" charset="0"/>
                <a:cs typeface="Arial" charset="0"/>
              </a:rPr>
              <a:t>self-actualization</a:t>
            </a:r>
            <a:r>
              <a:rPr lang="es-ES_tradnl" sz="1200" i="1" dirty="0">
                <a:latin typeface="Arial" charset="0"/>
                <a:ea typeface="Arial" charset="0"/>
                <a:cs typeface="Arial" charset="0"/>
              </a:rPr>
              <a:t> and </a:t>
            </a:r>
            <a:r>
              <a:rPr lang="es-ES_tradnl" sz="1200" i="1" dirty="0" err="1" smtClean="0">
                <a:latin typeface="Arial" charset="0"/>
                <a:ea typeface="Arial" charset="0"/>
                <a:cs typeface="Arial" charset="0"/>
              </a:rPr>
              <a:t>self-fulfillment</a:t>
            </a:r>
            <a:r>
              <a:rPr lang="es-ES_tradnl" sz="1200" i="1" dirty="0" smtClean="0">
                <a:latin typeface="Arial" charset="0"/>
                <a:ea typeface="Arial" charset="0"/>
                <a:cs typeface="Arial" charset="0"/>
              </a:rPr>
              <a:t>? </a:t>
            </a:r>
            <a:r>
              <a:rPr lang="es-ES_tradnl" sz="1200" dirty="0" err="1" smtClean="0">
                <a:latin typeface="Arial" charset="0"/>
                <a:ea typeface="Arial" charset="0"/>
                <a:cs typeface="Arial" charset="0"/>
              </a:rPr>
              <a:t>Quora</a:t>
            </a:r>
            <a:r>
              <a:rPr lang="es-ES_tradnl" sz="1200" dirty="0">
                <a:latin typeface="Arial" charset="0"/>
                <a:ea typeface="Arial" charset="0"/>
                <a:cs typeface="Arial" charset="0"/>
              </a:rPr>
              <a:t>. </a:t>
            </a:r>
            <a:r>
              <a:rPr lang="es-ES_tradnl" sz="1200" u="sng" dirty="0">
                <a:latin typeface="Arial" charset="0"/>
                <a:ea typeface="Arial" charset="0"/>
                <a:cs typeface="Arial" charset="0"/>
                <a:hlinkClick r:id="rId6"/>
              </a:rPr>
              <a:t>https://qr.ae/pvYVks</a:t>
            </a:r>
            <a:r>
              <a:rPr lang="es-ES_tradnl" sz="1200" dirty="0">
                <a:latin typeface="Arial" charset="0"/>
                <a:ea typeface="Arial" charset="0"/>
                <a:cs typeface="Arial" charset="0"/>
              </a:rPr>
              <a:t> </a:t>
            </a:r>
          </a:p>
          <a:p>
            <a:pPr>
              <a:spcAft>
                <a:spcPts val="0"/>
              </a:spcAft>
            </a:pPr>
            <a:endParaRPr lang="es-ES_tradnl" sz="1200" dirty="0">
              <a:effectLst/>
              <a:latin typeface="Times New Roman" charset="0"/>
              <a:ea typeface="Calibri" charset="0"/>
            </a:endParaRPr>
          </a:p>
        </p:txBody>
      </p:sp>
    </p:spTree>
    <p:extLst>
      <p:ext uri="{BB962C8B-B14F-4D97-AF65-F5344CB8AC3E}">
        <p14:creationId xmlns:p14="http://schemas.microsoft.com/office/powerpoint/2010/main" val="483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4" name="Marcador de contenido 3">
            <a:extLst>
              <a:ext uri="{FF2B5EF4-FFF2-40B4-BE49-F238E27FC236}">
                <a16:creationId xmlns="" xmlns:a16="http://schemas.microsoft.com/office/drawing/2014/main" id="{61F04DFE-8321-4DD4-BC1F-9AF0E919282B}"/>
              </a:ext>
            </a:extLst>
          </p:cNvPr>
          <p:cNvSpPr>
            <a:spLocks noGrp="1"/>
          </p:cNvSpPr>
          <p:nvPr>
            <p:ph sz="half" idx="2"/>
          </p:nvPr>
        </p:nvSpPr>
        <p:spPr>
          <a:xfrm>
            <a:off x="938213" y="3241634"/>
            <a:ext cx="5222442" cy="2125169"/>
          </a:xfrm>
          <a:ln>
            <a:noFill/>
          </a:ln>
        </p:spPr>
        <p:txBody>
          <a:bodyPr>
            <a:normAutofit/>
          </a:bodyPr>
          <a:lstStyle/>
          <a:p>
            <a:pPr marL="0" indent="0" algn="just">
              <a:buNone/>
            </a:pPr>
            <a:r>
              <a:rPr lang="es-ES_tradnl" sz="1800" dirty="0"/>
              <a:t>El estudiante practica el pensamiento crítico, a través de la reflexión derivada del abordaje de temas relaciona con la Biología, Neurociencias, Sexualidad, Idioma inglés y Medio ambiente y hábitos de consumo.</a:t>
            </a:r>
          </a:p>
          <a:p>
            <a:pPr marL="0" indent="0">
              <a:buNone/>
            </a:pPr>
            <a:endParaRPr lang="es-ES_tradnl" sz="1800" dirty="0"/>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2</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1916110" y="572589"/>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Ésta es la información para la primera diapositiva. El </a:t>
            </a:r>
            <a:r>
              <a:rPr kumimoji="0" lang="es-MX" sz="1400" i="0" strike="noStrike" kern="1200" cap="none" spc="0" normalizeH="0" baseline="0" noProof="0" dirty="0" err="1">
                <a:ln>
                  <a:noFill/>
                </a:ln>
                <a:solidFill>
                  <a:prstClr val="black"/>
                </a:solidFill>
                <a:effectLst/>
                <a:uLnTx/>
                <a:uFillTx/>
                <a:latin typeface="Calibri" panose="020F0502020204030204"/>
                <a:ea typeface="+mn-ea"/>
                <a:cs typeface="+mn-cs"/>
              </a:rPr>
              <a:t>text</a:t>
            </a:r>
            <a:r>
              <a:rPr lang="es-MX" sz="1400" dirty="0">
                <a:solidFill>
                  <a:prstClr val="black"/>
                </a:solidFill>
                <a:latin typeface="Calibri" panose="020F0502020204030204"/>
              </a:rPr>
              <a:t>o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 xmlns:a16="http://schemas.microsoft.com/office/drawing/2014/main" id="{B9691A03-F083-BF37-7588-175E52CC6113}"/>
              </a:ext>
            </a:extLst>
          </p:cNvPr>
          <p:cNvSpPr txBox="1"/>
          <p:nvPr/>
        </p:nvSpPr>
        <p:spPr>
          <a:xfrm>
            <a:off x="1509486" y="1695176"/>
            <a:ext cx="6543078" cy="307777"/>
          </a:xfrm>
          <a:prstGeom prst="rect">
            <a:avLst/>
          </a:prstGeom>
          <a:noFill/>
        </p:spPr>
        <p:txBody>
          <a:bodyPr wrap="square" rtlCol="0">
            <a:spAutoFit/>
          </a:bodyPr>
          <a:lstStyle/>
          <a:p>
            <a:r>
              <a:rPr lang="es-MX" sz="1400" dirty="0" smtClean="0"/>
              <a:t>Para ver la siguiente información, haz clic </a:t>
            </a:r>
            <a:r>
              <a:rPr lang="es-MX" sz="1400" dirty="0"/>
              <a:t>en la flecha </a:t>
            </a:r>
            <a:r>
              <a:rPr lang="es-MX" sz="1400" dirty="0" smtClean="0"/>
              <a:t>situada a la derecha.</a:t>
            </a:r>
            <a:endParaRPr lang="es-MX" sz="1400" dirty="0"/>
          </a:p>
        </p:txBody>
      </p:sp>
      <p:pic>
        <p:nvPicPr>
          <p:cNvPr id="15" name="Imagen 14"/>
          <p:cNvPicPr>
            <a:picLocks noChangeAspect="1"/>
          </p:cNvPicPr>
          <p:nvPr/>
        </p:nvPicPr>
        <p:blipFill>
          <a:blip r:embed="rId2"/>
          <a:stretch>
            <a:fillRect/>
          </a:stretch>
        </p:blipFill>
        <p:spPr>
          <a:xfrm>
            <a:off x="1112385" y="1729620"/>
            <a:ext cx="397101" cy="282827"/>
          </a:xfrm>
          <a:prstGeom prst="rect">
            <a:avLst/>
          </a:prstGeom>
        </p:spPr>
      </p:pic>
      <p:sp>
        <p:nvSpPr>
          <p:cNvPr id="16" name="Bocadillo: rectángulo 10">
            <a:extLst>
              <a:ext uri="{FF2B5EF4-FFF2-40B4-BE49-F238E27FC236}">
                <a16:creationId xmlns="" xmlns:a16="http://schemas.microsoft.com/office/drawing/2014/main" id="{7B8B499A-6106-4A5B-8993-F9F7E5CF9BD7}"/>
              </a:ext>
            </a:extLst>
          </p:cNvPr>
          <p:cNvSpPr/>
          <p:nvPr/>
        </p:nvSpPr>
        <p:spPr>
          <a:xfrm>
            <a:off x="6760374" y="5786816"/>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pic>
        <p:nvPicPr>
          <p:cNvPr id="2" name="Imagen 1" descr="culturageneraladolescentes-(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5937" y="3180308"/>
            <a:ext cx="3368358" cy="2357851"/>
          </a:xfrm>
          <a:prstGeom prst="rect">
            <a:avLst/>
          </a:prstGeom>
        </p:spPr>
      </p:pic>
    </p:spTree>
    <p:extLst>
      <p:ext uri="{BB962C8B-B14F-4D97-AF65-F5344CB8AC3E}">
        <p14:creationId xmlns:p14="http://schemas.microsoft.com/office/powerpoint/2010/main" val="32738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 xmlns:a16="http://schemas.microsoft.com/office/drawing/2014/main"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 xmlns:a16="http://schemas.microsoft.com/office/drawing/2014/main" id="{94D191FF-2770-4808-B9E3-E3D5F31A44B9}"/>
              </a:ext>
            </a:extLst>
          </p:cNvPr>
          <p:cNvSpPr/>
          <p:nvPr/>
        </p:nvSpPr>
        <p:spPr>
          <a:xfrm>
            <a:off x="839787" y="2267393"/>
            <a:ext cx="10742612" cy="444269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2</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1916110" y="572589"/>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Ésta es la información para la segunda diapositiva. El </a:t>
            </a:r>
            <a:r>
              <a:rPr kumimoji="0" lang="es-MX" sz="1400" i="0" strike="noStrike" kern="1200" cap="none" spc="0" normalizeH="0" baseline="0" noProof="0" dirty="0" err="1">
                <a:ln>
                  <a:noFill/>
                </a:ln>
                <a:solidFill>
                  <a:prstClr val="black"/>
                </a:solidFill>
                <a:effectLst/>
                <a:uLnTx/>
                <a:uFillTx/>
                <a:latin typeface="Calibri" panose="020F0502020204030204"/>
                <a:ea typeface="+mn-ea"/>
                <a:cs typeface="+mn-cs"/>
              </a:rPr>
              <a:t>text</a:t>
            </a:r>
            <a:r>
              <a:rPr lang="es-MX" sz="1400" dirty="0">
                <a:solidFill>
                  <a:prstClr val="black"/>
                </a:solidFill>
                <a:latin typeface="Calibri" panose="020F0502020204030204"/>
              </a:rPr>
              <a:t>o del recuadro azul es el título de la diapositiva; en el recuadro gris se anota el texto que debe mostrar la diapositiva con un complemento de video.</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Marcador de contenido 3">
            <a:extLst>
              <a:ext uri="{FF2B5EF4-FFF2-40B4-BE49-F238E27FC236}">
                <a16:creationId xmlns="" xmlns:a16="http://schemas.microsoft.com/office/drawing/2014/main" id="{AA405F79-C2A4-62F7-5744-BE95604C566E}"/>
              </a:ext>
            </a:extLst>
          </p:cNvPr>
          <p:cNvSpPr>
            <a:spLocks noGrp="1"/>
          </p:cNvSpPr>
          <p:nvPr>
            <p:ph sz="half" idx="2"/>
          </p:nvPr>
        </p:nvSpPr>
        <p:spPr>
          <a:xfrm>
            <a:off x="5113867" y="2517178"/>
            <a:ext cx="6351362" cy="4049222"/>
          </a:xfrm>
          <a:noFill/>
          <a:ln>
            <a:noFill/>
          </a:ln>
        </p:spPr>
        <p:txBody>
          <a:bodyPr>
            <a:noAutofit/>
          </a:bodyPr>
          <a:lstStyle/>
          <a:p>
            <a:pPr marL="0" indent="0" algn="just">
              <a:buNone/>
            </a:pPr>
            <a:r>
              <a:rPr lang="es-ES_tradnl" sz="1600" dirty="0"/>
              <a:t>La educación universitaria busca especializar al estudiante y prepararlo para la vida profesional. Sin embargo, </a:t>
            </a:r>
            <a:r>
              <a:rPr lang="es-ES_tradnl" sz="1600" dirty="0" smtClean="0"/>
              <a:t>es de vital importancia señalar  que </a:t>
            </a:r>
            <a:r>
              <a:rPr lang="es-ES_tradnl" sz="1600" dirty="0"/>
              <a:t>la universidad también debe promover el pensamiento crítico del estudiante y ayudarle a conocer y reflexionar acerca de temas generales de interés común</a:t>
            </a:r>
            <a:r>
              <a:rPr lang="es-ES_tradnl" sz="1600" dirty="0" smtClean="0"/>
              <a:t>.</a:t>
            </a:r>
          </a:p>
          <a:p>
            <a:pPr marL="0" indent="0">
              <a:buNone/>
            </a:pPr>
            <a:r>
              <a:rPr lang="es-ES_tradnl" sz="1600" dirty="0" smtClean="0"/>
              <a:t>Acerca de lo menciona, reflexiona sobre las siguientes preguntas:</a:t>
            </a:r>
          </a:p>
          <a:p>
            <a:pPr marL="342900" indent="-342900">
              <a:buAutoNum type="arabicPeriod"/>
            </a:pPr>
            <a:r>
              <a:rPr lang="es-ES_tradnl" sz="1600" dirty="0" smtClean="0"/>
              <a:t>¿Qué es la bilogía?</a:t>
            </a:r>
          </a:p>
          <a:p>
            <a:pPr marL="342900" indent="-342900">
              <a:buFont typeface="Arial" panose="020B0604020202020204" pitchFamily="34" charset="0"/>
              <a:buAutoNum type="arabicPeriod"/>
            </a:pPr>
            <a:r>
              <a:rPr lang="es-ES_tradnl" sz="1600" dirty="0" smtClean="0"/>
              <a:t>¿Entiendes el concepto de Neurociencias?</a:t>
            </a:r>
          </a:p>
          <a:p>
            <a:pPr marL="342900" indent="-342900">
              <a:buFont typeface="Arial" panose="020B0604020202020204" pitchFamily="34" charset="0"/>
              <a:buAutoNum type="arabicPeriod"/>
            </a:pPr>
            <a:r>
              <a:rPr lang="es-ES_tradnl" sz="1600" dirty="0" smtClean="0"/>
              <a:t>¿Conoces ampliamente el tema de la sexualidad?</a:t>
            </a:r>
          </a:p>
          <a:p>
            <a:pPr marL="342900" indent="-342900">
              <a:buFont typeface="Arial" panose="020B0604020202020204" pitchFamily="34" charset="0"/>
              <a:buAutoNum type="arabicPeriod"/>
            </a:pPr>
            <a:r>
              <a:rPr lang="es-ES_tradnl" sz="1600" dirty="0" smtClean="0"/>
              <a:t>¿Cuál es la utilidad del idioma inglés en tu vida?</a:t>
            </a:r>
          </a:p>
          <a:p>
            <a:pPr marL="342900" indent="-342900">
              <a:buFont typeface="Arial" panose="020B0604020202020204" pitchFamily="34" charset="0"/>
              <a:buAutoNum type="arabicPeriod"/>
            </a:pPr>
            <a:r>
              <a:rPr lang="es-ES_tradnl" sz="1600" dirty="0" smtClean="0"/>
              <a:t>¿Tienes claridad acerca del cuidado del medio ambiente?</a:t>
            </a:r>
          </a:p>
          <a:p>
            <a:pPr marL="342900" indent="-342900">
              <a:buFont typeface="Arial" panose="020B0604020202020204" pitchFamily="34" charset="0"/>
              <a:buAutoNum type="arabicPeriod"/>
            </a:pPr>
            <a:r>
              <a:rPr lang="es-ES_tradnl" sz="1600" dirty="0" smtClean="0"/>
              <a:t>¿Qué son y cómo influyen en tu vida los hábitos </a:t>
            </a:r>
            <a:r>
              <a:rPr lang="es-ES_tradnl" sz="1600" dirty="0"/>
              <a:t>de </a:t>
            </a:r>
            <a:r>
              <a:rPr lang="es-ES_tradnl" sz="1600" dirty="0" smtClean="0"/>
              <a:t>consumo?</a:t>
            </a:r>
            <a:endParaRPr lang="es-ES_tradnl" sz="1600" dirty="0"/>
          </a:p>
          <a:p>
            <a:pPr marL="342900" indent="-342900">
              <a:buAutoNum type="arabicPeriod"/>
            </a:pPr>
            <a:endParaRPr lang="es-ES_tradnl" sz="1600" dirty="0" smtClean="0"/>
          </a:p>
          <a:p>
            <a:pPr marL="342900" indent="-342900">
              <a:buAutoNum type="arabicPeriod"/>
            </a:pPr>
            <a:endParaRPr lang="es-ES_tradnl" sz="1600" dirty="0"/>
          </a:p>
          <a:p>
            <a:pPr marL="0" indent="0">
              <a:buNone/>
            </a:pPr>
            <a:r>
              <a:rPr lang="es-ES" sz="1600" dirty="0"/>
              <a:t> </a:t>
            </a:r>
            <a:endParaRPr lang="es-MX" sz="1600" dirty="0"/>
          </a:p>
        </p:txBody>
      </p:sp>
      <p:sp>
        <p:nvSpPr>
          <p:cNvPr id="8" name="Bocadillo: rectángulo 10">
            <a:extLst>
              <a:ext uri="{FF2B5EF4-FFF2-40B4-BE49-F238E27FC236}">
                <a16:creationId xmlns="" xmlns:a16="http://schemas.microsoft.com/office/drawing/2014/main" id="{7B8B499A-6106-4A5B-8993-F9F7E5CF9BD7}"/>
              </a:ext>
            </a:extLst>
          </p:cNvPr>
          <p:cNvSpPr/>
          <p:nvPr/>
        </p:nvSpPr>
        <p:spPr>
          <a:xfrm>
            <a:off x="839786" y="6146530"/>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
        <p:nvSpPr>
          <p:cNvPr id="2" name="Rectángulo redondeado 1"/>
          <p:cNvSpPr/>
          <p:nvPr/>
        </p:nvSpPr>
        <p:spPr>
          <a:xfrm>
            <a:off x="936321" y="2517178"/>
            <a:ext cx="3838879" cy="3324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8007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 xmlns:a16="http://schemas.microsoft.com/office/drawing/2014/main" id="{1161ADA6-8CB8-49C8-A15C-05778EA8CDB8}"/>
              </a:ext>
            </a:extLst>
          </p:cNvPr>
          <p:cNvSpPr>
            <a:spLocks noGrp="1"/>
          </p:cNvSpPr>
          <p:nvPr>
            <p:ph type="body" idx="1"/>
          </p:nvPr>
        </p:nvSpPr>
        <p:spPr>
          <a:xfrm>
            <a:off x="341024" y="646097"/>
            <a:ext cx="5157787" cy="465689"/>
          </a:xfrm>
          <a:ln>
            <a:noFill/>
          </a:ln>
        </p:spPr>
        <p:txBody>
          <a:bodyPr>
            <a:normAutofit/>
          </a:bodyPr>
          <a:lstStyle/>
          <a:p>
            <a:r>
              <a:rPr lang="es-MX" sz="1800" dirty="0"/>
              <a:t>Desarrollo de saberes de la </a:t>
            </a:r>
            <a:r>
              <a:rPr lang="es-MX" sz="1800" dirty="0" smtClean="0"/>
              <a:t>Experiencia Educativa.</a:t>
            </a:r>
            <a:endParaRPr lang="es-MX" sz="1800" dirty="0"/>
          </a:p>
        </p:txBody>
      </p:sp>
      <p:sp>
        <p:nvSpPr>
          <p:cNvPr id="13" name="Rectángulo: esquinas redondeadas 12">
            <a:extLst>
              <a:ext uri="{FF2B5EF4-FFF2-40B4-BE49-F238E27FC236}">
                <a16:creationId xmlns="" xmlns:a16="http://schemas.microsoft.com/office/drawing/2014/main"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a:t>
            </a:r>
            <a:r>
              <a:rPr lang="es-MX" sz="2400" b="1" dirty="0">
                <a:solidFill>
                  <a:prstClr val="white"/>
                </a:solidFill>
                <a:latin typeface="Calibri" panose="020F0502020204030204"/>
              </a:rPr>
              <a:t>2</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 xmlns:a16="http://schemas.microsoft.com/office/drawing/2014/main"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con herramienta </a:t>
            </a:r>
            <a:r>
              <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rPr>
              <a:t>Imagen.</a:t>
            </a:r>
          </a:p>
        </p:txBody>
      </p:sp>
      <p:sp>
        <p:nvSpPr>
          <p:cNvPr id="14" name="CuadroTexto 13">
            <a:extLst>
              <a:ext uri="{FF2B5EF4-FFF2-40B4-BE49-F238E27FC236}">
                <a16:creationId xmlns="" xmlns:a16="http://schemas.microsoft.com/office/drawing/2014/main" id="{42F24622-8C84-D0B3-F877-2AFBE6302B19}"/>
              </a:ext>
            </a:extLst>
          </p:cNvPr>
          <p:cNvSpPr txBox="1"/>
          <p:nvPr/>
        </p:nvSpPr>
        <p:spPr>
          <a:xfrm>
            <a:off x="3196848" y="1791253"/>
            <a:ext cx="7032033" cy="1438289"/>
          </a:xfrm>
          <a:prstGeom prst="rect">
            <a:avLst/>
          </a:prstGeom>
          <a:noFill/>
        </p:spPr>
        <p:txBody>
          <a:bodyPr wrap="square" rtlCol="0">
            <a:spAutoFit/>
          </a:bodyPr>
          <a:lstStyle/>
          <a:p>
            <a:pPr algn="just"/>
            <a:r>
              <a:rPr lang="es-ES_tradnl" sz="1400" dirty="0"/>
              <a:t>El conocimiento y comprensión de la biología de todos los seres vivos nos ayuda a ser empáticos con la vida de otros organismos y con el medio ambiente. ¿Sabes qué estudia la biología? </a:t>
            </a:r>
          </a:p>
          <a:p>
            <a:r>
              <a:rPr lang="es-ES_tradnl" sz="1400" dirty="0"/>
              <a:t> </a:t>
            </a:r>
          </a:p>
          <a:p>
            <a:endParaRPr lang="es-ES_tradnl" sz="1400" dirty="0"/>
          </a:p>
          <a:p>
            <a:endParaRPr lang="es-MX" sz="1400" dirty="0"/>
          </a:p>
        </p:txBody>
      </p:sp>
      <p:sp>
        <p:nvSpPr>
          <p:cNvPr id="16" name="Rectángulo: esquinas redondeadas 12">
            <a:extLst>
              <a:ext uri="{FF2B5EF4-FFF2-40B4-BE49-F238E27FC236}">
                <a16:creationId xmlns="" xmlns:a16="http://schemas.microsoft.com/office/drawing/2014/main" id="{AEA3DFEE-37E7-42E5-A1DE-D2E6C9BD02A9}"/>
              </a:ext>
            </a:extLst>
          </p:cNvPr>
          <p:cNvSpPr/>
          <p:nvPr/>
        </p:nvSpPr>
        <p:spPr>
          <a:xfrm>
            <a:off x="1007907" y="1270079"/>
            <a:ext cx="4020078" cy="36288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2.1 Biolog</a:t>
            </a:r>
            <a:r>
              <a:rPr lang="es-MX" sz="2400" b="1" dirty="0" smtClean="0">
                <a:solidFill>
                  <a:prstClr val="white"/>
                </a:solidFill>
                <a:latin typeface="Calibri" panose="020F0502020204030204"/>
              </a:rPr>
              <a:t>ía</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Bocadillo: rectángulo 20">
            <a:extLst>
              <a:ext uri="{FF2B5EF4-FFF2-40B4-BE49-F238E27FC236}">
                <a16:creationId xmlns:a16="http://schemas.microsoft.com/office/drawing/2014/main" xmlns="" id="{FDF8BE07-5746-4600-9575-6A8755E47DEC}"/>
              </a:ext>
            </a:extLst>
          </p:cNvPr>
          <p:cNvSpPr/>
          <p:nvPr/>
        </p:nvSpPr>
        <p:spPr>
          <a:xfrm>
            <a:off x="5732351" y="4580963"/>
            <a:ext cx="6685108" cy="656639"/>
          </a:xfrm>
          <a:prstGeom prst="wedgeRectCallout">
            <a:avLst>
              <a:gd name="adj1" fmla="val -43627"/>
              <a:gd name="adj2" fmla="val -11409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este texto</a:t>
            </a:r>
            <a:r>
              <a:rPr lang="es-MX" sz="1400" dirty="0" smtClean="0">
                <a:solidFill>
                  <a:prstClr val="black"/>
                </a:solidFill>
                <a:latin typeface="Calibri" panose="020F0502020204030204"/>
              </a:rPr>
              <a:t>: </a:t>
            </a:r>
            <a:r>
              <a:rPr lang="es-ES_tradnl" sz="1400" u="sng" dirty="0">
                <a:hlinkClick r:id="rId2"/>
              </a:rPr>
              <a:t>https://prezi.com/euzhzssm4dvu/ramas-de-la-biologia/</a:t>
            </a:r>
            <a:endParaRPr lang="es-ES_tradnl" sz="1400" u="sng" dirty="0"/>
          </a:p>
          <a:p>
            <a:pPr lvl="0" algn="just">
              <a:defRPr/>
            </a:pPr>
            <a:endParaRPr lang="es-MX" sz="1400" dirty="0">
              <a:solidFill>
                <a:prstClr val="black"/>
              </a:solidFill>
              <a:latin typeface="Calibri" panose="020F0502020204030204"/>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07" y="1791254"/>
            <a:ext cx="2122751" cy="1061376"/>
          </a:xfrm>
          <a:prstGeom prst="rect">
            <a:avLst/>
          </a:prstGeom>
        </p:spPr>
      </p:pic>
      <p:sp>
        <p:nvSpPr>
          <p:cNvPr id="5" name="Rectángulo 4"/>
          <p:cNvSpPr/>
          <p:nvPr/>
        </p:nvSpPr>
        <p:spPr>
          <a:xfrm>
            <a:off x="1126155" y="2810388"/>
            <a:ext cx="10499650" cy="3139321"/>
          </a:xfrm>
          <a:prstGeom prst="rect">
            <a:avLst/>
          </a:prstGeom>
        </p:spPr>
        <p:txBody>
          <a:bodyPr wrap="square">
            <a:spAutoFit/>
          </a:bodyPr>
          <a:lstStyle/>
          <a:p>
            <a:endParaRPr lang="es-ES_tradnl" dirty="0" smtClean="0"/>
          </a:p>
          <a:p>
            <a:r>
              <a:rPr lang="es-ES_tradnl" dirty="0" smtClean="0"/>
              <a:t>A </a:t>
            </a:r>
            <a:r>
              <a:rPr lang="es-ES_tradnl" dirty="0"/>
              <a:t>continuación, revisa la siguiente presentación acerca de las ramas de la biología:</a:t>
            </a:r>
          </a:p>
          <a:p>
            <a:endParaRPr lang="es-ES_tradnl" dirty="0"/>
          </a:p>
          <a:p>
            <a:endParaRPr lang="es-ES_tradnl" dirty="0"/>
          </a:p>
          <a:p>
            <a:endParaRPr lang="es-ES_tradnl" dirty="0"/>
          </a:p>
          <a:p>
            <a:endParaRPr lang="es-ES_tradnl" dirty="0"/>
          </a:p>
          <a:p>
            <a:endParaRPr lang="es-ES_tradnl" dirty="0"/>
          </a:p>
          <a:p>
            <a:endParaRPr lang="es-ES_tradnl" dirty="0"/>
          </a:p>
          <a:p>
            <a:endParaRPr lang="es-ES_tradnl" dirty="0"/>
          </a:p>
          <a:p>
            <a:endParaRPr lang="es-ES_tradnl" dirty="0"/>
          </a:p>
          <a:p>
            <a:r>
              <a:rPr lang="es-ES_tradnl" dirty="0"/>
              <a:t>Ahora, para reforzar la información antes presentada, revisa la siguiente  tabla:</a:t>
            </a:r>
          </a:p>
        </p:txBody>
      </p:sp>
      <p:sp>
        <p:nvSpPr>
          <p:cNvPr id="18" name="Bocadillo: rectángulo 10">
            <a:extLst>
              <a:ext uri="{FF2B5EF4-FFF2-40B4-BE49-F238E27FC236}">
                <a16:creationId xmlns="" xmlns:a16="http://schemas.microsoft.com/office/drawing/2014/main" id="{7B8B499A-6106-4A5B-8993-F9F7E5CF9BD7}"/>
              </a:ext>
            </a:extLst>
          </p:cNvPr>
          <p:cNvSpPr/>
          <p:nvPr/>
        </p:nvSpPr>
        <p:spPr>
          <a:xfrm>
            <a:off x="3535689" y="2554476"/>
            <a:ext cx="4461436" cy="362881"/>
          </a:xfrm>
          <a:prstGeom prst="wedgeRectCallout">
            <a:avLst>
              <a:gd name="adj1" fmla="val -59189"/>
              <a:gd name="adj2" fmla="val -1907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pic>
        <p:nvPicPr>
          <p:cNvPr id="11" name="Imagen 10"/>
          <p:cNvPicPr>
            <a:picLocks noChangeAspect="1"/>
          </p:cNvPicPr>
          <p:nvPr/>
        </p:nvPicPr>
        <p:blipFill>
          <a:blip r:embed="rId4"/>
          <a:stretch>
            <a:fillRect/>
          </a:stretch>
        </p:blipFill>
        <p:spPr>
          <a:xfrm>
            <a:off x="4903498" y="3800001"/>
            <a:ext cx="1190625" cy="538823"/>
          </a:xfrm>
          <a:prstGeom prst="rect">
            <a:avLst/>
          </a:prstGeom>
        </p:spPr>
      </p:pic>
      <p:sp>
        <p:nvSpPr>
          <p:cNvPr id="19" name="Bocadillo: rectángulo 20">
            <a:extLst>
              <a:ext uri="{FF2B5EF4-FFF2-40B4-BE49-F238E27FC236}">
                <a16:creationId xmlns="" xmlns:a16="http://schemas.microsoft.com/office/drawing/2014/main" id="{9774D0E3-ED67-7D60-093B-CF77134D40EA}"/>
              </a:ext>
            </a:extLst>
          </p:cNvPr>
          <p:cNvSpPr/>
          <p:nvPr/>
        </p:nvSpPr>
        <p:spPr>
          <a:xfrm>
            <a:off x="7361248" y="6051885"/>
            <a:ext cx="3627752" cy="695956"/>
          </a:xfrm>
          <a:prstGeom prst="wedgeRectCallout">
            <a:avLst>
              <a:gd name="adj1" fmla="val -41739"/>
              <a:gd name="adj2" fmla="val -8889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200" dirty="0">
                <a:solidFill>
                  <a:prstClr val="black"/>
                </a:solidFill>
                <a:latin typeface="Calibri" panose="020F0502020204030204"/>
              </a:rPr>
              <a:t>Aurelio: </a:t>
            </a:r>
            <a:r>
              <a:rPr lang="es-MX" sz="1200" dirty="0" smtClean="0">
                <a:solidFill>
                  <a:prstClr val="black"/>
                </a:solidFill>
                <a:latin typeface="Calibri" panose="020F0502020204030204"/>
              </a:rPr>
              <a:t>Trabajar el contenido del archivo </a:t>
            </a:r>
            <a:r>
              <a:rPr lang="es-MX" sz="1200" i="1" dirty="0">
                <a:solidFill>
                  <a:prstClr val="black"/>
                </a:solidFill>
              </a:rPr>
              <a:t>Tabla Biología</a:t>
            </a:r>
            <a:r>
              <a:rPr lang="es-MX" sz="1200" dirty="0">
                <a:solidFill>
                  <a:prstClr val="black"/>
                </a:solidFill>
              </a:rPr>
              <a:t>, </a:t>
            </a:r>
            <a:r>
              <a:rPr lang="es-MX" sz="1200" dirty="0" smtClean="0">
                <a:solidFill>
                  <a:prstClr val="black"/>
                </a:solidFill>
              </a:rPr>
              <a:t>lo anterior en tabla animada, </a:t>
            </a:r>
            <a:r>
              <a:rPr lang="es-MX" sz="1200" dirty="0">
                <a:solidFill>
                  <a:prstClr val="black"/>
                </a:solidFill>
              </a:rPr>
              <a:t>por ejemplo que vaya apareciendo por </a:t>
            </a:r>
            <a:r>
              <a:rPr lang="es-MX" sz="1200" dirty="0" smtClean="0">
                <a:solidFill>
                  <a:prstClr val="black"/>
                </a:solidFill>
              </a:rPr>
              <a:t>filas o con distintos colores.</a:t>
            </a:r>
            <a:r>
              <a:rPr lang="es-MX" sz="1200" dirty="0" smtClean="0">
                <a:solidFill>
                  <a:prstClr val="black"/>
                </a:solidFill>
                <a:latin typeface="Calibri" panose="020F0502020204030204"/>
              </a:rPr>
              <a:t> </a:t>
            </a:r>
            <a:endParaRPr lang="es-MX" sz="1200" dirty="0">
              <a:solidFill>
                <a:prstClr val="black"/>
              </a:solidFill>
              <a:latin typeface="Calibri" panose="020F0502020204030204"/>
            </a:endParaRPr>
          </a:p>
        </p:txBody>
      </p:sp>
    </p:spTree>
    <p:extLst>
      <p:ext uri="{BB962C8B-B14F-4D97-AF65-F5344CB8AC3E}">
        <p14:creationId xmlns:p14="http://schemas.microsoft.com/office/powerpoint/2010/main" val="25546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12">
            <a:extLst>
              <a:ext uri="{FF2B5EF4-FFF2-40B4-BE49-F238E27FC236}">
                <a16:creationId xmlns="" xmlns:a16="http://schemas.microsoft.com/office/drawing/2014/main" id="{AEA3DFEE-37E7-42E5-A1DE-D2E6C9BD02A9}"/>
              </a:ext>
            </a:extLst>
          </p:cNvPr>
          <p:cNvSpPr/>
          <p:nvPr/>
        </p:nvSpPr>
        <p:spPr>
          <a:xfrm>
            <a:off x="650929" y="290725"/>
            <a:ext cx="11220773" cy="41652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2.2 Neurociencias</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ángulo 8"/>
          <p:cNvSpPr/>
          <p:nvPr/>
        </p:nvSpPr>
        <p:spPr>
          <a:xfrm>
            <a:off x="650929" y="2549215"/>
            <a:ext cx="11220773" cy="5078313"/>
          </a:xfrm>
          <a:prstGeom prst="rect">
            <a:avLst/>
          </a:prstGeom>
        </p:spPr>
        <p:txBody>
          <a:bodyPr wrap="square">
            <a:spAutoFit/>
          </a:bodyPr>
          <a:lstStyle/>
          <a:p>
            <a:endParaRPr lang="es-ES_tradnl" dirty="0"/>
          </a:p>
          <a:p>
            <a:endParaRPr lang="es-ES_tradnl" dirty="0" smtClean="0"/>
          </a:p>
          <a:p>
            <a:r>
              <a:rPr lang="es-ES_tradnl" dirty="0" smtClean="0"/>
              <a:t>A </a:t>
            </a:r>
            <a:r>
              <a:rPr lang="es-ES_tradnl" dirty="0"/>
              <a:t>continuación revisa las siguientes lecturas para fortalecer tu conocimiento acerca de este tema</a:t>
            </a:r>
            <a:r>
              <a:rPr lang="es-ES_tradnl" dirty="0" smtClean="0"/>
              <a:t>:</a:t>
            </a:r>
          </a:p>
          <a:p>
            <a:endParaRPr lang="es-ES_tradnl" dirty="0"/>
          </a:p>
          <a:p>
            <a:r>
              <a:rPr lang="es-ES" i="1" dirty="0"/>
              <a:t>¿Por qué estudiar cómo funciona el cerebro? </a:t>
            </a:r>
            <a:r>
              <a:rPr lang="es-ES" dirty="0"/>
              <a:t>(p. 25):</a:t>
            </a:r>
            <a:r>
              <a:rPr lang="es-ES" i="1" dirty="0"/>
              <a:t> </a:t>
            </a:r>
            <a:endParaRPr lang="es-ES_tradnl" dirty="0" smtClean="0"/>
          </a:p>
          <a:p>
            <a:endParaRPr lang="es-ES_tradnl" dirty="0" smtClean="0"/>
          </a:p>
          <a:p>
            <a:endParaRPr lang="es-MX" dirty="0" smtClean="0">
              <a:solidFill>
                <a:srgbClr val="FF0000"/>
              </a:solidFill>
            </a:endParaRPr>
          </a:p>
          <a:p>
            <a:endParaRPr lang="es-ES_tradnl" dirty="0"/>
          </a:p>
          <a:p>
            <a:endParaRPr lang="es-ES_tradnl" u="sng" dirty="0"/>
          </a:p>
          <a:p>
            <a:r>
              <a:rPr lang="es-ES" i="1" dirty="0" err="1"/>
              <a:t>Brain</a:t>
            </a:r>
            <a:r>
              <a:rPr lang="es-ES" i="1" dirty="0"/>
              <a:t> </a:t>
            </a:r>
            <a:r>
              <a:rPr lang="es-ES" i="1" dirty="0" err="1" smtClean="0"/>
              <a:t>Facts</a:t>
            </a:r>
            <a:r>
              <a:rPr lang="es-ES" i="1" dirty="0" smtClean="0"/>
              <a:t>. Apuntes sobre el cerebro y el sistema nervioso:</a:t>
            </a:r>
          </a:p>
          <a:p>
            <a:endParaRPr lang="es-ES" i="1" dirty="0"/>
          </a:p>
          <a:p>
            <a:endParaRPr lang="es-ES_tradnl" i="1" dirty="0" smtClean="0"/>
          </a:p>
          <a:p>
            <a:endParaRPr lang="es-ES_tradnl" i="1" dirty="0"/>
          </a:p>
          <a:p>
            <a:endParaRPr lang="es-ES_tradnl" dirty="0"/>
          </a:p>
          <a:p>
            <a:endParaRPr lang="es-ES_tradnl" u="sng" dirty="0" smtClean="0"/>
          </a:p>
          <a:p>
            <a:endParaRPr lang="es-ES_tradnl" dirty="0"/>
          </a:p>
          <a:p>
            <a:endParaRPr lang="es-ES_tradnl" dirty="0"/>
          </a:p>
          <a:p>
            <a:endParaRPr lang="es-ES_tradnl" dirty="0"/>
          </a:p>
        </p:txBody>
      </p:sp>
      <p:pic>
        <p:nvPicPr>
          <p:cNvPr id="4" name="Imagen 3"/>
          <p:cNvPicPr>
            <a:picLocks noChangeAspect="1"/>
          </p:cNvPicPr>
          <p:nvPr/>
        </p:nvPicPr>
        <p:blipFill>
          <a:blip r:embed="rId2"/>
          <a:stretch>
            <a:fillRect/>
          </a:stretch>
        </p:blipFill>
        <p:spPr>
          <a:xfrm>
            <a:off x="5151209" y="4228552"/>
            <a:ext cx="1190625" cy="538823"/>
          </a:xfrm>
          <a:prstGeom prst="rect">
            <a:avLst/>
          </a:prstGeom>
        </p:spPr>
      </p:pic>
      <p:pic>
        <p:nvPicPr>
          <p:cNvPr id="5" name="Imagen 4"/>
          <p:cNvPicPr>
            <a:picLocks noChangeAspect="1"/>
          </p:cNvPicPr>
          <p:nvPr/>
        </p:nvPicPr>
        <p:blipFill>
          <a:blip r:embed="rId2"/>
          <a:stretch>
            <a:fillRect/>
          </a:stretch>
        </p:blipFill>
        <p:spPr>
          <a:xfrm>
            <a:off x="5151209" y="5568892"/>
            <a:ext cx="1190625" cy="538823"/>
          </a:xfrm>
          <a:prstGeom prst="rect">
            <a:avLst/>
          </a:prstGeom>
        </p:spPr>
      </p:pic>
      <p:sp>
        <p:nvSpPr>
          <p:cNvPr id="6" name="Bocadillo: rectángulo 20">
            <a:extLst>
              <a:ext uri="{FF2B5EF4-FFF2-40B4-BE49-F238E27FC236}">
                <a16:creationId xmlns:a16="http://schemas.microsoft.com/office/drawing/2014/main" xmlns="" id="{FDF8BE07-5746-4600-9575-6A8755E47DEC}"/>
              </a:ext>
            </a:extLst>
          </p:cNvPr>
          <p:cNvSpPr/>
          <p:nvPr/>
        </p:nvSpPr>
        <p:spPr>
          <a:xfrm>
            <a:off x="6512315" y="4134464"/>
            <a:ext cx="5304355" cy="873375"/>
          </a:xfrm>
          <a:prstGeom prst="wedgeRectCallout">
            <a:avLst>
              <a:gd name="adj1" fmla="val -48796"/>
              <a:gd name="adj2" fmla="val -7593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este </a:t>
            </a:r>
            <a:r>
              <a:rPr lang="es-MX" sz="1400" dirty="0" smtClean="0">
                <a:solidFill>
                  <a:prstClr val="black"/>
                </a:solidFill>
                <a:latin typeface="Calibri" panose="020F0502020204030204"/>
              </a:rPr>
              <a:t>texto:</a:t>
            </a:r>
            <a:r>
              <a:rPr lang="es-ES_tradnl" sz="1400" u="sng" dirty="0">
                <a:hlinkClick r:id="rId3"/>
              </a:rPr>
              <a:t>https://www.uv.mx/iice/files/2018/01/Diez-Anos-Celebrando-el-Cerebro-2.pdf</a:t>
            </a:r>
            <a:endParaRPr lang="es-ES_tradnl" sz="1400" u="sng" dirty="0"/>
          </a:p>
          <a:p>
            <a:pPr>
              <a:defRPr/>
            </a:pPr>
            <a:endParaRPr lang="es-MX" sz="1400" dirty="0">
              <a:solidFill>
                <a:prstClr val="black"/>
              </a:solidFill>
              <a:latin typeface="Calibri" panose="020F0502020204030204"/>
            </a:endParaRPr>
          </a:p>
        </p:txBody>
      </p:sp>
      <p:sp>
        <p:nvSpPr>
          <p:cNvPr id="7" name="Bocadillo: rectángulo 20">
            <a:extLst>
              <a:ext uri="{FF2B5EF4-FFF2-40B4-BE49-F238E27FC236}">
                <a16:creationId xmlns:a16="http://schemas.microsoft.com/office/drawing/2014/main" xmlns="" id="{FDF8BE07-5746-4600-9575-6A8755E47DEC}"/>
              </a:ext>
            </a:extLst>
          </p:cNvPr>
          <p:cNvSpPr/>
          <p:nvPr/>
        </p:nvSpPr>
        <p:spPr>
          <a:xfrm>
            <a:off x="5861969" y="6109650"/>
            <a:ext cx="6180214" cy="656639"/>
          </a:xfrm>
          <a:prstGeom prst="wedgeRectCallout">
            <a:avLst>
              <a:gd name="adj1" fmla="val -39879"/>
              <a:gd name="adj2" fmla="val -14304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a:t>
            </a:r>
            <a:r>
              <a:rPr lang="es-MX" sz="1400" dirty="0" smtClean="0">
                <a:solidFill>
                  <a:prstClr val="black"/>
                </a:solidFill>
                <a:latin typeface="Calibri" panose="020F0502020204030204"/>
              </a:rPr>
              <a:t>estetexto </a:t>
            </a:r>
            <a:r>
              <a:rPr lang="es-ES" sz="1400" b="1" dirty="0">
                <a:hlinkClick r:id="rId4"/>
              </a:rPr>
              <a:t>https://www.uv.mx/eneurobiologia/vols/2011/suplemento/BrainFacts.pdf</a:t>
            </a:r>
            <a:endParaRPr lang="es-ES" sz="1400" b="1" dirty="0"/>
          </a:p>
          <a:p>
            <a:pPr>
              <a:defRPr/>
            </a:pPr>
            <a:endParaRPr lang="es-MX" sz="1400" dirty="0">
              <a:solidFill>
                <a:prstClr val="black"/>
              </a:solidFill>
              <a:latin typeface="Calibri" panose="020F0502020204030204"/>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929" y="875053"/>
            <a:ext cx="3587369" cy="1898316"/>
          </a:xfrm>
          <a:prstGeom prst="rect">
            <a:avLst/>
          </a:prstGeom>
        </p:spPr>
      </p:pic>
      <p:sp>
        <p:nvSpPr>
          <p:cNvPr id="3" name="Rectángulo 2"/>
          <p:cNvSpPr/>
          <p:nvPr/>
        </p:nvSpPr>
        <p:spPr>
          <a:xfrm>
            <a:off x="4238298" y="841603"/>
            <a:ext cx="7633404" cy="1477328"/>
          </a:xfrm>
          <a:prstGeom prst="rect">
            <a:avLst/>
          </a:prstGeom>
        </p:spPr>
        <p:txBody>
          <a:bodyPr wrap="square">
            <a:spAutoFit/>
          </a:bodyPr>
          <a:lstStyle/>
          <a:p>
            <a:pPr algn="just"/>
            <a:r>
              <a:rPr lang="es-ES_tradnl" dirty="0"/>
              <a:t>¿Sabes cuáles son las funciones del sistema nervioso? Todo lo que somos y hacemos está codificado en nuestro cerebro. Nuestras creencias, comportamientos, emociones y funciones básicas, tales como respirar, dormir y comer se originan y modulan en nuestro sistema nervioso. ¿Sabes cómo son otros sistemas nerviosos? </a:t>
            </a:r>
          </a:p>
        </p:txBody>
      </p:sp>
      <p:sp>
        <p:nvSpPr>
          <p:cNvPr id="10" name="Bocadillo: rectángulo 10">
            <a:extLst>
              <a:ext uri="{FF2B5EF4-FFF2-40B4-BE49-F238E27FC236}">
                <a16:creationId xmlns="" xmlns:a16="http://schemas.microsoft.com/office/drawing/2014/main" id="{7B8B499A-6106-4A5B-8993-F9F7E5CF9BD7}"/>
              </a:ext>
            </a:extLst>
          </p:cNvPr>
          <p:cNvSpPr/>
          <p:nvPr/>
        </p:nvSpPr>
        <p:spPr>
          <a:xfrm>
            <a:off x="4471808" y="2375710"/>
            <a:ext cx="5447107" cy="397659"/>
          </a:xfrm>
          <a:prstGeom prst="wedgeRectCallout">
            <a:avLst>
              <a:gd name="adj1" fmla="val -58675"/>
              <a:gd name="adj2" fmla="val -4932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Tree>
    <p:extLst>
      <p:ext uri="{BB962C8B-B14F-4D97-AF65-F5344CB8AC3E}">
        <p14:creationId xmlns:p14="http://schemas.microsoft.com/office/powerpoint/2010/main" val="207620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12">
            <a:extLst>
              <a:ext uri="{FF2B5EF4-FFF2-40B4-BE49-F238E27FC236}">
                <a16:creationId xmlns="" xmlns:a16="http://schemas.microsoft.com/office/drawing/2014/main" id="{AEA3DFEE-37E7-42E5-A1DE-D2E6C9BD02A9}"/>
              </a:ext>
            </a:extLst>
          </p:cNvPr>
          <p:cNvSpPr/>
          <p:nvPr/>
        </p:nvSpPr>
        <p:spPr>
          <a:xfrm>
            <a:off x="956071" y="466559"/>
            <a:ext cx="10357692" cy="43234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2.3 Sexualidad</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ángulo 7"/>
          <p:cNvSpPr/>
          <p:nvPr/>
        </p:nvSpPr>
        <p:spPr>
          <a:xfrm>
            <a:off x="5140833" y="1048487"/>
            <a:ext cx="6046865" cy="2031325"/>
          </a:xfrm>
          <a:prstGeom prst="rect">
            <a:avLst/>
          </a:prstGeom>
        </p:spPr>
        <p:txBody>
          <a:bodyPr wrap="square">
            <a:spAutoFit/>
          </a:bodyPr>
          <a:lstStyle/>
          <a:p>
            <a:pPr algn="just"/>
            <a:r>
              <a:rPr lang="es-ES_tradnl" dirty="0"/>
              <a:t>Conocer otras formas de pensamiento y analizar nuestras propias creencias nos ayuda a identificar el origen de los prejuicios. ¿Sabes la diferencia entre sexo y género? ¿Piensas que la sexualidad es genética o ambiental? ¿Qué piensas del género binario y no-binario? ¿Qué piensas de la heterosexualidad, de la homosexualidad, de la transexualidad y de la bisexualidad? </a:t>
            </a:r>
            <a:endParaRPr lang="es-ES_tradnl" dirty="0" smtClean="0"/>
          </a:p>
        </p:txBody>
      </p:sp>
      <p:pic>
        <p:nvPicPr>
          <p:cNvPr id="3" name="Imagen 2" descr="maxresdefault.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881" y="1048487"/>
            <a:ext cx="4116481" cy="2315520"/>
          </a:xfrm>
          <a:prstGeom prst="rect">
            <a:avLst/>
          </a:prstGeom>
          <a:ln>
            <a:noFill/>
          </a:ln>
          <a:effectLst>
            <a:outerShdw blurRad="190500" algn="tl" rotWithShape="0">
              <a:srgbClr val="000000">
                <a:alpha val="70000"/>
              </a:srgbClr>
            </a:outerShdw>
          </a:effectLst>
        </p:spPr>
      </p:pic>
      <p:sp>
        <p:nvSpPr>
          <p:cNvPr id="4" name="Rectángulo 3"/>
          <p:cNvSpPr/>
          <p:nvPr/>
        </p:nvSpPr>
        <p:spPr>
          <a:xfrm>
            <a:off x="991881" y="4035010"/>
            <a:ext cx="10195817" cy="1200329"/>
          </a:xfrm>
          <a:prstGeom prst="rect">
            <a:avLst/>
          </a:prstGeom>
        </p:spPr>
        <p:txBody>
          <a:bodyPr wrap="square">
            <a:spAutoFit/>
          </a:bodyPr>
          <a:lstStyle/>
          <a:p>
            <a:r>
              <a:rPr lang="es-ES_tradnl" dirty="0"/>
              <a:t>A continuación, revisa los siguientes videos para comparar tus ideas y percepciones acerca de todas estas interrogantes: </a:t>
            </a:r>
          </a:p>
          <a:p>
            <a:endParaRPr lang="es-ES_tradnl" dirty="0"/>
          </a:p>
          <a:p>
            <a:endParaRPr lang="es-ES_tradnl" u="sng" dirty="0"/>
          </a:p>
        </p:txBody>
      </p:sp>
      <p:sp>
        <p:nvSpPr>
          <p:cNvPr id="9" name="Bocadillo: rectángulo 19">
            <a:extLst>
              <a:ext uri="{FF2B5EF4-FFF2-40B4-BE49-F238E27FC236}">
                <a16:creationId xmlns="" xmlns:a16="http://schemas.microsoft.com/office/drawing/2014/main" id="{B20B7D9C-65BF-40FF-B3C5-9A7DCC9270F9}"/>
              </a:ext>
            </a:extLst>
          </p:cNvPr>
          <p:cNvSpPr/>
          <p:nvPr/>
        </p:nvSpPr>
        <p:spPr>
          <a:xfrm>
            <a:off x="7331725" y="4353093"/>
            <a:ext cx="4766811" cy="564162"/>
          </a:xfrm>
          <a:prstGeom prst="wedgeRectCallout">
            <a:avLst>
              <a:gd name="adj1" fmla="val -54582"/>
              <a:gd name="adj2" fmla="val -355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 presentar</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 los videos con la </a:t>
            </a:r>
            <a:r>
              <a:rPr kumimoji="0" lang="es-MX" sz="1200" i="0" u="sng" strike="noStrike" kern="1200" cap="none" spc="0" normalizeH="0" noProof="0" dirty="0">
                <a:ln>
                  <a:noFill/>
                </a:ln>
                <a:solidFill>
                  <a:prstClr val="black"/>
                </a:solidFill>
                <a:effectLst/>
                <a:uLnTx/>
                <a:uFillTx/>
                <a:latin typeface="Calibri" panose="020F0502020204030204"/>
                <a:ea typeface="+mn-ea"/>
                <a:cs typeface="+mn-cs"/>
              </a:rPr>
              <a:t>herramienta pestañas</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a:t>
            </a:r>
            <a:endPar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Bocadillo: rectángulo 10">
            <a:extLst>
              <a:ext uri="{FF2B5EF4-FFF2-40B4-BE49-F238E27FC236}">
                <a16:creationId xmlns="" xmlns:a16="http://schemas.microsoft.com/office/drawing/2014/main" id="{7B8B499A-6106-4A5B-8993-F9F7E5CF9BD7}"/>
              </a:ext>
            </a:extLst>
          </p:cNvPr>
          <p:cNvSpPr/>
          <p:nvPr/>
        </p:nvSpPr>
        <p:spPr>
          <a:xfrm>
            <a:off x="5324215" y="3242186"/>
            <a:ext cx="5447107" cy="397659"/>
          </a:xfrm>
          <a:prstGeom prst="wedgeRectCallout">
            <a:avLst>
              <a:gd name="adj1" fmla="val -58675"/>
              <a:gd name="adj2" fmla="val -4932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
        <p:nvSpPr>
          <p:cNvPr id="5" name="Rectángulo redondeado 4"/>
          <p:cNvSpPr/>
          <p:nvPr/>
        </p:nvSpPr>
        <p:spPr>
          <a:xfrm>
            <a:off x="6256421" y="5044302"/>
            <a:ext cx="4812632" cy="14897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u="sng" dirty="0">
                <a:hlinkClick r:id="rId3"/>
              </a:rPr>
              <a:t>https://www.jovenesenlaciencia.ugto.mx/index.php/jovenesenlaciencia/article/view/938</a:t>
            </a:r>
            <a:r>
              <a:rPr lang="es-ES_tradnl" dirty="0"/>
              <a:t>  </a:t>
            </a:r>
          </a:p>
          <a:p>
            <a:pPr algn="ctr"/>
            <a:endParaRPr lang="es-MX" dirty="0"/>
          </a:p>
        </p:txBody>
      </p:sp>
      <p:sp>
        <p:nvSpPr>
          <p:cNvPr id="11" name="Rectángulo redondeado 10"/>
          <p:cNvSpPr/>
          <p:nvPr/>
        </p:nvSpPr>
        <p:spPr>
          <a:xfrm>
            <a:off x="1151021" y="5044302"/>
            <a:ext cx="4812632" cy="14897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solidFill>
                  <a:schemeClr val="bg1"/>
                </a:solidFill>
              </a:rPr>
              <a:t> </a:t>
            </a:r>
            <a:r>
              <a:rPr lang="es-ES_tradnl" u="sng" dirty="0">
                <a:solidFill>
                  <a:schemeClr val="bg1"/>
                </a:solidFill>
                <a:hlinkClick r:id="rId4"/>
              </a:rPr>
              <a:t>https://youtu.be/qhfYKTMchX4</a:t>
            </a:r>
            <a:r>
              <a:rPr lang="es-ES_tradnl" u="sng" dirty="0">
                <a:solidFill>
                  <a:schemeClr val="bg1"/>
                </a:solidFill>
              </a:rPr>
              <a:t> </a:t>
            </a:r>
          </a:p>
          <a:p>
            <a:pPr algn="ctr"/>
            <a:endParaRPr lang="es-MX" dirty="0">
              <a:solidFill>
                <a:schemeClr val="bg1"/>
              </a:solidFill>
            </a:endParaRPr>
          </a:p>
        </p:txBody>
      </p:sp>
    </p:spTree>
    <p:extLst>
      <p:ext uri="{BB962C8B-B14F-4D97-AF65-F5344CB8AC3E}">
        <p14:creationId xmlns:p14="http://schemas.microsoft.com/office/powerpoint/2010/main" val="276485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12">
            <a:extLst>
              <a:ext uri="{FF2B5EF4-FFF2-40B4-BE49-F238E27FC236}">
                <a16:creationId xmlns="" xmlns:a16="http://schemas.microsoft.com/office/drawing/2014/main" id="{AEA3DFEE-37E7-42E5-A1DE-D2E6C9BD02A9}"/>
              </a:ext>
            </a:extLst>
          </p:cNvPr>
          <p:cNvSpPr/>
          <p:nvPr/>
        </p:nvSpPr>
        <p:spPr>
          <a:xfrm>
            <a:off x="956071" y="360254"/>
            <a:ext cx="10171153" cy="36288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2.4 Idioma ingl</a:t>
            </a:r>
            <a:r>
              <a:rPr lang="es-MX" sz="2400" b="1" dirty="0" smtClean="0">
                <a:solidFill>
                  <a:prstClr val="white"/>
                </a:solidFill>
                <a:latin typeface="Calibri" panose="020F0502020204030204"/>
              </a:rPr>
              <a:t>és</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ángulo 7"/>
          <p:cNvSpPr/>
          <p:nvPr/>
        </p:nvSpPr>
        <p:spPr>
          <a:xfrm>
            <a:off x="956071" y="2879255"/>
            <a:ext cx="10074869" cy="2862322"/>
          </a:xfrm>
          <a:prstGeom prst="rect">
            <a:avLst/>
          </a:prstGeom>
        </p:spPr>
        <p:txBody>
          <a:bodyPr wrap="square">
            <a:spAutoFit/>
          </a:bodyPr>
          <a:lstStyle/>
          <a:p>
            <a:pPr algn="just"/>
            <a:r>
              <a:rPr lang="es-ES_tradnl" dirty="0" smtClean="0"/>
              <a:t>A </a:t>
            </a:r>
            <a:r>
              <a:rPr lang="es-ES_tradnl" dirty="0"/>
              <a:t>continuación, </a:t>
            </a:r>
            <a:r>
              <a:rPr lang="es-ES_tradnl" dirty="0" smtClean="0"/>
              <a:t>te propongo el siguiente ejercicio: revisa las siguientes dos ilustraciones </a:t>
            </a:r>
            <a:r>
              <a:rPr lang="es-ES_tradnl" dirty="0"/>
              <a:t>de la Pirámide de  </a:t>
            </a:r>
            <a:r>
              <a:rPr lang="es-ES_tradnl" dirty="0" err="1"/>
              <a:t>Maslow</a:t>
            </a:r>
            <a:r>
              <a:rPr lang="es-ES_tradnl" dirty="0"/>
              <a:t>. Notarás que </a:t>
            </a:r>
            <a:r>
              <a:rPr lang="es-ES_tradnl" dirty="0" smtClean="0"/>
              <a:t>una está </a:t>
            </a:r>
            <a:r>
              <a:rPr lang="es-ES_tradnl" dirty="0"/>
              <a:t>en español y </a:t>
            </a:r>
            <a:r>
              <a:rPr lang="es-ES_tradnl" dirty="0" smtClean="0"/>
              <a:t>otra en </a:t>
            </a:r>
            <a:r>
              <a:rPr lang="es-ES_tradnl" dirty="0"/>
              <a:t>inglés. Trata de identificar qué palabra en inglés corresponde a cada palabra en español. </a:t>
            </a:r>
            <a:endParaRPr lang="es-ES_tradnl" dirty="0" smtClean="0"/>
          </a:p>
          <a:p>
            <a:pPr algn="just"/>
            <a:endParaRPr lang="es-ES_tradnl" dirty="0"/>
          </a:p>
          <a:p>
            <a:pPr algn="just"/>
            <a:r>
              <a:rPr lang="es-ES_tradnl" dirty="0"/>
              <a:t>El psicólogo estadounidense Abraham Harold </a:t>
            </a:r>
            <a:r>
              <a:rPr lang="es-ES_tradnl" dirty="0" err="1"/>
              <a:t>Maslow</a:t>
            </a:r>
            <a:r>
              <a:rPr lang="es-ES_tradnl" dirty="0"/>
              <a:t> es uno de los principales exponentes de la psicología humanista. Dicha corriente postula la tendencia de los seres humanos hacia la salud mental, un ferviente deseo de fomentar su desarrollo individual de una manera continua y con el deseo pleno de su autorrealización. </a:t>
            </a:r>
            <a:endParaRPr lang="es-ES_tradnl" dirty="0" smtClean="0"/>
          </a:p>
          <a:p>
            <a:pPr algn="ctr"/>
            <a:endParaRPr lang="es-ES_tradnl" dirty="0">
              <a:solidFill>
                <a:srgbClr val="FF3399"/>
              </a:solidFill>
            </a:endParaRPr>
          </a:p>
          <a:p>
            <a:pPr algn="ctr"/>
            <a:r>
              <a:rPr lang="es-ES_tradnl" dirty="0" smtClean="0">
                <a:solidFill>
                  <a:srgbClr val="FF3399"/>
                </a:solidFill>
              </a:rPr>
              <a:t>ILUSRACIÓN DE PIRÁMIDES DE MASLOW</a:t>
            </a:r>
            <a:endParaRPr lang="es-ES_tradnl" dirty="0">
              <a:solidFill>
                <a:srgbClr val="FF3399"/>
              </a:solidFill>
            </a:endParaRPr>
          </a:p>
        </p:txBody>
      </p:sp>
      <p:sp>
        <p:nvSpPr>
          <p:cNvPr id="5" name="Bocadillo: rectángulo 20">
            <a:extLst>
              <a:ext uri="{FF2B5EF4-FFF2-40B4-BE49-F238E27FC236}">
                <a16:creationId xmlns="" xmlns:a16="http://schemas.microsoft.com/office/drawing/2014/main" id="{9774D0E3-ED67-7D60-093B-CF77134D40EA}"/>
              </a:ext>
            </a:extLst>
          </p:cNvPr>
          <p:cNvSpPr/>
          <p:nvPr/>
        </p:nvSpPr>
        <p:spPr>
          <a:xfrm>
            <a:off x="7903473" y="6021992"/>
            <a:ext cx="3627752" cy="715692"/>
          </a:xfrm>
          <a:prstGeom prst="wedgeRectCallout">
            <a:avLst>
              <a:gd name="adj1" fmla="val -47709"/>
              <a:gd name="adj2" fmla="val -15977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a:solidFill>
                  <a:prstClr val="black"/>
                </a:solidFill>
                <a:latin typeface="Calibri" panose="020F0502020204030204"/>
              </a:rPr>
              <a:t>Aurelio: </a:t>
            </a:r>
            <a:r>
              <a:rPr lang="es-MX" sz="1200" dirty="0" smtClean="0">
                <a:solidFill>
                  <a:prstClr val="black"/>
                </a:solidFill>
                <a:latin typeface="Calibri" panose="020F0502020204030204"/>
              </a:rPr>
              <a:t>Será necesario el diseño de ambas pirámides que están en el PDF titulado Pirámides </a:t>
            </a:r>
            <a:r>
              <a:rPr lang="es-MX" sz="1200" dirty="0" err="1" smtClean="0">
                <a:solidFill>
                  <a:prstClr val="black"/>
                </a:solidFill>
                <a:latin typeface="Calibri" panose="020F0502020204030204"/>
              </a:rPr>
              <a:t>Maslow</a:t>
            </a:r>
            <a:r>
              <a:rPr lang="es-MX" sz="1200" dirty="0" smtClean="0">
                <a:solidFill>
                  <a:prstClr val="black"/>
                </a:solidFill>
                <a:latin typeface="Calibri" panose="020F0502020204030204"/>
              </a:rPr>
              <a:t>, pero deben ir una al lado de la otra. Cualquier duda de esta ilustración, verifícalo con Alicia.</a:t>
            </a:r>
            <a:endParaRPr lang="es-MX" sz="1200" dirty="0">
              <a:solidFill>
                <a:prstClr val="black"/>
              </a:solidFill>
              <a:latin typeface="Calibri" panose="020F0502020204030204"/>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959" y="924032"/>
            <a:ext cx="3025394" cy="1487202"/>
          </a:xfrm>
          <a:prstGeom prst="rect">
            <a:avLst/>
          </a:prstGeom>
        </p:spPr>
      </p:pic>
      <p:sp>
        <p:nvSpPr>
          <p:cNvPr id="3" name="Rectángulo 2"/>
          <p:cNvSpPr/>
          <p:nvPr/>
        </p:nvSpPr>
        <p:spPr>
          <a:xfrm>
            <a:off x="956071" y="924032"/>
            <a:ext cx="6096000" cy="1754326"/>
          </a:xfrm>
          <a:prstGeom prst="rect">
            <a:avLst/>
          </a:prstGeom>
        </p:spPr>
        <p:txBody>
          <a:bodyPr>
            <a:spAutoFit/>
          </a:bodyPr>
          <a:lstStyle/>
          <a:p>
            <a:pPr algn="just"/>
            <a:r>
              <a:rPr lang="es-ES_tradnl" dirty="0"/>
              <a:t>Estudiar y practicar otro idioma nos abre las puertas a una cultura diferente. Nos enteramos de otras costumbres y de otras formas de pensamiento. La ventaja de </a:t>
            </a:r>
            <a:r>
              <a:rPr lang="es-ES_tradnl" dirty="0" smtClean="0"/>
              <a:t>aprender inglés </a:t>
            </a:r>
            <a:r>
              <a:rPr lang="es-ES_tradnl" dirty="0"/>
              <a:t>es que te puedes comunicar con personas de otros países, incluso con aquellos cuya lengua materna no es </a:t>
            </a:r>
            <a:r>
              <a:rPr lang="es-ES" dirty="0" smtClean="0"/>
              <a:t>ésta</a:t>
            </a:r>
            <a:r>
              <a:rPr lang="es-ES_tradnl" dirty="0" smtClean="0"/>
              <a:t>. Es por ello que </a:t>
            </a:r>
            <a:r>
              <a:rPr lang="es-ES_tradnl" dirty="0"/>
              <a:t>el inglés es un idioma </a:t>
            </a:r>
            <a:r>
              <a:rPr lang="es-ES_tradnl" dirty="0" smtClean="0"/>
              <a:t>considerado como universal</a:t>
            </a:r>
            <a:r>
              <a:rPr lang="es-ES_tradnl" dirty="0"/>
              <a:t>. </a:t>
            </a:r>
          </a:p>
        </p:txBody>
      </p:sp>
      <p:sp>
        <p:nvSpPr>
          <p:cNvPr id="9" name="Bocadillo: rectángulo 10">
            <a:extLst>
              <a:ext uri="{FF2B5EF4-FFF2-40B4-BE49-F238E27FC236}">
                <a16:creationId xmlns="" xmlns:a16="http://schemas.microsoft.com/office/drawing/2014/main" id="{7B8B499A-6106-4A5B-8993-F9F7E5CF9BD7}"/>
              </a:ext>
            </a:extLst>
          </p:cNvPr>
          <p:cNvSpPr/>
          <p:nvPr/>
        </p:nvSpPr>
        <p:spPr>
          <a:xfrm>
            <a:off x="9145727" y="2434101"/>
            <a:ext cx="3770426" cy="547539"/>
          </a:xfrm>
          <a:prstGeom prst="wedgeRectCallout">
            <a:avLst>
              <a:gd name="adj1" fmla="val 2877"/>
              <a:gd name="adj2" fmla="val -21276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Tree>
    <p:extLst>
      <p:ext uri="{BB962C8B-B14F-4D97-AF65-F5344CB8AC3E}">
        <p14:creationId xmlns:p14="http://schemas.microsoft.com/office/powerpoint/2010/main" val="10696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o 7"/>
          <p:cNvGraphicFramePr>
            <a:graphicFrameLocks noChangeAspect="1"/>
          </p:cNvGraphicFramePr>
          <p:nvPr>
            <p:extLst>
              <p:ext uri="{D42A27DB-BD31-4B8C-83A1-F6EECF244321}">
                <p14:modId xmlns:p14="http://schemas.microsoft.com/office/powerpoint/2010/main" val="387346491"/>
              </p:ext>
            </p:extLst>
          </p:nvPr>
        </p:nvGraphicFramePr>
        <p:xfrm>
          <a:off x="3002924" y="1065539"/>
          <a:ext cx="6172200" cy="5080000"/>
        </p:xfrm>
        <a:graphic>
          <a:graphicData uri="http://schemas.openxmlformats.org/presentationml/2006/ole">
            <mc:AlternateContent xmlns:mc="http://schemas.openxmlformats.org/markup-compatibility/2006">
              <mc:Choice xmlns:v="urn:schemas-microsoft-com:vml" Requires="v">
                <p:oleObj spid="_x0000_s1052" name="Documento" r:id="rId3" imgW="6172200" imgH="5080000" progId="Word.Document.12">
                  <p:link updateAutomatic="1"/>
                </p:oleObj>
              </mc:Choice>
              <mc:Fallback>
                <p:oleObj name="Documento" r:id="rId3" imgW="6172200" imgH="5080000" progId="Word.Document.12">
                  <p:link updateAutomatic="1"/>
                  <p:pic>
                    <p:nvPicPr>
                      <p:cNvPr id="0" name=""/>
                      <p:cNvPicPr/>
                      <p:nvPr/>
                    </p:nvPicPr>
                    <p:blipFill>
                      <a:blip r:embed="rId4"/>
                      <a:stretch>
                        <a:fillRect/>
                      </a:stretch>
                    </p:blipFill>
                    <p:spPr>
                      <a:xfrm>
                        <a:off x="3002924" y="1065539"/>
                        <a:ext cx="6172200" cy="5080000"/>
                      </a:xfrm>
                      <a:prstGeom prst="rect">
                        <a:avLst/>
                      </a:prstGeom>
                    </p:spPr>
                  </p:pic>
                </p:oleObj>
              </mc:Fallback>
            </mc:AlternateContent>
          </a:graphicData>
        </a:graphic>
      </p:graphicFrame>
      <p:sp>
        <p:nvSpPr>
          <p:cNvPr id="9" name="Rectángulo 8"/>
          <p:cNvSpPr/>
          <p:nvPr/>
        </p:nvSpPr>
        <p:spPr>
          <a:xfrm>
            <a:off x="790414" y="565675"/>
            <a:ext cx="10864311" cy="646331"/>
          </a:xfrm>
          <a:prstGeom prst="rect">
            <a:avLst/>
          </a:prstGeom>
        </p:spPr>
        <p:txBody>
          <a:bodyPr wrap="square">
            <a:spAutoFit/>
          </a:bodyPr>
          <a:lstStyle/>
          <a:p>
            <a:r>
              <a:rPr lang="es-ES_tradnl" dirty="0" smtClean="0"/>
              <a:t>Ahora, también en el siguiente texto realiza el mismo ejercicio, identifica </a:t>
            </a:r>
            <a:r>
              <a:rPr lang="es-ES_tradnl" dirty="0"/>
              <a:t>qué palabra en inglés corresponde a cada palabra en español.</a:t>
            </a:r>
            <a:endParaRPr lang="es-ES" dirty="0"/>
          </a:p>
        </p:txBody>
      </p:sp>
      <p:sp>
        <p:nvSpPr>
          <p:cNvPr id="10" name="Bocadillo: rectángulo 20">
            <a:extLst>
              <a:ext uri="{FF2B5EF4-FFF2-40B4-BE49-F238E27FC236}">
                <a16:creationId xmlns="" xmlns:a16="http://schemas.microsoft.com/office/drawing/2014/main" id="{9774D0E3-ED67-7D60-093B-CF77134D40EA}"/>
              </a:ext>
            </a:extLst>
          </p:cNvPr>
          <p:cNvSpPr/>
          <p:nvPr/>
        </p:nvSpPr>
        <p:spPr>
          <a:xfrm>
            <a:off x="7361248" y="6051885"/>
            <a:ext cx="3627752" cy="872698"/>
          </a:xfrm>
          <a:prstGeom prst="wedgeRectCallout">
            <a:avLst>
              <a:gd name="adj1" fmla="val -41739"/>
              <a:gd name="adj2" fmla="val -8889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defRPr/>
            </a:pPr>
            <a:r>
              <a:rPr lang="es-MX" sz="1200" dirty="0">
                <a:solidFill>
                  <a:prstClr val="black"/>
                </a:solidFill>
                <a:latin typeface="Calibri" panose="020F0502020204030204"/>
              </a:rPr>
              <a:t>Aurelio: </a:t>
            </a:r>
            <a:r>
              <a:rPr lang="es-MX" sz="1200" dirty="0" smtClean="0">
                <a:solidFill>
                  <a:prstClr val="black"/>
                </a:solidFill>
                <a:latin typeface="Calibri" panose="020F0502020204030204"/>
              </a:rPr>
              <a:t>Diseñar esta tabla con base en el contenido </a:t>
            </a:r>
            <a:r>
              <a:rPr lang="es-MX" sz="1200" dirty="0">
                <a:solidFill>
                  <a:prstClr val="black"/>
                </a:solidFill>
              </a:rPr>
              <a:t>del archivo </a:t>
            </a:r>
            <a:r>
              <a:rPr lang="es-MX" sz="1200" i="1" dirty="0" err="1" smtClean="0">
                <a:solidFill>
                  <a:prstClr val="black"/>
                </a:solidFill>
              </a:rPr>
              <a:t>Self</a:t>
            </a:r>
            <a:r>
              <a:rPr lang="es-MX" sz="1200" dirty="0">
                <a:solidFill>
                  <a:prstClr val="black"/>
                </a:solidFill>
              </a:rPr>
              <a:t>, sí como está, pero con un diseñito</a:t>
            </a:r>
            <a:r>
              <a:rPr lang="es-MX" sz="1200" dirty="0" smtClean="0">
                <a:solidFill>
                  <a:prstClr val="black"/>
                </a:solidFill>
              </a:rPr>
              <a:t>, la razón es porque los </a:t>
            </a:r>
            <a:r>
              <a:rPr lang="es-MX" sz="1200" dirty="0">
                <a:solidFill>
                  <a:prstClr val="black"/>
                </a:solidFill>
              </a:rPr>
              <a:t>alumnos deben intentar leer la columna del lado izquierda e ir relacionando el texto a la par con el de la columna de </a:t>
            </a:r>
            <a:r>
              <a:rPr lang="es-MX" sz="1200" dirty="0" err="1">
                <a:solidFill>
                  <a:prstClr val="black"/>
                </a:solidFill>
              </a:rPr>
              <a:t>de</a:t>
            </a:r>
            <a:r>
              <a:rPr lang="es-MX" sz="1200" dirty="0">
                <a:solidFill>
                  <a:prstClr val="black"/>
                </a:solidFill>
              </a:rPr>
              <a:t> la derecha</a:t>
            </a:r>
            <a:endParaRPr lang="es-MX" sz="1200" dirty="0">
              <a:solidFill>
                <a:prstClr val="black"/>
              </a:solidFill>
              <a:latin typeface="Calibri" panose="020F0502020204030204"/>
            </a:endParaRPr>
          </a:p>
        </p:txBody>
      </p:sp>
    </p:spTree>
    <p:extLst>
      <p:ext uri="{BB962C8B-B14F-4D97-AF65-F5344CB8AC3E}">
        <p14:creationId xmlns:p14="http://schemas.microsoft.com/office/powerpoint/2010/main" val="369729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819099" y="927258"/>
            <a:ext cx="10670969" cy="5355313"/>
          </a:xfrm>
          <a:prstGeom prst="rect">
            <a:avLst/>
          </a:prstGeom>
        </p:spPr>
        <p:txBody>
          <a:bodyPr wrap="square">
            <a:spAutoFit/>
          </a:bodyPr>
          <a:lstStyle/>
          <a:p>
            <a:r>
              <a:rPr lang="es-ES_tradnl" dirty="0" smtClean="0"/>
              <a:t>¿Te das cuenta? Al leer en inglés y en español, al mismo tiempo, puedes asociar el significado de las palabras en ambos idiomas.</a:t>
            </a:r>
          </a:p>
          <a:p>
            <a:endParaRPr lang="es-ES_tradnl" dirty="0"/>
          </a:p>
          <a:p>
            <a:r>
              <a:rPr lang="es-ES" dirty="0"/>
              <a:t>Ahora, consulta las siguientes lecturas para fortalecer tu conocimiento acerca de este tema:</a:t>
            </a:r>
            <a:endParaRPr lang="es-ES_tradnl" dirty="0"/>
          </a:p>
          <a:p>
            <a:r>
              <a:rPr lang="es-ES_tradnl" dirty="0"/>
              <a:t> </a:t>
            </a:r>
          </a:p>
          <a:p>
            <a:r>
              <a:rPr lang="es-ES_tradnl" dirty="0" smtClean="0"/>
              <a:t>Una </a:t>
            </a:r>
            <a:r>
              <a:rPr lang="es-ES_tradnl" dirty="0"/>
              <a:t>lengua extranjera, ¿sólo una herramienta para la comunicación</a:t>
            </a:r>
            <a:r>
              <a:rPr lang="es-ES_tradnl" dirty="0" smtClean="0"/>
              <a:t>?</a:t>
            </a:r>
          </a:p>
          <a:p>
            <a:endParaRPr lang="es-ES_tradnl" dirty="0"/>
          </a:p>
          <a:p>
            <a:endParaRPr lang="es-ES_tradnl" dirty="0" smtClean="0"/>
          </a:p>
          <a:p>
            <a:endParaRPr lang="es-ES_tradnl" dirty="0"/>
          </a:p>
          <a:p>
            <a:endParaRPr lang="es-ES_tradnl" dirty="0" smtClean="0"/>
          </a:p>
          <a:p>
            <a:endParaRPr lang="es-ES_tradnl" dirty="0"/>
          </a:p>
          <a:p>
            <a:r>
              <a:rPr lang="es-ES_tradnl" dirty="0"/>
              <a:t> </a:t>
            </a:r>
            <a:r>
              <a:rPr lang="es-ES_tradnl" dirty="0" smtClean="0"/>
              <a:t>¿</a:t>
            </a:r>
            <a:r>
              <a:rPr lang="es-ES_tradnl" dirty="0"/>
              <a:t>Cuál es la importancia de aprender otro </a:t>
            </a:r>
            <a:r>
              <a:rPr lang="es-ES_tradnl" dirty="0" smtClean="0"/>
              <a:t>idioma?</a:t>
            </a:r>
          </a:p>
          <a:p>
            <a:endParaRPr lang="es-ES_tradnl" dirty="0"/>
          </a:p>
          <a:p>
            <a:endParaRPr lang="es-ES_tradnl" dirty="0" smtClean="0"/>
          </a:p>
          <a:p>
            <a:endParaRPr lang="es-ES_tradnl" dirty="0"/>
          </a:p>
          <a:p>
            <a:endParaRPr lang="es-ES_tradnl" dirty="0" smtClean="0"/>
          </a:p>
          <a:p>
            <a:r>
              <a:rPr lang="es-ES_tradnl" dirty="0" smtClean="0"/>
              <a:t> </a:t>
            </a:r>
            <a:endParaRPr lang="es-ES_tradnl" dirty="0"/>
          </a:p>
          <a:p>
            <a:endParaRPr lang="es-ES_tradnl" dirty="0" smtClean="0"/>
          </a:p>
          <a:p>
            <a:r>
              <a:rPr lang="es-ES_tradnl" dirty="0"/>
              <a:t> </a:t>
            </a:r>
          </a:p>
        </p:txBody>
      </p:sp>
      <p:pic>
        <p:nvPicPr>
          <p:cNvPr id="8" name="Imagen 7"/>
          <p:cNvPicPr>
            <a:picLocks noChangeAspect="1"/>
          </p:cNvPicPr>
          <p:nvPr/>
        </p:nvPicPr>
        <p:blipFill>
          <a:blip r:embed="rId2"/>
          <a:stretch>
            <a:fillRect/>
          </a:stretch>
        </p:blipFill>
        <p:spPr>
          <a:xfrm>
            <a:off x="5047576" y="2925817"/>
            <a:ext cx="1190625" cy="538823"/>
          </a:xfrm>
          <a:prstGeom prst="rect">
            <a:avLst/>
          </a:prstGeom>
        </p:spPr>
      </p:pic>
      <p:pic>
        <p:nvPicPr>
          <p:cNvPr id="9" name="Imagen 8"/>
          <p:cNvPicPr>
            <a:picLocks noChangeAspect="1"/>
          </p:cNvPicPr>
          <p:nvPr/>
        </p:nvPicPr>
        <p:blipFill>
          <a:blip r:embed="rId2"/>
          <a:stretch>
            <a:fillRect/>
          </a:stretch>
        </p:blipFill>
        <p:spPr>
          <a:xfrm>
            <a:off x="5047576" y="4594061"/>
            <a:ext cx="1190625" cy="538823"/>
          </a:xfrm>
          <a:prstGeom prst="rect">
            <a:avLst/>
          </a:prstGeom>
        </p:spPr>
      </p:pic>
      <p:sp>
        <p:nvSpPr>
          <p:cNvPr id="10" name="Bocadillo: rectángulo 20">
            <a:extLst>
              <a:ext uri="{FF2B5EF4-FFF2-40B4-BE49-F238E27FC236}">
                <a16:creationId xmlns:a16="http://schemas.microsoft.com/office/drawing/2014/main" xmlns="" id="{FDF8BE07-5746-4600-9575-6A8755E47DEC}"/>
              </a:ext>
            </a:extLst>
          </p:cNvPr>
          <p:cNvSpPr/>
          <p:nvPr/>
        </p:nvSpPr>
        <p:spPr>
          <a:xfrm>
            <a:off x="6575987" y="3136321"/>
            <a:ext cx="6685108" cy="656639"/>
          </a:xfrm>
          <a:prstGeom prst="wedgeRectCallout">
            <a:avLst>
              <a:gd name="adj1" fmla="val -52285"/>
              <a:gd name="adj2" fmla="val -8119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este texto</a:t>
            </a:r>
            <a:r>
              <a:rPr lang="es-MX" sz="1400" dirty="0" smtClean="0">
                <a:solidFill>
                  <a:prstClr val="black"/>
                </a:solidFill>
                <a:latin typeface="Calibri" panose="020F0502020204030204"/>
              </a:rPr>
              <a:t>: </a:t>
            </a:r>
            <a:r>
              <a:rPr lang="es-ES_tradnl" sz="1400" u="sng" dirty="0">
                <a:hlinkClick r:id="rId3"/>
              </a:rPr>
              <a:t>https://www.redalyc.org/articulo.oa?id=87724141002</a:t>
            </a:r>
            <a:r>
              <a:rPr lang="es-ES_tradnl" sz="1400" dirty="0"/>
              <a:t> </a:t>
            </a:r>
            <a:endParaRPr lang="es-MX" sz="1400" dirty="0">
              <a:solidFill>
                <a:prstClr val="black"/>
              </a:solidFill>
              <a:latin typeface="Calibri" panose="020F0502020204030204"/>
            </a:endParaRPr>
          </a:p>
        </p:txBody>
      </p:sp>
      <p:sp>
        <p:nvSpPr>
          <p:cNvPr id="11" name="Bocadillo: rectángulo 20">
            <a:extLst>
              <a:ext uri="{FF2B5EF4-FFF2-40B4-BE49-F238E27FC236}">
                <a16:creationId xmlns:a16="http://schemas.microsoft.com/office/drawing/2014/main" xmlns="" id="{FDF8BE07-5746-4600-9575-6A8755E47DEC}"/>
              </a:ext>
            </a:extLst>
          </p:cNvPr>
          <p:cNvSpPr/>
          <p:nvPr/>
        </p:nvSpPr>
        <p:spPr>
          <a:xfrm>
            <a:off x="6408738" y="5215441"/>
            <a:ext cx="6685108" cy="1299119"/>
          </a:xfrm>
          <a:prstGeom prst="wedgeRectCallout">
            <a:avLst>
              <a:gd name="adj1" fmla="val -52285"/>
              <a:gd name="adj2" fmla="val -8119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este texto</a:t>
            </a:r>
            <a:r>
              <a:rPr lang="es-MX" sz="1400" dirty="0" smtClean="0">
                <a:solidFill>
                  <a:prstClr val="black"/>
                </a:solidFill>
                <a:latin typeface="Calibri" panose="020F0502020204030204"/>
              </a:rPr>
              <a:t>: </a:t>
            </a:r>
            <a:r>
              <a:rPr lang="es-ES_tradnl" sz="1400" u="sng" dirty="0">
                <a:hlinkClick r:id="rId4"/>
              </a:rPr>
              <a:t>https://www.compartirpalabramaestra.org/actualidad/blog/cual-es-la-importancia-de-aprender-otro-idioma</a:t>
            </a:r>
            <a:r>
              <a:rPr lang="es-ES_tradnl" sz="1400" dirty="0"/>
              <a:t> </a:t>
            </a:r>
            <a:endParaRPr lang="es-MX" sz="1400" dirty="0">
              <a:solidFill>
                <a:prstClr val="black"/>
              </a:solidFill>
              <a:latin typeface="Calibri" panose="020F0502020204030204"/>
            </a:endParaRPr>
          </a:p>
        </p:txBody>
      </p:sp>
    </p:spTree>
    <p:extLst>
      <p:ext uri="{BB962C8B-B14F-4D97-AF65-F5344CB8AC3E}">
        <p14:creationId xmlns:p14="http://schemas.microsoft.com/office/powerpoint/2010/main" val="1215357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1851</Words>
  <Application>Microsoft Office PowerPoint</Application>
  <PresentationFormat>Panorámica</PresentationFormat>
  <Paragraphs>173</Paragraphs>
  <Slides>14</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Vínculos</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MinionPro-Regular</vt:lpstr>
      <vt:lpstr>Times New Roman</vt:lpstr>
      <vt:lpstr>Tema de Office</vt:lpstr>
      <vt:lpstr>KINGSTON:material%20adicional%20como%20ser%20responsablemodulo%202:Tema%204:2%20Self%20actualization.docx!OLE_LINK1</vt:lpstr>
      <vt:lpstr>Módulo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Evidencias de desempeño</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106</cp:revision>
  <cp:lastPrinted>2022-05-30T18:55:49Z</cp:lastPrinted>
  <dcterms:created xsi:type="dcterms:W3CDTF">2022-04-19T16:31:50Z</dcterms:created>
  <dcterms:modified xsi:type="dcterms:W3CDTF">2022-06-03T18:41:52Z</dcterms:modified>
</cp:coreProperties>
</file>