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2" r:id="rId2"/>
    <p:sldId id="263" r:id="rId3"/>
    <p:sldId id="288" r:id="rId4"/>
    <p:sldId id="289" r:id="rId5"/>
    <p:sldId id="293" r:id="rId6"/>
    <p:sldId id="294" r:id="rId7"/>
    <p:sldId id="304" r:id="rId8"/>
    <p:sldId id="311" r:id="rId9"/>
    <p:sldId id="303" r:id="rId10"/>
    <p:sldId id="312" r:id="rId11"/>
    <p:sldId id="295" r:id="rId12"/>
    <p:sldId id="298" r:id="rId13"/>
    <p:sldId id="313" r:id="rId14"/>
    <p:sldId id="300" r:id="rId15"/>
    <p:sldId id="299" r:id="rId16"/>
    <p:sldId id="314" r:id="rId17"/>
    <p:sldId id="315" r:id="rId18"/>
    <p:sldId id="292" r:id="rId19"/>
    <p:sldId id="301" r:id="rId20"/>
    <p:sldId id="302" r:id="rId21"/>
    <p:sldId id="306" r:id="rId22"/>
    <p:sldId id="309" r:id="rId23"/>
    <p:sldId id="290" r:id="rId24"/>
    <p:sldId id="267"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BFC"/>
    <a:srgbClr val="FF3399"/>
    <a:srgbClr val="FF3300"/>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27"/>
    <p:restoredTop sz="95238"/>
  </p:normalViewPr>
  <p:slideViewPr>
    <p:cSldViewPr snapToGrid="0">
      <p:cViewPr varScale="1">
        <p:scale>
          <a:sx n="122" d="100"/>
          <a:sy n="122" d="100"/>
        </p:scale>
        <p:origin x="4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15/08/2022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FC485804-7FB4-4088-BEBB-C48E3401716D}" type="slidenum">
              <a:rPr lang="es-MX" smtClean="0"/>
              <a:t>2</a:t>
            </a:fld>
            <a:endParaRPr lang="es-MX"/>
          </a:p>
        </p:txBody>
      </p:sp>
    </p:spTree>
    <p:extLst>
      <p:ext uri="{BB962C8B-B14F-4D97-AF65-F5344CB8AC3E}">
        <p14:creationId xmlns:p14="http://schemas.microsoft.com/office/powerpoint/2010/main" val="319460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 xmlns:a16="http://schemas.microsoft.com/office/drawing/2014/main"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 xmlns:a16="http://schemas.microsoft.com/office/drawing/2014/main" id="{6835E749-9139-492E-BCB0-AB65E3E05707}"/>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 xmlns:a16="http://schemas.microsoft.com/office/drawing/2014/main"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 xmlns:a16="http://schemas.microsoft.com/office/drawing/2014/main"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EFAD806B-4AEE-4173-B8B0-06FFA715A45A}"/>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 xmlns:a16="http://schemas.microsoft.com/office/drawing/2014/main"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 xmlns:a16="http://schemas.microsoft.com/office/drawing/2014/main"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0CCF75C5-D984-4962-9CEA-070F96D09A18}"/>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 xmlns:a16="http://schemas.microsoft.com/office/drawing/2014/main"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97938848-CB4F-42F8-B2F4-8BD2515D6AD8}"/>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 xmlns:a16="http://schemas.microsoft.com/office/drawing/2014/main"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D7726C9A-20EB-41B5-AB8C-7D1B67828D19}"/>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 xmlns:a16="http://schemas.microsoft.com/office/drawing/2014/main"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 xmlns:a16="http://schemas.microsoft.com/office/drawing/2014/main"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 xmlns:a16="http://schemas.microsoft.com/office/drawing/2014/main" id="{55678276-2746-4F02-AB18-8772A7842DCD}"/>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6" name="Marcador de pie de página 5">
            <a:extLst>
              <a:ext uri="{FF2B5EF4-FFF2-40B4-BE49-F238E27FC236}">
                <a16:creationId xmlns="" xmlns:a16="http://schemas.microsoft.com/office/drawing/2014/main"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 xmlns:a16="http://schemas.microsoft.com/office/drawing/2014/main"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 xmlns:a16="http://schemas.microsoft.com/office/drawing/2014/main" id="{6BEB0775-6CDB-4B9C-82D5-9F75E5A51ECB}"/>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8" name="Marcador de pie de página 7">
            <a:extLst>
              <a:ext uri="{FF2B5EF4-FFF2-40B4-BE49-F238E27FC236}">
                <a16:creationId xmlns="" xmlns:a16="http://schemas.microsoft.com/office/drawing/2014/main"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 xmlns:a16="http://schemas.microsoft.com/office/drawing/2014/main"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 xmlns:a16="http://schemas.microsoft.com/office/drawing/2014/main" id="{4B9B4E71-C442-4B77-A44B-F8642C436939}"/>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4" name="Marcador de pie de página 3">
            <a:extLst>
              <a:ext uri="{FF2B5EF4-FFF2-40B4-BE49-F238E27FC236}">
                <a16:creationId xmlns="" xmlns:a16="http://schemas.microsoft.com/office/drawing/2014/main"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 xmlns:a16="http://schemas.microsoft.com/office/drawing/2014/main"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E9BB52A9-2BC6-4B9D-8BD8-F76C16F39E7B}"/>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3" name="Marcador de pie de página 2">
            <a:extLst>
              <a:ext uri="{FF2B5EF4-FFF2-40B4-BE49-F238E27FC236}">
                <a16:creationId xmlns="" xmlns:a16="http://schemas.microsoft.com/office/drawing/2014/main"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 xmlns:a16="http://schemas.microsoft.com/office/drawing/2014/main"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 xmlns:a16="http://schemas.microsoft.com/office/drawing/2014/main"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98B996F7-686E-44DD-9906-E78226016C0E}"/>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6" name="Marcador de pie de página 5">
            <a:extLst>
              <a:ext uri="{FF2B5EF4-FFF2-40B4-BE49-F238E27FC236}">
                <a16:creationId xmlns="" xmlns:a16="http://schemas.microsoft.com/office/drawing/2014/main"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 xmlns:a16="http://schemas.microsoft.com/office/drawing/2014/main"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 xmlns:a16="http://schemas.microsoft.com/office/drawing/2014/main"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C6224DC5-6F6A-48FA-968D-DD85A75A0F0B}"/>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6" name="Marcador de pie de página 5">
            <a:extLst>
              <a:ext uri="{FF2B5EF4-FFF2-40B4-BE49-F238E27FC236}">
                <a16:creationId xmlns="" xmlns:a16="http://schemas.microsoft.com/office/drawing/2014/main"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 xmlns:a16="http://schemas.microsoft.com/office/drawing/2014/main"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 xmlns:a16="http://schemas.microsoft.com/office/drawing/2014/main"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s.educaplay.com/recursos-educativos/12522244-sentences_for_letters.html" TargetMode="Externa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video" Target="https://www.youtube.com/embed/C85RKXC9dS8" TargetMode="External"/><Relationship Id="rId5" Type="http://schemas.openxmlformats.org/officeDocument/2006/relationships/hyperlink" Target="https://www.youtube.com/watch?v=C85RKXC9dS8" TargetMode="Externa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5.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grad.illinois.edu/sites/default/files/pdfs/cvsamples.pdf" TargetMode="External"/><Relationship Id="rId7" Type="http://schemas.openxmlformats.org/officeDocument/2006/relationships/hyperlink" Target="https://www.thebalancecareers.com/curriculum-vitae-526158" TargetMode="External"/><Relationship Id="rId2" Type="http://schemas.openxmlformats.org/officeDocument/2006/relationships/hyperlink" Target="https://writingcenter.unc.edu/tips-and-tools/business-letters/" TargetMode="External"/><Relationship Id="rId1" Type="http://schemas.openxmlformats.org/officeDocument/2006/relationships/slideLayout" Target="../slideLayouts/slideLayout6.xml"/><Relationship Id="rId6" Type="http://schemas.openxmlformats.org/officeDocument/2006/relationships/hyperlink" Target="https://www.physio-pedia.com/Components_of_a_Good_CV" TargetMode="External"/><Relationship Id="rId5" Type="http://schemas.openxmlformats.org/officeDocument/2006/relationships/image" Target="../media/image2.png"/><Relationship Id="rId4" Type="http://schemas.openxmlformats.org/officeDocument/2006/relationships/hyperlink" Target="https://www.sampletemplates.com/letter-templates/employee-reference-letter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5.xml"/><Relationship Id="rId1" Type="http://schemas.openxmlformats.org/officeDocument/2006/relationships/video" Target="https://www.youtube.com/embed/1a9vZG8iPN8" TargetMode="External"/><Relationship Id="rId4" Type="http://schemas.openxmlformats.org/officeDocument/2006/relationships/hyperlink" Target="https://www.youtube.com/watch?v=1a9vZG8iPN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es.educaplay.com/recursos-educativos/12521878-use_of_formal_language.html" TargetMode="External"/><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 xmlns:a16="http://schemas.microsoft.com/office/drawing/2014/main" id="{95877EF0-073C-4E2E-A88D-A1116229B3CB}"/>
              </a:ext>
            </a:extLst>
          </p:cNvPr>
          <p:cNvGrpSpPr/>
          <p:nvPr/>
        </p:nvGrpSpPr>
        <p:grpSpPr>
          <a:xfrm>
            <a:off x="300111" y="182557"/>
            <a:ext cx="11591778" cy="6492884"/>
            <a:chOff x="1812091" y="182553"/>
            <a:chExt cx="8567814" cy="6492884"/>
          </a:xfrm>
        </p:grpSpPr>
        <p:sp>
          <p:nvSpPr>
            <p:cNvPr id="4" name="Diagrama de flujo: extraer 3">
              <a:extLst>
                <a:ext uri="{FF2B5EF4-FFF2-40B4-BE49-F238E27FC236}">
                  <a16:creationId xmlns="" xmlns:a16="http://schemas.microsoft.com/office/drawing/2014/main" id="{C5C000C4-A948-4C1C-8790-F85EEBBD66E9}"/>
                </a:ext>
              </a:extLst>
            </p:cNvPr>
            <p:cNvSpPr/>
            <p:nvPr/>
          </p:nvSpPr>
          <p:spPr>
            <a:xfrm rot="5400000">
              <a:off x="-272442" y="2267095"/>
              <a:ext cx="6492875" cy="232381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iagrama de flujo: extraer 6">
              <a:extLst>
                <a:ext uri="{FF2B5EF4-FFF2-40B4-BE49-F238E27FC236}">
                  <a16:creationId xmlns="" xmlns:a16="http://schemas.microsoft.com/office/drawing/2014/main" id="{EDE831A0-A15F-4302-98D0-E05DE5412563}"/>
                </a:ext>
              </a:extLst>
            </p:cNvPr>
            <p:cNvSpPr/>
            <p:nvPr/>
          </p:nvSpPr>
          <p:spPr>
            <a:xfrm rot="10800000">
              <a:off x="1812092" y="182555"/>
              <a:ext cx="4419896"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Diagrama de flujo: extraer 7">
              <a:extLst>
                <a:ext uri="{FF2B5EF4-FFF2-40B4-BE49-F238E27FC236}">
                  <a16:creationId xmlns="" xmlns:a16="http://schemas.microsoft.com/office/drawing/2014/main" id="{7A3D0625-1890-4778-AB9E-49840BAB30DC}"/>
                </a:ext>
              </a:extLst>
            </p:cNvPr>
            <p:cNvSpPr/>
            <p:nvPr/>
          </p:nvSpPr>
          <p:spPr>
            <a:xfrm rot="10800000">
              <a:off x="6095995" y="182553"/>
              <a:ext cx="4283905"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Diagrama de flujo: extraer 8">
              <a:extLst>
                <a:ext uri="{FF2B5EF4-FFF2-40B4-BE49-F238E27FC236}">
                  <a16:creationId xmlns="" xmlns:a16="http://schemas.microsoft.com/office/drawing/2014/main" id="{E2C53D86-8408-4C6D-A3DD-0C46AE62558E}"/>
                </a:ext>
              </a:extLst>
            </p:cNvPr>
            <p:cNvSpPr/>
            <p:nvPr/>
          </p:nvSpPr>
          <p:spPr>
            <a:xfrm rot="16200000" flipH="1">
              <a:off x="5917641" y="2213174"/>
              <a:ext cx="6492873" cy="2431654"/>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Diagrama de flujo: extraer 2">
              <a:extLst>
                <a:ext uri="{FF2B5EF4-FFF2-40B4-BE49-F238E27FC236}">
                  <a16:creationId xmlns="" xmlns:a16="http://schemas.microsoft.com/office/drawing/2014/main" id="{8582A4F5-3434-43C3-9452-69A16E71A98C}"/>
                </a:ext>
              </a:extLst>
            </p:cNvPr>
            <p:cNvSpPr/>
            <p:nvPr/>
          </p:nvSpPr>
          <p:spPr>
            <a:xfrm>
              <a:off x="1812094" y="182562"/>
              <a:ext cx="8567811" cy="6492875"/>
            </a:xfrm>
            <a:prstGeom prst="flowChartExtra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1" name="Título 1">
            <a:extLst>
              <a:ext uri="{FF2B5EF4-FFF2-40B4-BE49-F238E27FC236}">
                <a16:creationId xmlns="" xmlns:a16="http://schemas.microsoft.com/office/drawing/2014/main" id="{41186FA1-1C5E-40EF-B49E-558AD11333ED}"/>
              </a:ext>
            </a:extLst>
          </p:cNvPr>
          <p:cNvSpPr>
            <a:spLocks noGrp="1"/>
          </p:cNvSpPr>
          <p:nvPr>
            <p:ph type="title"/>
          </p:nvPr>
        </p:nvSpPr>
        <p:spPr>
          <a:xfrm>
            <a:off x="507547" y="1688119"/>
            <a:ext cx="3417339" cy="2053883"/>
          </a:xfrm>
        </p:spPr>
        <p:txBody>
          <a:bodyPr>
            <a:noAutofit/>
          </a:bodyPr>
          <a:lstStyle/>
          <a:p>
            <a:r>
              <a:rPr lang="es-MX" sz="3200" b="1">
                <a:solidFill>
                  <a:schemeClr val="bg1"/>
                </a:solidFill>
              </a:rPr>
              <a:t>Module 1</a:t>
            </a:r>
          </a:p>
        </p:txBody>
      </p:sp>
      <p:sp>
        <p:nvSpPr>
          <p:cNvPr id="15" name="CuadroTexto 14">
            <a:extLst>
              <a:ext uri="{FF2B5EF4-FFF2-40B4-BE49-F238E27FC236}">
                <a16:creationId xmlns="" xmlns:a16="http://schemas.microsoft.com/office/drawing/2014/main" id="{8DABCDCA-2EBD-4B81-AB3B-FA6731242522}"/>
              </a:ext>
            </a:extLst>
          </p:cNvPr>
          <p:cNvSpPr txBox="1"/>
          <p:nvPr/>
        </p:nvSpPr>
        <p:spPr>
          <a:xfrm>
            <a:off x="2886362" y="3742002"/>
            <a:ext cx="6419273" cy="584775"/>
          </a:xfrm>
          <a:prstGeom prst="rect">
            <a:avLst/>
          </a:prstGeom>
          <a:noFill/>
        </p:spPr>
        <p:txBody>
          <a:bodyPr wrap="square" lIns="91440" tIns="45720" rIns="91440" bIns="45720" anchor="t">
            <a:spAutoFit/>
          </a:bodyPr>
          <a:lstStyle/>
          <a:p>
            <a:pPr algn="ctr"/>
            <a:r>
              <a:rPr lang="es-MX" sz="3200" b="1" dirty="0">
                <a:solidFill>
                  <a:srgbClr val="FFFFFF"/>
                </a:solidFill>
                <a:ea typeface="+mn-lt"/>
                <a:cs typeface="+mn-lt"/>
              </a:rPr>
              <a:t>Personal documents used at work</a:t>
            </a:r>
            <a:endParaRPr lang="es-ES" b="1" dirty="0">
              <a:solidFill>
                <a:srgbClr val="FFFFFF"/>
              </a:solidFill>
              <a:ea typeface="Calibri" panose="020F0502020204030204"/>
              <a:cs typeface="Calibri" panose="020F0502020204030204"/>
            </a:endParaRPr>
          </a:p>
        </p:txBody>
      </p:sp>
    </p:spTree>
    <p:extLst>
      <p:ext uri="{BB962C8B-B14F-4D97-AF65-F5344CB8AC3E}">
        <p14:creationId xmlns:p14="http://schemas.microsoft.com/office/powerpoint/2010/main" val="68634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335025"/>
            <a:ext cx="10557598" cy="54037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800512"/>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1.3.2</a:t>
            </a:r>
            <a:r>
              <a:rPr lang="es-MX" dirty="0">
                <a:cs typeface="Calibri"/>
              </a:rPr>
              <a:t>. Activity: Reference letter or application letter</a:t>
            </a:r>
            <a:endParaRPr lang="es-MX" sz="1800" i="0" u="none" strike="noStrike" kern="1200" cap="none" spc="0" normalizeH="0" baseline="0" noProof="0" dirty="0">
              <a:ln>
                <a:noFill/>
              </a:ln>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2" name="Bocadillo: rectángulo 11">
            <a:extLst>
              <a:ext uri="{FF2B5EF4-FFF2-40B4-BE49-F238E27FC236}">
                <a16:creationId xmlns="" xmlns:a16="http://schemas.microsoft.com/office/drawing/2014/main" id="{5FB121DA-1502-4884-A592-ACBBCBC0D5A4}"/>
              </a:ext>
            </a:extLst>
          </p:cNvPr>
          <p:cNvSpPr/>
          <p:nvPr/>
        </p:nvSpPr>
        <p:spPr>
          <a:xfrm>
            <a:off x="-1015566" y="800512"/>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1E86E4DD-E6B8-48BF-B307-69F7921B18B1}"/>
              </a:ext>
            </a:extLst>
          </p:cNvPr>
          <p:cNvSpPr/>
          <p:nvPr/>
        </p:nvSpPr>
        <p:spPr>
          <a:xfrm>
            <a:off x="-732102" y="3658429"/>
            <a:ext cx="3767910" cy="787588"/>
          </a:xfrm>
          <a:prstGeom prst="wedgeRectCallout">
            <a:avLst>
              <a:gd name="adj1" fmla="val 62371"/>
              <a:gd name="adj2" fmla="val -2440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smtClean="0">
                <a:solidFill>
                  <a:prstClr val="black"/>
                </a:solidFill>
                <a:latin typeface="Calibri" panose="020F0502020204030204"/>
              </a:rPr>
              <a:t>Jonathan</a:t>
            </a:r>
            <a:r>
              <a:rPr kumimoji="0" lang="es-MX" sz="12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s-MX" sz="1200" b="0" i="0" u="none" strike="noStrike" kern="1200" cap="none" spc="0" normalizeH="0" baseline="0" noProof="0" dirty="0" smtClean="0">
                <a:ln>
                  <a:noFill/>
                </a:ln>
                <a:solidFill>
                  <a:prstClr val="black"/>
                </a:solidFill>
                <a:effectLst/>
                <a:uLnTx/>
                <a:uFillTx/>
                <a:latin typeface="Calibri" panose="020F0502020204030204"/>
                <a:ea typeface="+mn-ea"/>
                <a:cs typeface="+mn-cs"/>
              </a:rPr>
              <a:t>revisa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el test en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educaplay</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lo elaboré con base en el esquema de preguntas y respuestas que enviaron las maestras.</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uadroTexto 6">
            <a:extLst>
              <a:ext uri="{FF2B5EF4-FFF2-40B4-BE49-F238E27FC236}">
                <a16:creationId xmlns="" xmlns:a16="http://schemas.microsoft.com/office/drawing/2014/main" id="{BAFB9244-3848-4066-A4E8-B4EEB5329684}"/>
              </a:ext>
            </a:extLst>
          </p:cNvPr>
          <p:cNvSpPr txBox="1"/>
          <p:nvPr/>
        </p:nvSpPr>
        <p:spPr>
          <a:xfrm>
            <a:off x="1235942" y="1387631"/>
            <a:ext cx="10104120" cy="369332"/>
          </a:xfrm>
          <a:prstGeom prst="rect">
            <a:avLst/>
          </a:prstGeom>
          <a:noFill/>
        </p:spPr>
        <p:txBody>
          <a:bodyPr wrap="square" rtlCol="0">
            <a:spAutoFit/>
          </a:bodyPr>
          <a:lstStyle/>
          <a:p>
            <a:r>
              <a:rPr lang="en-US" dirty="0"/>
              <a:t>Read each of the sentences and choose if it corresponds to a reference letter or an application letter.</a:t>
            </a:r>
          </a:p>
        </p:txBody>
      </p:sp>
      <p:sp>
        <p:nvSpPr>
          <p:cNvPr id="9" name="CuadroTexto 8">
            <a:extLst>
              <a:ext uri="{FF2B5EF4-FFF2-40B4-BE49-F238E27FC236}">
                <a16:creationId xmlns="" xmlns:a16="http://schemas.microsoft.com/office/drawing/2014/main" id="{C314F190-4E4F-422F-9348-C9DFB8CD2D2A}"/>
              </a:ext>
            </a:extLst>
          </p:cNvPr>
          <p:cNvSpPr txBox="1"/>
          <p:nvPr/>
        </p:nvSpPr>
        <p:spPr>
          <a:xfrm>
            <a:off x="2638795" y="6310920"/>
            <a:ext cx="6729984" cy="307777"/>
          </a:xfrm>
          <a:prstGeom prst="rect">
            <a:avLst/>
          </a:prstGeom>
          <a:noFill/>
        </p:spPr>
        <p:txBody>
          <a:bodyPr wrap="square" rtlCol="0">
            <a:spAutoFit/>
          </a:bodyPr>
          <a:lstStyle/>
          <a:p>
            <a:r>
              <a:rPr lang="es-MX" sz="1400">
                <a:hlinkClick r:id="rId2"/>
              </a:rPr>
              <a:t>https://es.educaplay.com/recursos-educativos/12522244-sentences_for_letters.html</a:t>
            </a:r>
            <a:r>
              <a:rPr lang="es-MX" sz="1400"/>
              <a:t> </a:t>
            </a:r>
          </a:p>
        </p:txBody>
      </p:sp>
      <p:sp>
        <p:nvSpPr>
          <p:cNvPr id="10" name="CuadroTexto 9">
            <a:extLst>
              <a:ext uri="{FF2B5EF4-FFF2-40B4-BE49-F238E27FC236}">
                <a16:creationId xmlns="" xmlns:a16="http://schemas.microsoft.com/office/drawing/2014/main" id="{8B7752AE-7483-4546-A12D-64916D558C45}"/>
              </a:ext>
            </a:extLst>
          </p:cNvPr>
          <p:cNvSpPr txBox="1"/>
          <p:nvPr/>
        </p:nvSpPr>
        <p:spPr>
          <a:xfrm>
            <a:off x="1632746" y="1787657"/>
            <a:ext cx="10104120" cy="646331"/>
          </a:xfrm>
          <a:prstGeom prst="rect">
            <a:avLst/>
          </a:prstGeom>
          <a:noFill/>
        </p:spPr>
        <p:txBody>
          <a:bodyPr wrap="square" lIns="91440" tIns="45720" rIns="91440" bIns="45720" rtlCol="0" anchor="t">
            <a:spAutoFit/>
          </a:bodyPr>
          <a:lstStyle/>
          <a:p>
            <a:pPr algn="just"/>
            <a:r>
              <a:rPr lang="es-ES" dirty="0" err="1">
                <a:ea typeface="+mn-lt"/>
                <a:cs typeface="+mn-lt"/>
              </a:rPr>
              <a:t>Click</a:t>
            </a:r>
            <a:r>
              <a:rPr lang="es-ES" dirty="0">
                <a:ea typeface="+mn-lt"/>
                <a:cs typeface="+mn-lt"/>
              </a:rPr>
              <a:t> </a:t>
            </a:r>
            <a:r>
              <a:rPr lang="es-ES" dirty="0" err="1">
                <a:ea typeface="+mn-lt"/>
                <a:cs typeface="+mn-lt"/>
              </a:rPr>
              <a:t>the</a:t>
            </a:r>
            <a:r>
              <a:rPr lang="es-ES" dirty="0">
                <a:ea typeface="+mn-lt"/>
                <a:cs typeface="+mn-lt"/>
              </a:rPr>
              <a:t> </a:t>
            </a:r>
            <a:r>
              <a:rPr lang="es-ES" b="1" dirty="0" err="1">
                <a:ea typeface="+mn-lt"/>
                <a:cs typeface="+mn-lt"/>
              </a:rPr>
              <a:t>Start</a:t>
            </a:r>
            <a:r>
              <a:rPr lang="es-ES" dirty="0">
                <a:ea typeface="+mn-lt"/>
                <a:cs typeface="+mn-lt"/>
              </a:rPr>
              <a:t> </a:t>
            </a:r>
            <a:r>
              <a:rPr lang="es-ES" dirty="0" err="1">
                <a:ea typeface="+mn-lt"/>
                <a:cs typeface="+mn-lt"/>
              </a:rPr>
              <a:t>button</a:t>
            </a:r>
            <a:r>
              <a:rPr lang="es-ES" dirty="0">
                <a:ea typeface="+mn-lt"/>
                <a:cs typeface="+mn-lt"/>
              </a:rPr>
              <a:t> </a:t>
            </a:r>
            <a:r>
              <a:rPr lang="es-ES" dirty="0" err="1">
                <a:ea typeface="+mn-lt"/>
                <a:cs typeface="+mn-lt"/>
              </a:rPr>
              <a:t>to</a:t>
            </a:r>
            <a:r>
              <a:rPr lang="es-ES" dirty="0">
                <a:ea typeface="+mn-lt"/>
                <a:cs typeface="+mn-lt"/>
              </a:rPr>
              <a:t> do </a:t>
            </a:r>
            <a:r>
              <a:rPr lang="es-ES" dirty="0" err="1">
                <a:ea typeface="+mn-lt"/>
                <a:cs typeface="+mn-lt"/>
              </a:rPr>
              <a:t>the</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Remember</a:t>
            </a:r>
            <a:r>
              <a:rPr lang="es-ES" dirty="0">
                <a:ea typeface="+mn-lt"/>
                <a:cs typeface="+mn-lt"/>
              </a:rPr>
              <a:t> </a:t>
            </a:r>
            <a:r>
              <a:rPr lang="es-ES" dirty="0" err="1">
                <a:ea typeface="+mn-lt"/>
                <a:cs typeface="+mn-lt"/>
              </a:rPr>
              <a:t>that</a:t>
            </a:r>
            <a:r>
              <a:rPr lang="es-ES" dirty="0">
                <a:ea typeface="+mn-lt"/>
                <a:cs typeface="+mn-lt"/>
              </a:rPr>
              <a:t> </a:t>
            </a:r>
            <a:r>
              <a:rPr lang="es-ES" dirty="0" err="1">
                <a:ea typeface="+mn-lt"/>
                <a:cs typeface="+mn-lt"/>
              </a:rPr>
              <a:t>the</a:t>
            </a:r>
            <a:r>
              <a:rPr lang="es-ES" dirty="0">
                <a:ea typeface="+mn-lt"/>
                <a:cs typeface="+mn-lt"/>
              </a:rPr>
              <a:t> score </a:t>
            </a:r>
            <a:r>
              <a:rPr lang="es-ES" dirty="0" err="1">
                <a:ea typeface="+mn-lt"/>
                <a:cs typeface="+mn-lt"/>
              </a:rPr>
              <a:t>you</a:t>
            </a:r>
            <a:r>
              <a:rPr lang="es-ES" dirty="0">
                <a:ea typeface="+mn-lt"/>
                <a:cs typeface="+mn-lt"/>
              </a:rPr>
              <a:t> </a:t>
            </a:r>
            <a:r>
              <a:rPr lang="es-ES" dirty="0" err="1">
                <a:ea typeface="+mn-lt"/>
                <a:cs typeface="+mn-lt"/>
              </a:rPr>
              <a:t>get</a:t>
            </a:r>
            <a:r>
              <a:rPr lang="es-ES" dirty="0">
                <a:ea typeface="+mn-lt"/>
                <a:cs typeface="+mn-lt"/>
              </a:rPr>
              <a:t> in </a:t>
            </a:r>
            <a:r>
              <a:rPr lang="es-ES" dirty="0" err="1">
                <a:ea typeface="+mn-lt"/>
                <a:cs typeface="+mn-lt"/>
              </a:rPr>
              <a:t>this</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is</a:t>
            </a:r>
            <a:r>
              <a:rPr lang="es-ES" dirty="0">
                <a:ea typeface="+mn-lt"/>
                <a:cs typeface="+mn-lt"/>
              </a:rPr>
              <a:t> </a:t>
            </a:r>
            <a:r>
              <a:rPr lang="es-ES" dirty="0" err="1">
                <a:ea typeface="+mn-lt"/>
                <a:cs typeface="+mn-lt"/>
              </a:rPr>
              <a:t>not</a:t>
            </a:r>
            <a:r>
              <a:rPr lang="es-ES" dirty="0">
                <a:ea typeface="+mn-lt"/>
                <a:cs typeface="+mn-lt"/>
              </a:rPr>
              <a:t> </a:t>
            </a:r>
            <a:r>
              <a:rPr lang="es-ES" dirty="0" err="1">
                <a:ea typeface="+mn-lt"/>
                <a:cs typeface="+mn-lt"/>
              </a:rPr>
              <a:t>considered</a:t>
            </a:r>
            <a:r>
              <a:rPr lang="es-ES" dirty="0">
                <a:ea typeface="+mn-lt"/>
                <a:cs typeface="+mn-lt"/>
              </a:rPr>
              <a:t> </a:t>
            </a:r>
            <a:endParaRPr lang="es-ES" dirty="0"/>
          </a:p>
          <a:p>
            <a:pPr algn="just"/>
            <a:r>
              <a:rPr lang="es-ES" dirty="0" err="1">
                <a:ea typeface="+mn-lt"/>
                <a:cs typeface="+mn-lt"/>
              </a:rPr>
              <a:t>for</a:t>
            </a:r>
            <a:r>
              <a:rPr lang="es-ES" dirty="0">
                <a:ea typeface="+mn-lt"/>
                <a:cs typeface="+mn-lt"/>
              </a:rPr>
              <a:t> </a:t>
            </a:r>
            <a:r>
              <a:rPr lang="es-ES" dirty="0" err="1">
                <a:ea typeface="+mn-lt"/>
                <a:cs typeface="+mn-lt"/>
              </a:rPr>
              <a:t>your</a:t>
            </a:r>
            <a:r>
              <a:rPr lang="es-ES" dirty="0">
                <a:ea typeface="+mn-lt"/>
                <a:cs typeface="+mn-lt"/>
              </a:rPr>
              <a:t> </a:t>
            </a:r>
            <a:r>
              <a:rPr lang="es-ES" dirty="0" err="1">
                <a:ea typeface="+mn-lt"/>
                <a:cs typeface="+mn-lt"/>
              </a:rPr>
              <a:t>course</a:t>
            </a:r>
            <a:r>
              <a:rPr lang="es-ES" dirty="0">
                <a:ea typeface="+mn-lt"/>
                <a:cs typeface="+mn-lt"/>
              </a:rPr>
              <a:t> final grade.</a:t>
            </a:r>
            <a:endParaRPr lang="es-ES" dirty="0"/>
          </a:p>
        </p:txBody>
      </p:sp>
      <p:pic>
        <p:nvPicPr>
          <p:cNvPr id="4" name="Imagen 3">
            <a:extLst>
              <a:ext uri="{FF2B5EF4-FFF2-40B4-BE49-F238E27FC236}">
                <a16:creationId xmlns="" xmlns:a16="http://schemas.microsoft.com/office/drawing/2014/main" id="{9008000F-99FC-4054-A250-7B19C0439B8C}"/>
              </a:ext>
            </a:extLst>
          </p:cNvPr>
          <p:cNvPicPr>
            <a:picLocks noChangeAspect="1"/>
          </p:cNvPicPr>
          <p:nvPr/>
        </p:nvPicPr>
        <p:blipFill rotWithShape="1">
          <a:blip r:embed="rId3"/>
          <a:srcRect l="21585" t="15467" r="22225" b="19466"/>
          <a:stretch/>
        </p:blipFill>
        <p:spPr>
          <a:xfrm>
            <a:off x="4019381" y="2952442"/>
            <a:ext cx="4153238" cy="2705246"/>
          </a:xfrm>
          <a:prstGeom prst="rect">
            <a:avLst/>
          </a:prstGeom>
        </p:spPr>
      </p:pic>
      <p:pic>
        <p:nvPicPr>
          <p:cNvPr id="14" name="Imagen 13">
            <a:extLst>
              <a:ext uri="{FF2B5EF4-FFF2-40B4-BE49-F238E27FC236}">
                <a16:creationId xmlns="" xmlns:a16="http://schemas.microsoft.com/office/drawing/2014/main" id="{6A481941-F269-49C3-97BB-FDB02AC6C2D5}"/>
              </a:ext>
            </a:extLst>
          </p:cNvPr>
          <p:cNvPicPr>
            <a:picLocks noChangeAspect="1"/>
          </p:cNvPicPr>
          <p:nvPr/>
        </p:nvPicPr>
        <p:blipFill>
          <a:blip r:embed="rId4"/>
          <a:stretch>
            <a:fillRect/>
          </a:stretch>
        </p:blipFill>
        <p:spPr>
          <a:xfrm>
            <a:off x="1151853" y="1842868"/>
            <a:ext cx="462506" cy="318471"/>
          </a:xfrm>
          <a:prstGeom prst="rect">
            <a:avLst/>
          </a:prstGeom>
        </p:spPr>
      </p:pic>
    </p:spTree>
    <p:extLst>
      <p:ext uri="{BB962C8B-B14F-4D97-AF65-F5344CB8AC3E}">
        <p14:creationId xmlns:p14="http://schemas.microsoft.com/office/powerpoint/2010/main" val="60948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solidFill>
                  <a:prstClr val="white"/>
                </a:solidFill>
              </a:rPr>
              <a:t>1.4.1. What is a Curriculum vitae?</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046348" y="2849523"/>
            <a:ext cx="6530512" cy="3416320"/>
          </a:xfrm>
          <a:prstGeom prst="rect">
            <a:avLst/>
          </a:prstGeom>
          <a:noFill/>
          <a:ln w="19050">
            <a:solidFill>
              <a:srgbClr val="FF3399"/>
            </a:solidFill>
          </a:ln>
        </p:spPr>
        <p:txBody>
          <a:bodyPr wrap="square" lIns="91440" tIns="45720" rIns="91440" bIns="45720" rtlCol="0" anchor="t">
            <a:spAutoFit/>
          </a:bodyPr>
          <a:lstStyle/>
          <a:p>
            <a:pPr algn="ctr"/>
            <a:r>
              <a:rPr lang="en-US" sz="1200" b="1" dirty="0">
                <a:ea typeface="+mn-lt"/>
                <a:cs typeface="+mn-lt"/>
              </a:rPr>
              <a:t>Curriculum vitae</a:t>
            </a:r>
            <a:endParaRPr lang="es-ES" sz="1200" dirty="0"/>
          </a:p>
          <a:p>
            <a:pPr algn="just"/>
            <a:r>
              <a:rPr lang="en-US" sz="1200" dirty="0">
                <a:ea typeface="+mn-lt"/>
                <a:cs typeface="+mn-lt"/>
              </a:rPr>
              <a:t>A curriculum vitae often called a CV for short, it's much more comprehensive than the typical resume and can be much longer.</a:t>
            </a:r>
            <a:endParaRPr lang="es-ES" sz="1200" dirty="0"/>
          </a:p>
          <a:p>
            <a:pPr algn="just"/>
            <a:r>
              <a:rPr lang="en-US" sz="1200" dirty="0">
                <a:ea typeface="+mn-lt"/>
                <a:cs typeface="+mn-lt"/>
              </a:rPr>
              <a:t>There's no limit to how long a CV can be, but it must be focused on academic and professional experience. A lengthy CV isn't any better than a short one if it contains fluff or irrelevant data.</a:t>
            </a:r>
            <a:endParaRPr lang="es-ES" sz="1200" dirty="0"/>
          </a:p>
          <a:p>
            <a:pPr algn="just"/>
            <a:r>
              <a:rPr lang="en-US" sz="1200" dirty="0">
                <a:ea typeface="+mn-lt"/>
                <a:cs typeface="+mn-lt"/>
              </a:rPr>
              <a:t>A CV begins with your contact information, including your name, address, telephone number, and email address. You should also indicate your area or areas of academic interest. </a:t>
            </a:r>
            <a:endParaRPr lang="es-ES" sz="1200" dirty="0"/>
          </a:p>
          <a:p>
            <a:pPr algn="just"/>
            <a:r>
              <a:rPr lang="en-US" sz="1200" dirty="0">
                <a:ea typeface="+mn-lt"/>
                <a:cs typeface="+mn-lt"/>
              </a:rPr>
              <a:t>Your CV should include a comprehensive account of your academic history, including the title of your dissertation or thesis. It must also contain details about all publications, research projects, and presentations to which you have contributed. You should also list any grants, academic awards, and other related honors you've received.</a:t>
            </a:r>
            <a:endParaRPr lang="es-ES" sz="1200" dirty="0"/>
          </a:p>
          <a:p>
            <a:pPr algn="just"/>
            <a:r>
              <a:rPr lang="en-US" sz="1200" dirty="0">
                <a:ea typeface="+mn-lt"/>
                <a:cs typeface="+mn-lt"/>
              </a:rPr>
              <a:t>The employment and experience section of your CV should contain teaching and research positions, both paid and unpaid. In addition to jobs, include any relevant internships and volunteer experiences here. Following that section, discuss memberships in scholarly and professional associations and include offices you have held, if any.</a:t>
            </a:r>
            <a:endParaRPr lang="es-ES" sz="1200" dirty="0"/>
          </a:p>
          <a:p>
            <a:pPr algn="just"/>
            <a:r>
              <a:rPr lang="en-US" sz="1200" dirty="0">
                <a:ea typeface="+mn-lt"/>
                <a:cs typeface="+mn-lt"/>
              </a:rPr>
              <a:t>Finally, provide a list of references, along with their contact information, on your curriculum vitae. Doing this is in contrast to a resume, which never contains this information.</a:t>
            </a:r>
            <a:endParaRPr lang="es-ES" sz="1200" dirty="0"/>
          </a:p>
          <a:p>
            <a:pPr algn="just"/>
            <a:r>
              <a:rPr lang="en-US" sz="1200" dirty="0">
                <a:ea typeface="+mn-lt"/>
                <a:cs typeface="+mn-lt"/>
              </a:rPr>
              <a:t>(Adapted from </a:t>
            </a:r>
            <a:r>
              <a:rPr lang="en-US" sz="1200" dirty="0" err="1">
                <a:ea typeface="+mn-lt"/>
                <a:cs typeface="+mn-lt"/>
              </a:rPr>
              <a:t>Alred</a:t>
            </a:r>
            <a:r>
              <a:rPr lang="en-US" sz="1200" dirty="0">
                <a:ea typeface="+mn-lt"/>
                <a:cs typeface="+mn-lt"/>
              </a:rPr>
              <a:t>, G. et al, 2009, p</a:t>
            </a:r>
            <a:r>
              <a:rPr lang="en-US" sz="1200" dirty="0">
                <a:solidFill>
                  <a:srgbClr val="FF0000"/>
                </a:solidFill>
                <a:ea typeface="+mn-lt"/>
                <a:cs typeface="+mn-lt"/>
              </a:rPr>
              <a:t>.</a:t>
            </a:r>
            <a:r>
              <a:rPr lang="en-US" sz="1200" dirty="0">
                <a:ea typeface="+mn-lt"/>
                <a:cs typeface="+mn-lt"/>
              </a:rPr>
              <a:t> 471).</a:t>
            </a:r>
            <a:endParaRPr lang="en-US" sz="1200" dirty="0"/>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59E19DD7-A17D-A5E3-E0CA-BA03A249C5E1}"/>
              </a:ext>
            </a:extLst>
          </p:cNvPr>
          <p:cNvSpPr txBox="1"/>
          <p:nvPr/>
        </p:nvSpPr>
        <p:spPr>
          <a:xfrm>
            <a:off x="1641664" y="65476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0" name="CuadroTexto 9">
            <a:extLst>
              <a:ext uri="{FF2B5EF4-FFF2-40B4-BE49-F238E27FC236}">
                <a16:creationId xmlns="" xmlns:a16="http://schemas.microsoft.com/office/drawing/2014/main" id="{29C3FE93-C941-4DB4-9CAC-5C691E56BB37}"/>
              </a:ext>
            </a:extLst>
          </p:cNvPr>
          <p:cNvSpPr txBox="1"/>
          <p:nvPr/>
        </p:nvSpPr>
        <p:spPr>
          <a:xfrm>
            <a:off x="921434" y="996263"/>
            <a:ext cx="5513832" cy="369332"/>
          </a:xfrm>
          <a:prstGeom prst="rect">
            <a:avLst/>
          </a:prstGeom>
          <a:noFill/>
        </p:spPr>
        <p:txBody>
          <a:bodyPr wrap="square" rtlCol="0">
            <a:spAutoFit/>
          </a:bodyPr>
          <a:lstStyle/>
          <a:p>
            <a:r>
              <a:rPr lang="es-MX" dirty="0"/>
              <a:t>1.4. Curriculum vitae and resume</a:t>
            </a:r>
          </a:p>
        </p:txBody>
      </p:sp>
      <p:sp>
        <p:nvSpPr>
          <p:cNvPr id="11" name="CuadroTexto 10">
            <a:extLst>
              <a:ext uri="{FF2B5EF4-FFF2-40B4-BE49-F238E27FC236}">
                <a16:creationId xmlns="" xmlns:a16="http://schemas.microsoft.com/office/drawing/2014/main" id="{1B6945B7-AB72-4778-9D32-3FA114DBE2AF}"/>
              </a:ext>
            </a:extLst>
          </p:cNvPr>
          <p:cNvSpPr txBox="1"/>
          <p:nvPr/>
        </p:nvSpPr>
        <p:spPr>
          <a:xfrm>
            <a:off x="1467659" y="1957899"/>
            <a:ext cx="9834866" cy="584775"/>
          </a:xfrm>
          <a:prstGeom prst="rect">
            <a:avLst/>
          </a:prstGeom>
          <a:noFill/>
        </p:spPr>
        <p:txBody>
          <a:bodyPr wrap="square" lIns="91440" tIns="45720" rIns="91440" bIns="45720" rtlCol="0" anchor="t">
            <a:spAutoFit/>
          </a:bodyPr>
          <a:lstStyle/>
          <a:p>
            <a:pPr algn="just"/>
            <a:r>
              <a:rPr lang="en-US" sz="1600" dirty="0">
                <a:ea typeface="+mn-lt"/>
                <a:cs typeface="+mn-lt"/>
              </a:rPr>
              <a:t>Click the</a:t>
            </a:r>
            <a:r>
              <a:rPr lang="en-US" sz="1600" b="1" dirty="0">
                <a:ea typeface="+mn-lt"/>
                <a:cs typeface="+mn-lt"/>
              </a:rPr>
              <a:t> 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curriculum vitae is and some recommendations for writing this type of documents are also included.</a:t>
            </a:r>
          </a:p>
        </p:txBody>
      </p:sp>
      <p:pic>
        <p:nvPicPr>
          <p:cNvPr id="12" name="Gráfico 11" descr="Presentación con gráfico de barras con relleno sólido">
            <a:extLst>
              <a:ext uri="{FF2B5EF4-FFF2-40B4-BE49-F238E27FC236}">
                <a16:creationId xmlns="" xmlns:a16="http://schemas.microsoft.com/office/drawing/2014/main" id="{566A27A0-E850-4928-BB30-90B86B392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180910" y="2786912"/>
            <a:ext cx="3001887" cy="3001887"/>
          </a:xfrm>
          <a:prstGeom prst="rect">
            <a:avLst/>
          </a:prstGeom>
        </p:spPr>
      </p:pic>
      <p:sp>
        <p:nvSpPr>
          <p:cNvPr id="14" name="Bocadillo: rectángulo 13">
            <a:extLst>
              <a:ext uri="{FF2B5EF4-FFF2-40B4-BE49-F238E27FC236}">
                <a16:creationId xmlns="" xmlns:a16="http://schemas.microsoft.com/office/drawing/2014/main" id="{A2F9CCC8-E44A-49AE-80F0-50FFEBC1E772}"/>
              </a:ext>
            </a:extLst>
          </p:cNvPr>
          <p:cNvSpPr/>
          <p:nvPr/>
        </p:nvSpPr>
        <p:spPr>
          <a:xfrm>
            <a:off x="-849551" y="3925131"/>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25D65BAA-4E32-457F-9FDF-792B449C1C07}"/>
              </a:ext>
            </a:extLst>
          </p:cNvPr>
          <p:cNvSpPr/>
          <p:nvPr/>
        </p:nvSpPr>
        <p:spPr>
          <a:xfrm>
            <a:off x="-1107275" y="948262"/>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3BC5D5EB-529E-48D6-AC28-B8626EBF2737}"/>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5DC17B75-F81D-4337-9F91-5208A151D6CE}"/>
              </a:ext>
            </a:extLst>
          </p:cNvPr>
          <p:cNvSpPr/>
          <p:nvPr/>
        </p:nvSpPr>
        <p:spPr>
          <a:xfrm>
            <a:off x="-1109777" y="2436697"/>
            <a:ext cx="1854704" cy="637700"/>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Imagen 20">
            <a:extLst>
              <a:ext uri="{FF2B5EF4-FFF2-40B4-BE49-F238E27FC236}">
                <a16:creationId xmlns="" xmlns:a16="http://schemas.microsoft.com/office/drawing/2014/main" id="{97A39B99-0E5F-4E8A-8302-B39AE78197E0}"/>
              </a:ext>
            </a:extLst>
          </p:cNvPr>
          <p:cNvPicPr>
            <a:picLocks noChangeAspect="1"/>
          </p:cNvPicPr>
          <p:nvPr/>
        </p:nvPicPr>
        <p:blipFill>
          <a:blip r:embed="rId2"/>
          <a:stretch>
            <a:fillRect/>
          </a:stretch>
        </p:blipFill>
        <p:spPr>
          <a:xfrm>
            <a:off x="1046348" y="2022857"/>
            <a:ext cx="462506" cy="318471"/>
          </a:xfrm>
          <a:prstGeom prst="rect">
            <a:avLst/>
          </a:prstGeom>
        </p:spPr>
      </p:pic>
    </p:spTree>
    <p:extLst>
      <p:ext uri="{BB962C8B-B14F-4D97-AF65-F5344CB8AC3E}">
        <p14:creationId xmlns:p14="http://schemas.microsoft.com/office/powerpoint/2010/main" val="382172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957532" y="1344168"/>
            <a:ext cx="10609269" cy="532916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957532" y="792040"/>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ES" dirty="0">
                <a:ea typeface="+mn-lt"/>
                <a:cs typeface="+mn-lt"/>
              </a:rPr>
              <a:t>1.4.2. </a:t>
            </a:r>
            <a:r>
              <a:rPr lang="es-ES" dirty="0" err="1">
                <a:ea typeface="+mn-lt"/>
                <a:cs typeface="+mn-lt"/>
              </a:rPr>
              <a:t>Example</a:t>
            </a:r>
            <a:r>
              <a:rPr lang="es-ES" dirty="0">
                <a:ea typeface="+mn-lt"/>
                <a:cs typeface="+mn-lt"/>
              </a:rPr>
              <a:t> of a Currículum vitae </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296752" y="2095171"/>
            <a:ext cx="10217473" cy="2369880"/>
          </a:xfrm>
          <a:prstGeom prst="rect">
            <a:avLst/>
          </a:prstGeom>
          <a:noFill/>
        </p:spPr>
        <p:txBody>
          <a:bodyPr wrap="square" lIns="91440" tIns="45720" rIns="91440" bIns="45720" rtlCol="0" anchor="t">
            <a:spAutoFit/>
          </a:bodyPr>
          <a:lstStyle/>
          <a:p>
            <a:pPr algn="just"/>
            <a:endParaRPr lang="es-ES" sz="1600" b="1">
              <a:cs typeface="Calibri"/>
            </a:endParaRPr>
          </a:p>
          <a:p>
            <a:pPr algn="just"/>
            <a:endParaRPr lang="es-ES" sz="1600">
              <a:cs typeface="Calibri"/>
            </a:endParaRPr>
          </a:p>
          <a:p>
            <a:pPr algn="just"/>
            <a:endParaRPr lang="en-US" sz="1600">
              <a:cs typeface="Calibri"/>
            </a:endParaRPr>
          </a:p>
          <a:p>
            <a:pPr algn="ctr"/>
            <a:endParaRPr lang="en-US" sz="1600" b="1">
              <a:ea typeface="+mn-lt"/>
              <a:cs typeface="+mn-lt"/>
            </a:endParaRPr>
          </a:p>
          <a:p>
            <a:pPr algn="just"/>
            <a:r>
              <a:rPr lang="es-ES" sz="1600">
                <a:ea typeface="+mn-lt"/>
                <a:cs typeface="+mn-lt"/>
              </a:rPr>
              <a:t>.</a:t>
            </a:r>
            <a:endParaRPr lang="es-ES"/>
          </a:p>
          <a:p>
            <a:pPr algn="just"/>
            <a:r>
              <a:rPr lang="en-US"/>
              <a:t/>
            </a:r>
            <a:br>
              <a:rPr lang="en-US"/>
            </a:br>
            <a:endParaRPr lang="en-US"/>
          </a:p>
          <a:p>
            <a:pPr algn="just"/>
            <a:endParaRPr lang="es-ES" sz="1600">
              <a:solidFill>
                <a:prstClr val="black"/>
              </a:solidFill>
            </a:endParaRPr>
          </a:p>
          <a:p>
            <a:pPr lvl="0" algn="just"/>
            <a:endParaRPr lang="es-ES" sz="1600">
              <a:cs typeface="Calibri"/>
            </a:endParaRPr>
          </a:p>
        </p:txBody>
      </p:sp>
      <p:pic>
        <p:nvPicPr>
          <p:cNvPr id="4" name="Imagen 4" descr="Imagen que contiene Texto&#10;&#10;Descripción generada automáticamente">
            <a:extLst>
              <a:ext uri="{FF2B5EF4-FFF2-40B4-BE49-F238E27FC236}">
                <a16:creationId xmlns="" xmlns:a16="http://schemas.microsoft.com/office/drawing/2014/main" id="{A89AAADF-3357-3968-F407-8090EBDCA7FF}"/>
              </a:ext>
            </a:extLst>
          </p:cNvPr>
          <p:cNvPicPr>
            <a:picLocks noChangeAspect="1"/>
          </p:cNvPicPr>
          <p:nvPr/>
        </p:nvPicPr>
        <p:blipFill>
          <a:blip r:embed="rId2"/>
          <a:stretch>
            <a:fillRect/>
          </a:stretch>
        </p:blipFill>
        <p:spPr>
          <a:xfrm>
            <a:off x="1441895" y="2181131"/>
            <a:ext cx="2995869" cy="4035071"/>
          </a:xfrm>
          <a:prstGeom prst="rect">
            <a:avLst/>
          </a:prstGeom>
        </p:spPr>
      </p:pic>
      <p:pic>
        <p:nvPicPr>
          <p:cNvPr id="5" name="Imagen 5">
            <a:extLst>
              <a:ext uri="{FF2B5EF4-FFF2-40B4-BE49-F238E27FC236}">
                <a16:creationId xmlns="" xmlns:a16="http://schemas.microsoft.com/office/drawing/2014/main" id="{0F5162D7-ADFF-3F57-494A-9ACD78EDFDA3}"/>
              </a:ext>
            </a:extLst>
          </p:cNvPr>
          <p:cNvPicPr>
            <a:picLocks noChangeAspect="1"/>
          </p:cNvPicPr>
          <p:nvPr/>
        </p:nvPicPr>
        <p:blipFill>
          <a:blip r:embed="rId3"/>
          <a:stretch>
            <a:fillRect/>
          </a:stretch>
        </p:blipFill>
        <p:spPr>
          <a:xfrm>
            <a:off x="4629474" y="2266174"/>
            <a:ext cx="3144717" cy="4033182"/>
          </a:xfrm>
          <a:prstGeom prst="rect">
            <a:avLst/>
          </a:prstGeom>
        </p:spPr>
      </p:pic>
      <p:pic>
        <p:nvPicPr>
          <p:cNvPr id="6" name="Imagen 6">
            <a:extLst>
              <a:ext uri="{FF2B5EF4-FFF2-40B4-BE49-F238E27FC236}">
                <a16:creationId xmlns="" xmlns:a16="http://schemas.microsoft.com/office/drawing/2014/main" id="{F65EE4CF-64DB-9F5A-6606-C02A7BAD1FAE}"/>
              </a:ext>
            </a:extLst>
          </p:cNvPr>
          <p:cNvPicPr>
            <a:picLocks noChangeAspect="1"/>
          </p:cNvPicPr>
          <p:nvPr/>
        </p:nvPicPr>
        <p:blipFill>
          <a:blip r:embed="rId4"/>
          <a:stretch>
            <a:fillRect/>
          </a:stretch>
        </p:blipFill>
        <p:spPr>
          <a:xfrm>
            <a:off x="7953921" y="2253703"/>
            <a:ext cx="3097819" cy="4033182"/>
          </a:xfrm>
          <a:prstGeom prst="rect">
            <a:avLst/>
          </a:prstGeom>
        </p:spPr>
      </p:pic>
      <p:sp>
        <p:nvSpPr>
          <p:cNvPr id="7" name="CuadroTexto 6">
            <a:extLst>
              <a:ext uri="{FF2B5EF4-FFF2-40B4-BE49-F238E27FC236}">
                <a16:creationId xmlns="" xmlns:a16="http://schemas.microsoft.com/office/drawing/2014/main" id="{0A1A4886-C389-93DD-0992-F72DDF7DCE0A}"/>
              </a:ext>
            </a:extLst>
          </p:cNvPr>
          <p:cNvSpPr txBox="1"/>
          <p:nvPr/>
        </p:nvSpPr>
        <p:spPr>
          <a:xfrm>
            <a:off x="2415117" y="6295443"/>
            <a:ext cx="8048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t>Taken</a:t>
            </a:r>
            <a:r>
              <a:rPr lang="es-ES" dirty="0"/>
              <a:t> </a:t>
            </a:r>
            <a:r>
              <a:rPr lang="es-ES" dirty="0" err="1"/>
              <a:t>from</a:t>
            </a:r>
            <a:r>
              <a:rPr lang="es-ES" dirty="0"/>
              <a:t>: </a:t>
            </a:r>
            <a:r>
              <a:rPr lang="es-ES" i="1" dirty="0" err="1"/>
              <a:t>The</a:t>
            </a:r>
            <a:r>
              <a:rPr lang="es-ES" i="1" dirty="0"/>
              <a:t> </a:t>
            </a:r>
            <a:r>
              <a:rPr lang="es-ES" i="1" dirty="0" err="1"/>
              <a:t>Career</a:t>
            </a:r>
            <a:r>
              <a:rPr lang="es-ES" i="1" dirty="0"/>
              <a:t> </a:t>
            </a:r>
            <a:r>
              <a:rPr lang="es-ES" i="1" dirty="0" err="1"/>
              <a:t>Development</a:t>
            </a:r>
            <a:r>
              <a:rPr lang="es-ES" dirty="0"/>
              <a:t> (2014 and </a:t>
            </a:r>
            <a:r>
              <a:rPr lang="es-ES" dirty="0" err="1"/>
              <a:t>Physiopedia</a:t>
            </a:r>
            <a:r>
              <a:rPr lang="es-ES" dirty="0"/>
              <a:t>).</a:t>
            </a:r>
            <a:endParaRPr lang="es-ES" dirty="0">
              <a:cs typeface="Calibri"/>
            </a:endParaRPr>
          </a:p>
        </p:txBody>
      </p:sp>
      <p:sp>
        <p:nvSpPr>
          <p:cNvPr id="14" name="Bocadillo: rectángulo 13">
            <a:extLst>
              <a:ext uri="{FF2B5EF4-FFF2-40B4-BE49-F238E27FC236}">
                <a16:creationId xmlns="" xmlns:a16="http://schemas.microsoft.com/office/drawing/2014/main" id="{A34E4F0A-6B3D-403E-BD04-CC61939475B2}"/>
              </a:ext>
            </a:extLst>
          </p:cNvPr>
          <p:cNvSpPr/>
          <p:nvPr/>
        </p:nvSpPr>
        <p:spPr>
          <a:xfrm>
            <a:off x="-1043267" y="79204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9A568488-2B10-4DD8-8ED5-9B72250AACC6}"/>
              </a:ext>
            </a:extLst>
          </p:cNvPr>
          <p:cNvSpPr/>
          <p:nvPr/>
        </p:nvSpPr>
        <p:spPr>
          <a:xfrm>
            <a:off x="-2331939" y="1989509"/>
            <a:ext cx="1854704" cy="101498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rPr>
              <a:t>recrear estas imágenes para presentarlas como imagen guiada con esta información del CV.</a:t>
            </a:r>
            <a:endParaRPr kumimoji="0" lang="es-MX" sz="120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F76D97AF-49B3-4852-A1FD-66EE8E7FE262}"/>
              </a:ext>
            </a:extLst>
          </p:cNvPr>
          <p:cNvSpPr/>
          <p:nvPr/>
        </p:nvSpPr>
        <p:spPr>
          <a:xfrm>
            <a:off x="-2247224" y="6073750"/>
            <a:ext cx="2475964" cy="812717"/>
          </a:xfrm>
          <a:prstGeom prst="wedgeRectCallout">
            <a:avLst>
              <a:gd name="adj1" fmla="val 62371"/>
              <a:gd name="adj2" fmla="val -2440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Expertas: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señalar los elementos que integran el CV, para que Aurelio tenga contenido para la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image</a:t>
            </a:r>
            <a:r>
              <a:rPr lang="es-MX" sz="1200" dirty="0">
                <a:solidFill>
                  <a:prstClr val="black"/>
                </a:solidFill>
                <a:latin typeface="Calibri" panose="020F0502020204030204"/>
              </a:rPr>
              <a:t>n guiada.</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7D4CB8C4-067B-49EF-B92C-63FFD1256B95}"/>
              </a:ext>
            </a:extLst>
          </p:cNvPr>
          <p:cNvSpPr/>
          <p:nvPr/>
        </p:nvSpPr>
        <p:spPr>
          <a:xfrm>
            <a:off x="-1043267" y="1407399"/>
            <a:ext cx="1854704" cy="534164"/>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CuadroTexto 20">
            <a:extLst>
              <a:ext uri="{FF2B5EF4-FFF2-40B4-BE49-F238E27FC236}">
                <a16:creationId xmlns="" xmlns:a16="http://schemas.microsoft.com/office/drawing/2014/main" id="{ED99C69B-E716-4983-9885-7C027692A4C3}"/>
              </a:ext>
            </a:extLst>
          </p:cNvPr>
          <p:cNvSpPr txBox="1"/>
          <p:nvPr/>
        </p:nvSpPr>
        <p:spPr>
          <a:xfrm>
            <a:off x="1668992" y="1412133"/>
            <a:ext cx="9668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t>Click</a:t>
            </a:r>
            <a:r>
              <a:rPr lang="es-ES" dirty="0"/>
              <a:t> </a:t>
            </a:r>
            <a:r>
              <a:rPr lang="es-ES" dirty="0" err="1"/>
              <a:t>each</a:t>
            </a:r>
            <a:r>
              <a:rPr lang="es-ES" dirty="0"/>
              <a:t> </a:t>
            </a:r>
            <a:r>
              <a:rPr lang="es-ES" dirty="0" err="1"/>
              <a:t>button</a:t>
            </a:r>
            <a:r>
              <a:rPr lang="es-ES" dirty="0"/>
              <a:t> </a:t>
            </a:r>
            <a:r>
              <a:rPr lang="es-ES" dirty="0" err="1"/>
              <a:t>to</a:t>
            </a:r>
            <a:r>
              <a:rPr lang="es-ES" dirty="0"/>
              <a:t> </a:t>
            </a:r>
            <a:r>
              <a:rPr lang="es-ES" dirty="0" err="1"/>
              <a:t>identify</a:t>
            </a:r>
            <a:r>
              <a:rPr lang="es-ES" dirty="0"/>
              <a:t> </a:t>
            </a:r>
            <a:r>
              <a:rPr lang="es-ES" dirty="0" err="1"/>
              <a:t>the</a:t>
            </a:r>
            <a:r>
              <a:rPr lang="es-ES" dirty="0"/>
              <a:t> </a:t>
            </a:r>
            <a:r>
              <a:rPr lang="es-ES" dirty="0" err="1"/>
              <a:t>basic</a:t>
            </a:r>
            <a:r>
              <a:rPr lang="es-ES" dirty="0"/>
              <a:t> </a:t>
            </a:r>
            <a:r>
              <a:rPr lang="es-ES" dirty="0" err="1"/>
              <a:t>components</a:t>
            </a:r>
            <a:r>
              <a:rPr lang="es-ES" dirty="0"/>
              <a:t> a </a:t>
            </a:r>
            <a:r>
              <a:rPr lang="es-ES" dirty="0" err="1"/>
              <a:t>curriculum</a:t>
            </a:r>
            <a:r>
              <a:rPr lang="es-ES" dirty="0"/>
              <a:t> </a:t>
            </a:r>
            <a:r>
              <a:rPr lang="es-ES" dirty="0" err="1"/>
              <a:t>must</a:t>
            </a:r>
            <a:r>
              <a:rPr lang="es-ES" dirty="0"/>
              <a:t> </a:t>
            </a:r>
            <a:r>
              <a:rPr lang="es-ES" dirty="0" err="1"/>
              <a:t>contain</a:t>
            </a:r>
            <a:r>
              <a:rPr lang="es-ES" dirty="0"/>
              <a:t>.</a:t>
            </a:r>
          </a:p>
        </p:txBody>
      </p:sp>
      <p:sp>
        <p:nvSpPr>
          <p:cNvPr id="3" name="CuadroTexto 2">
            <a:extLst>
              <a:ext uri="{FF2B5EF4-FFF2-40B4-BE49-F238E27FC236}">
                <a16:creationId xmlns="" xmlns:a16="http://schemas.microsoft.com/office/drawing/2014/main" id="{8D2DBF11-4979-9B7B-080E-522D9C7B2B98}"/>
              </a:ext>
            </a:extLst>
          </p:cNvPr>
          <p:cNvSpPr txBox="1"/>
          <p:nvPr/>
        </p:nvSpPr>
        <p:spPr>
          <a:xfrm>
            <a:off x="-564243" y="2450495"/>
            <a:ext cx="190862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100" b="1">
                <a:solidFill>
                  <a:schemeClr val="tx1">
                    <a:lumMod val="95000"/>
                    <a:lumOff val="5000"/>
                  </a:schemeClr>
                </a:solidFill>
              </a:rPr>
              <a:t>Personal </a:t>
            </a:r>
            <a:r>
              <a:rPr lang="es-ES" sz="1100" b="1" err="1">
                <a:solidFill>
                  <a:schemeClr val="tx1">
                    <a:lumMod val="95000"/>
                    <a:lumOff val="5000"/>
                  </a:schemeClr>
                </a:solidFill>
              </a:rPr>
              <a:t>Information</a:t>
            </a:r>
            <a:r>
              <a:rPr lang="es-ES" sz="1100" b="1">
                <a:solidFill>
                  <a:schemeClr val="tx1">
                    <a:lumMod val="95000"/>
                    <a:lumOff val="5000"/>
                  </a:schemeClr>
                </a:solidFill>
              </a:rPr>
              <a:t>.</a:t>
            </a:r>
          </a:p>
          <a:p>
            <a:r>
              <a:rPr lang="en-US" sz="1100">
                <a:ea typeface="+mn-lt"/>
                <a:cs typeface="+mn-lt"/>
              </a:rPr>
              <a:t>Include: Name, address, telephone, date of birth , e-mail. Make sure your  name is big and bold and stands out from page.</a:t>
            </a:r>
            <a:endParaRPr lang="es-ES">
              <a:cs typeface="Calibri" panose="020F0502020204030204"/>
            </a:endParaRPr>
          </a:p>
        </p:txBody>
      </p:sp>
      <p:sp>
        <p:nvSpPr>
          <p:cNvPr id="8" name="CuadroTexto 7">
            <a:extLst>
              <a:ext uri="{FF2B5EF4-FFF2-40B4-BE49-F238E27FC236}">
                <a16:creationId xmlns="" xmlns:a16="http://schemas.microsoft.com/office/drawing/2014/main" id="{3E505DF5-E96B-4A26-6A23-579B893EEA3B}"/>
              </a:ext>
            </a:extLst>
          </p:cNvPr>
          <p:cNvSpPr txBox="1"/>
          <p:nvPr/>
        </p:nvSpPr>
        <p:spPr>
          <a:xfrm>
            <a:off x="-1553028" y="3514877"/>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a:ea typeface="+mn-lt"/>
                <a:cs typeface="+mn-lt"/>
              </a:rPr>
              <a:t>Education and qualification:</a:t>
            </a:r>
            <a:r>
              <a:rPr lang="en-US" sz="1200">
                <a:ea typeface="+mn-lt"/>
                <a:cs typeface="+mn-lt"/>
              </a:rPr>
              <a:t> Include  years of study and qualifications gained (most recent first, grade achieved, thesis </a:t>
            </a:r>
            <a:r>
              <a:rPr lang="en-US" sz="1200" err="1">
                <a:ea typeface="+mn-lt"/>
                <a:cs typeface="+mn-lt"/>
              </a:rPr>
              <a:t>title.Don’t</a:t>
            </a:r>
            <a:r>
              <a:rPr lang="en-US" sz="1200">
                <a:ea typeface="+mn-lt"/>
                <a:cs typeface="+mn-lt"/>
              </a:rPr>
              <a:t> go back any further in time than secondary school.</a:t>
            </a:r>
            <a:r>
              <a:rPr lang="es-ES" sz="1200">
                <a:ea typeface="+mn-lt"/>
                <a:cs typeface="+mn-lt"/>
              </a:rPr>
              <a:t> </a:t>
            </a:r>
            <a:endParaRPr lang="es-ES">
              <a:cs typeface="Calibri" panose="020F0502020204030204"/>
            </a:endParaRPr>
          </a:p>
        </p:txBody>
      </p:sp>
      <p:sp>
        <p:nvSpPr>
          <p:cNvPr id="9" name="CuadroTexto 8">
            <a:extLst>
              <a:ext uri="{FF2B5EF4-FFF2-40B4-BE49-F238E27FC236}">
                <a16:creationId xmlns="" xmlns:a16="http://schemas.microsoft.com/office/drawing/2014/main" id="{582DE620-813B-9AC8-D0BE-039A69B3134E}"/>
              </a:ext>
            </a:extLst>
          </p:cNvPr>
          <p:cNvSpPr txBox="1"/>
          <p:nvPr/>
        </p:nvSpPr>
        <p:spPr>
          <a:xfrm>
            <a:off x="-1652058" y="497310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s-ES" sz="1200" b="1" err="1">
                <a:cs typeface="Calibri"/>
              </a:rPr>
              <a:t>Employment</a:t>
            </a:r>
            <a:r>
              <a:rPr lang="es-ES" sz="1200" b="1">
                <a:cs typeface="Calibri"/>
              </a:rPr>
              <a:t> </a:t>
            </a:r>
            <a:r>
              <a:rPr lang="es-ES" sz="1200" b="1" err="1">
                <a:cs typeface="Calibri"/>
              </a:rPr>
              <a:t>History</a:t>
            </a:r>
            <a:r>
              <a:rPr lang="es-ES" sz="1200" b="1">
                <a:cs typeface="Calibri"/>
              </a:rPr>
              <a:t>: </a:t>
            </a:r>
            <a:r>
              <a:rPr lang="en-US" sz="1200">
                <a:ea typeface="+mn-lt"/>
                <a:cs typeface="+mn-lt"/>
              </a:rPr>
              <a:t> State dates and relevant places on employment. Include things </a:t>
            </a:r>
            <a:r>
              <a:rPr lang="en-US" sz="1200" err="1">
                <a:ea typeface="+mn-lt"/>
                <a:cs typeface="+mn-lt"/>
              </a:rPr>
              <a:t>likethings</a:t>
            </a:r>
            <a:r>
              <a:rPr lang="en-US" sz="1200">
                <a:ea typeface="+mn-lt"/>
                <a:cs typeface="+mn-lt"/>
              </a:rPr>
              <a:t> like health care assistant, nursing home work, team physio, previous physio posts.</a:t>
            </a:r>
          </a:p>
        </p:txBody>
      </p:sp>
      <p:sp>
        <p:nvSpPr>
          <p:cNvPr id="10" name="CuadroTexto 9">
            <a:extLst>
              <a:ext uri="{FF2B5EF4-FFF2-40B4-BE49-F238E27FC236}">
                <a16:creationId xmlns="" xmlns:a16="http://schemas.microsoft.com/office/drawing/2014/main" id="{E2A107CC-8505-68AD-FDAC-08E9193AB4AC}"/>
              </a:ext>
            </a:extLst>
          </p:cNvPr>
          <p:cNvSpPr txBox="1"/>
          <p:nvPr/>
        </p:nvSpPr>
        <p:spPr>
          <a:xfrm>
            <a:off x="9095315" y="2634949"/>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spc="25">
                <a:solidFill>
                  <a:srgbClr val="020621"/>
                </a:solidFill>
                <a:latin typeface="Calibri"/>
                <a:cs typeface="Times New Roman"/>
              </a:rPr>
              <a:t>Certification: </a:t>
            </a:r>
            <a:r>
              <a:rPr lang="en-US" sz="1100" spc="25">
                <a:solidFill>
                  <a:srgbClr val="000000"/>
                </a:solidFill>
                <a:latin typeface="Calibri"/>
                <a:cs typeface="Calibri"/>
              </a:rPr>
              <a:t>Any classes or workshops you have gained a certificate </a:t>
            </a:r>
            <a:endParaRPr lang="en-US" sz="1300" b="1" spc="25">
              <a:solidFill>
                <a:srgbClr val="020621"/>
              </a:solidFill>
              <a:latin typeface="Calibri"/>
              <a:cs typeface="Times New Roman"/>
            </a:endParaRPr>
          </a:p>
        </p:txBody>
      </p:sp>
      <p:sp>
        <p:nvSpPr>
          <p:cNvPr id="11" name="CuadroTexto 10">
            <a:extLst>
              <a:ext uri="{FF2B5EF4-FFF2-40B4-BE49-F238E27FC236}">
                <a16:creationId xmlns="" xmlns:a16="http://schemas.microsoft.com/office/drawing/2014/main" id="{17381D66-4FBD-AC80-050B-999F0B2044C6}"/>
              </a:ext>
            </a:extLst>
          </p:cNvPr>
          <p:cNvSpPr txBox="1"/>
          <p:nvPr/>
        </p:nvSpPr>
        <p:spPr>
          <a:xfrm>
            <a:off x="6046561" y="3839179"/>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err="1"/>
              <a:t>Achievements:</a:t>
            </a:r>
            <a:r>
              <a:rPr lang="es-ES" sz="1200" err="1">
                <a:ea typeface="+mn-lt"/>
                <a:cs typeface="+mn-lt"/>
              </a:rPr>
              <a:t>Scholarships</a:t>
            </a:r>
            <a:endParaRPr lang="es-ES" sz="1200" b="1" err="1">
              <a:cs typeface="Calibri"/>
            </a:endParaRPr>
          </a:p>
          <a:p>
            <a:pPr algn="just"/>
            <a:r>
              <a:rPr lang="es-ES" sz="1200">
                <a:ea typeface="+mn-lt"/>
                <a:cs typeface="+mn-lt"/>
              </a:rPr>
              <a:t> </a:t>
            </a:r>
            <a:r>
              <a:rPr lang="es-ES" sz="1200" err="1">
                <a:ea typeface="+mn-lt"/>
                <a:cs typeface="+mn-lt"/>
              </a:rPr>
              <a:t>Academic</a:t>
            </a:r>
            <a:r>
              <a:rPr lang="es-ES" sz="1200">
                <a:ea typeface="+mn-lt"/>
                <a:cs typeface="+mn-lt"/>
              </a:rPr>
              <a:t> </a:t>
            </a:r>
            <a:r>
              <a:rPr lang="es-ES" sz="1200" err="1">
                <a:ea typeface="+mn-lt"/>
                <a:cs typeface="+mn-lt"/>
              </a:rPr>
              <a:t>awards</a:t>
            </a:r>
            <a:r>
              <a:rPr lang="es-ES" sz="1200">
                <a:ea typeface="+mn-lt"/>
                <a:cs typeface="+mn-lt"/>
              </a:rPr>
              <a:t>,</a:t>
            </a:r>
            <a:r>
              <a:rPr lang="en-US" sz="1200">
                <a:ea typeface="+mn-lt"/>
                <a:cs typeface="+mn-lt"/>
              </a:rPr>
              <a:t>Head boy/ head girl at school, senior </a:t>
            </a:r>
            <a:r>
              <a:rPr lang="en-US" sz="1200" err="1">
                <a:ea typeface="+mn-lt"/>
                <a:cs typeface="+mn-lt"/>
              </a:rPr>
              <a:t>prefect,Sporting</a:t>
            </a:r>
            <a:r>
              <a:rPr lang="en-US" sz="1200">
                <a:ea typeface="+mn-lt"/>
                <a:cs typeface="+mn-lt"/>
              </a:rPr>
              <a:t> achievements</a:t>
            </a:r>
            <a:r>
              <a:rPr lang="es-ES" sz="1200">
                <a:ea typeface="+mn-lt"/>
                <a:cs typeface="+mn-lt"/>
              </a:rPr>
              <a:t>Music grades</a:t>
            </a:r>
            <a:endParaRPr lang="es-ES" err="1">
              <a:cs typeface="Calibri" panose="020F0502020204030204"/>
            </a:endParaRPr>
          </a:p>
          <a:p>
            <a:pPr algn="l"/>
            <a:endParaRPr lang="es-ES" sz="1200" b="1">
              <a:cs typeface="Calibri"/>
            </a:endParaRPr>
          </a:p>
        </p:txBody>
      </p:sp>
      <p:sp>
        <p:nvSpPr>
          <p:cNvPr id="12" name="CuadroTexto 11">
            <a:extLst>
              <a:ext uri="{FF2B5EF4-FFF2-40B4-BE49-F238E27FC236}">
                <a16:creationId xmlns="" xmlns:a16="http://schemas.microsoft.com/office/drawing/2014/main" id="{2C42E785-411E-B18D-CCFC-9215E9022224}"/>
              </a:ext>
            </a:extLst>
          </p:cNvPr>
          <p:cNvSpPr txBox="1"/>
          <p:nvPr/>
        </p:nvSpPr>
        <p:spPr>
          <a:xfrm>
            <a:off x="8207828" y="489675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a:t>Hobbies</a:t>
            </a:r>
            <a:r>
              <a:rPr lang="es-ES" sz="1200"/>
              <a:t>: </a:t>
            </a:r>
            <a:r>
              <a:rPr lang="es-ES" sz="1200" err="1"/>
              <a:t>This</a:t>
            </a:r>
            <a:r>
              <a:rPr lang="es-ES" sz="1200"/>
              <a:t> </a:t>
            </a:r>
            <a:r>
              <a:rPr lang="es-ES" sz="1200" err="1"/>
              <a:t>is</a:t>
            </a:r>
            <a:r>
              <a:rPr lang="es-ES" sz="1200"/>
              <a:t> </a:t>
            </a:r>
            <a:r>
              <a:rPr lang="es-ES" sz="1200" err="1"/>
              <a:t>not</a:t>
            </a:r>
            <a:r>
              <a:rPr lang="es-ES" sz="1200"/>
              <a:t> </a:t>
            </a:r>
            <a:r>
              <a:rPr lang="es-ES" sz="1200" err="1">
                <a:ea typeface="+mn-lt"/>
                <a:cs typeface="+mn-lt"/>
              </a:rPr>
              <a:t>very</a:t>
            </a:r>
            <a:r>
              <a:rPr lang="es-ES" sz="1200">
                <a:ea typeface="+mn-lt"/>
                <a:cs typeface="+mn-lt"/>
              </a:rPr>
              <a:t> </a:t>
            </a:r>
            <a:r>
              <a:rPr lang="es-ES" sz="1200" err="1">
                <a:ea typeface="+mn-lt"/>
                <a:cs typeface="+mn-lt"/>
              </a:rPr>
              <a:t>necessary</a:t>
            </a:r>
            <a:r>
              <a:rPr lang="es-ES" sz="1200">
                <a:ea typeface="+mn-lt"/>
                <a:cs typeface="+mn-lt"/>
              </a:rPr>
              <a:t>, </a:t>
            </a:r>
            <a:r>
              <a:rPr lang="es-ES" sz="1200" err="1">
                <a:ea typeface="+mn-lt"/>
                <a:cs typeface="+mn-lt"/>
              </a:rPr>
              <a:t>but</a:t>
            </a:r>
            <a:r>
              <a:rPr lang="es-ES" sz="1200">
                <a:ea typeface="+mn-lt"/>
                <a:cs typeface="+mn-lt"/>
              </a:rPr>
              <a:t> </a:t>
            </a:r>
            <a:r>
              <a:rPr lang="es-ES" sz="1200" err="1">
                <a:ea typeface="+mn-lt"/>
                <a:cs typeface="+mn-lt"/>
              </a:rPr>
              <a:t>if</a:t>
            </a:r>
            <a:r>
              <a:rPr lang="es-ES" sz="1200">
                <a:ea typeface="+mn-lt"/>
                <a:cs typeface="+mn-lt"/>
              </a:rPr>
              <a:t>  </a:t>
            </a:r>
            <a:r>
              <a:rPr lang="es-ES" sz="1200" err="1">
                <a:ea typeface="+mn-lt"/>
                <a:cs typeface="+mn-lt"/>
              </a:rPr>
              <a:t>you</a:t>
            </a:r>
            <a:r>
              <a:rPr lang="es-ES" sz="1200">
                <a:ea typeface="+mn-lt"/>
                <a:cs typeface="+mn-lt"/>
              </a:rPr>
              <a:t> do </a:t>
            </a:r>
            <a:r>
              <a:rPr lang="es-ES" sz="1200" err="1">
                <a:ea typeface="+mn-lt"/>
                <a:cs typeface="+mn-lt"/>
              </a:rPr>
              <a:t>it</a:t>
            </a:r>
            <a:r>
              <a:rPr lang="es-ES" sz="1200">
                <a:ea typeface="+mn-lt"/>
                <a:cs typeface="+mn-lt"/>
              </a:rPr>
              <a:t>, </a:t>
            </a:r>
            <a:r>
              <a:rPr lang="es-ES" sz="1200" err="1">
                <a:ea typeface="+mn-lt"/>
                <a:cs typeface="+mn-lt"/>
              </a:rPr>
              <a:t>choose</a:t>
            </a:r>
            <a:r>
              <a:rPr lang="es-ES" sz="1200">
                <a:ea typeface="+mn-lt"/>
                <a:cs typeface="+mn-lt"/>
              </a:rPr>
              <a:t> </a:t>
            </a:r>
            <a:r>
              <a:rPr lang="es-ES" sz="1200" err="1">
                <a:ea typeface="+mn-lt"/>
                <a:cs typeface="+mn-lt"/>
              </a:rPr>
              <a:t>what</a:t>
            </a:r>
            <a:r>
              <a:rPr lang="es-ES" sz="1200">
                <a:ea typeface="+mn-lt"/>
                <a:cs typeface="+mn-lt"/>
              </a:rPr>
              <a:t> </a:t>
            </a:r>
            <a:r>
              <a:rPr lang="es-ES" sz="1200" err="1">
                <a:ea typeface="+mn-lt"/>
                <a:cs typeface="+mn-lt"/>
              </a:rPr>
              <a:t>aspects</a:t>
            </a:r>
            <a:r>
              <a:rPr lang="es-ES" sz="1200">
                <a:ea typeface="+mn-lt"/>
                <a:cs typeface="+mn-lt"/>
              </a:rPr>
              <a:t> </a:t>
            </a:r>
            <a:r>
              <a:rPr lang="es-ES" sz="1200" err="1">
                <a:ea typeface="+mn-lt"/>
                <a:cs typeface="+mn-lt"/>
              </a:rPr>
              <a:t>of</a:t>
            </a:r>
            <a:r>
              <a:rPr lang="es-ES" sz="1200">
                <a:ea typeface="+mn-lt"/>
                <a:cs typeface="+mn-lt"/>
              </a:rPr>
              <a:t> </a:t>
            </a:r>
            <a:r>
              <a:rPr lang="es-ES" sz="1200" err="1">
                <a:ea typeface="+mn-lt"/>
                <a:cs typeface="+mn-lt"/>
              </a:rPr>
              <a:t>your</a:t>
            </a:r>
            <a:r>
              <a:rPr lang="es-ES" sz="1200">
                <a:ea typeface="+mn-lt"/>
                <a:cs typeface="+mn-lt"/>
              </a:rPr>
              <a:t> </a:t>
            </a:r>
            <a:r>
              <a:rPr lang="es-ES" sz="1200" err="1">
                <a:ea typeface="+mn-lt"/>
                <a:cs typeface="+mn-lt"/>
              </a:rPr>
              <a:t>personality</a:t>
            </a:r>
            <a:r>
              <a:rPr lang="es-ES" sz="1200">
                <a:ea typeface="+mn-lt"/>
                <a:cs typeface="+mn-lt"/>
              </a:rPr>
              <a:t> </a:t>
            </a:r>
            <a:r>
              <a:rPr lang="es-ES" sz="1200" err="1">
                <a:ea typeface="+mn-lt"/>
                <a:cs typeface="+mn-lt"/>
              </a:rPr>
              <a:t>you</a:t>
            </a:r>
            <a:r>
              <a:rPr lang="es-ES" sz="1200">
                <a:ea typeface="+mn-lt"/>
                <a:cs typeface="+mn-lt"/>
              </a:rPr>
              <a:t> </a:t>
            </a:r>
            <a:r>
              <a:rPr lang="es-ES" sz="1200" err="1">
                <a:ea typeface="+mn-lt"/>
                <a:cs typeface="+mn-lt"/>
              </a:rPr>
              <a:t>want</a:t>
            </a:r>
            <a:r>
              <a:rPr lang="es-ES" sz="1200">
                <a:ea typeface="+mn-lt"/>
                <a:cs typeface="+mn-lt"/>
              </a:rPr>
              <a:t> </a:t>
            </a:r>
            <a:r>
              <a:rPr lang="es-ES" sz="1200" err="1">
                <a:ea typeface="+mn-lt"/>
                <a:cs typeface="+mn-lt"/>
              </a:rPr>
              <a:t>to</a:t>
            </a:r>
            <a:r>
              <a:rPr lang="es-ES" sz="1200">
                <a:ea typeface="+mn-lt"/>
                <a:cs typeface="+mn-lt"/>
              </a:rPr>
              <a:t> </a:t>
            </a:r>
            <a:r>
              <a:rPr lang="es-ES" sz="1200" err="1">
                <a:ea typeface="+mn-lt"/>
                <a:cs typeface="+mn-lt"/>
              </a:rPr>
              <a:t>emphasize</a:t>
            </a:r>
            <a:r>
              <a:rPr lang="es-ES" sz="1200">
                <a:ea typeface="+mn-lt"/>
                <a:cs typeface="+mn-lt"/>
              </a:rPr>
              <a:t> and </a:t>
            </a:r>
            <a:r>
              <a:rPr lang="es-ES" sz="1200" err="1">
                <a:ea typeface="+mn-lt"/>
                <a:cs typeface="+mn-lt"/>
              </a:rPr>
              <a:t>communicate</a:t>
            </a:r>
            <a:r>
              <a:rPr lang="es-ES" sz="1200">
                <a:ea typeface="+mn-lt"/>
                <a:cs typeface="+mn-lt"/>
              </a:rPr>
              <a:t>. </a:t>
            </a:r>
            <a:r>
              <a:rPr lang="es-ES" sz="1200" err="1">
                <a:ea typeface="+mn-lt"/>
                <a:cs typeface="+mn-lt"/>
              </a:rPr>
              <a:t>Example</a:t>
            </a:r>
            <a:r>
              <a:rPr lang="es-ES" sz="1200">
                <a:ea typeface="+mn-lt"/>
                <a:cs typeface="+mn-lt"/>
              </a:rPr>
              <a:t> </a:t>
            </a:r>
            <a:r>
              <a:rPr lang="es-ES" sz="1200" err="1">
                <a:ea typeface="+mn-lt"/>
                <a:cs typeface="+mn-lt"/>
              </a:rPr>
              <a:t>learning</a:t>
            </a:r>
            <a:r>
              <a:rPr lang="es-ES" sz="1200">
                <a:ea typeface="+mn-lt"/>
                <a:cs typeface="+mn-lt"/>
              </a:rPr>
              <a:t> </a:t>
            </a:r>
            <a:r>
              <a:rPr lang="es-ES" sz="1200" err="1">
                <a:ea typeface="+mn-lt"/>
                <a:cs typeface="+mn-lt"/>
              </a:rPr>
              <a:t>languages</a:t>
            </a:r>
            <a:r>
              <a:rPr lang="es-ES" sz="1200">
                <a:ea typeface="+mn-lt"/>
                <a:cs typeface="+mn-lt"/>
              </a:rPr>
              <a:t>, </a:t>
            </a:r>
            <a:r>
              <a:rPr lang="es-ES" sz="1200" err="1">
                <a:ea typeface="+mn-lt"/>
                <a:cs typeface="+mn-lt"/>
              </a:rPr>
              <a:t>volunteering</a:t>
            </a:r>
            <a:r>
              <a:rPr lang="es-ES" sz="1200">
                <a:ea typeface="+mn-lt"/>
                <a:cs typeface="+mn-lt"/>
              </a:rPr>
              <a:t>, </a:t>
            </a:r>
            <a:r>
              <a:rPr lang="es-ES" sz="1200" err="1">
                <a:ea typeface="+mn-lt"/>
                <a:cs typeface="+mn-lt"/>
              </a:rPr>
              <a:t>writing</a:t>
            </a:r>
            <a:r>
              <a:rPr lang="es-ES" sz="1200">
                <a:ea typeface="+mn-lt"/>
                <a:cs typeface="+mn-lt"/>
              </a:rPr>
              <a:t>, </a:t>
            </a:r>
            <a:r>
              <a:rPr lang="es-ES" sz="1200" err="1">
                <a:ea typeface="+mn-lt"/>
                <a:cs typeface="+mn-lt"/>
              </a:rPr>
              <a:t>etc</a:t>
            </a:r>
            <a:endParaRPr lang="es-ES" sz="1200" err="1">
              <a:cs typeface="Calibri"/>
            </a:endParaRPr>
          </a:p>
        </p:txBody>
      </p:sp>
      <p:sp>
        <p:nvSpPr>
          <p:cNvPr id="20" name="CuadroTexto 19">
            <a:extLst>
              <a:ext uri="{FF2B5EF4-FFF2-40B4-BE49-F238E27FC236}">
                <a16:creationId xmlns="" xmlns:a16="http://schemas.microsoft.com/office/drawing/2014/main" id="{0FA7C2B0-8C8C-9EA7-5D17-471C0169500A}"/>
              </a:ext>
            </a:extLst>
          </p:cNvPr>
          <p:cNvSpPr txBox="1"/>
          <p:nvPr/>
        </p:nvSpPr>
        <p:spPr>
          <a:xfrm>
            <a:off x="9096074" y="3288846"/>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err="1"/>
              <a:t>References</a:t>
            </a:r>
            <a:r>
              <a:rPr lang="es-ES" sz="1200" b="1"/>
              <a:t>: </a:t>
            </a:r>
            <a:r>
              <a:rPr lang="es-ES" sz="1200" err="1">
                <a:ea typeface="+mn-lt"/>
                <a:cs typeface="+mn-lt"/>
              </a:rPr>
              <a:t>If</a:t>
            </a:r>
            <a:r>
              <a:rPr lang="es-ES" sz="1200">
                <a:ea typeface="+mn-lt"/>
                <a:cs typeface="+mn-lt"/>
              </a:rPr>
              <a:t> </a:t>
            </a:r>
            <a:r>
              <a:rPr lang="es-ES" sz="1200" err="1">
                <a:ea typeface="+mn-lt"/>
                <a:cs typeface="+mn-lt"/>
              </a:rPr>
              <a:t>you</a:t>
            </a:r>
            <a:r>
              <a:rPr lang="es-ES" sz="1200">
                <a:ea typeface="+mn-lt"/>
                <a:cs typeface="+mn-lt"/>
              </a:rPr>
              <a:t> </a:t>
            </a:r>
            <a:r>
              <a:rPr lang="es-ES" sz="1200" err="1">
                <a:ea typeface="+mn-lt"/>
                <a:cs typeface="+mn-lt"/>
              </a:rPr>
              <a:t>create</a:t>
            </a:r>
            <a:r>
              <a:rPr lang="es-ES" sz="1200">
                <a:ea typeface="+mn-lt"/>
                <a:cs typeface="+mn-lt"/>
              </a:rPr>
              <a:t> a </a:t>
            </a:r>
            <a:r>
              <a:rPr lang="es-ES" sz="1200" err="1">
                <a:ea typeface="+mn-lt"/>
                <a:cs typeface="+mn-lt"/>
              </a:rPr>
              <a:t>separate</a:t>
            </a:r>
            <a:r>
              <a:rPr lang="es-ES" sz="1200">
                <a:ea typeface="+mn-lt"/>
                <a:cs typeface="+mn-lt"/>
              </a:rPr>
              <a:t> </a:t>
            </a:r>
            <a:r>
              <a:rPr lang="es-ES" sz="1200" err="1">
                <a:ea typeface="+mn-lt"/>
                <a:cs typeface="+mn-lt"/>
              </a:rPr>
              <a:t>list</a:t>
            </a:r>
            <a:r>
              <a:rPr lang="es-ES" sz="1200">
                <a:ea typeface="+mn-lt"/>
                <a:cs typeface="+mn-lt"/>
              </a:rPr>
              <a:t> </a:t>
            </a:r>
            <a:r>
              <a:rPr lang="es-ES" sz="1200" err="1">
                <a:ea typeface="+mn-lt"/>
                <a:cs typeface="+mn-lt"/>
              </a:rPr>
              <a:t>of</a:t>
            </a:r>
            <a:r>
              <a:rPr lang="es-ES" sz="1200">
                <a:ea typeface="+mn-lt"/>
                <a:cs typeface="+mn-lt"/>
              </a:rPr>
              <a:t> </a:t>
            </a:r>
            <a:r>
              <a:rPr lang="es-ES" sz="1200" err="1">
                <a:ea typeface="+mn-lt"/>
                <a:cs typeface="+mn-lt"/>
              </a:rPr>
              <a:t>references</a:t>
            </a:r>
            <a:r>
              <a:rPr lang="es-ES" sz="1200">
                <a:ea typeface="+mn-lt"/>
                <a:cs typeface="+mn-lt"/>
              </a:rPr>
              <a:t> </a:t>
            </a:r>
            <a:r>
              <a:rPr lang="es-ES" sz="1200" err="1">
                <a:ea typeface="+mn-lt"/>
                <a:cs typeface="+mn-lt"/>
              </a:rPr>
              <a:t>for</a:t>
            </a:r>
            <a:r>
              <a:rPr lang="es-ES" sz="1200">
                <a:ea typeface="+mn-lt"/>
                <a:cs typeface="+mn-lt"/>
              </a:rPr>
              <a:t> prospective </a:t>
            </a:r>
            <a:r>
              <a:rPr lang="es-ES" sz="1200" err="1">
                <a:ea typeface="+mn-lt"/>
                <a:cs typeface="+mn-lt"/>
              </a:rPr>
              <a:t>employers</a:t>
            </a:r>
            <a:r>
              <a:rPr lang="es-ES" sz="1200">
                <a:ea typeface="+mn-lt"/>
                <a:cs typeface="+mn-lt"/>
              </a:rPr>
              <a:t>, </a:t>
            </a:r>
            <a:r>
              <a:rPr lang="es-ES" sz="1200" err="1">
                <a:ea typeface="+mn-lt"/>
                <a:cs typeface="+mn-lt"/>
              </a:rPr>
              <a:t>you</a:t>
            </a:r>
            <a:r>
              <a:rPr lang="es-ES" sz="1200">
                <a:ea typeface="+mn-lt"/>
                <a:cs typeface="+mn-lt"/>
              </a:rPr>
              <a:t> can </a:t>
            </a:r>
            <a:r>
              <a:rPr lang="es-ES" sz="1200" err="1">
                <a:ea typeface="+mn-lt"/>
                <a:cs typeface="+mn-lt"/>
              </a:rPr>
              <a:t>include</a:t>
            </a:r>
            <a:r>
              <a:rPr lang="es-ES" sz="1200">
                <a:ea typeface="+mn-lt"/>
                <a:cs typeface="+mn-lt"/>
              </a:rPr>
              <a:t> a </a:t>
            </a:r>
            <a:r>
              <a:rPr lang="es-ES" sz="1200" err="1">
                <a:ea typeface="+mn-lt"/>
                <a:cs typeface="+mn-lt"/>
              </a:rPr>
              <a:t>phrase</a:t>
            </a:r>
            <a:r>
              <a:rPr lang="es-ES" sz="1200">
                <a:ea typeface="+mn-lt"/>
                <a:cs typeface="+mn-lt"/>
              </a:rPr>
              <a:t> </a:t>
            </a:r>
            <a:r>
              <a:rPr lang="es-ES" sz="1200" err="1">
                <a:ea typeface="+mn-lt"/>
                <a:cs typeface="+mn-lt"/>
              </a:rPr>
              <a:t>such</a:t>
            </a:r>
            <a:r>
              <a:rPr lang="es-ES" sz="1200">
                <a:ea typeface="+mn-lt"/>
                <a:cs typeface="+mn-lt"/>
              </a:rPr>
              <a:t> as “</a:t>
            </a:r>
            <a:r>
              <a:rPr lang="es-ES" sz="1200" err="1">
                <a:ea typeface="+mn-lt"/>
                <a:cs typeface="+mn-lt"/>
              </a:rPr>
              <a:t>References</a:t>
            </a:r>
            <a:r>
              <a:rPr lang="es-ES" sz="1200">
                <a:ea typeface="+mn-lt"/>
                <a:cs typeface="+mn-lt"/>
              </a:rPr>
              <a:t> </a:t>
            </a:r>
            <a:r>
              <a:rPr lang="es-ES" sz="1200" err="1">
                <a:ea typeface="+mn-lt"/>
                <a:cs typeface="+mn-lt"/>
              </a:rPr>
              <a:t>available</a:t>
            </a:r>
            <a:r>
              <a:rPr lang="es-ES" sz="1200">
                <a:ea typeface="+mn-lt"/>
                <a:cs typeface="+mn-lt"/>
              </a:rPr>
              <a:t> </a:t>
            </a:r>
            <a:r>
              <a:rPr lang="es-ES" sz="1200" err="1">
                <a:ea typeface="+mn-lt"/>
                <a:cs typeface="+mn-lt"/>
              </a:rPr>
              <a:t>on</a:t>
            </a:r>
            <a:r>
              <a:rPr lang="es-ES" sz="1200">
                <a:ea typeface="+mn-lt"/>
                <a:cs typeface="+mn-lt"/>
              </a:rPr>
              <a:t> </a:t>
            </a:r>
            <a:r>
              <a:rPr lang="es-ES" sz="1200" err="1">
                <a:ea typeface="+mn-lt"/>
                <a:cs typeface="+mn-lt"/>
              </a:rPr>
              <a:t>request</a:t>
            </a:r>
            <a:r>
              <a:rPr lang="es-ES" sz="1200">
                <a:ea typeface="+mn-lt"/>
                <a:cs typeface="+mn-lt"/>
              </a:rPr>
              <a:t>” </a:t>
            </a:r>
            <a:r>
              <a:rPr lang="es-ES" sz="1200" err="1">
                <a:ea typeface="+mn-lt"/>
                <a:cs typeface="+mn-lt"/>
              </a:rPr>
              <a:t>to</a:t>
            </a:r>
            <a:r>
              <a:rPr lang="es-ES" sz="1200">
                <a:ea typeface="+mn-lt"/>
                <a:cs typeface="+mn-lt"/>
              </a:rPr>
              <a:t> </a:t>
            </a:r>
            <a:r>
              <a:rPr lang="es-ES" sz="1200" err="1">
                <a:ea typeface="+mn-lt"/>
                <a:cs typeface="+mn-lt"/>
              </a:rPr>
              <a:t>signal</a:t>
            </a:r>
            <a:r>
              <a:rPr lang="es-ES" sz="1200">
                <a:ea typeface="+mn-lt"/>
                <a:cs typeface="+mn-lt"/>
              </a:rPr>
              <a:t> </a:t>
            </a:r>
            <a:r>
              <a:rPr lang="es-ES" sz="1200" err="1">
                <a:ea typeface="+mn-lt"/>
                <a:cs typeface="+mn-lt"/>
              </a:rPr>
              <a:t>the</a:t>
            </a:r>
            <a:r>
              <a:rPr lang="es-ES" sz="1200">
                <a:ea typeface="+mn-lt"/>
                <a:cs typeface="+mn-lt"/>
              </a:rPr>
              <a:t> </a:t>
            </a:r>
            <a:r>
              <a:rPr lang="es-ES" sz="1200" err="1">
                <a:ea typeface="+mn-lt"/>
                <a:cs typeface="+mn-lt"/>
              </a:rPr>
              <a:t>end</a:t>
            </a:r>
            <a:r>
              <a:rPr lang="es-ES" sz="1200">
                <a:ea typeface="+mn-lt"/>
                <a:cs typeface="+mn-lt"/>
              </a:rPr>
              <a:t> </a:t>
            </a:r>
            <a:r>
              <a:rPr lang="es-ES" sz="1200" err="1">
                <a:ea typeface="+mn-lt"/>
                <a:cs typeface="+mn-lt"/>
              </a:rPr>
              <a:t>of</a:t>
            </a:r>
            <a:r>
              <a:rPr lang="es-ES" sz="1200">
                <a:ea typeface="+mn-lt"/>
                <a:cs typeface="+mn-lt"/>
              </a:rPr>
              <a:t> a </a:t>
            </a:r>
            <a:r>
              <a:rPr lang="es-ES" sz="1200" err="1">
                <a:ea typeface="+mn-lt"/>
                <a:cs typeface="+mn-lt"/>
              </a:rPr>
              <a:t>résumé</a:t>
            </a:r>
            <a:r>
              <a:rPr lang="es-ES" sz="1200">
                <a:ea typeface="+mn-lt"/>
                <a:cs typeface="+mn-lt"/>
              </a:rPr>
              <a:t>, </a:t>
            </a:r>
            <a:r>
              <a:rPr lang="es-ES" sz="1200" err="1">
                <a:ea typeface="+mn-lt"/>
                <a:cs typeface="+mn-lt"/>
              </a:rPr>
              <a:t>or</a:t>
            </a:r>
            <a:r>
              <a:rPr lang="es-ES" sz="1200">
                <a:ea typeface="+mn-lt"/>
                <a:cs typeface="+mn-lt"/>
              </a:rPr>
              <a:t> </a:t>
            </a:r>
            <a:r>
              <a:rPr lang="es-ES" sz="1200" err="1">
                <a:ea typeface="+mn-lt"/>
                <a:cs typeface="+mn-lt"/>
              </a:rPr>
              <a:t>write</a:t>
            </a:r>
            <a:r>
              <a:rPr lang="es-ES" sz="1200">
                <a:ea typeface="+mn-lt"/>
                <a:cs typeface="+mn-lt"/>
              </a:rPr>
              <a:t> “</a:t>
            </a:r>
            <a:r>
              <a:rPr lang="es-ES" sz="1200" err="1">
                <a:ea typeface="+mn-lt"/>
                <a:cs typeface="+mn-lt"/>
              </a:rPr>
              <a:t>Available</a:t>
            </a:r>
            <a:r>
              <a:rPr lang="es-ES" sz="1200">
                <a:ea typeface="+mn-lt"/>
                <a:cs typeface="+mn-lt"/>
              </a:rPr>
              <a:t> </a:t>
            </a:r>
            <a:r>
              <a:rPr lang="es-ES" sz="1200" err="1">
                <a:ea typeface="+mn-lt"/>
                <a:cs typeface="+mn-lt"/>
              </a:rPr>
              <a:t>on</a:t>
            </a:r>
            <a:r>
              <a:rPr lang="es-ES" sz="1200">
                <a:ea typeface="+mn-lt"/>
                <a:cs typeface="+mn-lt"/>
              </a:rPr>
              <a:t> </a:t>
            </a:r>
            <a:r>
              <a:rPr lang="es-ES" sz="1200" err="1">
                <a:ea typeface="+mn-lt"/>
                <a:cs typeface="+mn-lt"/>
              </a:rPr>
              <a:t>request</a:t>
            </a:r>
            <a:r>
              <a:rPr lang="es-ES" sz="1200">
                <a:ea typeface="+mn-lt"/>
                <a:cs typeface="+mn-lt"/>
              </a:rPr>
              <a:t>” </a:t>
            </a:r>
            <a:r>
              <a:rPr lang="es-ES" sz="1200" err="1">
                <a:ea typeface="+mn-lt"/>
                <a:cs typeface="+mn-lt"/>
              </a:rPr>
              <a:t>Always</a:t>
            </a:r>
            <a:r>
              <a:rPr lang="es-ES" sz="1200">
                <a:ea typeface="+mn-lt"/>
                <a:cs typeface="+mn-lt"/>
              </a:rPr>
              <a:t> </a:t>
            </a:r>
            <a:r>
              <a:rPr lang="es-ES" sz="1200" err="1">
                <a:ea typeface="+mn-lt"/>
                <a:cs typeface="+mn-lt"/>
              </a:rPr>
              <a:t>seek</a:t>
            </a:r>
            <a:r>
              <a:rPr lang="es-ES" sz="1200">
                <a:ea typeface="+mn-lt"/>
                <a:cs typeface="+mn-lt"/>
              </a:rPr>
              <a:t> </a:t>
            </a:r>
            <a:r>
              <a:rPr lang="es-ES" sz="1200" err="1">
                <a:ea typeface="+mn-lt"/>
                <a:cs typeface="+mn-lt"/>
              </a:rPr>
              <a:t>permission</a:t>
            </a:r>
            <a:r>
              <a:rPr lang="es-ES" sz="1200">
                <a:ea typeface="+mn-lt"/>
                <a:cs typeface="+mn-lt"/>
              </a:rPr>
              <a:t> </a:t>
            </a:r>
            <a:r>
              <a:rPr lang="es-ES" sz="1200" err="1">
                <a:ea typeface="+mn-lt"/>
                <a:cs typeface="+mn-lt"/>
              </a:rPr>
              <a:t>from</a:t>
            </a:r>
            <a:r>
              <a:rPr lang="es-ES" sz="1200">
                <a:ea typeface="+mn-lt"/>
                <a:cs typeface="+mn-lt"/>
              </a:rPr>
              <a:t> </a:t>
            </a:r>
            <a:r>
              <a:rPr lang="es-ES" sz="1200" err="1">
                <a:ea typeface="+mn-lt"/>
                <a:cs typeface="+mn-lt"/>
              </a:rPr>
              <a:t>anyone</a:t>
            </a:r>
            <a:r>
              <a:rPr lang="es-ES" sz="1200">
                <a:ea typeface="+mn-lt"/>
                <a:cs typeface="+mn-lt"/>
              </a:rPr>
              <a:t> </a:t>
            </a:r>
            <a:r>
              <a:rPr lang="es-ES" sz="1200" err="1">
                <a:ea typeface="+mn-lt"/>
                <a:cs typeface="+mn-lt"/>
              </a:rPr>
              <a:t>you</a:t>
            </a:r>
            <a:r>
              <a:rPr lang="es-ES" sz="1200">
                <a:ea typeface="+mn-lt"/>
                <a:cs typeface="+mn-lt"/>
              </a:rPr>
              <a:t> </a:t>
            </a:r>
            <a:r>
              <a:rPr lang="es-ES" sz="1200" err="1">
                <a:ea typeface="+mn-lt"/>
                <a:cs typeface="+mn-lt"/>
              </a:rPr>
              <a:t>list</a:t>
            </a:r>
            <a:r>
              <a:rPr lang="es-ES" sz="1200">
                <a:ea typeface="+mn-lt"/>
                <a:cs typeface="+mn-lt"/>
              </a:rPr>
              <a:t> as a </a:t>
            </a:r>
            <a:r>
              <a:rPr lang="es-ES" sz="1200" err="1">
                <a:ea typeface="+mn-lt"/>
                <a:cs typeface="+mn-lt"/>
              </a:rPr>
              <a:t>reference</a:t>
            </a:r>
            <a:r>
              <a:rPr lang="es-ES" sz="1200">
                <a:ea typeface="+mn-lt"/>
                <a:cs typeface="+mn-lt"/>
              </a:rPr>
              <a:t>. </a:t>
            </a:r>
            <a:endParaRPr lang="es-ES" sz="1200" b="1" err="1">
              <a:cs typeface="Calibri"/>
            </a:endParaRPr>
          </a:p>
        </p:txBody>
      </p:sp>
      <p:cxnSp>
        <p:nvCxnSpPr>
          <p:cNvPr id="22" name="Conector recto de flecha 21">
            <a:extLst>
              <a:ext uri="{FF2B5EF4-FFF2-40B4-BE49-F238E27FC236}">
                <a16:creationId xmlns="" xmlns:a16="http://schemas.microsoft.com/office/drawing/2014/main" id="{E637E6EE-4EFD-B319-A319-30147AFE883A}"/>
              </a:ext>
            </a:extLst>
          </p:cNvPr>
          <p:cNvCxnSpPr/>
          <p:nvPr/>
        </p:nvCxnSpPr>
        <p:spPr>
          <a:xfrm flipV="1">
            <a:off x="823384" y="2605616"/>
            <a:ext cx="1591733" cy="133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 xmlns:a16="http://schemas.microsoft.com/office/drawing/2014/main" id="{4AABC394-9A90-CB69-D67E-69B8CD21CE43}"/>
              </a:ext>
            </a:extLst>
          </p:cNvPr>
          <p:cNvCxnSpPr/>
          <p:nvPr/>
        </p:nvCxnSpPr>
        <p:spPr>
          <a:xfrm flipV="1">
            <a:off x="1135591" y="2875493"/>
            <a:ext cx="533401" cy="99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 xmlns:a16="http://schemas.microsoft.com/office/drawing/2014/main" id="{BF849D95-F5AF-B47E-6773-4C35C49E08CA}"/>
              </a:ext>
            </a:extLst>
          </p:cNvPr>
          <p:cNvCxnSpPr>
            <a:cxnSpLocks/>
          </p:cNvCxnSpPr>
          <p:nvPr/>
        </p:nvCxnSpPr>
        <p:spPr>
          <a:xfrm flipV="1">
            <a:off x="987424" y="4727575"/>
            <a:ext cx="586317" cy="49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 xmlns:a16="http://schemas.microsoft.com/office/drawing/2014/main" id="{9C6BAB1E-6084-CD28-A9AA-A910E4578B30}"/>
              </a:ext>
            </a:extLst>
          </p:cNvPr>
          <p:cNvCxnSpPr/>
          <p:nvPr/>
        </p:nvCxnSpPr>
        <p:spPr>
          <a:xfrm flipH="1" flipV="1">
            <a:off x="8550799" y="2795668"/>
            <a:ext cx="704850" cy="10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 xmlns:a16="http://schemas.microsoft.com/office/drawing/2014/main" id="{475F0F81-8264-9928-766A-D9254F00DF7E}"/>
              </a:ext>
            </a:extLst>
          </p:cNvPr>
          <p:cNvCxnSpPr>
            <a:cxnSpLocks/>
          </p:cNvCxnSpPr>
          <p:nvPr/>
        </p:nvCxnSpPr>
        <p:spPr>
          <a:xfrm flipH="1" flipV="1">
            <a:off x="5778096" y="2906232"/>
            <a:ext cx="577852"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 xmlns:a16="http://schemas.microsoft.com/office/drawing/2014/main" id="{5329EBF0-70F3-D8F2-6BE2-62AC7198B2DC}"/>
              </a:ext>
            </a:extLst>
          </p:cNvPr>
          <p:cNvCxnSpPr>
            <a:cxnSpLocks/>
          </p:cNvCxnSpPr>
          <p:nvPr/>
        </p:nvCxnSpPr>
        <p:spPr>
          <a:xfrm flipH="1" flipV="1">
            <a:off x="8847132" y="3102584"/>
            <a:ext cx="514350" cy="408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 xmlns:a16="http://schemas.microsoft.com/office/drawing/2014/main" id="{240BF065-250B-5885-DCD1-CA29AA720D08}"/>
              </a:ext>
            </a:extLst>
          </p:cNvPr>
          <p:cNvSpPr txBox="1"/>
          <p:nvPr/>
        </p:nvSpPr>
        <p:spPr>
          <a:xfrm>
            <a:off x="8089900" y="5888567"/>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000">
                <a:solidFill>
                  <a:srgbClr val="FF0000"/>
                </a:solidFill>
              </a:rPr>
              <a:t>Esta nota no tiene flechita porque es una información extra que ellos pueden considerar o no en su </a:t>
            </a:r>
            <a:r>
              <a:rPr lang="es-ES" sz="1000" err="1">
                <a:solidFill>
                  <a:srgbClr val="FF0000"/>
                </a:solidFill>
              </a:rPr>
              <a:t>curriculum</a:t>
            </a:r>
            <a:r>
              <a:rPr lang="es-ES" sz="1000">
                <a:solidFill>
                  <a:srgbClr val="FF0000"/>
                </a:solidFill>
              </a:rPr>
              <a:t>. Puede llevar una etiqueta como : Extra </a:t>
            </a:r>
            <a:r>
              <a:rPr lang="es-ES" sz="1000" err="1">
                <a:solidFill>
                  <a:srgbClr val="FF0000"/>
                </a:solidFill>
              </a:rPr>
              <a:t>information</a:t>
            </a:r>
            <a:endParaRPr lang="es-ES" sz="1000" err="1">
              <a:solidFill>
                <a:srgbClr val="FF0000"/>
              </a:solidFill>
              <a:cs typeface="Calibri"/>
            </a:endParaRPr>
          </a:p>
        </p:txBody>
      </p:sp>
      <p:pic>
        <p:nvPicPr>
          <p:cNvPr id="29" name="Imagen 28">
            <a:extLst>
              <a:ext uri="{FF2B5EF4-FFF2-40B4-BE49-F238E27FC236}">
                <a16:creationId xmlns="" xmlns:a16="http://schemas.microsoft.com/office/drawing/2014/main" id="{070E2856-104D-4C96-B5F1-99E8C5C5ADF7}"/>
              </a:ext>
            </a:extLst>
          </p:cNvPr>
          <p:cNvPicPr>
            <a:picLocks noChangeAspect="1"/>
          </p:cNvPicPr>
          <p:nvPr/>
        </p:nvPicPr>
        <p:blipFill>
          <a:blip r:embed="rId5"/>
          <a:stretch>
            <a:fillRect/>
          </a:stretch>
        </p:blipFill>
        <p:spPr>
          <a:xfrm>
            <a:off x="1210642" y="1466062"/>
            <a:ext cx="462506" cy="318471"/>
          </a:xfrm>
          <a:prstGeom prst="rect">
            <a:avLst/>
          </a:prstGeom>
        </p:spPr>
      </p:pic>
    </p:spTree>
    <p:extLst>
      <p:ext uri="{BB962C8B-B14F-4D97-AF65-F5344CB8AC3E}">
        <p14:creationId xmlns:p14="http://schemas.microsoft.com/office/powerpoint/2010/main" val="403269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a:solidFill>
                  <a:prstClr val="white"/>
                </a:solidFill>
              </a:rPr>
              <a:t>1.4.3. What is a Resume?</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7262607" y="313481"/>
            <a:ext cx="4128655" cy="465689"/>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esta información se presenta  con herramienta: </a:t>
            </a:r>
            <a:r>
              <a:rPr kumimoji="0" lang="es-MX" sz="1200" b="0" i="0" u="sng" strike="noStrike" kern="1200" cap="none" spc="0" normalizeH="0" baseline="0" noProof="0">
                <a:ln>
                  <a:noFill/>
                </a:ln>
                <a:solidFill>
                  <a:prstClr val="black"/>
                </a:solidFill>
                <a:effectLst/>
                <a:uLnTx/>
                <a:uFillTx/>
                <a:latin typeface="Calibri" panose="020F0502020204030204"/>
                <a:ea typeface="+mn-ea"/>
                <a:cs typeface="+mn-cs"/>
              </a:rPr>
              <a:t>pestañas.</a:t>
            </a: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183035" y="2662336"/>
            <a:ext cx="6530512" cy="3600986"/>
          </a:xfrm>
          <a:prstGeom prst="rect">
            <a:avLst/>
          </a:prstGeom>
          <a:noFill/>
          <a:ln w="19050">
            <a:solidFill>
              <a:srgbClr val="FF3399"/>
            </a:solidFill>
          </a:ln>
        </p:spPr>
        <p:txBody>
          <a:bodyPr wrap="square" lIns="91440" tIns="45720" rIns="91440" bIns="45720" rtlCol="0" anchor="t">
            <a:spAutoFit/>
          </a:bodyPr>
          <a:lstStyle/>
          <a:p>
            <a:pPr lvl="0" algn="ctr"/>
            <a:r>
              <a:rPr lang="es-ES" sz="1200" b="1" dirty="0">
                <a:solidFill>
                  <a:prstClr val="black"/>
                </a:solidFill>
                <a:cs typeface="Calibri"/>
              </a:rPr>
              <a:t>Resume</a:t>
            </a:r>
            <a:endParaRPr lang="es-ES" sz="1200" dirty="0">
              <a:solidFill>
                <a:prstClr val="black"/>
              </a:solidFill>
            </a:endParaRPr>
          </a:p>
          <a:p>
            <a:pPr lvl="0" algn="ctr"/>
            <a:endParaRPr lang="es-ES" sz="1200" b="1" dirty="0">
              <a:solidFill>
                <a:prstClr val="black"/>
              </a:solidFill>
              <a:cs typeface="Calibri"/>
            </a:endParaRPr>
          </a:p>
          <a:p>
            <a:pPr lvl="0" algn="just"/>
            <a:r>
              <a:rPr lang="en-US" sz="1200" dirty="0">
                <a:solidFill>
                  <a:prstClr val="black"/>
                </a:solidFill>
                <a:ea typeface="+mn-lt"/>
                <a:cs typeface="Calibri" panose="020F0502020204030204"/>
              </a:rPr>
              <a:t>A </a:t>
            </a:r>
            <a:r>
              <a:rPr lang="en-US" sz="1200" b="1" dirty="0">
                <a:ea typeface="+mn-lt"/>
                <a:cs typeface="Calibri" panose="020F0502020204030204"/>
              </a:rPr>
              <a:t>resume</a:t>
            </a:r>
            <a:r>
              <a:rPr lang="en-US" sz="1200" dirty="0">
                <a:solidFill>
                  <a:prstClr val="black"/>
                </a:solidFill>
                <a:ea typeface="+mn-lt"/>
                <a:cs typeface="Calibri" panose="020F0502020204030204"/>
              </a:rPr>
              <a:t> provides a summary of your education, work history, credentials, and other accomplishments and skills. There are also optional sections, including a resume objective and a career summary statement.              </a:t>
            </a:r>
            <a:endParaRPr lang="en-US" sz="1200" dirty="0">
              <a:solidFill>
                <a:prstClr val="black"/>
              </a:solidFill>
            </a:endParaRPr>
          </a:p>
          <a:p>
            <a:pPr lvl="0" algn="just"/>
            <a:r>
              <a:rPr lang="en-US" sz="1200" dirty="0">
                <a:solidFill>
                  <a:prstClr val="black"/>
                </a:solidFill>
                <a:ea typeface="+mn-lt"/>
                <a:cs typeface="Calibri" panose="020F0502020204030204"/>
              </a:rPr>
              <a:t>Résumés are the most common document requested of applicants in job applications.</a:t>
            </a:r>
            <a:endParaRPr lang="en-US" sz="1200" dirty="0">
              <a:solidFill>
                <a:prstClr val="black"/>
              </a:solidFill>
            </a:endParaRPr>
          </a:p>
          <a:p>
            <a:pPr lvl="0" algn="just"/>
            <a:r>
              <a:rPr lang="en-US" sz="1200" dirty="0">
                <a:solidFill>
                  <a:prstClr val="black"/>
                </a:solidFill>
                <a:ea typeface="+mn-lt"/>
                <a:cs typeface="Calibri" panose="020F0502020204030204"/>
              </a:rPr>
              <a:t>A résumé should be as concise as possible. Typically, a résumé is  one page long, although sometimes it can be as long as two pages.</a:t>
            </a:r>
            <a:endParaRPr lang="en-US" sz="1200" dirty="0">
              <a:solidFill>
                <a:prstClr val="black"/>
              </a:solidFill>
            </a:endParaRPr>
          </a:p>
          <a:p>
            <a:pPr lvl="0" algn="just"/>
            <a:r>
              <a:rPr lang="en-US" sz="1200" dirty="0">
                <a:solidFill>
                  <a:prstClr val="black"/>
                </a:solidFill>
                <a:ea typeface="+mn-lt"/>
                <a:cs typeface="Calibri" panose="020F0502020204030204"/>
              </a:rPr>
              <a:t>Résumés often include bulleted lists to keep information concise.</a:t>
            </a:r>
            <a:endParaRPr lang="en-US" sz="1200" dirty="0">
              <a:solidFill>
                <a:prstClr val="black"/>
              </a:solidFill>
            </a:endParaRPr>
          </a:p>
          <a:p>
            <a:pPr lvl="0" algn="just"/>
            <a:r>
              <a:rPr lang="en-US" sz="1200" dirty="0">
                <a:solidFill>
                  <a:prstClr val="black"/>
                </a:solidFill>
                <a:ea typeface="+mn-lt"/>
                <a:cs typeface="Calibri" panose="020F0502020204030204"/>
              </a:rPr>
              <a:t>Résumés come in a few types, including chronological, functional and combination formats. Select a format that best fits the type of job you are applying for.</a:t>
            </a:r>
            <a:endParaRPr lang="en-US" sz="1200" dirty="0">
              <a:solidFill>
                <a:prstClr val="black"/>
              </a:solidFill>
            </a:endParaRPr>
          </a:p>
          <a:p>
            <a:pPr lvl="0" algn="just"/>
            <a:r>
              <a:rPr lang="en-US" sz="1200" dirty="0">
                <a:solidFill>
                  <a:prstClr val="black"/>
                </a:solidFill>
                <a:ea typeface="+mn-lt"/>
                <a:cs typeface="Calibri" panose="020F0502020204030204"/>
              </a:rPr>
              <a:t>A résumé is a summary of your background and experience. Its emphasis is on your work experience. A CV is much more comprehensive, providing details about your academic background. Résumés are typically two pages or less, while CVs can be as long as needed to convey your academic background and experience.</a:t>
            </a:r>
            <a:endParaRPr lang="en-US" sz="1200" dirty="0">
              <a:solidFill>
                <a:prstClr val="black"/>
              </a:solidFill>
            </a:endParaRPr>
          </a:p>
          <a:p>
            <a:pPr lvl="0" algn="just"/>
            <a:r>
              <a:rPr lang="en-US" sz="1200" dirty="0">
                <a:solidFill>
                  <a:prstClr val="black"/>
                </a:solidFill>
                <a:ea typeface="+mn-lt"/>
                <a:cs typeface="Calibri" panose="020F0502020204030204"/>
              </a:rPr>
              <a:t>CVs are used for academic positions, and the format can vary as long as it includes all the information your prospective employer requires. Résumés are used for most other positions and follow a few standard templates.</a:t>
            </a:r>
            <a:endParaRPr lang="en-US" sz="1200" dirty="0">
              <a:solidFill>
                <a:prstClr val="black"/>
              </a:solidFill>
            </a:endParaRPr>
          </a:p>
          <a:p>
            <a:pPr lvl="0" algn="just"/>
            <a:r>
              <a:rPr lang="en-US" sz="1200" dirty="0">
                <a:solidFill>
                  <a:prstClr val="black"/>
                </a:solidFill>
                <a:ea typeface="+mn-lt"/>
                <a:cs typeface="Calibri" panose="020F0502020204030204"/>
              </a:rPr>
              <a:t>(Adapted from </a:t>
            </a:r>
            <a:r>
              <a:rPr lang="en-US" sz="1200" dirty="0" err="1">
                <a:solidFill>
                  <a:prstClr val="black"/>
                </a:solidFill>
                <a:ea typeface="+mn-lt"/>
                <a:cs typeface="Calibri" panose="020F0502020204030204"/>
              </a:rPr>
              <a:t>Alred</a:t>
            </a:r>
            <a:r>
              <a:rPr lang="en-US" sz="1200" dirty="0">
                <a:solidFill>
                  <a:prstClr val="black"/>
                </a:solidFill>
                <a:ea typeface="+mn-lt"/>
                <a:cs typeface="Calibri" panose="020F0502020204030204"/>
              </a:rPr>
              <a:t>, G. et al, 2009, </a:t>
            </a:r>
            <a:r>
              <a:rPr lang="en-US" sz="1200" dirty="0">
                <a:ea typeface="+mn-lt"/>
                <a:cs typeface="Calibri" panose="020F0502020204030204"/>
              </a:rPr>
              <a:t>p</a:t>
            </a:r>
            <a:r>
              <a:rPr lang="en-US" sz="1200" dirty="0">
                <a:solidFill>
                  <a:srgbClr val="FF0000"/>
                </a:solidFill>
                <a:ea typeface="+mn-lt"/>
                <a:cs typeface="Calibri" panose="020F0502020204030204"/>
              </a:rPr>
              <a:t>.</a:t>
            </a:r>
            <a:r>
              <a:rPr lang="en-US" sz="1200" dirty="0">
                <a:solidFill>
                  <a:prstClr val="black"/>
                </a:solidFill>
                <a:ea typeface="+mn-lt"/>
                <a:cs typeface="Calibri" panose="020F0502020204030204"/>
              </a:rPr>
              <a:t> 471).</a:t>
            </a:r>
            <a:endParaRPr lang="en-US" sz="1200" dirty="0">
              <a:solidFill>
                <a:prstClr val="black"/>
              </a:solidFill>
            </a:endParaRPr>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59E19DD7-A17D-A5E3-E0CA-BA03A249C5E1}"/>
              </a:ext>
            </a:extLst>
          </p:cNvPr>
          <p:cNvSpPr txBox="1"/>
          <p:nvPr/>
        </p:nvSpPr>
        <p:spPr>
          <a:xfrm>
            <a:off x="1641664" y="65476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1" name="CuadroTexto 10">
            <a:extLst>
              <a:ext uri="{FF2B5EF4-FFF2-40B4-BE49-F238E27FC236}">
                <a16:creationId xmlns="" xmlns:a16="http://schemas.microsoft.com/office/drawing/2014/main" id="{1B6945B7-AB72-4778-9D32-3FA114DBE2AF}"/>
              </a:ext>
            </a:extLst>
          </p:cNvPr>
          <p:cNvSpPr txBox="1"/>
          <p:nvPr/>
        </p:nvSpPr>
        <p:spPr>
          <a:xfrm>
            <a:off x="1730326" y="1957899"/>
            <a:ext cx="9572199" cy="584775"/>
          </a:xfrm>
          <a:prstGeom prst="rect">
            <a:avLst/>
          </a:prstGeom>
          <a:noFill/>
        </p:spPr>
        <p:txBody>
          <a:bodyPr wrap="square" lIns="91440" tIns="45720" rIns="91440" bIns="45720" rtlCol="0" anchor="t">
            <a:spAutoFit/>
          </a:bodyPr>
          <a:lstStyle/>
          <a:p>
            <a:pPr algn="just"/>
            <a:r>
              <a:rPr lang="en-US" sz="1600" dirty="0">
                <a:ea typeface="+mn-lt"/>
                <a:cs typeface="+mn-lt"/>
              </a:rPr>
              <a:t>Click the</a:t>
            </a:r>
            <a:r>
              <a:rPr lang="en-US" sz="1600" b="1" dirty="0">
                <a:ea typeface="+mn-lt"/>
                <a:cs typeface="+mn-lt"/>
              </a:rPr>
              <a:t> 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r</a:t>
            </a:r>
            <a:r>
              <a:rPr lang="es-ES" sz="1600" dirty="0">
                <a:ea typeface="+mn-lt"/>
                <a:cs typeface="+mn-lt"/>
              </a:rPr>
              <a:t>e</a:t>
            </a:r>
            <a:r>
              <a:rPr lang="en-US" sz="1600" dirty="0" err="1">
                <a:ea typeface="+mn-lt"/>
                <a:cs typeface="+mn-lt"/>
              </a:rPr>
              <a:t>sume</a:t>
            </a:r>
            <a:r>
              <a:rPr lang="en-US" sz="1600" dirty="0">
                <a:ea typeface="+mn-lt"/>
                <a:cs typeface="+mn-lt"/>
              </a:rPr>
              <a:t> is and </a:t>
            </a:r>
            <a:endParaRPr lang="es-ES" sz="1600" dirty="0">
              <a:ea typeface="+mn-lt"/>
              <a:cs typeface="+mn-lt"/>
            </a:endParaRPr>
          </a:p>
          <a:p>
            <a:pPr algn="just"/>
            <a:r>
              <a:rPr lang="en-US" sz="1600" dirty="0">
                <a:ea typeface="+mn-lt"/>
                <a:cs typeface="+mn-lt"/>
              </a:rPr>
              <a:t>some recommendations for writing this type of documents are also included.</a:t>
            </a:r>
          </a:p>
        </p:txBody>
      </p:sp>
      <p:pic>
        <p:nvPicPr>
          <p:cNvPr id="12" name="Gráfico 11" descr="Presentación con gráfico de barras con relleno sólido">
            <a:extLst>
              <a:ext uri="{FF2B5EF4-FFF2-40B4-BE49-F238E27FC236}">
                <a16:creationId xmlns="" xmlns:a16="http://schemas.microsoft.com/office/drawing/2014/main" id="{566A27A0-E850-4928-BB30-90B86B392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180910" y="2786912"/>
            <a:ext cx="3001887" cy="3001887"/>
          </a:xfrm>
          <a:prstGeom prst="rect">
            <a:avLst/>
          </a:prstGeom>
        </p:spPr>
      </p:pic>
      <p:sp>
        <p:nvSpPr>
          <p:cNvPr id="14" name="Bocadillo: rectángulo 13">
            <a:extLst>
              <a:ext uri="{FF2B5EF4-FFF2-40B4-BE49-F238E27FC236}">
                <a16:creationId xmlns="" xmlns:a16="http://schemas.microsoft.com/office/drawing/2014/main" id="{A2F9CCC8-E44A-49AE-80F0-50FFEBC1E772}"/>
              </a:ext>
            </a:extLst>
          </p:cNvPr>
          <p:cNvSpPr/>
          <p:nvPr/>
        </p:nvSpPr>
        <p:spPr>
          <a:xfrm>
            <a:off x="-849551" y="3925131"/>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3BC5D5EB-529E-48D6-AC28-B8626EBF2737}"/>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5DC17B75-F81D-4337-9F91-5208A151D6CE}"/>
              </a:ext>
            </a:extLst>
          </p:cNvPr>
          <p:cNvSpPr/>
          <p:nvPr/>
        </p:nvSpPr>
        <p:spPr>
          <a:xfrm>
            <a:off x="-1109777" y="2436697"/>
            <a:ext cx="1854704" cy="637700"/>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5" name="Imagen 14">
            <a:extLst>
              <a:ext uri="{FF2B5EF4-FFF2-40B4-BE49-F238E27FC236}">
                <a16:creationId xmlns="" xmlns:a16="http://schemas.microsoft.com/office/drawing/2014/main" id="{F22B7701-0B7C-4096-A2EA-CFBC1BB37383}"/>
              </a:ext>
            </a:extLst>
          </p:cNvPr>
          <p:cNvPicPr>
            <a:picLocks noChangeAspect="1"/>
          </p:cNvPicPr>
          <p:nvPr/>
        </p:nvPicPr>
        <p:blipFill>
          <a:blip r:embed="rId2"/>
          <a:stretch>
            <a:fillRect/>
          </a:stretch>
        </p:blipFill>
        <p:spPr>
          <a:xfrm>
            <a:off x="1183035" y="2034495"/>
            <a:ext cx="462506" cy="318471"/>
          </a:xfrm>
          <a:prstGeom prst="rect">
            <a:avLst/>
          </a:prstGeom>
        </p:spPr>
      </p:pic>
    </p:spTree>
    <p:extLst>
      <p:ext uri="{BB962C8B-B14F-4D97-AF65-F5344CB8AC3E}">
        <p14:creationId xmlns:p14="http://schemas.microsoft.com/office/powerpoint/2010/main" val="274155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807920" y="1389888"/>
            <a:ext cx="10557598" cy="51828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807920" y="832904"/>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1.4.4. Example of a Resume</a:t>
            </a: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pic>
        <p:nvPicPr>
          <p:cNvPr id="5" name="Imagen 5">
            <a:extLst>
              <a:ext uri="{FF2B5EF4-FFF2-40B4-BE49-F238E27FC236}">
                <a16:creationId xmlns="" xmlns:a16="http://schemas.microsoft.com/office/drawing/2014/main" id="{732BB895-10B6-3BBB-88AC-1E65BC5FCE7D}"/>
              </a:ext>
            </a:extLst>
          </p:cNvPr>
          <p:cNvPicPr>
            <a:picLocks noChangeAspect="1"/>
          </p:cNvPicPr>
          <p:nvPr/>
        </p:nvPicPr>
        <p:blipFill>
          <a:blip r:embed="rId2"/>
          <a:stretch>
            <a:fillRect/>
          </a:stretch>
        </p:blipFill>
        <p:spPr>
          <a:xfrm>
            <a:off x="4561367" y="2158908"/>
            <a:ext cx="3050704" cy="3759029"/>
          </a:xfrm>
          <a:prstGeom prst="rect">
            <a:avLst/>
          </a:prstGeom>
        </p:spPr>
      </p:pic>
      <p:sp>
        <p:nvSpPr>
          <p:cNvPr id="7" name="CuadroTexto 6">
            <a:extLst>
              <a:ext uri="{FF2B5EF4-FFF2-40B4-BE49-F238E27FC236}">
                <a16:creationId xmlns="" xmlns:a16="http://schemas.microsoft.com/office/drawing/2014/main" id="{A1F22D33-BF43-0623-2BE5-237DCCD5A6B5}"/>
              </a:ext>
            </a:extLst>
          </p:cNvPr>
          <p:cNvSpPr txBox="1"/>
          <p:nvPr/>
        </p:nvSpPr>
        <p:spPr>
          <a:xfrm>
            <a:off x="4165024" y="6024638"/>
            <a:ext cx="43663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a:t>
            </a:r>
            <a:r>
              <a:rPr lang="es-ES" dirty="0" err="1">
                <a:ea typeface="+mn-lt"/>
                <a:cs typeface="+mn-lt"/>
              </a:rPr>
              <a:t>Taken</a:t>
            </a:r>
            <a:r>
              <a:rPr lang="es-ES" dirty="0">
                <a:ea typeface="+mn-lt"/>
                <a:cs typeface="+mn-lt"/>
              </a:rPr>
              <a:t>  </a:t>
            </a:r>
            <a:r>
              <a:rPr lang="es-ES" dirty="0" err="1">
                <a:ea typeface="+mn-lt"/>
                <a:cs typeface="+mn-lt"/>
              </a:rPr>
              <a:t>from</a:t>
            </a:r>
            <a:r>
              <a:rPr lang="es-ES" dirty="0">
                <a:solidFill>
                  <a:srgbClr val="FF0000"/>
                </a:solidFill>
                <a:ea typeface="+mn-lt"/>
                <a:cs typeface="+mn-lt"/>
              </a:rPr>
              <a:t>:</a:t>
            </a:r>
            <a:r>
              <a:rPr lang="es-ES" dirty="0">
                <a:ea typeface="+mn-lt"/>
                <a:cs typeface="+mn-lt"/>
              </a:rPr>
              <a:t> </a:t>
            </a:r>
            <a:r>
              <a:rPr lang="es-ES" dirty="0" err="1">
                <a:ea typeface="+mn-lt"/>
                <a:cs typeface="+mn-lt"/>
              </a:rPr>
              <a:t>Alred</a:t>
            </a:r>
            <a:r>
              <a:rPr lang="es-ES" dirty="0">
                <a:ea typeface="+mn-lt"/>
                <a:cs typeface="+mn-lt"/>
              </a:rPr>
              <a:t>, G. et al, 2009, p. 473).</a:t>
            </a:r>
            <a:endParaRPr lang="es-ES" dirty="0"/>
          </a:p>
        </p:txBody>
      </p:sp>
      <p:sp>
        <p:nvSpPr>
          <p:cNvPr id="11" name="Bocadillo: rectángulo 10">
            <a:extLst>
              <a:ext uri="{FF2B5EF4-FFF2-40B4-BE49-F238E27FC236}">
                <a16:creationId xmlns="" xmlns:a16="http://schemas.microsoft.com/office/drawing/2014/main" id="{DFAF7456-1697-4C8B-A118-C200F8302C91}"/>
              </a:ext>
            </a:extLst>
          </p:cNvPr>
          <p:cNvSpPr/>
          <p:nvPr/>
        </p:nvSpPr>
        <p:spPr>
          <a:xfrm>
            <a:off x="-1253579" y="861136"/>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 xmlns:a16="http://schemas.microsoft.com/office/drawing/2014/main" id="{8134B9C2-524A-45D9-84FA-35086686D446}"/>
              </a:ext>
            </a:extLst>
          </p:cNvPr>
          <p:cNvSpPr/>
          <p:nvPr/>
        </p:nvSpPr>
        <p:spPr>
          <a:xfrm>
            <a:off x="-1253579" y="1624744"/>
            <a:ext cx="1854704" cy="534164"/>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Bocadillo: rectángulo 13">
            <a:extLst>
              <a:ext uri="{FF2B5EF4-FFF2-40B4-BE49-F238E27FC236}">
                <a16:creationId xmlns="" xmlns:a16="http://schemas.microsoft.com/office/drawing/2014/main" id="{11F09E5B-2A3B-4DA6-8B35-95C4297D8249}"/>
              </a:ext>
            </a:extLst>
          </p:cNvPr>
          <p:cNvSpPr/>
          <p:nvPr/>
        </p:nvSpPr>
        <p:spPr>
          <a:xfrm>
            <a:off x="-650164" y="2230289"/>
            <a:ext cx="1854704" cy="704088"/>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imagen para presentarla como imagen guiada</a:t>
            </a:r>
            <a:r>
              <a:rPr lang="es-MX" sz="1200">
                <a:solidFill>
                  <a:prstClr val="black"/>
                </a:solidFill>
                <a:latin typeface="Calibri" panose="020F0502020204030204"/>
              </a:rPr>
              <a:t>.</a:t>
            </a:r>
            <a:endParaRPr kumimoji="0" lang="es-MX" sz="120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CuadroTexto 18">
            <a:extLst>
              <a:ext uri="{FF2B5EF4-FFF2-40B4-BE49-F238E27FC236}">
                <a16:creationId xmlns="" xmlns:a16="http://schemas.microsoft.com/office/drawing/2014/main" id="{19D52F23-8E2C-4B32-9AA0-ED3BE27EA5D9}"/>
              </a:ext>
            </a:extLst>
          </p:cNvPr>
          <p:cNvSpPr txBox="1"/>
          <p:nvPr/>
        </p:nvSpPr>
        <p:spPr>
          <a:xfrm>
            <a:off x="1448968" y="1495084"/>
            <a:ext cx="97984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solidFill>
                  <a:srgbClr val="000000"/>
                </a:solidFill>
                <a:cs typeface="Calibri"/>
              </a:rPr>
              <a:t>Click</a:t>
            </a:r>
            <a:r>
              <a:rPr lang="es-ES" dirty="0">
                <a:solidFill>
                  <a:srgbClr val="000000"/>
                </a:solidFill>
                <a:cs typeface="Calibri"/>
              </a:rPr>
              <a:t>  </a:t>
            </a:r>
            <a:r>
              <a:rPr lang="es-ES" dirty="0" err="1">
                <a:solidFill>
                  <a:srgbClr val="000000"/>
                </a:solidFill>
                <a:cs typeface="Calibri"/>
              </a:rPr>
              <a:t>each</a:t>
            </a:r>
            <a:r>
              <a:rPr lang="es-ES" dirty="0">
                <a:solidFill>
                  <a:srgbClr val="000000"/>
                </a:solidFill>
                <a:cs typeface="Calibri"/>
              </a:rPr>
              <a:t> </a:t>
            </a:r>
            <a:r>
              <a:rPr lang="es-ES" dirty="0" err="1">
                <a:solidFill>
                  <a:srgbClr val="000000"/>
                </a:solidFill>
                <a:cs typeface="Calibri"/>
              </a:rPr>
              <a:t>button</a:t>
            </a:r>
            <a:r>
              <a:rPr lang="es-ES" dirty="0">
                <a:solidFill>
                  <a:srgbClr val="000000"/>
                </a:solidFill>
                <a:cs typeface="Calibri"/>
              </a:rPr>
              <a:t> to </a:t>
            </a:r>
            <a:r>
              <a:rPr lang="es-ES" dirty="0" err="1">
                <a:solidFill>
                  <a:srgbClr val="000000"/>
                </a:solidFill>
                <a:cs typeface="Calibri"/>
              </a:rPr>
              <a:t>identify</a:t>
            </a:r>
            <a:r>
              <a:rPr lang="es-ES" dirty="0">
                <a:solidFill>
                  <a:srgbClr val="000000"/>
                </a:solidFill>
                <a:cs typeface="Calibri"/>
              </a:rPr>
              <a:t> </a:t>
            </a:r>
            <a:r>
              <a:rPr lang="es-ES" dirty="0" err="1">
                <a:solidFill>
                  <a:srgbClr val="000000"/>
                </a:solidFill>
                <a:cs typeface="Calibri"/>
              </a:rPr>
              <a:t>the</a:t>
            </a:r>
            <a:r>
              <a:rPr lang="es-ES" dirty="0">
                <a:solidFill>
                  <a:srgbClr val="000000"/>
                </a:solidFill>
                <a:cs typeface="Calibri"/>
              </a:rPr>
              <a:t> </a:t>
            </a:r>
            <a:r>
              <a:rPr lang="es-ES" dirty="0" err="1">
                <a:solidFill>
                  <a:srgbClr val="000000"/>
                </a:solidFill>
                <a:cs typeface="Calibri"/>
              </a:rPr>
              <a:t>components</a:t>
            </a:r>
            <a:r>
              <a:rPr lang="es-ES" dirty="0">
                <a:solidFill>
                  <a:srgbClr val="000000"/>
                </a:solidFill>
                <a:cs typeface="Calibri"/>
              </a:rPr>
              <a:t> of a </a:t>
            </a:r>
            <a:r>
              <a:rPr lang="es-ES" dirty="0">
                <a:cs typeface="Calibri"/>
              </a:rPr>
              <a:t>resume</a:t>
            </a:r>
            <a:r>
              <a:rPr lang="es-ES" dirty="0">
                <a:solidFill>
                  <a:srgbClr val="000000"/>
                </a:solidFill>
                <a:cs typeface="Calibri"/>
              </a:rPr>
              <a:t>.</a:t>
            </a:r>
          </a:p>
        </p:txBody>
      </p:sp>
      <p:sp>
        <p:nvSpPr>
          <p:cNvPr id="4" name="CuadroTexto 3">
            <a:extLst>
              <a:ext uri="{FF2B5EF4-FFF2-40B4-BE49-F238E27FC236}">
                <a16:creationId xmlns="" xmlns:a16="http://schemas.microsoft.com/office/drawing/2014/main" id="{16A7AC56-791D-E2A4-904A-DD4EDC1E7312}"/>
              </a:ext>
            </a:extLst>
          </p:cNvPr>
          <p:cNvSpPr txBox="1"/>
          <p:nvPr/>
        </p:nvSpPr>
        <p:spPr>
          <a:xfrm>
            <a:off x="1736876" y="2075542"/>
            <a:ext cx="257386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dirty="0" err="1">
                <a:cs typeface="Calibri"/>
              </a:rPr>
              <a:t>Heading</a:t>
            </a:r>
            <a:r>
              <a:rPr lang="es-ES" b="1" dirty="0">
                <a:cs typeface="Calibri"/>
              </a:rPr>
              <a:t> </a:t>
            </a:r>
            <a:r>
              <a:rPr lang="es-ES" sz="1200" dirty="0">
                <a:cs typeface="Calibri"/>
              </a:rPr>
              <a:t>(</a:t>
            </a:r>
            <a:r>
              <a:rPr lang="es-ES" sz="1200" dirty="0" err="1">
                <a:cs typeface="Calibri"/>
              </a:rPr>
              <a:t>Contact</a:t>
            </a:r>
            <a:r>
              <a:rPr lang="es-ES" sz="1200" dirty="0">
                <a:cs typeface="Calibri"/>
              </a:rPr>
              <a:t> </a:t>
            </a:r>
            <a:r>
              <a:rPr lang="es-ES" sz="1200" dirty="0" err="1">
                <a:cs typeface="Calibri"/>
              </a:rPr>
              <a:t>Information</a:t>
            </a:r>
            <a:r>
              <a:rPr lang="es-ES" sz="1200" dirty="0">
                <a:cs typeface="Calibri"/>
              </a:rPr>
              <a:t>, </a:t>
            </a:r>
            <a:r>
              <a:rPr lang="es-ES" sz="1200" dirty="0" err="1">
                <a:cs typeface="Calibri"/>
              </a:rPr>
              <a:t>make</a:t>
            </a:r>
            <a:r>
              <a:rPr lang="es-ES" sz="1200" dirty="0">
                <a:cs typeface="Calibri"/>
              </a:rPr>
              <a:t> </a:t>
            </a:r>
            <a:r>
              <a:rPr lang="es-ES" sz="1200" dirty="0" err="1">
                <a:cs typeface="Calibri"/>
              </a:rPr>
              <a:t>sure</a:t>
            </a:r>
            <a:r>
              <a:rPr lang="es-ES" sz="1200" dirty="0">
                <a:cs typeface="Calibri"/>
              </a:rPr>
              <a:t> to </a:t>
            </a:r>
            <a:r>
              <a:rPr lang="es-ES" sz="1200" dirty="0" err="1">
                <a:cs typeface="Calibri"/>
              </a:rPr>
              <a:t>include</a:t>
            </a:r>
            <a:r>
              <a:rPr lang="es-ES" sz="1200" dirty="0">
                <a:cs typeface="Calibri"/>
              </a:rPr>
              <a:t> </a:t>
            </a:r>
            <a:r>
              <a:rPr lang="es-ES" sz="1200" dirty="0" err="1">
                <a:cs typeface="Calibri"/>
              </a:rPr>
              <a:t>name</a:t>
            </a:r>
            <a:r>
              <a:rPr lang="es-ES" sz="1200" dirty="0">
                <a:cs typeface="Calibri"/>
              </a:rPr>
              <a:t>, </a:t>
            </a:r>
            <a:r>
              <a:rPr lang="es-ES" sz="1200" dirty="0" err="1">
                <a:cs typeface="Calibri"/>
              </a:rPr>
              <a:t>address</a:t>
            </a:r>
            <a:r>
              <a:rPr lang="es-ES" sz="1200" dirty="0">
                <a:cs typeface="Calibri"/>
              </a:rPr>
              <a:t>,</a:t>
            </a:r>
            <a:r>
              <a:rPr lang="en-US" sz="1200" dirty="0">
                <a:ea typeface="+mn-lt"/>
                <a:cs typeface="+mn-lt"/>
              </a:rPr>
              <a:t>e-mail. Make sure name is big and bold and stands out from page.</a:t>
            </a:r>
            <a:r>
              <a:rPr lang="es-ES" dirty="0">
                <a:cs typeface="Calibri"/>
              </a:rPr>
              <a:t> </a:t>
            </a:r>
            <a:endParaRPr lang="es-ES" dirty="0"/>
          </a:p>
        </p:txBody>
      </p:sp>
      <p:cxnSp>
        <p:nvCxnSpPr>
          <p:cNvPr id="3" name="Conector recto de flecha 2">
            <a:extLst>
              <a:ext uri="{FF2B5EF4-FFF2-40B4-BE49-F238E27FC236}">
                <a16:creationId xmlns="" xmlns:a16="http://schemas.microsoft.com/office/drawing/2014/main" id="{7345FF58-0B53-4C95-52F2-6C4D6472CE54}"/>
              </a:ext>
            </a:extLst>
          </p:cNvPr>
          <p:cNvCxnSpPr/>
          <p:nvPr/>
        </p:nvCxnSpPr>
        <p:spPr>
          <a:xfrm>
            <a:off x="4330247" y="2352675"/>
            <a:ext cx="358018" cy="1886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CuadroTexto 5">
            <a:extLst>
              <a:ext uri="{FF2B5EF4-FFF2-40B4-BE49-F238E27FC236}">
                <a16:creationId xmlns="" xmlns:a16="http://schemas.microsoft.com/office/drawing/2014/main" id="{1B1C4ED7-8C6E-E33D-17EF-E420BB21598D}"/>
              </a:ext>
            </a:extLst>
          </p:cNvPr>
          <p:cNvSpPr txBox="1"/>
          <p:nvPr/>
        </p:nvSpPr>
        <p:spPr>
          <a:xfrm>
            <a:off x="1587198" y="3220054"/>
            <a:ext cx="246501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100" b="1" dirty="0"/>
              <a:t>Job </a:t>
            </a:r>
            <a:r>
              <a:rPr lang="es-ES" sz="1100" b="1" dirty="0" err="1"/>
              <a:t>Objective</a:t>
            </a:r>
            <a:r>
              <a:rPr lang="es-ES" sz="1100" b="1" dirty="0"/>
              <a:t>: </a:t>
            </a:r>
            <a:r>
              <a:rPr lang="es-ES" sz="1100" b="1" dirty="0" err="1"/>
              <a:t>It</a:t>
            </a:r>
            <a:r>
              <a:rPr lang="es-ES" sz="1100" b="1" dirty="0"/>
              <a:t> </a:t>
            </a:r>
            <a:r>
              <a:rPr lang="es-ES" sz="1100" dirty="0" err="1">
                <a:ea typeface="+mn-lt"/>
                <a:cs typeface="+mn-lt"/>
              </a:rPr>
              <a:t>helps</a:t>
            </a:r>
            <a:r>
              <a:rPr lang="es-ES" sz="1100" dirty="0">
                <a:ea typeface="+mn-lt"/>
                <a:cs typeface="+mn-lt"/>
              </a:rPr>
              <a:t> </a:t>
            </a:r>
            <a:r>
              <a:rPr lang="es-ES" sz="1100" dirty="0" err="1">
                <a:ea typeface="+mn-lt"/>
                <a:cs typeface="+mn-lt"/>
              </a:rPr>
              <a:t>the</a:t>
            </a:r>
            <a:r>
              <a:rPr lang="es-ES" sz="1100" dirty="0">
                <a:ea typeface="+mn-lt"/>
                <a:cs typeface="+mn-lt"/>
              </a:rPr>
              <a:t> </a:t>
            </a:r>
            <a:r>
              <a:rPr lang="es-ES" sz="1100" dirty="0" err="1">
                <a:ea typeface="+mn-lt"/>
                <a:cs typeface="+mn-lt"/>
              </a:rPr>
              <a:t>reader</a:t>
            </a:r>
            <a:r>
              <a:rPr lang="es-ES" sz="1100" dirty="0">
                <a:ea typeface="+mn-lt"/>
                <a:cs typeface="+mn-lt"/>
              </a:rPr>
              <a:t> to </a:t>
            </a:r>
            <a:r>
              <a:rPr lang="es-ES" sz="1100" dirty="0" err="1">
                <a:ea typeface="+mn-lt"/>
                <a:cs typeface="+mn-lt"/>
              </a:rPr>
              <a:t>understand</a:t>
            </a:r>
            <a:r>
              <a:rPr lang="es-ES" sz="1100" dirty="0">
                <a:ea typeface="+mn-lt"/>
                <a:cs typeface="+mn-lt"/>
              </a:rPr>
              <a:t> </a:t>
            </a:r>
            <a:r>
              <a:rPr lang="es-ES" sz="1100" dirty="0" err="1">
                <a:ea typeface="+mn-lt"/>
                <a:cs typeface="+mn-lt"/>
              </a:rPr>
              <a:t>your</a:t>
            </a:r>
            <a:r>
              <a:rPr lang="es-ES" sz="1100" dirty="0">
                <a:ea typeface="+mn-lt"/>
                <a:cs typeface="+mn-lt"/>
              </a:rPr>
              <a:t> </a:t>
            </a:r>
            <a:r>
              <a:rPr lang="es-ES" sz="1100" dirty="0" err="1">
                <a:ea typeface="+mn-lt"/>
                <a:cs typeface="+mn-lt"/>
              </a:rPr>
              <a:t>goal</a:t>
            </a:r>
            <a:r>
              <a:rPr lang="es-ES" sz="1100" dirty="0">
                <a:ea typeface="+mn-lt"/>
                <a:cs typeface="+mn-lt"/>
              </a:rPr>
              <a:t>. </a:t>
            </a:r>
            <a:r>
              <a:rPr lang="es-ES" sz="1100" dirty="0" err="1">
                <a:ea typeface="+mn-lt"/>
                <a:cs typeface="+mn-lt"/>
              </a:rPr>
              <a:t>If</a:t>
            </a:r>
            <a:r>
              <a:rPr lang="es-ES" sz="1100" dirty="0">
                <a:ea typeface="+mn-lt"/>
                <a:cs typeface="+mn-lt"/>
              </a:rPr>
              <a:t> </a:t>
            </a:r>
            <a:r>
              <a:rPr lang="es-ES" sz="1100" dirty="0" err="1">
                <a:ea typeface="+mn-lt"/>
                <a:cs typeface="+mn-lt"/>
              </a:rPr>
              <a:t>you</a:t>
            </a:r>
            <a:r>
              <a:rPr lang="es-ES" sz="1100" dirty="0">
                <a:ea typeface="+mn-lt"/>
                <a:cs typeface="+mn-lt"/>
              </a:rPr>
              <a:t> decide to </a:t>
            </a:r>
            <a:r>
              <a:rPr lang="es-ES" sz="1100" dirty="0" err="1">
                <a:ea typeface="+mn-lt"/>
                <a:cs typeface="+mn-lt"/>
              </a:rPr>
              <a:t>include</a:t>
            </a:r>
            <a:r>
              <a:rPr lang="es-ES" sz="1100" dirty="0">
                <a:ea typeface="+mn-lt"/>
                <a:cs typeface="+mn-lt"/>
              </a:rPr>
              <a:t> </a:t>
            </a:r>
            <a:r>
              <a:rPr lang="es-ES" sz="1100" dirty="0" err="1">
                <a:ea typeface="+mn-lt"/>
                <a:cs typeface="+mn-lt"/>
              </a:rPr>
              <a:t>an</a:t>
            </a:r>
            <a:r>
              <a:rPr lang="es-ES" sz="1100" dirty="0">
                <a:ea typeface="+mn-lt"/>
                <a:cs typeface="+mn-lt"/>
              </a:rPr>
              <a:t> </a:t>
            </a:r>
            <a:r>
              <a:rPr lang="es-ES" sz="1100" dirty="0" err="1">
                <a:ea typeface="+mn-lt"/>
                <a:cs typeface="+mn-lt"/>
              </a:rPr>
              <a:t>objective</a:t>
            </a:r>
            <a:r>
              <a:rPr lang="es-ES" sz="1100" dirty="0">
                <a:ea typeface="+mn-lt"/>
                <a:cs typeface="+mn-lt"/>
              </a:rPr>
              <a:t>, use a </a:t>
            </a:r>
            <a:r>
              <a:rPr lang="es-ES" sz="1100" dirty="0" err="1">
                <a:ea typeface="+mn-lt"/>
                <a:cs typeface="+mn-lt"/>
              </a:rPr>
              <a:t>heading</a:t>
            </a:r>
            <a:r>
              <a:rPr lang="es-ES" sz="1100" dirty="0">
                <a:ea typeface="+mn-lt"/>
                <a:cs typeface="+mn-lt"/>
              </a:rPr>
              <a:t> </a:t>
            </a:r>
            <a:r>
              <a:rPr lang="es-ES" sz="1100" dirty="0" err="1">
                <a:ea typeface="+mn-lt"/>
                <a:cs typeface="+mn-lt"/>
              </a:rPr>
              <a:t>such</a:t>
            </a:r>
            <a:r>
              <a:rPr lang="es-ES" sz="1100" dirty="0">
                <a:ea typeface="+mn-lt"/>
                <a:cs typeface="+mn-lt"/>
              </a:rPr>
              <a:t> as “</a:t>
            </a:r>
            <a:r>
              <a:rPr lang="es-ES" sz="1100" dirty="0" err="1">
                <a:ea typeface="+mn-lt"/>
                <a:cs typeface="+mn-lt"/>
              </a:rPr>
              <a:t>Objective</a:t>
            </a:r>
            <a:r>
              <a:rPr lang="es-ES" sz="1100" dirty="0">
                <a:ea typeface="+mn-lt"/>
                <a:cs typeface="+mn-lt"/>
              </a:rPr>
              <a:t>,” “</a:t>
            </a:r>
            <a:r>
              <a:rPr lang="es-ES" sz="1100" dirty="0" err="1">
                <a:ea typeface="+mn-lt"/>
                <a:cs typeface="+mn-lt"/>
              </a:rPr>
              <a:t>Employment</a:t>
            </a:r>
            <a:r>
              <a:rPr lang="es-ES" sz="1100" dirty="0">
                <a:ea typeface="+mn-lt"/>
                <a:cs typeface="+mn-lt"/>
              </a:rPr>
              <a:t> </a:t>
            </a:r>
            <a:r>
              <a:rPr lang="es-ES" sz="1100" dirty="0" err="1">
                <a:ea typeface="+mn-lt"/>
                <a:cs typeface="+mn-lt"/>
              </a:rPr>
              <a:t>Objective</a:t>
            </a:r>
            <a:r>
              <a:rPr lang="es-ES" sz="1100" dirty="0">
                <a:ea typeface="+mn-lt"/>
                <a:cs typeface="+mn-lt"/>
              </a:rPr>
              <a:t>,” “</a:t>
            </a:r>
            <a:r>
              <a:rPr lang="es-ES" sz="1100" dirty="0" err="1">
                <a:ea typeface="+mn-lt"/>
                <a:cs typeface="+mn-lt"/>
              </a:rPr>
              <a:t>Career</a:t>
            </a:r>
            <a:r>
              <a:rPr lang="es-ES" sz="1100" dirty="0">
                <a:ea typeface="+mn-lt"/>
                <a:cs typeface="+mn-lt"/>
              </a:rPr>
              <a:t> </a:t>
            </a:r>
            <a:r>
              <a:rPr lang="es-ES" sz="1100" dirty="0" err="1">
                <a:ea typeface="+mn-lt"/>
                <a:cs typeface="+mn-lt"/>
              </a:rPr>
              <a:t>Objective</a:t>
            </a:r>
            <a:r>
              <a:rPr lang="es-ES" sz="1100" dirty="0">
                <a:ea typeface="+mn-lt"/>
                <a:cs typeface="+mn-lt"/>
              </a:rPr>
              <a:t>,” </a:t>
            </a:r>
            <a:r>
              <a:rPr lang="es-ES" sz="1100" dirty="0" err="1">
                <a:ea typeface="+mn-lt"/>
                <a:cs typeface="+mn-lt"/>
              </a:rPr>
              <a:t>or</a:t>
            </a:r>
            <a:r>
              <a:rPr lang="es-ES" sz="1100" dirty="0">
                <a:ea typeface="+mn-lt"/>
                <a:cs typeface="+mn-lt"/>
              </a:rPr>
              <a:t> “Job </a:t>
            </a:r>
            <a:r>
              <a:rPr lang="es-ES" sz="1100" dirty="0" err="1">
                <a:ea typeface="+mn-lt"/>
                <a:cs typeface="+mn-lt"/>
              </a:rPr>
              <a:t>Objective</a:t>
            </a:r>
            <a:r>
              <a:rPr lang="es-ES" sz="1100" dirty="0">
                <a:ea typeface="+mn-lt"/>
                <a:cs typeface="+mn-lt"/>
              </a:rPr>
              <a:t>.</a:t>
            </a:r>
            <a:endParaRPr lang="es-ES" sz="1100" b="1" dirty="0">
              <a:cs typeface="Calibri"/>
            </a:endParaRPr>
          </a:p>
        </p:txBody>
      </p:sp>
      <p:cxnSp>
        <p:nvCxnSpPr>
          <p:cNvPr id="8" name="Conector recto de flecha 7">
            <a:extLst>
              <a:ext uri="{FF2B5EF4-FFF2-40B4-BE49-F238E27FC236}">
                <a16:creationId xmlns="" xmlns:a16="http://schemas.microsoft.com/office/drawing/2014/main" id="{EBB8EA2F-36EB-A429-E082-5190605D5F12}"/>
              </a:ext>
            </a:extLst>
          </p:cNvPr>
          <p:cNvCxnSpPr>
            <a:cxnSpLocks/>
          </p:cNvCxnSpPr>
          <p:nvPr/>
        </p:nvCxnSpPr>
        <p:spPr>
          <a:xfrm flipV="1">
            <a:off x="3979484" y="3158218"/>
            <a:ext cx="720875" cy="210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 xmlns:a16="http://schemas.microsoft.com/office/drawing/2014/main" id="{5E20B3EB-3778-05BB-C0A0-49DD4DB11FBE}"/>
              </a:ext>
            </a:extLst>
          </p:cNvPr>
          <p:cNvSpPr txBox="1"/>
          <p:nvPr/>
        </p:nvSpPr>
        <p:spPr>
          <a:xfrm>
            <a:off x="7705120" y="2225976"/>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t>Qualification</a:t>
            </a:r>
            <a:r>
              <a:rPr lang="es-ES" sz="1200" b="1" dirty="0"/>
              <a:t> </a:t>
            </a:r>
            <a:r>
              <a:rPr lang="es-ES" sz="1200" b="1" dirty="0" err="1"/>
              <a:t>Summary</a:t>
            </a:r>
            <a:r>
              <a:rPr lang="es-ES" sz="1200" b="1" dirty="0"/>
              <a:t>: </a:t>
            </a:r>
            <a:r>
              <a:rPr lang="en-US" sz="1200" dirty="0">
                <a:ea typeface="+mn-lt"/>
                <a:cs typeface="+mn-lt"/>
              </a:rPr>
              <a:t>It is a summary of your </a:t>
            </a:r>
            <a:r>
              <a:rPr lang="en-US" sz="1200" dirty="0" err="1">
                <a:ea typeface="+mn-lt"/>
                <a:cs typeface="+mn-lt"/>
              </a:rPr>
              <a:t>quali</a:t>
            </a:r>
            <a:r>
              <a:rPr lang="es-ES" sz="1200" dirty="0" err="1">
                <a:ea typeface="+mn-lt"/>
                <a:cs typeface="+mn-lt"/>
              </a:rPr>
              <a:t>ﬁ</a:t>
            </a:r>
            <a:r>
              <a:rPr lang="en-US" sz="1200" dirty="0" err="1">
                <a:ea typeface="+mn-lt"/>
                <a:cs typeface="+mn-lt"/>
              </a:rPr>
              <a:t>cations</a:t>
            </a:r>
            <a:r>
              <a:rPr lang="en-US" sz="1200" dirty="0">
                <a:ea typeface="+mn-lt"/>
                <a:cs typeface="+mn-lt"/>
              </a:rPr>
              <a:t> to persuade hiring managers to select you for an interview. It is also called a summary statement or career summary. It includes skills, achievements, experience, or personal qualities that make you especially well suited to the position. You can place it after the contact information.</a:t>
            </a:r>
            <a:endParaRPr lang="es-ES" sz="1200" b="1" dirty="0">
              <a:cs typeface="Calibri"/>
            </a:endParaRPr>
          </a:p>
        </p:txBody>
      </p:sp>
      <p:sp>
        <p:nvSpPr>
          <p:cNvPr id="10" name="CuadroTexto 9">
            <a:extLst>
              <a:ext uri="{FF2B5EF4-FFF2-40B4-BE49-F238E27FC236}">
                <a16:creationId xmlns="" xmlns:a16="http://schemas.microsoft.com/office/drawing/2014/main" id="{5E12C93B-6091-9EE3-09A5-B92D2868C342}"/>
              </a:ext>
            </a:extLst>
          </p:cNvPr>
          <p:cNvSpPr txBox="1"/>
          <p:nvPr/>
        </p:nvSpPr>
        <p:spPr>
          <a:xfrm>
            <a:off x="1558471" y="441294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t>Education</a:t>
            </a:r>
            <a:r>
              <a:rPr lang="es-ES" sz="1200" b="1" dirty="0"/>
              <a:t>:</a:t>
            </a:r>
            <a:r>
              <a:rPr lang="es-ES" sz="1200" b="1" dirty="0">
                <a:ea typeface="+mn-lt"/>
                <a:cs typeface="+mn-lt"/>
              </a:rPr>
              <a:t> </a:t>
            </a:r>
            <a:r>
              <a:rPr lang="es-ES" sz="1200" dirty="0" err="1">
                <a:ea typeface="+mn-lt"/>
                <a:cs typeface="+mn-lt"/>
              </a:rPr>
              <a:t>List</a:t>
            </a:r>
            <a:r>
              <a:rPr lang="es-ES" sz="1200" dirty="0">
                <a:ea typeface="+mn-lt"/>
                <a:cs typeface="+mn-lt"/>
              </a:rPr>
              <a:t> </a:t>
            </a:r>
            <a:r>
              <a:rPr lang="es-ES" sz="1200" dirty="0" err="1">
                <a:ea typeface="+mn-lt"/>
                <a:cs typeface="+mn-lt"/>
              </a:rPr>
              <a:t>the</a:t>
            </a:r>
            <a:r>
              <a:rPr lang="es-ES" sz="1200" dirty="0">
                <a:ea typeface="+mn-lt"/>
                <a:cs typeface="+mn-lt"/>
              </a:rPr>
              <a:t> </a:t>
            </a:r>
            <a:r>
              <a:rPr lang="es-ES" sz="1200" dirty="0" err="1">
                <a:ea typeface="+mn-lt"/>
                <a:cs typeface="+mn-lt"/>
              </a:rPr>
              <a:t>school</a:t>
            </a:r>
            <a:r>
              <a:rPr lang="es-ES" sz="1200" dirty="0">
                <a:ea typeface="+mn-lt"/>
                <a:cs typeface="+mn-lt"/>
              </a:rPr>
              <a:t>(s) </a:t>
            </a:r>
            <a:r>
              <a:rPr lang="es-ES" sz="1200" dirty="0" err="1">
                <a:ea typeface="+mn-lt"/>
                <a:cs typeface="+mn-lt"/>
              </a:rPr>
              <a:t>you</a:t>
            </a:r>
            <a:r>
              <a:rPr lang="es-ES" sz="1200" dirty="0">
                <a:ea typeface="+mn-lt"/>
                <a:cs typeface="+mn-lt"/>
              </a:rPr>
              <a:t> </a:t>
            </a:r>
            <a:r>
              <a:rPr lang="es-ES" sz="1200" dirty="0" err="1">
                <a:ea typeface="+mn-lt"/>
                <a:cs typeface="+mn-lt"/>
              </a:rPr>
              <a:t>have</a:t>
            </a:r>
            <a:r>
              <a:rPr lang="es-ES" sz="1200" dirty="0">
                <a:ea typeface="+mn-lt"/>
                <a:cs typeface="+mn-lt"/>
              </a:rPr>
              <a:t> </a:t>
            </a:r>
            <a:r>
              <a:rPr lang="es-ES" sz="1200" dirty="0" err="1">
                <a:ea typeface="+mn-lt"/>
                <a:cs typeface="+mn-lt"/>
              </a:rPr>
              <a:t>attended</a:t>
            </a:r>
            <a:r>
              <a:rPr lang="es-ES" sz="1200" dirty="0">
                <a:ea typeface="+mn-lt"/>
                <a:cs typeface="+mn-lt"/>
              </a:rPr>
              <a:t>, </a:t>
            </a:r>
            <a:r>
              <a:rPr lang="es-ES" sz="1200" dirty="0" err="1">
                <a:ea typeface="+mn-lt"/>
                <a:cs typeface="+mn-lt"/>
              </a:rPr>
              <a:t>the</a:t>
            </a:r>
            <a:r>
              <a:rPr lang="es-ES" sz="1200" dirty="0">
                <a:ea typeface="+mn-lt"/>
                <a:cs typeface="+mn-lt"/>
              </a:rPr>
              <a:t> </a:t>
            </a:r>
            <a:r>
              <a:rPr lang="es-ES" sz="1200" dirty="0" err="1">
                <a:ea typeface="+mn-lt"/>
                <a:cs typeface="+mn-lt"/>
              </a:rPr>
              <a:t>degree</a:t>
            </a:r>
            <a:r>
              <a:rPr lang="es-ES" sz="1200" dirty="0">
                <a:ea typeface="+mn-lt"/>
                <a:cs typeface="+mn-lt"/>
              </a:rPr>
              <a:t>(s) </a:t>
            </a:r>
            <a:r>
              <a:rPr lang="es-ES" sz="1200" dirty="0" err="1">
                <a:ea typeface="+mn-lt"/>
                <a:cs typeface="+mn-lt"/>
              </a:rPr>
              <a:t>you</a:t>
            </a:r>
            <a:r>
              <a:rPr lang="es-ES" sz="1200" dirty="0">
                <a:ea typeface="+mn-lt"/>
                <a:cs typeface="+mn-lt"/>
              </a:rPr>
              <a:t> </a:t>
            </a:r>
            <a:r>
              <a:rPr lang="es-ES" sz="1200" dirty="0" err="1">
                <a:ea typeface="+mn-lt"/>
                <a:cs typeface="+mn-lt"/>
              </a:rPr>
              <a:t>received</a:t>
            </a:r>
            <a:r>
              <a:rPr lang="es-ES" sz="1200" dirty="0">
                <a:ea typeface="+mn-lt"/>
                <a:cs typeface="+mn-lt"/>
              </a:rPr>
              <a:t> and </a:t>
            </a:r>
            <a:r>
              <a:rPr lang="es-ES" sz="1200" dirty="0" err="1">
                <a:ea typeface="+mn-lt"/>
                <a:cs typeface="+mn-lt"/>
              </a:rPr>
              <a:t>the</a:t>
            </a:r>
            <a:r>
              <a:rPr lang="es-ES" sz="1200" dirty="0">
                <a:ea typeface="+mn-lt"/>
                <a:cs typeface="+mn-lt"/>
              </a:rPr>
              <a:t> dates </a:t>
            </a:r>
            <a:r>
              <a:rPr lang="es-ES" sz="1200" dirty="0" err="1">
                <a:ea typeface="+mn-lt"/>
                <a:cs typeface="+mn-lt"/>
              </a:rPr>
              <a:t>you</a:t>
            </a:r>
            <a:r>
              <a:rPr lang="es-ES" sz="1200" dirty="0">
                <a:ea typeface="+mn-lt"/>
                <a:cs typeface="+mn-lt"/>
              </a:rPr>
              <a:t> </a:t>
            </a:r>
            <a:r>
              <a:rPr lang="es-ES" sz="1200" dirty="0" err="1">
                <a:ea typeface="+mn-lt"/>
                <a:cs typeface="+mn-lt"/>
              </a:rPr>
              <a:t>received</a:t>
            </a:r>
            <a:r>
              <a:rPr lang="es-ES" sz="1200" dirty="0">
                <a:ea typeface="+mn-lt"/>
                <a:cs typeface="+mn-lt"/>
              </a:rPr>
              <a:t> </a:t>
            </a:r>
            <a:r>
              <a:rPr lang="es-ES" sz="1200" dirty="0" err="1">
                <a:ea typeface="+mn-lt"/>
                <a:cs typeface="+mn-lt"/>
              </a:rPr>
              <a:t>them</a:t>
            </a:r>
            <a:r>
              <a:rPr lang="es-ES" sz="1200" dirty="0">
                <a:ea typeface="+mn-lt"/>
                <a:cs typeface="+mn-lt"/>
              </a:rPr>
              <a:t>, </a:t>
            </a:r>
            <a:r>
              <a:rPr lang="es-ES" sz="1200" dirty="0" err="1">
                <a:ea typeface="+mn-lt"/>
                <a:cs typeface="+mn-lt"/>
              </a:rPr>
              <a:t>your</a:t>
            </a:r>
            <a:r>
              <a:rPr lang="es-ES" sz="1200" dirty="0">
                <a:ea typeface="+mn-lt"/>
                <a:cs typeface="+mn-lt"/>
              </a:rPr>
              <a:t> </a:t>
            </a:r>
            <a:r>
              <a:rPr lang="es-ES" sz="1200" dirty="0" err="1">
                <a:ea typeface="+mn-lt"/>
                <a:cs typeface="+mn-lt"/>
              </a:rPr>
              <a:t>major</a:t>
            </a:r>
            <a:r>
              <a:rPr lang="es-ES" sz="1200" dirty="0">
                <a:ea typeface="+mn-lt"/>
                <a:cs typeface="+mn-lt"/>
              </a:rPr>
              <a:t> </a:t>
            </a:r>
            <a:r>
              <a:rPr lang="es-ES" sz="1200" dirty="0" err="1">
                <a:ea typeface="+mn-lt"/>
                <a:cs typeface="+mn-lt"/>
              </a:rPr>
              <a:t>ﬁeld</a:t>
            </a:r>
            <a:r>
              <a:rPr lang="es-ES" sz="1200" dirty="0">
                <a:ea typeface="+mn-lt"/>
                <a:cs typeface="+mn-lt"/>
              </a:rPr>
              <a:t>(s) of </a:t>
            </a:r>
            <a:r>
              <a:rPr lang="es-ES" sz="1200" dirty="0" err="1">
                <a:ea typeface="+mn-lt"/>
                <a:cs typeface="+mn-lt"/>
              </a:rPr>
              <a:t>study</a:t>
            </a:r>
            <a:r>
              <a:rPr lang="es-ES" sz="1200" dirty="0">
                <a:ea typeface="+mn-lt"/>
                <a:cs typeface="+mn-lt"/>
              </a:rPr>
              <a:t>, and </a:t>
            </a:r>
            <a:r>
              <a:rPr lang="es-ES" sz="1200" dirty="0" err="1">
                <a:ea typeface="+mn-lt"/>
                <a:cs typeface="+mn-lt"/>
              </a:rPr>
              <a:t>any</a:t>
            </a:r>
            <a:r>
              <a:rPr lang="es-ES" sz="1200" dirty="0">
                <a:ea typeface="+mn-lt"/>
                <a:cs typeface="+mn-lt"/>
              </a:rPr>
              <a:t> </a:t>
            </a:r>
            <a:r>
              <a:rPr lang="es-ES" sz="1200" dirty="0" err="1">
                <a:ea typeface="+mn-lt"/>
                <a:cs typeface="+mn-lt"/>
              </a:rPr>
              <a:t>academic</a:t>
            </a:r>
            <a:r>
              <a:rPr lang="es-ES" sz="1200" dirty="0">
                <a:ea typeface="+mn-lt"/>
                <a:cs typeface="+mn-lt"/>
              </a:rPr>
              <a:t> </a:t>
            </a:r>
            <a:r>
              <a:rPr lang="es-ES" sz="1200" dirty="0" err="1">
                <a:ea typeface="+mn-lt"/>
                <a:cs typeface="+mn-lt"/>
              </a:rPr>
              <a:t>honors</a:t>
            </a:r>
            <a:r>
              <a:rPr lang="es-ES" sz="1200" dirty="0">
                <a:ea typeface="+mn-lt"/>
                <a:cs typeface="+mn-lt"/>
              </a:rPr>
              <a:t> </a:t>
            </a:r>
            <a:r>
              <a:rPr lang="es-ES" sz="1200" dirty="0" err="1">
                <a:ea typeface="+mn-lt"/>
                <a:cs typeface="+mn-lt"/>
              </a:rPr>
              <a:t>you</a:t>
            </a:r>
            <a:r>
              <a:rPr lang="es-ES" sz="1200" dirty="0">
                <a:ea typeface="+mn-lt"/>
                <a:cs typeface="+mn-lt"/>
              </a:rPr>
              <a:t> </a:t>
            </a:r>
            <a:r>
              <a:rPr lang="es-ES" sz="1200" dirty="0" err="1">
                <a:ea typeface="+mn-lt"/>
                <a:cs typeface="+mn-lt"/>
              </a:rPr>
              <a:t>have</a:t>
            </a:r>
            <a:r>
              <a:rPr lang="es-ES" sz="1200" dirty="0">
                <a:ea typeface="+mn-lt"/>
                <a:cs typeface="+mn-lt"/>
              </a:rPr>
              <a:t> </a:t>
            </a:r>
            <a:r>
              <a:rPr lang="es-ES" sz="1200" dirty="0" err="1">
                <a:ea typeface="+mn-lt"/>
                <a:cs typeface="+mn-lt"/>
              </a:rPr>
              <a:t>earned</a:t>
            </a:r>
            <a:r>
              <a:rPr lang="es-ES" sz="1200" dirty="0">
                <a:ea typeface="+mn-lt"/>
                <a:cs typeface="+mn-lt"/>
              </a:rPr>
              <a:t>.</a:t>
            </a:r>
            <a:endParaRPr lang="es-ES" sz="1200" b="1" dirty="0">
              <a:cs typeface="Calibri"/>
            </a:endParaRPr>
          </a:p>
        </p:txBody>
      </p:sp>
      <p:cxnSp>
        <p:nvCxnSpPr>
          <p:cNvPr id="17" name="Conector recto de flecha 16">
            <a:extLst>
              <a:ext uri="{FF2B5EF4-FFF2-40B4-BE49-F238E27FC236}">
                <a16:creationId xmlns="" xmlns:a16="http://schemas.microsoft.com/office/drawing/2014/main" id="{0CC1DC1F-96E9-B9A0-C54F-E2E2DFAA410F}"/>
              </a:ext>
            </a:extLst>
          </p:cNvPr>
          <p:cNvCxnSpPr>
            <a:cxnSpLocks/>
          </p:cNvCxnSpPr>
          <p:nvPr/>
        </p:nvCxnSpPr>
        <p:spPr>
          <a:xfrm flipV="1">
            <a:off x="4100435" y="3460599"/>
            <a:ext cx="781352" cy="1008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CuadroTexto 17">
            <a:extLst>
              <a:ext uri="{FF2B5EF4-FFF2-40B4-BE49-F238E27FC236}">
                <a16:creationId xmlns="" xmlns:a16="http://schemas.microsoft.com/office/drawing/2014/main" id="{F20D4AB5-80ED-61AE-2BD0-03040F0E3754}"/>
              </a:ext>
            </a:extLst>
          </p:cNvPr>
          <p:cNvSpPr txBox="1"/>
          <p:nvPr/>
        </p:nvSpPr>
        <p:spPr>
          <a:xfrm>
            <a:off x="1652965" y="5378299"/>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cs typeface="Calibri"/>
              </a:rPr>
              <a:t>Employment</a:t>
            </a:r>
            <a:r>
              <a:rPr lang="es-ES" sz="1200" b="1" dirty="0">
                <a:cs typeface="Calibri"/>
              </a:rPr>
              <a:t> </a:t>
            </a:r>
            <a:r>
              <a:rPr lang="es-ES" sz="1200" b="1" dirty="0" err="1">
                <a:cs typeface="Calibri"/>
              </a:rPr>
              <a:t>Experience</a:t>
            </a:r>
            <a:r>
              <a:rPr lang="es-ES" sz="1200" b="1" dirty="0">
                <a:cs typeface="Calibri"/>
              </a:rPr>
              <a:t>: </a:t>
            </a:r>
            <a:r>
              <a:rPr lang="es-ES" sz="1200" dirty="0" err="1">
                <a:ea typeface="+mn-lt"/>
                <a:cs typeface="+mn-lt"/>
              </a:rPr>
              <a:t>Organize</a:t>
            </a:r>
            <a:r>
              <a:rPr lang="es-ES" sz="1200" dirty="0">
                <a:ea typeface="+mn-lt"/>
                <a:cs typeface="+mn-lt"/>
              </a:rPr>
              <a:t> </a:t>
            </a:r>
            <a:r>
              <a:rPr lang="es-ES" sz="1200" dirty="0" err="1">
                <a:ea typeface="+mn-lt"/>
                <a:cs typeface="+mn-lt"/>
              </a:rPr>
              <a:t>your</a:t>
            </a:r>
            <a:r>
              <a:rPr lang="es-ES" sz="1200" dirty="0">
                <a:ea typeface="+mn-lt"/>
                <a:cs typeface="+mn-lt"/>
              </a:rPr>
              <a:t> </a:t>
            </a:r>
            <a:r>
              <a:rPr lang="es-ES" sz="1200" dirty="0" err="1">
                <a:ea typeface="+mn-lt"/>
                <a:cs typeface="+mn-lt"/>
              </a:rPr>
              <a:t>employment</a:t>
            </a:r>
            <a:r>
              <a:rPr lang="es-ES" sz="1200" dirty="0">
                <a:ea typeface="+mn-lt"/>
                <a:cs typeface="+mn-lt"/>
              </a:rPr>
              <a:t> </a:t>
            </a:r>
            <a:r>
              <a:rPr lang="es-ES" sz="1200" dirty="0" err="1">
                <a:ea typeface="+mn-lt"/>
                <a:cs typeface="+mn-lt"/>
              </a:rPr>
              <a:t>experience</a:t>
            </a:r>
            <a:r>
              <a:rPr lang="es-ES" sz="1200" dirty="0">
                <a:ea typeface="+mn-lt"/>
                <a:cs typeface="+mn-lt"/>
              </a:rPr>
              <a:t> in reverse </a:t>
            </a:r>
            <a:r>
              <a:rPr lang="es-ES" sz="1200" dirty="0" err="1">
                <a:ea typeface="+mn-lt"/>
                <a:cs typeface="+mn-lt"/>
              </a:rPr>
              <a:t>chronological</a:t>
            </a:r>
            <a:r>
              <a:rPr lang="es-ES" sz="1200" dirty="0">
                <a:ea typeface="+mn-lt"/>
                <a:cs typeface="+mn-lt"/>
              </a:rPr>
              <a:t> </a:t>
            </a:r>
            <a:r>
              <a:rPr lang="es-ES" sz="1200" dirty="0" err="1">
                <a:ea typeface="+mn-lt"/>
                <a:cs typeface="+mn-lt"/>
              </a:rPr>
              <a:t>order</a:t>
            </a:r>
            <a:r>
              <a:rPr lang="es-ES" sz="1200" dirty="0">
                <a:ea typeface="+mn-lt"/>
                <a:cs typeface="+mn-lt"/>
              </a:rPr>
              <a:t>, </a:t>
            </a:r>
            <a:r>
              <a:rPr lang="es-ES" sz="1200" dirty="0" err="1">
                <a:ea typeface="+mn-lt"/>
                <a:cs typeface="+mn-lt"/>
              </a:rPr>
              <a:t>starting</a:t>
            </a:r>
            <a:r>
              <a:rPr lang="es-ES" sz="1200" dirty="0">
                <a:ea typeface="+mn-lt"/>
                <a:cs typeface="+mn-lt"/>
              </a:rPr>
              <a:t> </a:t>
            </a:r>
            <a:r>
              <a:rPr lang="es-ES" sz="1200" dirty="0" err="1">
                <a:ea typeface="+mn-lt"/>
                <a:cs typeface="+mn-lt"/>
              </a:rPr>
              <a:t>with</a:t>
            </a:r>
            <a:r>
              <a:rPr lang="es-ES" sz="1200" dirty="0">
                <a:ea typeface="+mn-lt"/>
                <a:cs typeface="+mn-lt"/>
              </a:rPr>
              <a:t> </a:t>
            </a:r>
            <a:r>
              <a:rPr lang="es-ES" sz="1200" dirty="0" err="1">
                <a:ea typeface="+mn-lt"/>
                <a:cs typeface="+mn-lt"/>
              </a:rPr>
              <a:t>your</a:t>
            </a:r>
            <a:r>
              <a:rPr lang="es-ES" sz="1200" dirty="0">
                <a:ea typeface="+mn-lt"/>
                <a:cs typeface="+mn-lt"/>
              </a:rPr>
              <a:t> </a:t>
            </a:r>
            <a:r>
              <a:rPr lang="es-ES" sz="1200" dirty="0" err="1">
                <a:ea typeface="+mn-lt"/>
                <a:cs typeface="+mn-lt"/>
              </a:rPr>
              <a:t>most</a:t>
            </a:r>
            <a:r>
              <a:rPr lang="es-ES" sz="1200" dirty="0">
                <a:ea typeface="+mn-lt"/>
                <a:cs typeface="+mn-lt"/>
              </a:rPr>
              <a:t> </a:t>
            </a:r>
            <a:r>
              <a:rPr lang="es-ES" sz="1200" dirty="0" err="1">
                <a:ea typeface="+mn-lt"/>
                <a:cs typeface="+mn-lt"/>
              </a:rPr>
              <a:t>recent</a:t>
            </a:r>
            <a:r>
              <a:rPr lang="es-ES" sz="1200" dirty="0">
                <a:ea typeface="+mn-lt"/>
                <a:cs typeface="+mn-lt"/>
              </a:rPr>
              <a:t> </a:t>
            </a:r>
            <a:r>
              <a:rPr lang="es-ES" sz="1200" dirty="0" err="1">
                <a:ea typeface="+mn-lt"/>
                <a:cs typeface="+mn-lt"/>
              </a:rPr>
              <a:t>job</a:t>
            </a:r>
            <a:r>
              <a:rPr lang="es-ES" sz="1200" dirty="0">
                <a:ea typeface="+mn-lt"/>
                <a:cs typeface="+mn-lt"/>
              </a:rPr>
              <a:t> and </a:t>
            </a:r>
            <a:r>
              <a:rPr lang="es-ES" sz="1200" dirty="0" err="1">
                <a:ea typeface="+mn-lt"/>
                <a:cs typeface="+mn-lt"/>
              </a:rPr>
              <a:t>working</a:t>
            </a:r>
            <a:r>
              <a:rPr lang="es-ES" sz="1200" dirty="0">
                <a:ea typeface="+mn-lt"/>
                <a:cs typeface="+mn-lt"/>
              </a:rPr>
              <a:t> </a:t>
            </a:r>
            <a:r>
              <a:rPr lang="es-ES" sz="1200" dirty="0" err="1">
                <a:ea typeface="+mn-lt"/>
                <a:cs typeface="+mn-lt"/>
              </a:rPr>
              <a:t>backward</a:t>
            </a:r>
            <a:r>
              <a:rPr lang="es-ES" sz="1200" dirty="0">
                <a:ea typeface="+mn-lt"/>
                <a:cs typeface="+mn-lt"/>
              </a:rPr>
              <a:t> </a:t>
            </a:r>
            <a:r>
              <a:rPr lang="es-ES" sz="1200" dirty="0" err="1">
                <a:ea typeface="+mn-lt"/>
                <a:cs typeface="+mn-lt"/>
              </a:rPr>
              <a:t>under</a:t>
            </a:r>
            <a:r>
              <a:rPr lang="es-ES" sz="1200" dirty="0">
                <a:ea typeface="+mn-lt"/>
                <a:cs typeface="+mn-lt"/>
              </a:rPr>
              <a:t> a single </a:t>
            </a:r>
            <a:r>
              <a:rPr lang="es-ES" sz="1200" dirty="0" err="1">
                <a:ea typeface="+mn-lt"/>
                <a:cs typeface="+mn-lt"/>
              </a:rPr>
              <a:t>major</a:t>
            </a:r>
            <a:r>
              <a:rPr lang="es-ES" sz="1200" dirty="0">
                <a:ea typeface="+mn-lt"/>
                <a:cs typeface="+mn-lt"/>
              </a:rPr>
              <a:t> </a:t>
            </a:r>
            <a:r>
              <a:rPr lang="es-ES" sz="1200" dirty="0" err="1">
                <a:ea typeface="+mn-lt"/>
                <a:cs typeface="+mn-lt"/>
              </a:rPr>
              <a:t>heading</a:t>
            </a:r>
            <a:r>
              <a:rPr lang="es-ES" sz="1200" dirty="0">
                <a:ea typeface="+mn-lt"/>
                <a:cs typeface="+mn-lt"/>
              </a:rPr>
              <a:t> </a:t>
            </a:r>
            <a:r>
              <a:rPr lang="es-ES" sz="1200" dirty="0" err="1">
                <a:ea typeface="+mn-lt"/>
                <a:cs typeface="+mn-lt"/>
              </a:rPr>
              <a:t>called</a:t>
            </a:r>
            <a:r>
              <a:rPr lang="es-ES" sz="1200" dirty="0">
                <a:ea typeface="+mn-lt"/>
                <a:cs typeface="+mn-lt"/>
              </a:rPr>
              <a:t> “</a:t>
            </a:r>
            <a:r>
              <a:rPr lang="es-ES" sz="1200" dirty="0" err="1">
                <a:ea typeface="+mn-lt"/>
                <a:cs typeface="+mn-lt"/>
              </a:rPr>
              <a:t>Experience</a:t>
            </a:r>
            <a:r>
              <a:rPr lang="es-ES" sz="1200" dirty="0">
                <a:ea typeface="+mn-lt"/>
                <a:cs typeface="+mn-lt"/>
              </a:rPr>
              <a:t>,” “</a:t>
            </a:r>
            <a:r>
              <a:rPr lang="es-ES" sz="1200" dirty="0" err="1">
                <a:ea typeface="+mn-lt"/>
                <a:cs typeface="+mn-lt"/>
              </a:rPr>
              <a:t>Employment</a:t>
            </a:r>
            <a:r>
              <a:rPr lang="es-ES" sz="1200" dirty="0">
                <a:ea typeface="+mn-lt"/>
                <a:cs typeface="+mn-lt"/>
              </a:rPr>
              <a:t>,” “Professional </a:t>
            </a:r>
            <a:r>
              <a:rPr lang="es-ES" sz="1200" dirty="0" err="1">
                <a:ea typeface="+mn-lt"/>
                <a:cs typeface="+mn-lt"/>
              </a:rPr>
              <a:t>Experience</a:t>
            </a:r>
            <a:r>
              <a:rPr lang="es-ES" sz="1200" dirty="0">
                <a:ea typeface="+mn-lt"/>
                <a:cs typeface="+mn-lt"/>
              </a:rPr>
              <a:t>,” </a:t>
            </a:r>
            <a:endParaRPr lang="es-ES" sz="1200" dirty="0">
              <a:cs typeface="Calibri"/>
            </a:endParaRPr>
          </a:p>
        </p:txBody>
      </p:sp>
      <p:cxnSp>
        <p:nvCxnSpPr>
          <p:cNvPr id="20" name="Conector recto de flecha 19">
            <a:extLst>
              <a:ext uri="{FF2B5EF4-FFF2-40B4-BE49-F238E27FC236}">
                <a16:creationId xmlns="" xmlns:a16="http://schemas.microsoft.com/office/drawing/2014/main" id="{12BBF2B6-A703-EDA5-E5B6-A33EA034466F}"/>
              </a:ext>
            </a:extLst>
          </p:cNvPr>
          <p:cNvCxnSpPr>
            <a:cxnSpLocks/>
          </p:cNvCxnSpPr>
          <p:nvPr/>
        </p:nvCxnSpPr>
        <p:spPr>
          <a:xfrm flipV="1">
            <a:off x="4306054" y="4561264"/>
            <a:ext cx="527352" cy="10934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ector recto de flecha 20">
            <a:extLst>
              <a:ext uri="{FF2B5EF4-FFF2-40B4-BE49-F238E27FC236}">
                <a16:creationId xmlns="" xmlns:a16="http://schemas.microsoft.com/office/drawing/2014/main" id="{4C176E21-7B13-C702-15F8-19B3DCD99DAA}"/>
              </a:ext>
            </a:extLst>
          </p:cNvPr>
          <p:cNvCxnSpPr>
            <a:cxnSpLocks/>
          </p:cNvCxnSpPr>
          <p:nvPr/>
        </p:nvCxnSpPr>
        <p:spPr>
          <a:xfrm flipH="1" flipV="1">
            <a:off x="7119405" y="3000980"/>
            <a:ext cx="742648" cy="1499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CuadroTexto 21">
            <a:extLst>
              <a:ext uri="{FF2B5EF4-FFF2-40B4-BE49-F238E27FC236}">
                <a16:creationId xmlns="" xmlns:a16="http://schemas.microsoft.com/office/drawing/2014/main" id="{0362EA0C-D10B-C31D-FD07-7B5193568BBA}"/>
              </a:ext>
            </a:extLst>
          </p:cNvPr>
          <p:cNvSpPr txBox="1"/>
          <p:nvPr/>
        </p:nvSpPr>
        <p:spPr>
          <a:xfrm>
            <a:off x="7613650" y="3985078"/>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dirty="0" err="1"/>
              <a:t>Related</a:t>
            </a:r>
            <a:r>
              <a:rPr lang="es-ES" sz="1200" b="1" dirty="0"/>
              <a:t> </a:t>
            </a:r>
            <a:r>
              <a:rPr lang="es-ES" sz="1200" b="1" dirty="0" err="1"/>
              <a:t>skills</a:t>
            </a:r>
            <a:r>
              <a:rPr lang="es-ES" sz="1200" b="1" dirty="0"/>
              <a:t> and </a:t>
            </a:r>
            <a:r>
              <a:rPr lang="es-ES" sz="1200" b="1" dirty="0" err="1"/>
              <a:t>abilities</a:t>
            </a:r>
            <a:r>
              <a:rPr lang="es-ES" sz="1200" b="1" dirty="0"/>
              <a:t>: </a:t>
            </a:r>
            <a:r>
              <a:rPr lang="es-ES" sz="1200" dirty="0" err="1"/>
              <a:t>You</a:t>
            </a:r>
            <a:r>
              <a:rPr lang="es-ES" sz="1200" b="1" dirty="0"/>
              <a:t> </a:t>
            </a:r>
            <a:r>
              <a:rPr lang="es-ES" sz="1200" dirty="0" err="1"/>
              <a:t>might</a:t>
            </a:r>
            <a:r>
              <a:rPr lang="es-ES" sz="1200" dirty="0">
                <a:ea typeface="+mn-lt"/>
                <a:cs typeface="+mn-lt"/>
              </a:rPr>
              <a:t> </a:t>
            </a:r>
            <a:r>
              <a:rPr lang="es-ES" sz="1200" dirty="0" err="1">
                <a:ea typeface="+mn-lt"/>
                <a:cs typeface="+mn-lt"/>
              </a:rPr>
              <a:t>list</a:t>
            </a:r>
            <a:r>
              <a:rPr lang="es-ES" sz="1200" dirty="0">
                <a:ea typeface="+mn-lt"/>
                <a:cs typeface="+mn-lt"/>
              </a:rPr>
              <a:t> in a </a:t>
            </a:r>
            <a:r>
              <a:rPr lang="es-ES" sz="1200" dirty="0" err="1">
                <a:ea typeface="+mn-lt"/>
                <a:cs typeface="+mn-lt"/>
              </a:rPr>
              <a:t>skills</a:t>
            </a:r>
            <a:r>
              <a:rPr lang="es-ES" sz="1200" dirty="0">
                <a:ea typeface="+mn-lt"/>
                <a:cs typeface="+mn-lt"/>
              </a:rPr>
              <a:t> </a:t>
            </a:r>
            <a:r>
              <a:rPr lang="es-ES" sz="1200" dirty="0" err="1">
                <a:ea typeface="+mn-lt"/>
                <a:cs typeface="+mn-lt"/>
              </a:rPr>
              <a:t>section</a:t>
            </a:r>
            <a:r>
              <a:rPr lang="es-ES" sz="1200" dirty="0">
                <a:ea typeface="+mn-lt"/>
                <a:cs typeface="+mn-lt"/>
              </a:rPr>
              <a:t> </a:t>
            </a:r>
            <a:r>
              <a:rPr lang="es-ES" sz="1200" dirty="0" err="1">
                <a:ea typeface="+mn-lt"/>
                <a:cs typeface="+mn-lt"/>
              </a:rPr>
              <a:t>items</a:t>
            </a:r>
            <a:r>
              <a:rPr lang="es-ES" sz="1200" dirty="0">
                <a:ea typeface="+mn-lt"/>
                <a:cs typeface="+mn-lt"/>
              </a:rPr>
              <a:t> </a:t>
            </a:r>
            <a:r>
              <a:rPr lang="es-ES" sz="1200" dirty="0" err="1">
                <a:ea typeface="+mn-lt"/>
                <a:cs typeface="+mn-lt"/>
              </a:rPr>
              <a:t>such</a:t>
            </a:r>
            <a:r>
              <a:rPr lang="es-ES" sz="1200" dirty="0">
                <a:ea typeface="+mn-lt"/>
                <a:cs typeface="+mn-lt"/>
              </a:rPr>
              <a:t> </a:t>
            </a:r>
            <a:r>
              <a:rPr lang="es-ES" sz="1200" dirty="0" err="1">
                <a:ea typeface="+mn-lt"/>
                <a:cs typeface="+mn-lt"/>
              </a:rPr>
              <a:t>fluency</a:t>
            </a:r>
            <a:r>
              <a:rPr lang="es-ES" sz="1200" dirty="0">
                <a:ea typeface="+mn-lt"/>
                <a:cs typeface="+mn-lt"/>
              </a:rPr>
              <a:t> in </a:t>
            </a:r>
            <a:r>
              <a:rPr lang="es-ES" sz="1200" dirty="0" err="1">
                <a:ea typeface="+mn-lt"/>
                <a:cs typeface="+mn-lt"/>
              </a:rPr>
              <a:t>foreign</a:t>
            </a:r>
            <a:r>
              <a:rPr lang="es-ES" sz="1200" dirty="0">
                <a:ea typeface="+mn-lt"/>
                <a:cs typeface="+mn-lt"/>
              </a:rPr>
              <a:t> </a:t>
            </a:r>
            <a:r>
              <a:rPr lang="es-ES" sz="1200" dirty="0" err="1">
                <a:ea typeface="+mn-lt"/>
                <a:cs typeface="+mn-lt"/>
              </a:rPr>
              <a:t>languages</a:t>
            </a:r>
            <a:r>
              <a:rPr lang="es-ES" sz="1200" dirty="0">
                <a:ea typeface="+mn-lt"/>
                <a:cs typeface="+mn-lt"/>
              </a:rPr>
              <a:t>, </a:t>
            </a:r>
            <a:r>
              <a:rPr lang="es-ES" sz="1200" dirty="0" err="1">
                <a:ea typeface="+mn-lt"/>
                <a:cs typeface="+mn-lt"/>
              </a:rPr>
              <a:t>writing</a:t>
            </a:r>
            <a:r>
              <a:rPr lang="es-ES" sz="1200" dirty="0">
                <a:ea typeface="+mn-lt"/>
                <a:cs typeface="+mn-lt"/>
              </a:rPr>
              <a:t> and </a:t>
            </a:r>
            <a:r>
              <a:rPr lang="es-ES" sz="1200" dirty="0" err="1">
                <a:ea typeface="+mn-lt"/>
                <a:cs typeface="+mn-lt"/>
              </a:rPr>
              <a:t>editing</a:t>
            </a:r>
            <a:r>
              <a:rPr lang="es-ES" sz="1200" dirty="0">
                <a:ea typeface="+mn-lt"/>
                <a:cs typeface="+mn-lt"/>
              </a:rPr>
              <a:t> </a:t>
            </a:r>
            <a:r>
              <a:rPr lang="es-ES" sz="1200" dirty="0" err="1">
                <a:ea typeface="+mn-lt"/>
                <a:cs typeface="+mn-lt"/>
              </a:rPr>
              <a:t>abilities</a:t>
            </a:r>
            <a:r>
              <a:rPr lang="es-ES" sz="1200" dirty="0">
                <a:ea typeface="+mn-lt"/>
                <a:cs typeface="+mn-lt"/>
              </a:rPr>
              <a:t>, </a:t>
            </a:r>
            <a:r>
              <a:rPr lang="es-ES" sz="1200" dirty="0" err="1">
                <a:ea typeface="+mn-lt"/>
                <a:cs typeface="+mn-lt"/>
              </a:rPr>
              <a:t>specialized</a:t>
            </a:r>
            <a:r>
              <a:rPr lang="es-ES" sz="1200" dirty="0">
                <a:ea typeface="+mn-lt"/>
                <a:cs typeface="+mn-lt"/>
              </a:rPr>
              <a:t> </a:t>
            </a:r>
            <a:r>
              <a:rPr lang="es-ES" sz="1200" dirty="0" err="1">
                <a:ea typeface="+mn-lt"/>
                <a:cs typeface="+mn-lt"/>
              </a:rPr>
              <a:t>technical</a:t>
            </a:r>
            <a:r>
              <a:rPr lang="es-ES" sz="1200" dirty="0">
                <a:ea typeface="+mn-lt"/>
                <a:cs typeface="+mn-lt"/>
              </a:rPr>
              <a:t> </a:t>
            </a:r>
            <a:r>
              <a:rPr lang="es-ES" sz="1200" dirty="0" err="1">
                <a:ea typeface="+mn-lt"/>
                <a:cs typeface="+mn-lt"/>
              </a:rPr>
              <a:t>knowledge</a:t>
            </a:r>
            <a:r>
              <a:rPr lang="es-ES" sz="1200" dirty="0">
                <a:ea typeface="+mn-lt"/>
                <a:cs typeface="+mn-lt"/>
              </a:rPr>
              <a:t>, </a:t>
            </a:r>
            <a:r>
              <a:rPr lang="es-ES" sz="1200" dirty="0" err="1">
                <a:ea typeface="+mn-lt"/>
                <a:cs typeface="+mn-lt"/>
              </a:rPr>
              <a:t>or</a:t>
            </a:r>
            <a:r>
              <a:rPr lang="es-ES" sz="1200" dirty="0">
                <a:ea typeface="+mn-lt"/>
                <a:cs typeface="+mn-lt"/>
              </a:rPr>
              <a:t> </a:t>
            </a:r>
            <a:r>
              <a:rPr lang="es-ES" sz="1200" dirty="0" err="1">
                <a:ea typeface="+mn-lt"/>
                <a:cs typeface="+mn-lt"/>
              </a:rPr>
              <a:t>computer</a:t>
            </a:r>
            <a:r>
              <a:rPr lang="es-ES" sz="1200" dirty="0">
                <a:ea typeface="+mn-lt"/>
                <a:cs typeface="+mn-lt"/>
              </a:rPr>
              <a:t> </a:t>
            </a:r>
            <a:r>
              <a:rPr lang="es-ES" sz="1200" dirty="0" err="1">
                <a:ea typeface="+mn-lt"/>
                <a:cs typeface="+mn-lt"/>
              </a:rPr>
              <a:t>skills</a:t>
            </a:r>
            <a:r>
              <a:rPr lang="es-ES" sz="1200" dirty="0">
                <a:ea typeface="+mn-lt"/>
                <a:cs typeface="+mn-lt"/>
              </a:rPr>
              <a:t> (</a:t>
            </a:r>
            <a:r>
              <a:rPr lang="es-ES" sz="1200" dirty="0" err="1">
                <a:ea typeface="+mn-lt"/>
                <a:cs typeface="+mn-lt"/>
              </a:rPr>
              <a:t>including</a:t>
            </a:r>
            <a:r>
              <a:rPr lang="es-ES" sz="1200" dirty="0">
                <a:ea typeface="+mn-lt"/>
                <a:cs typeface="+mn-lt"/>
              </a:rPr>
              <a:t> </a:t>
            </a:r>
            <a:r>
              <a:rPr lang="es-ES" sz="1200" dirty="0" err="1">
                <a:ea typeface="+mn-lt"/>
                <a:cs typeface="+mn-lt"/>
              </a:rPr>
              <a:t>knowledge</a:t>
            </a:r>
            <a:r>
              <a:rPr lang="es-ES" sz="1200" dirty="0">
                <a:ea typeface="+mn-lt"/>
                <a:cs typeface="+mn-lt"/>
              </a:rPr>
              <a:t> of </a:t>
            </a:r>
            <a:r>
              <a:rPr lang="es-ES" sz="1200" dirty="0" err="1">
                <a:ea typeface="+mn-lt"/>
                <a:cs typeface="+mn-lt"/>
              </a:rPr>
              <a:t>speciﬁc</a:t>
            </a:r>
            <a:r>
              <a:rPr lang="es-ES" sz="1200" dirty="0">
                <a:ea typeface="+mn-lt"/>
                <a:cs typeface="+mn-lt"/>
              </a:rPr>
              <a:t> </a:t>
            </a:r>
            <a:r>
              <a:rPr lang="es-ES" sz="1200" dirty="0" err="1">
                <a:ea typeface="+mn-lt"/>
                <a:cs typeface="+mn-lt"/>
              </a:rPr>
              <a:t>languages</a:t>
            </a:r>
            <a:r>
              <a:rPr lang="es-ES" sz="1200" dirty="0">
                <a:ea typeface="+mn-lt"/>
                <a:cs typeface="+mn-lt"/>
              </a:rPr>
              <a:t>, software, and hardware).</a:t>
            </a:r>
            <a:endParaRPr lang="es-ES" sz="1200" b="1" dirty="0">
              <a:cs typeface="Calibri"/>
            </a:endParaRPr>
          </a:p>
        </p:txBody>
      </p:sp>
      <p:cxnSp>
        <p:nvCxnSpPr>
          <p:cNvPr id="23" name="Conector recto de flecha 22">
            <a:extLst>
              <a:ext uri="{FF2B5EF4-FFF2-40B4-BE49-F238E27FC236}">
                <a16:creationId xmlns="" xmlns:a16="http://schemas.microsoft.com/office/drawing/2014/main" id="{58D94BDF-04ED-E933-4493-AA0BA224E3BD}"/>
              </a:ext>
            </a:extLst>
          </p:cNvPr>
          <p:cNvCxnSpPr>
            <a:cxnSpLocks/>
          </p:cNvCxnSpPr>
          <p:nvPr/>
        </p:nvCxnSpPr>
        <p:spPr>
          <a:xfrm flipH="1">
            <a:off x="6853309" y="4662865"/>
            <a:ext cx="887791" cy="4426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CuadroTexto 23">
            <a:extLst>
              <a:ext uri="{FF2B5EF4-FFF2-40B4-BE49-F238E27FC236}">
                <a16:creationId xmlns="" xmlns:a16="http://schemas.microsoft.com/office/drawing/2014/main" id="{4E8BF99B-2667-8AB3-5F1C-3ED773B66021}"/>
              </a:ext>
            </a:extLst>
          </p:cNvPr>
          <p:cNvSpPr txBox="1"/>
          <p:nvPr/>
        </p:nvSpPr>
        <p:spPr>
          <a:xfrm>
            <a:off x="7611382" y="5204430"/>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a:t>Honor and </a:t>
            </a:r>
            <a:r>
              <a:rPr lang="es-ES" sz="1200" b="1" err="1"/>
              <a:t>activities</a:t>
            </a:r>
            <a:r>
              <a:rPr lang="es-ES" sz="1200" b="1"/>
              <a:t>:</a:t>
            </a:r>
            <a:r>
              <a:rPr lang="es-ES" sz="1200" b="1">
                <a:ea typeface="+mn-lt"/>
                <a:cs typeface="+mn-lt"/>
              </a:rPr>
              <a:t> </a:t>
            </a:r>
            <a:r>
              <a:rPr lang="es-ES" sz="1200" err="1">
                <a:ea typeface="+mn-lt"/>
                <a:cs typeface="+mn-lt"/>
              </a:rPr>
              <a:t>Include</a:t>
            </a:r>
            <a:r>
              <a:rPr lang="es-ES" sz="1200">
                <a:ea typeface="+mn-lt"/>
                <a:cs typeface="+mn-lt"/>
              </a:rPr>
              <a:t> </a:t>
            </a:r>
            <a:r>
              <a:rPr lang="es-ES" sz="1200" err="1">
                <a:ea typeface="+mn-lt"/>
                <a:cs typeface="+mn-lt"/>
              </a:rPr>
              <a:t>items</a:t>
            </a:r>
            <a:r>
              <a:rPr lang="es-ES" sz="1200">
                <a:ea typeface="+mn-lt"/>
                <a:cs typeface="+mn-lt"/>
              </a:rPr>
              <a:t> </a:t>
            </a:r>
            <a:r>
              <a:rPr lang="es-ES" sz="1200" err="1">
                <a:ea typeface="+mn-lt"/>
                <a:cs typeface="+mn-lt"/>
              </a:rPr>
              <a:t>such</a:t>
            </a:r>
            <a:r>
              <a:rPr lang="es-ES" sz="1200">
                <a:ea typeface="+mn-lt"/>
                <a:cs typeface="+mn-lt"/>
              </a:rPr>
              <a:t> as </a:t>
            </a:r>
            <a:r>
              <a:rPr lang="es-ES" sz="1200" err="1">
                <a:ea typeface="+mn-lt"/>
                <a:cs typeface="+mn-lt"/>
              </a:rPr>
              <a:t>student</a:t>
            </a:r>
            <a:r>
              <a:rPr lang="es-ES" sz="1200">
                <a:ea typeface="+mn-lt"/>
                <a:cs typeface="+mn-lt"/>
              </a:rPr>
              <a:t> </a:t>
            </a:r>
            <a:r>
              <a:rPr lang="es-ES" sz="1200" err="1">
                <a:ea typeface="+mn-lt"/>
                <a:cs typeface="+mn-lt"/>
              </a:rPr>
              <a:t>or</a:t>
            </a:r>
            <a:r>
              <a:rPr lang="es-ES" sz="1200">
                <a:ea typeface="+mn-lt"/>
                <a:cs typeface="+mn-lt"/>
              </a:rPr>
              <a:t> </a:t>
            </a:r>
            <a:r>
              <a:rPr lang="es-ES" sz="1200" err="1">
                <a:ea typeface="+mn-lt"/>
                <a:cs typeface="+mn-lt"/>
              </a:rPr>
              <a:t>community</a:t>
            </a:r>
            <a:r>
              <a:rPr lang="es-ES" sz="1200">
                <a:ea typeface="+mn-lt"/>
                <a:cs typeface="+mn-lt"/>
              </a:rPr>
              <a:t> </a:t>
            </a:r>
            <a:r>
              <a:rPr lang="es-ES" sz="1200" err="1">
                <a:ea typeface="+mn-lt"/>
                <a:cs typeface="+mn-lt"/>
              </a:rPr>
              <a:t>activities</a:t>
            </a:r>
            <a:r>
              <a:rPr lang="es-ES" sz="1200">
                <a:ea typeface="+mn-lt"/>
                <a:cs typeface="+mn-lt"/>
              </a:rPr>
              <a:t>, </a:t>
            </a:r>
            <a:r>
              <a:rPr lang="es-ES" sz="1200" err="1">
                <a:ea typeface="+mn-lt"/>
                <a:cs typeface="+mn-lt"/>
              </a:rPr>
              <a:t>professional</a:t>
            </a:r>
            <a:r>
              <a:rPr lang="es-ES" sz="1200">
                <a:ea typeface="+mn-lt"/>
                <a:cs typeface="+mn-lt"/>
              </a:rPr>
              <a:t> </a:t>
            </a:r>
            <a:r>
              <a:rPr lang="es-ES" sz="1200" err="1">
                <a:ea typeface="+mn-lt"/>
                <a:cs typeface="+mn-lt"/>
              </a:rPr>
              <a:t>or</a:t>
            </a:r>
            <a:r>
              <a:rPr lang="es-ES" sz="1200">
                <a:ea typeface="+mn-lt"/>
                <a:cs typeface="+mn-lt"/>
              </a:rPr>
              <a:t> club </a:t>
            </a:r>
            <a:r>
              <a:rPr lang="es-ES" sz="1200" err="1">
                <a:ea typeface="+mn-lt"/>
                <a:cs typeface="+mn-lt"/>
              </a:rPr>
              <a:t>memberships</a:t>
            </a:r>
            <a:r>
              <a:rPr lang="es-ES" sz="1200">
                <a:ea typeface="+mn-lt"/>
                <a:cs typeface="+mn-lt"/>
              </a:rPr>
              <a:t>, </a:t>
            </a:r>
            <a:r>
              <a:rPr lang="es-ES" sz="1200" err="1">
                <a:ea typeface="+mn-lt"/>
                <a:cs typeface="+mn-lt"/>
              </a:rPr>
              <a:t>awards</a:t>
            </a:r>
            <a:r>
              <a:rPr lang="es-ES" sz="1200">
                <a:ea typeface="+mn-lt"/>
                <a:cs typeface="+mn-lt"/>
              </a:rPr>
              <a:t> </a:t>
            </a:r>
            <a:r>
              <a:rPr lang="es-ES" sz="1200" err="1">
                <a:ea typeface="+mn-lt"/>
                <a:cs typeface="+mn-lt"/>
              </a:rPr>
              <a:t>received</a:t>
            </a:r>
            <a:r>
              <a:rPr lang="es-ES" sz="1200">
                <a:ea typeface="+mn-lt"/>
                <a:cs typeface="+mn-lt"/>
              </a:rPr>
              <a:t>, and </a:t>
            </a:r>
            <a:r>
              <a:rPr lang="es-ES" sz="1200" err="1">
                <a:ea typeface="+mn-lt"/>
                <a:cs typeface="+mn-lt"/>
              </a:rPr>
              <a:t>published</a:t>
            </a:r>
            <a:r>
              <a:rPr lang="es-ES" sz="1200">
                <a:ea typeface="+mn-lt"/>
                <a:cs typeface="+mn-lt"/>
              </a:rPr>
              <a:t> </a:t>
            </a:r>
            <a:r>
              <a:rPr lang="es-ES" sz="1200" err="1">
                <a:ea typeface="+mn-lt"/>
                <a:cs typeface="+mn-lt"/>
              </a:rPr>
              <a:t>works</a:t>
            </a:r>
            <a:r>
              <a:rPr lang="es-ES" sz="1200">
                <a:ea typeface="+mn-lt"/>
                <a:cs typeface="+mn-lt"/>
              </a:rPr>
              <a:t>. Be selective</a:t>
            </a:r>
            <a:endParaRPr lang="es-ES" sz="1200" b="1" err="1">
              <a:cs typeface="Calibri"/>
            </a:endParaRPr>
          </a:p>
        </p:txBody>
      </p:sp>
      <p:sp>
        <p:nvSpPr>
          <p:cNvPr id="25" name="CuadroTexto 24">
            <a:extLst>
              <a:ext uri="{FF2B5EF4-FFF2-40B4-BE49-F238E27FC236}">
                <a16:creationId xmlns="" xmlns:a16="http://schemas.microsoft.com/office/drawing/2014/main" id="{13CDB574-E37B-F325-5302-56EDB7309AC2}"/>
              </a:ext>
            </a:extLst>
          </p:cNvPr>
          <p:cNvSpPr txBox="1"/>
          <p:nvPr/>
        </p:nvSpPr>
        <p:spPr>
          <a:xfrm>
            <a:off x="7979977" y="5980837"/>
            <a:ext cx="300929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ea typeface="+mn-lt"/>
                <a:cs typeface="+mn-lt"/>
              </a:rPr>
              <a:t>References</a:t>
            </a:r>
            <a:r>
              <a:rPr lang="es-ES" sz="1200" b="1" dirty="0">
                <a:ea typeface="+mn-lt"/>
                <a:cs typeface="+mn-lt"/>
              </a:rPr>
              <a:t> and Portfolios: </a:t>
            </a:r>
            <a:r>
              <a:rPr lang="es-ES" sz="1200" dirty="0" err="1">
                <a:ea typeface="+mn-lt"/>
                <a:cs typeface="+mn-lt"/>
              </a:rPr>
              <a:t>If</a:t>
            </a:r>
            <a:r>
              <a:rPr lang="es-ES" sz="1200" dirty="0">
                <a:ea typeface="+mn-lt"/>
                <a:cs typeface="+mn-lt"/>
              </a:rPr>
              <a:t> </a:t>
            </a:r>
            <a:r>
              <a:rPr lang="es-ES" sz="1200" dirty="0" err="1">
                <a:ea typeface="+mn-lt"/>
                <a:cs typeface="+mn-lt"/>
              </a:rPr>
              <a:t>you</a:t>
            </a:r>
            <a:r>
              <a:rPr lang="es-ES" sz="1200" dirty="0">
                <a:ea typeface="+mn-lt"/>
                <a:cs typeface="+mn-lt"/>
              </a:rPr>
              <a:t> </a:t>
            </a:r>
            <a:r>
              <a:rPr lang="es-ES" sz="1200" dirty="0" err="1">
                <a:ea typeface="+mn-lt"/>
                <a:cs typeface="+mn-lt"/>
              </a:rPr>
              <a:t>create</a:t>
            </a:r>
            <a:r>
              <a:rPr lang="es-ES" sz="1200" dirty="0">
                <a:ea typeface="+mn-lt"/>
                <a:cs typeface="+mn-lt"/>
              </a:rPr>
              <a:t> a </a:t>
            </a:r>
            <a:r>
              <a:rPr lang="es-ES" sz="1200" dirty="0" err="1">
                <a:ea typeface="+mn-lt"/>
                <a:cs typeface="+mn-lt"/>
              </a:rPr>
              <a:t>separate</a:t>
            </a:r>
            <a:r>
              <a:rPr lang="es-ES" sz="1200" dirty="0">
                <a:ea typeface="+mn-lt"/>
                <a:cs typeface="+mn-lt"/>
              </a:rPr>
              <a:t> </a:t>
            </a:r>
            <a:r>
              <a:rPr lang="es-ES" sz="1200" dirty="0" err="1">
                <a:ea typeface="+mn-lt"/>
                <a:cs typeface="+mn-lt"/>
              </a:rPr>
              <a:t>list</a:t>
            </a:r>
            <a:r>
              <a:rPr lang="es-ES" sz="1200" dirty="0">
                <a:ea typeface="+mn-lt"/>
                <a:cs typeface="+mn-lt"/>
              </a:rPr>
              <a:t> of </a:t>
            </a:r>
            <a:r>
              <a:rPr lang="es-ES" sz="1200" dirty="0" err="1">
                <a:ea typeface="+mn-lt"/>
                <a:cs typeface="+mn-lt"/>
              </a:rPr>
              <a:t>references</a:t>
            </a:r>
            <a:r>
              <a:rPr lang="es-ES" sz="1200" dirty="0">
                <a:ea typeface="+mn-lt"/>
                <a:cs typeface="+mn-lt"/>
              </a:rPr>
              <a:t> </a:t>
            </a:r>
            <a:r>
              <a:rPr lang="es-ES" sz="1200" dirty="0" err="1">
                <a:ea typeface="+mn-lt"/>
                <a:cs typeface="+mn-lt"/>
              </a:rPr>
              <a:t>for</a:t>
            </a:r>
            <a:r>
              <a:rPr lang="es-ES" sz="1200" dirty="0">
                <a:ea typeface="+mn-lt"/>
                <a:cs typeface="+mn-lt"/>
              </a:rPr>
              <a:t> </a:t>
            </a:r>
            <a:r>
              <a:rPr lang="es-ES" sz="1200" dirty="0" err="1">
                <a:ea typeface="+mn-lt"/>
                <a:cs typeface="+mn-lt"/>
              </a:rPr>
              <a:t>prospective</a:t>
            </a:r>
            <a:r>
              <a:rPr lang="es-ES" sz="1200" dirty="0">
                <a:ea typeface="+mn-lt"/>
                <a:cs typeface="+mn-lt"/>
              </a:rPr>
              <a:t> </a:t>
            </a:r>
            <a:r>
              <a:rPr lang="es-ES" sz="1200" dirty="0" err="1">
                <a:ea typeface="+mn-lt"/>
                <a:cs typeface="+mn-lt"/>
              </a:rPr>
              <a:t>employers</a:t>
            </a:r>
            <a:r>
              <a:rPr lang="es-ES" sz="1200" dirty="0">
                <a:ea typeface="+mn-lt"/>
                <a:cs typeface="+mn-lt"/>
              </a:rPr>
              <a:t>, </a:t>
            </a:r>
            <a:r>
              <a:rPr lang="es-ES" sz="1200" dirty="0" err="1">
                <a:ea typeface="+mn-lt"/>
                <a:cs typeface="+mn-lt"/>
              </a:rPr>
              <a:t>you</a:t>
            </a:r>
            <a:r>
              <a:rPr lang="es-ES" sz="1200" dirty="0">
                <a:ea typeface="+mn-lt"/>
                <a:cs typeface="+mn-lt"/>
              </a:rPr>
              <a:t> can </a:t>
            </a:r>
            <a:r>
              <a:rPr lang="es-ES" sz="1200" dirty="0" err="1">
                <a:ea typeface="+mn-lt"/>
                <a:cs typeface="+mn-lt"/>
              </a:rPr>
              <a:t>include</a:t>
            </a:r>
            <a:r>
              <a:rPr lang="es-ES" sz="1200" dirty="0">
                <a:ea typeface="+mn-lt"/>
                <a:cs typeface="+mn-lt"/>
              </a:rPr>
              <a:t> a </a:t>
            </a:r>
            <a:r>
              <a:rPr lang="es-ES" sz="1200" dirty="0" err="1">
                <a:ea typeface="+mn-lt"/>
                <a:cs typeface="+mn-lt"/>
              </a:rPr>
              <a:t>phrase</a:t>
            </a:r>
            <a:r>
              <a:rPr lang="es-ES" sz="1200" dirty="0">
                <a:ea typeface="+mn-lt"/>
                <a:cs typeface="+mn-lt"/>
              </a:rPr>
              <a:t> </a:t>
            </a:r>
            <a:r>
              <a:rPr lang="es-ES" sz="1200" dirty="0" err="1">
                <a:ea typeface="+mn-lt"/>
                <a:cs typeface="+mn-lt"/>
              </a:rPr>
              <a:t>such</a:t>
            </a:r>
            <a:r>
              <a:rPr lang="es-ES" sz="1200" dirty="0">
                <a:ea typeface="+mn-lt"/>
                <a:cs typeface="+mn-lt"/>
              </a:rPr>
              <a:t> as “</a:t>
            </a:r>
            <a:r>
              <a:rPr lang="es-ES" sz="1200" dirty="0" err="1">
                <a:ea typeface="+mn-lt"/>
                <a:cs typeface="+mn-lt"/>
              </a:rPr>
              <a:t>References</a:t>
            </a:r>
            <a:r>
              <a:rPr lang="es-ES" sz="1200" dirty="0">
                <a:ea typeface="+mn-lt"/>
                <a:cs typeface="+mn-lt"/>
              </a:rPr>
              <a:t> </a:t>
            </a:r>
            <a:r>
              <a:rPr lang="es-ES" sz="1200" dirty="0" err="1">
                <a:ea typeface="+mn-lt"/>
                <a:cs typeface="+mn-lt"/>
              </a:rPr>
              <a:t>available</a:t>
            </a:r>
            <a:r>
              <a:rPr lang="es-ES" sz="1200" dirty="0">
                <a:ea typeface="+mn-lt"/>
                <a:cs typeface="+mn-lt"/>
              </a:rPr>
              <a:t> </a:t>
            </a:r>
            <a:r>
              <a:rPr lang="es-ES" sz="1200" dirty="0" err="1">
                <a:ea typeface="+mn-lt"/>
                <a:cs typeface="+mn-lt"/>
              </a:rPr>
              <a:t>on</a:t>
            </a:r>
            <a:r>
              <a:rPr lang="es-ES" sz="1200" dirty="0">
                <a:ea typeface="+mn-lt"/>
                <a:cs typeface="+mn-lt"/>
              </a:rPr>
              <a:t> </a:t>
            </a:r>
            <a:r>
              <a:rPr lang="es-ES" sz="1200" dirty="0" err="1">
                <a:ea typeface="+mn-lt"/>
                <a:cs typeface="+mn-lt"/>
              </a:rPr>
              <a:t>request</a:t>
            </a:r>
            <a:r>
              <a:rPr lang="es-ES" sz="1200" dirty="0">
                <a:ea typeface="+mn-lt"/>
                <a:cs typeface="+mn-lt"/>
              </a:rPr>
              <a:t>” to </a:t>
            </a:r>
            <a:r>
              <a:rPr lang="es-ES" sz="1200" dirty="0" err="1">
                <a:ea typeface="+mn-lt"/>
                <a:cs typeface="+mn-lt"/>
              </a:rPr>
              <a:t>signal</a:t>
            </a:r>
            <a:r>
              <a:rPr lang="es-ES" sz="1200" dirty="0">
                <a:ea typeface="+mn-lt"/>
                <a:cs typeface="+mn-lt"/>
              </a:rPr>
              <a:t> </a:t>
            </a:r>
            <a:r>
              <a:rPr lang="es-ES" sz="1200" dirty="0" err="1">
                <a:ea typeface="+mn-lt"/>
                <a:cs typeface="+mn-lt"/>
              </a:rPr>
              <a:t>the</a:t>
            </a:r>
            <a:r>
              <a:rPr lang="es-ES" sz="1200" dirty="0">
                <a:ea typeface="+mn-lt"/>
                <a:cs typeface="+mn-lt"/>
              </a:rPr>
              <a:t> </a:t>
            </a:r>
            <a:r>
              <a:rPr lang="es-ES" sz="1200" dirty="0" err="1">
                <a:ea typeface="+mn-lt"/>
                <a:cs typeface="+mn-lt"/>
              </a:rPr>
              <a:t>end</a:t>
            </a:r>
            <a:r>
              <a:rPr lang="es-ES" sz="1200" dirty="0">
                <a:ea typeface="+mn-lt"/>
                <a:cs typeface="+mn-lt"/>
              </a:rPr>
              <a:t> of a resume, </a:t>
            </a:r>
            <a:r>
              <a:rPr lang="es-ES" sz="1200" b="1" dirty="0" err="1">
                <a:ea typeface="+mn-lt"/>
                <a:cs typeface="+mn-lt"/>
              </a:rPr>
              <a:t>The</a:t>
            </a:r>
            <a:r>
              <a:rPr lang="es-ES" sz="1200" b="1" dirty="0">
                <a:ea typeface="+mn-lt"/>
                <a:cs typeface="+mn-lt"/>
              </a:rPr>
              <a:t> portfolio</a:t>
            </a:r>
            <a:r>
              <a:rPr lang="es-ES" sz="1200" dirty="0">
                <a:ea typeface="+mn-lt"/>
                <a:cs typeface="+mn-lt"/>
              </a:rPr>
              <a:t> can </a:t>
            </a:r>
            <a:r>
              <a:rPr lang="es-ES" sz="1200" dirty="0" err="1">
                <a:ea typeface="+mn-lt"/>
                <a:cs typeface="+mn-lt"/>
              </a:rPr>
              <a:t>include</a:t>
            </a:r>
            <a:r>
              <a:rPr lang="es-ES" sz="1200" dirty="0">
                <a:ea typeface="+mn-lt"/>
                <a:cs typeface="+mn-lt"/>
              </a:rPr>
              <a:t> </a:t>
            </a:r>
            <a:r>
              <a:rPr lang="es-ES" sz="1200" dirty="0" err="1">
                <a:ea typeface="+mn-lt"/>
                <a:cs typeface="+mn-lt"/>
              </a:rPr>
              <a:t>successful</a:t>
            </a:r>
            <a:r>
              <a:rPr lang="es-ES" sz="1200" dirty="0">
                <a:ea typeface="+mn-lt"/>
                <a:cs typeface="+mn-lt"/>
              </a:rPr>
              <a:t> </a:t>
            </a:r>
            <a:r>
              <a:rPr lang="es-ES" sz="1200" dirty="0" err="1">
                <a:ea typeface="+mn-lt"/>
                <a:cs typeface="+mn-lt"/>
              </a:rPr>
              <a:t>documents</a:t>
            </a:r>
            <a:r>
              <a:rPr lang="es-ES" sz="1200" dirty="0">
                <a:ea typeface="+mn-lt"/>
                <a:cs typeface="+mn-lt"/>
              </a:rPr>
              <a:t> </a:t>
            </a:r>
            <a:r>
              <a:rPr lang="es-ES" sz="1200" dirty="0" err="1">
                <a:ea typeface="+mn-lt"/>
                <a:cs typeface="+mn-lt"/>
              </a:rPr>
              <a:t>you</a:t>
            </a:r>
            <a:r>
              <a:rPr lang="es-ES" sz="1200" dirty="0">
                <a:ea typeface="+mn-lt"/>
                <a:cs typeface="+mn-lt"/>
              </a:rPr>
              <a:t> </a:t>
            </a:r>
            <a:r>
              <a:rPr lang="es-ES" sz="1200" dirty="0" err="1">
                <a:ea typeface="+mn-lt"/>
                <a:cs typeface="+mn-lt"/>
              </a:rPr>
              <a:t>have</a:t>
            </a:r>
            <a:r>
              <a:rPr lang="es-ES" sz="1200" dirty="0">
                <a:ea typeface="+mn-lt"/>
                <a:cs typeface="+mn-lt"/>
              </a:rPr>
              <a:t> </a:t>
            </a:r>
            <a:r>
              <a:rPr lang="es-ES" sz="1200" dirty="0" err="1">
                <a:ea typeface="+mn-lt"/>
                <a:cs typeface="+mn-lt"/>
              </a:rPr>
              <a:t>written</a:t>
            </a:r>
            <a:r>
              <a:rPr lang="es-ES" sz="1200" dirty="0">
                <a:ea typeface="+mn-lt"/>
                <a:cs typeface="+mn-lt"/>
              </a:rPr>
              <a:t>, </a:t>
            </a:r>
            <a:r>
              <a:rPr lang="es-ES" sz="1200" dirty="0" err="1">
                <a:ea typeface="+mn-lt"/>
                <a:cs typeface="+mn-lt"/>
              </a:rPr>
              <a:t>articles</a:t>
            </a:r>
            <a:r>
              <a:rPr lang="es-ES" sz="1200" dirty="0">
                <a:ea typeface="+mn-lt"/>
                <a:cs typeface="+mn-lt"/>
              </a:rPr>
              <a:t>, </a:t>
            </a:r>
            <a:r>
              <a:rPr lang="es-ES" sz="1200" dirty="0" err="1">
                <a:ea typeface="+mn-lt"/>
                <a:cs typeface="+mn-lt"/>
              </a:rPr>
              <a:t>letters</a:t>
            </a:r>
            <a:r>
              <a:rPr lang="es-ES" sz="1200" dirty="0">
                <a:ea typeface="+mn-lt"/>
                <a:cs typeface="+mn-lt"/>
              </a:rPr>
              <a:t> of </a:t>
            </a:r>
            <a:r>
              <a:rPr lang="es-ES" sz="1200" dirty="0" err="1">
                <a:ea typeface="+mn-lt"/>
                <a:cs typeface="+mn-lt"/>
              </a:rPr>
              <a:t>praise</a:t>
            </a:r>
            <a:r>
              <a:rPr lang="es-ES" sz="1200" dirty="0">
                <a:ea typeface="+mn-lt"/>
                <a:cs typeface="+mn-lt"/>
              </a:rPr>
              <a:t> </a:t>
            </a:r>
            <a:r>
              <a:rPr lang="es-ES" sz="1200" dirty="0" err="1">
                <a:ea typeface="+mn-lt"/>
                <a:cs typeface="+mn-lt"/>
              </a:rPr>
              <a:t>from</a:t>
            </a:r>
            <a:r>
              <a:rPr lang="es-ES" sz="1200" dirty="0">
                <a:ea typeface="+mn-lt"/>
                <a:cs typeface="+mn-lt"/>
              </a:rPr>
              <a:t> </a:t>
            </a:r>
            <a:r>
              <a:rPr lang="es-ES" sz="1200" dirty="0" err="1">
                <a:ea typeface="+mn-lt"/>
                <a:cs typeface="+mn-lt"/>
              </a:rPr>
              <a:t>employers</a:t>
            </a:r>
            <a:r>
              <a:rPr lang="es-ES" sz="1200" dirty="0">
                <a:ea typeface="+mn-lt"/>
                <a:cs typeface="+mn-lt"/>
              </a:rPr>
              <a:t>, and copies of </a:t>
            </a:r>
            <a:r>
              <a:rPr lang="es-ES" sz="1200" dirty="0" err="1">
                <a:ea typeface="+mn-lt"/>
                <a:cs typeface="+mn-lt"/>
              </a:rPr>
              <a:t>awards</a:t>
            </a:r>
            <a:r>
              <a:rPr lang="es-ES" sz="1200" dirty="0">
                <a:ea typeface="+mn-lt"/>
                <a:cs typeface="+mn-lt"/>
              </a:rPr>
              <a:t> and </a:t>
            </a:r>
            <a:r>
              <a:rPr lang="es-ES" sz="1200" dirty="0" err="1">
                <a:ea typeface="+mn-lt"/>
                <a:cs typeface="+mn-lt"/>
              </a:rPr>
              <a:t>certiﬁcates</a:t>
            </a:r>
            <a:r>
              <a:rPr lang="es-ES" sz="1200" dirty="0">
                <a:ea typeface="+mn-lt"/>
                <a:cs typeface="+mn-lt"/>
              </a:rPr>
              <a:t>.</a:t>
            </a:r>
            <a:endParaRPr lang="es-ES" sz="1200" b="1" dirty="0"/>
          </a:p>
        </p:txBody>
      </p:sp>
      <p:cxnSp>
        <p:nvCxnSpPr>
          <p:cNvPr id="27" name="Conector recto de flecha 26">
            <a:extLst>
              <a:ext uri="{FF2B5EF4-FFF2-40B4-BE49-F238E27FC236}">
                <a16:creationId xmlns="" xmlns:a16="http://schemas.microsoft.com/office/drawing/2014/main" id="{403DC80B-2E5A-33C5-30D2-1DD66C01D9E5}"/>
              </a:ext>
            </a:extLst>
          </p:cNvPr>
          <p:cNvCxnSpPr>
            <a:cxnSpLocks/>
          </p:cNvCxnSpPr>
          <p:nvPr/>
        </p:nvCxnSpPr>
        <p:spPr>
          <a:xfrm flipH="1" flipV="1">
            <a:off x="5946166" y="5613549"/>
            <a:ext cx="1988458" cy="1407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8" name="Imagen 27">
            <a:extLst>
              <a:ext uri="{FF2B5EF4-FFF2-40B4-BE49-F238E27FC236}">
                <a16:creationId xmlns="" xmlns:a16="http://schemas.microsoft.com/office/drawing/2014/main" id="{191AD5F9-A1B6-4B26-A8C4-E6E94F8223D5}"/>
              </a:ext>
            </a:extLst>
          </p:cNvPr>
          <p:cNvPicPr>
            <a:picLocks noChangeAspect="1"/>
          </p:cNvPicPr>
          <p:nvPr/>
        </p:nvPicPr>
        <p:blipFill>
          <a:blip r:embed="rId3"/>
          <a:stretch>
            <a:fillRect/>
          </a:stretch>
        </p:blipFill>
        <p:spPr>
          <a:xfrm>
            <a:off x="1010920" y="1531763"/>
            <a:ext cx="462506" cy="318471"/>
          </a:xfrm>
          <a:prstGeom prst="rect">
            <a:avLst/>
          </a:prstGeom>
        </p:spPr>
      </p:pic>
    </p:spTree>
    <p:extLst>
      <p:ext uri="{BB962C8B-B14F-4D97-AF65-F5344CB8AC3E}">
        <p14:creationId xmlns:p14="http://schemas.microsoft.com/office/powerpoint/2010/main" val="273277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1.5.1. Video: Differences between a curriculum and a </a:t>
            </a:r>
            <a:r>
              <a:rPr lang="es-MX" dirty="0">
                <a:solidFill>
                  <a:schemeClr val="bg1"/>
                </a:solidFill>
                <a:latin typeface="Calibri" panose="020F0502020204030204"/>
                <a:cs typeface="Calibri"/>
              </a:rPr>
              <a:t>resume</a:t>
            </a:r>
            <a:endParaRPr lang="es-ES" dirty="0">
              <a:solidFill>
                <a:schemeClr val="bg1"/>
              </a:solidFill>
              <a:ea typeface="Calibri" panose="020F0502020204030204"/>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effectLst/>
                <a:uLnTx/>
                <a:uFillTx/>
                <a:latin typeface="Calibri" panose="020F0502020204030204"/>
                <a:ea typeface="+mn-ea"/>
                <a:cs typeface="+mn-cs"/>
              </a:rPr>
              <a:t>M</a:t>
            </a:r>
            <a:r>
              <a:rPr lang="es-MX" sz="2400" b="1" dirty="0" err="1">
                <a:latin typeface="Calibri" panose="020F0502020204030204"/>
              </a:rPr>
              <a:t>odule</a:t>
            </a:r>
            <a:r>
              <a:rPr lang="es-MX" sz="2400" b="1" dirty="0">
                <a:latin typeface="Calibri" panose="020F0502020204030204"/>
              </a:rPr>
              <a:t>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129103" y="1974579"/>
            <a:ext cx="10437698" cy="338554"/>
          </a:xfrm>
          <a:prstGeom prst="rect">
            <a:avLst/>
          </a:prstGeom>
          <a:noFill/>
        </p:spPr>
        <p:txBody>
          <a:bodyPr wrap="square" lIns="91440" tIns="45720" rIns="91440" bIns="45720" rtlCol="0" anchor="t">
            <a:spAutoFit/>
          </a:bodyPr>
          <a:lstStyle/>
          <a:p>
            <a:pPr algn="just"/>
            <a:r>
              <a:rPr lang="en-US" sz="1600" dirty="0">
                <a:cs typeface="Calibri"/>
              </a:rPr>
              <a:t>Watch the video to check the differences between a curriculum and a resume. </a:t>
            </a:r>
            <a:endParaRPr lang="en-US" sz="1600" dirty="0">
              <a:ea typeface="Calibri"/>
              <a:cs typeface="Calibri"/>
            </a:endParaRPr>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3"/>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1EF251DA-B8F0-5215-5CE0-E1C0F91ED86B}"/>
              </a:ext>
            </a:extLst>
          </p:cNvPr>
          <p:cNvSpPr txBox="1"/>
          <p:nvPr/>
        </p:nvSpPr>
        <p:spPr>
          <a:xfrm>
            <a:off x="1696749" y="627226"/>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0" name="CuadroTexto 9">
            <a:extLst>
              <a:ext uri="{FF2B5EF4-FFF2-40B4-BE49-F238E27FC236}">
                <a16:creationId xmlns="" xmlns:a16="http://schemas.microsoft.com/office/drawing/2014/main" id="{7283A91B-8F10-4BF1-B546-FA2AAB41496E}"/>
              </a:ext>
            </a:extLst>
          </p:cNvPr>
          <p:cNvSpPr txBox="1"/>
          <p:nvPr/>
        </p:nvSpPr>
        <p:spPr>
          <a:xfrm>
            <a:off x="921434" y="996440"/>
            <a:ext cx="5513832" cy="369332"/>
          </a:xfrm>
          <a:prstGeom prst="rect">
            <a:avLst/>
          </a:prstGeom>
          <a:noFill/>
        </p:spPr>
        <p:txBody>
          <a:bodyPr wrap="square" rtlCol="0">
            <a:spAutoFit/>
          </a:bodyPr>
          <a:lstStyle/>
          <a:p>
            <a:r>
              <a:rPr lang="en-US" dirty="0"/>
              <a:t>1.5. Exercise: curriculum and resume</a:t>
            </a:r>
            <a:endParaRPr lang="es-MX" dirty="0"/>
          </a:p>
        </p:txBody>
      </p:sp>
      <p:pic>
        <p:nvPicPr>
          <p:cNvPr id="4" name="Elementos multimedia en línea 3" title="Resume vs Curriculum Vitae vs Biodata | Differences between a Resume, CV and Biodata - ANIMATED">
            <a:hlinkClick r:id="" action="ppaction://media"/>
            <a:extLst>
              <a:ext uri="{FF2B5EF4-FFF2-40B4-BE49-F238E27FC236}">
                <a16:creationId xmlns="" xmlns:a16="http://schemas.microsoft.com/office/drawing/2014/main" id="{DE1110CD-2652-4425-BE73-70D816FBF177}"/>
              </a:ext>
            </a:extLst>
          </p:cNvPr>
          <p:cNvPicPr>
            <a:picLocks noRot="1" noChangeAspect="1"/>
          </p:cNvPicPr>
          <p:nvPr>
            <a:videoFile r:link="rId1"/>
          </p:nvPr>
        </p:nvPicPr>
        <p:blipFill>
          <a:blip r:embed="rId4"/>
          <a:stretch>
            <a:fillRect/>
          </a:stretch>
        </p:blipFill>
        <p:spPr>
          <a:xfrm>
            <a:off x="3166806" y="2436697"/>
            <a:ext cx="4572000" cy="2571750"/>
          </a:xfrm>
          <a:prstGeom prst="rect">
            <a:avLst/>
          </a:prstGeom>
        </p:spPr>
      </p:pic>
      <p:sp>
        <p:nvSpPr>
          <p:cNvPr id="12" name="Bocadillo: rectángulo 11">
            <a:extLst>
              <a:ext uri="{FF2B5EF4-FFF2-40B4-BE49-F238E27FC236}">
                <a16:creationId xmlns="" xmlns:a16="http://schemas.microsoft.com/office/drawing/2014/main" id="{7AB558B6-4D91-4644-AC53-DEDAB1E2BAB4}"/>
              </a:ext>
            </a:extLst>
          </p:cNvPr>
          <p:cNvSpPr/>
          <p:nvPr/>
        </p:nvSpPr>
        <p:spPr>
          <a:xfrm>
            <a:off x="-1107275" y="948262"/>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Bocadillo: rectángulo 13">
            <a:extLst>
              <a:ext uri="{FF2B5EF4-FFF2-40B4-BE49-F238E27FC236}">
                <a16:creationId xmlns="" xmlns:a16="http://schemas.microsoft.com/office/drawing/2014/main" id="{EECB8871-926D-4135-8D1C-CAEE1FCF96C4}"/>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45AA9C72-18FD-43A8-AE8C-00A81F5D8C2E}"/>
              </a:ext>
            </a:extLst>
          </p:cNvPr>
          <p:cNvSpPr/>
          <p:nvPr/>
        </p:nvSpPr>
        <p:spPr>
          <a:xfrm>
            <a:off x="-1109777" y="2436697"/>
            <a:ext cx="1854704" cy="637700"/>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CuadroTexto 20">
            <a:extLst>
              <a:ext uri="{FF2B5EF4-FFF2-40B4-BE49-F238E27FC236}">
                <a16:creationId xmlns="" xmlns:a16="http://schemas.microsoft.com/office/drawing/2014/main" id="{10FFF914-56FD-4435-AF9F-B8B18F45FBAE}"/>
              </a:ext>
            </a:extLst>
          </p:cNvPr>
          <p:cNvSpPr txBox="1"/>
          <p:nvPr/>
        </p:nvSpPr>
        <p:spPr>
          <a:xfrm>
            <a:off x="3059503" y="5160112"/>
            <a:ext cx="4467025" cy="584775"/>
          </a:xfrm>
          <a:prstGeom prst="rect">
            <a:avLst/>
          </a:prstGeom>
          <a:noFill/>
        </p:spPr>
        <p:txBody>
          <a:bodyPr wrap="square" lIns="91440" tIns="45720" rIns="91440" bIns="45720" rtlCol="0" anchor="t">
            <a:spAutoFit/>
          </a:bodyPr>
          <a:lstStyle/>
          <a:p>
            <a:pPr algn="ctr"/>
            <a:r>
              <a:rPr lang="en-US" sz="1600">
                <a:cs typeface="Calibri"/>
                <a:hlinkClick r:id="rId5"/>
              </a:rPr>
              <a:t>https://www.youtube.com/watch?v=C85RKXC9dS8</a:t>
            </a:r>
            <a:r>
              <a:rPr lang="en-US" sz="1600">
                <a:cs typeface="Calibri"/>
              </a:rPr>
              <a:t>  </a:t>
            </a:r>
            <a:endParaRPr lang="en-US" sz="1600">
              <a:ea typeface="Calibri"/>
              <a:cs typeface="Calibri"/>
            </a:endParaRPr>
          </a:p>
        </p:txBody>
      </p:sp>
    </p:spTree>
    <p:extLst>
      <p:ext uri="{BB962C8B-B14F-4D97-AF65-F5344CB8AC3E}">
        <p14:creationId xmlns:p14="http://schemas.microsoft.com/office/powerpoint/2010/main" val="321306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76618" y="1327618"/>
            <a:ext cx="10557598" cy="521938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4" name="Bocadillo: rectángulo 13">
            <a:extLst>
              <a:ext uri="{FF2B5EF4-FFF2-40B4-BE49-F238E27FC236}">
                <a16:creationId xmlns="" xmlns:a16="http://schemas.microsoft.com/office/drawing/2014/main" id="{EECB8871-926D-4135-8D1C-CAEE1FCF96C4}"/>
              </a:ext>
            </a:extLst>
          </p:cNvPr>
          <p:cNvSpPr/>
          <p:nvPr/>
        </p:nvSpPr>
        <p:spPr>
          <a:xfrm>
            <a:off x="-1043267" y="861929"/>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45AA9C72-18FD-43A8-AE8C-00A81F5D8C2E}"/>
              </a:ext>
            </a:extLst>
          </p:cNvPr>
          <p:cNvSpPr/>
          <p:nvPr/>
        </p:nvSpPr>
        <p:spPr>
          <a:xfrm>
            <a:off x="-1043267" y="1645562"/>
            <a:ext cx="1854704" cy="791135"/>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 colocar el quiz que realice Aurelio.</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ectángulo 18">
            <a:extLst>
              <a:ext uri="{FF2B5EF4-FFF2-40B4-BE49-F238E27FC236}">
                <a16:creationId xmlns="" xmlns:a16="http://schemas.microsoft.com/office/drawing/2014/main" id="{ABC1DDFE-4F53-4B79-8C98-B536D4257692}"/>
              </a:ext>
            </a:extLst>
          </p:cNvPr>
          <p:cNvSpPr/>
          <p:nvPr/>
        </p:nvSpPr>
        <p:spPr>
          <a:xfrm>
            <a:off x="1009203" y="802089"/>
            <a:ext cx="10557598" cy="52552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1.5.2. Quiz: Differences between a curriculum and a </a:t>
            </a:r>
            <a:r>
              <a:rPr lang="es-MX" dirty="0">
                <a:solidFill>
                  <a:schemeClr val="bg1"/>
                </a:solidFill>
                <a:latin typeface="Calibri" panose="020F0502020204030204"/>
                <a:cs typeface="Calibri"/>
              </a:rPr>
              <a:t>resume</a:t>
            </a:r>
            <a:endParaRPr lang="es-ES" dirty="0">
              <a:solidFill>
                <a:schemeClr val="bg1"/>
              </a:solidFill>
              <a:ea typeface="Calibri" panose="020F0502020204030204"/>
              <a:cs typeface="Calibri" panose="020F0502020204030204"/>
            </a:endParaRPr>
          </a:p>
        </p:txBody>
      </p:sp>
      <p:pic>
        <p:nvPicPr>
          <p:cNvPr id="2050" name="Picture 2" descr="Genially – Recursos Pedagogicos Digitales">
            <a:extLst>
              <a:ext uri="{FF2B5EF4-FFF2-40B4-BE49-F238E27FC236}">
                <a16:creationId xmlns="" xmlns:a16="http://schemas.microsoft.com/office/drawing/2014/main" id="{B18B8384-E8F3-4EB5-82B0-2C636ADB4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822" y="2436697"/>
            <a:ext cx="5138356" cy="1703979"/>
          </a:xfrm>
          <a:prstGeom prst="rect">
            <a:avLst/>
          </a:prstGeom>
          <a:noFill/>
          <a:extLst>
            <a:ext uri="{909E8E84-426E-40DD-AFC4-6F175D3DCCD1}">
              <a14:hiddenFill xmlns:a14="http://schemas.microsoft.com/office/drawing/2010/main">
                <a:solidFill>
                  <a:srgbClr val="FFFFFF"/>
                </a:solidFill>
              </a14:hiddenFill>
            </a:ext>
          </a:extLst>
        </p:spPr>
      </p:pic>
      <p:sp>
        <p:nvSpPr>
          <p:cNvPr id="20" name="Bocadillo: rectángulo 19">
            <a:extLst>
              <a:ext uri="{FF2B5EF4-FFF2-40B4-BE49-F238E27FC236}">
                <a16:creationId xmlns="" xmlns:a16="http://schemas.microsoft.com/office/drawing/2014/main" id="{2171C07D-BC4B-42AA-8894-4D70E38A4A92}"/>
              </a:ext>
            </a:extLst>
          </p:cNvPr>
          <p:cNvSpPr/>
          <p:nvPr/>
        </p:nvSpPr>
        <p:spPr>
          <a:xfrm>
            <a:off x="557784" y="3076956"/>
            <a:ext cx="2287141" cy="122072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realizar un quiz en </a:t>
            </a:r>
            <a:r>
              <a:rPr kumimoji="0" lang="es-MX" sz="1200" b="0" i="0" u="none" strike="noStrike" kern="1200" cap="none" spc="0" normalizeH="0" baseline="0" noProof="0" err="1">
                <a:ln>
                  <a:noFill/>
                </a:ln>
                <a:solidFill>
                  <a:prstClr val="black"/>
                </a:solidFill>
                <a:effectLst/>
                <a:uLnTx/>
                <a:uFillTx/>
                <a:latin typeface="Calibri" panose="020F0502020204030204"/>
                <a:ea typeface="+mn-ea"/>
                <a:cs typeface="+mn-cs"/>
              </a:rPr>
              <a:t>genially</a:t>
            </a:r>
            <a:r>
              <a:rPr lang="es-MX" sz="1200">
                <a:solidFill>
                  <a:prstClr val="black"/>
                </a:solidFill>
                <a:latin typeface="Calibri" panose="020F0502020204030204"/>
              </a:rPr>
              <a:t> con el cuestionario proporcionado por las maestras. Te lo comparto en documento anexo.</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CuadroTexto 21">
            <a:extLst>
              <a:ext uri="{FF2B5EF4-FFF2-40B4-BE49-F238E27FC236}">
                <a16:creationId xmlns="" xmlns:a16="http://schemas.microsoft.com/office/drawing/2014/main" id="{2D1CCD66-7B72-4C3E-9D1B-A68E860D3202}"/>
              </a:ext>
            </a:extLst>
          </p:cNvPr>
          <p:cNvSpPr txBox="1"/>
          <p:nvPr/>
        </p:nvSpPr>
        <p:spPr>
          <a:xfrm>
            <a:off x="1574519" y="1479025"/>
            <a:ext cx="9992282" cy="646331"/>
          </a:xfrm>
          <a:prstGeom prst="rect">
            <a:avLst/>
          </a:prstGeom>
          <a:noFill/>
        </p:spPr>
        <p:txBody>
          <a:bodyPr wrap="square" lIns="91440" tIns="45720" rIns="91440" bIns="45720" rtlCol="0" anchor="t">
            <a:spAutoFit/>
          </a:bodyPr>
          <a:lstStyle/>
          <a:p>
            <a:pPr algn="just"/>
            <a:r>
              <a:rPr lang="es-ES" dirty="0" err="1">
                <a:ea typeface="+mn-lt"/>
                <a:cs typeface="+mn-lt"/>
              </a:rPr>
              <a:t>Click</a:t>
            </a:r>
            <a:r>
              <a:rPr lang="es-ES" dirty="0">
                <a:ea typeface="+mn-lt"/>
                <a:cs typeface="+mn-lt"/>
              </a:rPr>
              <a:t> </a:t>
            </a:r>
            <a:r>
              <a:rPr lang="es-ES" dirty="0" err="1">
                <a:ea typeface="+mn-lt"/>
                <a:cs typeface="+mn-lt"/>
              </a:rPr>
              <a:t>the</a:t>
            </a:r>
            <a:r>
              <a:rPr lang="es-ES" dirty="0">
                <a:ea typeface="+mn-lt"/>
                <a:cs typeface="+mn-lt"/>
              </a:rPr>
              <a:t> </a:t>
            </a:r>
            <a:r>
              <a:rPr lang="es-ES" dirty="0" err="1">
                <a:ea typeface="+mn-lt"/>
                <a:cs typeface="+mn-lt"/>
              </a:rPr>
              <a:t>Start</a:t>
            </a:r>
            <a:r>
              <a:rPr lang="es-ES" dirty="0">
                <a:ea typeface="+mn-lt"/>
                <a:cs typeface="+mn-lt"/>
              </a:rPr>
              <a:t> </a:t>
            </a:r>
            <a:r>
              <a:rPr lang="es-ES" dirty="0" err="1">
                <a:ea typeface="+mn-lt"/>
                <a:cs typeface="+mn-lt"/>
              </a:rPr>
              <a:t>button</a:t>
            </a:r>
            <a:r>
              <a:rPr lang="es-ES" dirty="0">
                <a:ea typeface="+mn-lt"/>
                <a:cs typeface="+mn-lt"/>
              </a:rPr>
              <a:t> </a:t>
            </a:r>
            <a:r>
              <a:rPr lang="es-ES" dirty="0" err="1">
                <a:ea typeface="+mn-lt"/>
                <a:cs typeface="+mn-lt"/>
              </a:rPr>
              <a:t>to</a:t>
            </a:r>
            <a:r>
              <a:rPr lang="es-ES" dirty="0">
                <a:ea typeface="+mn-lt"/>
                <a:cs typeface="+mn-lt"/>
              </a:rPr>
              <a:t> do </a:t>
            </a:r>
            <a:r>
              <a:rPr lang="es-ES" dirty="0" err="1">
                <a:ea typeface="+mn-lt"/>
                <a:cs typeface="+mn-lt"/>
              </a:rPr>
              <a:t>the</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Remember</a:t>
            </a:r>
            <a:r>
              <a:rPr lang="es-ES" dirty="0">
                <a:ea typeface="+mn-lt"/>
                <a:cs typeface="+mn-lt"/>
              </a:rPr>
              <a:t> </a:t>
            </a:r>
            <a:r>
              <a:rPr lang="es-ES" dirty="0" err="1">
                <a:ea typeface="+mn-lt"/>
                <a:cs typeface="+mn-lt"/>
              </a:rPr>
              <a:t>that</a:t>
            </a:r>
            <a:r>
              <a:rPr lang="es-ES" dirty="0">
                <a:ea typeface="+mn-lt"/>
                <a:cs typeface="+mn-lt"/>
              </a:rPr>
              <a:t> </a:t>
            </a:r>
            <a:r>
              <a:rPr lang="es-ES" dirty="0" err="1">
                <a:ea typeface="+mn-lt"/>
                <a:cs typeface="+mn-lt"/>
              </a:rPr>
              <a:t>the</a:t>
            </a:r>
            <a:r>
              <a:rPr lang="es-ES" dirty="0">
                <a:ea typeface="+mn-lt"/>
                <a:cs typeface="+mn-lt"/>
              </a:rPr>
              <a:t> score </a:t>
            </a:r>
            <a:r>
              <a:rPr lang="es-ES" dirty="0" err="1">
                <a:ea typeface="+mn-lt"/>
                <a:cs typeface="+mn-lt"/>
              </a:rPr>
              <a:t>you</a:t>
            </a:r>
            <a:r>
              <a:rPr lang="es-ES" dirty="0">
                <a:ea typeface="+mn-lt"/>
                <a:cs typeface="+mn-lt"/>
              </a:rPr>
              <a:t> </a:t>
            </a:r>
            <a:r>
              <a:rPr lang="es-ES" dirty="0" err="1">
                <a:ea typeface="+mn-lt"/>
                <a:cs typeface="+mn-lt"/>
              </a:rPr>
              <a:t>get</a:t>
            </a:r>
            <a:r>
              <a:rPr lang="es-ES" dirty="0">
                <a:ea typeface="+mn-lt"/>
                <a:cs typeface="+mn-lt"/>
              </a:rPr>
              <a:t> in </a:t>
            </a:r>
            <a:r>
              <a:rPr lang="es-ES" dirty="0" err="1">
                <a:ea typeface="+mn-lt"/>
                <a:cs typeface="+mn-lt"/>
              </a:rPr>
              <a:t>this</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is</a:t>
            </a:r>
            <a:r>
              <a:rPr lang="es-ES" dirty="0">
                <a:ea typeface="+mn-lt"/>
                <a:cs typeface="+mn-lt"/>
              </a:rPr>
              <a:t> </a:t>
            </a:r>
            <a:r>
              <a:rPr lang="es-ES" dirty="0" err="1">
                <a:ea typeface="+mn-lt"/>
                <a:cs typeface="+mn-lt"/>
              </a:rPr>
              <a:t>not</a:t>
            </a:r>
            <a:r>
              <a:rPr lang="es-ES" dirty="0">
                <a:ea typeface="+mn-lt"/>
                <a:cs typeface="+mn-lt"/>
              </a:rPr>
              <a:t> </a:t>
            </a:r>
            <a:r>
              <a:rPr lang="es-ES" dirty="0" err="1">
                <a:ea typeface="+mn-lt"/>
                <a:cs typeface="+mn-lt"/>
              </a:rPr>
              <a:t>considered</a:t>
            </a:r>
            <a:r>
              <a:rPr lang="es-ES" dirty="0">
                <a:ea typeface="+mn-lt"/>
                <a:cs typeface="+mn-lt"/>
              </a:rPr>
              <a:t> </a:t>
            </a:r>
            <a:r>
              <a:rPr lang="es-ES" dirty="0" err="1">
                <a:ea typeface="+mn-lt"/>
                <a:cs typeface="+mn-lt"/>
              </a:rPr>
              <a:t>for</a:t>
            </a:r>
            <a:r>
              <a:rPr lang="es-ES" dirty="0">
                <a:ea typeface="+mn-lt"/>
                <a:cs typeface="+mn-lt"/>
              </a:rPr>
              <a:t> </a:t>
            </a:r>
            <a:r>
              <a:rPr lang="es-ES" dirty="0" err="1">
                <a:ea typeface="+mn-lt"/>
                <a:cs typeface="+mn-lt"/>
              </a:rPr>
              <a:t>your</a:t>
            </a:r>
            <a:r>
              <a:rPr lang="es-ES" dirty="0">
                <a:ea typeface="+mn-lt"/>
                <a:cs typeface="+mn-lt"/>
              </a:rPr>
              <a:t> </a:t>
            </a:r>
            <a:r>
              <a:rPr lang="es-ES" dirty="0" err="1">
                <a:ea typeface="+mn-lt"/>
                <a:cs typeface="+mn-lt"/>
              </a:rPr>
              <a:t>course</a:t>
            </a:r>
            <a:r>
              <a:rPr lang="es-ES" dirty="0">
                <a:ea typeface="+mn-lt"/>
                <a:cs typeface="+mn-lt"/>
              </a:rPr>
              <a:t> final grade.</a:t>
            </a:r>
          </a:p>
        </p:txBody>
      </p:sp>
      <p:pic>
        <p:nvPicPr>
          <p:cNvPr id="10" name="Imagen 9">
            <a:extLst>
              <a:ext uri="{FF2B5EF4-FFF2-40B4-BE49-F238E27FC236}">
                <a16:creationId xmlns="" xmlns:a16="http://schemas.microsoft.com/office/drawing/2014/main" id="{C0774191-CBFB-4FF4-8430-2B8C1CD6F415}"/>
              </a:ext>
            </a:extLst>
          </p:cNvPr>
          <p:cNvPicPr>
            <a:picLocks noChangeAspect="1"/>
          </p:cNvPicPr>
          <p:nvPr/>
        </p:nvPicPr>
        <p:blipFill>
          <a:blip r:embed="rId3"/>
          <a:stretch>
            <a:fillRect/>
          </a:stretch>
        </p:blipFill>
        <p:spPr>
          <a:xfrm>
            <a:off x="1172219" y="1501615"/>
            <a:ext cx="462506" cy="318471"/>
          </a:xfrm>
          <a:prstGeom prst="rect">
            <a:avLst/>
          </a:prstGeom>
        </p:spPr>
      </p:pic>
    </p:spTree>
    <p:extLst>
      <p:ext uri="{BB962C8B-B14F-4D97-AF65-F5344CB8AC3E}">
        <p14:creationId xmlns:p14="http://schemas.microsoft.com/office/powerpoint/2010/main" val="2642919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327618"/>
            <a:ext cx="10625013" cy="521938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4" name="Bocadillo: rectángulo 13">
            <a:extLst>
              <a:ext uri="{FF2B5EF4-FFF2-40B4-BE49-F238E27FC236}">
                <a16:creationId xmlns="" xmlns:a16="http://schemas.microsoft.com/office/drawing/2014/main" id="{EECB8871-926D-4135-8D1C-CAEE1FCF96C4}"/>
              </a:ext>
            </a:extLst>
          </p:cNvPr>
          <p:cNvSpPr/>
          <p:nvPr/>
        </p:nvSpPr>
        <p:spPr>
          <a:xfrm>
            <a:off x="-1043267" y="861929"/>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45AA9C72-18FD-43A8-AE8C-00A81F5D8C2E}"/>
              </a:ext>
            </a:extLst>
          </p:cNvPr>
          <p:cNvSpPr/>
          <p:nvPr/>
        </p:nvSpPr>
        <p:spPr>
          <a:xfrm>
            <a:off x="-1043267" y="1645562"/>
            <a:ext cx="1854704" cy="791135"/>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ectángulo 18">
            <a:extLst>
              <a:ext uri="{FF2B5EF4-FFF2-40B4-BE49-F238E27FC236}">
                <a16:creationId xmlns="" xmlns:a16="http://schemas.microsoft.com/office/drawing/2014/main" id="{ABC1DDFE-4F53-4B79-8C98-B536D4257692}"/>
              </a:ext>
            </a:extLst>
          </p:cNvPr>
          <p:cNvSpPr/>
          <p:nvPr/>
        </p:nvSpPr>
        <p:spPr>
          <a:xfrm>
            <a:off x="1009203" y="800856"/>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1.5.3. </a:t>
            </a:r>
            <a:r>
              <a:rPr lang="en-US" dirty="0">
                <a:cs typeface="Calibri"/>
              </a:rPr>
              <a:t>Write either a Curriculum vitae or a </a:t>
            </a:r>
            <a:r>
              <a:rPr lang="en-US" dirty="0">
                <a:solidFill>
                  <a:schemeClr val="bg1"/>
                </a:solidFill>
                <a:cs typeface="Calibri"/>
              </a:rPr>
              <a:t>resume</a:t>
            </a:r>
            <a:endParaRPr lang="es-ES" dirty="0">
              <a:solidFill>
                <a:schemeClr val="bg1"/>
              </a:solidFill>
              <a:ea typeface="Calibri" panose="020F0502020204030204"/>
              <a:cs typeface="Calibri" panose="020F0502020204030204"/>
            </a:endParaRPr>
          </a:p>
        </p:txBody>
      </p:sp>
      <p:sp>
        <p:nvSpPr>
          <p:cNvPr id="20" name="Bocadillo: rectángulo 19">
            <a:extLst>
              <a:ext uri="{FF2B5EF4-FFF2-40B4-BE49-F238E27FC236}">
                <a16:creationId xmlns="" xmlns:a16="http://schemas.microsoft.com/office/drawing/2014/main" id="{2171C07D-BC4B-42AA-8894-4D70E38A4A92}"/>
              </a:ext>
            </a:extLst>
          </p:cNvPr>
          <p:cNvSpPr/>
          <p:nvPr/>
        </p:nvSpPr>
        <p:spPr>
          <a:xfrm>
            <a:off x="1304544" y="4692872"/>
            <a:ext cx="6598045" cy="721916"/>
          </a:xfrm>
          <a:prstGeom prst="wedgeRectCallout">
            <a:avLst>
              <a:gd name="adj1" fmla="val -22308"/>
              <a:gd name="adj2" fmla="val -95202"/>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dar diseño a la lista de cotejo que proporcionan las maestras para este ejercicio, para ponerlo como </a:t>
            </a:r>
            <a:r>
              <a:rPr lang="es-MX" sz="1200">
                <a:solidFill>
                  <a:prstClr val="black"/>
                </a:solidFill>
              </a:rPr>
              <a:t>documento PDF </a:t>
            </a:r>
            <a:r>
              <a:rPr lang="es-MX" sz="1200" b="1" err="1">
                <a:solidFill>
                  <a:prstClr val="black"/>
                </a:solidFill>
              </a:rPr>
              <a:t>checklist</a:t>
            </a:r>
            <a:r>
              <a:rPr lang="es-MX" sz="1200">
                <a:solidFill>
                  <a:prstClr val="black"/>
                </a:solidFill>
              </a:rPr>
              <a:t>, que podrán descargar los participantes. Te lo comparto en documento anexo.</a:t>
            </a:r>
            <a:endParaRPr kumimoji="0" lang="es-MX" sz="120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uadroTexto 1">
            <a:extLst>
              <a:ext uri="{FF2B5EF4-FFF2-40B4-BE49-F238E27FC236}">
                <a16:creationId xmlns="" xmlns:a16="http://schemas.microsoft.com/office/drawing/2014/main" id="{94A7B772-DF3B-4A07-84E5-697CE0A97845}"/>
              </a:ext>
            </a:extLst>
          </p:cNvPr>
          <p:cNvSpPr txBox="1"/>
          <p:nvPr/>
        </p:nvSpPr>
        <p:spPr>
          <a:xfrm>
            <a:off x="1139952" y="1443212"/>
            <a:ext cx="9912096" cy="954107"/>
          </a:xfrm>
          <a:prstGeom prst="rect">
            <a:avLst/>
          </a:prstGeom>
          <a:noFill/>
        </p:spPr>
        <p:txBody>
          <a:bodyPr wrap="square" rtlCol="0">
            <a:spAutoFit/>
          </a:bodyPr>
          <a:lstStyle/>
          <a:p>
            <a:pPr algn="just"/>
            <a:r>
              <a:rPr lang="en-US" sz="1400" dirty="0">
                <a:solidFill>
                  <a:srgbClr val="000000"/>
                </a:solidFill>
                <a:latin typeface="Verdana" panose="020B0604030504040204" pitchFamily="34" charset="0"/>
                <a:ea typeface="Verdana" panose="020B0604030504040204" pitchFamily="34" charset="0"/>
                <a:cs typeface="Calibri" panose="020F0502020204030204" pitchFamily="34" charset="0"/>
              </a:rPr>
              <a:t>Write either a Curriculum vitae or a résumé in a word document. Pretend you are looking for a job (one you would like to apply or according to your studies) follow the examples given of a curriculum and a Résumé.</a:t>
            </a:r>
          </a:p>
          <a:p>
            <a:pPr algn="just"/>
            <a:endParaRPr lang="en-US" sz="140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algn="just"/>
            <a:r>
              <a:rPr lang="en-US" sz="1400" dirty="0">
                <a:latin typeface="Verdana" panose="020B0604030504040204" pitchFamily="34" charset="0"/>
                <a:ea typeface="Verdana" panose="020B0604030504040204" pitchFamily="34" charset="0"/>
              </a:rPr>
              <a:t>Download the following checklist to verify the wording of your document.</a:t>
            </a:r>
            <a:endParaRPr lang="es-MX" sz="1400" dirty="0">
              <a:latin typeface="Verdana" panose="020B0604030504040204" pitchFamily="34" charset="0"/>
              <a:ea typeface="Verdana" panose="020B0604030504040204" pitchFamily="34" charset="0"/>
            </a:endParaRPr>
          </a:p>
        </p:txBody>
      </p:sp>
      <p:pic>
        <p:nvPicPr>
          <p:cNvPr id="4" name="Imagen 3">
            <a:extLst>
              <a:ext uri="{FF2B5EF4-FFF2-40B4-BE49-F238E27FC236}">
                <a16:creationId xmlns="" xmlns:a16="http://schemas.microsoft.com/office/drawing/2014/main" id="{6E86868C-4529-4682-9068-0EC294A9FD5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2944" y1="44286" x2="22944" y2="44286"/>
                        <a14:foregroundMark x1="30014" y1="48929" x2="30014" y2="48929"/>
                        <a14:foregroundMark x1="49351" y1="48929" x2="49351" y2="48929"/>
                        <a14:foregroundMark x1="54113" y1="50357" x2="54113" y2="50357"/>
                        <a14:foregroundMark x1="59596" y1="48214" x2="59596" y2="48214"/>
                        <a14:foregroundMark x1="78644" y1="41071" x2="78644" y2="41071"/>
                        <a14:foregroundMark x1="78499" y1="50714" x2="78499" y2="50714"/>
                        <a14:foregroundMark x1="82973" y1="48214" x2="82973" y2="48214"/>
                        <a14:foregroundMark x1="80087" y1="50714" x2="80087" y2="50714"/>
                        <a14:foregroundMark x1="79076" y1="58214" x2="79076" y2="58214"/>
                        <a14:foregroundMark x1="78644" y1="61429" x2="78644" y2="61429"/>
                        <a14:foregroundMark x1="76623" y1="55714" x2="76623" y2="55714"/>
                        <a14:foregroundMark x1="75613" y1="52500" x2="75613" y2="52500"/>
                        <a14:foregroundMark x1="75180" y1="49286" x2="75180" y2="49286"/>
                        <a14:foregroundMark x1="76912" y1="48571" x2="76912" y2="48571"/>
                        <a14:foregroundMark x1="77633" y1="41429" x2="77633" y2="41429"/>
                        <a14:foregroundMark x1="49639" y1="44286" x2="49639" y2="44286"/>
                        <a14:foregroundMark x1="50649" y1="46429" x2="50649" y2="46429"/>
                        <a14:foregroundMark x1="50361" y1="50000" x2="50361" y2="50000"/>
                        <a14:foregroundMark x1="47908" y1="49643" x2="47908" y2="49643"/>
                        <a14:foregroundMark x1="44733" y1="45714" x2="44733" y2="45714"/>
                        <a14:foregroundMark x1="45166" y1="50714" x2="45166" y2="50714"/>
                        <a14:foregroundMark x1="42569" y1="48214" x2="42569" y2="48214"/>
                        <a14:foregroundMark x1="40260" y1="47143" x2="40260" y2="47143"/>
                        <a14:foregroundMark x1="36797" y1="52500" x2="36797" y2="52500"/>
                        <a14:foregroundMark x1="35931" y1="49286" x2="35931" y2="49286"/>
                        <a14:foregroundMark x1="35498" y1="46071" x2="35498" y2="46071"/>
                        <a14:foregroundMark x1="33478" y1="51786" x2="33478" y2="51786"/>
                        <a14:foregroundMark x1="30736" y1="48929" x2="30736" y2="48929"/>
                        <a14:foregroundMark x1="30014" y1="43929" x2="30014" y2="43929"/>
                        <a14:foregroundMark x1="28139" y1="50714" x2="28139" y2="50714"/>
                        <a14:foregroundMark x1="25685" y1="48214" x2="25685" y2="48214"/>
                        <a14:foregroundMark x1="22222" y1="50000" x2="22222" y2="50000"/>
                        <a14:foregroundMark x1="25397" y1="42143" x2="25397" y2="42143"/>
                        <a14:foregroundMark x1="58153" y1="52500" x2="58153" y2="52500"/>
                        <a14:foregroundMark x1="60462" y1="51071" x2="60462" y2="51071"/>
                        <a14:foregroundMark x1="60606" y1="46071" x2="60606" y2="46071"/>
                        <a14:foregroundMark x1="54834" y1="44286" x2="54834" y2="44286"/>
                        <a14:foregroundMark x1="55700" y1="47857" x2="55700" y2="47857"/>
                        <a14:foregroundMark x1="53102" y1="51429" x2="53102" y2="51429"/>
                      </a14:backgroundRemoval>
                    </a14:imgEffect>
                  </a14:imgLayer>
                </a14:imgProps>
              </a:ext>
            </a:extLst>
          </a:blip>
          <a:srcRect l="9278" t="15916" r="9504" b="22027"/>
          <a:stretch/>
        </p:blipFill>
        <p:spPr>
          <a:xfrm>
            <a:off x="1304544" y="3429000"/>
            <a:ext cx="2883027" cy="890048"/>
          </a:xfrm>
          <a:prstGeom prst="rect">
            <a:avLst/>
          </a:prstGeom>
        </p:spPr>
      </p:pic>
      <p:sp>
        <p:nvSpPr>
          <p:cNvPr id="12" name="Bocadillo: rectángulo 11">
            <a:extLst>
              <a:ext uri="{FF2B5EF4-FFF2-40B4-BE49-F238E27FC236}">
                <a16:creationId xmlns="" xmlns:a16="http://schemas.microsoft.com/office/drawing/2014/main" id="{70B146D3-6014-43AE-AB94-DAB0ED5EB331}"/>
              </a:ext>
            </a:extLst>
          </p:cNvPr>
          <p:cNvSpPr/>
          <p:nvPr/>
        </p:nvSpPr>
        <p:spPr>
          <a:xfrm>
            <a:off x="-1043267" y="2754663"/>
            <a:ext cx="1854704" cy="791135"/>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al dar clic en el botón o ícono, se tiene que descargar el </a:t>
            </a:r>
            <a:r>
              <a:rPr lang="es-MX" sz="1200">
                <a:solidFill>
                  <a:prstClr val="black"/>
                </a:solidFill>
              </a:rPr>
              <a:t>documento </a:t>
            </a:r>
            <a:r>
              <a:rPr lang="es-MX" sz="1200" b="1" err="1">
                <a:solidFill>
                  <a:prstClr val="black"/>
                </a:solidFill>
              </a:rPr>
              <a:t>checklist</a:t>
            </a:r>
            <a:endParaRPr kumimoji="0" lang="es-MX" sz="1200" b="1"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2F6D32AD-98E7-44F8-9589-8617C6D3D70C}"/>
              </a:ext>
            </a:extLst>
          </p:cNvPr>
          <p:cNvSpPr txBox="1"/>
          <p:nvPr/>
        </p:nvSpPr>
        <p:spPr>
          <a:xfrm>
            <a:off x="1139952" y="2594092"/>
            <a:ext cx="10104120" cy="369332"/>
          </a:xfrm>
          <a:prstGeom prst="rect">
            <a:avLst/>
          </a:prstGeom>
          <a:noFill/>
        </p:spPr>
        <p:txBody>
          <a:bodyPr wrap="square" lIns="91440" tIns="45720" rIns="91440" bIns="45720" rtlCol="0" anchor="t">
            <a:spAutoFit/>
          </a:bodyPr>
          <a:lstStyle/>
          <a:p>
            <a:pPr algn="just"/>
            <a:r>
              <a:rPr lang="es-ES" dirty="0" err="1">
                <a:ea typeface="+mn-lt"/>
                <a:cs typeface="+mn-lt"/>
              </a:rPr>
              <a:t>Remember</a:t>
            </a:r>
            <a:r>
              <a:rPr lang="es-ES" dirty="0">
                <a:ea typeface="+mn-lt"/>
                <a:cs typeface="+mn-lt"/>
              </a:rPr>
              <a:t> </a:t>
            </a:r>
            <a:r>
              <a:rPr lang="es-ES" dirty="0" err="1">
                <a:ea typeface="+mn-lt"/>
                <a:cs typeface="+mn-lt"/>
              </a:rPr>
              <a:t>that</a:t>
            </a:r>
            <a:r>
              <a:rPr lang="es-ES" dirty="0">
                <a:ea typeface="+mn-lt"/>
                <a:cs typeface="+mn-lt"/>
              </a:rPr>
              <a:t> </a:t>
            </a:r>
            <a:r>
              <a:rPr lang="es-ES" dirty="0" err="1">
                <a:ea typeface="+mn-lt"/>
                <a:cs typeface="+mn-lt"/>
              </a:rPr>
              <a:t>the</a:t>
            </a:r>
            <a:r>
              <a:rPr lang="es-ES" dirty="0">
                <a:ea typeface="+mn-lt"/>
                <a:cs typeface="+mn-lt"/>
              </a:rPr>
              <a:t> score </a:t>
            </a:r>
            <a:r>
              <a:rPr lang="es-ES" dirty="0" err="1">
                <a:ea typeface="+mn-lt"/>
                <a:cs typeface="+mn-lt"/>
              </a:rPr>
              <a:t>you</a:t>
            </a:r>
            <a:r>
              <a:rPr lang="es-ES" dirty="0">
                <a:ea typeface="+mn-lt"/>
                <a:cs typeface="+mn-lt"/>
              </a:rPr>
              <a:t> </a:t>
            </a:r>
            <a:r>
              <a:rPr lang="es-ES" dirty="0" err="1">
                <a:ea typeface="+mn-lt"/>
                <a:cs typeface="+mn-lt"/>
              </a:rPr>
              <a:t>get</a:t>
            </a:r>
            <a:r>
              <a:rPr lang="es-ES" dirty="0">
                <a:ea typeface="+mn-lt"/>
                <a:cs typeface="+mn-lt"/>
              </a:rPr>
              <a:t> in </a:t>
            </a:r>
            <a:r>
              <a:rPr lang="es-ES" dirty="0" err="1">
                <a:ea typeface="+mn-lt"/>
                <a:cs typeface="+mn-lt"/>
              </a:rPr>
              <a:t>this</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is</a:t>
            </a:r>
            <a:r>
              <a:rPr lang="es-ES" dirty="0">
                <a:ea typeface="+mn-lt"/>
                <a:cs typeface="+mn-lt"/>
              </a:rPr>
              <a:t> </a:t>
            </a:r>
            <a:r>
              <a:rPr lang="es-ES" dirty="0" err="1">
                <a:ea typeface="+mn-lt"/>
                <a:cs typeface="+mn-lt"/>
              </a:rPr>
              <a:t>not</a:t>
            </a:r>
            <a:r>
              <a:rPr lang="es-ES" dirty="0">
                <a:ea typeface="+mn-lt"/>
                <a:cs typeface="+mn-lt"/>
              </a:rPr>
              <a:t> </a:t>
            </a:r>
            <a:r>
              <a:rPr lang="es-ES" dirty="0" err="1">
                <a:ea typeface="+mn-lt"/>
                <a:cs typeface="+mn-lt"/>
              </a:rPr>
              <a:t>considered</a:t>
            </a:r>
            <a:r>
              <a:rPr lang="es-ES" dirty="0">
                <a:ea typeface="+mn-lt"/>
                <a:cs typeface="+mn-lt"/>
              </a:rPr>
              <a:t> </a:t>
            </a:r>
            <a:r>
              <a:rPr lang="es-ES" dirty="0" err="1">
                <a:ea typeface="+mn-lt"/>
                <a:cs typeface="+mn-lt"/>
              </a:rPr>
              <a:t>for</a:t>
            </a:r>
            <a:r>
              <a:rPr lang="es-ES" dirty="0">
                <a:ea typeface="+mn-lt"/>
                <a:cs typeface="+mn-lt"/>
              </a:rPr>
              <a:t> </a:t>
            </a:r>
            <a:r>
              <a:rPr lang="es-ES" dirty="0" err="1">
                <a:ea typeface="+mn-lt"/>
                <a:cs typeface="+mn-lt"/>
              </a:rPr>
              <a:t>your</a:t>
            </a:r>
            <a:r>
              <a:rPr lang="es-ES" dirty="0">
                <a:ea typeface="+mn-lt"/>
                <a:cs typeface="+mn-lt"/>
              </a:rPr>
              <a:t> </a:t>
            </a:r>
            <a:r>
              <a:rPr lang="es-ES" dirty="0" err="1">
                <a:ea typeface="+mn-lt"/>
                <a:cs typeface="+mn-lt"/>
              </a:rPr>
              <a:t>course</a:t>
            </a:r>
            <a:r>
              <a:rPr lang="es-ES" dirty="0">
                <a:ea typeface="+mn-lt"/>
                <a:cs typeface="+mn-lt"/>
              </a:rPr>
              <a:t> final grade.</a:t>
            </a:r>
          </a:p>
        </p:txBody>
      </p:sp>
    </p:spTree>
    <p:extLst>
      <p:ext uri="{BB962C8B-B14F-4D97-AF65-F5344CB8AC3E}">
        <p14:creationId xmlns:p14="http://schemas.microsoft.com/office/powerpoint/2010/main" val="1236335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b="1" dirty="0">
                <a:cs typeface="Calibri"/>
              </a:rPr>
              <a:t>1.6.1. What is a request letter?</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236406" y="2808403"/>
            <a:ext cx="6960279" cy="3539430"/>
          </a:xfrm>
          <a:prstGeom prst="rect">
            <a:avLst/>
          </a:prstGeom>
          <a:noFill/>
          <a:ln w="19050">
            <a:solidFill>
              <a:srgbClr val="FF3399"/>
            </a:solidFill>
          </a:ln>
        </p:spPr>
        <p:txBody>
          <a:bodyPr wrap="square" lIns="91440" tIns="45720" rIns="91440" bIns="45720" rtlCol="0" anchor="t">
            <a:spAutoFit/>
          </a:bodyPr>
          <a:lstStyle/>
          <a:p>
            <a:pPr algn="just"/>
            <a:r>
              <a:rPr lang="es-ES" sz="1400" dirty="0">
                <a:ea typeface="+mn-lt"/>
                <a:cs typeface="+mn-lt"/>
              </a:rPr>
              <a:t>A </a:t>
            </a:r>
            <a:r>
              <a:rPr lang="es-ES" sz="1400" dirty="0" err="1">
                <a:ea typeface="+mn-lt"/>
                <a:cs typeface="+mn-lt"/>
              </a:rPr>
              <a:t>request</a:t>
            </a:r>
            <a:r>
              <a:rPr lang="es-ES" sz="1400" dirty="0">
                <a:ea typeface="+mn-lt"/>
                <a:cs typeface="+mn-lt"/>
              </a:rPr>
              <a:t> </a:t>
            </a:r>
            <a:r>
              <a:rPr lang="es-ES" sz="1400" dirty="0" err="1">
                <a:ea typeface="+mn-lt"/>
                <a:cs typeface="+mn-lt"/>
              </a:rPr>
              <a:t>letter</a:t>
            </a:r>
            <a:r>
              <a:rPr lang="es-ES" sz="1400" dirty="0">
                <a:ea typeface="+mn-lt"/>
                <a:cs typeface="+mn-lt"/>
              </a:rPr>
              <a:t> </a:t>
            </a:r>
            <a:r>
              <a:rPr lang="es-ES" sz="1400" dirty="0" err="1">
                <a:ea typeface="+mn-lt"/>
                <a:cs typeface="+mn-lt"/>
              </a:rPr>
              <a:t>is</a:t>
            </a:r>
            <a:r>
              <a:rPr lang="es-ES" sz="1400" dirty="0">
                <a:ea typeface="+mn-lt"/>
                <a:cs typeface="+mn-lt"/>
              </a:rPr>
              <a:t> a </a:t>
            </a:r>
            <a:r>
              <a:rPr lang="es-ES" sz="1400" dirty="0" err="1">
                <a:ea typeface="+mn-lt"/>
                <a:cs typeface="+mn-lt"/>
              </a:rPr>
              <a:t>document</a:t>
            </a:r>
            <a:r>
              <a:rPr lang="es-ES" sz="1400" dirty="0">
                <a:ea typeface="+mn-lt"/>
                <a:cs typeface="+mn-lt"/>
              </a:rPr>
              <a:t> in </a:t>
            </a:r>
            <a:r>
              <a:rPr lang="es-ES" sz="1400" dirty="0" err="1">
                <a:ea typeface="+mn-lt"/>
                <a:cs typeface="+mn-lt"/>
              </a:rPr>
              <a:t>which</a:t>
            </a:r>
            <a:r>
              <a:rPr lang="es-ES" sz="1400" dirty="0">
                <a:ea typeface="+mn-lt"/>
                <a:cs typeface="+mn-lt"/>
              </a:rPr>
              <a:t> </a:t>
            </a:r>
            <a:r>
              <a:rPr lang="es-ES" sz="1400" dirty="0" err="1">
                <a:ea typeface="+mn-lt"/>
                <a:cs typeface="+mn-lt"/>
              </a:rPr>
              <a:t>someone</a:t>
            </a:r>
            <a:r>
              <a:rPr lang="es-ES" sz="1400" dirty="0">
                <a:ea typeface="+mn-lt"/>
                <a:cs typeface="+mn-lt"/>
              </a:rPr>
              <a:t> </a:t>
            </a:r>
            <a:r>
              <a:rPr lang="es-ES" sz="1400" dirty="0" err="1">
                <a:ea typeface="+mn-lt"/>
                <a:cs typeface="+mn-lt"/>
              </a:rPr>
              <a:t>ask</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information</a:t>
            </a:r>
            <a:r>
              <a:rPr lang="es-ES" sz="1400" dirty="0">
                <a:ea typeface="+mn-lt"/>
                <a:cs typeface="+mn-lt"/>
              </a:rPr>
              <a:t>, a favor </a:t>
            </a:r>
            <a:r>
              <a:rPr lang="es-ES" sz="1400" dirty="0" err="1">
                <a:ea typeface="+mn-lt"/>
                <a:cs typeface="+mn-lt"/>
              </a:rPr>
              <a:t>or</a:t>
            </a:r>
            <a:r>
              <a:rPr lang="es-ES" sz="1400" dirty="0">
                <a:ea typeface="+mn-lt"/>
                <a:cs typeface="+mn-lt"/>
              </a:rPr>
              <a:t> </a:t>
            </a:r>
            <a:r>
              <a:rPr lang="es-ES" sz="1400" dirty="0" err="1">
                <a:ea typeface="+mn-lt"/>
                <a:cs typeface="+mn-lt"/>
              </a:rPr>
              <a:t>permission</a:t>
            </a:r>
            <a:r>
              <a:rPr lang="es-ES" sz="1400" dirty="0">
                <a:ea typeface="+mn-lt"/>
                <a:cs typeface="+mn-lt"/>
              </a:rPr>
              <a:t> </a:t>
            </a:r>
            <a:r>
              <a:rPr lang="es-ES" sz="1400" dirty="0" err="1">
                <a:ea typeface="+mn-lt"/>
                <a:cs typeface="+mn-lt"/>
              </a:rPr>
              <a:t>for</a:t>
            </a:r>
            <a:r>
              <a:rPr lang="es-ES" sz="1400" dirty="0">
                <a:ea typeface="+mn-lt"/>
                <a:cs typeface="+mn-lt"/>
              </a:rPr>
              <a:t> a particular </a:t>
            </a:r>
            <a:r>
              <a:rPr lang="es-ES" sz="1400" dirty="0" err="1">
                <a:ea typeface="+mn-lt"/>
                <a:cs typeface="+mn-lt"/>
              </a:rPr>
              <a:t>matter</a:t>
            </a:r>
            <a:r>
              <a:rPr lang="es-ES" sz="1400" dirty="0">
                <a:ea typeface="+mn-lt"/>
                <a:cs typeface="+mn-lt"/>
              </a:rPr>
              <a:t>, </a:t>
            </a:r>
            <a:r>
              <a:rPr lang="es-ES" sz="1400" dirty="0" err="1">
                <a:ea typeface="+mn-lt"/>
                <a:cs typeface="+mn-lt"/>
              </a:rPr>
              <a:t>politely</a:t>
            </a:r>
            <a:r>
              <a:rPr lang="es-ES" sz="1400" dirty="0">
                <a:ea typeface="+mn-lt"/>
                <a:cs typeface="+mn-lt"/>
              </a:rPr>
              <a:t>. </a:t>
            </a:r>
            <a:r>
              <a:rPr lang="es-ES" sz="1400" dirty="0" err="1">
                <a:ea typeface="+mn-lt"/>
                <a:cs typeface="+mn-lt"/>
              </a:rPr>
              <a:t>It</a:t>
            </a:r>
            <a:r>
              <a:rPr lang="es-ES" sz="1400" dirty="0">
                <a:ea typeface="+mn-lt"/>
                <a:cs typeface="+mn-lt"/>
              </a:rPr>
              <a:t> </a:t>
            </a:r>
            <a:r>
              <a:rPr lang="es-ES" sz="1400" dirty="0" err="1">
                <a:ea typeface="+mn-lt"/>
                <a:cs typeface="+mn-lt"/>
              </a:rPr>
              <a:t>is</a:t>
            </a:r>
            <a:r>
              <a:rPr lang="es-ES" sz="1400" dirty="0">
                <a:ea typeface="+mn-lt"/>
                <a:cs typeface="+mn-lt"/>
              </a:rPr>
              <a:t> </a:t>
            </a:r>
            <a:r>
              <a:rPr lang="es-ES" sz="1400" dirty="0" err="1">
                <a:ea typeface="+mn-lt"/>
                <a:cs typeface="+mn-lt"/>
              </a:rPr>
              <a:t>an</a:t>
            </a:r>
            <a:r>
              <a:rPr lang="es-ES" sz="1400" dirty="0">
                <a:ea typeface="+mn-lt"/>
                <a:cs typeface="+mn-lt"/>
              </a:rPr>
              <a:t> </a:t>
            </a:r>
            <a:r>
              <a:rPr lang="es-ES" sz="1400" dirty="0" err="1">
                <a:ea typeface="+mn-lt"/>
                <a:cs typeface="+mn-lt"/>
              </a:rPr>
              <a:t>official</a:t>
            </a:r>
            <a:r>
              <a:rPr lang="es-ES" sz="1400" dirty="0">
                <a:ea typeface="+mn-lt"/>
                <a:cs typeface="+mn-lt"/>
              </a:rPr>
              <a:t> </a:t>
            </a:r>
            <a:r>
              <a:rPr lang="es-ES" sz="1400" dirty="0" err="1">
                <a:ea typeface="+mn-lt"/>
                <a:cs typeface="+mn-lt"/>
              </a:rPr>
              <a:t>document</a:t>
            </a:r>
            <a:r>
              <a:rPr lang="es-ES" sz="1400" dirty="0">
                <a:ea typeface="+mn-lt"/>
                <a:cs typeface="+mn-lt"/>
              </a:rPr>
              <a:t> </a:t>
            </a:r>
            <a:r>
              <a:rPr lang="es-ES" sz="1400" dirty="0" err="1">
                <a:ea typeface="+mn-lt"/>
                <a:cs typeface="+mn-lt"/>
              </a:rPr>
              <a:t>that</a:t>
            </a:r>
            <a:r>
              <a:rPr lang="es-ES" sz="1400" dirty="0">
                <a:ea typeface="+mn-lt"/>
                <a:cs typeface="+mn-lt"/>
              </a:rPr>
              <a:t> shows </a:t>
            </a:r>
            <a:r>
              <a:rPr lang="es-ES" sz="1400" dirty="0" err="1">
                <a:ea typeface="+mn-lt"/>
                <a:cs typeface="+mn-lt"/>
              </a:rPr>
              <a:t>the</a:t>
            </a:r>
            <a:r>
              <a:rPr lang="es-ES" sz="1400" dirty="0">
                <a:ea typeface="+mn-lt"/>
                <a:cs typeface="+mn-lt"/>
              </a:rPr>
              <a:t> </a:t>
            </a:r>
            <a:r>
              <a:rPr lang="es-ES" sz="1400" dirty="0" err="1">
                <a:ea typeface="+mn-lt"/>
                <a:cs typeface="+mn-lt"/>
              </a:rPr>
              <a:t>intention</a:t>
            </a:r>
            <a:r>
              <a:rPr lang="es-ES" sz="1400" dirty="0">
                <a:ea typeface="+mn-lt"/>
                <a:cs typeface="+mn-lt"/>
              </a:rPr>
              <a:t> of </a:t>
            </a:r>
            <a:r>
              <a:rPr lang="es-ES" sz="1400" dirty="0" err="1">
                <a:ea typeface="+mn-lt"/>
                <a:cs typeface="+mn-lt"/>
              </a:rPr>
              <a:t>requesting</a:t>
            </a:r>
            <a:r>
              <a:rPr lang="es-ES" sz="1400" dirty="0">
                <a:ea typeface="+mn-lt"/>
                <a:cs typeface="+mn-lt"/>
              </a:rPr>
              <a:t> </a:t>
            </a:r>
            <a:r>
              <a:rPr lang="es-ES" sz="1400" dirty="0" err="1">
                <a:ea typeface="+mn-lt"/>
                <a:cs typeface="+mn-lt"/>
              </a:rPr>
              <a:t>something</a:t>
            </a:r>
            <a:r>
              <a:rPr lang="es-ES" sz="1400" dirty="0">
                <a:ea typeface="+mn-lt"/>
                <a:cs typeface="+mn-lt"/>
              </a:rPr>
              <a:t> </a:t>
            </a:r>
            <a:r>
              <a:rPr lang="es-ES" sz="1400" dirty="0" err="1">
                <a:ea typeface="+mn-lt"/>
                <a:cs typeface="+mn-lt"/>
              </a:rPr>
              <a:t>like</a:t>
            </a:r>
            <a:r>
              <a:rPr lang="es-ES" sz="1400" dirty="0">
                <a:ea typeface="+mn-lt"/>
                <a:cs typeface="+mn-lt"/>
              </a:rPr>
              <a:t> a </a:t>
            </a:r>
            <a:r>
              <a:rPr lang="es-ES" sz="1400" dirty="0" err="1">
                <a:ea typeface="+mn-lt"/>
                <a:cs typeface="+mn-lt"/>
              </a:rPr>
              <a:t>document</a:t>
            </a:r>
            <a:r>
              <a:rPr lang="es-ES" sz="1400" dirty="0">
                <a:ea typeface="+mn-lt"/>
                <a:cs typeface="+mn-lt"/>
              </a:rPr>
              <a:t>, </a:t>
            </a:r>
            <a:r>
              <a:rPr lang="es-ES" sz="1400" dirty="0" err="1">
                <a:ea typeface="+mn-lt"/>
                <a:cs typeface="+mn-lt"/>
              </a:rPr>
              <a:t>details</a:t>
            </a:r>
            <a:r>
              <a:rPr lang="es-ES" sz="1400" dirty="0">
                <a:ea typeface="+mn-lt"/>
                <a:cs typeface="+mn-lt"/>
              </a:rPr>
              <a:t>, </a:t>
            </a:r>
            <a:r>
              <a:rPr lang="es-ES" sz="1400" dirty="0" err="1">
                <a:ea typeface="+mn-lt"/>
                <a:cs typeface="+mn-lt"/>
              </a:rPr>
              <a:t>permission</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assistance</a:t>
            </a:r>
            <a:r>
              <a:rPr lang="es-ES" sz="1400" dirty="0">
                <a:ea typeface="+mn-lt"/>
                <a:cs typeface="+mn-lt"/>
              </a:rPr>
              <a:t>. </a:t>
            </a:r>
            <a:br>
              <a:rPr lang="es-ES" sz="1400" dirty="0">
                <a:ea typeface="+mn-lt"/>
                <a:cs typeface="+mn-lt"/>
              </a:rPr>
            </a:br>
            <a:endParaRPr lang="es-ES" sz="1400" dirty="0">
              <a:ea typeface="+mn-lt"/>
              <a:cs typeface="+mn-lt"/>
            </a:endParaRPr>
          </a:p>
          <a:p>
            <a:pPr algn="just"/>
            <a:r>
              <a:rPr lang="en-US" sz="1400" b="1" dirty="0">
                <a:ea typeface="+mn-lt"/>
                <a:cs typeface="+mn-lt"/>
              </a:rPr>
              <a:t>Select Your Introduction</a:t>
            </a:r>
            <a:endParaRPr lang="es-ES" sz="1400" dirty="0"/>
          </a:p>
          <a:p>
            <a:pPr algn="just"/>
            <a:r>
              <a:rPr lang="es-ES" sz="1400" dirty="0">
                <a:ea typeface="+mn-lt"/>
                <a:cs typeface="+mn-lt"/>
              </a:rPr>
              <a:t>In </a:t>
            </a:r>
            <a:r>
              <a:rPr lang="es-ES" sz="1400" dirty="0" err="1">
                <a:ea typeface="+mn-lt"/>
                <a:cs typeface="+mn-lt"/>
              </a:rPr>
              <a:t>most</a:t>
            </a:r>
            <a:r>
              <a:rPr lang="es-ES" sz="1400" dirty="0">
                <a:ea typeface="+mn-lt"/>
                <a:cs typeface="+mn-lt"/>
              </a:rPr>
              <a:t> cases, </a:t>
            </a:r>
            <a:r>
              <a:rPr lang="es-ES" sz="1400" dirty="0" err="1">
                <a:ea typeface="+mn-lt"/>
                <a:cs typeface="+mn-lt"/>
              </a:rPr>
              <a:t>it</a:t>
            </a:r>
            <a:r>
              <a:rPr lang="es-ES" sz="1400" dirty="0">
                <a:ea typeface="+mn-lt"/>
                <a:cs typeface="+mn-lt"/>
              </a:rPr>
              <a:t> </a:t>
            </a:r>
            <a:r>
              <a:rPr lang="es-ES" sz="1400" dirty="0" err="1">
                <a:ea typeface="+mn-lt"/>
                <a:cs typeface="+mn-lt"/>
              </a:rPr>
              <a:t>is</a:t>
            </a:r>
            <a:r>
              <a:rPr lang="es-ES" sz="1400" dirty="0">
                <a:ea typeface="+mn-lt"/>
                <a:cs typeface="+mn-lt"/>
              </a:rPr>
              <a:t> </a:t>
            </a:r>
            <a:r>
              <a:rPr lang="es-ES" sz="1400" dirty="0" err="1">
                <a:ea typeface="+mn-lt"/>
                <a:cs typeface="+mn-lt"/>
              </a:rPr>
              <a:t>best</a:t>
            </a:r>
            <a:r>
              <a:rPr lang="es-ES" sz="1400" dirty="0">
                <a:ea typeface="+mn-lt"/>
                <a:cs typeface="+mn-lt"/>
              </a:rPr>
              <a:t> to </a:t>
            </a:r>
            <a:r>
              <a:rPr lang="es-ES" sz="1400" dirty="0" err="1">
                <a:ea typeface="+mn-lt"/>
                <a:cs typeface="+mn-lt"/>
              </a:rPr>
              <a:t>keep</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introduction</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salutation</a:t>
            </a:r>
            <a:r>
              <a:rPr lang="es-ES" sz="1400" dirty="0">
                <a:ea typeface="+mn-lt"/>
                <a:cs typeface="+mn-lt"/>
              </a:rPr>
              <a:t> of </a:t>
            </a:r>
            <a:r>
              <a:rPr lang="es-ES" sz="1400" dirty="0" err="1">
                <a:ea typeface="+mn-lt"/>
                <a:cs typeface="+mn-lt"/>
              </a:rPr>
              <a:t>the</a:t>
            </a:r>
            <a:r>
              <a:rPr lang="es-ES" sz="1400" dirty="0">
                <a:ea typeface="+mn-lt"/>
                <a:cs typeface="+mn-lt"/>
              </a:rPr>
              <a:t> </a:t>
            </a:r>
            <a:r>
              <a:rPr lang="es-ES" sz="1400" dirty="0" err="1">
                <a:ea typeface="+mn-lt"/>
                <a:cs typeface="+mn-lt"/>
              </a:rPr>
              <a:t>letter</a:t>
            </a:r>
            <a:r>
              <a:rPr lang="es-ES" sz="1400" dirty="0">
                <a:ea typeface="+mn-lt"/>
                <a:cs typeface="+mn-lt"/>
              </a:rPr>
              <a:t> as formal as </a:t>
            </a:r>
            <a:r>
              <a:rPr lang="es-ES" sz="1400" dirty="0" err="1">
                <a:ea typeface="+mn-lt"/>
                <a:cs typeface="+mn-lt"/>
              </a:rPr>
              <a:t>possible</a:t>
            </a:r>
            <a:r>
              <a:rPr lang="es-ES" sz="1400" dirty="0">
                <a:ea typeface="+mn-lt"/>
                <a:cs typeface="+mn-lt"/>
              </a:rPr>
              <a:t>. (</a:t>
            </a:r>
            <a:r>
              <a:rPr lang="es-ES" sz="1400" dirty="0" err="1">
                <a:ea typeface="+mn-lt"/>
                <a:cs typeface="+mn-lt"/>
              </a:rPr>
              <a:t>Address</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person</a:t>
            </a:r>
            <a:r>
              <a:rPr lang="es-ES" sz="1400" dirty="0">
                <a:ea typeface="+mn-lt"/>
                <a:cs typeface="+mn-lt"/>
              </a:rPr>
              <a:t> </a:t>
            </a:r>
            <a:r>
              <a:rPr lang="es-ES" sz="1400" dirty="0" err="1">
                <a:ea typeface="+mn-lt"/>
                <a:cs typeface="+mn-lt"/>
              </a:rPr>
              <a:t>by</a:t>
            </a:r>
            <a:r>
              <a:rPr lang="es-ES" sz="1400" dirty="0">
                <a:ea typeface="+mn-lt"/>
                <a:cs typeface="+mn-lt"/>
              </a:rPr>
              <a:t> </a:t>
            </a:r>
            <a:r>
              <a:rPr lang="es-ES" sz="1400" dirty="0" err="1">
                <a:ea typeface="+mn-lt"/>
                <a:cs typeface="+mn-lt"/>
              </a:rPr>
              <a:t>their</a:t>
            </a:r>
            <a:r>
              <a:rPr lang="es-ES" sz="1400" dirty="0">
                <a:ea typeface="+mn-lt"/>
                <a:cs typeface="+mn-lt"/>
              </a:rPr>
              <a:t> </a:t>
            </a:r>
            <a:r>
              <a:rPr lang="es-ES" sz="1400" dirty="0" err="1">
                <a:ea typeface="+mn-lt"/>
                <a:cs typeface="+mn-lt"/>
              </a:rPr>
              <a:t>title</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example</a:t>
            </a:r>
            <a:r>
              <a:rPr lang="es-ES" sz="1400" dirty="0">
                <a:ea typeface="+mn-lt"/>
                <a:cs typeface="+mn-lt"/>
              </a:rPr>
              <a:t> </a:t>
            </a:r>
            <a:r>
              <a:rPr lang="es-ES" sz="1400" dirty="0" err="1">
                <a:ea typeface="+mn-lt"/>
                <a:cs typeface="+mn-lt"/>
              </a:rPr>
              <a:t>Mr</a:t>
            </a:r>
            <a:r>
              <a:rPr lang="es-ES" sz="1400" dirty="0">
                <a:ea typeface="+mn-lt"/>
                <a:cs typeface="+mn-lt"/>
              </a:rPr>
              <a:t>, </a:t>
            </a:r>
            <a:r>
              <a:rPr lang="es-ES" sz="1400" dirty="0" err="1">
                <a:ea typeface="+mn-lt"/>
                <a:cs typeface="+mn-lt"/>
              </a:rPr>
              <a:t>Mrs</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Dr</a:t>
            </a:r>
            <a:r>
              <a:rPr lang="es-ES" sz="1400" dirty="0">
                <a:ea typeface="+mn-lt"/>
                <a:cs typeface="+mn-lt"/>
              </a:rPr>
              <a:t> </a:t>
            </a:r>
            <a:r>
              <a:rPr lang="es-ES" sz="1400" dirty="0" err="1">
                <a:ea typeface="+mn-lt"/>
                <a:cs typeface="+mn-lt"/>
              </a:rPr>
              <a:t>with</a:t>
            </a:r>
            <a:r>
              <a:rPr lang="es-ES" sz="1400" dirty="0">
                <a:ea typeface="+mn-lt"/>
                <a:cs typeface="+mn-lt"/>
              </a:rPr>
              <a:t> </a:t>
            </a:r>
            <a:r>
              <a:rPr lang="es-ES" sz="1400" dirty="0" err="1">
                <a:ea typeface="+mn-lt"/>
                <a:cs typeface="+mn-lt"/>
              </a:rPr>
              <a:t>their</a:t>
            </a:r>
            <a:r>
              <a:rPr lang="es-ES" sz="1400" dirty="0">
                <a:ea typeface="+mn-lt"/>
                <a:cs typeface="+mn-lt"/>
              </a:rPr>
              <a:t> </a:t>
            </a:r>
            <a:r>
              <a:rPr lang="es-ES" sz="1400" dirty="0" err="1">
                <a:ea typeface="+mn-lt"/>
                <a:cs typeface="+mn-lt"/>
              </a:rPr>
              <a:t>last</a:t>
            </a:r>
            <a:r>
              <a:rPr lang="es-ES" sz="1400" dirty="0">
                <a:ea typeface="+mn-lt"/>
                <a:cs typeface="+mn-lt"/>
              </a:rPr>
              <a:t> </a:t>
            </a:r>
            <a:r>
              <a:rPr lang="es-ES" sz="1400" dirty="0" err="1">
                <a:ea typeface="+mn-lt"/>
                <a:cs typeface="+mn-lt"/>
              </a:rPr>
              <a:t>name</a:t>
            </a:r>
            <a:r>
              <a:rPr lang="es-ES" sz="1400" dirty="0">
                <a:ea typeface="+mn-lt"/>
                <a:cs typeface="+mn-lt"/>
              </a:rPr>
              <a:t>.</a:t>
            </a:r>
            <a:endParaRPr lang="es-ES" sz="1400" dirty="0"/>
          </a:p>
          <a:p>
            <a:pPr algn="just"/>
            <a:r>
              <a:rPr lang="es-ES" sz="1400" dirty="0" err="1">
                <a:ea typeface="+mn-lt"/>
                <a:cs typeface="+mn-lt"/>
              </a:rPr>
              <a:t>While</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may</a:t>
            </a:r>
            <a:r>
              <a:rPr lang="es-ES" sz="1400" dirty="0">
                <a:ea typeface="+mn-lt"/>
                <a:cs typeface="+mn-lt"/>
              </a:rPr>
              <a:t> </a:t>
            </a:r>
            <a:r>
              <a:rPr lang="es-ES" sz="1400" dirty="0" err="1">
                <a:ea typeface="+mn-lt"/>
                <a:cs typeface="+mn-lt"/>
              </a:rPr>
              <a:t>have</a:t>
            </a:r>
            <a:r>
              <a:rPr lang="es-ES" sz="1400" dirty="0">
                <a:ea typeface="+mn-lt"/>
                <a:cs typeface="+mn-lt"/>
              </a:rPr>
              <a:t> </a:t>
            </a:r>
            <a:r>
              <a:rPr lang="es-ES" sz="1400" dirty="0" err="1">
                <a:ea typeface="+mn-lt"/>
                <a:cs typeface="+mn-lt"/>
              </a:rPr>
              <a:t>addressed</a:t>
            </a:r>
            <a:r>
              <a:rPr lang="es-ES" sz="1400" dirty="0">
                <a:ea typeface="+mn-lt"/>
                <a:cs typeface="+mn-lt"/>
              </a:rPr>
              <a:t> </a:t>
            </a:r>
            <a:r>
              <a:rPr lang="es-ES" sz="1400" dirty="0" err="1">
                <a:ea typeface="+mn-lt"/>
                <a:cs typeface="+mn-lt"/>
              </a:rPr>
              <a:t>this</a:t>
            </a:r>
            <a:r>
              <a:rPr lang="es-ES" sz="1400" dirty="0">
                <a:ea typeface="+mn-lt"/>
                <a:cs typeface="+mn-lt"/>
              </a:rPr>
              <a:t> </a:t>
            </a:r>
            <a:r>
              <a:rPr lang="es-ES" sz="1400" dirty="0" err="1">
                <a:ea typeface="+mn-lt"/>
                <a:cs typeface="+mn-lt"/>
              </a:rPr>
              <a:t>person</a:t>
            </a:r>
            <a:r>
              <a:rPr lang="es-ES" sz="1400" dirty="0">
                <a:ea typeface="+mn-lt"/>
                <a:cs typeface="+mn-lt"/>
              </a:rPr>
              <a:t> </a:t>
            </a:r>
            <a:r>
              <a:rPr lang="es-ES" sz="1400" dirty="0" err="1">
                <a:ea typeface="+mn-lt"/>
                <a:cs typeface="+mn-lt"/>
              </a:rPr>
              <a:t>by</a:t>
            </a:r>
            <a:r>
              <a:rPr lang="es-ES" sz="1400" dirty="0">
                <a:ea typeface="+mn-lt"/>
                <a:cs typeface="+mn-lt"/>
              </a:rPr>
              <a:t> </a:t>
            </a:r>
            <a:r>
              <a:rPr lang="es-ES" sz="1400" dirty="0" err="1">
                <a:ea typeface="+mn-lt"/>
                <a:cs typeface="+mn-lt"/>
              </a:rPr>
              <a:t>their</a:t>
            </a:r>
            <a:r>
              <a:rPr lang="es-ES" sz="1400" dirty="0">
                <a:ea typeface="+mn-lt"/>
                <a:cs typeface="+mn-lt"/>
              </a:rPr>
              <a:t> </a:t>
            </a:r>
            <a:r>
              <a:rPr lang="es-ES" sz="1400" dirty="0" err="1">
                <a:ea typeface="+mn-lt"/>
                <a:cs typeface="+mn-lt"/>
              </a:rPr>
              <a:t>first</a:t>
            </a:r>
            <a:r>
              <a:rPr lang="es-ES" sz="1400" dirty="0">
                <a:ea typeface="+mn-lt"/>
                <a:cs typeface="+mn-lt"/>
              </a:rPr>
              <a:t> </a:t>
            </a:r>
            <a:r>
              <a:rPr lang="es-ES" sz="1400" dirty="0" err="1">
                <a:ea typeface="+mn-lt"/>
                <a:cs typeface="+mn-lt"/>
              </a:rPr>
              <a:t>name</a:t>
            </a:r>
            <a:r>
              <a:rPr lang="es-ES" sz="1400" dirty="0">
                <a:ea typeface="+mn-lt"/>
                <a:cs typeface="+mn-lt"/>
              </a:rPr>
              <a:t> in </a:t>
            </a:r>
            <a:r>
              <a:rPr lang="es-ES" sz="1400" dirty="0" err="1">
                <a:ea typeface="+mn-lt"/>
                <a:cs typeface="+mn-lt"/>
              </a:rPr>
              <a:t>the</a:t>
            </a:r>
            <a:r>
              <a:rPr lang="es-ES" sz="1400" dirty="0">
                <a:ea typeface="+mn-lt"/>
                <a:cs typeface="+mn-lt"/>
              </a:rPr>
              <a:t> </a:t>
            </a:r>
            <a:r>
              <a:rPr lang="es-ES" sz="1400" dirty="0" err="1">
                <a:ea typeface="+mn-lt"/>
                <a:cs typeface="+mn-lt"/>
              </a:rPr>
              <a:t>past</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situation</a:t>
            </a:r>
            <a:r>
              <a:rPr lang="es-ES" sz="1400" dirty="0">
                <a:ea typeface="+mn-lt"/>
                <a:cs typeface="+mn-lt"/>
              </a:rPr>
              <a:t> of </a:t>
            </a:r>
            <a:r>
              <a:rPr lang="es-ES" sz="1400" dirty="0" err="1">
                <a:ea typeface="+mn-lt"/>
                <a:cs typeface="+mn-lt"/>
              </a:rPr>
              <a:t>formally</a:t>
            </a:r>
            <a:r>
              <a:rPr lang="es-ES" sz="1400" dirty="0">
                <a:ea typeface="+mn-lt"/>
                <a:cs typeface="+mn-lt"/>
              </a:rPr>
              <a:t> </a:t>
            </a:r>
            <a:r>
              <a:rPr lang="es-ES" sz="1400" dirty="0" err="1">
                <a:ea typeface="+mn-lt"/>
                <a:cs typeface="+mn-lt"/>
              </a:rPr>
              <a:t>requesting</a:t>
            </a:r>
            <a:r>
              <a:rPr lang="es-ES" sz="1400" dirty="0">
                <a:ea typeface="+mn-lt"/>
                <a:cs typeface="+mn-lt"/>
              </a:rPr>
              <a:t> </a:t>
            </a:r>
            <a:r>
              <a:rPr lang="es-ES" sz="1400" dirty="0" err="1">
                <a:ea typeface="+mn-lt"/>
                <a:cs typeface="+mn-lt"/>
              </a:rPr>
              <a:t>something</a:t>
            </a:r>
            <a:r>
              <a:rPr lang="es-ES" sz="1400" dirty="0">
                <a:ea typeface="+mn-lt"/>
                <a:cs typeface="+mn-lt"/>
              </a:rPr>
              <a:t> in </a:t>
            </a:r>
            <a:r>
              <a:rPr lang="es-ES" sz="1400" dirty="0" err="1">
                <a:ea typeface="+mn-lt"/>
                <a:cs typeface="+mn-lt"/>
              </a:rPr>
              <a:t>writing</a:t>
            </a:r>
            <a:r>
              <a:rPr lang="es-ES" sz="1400" dirty="0">
                <a:ea typeface="+mn-lt"/>
                <a:cs typeface="+mn-lt"/>
              </a:rPr>
              <a:t> </a:t>
            </a:r>
            <a:r>
              <a:rPr lang="es-ES" sz="1400" dirty="0" err="1">
                <a:ea typeface="+mn-lt"/>
                <a:cs typeface="+mn-lt"/>
              </a:rPr>
              <a:t>often</a:t>
            </a:r>
            <a:r>
              <a:rPr lang="es-ES" sz="1400" dirty="0">
                <a:ea typeface="+mn-lt"/>
                <a:cs typeface="+mn-lt"/>
              </a:rPr>
              <a:t> </a:t>
            </a:r>
            <a:r>
              <a:rPr lang="es-ES" sz="1400" dirty="0" err="1">
                <a:ea typeface="+mn-lt"/>
                <a:cs typeface="+mn-lt"/>
              </a:rPr>
              <a:t>demands</a:t>
            </a:r>
            <a:r>
              <a:rPr lang="es-ES" sz="1400" dirty="0">
                <a:ea typeface="+mn-lt"/>
                <a:cs typeface="+mn-lt"/>
              </a:rPr>
              <a:t> a more formal </a:t>
            </a:r>
            <a:r>
              <a:rPr lang="es-ES" sz="1400" dirty="0" err="1">
                <a:ea typeface="+mn-lt"/>
                <a:cs typeface="+mn-lt"/>
              </a:rPr>
              <a:t>greeting</a:t>
            </a:r>
            <a:r>
              <a:rPr lang="es-ES" sz="1400" dirty="0">
                <a:ea typeface="+mn-lt"/>
                <a:cs typeface="+mn-lt"/>
              </a:rPr>
              <a:t> as </a:t>
            </a:r>
            <a:r>
              <a:rPr lang="es-ES" sz="1400" dirty="0" err="1">
                <a:ea typeface="+mn-lt"/>
                <a:cs typeface="+mn-lt"/>
              </a:rPr>
              <a:t>well</a:t>
            </a:r>
            <a:r>
              <a:rPr lang="es-ES" sz="1400" dirty="0">
                <a:ea typeface="+mn-lt"/>
                <a:cs typeface="+mn-lt"/>
              </a:rPr>
              <a:t>. </a:t>
            </a:r>
            <a:r>
              <a:rPr lang="es-ES" sz="1400" dirty="0" err="1">
                <a:ea typeface="+mn-lt"/>
                <a:cs typeface="+mn-lt"/>
              </a:rPr>
              <a:t>This</a:t>
            </a:r>
            <a:r>
              <a:rPr lang="es-ES" sz="1400" dirty="0">
                <a:ea typeface="+mn-lt"/>
                <a:cs typeface="+mn-lt"/>
              </a:rPr>
              <a:t> sets </a:t>
            </a:r>
            <a:r>
              <a:rPr lang="es-ES" sz="1400" dirty="0" err="1">
                <a:ea typeface="+mn-lt"/>
                <a:cs typeface="+mn-lt"/>
              </a:rPr>
              <a:t>the</a:t>
            </a:r>
            <a:r>
              <a:rPr lang="es-ES" sz="1400" dirty="0">
                <a:ea typeface="+mn-lt"/>
                <a:cs typeface="+mn-lt"/>
              </a:rPr>
              <a:t> </a:t>
            </a:r>
            <a:r>
              <a:rPr lang="es-ES" sz="1400" dirty="0" err="1">
                <a:ea typeface="+mn-lt"/>
                <a:cs typeface="+mn-lt"/>
              </a:rPr>
              <a:t>tone</a:t>
            </a:r>
            <a:r>
              <a:rPr lang="es-ES" sz="1400" dirty="0">
                <a:ea typeface="+mn-lt"/>
                <a:cs typeface="+mn-lt"/>
              </a:rPr>
              <a:t> of </a:t>
            </a:r>
            <a:r>
              <a:rPr lang="es-ES" sz="1400" dirty="0" err="1">
                <a:ea typeface="+mn-lt"/>
                <a:cs typeface="+mn-lt"/>
              </a:rPr>
              <a:t>the</a:t>
            </a:r>
            <a:r>
              <a:rPr lang="es-ES" sz="1400" dirty="0">
                <a:ea typeface="+mn-lt"/>
                <a:cs typeface="+mn-lt"/>
              </a:rPr>
              <a:t> </a:t>
            </a:r>
            <a:r>
              <a:rPr lang="es-ES" sz="1400" dirty="0" err="1">
                <a:ea typeface="+mn-lt"/>
                <a:cs typeface="+mn-lt"/>
              </a:rPr>
              <a:t>letter</a:t>
            </a:r>
            <a:r>
              <a:rPr lang="es-ES" sz="1400" dirty="0">
                <a:ea typeface="+mn-lt"/>
                <a:cs typeface="+mn-lt"/>
              </a:rPr>
              <a:t>, so </a:t>
            </a:r>
            <a:r>
              <a:rPr lang="es-ES" sz="1400" dirty="0" err="1">
                <a:ea typeface="+mn-lt"/>
                <a:cs typeface="+mn-lt"/>
              </a:rPr>
              <a:t>you</a:t>
            </a:r>
            <a:r>
              <a:rPr lang="es-ES" sz="1400" dirty="0">
                <a:ea typeface="+mn-lt"/>
                <a:cs typeface="+mn-lt"/>
              </a:rPr>
              <a:t> </a:t>
            </a:r>
            <a:r>
              <a:rPr lang="es-ES" sz="1400" dirty="0" err="1">
                <a:ea typeface="+mn-lt"/>
                <a:cs typeface="+mn-lt"/>
              </a:rPr>
              <a:t>should</a:t>
            </a:r>
            <a:r>
              <a:rPr lang="es-ES" sz="1400" dirty="0">
                <a:ea typeface="+mn-lt"/>
                <a:cs typeface="+mn-lt"/>
              </a:rPr>
              <a:t> </a:t>
            </a:r>
            <a:r>
              <a:rPr lang="es-ES" sz="1400" dirty="0" err="1">
                <a:ea typeface="+mn-lt"/>
                <a:cs typeface="+mn-lt"/>
              </a:rPr>
              <a:t>give</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salutation</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attention</a:t>
            </a:r>
            <a:r>
              <a:rPr lang="es-ES" sz="1400" dirty="0">
                <a:ea typeface="+mn-lt"/>
                <a:cs typeface="+mn-lt"/>
              </a:rPr>
              <a:t> </a:t>
            </a:r>
            <a:r>
              <a:rPr lang="es-ES" sz="1400" dirty="0" err="1">
                <a:ea typeface="+mn-lt"/>
                <a:cs typeface="+mn-lt"/>
              </a:rPr>
              <a:t>it</a:t>
            </a:r>
            <a:r>
              <a:rPr lang="es-ES" sz="1400" dirty="0">
                <a:ea typeface="+mn-lt"/>
                <a:cs typeface="+mn-lt"/>
              </a:rPr>
              <a:t> </a:t>
            </a:r>
            <a:r>
              <a:rPr lang="es-ES" sz="1400" dirty="0" err="1">
                <a:ea typeface="+mn-lt"/>
                <a:cs typeface="+mn-lt"/>
              </a:rPr>
              <a:t>deserves</a:t>
            </a:r>
            <a:r>
              <a:rPr lang="es-ES" sz="1400" dirty="0">
                <a:ea typeface="+mn-lt"/>
                <a:cs typeface="+mn-lt"/>
              </a:rPr>
              <a:t>.</a:t>
            </a:r>
            <a:endParaRPr lang="es-ES" sz="1400" dirty="0"/>
          </a:p>
          <a:p>
            <a:pPr algn="just"/>
            <a:r>
              <a:rPr lang="en-US" sz="1400" b="1" dirty="0">
                <a:ea typeface="+mn-lt"/>
                <a:cs typeface="+mn-lt"/>
              </a:rPr>
              <a:t>Be Direct With Your Message</a:t>
            </a:r>
            <a:endParaRPr lang="es-ES" sz="1400" dirty="0"/>
          </a:p>
          <a:p>
            <a:pPr algn="just"/>
            <a:r>
              <a:rPr lang="es-ES" sz="1400" dirty="0">
                <a:ea typeface="+mn-lt"/>
                <a:cs typeface="+mn-lt"/>
              </a:rPr>
              <a:t> </a:t>
            </a:r>
            <a:r>
              <a:rPr lang="es-ES" sz="1400" dirty="0" err="1">
                <a:ea typeface="+mn-lt"/>
                <a:cs typeface="+mn-lt"/>
              </a:rPr>
              <a:t>Provide</a:t>
            </a:r>
            <a:r>
              <a:rPr lang="es-ES" sz="1400" dirty="0">
                <a:ea typeface="+mn-lt"/>
                <a:cs typeface="+mn-lt"/>
              </a:rPr>
              <a:t> a </a:t>
            </a:r>
            <a:r>
              <a:rPr lang="es-ES" sz="1400" dirty="0" err="1">
                <a:ea typeface="+mn-lt"/>
                <a:cs typeface="+mn-lt"/>
              </a:rPr>
              <a:t>brief</a:t>
            </a:r>
            <a:r>
              <a:rPr lang="es-ES" sz="1400" dirty="0">
                <a:ea typeface="+mn-lt"/>
                <a:cs typeface="+mn-lt"/>
              </a:rPr>
              <a:t> </a:t>
            </a:r>
            <a:r>
              <a:rPr lang="es-ES" sz="1400" dirty="0" err="1">
                <a:ea typeface="+mn-lt"/>
                <a:cs typeface="+mn-lt"/>
              </a:rPr>
              <a:t>explanation</a:t>
            </a:r>
            <a:r>
              <a:rPr lang="es-ES" sz="1400" dirty="0">
                <a:ea typeface="+mn-lt"/>
                <a:cs typeface="+mn-lt"/>
              </a:rPr>
              <a:t> </a:t>
            </a:r>
            <a:r>
              <a:rPr lang="es-ES" sz="1400" dirty="0" err="1">
                <a:ea typeface="+mn-lt"/>
                <a:cs typeface="+mn-lt"/>
              </a:rPr>
              <a:t>regarding</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reason</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letter</a:t>
            </a:r>
            <a:r>
              <a:rPr lang="es-ES" sz="1400" dirty="0">
                <a:ea typeface="+mn-lt"/>
                <a:cs typeface="+mn-lt"/>
              </a:rPr>
              <a:t> as </a:t>
            </a:r>
            <a:r>
              <a:rPr lang="es-ES" sz="1400" dirty="0" err="1">
                <a:ea typeface="+mn-lt"/>
                <a:cs typeface="+mn-lt"/>
              </a:rPr>
              <a:t>well</a:t>
            </a:r>
            <a:r>
              <a:rPr lang="es-ES" sz="1400" dirty="0">
                <a:ea typeface="+mn-lt"/>
                <a:cs typeface="+mn-lt"/>
              </a:rPr>
              <a:t> as </a:t>
            </a:r>
            <a:r>
              <a:rPr lang="es-ES" sz="1400" dirty="0" err="1">
                <a:ea typeface="+mn-lt"/>
                <a:cs typeface="+mn-lt"/>
              </a:rPr>
              <a:t>for</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request</a:t>
            </a:r>
            <a:r>
              <a:rPr lang="es-ES" sz="1400" dirty="0">
                <a:ea typeface="+mn-lt"/>
                <a:cs typeface="+mn-lt"/>
              </a:rPr>
              <a:t> </a:t>
            </a:r>
            <a:r>
              <a:rPr lang="es-ES" sz="1400" dirty="0" err="1">
                <a:ea typeface="+mn-lt"/>
                <a:cs typeface="+mn-lt"/>
              </a:rPr>
              <a:t>that</a:t>
            </a:r>
            <a:r>
              <a:rPr lang="es-ES" sz="1400" dirty="0">
                <a:ea typeface="+mn-lt"/>
                <a:cs typeface="+mn-lt"/>
              </a:rPr>
              <a:t> </a:t>
            </a:r>
            <a:r>
              <a:rPr lang="es-ES" sz="1400" dirty="0" err="1">
                <a:ea typeface="+mn-lt"/>
                <a:cs typeface="+mn-lt"/>
              </a:rPr>
              <a:t>you</a:t>
            </a:r>
            <a:r>
              <a:rPr lang="es-ES" sz="1400" dirty="0">
                <a:ea typeface="+mn-lt"/>
                <a:cs typeface="+mn-lt"/>
              </a:rPr>
              <a:t> are </a:t>
            </a:r>
            <a:r>
              <a:rPr lang="es-ES" sz="1400" dirty="0" err="1">
                <a:ea typeface="+mn-lt"/>
                <a:cs typeface="+mn-lt"/>
              </a:rPr>
              <a:t>about</a:t>
            </a:r>
            <a:r>
              <a:rPr lang="es-ES" sz="1400" dirty="0">
                <a:ea typeface="+mn-lt"/>
                <a:cs typeface="+mn-lt"/>
              </a:rPr>
              <a:t> to </a:t>
            </a:r>
            <a:r>
              <a:rPr lang="es-ES" sz="1400" dirty="0" err="1">
                <a:ea typeface="+mn-lt"/>
                <a:cs typeface="+mn-lt"/>
              </a:rPr>
              <a:t>make</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example</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may</a:t>
            </a:r>
            <a:r>
              <a:rPr lang="es-ES" sz="1400" dirty="0">
                <a:ea typeface="+mn-lt"/>
                <a:cs typeface="+mn-lt"/>
              </a:rPr>
              <a:t> </a:t>
            </a:r>
            <a:r>
              <a:rPr lang="es-ES" sz="1400" dirty="0" err="1">
                <a:ea typeface="+mn-lt"/>
                <a:cs typeface="+mn-lt"/>
              </a:rPr>
              <a:t>indicate</a:t>
            </a:r>
            <a:r>
              <a:rPr lang="es-ES" sz="1400" dirty="0">
                <a:ea typeface="+mn-lt"/>
                <a:cs typeface="+mn-lt"/>
              </a:rPr>
              <a:t> </a:t>
            </a:r>
            <a:r>
              <a:rPr lang="es-ES" sz="1400" dirty="0" err="1">
                <a:ea typeface="+mn-lt"/>
                <a:cs typeface="+mn-lt"/>
              </a:rPr>
              <a:t>that</a:t>
            </a:r>
            <a:r>
              <a:rPr lang="es-ES" sz="1400" dirty="0">
                <a:ea typeface="+mn-lt"/>
                <a:cs typeface="+mn-lt"/>
              </a:rPr>
              <a:t> </a:t>
            </a:r>
            <a:r>
              <a:rPr lang="es-ES" sz="1400" dirty="0" err="1">
                <a:ea typeface="+mn-lt"/>
                <a:cs typeface="+mn-lt"/>
              </a:rPr>
              <a:t>services</a:t>
            </a:r>
            <a:r>
              <a:rPr lang="es-ES" sz="1400" dirty="0">
                <a:ea typeface="+mn-lt"/>
                <a:cs typeface="+mn-lt"/>
              </a:rPr>
              <a:t> </a:t>
            </a:r>
            <a:r>
              <a:rPr lang="es-ES" sz="1400" dirty="0" err="1">
                <a:ea typeface="+mn-lt"/>
                <a:cs typeface="+mn-lt"/>
              </a:rPr>
              <a:t>were</a:t>
            </a:r>
            <a:r>
              <a:rPr lang="es-ES" sz="1400" dirty="0">
                <a:ea typeface="+mn-lt"/>
                <a:cs typeface="+mn-lt"/>
              </a:rPr>
              <a:t> </a:t>
            </a:r>
            <a:r>
              <a:rPr lang="es-ES" sz="1400" dirty="0" err="1">
                <a:ea typeface="+mn-lt"/>
                <a:cs typeface="+mn-lt"/>
              </a:rPr>
              <a:t>rendered</a:t>
            </a:r>
            <a:r>
              <a:rPr lang="es-ES" sz="1400" dirty="0">
                <a:ea typeface="+mn-lt"/>
                <a:cs typeface="+mn-lt"/>
              </a:rPr>
              <a:t> </a:t>
            </a:r>
            <a:r>
              <a:rPr lang="es-ES" sz="1400" dirty="0" err="1">
                <a:ea typeface="+mn-lt"/>
                <a:cs typeface="+mn-lt"/>
              </a:rPr>
              <a:t>on</a:t>
            </a:r>
            <a:r>
              <a:rPr lang="es-ES" sz="1400" dirty="0">
                <a:ea typeface="+mn-lt"/>
                <a:cs typeface="+mn-lt"/>
              </a:rPr>
              <a:t> a </a:t>
            </a:r>
            <a:r>
              <a:rPr lang="es-ES" sz="1400" dirty="0" err="1">
                <a:ea typeface="+mn-lt"/>
                <a:cs typeface="+mn-lt"/>
              </a:rPr>
              <a:t>specific</a:t>
            </a:r>
            <a:r>
              <a:rPr lang="es-ES" sz="1400" dirty="0">
                <a:ea typeface="+mn-lt"/>
                <a:cs typeface="+mn-lt"/>
              </a:rPr>
              <a:t> date, and </a:t>
            </a:r>
            <a:r>
              <a:rPr lang="es-ES" sz="1400" dirty="0" err="1">
                <a:ea typeface="+mn-lt"/>
                <a:cs typeface="+mn-lt"/>
              </a:rPr>
              <a:t>invoices</a:t>
            </a:r>
            <a:r>
              <a:rPr lang="es-ES" sz="1400" dirty="0">
                <a:ea typeface="+mn-lt"/>
                <a:cs typeface="+mn-lt"/>
              </a:rPr>
              <a:t> </a:t>
            </a:r>
            <a:r>
              <a:rPr lang="es-ES" sz="1400" dirty="0" err="1">
                <a:ea typeface="+mn-lt"/>
                <a:cs typeface="+mn-lt"/>
              </a:rPr>
              <a:t>where</a:t>
            </a:r>
            <a:r>
              <a:rPr lang="es-ES" sz="1400" dirty="0">
                <a:ea typeface="+mn-lt"/>
                <a:cs typeface="+mn-lt"/>
              </a:rPr>
              <a:t> </a:t>
            </a:r>
            <a:r>
              <a:rPr lang="es-ES" sz="1400" dirty="0" err="1">
                <a:ea typeface="+mn-lt"/>
                <a:cs typeface="+mn-lt"/>
              </a:rPr>
              <a:t>sent</a:t>
            </a:r>
            <a:r>
              <a:rPr lang="es-ES" sz="1400" dirty="0">
                <a:ea typeface="+mn-lt"/>
                <a:cs typeface="+mn-lt"/>
              </a:rPr>
              <a:t> </a:t>
            </a:r>
            <a:r>
              <a:rPr lang="es-ES" sz="1400" dirty="0" err="1">
                <a:ea typeface="+mn-lt"/>
                <a:cs typeface="+mn-lt"/>
              </a:rPr>
              <a:t>on</a:t>
            </a:r>
            <a:r>
              <a:rPr lang="es-ES" sz="1400" dirty="0">
                <a:ea typeface="+mn-lt"/>
                <a:cs typeface="+mn-lt"/>
              </a:rPr>
              <a:t> prior dates </a:t>
            </a:r>
            <a:r>
              <a:rPr lang="es-ES" sz="1400" dirty="0" err="1">
                <a:ea typeface="+mn-lt"/>
                <a:cs typeface="+mn-lt"/>
              </a:rPr>
              <a:t>with</a:t>
            </a:r>
            <a:r>
              <a:rPr lang="es-ES" sz="1400" dirty="0">
                <a:ea typeface="+mn-lt"/>
                <a:cs typeface="+mn-lt"/>
              </a:rPr>
              <a:t> no response. </a:t>
            </a:r>
            <a:r>
              <a:rPr lang="es-ES" sz="1400" dirty="0" err="1">
                <a:ea typeface="+mn-lt"/>
                <a:cs typeface="+mn-lt"/>
              </a:rPr>
              <a:t>Perhaps</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were</a:t>
            </a:r>
            <a:r>
              <a:rPr lang="es-ES" sz="1400" dirty="0">
                <a:ea typeface="+mn-lt"/>
                <a:cs typeface="+mn-lt"/>
              </a:rPr>
              <a:t> </a:t>
            </a:r>
            <a:r>
              <a:rPr lang="es-ES" sz="1400" dirty="0" err="1">
                <a:ea typeface="+mn-lt"/>
                <a:cs typeface="+mn-lt"/>
              </a:rPr>
              <a:t>promised</a:t>
            </a:r>
            <a:r>
              <a:rPr lang="es-ES" sz="1400" dirty="0">
                <a:ea typeface="+mn-lt"/>
                <a:cs typeface="+mn-lt"/>
              </a:rPr>
              <a:t> </a:t>
            </a:r>
            <a:r>
              <a:rPr lang="es-ES" sz="1400" dirty="0" err="1">
                <a:ea typeface="+mn-lt"/>
                <a:cs typeface="+mn-lt"/>
              </a:rPr>
              <a:t>information</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something</a:t>
            </a:r>
            <a:r>
              <a:rPr lang="es-ES" sz="1400" dirty="0">
                <a:ea typeface="+mn-lt"/>
                <a:cs typeface="+mn-lt"/>
              </a:rPr>
              <a:t> </a:t>
            </a:r>
            <a:r>
              <a:rPr lang="es-ES" sz="1400" dirty="0" err="1">
                <a:ea typeface="+mn-lt"/>
                <a:cs typeface="+mn-lt"/>
              </a:rPr>
              <a:t>else</a:t>
            </a:r>
            <a:r>
              <a:rPr lang="es-ES" sz="1400" dirty="0">
                <a:ea typeface="+mn-lt"/>
                <a:cs typeface="+mn-lt"/>
              </a:rPr>
              <a:t>, and </a:t>
            </a:r>
            <a:r>
              <a:rPr lang="es-ES" sz="1400" dirty="0" err="1">
                <a:ea typeface="+mn-lt"/>
                <a:cs typeface="+mn-lt"/>
              </a:rPr>
              <a:t>now</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would</a:t>
            </a:r>
            <a:r>
              <a:rPr lang="es-ES" sz="1400" dirty="0">
                <a:ea typeface="+mn-lt"/>
                <a:cs typeface="+mn-lt"/>
              </a:rPr>
              <a:t> </a:t>
            </a:r>
            <a:r>
              <a:rPr lang="es-ES" sz="1400" dirty="0" err="1">
                <a:ea typeface="+mn-lt"/>
                <a:cs typeface="+mn-lt"/>
              </a:rPr>
              <a:t>like</a:t>
            </a:r>
            <a:r>
              <a:rPr lang="es-ES" sz="1400" dirty="0">
                <a:ea typeface="+mn-lt"/>
                <a:cs typeface="+mn-lt"/>
              </a:rPr>
              <a:t> to </a:t>
            </a:r>
            <a:r>
              <a:rPr lang="es-ES" sz="1400" dirty="0" err="1">
                <a:ea typeface="+mn-lt"/>
                <a:cs typeface="+mn-lt"/>
              </a:rPr>
              <a:t>receive</a:t>
            </a:r>
            <a:r>
              <a:rPr lang="es-ES" sz="1400" dirty="0">
                <a:ea typeface="+mn-lt"/>
                <a:cs typeface="+mn-lt"/>
              </a:rPr>
              <a:t> </a:t>
            </a:r>
            <a:r>
              <a:rPr lang="es-ES" sz="1400" dirty="0" err="1">
                <a:ea typeface="+mn-lt"/>
                <a:cs typeface="+mn-lt"/>
              </a:rPr>
              <a:t>what</a:t>
            </a:r>
            <a:r>
              <a:rPr lang="es-ES" sz="1400" dirty="0">
                <a:ea typeface="+mn-lt"/>
                <a:cs typeface="+mn-lt"/>
              </a:rPr>
              <a:t> </a:t>
            </a:r>
            <a:r>
              <a:rPr lang="es-ES" sz="1400" dirty="0" err="1">
                <a:ea typeface="+mn-lt"/>
                <a:cs typeface="+mn-lt"/>
              </a:rPr>
              <a:t>was</a:t>
            </a:r>
            <a:r>
              <a:rPr lang="es-ES" sz="1400" dirty="0">
                <a:ea typeface="+mn-lt"/>
                <a:cs typeface="+mn-lt"/>
              </a:rPr>
              <a:t> </a:t>
            </a:r>
            <a:r>
              <a:rPr lang="es-ES" sz="1400" dirty="0" err="1">
                <a:ea typeface="+mn-lt"/>
                <a:cs typeface="+mn-lt"/>
              </a:rPr>
              <a:t>promised</a:t>
            </a:r>
            <a:r>
              <a:rPr lang="es-ES" sz="1400" dirty="0">
                <a:ea typeface="+mn-lt"/>
                <a:cs typeface="+mn-lt"/>
              </a:rPr>
              <a:t> to </a:t>
            </a:r>
            <a:r>
              <a:rPr lang="es-ES" sz="1400" dirty="0" err="1">
                <a:ea typeface="+mn-lt"/>
                <a:cs typeface="+mn-lt"/>
              </a:rPr>
              <a:t>you</a:t>
            </a:r>
            <a:r>
              <a:rPr lang="es-ES" sz="1400" dirty="0">
                <a:ea typeface="+mn-lt"/>
                <a:cs typeface="+mn-lt"/>
              </a:rPr>
              <a:t>. </a:t>
            </a:r>
            <a:endParaRPr lang="es-ES" sz="1400" dirty="0"/>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3C35B68E-42CB-6FC4-BEE0-4E9094D553E7}"/>
              </a:ext>
            </a:extLst>
          </p:cNvPr>
          <p:cNvSpPr txBox="1"/>
          <p:nvPr/>
        </p:nvSpPr>
        <p:spPr>
          <a:xfrm>
            <a:off x="1797737" y="65476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0" name="CuadroTexto 9">
            <a:extLst>
              <a:ext uri="{FF2B5EF4-FFF2-40B4-BE49-F238E27FC236}">
                <a16:creationId xmlns="" xmlns:a16="http://schemas.microsoft.com/office/drawing/2014/main" id="{79A47E6A-9179-446B-8F9E-CDA709DE068B}"/>
              </a:ext>
            </a:extLst>
          </p:cNvPr>
          <p:cNvSpPr txBox="1"/>
          <p:nvPr/>
        </p:nvSpPr>
        <p:spPr>
          <a:xfrm>
            <a:off x="921434" y="996441"/>
            <a:ext cx="5513832" cy="369332"/>
          </a:xfrm>
          <a:prstGeom prst="rect">
            <a:avLst/>
          </a:prstGeom>
          <a:noFill/>
        </p:spPr>
        <p:txBody>
          <a:bodyPr wrap="square" rtlCol="0">
            <a:spAutoFit/>
          </a:bodyPr>
          <a:lstStyle/>
          <a:p>
            <a:r>
              <a:rPr lang="es-MX" b="1" dirty="0"/>
              <a:t>1.6. Request letter</a:t>
            </a:r>
          </a:p>
        </p:txBody>
      </p:sp>
      <p:sp>
        <p:nvSpPr>
          <p:cNvPr id="11" name="CuadroTexto 10">
            <a:extLst>
              <a:ext uri="{FF2B5EF4-FFF2-40B4-BE49-F238E27FC236}">
                <a16:creationId xmlns="" xmlns:a16="http://schemas.microsoft.com/office/drawing/2014/main" id="{CCDFED41-AE4C-4655-9658-10BD76A33CC7}"/>
              </a:ext>
            </a:extLst>
          </p:cNvPr>
          <p:cNvSpPr txBox="1"/>
          <p:nvPr/>
        </p:nvSpPr>
        <p:spPr>
          <a:xfrm>
            <a:off x="1636775" y="1986044"/>
            <a:ext cx="9748023" cy="584775"/>
          </a:xfrm>
          <a:prstGeom prst="rect">
            <a:avLst/>
          </a:prstGeom>
          <a:noFill/>
        </p:spPr>
        <p:txBody>
          <a:bodyPr wrap="square" lIns="91440" tIns="45720" rIns="91440" bIns="45720" rtlCol="0" anchor="t">
            <a:spAutoFit/>
          </a:bodyPr>
          <a:lstStyle/>
          <a:p>
            <a:pPr algn="just"/>
            <a:r>
              <a:rPr lang="en-US" sz="1600" dirty="0">
                <a:ea typeface="+mn-lt"/>
                <a:cs typeface="+mn-lt"/>
              </a:rPr>
              <a:t>Click the</a:t>
            </a:r>
            <a:r>
              <a:rPr lang="en-US" sz="1600" b="1" dirty="0">
                <a:ea typeface="+mn-lt"/>
                <a:cs typeface="+mn-lt"/>
              </a:rPr>
              <a:t> 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request letter is and some recommendations for writing this type of documents are also included.</a:t>
            </a:r>
            <a:endParaRPr lang="en-US" sz="1600" dirty="0">
              <a:ea typeface="Calibri"/>
              <a:cs typeface="Calibri"/>
            </a:endParaRPr>
          </a:p>
        </p:txBody>
      </p:sp>
      <p:pic>
        <p:nvPicPr>
          <p:cNvPr id="12" name="Gráfico 11" descr="Presentación con gráfico de barras con relleno sólido">
            <a:extLst>
              <a:ext uri="{FF2B5EF4-FFF2-40B4-BE49-F238E27FC236}">
                <a16:creationId xmlns="" xmlns:a16="http://schemas.microsoft.com/office/drawing/2014/main" id="{30EBDC8D-C7A0-41CD-B776-F86A7B08A4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180910" y="2808403"/>
            <a:ext cx="3001887" cy="3001887"/>
          </a:xfrm>
          <a:prstGeom prst="rect">
            <a:avLst/>
          </a:prstGeom>
        </p:spPr>
      </p:pic>
      <p:sp>
        <p:nvSpPr>
          <p:cNvPr id="14" name="Bocadillo: rectángulo 13">
            <a:extLst>
              <a:ext uri="{FF2B5EF4-FFF2-40B4-BE49-F238E27FC236}">
                <a16:creationId xmlns="" xmlns:a16="http://schemas.microsoft.com/office/drawing/2014/main" id="{A3F02F3D-5E64-486D-BE7F-ABB4A350FA26}"/>
              </a:ext>
            </a:extLst>
          </p:cNvPr>
          <p:cNvSpPr/>
          <p:nvPr/>
        </p:nvSpPr>
        <p:spPr>
          <a:xfrm>
            <a:off x="-1070877" y="3871433"/>
            <a:ext cx="1854704" cy="957765"/>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la información de ésta y la siguiente diapositiva.</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E9C0407C-B2DE-40DD-8202-4A670E937C59}"/>
              </a:ext>
            </a:extLst>
          </p:cNvPr>
          <p:cNvSpPr/>
          <p:nvPr/>
        </p:nvSpPr>
        <p:spPr>
          <a:xfrm>
            <a:off x="-1098309" y="948262"/>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813DC902-3B83-4DBF-BB2A-315A7B40778C}"/>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BA7122EF-1426-47FE-B1C2-D6EA4C5D0F7A}"/>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0" name="Imagen 19">
            <a:extLst>
              <a:ext uri="{FF2B5EF4-FFF2-40B4-BE49-F238E27FC236}">
                <a16:creationId xmlns="" xmlns:a16="http://schemas.microsoft.com/office/drawing/2014/main" id="{B7E9E855-6C1B-481F-B3F0-835364E64BCB}"/>
              </a:ext>
            </a:extLst>
          </p:cNvPr>
          <p:cNvPicPr>
            <a:picLocks noChangeAspect="1"/>
          </p:cNvPicPr>
          <p:nvPr/>
        </p:nvPicPr>
        <p:blipFill>
          <a:blip r:embed="rId2"/>
          <a:stretch>
            <a:fillRect/>
          </a:stretch>
        </p:blipFill>
        <p:spPr>
          <a:xfrm>
            <a:off x="1173816" y="2105130"/>
            <a:ext cx="462506" cy="318471"/>
          </a:xfrm>
          <a:prstGeom prst="rect">
            <a:avLst/>
          </a:prstGeom>
        </p:spPr>
      </p:pic>
    </p:spTree>
    <p:extLst>
      <p:ext uri="{BB962C8B-B14F-4D97-AF65-F5344CB8AC3E}">
        <p14:creationId xmlns:p14="http://schemas.microsoft.com/office/powerpoint/2010/main" val="251770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408176"/>
            <a:ext cx="10557598" cy="51645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197979" y="1728276"/>
            <a:ext cx="10193283" cy="4770537"/>
          </a:xfrm>
          <a:prstGeom prst="rect">
            <a:avLst/>
          </a:prstGeom>
          <a:noFill/>
          <a:ln w="28575">
            <a:solidFill>
              <a:srgbClr val="FF3399"/>
            </a:solidFill>
          </a:ln>
        </p:spPr>
        <p:txBody>
          <a:bodyPr wrap="square" lIns="91440" tIns="45720" rIns="91440" bIns="45720" rtlCol="0" anchor="t">
            <a:spAutoFit/>
          </a:bodyPr>
          <a:lstStyle/>
          <a:p>
            <a:pPr algn="just"/>
            <a:r>
              <a:rPr lang="es-ES" sz="1600" b="1" dirty="0" err="1">
                <a:ea typeface="+mn-lt"/>
                <a:cs typeface="+mn-lt"/>
              </a:rPr>
              <a:t>Include</a:t>
            </a:r>
            <a:r>
              <a:rPr lang="es-ES" sz="1600" b="1" dirty="0">
                <a:ea typeface="+mn-lt"/>
                <a:cs typeface="+mn-lt"/>
              </a:rPr>
              <a:t> </a:t>
            </a:r>
            <a:r>
              <a:rPr lang="es-ES" sz="1600" b="1" dirty="0" err="1">
                <a:ea typeface="+mn-lt"/>
                <a:cs typeface="+mn-lt"/>
              </a:rPr>
              <a:t>your</a:t>
            </a:r>
            <a:r>
              <a:rPr lang="es-ES" sz="1600" b="1" dirty="0">
                <a:ea typeface="+mn-lt"/>
                <a:cs typeface="+mn-lt"/>
              </a:rPr>
              <a:t> </a:t>
            </a:r>
            <a:r>
              <a:rPr lang="es-ES" sz="1600" b="1" dirty="0" err="1">
                <a:ea typeface="+mn-lt"/>
                <a:cs typeface="+mn-lt"/>
              </a:rPr>
              <a:t>call</a:t>
            </a:r>
            <a:r>
              <a:rPr lang="es-ES" sz="1600" b="1" dirty="0">
                <a:ea typeface="+mn-lt"/>
                <a:cs typeface="+mn-lt"/>
              </a:rPr>
              <a:t> to </a:t>
            </a:r>
            <a:r>
              <a:rPr lang="es-ES" sz="1600" b="1" dirty="0" err="1">
                <a:ea typeface="+mn-lt"/>
                <a:cs typeface="+mn-lt"/>
              </a:rPr>
              <a:t>action</a:t>
            </a:r>
            <a:r>
              <a:rPr lang="es-ES" sz="1600" b="1" dirty="0">
                <a:ea typeface="+mn-lt"/>
                <a:cs typeface="+mn-lt"/>
              </a:rPr>
              <a:t> </a:t>
            </a:r>
            <a:r>
              <a:rPr lang="es-ES" sz="1600" b="1" dirty="0" err="1">
                <a:ea typeface="+mn-lt"/>
                <a:cs typeface="+mn-lt"/>
              </a:rPr>
              <a:t>or</a:t>
            </a:r>
            <a:r>
              <a:rPr lang="es-ES" sz="1600" b="1" dirty="0">
                <a:ea typeface="+mn-lt"/>
                <a:cs typeface="+mn-lt"/>
              </a:rPr>
              <a:t> </a:t>
            </a:r>
            <a:r>
              <a:rPr lang="es-ES" sz="1600" b="1" dirty="0" err="1">
                <a:ea typeface="+mn-lt"/>
                <a:cs typeface="+mn-lt"/>
              </a:rPr>
              <a:t>request</a:t>
            </a:r>
            <a:endParaRPr lang="es-ES" dirty="0"/>
          </a:p>
          <a:p>
            <a:pPr algn="just"/>
            <a:r>
              <a:rPr lang="en-US" sz="1600" dirty="0">
                <a:ea typeface="+mn-lt"/>
                <a:cs typeface="+mn-lt"/>
              </a:rPr>
              <a:t>You should end the body of your letter with a specific call to action or request. For example, you may need information sent to you by a specific date for a project you are working on. </a:t>
            </a:r>
            <a:r>
              <a:rPr lang="es-ES" sz="1600" dirty="0" err="1">
                <a:ea typeface="+mn-lt"/>
                <a:cs typeface="+mn-lt"/>
              </a:rPr>
              <a:t>Perhaps</a:t>
            </a:r>
            <a:r>
              <a:rPr lang="es-ES" sz="1600" dirty="0">
                <a:ea typeface="+mn-lt"/>
                <a:cs typeface="+mn-lt"/>
              </a:rPr>
              <a:t> </a:t>
            </a:r>
            <a:r>
              <a:rPr lang="es-ES" sz="1600" dirty="0" err="1">
                <a:ea typeface="+mn-lt"/>
                <a:cs typeface="+mn-lt"/>
              </a:rPr>
              <a:t>you</a:t>
            </a:r>
            <a:r>
              <a:rPr lang="es-ES" sz="1600" dirty="0">
                <a:ea typeface="+mn-lt"/>
                <a:cs typeface="+mn-lt"/>
              </a:rPr>
              <a:t> </a:t>
            </a:r>
            <a:r>
              <a:rPr lang="es-ES" sz="1600" dirty="0" err="1">
                <a:ea typeface="+mn-lt"/>
                <a:cs typeface="+mn-lt"/>
              </a:rPr>
              <a:t>need</a:t>
            </a:r>
            <a:r>
              <a:rPr lang="es-ES" sz="1600" dirty="0">
                <a:ea typeface="+mn-lt"/>
                <a:cs typeface="+mn-lt"/>
              </a:rPr>
              <a:t> </a:t>
            </a:r>
            <a:r>
              <a:rPr lang="es-ES" sz="1600" dirty="0" err="1">
                <a:ea typeface="+mn-lt"/>
                <a:cs typeface="+mn-lt"/>
              </a:rPr>
              <a:t>payment</a:t>
            </a:r>
            <a:r>
              <a:rPr lang="es-ES" sz="1600" dirty="0">
                <a:ea typeface="+mn-lt"/>
                <a:cs typeface="+mn-lt"/>
              </a:rPr>
              <a:t> </a:t>
            </a:r>
            <a:r>
              <a:rPr lang="es-ES" sz="1600" dirty="0" err="1">
                <a:ea typeface="+mn-lt"/>
                <a:cs typeface="+mn-lt"/>
              </a:rPr>
              <a:t>by</a:t>
            </a:r>
            <a:r>
              <a:rPr lang="es-ES" sz="1600" dirty="0">
                <a:ea typeface="+mn-lt"/>
                <a:cs typeface="+mn-lt"/>
              </a:rPr>
              <a:t> a </a:t>
            </a:r>
            <a:r>
              <a:rPr lang="es-ES" sz="1600" dirty="0" err="1">
                <a:ea typeface="+mn-lt"/>
                <a:cs typeface="+mn-lt"/>
              </a:rPr>
              <a:t>certain</a:t>
            </a:r>
            <a:r>
              <a:rPr lang="es-ES" sz="1600" dirty="0">
                <a:ea typeface="+mn-lt"/>
                <a:cs typeface="+mn-lt"/>
              </a:rPr>
              <a:t> date </a:t>
            </a:r>
            <a:r>
              <a:rPr lang="es-ES" sz="1600" dirty="0" err="1">
                <a:ea typeface="+mn-lt"/>
                <a:cs typeface="+mn-lt"/>
              </a:rPr>
              <a:t>or</a:t>
            </a:r>
            <a:r>
              <a:rPr lang="es-ES" sz="1600" dirty="0">
                <a:ea typeface="+mn-lt"/>
                <a:cs typeface="+mn-lt"/>
              </a:rPr>
              <a:t> </a:t>
            </a:r>
            <a:r>
              <a:rPr lang="es-ES" sz="1600" dirty="0" err="1">
                <a:ea typeface="+mn-lt"/>
                <a:cs typeface="+mn-lt"/>
              </a:rPr>
              <a:t>the</a:t>
            </a:r>
            <a:r>
              <a:rPr lang="es-ES" sz="1600" dirty="0">
                <a:ea typeface="+mn-lt"/>
                <a:cs typeface="+mn-lt"/>
              </a:rPr>
              <a:t> </a:t>
            </a:r>
            <a:r>
              <a:rPr lang="es-ES" sz="1600" dirty="0" err="1">
                <a:ea typeface="+mn-lt"/>
                <a:cs typeface="+mn-lt"/>
              </a:rPr>
              <a:t>account</a:t>
            </a:r>
            <a:r>
              <a:rPr lang="es-ES" sz="1600" dirty="0">
                <a:ea typeface="+mn-lt"/>
                <a:cs typeface="+mn-lt"/>
              </a:rPr>
              <a:t> </a:t>
            </a:r>
            <a:r>
              <a:rPr lang="es-ES" sz="1600" dirty="0" err="1">
                <a:ea typeface="+mn-lt"/>
                <a:cs typeface="+mn-lt"/>
              </a:rPr>
              <a:t>will</a:t>
            </a:r>
            <a:r>
              <a:rPr lang="es-ES" sz="1600" dirty="0">
                <a:ea typeface="+mn-lt"/>
                <a:cs typeface="+mn-lt"/>
              </a:rPr>
              <a:t> be </a:t>
            </a:r>
            <a:r>
              <a:rPr lang="es-ES" sz="1600" dirty="0" err="1">
                <a:ea typeface="+mn-lt"/>
                <a:cs typeface="+mn-lt"/>
              </a:rPr>
              <a:t>turned</a:t>
            </a:r>
            <a:r>
              <a:rPr lang="es-ES" sz="1600" dirty="0">
                <a:ea typeface="+mn-lt"/>
                <a:cs typeface="+mn-lt"/>
              </a:rPr>
              <a:t> </a:t>
            </a:r>
            <a:r>
              <a:rPr lang="es-ES" sz="1600" dirty="0" err="1">
                <a:ea typeface="+mn-lt"/>
                <a:cs typeface="+mn-lt"/>
              </a:rPr>
              <a:t>over</a:t>
            </a:r>
            <a:r>
              <a:rPr lang="es-ES" sz="1600" dirty="0">
                <a:ea typeface="+mn-lt"/>
                <a:cs typeface="+mn-lt"/>
              </a:rPr>
              <a:t> to </a:t>
            </a:r>
            <a:r>
              <a:rPr lang="es-ES" sz="1600" dirty="0" err="1">
                <a:ea typeface="+mn-lt"/>
                <a:cs typeface="+mn-lt"/>
              </a:rPr>
              <a:t>collections</a:t>
            </a:r>
            <a:r>
              <a:rPr lang="es-ES" sz="1600" dirty="0">
                <a:ea typeface="+mn-lt"/>
                <a:cs typeface="+mn-lt"/>
              </a:rPr>
              <a:t>. </a:t>
            </a:r>
            <a:r>
              <a:rPr lang="es-ES" sz="1600" dirty="0" err="1">
                <a:ea typeface="+mn-lt"/>
                <a:cs typeface="+mn-lt"/>
              </a:rPr>
              <a:t>The</a:t>
            </a:r>
            <a:r>
              <a:rPr lang="es-ES" sz="1600" dirty="0">
                <a:ea typeface="+mn-lt"/>
                <a:cs typeface="+mn-lt"/>
              </a:rPr>
              <a:t> </a:t>
            </a:r>
            <a:r>
              <a:rPr lang="es-ES" sz="1600" dirty="0" err="1">
                <a:ea typeface="+mn-lt"/>
                <a:cs typeface="+mn-lt"/>
              </a:rPr>
              <a:t>tone</a:t>
            </a:r>
            <a:r>
              <a:rPr lang="es-ES" sz="1600" dirty="0">
                <a:ea typeface="+mn-lt"/>
                <a:cs typeface="+mn-lt"/>
              </a:rPr>
              <a:t> and </a:t>
            </a:r>
            <a:r>
              <a:rPr lang="es-ES" sz="1600" dirty="0" err="1">
                <a:ea typeface="+mn-lt"/>
                <a:cs typeface="+mn-lt"/>
              </a:rPr>
              <a:t>wording</a:t>
            </a:r>
            <a:r>
              <a:rPr lang="es-ES" sz="1600" dirty="0">
                <a:ea typeface="+mn-lt"/>
                <a:cs typeface="+mn-lt"/>
              </a:rPr>
              <a:t> at </a:t>
            </a:r>
            <a:r>
              <a:rPr lang="es-ES" sz="1600" dirty="0" err="1">
                <a:ea typeface="+mn-lt"/>
                <a:cs typeface="+mn-lt"/>
              </a:rPr>
              <a:t>the</a:t>
            </a:r>
            <a:r>
              <a:rPr lang="es-ES" sz="1600" dirty="0">
                <a:ea typeface="+mn-lt"/>
                <a:cs typeface="+mn-lt"/>
              </a:rPr>
              <a:t> </a:t>
            </a:r>
            <a:r>
              <a:rPr lang="es-ES" sz="1600" dirty="0" err="1">
                <a:ea typeface="+mn-lt"/>
                <a:cs typeface="+mn-lt"/>
              </a:rPr>
              <a:t>call</a:t>
            </a:r>
            <a:r>
              <a:rPr lang="es-ES" sz="1600" dirty="0">
                <a:ea typeface="+mn-lt"/>
                <a:cs typeface="+mn-lt"/>
              </a:rPr>
              <a:t> to </a:t>
            </a:r>
            <a:r>
              <a:rPr lang="es-ES" sz="1600" dirty="0" err="1">
                <a:ea typeface="+mn-lt"/>
                <a:cs typeface="+mn-lt"/>
              </a:rPr>
              <a:t>action</a:t>
            </a:r>
            <a:r>
              <a:rPr lang="es-ES" sz="1600" dirty="0">
                <a:ea typeface="+mn-lt"/>
                <a:cs typeface="+mn-lt"/>
              </a:rPr>
              <a:t> </a:t>
            </a:r>
            <a:r>
              <a:rPr lang="es-ES" sz="1600" dirty="0" err="1">
                <a:ea typeface="+mn-lt"/>
                <a:cs typeface="+mn-lt"/>
              </a:rPr>
              <a:t>or</a:t>
            </a:r>
            <a:r>
              <a:rPr lang="es-ES" sz="1600" dirty="0">
                <a:ea typeface="+mn-lt"/>
                <a:cs typeface="+mn-lt"/>
              </a:rPr>
              <a:t> </a:t>
            </a:r>
            <a:r>
              <a:rPr lang="es-ES" sz="1600" dirty="0" err="1">
                <a:ea typeface="+mn-lt"/>
                <a:cs typeface="+mn-lt"/>
              </a:rPr>
              <a:t>request</a:t>
            </a:r>
            <a:r>
              <a:rPr lang="es-ES" sz="1600" dirty="0">
                <a:ea typeface="+mn-lt"/>
                <a:cs typeface="+mn-lt"/>
              </a:rPr>
              <a:t> </a:t>
            </a:r>
            <a:r>
              <a:rPr lang="es-ES" sz="1600" dirty="0" err="1">
                <a:ea typeface="+mn-lt"/>
                <a:cs typeface="+mn-lt"/>
              </a:rPr>
              <a:t>should</a:t>
            </a:r>
            <a:r>
              <a:rPr lang="es-ES" sz="1600" dirty="0">
                <a:ea typeface="+mn-lt"/>
                <a:cs typeface="+mn-lt"/>
              </a:rPr>
              <a:t> </a:t>
            </a:r>
            <a:r>
              <a:rPr lang="es-ES" sz="1600" dirty="0" err="1">
                <a:ea typeface="+mn-lt"/>
                <a:cs typeface="+mn-lt"/>
              </a:rPr>
              <a:t>remain</a:t>
            </a:r>
            <a:r>
              <a:rPr lang="es-ES" sz="1600" dirty="0">
                <a:ea typeface="+mn-lt"/>
                <a:cs typeface="+mn-lt"/>
              </a:rPr>
              <a:t> </a:t>
            </a:r>
            <a:r>
              <a:rPr lang="es-ES" sz="1600" dirty="0" err="1">
                <a:ea typeface="+mn-lt"/>
                <a:cs typeface="+mn-lt"/>
              </a:rPr>
              <a:t>professional</a:t>
            </a:r>
            <a:r>
              <a:rPr lang="es-ES" sz="1600" dirty="0">
                <a:ea typeface="+mn-lt"/>
                <a:cs typeface="+mn-lt"/>
              </a:rPr>
              <a:t> and civil, and </a:t>
            </a:r>
            <a:r>
              <a:rPr lang="es-ES" sz="1600" dirty="0" err="1">
                <a:ea typeface="+mn-lt"/>
                <a:cs typeface="+mn-lt"/>
              </a:rPr>
              <a:t>it</a:t>
            </a:r>
            <a:r>
              <a:rPr lang="es-ES" sz="1600" dirty="0">
                <a:ea typeface="+mn-lt"/>
                <a:cs typeface="+mn-lt"/>
              </a:rPr>
              <a:t> </a:t>
            </a:r>
            <a:r>
              <a:rPr lang="es-ES" sz="1600" dirty="0" err="1">
                <a:ea typeface="+mn-lt"/>
                <a:cs typeface="+mn-lt"/>
              </a:rPr>
              <a:t>may</a:t>
            </a:r>
            <a:r>
              <a:rPr lang="es-ES" sz="1600" dirty="0">
                <a:ea typeface="+mn-lt"/>
                <a:cs typeface="+mn-lt"/>
              </a:rPr>
              <a:t> </a:t>
            </a:r>
            <a:r>
              <a:rPr lang="es-ES" sz="1600" dirty="0" err="1">
                <a:ea typeface="+mn-lt"/>
                <a:cs typeface="+mn-lt"/>
              </a:rPr>
              <a:t>even</a:t>
            </a:r>
            <a:r>
              <a:rPr lang="es-ES" sz="1600" dirty="0">
                <a:ea typeface="+mn-lt"/>
                <a:cs typeface="+mn-lt"/>
              </a:rPr>
              <a:t> be </a:t>
            </a:r>
            <a:r>
              <a:rPr lang="es-ES" sz="1600" dirty="0" err="1">
                <a:ea typeface="+mn-lt"/>
                <a:cs typeface="+mn-lt"/>
              </a:rPr>
              <a:t>friendly</a:t>
            </a:r>
            <a:r>
              <a:rPr lang="es-ES" sz="1600" dirty="0">
                <a:ea typeface="+mn-lt"/>
                <a:cs typeface="+mn-lt"/>
              </a:rPr>
              <a:t> in </a:t>
            </a:r>
            <a:r>
              <a:rPr lang="es-ES" sz="1600" dirty="0" err="1">
                <a:ea typeface="+mn-lt"/>
                <a:cs typeface="+mn-lt"/>
              </a:rPr>
              <a:t>nature</a:t>
            </a:r>
            <a:r>
              <a:rPr lang="es-ES" sz="1600" dirty="0">
                <a:ea typeface="+mn-lt"/>
                <a:cs typeface="+mn-lt"/>
              </a:rPr>
              <a:t>.  </a:t>
            </a:r>
            <a:r>
              <a:rPr lang="es-ES" sz="1600" dirty="0" err="1">
                <a:ea typeface="+mn-lt"/>
                <a:cs typeface="+mn-lt"/>
              </a:rPr>
              <a:t>Avoid</a:t>
            </a:r>
            <a:r>
              <a:rPr lang="es-ES" sz="1600" dirty="0">
                <a:ea typeface="+mn-lt"/>
                <a:cs typeface="+mn-lt"/>
              </a:rPr>
              <a:t> </a:t>
            </a:r>
            <a:r>
              <a:rPr lang="es-ES" sz="1600" dirty="0" err="1">
                <a:ea typeface="+mn-lt"/>
                <a:cs typeface="+mn-lt"/>
              </a:rPr>
              <a:t>being</a:t>
            </a:r>
            <a:r>
              <a:rPr lang="es-ES" sz="1600" dirty="0">
                <a:ea typeface="+mn-lt"/>
                <a:cs typeface="+mn-lt"/>
              </a:rPr>
              <a:t> </a:t>
            </a:r>
            <a:r>
              <a:rPr lang="es-ES" sz="1600" dirty="0" err="1">
                <a:ea typeface="+mn-lt"/>
                <a:cs typeface="+mn-lt"/>
              </a:rPr>
              <a:t>threatening</a:t>
            </a:r>
            <a:r>
              <a:rPr lang="es-ES" sz="1600" dirty="0">
                <a:ea typeface="+mn-lt"/>
                <a:cs typeface="+mn-lt"/>
              </a:rPr>
              <a:t> at </a:t>
            </a:r>
            <a:r>
              <a:rPr lang="es-ES" sz="1600" dirty="0" err="1">
                <a:ea typeface="+mn-lt"/>
                <a:cs typeface="+mn-lt"/>
              </a:rPr>
              <a:t>all</a:t>
            </a:r>
            <a:r>
              <a:rPr lang="es-ES" sz="1600" dirty="0">
                <a:ea typeface="+mn-lt"/>
                <a:cs typeface="+mn-lt"/>
              </a:rPr>
              <a:t> times, </a:t>
            </a:r>
            <a:r>
              <a:rPr lang="es-ES" sz="1600" dirty="0" err="1">
                <a:ea typeface="+mn-lt"/>
                <a:cs typeface="+mn-lt"/>
              </a:rPr>
              <a:t>even</a:t>
            </a:r>
            <a:r>
              <a:rPr lang="es-ES" sz="1600" dirty="0">
                <a:ea typeface="+mn-lt"/>
                <a:cs typeface="+mn-lt"/>
              </a:rPr>
              <a:t> </a:t>
            </a:r>
            <a:r>
              <a:rPr lang="es-ES" sz="1600" dirty="0" err="1">
                <a:ea typeface="+mn-lt"/>
                <a:cs typeface="+mn-lt"/>
              </a:rPr>
              <a:t>if</a:t>
            </a:r>
            <a:r>
              <a:rPr lang="es-ES" sz="1600" dirty="0">
                <a:ea typeface="+mn-lt"/>
                <a:cs typeface="+mn-lt"/>
              </a:rPr>
              <a:t> </a:t>
            </a:r>
            <a:r>
              <a:rPr lang="es-ES" sz="1600" dirty="0" err="1">
                <a:ea typeface="+mn-lt"/>
                <a:cs typeface="+mn-lt"/>
              </a:rPr>
              <a:t>you</a:t>
            </a:r>
            <a:r>
              <a:rPr lang="es-ES" sz="1600" dirty="0">
                <a:ea typeface="+mn-lt"/>
                <a:cs typeface="+mn-lt"/>
              </a:rPr>
              <a:t> are </a:t>
            </a:r>
            <a:r>
              <a:rPr lang="es-ES" sz="1600" dirty="0" err="1">
                <a:ea typeface="+mn-lt"/>
                <a:cs typeface="+mn-lt"/>
              </a:rPr>
              <a:t>requesting</a:t>
            </a:r>
            <a:r>
              <a:rPr lang="es-ES" sz="1600" dirty="0">
                <a:ea typeface="+mn-lt"/>
                <a:cs typeface="+mn-lt"/>
              </a:rPr>
              <a:t> a </a:t>
            </a:r>
            <a:r>
              <a:rPr lang="es-ES" sz="1600" dirty="0" err="1">
                <a:ea typeface="+mn-lt"/>
                <a:cs typeface="+mn-lt"/>
              </a:rPr>
              <a:t>payment</a:t>
            </a:r>
            <a:r>
              <a:rPr lang="es-ES" sz="1600" dirty="0">
                <a:ea typeface="+mn-lt"/>
                <a:cs typeface="+mn-lt"/>
              </a:rPr>
              <a:t> </a:t>
            </a:r>
            <a:r>
              <a:rPr lang="es-ES" sz="1600" dirty="0" err="1">
                <a:ea typeface="+mn-lt"/>
                <a:cs typeface="+mn-lt"/>
              </a:rPr>
              <a:t>that</a:t>
            </a:r>
            <a:r>
              <a:rPr lang="es-ES" sz="1600" dirty="0">
                <a:ea typeface="+mn-lt"/>
                <a:cs typeface="+mn-lt"/>
              </a:rPr>
              <a:t> </a:t>
            </a:r>
            <a:r>
              <a:rPr lang="es-ES" sz="1600" dirty="0" err="1">
                <a:ea typeface="+mn-lt"/>
                <a:cs typeface="+mn-lt"/>
              </a:rPr>
              <a:t>is</a:t>
            </a:r>
            <a:r>
              <a:rPr lang="es-ES" sz="1600" dirty="0">
                <a:ea typeface="+mn-lt"/>
                <a:cs typeface="+mn-lt"/>
              </a:rPr>
              <a:t> </a:t>
            </a:r>
            <a:r>
              <a:rPr lang="es-ES" sz="1600" dirty="0" err="1">
                <a:ea typeface="+mn-lt"/>
                <a:cs typeface="+mn-lt"/>
              </a:rPr>
              <a:t>past</a:t>
            </a:r>
            <a:r>
              <a:rPr lang="es-ES" sz="1600" dirty="0">
                <a:ea typeface="+mn-lt"/>
                <a:cs typeface="+mn-lt"/>
              </a:rPr>
              <a:t> </a:t>
            </a:r>
            <a:r>
              <a:rPr lang="es-ES" sz="1600" dirty="0" err="1">
                <a:ea typeface="+mn-lt"/>
                <a:cs typeface="+mn-lt"/>
              </a:rPr>
              <a:t>due</a:t>
            </a:r>
            <a:r>
              <a:rPr lang="es-ES" sz="1600" dirty="0">
                <a:ea typeface="+mn-lt"/>
                <a:cs typeface="+mn-lt"/>
              </a:rPr>
              <a:t>.</a:t>
            </a:r>
            <a:endParaRPr lang="es-ES" dirty="0"/>
          </a:p>
          <a:p>
            <a:pPr algn="just"/>
            <a:r>
              <a:rPr lang="en-US" sz="1600" dirty="0">
                <a:ea typeface="+mn-lt"/>
                <a:cs typeface="+mn-lt"/>
              </a:rPr>
              <a:t>You may accomplish this by offering a phone number for them to call you at to discuss the matter further, or you may offer to drive by their office to pick up information that you are requesting if that is easier for them.</a:t>
            </a:r>
            <a:endParaRPr lang="es-ES" dirty="0"/>
          </a:p>
          <a:p>
            <a:pPr algn="just"/>
            <a:r>
              <a:rPr lang="en-US" sz="1600" dirty="0">
                <a:ea typeface="+mn-lt"/>
                <a:cs typeface="+mn-lt"/>
              </a:rPr>
              <a:t>If you are requesting a payment or something that can easily be mailed, you may even include a stamped return envelope to make it more convenient for them to fill the request. Close out your letter with a formal closing and your live signature to authentic it.</a:t>
            </a:r>
            <a:endParaRPr lang="es-ES" dirty="0"/>
          </a:p>
          <a:p>
            <a:pPr algn="just"/>
            <a:r>
              <a:rPr lang="en-US" sz="1600" b="1" dirty="0">
                <a:ea typeface="+mn-lt"/>
                <a:cs typeface="+mn-lt"/>
              </a:rPr>
              <a:t>Double check your work</a:t>
            </a:r>
            <a:endParaRPr lang="es-ES" dirty="0"/>
          </a:p>
          <a:p>
            <a:pPr algn="just"/>
            <a:r>
              <a:rPr lang="en-US" sz="1600" dirty="0">
                <a:ea typeface="+mn-lt"/>
                <a:cs typeface="+mn-lt"/>
              </a:rPr>
              <a:t>Before you send your business request letter, take time to proof read all of your work. If you are concerned about the tone or wording, you may ask a colleague to offer you suggestions for better word choices or sentence structures.</a:t>
            </a:r>
            <a:endParaRPr lang="es-ES" dirty="0"/>
          </a:p>
          <a:p>
            <a:pPr algn="just"/>
            <a:r>
              <a:rPr lang="en-US" sz="1600" dirty="0">
                <a:ea typeface="+mn-lt"/>
                <a:cs typeface="+mn-lt"/>
              </a:rPr>
              <a:t>There are times when you want to say something but are unable to structure an approach that is friendly and non-threatening. </a:t>
            </a:r>
            <a:endParaRPr lang="es-ES" dirty="0"/>
          </a:p>
          <a:p>
            <a:pPr algn="just"/>
            <a:r>
              <a:rPr lang="es-ES" sz="1600" dirty="0" err="1">
                <a:ea typeface="+mn-lt"/>
                <a:cs typeface="+mn-lt"/>
              </a:rPr>
              <a:t>Preparing</a:t>
            </a:r>
            <a:r>
              <a:rPr lang="es-ES" sz="1600" dirty="0">
                <a:ea typeface="+mn-lt"/>
                <a:cs typeface="+mn-lt"/>
              </a:rPr>
              <a:t> a </a:t>
            </a:r>
            <a:r>
              <a:rPr lang="es-ES" sz="1600" dirty="0" err="1">
                <a:ea typeface="+mn-lt"/>
                <a:cs typeface="+mn-lt"/>
              </a:rPr>
              <a:t>business</a:t>
            </a:r>
            <a:r>
              <a:rPr lang="es-ES" sz="1600" dirty="0">
                <a:ea typeface="+mn-lt"/>
                <a:cs typeface="+mn-lt"/>
              </a:rPr>
              <a:t> </a:t>
            </a:r>
            <a:r>
              <a:rPr lang="es-ES" sz="1600" dirty="0" err="1">
                <a:ea typeface="+mn-lt"/>
                <a:cs typeface="+mn-lt"/>
              </a:rPr>
              <a:t>request</a:t>
            </a:r>
            <a:r>
              <a:rPr lang="es-ES" sz="1600" dirty="0">
                <a:ea typeface="+mn-lt"/>
                <a:cs typeface="+mn-lt"/>
              </a:rPr>
              <a:t> </a:t>
            </a:r>
            <a:r>
              <a:rPr lang="es-ES" sz="1600" dirty="0" err="1">
                <a:ea typeface="+mn-lt"/>
                <a:cs typeface="+mn-lt"/>
              </a:rPr>
              <a:t>letter</a:t>
            </a:r>
            <a:r>
              <a:rPr lang="es-ES" sz="1600" dirty="0">
                <a:ea typeface="+mn-lt"/>
                <a:cs typeface="+mn-lt"/>
              </a:rPr>
              <a:t> </a:t>
            </a:r>
            <a:r>
              <a:rPr lang="es-ES" sz="1600" dirty="0" err="1">
                <a:ea typeface="+mn-lt"/>
                <a:cs typeface="+mn-lt"/>
              </a:rPr>
              <a:t>is</a:t>
            </a:r>
            <a:r>
              <a:rPr lang="es-ES" sz="1600" dirty="0">
                <a:ea typeface="+mn-lt"/>
                <a:cs typeface="+mn-lt"/>
              </a:rPr>
              <a:t> a </a:t>
            </a:r>
            <a:r>
              <a:rPr lang="es-ES" sz="1600" dirty="0" err="1">
                <a:ea typeface="+mn-lt"/>
                <a:cs typeface="+mn-lt"/>
              </a:rPr>
              <a:t>wonderful</a:t>
            </a:r>
            <a:r>
              <a:rPr lang="es-ES" sz="1600" dirty="0">
                <a:ea typeface="+mn-lt"/>
                <a:cs typeface="+mn-lt"/>
              </a:rPr>
              <a:t> </a:t>
            </a:r>
            <a:r>
              <a:rPr lang="es-ES" sz="1600" dirty="0" err="1">
                <a:ea typeface="+mn-lt"/>
                <a:cs typeface="+mn-lt"/>
              </a:rPr>
              <a:t>way</a:t>
            </a:r>
            <a:r>
              <a:rPr lang="es-ES" sz="1600" dirty="0">
                <a:ea typeface="+mn-lt"/>
                <a:cs typeface="+mn-lt"/>
              </a:rPr>
              <a:t> to </a:t>
            </a:r>
            <a:r>
              <a:rPr lang="es-ES" sz="1600" dirty="0" err="1">
                <a:ea typeface="+mn-lt"/>
                <a:cs typeface="+mn-lt"/>
              </a:rPr>
              <a:t>formally</a:t>
            </a:r>
            <a:r>
              <a:rPr lang="es-ES" sz="1600" dirty="0">
                <a:ea typeface="+mn-lt"/>
                <a:cs typeface="+mn-lt"/>
              </a:rPr>
              <a:t> </a:t>
            </a:r>
            <a:r>
              <a:rPr lang="es-ES" sz="1600" dirty="0" err="1">
                <a:ea typeface="+mn-lt"/>
                <a:cs typeface="+mn-lt"/>
              </a:rPr>
              <a:t>ask</a:t>
            </a:r>
            <a:r>
              <a:rPr lang="es-ES" sz="1600" dirty="0">
                <a:ea typeface="+mn-lt"/>
                <a:cs typeface="+mn-lt"/>
              </a:rPr>
              <a:t> </a:t>
            </a:r>
            <a:r>
              <a:rPr lang="es-ES" sz="1600" dirty="0" err="1">
                <a:ea typeface="+mn-lt"/>
                <a:cs typeface="+mn-lt"/>
              </a:rPr>
              <a:t>for</a:t>
            </a:r>
            <a:r>
              <a:rPr lang="es-ES" sz="1600" dirty="0">
                <a:ea typeface="+mn-lt"/>
                <a:cs typeface="+mn-lt"/>
              </a:rPr>
              <a:t> </a:t>
            </a:r>
            <a:r>
              <a:rPr lang="es-ES" sz="1600" dirty="0" err="1">
                <a:ea typeface="+mn-lt"/>
                <a:cs typeface="+mn-lt"/>
              </a:rPr>
              <a:t>something</a:t>
            </a:r>
            <a:r>
              <a:rPr lang="es-ES" sz="1600" dirty="0">
                <a:ea typeface="+mn-lt"/>
                <a:cs typeface="+mn-lt"/>
              </a:rPr>
              <a:t> </a:t>
            </a:r>
            <a:r>
              <a:rPr lang="es-ES" sz="1600" dirty="0" err="1">
                <a:ea typeface="+mn-lt"/>
                <a:cs typeface="+mn-lt"/>
              </a:rPr>
              <a:t>that</a:t>
            </a:r>
            <a:r>
              <a:rPr lang="es-ES" sz="1600" dirty="0">
                <a:ea typeface="+mn-lt"/>
                <a:cs typeface="+mn-lt"/>
              </a:rPr>
              <a:t> </a:t>
            </a:r>
            <a:r>
              <a:rPr lang="es-ES" sz="1600" dirty="0" err="1">
                <a:ea typeface="+mn-lt"/>
                <a:cs typeface="+mn-lt"/>
              </a:rPr>
              <a:t>you</a:t>
            </a:r>
            <a:r>
              <a:rPr lang="es-ES" sz="1600" dirty="0">
                <a:ea typeface="+mn-lt"/>
                <a:cs typeface="+mn-lt"/>
              </a:rPr>
              <a:t> </a:t>
            </a:r>
            <a:r>
              <a:rPr lang="es-ES" sz="1600" dirty="0" err="1">
                <a:ea typeface="+mn-lt"/>
                <a:cs typeface="+mn-lt"/>
              </a:rPr>
              <a:t>feel</a:t>
            </a:r>
            <a:r>
              <a:rPr lang="es-ES" sz="1600" dirty="0">
                <a:ea typeface="+mn-lt"/>
                <a:cs typeface="+mn-lt"/>
              </a:rPr>
              <a:t> </a:t>
            </a:r>
            <a:r>
              <a:rPr lang="es-ES" sz="1600" dirty="0" err="1">
                <a:ea typeface="+mn-lt"/>
                <a:cs typeface="+mn-lt"/>
              </a:rPr>
              <a:t>is</a:t>
            </a:r>
            <a:r>
              <a:rPr lang="es-ES" sz="1600" dirty="0">
                <a:ea typeface="+mn-lt"/>
                <a:cs typeface="+mn-lt"/>
              </a:rPr>
              <a:t> </a:t>
            </a:r>
            <a:r>
              <a:rPr lang="es-ES" sz="1600" dirty="0" err="1">
                <a:ea typeface="+mn-lt"/>
                <a:cs typeface="+mn-lt"/>
              </a:rPr>
              <a:t>necessary</a:t>
            </a:r>
            <a:r>
              <a:rPr lang="es-ES" sz="1600" dirty="0">
                <a:ea typeface="+mn-lt"/>
                <a:cs typeface="+mn-lt"/>
              </a:rPr>
              <a:t> </a:t>
            </a:r>
            <a:r>
              <a:rPr lang="es-ES" sz="1600" dirty="0" err="1">
                <a:ea typeface="+mn-lt"/>
                <a:cs typeface="+mn-lt"/>
              </a:rPr>
              <a:t>or</a:t>
            </a:r>
            <a:r>
              <a:rPr lang="es-ES" sz="1600" dirty="0">
                <a:ea typeface="+mn-lt"/>
                <a:cs typeface="+mn-lt"/>
              </a:rPr>
              <a:t> </a:t>
            </a:r>
            <a:r>
              <a:rPr lang="es-ES" sz="1600" dirty="0" err="1">
                <a:ea typeface="+mn-lt"/>
                <a:cs typeface="+mn-lt"/>
              </a:rPr>
              <a:t>even</a:t>
            </a:r>
            <a:r>
              <a:rPr lang="es-ES" sz="1600" dirty="0">
                <a:ea typeface="+mn-lt"/>
                <a:cs typeface="+mn-lt"/>
              </a:rPr>
              <a:t> </a:t>
            </a:r>
            <a:r>
              <a:rPr lang="es-ES" sz="1600" dirty="0" err="1">
                <a:ea typeface="+mn-lt"/>
                <a:cs typeface="+mn-lt"/>
              </a:rPr>
              <a:t>owed</a:t>
            </a:r>
            <a:r>
              <a:rPr lang="es-ES" sz="1600" dirty="0">
                <a:ea typeface="+mn-lt"/>
                <a:cs typeface="+mn-lt"/>
              </a:rPr>
              <a:t> to </a:t>
            </a:r>
            <a:r>
              <a:rPr lang="es-ES" sz="1600" dirty="0" err="1">
                <a:ea typeface="+mn-lt"/>
                <a:cs typeface="+mn-lt"/>
              </a:rPr>
              <a:t>you</a:t>
            </a:r>
            <a:r>
              <a:rPr lang="es-ES" sz="1600" dirty="0">
                <a:ea typeface="+mn-lt"/>
                <a:cs typeface="+mn-lt"/>
              </a:rPr>
              <a:t>. </a:t>
            </a:r>
            <a:r>
              <a:rPr lang="es-ES" sz="1600" dirty="0">
                <a:ea typeface="+mn-lt"/>
                <a:cs typeface="Calibri"/>
              </a:rPr>
              <a:t>       </a:t>
            </a:r>
          </a:p>
          <a:p>
            <a:pPr algn="r"/>
            <a:r>
              <a:rPr lang="es-ES" sz="1600" dirty="0" err="1">
                <a:ea typeface="Calibri"/>
                <a:cs typeface="Calibri"/>
              </a:rPr>
              <a:t>Taken</a:t>
            </a:r>
            <a:r>
              <a:rPr lang="es-ES" sz="1600" dirty="0">
                <a:ea typeface="Calibri"/>
                <a:cs typeface="Calibri"/>
              </a:rPr>
              <a:t> </a:t>
            </a:r>
            <a:r>
              <a:rPr lang="es-ES" sz="1600" dirty="0" err="1">
                <a:ea typeface="Calibri"/>
                <a:cs typeface="Calibri"/>
              </a:rPr>
              <a:t>from</a:t>
            </a:r>
            <a:r>
              <a:rPr lang="es-ES" sz="1600" dirty="0">
                <a:ea typeface="Calibri"/>
                <a:cs typeface="Calibri"/>
              </a:rPr>
              <a:t>: Bradley, A. (2022).</a:t>
            </a:r>
          </a:p>
        </p:txBody>
      </p:sp>
    </p:spTree>
    <p:extLst>
      <p:ext uri="{BB962C8B-B14F-4D97-AF65-F5344CB8AC3E}">
        <p14:creationId xmlns:p14="http://schemas.microsoft.com/office/powerpoint/2010/main" val="32745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 xmlns:a16="http://schemas.microsoft.com/office/drawing/2014/main" id="{FE7F7D5A-42D8-4533-39DD-CF7128DF7235}"/>
              </a:ext>
            </a:extLst>
          </p:cNvPr>
          <p:cNvSpPr/>
          <p:nvPr/>
        </p:nvSpPr>
        <p:spPr>
          <a:xfrm>
            <a:off x="839786" y="2282626"/>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 xmlns:a16="http://schemas.microsoft.com/office/drawing/2014/main" id="{94D191FF-2770-4808-B9E3-E3D5F31A44B9}"/>
              </a:ext>
            </a:extLst>
          </p:cNvPr>
          <p:cNvSpPr/>
          <p:nvPr/>
        </p:nvSpPr>
        <p:spPr>
          <a:xfrm>
            <a:off x="839787" y="2989208"/>
            <a:ext cx="10742612" cy="285785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839787" y="2328481"/>
            <a:ext cx="5157787" cy="465689"/>
          </a:xfrm>
          <a:ln>
            <a:noFill/>
          </a:ln>
        </p:spPr>
        <p:txBody>
          <a:bodyPr/>
          <a:lstStyle/>
          <a:p>
            <a:r>
              <a:rPr lang="es-MX" err="1">
                <a:solidFill>
                  <a:schemeClr val="bg1"/>
                </a:solidFill>
              </a:rPr>
              <a:t>Purpose</a:t>
            </a:r>
          </a:p>
        </p:txBody>
      </p:sp>
      <p:sp>
        <p:nvSpPr>
          <p:cNvPr id="4" name="Marcador de contenido 3">
            <a:extLst>
              <a:ext uri="{FF2B5EF4-FFF2-40B4-BE49-F238E27FC236}">
                <a16:creationId xmlns="" xmlns:a16="http://schemas.microsoft.com/office/drawing/2014/main" id="{61F04DFE-8321-4DD4-BC1F-9AF0E919282B}"/>
              </a:ext>
            </a:extLst>
          </p:cNvPr>
          <p:cNvSpPr>
            <a:spLocks noGrp="1"/>
          </p:cNvSpPr>
          <p:nvPr>
            <p:ph sz="half" idx="2"/>
          </p:nvPr>
        </p:nvSpPr>
        <p:spPr>
          <a:xfrm>
            <a:off x="938213" y="3241634"/>
            <a:ext cx="5222442" cy="1496621"/>
          </a:xfrm>
          <a:ln>
            <a:noFill/>
          </a:ln>
        </p:spPr>
        <p:txBody>
          <a:bodyPr vert="horz" lIns="91440" tIns="45720" rIns="91440" bIns="45720" rtlCol="0" anchor="t">
            <a:normAutofit/>
          </a:bodyPr>
          <a:lstStyle/>
          <a:p>
            <a:pPr marL="0" indent="0" algn="just">
              <a:lnSpc>
                <a:spcPct val="100000"/>
              </a:lnSpc>
              <a:buNone/>
            </a:pPr>
            <a:r>
              <a:rPr lang="es-ES" sz="1800" dirty="0" err="1"/>
              <a:t>Students</a:t>
            </a:r>
            <a:r>
              <a:rPr lang="es-ES" sz="1800" dirty="0"/>
              <a:t> </a:t>
            </a:r>
            <a:r>
              <a:rPr lang="es-ES" sz="1800" dirty="0" err="1"/>
              <a:t>will</a:t>
            </a:r>
            <a:r>
              <a:rPr lang="es-ES" sz="1800" dirty="0"/>
              <a:t>  </a:t>
            </a:r>
            <a:r>
              <a:rPr lang="es-ES" sz="1800" dirty="0" err="1"/>
              <a:t>develop</a:t>
            </a:r>
            <a:r>
              <a:rPr lang="es-ES" sz="1800" dirty="0"/>
              <a:t> </a:t>
            </a:r>
            <a:r>
              <a:rPr lang="es-ES" sz="1800" dirty="0" err="1"/>
              <a:t>theoretical</a:t>
            </a:r>
            <a:r>
              <a:rPr lang="es-ES" sz="1800" dirty="0"/>
              <a:t> and </a:t>
            </a:r>
            <a:r>
              <a:rPr lang="es-ES" sz="1800" dirty="0" err="1"/>
              <a:t>practical</a:t>
            </a:r>
            <a:r>
              <a:rPr lang="es-ES" sz="1800" dirty="0"/>
              <a:t> </a:t>
            </a:r>
            <a:r>
              <a:rPr lang="es-ES" sz="1800" dirty="0" err="1"/>
              <a:t>knowledge</a:t>
            </a:r>
            <a:r>
              <a:rPr lang="es-ES" sz="1800" dirty="0"/>
              <a:t> to </a:t>
            </a:r>
            <a:r>
              <a:rPr lang="es-ES" sz="1800" dirty="0" err="1"/>
              <a:t>write</a:t>
            </a:r>
            <a:r>
              <a:rPr lang="es-ES" sz="1800" dirty="0"/>
              <a:t>  </a:t>
            </a:r>
            <a:r>
              <a:rPr lang="es-ES" sz="1800" dirty="0" err="1"/>
              <a:t>documents</a:t>
            </a:r>
            <a:r>
              <a:rPr lang="es-ES" sz="1800" dirty="0"/>
              <a:t> </a:t>
            </a:r>
            <a:r>
              <a:rPr lang="es-ES" sz="1800" dirty="0" err="1"/>
              <a:t>used</a:t>
            </a:r>
            <a:r>
              <a:rPr lang="es-ES" sz="1800" dirty="0"/>
              <a:t> in </a:t>
            </a:r>
            <a:r>
              <a:rPr lang="es-ES" sz="1800" dirty="0" err="1"/>
              <a:t>the</a:t>
            </a:r>
            <a:r>
              <a:rPr lang="es-ES" sz="1800" dirty="0"/>
              <a:t> </a:t>
            </a:r>
            <a:r>
              <a:rPr lang="es-ES" sz="1800" dirty="0" err="1"/>
              <a:t>working</a:t>
            </a:r>
            <a:r>
              <a:rPr lang="es-ES" sz="1800" dirty="0"/>
              <a:t> </a:t>
            </a:r>
            <a:r>
              <a:rPr lang="es-ES" sz="1800" dirty="0" err="1"/>
              <a:t>context</a:t>
            </a:r>
            <a:r>
              <a:rPr lang="es-ES" sz="1800" dirty="0"/>
              <a:t>: Reference </a:t>
            </a:r>
            <a:r>
              <a:rPr lang="es-ES" sz="1800" dirty="0" err="1"/>
              <a:t>letters</a:t>
            </a:r>
            <a:r>
              <a:rPr lang="es-ES" sz="1800" dirty="0"/>
              <a:t>, </a:t>
            </a:r>
            <a:r>
              <a:rPr lang="es-ES" sz="1800" dirty="0" err="1"/>
              <a:t>application</a:t>
            </a:r>
            <a:r>
              <a:rPr lang="es-ES" sz="1800" dirty="0"/>
              <a:t> </a:t>
            </a:r>
            <a:r>
              <a:rPr lang="es-ES" sz="1800" dirty="0" err="1"/>
              <a:t>letter</a:t>
            </a:r>
            <a:r>
              <a:rPr lang="es-ES" sz="1800" dirty="0"/>
              <a:t>,  </a:t>
            </a:r>
            <a:r>
              <a:rPr lang="es-ES" sz="1800" dirty="0" err="1"/>
              <a:t>curriculum</a:t>
            </a:r>
            <a:r>
              <a:rPr lang="es-ES" sz="1800" dirty="0"/>
              <a:t> vitae, resume, </a:t>
            </a:r>
            <a:r>
              <a:rPr lang="es-ES" sz="1800" dirty="0" err="1"/>
              <a:t>request</a:t>
            </a:r>
            <a:r>
              <a:rPr lang="es-ES" sz="1800" dirty="0"/>
              <a:t> </a:t>
            </a:r>
            <a:r>
              <a:rPr lang="es-ES" sz="1800" dirty="0" err="1"/>
              <a:t>letter</a:t>
            </a:r>
            <a:r>
              <a:rPr lang="es-ES" sz="1800" dirty="0"/>
              <a:t> and </a:t>
            </a:r>
            <a:r>
              <a:rPr lang="es-ES" sz="1800" dirty="0" err="1"/>
              <a:t>complain</a:t>
            </a:r>
            <a:r>
              <a:rPr lang="es-ES" sz="1800" dirty="0"/>
              <a:t> </a:t>
            </a:r>
            <a:r>
              <a:rPr lang="es-ES" sz="1800" dirty="0" err="1"/>
              <a:t>letter</a:t>
            </a:r>
            <a:r>
              <a:rPr lang="es-ES" sz="1800" dirty="0"/>
              <a:t>.</a:t>
            </a:r>
          </a:p>
          <a:p>
            <a:pPr algn="just">
              <a:buNone/>
            </a:pPr>
            <a:endParaRPr lang="es-ES" sz="1800" dirty="0">
              <a:ea typeface="+mn-lt"/>
              <a:cs typeface="+mn-lt"/>
            </a:endParaRPr>
          </a:p>
          <a:p>
            <a:pPr marL="0" indent="0" algn="just">
              <a:lnSpc>
                <a:spcPct val="100000"/>
              </a:lnSpc>
              <a:buNone/>
            </a:pPr>
            <a:endParaRPr lang="es-ES" sz="1800" dirty="0">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a:latin typeface="Calibri" panose="020F0502020204030204"/>
              </a:rPr>
              <a:t>Module </a:t>
            </a:r>
            <a:r>
              <a:rPr kumimoji="0" lang="es-MX" sz="2400" b="1" i="0" u="none" strike="noStrike" kern="1200" cap="none" spc="0" normalizeH="0" baseline="0" noProof="0">
                <a:ln>
                  <a:noFill/>
                </a:ln>
                <a:effectLst/>
                <a:uLnTx/>
                <a:uFillTx/>
                <a:latin typeface="Calibri" panose="020F0502020204030204"/>
                <a:ea typeface="+mn-ea"/>
                <a:cs typeface="+mn-cs"/>
              </a:rPr>
              <a:t> 1</a:t>
            </a:r>
          </a:p>
        </p:txBody>
      </p:sp>
      <p:pic>
        <p:nvPicPr>
          <p:cNvPr id="14" name="Gráfico 13" descr="Imagen con relleno sólido">
            <a:extLst>
              <a:ext uri="{FF2B5EF4-FFF2-40B4-BE49-F238E27FC236}">
                <a16:creationId xmlns="" xmlns:a16="http://schemas.microsoft.com/office/drawing/2014/main" id="{A84E31BE-82E0-B272-0E96-92140178C1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096941" y="2390213"/>
            <a:ext cx="3744446" cy="3744446"/>
          </a:xfrm>
          <a:prstGeom prst="rect">
            <a:avLst/>
          </a:prstGeom>
        </p:spPr>
      </p:pic>
      <p:sp>
        <p:nvSpPr>
          <p:cNvPr id="10" name="CuadroTexto 9">
            <a:extLst>
              <a:ext uri="{FF2B5EF4-FFF2-40B4-BE49-F238E27FC236}">
                <a16:creationId xmlns="" xmlns:a16="http://schemas.microsoft.com/office/drawing/2014/main" id="{B9691A03-F083-BF37-7588-175E52CC6113}"/>
              </a:ext>
            </a:extLst>
          </p:cNvPr>
          <p:cNvSpPr txBox="1"/>
          <p:nvPr/>
        </p:nvSpPr>
        <p:spPr>
          <a:xfrm>
            <a:off x="1302292" y="1284394"/>
            <a:ext cx="4858363" cy="646331"/>
          </a:xfrm>
          <a:prstGeom prst="rect">
            <a:avLst/>
          </a:prstGeom>
          <a:noFill/>
        </p:spPr>
        <p:txBody>
          <a:bodyPr wrap="square" lIns="91440" tIns="45720" rIns="91440" bIns="45720" rtlCol="0" anchor="t">
            <a:spAutoFit/>
          </a:bodyPr>
          <a:lstStyle/>
          <a:p>
            <a:r>
              <a:rPr lang="es-MX" dirty="0"/>
              <a:t>Click on the arrow to see the following information.</a:t>
            </a:r>
          </a:p>
        </p:txBody>
      </p:sp>
      <p:pic>
        <p:nvPicPr>
          <p:cNvPr id="15" name="Imagen 14">
            <a:extLst>
              <a:ext uri="{FF2B5EF4-FFF2-40B4-BE49-F238E27FC236}">
                <a16:creationId xmlns="" xmlns:a16="http://schemas.microsoft.com/office/drawing/2014/main" id="{98641CE1-54FB-49DA-8661-EFAFFD7833BC}"/>
              </a:ext>
            </a:extLst>
          </p:cNvPr>
          <p:cNvPicPr>
            <a:picLocks noChangeAspect="1"/>
          </p:cNvPicPr>
          <p:nvPr/>
        </p:nvPicPr>
        <p:blipFill>
          <a:blip r:embed="rId5"/>
          <a:stretch>
            <a:fillRect/>
          </a:stretch>
        </p:blipFill>
        <p:spPr>
          <a:xfrm>
            <a:off x="839786" y="1306531"/>
            <a:ext cx="462506" cy="318471"/>
          </a:xfrm>
          <a:prstGeom prst="rect">
            <a:avLst/>
          </a:prstGeom>
        </p:spPr>
      </p:pic>
      <p:sp>
        <p:nvSpPr>
          <p:cNvPr id="16" name="Bocadillo: rectángulo 10">
            <a:extLst>
              <a:ext uri="{FF2B5EF4-FFF2-40B4-BE49-F238E27FC236}">
                <a16:creationId xmlns="" xmlns:a16="http://schemas.microsoft.com/office/drawing/2014/main" id="{08259934-AD94-419C-9908-652ADF4A9674}"/>
              </a:ext>
            </a:extLst>
          </p:cNvPr>
          <p:cNvSpPr/>
          <p:nvPr/>
        </p:nvSpPr>
        <p:spPr>
          <a:xfrm>
            <a:off x="6928657" y="5678686"/>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a:solidFill>
                  <a:schemeClr val="tx1"/>
                </a:solidFill>
              </a:rPr>
              <a:t>Jonathan: </a:t>
            </a:r>
            <a:r>
              <a:rPr lang="es-MX" sz="1400">
                <a:solidFill>
                  <a:schemeClr val="tx1"/>
                </a:solidFill>
              </a:rPr>
              <a:t>Integrar imagen de acuerdo al texto.</a:t>
            </a:r>
          </a:p>
        </p:txBody>
      </p:sp>
    </p:spTree>
    <p:extLst>
      <p:ext uri="{BB962C8B-B14F-4D97-AF65-F5344CB8AC3E}">
        <p14:creationId xmlns:p14="http://schemas.microsoft.com/office/powerpoint/2010/main" val="3273871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223015"/>
            <a:ext cx="10557598" cy="5349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6964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b="1" dirty="0">
                <a:latin typeface="Calibri" panose="020F0502020204030204"/>
                <a:cs typeface="Calibri"/>
              </a:rPr>
              <a:t>1.6.2. Example of a request letter</a:t>
            </a:r>
            <a:endParaRPr lang="es-MX" sz="1800" b="1" i="0" u="none" strike="noStrike" kern="1200" cap="none" spc="0" normalizeH="0" baseline="0" noProof="0" dirty="0">
              <a:ln>
                <a:noFill/>
              </a:ln>
              <a:effectLst/>
              <a:uLnTx/>
              <a:uFillTx/>
              <a:latin typeface="Calibri" panose="020F0502020204030204"/>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2" name="Tabla 11">
            <a:extLst>
              <a:ext uri="{FF2B5EF4-FFF2-40B4-BE49-F238E27FC236}">
                <a16:creationId xmlns="" xmlns:a16="http://schemas.microsoft.com/office/drawing/2014/main" id="{52FC8807-B356-CF9F-F56F-F1567EDD474C}"/>
              </a:ext>
            </a:extLst>
          </p:cNvPr>
          <p:cNvGraphicFramePr>
            <a:graphicFrameLocks noGrp="1"/>
          </p:cNvGraphicFramePr>
          <p:nvPr>
            <p:extLst>
              <p:ext uri="{D42A27DB-BD31-4B8C-83A1-F6EECF244321}">
                <p14:modId xmlns:p14="http://schemas.microsoft.com/office/powerpoint/2010/main" val="1292413412"/>
              </p:ext>
            </p:extLst>
          </p:nvPr>
        </p:nvGraphicFramePr>
        <p:xfrm>
          <a:off x="3217227" y="1650485"/>
          <a:ext cx="5757545" cy="4511040"/>
        </p:xfrm>
        <a:graphic>
          <a:graphicData uri="http://schemas.openxmlformats.org/drawingml/2006/table">
            <a:tbl>
              <a:tblPr firstRow="1" firstCol="1" bandRow="1">
                <a:tableStyleId>{5C22544A-7EE6-4342-B048-85BDC9FD1C3A}</a:tableStyleId>
              </a:tblPr>
              <a:tblGrid>
                <a:gridCol w="5757545">
                  <a:extLst>
                    <a:ext uri="{9D8B030D-6E8A-4147-A177-3AD203B41FA5}">
                      <a16:colId xmlns="" xmlns:a16="http://schemas.microsoft.com/office/drawing/2014/main" val="2369263136"/>
                    </a:ext>
                  </a:extLst>
                </a:gridCol>
              </a:tblGrid>
              <a:tr h="0">
                <a:tc>
                  <a:txBody>
                    <a:bodyPr/>
                    <a:lstStyle/>
                    <a:p>
                      <a:pPr algn="just">
                        <a:spcAft>
                          <a:spcPts val="0"/>
                        </a:spcAft>
                      </a:pPr>
                      <a:r>
                        <a:rPr lang="en-US" sz="1200" dirty="0">
                          <a:effectLst/>
                        </a:rPr>
                        <a:t> </a:t>
                      </a:r>
                      <a:endParaRPr lang="en-US" dirty="0">
                        <a:effectLst/>
                      </a:endParaRPr>
                    </a:p>
                    <a:p>
                      <a:pPr>
                        <a:spcAft>
                          <a:spcPts val="0"/>
                        </a:spcAft>
                        <a:tabLst>
                          <a:tab pos="685800" algn="l"/>
                          <a:tab pos="2070735" algn="l"/>
                        </a:tabLst>
                      </a:pPr>
                      <a:r>
                        <a:rPr lang="en-US" sz="1000" dirty="0">
                          <a:effectLst/>
                        </a:rPr>
                        <a:t>Dear Harry Clarkson [Name of Sender]</a:t>
                      </a:r>
                      <a:endParaRPr lang="en-US" dirty="0">
                        <a:effectLst/>
                      </a:endParaRPr>
                    </a:p>
                    <a:p>
                      <a:pPr>
                        <a:spcAft>
                          <a:spcPts val="0"/>
                        </a:spcAft>
                        <a:tabLst>
                          <a:tab pos="685800" algn="l"/>
                          <a:tab pos="2070735" algn="l"/>
                        </a:tabLst>
                      </a:pPr>
                      <a:r>
                        <a:rPr lang="en-US" sz="1000" dirty="0">
                          <a:effectLst/>
                        </a:rPr>
                        <a:t>Grant and Clarkson Company [Business Name of Sender]</a:t>
                      </a:r>
                      <a:endParaRPr lang="en-US" dirty="0">
                        <a:effectLst/>
                      </a:endParaRPr>
                    </a:p>
                    <a:p>
                      <a:pPr>
                        <a:spcAft>
                          <a:spcPts val="0"/>
                        </a:spcAft>
                        <a:tabLst>
                          <a:tab pos="685800" algn="l"/>
                          <a:tab pos="2070735" algn="l"/>
                        </a:tabLst>
                      </a:pPr>
                      <a:r>
                        <a:rPr lang="en-US" sz="1000" dirty="0">
                          <a:effectLst/>
                        </a:rPr>
                        <a:t>Great Clarendon street [Address of Sender]</a:t>
                      </a:r>
                      <a:endParaRPr lang="en-US" dirty="0">
                        <a:effectLst/>
                      </a:endParaRPr>
                    </a:p>
                    <a:p>
                      <a:pPr>
                        <a:spcAft>
                          <a:spcPts val="0"/>
                        </a:spcAft>
                      </a:pPr>
                      <a:r>
                        <a:rPr lang="en-US" sz="1000" dirty="0">
                          <a:effectLst/>
                        </a:rPr>
                        <a:t>Oxford 25664 [City, State, Zip Code]</a:t>
                      </a:r>
                      <a:endParaRPr lang="en-US" dirty="0">
                        <a:effectLst/>
                      </a:endParaRPr>
                    </a:p>
                    <a:p>
                      <a:pPr>
                        <a:spcAft>
                          <a:spcPts val="0"/>
                        </a:spcAft>
                        <a:tabLst>
                          <a:tab pos="685800" algn="l"/>
                          <a:tab pos="2070735" algn="l"/>
                        </a:tabLst>
                      </a:pPr>
                      <a:r>
                        <a:rPr lang="en-US" sz="1000" dirty="0">
                          <a:effectLst/>
                        </a:rPr>
                        <a:t> </a:t>
                      </a:r>
                      <a:endParaRPr lang="en-US" dirty="0">
                        <a:effectLst/>
                      </a:endParaRPr>
                    </a:p>
                    <a:p>
                      <a:pPr>
                        <a:spcAft>
                          <a:spcPts val="0"/>
                        </a:spcAft>
                        <a:tabLst>
                          <a:tab pos="685800" algn="l"/>
                          <a:tab pos="2070735" algn="l"/>
                        </a:tabLst>
                      </a:pPr>
                      <a:r>
                        <a:rPr lang="en-US" sz="1000" dirty="0">
                          <a:effectLst/>
                        </a:rPr>
                        <a:t>September 17, 2020 [DATE]                                                                                      Susan Thompson</a:t>
                      </a:r>
                      <a:endParaRPr lang="en-US" dirty="0">
                        <a:effectLst/>
                      </a:endParaRPr>
                    </a:p>
                    <a:p>
                      <a:pPr algn="r">
                        <a:spcAft>
                          <a:spcPts val="0"/>
                        </a:spcAft>
                      </a:pPr>
                      <a:r>
                        <a:rPr lang="en-US" sz="1000" dirty="0">
                          <a:effectLst/>
                        </a:rPr>
                        <a:t>[Name of Person who owes payment]</a:t>
                      </a:r>
                      <a:endParaRPr lang="en-US" dirty="0">
                        <a:effectLst/>
                      </a:endParaRPr>
                    </a:p>
                    <a:p>
                      <a:pPr algn="r">
                        <a:spcAft>
                          <a:spcPts val="0"/>
                        </a:spcAft>
                        <a:tabLst>
                          <a:tab pos="685800" algn="l"/>
                          <a:tab pos="2070735" algn="l"/>
                        </a:tabLst>
                      </a:pPr>
                      <a:r>
                        <a:rPr lang="en-US" sz="1000" dirty="0">
                          <a:effectLst/>
                        </a:rPr>
                        <a:t>South Road 64654</a:t>
                      </a:r>
                      <a:endParaRPr lang="en-US" dirty="0">
                        <a:effectLst/>
                      </a:endParaRPr>
                    </a:p>
                    <a:p>
                      <a:pPr algn="r">
                        <a:spcAft>
                          <a:spcPts val="0"/>
                        </a:spcAft>
                        <a:tabLst>
                          <a:tab pos="685800" algn="l"/>
                          <a:tab pos="2070735" algn="l"/>
                        </a:tabLst>
                      </a:pPr>
                      <a:r>
                        <a:rPr lang="en-US" sz="1000" dirty="0">
                          <a:effectLst/>
                        </a:rPr>
                        <a:t>[Address of Person who owes payment</a:t>
                      </a:r>
                      <a:endParaRPr lang="en-US" dirty="0">
                        <a:effectLst/>
                      </a:endParaRPr>
                    </a:p>
                    <a:p>
                      <a:pPr algn="r">
                        <a:spcAft>
                          <a:spcPts val="0"/>
                        </a:spcAft>
                        <a:tabLst>
                          <a:tab pos="685800" algn="l"/>
                          <a:tab pos="2070735" algn="l"/>
                        </a:tabLst>
                      </a:pPr>
                      <a:r>
                        <a:rPr lang="en-US" sz="1000" dirty="0">
                          <a:effectLst/>
                        </a:rPr>
                        <a:t>[Bristol, England            </a:t>
                      </a:r>
                      <a:endParaRPr lang="en-US" dirty="0">
                        <a:effectLst/>
                      </a:endParaRPr>
                    </a:p>
                    <a:p>
                      <a:pPr algn="r">
                        <a:spcAft>
                          <a:spcPts val="0"/>
                        </a:spcAft>
                        <a:tabLst>
                          <a:tab pos="685800" algn="l"/>
                          <a:tab pos="2070735" algn="l"/>
                        </a:tabLst>
                      </a:pPr>
                      <a:r>
                        <a:rPr lang="en-US" sz="1000" dirty="0">
                          <a:effectLst/>
                        </a:rPr>
                        <a:t>[City, State, Zip Code]</a:t>
                      </a:r>
                      <a:endParaRPr lang="en-US" dirty="0">
                        <a:effectLst/>
                      </a:endParaRPr>
                    </a:p>
                    <a:p>
                      <a:pPr algn="just">
                        <a:spcAft>
                          <a:spcPts val="0"/>
                        </a:spcAft>
                      </a:pPr>
                      <a:r>
                        <a:rPr lang="en-US" sz="1000" dirty="0">
                          <a:effectLst/>
                        </a:rPr>
                        <a:t>Re: [First reminder for overdue payment]</a:t>
                      </a:r>
                      <a:endParaRPr lang="en-US" dirty="0">
                        <a:effectLst/>
                      </a:endParaRPr>
                    </a:p>
                    <a:p>
                      <a:pPr algn="just">
                        <a:spcAft>
                          <a:spcPts val="0"/>
                        </a:spcAft>
                      </a:pPr>
                      <a:r>
                        <a:rPr lang="en-US" sz="1000" dirty="0">
                          <a:effectLst/>
                        </a:rPr>
                        <a:t>Dear </a:t>
                      </a:r>
                      <a:r>
                        <a:rPr lang="en-US" sz="1000" dirty="0" err="1">
                          <a:effectLst/>
                        </a:rPr>
                        <a:t>Mrs</a:t>
                      </a:r>
                      <a:r>
                        <a:rPr lang="en-US" sz="1000" dirty="0">
                          <a:effectLst/>
                        </a:rPr>
                        <a:t> Thompson</a:t>
                      </a:r>
                      <a:endParaRPr lang="en-US" dirty="0">
                        <a:effectLst/>
                      </a:endParaRPr>
                    </a:p>
                    <a:p>
                      <a:pPr algn="just">
                        <a:spcAft>
                          <a:spcPts val="0"/>
                        </a:spcAft>
                      </a:pPr>
                      <a:r>
                        <a:rPr lang="en-US" sz="1000" dirty="0">
                          <a:effectLst/>
                        </a:rPr>
                        <a:t>This letter is to formally notify you that the payment owed by you on invoice number [NUMBER] is two weeks overdue. The amount of [AMOUNT] was due on [DATE].</a:t>
                      </a:r>
                      <a:endParaRPr lang="en-US" dirty="0">
                        <a:effectLst/>
                      </a:endParaRPr>
                    </a:p>
                    <a:p>
                      <a:pPr algn="just">
                        <a:spcAft>
                          <a:spcPts val="0"/>
                        </a:spcAft>
                      </a:pPr>
                      <a:r>
                        <a:rPr lang="en-US" sz="1000" dirty="0">
                          <a:effectLst/>
                        </a:rPr>
                        <a:t>I have enclosed a stamped and addressed envelope for you to send the amount by check along with your account number when you receive this letter.</a:t>
                      </a:r>
                      <a:endParaRPr lang="en-US" dirty="0">
                        <a:effectLst/>
                      </a:endParaRPr>
                    </a:p>
                    <a:p>
                      <a:pPr algn="just">
                        <a:spcAft>
                          <a:spcPts val="0"/>
                        </a:spcAft>
                      </a:pPr>
                      <a:r>
                        <a:rPr lang="en-US" sz="1000" dirty="0">
                          <a:effectLst/>
                        </a:rPr>
                        <a:t>The invoice can also be paid by credit card or PayPal. Enclosed is a copy of the invoice that was sent to you with the date and amount due highlighted.</a:t>
                      </a:r>
                      <a:endParaRPr lang="en-US" dirty="0">
                        <a:effectLst/>
                      </a:endParaRPr>
                    </a:p>
                    <a:p>
                      <a:pPr algn="just">
                        <a:spcAft>
                          <a:spcPts val="0"/>
                        </a:spcAft>
                      </a:pPr>
                      <a:r>
                        <a:rPr lang="en-US" sz="1000" dirty="0">
                          <a:effectLst/>
                        </a:rPr>
                        <a:t>One month after the due date, a late fee will be applied to your bill and a new invoice will be sent. If you have already paid this invoice, please disregard this letter. Otherwise, please send the payment immediately.</a:t>
                      </a:r>
                      <a:endParaRPr lang="en-US" dirty="0">
                        <a:effectLst/>
                      </a:endParaRPr>
                    </a:p>
                    <a:p>
                      <a:pPr algn="just">
                        <a:spcAft>
                          <a:spcPts val="0"/>
                        </a:spcAft>
                      </a:pPr>
                      <a:r>
                        <a:rPr lang="en-US" sz="1000" dirty="0">
                          <a:effectLst/>
                        </a:rPr>
                        <a:t>Thank you for your attention to this matter. </a:t>
                      </a:r>
                      <a:endParaRPr lang="en-US" dirty="0">
                        <a:effectLst/>
                      </a:endParaRPr>
                    </a:p>
                    <a:p>
                      <a:pPr algn="just">
                        <a:spcAft>
                          <a:spcPts val="0"/>
                        </a:spcAft>
                      </a:pPr>
                      <a:r>
                        <a:rPr lang="en-US" sz="1000" dirty="0">
                          <a:effectLst/>
                        </a:rPr>
                        <a:t>Sincerely,</a:t>
                      </a:r>
                      <a:endParaRPr lang="en-US" dirty="0">
                        <a:effectLst/>
                      </a:endParaRPr>
                    </a:p>
                    <a:p>
                      <a:pPr algn="just">
                        <a:spcAft>
                          <a:spcPts val="0"/>
                        </a:spcAft>
                      </a:pPr>
                      <a:r>
                        <a:rPr lang="en-US" sz="1000" dirty="0">
                          <a:effectLst/>
                        </a:rPr>
                        <a:t>[Signature of Sender]</a:t>
                      </a:r>
                      <a:endParaRPr lang="en-US" dirty="0">
                        <a:effectLst/>
                      </a:endParaRPr>
                    </a:p>
                    <a:p>
                      <a:pPr algn="just">
                        <a:spcAft>
                          <a:spcPts val="0"/>
                        </a:spcAft>
                      </a:pPr>
                      <a:r>
                        <a:rPr lang="en-US" sz="1000" dirty="0">
                          <a:effectLst/>
                        </a:rPr>
                        <a:t>[Printed Name of Sender]</a:t>
                      </a:r>
                      <a:endParaRPr lang="en-US" dirty="0">
                        <a:effectLst/>
                      </a:endParaRPr>
                    </a:p>
                    <a:p>
                      <a:pPr algn="just">
                        <a:spcAft>
                          <a:spcPts val="0"/>
                        </a:spcAft>
                      </a:pPr>
                      <a:r>
                        <a:rPr lang="en-US" sz="1200" dirty="0">
                          <a:effectLst/>
                        </a:rPr>
                        <a:t> </a:t>
                      </a:r>
                      <a:endParaRPr lang="en-US" dirty="0">
                        <a:effectLst/>
                      </a:endParaRPr>
                    </a:p>
                    <a:p>
                      <a:pPr algn="just">
                        <a:spcAft>
                          <a:spcPts val="0"/>
                        </a:spcAft>
                      </a:pPr>
                      <a:r>
                        <a:rPr lang="en-US" sz="1200" dirty="0">
                          <a:effectLst/>
                        </a:rPr>
                        <a:t> </a:t>
                      </a:r>
                      <a:endParaRPr lang="en-US" dirty="0">
                        <a:effectLst/>
                      </a:endParaRPr>
                    </a:p>
                  </a:txBody>
                  <a:tcPr marL="68580" marR="68580" marT="0" marB="0"/>
                </a:tc>
                <a:extLst>
                  <a:ext uri="{0D108BD9-81ED-4DB2-BD59-A6C34878D82A}">
                    <a16:rowId xmlns="" xmlns:a16="http://schemas.microsoft.com/office/drawing/2014/main" val="1204910751"/>
                  </a:ext>
                </a:extLst>
              </a:tr>
            </a:tbl>
          </a:graphicData>
        </a:graphic>
      </p:graphicFrame>
      <p:sp>
        <p:nvSpPr>
          <p:cNvPr id="4" name="CuadroTexto 3">
            <a:extLst>
              <a:ext uri="{FF2B5EF4-FFF2-40B4-BE49-F238E27FC236}">
                <a16:creationId xmlns="" xmlns:a16="http://schemas.microsoft.com/office/drawing/2014/main" id="{6B864D28-34B9-7ADA-9AE8-64D393AFCD5C}"/>
              </a:ext>
            </a:extLst>
          </p:cNvPr>
          <p:cNvSpPr txBox="1"/>
          <p:nvPr/>
        </p:nvSpPr>
        <p:spPr>
          <a:xfrm>
            <a:off x="3688045" y="6153335"/>
            <a:ext cx="528672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1100" dirty="0" err="1"/>
              <a:t>Taken</a:t>
            </a:r>
            <a:r>
              <a:rPr lang="es-ES" sz="1100" dirty="0"/>
              <a:t> </a:t>
            </a:r>
            <a:r>
              <a:rPr lang="es-ES" sz="1100" dirty="0" err="1"/>
              <a:t>from</a:t>
            </a:r>
            <a:r>
              <a:rPr lang="es-ES" sz="1100" dirty="0"/>
              <a:t>: Bradley, A. (2022).</a:t>
            </a:r>
          </a:p>
        </p:txBody>
      </p:sp>
      <p:sp>
        <p:nvSpPr>
          <p:cNvPr id="14" name="Bocadillo: rectángulo 13">
            <a:extLst>
              <a:ext uri="{FF2B5EF4-FFF2-40B4-BE49-F238E27FC236}">
                <a16:creationId xmlns="" xmlns:a16="http://schemas.microsoft.com/office/drawing/2014/main" id="{7811C493-D27C-4BA7-BCE4-5630DC219693}"/>
              </a:ext>
            </a:extLst>
          </p:cNvPr>
          <p:cNvSpPr/>
          <p:nvPr/>
        </p:nvSpPr>
        <p:spPr>
          <a:xfrm>
            <a:off x="921434" y="2910409"/>
            <a:ext cx="1854704" cy="92354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lang="es-MX" sz="1200" dirty="0">
                <a:solidFill>
                  <a:prstClr val="black"/>
                </a:solidFill>
                <a:latin typeface="Calibri" panose="020F0502020204030204"/>
              </a:rPr>
              <a:t>recrear esta imagen, de manera que se pueda presentar como imagen guiada.</a:t>
            </a:r>
          </a:p>
        </p:txBody>
      </p:sp>
      <p:sp>
        <p:nvSpPr>
          <p:cNvPr id="15" name="Bocadillo: rectángulo 14">
            <a:extLst>
              <a:ext uri="{FF2B5EF4-FFF2-40B4-BE49-F238E27FC236}">
                <a16:creationId xmlns="" xmlns:a16="http://schemas.microsoft.com/office/drawing/2014/main" id="{2A4D108D-3CCA-4844-8601-7F98A87C08B4}"/>
              </a:ext>
            </a:extLst>
          </p:cNvPr>
          <p:cNvSpPr/>
          <p:nvPr/>
        </p:nvSpPr>
        <p:spPr>
          <a:xfrm>
            <a:off x="-1061555" y="757326"/>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8798B31C-5E6C-4ECC-8B97-75AC7A4BEAF9}"/>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CuadroTexto 20">
            <a:extLst>
              <a:ext uri="{FF2B5EF4-FFF2-40B4-BE49-F238E27FC236}">
                <a16:creationId xmlns="" xmlns:a16="http://schemas.microsoft.com/office/drawing/2014/main" id="{0A092499-7674-442E-AB84-A69D3C31FD37}"/>
              </a:ext>
            </a:extLst>
          </p:cNvPr>
          <p:cNvSpPr txBox="1"/>
          <p:nvPr/>
        </p:nvSpPr>
        <p:spPr>
          <a:xfrm>
            <a:off x="1115568" y="1289343"/>
            <a:ext cx="96063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solidFill>
                  <a:srgbClr val="000000"/>
                </a:solidFill>
                <a:cs typeface="Calibri"/>
              </a:rPr>
              <a:t>Look at </a:t>
            </a:r>
            <a:r>
              <a:rPr lang="es-ES" dirty="0" err="1">
                <a:solidFill>
                  <a:srgbClr val="000000"/>
                </a:solidFill>
                <a:cs typeface="Calibri"/>
              </a:rPr>
              <a:t>the</a:t>
            </a:r>
            <a:r>
              <a:rPr lang="es-ES" dirty="0">
                <a:solidFill>
                  <a:srgbClr val="000000"/>
                </a:solidFill>
                <a:cs typeface="Calibri"/>
              </a:rPr>
              <a:t> </a:t>
            </a:r>
            <a:r>
              <a:rPr lang="es-ES" dirty="0" err="1">
                <a:solidFill>
                  <a:srgbClr val="000000"/>
                </a:solidFill>
                <a:cs typeface="Calibri"/>
              </a:rPr>
              <a:t>following</a:t>
            </a:r>
            <a:r>
              <a:rPr lang="es-ES" dirty="0">
                <a:solidFill>
                  <a:srgbClr val="000000"/>
                </a:solidFill>
                <a:cs typeface="Calibri"/>
              </a:rPr>
              <a:t> </a:t>
            </a:r>
            <a:r>
              <a:rPr lang="es-ES" dirty="0" err="1">
                <a:solidFill>
                  <a:srgbClr val="000000"/>
                </a:solidFill>
                <a:cs typeface="Calibri"/>
              </a:rPr>
              <a:t>image</a:t>
            </a:r>
            <a:r>
              <a:rPr lang="es-ES" dirty="0">
                <a:solidFill>
                  <a:srgbClr val="000000"/>
                </a:solidFill>
                <a:cs typeface="Calibri"/>
              </a:rPr>
              <a:t> </a:t>
            </a:r>
            <a:r>
              <a:rPr lang="es-ES" dirty="0" err="1">
                <a:solidFill>
                  <a:srgbClr val="000000"/>
                </a:solidFill>
                <a:cs typeface="Calibri"/>
              </a:rPr>
              <a:t>that</a:t>
            </a:r>
            <a:r>
              <a:rPr lang="es-ES" dirty="0">
                <a:solidFill>
                  <a:srgbClr val="000000"/>
                </a:solidFill>
                <a:cs typeface="Calibri"/>
              </a:rPr>
              <a:t> shows </a:t>
            </a:r>
            <a:r>
              <a:rPr lang="es-ES" dirty="0" err="1">
                <a:solidFill>
                  <a:srgbClr val="000000"/>
                </a:solidFill>
                <a:cs typeface="Calibri"/>
              </a:rPr>
              <a:t>the</a:t>
            </a:r>
            <a:r>
              <a:rPr lang="es-ES" dirty="0">
                <a:solidFill>
                  <a:srgbClr val="000000"/>
                </a:solidFill>
                <a:cs typeface="Calibri"/>
              </a:rPr>
              <a:t> </a:t>
            </a:r>
            <a:r>
              <a:rPr lang="es-ES" dirty="0" err="1">
                <a:solidFill>
                  <a:srgbClr val="000000"/>
                </a:solidFill>
                <a:cs typeface="Calibri"/>
              </a:rPr>
              <a:t>request</a:t>
            </a:r>
            <a:r>
              <a:rPr lang="es-ES" dirty="0">
                <a:solidFill>
                  <a:srgbClr val="000000"/>
                </a:solidFill>
                <a:cs typeface="Calibri"/>
              </a:rPr>
              <a:t> </a:t>
            </a:r>
            <a:r>
              <a:rPr lang="es-ES" dirty="0" err="1">
                <a:solidFill>
                  <a:srgbClr val="000000"/>
                </a:solidFill>
                <a:cs typeface="Calibri"/>
              </a:rPr>
              <a:t>letter</a:t>
            </a:r>
            <a:r>
              <a:rPr lang="es-ES" dirty="0">
                <a:solidFill>
                  <a:srgbClr val="000000"/>
                </a:solidFill>
                <a:cs typeface="Calibri"/>
              </a:rPr>
              <a:t> </a:t>
            </a:r>
            <a:r>
              <a:rPr lang="es-ES" dirty="0" err="1">
                <a:solidFill>
                  <a:srgbClr val="000000"/>
                </a:solidFill>
                <a:cs typeface="Calibri"/>
              </a:rPr>
              <a:t>elements</a:t>
            </a:r>
            <a:r>
              <a:rPr lang="es-ES" dirty="0">
                <a:solidFill>
                  <a:srgbClr val="000000"/>
                </a:solidFill>
                <a:cs typeface="Calibri"/>
              </a:rPr>
              <a:t>.</a:t>
            </a:r>
          </a:p>
        </p:txBody>
      </p:sp>
    </p:spTree>
    <p:extLst>
      <p:ext uri="{BB962C8B-B14F-4D97-AF65-F5344CB8AC3E}">
        <p14:creationId xmlns:p14="http://schemas.microsoft.com/office/powerpoint/2010/main" val="111972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62894"/>
            <a:ext cx="10557598" cy="475194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b="1" dirty="0">
                <a:latin typeface="Calibri" panose="020F0502020204030204"/>
                <a:cs typeface="Calibri"/>
              </a:rPr>
              <a:t> </a:t>
            </a:r>
            <a:r>
              <a:rPr lang="en-US" b="1" dirty="0">
                <a:cs typeface="Calibri"/>
              </a:rPr>
              <a:t>1.7.1. What is a complain letter?</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16716"/>
            <a:ext cx="462506" cy="318471"/>
          </a:xfrm>
          <a:prstGeom prst="rect">
            <a:avLst/>
          </a:prstGeom>
        </p:spPr>
      </p:pic>
      <p:sp>
        <p:nvSpPr>
          <p:cNvPr id="4" name="CuadroTexto 3">
            <a:extLst>
              <a:ext uri="{FF2B5EF4-FFF2-40B4-BE49-F238E27FC236}">
                <a16:creationId xmlns="" xmlns:a16="http://schemas.microsoft.com/office/drawing/2014/main" id="{84313BB7-A564-66CC-EA91-D1C219ECC382}"/>
              </a:ext>
            </a:extLst>
          </p:cNvPr>
          <p:cNvSpPr txBox="1"/>
          <p:nvPr/>
        </p:nvSpPr>
        <p:spPr>
          <a:xfrm>
            <a:off x="1302895" y="2798865"/>
            <a:ext cx="6049990" cy="3416320"/>
          </a:xfrm>
          <a:prstGeom prst="rect">
            <a:avLst/>
          </a:prstGeom>
          <a:noFill/>
          <a:ln w="19050">
            <a:solidFill>
              <a:srgbClr val="FF3399"/>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dirty="0">
                <a:ea typeface="+mn-lt"/>
                <a:cs typeface="+mn-lt"/>
              </a:rPr>
              <a:t>What is a complain letter?</a:t>
            </a:r>
          </a:p>
          <a:p>
            <a:pPr algn="just"/>
            <a:r>
              <a:rPr lang="en-US" sz="1200" dirty="0">
                <a:ea typeface="+mn-lt"/>
                <a:cs typeface="+mn-lt"/>
              </a:rPr>
              <a:t>A complaint letter (or e-mail) describes a problem that the writer requests the recipient to solve. The tone of a complaint letter or e-mail is important; the most effective ones do not sound complaining. If your message reflects only your annoyance and anger, you may not be taken seriously.</a:t>
            </a:r>
          </a:p>
          <a:p>
            <a:pPr algn="just"/>
            <a:endParaRPr lang="es-ES" sz="1200" b="1" dirty="0">
              <a:ea typeface="+mn-lt"/>
              <a:cs typeface="+mn-lt"/>
            </a:endParaRPr>
          </a:p>
          <a:p>
            <a:pPr algn="just"/>
            <a:r>
              <a:rPr lang="es-ES" sz="1200" b="1" dirty="0" err="1">
                <a:ea typeface="+mn-lt"/>
                <a:cs typeface="+mn-lt"/>
              </a:rPr>
              <a:t>Effective</a:t>
            </a:r>
            <a:r>
              <a:rPr lang="es-ES" sz="1200" b="1" dirty="0">
                <a:ea typeface="+mn-lt"/>
                <a:cs typeface="+mn-lt"/>
              </a:rPr>
              <a:t> </a:t>
            </a:r>
            <a:r>
              <a:rPr lang="es-ES" sz="1200" b="1" dirty="0" err="1">
                <a:ea typeface="+mn-lt"/>
                <a:cs typeface="+mn-lt"/>
              </a:rPr>
              <a:t>complaint</a:t>
            </a:r>
            <a:r>
              <a:rPr lang="es-ES" sz="1200" b="1" dirty="0">
                <a:ea typeface="+mn-lt"/>
                <a:cs typeface="+mn-lt"/>
              </a:rPr>
              <a:t> </a:t>
            </a:r>
            <a:r>
              <a:rPr lang="es-ES" sz="1200" b="1" dirty="0" err="1">
                <a:ea typeface="+mn-lt"/>
                <a:cs typeface="+mn-lt"/>
              </a:rPr>
              <a:t>letters</a:t>
            </a:r>
            <a:r>
              <a:rPr lang="es-ES" sz="1200" b="1" dirty="0">
                <a:ea typeface="+mn-lt"/>
                <a:cs typeface="+mn-lt"/>
              </a:rPr>
              <a:t> </a:t>
            </a:r>
            <a:r>
              <a:rPr lang="es-ES" sz="1200" b="1" dirty="0" err="1">
                <a:ea typeface="+mn-lt"/>
                <a:cs typeface="+mn-lt"/>
              </a:rPr>
              <a:t>generally</a:t>
            </a:r>
            <a:r>
              <a:rPr lang="es-ES" sz="1200" b="1" dirty="0">
                <a:ea typeface="+mn-lt"/>
                <a:cs typeface="+mn-lt"/>
              </a:rPr>
              <a:t> </a:t>
            </a:r>
            <a:r>
              <a:rPr lang="es-ES" sz="1200" b="1" dirty="0" err="1">
                <a:ea typeface="+mn-lt"/>
                <a:cs typeface="+mn-lt"/>
              </a:rPr>
              <a:t>follow</a:t>
            </a:r>
            <a:r>
              <a:rPr lang="es-ES" sz="1200" b="1" dirty="0">
                <a:ea typeface="+mn-lt"/>
                <a:cs typeface="+mn-lt"/>
              </a:rPr>
              <a:t> </a:t>
            </a:r>
            <a:r>
              <a:rPr lang="es-ES" sz="1200" b="1" dirty="0" err="1">
                <a:ea typeface="+mn-lt"/>
                <a:cs typeface="+mn-lt"/>
              </a:rPr>
              <a:t>this</a:t>
            </a:r>
            <a:r>
              <a:rPr lang="es-ES" sz="1200" b="1" dirty="0">
                <a:ea typeface="+mn-lt"/>
                <a:cs typeface="+mn-lt"/>
              </a:rPr>
              <a:t> </a:t>
            </a:r>
            <a:r>
              <a:rPr lang="es-ES" sz="1200" b="1" dirty="0" err="1">
                <a:ea typeface="+mn-lt"/>
                <a:cs typeface="+mn-lt"/>
              </a:rPr>
              <a:t>pattern</a:t>
            </a:r>
            <a:r>
              <a:rPr lang="es-ES" sz="1200" b="1" dirty="0">
                <a:ea typeface="+mn-lt"/>
                <a:cs typeface="+mn-lt"/>
              </a:rPr>
              <a:t>:</a:t>
            </a:r>
          </a:p>
          <a:p>
            <a:pPr algn="just"/>
            <a:endParaRPr lang="es-ES" sz="1200" b="1" dirty="0">
              <a:cs typeface="Calibri"/>
            </a:endParaRPr>
          </a:p>
          <a:p>
            <a:pPr algn="just"/>
            <a:r>
              <a:rPr lang="en-US" sz="1200" dirty="0">
                <a:ea typeface="+mn-lt"/>
                <a:cs typeface="+mn-lt"/>
              </a:rPr>
              <a:t> 1. Identify the problem or faulty item(s) and include relevant invoice numbers, part names, and dates.</a:t>
            </a:r>
            <a:endParaRPr lang="es-ES" sz="1200" dirty="0">
              <a:ea typeface="+mn-lt"/>
              <a:cs typeface="+mn-lt"/>
            </a:endParaRPr>
          </a:p>
          <a:p>
            <a:pPr algn="just"/>
            <a:r>
              <a:rPr lang="en-US" sz="1200" dirty="0">
                <a:ea typeface="+mn-lt"/>
                <a:cs typeface="+mn-lt"/>
              </a:rPr>
              <a:t>2. Include a copy of the receipt, bill, or contract, and keep the original for your records.</a:t>
            </a:r>
          </a:p>
          <a:p>
            <a:pPr algn="just"/>
            <a:r>
              <a:rPr lang="en-US" sz="1200" dirty="0">
                <a:ea typeface="+mn-lt"/>
                <a:cs typeface="+mn-lt"/>
              </a:rPr>
              <a:t> 3. Explain logically, clearly, and specifically what went wrong, especially for a problem with a service.</a:t>
            </a:r>
          </a:p>
          <a:p>
            <a:pPr algn="just"/>
            <a:r>
              <a:rPr lang="en-US" sz="1200" dirty="0">
                <a:cs typeface="Calibri" panose="020F0502020204030204"/>
              </a:rPr>
              <a:t>4.</a:t>
            </a:r>
            <a:r>
              <a:rPr lang="en-US" sz="1200" dirty="0">
                <a:ea typeface="+mn-lt"/>
                <a:cs typeface="+mn-lt"/>
              </a:rPr>
              <a:t>State what you expect the reader to do to solve the problem.</a:t>
            </a:r>
          </a:p>
          <a:p>
            <a:pPr algn="just"/>
            <a:r>
              <a:rPr lang="en-US" sz="1200" dirty="0">
                <a:ea typeface="+mn-lt"/>
                <a:cs typeface="+mn-lt"/>
              </a:rPr>
              <a:t>5. Begin by checking  if the company’s Web site provides instructions for submitting a complaint.</a:t>
            </a:r>
            <a:endParaRPr lang="en-US" sz="1200" dirty="0"/>
          </a:p>
          <a:p>
            <a:pPr algn="just"/>
            <a:r>
              <a:rPr lang="en-US" sz="1200" dirty="0">
                <a:cs typeface="Calibri" panose="020F0502020204030204"/>
              </a:rPr>
              <a:t>6.</a:t>
            </a:r>
            <a:r>
              <a:rPr lang="en-US" sz="1200" dirty="0">
                <a:ea typeface="+mn-lt"/>
                <a:cs typeface="+mn-lt"/>
              </a:rPr>
              <a:t> Finally, you may find that sending copies of a complaint letter to more than one person in the company will get faster results.</a:t>
            </a:r>
            <a:endParaRPr lang="en-US" sz="1200" dirty="0">
              <a:cs typeface="Calibri" panose="020F0502020204030204"/>
            </a:endParaRPr>
          </a:p>
        </p:txBody>
      </p:sp>
      <p:sp>
        <p:nvSpPr>
          <p:cNvPr id="8" name="CuadroTexto 7">
            <a:extLst>
              <a:ext uri="{FF2B5EF4-FFF2-40B4-BE49-F238E27FC236}">
                <a16:creationId xmlns="" xmlns:a16="http://schemas.microsoft.com/office/drawing/2014/main" id="{FB7F753E-371D-373C-A3DE-EDE25CC123D7}"/>
              </a:ext>
            </a:extLst>
          </p:cNvPr>
          <p:cNvSpPr txBox="1"/>
          <p:nvPr/>
        </p:nvSpPr>
        <p:spPr>
          <a:xfrm>
            <a:off x="1641665" y="60904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9" name="CuadroTexto 8">
            <a:extLst>
              <a:ext uri="{FF2B5EF4-FFF2-40B4-BE49-F238E27FC236}">
                <a16:creationId xmlns="" xmlns:a16="http://schemas.microsoft.com/office/drawing/2014/main" id="{8B50032A-D746-7FCF-5451-18B7F278A9BE}"/>
              </a:ext>
            </a:extLst>
          </p:cNvPr>
          <p:cNvSpPr txBox="1"/>
          <p:nvPr/>
        </p:nvSpPr>
        <p:spPr>
          <a:xfrm>
            <a:off x="2294626" y="7527985"/>
            <a:ext cx="3692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err="1">
                <a:ea typeface="+mn-lt"/>
                <a:cs typeface="+mn-lt"/>
              </a:rPr>
              <a:t>Taken</a:t>
            </a:r>
            <a:r>
              <a:rPr lang="es-ES">
                <a:ea typeface="+mn-lt"/>
                <a:cs typeface="+mn-lt"/>
              </a:rPr>
              <a:t> </a:t>
            </a:r>
            <a:r>
              <a:rPr lang="es-ES" err="1">
                <a:ea typeface="+mn-lt"/>
                <a:cs typeface="+mn-lt"/>
              </a:rPr>
              <a:t>from</a:t>
            </a:r>
            <a:r>
              <a:rPr lang="es-ES">
                <a:ea typeface="+mn-lt"/>
                <a:cs typeface="+mn-lt"/>
              </a:rPr>
              <a:t> </a:t>
            </a:r>
            <a:r>
              <a:rPr lang="es-ES" err="1">
                <a:ea typeface="+mn-lt"/>
                <a:cs typeface="+mn-lt"/>
              </a:rPr>
              <a:t>Alread</a:t>
            </a:r>
            <a:r>
              <a:rPr lang="es-ES">
                <a:ea typeface="+mn-lt"/>
                <a:cs typeface="+mn-lt"/>
              </a:rPr>
              <a:t> et al. (2009)</a:t>
            </a:r>
            <a:endParaRPr lang="es-ES"/>
          </a:p>
        </p:txBody>
      </p:sp>
      <p:sp>
        <p:nvSpPr>
          <p:cNvPr id="15" name="CuadroTexto 14">
            <a:extLst>
              <a:ext uri="{FF2B5EF4-FFF2-40B4-BE49-F238E27FC236}">
                <a16:creationId xmlns="" xmlns:a16="http://schemas.microsoft.com/office/drawing/2014/main" id="{2C3393E6-D548-4287-8D70-66582CF6829B}"/>
              </a:ext>
            </a:extLst>
          </p:cNvPr>
          <p:cNvSpPr txBox="1"/>
          <p:nvPr/>
        </p:nvSpPr>
        <p:spPr>
          <a:xfrm>
            <a:off x="921434" y="996441"/>
            <a:ext cx="5513832" cy="369332"/>
          </a:xfrm>
          <a:prstGeom prst="rect">
            <a:avLst/>
          </a:prstGeom>
          <a:noFill/>
        </p:spPr>
        <p:txBody>
          <a:bodyPr wrap="square" rtlCol="0">
            <a:spAutoFit/>
          </a:bodyPr>
          <a:lstStyle/>
          <a:p>
            <a:r>
              <a:rPr lang="es-MX" b="1" dirty="0"/>
              <a:t>1.7. Complain  letter</a:t>
            </a:r>
          </a:p>
        </p:txBody>
      </p:sp>
      <p:sp>
        <p:nvSpPr>
          <p:cNvPr id="18" name="Bocadillo: rectángulo 17">
            <a:extLst>
              <a:ext uri="{FF2B5EF4-FFF2-40B4-BE49-F238E27FC236}">
                <a16:creationId xmlns="" xmlns:a16="http://schemas.microsoft.com/office/drawing/2014/main" id="{6B3157E9-8B08-4689-8092-059B7B1A7944}"/>
              </a:ext>
            </a:extLst>
          </p:cNvPr>
          <p:cNvSpPr/>
          <p:nvPr/>
        </p:nvSpPr>
        <p:spPr>
          <a:xfrm>
            <a:off x="-778634" y="3777094"/>
            <a:ext cx="1854704" cy="92354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lang="es-MX" sz="1200">
                <a:solidFill>
                  <a:prstClr val="black"/>
                </a:solidFill>
                <a:latin typeface="Calibri" panose="020F0502020204030204"/>
              </a:rPr>
              <a:t>elaborar una infografía con esta información.</a:t>
            </a:r>
          </a:p>
        </p:txBody>
      </p:sp>
      <p:pic>
        <p:nvPicPr>
          <p:cNvPr id="19" name="Picture 2" descr="Ver las imágenes de origen">
            <a:extLst>
              <a:ext uri="{FF2B5EF4-FFF2-40B4-BE49-F238E27FC236}">
                <a16:creationId xmlns="" xmlns:a16="http://schemas.microsoft.com/office/drawing/2014/main" id="{0AE98D6A-66C8-4EE1-A314-ECFDC88DB77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7909376" y="2834902"/>
            <a:ext cx="2962840" cy="2962841"/>
          </a:xfrm>
          <a:prstGeom prst="rect">
            <a:avLst/>
          </a:prstGeom>
          <a:noFill/>
          <a:extLst>
            <a:ext uri="{909E8E84-426E-40DD-AFC4-6F175D3DCCD1}">
              <a14:hiddenFill xmlns:a14="http://schemas.microsoft.com/office/drawing/2010/main">
                <a:solidFill>
                  <a:srgbClr val="FFFFFF"/>
                </a:solidFill>
              </a14:hiddenFill>
            </a:ext>
          </a:extLst>
        </p:spPr>
      </p:pic>
      <p:sp>
        <p:nvSpPr>
          <p:cNvPr id="21" name="CuadroTexto 20">
            <a:extLst>
              <a:ext uri="{FF2B5EF4-FFF2-40B4-BE49-F238E27FC236}">
                <a16:creationId xmlns="" xmlns:a16="http://schemas.microsoft.com/office/drawing/2014/main" id="{B06D1F65-AAB5-46E0-8E48-A9807EA89C80}"/>
              </a:ext>
            </a:extLst>
          </p:cNvPr>
          <p:cNvSpPr txBox="1"/>
          <p:nvPr/>
        </p:nvSpPr>
        <p:spPr>
          <a:xfrm>
            <a:off x="1115167" y="2029880"/>
            <a:ext cx="10276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Look at the </a:t>
            </a:r>
            <a:r>
              <a:rPr lang="es-ES" dirty="0" err="1"/>
              <a:t>following</a:t>
            </a:r>
            <a:r>
              <a:rPr lang="es-ES" dirty="0"/>
              <a:t> </a:t>
            </a:r>
            <a:r>
              <a:rPr lang="es-ES" dirty="0" err="1"/>
              <a:t>infographic</a:t>
            </a:r>
            <a:r>
              <a:rPr lang="es-ES" dirty="0"/>
              <a:t> </a:t>
            </a:r>
            <a:r>
              <a:rPr lang="es-ES" dirty="0" err="1"/>
              <a:t>about</a:t>
            </a:r>
            <a:r>
              <a:rPr lang="es-ES" dirty="0"/>
              <a:t>  a </a:t>
            </a:r>
            <a:r>
              <a:rPr lang="es-ES" dirty="0" err="1"/>
              <a:t>complaint</a:t>
            </a:r>
            <a:r>
              <a:rPr lang="es-ES" dirty="0"/>
              <a:t> </a:t>
            </a:r>
            <a:r>
              <a:rPr lang="es-ES" dirty="0" err="1"/>
              <a:t>letter</a:t>
            </a:r>
            <a:r>
              <a:rPr lang="es-ES" dirty="0"/>
              <a:t>  and </a:t>
            </a:r>
            <a:r>
              <a:rPr lang="es-ES" dirty="0" err="1"/>
              <a:t>its</a:t>
            </a:r>
            <a:r>
              <a:rPr lang="es-ES" dirty="0"/>
              <a:t> </a:t>
            </a:r>
            <a:r>
              <a:rPr lang="es-ES" dirty="0" err="1"/>
              <a:t>components</a:t>
            </a:r>
            <a:r>
              <a:rPr lang="es-ES" dirty="0"/>
              <a:t>.</a:t>
            </a:r>
            <a:endParaRPr lang="es-ES" dirty="0">
              <a:solidFill>
                <a:srgbClr val="000000"/>
              </a:solidFill>
              <a:cs typeface="Calibri"/>
            </a:endParaRPr>
          </a:p>
        </p:txBody>
      </p:sp>
      <p:sp>
        <p:nvSpPr>
          <p:cNvPr id="22" name="Bocadillo: rectángulo 21">
            <a:extLst>
              <a:ext uri="{FF2B5EF4-FFF2-40B4-BE49-F238E27FC236}">
                <a16:creationId xmlns="" xmlns:a16="http://schemas.microsoft.com/office/drawing/2014/main" id="{FBDEA17F-4E87-47FF-8FCC-2725070B3844}"/>
              </a:ext>
            </a:extLst>
          </p:cNvPr>
          <p:cNvSpPr/>
          <p:nvPr/>
        </p:nvSpPr>
        <p:spPr>
          <a:xfrm>
            <a:off x="-1043445" y="1019323"/>
            <a:ext cx="1854704" cy="323568"/>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Bocadillo: rectángulo 22">
            <a:extLst>
              <a:ext uri="{FF2B5EF4-FFF2-40B4-BE49-F238E27FC236}">
                <a16:creationId xmlns="" xmlns:a16="http://schemas.microsoft.com/office/drawing/2014/main" id="{EAA878C3-55CB-48E3-8699-4F6759B3674A}"/>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Bocadillo: rectángulo 24">
            <a:extLst>
              <a:ext uri="{FF2B5EF4-FFF2-40B4-BE49-F238E27FC236}">
                <a16:creationId xmlns="" xmlns:a16="http://schemas.microsoft.com/office/drawing/2014/main" id="{C7FA67BE-ED61-466B-826B-77426EB9BB84}"/>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210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233666"/>
            <a:ext cx="10557598" cy="549513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680068"/>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b="1">
                <a:latin typeface="Calibri" panose="020F0502020204030204"/>
                <a:cs typeface="Calibri"/>
              </a:rPr>
              <a:t>1.7.2. </a:t>
            </a:r>
            <a:r>
              <a:rPr lang="es-MX" b="1" err="1">
                <a:latin typeface="Calibri" panose="020F0502020204030204"/>
                <a:cs typeface="Calibri"/>
              </a:rPr>
              <a:t>Example</a:t>
            </a:r>
            <a:r>
              <a:rPr lang="es-MX" b="1">
                <a:latin typeface="Calibri" panose="020F0502020204030204"/>
                <a:cs typeface="Calibri"/>
              </a:rPr>
              <a:t> </a:t>
            </a:r>
            <a:r>
              <a:rPr lang="es-MX" b="1" err="1">
                <a:latin typeface="Calibri" panose="020F0502020204030204"/>
                <a:cs typeface="Calibri"/>
              </a:rPr>
              <a:t>of</a:t>
            </a:r>
            <a:r>
              <a:rPr lang="es-MX" b="1">
                <a:latin typeface="Calibri" panose="020F0502020204030204"/>
                <a:cs typeface="Calibri"/>
              </a:rPr>
              <a:t> a </a:t>
            </a:r>
            <a:r>
              <a:rPr lang="es-MX" b="1" err="1">
                <a:latin typeface="Calibri" panose="020F0502020204030204"/>
                <a:cs typeface="Calibri"/>
              </a:rPr>
              <a:t>Complain</a:t>
            </a:r>
            <a:r>
              <a:rPr lang="es-MX" b="1">
                <a:latin typeface="Calibri" panose="020F0502020204030204"/>
                <a:cs typeface="Calibri"/>
              </a:rPr>
              <a:t>  </a:t>
            </a:r>
            <a:r>
              <a:rPr lang="es-MX" b="1" err="1">
                <a:latin typeface="Calibri" panose="020F0502020204030204"/>
                <a:cs typeface="Calibri"/>
              </a:rPr>
              <a:t>Letter</a:t>
            </a:r>
            <a:r>
              <a:rPr lang="es-MX" b="1">
                <a:latin typeface="Calibri" panose="020F0502020204030204"/>
                <a:cs typeface="Calibri"/>
              </a:rPr>
              <a:t> buscar)</a:t>
            </a:r>
            <a:endParaRPr lang="es-MX" sz="1800" b="1" i="0" u="none" strike="noStrike" kern="1200" cap="none" spc="0" normalizeH="0" baseline="0" noProof="0">
              <a:ln>
                <a:noFill/>
              </a:ln>
              <a:effectLst/>
              <a:uLnTx/>
              <a:uFillTx/>
              <a:latin typeface="Calibri" panose="020F0502020204030204"/>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lang="es-ES" dirty="0">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469281" y="1994530"/>
            <a:ext cx="9920113" cy="584775"/>
          </a:xfrm>
          <a:prstGeom prst="rect">
            <a:avLst/>
          </a:prstGeom>
          <a:noFill/>
        </p:spPr>
        <p:txBody>
          <a:bodyPr wrap="square" lIns="91440" tIns="45720" rIns="91440" bIns="45720" rtlCol="0" anchor="t">
            <a:spAutoFit/>
          </a:bodyPr>
          <a:lstStyle/>
          <a:p>
            <a:pPr algn="just"/>
            <a:endParaRPr lang="es-ES" sz="1600">
              <a:cs typeface="Calibri"/>
            </a:endParaRPr>
          </a:p>
          <a:p>
            <a:pPr algn="just"/>
            <a:endParaRPr lang="es-ES" sz="1600" b="1">
              <a:cs typeface="Calibri"/>
            </a:endParaRPr>
          </a:p>
        </p:txBody>
      </p:sp>
      <p:graphicFrame>
        <p:nvGraphicFramePr>
          <p:cNvPr id="9" name="Tabla 8">
            <a:extLst>
              <a:ext uri="{FF2B5EF4-FFF2-40B4-BE49-F238E27FC236}">
                <a16:creationId xmlns="" xmlns:a16="http://schemas.microsoft.com/office/drawing/2014/main" id="{38AFE28C-F2C1-2A86-42C3-7A56FA2DF869}"/>
              </a:ext>
            </a:extLst>
          </p:cNvPr>
          <p:cNvGraphicFramePr>
            <a:graphicFrameLocks noGrp="1"/>
          </p:cNvGraphicFramePr>
          <p:nvPr>
            <p:extLst>
              <p:ext uri="{D42A27DB-BD31-4B8C-83A1-F6EECF244321}">
                <p14:modId xmlns:p14="http://schemas.microsoft.com/office/powerpoint/2010/main" val="1724916170"/>
              </p:ext>
            </p:extLst>
          </p:nvPr>
        </p:nvGraphicFramePr>
        <p:xfrm>
          <a:off x="2532888" y="1797168"/>
          <a:ext cx="7955280" cy="5562600"/>
        </p:xfrm>
        <a:graphic>
          <a:graphicData uri="http://schemas.openxmlformats.org/drawingml/2006/table">
            <a:tbl>
              <a:tblPr firstRow="1" firstCol="1" bandRow="1">
                <a:tableStyleId>{5C22544A-7EE6-4342-B048-85BDC9FD1C3A}</a:tableStyleId>
              </a:tblPr>
              <a:tblGrid>
                <a:gridCol w="7955280">
                  <a:extLst>
                    <a:ext uri="{9D8B030D-6E8A-4147-A177-3AD203B41FA5}">
                      <a16:colId xmlns="" xmlns:a16="http://schemas.microsoft.com/office/drawing/2014/main" val="3725863984"/>
                    </a:ext>
                  </a:extLst>
                </a:gridCol>
              </a:tblGrid>
              <a:tr h="4768224">
                <a:tc>
                  <a:txBody>
                    <a:bodyPr/>
                    <a:lstStyle/>
                    <a:p>
                      <a:pPr algn="ctr">
                        <a:spcAft>
                          <a:spcPts val="0"/>
                        </a:spcAft>
                        <a:tabLst>
                          <a:tab pos="2070735" algn="l"/>
                        </a:tabLst>
                      </a:pPr>
                      <a:endParaRPr lang="en-US" sz="1000" dirty="0">
                        <a:effectLst/>
                      </a:endParaRPr>
                    </a:p>
                    <a:p>
                      <a:pPr>
                        <a:spcAft>
                          <a:spcPts val="0"/>
                        </a:spcAft>
                        <a:tabLst>
                          <a:tab pos="685800" algn="l"/>
                          <a:tab pos="2070735" algn="l"/>
                        </a:tabLst>
                      </a:pPr>
                      <a:r>
                        <a:rPr lang="en-US" sz="1000" dirty="0">
                          <a:effectLst/>
                        </a:rPr>
                        <a:t>D</a:t>
                      </a:r>
                      <a:r>
                        <a:rPr lang="en-US" sz="1000" dirty="0">
                          <a:effectLst/>
                          <a:latin typeface="Calibri"/>
                        </a:rPr>
                        <a:t>ear Harry Clarkson</a:t>
                      </a:r>
                    </a:p>
                    <a:p>
                      <a:pPr>
                        <a:spcAft>
                          <a:spcPts val="0"/>
                        </a:spcAft>
                        <a:tabLst>
                          <a:tab pos="685800" algn="l"/>
                          <a:tab pos="2070735" algn="l"/>
                        </a:tabLst>
                      </a:pPr>
                      <a:r>
                        <a:rPr lang="en-US" sz="1000" dirty="0">
                          <a:effectLst/>
                          <a:latin typeface="Calibri"/>
                        </a:rPr>
                        <a:t>Grant and Clarkson Company</a:t>
                      </a:r>
                    </a:p>
                    <a:p>
                      <a:pPr>
                        <a:spcAft>
                          <a:spcPts val="0"/>
                        </a:spcAft>
                        <a:tabLst>
                          <a:tab pos="685800" algn="l"/>
                          <a:tab pos="2070735" algn="l"/>
                        </a:tabLst>
                      </a:pPr>
                      <a:r>
                        <a:rPr lang="en-US" sz="1000" dirty="0">
                          <a:effectLst/>
                          <a:latin typeface="Calibri"/>
                        </a:rPr>
                        <a:t>Great Clarendon Street</a:t>
                      </a:r>
                    </a:p>
                    <a:p>
                      <a:pPr>
                        <a:spcAft>
                          <a:spcPts val="0"/>
                        </a:spcAft>
                        <a:tabLst>
                          <a:tab pos="685800" algn="l"/>
                          <a:tab pos="2070735" algn="l"/>
                        </a:tabLst>
                      </a:pPr>
                      <a:r>
                        <a:rPr lang="en-US" sz="1000" dirty="0">
                          <a:effectLst/>
                          <a:latin typeface="Calibri"/>
                        </a:rPr>
                        <a:t>Oxford 25664</a:t>
                      </a:r>
                    </a:p>
                    <a:p>
                      <a:pPr algn="r">
                        <a:spcAft>
                          <a:spcPts val="0"/>
                        </a:spcAft>
                        <a:tabLst>
                          <a:tab pos="685800" algn="l"/>
                          <a:tab pos="2070735" algn="l"/>
                        </a:tabLst>
                      </a:pPr>
                      <a:endParaRPr lang="en-US" sz="1000" dirty="0">
                        <a:effectLst/>
                        <a:latin typeface="Calibri"/>
                      </a:endParaRPr>
                    </a:p>
                    <a:p>
                      <a:pPr algn="r">
                        <a:spcAft>
                          <a:spcPts val="0"/>
                        </a:spcAft>
                        <a:tabLst>
                          <a:tab pos="685800" algn="l"/>
                          <a:tab pos="2070735" algn="l"/>
                        </a:tabLst>
                      </a:pPr>
                      <a:r>
                        <a:rPr lang="en-US" sz="1000" dirty="0">
                          <a:effectLst/>
                          <a:latin typeface="Calibri"/>
                        </a:rPr>
                        <a:t>Susan Thompson</a:t>
                      </a:r>
                    </a:p>
                    <a:p>
                      <a:pPr algn="r">
                        <a:spcAft>
                          <a:spcPts val="0"/>
                        </a:spcAft>
                        <a:tabLst>
                          <a:tab pos="685800" algn="l"/>
                          <a:tab pos="2070735" algn="l"/>
                        </a:tabLst>
                      </a:pPr>
                      <a:r>
                        <a:rPr lang="en-US" sz="1000" dirty="0">
                          <a:effectLst/>
                          <a:latin typeface="Calibri"/>
                        </a:rPr>
                        <a:t>South Road 64654</a:t>
                      </a:r>
                    </a:p>
                    <a:p>
                      <a:pPr algn="r">
                        <a:spcAft>
                          <a:spcPts val="0"/>
                        </a:spcAft>
                      </a:pPr>
                      <a:r>
                        <a:rPr lang="en-US" sz="1000" dirty="0">
                          <a:effectLst/>
                          <a:latin typeface="Calibri"/>
                        </a:rPr>
                        <a:t>Bristol, England            </a:t>
                      </a:r>
                    </a:p>
                    <a:p>
                      <a:pPr algn="r">
                        <a:spcAft>
                          <a:spcPts val="0"/>
                        </a:spcAft>
                        <a:tabLst>
                          <a:tab pos="685800" algn="l"/>
                          <a:tab pos="2070735" algn="l"/>
                        </a:tabLst>
                      </a:pPr>
                      <a:r>
                        <a:rPr lang="en-US" sz="1000" dirty="0">
                          <a:effectLst/>
                          <a:latin typeface="Calibri"/>
                        </a:rPr>
                        <a:t>	</a:t>
                      </a:r>
                    </a:p>
                    <a:p>
                      <a:pPr algn="r">
                        <a:spcAft>
                          <a:spcPts val="0"/>
                        </a:spcAft>
                        <a:tabLst>
                          <a:tab pos="685800" algn="l"/>
                          <a:tab pos="2070735" algn="l"/>
                        </a:tabLst>
                      </a:pPr>
                      <a:r>
                        <a:rPr lang="en-US" sz="1000" dirty="0">
                          <a:effectLst/>
                          <a:latin typeface="Calibri"/>
                        </a:rPr>
                        <a:t>September 15, 2020</a:t>
                      </a:r>
                    </a:p>
                    <a:p>
                      <a:pPr algn="just">
                        <a:spcAft>
                          <a:spcPts val="0"/>
                        </a:spcAft>
                        <a:tabLst>
                          <a:tab pos="685800" algn="l"/>
                          <a:tab pos="2070735" algn="l"/>
                        </a:tabLst>
                      </a:pPr>
                      <a:r>
                        <a:rPr lang="en-US" sz="1000" dirty="0">
                          <a:effectLst/>
                          <a:latin typeface="Calibri"/>
                        </a:rPr>
                        <a:t>Dear </a:t>
                      </a:r>
                      <a:r>
                        <a:rPr lang="en-US" sz="1000" dirty="0" err="1">
                          <a:effectLst/>
                          <a:latin typeface="Calibri"/>
                        </a:rPr>
                        <a:t>Mr</a:t>
                      </a:r>
                      <a:r>
                        <a:rPr lang="en-US" sz="1000" dirty="0">
                          <a:effectLst/>
                          <a:latin typeface="Calibri"/>
                        </a:rPr>
                        <a:t> Clarkson</a:t>
                      </a:r>
                    </a:p>
                    <a:p>
                      <a:pPr algn="just">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Thank you for your delivery of “Swinger” dresses, which we ordered on September 1</a:t>
                      </a:r>
                      <a:r>
                        <a:rPr lang="en-US" sz="1000" baseline="30000" dirty="0">
                          <a:effectLst/>
                          <a:latin typeface="Calibri"/>
                        </a:rPr>
                        <a:t>st</a:t>
                      </a:r>
                      <a:r>
                        <a:rPr lang="en-US" sz="1000" dirty="0">
                          <a:effectLst/>
                          <a:latin typeface="Calibri"/>
                        </a:rPr>
                        <a:t>. However, we wish to draw your attention to two matters.</a:t>
                      </a:r>
                    </a:p>
                    <a:p>
                      <a:pPr algn="just">
                        <a:lnSpc>
                          <a:spcPct val="150000"/>
                        </a:lnSpc>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Of the red dresses supplied, one lot of 100 (size 12) included clothes of a lighter red than the other sizes. Since we deliver a collection of various sizes to each store, it would be obvious to customers that the clothes are dissimilar. In addition the red belt supplied does not match these dresses. We are returning two of these by separate mail, and would ask you to replace the whole lot by 100 dresses size 12 in the correct color.</a:t>
                      </a:r>
                    </a:p>
                    <a:p>
                      <a:pPr algn="just">
                        <a:lnSpc>
                          <a:spcPct val="150000"/>
                        </a:lnSpc>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As far as your charges for air freight are concerned, we agreed to pay the extra costs which you invoiced. However, your costs for packing and insurance must have been lower for air cargo, and we request to take this fact into consideration and to make an adjustment to the invoice amount. Would you please send us a rectified invoice, reduce accordingly.</a:t>
                      </a:r>
                    </a:p>
                    <a:p>
                      <a:pPr algn="just">
                        <a:lnSpc>
                          <a:spcPct val="150000"/>
                        </a:lnSpc>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We look forward to your dealing with these questions without delay.</a:t>
                      </a:r>
                    </a:p>
                    <a:p>
                      <a:pPr algn="just">
                        <a:lnSpc>
                          <a:spcPct val="150000"/>
                        </a:lnSpc>
                        <a:spcAft>
                          <a:spcPts val="0"/>
                        </a:spcAft>
                        <a:tabLst>
                          <a:tab pos="685800" algn="l"/>
                          <a:tab pos="2070735" algn="l"/>
                        </a:tabLst>
                      </a:pPr>
                      <a:endParaRPr lang="en-US" sz="1000" dirty="0">
                        <a:effectLst/>
                        <a:latin typeface="Calibri"/>
                      </a:endParaRPr>
                    </a:p>
                    <a:p>
                      <a:pPr algn="ctr">
                        <a:lnSpc>
                          <a:spcPct val="150000"/>
                        </a:lnSpc>
                        <a:spcAft>
                          <a:spcPts val="0"/>
                        </a:spcAft>
                      </a:pPr>
                      <a:r>
                        <a:rPr lang="en-US" sz="1000" dirty="0">
                          <a:effectLst/>
                          <a:latin typeface="Calibri"/>
                        </a:rPr>
                        <a:t>                                                     Very truly yours,</a:t>
                      </a:r>
                    </a:p>
                    <a:p>
                      <a:pPr algn="ctr">
                        <a:lnSpc>
                          <a:spcPct val="150000"/>
                        </a:lnSpc>
                        <a:spcAft>
                          <a:spcPts val="0"/>
                        </a:spcAft>
                        <a:tabLst>
                          <a:tab pos="685800" algn="l"/>
                          <a:tab pos="2070735" algn="l"/>
                        </a:tabLst>
                      </a:pPr>
                      <a:endParaRPr lang="en-US" sz="1000" dirty="0">
                        <a:effectLst/>
                        <a:latin typeface="Calibri"/>
                      </a:endParaRPr>
                    </a:p>
                    <a:p>
                      <a:pPr>
                        <a:lnSpc>
                          <a:spcPct val="150000"/>
                        </a:lnSpc>
                        <a:spcAft>
                          <a:spcPts val="0"/>
                        </a:spcAft>
                      </a:pPr>
                      <a:r>
                        <a:rPr lang="en-US" sz="1000" dirty="0">
                          <a:effectLst/>
                          <a:latin typeface="Calibri"/>
                        </a:rPr>
                        <a:t>                                                                       Susan Thompson</a:t>
                      </a:r>
                    </a:p>
                    <a:p>
                      <a:pPr algn="r">
                        <a:spcAft>
                          <a:spcPts val="0"/>
                        </a:spcAft>
                      </a:pPr>
                      <a:endParaRPr lang="en-US" sz="1000" dirty="0">
                        <a:effectLst/>
                        <a:latin typeface="Calibri"/>
                      </a:endParaRPr>
                    </a:p>
                  </a:txBody>
                  <a:tcPr marL="68580" marR="68580" marT="0" marB="0"/>
                </a:tc>
                <a:extLst>
                  <a:ext uri="{0D108BD9-81ED-4DB2-BD59-A6C34878D82A}">
                    <a16:rowId xmlns="" xmlns:a16="http://schemas.microsoft.com/office/drawing/2014/main" val="3430388533"/>
                  </a:ext>
                </a:extLst>
              </a:tr>
            </a:tbl>
          </a:graphicData>
        </a:graphic>
      </p:graphicFrame>
      <p:sp>
        <p:nvSpPr>
          <p:cNvPr id="5" name="CuadroTexto 4">
            <a:extLst>
              <a:ext uri="{FF2B5EF4-FFF2-40B4-BE49-F238E27FC236}">
                <a16:creationId xmlns="" xmlns:a16="http://schemas.microsoft.com/office/drawing/2014/main" id="{25978B3D-5E0D-F087-460D-DA4E75700246}"/>
              </a:ext>
            </a:extLst>
          </p:cNvPr>
          <p:cNvSpPr txBox="1"/>
          <p:nvPr/>
        </p:nvSpPr>
        <p:spPr>
          <a:xfrm>
            <a:off x="7333649" y="7030507"/>
            <a:ext cx="305299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    (Taken from:  </a:t>
            </a:r>
            <a:r>
              <a:rPr lang="en-US" sz="1200" b="1" dirty="0" err="1">
                <a:ea typeface="+mn-lt"/>
                <a:cs typeface="+mn-lt"/>
              </a:rPr>
              <a:t>Naterop</a:t>
            </a:r>
            <a:r>
              <a:rPr lang="en-US" sz="1200" b="1" dirty="0">
                <a:ea typeface="+mn-lt"/>
                <a:cs typeface="+mn-lt"/>
              </a:rPr>
              <a:t>, J. et al, 1998, p. 56.</a:t>
            </a:r>
            <a:endParaRPr lang="es-ES" sz="1200" dirty="0"/>
          </a:p>
        </p:txBody>
      </p:sp>
      <p:sp>
        <p:nvSpPr>
          <p:cNvPr id="14" name="CuadroTexto 13">
            <a:extLst>
              <a:ext uri="{FF2B5EF4-FFF2-40B4-BE49-F238E27FC236}">
                <a16:creationId xmlns="" xmlns:a16="http://schemas.microsoft.com/office/drawing/2014/main" id="{F534BA01-C45F-4C44-A452-619822A6EE2F}"/>
              </a:ext>
            </a:extLst>
          </p:cNvPr>
          <p:cNvSpPr txBox="1"/>
          <p:nvPr/>
        </p:nvSpPr>
        <p:spPr>
          <a:xfrm>
            <a:off x="1149954" y="1305223"/>
            <a:ext cx="10276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mn-lt"/>
                <a:cs typeface="+mn-lt"/>
              </a:rPr>
              <a:t>Click</a:t>
            </a:r>
            <a:r>
              <a:rPr lang="es-ES" dirty="0">
                <a:ea typeface="+mn-lt"/>
                <a:cs typeface="+mn-lt"/>
              </a:rPr>
              <a:t> </a:t>
            </a:r>
            <a:r>
              <a:rPr lang="es-ES" dirty="0" err="1">
                <a:ea typeface="+mn-lt"/>
                <a:cs typeface="+mn-lt"/>
              </a:rPr>
              <a:t>on</a:t>
            </a:r>
            <a:r>
              <a:rPr lang="es-ES" dirty="0">
                <a:ea typeface="+mn-lt"/>
                <a:cs typeface="+mn-lt"/>
              </a:rPr>
              <a:t> </a:t>
            </a:r>
            <a:r>
              <a:rPr lang="es-ES" dirty="0" err="1">
                <a:ea typeface="+mn-lt"/>
                <a:cs typeface="+mn-lt"/>
              </a:rPr>
              <a:t>each</a:t>
            </a:r>
            <a:r>
              <a:rPr lang="es-ES" dirty="0">
                <a:ea typeface="+mn-lt"/>
                <a:cs typeface="+mn-lt"/>
              </a:rPr>
              <a:t> </a:t>
            </a:r>
            <a:r>
              <a:rPr lang="es-ES" dirty="0" err="1">
                <a:ea typeface="+mn-lt"/>
                <a:cs typeface="+mn-lt"/>
              </a:rPr>
              <a:t>button</a:t>
            </a:r>
            <a:r>
              <a:rPr lang="es-ES" dirty="0">
                <a:ea typeface="+mn-lt"/>
                <a:cs typeface="+mn-lt"/>
              </a:rPr>
              <a:t> to </a:t>
            </a:r>
            <a:r>
              <a:rPr lang="es-ES" dirty="0" err="1">
                <a:ea typeface="+mn-lt"/>
                <a:cs typeface="+mn-lt"/>
              </a:rPr>
              <a:t>see</a:t>
            </a:r>
            <a:r>
              <a:rPr lang="es-ES" dirty="0">
                <a:ea typeface="+mn-lt"/>
                <a:cs typeface="+mn-lt"/>
              </a:rPr>
              <a:t> the </a:t>
            </a:r>
            <a:r>
              <a:rPr lang="es-ES" dirty="0" err="1">
                <a:ea typeface="+mn-lt"/>
                <a:cs typeface="+mn-lt"/>
              </a:rPr>
              <a:t>components</a:t>
            </a:r>
            <a:r>
              <a:rPr lang="es-ES" dirty="0">
                <a:ea typeface="+mn-lt"/>
                <a:cs typeface="+mn-lt"/>
              </a:rPr>
              <a:t> </a:t>
            </a:r>
            <a:r>
              <a:rPr lang="es-ES" dirty="0" err="1">
                <a:ea typeface="+mn-lt"/>
                <a:cs typeface="+mn-lt"/>
              </a:rPr>
              <a:t>of</a:t>
            </a:r>
            <a:r>
              <a:rPr lang="es-ES" dirty="0">
                <a:ea typeface="+mn-lt"/>
                <a:cs typeface="+mn-lt"/>
              </a:rPr>
              <a:t> a </a:t>
            </a:r>
            <a:r>
              <a:rPr lang="es-ES" dirty="0" err="1">
                <a:ea typeface="+mn-lt"/>
                <a:cs typeface="+mn-lt"/>
              </a:rPr>
              <a:t>complain</a:t>
            </a:r>
            <a:r>
              <a:rPr lang="es-ES" dirty="0">
                <a:ea typeface="+mn-lt"/>
                <a:cs typeface="+mn-lt"/>
              </a:rPr>
              <a:t> </a:t>
            </a:r>
            <a:r>
              <a:rPr lang="es-ES" dirty="0" err="1">
                <a:ea typeface="+mn-lt"/>
                <a:cs typeface="+mn-lt"/>
              </a:rPr>
              <a:t>letter</a:t>
            </a:r>
            <a:r>
              <a:rPr lang="es-ES" dirty="0">
                <a:ea typeface="+mn-lt"/>
                <a:cs typeface="+mn-lt"/>
              </a:rPr>
              <a:t>.</a:t>
            </a:r>
          </a:p>
        </p:txBody>
      </p:sp>
      <p:sp>
        <p:nvSpPr>
          <p:cNvPr id="15" name="Bocadillo: rectángulo 14">
            <a:extLst>
              <a:ext uri="{FF2B5EF4-FFF2-40B4-BE49-F238E27FC236}">
                <a16:creationId xmlns="" xmlns:a16="http://schemas.microsoft.com/office/drawing/2014/main" id="{E4B1B709-37A9-4860-A2CC-566DE98AEB53}"/>
              </a:ext>
            </a:extLst>
          </p:cNvPr>
          <p:cNvSpPr/>
          <p:nvPr/>
        </p:nvSpPr>
        <p:spPr>
          <a:xfrm>
            <a:off x="-1021836" y="3108968"/>
            <a:ext cx="3143244" cy="975587"/>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a:t>
            </a:r>
            <a:r>
              <a:rPr lang="es-MX" sz="1200">
                <a:solidFill>
                  <a:prstClr val="black"/>
                </a:solidFill>
                <a:latin typeface="Calibri" panose="020F0502020204030204"/>
              </a:rPr>
              <a:t>imagen para presentarla como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imagen guiada. En documento anexo te comparto el esquema completo que realizaron las maestras.</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3BBC5DEA-6CA1-4897-89E7-F535EA1BFEF9}"/>
              </a:ext>
            </a:extLst>
          </p:cNvPr>
          <p:cNvSpPr/>
          <p:nvPr/>
        </p:nvSpPr>
        <p:spPr>
          <a:xfrm>
            <a:off x="-1021836" y="680068"/>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12C26531-DC51-420F-A382-256D252720AA}"/>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2574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a:latin typeface="Calibri" panose="020F0502020204030204"/>
              </a:rPr>
              <a:t>Module </a:t>
            </a:r>
            <a:r>
              <a:rPr kumimoji="0" lang="es-MX" sz="2400" b="1" i="0" u="none" strike="noStrike" kern="1200" cap="none" spc="0" normalizeH="0" baseline="0" noProof="0">
                <a:ln>
                  <a:noFill/>
                </a:ln>
                <a:effectLst/>
                <a:uLnTx/>
                <a:uFillTx/>
                <a:latin typeface="Calibri" panose="020F0502020204030204"/>
                <a:ea typeface="+mn-ea"/>
                <a:cs typeface="+mn-cs"/>
              </a:rPr>
              <a:t>1</a:t>
            </a:r>
          </a:p>
        </p:txBody>
      </p:sp>
      <p:sp>
        <p:nvSpPr>
          <p:cNvPr id="5" name="Rectángulo: esquinas redondeadas 4">
            <a:extLst>
              <a:ext uri="{FF2B5EF4-FFF2-40B4-BE49-F238E27FC236}">
                <a16:creationId xmlns="" xmlns:a16="http://schemas.microsoft.com/office/drawing/2014/main" id="{AF55A350-95FD-4BE3-B989-8FABA6F383DF}"/>
              </a:ext>
            </a:extLst>
          </p:cNvPr>
          <p:cNvSpPr/>
          <p:nvPr/>
        </p:nvSpPr>
        <p:spPr>
          <a:xfrm>
            <a:off x="6093656" y="986216"/>
            <a:ext cx="5361725" cy="66884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a:latin typeface="Calibri" panose="020F0502020204030204"/>
              </a:rPr>
              <a:t>Project 1</a:t>
            </a:r>
            <a:r>
              <a:rPr kumimoji="0" lang="es-MX" sz="1800" b="1" i="0" u="none" strike="noStrike" kern="1200" cap="none" spc="0" normalizeH="0" baseline="0" noProof="0" dirty="0">
                <a:ln>
                  <a:noFill/>
                </a:ln>
                <a:effectLst/>
                <a:uLnTx/>
                <a:uFillTx/>
                <a:latin typeface="Calibri" panose="020F0502020204030204"/>
                <a:ea typeface="+mn-ea"/>
                <a:cs typeface="+mn-cs"/>
              </a:rPr>
              <a:t>:</a:t>
            </a:r>
          </a:p>
          <a:p>
            <a:pPr lvl="0" algn="ctr">
              <a:defRPr/>
            </a:pPr>
            <a:r>
              <a:rPr lang="es-MX" b="1" dirty="0"/>
              <a:t>Request letter and a complain letter.</a:t>
            </a:r>
            <a:endParaRPr kumimoji="0" lang="es-MX" sz="1800" b="1" i="0" u="none" strike="noStrike" kern="1200" cap="none" spc="0" normalizeH="0" baseline="0" noProof="0" dirty="0">
              <a:ln>
                <a:noFill/>
              </a:ln>
              <a:effectLst/>
              <a:uLnTx/>
              <a:uFillTx/>
              <a:latin typeface="Calibri" panose="020F0502020204030204"/>
              <a:ea typeface="+mn-ea"/>
              <a:cs typeface="+mn-cs"/>
            </a:endParaRPr>
          </a:p>
        </p:txBody>
      </p:sp>
      <p:sp>
        <p:nvSpPr>
          <p:cNvPr id="7" name="CuadroTexto 6">
            <a:extLst>
              <a:ext uri="{FF2B5EF4-FFF2-40B4-BE49-F238E27FC236}">
                <a16:creationId xmlns="" xmlns:a16="http://schemas.microsoft.com/office/drawing/2014/main" id="{A9707BAF-01F6-435C-8580-53D4E383FD82}"/>
              </a:ext>
            </a:extLst>
          </p:cNvPr>
          <p:cNvSpPr txBox="1"/>
          <p:nvPr/>
        </p:nvSpPr>
        <p:spPr>
          <a:xfrm>
            <a:off x="6093655" y="1719188"/>
            <a:ext cx="5719653" cy="3416320"/>
          </a:xfrm>
          <a:prstGeom prst="rect">
            <a:avLst/>
          </a:prstGeom>
          <a:noFill/>
        </p:spPr>
        <p:txBody>
          <a:bodyPr wrap="square" lIns="91440" tIns="45720" rIns="91440" bIns="45720" anchor="t">
            <a:spAutoFit/>
          </a:bodyPr>
          <a:lstStyle/>
          <a:p>
            <a:pPr algn="just">
              <a:defRPr/>
            </a:pPr>
            <a:r>
              <a:rPr lang="es-MX" sz="1200" b="1" dirty="0">
                <a:ea typeface="+mn-lt"/>
                <a:cs typeface="+mn-lt"/>
              </a:rPr>
              <a:t>Description: </a:t>
            </a:r>
            <a:r>
              <a:rPr lang="es-MX" sz="1200" dirty="0">
                <a:ea typeface="+mn-lt"/>
                <a:cs typeface="+mn-lt"/>
              </a:rPr>
              <a:t>Course participants write a request and a complain letter following this type of documentation conventions.</a:t>
            </a:r>
            <a:endParaRPr lang="es-ES" dirty="0"/>
          </a:p>
          <a:p>
            <a:pPr algn="just">
              <a:defRPr/>
            </a:pPr>
            <a:endParaRPr lang="es-MX" sz="1200" dirty="0">
              <a:ea typeface="+mn-lt"/>
              <a:cs typeface="+mn-lt"/>
            </a:endParaRPr>
          </a:p>
          <a:p>
            <a:pPr algn="just">
              <a:defRPr/>
            </a:pPr>
            <a:r>
              <a:rPr lang="es-MX" sz="1200" b="1" dirty="0">
                <a:ea typeface="+mn-lt"/>
                <a:cs typeface="+mn-lt"/>
              </a:rPr>
              <a:t>Evaluation criteria:</a:t>
            </a:r>
            <a:endParaRPr lang="es-MX" dirty="0"/>
          </a:p>
          <a:p>
            <a:pPr algn="just">
              <a:defRPr/>
            </a:pPr>
            <a:r>
              <a:rPr lang="es-MX" sz="1200" dirty="0">
                <a:ea typeface="+mn-lt"/>
                <a:cs typeface="+mn-lt"/>
              </a:rPr>
              <a:t>The document must</a:t>
            </a:r>
            <a:r>
              <a:rPr kumimoji="0" lang="es-MX" sz="1200" i="0" u="none" strike="noStrike" kern="1200" cap="none" spc="0" normalizeH="0" baseline="0" noProof="0" dirty="0">
                <a:ln>
                  <a:noFill/>
                </a:ln>
                <a:effectLst/>
                <a:uLnTx/>
                <a:uFillTx/>
                <a:ea typeface="+mn-lt"/>
                <a:cs typeface="+mn-lt"/>
              </a:rPr>
              <a:t>:</a:t>
            </a:r>
            <a:endParaRPr lang="es-MX" dirty="0">
              <a:ea typeface="+mn-lt"/>
              <a:cs typeface="+mn-lt"/>
            </a:endParaRPr>
          </a:p>
          <a:p>
            <a:pPr marL="228600" indent="-228600" algn="just">
              <a:buFont typeface="+mj-lt"/>
              <a:buAutoNum type="arabicPeriod"/>
              <a:defRPr/>
            </a:pPr>
            <a:r>
              <a:rPr lang="es-MX" sz="1200" dirty="0">
                <a:ea typeface="+mn-lt"/>
                <a:cs typeface="+mn-lt"/>
              </a:rPr>
              <a:t>Have clarity of purpose and thought.</a:t>
            </a:r>
            <a:endParaRPr lang="es-MX" dirty="0">
              <a:cs typeface="Calibri" panose="020F0502020204030204"/>
            </a:endParaRPr>
          </a:p>
          <a:p>
            <a:pPr marL="228600" indent="-228600" algn="just">
              <a:buFont typeface="+mj-lt"/>
              <a:buAutoNum type="arabicPeriod"/>
              <a:defRPr/>
            </a:pPr>
            <a:r>
              <a:rPr lang="es-MX" sz="1200" dirty="0">
                <a:ea typeface="+mn-lt"/>
                <a:cs typeface="+mn-lt"/>
              </a:rPr>
              <a:t>Convey accurate, relevant and complete information.</a:t>
            </a:r>
            <a:endParaRPr lang="es-MX" dirty="0">
              <a:cs typeface="Calibri" panose="020F0502020204030204"/>
            </a:endParaRPr>
          </a:p>
          <a:p>
            <a:pPr marL="228600" indent="-228600" algn="just">
              <a:buFont typeface="+mj-lt"/>
              <a:buAutoNum type="arabicPeriod"/>
              <a:defRPr/>
            </a:pPr>
            <a:r>
              <a:rPr lang="es-MX" sz="1200" dirty="0">
                <a:ea typeface="+mn-lt"/>
                <a:cs typeface="+mn-lt"/>
              </a:rPr>
              <a:t>Have short, concise and clear sentences.</a:t>
            </a:r>
            <a:endParaRPr lang="es-MX" dirty="0">
              <a:cs typeface="Calibri" panose="020F0502020204030204"/>
            </a:endParaRPr>
          </a:p>
          <a:p>
            <a:pPr marL="228600" indent="-228600" algn="just">
              <a:buFont typeface="+mj-lt"/>
              <a:buAutoNum type="arabicPeriod"/>
              <a:defRPr/>
            </a:pPr>
            <a:r>
              <a:rPr lang="es-MX" sz="1200" dirty="0">
                <a:ea typeface="+mn-lt"/>
                <a:cs typeface="+mn-lt"/>
              </a:rPr>
              <a:t>Have correct grammar and sentence structure.</a:t>
            </a:r>
            <a:endParaRPr lang="es-MX" dirty="0">
              <a:cs typeface="Calibri" panose="020F0502020204030204"/>
            </a:endParaRPr>
          </a:p>
          <a:p>
            <a:pPr marL="171450" indent="-171450" algn="just">
              <a:buFont typeface="Wingdings"/>
              <a:buChar char="§"/>
              <a:defRPr/>
            </a:pPr>
            <a:endParaRPr lang="es-MX" sz="1200" dirty="0">
              <a:ea typeface="+mn-lt"/>
              <a:cs typeface="+mn-lt"/>
            </a:endParaRPr>
          </a:p>
          <a:p>
            <a:pPr algn="just">
              <a:defRPr/>
            </a:pPr>
            <a:r>
              <a:rPr lang="es-MX" sz="1200" b="1" dirty="0">
                <a:ea typeface="+mn-lt"/>
                <a:cs typeface="+mn-lt"/>
              </a:rPr>
              <a:t>Guidelines</a:t>
            </a:r>
            <a:r>
              <a:rPr kumimoji="0" lang="es-MX" sz="1200" b="1" i="0" u="none" strike="noStrike" kern="1200" cap="none" spc="0" normalizeH="0" baseline="0" noProof="0" dirty="0">
                <a:ln>
                  <a:noFill/>
                </a:ln>
                <a:effectLst/>
                <a:uLnTx/>
                <a:uFillTx/>
                <a:ea typeface="+mn-lt"/>
                <a:cs typeface="+mn-lt"/>
              </a:rPr>
              <a:t>:</a:t>
            </a:r>
            <a:r>
              <a:rPr lang="es-MX" sz="1200" b="1" dirty="0">
                <a:ea typeface="+mn-lt"/>
                <a:cs typeface="+mn-lt"/>
              </a:rPr>
              <a:t> </a:t>
            </a:r>
          </a:p>
          <a:p>
            <a:pPr marL="228600" indent="-228600" algn="just">
              <a:buFont typeface="+mj-lt"/>
              <a:buAutoNum type="arabicPeriod"/>
              <a:defRPr/>
            </a:pPr>
            <a:r>
              <a:rPr lang="es-MX" sz="1200" dirty="0">
                <a:ea typeface="+mn-lt"/>
                <a:cs typeface="+mn-lt"/>
              </a:rPr>
              <a:t>The document must be written correctly using samples of the vocabulary and structures studied in this module. It must be written in Microsoft Word using font Arial size 12  and must be sent in an attachment. </a:t>
            </a:r>
          </a:p>
          <a:p>
            <a:pPr marL="228600" indent="-228600" algn="just">
              <a:buFont typeface="+mj-lt"/>
              <a:buAutoNum type="arabicPeriod"/>
              <a:defRPr/>
            </a:pPr>
            <a:r>
              <a:rPr lang="es-MX" sz="1200" dirty="0" err="1">
                <a:ea typeface="+mn-lt"/>
                <a:cs typeface="+mn-lt"/>
              </a:rPr>
              <a:t>Name</a:t>
            </a:r>
            <a:r>
              <a:rPr lang="es-MX" sz="1200" dirty="0">
                <a:ea typeface="+mn-lt"/>
                <a:cs typeface="+mn-lt"/>
              </a:rPr>
              <a:t> </a:t>
            </a:r>
            <a:r>
              <a:rPr lang="es-MX" sz="1200" dirty="0" err="1">
                <a:ea typeface="+mn-lt"/>
                <a:cs typeface="+mn-lt"/>
              </a:rPr>
              <a:t>your</a:t>
            </a:r>
            <a:r>
              <a:rPr lang="es-MX" sz="1200" dirty="0">
                <a:ea typeface="+mn-lt"/>
                <a:cs typeface="+mn-lt"/>
              </a:rPr>
              <a:t> file as </a:t>
            </a:r>
            <a:r>
              <a:rPr lang="es-MX" sz="1200" dirty="0" err="1">
                <a:ea typeface="+mn-lt"/>
                <a:cs typeface="+mn-lt"/>
              </a:rPr>
              <a:t>follows</a:t>
            </a:r>
            <a:r>
              <a:rPr lang="es-MX" sz="1200" dirty="0">
                <a:ea typeface="+mn-lt"/>
                <a:cs typeface="+mn-lt"/>
              </a:rPr>
              <a:t>: </a:t>
            </a:r>
            <a:r>
              <a:rPr lang="es-MX" sz="1200" dirty="0" err="1">
                <a:ea typeface="+mn-lt"/>
                <a:cs typeface="+mn-lt"/>
              </a:rPr>
              <a:t>Act</a:t>
            </a:r>
            <a:r>
              <a:rPr lang="es-MX" sz="1200" i="1" dirty="0" err="1">
                <a:ea typeface="+mn-lt"/>
                <a:cs typeface="+mn-lt"/>
              </a:rPr>
              <a:t>n</a:t>
            </a:r>
            <a:r>
              <a:rPr lang="es-MX" sz="1200" dirty="0" err="1">
                <a:ea typeface="+mn-lt"/>
                <a:cs typeface="+mn-lt"/>
              </a:rPr>
              <a:t>_LastName</a:t>
            </a:r>
            <a:r>
              <a:rPr lang="es-MX" sz="1200" dirty="0">
                <a:ea typeface="+mn-lt"/>
                <a:cs typeface="+mn-lt"/>
              </a:rPr>
              <a:t> and </a:t>
            </a:r>
            <a:r>
              <a:rPr lang="es-MX" sz="1200" dirty="0" err="1">
                <a:ea typeface="+mn-lt"/>
                <a:cs typeface="+mn-lt"/>
              </a:rPr>
              <a:t>FirstName</a:t>
            </a:r>
            <a:r>
              <a:rPr lang="es-MX" sz="1200" dirty="0">
                <a:ea typeface="+mn-lt"/>
                <a:cs typeface="+mn-lt"/>
              </a:rPr>
              <a:t>. </a:t>
            </a:r>
            <a:r>
              <a:rPr lang="es-MX" sz="1200" dirty="0" err="1">
                <a:ea typeface="+mn-lt"/>
                <a:cs typeface="+mn-lt"/>
              </a:rPr>
              <a:t>For</a:t>
            </a:r>
            <a:r>
              <a:rPr lang="es-MX" sz="1200" dirty="0">
                <a:ea typeface="+mn-lt"/>
                <a:cs typeface="+mn-lt"/>
              </a:rPr>
              <a:t> </a:t>
            </a:r>
            <a:r>
              <a:rPr lang="es-MX" sz="1200" dirty="0" err="1">
                <a:ea typeface="+mn-lt"/>
                <a:cs typeface="+mn-lt"/>
              </a:rPr>
              <a:t>example</a:t>
            </a:r>
            <a:r>
              <a:rPr lang="es-MX" sz="1200" dirty="0">
                <a:ea typeface="+mn-lt"/>
                <a:cs typeface="+mn-lt"/>
              </a:rPr>
              <a:t>: Act2_VillanuevaMariaTeresa.</a:t>
            </a:r>
          </a:p>
          <a:p>
            <a:pPr marL="228600" indent="-228600" algn="just">
              <a:buFont typeface="+mj-lt"/>
              <a:buAutoNum type="arabicPeriod"/>
              <a:defRPr/>
            </a:pPr>
            <a:r>
              <a:rPr lang="es-MX" sz="1200" dirty="0" err="1">
                <a:ea typeface="+mn-lt"/>
                <a:cs typeface="+mn-lt"/>
              </a:rPr>
              <a:t>Send</a:t>
            </a:r>
            <a:r>
              <a:rPr lang="es-MX" sz="1200" dirty="0">
                <a:ea typeface="+mn-lt"/>
                <a:cs typeface="+mn-lt"/>
              </a:rPr>
              <a:t> </a:t>
            </a:r>
            <a:r>
              <a:rPr lang="es-MX" sz="1200" dirty="0" err="1">
                <a:ea typeface="+mn-lt"/>
                <a:cs typeface="+mn-lt"/>
              </a:rPr>
              <a:t>your</a:t>
            </a:r>
            <a:r>
              <a:rPr lang="es-MX" sz="1200" dirty="0">
                <a:ea typeface="+mn-lt"/>
                <a:cs typeface="+mn-lt"/>
              </a:rPr>
              <a:t> file, in Word </a:t>
            </a:r>
            <a:r>
              <a:rPr lang="es-MX" sz="1200" dirty="0" err="1">
                <a:ea typeface="+mn-lt"/>
                <a:cs typeface="+mn-lt"/>
              </a:rPr>
              <a:t>format</a:t>
            </a:r>
            <a:r>
              <a:rPr lang="es-MX" sz="1200" dirty="0">
                <a:ea typeface="+mn-lt"/>
                <a:cs typeface="+mn-lt"/>
              </a:rPr>
              <a:t>, </a:t>
            </a:r>
            <a:r>
              <a:rPr lang="es-MX" sz="1200" dirty="0" err="1">
                <a:ea typeface="+mn-lt"/>
                <a:cs typeface="+mn-lt"/>
              </a:rPr>
              <a:t>via</a:t>
            </a:r>
            <a:r>
              <a:rPr lang="es-MX" sz="1200" dirty="0">
                <a:ea typeface="+mn-lt"/>
                <a:cs typeface="+mn-lt"/>
              </a:rPr>
              <a:t> </a:t>
            </a:r>
            <a:r>
              <a:rPr lang="es-MX" sz="1200" b="1" dirty="0" err="1">
                <a:ea typeface="+mn-lt"/>
                <a:cs typeface="+mn-lt"/>
              </a:rPr>
              <a:t>Activities</a:t>
            </a:r>
            <a:r>
              <a:rPr lang="es-MX" sz="1200" dirty="0">
                <a:ea typeface="+mn-lt"/>
                <a:cs typeface="+mn-lt"/>
              </a:rPr>
              <a:t> </a:t>
            </a:r>
            <a:r>
              <a:rPr lang="es-MX" sz="1200" dirty="0" err="1">
                <a:ea typeface="+mn-lt"/>
                <a:cs typeface="+mn-lt"/>
              </a:rPr>
              <a:t>tool</a:t>
            </a:r>
            <a:r>
              <a:rPr lang="es-MX" sz="1200" dirty="0">
                <a:ea typeface="+mn-lt"/>
                <a:cs typeface="+mn-lt"/>
              </a:rPr>
              <a:t> in Eminus </a:t>
            </a:r>
            <a:r>
              <a:rPr lang="es-MX" sz="1200" dirty="0" err="1">
                <a:ea typeface="+mn-lt"/>
                <a:cs typeface="+mn-lt"/>
              </a:rPr>
              <a:t>platform</a:t>
            </a:r>
            <a:r>
              <a:rPr lang="es-MX" sz="1200" dirty="0">
                <a:ea typeface="+mn-lt"/>
                <a:cs typeface="+mn-lt"/>
              </a:rPr>
              <a:t>, no </a:t>
            </a:r>
            <a:r>
              <a:rPr lang="es-MX" sz="1200" dirty="0" err="1">
                <a:ea typeface="+mn-lt"/>
                <a:cs typeface="+mn-lt"/>
              </a:rPr>
              <a:t>later</a:t>
            </a:r>
            <a:r>
              <a:rPr lang="es-MX" sz="1200" dirty="0">
                <a:ea typeface="+mn-lt"/>
                <a:cs typeface="+mn-lt"/>
              </a:rPr>
              <a:t> </a:t>
            </a:r>
            <a:r>
              <a:rPr lang="es-MX" sz="1200" dirty="0" err="1">
                <a:ea typeface="+mn-lt"/>
                <a:cs typeface="+mn-lt"/>
              </a:rPr>
              <a:t>than</a:t>
            </a:r>
            <a:r>
              <a:rPr lang="es-MX" sz="1200" dirty="0">
                <a:ea typeface="+mn-lt"/>
                <a:cs typeface="+mn-lt"/>
              </a:rPr>
              <a:t> the </a:t>
            </a:r>
            <a:r>
              <a:rPr lang="es-MX" sz="1200" dirty="0" err="1">
                <a:ea typeface="+mn-lt"/>
                <a:cs typeface="+mn-lt"/>
              </a:rPr>
              <a:t>due</a:t>
            </a:r>
            <a:r>
              <a:rPr lang="es-MX" sz="1200" dirty="0">
                <a:ea typeface="+mn-lt"/>
                <a:cs typeface="+mn-lt"/>
              </a:rPr>
              <a:t> date set in the </a:t>
            </a:r>
            <a:r>
              <a:rPr lang="es-MX" sz="1200" b="1" dirty="0" err="1">
                <a:ea typeface="+mn-lt"/>
                <a:cs typeface="+mn-lt"/>
              </a:rPr>
              <a:t>Course</a:t>
            </a:r>
            <a:r>
              <a:rPr lang="es-MX" sz="1200" b="1" dirty="0">
                <a:ea typeface="+mn-lt"/>
                <a:cs typeface="+mn-lt"/>
              </a:rPr>
              <a:t> calendar</a:t>
            </a:r>
            <a:r>
              <a:rPr lang="es-MX" sz="1200" dirty="0">
                <a:ea typeface="+mn-lt"/>
                <a:cs typeface="+mn-lt"/>
              </a:rPr>
              <a:t>.</a:t>
            </a:r>
          </a:p>
        </p:txBody>
      </p:sp>
      <p:sp>
        <p:nvSpPr>
          <p:cNvPr id="13" name="Título 1">
            <a:extLst>
              <a:ext uri="{FF2B5EF4-FFF2-40B4-BE49-F238E27FC236}">
                <a16:creationId xmlns="" xmlns:a16="http://schemas.microsoft.com/office/drawing/2014/main" id="{2E2221D9-EA27-4789-BD5A-87BAC12E5EED}"/>
              </a:ext>
            </a:extLst>
          </p:cNvPr>
          <p:cNvSpPr>
            <a:spLocks noGrp="1"/>
          </p:cNvSpPr>
          <p:nvPr>
            <p:ph type="title"/>
          </p:nvPr>
        </p:nvSpPr>
        <p:spPr>
          <a:xfrm>
            <a:off x="444478" y="604059"/>
            <a:ext cx="4044395" cy="559589"/>
          </a:xfrm>
        </p:spPr>
        <p:txBody>
          <a:bodyPr>
            <a:normAutofit/>
          </a:bodyPr>
          <a:lstStyle/>
          <a:p>
            <a:r>
              <a:rPr lang="es-MX" sz="2800" dirty="0" err="1"/>
              <a:t>Evidence</a:t>
            </a:r>
            <a:endParaRPr lang="es-ES" dirty="0"/>
          </a:p>
        </p:txBody>
      </p:sp>
      <p:pic>
        <p:nvPicPr>
          <p:cNvPr id="6" name="Imagen 5"/>
          <p:cNvPicPr>
            <a:picLocks noChangeAspect="1"/>
          </p:cNvPicPr>
          <p:nvPr/>
        </p:nvPicPr>
        <p:blipFill rotWithShape="1">
          <a:blip r:embed="rId2"/>
          <a:srcRect t="18932" r="3402"/>
          <a:stretch/>
        </p:blipFill>
        <p:spPr>
          <a:xfrm>
            <a:off x="261793" y="1949697"/>
            <a:ext cx="5529407" cy="2007008"/>
          </a:xfrm>
          <a:prstGeom prst="rect">
            <a:avLst/>
          </a:prstGeom>
        </p:spPr>
      </p:pic>
      <p:sp>
        <p:nvSpPr>
          <p:cNvPr id="9" name="CuadroTexto 8">
            <a:extLst>
              <a:ext uri="{FF2B5EF4-FFF2-40B4-BE49-F238E27FC236}">
                <a16:creationId xmlns="" xmlns:a16="http://schemas.microsoft.com/office/drawing/2014/main" id="{6B9177FD-7CD6-EEDA-DEA2-AB93DB3B4450}"/>
              </a:ext>
            </a:extLst>
          </p:cNvPr>
          <p:cNvSpPr txBox="1"/>
          <p:nvPr/>
        </p:nvSpPr>
        <p:spPr>
          <a:xfrm>
            <a:off x="830084" y="1265487"/>
            <a:ext cx="5157786" cy="923330"/>
          </a:xfrm>
          <a:prstGeom prst="rect">
            <a:avLst/>
          </a:prstGeom>
          <a:noFill/>
        </p:spPr>
        <p:txBody>
          <a:bodyPr wrap="square" lIns="91440" tIns="45720" rIns="91440" bIns="45720" rtlCol="0" anchor="t">
            <a:spAutoFit/>
          </a:bodyPr>
          <a:lstStyle/>
          <a:p>
            <a:pPr>
              <a:defRPr/>
            </a:pPr>
            <a:r>
              <a:rPr lang="es-MX" b="0" i="0" u="none" strike="noStrike" dirty="0">
                <a:ea typeface="+mn-lt"/>
                <a:cs typeface="+mn-lt"/>
              </a:rPr>
              <a:t>Click on the icon to </a:t>
            </a:r>
            <a:r>
              <a:rPr lang="es-MX" dirty="0">
                <a:ea typeface="+mn-lt"/>
                <a:cs typeface="+mn-lt"/>
              </a:rPr>
              <a:t>see the description of this module </a:t>
            </a:r>
            <a:r>
              <a:rPr lang="es-MX" dirty="0">
                <a:solidFill>
                  <a:srgbClr val="000000"/>
                </a:solidFill>
                <a:ea typeface="+mn-lt"/>
                <a:cs typeface="+mn-lt"/>
              </a:rPr>
              <a:t>evidence</a:t>
            </a:r>
            <a:r>
              <a:rPr lang="es-MX" dirty="0">
                <a:ea typeface="+mn-lt"/>
                <a:cs typeface="+mn-lt"/>
              </a:rPr>
              <a:t>.</a:t>
            </a:r>
            <a:endParaRPr lang="es-ES" dirty="0"/>
          </a:p>
          <a:p>
            <a:pPr marL="0" marR="0" lvl="0" indent="0" algn="l" defTabSz="914400">
              <a:lnSpc>
                <a:spcPct val="100000"/>
              </a:lnSpc>
              <a:spcBef>
                <a:spcPts val="0"/>
              </a:spcBef>
              <a:spcAft>
                <a:spcPts val="0"/>
              </a:spcAft>
              <a:buClrTx/>
              <a:buSzTx/>
              <a:buFontTx/>
              <a:buNone/>
              <a:tabLst/>
              <a:defRPr/>
            </a:pPr>
            <a:endParaRPr lang="es-MX" b="0" i="0" u="none" strike="noStrike" kern="1200" cap="none" spc="0" normalizeH="0" baseline="0" noProof="0" dirty="0">
              <a:ln>
                <a:noFill/>
              </a:ln>
              <a:solidFill>
                <a:prstClr val="black"/>
              </a:solidFill>
              <a:effectLst/>
              <a:uLnTx/>
              <a:uFillTx/>
              <a:latin typeface="Calibri" panose="020F0502020204030204"/>
              <a:cs typeface="Calibri"/>
            </a:endParaRPr>
          </a:p>
        </p:txBody>
      </p:sp>
      <p:pic>
        <p:nvPicPr>
          <p:cNvPr id="10" name="Imagen 9">
            <a:extLst>
              <a:ext uri="{FF2B5EF4-FFF2-40B4-BE49-F238E27FC236}">
                <a16:creationId xmlns="" xmlns:a16="http://schemas.microsoft.com/office/drawing/2014/main" id="{941CF315-17AB-45C2-A6C7-7DBDC8C56AEE}"/>
              </a:ext>
            </a:extLst>
          </p:cNvPr>
          <p:cNvPicPr>
            <a:picLocks noChangeAspect="1"/>
          </p:cNvPicPr>
          <p:nvPr/>
        </p:nvPicPr>
        <p:blipFill>
          <a:blip r:embed="rId3"/>
          <a:stretch>
            <a:fillRect/>
          </a:stretch>
        </p:blipFill>
        <p:spPr>
          <a:xfrm>
            <a:off x="261793" y="1400717"/>
            <a:ext cx="462506" cy="318471"/>
          </a:xfrm>
          <a:prstGeom prst="rect">
            <a:avLst/>
          </a:prstGeom>
        </p:spPr>
      </p:pic>
    </p:spTree>
    <p:extLst>
      <p:ext uri="{BB962C8B-B14F-4D97-AF65-F5344CB8AC3E}">
        <p14:creationId xmlns:p14="http://schemas.microsoft.com/office/powerpoint/2010/main" val="1779890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a:latin typeface="Calibri" panose="020F0502020204030204"/>
              </a:rPr>
              <a:t>Module</a:t>
            </a:r>
            <a:r>
              <a:rPr kumimoji="0" lang="es-MX" sz="2400" b="1" i="0" u="none" strike="noStrike" kern="1200" cap="none" spc="0" normalizeH="0" baseline="0" noProof="0">
                <a:ln>
                  <a:noFill/>
                </a:ln>
                <a:effectLst/>
                <a:uLnTx/>
                <a:uFillTx/>
                <a:latin typeface="Calibri" panose="020F0502020204030204"/>
                <a:ea typeface="+mn-ea"/>
                <a:cs typeface="+mn-cs"/>
              </a:rPr>
              <a:t> 1</a:t>
            </a:r>
          </a:p>
        </p:txBody>
      </p:sp>
      <p:sp>
        <p:nvSpPr>
          <p:cNvPr id="5" name="Rectángulo: esquinas redondeadas 4">
            <a:extLst>
              <a:ext uri="{FF2B5EF4-FFF2-40B4-BE49-F238E27FC236}">
                <a16:creationId xmlns="" xmlns:a16="http://schemas.microsoft.com/office/drawing/2014/main" id="{AF55A350-95FD-4BE3-B989-8FABA6F383DF}"/>
              </a:ext>
            </a:extLst>
          </p:cNvPr>
          <p:cNvSpPr/>
          <p:nvPr/>
        </p:nvSpPr>
        <p:spPr>
          <a:xfrm>
            <a:off x="588819" y="1731706"/>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Basic reference</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CuadroTexto 9">
            <a:extLst>
              <a:ext uri="{FF2B5EF4-FFF2-40B4-BE49-F238E27FC236}">
                <a16:creationId xmlns="" xmlns:a16="http://schemas.microsoft.com/office/drawing/2014/main" id="{1B6E25F1-4638-4096-A303-1E7B797DCE07}"/>
              </a:ext>
            </a:extLst>
          </p:cNvPr>
          <p:cNvSpPr txBox="1"/>
          <p:nvPr/>
        </p:nvSpPr>
        <p:spPr>
          <a:xfrm>
            <a:off x="588819" y="2282833"/>
            <a:ext cx="10768510" cy="2846933"/>
          </a:xfrm>
          <a:prstGeom prst="rect">
            <a:avLst/>
          </a:prstGeom>
          <a:noFill/>
        </p:spPr>
        <p:txBody>
          <a:bodyPr wrap="square" lIns="91440" tIns="45720" rIns="91440" bIns="45720" anchor="t">
            <a:spAutoFit/>
          </a:bodyPr>
          <a:lstStyle/>
          <a:p>
            <a:pPr marL="171450" lvl="0" indent="-171450">
              <a:buFont typeface="Arial" panose="020B0604020202020204" pitchFamily="34" charset="0"/>
              <a:buChar char="•"/>
            </a:pPr>
            <a:endParaRPr lang="en-US" sz="1400" dirty="0">
              <a:solidFill>
                <a:prstClr val="black"/>
              </a:solidFill>
              <a:latin typeface="Calibri" panose="020F0502020204030204"/>
              <a:cs typeface="Calibri" panose="020F0502020204030204"/>
            </a:endParaRPr>
          </a:p>
          <a:p>
            <a:pPr marL="339725" indent="-339725">
              <a:defRPr/>
            </a:pPr>
            <a:r>
              <a:rPr lang="en-US" sz="1500" dirty="0" err="1">
                <a:ea typeface="+mn-lt"/>
                <a:cs typeface="+mn-lt"/>
              </a:rPr>
              <a:t>Alred</a:t>
            </a:r>
            <a:r>
              <a:rPr lang="en-US" sz="1500" dirty="0">
                <a:ea typeface="+mn-lt"/>
                <a:cs typeface="+mn-lt"/>
              </a:rPr>
              <a:t>, G.,  </a:t>
            </a:r>
            <a:r>
              <a:rPr lang="en-US" sz="1500" dirty="0" err="1">
                <a:ea typeface="+mn-lt"/>
                <a:cs typeface="+mn-lt"/>
              </a:rPr>
              <a:t>Brusaw</a:t>
            </a:r>
            <a:r>
              <a:rPr lang="en-US" sz="1500" dirty="0">
                <a:ea typeface="+mn-lt"/>
                <a:cs typeface="+mn-lt"/>
              </a:rPr>
              <a:t>, C. T. </a:t>
            </a:r>
            <a:r>
              <a:rPr lang="en-US" sz="1600" dirty="0"/>
              <a:t>&amp;</a:t>
            </a:r>
            <a:r>
              <a:rPr lang="es-ES_tradnl" sz="1600" dirty="0"/>
              <a:t> </a:t>
            </a:r>
            <a:r>
              <a:rPr lang="en-US" sz="1500" dirty="0" err="1">
                <a:ea typeface="+mn-lt"/>
                <a:cs typeface="+mn-lt"/>
              </a:rPr>
              <a:t>Oliu</a:t>
            </a:r>
            <a:r>
              <a:rPr lang="en-US" sz="1500" dirty="0">
                <a:ea typeface="+mn-lt"/>
                <a:cs typeface="+mn-lt"/>
              </a:rPr>
              <a:t>, W. E.   (2009). </a:t>
            </a:r>
            <a:r>
              <a:rPr lang="en-US" sz="1500" i="1" dirty="0">
                <a:ea typeface="+mn-lt"/>
                <a:cs typeface="+mn-lt"/>
              </a:rPr>
              <a:t>Handbook of Technical writing.</a:t>
            </a:r>
            <a:r>
              <a:rPr lang="en-US" sz="1500" dirty="0">
                <a:ea typeface="+mn-lt"/>
                <a:cs typeface="+mn-lt"/>
              </a:rPr>
              <a:t> Ninth edition. APA Updates.</a:t>
            </a:r>
            <a:endParaRPr lang="en-US" sz="1500" dirty="0">
              <a:latin typeface="Calibri" panose="020F0502020204030204"/>
              <a:cs typeface="Calibri" panose="020F0502020204030204"/>
            </a:endParaRPr>
          </a:p>
          <a:p>
            <a:pPr marL="339725" indent="-339725">
              <a:defRPr/>
            </a:pPr>
            <a:r>
              <a:rPr lang="en-US" sz="1500" dirty="0">
                <a:ea typeface="+mn-lt"/>
                <a:cs typeface="+mn-lt"/>
              </a:rPr>
              <a:t>Bradley, A. (2022, </a:t>
            </a:r>
            <a:r>
              <a:rPr lang="en-US" sz="1500" dirty="0" err="1">
                <a:ea typeface="+mn-lt"/>
                <a:cs typeface="+mn-lt"/>
              </a:rPr>
              <a:t>june</a:t>
            </a:r>
            <a:r>
              <a:rPr lang="en-US" sz="1500" dirty="0">
                <a:ea typeface="+mn-lt"/>
                <a:cs typeface="+mn-lt"/>
              </a:rPr>
              <a:t> 1). </a:t>
            </a:r>
            <a:r>
              <a:rPr lang="en-US" sz="1500" i="1" dirty="0">
                <a:ea typeface="+mn-lt"/>
                <a:cs typeface="+mn-lt"/>
              </a:rPr>
              <a:t>Writing a Business Request Letter</a:t>
            </a:r>
            <a:r>
              <a:rPr lang="en-US" sz="1500" dirty="0">
                <a:ea typeface="+mn-lt"/>
                <a:cs typeface="+mn-lt"/>
              </a:rPr>
              <a:t> [Free Sample]. The writing center. </a:t>
            </a:r>
            <a:r>
              <a:rPr lang="en-US" sz="1500" dirty="0">
                <a:ea typeface="+mn-lt"/>
                <a:cs typeface="+mn-lt"/>
                <a:hlinkClick r:id="rId2"/>
              </a:rPr>
              <a:t>https://writingcenter.unc.edu/tips-and-tools/business-letters/</a:t>
            </a:r>
            <a:r>
              <a:rPr lang="en-US" sz="1500" dirty="0">
                <a:ea typeface="+mn-lt"/>
                <a:cs typeface="+mn-lt"/>
              </a:rPr>
              <a:t> </a:t>
            </a:r>
            <a:endParaRPr lang="en-US" sz="1500" dirty="0">
              <a:cs typeface="Calibri"/>
            </a:endParaRPr>
          </a:p>
          <a:p>
            <a:pPr marL="339725" indent="-339725">
              <a:defRPr/>
            </a:pPr>
            <a:r>
              <a:rPr lang="en-US" sz="1500" dirty="0">
                <a:ea typeface="+mn-lt"/>
                <a:cs typeface="+mn-lt"/>
              </a:rPr>
              <a:t>Career Development. (2014, </a:t>
            </a:r>
            <a:r>
              <a:rPr lang="en-US" sz="1500" dirty="0" err="1">
                <a:ea typeface="+mn-lt"/>
                <a:cs typeface="+mn-lt"/>
              </a:rPr>
              <a:t>june</a:t>
            </a:r>
            <a:r>
              <a:rPr lang="en-US" sz="1500" dirty="0">
                <a:ea typeface="+mn-lt"/>
                <a:cs typeface="+mn-lt"/>
              </a:rPr>
              <a:t>). </a:t>
            </a:r>
            <a:r>
              <a:rPr lang="en-US" sz="1500" i="1" dirty="0">
                <a:ea typeface="+mn-lt"/>
                <a:cs typeface="+mn-lt"/>
              </a:rPr>
              <a:t>Curriculum vitae. Tips and samples. </a:t>
            </a:r>
            <a:r>
              <a:rPr lang="en-US" sz="1500" dirty="0" err="1">
                <a:ea typeface="+mn-lt"/>
                <a:cs typeface="+mn-lt"/>
              </a:rPr>
              <a:t>Grad.illinois.edu</a:t>
            </a:r>
            <a:r>
              <a:rPr lang="en-US" sz="1500" dirty="0">
                <a:ea typeface="+mn-lt"/>
                <a:cs typeface="+mn-lt"/>
              </a:rPr>
              <a:t>. </a:t>
            </a:r>
            <a:r>
              <a:rPr lang="en-US" sz="1500" dirty="0">
                <a:ea typeface="+mn-lt"/>
                <a:cs typeface="+mn-lt"/>
                <a:hlinkClick r:id="rId3"/>
              </a:rPr>
              <a:t>https://grad.illinois.edu/sites/default/files/pdfs/cvsamples.pdf</a:t>
            </a:r>
            <a:r>
              <a:rPr lang="en-US" sz="1500" dirty="0">
                <a:ea typeface="+mn-lt"/>
                <a:cs typeface="+mn-lt"/>
              </a:rPr>
              <a:t>  </a:t>
            </a:r>
            <a:endParaRPr lang="en-US" sz="1500" dirty="0">
              <a:cs typeface="Calibri"/>
            </a:endParaRPr>
          </a:p>
          <a:p>
            <a:pPr marL="339725" indent="-339725">
              <a:defRPr/>
            </a:pPr>
            <a:r>
              <a:rPr lang="en-US" sz="1500" dirty="0" err="1">
                <a:ea typeface="+mn-lt"/>
                <a:cs typeface="+mn-lt"/>
              </a:rPr>
              <a:t>Naterop</a:t>
            </a:r>
            <a:r>
              <a:rPr lang="en-US" sz="1500" dirty="0">
                <a:ea typeface="+mn-lt"/>
                <a:cs typeface="+mn-lt"/>
              </a:rPr>
              <a:t>, J. B., Weis, E. </a:t>
            </a:r>
            <a:r>
              <a:rPr lang="en-US" sz="1400" dirty="0"/>
              <a:t>&amp; </a:t>
            </a:r>
            <a:r>
              <a:rPr lang="en-US" sz="1500" dirty="0">
                <a:ea typeface="+mn-lt"/>
                <a:cs typeface="+mn-lt"/>
              </a:rPr>
              <a:t> </a:t>
            </a:r>
            <a:r>
              <a:rPr lang="en-US" sz="1500" dirty="0" err="1">
                <a:ea typeface="+mn-lt"/>
                <a:cs typeface="+mn-lt"/>
              </a:rPr>
              <a:t>Haberfellner</a:t>
            </a:r>
            <a:r>
              <a:rPr lang="en-US" sz="1500" dirty="0">
                <a:ea typeface="+mn-lt"/>
                <a:cs typeface="+mn-lt"/>
              </a:rPr>
              <a:t>, E. (1998</a:t>
            </a:r>
            <a:r>
              <a:rPr lang="en-US" sz="1500" i="1" dirty="0">
                <a:ea typeface="+mn-lt"/>
                <a:cs typeface="+mn-lt"/>
              </a:rPr>
              <a:t>). Business Letters for All. 21st edition. </a:t>
            </a:r>
            <a:r>
              <a:rPr lang="en-US" sz="1500" dirty="0">
                <a:ea typeface="+mn-lt"/>
                <a:cs typeface="+mn-lt"/>
              </a:rPr>
              <a:t>Oxford University Press.</a:t>
            </a:r>
            <a:endParaRPr lang="en-US" sz="1500" dirty="0">
              <a:cs typeface="Calibri"/>
            </a:endParaRPr>
          </a:p>
          <a:p>
            <a:pPr marL="339725" indent="-339725">
              <a:defRPr/>
            </a:pPr>
            <a:r>
              <a:rPr lang="en-US" sz="1500" dirty="0" err="1">
                <a:ea typeface="+mn-lt"/>
                <a:cs typeface="+mn-lt"/>
              </a:rPr>
              <a:t>SampleTemplates</a:t>
            </a:r>
            <a:r>
              <a:rPr lang="en-US" sz="1500" dirty="0">
                <a:ea typeface="+mn-lt"/>
                <a:cs typeface="+mn-lt"/>
              </a:rPr>
              <a:t>. (S. f.). </a:t>
            </a:r>
            <a:r>
              <a:rPr lang="en-US" sz="1500" i="1" dirty="0">
                <a:ea typeface="+mn-lt"/>
                <a:cs typeface="+mn-lt"/>
              </a:rPr>
              <a:t>FREE 5+ Sample Employee Reference Letter Templates in PDF | MS. </a:t>
            </a:r>
            <a:r>
              <a:rPr lang="en-US" sz="1500" dirty="0" err="1">
                <a:ea typeface="+mn-lt"/>
                <a:cs typeface="+mn-lt"/>
              </a:rPr>
              <a:t>Sampletemplates.com</a:t>
            </a:r>
            <a:r>
              <a:rPr lang="en-US" sz="1500" dirty="0">
                <a:ea typeface="+mn-lt"/>
                <a:cs typeface="+mn-lt"/>
              </a:rPr>
              <a:t>. </a:t>
            </a:r>
            <a:r>
              <a:rPr lang="en-US" sz="1500" dirty="0">
                <a:ea typeface="+mn-lt"/>
                <a:cs typeface="+mn-lt"/>
                <a:hlinkClick r:id="rId4"/>
              </a:rPr>
              <a:t>https://www.sampletemplates.com/letter-templates/employee-reference-letters.html</a:t>
            </a:r>
            <a:endParaRPr lang="en-US" sz="1500" dirty="0">
              <a:cs typeface="Calibri"/>
            </a:endParaRPr>
          </a:p>
          <a:p>
            <a:pPr marL="339725" indent="-339725">
              <a:defRPr/>
            </a:pPr>
            <a:r>
              <a:rPr lang="en-US" sz="1500" dirty="0">
                <a:ea typeface="+mn-lt"/>
                <a:cs typeface="+mn-lt"/>
              </a:rPr>
              <a:t>The Writing Centre. University of North Carolina at Chapel Hill. </a:t>
            </a:r>
            <a:r>
              <a:rPr lang="es-ES_tradnl" sz="1500" i="1" dirty="0"/>
              <a:t>Business </a:t>
            </a:r>
            <a:r>
              <a:rPr lang="es-ES_tradnl" sz="1500" i="1" dirty="0" err="1"/>
              <a:t>Writing</a:t>
            </a:r>
            <a:r>
              <a:rPr lang="es-ES_tradnl" sz="1500" i="1" dirty="0"/>
              <a:t>. </a:t>
            </a:r>
            <a:r>
              <a:rPr lang="es-ES_tradnl" sz="1500" i="1" dirty="0" err="1"/>
              <a:t>What</a:t>
            </a:r>
            <a:r>
              <a:rPr lang="es-ES_tradnl" sz="1500" i="1" dirty="0"/>
              <a:t> </a:t>
            </a:r>
            <a:r>
              <a:rPr lang="es-ES_tradnl" sz="1500" i="1" dirty="0" err="1"/>
              <a:t>this</a:t>
            </a:r>
            <a:r>
              <a:rPr lang="es-ES_tradnl" sz="1500" i="1" dirty="0"/>
              <a:t> </a:t>
            </a:r>
            <a:r>
              <a:rPr lang="es-ES_tradnl" sz="1500" i="1" dirty="0" err="1"/>
              <a:t>handout</a:t>
            </a:r>
            <a:r>
              <a:rPr lang="es-ES_tradnl" sz="1500" i="1" dirty="0"/>
              <a:t> </a:t>
            </a:r>
            <a:r>
              <a:rPr lang="es-ES_tradnl" sz="1500" i="1" dirty="0" err="1"/>
              <a:t>is</a:t>
            </a:r>
            <a:r>
              <a:rPr lang="es-ES_tradnl" sz="1500" i="1" dirty="0"/>
              <a:t> </a:t>
            </a:r>
            <a:r>
              <a:rPr lang="es-ES_tradnl" sz="1500" i="1" dirty="0" err="1"/>
              <a:t>about</a:t>
            </a:r>
            <a:r>
              <a:rPr lang="es-ES_tradnl" sz="1500" i="1" dirty="0"/>
              <a:t>.</a:t>
            </a:r>
            <a:endParaRPr lang="es-ES_tradnl" sz="1500" dirty="0"/>
          </a:p>
          <a:p>
            <a:pPr marL="339725" indent="-339725">
              <a:defRPr/>
            </a:pPr>
            <a:r>
              <a:rPr lang="es-ES_tradnl" sz="1500" dirty="0" err="1">
                <a:ea typeface="+mn-lt"/>
                <a:cs typeface="+mn-lt"/>
              </a:rPr>
              <a:t>Writingcenter.unc.edu</a:t>
            </a:r>
            <a:r>
              <a:rPr lang="es-ES_tradnl" sz="1500" dirty="0">
                <a:ea typeface="+mn-lt"/>
                <a:cs typeface="+mn-lt"/>
              </a:rPr>
              <a:t>.</a:t>
            </a:r>
            <a:r>
              <a:rPr lang="en-US" sz="1500" dirty="0">
                <a:ea typeface="+mn-lt"/>
                <a:cs typeface="+mn-lt"/>
              </a:rPr>
              <a:t> </a:t>
            </a:r>
            <a:r>
              <a:rPr lang="en-US" sz="1500" dirty="0">
                <a:ea typeface="+mn-lt"/>
                <a:cs typeface="+mn-lt"/>
                <a:hlinkClick r:id="rId2"/>
              </a:rPr>
              <a:t>https://writingcenter.unc.edu/tips-and-tools/business-letters/</a:t>
            </a:r>
            <a:r>
              <a:rPr lang="en-US" sz="1500" dirty="0">
                <a:ea typeface="+mn-lt"/>
                <a:cs typeface="+mn-lt"/>
              </a:rPr>
              <a:t> </a:t>
            </a:r>
            <a:endParaRPr lang="en-US" sz="1400" dirty="0">
              <a:solidFill>
                <a:prstClr val="black"/>
              </a:solidFill>
              <a:latin typeface="Calibri" panose="020F0502020204030204"/>
              <a:cs typeface="Calibri" panose="020F0502020204030204"/>
            </a:endParaRPr>
          </a:p>
          <a:p>
            <a:pPr marL="171450" indent="-171450">
              <a:buFont typeface="Arial" panose="020B0604020202020204" pitchFamily="34" charset="0"/>
              <a:buChar char="•"/>
              <a:defRPr/>
            </a:pPr>
            <a:endParaRPr lang="en-US" sz="1400" dirty="0">
              <a:solidFill>
                <a:prstClr val="black"/>
              </a:solidFill>
              <a:latin typeface="Calibri" panose="020F0502020204030204"/>
              <a:cs typeface="Calibri" panose="020F0502020204030204"/>
            </a:endParaRPr>
          </a:p>
        </p:txBody>
      </p:sp>
      <p:sp>
        <p:nvSpPr>
          <p:cNvPr id="9" name="Título 1">
            <a:extLst>
              <a:ext uri="{FF2B5EF4-FFF2-40B4-BE49-F238E27FC236}">
                <a16:creationId xmlns="" xmlns:a16="http://schemas.microsoft.com/office/drawing/2014/main" id="{B4259CEA-837E-11D9-3DBC-4486A1EE09C2}"/>
              </a:ext>
            </a:extLst>
          </p:cNvPr>
          <p:cNvSpPr txBox="1">
            <a:spLocks/>
          </p:cNvSpPr>
          <p:nvPr/>
        </p:nvSpPr>
        <p:spPr>
          <a:xfrm>
            <a:off x="588819" y="558529"/>
            <a:ext cx="10515600" cy="5550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MX" sz="3600" err="1">
                <a:latin typeface="Calibri Light" panose="020F0302020204030204"/>
              </a:rPr>
              <a:t>References</a:t>
            </a:r>
            <a:endParaRPr lang="es-ES" err="1">
              <a:ea typeface="+mj-ea"/>
              <a:cs typeface="+mj-cs"/>
            </a:endParaRPr>
          </a:p>
        </p:txBody>
      </p:sp>
      <p:pic>
        <p:nvPicPr>
          <p:cNvPr id="13" name="Imagen 12">
            <a:extLst>
              <a:ext uri="{FF2B5EF4-FFF2-40B4-BE49-F238E27FC236}">
                <a16:creationId xmlns="" xmlns:a16="http://schemas.microsoft.com/office/drawing/2014/main" id="{06ACF047-577A-4AA2-9BE0-A64F4376128C}"/>
              </a:ext>
            </a:extLst>
          </p:cNvPr>
          <p:cNvPicPr>
            <a:picLocks noChangeAspect="1"/>
          </p:cNvPicPr>
          <p:nvPr/>
        </p:nvPicPr>
        <p:blipFill>
          <a:blip r:embed="rId5"/>
          <a:stretch>
            <a:fillRect/>
          </a:stretch>
        </p:blipFill>
        <p:spPr>
          <a:xfrm>
            <a:off x="588819" y="1193147"/>
            <a:ext cx="462506" cy="318471"/>
          </a:xfrm>
          <a:prstGeom prst="rect">
            <a:avLst/>
          </a:prstGeom>
        </p:spPr>
      </p:pic>
      <p:sp>
        <p:nvSpPr>
          <p:cNvPr id="4" name="CuadroTexto 3">
            <a:extLst>
              <a:ext uri="{FF2B5EF4-FFF2-40B4-BE49-F238E27FC236}">
                <a16:creationId xmlns="" xmlns:a16="http://schemas.microsoft.com/office/drawing/2014/main" id="{203FDE59-AC88-625D-CC8C-C48043D96AC6}"/>
              </a:ext>
            </a:extLst>
          </p:cNvPr>
          <p:cNvSpPr txBox="1"/>
          <p:nvPr/>
        </p:nvSpPr>
        <p:spPr>
          <a:xfrm>
            <a:off x="1235605" y="1138720"/>
            <a:ext cx="5230545" cy="369332"/>
          </a:xfrm>
          <a:prstGeom prst="rect">
            <a:avLst/>
          </a:prstGeom>
          <a:noFill/>
        </p:spPr>
        <p:txBody>
          <a:bodyPr wrap="square" lIns="91440" tIns="45720" rIns="91440" bIns="45720" rtlCol="0" anchor="t">
            <a:spAutoFit/>
          </a:bodyPr>
          <a:lstStyle/>
          <a:p>
            <a:r>
              <a:rPr lang="es-MX" dirty="0">
                <a:ea typeface="+mn-lt"/>
                <a:cs typeface="+mn-lt"/>
              </a:rPr>
              <a:t>Click on each link to look up the references. </a:t>
            </a:r>
            <a:endParaRPr lang="es-ES" dirty="0">
              <a:cs typeface="Calibri"/>
            </a:endParaRPr>
          </a:p>
        </p:txBody>
      </p:sp>
      <p:sp>
        <p:nvSpPr>
          <p:cNvPr id="14" name="Rectángulo: esquinas redondeadas 13">
            <a:extLst>
              <a:ext uri="{FF2B5EF4-FFF2-40B4-BE49-F238E27FC236}">
                <a16:creationId xmlns="" xmlns:a16="http://schemas.microsoft.com/office/drawing/2014/main" id="{E6046A1C-A4C0-CC07-6ACB-64F9A0AA59CF}"/>
              </a:ext>
            </a:extLst>
          </p:cNvPr>
          <p:cNvSpPr/>
          <p:nvPr/>
        </p:nvSpPr>
        <p:spPr>
          <a:xfrm>
            <a:off x="568078" y="5125881"/>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err="1">
                <a:latin typeface="Calibri" panose="020F0502020204030204"/>
              </a:rPr>
              <a:t>Additional</a:t>
            </a:r>
            <a:r>
              <a:rPr lang="es-MX" sz="2400" b="1">
                <a:latin typeface="Calibri" panose="020F0502020204030204"/>
              </a:rPr>
              <a:t> </a:t>
            </a:r>
            <a:r>
              <a:rPr lang="es-MX" sz="2400" b="1" err="1">
                <a:latin typeface="Calibri" panose="020F0502020204030204"/>
              </a:rPr>
              <a:t>references</a:t>
            </a:r>
            <a:endParaRPr kumimoji="0" lang="es-MX" sz="2400" b="1" i="0" u="none" strike="noStrike" kern="1200" cap="none" spc="0" normalizeH="0" baseline="0" noProof="0" err="1">
              <a:ln>
                <a:noFill/>
              </a:ln>
              <a:solidFill>
                <a:prstClr val="white"/>
              </a:solidFill>
              <a:effectLst/>
              <a:uLnTx/>
              <a:uFillTx/>
              <a:latin typeface="Calibri" panose="020F0502020204030204"/>
              <a:ea typeface="+mn-ea"/>
              <a:cs typeface="+mn-cs"/>
            </a:endParaRPr>
          </a:p>
        </p:txBody>
      </p:sp>
      <p:sp>
        <p:nvSpPr>
          <p:cNvPr id="15" name="CuadroTexto 14">
            <a:extLst>
              <a:ext uri="{FF2B5EF4-FFF2-40B4-BE49-F238E27FC236}">
                <a16:creationId xmlns="" xmlns:a16="http://schemas.microsoft.com/office/drawing/2014/main" id="{4A38DFF2-A78D-D633-289D-D382165C63E3}"/>
              </a:ext>
            </a:extLst>
          </p:cNvPr>
          <p:cNvSpPr txBox="1"/>
          <p:nvPr/>
        </p:nvSpPr>
        <p:spPr>
          <a:xfrm>
            <a:off x="455175" y="5835115"/>
            <a:ext cx="10782887" cy="954107"/>
          </a:xfrm>
          <a:prstGeom prst="rect">
            <a:avLst/>
          </a:prstGeom>
          <a:noFill/>
        </p:spPr>
        <p:txBody>
          <a:bodyPr wrap="square" lIns="91440" tIns="45720" rIns="91440" bIns="45720" anchor="t">
            <a:spAutoFit/>
          </a:bodyPr>
          <a:lstStyle/>
          <a:p>
            <a:pPr marL="266700" indent="-266700"/>
            <a:r>
              <a:rPr lang="en-US" sz="1400" dirty="0" err="1">
                <a:ea typeface="+mn-lt"/>
                <a:cs typeface="+mn-lt"/>
              </a:rPr>
              <a:t>Physiopedia</a:t>
            </a:r>
            <a:r>
              <a:rPr lang="en-US" sz="1400" dirty="0">
                <a:ea typeface="+mn-lt"/>
                <a:cs typeface="+mn-lt"/>
              </a:rPr>
              <a:t>. (S. f.) </a:t>
            </a:r>
            <a:r>
              <a:rPr lang="en-US" sz="1400" i="1" dirty="0"/>
              <a:t>Components of a Good CV. </a:t>
            </a:r>
            <a:r>
              <a:rPr lang="en-US" sz="1400" dirty="0" err="1"/>
              <a:t>Physio-pedia.com</a:t>
            </a:r>
            <a:r>
              <a:rPr lang="en-US" sz="1400" dirty="0"/>
              <a:t>. </a:t>
            </a:r>
            <a:r>
              <a:rPr lang="en-US" sz="1400" dirty="0">
                <a:ea typeface="+mn-lt"/>
                <a:cs typeface="+mn-lt"/>
                <a:hlinkClick r:id="rId6"/>
              </a:rPr>
              <a:t>https://www.physio-pedia.com/Components_of_a_Good_CV</a:t>
            </a:r>
            <a:r>
              <a:rPr lang="en-US" sz="1400" dirty="0">
                <a:ea typeface="+mn-lt"/>
                <a:cs typeface="+mn-lt"/>
              </a:rPr>
              <a:t> </a:t>
            </a:r>
            <a:endParaRPr lang="en-US" sz="1400" dirty="0">
              <a:solidFill>
                <a:srgbClr val="000000"/>
              </a:solidFill>
              <a:cs typeface="Calibri"/>
            </a:endParaRPr>
          </a:p>
          <a:p>
            <a:pPr marL="266700" indent="-266700"/>
            <a:r>
              <a:rPr lang="en-US" sz="1400" dirty="0">
                <a:ea typeface="+mn-lt"/>
                <a:cs typeface="+mn-lt"/>
              </a:rPr>
              <a:t>Rosenberg, D. (2020, </a:t>
            </a:r>
            <a:r>
              <a:rPr lang="en-US" sz="1400" dirty="0" err="1">
                <a:ea typeface="+mn-lt"/>
                <a:cs typeface="+mn-lt"/>
              </a:rPr>
              <a:t>july</a:t>
            </a:r>
            <a:r>
              <a:rPr lang="en-US" sz="1400" dirty="0">
                <a:ea typeface="+mn-lt"/>
                <a:cs typeface="+mn-lt"/>
              </a:rPr>
              <a:t> 19). </a:t>
            </a:r>
            <a:r>
              <a:rPr lang="en-US" sz="1400" i="1" dirty="0">
                <a:ea typeface="+mn-lt"/>
                <a:cs typeface="+mn-lt"/>
              </a:rPr>
              <a:t>What is a Curriculum Vitae (CV)? </a:t>
            </a:r>
            <a:r>
              <a:rPr lang="en-US" sz="1400" dirty="0" err="1">
                <a:ea typeface="+mn-lt"/>
                <a:cs typeface="+mn-lt"/>
              </a:rPr>
              <a:t>Thebalancecareers.com</a:t>
            </a:r>
            <a:r>
              <a:rPr lang="en-US" sz="1400" dirty="0">
                <a:ea typeface="+mn-lt"/>
                <a:cs typeface="+mn-lt"/>
              </a:rPr>
              <a:t>.</a:t>
            </a:r>
            <a:r>
              <a:rPr lang="en-US" sz="1400" i="1" dirty="0">
                <a:ea typeface="+mn-lt"/>
                <a:cs typeface="+mn-lt"/>
              </a:rPr>
              <a:t> </a:t>
            </a:r>
            <a:r>
              <a:rPr lang="en-US" sz="1400" dirty="0">
                <a:ea typeface="+mn-lt"/>
                <a:cs typeface="+mn-lt"/>
                <a:hlinkClick r:id="rId7"/>
              </a:rPr>
              <a:t>https://www.thebalancecareers.com/curriculum-vitae-526158</a:t>
            </a:r>
            <a:endParaRPr lang="es-ES" sz="1400" dirty="0">
              <a:cs typeface="Calibri"/>
            </a:endParaRPr>
          </a:p>
          <a:p>
            <a:pPr marL="171450" indent="-171450">
              <a:buFont typeface="Arial" panose="020B0604020202020204" pitchFamily="34" charset="0"/>
              <a:buChar char="•"/>
            </a:pPr>
            <a:endParaRPr lang="en-US" sz="1400" dirty="0">
              <a:solidFill>
                <a:srgbClr val="000000"/>
              </a:solidFill>
              <a:cs typeface="Calibri"/>
            </a:endParaRPr>
          </a:p>
        </p:txBody>
      </p:sp>
    </p:spTree>
    <p:extLst>
      <p:ext uri="{BB962C8B-B14F-4D97-AF65-F5344CB8AC3E}">
        <p14:creationId xmlns:p14="http://schemas.microsoft.com/office/powerpoint/2010/main" val="80670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 xmlns:a16="http://schemas.microsoft.com/office/drawing/2014/main" id="{FE7F7D5A-42D8-4533-39DD-CF7128DF7235}"/>
              </a:ext>
            </a:extLst>
          </p:cNvPr>
          <p:cNvSpPr/>
          <p:nvPr/>
        </p:nvSpPr>
        <p:spPr>
          <a:xfrm>
            <a:off x="798961" y="767494"/>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 xmlns:a16="http://schemas.microsoft.com/office/drawing/2014/main" id="{94D191FF-2770-4808-B9E3-E3D5F31A44B9}"/>
              </a:ext>
            </a:extLst>
          </p:cNvPr>
          <p:cNvSpPr/>
          <p:nvPr/>
        </p:nvSpPr>
        <p:spPr>
          <a:xfrm>
            <a:off x="798962" y="1380455"/>
            <a:ext cx="10742612" cy="5186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839787" y="813349"/>
            <a:ext cx="5157787" cy="465689"/>
          </a:xfrm>
          <a:ln>
            <a:noFill/>
          </a:ln>
        </p:spPr>
        <p:txBody>
          <a:bodyPr/>
          <a:lstStyle/>
          <a:p>
            <a:r>
              <a:rPr lang="es-MX" dirty="0"/>
              <a:t> </a:t>
            </a:r>
            <a:r>
              <a:rPr lang="es-MX" dirty="0">
                <a:solidFill>
                  <a:schemeClr val="bg1"/>
                </a:solidFill>
              </a:rPr>
              <a:t>Generating ideas</a:t>
            </a:r>
            <a:endParaRPr lang="es-ES" dirty="0">
              <a:solidFill>
                <a:schemeClr val="bg1"/>
              </a:solidFill>
            </a:endParaRPr>
          </a:p>
        </p:txBody>
      </p:sp>
      <p:sp>
        <p:nvSpPr>
          <p:cNvPr id="4" name="CuadroTexto 3">
            <a:extLst>
              <a:ext uri="{FF2B5EF4-FFF2-40B4-BE49-F238E27FC236}">
                <a16:creationId xmlns="" xmlns:a16="http://schemas.microsoft.com/office/drawing/2014/main" id="{9FC38E97-9E0A-8E0E-79E1-B132636E731A}"/>
              </a:ext>
            </a:extLst>
          </p:cNvPr>
          <p:cNvSpPr txBox="1"/>
          <p:nvPr/>
        </p:nvSpPr>
        <p:spPr>
          <a:xfrm>
            <a:off x="880609" y="1465376"/>
            <a:ext cx="10660965" cy="5016758"/>
          </a:xfrm>
          <a:prstGeom prst="rect">
            <a:avLst/>
          </a:prstGeom>
          <a:noFill/>
        </p:spPr>
        <p:txBody>
          <a:bodyPr wrap="square" lIns="91440" tIns="45720" rIns="91440" bIns="45720" rtlCol="0" anchor="t">
            <a:spAutoFit/>
          </a:bodyPr>
          <a:lstStyle/>
          <a:p>
            <a:pPr algn="just"/>
            <a:r>
              <a:rPr lang="es-ES" sz="1600" dirty="0" err="1">
                <a:latin typeface="Calibri"/>
                <a:cs typeface="Calibri"/>
              </a:rPr>
              <a:t>We</a:t>
            </a:r>
            <a:r>
              <a:rPr lang="es-ES" sz="1600" dirty="0">
                <a:latin typeface="Calibri"/>
                <a:cs typeface="Calibri"/>
              </a:rPr>
              <a:t> </a:t>
            </a:r>
            <a:r>
              <a:rPr lang="es-ES" sz="1600" dirty="0" err="1">
                <a:latin typeface="Calibri"/>
                <a:cs typeface="Calibri"/>
              </a:rPr>
              <a:t>all</a:t>
            </a:r>
            <a:r>
              <a:rPr lang="es-ES" sz="1600" dirty="0">
                <a:latin typeface="Calibri"/>
                <a:cs typeface="Calibri"/>
              </a:rPr>
              <a:t> </a:t>
            </a:r>
            <a:r>
              <a:rPr lang="es-ES" sz="1600" dirty="0" err="1">
                <a:latin typeface="Calibri"/>
                <a:cs typeface="Calibri"/>
              </a:rPr>
              <a:t>know</a:t>
            </a:r>
            <a:r>
              <a:rPr lang="es-ES" sz="1600" dirty="0">
                <a:latin typeface="Calibri"/>
                <a:cs typeface="Calibri"/>
              </a:rPr>
              <a:t> </a:t>
            </a:r>
            <a:r>
              <a:rPr lang="es-ES" sz="1600" dirty="0" err="1">
                <a:latin typeface="Calibri"/>
                <a:cs typeface="Calibri"/>
              </a:rPr>
              <a:t>how</a:t>
            </a:r>
            <a:r>
              <a:rPr lang="es-ES" sz="1600" dirty="0">
                <a:latin typeface="Calibri"/>
                <a:cs typeface="Calibri"/>
              </a:rPr>
              <a:t> to </a:t>
            </a:r>
            <a:r>
              <a:rPr lang="es-ES" sz="1600" dirty="0" err="1">
                <a:latin typeface="Calibri"/>
                <a:cs typeface="Calibri"/>
              </a:rPr>
              <a:t>write</a:t>
            </a:r>
            <a:r>
              <a:rPr lang="es-ES" sz="1600" dirty="0">
                <a:latin typeface="Calibri"/>
                <a:cs typeface="Calibri"/>
              </a:rPr>
              <a:t> </a:t>
            </a:r>
            <a:r>
              <a:rPr lang="es-ES" sz="1600" dirty="0" err="1">
                <a:latin typeface="Calibri"/>
                <a:cs typeface="Calibri"/>
              </a:rPr>
              <a:t>documents</a:t>
            </a:r>
            <a:r>
              <a:rPr lang="es-ES" sz="1600" dirty="0">
                <a:latin typeface="Calibri"/>
                <a:cs typeface="Calibri"/>
              </a:rPr>
              <a:t> in </a:t>
            </a:r>
            <a:r>
              <a:rPr lang="es-ES" sz="1600" dirty="0" err="1">
                <a:latin typeface="Calibri"/>
                <a:cs typeface="Calibri"/>
              </a:rPr>
              <a:t>our</a:t>
            </a:r>
            <a:r>
              <a:rPr lang="es-ES" sz="1600" dirty="0">
                <a:latin typeface="Calibri"/>
                <a:cs typeface="Calibri"/>
              </a:rPr>
              <a:t> </a:t>
            </a:r>
            <a:r>
              <a:rPr lang="es-ES" sz="1600" dirty="0" err="1">
                <a:latin typeface="Calibri"/>
                <a:cs typeface="Calibri"/>
              </a:rPr>
              <a:t>native</a:t>
            </a:r>
            <a:r>
              <a:rPr lang="es-ES" sz="1600" dirty="0">
                <a:latin typeface="Calibri"/>
                <a:cs typeface="Calibri"/>
              </a:rPr>
              <a:t> </a:t>
            </a:r>
            <a:r>
              <a:rPr lang="es-ES" sz="1600" dirty="0" err="1">
                <a:latin typeface="Calibri"/>
                <a:cs typeface="Calibri"/>
              </a:rPr>
              <a:t>language</a:t>
            </a:r>
            <a:r>
              <a:rPr lang="es-ES" sz="1600" dirty="0">
                <a:latin typeface="Calibri"/>
                <a:cs typeface="Calibri"/>
              </a:rPr>
              <a:t> and </a:t>
            </a:r>
            <a:r>
              <a:rPr lang="es-ES" sz="1600" dirty="0" err="1">
                <a:latin typeface="Calibri"/>
                <a:cs typeface="Calibri"/>
              </a:rPr>
              <a:t>we</a:t>
            </a:r>
            <a:r>
              <a:rPr lang="es-ES" sz="1600" dirty="0">
                <a:latin typeface="Calibri"/>
                <a:cs typeface="Calibri"/>
              </a:rPr>
              <a:t> </a:t>
            </a:r>
            <a:r>
              <a:rPr lang="es-ES" sz="1600" dirty="0" err="1">
                <a:latin typeface="Calibri"/>
                <a:cs typeface="Calibri"/>
              </a:rPr>
              <a:t>also</a:t>
            </a:r>
            <a:r>
              <a:rPr lang="es-ES" sz="1600" dirty="0">
                <a:latin typeface="Calibri"/>
                <a:cs typeface="Calibri"/>
              </a:rPr>
              <a:t> </a:t>
            </a:r>
            <a:r>
              <a:rPr lang="es-ES" sz="1600" dirty="0" err="1">
                <a:latin typeface="Calibri"/>
                <a:cs typeface="Calibri"/>
              </a:rPr>
              <a:t>know</a:t>
            </a:r>
            <a:r>
              <a:rPr lang="es-ES" sz="1600" dirty="0">
                <a:latin typeface="Calibri"/>
                <a:cs typeface="Calibri"/>
              </a:rPr>
              <a:t> </a:t>
            </a:r>
            <a:r>
              <a:rPr lang="es-ES" sz="1600" dirty="0" err="1">
                <a:latin typeface="Calibri"/>
                <a:cs typeface="Calibri"/>
              </a:rPr>
              <a:t>what</a:t>
            </a:r>
            <a:r>
              <a:rPr lang="es-ES" sz="1600" dirty="0">
                <a:latin typeface="Calibri"/>
                <a:cs typeface="Calibri"/>
              </a:rPr>
              <a:t> </a:t>
            </a:r>
            <a:r>
              <a:rPr lang="es-ES" sz="1600" dirty="0" err="1">
                <a:latin typeface="Calibri"/>
                <a:cs typeface="Calibri"/>
              </a:rPr>
              <a:t>expressions</a:t>
            </a:r>
            <a:r>
              <a:rPr lang="es-ES" sz="1600" dirty="0">
                <a:latin typeface="Calibri"/>
                <a:cs typeface="Calibri"/>
              </a:rPr>
              <a:t> </a:t>
            </a:r>
            <a:r>
              <a:rPr lang="es-ES" sz="1600" dirty="0" err="1">
                <a:latin typeface="Calibri"/>
                <a:cs typeface="Calibri"/>
              </a:rPr>
              <a:t>or</a:t>
            </a:r>
            <a:r>
              <a:rPr lang="es-ES" sz="1600" dirty="0">
                <a:latin typeface="Calibri"/>
                <a:cs typeface="Calibri"/>
              </a:rPr>
              <a:t> </a:t>
            </a:r>
            <a:r>
              <a:rPr lang="es-ES" sz="1600" dirty="0" err="1">
                <a:latin typeface="Calibri"/>
                <a:cs typeface="Calibri"/>
              </a:rPr>
              <a:t>vocabulary</a:t>
            </a:r>
            <a:r>
              <a:rPr lang="es-ES" sz="1600" dirty="0">
                <a:latin typeface="Calibri"/>
                <a:cs typeface="Calibri"/>
              </a:rPr>
              <a:t> to use </a:t>
            </a:r>
            <a:r>
              <a:rPr lang="es-ES" sz="1600" dirty="0" err="1">
                <a:latin typeface="Calibri"/>
                <a:cs typeface="Calibri"/>
              </a:rPr>
              <a:t>when</a:t>
            </a:r>
            <a:r>
              <a:rPr lang="es-ES" sz="1600" dirty="0">
                <a:latin typeface="Calibri"/>
                <a:cs typeface="Calibri"/>
              </a:rPr>
              <a:t> </a:t>
            </a:r>
            <a:r>
              <a:rPr lang="es-ES" sz="1600" dirty="0" err="1">
                <a:latin typeface="Calibri"/>
                <a:cs typeface="Calibri"/>
              </a:rPr>
              <a:t>we</a:t>
            </a:r>
            <a:r>
              <a:rPr lang="es-ES" sz="1600" dirty="0">
                <a:latin typeface="Calibri"/>
                <a:cs typeface="Calibri"/>
              </a:rPr>
              <a:t> </a:t>
            </a:r>
            <a:r>
              <a:rPr lang="es-ES" sz="1600" dirty="0" err="1">
                <a:latin typeface="Calibri"/>
                <a:cs typeface="Calibri"/>
              </a:rPr>
              <a:t>write</a:t>
            </a:r>
            <a:r>
              <a:rPr lang="es-ES" sz="1600" dirty="0">
                <a:latin typeface="Calibri"/>
                <a:cs typeface="Calibri"/>
              </a:rPr>
              <a:t>. </a:t>
            </a:r>
            <a:r>
              <a:rPr lang="es-ES" sz="1600" dirty="0" err="1">
                <a:latin typeface="Calibri"/>
                <a:cs typeface="Calibri"/>
              </a:rPr>
              <a:t>We</a:t>
            </a:r>
            <a:r>
              <a:rPr lang="es-ES" sz="1600" dirty="0">
                <a:latin typeface="Calibri"/>
                <a:cs typeface="Calibri"/>
              </a:rPr>
              <a:t> can </a:t>
            </a:r>
            <a:r>
              <a:rPr lang="es-ES" sz="1600" dirty="0" err="1">
                <a:latin typeface="Calibri"/>
                <a:cs typeface="Calibri"/>
              </a:rPr>
              <a:t>write</a:t>
            </a:r>
            <a:r>
              <a:rPr lang="es-ES" sz="1600" dirty="0">
                <a:latin typeface="Calibri"/>
                <a:cs typeface="Calibri"/>
              </a:rPr>
              <a:t> </a:t>
            </a:r>
            <a:r>
              <a:rPr lang="es-ES" sz="1600" dirty="0" err="1">
                <a:latin typeface="Calibri"/>
                <a:cs typeface="Calibri"/>
              </a:rPr>
              <a:t>reference</a:t>
            </a:r>
            <a:r>
              <a:rPr lang="es-ES" sz="1600" dirty="0">
                <a:latin typeface="Calibri"/>
                <a:cs typeface="Calibri"/>
              </a:rPr>
              <a:t> </a:t>
            </a:r>
            <a:r>
              <a:rPr lang="es-ES" sz="1600" dirty="0" err="1">
                <a:latin typeface="Calibri"/>
                <a:cs typeface="Calibri"/>
              </a:rPr>
              <a:t>letters</a:t>
            </a:r>
            <a:r>
              <a:rPr lang="es-ES" sz="1600" dirty="0">
                <a:latin typeface="Calibri"/>
                <a:cs typeface="Calibri"/>
              </a:rPr>
              <a:t>, </a:t>
            </a:r>
            <a:r>
              <a:rPr lang="es-ES" sz="1600" dirty="0" err="1">
                <a:latin typeface="Calibri"/>
                <a:cs typeface="Calibri"/>
              </a:rPr>
              <a:t>curriculum</a:t>
            </a:r>
            <a:r>
              <a:rPr lang="es-ES" sz="1600" dirty="0">
                <a:latin typeface="Calibri"/>
                <a:cs typeface="Calibri"/>
              </a:rPr>
              <a:t> vitae, </a:t>
            </a:r>
            <a:r>
              <a:rPr lang="es-ES" sz="1600" dirty="0" err="1">
                <a:latin typeface="Calibri"/>
                <a:cs typeface="Calibri"/>
              </a:rPr>
              <a:t>request</a:t>
            </a:r>
            <a:r>
              <a:rPr lang="es-ES" sz="1600" dirty="0">
                <a:latin typeface="Calibri"/>
                <a:cs typeface="Calibri"/>
              </a:rPr>
              <a:t> </a:t>
            </a:r>
            <a:r>
              <a:rPr lang="es-ES" sz="1600" dirty="0" err="1">
                <a:latin typeface="Calibri"/>
                <a:cs typeface="Calibri"/>
              </a:rPr>
              <a:t>land</a:t>
            </a:r>
            <a:r>
              <a:rPr lang="es-ES" sz="1600" dirty="0">
                <a:latin typeface="Calibri"/>
                <a:cs typeface="Calibri"/>
              </a:rPr>
              <a:t> </a:t>
            </a:r>
            <a:r>
              <a:rPr lang="es-ES" sz="1600" dirty="0" err="1">
                <a:latin typeface="Calibri"/>
                <a:cs typeface="Calibri"/>
              </a:rPr>
              <a:t>complain</a:t>
            </a:r>
            <a:r>
              <a:rPr lang="es-ES" sz="1600" dirty="0">
                <a:latin typeface="Calibri"/>
                <a:cs typeface="Calibri"/>
              </a:rPr>
              <a:t> </a:t>
            </a:r>
            <a:r>
              <a:rPr lang="es-ES" sz="1600" dirty="0" err="1">
                <a:latin typeface="Calibri"/>
                <a:cs typeface="Calibri"/>
              </a:rPr>
              <a:t>letters</a:t>
            </a:r>
            <a:r>
              <a:rPr lang="es-ES" sz="1600" dirty="0">
                <a:latin typeface="Calibri"/>
                <a:cs typeface="Calibri"/>
              </a:rPr>
              <a:t>, </a:t>
            </a:r>
            <a:r>
              <a:rPr lang="es-ES" sz="1600" dirty="0" err="1">
                <a:latin typeface="Calibri"/>
                <a:cs typeface="Calibri"/>
              </a:rPr>
              <a:t>however</a:t>
            </a:r>
            <a:r>
              <a:rPr lang="es-ES" sz="1600" dirty="0">
                <a:latin typeface="Calibri"/>
                <a:cs typeface="Calibri"/>
              </a:rPr>
              <a:t>, do </a:t>
            </a:r>
            <a:r>
              <a:rPr lang="es-ES" sz="1600" dirty="0" err="1">
                <a:latin typeface="Calibri"/>
                <a:cs typeface="Calibri"/>
              </a:rPr>
              <a:t>we</a:t>
            </a:r>
            <a:r>
              <a:rPr lang="es-ES" sz="1600" dirty="0">
                <a:latin typeface="Calibri"/>
                <a:cs typeface="Calibri"/>
              </a:rPr>
              <a:t> </a:t>
            </a:r>
            <a:r>
              <a:rPr lang="es-ES" sz="1600" dirty="0" err="1">
                <a:latin typeface="Calibri"/>
                <a:cs typeface="Calibri"/>
              </a:rPr>
              <a:t>know</a:t>
            </a:r>
            <a:r>
              <a:rPr lang="es-ES" sz="1600" dirty="0">
                <a:latin typeface="Calibri"/>
                <a:cs typeface="Calibri"/>
              </a:rPr>
              <a:t> </a:t>
            </a:r>
            <a:r>
              <a:rPr lang="es-ES" sz="1600" dirty="0" err="1">
                <a:latin typeface="Calibri"/>
                <a:cs typeface="Calibri"/>
              </a:rPr>
              <a:t>how</a:t>
            </a:r>
            <a:r>
              <a:rPr lang="es-ES" sz="1600" dirty="0">
                <a:latin typeface="Calibri"/>
                <a:cs typeface="Calibri"/>
              </a:rPr>
              <a:t> to </a:t>
            </a:r>
            <a:r>
              <a:rPr lang="es-ES" sz="1600" dirty="0" err="1">
                <a:latin typeface="Calibri"/>
                <a:cs typeface="Calibri"/>
              </a:rPr>
              <a:t>write</a:t>
            </a:r>
            <a:r>
              <a:rPr lang="es-ES" sz="1600" dirty="0">
                <a:latin typeface="Calibri"/>
                <a:cs typeface="Calibri"/>
              </a:rPr>
              <a:t> </a:t>
            </a:r>
            <a:r>
              <a:rPr lang="es-ES" sz="1600" dirty="0" err="1">
                <a:latin typeface="Calibri"/>
                <a:cs typeface="Calibri"/>
              </a:rPr>
              <a:t>them</a:t>
            </a:r>
            <a:r>
              <a:rPr lang="es-ES" sz="1600" dirty="0">
                <a:latin typeface="Calibri"/>
                <a:cs typeface="Calibri"/>
              </a:rPr>
              <a:t> in English? </a:t>
            </a:r>
            <a:r>
              <a:rPr lang="es-ES" sz="1600" dirty="0" err="1">
                <a:latin typeface="Calibri"/>
                <a:cs typeface="Calibri"/>
              </a:rPr>
              <a:t>It</a:t>
            </a:r>
            <a:r>
              <a:rPr lang="es-ES" sz="1600" dirty="0">
                <a:latin typeface="Calibri"/>
                <a:cs typeface="Calibri"/>
              </a:rPr>
              <a:t> </a:t>
            </a:r>
            <a:r>
              <a:rPr lang="es-ES" sz="1600" dirty="0" err="1">
                <a:latin typeface="Calibri"/>
                <a:cs typeface="Calibri"/>
              </a:rPr>
              <a:t>is</a:t>
            </a:r>
            <a:r>
              <a:rPr lang="es-ES" sz="1600" dirty="0">
                <a:latin typeface="Calibri"/>
                <a:cs typeface="Calibri"/>
              </a:rPr>
              <a:t> </a:t>
            </a:r>
            <a:r>
              <a:rPr lang="es-ES" sz="1600" dirty="0" err="1">
                <a:latin typeface="Calibri"/>
                <a:cs typeface="Calibri"/>
              </a:rPr>
              <a:t>very</a:t>
            </a:r>
            <a:r>
              <a:rPr lang="es-ES" sz="1600" dirty="0">
                <a:latin typeface="Calibri"/>
                <a:cs typeface="Calibri"/>
              </a:rPr>
              <a:t> </a:t>
            </a:r>
            <a:r>
              <a:rPr lang="es-ES" sz="1600" dirty="0" err="1">
                <a:latin typeface="Calibri"/>
                <a:cs typeface="Calibri"/>
              </a:rPr>
              <a:t>important</a:t>
            </a:r>
            <a:r>
              <a:rPr lang="es-ES" sz="1600" dirty="0">
                <a:latin typeface="Calibri"/>
                <a:cs typeface="Calibri"/>
              </a:rPr>
              <a:t> to </a:t>
            </a:r>
            <a:r>
              <a:rPr lang="es-ES" sz="1600" dirty="0" err="1">
                <a:latin typeface="Calibri"/>
                <a:cs typeface="Calibri"/>
              </a:rPr>
              <a:t>know</a:t>
            </a:r>
            <a:r>
              <a:rPr lang="es-ES" sz="1600" dirty="0">
                <a:latin typeface="Calibri"/>
                <a:cs typeface="Calibri"/>
              </a:rPr>
              <a:t> </a:t>
            </a:r>
            <a:r>
              <a:rPr lang="es-ES" sz="1600" dirty="0" err="1">
                <a:latin typeface="Calibri"/>
                <a:cs typeface="Calibri"/>
              </a:rPr>
              <a:t>what</a:t>
            </a:r>
            <a:r>
              <a:rPr lang="es-ES" sz="1600" dirty="0">
                <a:latin typeface="Calibri"/>
                <a:cs typeface="Calibri"/>
              </a:rPr>
              <a:t> </a:t>
            </a:r>
            <a:r>
              <a:rPr lang="es-ES" sz="1600" dirty="0" err="1">
                <a:latin typeface="Calibri"/>
                <a:cs typeface="Calibri"/>
              </a:rPr>
              <a:t>expressions</a:t>
            </a:r>
            <a:r>
              <a:rPr lang="es-ES" sz="1600" dirty="0">
                <a:latin typeface="Calibri"/>
                <a:cs typeface="Calibri"/>
              </a:rPr>
              <a:t>, </a:t>
            </a:r>
            <a:r>
              <a:rPr lang="es-ES" sz="1600" dirty="0" err="1">
                <a:latin typeface="Calibri"/>
                <a:cs typeface="Calibri"/>
              </a:rPr>
              <a:t>vocabulary</a:t>
            </a:r>
            <a:r>
              <a:rPr lang="es-ES" sz="1600" dirty="0">
                <a:latin typeface="Calibri"/>
                <a:cs typeface="Calibri"/>
              </a:rPr>
              <a:t> and </a:t>
            </a:r>
            <a:r>
              <a:rPr lang="es-ES" sz="1600" dirty="0" err="1">
                <a:latin typeface="Calibri"/>
                <a:cs typeface="Calibri"/>
              </a:rPr>
              <a:t>what</a:t>
            </a:r>
            <a:r>
              <a:rPr lang="es-ES" sz="1600" dirty="0">
                <a:latin typeface="Calibri"/>
                <a:cs typeface="Calibri"/>
              </a:rPr>
              <a:t> </a:t>
            </a:r>
            <a:r>
              <a:rPr lang="es-ES" sz="1600" dirty="0" err="1">
                <a:latin typeface="Calibri"/>
                <a:cs typeface="Calibri"/>
              </a:rPr>
              <a:t>format</a:t>
            </a:r>
            <a:r>
              <a:rPr lang="es-ES" sz="1600" dirty="0">
                <a:latin typeface="Calibri"/>
                <a:cs typeface="Calibri"/>
              </a:rPr>
              <a:t> can be </a:t>
            </a:r>
            <a:r>
              <a:rPr lang="es-ES" sz="1600" dirty="0" err="1">
                <a:latin typeface="Calibri"/>
                <a:cs typeface="Calibri"/>
              </a:rPr>
              <a:t>used</a:t>
            </a:r>
            <a:r>
              <a:rPr lang="es-ES" sz="1600" dirty="0">
                <a:latin typeface="Calibri"/>
                <a:cs typeface="Calibri"/>
              </a:rPr>
              <a:t> in </a:t>
            </a:r>
            <a:r>
              <a:rPr lang="es-ES" sz="1600" dirty="0" err="1">
                <a:latin typeface="Calibri"/>
                <a:cs typeface="Calibri"/>
              </a:rPr>
              <a:t>each</a:t>
            </a:r>
            <a:r>
              <a:rPr lang="es-ES" sz="1600" dirty="0">
                <a:latin typeface="Calibri"/>
                <a:cs typeface="Calibri"/>
              </a:rPr>
              <a:t> case.</a:t>
            </a:r>
            <a:r>
              <a:rPr lang="es-ES" sz="1600" dirty="0">
                <a:solidFill>
                  <a:srgbClr val="FF0000"/>
                </a:solidFill>
                <a:latin typeface="Calibri"/>
                <a:cs typeface="Calibri"/>
              </a:rPr>
              <a:t> </a:t>
            </a:r>
            <a:r>
              <a:rPr lang="es-ES" sz="1600" dirty="0" err="1">
                <a:latin typeface="Calibri"/>
                <a:cs typeface="Calibri"/>
              </a:rPr>
              <a:t>The</a:t>
            </a:r>
            <a:r>
              <a:rPr lang="es-ES" sz="1600" dirty="0">
                <a:latin typeface="Calibri"/>
                <a:cs typeface="Calibri"/>
              </a:rPr>
              <a:t> </a:t>
            </a:r>
            <a:r>
              <a:rPr lang="es-ES" sz="1600" dirty="0" err="1">
                <a:latin typeface="Calibri"/>
                <a:cs typeface="Calibri"/>
              </a:rPr>
              <a:t>reason</a:t>
            </a:r>
            <a:r>
              <a:rPr lang="es-ES" sz="1600" dirty="0">
                <a:latin typeface="Calibri"/>
                <a:cs typeface="Calibri"/>
              </a:rPr>
              <a:t>? In English  </a:t>
            </a:r>
            <a:r>
              <a:rPr lang="es-ES" sz="1600" dirty="0" err="1">
                <a:latin typeface="Calibri"/>
                <a:cs typeface="Calibri"/>
              </a:rPr>
              <a:t>these</a:t>
            </a:r>
            <a:r>
              <a:rPr lang="es-ES" sz="1600" dirty="0">
                <a:latin typeface="Calibri"/>
                <a:cs typeface="Calibri"/>
              </a:rPr>
              <a:t> </a:t>
            </a:r>
            <a:r>
              <a:rPr lang="es-ES" sz="1600" dirty="0" err="1">
                <a:latin typeface="Calibri"/>
                <a:cs typeface="Calibri"/>
              </a:rPr>
              <a:t>documents</a:t>
            </a:r>
            <a:r>
              <a:rPr lang="es-ES" sz="1600" dirty="0">
                <a:latin typeface="Calibri"/>
                <a:cs typeface="Calibri"/>
              </a:rPr>
              <a:t> /</a:t>
            </a:r>
            <a:r>
              <a:rPr lang="es-ES" sz="1600" dirty="0" err="1">
                <a:latin typeface="Calibri"/>
                <a:cs typeface="Calibri"/>
              </a:rPr>
              <a:t>papers</a:t>
            </a:r>
            <a:r>
              <a:rPr lang="es-ES" sz="1600" dirty="0">
                <a:latin typeface="Calibri"/>
                <a:cs typeface="Calibri"/>
              </a:rPr>
              <a:t> </a:t>
            </a:r>
            <a:r>
              <a:rPr lang="es-ES" sz="1600" dirty="0" err="1">
                <a:latin typeface="Calibri"/>
                <a:cs typeface="Calibri"/>
              </a:rPr>
              <a:t>have</a:t>
            </a:r>
            <a:r>
              <a:rPr lang="es-ES" sz="1600" dirty="0">
                <a:latin typeface="Calibri"/>
                <a:cs typeface="Calibri"/>
              </a:rPr>
              <a:t> to be </a:t>
            </a:r>
            <a:r>
              <a:rPr lang="es-ES" sz="1600" dirty="0" err="1">
                <a:latin typeface="Calibri"/>
                <a:cs typeface="Calibri"/>
              </a:rPr>
              <a:t>written</a:t>
            </a:r>
            <a:r>
              <a:rPr lang="es-ES" sz="1600" dirty="0">
                <a:solidFill>
                  <a:srgbClr val="000000"/>
                </a:solidFill>
                <a:latin typeface="Calibri"/>
                <a:cs typeface="Calibri"/>
              </a:rPr>
              <a:t> in a </a:t>
            </a:r>
            <a:r>
              <a:rPr lang="es-ES" sz="1600" dirty="0" err="1">
                <a:solidFill>
                  <a:srgbClr val="000000"/>
                </a:solidFill>
                <a:latin typeface="Calibri"/>
                <a:cs typeface="Calibri"/>
              </a:rPr>
              <a:t>different</a:t>
            </a:r>
            <a:r>
              <a:rPr lang="es-ES" sz="1600" dirty="0">
                <a:solidFill>
                  <a:srgbClr val="000000"/>
                </a:solidFill>
                <a:latin typeface="Calibri"/>
                <a:cs typeface="Calibri"/>
              </a:rPr>
              <a:t> </a:t>
            </a:r>
            <a:r>
              <a:rPr lang="es-ES" sz="1600" dirty="0" err="1">
                <a:solidFill>
                  <a:srgbClr val="000000"/>
                </a:solidFill>
                <a:latin typeface="Calibri"/>
                <a:cs typeface="Calibri"/>
              </a:rPr>
              <a:t>way</a:t>
            </a:r>
            <a:r>
              <a:rPr lang="es-ES" sz="1600" dirty="0">
                <a:solidFill>
                  <a:srgbClr val="000000"/>
                </a:solidFill>
                <a:latin typeface="Calibri"/>
                <a:cs typeface="Calibri"/>
              </a:rPr>
              <a:t>. </a:t>
            </a:r>
            <a:r>
              <a:rPr lang="es-ES" sz="1600" dirty="0">
                <a:solidFill>
                  <a:srgbClr val="FF0000"/>
                </a:solidFill>
                <a:latin typeface="Calibri"/>
                <a:cs typeface="Calibri"/>
              </a:rPr>
              <a:t> </a:t>
            </a:r>
            <a:r>
              <a:rPr lang="es-ES" sz="1600" dirty="0" err="1">
                <a:latin typeface="Calibri"/>
                <a:cs typeface="Calibri"/>
              </a:rPr>
              <a:t>Let's</a:t>
            </a:r>
            <a:r>
              <a:rPr lang="es-ES" sz="1600" dirty="0">
                <a:latin typeface="Calibri"/>
                <a:cs typeface="Calibri"/>
              </a:rPr>
              <a:t> </a:t>
            </a:r>
            <a:r>
              <a:rPr lang="es-ES" sz="1600" dirty="0" err="1">
                <a:latin typeface="Calibri"/>
                <a:cs typeface="Calibri"/>
              </a:rPr>
              <a:t>see</a:t>
            </a:r>
            <a:r>
              <a:rPr lang="es-ES" sz="1600" dirty="0">
                <a:solidFill>
                  <a:srgbClr val="000000"/>
                </a:solidFill>
                <a:latin typeface="Calibri"/>
                <a:cs typeface="Calibri"/>
              </a:rPr>
              <a:t> </a:t>
            </a:r>
            <a:r>
              <a:rPr lang="es-ES" sz="1600" dirty="0" err="1">
                <a:solidFill>
                  <a:srgbClr val="000000"/>
                </a:solidFill>
                <a:latin typeface="Calibri"/>
                <a:cs typeface="Calibri"/>
              </a:rPr>
              <a:t>an</a:t>
            </a:r>
            <a:r>
              <a:rPr lang="es-ES" sz="1600" dirty="0">
                <a:solidFill>
                  <a:srgbClr val="000000"/>
                </a:solidFill>
                <a:latin typeface="Calibri"/>
                <a:cs typeface="Calibri"/>
              </a:rPr>
              <a:t> </a:t>
            </a:r>
            <a:r>
              <a:rPr lang="es-ES" sz="1600" dirty="0" err="1">
                <a:solidFill>
                  <a:srgbClr val="000000"/>
                </a:solidFill>
                <a:latin typeface="Calibri"/>
                <a:cs typeface="Calibri"/>
              </a:rPr>
              <a:t>example</a:t>
            </a:r>
            <a:r>
              <a:rPr lang="es-ES" sz="1600" dirty="0">
                <a:solidFill>
                  <a:srgbClr val="000000"/>
                </a:solidFill>
                <a:latin typeface="Calibri"/>
                <a:cs typeface="Calibri"/>
              </a:rPr>
              <a:t>:</a:t>
            </a:r>
            <a:r>
              <a:rPr lang="es-ES" sz="1600" dirty="0">
                <a:solidFill>
                  <a:srgbClr val="FF0000"/>
                </a:solidFill>
                <a:latin typeface="Calibri"/>
                <a:cs typeface="Calibri"/>
              </a:rPr>
              <a:t> </a:t>
            </a:r>
            <a:endParaRPr lang="es-ES" sz="1600" dirty="0">
              <a:latin typeface="Calibri" panose="020F0502020204030204" pitchFamily="34" charset="0"/>
              <a:ea typeface="Calibri"/>
              <a:cs typeface="Calibri"/>
            </a:endParaRPr>
          </a:p>
          <a:p>
            <a:pPr algn="just"/>
            <a:endParaRPr lang="es-ES" sz="1600" dirty="0">
              <a:latin typeface="Calibri" panose="020F0502020204030204" pitchFamily="34" charset="0"/>
            </a:endParaRPr>
          </a:p>
          <a:p>
            <a:pPr algn="just"/>
            <a:r>
              <a:rPr lang="en-US" sz="1600" dirty="0">
                <a:latin typeface="Calibri"/>
                <a:ea typeface="Calibri"/>
                <a:cs typeface="Calibri"/>
              </a:rPr>
              <a:t>Watch the attached video and answer these questions:</a:t>
            </a:r>
          </a:p>
          <a:p>
            <a:pPr algn="just"/>
            <a:endParaRPr lang="en-US" sz="1600" dirty="0">
              <a:latin typeface="Calibri" panose="020F0502020204030204" pitchFamily="34" charset="0"/>
            </a:endParaRPr>
          </a:p>
          <a:p>
            <a:pPr algn="just"/>
            <a:endParaRPr lang="es-ES" sz="1600" dirty="0">
              <a:latin typeface="Calibri" panose="020F0502020204030204" pitchFamily="34" charset="0"/>
            </a:endParaRPr>
          </a:p>
          <a:p>
            <a:pPr algn="just"/>
            <a:endParaRPr lang="es-ES" sz="1600" dirty="0">
              <a:latin typeface="Calibri" panose="020F0502020204030204" pitchFamily="34" charset="0"/>
            </a:endParaRPr>
          </a:p>
          <a:p>
            <a:pPr algn="just"/>
            <a:endParaRPr lang="es-ES" sz="1600" dirty="0">
              <a:latin typeface="Calibri" panose="020F0502020204030204" pitchFamily="34" charset="0"/>
            </a:endParaRPr>
          </a:p>
          <a:p>
            <a:pPr algn="just"/>
            <a:endParaRPr lang="es-ES" sz="1600" dirty="0">
              <a:latin typeface="Calibri"/>
              <a:cs typeface="Calibri"/>
            </a:endParaRPr>
          </a:p>
          <a:p>
            <a:pPr algn="just"/>
            <a:endParaRPr lang="es-ES" sz="1600" dirty="0">
              <a:latin typeface="Calibri"/>
              <a:cs typeface="Calibri"/>
            </a:endParaRPr>
          </a:p>
          <a:p>
            <a:pPr algn="just"/>
            <a:endParaRPr lang="es-ES" sz="1600" dirty="0">
              <a:latin typeface="Calibri"/>
              <a:cs typeface="Calibri"/>
            </a:endParaRPr>
          </a:p>
          <a:p>
            <a:pPr algn="just"/>
            <a:endParaRPr lang="es-ES" sz="1600" dirty="0">
              <a:latin typeface="Calibri"/>
              <a:cs typeface="Calibri"/>
            </a:endParaRPr>
          </a:p>
          <a:p>
            <a:pPr algn="just"/>
            <a:endParaRPr lang="es-ES" sz="1600" dirty="0">
              <a:latin typeface="Calibri"/>
              <a:cs typeface="Calibri"/>
            </a:endParaRPr>
          </a:p>
          <a:p>
            <a:pPr algn="just"/>
            <a:r>
              <a:rPr lang="en-US" sz="1600" dirty="0">
                <a:latin typeface="Calibri"/>
                <a:cs typeface="Calibri"/>
              </a:rPr>
              <a:t>1. According to the video what is a curriculum vitae (CV)?</a:t>
            </a:r>
            <a:endParaRPr lang="es-ES" sz="1600" dirty="0">
              <a:latin typeface="Calibri" panose="020F0502020204030204" pitchFamily="34" charset="0"/>
              <a:cs typeface="Calibri" panose="020F0502020204030204" pitchFamily="34" charset="0"/>
            </a:endParaRPr>
          </a:p>
          <a:p>
            <a:pPr algn="just"/>
            <a:r>
              <a:rPr lang="en-US" sz="1600" dirty="0">
                <a:latin typeface="Calibri"/>
                <a:ea typeface="Calibri"/>
                <a:cs typeface="Calibri"/>
              </a:rPr>
              <a:t>2. How long is a CV  in the United Kingdom?</a:t>
            </a:r>
          </a:p>
          <a:p>
            <a:pPr algn="just"/>
            <a:r>
              <a:rPr lang="en-US" sz="1600" dirty="0">
                <a:latin typeface="Calibri"/>
                <a:ea typeface="Calibri"/>
                <a:cs typeface="Calibri"/>
              </a:rPr>
              <a:t>3. What does the CV contain?</a:t>
            </a:r>
          </a:p>
          <a:p>
            <a:pPr algn="just"/>
            <a:r>
              <a:rPr lang="en-US" sz="1600" dirty="0">
                <a:latin typeface="Calibri"/>
                <a:ea typeface="Calibri"/>
                <a:cs typeface="Calibri"/>
              </a:rPr>
              <a:t>4. When is the CV generally used?</a:t>
            </a:r>
          </a:p>
          <a:p>
            <a:pPr algn="just"/>
            <a:r>
              <a:rPr lang="en-US" sz="1600" dirty="0">
                <a:latin typeface="Calibri"/>
                <a:ea typeface="Calibri"/>
                <a:cs typeface="Calibri"/>
              </a:rPr>
              <a:t>5. When is the resume generally used?</a:t>
            </a:r>
          </a:p>
        </p:txBody>
      </p:sp>
      <p:pic>
        <p:nvPicPr>
          <p:cNvPr id="2" name="Elementos multimedia en línea 1" title="What is CURRICULUM VITAE? What does CURRICULUM VITAE mean? CURRICULUM VITAE meaning &amp;amp; explanation">
            <a:hlinkClick r:id="" action="ppaction://media"/>
            <a:extLst>
              <a:ext uri="{FF2B5EF4-FFF2-40B4-BE49-F238E27FC236}">
                <a16:creationId xmlns="" xmlns:a16="http://schemas.microsoft.com/office/drawing/2014/main" id="{5861B509-A89B-447C-85AA-63367B6D3670}"/>
              </a:ext>
            </a:extLst>
          </p:cNvPr>
          <p:cNvPicPr>
            <a:picLocks noRot="1" noChangeAspect="1"/>
          </p:cNvPicPr>
          <p:nvPr>
            <a:videoFile r:link="rId1"/>
          </p:nvPr>
        </p:nvPicPr>
        <p:blipFill>
          <a:blip r:embed="rId3"/>
          <a:stretch>
            <a:fillRect/>
          </a:stretch>
        </p:blipFill>
        <p:spPr>
          <a:xfrm>
            <a:off x="4697201" y="2992946"/>
            <a:ext cx="2787330" cy="1567873"/>
          </a:xfrm>
          <a:prstGeom prst="rect">
            <a:avLst/>
          </a:prstGeom>
        </p:spPr>
      </p:pic>
      <p:sp>
        <p:nvSpPr>
          <p:cNvPr id="6" name="CuadroTexto 5">
            <a:extLst>
              <a:ext uri="{FF2B5EF4-FFF2-40B4-BE49-F238E27FC236}">
                <a16:creationId xmlns="" xmlns:a16="http://schemas.microsoft.com/office/drawing/2014/main" id="{999B092C-37C2-4192-88B6-9241A8018F9C}"/>
              </a:ext>
            </a:extLst>
          </p:cNvPr>
          <p:cNvSpPr txBox="1"/>
          <p:nvPr/>
        </p:nvSpPr>
        <p:spPr>
          <a:xfrm>
            <a:off x="3606692" y="4501204"/>
            <a:ext cx="4968348" cy="369332"/>
          </a:xfrm>
          <a:prstGeom prst="rect">
            <a:avLst/>
          </a:prstGeom>
          <a:noFill/>
        </p:spPr>
        <p:txBody>
          <a:bodyPr wrap="none" rtlCol="0">
            <a:spAutoFit/>
          </a:bodyPr>
          <a:lstStyle/>
          <a:p>
            <a:r>
              <a:rPr lang="es-MX" dirty="0">
                <a:hlinkClick r:id="rId4"/>
              </a:rPr>
              <a:t>https://www.youtube.com/watch?v=1a9vZG8iPN8</a:t>
            </a:r>
            <a:r>
              <a:rPr lang="es-MX" dirty="0"/>
              <a:t> </a:t>
            </a:r>
          </a:p>
        </p:txBody>
      </p:sp>
      <p:sp>
        <p:nvSpPr>
          <p:cNvPr id="7" name="Rectángulo: esquinas redondeadas 6">
            <a:extLst>
              <a:ext uri="{FF2B5EF4-FFF2-40B4-BE49-F238E27FC236}">
                <a16:creationId xmlns="" xmlns:a16="http://schemas.microsoft.com/office/drawing/2014/main" id="{50F53716-3538-A25C-A39C-3569ACC9E3ED}"/>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a:latin typeface="Calibri" panose="020F0502020204030204"/>
              </a:rPr>
              <a:t>Module </a:t>
            </a:r>
            <a:r>
              <a:rPr kumimoji="0" lang="es-MX" sz="2400" b="1" i="0" u="none" strike="noStrike" kern="1200" cap="none" spc="0" normalizeH="0" baseline="0" noProof="0">
                <a:ln>
                  <a:noFill/>
                </a:ln>
                <a:effectLst/>
                <a:uLnTx/>
                <a:uFillTx/>
                <a:latin typeface="Calibri" panose="020F0502020204030204"/>
                <a:ea typeface="+mn-ea"/>
                <a:cs typeface="+mn-cs"/>
              </a:rPr>
              <a:t> 1</a:t>
            </a:r>
          </a:p>
        </p:txBody>
      </p:sp>
    </p:spTree>
    <p:extLst>
      <p:ext uri="{BB962C8B-B14F-4D97-AF65-F5344CB8AC3E}">
        <p14:creationId xmlns:p14="http://schemas.microsoft.com/office/powerpoint/2010/main" val="318007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5152" y="2095171"/>
            <a:ext cx="10716948" cy="461042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5152" y="1593737"/>
            <a:ext cx="1071694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dirty="0">
                <a:ea typeface="Calibri"/>
                <a:cs typeface="Calibri"/>
              </a:rPr>
              <a:t>1.1.1. What is a Reference letter?</a:t>
            </a: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1917573" y="120021"/>
            <a:ext cx="9702244" cy="423643"/>
          </a:xfrm>
          <a:noFill/>
          <a:ln>
            <a:noFill/>
          </a:ln>
        </p:spPr>
        <p:txBody>
          <a:bodyPr>
            <a:normAutofit/>
          </a:bodyPr>
          <a:lstStyle/>
          <a:p>
            <a:r>
              <a:rPr lang="es-MX" sz="1600" dirty="0" err="1"/>
              <a:t>Course</a:t>
            </a:r>
            <a:r>
              <a:rPr lang="es-MX" sz="1600" dirty="0"/>
              <a:t> </a:t>
            </a:r>
            <a:r>
              <a:rPr lang="es-MX" sz="1600" dirty="0" err="1"/>
              <a:t>content</a:t>
            </a:r>
            <a:r>
              <a:rPr lang="es-MX" sz="1600" dirty="0"/>
              <a:t> </a:t>
            </a:r>
            <a:endParaRPr lang="es-MX" sz="1600" dirty="0">
              <a:ea typeface="+mn-lt"/>
              <a:cs typeface="+mn-lt"/>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1059175" y="1100014"/>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167610" y="2766478"/>
            <a:ext cx="6155323" cy="4001095"/>
          </a:xfrm>
          <a:prstGeom prst="rect">
            <a:avLst/>
          </a:prstGeom>
          <a:noFill/>
          <a:ln w="12700">
            <a:solidFill>
              <a:srgbClr val="FF3399"/>
            </a:solidFill>
          </a:ln>
        </p:spPr>
        <p:txBody>
          <a:bodyPr wrap="square" lIns="91440" tIns="45720" rIns="91440" bIns="45720" rtlCol="0" anchor="t">
            <a:spAutoFit/>
          </a:bodyPr>
          <a:lstStyle/>
          <a:p>
            <a:pPr algn="just"/>
            <a:r>
              <a:rPr lang="en-US" sz="1400" dirty="0">
                <a:ea typeface="+mn-lt"/>
                <a:cs typeface="+mn-lt"/>
              </a:rPr>
              <a:t>A reference letter also called a recommendation letter is a document in which someone gives evidence of knowing a person’s skills, character, work experience and achievements. When a person applies for any job a reference letter will be required. Some authors recommend that in order to write an effective reference letter, you must be familiar enough with the applicant’s abilities and performance to offer an evaluation, and you must keep in mind the following:</a:t>
            </a:r>
          </a:p>
          <a:p>
            <a:pPr algn="just"/>
            <a:endParaRPr lang="es-ES" sz="1600" dirty="0"/>
          </a:p>
          <a:p>
            <a:pPr marL="342900" indent="-342900" algn="just">
              <a:buAutoNum type="arabicPeriod"/>
            </a:pPr>
            <a:r>
              <a:rPr lang="en-US" sz="1400" dirty="0">
                <a:ea typeface="+mn-lt"/>
                <a:cs typeface="+mn-lt"/>
              </a:rPr>
              <a:t>Identify yourself by name, title or position, employer, and address.</a:t>
            </a:r>
            <a:endParaRPr lang="es-ES" sz="1600" dirty="0"/>
          </a:p>
          <a:p>
            <a:pPr marL="342900" indent="-342900" algn="just">
              <a:buAutoNum type="arabicPeriod"/>
            </a:pPr>
            <a:r>
              <a:rPr lang="en-US" sz="1400" dirty="0">
                <a:ea typeface="+mn-lt"/>
                <a:cs typeface="+mn-lt"/>
              </a:rPr>
              <a:t>Respond directly to the inquiry, carefully addressing the specific questions asked.</a:t>
            </a:r>
            <a:endParaRPr lang="es-ES" sz="1600" dirty="0"/>
          </a:p>
          <a:p>
            <a:pPr marL="342900" indent="-342900" algn="just">
              <a:buAutoNum type="arabicPeriod"/>
            </a:pPr>
            <a:r>
              <a:rPr lang="en-US" sz="1400" dirty="0">
                <a:ea typeface="+mn-lt"/>
                <a:cs typeface="+mn-lt"/>
              </a:rPr>
              <a:t>Address specifically the applicant’s skills, abilities, knowledge, and character, guided by the person’s résumé when possible.</a:t>
            </a:r>
            <a:endParaRPr lang="es-ES" sz="1600" dirty="0"/>
          </a:p>
          <a:p>
            <a:pPr marL="342900" indent="-342900" algn="just">
              <a:buAutoNum type="arabicPeriod"/>
            </a:pPr>
            <a:r>
              <a:rPr lang="en-US" sz="1400" dirty="0">
                <a:ea typeface="+mn-lt"/>
                <a:cs typeface="+mn-lt"/>
              </a:rPr>
              <a:t>Communicate truthfully and without embellishment.</a:t>
            </a:r>
            <a:endParaRPr lang="es-ES" sz="1600" dirty="0"/>
          </a:p>
          <a:p>
            <a:pPr algn="just"/>
            <a:endParaRPr lang="en-US" sz="1400" dirty="0">
              <a:ea typeface="+mn-lt"/>
              <a:cs typeface="+mn-lt"/>
            </a:endParaRPr>
          </a:p>
          <a:p>
            <a:pPr algn="just"/>
            <a:r>
              <a:rPr lang="en-US" sz="1400" dirty="0">
                <a:ea typeface="+mn-lt"/>
                <a:cs typeface="+mn-lt"/>
              </a:rPr>
              <a:t>These letters may be written by current or former supervisors, co-workers, customers, or other business professionals who have first-hand knowledge about the applicant. </a:t>
            </a:r>
          </a:p>
          <a:p>
            <a:pPr algn="just"/>
            <a:r>
              <a:rPr lang="en-US" sz="1400" dirty="0">
                <a:ea typeface="+mn-lt"/>
                <a:cs typeface="+mn-lt"/>
              </a:rPr>
              <a:t>(Adapted from </a:t>
            </a:r>
            <a:r>
              <a:rPr lang="en-US" sz="1400" dirty="0" err="1">
                <a:ea typeface="+mn-lt"/>
                <a:cs typeface="+mn-lt"/>
              </a:rPr>
              <a:t>Alred</a:t>
            </a:r>
            <a:r>
              <a:rPr lang="en-US" sz="1400" dirty="0">
                <a:ea typeface="+mn-lt"/>
                <a:cs typeface="+mn-lt"/>
              </a:rPr>
              <a:t>, G. et al, 2009, p. 449).</a:t>
            </a:r>
            <a:endParaRPr lang="en-US" sz="1400" i="1" dirty="0">
              <a:ea typeface="Calibri"/>
              <a:cs typeface="Calibri"/>
            </a:endParaRPr>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3CB281C7-0AA1-A100-4AC9-D5559C55C09D}"/>
              </a:ext>
            </a:extLst>
          </p:cNvPr>
          <p:cNvSpPr txBox="1"/>
          <p:nvPr/>
        </p:nvSpPr>
        <p:spPr>
          <a:xfrm>
            <a:off x="1473033" y="684353"/>
            <a:ext cx="5157786" cy="369332"/>
          </a:xfrm>
          <a:prstGeom prst="rect">
            <a:avLst/>
          </a:prstGeom>
          <a:noFill/>
        </p:spPr>
        <p:txBody>
          <a:bodyPr wrap="square" lIns="91440" tIns="45720" rIns="91440" bIns="45720" rtlCol="0" anchor="t">
            <a:spAutoFit/>
          </a:bodyPr>
          <a:lstStyle/>
          <a:p>
            <a:r>
              <a:rPr lang="es-MX" dirty="0"/>
              <a:t>Click on each tab to see its contents.</a:t>
            </a:r>
          </a:p>
        </p:txBody>
      </p:sp>
      <p:sp>
        <p:nvSpPr>
          <p:cNvPr id="10" name="CuadroTexto 9">
            <a:extLst>
              <a:ext uri="{FF2B5EF4-FFF2-40B4-BE49-F238E27FC236}">
                <a16:creationId xmlns="" xmlns:a16="http://schemas.microsoft.com/office/drawing/2014/main" id="{78FC6D78-6FC6-4178-B508-6B643B5230C6}"/>
              </a:ext>
            </a:extLst>
          </p:cNvPr>
          <p:cNvSpPr txBox="1"/>
          <p:nvPr/>
        </p:nvSpPr>
        <p:spPr>
          <a:xfrm>
            <a:off x="1005152" y="1148193"/>
            <a:ext cx="5157786" cy="369332"/>
          </a:xfrm>
          <a:prstGeom prst="rect">
            <a:avLst/>
          </a:prstGeom>
          <a:noFill/>
        </p:spPr>
        <p:txBody>
          <a:bodyPr wrap="square" lIns="91440" tIns="45720" rIns="91440" bIns="45720" rtlCol="0" anchor="t">
            <a:spAutoFit/>
          </a:bodyPr>
          <a:lstStyle/>
          <a:p>
            <a:r>
              <a:rPr lang="es-MX" b="1" dirty="0"/>
              <a:t>1.1. Reference Letter</a:t>
            </a:r>
          </a:p>
        </p:txBody>
      </p:sp>
      <p:sp>
        <p:nvSpPr>
          <p:cNvPr id="11" name="Bocadillo: rectángulo 10">
            <a:extLst>
              <a:ext uri="{FF2B5EF4-FFF2-40B4-BE49-F238E27FC236}">
                <a16:creationId xmlns="" xmlns:a16="http://schemas.microsoft.com/office/drawing/2014/main" id="{378BFEEB-DA0A-4A08-BA1D-6A772B90D22D}"/>
              </a:ext>
            </a:extLst>
          </p:cNvPr>
          <p:cNvSpPr/>
          <p:nvPr/>
        </p:nvSpPr>
        <p:spPr>
          <a:xfrm>
            <a:off x="-1059175" y="1636811"/>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 xmlns:a16="http://schemas.microsoft.com/office/drawing/2014/main" id="{DDC77BE5-721E-405F-8A17-21F98C2D7370}"/>
              </a:ext>
            </a:extLst>
          </p:cNvPr>
          <p:cNvSpPr/>
          <p:nvPr/>
        </p:nvSpPr>
        <p:spPr>
          <a:xfrm>
            <a:off x="-1059175" y="2292131"/>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Bocadillo: rectángulo 13">
            <a:extLst>
              <a:ext uri="{FF2B5EF4-FFF2-40B4-BE49-F238E27FC236}">
                <a16:creationId xmlns="" xmlns:a16="http://schemas.microsoft.com/office/drawing/2014/main" id="{6946FC94-4AD0-4AC2-84B8-3082723ED67C}"/>
              </a:ext>
            </a:extLst>
          </p:cNvPr>
          <p:cNvSpPr/>
          <p:nvPr/>
        </p:nvSpPr>
        <p:spPr>
          <a:xfrm>
            <a:off x="-1058412" y="3884404"/>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CuadroTexto 14">
            <a:extLst>
              <a:ext uri="{FF2B5EF4-FFF2-40B4-BE49-F238E27FC236}">
                <a16:creationId xmlns="" xmlns:a16="http://schemas.microsoft.com/office/drawing/2014/main" id="{8BA28D36-D71A-4AD3-8E01-BEB3C0D0D365}"/>
              </a:ext>
            </a:extLst>
          </p:cNvPr>
          <p:cNvSpPr txBox="1"/>
          <p:nvPr/>
        </p:nvSpPr>
        <p:spPr>
          <a:xfrm>
            <a:off x="1630116" y="2192833"/>
            <a:ext cx="9799884" cy="584775"/>
          </a:xfrm>
          <a:prstGeom prst="rect">
            <a:avLst/>
          </a:prstGeom>
          <a:noFill/>
          <a:ln>
            <a:noFill/>
          </a:ln>
        </p:spPr>
        <p:txBody>
          <a:bodyPr wrap="square" lIns="91440" tIns="45720" rIns="91440" bIns="45720" rtlCol="0" anchor="t">
            <a:spAutoFit/>
          </a:bodyPr>
          <a:lstStyle/>
          <a:p>
            <a:pPr algn="just"/>
            <a:r>
              <a:rPr lang="en-US" sz="1600" dirty="0">
                <a:ea typeface="+mn-lt"/>
                <a:cs typeface="+mn-lt"/>
              </a:rPr>
              <a:t>Click the </a:t>
            </a:r>
            <a:r>
              <a:rPr lang="en-US" sz="1600" b="1" dirty="0">
                <a:ea typeface="+mn-lt"/>
                <a:cs typeface="+mn-lt"/>
              </a:rPr>
              <a:t>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reference letter is and some recommendations for writing this type of documents are also included.</a:t>
            </a:r>
            <a:endParaRPr lang="en-US" dirty="0"/>
          </a:p>
        </p:txBody>
      </p:sp>
      <p:pic>
        <p:nvPicPr>
          <p:cNvPr id="18" name="Gráfico 17" descr="Presentación con gráfico de barras con relleno sólido">
            <a:extLst>
              <a:ext uri="{FF2B5EF4-FFF2-40B4-BE49-F238E27FC236}">
                <a16:creationId xmlns="" xmlns:a16="http://schemas.microsoft.com/office/drawing/2014/main" id="{8A194C69-1029-43E9-BBC1-D44C9AAE99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135091" y="2292131"/>
            <a:ext cx="4294909" cy="4294909"/>
          </a:xfrm>
          <a:prstGeom prst="rect">
            <a:avLst/>
          </a:prstGeom>
        </p:spPr>
      </p:pic>
      <p:pic>
        <p:nvPicPr>
          <p:cNvPr id="19" name="Imagen 18">
            <a:extLst>
              <a:ext uri="{FF2B5EF4-FFF2-40B4-BE49-F238E27FC236}">
                <a16:creationId xmlns="" xmlns:a16="http://schemas.microsoft.com/office/drawing/2014/main" id="{DF5159E6-B192-416B-905A-12EF38BB501D}"/>
              </a:ext>
            </a:extLst>
          </p:cNvPr>
          <p:cNvPicPr>
            <a:picLocks noChangeAspect="1"/>
          </p:cNvPicPr>
          <p:nvPr/>
        </p:nvPicPr>
        <p:blipFill>
          <a:blip r:embed="rId2"/>
          <a:stretch>
            <a:fillRect/>
          </a:stretch>
        </p:blipFill>
        <p:spPr>
          <a:xfrm>
            <a:off x="1167610" y="2203397"/>
            <a:ext cx="462506" cy="318471"/>
          </a:xfrm>
          <a:prstGeom prst="rect">
            <a:avLst/>
          </a:prstGeom>
        </p:spPr>
      </p:pic>
    </p:spTree>
    <p:extLst>
      <p:ext uri="{BB962C8B-B14F-4D97-AF65-F5344CB8AC3E}">
        <p14:creationId xmlns:p14="http://schemas.microsoft.com/office/powerpoint/2010/main" val="209181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649BE3BA-54B7-49C5-8D1C-77839E013BDC}"/>
              </a:ext>
            </a:extLst>
          </p:cNvPr>
          <p:cNvSpPr/>
          <p:nvPr/>
        </p:nvSpPr>
        <p:spPr>
          <a:xfrm>
            <a:off x="986864" y="1764692"/>
            <a:ext cx="10619157" cy="487375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a 7">
            <a:extLst>
              <a:ext uri="{FF2B5EF4-FFF2-40B4-BE49-F238E27FC236}">
                <a16:creationId xmlns="" xmlns:a16="http://schemas.microsoft.com/office/drawing/2014/main" id="{A59CF99A-0F10-FC1B-013D-5325B41706D8}"/>
              </a:ext>
            </a:extLst>
          </p:cNvPr>
          <p:cNvGraphicFramePr>
            <a:graphicFrameLocks noGrp="1"/>
          </p:cNvGraphicFramePr>
          <p:nvPr>
            <p:extLst>
              <p:ext uri="{D42A27DB-BD31-4B8C-83A1-F6EECF244321}">
                <p14:modId xmlns:p14="http://schemas.microsoft.com/office/powerpoint/2010/main" val="1884167637"/>
              </p:ext>
            </p:extLst>
          </p:nvPr>
        </p:nvGraphicFramePr>
        <p:xfrm>
          <a:off x="1222070" y="2509625"/>
          <a:ext cx="10148743" cy="3319498"/>
        </p:xfrm>
        <a:graphic>
          <a:graphicData uri="http://schemas.openxmlformats.org/drawingml/2006/table">
            <a:tbl>
              <a:tblPr firstRow="1" firstCol="1" bandRow="1">
                <a:tableStyleId>{5C22544A-7EE6-4342-B048-85BDC9FD1C3A}</a:tableStyleId>
              </a:tblPr>
              <a:tblGrid>
                <a:gridCol w="5269416">
                  <a:extLst>
                    <a:ext uri="{9D8B030D-6E8A-4147-A177-3AD203B41FA5}">
                      <a16:colId xmlns="" xmlns:a16="http://schemas.microsoft.com/office/drawing/2014/main" val="426222232"/>
                    </a:ext>
                  </a:extLst>
                </a:gridCol>
                <a:gridCol w="4879327">
                  <a:extLst>
                    <a:ext uri="{9D8B030D-6E8A-4147-A177-3AD203B41FA5}">
                      <a16:colId xmlns="" xmlns:a16="http://schemas.microsoft.com/office/drawing/2014/main" val="2839859259"/>
                    </a:ext>
                  </a:extLst>
                </a:gridCol>
              </a:tblGrid>
              <a:tr h="82906">
                <a:tc gridSpan="2">
                  <a:txBody>
                    <a:bodyPr/>
                    <a:lstStyle/>
                    <a:p>
                      <a:pPr algn="ctr">
                        <a:spcAft>
                          <a:spcPts val="0"/>
                        </a:spcAft>
                      </a:pPr>
                      <a:r>
                        <a:rPr lang="en-US" sz="1800" b="1">
                          <a:effectLst/>
                        </a:rPr>
                        <a:t>Reference letter do’s and don’t </a:t>
                      </a:r>
                    </a:p>
                  </a:txBody>
                  <a:tcPr marL="68580" marR="68580" marT="0" marB="0"/>
                </a:tc>
                <a:tc hMerge="1">
                  <a:txBody>
                    <a:bodyPr/>
                    <a:lstStyle/>
                    <a:p>
                      <a:pPr algn="ctr">
                        <a:spcAft>
                          <a:spcPts val="0"/>
                        </a:spcAft>
                      </a:pPr>
                      <a:endParaRPr lang="en-US" sz="1800">
                        <a:effectLst/>
                      </a:endParaRPr>
                    </a:p>
                  </a:txBody>
                  <a:tcPr marL="68580" marR="68580" marT="0" marB="0"/>
                </a:tc>
                <a:extLst>
                  <a:ext uri="{0D108BD9-81ED-4DB2-BD59-A6C34878D82A}">
                    <a16:rowId xmlns="" xmlns:a16="http://schemas.microsoft.com/office/drawing/2014/main" val="259401696"/>
                  </a:ext>
                </a:extLst>
              </a:tr>
              <a:tr h="82906">
                <a:tc>
                  <a:txBody>
                    <a:bodyPr/>
                    <a:lstStyle/>
                    <a:p>
                      <a:pPr algn="ctr">
                        <a:spcAft>
                          <a:spcPts val="0"/>
                        </a:spcAft>
                      </a:pPr>
                      <a:r>
                        <a:rPr lang="en-US" sz="1200" b="1">
                          <a:effectLst/>
                        </a:rPr>
                        <a:t>Do’s</a:t>
                      </a:r>
                      <a:endParaRPr lang="en-US" sz="1800" b="1">
                        <a:effectLst/>
                      </a:endParaRPr>
                    </a:p>
                  </a:txBody>
                  <a:tcPr marL="68580" marR="68580" marT="0" marB="0"/>
                </a:tc>
                <a:tc>
                  <a:txBody>
                    <a:bodyPr/>
                    <a:lstStyle/>
                    <a:p>
                      <a:pPr algn="ctr">
                        <a:spcAft>
                          <a:spcPts val="0"/>
                        </a:spcAft>
                      </a:pPr>
                      <a:r>
                        <a:rPr lang="en-US" sz="1200">
                          <a:effectLst/>
                        </a:rPr>
                        <a:t>Don’ts</a:t>
                      </a:r>
                      <a:endParaRPr lang="en-US" sz="1800">
                        <a:effectLst/>
                      </a:endParaRPr>
                    </a:p>
                  </a:txBody>
                  <a:tcPr marL="68580" marR="68580" marT="0" marB="0"/>
                </a:tc>
                <a:extLst>
                  <a:ext uri="{0D108BD9-81ED-4DB2-BD59-A6C34878D82A}">
                    <a16:rowId xmlns="" xmlns:a16="http://schemas.microsoft.com/office/drawing/2014/main" val="2894591963"/>
                  </a:ext>
                </a:extLst>
              </a:tr>
              <a:tr h="2862298">
                <a:tc>
                  <a:txBody>
                    <a:bodyPr/>
                    <a:lstStyle/>
                    <a:p>
                      <a:pPr marL="342900" lvl="0" indent="-342900" algn="l">
                        <a:lnSpc>
                          <a:spcPct val="150000"/>
                        </a:lnSpc>
                        <a:spcAft>
                          <a:spcPts val="0"/>
                        </a:spcAft>
                        <a:buFont typeface="+mj-lt"/>
                        <a:buAutoNum type="arabicPeriod"/>
                      </a:pPr>
                      <a:r>
                        <a:rPr lang="en-US" sz="1100" b="0" dirty="0">
                          <a:effectLst/>
                        </a:rPr>
                        <a:t>Do choose someone who knows you well enough to give you a recommendation.</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get recommendations from employers, professors, school administration, and anyone else who has first-hand knowledge of your work experience and qualifications.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ask for the recommendation in person, rather than sending an email.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tell the letter writer why you need the reference letter.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mention specific experience, qualifications, and skills that you would like included in the letter.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send “thank you” notes, afterwards to the people who wrote reference letters.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ask permission to keep copies of the letters in case you need to use them again in the future.  </a:t>
                      </a:r>
                      <a:endParaRPr lang="en-US" sz="1600" b="0" dirty="0">
                        <a:effectLst/>
                      </a:endParaRPr>
                    </a:p>
                  </a:txBody>
                  <a:tcPr marL="68580" marR="68580" marT="0" marB="0"/>
                </a:tc>
                <a:tc>
                  <a:txBody>
                    <a:bodyPr/>
                    <a:lstStyle/>
                    <a:p>
                      <a:pPr marL="342900" lvl="0" indent="-342900" algn="just">
                        <a:lnSpc>
                          <a:spcPct val="150000"/>
                        </a:lnSpc>
                        <a:spcAft>
                          <a:spcPts val="0"/>
                        </a:spcAft>
                        <a:buFont typeface="+mj-lt"/>
                        <a:buAutoNum type="arabicPeriod"/>
                      </a:pPr>
                      <a:r>
                        <a:rPr lang="en-US" sz="1100" dirty="0">
                          <a:effectLst/>
                        </a:rPr>
                        <a:t>Don’t wait until the last minute. Secure reference letters as soon as possible.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ask someone to provide false or second-hand information.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ever forge signatures.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choose someone to be a reference because of his/her title.  Choose someone who can verify firsthand how your experience, skills, and abilities qualify you for the job.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hesitate to get as many reference letters as possible. Submit the letters that best describe why you are qualified for the position.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forget to say “please” and “thank you.”  A reference and his/her recommendation are valuable resources.  </a:t>
                      </a:r>
                      <a:endParaRPr lang="en-US" sz="1600" dirty="0">
                        <a:effectLst/>
                      </a:endParaRPr>
                    </a:p>
                  </a:txBody>
                  <a:tcPr marL="68580" marR="68580" marT="0" marB="0"/>
                </a:tc>
                <a:extLst>
                  <a:ext uri="{0D108BD9-81ED-4DB2-BD59-A6C34878D82A}">
                    <a16:rowId xmlns="" xmlns:a16="http://schemas.microsoft.com/office/drawing/2014/main" val="1377558905"/>
                  </a:ext>
                </a:extLst>
              </a:tr>
            </a:tbl>
          </a:graphicData>
        </a:graphic>
      </p:graphicFrame>
      <p:sp>
        <p:nvSpPr>
          <p:cNvPr id="5" name="CuadroTexto 4">
            <a:extLst>
              <a:ext uri="{FF2B5EF4-FFF2-40B4-BE49-F238E27FC236}">
                <a16:creationId xmlns="" xmlns:a16="http://schemas.microsoft.com/office/drawing/2014/main" id="{B22405A4-7377-9E8F-5B4E-A09A346E017F}"/>
              </a:ext>
            </a:extLst>
          </p:cNvPr>
          <p:cNvSpPr txBox="1"/>
          <p:nvPr/>
        </p:nvSpPr>
        <p:spPr>
          <a:xfrm>
            <a:off x="1222070" y="5925240"/>
            <a:ext cx="70851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Calibri"/>
                <a:cs typeface="Calibri"/>
              </a:rPr>
              <a:t>Adapted</a:t>
            </a:r>
            <a:r>
              <a:rPr lang="es-ES" dirty="0">
                <a:ea typeface="Calibri"/>
                <a:cs typeface="Calibri"/>
              </a:rPr>
              <a:t> </a:t>
            </a:r>
            <a:r>
              <a:rPr lang="es-ES" dirty="0" err="1">
                <a:ea typeface="Calibri"/>
                <a:cs typeface="Calibri"/>
              </a:rPr>
              <a:t>from</a:t>
            </a:r>
            <a:r>
              <a:rPr lang="es-ES" dirty="0">
                <a:ea typeface="Calibri"/>
                <a:cs typeface="Calibri"/>
              </a:rPr>
              <a:t>: </a:t>
            </a:r>
            <a:r>
              <a:rPr lang="es-ES" dirty="0" err="1">
                <a:ea typeface="Calibri"/>
                <a:cs typeface="Calibri"/>
              </a:rPr>
              <a:t>Sampletemplates</a:t>
            </a:r>
            <a:r>
              <a:rPr lang="es-ES" dirty="0">
                <a:ea typeface="Calibri"/>
                <a:cs typeface="Calibri"/>
              </a:rPr>
              <a:t> (2021). </a:t>
            </a:r>
          </a:p>
        </p:txBody>
      </p:sp>
      <p:sp>
        <p:nvSpPr>
          <p:cNvPr id="6" name="Bocadillo: rectángulo 5">
            <a:extLst>
              <a:ext uri="{FF2B5EF4-FFF2-40B4-BE49-F238E27FC236}">
                <a16:creationId xmlns="" xmlns:a16="http://schemas.microsoft.com/office/drawing/2014/main" id="{422DE0E3-7AAF-4FD2-9007-C0D80CC53E1D}"/>
              </a:ext>
            </a:extLst>
          </p:cNvPr>
          <p:cNvSpPr/>
          <p:nvPr/>
        </p:nvSpPr>
        <p:spPr>
          <a:xfrm>
            <a:off x="-1059175" y="3797725"/>
            <a:ext cx="1854704" cy="76513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dar formato interactivo a este cuadro comparativo.</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Rectángulo 8">
            <a:extLst>
              <a:ext uri="{FF2B5EF4-FFF2-40B4-BE49-F238E27FC236}">
                <a16:creationId xmlns="" xmlns:a16="http://schemas.microsoft.com/office/drawing/2014/main" id="{A8AF4058-B198-40A3-AFE9-09387EE36350}"/>
              </a:ext>
            </a:extLst>
          </p:cNvPr>
          <p:cNvSpPr/>
          <p:nvPr/>
        </p:nvSpPr>
        <p:spPr>
          <a:xfrm>
            <a:off x="986864" y="112045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dirty="0">
                <a:ea typeface="Calibri"/>
                <a:cs typeface="Calibri"/>
              </a:rPr>
              <a:t>1.1.2. Reference letter do’s and don’t  </a:t>
            </a:r>
          </a:p>
        </p:txBody>
      </p:sp>
      <p:sp>
        <p:nvSpPr>
          <p:cNvPr id="10" name="Bocadillo: rectángulo 9">
            <a:extLst>
              <a:ext uri="{FF2B5EF4-FFF2-40B4-BE49-F238E27FC236}">
                <a16:creationId xmlns="" xmlns:a16="http://schemas.microsoft.com/office/drawing/2014/main" id="{BA455273-5EE7-4D92-86D1-1A60612DB2ED}"/>
              </a:ext>
            </a:extLst>
          </p:cNvPr>
          <p:cNvSpPr/>
          <p:nvPr/>
        </p:nvSpPr>
        <p:spPr>
          <a:xfrm>
            <a:off x="-1058412" y="1188755"/>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 xmlns:a16="http://schemas.microsoft.com/office/drawing/2014/main" id="{0EF21809-4D2D-4EF1-9D90-145AED3FEEED}"/>
              </a:ext>
            </a:extLst>
          </p:cNvPr>
          <p:cNvSpPr/>
          <p:nvPr/>
        </p:nvSpPr>
        <p:spPr>
          <a:xfrm>
            <a:off x="-1059175" y="2292131"/>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245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 xmlns:a16="http://schemas.microsoft.com/office/drawing/2014/main" id="{2002D594-D570-4044-9A6A-2E16F7AA0CCC}"/>
              </a:ext>
            </a:extLst>
          </p:cNvPr>
          <p:cNvSpPr/>
          <p:nvPr/>
        </p:nvSpPr>
        <p:spPr>
          <a:xfrm>
            <a:off x="861298" y="740664"/>
            <a:ext cx="10557597" cy="59691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7" descr="Texto&#10;&#10;Descripción generada automáticamente">
            <a:extLst>
              <a:ext uri="{FF2B5EF4-FFF2-40B4-BE49-F238E27FC236}">
                <a16:creationId xmlns="" xmlns:a16="http://schemas.microsoft.com/office/drawing/2014/main" id="{1D724969-63C1-D3C8-0458-5CDC507E6451}"/>
              </a:ext>
            </a:extLst>
          </p:cNvPr>
          <p:cNvPicPr>
            <a:picLocks noGrp="1" noChangeAspect="1"/>
          </p:cNvPicPr>
          <p:nvPr>
            <p:ph sz="half" idx="2"/>
          </p:nvPr>
        </p:nvPicPr>
        <p:blipFill>
          <a:blip r:embed="rId2"/>
          <a:stretch>
            <a:fillRect/>
          </a:stretch>
        </p:blipFill>
        <p:spPr>
          <a:xfrm>
            <a:off x="3363939" y="1479247"/>
            <a:ext cx="5125929" cy="4826964"/>
          </a:xfrm>
        </p:spPr>
      </p:pic>
      <p:sp>
        <p:nvSpPr>
          <p:cNvPr id="3" name="CuadroTexto 2">
            <a:extLst>
              <a:ext uri="{FF2B5EF4-FFF2-40B4-BE49-F238E27FC236}">
                <a16:creationId xmlns="" xmlns:a16="http://schemas.microsoft.com/office/drawing/2014/main" id="{CDF180FD-99ED-71E3-0DBE-686E85A8547C}"/>
              </a:ext>
            </a:extLst>
          </p:cNvPr>
          <p:cNvSpPr txBox="1"/>
          <p:nvPr/>
        </p:nvSpPr>
        <p:spPr>
          <a:xfrm>
            <a:off x="4623139" y="6279196"/>
            <a:ext cx="5431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mn-lt"/>
                <a:cs typeface="+mn-lt"/>
              </a:rPr>
              <a:t>Taken</a:t>
            </a:r>
            <a:r>
              <a:rPr lang="es-ES" dirty="0">
                <a:ea typeface="+mn-lt"/>
                <a:cs typeface="+mn-lt"/>
              </a:rPr>
              <a:t> </a:t>
            </a:r>
            <a:r>
              <a:rPr lang="es-ES" dirty="0" err="1">
                <a:ea typeface="+mn-lt"/>
                <a:cs typeface="+mn-lt"/>
              </a:rPr>
              <a:t>from</a:t>
            </a:r>
            <a:r>
              <a:rPr lang="es-ES" dirty="0">
                <a:ea typeface="+mn-lt"/>
                <a:cs typeface="+mn-lt"/>
              </a:rPr>
              <a:t>:  </a:t>
            </a:r>
            <a:r>
              <a:rPr lang="es" dirty="0">
                <a:ea typeface="+mn-lt"/>
                <a:cs typeface="+mn-lt"/>
              </a:rPr>
              <a:t>Sampletemplates (2021).</a:t>
            </a:r>
            <a:endParaRPr lang="es" dirty="0">
              <a:solidFill>
                <a:srgbClr val="FF0000"/>
              </a:solidFill>
              <a:cs typeface="Calibri"/>
            </a:endParaRPr>
          </a:p>
        </p:txBody>
      </p:sp>
      <p:sp>
        <p:nvSpPr>
          <p:cNvPr id="5" name="Rectángulo 4">
            <a:extLst>
              <a:ext uri="{FF2B5EF4-FFF2-40B4-BE49-F238E27FC236}">
                <a16:creationId xmlns="" xmlns:a16="http://schemas.microsoft.com/office/drawing/2014/main" id="{7C5C6ACB-8390-4CB1-8A57-37A6F7B88AB6}"/>
              </a:ext>
            </a:extLst>
          </p:cNvPr>
          <p:cNvSpPr/>
          <p:nvPr/>
        </p:nvSpPr>
        <p:spPr>
          <a:xfrm>
            <a:off x="861297" y="18814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a:ea typeface="Calibri"/>
                <a:cs typeface="Calibri"/>
              </a:rPr>
              <a:t>1.1.3. Example of a reference letter </a:t>
            </a:r>
          </a:p>
        </p:txBody>
      </p:sp>
      <p:sp>
        <p:nvSpPr>
          <p:cNvPr id="9" name="CuadroTexto 8">
            <a:extLst>
              <a:ext uri="{FF2B5EF4-FFF2-40B4-BE49-F238E27FC236}">
                <a16:creationId xmlns="" xmlns:a16="http://schemas.microsoft.com/office/drawing/2014/main" id="{FA9ADF29-9B26-40FF-B004-C56AA100A3CF}"/>
              </a:ext>
            </a:extLst>
          </p:cNvPr>
          <p:cNvSpPr txBox="1"/>
          <p:nvPr/>
        </p:nvSpPr>
        <p:spPr>
          <a:xfrm>
            <a:off x="1458021" y="863179"/>
            <a:ext cx="10276095"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accent1"/>
                </a:solidFill>
              </a:rPr>
              <a:t> </a:t>
            </a:r>
            <a:r>
              <a:rPr lang="es-ES" dirty="0" err="1"/>
              <a:t>Click</a:t>
            </a:r>
            <a:r>
              <a:rPr lang="es-ES" dirty="0"/>
              <a:t> </a:t>
            </a:r>
            <a:r>
              <a:rPr lang="es-ES" dirty="0" err="1"/>
              <a:t>each</a:t>
            </a:r>
            <a:r>
              <a:rPr lang="es-ES" dirty="0"/>
              <a:t> </a:t>
            </a:r>
            <a:r>
              <a:rPr lang="es-ES" dirty="0" err="1"/>
              <a:t>icon</a:t>
            </a:r>
            <a:r>
              <a:rPr lang="es-ES" dirty="0"/>
              <a:t> to </a:t>
            </a:r>
            <a:r>
              <a:rPr lang="es-ES" dirty="0" err="1"/>
              <a:t>identify</a:t>
            </a:r>
            <a:r>
              <a:rPr lang="es-ES" dirty="0"/>
              <a:t> the </a:t>
            </a:r>
            <a:r>
              <a:rPr lang="es-ES" dirty="0" err="1"/>
              <a:t>basic</a:t>
            </a:r>
            <a:r>
              <a:rPr lang="es-ES" dirty="0"/>
              <a:t> </a:t>
            </a:r>
            <a:r>
              <a:rPr lang="es-ES" dirty="0" err="1"/>
              <a:t>elements</a:t>
            </a:r>
            <a:r>
              <a:rPr lang="es-ES" dirty="0"/>
              <a:t> </a:t>
            </a:r>
            <a:r>
              <a:rPr lang="es-ES" dirty="0" err="1"/>
              <a:t>of</a:t>
            </a:r>
            <a:r>
              <a:rPr lang="es-ES" dirty="0"/>
              <a:t> a </a:t>
            </a:r>
            <a:r>
              <a:rPr lang="es-ES" dirty="0" err="1"/>
              <a:t>reference</a:t>
            </a:r>
            <a:r>
              <a:rPr lang="es-ES" dirty="0"/>
              <a:t> </a:t>
            </a:r>
            <a:r>
              <a:rPr lang="es-ES" dirty="0" err="1"/>
              <a:t>letter</a:t>
            </a:r>
            <a:r>
              <a:rPr lang="es-ES" dirty="0"/>
              <a:t>.</a:t>
            </a:r>
            <a:endParaRPr lang="es" dirty="0">
              <a:cs typeface="Calibri"/>
            </a:endParaRPr>
          </a:p>
        </p:txBody>
      </p:sp>
      <p:sp>
        <p:nvSpPr>
          <p:cNvPr id="10" name="Bocadillo: rectángulo 9">
            <a:extLst>
              <a:ext uri="{FF2B5EF4-FFF2-40B4-BE49-F238E27FC236}">
                <a16:creationId xmlns="" xmlns:a16="http://schemas.microsoft.com/office/drawing/2014/main" id="{F8F2C148-337F-4ACA-9A73-0376C278DEE6}"/>
              </a:ext>
            </a:extLst>
          </p:cNvPr>
          <p:cNvSpPr/>
          <p:nvPr/>
        </p:nvSpPr>
        <p:spPr>
          <a:xfrm>
            <a:off x="-1223004" y="194665"/>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 xmlns:a16="http://schemas.microsoft.com/office/drawing/2014/main" id="{F412975E-33DC-45CC-8361-B31B53DC150E}"/>
              </a:ext>
            </a:extLst>
          </p:cNvPr>
          <p:cNvSpPr/>
          <p:nvPr/>
        </p:nvSpPr>
        <p:spPr>
          <a:xfrm>
            <a:off x="-1223004" y="1047885"/>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 xmlns:a16="http://schemas.microsoft.com/office/drawing/2014/main" id="{29305A18-A91E-4005-8055-3448C63EAE0E}"/>
              </a:ext>
            </a:extLst>
          </p:cNvPr>
          <p:cNvSpPr/>
          <p:nvPr/>
        </p:nvSpPr>
        <p:spPr>
          <a:xfrm>
            <a:off x="-908528" y="2102119"/>
            <a:ext cx="3143244" cy="975587"/>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a:t>
            </a:r>
            <a:r>
              <a:rPr lang="es-MX" sz="1200">
                <a:solidFill>
                  <a:prstClr val="black"/>
                </a:solidFill>
                <a:latin typeface="Calibri" panose="020F0502020204030204"/>
              </a:rPr>
              <a:t>imagen para presentarla como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imagen guiada. En documento anexo te comparto el esquema completo que realizaron las maestras.</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Imagen 12">
            <a:extLst>
              <a:ext uri="{FF2B5EF4-FFF2-40B4-BE49-F238E27FC236}">
                <a16:creationId xmlns="" xmlns:a16="http://schemas.microsoft.com/office/drawing/2014/main" id="{172F8E77-939F-4BC8-9CDD-8772957C3623}"/>
              </a:ext>
            </a:extLst>
          </p:cNvPr>
          <p:cNvPicPr>
            <a:picLocks noChangeAspect="1"/>
          </p:cNvPicPr>
          <p:nvPr/>
        </p:nvPicPr>
        <p:blipFill>
          <a:blip r:embed="rId3"/>
          <a:stretch>
            <a:fillRect/>
          </a:stretch>
        </p:blipFill>
        <p:spPr>
          <a:xfrm>
            <a:off x="962285" y="874017"/>
            <a:ext cx="462506" cy="318471"/>
          </a:xfrm>
          <a:prstGeom prst="rect">
            <a:avLst/>
          </a:prstGeom>
        </p:spPr>
      </p:pic>
    </p:spTree>
    <p:extLst>
      <p:ext uri="{BB962C8B-B14F-4D97-AF65-F5344CB8AC3E}">
        <p14:creationId xmlns:p14="http://schemas.microsoft.com/office/powerpoint/2010/main" val="105065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 xmlns:a16="http://schemas.microsoft.com/office/drawing/2014/main" id="{13DA7711-C679-4464-AC7A-D7212C690CB8}"/>
              </a:ext>
            </a:extLst>
          </p:cNvPr>
          <p:cNvSpPr/>
          <p:nvPr/>
        </p:nvSpPr>
        <p:spPr>
          <a:xfrm>
            <a:off x="1009202" y="1870700"/>
            <a:ext cx="10534459" cy="48391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defRPr/>
            </a:pPr>
            <a:r>
              <a:rPr lang="en-US" dirty="0">
                <a:solidFill>
                  <a:prstClr val="white"/>
                </a:solidFill>
                <a:ea typeface="Calibri"/>
                <a:cs typeface="Calibri"/>
              </a:rPr>
              <a:t>1.2.1. What is an application letter?</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323569" y="2605756"/>
            <a:ext cx="7598752" cy="3785652"/>
          </a:xfrm>
          <a:prstGeom prst="rect">
            <a:avLst/>
          </a:prstGeom>
          <a:noFill/>
          <a:ln w="28575">
            <a:solidFill>
              <a:srgbClr val="FF3399"/>
            </a:solidFill>
          </a:ln>
        </p:spPr>
        <p:txBody>
          <a:bodyPr wrap="square" lIns="91440" tIns="45720" rIns="91440" bIns="45720" rtlCol="0" anchor="t">
            <a:spAutoFit/>
          </a:bodyPr>
          <a:lstStyle/>
          <a:p>
            <a:pPr algn="just"/>
            <a:r>
              <a:rPr lang="en-US" sz="1200" dirty="0">
                <a:ea typeface="+mn-lt"/>
                <a:cs typeface="+mn-lt"/>
              </a:rPr>
              <a:t>According to </a:t>
            </a:r>
            <a:r>
              <a:rPr lang="en-US" sz="1200" dirty="0" err="1">
                <a:ea typeface="+mn-lt"/>
                <a:cs typeface="+mn-lt"/>
              </a:rPr>
              <a:t>Alread</a:t>
            </a:r>
            <a:r>
              <a:rPr lang="en-US" sz="1200" dirty="0">
                <a:ea typeface="+mn-lt"/>
                <a:cs typeface="+mn-lt"/>
              </a:rPr>
              <a:t> et al. (2009) the application letter is essentially a sales letter in which you market your skills, abilities, and knowledge. Therefore, your application letter must be persuasive. The successful application letter accomplishes four tasks:</a:t>
            </a:r>
            <a:endParaRPr lang="es-ES" sz="1200" dirty="0"/>
          </a:p>
          <a:p>
            <a:pPr marL="152400" indent="-152400" algn="just"/>
            <a:r>
              <a:rPr lang="en-US" sz="1200" dirty="0">
                <a:ea typeface="+mn-lt"/>
                <a:cs typeface="+mn-lt"/>
              </a:rPr>
              <a:t>1. It catches the reader’s attention favorably by describing how your skills will contribute to the organization,</a:t>
            </a:r>
            <a:endParaRPr lang="es-ES" sz="1200" dirty="0"/>
          </a:p>
          <a:p>
            <a:pPr marL="152400" indent="-152400" algn="just"/>
            <a:r>
              <a:rPr lang="en-US" sz="1200" dirty="0">
                <a:ea typeface="+mn-lt"/>
                <a:cs typeface="+mn-lt"/>
              </a:rPr>
              <a:t>2. It explains which particular job interests you and why,</a:t>
            </a:r>
            <a:endParaRPr lang="es-ES" sz="1200" dirty="0"/>
          </a:p>
          <a:p>
            <a:pPr marL="152400" indent="-152400" algn="just"/>
            <a:r>
              <a:rPr lang="en-US" sz="1200" dirty="0">
                <a:ea typeface="+mn-lt"/>
                <a:cs typeface="+mn-lt"/>
              </a:rPr>
              <a:t>3. It convinces the reader that you are qualified for the job by highlighting and interpreting the particularly impressive qualifications in your résumé, and</a:t>
            </a:r>
            <a:endParaRPr lang="es-ES" sz="1200" dirty="0"/>
          </a:p>
          <a:p>
            <a:pPr marL="152400" indent="-152400" algn="just"/>
            <a:r>
              <a:rPr lang="en-US" sz="1200" dirty="0">
                <a:ea typeface="+mn-lt"/>
                <a:cs typeface="+mn-lt"/>
              </a:rPr>
              <a:t>4. It requests an interview</a:t>
            </a:r>
            <a:endParaRPr lang="es-ES" sz="1200" dirty="0"/>
          </a:p>
          <a:p>
            <a:pPr algn="just"/>
            <a:r>
              <a:rPr lang="en-US" sz="1200" b="1" dirty="0">
                <a:solidFill>
                  <a:schemeClr val="accent1"/>
                </a:solidFill>
                <a:ea typeface="+mn-lt"/>
                <a:cs typeface="+mn-lt"/>
              </a:rPr>
              <a:t>Application letter checklist:</a:t>
            </a:r>
            <a:endParaRPr lang="es-ES" sz="1200" b="1" dirty="0">
              <a:solidFill>
                <a:schemeClr val="accent1"/>
              </a:solidFill>
            </a:endParaRPr>
          </a:p>
          <a:p>
            <a:pPr algn="just"/>
            <a:r>
              <a:rPr lang="en-US" sz="1200" b="1" dirty="0">
                <a:ea typeface="+mn-lt"/>
                <a:cs typeface="+mn-lt"/>
              </a:rPr>
              <a:t>Here there are some other important considerations to take into account:</a:t>
            </a:r>
            <a:endParaRPr lang="es-ES" sz="1200" dirty="0"/>
          </a:p>
          <a:p>
            <a:pPr marL="152400" indent="-152400" algn="just"/>
            <a:r>
              <a:rPr lang="en-US" sz="1200" dirty="0">
                <a:ea typeface="+mn-lt"/>
                <a:cs typeface="+mn-lt"/>
              </a:rPr>
              <a:t>1. Identify the job by title and let the recipient know how you heard about it.</a:t>
            </a:r>
            <a:endParaRPr lang="es-ES" sz="1200" dirty="0"/>
          </a:p>
          <a:p>
            <a:pPr marL="152400" indent="-152400" algn="just"/>
            <a:r>
              <a:rPr lang="en-US" sz="1200" dirty="0">
                <a:ea typeface="+mn-lt"/>
                <a:cs typeface="+mn-lt"/>
              </a:rPr>
              <a:t>2. Summarize your qualifications for the job, specifically your work experience, activities that show your leadership skills, and your educational background.</a:t>
            </a:r>
            <a:endParaRPr lang="es-ES" sz="1200" dirty="0"/>
          </a:p>
          <a:p>
            <a:pPr marL="152400" indent="-152400" algn="just"/>
            <a:r>
              <a:rPr lang="en-US" sz="1200" dirty="0">
                <a:ea typeface="+mn-lt"/>
                <a:cs typeface="+mn-lt"/>
              </a:rPr>
              <a:t>3. Refer the reader to your enclosed resume.</a:t>
            </a:r>
            <a:endParaRPr lang="es-ES" sz="1200" dirty="0"/>
          </a:p>
          <a:p>
            <a:pPr marL="152400" indent="-152400" algn="just"/>
            <a:r>
              <a:rPr lang="en-US" sz="1200" dirty="0">
                <a:ea typeface="+mn-lt"/>
                <a:cs typeface="+mn-lt"/>
              </a:rPr>
              <a:t>4. Ask for an interview, stating where you can be reached and when you will be available. If your prospective employer is located in another city and you plan to visit the area, mention the dates for your trip.</a:t>
            </a:r>
            <a:endParaRPr lang="es-ES" sz="1200" dirty="0"/>
          </a:p>
          <a:p>
            <a:pPr marL="152400" indent="-152400" algn="just"/>
            <a:r>
              <a:rPr lang="en-US" sz="1200" dirty="0">
                <a:ea typeface="+mn-lt"/>
                <a:cs typeface="+mn-lt"/>
              </a:rPr>
              <a:t>5. If you are applying for a specific job, include any information pertinent to the position that is not included in your resume.</a:t>
            </a:r>
            <a:endParaRPr lang="es-ES" sz="1200" dirty="0"/>
          </a:p>
          <a:p>
            <a:pPr algn="just"/>
            <a:r>
              <a:rPr lang="en-US" sz="1200" dirty="0">
                <a:ea typeface="+mn-lt"/>
                <a:cs typeface="+mn-lt"/>
              </a:rPr>
              <a:t>To save your reader time and to call attention to your strengths as a candidate, state your objective directly at the beginning of the letter.</a:t>
            </a:r>
            <a:endParaRPr lang="en-US" sz="1200" dirty="0"/>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97462B0D-02D5-CE2A-C8DB-91BC12F90553}"/>
              </a:ext>
            </a:extLst>
          </p:cNvPr>
          <p:cNvSpPr txBox="1"/>
          <p:nvPr/>
        </p:nvSpPr>
        <p:spPr>
          <a:xfrm>
            <a:off x="1660026" y="682310"/>
            <a:ext cx="4854135" cy="338554"/>
          </a:xfrm>
          <a:prstGeom prst="rect">
            <a:avLst/>
          </a:prstGeom>
          <a:noFill/>
        </p:spPr>
        <p:txBody>
          <a:bodyPr wrap="square" lIns="91440" tIns="45720" rIns="91440" bIns="45720" rtlCol="0" anchor="t">
            <a:spAutoFit/>
          </a:bodyPr>
          <a:lstStyle/>
          <a:p>
            <a:r>
              <a:rPr lang="es-MX" sz="1600" dirty="0">
                <a:ea typeface="+mn-lt"/>
                <a:cs typeface="+mn-lt"/>
              </a:rPr>
              <a:t>Click on each tab to see its content. </a:t>
            </a:r>
            <a:endParaRPr lang="es-ES" sz="1600" dirty="0">
              <a:cs typeface="Calibri"/>
            </a:endParaRPr>
          </a:p>
        </p:txBody>
      </p:sp>
      <p:sp>
        <p:nvSpPr>
          <p:cNvPr id="10" name="CuadroTexto 9">
            <a:extLst>
              <a:ext uri="{FF2B5EF4-FFF2-40B4-BE49-F238E27FC236}">
                <a16:creationId xmlns="" xmlns:a16="http://schemas.microsoft.com/office/drawing/2014/main" id="{5E1D72B7-5889-4A8C-9455-8D1914D3D4CC}"/>
              </a:ext>
            </a:extLst>
          </p:cNvPr>
          <p:cNvSpPr txBox="1"/>
          <p:nvPr/>
        </p:nvSpPr>
        <p:spPr>
          <a:xfrm>
            <a:off x="1005153" y="1032293"/>
            <a:ext cx="5157786" cy="369332"/>
          </a:xfrm>
          <a:prstGeom prst="rect">
            <a:avLst/>
          </a:prstGeom>
          <a:noFill/>
        </p:spPr>
        <p:txBody>
          <a:bodyPr wrap="square" lIns="91440" tIns="45720" rIns="91440" bIns="45720" rtlCol="0" anchor="t">
            <a:spAutoFit/>
          </a:bodyPr>
          <a:lstStyle/>
          <a:p>
            <a:r>
              <a:rPr lang="es-MX" b="1" dirty="0"/>
              <a:t>1.2. Aplication letter</a:t>
            </a:r>
          </a:p>
        </p:txBody>
      </p:sp>
      <p:sp>
        <p:nvSpPr>
          <p:cNvPr id="11" name="Bocadillo: rectángulo 10">
            <a:extLst>
              <a:ext uri="{FF2B5EF4-FFF2-40B4-BE49-F238E27FC236}">
                <a16:creationId xmlns="" xmlns:a16="http://schemas.microsoft.com/office/drawing/2014/main" id="{D4FF8349-5294-4114-817B-EFCF78C25D60}"/>
              </a:ext>
            </a:extLst>
          </p:cNvPr>
          <p:cNvSpPr/>
          <p:nvPr/>
        </p:nvSpPr>
        <p:spPr>
          <a:xfrm>
            <a:off x="-1021006" y="984114"/>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CuadroTexto 11">
            <a:extLst>
              <a:ext uri="{FF2B5EF4-FFF2-40B4-BE49-F238E27FC236}">
                <a16:creationId xmlns="" xmlns:a16="http://schemas.microsoft.com/office/drawing/2014/main" id="{ADA93AF2-6884-44F7-8001-1E8C4934C449}"/>
              </a:ext>
            </a:extLst>
          </p:cNvPr>
          <p:cNvSpPr txBox="1"/>
          <p:nvPr/>
        </p:nvSpPr>
        <p:spPr>
          <a:xfrm>
            <a:off x="1637213" y="1879264"/>
            <a:ext cx="9462471" cy="584775"/>
          </a:xfrm>
          <a:prstGeom prst="rect">
            <a:avLst/>
          </a:prstGeom>
          <a:noFill/>
          <a:ln>
            <a:noFill/>
          </a:ln>
        </p:spPr>
        <p:txBody>
          <a:bodyPr wrap="square" lIns="91440" tIns="45720" rIns="91440" bIns="45720" rtlCol="0" anchor="t">
            <a:spAutoFit/>
          </a:bodyPr>
          <a:lstStyle/>
          <a:p>
            <a:pPr algn="just"/>
            <a:r>
              <a:rPr lang="en-US" sz="1600" dirty="0">
                <a:ea typeface="+mn-lt"/>
                <a:cs typeface="+mn-lt"/>
              </a:rPr>
              <a:t>Click the </a:t>
            </a:r>
            <a:r>
              <a:rPr lang="en-US" sz="1600" b="1" dirty="0">
                <a:ea typeface="+mn-lt"/>
                <a:cs typeface="+mn-lt"/>
              </a:rPr>
              <a:t>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an application letter is and some recommendations for writing this type of documents are also included.</a:t>
            </a:r>
            <a:endParaRPr lang="es-ES" sz="1600" dirty="0">
              <a:ea typeface="Calibri"/>
              <a:cs typeface="Calibri"/>
            </a:endParaRPr>
          </a:p>
        </p:txBody>
      </p:sp>
      <p:pic>
        <p:nvPicPr>
          <p:cNvPr id="15" name="Gráfico 14" descr="Presentación con gráfico de barras con relleno sólido">
            <a:extLst>
              <a:ext uri="{FF2B5EF4-FFF2-40B4-BE49-F238E27FC236}">
                <a16:creationId xmlns="" xmlns:a16="http://schemas.microsoft.com/office/drawing/2014/main" id="{5BD32646-873E-4A43-9417-E9D171895F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541774" y="2632162"/>
            <a:ext cx="3001887" cy="3001887"/>
          </a:xfrm>
          <a:prstGeom prst="rect">
            <a:avLst/>
          </a:prstGeom>
        </p:spPr>
      </p:pic>
      <p:sp>
        <p:nvSpPr>
          <p:cNvPr id="16" name="Bocadillo: rectángulo 15">
            <a:extLst>
              <a:ext uri="{FF2B5EF4-FFF2-40B4-BE49-F238E27FC236}">
                <a16:creationId xmlns="" xmlns:a16="http://schemas.microsoft.com/office/drawing/2014/main" id="{A04B5A33-60DA-4885-8F2B-4FE27C92E953}"/>
              </a:ext>
            </a:extLst>
          </p:cNvPr>
          <p:cNvSpPr/>
          <p:nvPr/>
        </p:nvSpPr>
        <p:spPr>
          <a:xfrm>
            <a:off x="-1058412" y="3884404"/>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80B815EA-206B-49C1-9494-1DD5E5128E59}"/>
              </a:ext>
            </a:extLst>
          </p:cNvPr>
          <p:cNvSpPr/>
          <p:nvPr/>
        </p:nvSpPr>
        <p:spPr>
          <a:xfrm>
            <a:off x="-1021006" y="2189233"/>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3E78BF3F-8B35-48A1-89E2-90290C78A25D}"/>
              </a:ext>
            </a:extLst>
          </p:cNvPr>
          <p:cNvSpPr/>
          <p:nvPr/>
        </p:nvSpPr>
        <p:spPr>
          <a:xfrm>
            <a:off x="-1015736" y="1546728"/>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0" name="Imagen 19">
            <a:extLst>
              <a:ext uri="{FF2B5EF4-FFF2-40B4-BE49-F238E27FC236}">
                <a16:creationId xmlns="" xmlns:a16="http://schemas.microsoft.com/office/drawing/2014/main" id="{CC953715-B4C7-43FB-BEBE-701EBE3A293C}"/>
              </a:ext>
            </a:extLst>
          </p:cNvPr>
          <p:cNvPicPr>
            <a:picLocks noChangeAspect="1"/>
          </p:cNvPicPr>
          <p:nvPr/>
        </p:nvPicPr>
        <p:blipFill>
          <a:blip r:embed="rId2"/>
          <a:stretch>
            <a:fillRect/>
          </a:stretch>
        </p:blipFill>
        <p:spPr>
          <a:xfrm>
            <a:off x="1092316" y="2012417"/>
            <a:ext cx="462506" cy="318471"/>
          </a:xfrm>
          <a:prstGeom prst="rect">
            <a:avLst/>
          </a:prstGeom>
        </p:spPr>
      </p:pic>
    </p:spTree>
    <p:extLst>
      <p:ext uri="{BB962C8B-B14F-4D97-AF65-F5344CB8AC3E}">
        <p14:creationId xmlns:p14="http://schemas.microsoft.com/office/powerpoint/2010/main" val="424958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335024"/>
            <a:ext cx="10557598" cy="565461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800512"/>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a:latin typeface="Calibri" panose="020F0502020204030204"/>
                <a:cs typeface="Calibri"/>
              </a:rPr>
              <a:t>1.2.2. </a:t>
            </a:r>
            <a:r>
              <a:rPr lang="es-MX" err="1">
                <a:latin typeface="Calibri" panose="020F0502020204030204"/>
                <a:cs typeface="Calibri"/>
              </a:rPr>
              <a:t>Example</a:t>
            </a:r>
            <a:r>
              <a:rPr lang="es-MX">
                <a:latin typeface="Calibri" panose="020F0502020204030204"/>
                <a:cs typeface="Calibri"/>
              </a:rPr>
              <a:t> </a:t>
            </a:r>
            <a:r>
              <a:rPr lang="es-MX" err="1">
                <a:latin typeface="Calibri" panose="020F0502020204030204"/>
                <a:cs typeface="Calibri"/>
              </a:rPr>
              <a:t>of</a:t>
            </a:r>
            <a:r>
              <a:rPr lang="es-MX">
                <a:latin typeface="Calibri" panose="020F0502020204030204"/>
                <a:cs typeface="Calibri"/>
              </a:rPr>
              <a:t> </a:t>
            </a:r>
            <a:r>
              <a:rPr lang="es-MX" err="1">
                <a:latin typeface="Calibri" panose="020F0502020204030204"/>
                <a:cs typeface="Calibri"/>
              </a:rPr>
              <a:t>an</a:t>
            </a:r>
            <a:r>
              <a:rPr lang="es-MX">
                <a:latin typeface="Calibri" panose="020F0502020204030204"/>
                <a:cs typeface="Calibri"/>
              </a:rPr>
              <a:t> </a:t>
            </a:r>
            <a:r>
              <a:rPr lang="es-MX" err="1">
                <a:latin typeface="Calibri" panose="020F0502020204030204"/>
                <a:cs typeface="Calibri"/>
              </a:rPr>
              <a:t>Application</a:t>
            </a:r>
            <a:r>
              <a:rPr lang="es-MX">
                <a:latin typeface="Calibri" panose="020F0502020204030204"/>
                <a:cs typeface="Calibri"/>
              </a:rPr>
              <a:t> </a:t>
            </a:r>
            <a:r>
              <a:rPr lang="es-MX" err="1">
                <a:latin typeface="Calibri" panose="020F0502020204030204"/>
                <a:cs typeface="Calibri"/>
              </a:rPr>
              <a:t>Letter</a:t>
            </a:r>
            <a:r>
              <a:rPr lang="es-MX">
                <a:latin typeface="Calibri" panose="020F0502020204030204"/>
                <a:cs typeface="Calibri"/>
              </a:rPr>
              <a:t> </a:t>
            </a:r>
            <a:endParaRPr lang="es-MX" sz="1800" i="0" u="none" strike="noStrike" kern="1200" cap="none" spc="0" normalizeH="0" baseline="0" noProof="0">
              <a:ln>
                <a:noFill/>
              </a:ln>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pic>
        <p:nvPicPr>
          <p:cNvPr id="5" name="Imagen 5" descr="Interfaz de usuario gráfica, Texto, Aplicación&#10;&#10;Descripción generada automáticamente">
            <a:extLst>
              <a:ext uri="{FF2B5EF4-FFF2-40B4-BE49-F238E27FC236}">
                <a16:creationId xmlns="" xmlns:a16="http://schemas.microsoft.com/office/drawing/2014/main" id="{6503E424-D2D7-3D87-A616-938FB0F681F7}"/>
              </a:ext>
            </a:extLst>
          </p:cNvPr>
          <p:cNvPicPr>
            <a:picLocks noChangeAspect="1"/>
          </p:cNvPicPr>
          <p:nvPr/>
        </p:nvPicPr>
        <p:blipFill>
          <a:blip r:embed="rId2"/>
          <a:stretch>
            <a:fillRect/>
          </a:stretch>
        </p:blipFill>
        <p:spPr>
          <a:xfrm>
            <a:off x="3581746" y="2019199"/>
            <a:ext cx="4486219" cy="4838801"/>
          </a:xfrm>
          <a:prstGeom prst="rect">
            <a:avLst/>
          </a:prstGeom>
        </p:spPr>
      </p:pic>
      <p:sp>
        <p:nvSpPr>
          <p:cNvPr id="4" name="CuadroTexto 3">
            <a:extLst>
              <a:ext uri="{FF2B5EF4-FFF2-40B4-BE49-F238E27FC236}">
                <a16:creationId xmlns="" xmlns:a16="http://schemas.microsoft.com/office/drawing/2014/main" id="{B5E3A2A7-7A0B-DD74-9FB0-1469187AC342}"/>
              </a:ext>
            </a:extLst>
          </p:cNvPr>
          <p:cNvSpPr txBox="1"/>
          <p:nvPr/>
        </p:nvSpPr>
        <p:spPr>
          <a:xfrm>
            <a:off x="4437131" y="6415987"/>
            <a:ext cx="358683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600" dirty="0" err="1">
                <a:ea typeface="+mn-lt"/>
                <a:cs typeface="+mn-lt"/>
              </a:rPr>
              <a:t>Taken</a:t>
            </a:r>
            <a:r>
              <a:rPr lang="es-ES" sz="1600" dirty="0">
                <a:ea typeface="+mn-lt"/>
                <a:cs typeface="+mn-lt"/>
              </a:rPr>
              <a:t> </a:t>
            </a:r>
            <a:r>
              <a:rPr lang="es-ES" sz="1600" dirty="0" err="1">
                <a:ea typeface="+mn-lt"/>
                <a:cs typeface="+mn-lt"/>
              </a:rPr>
              <a:t>from</a:t>
            </a:r>
            <a:r>
              <a:rPr lang="es-ES" sz="1600" dirty="0">
                <a:ea typeface="+mn-lt"/>
                <a:cs typeface="+mn-lt"/>
              </a:rPr>
              <a:t>: </a:t>
            </a:r>
            <a:r>
              <a:rPr lang="es-ES" sz="1600" dirty="0" err="1">
                <a:ea typeface="+mn-lt"/>
                <a:cs typeface="+mn-lt"/>
              </a:rPr>
              <a:t>The</a:t>
            </a:r>
            <a:r>
              <a:rPr lang="es-ES" sz="1600" dirty="0">
                <a:ea typeface="+mn-lt"/>
                <a:cs typeface="+mn-lt"/>
              </a:rPr>
              <a:t> </a:t>
            </a:r>
            <a:r>
              <a:rPr lang="es-ES" sz="1600" dirty="0" err="1">
                <a:ea typeface="+mn-lt"/>
                <a:cs typeface="+mn-lt"/>
              </a:rPr>
              <a:t>writing</a:t>
            </a:r>
            <a:r>
              <a:rPr lang="es-ES" sz="1600" dirty="0">
                <a:ea typeface="+mn-lt"/>
                <a:cs typeface="+mn-lt"/>
              </a:rPr>
              <a:t> Center (s. f.).</a:t>
            </a:r>
            <a:endParaRPr lang="es-ES" sz="1600" dirty="0"/>
          </a:p>
        </p:txBody>
      </p:sp>
      <p:sp>
        <p:nvSpPr>
          <p:cNvPr id="12" name="Bocadillo: rectángulo 11">
            <a:extLst>
              <a:ext uri="{FF2B5EF4-FFF2-40B4-BE49-F238E27FC236}">
                <a16:creationId xmlns="" xmlns:a16="http://schemas.microsoft.com/office/drawing/2014/main" id="{5FB121DA-1502-4884-A592-ACBBCBC0D5A4}"/>
              </a:ext>
            </a:extLst>
          </p:cNvPr>
          <p:cNvSpPr/>
          <p:nvPr/>
        </p:nvSpPr>
        <p:spPr>
          <a:xfrm>
            <a:off x="-1015566" y="800512"/>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CuadroTexto 13">
            <a:extLst>
              <a:ext uri="{FF2B5EF4-FFF2-40B4-BE49-F238E27FC236}">
                <a16:creationId xmlns="" xmlns:a16="http://schemas.microsoft.com/office/drawing/2014/main" id="{5DE70DCC-C119-4850-9831-8C6A341B6196}"/>
              </a:ext>
            </a:extLst>
          </p:cNvPr>
          <p:cNvSpPr txBox="1"/>
          <p:nvPr/>
        </p:nvSpPr>
        <p:spPr>
          <a:xfrm>
            <a:off x="1616073" y="1412133"/>
            <a:ext cx="10276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mn-lt"/>
                <a:cs typeface="+mn-lt"/>
              </a:rPr>
              <a:t>Click</a:t>
            </a:r>
            <a:r>
              <a:rPr lang="es-ES" dirty="0">
                <a:ea typeface="+mn-lt"/>
                <a:cs typeface="+mn-lt"/>
              </a:rPr>
              <a:t> </a:t>
            </a:r>
            <a:r>
              <a:rPr lang="es-ES" dirty="0" err="1">
                <a:ea typeface="+mn-lt"/>
                <a:cs typeface="+mn-lt"/>
              </a:rPr>
              <a:t>each</a:t>
            </a:r>
            <a:r>
              <a:rPr lang="es-ES" dirty="0">
                <a:ea typeface="+mn-lt"/>
                <a:cs typeface="+mn-lt"/>
              </a:rPr>
              <a:t> </a:t>
            </a:r>
            <a:r>
              <a:rPr lang="es-ES" dirty="0" err="1">
                <a:ea typeface="+mn-lt"/>
                <a:cs typeface="+mn-lt"/>
              </a:rPr>
              <a:t>icon</a:t>
            </a:r>
            <a:r>
              <a:rPr lang="es-ES" dirty="0">
                <a:ea typeface="+mn-lt"/>
                <a:cs typeface="+mn-lt"/>
              </a:rPr>
              <a:t> </a:t>
            </a:r>
            <a:r>
              <a:rPr lang="es-ES" dirty="0" err="1">
                <a:ea typeface="+mn-lt"/>
                <a:cs typeface="+mn-lt"/>
              </a:rPr>
              <a:t>to</a:t>
            </a:r>
            <a:r>
              <a:rPr lang="es-ES" dirty="0">
                <a:ea typeface="+mn-lt"/>
                <a:cs typeface="+mn-lt"/>
              </a:rPr>
              <a:t> </a:t>
            </a:r>
            <a:r>
              <a:rPr lang="es-ES" dirty="0" err="1">
                <a:ea typeface="+mn-lt"/>
                <a:cs typeface="+mn-lt"/>
              </a:rPr>
              <a:t>identify</a:t>
            </a:r>
            <a:r>
              <a:rPr lang="es-ES" dirty="0">
                <a:ea typeface="+mn-lt"/>
                <a:cs typeface="+mn-lt"/>
              </a:rPr>
              <a:t> </a:t>
            </a:r>
            <a:r>
              <a:rPr lang="es-ES" dirty="0" err="1">
                <a:ea typeface="+mn-lt"/>
                <a:cs typeface="+mn-lt"/>
              </a:rPr>
              <a:t>the</a:t>
            </a:r>
            <a:r>
              <a:rPr lang="es-ES" dirty="0">
                <a:ea typeface="+mn-lt"/>
                <a:cs typeface="+mn-lt"/>
              </a:rPr>
              <a:t> </a:t>
            </a:r>
            <a:r>
              <a:rPr lang="es-ES" dirty="0" err="1">
                <a:ea typeface="+mn-lt"/>
                <a:cs typeface="+mn-lt"/>
              </a:rPr>
              <a:t>basic</a:t>
            </a:r>
            <a:r>
              <a:rPr lang="es-ES" dirty="0"/>
              <a:t> </a:t>
            </a:r>
            <a:r>
              <a:rPr lang="es-ES" dirty="0" err="1"/>
              <a:t>elements</a:t>
            </a:r>
            <a:r>
              <a:rPr lang="es-ES" dirty="0">
                <a:ea typeface="+mn-lt"/>
                <a:cs typeface="+mn-lt"/>
              </a:rPr>
              <a:t> </a:t>
            </a:r>
            <a:r>
              <a:rPr lang="es-ES" dirty="0" err="1">
                <a:ea typeface="+mn-lt"/>
                <a:cs typeface="+mn-lt"/>
              </a:rPr>
              <a:t>of</a:t>
            </a:r>
            <a:r>
              <a:rPr lang="es-ES" dirty="0">
                <a:ea typeface="+mn-lt"/>
                <a:cs typeface="+mn-lt"/>
              </a:rPr>
              <a:t> </a:t>
            </a:r>
            <a:r>
              <a:rPr lang="es-ES" dirty="0" err="1">
                <a:ea typeface="+mn-lt"/>
                <a:cs typeface="+mn-lt"/>
              </a:rPr>
              <a:t>an</a:t>
            </a:r>
            <a:r>
              <a:rPr lang="es-ES" dirty="0">
                <a:ea typeface="+mn-lt"/>
                <a:cs typeface="+mn-lt"/>
              </a:rPr>
              <a:t> </a:t>
            </a:r>
            <a:r>
              <a:rPr lang="es-ES" dirty="0" err="1">
                <a:ea typeface="+mn-lt"/>
                <a:cs typeface="+mn-lt"/>
              </a:rPr>
              <a:t>application</a:t>
            </a:r>
            <a:r>
              <a:rPr lang="es-ES" dirty="0">
                <a:ea typeface="+mn-lt"/>
                <a:cs typeface="+mn-lt"/>
              </a:rPr>
              <a:t> </a:t>
            </a:r>
            <a:r>
              <a:rPr lang="es-ES" dirty="0" err="1">
                <a:ea typeface="+mn-lt"/>
                <a:cs typeface="+mn-lt"/>
              </a:rPr>
              <a:t>letter</a:t>
            </a:r>
            <a:r>
              <a:rPr lang="es-ES" dirty="0">
                <a:ea typeface="+mn-lt"/>
                <a:cs typeface="+mn-lt"/>
              </a:rPr>
              <a:t>. </a:t>
            </a:r>
          </a:p>
        </p:txBody>
      </p:sp>
      <p:sp>
        <p:nvSpPr>
          <p:cNvPr id="15" name="Bocadillo: rectángulo 14">
            <a:extLst>
              <a:ext uri="{FF2B5EF4-FFF2-40B4-BE49-F238E27FC236}">
                <a16:creationId xmlns="" xmlns:a16="http://schemas.microsoft.com/office/drawing/2014/main" id="{1E86E4DD-E6B8-48BF-B307-69F7921B18B1}"/>
              </a:ext>
            </a:extLst>
          </p:cNvPr>
          <p:cNvSpPr/>
          <p:nvPr/>
        </p:nvSpPr>
        <p:spPr>
          <a:xfrm>
            <a:off x="-360583" y="4100949"/>
            <a:ext cx="3143244" cy="975587"/>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imagen para presentarla como</a:t>
            </a:r>
            <a:r>
              <a:rPr lang="es-MX" sz="1200">
                <a:solidFill>
                  <a:prstClr val="black"/>
                </a:solidFill>
                <a:latin typeface="Calibri" panose="020F0502020204030204"/>
              </a:rPr>
              <a:t>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imagen guiada. En documento anexo te comparto el esquema completo que realizaron las maestras.</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Imagen 10">
            <a:extLst>
              <a:ext uri="{FF2B5EF4-FFF2-40B4-BE49-F238E27FC236}">
                <a16:creationId xmlns="" xmlns:a16="http://schemas.microsoft.com/office/drawing/2014/main" id="{810480C2-98FF-4419-BF5D-1F0EDE7E8D62}"/>
              </a:ext>
            </a:extLst>
          </p:cNvPr>
          <p:cNvPicPr>
            <a:picLocks noChangeAspect="1"/>
          </p:cNvPicPr>
          <p:nvPr/>
        </p:nvPicPr>
        <p:blipFill>
          <a:blip r:embed="rId3"/>
          <a:stretch>
            <a:fillRect/>
          </a:stretch>
        </p:blipFill>
        <p:spPr>
          <a:xfrm>
            <a:off x="1141538" y="1437563"/>
            <a:ext cx="462506" cy="318471"/>
          </a:xfrm>
          <a:prstGeom prst="rect">
            <a:avLst/>
          </a:prstGeom>
        </p:spPr>
      </p:pic>
    </p:spTree>
    <p:extLst>
      <p:ext uri="{BB962C8B-B14F-4D97-AF65-F5344CB8AC3E}">
        <p14:creationId xmlns:p14="http://schemas.microsoft.com/office/powerpoint/2010/main" val="42587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682615"/>
            <a:ext cx="10557598" cy="50561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140796"/>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1.3.1</a:t>
            </a:r>
            <a:r>
              <a:rPr lang="es-MX" dirty="0">
                <a:cs typeface="Calibri"/>
              </a:rPr>
              <a:t>. Activity: Use of formal language</a:t>
            </a:r>
            <a:endParaRPr lang="es-MX" sz="1800" i="0" u="none" strike="noStrike" kern="1200" cap="none" spc="0" normalizeH="0" baseline="0" noProof="0" dirty="0">
              <a:ln>
                <a:noFill/>
              </a:ln>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2" name="Bocadillo: rectángulo 11">
            <a:extLst>
              <a:ext uri="{FF2B5EF4-FFF2-40B4-BE49-F238E27FC236}">
                <a16:creationId xmlns="" xmlns:a16="http://schemas.microsoft.com/office/drawing/2014/main" id="{5FB121DA-1502-4884-A592-ACBBCBC0D5A4}"/>
              </a:ext>
            </a:extLst>
          </p:cNvPr>
          <p:cNvSpPr/>
          <p:nvPr/>
        </p:nvSpPr>
        <p:spPr>
          <a:xfrm>
            <a:off x="-1015566" y="1181701"/>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1E86E4DD-E6B8-48BF-B307-69F7921B18B1}"/>
              </a:ext>
            </a:extLst>
          </p:cNvPr>
          <p:cNvSpPr/>
          <p:nvPr/>
        </p:nvSpPr>
        <p:spPr>
          <a:xfrm>
            <a:off x="-963895" y="4604431"/>
            <a:ext cx="3767910" cy="787588"/>
          </a:xfrm>
          <a:prstGeom prst="wedgeRectCallout">
            <a:avLst>
              <a:gd name="adj1" fmla="val 62371"/>
              <a:gd name="adj2" fmla="val -2440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smtClean="0">
                <a:solidFill>
                  <a:prstClr val="black"/>
                </a:solidFill>
                <a:latin typeface="Calibri" panose="020F0502020204030204"/>
              </a:rPr>
              <a:t>Jonathan</a:t>
            </a:r>
            <a:r>
              <a:rPr kumimoji="0" lang="es-MX" sz="12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s-MX" sz="1200" b="0" i="0" u="none" strike="noStrike" kern="1200" cap="none" spc="0" normalizeH="0" baseline="0" noProof="0" dirty="0" smtClean="0">
                <a:ln>
                  <a:noFill/>
                </a:ln>
                <a:solidFill>
                  <a:prstClr val="black"/>
                </a:solidFill>
                <a:effectLst/>
                <a:uLnTx/>
                <a:uFillTx/>
                <a:latin typeface="Calibri" panose="020F0502020204030204"/>
                <a:ea typeface="+mn-ea"/>
                <a:cs typeface="+mn-cs"/>
              </a:rPr>
              <a:t>revisa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el test en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educaplay</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lo elaboré con base en el esquema de preguntas y respuestas que enviaron las maestras.</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uadroTexto 6">
            <a:extLst>
              <a:ext uri="{FF2B5EF4-FFF2-40B4-BE49-F238E27FC236}">
                <a16:creationId xmlns="" xmlns:a16="http://schemas.microsoft.com/office/drawing/2014/main" id="{BAFB9244-3848-4066-A4E8-B4EEB5329684}"/>
              </a:ext>
            </a:extLst>
          </p:cNvPr>
          <p:cNvSpPr txBox="1"/>
          <p:nvPr/>
        </p:nvSpPr>
        <p:spPr>
          <a:xfrm>
            <a:off x="1235942" y="1682615"/>
            <a:ext cx="10104120" cy="2031325"/>
          </a:xfrm>
          <a:prstGeom prst="rect">
            <a:avLst/>
          </a:prstGeom>
          <a:noFill/>
        </p:spPr>
        <p:txBody>
          <a:bodyPr wrap="square" rtlCol="0">
            <a:spAutoFit/>
          </a:bodyPr>
          <a:lstStyle/>
          <a:p>
            <a:r>
              <a:rPr lang="en-US" sz="1400" dirty="0"/>
              <a:t>The sentences below are expressed in an informal way, choose the most suitable expression a or b, which means the same as the one given but in a very formal way.</a:t>
            </a:r>
          </a:p>
          <a:p>
            <a:endParaRPr lang="en-US" sz="1400" dirty="0"/>
          </a:p>
          <a:p>
            <a:r>
              <a:rPr lang="en-US" sz="1400" i="1" dirty="0"/>
              <a:t>Example:</a:t>
            </a:r>
          </a:p>
          <a:p>
            <a:pPr marL="265113"/>
            <a:r>
              <a:rPr lang="en-US" sz="1400" b="1" dirty="0"/>
              <a:t>I want to work in your company:  </a:t>
            </a:r>
          </a:p>
          <a:p>
            <a:pPr marL="539750"/>
            <a:r>
              <a:rPr lang="en-US" sz="1400" dirty="0"/>
              <a:t>a. I wish I were in your company</a:t>
            </a:r>
          </a:p>
          <a:p>
            <a:pPr marL="539750"/>
            <a:r>
              <a:rPr lang="en-US" sz="1400" dirty="0"/>
              <a:t>b. I would like to apply for a position at your company.</a:t>
            </a:r>
          </a:p>
          <a:p>
            <a:pPr marL="265113"/>
            <a:endParaRPr lang="en-US" sz="1400" dirty="0"/>
          </a:p>
          <a:p>
            <a:pPr marL="265113"/>
            <a:r>
              <a:rPr lang="en-US" sz="1400" b="1" dirty="0"/>
              <a:t>Right answer: </a:t>
            </a:r>
            <a:r>
              <a:rPr lang="en-US" sz="1400" dirty="0"/>
              <a:t>b</a:t>
            </a:r>
          </a:p>
        </p:txBody>
      </p:sp>
      <p:pic>
        <p:nvPicPr>
          <p:cNvPr id="8" name="Imagen 7">
            <a:extLst>
              <a:ext uri="{FF2B5EF4-FFF2-40B4-BE49-F238E27FC236}">
                <a16:creationId xmlns="" xmlns:a16="http://schemas.microsoft.com/office/drawing/2014/main" id="{069AFB5E-2F41-43AC-8C85-D06B83AF119E}"/>
              </a:ext>
            </a:extLst>
          </p:cNvPr>
          <p:cNvPicPr>
            <a:picLocks noChangeAspect="1"/>
          </p:cNvPicPr>
          <p:nvPr/>
        </p:nvPicPr>
        <p:blipFill rotWithShape="1">
          <a:blip r:embed="rId2"/>
          <a:srcRect l="21225" t="15200" r="22150" b="18400"/>
          <a:stretch/>
        </p:blipFill>
        <p:spPr>
          <a:xfrm>
            <a:off x="4079953" y="4279595"/>
            <a:ext cx="3079619" cy="2031325"/>
          </a:xfrm>
          <a:prstGeom prst="rect">
            <a:avLst/>
          </a:prstGeom>
        </p:spPr>
      </p:pic>
      <p:sp>
        <p:nvSpPr>
          <p:cNvPr id="9" name="CuadroTexto 8">
            <a:extLst>
              <a:ext uri="{FF2B5EF4-FFF2-40B4-BE49-F238E27FC236}">
                <a16:creationId xmlns="" xmlns:a16="http://schemas.microsoft.com/office/drawing/2014/main" id="{C314F190-4E4F-422F-9348-C9DFB8CD2D2A}"/>
              </a:ext>
            </a:extLst>
          </p:cNvPr>
          <p:cNvSpPr txBox="1"/>
          <p:nvPr/>
        </p:nvSpPr>
        <p:spPr>
          <a:xfrm>
            <a:off x="2638795" y="6310920"/>
            <a:ext cx="6729984" cy="307777"/>
          </a:xfrm>
          <a:prstGeom prst="rect">
            <a:avLst/>
          </a:prstGeom>
          <a:noFill/>
        </p:spPr>
        <p:txBody>
          <a:bodyPr wrap="square" rtlCol="0">
            <a:spAutoFit/>
          </a:bodyPr>
          <a:lstStyle/>
          <a:p>
            <a:r>
              <a:rPr lang="es-MX" sz="1400">
                <a:hlinkClick r:id="rId3"/>
              </a:rPr>
              <a:t>https://es.educaplay.com/recursos-educativos/12521878-use_of_formal_language.html</a:t>
            </a:r>
            <a:r>
              <a:rPr lang="es-MX" sz="1400"/>
              <a:t> </a:t>
            </a:r>
          </a:p>
        </p:txBody>
      </p:sp>
      <p:sp>
        <p:nvSpPr>
          <p:cNvPr id="10" name="CuadroTexto 9">
            <a:extLst>
              <a:ext uri="{FF2B5EF4-FFF2-40B4-BE49-F238E27FC236}">
                <a16:creationId xmlns="" xmlns:a16="http://schemas.microsoft.com/office/drawing/2014/main" id="{8B7752AE-7483-4546-A12D-64916D558C45}"/>
              </a:ext>
            </a:extLst>
          </p:cNvPr>
          <p:cNvSpPr txBox="1"/>
          <p:nvPr/>
        </p:nvSpPr>
        <p:spPr>
          <a:xfrm>
            <a:off x="1730326" y="3729196"/>
            <a:ext cx="9717962" cy="523220"/>
          </a:xfrm>
          <a:prstGeom prst="rect">
            <a:avLst/>
          </a:prstGeom>
          <a:noFill/>
        </p:spPr>
        <p:txBody>
          <a:bodyPr wrap="square" lIns="91440" tIns="45720" rIns="91440" bIns="45720" rtlCol="0" anchor="t">
            <a:spAutoFit/>
          </a:bodyPr>
          <a:lstStyle/>
          <a:p>
            <a:r>
              <a:rPr lang="es-ES" sz="1400" dirty="0" err="1"/>
              <a:t>Click</a:t>
            </a:r>
            <a:r>
              <a:rPr lang="es-ES" sz="1400" dirty="0"/>
              <a:t> </a:t>
            </a:r>
            <a:r>
              <a:rPr lang="es-ES" sz="1400" dirty="0" err="1"/>
              <a:t>the</a:t>
            </a:r>
            <a:r>
              <a:rPr lang="es-ES" sz="1400" dirty="0"/>
              <a:t> </a:t>
            </a:r>
            <a:r>
              <a:rPr lang="es-ES" sz="1400" b="1" dirty="0" err="1"/>
              <a:t>Start</a:t>
            </a:r>
            <a:r>
              <a:rPr lang="es-ES" sz="1400" dirty="0"/>
              <a:t> </a:t>
            </a:r>
            <a:r>
              <a:rPr lang="es-ES" sz="1400" dirty="0" err="1"/>
              <a:t>button</a:t>
            </a:r>
            <a:r>
              <a:rPr lang="es-ES" sz="1400" dirty="0"/>
              <a:t> </a:t>
            </a:r>
            <a:r>
              <a:rPr lang="es-ES" sz="1400" dirty="0" err="1"/>
              <a:t>to</a:t>
            </a:r>
            <a:r>
              <a:rPr lang="es-ES" sz="1400" dirty="0"/>
              <a:t> do </a:t>
            </a:r>
            <a:r>
              <a:rPr lang="es-ES" sz="1400" dirty="0" err="1"/>
              <a:t>the</a:t>
            </a:r>
            <a:r>
              <a:rPr lang="es-ES" sz="1400" dirty="0"/>
              <a:t> </a:t>
            </a:r>
            <a:r>
              <a:rPr lang="es-ES" sz="1400" dirty="0" err="1"/>
              <a:t>activity</a:t>
            </a:r>
            <a:r>
              <a:rPr lang="es-ES" sz="1400" dirty="0"/>
              <a:t>. </a:t>
            </a:r>
            <a:r>
              <a:rPr lang="es-ES" sz="1400" dirty="0" err="1"/>
              <a:t>Remember</a:t>
            </a:r>
            <a:r>
              <a:rPr lang="es-ES" sz="1400" dirty="0"/>
              <a:t> </a:t>
            </a:r>
            <a:r>
              <a:rPr lang="es-ES" sz="1400" dirty="0" err="1"/>
              <a:t>that</a:t>
            </a:r>
            <a:r>
              <a:rPr lang="es-ES" sz="1400" dirty="0"/>
              <a:t> </a:t>
            </a:r>
            <a:r>
              <a:rPr lang="es-ES" sz="1400" dirty="0" err="1"/>
              <a:t>the</a:t>
            </a:r>
            <a:r>
              <a:rPr lang="es-ES" sz="1400" dirty="0"/>
              <a:t> score </a:t>
            </a:r>
            <a:r>
              <a:rPr lang="es-ES" sz="1400" dirty="0" err="1"/>
              <a:t>you</a:t>
            </a:r>
            <a:r>
              <a:rPr lang="es-ES" sz="1400" dirty="0"/>
              <a:t> </a:t>
            </a:r>
            <a:r>
              <a:rPr lang="es-ES" sz="1400" dirty="0" err="1"/>
              <a:t>get</a:t>
            </a:r>
            <a:r>
              <a:rPr lang="es-ES" sz="1400" dirty="0"/>
              <a:t> in </a:t>
            </a:r>
            <a:r>
              <a:rPr lang="es-ES" sz="1400" dirty="0" err="1"/>
              <a:t>this</a:t>
            </a:r>
            <a:r>
              <a:rPr lang="es-ES" sz="1400" dirty="0"/>
              <a:t> </a:t>
            </a:r>
            <a:r>
              <a:rPr lang="es-ES" sz="1400" dirty="0" err="1"/>
              <a:t>activity</a:t>
            </a:r>
            <a:r>
              <a:rPr lang="es-ES" sz="1400" dirty="0"/>
              <a:t> </a:t>
            </a:r>
            <a:r>
              <a:rPr lang="es-ES" sz="1400" dirty="0" err="1"/>
              <a:t>is</a:t>
            </a:r>
            <a:r>
              <a:rPr lang="es-ES" sz="1400" dirty="0"/>
              <a:t> </a:t>
            </a:r>
            <a:r>
              <a:rPr lang="es-ES" sz="1400" dirty="0" err="1"/>
              <a:t>not</a:t>
            </a:r>
            <a:r>
              <a:rPr lang="es-ES" sz="1400" dirty="0"/>
              <a:t> </a:t>
            </a:r>
            <a:r>
              <a:rPr lang="es-ES" sz="1400" dirty="0" err="1"/>
              <a:t>considered</a:t>
            </a:r>
            <a:r>
              <a:rPr lang="es-ES" sz="1400" dirty="0"/>
              <a:t> </a:t>
            </a:r>
            <a:r>
              <a:rPr lang="es-ES" sz="1400" dirty="0" err="1"/>
              <a:t>for</a:t>
            </a:r>
            <a:r>
              <a:rPr lang="es-ES" sz="1400" dirty="0"/>
              <a:t> </a:t>
            </a:r>
            <a:r>
              <a:rPr lang="es-ES" sz="1400" dirty="0" err="1"/>
              <a:t>your</a:t>
            </a:r>
            <a:r>
              <a:rPr lang="es-ES" sz="1400" dirty="0"/>
              <a:t> </a:t>
            </a:r>
            <a:r>
              <a:rPr lang="es-ES" sz="1400" dirty="0" err="1"/>
              <a:t>course</a:t>
            </a:r>
            <a:r>
              <a:rPr lang="es-ES" sz="1400" dirty="0"/>
              <a:t> final grade.</a:t>
            </a:r>
            <a:endParaRPr lang="es-MX" sz="1400" dirty="0"/>
          </a:p>
        </p:txBody>
      </p:sp>
      <p:sp>
        <p:nvSpPr>
          <p:cNvPr id="25" name="CuadroTexto 24">
            <a:extLst>
              <a:ext uri="{FF2B5EF4-FFF2-40B4-BE49-F238E27FC236}">
                <a16:creationId xmlns="" xmlns:a16="http://schemas.microsoft.com/office/drawing/2014/main" id="{9AEB89BF-F923-4904-A135-A21040E4920E}"/>
              </a:ext>
            </a:extLst>
          </p:cNvPr>
          <p:cNvSpPr txBox="1"/>
          <p:nvPr/>
        </p:nvSpPr>
        <p:spPr>
          <a:xfrm>
            <a:off x="2313432" y="283464"/>
            <a:ext cx="5513832" cy="369332"/>
          </a:xfrm>
          <a:prstGeom prst="rect">
            <a:avLst/>
          </a:prstGeom>
          <a:noFill/>
        </p:spPr>
        <p:txBody>
          <a:bodyPr wrap="square" rtlCol="0">
            <a:spAutoFit/>
          </a:bodyPr>
          <a:lstStyle/>
          <a:p>
            <a:r>
              <a:rPr lang="es-MX" b="1" dirty="0"/>
              <a:t>1.3. Exercise: reference letter and application letter</a:t>
            </a:r>
          </a:p>
        </p:txBody>
      </p:sp>
      <p:sp>
        <p:nvSpPr>
          <p:cNvPr id="26" name="Bocadillo: rectángulo 25">
            <a:extLst>
              <a:ext uri="{FF2B5EF4-FFF2-40B4-BE49-F238E27FC236}">
                <a16:creationId xmlns="" xmlns:a16="http://schemas.microsoft.com/office/drawing/2014/main" id="{BFD2E68C-C33F-4DB4-B944-61AD4D437FA7}"/>
              </a:ext>
            </a:extLst>
          </p:cNvPr>
          <p:cNvSpPr/>
          <p:nvPr/>
        </p:nvSpPr>
        <p:spPr>
          <a:xfrm>
            <a:off x="7827264" y="153752"/>
            <a:ext cx="1854704" cy="465689"/>
          </a:xfrm>
          <a:prstGeom prst="wedgeRectCallout">
            <a:avLst>
              <a:gd name="adj1" fmla="val -69757"/>
              <a:gd name="adj2" fmla="val -672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a:t>
            </a:r>
            <a:r>
              <a:rPr kumimoji="0" lang="es-MX" sz="1200" b="0" i="0" u="none" strike="noStrike" kern="1200" cap="none" spc="0" normalizeH="0" baseline="0" noProof="0" err="1">
                <a:ln>
                  <a:noFill/>
                </a:ln>
                <a:solidFill>
                  <a:prstClr val="black"/>
                </a:solidFill>
                <a:effectLst/>
                <a:uLnTx/>
                <a:uFillTx/>
                <a:latin typeface="Calibri" panose="020F0502020204030204"/>
                <a:ea typeface="+mn-ea"/>
                <a:cs typeface="+mn-cs"/>
              </a:rPr>
              <a:t>secci</a:t>
            </a:r>
            <a:r>
              <a:rPr lang="es-MX" sz="1200" err="1">
                <a:solidFill>
                  <a:prstClr val="black"/>
                </a:solidFill>
                <a:latin typeface="Calibri" panose="020F0502020204030204"/>
              </a:rPr>
              <a:t>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CuadroTexto 26">
            <a:extLst>
              <a:ext uri="{FF2B5EF4-FFF2-40B4-BE49-F238E27FC236}">
                <a16:creationId xmlns="" xmlns:a16="http://schemas.microsoft.com/office/drawing/2014/main" id="{DFB0B004-1C16-453A-8995-D36E52150CCE}"/>
              </a:ext>
            </a:extLst>
          </p:cNvPr>
          <p:cNvSpPr txBox="1"/>
          <p:nvPr/>
        </p:nvSpPr>
        <p:spPr>
          <a:xfrm>
            <a:off x="1660026" y="682310"/>
            <a:ext cx="4854135" cy="338554"/>
          </a:xfrm>
          <a:prstGeom prst="rect">
            <a:avLst/>
          </a:prstGeom>
          <a:noFill/>
        </p:spPr>
        <p:txBody>
          <a:bodyPr wrap="square" lIns="91440" tIns="45720" rIns="91440" bIns="45720" rtlCol="0" anchor="t">
            <a:spAutoFit/>
          </a:bodyPr>
          <a:lstStyle/>
          <a:p>
            <a:r>
              <a:rPr lang="es-MX" sz="1600" dirty="0">
                <a:ea typeface="+mn-lt"/>
                <a:cs typeface="+mn-lt"/>
              </a:rPr>
              <a:t>Click on each tab to see its content. </a:t>
            </a:r>
            <a:endParaRPr lang="es-ES" sz="1600" dirty="0">
              <a:cs typeface="Calibri"/>
            </a:endParaRPr>
          </a:p>
        </p:txBody>
      </p:sp>
      <p:pic>
        <p:nvPicPr>
          <p:cNvPr id="28" name="Imagen 27">
            <a:extLst>
              <a:ext uri="{FF2B5EF4-FFF2-40B4-BE49-F238E27FC236}">
                <a16:creationId xmlns="" xmlns:a16="http://schemas.microsoft.com/office/drawing/2014/main" id="{4ED7B88B-AA28-41CA-B897-48375AEBD3A6}"/>
              </a:ext>
            </a:extLst>
          </p:cNvPr>
          <p:cNvPicPr>
            <a:picLocks noChangeAspect="1"/>
          </p:cNvPicPr>
          <p:nvPr/>
        </p:nvPicPr>
        <p:blipFill>
          <a:blip r:embed="rId4"/>
          <a:stretch>
            <a:fillRect/>
          </a:stretch>
        </p:blipFill>
        <p:spPr>
          <a:xfrm>
            <a:off x="1005153" y="680724"/>
            <a:ext cx="462506" cy="318471"/>
          </a:xfrm>
          <a:prstGeom prst="rect">
            <a:avLst/>
          </a:prstGeom>
        </p:spPr>
      </p:pic>
      <p:pic>
        <p:nvPicPr>
          <p:cNvPr id="17" name="Imagen 16">
            <a:extLst>
              <a:ext uri="{FF2B5EF4-FFF2-40B4-BE49-F238E27FC236}">
                <a16:creationId xmlns="" xmlns:a16="http://schemas.microsoft.com/office/drawing/2014/main" id="{426E4177-ECF4-46E2-A5DF-256403DC55FD}"/>
              </a:ext>
            </a:extLst>
          </p:cNvPr>
          <p:cNvPicPr>
            <a:picLocks noChangeAspect="1"/>
          </p:cNvPicPr>
          <p:nvPr/>
        </p:nvPicPr>
        <p:blipFill>
          <a:blip r:embed="rId4"/>
          <a:stretch>
            <a:fillRect/>
          </a:stretch>
        </p:blipFill>
        <p:spPr>
          <a:xfrm>
            <a:off x="1197520" y="3797000"/>
            <a:ext cx="462506" cy="318471"/>
          </a:xfrm>
          <a:prstGeom prst="rect">
            <a:avLst/>
          </a:prstGeom>
        </p:spPr>
      </p:pic>
    </p:spTree>
    <p:extLst>
      <p:ext uri="{BB962C8B-B14F-4D97-AF65-F5344CB8AC3E}">
        <p14:creationId xmlns:p14="http://schemas.microsoft.com/office/powerpoint/2010/main" val="21659058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1797</Words>
  <Application>Microsoft Office PowerPoint</Application>
  <PresentationFormat>Panorámica</PresentationFormat>
  <Paragraphs>371</Paragraphs>
  <Slides>24</Slides>
  <Notes>1</Notes>
  <HiddenSlides>0</HiddenSlides>
  <MMClips>2</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Calibri Light</vt:lpstr>
      <vt:lpstr>Times New Roman</vt:lpstr>
      <vt:lpstr>Verdana</vt:lpstr>
      <vt:lpstr>Wingdings</vt:lpstr>
      <vt:lpstr>Tema de Office</vt:lpstr>
      <vt:lpstr>Module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Evidence</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Vargas Gomez Renato</cp:lastModifiedBy>
  <cp:revision>40</cp:revision>
  <dcterms:created xsi:type="dcterms:W3CDTF">2022-04-19T16:31:50Z</dcterms:created>
  <dcterms:modified xsi:type="dcterms:W3CDTF">2022-08-15T20:35:30Z</dcterms:modified>
</cp:coreProperties>
</file>