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9"/>
  </p:notesMasterIdLst>
  <p:sldIdLst>
    <p:sldId id="299" r:id="rId2"/>
    <p:sldId id="281" r:id="rId3"/>
    <p:sldId id="301" r:id="rId4"/>
    <p:sldId id="282" r:id="rId5"/>
    <p:sldId id="283" r:id="rId6"/>
    <p:sldId id="284" r:id="rId7"/>
    <p:sldId id="285" r:id="rId8"/>
    <p:sldId id="286" r:id="rId9"/>
    <p:sldId id="287" r:id="rId10"/>
    <p:sldId id="291" r:id="rId11"/>
    <p:sldId id="292" r:id="rId12"/>
    <p:sldId id="295" r:id="rId13"/>
    <p:sldId id="296" r:id="rId14"/>
    <p:sldId id="303" r:id="rId15"/>
    <p:sldId id="317" r:id="rId16"/>
    <p:sldId id="304" r:id="rId17"/>
    <p:sldId id="305" r:id="rId18"/>
    <p:sldId id="306" r:id="rId19"/>
    <p:sldId id="307" r:id="rId20"/>
    <p:sldId id="308" r:id="rId21"/>
    <p:sldId id="319" r:id="rId22"/>
    <p:sldId id="314" r:id="rId23"/>
    <p:sldId id="310" r:id="rId24"/>
    <p:sldId id="315" r:id="rId25"/>
    <p:sldId id="316" r:id="rId26"/>
    <p:sldId id="313" r:id="rId27"/>
    <p:sldId id="320" r:id="rId28"/>
  </p:sldIdLst>
  <p:sldSz cx="19799300" cy="16200438"/>
  <p:notesSz cx="6858000" cy="9144000"/>
  <p:defaultTextStyle>
    <a:defPPr>
      <a:defRPr lang="es-MX"/>
    </a:defPPr>
    <a:lvl1pPr marL="0" algn="l" defTabSz="1641370" rtl="0" eaLnBrk="1" latinLnBrk="0" hangingPunct="1">
      <a:defRPr sz="3231" kern="1200">
        <a:solidFill>
          <a:schemeClr val="tx1"/>
        </a:solidFill>
        <a:latin typeface="+mn-lt"/>
        <a:ea typeface="+mn-ea"/>
        <a:cs typeface="+mn-cs"/>
      </a:defRPr>
    </a:lvl1pPr>
    <a:lvl2pPr marL="820685" algn="l" defTabSz="1641370" rtl="0" eaLnBrk="1" latinLnBrk="0" hangingPunct="1">
      <a:defRPr sz="3231" kern="1200">
        <a:solidFill>
          <a:schemeClr val="tx1"/>
        </a:solidFill>
        <a:latin typeface="+mn-lt"/>
        <a:ea typeface="+mn-ea"/>
        <a:cs typeface="+mn-cs"/>
      </a:defRPr>
    </a:lvl2pPr>
    <a:lvl3pPr marL="1641370" algn="l" defTabSz="1641370" rtl="0" eaLnBrk="1" latinLnBrk="0" hangingPunct="1">
      <a:defRPr sz="3231" kern="1200">
        <a:solidFill>
          <a:schemeClr val="tx1"/>
        </a:solidFill>
        <a:latin typeface="+mn-lt"/>
        <a:ea typeface="+mn-ea"/>
        <a:cs typeface="+mn-cs"/>
      </a:defRPr>
    </a:lvl3pPr>
    <a:lvl4pPr marL="2462055" algn="l" defTabSz="1641370" rtl="0" eaLnBrk="1" latinLnBrk="0" hangingPunct="1">
      <a:defRPr sz="3231" kern="1200">
        <a:solidFill>
          <a:schemeClr val="tx1"/>
        </a:solidFill>
        <a:latin typeface="+mn-lt"/>
        <a:ea typeface="+mn-ea"/>
        <a:cs typeface="+mn-cs"/>
      </a:defRPr>
    </a:lvl4pPr>
    <a:lvl5pPr marL="3282739" algn="l" defTabSz="1641370" rtl="0" eaLnBrk="1" latinLnBrk="0" hangingPunct="1">
      <a:defRPr sz="3231" kern="1200">
        <a:solidFill>
          <a:schemeClr val="tx1"/>
        </a:solidFill>
        <a:latin typeface="+mn-lt"/>
        <a:ea typeface="+mn-ea"/>
        <a:cs typeface="+mn-cs"/>
      </a:defRPr>
    </a:lvl5pPr>
    <a:lvl6pPr marL="4103425" algn="l" defTabSz="1641370" rtl="0" eaLnBrk="1" latinLnBrk="0" hangingPunct="1">
      <a:defRPr sz="3231" kern="1200">
        <a:solidFill>
          <a:schemeClr val="tx1"/>
        </a:solidFill>
        <a:latin typeface="+mn-lt"/>
        <a:ea typeface="+mn-ea"/>
        <a:cs typeface="+mn-cs"/>
      </a:defRPr>
    </a:lvl6pPr>
    <a:lvl7pPr marL="4924110" algn="l" defTabSz="1641370" rtl="0" eaLnBrk="1" latinLnBrk="0" hangingPunct="1">
      <a:defRPr sz="3231" kern="1200">
        <a:solidFill>
          <a:schemeClr val="tx1"/>
        </a:solidFill>
        <a:latin typeface="+mn-lt"/>
        <a:ea typeface="+mn-ea"/>
        <a:cs typeface="+mn-cs"/>
      </a:defRPr>
    </a:lvl7pPr>
    <a:lvl8pPr marL="5744796" algn="l" defTabSz="1641370" rtl="0" eaLnBrk="1" latinLnBrk="0" hangingPunct="1">
      <a:defRPr sz="3231" kern="1200">
        <a:solidFill>
          <a:schemeClr val="tx1"/>
        </a:solidFill>
        <a:latin typeface="+mn-lt"/>
        <a:ea typeface="+mn-ea"/>
        <a:cs typeface="+mn-cs"/>
      </a:defRPr>
    </a:lvl8pPr>
    <a:lvl9pPr marL="6565480" algn="l" defTabSz="1641370" rtl="0" eaLnBrk="1" latinLnBrk="0" hangingPunct="1">
      <a:defRPr sz="323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02">
          <p15:clr>
            <a:srgbClr val="A4A3A4"/>
          </p15:clr>
        </p15:guide>
        <p15:guide id="2" pos="62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URILLO HERNANDEZ JOSAFAT" initials="MHJ" lastIdx="25" clrIdx="6">
    <p:extLst/>
  </p:cmAuthor>
  <p:cmAuthor id="1" name="Yushely" initials="Y" lastIdx="18" clrIdx="0"/>
  <p:cmAuthor id="2" name="Cheska" initials="C" lastIdx="81" clrIdx="1"/>
  <p:cmAuthor id="3" name="Rainbow Dash" initials="RD" lastIdx="6" clrIdx="2"/>
  <p:cmAuthor id="4" name="UV" initials="U" lastIdx="42" clrIdx="3"/>
  <p:cmAuthor id="5" name="Dominguez Garcia Arlet Yushely" initials="DGAY" lastIdx="20" clrIdx="4">
    <p:extLst/>
  </p:cmAuthor>
  <p:cmAuthor id="6" name="Garcia Cuevas Pablo" initials="GCP" lastIdx="23"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FF3399"/>
    <a:srgbClr val="0099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6" autoAdjust="0"/>
    <p:restoredTop sz="95246"/>
  </p:normalViewPr>
  <p:slideViewPr>
    <p:cSldViewPr snapToGrid="0">
      <p:cViewPr varScale="1">
        <p:scale>
          <a:sx n="52" d="100"/>
          <a:sy n="52" d="100"/>
        </p:scale>
        <p:origin x="1770" y="120"/>
      </p:cViewPr>
      <p:guideLst>
        <p:guide orient="horz" pos="5102"/>
        <p:guide pos="62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7" dt="2021-11-17T08:27:11.047" idx="21">
    <p:pos x="3681" y="6098"/>
    <p:text>Freepik (2021). Me Gusta icono gratis. [Imagen]. Flaticon. https://www.flaticon.es/icono-gratis/me-gusta_686370</p:text>
    <p:extLst>
      <p:ext uri="{C676402C-5697-4E1C-873F-D02D1690AC5C}">
        <p15:threadingInfo xmlns:p15="http://schemas.microsoft.com/office/powerpoint/2012/main" timeZoneBias="360"/>
      </p:ext>
    </p:extLst>
  </p:cm>
  <p:cm authorId="7" dt="2021-11-17T08:27:16.459" idx="22">
    <p:pos x="9441" y="6098"/>
    <p:text>Freepik (2021). Negativo icono premium. [Imagen]. Flaticon. https://www.flaticon.es/icono-premium/negativo_1542720</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7" dt="2021-11-16T11:52:03.843" idx="10">
    <p:pos x="10662" y="4583"/>
    <p:text>Genially (2021). Genially Logo. [Imagen]. FreeLogoVectors. https://www.freelogovectors.net/genially-logo/</p:text>
    <p:extLst>
      <p:ext uri="{C676402C-5697-4E1C-873F-D02D1690AC5C}">
        <p15:threadingInfo xmlns:p15="http://schemas.microsoft.com/office/powerpoint/2012/main" timeZoneBias="3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7" dt="2021-11-16T15:23:36.269" idx="17">
    <p:pos x="10330" y="6313"/>
    <p:text>La cita para todas las capturas de pantalla obtenidas de Genially puede ser la misma, ya que lo único que muestra son apartados de la misma página de Genially.</p:text>
    <p:extLst>
      <p:ext uri="{C676402C-5697-4E1C-873F-D02D1690AC5C}">
        <p15:threadingInfo xmlns:p15="http://schemas.microsoft.com/office/powerpoint/2012/main" timeZoneBias="360"/>
      </p:ext>
    </p:extLst>
  </p:cm>
  <p:cm authorId="7" dt="2021-11-17T08:29:53.196" idx="23">
    <p:pos x="10330" y="6449"/>
    <p:text>Genially (2021). Genially. [Imagen] Genially. https://genial.ly/es/</p:text>
    <p:extLst>
      <p:ext uri="{C676402C-5697-4E1C-873F-D02D1690AC5C}">
        <p15:threadingInfo xmlns:p15="http://schemas.microsoft.com/office/powerpoint/2012/main" timeZoneBias="360">
          <p15:parentCm authorId="7" idx="17"/>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7" dt="2021-11-17T08:44:54.317" idx="24">
    <p:pos x="3932" y="5184"/>
    <p:text>Freepik (2021). Niños icono gratis. [Imagen]. Flaticon. https://www.flaticon.es/icono-gratis/ninos_860008</p:text>
    <p:extLst>
      <p:ext uri="{C676402C-5697-4E1C-873F-D02D1690AC5C}">
        <p15:threadingInfo xmlns:p15="http://schemas.microsoft.com/office/powerpoint/2012/main" timeZoneBias="360"/>
      </p:ext>
    </p:extLst>
  </p:cm>
  <p:cm authorId="7" dt="2021-11-17T08:44:57.136" idx="25">
    <p:pos x="9504" y="5184"/>
    <p:text>Freepik (2021). Películas icono gratis. [Imagen]. Flaticon. https://www.flaticon.es/icono-gratis/peliculas_2991494</p:text>
    <p:extLst>
      <p:ext uri="{C676402C-5697-4E1C-873F-D02D1690AC5C}">
        <p15:threadingInfo xmlns:p15="http://schemas.microsoft.com/office/powerpoint/2012/main" timeZoneBias="3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7" dt="2021-11-16T11:34:47.692" idx="7">
    <p:pos x="10604" y="5061"/>
    <p:text>Como todas las capturas de pantalla pertenecen al mismo recurso, agrego la cita para cada imagen.</p:text>
    <p:extLst mod="1">
      <p:ext uri="{C676402C-5697-4E1C-873F-D02D1690AC5C}">
        <p15:threadingInfo xmlns:p15="http://schemas.microsoft.com/office/powerpoint/2012/main" timeZoneBias="360"/>
      </p:ext>
    </p:extLst>
  </p:cm>
  <p:cm authorId="7" dt="2021-11-16T11:37:17.020" idx="8">
    <p:pos x="10604" y="5197"/>
    <p:text>Gracía Cuevas, J. P. (2021). Reto Fundamentos Didáctica [Imagen]. Genially. https://view.genial.ly/618ab13dd590d20d6c0848f5/interactive-content-reto-fundamentos-didactica</p:text>
    <p:extLst mod="1">
      <p:ext uri="{C676402C-5697-4E1C-873F-D02D1690AC5C}">
        <p15:threadingInfo xmlns:p15="http://schemas.microsoft.com/office/powerpoint/2012/main" timeZoneBias="360">
          <p15:parentCm authorId="7" idx="7"/>
        </p15:threadingInfo>
      </p:ext>
    </p:extLst>
  </p:cm>
  <p:cm authorId="5" dt="2021-11-17T13:39:26.429" idx="19">
    <p:pos x="10588" y="5333"/>
    <p:text/>
    <p:extLst mod="1">
      <p:ext uri="{C676402C-5697-4E1C-873F-D02D1690AC5C}">
        <p15:threadingInfo xmlns:p15="http://schemas.microsoft.com/office/powerpoint/2012/main" timeZoneBias="360">
          <p15:parentCm authorId="7" idx="7"/>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7" dt="2021-11-16T11:18:10.662" idx="4">
    <p:pos x="2118" y="1091"/>
    <p:text>En este caso se debería citar como una imagen normal, similar a las capturas de la diapositiva 32</p:text>
    <p:extLst mod="1">
      <p:ext uri="{C676402C-5697-4E1C-873F-D02D1690AC5C}">
        <p15:threadingInfo xmlns:p15="http://schemas.microsoft.com/office/powerpoint/2012/main" timeZoneBias="360"/>
      </p:ext>
    </p:extLst>
  </p:cm>
  <p:cm authorId="7" dt="2021-11-16T11:37:23.787" idx="9">
    <p:pos x="2118" y="1227"/>
    <p:text>Gracía Cuevas, J. P. (2021). Reto Fundamentos Didáctica [Imagen]. Genially. https://view.genial.ly/618ab13dd590d20d6c0848f5/interactive-content-reto-fundamentos-didactica</p:text>
    <p:extLst mod="1">
      <p:ext uri="{C676402C-5697-4E1C-873F-D02D1690AC5C}">
        <p15:threadingInfo xmlns:p15="http://schemas.microsoft.com/office/powerpoint/2012/main" timeZoneBias="360">
          <p15:parentCm authorId="7" idx="4"/>
        </p15:threadingInfo>
      </p:ext>
    </p:extLst>
  </p:cm>
  <p:cm authorId="5" dt="2021-11-17T13:42:54.518" idx="20">
    <p:pos x="2118" y="1363"/>
    <p:text/>
    <p:extLst mod="1">
      <p:ext uri="{C676402C-5697-4E1C-873F-D02D1690AC5C}">
        <p15:threadingInfo xmlns:p15="http://schemas.microsoft.com/office/powerpoint/2012/main" timeZoneBias="360">
          <p15:parentCm authorId="7" idx="4"/>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7" dt="2021-11-16T15:27:56.213" idx="19">
    <p:pos x="4020" y="5331"/>
    <p:text>Freeik (2021). Trophy premium icon. [Imagen]. Flaticon. https://www.flaticon.com/premium-icon/trophy_2827957?related_id=2827957&amp;origin=search</p:text>
    <p:extLst>
      <p:ext uri="{C676402C-5697-4E1C-873F-D02D1690AC5C}">
        <p15:threadingInfo xmlns:p15="http://schemas.microsoft.com/office/powerpoint/2012/main" timeZoneBias="360"/>
      </p:ext>
    </p:extLst>
  </p:cm>
  <p:cm authorId="7" dt="2021-11-16T15:29:18.291" idx="20">
    <p:pos x="10270" y="5184"/>
    <p:text>Freepik (2021).  Quality premium icon. [Imagen]. Flaticon. https://www.flaticon.com/premium-icon/quality_190811</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DDA77C-FC82-4D69-B034-A7CFAA910B02}" type="datetimeFigureOut">
              <a:rPr lang="es-MX" smtClean="0"/>
              <a:t>25/11/2021</a:t>
            </a:fld>
            <a:endParaRPr lang="es-MX"/>
          </a:p>
        </p:txBody>
      </p:sp>
      <p:sp>
        <p:nvSpPr>
          <p:cNvPr id="4" name="Marcador de imagen de diapositiva 3"/>
          <p:cNvSpPr>
            <a:spLocks noGrp="1" noRot="1" noChangeAspect="1"/>
          </p:cNvSpPr>
          <p:nvPr>
            <p:ph type="sldImg" idx="2"/>
          </p:nvPr>
        </p:nvSpPr>
        <p:spPr>
          <a:xfrm>
            <a:off x="1543050" y="1143000"/>
            <a:ext cx="37719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9075BB-1343-48BD-9520-8D9F20BEF7EA}" type="slidenum">
              <a:rPr lang="es-MX" smtClean="0"/>
              <a:t>‹Nº›</a:t>
            </a:fld>
            <a:endParaRPr lang="es-MX"/>
          </a:p>
        </p:txBody>
      </p:sp>
    </p:spTree>
    <p:extLst>
      <p:ext uri="{BB962C8B-B14F-4D97-AF65-F5344CB8AC3E}">
        <p14:creationId xmlns:p14="http://schemas.microsoft.com/office/powerpoint/2010/main" val="206218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484948" y="2651323"/>
            <a:ext cx="16829405" cy="5640152"/>
          </a:xfrm>
        </p:spPr>
        <p:txBody>
          <a:bodyPr anchor="b"/>
          <a:lstStyle>
            <a:lvl1pPr algn="ctr">
              <a:defRPr sz="12992"/>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74913" y="8508981"/>
            <a:ext cx="14849475" cy="3911355"/>
          </a:xfrm>
        </p:spPr>
        <p:txBody>
          <a:bodyPr/>
          <a:lstStyle>
            <a:lvl1pPr marL="0" indent="0" algn="ctr">
              <a:buNone/>
              <a:defRPr sz="5197"/>
            </a:lvl1pPr>
            <a:lvl2pPr marL="989975" indent="0" algn="ctr">
              <a:buNone/>
              <a:defRPr sz="4331"/>
            </a:lvl2pPr>
            <a:lvl3pPr marL="1979950" indent="0" algn="ctr">
              <a:buNone/>
              <a:defRPr sz="3898"/>
            </a:lvl3pPr>
            <a:lvl4pPr marL="2969925" indent="0" algn="ctr">
              <a:buNone/>
              <a:defRPr sz="3464"/>
            </a:lvl4pPr>
            <a:lvl5pPr marL="3959901" indent="0" algn="ctr">
              <a:buNone/>
              <a:defRPr sz="3464"/>
            </a:lvl5pPr>
            <a:lvl6pPr marL="4949876" indent="0" algn="ctr">
              <a:buNone/>
              <a:defRPr sz="3464"/>
            </a:lvl6pPr>
            <a:lvl7pPr marL="5939851" indent="0" algn="ctr">
              <a:buNone/>
              <a:defRPr sz="3464"/>
            </a:lvl7pPr>
            <a:lvl8pPr marL="6929826" indent="0" algn="ctr">
              <a:buNone/>
              <a:defRPr sz="3464"/>
            </a:lvl8pPr>
            <a:lvl9pPr marL="7919801" indent="0" algn="ctr">
              <a:buNone/>
              <a:defRPr sz="3464"/>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856BA440-60C8-4FA2-A8D1-040CB15E1E72}" type="datetimeFigureOut">
              <a:rPr lang="es-MX" smtClean="0"/>
              <a:t>25/11/2021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4138044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56BA440-60C8-4FA2-A8D1-040CB15E1E72}" type="datetimeFigureOut">
              <a:rPr lang="es-MX" smtClean="0"/>
              <a:t>25/11/2021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216835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168875" y="862524"/>
            <a:ext cx="4269224" cy="1372912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61203" y="862524"/>
            <a:ext cx="12560181" cy="13729122"/>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56BA440-60C8-4FA2-A8D1-040CB15E1E72}" type="datetimeFigureOut">
              <a:rPr lang="es-MX" smtClean="0"/>
              <a:t>25/11/2021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1313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56BA440-60C8-4FA2-A8D1-040CB15E1E72}" type="datetimeFigureOut">
              <a:rPr lang="es-MX" smtClean="0"/>
              <a:t>25/11/2021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326092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350891" y="4038864"/>
            <a:ext cx="17076896" cy="6738931"/>
          </a:xfrm>
        </p:spPr>
        <p:txBody>
          <a:bodyPr anchor="b"/>
          <a:lstStyle>
            <a:lvl1pPr>
              <a:defRPr sz="12992"/>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50891" y="10841548"/>
            <a:ext cx="17076896" cy="3543845"/>
          </a:xfrm>
        </p:spPr>
        <p:txBody>
          <a:bodyPr/>
          <a:lstStyle>
            <a:lvl1pPr marL="0" indent="0">
              <a:buNone/>
              <a:defRPr sz="5197">
                <a:solidFill>
                  <a:schemeClr val="tx1"/>
                </a:solidFill>
              </a:defRPr>
            </a:lvl1pPr>
            <a:lvl2pPr marL="989975" indent="0">
              <a:buNone/>
              <a:defRPr sz="4331">
                <a:solidFill>
                  <a:schemeClr val="tx1">
                    <a:tint val="75000"/>
                  </a:schemeClr>
                </a:solidFill>
              </a:defRPr>
            </a:lvl2pPr>
            <a:lvl3pPr marL="1979950" indent="0">
              <a:buNone/>
              <a:defRPr sz="3898">
                <a:solidFill>
                  <a:schemeClr val="tx1">
                    <a:tint val="75000"/>
                  </a:schemeClr>
                </a:solidFill>
              </a:defRPr>
            </a:lvl3pPr>
            <a:lvl4pPr marL="2969925" indent="0">
              <a:buNone/>
              <a:defRPr sz="3464">
                <a:solidFill>
                  <a:schemeClr val="tx1">
                    <a:tint val="75000"/>
                  </a:schemeClr>
                </a:solidFill>
              </a:defRPr>
            </a:lvl4pPr>
            <a:lvl5pPr marL="3959901" indent="0">
              <a:buNone/>
              <a:defRPr sz="3464">
                <a:solidFill>
                  <a:schemeClr val="tx1">
                    <a:tint val="75000"/>
                  </a:schemeClr>
                </a:solidFill>
              </a:defRPr>
            </a:lvl5pPr>
            <a:lvl6pPr marL="4949876" indent="0">
              <a:buNone/>
              <a:defRPr sz="3464">
                <a:solidFill>
                  <a:schemeClr val="tx1">
                    <a:tint val="75000"/>
                  </a:schemeClr>
                </a:solidFill>
              </a:defRPr>
            </a:lvl6pPr>
            <a:lvl7pPr marL="5939851" indent="0">
              <a:buNone/>
              <a:defRPr sz="3464">
                <a:solidFill>
                  <a:schemeClr val="tx1">
                    <a:tint val="75000"/>
                  </a:schemeClr>
                </a:solidFill>
              </a:defRPr>
            </a:lvl7pPr>
            <a:lvl8pPr marL="6929826" indent="0">
              <a:buNone/>
              <a:defRPr sz="3464">
                <a:solidFill>
                  <a:schemeClr val="tx1">
                    <a:tint val="75000"/>
                  </a:schemeClr>
                </a:solidFill>
              </a:defRPr>
            </a:lvl8pPr>
            <a:lvl9pPr marL="7919801" indent="0">
              <a:buNone/>
              <a:defRPr sz="3464">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856BA440-60C8-4FA2-A8D1-040CB15E1E72}" type="datetimeFigureOut">
              <a:rPr lang="es-MX" smtClean="0"/>
              <a:t>25/11/2021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2722895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61202" y="4312617"/>
            <a:ext cx="8414703" cy="1027902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0023395" y="4312617"/>
            <a:ext cx="8414703" cy="1027902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56BA440-60C8-4FA2-A8D1-040CB15E1E72}" type="datetimeFigureOut">
              <a:rPr lang="es-MX" smtClean="0"/>
              <a:t>25/11/2021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2033154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63781" y="862527"/>
            <a:ext cx="17076896" cy="313133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63783" y="3971359"/>
            <a:ext cx="8376031" cy="1946301"/>
          </a:xfrm>
        </p:spPr>
        <p:txBody>
          <a:bodyPr anchor="b"/>
          <a:lstStyle>
            <a:lvl1pPr marL="0" indent="0">
              <a:buNone/>
              <a:defRPr sz="5197" b="1"/>
            </a:lvl1pPr>
            <a:lvl2pPr marL="989975" indent="0">
              <a:buNone/>
              <a:defRPr sz="4331" b="1"/>
            </a:lvl2pPr>
            <a:lvl3pPr marL="1979950" indent="0">
              <a:buNone/>
              <a:defRPr sz="3898" b="1"/>
            </a:lvl3pPr>
            <a:lvl4pPr marL="2969925" indent="0">
              <a:buNone/>
              <a:defRPr sz="3464" b="1"/>
            </a:lvl4pPr>
            <a:lvl5pPr marL="3959901" indent="0">
              <a:buNone/>
              <a:defRPr sz="3464" b="1"/>
            </a:lvl5pPr>
            <a:lvl6pPr marL="4949876" indent="0">
              <a:buNone/>
              <a:defRPr sz="3464" b="1"/>
            </a:lvl6pPr>
            <a:lvl7pPr marL="5939851" indent="0">
              <a:buNone/>
              <a:defRPr sz="3464" b="1"/>
            </a:lvl7pPr>
            <a:lvl8pPr marL="6929826" indent="0">
              <a:buNone/>
              <a:defRPr sz="3464" b="1"/>
            </a:lvl8pPr>
            <a:lvl9pPr marL="7919801" indent="0">
              <a:buNone/>
              <a:defRPr sz="3464" b="1"/>
            </a:lvl9pPr>
          </a:lstStyle>
          <a:p>
            <a:pPr lvl="0"/>
            <a:r>
              <a:rPr lang="es-ES"/>
              <a:t>Editar el estilo de texto del patrón</a:t>
            </a:r>
          </a:p>
        </p:txBody>
      </p:sp>
      <p:sp>
        <p:nvSpPr>
          <p:cNvPr id="4" name="Content Placeholder 3"/>
          <p:cNvSpPr>
            <a:spLocks noGrp="1"/>
          </p:cNvSpPr>
          <p:nvPr>
            <p:ph sz="half" idx="2"/>
          </p:nvPr>
        </p:nvSpPr>
        <p:spPr>
          <a:xfrm>
            <a:off x="1363783" y="5917660"/>
            <a:ext cx="8376031" cy="87039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0023397" y="3971359"/>
            <a:ext cx="8417281" cy="1946301"/>
          </a:xfrm>
        </p:spPr>
        <p:txBody>
          <a:bodyPr anchor="b"/>
          <a:lstStyle>
            <a:lvl1pPr marL="0" indent="0">
              <a:buNone/>
              <a:defRPr sz="5197" b="1"/>
            </a:lvl1pPr>
            <a:lvl2pPr marL="989975" indent="0">
              <a:buNone/>
              <a:defRPr sz="4331" b="1"/>
            </a:lvl2pPr>
            <a:lvl3pPr marL="1979950" indent="0">
              <a:buNone/>
              <a:defRPr sz="3898" b="1"/>
            </a:lvl3pPr>
            <a:lvl4pPr marL="2969925" indent="0">
              <a:buNone/>
              <a:defRPr sz="3464" b="1"/>
            </a:lvl4pPr>
            <a:lvl5pPr marL="3959901" indent="0">
              <a:buNone/>
              <a:defRPr sz="3464" b="1"/>
            </a:lvl5pPr>
            <a:lvl6pPr marL="4949876" indent="0">
              <a:buNone/>
              <a:defRPr sz="3464" b="1"/>
            </a:lvl6pPr>
            <a:lvl7pPr marL="5939851" indent="0">
              <a:buNone/>
              <a:defRPr sz="3464" b="1"/>
            </a:lvl7pPr>
            <a:lvl8pPr marL="6929826" indent="0">
              <a:buNone/>
              <a:defRPr sz="3464" b="1"/>
            </a:lvl8pPr>
            <a:lvl9pPr marL="7919801" indent="0">
              <a:buNone/>
              <a:defRPr sz="3464" b="1"/>
            </a:lvl9pPr>
          </a:lstStyle>
          <a:p>
            <a:pPr lvl="0"/>
            <a:r>
              <a:rPr lang="es-ES"/>
              <a:t>Editar el estilo de texto del patrón</a:t>
            </a:r>
          </a:p>
        </p:txBody>
      </p:sp>
      <p:sp>
        <p:nvSpPr>
          <p:cNvPr id="6" name="Content Placeholder 5"/>
          <p:cNvSpPr>
            <a:spLocks noGrp="1"/>
          </p:cNvSpPr>
          <p:nvPr>
            <p:ph sz="quarter" idx="4"/>
          </p:nvPr>
        </p:nvSpPr>
        <p:spPr>
          <a:xfrm>
            <a:off x="10023397" y="5917660"/>
            <a:ext cx="8417281" cy="87039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56BA440-60C8-4FA2-A8D1-040CB15E1E72}" type="datetimeFigureOut">
              <a:rPr lang="es-MX" smtClean="0"/>
              <a:t>25/11/2021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1923867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56BA440-60C8-4FA2-A8D1-040CB15E1E72}" type="datetimeFigureOut">
              <a:rPr lang="es-MX" smtClean="0"/>
              <a:t>25/11/2021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229820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BA440-60C8-4FA2-A8D1-040CB15E1E72}" type="datetimeFigureOut">
              <a:rPr lang="es-MX" smtClean="0"/>
              <a:t>25/11/2021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78189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363781" y="1080029"/>
            <a:ext cx="6385790" cy="3780102"/>
          </a:xfrm>
        </p:spPr>
        <p:txBody>
          <a:bodyPr anchor="b"/>
          <a:lstStyle>
            <a:lvl1pPr>
              <a:defRPr sz="6929"/>
            </a:lvl1pPr>
          </a:lstStyle>
          <a:p>
            <a:r>
              <a:rPr lang="es-ES"/>
              <a:t>Haga clic para modificar el estilo de título del patrón</a:t>
            </a:r>
            <a:endParaRPr lang="en-US" dirty="0"/>
          </a:p>
        </p:txBody>
      </p:sp>
      <p:sp>
        <p:nvSpPr>
          <p:cNvPr id="3" name="Content Placeholder 2"/>
          <p:cNvSpPr>
            <a:spLocks noGrp="1"/>
          </p:cNvSpPr>
          <p:nvPr>
            <p:ph idx="1"/>
          </p:nvPr>
        </p:nvSpPr>
        <p:spPr>
          <a:xfrm>
            <a:off x="8417281" y="2332567"/>
            <a:ext cx="10023396" cy="11512811"/>
          </a:xfrm>
        </p:spPr>
        <p:txBody>
          <a:bodyPr/>
          <a:lstStyle>
            <a:lvl1pPr>
              <a:defRPr sz="6929"/>
            </a:lvl1pPr>
            <a:lvl2pPr>
              <a:defRPr sz="6063"/>
            </a:lvl2pPr>
            <a:lvl3pPr>
              <a:defRPr sz="5197"/>
            </a:lvl3pPr>
            <a:lvl4pPr>
              <a:defRPr sz="4331"/>
            </a:lvl4pPr>
            <a:lvl5pPr>
              <a:defRPr sz="4331"/>
            </a:lvl5pPr>
            <a:lvl6pPr>
              <a:defRPr sz="4331"/>
            </a:lvl6pPr>
            <a:lvl7pPr>
              <a:defRPr sz="4331"/>
            </a:lvl7pPr>
            <a:lvl8pPr>
              <a:defRPr sz="4331"/>
            </a:lvl8pPr>
            <a:lvl9pPr>
              <a:defRPr sz="4331"/>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363781" y="4860131"/>
            <a:ext cx="6385790" cy="9003995"/>
          </a:xfrm>
        </p:spPr>
        <p:txBody>
          <a:bodyPr/>
          <a:lstStyle>
            <a:lvl1pPr marL="0" indent="0">
              <a:buNone/>
              <a:defRPr sz="3464"/>
            </a:lvl1pPr>
            <a:lvl2pPr marL="989975" indent="0">
              <a:buNone/>
              <a:defRPr sz="3031"/>
            </a:lvl2pPr>
            <a:lvl3pPr marL="1979950" indent="0">
              <a:buNone/>
              <a:defRPr sz="2598"/>
            </a:lvl3pPr>
            <a:lvl4pPr marL="2969925" indent="0">
              <a:buNone/>
              <a:defRPr sz="2165"/>
            </a:lvl4pPr>
            <a:lvl5pPr marL="3959901" indent="0">
              <a:buNone/>
              <a:defRPr sz="2165"/>
            </a:lvl5pPr>
            <a:lvl6pPr marL="4949876" indent="0">
              <a:buNone/>
              <a:defRPr sz="2165"/>
            </a:lvl6pPr>
            <a:lvl7pPr marL="5939851" indent="0">
              <a:buNone/>
              <a:defRPr sz="2165"/>
            </a:lvl7pPr>
            <a:lvl8pPr marL="6929826" indent="0">
              <a:buNone/>
              <a:defRPr sz="2165"/>
            </a:lvl8pPr>
            <a:lvl9pPr marL="7919801" indent="0">
              <a:buNone/>
              <a:defRPr sz="2165"/>
            </a:lvl9pPr>
          </a:lstStyle>
          <a:p>
            <a:pPr lvl="0"/>
            <a:r>
              <a:rPr lang="es-ES"/>
              <a:t>Editar el estilo de texto del patrón</a:t>
            </a:r>
          </a:p>
        </p:txBody>
      </p:sp>
      <p:sp>
        <p:nvSpPr>
          <p:cNvPr id="5" name="Date Placeholder 4"/>
          <p:cNvSpPr>
            <a:spLocks noGrp="1"/>
          </p:cNvSpPr>
          <p:nvPr>
            <p:ph type="dt" sz="half" idx="10"/>
          </p:nvPr>
        </p:nvSpPr>
        <p:spPr/>
        <p:txBody>
          <a:bodyPr/>
          <a:lstStyle/>
          <a:p>
            <a:fld id="{856BA440-60C8-4FA2-A8D1-040CB15E1E72}" type="datetimeFigureOut">
              <a:rPr lang="es-MX" smtClean="0"/>
              <a:t>25/11/2021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96133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363781" y="1080029"/>
            <a:ext cx="6385790" cy="3780102"/>
          </a:xfrm>
        </p:spPr>
        <p:txBody>
          <a:bodyPr anchor="b"/>
          <a:lstStyle>
            <a:lvl1pPr>
              <a:defRPr sz="6929"/>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417281" y="2332567"/>
            <a:ext cx="10023396" cy="11512811"/>
          </a:xfrm>
        </p:spPr>
        <p:txBody>
          <a:bodyPr anchor="t"/>
          <a:lstStyle>
            <a:lvl1pPr marL="0" indent="0">
              <a:buNone/>
              <a:defRPr sz="6929"/>
            </a:lvl1pPr>
            <a:lvl2pPr marL="989975" indent="0">
              <a:buNone/>
              <a:defRPr sz="6063"/>
            </a:lvl2pPr>
            <a:lvl3pPr marL="1979950" indent="0">
              <a:buNone/>
              <a:defRPr sz="5197"/>
            </a:lvl3pPr>
            <a:lvl4pPr marL="2969925" indent="0">
              <a:buNone/>
              <a:defRPr sz="4331"/>
            </a:lvl4pPr>
            <a:lvl5pPr marL="3959901" indent="0">
              <a:buNone/>
              <a:defRPr sz="4331"/>
            </a:lvl5pPr>
            <a:lvl6pPr marL="4949876" indent="0">
              <a:buNone/>
              <a:defRPr sz="4331"/>
            </a:lvl6pPr>
            <a:lvl7pPr marL="5939851" indent="0">
              <a:buNone/>
              <a:defRPr sz="4331"/>
            </a:lvl7pPr>
            <a:lvl8pPr marL="6929826" indent="0">
              <a:buNone/>
              <a:defRPr sz="4331"/>
            </a:lvl8pPr>
            <a:lvl9pPr marL="7919801" indent="0">
              <a:buNone/>
              <a:defRPr sz="4331"/>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363781" y="4860131"/>
            <a:ext cx="6385790" cy="9003995"/>
          </a:xfrm>
        </p:spPr>
        <p:txBody>
          <a:bodyPr/>
          <a:lstStyle>
            <a:lvl1pPr marL="0" indent="0">
              <a:buNone/>
              <a:defRPr sz="3464"/>
            </a:lvl1pPr>
            <a:lvl2pPr marL="989975" indent="0">
              <a:buNone/>
              <a:defRPr sz="3031"/>
            </a:lvl2pPr>
            <a:lvl3pPr marL="1979950" indent="0">
              <a:buNone/>
              <a:defRPr sz="2598"/>
            </a:lvl3pPr>
            <a:lvl4pPr marL="2969925" indent="0">
              <a:buNone/>
              <a:defRPr sz="2165"/>
            </a:lvl4pPr>
            <a:lvl5pPr marL="3959901" indent="0">
              <a:buNone/>
              <a:defRPr sz="2165"/>
            </a:lvl5pPr>
            <a:lvl6pPr marL="4949876" indent="0">
              <a:buNone/>
              <a:defRPr sz="2165"/>
            </a:lvl6pPr>
            <a:lvl7pPr marL="5939851" indent="0">
              <a:buNone/>
              <a:defRPr sz="2165"/>
            </a:lvl7pPr>
            <a:lvl8pPr marL="6929826" indent="0">
              <a:buNone/>
              <a:defRPr sz="2165"/>
            </a:lvl8pPr>
            <a:lvl9pPr marL="7919801" indent="0">
              <a:buNone/>
              <a:defRPr sz="2165"/>
            </a:lvl9pPr>
          </a:lstStyle>
          <a:p>
            <a:pPr lvl="0"/>
            <a:r>
              <a:rPr lang="es-ES"/>
              <a:t>Editar el estilo de texto del patrón</a:t>
            </a:r>
          </a:p>
        </p:txBody>
      </p:sp>
      <p:sp>
        <p:nvSpPr>
          <p:cNvPr id="5" name="Date Placeholder 4"/>
          <p:cNvSpPr>
            <a:spLocks noGrp="1"/>
          </p:cNvSpPr>
          <p:nvPr>
            <p:ph type="dt" sz="half" idx="10"/>
          </p:nvPr>
        </p:nvSpPr>
        <p:spPr/>
        <p:txBody>
          <a:bodyPr/>
          <a:lstStyle/>
          <a:p>
            <a:fld id="{856BA440-60C8-4FA2-A8D1-040CB15E1E72}" type="datetimeFigureOut">
              <a:rPr lang="es-MX" smtClean="0"/>
              <a:t>25/11/2021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3649561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61202" y="862527"/>
            <a:ext cx="17076896" cy="313133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61202" y="4312617"/>
            <a:ext cx="17076896" cy="10279029"/>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61202" y="15015410"/>
            <a:ext cx="4454843" cy="862523"/>
          </a:xfrm>
          <a:prstGeom prst="rect">
            <a:avLst/>
          </a:prstGeom>
        </p:spPr>
        <p:txBody>
          <a:bodyPr vert="horz" lIns="91440" tIns="45720" rIns="91440" bIns="45720" rtlCol="0" anchor="ctr"/>
          <a:lstStyle>
            <a:lvl1pPr algn="l">
              <a:defRPr sz="2598">
                <a:solidFill>
                  <a:schemeClr val="tx1">
                    <a:tint val="75000"/>
                  </a:schemeClr>
                </a:solidFill>
              </a:defRPr>
            </a:lvl1pPr>
          </a:lstStyle>
          <a:p>
            <a:fld id="{856BA440-60C8-4FA2-A8D1-040CB15E1E72}" type="datetimeFigureOut">
              <a:rPr lang="es-MX" smtClean="0"/>
              <a:t>25/11/2021</a:t>
            </a:fld>
            <a:endParaRPr lang="es-MX"/>
          </a:p>
        </p:txBody>
      </p:sp>
      <p:sp>
        <p:nvSpPr>
          <p:cNvPr id="5" name="Footer Placeholder 4"/>
          <p:cNvSpPr>
            <a:spLocks noGrp="1"/>
          </p:cNvSpPr>
          <p:nvPr>
            <p:ph type="ftr" sz="quarter" idx="3"/>
          </p:nvPr>
        </p:nvSpPr>
        <p:spPr>
          <a:xfrm>
            <a:off x="6558518" y="15015410"/>
            <a:ext cx="6682264" cy="862523"/>
          </a:xfrm>
          <a:prstGeom prst="rect">
            <a:avLst/>
          </a:prstGeom>
        </p:spPr>
        <p:txBody>
          <a:bodyPr vert="horz" lIns="91440" tIns="45720" rIns="91440" bIns="45720" rtlCol="0" anchor="ctr"/>
          <a:lstStyle>
            <a:lvl1pPr algn="ctr">
              <a:defRPr sz="2598">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3983255" y="15015410"/>
            <a:ext cx="4454843" cy="862523"/>
          </a:xfrm>
          <a:prstGeom prst="rect">
            <a:avLst/>
          </a:prstGeom>
        </p:spPr>
        <p:txBody>
          <a:bodyPr vert="horz" lIns="91440" tIns="45720" rIns="91440" bIns="45720" rtlCol="0" anchor="ctr"/>
          <a:lstStyle>
            <a:lvl1pPr algn="r">
              <a:defRPr sz="2598">
                <a:solidFill>
                  <a:schemeClr val="tx1">
                    <a:tint val="75000"/>
                  </a:schemeClr>
                </a:solidFill>
              </a:defRPr>
            </a:lvl1pPr>
          </a:lstStyle>
          <a:p>
            <a:fld id="{65ED97D3-17DB-4DDD-8829-D392E27D3E2A}" type="slidenum">
              <a:rPr lang="es-MX" smtClean="0"/>
              <a:t>‹Nº›</a:t>
            </a:fld>
            <a:endParaRPr lang="es-MX"/>
          </a:p>
        </p:txBody>
      </p:sp>
    </p:spTree>
    <p:extLst>
      <p:ext uri="{BB962C8B-B14F-4D97-AF65-F5344CB8AC3E}">
        <p14:creationId xmlns:p14="http://schemas.microsoft.com/office/powerpoint/2010/main" val="340498789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979950" rtl="0" eaLnBrk="1" latinLnBrk="0" hangingPunct="1">
        <a:lnSpc>
          <a:spcPct val="90000"/>
        </a:lnSpc>
        <a:spcBef>
          <a:spcPct val="0"/>
        </a:spcBef>
        <a:buNone/>
        <a:defRPr sz="9527" kern="1200">
          <a:solidFill>
            <a:schemeClr val="tx1"/>
          </a:solidFill>
          <a:latin typeface="+mj-lt"/>
          <a:ea typeface="+mj-ea"/>
          <a:cs typeface="+mj-cs"/>
        </a:defRPr>
      </a:lvl1pPr>
    </p:titleStyle>
    <p:bodyStyle>
      <a:lvl1pPr marL="494988" indent="-494988" algn="l" defTabSz="1979950" rtl="0" eaLnBrk="1" latinLnBrk="0" hangingPunct="1">
        <a:lnSpc>
          <a:spcPct val="90000"/>
        </a:lnSpc>
        <a:spcBef>
          <a:spcPts val="2165"/>
        </a:spcBef>
        <a:buFont typeface="Arial" panose="020B0604020202020204" pitchFamily="34" charset="0"/>
        <a:buChar char="•"/>
        <a:defRPr sz="6063" kern="1200">
          <a:solidFill>
            <a:schemeClr val="tx1"/>
          </a:solidFill>
          <a:latin typeface="+mn-lt"/>
          <a:ea typeface="+mn-ea"/>
          <a:cs typeface="+mn-cs"/>
        </a:defRPr>
      </a:lvl1pPr>
      <a:lvl2pPr marL="1484963" indent="-494988" algn="l" defTabSz="1979950" rtl="0" eaLnBrk="1" latinLnBrk="0" hangingPunct="1">
        <a:lnSpc>
          <a:spcPct val="90000"/>
        </a:lnSpc>
        <a:spcBef>
          <a:spcPts val="1083"/>
        </a:spcBef>
        <a:buFont typeface="Arial" panose="020B0604020202020204" pitchFamily="34" charset="0"/>
        <a:buChar char="•"/>
        <a:defRPr sz="5197" kern="1200">
          <a:solidFill>
            <a:schemeClr val="tx1"/>
          </a:solidFill>
          <a:latin typeface="+mn-lt"/>
          <a:ea typeface="+mn-ea"/>
          <a:cs typeface="+mn-cs"/>
        </a:defRPr>
      </a:lvl2pPr>
      <a:lvl3pPr marL="2474938" indent="-494988" algn="l" defTabSz="1979950" rtl="0" eaLnBrk="1" latinLnBrk="0" hangingPunct="1">
        <a:lnSpc>
          <a:spcPct val="90000"/>
        </a:lnSpc>
        <a:spcBef>
          <a:spcPts val="1083"/>
        </a:spcBef>
        <a:buFont typeface="Arial" panose="020B0604020202020204" pitchFamily="34" charset="0"/>
        <a:buChar char="•"/>
        <a:defRPr sz="4331" kern="1200">
          <a:solidFill>
            <a:schemeClr val="tx1"/>
          </a:solidFill>
          <a:latin typeface="+mn-lt"/>
          <a:ea typeface="+mn-ea"/>
          <a:cs typeface="+mn-cs"/>
        </a:defRPr>
      </a:lvl3pPr>
      <a:lvl4pPr marL="3464913"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4pPr>
      <a:lvl5pPr marL="4454888"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5pPr>
      <a:lvl6pPr marL="5444863"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6pPr>
      <a:lvl7pPr marL="6434839"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7pPr>
      <a:lvl8pPr marL="7424814"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8pPr>
      <a:lvl9pPr marL="8414789"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9pPr>
    </p:bodyStyle>
    <p:otherStyle>
      <a:defPPr>
        <a:defRPr lang="en-US"/>
      </a:defPPr>
      <a:lvl1pPr marL="0" algn="l" defTabSz="1979950" rtl="0" eaLnBrk="1" latinLnBrk="0" hangingPunct="1">
        <a:defRPr sz="3898" kern="1200">
          <a:solidFill>
            <a:schemeClr val="tx1"/>
          </a:solidFill>
          <a:latin typeface="+mn-lt"/>
          <a:ea typeface="+mn-ea"/>
          <a:cs typeface="+mn-cs"/>
        </a:defRPr>
      </a:lvl1pPr>
      <a:lvl2pPr marL="989975" algn="l" defTabSz="1979950" rtl="0" eaLnBrk="1" latinLnBrk="0" hangingPunct="1">
        <a:defRPr sz="3898" kern="1200">
          <a:solidFill>
            <a:schemeClr val="tx1"/>
          </a:solidFill>
          <a:latin typeface="+mn-lt"/>
          <a:ea typeface="+mn-ea"/>
          <a:cs typeface="+mn-cs"/>
        </a:defRPr>
      </a:lvl2pPr>
      <a:lvl3pPr marL="1979950" algn="l" defTabSz="1979950" rtl="0" eaLnBrk="1" latinLnBrk="0" hangingPunct="1">
        <a:defRPr sz="3898" kern="1200">
          <a:solidFill>
            <a:schemeClr val="tx1"/>
          </a:solidFill>
          <a:latin typeface="+mn-lt"/>
          <a:ea typeface="+mn-ea"/>
          <a:cs typeface="+mn-cs"/>
        </a:defRPr>
      </a:lvl3pPr>
      <a:lvl4pPr marL="2969925" algn="l" defTabSz="1979950" rtl="0" eaLnBrk="1" latinLnBrk="0" hangingPunct="1">
        <a:defRPr sz="3898" kern="1200">
          <a:solidFill>
            <a:schemeClr val="tx1"/>
          </a:solidFill>
          <a:latin typeface="+mn-lt"/>
          <a:ea typeface="+mn-ea"/>
          <a:cs typeface="+mn-cs"/>
        </a:defRPr>
      </a:lvl4pPr>
      <a:lvl5pPr marL="3959901" algn="l" defTabSz="1979950" rtl="0" eaLnBrk="1" latinLnBrk="0" hangingPunct="1">
        <a:defRPr sz="3898" kern="1200">
          <a:solidFill>
            <a:schemeClr val="tx1"/>
          </a:solidFill>
          <a:latin typeface="+mn-lt"/>
          <a:ea typeface="+mn-ea"/>
          <a:cs typeface="+mn-cs"/>
        </a:defRPr>
      </a:lvl5pPr>
      <a:lvl6pPr marL="4949876" algn="l" defTabSz="1979950" rtl="0" eaLnBrk="1" latinLnBrk="0" hangingPunct="1">
        <a:defRPr sz="3898" kern="1200">
          <a:solidFill>
            <a:schemeClr val="tx1"/>
          </a:solidFill>
          <a:latin typeface="+mn-lt"/>
          <a:ea typeface="+mn-ea"/>
          <a:cs typeface="+mn-cs"/>
        </a:defRPr>
      </a:lvl6pPr>
      <a:lvl7pPr marL="5939851" algn="l" defTabSz="1979950" rtl="0" eaLnBrk="1" latinLnBrk="0" hangingPunct="1">
        <a:defRPr sz="3898" kern="1200">
          <a:solidFill>
            <a:schemeClr val="tx1"/>
          </a:solidFill>
          <a:latin typeface="+mn-lt"/>
          <a:ea typeface="+mn-ea"/>
          <a:cs typeface="+mn-cs"/>
        </a:defRPr>
      </a:lvl7pPr>
      <a:lvl8pPr marL="6929826" algn="l" defTabSz="1979950" rtl="0" eaLnBrk="1" latinLnBrk="0" hangingPunct="1">
        <a:defRPr sz="3898" kern="1200">
          <a:solidFill>
            <a:schemeClr val="tx1"/>
          </a:solidFill>
          <a:latin typeface="+mn-lt"/>
          <a:ea typeface="+mn-ea"/>
          <a:cs typeface="+mn-cs"/>
        </a:defRPr>
      </a:lvl8pPr>
      <a:lvl9pPr marL="7919801" algn="l" defTabSz="1979950" rtl="0" eaLnBrk="1" latinLnBrk="0" hangingPunct="1">
        <a:defRPr sz="3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youtu.be/8iItuwt-Sog" TargetMode="External"/><Relationship Id="rId2" Type="http://schemas.openxmlformats.org/officeDocument/2006/relationships/hyperlink" Target="https://view.genial.ly/6188face8a47fc0d8b2ca8fb/presentation-presentacion-submarina"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es.wikipedia.org/wiki/Aprendizaje_significativo" TargetMode="External"/><Relationship Id="rId2" Type="http://schemas.openxmlformats.org/officeDocument/2006/relationships/hyperlink" Target="https://es.wikipedia.org/wiki/Motivaci%C3%B3n" TargetMode="External"/><Relationship Id="rId1" Type="http://schemas.openxmlformats.org/officeDocument/2006/relationships/slideLayout" Target="../slideLayouts/slideLayout7.xml"/><Relationship Id="rId4" Type="http://schemas.openxmlformats.org/officeDocument/2006/relationships/hyperlink" Target="https://es.wikipedia.org/wiki/Alfabetismo_digita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comments" Target="../comments/comment5.xml"/><Relationship Id="rId5" Type="http://schemas.openxmlformats.org/officeDocument/2006/relationships/hyperlink" Target="https://view.genial.ly/618ab13dd590d20d6c0848f5/interactive-content-reto-fundamentos-didactica" TargetMode="Externa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view.genial.ly/618ab13dd590d20d6c0848f5/interactive-content-reto-fundamentos-didactica" TargetMode="External"/><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comments" Target="../comments/comment6.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genial.ly/es" TargetMode="External"/><Relationship Id="rId2" Type="http://schemas.openxmlformats.org/officeDocument/2006/relationships/hyperlink" Target="https://es.wikipedia.org/wiki/Ludificaci%C3%B3n" TargetMode="External"/><Relationship Id="rId1" Type="http://schemas.openxmlformats.org/officeDocument/2006/relationships/slideLayout" Target="../slideLayouts/slideLayout7.xml"/><Relationship Id="rId4" Type="http://schemas.openxmlformats.org/officeDocument/2006/relationships/comments" Target="../comments/commen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comments" Target="../comments/comment3.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14731" y="155057"/>
            <a:ext cx="17927053" cy="196825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lvl="1"/>
            <a:r>
              <a:rPr lang="es-MX" sz="2400" b="1" dirty="0">
                <a:latin typeface="Arial" panose="020B0604020202020204" pitchFamily="34" charset="0"/>
                <a:cs typeface="Arial" panose="020B0604020202020204" pitchFamily="34" charset="0"/>
              </a:rPr>
              <a:t>2.1.3 </a:t>
            </a:r>
            <a:r>
              <a:rPr lang="es-MX" sz="2400" b="1" dirty="0" err="1">
                <a:latin typeface="Arial" panose="020B0604020202020204" pitchFamily="34" charset="0"/>
                <a:cs typeface="Arial" panose="020B0604020202020204" pitchFamily="34" charset="0"/>
              </a:rPr>
              <a:t>Gamificación</a:t>
            </a:r>
            <a:r>
              <a:rPr lang="es-MX" sz="2400" b="1" dirty="0">
                <a:latin typeface="Arial" panose="020B0604020202020204" pitchFamily="34" charset="0"/>
                <a:cs typeface="Arial" panose="020B0604020202020204" pitchFamily="34" charset="0"/>
              </a:rPr>
              <a:t> y </a:t>
            </a:r>
            <a:r>
              <a:rPr lang="es-MX" sz="2400" b="1" dirty="0" err="1">
                <a:latin typeface="Arial" panose="020B0604020202020204" pitchFamily="34" charset="0"/>
                <a:cs typeface="Arial" panose="020B0604020202020204" pitchFamily="34" charset="0"/>
              </a:rPr>
              <a:t>TIC’s</a:t>
            </a:r>
            <a:endParaRPr lang="es-MX" sz="2400" b="1" dirty="0">
              <a:latin typeface="Arial" panose="020B0604020202020204" pitchFamily="34" charset="0"/>
              <a:cs typeface="Arial" panose="020B0604020202020204" pitchFamily="34" charset="0"/>
            </a:endParaRPr>
          </a:p>
        </p:txBody>
      </p:sp>
      <p:graphicFrame>
        <p:nvGraphicFramePr>
          <p:cNvPr id="3" name="Tabla 2"/>
          <p:cNvGraphicFramePr>
            <a:graphicFrameLocks noGrp="1"/>
          </p:cNvGraphicFramePr>
          <p:nvPr>
            <p:extLst>
              <p:ext uri="{D42A27DB-BD31-4B8C-83A1-F6EECF244321}">
                <p14:modId xmlns:p14="http://schemas.microsoft.com/office/powerpoint/2010/main" val="1398227568"/>
              </p:ext>
            </p:extLst>
          </p:nvPr>
        </p:nvGraphicFramePr>
        <p:xfrm>
          <a:off x="1334264" y="2361431"/>
          <a:ext cx="17258536" cy="8252140"/>
        </p:xfrm>
        <a:graphic>
          <a:graphicData uri="http://schemas.openxmlformats.org/drawingml/2006/table">
            <a:tbl>
              <a:tblPr firstRow="1" bandRow="1">
                <a:tableStyleId>{5C22544A-7EE6-4342-B048-85BDC9FD1C3A}</a:tableStyleId>
              </a:tblPr>
              <a:tblGrid>
                <a:gridCol w="8629268">
                  <a:extLst>
                    <a:ext uri="{9D8B030D-6E8A-4147-A177-3AD203B41FA5}">
                      <a16:colId xmlns="" xmlns:a16="http://schemas.microsoft.com/office/drawing/2014/main" val="20000"/>
                    </a:ext>
                  </a:extLst>
                </a:gridCol>
                <a:gridCol w="8629268">
                  <a:extLst>
                    <a:ext uri="{9D8B030D-6E8A-4147-A177-3AD203B41FA5}">
                      <a16:colId xmlns="" xmlns:a16="http://schemas.microsoft.com/office/drawing/2014/main" val="20001"/>
                    </a:ext>
                  </a:extLst>
                </a:gridCol>
              </a:tblGrid>
              <a:tr h="8252140">
                <a:tc>
                  <a:txBody>
                    <a:bodyPr/>
                    <a:lstStyle/>
                    <a:p>
                      <a:endParaRPr lang="es-MX" dirty="0"/>
                    </a:p>
                  </a:txBody>
                  <a:tcPr>
                    <a:solidFill>
                      <a:srgbClr val="009999"/>
                    </a:solidFill>
                  </a:tcPr>
                </a:tc>
                <a:tc>
                  <a:txBody>
                    <a:bodyPr/>
                    <a:lstStyle/>
                    <a:p>
                      <a:endParaRPr lang="es-MX" dirty="0"/>
                    </a:p>
                  </a:txBody>
                  <a:tcPr>
                    <a:solidFill>
                      <a:srgbClr val="3333CC"/>
                    </a:solidFill>
                  </a:tcPr>
                </a:tc>
                <a:extLst>
                  <a:ext uri="{0D108BD9-81ED-4DB2-BD59-A6C34878D82A}">
                    <a16:rowId xmlns="" xmlns:a16="http://schemas.microsoft.com/office/drawing/2014/main" val="10000"/>
                  </a:ext>
                </a:extLst>
              </a:tr>
            </a:tbl>
          </a:graphicData>
        </a:graphic>
      </p:graphicFrame>
      <p:sp>
        <p:nvSpPr>
          <p:cNvPr id="13" name="Rectángulo 12"/>
          <p:cNvSpPr/>
          <p:nvPr/>
        </p:nvSpPr>
        <p:spPr>
          <a:xfrm>
            <a:off x="2159397" y="3676104"/>
            <a:ext cx="7133991" cy="4936993"/>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Lógicamente es posible </a:t>
            </a:r>
            <a:r>
              <a:rPr lang="es-MX" sz="2400" dirty="0" smtClean="0">
                <a:latin typeface="Arial" panose="020B0604020202020204" pitchFamily="34" charset="0"/>
                <a:ea typeface="Calibri" panose="020F0502020204030204" pitchFamily="34" charset="0"/>
                <a:cs typeface="Arial" panose="020B0604020202020204" pitchFamily="34" charset="0"/>
              </a:rPr>
              <a:t>gamificar </a:t>
            </a:r>
            <a:r>
              <a:rPr lang="es-MX" sz="2400" dirty="0">
                <a:latin typeface="Arial" panose="020B0604020202020204" pitchFamily="34" charset="0"/>
                <a:ea typeface="Calibri" panose="020F0502020204030204" pitchFamily="34" charset="0"/>
                <a:cs typeface="Arial" panose="020B0604020202020204" pitchFamily="34" charset="0"/>
              </a:rPr>
              <a:t>sin utilizar videojuegos ni TIC. No se trata de un fenómeno novedoso. Basta recordar juegos clásicos como la «lotería» para incentivar la observación y la escucha atenta en clase o bien la cuchara que simula ser un avión aterrizando en la boca del niño/a para comer su papilla. Sin embargo, el análisis de las claves del éxito de los videojuegos y el uso de las nuevas tecnologías incorpora herramientas, factores y matices más potentes, ricos y variados al proceso.</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p:txBody>
      </p:sp>
      <p:sp>
        <p:nvSpPr>
          <p:cNvPr id="18" name="Rectángulo 17"/>
          <p:cNvSpPr/>
          <p:nvPr/>
        </p:nvSpPr>
        <p:spPr>
          <a:xfrm>
            <a:off x="10575720" y="2952143"/>
            <a:ext cx="7548995" cy="6975628"/>
          </a:xfrm>
          <a:prstGeom prst="rect">
            <a:avLst/>
          </a:prstGeom>
        </p:spPr>
        <p:txBody>
          <a:bodyPr wrap="square">
            <a:spAutoFit/>
          </a:bodyPr>
          <a:lstStyle/>
          <a:p>
            <a:pPr algn="just">
              <a:lnSpc>
                <a:spcPct val="107000"/>
              </a:lnSpc>
              <a:spcAft>
                <a:spcPts val="800"/>
              </a:spcAft>
            </a:pPr>
            <a:r>
              <a:rPr lang="es-MX" sz="2200" dirty="0">
                <a:solidFill>
                  <a:schemeClr val="bg1"/>
                </a:solidFill>
                <a:latin typeface="Arial" panose="020B0604020202020204" pitchFamily="34" charset="0"/>
                <a:ea typeface="Calibri" panose="020F0502020204030204" pitchFamily="34" charset="0"/>
                <a:cs typeface="Arial" panose="020B0604020202020204" pitchFamily="34" charset="0"/>
              </a:rPr>
              <a:t>El uso de los llamados «juegos serios», es decir, los videojuegos con propósito educativo no agotan el espacio de la </a:t>
            </a:r>
            <a:r>
              <a:rPr lang="es-MX" sz="2200" dirty="0" err="1">
                <a:solidFill>
                  <a:schemeClr val="bg1"/>
                </a:solidFill>
                <a:latin typeface="Arial" panose="020B0604020202020204" pitchFamily="34" charset="0"/>
                <a:ea typeface="Calibri" panose="020F0502020204030204" pitchFamily="34" charset="0"/>
                <a:cs typeface="Arial" panose="020B0604020202020204" pitchFamily="34" charset="0"/>
              </a:rPr>
              <a:t>gamificación</a:t>
            </a:r>
            <a:r>
              <a:rPr lang="es-MX" sz="2200" dirty="0">
                <a:solidFill>
                  <a:schemeClr val="bg1"/>
                </a:solidFill>
                <a:latin typeface="Arial" panose="020B0604020202020204" pitchFamily="34" charset="0"/>
                <a:ea typeface="Calibri" panose="020F0502020204030204" pitchFamily="34" charset="0"/>
                <a:cs typeface="Arial" panose="020B0604020202020204" pitchFamily="34" charset="0"/>
              </a:rPr>
              <a:t> educativa. A la luz de los factores expuestos que justifican su éxito se podrían deducir algunas pautas a tener en cuenta a la hora de diseñar propuestas de trabajo con las TIC para el alumnado. Se trataría de dotar a las tareas de ciertas dosis de </a:t>
            </a:r>
            <a:r>
              <a:rPr lang="es-MX" sz="2200" dirty="0" err="1">
                <a:solidFill>
                  <a:schemeClr val="bg1"/>
                </a:solidFill>
                <a:latin typeface="Arial" panose="020B0604020202020204" pitchFamily="34" charset="0"/>
                <a:ea typeface="Calibri" panose="020F0502020204030204" pitchFamily="34" charset="0"/>
                <a:cs typeface="Arial" panose="020B0604020202020204" pitchFamily="34" charset="0"/>
              </a:rPr>
              <a:t>jugabilidad</a:t>
            </a:r>
            <a:r>
              <a:rPr lang="es-MX" sz="2200" dirty="0">
                <a:solidFill>
                  <a:schemeClr val="bg1"/>
                </a:solidFill>
                <a:latin typeface="Arial" panose="020B0604020202020204" pitchFamily="34" charset="0"/>
                <a:ea typeface="Calibri" panose="020F0502020204030204" pitchFamily="34" charset="0"/>
                <a:cs typeface="Arial" panose="020B0604020202020204" pitchFamily="34" charset="0"/>
              </a:rPr>
              <a:t>. Para ello habría que integrar ingredientes como la imaginación, simulación, ficción, avatares fantásticos, niveles, insignias, puntuaciones, toma de decisiones, flexibilidad, resolución de problemas, exploración, ensayo y error, retroalimentación adecuada, graduación de la dificultad, seguridad, jergas, enfoque social, etc. La mayoría de las tareas escolares admiten algunas de estas adaptaciones por medio de las </a:t>
            </a:r>
            <a:r>
              <a:rPr lang="es-MX" sz="2200" dirty="0" err="1">
                <a:solidFill>
                  <a:schemeClr val="bg1"/>
                </a:solidFill>
                <a:latin typeface="Arial" panose="020B0604020202020204" pitchFamily="34" charset="0"/>
                <a:ea typeface="Calibri" panose="020F0502020204030204" pitchFamily="34" charset="0"/>
                <a:cs typeface="Arial" panose="020B0604020202020204" pitchFamily="34" charset="0"/>
              </a:rPr>
              <a:t>TIC’s</a:t>
            </a:r>
            <a:r>
              <a:rPr lang="es-MX" sz="2200" dirty="0">
                <a:solidFill>
                  <a:schemeClr val="bg1"/>
                </a:solidFill>
                <a:latin typeface="Arial" panose="020B0604020202020204" pitchFamily="34" charset="0"/>
                <a:ea typeface="Calibri" panose="020F0502020204030204" pitchFamily="34" charset="0"/>
                <a:cs typeface="Arial" panose="020B0604020202020204" pitchFamily="34" charset="0"/>
              </a:rPr>
              <a:t> y a ese proceso se le denomina </a:t>
            </a:r>
            <a:r>
              <a:rPr lang="es-MX" sz="2200" dirty="0" err="1">
                <a:solidFill>
                  <a:schemeClr val="bg1"/>
                </a:solidFill>
                <a:latin typeface="Arial" panose="020B0604020202020204" pitchFamily="34" charset="0"/>
                <a:ea typeface="Calibri" panose="020F0502020204030204" pitchFamily="34" charset="0"/>
                <a:cs typeface="Arial" panose="020B0604020202020204" pitchFamily="34" charset="0"/>
              </a:rPr>
              <a:t>gamificación</a:t>
            </a:r>
            <a:r>
              <a:rPr lang="es-MX" sz="2200" dirty="0">
                <a:solidFill>
                  <a:schemeClr val="bg1"/>
                </a:solidFill>
                <a:latin typeface="Arial" panose="020B0604020202020204" pitchFamily="34" charset="0"/>
                <a:ea typeface="Calibri" panose="020F0502020204030204" pitchFamily="34" charset="0"/>
                <a:cs typeface="Arial" panose="020B0604020202020204" pitchFamily="34" charset="0"/>
              </a:rPr>
              <a:t> educativa. Existen múltiples sitios </a:t>
            </a:r>
            <a:r>
              <a:rPr lang="es-MX" sz="2200" i="1" dirty="0">
                <a:solidFill>
                  <a:schemeClr val="bg1"/>
                </a:solidFill>
                <a:latin typeface="Arial" panose="020B0604020202020204" pitchFamily="34" charset="0"/>
                <a:ea typeface="Calibri" panose="020F0502020204030204" pitchFamily="34" charset="0"/>
                <a:cs typeface="Arial" panose="020B0604020202020204" pitchFamily="34" charset="0"/>
              </a:rPr>
              <a:t>web</a:t>
            </a:r>
            <a:r>
              <a:rPr lang="es-MX" sz="2200" dirty="0">
                <a:solidFill>
                  <a:schemeClr val="bg1"/>
                </a:solidFill>
                <a:latin typeface="Arial" panose="020B0604020202020204" pitchFamily="34" charset="0"/>
                <a:ea typeface="Calibri" panose="020F0502020204030204" pitchFamily="34" charset="0"/>
                <a:cs typeface="Arial" panose="020B0604020202020204" pitchFamily="34" charset="0"/>
              </a:rPr>
              <a:t> que usan la </a:t>
            </a:r>
            <a:r>
              <a:rPr lang="es-MX" sz="2200" dirty="0" err="1">
                <a:solidFill>
                  <a:schemeClr val="bg1"/>
                </a:solidFill>
                <a:latin typeface="Arial" panose="020B0604020202020204" pitchFamily="34" charset="0"/>
                <a:ea typeface="Calibri" panose="020F0502020204030204" pitchFamily="34" charset="0"/>
                <a:cs typeface="Arial" panose="020B0604020202020204" pitchFamily="34" charset="0"/>
              </a:rPr>
              <a:t>gamificación</a:t>
            </a:r>
            <a:r>
              <a:rPr lang="es-MX" sz="2200" dirty="0">
                <a:solidFill>
                  <a:schemeClr val="bg1"/>
                </a:solidFill>
                <a:latin typeface="Arial" panose="020B0604020202020204" pitchFamily="34" charset="0"/>
                <a:ea typeface="Calibri" panose="020F0502020204030204" pitchFamily="34" charset="0"/>
                <a:cs typeface="Arial" panose="020B0604020202020204" pitchFamily="34" charset="0"/>
              </a:rPr>
              <a:t> como estrategia educativa para mejorar la calidad del aprendizaje.</a:t>
            </a:r>
            <a:endParaRPr lang="es-MX" sz="2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63209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872384384"/>
              </p:ext>
            </p:extLst>
          </p:nvPr>
        </p:nvGraphicFramePr>
        <p:xfrm>
          <a:off x="793752" y="1802848"/>
          <a:ext cx="16841106" cy="1524000"/>
        </p:xfrm>
        <a:graphic>
          <a:graphicData uri="http://schemas.openxmlformats.org/drawingml/2006/table">
            <a:tbl>
              <a:tblPr firstRow="1" bandRow="1">
                <a:tableStyleId>{5C22544A-7EE6-4342-B048-85BDC9FD1C3A}</a:tableStyleId>
              </a:tblPr>
              <a:tblGrid>
                <a:gridCol w="5613702">
                  <a:extLst>
                    <a:ext uri="{9D8B030D-6E8A-4147-A177-3AD203B41FA5}">
                      <a16:colId xmlns="" xmlns:a16="http://schemas.microsoft.com/office/drawing/2014/main" val="20000"/>
                    </a:ext>
                  </a:extLst>
                </a:gridCol>
                <a:gridCol w="5613702">
                  <a:extLst>
                    <a:ext uri="{9D8B030D-6E8A-4147-A177-3AD203B41FA5}">
                      <a16:colId xmlns="" xmlns:a16="http://schemas.microsoft.com/office/drawing/2014/main" val="20001"/>
                    </a:ext>
                  </a:extLst>
                </a:gridCol>
                <a:gridCol w="5613702">
                  <a:extLst>
                    <a:ext uri="{9D8B030D-6E8A-4147-A177-3AD203B41FA5}">
                      <a16:colId xmlns="" xmlns:a16="http://schemas.microsoft.com/office/drawing/2014/main" val="20002"/>
                    </a:ext>
                  </a:extLst>
                </a:gridCol>
              </a:tblGrid>
              <a:tr h="1005666">
                <a:tc>
                  <a:txBody>
                    <a:bodyPr/>
                    <a:lstStyle/>
                    <a:p>
                      <a:pPr lvl="1"/>
                      <a:r>
                        <a:rPr lang="es-MX" sz="2000" dirty="0">
                          <a:latin typeface="Arial" panose="020B0604020202020204" pitchFamily="34" charset="0"/>
                          <a:cs typeface="Arial" panose="020B0604020202020204" pitchFamily="34" charset="0"/>
                        </a:rPr>
                        <a:t>2.2.1 Curso de iniciación</a:t>
                      </a:r>
                    </a:p>
                  </a:txBody>
                  <a:tcPr>
                    <a:solidFill>
                      <a:schemeClr val="accent5">
                        <a:lumMod val="75000"/>
                      </a:schemeClr>
                    </a:solidFill>
                  </a:tcPr>
                </a:tc>
                <a:tc>
                  <a:txBody>
                    <a:bodyPr/>
                    <a:lstStyle/>
                    <a:p>
                      <a:pPr lvl="1"/>
                      <a:r>
                        <a:rPr lang="es-MX" sz="2000" dirty="0">
                          <a:latin typeface="Arial" panose="020B0604020202020204" pitchFamily="34" charset="0"/>
                          <a:cs typeface="Arial" panose="020B0604020202020204" pitchFamily="34" charset="0"/>
                        </a:rPr>
                        <a:t>2.2.2 Insertar contenido externo</a:t>
                      </a:r>
                    </a:p>
                  </a:txBody>
                  <a:tcPr>
                    <a:solidFill>
                      <a:schemeClr val="accent5">
                        <a:lumMod val="75000"/>
                      </a:schemeClr>
                    </a:solidFill>
                  </a:tcPr>
                </a:tc>
                <a:tc>
                  <a:txBody>
                    <a:bodyPr/>
                    <a:lstStyle/>
                    <a:p>
                      <a:pPr lvl="1"/>
                      <a:r>
                        <a:rPr lang="es-MX" sz="2000" dirty="0">
                          <a:latin typeface="Arial" panose="020B0604020202020204" pitchFamily="34" charset="0"/>
                          <a:cs typeface="Arial" panose="020B0604020202020204" pitchFamily="34" charset="0"/>
                        </a:rPr>
                        <a:t>2.2.3 Creación de cuestionarios interactivos con </a:t>
                      </a:r>
                      <a:r>
                        <a:rPr lang="es-MX" sz="2000" i="1" dirty="0" err="1">
                          <a:latin typeface="Arial" panose="020B0604020202020204" pitchFamily="34" charset="0"/>
                          <a:cs typeface="Arial" panose="020B0604020202020204" pitchFamily="34" charset="0"/>
                        </a:rPr>
                        <a:t>Genially</a:t>
                      </a:r>
                      <a:endParaRPr lang="es-MX" sz="2000" i="1" dirty="0">
                        <a:latin typeface="Arial" panose="020B0604020202020204" pitchFamily="34" charset="0"/>
                        <a:cs typeface="Arial" panose="020B0604020202020204" pitchFamily="34" charset="0"/>
                      </a:endParaRPr>
                    </a:p>
                    <a:p>
                      <a:pPr algn="ctr"/>
                      <a:endParaRPr lang="es-MX" sz="2400" dirty="0"/>
                    </a:p>
                  </a:txBody>
                  <a:tcPr>
                    <a:solidFill>
                      <a:schemeClr val="accent5">
                        <a:lumMod val="75000"/>
                      </a:schemeClr>
                    </a:solidFill>
                  </a:tcPr>
                </a:tc>
                <a:extLst>
                  <a:ext uri="{0D108BD9-81ED-4DB2-BD59-A6C34878D82A}">
                    <a16:rowId xmlns="" xmlns:a16="http://schemas.microsoft.com/office/drawing/2014/main" val="10000"/>
                  </a:ext>
                </a:extLst>
              </a:tr>
              <a:tr h="433491">
                <a:tc>
                  <a:txBody>
                    <a:bodyPr/>
                    <a:lstStyle/>
                    <a:p>
                      <a:pPr algn="ctr"/>
                      <a:endParaRPr lang="es-MX" sz="2400" dirty="0"/>
                    </a:p>
                  </a:txBody>
                  <a:tcPr>
                    <a:solidFill>
                      <a:srgbClr val="00CC99"/>
                    </a:solidFill>
                  </a:tcPr>
                </a:tc>
                <a:tc>
                  <a:txBody>
                    <a:bodyPr/>
                    <a:lstStyle/>
                    <a:p>
                      <a:pPr algn="ctr"/>
                      <a:endParaRPr lang="es-MX" sz="2400" dirty="0"/>
                    </a:p>
                  </a:txBody>
                  <a:tcPr>
                    <a:solidFill>
                      <a:srgbClr val="00CC99"/>
                    </a:solidFill>
                  </a:tcPr>
                </a:tc>
                <a:tc>
                  <a:txBody>
                    <a:bodyPr/>
                    <a:lstStyle/>
                    <a:p>
                      <a:pPr algn="ctr"/>
                      <a:endParaRPr lang="es-MX" sz="2400" dirty="0"/>
                    </a:p>
                  </a:txBody>
                  <a:tcPr>
                    <a:solidFill>
                      <a:srgbClr val="00CC99"/>
                    </a:solidFill>
                  </a:tcPr>
                </a:tc>
                <a:extLst>
                  <a:ext uri="{0D108BD9-81ED-4DB2-BD59-A6C34878D82A}">
                    <a16:rowId xmlns="" xmlns:a16="http://schemas.microsoft.com/office/drawing/2014/main" val="10001"/>
                  </a:ext>
                </a:extLst>
              </a:tr>
            </a:tbl>
          </a:graphicData>
        </a:graphic>
      </p:graphicFrame>
      <p:sp>
        <p:nvSpPr>
          <p:cNvPr id="3" name="CuadroTexto 2"/>
          <p:cNvSpPr txBox="1"/>
          <p:nvPr/>
        </p:nvSpPr>
        <p:spPr>
          <a:xfrm>
            <a:off x="793752" y="751370"/>
            <a:ext cx="18225770" cy="461665"/>
          </a:xfrm>
          <a:prstGeom prst="rect">
            <a:avLst/>
          </a:prstGeom>
          <a:noFill/>
        </p:spPr>
        <p:txBody>
          <a:bodyPr wrap="square" rtlCol="0">
            <a:spAutoFit/>
          </a:bodyPr>
          <a:lstStyle/>
          <a:p>
            <a:r>
              <a:rPr lang="es-MX" sz="2400" dirty="0">
                <a:solidFill>
                  <a:srgbClr val="FF0000"/>
                </a:solidFill>
                <a:latin typeface="Arial" panose="020B0604020202020204" pitchFamily="34" charset="0"/>
                <a:cs typeface="Arial" panose="020B0604020202020204" pitchFamily="34" charset="0"/>
              </a:rPr>
              <a:t>	</a:t>
            </a:r>
            <a:r>
              <a:rPr lang="es-MX" sz="2400" dirty="0" smtClean="0">
                <a:latin typeface="Arial" panose="020B0604020202020204" pitchFamily="34" charset="0"/>
                <a:cs typeface="Arial" panose="020B0604020202020204" pitchFamily="34" charset="0"/>
              </a:rPr>
              <a:t>Ahora, para conocer la información de cada subtema haga clic en la pestaña correspondiente:</a:t>
            </a:r>
            <a:endParaRPr lang="es-MX" sz="2400"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9412" y="583418"/>
            <a:ext cx="664720" cy="664720"/>
          </a:xfrm>
          <a:prstGeom prst="rect">
            <a:avLst/>
          </a:prstGeom>
        </p:spPr>
      </p:pic>
      <p:sp>
        <p:nvSpPr>
          <p:cNvPr id="6" name="Rectángulo 5"/>
          <p:cNvSpPr/>
          <p:nvPr/>
        </p:nvSpPr>
        <p:spPr>
          <a:xfrm>
            <a:off x="19281140" y="1248138"/>
            <a:ext cx="4188460" cy="398317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dirty="0" smtClean="0">
                <a:solidFill>
                  <a:schemeClr val="tx1"/>
                </a:solidFill>
                <a:latin typeface="Arial" panose="020B0604020202020204" pitchFamily="34" charset="0"/>
                <a:cs typeface="Arial" panose="020B0604020202020204" pitchFamily="34" charset="0"/>
              </a:rPr>
              <a:t>Renato, el contenido de cada uno de estos subtemas, presentar en pestañas, como se presentan los videos. </a:t>
            </a:r>
          </a:p>
          <a:p>
            <a:endParaRPr lang="es-MX" sz="2400" dirty="0">
              <a:solidFill>
                <a:schemeClr val="tx1"/>
              </a:solidFill>
              <a:latin typeface="Arial" panose="020B0604020202020204" pitchFamily="34" charset="0"/>
              <a:cs typeface="Arial" panose="020B0604020202020204" pitchFamily="34" charset="0"/>
            </a:endParaRPr>
          </a:p>
          <a:p>
            <a:r>
              <a:rPr lang="es-MX" sz="2400" b="1" dirty="0">
                <a:solidFill>
                  <a:srgbClr val="FF0000"/>
                </a:solidFill>
                <a:latin typeface="Arial" panose="020B0604020202020204" pitchFamily="34" charset="0"/>
                <a:cs typeface="Arial" panose="020B0604020202020204" pitchFamily="34" charset="0"/>
              </a:rPr>
              <a:t>El contenido que deberá ir en cada pestaña se encuentra en las diapositivas 21 a la 25</a:t>
            </a:r>
          </a:p>
        </p:txBody>
      </p:sp>
    </p:spTree>
    <p:extLst>
      <p:ext uri="{BB962C8B-B14F-4D97-AF65-F5344CB8AC3E}">
        <p14:creationId xmlns:p14="http://schemas.microsoft.com/office/powerpoint/2010/main" val="3589720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88464" y="1300096"/>
            <a:ext cx="16965295" cy="8846909"/>
          </a:xfrm>
          <a:prstGeom prst="rect">
            <a:avLst/>
          </a:prstGeom>
        </p:spPr>
        <p:txBody>
          <a:bodyPr wrap="square">
            <a:spAutoFit/>
          </a:bodyPr>
          <a:lstStyle/>
          <a:p>
            <a:pPr marL="914400" lvl="2" algn="just">
              <a:lnSpc>
                <a:spcPct val="107000"/>
              </a:lnSpc>
              <a:spcAft>
                <a:spcPts val="800"/>
              </a:spcAft>
            </a:pPr>
            <a:r>
              <a:rPr lang="es-MX" sz="2400" b="1" dirty="0">
                <a:latin typeface="Arial" panose="020B0604020202020204" pitchFamily="34" charset="0"/>
                <a:ea typeface="Calibri" panose="020F0502020204030204" pitchFamily="34" charset="0"/>
                <a:cs typeface="Arial" panose="020B0604020202020204" pitchFamily="34" charset="0"/>
              </a:rPr>
              <a:t>2.2.1 Curso de iniciación</a:t>
            </a: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b="1" dirty="0">
                <a:latin typeface="Arial" panose="020B0604020202020204" pitchFamily="34" charset="0"/>
                <a:ea typeface="Calibri" panose="020F0502020204030204" pitchFamily="34" charset="0"/>
                <a:cs typeface="Arial" panose="020B0604020202020204" pitchFamily="34" charset="0"/>
              </a:rPr>
              <a:t> </a:t>
            </a: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Ahora que ha logrado entrar a la plataforma de </a:t>
            </a:r>
            <a:r>
              <a:rPr lang="es-MX" sz="2400" i="1" dirty="0" err="1">
                <a:latin typeface="Arial" panose="020B0604020202020204" pitchFamily="34" charset="0"/>
                <a:ea typeface="Calibri" panose="020F0502020204030204" pitchFamily="34" charset="0"/>
                <a:cs typeface="Arial" panose="020B0604020202020204" pitchFamily="34" charset="0"/>
              </a:rPr>
              <a:t>Genially</a:t>
            </a:r>
            <a:r>
              <a:rPr lang="es-MX" sz="2400" dirty="0">
                <a:latin typeface="Arial" panose="020B0604020202020204" pitchFamily="34" charset="0"/>
                <a:ea typeface="Calibri" panose="020F0502020204030204" pitchFamily="34" charset="0"/>
                <a:cs typeface="Arial" panose="020B0604020202020204" pitchFamily="34" charset="0"/>
              </a:rPr>
              <a:t>, es hora de hacer su primer curso en la academia. Al terminar este reto obtendrá un certificado que deberá de mostrar en el foro colaborativo de esta fase de trabajo.</a:t>
            </a: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b="1" dirty="0" smtClean="0">
                <a:solidFill>
                  <a:schemeClr val="dk1"/>
                </a:solidFill>
                <a:highlight>
                  <a:srgbClr val="CC66FF"/>
                </a:highlight>
                <a:latin typeface="Arial" panose="020B0604020202020204" pitchFamily="34" charset="0"/>
                <a:cs typeface="Arial" panose="020B0604020202020204" pitchFamily="34" charset="0"/>
              </a:rPr>
              <a:t>Paso 1</a:t>
            </a:r>
            <a:r>
              <a:rPr lang="es-MX" sz="2400" b="1" dirty="0">
                <a:solidFill>
                  <a:schemeClr val="dk1"/>
                </a:solidFill>
                <a:highlight>
                  <a:srgbClr val="CC66FF"/>
                </a:highlight>
                <a:latin typeface="Arial" panose="020B0604020202020204" pitchFamily="34" charset="0"/>
                <a:cs typeface="Arial" panose="020B0604020202020204" pitchFamily="34" charset="0"/>
              </a:rPr>
              <a:t>:</a:t>
            </a:r>
            <a:r>
              <a:rPr lang="es-MX" sz="2400" b="1" dirty="0">
                <a:latin typeface="Arial" panose="020B0604020202020204" pitchFamily="34" charset="0"/>
                <a:ea typeface="Calibri" panose="020F0502020204030204" pitchFamily="34" charset="0"/>
                <a:cs typeface="Arial" panose="020B0604020202020204" pitchFamily="34" charset="0"/>
              </a:rPr>
              <a:t> </a:t>
            </a:r>
            <a:r>
              <a:rPr lang="es-MX" sz="2400" dirty="0">
                <a:latin typeface="Arial" panose="020B0604020202020204" pitchFamily="34" charset="0"/>
                <a:ea typeface="Calibri" panose="020F0502020204030204" pitchFamily="34" charset="0"/>
                <a:cs typeface="Arial" panose="020B0604020202020204" pitchFamily="34" charset="0"/>
              </a:rPr>
              <a:t>Despliegue su panel personal (1) y </a:t>
            </a:r>
            <a:r>
              <a:rPr lang="es-MX" sz="2400" dirty="0" smtClean="0">
                <a:latin typeface="Arial" panose="020B0604020202020204" pitchFamily="34" charset="0"/>
                <a:ea typeface="Calibri" panose="020F0502020204030204" pitchFamily="34" charset="0"/>
                <a:cs typeface="Arial" panose="020B0604020202020204" pitchFamily="34" charset="0"/>
              </a:rPr>
              <a:t>haga clic </a:t>
            </a:r>
            <a:r>
              <a:rPr lang="es-MX" sz="2400" dirty="0">
                <a:latin typeface="Arial" panose="020B0604020202020204" pitchFamily="34" charset="0"/>
                <a:ea typeface="Calibri" panose="020F0502020204030204" pitchFamily="34" charset="0"/>
                <a:cs typeface="Arial" panose="020B0604020202020204" pitchFamily="34" charset="0"/>
              </a:rPr>
              <a:t>en la opción </a:t>
            </a:r>
            <a:r>
              <a:rPr lang="es-MX" sz="2400" b="1" i="1" dirty="0" smtClean="0">
                <a:latin typeface="Arial" panose="020B0604020202020204" pitchFamily="34" charset="0"/>
                <a:ea typeface="Calibri" panose="020F0502020204030204" pitchFamily="34" charset="0"/>
                <a:cs typeface="Arial" panose="020B0604020202020204" pitchFamily="34" charset="0"/>
              </a:rPr>
              <a:t>Academy</a:t>
            </a:r>
            <a:r>
              <a:rPr lang="es-MX" sz="2400" dirty="0" smtClean="0">
                <a:latin typeface="Arial" panose="020B0604020202020204" pitchFamily="34" charset="0"/>
                <a:ea typeface="Calibri" panose="020F0502020204030204" pitchFamily="34" charset="0"/>
                <a:cs typeface="Arial" panose="020B0604020202020204" pitchFamily="34" charset="0"/>
              </a:rPr>
              <a:t>. </a:t>
            </a: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3" name="Imagen 2"/>
          <p:cNvPicPr/>
          <p:nvPr/>
        </p:nvPicPr>
        <p:blipFill>
          <a:blip r:embed="rId2"/>
          <a:stretch>
            <a:fillRect/>
          </a:stretch>
        </p:blipFill>
        <p:spPr>
          <a:xfrm>
            <a:off x="5120639" y="10698480"/>
            <a:ext cx="10384471" cy="4832979"/>
          </a:xfrm>
          <a:prstGeom prst="rect">
            <a:avLst/>
          </a:prstGeom>
        </p:spPr>
      </p:pic>
      <p:sp>
        <p:nvSpPr>
          <p:cNvPr id="4" name="CuadroTexto 3"/>
          <p:cNvSpPr txBox="1"/>
          <p:nvPr/>
        </p:nvSpPr>
        <p:spPr>
          <a:xfrm>
            <a:off x="1688464" y="3681384"/>
            <a:ext cx="17922240" cy="461665"/>
          </a:xfrm>
          <a:prstGeom prst="rect">
            <a:avLst/>
          </a:prstGeom>
          <a:noFill/>
        </p:spPr>
        <p:txBody>
          <a:bodyPr wrap="square" rtlCol="0">
            <a:spAutoFit/>
          </a:bodyPr>
          <a:lstStyle/>
          <a:p>
            <a:r>
              <a:rPr lang="es-MX" sz="2400" dirty="0">
                <a:latin typeface="Arial" panose="020B0604020202020204" pitchFamily="34" charset="0"/>
                <a:ea typeface="Calibri" panose="020F0502020204030204" pitchFamily="34" charset="0"/>
                <a:cs typeface="Arial" panose="020B0604020202020204" pitchFamily="34" charset="0"/>
              </a:rPr>
              <a:t>Revise el siguiente tutorial y realice el paso a paso. </a:t>
            </a:r>
          </a:p>
        </p:txBody>
      </p:sp>
      <p:sp>
        <p:nvSpPr>
          <p:cNvPr id="6" name="Rectángulo 5"/>
          <p:cNvSpPr/>
          <p:nvPr/>
        </p:nvSpPr>
        <p:spPr>
          <a:xfrm>
            <a:off x="6589711" y="4664648"/>
            <a:ext cx="7162800" cy="41976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600" dirty="0">
              <a:latin typeface="Arial" panose="020B0604020202020204" pitchFamily="34" charset="0"/>
              <a:ea typeface="Calibri" panose="020F0502020204030204" pitchFamily="34" charset="0"/>
              <a:cs typeface="Arial" panose="020B0604020202020204" pitchFamily="34" charset="0"/>
            </a:endParaRPr>
          </a:p>
          <a:p>
            <a:pPr algn="ctr"/>
            <a:endParaRPr lang="es-MX" sz="3600" dirty="0">
              <a:latin typeface="Arial" panose="020B0604020202020204" pitchFamily="34" charset="0"/>
              <a:ea typeface="Calibri" panose="020F0502020204030204" pitchFamily="34" charset="0"/>
              <a:cs typeface="Arial" panose="020B0604020202020204" pitchFamily="34" charset="0"/>
            </a:endParaRPr>
          </a:p>
          <a:p>
            <a:pPr algn="ctr"/>
            <a:r>
              <a:rPr lang="es-MX" sz="3600" dirty="0">
                <a:latin typeface="Arial" panose="020B0604020202020204" pitchFamily="34" charset="0"/>
                <a:ea typeface="Calibri" panose="020F0502020204030204" pitchFamily="34" charset="0"/>
                <a:cs typeface="Arial" panose="020B0604020202020204" pitchFamily="34" charset="0"/>
              </a:rPr>
              <a:t>Video</a:t>
            </a:r>
            <a:r>
              <a:rPr lang="es-MX" dirty="0"/>
              <a:t> </a:t>
            </a:r>
            <a:r>
              <a:rPr lang="es-MX" sz="3600" i="1" dirty="0">
                <a:latin typeface="Arial" panose="020B0604020202020204" pitchFamily="34" charset="0"/>
                <a:ea typeface="Calibri" panose="020F0502020204030204" pitchFamily="34" charset="0"/>
                <a:cs typeface="Arial" panose="020B0604020202020204" pitchFamily="34" charset="0"/>
              </a:rPr>
              <a:t>Cómo hacer el primer curso en </a:t>
            </a:r>
            <a:r>
              <a:rPr lang="es-MX" sz="3600" i="1" dirty="0" err="1">
                <a:latin typeface="Arial" panose="020B0604020202020204" pitchFamily="34" charset="0"/>
                <a:ea typeface="Calibri" panose="020F0502020204030204" pitchFamily="34" charset="0"/>
                <a:cs typeface="Arial" panose="020B0604020202020204" pitchFamily="34" charset="0"/>
              </a:rPr>
              <a:t>Genially</a:t>
            </a:r>
            <a:r>
              <a:rPr lang="es-MX" sz="3600" i="1" dirty="0">
                <a:latin typeface="Arial" panose="020B0604020202020204" pitchFamily="34" charset="0"/>
                <a:ea typeface="Calibri" panose="020F0502020204030204" pitchFamily="34" charset="0"/>
                <a:cs typeface="Arial" panose="020B0604020202020204" pitchFamily="34" charset="0"/>
              </a:rPr>
              <a:t>.</a:t>
            </a:r>
          </a:p>
          <a:p>
            <a:pPr algn="ctr"/>
            <a:endParaRPr lang="es-MX" dirty="0"/>
          </a:p>
        </p:txBody>
      </p:sp>
      <p:pic>
        <p:nvPicPr>
          <p:cNvPr id="7" name="Gráfico 2" descr="Claqueta con relleno sólido">
            <a:extLst>
              <a:ext uri="{FF2B5EF4-FFF2-40B4-BE49-F238E27FC236}">
                <a16:creationId xmlns="" xmlns:a16="http://schemas.microsoft.com/office/drawing/2014/main" id="{D9617BEE-F06D-40A2-A945-CE2D3A058E8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9713911" y="5266350"/>
            <a:ext cx="914400" cy="914400"/>
          </a:xfrm>
          <a:prstGeom prst="rect">
            <a:avLst/>
          </a:prstGeom>
          <a:solidFill>
            <a:schemeClr val="bg1"/>
          </a:solidFill>
        </p:spPr>
      </p:pic>
      <p:sp>
        <p:nvSpPr>
          <p:cNvPr id="8" name="Rectángulo 7"/>
          <p:cNvSpPr/>
          <p:nvPr/>
        </p:nvSpPr>
        <p:spPr>
          <a:xfrm>
            <a:off x="16876711" y="4696837"/>
            <a:ext cx="4450051" cy="6001643"/>
          </a:xfrm>
          <a:prstGeom prst="rect">
            <a:avLst/>
          </a:prstGeom>
          <a:solidFill>
            <a:srgbClr val="00B0F0"/>
          </a:solidFill>
        </p:spPr>
        <p:txBody>
          <a:bodyPr wrap="square">
            <a:spAutoFit/>
          </a:bodyPr>
          <a:lstStyle/>
          <a:p>
            <a:r>
              <a:rPr lang="es-MX" sz="2400" dirty="0" smtClean="0">
                <a:latin typeface="Arial" panose="020B0604020202020204" pitchFamily="34" charset="0"/>
                <a:cs typeface="Arial" panose="020B0604020202020204" pitchFamily="34" charset="0"/>
              </a:rPr>
              <a:t>Jonathan, realizar </a:t>
            </a:r>
            <a:r>
              <a:rPr lang="es-MX" sz="2400" dirty="0">
                <a:latin typeface="Arial" panose="020B0604020202020204" pitchFamily="34" charset="0"/>
                <a:cs typeface="Arial" panose="020B0604020202020204" pitchFamily="34" charset="0"/>
              </a:rPr>
              <a:t>video tutorial </a:t>
            </a:r>
            <a:r>
              <a:rPr lang="es-MX" sz="2400" dirty="0" smtClean="0">
                <a:latin typeface="Arial" panose="020B0604020202020204" pitchFamily="34" charset="0"/>
                <a:cs typeface="Arial" panose="020B0604020202020204" pitchFamily="34" charset="0"/>
              </a:rPr>
              <a:t>sobre cómo hacer el primer curso en </a:t>
            </a:r>
            <a:r>
              <a:rPr lang="es-MX" sz="2400" dirty="0" err="1" smtClean="0">
                <a:latin typeface="Arial" panose="020B0604020202020204" pitchFamily="34" charset="0"/>
                <a:cs typeface="Arial" panose="020B0604020202020204" pitchFamily="34" charset="0"/>
              </a:rPr>
              <a:t>Genially</a:t>
            </a:r>
            <a:r>
              <a:rPr lang="es-MX" sz="2400" dirty="0" smtClean="0">
                <a:latin typeface="Arial" panose="020B0604020202020204" pitchFamily="34" charset="0"/>
                <a:cs typeface="Arial" panose="020B0604020202020204" pitchFamily="34" charset="0"/>
              </a:rPr>
              <a:t>. De igual forma el  EC incluye las capturas de pantalla y el paso a paso, sin embargo considero que las capturas de pantalla será necesario volverlas a tomar para cuidar la calidad e ir señalando lo que indica el experto sobre algunas capturas. </a:t>
            </a:r>
          </a:p>
          <a:p>
            <a:endParaRPr lang="es-MX" sz="2400" dirty="0">
              <a:latin typeface="Arial" panose="020B0604020202020204" pitchFamily="34" charset="0"/>
              <a:cs typeface="Arial" panose="020B0604020202020204" pitchFamily="34" charset="0"/>
            </a:endParaRPr>
          </a:p>
          <a:p>
            <a:r>
              <a:rPr lang="es-MX" sz="2400" dirty="0" smtClean="0">
                <a:latin typeface="Arial" panose="020B0604020202020204" pitchFamily="34" charset="0"/>
                <a:cs typeface="Arial" panose="020B0604020202020204" pitchFamily="34" charset="0"/>
              </a:rPr>
              <a:t>Las Captura y paso a paso para el tutorial terminan en la diapositiva 24. </a:t>
            </a:r>
            <a:endParaRPr lang="es-MX" sz="2400" dirty="0">
              <a:latin typeface="Arial" panose="020B0604020202020204" pitchFamily="34" charset="0"/>
              <a:cs typeface="Arial" panose="020B0604020202020204" pitchFamily="34" charset="0"/>
            </a:endParaRPr>
          </a:p>
        </p:txBody>
      </p:sp>
      <p:sp>
        <p:nvSpPr>
          <p:cNvPr id="9" name="Rectángulo 8"/>
          <p:cNvSpPr/>
          <p:nvPr/>
        </p:nvSpPr>
        <p:spPr>
          <a:xfrm>
            <a:off x="2139660" y="7937732"/>
            <a:ext cx="4450051" cy="1200329"/>
          </a:xfrm>
          <a:prstGeom prst="rect">
            <a:avLst/>
          </a:prstGeom>
          <a:solidFill>
            <a:srgbClr val="FFFF00"/>
          </a:solidFill>
        </p:spPr>
        <p:txBody>
          <a:bodyPr wrap="square">
            <a:spAutoFit/>
          </a:bodyPr>
          <a:lstStyle/>
          <a:p>
            <a:r>
              <a:rPr lang="es-MX" sz="2400" dirty="0" smtClean="0">
                <a:latin typeface="Arial" panose="020B0604020202020204" pitchFamily="34" charset="0"/>
                <a:cs typeface="Arial" panose="020B0604020202020204" pitchFamily="34" charset="0"/>
              </a:rPr>
              <a:t>Renato, después de este video, saltarte a la diapositiva 24.</a:t>
            </a:r>
            <a:endParaRPr lang="es-MX"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7478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200784" y="831492"/>
            <a:ext cx="17483455" cy="1269002"/>
          </a:xfrm>
          <a:prstGeom prst="rect">
            <a:avLst/>
          </a:prstGeom>
        </p:spPr>
        <p:txBody>
          <a:bodyPr wrap="square">
            <a:spAutoFit/>
          </a:bodyPr>
          <a:lstStyle/>
          <a:p>
            <a:pPr algn="just">
              <a:lnSpc>
                <a:spcPct val="107000"/>
              </a:lnSpc>
              <a:spcAft>
                <a:spcPts val="800"/>
              </a:spcAft>
            </a:pPr>
            <a:r>
              <a:rPr lang="es-MX" sz="1100" b="1" dirty="0">
                <a:latin typeface="Calibri Light" panose="020F0302020204030204" pitchFamily="34" charset="0"/>
                <a:ea typeface="Calibri" panose="020F0502020204030204" pitchFamily="34" charset="0"/>
                <a:cs typeface="Times New Roman" panose="02020603050405020304" pitchFamily="18" charset="0"/>
              </a:rPr>
              <a:t> </a:t>
            </a:r>
            <a:endParaRPr lang="es-MX" sz="2400" dirty="0">
              <a:latin typeface="Arial" panose="020B0604020202020204" pitchFamily="34" charset="0"/>
              <a:ea typeface="Calibri" panose="020F0502020204030204" pitchFamily="34" charset="0"/>
              <a:cs typeface="Arial" panose="020B0604020202020204" pitchFamily="34" charset="0"/>
            </a:endParaRPr>
          </a:p>
          <a:p>
            <a:pPr marL="914400" lvl="2" algn="just">
              <a:lnSpc>
                <a:spcPct val="107000"/>
              </a:lnSpc>
              <a:spcAft>
                <a:spcPts val="800"/>
              </a:spcAft>
            </a:pPr>
            <a:r>
              <a:rPr lang="es-MX" sz="2400" b="1" dirty="0">
                <a:latin typeface="Arial" panose="020B0604020202020204" pitchFamily="34" charset="0"/>
                <a:ea typeface="Calibri" panose="020F0502020204030204" pitchFamily="34" charset="0"/>
                <a:cs typeface="Arial" panose="020B0604020202020204" pitchFamily="34" charset="0"/>
              </a:rPr>
              <a:t>2.2.2 Insertar contenido externo</a:t>
            </a: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p:txBody>
      </p:sp>
      <p:sp>
        <p:nvSpPr>
          <p:cNvPr id="2" name="Rectángulo 1"/>
          <p:cNvSpPr/>
          <p:nvPr/>
        </p:nvSpPr>
        <p:spPr>
          <a:xfrm>
            <a:off x="1615441" y="2467178"/>
            <a:ext cx="17068798" cy="5858351"/>
          </a:xfrm>
          <a:prstGeom prst="rect">
            <a:avLst/>
          </a:prstGeom>
          <a:solidFill>
            <a:srgbClr val="33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 name="Imagen 3"/>
          <p:cNvPicPr/>
          <p:nvPr/>
        </p:nvPicPr>
        <p:blipFill>
          <a:blip r:embed="rId2"/>
          <a:stretch>
            <a:fillRect/>
          </a:stretch>
        </p:blipFill>
        <p:spPr>
          <a:xfrm>
            <a:off x="7837804" y="2490707"/>
            <a:ext cx="10846435" cy="5858351"/>
          </a:xfrm>
          <a:prstGeom prst="rect">
            <a:avLst/>
          </a:prstGeom>
        </p:spPr>
      </p:pic>
      <p:sp>
        <p:nvSpPr>
          <p:cNvPr id="5" name="Rectángulo 4"/>
          <p:cNvSpPr/>
          <p:nvPr/>
        </p:nvSpPr>
        <p:spPr>
          <a:xfrm>
            <a:off x="2202814" y="3544145"/>
            <a:ext cx="5047617" cy="3751476"/>
          </a:xfrm>
          <a:prstGeom prst="rect">
            <a:avLst/>
          </a:prstGeom>
        </p:spPr>
        <p:txBody>
          <a:bodyPr wrap="square">
            <a:spAutoFit/>
          </a:bodyPr>
          <a:lstStyle/>
          <a:p>
            <a:pPr algn="just">
              <a:lnSpc>
                <a:spcPct val="107000"/>
              </a:lnSpc>
              <a:spcAft>
                <a:spcPts val="800"/>
              </a:spcAft>
            </a:pP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Con ayuda del tutorial anterior, repita los pasos uno al tres, pero ahora en lugar de buscar la palabra </a:t>
            </a:r>
            <a:r>
              <a:rPr lang="es-MX" sz="2400" b="1" dirty="0">
                <a:solidFill>
                  <a:schemeClr val="bg1"/>
                </a:solidFill>
                <a:latin typeface="Arial" panose="020B0604020202020204" pitchFamily="34" charset="0"/>
                <a:ea typeface="Calibri" panose="020F0502020204030204" pitchFamily="34" charset="0"/>
                <a:cs typeface="Arial" panose="020B0604020202020204" pitchFamily="34" charset="0"/>
              </a:rPr>
              <a:t>iniciación</a:t>
            </a: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 buscará la frase </a:t>
            </a:r>
            <a:r>
              <a:rPr lang="es-MX" sz="2400" b="1" dirty="0">
                <a:solidFill>
                  <a:schemeClr val="bg1"/>
                </a:solidFill>
                <a:latin typeface="Arial" panose="020B0604020202020204" pitchFamily="34" charset="0"/>
                <a:ea typeface="Calibri" panose="020F0502020204030204" pitchFamily="34" charset="0"/>
                <a:cs typeface="Arial" panose="020B0604020202020204" pitchFamily="34" charset="0"/>
              </a:rPr>
              <a:t>embeber contenido</a:t>
            </a: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 entre al curso y obtenga su certificado.</a:t>
            </a:r>
          </a:p>
          <a:p>
            <a:pPr algn="just">
              <a:lnSpc>
                <a:spcPct val="107000"/>
              </a:lnSpc>
              <a:spcAft>
                <a:spcPts val="800"/>
              </a:spcAft>
            </a:pPr>
            <a:r>
              <a:rPr lang="es-MX"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Recuerde </a:t>
            </a: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guardar este certificado, pues le será requerido más adelante. </a:t>
            </a:r>
          </a:p>
        </p:txBody>
      </p:sp>
    </p:spTree>
    <p:extLst>
      <p:ext uri="{BB962C8B-B14F-4D97-AF65-F5344CB8AC3E}">
        <p14:creationId xmlns:p14="http://schemas.microsoft.com/office/powerpoint/2010/main" val="2001123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97281" y="1247770"/>
            <a:ext cx="17666335" cy="985270"/>
          </a:xfrm>
          <a:prstGeom prst="rect">
            <a:avLst/>
          </a:prstGeom>
        </p:spPr>
        <p:txBody>
          <a:bodyPr wrap="square">
            <a:spAutoFit/>
          </a:bodyPr>
          <a:lstStyle/>
          <a:p>
            <a:pPr marL="914400" lvl="2" algn="just">
              <a:lnSpc>
                <a:spcPct val="107000"/>
              </a:lnSpc>
              <a:spcAft>
                <a:spcPts val="800"/>
              </a:spcAft>
            </a:pPr>
            <a:r>
              <a:rPr lang="es-MX" sz="2400" b="1" dirty="0">
                <a:latin typeface="Arial" panose="020B0604020202020204" pitchFamily="34" charset="0"/>
                <a:ea typeface="Calibri" panose="020F0502020204030204" pitchFamily="34" charset="0"/>
                <a:cs typeface="Arial" panose="020B0604020202020204" pitchFamily="34" charset="0"/>
              </a:rPr>
              <a:t>2.2.3 Creación de cuestionarios interactivos con </a:t>
            </a:r>
            <a:r>
              <a:rPr lang="es-MX" sz="2400" b="1" i="1" dirty="0" smtClean="0">
                <a:latin typeface="Arial" panose="020B0604020202020204" pitchFamily="34" charset="0"/>
                <a:ea typeface="Calibri" panose="020F0502020204030204" pitchFamily="34" charset="0"/>
                <a:cs typeface="Arial" panose="020B0604020202020204" pitchFamily="34" charset="0"/>
              </a:rPr>
              <a:t>Genially</a:t>
            </a:r>
            <a:r>
              <a:rPr lang="es-MX" sz="2400" b="1" dirty="0" smtClean="0">
                <a:latin typeface="Arial" panose="020B0604020202020204" pitchFamily="34" charset="0"/>
                <a:ea typeface="Calibri" panose="020F0502020204030204" pitchFamily="34" charset="0"/>
                <a:cs typeface="Arial" panose="020B0604020202020204" pitchFamily="34" charset="0"/>
              </a:rPr>
              <a:t> </a:t>
            </a:r>
            <a:endParaRPr lang="es-MX" sz="2400" b="1"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p:txBody>
      </p:sp>
      <p:sp>
        <p:nvSpPr>
          <p:cNvPr id="22" name="Rectángulo 21"/>
          <p:cNvSpPr/>
          <p:nvPr/>
        </p:nvSpPr>
        <p:spPr>
          <a:xfrm>
            <a:off x="1200784" y="10802270"/>
            <a:ext cx="18540548" cy="985270"/>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Revise el siguiente recurso didáctico </a:t>
            </a:r>
            <a:r>
              <a:rPr lang="es-MX" sz="2400" dirty="0" smtClean="0">
                <a:latin typeface="Arial" panose="020B0604020202020204" pitchFamily="34" charset="0"/>
                <a:ea typeface="Calibri" panose="020F0502020204030204" pitchFamily="34" charset="0"/>
                <a:cs typeface="Arial" panose="020B0604020202020204" pitchFamily="34" charset="0"/>
              </a:rPr>
              <a:t>que sirve como un ejemplo de cómo </a:t>
            </a:r>
            <a:r>
              <a:rPr lang="es-MX" sz="2400" dirty="0">
                <a:latin typeface="Arial" panose="020B0604020202020204" pitchFamily="34" charset="0"/>
                <a:ea typeface="Calibri" panose="020F0502020204030204" pitchFamily="34" charset="0"/>
                <a:cs typeface="Arial" panose="020B0604020202020204" pitchFamily="34" charset="0"/>
              </a:rPr>
              <a:t>hacer la planeación previa: </a:t>
            </a:r>
          </a:p>
          <a:p>
            <a:pPr algn="just">
              <a:lnSpc>
                <a:spcPct val="107000"/>
              </a:lnSpc>
              <a:spcAft>
                <a:spcPts val="800"/>
              </a:spcAft>
            </a:pPr>
            <a:r>
              <a:rPr lang="es-MX" sz="2400" dirty="0">
                <a:solidFill>
                  <a:schemeClr val="dk1"/>
                </a:solidFill>
                <a:highlight>
                  <a:srgbClr val="33CCFF"/>
                </a:highlight>
                <a:latin typeface="Arial" panose="020B0604020202020204" pitchFamily="34" charset="0"/>
                <a:cs typeface="Arial" panose="020B0604020202020204" pitchFamily="34" charset="0"/>
                <a:hlinkClick r:id="rId2"/>
              </a:rPr>
              <a:t>https://view.genial.ly/6188face8a47fc0d8b2ca8fb/presentation-presentacion-submarina</a:t>
            </a:r>
            <a:r>
              <a:rPr lang="es-MX" sz="2400" dirty="0">
                <a:solidFill>
                  <a:srgbClr val="000000"/>
                </a:solidFill>
                <a:latin typeface="Arial" panose="020B0604020202020204" pitchFamily="34" charset="0"/>
                <a:ea typeface="Calibri" panose="020F0502020204030204" pitchFamily="34" charset="0"/>
                <a:cs typeface="Arial" panose="020B0604020202020204" pitchFamily="34" charset="0"/>
              </a:rPr>
              <a:t> </a:t>
            </a:r>
            <a:endParaRPr lang="es-MX" sz="2400" dirty="0">
              <a:latin typeface="Arial" panose="020B0604020202020204" pitchFamily="34" charset="0"/>
              <a:ea typeface="Calibri" panose="020F0502020204030204" pitchFamily="34" charset="0"/>
              <a:cs typeface="Arial" panose="020B0604020202020204" pitchFamily="34" charset="0"/>
            </a:endParaRPr>
          </a:p>
        </p:txBody>
      </p:sp>
      <p:graphicFrame>
        <p:nvGraphicFramePr>
          <p:cNvPr id="14" name="Tabla 2">
            <a:extLst>
              <a:ext uri="{FF2B5EF4-FFF2-40B4-BE49-F238E27FC236}">
                <a16:creationId xmlns="" xmlns:a16="http://schemas.microsoft.com/office/drawing/2014/main" id="{7B7B7F70-8225-4B44-99A1-FC7B4A8877B0}"/>
              </a:ext>
            </a:extLst>
          </p:cNvPr>
          <p:cNvGraphicFramePr>
            <a:graphicFrameLocks noGrp="1"/>
          </p:cNvGraphicFramePr>
          <p:nvPr>
            <p:extLst>
              <p:ext uri="{D42A27DB-BD31-4B8C-83A1-F6EECF244321}">
                <p14:modId xmlns:p14="http://schemas.microsoft.com/office/powerpoint/2010/main" val="2785114144"/>
              </p:ext>
            </p:extLst>
          </p:nvPr>
        </p:nvGraphicFramePr>
        <p:xfrm>
          <a:off x="1097281" y="2133600"/>
          <a:ext cx="17769838" cy="7894320"/>
        </p:xfrm>
        <a:graphic>
          <a:graphicData uri="http://schemas.openxmlformats.org/drawingml/2006/table">
            <a:tbl>
              <a:tblPr firstRow="1" bandRow="1">
                <a:tableStyleId>{5C22544A-7EE6-4342-B048-85BDC9FD1C3A}</a:tableStyleId>
              </a:tblPr>
              <a:tblGrid>
                <a:gridCol w="8884919">
                  <a:extLst>
                    <a:ext uri="{9D8B030D-6E8A-4147-A177-3AD203B41FA5}">
                      <a16:colId xmlns="" xmlns:a16="http://schemas.microsoft.com/office/drawing/2014/main" val="1506273372"/>
                    </a:ext>
                  </a:extLst>
                </a:gridCol>
                <a:gridCol w="8884919">
                  <a:extLst>
                    <a:ext uri="{9D8B030D-6E8A-4147-A177-3AD203B41FA5}">
                      <a16:colId xmlns="" xmlns:a16="http://schemas.microsoft.com/office/drawing/2014/main" val="287125046"/>
                    </a:ext>
                  </a:extLst>
                </a:gridCol>
              </a:tblGrid>
              <a:tr h="7894320">
                <a:tc>
                  <a:txBody>
                    <a:bodyPr/>
                    <a:lstStyle/>
                    <a:p>
                      <a:endParaRPr lang="es-MX" dirty="0"/>
                    </a:p>
                  </a:txBody>
                  <a:tcPr>
                    <a:solidFill>
                      <a:srgbClr val="3333CC"/>
                    </a:solidFill>
                  </a:tcPr>
                </a:tc>
                <a:tc>
                  <a:txBody>
                    <a:bodyPr/>
                    <a:lstStyle/>
                    <a:p>
                      <a:endParaRPr lang="es-MX" dirty="0"/>
                    </a:p>
                  </a:txBody>
                  <a:tcPr>
                    <a:solidFill>
                      <a:srgbClr val="009999"/>
                    </a:solidFill>
                  </a:tcPr>
                </a:tc>
                <a:extLst>
                  <a:ext uri="{0D108BD9-81ED-4DB2-BD59-A6C34878D82A}">
                    <a16:rowId xmlns="" xmlns:a16="http://schemas.microsoft.com/office/drawing/2014/main" val="3692042478"/>
                  </a:ext>
                </a:extLst>
              </a:tr>
            </a:tbl>
          </a:graphicData>
        </a:graphic>
      </p:graphicFrame>
      <p:sp>
        <p:nvSpPr>
          <p:cNvPr id="11" name="Rectángulo 10"/>
          <p:cNvSpPr/>
          <p:nvPr/>
        </p:nvSpPr>
        <p:spPr>
          <a:xfrm>
            <a:off x="1857689" y="2813592"/>
            <a:ext cx="7408232" cy="6616169"/>
          </a:xfrm>
          <a:prstGeom prst="rect">
            <a:avLst/>
          </a:prstGeom>
        </p:spPr>
        <p:txBody>
          <a:bodyPr wrap="square">
            <a:spAutoFit/>
          </a:bodyPr>
          <a:lstStyle/>
          <a:p>
            <a:pPr algn="just">
              <a:lnSpc>
                <a:spcPct val="107000"/>
              </a:lnSpc>
              <a:spcAft>
                <a:spcPts val="800"/>
              </a:spcAft>
            </a:pP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Los cuestionarios (o </a:t>
            </a:r>
            <a:r>
              <a:rPr lang="es-MX" sz="2400" i="1" dirty="0">
                <a:solidFill>
                  <a:schemeClr val="bg1"/>
                </a:solidFill>
                <a:latin typeface="Arial" panose="020B0604020202020204" pitchFamily="34" charset="0"/>
                <a:ea typeface="Calibri" panose="020F0502020204030204" pitchFamily="34" charset="0"/>
                <a:cs typeface="Arial" panose="020B0604020202020204" pitchFamily="34" charset="0"/>
              </a:rPr>
              <a:t>quizzes</a:t>
            </a: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 en inglés) son herramientas de gran valor para asegurarnos </a:t>
            </a:r>
            <a:r>
              <a:rPr lang="es-MX"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de que </a:t>
            </a: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el alumnado centre su atención en los aspectos </a:t>
            </a:r>
            <a:r>
              <a:rPr lang="es-MX"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clave </a:t>
            </a: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del curso. Es recomendable aplicar un cuestionario de autoevaluación cada vez que terminamos un tema o una unidad de aprendizaje, de esta manera los estudiantes pueden repasar los conocimientos clave, recibir retroalimentación, información adicional o canalización a los materiales que se le dificultan. </a:t>
            </a:r>
          </a:p>
          <a:p>
            <a:pPr algn="just">
              <a:lnSpc>
                <a:spcPct val="107000"/>
              </a:lnSpc>
              <a:spcAft>
                <a:spcPts val="800"/>
              </a:spcAft>
            </a:pP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La creación de estos materiales es un tanto laboriosa, pero nos asegura que nuestros alumnos </a:t>
            </a:r>
            <a:r>
              <a:rPr lang="es-MX"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recibirán la </a:t>
            </a: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retroalimentación necesaria en el momento adecuado reduciendo significativamente las lagunas de aprendizaje. </a:t>
            </a:r>
            <a:endParaRPr lang="es-MX" sz="2400" dirty="0">
              <a:solidFill>
                <a:schemeClr val="bg1"/>
              </a:solidFill>
            </a:endParaRPr>
          </a:p>
        </p:txBody>
      </p:sp>
      <p:sp>
        <p:nvSpPr>
          <p:cNvPr id="12" name="Rectángulo 11"/>
          <p:cNvSpPr/>
          <p:nvPr/>
        </p:nvSpPr>
        <p:spPr>
          <a:xfrm>
            <a:off x="10529026" y="2573036"/>
            <a:ext cx="7833359" cy="7015447"/>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Otra de sus utilidades es que se puede profundizar aún más en el conocimiento de ciertos temas de forma libre y autónoma, quedando a criterio del profesor si crea evaluaciones optativas de mayor dificultad con premios adicionales como exámenes finales menos complejos o gratificaciones y premios adicionales por el esfuerzo adicional de haber superado niveles de dificultad más altos.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Le recomiendo que vea el </a:t>
            </a:r>
            <a:r>
              <a:rPr lang="es-MX" sz="2400" dirty="0" smtClean="0">
                <a:latin typeface="Arial" panose="020B0604020202020204" pitchFamily="34" charset="0"/>
                <a:ea typeface="Calibri" panose="020F0502020204030204" pitchFamily="34" charset="0"/>
                <a:cs typeface="Arial" panose="020B0604020202020204" pitchFamily="34" charset="0"/>
              </a:rPr>
              <a:t>video </a:t>
            </a:r>
            <a:r>
              <a:rPr lang="es-MX" sz="2400" dirty="0">
                <a:latin typeface="Arial" panose="020B0604020202020204" pitchFamily="34" charset="0"/>
                <a:ea typeface="Calibri" panose="020F0502020204030204" pitchFamily="34" charset="0"/>
                <a:cs typeface="Arial" panose="020B0604020202020204" pitchFamily="34" charset="0"/>
              </a:rPr>
              <a:t>tutorial de Roxana Falasco (</a:t>
            </a:r>
            <a:r>
              <a:rPr lang="es-MX" sz="2400" dirty="0">
                <a:latin typeface="Arial" panose="020B0604020202020204" pitchFamily="34" charset="0"/>
                <a:ea typeface="Calibri" panose="020F0502020204030204" pitchFamily="34" charset="0"/>
                <a:cs typeface="Arial" panose="020B0604020202020204" pitchFamily="34" charset="0"/>
                <a:hlinkClick r:id="rId3"/>
              </a:rPr>
              <a:t>https://youtu.be/8iItuwt-Sog</a:t>
            </a:r>
            <a:r>
              <a:rPr lang="es-MX" sz="2400" dirty="0">
                <a:latin typeface="Arial" panose="020B0604020202020204" pitchFamily="34" charset="0"/>
                <a:ea typeface="Calibri" panose="020F0502020204030204" pitchFamily="34" charset="0"/>
                <a:cs typeface="Arial" panose="020B0604020202020204" pitchFamily="34" charset="0"/>
              </a:rPr>
              <a:t>) para visualizar cómo se va construyendo un cuestionario en </a:t>
            </a:r>
            <a:r>
              <a:rPr lang="es-MX" sz="2400" i="1" dirty="0">
                <a:latin typeface="Arial" panose="020B0604020202020204" pitchFamily="34" charset="0"/>
                <a:ea typeface="Calibri" panose="020F0502020204030204" pitchFamily="34" charset="0"/>
                <a:cs typeface="Arial" panose="020B0604020202020204" pitchFamily="34" charset="0"/>
              </a:rPr>
              <a:t>Genially</a:t>
            </a:r>
            <a:r>
              <a:rPr lang="es-MX" sz="2400" dirty="0">
                <a:latin typeface="Arial" panose="020B0604020202020204" pitchFamily="34" charset="0"/>
                <a:ea typeface="Calibri" panose="020F0502020204030204" pitchFamily="34" charset="0"/>
                <a:cs typeface="Arial" panose="020B0604020202020204" pitchFamily="34" charset="0"/>
              </a:rPr>
              <a:t>. Cabe mencionar que, para realizar un cuestionario con retroalimentaciones a cada pregunta, es necesario tener un plan de cómo se va a estructurar la interacción a lo largo del mismo para no perderse al momento de estarlo construyendo. </a:t>
            </a:r>
            <a:endParaRPr lang="es-MX" sz="2400" dirty="0"/>
          </a:p>
        </p:txBody>
      </p:sp>
      <p:sp>
        <p:nvSpPr>
          <p:cNvPr id="8" name="CuadroTexto 7"/>
          <p:cNvSpPr txBox="1"/>
          <p:nvPr/>
        </p:nvSpPr>
        <p:spPr>
          <a:xfrm>
            <a:off x="15085993" y="10802271"/>
            <a:ext cx="3781125" cy="4567019"/>
          </a:xfrm>
          <a:prstGeom prst="rect">
            <a:avLst/>
          </a:prstGeom>
          <a:solidFill>
            <a:srgbClr val="FF0000"/>
          </a:solidFill>
        </p:spPr>
        <p:txBody>
          <a:bodyPr wrap="square" rtlCol="0">
            <a:spAutoFit/>
          </a:bodyPr>
          <a:lstStyle/>
          <a:p>
            <a:r>
              <a:rPr lang="es-MX" dirty="0" smtClean="0">
                <a:solidFill>
                  <a:schemeClr val="bg1"/>
                </a:solidFill>
              </a:rPr>
              <a:t>Aurelio, este recurso ya está hecho por el experto habrá que recrearlo pues está hecho con su cuenta. Incluir también los colores que corresponde a EE de PROFA.  </a:t>
            </a:r>
            <a:endParaRPr lang="es-MX" dirty="0">
              <a:solidFill>
                <a:schemeClr val="bg1"/>
              </a:solidFill>
            </a:endParaRPr>
          </a:p>
        </p:txBody>
      </p:sp>
    </p:spTree>
    <p:extLst>
      <p:ext uri="{BB962C8B-B14F-4D97-AF65-F5344CB8AC3E}">
        <p14:creationId xmlns:p14="http://schemas.microsoft.com/office/powerpoint/2010/main" val="4215741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938461" y="459588"/>
            <a:ext cx="17927053" cy="16146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s-MX" sz="2800" b="1" dirty="0">
                <a:solidFill>
                  <a:schemeClr val="tx1"/>
                </a:solidFill>
                <a:latin typeface="Arial" panose="020B0604020202020204" pitchFamily="34" charset="0"/>
                <a:cs typeface="Arial" panose="020B0604020202020204" pitchFamily="34" charset="0"/>
              </a:rPr>
              <a:t>2.3 Creación de cuartos de escape o de búsquedas del </a:t>
            </a:r>
            <a:r>
              <a:rPr lang="es-MX" sz="2800" b="1" dirty="0" smtClean="0">
                <a:solidFill>
                  <a:schemeClr val="tx1"/>
                </a:solidFill>
                <a:latin typeface="Arial" panose="020B0604020202020204" pitchFamily="34" charset="0"/>
                <a:cs typeface="Arial" panose="020B0604020202020204" pitchFamily="34" charset="0"/>
              </a:rPr>
              <a:t>tesoro</a:t>
            </a:r>
            <a:endParaRPr lang="es-MX" sz="2800" b="1" dirty="0">
              <a:solidFill>
                <a:schemeClr val="tx1"/>
              </a:solidFill>
              <a:latin typeface="Arial" panose="020B0604020202020204" pitchFamily="34" charset="0"/>
              <a:cs typeface="Arial" panose="020B0604020202020204" pitchFamily="34" charset="0"/>
            </a:endParaRPr>
          </a:p>
        </p:txBody>
      </p:sp>
      <p:graphicFrame>
        <p:nvGraphicFramePr>
          <p:cNvPr id="5" name="Tabla 2">
            <a:extLst>
              <a:ext uri="{FF2B5EF4-FFF2-40B4-BE49-F238E27FC236}">
                <a16:creationId xmlns="" xmlns:a16="http://schemas.microsoft.com/office/drawing/2014/main" id="{7B7B7F70-8225-4B44-99A1-FC7B4A8877B0}"/>
              </a:ext>
            </a:extLst>
          </p:cNvPr>
          <p:cNvGraphicFramePr>
            <a:graphicFrameLocks noGrp="1"/>
          </p:cNvGraphicFramePr>
          <p:nvPr>
            <p:extLst>
              <p:ext uri="{D42A27DB-BD31-4B8C-83A1-F6EECF244321}">
                <p14:modId xmlns:p14="http://schemas.microsoft.com/office/powerpoint/2010/main" val="3184979018"/>
              </p:ext>
            </p:extLst>
          </p:nvPr>
        </p:nvGraphicFramePr>
        <p:xfrm>
          <a:off x="938461" y="3291840"/>
          <a:ext cx="17769838" cy="11643360"/>
        </p:xfrm>
        <a:graphic>
          <a:graphicData uri="http://schemas.openxmlformats.org/drawingml/2006/table">
            <a:tbl>
              <a:tblPr firstRow="1" bandRow="1">
                <a:tableStyleId>{5C22544A-7EE6-4342-B048-85BDC9FD1C3A}</a:tableStyleId>
              </a:tblPr>
              <a:tblGrid>
                <a:gridCol w="8884919">
                  <a:extLst>
                    <a:ext uri="{9D8B030D-6E8A-4147-A177-3AD203B41FA5}">
                      <a16:colId xmlns="" xmlns:a16="http://schemas.microsoft.com/office/drawing/2014/main" val="1506273372"/>
                    </a:ext>
                  </a:extLst>
                </a:gridCol>
                <a:gridCol w="8884919">
                  <a:extLst>
                    <a:ext uri="{9D8B030D-6E8A-4147-A177-3AD203B41FA5}">
                      <a16:colId xmlns="" xmlns:a16="http://schemas.microsoft.com/office/drawing/2014/main" val="287125046"/>
                    </a:ext>
                  </a:extLst>
                </a:gridCol>
              </a:tblGrid>
              <a:tr h="11643360">
                <a:tc>
                  <a:txBody>
                    <a:bodyPr/>
                    <a:lstStyle/>
                    <a:p>
                      <a:endParaRPr lang="es-MX" dirty="0"/>
                    </a:p>
                  </a:txBody>
                  <a:tcPr>
                    <a:solidFill>
                      <a:srgbClr val="009999"/>
                    </a:solidFill>
                  </a:tcPr>
                </a:tc>
                <a:tc>
                  <a:txBody>
                    <a:bodyPr/>
                    <a:lstStyle/>
                    <a:p>
                      <a:endParaRPr lang="es-MX" dirty="0"/>
                    </a:p>
                  </a:txBody>
                  <a:tcPr>
                    <a:solidFill>
                      <a:srgbClr val="002060"/>
                    </a:solidFill>
                  </a:tcPr>
                </a:tc>
                <a:extLst>
                  <a:ext uri="{0D108BD9-81ED-4DB2-BD59-A6C34878D82A}">
                    <a16:rowId xmlns="" xmlns:a16="http://schemas.microsoft.com/office/drawing/2014/main" val="3692042478"/>
                  </a:ext>
                </a:extLst>
              </a:tr>
            </a:tbl>
          </a:graphicData>
        </a:graphic>
      </p:graphicFrame>
      <p:sp>
        <p:nvSpPr>
          <p:cNvPr id="6" name="CuadroTexto 5">
            <a:extLst>
              <a:ext uri="{FF2B5EF4-FFF2-40B4-BE49-F238E27FC236}">
                <a16:creationId xmlns="" xmlns:a16="http://schemas.microsoft.com/office/drawing/2014/main" id="{235654BB-26EE-42EF-906F-40567E2436F4}"/>
              </a:ext>
            </a:extLst>
          </p:cNvPr>
          <p:cNvSpPr txBox="1"/>
          <p:nvPr/>
        </p:nvSpPr>
        <p:spPr>
          <a:xfrm>
            <a:off x="1948645" y="2255847"/>
            <a:ext cx="11315918" cy="461665"/>
          </a:xfrm>
          <a:prstGeom prst="rect">
            <a:avLst/>
          </a:prstGeom>
          <a:noFill/>
        </p:spPr>
        <p:txBody>
          <a:bodyPr wrap="none" rtlCol="0">
            <a:spAutoFit/>
          </a:bodyPr>
          <a:lstStyle/>
          <a:p>
            <a:r>
              <a:rPr lang="es-ES" sz="2400" dirty="0">
                <a:latin typeface="Arial" panose="020B0604020202020204" pitchFamily="34" charset="0"/>
                <a:cs typeface="Arial" panose="020B0604020202020204" pitchFamily="34" charset="0"/>
              </a:rPr>
              <a:t>Para leer la información de cada elemento haga clic en la flecha correspondiente.</a:t>
            </a:r>
            <a:endParaRPr lang="es-MX" sz="2400" dirty="0">
              <a:latin typeface="Arial" panose="020B0604020202020204" pitchFamily="34" charset="0"/>
              <a:cs typeface="Arial" panose="020B0604020202020204" pitchFamily="34" charset="0"/>
            </a:endParaRPr>
          </a:p>
        </p:txBody>
      </p:sp>
      <p:sp>
        <p:nvSpPr>
          <p:cNvPr id="7" name="Flecha: hacia la izquierda 11">
            <a:extLst>
              <a:ext uri="{FF2B5EF4-FFF2-40B4-BE49-F238E27FC236}">
                <a16:creationId xmlns="" xmlns:a16="http://schemas.microsoft.com/office/drawing/2014/main" id="{243A6876-4F8D-465C-8A31-023B0C09B3DA}"/>
              </a:ext>
            </a:extLst>
          </p:cNvPr>
          <p:cNvSpPr/>
          <p:nvPr/>
        </p:nvSpPr>
        <p:spPr>
          <a:xfrm>
            <a:off x="8215560" y="4328160"/>
            <a:ext cx="978408" cy="458241"/>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Flecha: hacia la izquierda 12">
            <a:extLst>
              <a:ext uri="{FF2B5EF4-FFF2-40B4-BE49-F238E27FC236}">
                <a16:creationId xmlns="" xmlns:a16="http://schemas.microsoft.com/office/drawing/2014/main" id="{8A421A42-62CB-4C8C-B9B7-E1127E7B45C5}"/>
              </a:ext>
            </a:extLst>
          </p:cNvPr>
          <p:cNvSpPr/>
          <p:nvPr/>
        </p:nvSpPr>
        <p:spPr>
          <a:xfrm rot="10800000">
            <a:off x="10417740" y="4326636"/>
            <a:ext cx="978408" cy="458241"/>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461" y="2165709"/>
            <a:ext cx="664720" cy="628522"/>
          </a:xfrm>
          <a:prstGeom prst="rect">
            <a:avLst/>
          </a:prstGeom>
        </p:spPr>
      </p:pic>
      <p:sp>
        <p:nvSpPr>
          <p:cNvPr id="10" name="Rectángulo 9"/>
          <p:cNvSpPr/>
          <p:nvPr/>
        </p:nvSpPr>
        <p:spPr>
          <a:xfrm>
            <a:off x="3559740" y="6614160"/>
            <a:ext cx="4297680" cy="3718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200" b="1" dirty="0">
                <a:solidFill>
                  <a:srgbClr val="C00000"/>
                </a:solidFill>
                <a:latin typeface="Arial" panose="020B0604020202020204" pitchFamily="34" charset="0"/>
                <a:cs typeface="Arial" panose="020B0604020202020204" pitchFamily="34" charset="0"/>
              </a:rPr>
              <a:t>ícono</a:t>
            </a:r>
          </a:p>
        </p:txBody>
      </p:sp>
      <p:sp>
        <p:nvSpPr>
          <p:cNvPr id="11" name="Rectángulo 10"/>
          <p:cNvSpPr/>
          <p:nvPr/>
        </p:nvSpPr>
        <p:spPr>
          <a:xfrm>
            <a:off x="12398940" y="6614160"/>
            <a:ext cx="4297680" cy="3718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200" b="1" dirty="0">
                <a:solidFill>
                  <a:srgbClr val="C00000"/>
                </a:solidFill>
                <a:latin typeface="Arial" panose="020B0604020202020204" pitchFamily="34" charset="0"/>
                <a:cs typeface="Arial" panose="020B0604020202020204" pitchFamily="34" charset="0"/>
              </a:rPr>
              <a:t>ícono</a:t>
            </a:r>
          </a:p>
        </p:txBody>
      </p:sp>
      <p:sp>
        <p:nvSpPr>
          <p:cNvPr id="2" name="CuadroTexto 1"/>
          <p:cNvSpPr txBox="1"/>
          <p:nvPr/>
        </p:nvSpPr>
        <p:spPr>
          <a:xfrm>
            <a:off x="18865514" y="2794231"/>
            <a:ext cx="4665046" cy="4069832"/>
          </a:xfrm>
          <a:prstGeom prst="rect">
            <a:avLst/>
          </a:prstGeom>
          <a:solidFill>
            <a:srgbClr val="FFFF00"/>
          </a:solidFill>
        </p:spPr>
        <p:txBody>
          <a:bodyPr wrap="square" rtlCol="0">
            <a:spAutoFit/>
          </a:bodyPr>
          <a:lstStyle/>
          <a:p>
            <a:r>
              <a:rPr lang="es-MX" dirty="0" smtClean="0"/>
              <a:t>Presentar en pestañas deslizables hacia a derecha o izquierda, según corresponda. </a:t>
            </a:r>
          </a:p>
          <a:p>
            <a:endParaRPr lang="es-MX" dirty="0"/>
          </a:p>
          <a:p>
            <a:r>
              <a:rPr lang="es-MX" dirty="0" smtClean="0"/>
              <a:t>Texto </a:t>
            </a:r>
            <a:r>
              <a:rPr lang="es-MX" dirty="0"/>
              <a:t>clasificado para cada ventana en la diapositiva 27.</a:t>
            </a:r>
          </a:p>
        </p:txBody>
      </p:sp>
      <p:sp>
        <p:nvSpPr>
          <p:cNvPr id="13" name="Rectángulo 12"/>
          <p:cNvSpPr/>
          <p:nvPr/>
        </p:nvSpPr>
        <p:spPr>
          <a:xfrm>
            <a:off x="18750174" y="8759361"/>
            <a:ext cx="4969847" cy="351849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smtClean="0"/>
              <a:t>Aurelio, en los comentarios puedes revisar la propuesta que hizo Josafat de íconos. Lo dejamos a tu consideración por si sugieres cambiarlos a hacer algún ajuste. </a:t>
            </a:r>
            <a:endParaRPr lang="es-MX" dirty="0"/>
          </a:p>
        </p:txBody>
      </p:sp>
    </p:spTree>
    <p:extLst>
      <p:ext uri="{BB962C8B-B14F-4D97-AF65-F5344CB8AC3E}">
        <p14:creationId xmlns:p14="http://schemas.microsoft.com/office/powerpoint/2010/main" val="3981026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938461" y="459588"/>
            <a:ext cx="17927053" cy="196825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s-MX" sz="2400" b="1" dirty="0">
                <a:solidFill>
                  <a:srgbClr val="FF0000"/>
                </a:solidFill>
                <a:latin typeface="Arial" panose="020B0604020202020204" pitchFamily="34" charset="0"/>
                <a:cs typeface="Arial" panose="020B0604020202020204" pitchFamily="34" charset="0"/>
              </a:rPr>
              <a:t>VENTANA 1 </a:t>
            </a:r>
          </a:p>
        </p:txBody>
      </p:sp>
      <p:sp>
        <p:nvSpPr>
          <p:cNvPr id="4" name="Rectángulo 3"/>
          <p:cNvSpPr/>
          <p:nvPr/>
        </p:nvSpPr>
        <p:spPr>
          <a:xfrm>
            <a:off x="938462" y="2105508"/>
            <a:ext cx="8270852" cy="12958227"/>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cs typeface="Arial" panose="020B0604020202020204" pitchFamily="34" charset="0"/>
              </a:rPr>
              <a:t>En palabras de </a:t>
            </a:r>
            <a:r>
              <a:rPr lang="es-MX" sz="2400" dirty="0" smtClean="0">
                <a:latin typeface="Arial" panose="020B0604020202020204" pitchFamily="34" charset="0"/>
                <a:cs typeface="Arial" panose="020B0604020202020204" pitchFamily="34" charset="0"/>
              </a:rPr>
              <a:t>Piaget: </a:t>
            </a:r>
            <a:r>
              <a:rPr lang="es-MX" sz="2400" dirty="0">
                <a:latin typeface="Arial" panose="020B0604020202020204" pitchFamily="34" charset="0"/>
                <a:cs typeface="Arial" panose="020B0604020202020204" pitchFamily="34" charset="0"/>
              </a:rPr>
              <a:t>“Los niños y niñas no juegan para aprender, pero aprenden porque juegan”. El juego nos da felicidad y si aprendemos felices, adquiriremos los contenidos con mayor seguridad y eficacia, al aumentar el interés de los alumnos hacia los contenidos planteados. De esta forma, los alumnos responden de manera activa, inquieta y motivada ante aquellas cosas que les causan curiosidad al plantearse como retos a superar.</a:t>
            </a:r>
          </a:p>
          <a:p>
            <a:pPr algn="just">
              <a:lnSpc>
                <a:spcPct val="107000"/>
              </a:lnSpc>
              <a:spcAft>
                <a:spcPts val="800"/>
              </a:spcAft>
            </a:pPr>
            <a:r>
              <a:rPr lang="es-MX" sz="2400" dirty="0">
                <a:latin typeface="Arial" panose="020B060402020202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cs typeface="Arial" panose="020B0604020202020204" pitchFamily="34" charset="0"/>
              </a:rPr>
              <a:t>En primer lugar, debemos distinguir entre un </a:t>
            </a:r>
            <a:r>
              <a:rPr lang="es-MX" sz="2400" i="1" dirty="0" err="1">
                <a:latin typeface="Arial" panose="020B0604020202020204" pitchFamily="34" charset="0"/>
                <a:cs typeface="Arial" panose="020B0604020202020204" pitchFamily="34" charset="0"/>
              </a:rPr>
              <a:t>breakout</a:t>
            </a:r>
            <a:r>
              <a:rPr lang="es-MX" sz="2400" dirty="0">
                <a:latin typeface="Arial" panose="020B0604020202020204" pitchFamily="34" charset="0"/>
                <a:cs typeface="Arial" panose="020B0604020202020204" pitchFamily="34" charset="0"/>
              </a:rPr>
              <a:t> de un cuarto de escape (</a:t>
            </a:r>
            <a:r>
              <a:rPr lang="es-MX" sz="2400" i="1" dirty="0" err="1">
                <a:latin typeface="Arial" panose="020B0604020202020204" pitchFamily="34" charset="0"/>
                <a:cs typeface="Arial" panose="020B0604020202020204" pitchFamily="34" charset="0"/>
              </a:rPr>
              <a:t>scape</a:t>
            </a:r>
            <a:r>
              <a:rPr lang="es-MX" sz="2400" i="1" dirty="0">
                <a:latin typeface="Arial" panose="020B0604020202020204" pitchFamily="34" charset="0"/>
                <a:cs typeface="Arial" panose="020B0604020202020204" pitchFamily="34" charset="0"/>
              </a:rPr>
              <a:t> </a:t>
            </a:r>
            <a:r>
              <a:rPr lang="es-MX" sz="2400" i="1" dirty="0" err="1">
                <a:latin typeface="Arial" panose="020B0604020202020204" pitchFamily="34" charset="0"/>
                <a:cs typeface="Arial" panose="020B0604020202020204" pitchFamily="34" charset="0"/>
              </a:rPr>
              <a:t>room</a:t>
            </a:r>
            <a:r>
              <a:rPr lang="es-MX" sz="2400" dirty="0">
                <a:latin typeface="Arial" panose="020B0604020202020204" pitchFamily="34" charset="0"/>
                <a:cs typeface="Arial" panose="020B0604020202020204" pitchFamily="34" charset="0"/>
              </a:rPr>
              <a:t>). Aunque los dos son similares, la principal diferencia es que en el </a:t>
            </a:r>
            <a:r>
              <a:rPr lang="es-MX" sz="2400" i="1" dirty="0" err="1">
                <a:latin typeface="Arial" panose="020B0604020202020204" pitchFamily="34" charset="0"/>
                <a:cs typeface="Arial" panose="020B0604020202020204" pitchFamily="34" charset="0"/>
              </a:rPr>
              <a:t>breakout</a:t>
            </a:r>
            <a:r>
              <a:rPr lang="es-MX" sz="2400" dirty="0">
                <a:latin typeface="Arial" panose="020B0604020202020204" pitchFamily="34" charset="0"/>
                <a:cs typeface="Arial" panose="020B0604020202020204" pitchFamily="34" charset="0"/>
              </a:rPr>
              <a:t> los alumnos deben abrir una caja cerrada con diferentes tipos de candados según los códigos que vayan obteniendo a partir de diferentes enigmas, mientras que en el cuarto de escape deben “escapar de la clase” siguiendo las pistas que vayan descubriendo.</a:t>
            </a:r>
          </a:p>
          <a:p>
            <a:pPr algn="just">
              <a:lnSpc>
                <a:spcPct val="107000"/>
              </a:lnSpc>
              <a:spcAft>
                <a:spcPts val="800"/>
              </a:spcAft>
            </a:pPr>
            <a:r>
              <a:rPr lang="es-MX" sz="2400" dirty="0">
                <a:latin typeface="Arial" panose="020B060402020202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cs typeface="Arial" panose="020B0604020202020204" pitchFamily="34" charset="0"/>
              </a:rPr>
              <a:t>En segundo lugar, es imprescindible elegir una temática, teniendo en cuenta las necesidades, gustos y características de nuestro alumnado, así como los contenidos didácticos, valores y relaciones interpersonales que queremos trabajar entre nuestros alumnos. Una de las temáticas que más gustan al alumnado son las festividades. De este modo, podemos realizar una actividad para repasar los contenidos tomando las festividades como temática base, aprovechando los motivos decorativos del momento. </a:t>
            </a:r>
            <a:r>
              <a:rPr lang="es-MX" sz="2400" dirty="0" smtClean="0">
                <a:latin typeface="Arial" panose="020B0604020202020204" pitchFamily="34" charset="0"/>
                <a:cs typeface="Arial" panose="020B0604020202020204" pitchFamily="34" charset="0"/>
              </a:rPr>
              <a:t>Así, los </a:t>
            </a:r>
            <a:r>
              <a:rPr lang="es-MX" sz="2400" dirty="0">
                <a:latin typeface="Arial" panose="020B0604020202020204" pitchFamily="34" charset="0"/>
                <a:cs typeface="Arial" panose="020B0604020202020204" pitchFamily="34" charset="0"/>
              </a:rPr>
              <a:t>alumnos se volcarán en la misión que deben realizar.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2" name="Rectángulo 1"/>
          <p:cNvSpPr/>
          <p:nvPr/>
        </p:nvSpPr>
        <p:spPr>
          <a:xfrm>
            <a:off x="10744198" y="1443714"/>
            <a:ext cx="7632247" cy="10982365"/>
          </a:xfrm>
          <a:prstGeom prst="rect">
            <a:avLst/>
          </a:prstGeom>
        </p:spPr>
        <p:txBody>
          <a:bodyPr wrap="square">
            <a:spAutoFit/>
          </a:bodyPr>
          <a:lstStyle/>
          <a:p>
            <a:pPr algn="just">
              <a:lnSpc>
                <a:spcPct val="107000"/>
              </a:lnSpc>
              <a:spcAft>
                <a:spcPts val="800"/>
              </a:spcAft>
            </a:pPr>
            <a:r>
              <a:rPr lang="es-MX" sz="2400" b="1" dirty="0">
                <a:solidFill>
                  <a:srgbClr val="FF0000"/>
                </a:solidFill>
                <a:latin typeface="Arial" panose="020B0604020202020204" pitchFamily="34" charset="0"/>
                <a:cs typeface="Arial" panose="020B0604020202020204" pitchFamily="34" charset="0"/>
              </a:rPr>
              <a:t>VENTANA </a:t>
            </a:r>
            <a:r>
              <a:rPr lang="es-MX" sz="2400" b="1" dirty="0" smtClean="0">
                <a:solidFill>
                  <a:srgbClr val="FF0000"/>
                </a:solidFill>
                <a:latin typeface="Arial" panose="020B0604020202020204" pitchFamily="34" charset="0"/>
                <a:cs typeface="Arial" panose="020B0604020202020204" pitchFamily="34" charset="0"/>
              </a:rPr>
              <a:t>2 </a:t>
            </a:r>
            <a:endParaRPr lang="es-MX" sz="2400" b="1" dirty="0">
              <a:solidFill>
                <a:srgbClr val="FF0000"/>
              </a:solidFill>
              <a:latin typeface="Arial" panose="020B0604020202020204" pitchFamily="34" charset="0"/>
              <a:cs typeface="Arial" panose="020B0604020202020204" pitchFamily="34" charset="0"/>
            </a:endParaRPr>
          </a:p>
          <a:p>
            <a:pPr algn="just">
              <a:lnSpc>
                <a:spcPct val="107000"/>
              </a:lnSpc>
              <a:spcAft>
                <a:spcPts val="800"/>
              </a:spcAft>
            </a:pPr>
            <a:endParaRPr lang="es-MX" sz="2400" dirty="0">
              <a:solidFill>
                <a:schemeClr val="dk1"/>
              </a:solidFill>
              <a:highlight>
                <a:srgbClr val="FF9999"/>
              </a:highlight>
              <a:latin typeface="Arial" panose="020B0604020202020204" pitchFamily="34" charset="0"/>
              <a:cs typeface="Arial" panose="020B0604020202020204" pitchFamily="34" charset="0"/>
            </a:endParaRPr>
          </a:p>
          <a:p>
            <a:pPr algn="just">
              <a:lnSpc>
                <a:spcPct val="107000"/>
              </a:lnSpc>
              <a:spcAft>
                <a:spcPts val="800"/>
              </a:spcAft>
            </a:pPr>
            <a:r>
              <a:rPr lang="es-MX" sz="2400" dirty="0" smtClean="0">
                <a:latin typeface="Arial" panose="020B0604020202020204" pitchFamily="34" charset="0"/>
                <a:cs typeface="Arial" panose="020B0604020202020204" pitchFamily="34" charset="0"/>
              </a:rPr>
              <a:t>Un conjunto efectivo de </a:t>
            </a:r>
            <a:r>
              <a:rPr lang="es-MX" sz="2400" dirty="0">
                <a:latin typeface="Arial" panose="020B0604020202020204" pitchFamily="34" charset="0"/>
                <a:cs typeface="Arial" panose="020B0604020202020204" pitchFamily="34" charset="0"/>
              </a:rPr>
              <a:t>temáticas </a:t>
            </a:r>
            <a:r>
              <a:rPr lang="es-MX" sz="2400" dirty="0" smtClean="0">
                <a:latin typeface="Arial" panose="020B0604020202020204" pitchFamily="34" charset="0"/>
                <a:cs typeface="Arial" panose="020B0604020202020204" pitchFamily="34" charset="0"/>
              </a:rPr>
              <a:t>son </a:t>
            </a:r>
            <a:r>
              <a:rPr lang="es-MX" sz="2400" dirty="0">
                <a:latin typeface="Arial" panose="020B0604020202020204" pitchFamily="34" charset="0"/>
                <a:cs typeface="Arial" panose="020B0604020202020204" pitchFamily="34" charset="0"/>
              </a:rPr>
              <a:t>las películas o programas del </a:t>
            </a:r>
            <a:r>
              <a:rPr lang="es-MX" sz="2400" dirty="0" smtClean="0">
                <a:latin typeface="Arial" panose="020B0604020202020204" pitchFamily="34" charset="0"/>
                <a:cs typeface="Arial" panose="020B0604020202020204" pitchFamily="34" charset="0"/>
              </a:rPr>
              <a:t>momento, ya </a:t>
            </a:r>
            <a:r>
              <a:rPr lang="es-MX" sz="2400" dirty="0">
                <a:latin typeface="Arial" panose="020B0604020202020204" pitchFamily="34" charset="0"/>
                <a:cs typeface="Arial" panose="020B0604020202020204" pitchFamily="34" charset="0"/>
              </a:rPr>
              <a:t>que servirán para que nuestros alumnos se enganchen fácilmente con los temas de estudio. </a:t>
            </a:r>
            <a:r>
              <a:rPr lang="es-MX" sz="2400" dirty="0" smtClean="0">
                <a:latin typeface="Arial" panose="020B0604020202020204" pitchFamily="34" charset="0"/>
                <a:cs typeface="Arial" panose="020B0604020202020204" pitchFamily="34" charset="0"/>
              </a:rPr>
              <a:t>Otro tópico muy socorrido </a:t>
            </a:r>
            <a:r>
              <a:rPr lang="es-MX" sz="2400" dirty="0">
                <a:latin typeface="Arial" panose="020B0604020202020204" pitchFamily="34" charset="0"/>
                <a:cs typeface="Arial" panose="020B0604020202020204" pitchFamily="34" charset="0"/>
              </a:rPr>
              <a:t>son las aventuras inverosímiles que les </a:t>
            </a:r>
            <a:r>
              <a:rPr lang="es-MX" sz="2400" dirty="0" smtClean="0">
                <a:latin typeface="Arial" panose="020B0604020202020204" pitchFamily="34" charset="0"/>
                <a:cs typeface="Arial" panose="020B0604020202020204" pitchFamily="34" charset="0"/>
              </a:rPr>
              <a:t>permite </a:t>
            </a:r>
            <a:r>
              <a:rPr lang="es-MX" sz="2400" dirty="0">
                <a:latin typeface="Arial" panose="020B0604020202020204" pitchFamily="34" charset="0"/>
                <a:cs typeface="Arial" panose="020B0604020202020204" pitchFamily="34" charset="0"/>
              </a:rPr>
              <a:t>salir de la rutina a la vez que los engancha por medio de la curiosidad. </a:t>
            </a:r>
          </a:p>
          <a:p>
            <a:pPr algn="just">
              <a:lnSpc>
                <a:spcPct val="107000"/>
              </a:lnSpc>
              <a:spcAft>
                <a:spcPts val="800"/>
              </a:spcAft>
            </a:pPr>
            <a:r>
              <a:rPr lang="es-MX" sz="2400" dirty="0">
                <a:latin typeface="Arial" panose="020B060402020202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cs typeface="Arial" panose="020B0604020202020204" pitchFamily="34" charset="0"/>
              </a:rPr>
              <a:t>En tercer lugar, necesitamos buscar un material motivador y diferente que enganche a nuestros alumnos. El diseño de nuestro reto influirá enormemente en cómo aprenden, por ello debemos tener en cuenta la decoración, </a:t>
            </a:r>
            <a:r>
              <a:rPr lang="es-MX" sz="2400" dirty="0" smtClean="0">
                <a:latin typeface="Arial" panose="020B0604020202020204" pitchFamily="34" charset="0"/>
                <a:cs typeface="Arial" panose="020B0604020202020204" pitchFamily="34" charset="0"/>
              </a:rPr>
              <a:t>la música</a:t>
            </a:r>
            <a:r>
              <a:rPr lang="es-MX" sz="2400" dirty="0">
                <a:latin typeface="Arial" panose="020B0604020202020204" pitchFamily="34" charset="0"/>
                <a:cs typeface="Arial" panose="020B0604020202020204" pitchFamily="34" charset="0"/>
              </a:rPr>
              <a:t>, </a:t>
            </a:r>
            <a:r>
              <a:rPr lang="es-MX" sz="2400" dirty="0" smtClean="0">
                <a:latin typeface="Arial" panose="020B0604020202020204" pitchFamily="34" charset="0"/>
                <a:cs typeface="Arial" panose="020B0604020202020204" pitchFamily="34" charset="0"/>
              </a:rPr>
              <a:t>la luz</a:t>
            </a:r>
            <a:r>
              <a:rPr lang="es-MX" sz="2400" dirty="0">
                <a:latin typeface="Arial" panose="020B0604020202020204" pitchFamily="34" charset="0"/>
                <a:cs typeface="Arial" panose="020B0604020202020204" pitchFamily="34" charset="0"/>
              </a:rPr>
              <a:t>, </a:t>
            </a:r>
            <a:r>
              <a:rPr lang="es-MX" sz="2400" dirty="0" smtClean="0">
                <a:latin typeface="Arial" panose="020B0604020202020204" pitchFamily="34" charset="0"/>
                <a:cs typeface="Arial" panose="020B0604020202020204" pitchFamily="34" charset="0"/>
              </a:rPr>
              <a:t>los enigmas, entre otros. </a:t>
            </a:r>
            <a:r>
              <a:rPr lang="es-MX" sz="2400" dirty="0">
                <a:latin typeface="Arial" panose="020B0604020202020204" pitchFamily="34" charset="0"/>
                <a:cs typeface="Arial" panose="020B0604020202020204" pitchFamily="34" charset="0"/>
              </a:rPr>
              <a:t>Esto hará que el aprendizaje sea significativo para ellos.</a:t>
            </a:r>
          </a:p>
          <a:p>
            <a:pPr algn="just">
              <a:lnSpc>
                <a:spcPct val="107000"/>
              </a:lnSpc>
              <a:spcAft>
                <a:spcPts val="800"/>
              </a:spcAft>
            </a:pPr>
            <a:endParaRPr lang="es-MX" sz="2400" dirty="0">
              <a:latin typeface="Arial" panose="020B060402020202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cs typeface="Arial" panose="020B0604020202020204" pitchFamily="34" charset="0"/>
              </a:rPr>
              <a:t>Por último, es necesario tener en cuenta el tiempo </a:t>
            </a:r>
            <a:r>
              <a:rPr lang="es-MX" sz="2400" dirty="0" smtClean="0">
                <a:latin typeface="Arial" panose="020B0604020202020204" pitchFamily="34" charset="0"/>
                <a:cs typeface="Arial" panose="020B0604020202020204" pitchFamily="34" charset="0"/>
              </a:rPr>
              <a:t>con el que </a:t>
            </a:r>
            <a:r>
              <a:rPr lang="es-MX" sz="2400" dirty="0">
                <a:latin typeface="Arial" panose="020B0604020202020204" pitchFamily="34" charset="0"/>
                <a:cs typeface="Arial" panose="020B0604020202020204" pitchFamily="34" charset="0"/>
              </a:rPr>
              <a:t>disponemos para realizar esta actividad, puesto que a veces, podemos sobrecargar a nuestros estudiantes con indescifrables acertijos, causando frustración y agobio. Normalmente se utiliza una sesión de </a:t>
            </a:r>
            <a:r>
              <a:rPr lang="es-MX" sz="2400" dirty="0" smtClean="0">
                <a:latin typeface="Arial" panose="020B0604020202020204" pitchFamily="34" charset="0"/>
                <a:cs typeface="Arial" panose="020B0604020202020204" pitchFamily="34" charset="0"/>
              </a:rPr>
              <a:t>cuarenta </a:t>
            </a:r>
            <a:r>
              <a:rPr lang="es-MX" sz="2400" dirty="0">
                <a:latin typeface="Arial" panose="020B0604020202020204" pitchFamily="34" charset="0"/>
                <a:cs typeface="Arial" panose="020B0604020202020204" pitchFamily="34" charset="0"/>
              </a:rPr>
              <a:t>y cinco </a:t>
            </a:r>
            <a:r>
              <a:rPr lang="es-MX" sz="2400" dirty="0" smtClean="0">
                <a:latin typeface="Arial" panose="020B0604020202020204" pitchFamily="34" charset="0"/>
                <a:cs typeface="Arial" panose="020B0604020202020204" pitchFamily="34" charset="0"/>
              </a:rPr>
              <a:t>a sesenta minutos </a:t>
            </a:r>
            <a:r>
              <a:rPr lang="es-MX" sz="2400" dirty="0">
                <a:latin typeface="Arial" panose="020B0604020202020204" pitchFamily="34" charset="0"/>
                <a:cs typeface="Arial" panose="020B0604020202020204" pitchFamily="34" charset="0"/>
              </a:rPr>
              <a:t>por lo que, dependiendo de la dificultad, pueden realizar entre unas tres o cuatro pruebas.</a:t>
            </a:r>
          </a:p>
        </p:txBody>
      </p:sp>
    </p:spTree>
    <p:extLst>
      <p:ext uri="{BB962C8B-B14F-4D97-AF65-F5344CB8AC3E}">
        <p14:creationId xmlns:p14="http://schemas.microsoft.com/office/powerpoint/2010/main" val="3089852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61744" y="615952"/>
            <a:ext cx="17178655" cy="2771143"/>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Esta forma de trabajar hará que los estudiantes estén motivados, siendo una garantía de éxito para </a:t>
            </a:r>
            <a:r>
              <a:rPr lang="es-MX" sz="2400" dirty="0" smtClean="0">
                <a:latin typeface="Arial" panose="020B0604020202020204" pitchFamily="34" charset="0"/>
                <a:ea typeface="Calibri" panose="020F0502020204030204" pitchFamily="34" charset="0"/>
                <a:cs typeface="Arial" panose="020B0604020202020204" pitchFamily="34" charset="0"/>
              </a:rPr>
              <a:t>su </a:t>
            </a:r>
            <a:r>
              <a:rPr lang="es-MX" sz="2400" dirty="0">
                <a:latin typeface="Arial" panose="020B0604020202020204" pitchFamily="34" charset="0"/>
                <a:ea typeface="Calibri" panose="020F0502020204030204" pitchFamily="34" charset="0"/>
                <a:cs typeface="Arial" panose="020B0604020202020204" pitchFamily="34" charset="0"/>
              </a:rPr>
              <a:t>aula, pues como afirma el doctor en </a:t>
            </a:r>
            <a:r>
              <a:rPr lang="es-MX" sz="2400" dirty="0" smtClean="0">
                <a:latin typeface="Arial" panose="020B0604020202020204" pitchFamily="34" charset="0"/>
                <a:ea typeface="Calibri" panose="020F0502020204030204" pitchFamily="34" charset="0"/>
                <a:cs typeface="Arial" panose="020B0604020202020204" pitchFamily="34" charset="0"/>
              </a:rPr>
              <a:t>Neurociencia, </a:t>
            </a:r>
            <a:r>
              <a:rPr lang="es-MX" sz="2400" dirty="0">
                <a:latin typeface="Arial" panose="020B0604020202020204" pitchFamily="34" charset="0"/>
                <a:ea typeface="Calibri" panose="020F0502020204030204" pitchFamily="34" charset="0"/>
                <a:cs typeface="Arial" panose="020B0604020202020204" pitchFamily="34" charset="0"/>
              </a:rPr>
              <a:t>Francisco </a:t>
            </a:r>
            <a:r>
              <a:rPr lang="es-MX" sz="2400" dirty="0" smtClean="0">
                <a:latin typeface="Arial" panose="020B0604020202020204" pitchFamily="34" charset="0"/>
                <a:ea typeface="Calibri" panose="020F0502020204030204" pitchFamily="34" charset="0"/>
                <a:cs typeface="Arial" panose="020B0604020202020204" pitchFamily="34" charset="0"/>
              </a:rPr>
              <a:t>Mora: </a:t>
            </a:r>
            <a:r>
              <a:rPr lang="es-MX" sz="2400" dirty="0">
                <a:latin typeface="Arial" panose="020B0604020202020204" pitchFamily="34" charset="0"/>
                <a:ea typeface="Calibri" panose="020F0502020204030204" pitchFamily="34" charset="0"/>
                <a:cs typeface="Arial" panose="020B0604020202020204" pitchFamily="34" charset="0"/>
              </a:rPr>
              <a:t>“El cerebro </a:t>
            </a:r>
            <a:r>
              <a:rPr lang="es-MX" sz="2400" dirty="0" smtClean="0">
                <a:latin typeface="Arial" panose="020B0604020202020204" pitchFamily="34" charset="0"/>
                <a:ea typeface="Calibri" panose="020F0502020204030204" pitchFamily="34" charset="0"/>
                <a:cs typeface="Arial" panose="020B0604020202020204" pitchFamily="34" charset="0"/>
              </a:rPr>
              <a:t>sólo </a:t>
            </a:r>
            <a:r>
              <a:rPr lang="es-MX" sz="2400" dirty="0">
                <a:latin typeface="Arial" panose="020B0604020202020204" pitchFamily="34" charset="0"/>
                <a:ea typeface="Calibri" panose="020F0502020204030204" pitchFamily="34" charset="0"/>
                <a:cs typeface="Arial" panose="020B0604020202020204" pitchFamily="34" charset="0"/>
              </a:rPr>
              <a:t>aprende si hay emoción”. Los alumnos se involucrarán tanto que no se darán cuenta de todo lo que están aprendiendo. </a:t>
            </a:r>
          </a:p>
          <a:p>
            <a:pPr algn="just">
              <a:lnSpc>
                <a:spcPct val="107000"/>
              </a:lnSpc>
              <a:spcAft>
                <a:spcPts val="800"/>
              </a:spcAft>
            </a:pPr>
            <a:endParaRPr lang="es-MX" sz="24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Para revisar algunas características sobre esta forma de trabajo, </a:t>
            </a:r>
            <a:r>
              <a:rPr lang="es-MX" sz="2400" dirty="0" smtClean="0">
                <a:latin typeface="Arial" panose="020B0604020202020204" pitchFamily="34" charset="0"/>
                <a:ea typeface="Calibri" panose="020F0502020204030204" pitchFamily="34" charset="0"/>
                <a:cs typeface="Arial" panose="020B0604020202020204" pitchFamily="34" charset="0"/>
              </a:rPr>
              <a:t>haga clic </a:t>
            </a:r>
            <a:r>
              <a:rPr lang="es-MX" sz="2400" dirty="0">
                <a:latin typeface="Arial" panose="020B0604020202020204" pitchFamily="34" charset="0"/>
                <a:ea typeface="Calibri" panose="020F0502020204030204" pitchFamily="34" charset="0"/>
                <a:cs typeface="Arial" panose="020B0604020202020204" pitchFamily="34" charset="0"/>
              </a:rPr>
              <a:t>en cada una de las ventanas. </a:t>
            </a: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graphicFrame>
        <p:nvGraphicFramePr>
          <p:cNvPr id="3" name="Tabla 2"/>
          <p:cNvGraphicFramePr>
            <a:graphicFrameLocks noGrp="1"/>
          </p:cNvGraphicFramePr>
          <p:nvPr>
            <p:extLst>
              <p:ext uri="{D42A27DB-BD31-4B8C-83A1-F6EECF244321}">
                <p14:modId xmlns:p14="http://schemas.microsoft.com/office/powerpoint/2010/main" val="2469433647"/>
              </p:ext>
            </p:extLst>
          </p:nvPr>
        </p:nvGraphicFramePr>
        <p:xfrm>
          <a:off x="1261744" y="3913734"/>
          <a:ext cx="17178656" cy="4590186"/>
        </p:xfrm>
        <a:graphic>
          <a:graphicData uri="http://schemas.openxmlformats.org/drawingml/2006/table">
            <a:tbl>
              <a:tblPr firstRow="1" bandRow="1">
                <a:tableStyleId>{5C22544A-7EE6-4342-B048-85BDC9FD1C3A}</a:tableStyleId>
              </a:tblPr>
              <a:tblGrid>
                <a:gridCol w="8589328">
                  <a:extLst>
                    <a:ext uri="{9D8B030D-6E8A-4147-A177-3AD203B41FA5}">
                      <a16:colId xmlns="" xmlns:a16="http://schemas.microsoft.com/office/drawing/2014/main" val="20000"/>
                    </a:ext>
                  </a:extLst>
                </a:gridCol>
                <a:gridCol w="8589328">
                  <a:extLst>
                    <a:ext uri="{9D8B030D-6E8A-4147-A177-3AD203B41FA5}">
                      <a16:colId xmlns="" xmlns:a16="http://schemas.microsoft.com/office/drawing/2014/main" val="20001"/>
                    </a:ext>
                  </a:extLst>
                </a:gridCol>
              </a:tblGrid>
              <a:tr h="4590186">
                <a:tc>
                  <a:txBody>
                    <a:bodyPr/>
                    <a:lstStyle/>
                    <a:p>
                      <a:pPr algn="ctr"/>
                      <a:r>
                        <a:rPr lang="es-MX" sz="2800" dirty="0">
                          <a:latin typeface="Arial" panose="020B0604020202020204" pitchFamily="34" charset="0"/>
                          <a:ea typeface="Calibri" panose="020F0502020204030204" pitchFamily="34" charset="0"/>
                          <a:cs typeface="Arial" panose="020B0604020202020204" pitchFamily="34" charset="0"/>
                        </a:rPr>
                        <a:t>Las ventajas que presentan estas actividades lúdicas en educación</a:t>
                      </a:r>
                      <a:endParaRPr lang="es-MX" sz="2800" dirty="0"/>
                    </a:p>
                  </a:txBody>
                  <a:tcPr anchor="ctr">
                    <a:solidFill>
                      <a:srgbClr val="3333CC"/>
                    </a:solidFill>
                  </a:tcPr>
                </a:tc>
                <a:tc>
                  <a:txBody>
                    <a:bodyPr/>
                    <a:lstStyle/>
                    <a:p>
                      <a:pPr algn="ctr"/>
                      <a:r>
                        <a:rPr lang="es-MX" sz="2800" dirty="0" smtClean="0">
                          <a:latin typeface="Arial" panose="020B0604020202020204" pitchFamily="34" charset="0"/>
                          <a:ea typeface="Calibri" panose="020F0502020204030204" pitchFamily="34" charset="0"/>
                          <a:cs typeface="Arial" panose="020B0604020202020204" pitchFamily="34" charset="0"/>
                        </a:rPr>
                        <a:t>Beneficios </a:t>
                      </a:r>
                      <a:r>
                        <a:rPr lang="es-MX" sz="2800" dirty="0">
                          <a:latin typeface="Arial" panose="020B0604020202020204" pitchFamily="34" charset="0"/>
                          <a:ea typeface="Calibri" panose="020F0502020204030204" pitchFamily="34" charset="0"/>
                          <a:cs typeface="Arial" panose="020B0604020202020204" pitchFamily="34" charset="0"/>
                        </a:rPr>
                        <a:t>a la didáctica que ofrecen este tipo de metodologías</a:t>
                      </a:r>
                      <a:endParaRPr lang="es-MX" sz="2800" dirty="0"/>
                    </a:p>
                  </a:txBody>
                  <a:tcPr anchor="ctr">
                    <a:solidFill>
                      <a:srgbClr val="002060"/>
                    </a:solidFill>
                  </a:tcPr>
                </a:tc>
                <a:extLst>
                  <a:ext uri="{0D108BD9-81ED-4DB2-BD59-A6C34878D82A}">
                    <a16:rowId xmlns="" xmlns:a16="http://schemas.microsoft.com/office/drawing/2014/main" val="10000"/>
                  </a:ext>
                </a:extLst>
              </a:tr>
            </a:tbl>
          </a:graphicData>
        </a:graphic>
      </p:graphicFrame>
      <p:sp>
        <p:nvSpPr>
          <p:cNvPr id="4" name="Rectángulo 3"/>
          <p:cNvSpPr/>
          <p:nvPr/>
        </p:nvSpPr>
        <p:spPr>
          <a:xfrm>
            <a:off x="1475105" y="9030559"/>
            <a:ext cx="7242175" cy="5332165"/>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marL="342900" lvl="0" indent="-342900" algn="just">
              <a:lnSpc>
                <a:spcPct val="107000"/>
              </a:lnSpc>
              <a:spcAft>
                <a:spcPts val="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rPr>
              <a:t>Se adapta a cualquier contenido curricular.</a:t>
            </a:r>
          </a:p>
          <a:p>
            <a:pPr marL="342900" lvl="0" indent="-342900" algn="just">
              <a:lnSpc>
                <a:spcPct val="107000"/>
              </a:lnSpc>
              <a:spcAft>
                <a:spcPts val="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rPr>
              <a:t>Promueve la colaboración y el trabajo en equipo.</a:t>
            </a:r>
          </a:p>
          <a:p>
            <a:pPr marL="342900" lvl="0" indent="-342900" algn="just">
              <a:lnSpc>
                <a:spcPct val="107000"/>
              </a:lnSpc>
              <a:spcAft>
                <a:spcPts val="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rPr>
              <a:t>Desarrolla el pensamiento crítico y la habilidad para resolver problemas.</a:t>
            </a:r>
          </a:p>
          <a:p>
            <a:pPr marL="342900" lvl="0" indent="-342900" algn="just">
              <a:lnSpc>
                <a:spcPct val="107000"/>
              </a:lnSpc>
              <a:spcAft>
                <a:spcPts val="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rPr>
              <a:t>Mejora la competencia verbal.</a:t>
            </a:r>
          </a:p>
          <a:p>
            <a:pPr marL="342900" lvl="0" indent="-342900" algn="just">
              <a:lnSpc>
                <a:spcPct val="107000"/>
              </a:lnSpc>
              <a:spcAft>
                <a:spcPts val="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rPr>
              <a:t>Es divertido.</a:t>
            </a:r>
          </a:p>
          <a:p>
            <a:pPr marL="342900" lvl="0" indent="-342900" algn="just">
              <a:lnSpc>
                <a:spcPct val="107000"/>
              </a:lnSpc>
              <a:spcAft>
                <a:spcPts val="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rPr>
              <a:t>Mejora la competencia verbal.</a:t>
            </a:r>
          </a:p>
          <a:p>
            <a:pPr marL="342900" lvl="0" indent="-342900" algn="just">
              <a:lnSpc>
                <a:spcPct val="107000"/>
              </a:lnSpc>
              <a:spcAft>
                <a:spcPts val="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rPr>
              <a:t>Plantea retos ante los que se debe perseverar.</a:t>
            </a:r>
          </a:p>
          <a:p>
            <a:pPr marL="342900" lvl="0" indent="-342900" algn="just">
              <a:lnSpc>
                <a:spcPct val="107000"/>
              </a:lnSpc>
              <a:spcAft>
                <a:spcPts val="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rPr>
              <a:t>Construye pensamiento deductivo.</a:t>
            </a:r>
          </a:p>
          <a:p>
            <a:pPr marL="342900" lvl="0" indent="-342900" algn="just">
              <a:lnSpc>
                <a:spcPct val="107000"/>
              </a:lnSpc>
              <a:spcAft>
                <a:spcPts val="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rPr>
              <a:t>Los alumnos son los protagonistas de su aprendizaje.</a:t>
            </a:r>
          </a:p>
          <a:p>
            <a:pPr marL="238125"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p:txBody>
      </p:sp>
      <p:sp>
        <p:nvSpPr>
          <p:cNvPr id="5" name="Rectángulo 4"/>
          <p:cNvSpPr/>
          <p:nvPr/>
        </p:nvSpPr>
        <p:spPr>
          <a:xfrm>
            <a:off x="10607040" y="8915283"/>
            <a:ext cx="7089456" cy="6410984"/>
          </a:xfrm>
          <a:prstGeom prst="rect">
            <a:avLst/>
          </a:prstGeom>
        </p:spPr>
        <p:txBody>
          <a:bodyPr wrap="square">
            <a:spAutoFit/>
          </a:bodyPr>
          <a:lstStyle/>
          <a:p>
            <a:pPr marL="342900" lvl="0" indent="-342900" algn="just">
              <a:lnSpc>
                <a:spcPct val="107000"/>
              </a:lnSpc>
              <a:spcAft>
                <a:spcPts val="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rPr>
              <a:t>Genera experiencias positivas en el usuario.</a:t>
            </a:r>
          </a:p>
          <a:p>
            <a:pPr marL="342900" lvl="0" indent="-342900" algn="just">
              <a:lnSpc>
                <a:spcPct val="107000"/>
              </a:lnSpc>
              <a:spcAft>
                <a:spcPts val="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rPr>
              <a:t>El aprendizaje se adquiere por </a:t>
            </a:r>
            <a:r>
              <a:rPr lang="es-MX" sz="2400" dirty="0">
                <a:latin typeface="Arial" panose="020B0604020202020204" pitchFamily="34" charset="0"/>
                <a:ea typeface="Calibri" panose="020F0502020204030204" pitchFamily="34" charset="0"/>
                <a:cs typeface="Arial" panose="020B0604020202020204" pitchFamily="34" charset="0"/>
                <a:hlinkClick r:id="rId2"/>
              </a:rPr>
              <a:t>motivación</a:t>
            </a:r>
            <a:r>
              <a:rPr lang="es-MX" sz="2400" dirty="0">
                <a:latin typeface="Arial" panose="020B0604020202020204" pitchFamily="34" charset="0"/>
                <a:ea typeface="Calibri" panose="020F0502020204030204" pitchFamily="34" charset="0"/>
                <a:cs typeface="Arial" panose="020B0604020202020204" pitchFamily="34" charset="0"/>
              </a:rPr>
              <a:t>.</a:t>
            </a:r>
          </a:p>
          <a:p>
            <a:pPr marL="342900" lvl="0" indent="-342900" algn="just">
              <a:lnSpc>
                <a:spcPct val="107000"/>
              </a:lnSpc>
              <a:spcAft>
                <a:spcPts val="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rPr>
              <a:t>La retroalimentación es constante.</a:t>
            </a:r>
          </a:p>
          <a:p>
            <a:pPr marL="342900" lvl="0" indent="-342900">
              <a:lnSpc>
                <a:spcPct val="107000"/>
              </a:lnSpc>
              <a:spcAft>
                <a:spcPts val="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rPr>
              <a:t>Genera </a:t>
            </a:r>
            <a:r>
              <a:rPr lang="es-MX" sz="2400" dirty="0" smtClean="0">
                <a:latin typeface="Arial" panose="020B0604020202020204" pitchFamily="34" charset="0"/>
                <a:ea typeface="Calibri" panose="020F0502020204030204" pitchFamily="34" charset="0"/>
                <a:cs typeface="Arial" panose="020B0604020202020204" pitchFamily="34" charset="0"/>
              </a:rPr>
              <a:t>un </a:t>
            </a:r>
            <a:r>
              <a:rPr lang="es-MX" sz="2400" dirty="0" smtClean="0">
                <a:latin typeface="Arial" panose="020B0604020202020204" pitchFamily="34" charset="0"/>
                <a:ea typeface="Calibri" panose="020F0502020204030204" pitchFamily="34" charset="0"/>
                <a:cs typeface="Arial" panose="020B0604020202020204" pitchFamily="34" charset="0"/>
                <a:hlinkClick r:id="rId3"/>
              </a:rPr>
              <a:t>aprendizaje más significativo</a:t>
            </a:r>
            <a:r>
              <a:rPr lang="es-MX" sz="2400" dirty="0" smtClean="0">
                <a:latin typeface="Arial" panose="020B0604020202020204" pitchFamily="34" charset="0"/>
                <a:ea typeface="Calibri" panose="020F0502020204030204" pitchFamily="34" charset="0"/>
                <a:cs typeface="Arial" panose="020B0604020202020204" pitchFamily="34" charset="0"/>
              </a:rPr>
              <a:t>,</a:t>
            </a:r>
            <a:r>
              <a:rPr lang="es-MX" sz="2400" dirty="0">
                <a:latin typeface="Arial" panose="020B0604020202020204" pitchFamily="34" charset="0"/>
                <a:ea typeface="Calibri" panose="020F0502020204030204" pitchFamily="34" charset="0"/>
                <a:cs typeface="Arial" panose="020B0604020202020204" pitchFamily="34" charset="0"/>
              </a:rPr>
              <a:t> permitiendo mayor retención en la memoria al ser más atractivo.</a:t>
            </a:r>
          </a:p>
          <a:p>
            <a:pPr marL="342900" lvl="0" indent="-342900" algn="just">
              <a:lnSpc>
                <a:spcPct val="107000"/>
              </a:lnSpc>
              <a:spcAft>
                <a:spcPts val="0"/>
              </a:spcAft>
              <a:buFont typeface="Symbol" panose="05050102010706020507" pitchFamily="18" charset="2"/>
              <a:buChar char=""/>
            </a:pPr>
            <a:r>
              <a:rPr lang="es-MX" sz="2400" dirty="0" smtClean="0">
                <a:latin typeface="Arial" panose="020B0604020202020204" pitchFamily="34" charset="0"/>
                <a:ea typeface="Calibri" panose="020F0502020204030204" pitchFamily="34" charset="0"/>
                <a:cs typeface="Arial" panose="020B0604020202020204" pitchFamily="34" charset="0"/>
              </a:rPr>
              <a:t>Posibilita resultados medibles </a:t>
            </a:r>
            <a:r>
              <a:rPr lang="es-MX" sz="2400" dirty="0">
                <a:latin typeface="Arial" panose="020B0604020202020204" pitchFamily="34" charset="0"/>
                <a:ea typeface="Calibri" panose="020F0502020204030204" pitchFamily="34" charset="0"/>
                <a:cs typeface="Arial" panose="020B0604020202020204" pitchFamily="34" charset="0"/>
              </a:rPr>
              <a:t>a través de los puntos, insignias o medallas.</a:t>
            </a:r>
          </a:p>
          <a:p>
            <a:pPr marL="342900" lvl="0" indent="-342900" algn="just">
              <a:lnSpc>
                <a:spcPct val="107000"/>
              </a:lnSpc>
              <a:spcAft>
                <a:spcPts val="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hlinkClick r:id="rId4"/>
              </a:rPr>
              <a:t>Alfabetiza digitalmente</a:t>
            </a:r>
            <a:r>
              <a:rPr lang="es-MX" sz="2400" dirty="0">
                <a:latin typeface="Arial" panose="020B0604020202020204" pitchFamily="34" charset="0"/>
                <a:ea typeface="Calibri" panose="020F0502020204030204" pitchFamily="34" charset="0"/>
                <a:cs typeface="Arial" panose="020B0604020202020204" pitchFamily="34" charset="0"/>
              </a:rPr>
              <a:t> al alumnado.</a:t>
            </a:r>
          </a:p>
          <a:p>
            <a:pPr marL="342900" lvl="0" indent="-342900" algn="just">
              <a:lnSpc>
                <a:spcPct val="107000"/>
              </a:lnSpc>
              <a:spcAft>
                <a:spcPts val="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rPr>
              <a:t>Genera aprendices más autónomos y competencias adecuadas.</a:t>
            </a:r>
          </a:p>
          <a:p>
            <a:pPr marL="342900" lvl="0" indent="-342900" algn="just">
              <a:lnSpc>
                <a:spcPct val="107000"/>
              </a:lnSpc>
              <a:spcAft>
                <a:spcPts val="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rPr>
              <a:t>Desarrolla competitividad a la vez que colaboración.</a:t>
            </a:r>
          </a:p>
          <a:p>
            <a:pPr marL="342900" lvl="0" indent="-342900" algn="just">
              <a:lnSpc>
                <a:spcPct val="107000"/>
              </a:lnSpc>
              <a:spcAft>
                <a:spcPts val="800"/>
              </a:spcAft>
              <a:buFont typeface="Symbol" panose="05050102010706020507" pitchFamily="18" charset="2"/>
              <a:buChar char=""/>
            </a:pPr>
            <a:r>
              <a:rPr lang="es-MX" sz="2400" dirty="0">
                <a:latin typeface="Arial" panose="020B0604020202020204" pitchFamily="34" charset="0"/>
                <a:ea typeface="Calibri" panose="020F0502020204030204" pitchFamily="34" charset="0"/>
                <a:cs typeface="Arial" panose="020B0604020202020204" pitchFamily="34" charset="0"/>
              </a:rPr>
              <a:t>Otorga capacidad de conectividad entre usuarios.</a:t>
            </a:r>
          </a:p>
        </p:txBody>
      </p:sp>
      <p:sp>
        <p:nvSpPr>
          <p:cNvPr id="6" name="CuadroTexto 5"/>
          <p:cNvSpPr txBox="1"/>
          <p:nvPr/>
        </p:nvSpPr>
        <p:spPr>
          <a:xfrm>
            <a:off x="18775680" y="5608320"/>
            <a:ext cx="3779520" cy="1938992"/>
          </a:xfrm>
          <a:prstGeom prst="rect">
            <a:avLst/>
          </a:prstGeom>
          <a:solidFill>
            <a:srgbClr val="FF0000"/>
          </a:solidFill>
        </p:spPr>
        <p:txBody>
          <a:bodyPr wrap="square" rtlCol="0">
            <a:spAutoFit/>
          </a:bodyPr>
          <a:lstStyle/>
          <a:p>
            <a:r>
              <a:rPr lang="es-MX" sz="2400" dirty="0" smtClean="0">
                <a:solidFill>
                  <a:schemeClr val="bg1"/>
                </a:solidFill>
                <a:latin typeface="Arial" panose="020B0604020202020204" pitchFamily="34" charset="0"/>
                <a:cs typeface="Arial" panose="020B0604020202020204" pitchFamily="34" charset="0"/>
              </a:rPr>
              <a:t>Aurelio, presentar </a:t>
            </a:r>
            <a:endParaRPr lang="es-MX" sz="2400" dirty="0">
              <a:solidFill>
                <a:schemeClr val="bg1"/>
              </a:solidFill>
              <a:latin typeface="Arial" panose="020B0604020202020204" pitchFamily="34" charset="0"/>
              <a:cs typeface="Arial" panose="020B0604020202020204" pitchFamily="34" charset="0"/>
            </a:endParaRPr>
          </a:p>
          <a:p>
            <a:r>
              <a:rPr lang="es-MX" sz="2400" dirty="0" smtClean="0">
                <a:solidFill>
                  <a:schemeClr val="bg1"/>
                </a:solidFill>
                <a:latin typeface="Arial" panose="020B0604020202020204" pitchFamily="34" charset="0"/>
                <a:cs typeface="Arial" panose="020B0604020202020204" pitchFamily="34" charset="0"/>
              </a:rPr>
              <a:t>Ventanas emergentes. La información para cada ventana está bajo cada recuadro. </a:t>
            </a:r>
            <a:endParaRPr lang="es-MX"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9852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98883336"/>
              </p:ext>
            </p:extLst>
          </p:nvPr>
        </p:nvGraphicFramePr>
        <p:xfrm>
          <a:off x="793752" y="1965998"/>
          <a:ext cx="17829530" cy="1478241"/>
        </p:xfrm>
        <a:graphic>
          <a:graphicData uri="http://schemas.openxmlformats.org/drawingml/2006/table">
            <a:tbl>
              <a:tblPr firstRow="1" bandRow="1">
                <a:tableStyleId>{5C22544A-7EE6-4342-B048-85BDC9FD1C3A}</a:tableStyleId>
              </a:tblPr>
              <a:tblGrid>
                <a:gridCol w="2999661">
                  <a:extLst>
                    <a:ext uri="{9D8B030D-6E8A-4147-A177-3AD203B41FA5}">
                      <a16:colId xmlns="" xmlns:a16="http://schemas.microsoft.com/office/drawing/2014/main" val="20000"/>
                    </a:ext>
                  </a:extLst>
                </a:gridCol>
                <a:gridCol w="2516975">
                  <a:extLst>
                    <a:ext uri="{9D8B030D-6E8A-4147-A177-3AD203B41FA5}">
                      <a16:colId xmlns="" xmlns:a16="http://schemas.microsoft.com/office/drawing/2014/main" val="20001"/>
                    </a:ext>
                  </a:extLst>
                </a:gridCol>
                <a:gridCol w="2775126">
                  <a:extLst>
                    <a:ext uri="{9D8B030D-6E8A-4147-A177-3AD203B41FA5}">
                      <a16:colId xmlns="" xmlns:a16="http://schemas.microsoft.com/office/drawing/2014/main" val="20002"/>
                    </a:ext>
                  </a:extLst>
                </a:gridCol>
                <a:gridCol w="2420168">
                  <a:extLst>
                    <a:ext uri="{9D8B030D-6E8A-4147-A177-3AD203B41FA5}">
                      <a16:colId xmlns="" xmlns:a16="http://schemas.microsoft.com/office/drawing/2014/main" val="20003"/>
                    </a:ext>
                  </a:extLst>
                </a:gridCol>
                <a:gridCol w="2646050">
                  <a:extLst>
                    <a:ext uri="{9D8B030D-6E8A-4147-A177-3AD203B41FA5}">
                      <a16:colId xmlns="" xmlns:a16="http://schemas.microsoft.com/office/drawing/2014/main" val="20004"/>
                    </a:ext>
                  </a:extLst>
                </a:gridCol>
                <a:gridCol w="2452437">
                  <a:extLst>
                    <a:ext uri="{9D8B030D-6E8A-4147-A177-3AD203B41FA5}">
                      <a16:colId xmlns="" xmlns:a16="http://schemas.microsoft.com/office/drawing/2014/main" val="20005"/>
                    </a:ext>
                  </a:extLst>
                </a:gridCol>
                <a:gridCol w="2019113">
                  <a:extLst>
                    <a:ext uri="{9D8B030D-6E8A-4147-A177-3AD203B41FA5}">
                      <a16:colId xmlns="" xmlns:a16="http://schemas.microsoft.com/office/drawing/2014/main" val="20006"/>
                    </a:ext>
                  </a:extLst>
                </a:gridCol>
              </a:tblGrid>
              <a:tr h="1016291">
                <a:tc>
                  <a:txBody>
                    <a:bodyPr/>
                    <a:lstStyle/>
                    <a:p>
                      <a:pPr marL="0" marR="0" lvl="0" indent="0" algn="l" defTabSz="1979950" rtl="0" eaLnBrk="1" fontAlgn="auto" latinLnBrk="0" hangingPunct="1">
                        <a:lnSpc>
                          <a:spcPct val="100000"/>
                        </a:lnSpc>
                        <a:spcBef>
                          <a:spcPts val="0"/>
                        </a:spcBef>
                        <a:spcAft>
                          <a:spcPts val="0"/>
                        </a:spcAft>
                        <a:buClrTx/>
                        <a:buSzTx/>
                        <a:buFontTx/>
                        <a:buNone/>
                        <a:tabLst/>
                        <a:defRPr/>
                      </a:pPr>
                      <a:r>
                        <a:rPr lang="es-MX" sz="2000" dirty="0">
                          <a:latin typeface="Arial" panose="020B0604020202020204" pitchFamily="34" charset="0"/>
                          <a:cs typeface="Arial" panose="020B0604020202020204" pitchFamily="34" charset="0"/>
                        </a:rPr>
                        <a:t>2.3.1 Objetivo general de la lección</a:t>
                      </a:r>
                    </a:p>
                  </a:txBody>
                  <a:tcPr anchor="ctr">
                    <a:solidFill>
                      <a:schemeClr val="accent5">
                        <a:lumMod val="75000"/>
                      </a:schemeClr>
                    </a:solidFill>
                  </a:tcPr>
                </a:tc>
                <a:tc>
                  <a:txBody>
                    <a:bodyPr/>
                    <a:lstStyle/>
                    <a:p>
                      <a:pPr lvl="0" algn="l"/>
                      <a:r>
                        <a:rPr lang="es-MX" sz="2000" dirty="0">
                          <a:latin typeface="Arial" panose="020B0604020202020204" pitchFamily="34" charset="0"/>
                          <a:cs typeface="Arial" panose="020B0604020202020204" pitchFamily="34" charset="0"/>
                        </a:rPr>
                        <a:t>2.3.2 Temática e historia del juego</a:t>
                      </a:r>
                    </a:p>
                  </a:txBody>
                  <a:tcPr anchor="ctr">
                    <a:solidFill>
                      <a:schemeClr val="accent5">
                        <a:lumMod val="75000"/>
                      </a:schemeClr>
                    </a:solidFill>
                  </a:tcPr>
                </a:tc>
                <a:tc>
                  <a:txBody>
                    <a:bodyPr/>
                    <a:lstStyle/>
                    <a:p>
                      <a:pPr lvl="0" algn="l"/>
                      <a:r>
                        <a:rPr lang="es-MX" sz="2000" dirty="0">
                          <a:latin typeface="Arial" panose="020B0604020202020204" pitchFamily="34" charset="0"/>
                          <a:cs typeface="Arial" panose="020B0604020202020204" pitchFamily="34" charset="0"/>
                        </a:rPr>
                        <a:t>2.3.3 Niveles del </a:t>
                      </a:r>
                      <a:r>
                        <a:rPr lang="es-MX" sz="2000" dirty="0" smtClean="0">
                          <a:latin typeface="Arial" panose="020B0604020202020204" pitchFamily="34" charset="0"/>
                          <a:cs typeface="Arial" panose="020B0604020202020204" pitchFamily="34" charset="0"/>
                        </a:rPr>
                        <a:t>juego/Objetivos </a:t>
                      </a:r>
                      <a:r>
                        <a:rPr lang="es-MX" sz="2000" dirty="0">
                          <a:latin typeface="Arial" panose="020B0604020202020204" pitchFamily="34" charset="0"/>
                          <a:cs typeface="Arial" panose="020B0604020202020204" pitchFamily="34" charset="0"/>
                        </a:rPr>
                        <a:t>de Aprendizaje</a:t>
                      </a:r>
                    </a:p>
                  </a:txBody>
                  <a:tcPr anchor="ctr">
                    <a:solidFill>
                      <a:schemeClr val="accent5">
                        <a:lumMod val="75000"/>
                      </a:schemeClr>
                    </a:solidFill>
                  </a:tcPr>
                </a:tc>
                <a:tc>
                  <a:txBody>
                    <a:bodyPr/>
                    <a:lstStyle/>
                    <a:p>
                      <a:pPr marL="0" marR="0" lvl="0" indent="0" algn="l" defTabSz="1979950" rtl="0" eaLnBrk="1" fontAlgn="auto" latinLnBrk="0" hangingPunct="1">
                        <a:lnSpc>
                          <a:spcPct val="100000"/>
                        </a:lnSpc>
                        <a:spcBef>
                          <a:spcPts val="0"/>
                        </a:spcBef>
                        <a:spcAft>
                          <a:spcPts val="0"/>
                        </a:spcAft>
                        <a:buClrTx/>
                        <a:buSzTx/>
                        <a:buFontTx/>
                        <a:buNone/>
                        <a:tabLst/>
                        <a:defRPr/>
                      </a:pPr>
                      <a:r>
                        <a:rPr lang="es-MX" sz="2000" b="1" kern="1200" dirty="0">
                          <a:solidFill>
                            <a:schemeClr val="lt1"/>
                          </a:solidFill>
                          <a:latin typeface="Arial" panose="020B0604020202020204" pitchFamily="34" charset="0"/>
                          <a:ea typeface="+mn-ea"/>
                          <a:cs typeface="Arial" panose="020B0604020202020204" pitchFamily="34" charset="0"/>
                        </a:rPr>
                        <a:t>2.3.4 </a:t>
                      </a:r>
                      <a:r>
                        <a:rPr lang="es-MX" sz="2000" dirty="0">
                          <a:latin typeface="Arial" panose="020B0604020202020204" pitchFamily="34" charset="0"/>
                          <a:cs typeface="Arial" panose="020B0604020202020204" pitchFamily="34" charset="0"/>
                        </a:rPr>
                        <a:t>Retos a superar y pistas sugeridas</a:t>
                      </a:r>
                    </a:p>
                  </a:txBody>
                  <a:tcPr anchor="ctr">
                    <a:solidFill>
                      <a:schemeClr val="accent5">
                        <a:lumMod val="75000"/>
                      </a:schemeClr>
                    </a:solidFill>
                  </a:tcPr>
                </a:tc>
                <a:tc>
                  <a:txBody>
                    <a:bodyPr/>
                    <a:lstStyle/>
                    <a:p>
                      <a:pPr marL="0" marR="0" lvl="0" indent="0" algn="l" defTabSz="1979950" rtl="0" eaLnBrk="1" fontAlgn="auto" latinLnBrk="0" hangingPunct="1">
                        <a:lnSpc>
                          <a:spcPct val="100000"/>
                        </a:lnSpc>
                        <a:spcBef>
                          <a:spcPts val="0"/>
                        </a:spcBef>
                        <a:spcAft>
                          <a:spcPts val="0"/>
                        </a:spcAft>
                        <a:buClrTx/>
                        <a:buSzTx/>
                        <a:buFontTx/>
                        <a:buNone/>
                        <a:tabLst/>
                        <a:defRPr/>
                      </a:pPr>
                      <a:r>
                        <a:rPr lang="es-MX" sz="2000" dirty="0">
                          <a:latin typeface="Arial" panose="020B0604020202020204" pitchFamily="34" charset="0"/>
                          <a:cs typeface="Arial" panose="020B0604020202020204" pitchFamily="34" charset="0"/>
                        </a:rPr>
                        <a:t>2.3.5 Puertas con código de acceso</a:t>
                      </a:r>
                    </a:p>
                  </a:txBody>
                  <a:tcPr anchor="ctr">
                    <a:solidFill>
                      <a:schemeClr val="accent5">
                        <a:lumMod val="75000"/>
                      </a:schemeClr>
                    </a:solidFill>
                  </a:tcPr>
                </a:tc>
                <a:tc>
                  <a:txBody>
                    <a:bodyPr/>
                    <a:lstStyle/>
                    <a:p>
                      <a:pPr marL="0" marR="0" lvl="0" indent="0" algn="l" defTabSz="1979950" rtl="0" eaLnBrk="1" fontAlgn="auto" latinLnBrk="0" hangingPunct="1">
                        <a:lnSpc>
                          <a:spcPct val="100000"/>
                        </a:lnSpc>
                        <a:spcBef>
                          <a:spcPts val="0"/>
                        </a:spcBef>
                        <a:spcAft>
                          <a:spcPts val="0"/>
                        </a:spcAft>
                        <a:buClrTx/>
                        <a:buSzTx/>
                        <a:buFontTx/>
                        <a:buNone/>
                        <a:tabLst/>
                        <a:defRPr/>
                      </a:pPr>
                      <a:r>
                        <a:rPr lang="es-MX" sz="2000" dirty="0">
                          <a:latin typeface="Arial" panose="020B0604020202020204" pitchFamily="34" charset="0"/>
                          <a:cs typeface="Arial" panose="020B0604020202020204" pitchFamily="34" charset="0"/>
                        </a:rPr>
                        <a:t>2.3.6 </a:t>
                      </a:r>
                      <a:r>
                        <a:rPr lang="es-MX" sz="2000" b="1" kern="1200" dirty="0">
                          <a:solidFill>
                            <a:schemeClr val="lt1"/>
                          </a:solidFill>
                          <a:latin typeface="Arial" panose="020B0604020202020204" pitchFamily="34" charset="0"/>
                          <a:ea typeface="+mn-ea"/>
                          <a:cs typeface="Arial" panose="020B0604020202020204" pitchFamily="34" charset="0"/>
                        </a:rPr>
                        <a:t>Mapa de navegación</a:t>
                      </a:r>
                      <a:endParaRPr lang="es-MX" sz="2000" dirty="0">
                        <a:latin typeface="Arial" panose="020B0604020202020204" pitchFamily="34" charset="0"/>
                        <a:cs typeface="Arial" panose="020B0604020202020204" pitchFamily="34" charset="0"/>
                      </a:endParaRPr>
                    </a:p>
                  </a:txBody>
                  <a:tcPr anchor="ctr">
                    <a:solidFill>
                      <a:schemeClr val="accent5">
                        <a:lumMod val="75000"/>
                      </a:schemeClr>
                    </a:solidFill>
                  </a:tcPr>
                </a:tc>
                <a:tc>
                  <a:txBody>
                    <a:bodyPr/>
                    <a:lstStyle/>
                    <a:p>
                      <a:pPr marL="0" marR="0" lvl="0" indent="0" algn="l" defTabSz="1979950" rtl="0" eaLnBrk="1" fontAlgn="auto" latinLnBrk="0" hangingPunct="1">
                        <a:lnSpc>
                          <a:spcPct val="100000"/>
                        </a:lnSpc>
                        <a:spcBef>
                          <a:spcPts val="0"/>
                        </a:spcBef>
                        <a:spcAft>
                          <a:spcPts val="0"/>
                        </a:spcAft>
                        <a:buClrTx/>
                        <a:buSzTx/>
                        <a:buFontTx/>
                        <a:buNone/>
                        <a:tabLst/>
                        <a:defRPr/>
                      </a:pPr>
                      <a:r>
                        <a:rPr lang="es-MX" sz="2000" dirty="0">
                          <a:latin typeface="Arial" panose="020B0604020202020204" pitchFamily="34" charset="0"/>
                          <a:cs typeface="Arial" panose="020B0604020202020204" pitchFamily="34" charset="0"/>
                        </a:rPr>
                        <a:t>2.3.7 Premio final</a:t>
                      </a:r>
                    </a:p>
                  </a:txBody>
                  <a:tcPr anchor="ctr">
                    <a:solidFill>
                      <a:schemeClr val="accent5">
                        <a:lumMod val="75000"/>
                      </a:schemeClr>
                    </a:solidFill>
                  </a:tcPr>
                </a:tc>
                <a:extLst>
                  <a:ext uri="{0D108BD9-81ED-4DB2-BD59-A6C34878D82A}">
                    <a16:rowId xmlns="" xmlns:a16="http://schemas.microsoft.com/office/drawing/2014/main" val="10000"/>
                  </a:ext>
                </a:extLst>
              </a:tr>
              <a:tr h="461950">
                <a:tc>
                  <a:txBody>
                    <a:bodyPr/>
                    <a:lstStyle/>
                    <a:p>
                      <a:pPr algn="ctr"/>
                      <a:endParaRPr lang="es-MX" sz="2400" dirty="0"/>
                    </a:p>
                  </a:txBody>
                  <a:tcPr>
                    <a:solidFill>
                      <a:srgbClr val="00CC99"/>
                    </a:solidFill>
                  </a:tcPr>
                </a:tc>
                <a:tc>
                  <a:txBody>
                    <a:bodyPr/>
                    <a:lstStyle/>
                    <a:p>
                      <a:pPr algn="ctr"/>
                      <a:endParaRPr lang="es-MX" sz="2400" dirty="0"/>
                    </a:p>
                  </a:txBody>
                  <a:tcPr>
                    <a:solidFill>
                      <a:srgbClr val="00CC99"/>
                    </a:solidFill>
                  </a:tcPr>
                </a:tc>
                <a:tc gridSpan="5">
                  <a:txBody>
                    <a:bodyPr/>
                    <a:lstStyle/>
                    <a:p>
                      <a:pPr algn="ctr"/>
                      <a:endParaRPr lang="es-MX" sz="2400" dirty="0"/>
                    </a:p>
                  </a:txBody>
                  <a:tcPr>
                    <a:solidFill>
                      <a:srgbClr val="00CC99"/>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 xmlns:a16="http://schemas.microsoft.com/office/drawing/2014/main" val="10001"/>
                  </a:ext>
                </a:extLst>
              </a:tr>
            </a:tbl>
          </a:graphicData>
        </a:graphic>
      </p:graphicFrame>
      <p:sp>
        <p:nvSpPr>
          <p:cNvPr id="3" name="CuadroTexto 2"/>
          <p:cNvSpPr txBox="1"/>
          <p:nvPr/>
        </p:nvSpPr>
        <p:spPr>
          <a:xfrm>
            <a:off x="793752" y="751370"/>
            <a:ext cx="18225770" cy="461665"/>
          </a:xfrm>
          <a:prstGeom prst="rect">
            <a:avLst/>
          </a:prstGeom>
          <a:noFill/>
        </p:spPr>
        <p:txBody>
          <a:bodyPr wrap="square" rtlCol="0">
            <a:spAutoFit/>
          </a:bodyPr>
          <a:lstStyle/>
          <a:p>
            <a:r>
              <a:rPr lang="es-MX" sz="2400" dirty="0">
                <a:solidFill>
                  <a:srgbClr val="FF0000"/>
                </a:solidFill>
                <a:latin typeface="Arial" panose="020B0604020202020204" pitchFamily="34" charset="0"/>
                <a:cs typeface="Arial" panose="020B0604020202020204" pitchFamily="34" charset="0"/>
              </a:rPr>
              <a:t>	</a:t>
            </a:r>
            <a:r>
              <a:rPr lang="es-MX" sz="2400" dirty="0" smtClean="0">
                <a:latin typeface="Arial" panose="020B0604020202020204" pitchFamily="34" charset="0"/>
                <a:cs typeface="Arial" panose="020B0604020202020204" pitchFamily="34" charset="0"/>
              </a:rPr>
              <a:t>Seleccione la pestaña que corresponda </a:t>
            </a:r>
            <a:r>
              <a:rPr lang="es-MX" sz="2400" dirty="0">
                <a:latin typeface="Arial" panose="020B0604020202020204" pitchFamily="34" charset="0"/>
                <a:cs typeface="Arial" panose="020B0604020202020204" pitchFamily="34" charset="0"/>
              </a:rPr>
              <a:t>para consultar la información </a:t>
            </a:r>
            <a:r>
              <a:rPr lang="es-MX" sz="2400" dirty="0" smtClean="0">
                <a:latin typeface="Arial" panose="020B0604020202020204" pitchFamily="34" charset="0"/>
                <a:cs typeface="Arial" panose="020B0604020202020204" pitchFamily="34" charset="0"/>
              </a:rPr>
              <a:t>de los siguientes subtemas:  </a:t>
            </a:r>
            <a:endParaRPr lang="es-MX" sz="2400"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9412" y="583418"/>
            <a:ext cx="664720" cy="664720"/>
          </a:xfrm>
          <a:prstGeom prst="rect">
            <a:avLst/>
          </a:prstGeom>
        </p:spPr>
      </p:pic>
      <p:sp>
        <p:nvSpPr>
          <p:cNvPr id="6" name="Rectángulo 5"/>
          <p:cNvSpPr/>
          <p:nvPr/>
        </p:nvSpPr>
        <p:spPr>
          <a:xfrm>
            <a:off x="19281140" y="1248138"/>
            <a:ext cx="4188460" cy="398317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dirty="0" smtClean="0">
                <a:solidFill>
                  <a:schemeClr val="tx1"/>
                </a:solidFill>
                <a:latin typeface="Arial" panose="020B0604020202020204" pitchFamily="34" charset="0"/>
                <a:cs typeface="Arial" panose="020B0604020202020204" pitchFamily="34" charset="0"/>
              </a:rPr>
              <a:t>Renato, el contenido de cada uno de estos subtemas, presentar en pestañas, como se presentan los videos. </a:t>
            </a:r>
          </a:p>
          <a:p>
            <a:endParaRPr lang="es-MX" sz="2400" dirty="0">
              <a:solidFill>
                <a:schemeClr val="tx1"/>
              </a:solidFill>
              <a:latin typeface="Arial" panose="020B0604020202020204" pitchFamily="34" charset="0"/>
              <a:cs typeface="Arial" panose="020B0604020202020204" pitchFamily="34" charset="0"/>
            </a:endParaRPr>
          </a:p>
          <a:p>
            <a:r>
              <a:rPr lang="es-MX" sz="2400" b="1" dirty="0">
                <a:solidFill>
                  <a:srgbClr val="FF0000"/>
                </a:solidFill>
                <a:latin typeface="Arial" panose="020B0604020202020204" pitchFamily="34" charset="0"/>
                <a:cs typeface="Arial" panose="020B0604020202020204" pitchFamily="34" charset="0"/>
              </a:rPr>
              <a:t>El contenido que deberá ir en cada pestaña se encuentra en las diapositivas 30 a la 39</a:t>
            </a:r>
          </a:p>
        </p:txBody>
      </p:sp>
    </p:spTree>
    <p:extLst>
      <p:ext uri="{BB962C8B-B14F-4D97-AF65-F5344CB8AC3E}">
        <p14:creationId xmlns:p14="http://schemas.microsoft.com/office/powerpoint/2010/main" val="438832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08980" y="1653328"/>
            <a:ext cx="17849580" cy="8500340"/>
          </a:xfrm>
          <a:prstGeom prst="rect">
            <a:avLst/>
          </a:prstGeom>
        </p:spPr>
        <p:txBody>
          <a:bodyPr wrap="square">
            <a:spAutoFit/>
          </a:bodyPr>
          <a:lstStyle/>
          <a:p>
            <a:pPr marL="457200" lvl="1" algn="just">
              <a:lnSpc>
                <a:spcPct val="107000"/>
              </a:lnSpc>
              <a:spcAft>
                <a:spcPts val="800"/>
              </a:spcAft>
            </a:pPr>
            <a:r>
              <a:rPr lang="es-MX" sz="2400" b="1" dirty="0">
                <a:latin typeface="Arial" panose="020B0604020202020204" pitchFamily="34" charset="0"/>
                <a:ea typeface="Calibri" panose="020F0502020204030204" pitchFamily="34" charset="0"/>
                <a:cs typeface="Arial" panose="020B0604020202020204" pitchFamily="34" charset="0"/>
              </a:rPr>
              <a:t>2.3.1 Objetivo general de la lección</a:t>
            </a:r>
          </a:p>
          <a:p>
            <a:pPr marL="457200" lvl="1" algn="just">
              <a:lnSpc>
                <a:spcPct val="107000"/>
              </a:lnSpc>
              <a:spcAft>
                <a:spcPts val="800"/>
              </a:spcAft>
            </a:pPr>
            <a:endParaRPr lang="es-MX" sz="2400" b="1" dirty="0">
              <a:effectLst/>
              <a:latin typeface="Arial" panose="020B0604020202020204" pitchFamily="34" charset="0"/>
              <a:ea typeface="Calibri" panose="020F0502020204030204" pitchFamily="34" charset="0"/>
              <a:cs typeface="Arial" panose="020B0604020202020204" pitchFamily="34" charset="0"/>
            </a:endParaRPr>
          </a:p>
          <a:p>
            <a:pPr algn="just"/>
            <a:r>
              <a:rPr lang="es-MX" sz="2400" dirty="0">
                <a:latin typeface="Arial" panose="020B0604020202020204" pitchFamily="34" charset="0"/>
                <a:cs typeface="Arial" panose="020B0604020202020204" pitchFamily="34" charset="0"/>
              </a:rPr>
              <a:t>Antes de empezar a construir nuestra aventura, es importante plantearse cuál es el objetivo de aprendizaje que estamos buscando (adquisición de nuevos conocimientos, repaso de temas pasados, ejercicios de refuerzo). Veamos cómo se podrían abordar los retos desde cada temática: </a:t>
            </a:r>
          </a:p>
          <a:p>
            <a:pPr algn="just"/>
            <a:r>
              <a:rPr lang="es-MX" sz="2400" dirty="0">
                <a:latin typeface="Arial" panose="020B0604020202020204" pitchFamily="34" charset="0"/>
                <a:cs typeface="Arial" panose="020B0604020202020204" pitchFamily="34" charset="0"/>
              </a:rPr>
              <a:t> </a:t>
            </a:r>
          </a:p>
          <a:p>
            <a:pPr marL="1163585" lvl="1" indent="-342900" algn="just">
              <a:buFont typeface="Arial" panose="020B0604020202020204" pitchFamily="34" charset="0"/>
              <a:buChar char="•"/>
            </a:pPr>
            <a:r>
              <a:rPr lang="es-MX" sz="2400" b="1" dirty="0">
                <a:solidFill>
                  <a:schemeClr val="dk1"/>
                </a:solidFill>
                <a:highlight>
                  <a:srgbClr val="CCCCFF"/>
                </a:highlight>
                <a:latin typeface="Arial" panose="020B0604020202020204" pitchFamily="34" charset="0"/>
                <a:cs typeface="Arial" panose="020B0604020202020204" pitchFamily="34" charset="0"/>
              </a:rPr>
              <a:t>Adquisición de nuevos conocimientos</a:t>
            </a:r>
            <a:r>
              <a:rPr lang="es-MX" sz="2400" dirty="0">
                <a:solidFill>
                  <a:schemeClr val="dk1"/>
                </a:solidFill>
                <a:highlight>
                  <a:srgbClr val="CCCCFF"/>
                </a:highlight>
                <a:latin typeface="Arial" panose="020B0604020202020204" pitchFamily="34" charset="0"/>
                <a:cs typeface="Arial" panose="020B0604020202020204" pitchFamily="34" charset="0"/>
              </a:rPr>
              <a:t>: Se pueden presentar videos tutoriales, diapositivas con textos selectos, audios con algún relato o explicación, sólo es necesario tener en cuenta que cada bloque de aprendizaje ocupe entre 3 y 10 minutos, pues después de este tiempo es muy fácil perder la atención y motivación del alumnado.</a:t>
            </a:r>
          </a:p>
          <a:p>
            <a:pPr marL="1163585" lvl="1" indent="-342900" algn="just">
              <a:buFont typeface="Arial" panose="020B0604020202020204" pitchFamily="34" charset="0"/>
              <a:buChar char="•"/>
            </a:pPr>
            <a:r>
              <a:rPr lang="es-MX" sz="2400" b="1" dirty="0">
                <a:solidFill>
                  <a:schemeClr val="dk1"/>
                </a:solidFill>
                <a:highlight>
                  <a:srgbClr val="CCCCFF"/>
                </a:highlight>
                <a:latin typeface="Arial" panose="020B0604020202020204" pitchFamily="34" charset="0"/>
                <a:cs typeface="Arial" panose="020B0604020202020204" pitchFamily="34" charset="0"/>
              </a:rPr>
              <a:t>Ejercicios de refuerzo: </a:t>
            </a:r>
            <a:r>
              <a:rPr lang="es-MX" sz="2400" dirty="0">
                <a:solidFill>
                  <a:schemeClr val="dk1"/>
                </a:solidFill>
                <a:highlight>
                  <a:srgbClr val="CCCCFF"/>
                </a:highlight>
                <a:latin typeface="Arial" panose="020B0604020202020204" pitchFamily="34" charset="0"/>
                <a:cs typeface="Arial" panose="020B0604020202020204" pitchFamily="34" charset="0"/>
              </a:rPr>
              <a:t>Se recuerda de forma rápida el procedimiento a seguir en cada nivel de dificultad y se proponen dos o tres ejercicios de repaso. Es ideal para reforzar procedimientos y retroalimentar al alumno cuando comete los errores más comunes.</a:t>
            </a:r>
          </a:p>
          <a:p>
            <a:pPr marL="1163585" lvl="1" indent="-342900" algn="just">
              <a:buFont typeface="Arial" panose="020B0604020202020204" pitchFamily="34" charset="0"/>
              <a:buChar char="•"/>
            </a:pPr>
            <a:r>
              <a:rPr lang="es-MX" sz="2400" b="1" dirty="0">
                <a:solidFill>
                  <a:schemeClr val="dk1"/>
                </a:solidFill>
                <a:highlight>
                  <a:srgbClr val="CCCCFF"/>
                </a:highlight>
                <a:latin typeface="Arial" panose="020B0604020202020204" pitchFamily="34" charset="0"/>
                <a:cs typeface="Arial" panose="020B0604020202020204" pitchFamily="34" charset="0"/>
              </a:rPr>
              <a:t>Repaso de temas pasados: </a:t>
            </a:r>
            <a:r>
              <a:rPr lang="es-MX" sz="2400" dirty="0">
                <a:solidFill>
                  <a:schemeClr val="dk1"/>
                </a:solidFill>
                <a:highlight>
                  <a:srgbClr val="CCCCFF"/>
                </a:highlight>
                <a:latin typeface="Arial" panose="020B0604020202020204" pitchFamily="34" charset="0"/>
                <a:cs typeface="Arial" panose="020B0604020202020204" pitchFamily="34" charset="0"/>
              </a:rPr>
              <a:t>Cuando estamos repasando algún tema debemos enfocar nuestros esfuerzos en reforzar/rescatar los conocimientos clave de la lección. Por lo que se recordarán las ideas centrales y la evaluación irá en el sentido de identificar y solucionar malentendidos comunes en el contenido expuesto. También se pueden hacer análisis de casos y </a:t>
            </a:r>
            <a:r>
              <a:rPr lang="es-MX" sz="2400" dirty="0" smtClean="0">
                <a:solidFill>
                  <a:schemeClr val="dk1"/>
                </a:solidFill>
                <a:highlight>
                  <a:srgbClr val="CCCCFF"/>
                </a:highlight>
                <a:latin typeface="Arial" panose="020B0604020202020204" pitchFamily="34" charset="0"/>
                <a:cs typeface="Arial" panose="020B0604020202020204" pitchFamily="34" charset="0"/>
              </a:rPr>
              <a:t>auto-evaluación </a:t>
            </a:r>
            <a:r>
              <a:rPr lang="es-MX" sz="2400" dirty="0">
                <a:solidFill>
                  <a:schemeClr val="dk1"/>
                </a:solidFill>
                <a:highlight>
                  <a:srgbClr val="CCCCFF"/>
                </a:highlight>
                <a:latin typeface="Arial" panose="020B0604020202020204" pitchFamily="34" charset="0"/>
                <a:cs typeface="Arial" panose="020B0604020202020204" pitchFamily="34" charset="0"/>
              </a:rPr>
              <a:t>de comportamientos éticos en el profesional.</a:t>
            </a:r>
          </a:p>
          <a:p>
            <a:pPr algn="just"/>
            <a:r>
              <a:rPr lang="es-MX" sz="2400" b="1" dirty="0">
                <a:latin typeface="Arial" panose="020B0604020202020204" pitchFamily="34" charset="0"/>
                <a:cs typeface="Arial" panose="020B0604020202020204" pitchFamily="34" charset="0"/>
              </a:rPr>
              <a:t> </a:t>
            </a:r>
            <a:endParaRPr lang="es-MX" sz="2400" dirty="0">
              <a:latin typeface="Arial" panose="020B0604020202020204" pitchFamily="34" charset="0"/>
              <a:cs typeface="Arial" panose="020B0604020202020204" pitchFamily="34" charset="0"/>
            </a:endParaRPr>
          </a:p>
          <a:p>
            <a:pPr algn="just"/>
            <a:r>
              <a:rPr lang="es-MX" sz="2400" dirty="0">
                <a:latin typeface="Arial" panose="020B0604020202020204" pitchFamily="34" charset="0"/>
                <a:cs typeface="Arial" panose="020B0604020202020204" pitchFamily="34" charset="0"/>
              </a:rPr>
              <a:t>Como podrá darse cuenta, dependiendo del momento de la sesión didáctica (antes, durante o después), se debe de estructurar la actividad para que sea pertinente a las necesidades del alumnado. Por ejemplo, sería muy desafortunado estructurar sus materiales nuevos a modo de repaso, pues estaríamos asumiendo que los contenidos ya fueron adquiridos y medianamente dominados por el alumnado. Lo que sólo ocasionará confusión y frustración entre los estudiantes.</a:t>
            </a:r>
          </a:p>
          <a:p>
            <a:pPr marL="457200" lvl="1" algn="just">
              <a:lnSpc>
                <a:spcPct val="107000"/>
              </a:lnSpc>
              <a:spcAft>
                <a:spcPts val="800"/>
              </a:spcAft>
            </a:pP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3" name="CuadroTexto 2"/>
          <p:cNvSpPr txBox="1"/>
          <p:nvPr/>
        </p:nvSpPr>
        <p:spPr>
          <a:xfrm>
            <a:off x="19261754" y="5360144"/>
            <a:ext cx="2775286" cy="1583895"/>
          </a:xfrm>
          <a:prstGeom prst="rect">
            <a:avLst/>
          </a:prstGeom>
          <a:solidFill>
            <a:srgbClr val="FF0000"/>
          </a:solidFill>
        </p:spPr>
        <p:txBody>
          <a:bodyPr wrap="square" rtlCol="0">
            <a:spAutoFit/>
          </a:bodyPr>
          <a:lstStyle/>
          <a:p>
            <a:r>
              <a:rPr lang="es-MX" dirty="0" smtClean="0">
                <a:solidFill>
                  <a:schemeClr val="bg1"/>
                </a:solidFill>
              </a:rPr>
              <a:t>Aurelio, trasladar </a:t>
            </a:r>
            <a:r>
              <a:rPr lang="es-MX" dirty="0">
                <a:solidFill>
                  <a:schemeClr val="bg1"/>
                </a:solidFill>
              </a:rPr>
              <a:t>a Recurso</a:t>
            </a:r>
          </a:p>
        </p:txBody>
      </p:sp>
    </p:spTree>
    <p:extLst>
      <p:ext uri="{BB962C8B-B14F-4D97-AF65-F5344CB8AC3E}">
        <p14:creationId xmlns:p14="http://schemas.microsoft.com/office/powerpoint/2010/main" val="3276254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61744" y="1161964"/>
            <a:ext cx="16233775" cy="985270"/>
          </a:xfrm>
          <a:prstGeom prst="rect">
            <a:avLst/>
          </a:prstGeom>
        </p:spPr>
        <p:txBody>
          <a:bodyPr wrap="square">
            <a:spAutoFit/>
          </a:bodyPr>
          <a:lstStyle/>
          <a:p>
            <a:pPr marL="457200" lvl="1" algn="just">
              <a:lnSpc>
                <a:spcPct val="107000"/>
              </a:lnSpc>
              <a:spcAft>
                <a:spcPts val="800"/>
              </a:spcAft>
            </a:pPr>
            <a:r>
              <a:rPr lang="es-MX" sz="2400" b="1" dirty="0">
                <a:latin typeface="Arial" panose="020B0604020202020204" pitchFamily="34" charset="0"/>
                <a:ea typeface="Calibri" panose="020F0502020204030204" pitchFamily="34" charset="0"/>
                <a:cs typeface="Arial" panose="020B0604020202020204" pitchFamily="34" charset="0"/>
              </a:rPr>
              <a:t>2.3.2 Temática e historia del juego (hilo conductor)</a:t>
            </a: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p:txBody>
      </p:sp>
      <p:graphicFrame>
        <p:nvGraphicFramePr>
          <p:cNvPr id="3" name="Tabla 2"/>
          <p:cNvGraphicFramePr>
            <a:graphicFrameLocks noGrp="1"/>
          </p:cNvGraphicFramePr>
          <p:nvPr>
            <p:extLst>
              <p:ext uri="{D42A27DB-BD31-4B8C-83A1-F6EECF244321}">
                <p14:modId xmlns:p14="http://schemas.microsoft.com/office/powerpoint/2010/main" val="600232681"/>
              </p:ext>
            </p:extLst>
          </p:nvPr>
        </p:nvGraphicFramePr>
        <p:xfrm>
          <a:off x="1261744" y="2438400"/>
          <a:ext cx="17178656" cy="4572000"/>
        </p:xfrm>
        <a:graphic>
          <a:graphicData uri="http://schemas.openxmlformats.org/drawingml/2006/table">
            <a:tbl>
              <a:tblPr firstRow="1" bandRow="1">
                <a:tableStyleId>{5C22544A-7EE6-4342-B048-85BDC9FD1C3A}</a:tableStyleId>
              </a:tblPr>
              <a:tblGrid>
                <a:gridCol w="8589328">
                  <a:extLst>
                    <a:ext uri="{9D8B030D-6E8A-4147-A177-3AD203B41FA5}">
                      <a16:colId xmlns="" xmlns:a16="http://schemas.microsoft.com/office/drawing/2014/main" val="20000"/>
                    </a:ext>
                  </a:extLst>
                </a:gridCol>
                <a:gridCol w="8589328">
                  <a:extLst>
                    <a:ext uri="{9D8B030D-6E8A-4147-A177-3AD203B41FA5}">
                      <a16:colId xmlns="" xmlns:a16="http://schemas.microsoft.com/office/drawing/2014/main" val="20001"/>
                    </a:ext>
                  </a:extLst>
                </a:gridCol>
              </a:tblGrid>
              <a:tr h="4572000">
                <a:tc>
                  <a:txBody>
                    <a:bodyPr/>
                    <a:lstStyle/>
                    <a:p>
                      <a:pPr algn="ctr"/>
                      <a:endParaRPr lang="es-MX" sz="2800" dirty="0"/>
                    </a:p>
                  </a:txBody>
                  <a:tcPr anchor="ctr">
                    <a:solidFill>
                      <a:srgbClr val="3333CC"/>
                    </a:solidFill>
                  </a:tcPr>
                </a:tc>
                <a:tc>
                  <a:txBody>
                    <a:bodyPr/>
                    <a:lstStyle/>
                    <a:p>
                      <a:pPr algn="ctr"/>
                      <a:endParaRPr lang="es-MX" sz="2800" dirty="0"/>
                    </a:p>
                  </a:txBody>
                  <a:tcPr anchor="ctr">
                    <a:solidFill>
                      <a:srgbClr val="009999"/>
                    </a:solidFill>
                  </a:tcPr>
                </a:tc>
                <a:extLst>
                  <a:ext uri="{0D108BD9-81ED-4DB2-BD59-A6C34878D82A}">
                    <a16:rowId xmlns="" xmlns:a16="http://schemas.microsoft.com/office/drawing/2014/main" val="10000"/>
                  </a:ext>
                </a:extLst>
              </a:tr>
            </a:tbl>
          </a:graphicData>
        </a:graphic>
      </p:graphicFrame>
      <p:sp>
        <p:nvSpPr>
          <p:cNvPr id="4" name="Rectángulo 3"/>
          <p:cNvSpPr/>
          <p:nvPr/>
        </p:nvSpPr>
        <p:spPr>
          <a:xfrm>
            <a:off x="1779905" y="3016240"/>
            <a:ext cx="7364095" cy="3416320"/>
          </a:xfrm>
          <a:prstGeom prst="rect">
            <a:avLst/>
          </a:prstGeom>
        </p:spPr>
        <p:txBody>
          <a:bodyPr wrap="square">
            <a:spAutoFit/>
          </a:bodyPr>
          <a:lstStyle/>
          <a:p>
            <a:pPr algn="just"/>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Elegir una temática adecuada es de suma importancia para enganchar al alumno en la actividad, entre más conozca a su grupo, le será más fácil proponer temáticas que les sean interesantes y/o divertidas. Tenga en cuenta que una vez que elige una temática, debe llevar un hilo conductor a lo largo de la actividad para mantener interesados y cautivados a los estudiantes con la historia que está contando</a:t>
            </a:r>
            <a:endParaRPr lang="es-MX" sz="2400" dirty="0">
              <a:solidFill>
                <a:schemeClr val="bg1"/>
              </a:solidFill>
            </a:endParaRPr>
          </a:p>
        </p:txBody>
      </p:sp>
      <p:sp>
        <p:nvSpPr>
          <p:cNvPr id="5" name="Rectángulo 4"/>
          <p:cNvSpPr/>
          <p:nvPr/>
        </p:nvSpPr>
        <p:spPr>
          <a:xfrm>
            <a:off x="10302239" y="2702372"/>
            <a:ext cx="7684135" cy="4044056"/>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Por ejemplo, si elige una temática de zombis vivientes deberá mantener el suspenso a lo largo de los niveles del </a:t>
            </a:r>
            <a:r>
              <a:rPr lang="es-MX" sz="2400" dirty="0" smtClean="0">
                <a:latin typeface="Arial" panose="020B0604020202020204" pitchFamily="34" charset="0"/>
                <a:ea typeface="Calibri" panose="020F0502020204030204" pitchFamily="34" charset="0"/>
                <a:cs typeface="Arial" panose="020B0604020202020204" pitchFamily="34" charset="0"/>
              </a:rPr>
              <a:t>juego, </a:t>
            </a:r>
            <a:r>
              <a:rPr lang="es-MX" sz="2400" dirty="0">
                <a:latin typeface="Arial" panose="020B0604020202020204" pitchFamily="34" charset="0"/>
                <a:ea typeface="Calibri" panose="020F0502020204030204" pitchFamily="34" charset="0"/>
                <a:cs typeface="Arial" panose="020B0604020202020204" pitchFamily="34" charset="0"/>
              </a:rPr>
              <a:t>incluyendo algunos zombis </a:t>
            </a:r>
            <a:r>
              <a:rPr lang="es-MX" sz="2400" dirty="0" smtClean="0">
                <a:latin typeface="Arial" panose="020B0604020202020204" pitchFamily="34" charset="0"/>
                <a:ea typeface="Calibri" panose="020F0502020204030204" pitchFamily="34" charset="0"/>
                <a:cs typeface="Arial" panose="020B0604020202020204" pitchFamily="34" charset="0"/>
              </a:rPr>
              <a:t>escondidos, </a:t>
            </a:r>
            <a:r>
              <a:rPr lang="es-MX" sz="2400" dirty="0">
                <a:latin typeface="Arial" panose="020B0604020202020204" pitchFamily="34" charset="0"/>
                <a:ea typeface="Calibri" panose="020F0502020204030204" pitchFamily="34" charset="0"/>
                <a:cs typeface="Arial" panose="020B0604020202020204" pitchFamily="34" charset="0"/>
              </a:rPr>
              <a:t>que salten de improviso y nos atrapen cuando nos equivocamos o nos escapemos </a:t>
            </a:r>
            <a:r>
              <a:rPr lang="es-MX" sz="2400" dirty="0" smtClean="0">
                <a:latin typeface="Arial" panose="020B0604020202020204" pitchFamily="34" charset="0"/>
                <a:ea typeface="Calibri" panose="020F0502020204030204" pitchFamily="34" charset="0"/>
                <a:cs typeface="Arial" panose="020B0604020202020204" pitchFamily="34" charset="0"/>
              </a:rPr>
              <a:t>cuando </a:t>
            </a:r>
            <a:r>
              <a:rPr lang="es-MX" sz="2400" dirty="0">
                <a:latin typeface="Arial" panose="020B0604020202020204" pitchFamily="34" charset="0"/>
                <a:ea typeface="Calibri" panose="020F0502020204030204" pitchFamily="34" charset="0"/>
                <a:cs typeface="Arial" panose="020B0604020202020204" pitchFamily="34" charset="0"/>
              </a:rPr>
              <a:t>acertamos. Si la temática es una aventura en el campo, una sala de cirugías, un rescate en las montañas o una aventura en el </a:t>
            </a:r>
            <a:r>
              <a:rPr lang="es-MX" sz="2400" dirty="0" smtClean="0">
                <a:latin typeface="Arial" panose="020B0604020202020204" pitchFamily="34" charset="0"/>
                <a:ea typeface="Calibri" panose="020F0502020204030204" pitchFamily="34" charset="0"/>
                <a:cs typeface="Arial" panose="020B0604020202020204" pitchFamily="34" charset="0"/>
              </a:rPr>
              <a:t>espacio, </a:t>
            </a:r>
            <a:r>
              <a:rPr lang="es-MX" sz="2400" dirty="0">
                <a:latin typeface="Arial" panose="020B0604020202020204" pitchFamily="34" charset="0"/>
                <a:ea typeface="Calibri" panose="020F0502020204030204" pitchFamily="34" charset="0"/>
                <a:cs typeface="Arial" panose="020B0604020202020204" pitchFamily="34" charset="0"/>
              </a:rPr>
              <a:t>deberá ambientar las escenas y situaciones de la historia de acuerdo con el hilo de su historia. </a:t>
            </a:r>
          </a:p>
        </p:txBody>
      </p:sp>
      <p:sp>
        <p:nvSpPr>
          <p:cNvPr id="6" name="Rectángulo 5"/>
          <p:cNvSpPr/>
          <p:nvPr/>
        </p:nvSpPr>
        <p:spPr>
          <a:xfrm>
            <a:off x="1261744" y="7588240"/>
            <a:ext cx="17178656" cy="458780"/>
          </a:xfrm>
          <a:prstGeom prst="rect">
            <a:avLst/>
          </a:prstGeom>
        </p:spPr>
        <p:txBody>
          <a:bodyPr wrap="square">
            <a:spAutoFit/>
          </a:bodyPr>
          <a:lstStyle/>
          <a:p>
            <a:pPr algn="just">
              <a:lnSpc>
                <a:spcPct val="107000"/>
              </a:lnSpc>
              <a:spcAft>
                <a:spcPts val="800"/>
              </a:spcAft>
            </a:pPr>
            <a:r>
              <a:rPr lang="es-MX" sz="2400" dirty="0" smtClean="0">
                <a:latin typeface="Arial" panose="020B0604020202020204" pitchFamily="34" charset="0"/>
                <a:ea typeface="Calibri" panose="020F0502020204030204" pitchFamily="34" charset="0"/>
                <a:cs typeface="Arial" panose="020B0604020202020204" pitchFamily="34" charset="0"/>
              </a:rPr>
              <a:t>Ahora</a:t>
            </a:r>
            <a:r>
              <a:rPr lang="es-MX" sz="2400" dirty="0" smtClean="0">
                <a:solidFill>
                  <a:srgbClr val="FF0000"/>
                </a:solidFill>
                <a:latin typeface="Arial" panose="020B0604020202020204" pitchFamily="34" charset="0"/>
                <a:ea typeface="Calibri" panose="020F0502020204030204" pitchFamily="34" charset="0"/>
                <a:cs typeface="Arial" panose="020B0604020202020204" pitchFamily="34" charset="0"/>
              </a:rPr>
              <a:t>,</a:t>
            </a:r>
            <a:r>
              <a:rPr lang="es-MX" sz="2400" dirty="0" smtClean="0">
                <a:latin typeface="Arial" panose="020B0604020202020204" pitchFamily="34" charset="0"/>
                <a:ea typeface="Calibri" panose="020F0502020204030204" pitchFamily="34" charset="0"/>
                <a:cs typeface="Arial" panose="020B0604020202020204" pitchFamily="34" charset="0"/>
              </a:rPr>
              <a:t> </a:t>
            </a:r>
            <a:r>
              <a:rPr lang="es-MX" sz="2400" dirty="0">
                <a:latin typeface="Arial" panose="020B0604020202020204" pitchFamily="34" charset="0"/>
                <a:ea typeface="Calibri" panose="020F0502020204030204" pitchFamily="34" charset="0"/>
                <a:cs typeface="Arial" panose="020B0604020202020204" pitchFamily="34" charset="0"/>
              </a:rPr>
              <a:t>veamos un ejemplo del ejercicio que propongo como tema de estudio de esta fase. </a:t>
            </a:r>
          </a:p>
        </p:txBody>
      </p:sp>
      <p:sp>
        <p:nvSpPr>
          <p:cNvPr id="7" name="Rectángulo 6"/>
          <p:cNvSpPr/>
          <p:nvPr/>
        </p:nvSpPr>
        <p:spPr>
          <a:xfrm>
            <a:off x="6284912" y="8624860"/>
            <a:ext cx="7132320" cy="347472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600" b="1" dirty="0">
              <a:latin typeface="Arial" panose="020B0604020202020204" pitchFamily="34" charset="0"/>
              <a:cs typeface="Arial" panose="020B0604020202020204" pitchFamily="34" charset="0"/>
            </a:endParaRPr>
          </a:p>
          <a:p>
            <a:pPr algn="ctr"/>
            <a:r>
              <a:rPr lang="es-MX" sz="3600" b="1" dirty="0">
                <a:latin typeface="Arial" panose="020B0604020202020204" pitchFamily="34" charset="0"/>
                <a:cs typeface="Arial" panose="020B0604020202020204" pitchFamily="34" charset="0"/>
              </a:rPr>
              <a:t>Video: Línea </a:t>
            </a:r>
            <a:r>
              <a:rPr lang="es-MX" sz="3600" b="1" dirty="0" smtClean="0">
                <a:latin typeface="Arial" panose="020B0604020202020204" pitchFamily="34" charset="0"/>
                <a:cs typeface="Arial" panose="020B0604020202020204" pitchFamily="34" charset="0"/>
              </a:rPr>
              <a:t>temática </a:t>
            </a:r>
            <a:r>
              <a:rPr lang="es-MX" sz="3600" b="1" dirty="0">
                <a:latin typeface="Arial" panose="020B0604020202020204" pitchFamily="34" charset="0"/>
                <a:cs typeface="Arial" panose="020B0604020202020204" pitchFamily="34" charset="0"/>
              </a:rPr>
              <a:t>en </a:t>
            </a:r>
            <a:r>
              <a:rPr lang="es-MX" sz="3600" b="1" i="1" dirty="0" smtClean="0">
                <a:latin typeface="Arial" panose="020B0604020202020204" pitchFamily="34" charset="0"/>
                <a:cs typeface="Arial" panose="020B0604020202020204" pitchFamily="34" charset="0"/>
              </a:rPr>
              <a:t>Genially.</a:t>
            </a:r>
            <a:endParaRPr lang="es-MX" sz="3600" b="1" i="1" dirty="0">
              <a:latin typeface="Arial" panose="020B0604020202020204" pitchFamily="34" charset="0"/>
              <a:cs typeface="Arial" panose="020B0604020202020204" pitchFamily="34" charset="0"/>
            </a:endParaRPr>
          </a:p>
          <a:p>
            <a:pPr algn="r"/>
            <a:r>
              <a:rPr lang="es-MX" sz="2400" b="1" dirty="0" smtClean="0">
                <a:latin typeface="Arial" panose="020B0604020202020204" pitchFamily="34" charset="0"/>
                <a:cs typeface="Arial" panose="020B0604020202020204" pitchFamily="34" charset="0"/>
              </a:rPr>
              <a:t>Fuente: Elaboración propia.</a:t>
            </a:r>
            <a:endParaRPr lang="es-MX" sz="2400" dirty="0"/>
          </a:p>
        </p:txBody>
      </p:sp>
      <p:pic>
        <p:nvPicPr>
          <p:cNvPr id="8" name="Gráfico 2" descr="Claqueta con relleno sólido">
            <a:extLst>
              <a:ext uri="{FF2B5EF4-FFF2-40B4-BE49-F238E27FC236}">
                <a16:creationId xmlns="" xmlns:a16="http://schemas.microsoft.com/office/drawing/2014/main" id="{D9617BEE-F06D-40A2-A945-CE2D3A058E8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393872" y="8929660"/>
            <a:ext cx="914400" cy="914400"/>
          </a:xfrm>
          <a:prstGeom prst="rect">
            <a:avLst/>
          </a:prstGeom>
          <a:solidFill>
            <a:schemeClr val="bg1"/>
          </a:solidFill>
        </p:spPr>
      </p:pic>
      <p:sp>
        <p:nvSpPr>
          <p:cNvPr id="9" name="Rectángulo 8"/>
          <p:cNvSpPr/>
          <p:nvPr/>
        </p:nvSpPr>
        <p:spPr>
          <a:xfrm>
            <a:off x="16526192" y="9224264"/>
            <a:ext cx="4808014" cy="2308324"/>
          </a:xfrm>
          <a:prstGeom prst="rect">
            <a:avLst/>
          </a:prstGeom>
          <a:solidFill>
            <a:srgbClr val="00B0F0"/>
          </a:solidFill>
        </p:spPr>
        <p:txBody>
          <a:bodyPr wrap="square">
            <a:spAutoFit/>
          </a:bodyPr>
          <a:lstStyle/>
          <a:p>
            <a:r>
              <a:rPr lang="es-MX" sz="2400" b="1" dirty="0" smtClean="0">
                <a:latin typeface="Arial" panose="020B0604020202020204" pitchFamily="34" charset="0"/>
                <a:cs typeface="Arial" panose="020B0604020202020204" pitchFamily="34" charset="0"/>
              </a:rPr>
              <a:t>Jonathan, el video ya está realizado por el experto. Lo encontrarás en la carpeta. Por favor, realizar los ajustes de edición que consideres pertinentes. </a:t>
            </a:r>
            <a:endParaRPr lang="es-MX"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0193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38461" y="895265"/>
            <a:ext cx="17927053" cy="146597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lvl="1"/>
            <a:r>
              <a:rPr lang="es-MX" sz="2400" b="1" dirty="0">
                <a:latin typeface="Arial" panose="020B0604020202020204" pitchFamily="34" charset="0"/>
                <a:cs typeface="Arial" panose="020B0604020202020204" pitchFamily="34" charset="0"/>
              </a:rPr>
              <a:t>2.1.4 Ventajas e </a:t>
            </a:r>
            <a:r>
              <a:rPr lang="es-MX" sz="2400" b="1" dirty="0" smtClean="0">
                <a:latin typeface="Arial" panose="020B0604020202020204" pitchFamily="34" charset="0"/>
                <a:cs typeface="Arial" panose="020B0604020202020204" pitchFamily="34" charset="0"/>
              </a:rPr>
              <a:t>inconvenientes</a:t>
            </a:r>
            <a:endParaRPr lang="es-MX" sz="2400" b="1" dirty="0">
              <a:latin typeface="Arial" panose="020B0604020202020204" pitchFamily="34" charset="0"/>
              <a:cs typeface="Arial" panose="020B0604020202020204" pitchFamily="34" charset="0"/>
            </a:endParaRPr>
          </a:p>
        </p:txBody>
      </p:sp>
      <p:sp>
        <p:nvSpPr>
          <p:cNvPr id="3" name="Rectángulo 2"/>
          <p:cNvSpPr/>
          <p:nvPr/>
        </p:nvSpPr>
        <p:spPr>
          <a:xfrm>
            <a:off x="1292224" y="2521797"/>
            <a:ext cx="17573289" cy="1380443"/>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No cabe duda de que los videojuegos y sus aplicaciones no son la panacea en el entorno educativo. Existe una clara controversia entre quienes defienden los principios de la </a:t>
            </a:r>
            <a:r>
              <a:rPr lang="es-MX" sz="2400" dirty="0" err="1">
                <a:latin typeface="Arial" panose="020B0604020202020204" pitchFamily="34" charset="0"/>
                <a:ea typeface="Calibri" panose="020F0502020204030204" pitchFamily="34" charset="0"/>
                <a:cs typeface="Arial" panose="020B0604020202020204" pitchFamily="34" charset="0"/>
              </a:rPr>
              <a:t>gamificación</a:t>
            </a:r>
            <a:r>
              <a:rPr lang="es-MX" sz="2400" dirty="0">
                <a:latin typeface="Arial" panose="020B0604020202020204" pitchFamily="34" charset="0"/>
                <a:ea typeface="Calibri" panose="020F0502020204030204" pitchFamily="34" charset="0"/>
                <a:cs typeface="Arial" panose="020B0604020202020204" pitchFamily="34" charset="0"/>
              </a:rPr>
              <a:t> en educación y sus detractores. </a:t>
            </a:r>
          </a:p>
          <a:p>
            <a:pPr algn="just">
              <a:lnSpc>
                <a:spcPct val="107000"/>
              </a:lnSpc>
              <a:spcAft>
                <a:spcPts val="800"/>
              </a:spcAft>
            </a:pP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graphicFrame>
        <p:nvGraphicFramePr>
          <p:cNvPr id="4" name="Tabla 2">
            <a:extLst>
              <a:ext uri="{FF2B5EF4-FFF2-40B4-BE49-F238E27FC236}">
                <a16:creationId xmlns="" xmlns:a16="http://schemas.microsoft.com/office/drawing/2014/main" id="{7B7B7F70-8225-4B44-99A1-FC7B4A8877B0}"/>
              </a:ext>
            </a:extLst>
          </p:cNvPr>
          <p:cNvGraphicFramePr>
            <a:graphicFrameLocks noGrp="1"/>
          </p:cNvGraphicFramePr>
          <p:nvPr>
            <p:extLst>
              <p:ext uri="{D42A27DB-BD31-4B8C-83A1-F6EECF244321}">
                <p14:modId xmlns:p14="http://schemas.microsoft.com/office/powerpoint/2010/main" val="3305033631"/>
              </p:ext>
            </p:extLst>
          </p:nvPr>
        </p:nvGraphicFramePr>
        <p:xfrm>
          <a:off x="938461" y="4702282"/>
          <a:ext cx="17769838" cy="10941520"/>
        </p:xfrm>
        <a:graphic>
          <a:graphicData uri="http://schemas.openxmlformats.org/drawingml/2006/table">
            <a:tbl>
              <a:tblPr firstRow="1" bandRow="1">
                <a:tableStyleId>{5C22544A-7EE6-4342-B048-85BDC9FD1C3A}</a:tableStyleId>
              </a:tblPr>
              <a:tblGrid>
                <a:gridCol w="8884919">
                  <a:extLst>
                    <a:ext uri="{9D8B030D-6E8A-4147-A177-3AD203B41FA5}">
                      <a16:colId xmlns="" xmlns:a16="http://schemas.microsoft.com/office/drawing/2014/main" val="1506273372"/>
                    </a:ext>
                  </a:extLst>
                </a:gridCol>
                <a:gridCol w="8884919">
                  <a:extLst>
                    <a:ext uri="{9D8B030D-6E8A-4147-A177-3AD203B41FA5}">
                      <a16:colId xmlns="" xmlns:a16="http://schemas.microsoft.com/office/drawing/2014/main" val="287125046"/>
                    </a:ext>
                  </a:extLst>
                </a:gridCol>
              </a:tblGrid>
              <a:tr h="10941520">
                <a:tc>
                  <a:txBody>
                    <a:bodyPr/>
                    <a:lstStyle/>
                    <a:p>
                      <a:endParaRPr lang="es-MX" dirty="0"/>
                    </a:p>
                  </a:txBody>
                  <a:tcPr>
                    <a:solidFill>
                      <a:srgbClr val="002060"/>
                    </a:solidFill>
                  </a:tcPr>
                </a:tc>
                <a:tc>
                  <a:txBody>
                    <a:bodyPr/>
                    <a:lstStyle/>
                    <a:p>
                      <a:endParaRPr lang="es-MX" dirty="0"/>
                    </a:p>
                  </a:txBody>
                  <a:tcPr>
                    <a:solidFill>
                      <a:srgbClr val="009999"/>
                    </a:solidFill>
                  </a:tcPr>
                </a:tc>
                <a:extLst>
                  <a:ext uri="{0D108BD9-81ED-4DB2-BD59-A6C34878D82A}">
                    <a16:rowId xmlns="" xmlns:a16="http://schemas.microsoft.com/office/drawing/2014/main" val="3692042478"/>
                  </a:ext>
                </a:extLst>
              </a:tr>
            </a:tbl>
          </a:graphicData>
        </a:graphic>
      </p:graphicFrame>
      <p:sp>
        <p:nvSpPr>
          <p:cNvPr id="5" name="CuadroTexto 4">
            <a:extLst>
              <a:ext uri="{FF2B5EF4-FFF2-40B4-BE49-F238E27FC236}">
                <a16:creationId xmlns="" xmlns:a16="http://schemas.microsoft.com/office/drawing/2014/main" id="{235654BB-26EE-42EF-906F-40567E2436F4}"/>
              </a:ext>
            </a:extLst>
          </p:cNvPr>
          <p:cNvSpPr txBox="1"/>
          <p:nvPr/>
        </p:nvSpPr>
        <p:spPr>
          <a:xfrm>
            <a:off x="2302408" y="3719687"/>
            <a:ext cx="13456633" cy="461665"/>
          </a:xfrm>
          <a:prstGeom prst="rect">
            <a:avLst/>
          </a:prstGeom>
          <a:noFill/>
        </p:spPr>
        <p:txBody>
          <a:bodyPr wrap="none" rtlCol="0">
            <a:spAutoFit/>
          </a:bodyPr>
          <a:lstStyle/>
          <a:p>
            <a:r>
              <a:rPr lang="es-ES" sz="2400" dirty="0" smtClean="0">
                <a:latin typeface="Arial" panose="020B0604020202020204" pitchFamily="34" charset="0"/>
                <a:cs typeface="Arial" panose="020B0604020202020204" pitchFamily="34" charset="0"/>
              </a:rPr>
              <a:t>A continuación, </a:t>
            </a:r>
            <a:r>
              <a:rPr lang="es-ES" sz="2400" dirty="0">
                <a:latin typeface="Arial" panose="020B0604020202020204" pitchFamily="34" charset="0"/>
                <a:cs typeface="Arial" panose="020B0604020202020204" pitchFamily="34" charset="0"/>
              </a:rPr>
              <a:t>haga clic en la flecha </a:t>
            </a:r>
            <a:r>
              <a:rPr lang="es-ES" sz="2400" dirty="0" smtClean="0">
                <a:latin typeface="Arial" panose="020B0604020202020204" pitchFamily="34" charset="0"/>
                <a:cs typeface="Arial" panose="020B0604020202020204" pitchFamily="34" charset="0"/>
              </a:rPr>
              <a:t>correspondiente para leer </a:t>
            </a:r>
            <a:r>
              <a:rPr lang="es-ES" sz="2400" dirty="0">
                <a:latin typeface="Arial" panose="020B0604020202020204" pitchFamily="34" charset="0"/>
                <a:cs typeface="Arial" panose="020B0604020202020204" pitchFamily="34" charset="0"/>
              </a:rPr>
              <a:t>la información de cada </a:t>
            </a:r>
            <a:r>
              <a:rPr lang="es-ES" sz="2400" dirty="0" smtClean="0">
                <a:latin typeface="Arial" panose="020B0604020202020204" pitchFamily="34" charset="0"/>
                <a:cs typeface="Arial" panose="020B0604020202020204" pitchFamily="34" charset="0"/>
              </a:rPr>
              <a:t>elemento.</a:t>
            </a:r>
            <a:endParaRPr lang="es-MX" sz="2400" dirty="0">
              <a:latin typeface="Arial" panose="020B0604020202020204" pitchFamily="34" charset="0"/>
              <a:cs typeface="Arial" panose="020B0604020202020204" pitchFamily="34" charset="0"/>
            </a:endParaRPr>
          </a:p>
        </p:txBody>
      </p:sp>
      <p:sp>
        <p:nvSpPr>
          <p:cNvPr id="6" name="Flecha: hacia la izquierda 11">
            <a:extLst>
              <a:ext uri="{FF2B5EF4-FFF2-40B4-BE49-F238E27FC236}">
                <a16:creationId xmlns="" xmlns:a16="http://schemas.microsoft.com/office/drawing/2014/main" id="{243A6876-4F8D-465C-8A31-023B0C09B3DA}"/>
              </a:ext>
            </a:extLst>
          </p:cNvPr>
          <p:cNvSpPr/>
          <p:nvPr/>
        </p:nvSpPr>
        <p:spPr>
          <a:xfrm>
            <a:off x="7960367" y="5804807"/>
            <a:ext cx="978408" cy="430619"/>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Flecha: hacia la izquierda 12">
            <a:extLst>
              <a:ext uri="{FF2B5EF4-FFF2-40B4-BE49-F238E27FC236}">
                <a16:creationId xmlns="" xmlns:a16="http://schemas.microsoft.com/office/drawing/2014/main" id="{8A421A42-62CB-4C8C-B9B7-E1127E7B45C5}"/>
              </a:ext>
            </a:extLst>
          </p:cNvPr>
          <p:cNvSpPr/>
          <p:nvPr/>
        </p:nvSpPr>
        <p:spPr>
          <a:xfrm rot="10800000">
            <a:off x="10771503" y="5790476"/>
            <a:ext cx="978408" cy="430619"/>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4956" y="3625358"/>
            <a:ext cx="664720" cy="590636"/>
          </a:xfrm>
          <a:prstGeom prst="rect">
            <a:avLst/>
          </a:prstGeom>
        </p:spPr>
      </p:pic>
      <p:sp>
        <p:nvSpPr>
          <p:cNvPr id="9" name="Rectángulo 8"/>
          <p:cNvSpPr/>
          <p:nvPr/>
        </p:nvSpPr>
        <p:spPr>
          <a:xfrm>
            <a:off x="3169920" y="8077200"/>
            <a:ext cx="4297680" cy="3718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200" b="1" dirty="0">
                <a:solidFill>
                  <a:srgbClr val="C00000"/>
                </a:solidFill>
                <a:latin typeface="Arial" panose="020B0604020202020204" pitchFamily="34" charset="0"/>
                <a:cs typeface="Arial" panose="020B0604020202020204" pitchFamily="34" charset="0"/>
              </a:rPr>
              <a:t>ícono</a:t>
            </a:r>
          </a:p>
        </p:txBody>
      </p:sp>
      <p:sp>
        <p:nvSpPr>
          <p:cNvPr id="10" name="Rectángulo 9"/>
          <p:cNvSpPr/>
          <p:nvPr/>
        </p:nvSpPr>
        <p:spPr>
          <a:xfrm>
            <a:off x="12313920" y="8077200"/>
            <a:ext cx="4297680" cy="3718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200" b="1" dirty="0">
                <a:solidFill>
                  <a:srgbClr val="C00000"/>
                </a:solidFill>
                <a:latin typeface="Arial" panose="020B0604020202020204" pitchFamily="34" charset="0"/>
                <a:cs typeface="Arial" panose="020B0604020202020204" pitchFamily="34" charset="0"/>
              </a:rPr>
              <a:t>ícono</a:t>
            </a:r>
          </a:p>
        </p:txBody>
      </p:sp>
      <p:sp>
        <p:nvSpPr>
          <p:cNvPr id="11" name="CuadroTexto 10"/>
          <p:cNvSpPr txBox="1"/>
          <p:nvPr/>
        </p:nvSpPr>
        <p:spPr>
          <a:xfrm>
            <a:off x="3169920" y="12316690"/>
            <a:ext cx="4297680" cy="769441"/>
          </a:xfrm>
          <a:prstGeom prst="rect">
            <a:avLst/>
          </a:prstGeom>
          <a:noFill/>
        </p:spPr>
        <p:txBody>
          <a:bodyPr wrap="square" rtlCol="0">
            <a:spAutoFit/>
          </a:bodyPr>
          <a:lstStyle/>
          <a:p>
            <a:pPr algn="ctr"/>
            <a:r>
              <a:rPr lang="es-MX" sz="4400" b="1" dirty="0">
                <a:solidFill>
                  <a:schemeClr val="bg1"/>
                </a:solidFill>
                <a:latin typeface="Arial" panose="020B0604020202020204" pitchFamily="34" charset="0"/>
                <a:cs typeface="Arial" panose="020B0604020202020204" pitchFamily="34" charset="0"/>
              </a:rPr>
              <a:t>Ventajas</a:t>
            </a:r>
            <a:r>
              <a:rPr lang="es-MX" dirty="0"/>
              <a:t> </a:t>
            </a:r>
          </a:p>
        </p:txBody>
      </p:sp>
      <p:sp>
        <p:nvSpPr>
          <p:cNvPr id="12" name="CuadroTexto 11"/>
          <p:cNvSpPr txBox="1"/>
          <p:nvPr/>
        </p:nvSpPr>
        <p:spPr>
          <a:xfrm>
            <a:off x="12313920" y="12277857"/>
            <a:ext cx="4297680" cy="769441"/>
          </a:xfrm>
          <a:prstGeom prst="rect">
            <a:avLst/>
          </a:prstGeom>
          <a:noFill/>
        </p:spPr>
        <p:txBody>
          <a:bodyPr wrap="square" rtlCol="0">
            <a:spAutoFit/>
          </a:bodyPr>
          <a:lstStyle/>
          <a:p>
            <a:pPr algn="ctr"/>
            <a:r>
              <a:rPr lang="es-MX" sz="4400" b="1" dirty="0">
                <a:solidFill>
                  <a:schemeClr val="bg1"/>
                </a:solidFill>
                <a:latin typeface="Arial" panose="020B0604020202020204" pitchFamily="34" charset="0"/>
                <a:cs typeface="Arial" panose="020B0604020202020204" pitchFamily="34" charset="0"/>
              </a:rPr>
              <a:t>Inconvenientes</a:t>
            </a:r>
            <a:r>
              <a:rPr lang="es-MX" dirty="0"/>
              <a:t> </a:t>
            </a:r>
          </a:p>
        </p:txBody>
      </p:sp>
      <p:sp>
        <p:nvSpPr>
          <p:cNvPr id="13" name="Rectángulo 12"/>
          <p:cNvSpPr/>
          <p:nvPr/>
        </p:nvSpPr>
        <p:spPr>
          <a:xfrm>
            <a:off x="18771817" y="4181352"/>
            <a:ext cx="4188460" cy="30728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600" dirty="0" smtClean="0">
                <a:solidFill>
                  <a:schemeClr val="tx1"/>
                </a:solidFill>
                <a:latin typeface="Arial" panose="020B0604020202020204" pitchFamily="34" charset="0"/>
                <a:cs typeface="Arial" panose="020B0604020202020204" pitchFamily="34" charset="0"/>
              </a:rPr>
              <a:t>Renato, presentar en ventanas deslizables a la izquierda o derecha, según corresponda.</a:t>
            </a:r>
          </a:p>
          <a:p>
            <a:endParaRPr lang="es-MX" sz="2600" dirty="0">
              <a:solidFill>
                <a:schemeClr val="tx1"/>
              </a:solidFill>
              <a:latin typeface="Arial" panose="020B0604020202020204" pitchFamily="34" charset="0"/>
              <a:cs typeface="Arial" panose="020B0604020202020204" pitchFamily="34" charset="0"/>
            </a:endParaRPr>
          </a:p>
          <a:p>
            <a:r>
              <a:rPr lang="es-MX" sz="2600" b="1" dirty="0" smtClean="0">
                <a:solidFill>
                  <a:srgbClr val="FF0000"/>
                </a:solidFill>
                <a:latin typeface="Arial" panose="020B0604020202020204" pitchFamily="34" charset="0"/>
                <a:cs typeface="Arial" panose="020B0604020202020204" pitchFamily="34" charset="0"/>
              </a:rPr>
              <a:t>La información está en la diapositiva 10. </a:t>
            </a:r>
            <a:endParaRPr lang="es-MX" sz="2600" b="1" dirty="0">
              <a:solidFill>
                <a:srgbClr val="FF0000"/>
              </a:solidFill>
              <a:latin typeface="Arial" panose="020B0604020202020204" pitchFamily="34" charset="0"/>
              <a:cs typeface="Arial" panose="020B0604020202020204" pitchFamily="34" charset="0"/>
            </a:endParaRPr>
          </a:p>
        </p:txBody>
      </p:sp>
      <p:sp>
        <p:nvSpPr>
          <p:cNvPr id="14" name="Rectángulo 13"/>
          <p:cNvSpPr/>
          <p:nvPr/>
        </p:nvSpPr>
        <p:spPr>
          <a:xfrm>
            <a:off x="18750174" y="8759361"/>
            <a:ext cx="4969847" cy="351849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smtClean="0"/>
              <a:t>Aurelio, en los comentarios puedes revisar la propuesta que hizo Josafat de íconos. Lo dejamos a tu consideración por si sugieres cambiarlos a hacer algún ajuste. </a:t>
            </a:r>
            <a:endParaRPr lang="es-MX" dirty="0"/>
          </a:p>
        </p:txBody>
      </p:sp>
    </p:spTree>
    <p:extLst>
      <p:ext uri="{BB962C8B-B14F-4D97-AF65-F5344CB8AC3E}">
        <p14:creationId xmlns:p14="http://schemas.microsoft.com/office/powerpoint/2010/main" val="2097922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956944" y="440726"/>
            <a:ext cx="18306415" cy="1483035"/>
          </a:xfrm>
          <a:prstGeom prst="rect">
            <a:avLst/>
          </a:prstGeom>
        </p:spPr>
        <p:txBody>
          <a:bodyPr wrap="square">
            <a:spAutoFit/>
          </a:bodyPr>
          <a:lstStyle/>
          <a:p>
            <a:pPr marL="457200" lvl="1" algn="just">
              <a:lnSpc>
                <a:spcPct val="107000"/>
              </a:lnSpc>
              <a:spcAft>
                <a:spcPts val="800"/>
              </a:spcAft>
            </a:pPr>
            <a:r>
              <a:rPr lang="es-MX" sz="2400" b="1" dirty="0">
                <a:latin typeface="Arial" panose="020B0604020202020204" pitchFamily="34" charset="0"/>
                <a:ea typeface="Calibri" panose="020F0502020204030204" pitchFamily="34" charset="0"/>
                <a:cs typeface="Arial" panose="020B0604020202020204" pitchFamily="34" charset="0"/>
              </a:rPr>
              <a:t>2.3.3 Niveles del </a:t>
            </a:r>
            <a:r>
              <a:rPr lang="es-MX" sz="2400" b="1" dirty="0" smtClean="0">
                <a:latin typeface="Arial" panose="020B0604020202020204" pitchFamily="34" charset="0"/>
                <a:ea typeface="Calibri" panose="020F0502020204030204" pitchFamily="34" charset="0"/>
                <a:cs typeface="Arial" panose="020B0604020202020204" pitchFamily="34" charset="0"/>
              </a:rPr>
              <a:t>juego/objetivos </a:t>
            </a:r>
            <a:r>
              <a:rPr lang="es-MX" sz="2400" b="1" dirty="0">
                <a:latin typeface="Arial" panose="020B0604020202020204" pitchFamily="34" charset="0"/>
                <a:ea typeface="Calibri" panose="020F0502020204030204" pitchFamily="34" charset="0"/>
                <a:cs typeface="Arial" panose="020B0604020202020204" pitchFamily="34" charset="0"/>
              </a:rPr>
              <a:t>de aprendizaje </a:t>
            </a: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p:txBody>
      </p:sp>
      <p:graphicFrame>
        <p:nvGraphicFramePr>
          <p:cNvPr id="17" name="Tabla 16"/>
          <p:cNvGraphicFramePr>
            <a:graphicFrameLocks noGrp="1"/>
          </p:cNvGraphicFramePr>
          <p:nvPr>
            <p:extLst>
              <p:ext uri="{D42A27DB-BD31-4B8C-83A1-F6EECF244321}">
                <p14:modId xmlns:p14="http://schemas.microsoft.com/office/powerpoint/2010/main" val="3698555889"/>
              </p:ext>
            </p:extLst>
          </p:nvPr>
        </p:nvGraphicFramePr>
        <p:xfrm>
          <a:off x="956944" y="1493520"/>
          <a:ext cx="17483456" cy="5943600"/>
        </p:xfrm>
        <a:graphic>
          <a:graphicData uri="http://schemas.openxmlformats.org/drawingml/2006/table">
            <a:tbl>
              <a:tblPr firstRow="1" bandRow="1">
                <a:tableStyleId>{5C22544A-7EE6-4342-B048-85BDC9FD1C3A}</a:tableStyleId>
              </a:tblPr>
              <a:tblGrid>
                <a:gridCol w="8741728">
                  <a:extLst>
                    <a:ext uri="{9D8B030D-6E8A-4147-A177-3AD203B41FA5}">
                      <a16:colId xmlns="" xmlns:a16="http://schemas.microsoft.com/office/drawing/2014/main" val="20000"/>
                    </a:ext>
                  </a:extLst>
                </a:gridCol>
                <a:gridCol w="8741728">
                  <a:extLst>
                    <a:ext uri="{9D8B030D-6E8A-4147-A177-3AD203B41FA5}">
                      <a16:colId xmlns="" xmlns:a16="http://schemas.microsoft.com/office/drawing/2014/main" val="20001"/>
                    </a:ext>
                  </a:extLst>
                </a:gridCol>
              </a:tblGrid>
              <a:tr h="5943600">
                <a:tc>
                  <a:txBody>
                    <a:bodyPr/>
                    <a:lstStyle/>
                    <a:p>
                      <a:pPr algn="ctr"/>
                      <a:endParaRPr lang="es-MX" sz="2800" dirty="0"/>
                    </a:p>
                  </a:txBody>
                  <a:tcPr anchor="ctr">
                    <a:solidFill>
                      <a:srgbClr val="009999"/>
                    </a:solidFill>
                  </a:tcPr>
                </a:tc>
                <a:tc>
                  <a:txBody>
                    <a:bodyPr/>
                    <a:lstStyle/>
                    <a:p>
                      <a:pPr algn="ctr"/>
                      <a:endParaRPr lang="es-MX" sz="2800" dirty="0"/>
                    </a:p>
                  </a:txBody>
                  <a:tcPr anchor="ctr">
                    <a:solidFill>
                      <a:srgbClr val="002060"/>
                    </a:solidFill>
                  </a:tcPr>
                </a:tc>
                <a:extLst>
                  <a:ext uri="{0D108BD9-81ED-4DB2-BD59-A6C34878D82A}">
                    <a16:rowId xmlns="" xmlns:a16="http://schemas.microsoft.com/office/drawing/2014/main" val="10000"/>
                  </a:ext>
                </a:extLst>
              </a:tr>
            </a:tbl>
          </a:graphicData>
        </a:graphic>
      </p:graphicFrame>
      <p:sp>
        <p:nvSpPr>
          <p:cNvPr id="2" name="Rectángulo 1"/>
          <p:cNvSpPr/>
          <p:nvPr/>
        </p:nvSpPr>
        <p:spPr>
          <a:xfrm>
            <a:off x="1475105" y="2048120"/>
            <a:ext cx="7668895" cy="4834400"/>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Antes de comenzar a crear, es necesario definir cuáles serán los objetivos de aprendizaje a cubrir con el material que vamos a trabajar. Pregúntese </a:t>
            </a:r>
            <a:r>
              <a:rPr lang="es-MX" sz="2400" dirty="0" smtClean="0">
                <a:latin typeface="Arial" panose="020B0604020202020204" pitchFamily="34" charset="0"/>
                <a:ea typeface="Calibri" panose="020F0502020204030204" pitchFamily="34" charset="0"/>
                <a:cs typeface="Arial" panose="020B0604020202020204" pitchFamily="34" charset="0"/>
              </a:rPr>
              <a:t>¿qué </a:t>
            </a:r>
            <a:r>
              <a:rPr lang="es-MX" sz="2400" dirty="0">
                <a:latin typeface="Arial" panose="020B0604020202020204" pitchFamily="34" charset="0"/>
                <a:ea typeface="Calibri" panose="020F0502020204030204" pitchFamily="34" charset="0"/>
                <a:cs typeface="Arial" panose="020B0604020202020204" pitchFamily="34" charset="0"/>
              </a:rPr>
              <a:t>aspectos busco cubrir con la lección? </a:t>
            </a:r>
            <a:r>
              <a:rPr lang="es-MX" sz="2400" dirty="0" smtClean="0">
                <a:latin typeface="Arial" panose="020B0604020202020204" pitchFamily="34" charset="0"/>
                <a:ea typeface="Calibri" panose="020F0502020204030204" pitchFamily="34" charset="0"/>
                <a:cs typeface="Arial" panose="020B0604020202020204" pitchFamily="34" charset="0"/>
              </a:rPr>
              <a:t>Quizá </a:t>
            </a:r>
            <a:r>
              <a:rPr lang="es-MX" sz="2400" dirty="0">
                <a:latin typeface="Arial" panose="020B0604020202020204" pitchFamily="34" charset="0"/>
                <a:ea typeface="Calibri" panose="020F0502020204030204" pitchFamily="34" charset="0"/>
                <a:cs typeface="Arial" panose="020B0604020202020204" pitchFamily="34" charset="0"/>
              </a:rPr>
              <a:t>desee hacer una introducción </a:t>
            </a:r>
            <a:r>
              <a:rPr lang="es-MX" sz="2400" dirty="0" smtClean="0">
                <a:latin typeface="Arial" panose="020B0604020202020204" pitchFamily="34" charset="0"/>
                <a:ea typeface="Calibri" panose="020F0502020204030204" pitchFamily="34" charset="0"/>
                <a:cs typeface="Arial" panose="020B0604020202020204" pitchFamily="34" charset="0"/>
              </a:rPr>
              <a:t>acerca del tema</a:t>
            </a:r>
            <a:r>
              <a:rPr lang="es-MX" sz="2400" dirty="0">
                <a:latin typeface="Arial" panose="020B0604020202020204" pitchFamily="34" charset="0"/>
                <a:ea typeface="Calibri" panose="020F0502020204030204" pitchFamily="34" charset="0"/>
                <a:cs typeface="Arial" panose="020B0604020202020204" pitchFamily="34" charset="0"/>
              </a:rPr>
              <a:t>, hablando un poco de la historia y dando un vistazo general del tema, como se vio en el ejemplo de la lección “La importancia de la </a:t>
            </a:r>
            <a:r>
              <a:rPr lang="es-MX" sz="2400" dirty="0" smtClean="0">
                <a:latin typeface="Arial" panose="020B0604020202020204" pitchFamily="34" charset="0"/>
                <a:ea typeface="Calibri" panose="020F0502020204030204" pitchFamily="34" charset="0"/>
                <a:cs typeface="Arial" panose="020B0604020202020204" pitchFamily="34" charset="0"/>
              </a:rPr>
              <a:t>didáctica</a:t>
            </a:r>
            <a:r>
              <a:rPr lang="es-MX" sz="2400" dirty="0">
                <a:latin typeface="Arial" panose="020B0604020202020204" pitchFamily="34" charset="0"/>
                <a:ea typeface="Calibri" panose="020F0502020204030204" pitchFamily="34" charset="0"/>
                <a:cs typeface="Arial" panose="020B0604020202020204" pitchFamily="34" charset="0"/>
              </a:rPr>
              <a:t>”. Puede que esté buscando establecer una comparación entre diferentes posturas de pensamiento, o quiera establecer los pasos de un procedimiento, o hacer un estudio de caso para evaluar conocimiento y/o comportamientos.</a:t>
            </a:r>
            <a:endParaRPr lang="es-MX" sz="2400" dirty="0"/>
          </a:p>
        </p:txBody>
      </p:sp>
      <p:sp>
        <p:nvSpPr>
          <p:cNvPr id="3" name="Rectángulo 2"/>
          <p:cNvSpPr/>
          <p:nvPr/>
        </p:nvSpPr>
        <p:spPr>
          <a:xfrm>
            <a:off x="10110151" y="2640878"/>
            <a:ext cx="7772400" cy="3249505"/>
          </a:xfrm>
          <a:prstGeom prst="rect">
            <a:avLst/>
          </a:prstGeom>
        </p:spPr>
        <p:txBody>
          <a:bodyPr wrap="square">
            <a:spAutoFit/>
          </a:bodyPr>
          <a:lstStyle/>
          <a:p>
            <a:pPr algn="just">
              <a:lnSpc>
                <a:spcPct val="107000"/>
              </a:lnSpc>
              <a:spcAft>
                <a:spcPts val="800"/>
              </a:spcAft>
            </a:pP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Sólo tenga en cuenta que necesitará tanto niveles como objetivos de aprendizaje esté buscando lograr para no caer en el error de incluir demasiada información en un mismo nivel. Una cantidad óptima de información se puede revisar bien en no más de 10 minutos, si lo que planea revisar abarca más de ese tiempo, </a:t>
            </a:r>
            <a:r>
              <a:rPr lang="es-MX"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quizá </a:t>
            </a: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debería separarlo en dos o más objetivos de aprendizaje </a:t>
            </a:r>
            <a:r>
              <a:rPr lang="es-MX"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de facil manejo</a:t>
            </a:r>
            <a:r>
              <a:rPr lang="es-MX" sz="2400" dirty="0" smtClean="0">
                <a:solidFill>
                  <a:srgbClr val="FF0000"/>
                </a:solidFill>
                <a:latin typeface="Arial" panose="020B0604020202020204" pitchFamily="34" charset="0"/>
                <a:ea typeface="Calibri" panose="020F0502020204030204" pitchFamily="34" charset="0"/>
                <a:cs typeface="Arial" panose="020B0604020202020204" pitchFamily="34" charset="0"/>
              </a:rPr>
              <a:t> </a:t>
            </a:r>
            <a:r>
              <a:rPr lang="es-MX"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para </a:t>
            </a: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sus alumnos.</a:t>
            </a:r>
          </a:p>
        </p:txBody>
      </p:sp>
      <p:sp>
        <p:nvSpPr>
          <p:cNvPr id="19" name="Rectángulo 18"/>
          <p:cNvSpPr/>
          <p:nvPr/>
        </p:nvSpPr>
        <p:spPr>
          <a:xfrm>
            <a:off x="956943" y="7781409"/>
            <a:ext cx="18306415" cy="458780"/>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Veamos el tiempo de duración de los materiales expuestos en el ejercicio de ejemplo:</a:t>
            </a: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22" name="Imagen 21"/>
          <p:cNvPicPr/>
          <p:nvPr/>
        </p:nvPicPr>
        <p:blipFill>
          <a:blip r:embed="rId2"/>
          <a:stretch>
            <a:fillRect/>
          </a:stretch>
        </p:blipFill>
        <p:spPr>
          <a:xfrm>
            <a:off x="1326747" y="9001450"/>
            <a:ext cx="4166870" cy="2717959"/>
          </a:xfrm>
          <a:prstGeom prst="rect">
            <a:avLst/>
          </a:prstGeom>
        </p:spPr>
      </p:pic>
      <p:pic>
        <p:nvPicPr>
          <p:cNvPr id="23" name="Imagen 22"/>
          <p:cNvPicPr/>
          <p:nvPr/>
        </p:nvPicPr>
        <p:blipFill>
          <a:blip r:embed="rId3"/>
          <a:stretch>
            <a:fillRect/>
          </a:stretch>
        </p:blipFill>
        <p:spPr>
          <a:xfrm>
            <a:off x="8110453" y="9001450"/>
            <a:ext cx="4359910" cy="2783046"/>
          </a:xfrm>
          <a:prstGeom prst="rect">
            <a:avLst/>
          </a:prstGeom>
        </p:spPr>
      </p:pic>
      <p:sp>
        <p:nvSpPr>
          <p:cNvPr id="24" name="Flecha: a la derecha 15"/>
          <p:cNvSpPr/>
          <p:nvPr/>
        </p:nvSpPr>
        <p:spPr>
          <a:xfrm>
            <a:off x="6381506" y="9914421"/>
            <a:ext cx="1133158" cy="957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5" name="Flecha: a la derecha 15"/>
          <p:cNvSpPr/>
          <p:nvPr/>
        </p:nvSpPr>
        <p:spPr>
          <a:xfrm>
            <a:off x="13066152" y="9881877"/>
            <a:ext cx="1133158" cy="957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6" name="Rectángulo 25"/>
          <p:cNvSpPr/>
          <p:nvPr/>
        </p:nvSpPr>
        <p:spPr>
          <a:xfrm>
            <a:off x="1326748" y="12168389"/>
            <a:ext cx="4166870" cy="830997"/>
          </a:xfrm>
          <a:prstGeom prst="rect">
            <a:avLst/>
          </a:prstGeom>
        </p:spPr>
        <p:txBody>
          <a:bodyPr wrap="square">
            <a:spAutoFit/>
          </a:bodyPr>
          <a:lstStyle/>
          <a:p>
            <a:r>
              <a:rPr lang="es-MX" sz="2400" b="1" dirty="0">
                <a:latin typeface="Arial" panose="020B0604020202020204" pitchFamily="34" charset="0"/>
                <a:ea typeface="Calibri" panose="020F0502020204030204" pitchFamily="34" charset="0"/>
                <a:cs typeface="Arial" panose="020B0604020202020204" pitchFamily="34" charset="0"/>
              </a:rPr>
              <a:t>Objetivo: </a:t>
            </a:r>
            <a:r>
              <a:rPr lang="es-MX" sz="2400" dirty="0">
                <a:latin typeface="Arial" panose="020B0604020202020204" pitchFamily="34" charset="0"/>
                <a:ea typeface="Calibri" panose="020F0502020204030204" pitchFamily="34" charset="0"/>
                <a:cs typeface="Arial" panose="020B0604020202020204" pitchFamily="34" charset="0"/>
              </a:rPr>
              <a:t>Conocer los inicios de la didáctica.</a:t>
            </a:r>
          </a:p>
        </p:txBody>
      </p:sp>
      <p:sp>
        <p:nvSpPr>
          <p:cNvPr id="27" name="Rectángulo 26"/>
          <p:cNvSpPr/>
          <p:nvPr/>
        </p:nvSpPr>
        <p:spPr>
          <a:xfrm>
            <a:off x="8002104" y="12233476"/>
            <a:ext cx="4468259" cy="1277850"/>
          </a:xfrm>
          <a:prstGeom prst="rect">
            <a:avLst/>
          </a:prstGeom>
        </p:spPr>
        <p:txBody>
          <a:bodyPr wrap="square">
            <a:spAutoFit/>
          </a:bodyPr>
          <a:lstStyle/>
          <a:p>
            <a:pPr>
              <a:lnSpc>
                <a:spcPct val="107000"/>
              </a:lnSpc>
              <a:spcAft>
                <a:spcPts val="800"/>
              </a:spcAft>
            </a:pPr>
            <a:r>
              <a:rPr lang="es-MX" sz="2400" b="1" dirty="0">
                <a:latin typeface="Arial" panose="020B0604020202020204" pitchFamily="34" charset="0"/>
                <a:ea typeface="Calibri" panose="020F0502020204030204" pitchFamily="34" charset="0"/>
                <a:cs typeface="Arial" panose="020B0604020202020204" pitchFamily="34" charset="0"/>
              </a:rPr>
              <a:t>Objetivo: </a:t>
            </a:r>
            <a:r>
              <a:rPr lang="es-MX" sz="2400" dirty="0">
                <a:latin typeface="Arial" panose="020B0604020202020204" pitchFamily="34" charset="0"/>
                <a:ea typeface="Calibri" panose="020F0502020204030204" pitchFamily="34" charset="0"/>
                <a:cs typeface="Arial" panose="020B0604020202020204" pitchFamily="34" charset="0"/>
              </a:rPr>
              <a:t>Definir con claridad el concepto de didáctica en la actualidad.</a:t>
            </a:r>
          </a:p>
        </p:txBody>
      </p:sp>
      <p:sp>
        <p:nvSpPr>
          <p:cNvPr id="28" name="Rectángulo 27"/>
          <p:cNvSpPr/>
          <p:nvPr/>
        </p:nvSpPr>
        <p:spPr>
          <a:xfrm>
            <a:off x="14795099" y="12168389"/>
            <a:ext cx="4468259" cy="882678"/>
          </a:xfrm>
          <a:prstGeom prst="rect">
            <a:avLst/>
          </a:prstGeom>
        </p:spPr>
        <p:txBody>
          <a:bodyPr wrap="square">
            <a:spAutoFit/>
          </a:bodyPr>
          <a:lstStyle/>
          <a:p>
            <a:pPr>
              <a:lnSpc>
                <a:spcPct val="107000"/>
              </a:lnSpc>
              <a:spcAft>
                <a:spcPts val="800"/>
              </a:spcAft>
            </a:pPr>
            <a:r>
              <a:rPr lang="es-MX" sz="2400" b="1" dirty="0">
                <a:latin typeface="Arial" panose="020B0604020202020204" pitchFamily="34" charset="0"/>
                <a:ea typeface="Calibri" panose="020F0502020204030204" pitchFamily="34" charset="0"/>
                <a:cs typeface="Arial" panose="020B0604020202020204" pitchFamily="34" charset="0"/>
              </a:rPr>
              <a:t>Objetivo: </a:t>
            </a:r>
            <a:r>
              <a:rPr lang="es-MX" sz="2400" dirty="0"/>
              <a:t>Conocer los principios claves de la didáctica.</a:t>
            </a:r>
            <a:endParaRPr lang="es-MX" sz="2400" dirty="0">
              <a:latin typeface="Arial" panose="020B0604020202020204" pitchFamily="34" charset="0"/>
              <a:ea typeface="Calibri" panose="020F0502020204030204" pitchFamily="34" charset="0"/>
              <a:cs typeface="Arial" panose="020B0604020202020204" pitchFamily="34" charset="0"/>
            </a:endParaRPr>
          </a:p>
        </p:txBody>
      </p:sp>
      <p:sp>
        <p:nvSpPr>
          <p:cNvPr id="29" name="Rectángulo 28"/>
          <p:cNvSpPr/>
          <p:nvPr/>
        </p:nvSpPr>
        <p:spPr>
          <a:xfrm>
            <a:off x="1431681" y="13531711"/>
            <a:ext cx="4061936" cy="1457194"/>
          </a:xfrm>
          <a:prstGeom prst="rect">
            <a:avLst/>
          </a:prstGeom>
        </p:spPr>
        <p:txBody>
          <a:bodyPr wrap="square">
            <a:spAutoFit/>
          </a:bodyPr>
          <a:lstStyle/>
          <a:p>
            <a:pPr>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Material del Nivel 1.</a:t>
            </a:r>
          </a:p>
          <a:p>
            <a:pPr>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Duración: 4 minutos </a:t>
            </a:r>
          </a:p>
          <a:p>
            <a:r>
              <a:rPr lang="es-MX" sz="2400" dirty="0">
                <a:latin typeface="Arial" panose="020B0604020202020204" pitchFamily="34" charset="0"/>
                <a:ea typeface="Calibri" panose="020F0502020204030204" pitchFamily="34" charset="0"/>
                <a:cs typeface="Arial" panose="020B0604020202020204" pitchFamily="34" charset="0"/>
              </a:rPr>
              <a:t>y 33 </a:t>
            </a:r>
            <a:r>
              <a:rPr lang="es-MX" sz="2400" dirty="0" smtClean="0">
                <a:latin typeface="Arial" panose="020B0604020202020204" pitchFamily="34" charset="0"/>
                <a:ea typeface="Calibri" panose="020F0502020204030204" pitchFamily="34" charset="0"/>
                <a:cs typeface="Arial" panose="020B0604020202020204" pitchFamily="34" charset="0"/>
              </a:rPr>
              <a:t>segundos.</a:t>
            </a:r>
            <a:endParaRPr lang="es-MX" sz="2400" dirty="0">
              <a:latin typeface="Arial" panose="020B0604020202020204" pitchFamily="34" charset="0"/>
              <a:ea typeface="Calibri" panose="020F0502020204030204" pitchFamily="34" charset="0"/>
              <a:cs typeface="Arial" panose="020B0604020202020204" pitchFamily="34" charset="0"/>
            </a:endParaRPr>
          </a:p>
        </p:txBody>
      </p:sp>
      <p:sp>
        <p:nvSpPr>
          <p:cNvPr id="30" name="Rectángulo 29"/>
          <p:cNvSpPr/>
          <p:nvPr/>
        </p:nvSpPr>
        <p:spPr>
          <a:xfrm>
            <a:off x="8002104" y="13690140"/>
            <a:ext cx="4061936" cy="1200329"/>
          </a:xfrm>
          <a:prstGeom prst="rect">
            <a:avLst/>
          </a:prstGeom>
        </p:spPr>
        <p:txBody>
          <a:bodyPr wrap="square">
            <a:spAutoFit/>
          </a:bodyPr>
          <a:lstStyle/>
          <a:p>
            <a:r>
              <a:rPr lang="es-MX" sz="2400" dirty="0"/>
              <a:t>Material del Nivel 2.</a:t>
            </a:r>
          </a:p>
          <a:p>
            <a:r>
              <a:rPr lang="es-MX" sz="2400" dirty="0"/>
              <a:t>Duración: 5 minutos </a:t>
            </a:r>
          </a:p>
          <a:p>
            <a:r>
              <a:rPr lang="es-MX" sz="2400" dirty="0"/>
              <a:t>y 32 </a:t>
            </a:r>
            <a:r>
              <a:rPr lang="es-MX" sz="2400" dirty="0" smtClean="0"/>
              <a:t>segundos.</a:t>
            </a:r>
            <a:endParaRPr lang="es-MX" sz="2400" dirty="0">
              <a:latin typeface="Arial" panose="020B0604020202020204" pitchFamily="34" charset="0"/>
              <a:ea typeface="Calibri" panose="020F0502020204030204" pitchFamily="34" charset="0"/>
              <a:cs typeface="Arial" panose="020B0604020202020204" pitchFamily="34" charset="0"/>
            </a:endParaRPr>
          </a:p>
        </p:txBody>
      </p:sp>
      <p:sp>
        <p:nvSpPr>
          <p:cNvPr id="31" name="Rectángulo 30"/>
          <p:cNvSpPr/>
          <p:nvPr/>
        </p:nvSpPr>
        <p:spPr>
          <a:xfrm>
            <a:off x="14795099" y="13583345"/>
            <a:ext cx="4061936" cy="1200329"/>
          </a:xfrm>
          <a:prstGeom prst="rect">
            <a:avLst/>
          </a:prstGeom>
        </p:spPr>
        <p:txBody>
          <a:bodyPr wrap="square">
            <a:spAutoFit/>
          </a:bodyPr>
          <a:lstStyle/>
          <a:p>
            <a:r>
              <a:rPr lang="es-MX" sz="2400" dirty="0"/>
              <a:t>Material del Nivel 3.</a:t>
            </a:r>
          </a:p>
          <a:p>
            <a:r>
              <a:rPr lang="es-MX" sz="2400" dirty="0"/>
              <a:t>Duración: 3 minutos </a:t>
            </a:r>
          </a:p>
          <a:p>
            <a:r>
              <a:rPr lang="es-MX" sz="2400" dirty="0"/>
              <a:t>y 1 </a:t>
            </a:r>
            <a:r>
              <a:rPr lang="es-MX" sz="2400" dirty="0" smtClean="0"/>
              <a:t>segundo.</a:t>
            </a:r>
            <a:endParaRPr lang="es-MX" sz="2400" dirty="0">
              <a:latin typeface="Arial" panose="020B0604020202020204" pitchFamily="34" charset="0"/>
              <a:ea typeface="Calibri" panose="020F0502020204030204" pitchFamily="34" charset="0"/>
              <a:cs typeface="Arial" panose="020B0604020202020204" pitchFamily="34" charset="0"/>
            </a:endParaRPr>
          </a:p>
        </p:txBody>
      </p:sp>
      <p:pic>
        <p:nvPicPr>
          <p:cNvPr id="32" name="Imagen 31"/>
          <p:cNvPicPr/>
          <p:nvPr/>
        </p:nvPicPr>
        <p:blipFill>
          <a:blip r:embed="rId4"/>
          <a:stretch>
            <a:fillRect/>
          </a:stretch>
        </p:blipFill>
        <p:spPr>
          <a:xfrm>
            <a:off x="14569595" y="9062834"/>
            <a:ext cx="4563744" cy="2783046"/>
          </a:xfrm>
          <a:prstGeom prst="rect">
            <a:avLst/>
          </a:prstGeom>
        </p:spPr>
      </p:pic>
      <p:sp>
        <p:nvSpPr>
          <p:cNvPr id="18" name="CuadroTexto 17"/>
          <p:cNvSpPr txBox="1"/>
          <p:nvPr/>
        </p:nvSpPr>
        <p:spPr>
          <a:xfrm>
            <a:off x="-4055315" y="7406640"/>
            <a:ext cx="4667373" cy="8544519"/>
          </a:xfrm>
          <a:prstGeom prst="rect">
            <a:avLst/>
          </a:prstGeom>
          <a:solidFill>
            <a:srgbClr val="FF0000"/>
          </a:solidFill>
        </p:spPr>
        <p:txBody>
          <a:bodyPr wrap="square" rtlCol="0">
            <a:spAutoFit/>
          </a:bodyPr>
          <a:lstStyle/>
          <a:p>
            <a:r>
              <a:rPr lang="es-MX" dirty="0" smtClean="0">
                <a:solidFill>
                  <a:schemeClr val="bg1"/>
                </a:solidFill>
              </a:rPr>
              <a:t>Aurelio, estas imágenes habrá que recrearlas, son capturas de pantalla que el experto comparte. </a:t>
            </a:r>
          </a:p>
          <a:p>
            <a:endParaRPr lang="es-MX" dirty="0">
              <a:solidFill>
                <a:schemeClr val="bg1"/>
              </a:solidFill>
            </a:endParaRPr>
          </a:p>
          <a:p>
            <a:r>
              <a:rPr lang="es-MX" dirty="0" smtClean="0">
                <a:solidFill>
                  <a:schemeClr val="bg1"/>
                </a:solidFill>
              </a:rPr>
              <a:t>Por favor, convertir en imagen, sumando el texto que está bajo cada imagen. </a:t>
            </a:r>
            <a:endParaRPr lang="es-MX" dirty="0">
              <a:solidFill>
                <a:schemeClr val="bg1"/>
              </a:solidFill>
            </a:endParaRPr>
          </a:p>
          <a:p>
            <a:endParaRPr lang="es-MX" dirty="0">
              <a:solidFill>
                <a:schemeClr val="bg1"/>
              </a:solidFill>
            </a:endParaRPr>
          </a:p>
          <a:p>
            <a:r>
              <a:rPr lang="es-MX" dirty="0" smtClean="0">
                <a:solidFill>
                  <a:schemeClr val="bg1"/>
                </a:solidFill>
              </a:rPr>
              <a:t>Anexo enlace para tomar capturas de pantalla. </a:t>
            </a:r>
            <a:endParaRPr lang="es-MX" dirty="0">
              <a:solidFill>
                <a:schemeClr val="bg1"/>
              </a:solidFill>
            </a:endParaRPr>
          </a:p>
          <a:p>
            <a:r>
              <a:rPr lang="es-MX" dirty="0">
                <a:solidFill>
                  <a:schemeClr val="bg1"/>
                </a:solidFill>
                <a:hlinkClick r:id="rId5"/>
              </a:rPr>
              <a:t>https://view.genial.ly/618ab13dd590d20d6c0848f5/interactive-content-reto-fundamentos-didactica</a:t>
            </a:r>
            <a:r>
              <a:rPr lang="es-MX" dirty="0">
                <a:solidFill>
                  <a:schemeClr val="bg1"/>
                </a:solidFill>
              </a:rPr>
              <a:t>  </a:t>
            </a:r>
          </a:p>
          <a:p>
            <a:r>
              <a:rPr lang="es-MX" dirty="0">
                <a:solidFill>
                  <a:schemeClr val="bg1"/>
                </a:solidFill>
              </a:rPr>
              <a:t> </a:t>
            </a:r>
          </a:p>
        </p:txBody>
      </p:sp>
    </p:spTree>
    <p:extLst>
      <p:ext uri="{BB962C8B-B14F-4D97-AF65-F5344CB8AC3E}">
        <p14:creationId xmlns:p14="http://schemas.microsoft.com/office/powerpoint/2010/main" val="3094526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 xmlns:a16="http://schemas.microsoft.com/office/drawing/2014/main" id="{9852751B-FF3F-47CA-B796-06EB7D411274}"/>
              </a:ext>
            </a:extLst>
          </p:cNvPr>
          <p:cNvSpPr/>
          <p:nvPr/>
        </p:nvSpPr>
        <p:spPr>
          <a:xfrm>
            <a:off x="569277" y="1322171"/>
            <a:ext cx="18275935" cy="1644296"/>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Como puede notar, los tres materiales suman 12 minutos (4 minutos de duración en promedio). Al ser materiales de estudio relativamente cortos, al alumno no se le complica revisarlos y le resulta muy fácil mantener la concentración por ese corto período de tiempo. Y en caso de no entenderlos a la primera, puede volver a ver el material, pues la inversión de tiempo y esfuerzo es relativamente manejable.                                                                                                                                                                                                                                                                                                                                                                                                                                                                                                                                                                                                                                                                                                                                                                                                                                                                                                                                                                                                                                                                                                                                                                                                                                                                                                                                                                                                                                                                            </a:t>
            </a: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03528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21664" y="569861"/>
            <a:ext cx="18275935" cy="1483035"/>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lvl="1" algn="just">
              <a:lnSpc>
                <a:spcPct val="107000"/>
              </a:lnSpc>
              <a:spcAft>
                <a:spcPts val="800"/>
              </a:spcAft>
            </a:pPr>
            <a:endParaRPr lang="es-MX" sz="2400" b="1" dirty="0">
              <a:solidFill>
                <a:schemeClr val="dk1"/>
              </a:solidFill>
              <a:highlight>
                <a:srgbClr val="FFFF00"/>
              </a:highlight>
              <a:latin typeface="Arial" panose="020B060402020202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3" name="Rectángulo 2"/>
          <p:cNvSpPr/>
          <p:nvPr/>
        </p:nvSpPr>
        <p:spPr>
          <a:xfrm>
            <a:off x="621663" y="965636"/>
            <a:ext cx="18275935" cy="10427598"/>
          </a:xfrm>
          <a:prstGeom prst="rect">
            <a:avLst/>
          </a:prstGeom>
        </p:spPr>
        <p:txBody>
          <a:bodyPr wrap="square">
            <a:spAutoFit/>
          </a:bodyPr>
          <a:lstStyle/>
          <a:p>
            <a:pPr marL="457200" lvl="1" algn="just">
              <a:lnSpc>
                <a:spcPct val="107000"/>
              </a:lnSpc>
              <a:spcAft>
                <a:spcPts val="800"/>
              </a:spcAft>
            </a:pPr>
            <a:r>
              <a:rPr lang="es-MX" sz="2400" b="1" dirty="0">
                <a:latin typeface="Arial" panose="020B0604020202020204" pitchFamily="34" charset="0"/>
                <a:ea typeface="Calibri" panose="020F0502020204030204" pitchFamily="34" charset="0"/>
                <a:cs typeface="Arial" panose="020B0604020202020204" pitchFamily="34" charset="0"/>
              </a:rPr>
              <a:t>2.3.4 Retos a superar y pistas sugeridas</a:t>
            </a:r>
          </a:p>
          <a:p>
            <a:pPr marL="457200" lvl="1"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smtClean="0">
                <a:latin typeface="Arial" panose="020B0604020202020204" pitchFamily="34" charset="0"/>
                <a:ea typeface="Calibri" panose="020F0502020204030204" pitchFamily="34" charset="0"/>
                <a:cs typeface="Arial" panose="020B0604020202020204" pitchFamily="34" charset="0"/>
              </a:rPr>
              <a:t>Después de </a:t>
            </a:r>
            <a:r>
              <a:rPr lang="es-MX" sz="2400" dirty="0">
                <a:latin typeface="Arial" panose="020B0604020202020204" pitchFamily="34" charset="0"/>
                <a:ea typeface="Calibri" panose="020F0502020204030204" pitchFamily="34" charset="0"/>
                <a:cs typeface="Arial" panose="020B0604020202020204" pitchFamily="34" charset="0"/>
              </a:rPr>
              <a:t>cada </a:t>
            </a:r>
            <a:r>
              <a:rPr lang="es-MX" sz="2400" dirty="0" smtClean="0">
                <a:latin typeface="Arial" panose="020B0604020202020204" pitchFamily="34" charset="0"/>
                <a:ea typeface="Calibri" panose="020F0502020204030204" pitchFamily="34" charset="0"/>
                <a:cs typeface="Arial" panose="020B0604020202020204" pitchFamily="34" charset="0"/>
              </a:rPr>
              <a:t>video </a:t>
            </a:r>
            <a:r>
              <a:rPr lang="es-MX" sz="2400" dirty="0">
                <a:latin typeface="Arial" panose="020B0604020202020204" pitchFamily="34" charset="0"/>
                <a:ea typeface="Calibri" panose="020F0502020204030204" pitchFamily="34" charset="0"/>
                <a:cs typeface="Arial" panose="020B0604020202020204" pitchFamily="34" charset="0"/>
              </a:rPr>
              <a:t>hay un cuestionario de repaso con unas pocas preguntas de control centradas en los temas sustantivos de la </a:t>
            </a:r>
            <a:r>
              <a:rPr lang="es-MX" sz="2400" dirty="0" smtClean="0">
                <a:latin typeface="Arial" panose="020B0604020202020204" pitchFamily="34" charset="0"/>
                <a:ea typeface="Calibri" panose="020F0502020204030204" pitchFamily="34" charset="0"/>
                <a:cs typeface="Arial" panose="020B0604020202020204" pitchFamily="34" charset="0"/>
              </a:rPr>
              <a:t>videoexposición</a:t>
            </a:r>
            <a:r>
              <a:rPr lang="es-MX" sz="2400" dirty="0">
                <a:latin typeface="Arial" panose="020B0604020202020204" pitchFamily="34" charset="0"/>
                <a:ea typeface="Calibri" panose="020F0502020204030204" pitchFamily="34" charset="0"/>
                <a:cs typeface="Arial" panose="020B0604020202020204" pitchFamily="34" charset="0"/>
              </a:rPr>
              <a:t>. Cabe mencionar que estos cuestionarios se construyen por separado y posteriormente se incluyen en el juego </a:t>
            </a:r>
            <a:r>
              <a:rPr lang="es-MX" sz="2400" dirty="0" smtClean="0">
                <a:latin typeface="Arial" panose="020B0604020202020204" pitchFamily="34" charset="0"/>
                <a:ea typeface="Calibri" panose="020F0502020204030204" pitchFamily="34" charset="0"/>
                <a:cs typeface="Arial" panose="020B0604020202020204" pitchFamily="34" charset="0"/>
              </a:rPr>
              <a:t>principal, </a:t>
            </a:r>
            <a:r>
              <a:rPr lang="es-MX" sz="2400" dirty="0">
                <a:latin typeface="Arial" panose="020B0604020202020204" pitchFamily="34" charset="0"/>
                <a:ea typeface="Calibri" panose="020F0502020204030204" pitchFamily="34" charset="0"/>
                <a:cs typeface="Arial" panose="020B0604020202020204" pitchFamily="34" charset="0"/>
              </a:rPr>
              <a:t>cuidando que mantengan la línea argumentativa </a:t>
            </a:r>
            <a:r>
              <a:rPr lang="es-MX" sz="2400" dirty="0" smtClean="0">
                <a:latin typeface="Arial" panose="020B0604020202020204" pitchFamily="34" charset="0"/>
                <a:ea typeface="Calibri" panose="020F0502020204030204" pitchFamily="34" charset="0"/>
                <a:cs typeface="Arial" panose="020B0604020202020204" pitchFamily="34" charset="0"/>
              </a:rPr>
              <a:t>al </a:t>
            </a:r>
            <a:r>
              <a:rPr lang="es-MX" sz="2400" dirty="0">
                <a:latin typeface="Arial" panose="020B0604020202020204" pitchFamily="34" charset="0"/>
                <a:ea typeface="Calibri" panose="020F0502020204030204" pitchFamily="34" charset="0"/>
                <a:cs typeface="Arial" panose="020B0604020202020204" pitchFamily="34" charset="0"/>
              </a:rPr>
              <a:t>brindar las pistas que nos permitirán avanzar en el reto. </a:t>
            </a:r>
          </a:p>
          <a:p>
            <a:pPr algn="just">
              <a:lnSpc>
                <a:spcPct val="107000"/>
              </a:lnSpc>
              <a:spcAft>
                <a:spcPts val="800"/>
              </a:spcAft>
            </a:pPr>
            <a:endParaRPr lang="es-MX" sz="2400" dirty="0" smtClean="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smtClean="0">
                <a:latin typeface="Arial" panose="020B0604020202020204" pitchFamily="34" charset="0"/>
                <a:ea typeface="Calibri" panose="020F0502020204030204" pitchFamily="34" charset="0"/>
                <a:cs typeface="Arial" panose="020B0604020202020204" pitchFamily="34" charset="0"/>
              </a:rPr>
              <a:t>Revise </a:t>
            </a:r>
            <a:r>
              <a:rPr lang="es-MX" sz="2400" dirty="0">
                <a:latin typeface="Arial" panose="020B0604020202020204" pitchFamily="34" charset="0"/>
                <a:ea typeface="Calibri" panose="020F0502020204030204" pitchFamily="34" charset="0"/>
                <a:cs typeface="Arial" panose="020B0604020202020204" pitchFamily="34" charset="0"/>
              </a:rPr>
              <a:t>el </a:t>
            </a:r>
            <a:r>
              <a:rPr lang="es-MX" sz="2400" dirty="0" smtClean="0">
                <a:latin typeface="Arial" panose="020B0604020202020204" pitchFamily="34" charset="0"/>
                <a:ea typeface="Calibri" panose="020F0502020204030204" pitchFamily="34" charset="0"/>
                <a:cs typeface="Arial" panose="020B0604020202020204" pitchFamily="34" charset="0"/>
              </a:rPr>
              <a:t>video en el que se </a:t>
            </a:r>
            <a:r>
              <a:rPr lang="es-MX" sz="2400" dirty="0">
                <a:latin typeface="Arial" panose="020B0604020202020204" pitchFamily="34" charset="0"/>
                <a:ea typeface="Calibri" panose="020F0502020204030204" pitchFamily="34" charset="0"/>
                <a:cs typeface="Arial" panose="020B0604020202020204" pitchFamily="34" charset="0"/>
              </a:rPr>
              <a:t>explica la preparación e inserción de los cuestionarios: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Como pudo constatar, en la parte final del cuestionario se debe dar una pista acerca de lo que debemos hacer en la aventura de búsqueda del tesoro, que en este caso es la búsqueda de un bebé </a:t>
            </a:r>
            <a:r>
              <a:rPr lang="es-MX" sz="2400" dirty="0" smtClean="0">
                <a:latin typeface="Arial" panose="020B0604020202020204" pitchFamily="34" charset="0"/>
                <a:ea typeface="Calibri" panose="020F0502020204030204" pitchFamily="34" charset="0"/>
                <a:cs typeface="Arial" panose="020B0604020202020204" pitchFamily="34" charset="0"/>
              </a:rPr>
              <a:t>jirafa</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Se nos </a:t>
            </a:r>
            <a:r>
              <a:rPr lang="es-MX" sz="2400" dirty="0">
                <a:latin typeface="Arial" panose="020B0604020202020204" pitchFamily="34" charset="0"/>
                <a:ea typeface="Calibri" panose="020F0502020204030204" pitchFamily="34" charset="0"/>
                <a:cs typeface="Arial" panose="020B0604020202020204" pitchFamily="34" charset="0"/>
              </a:rPr>
              <a:t>dice que debemos ir por la puerta de la derecha, lo cual nos obliga a crear la ambientación del siguiente cuarto para que el alumnado pueda aplicar la pista que le acabamos de </a:t>
            </a:r>
            <a:r>
              <a:rPr lang="es-MX" sz="2400" dirty="0" smtClean="0">
                <a:latin typeface="Arial" panose="020B0604020202020204" pitchFamily="34" charset="0"/>
                <a:ea typeface="Calibri" panose="020F0502020204030204" pitchFamily="34" charset="0"/>
                <a:cs typeface="Arial" panose="020B0604020202020204" pitchFamily="34" charset="0"/>
              </a:rPr>
              <a:t>dar; eso lo </a:t>
            </a:r>
            <a:r>
              <a:rPr lang="es-MX" sz="2400" dirty="0">
                <a:latin typeface="Arial" panose="020B0604020202020204" pitchFamily="34" charset="0"/>
                <a:ea typeface="Calibri" panose="020F0502020204030204" pitchFamily="34" charset="0"/>
                <a:cs typeface="Arial" panose="020B0604020202020204" pitchFamily="34" charset="0"/>
              </a:rPr>
              <a:t>veremos en el siguiente </a:t>
            </a:r>
            <a:r>
              <a:rPr lang="es-MX" sz="2400" dirty="0" smtClean="0">
                <a:latin typeface="Arial" panose="020B0604020202020204" pitchFamily="34" charset="0"/>
                <a:ea typeface="Calibri" panose="020F0502020204030204" pitchFamily="34" charset="0"/>
                <a:cs typeface="Arial" panose="020B0604020202020204" pitchFamily="34" charset="0"/>
              </a:rPr>
              <a:t>subtema.</a:t>
            </a: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4" name="Rectángulo 3"/>
          <p:cNvSpPr/>
          <p:nvPr/>
        </p:nvSpPr>
        <p:spPr>
          <a:xfrm>
            <a:off x="6193470" y="4933397"/>
            <a:ext cx="7132320" cy="347472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600" b="1" dirty="0">
              <a:latin typeface="Arial" panose="020B0604020202020204" pitchFamily="34" charset="0"/>
              <a:cs typeface="Arial" panose="020B0604020202020204" pitchFamily="34" charset="0"/>
            </a:endParaRPr>
          </a:p>
          <a:p>
            <a:pPr algn="ctr"/>
            <a:endParaRPr lang="es-MX" sz="3600" b="1" dirty="0">
              <a:latin typeface="Arial" panose="020B0604020202020204" pitchFamily="34" charset="0"/>
              <a:cs typeface="Arial" panose="020B0604020202020204" pitchFamily="34" charset="0"/>
            </a:endParaRPr>
          </a:p>
          <a:p>
            <a:pPr algn="ctr" fontAlgn="ctr"/>
            <a:r>
              <a:rPr lang="es-MX" sz="3600" b="1" dirty="0">
                <a:latin typeface="Arial" panose="020B0604020202020204" pitchFamily="34" charset="0"/>
                <a:cs typeface="Arial" panose="020B0604020202020204" pitchFamily="34" charset="0"/>
              </a:rPr>
              <a:t>Video: </a:t>
            </a:r>
            <a:r>
              <a:rPr lang="es-ES" sz="3600" b="1" dirty="0">
                <a:latin typeface="Arial" panose="020B0604020202020204" pitchFamily="34" charset="0"/>
                <a:cs typeface="Arial" panose="020B0604020202020204" pitchFamily="34" charset="0"/>
              </a:rPr>
              <a:t>Insertando un </a:t>
            </a:r>
            <a:r>
              <a:rPr lang="es-ES" sz="3600" b="1" i="1" dirty="0" err="1">
                <a:latin typeface="Arial" panose="020B0604020202020204" pitchFamily="34" charset="0"/>
                <a:cs typeface="Arial" panose="020B0604020202020204" pitchFamily="34" charset="0"/>
              </a:rPr>
              <a:t>Genially</a:t>
            </a:r>
            <a:r>
              <a:rPr lang="es-ES" sz="3600" b="1" dirty="0">
                <a:latin typeface="Arial" panose="020B0604020202020204" pitchFamily="34" charset="0"/>
                <a:cs typeface="Arial" panose="020B0604020202020204" pitchFamily="34" charset="0"/>
              </a:rPr>
              <a:t> dentro de </a:t>
            </a:r>
            <a:r>
              <a:rPr lang="es-ES" sz="3600" b="1" dirty="0" smtClean="0">
                <a:latin typeface="Arial" panose="020B0604020202020204" pitchFamily="34" charset="0"/>
                <a:cs typeface="Arial" panose="020B0604020202020204" pitchFamily="34" charset="0"/>
              </a:rPr>
              <a:t>otro.</a:t>
            </a:r>
            <a:endParaRPr lang="es-ES" sz="3600" b="1" dirty="0">
              <a:latin typeface="Arial" panose="020B0604020202020204" pitchFamily="34" charset="0"/>
              <a:cs typeface="Arial" panose="020B0604020202020204" pitchFamily="34" charset="0"/>
            </a:endParaRPr>
          </a:p>
        </p:txBody>
      </p:sp>
      <p:pic>
        <p:nvPicPr>
          <p:cNvPr id="5" name="Gráfico 2" descr="Claqueta con relleno sólido">
            <a:extLst>
              <a:ext uri="{FF2B5EF4-FFF2-40B4-BE49-F238E27FC236}">
                <a16:creationId xmlns="" xmlns:a16="http://schemas.microsoft.com/office/drawing/2014/main" id="{D9617BEE-F06D-40A2-A945-CE2D3A058E8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302430" y="5169232"/>
            <a:ext cx="914400" cy="914400"/>
          </a:xfrm>
          <a:prstGeom prst="rect">
            <a:avLst/>
          </a:prstGeom>
          <a:solidFill>
            <a:schemeClr val="bg1"/>
          </a:solidFill>
        </p:spPr>
      </p:pic>
      <p:sp>
        <p:nvSpPr>
          <p:cNvPr id="6" name="Rectángulo 5"/>
          <p:cNvSpPr/>
          <p:nvPr/>
        </p:nvSpPr>
        <p:spPr>
          <a:xfrm>
            <a:off x="13886668" y="5626432"/>
            <a:ext cx="4450051" cy="2308324"/>
          </a:xfrm>
          <a:prstGeom prst="rect">
            <a:avLst/>
          </a:prstGeom>
          <a:solidFill>
            <a:srgbClr val="00B0F0"/>
          </a:solidFill>
        </p:spPr>
        <p:txBody>
          <a:bodyPr wrap="square">
            <a:spAutoFit/>
          </a:bodyPr>
          <a:lstStyle/>
          <a:p>
            <a:r>
              <a:rPr lang="es-MX" sz="2400" b="1" dirty="0" smtClean="0">
                <a:latin typeface="Arial" panose="020B0604020202020204" pitchFamily="34" charset="0"/>
                <a:cs typeface="Arial" panose="020B0604020202020204" pitchFamily="34" charset="0"/>
              </a:rPr>
              <a:t>Jonathan, el video ya está realizado por el experto. Lo encontrarás en la carpeta. Por favor, realizar los ajustes de edición que consideres pertinentes. </a:t>
            </a:r>
            <a:endParaRPr lang="es-MX"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2783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2624" y="583715"/>
            <a:ext cx="18306415" cy="2478564"/>
          </a:xfrm>
          <a:prstGeom prst="rect">
            <a:avLst/>
          </a:prstGeom>
        </p:spPr>
        <p:txBody>
          <a:bodyPr wrap="square">
            <a:spAutoFit/>
          </a:bodyPr>
          <a:lstStyle/>
          <a:p>
            <a:pPr marL="457200" lvl="1" algn="just">
              <a:lnSpc>
                <a:spcPct val="107000"/>
              </a:lnSpc>
              <a:spcAft>
                <a:spcPts val="800"/>
              </a:spcAft>
            </a:pPr>
            <a:r>
              <a:rPr lang="es-MX" sz="2400" b="1" dirty="0">
                <a:latin typeface="Arial" panose="020B0604020202020204" pitchFamily="34" charset="0"/>
                <a:ea typeface="Calibri" panose="020F0502020204030204" pitchFamily="34" charset="0"/>
                <a:cs typeface="Arial" panose="020B0604020202020204" pitchFamily="34" charset="0"/>
              </a:rPr>
              <a:t>2.3.5 Puertas con código de acceso</a:t>
            </a: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endParaRPr lang="es-MX" sz="2400" dirty="0">
              <a:effectLst/>
              <a:latin typeface="Arial" panose="020B0604020202020204" pitchFamily="34" charset="0"/>
              <a:ea typeface="Calibri" panose="020F0502020204030204" pitchFamily="34" charset="0"/>
              <a:cs typeface="Arial" panose="020B0604020202020204" pitchFamily="34" charset="0"/>
            </a:endParaRPr>
          </a:p>
          <a:p>
            <a:pPr marL="457200" lvl="1"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graphicFrame>
        <p:nvGraphicFramePr>
          <p:cNvPr id="3" name="Tabla 2"/>
          <p:cNvGraphicFramePr>
            <a:graphicFrameLocks noGrp="1"/>
          </p:cNvGraphicFramePr>
          <p:nvPr>
            <p:extLst>
              <p:ext uri="{D42A27DB-BD31-4B8C-83A1-F6EECF244321}">
                <p14:modId xmlns:p14="http://schemas.microsoft.com/office/powerpoint/2010/main" val="2761006507"/>
              </p:ext>
            </p:extLst>
          </p:nvPr>
        </p:nvGraphicFramePr>
        <p:xfrm>
          <a:off x="956944" y="1493520"/>
          <a:ext cx="17483456" cy="5943600"/>
        </p:xfrm>
        <a:graphic>
          <a:graphicData uri="http://schemas.openxmlformats.org/drawingml/2006/table">
            <a:tbl>
              <a:tblPr firstRow="1" bandRow="1">
                <a:tableStyleId>{5C22544A-7EE6-4342-B048-85BDC9FD1C3A}</a:tableStyleId>
              </a:tblPr>
              <a:tblGrid>
                <a:gridCol w="8741728">
                  <a:extLst>
                    <a:ext uri="{9D8B030D-6E8A-4147-A177-3AD203B41FA5}">
                      <a16:colId xmlns="" xmlns:a16="http://schemas.microsoft.com/office/drawing/2014/main" val="20000"/>
                    </a:ext>
                  </a:extLst>
                </a:gridCol>
                <a:gridCol w="8741728">
                  <a:extLst>
                    <a:ext uri="{9D8B030D-6E8A-4147-A177-3AD203B41FA5}">
                      <a16:colId xmlns="" xmlns:a16="http://schemas.microsoft.com/office/drawing/2014/main" val="20001"/>
                    </a:ext>
                  </a:extLst>
                </a:gridCol>
              </a:tblGrid>
              <a:tr h="5943600">
                <a:tc>
                  <a:txBody>
                    <a:bodyPr/>
                    <a:lstStyle/>
                    <a:p>
                      <a:pPr algn="ctr"/>
                      <a:endParaRPr lang="es-MX" sz="2800" dirty="0"/>
                    </a:p>
                  </a:txBody>
                  <a:tcPr anchor="ctr">
                    <a:solidFill>
                      <a:srgbClr val="009999"/>
                    </a:solidFill>
                  </a:tcPr>
                </a:tc>
                <a:tc>
                  <a:txBody>
                    <a:bodyPr/>
                    <a:lstStyle/>
                    <a:p>
                      <a:pPr algn="ctr"/>
                      <a:endParaRPr lang="es-MX" sz="2800" dirty="0"/>
                    </a:p>
                  </a:txBody>
                  <a:tcPr anchor="ctr">
                    <a:solidFill>
                      <a:srgbClr val="002060"/>
                    </a:solidFill>
                  </a:tcPr>
                </a:tc>
                <a:extLst>
                  <a:ext uri="{0D108BD9-81ED-4DB2-BD59-A6C34878D82A}">
                    <a16:rowId xmlns="" xmlns:a16="http://schemas.microsoft.com/office/drawing/2014/main" val="10000"/>
                  </a:ext>
                </a:extLst>
              </a:tr>
            </a:tbl>
          </a:graphicData>
        </a:graphic>
      </p:graphicFrame>
      <p:sp>
        <p:nvSpPr>
          <p:cNvPr id="4" name="Rectángulo 3"/>
          <p:cNvSpPr/>
          <p:nvPr/>
        </p:nvSpPr>
        <p:spPr>
          <a:xfrm>
            <a:off x="1566545" y="2838464"/>
            <a:ext cx="7364095" cy="3249505"/>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Cada vez que nuestros alumnos terminan un reto, los debemos regresar a la historia que dio pie a la búsqueda del tesoro, pues de esta forma los mantenemos cautivados con la </a:t>
            </a:r>
            <a:r>
              <a:rPr lang="es-MX" sz="2400" dirty="0" smtClean="0">
                <a:latin typeface="Arial" panose="020B0604020202020204" pitchFamily="34" charset="0"/>
                <a:ea typeface="Calibri" panose="020F0502020204030204" pitchFamily="34" charset="0"/>
                <a:cs typeface="Arial" panose="020B0604020202020204" pitchFamily="34" charset="0"/>
              </a:rPr>
              <a:t>trama. </a:t>
            </a:r>
            <a:r>
              <a:rPr lang="es-MX" sz="2400" dirty="0">
                <a:latin typeface="Arial" panose="020B0604020202020204" pitchFamily="34" charset="0"/>
                <a:ea typeface="Calibri" panose="020F0502020204030204" pitchFamily="34" charset="0"/>
                <a:cs typeface="Arial" panose="020B0604020202020204" pitchFamily="34" charset="0"/>
              </a:rPr>
              <a:t>Para mantener </a:t>
            </a:r>
            <a:r>
              <a:rPr lang="es-MX" sz="2400" dirty="0" smtClean="0">
                <a:latin typeface="Arial" panose="020B0604020202020204" pitchFamily="34" charset="0"/>
                <a:ea typeface="Calibri" panose="020F0502020204030204" pitchFamily="34" charset="0"/>
                <a:cs typeface="Arial" panose="020B0604020202020204" pitchFamily="34" charset="0"/>
              </a:rPr>
              <a:t>interés debemos </a:t>
            </a:r>
            <a:r>
              <a:rPr lang="es-MX" sz="2400" dirty="0">
                <a:latin typeface="Arial" panose="020B0604020202020204" pitchFamily="34" charset="0"/>
                <a:ea typeface="Calibri" panose="020F0502020204030204" pitchFamily="34" charset="0"/>
                <a:cs typeface="Arial" panose="020B0604020202020204" pitchFamily="34" charset="0"/>
              </a:rPr>
              <a:t>regresar a un </a:t>
            </a:r>
            <a:r>
              <a:rPr lang="es-MX" sz="2400" dirty="0" smtClean="0">
                <a:latin typeface="Arial" panose="020B0604020202020204" pitchFamily="34" charset="0"/>
                <a:ea typeface="Calibri" panose="020F0502020204030204" pitchFamily="34" charset="0"/>
                <a:cs typeface="Arial" panose="020B0604020202020204" pitchFamily="34" charset="0"/>
              </a:rPr>
              <a:t>cuarto/acertijo </a:t>
            </a:r>
            <a:r>
              <a:rPr lang="es-MX" sz="2400" dirty="0">
                <a:latin typeface="Arial" panose="020B0604020202020204" pitchFamily="34" charset="0"/>
                <a:ea typeface="Calibri" panose="020F0502020204030204" pitchFamily="34" charset="0"/>
                <a:cs typeface="Arial" panose="020B0604020202020204" pitchFamily="34" charset="0"/>
              </a:rPr>
              <a:t>que sólo se pueda resolver con la pista que arrojó el cuestionario que solucionaron en el cuarto anterior. </a:t>
            </a:r>
          </a:p>
        </p:txBody>
      </p:sp>
      <p:sp>
        <p:nvSpPr>
          <p:cNvPr id="5" name="Rectángulo 4"/>
          <p:cNvSpPr/>
          <p:nvPr/>
        </p:nvSpPr>
        <p:spPr>
          <a:xfrm>
            <a:off x="10485119" y="2048119"/>
            <a:ext cx="7412355" cy="4834400"/>
          </a:xfrm>
          <a:prstGeom prst="rect">
            <a:avLst/>
          </a:prstGeom>
        </p:spPr>
        <p:txBody>
          <a:bodyPr wrap="square">
            <a:spAutoFit/>
          </a:bodyPr>
          <a:lstStyle/>
          <a:p>
            <a:pPr algn="just">
              <a:lnSpc>
                <a:spcPct val="107000"/>
              </a:lnSpc>
              <a:spcAft>
                <a:spcPts val="800"/>
              </a:spcAft>
            </a:pP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Hay dos formas básicas de crear estos </a:t>
            </a:r>
            <a:r>
              <a:rPr lang="es-MX"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cuartos/ acertijos</a:t>
            </a:r>
            <a:r>
              <a:rPr lang="es-MX" sz="2400" dirty="0">
                <a:solidFill>
                  <a:schemeClr val="bg1"/>
                </a:solidFill>
                <a:latin typeface="Arial" panose="020B0604020202020204" pitchFamily="34" charset="0"/>
                <a:ea typeface="Calibri" panose="020F0502020204030204" pitchFamily="34" charset="0"/>
                <a:cs typeface="Arial" panose="020B0604020202020204" pitchFamily="34" charset="0"/>
              </a:rPr>
              <a:t>, la primera y más fácil es poner imágenes a modo de opciones a elegir y configurar la correcta para que los deje avanzar, mientras las demás imágenes los mandan de regreso al material de estudio. La segunda forma es un poco más elaborada y consta de incluir una sola imagen con varios elementos desde donde el alumno deberá elegir el elemento correcto. Para convertir una imagen en un recurso sensible sólo debemos usar máscaras invisibles de interacción que respondan como lo tenemos planeado. </a:t>
            </a:r>
          </a:p>
        </p:txBody>
      </p:sp>
      <p:sp>
        <p:nvSpPr>
          <p:cNvPr id="6" name="Rectángulo 5"/>
          <p:cNvSpPr/>
          <p:nvPr/>
        </p:nvSpPr>
        <p:spPr>
          <a:xfrm>
            <a:off x="1170304" y="7991719"/>
            <a:ext cx="16727169" cy="458780"/>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Pero esto es más fácil de entender viéndolo. ¡Vamos allá! </a:t>
            </a:r>
          </a:p>
        </p:txBody>
      </p:sp>
      <p:sp>
        <p:nvSpPr>
          <p:cNvPr id="7" name="Rectángulo 6"/>
          <p:cNvSpPr/>
          <p:nvPr/>
        </p:nvSpPr>
        <p:spPr>
          <a:xfrm>
            <a:off x="6589710" y="9041537"/>
            <a:ext cx="7132320" cy="347472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600" b="1" dirty="0">
              <a:latin typeface="Arial" panose="020B0604020202020204" pitchFamily="34" charset="0"/>
              <a:cs typeface="Arial" panose="020B0604020202020204" pitchFamily="34" charset="0"/>
            </a:endParaRPr>
          </a:p>
          <a:p>
            <a:pPr algn="ctr"/>
            <a:endParaRPr lang="es-MX" sz="3600" b="1" dirty="0">
              <a:latin typeface="Arial" panose="020B0604020202020204" pitchFamily="34" charset="0"/>
              <a:cs typeface="Arial" panose="020B0604020202020204" pitchFamily="34" charset="0"/>
            </a:endParaRPr>
          </a:p>
          <a:p>
            <a:pPr algn="ctr" fontAlgn="ctr"/>
            <a:r>
              <a:rPr lang="es-MX" sz="3600" b="1" dirty="0">
                <a:latin typeface="Arial" panose="020B0604020202020204" pitchFamily="34" charset="0"/>
                <a:cs typeface="Arial" panose="020B0604020202020204" pitchFamily="34" charset="0"/>
              </a:rPr>
              <a:t>Video: </a:t>
            </a:r>
            <a:r>
              <a:rPr lang="es-ES" sz="3600" b="1" dirty="0">
                <a:latin typeface="Arial" panose="020B0604020202020204" pitchFamily="34" charset="0"/>
                <a:cs typeface="Arial" panose="020B0604020202020204" pitchFamily="34" charset="0"/>
              </a:rPr>
              <a:t>Puertas de acceso en </a:t>
            </a:r>
            <a:r>
              <a:rPr lang="es-ES" sz="3600" b="1" i="1" dirty="0" err="1" smtClean="0">
                <a:latin typeface="Arial" panose="020B0604020202020204" pitchFamily="34" charset="0"/>
                <a:cs typeface="Arial" panose="020B0604020202020204" pitchFamily="34" charset="0"/>
              </a:rPr>
              <a:t>Genially</a:t>
            </a:r>
            <a:r>
              <a:rPr lang="es-ES" sz="3600" b="1" i="1" dirty="0" smtClean="0">
                <a:latin typeface="Arial" panose="020B0604020202020204" pitchFamily="34" charset="0"/>
                <a:cs typeface="Arial" panose="020B0604020202020204" pitchFamily="34" charset="0"/>
              </a:rPr>
              <a:t>.</a:t>
            </a:r>
            <a:endParaRPr lang="es-ES" sz="3600" b="1" i="1" dirty="0">
              <a:latin typeface="Arial" panose="020B0604020202020204" pitchFamily="34" charset="0"/>
              <a:cs typeface="Arial" panose="020B0604020202020204" pitchFamily="34" charset="0"/>
            </a:endParaRPr>
          </a:p>
        </p:txBody>
      </p:sp>
      <p:pic>
        <p:nvPicPr>
          <p:cNvPr id="8" name="Gráfico 2" descr="Claqueta con relleno sólido">
            <a:extLst>
              <a:ext uri="{FF2B5EF4-FFF2-40B4-BE49-F238E27FC236}">
                <a16:creationId xmlns="" xmlns:a16="http://schemas.microsoft.com/office/drawing/2014/main" id="{D9617BEE-F06D-40A2-A945-CE2D3A058E8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698670" y="9468812"/>
            <a:ext cx="914400" cy="914400"/>
          </a:xfrm>
          <a:prstGeom prst="rect">
            <a:avLst/>
          </a:prstGeom>
          <a:solidFill>
            <a:schemeClr val="bg1"/>
          </a:solidFill>
        </p:spPr>
      </p:pic>
      <p:sp>
        <p:nvSpPr>
          <p:cNvPr id="9" name="Rectángulo 8"/>
          <p:cNvSpPr/>
          <p:nvPr/>
        </p:nvSpPr>
        <p:spPr>
          <a:xfrm>
            <a:off x="14191296" y="9926012"/>
            <a:ext cx="4450051" cy="2308324"/>
          </a:xfrm>
          <a:prstGeom prst="rect">
            <a:avLst/>
          </a:prstGeom>
          <a:solidFill>
            <a:srgbClr val="00B0F0"/>
          </a:solidFill>
        </p:spPr>
        <p:txBody>
          <a:bodyPr wrap="square">
            <a:spAutoFit/>
          </a:bodyPr>
          <a:lstStyle/>
          <a:p>
            <a:r>
              <a:rPr lang="es-MX" sz="2400" b="1" dirty="0" smtClean="0">
                <a:latin typeface="Arial" panose="020B0604020202020204" pitchFamily="34" charset="0"/>
                <a:cs typeface="Arial" panose="020B0604020202020204" pitchFamily="34" charset="0"/>
              </a:rPr>
              <a:t>Jonathan, el video ya está realizado por el experto. Lo encontrarás en la carpeta. Por favor, realizar los ajustes de edición que consideres pertinentes. </a:t>
            </a:r>
            <a:endParaRPr lang="es-MX"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7439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21664" y="569861"/>
            <a:ext cx="18275935" cy="4566122"/>
          </a:xfrm>
          <a:prstGeom prst="rect">
            <a:avLst/>
          </a:prstGeom>
        </p:spPr>
        <p:txBody>
          <a:bodyPr wrap="square">
            <a:spAutoFit/>
          </a:bodyPr>
          <a:lstStyle/>
          <a:p>
            <a:pPr algn="just">
              <a:lnSpc>
                <a:spcPct val="107000"/>
              </a:lnSpc>
              <a:spcAft>
                <a:spcPts val="800"/>
              </a:spcAft>
            </a:pPr>
            <a:r>
              <a:rPr lang="es-MX" sz="2400" b="1" dirty="0">
                <a:latin typeface="Arial" panose="020B0604020202020204" pitchFamily="34" charset="0"/>
                <a:ea typeface="Calibri" panose="020F0502020204030204" pitchFamily="34" charset="0"/>
                <a:cs typeface="Arial" panose="020B0604020202020204" pitchFamily="34" charset="0"/>
              </a:rPr>
              <a:t>	</a:t>
            </a:r>
          </a:p>
          <a:p>
            <a:pPr lvl="1" algn="just">
              <a:lnSpc>
                <a:spcPct val="107000"/>
              </a:lnSpc>
              <a:spcAft>
                <a:spcPts val="800"/>
              </a:spcAft>
            </a:pPr>
            <a:r>
              <a:rPr lang="es-MX" sz="2400" b="1" dirty="0">
                <a:latin typeface="Arial" panose="020B0604020202020204" pitchFamily="34" charset="0"/>
                <a:cs typeface="Arial" panose="020B0604020202020204" pitchFamily="34" charset="0"/>
              </a:rPr>
              <a:t>2.3.6 Mapa de navegación</a:t>
            </a:r>
          </a:p>
          <a:p>
            <a:endParaRPr lang="es-MX" sz="2400" dirty="0">
              <a:latin typeface="Arial" panose="020B0604020202020204" pitchFamily="34" charset="0"/>
              <a:ea typeface="Calibri" panose="020F0502020204030204" pitchFamily="34" charset="0"/>
              <a:cs typeface="Arial" panose="020B0604020202020204" pitchFamily="34" charset="0"/>
            </a:endParaRPr>
          </a:p>
          <a:p>
            <a:pPr algn="just"/>
            <a:r>
              <a:rPr lang="es-MX" sz="2400" dirty="0">
                <a:latin typeface="Arial" panose="020B0604020202020204" pitchFamily="34" charset="0"/>
                <a:ea typeface="Calibri" panose="020F0502020204030204" pitchFamily="34" charset="0"/>
                <a:cs typeface="Arial" panose="020B0604020202020204" pitchFamily="34" charset="0"/>
              </a:rPr>
              <a:t>Al menos en las </a:t>
            </a:r>
            <a:r>
              <a:rPr lang="es-MX" sz="2400" dirty="0" smtClean="0">
                <a:latin typeface="Arial" panose="020B0604020202020204" pitchFamily="34" charset="0"/>
                <a:ea typeface="Calibri" panose="020F0502020204030204" pitchFamily="34" charset="0"/>
                <a:cs typeface="Arial" panose="020B0604020202020204" pitchFamily="34" charset="0"/>
              </a:rPr>
              <a:t>primeras </a:t>
            </a:r>
            <a:r>
              <a:rPr lang="es-MX" sz="2400" dirty="0">
                <a:latin typeface="Arial" panose="020B0604020202020204" pitchFamily="34" charset="0"/>
                <a:ea typeface="Calibri" panose="020F0502020204030204" pitchFamily="34" charset="0"/>
                <a:cs typeface="Arial" panose="020B0604020202020204" pitchFamily="34" charset="0"/>
              </a:rPr>
              <a:t>ocasiones que organicemos búsquedas del tesoro o cuartos de escape, es importante tener una idea gráfica del proceso para no omitir algún paso y tener claro </a:t>
            </a:r>
            <a:r>
              <a:rPr lang="es-MX" sz="2400" dirty="0" smtClean="0">
                <a:latin typeface="Arial" panose="020B0604020202020204" pitchFamily="34" charset="0"/>
                <a:ea typeface="Calibri" panose="020F0502020204030204" pitchFamily="34" charset="0"/>
                <a:cs typeface="Arial" panose="020B0604020202020204" pitchFamily="34" charset="0"/>
              </a:rPr>
              <a:t>a dónde </a:t>
            </a:r>
            <a:r>
              <a:rPr lang="es-MX" sz="2400" dirty="0">
                <a:latin typeface="Arial" panose="020B0604020202020204" pitchFamily="34" charset="0"/>
                <a:ea typeface="Calibri" panose="020F0502020204030204" pitchFamily="34" charset="0"/>
                <a:cs typeface="Arial" panose="020B0604020202020204" pitchFamily="34" charset="0"/>
              </a:rPr>
              <a:t>vamos a dirigir a nuestros usuarios en cada uno de los puntos de interacción. </a:t>
            </a:r>
            <a:r>
              <a:rPr lang="es-MX" sz="2400" dirty="0" smtClean="0">
                <a:latin typeface="Arial" panose="020B0604020202020204" pitchFamily="34" charset="0"/>
                <a:ea typeface="Calibri" panose="020F0502020204030204" pitchFamily="34" charset="0"/>
                <a:cs typeface="Arial" panose="020B0604020202020204" pitchFamily="34" charset="0"/>
              </a:rPr>
              <a:t>Además, </a:t>
            </a:r>
            <a:r>
              <a:rPr lang="es-MX" sz="2400" dirty="0">
                <a:latin typeface="Arial" panose="020B0604020202020204" pitchFamily="34" charset="0"/>
                <a:ea typeface="Calibri" panose="020F0502020204030204" pitchFamily="34" charset="0"/>
                <a:cs typeface="Arial" panose="020B0604020202020204" pitchFamily="34" charset="0"/>
              </a:rPr>
              <a:t>nos servirá para contabilizar el número de cuartos y el contenido de los mismos al momento de revisar su funcionamiento. </a:t>
            </a:r>
          </a:p>
          <a:p>
            <a:r>
              <a:rPr lang="es-MX" sz="2400" dirty="0">
                <a:latin typeface="Arial" panose="020B0604020202020204" pitchFamily="34" charset="0"/>
                <a:ea typeface="Calibri" panose="020F0502020204030204" pitchFamily="34" charset="0"/>
                <a:cs typeface="Arial" panose="020B0604020202020204" pitchFamily="34" charset="0"/>
              </a:rPr>
              <a:t> </a:t>
            </a:r>
          </a:p>
          <a:p>
            <a:r>
              <a:rPr lang="es-MX" sz="2400" dirty="0">
                <a:latin typeface="Arial" panose="020B0604020202020204" pitchFamily="34" charset="0"/>
                <a:ea typeface="Calibri" panose="020F0502020204030204" pitchFamily="34" charset="0"/>
                <a:cs typeface="Arial" panose="020B0604020202020204" pitchFamily="34" charset="0"/>
              </a:rPr>
              <a:t>Veamos </a:t>
            </a:r>
            <a:r>
              <a:rPr lang="es-MX" sz="2400" dirty="0" smtClean="0">
                <a:latin typeface="Arial" panose="020B0604020202020204" pitchFamily="34" charset="0"/>
                <a:ea typeface="Calibri" panose="020F0502020204030204" pitchFamily="34" charset="0"/>
                <a:cs typeface="Arial" panose="020B0604020202020204" pitchFamily="34" charset="0"/>
              </a:rPr>
              <a:t>cómo </a:t>
            </a:r>
            <a:r>
              <a:rPr lang="es-MX" sz="2400" dirty="0">
                <a:latin typeface="Arial" panose="020B0604020202020204" pitchFamily="34" charset="0"/>
                <a:ea typeface="Calibri" panose="020F0502020204030204" pitchFamily="34" charset="0"/>
                <a:cs typeface="Arial" panose="020B0604020202020204" pitchFamily="34" charset="0"/>
              </a:rPr>
              <a:t>queda el mapa de navegación de la búsqueda del tesoro que estamos usando de ejemplo: </a:t>
            </a:r>
          </a:p>
          <a:p>
            <a:pPr lvl="1" algn="just">
              <a:lnSpc>
                <a:spcPct val="107000"/>
              </a:lnSpc>
              <a:spcAft>
                <a:spcPts val="800"/>
              </a:spcAft>
            </a:pPr>
            <a:endParaRPr lang="es-MX" sz="2400" b="1" dirty="0">
              <a:solidFill>
                <a:schemeClr val="dk1"/>
              </a:solidFill>
              <a:highlight>
                <a:srgbClr val="FFFF00"/>
              </a:highlight>
              <a:latin typeface="Arial" panose="020B060402020202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4" name="Imagen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393" y="6705282"/>
            <a:ext cx="18275935" cy="7689144"/>
          </a:xfrm>
          <a:prstGeom prst="rect">
            <a:avLst/>
          </a:prstGeom>
          <a:noFill/>
        </p:spPr>
      </p:pic>
      <p:sp>
        <p:nvSpPr>
          <p:cNvPr id="5" name="CuadroTexto 4"/>
          <p:cNvSpPr txBox="1"/>
          <p:nvPr/>
        </p:nvSpPr>
        <p:spPr>
          <a:xfrm>
            <a:off x="-4045709" y="7620000"/>
            <a:ext cx="4667373" cy="1583895"/>
          </a:xfrm>
          <a:prstGeom prst="rect">
            <a:avLst/>
          </a:prstGeom>
          <a:solidFill>
            <a:srgbClr val="FF0000"/>
          </a:solidFill>
        </p:spPr>
        <p:txBody>
          <a:bodyPr wrap="square" rtlCol="0">
            <a:spAutoFit/>
          </a:bodyPr>
          <a:lstStyle/>
          <a:p>
            <a:r>
              <a:rPr lang="es-MX" dirty="0" smtClean="0">
                <a:solidFill>
                  <a:schemeClr val="bg1"/>
                </a:solidFill>
              </a:rPr>
              <a:t>Aurelio, recrear este recurso. </a:t>
            </a:r>
            <a:endParaRPr lang="es-MX" dirty="0">
              <a:solidFill>
                <a:schemeClr val="bg1"/>
              </a:solidFill>
            </a:endParaRPr>
          </a:p>
          <a:p>
            <a:r>
              <a:rPr lang="es-MX" dirty="0">
                <a:solidFill>
                  <a:schemeClr val="bg1"/>
                </a:solidFill>
              </a:rPr>
              <a:t> </a:t>
            </a:r>
          </a:p>
        </p:txBody>
      </p:sp>
    </p:spTree>
    <p:extLst>
      <p:ext uri="{BB962C8B-B14F-4D97-AF65-F5344CB8AC3E}">
        <p14:creationId xmlns:p14="http://schemas.microsoft.com/office/powerpoint/2010/main" val="2804852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826893" y="1066797"/>
            <a:ext cx="18044160" cy="7987873"/>
          </a:xfrm>
          <a:prstGeom prst="rect">
            <a:avLst/>
          </a:prstGeom>
          <a:solidFill>
            <a:srgbClr val="33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 name="Imagen 3">
            <a:extLst>
              <a:ext uri="{FF2B5EF4-FFF2-40B4-BE49-F238E27FC236}">
                <a16:creationId xmlns="" xmlns:a16="http://schemas.microsoft.com/office/drawing/2014/main" id="{9C167701-F7A1-4728-9709-DCFE654196F9}"/>
              </a:ext>
            </a:extLst>
          </p:cNvPr>
          <p:cNvPicPr>
            <a:picLocks noChangeAspect="1"/>
          </p:cNvPicPr>
          <p:nvPr/>
        </p:nvPicPr>
        <p:blipFill>
          <a:blip r:embed="rId2"/>
          <a:stretch>
            <a:fillRect/>
          </a:stretch>
        </p:blipFill>
        <p:spPr>
          <a:xfrm>
            <a:off x="1406008" y="2341344"/>
            <a:ext cx="9515475" cy="5438775"/>
          </a:xfrm>
          <a:prstGeom prst="rect">
            <a:avLst/>
          </a:prstGeom>
        </p:spPr>
      </p:pic>
      <p:sp>
        <p:nvSpPr>
          <p:cNvPr id="2" name="Rectángulo 1"/>
          <p:cNvSpPr/>
          <p:nvPr/>
        </p:nvSpPr>
        <p:spPr>
          <a:xfrm>
            <a:off x="11500597" y="1690579"/>
            <a:ext cx="6680078" cy="6740307"/>
          </a:xfrm>
          <a:prstGeom prst="rect">
            <a:avLst/>
          </a:prstGeom>
        </p:spPr>
        <p:txBody>
          <a:bodyPr wrap="square">
            <a:spAutoFit/>
          </a:bodyPr>
          <a:lstStyle/>
          <a:p>
            <a:pPr algn="just"/>
            <a:r>
              <a:rPr lang="es-MX" sz="2400" dirty="0">
                <a:solidFill>
                  <a:schemeClr val="bg1"/>
                </a:solidFill>
                <a:latin typeface="Arial" panose="020B0604020202020204" pitchFamily="34" charset="0"/>
                <a:cs typeface="Arial" panose="020B0604020202020204" pitchFamily="34" charset="0"/>
              </a:rPr>
              <a:t>Como se puede constatar visualmente, debemos tener habilitados </a:t>
            </a:r>
            <a:r>
              <a:rPr lang="es-MX" sz="2400" dirty="0" smtClean="0">
                <a:solidFill>
                  <a:schemeClr val="bg1"/>
                </a:solidFill>
                <a:latin typeface="Arial" panose="020B0604020202020204" pitchFamily="34" charset="0"/>
                <a:cs typeface="Arial" panose="020B0604020202020204" pitchFamily="34" charset="0"/>
              </a:rPr>
              <a:t>siete </a:t>
            </a:r>
            <a:r>
              <a:rPr lang="es-MX" sz="2400" dirty="0">
                <a:solidFill>
                  <a:schemeClr val="bg1"/>
                </a:solidFill>
                <a:latin typeface="Arial" panose="020B0604020202020204" pitchFamily="34" charset="0"/>
                <a:cs typeface="Arial" panose="020B0604020202020204" pitchFamily="34" charset="0"/>
              </a:rPr>
              <a:t>cuartos principales (están representados en la línea de cuadros azules en la parte superior) y además habrá que crear cuatro cuartos que faciliten la navegación en cada una de las tres misiones, es decir, 12 cuartos adicionales para hacer funcional el reto. Lo que nos arroja un total de 19 cuartos a configurar para crear una sensación de inmersión en la historia. </a:t>
            </a:r>
          </a:p>
          <a:p>
            <a:pPr algn="just"/>
            <a:endParaRPr lang="es-MX" sz="2400" dirty="0">
              <a:solidFill>
                <a:schemeClr val="bg1"/>
              </a:solidFill>
              <a:latin typeface="Arial" panose="020B0604020202020204" pitchFamily="34" charset="0"/>
              <a:cs typeface="Arial" panose="020B0604020202020204" pitchFamily="34" charset="0"/>
            </a:endParaRPr>
          </a:p>
          <a:p>
            <a:pPr algn="just"/>
            <a:r>
              <a:rPr lang="es-MX" sz="2400" dirty="0">
                <a:solidFill>
                  <a:schemeClr val="bg1"/>
                </a:solidFill>
                <a:latin typeface="Arial" panose="020B0604020202020204" pitchFamily="34" charset="0"/>
                <a:cs typeface="Arial" panose="020B0604020202020204" pitchFamily="34" charset="0"/>
              </a:rPr>
              <a:t>Tener este esquema también nos permite identificar que necesitamos tres materiales de estudio a localizar y compartir, así como tres cuestionarios a crear de acuerdo con los contenidos expuestos y que deben conceder al final alguna pista para resolver el acertijo del siguiente cuarto. </a:t>
            </a:r>
          </a:p>
        </p:txBody>
      </p:sp>
      <p:sp>
        <p:nvSpPr>
          <p:cNvPr id="5" name="CuadroTexto 4">
            <a:extLst>
              <a:ext uri="{FF2B5EF4-FFF2-40B4-BE49-F238E27FC236}">
                <a16:creationId xmlns="" xmlns:a16="http://schemas.microsoft.com/office/drawing/2014/main" id="{E125FC04-C554-459C-9AAB-BF83AC5D9CF8}"/>
              </a:ext>
            </a:extLst>
          </p:cNvPr>
          <p:cNvSpPr txBox="1"/>
          <p:nvPr/>
        </p:nvSpPr>
        <p:spPr>
          <a:xfrm>
            <a:off x="826893" y="9678455"/>
            <a:ext cx="17609574" cy="2322559"/>
          </a:xfrm>
          <a:prstGeom prst="rect">
            <a:avLst/>
          </a:prstGeom>
          <a:noFill/>
        </p:spPr>
        <p:txBody>
          <a:bodyPr wrap="square" rtlCol="0">
            <a:spAutoFit/>
          </a:bodyPr>
          <a:lstStyle/>
          <a:p>
            <a:endParaRPr lang="es-MX" dirty="0"/>
          </a:p>
          <a:p>
            <a:r>
              <a:rPr lang="es-MX" sz="2400" dirty="0" smtClean="0">
                <a:latin typeface="Arial" panose="020B0604020202020204" pitchFamily="34" charset="0"/>
                <a:cs typeface="Arial" panose="020B0604020202020204" pitchFamily="34" charset="0"/>
              </a:rPr>
              <a:t>Ahora, comparto </a:t>
            </a:r>
            <a:r>
              <a:rPr lang="es-MX" sz="2400" dirty="0">
                <a:latin typeface="Arial" panose="020B0604020202020204" pitchFamily="34" charset="0"/>
                <a:cs typeface="Arial" panose="020B0604020202020204" pitchFamily="34" charset="0"/>
              </a:rPr>
              <a:t>el link del producto final de este material por si lo </a:t>
            </a:r>
            <a:r>
              <a:rPr lang="es-MX" sz="2400" dirty="0" smtClean="0">
                <a:latin typeface="Arial" panose="020B0604020202020204" pitchFamily="34" charset="0"/>
                <a:cs typeface="Arial" panose="020B0604020202020204" pitchFamily="34" charset="0"/>
              </a:rPr>
              <a:t>quiere </a:t>
            </a:r>
            <a:r>
              <a:rPr lang="es-MX" sz="2400" dirty="0">
                <a:latin typeface="Arial" panose="020B0604020202020204" pitchFamily="34" charset="0"/>
                <a:cs typeface="Arial" panose="020B0604020202020204" pitchFamily="34" charset="0"/>
              </a:rPr>
              <a:t>probar </a:t>
            </a:r>
            <a:r>
              <a:rPr lang="es-MX" sz="2400" dirty="0" smtClean="0">
                <a:latin typeface="Arial" panose="020B0604020202020204" pitchFamily="34" charset="0"/>
                <a:cs typeface="Arial" panose="020B0604020202020204" pitchFamily="34" charset="0"/>
              </a:rPr>
              <a:t>usted mismo. </a:t>
            </a:r>
            <a:endParaRPr lang="es-MX" sz="2400" dirty="0">
              <a:latin typeface="Arial" panose="020B0604020202020204" pitchFamily="34" charset="0"/>
              <a:cs typeface="Arial" panose="020B0604020202020204" pitchFamily="34" charset="0"/>
            </a:endParaRPr>
          </a:p>
          <a:p>
            <a:endParaRPr lang="es-MX" sz="2400" dirty="0">
              <a:latin typeface="Arial" panose="020B0604020202020204" pitchFamily="34" charset="0"/>
              <a:cs typeface="Arial" panose="020B0604020202020204" pitchFamily="34" charset="0"/>
            </a:endParaRPr>
          </a:p>
          <a:p>
            <a:r>
              <a:rPr lang="es-MX" dirty="0">
                <a:hlinkClick r:id="rId3"/>
              </a:rPr>
              <a:t>https://view.genial.ly/618ab13dd590d20d6c0848f5/interactive-content-reto-fundamentos-didactica</a:t>
            </a:r>
            <a:endParaRPr lang="es-MX" dirty="0"/>
          </a:p>
          <a:p>
            <a:endParaRPr lang="es-MX" dirty="0"/>
          </a:p>
        </p:txBody>
      </p:sp>
      <p:sp>
        <p:nvSpPr>
          <p:cNvPr id="9" name="CuadroTexto 8"/>
          <p:cNvSpPr txBox="1"/>
          <p:nvPr/>
        </p:nvSpPr>
        <p:spPr>
          <a:xfrm>
            <a:off x="17908737" y="9717504"/>
            <a:ext cx="3781125" cy="4567019"/>
          </a:xfrm>
          <a:prstGeom prst="rect">
            <a:avLst/>
          </a:prstGeom>
          <a:solidFill>
            <a:srgbClr val="FF0000"/>
          </a:solidFill>
        </p:spPr>
        <p:txBody>
          <a:bodyPr wrap="square" rtlCol="0">
            <a:spAutoFit/>
          </a:bodyPr>
          <a:lstStyle/>
          <a:p>
            <a:r>
              <a:rPr lang="es-MX" dirty="0" smtClean="0">
                <a:solidFill>
                  <a:schemeClr val="bg1"/>
                </a:solidFill>
              </a:rPr>
              <a:t>Aurelio, este recurso ya está hecho por el experto habrá que recrearlo pues está hecho con su cuenta. Incluir también los colores que corresponde a EE de PROFA.  </a:t>
            </a:r>
            <a:endParaRPr lang="es-MX" dirty="0">
              <a:solidFill>
                <a:schemeClr val="bg1"/>
              </a:solidFill>
            </a:endParaRPr>
          </a:p>
        </p:txBody>
      </p:sp>
      <p:sp>
        <p:nvSpPr>
          <p:cNvPr id="10" name="CuadroTexto 9"/>
          <p:cNvSpPr txBox="1"/>
          <p:nvPr/>
        </p:nvSpPr>
        <p:spPr>
          <a:xfrm>
            <a:off x="-3065495" y="2036544"/>
            <a:ext cx="3781125" cy="6555769"/>
          </a:xfrm>
          <a:prstGeom prst="rect">
            <a:avLst/>
          </a:prstGeom>
          <a:solidFill>
            <a:srgbClr val="FF0000"/>
          </a:solidFill>
        </p:spPr>
        <p:txBody>
          <a:bodyPr wrap="square" rtlCol="0">
            <a:spAutoFit/>
          </a:bodyPr>
          <a:lstStyle/>
          <a:p>
            <a:r>
              <a:rPr lang="es-MX" dirty="0" smtClean="0">
                <a:solidFill>
                  <a:schemeClr val="bg1"/>
                </a:solidFill>
              </a:rPr>
              <a:t>Aurelio, esta es una captura de pantalla, habrá que rehacer. Te comparto el link donde se encuentra esta portada.  </a:t>
            </a:r>
          </a:p>
          <a:p>
            <a:endParaRPr lang="es-MX" dirty="0">
              <a:solidFill>
                <a:schemeClr val="bg1"/>
              </a:solidFill>
            </a:endParaRPr>
          </a:p>
          <a:p>
            <a:r>
              <a:rPr lang="es-MX" dirty="0">
                <a:hlinkClick r:id="rId3"/>
              </a:rPr>
              <a:t>https://</a:t>
            </a:r>
            <a:r>
              <a:rPr lang="es-MX" dirty="0" smtClean="0">
                <a:hlinkClick r:id="rId3"/>
              </a:rPr>
              <a:t>view.genial.ly/618ab13dd590d20d6c0848f5/interactive-content-reto-fundamentos-didactica</a:t>
            </a:r>
            <a:endParaRPr lang="es-MX" dirty="0"/>
          </a:p>
        </p:txBody>
      </p:sp>
    </p:spTree>
    <p:extLst>
      <p:ext uri="{BB962C8B-B14F-4D97-AF65-F5344CB8AC3E}">
        <p14:creationId xmlns:p14="http://schemas.microsoft.com/office/powerpoint/2010/main" val="2330803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87292" y="1026410"/>
            <a:ext cx="18672175" cy="985270"/>
          </a:xfrm>
          <a:prstGeom prst="rect">
            <a:avLst/>
          </a:prstGeom>
        </p:spPr>
        <p:txBody>
          <a:bodyPr wrap="square">
            <a:spAutoFit/>
          </a:bodyPr>
          <a:lstStyle/>
          <a:p>
            <a:pPr marL="457200" lvl="1" algn="just">
              <a:lnSpc>
                <a:spcPct val="107000"/>
              </a:lnSpc>
              <a:spcAft>
                <a:spcPts val="800"/>
              </a:spcAft>
            </a:pPr>
            <a:r>
              <a:rPr lang="es-MX" sz="2400" b="1" dirty="0">
                <a:latin typeface="Arial" panose="020B0604020202020204" pitchFamily="34" charset="0"/>
                <a:ea typeface="Calibri" panose="020F0502020204030204" pitchFamily="34" charset="0"/>
                <a:cs typeface="Arial" panose="020B0604020202020204" pitchFamily="34" charset="0"/>
              </a:rPr>
              <a:t>2.3.7 Premio final</a:t>
            </a: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p:txBody>
      </p:sp>
      <p:graphicFrame>
        <p:nvGraphicFramePr>
          <p:cNvPr id="3" name="Tabla 2">
            <a:extLst>
              <a:ext uri="{FF2B5EF4-FFF2-40B4-BE49-F238E27FC236}">
                <a16:creationId xmlns="" xmlns:a16="http://schemas.microsoft.com/office/drawing/2014/main" id="{7B7B7F70-8225-4B44-99A1-FC7B4A8877B0}"/>
              </a:ext>
            </a:extLst>
          </p:cNvPr>
          <p:cNvGraphicFramePr>
            <a:graphicFrameLocks noGrp="1"/>
          </p:cNvGraphicFramePr>
          <p:nvPr>
            <p:extLst>
              <p:ext uri="{D42A27DB-BD31-4B8C-83A1-F6EECF244321}">
                <p14:modId xmlns:p14="http://schemas.microsoft.com/office/powerpoint/2010/main" val="2919195663"/>
              </p:ext>
            </p:extLst>
          </p:nvPr>
        </p:nvGraphicFramePr>
        <p:xfrm>
          <a:off x="938461" y="3291840"/>
          <a:ext cx="17769838" cy="11643360"/>
        </p:xfrm>
        <a:graphic>
          <a:graphicData uri="http://schemas.openxmlformats.org/drawingml/2006/table">
            <a:tbl>
              <a:tblPr firstRow="1" bandRow="1">
                <a:tableStyleId>{5C22544A-7EE6-4342-B048-85BDC9FD1C3A}</a:tableStyleId>
              </a:tblPr>
              <a:tblGrid>
                <a:gridCol w="8884919">
                  <a:extLst>
                    <a:ext uri="{9D8B030D-6E8A-4147-A177-3AD203B41FA5}">
                      <a16:colId xmlns="" xmlns:a16="http://schemas.microsoft.com/office/drawing/2014/main" val="1506273372"/>
                    </a:ext>
                  </a:extLst>
                </a:gridCol>
                <a:gridCol w="8884919">
                  <a:extLst>
                    <a:ext uri="{9D8B030D-6E8A-4147-A177-3AD203B41FA5}">
                      <a16:colId xmlns="" xmlns:a16="http://schemas.microsoft.com/office/drawing/2014/main" val="287125046"/>
                    </a:ext>
                  </a:extLst>
                </a:gridCol>
              </a:tblGrid>
              <a:tr h="11643360">
                <a:tc>
                  <a:txBody>
                    <a:bodyPr/>
                    <a:lstStyle/>
                    <a:p>
                      <a:endParaRPr lang="es-MX" dirty="0"/>
                    </a:p>
                  </a:txBody>
                  <a:tcPr>
                    <a:solidFill>
                      <a:srgbClr val="009999"/>
                    </a:solidFill>
                  </a:tcPr>
                </a:tc>
                <a:tc>
                  <a:txBody>
                    <a:bodyPr/>
                    <a:lstStyle/>
                    <a:p>
                      <a:endParaRPr lang="es-MX" dirty="0"/>
                    </a:p>
                  </a:txBody>
                  <a:tcPr>
                    <a:solidFill>
                      <a:srgbClr val="002060"/>
                    </a:solidFill>
                  </a:tcPr>
                </a:tc>
                <a:extLst>
                  <a:ext uri="{0D108BD9-81ED-4DB2-BD59-A6C34878D82A}">
                    <a16:rowId xmlns="" xmlns:a16="http://schemas.microsoft.com/office/drawing/2014/main" val="3692042478"/>
                  </a:ext>
                </a:extLst>
              </a:tr>
            </a:tbl>
          </a:graphicData>
        </a:graphic>
      </p:graphicFrame>
      <p:sp>
        <p:nvSpPr>
          <p:cNvPr id="4" name="CuadroTexto 3">
            <a:extLst>
              <a:ext uri="{FF2B5EF4-FFF2-40B4-BE49-F238E27FC236}">
                <a16:creationId xmlns="" xmlns:a16="http://schemas.microsoft.com/office/drawing/2014/main" id="{235654BB-26EE-42EF-906F-40567E2436F4}"/>
              </a:ext>
            </a:extLst>
          </p:cNvPr>
          <p:cNvSpPr txBox="1"/>
          <p:nvPr/>
        </p:nvSpPr>
        <p:spPr>
          <a:xfrm>
            <a:off x="1948645" y="2255847"/>
            <a:ext cx="10069032" cy="461665"/>
          </a:xfrm>
          <a:prstGeom prst="rect">
            <a:avLst/>
          </a:prstGeom>
          <a:noFill/>
        </p:spPr>
        <p:txBody>
          <a:bodyPr wrap="none" rtlCol="0">
            <a:spAutoFit/>
          </a:bodyPr>
          <a:lstStyle/>
          <a:p>
            <a:r>
              <a:rPr lang="es-ES" sz="2400" dirty="0" smtClean="0">
                <a:latin typeface="Arial" panose="020B0604020202020204" pitchFamily="34" charset="0"/>
                <a:cs typeface="Arial" panose="020B0604020202020204" pitchFamily="34" charset="0"/>
              </a:rPr>
              <a:t>Ahora, para acceder a la </a:t>
            </a:r>
            <a:r>
              <a:rPr lang="es-ES" sz="2400" dirty="0">
                <a:latin typeface="Arial" panose="020B0604020202020204" pitchFamily="34" charset="0"/>
                <a:cs typeface="Arial" panose="020B0604020202020204" pitchFamily="34" charset="0"/>
              </a:rPr>
              <a:t>información </a:t>
            </a:r>
            <a:r>
              <a:rPr lang="es-ES" sz="2400" dirty="0" smtClean="0">
                <a:latin typeface="Arial" panose="020B0604020202020204" pitchFamily="34" charset="0"/>
                <a:cs typeface="Arial" panose="020B0604020202020204" pitchFamily="34" charset="0"/>
              </a:rPr>
              <a:t>haga </a:t>
            </a:r>
            <a:r>
              <a:rPr lang="es-ES" sz="2400" dirty="0">
                <a:latin typeface="Arial" panose="020B0604020202020204" pitchFamily="34" charset="0"/>
                <a:cs typeface="Arial" panose="020B0604020202020204" pitchFamily="34" charset="0"/>
              </a:rPr>
              <a:t>clic en </a:t>
            </a:r>
            <a:r>
              <a:rPr lang="es-ES" sz="2400" dirty="0" smtClean="0">
                <a:latin typeface="Arial" panose="020B0604020202020204" pitchFamily="34" charset="0"/>
                <a:cs typeface="Arial" panose="020B0604020202020204" pitchFamily="34" charset="0"/>
              </a:rPr>
              <a:t>las siguientes flechas.</a:t>
            </a:r>
            <a:endParaRPr lang="es-MX" sz="2400" dirty="0">
              <a:latin typeface="Arial" panose="020B0604020202020204" pitchFamily="34" charset="0"/>
              <a:cs typeface="Arial" panose="020B0604020202020204" pitchFamily="34" charset="0"/>
            </a:endParaRPr>
          </a:p>
        </p:txBody>
      </p:sp>
      <p:sp>
        <p:nvSpPr>
          <p:cNvPr id="5" name="Flecha: hacia la izquierda 11">
            <a:extLst>
              <a:ext uri="{FF2B5EF4-FFF2-40B4-BE49-F238E27FC236}">
                <a16:creationId xmlns="" xmlns:a16="http://schemas.microsoft.com/office/drawing/2014/main" id="{243A6876-4F8D-465C-8A31-023B0C09B3DA}"/>
              </a:ext>
            </a:extLst>
          </p:cNvPr>
          <p:cNvSpPr/>
          <p:nvPr/>
        </p:nvSpPr>
        <p:spPr>
          <a:xfrm>
            <a:off x="8215560" y="4328160"/>
            <a:ext cx="978408" cy="458241"/>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Flecha: hacia la izquierda 12">
            <a:extLst>
              <a:ext uri="{FF2B5EF4-FFF2-40B4-BE49-F238E27FC236}">
                <a16:creationId xmlns="" xmlns:a16="http://schemas.microsoft.com/office/drawing/2014/main" id="{8A421A42-62CB-4C8C-B9B7-E1127E7B45C5}"/>
              </a:ext>
            </a:extLst>
          </p:cNvPr>
          <p:cNvSpPr/>
          <p:nvPr/>
        </p:nvSpPr>
        <p:spPr>
          <a:xfrm rot="10800000">
            <a:off x="10417740" y="4326636"/>
            <a:ext cx="978408" cy="458241"/>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461" y="2165709"/>
            <a:ext cx="664720" cy="628522"/>
          </a:xfrm>
          <a:prstGeom prst="rect">
            <a:avLst/>
          </a:prstGeom>
        </p:spPr>
      </p:pic>
      <p:sp>
        <p:nvSpPr>
          <p:cNvPr id="8" name="Rectángulo 7"/>
          <p:cNvSpPr/>
          <p:nvPr/>
        </p:nvSpPr>
        <p:spPr>
          <a:xfrm>
            <a:off x="3559740" y="6614160"/>
            <a:ext cx="4297680" cy="3718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200" b="1" dirty="0">
                <a:solidFill>
                  <a:srgbClr val="C00000"/>
                </a:solidFill>
                <a:latin typeface="Arial" panose="020B0604020202020204" pitchFamily="34" charset="0"/>
                <a:cs typeface="Arial" panose="020B0604020202020204" pitchFamily="34" charset="0"/>
              </a:rPr>
              <a:t>Ícono que indique premio</a:t>
            </a:r>
          </a:p>
        </p:txBody>
      </p:sp>
      <p:sp>
        <p:nvSpPr>
          <p:cNvPr id="9" name="Rectángulo 8"/>
          <p:cNvSpPr/>
          <p:nvPr/>
        </p:nvSpPr>
        <p:spPr>
          <a:xfrm>
            <a:off x="12398940" y="6614160"/>
            <a:ext cx="4297680" cy="3718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200" b="1" dirty="0">
                <a:solidFill>
                  <a:srgbClr val="C00000"/>
                </a:solidFill>
                <a:latin typeface="Arial" panose="020B0604020202020204" pitchFamily="34" charset="0"/>
                <a:cs typeface="Arial" panose="020B0604020202020204" pitchFamily="34" charset="0"/>
              </a:rPr>
              <a:t>Ícono de insignia </a:t>
            </a:r>
          </a:p>
        </p:txBody>
      </p:sp>
      <p:sp>
        <p:nvSpPr>
          <p:cNvPr id="10" name="Rectángulo 9"/>
          <p:cNvSpPr/>
          <p:nvPr/>
        </p:nvSpPr>
        <p:spPr>
          <a:xfrm>
            <a:off x="18976174" y="3510728"/>
            <a:ext cx="4645825" cy="45664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solidFill>
                  <a:schemeClr val="tx1"/>
                </a:solidFill>
              </a:rPr>
              <a:t>Presentar en pestañas deslizables hacia a derecha o izquierda, según corresponda </a:t>
            </a:r>
          </a:p>
          <a:p>
            <a:endParaRPr lang="es-MX" dirty="0">
              <a:solidFill>
                <a:schemeClr val="tx1"/>
              </a:solidFill>
            </a:endParaRPr>
          </a:p>
          <a:p>
            <a:r>
              <a:rPr lang="es-MX" dirty="0" smtClean="0">
                <a:solidFill>
                  <a:schemeClr val="tx1"/>
                </a:solidFill>
              </a:rPr>
              <a:t>La </a:t>
            </a:r>
            <a:r>
              <a:rPr lang="es-MX" dirty="0">
                <a:solidFill>
                  <a:schemeClr val="tx1"/>
                </a:solidFill>
              </a:rPr>
              <a:t>información para cada ventana se encuentra en la diapositiva 39.</a:t>
            </a:r>
          </a:p>
        </p:txBody>
      </p:sp>
      <p:sp>
        <p:nvSpPr>
          <p:cNvPr id="11" name="Rectángulo 10"/>
          <p:cNvSpPr/>
          <p:nvPr/>
        </p:nvSpPr>
        <p:spPr>
          <a:xfrm>
            <a:off x="18750174" y="8759361"/>
            <a:ext cx="4969847" cy="351849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smtClean="0"/>
              <a:t>Aurelio, en los comentarios puedes revisar la propuesta que hizo Josafat de íconos. Lo dejamos a tu consideración por si sugieres cambiarlos a hacer algún ajuste. </a:t>
            </a:r>
            <a:endParaRPr lang="es-MX" dirty="0"/>
          </a:p>
        </p:txBody>
      </p:sp>
    </p:spTree>
    <p:extLst>
      <p:ext uri="{BB962C8B-B14F-4D97-AF65-F5344CB8AC3E}">
        <p14:creationId xmlns:p14="http://schemas.microsoft.com/office/powerpoint/2010/main" val="417587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76687" y="2031604"/>
            <a:ext cx="8099971" cy="13353399"/>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Como se puede constatar con lo revisado hasta ahora, crear contenidos interactivos no es una tarea fácil, requiere de grandes cantidades </a:t>
            </a:r>
            <a:r>
              <a:rPr lang="es-MX" sz="2400" dirty="0" smtClean="0">
                <a:latin typeface="Arial" panose="020B0604020202020204" pitchFamily="34" charset="0"/>
                <a:ea typeface="Calibri" panose="020F0502020204030204" pitchFamily="34" charset="0"/>
                <a:cs typeface="Arial" panose="020B0604020202020204" pitchFamily="34" charset="0"/>
              </a:rPr>
              <a:t>de tiempo</a:t>
            </a:r>
            <a:r>
              <a:rPr lang="es-MX" sz="2400" dirty="0">
                <a:latin typeface="Arial" panose="020B0604020202020204" pitchFamily="34" charset="0"/>
                <a:ea typeface="Calibri" panose="020F0502020204030204" pitchFamily="34" charset="0"/>
                <a:cs typeface="Arial" panose="020B0604020202020204" pitchFamily="34" charset="0"/>
              </a:rPr>
              <a:t>, dedicación y trabajo planificado. Sin embargo, la recompensa es amplia, pues sus alumnos se mantendrán enganchados y motivados a lo largo del proceso de aprendizaje.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Se recomienda utilizar estos materiales de aprendizajes basados en juegos como preparación para llevar un modelo de trabajo al estilo de aula invertida: los estudiantes revisan estos materiales en casa y tienen como misión llegar al aula con los premios y conocimientos ganados. De esta </a:t>
            </a:r>
            <a:r>
              <a:rPr lang="es-MX" sz="2400" dirty="0" smtClean="0">
                <a:latin typeface="Arial" panose="020B0604020202020204" pitchFamily="34" charset="0"/>
                <a:ea typeface="Calibri" panose="020F0502020204030204" pitchFamily="34" charset="0"/>
                <a:cs typeface="Arial" panose="020B0604020202020204" pitchFamily="34" charset="0"/>
              </a:rPr>
              <a:t>manera, </a:t>
            </a:r>
            <a:r>
              <a:rPr lang="es-MX" sz="2400" dirty="0">
                <a:latin typeface="Arial" panose="020B0604020202020204" pitchFamily="34" charset="0"/>
                <a:ea typeface="Calibri" panose="020F0502020204030204" pitchFamily="34" charset="0"/>
                <a:cs typeface="Arial" panose="020B0604020202020204" pitchFamily="34" charset="0"/>
              </a:rPr>
              <a:t>podrán participar de forma más dinámica en otras actividades de socialización y reforzamiento actitudinal derivado de los contenidos revisados.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Si a estas actividades de socialización y reforzamiento actitudinal también las puntuamos e incluimos en un sistema clasificatorio donde les demos títulos, avatares o misiones especiales, estaremos </a:t>
            </a:r>
            <a:r>
              <a:rPr lang="es-MX" sz="2400" dirty="0" smtClean="0">
                <a:latin typeface="Arial" panose="020B0604020202020204" pitchFamily="34" charset="0"/>
                <a:ea typeface="Calibri" panose="020F0502020204030204" pitchFamily="34" charset="0"/>
                <a:cs typeface="Arial" panose="020B0604020202020204" pitchFamily="34" charset="0"/>
              </a:rPr>
              <a:t>concentrando a </a:t>
            </a:r>
            <a:r>
              <a:rPr lang="es-MX" sz="2400" dirty="0">
                <a:latin typeface="Arial" panose="020B0604020202020204" pitchFamily="34" charset="0"/>
                <a:ea typeface="Calibri" panose="020F0502020204030204" pitchFamily="34" charset="0"/>
                <a:cs typeface="Arial" panose="020B0604020202020204" pitchFamily="34" charset="0"/>
              </a:rPr>
              <a:t>los alumnos en grupos de desempeño que nos permitirán distribuirlos de forma uniforme para misiones y juegos posteriores. Se pueden crear misiones </a:t>
            </a:r>
            <a:r>
              <a:rPr lang="es-MX" sz="2400" dirty="0" smtClean="0">
                <a:latin typeface="Arial" panose="020B0604020202020204" pitchFamily="34" charset="0"/>
                <a:ea typeface="Calibri" panose="020F0502020204030204" pitchFamily="34" charset="0"/>
                <a:cs typeface="Arial" panose="020B0604020202020204" pitchFamily="34" charset="0"/>
              </a:rPr>
              <a:t>en las que sea </a:t>
            </a:r>
            <a:r>
              <a:rPr lang="es-MX" sz="2400" dirty="0">
                <a:latin typeface="Arial" panose="020B0604020202020204" pitchFamily="34" charset="0"/>
                <a:ea typeface="Calibri" panose="020F0502020204030204" pitchFamily="34" charset="0"/>
                <a:cs typeface="Arial" panose="020B0604020202020204" pitchFamily="34" charset="0"/>
              </a:rPr>
              <a:t>necesario que participen en brigadas mixtas de acuerdo con sus avatares ganados, así podríamos crear brigadas que necesariamente tengan un mago, un espadachín y un arquero, los cuales están agrupados así por el sistema de insignias que se van ganando en relación con los juegos de socialización en el aula.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p:txBody>
      </p:sp>
      <p:sp>
        <p:nvSpPr>
          <p:cNvPr id="3" name="Rectángulo 2"/>
          <p:cNvSpPr/>
          <p:nvPr/>
        </p:nvSpPr>
        <p:spPr>
          <a:xfrm>
            <a:off x="9881054" y="1387197"/>
            <a:ext cx="8406946" cy="13997806"/>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Por poner un ejemplo, los magos pueden ser aquellos que más insignias ganan en los juegos de conocimiento, mientras que los espadachines pueden ser los que destacan en la </a:t>
            </a:r>
            <a:r>
              <a:rPr lang="es-MX" sz="2400" dirty="0" smtClean="0">
                <a:latin typeface="Arial" panose="020B0604020202020204" pitchFamily="34" charset="0"/>
                <a:ea typeface="Calibri" panose="020F0502020204030204" pitchFamily="34" charset="0"/>
                <a:cs typeface="Arial" panose="020B0604020202020204" pitchFamily="34" charset="0"/>
              </a:rPr>
              <a:t>socialización, </a:t>
            </a:r>
            <a:r>
              <a:rPr lang="es-MX" sz="2400" dirty="0">
                <a:latin typeface="Arial" panose="020B0604020202020204" pitchFamily="34" charset="0"/>
                <a:ea typeface="Calibri" panose="020F0502020204030204" pitchFamily="34" charset="0"/>
                <a:cs typeface="Arial" panose="020B0604020202020204" pitchFamily="34" charset="0"/>
              </a:rPr>
              <a:t>y los arqueros </a:t>
            </a:r>
            <a:r>
              <a:rPr lang="es-MX" sz="2400" dirty="0" smtClean="0">
                <a:latin typeface="Arial" panose="020B0604020202020204" pitchFamily="34" charset="0"/>
                <a:ea typeface="Calibri" panose="020F0502020204030204" pitchFamily="34" charset="0"/>
                <a:cs typeface="Arial" panose="020B0604020202020204" pitchFamily="34" charset="0"/>
              </a:rPr>
              <a:t>por </a:t>
            </a:r>
            <a:r>
              <a:rPr lang="es-MX" sz="2400" dirty="0">
                <a:latin typeface="Arial" panose="020B0604020202020204" pitchFamily="34" charset="0"/>
                <a:ea typeface="Calibri" panose="020F0502020204030204" pitchFamily="34" charset="0"/>
                <a:cs typeface="Arial" panose="020B0604020202020204" pitchFamily="34" charset="0"/>
              </a:rPr>
              <a:t>su capacidad de observación y rapidez de ver el punto central del problema. Los alumnos están jugando y socializando, mientras nosotros los vamos asociando de acuerdo con sus competencias sociales y profesionales.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La gamificación en el aula puede adquirir </a:t>
            </a:r>
            <a:r>
              <a:rPr lang="es-MX" sz="2400" dirty="0" smtClean="0">
                <a:latin typeface="Arial" panose="020B0604020202020204" pitchFamily="34" charset="0"/>
                <a:ea typeface="Calibri" panose="020F0502020204030204" pitchFamily="34" charset="0"/>
                <a:cs typeface="Arial" panose="020B0604020202020204" pitchFamily="34" charset="0"/>
              </a:rPr>
              <a:t>niveles sorprendentes de profundidad, </a:t>
            </a:r>
            <a:r>
              <a:rPr lang="es-MX" sz="2400" dirty="0">
                <a:latin typeface="Arial" panose="020B0604020202020204" pitchFamily="34" charset="0"/>
                <a:ea typeface="Calibri" panose="020F0502020204030204" pitchFamily="34" charset="0"/>
                <a:cs typeface="Arial" panose="020B0604020202020204" pitchFamily="34" charset="0"/>
              </a:rPr>
              <a:t>el límite es su imaginación y la apertura que tenga para escuchar a sus alumnos, sus colegas y las experiencias que </a:t>
            </a:r>
            <a:r>
              <a:rPr lang="es-MX" sz="2400" dirty="0" smtClean="0">
                <a:latin typeface="Arial" panose="020B0604020202020204" pitchFamily="34" charset="0"/>
                <a:ea typeface="Calibri" panose="020F0502020204030204" pitchFamily="34" charset="0"/>
                <a:cs typeface="Arial" panose="020B0604020202020204" pitchFamily="34" charset="0"/>
              </a:rPr>
              <a:t>éstos </a:t>
            </a:r>
            <a:r>
              <a:rPr lang="es-MX" sz="2400" dirty="0">
                <a:latin typeface="Arial" panose="020B0604020202020204" pitchFamily="34" charset="0"/>
                <a:ea typeface="Calibri" panose="020F0502020204030204" pitchFamily="34" charset="0"/>
                <a:cs typeface="Arial" panose="020B0604020202020204" pitchFamily="34" charset="0"/>
              </a:rPr>
              <a:t>han tenido con este tipo de trabajo. Claro está que algo así no se construye de la noche a la mañana, debe ser un proceso </a:t>
            </a:r>
            <a:r>
              <a:rPr lang="es-MX" sz="2400" dirty="0" smtClean="0">
                <a:latin typeface="Arial" panose="020B0604020202020204" pitchFamily="34" charset="0"/>
                <a:ea typeface="Calibri" panose="020F0502020204030204" pitchFamily="34" charset="0"/>
                <a:cs typeface="Arial" panose="020B0604020202020204" pitchFamily="34" charset="0"/>
              </a:rPr>
              <a:t>progresivo en el que poco a poco vaya </a:t>
            </a:r>
            <a:r>
              <a:rPr lang="es-MX" sz="2400" dirty="0">
                <a:latin typeface="Arial" panose="020B0604020202020204" pitchFamily="34" charset="0"/>
                <a:ea typeface="Calibri" panose="020F0502020204030204" pitchFamily="34" charset="0"/>
                <a:cs typeface="Arial" panose="020B0604020202020204" pitchFamily="34" charset="0"/>
              </a:rPr>
              <a:t>modelando una ruta de aprendizaje rica en experiencias y emociones para su alumnado. Quizás al cabo de tres o cuatro años de trabajo y experimentación pueda tener ya una propuesta de curso lo bastante robusta como para considerarla un producto terminado que sólo necesite revisiones y ajustes mínimos a lo largo del tiempo.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r>
              <a:rPr lang="es-MX" sz="2400" dirty="0">
                <a:latin typeface="Arial" panose="020B0604020202020204" pitchFamily="34" charset="0"/>
                <a:ea typeface="Calibri" panose="020F0502020204030204" pitchFamily="34" charset="0"/>
                <a:cs typeface="Arial" panose="020B0604020202020204" pitchFamily="34" charset="0"/>
              </a:rPr>
              <a:t>La recomendación es empezar con algunas actividades que considere puede resolver con estos materiales interactivos, </a:t>
            </a:r>
            <a:r>
              <a:rPr lang="es-MX" sz="2400" dirty="0" smtClean="0">
                <a:latin typeface="Arial" panose="020B0604020202020204" pitchFamily="34" charset="0"/>
                <a:ea typeface="Calibri" panose="020F0502020204030204" pitchFamily="34" charset="0"/>
                <a:cs typeface="Arial" panose="020B0604020202020204" pitchFamily="34" charset="0"/>
              </a:rPr>
              <a:t>que vaya </a:t>
            </a:r>
            <a:r>
              <a:rPr lang="es-MX" sz="2400" dirty="0">
                <a:latin typeface="Arial" panose="020B0604020202020204" pitchFamily="34" charset="0"/>
                <a:ea typeface="Calibri" panose="020F0502020204030204" pitchFamily="34" charset="0"/>
                <a:cs typeface="Arial" panose="020B0604020202020204" pitchFamily="34" charset="0"/>
              </a:rPr>
              <a:t>conectándolas con </a:t>
            </a:r>
            <a:r>
              <a:rPr lang="es-MX" sz="2400" dirty="0" smtClean="0">
                <a:latin typeface="Arial" panose="020B0604020202020204" pitchFamily="34" charset="0"/>
                <a:ea typeface="Calibri" panose="020F0502020204030204" pitchFamily="34" charset="0"/>
                <a:cs typeface="Arial" panose="020B0604020202020204" pitchFamily="34" charset="0"/>
              </a:rPr>
              <a:t>las dinámicas </a:t>
            </a:r>
            <a:r>
              <a:rPr lang="es-MX" sz="2400" dirty="0">
                <a:latin typeface="Arial" panose="020B0604020202020204" pitchFamily="34" charset="0"/>
                <a:ea typeface="Calibri" panose="020F0502020204030204" pitchFamily="34" charset="0"/>
                <a:cs typeface="Arial" panose="020B0604020202020204" pitchFamily="34" charset="0"/>
              </a:rPr>
              <a:t>que hace en el aula para que el reforzamiento vaya fluyendo de forma natural. Una vez que logre ligar el material interactivo con las dinámicas en el aula, identifique </a:t>
            </a:r>
            <a:r>
              <a:rPr lang="es-MX" sz="2400" dirty="0" smtClean="0">
                <a:latin typeface="Arial" panose="020B0604020202020204" pitchFamily="34" charset="0"/>
                <a:ea typeface="Calibri" panose="020F0502020204030204" pitchFamily="34" charset="0"/>
                <a:cs typeface="Arial" panose="020B0604020202020204" pitchFamily="34" charset="0"/>
              </a:rPr>
              <a:t>cómo </a:t>
            </a:r>
            <a:r>
              <a:rPr lang="es-MX" sz="2400" dirty="0">
                <a:latin typeface="Arial" panose="020B0604020202020204" pitchFamily="34" charset="0"/>
                <a:ea typeface="Calibri" panose="020F0502020204030204" pitchFamily="34" charset="0"/>
                <a:cs typeface="Arial" panose="020B0604020202020204" pitchFamily="34" charset="0"/>
              </a:rPr>
              <a:t>se agrupan sus alumnos en función a su desempeño y estilos de aprendizaje y comience a otorgar insignias que le permitan identificarlos con facilidad y comience a proponer aventuras colaborativas </a:t>
            </a:r>
            <a:r>
              <a:rPr lang="es-MX" sz="2400" dirty="0" smtClean="0">
                <a:latin typeface="Arial" panose="020B0604020202020204" pitchFamily="34" charset="0"/>
                <a:ea typeface="Calibri" panose="020F0502020204030204" pitchFamily="34" charset="0"/>
                <a:cs typeface="Arial" panose="020B0604020202020204" pitchFamily="34" charset="0"/>
              </a:rPr>
              <a:t>donde las </a:t>
            </a:r>
            <a:r>
              <a:rPr lang="es-MX" sz="2400" dirty="0">
                <a:latin typeface="Arial" panose="020B0604020202020204" pitchFamily="34" charset="0"/>
                <a:ea typeface="Calibri" panose="020F0502020204030204" pitchFamily="34" charset="0"/>
                <a:cs typeface="Arial" panose="020B0604020202020204" pitchFamily="34" charset="0"/>
              </a:rPr>
              <a:t>medallas y premios de la interacción social impacten en los juegos virtuales y viceversa. ¡Tanto usted como sus alumnos se van a divertir muchísimo!</a:t>
            </a:r>
            <a:endParaRPr lang="es-MX" sz="2400" dirty="0">
              <a:latin typeface="Arial" panose="020B0604020202020204" pitchFamily="34" charset="0"/>
              <a:cs typeface="Arial" panose="020B0604020202020204" pitchFamily="34" charset="0"/>
            </a:endParaRPr>
          </a:p>
        </p:txBody>
      </p:sp>
      <p:sp>
        <p:nvSpPr>
          <p:cNvPr id="4" name="CuadroTexto 3"/>
          <p:cNvSpPr txBox="1"/>
          <p:nvPr/>
        </p:nvSpPr>
        <p:spPr>
          <a:xfrm>
            <a:off x="2710543" y="715303"/>
            <a:ext cx="3102429" cy="589520"/>
          </a:xfrm>
          <a:prstGeom prst="rect">
            <a:avLst/>
          </a:prstGeom>
          <a:noFill/>
        </p:spPr>
        <p:txBody>
          <a:bodyPr wrap="square" rtlCol="0">
            <a:spAutoFit/>
          </a:bodyPr>
          <a:lstStyle/>
          <a:p>
            <a:pPr algn="ctr"/>
            <a:r>
              <a:rPr lang="es-MX" dirty="0">
                <a:solidFill>
                  <a:srgbClr val="FF0000"/>
                </a:solidFill>
              </a:rPr>
              <a:t>VENTANA 1 </a:t>
            </a:r>
          </a:p>
        </p:txBody>
      </p:sp>
      <p:sp>
        <p:nvSpPr>
          <p:cNvPr id="5" name="CuadroTexto 4"/>
          <p:cNvSpPr txBox="1"/>
          <p:nvPr/>
        </p:nvSpPr>
        <p:spPr>
          <a:xfrm>
            <a:off x="12533312" y="632929"/>
            <a:ext cx="3102429" cy="589520"/>
          </a:xfrm>
          <a:prstGeom prst="rect">
            <a:avLst/>
          </a:prstGeom>
          <a:noFill/>
        </p:spPr>
        <p:txBody>
          <a:bodyPr wrap="square" rtlCol="0">
            <a:spAutoFit/>
          </a:bodyPr>
          <a:lstStyle/>
          <a:p>
            <a:pPr algn="ctr"/>
            <a:r>
              <a:rPr lang="es-MX" dirty="0">
                <a:solidFill>
                  <a:srgbClr val="FF0000"/>
                </a:solidFill>
              </a:rPr>
              <a:t>VENTANA 2 </a:t>
            </a:r>
          </a:p>
        </p:txBody>
      </p:sp>
    </p:spTree>
    <p:extLst>
      <p:ext uri="{BB962C8B-B14F-4D97-AF65-F5344CB8AC3E}">
        <p14:creationId xmlns:p14="http://schemas.microsoft.com/office/powerpoint/2010/main" val="168094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292224" y="2521797"/>
            <a:ext cx="17573289" cy="10957230"/>
          </a:xfrm>
          <a:prstGeom prst="rect">
            <a:avLst/>
          </a:prstGeom>
        </p:spPr>
        <p:txBody>
          <a:bodyPr wrap="square">
            <a:spAutoFit/>
          </a:bodyPr>
          <a:lstStyle/>
          <a:p>
            <a:pPr algn="just">
              <a:lnSpc>
                <a:spcPct val="107000"/>
              </a:lnSpc>
              <a:spcAft>
                <a:spcPts val="800"/>
              </a:spcAft>
            </a:pPr>
            <a:endParaRPr lang="es-MX" sz="2400" dirty="0">
              <a:effectLst/>
              <a:latin typeface="Arial" panose="020B0604020202020204" pitchFamily="34" charset="0"/>
              <a:ea typeface="Calibri" panose="020F0502020204030204" pitchFamily="34" charset="0"/>
              <a:cs typeface="Arial" panose="020B0604020202020204" pitchFamily="34" charset="0"/>
            </a:endParaRPr>
          </a:p>
          <a:p>
            <a:pPr algn="just"/>
            <a:r>
              <a:rPr lang="es-MX" sz="2400" b="1" dirty="0" smtClean="0">
                <a:solidFill>
                  <a:srgbClr val="0070C0"/>
                </a:solidFill>
                <a:latin typeface="Arial" panose="020B0604020202020204" pitchFamily="34" charset="0"/>
                <a:cs typeface="Arial" panose="020B0604020202020204" pitchFamily="34" charset="0"/>
              </a:rPr>
              <a:t>Ventajas</a:t>
            </a:r>
            <a:endParaRPr lang="es-MX" sz="2400" dirty="0" smtClean="0">
              <a:solidFill>
                <a:srgbClr val="0070C0"/>
              </a:solidFill>
              <a:latin typeface="Arial" panose="020B0604020202020204" pitchFamily="34" charset="0"/>
              <a:cs typeface="Arial" panose="020B0604020202020204" pitchFamily="34" charset="0"/>
            </a:endParaRPr>
          </a:p>
          <a:p>
            <a:pPr lvl="0" algn="just"/>
            <a:r>
              <a:rPr lang="es-MX" sz="2400" b="1" dirty="0" smtClean="0">
                <a:solidFill>
                  <a:srgbClr val="0070C0"/>
                </a:solidFill>
                <a:latin typeface="Arial" panose="020B0604020202020204" pitchFamily="34" charset="0"/>
                <a:cs typeface="Arial" panose="020B0604020202020204" pitchFamily="34" charset="0"/>
              </a:rPr>
              <a:t>Motivación</a:t>
            </a:r>
            <a:r>
              <a:rPr lang="es-MX" sz="2400" dirty="0">
                <a:solidFill>
                  <a:srgbClr val="0070C0"/>
                </a:solidFill>
                <a:latin typeface="Arial" panose="020B0604020202020204" pitchFamily="34" charset="0"/>
                <a:cs typeface="Arial" panose="020B0604020202020204" pitchFamily="34" charset="0"/>
              </a:rPr>
              <a:t>. Aunque no sea fácil conseguir el nivel de motivación que suscitan los videojuegos, la </a:t>
            </a:r>
            <a:r>
              <a:rPr lang="es-MX" sz="2400" dirty="0" err="1">
                <a:solidFill>
                  <a:srgbClr val="0070C0"/>
                </a:solidFill>
                <a:latin typeface="Arial" panose="020B0604020202020204" pitchFamily="34" charset="0"/>
                <a:cs typeface="Arial" panose="020B0604020202020204" pitchFamily="34" charset="0"/>
              </a:rPr>
              <a:t>ludificación</a:t>
            </a:r>
            <a:r>
              <a:rPr lang="es-MX" sz="2400" dirty="0">
                <a:solidFill>
                  <a:srgbClr val="0070C0"/>
                </a:solidFill>
                <a:latin typeface="Arial" panose="020B0604020202020204" pitchFamily="34" charset="0"/>
                <a:cs typeface="Arial" panose="020B0604020202020204" pitchFamily="34" charset="0"/>
              </a:rPr>
              <a:t> puede incrementar el atractivo de ciertas tareas académicas mejorando la calidad de enseñanza y aprendizaje.</a:t>
            </a:r>
          </a:p>
          <a:p>
            <a:pPr lvl="0" algn="just"/>
            <a:r>
              <a:rPr lang="es-MX" sz="2400" b="1" dirty="0">
                <a:solidFill>
                  <a:srgbClr val="0070C0"/>
                </a:solidFill>
                <a:latin typeface="Arial" panose="020B0604020202020204" pitchFamily="34" charset="0"/>
                <a:cs typeface="Arial" panose="020B0604020202020204" pitchFamily="34" charset="0"/>
              </a:rPr>
              <a:t>Alfabetización tecnológica</a:t>
            </a:r>
            <a:r>
              <a:rPr lang="es-MX" sz="2400" dirty="0">
                <a:solidFill>
                  <a:srgbClr val="0070C0"/>
                </a:solidFill>
                <a:latin typeface="Arial" panose="020B0604020202020204" pitchFamily="34" charset="0"/>
                <a:cs typeface="Arial" panose="020B0604020202020204" pitchFamily="34" charset="0"/>
              </a:rPr>
              <a:t>. El uso de videojuegos y tareas </a:t>
            </a:r>
            <a:r>
              <a:rPr lang="es-MX" sz="2400" dirty="0" err="1">
                <a:solidFill>
                  <a:srgbClr val="0070C0"/>
                </a:solidFill>
                <a:latin typeface="Arial" panose="020B0604020202020204" pitchFamily="34" charset="0"/>
                <a:cs typeface="Arial" panose="020B0604020202020204" pitchFamily="34" charset="0"/>
              </a:rPr>
              <a:t>gamificadas</a:t>
            </a:r>
            <a:r>
              <a:rPr lang="es-MX" sz="2400" dirty="0">
                <a:solidFill>
                  <a:srgbClr val="0070C0"/>
                </a:solidFill>
                <a:latin typeface="Arial" panose="020B0604020202020204" pitchFamily="34" charset="0"/>
                <a:cs typeface="Arial" panose="020B0604020202020204" pitchFamily="34" charset="0"/>
              </a:rPr>
              <a:t> con las </a:t>
            </a:r>
            <a:r>
              <a:rPr lang="es-MX" sz="2400" dirty="0" err="1">
                <a:solidFill>
                  <a:srgbClr val="0070C0"/>
                </a:solidFill>
                <a:latin typeface="Arial" panose="020B0604020202020204" pitchFamily="34" charset="0"/>
                <a:cs typeface="Arial" panose="020B0604020202020204" pitchFamily="34" charset="0"/>
              </a:rPr>
              <a:t>TIC’s</a:t>
            </a:r>
            <a:r>
              <a:rPr lang="es-MX" sz="2400" dirty="0">
                <a:solidFill>
                  <a:srgbClr val="0070C0"/>
                </a:solidFill>
                <a:latin typeface="Arial" panose="020B0604020202020204" pitchFamily="34" charset="0"/>
                <a:cs typeface="Arial" panose="020B0604020202020204" pitchFamily="34" charset="0"/>
              </a:rPr>
              <a:t> favorece que el niño/a desarrolle habilidades en el manejo del ordenador, el </a:t>
            </a:r>
            <a:r>
              <a:rPr lang="es-MX" sz="2400" i="1" dirty="0">
                <a:solidFill>
                  <a:srgbClr val="0070C0"/>
                </a:solidFill>
                <a:latin typeface="Arial" panose="020B0604020202020204" pitchFamily="34" charset="0"/>
                <a:cs typeface="Arial" panose="020B0604020202020204" pitchFamily="34" charset="0"/>
              </a:rPr>
              <a:t>software</a:t>
            </a:r>
            <a:r>
              <a:rPr lang="es-MX" sz="2400" dirty="0">
                <a:solidFill>
                  <a:srgbClr val="0070C0"/>
                </a:solidFill>
                <a:latin typeface="Arial" panose="020B0604020202020204" pitchFamily="34" charset="0"/>
                <a:cs typeface="Arial" panose="020B0604020202020204" pitchFamily="34" charset="0"/>
              </a:rPr>
              <a:t> y las redes. Esta formación tendrá transferencia positiva hacia otras tareas más académicas.</a:t>
            </a:r>
          </a:p>
          <a:p>
            <a:pPr lvl="0" algn="just"/>
            <a:r>
              <a:rPr lang="es-MX" sz="2400" b="1" dirty="0">
                <a:solidFill>
                  <a:schemeClr val="accent1">
                    <a:lumMod val="75000"/>
                  </a:schemeClr>
                </a:solidFill>
                <a:latin typeface="Arial" panose="020B0604020202020204" pitchFamily="34" charset="0"/>
                <a:cs typeface="Arial" panose="020B0604020202020204" pitchFamily="34" charset="0"/>
              </a:rPr>
              <a:t>Mentalidad multitarea</a:t>
            </a:r>
            <a:r>
              <a:rPr lang="es-MX" sz="2400" dirty="0">
                <a:solidFill>
                  <a:schemeClr val="accent1">
                    <a:lumMod val="75000"/>
                  </a:schemeClr>
                </a:solidFill>
                <a:latin typeface="Arial" panose="020B0604020202020204" pitchFamily="34" charset="0"/>
                <a:cs typeface="Arial" panose="020B0604020202020204" pitchFamily="34" charset="0"/>
              </a:rPr>
              <a:t>. Es posible mejorar la capacidad de captar distintos detalles de una o varias </a:t>
            </a:r>
            <a:r>
              <a:rPr lang="es-MX" sz="2400" dirty="0" smtClean="0">
                <a:solidFill>
                  <a:schemeClr val="accent1">
                    <a:lumMod val="75000"/>
                  </a:schemeClr>
                </a:solidFill>
                <a:latin typeface="Arial" panose="020B0604020202020204" pitchFamily="34" charset="0"/>
                <a:cs typeface="Arial" panose="020B0604020202020204" pitchFamily="34" charset="0"/>
              </a:rPr>
              <a:t>pantallas, </a:t>
            </a:r>
            <a:r>
              <a:rPr lang="es-MX" sz="2400" dirty="0">
                <a:solidFill>
                  <a:schemeClr val="accent1">
                    <a:lumMod val="75000"/>
                  </a:schemeClr>
                </a:solidFill>
                <a:latin typeface="Arial" panose="020B0604020202020204" pitchFamily="34" charset="0"/>
                <a:cs typeface="Arial" panose="020B0604020202020204" pitchFamily="34" charset="0"/>
              </a:rPr>
              <a:t>lo cual supone una evolución en la lectura en pantallas y en el acceso general a la información digital.</a:t>
            </a:r>
          </a:p>
          <a:p>
            <a:pPr lvl="0" algn="just"/>
            <a:r>
              <a:rPr lang="es-MX" sz="2400" b="1" dirty="0">
                <a:solidFill>
                  <a:schemeClr val="accent1">
                    <a:lumMod val="75000"/>
                  </a:schemeClr>
                </a:solidFill>
                <a:latin typeface="Arial" panose="020B0604020202020204" pitchFamily="34" charset="0"/>
                <a:cs typeface="Arial" panose="020B0604020202020204" pitchFamily="34" charset="0"/>
              </a:rPr>
              <a:t>Trabajo en equipo</a:t>
            </a:r>
            <a:r>
              <a:rPr lang="es-MX" sz="2400" dirty="0">
                <a:solidFill>
                  <a:schemeClr val="accent1">
                    <a:lumMod val="75000"/>
                  </a:schemeClr>
                </a:solidFill>
                <a:latin typeface="Arial" panose="020B0604020202020204" pitchFamily="34" charset="0"/>
                <a:cs typeface="Arial" panose="020B0604020202020204" pitchFamily="34" charset="0"/>
              </a:rPr>
              <a:t>. Los juegos actuales basados en las redes sociales facilitan la comunicación e intercambio con los demás. Las tareas </a:t>
            </a:r>
            <a:r>
              <a:rPr lang="es-MX" sz="2400" dirty="0" smtClean="0">
                <a:solidFill>
                  <a:schemeClr val="accent1">
                    <a:lumMod val="75000"/>
                  </a:schemeClr>
                </a:solidFill>
                <a:latin typeface="Arial" panose="020B0604020202020204" pitchFamily="34" charset="0"/>
                <a:cs typeface="Arial" panose="020B0604020202020204" pitchFamily="34" charset="0"/>
              </a:rPr>
              <a:t>TIC´s </a:t>
            </a:r>
            <a:r>
              <a:rPr lang="es-MX" sz="2400" dirty="0">
                <a:solidFill>
                  <a:schemeClr val="accent1">
                    <a:lumMod val="75000"/>
                  </a:schemeClr>
                </a:solidFill>
                <a:latin typeface="Arial" panose="020B0604020202020204" pitchFamily="34" charset="0"/>
                <a:cs typeface="Arial" panose="020B0604020202020204" pitchFamily="34" charset="0"/>
              </a:rPr>
              <a:t>que utilizan recursos </a:t>
            </a:r>
            <a:r>
              <a:rPr lang="es-MX" sz="2400" i="1" dirty="0" smtClean="0">
                <a:solidFill>
                  <a:schemeClr val="accent1">
                    <a:lumMod val="75000"/>
                  </a:schemeClr>
                </a:solidFill>
                <a:latin typeface="Arial" panose="020B0604020202020204" pitchFamily="34" charset="0"/>
                <a:cs typeface="Arial" panose="020B0604020202020204" pitchFamily="34" charset="0"/>
              </a:rPr>
              <a:t>web</a:t>
            </a:r>
            <a:r>
              <a:rPr lang="es-MX" sz="2400" dirty="0" smtClean="0">
                <a:solidFill>
                  <a:schemeClr val="accent1">
                    <a:lumMod val="75000"/>
                  </a:schemeClr>
                </a:solidFill>
                <a:latin typeface="Arial" panose="020B0604020202020204" pitchFamily="34" charset="0"/>
                <a:cs typeface="Arial" panose="020B0604020202020204" pitchFamily="34" charset="0"/>
              </a:rPr>
              <a:t> </a:t>
            </a:r>
            <a:r>
              <a:rPr lang="es-MX" sz="2400" dirty="0">
                <a:solidFill>
                  <a:schemeClr val="accent1">
                    <a:lumMod val="75000"/>
                  </a:schemeClr>
                </a:solidFill>
                <a:latin typeface="Arial" panose="020B0604020202020204" pitchFamily="34" charset="0"/>
                <a:cs typeface="Arial" panose="020B0604020202020204" pitchFamily="34" charset="0"/>
              </a:rPr>
              <a:t>2.0 también pueden desarrollar este enfoque.</a:t>
            </a:r>
          </a:p>
          <a:p>
            <a:pPr lvl="0" algn="just"/>
            <a:r>
              <a:rPr lang="es-MX" sz="2400" b="1" dirty="0">
                <a:solidFill>
                  <a:schemeClr val="accent1">
                    <a:lumMod val="75000"/>
                  </a:schemeClr>
                </a:solidFill>
                <a:latin typeface="Arial" panose="020B0604020202020204" pitchFamily="34" charset="0"/>
                <a:cs typeface="Arial" panose="020B0604020202020204" pitchFamily="34" charset="0"/>
              </a:rPr>
              <a:t>Instrucción individualizada</a:t>
            </a:r>
            <a:r>
              <a:rPr lang="es-MX" sz="2400" dirty="0">
                <a:solidFill>
                  <a:schemeClr val="accent1">
                    <a:lumMod val="75000"/>
                  </a:schemeClr>
                </a:solidFill>
                <a:latin typeface="Arial" panose="020B0604020202020204" pitchFamily="34" charset="0"/>
                <a:cs typeface="Arial" panose="020B0604020202020204" pitchFamily="34" charset="0"/>
              </a:rPr>
              <a:t>. Cada alumno/a puede jugar y aprender por sí mismo siguiendo su propio ritmo.</a:t>
            </a:r>
          </a:p>
          <a:p>
            <a:pPr algn="just"/>
            <a:r>
              <a:rPr lang="es-MX" sz="2400" dirty="0">
                <a:solidFill>
                  <a:srgbClr val="FF0000"/>
                </a:solidFill>
                <a:latin typeface="Arial" panose="020B0604020202020204" pitchFamily="34" charset="0"/>
                <a:cs typeface="Arial" panose="020B0604020202020204" pitchFamily="34" charset="0"/>
              </a:rPr>
              <a:t> </a:t>
            </a:r>
          </a:p>
          <a:p>
            <a:pPr algn="just"/>
            <a:r>
              <a:rPr lang="es-MX" sz="2400" b="1" dirty="0" smtClean="0">
                <a:solidFill>
                  <a:srgbClr val="0070C0"/>
                </a:solidFill>
                <a:latin typeface="Arial" panose="020B0604020202020204" pitchFamily="34" charset="0"/>
                <a:cs typeface="Arial" panose="020B0604020202020204" pitchFamily="34" charset="0"/>
              </a:rPr>
              <a:t>Inconvenientes </a:t>
            </a:r>
            <a:endParaRPr lang="es-MX" sz="2400" dirty="0">
              <a:solidFill>
                <a:srgbClr val="0070C0"/>
              </a:solidFill>
              <a:latin typeface="Arial" panose="020B0604020202020204" pitchFamily="34" charset="0"/>
              <a:cs typeface="Arial" panose="020B0604020202020204" pitchFamily="34" charset="0"/>
            </a:endParaRPr>
          </a:p>
          <a:p>
            <a:pPr lvl="0" algn="just"/>
            <a:r>
              <a:rPr lang="es-MX" sz="2400" b="1" dirty="0">
                <a:solidFill>
                  <a:srgbClr val="0070C0"/>
                </a:solidFill>
                <a:latin typeface="Arial" panose="020B0604020202020204" pitchFamily="34" charset="0"/>
                <a:cs typeface="Arial" panose="020B0604020202020204" pitchFamily="34" charset="0"/>
              </a:rPr>
              <a:t>Elevado coste</a:t>
            </a:r>
            <a:r>
              <a:rPr lang="es-MX" sz="2400" dirty="0">
                <a:solidFill>
                  <a:srgbClr val="0070C0"/>
                </a:solidFill>
                <a:latin typeface="Arial" panose="020B0604020202020204" pitchFamily="34" charset="0"/>
                <a:cs typeface="Arial" panose="020B0604020202020204" pitchFamily="34" charset="0"/>
              </a:rPr>
              <a:t>. Conseguir videojuegos de calidad en un programa educativo resulta muy costoso. Tanto editoriales como instituciones no se encuentran en situación de </a:t>
            </a:r>
            <a:r>
              <a:rPr lang="es-MX" sz="2400" dirty="0" smtClean="0">
                <a:solidFill>
                  <a:srgbClr val="0070C0"/>
                </a:solidFill>
                <a:latin typeface="Arial" panose="020B0604020202020204" pitchFamily="34" charset="0"/>
                <a:cs typeface="Arial" panose="020B0604020202020204" pitchFamily="34" charset="0"/>
              </a:rPr>
              <a:t>afrontarlo, </a:t>
            </a:r>
            <a:r>
              <a:rPr lang="es-MX" sz="2400" dirty="0">
                <a:solidFill>
                  <a:srgbClr val="0070C0"/>
                </a:solidFill>
                <a:latin typeface="Arial" panose="020B0604020202020204" pitchFamily="34" charset="0"/>
                <a:cs typeface="Arial" panose="020B0604020202020204" pitchFamily="34" charset="0"/>
              </a:rPr>
              <a:t>y menos en los tiempos actuales. Los </a:t>
            </a:r>
            <a:r>
              <a:rPr lang="es-MX" sz="2400" dirty="0" smtClean="0">
                <a:solidFill>
                  <a:srgbClr val="0070C0"/>
                </a:solidFill>
                <a:latin typeface="Arial" panose="020B0604020202020204" pitchFamily="34" charset="0"/>
                <a:cs typeface="Arial" panose="020B0604020202020204" pitchFamily="34" charset="0"/>
              </a:rPr>
              <a:t>multimedia </a:t>
            </a:r>
            <a:r>
              <a:rPr lang="es-MX" sz="2400" dirty="0">
                <a:solidFill>
                  <a:srgbClr val="0070C0"/>
                </a:solidFill>
                <a:latin typeface="Arial" panose="020B0604020202020204" pitchFamily="34" charset="0"/>
                <a:cs typeface="Arial" panose="020B0604020202020204" pitchFamily="34" charset="0"/>
              </a:rPr>
              <a:t>elaborados hasta la fecha son producciones </a:t>
            </a:r>
            <a:r>
              <a:rPr lang="es-MX" sz="2400" dirty="0" smtClean="0">
                <a:solidFill>
                  <a:srgbClr val="0070C0"/>
                </a:solidFill>
                <a:latin typeface="Arial" panose="020B0604020202020204" pitchFamily="34" charset="0"/>
                <a:cs typeface="Arial" panose="020B0604020202020204" pitchFamily="34" charset="0"/>
              </a:rPr>
              <a:t>creados </a:t>
            </a:r>
            <a:r>
              <a:rPr lang="es-MX" sz="2400" dirty="0">
                <a:solidFill>
                  <a:srgbClr val="0070C0"/>
                </a:solidFill>
                <a:latin typeface="Arial" panose="020B0604020202020204" pitchFamily="34" charset="0"/>
                <a:cs typeface="Arial" panose="020B0604020202020204" pitchFamily="34" charset="0"/>
              </a:rPr>
              <a:t>con un presupuesto muy modesto que se alejan de forma considerable de los videojuegos comerciales, no se ajustan a los principios de calidad de la gamificación, no funcionan adecuadamente o son mini juegos muy limitados en cuanto a su alcance.</a:t>
            </a:r>
          </a:p>
          <a:p>
            <a:pPr lvl="0" algn="just"/>
            <a:r>
              <a:rPr lang="es-MX" sz="2400" b="1" dirty="0">
                <a:solidFill>
                  <a:srgbClr val="0070C0"/>
                </a:solidFill>
                <a:latin typeface="Arial" panose="020B0604020202020204" pitchFamily="34" charset="0"/>
                <a:cs typeface="Arial" panose="020B0604020202020204" pitchFamily="34" charset="0"/>
              </a:rPr>
              <a:t>Distracción y pérdida de tiempo</a:t>
            </a:r>
            <a:r>
              <a:rPr lang="es-MX" sz="2400" dirty="0">
                <a:solidFill>
                  <a:srgbClr val="0070C0"/>
                </a:solidFill>
                <a:latin typeface="Arial" panose="020B0604020202020204" pitchFamily="34" charset="0"/>
                <a:cs typeface="Arial" panose="020B0604020202020204" pitchFamily="34" charset="0"/>
              </a:rPr>
              <a:t>. Los juegos no desarrollan de forma suficiente habilidades valiosas desde el punto de vista educativo (por ejemplo, aquellas relacionadas con la expresión oral). Por otra parte, cuando fomentan otras lo hacen de forma difusa y con una elevada pérdida de tiempo.</a:t>
            </a:r>
          </a:p>
          <a:p>
            <a:pPr lvl="0" algn="just"/>
            <a:r>
              <a:rPr lang="es-MX" sz="2400" b="1" dirty="0">
                <a:solidFill>
                  <a:srgbClr val="0070C0"/>
                </a:solidFill>
                <a:latin typeface="Arial" panose="020B0604020202020204" pitchFamily="34" charset="0"/>
                <a:cs typeface="Arial" panose="020B0604020202020204" pitchFamily="34" charset="0"/>
              </a:rPr>
              <a:t>Inadecuada formación en valores</a:t>
            </a:r>
            <a:r>
              <a:rPr lang="es-MX" sz="2400" dirty="0">
                <a:solidFill>
                  <a:srgbClr val="0070C0"/>
                </a:solidFill>
                <a:latin typeface="Arial" panose="020B0604020202020204" pitchFamily="34" charset="0"/>
                <a:cs typeface="Arial" panose="020B0604020202020204" pitchFamily="34" charset="0"/>
              </a:rPr>
              <a:t>. Los alumnos son competitivos y desean ganar al sistema de cualquier forma dando </a:t>
            </a:r>
            <a:r>
              <a:rPr lang="es-MX" sz="2400" dirty="0" smtClean="0">
                <a:solidFill>
                  <a:srgbClr val="0070C0"/>
                </a:solidFill>
                <a:latin typeface="Arial" panose="020B0604020202020204" pitchFamily="34" charset="0"/>
                <a:cs typeface="Arial" panose="020B0604020202020204" pitchFamily="34" charset="0"/>
              </a:rPr>
              <a:t>lugar, </a:t>
            </a:r>
            <a:r>
              <a:rPr lang="es-MX" sz="2400" dirty="0">
                <a:solidFill>
                  <a:srgbClr val="0070C0"/>
                </a:solidFill>
                <a:latin typeface="Arial" panose="020B0604020202020204" pitchFamily="34" charset="0"/>
                <a:cs typeface="Arial" panose="020B0604020202020204" pitchFamily="34" charset="0"/>
              </a:rPr>
              <a:t>en muchas </a:t>
            </a:r>
            <a:r>
              <a:rPr lang="es-MX" sz="2400" dirty="0" smtClean="0">
                <a:solidFill>
                  <a:srgbClr val="0070C0"/>
                </a:solidFill>
                <a:latin typeface="Arial" panose="020B0604020202020204" pitchFamily="34" charset="0"/>
                <a:cs typeface="Arial" panose="020B0604020202020204" pitchFamily="34" charset="0"/>
              </a:rPr>
              <a:t>ocasiones, </a:t>
            </a:r>
            <a:r>
              <a:rPr lang="es-MX" sz="2400" dirty="0">
                <a:solidFill>
                  <a:srgbClr val="0070C0"/>
                </a:solidFill>
                <a:latin typeface="Arial" panose="020B0604020202020204" pitchFamily="34" charset="0"/>
                <a:cs typeface="Arial" panose="020B0604020202020204" pitchFamily="34" charset="0"/>
              </a:rPr>
              <a:t>a escasos o no deseados resultados de aprendizaje.</a:t>
            </a:r>
          </a:p>
          <a:p>
            <a:pPr lvl="0" algn="just"/>
            <a:r>
              <a:rPr lang="es-MX" sz="2400" b="1" dirty="0">
                <a:solidFill>
                  <a:srgbClr val="0070C0"/>
                </a:solidFill>
                <a:latin typeface="Arial" panose="020B0604020202020204" pitchFamily="34" charset="0"/>
                <a:cs typeface="Arial" panose="020B0604020202020204" pitchFamily="34" charset="0"/>
              </a:rPr>
              <a:t>Equilibrio entre lo lúdico y lo formativo</a:t>
            </a:r>
            <a:r>
              <a:rPr lang="es-MX" sz="2400" dirty="0">
                <a:solidFill>
                  <a:srgbClr val="0070C0"/>
                </a:solidFill>
                <a:latin typeface="Arial" panose="020B0604020202020204" pitchFamily="34" charset="0"/>
                <a:cs typeface="Arial" panose="020B0604020202020204" pitchFamily="34" charset="0"/>
              </a:rPr>
              <a:t>. Es muy difícil encontrar el término medio que permita disponer de un juego atractivo donde se realice un aprendizaje efectivo desde el ámbito educativo.</a:t>
            </a:r>
          </a:p>
          <a:p>
            <a:pPr lvl="0" algn="just"/>
            <a:r>
              <a:rPr lang="es-MX" sz="2400" b="1" dirty="0">
                <a:solidFill>
                  <a:srgbClr val="0070C0"/>
                </a:solidFill>
                <a:latin typeface="Arial" panose="020B0604020202020204" pitchFamily="34" charset="0"/>
                <a:cs typeface="Arial" panose="020B0604020202020204" pitchFamily="34" charset="0"/>
              </a:rPr>
              <a:t>Motivación efímera</a:t>
            </a:r>
            <a:r>
              <a:rPr lang="es-MX" sz="2400" dirty="0">
                <a:solidFill>
                  <a:srgbClr val="0070C0"/>
                </a:solidFill>
                <a:latin typeface="Arial" panose="020B0604020202020204" pitchFamily="34" charset="0"/>
                <a:cs typeface="Arial" panose="020B0604020202020204" pitchFamily="34" charset="0"/>
              </a:rPr>
              <a:t>. Las ganas de obtener premios y recompensas no perduran en el tiempo y terminan aburriendo una vez superada la novedad inicial.</a:t>
            </a:r>
          </a:p>
          <a:p>
            <a:pPr algn="just">
              <a:lnSpc>
                <a:spcPct val="107000"/>
              </a:lnSpc>
              <a:spcAft>
                <a:spcPts val="800"/>
              </a:spcAft>
            </a:pP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03546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38461" y="895265"/>
            <a:ext cx="17927053" cy="120088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lvl="1"/>
            <a:r>
              <a:rPr lang="es-MX" sz="2400" b="1" dirty="0">
                <a:latin typeface="Arial" panose="020B0604020202020204" pitchFamily="34" charset="0"/>
                <a:cs typeface="Arial" panose="020B0604020202020204" pitchFamily="34" charset="0"/>
              </a:rPr>
              <a:t>2.1.5 Mecánicas del </a:t>
            </a:r>
            <a:r>
              <a:rPr lang="es-MX" sz="2400" b="1" dirty="0" smtClean="0">
                <a:latin typeface="Arial" panose="020B0604020202020204" pitchFamily="34" charset="0"/>
                <a:cs typeface="Arial" panose="020B0604020202020204" pitchFamily="34" charset="0"/>
              </a:rPr>
              <a:t>juego</a:t>
            </a:r>
            <a:endParaRPr lang="es-MX" sz="2400" b="1" dirty="0">
              <a:latin typeface="Arial" panose="020B0604020202020204" pitchFamily="34" charset="0"/>
              <a:cs typeface="Arial" panose="020B0604020202020204" pitchFamily="34" charset="0"/>
            </a:endParaRPr>
          </a:p>
        </p:txBody>
      </p:sp>
      <p:sp>
        <p:nvSpPr>
          <p:cNvPr id="3" name="Rectángulo 2"/>
          <p:cNvSpPr/>
          <p:nvPr/>
        </p:nvSpPr>
        <p:spPr>
          <a:xfrm>
            <a:off x="1276203" y="2569602"/>
            <a:ext cx="17251568" cy="13148215"/>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Las mecánicas son recursos que se utilizan en los juegos para generar disfrute, adhesión, fidelización o compromiso en el usuario. Básicamente plantean un reto y una forma de conseguirlo. A continuación, se analizan las mecánicas del juego más habituales que se pueden aplicar para </a:t>
            </a:r>
            <a:r>
              <a:rPr lang="es-MX" sz="2400" dirty="0" err="1">
                <a:latin typeface="Arial" panose="020B0604020202020204" pitchFamily="34" charset="0"/>
                <a:ea typeface="Calibri" panose="020F0502020204030204" pitchFamily="34" charset="0"/>
                <a:cs typeface="Arial" panose="020B0604020202020204" pitchFamily="34" charset="0"/>
              </a:rPr>
              <a:t>gamificar</a:t>
            </a:r>
            <a:r>
              <a:rPr lang="es-MX" sz="2400" dirty="0">
                <a:latin typeface="Arial" panose="020B0604020202020204" pitchFamily="34" charset="0"/>
                <a:ea typeface="Calibri" panose="020F0502020204030204" pitchFamily="34" charset="0"/>
                <a:cs typeface="Arial" panose="020B0604020202020204" pitchFamily="34" charset="0"/>
              </a:rPr>
              <a:t> una actividad con TIC.</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A continuación, haga </a:t>
            </a:r>
            <a:r>
              <a:rPr lang="es-MX" sz="2400" dirty="0">
                <a:latin typeface="Arial" panose="020B0604020202020204" pitchFamily="34" charset="0"/>
                <a:ea typeface="Calibri" panose="020F0502020204030204" pitchFamily="34" charset="0"/>
                <a:cs typeface="Arial" panose="020B0604020202020204" pitchFamily="34" charset="0"/>
              </a:rPr>
              <a:t>clic en cada </a:t>
            </a:r>
            <a:r>
              <a:rPr lang="es-MX" sz="2400" dirty="0" smtClean="0">
                <a:latin typeface="Arial" panose="020B0604020202020204" pitchFamily="34" charset="0"/>
                <a:ea typeface="Calibri" panose="020F0502020204030204" pitchFamily="34" charset="0"/>
                <a:cs typeface="Arial" panose="020B0604020202020204" pitchFamily="34" charset="0"/>
              </a:rPr>
              <a:t>ventana para </a:t>
            </a:r>
            <a:r>
              <a:rPr lang="es-MX" sz="2400" dirty="0">
                <a:latin typeface="Arial" panose="020B0604020202020204" pitchFamily="34" charset="0"/>
                <a:ea typeface="Calibri" panose="020F0502020204030204" pitchFamily="34" charset="0"/>
                <a:cs typeface="Arial" panose="020B0604020202020204" pitchFamily="34" charset="0"/>
              </a:rPr>
              <a:t>leer la información completa.</a:t>
            </a: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0"/>
              </a:spcAft>
              <a:buFont typeface="Symbol" panose="05050102010706020507" pitchFamily="18" charset="2"/>
              <a:buChar char=""/>
            </a:pPr>
            <a:r>
              <a:rPr lang="es-MX" sz="2400" b="1" dirty="0">
                <a:solidFill>
                  <a:srgbClr val="0070C0"/>
                </a:solidFill>
                <a:latin typeface="Arial" panose="020B0604020202020204" pitchFamily="34" charset="0"/>
                <a:ea typeface="Calibri" panose="020F0502020204030204" pitchFamily="34" charset="0"/>
                <a:cs typeface="Arial" panose="020B0604020202020204" pitchFamily="34" charset="0"/>
              </a:rPr>
              <a:t>Recolección</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 Consiste en avanzar recolectando objetos que se van situando en una «estantería virtual». El afán por coleccionar cromos, sellos, libros, chapas, programas informáticos, es una motivación importante para muchas personas. La contemplación de los objetos conseguidos y su exhibición frente a otros </a:t>
            </a:r>
            <a:r>
              <a:rPr lang="es-MX" sz="2400" dirty="0" smtClean="0">
                <a:solidFill>
                  <a:srgbClr val="0070C0"/>
                </a:solidFill>
                <a:latin typeface="Arial" panose="020B0604020202020204" pitchFamily="34" charset="0"/>
                <a:ea typeface="Calibri" panose="020F0502020204030204" pitchFamily="34" charset="0"/>
                <a:cs typeface="Arial" panose="020B0604020202020204" pitchFamily="34" charset="0"/>
              </a:rPr>
              <a:t>genera, </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en </a:t>
            </a:r>
            <a:r>
              <a:rPr lang="es-MX" sz="2400" dirty="0" smtClean="0">
                <a:solidFill>
                  <a:srgbClr val="0070C0"/>
                </a:solidFill>
                <a:latin typeface="Arial" panose="020B0604020202020204" pitchFamily="34" charset="0"/>
                <a:ea typeface="Calibri" panose="020F0502020204030204" pitchFamily="34" charset="0"/>
                <a:cs typeface="Arial" panose="020B0604020202020204" pitchFamily="34" charset="0"/>
              </a:rPr>
              <a:t>ocasiones, </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suma satisfacción. Ejemplo: Las propuestas de investigación orientada por </a:t>
            </a:r>
            <a:r>
              <a:rPr lang="es-MX" sz="2400" dirty="0" smtClean="0">
                <a:solidFill>
                  <a:srgbClr val="0070C0"/>
                </a:solidFill>
                <a:latin typeface="Arial" panose="020B0604020202020204" pitchFamily="34" charset="0"/>
                <a:ea typeface="Calibri" panose="020F0502020204030204" pitchFamily="34" charset="0"/>
                <a:cs typeface="Arial" panose="020B0604020202020204" pitchFamily="34" charset="0"/>
              </a:rPr>
              <a:t>internet </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pueden basarse en recolectar imágenes concretas que se copian y pegan sobre una tabla de un documento.</a:t>
            </a:r>
          </a:p>
          <a:p>
            <a:pPr marL="342900" lvl="0" indent="-342900" algn="just">
              <a:lnSpc>
                <a:spcPct val="107000"/>
              </a:lnSpc>
              <a:spcAft>
                <a:spcPts val="0"/>
              </a:spcAft>
              <a:buFont typeface="Symbol" panose="05050102010706020507" pitchFamily="18" charset="2"/>
              <a:buChar char=""/>
            </a:pPr>
            <a:r>
              <a:rPr lang="es-MX" sz="2400" b="1" dirty="0">
                <a:solidFill>
                  <a:srgbClr val="0070C0"/>
                </a:solidFill>
                <a:latin typeface="Arial" panose="020B0604020202020204" pitchFamily="34" charset="0"/>
                <a:ea typeface="Calibri" panose="020F0502020204030204" pitchFamily="34" charset="0"/>
                <a:cs typeface="Arial" panose="020B0604020202020204" pitchFamily="34" charset="0"/>
              </a:rPr>
              <a:t>Puntos</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 Representan el </a:t>
            </a:r>
            <a:r>
              <a:rPr lang="es-MX" sz="2400" i="1" dirty="0">
                <a:solidFill>
                  <a:srgbClr val="0070C0"/>
                </a:solidFill>
                <a:latin typeface="Arial" panose="020B0604020202020204" pitchFamily="34" charset="0"/>
                <a:ea typeface="Calibri" panose="020F0502020204030204" pitchFamily="34" charset="0"/>
                <a:cs typeface="Arial" panose="020B0604020202020204" pitchFamily="34" charset="0"/>
              </a:rPr>
              <a:t>feedback</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 simple e inmediato de nuestras acciones en el </a:t>
            </a:r>
            <a:r>
              <a:rPr lang="es-MX" sz="2400" dirty="0" smtClean="0">
                <a:solidFill>
                  <a:srgbClr val="0070C0"/>
                </a:solidFill>
                <a:latin typeface="Arial" panose="020B0604020202020204" pitchFamily="34" charset="0"/>
                <a:ea typeface="Calibri" panose="020F0502020204030204" pitchFamily="34" charset="0"/>
                <a:cs typeface="Arial" panose="020B0604020202020204" pitchFamily="34" charset="0"/>
              </a:rPr>
              <a:t>juego</a:t>
            </a:r>
            <a:r>
              <a:rPr lang="es-MX" sz="2400" dirty="0" smtClean="0">
                <a:solidFill>
                  <a:srgbClr val="FF0000"/>
                </a:solidFill>
                <a:latin typeface="Arial" panose="020B0604020202020204" pitchFamily="34" charset="0"/>
                <a:ea typeface="Calibri" panose="020F0502020204030204" pitchFamily="34" charset="0"/>
                <a:cs typeface="Arial" panose="020B0604020202020204" pitchFamily="34" charset="0"/>
              </a:rPr>
              <a:t>,</a:t>
            </a:r>
            <a:r>
              <a:rPr lang="es-MX" sz="2400" dirty="0" smtClean="0">
                <a:solidFill>
                  <a:srgbClr val="0070C0"/>
                </a:solidFill>
                <a:latin typeface="Arial" panose="020B0604020202020204" pitchFamily="34" charset="0"/>
                <a:ea typeface="Calibri" panose="020F0502020204030204" pitchFamily="34" charset="0"/>
                <a:cs typeface="Arial" panose="020B0604020202020204" pitchFamily="34" charset="0"/>
              </a:rPr>
              <a:t> </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a la vez que nos permiten compararnos con los demás. Es algo común a muchas facetas de la vida cotidiana y académica: exámenes, evaluación de actuaciones o proyectos, revisión de trabajos, etc. Es un recurso fácil de aplicar para </a:t>
            </a:r>
            <a:r>
              <a:rPr lang="es-MX" sz="2400" dirty="0" err="1">
                <a:solidFill>
                  <a:srgbClr val="0070C0"/>
                </a:solidFill>
                <a:latin typeface="Arial" panose="020B0604020202020204" pitchFamily="34" charset="0"/>
                <a:ea typeface="Calibri" panose="020F0502020204030204" pitchFamily="34" charset="0"/>
                <a:cs typeface="Arial" panose="020B0604020202020204" pitchFamily="34" charset="0"/>
              </a:rPr>
              <a:t>gamificar</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 una actividad. Cada tarea a realizar se valora con una puntuación en función de su dificultad. El alumno/a puede elegir realizar unas tareas u otras en función de los puntos que representan para obtener un cómputo final.</a:t>
            </a:r>
          </a:p>
          <a:p>
            <a:pPr marL="342900" lvl="0" indent="-342900" algn="just">
              <a:lnSpc>
                <a:spcPct val="107000"/>
              </a:lnSpc>
              <a:spcAft>
                <a:spcPts val="0"/>
              </a:spcAft>
              <a:buFont typeface="Symbol" panose="05050102010706020507" pitchFamily="18" charset="2"/>
              <a:buChar char=""/>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Clasificaciones. Los puntos aportan una información absoluta de la performance alcanzada en un juego. Por ejemplo, conseguir 54.000 puntos en un videojuego. Sin embargo, este valor a veces no nos permite saber si eso es poco o es mucho. Las clasificaciones añaden la información relativa de la comparación con otros usuarios o consigo mismos en sucesivas tentativas. Potencian sumamente la competitividad orientada hacia ellos mismos o hacia los demás. Los rankings ofrecen información inmediata al jugador de su participación.</a:t>
            </a:r>
          </a:p>
          <a:p>
            <a:pPr marL="342900" lvl="0" indent="-342900" algn="just">
              <a:lnSpc>
                <a:spcPct val="107000"/>
              </a:lnSpc>
              <a:spcAft>
                <a:spcPts val="0"/>
              </a:spcAft>
              <a:buFont typeface="Symbol" panose="05050102010706020507" pitchFamily="18" charset="2"/>
              <a:buChar char=""/>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Niveles. El desarrollo de una serie finita de niveles en el juego proporciona una forma más fácil de comparar los resultados de los jugadores. Los puntos se podrán obtener más fácil o difícilmente en función del nivel del juego alcanzado. El nivel conseguido por un jugador aporta información de su grado de implicación en el juego, a la vez que le proporciona nuevos retos a superar.</a:t>
            </a:r>
          </a:p>
          <a:p>
            <a:pPr marL="342900" lvl="0" indent="-342900" algn="just">
              <a:lnSpc>
                <a:spcPct val="107000"/>
              </a:lnSpc>
              <a:spcAft>
                <a:spcPts val="0"/>
              </a:spcAft>
              <a:buFont typeface="Symbol" panose="05050102010706020507" pitchFamily="18" charset="2"/>
              <a:buChar char=""/>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Premios. Se obtienen al ganar los retos propuestos. Estos premios o recompensas suelen ser virtuales en forma de insignias o privilegios para seguir jugando. Los bonos son premios especiales que se proporcionan por sorpresa para motivar a conseguir más.</a:t>
            </a:r>
          </a:p>
          <a:p>
            <a:pPr marL="342900" lvl="0" indent="-342900" algn="just">
              <a:lnSpc>
                <a:spcPct val="107000"/>
              </a:lnSpc>
              <a:spcAft>
                <a:spcPts val="800"/>
              </a:spcAft>
              <a:buFont typeface="Symbol" panose="05050102010706020507" pitchFamily="18" charset="2"/>
              <a:buChar char=""/>
            </a:pPr>
            <a:r>
              <a:rPr lang="es-MX" sz="2400" b="1" dirty="0">
                <a:solidFill>
                  <a:srgbClr val="0070C0"/>
                </a:solidFill>
                <a:latin typeface="Arial" panose="020B0604020202020204" pitchFamily="34" charset="0"/>
                <a:ea typeface="Calibri" panose="020F0502020204030204" pitchFamily="34" charset="0"/>
                <a:cs typeface="Arial" panose="020B0604020202020204" pitchFamily="34" charset="0"/>
              </a:rPr>
              <a:t>Retroalimentación</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 Conviene proporcionar al usuario algún tipo de retroalimentación cuando ha realizado una tarea con éxito (refuerzo positivo</a:t>
            </a:r>
            <a:r>
              <a:rPr lang="es-MX" sz="2400" dirty="0" smtClean="0">
                <a:solidFill>
                  <a:srgbClr val="0070C0"/>
                </a:solidFill>
                <a:latin typeface="Arial" panose="020B0604020202020204" pitchFamily="34" charset="0"/>
                <a:ea typeface="Calibri" panose="020F0502020204030204" pitchFamily="34" charset="0"/>
                <a:cs typeface="Arial" panose="020B0604020202020204" pitchFamily="34" charset="0"/>
              </a:rPr>
              <a:t>), </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o bien ocurre algo que resulte de su interés (notificación). Los videojuegos suelen atender al detalle estas retroalimentaciones que se proporcionan al usuario para generar la sensación de que están constantemente atendidos y de esta forma motivar la participación.</a:t>
            </a:r>
            <a:endParaRPr lang="es-MX" sz="2400"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7356" y="4242536"/>
            <a:ext cx="664720" cy="590636"/>
          </a:xfrm>
          <a:prstGeom prst="rect">
            <a:avLst/>
          </a:prstGeom>
        </p:spPr>
      </p:pic>
      <p:sp>
        <p:nvSpPr>
          <p:cNvPr id="5" name="CuadroTexto 4"/>
          <p:cNvSpPr txBox="1"/>
          <p:nvPr/>
        </p:nvSpPr>
        <p:spPr>
          <a:xfrm>
            <a:off x="18865513" y="6522720"/>
            <a:ext cx="2775286" cy="2578270"/>
          </a:xfrm>
          <a:prstGeom prst="rect">
            <a:avLst/>
          </a:prstGeom>
          <a:solidFill>
            <a:srgbClr val="FF0000"/>
          </a:solidFill>
        </p:spPr>
        <p:txBody>
          <a:bodyPr wrap="square" rtlCol="0">
            <a:spAutoFit/>
          </a:bodyPr>
          <a:lstStyle/>
          <a:p>
            <a:r>
              <a:rPr lang="es-MX" dirty="0" smtClean="0">
                <a:solidFill>
                  <a:schemeClr val="bg1"/>
                </a:solidFill>
              </a:rPr>
              <a:t>Aurelio, trasladar a un recursos con ventanas </a:t>
            </a:r>
            <a:r>
              <a:rPr lang="es-MX" dirty="0">
                <a:solidFill>
                  <a:schemeClr val="bg1"/>
                </a:solidFill>
              </a:rPr>
              <a:t>emergentes.</a:t>
            </a:r>
          </a:p>
        </p:txBody>
      </p:sp>
    </p:spTree>
    <p:extLst>
      <p:ext uri="{BB962C8B-B14F-4D97-AF65-F5344CB8AC3E}">
        <p14:creationId xmlns:p14="http://schemas.microsoft.com/office/powerpoint/2010/main" val="2346462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503981" y="1421865"/>
            <a:ext cx="17019838" cy="4552836"/>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Antes de iniciar un proceso de </a:t>
            </a:r>
            <a:r>
              <a:rPr lang="es-MX" sz="2400" dirty="0" smtClean="0">
                <a:latin typeface="Arial" panose="020B0604020202020204" pitchFamily="34" charset="0"/>
                <a:ea typeface="Calibri" panose="020F0502020204030204" pitchFamily="34" charset="0"/>
                <a:cs typeface="Arial" panose="020B0604020202020204" pitchFamily="34" charset="0"/>
              </a:rPr>
              <a:t>gamificación, </a:t>
            </a:r>
            <a:r>
              <a:rPr lang="es-MX" sz="2400" dirty="0">
                <a:latin typeface="Arial" panose="020B0604020202020204" pitchFamily="34" charset="0"/>
                <a:ea typeface="Calibri" panose="020F0502020204030204" pitchFamily="34" charset="0"/>
                <a:cs typeface="Arial" panose="020B0604020202020204" pitchFamily="34" charset="0"/>
              </a:rPr>
              <a:t>es necesario identificar los procesos o actividades que se desean incentivar. Por ejemplo: disminuir el absentismo escolar, mejorar la atención en clase, etc. A continuación, se diseña la actividad seleccionando y aplicando las mecánicas de juego (niveles, insignias o mochilas, clasificaciones, etc.) más adecuadas para conseguir esos objetivos. Entre las principales mecánicas de juego utilizadas en </a:t>
            </a:r>
            <a:r>
              <a:rPr lang="es-MX" sz="2400" dirty="0" err="1">
                <a:latin typeface="Arial" panose="020B0604020202020204" pitchFamily="34" charset="0"/>
                <a:ea typeface="Calibri" panose="020F0502020204030204" pitchFamily="34" charset="0"/>
                <a:cs typeface="Arial" panose="020B0604020202020204" pitchFamily="34" charset="0"/>
              </a:rPr>
              <a:t>gamificación</a:t>
            </a:r>
            <a:r>
              <a:rPr lang="es-MX" sz="2400" dirty="0">
                <a:latin typeface="Arial" panose="020B0604020202020204" pitchFamily="34" charset="0"/>
                <a:ea typeface="Calibri" panose="020F0502020204030204" pitchFamily="34" charset="0"/>
                <a:cs typeface="Arial" panose="020B0604020202020204" pitchFamily="34" charset="0"/>
              </a:rPr>
              <a:t> se pueden destacar las siguientes: </a:t>
            </a: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solidFill>
                  <a:srgbClr val="FF0000"/>
                </a:solidFill>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Para </a:t>
            </a:r>
            <a:r>
              <a:rPr lang="es-MX" sz="2400" dirty="0">
                <a:latin typeface="Arial" panose="020B0604020202020204" pitchFamily="34" charset="0"/>
                <a:ea typeface="Calibri" panose="020F0502020204030204" pitchFamily="34" charset="0"/>
                <a:cs typeface="Arial" panose="020B0604020202020204" pitchFamily="34" charset="0"/>
              </a:rPr>
              <a:t>consultar la </a:t>
            </a:r>
            <a:r>
              <a:rPr lang="es-MX" sz="2400" dirty="0" smtClean="0">
                <a:latin typeface="Arial" panose="020B0604020202020204" pitchFamily="34" charset="0"/>
                <a:ea typeface="Calibri" panose="020F0502020204030204" pitchFamily="34" charset="0"/>
                <a:cs typeface="Arial" panose="020B0604020202020204" pitchFamily="34" charset="0"/>
              </a:rPr>
              <a:t>información, haga clic </a:t>
            </a:r>
            <a:r>
              <a:rPr lang="es-MX" sz="2400" dirty="0">
                <a:latin typeface="Arial" panose="020B0604020202020204" pitchFamily="34" charset="0"/>
                <a:ea typeface="Calibri" panose="020F0502020204030204" pitchFamily="34" charset="0"/>
                <a:cs typeface="Arial" panose="020B0604020202020204" pitchFamily="34" charset="0"/>
              </a:rPr>
              <a:t>sobre </a:t>
            </a:r>
            <a:r>
              <a:rPr lang="es-MX" sz="2400" dirty="0" smtClean="0">
                <a:latin typeface="Arial" panose="020B0604020202020204" pitchFamily="34" charset="0"/>
                <a:ea typeface="Calibri" panose="020F0502020204030204" pitchFamily="34" charset="0"/>
                <a:cs typeface="Arial" panose="020B0604020202020204" pitchFamily="34" charset="0"/>
              </a:rPr>
              <a:t>el </a:t>
            </a:r>
            <a:r>
              <a:rPr lang="es-MX" sz="2400" dirty="0">
                <a:latin typeface="Arial" panose="020B0604020202020204" pitchFamily="34" charset="0"/>
                <a:ea typeface="Calibri" panose="020F0502020204030204" pitchFamily="34" charset="0"/>
                <a:cs typeface="Arial" panose="020B0604020202020204" pitchFamily="34" charset="0"/>
              </a:rPr>
              <a:t>nombre de cada </a:t>
            </a:r>
            <a:r>
              <a:rPr lang="es-MX" sz="2400" dirty="0" smtClean="0">
                <a:latin typeface="Arial" panose="020B0604020202020204" pitchFamily="34" charset="0"/>
                <a:ea typeface="Calibri" panose="020F0502020204030204" pitchFamily="34" charset="0"/>
                <a:cs typeface="Arial" panose="020B0604020202020204" pitchFamily="34" charset="0"/>
              </a:rPr>
              <a:t>mecánica</a:t>
            </a:r>
            <a:r>
              <a:rPr lang="es-MX" sz="2400" dirty="0" smtClean="0">
                <a:solidFill>
                  <a:srgbClr val="FF0000"/>
                </a:solidFill>
                <a:latin typeface="Arial" panose="020B0604020202020204" pitchFamily="34" charset="0"/>
                <a:ea typeface="Calibri" panose="020F0502020204030204" pitchFamily="34" charset="0"/>
                <a:cs typeface="Arial" panose="020B0604020202020204" pitchFamily="34" charset="0"/>
              </a:rPr>
              <a:t>. </a:t>
            </a:r>
            <a:endParaRPr lang="es-MX" sz="24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5516" y="3942430"/>
            <a:ext cx="664720" cy="590636"/>
          </a:xfrm>
          <a:prstGeom prst="rect">
            <a:avLst/>
          </a:prstGeom>
        </p:spPr>
      </p:pic>
      <p:graphicFrame>
        <p:nvGraphicFramePr>
          <p:cNvPr id="4" name="Tabla 3"/>
          <p:cNvGraphicFramePr>
            <a:graphicFrameLocks noGrp="1"/>
          </p:cNvGraphicFramePr>
          <p:nvPr>
            <p:extLst>
              <p:ext uri="{D42A27DB-BD31-4B8C-83A1-F6EECF244321}">
                <p14:modId xmlns:p14="http://schemas.microsoft.com/office/powerpoint/2010/main" val="1642136185"/>
              </p:ext>
            </p:extLst>
          </p:nvPr>
        </p:nvGraphicFramePr>
        <p:xfrm>
          <a:off x="1503981" y="5504205"/>
          <a:ext cx="16753539" cy="2995242"/>
        </p:xfrm>
        <a:graphic>
          <a:graphicData uri="http://schemas.openxmlformats.org/drawingml/2006/table">
            <a:tbl>
              <a:tblPr firstRow="1" bandRow="1">
                <a:tableStyleId>{5C22544A-7EE6-4342-B048-85BDC9FD1C3A}</a:tableStyleId>
              </a:tblPr>
              <a:tblGrid>
                <a:gridCol w="5584513">
                  <a:extLst>
                    <a:ext uri="{9D8B030D-6E8A-4147-A177-3AD203B41FA5}">
                      <a16:colId xmlns="" xmlns:a16="http://schemas.microsoft.com/office/drawing/2014/main" val="20000"/>
                    </a:ext>
                  </a:extLst>
                </a:gridCol>
                <a:gridCol w="5584513">
                  <a:extLst>
                    <a:ext uri="{9D8B030D-6E8A-4147-A177-3AD203B41FA5}">
                      <a16:colId xmlns="" xmlns:a16="http://schemas.microsoft.com/office/drawing/2014/main" val="20001"/>
                    </a:ext>
                  </a:extLst>
                </a:gridCol>
                <a:gridCol w="5584513">
                  <a:extLst>
                    <a:ext uri="{9D8B030D-6E8A-4147-A177-3AD203B41FA5}">
                      <a16:colId xmlns="" xmlns:a16="http://schemas.microsoft.com/office/drawing/2014/main" val="20002"/>
                    </a:ext>
                  </a:extLst>
                </a:gridCol>
              </a:tblGrid>
              <a:tr h="1497621">
                <a:tc>
                  <a:txBody>
                    <a:bodyPr/>
                    <a:lstStyle/>
                    <a:p>
                      <a:pPr algn="ctr"/>
                      <a:r>
                        <a:rPr lang="es-MX" sz="4000" b="1" dirty="0" smtClean="0">
                          <a:solidFill>
                            <a:schemeClr val="bg1"/>
                          </a:solidFill>
                          <a:latin typeface="Arial" panose="020B0604020202020204" pitchFamily="34" charset="0"/>
                          <a:ea typeface="Calibri" panose="020F0502020204030204" pitchFamily="34" charset="0"/>
                          <a:cs typeface="Arial" panose="020B0604020202020204" pitchFamily="34" charset="0"/>
                        </a:rPr>
                        <a:t>Recompensa</a:t>
                      </a:r>
                      <a:r>
                        <a:rPr lang="es-MX" sz="4000"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endParaRPr lang="es-MX" dirty="0">
                        <a:solidFill>
                          <a:schemeClr val="bg1"/>
                        </a:solidFill>
                      </a:endParaRPr>
                    </a:p>
                  </a:txBody>
                  <a:tcPr anchor="ctr">
                    <a:solidFill>
                      <a:srgbClr val="3333CC"/>
                    </a:solidFill>
                  </a:tcPr>
                </a:tc>
                <a:tc>
                  <a:txBody>
                    <a:bodyPr/>
                    <a:lstStyle/>
                    <a:p>
                      <a:pPr algn="ctr"/>
                      <a:r>
                        <a:rPr lang="es-MX" sz="4000" b="1" dirty="0">
                          <a:solidFill>
                            <a:schemeClr val="bg1"/>
                          </a:solidFill>
                          <a:latin typeface="Arial" panose="020B0604020202020204" pitchFamily="34" charset="0"/>
                          <a:ea typeface="Calibri" panose="020F0502020204030204" pitchFamily="34" charset="0"/>
                          <a:cs typeface="Arial" panose="020B0604020202020204" pitchFamily="34" charset="0"/>
                        </a:rPr>
                        <a:t>Estatus</a:t>
                      </a:r>
                      <a:endParaRPr lang="es-MX" dirty="0">
                        <a:solidFill>
                          <a:schemeClr val="bg1"/>
                        </a:solidFill>
                      </a:endParaRPr>
                    </a:p>
                  </a:txBody>
                  <a:tcPr anchor="ctr">
                    <a:solidFill>
                      <a:srgbClr val="009999"/>
                    </a:solidFill>
                  </a:tcPr>
                </a:tc>
                <a:tc>
                  <a:txBody>
                    <a:bodyPr/>
                    <a:lstStyle/>
                    <a:p>
                      <a:pPr algn="ctr"/>
                      <a:r>
                        <a:rPr lang="es-MX" sz="4000" b="1" dirty="0">
                          <a:solidFill>
                            <a:schemeClr val="bg1"/>
                          </a:solidFill>
                          <a:latin typeface="Arial" panose="020B0604020202020204" pitchFamily="34" charset="0"/>
                          <a:ea typeface="Calibri" panose="020F0502020204030204" pitchFamily="34" charset="0"/>
                          <a:cs typeface="Arial" panose="020B0604020202020204" pitchFamily="34" charset="0"/>
                        </a:rPr>
                        <a:t>Logros</a:t>
                      </a:r>
                      <a:endParaRPr lang="es-MX" dirty="0">
                        <a:solidFill>
                          <a:schemeClr val="bg1"/>
                        </a:solidFill>
                      </a:endParaRPr>
                    </a:p>
                  </a:txBody>
                  <a:tcPr anchor="ctr">
                    <a:solidFill>
                      <a:srgbClr val="002060"/>
                    </a:solidFill>
                  </a:tcPr>
                </a:tc>
                <a:extLst>
                  <a:ext uri="{0D108BD9-81ED-4DB2-BD59-A6C34878D82A}">
                    <a16:rowId xmlns="" xmlns:a16="http://schemas.microsoft.com/office/drawing/2014/main" val="10000"/>
                  </a:ext>
                </a:extLst>
              </a:tr>
              <a:tr h="1497621">
                <a:tc>
                  <a:txBody>
                    <a:bodyPr/>
                    <a:lstStyle/>
                    <a:p>
                      <a:pPr algn="ctr"/>
                      <a:r>
                        <a:rPr lang="es-MX" sz="4000" b="1" dirty="0">
                          <a:solidFill>
                            <a:schemeClr val="bg1"/>
                          </a:solidFill>
                          <a:latin typeface="Arial" panose="020B0604020202020204" pitchFamily="34" charset="0"/>
                          <a:ea typeface="Calibri" panose="020F0502020204030204" pitchFamily="34" charset="0"/>
                          <a:cs typeface="Arial" panose="020B0604020202020204" pitchFamily="34" charset="0"/>
                        </a:rPr>
                        <a:t>Autoexpresión</a:t>
                      </a:r>
                      <a:endParaRPr lang="es-MX" dirty="0">
                        <a:solidFill>
                          <a:schemeClr val="bg1"/>
                        </a:solidFill>
                      </a:endParaRPr>
                    </a:p>
                  </a:txBody>
                  <a:tcPr anchor="ctr">
                    <a:solidFill>
                      <a:srgbClr val="002060"/>
                    </a:solidFill>
                  </a:tcPr>
                </a:tc>
                <a:tc>
                  <a:txBody>
                    <a:bodyPr/>
                    <a:lstStyle/>
                    <a:p>
                      <a:pPr algn="ctr"/>
                      <a:r>
                        <a:rPr lang="es-MX" sz="4000" b="1" dirty="0">
                          <a:solidFill>
                            <a:schemeClr val="bg1"/>
                          </a:solidFill>
                          <a:latin typeface="Arial" panose="020B0604020202020204" pitchFamily="34" charset="0"/>
                          <a:ea typeface="Calibri" panose="020F0502020204030204" pitchFamily="34" charset="0"/>
                          <a:cs typeface="Arial" panose="020B0604020202020204" pitchFamily="34" charset="0"/>
                        </a:rPr>
                        <a:t>Competición</a:t>
                      </a:r>
                      <a:endParaRPr lang="es-MX" dirty="0">
                        <a:solidFill>
                          <a:schemeClr val="bg1"/>
                        </a:solidFill>
                      </a:endParaRPr>
                    </a:p>
                  </a:txBody>
                  <a:tcPr anchor="ctr">
                    <a:solidFill>
                      <a:srgbClr val="3333CC"/>
                    </a:solidFill>
                  </a:tcPr>
                </a:tc>
                <a:tc>
                  <a:txBody>
                    <a:bodyPr/>
                    <a:lstStyle/>
                    <a:p>
                      <a:pPr algn="ctr"/>
                      <a:r>
                        <a:rPr lang="es-MX" sz="4000" b="1" dirty="0">
                          <a:solidFill>
                            <a:schemeClr val="bg1"/>
                          </a:solidFill>
                          <a:latin typeface="Arial" panose="020B0604020202020204" pitchFamily="34" charset="0"/>
                          <a:ea typeface="Calibri" panose="020F0502020204030204" pitchFamily="34" charset="0"/>
                          <a:cs typeface="Arial" panose="020B0604020202020204" pitchFamily="34" charset="0"/>
                        </a:rPr>
                        <a:t>Altruismo</a:t>
                      </a:r>
                      <a:endParaRPr lang="es-MX" dirty="0">
                        <a:solidFill>
                          <a:schemeClr val="bg1"/>
                        </a:solidFill>
                      </a:endParaRPr>
                    </a:p>
                  </a:txBody>
                  <a:tcPr anchor="ctr">
                    <a:solidFill>
                      <a:srgbClr val="009999"/>
                    </a:solidFill>
                  </a:tcPr>
                </a:tc>
                <a:extLst>
                  <a:ext uri="{0D108BD9-81ED-4DB2-BD59-A6C34878D82A}">
                    <a16:rowId xmlns="" xmlns:a16="http://schemas.microsoft.com/office/drawing/2014/main" val="10001"/>
                  </a:ext>
                </a:extLst>
              </a:tr>
            </a:tbl>
          </a:graphicData>
        </a:graphic>
      </p:graphicFrame>
      <p:sp>
        <p:nvSpPr>
          <p:cNvPr id="5" name="Rectángulo 4"/>
          <p:cNvSpPr/>
          <p:nvPr/>
        </p:nvSpPr>
        <p:spPr>
          <a:xfrm>
            <a:off x="895985" y="9335443"/>
            <a:ext cx="17627834" cy="4439229"/>
          </a:xfrm>
          <a:prstGeom prst="rect">
            <a:avLst/>
          </a:prstGeom>
        </p:spPr>
        <p:txBody>
          <a:bodyPr wrap="square">
            <a:spAutoFit/>
          </a:bodyPr>
          <a:lstStyle/>
          <a:p>
            <a:pPr marL="342900" lvl="0" indent="-342900" algn="just">
              <a:lnSpc>
                <a:spcPct val="107000"/>
              </a:lnSpc>
              <a:spcAft>
                <a:spcPts val="0"/>
              </a:spcAft>
              <a:buFont typeface="Symbol" panose="05050102010706020507" pitchFamily="18" charset="2"/>
              <a:buChar char=""/>
            </a:pPr>
            <a:r>
              <a:rPr lang="es-MX" sz="2400" b="1" dirty="0">
                <a:solidFill>
                  <a:srgbClr val="0070C0"/>
                </a:solidFill>
                <a:latin typeface="Arial" panose="020B0604020202020204" pitchFamily="34" charset="0"/>
                <a:ea typeface="Calibri" panose="020F0502020204030204" pitchFamily="34" charset="0"/>
                <a:cs typeface="Arial" panose="020B0604020202020204" pitchFamily="34" charset="0"/>
              </a:rPr>
              <a:t>Recompensa</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 Cuando la superación de un reto implica la obtención de premios o insignias, el jugador se sentirá más atraído y enganchado al juego.</a:t>
            </a:r>
          </a:p>
          <a:p>
            <a:pPr marL="342900" lvl="0" indent="-342900" algn="just">
              <a:lnSpc>
                <a:spcPct val="107000"/>
              </a:lnSpc>
              <a:spcAft>
                <a:spcPts val="0"/>
              </a:spcAft>
              <a:buFont typeface="Symbol" panose="05050102010706020507" pitchFamily="18" charset="2"/>
              <a:buChar char=""/>
            </a:pPr>
            <a:r>
              <a:rPr lang="es-MX" sz="2400" b="1" dirty="0">
                <a:solidFill>
                  <a:srgbClr val="0070C0"/>
                </a:solidFill>
                <a:latin typeface="Arial" panose="020B0604020202020204" pitchFamily="34" charset="0"/>
                <a:ea typeface="Calibri" panose="020F0502020204030204" pitchFamily="34" charset="0"/>
                <a:cs typeface="Arial" panose="020B0604020202020204" pitchFamily="34" charset="0"/>
              </a:rPr>
              <a:t>Estatus</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 Sentirse miembro de una comunidad y posicionarse como uno de su líderes proporciona motivación para seguir jugando.</a:t>
            </a:r>
          </a:p>
          <a:p>
            <a:pPr marL="342900" lvl="0" indent="-342900" algn="just">
              <a:lnSpc>
                <a:spcPct val="107000"/>
              </a:lnSpc>
              <a:spcAft>
                <a:spcPts val="0"/>
              </a:spcAft>
              <a:buFont typeface="Symbol" panose="05050102010706020507" pitchFamily="18" charset="2"/>
              <a:buChar char=""/>
            </a:pPr>
            <a:r>
              <a:rPr lang="es-MX" sz="2400" b="1" dirty="0">
                <a:solidFill>
                  <a:srgbClr val="0070C0"/>
                </a:solidFill>
                <a:latin typeface="Arial" panose="020B0604020202020204" pitchFamily="34" charset="0"/>
                <a:ea typeface="Calibri" panose="020F0502020204030204" pitchFamily="34" charset="0"/>
                <a:cs typeface="Arial" panose="020B0604020202020204" pitchFamily="34" charset="0"/>
              </a:rPr>
              <a:t>Logros</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 El afán de superación de retos también impulsa la participación. Poder superarlos y compartirlo con los demás puede ser sumamente alentador.</a:t>
            </a:r>
          </a:p>
          <a:p>
            <a:pPr marL="342900" lvl="0" indent="-342900" algn="just">
              <a:lnSpc>
                <a:spcPct val="107000"/>
              </a:lnSpc>
              <a:spcAft>
                <a:spcPts val="0"/>
              </a:spcAft>
              <a:buFont typeface="Symbol" panose="05050102010706020507" pitchFamily="18" charset="2"/>
              <a:buChar char=""/>
            </a:pPr>
            <a:r>
              <a:rPr lang="es-MX" sz="2400" b="1" dirty="0">
                <a:solidFill>
                  <a:srgbClr val="0070C0"/>
                </a:solidFill>
                <a:latin typeface="Arial" panose="020B0604020202020204" pitchFamily="34" charset="0"/>
                <a:ea typeface="Calibri" panose="020F0502020204030204" pitchFamily="34" charset="0"/>
                <a:cs typeface="Arial" panose="020B0604020202020204" pitchFamily="34" charset="0"/>
              </a:rPr>
              <a:t>Autoexpresión</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 Se refiere a la necesidad de expresar la autonomía, originalidad, estilo, identidad y personalidad del jugador frente a los demás.</a:t>
            </a:r>
          </a:p>
          <a:p>
            <a:pPr marL="342900" lvl="0" indent="-342900" algn="just">
              <a:lnSpc>
                <a:spcPct val="107000"/>
              </a:lnSpc>
              <a:spcAft>
                <a:spcPts val="0"/>
              </a:spcAft>
              <a:buFont typeface="Symbol" panose="05050102010706020507" pitchFamily="18" charset="2"/>
              <a:buChar char=""/>
            </a:pPr>
            <a:r>
              <a:rPr lang="es-MX" sz="2400" b="1" dirty="0">
                <a:solidFill>
                  <a:srgbClr val="0070C0"/>
                </a:solidFill>
                <a:latin typeface="Arial" panose="020B0604020202020204" pitchFamily="34" charset="0"/>
                <a:ea typeface="Calibri" panose="020F0502020204030204" pitchFamily="34" charset="0"/>
                <a:cs typeface="Arial" panose="020B0604020202020204" pitchFamily="34" charset="0"/>
              </a:rPr>
              <a:t>Competición</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 La mayoría de las personas son competitivas. La comparación de resultados con los demás es una fuente de motivación importante para muchas personas.</a:t>
            </a:r>
          </a:p>
          <a:p>
            <a:pPr marL="342900" lvl="0" indent="-342900" algn="just">
              <a:lnSpc>
                <a:spcPct val="107000"/>
              </a:lnSpc>
              <a:spcAft>
                <a:spcPts val="800"/>
              </a:spcAft>
              <a:buFont typeface="Symbol" panose="05050102010706020507" pitchFamily="18" charset="2"/>
              <a:buChar char=""/>
            </a:pPr>
            <a:r>
              <a:rPr lang="es-MX" sz="2400" b="1" dirty="0">
                <a:solidFill>
                  <a:srgbClr val="0070C0"/>
                </a:solidFill>
                <a:latin typeface="Arial" panose="020B0604020202020204" pitchFamily="34" charset="0"/>
                <a:ea typeface="Calibri" panose="020F0502020204030204" pitchFamily="34" charset="0"/>
                <a:cs typeface="Arial" panose="020B0604020202020204" pitchFamily="34" charset="0"/>
              </a:rPr>
              <a:t>Altruismo</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 Alude a la posibilidad de obtener motivación cuando se ayuda a otras personas.</a:t>
            </a:r>
          </a:p>
        </p:txBody>
      </p:sp>
      <p:sp>
        <p:nvSpPr>
          <p:cNvPr id="6" name="CuadroTexto 5"/>
          <p:cNvSpPr txBox="1"/>
          <p:nvPr/>
        </p:nvSpPr>
        <p:spPr>
          <a:xfrm>
            <a:off x="18743594" y="5974701"/>
            <a:ext cx="3415366" cy="6058582"/>
          </a:xfrm>
          <a:prstGeom prst="rect">
            <a:avLst/>
          </a:prstGeom>
          <a:solidFill>
            <a:srgbClr val="FF0000"/>
          </a:solidFill>
        </p:spPr>
        <p:txBody>
          <a:bodyPr wrap="square" rtlCol="0">
            <a:spAutoFit/>
          </a:bodyPr>
          <a:lstStyle/>
          <a:p>
            <a:r>
              <a:rPr lang="es-MX" dirty="0" smtClean="0">
                <a:solidFill>
                  <a:schemeClr val="bg1"/>
                </a:solidFill>
              </a:rPr>
              <a:t>Aurelio, trasladar </a:t>
            </a:r>
            <a:r>
              <a:rPr lang="es-MX" dirty="0">
                <a:solidFill>
                  <a:schemeClr val="bg1"/>
                </a:solidFill>
              </a:rPr>
              <a:t>a recurso educativo. </a:t>
            </a:r>
            <a:r>
              <a:rPr lang="es-MX" dirty="0" smtClean="0">
                <a:solidFill>
                  <a:schemeClr val="bg1"/>
                </a:solidFill>
              </a:rPr>
              <a:t>Puede ser también en ventanas emergentes. </a:t>
            </a:r>
          </a:p>
          <a:p>
            <a:r>
              <a:rPr lang="es-MX" dirty="0" smtClean="0">
                <a:solidFill>
                  <a:schemeClr val="bg1"/>
                </a:solidFill>
              </a:rPr>
              <a:t>Mariela opina que pueden ser tipo persianas,  para no abusar de las ventanas emergentes. Tu valóralo.</a:t>
            </a:r>
            <a:endParaRPr lang="es-MX" dirty="0">
              <a:solidFill>
                <a:schemeClr val="bg1"/>
              </a:solidFill>
            </a:endParaRPr>
          </a:p>
        </p:txBody>
      </p:sp>
    </p:spTree>
    <p:extLst>
      <p:ext uri="{BB962C8B-B14F-4D97-AF65-F5344CB8AC3E}">
        <p14:creationId xmlns:p14="http://schemas.microsoft.com/office/powerpoint/2010/main" val="2906892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38461" y="895265"/>
            <a:ext cx="17927053" cy="138583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lvl="1"/>
            <a:r>
              <a:rPr lang="es-MX" sz="2400" b="1" dirty="0">
                <a:latin typeface="Arial" panose="020B0604020202020204" pitchFamily="34" charset="0"/>
                <a:cs typeface="Arial" panose="020B0604020202020204" pitchFamily="34" charset="0"/>
              </a:rPr>
              <a:t>2.1.6 Sugerencias para la </a:t>
            </a:r>
            <a:r>
              <a:rPr lang="es-MX" sz="2400" b="1" dirty="0" err="1">
                <a:latin typeface="Arial" panose="020B0604020202020204" pitchFamily="34" charset="0"/>
                <a:cs typeface="Arial" panose="020B0604020202020204" pitchFamily="34" charset="0"/>
              </a:rPr>
              <a:t>gamificación</a:t>
            </a:r>
            <a:r>
              <a:rPr lang="es-MX" sz="2400" b="1" dirty="0">
                <a:latin typeface="Arial" panose="020B0604020202020204" pitchFamily="34" charset="0"/>
                <a:cs typeface="Arial" panose="020B0604020202020204" pitchFamily="34" charset="0"/>
              </a:rPr>
              <a:t> educativa</a:t>
            </a:r>
          </a:p>
        </p:txBody>
      </p:sp>
      <p:sp>
        <p:nvSpPr>
          <p:cNvPr id="3" name="Rectángulo 2"/>
          <p:cNvSpPr/>
          <p:nvPr/>
        </p:nvSpPr>
        <p:spPr>
          <a:xfrm>
            <a:off x="938461" y="2290600"/>
            <a:ext cx="17371026" cy="12152686"/>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En la idea de dotar de atractivo a ciertas tareas se proponen ejemplos de cómo integrar los principios de </a:t>
            </a:r>
            <a:r>
              <a:rPr lang="es-MX" sz="2400" dirty="0" err="1">
                <a:latin typeface="Arial" panose="020B0604020202020204" pitchFamily="34" charset="0"/>
                <a:ea typeface="Calibri" panose="020F0502020204030204" pitchFamily="34" charset="0"/>
                <a:cs typeface="Arial" panose="020B0604020202020204" pitchFamily="34" charset="0"/>
              </a:rPr>
              <a:t>gamificación</a:t>
            </a:r>
            <a:r>
              <a:rPr lang="es-MX" sz="2400" dirty="0">
                <a:latin typeface="Arial" panose="020B0604020202020204" pitchFamily="34" charset="0"/>
                <a:ea typeface="Calibri" panose="020F0502020204030204" pitchFamily="34" charset="0"/>
                <a:cs typeface="Arial" panose="020B0604020202020204" pitchFamily="34" charset="0"/>
              </a:rPr>
              <a:t> en algunas de ellas. Se pueden aplicar directamente a actividades </a:t>
            </a:r>
            <a:r>
              <a:rPr lang="es-MX" sz="2400" dirty="0" smtClean="0">
                <a:latin typeface="Arial" panose="020B0604020202020204" pitchFamily="34" charset="0"/>
                <a:ea typeface="Calibri" panose="020F0502020204030204" pitchFamily="34" charset="0"/>
                <a:cs typeface="Arial" panose="020B0604020202020204" pitchFamily="34" charset="0"/>
              </a:rPr>
              <a:t>puntuales, </a:t>
            </a:r>
            <a:r>
              <a:rPr lang="es-MX" sz="2400" dirty="0">
                <a:latin typeface="Arial" panose="020B0604020202020204" pitchFamily="34" charset="0"/>
                <a:ea typeface="Calibri" panose="020F0502020204030204" pitchFamily="34" charset="0"/>
                <a:cs typeface="Arial" panose="020B0604020202020204" pitchFamily="34" charset="0"/>
              </a:rPr>
              <a:t>o bien al conjunto de actividades que integran una unidad didáctica </a:t>
            </a:r>
            <a:r>
              <a:rPr lang="es-MX" sz="2400" dirty="0" smtClean="0">
                <a:latin typeface="Arial" panose="020B0604020202020204" pitchFamily="34" charset="0"/>
                <a:ea typeface="Calibri" panose="020F0502020204030204" pitchFamily="34" charset="0"/>
                <a:cs typeface="Arial" panose="020B0604020202020204" pitchFamily="34" charset="0"/>
              </a:rPr>
              <a:t>o un </a:t>
            </a:r>
            <a:r>
              <a:rPr lang="es-MX" sz="2400" dirty="0">
                <a:latin typeface="Arial" panose="020B0604020202020204" pitchFamily="34" charset="0"/>
                <a:ea typeface="Calibri" panose="020F0502020204030204" pitchFamily="34" charset="0"/>
                <a:cs typeface="Arial" panose="020B0604020202020204" pitchFamily="34" charset="0"/>
              </a:rPr>
              <a:t>curso en línea.</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marL="342900" lvl="0" indent="-342900" algn="just">
              <a:lnSpc>
                <a:spcPct val="107000"/>
              </a:lnSpc>
              <a:spcAft>
                <a:spcPts val="0"/>
              </a:spcAft>
              <a:buFont typeface="Symbol" panose="05050102010706020507" pitchFamily="18" charset="2"/>
              <a:buChar char=""/>
            </a:pPr>
            <a:r>
              <a:rPr lang="es-MX" sz="2400" b="1" dirty="0">
                <a:solidFill>
                  <a:srgbClr val="0070C0"/>
                </a:solidFill>
                <a:latin typeface="Arial" panose="020B0604020202020204" pitchFamily="34" charset="0"/>
                <a:ea typeface="Calibri" panose="020F0502020204030204" pitchFamily="34" charset="0"/>
                <a:cs typeface="Arial" panose="020B0604020202020204" pitchFamily="34" charset="0"/>
              </a:rPr>
              <a:t>Lecturas</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 Elegir aquellos libros y fragmentos sobre temas fantásticos y de ficción tratando de implicar al alumnado en su lectura. Resultan interesantes los libros de progresión narrativa del estilo «Elige tu propia aventura». El hipertexto permite una fácil implementación de este tipo de narraciones.</a:t>
            </a:r>
          </a:p>
          <a:p>
            <a:pPr marL="342900" lvl="0" indent="-342900" algn="just">
              <a:lnSpc>
                <a:spcPct val="107000"/>
              </a:lnSpc>
              <a:spcAft>
                <a:spcPts val="0"/>
              </a:spcAft>
              <a:buFont typeface="Symbol" panose="05050102010706020507" pitchFamily="18" charset="2"/>
              <a:buChar char=""/>
            </a:pPr>
            <a:r>
              <a:rPr lang="es-MX" sz="2400" b="1" dirty="0">
                <a:solidFill>
                  <a:srgbClr val="0070C0"/>
                </a:solidFill>
                <a:latin typeface="Arial" panose="020B0604020202020204" pitchFamily="34" charset="0"/>
                <a:ea typeface="Calibri" panose="020F0502020204030204" pitchFamily="34" charset="0"/>
                <a:cs typeface="Arial" panose="020B0604020202020204" pitchFamily="34" charset="0"/>
              </a:rPr>
              <a:t>Aventuras gráficas</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 Plantear videojuegos en los que el alumno/a se identifique con un personaje o avatar que explora libremente distintos escenarios recolectando puntos y tesoros. Para avanzar con éxito será necesario responder a preguntas sobre contenidos curriculares.</a:t>
            </a:r>
          </a:p>
          <a:p>
            <a:pPr marL="342900" lvl="0" indent="-342900" algn="just">
              <a:lnSpc>
                <a:spcPct val="107000"/>
              </a:lnSpc>
              <a:spcAft>
                <a:spcPts val="0"/>
              </a:spcAft>
              <a:buFont typeface="Symbol" panose="05050102010706020507" pitchFamily="18" charset="2"/>
              <a:buChar char=""/>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Videos. Utilizar videos cortos y de impacto para introducir y contextualizar un tema. Pueden ser una buena alternativa a las lecturas o esquemas.</a:t>
            </a:r>
          </a:p>
          <a:p>
            <a:pPr marL="342900" lvl="0" indent="-342900" algn="just">
              <a:lnSpc>
                <a:spcPct val="107000"/>
              </a:lnSpc>
              <a:spcAft>
                <a:spcPts val="0"/>
              </a:spcAft>
              <a:buFont typeface="Symbol" panose="05050102010706020507" pitchFamily="18" charset="2"/>
              <a:buChar char=""/>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Simulaciones. El empleo de programas simuladores aporta un sistema fácil, asequible, inmediato y simplificado de experimentación. También garantiza una práctica más segura, económica y con posibilidad de repetirla un número elevado de veces.</a:t>
            </a:r>
          </a:p>
          <a:p>
            <a:pPr marL="342900" lvl="0" indent="-342900" algn="just">
              <a:lnSpc>
                <a:spcPct val="107000"/>
              </a:lnSpc>
              <a:spcAft>
                <a:spcPts val="0"/>
              </a:spcAft>
              <a:buFont typeface="Symbol" panose="05050102010706020507" pitchFamily="18" charset="2"/>
              <a:buChar char=""/>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Puntos. Explicitar previamente y con claridad los criterios de calificación o puntuación de una actividad puede contribuir a que el alumno/a organice su trabajo. En función de sus intereses podrá elegir realizar unas tareas u otras para conseguir la puntuación que satisfaga sus expectativas.</a:t>
            </a:r>
          </a:p>
          <a:p>
            <a:pPr marL="342900" lvl="0" indent="-342900" algn="just">
              <a:lnSpc>
                <a:spcPct val="107000"/>
              </a:lnSpc>
              <a:spcAft>
                <a:spcPts val="0"/>
              </a:spcAft>
              <a:buFont typeface="Symbol" panose="05050102010706020507" pitchFamily="18" charset="2"/>
              <a:buChar char=""/>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Tesoros. Se pueden proponer proyectos de investigación donde el alumno/a vaya capturando palabras o imágenes que copia y pega en un mapa o documento como certificado de la superación con éxito de las </a:t>
            </a:r>
            <a:r>
              <a:rPr lang="es-MX" sz="2400" dirty="0" err="1">
                <a:solidFill>
                  <a:srgbClr val="0070C0"/>
                </a:solidFill>
                <a:latin typeface="Arial" panose="020B0604020202020204" pitchFamily="34" charset="0"/>
                <a:ea typeface="Calibri" panose="020F0502020204030204" pitchFamily="34" charset="0"/>
                <a:cs typeface="Arial" panose="020B0604020202020204" pitchFamily="34" charset="0"/>
              </a:rPr>
              <a:t>minitareas</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 que componen esa actividad.</a:t>
            </a:r>
          </a:p>
          <a:p>
            <a:pPr marL="342900" lvl="0" indent="-342900" algn="just">
              <a:lnSpc>
                <a:spcPct val="107000"/>
              </a:lnSpc>
              <a:spcAft>
                <a:spcPts val="0"/>
              </a:spcAft>
              <a:buFont typeface="Symbol" panose="05050102010706020507" pitchFamily="18" charset="2"/>
              <a:buChar char=""/>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Insignias. Incluir tareas opcionales que permitan obtener una medalla digital o insignia. Se podrán coleccionar en una estantería virtual. Estas tareas pueden ser: publicar x entradas, subir varias fotos, enviar varios enlaces comentados, responder a varios compañeros/as en el foro, realizar una presentación extra, añadir palabras al glosario o base de datos, etcétera.</a:t>
            </a:r>
          </a:p>
          <a:p>
            <a:pPr marL="342900" lvl="0" indent="-342900" algn="just">
              <a:lnSpc>
                <a:spcPct val="107000"/>
              </a:lnSpc>
              <a:spcAft>
                <a:spcPts val="0"/>
              </a:spcAft>
              <a:buFont typeface="Symbol" panose="05050102010706020507" pitchFamily="18" charset="2"/>
              <a:buChar char=""/>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Actividades llave. Establecer que ciertas actividades sólo se desbloqueen, es decir, sean accesibles, cuando se hayan superado con éxito actividades anteriores.</a:t>
            </a:r>
          </a:p>
          <a:p>
            <a:pPr marL="342900" lvl="0" indent="-342900" algn="just">
              <a:lnSpc>
                <a:spcPct val="107000"/>
              </a:lnSpc>
              <a:spcAft>
                <a:spcPts val="0"/>
              </a:spcAft>
              <a:buFont typeface="Symbol" panose="05050102010706020507" pitchFamily="18" charset="2"/>
              <a:buChar char=""/>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Tiempo de actividad. Comunicar la información mínima y necesaria para comenzar una actividad reduciendo los tiempos de explicación y maximizando los de dicha tarea </a:t>
            </a:r>
            <a:r>
              <a:rPr lang="es-MX" sz="2400" dirty="0" smtClean="0">
                <a:solidFill>
                  <a:srgbClr val="0070C0"/>
                </a:solidFill>
                <a:latin typeface="Arial" panose="020B0604020202020204" pitchFamily="34" charset="0"/>
                <a:ea typeface="Calibri" panose="020F0502020204030204" pitchFamily="34" charset="0"/>
                <a:cs typeface="Arial" panose="020B0604020202020204" pitchFamily="34" charset="0"/>
              </a:rPr>
              <a:t>del </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alumnado. Las consignas se pueden ir introduciendo poco a poco conforme se </a:t>
            </a:r>
            <a:r>
              <a:rPr lang="es-MX" sz="2400" dirty="0" smtClean="0">
                <a:solidFill>
                  <a:srgbClr val="0070C0"/>
                </a:solidFill>
                <a:latin typeface="Arial" panose="020B0604020202020204" pitchFamily="34" charset="0"/>
                <a:ea typeface="Calibri" panose="020F0502020204030204" pitchFamily="34" charset="0"/>
                <a:cs typeface="Arial" panose="020B0604020202020204" pitchFamily="34" charset="0"/>
              </a:rPr>
              <a:t>avanza, sin </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olvidar que en muchos casos el alumno/a puede deducirla por sí solo.</a:t>
            </a:r>
          </a:p>
        </p:txBody>
      </p:sp>
      <p:sp>
        <p:nvSpPr>
          <p:cNvPr id="4" name="CuadroTexto 3"/>
          <p:cNvSpPr txBox="1"/>
          <p:nvPr/>
        </p:nvSpPr>
        <p:spPr>
          <a:xfrm>
            <a:off x="18865513" y="5852160"/>
            <a:ext cx="2803639" cy="1583895"/>
          </a:xfrm>
          <a:prstGeom prst="rect">
            <a:avLst/>
          </a:prstGeom>
          <a:solidFill>
            <a:srgbClr val="FF0000"/>
          </a:solidFill>
        </p:spPr>
        <p:txBody>
          <a:bodyPr wrap="square" rtlCol="0">
            <a:spAutoFit/>
          </a:bodyPr>
          <a:lstStyle/>
          <a:p>
            <a:r>
              <a:rPr lang="es-MX" dirty="0" smtClean="0">
                <a:solidFill>
                  <a:schemeClr val="bg1"/>
                </a:solidFill>
              </a:rPr>
              <a:t>Aurelio, trasladar </a:t>
            </a:r>
            <a:r>
              <a:rPr lang="es-MX" dirty="0">
                <a:solidFill>
                  <a:schemeClr val="bg1"/>
                </a:solidFill>
              </a:rPr>
              <a:t>a organizador</a:t>
            </a:r>
          </a:p>
        </p:txBody>
      </p:sp>
    </p:spTree>
    <p:extLst>
      <p:ext uri="{BB962C8B-B14F-4D97-AF65-F5344CB8AC3E}">
        <p14:creationId xmlns:p14="http://schemas.microsoft.com/office/powerpoint/2010/main" val="2345540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623060" y="984314"/>
            <a:ext cx="18165968" cy="13660406"/>
          </a:xfrm>
          <a:prstGeom prst="rect">
            <a:avLst/>
          </a:prstGeom>
        </p:spPr>
        <p:txBody>
          <a:bodyPr wrap="square">
            <a:spAutoFit/>
          </a:bodyPr>
          <a:lstStyle/>
          <a:p>
            <a:pPr marL="342900" lvl="0" indent="-342900" algn="just">
              <a:lnSpc>
                <a:spcPct val="107000"/>
              </a:lnSpc>
              <a:spcAft>
                <a:spcPts val="800"/>
              </a:spcAft>
              <a:buFont typeface="Symbol" panose="05050102010706020507" pitchFamily="18" charset="2"/>
              <a:buChar char=""/>
            </a:pPr>
            <a:r>
              <a:rPr lang="es-MX" sz="2400" b="1" dirty="0">
                <a:solidFill>
                  <a:srgbClr val="0070C0"/>
                </a:solidFill>
                <a:latin typeface="Arial" panose="020B0604020202020204" pitchFamily="34" charset="0"/>
                <a:ea typeface="Calibri" panose="020F0502020204030204" pitchFamily="34" charset="0"/>
                <a:cs typeface="Arial" panose="020B0604020202020204" pitchFamily="34" charset="0"/>
              </a:rPr>
              <a:t>Niveles</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 Establecer distintos niveles o rangos en el dominio del tema de la unidad: aprendiz, profesional, experto y maestro. Esto exigirá definir la secuencia de tareas en función de la dificultad a lo largo de la unidad e identificar, mediante una iconografía adecuada, cada uno de éstos. En principio, no resulta muy complicado porque se puede asimilar con los diferentes grados de dominio de las competencias.</a:t>
            </a:r>
          </a:p>
          <a:p>
            <a:pPr marL="342900" lvl="0" indent="-342900" algn="just">
              <a:lnSpc>
                <a:spcPct val="107000"/>
              </a:lnSpc>
              <a:spcAft>
                <a:spcPts val="800"/>
              </a:spcAft>
              <a:buFont typeface="Symbol" panose="05050102010706020507" pitchFamily="18" charset="2"/>
              <a:buChar char=""/>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Rankings. Permitir que el alumno/a realice todas las tentativas que desee en un cuestionario o ejercicio, proporcionando un histórico de los intentos e incluso una comparativa con la estadística general del grupo.</a:t>
            </a:r>
          </a:p>
          <a:p>
            <a:pPr marL="342900" lvl="0" indent="-342900" algn="just">
              <a:lnSpc>
                <a:spcPct val="107000"/>
              </a:lnSpc>
              <a:spcAft>
                <a:spcPts val="800"/>
              </a:spcAft>
              <a:buFont typeface="Symbol" panose="05050102010706020507" pitchFamily="18" charset="2"/>
              <a:buChar char=""/>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Bonos. Se pueden otorgar puntos o premios por sorpresa o de forma aleatoria. Esto incrementa la búsqueda posterior de más recompensas de este tipo.</a:t>
            </a:r>
          </a:p>
          <a:p>
            <a:pPr marL="342900" lvl="0" indent="-342900" algn="just">
              <a:lnSpc>
                <a:spcPct val="107000"/>
              </a:lnSpc>
              <a:spcAft>
                <a:spcPts val="800"/>
              </a:spcAft>
              <a:buFont typeface="Symbol" panose="05050102010706020507" pitchFamily="18" charset="2"/>
              <a:buChar char=""/>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Control conductual. Aplicar un sistema gamificado para incentivar las actuaciones adecuadas del alumnado: superación de ciertas tareas, la participación, la constancia, el trabajo duro, la ayuda a los demás o el trabajo en equipo, etcétera.</a:t>
            </a:r>
          </a:p>
          <a:p>
            <a:pPr marL="342900" lvl="0" indent="-342900" algn="just">
              <a:lnSpc>
                <a:spcPct val="107000"/>
              </a:lnSpc>
              <a:spcAft>
                <a:spcPts val="800"/>
              </a:spcAft>
              <a:buFont typeface="Symbol" panose="05050102010706020507" pitchFamily="18" charset="2"/>
              <a:buChar char=""/>
            </a:pPr>
            <a:r>
              <a:rPr lang="es-MX" sz="2400" dirty="0" err="1">
                <a:solidFill>
                  <a:srgbClr val="0070C0"/>
                </a:solidFill>
                <a:latin typeface="Arial" panose="020B0604020202020204" pitchFamily="34" charset="0"/>
                <a:ea typeface="Calibri" panose="020F0502020204030204" pitchFamily="34" charset="0"/>
                <a:cs typeface="Arial" panose="020B0604020202020204" pitchFamily="34" charset="0"/>
              </a:rPr>
              <a:t>Feedback</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rPr>
              <a:t> adecuado. Asegurar siempre una retroalimentación proporcionada a la respuesta del alumno/a. En el diseño de cuestionarios se podrían añadir indicaciones a posibles respuestas acertadas o erróneas. En la creación de rutas de aprendizaje contemplar preguntas al finalizar una página para elegir la siguiente a mostrar en función de su respuesta. En los proyectos </a:t>
            </a:r>
            <a:r>
              <a:rPr lang="es-MX" sz="2400" dirty="0">
                <a:solidFill>
                  <a:srgbClr val="0070C0"/>
                </a:solidFill>
                <a:latin typeface="Arial" panose="020B0604020202020204" pitchFamily="34" charset="0"/>
                <a:cs typeface="Arial" panose="020B0604020202020204" pitchFamily="34" charset="0"/>
              </a:rPr>
              <a:t>de investigación se proporcionará información ajustada sobre los éxitos y déficits de los trabajos </a:t>
            </a:r>
            <a:r>
              <a:rPr lang="es-MX" sz="2400" dirty="0" smtClean="0">
                <a:solidFill>
                  <a:srgbClr val="0070C0"/>
                </a:solidFill>
                <a:latin typeface="Arial" panose="020B0604020202020204" pitchFamily="34" charset="0"/>
                <a:cs typeface="Arial" panose="020B0604020202020204" pitchFamily="34" charset="0"/>
              </a:rPr>
              <a:t>presentados, entre otros.</a:t>
            </a:r>
            <a:endParaRPr lang="es-MX" sz="2400" dirty="0">
              <a:solidFill>
                <a:srgbClr val="0070C0"/>
              </a:solidFill>
              <a:latin typeface="Arial" panose="020B0604020202020204" pitchFamily="34" charset="0"/>
              <a:cs typeface="Arial" panose="020B0604020202020204" pitchFamily="34" charset="0"/>
            </a:endParaRPr>
          </a:p>
          <a:p>
            <a:pPr marL="342900" lvl="0" indent="-342900" algn="just">
              <a:lnSpc>
                <a:spcPct val="107000"/>
              </a:lnSpc>
              <a:spcAft>
                <a:spcPts val="800"/>
              </a:spcAft>
              <a:buFont typeface="Symbol" panose="05050102010706020507" pitchFamily="18" charset="2"/>
              <a:buChar char=""/>
            </a:pPr>
            <a:r>
              <a:rPr lang="es-MX" sz="2400" b="1" dirty="0">
                <a:solidFill>
                  <a:srgbClr val="0070C0"/>
                </a:solidFill>
                <a:latin typeface="Arial" panose="020B0604020202020204" pitchFamily="34" charset="0"/>
                <a:cs typeface="Arial" panose="020B0604020202020204" pitchFamily="34" charset="0"/>
              </a:rPr>
              <a:t>Avatares fantásticos</a:t>
            </a:r>
            <a:r>
              <a:rPr lang="es-MX" sz="2400" dirty="0">
                <a:solidFill>
                  <a:srgbClr val="0070C0"/>
                </a:solidFill>
                <a:latin typeface="Arial" panose="020B0604020202020204" pitchFamily="34" charset="0"/>
                <a:cs typeface="Arial" panose="020B0604020202020204" pitchFamily="34" charset="0"/>
              </a:rPr>
              <a:t>. Fomentar el uso de avatares fantásticos que identifiquen al alumno/a en su participación en los foros de </a:t>
            </a:r>
            <a:r>
              <a:rPr lang="es-MX" sz="2400" dirty="0" smtClean="0">
                <a:solidFill>
                  <a:srgbClr val="0070C0"/>
                </a:solidFill>
                <a:latin typeface="Arial" panose="020B0604020202020204" pitchFamily="34" charset="0"/>
                <a:cs typeface="Arial" panose="020B0604020202020204" pitchFamily="34" charset="0"/>
              </a:rPr>
              <a:t>EMINUS, </a:t>
            </a:r>
            <a:r>
              <a:rPr lang="es-MX" sz="2400" dirty="0">
                <a:solidFill>
                  <a:srgbClr val="0070C0"/>
                </a:solidFill>
                <a:latin typeface="Arial" panose="020B0604020202020204" pitchFamily="34" charset="0"/>
                <a:cs typeface="Arial" panose="020B0604020202020204" pitchFamily="34" charset="0"/>
              </a:rPr>
              <a:t>blogs, wikis y redes sociales. En las propuestas de investigación utilizar personajes fantásticos a modo de hilo conductor de las distintas tareas presentadas.</a:t>
            </a:r>
          </a:p>
          <a:p>
            <a:pPr marL="342900" lvl="0" indent="-342900" algn="just">
              <a:lnSpc>
                <a:spcPct val="107000"/>
              </a:lnSpc>
              <a:spcAft>
                <a:spcPts val="800"/>
              </a:spcAft>
              <a:buFont typeface="Symbol" panose="05050102010706020507" pitchFamily="18" charset="2"/>
              <a:buChar char=""/>
            </a:pPr>
            <a:r>
              <a:rPr lang="es-MX" sz="2400" b="1" dirty="0">
                <a:solidFill>
                  <a:srgbClr val="0070C0"/>
                </a:solidFill>
                <a:latin typeface="Arial" panose="020B0604020202020204" pitchFamily="34" charset="0"/>
                <a:cs typeface="Arial" panose="020B0604020202020204" pitchFamily="34" charset="0"/>
              </a:rPr>
              <a:t>Ensayo y error</a:t>
            </a:r>
            <a:r>
              <a:rPr lang="es-MX" sz="2400" dirty="0">
                <a:solidFill>
                  <a:srgbClr val="0070C0"/>
                </a:solidFill>
                <a:latin typeface="Arial" panose="020B0604020202020204" pitchFamily="34" charset="0"/>
                <a:cs typeface="Arial" panose="020B0604020202020204" pitchFamily="34" charset="0"/>
              </a:rPr>
              <a:t>. Diseñar experiencias de aprendizaje donde esté permitido aplicar el sistema de ensayo y error: manejo de un programa, navegación por un sitio web, búsqueda de información, </a:t>
            </a:r>
            <a:r>
              <a:rPr lang="es-MX" sz="2400" dirty="0" smtClean="0">
                <a:solidFill>
                  <a:srgbClr val="0070C0"/>
                </a:solidFill>
                <a:latin typeface="Arial" panose="020B0604020202020204" pitchFamily="34" charset="0"/>
                <a:cs typeface="Arial" panose="020B0604020202020204" pitchFamily="34" charset="0"/>
              </a:rPr>
              <a:t>etcétera.</a:t>
            </a:r>
            <a:endParaRPr lang="es-MX" sz="2400" dirty="0">
              <a:solidFill>
                <a:srgbClr val="0070C0"/>
              </a:solidFill>
              <a:latin typeface="Arial" panose="020B0604020202020204" pitchFamily="34" charset="0"/>
              <a:cs typeface="Arial" panose="020B0604020202020204" pitchFamily="34" charset="0"/>
            </a:endParaRPr>
          </a:p>
          <a:p>
            <a:pPr marL="342900" lvl="0" indent="-342900" algn="just">
              <a:lnSpc>
                <a:spcPct val="107000"/>
              </a:lnSpc>
              <a:spcAft>
                <a:spcPts val="800"/>
              </a:spcAft>
              <a:buFont typeface="Symbol" panose="05050102010706020507" pitchFamily="18" charset="2"/>
              <a:buChar char=""/>
            </a:pPr>
            <a:r>
              <a:rPr lang="es-MX" sz="2400" b="1" dirty="0">
                <a:solidFill>
                  <a:srgbClr val="0070C0"/>
                </a:solidFill>
                <a:latin typeface="Arial" panose="020B0604020202020204" pitchFamily="34" charset="0"/>
                <a:cs typeface="Arial" panose="020B0604020202020204" pitchFamily="34" charset="0"/>
              </a:rPr>
              <a:t>Itinerarios formativos</a:t>
            </a:r>
            <a:r>
              <a:rPr lang="es-MX" sz="2400" dirty="0">
                <a:solidFill>
                  <a:srgbClr val="0070C0"/>
                </a:solidFill>
                <a:latin typeface="Arial" panose="020B0604020202020204" pitchFamily="34" charset="0"/>
                <a:cs typeface="Arial" panose="020B0604020202020204" pitchFamily="34" charset="0"/>
              </a:rPr>
              <a:t>. Contemplar cierta </a:t>
            </a:r>
            <a:r>
              <a:rPr lang="es-MX" sz="2400" dirty="0" err="1">
                <a:solidFill>
                  <a:srgbClr val="0070C0"/>
                </a:solidFill>
                <a:latin typeface="Arial" panose="020B0604020202020204" pitchFamily="34" charset="0"/>
                <a:cs typeface="Arial" panose="020B0604020202020204" pitchFamily="34" charset="0"/>
              </a:rPr>
              <a:t>optatividad</a:t>
            </a:r>
            <a:r>
              <a:rPr lang="es-MX" sz="2400" dirty="0">
                <a:solidFill>
                  <a:srgbClr val="0070C0"/>
                </a:solidFill>
                <a:latin typeface="Arial" panose="020B0604020202020204" pitchFamily="34" charset="0"/>
                <a:cs typeface="Arial" panose="020B0604020202020204" pitchFamily="34" charset="0"/>
              </a:rPr>
              <a:t> en la secuencia de tareas que se plantean. En cada tema se garantizará un bagaje mínimo común y luego un repertorio diversificado optativo.</a:t>
            </a:r>
          </a:p>
          <a:p>
            <a:pPr marL="342900" lvl="0" indent="-342900" algn="just">
              <a:lnSpc>
                <a:spcPct val="107000"/>
              </a:lnSpc>
              <a:spcAft>
                <a:spcPts val="800"/>
              </a:spcAft>
              <a:buFont typeface="Symbol" panose="05050102010706020507" pitchFamily="18" charset="2"/>
              <a:buChar char=""/>
            </a:pPr>
            <a:r>
              <a:rPr lang="es-MX" sz="2400" b="1" dirty="0">
                <a:solidFill>
                  <a:srgbClr val="0070C0"/>
                </a:solidFill>
                <a:latin typeface="Arial" panose="020B0604020202020204" pitchFamily="34" charset="0"/>
                <a:cs typeface="Arial" panose="020B0604020202020204" pitchFamily="34" charset="0"/>
              </a:rPr>
              <a:t>Creatividad y originalidad</a:t>
            </a:r>
            <a:r>
              <a:rPr lang="es-MX" sz="2400" dirty="0">
                <a:solidFill>
                  <a:srgbClr val="0070C0"/>
                </a:solidFill>
                <a:latin typeface="Arial" panose="020B0604020202020204" pitchFamily="34" charset="0"/>
                <a:cs typeface="Arial" panose="020B0604020202020204" pitchFamily="34" charset="0"/>
              </a:rPr>
              <a:t>. En las actividades de investigación se incentivará cierta capacidad de decisión en la selección de las fuentes y se premiará la creatividad y originalidad en los contenidos presentados.</a:t>
            </a:r>
          </a:p>
          <a:p>
            <a:pPr marL="342900" lvl="0" indent="-342900" algn="just">
              <a:lnSpc>
                <a:spcPct val="107000"/>
              </a:lnSpc>
              <a:spcAft>
                <a:spcPts val="800"/>
              </a:spcAft>
              <a:buFont typeface="Symbol" panose="05050102010706020507" pitchFamily="18" charset="2"/>
              <a:buChar char=""/>
            </a:pPr>
            <a:r>
              <a:rPr lang="es-MX" sz="2400" b="1" dirty="0">
                <a:solidFill>
                  <a:srgbClr val="0070C0"/>
                </a:solidFill>
                <a:latin typeface="Arial" panose="020B0604020202020204" pitchFamily="34" charset="0"/>
                <a:cs typeface="Arial" panose="020B0604020202020204" pitchFamily="34" charset="0"/>
              </a:rPr>
              <a:t>Roles</a:t>
            </a:r>
            <a:r>
              <a:rPr lang="es-MX" sz="2400" dirty="0">
                <a:solidFill>
                  <a:srgbClr val="0070C0"/>
                </a:solidFill>
                <a:latin typeface="Arial" panose="020B0604020202020204" pitchFamily="34" charset="0"/>
                <a:cs typeface="Arial" panose="020B0604020202020204" pitchFamily="34" charset="0"/>
              </a:rPr>
              <a:t>. Alternar los roles que desempeñan los alumnos/as en las actividades de producción en grupo: colaborador, autor o editor.</a:t>
            </a:r>
          </a:p>
          <a:p>
            <a:pPr marL="342900" lvl="0" indent="-342900" algn="just">
              <a:lnSpc>
                <a:spcPct val="107000"/>
              </a:lnSpc>
              <a:spcAft>
                <a:spcPts val="800"/>
              </a:spcAft>
              <a:buFont typeface="Symbol" panose="05050102010706020507" pitchFamily="18" charset="2"/>
              <a:buChar char=""/>
            </a:pPr>
            <a:r>
              <a:rPr lang="es-MX" sz="2400" b="1" dirty="0">
                <a:solidFill>
                  <a:srgbClr val="0070C0"/>
                </a:solidFill>
                <a:latin typeface="Arial" panose="020B0604020202020204" pitchFamily="34" charset="0"/>
                <a:cs typeface="Arial" panose="020B0604020202020204" pitchFamily="34" charset="0"/>
              </a:rPr>
              <a:t>Redes sociales</a:t>
            </a:r>
            <a:r>
              <a:rPr lang="es-MX" sz="2400" dirty="0">
                <a:solidFill>
                  <a:srgbClr val="0070C0"/>
                </a:solidFill>
                <a:latin typeface="Arial" panose="020B0604020202020204" pitchFamily="34" charset="0"/>
                <a:cs typeface="Arial" panose="020B0604020202020204" pitchFamily="34" charset="0"/>
              </a:rPr>
              <a:t>. Fomentar el uso educativo cotidiano de redes sociales internas. Se trataría de estimular el intercambio de información y la creación colaborativa de contenidos. Estas plataformas resultan sumamente flexibles y admiten la incorporación de elementos de </a:t>
            </a:r>
            <a:r>
              <a:rPr lang="es-MX" sz="2400" dirty="0" err="1">
                <a:solidFill>
                  <a:srgbClr val="0070C0"/>
                </a:solidFill>
                <a:latin typeface="Arial" panose="020B0604020202020204" pitchFamily="34" charset="0"/>
                <a:cs typeface="Arial" panose="020B0604020202020204" pitchFamily="34" charset="0"/>
              </a:rPr>
              <a:t>gamificación</a:t>
            </a:r>
            <a:r>
              <a:rPr lang="es-MX" sz="2400" dirty="0">
                <a:solidFill>
                  <a:srgbClr val="0070C0"/>
                </a:solidFill>
                <a:latin typeface="Arial" panose="020B0604020202020204" pitchFamily="34" charset="0"/>
                <a:cs typeface="Arial" panose="020B0604020202020204" pitchFamily="34" charset="0"/>
              </a:rPr>
              <a:t> aplicando un poco de imaginación e ingenio.</a:t>
            </a:r>
          </a:p>
          <a:p>
            <a:pPr algn="just"/>
            <a:r>
              <a:rPr lang="es-MX" sz="2400" dirty="0">
                <a:latin typeface="Arial" panose="020B0604020202020204" pitchFamily="34" charset="0"/>
                <a:cs typeface="Arial" panose="020B0604020202020204" pitchFamily="34" charset="0"/>
              </a:rPr>
              <a:t> </a:t>
            </a:r>
          </a:p>
          <a:p>
            <a:pPr algn="just"/>
            <a:r>
              <a:rPr lang="es-MX" sz="2400" dirty="0">
                <a:latin typeface="Arial" panose="020B0604020202020204" pitchFamily="34" charset="0"/>
                <a:cs typeface="Arial" panose="020B0604020202020204" pitchFamily="34" charset="0"/>
              </a:rPr>
              <a:t>A partir de la identificación previa de los procesos que deseamos incentivar, el siguiente paso es el diseño de tareas aplicando las mecánicas del juego más adecuadas (mochilas, </a:t>
            </a:r>
            <a:r>
              <a:rPr lang="es-MX" sz="2400" i="1" dirty="0">
                <a:latin typeface="Arial" panose="020B0604020202020204" pitchFamily="34" charset="0"/>
                <a:cs typeface="Arial" panose="020B0604020202020204" pitchFamily="34" charset="0"/>
              </a:rPr>
              <a:t>rankings</a:t>
            </a:r>
            <a:r>
              <a:rPr lang="es-MX" sz="2400" dirty="0">
                <a:latin typeface="Arial" panose="020B0604020202020204" pitchFamily="34" charset="0"/>
                <a:cs typeface="Arial" panose="020B0604020202020204" pitchFamily="34" charset="0"/>
              </a:rPr>
              <a:t>, niveles, roles, avatares, retroalimentación, etc.) con intención de incrementar la motivación de nuestro alumnado.</a:t>
            </a:r>
          </a:p>
          <a:p>
            <a:pPr marL="342900" lvl="0" indent="-342900" algn="just">
              <a:lnSpc>
                <a:spcPct val="107000"/>
              </a:lnSpc>
              <a:spcAft>
                <a:spcPts val="800"/>
              </a:spcAft>
              <a:buFont typeface="Symbol" panose="05050102010706020507" pitchFamily="18" charset="2"/>
              <a:buChar char=""/>
            </a:pP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42005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38461" y="459588"/>
            <a:ext cx="17927053" cy="196825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s-MX" sz="2800" b="1" dirty="0">
                <a:solidFill>
                  <a:schemeClr val="tx1"/>
                </a:solidFill>
                <a:latin typeface="Arial" panose="020B0604020202020204" pitchFamily="34" charset="0"/>
                <a:cs typeface="Arial" panose="020B0604020202020204" pitchFamily="34" charset="0"/>
              </a:rPr>
              <a:t>2.2 Creación de materiales interactivos con </a:t>
            </a:r>
            <a:r>
              <a:rPr lang="es-MX" sz="2800" b="1" dirty="0" err="1">
                <a:solidFill>
                  <a:schemeClr val="tx1"/>
                </a:solidFill>
                <a:latin typeface="Arial" panose="020B0604020202020204" pitchFamily="34" charset="0"/>
                <a:cs typeface="Arial" panose="020B0604020202020204" pitchFamily="34" charset="0"/>
              </a:rPr>
              <a:t>Genially</a:t>
            </a:r>
            <a:endParaRPr lang="es-MX" sz="2400" b="1" dirty="0">
              <a:solidFill>
                <a:schemeClr val="tx1"/>
              </a:solidFill>
              <a:latin typeface="Arial" panose="020B0604020202020204" pitchFamily="34" charset="0"/>
              <a:cs typeface="Arial" panose="020B0604020202020204" pitchFamily="34" charset="0"/>
            </a:endParaRPr>
          </a:p>
        </p:txBody>
      </p:sp>
      <p:sp>
        <p:nvSpPr>
          <p:cNvPr id="4" name="Rectángulo 3"/>
          <p:cNvSpPr/>
          <p:nvPr/>
        </p:nvSpPr>
        <p:spPr>
          <a:xfrm>
            <a:off x="938461" y="2863518"/>
            <a:ext cx="17927053" cy="9408693"/>
          </a:xfrm>
          <a:prstGeom prst="rect">
            <a:avLst/>
          </a:prstGeom>
          <a:solidFill>
            <a:srgbClr val="00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2"/>
          <p:cNvSpPr/>
          <p:nvPr/>
        </p:nvSpPr>
        <p:spPr>
          <a:xfrm>
            <a:off x="1259569" y="3734874"/>
            <a:ext cx="9899650" cy="7803483"/>
          </a:xfrm>
          <a:prstGeom prst="rect">
            <a:avLst/>
          </a:prstGeom>
        </p:spPr>
        <p:txBody>
          <a:bodyPr>
            <a:spAutoFit/>
          </a:bodyPr>
          <a:lstStyle/>
          <a:p>
            <a:pPr algn="just">
              <a:lnSpc>
                <a:spcPct val="107000"/>
              </a:lnSpc>
              <a:spcAft>
                <a:spcPts val="800"/>
              </a:spcAft>
            </a:pPr>
            <a:r>
              <a:rPr lang="es-MX" sz="2400" i="1" dirty="0" err="1">
                <a:latin typeface="Arial" panose="020B0604020202020204" pitchFamily="34" charset="0"/>
                <a:ea typeface="Calibri" panose="020F0502020204030204" pitchFamily="34" charset="0"/>
                <a:cs typeface="Arial" panose="020B0604020202020204" pitchFamily="34" charset="0"/>
              </a:rPr>
              <a:t>Genially</a:t>
            </a:r>
            <a:r>
              <a:rPr lang="es-MX" sz="2400" dirty="0">
                <a:latin typeface="Arial" panose="020B0604020202020204" pitchFamily="34" charset="0"/>
                <a:ea typeface="Calibri" panose="020F0502020204030204" pitchFamily="34" charset="0"/>
                <a:cs typeface="Arial" panose="020B0604020202020204" pitchFamily="34" charset="0"/>
              </a:rPr>
              <a:t> es una </a:t>
            </a:r>
            <a:r>
              <a:rPr lang="es-MX" sz="2400" dirty="0" err="1">
                <a:latin typeface="Arial" panose="020B0604020202020204" pitchFamily="34" charset="0"/>
                <a:ea typeface="Calibri" panose="020F0502020204030204" pitchFamily="34" charset="0"/>
                <a:cs typeface="Arial" panose="020B0604020202020204" pitchFamily="34" charset="0"/>
              </a:rPr>
              <a:t>multipremiada</a:t>
            </a:r>
            <a:r>
              <a:rPr lang="es-MX" sz="2400" dirty="0">
                <a:latin typeface="Arial" panose="020B0604020202020204" pitchFamily="34" charset="0"/>
                <a:ea typeface="Calibri" panose="020F0502020204030204" pitchFamily="34" charset="0"/>
                <a:cs typeface="Arial" panose="020B0604020202020204" pitchFamily="34" charset="0"/>
              </a:rPr>
              <a:t> plataforma de creación de contenidos interactivos en línea. Es una plataforma muy difundida y aceptada por su facilidad de uso y su versatilidad, permitiéndonos crear presentaciones, infografías, </a:t>
            </a:r>
            <a:r>
              <a:rPr lang="es-MX" sz="2400" dirty="0" err="1">
                <a:latin typeface="Arial" panose="020B0604020202020204" pitchFamily="34" charset="0"/>
                <a:ea typeface="Calibri" panose="020F0502020204030204" pitchFamily="34" charset="0"/>
                <a:cs typeface="Arial" panose="020B0604020202020204" pitchFamily="34" charset="0"/>
                <a:hlinkClick r:id="rId2"/>
              </a:rPr>
              <a:t>gamificaciones</a:t>
            </a:r>
            <a:r>
              <a:rPr lang="es-MX" sz="2400" dirty="0">
                <a:latin typeface="Arial" panose="020B0604020202020204" pitchFamily="34" charset="0"/>
                <a:ea typeface="Calibri" panose="020F0502020204030204" pitchFamily="34" charset="0"/>
                <a:cs typeface="Arial" panose="020B0604020202020204" pitchFamily="34" charset="0"/>
              </a:rPr>
              <a:t>, imágenes interactivas y otros contenidos interactivos y muy atractivos.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Tiene un modelo de trabajo </a:t>
            </a:r>
            <a:r>
              <a:rPr lang="es-MX" sz="2400" i="1" dirty="0" err="1">
                <a:latin typeface="Arial" panose="020B0604020202020204" pitchFamily="34" charset="0"/>
                <a:ea typeface="Calibri" panose="020F0502020204030204" pitchFamily="34" charset="0"/>
                <a:cs typeface="Arial" panose="020B0604020202020204" pitchFamily="34" charset="0"/>
              </a:rPr>
              <a:t>freemium</a:t>
            </a:r>
            <a:r>
              <a:rPr lang="es-MX" sz="2400" dirty="0">
                <a:latin typeface="Arial" panose="020B0604020202020204" pitchFamily="34" charset="0"/>
                <a:ea typeface="Calibri" panose="020F0502020204030204" pitchFamily="34" charset="0"/>
                <a:cs typeface="Arial" panose="020B0604020202020204" pitchFamily="34" charset="0"/>
              </a:rPr>
              <a:t>, por lo que cualquier persona puede utilizar una versión gratuita (pero limitada) de la herramienta por tiempo ilimitado, o bien adquirir uno de los planes </a:t>
            </a:r>
            <a:r>
              <a:rPr lang="es-MX" sz="2400" dirty="0" err="1">
                <a:latin typeface="Arial" panose="020B0604020202020204" pitchFamily="34" charset="0"/>
                <a:ea typeface="Calibri" panose="020F0502020204030204" pitchFamily="34" charset="0"/>
                <a:cs typeface="Arial" panose="020B0604020202020204" pitchFamily="34" charset="0"/>
              </a:rPr>
              <a:t>premium</a:t>
            </a:r>
            <a:r>
              <a:rPr lang="es-MX" sz="2400" dirty="0">
                <a:latin typeface="Arial" panose="020B0604020202020204" pitchFamily="34" charset="0"/>
                <a:ea typeface="Calibri" panose="020F0502020204030204" pitchFamily="34" charset="0"/>
                <a:cs typeface="Arial" panose="020B0604020202020204" pitchFamily="34" charset="0"/>
              </a:rPr>
              <a:t> para usar todas las características avanzadas.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La herramienta dispone de un editor en línea con el que se puede crear contenidos desde cualquier dispositivo </a:t>
            </a:r>
            <a:r>
              <a:rPr lang="es-MX" sz="2400" dirty="0" smtClean="0">
                <a:latin typeface="Arial" panose="020B0604020202020204" pitchFamily="34" charset="0"/>
                <a:ea typeface="Calibri" panose="020F0502020204030204" pitchFamily="34" charset="0"/>
                <a:cs typeface="Arial" panose="020B0604020202020204" pitchFamily="34" charset="0"/>
              </a:rPr>
              <a:t>sin la </a:t>
            </a:r>
            <a:r>
              <a:rPr lang="es-MX" sz="2400" dirty="0">
                <a:latin typeface="Arial" panose="020B0604020202020204" pitchFamily="34" charset="0"/>
                <a:ea typeface="Calibri" panose="020F0502020204030204" pitchFamily="34" charset="0"/>
                <a:cs typeface="Arial" panose="020B0604020202020204" pitchFamily="34" charset="0"/>
              </a:rPr>
              <a:t>necesidad de descargar ni instalar nada. Ofrece una serie de plantillas gratuitas que además de atractivas, son muy funcionales.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Empecemos nuestra aventura dándonos de alta en el programa (link: </a:t>
            </a:r>
            <a:r>
              <a:rPr lang="es-MX" sz="24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3"/>
              </a:rPr>
              <a:t>https://genial.ly/es</a:t>
            </a:r>
            <a:r>
              <a:rPr lang="es-MX" sz="2400" dirty="0">
                <a:latin typeface="Arial" panose="020B0604020202020204" pitchFamily="34" charset="0"/>
                <a:ea typeface="Calibri" panose="020F0502020204030204" pitchFamily="34" charset="0"/>
                <a:cs typeface="Arial" panose="020B0604020202020204" pitchFamily="34" charset="0"/>
              </a:rPr>
              <a:t>) </a:t>
            </a: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Rectángulo 4"/>
          <p:cNvSpPr/>
          <p:nvPr/>
        </p:nvSpPr>
        <p:spPr>
          <a:xfrm>
            <a:off x="11480327" y="3734874"/>
            <a:ext cx="7099869" cy="76561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rgbClr val="FF0000"/>
                </a:solidFill>
              </a:rPr>
              <a:t>Imagen de </a:t>
            </a:r>
            <a:r>
              <a:rPr lang="es-MX" sz="3600" b="1" i="1" dirty="0" err="1">
                <a:solidFill>
                  <a:srgbClr val="FF0000"/>
                </a:solidFill>
              </a:rPr>
              <a:t>Genially</a:t>
            </a:r>
            <a:r>
              <a:rPr lang="es-MX" i="1" dirty="0"/>
              <a:t> </a:t>
            </a:r>
          </a:p>
        </p:txBody>
      </p:sp>
    </p:spTree>
    <p:extLst>
      <p:ext uri="{BB962C8B-B14F-4D97-AF65-F5344CB8AC3E}">
        <p14:creationId xmlns:p14="http://schemas.microsoft.com/office/powerpoint/2010/main" val="3975193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67591" y="6631403"/>
            <a:ext cx="18563317" cy="2350131"/>
          </a:xfrm>
          <a:prstGeom prst="rect">
            <a:avLst/>
          </a:prstGeom>
        </p:spPr>
        <p:txBody>
          <a:bodyPr wrap="square">
            <a:spAutoFit/>
          </a:bodyPr>
          <a:lstStyle/>
          <a:p>
            <a:pPr algn="just">
              <a:lnSpc>
                <a:spcPct val="107000"/>
              </a:lnSpc>
              <a:spcAft>
                <a:spcPts val="800"/>
              </a:spcAft>
            </a:pPr>
            <a:r>
              <a:rPr lang="es-MX" sz="2400" i="1" dirty="0">
                <a:latin typeface="Arial" panose="020B0604020202020204" pitchFamily="34" charset="0"/>
                <a:ea typeface="Calibri" panose="020F0502020204030204" pitchFamily="34" charset="0"/>
                <a:cs typeface="Arial" panose="020B0604020202020204" pitchFamily="34" charset="0"/>
              </a:rPr>
              <a:t>Cómo registrarse en </a:t>
            </a:r>
            <a:r>
              <a:rPr lang="es-MX" sz="2400" i="1" dirty="0" err="1">
                <a:latin typeface="Arial" panose="020B0604020202020204" pitchFamily="34" charset="0"/>
                <a:ea typeface="Calibri" panose="020F0502020204030204" pitchFamily="34" charset="0"/>
                <a:cs typeface="Arial" panose="020B0604020202020204" pitchFamily="34" charset="0"/>
              </a:rPr>
              <a:t>Genially</a:t>
            </a:r>
            <a:r>
              <a:rPr lang="es-MX" sz="2400" i="1" dirty="0">
                <a:latin typeface="Arial" panose="020B0604020202020204" pitchFamily="34" charset="0"/>
                <a:ea typeface="Calibri" panose="020F0502020204030204" pitchFamily="34" charset="0"/>
                <a:cs typeface="Arial" panose="020B0604020202020204" pitchFamily="34" charset="0"/>
              </a:rPr>
              <a:t>.</a:t>
            </a:r>
          </a:p>
          <a:p>
            <a:pPr algn="just">
              <a:lnSpc>
                <a:spcPct val="107000"/>
              </a:lnSpc>
              <a:spcAft>
                <a:spcPts val="800"/>
              </a:spcAft>
            </a:pPr>
            <a:r>
              <a:rPr lang="es-MX" sz="2400" dirty="0" err="1">
                <a:latin typeface="Arial" panose="020B0604020202020204" pitchFamily="34" charset="0"/>
                <a:ea typeface="Calibri" panose="020F0502020204030204" pitchFamily="34" charset="0"/>
                <a:cs typeface="Arial" panose="020B0604020202020204" pitchFamily="34" charset="0"/>
              </a:rPr>
              <a:t>Genially</a:t>
            </a:r>
            <a:r>
              <a:rPr lang="es-MX" sz="2400" dirty="0">
                <a:latin typeface="Arial" panose="020B0604020202020204" pitchFamily="34" charset="0"/>
                <a:ea typeface="Calibri" panose="020F0502020204030204" pitchFamily="34" charset="0"/>
                <a:cs typeface="Arial" panose="020B0604020202020204" pitchFamily="34" charset="0"/>
              </a:rPr>
              <a:t> es un servicio online, por lo que bastará con que acceda a su </a:t>
            </a:r>
            <a:r>
              <a:rPr lang="es-MX" sz="2400" i="1" dirty="0">
                <a:latin typeface="Arial" panose="020B0604020202020204" pitchFamily="34" charset="0"/>
                <a:ea typeface="Calibri" panose="020F0502020204030204" pitchFamily="34" charset="0"/>
                <a:cs typeface="Arial" panose="020B0604020202020204" pitchFamily="34" charset="0"/>
              </a:rPr>
              <a:t>web</a:t>
            </a:r>
            <a:r>
              <a:rPr lang="es-MX" sz="2400" dirty="0">
                <a:latin typeface="Arial" panose="020B0604020202020204" pitchFamily="34" charset="0"/>
                <a:ea typeface="Calibri" panose="020F0502020204030204" pitchFamily="34" charset="0"/>
                <a:cs typeface="Arial" panose="020B0604020202020204" pitchFamily="34" charset="0"/>
              </a:rPr>
              <a:t> oficial desde su navegador habitual. Como lo vamos a usar por primera vez, primero necesitaremos registrarnos:</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r>
              <a:rPr lang="es-MX" sz="2400" dirty="0" smtClean="0">
                <a:solidFill>
                  <a:srgbClr val="000000"/>
                </a:solidFill>
                <a:latin typeface="Arial" panose="020B0604020202020204" pitchFamily="34" charset="0"/>
                <a:ea typeface="Calibri" panose="020F0502020204030204" pitchFamily="34" charset="0"/>
                <a:cs typeface="Arial" panose="020B0604020202020204" pitchFamily="34" charset="0"/>
              </a:rPr>
              <a:t>Entre </a:t>
            </a:r>
            <a:r>
              <a:rPr lang="es-MX" sz="2400" dirty="0">
                <a:solidFill>
                  <a:srgbClr val="000000"/>
                </a:solidFill>
                <a:latin typeface="Arial" panose="020B0604020202020204" pitchFamily="34" charset="0"/>
                <a:ea typeface="Calibri" panose="020F0502020204030204" pitchFamily="34" charset="0"/>
                <a:cs typeface="Arial" panose="020B0604020202020204" pitchFamily="34" charset="0"/>
              </a:rPr>
              <a:t>en la </a:t>
            </a:r>
            <a:r>
              <a:rPr lang="es-MX" sz="2400" i="1" dirty="0">
                <a:solidFill>
                  <a:srgbClr val="000000"/>
                </a:solidFill>
                <a:latin typeface="Arial" panose="020B0604020202020204" pitchFamily="34" charset="0"/>
                <a:ea typeface="Calibri" panose="020F0502020204030204" pitchFamily="34" charset="0"/>
                <a:cs typeface="Arial" panose="020B0604020202020204" pitchFamily="34" charset="0"/>
              </a:rPr>
              <a:t>web</a:t>
            </a:r>
            <a:r>
              <a:rPr lang="es-MX" sz="2400" dirty="0">
                <a:solidFill>
                  <a:srgbClr val="000000"/>
                </a:solidFill>
                <a:latin typeface="Arial" panose="020B0604020202020204" pitchFamily="34" charset="0"/>
                <a:ea typeface="Calibri" panose="020F0502020204030204" pitchFamily="34" charset="0"/>
                <a:cs typeface="Arial" panose="020B0604020202020204" pitchFamily="34" charset="0"/>
              </a:rPr>
              <a:t> de </a:t>
            </a:r>
            <a:r>
              <a:rPr lang="es-MX" sz="2400" i="1" dirty="0">
                <a:solidFill>
                  <a:srgbClr val="000000"/>
                </a:solidFill>
                <a:latin typeface="Arial" panose="020B0604020202020204" pitchFamily="34" charset="0"/>
                <a:ea typeface="Calibri" panose="020F0502020204030204" pitchFamily="34" charset="0"/>
                <a:cs typeface="Arial" panose="020B0604020202020204" pitchFamily="34" charset="0"/>
              </a:rPr>
              <a:t>Genially</a:t>
            </a:r>
            <a:r>
              <a:rPr lang="es-MX" sz="2400" dirty="0">
                <a:solidFill>
                  <a:srgbClr val="000000"/>
                </a:solidFill>
                <a:latin typeface="Arial" panose="020B0604020202020204" pitchFamily="34" charset="0"/>
                <a:ea typeface="Calibri" panose="020F0502020204030204" pitchFamily="34" charset="0"/>
                <a:cs typeface="Arial" panose="020B0604020202020204" pitchFamily="34" charset="0"/>
              </a:rPr>
              <a:t> y </a:t>
            </a:r>
            <a:r>
              <a:rPr lang="es-MX" sz="2400" dirty="0" smtClean="0">
                <a:solidFill>
                  <a:srgbClr val="000000"/>
                </a:solidFill>
                <a:latin typeface="Arial" panose="020B0604020202020204" pitchFamily="34" charset="0"/>
                <a:ea typeface="Calibri" panose="020F0502020204030204" pitchFamily="34" charset="0"/>
                <a:cs typeface="Arial" panose="020B0604020202020204" pitchFamily="34" charset="0"/>
              </a:rPr>
              <a:t>pulse </a:t>
            </a:r>
            <a:r>
              <a:rPr lang="es-MX" sz="2400" dirty="0">
                <a:solidFill>
                  <a:srgbClr val="000000"/>
                </a:solidFill>
                <a:latin typeface="Arial" panose="020B0604020202020204" pitchFamily="34" charset="0"/>
                <a:ea typeface="Calibri" panose="020F0502020204030204" pitchFamily="34" charset="0"/>
                <a:cs typeface="Arial" panose="020B0604020202020204" pitchFamily="34" charset="0"/>
              </a:rPr>
              <a:t>en el botón “</a:t>
            </a:r>
            <a:r>
              <a:rPr lang="es-MX" sz="2400" b="1" dirty="0">
                <a:solidFill>
                  <a:srgbClr val="000000"/>
                </a:solidFill>
                <a:highlight>
                  <a:srgbClr val="0000FF"/>
                </a:highlight>
                <a:latin typeface="Arial" panose="020B0604020202020204" pitchFamily="34" charset="0"/>
                <a:ea typeface="Calibri" panose="020F0502020204030204" pitchFamily="34" charset="0"/>
                <a:cs typeface="Arial" panose="020B0604020202020204" pitchFamily="34" charset="0"/>
              </a:rPr>
              <a:t>Comienza ahora, ¡es gratis</a:t>
            </a:r>
            <a:r>
              <a:rPr lang="es-MX" sz="2400" dirty="0">
                <a:solidFill>
                  <a:srgbClr val="000000"/>
                </a:solidFill>
                <a:highlight>
                  <a:srgbClr val="0000FF"/>
                </a:highlight>
                <a:latin typeface="Arial" panose="020B0604020202020204" pitchFamily="34" charset="0"/>
                <a:ea typeface="Calibri" panose="020F0502020204030204" pitchFamily="34" charset="0"/>
                <a:cs typeface="Arial" panose="020B0604020202020204" pitchFamily="34" charset="0"/>
              </a:rPr>
              <a:t>!</a:t>
            </a:r>
            <a:r>
              <a:rPr lang="es-MX" sz="2400" dirty="0">
                <a:solidFill>
                  <a:srgbClr val="000000"/>
                </a:solidFill>
                <a:latin typeface="Arial" panose="020B0604020202020204" pitchFamily="34" charset="0"/>
                <a:ea typeface="Calibri" panose="020F0502020204030204" pitchFamily="34" charset="0"/>
                <a:cs typeface="Arial" panose="020B0604020202020204" pitchFamily="34" charset="0"/>
              </a:rPr>
              <a:t>”.</a:t>
            </a:r>
            <a:endParaRPr lang="es-MX" sz="2400" dirty="0">
              <a:solidFill>
                <a:srgbClr val="000000"/>
              </a:solidFill>
              <a:latin typeface="Arial" panose="020B0604020202020204" pitchFamily="34" charset="0"/>
              <a:cs typeface="Arial" panose="020B0604020202020204" pitchFamily="34" charset="0"/>
            </a:endParaRPr>
          </a:p>
        </p:txBody>
      </p:sp>
      <p:pic>
        <p:nvPicPr>
          <p:cNvPr id="3" name="Imagen 2"/>
          <p:cNvPicPr/>
          <p:nvPr/>
        </p:nvPicPr>
        <p:blipFill rotWithShape="1">
          <a:blip r:embed="rId2"/>
          <a:srcRect l="2546" t="13204" r="59267" b="7042"/>
          <a:stretch/>
        </p:blipFill>
        <p:spPr bwMode="auto">
          <a:xfrm>
            <a:off x="3900260" y="10022183"/>
            <a:ext cx="12497980" cy="5004458"/>
          </a:xfrm>
          <a:prstGeom prst="rect">
            <a:avLst/>
          </a:prstGeom>
          <a:ln>
            <a:noFill/>
          </a:ln>
          <a:extLst>
            <a:ext uri="{53640926-AAD7-44d8-BBD7-CCE9431645EC}">
              <a14:shadowObscured xmlns:a14="http://schemas.microsoft.com/office/drawing/2010/main" xmlns=""/>
            </a:ext>
          </a:extLst>
        </p:spPr>
      </p:pic>
      <p:sp>
        <p:nvSpPr>
          <p:cNvPr id="5" name="CuadroTexto 4"/>
          <p:cNvSpPr txBox="1"/>
          <p:nvPr/>
        </p:nvSpPr>
        <p:spPr>
          <a:xfrm>
            <a:off x="1066800" y="1174604"/>
            <a:ext cx="17922240" cy="461665"/>
          </a:xfrm>
          <a:prstGeom prst="rect">
            <a:avLst/>
          </a:prstGeom>
          <a:noFill/>
        </p:spPr>
        <p:txBody>
          <a:bodyPr wrap="square" rtlCol="0">
            <a:spAutoFit/>
          </a:bodyPr>
          <a:lstStyle/>
          <a:p>
            <a:r>
              <a:rPr lang="es-MX" sz="2400" dirty="0" smtClean="0">
                <a:latin typeface="Arial" panose="020B0604020202020204" pitchFamily="34" charset="0"/>
                <a:cs typeface="Arial" panose="020B0604020202020204" pitchFamily="34" charset="0"/>
              </a:rPr>
              <a:t>Ahora, revise el </a:t>
            </a:r>
            <a:r>
              <a:rPr lang="es-MX" sz="2400" dirty="0">
                <a:latin typeface="Arial" panose="020B0604020202020204" pitchFamily="34" charset="0"/>
                <a:cs typeface="Arial" panose="020B0604020202020204" pitchFamily="34" charset="0"/>
              </a:rPr>
              <a:t>siguiente tutorial, </a:t>
            </a:r>
            <a:r>
              <a:rPr lang="es-MX" sz="2400" dirty="0" smtClean="0">
                <a:latin typeface="Arial" panose="020B0604020202020204" pitchFamily="34" charset="0"/>
                <a:cs typeface="Arial" panose="020B0604020202020204" pitchFamily="34" charset="0"/>
              </a:rPr>
              <a:t>en el que podrá </a:t>
            </a:r>
            <a:r>
              <a:rPr lang="es-MX" sz="2400" dirty="0">
                <a:latin typeface="Arial" panose="020B0604020202020204" pitchFamily="34" charset="0"/>
                <a:cs typeface="Arial" panose="020B0604020202020204" pitchFamily="34" charset="0"/>
              </a:rPr>
              <a:t>consultar cómo registrarse en </a:t>
            </a:r>
            <a:r>
              <a:rPr lang="es-MX" sz="2400" i="1" dirty="0">
                <a:latin typeface="Arial" panose="020B0604020202020204" pitchFamily="34" charset="0"/>
                <a:cs typeface="Arial" panose="020B0604020202020204" pitchFamily="34" charset="0"/>
              </a:rPr>
              <a:t>Genially</a:t>
            </a:r>
            <a:r>
              <a:rPr lang="es-MX" sz="2400" dirty="0">
                <a:latin typeface="Arial" panose="020B0604020202020204" pitchFamily="34" charset="0"/>
                <a:cs typeface="Arial" panose="020B0604020202020204" pitchFamily="34" charset="0"/>
              </a:rPr>
              <a:t> y realice el paso a paso. </a:t>
            </a:r>
          </a:p>
        </p:txBody>
      </p:sp>
      <p:sp>
        <p:nvSpPr>
          <p:cNvPr id="7" name="Rectángulo 6"/>
          <p:cNvSpPr/>
          <p:nvPr/>
        </p:nvSpPr>
        <p:spPr>
          <a:xfrm>
            <a:off x="6370320" y="2098925"/>
            <a:ext cx="7162800" cy="41976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600" dirty="0">
              <a:latin typeface="Arial" panose="020B0604020202020204" pitchFamily="34" charset="0"/>
              <a:ea typeface="Calibri" panose="020F0502020204030204" pitchFamily="34" charset="0"/>
              <a:cs typeface="Arial" panose="020B0604020202020204" pitchFamily="34" charset="0"/>
            </a:endParaRPr>
          </a:p>
          <a:p>
            <a:pPr algn="ctr"/>
            <a:endParaRPr lang="es-MX" sz="3600" dirty="0">
              <a:latin typeface="Arial" panose="020B0604020202020204" pitchFamily="34" charset="0"/>
              <a:ea typeface="Calibri" panose="020F0502020204030204" pitchFamily="34" charset="0"/>
              <a:cs typeface="Arial" panose="020B0604020202020204" pitchFamily="34" charset="0"/>
            </a:endParaRPr>
          </a:p>
          <a:p>
            <a:pPr algn="ctr"/>
            <a:r>
              <a:rPr lang="es-MX" sz="3600" dirty="0">
                <a:latin typeface="Arial" panose="020B0604020202020204" pitchFamily="34" charset="0"/>
                <a:ea typeface="Calibri" panose="020F0502020204030204" pitchFamily="34" charset="0"/>
                <a:cs typeface="Arial" panose="020B0604020202020204" pitchFamily="34" charset="0"/>
              </a:rPr>
              <a:t>Video</a:t>
            </a:r>
            <a:r>
              <a:rPr lang="es-MX" dirty="0"/>
              <a:t> </a:t>
            </a:r>
            <a:r>
              <a:rPr lang="es-MX" sz="3600" i="1" dirty="0">
                <a:latin typeface="Arial" panose="020B0604020202020204" pitchFamily="34" charset="0"/>
                <a:ea typeface="Calibri" panose="020F0502020204030204" pitchFamily="34" charset="0"/>
                <a:cs typeface="Arial" panose="020B0604020202020204" pitchFamily="34" charset="0"/>
              </a:rPr>
              <a:t>Cómo registrarse en </a:t>
            </a:r>
            <a:r>
              <a:rPr lang="es-MX" sz="3600" i="1" dirty="0" err="1">
                <a:latin typeface="Arial" panose="020B0604020202020204" pitchFamily="34" charset="0"/>
                <a:ea typeface="Calibri" panose="020F0502020204030204" pitchFamily="34" charset="0"/>
                <a:cs typeface="Arial" panose="020B0604020202020204" pitchFamily="34" charset="0"/>
              </a:rPr>
              <a:t>Genially</a:t>
            </a:r>
            <a:r>
              <a:rPr lang="es-MX" sz="3600" i="1" dirty="0">
                <a:latin typeface="Arial" panose="020B0604020202020204" pitchFamily="34" charset="0"/>
                <a:ea typeface="Calibri" panose="020F0502020204030204" pitchFamily="34" charset="0"/>
                <a:cs typeface="Arial" panose="020B0604020202020204" pitchFamily="34" charset="0"/>
              </a:rPr>
              <a:t>.</a:t>
            </a:r>
          </a:p>
          <a:p>
            <a:pPr algn="ctr"/>
            <a:endParaRPr lang="es-MX" dirty="0"/>
          </a:p>
        </p:txBody>
      </p:sp>
      <p:sp>
        <p:nvSpPr>
          <p:cNvPr id="4" name="Rectángulo 3"/>
          <p:cNvSpPr/>
          <p:nvPr/>
        </p:nvSpPr>
        <p:spPr>
          <a:xfrm>
            <a:off x="19430908" y="4990312"/>
            <a:ext cx="4450051" cy="5632311"/>
          </a:xfrm>
          <a:prstGeom prst="rect">
            <a:avLst/>
          </a:prstGeom>
          <a:solidFill>
            <a:srgbClr val="00B0F0"/>
          </a:solidFill>
        </p:spPr>
        <p:txBody>
          <a:bodyPr wrap="square">
            <a:spAutoFit/>
          </a:bodyPr>
          <a:lstStyle/>
          <a:p>
            <a:r>
              <a:rPr lang="es-MX" sz="2400" dirty="0" smtClean="0">
                <a:latin typeface="Arial" panose="020B0604020202020204" pitchFamily="34" charset="0"/>
                <a:cs typeface="Arial" panose="020B0604020202020204" pitchFamily="34" charset="0"/>
              </a:rPr>
              <a:t>Jonathan, realizar </a:t>
            </a:r>
            <a:r>
              <a:rPr lang="es-MX" sz="2400" dirty="0">
                <a:latin typeface="Arial" panose="020B0604020202020204" pitchFamily="34" charset="0"/>
                <a:cs typeface="Arial" panose="020B0604020202020204" pitchFamily="34" charset="0"/>
              </a:rPr>
              <a:t>video tutorial </a:t>
            </a:r>
            <a:r>
              <a:rPr lang="es-MX" sz="2400" dirty="0" smtClean="0">
                <a:latin typeface="Arial" panose="020B0604020202020204" pitchFamily="34" charset="0"/>
                <a:cs typeface="Arial" panose="020B0604020202020204" pitchFamily="34" charset="0"/>
              </a:rPr>
              <a:t>sobre cómo registrarse en </a:t>
            </a:r>
            <a:r>
              <a:rPr lang="es-MX" sz="2400" dirty="0" err="1" smtClean="0">
                <a:latin typeface="Arial" panose="020B0604020202020204" pitchFamily="34" charset="0"/>
                <a:cs typeface="Arial" panose="020B0604020202020204" pitchFamily="34" charset="0"/>
              </a:rPr>
              <a:t>Genially</a:t>
            </a:r>
            <a:r>
              <a:rPr lang="es-MX" sz="2400" dirty="0" smtClean="0">
                <a:latin typeface="Arial" panose="020B0604020202020204" pitchFamily="34" charset="0"/>
                <a:cs typeface="Arial" panose="020B0604020202020204" pitchFamily="34" charset="0"/>
              </a:rPr>
              <a:t>. El EC incluye las capturas de pantalla y el paso a paso, sin embargo considero que las capturas de pantalla será necesario volverlas a tomar para cuidar la calidad e ir señalando lo que indica el experto sobre algunas capturas. </a:t>
            </a:r>
          </a:p>
          <a:p>
            <a:endParaRPr lang="es-MX" sz="2400" dirty="0">
              <a:latin typeface="Arial" panose="020B0604020202020204" pitchFamily="34" charset="0"/>
              <a:cs typeface="Arial" panose="020B0604020202020204" pitchFamily="34" charset="0"/>
            </a:endParaRPr>
          </a:p>
          <a:p>
            <a:r>
              <a:rPr lang="es-MX" sz="2400" dirty="0" smtClean="0">
                <a:latin typeface="Arial" panose="020B0604020202020204" pitchFamily="34" charset="0"/>
                <a:cs typeface="Arial" panose="020B0604020202020204" pitchFamily="34" charset="0"/>
              </a:rPr>
              <a:t>Las Captura y paso a paso para el tutorial terminan en la diapositiva 19. </a:t>
            </a:r>
            <a:endParaRPr lang="es-MX" sz="2400" dirty="0">
              <a:latin typeface="Arial" panose="020B0604020202020204" pitchFamily="34" charset="0"/>
              <a:cs typeface="Arial" panose="020B0604020202020204" pitchFamily="34" charset="0"/>
            </a:endParaRPr>
          </a:p>
        </p:txBody>
      </p:sp>
      <p:pic>
        <p:nvPicPr>
          <p:cNvPr id="6" name="Gráfico 2" descr="Claqueta con relleno sólido">
            <a:extLst>
              <a:ext uri="{FF2B5EF4-FFF2-40B4-BE49-F238E27FC236}">
                <a16:creationId xmlns="" xmlns:a16="http://schemas.microsoft.com/office/drawing/2014/main" id="{D9617BEE-F06D-40A2-A945-CE2D3A058E8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9494520" y="2736976"/>
            <a:ext cx="914400" cy="914400"/>
          </a:xfrm>
          <a:prstGeom prst="rect">
            <a:avLst/>
          </a:prstGeom>
          <a:solidFill>
            <a:schemeClr val="bg1"/>
          </a:solidFill>
        </p:spPr>
      </p:pic>
      <p:sp>
        <p:nvSpPr>
          <p:cNvPr id="8" name="Rectángulo 7"/>
          <p:cNvSpPr/>
          <p:nvPr/>
        </p:nvSpPr>
        <p:spPr>
          <a:xfrm>
            <a:off x="1675234" y="4990312"/>
            <a:ext cx="4450051" cy="1200329"/>
          </a:xfrm>
          <a:prstGeom prst="rect">
            <a:avLst/>
          </a:prstGeom>
          <a:solidFill>
            <a:srgbClr val="FFFF00"/>
          </a:solidFill>
        </p:spPr>
        <p:txBody>
          <a:bodyPr wrap="square">
            <a:spAutoFit/>
          </a:bodyPr>
          <a:lstStyle/>
          <a:p>
            <a:r>
              <a:rPr lang="es-MX" sz="2400" dirty="0" smtClean="0">
                <a:latin typeface="Arial" panose="020B0604020202020204" pitchFamily="34" charset="0"/>
                <a:cs typeface="Arial" panose="020B0604020202020204" pitchFamily="34" charset="0"/>
              </a:rPr>
              <a:t>Renato, después de este video, saltarte a la diapositiva 20.</a:t>
            </a:r>
            <a:endParaRPr lang="es-MX"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291452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7022</TotalTime>
  <Words>3759</Words>
  <Application>Microsoft Office PowerPoint</Application>
  <PresentationFormat>Personalizado</PresentationFormat>
  <Paragraphs>340</Paragraphs>
  <Slides>27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Arial</vt:lpstr>
      <vt:lpstr>Calibri</vt:lpstr>
      <vt:lpstr>Calibri Light</vt:lpstr>
      <vt:lpstr>Symbol</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Dominguez Garcia Arlet Yushely</dc:creator>
  <cp:lastModifiedBy>Vargas Gomez Renato</cp:lastModifiedBy>
  <cp:revision>377</cp:revision>
  <dcterms:created xsi:type="dcterms:W3CDTF">2021-06-04T16:28:16Z</dcterms:created>
  <dcterms:modified xsi:type="dcterms:W3CDTF">2021-11-25T21:52:58Z</dcterms:modified>
</cp:coreProperties>
</file>