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80" r:id="rId4"/>
    <p:sldId id="258" r:id="rId5"/>
    <p:sldId id="281" r:id="rId6"/>
    <p:sldId id="287" r:id="rId7"/>
    <p:sldId id="262" r:id="rId8"/>
    <p:sldId id="263" r:id="rId9"/>
    <p:sldId id="288" r:id="rId10"/>
    <p:sldId id="265" r:id="rId11"/>
    <p:sldId id="295" r:id="rId12"/>
    <p:sldId id="296" r:id="rId13"/>
    <p:sldId id="297" r:id="rId14"/>
    <p:sldId id="298" r:id="rId15"/>
    <p:sldId id="300" r:id="rId16"/>
    <p:sldId id="302" r:id="rId17"/>
    <p:sldId id="303" r:id="rId18"/>
    <p:sldId id="290" r:id="rId19"/>
    <p:sldId id="267" r:id="rId20"/>
    <p:sldId id="270"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84" autoAdjust="0"/>
    <p:restoredTop sz="95238" autoAdjust="0"/>
  </p:normalViewPr>
  <p:slideViewPr>
    <p:cSldViewPr snapToGrid="0">
      <p:cViewPr varScale="1">
        <p:scale>
          <a:sx n="113" d="100"/>
          <a:sy n="113" d="100"/>
        </p:scale>
        <p:origin x="87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05/08/2022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05/08/2022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05/08/2022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microsoft.com/office/2007/relationships/hdphoto" Target="../media/hdphoto1.wdp"/><Relationship Id="rId2" Type="http://schemas.microsoft.com/office/2007/relationships/media" Target="https://www.youtube.com/embed/SW_esTMlu7w" TargetMode="External"/><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hyperlink" Target="https://www.youtube.com/watch?v=SW_esTMlu7w" TargetMode="Externa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umen.uv.mx/recursoseducativos/aulas-hibridas/tema-2.html" TargetMode="External"/><Relationship Id="rId1" Type="http://schemas.openxmlformats.org/officeDocument/2006/relationships/slideLayout" Target="../slideLayouts/slideLayout5.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BEN_frSQaW8" TargetMode="External"/><Relationship Id="rId2" Type="http://schemas.openxmlformats.org/officeDocument/2006/relationships/hyperlink" Target="https://www.youtube.com/watch?v=SW_esTMlu7w" TargetMode="External"/><Relationship Id="rId1" Type="http://schemas.openxmlformats.org/officeDocument/2006/relationships/slideLayout" Target="../slideLayouts/slideLayout6.xml"/><Relationship Id="rId5" Type="http://schemas.openxmlformats.org/officeDocument/2006/relationships/hyperlink" Target="https://www.redalyc.org/pdf/2010/201032662010.pdf" TargetMode="External"/><Relationship Id="rId4" Type="http://schemas.openxmlformats.org/officeDocument/2006/relationships/hyperlink" Target="https://www.udual.org/principal/wp-content/uploads/2021/03/educacion_hibrida_isbn_interactivo.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https://cuedespyd.hypotheses.org/358" TargetMode="External"/><Relationship Id="rId3" Type="http://schemas.openxmlformats.org/officeDocument/2006/relationships/hyperlink" Target="https://www.educacionfutura.org/planeacion-hibrida-en-tiempos-de-covid-19/" TargetMode="External"/><Relationship Id="rId7" Type="http://schemas.openxmlformats.org/officeDocument/2006/relationships/hyperlink" Target="http://www.revistaeducacion.educacion.es/re356/re3%2056_17.pdf" TargetMode="External"/><Relationship Id="rId2" Type="http://schemas.openxmlformats.org/officeDocument/2006/relationships/hyperlink" Target="https://redie.uabc.mx/redie/article/view/55/1379" TargetMode="External"/><Relationship Id="rId1" Type="http://schemas.openxmlformats.org/officeDocument/2006/relationships/slideLayout" Target="../slideLayouts/slideLayout6.xml"/><Relationship Id="rId6" Type="http://schemas.openxmlformats.org/officeDocument/2006/relationships/hyperlink" Target="https://www.youtube.com/watch?v=Zkcin5m3zuA&amp;t=1s" TargetMode="External"/><Relationship Id="rId5" Type="http://schemas.openxmlformats.org/officeDocument/2006/relationships/hyperlink" Target="https://www.youtube.com/watch?v=JjjhKFM8FcE&amp;t=88s" TargetMode="External"/><Relationship Id="rId4" Type="http://schemas.openxmlformats.org/officeDocument/2006/relationships/hyperlink" Target="https://www.um.es/ead/red/M6/barbera.pdf" TargetMode="External"/><Relationship Id="rId9" Type="http://schemas.openxmlformats.org/officeDocument/2006/relationships/hyperlink" Target="https://www.cucs.udg.mx/avisos/Martha_Pacheco/Software%20e%20hipertexto/Antologia_Electronica_pa121/Santos%20G.Eval.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FFD7A417-399C-4785-8696-1FC374BE01E5}"/>
              </a:ext>
            </a:extLst>
          </p:cNvPr>
          <p:cNvSpPr/>
          <p:nvPr/>
        </p:nvSpPr>
        <p:spPr>
          <a:xfrm>
            <a:off x="0" y="675861"/>
            <a:ext cx="8348870" cy="56189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xmlns="" id="{352BFB02-2F70-4591-8AE2-36B78CB9BB6E}"/>
              </a:ext>
            </a:extLst>
          </p:cNvPr>
          <p:cNvSpPr txBox="1"/>
          <p:nvPr/>
        </p:nvSpPr>
        <p:spPr>
          <a:xfrm>
            <a:off x="763014" y="2459504"/>
            <a:ext cx="4731026" cy="1938992"/>
          </a:xfrm>
          <a:prstGeom prst="rect">
            <a:avLst/>
          </a:prstGeom>
          <a:noFill/>
        </p:spPr>
        <p:txBody>
          <a:bodyPr wrap="square" rtlCol="0">
            <a:spAutoFit/>
          </a:bodyPr>
          <a:lstStyle/>
          <a:p>
            <a:r>
              <a:rPr lang="es-ES" sz="4000" dirty="0">
                <a:solidFill>
                  <a:schemeClr val="bg1"/>
                </a:solidFill>
              </a:rPr>
              <a:t>Gestión y desarrollo del aprendizaje en modalidad híbrida</a:t>
            </a:r>
            <a:endParaRPr lang="es-MX" sz="4000" dirty="0">
              <a:solidFill>
                <a:schemeClr val="bg1"/>
              </a:solidFill>
            </a:endParaRPr>
          </a:p>
        </p:txBody>
      </p:sp>
      <p:sp>
        <p:nvSpPr>
          <p:cNvPr id="12" name="Rectángulo: esquinas redondeadas 11">
            <a:extLst>
              <a:ext uri="{FF2B5EF4-FFF2-40B4-BE49-F238E27FC236}">
                <a16:creationId xmlns:a16="http://schemas.microsoft.com/office/drawing/2014/main" xmlns="" id="{2FAC0049-91ED-4AC5-90FA-8D449A872174}"/>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pic>
        <p:nvPicPr>
          <p:cNvPr id="2" name="Imagen 1">
            <a:extLst>
              <a:ext uri="{FF2B5EF4-FFF2-40B4-BE49-F238E27FC236}">
                <a16:creationId xmlns:a16="http://schemas.microsoft.com/office/drawing/2014/main" xmlns="" id="{456598B1-36CB-4167-8466-72ED43785BAF}"/>
              </a:ext>
            </a:extLst>
          </p:cNvPr>
          <p:cNvPicPr>
            <a:picLocks noChangeAspect="1"/>
          </p:cNvPicPr>
          <p:nvPr/>
        </p:nvPicPr>
        <p:blipFill>
          <a:blip r:embed="rId2"/>
          <a:stretch>
            <a:fillRect/>
          </a:stretch>
        </p:blipFill>
        <p:spPr>
          <a:xfrm>
            <a:off x="5698836" y="1249021"/>
            <a:ext cx="5813277" cy="4359958"/>
          </a:xfrm>
          <a:prstGeom prst="rect">
            <a:avLst/>
          </a:prstGeom>
        </p:spPr>
      </p:pic>
      <p:sp>
        <p:nvSpPr>
          <p:cNvPr id="7" name="Bocadillo: rectángulo 10">
            <a:extLst>
              <a:ext uri="{FF2B5EF4-FFF2-40B4-BE49-F238E27FC236}">
                <a16:creationId xmlns:a16="http://schemas.microsoft.com/office/drawing/2014/main" xmlns="" id="{7B8B499A-6106-4A5B-8993-F9F7E5CF9BD7}"/>
              </a:ext>
            </a:extLst>
          </p:cNvPr>
          <p:cNvSpPr/>
          <p:nvPr/>
        </p:nvSpPr>
        <p:spPr>
          <a:xfrm>
            <a:off x="7889985" y="281437"/>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smtClean="0">
                <a:solidFill>
                  <a:schemeClr val="tx1"/>
                </a:solidFill>
              </a:rPr>
              <a:t>para el banner intenta tomar fotografías de las aulas híbridas en UV</a:t>
            </a:r>
            <a:r>
              <a:rPr lang="es-MX" sz="1400" dirty="0" smtClean="0">
                <a:solidFill>
                  <a:schemeClr val="tx1"/>
                </a:solidFill>
              </a:rPr>
              <a:t>.</a:t>
            </a:r>
            <a:endParaRPr lang="es-MX" sz="1400" dirty="0">
              <a:solidFill>
                <a:schemeClr val="tx1"/>
              </a:solidFill>
            </a:endParaRPr>
          </a:p>
        </p:txBody>
      </p:sp>
    </p:spTree>
    <p:extLst>
      <p:ext uri="{BB962C8B-B14F-4D97-AF65-F5344CB8AC3E}">
        <p14:creationId xmlns:p14="http://schemas.microsoft.com/office/powerpoint/2010/main" val="225552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95744"/>
            <a:ext cx="10557598" cy="38079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solidFill>
                  <a:srgbClr val="000000"/>
                </a:solidFill>
              </a:rPr>
              <a:t>Desarrollo de saberes de la Experiencia Educativa.</a:t>
            </a:r>
            <a:endParaRPr lang="es-MX" sz="1800" dirty="0"/>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1.1. Educación en modalidad híbrida</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schemeClr val="bg1"/>
                </a:solidFill>
              </a:rPr>
              <a:t>Introducción</a:t>
            </a:r>
            <a:endParaRPr lang="es-MX" dirty="0">
              <a:solidFill>
                <a:schemeClr val="bg1"/>
              </a:solidFill>
            </a:endParaRPr>
          </a:p>
        </p:txBody>
      </p:sp>
      <p:sp>
        <p:nvSpPr>
          <p:cNvPr id="10" name="Bocadillo: rectángulo 9">
            <a:extLst>
              <a:ext uri="{FF2B5EF4-FFF2-40B4-BE49-F238E27FC236}">
                <a16:creationId xmlns:a16="http://schemas.microsoft.com/office/drawing/2014/main" xmlns="" id="{BC2574C5-BC5B-BEE4-CC2B-EBDA8EB07315}"/>
              </a:ext>
            </a:extLst>
          </p:cNvPr>
          <p:cNvSpPr/>
          <p:nvPr/>
        </p:nvSpPr>
        <p:spPr>
          <a:xfrm>
            <a:off x="-1549917" y="103528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 la sección.</a:t>
            </a:r>
            <a:endParaRPr lang="es-MX" sz="1200" dirty="0">
              <a:solidFill>
                <a:prstClr val="black"/>
              </a:solidFill>
              <a:latin typeface="Calibri" panose="020F0502020204030204"/>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primer apartado.</a:t>
            </a:r>
            <a:endParaRPr lang="es-MX" sz="1200" dirty="0">
              <a:solidFill>
                <a:prstClr val="black"/>
              </a:solidFill>
              <a:latin typeface="Calibri" panose="020F0502020204030204"/>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296753" y="2095171"/>
            <a:ext cx="5965854" cy="3046988"/>
          </a:xfrm>
          <a:prstGeom prst="rect">
            <a:avLst/>
          </a:prstGeom>
          <a:noFill/>
        </p:spPr>
        <p:txBody>
          <a:bodyPr wrap="square" rtlCol="0">
            <a:spAutoFit/>
          </a:bodyPr>
          <a:lstStyle/>
          <a:p>
            <a:pPr algn="just"/>
            <a:r>
              <a:rPr lang="es-ES" sz="1600" dirty="0"/>
              <a:t>La pandemia por COVID 19 impactó en los procesos de enseñanza-aprendizaje; obligó a migrar de una modalidad de educación presencial a una virtual. Ambas modalidades comparten características, sin embargo, implican un abordaje didáctico distinto para favorecer el aprendizajes de los estudiantes.</a:t>
            </a:r>
          </a:p>
          <a:p>
            <a:pPr algn="just"/>
            <a:endParaRPr lang="es-ES" sz="1600" dirty="0"/>
          </a:p>
          <a:p>
            <a:pPr algn="just"/>
            <a:r>
              <a:rPr lang="es-ES" sz="1600" dirty="0"/>
              <a:t>Ante esto, la Universidad Veracruzana activó diversas plataformas institucionales que conforman un ecosistema para el aprendizaje en modalidad virtual: Lienzos, Lumen, </a:t>
            </a:r>
            <a:r>
              <a:rPr lang="es-ES" sz="1600" dirty="0" err="1"/>
              <a:t>Eminus</a:t>
            </a:r>
            <a:r>
              <a:rPr lang="es-ES" sz="1600" dirty="0"/>
              <a:t> 4; además, se incorporaron las herramientas de </a:t>
            </a:r>
            <a:r>
              <a:rPr lang="es-ES" sz="1600" i="1" dirty="0"/>
              <a:t>Microsoft</a:t>
            </a:r>
            <a:r>
              <a:rPr lang="es-ES" sz="1600" dirty="0"/>
              <a:t> que se renuevan constantemente, siendo la actualización, capacitación y formación, procesos inacabados para el trabajo docente. </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primer apartado.</a:t>
            </a:r>
            <a:endParaRPr lang="es-MX" sz="1200" dirty="0">
              <a:solidFill>
                <a:prstClr val="black"/>
              </a:solidFill>
              <a:latin typeface="Calibri" panose="020F0502020204030204"/>
            </a:endParaRPr>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pic>
        <p:nvPicPr>
          <p:cNvPr id="19" name="Imagen 18">
            <a:extLst>
              <a:ext uri="{FF2B5EF4-FFF2-40B4-BE49-F238E27FC236}">
                <a16:creationId xmlns:a16="http://schemas.microsoft.com/office/drawing/2014/main" xmlns="" id="{084476A9-6AD7-0B0F-3FFD-55E346D50A6B}"/>
              </a:ext>
            </a:extLst>
          </p:cNvPr>
          <p:cNvPicPr>
            <a:picLocks noChangeAspect="1"/>
          </p:cNvPicPr>
          <p:nvPr/>
        </p:nvPicPr>
        <p:blipFill>
          <a:blip r:embed="rId3"/>
          <a:stretch>
            <a:fillRect/>
          </a:stretch>
        </p:blipFill>
        <p:spPr>
          <a:xfrm>
            <a:off x="7517929" y="1513557"/>
            <a:ext cx="3743268" cy="3743268"/>
          </a:xfrm>
          <a:prstGeom prst="rect">
            <a:avLst/>
          </a:prstGeom>
        </p:spPr>
      </p:pic>
      <p:sp>
        <p:nvSpPr>
          <p:cNvPr id="22" name="Bocadillo: rectángulo 10">
            <a:extLst>
              <a:ext uri="{FF2B5EF4-FFF2-40B4-BE49-F238E27FC236}">
                <a16:creationId xmlns:a16="http://schemas.microsoft.com/office/drawing/2014/main" xmlns="" id="{D8F6D3C6-C822-496E-9981-1F677287CCF8}"/>
              </a:ext>
            </a:extLst>
          </p:cNvPr>
          <p:cNvSpPr/>
          <p:nvPr/>
        </p:nvSpPr>
        <p:spPr>
          <a:xfrm>
            <a:off x="7519048" y="4902982"/>
            <a:ext cx="3905053" cy="583418"/>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se requiere una fotografía relativa al texto.</a:t>
            </a:r>
          </a:p>
        </p:txBody>
      </p:sp>
      <p:sp>
        <p:nvSpPr>
          <p:cNvPr id="20" name="CuadroTexto 19"/>
          <p:cNvSpPr txBox="1"/>
          <p:nvPr/>
        </p:nvSpPr>
        <p:spPr>
          <a:xfrm>
            <a:off x="1467659" y="665191"/>
            <a:ext cx="4733796" cy="369332"/>
          </a:xfrm>
          <a:prstGeom prst="rect">
            <a:avLst/>
          </a:prstGeom>
          <a:noFill/>
        </p:spPr>
        <p:txBody>
          <a:bodyPr wrap="none" rtlCol="0">
            <a:spAutoFit/>
          </a:bodyPr>
          <a:lstStyle/>
          <a:p>
            <a:r>
              <a:rPr lang="es-ES_tradnl" dirty="0"/>
              <a:t>Haga clic en cada pestaña para ver </a:t>
            </a:r>
            <a:r>
              <a:rPr lang="es-ES_tradnl"/>
              <a:t>su contenido:</a:t>
            </a:r>
          </a:p>
        </p:txBody>
      </p:sp>
    </p:spTree>
    <p:extLst>
      <p:ext uri="{BB962C8B-B14F-4D97-AF65-F5344CB8AC3E}">
        <p14:creationId xmlns:p14="http://schemas.microsoft.com/office/powerpoint/2010/main" val="255462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779170"/>
            <a:ext cx="10557598" cy="579352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313481"/>
            <a:ext cx="4128655" cy="609972"/>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continuación de la diapositiva anterior,</a:t>
            </a:r>
            <a:r>
              <a:rPr kumimoji="0" lang="es-MX" sz="1200" b="0" i="0" u="none" strike="noStrike" kern="1200" cap="none" spc="0" normalizeH="0" noProof="0" dirty="0">
                <a:ln>
                  <a:noFill/>
                </a:ln>
                <a:solidFill>
                  <a:prstClr val="black"/>
                </a:solidFill>
                <a:effectLst/>
                <a:uLnTx/>
                <a:uFillTx/>
                <a:latin typeface="Calibri" panose="020F0502020204030204"/>
                <a:ea typeface="+mn-ea"/>
                <a:cs typeface="+mn-cs"/>
              </a:rPr>
              <a:t> por favor organiza el contenido combinado con las fotografías para la revisión del usuario.</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4985417" y="1536884"/>
            <a:ext cx="6405845" cy="4278094"/>
          </a:xfrm>
          <a:prstGeom prst="rect">
            <a:avLst/>
          </a:prstGeom>
          <a:noFill/>
        </p:spPr>
        <p:txBody>
          <a:bodyPr wrap="square" rtlCol="0">
            <a:spAutoFit/>
          </a:bodyPr>
          <a:lstStyle/>
          <a:p>
            <a:pPr algn="just"/>
            <a:r>
              <a:rPr lang="es-ES" sz="1600" dirty="0"/>
              <a:t>Por ello, comprender la diferencia que hay en los procesos de aprendizaje de nuestros alumnos en una modalidad presencial y una virtual se vuelve más que necesario, aunado a esto se suma otra forma de enseñanza en la que involucramos ambas: el Modelo híbrido. </a:t>
            </a:r>
          </a:p>
          <a:p>
            <a:pPr algn="just"/>
            <a:endParaRPr lang="es-ES" sz="1600" dirty="0"/>
          </a:p>
          <a:p>
            <a:pPr algn="just"/>
            <a:r>
              <a:rPr lang="es-ES" sz="1600" dirty="0"/>
              <a:t>Por tal motivo, necesitamos comprender el concepto de </a:t>
            </a:r>
            <a:r>
              <a:rPr lang="es-ES" sz="1600" b="1" dirty="0"/>
              <a:t>educación híbrida </a:t>
            </a:r>
            <a:r>
              <a:rPr lang="es-ES" sz="1600" dirty="0"/>
              <a:t>para crear, diseñar y planear experiencias educativas en el ecosistema de plataformas de la Universidad Veracruzana que, a su vez, integra el uso de </a:t>
            </a:r>
            <a:r>
              <a:rPr lang="es-ES" sz="1600" i="1" dirty="0"/>
              <a:t>Teams</a:t>
            </a:r>
            <a:r>
              <a:rPr lang="es-ES" sz="1600" dirty="0"/>
              <a:t> de </a:t>
            </a:r>
            <a:r>
              <a:rPr lang="es-ES" sz="1600" i="1" dirty="0"/>
              <a:t>Microsoft</a:t>
            </a:r>
            <a:r>
              <a:rPr lang="es-ES" sz="1600" dirty="0"/>
              <a:t>.  </a:t>
            </a:r>
          </a:p>
          <a:p>
            <a:pPr algn="just"/>
            <a:endParaRPr lang="es-ES" sz="1600" dirty="0"/>
          </a:p>
          <a:p>
            <a:pPr algn="just"/>
            <a:r>
              <a:rPr lang="es-ES" sz="1600" dirty="0"/>
              <a:t>Pero, ¿a qué se refiere concretamente este concepto?, ¿cuál es la diferencia específica con otras modalidades?, ¿qué implicaciones tiene a nivel pedagógico y didáctico?, ¿cómo debe ser la práctica docente en esa modalidad específica? </a:t>
            </a:r>
          </a:p>
          <a:p>
            <a:pPr algn="just"/>
            <a:r>
              <a:rPr lang="es-ES" sz="1600" dirty="0"/>
              <a:t> </a:t>
            </a:r>
          </a:p>
          <a:p>
            <a:pPr algn="just"/>
            <a:r>
              <a:rPr lang="es-ES" sz="1600" dirty="0"/>
              <a:t>Comencemos por definir conceptualmente las categorías implicadas en la comprensión de lo que es la modalidad híbrida. </a:t>
            </a:r>
          </a:p>
        </p:txBody>
      </p:sp>
      <p:pic>
        <p:nvPicPr>
          <p:cNvPr id="10" name="Imagen 9">
            <a:extLst>
              <a:ext uri="{FF2B5EF4-FFF2-40B4-BE49-F238E27FC236}">
                <a16:creationId xmlns:a16="http://schemas.microsoft.com/office/drawing/2014/main" xmlns="" id="{9685CF96-CDB9-FFF9-9630-45D3D829D73F}"/>
              </a:ext>
            </a:extLst>
          </p:cNvPr>
          <p:cNvPicPr>
            <a:picLocks noChangeAspect="1"/>
          </p:cNvPicPr>
          <p:nvPr/>
        </p:nvPicPr>
        <p:blipFill>
          <a:blip r:embed="rId2"/>
          <a:stretch>
            <a:fillRect/>
          </a:stretch>
        </p:blipFill>
        <p:spPr>
          <a:xfrm>
            <a:off x="1242149" y="779170"/>
            <a:ext cx="3743268" cy="3743268"/>
          </a:xfrm>
          <a:prstGeom prst="rect">
            <a:avLst/>
          </a:prstGeom>
        </p:spPr>
      </p:pic>
      <p:sp>
        <p:nvSpPr>
          <p:cNvPr id="11" name="Bocadillo: rectángulo 10">
            <a:extLst>
              <a:ext uri="{FF2B5EF4-FFF2-40B4-BE49-F238E27FC236}">
                <a16:creationId xmlns:a16="http://schemas.microsoft.com/office/drawing/2014/main" xmlns="" id="{3CBBA7F0-D280-92F6-044E-DB25347E231E}"/>
              </a:ext>
            </a:extLst>
          </p:cNvPr>
          <p:cNvSpPr/>
          <p:nvPr/>
        </p:nvSpPr>
        <p:spPr>
          <a:xfrm>
            <a:off x="1242149" y="4016550"/>
            <a:ext cx="3463642" cy="1011776"/>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se requiere una fotografía relativa al texto.</a:t>
            </a:r>
          </a:p>
        </p:txBody>
      </p:sp>
    </p:spTree>
    <p:extLst>
      <p:ext uri="{BB962C8B-B14F-4D97-AF65-F5344CB8AC3E}">
        <p14:creationId xmlns:p14="http://schemas.microsoft.com/office/powerpoint/2010/main" val="153518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16181"/>
            <a:ext cx="10557598" cy="54126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81892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1009203" y="842326"/>
            <a:ext cx="9719187" cy="369332"/>
          </a:xfrm>
          <a:prstGeom prst="rect">
            <a:avLst/>
          </a:prstGeom>
          <a:noFill/>
        </p:spPr>
        <p:txBody>
          <a:bodyPr wrap="square" rtlCol="0">
            <a:spAutoFit/>
          </a:bodyPr>
          <a:lstStyle/>
          <a:p>
            <a:r>
              <a:rPr lang="es-ES" dirty="0">
                <a:solidFill>
                  <a:schemeClr val="bg1"/>
                </a:solidFill>
              </a:rPr>
              <a:t>1.1.1. Educación presencial</a:t>
            </a:r>
            <a:endParaRPr lang="es-MX" dirty="0">
              <a:solidFill>
                <a:schemeClr val="bg1"/>
              </a:solidFill>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429221" y="83522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segundo apartado.</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429221" y="1450790"/>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segundo apartado.</a:t>
            </a:r>
            <a:endParaRPr lang="es-MX" sz="1200" dirty="0">
              <a:solidFill>
                <a:prstClr val="black"/>
              </a:solidFill>
              <a:latin typeface="Calibri" panose="020F0502020204030204"/>
            </a:endParaRP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1096972" y="1430240"/>
            <a:ext cx="10199846" cy="707886"/>
          </a:xfrm>
          <a:prstGeom prst="rect">
            <a:avLst/>
          </a:prstGeom>
          <a:noFill/>
        </p:spPr>
        <p:txBody>
          <a:bodyPr wrap="square" rtlCol="0">
            <a:spAutoFit/>
          </a:bodyPr>
          <a:lstStyle/>
          <a:p>
            <a:pPr algn="just"/>
            <a:r>
              <a:rPr lang="es-ES" sz="2000" dirty="0"/>
              <a:t>Interactúe con la siguiente presentación para conocer las características, ventajas y desventajas de la educación en modalidad presencial. Haga clic en el botón </a:t>
            </a:r>
            <a:r>
              <a:rPr lang="es-ES" sz="2000" b="1" dirty="0"/>
              <a:t>Comenzar</a:t>
            </a:r>
            <a:r>
              <a:rPr lang="es-ES" sz="2000" dirty="0"/>
              <a:t> para ver el contenido.</a:t>
            </a:r>
          </a:p>
        </p:txBody>
      </p:sp>
      <p:pic>
        <p:nvPicPr>
          <p:cNvPr id="21" name="Imagen 20">
            <a:extLst>
              <a:ext uri="{FF2B5EF4-FFF2-40B4-BE49-F238E27FC236}">
                <a16:creationId xmlns:a16="http://schemas.microsoft.com/office/drawing/2014/main" xmlns="" id="{95588B81-EE65-45ED-9360-0C726FEA9394}"/>
              </a:ext>
            </a:extLst>
          </p:cNvPr>
          <p:cNvPicPr>
            <a:picLocks noChangeAspect="1"/>
          </p:cNvPicPr>
          <p:nvPr/>
        </p:nvPicPr>
        <p:blipFill rotWithShape="1">
          <a:blip r:embed="rId2"/>
          <a:srcRect l="8549" t="10181" r="8434" b="8836"/>
          <a:stretch/>
        </p:blipFill>
        <p:spPr>
          <a:xfrm>
            <a:off x="4658414" y="2623001"/>
            <a:ext cx="2875172" cy="2804759"/>
          </a:xfrm>
          <a:prstGeom prst="rect">
            <a:avLst/>
          </a:prstGeom>
        </p:spPr>
      </p:pic>
      <p:sp>
        <p:nvSpPr>
          <p:cNvPr id="25" name="Bocadillo: rectángulo 24">
            <a:extLst>
              <a:ext uri="{FF2B5EF4-FFF2-40B4-BE49-F238E27FC236}">
                <a16:creationId xmlns:a16="http://schemas.microsoft.com/office/drawing/2014/main" xmlns="" id="{5F7CE963-C84D-410F-9BF4-2F875BDDC18B}"/>
              </a:ext>
            </a:extLst>
          </p:cNvPr>
          <p:cNvSpPr/>
          <p:nvPr/>
        </p:nvSpPr>
        <p:spPr>
          <a:xfrm>
            <a:off x="1221601" y="3013468"/>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presentación en </a:t>
            </a:r>
            <a:r>
              <a:rPr lang="es-MX" sz="1400" dirty="0" err="1">
                <a:solidFill>
                  <a:prstClr val="black"/>
                </a:solidFill>
                <a:latin typeface="Calibri" panose="020F0502020204030204"/>
              </a:rPr>
              <a:t>genially</a:t>
            </a:r>
            <a:r>
              <a:rPr lang="es-MX" sz="1400" dirty="0">
                <a:solidFill>
                  <a:prstClr val="black"/>
                </a:solidFill>
                <a:latin typeface="Calibri" panose="020F0502020204030204"/>
              </a:rPr>
              <a:t> con la información del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Bocadillo: rectángulo 25">
            <a:extLst>
              <a:ext uri="{FF2B5EF4-FFF2-40B4-BE49-F238E27FC236}">
                <a16:creationId xmlns:a16="http://schemas.microsoft.com/office/drawing/2014/main" xmlns="" id="{98EAF89E-52E2-4BCA-A424-4E42FF86C45E}"/>
              </a:ext>
            </a:extLst>
          </p:cNvPr>
          <p:cNvSpPr/>
          <p:nvPr/>
        </p:nvSpPr>
        <p:spPr>
          <a:xfrm>
            <a:off x="7920962" y="3092315"/>
            <a:ext cx="2335237" cy="930174"/>
          </a:xfrm>
          <a:prstGeom prst="wedgeRectCallout">
            <a:avLst>
              <a:gd name="adj1" fmla="val -68838"/>
              <a:gd name="adj2" fmla="val 214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en cuanto quede lista</a:t>
            </a:r>
            <a:r>
              <a:rPr kumimoji="0" lang="es-MX" sz="1400" b="0" i="0" u="none" strike="noStrike" kern="1200" cap="none" spc="0" normalizeH="0" noProof="0" dirty="0">
                <a:ln>
                  <a:noFill/>
                </a:ln>
                <a:solidFill>
                  <a:prstClr val="black"/>
                </a:solidFill>
                <a:effectLst/>
                <a:uLnTx/>
                <a:uFillTx/>
                <a:latin typeface="Calibri" panose="020F0502020204030204"/>
                <a:ea typeface="+mn-ea"/>
                <a:cs typeface="+mn-cs"/>
              </a:rPr>
              <a:t> la presentación</a:t>
            </a:r>
            <a:r>
              <a:rPr lang="es-MX" sz="1400" dirty="0">
                <a:solidFill>
                  <a:prstClr val="black"/>
                </a:solidFill>
                <a:latin typeface="Calibri" panose="020F0502020204030204"/>
              </a:rPr>
              <a:t>, deberá ir en este espacio.</a:t>
            </a:r>
          </a:p>
        </p:txBody>
      </p:sp>
    </p:spTree>
    <p:extLst>
      <p:ext uri="{BB962C8B-B14F-4D97-AF65-F5344CB8AC3E}">
        <p14:creationId xmlns:p14="http://schemas.microsoft.com/office/powerpoint/2010/main" val="190643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16181"/>
            <a:ext cx="10557598" cy="54126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81892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1009203" y="842326"/>
            <a:ext cx="9719187" cy="369332"/>
          </a:xfrm>
          <a:prstGeom prst="rect">
            <a:avLst/>
          </a:prstGeom>
          <a:noFill/>
        </p:spPr>
        <p:txBody>
          <a:bodyPr wrap="square" rtlCol="0">
            <a:spAutoFit/>
          </a:bodyPr>
          <a:lstStyle/>
          <a:p>
            <a:r>
              <a:rPr lang="es-ES" dirty="0">
                <a:solidFill>
                  <a:schemeClr val="bg1"/>
                </a:solidFill>
              </a:rPr>
              <a:t>1.1.2. Educación virtual</a:t>
            </a:r>
            <a:endParaRPr lang="es-MX" dirty="0">
              <a:solidFill>
                <a:schemeClr val="bg1"/>
              </a:solidFill>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429221" y="83522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tercer apartado.</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429221" y="1450790"/>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tercer apartado.</a:t>
            </a:r>
            <a:endParaRPr lang="es-MX" sz="1200" dirty="0">
              <a:solidFill>
                <a:prstClr val="black"/>
              </a:solidFill>
              <a:latin typeface="Calibri" panose="020F0502020204030204"/>
            </a:endParaRP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1096972" y="1430240"/>
            <a:ext cx="6165635" cy="4801314"/>
          </a:xfrm>
          <a:prstGeom prst="rect">
            <a:avLst/>
          </a:prstGeom>
          <a:noFill/>
        </p:spPr>
        <p:txBody>
          <a:bodyPr wrap="square" rtlCol="0">
            <a:spAutoFit/>
          </a:bodyPr>
          <a:lstStyle/>
          <a:p>
            <a:pPr algn="just"/>
            <a:r>
              <a:rPr lang="es-ES" dirty="0"/>
              <a:t>La educación virtual se caracteriza por la diversidad de sistemas de interacción y de trabajo educativo.  </a:t>
            </a:r>
          </a:p>
          <a:p>
            <a:pPr algn="just"/>
            <a:endParaRPr lang="es-ES" dirty="0"/>
          </a:p>
          <a:p>
            <a:pPr algn="just"/>
            <a:r>
              <a:rPr lang="es-ES" dirty="0"/>
              <a:t>Se soporta en una </a:t>
            </a:r>
            <a:r>
              <a:rPr lang="es-ES" dirty="0" err="1"/>
              <a:t>terciarización</a:t>
            </a:r>
            <a:r>
              <a:rPr lang="es-ES" dirty="0"/>
              <a:t> de los aspectos tecnológicos tanto de conectividad (asociado a las formas sincrónicas: </a:t>
            </a:r>
            <a:r>
              <a:rPr lang="es-ES" i="1" dirty="0"/>
              <a:t>Zoom</a:t>
            </a:r>
            <a:r>
              <a:rPr lang="es-ES" dirty="0"/>
              <a:t>, </a:t>
            </a:r>
            <a:r>
              <a:rPr lang="es-ES" i="1" dirty="0"/>
              <a:t>Google</a:t>
            </a:r>
            <a:r>
              <a:rPr lang="es-ES" dirty="0"/>
              <a:t>, </a:t>
            </a:r>
            <a:r>
              <a:rPr lang="es-ES" i="1" dirty="0"/>
              <a:t>Teams</a:t>
            </a:r>
            <a:r>
              <a:rPr lang="es-ES" dirty="0"/>
              <a:t>), como de plataformas con tutores</a:t>
            </a:r>
            <a:r>
              <a:rPr lang="es-ES_tradnl" dirty="0"/>
              <a:t>;</a:t>
            </a:r>
            <a:r>
              <a:rPr lang="es-ES" dirty="0"/>
              <a:t> de modelos de gestión de aprendizaje (</a:t>
            </a:r>
            <a:r>
              <a:rPr lang="es-ES" i="1" dirty="0"/>
              <a:t>Learning Management </a:t>
            </a:r>
            <a:r>
              <a:rPr lang="es-ES" i="1" dirty="0" err="1"/>
              <a:t>System</a:t>
            </a:r>
            <a:r>
              <a:rPr lang="es-ES" dirty="0"/>
              <a:t>: LMS): </a:t>
            </a:r>
            <a:r>
              <a:rPr lang="es-ES" i="1" dirty="0"/>
              <a:t>Moodle</a:t>
            </a:r>
            <a:r>
              <a:rPr lang="es-ES" dirty="0"/>
              <a:t>, </a:t>
            </a:r>
            <a:r>
              <a:rPr lang="es-ES" i="1" dirty="0" err="1"/>
              <a:t>Canvas</a:t>
            </a:r>
            <a:r>
              <a:rPr lang="es-ES" dirty="0"/>
              <a:t>, </a:t>
            </a:r>
            <a:r>
              <a:rPr lang="es-ES" i="1" dirty="0"/>
              <a:t>Schoology</a:t>
            </a:r>
            <a:r>
              <a:rPr lang="es-ES" dirty="0"/>
              <a:t>, </a:t>
            </a:r>
            <a:r>
              <a:rPr lang="es-ES" i="1" dirty="0" err="1"/>
              <a:t>Blackboard</a:t>
            </a:r>
            <a:r>
              <a:rPr lang="es-ES" dirty="0"/>
              <a:t>, etc.</a:t>
            </a:r>
            <a:r>
              <a:rPr lang="es-ES_tradnl" dirty="0"/>
              <a:t>; </a:t>
            </a:r>
            <a:r>
              <a:rPr lang="es-ES" dirty="0"/>
              <a:t>de cursos </a:t>
            </a:r>
            <a:r>
              <a:rPr lang="es-ES" i="1" dirty="0"/>
              <a:t>online</a:t>
            </a:r>
            <a:r>
              <a:rPr lang="es-ES" dirty="0"/>
              <a:t> masivos y abiertos (</a:t>
            </a:r>
            <a:r>
              <a:rPr lang="es-ES" i="1" dirty="0" err="1"/>
              <a:t>Massive</a:t>
            </a:r>
            <a:r>
              <a:rPr lang="es-ES" i="1" dirty="0"/>
              <a:t> Online Open </a:t>
            </a:r>
            <a:r>
              <a:rPr lang="es-ES" i="1" dirty="0" err="1"/>
              <a:t>Courses</a:t>
            </a:r>
            <a:r>
              <a:rPr lang="es-ES" dirty="0"/>
              <a:t>:</a:t>
            </a:r>
            <a:r>
              <a:rPr lang="es-ES" i="1" dirty="0"/>
              <a:t> </a:t>
            </a:r>
            <a:r>
              <a:rPr lang="es-ES" dirty="0"/>
              <a:t>MOOC): </a:t>
            </a:r>
            <a:r>
              <a:rPr lang="es-ES" i="1" dirty="0" err="1"/>
              <a:t>Miriada</a:t>
            </a:r>
            <a:r>
              <a:rPr lang="es-ES" i="1" dirty="0"/>
              <a:t> X</a:t>
            </a:r>
            <a:r>
              <a:rPr lang="es-ES" dirty="0"/>
              <a:t>, </a:t>
            </a:r>
            <a:r>
              <a:rPr lang="es-ES" i="1" dirty="0" err="1"/>
              <a:t>Coursera</a:t>
            </a:r>
            <a:r>
              <a:rPr lang="es-ES" dirty="0"/>
              <a:t>, etc., y de aplicaciones en laboratorios informáticos de simuladores o de realidad aumentada para adquirir competencias.  </a:t>
            </a:r>
          </a:p>
          <a:p>
            <a:pPr algn="just"/>
            <a:endParaRPr lang="es-ES" dirty="0"/>
          </a:p>
          <a:p>
            <a:pPr algn="just"/>
            <a:r>
              <a:rPr lang="es-ES" dirty="0"/>
              <a:t>A continuación, observe los siguientes videos que pondrán en perspectiva cómo se puede entender la educación virtual. Es importante poner atención en las características que se mencionan y en los errores de su definición.</a:t>
            </a:r>
          </a:p>
        </p:txBody>
      </p:sp>
      <p:pic>
        <p:nvPicPr>
          <p:cNvPr id="4" name="Imagen 3">
            <a:extLst>
              <a:ext uri="{FF2B5EF4-FFF2-40B4-BE49-F238E27FC236}">
                <a16:creationId xmlns:a16="http://schemas.microsoft.com/office/drawing/2014/main" xmlns="" id="{CF826170-D832-4F93-97E4-D56DF8D2E3E3}"/>
              </a:ext>
            </a:extLst>
          </p:cNvPr>
          <p:cNvPicPr>
            <a:picLocks noChangeAspect="1"/>
          </p:cNvPicPr>
          <p:nvPr/>
        </p:nvPicPr>
        <p:blipFill>
          <a:blip r:embed="rId2"/>
          <a:stretch>
            <a:fillRect/>
          </a:stretch>
        </p:blipFill>
        <p:spPr>
          <a:xfrm>
            <a:off x="7744695" y="1568469"/>
            <a:ext cx="3340017" cy="2226677"/>
          </a:xfrm>
          <a:prstGeom prst="rect">
            <a:avLst/>
          </a:prstGeom>
        </p:spPr>
      </p:pic>
      <p:sp>
        <p:nvSpPr>
          <p:cNvPr id="15" name="Bocadillo: rectángulo 10">
            <a:extLst>
              <a:ext uri="{FF2B5EF4-FFF2-40B4-BE49-F238E27FC236}">
                <a16:creationId xmlns:a16="http://schemas.microsoft.com/office/drawing/2014/main" xmlns="" id="{EAE1E17D-EB19-4EE6-897B-807772EAFF0C}"/>
              </a:ext>
            </a:extLst>
          </p:cNvPr>
          <p:cNvSpPr/>
          <p:nvPr/>
        </p:nvSpPr>
        <p:spPr>
          <a:xfrm>
            <a:off x="7486209" y="4123839"/>
            <a:ext cx="3905053" cy="665444"/>
          </a:xfrm>
          <a:prstGeom prst="wedgeRectCallout">
            <a:avLst>
              <a:gd name="adj1" fmla="val -20912"/>
              <a:gd name="adj2" fmla="val -713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crear fotografía similar.</a:t>
            </a:r>
          </a:p>
        </p:txBody>
      </p:sp>
    </p:spTree>
    <p:extLst>
      <p:ext uri="{BB962C8B-B14F-4D97-AF65-F5344CB8AC3E}">
        <p14:creationId xmlns:p14="http://schemas.microsoft.com/office/powerpoint/2010/main" val="7780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2" y="662451"/>
            <a:ext cx="10557598" cy="59496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54131"/>
            <a:ext cx="4128655" cy="747099"/>
          </a:xfrm>
          <a:prstGeom prst="wedgeRectCallout">
            <a:avLst>
              <a:gd name="adj1" fmla="val -21442"/>
              <a:gd name="adj2" fmla="val 7943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continuación de la diapositiva anterior. Donde están los videos se colocarán los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videoquiz</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que elaborará Aurelio-.</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1210650" y="1060580"/>
            <a:ext cx="10154703" cy="923330"/>
          </a:xfrm>
          <a:prstGeom prst="rect">
            <a:avLst/>
          </a:prstGeom>
          <a:noFill/>
        </p:spPr>
        <p:txBody>
          <a:bodyPr wrap="square" rtlCol="0">
            <a:spAutoFit/>
          </a:bodyPr>
          <a:lstStyle/>
          <a:p>
            <a:pPr algn="just"/>
            <a:r>
              <a:rPr lang="es-ES" dirty="0"/>
              <a:t>Resuelva el </a:t>
            </a:r>
            <a:r>
              <a:rPr lang="es-ES" dirty="0" err="1"/>
              <a:t>videoquiz</a:t>
            </a:r>
            <a:r>
              <a:rPr lang="es-ES" dirty="0"/>
              <a:t> </a:t>
            </a:r>
            <a:r>
              <a:rPr lang="es-ES" i="1" dirty="0"/>
              <a:t>¿Qué es la educación virtual? </a:t>
            </a:r>
            <a:r>
              <a:rPr lang="es-ES" dirty="0"/>
              <a:t>(con base en Mercadeo </a:t>
            </a:r>
            <a:r>
              <a:rPr lang="es-ES" dirty="0" err="1"/>
              <a:t>Opensky</a:t>
            </a:r>
            <a:r>
              <a:rPr lang="es-ES" dirty="0"/>
              <a:t>, 2013), en el que se muestra una definición sintética de educación virtual y pone un ejemplo de las plataformas que se pueden utilizar para la aplicación de este modelo. </a:t>
            </a:r>
          </a:p>
        </p:txBody>
      </p:sp>
      <p:pic>
        <p:nvPicPr>
          <p:cNvPr id="6" name="Elementos multimedia en línea 5" title="¿Qué es la Educacion Virtual?">
            <a:hlinkClick r:id="" action="ppaction://media"/>
            <a:extLst>
              <a:ext uri="{FF2B5EF4-FFF2-40B4-BE49-F238E27FC236}">
                <a16:creationId xmlns:a16="http://schemas.microsoft.com/office/drawing/2014/main" xmlns="" id="{A551BDC3-D164-4E58-9183-5B21838F0445}"/>
              </a:ext>
            </a:extLst>
          </p:cNvPr>
          <p:cNvPicPr>
            <a:picLocks noRot="1" noChangeAspect="1"/>
          </p:cNvPicPr>
          <p:nvPr>
            <a:videoFile r:link="rId1"/>
            <p:extLst>
              <p:ext uri="{DAA4B4D4-6D71-4841-9C94-3DE7FCFB9230}">
                <p14:media xmlns:p14="http://schemas.microsoft.com/office/powerpoint/2010/main" r:link="rId2"/>
              </p:ext>
            </p:extLst>
          </p:nvPr>
        </p:nvPicPr>
        <p:blipFill>
          <a:blip r:embed="rId4"/>
          <a:stretch>
            <a:fillRect/>
          </a:stretch>
        </p:blipFill>
        <p:spPr>
          <a:xfrm>
            <a:off x="1356768" y="2027959"/>
            <a:ext cx="2081671" cy="1170940"/>
          </a:xfrm>
          <a:prstGeom prst="rect">
            <a:avLst/>
          </a:prstGeom>
        </p:spPr>
      </p:pic>
      <p:sp>
        <p:nvSpPr>
          <p:cNvPr id="14" name="CuadroTexto 13">
            <a:extLst>
              <a:ext uri="{FF2B5EF4-FFF2-40B4-BE49-F238E27FC236}">
                <a16:creationId xmlns:a16="http://schemas.microsoft.com/office/drawing/2014/main" xmlns="" id="{0517BBAC-FFA1-43B0-AB03-246F07566C41}"/>
              </a:ext>
            </a:extLst>
          </p:cNvPr>
          <p:cNvSpPr txBox="1"/>
          <p:nvPr/>
        </p:nvSpPr>
        <p:spPr>
          <a:xfrm>
            <a:off x="3438439" y="2031453"/>
            <a:ext cx="6165635" cy="369332"/>
          </a:xfrm>
          <a:prstGeom prst="rect">
            <a:avLst/>
          </a:prstGeom>
          <a:noFill/>
        </p:spPr>
        <p:txBody>
          <a:bodyPr wrap="square" rtlCol="0">
            <a:spAutoFit/>
          </a:bodyPr>
          <a:lstStyle/>
          <a:p>
            <a:pPr algn="just"/>
            <a:r>
              <a:rPr lang="es-ES" i="1" dirty="0">
                <a:hlinkClick r:id="rId5"/>
              </a:rPr>
              <a:t>https://www.youtube.com/watch?v=SW_esTMlu7w</a:t>
            </a:r>
            <a:r>
              <a:rPr lang="es-ES" i="1" dirty="0"/>
              <a:t> </a:t>
            </a:r>
            <a:endParaRPr lang="es-ES" dirty="0"/>
          </a:p>
        </p:txBody>
      </p:sp>
      <p:sp>
        <p:nvSpPr>
          <p:cNvPr id="21" name="CuadroTexto 20">
            <a:extLst>
              <a:ext uri="{FF2B5EF4-FFF2-40B4-BE49-F238E27FC236}">
                <a16:creationId xmlns:a16="http://schemas.microsoft.com/office/drawing/2014/main" xmlns="" id="{4ED4C02E-DCC6-4862-93D1-DA511F27B4AC}"/>
              </a:ext>
            </a:extLst>
          </p:cNvPr>
          <p:cNvSpPr txBox="1"/>
          <p:nvPr/>
        </p:nvSpPr>
        <p:spPr>
          <a:xfrm>
            <a:off x="1210649" y="3495607"/>
            <a:ext cx="10154703" cy="646331"/>
          </a:xfrm>
          <a:prstGeom prst="rect">
            <a:avLst/>
          </a:prstGeom>
          <a:noFill/>
        </p:spPr>
        <p:txBody>
          <a:bodyPr wrap="square" rtlCol="0">
            <a:spAutoFit/>
          </a:bodyPr>
          <a:lstStyle/>
          <a:p>
            <a:pPr algn="just"/>
            <a:r>
              <a:rPr lang="es-ES" dirty="0"/>
              <a:t>Ahora, observe la siguiente infografía que expone algunos errores que se comenten en la educación en modalidad virtual.</a:t>
            </a:r>
          </a:p>
        </p:txBody>
      </p:sp>
      <p:sp>
        <p:nvSpPr>
          <p:cNvPr id="15" name="Bocadillo: rectángulo 14">
            <a:extLst>
              <a:ext uri="{FF2B5EF4-FFF2-40B4-BE49-F238E27FC236}">
                <a16:creationId xmlns:a16="http://schemas.microsoft.com/office/drawing/2014/main" xmlns="" id="{855DEB06-A44A-AD59-404E-D6A9413A1486}"/>
              </a:ext>
            </a:extLst>
          </p:cNvPr>
          <p:cNvSpPr/>
          <p:nvPr/>
        </p:nvSpPr>
        <p:spPr>
          <a:xfrm>
            <a:off x="-860079" y="2314491"/>
            <a:ext cx="1695498" cy="1478911"/>
          </a:xfrm>
          <a:prstGeom prst="wedgeRectCallout">
            <a:avLst>
              <a:gd name="adj1" fmla="val 67855"/>
              <a:gd name="adj2" fmla="val -190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smtClean="0">
                <a:solidFill>
                  <a:prstClr val="black"/>
                </a:solidFill>
                <a:latin typeface="Calibri" panose="020F0502020204030204"/>
              </a:rPr>
              <a:t>Jonathan</a:t>
            </a:r>
            <a:r>
              <a:rPr lang="es-MX" sz="1400" b="1" dirty="0" smtClean="0">
                <a:solidFill>
                  <a:prstClr val="black"/>
                </a:solidFill>
                <a:latin typeface="Calibri" panose="020F0502020204030204"/>
              </a:rPr>
              <a:t>: </a:t>
            </a:r>
            <a:r>
              <a:rPr lang="es-MX" sz="1400" dirty="0">
                <a:solidFill>
                  <a:prstClr val="black"/>
                </a:solidFill>
                <a:latin typeface="Calibri" panose="020F0502020204030204"/>
              </a:rPr>
              <a:t>elaborar </a:t>
            </a:r>
            <a:r>
              <a:rPr lang="es-MX" sz="1400" dirty="0" err="1">
                <a:solidFill>
                  <a:prstClr val="black"/>
                </a:solidFill>
                <a:latin typeface="Calibri" panose="020F0502020204030204"/>
              </a:rPr>
              <a:t>videoquiz</a:t>
            </a:r>
            <a:r>
              <a:rPr lang="es-MX" sz="1400" dirty="0">
                <a:solidFill>
                  <a:prstClr val="black"/>
                </a:solidFill>
                <a:latin typeface="Calibri" panose="020F0502020204030204"/>
              </a:rPr>
              <a:t> con estos videos. Te envío la secuencia en archivo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7" name="Picture 2" descr="Ver las imágenes de origen">
            <a:extLst>
              <a:ext uri="{FF2B5EF4-FFF2-40B4-BE49-F238E27FC236}">
                <a16:creationId xmlns:a16="http://schemas.microsoft.com/office/drawing/2014/main" xmlns="" id="{DD35B3AC-AFA0-4943-B8F0-4B0E78B645D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4886396" y="4278903"/>
            <a:ext cx="2059349" cy="205935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Bocadillo: rectángulo 17">
            <a:extLst>
              <a:ext uri="{FF2B5EF4-FFF2-40B4-BE49-F238E27FC236}">
                <a16:creationId xmlns:a16="http://schemas.microsoft.com/office/drawing/2014/main" xmlns="" id="{9E738EA5-6D00-40E4-8E44-AF3B3BA9DA2B}"/>
              </a:ext>
            </a:extLst>
          </p:cNvPr>
          <p:cNvSpPr/>
          <p:nvPr/>
        </p:nvSpPr>
        <p:spPr>
          <a:xfrm>
            <a:off x="2100050" y="4639139"/>
            <a:ext cx="1695498" cy="1478911"/>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Infografía con la información de documento anexo sobre errores en la educación virtual.</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43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424873" y="1316181"/>
            <a:ext cx="11141928" cy="54126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xmlns="" id="{BBDB4281-4FFA-40A6-BBD4-150933920B73}"/>
              </a:ext>
            </a:extLst>
          </p:cNvPr>
          <p:cNvSpPr/>
          <p:nvPr/>
        </p:nvSpPr>
        <p:spPr>
          <a:xfrm>
            <a:off x="424873" y="818927"/>
            <a:ext cx="1114192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424873" y="842326"/>
            <a:ext cx="10303517" cy="369332"/>
          </a:xfrm>
          <a:prstGeom prst="rect">
            <a:avLst/>
          </a:prstGeom>
          <a:noFill/>
        </p:spPr>
        <p:txBody>
          <a:bodyPr wrap="square" rtlCol="0">
            <a:spAutoFit/>
          </a:bodyPr>
          <a:lstStyle/>
          <a:p>
            <a:r>
              <a:rPr lang="es-ES" dirty="0">
                <a:solidFill>
                  <a:schemeClr val="bg1"/>
                </a:solidFill>
              </a:rPr>
              <a:t>1.1.3. Educación híbrida</a:t>
            </a:r>
            <a:endParaRPr lang="es-MX" dirty="0">
              <a:solidFill>
                <a:schemeClr val="bg1"/>
              </a:solidFill>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2313709" y="805018"/>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cuarto apartado del acordeón.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2313710" y="155448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cuarto apartado del acordeón.</a:t>
            </a:r>
            <a:endParaRPr lang="es-MX" sz="1200" dirty="0">
              <a:solidFill>
                <a:prstClr val="black"/>
              </a:solidFill>
              <a:latin typeface="Calibri" panose="020F0502020204030204"/>
            </a:endParaRP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435223" y="1344833"/>
            <a:ext cx="7588635" cy="5355312"/>
          </a:xfrm>
          <a:prstGeom prst="rect">
            <a:avLst/>
          </a:prstGeom>
          <a:noFill/>
        </p:spPr>
        <p:txBody>
          <a:bodyPr wrap="square" rtlCol="0">
            <a:spAutoFit/>
          </a:bodyPr>
          <a:lstStyle/>
          <a:p>
            <a:pPr algn="just"/>
            <a:r>
              <a:rPr lang="es-ES" dirty="0"/>
              <a:t>Según Rama (2021), la educación híbrida implica la construcción de una nueva educación, formas de gestión diferenciadas con uso de estructuras sincrónicas, asincrónicas, automatizadas y manuales; dinámicas más flexibles para atender la creciente demanda de acceso y promover la creación de una diversidad de ambientes de aprendizaje ajustados a las singularidades de los diversos campos profesionales, del conocimiento y sociales. </a:t>
            </a:r>
          </a:p>
          <a:p>
            <a:pPr algn="just"/>
            <a:endParaRPr lang="es-ES" dirty="0"/>
          </a:p>
          <a:p>
            <a:pPr algn="just"/>
            <a:r>
              <a:rPr lang="es-ES" dirty="0"/>
              <a:t>La educación híbrida es la expresión integrada de pedagogías informáticas y de los impulsos a la internacionalización de la enseñanza y la movilidad académica. En este contexto, los recursos digitales de aprendizaje imponen nuevas formas del trabajo docente, y conforman un sistema en el que la inteligencia artificial y la programación informática y educativa permiten sustituir componentes de las tradicionales labores docentes directas o presenciales en el proceso de enseñanza-aprendizaje.</a:t>
            </a:r>
          </a:p>
          <a:p>
            <a:pPr algn="just"/>
            <a:endParaRPr lang="es-ES" dirty="0"/>
          </a:p>
          <a:p>
            <a:pPr algn="just"/>
            <a:r>
              <a:rPr lang="es-ES" dirty="0"/>
              <a:t>La educación híbrida expresa una articulación entre el trabajo del docente y los ambientes virtuales y, al mismo tiempo, mejora las experiencias estudiantiles y docentes, creando interacciones pedagógicas más acordes con la realidad contemporánea. </a:t>
            </a:r>
          </a:p>
        </p:txBody>
      </p:sp>
      <p:pic>
        <p:nvPicPr>
          <p:cNvPr id="12" name="Imagen 11">
            <a:extLst>
              <a:ext uri="{FF2B5EF4-FFF2-40B4-BE49-F238E27FC236}">
                <a16:creationId xmlns:a16="http://schemas.microsoft.com/office/drawing/2014/main" xmlns="" id="{8452BD85-4241-C32D-26DB-BD277DE72221}"/>
              </a:ext>
            </a:extLst>
          </p:cNvPr>
          <p:cNvPicPr>
            <a:picLocks noChangeAspect="1"/>
          </p:cNvPicPr>
          <p:nvPr/>
        </p:nvPicPr>
        <p:blipFill>
          <a:blip r:embed="rId2"/>
          <a:stretch>
            <a:fillRect/>
          </a:stretch>
        </p:blipFill>
        <p:spPr>
          <a:xfrm>
            <a:off x="8023859" y="1026992"/>
            <a:ext cx="3743268" cy="3743268"/>
          </a:xfrm>
          <a:prstGeom prst="rect">
            <a:avLst/>
          </a:prstGeom>
        </p:spPr>
      </p:pic>
      <p:sp>
        <p:nvSpPr>
          <p:cNvPr id="14" name="Bocadillo: rectángulo 13">
            <a:extLst>
              <a:ext uri="{FF2B5EF4-FFF2-40B4-BE49-F238E27FC236}">
                <a16:creationId xmlns:a16="http://schemas.microsoft.com/office/drawing/2014/main" xmlns="" id="{EABD1A4D-9010-0501-4633-4CC59CB67F0D}"/>
              </a:ext>
            </a:extLst>
          </p:cNvPr>
          <p:cNvSpPr/>
          <p:nvPr/>
        </p:nvSpPr>
        <p:spPr>
          <a:xfrm>
            <a:off x="8414160" y="4224615"/>
            <a:ext cx="2977102" cy="75371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se requiere una fotografía relativa al texto.</a:t>
            </a:r>
          </a:p>
        </p:txBody>
      </p:sp>
    </p:spTree>
    <p:extLst>
      <p:ext uri="{BB962C8B-B14F-4D97-AF65-F5344CB8AC3E}">
        <p14:creationId xmlns:p14="http://schemas.microsoft.com/office/powerpoint/2010/main" val="2184157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424873" y="779171"/>
            <a:ext cx="11141928" cy="59496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saberes de la E.E.</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625199" y="883487"/>
            <a:ext cx="10766063" cy="646331"/>
          </a:xfrm>
          <a:prstGeom prst="rect">
            <a:avLst/>
          </a:prstGeom>
          <a:noFill/>
        </p:spPr>
        <p:txBody>
          <a:bodyPr wrap="square" rtlCol="0">
            <a:spAutoFit/>
          </a:bodyPr>
          <a:lstStyle/>
          <a:p>
            <a:pPr algn="just"/>
            <a:r>
              <a:rPr lang="es-ES" dirty="0"/>
              <a:t>La siguiente presentación profundiza acerca de las características específicas de la educación en modalidad híbrida. A continuación, haga clic en el botón </a:t>
            </a:r>
            <a:r>
              <a:rPr lang="es-ES" b="1" dirty="0"/>
              <a:t>Comenzar</a:t>
            </a:r>
            <a:r>
              <a:rPr lang="es-ES" dirty="0"/>
              <a:t> para ver su contenido.</a:t>
            </a:r>
          </a:p>
        </p:txBody>
      </p:sp>
      <p:sp>
        <p:nvSpPr>
          <p:cNvPr id="12" name="Bocadillo: rectángulo 11">
            <a:extLst>
              <a:ext uri="{FF2B5EF4-FFF2-40B4-BE49-F238E27FC236}">
                <a16:creationId xmlns:a16="http://schemas.microsoft.com/office/drawing/2014/main" xmlns="" id="{0B0A5707-87CD-4D76-B2E6-6D6C96EBA855}"/>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continuación de la diapositiva anterior.</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Imagen 9">
            <a:extLst>
              <a:ext uri="{FF2B5EF4-FFF2-40B4-BE49-F238E27FC236}">
                <a16:creationId xmlns:a16="http://schemas.microsoft.com/office/drawing/2014/main" xmlns="" id="{11D8AB3C-6D43-4294-9932-5186E6A3F5FF}"/>
              </a:ext>
            </a:extLst>
          </p:cNvPr>
          <p:cNvPicPr>
            <a:picLocks noChangeAspect="1"/>
          </p:cNvPicPr>
          <p:nvPr/>
        </p:nvPicPr>
        <p:blipFill rotWithShape="1">
          <a:blip r:embed="rId2"/>
          <a:srcRect l="8549" t="10181" r="8434" b="8836"/>
          <a:stretch/>
        </p:blipFill>
        <p:spPr>
          <a:xfrm>
            <a:off x="4048814" y="1634134"/>
            <a:ext cx="2875172" cy="2804759"/>
          </a:xfrm>
          <a:prstGeom prst="rect">
            <a:avLst/>
          </a:prstGeom>
        </p:spPr>
      </p:pic>
      <p:sp>
        <p:nvSpPr>
          <p:cNvPr id="11" name="Bocadillo: rectángulo 10">
            <a:extLst>
              <a:ext uri="{FF2B5EF4-FFF2-40B4-BE49-F238E27FC236}">
                <a16:creationId xmlns:a16="http://schemas.microsoft.com/office/drawing/2014/main" xmlns="" id="{7DD2A151-37CE-431D-AB93-AE1A6D16905D}"/>
              </a:ext>
            </a:extLst>
          </p:cNvPr>
          <p:cNvSpPr/>
          <p:nvPr/>
        </p:nvSpPr>
        <p:spPr>
          <a:xfrm>
            <a:off x="455220" y="2460995"/>
            <a:ext cx="3224416"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presentación en </a:t>
            </a:r>
            <a:r>
              <a:rPr lang="es-MX" sz="1400" dirty="0" err="1">
                <a:solidFill>
                  <a:prstClr val="black"/>
                </a:solidFill>
                <a:latin typeface="Calibri" panose="020F0502020204030204"/>
              </a:rPr>
              <a:t>genialy</a:t>
            </a:r>
            <a:r>
              <a:rPr lang="es-MX" sz="1400" dirty="0">
                <a:solidFill>
                  <a:prstClr val="black"/>
                </a:solidFill>
                <a:latin typeface="Calibri" panose="020F0502020204030204"/>
              </a:rPr>
              <a:t> con la información del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Bocadillo: rectángulo 16">
            <a:extLst>
              <a:ext uri="{FF2B5EF4-FFF2-40B4-BE49-F238E27FC236}">
                <a16:creationId xmlns:a16="http://schemas.microsoft.com/office/drawing/2014/main" xmlns="" id="{2946A6AA-EC54-4CA2-A921-C8026CC43C96}"/>
              </a:ext>
            </a:extLst>
          </p:cNvPr>
          <p:cNvSpPr/>
          <p:nvPr/>
        </p:nvSpPr>
        <p:spPr>
          <a:xfrm>
            <a:off x="7662343" y="1696216"/>
            <a:ext cx="2335237" cy="930174"/>
          </a:xfrm>
          <a:prstGeom prst="wedgeRectCallout">
            <a:avLst>
              <a:gd name="adj1" fmla="val -68838"/>
              <a:gd name="adj2" fmla="val 214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en cuanto quede lista</a:t>
            </a:r>
            <a:r>
              <a:rPr kumimoji="0" lang="es-MX" sz="1400" b="0" i="0" u="none" strike="noStrike" kern="1200" cap="none" spc="0" normalizeH="0" noProof="0" dirty="0">
                <a:ln>
                  <a:noFill/>
                </a:ln>
                <a:solidFill>
                  <a:prstClr val="black"/>
                </a:solidFill>
                <a:effectLst/>
                <a:uLnTx/>
                <a:uFillTx/>
                <a:latin typeface="Calibri" panose="020F0502020204030204"/>
                <a:ea typeface="+mn-ea"/>
                <a:cs typeface="+mn-cs"/>
              </a:rPr>
              <a:t> la presentación</a:t>
            </a:r>
            <a:r>
              <a:rPr lang="es-MX" sz="1400" dirty="0">
                <a:solidFill>
                  <a:prstClr val="black"/>
                </a:solidFill>
                <a:latin typeface="Calibri" panose="020F0502020204030204"/>
              </a:rPr>
              <a:t>, deberá ir en este espacio.</a:t>
            </a:r>
          </a:p>
        </p:txBody>
      </p:sp>
    </p:spTree>
    <p:extLst>
      <p:ext uri="{BB962C8B-B14F-4D97-AF65-F5344CB8AC3E}">
        <p14:creationId xmlns:p14="http://schemas.microsoft.com/office/powerpoint/2010/main" val="126341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424873" y="779171"/>
            <a:ext cx="11141928" cy="59496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625199" y="883487"/>
            <a:ext cx="10766063" cy="646331"/>
          </a:xfrm>
          <a:prstGeom prst="rect">
            <a:avLst/>
          </a:prstGeom>
          <a:noFill/>
        </p:spPr>
        <p:txBody>
          <a:bodyPr wrap="square" rtlCol="0">
            <a:spAutoFit/>
          </a:bodyPr>
          <a:lstStyle/>
          <a:p>
            <a:pPr algn="just"/>
            <a:r>
              <a:rPr lang="es-MX" dirty="0"/>
              <a:t>Una vez que ha analizado las características de la educación en modalidad híbrida, explore la siguiente infografía interactiva para conocer los distintos escenarios en los que se puede mostrar esta modalidad.</a:t>
            </a:r>
            <a:endParaRPr lang="es-ES" dirty="0"/>
          </a:p>
        </p:txBody>
      </p:sp>
      <p:sp>
        <p:nvSpPr>
          <p:cNvPr id="12" name="Bocadillo: rectángulo 11">
            <a:extLst>
              <a:ext uri="{FF2B5EF4-FFF2-40B4-BE49-F238E27FC236}">
                <a16:creationId xmlns:a16="http://schemas.microsoft.com/office/drawing/2014/main" xmlns="" id="{0B0A5707-87CD-4D76-B2E6-6D6C96EBA855}"/>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es continuación de la diapositiva anterior.</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7DD2A151-37CE-431D-AB93-AE1A6D16905D}"/>
              </a:ext>
            </a:extLst>
          </p:cNvPr>
          <p:cNvSpPr/>
          <p:nvPr/>
        </p:nvSpPr>
        <p:spPr>
          <a:xfrm>
            <a:off x="625199" y="2155411"/>
            <a:ext cx="3224416" cy="2147379"/>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 una infografía interactiva en </a:t>
            </a:r>
            <a:r>
              <a:rPr lang="es-MX" sz="1400" dirty="0" err="1">
                <a:solidFill>
                  <a:prstClr val="black"/>
                </a:solidFill>
                <a:latin typeface="Calibri" panose="020F0502020204030204"/>
              </a:rPr>
              <a:t>genialy</a:t>
            </a:r>
            <a:r>
              <a:rPr lang="es-MX" sz="1400" dirty="0">
                <a:solidFill>
                  <a:prstClr val="black"/>
                </a:solidFill>
                <a:latin typeface="Calibri" panose="020F0502020204030204"/>
              </a:rPr>
              <a:t> con la información sobre escenario de educación en modalidad híbrida. La información se toma de: </a:t>
            </a:r>
            <a:r>
              <a:rPr lang="es-MX" sz="1400" dirty="0">
                <a:solidFill>
                  <a:prstClr val="black"/>
                </a:solidFill>
                <a:latin typeface="Calibri" panose="020F0502020204030204"/>
                <a:hlinkClick r:id="rId2"/>
              </a:rPr>
              <a:t>https://lumen.uv.mx/recursoseducativos/aulas-hibridas/tema-2.html</a:t>
            </a:r>
            <a:r>
              <a:rPr lang="es-MX" sz="1400" dirty="0">
                <a:solidFill>
                  <a:prstClr val="black"/>
                </a:solidFill>
                <a:latin typeface="Calibri" panose="020F0502020204030204"/>
              </a:rPr>
              <a:t> </a:t>
            </a:r>
          </a:p>
          <a:p>
            <a:pPr lvl="0" algn="just"/>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Usar en la infografía, fotografías</a:t>
            </a:r>
            <a:r>
              <a:rPr kumimoji="0" lang="es-MX" sz="1400" b="0" i="0" u="none" strike="noStrike" kern="1200" cap="none" spc="0" normalizeH="0" noProof="0" dirty="0">
                <a:ln>
                  <a:noFill/>
                </a:ln>
                <a:solidFill>
                  <a:prstClr val="black"/>
                </a:solidFill>
                <a:effectLst/>
                <a:uLnTx/>
                <a:uFillTx/>
                <a:latin typeface="Calibri" panose="020F0502020204030204"/>
                <a:ea typeface="+mn-ea"/>
                <a:cs typeface="+mn-cs"/>
              </a:rPr>
              <a:t> (trabajarlo en colaboración</a:t>
            </a:r>
            <a:r>
              <a:rPr lang="es-MX" sz="1400" dirty="0">
                <a:solidFill>
                  <a:prstClr val="black"/>
                </a:solidFill>
                <a:latin typeface="Calibri" panose="020F0502020204030204"/>
              </a:rPr>
              <a:t> con Jonathan).</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Bocadillo: rectángulo 16">
            <a:extLst>
              <a:ext uri="{FF2B5EF4-FFF2-40B4-BE49-F238E27FC236}">
                <a16:creationId xmlns:a16="http://schemas.microsoft.com/office/drawing/2014/main" xmlns="" id="{2946A6AA-EC54-4CA2-A921-C8026CC43C96}"/>
              </a:ext>
            </a:extLst>
          </p:cNvPr>
          <p:cNvSpPr/>
          <p:nvPr/>
        </p:nvSpPr>
        <p:spPr>
          <a:xfrm>
            <a:off x="7593576" y="2951021"/>
            <a:ext cx="2335237" cy="930174"/>
          </a:xfrm>
          <a:prstGeom prst="wedgeRectCallout">
            <a:avLst>
              <a:gd name="adj1" fmla="val -68838"/>
              <a:gd name="adj2" fmla="val 214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en cuanto quede lista</a:t>
            </a:r>
            <a:r>
              <a:rPr kumimoji="0" lang="es-MX" sz="1400" b="0" i="0" u="none" strike="noStrike" kern="1200" cap="none" spc="0" normalizeH="0" noProof="0" dirty="0">
                <a:ln>
                  <a:noFill/>
                </a:ln>
                <a:solidFill>
                  <a:prstClr val="black"/>
                </a:solidFill>
                <a:effectLst/>
                <a:uLnTx/>
                <a:uFillTx/>
                <a:latin typeface="Calibri" panose="020F0502020204030204"/>
                <a:ea typeface="+mn-ea"/>
                <a:cs typeface="+mn-cs"/>
              </a:rPr>
              <a:t> la presentación</a:t>
            </a:r>
            <a:r>
              <a:rPr lang="es-MX" sz="1400" dirty="0">
                <a:solidFill>
                  <a:prstClr val="black"/>
                </a:solidFill>
                <a:latin typeface="Calibri" panose="020F0502020204030204"/>
              </a:rPr>
              <a:t>, deberá ir en este espacio.</a:t>
            </a:r>
          </a:p>
        </p:txBody>
      </p:sp>
      <p:pic>
        <p:nvPicPr>
          <p:cNvPr id="14" name="Picture 2" descr="Ver las imágenes de origen">
            <a:extLst>
              <a:ext uri="{FF2B5EF4-FFF2-40B4-BE49-F238E27FC236}">
                <a16:creationId xmlns:a16="http://schemas.microsoft.com/office/drawing/2014/main" xmlns="" id="{BE1ADCC6-CDFF-9E3D-DDF0-32A75B70A46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4369160" y="1977138"/>
            <a:ext cx="2706200" cy="270620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Bocadillo: rectángulo 13">
            <a:extLst>
              <a:ext uri="{FF2B5EF4-FFF2-40B4-BE49-F238E27FC236}">
                <a16:creationId xmlns:a16="http://schemas.microsoft.com/office/drawing/2014/main" xmlns="" id="{EABD1A4D-9010-0501-4633-4CC59CB67F0D}"/>
              </a:ext>
            </a:extLst>
          </p:cNvPr>
          <p:cNvSpPr/>
          <p:nvPr/>
        </p:nvSpPr>
        <p:spPr>
          <a:xfrm>
            <a:off x="3649289" y="4928383"/>
            <a:ext cx="2977102" cy="75371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con base en el contenido del sitio, genera fotografía para la infografía que deberá trabajar Aurelio.</a:t>
            </a:r>
          </a:p>
        </p:txBody>
      </p:sp>
    </p:spTree>
    <p:extLst>
      <p:ext uri="{BB962C8B-B14F-4D97-AF65-F5344CB8AC3E}">
        <p14:creationId xmlns:p14="http://schemas.microsoft.com/office/powerpoint/2010/main" val="169317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6158238" y="108104"/>
            <a:ext cx="5361725" cy="5847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white"/>
                </a:solidFill>
                <a:effectLst/>
                <a:uLnTx/>
                <a:uFillTx/>
                <a:latin typeface="Calibri" panose="020F0502020204030204"/>
                <a:ea typeface="+mn-ea"/>
                <a:cs typeface="+mn-cs"/>
              </a:rPr>
              <a:t>Foro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white"/>
                </a:solidFill>
                <a:effectLst/>
                <a:uLnTx/>
                <a:uFillTx/>
                <a:latin typeface="Calibri" panose="020F0502020204030204"/>
                <a:ea typeface="+mn-ea"/>
                <a:cs typeface="+mn-cs"/>
              </a:rPr>
              <a:t>Modalidad híbrida y sus diferentes escenarios. </a:t>
            </a:r>
          </a:p>
        </p:txBody>
      </p:sp>
      <p:sp>
        <p:nvSpPr>
          <p:cNvPr id="7" name="CuadroTexto 6">
            <a:extLst>
              <a:ext uri="{FF2B5EF4-FFF2-40B4-BE49-F238E27FC236}">
                <a16:creationId xmlns:a16="http://schemas.microsoft.com/office/drawing/2014/main" xmlns="" id="{A9707BAF-01F6-435C-8580-53D4E383FD82}"/>
              </a:ext>
            </a:extLst>
          </p:cNvPr>
          <p:cNvSpPr txBox="1"/>
          <p:nvPr/>
        </p:nvSpPr>
        <p:spPr>
          <a:xfrm>
            <a:off x="6143447" y="773533"/>
            <a:ext cx="5719653" cy="60016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Descripción:</a:t>
            </a:r>
          </a:p>
          <a:p>
            <a:pPr marL="361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361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s-MX" sz="1200" dirty="0">
                <a:latin typeface="Calibri" panose="020F0502020204030204"/>
              </a:rPr>
              <a:t>D</a:t>
            </a:r>
            <a:r>
              <a:rPr kumimoji="0" lang="es-MX" sz="1200" b="0" i="0" u="none" strike="noStrike" kern="1200" cap="none" spc="0" normalizeH="0" baseline="0" noProof="0" dirty="0">
                <a:ln>
                  <a:noFill/>
                </a:ln>
                <a:effectLst/>
                <a:uLnTx/>
                <a:uFillTx/>
                <a:latin typeface="Calibri" panose="020F0502020204030204"/>
                <a:ea typeface="+mn-ea"/>
                <a:cs typeface="+mn-cs"/>
              </a:rPr>
              <a:t>espués de consultar los recursos que corresponden a esta primera fase, en un archivo de Word, responda las siguientes preguntas guía: </a:t>
            </a:r>
          </a:p>
          <a:p>
            <a:pPr marL="533400" lvl="2" indent="-228600">
              <a:buFont typeface="+mj-lt"/>
              <a:buAutoNum type="alphaLcPeriod"/>
              <a:defRPr/>
            </a:pPr>
            <a:r>
              <a:rPr kumimoji="0" lang="es-MX" sz="1200" b="0" i="0" u="none" strike="noStrike" kern="1200" cap="none" spc="0" normalizeH="0" baseline="0" noProof="0" dirty="0">
                <a:ln>
                  <a:noFill/>
                </a:ln>
                <a:effectLst/>
                <a:uLnTx/>
                <a:uFillTx/>
                <a:latin typeface="Calibri" panose="020F0502020204030204"/>
                <a:ea typeface="+mn-ea"/>
                <a:cs typeface="+mn-cs"/>
              </a:rPr>
              <a:t>¿Cómo se entiende el concepto de </a:t>
            </a:r>
            <a:r>
              <a:rPr kumimoji="0" lang="es-MX" sz="1200" b="1" i="0" u="none" strike="noStrike" kern="1200" cap="none" spc="0" normalizeH="0" baseline="0" noProof="0" dirty="0">
                <a:ln>
                  <a:noFill/>
                </a:ln>
                <a:effectLst/>
                <a:uLnTx/>
                <a:uFillTx/>
                <a:latin typeface="Calibri" panose="020F0502020204030204"/>
                <a:ea typeface="+mn-ea"/>
                <a:cs typeface="+mn-cs"/>
              </a:rPr>
              <a:t>educación híbrida</a:t>
            </a:r>
            <a:r>
              <a:rPr kumimoji="0" lang="es-MX" sz="1200" b="0" i="0" u="none" strike="noStrike" kern="1200" cap="none" spc="0" normalizeH="0" baseline="0" noProof="0" dirty="0">
                <a:ln>
                  <a:noFill/>
                </a:ln>
                <a:effectLst/>
                <a:uLnTx/>
                <a:uFillTx/>
                <a:latin typeface="Calibri" panose="020F0502020204030204"/>
                <a:ea typeface="+mn-ea"/>
                <a:cs typeface="+mn-cs"/>
              </a:rPr>
              <a:t>? </a:t>
            </a:r>
          </a:p>
          <a:p>
            <a:pPr marL="533400" lvl="2" indent="-228600">
              <a:buFont typeface="+mj-lt"/>
              <a:buAutoNum type="alphaLcPeriod"/>
              <a:defRPr/>
            </a:pPr>
            <a:r>
              <a:rPr kumimoji="0" lang="es-MX" sz="1200" b="0" i="0" u="none" strike="noStrike" kern="1200" cap="none" spc="0" normalizeH="0" baseline="0" noProof="0" dirty="0">
                <a:ln>
                  <a:noFill/>
                </a:ln>
                <a:effectLst/>
                <a:uLnTx/>
                <a:uFillTx/>
                <a:latin typeface="Calibri" panose="020F0502020204030204"/>
                <a:ea typeface="+mn-ea"/>
                <a:cs typeface="+mn-cs"/>
              </a:rPr>
              <a:t>Además de los revisados, ¿qué otros escenarios educativos considera que pueden ser híbridos? </a:t>
            </a:r>
          </a:p>
          <a:p>
            <a:pPr marL="533400" lvl="2" indent="-228600">
              <a:buFont typeface="+mj-lt"/>
              <a:buAutoNum type="alphaLcPeriod"/>
              <a:defRPr/>
            </a:pPr>
            <a:r>
              <a:rPr kumimoji="0" lang="es-MX" sz="1200" b="0" i="0" u="none" strike="noStrike" kern="1200" cap="none" spc="0" normalizeH="0" baseline="0" noProof="0" dirty="0">
                <a:ln>
                  <a:noFill/>
                </a:ln>
                <a:effectLst/>
                <a:uLnTx/>
                <a:uFillTx/>
                <a:latin typeface="Calibri" panose="020F0502020204030204"/>
                <a:ea typeface="+mn-ea"/>
                <a:cs typeface="+mn-cs"/>
              </a:rPr>
              <a:t>Tomando en cuenta el contexto, ¿cómo debe ser la práctica docente en esa modalidad específica? </a:t>
            </a:r>
          </a:p>
          <a:p>
            <a:pPr marL="533400" lvl="2" indent="-228600">
              <a:buFont typeface="+mj-lt"/>
              <a:buAutoNum type="alphaLcPeriod"/>
              <a:defRPr/>
            </a:pPr>
            <a:r>
              <a:rPr kumimoji="0" lang="es-MX" sz="1200" b="0" i="0" u="none" strike="noStrike" kern="1200" cap="none" spc="0" normalizeH="0" baseline="0" noProof="0" dirty="0">
                <a:ln>
                  <a:noFill/>
                </a:ln>
                <a:effectLst/>
                <a:uLnTx/>
                <a:uFillTx/>
                <a:latin typeface="Calibri" panose="020F0502020204030204"/>
                <a:ea typeface="+mn-ea"/>
                <a:cs typeface="+mn-cs"/>
              </a:rPr>
              <a:t>¿Qué facilidades u obstáculos considera que se pueden dar con este modelo en la práctica docente? </a:t>
            </a:r>
          </a:p>
          <a:p>
            <a:pPr marL="304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s-MX" sz="1200" dirty="0">
                <a:latin typeface="Calibri" panose="020F0502020204030204"/>
              </a:rPr>
              <a:t>Recuerde: e</a:t>
            </a:r>
            <a:r>
              <a:rPr kumimoji="0" lang="es-MX" sz="1200" b="0" i="0" u="none" strike="noStrike" kern="1200" cap="none" spc="0" normalizeH="0" baseline="0" noProof="0" dirty="0">
                <a:ln>
                  <a:noFill/>
                </a:ln>
                <a:effectLst/>
                <a:uLnTx/>
                <a:uFillTx/>
                <a:latin typeface="Calibri" panose="020F0502020204030204"/>
                <a:ea typeface="+mn-ea"/>
                <a:cs typeface="+mn-cs"/>
              </a:rPr>
              <a:t>l apartado de Foros se encuentra en la plataforma Eminus 4, en el menú de la izquierda, basta con identificarlo con el icono en forma de nube de chat.</a:t>
            </a:r>
          </a:p>
          <a:p>
            <a:pPr marL="304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sz="1200" dirty="0"/>
              <a:t>Intercambie el documento Word con el compañero de su elección.</a:t>
            </a:r>
          </a:p>
          <a:p>
            <a:pPr marL="304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sz="1200" dirty="0"/>
              <a:t>A partir de una actitud de apertura a las ideas, el respeto y la colaboración, intercambie opiniones y retroalimente a su compañero.</a:t>
            </a:r>
          </a:p>
          <a:p>
            <a:pPr marL="304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s-MX" sz="1200" b="0" i="0" u="none" strike="noStrike" kern="1200" cap="none" spc="0" normalizeH="0" baseline="0" noProof="0" dirty="0">
                <a:ln>
                  <a:noFill/>
                </a:ln>
                <a:effectLst/>
                <a:uLnTx/>
                <a:uFillTx/>
                <a:latin typeface="Calibri" panose="020F0502020204030204"/>
                <a:ea typeface="+mn-ea"/>
                <a:cs typeface="+mn-cs"/>
              </a:rPr>
              <a:t>Su intervención deberá apegarse estrictamente a las consideraciones descritas en las </a:t>
            </a:r>
            <a:r>
              <a:rPr kumimoji="0" lang="es-MX" sz="1200" b="0" i="0" u="sng" strike="noStrike" kern="1200" cap="none" spc="0" normalizeH="0" baseline="0" noProof="0" dirty="0">
                <a:ln>
                  <a:noFill/>
                </a:ln>
                <a:effectLst/>
                <a:uLnTx/>
                <a:uFillTx/>
                <a:latin typeface="Calibri" panose="020F0502020204030204"/>
                <a:ea typeface="+mn-ea"/>
                <a:cs typeface="+mn-cs"/>
              </a:rPr>
              <a:t>Reglas para participar en los foros de discusión</a:t>
            </a:r>
            <a:r>
              <a:rPr kumimoji="0" lang="es-MX" sz="1200" b="0" i="0" u="none" strike="noStrike" kern="1200" cap="none" spc="0" normalizeH="0" baseline="0" noProof="0" dirty="0">
                <a:ln>
                  <a:noFill/>
                </a:ln>
                <a:effectLst/>
                <a:uLnTx/>
                <a:uFillTx/>
                <a:latin typeface="Calibri" panose="020F0502020204030204"/>
                <a:ea typeface="+mn-ea"/>
                <a:cs typeface="+mn-cs"/>
              </a:rPr>
              <a:t>.</a:t>
            </a:r>
          </a:p>
          <a:p>
            <a:pPr marL="76200" marR="0" lvl="1" algn="l" defTabSz="914400" rtl="0" eaLnBrk="1" fontAlgn="auto" latinLnBrk="0" hangingPunct="1">
              <a:lnSpc>
                <a:spcPct val="100000"/>
              </a:lnSpc>
              <a:spcBef>
                <a:spcPts val="0"/>
              </a:spcBef>
              <a:spcAft>
                <a:spcPts val="0"/>
              </a:spcAft>
              <a:buClrTx/>
              <a:buSzTx/>
              <a:tabLst/>
              <a:defRPr/>
            </a:pP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Criterios de evaluación:</a:t>
            </a: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AutoNum type="arabicPeriod"/>
              <a:tabLst/>
              <a:defRPr/>
            </a:pPr>
            <a:r>
              <a:rPr kumimoji="0" lang="es-MX" sz="1200" b="0" i="0" u="none" strike="noStrike" kern="1200" cap="none" spc="0" normalizeH="0" baseline="0" noProof="0" dirty="0">
                <a:ln>
                  <a:noFill/>
                </a:ln>
                <a:effectLst/>
                <a:uLnTx/>
                <a:uFillTx/>
                <a:latin typeface="Calibri" panose="020F0502020204030204"/>
                <a:ea typeface="+mn-ea"/>
                <a:cs typeface="+mn-cs"/>
              </a:rPr>
              <a:t>Consulte la </a:t>
            </a:r>
            <a:r>
              <a:rPr lang="es-MX" sz="1200" u="sng" dirty="0">
                <a:latin typeface="Calibri" panose="020F0502020204030204"/>
              </a:rPr>
              <a:t>R</a:t>
            </a:r>
            <a:r>
              <a:rPr kumimoji="0" lang="es-MX" sz="1200" i="0" u="sng" strike="noStrike" kern="1200" cap="none" spc="0" normalizeH="0" baseline="0" noProof="0" dirty="0">
                <a:ln>
                  <a:noFill/>
                </a:ln>
                <a:effectLst/>
                <a:uLnTx/>
                <a:uFillTx/>
                <a:latin typeface="Calibri" panose="020F0502020204030204"/>
              </a:rPr>
              <a:t>úbrica de evaluación</a:t>
            </a:r>
            <a:r>
              <a:rPr kumimoji="0" lang="es-MX" sz="1200" i="0" strike="noStrike" kern="1200" cap="none" spc="0" normalizeH="0" baseline="0" noProof="0" dirty="0">
                <a:ln>
                  <a:noFill/>
                </a:ln>
                <a:effectLst/>
                <a:uLnTx/>
                <a:uFillTx/>
                <a:latin typeface="Calibri" panose="020F0502020204030204"/>
              </a:rPr>
              <a:t> </a:t>
            </a:r>
            <a:r>
              <a:rPr kumimoji="0" lang="es-MX" sz="1200" b="0" i="0" u="none" strike="noStrike" kern="1200" cap="none" spc="0" normalizeH="0" baseline="0" noProof="0" dirty="0">
                <a:ln>
                  <a:noFill/>
                </a:ln>
                <a:effectLst/>
                <a:uLnTx/>
                <a:uFillTx/>
                <a:latin typeface="Calibri" panose="020F0502020204030204"/>
                <a:ea typeface="+mn-ea"/>
                <a:cs typeface="+mn-cs"/>
              </a:rPr>
              <a:t>para la participación en este foro.</a:t>
            </a:r>
          </a:p>
          <a:p>
            <a:pPr marL="228600" marR="0" lvl="0" indent="-228600" algn="l" defTabSz="914400" rtl="0" eaLnBrk="1" fontAlgn="auto" latinLnBrk="0" hangingPunct="1">
              <a:lnSpc>
                <a:spcPct val="100000"/>
              </a:lnSpc>
              <a:spcBef>
                <a:spcPts val="0"/>
              </a:spcBef>
              <a:spcAft>
                <a:spcPts val="0"/>
              </a:spcAft>
              <a:buClrTx/>
              <a:buSzTx/>
              <a:buAutoNum type="arabicPeriod"/>
              <a:tabLst/>
              <a:defRPr/>
            </a:pPr>
            <a:r>
              <a:rPr lang="es-MX" sz="1200" dirty="0"/>
              <a:t>Apego a las instrucciones.</a:t>
            </a:r>
          </a:p>
          <a:p>
            <a:pPr marL="228600" marR="0" lvl="0" indent="-228600" algn="l" defTabSz="914400" rtl="0" eaLnBrk="1" fontAlgn="auto" latinLnBrk="0" hangingPunct="1">
              <a:lnSpc>
                <a:spcPct val="100000"/>
              </a:lnSpc>
              <a:spcBef>
                <a:spcPts val="0"/>
              </a:spcBef>
              <a:spcAft>
                <a:spcPts val="0"/>
              </a:spcAft>
              <a:buClrTx/>
              <a:buSzTx/>
              <a:buAutoNum type="arabicPeriod"/>
              <a:tabLst/>
              <a:defRPr/>
            </a:pPr>
            <a:r>
              <a:rPr lang="es-MX" sz="1200" dirty="0"/>
              <a:t>Redacción y ortografía adecuadas.</a:t>
            </a:r>
          </a:p>
          <a:p>
            <a:pPr marL="228600" marR="0" lvl="0" indent="-228600" algn="l" defTabSz="914400" rtl="0" eaLnBrk="1" fontAlgn="auto" latinLnBrk="0" hangingPunct="1">
              <a:lnSpc>
                <a:spcPct val="100000"/>
              </a:lnSpc>
              <a:spcBef>
                <a:spcPts val="0"/>
              </a:spcBef>
              <a:spcAft>
                <a:spcPts val="0"/>
              </a:spcAft>
              <a:buClrTx/>
              <a:buSzTx/>
              <a:buAutoNum type="arabicPeriod"/>
              <a:tabLst/>
              <a:defRPr/>
            </a:pPr>
            <a:r>
              <a:rPr lang="es-MX" sz="1200" dirty="0"/>
              <a:t>Retroalimentación de la participación de un compañero.</a:t>
            </a:r>
          </a:p>
          <a:p>
            <a:pPr marL="228600" marR="0" lvl="0" indent="-228600" algn="l" defTabSz="914400" rtl="0" eaLnBrk="1" fontAlgn="auto" latinLnBrk="0" hangingPunct="1">
              <a:lnSpc>
                <a:spcPct val="100000"/>
              </a:lnSpc>
              <a:spcBef>
                <a:spcPts val="0"/>
              </a:spcBef>
              <a:spcAft>
                <a:spcPts val="0"/>
              </a:spcAft>
              <a:buClrTx/>
              <a:buSzTx/>
              <a:buAutoNum type="arabicPeriod"/>
              <a:tabLst/>
              <a:defRPr/>
            </a:pP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Lineamientos de entrega:</a:t>
            </a:r>
          </a:p>
          <a:p>
            <a:pPr marL="228600" indent="-228600">
              <a:buAutoNum type="arabicPeriod"/>
              <a:defRPr/>
            </a:pPr>
            <a:r>
              <a:rPr lang="es-MX" sz="1200" dirty="0">
                <a:cs typeface="Arial"/>
              </a:rPr>
              <a:t>Titule el archivo de la siguiente manera: Foro1_PrimerApellidoyPrimerNombre. Por ejemplo: Foro1_VillanuevaTeresa.</a:t>
            </a:r>
          </a:p>
          <a:p>
            <a:pPr marL="228600" indent="-228600">
              <a:buAutoNum type="arabicPeriod"/>
              <a:defRPr/>
            </a:pPr>
            <a:r>
              <a:rPr lang="es-MX" sz="1200" dirty="0"/>
              <a:t>Suba su evidencia al apartado </a:t>
            </a:r>
            <a:r>
              <a:rPr lang="es-MX" sz="1200" b="1" dirty="0"/>
              <a:t>Foro 1 . Modalidad híbrida y sus diferentes escenarios</a:t>
            </a:r>
            <a:r>
              <a:rPr lang="es-MX" sz="1200" dirty="0"/>
              <a:t>, en la plataforma EMINUS 4, a más tardar en la fecha establecida en el </a:t>
            </a:r>
            <a:r>
              <a:rPr lang="es-MX" sz="1200" b="1" dirty="0"/>
              <a:t>Calendario</a:t>
            </a:r>
            <a:r>
              <a:rPr lang="es-MX" sz="1200" dirty="0"/>
              <a:t> de entregas.</a:t>
            </a:r>
          </a:p>
        </p:txBody>
      </p:sp>
      <p:sp>
        <p:nvSpPr>
          <p:cNvPr id="12" name="Bocadillo: rectángulo 10">
            <a:extLst>
              <a:ext uri="{FF2B5EF4-FFF2-40B4-BE49-F238E27FC236}">
                <a16:creationId xmlns:a16="http://schemas.microsoft.com/office/drawing/2014/main" xmlns="" id="{4FB43EDC-E61D-4B6B-A01D-DB1B96722E81}"/>
              </a:ext>
            </a:extLst>
          </p:cNvPr>
          <p:cNvSpPr/>
          <p:nvPr/>
        </p:nvSpPr>
        <p:spPr>
          <a:xfrm>
            <a:off x="724299" y="4255129"/>
            <a:ext cx="4853355" cy="484131"/>
          </a:xfrm>
          <a:prstGeom prst="wedgeRectCallout">
            <a:avLst>
              <a:gd name="adj1" fmla="val 59456"/>
              <a:gd name="adj2" fmla="val 1957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white"/>
                </a:solidFill>
                <a:effectLst/>
                <a:uLnTx/>
                <a:uFillTx/>
                <a:latin typeface="Calibri" panose="020F0502020204030204"/>
                <a:ea typeface="+mn-ea"/>
                <a:cs typeface="+mn-cs"/>
              </a:rPr>
              <a:t>Renato</a:t>
            </a:r>
            <a:r>
              <a:rPr lang="es-MX" sz="1400" dirty="0">
                <a:solidFill>
                  <a:prstClr val="white"/>
                </a:solidFill>
                <a:latin typeface="Calibri" panose="020F0502020204030204"/>
              </a:rPr>
              <a:t>:</a:t>
            </a:r>
            <a:r>
              <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rPr>
              <a:t> ligar al documento de reglas para foros.</a:t>
            </a:r>
          </a:p>
        </p:txBody>
      </p:sp>
      <p:sp>
        <p:nvSpPr>
          <p:cNvPr id="13" name="Título 1">
            <a:extLst>
              <a:ext uri="{FF2B5EF4-FFF2-40B4-BE49-F238E27FC236}">
                <a16:creationId xmlns:a16="http://schemas.microsoft.com/office/drawing/2014/main" xmlns="" id="{2E2221D9-EA27-4789-BD5A-87BAC12E5EED}"/>
              </a:ext>
            </a:extLst>
          </p:cNvPr>
          <p:cNvSpPr>
            <a:spLocks noGrp="1"/>
          </p:cNvSpPr>
          <p:nvPr>
            <p:ph type="title"/>
          </p:nvPr>
        </p:nvSpPr>
        <p:spPr>
          <a:xfrm>
            <a:off x="444478" y="604059"/>
            <a:ext cx="4044395" cy="559589"/>
          </a:xfrm>
        </p:spPr>
        <p:txBody>
          <a:bodyPr>
            <a:normAutofit/>
          </a:bodyPr>
          <a:lstStyle/>
          <a:p>
            <a:r>
              <a:rPr lang="es-MX" sz="2800" dirty="0"/>
              <a:t>Evidencias de desempeño</a:t>
            </a:r>
          </a:p>
        </p:txBody>
      </p:sp>
      <p:pic>
        <p:nvPicPr>
          <p:cNvPr id="6" name="Imagen 5"/>
          <p:cNvPicPr>
            <a:picLocks noChangeAspect="1"/>
          </p:cNvPicPr>
          <p:nvPr/>
        </p:nvPicPr>
        <p:blipFill rotWithShape="1">
          <a:blip r:embed="rId2"/>
          <a:srcRect t="18932" r="3402"/>
          <a:stretch/>
        </p:blipFill>
        <p:spPr>
          <a:xfrm>
            <a:off x="261793" y="1949697"/>
            <a:ext cx="5529407" cy="2007008"/>
          </a:xfrm>
          <a:prstGeom prst="rect">
            <a:avLst/>
          </a:prstGeom>
        </p:spPr>
      </p:pic>
      <p:sp>
        <p:nvSpPr>
          <p:cNvPr id="9" name="CuadroTexto 8">
            <a:extLst>
              <a:ext uri="{FF2B5EF4-FFF2-40B4-BE49-F238E27FC236}">
                <a16:creationId xmlns:a16="http://schemas.microsoft.com/office/drawing/2014/main" xmlns="" id="{6B9177FD-7CD6-EEDA-DEA2-AB93DB3B4450}"/>
              </a:ext>
            </a:extLst>
          </p:cNvPr>
          <p:cNvSpPr txBox="1"/>
          <p:nvPr/>
        </p:nvSpPr>
        <p:spPr>
          <a:xfrm>
            <a:off x="830084" y="1265487"/>
            <a:ext cx="5157786" cy="584775"/>
          </a:xfrm>
          <a:prstGeom prst="rect">
            <a:avLst/>
          </a:prstGeom>
          <a:noFill/>
        </p:spPr>
        <p:txBody>
          <a:bodyPr wrap="square" rtlCol="0">
            <a:spAutoFit/>
          </a:bodyPr>
          <a:lstStyle/>
          <a:p>
            <a:r>
              <a:rPr lang="es-MX" sz="1600" dirty="0"/>
              <a:t>Haga clic sobre el icono para ver la descripción de la evidencia de desempeño.</a:t>
            </a:r>
          </a:p>
        </p:txBody>
      </p:sp>
      <p:pic>
        <p:nvPicPr>
          <p:cNvPr id="10" name="Imagen 9">
            <a:extLst>
              <a:ext uri="{FF2B5EF4-FFF2-40B4-BE49-F238E27FC236}">
                <a16:creationId xmlns:a16="http://schemas.microsoft.com/office/drawing/2014/main" xmlns="" id="{941CF315-17AB-45C2-A6C7-7DBDC8C56AEE}"/>
              </a:ext>
            </a:extLst>
          </p:cNvPr>
          <p:cNvPicPr>
            <a:picLocks noChangeAspect="1"/>
          </p:cNvPicPr>
          <p:nvPr/>
        </p:nvPicPr>
        <p:blipFill>
          <a:blip r:embed="rId3"/>
          <a:stretch>
            <a:fillRect/>
          </a:stretch>
        </p:blipFill>
        <p:spPr>
          <a:xfrm>
            <a:off x="261793" y="1400717"/>
            <a:ext cx="462506" cy="318471"/>
          </a:xfrm>
          <a:prstGeom prst="rect">
            <a:avLst/>
          </a:prstGeom>
        </p:spPr>
      </p:pic>
      <p:sp>
        <p:nvSpPr>
          <p:cNvPr id="14" name="Bocadillo: rectángulo 10">
            <a:extLst>
              <a:ext uri="{FF2B5EF4-FFF2-40B4-BE49-F238E27FC236}">
                <a16:creationId xmlns:a16="http://schemas.microsoft.com/office/drawing/2014/main" xmlns="" id="{CCEC50DB-0BA9-36A0-DF3C-8BFF7421154B}"/>
              </a:ext>
            </a:extLst>
          </p:cNvPr>
          <p:cNvSpPr/>
          <p:nvPr/>
        </p:nvSpPr>
        <p:spPr>
          <a:xfrm>
            <a:off x="724299" y="5037684"/>
            <a:ext cx="4853355" cy="484131"/>
          </a:xfrm>
          <a:prstGeom prst="wedgeRectCallout">
            <a:avLst>
              <a:gd name="adj1" fmla="val 59456"/>
              <a:gd name="adj2" fmla="val 1957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white"/>
                </a:solidFill>
                <a:effectLst/>
                <a:uLnTx/>
                <a:uFillTx/>
                <a:latin typeface="Calibri" panose="020F0502020204030204"/>
                <a:ea typeface="+mn-ea"/>
                <a:cs typeface="+mn-cs"/>
              </a:rPr>
              <a:t>Renato</a:t>
            </a:r>
            <a:r>
              <a:rPr lang="es-MX" sz="1400" dirty="0">
                <a:solidFill>
                  <a:prstClr val="white"/>
                </a:solidFill>
                <a:latin typeface="Calibri" panose="020F0502020204030204"/>
              </a:rPr>
              <a:t>:</a:t>
            </a:r>
            <a:r>
              <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rPr>
              <a:t> ligar al documento anexo rúbrica de evaluación</a:t>
            </a:r>
            <a:r>
              <a:rPr lang="es-MX" sz="1400" dirty="0">
                <a:solidFill>
                  <a:prstClr val="white"/>
                </a:solidFill>
                <a:latin typeface="Calibri" panose="020F0502020204030204"/>
              </a:rPr>
              <a:t>.</a:t>
            </a: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89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921433" y="2072185"/>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a16="http://schemas.microsoft.com/office/drawing/2014/main" xmlns="" id="{1B6E25F1-4638-4096-A303-1E7B797DCE07}"/>
              </a:ext>
            </a:extLst>
          </p:cNvPr>
          <p:cNvSpPr txBox="1"/>
          <p:nvPr/>
        </p:nvSpPr>
        <p:spPr>
          <a:xfrm>
            <a:off x="921433" y="2837042"/>
            <a:ext cx="10782887" cy="2031325"/>
          </a:xfrm>
          <a:prstGeom prst="rect">
            <a:avLst/>
          </a:prstGeom>
          <a:noFill/>
        </p:spPr>
        <p:txBody>
          <a:bodyPr wrap="square">
            <a:spAutoFit/>
          </a:bodyPr>
          <a:lstStyle/>
          <a:p>
            <a:endParaRPr lang="es-ES" sz="1400" dirty="0"/>
          </a:p>
          <a:p>
            <a:pPr marL="290513" indent="-290513"/>
            <a:r>
              <a:rPr lang="en-US" sz="1400" dirty="0" err="1"/>
              <a:t>Mercadeo</a:t>
            </a:r>
            <a:r>
              <a:rPr lang="en-US" sz="1400" dirty="0"/>
              <a:t> </a:t>
            </a:r>
            <a:r>
              <a:rPr lang="en-US" sz="1400" dirty="0" err="1"/>
              <a:t>Opensky</a:t>
            </a:r>
            <a:r>
              <a:rPr lang="en-US" sz="1400" dirty="0"/>
              <a:t>. (2013, 14 de Agosto). </a:t>
            </a:r>
            <a:r>
              <a:rPr lang="es-ES" sz="1400" i="1" dirty="0"/>
              <a:t>¿Qué es la </a:t>
            </a:r>
            <a:r>
              <a:rPr lang="es-ES" sz="1400" i="1" dirty="0" err="1"/>
              <a:t>Educacion</a:t>
            </a:r>
            <a:r>
              <a:rPr lang="es-ES" sz="1400" i="1" dirty="0"/>
              <a:t> Virtual. </a:t>
            </a:r>
            <a:r>
              <a:rPr lang="es-ES_tradnl" sz="1400" dirty="0"/>
              <a:t>[Video]</a:t>
            </a:r>
            <a:r>
              <a:rPr lang="es-ES" sz="1400" dirty="0"/>
              <a:t>. </a:t>
            </a:r>
            <a:r>
              <a:rPr lang="es-ES" sz="1400" dirty="0" err="1"/>
              <a:t>Youtube</a:t>
            </a:r>
            <a:r>
              <a:rPr lang="es-ES" sz="1400" dirty="0"/>
              <a:t>. </a:t>
            </a:r>
            <a:r>
              <a:rPr lang="es-ES" sz="1400" dirty="0">
                <a:hlinkClick r:id="rId2"/>
              </a:rPr>
              <a:t>https://www.youtube.com/watch?v=SW_esTMlu7w</a:t>
            </a:r>
            <a:endParaRPr lang="es-ES" sz="1400" dirty="0"/>
          </a:p>
          <a:p>
            <a:pPr marL="290513" indent="-290513"/>
            <a:r>
              <a:rPr lang="es-ES" sz="1400" dirty="0" err="1"/>
              <a:t>MicrosoftES</a:t>
            </a:r>
            <a:r>
              <a:rPr lang="es-ES" sz="1400" dirty="0"/>
              <a:t>. (2020, 16 de marzo). </a:t>
            </a:r>
            <a:r>
              <a:rPr lang="es-ES" sz="1400" i="1" dirty="0"/>
              <a:t>Qué es Teams</a:t>
            </a:r>
            <a:r>
              <a:rPr lang="es-ES" sz="1400" dirty="0"/>
              <a:t>. </a:t>
            </a:r>
            <a:r>
              <a:rPr lang="es-ES_tradnl" sz="1400" dirty="0"/>
              <a:t>[Video]</a:t>
            </a:r>
            <a:r>
              <a:rPr lang="es-ES" sz="1400" dirty="0"/>
              <a:t>. </a:t>
            </a:r>
            <a:r>
              <a:rPr lang="es-ES" sz="1400" dirty="0" err="1"/>
              <a:t>Youtube</a:t>
            </a:r>
            <a:r>
              <a:rPr lang="es-ES" sz="1400" dirty="0"/>
              <a:t>. </a:t>
            </a:r>
            <a:r>
              <a:rPr lang="es-ES" sz="1400" dirty="0">
                <a:hlinkClick r:id="rId3"/>
              </a:rPr>
              <a:t>https://www.youtube.com/watch?v=BEN_frSQaW8</a:t>
            </a:r>
            <a:r>
              <a:rPr lang="es-ES" sz="1400" dirty="0"/>
              <a:t> </a:t>
            </a:r>
          </a:p>
          <a:p>
            <a:pPr marL="290513" indent="-290513"/>
            <a:r>
              <a:rPr lang="es-MX" sz="1400" dirty="0"/>
              <a:t>Rama, C. (2021). </a:t>
            </a:r>
            <a:r>
              <a:rPr lang="es-MX" sz="1400" i="1" dirty="0"/>
              <a:t>La Nueva Educación Hibrida. </a:t>
            </a:r>
            <a:r>
              <a:rPr lang="es-MX" sz="1400" dirty="0"/>
              <a:t>Cuadernos de Universidades. Uni</a:t>
            </a:r>
            <a:r>
              <a:rPr lang="es-ES" sz="1400" dirty="0" err="1"/>
              <a:t>ón</a:t>
            </a:r>
            <a:r>
              <a:rPr lang="es-ES" sz="1400" dirty="0"/>
              <a:t> de Universidades de América Latina y el Caribe</a:t>
            </a:r>
            <a:r>
              <a:rPr lang="es-MX" sz="1400" dirty="0"/>
              <a:t>. </a:t>
            </a:r>
            <a:r>
              <a:rPr lang="es-MX" sz="1400" dirty="0">
                <a:hlinkClick r:id="rId4"/>
              </a:rPr>
              <a:t>https://www.udual.org/principal/wp-content/uploads/2021/03/educacion_hibrida_isbn_interactivo.pdf</a:t>
            </a:r>
            <a:r>
              <a:rPr lang="es-MX" sz="1400" dirty="0"/>
              <a:t> </a:t>
            </a:r>
          </a:p>
          <a:p>
            <a:pPr marL="290513" indent="-290513"/>
            <a:r>
              <a:rPr lang="es-MX" sz="1400" dirty="0"/>
              <a:t>Romero</a:t>
            </a:r>
            <a:r>
              <a:rPr lang="es-ES_tradnl" sz="1400" dirty="0"/>
              <a:t>-</a:t>
            </a:r>
            <a:r>
              <a:rPr lang="es-MX" sz="1400" dirty="0"/>
              <a:t>Mayoral, J., García</a:t>
            </a:r>
            <a:r>
              <a:rPr lang="es-ES_tradnl" sz="1400" dirty="0"/>
              <a:t>-</a:t>
            </a:r>
            <a:r>
              <a:rPr lang="es-MX" sz="1400" dirty="0"/>
              <a:t>Domínguez, M., Roca</a:t>
            </a:r>
            <a:r>
              <a:rPr lang="es-ES_tradnl" sz="1400" dirty="0"/>
              <a:t>-</a:t>
            </a:r>
            <a:r>
              <a:rPr lang="es-MX" sz="1400" dirty="0"/>
              <a:t>González, C., Sanjuán Hernán-Pérez, A. </a:t>
            </a:r>
            <a:r>
              <a:rPr lang="es-ES_tradnl" sz="1400" dirty="0"/>
              <a:t>&amp; </a:t>
            </a:r>
            <a:r>
              <a:rPr lang="es-MX" sz="1400" dirty="0"/>
              <a:t>Pulido</a:t>
            </a:r>
            <a:r>
              <a:rPr lang="es-ES_tradnl" sz="1400" dirty="0"/>
              <a:t>-</a:t>
            </a:r>
            <a:r>
              <a:rPr lang="es-MX" sz="1400" dirty="0"/>
              <a:t>Alonso, A. (2014). Diseño de un aprendizaje adaptado a las necesidades del alumno. </a:t>
            </a:r>
            <a:r>
              <a:rPr lang="es-MX" sz="1400" i="1" dirty="0"/>
              <a:t>Teoría de la Educación. Educación y Cultura en la Sociedad de la Información, 15</a:t>
            </a:r>
            <a:r>
              <a:rPr lang="es-MX" sz="1400" dirty="0"/>
              <a:t>(3), 172-189. Universidad de Salamanca. </a:t>
            </a:r>
            <a:r>
              <a:rPr lang="es-MX" sz="1400" dirty="0">
                <a:hlinkClick r:id="rId5"/>
              </a:rPr>
              <a:t>https://www.redalyc.org/pdf/2010/201032662010.pdf</a:t>
            </a:r>
            <a:r>
              <a:rPr lang="es-MX" sz="1400" dirty="0"/>
              <a:t> </a:t>
            </a:r>
          </a:p>
          <a:p>
            <a:pPr marL="171450" indent="-171450">
              <a:buFont typeface="Arial" panose="020B0604020202020204" pitchFamily="34" charset="0"/>
              <a:buChar char="•"/>
            </a:pPr>
            <a:endParaRPr lang="en-US" sz="1400" dirty="0"/>
          </a:p>
        </p:txBody>
      </p:sp>
      <p:sp>
        <p:nvSpPr>
          <p:cNvPr id="9" name="Título 1">
            <a:extLst>
              <a:ext uri="{FF2B5EF4-FFF2-40B4-BE49-F238E27FC236}">
                <a16:creationId xmlns:a16="http://schemas.microsoft.com/office/drawing/2014/main" xmlns=""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dirty="0"/>
              <a:t>Fuentes de información</a:t>
            </a:r>
          </a:p>
        </p:txBody>
      </p:sp>
      <p:sp>
        <p:nvSpPr>
          <p:cNvPr id="8" name="CuadroTexto 7">
            <a:extLst>
              <a:ext uri="{FF2B5EF4-FFF2-40B4-BE49-F238E27FC236}">
                <a16:creationId xmlns:a16="http://schemas.microsoft.com/office/drawing/2014/main" xmlns="" id="{199F75D5-6A0E-1320-F3CC-A222D01CE0A4}"/>
              </a:ext>
            </a:extLst>
          </p:cNvPr>
          <p:cNvSpPr txBox="1"/>
          <p:nvPr/>
        </p:nvSpPr>
        <p:spPr>
          <a:xfrm>
            <a:off x="921433" y="1519311"/>
            <a:ext cx="8302466" cy="369332"/>
          </a:xfrm>
          <a:prstGeom prst="rect">
            <a:avLst/>
          </a:prstGeom>
          <a:noFill/>
        </p:spPr>
        <p:txBody>
          <a:bodyPr wrap="square">
            <a:spAutoFit/>
          </a:bodyPr>
          <a:lstStyle/>
          <a:p>
            <a:r>
              <a:rPr lang="es-MX" sz="1800"/>
              <a:t>Haga clic </a:t>
            </a:r>
            <a:r>
              <a:rPr lang="es-MX" sz="1800" dirty="0"/>
              <a:t>en cada pestaña para consultar la lista de fuentes de información.</a:t>
            </a:r>
          </a:p>
        </p:txBody>
      </p:sp>
      <p:sp>
        <p:nvSpPr>
          <p:cNvPr id="12"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Tree>
    <p:extLst>
      <p:ext uri="{BB962C8B-B14F-4D97-AF65-F5344CB8AC3E}">
        <p14:creationId xmlns:p14="http://schemas.microsoft.com/office/powerpoint/2010/main" val="80670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94D191FF-2770-4808-B9E3-E3D5F31A44B9}"/>
              </a:ext>
            </a:extLst>
          </p:cNvPr>
          <p:cNvSpPr/>
          <p:nvPr/>
        </p:nvSpPr>
        <p:spPr>
          <a:xfrm>
            <a:off x="742121" y="1681163"/>
            <a:ext cx="10919995" cy="481171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xmlns="" id="{FD4CA7EC-AF4C-4AFA-8E24-99C135E0B033}"/>
              </a:ext>
            </a:extLst>
          </p:cNvPr>
          <p:cNvSpPr>
            <a:spLocks noGrp="1"/>
          </p:cNvSpPr>
          <p:nvPr>
            <p:ph type="title"/>
          </p:nvPr>
        </p:nvSpPr>
        <p:spPr>
          <a:xfrm>
            <a:off x="664252" y="564207"/>
            <a:ext cx="10515600" cy="563852"/>
          </a:xfrm>
        </p:spPr>
        <p:txBody>
          <a:bodyPr>
            <a:normAutofit fontScale="90000"/>
          </a:bodyPr>
          <a:lstStyle/>
          <a:p>
            <a:r>
              <a:rPr lang="es-MX" dirty="0"/>
              <a:t>Información general</a:t>
            </a: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8" y="1681163"/>
            <a:ext cx="5157787" cy="465689"/>
          </a:xfrm>
          <a:ln>
            <a:noFill/>
          </a:ln>
        </p:spPr>
        <p:txBody>
          <a:bodyPr/>
          <a:lstStyle/>
          <a:p>
            <a:r>
              <a:rPr lang="es-MX" dirty="0"/>
              <a:t>Presentación</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4990890" y="1914007"/>
            <a:ext cx="6188962" cy="4181993"/>
          </a:xfrm>
          <a:ln>
            <a:noFill/>
          </a:ln>
        </p:spPr>
        <p:txBody>
          <a:bodyPr>
            <a:normAutofit/>
          </a:bodyPr>
          <a:lstStyle/>
          <a:p>
            <a:pPr marL="0" indent="0" algn="just">
              <a:buNone/>
            </a:pPr>
            <a:r>
              <a:rPr lang="es-ES" sz="1800" dirty="0"/>
              <a:t>Esta experiencia educativa forma parte del Programa de Formación de Académicos (</a:t>
            </a:r>
            <a:r>
              <a:rPr lang="es-ES" sz="1800" dirty="0" err="1"/>
              <a:t>ProFA</a:t>
            </a:r>
            <a:r>
              <a:rPr lang="es-ES" sz="1800" dirty="0"/>
              <a:t>) con un valor de 3 créditos (15 horas teóricas y 15 prácticas). Este curso taller está dirigido a académicos interesados en conocer e incluir estrategias pedagógicas a su quehacer docente, centrándose en el modelo híbrido, así como en la ejecución de estas estrategias en un entorno especializado. </a:t>
            </a:r>
          </a:p>
          <a:p>
            <a:pPr marL="0" indent="0" algn="just">
              <a:buNone/>
            </a:pPr>
            <a:r>
              <a:rPr lang="es-ES" sz="1800" dirty="0"/>
              <a:t>Las estrategias metodológicas se originan con el aprendizaje colaborativo, la revisión de material bibliográfico, tutoriales y la práctica presencial del manejo de un aula híbrida. La evaluación se sustenta en las evidencias de desempeño (propuesta de un tema, unidad o fase de alguna experiencia educativa en modalidad híbrida) con los criterios que den sustento de calidad que cada una de ellas requiere para asegurar un desempeño exitoso. </a:t>
            </a:r>
          </a:p>
        </p:txBody>
      </p:sp>
      <p:sp>
        <p:nvSpPr>
          <p:cNvPr id="12" name="Bocadillo: rectángulo 11">
            <a:extLst>
              <a:ext uri="{FF2B5EF4-FFF2-40B4-BE49-F238E27FC236}">
                <a16:creationId xmlns:a16="http://schemas.microsoft.com/office/drawing/2014/main" xmlns="" id="{E7DAD816-939E-4B3F-80AC-111FE8A6924B}"/>
              </a:ext>
            </a:extLst>
          </p:cNvPr>
          <p:cNvSpPr/>
          <p:nvPr/>
        </p:nvSpPr>
        <p:spPr>
          <a:xfrm>
            <a:off x="6173111" y="199476"/>
            <a:ext cx="5354637" cy="975150"/>
          </a:xfrm>
          <a:prstGeom prst="wedgeRectCallout">
            <a:avLst>
              <a:gd name="adj1" fmla="val -23793"/>
              <a:gd name="adj2" fmla="val 82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esta información se presenta con herramienta: </a:t>
            </a:r>
            <a:r>
              <a:rPr lang="es-MX" sz="1400" u="sng" dirty="0">
                <a:solidFill>
                  <a:srgbClr val="000000"/>
                </a:solidFill>
              </a:rPr>
              <a:t>Presentación de diapositivas</a:t>
            </a:r>
            <a:r>
              <a:rPr lang="es-MX" sz="1400" dirty="0">
                <a:solidFill>
                  <a:srgbClr val="000000"/>
                </a:solidFill>
              </a:rPr>
              <a:t>.  Esta información corresponde a la primera diapositiva.</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8" name="Bocadillo: rectángulo 10">
            <a:extLst>
              <a:ext uri="{FF2B5EF4-FFF2-40B4-BE49-F238E27FC236}">
                <a16:creationId xmlns:a16="http://schemas.microsoft.com/office/drawing/2014/main" xmlns="" id="{7B8B499A-6106-4A5B-8993-F9F7E5CF9BD7}"/>
              </a:ext>
            </a:extLst>
          </p:cNvPr>
          <p:cNvSpPr/>
          <p:nvPr/>
        </p:nvSpPr>
        <p:spPr>
          <a:xfrm>
            <a:off x="921434" y="5449097"/>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pic>
        <p:nvPicPr>
          <p:cNvPr id="7" name="Gráfico 6" descr="Imagen con relleno sólido">
            <a:extLst>
              <a:ext uri="{FF2B5EF4-FFF2-40B4-BE49-F238E27FC236}">
                <a16:creationId xmlns:a16="http://schemas.microsoft.com/office/drawing/2014/main" xmlns="" id="{6DED7B31-311F-1333-7200-0A10053805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1434" y="2094122"/>
            <a:ext cx="3744446" cy="3744446"/>
          </a:xfrm>
          <a:prstGeom prst="rect">
            <a:avLst/>
          </a:prstGeom>
        </p:spPr>
      </p:pic>
      <p:sp>
        <p:nvSpPr>
          <p:cNvPr id="10" name="CuadroTexto 9">
            <a:extLst>
              <a:ext uri="{FF2B5EF4-FFF2-40B4-BE49-F238E27FC236}">
                <a16:creationId xmlns:a16="http://schemas.microsoft.com/office/drawing/2014/main" xmlns="" id="{86504F67-057A-4DAC-B38F-CC2B31B3F0AD}"/>
              </a:ext>
            </a:extLst>
          </p:cNvPr>
          <p:cNvSpPr txBox="1"/>
          <p:nvPr/>
        </p:nvSpPr>
        <p:spPr>
          <a:xfrm>
            <a:off x="1248316" y="1162952"/>
            <a:ext cx="7485148" cy="369332"/>
          </a:xfrm>
          <a:prstGeom prst="rect">
            <a:avLst/>
          </a:prstGeom>
          <a:noFill/>
        </p:spPr>
        <p:txBody>
          <a:bodyPr wrap="square" rtlCol="0">
            <a:spAutoFit/>
          </a:bodyPr>
          <a:lstStyle/>
          <a:p>
            <a:r>
              <a:rPr lang="es-MX" dirty="0"/>
              <a:t>Haga clic en la flecha para ver el siguiente contenido. </a:t>
            </a:r>
          </a:p>
        </p:txBody>
      </p:sp>
      <p:pic>
        <p:nvPicPr>
          <p:cNvPr id="11" name="Imagen 10">
            <a:extLst>
              <a:ext uri="{FF2B5EF4-FFF2-40B4-BE49-F238E27FC236}">
                <a16:creationId xmlns:a16="http://schemas.microsoft.com/office/drawing/2014/main" xmlns="" id="{E88FF9A3-A2AE-4E17-A9E2-521A1516D409}"/>
              </a:ext>
            </a:extLst>
          </p:cNvPr>
          <p:cNvPicPr>
            <a:picLocks noChangeAspect="1"/>
          </p:cNvPicPr>
          <p:nvPr/>
        </p:nvPicPr>
        <p:blipFill>
          <a:blip r:embed="rId4"/>
          <a:stretch>
            <a:fillRect/>
          </a:stretch>
        </p:blipFill>
        <p:spPr>
          <a:xfrm>
            <a:off x="742121" y="1193850"/>
            <a:ext cx="462506" cy="318471"/>
          </a:xfrm>
          <a:prstGeom prst="rect">
            <a:avLst/>
          </a:prstGeom>
        </p:spPr>
      </p:pic>
    </p:spTree>
    <p:extLst>
      <p:ext uri="{BB962C8B-B14F-4D97-AF65-F5344CB8AC3E}">
        <p14:creationId xmlns:p14="http://schemas.microsoft.com/office/powerpoint/2010/main" val="1158861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esquinas redondeadas 8">
            <a:extLst>
              <a:ext uri="{FF2B5EF4-FFF2-40B4-BE49-F238E27FC236}">
                <a16:creationId xmlns:a16="http://schemas.microsoft.com/office/drawing/2014/main" xmlns="" id="{1EEB6F1F-D673-48B9-9AEC-CEFF0D08BC0F}"/>
              </a:ext>
            </a:extLst>
          </p:cNvPr>
          <p:cNvSpPr/>
          <p:nvPr/>
        </p:nvSpPr>
        <p:spPr>
          <a:xfrm>
            <a:off x="711200" y="741703"/>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10" name="CuadroTexto 9">
            <a:extLst>
              <a:ext uri="{FF2B5EF4-FFF2-40B4-BE49-F238E27FC236}">
                <a16:creationId xmlns:a16="http://schemas.microsoft.com/office/drawing/2014/main" xmlns="" id="{F1877947-41F5-9C28-80B6-81BA4148942F}"/>
              </a:ext>
            </a:extLst>
          </p:cNvPr>
          <p:cNvSpPr txBox="1"/>
          <p:nvPr/>
        </p:nvSpPr>
        <p:spPr>
          <a:xfrm>
            <a:off x="535709" y="1776647"/>
            <a:ext cx="11408757" cy="3416319"/>
          </a:xfrm>
          <a:prstGeom prst="rect">
            <a:avLst/>
          </a:prstGeom>
          <a:noFill/>
        </p:spPr>
        <p:txBody>
          <a:bodyPr wrap="square">
            <a:spAutoFit/>
          </a:bodyPr>
          <a:lstStyle/>
          <a:p>
            <a:pPr marL="317500" indent="-317500"/>
            <a:r>
              <a:rPr lang="es-MX" sz="1200" dirty="0"/>
              <a:t>Amestoy, M. (2002). La investigación sobre el desarrollo y la enseñanza de las habilidades de pensamiento. </a:t>
            </a:r>
            <a:r>
              <a:rPr lang="es-MX" sz="1200" i="1" dirty="0"/>
              <a:t>Revista Electrónica de Investigación Educativa</a:t>
            </a:r>
            <a:r>
              <a:rPr lang="es-MX" sz="1200" dirty="0"/>
              <a:t>, 4(1). </a:t>
            </a:r>
            <a:r>
              <a:rPr lang="es-MX" sz="1200" dirty="0">
                <a:hlinkClick r:id="rId2"/>
              </a:rPr>
              <a:t>https://redie.uabc.mx/redie/article/view/55/1379</a:t>
            </a:r>
            <a:endParaRPr lang="es-MX" sz="1200" dirty="0"/>
          </a:p>
          <a:p>
            <a:pPr marL="317500" indent="-317500"/>
            <a:r>
              <a:rPr lang="es-MX" sz="1200" dirty="0"/>
              <a:t>Andriano, J. (2020). </a:t>
            </a:r>
            <a:r>
              <a:rPr lang="es-MX" sz="1200" i="1" dirty="0"/>
              <a:t>Planeación híbrida en tiempos de COVID-19. </a:t>
            </a:r>
            <a:r>
              <a:rPr lang="es-MX" sz="1200" dirty="0"/>
              <a:t>Educación futura. Periodismo de interés Público. </a:t>
            </a:r>
            <a:r>
              <a:rPr lang="es-MX" sz="1200" dirty="0">
                <a:hlinkClick r:id="rId3"/>
              </a:rPr>
              <a:t>https://www.educacionfutura.org/planeacion-hibrida-en-tiempos-de-covid-19/</a:t>
            </a:r>
            <a:endParaRPr lang="es-MX" sz="1200" dirty="0"/>
          </a:p>
          <a:p>
            <a:pPr marL="317500" indent="-317500"/>
            <a:r>
              <a:rPr lang="es-MX" sz="1200" dirty="0"/>
              <a:t>Barberá, E. (2006). Aportaciones de la Tecnología a la e-Evaluación. </a:t>
            </a:r>
            <a:r>
              <a:rPr lang="es-MX" sz="1200" i="1" dirty="0"/>
              <a:t>RED. Revista de Educación a Distancia. </a:t>
            </a:r>
            <a:r>
              <a:rPr lang="es-MX" sz="1200" dirty="0"/>
              <a:t>Universidad de Murcia. </a:t>
            </a:r>
            <a:r>
              <a:rPr lang="es-MX" sz="1200" dirty="0">
                <a:hlinkClick r:id="rId4"/>
              </a:rPr>
              <a:t>https://www.um.es/ead/red/M6/barbera.pdf</a:t>
            </a:r>
            <a:endParaRPr lang="es-MX" sz="1200" dirty="0"/>
          </a:p>
          <a:p>
            <a:pPr marL="317500" indent="-317500"/>
            <a:r>
              <a:rPr lang="es-MX" sz="1200" dirty="0"/>
              <a:t>Bordas, F. </a:t>
            </a:r>
            <a:r>
              <a:rPr lang="es-ES_tradnl" sz="1200" dirty="0"/>
              <a:t>&amp; </a:t>
            </a:r>
            <a:r>
              <a:rPr lang="es-MX" sz="1200" dirty="0"/>
              <a:t>Cabrera, F. A. (2010). Evaluación educativa de aprendizajes y competencias. </a:t>
            </a:r>
            <a:r>
              <a:rPr lang="es-MX" sz="1200" i="1" dirty="0"/>
              <a:t>Revista Española de Pedagog</a:t>
            </a:r>
            <a:r>
              <a:rPr lang="es-ES" sz="1200" i="1" dirty="0" err="1"/>
              <a:t>ía</a:t>
            </a:r>
            <a:r>
              <a:rPr lang="es-ES" sz="1200" i="1" dirty="0"/>
              <a:t>. </a:t>
            </a:r>
          </a:p>
          <a:p>
            <a:pPr marL="317500" indent="-317500"/>
            <a:r>
              <a:rPr lang="es-MX" sz="1200" dirty="0"/>
              <a:t>Castillo, S. &amp; Cabrerizo, J. (2001). Estrategias de Evaluación de los aprendizajes centrados en el proceso. </a:t>
            </a:r>
            <a:r>
              <a:rPr lang="es-MX" sz="1200" i="1" dirty="0"/>
              <a:t>Revista Española de Pedagogía</a:t>
            </a:r>
            <a:r>
              <a:rPr lang="es-MX" sz="1200" dirty="0"/>
              <a:t>, LIX(25-48).  </a:t>
            </a:r>
          </a:p>
          <a:p>
            <a:pPr marL="317500" indent="-317500"/>
            <a:r>
              <a:rPr lang="es-MX" sz="1200" dirty="0"/>
              <a:t>El País. (2021, enero, 26). Un país para aprender (resumen) con Mariano Fernández Enguita, Luis Miguel Olivas y Magdalena Brier. </a:t>
            </a:r>
            <a:r>
              <a:rPr lang="es-ES_tradnl" sz="1200" dirty="0"/>
              <a:t>[Video]. </a:t>
            </a:r>
            <a:r>
              <a:rPr lang="es-ES_tradnl" sz="1200" dirty="0" err="1"/>
              <a:t>Youtube</a:t>
            </a:r>
            <a:r>
              <a:rPr lang="es-ES_tradnl" sz="1200" dirty="0"/>
              <a:t>. </a:t>
            </a:r>
            <a:r>
              <a:rPr lang="es-MX" sz="1200" dirty="0">
                <a:hlinkClick r:id="rId5"/>
              </a:rPr>
              <a:t>https://www.youtube.com/watch?v=JjjhKFM8FcE&amp;t=88s</a:t>
            </a:r>
            <a:endParaRPr lang="es-MX" sz="1200" dirty="0"/>
          </a:p>
          <a:p>
            <a:pPr marL="317500" indent="-317500"/>
            <a:r>
              <a:rPr lang="es-MX" sz="1200" dirty="0"/>
              <a:t>Ibarra, M. S. &amp; Rodríguez, G. (2010). Aproximación al discurso dominante sobre la evaluación del aprendizaje en la universidad. </a:t>
            </a:r>
            <a:r>
              <a:rPr lang="es-MX" sz="1200" i="1" dirty="0"/>
              <a:t>Revista de Educación, </a:t>
            </a:r>
            <a:r>
              <a:rPr lang="es-MX" sz="1200" dirty="0"/>
              <a:t>35 (385-407). Gobierno de España. Ministerio de Educaci</a:t>
            </a:r>
            <a:r>
              <a:rPr lang="es-ES" sz="1200" dirty="0" err="1"/>
              <a:t>ón</a:t>
            </a:r>
            <a:r>
              <a:rPr lang="es-ES" sz="1200" dirty="0"/>
              <a:t> y Formación Profesional.</a:t>
            </a:r>
            <a:r>
              <a:rPr lang="es-MX" sz="1200" dirty="0"/>
              <a:t> </a:t>
            </a:r>
          </a:p>
          <a:p>
            <a:pPr marL="317500" indent="-317500"/>
            <a:r>
              <a:rPr lang="es-MX" sz="1200" dirty="0"/>
              <a:t>Jos</a:t>
            </a:r>
            <a:r>
              <a:rPr lang="es-ES" sz="1200" dirty="0"/>
              <a:t>é Francisco </a:t>
            </a:r>
            <a:r>
              <a:rPr lang="es-MX" sz="1200" dirty="0"/>
              <a:t>Leyva Vasquez. (2020). </a:t>
            </a:r>
            <a:r>
              <a:rPr lang="es-MX" sz="1200" i="1" dirty="0"/>
              <a:t>Educación hibrida. </a:t>
            </a:r>
            <a:r>
              <a:rPr lang="es-ES_tradnl" sz="1200" dirty="0"/>
              <a:t>[Video]. </a:t>
            </a:r>
            <a:r>
              <a:rPr lang="es-ES_tradnl" sz="1200" dirty="0" err="1"/>
              <a:t>Youtube</a:t>
            </a:r>
            <a:r>
              <a:rPr lang="es-ES_tradnl" sz="1200" dirty="0"/>
              <a:t>. </a:t>
            </a:r>
            <a:r>
              <a:rPr lang="es-MX" sz="1200" dirty="0">
                <a:hlinkClick r:id="rId6"/>
              </a:rPr>
              <a:t>https://www.youtube.com/watch?v=Zkcin5m3zuA&amp;t=1s</a:t>
            </a:r>
            <a:endParaRPr lang="es-MX" sz="1200" dirty="0"/>
          </a:p>
          <a:p>
            <a:pPr marL="317500" indent="-317500"/>
            <a:r>
              <a:rPr lang="es-MX" sz="1200" dirty="0"/>
              <a:t>Rodríguez, G., Ibarra, M. S. &amp; Gómez, M. A. (2011). e-Autoevaluación en la universidad: un reto para profesores y estudiantes. </a:t>
            </a:r>
            <a:r>
              <a:rPr lang="es-MX" sz="1200" i="1" dirty="0"/>
              <a:t>Revista de Educación (Madrid)</a:t>
            </a:r>
            <a:r>
              <a:rPr lang="es-MX" sz="1200" dirty="0"/>
              <a:t>, 356(401-430).</a:t>
            </a:r>
            <a:r>
              <a:rPr lang="es-MX" sz="1200" dirty="0">
                <a:hlinkClick r:id="rId7"/>
              </a:rPr>
              <a:t>http://www.revistaeducacion.educacion.es/re356/re3 56_17.pdf</a:t>
            </a:r>
            <a:endParaRPr lang="es-MX" sz="1200" dirty="0"/>
          </a:p>
          <a:p>
            <a:pPr marL="317500" indent="-317500"/>
            <a:r>
              <a:rPr lang="es-MX" sz="1200" dirty="0"/>
              <a:t>Ruiz, Y. A. (2014). E-Evaluación del aprendizaje: Aproximación conceptual. </a:t>
            </a:r>
            <a:r>
              <a:rPr lang="es-MX" sz="1200" i="1" dirty="0"/>
              <a:t>Revistas Científicas de Educación en Red. </a:t>
            </a:r>
            <a:r>
              <a:rPr lang="es-MX" sz="1200" dirty="0">
                <a:hlinkClick r:id="rId8"/>
              </a:rPr>
              <a:t>https://cuedespyd.hypotheses.org/358</a:t>
            </a:r>
            <a:endParaRPr lang="es-MX" sz="1200" dirty="0"/>
          </a:p>
          <a:p>
            <a:pPr marL="317500" indent="-317500"/>
            <a:r>
              <a:rPr lang="es-MX" sz="1200" dirty="0"/>
              <a:t>Santos, M. A. (1999). Un proceso de diálogo, comprensión y mejora. </a:t>
            </a:r>
            <a:r>
              <a:rPr lang="es-MX" sz="1200" i="1" dirty="0"/>
              <a:t>Evaluación educativa 1. </a:t>
            </a:r>
            <a:r>
              <a:rPr lang="es-MX" sz="1200" dirty="0"/>
              <a:t>Magisterio del Río Plata, (pp. 4-17). </a:t>
            </a:r>
            <a:r>
              <a:rPr lang="pt-BR" sz="1200" dirty="0">
                <a:hlinkClick r:id="rId9"/>
              </a:rPr>
              <a:t>https://www.cucs.udg.mx/avisos/Martha_Pacheco/Software%20e%20hipertexto/Antologia_Electronica_pa121/Santos%20G.Eval.PDF</a:t>
            </a:r>
            <a:endParaRPr lang="pt-BR" sz="1200" dirty="0"/>
          </a:p>
          <a:p>
            <a:pPr marL="317500" indent="-317500"/>
            <a:r>
              <a:rPr lang="es-MX" sz="1200" dirty="0"/>
              <a:t>   </a:t>
            </a:r>
          </a:p>
        </p:txBody>
      </p:sp>
      <p:sp>
        <p:nvSpPr>
          <p:cNvPr id="6"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Tree>
    <p:extLst>
      <p:ext uri="{BB962C8B-B14F-4D97-AF65-F5344CB8AC3E}">
        <p14:creationId xmlns:p14="http://schemas.microsoft.com/office/powerpoint/2010/main" val="48356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94D191FF-2770-4808-B9E3-E3D5F31A44B9}"/>
              </a:ext>
            </a:extLst>
          </p:cNvPr>
          <p:cNvSpPr/>
          <p:nvPr/>
        </p:nvSpPr>
        <p:spPr>
          <a:xfrm>
            <a:off x="742121" y="1681164"/>
            <a:ext cx="10919995" cy="380523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FD4CA7EC-AF4C-4AFA-8E24-99C135E0B033}"/>
              </a:ext>
            </a:extLst>
          </p:cNvPr>
          <p:cNvSpPr>
            <a:spLocks noGrp="1"/>
          </p:cNvSpPr>
          <p:nvPr>
            <p:ph type="title"/>
          </p:nvPr>
        </p:nvSpPr>
        <p:spPr/>
        <p:txBody>
          <a:bodyPr/>
          <a:lstStyle/>
          <a:p>
            <a:r>
              <a:rPr lang="es-MX" dirty="0"/>
              <a:t>Información general</a:t>
            </a: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8" y="1681163"/>
            <a:ext cx="5157787" cy="465689"/>
          </a:xfrm>
          <a:ln>
            <a:noFill/>
          </a:ln>
        </p:spPr>
        <p:txBody>
          <a:bodyPr/>
          <a:lstStyle/>
          <a:p>
            <a:r>
              <a:rPr lang="es-MX" dirty="0"/>
              <a:t>Unidad de competencia</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1267485" y="2302251"/>
            <a:ext cx="5151422" cy="2809781"/>
          </a:xfrm>
          <a:ln>
            <a:noFill/>
          </a:ln>
        </p:spPr>
        <p:txBody>
          <a:bodyPr>
            <a:noAutofit/>
          </a:bodyPr>
          <a:lstStyle/>
          <a:p>
            <a:pPr marL="0" indent="0" algn="just">
              <a:lnSpc>
                <a:spcPct val="120000"/>
              </a:lnSpc>
              <a:buNone/>
            </a:pPr>
            <a:r>
              <a:rPr lang="es-ES" sz="1800" dirty="0"/>
              <a:t>El participante desarrolla y diseña estrategias para sus experiencias educativas en la modalidad híbrida adaptándolo a su contexto académico, a partir de la ejecución de éstas de manera práctica en un aula híbrida para enriquecer el abanico de posibilidades en su quehacer académico que favorezcan el proceso educativo en un ambiente de respeto, apertura, creatividad, inclusión y autonomía.</a:t>
            </a:r>
            <a:endParaRPr lang="es-MX" sz="1800"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10" name="Bocadillo: rectángulo 10">
            <a:extLst>
              <a:ext uri="{FF2B5EF4-FFF2-40B4-BE49-F238E27FC236}">
                <a16:creationId xmlns:a16="http://schemas.microsoft.com/office/drawing/2014/main" xmlns="" id="{7B8B499A-6106-4A5B-8993-F9F7E5CF9BD7}"/>
              </a:ext>
            </a:extLst>
          </p:cNvPr>
          <p:cNvSpPr/>
          <p:nvPr/>
        </p:nvSpPr>
        <p:spPr>
          <a:xfrm>
            <a:off x="7082512" y="4830252"/>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pic>
        <p:nvPicPr>
          <p:cNvPr id="11" name="Gráfico 10" descr="Imagen con relleno sólido">
            <a:extLst>
              <a:ext uri="{FF2B5EF4-FFF2-40B4-BE49-F238E27FC236}">
                <a16:creationId xmlns:a16="http://schemas.microsoft.com/office/drawing/2014/main" xmlns="" id="{43876D10-8BAD-6333-79BA-31455CA183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80069" y="1556777"/>
            <a:ext cx="3744446" cy="3744446"/>
          </a:xfrm>
          <a:prstGeom prst="rect">
            <a:avLst/>
          </a:prstGeom>
        </p:spPr>
      </p:pic>
      <p:sp>
        <p:nvSpPr>
          <p:cNvPr id="12" name="Bocadillo: rectángulo 11">
            <a:extLst>
              <a:ext uri="{FF2B5EF4-FFF2-40B4-BE49-F238E27FC236}">
                <a16:creationId xmlns:a16="http://schemas.microsoft.com/office/drawing/2014/main" xmlns="" id="{46BB7BBC-72A5-4569-9E18-BF796AB3CC30}"/>
              </a:ext>
            </a:extLst>
          </p:cNvPr>
          <p:cNvSpPr/>
          <p:nvPr/>
        </p:nvSpPr>
        <p:spPr>
          <a:xfrm>
            <a:off x="5997575" y="563216"/>
            <a:ext cx="5354637" cy="759723"/>
          </a:xfrm>
          <a:prstGeom prst="wedgeRectCallout">
            <a:avLst>
              <a:gd name="adj1" fmla="val -23793"/>
              <a:gd name="adj2" fmla="val 82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esta información se presenta con herramienta: </a:t>
            </a:r>
            <a:r>
              <a:rPr lang="es-MX" sz="1400" u="sng" dirty="0">
                <a:solidFill>
                  <a:srgbClr val="000000"/>
                </a:solidFill>
              </a:rPr>
              <a:t>Presentación de diapositivas</a:t>
            </a:r>
            <a:r>
              <a:rPr lang="es-MX" sz="1400" dirty="0">
                <a:solidFill>
                  <a:srgbClr val="000000"/>
                </a:solidFill>
              </a:rPr>
              <a:t>.  Esta información corresponde a la segunda diapositiva.</a:t>
            </a:r>
          </a:p>
        </p:txBody>
      </p:sp>
    </p:spTree>
    <p:extLst>
      <p:ext uri="{BB962C8B-B14F-4D97-AF65-F5344CB8AC3E}">
        <p14:creationId xmlns:p14="http://schemas.microsoft.com/office/powerpoint/2010/main" val="336047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2221D9-EA27-4789-BD5A-87BAC12E5EED}"/>
              </a:ext>
            </a:extLst>
          </p:cNvPr>
          <p:cNvSpPr>
            <a:spLocks noGrp="1"/>
          </p:cNvSpPr>
          <p:nvPr>
            <p:ph type="title"/>
          </p:nvPr>
        </p:nvSpPr>
        <p:spPr/>
        <p:txBody>
          <a:bodyPr>
            <a:normAutofit/>
          </a:bodyPr>
          <a:lstStyle/>
          <a:p>
            <a:r>
              <a:rPr lang="es-MX" sz="2500" b="1" dirty="0">
                <a:solidFill>
                  <a:srgbClr val="000000"/>
                </a:solidFill>
              </a:rPr>
              <a:t>Desarrollo de saberes de la Experiencia Educativa.</a:t>
            </a:r>
          </a:p>
        </p:txBody>
      </p:sp>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4" name="Rectángulo: esquinas redondeadas 3">
            <a:hlinkClick r:id="rId2" action="ppaction://hlinksldjump" highlightClick="1"/>
            <a:extLst>
              <a:ext uri="{FF2B5EF4-FFF2-40B4-BE49-F238E27FC236}">
                <a16:creationId xmlns:a16="http://schemas.microsoft.com/office/drawing/2014/main" xmlns="" id="{B2AE8368-CC64-44F8-A396-0B7A2F0F619A}"/>
              </a:ext>
            </a:extLst>
          </p:cNvPr>
          <p:cNvSpPr/>
          <p:nvPr/>
        </p:nvSpPr>
        <p:spPr>
          <a:xfrm>
            <a:off x="921433" y="1838579"/>
            <a:ext cx="3327009" cy="40819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Fase 1</a:t>
            </a:r>
          </a:p>
          <a:p>
            <a:pPr algn="ctr"/>
            <a:r>
              <a:rPr lang="es-MX" sz="2400" dirty="0"/>
              <a:t>Educación híbrida.</a:t>
            </a:r>
          </a:p>
        </p:txBody>
      </p:sp>
      <p:sp>
        <p:nvSpPr>
          <p:cNvPr id="5" name="Rectángulo: esquinas redondeadas 4">
            <a:extLst>
              <a:ext uri="{FF2B5EF4-FFF2-40B4-BE49-F238E27FC236}">
                <a16:creationId xmlns:a16="http://schemas.microsoft.com/office/drawing/2014/main" xmlns="" id="{373006B9-4946-4CC1-B27A-37F4C2A62647}"/>
              </a:ext>
            </a:extLst>
          </p:cNvPr>
          <p:cNvSpPr/>
          <p:nvPr/>
        </p:nvSpPr>
        <p:spPr>
          <a:xfrm>
            <a:off x="4432495" y="1828068"/>
            <a:ext cx="3327009" cy="408192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Fase 2</a:t>
            </a:r>
          </a:p>
          <a:p>
            <a:pPr algn="ctr"/>
            <a:r>
              <a:rPr lang="es-ES" sz="2400" dirty="0"/>
              <a:t>Planeación del aprendizaje en modalidad híbrida. </a:t>
            </a:r>
            <a:endParaRPr lang="es-MX" sz="2400" dirty="0"/>
          </a:p>
        </p:txBody>
      </p:sp>
      <p:sp>
        <p:nvSpPr>
          <p:cNvPr id="6" name="Rectángulo: esquinas redondeadas 5">
            <a:extLst>
              <a:ext uri="{FF2B5EF4-FFF2-40B4-BE49-F238E27FC236}">
                <a16:creationId xmlns:a16="http://schemas.microsoft.com/office/drawing/2014/main" xmlns="" id="{977B8C55-416D-4588-A25D-A651F4F55E59}"/>
              </a:ext>
            </a:extLst>
          </p:cNvPr>
          <p:cNvSpPr/>
          <p:nvPr/>
        </p:nvSpPr>
        <p:spPr>
          <a:xfrm>
            <a:off x="7943558" y="1838579"/>
            <a:ext cx="3732628" cy="408192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Fase 3</a:t>
            </a:r>
          </a:p>
          <a:p>
            <a:pPr algn="ctr"/>
            <a:r>
              <a:rPr lang="es-ES" sz="2400" dirty="0"/>
              <a:t>Habilidades docentes para la enseñanza en modalidad híbrida y gestión de una sesión virtual. </a:t>
            </a:r>
            <a:endParaRPr lang="es-MX" sz="2400" dirty="0"/>
          </a:p>
        </p:txBody>
      </p:sp>
      <p:sp>
        <p:nvSpPr>
          <p:cNvPr id="8" name="CuadroTexto 7">
            <a:extLst>
              <a:ext uri="{FF2B5EF4-FFF2-40B4-BE49-F238E27FC236}">
                <a16:creationId xmlns:a16="http://schemas.microsoft.com/office/drawing/2014/main" xmlns="" id="{B94AAA63-1FAF-5E54-2E57-75371545C5ED}"/>
              </a:ext>
            </a:extLst>
          </p:cNvPr>
          <p:cNvSpPr txBox="1"/>
          <p:nvPr/>
        </p:nvSpPr>
        <p:spPr>
          <a:xfrm>
            <a:off x="1207760" y="1384791"/>
            <a:ext cx="7485148" cy="369332"/>
          </a:xfrm>
          <a:prstGeom prst="rect">
            <a:avLst/>
          </a:prstGeom>
          <a:noFill/>
        </p:spPr>
        <p:txBody>
          <a:bodyPr wrap="square" rtlCol="0">
            <a:spAutoFit/>
          </a:bodyPr>
          <a:lstStyle/>
          <a:p>
            <a:r>
              <a:rPr lang="es-MX" dirty="0"/>
              <a:t>Haga clic en cada recuadro para ver al contenido de cada fase:</a:t>
            </a:r>
          </a:p>
        </p:txBody>
      </p:sp>
      <p:pic>
        <p:nvPicPr>
          <p:cNvPr id="9" name="Imagen 8">
            <a:extLst>
              <a:ext uri="{FF2B5EF4-FFF2-40B4-BE49-F238E27FC236}">
                <a16:creationId xmlns:a16="http://schemas.microsoft.com/office/drawing/2014/main" xmlns="" id="{85B440AF-531B-4038-BB2E-1FFAEDA6DA27}"/>
              </a:ext>
            </a:extLst>
          </p:cNvPr>
          <p:cNvPicPr>
            <a:picLocks noChangeAspect="1"/>
          </p:cNvPicPr>
          <p:nvPr/>
        </p:nvPicPr>
        <p:blipFill>
          <a:blip r:embed="rId3"/>
          <a:stretch>
            <a:fillRect/>
          </a:stretch>
        </p:blipFill>
        <p:spPr>
          <a:xfrm>
            <a:off x="745254" y="1456673"/>
            <a:ext cx="462506" cy="318471"/>
          </a:xfrm>
          <a:prstGeom prst="rect">
            <a:avLst/>
          </a:prstGeom>
        </p:spPr>
      </p:pic>
    </p:spTree>
    <p:extLst>
      <p:ext uri="{BB962C8B-B14F-4D97-AF65-F5344CB8AC3E}">
        <p14:creationId xmlns:p14="http://schemas.microsoft.com/office/powerpoint/2010/main" val="35406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9" name="Título 1">
            <a:extLst>
              <a:ext uri="{FF2B5EF4-FFF2-40B4-BE49-F238E27FC236}">
                <a16:creationId xmlns:a16="http://schemas.microsoft.com/office/drawing/2014/main" xmlns="" id="{2E2221D9-EA27-4789-BD5A-87BAC12E5EED}"/>
              </a:ext>
            </a:extLst>
          </p:cNvPr>
          <p:cNvSpPr>
            <a:spLocks noGrp="1"/>
          </p:cNvSpPr>
          <p:nvPr>
            <p:ph type="title"/>
          </p:nvPr>
        </p:nvSpPr>
        <p:spPr>
          <a:xfrm>
            <a:off x="432806" y="709889"/>
            <a:ext cx="4093927" cy="1325563"/>
          </a:xfrm>
        </p:spPr>
        <p:txBody>
          <a:bodyPr>
            <a:normAutofit/>
          </a:bodyPr>
          <a:lstStyle/>
          <a:p>
            <a:r>
              <a:rPr lang="es-MX" sz="2800" b="1" dirty="0">
                <a:solidFill>
                  <a:srgbClr val="000000"/>
                </a:solidFill>
              </a:rPr>
              <a:t>Evaluación del desempeño</a:t>
            </a:r>
          </a:p>
        </p:txBody>
      </p:sp>
      <p:pic>
        <p:nvPicPr>
          <p:cNvPr id="5" name="Imagen 4"/>
          <p:cNvPicPr>
            <a:picLocks noChangeAspect="1"/>
          </p:cNvPicPr>
          <p:nvPr/>
        </p:nvPicPr>
        <p:blipFill rotWithShape="1">
          <a:blip r:embed="rId2"/>
          <a:srcRect l="2017" t="6864" r="5290" b="3333"/>
          <a:stretch/>
        </p:blipFill>
        <p:spPr>
          <a:xfrm>
            <a:off x="197417" y="2759247"/>
            <a:ext cx="3241498" cy="3056074"/>
          </a:xfrm>
          <a:prstGeom prst="rect">
            <a:avLst/>
          </a:prstGeom>
        </p:spPr>
      </p:pic>
      <p:graphicFrame>
        <p:nvGraphicFramePr>
          <p:cNvPr id="7" name="Tabla 8">
            <a:extLst>
              <a:ext uri="{FF2B5EF4-FFF2-40B4-BE49-F238E27FC236}">
                <a16:creationId xmlns:a16="http://schemas.microsoft.com/office/drawing/2014/main" xmlns="" id="{64499D64-FB42-A08F-5A5A-7E038BA2ADC1}"/>
              </a:ext>
            </a:extLst>
          </p:cNvPr>
          <p:cNvGraphicFramePr>
            <a:graphicFrameLocks noGrp="1"/>
          </p:cNvGraphicFramePr>
          <p:nvPr>
            <p:extLst>
              <p:ext uri="{D42A27DB-BD31-4B8C-83A1-F6EECF244321}">
                <p14:modId xmlns:p14="http://schemas.microsoft.com/office/powerpoint/2010/main" val="901002026"/>
              </p:ext>
            </p:extLst>
          </p:nvPr>
        </p:nvGraphicFramePr>
        <p:xfrm>
          <a:off x="3612311" y="2774335"/>
          <a:ext cx="8277025" cy="2547777"/>
        </p:xfrm>
        <a:graphic>
          <a:graphicData uri="http://schemas.openxmlformats.org/drawingml/2006/table">
            <a:tbl>
              <a:tblPr firstRow="1" bandRow="1">
                <a:tableStyleId>{5C22544A-7EE6-4342-B048-85BDC9FD1C3A}</a:tableStyleId>
              </a:tblPr>
              <a:tblGrid>
                <a:gridCol w="1007590">
                  <a:extLst>
                    <a:ext uri="{9D8B030D-6E8A-4147-A177-3AD203B41FA5}">
                      <a16:colId xmlns:a16="http://schemas.microsoft.com/office/drawing/2014/main" xmlns="" val="1088724932"/>
                    </a:ext>
                  </a:extLst>
                </a:gridCol>
                <a:gridCol w="6056628">
                  <a:extLst>
                    <a:ext uri="{9D8B030D-6E8A-4147-A177-3AD203B41FA5}">
                      <a16:colId xmlns:a16="http://schemas.microsoft.com/office/drawing/2014/main" xmlns="" val="921238823"/>
                    </a:ext>
                  </a:extLst>
                </a:gridCol>
                <a:gridCol w="1212807">
                  <a:extLst>
                    <a:ext uri="{9D8B030D-6E8A-4147-A177-3AD203B41FA5}">
                      <a16:colId xmlns:a16="http://schemas.microsoft.com/office/drawing/2014/main" xmlns="" val="1172908544"/>
                    </a:ext>
                  </a:extLst>
                </a:gridCol>
              </a:tblGrid>
              <a:tr h="320345">
                <a:tc>
                  <a:txBody>
                    <a:bodyPr/>
                    <a:lstStyle/>
                    <a:p>
                      <a:pPr algn="ctr"/>
                      <a:r>
                        <a:rPr lang="es-MX" dirty="0"/>
                        <a:t>Fases</a:t>
                      </a:r>
                    </a:p>
                  </a:txBody>
                  <a:tcPr>
                    <a:solidFill>
                      <a:srgbClr val="002060"/>
                    </a:solidFill>
                  </a:tcPr>
                </a:tc>
                <a:tc>
                  <a:txBody>
                    <a:bodyPr/>
                    <a:lstStyle/>
                    <a:p>
                      <a:pPr algn="ctr"/>
                      <a:r>
                        <a:rPr lang="es-MX" dirty="0"/>
                        <a:t>Evidencias de desempeño</a:t>
                      </a:r>
                    </a:p>
                  </a:txBody>
                  <a:tcPr>
                    <a:solidFill>
                      <a:srgbClr val="002060"/>
                    </a:solidFill>
                  </a:tcPr>
                </a:tc>
                <a:tc>
                  <a:txBody>
                    <a:bodyPr/>
                    <a:lstStyle/>
                    <a:p>
                      <a:pPr algn="ctr"/>
                      <a:r>
                        <a:rPr lang="es-MX" dirty="0"/>
                        <a:t>Porcentaje</a:t>
                      </a:r>
                    </a:p>
                  </a:txBody>
                  <a:tcPr>
                    <a:solidFill>
                      <a:srgbClr val="002060"/>
                    </a:solidFill>
                  </a:tcPr>
                </a:tc>
                <a:extLst>
                  <a:ext uri="{0D108BD9-81ED-4DB2-BD59-A6C34878D82A}">
                    <a16:rowId xmlns:a16="http://schemas.microsoft.com/office/drawing/2014/main" xmlns="" val="549746614"/>
                  </a:ext>
                </a:extLst>
              </a:tr>
              <a:tr h="320345">
                <a:tc>
                  <a:txBody>
                    <a:bodyPr/>
                    <a:lstStyle/>
                    <a:p>
                      <a:pPr algn="ctr"/>
                      <a:r>
                        <a:rPr lang="es-MX" dirty="0"/>
                        <a:t>Fase 1</a:t>
                      </a:r>
                    </a:p>
                  </a:txBody>
                  <a:tcPr anchor="ctr"/>
                </a:tc>
                <a:tc>
                  <a:txBody>
                    <a:bodyPr/>
                    <a:lstStyle/>
                    <a:p>
                      <a:r>
                        <a:rPr lang="es-ES" dirty="0"/>
                        <a:t>Foro 1: “Modalidad hibrida y sus diferentes escenarios</a:t>
                      </a:r>
                      <a:r>
                        <a:rPr lang="es-ES" dirty="0">
                          <a:solidFill>
                            <a:schemeClr val="tx1"/>
                          </a:solidFill>
                        </a:rPr>
                        <a:t>”. </a:t>
                      </a:r>
                      <a:endParaRPr lang="es-MX" dirty="0">
                        <a:solidFill>
                          <a:schemeClr val="tx1"/>
                        </a:solidFill>
                      </a:endParaRPr>
                    </a:p>
                  </a:txBody>
                  <a:tcPr anchor="ctr"/>
                </a:tc>
                <a:tc>
                  <a:txBody>
                    <a:bodyPr/>
                    <a:lstStyle/>
                    <a:p>
                      <a:pPr algn="ctr"/>
                      <a:r>
                        <a:rPr lang="es-MX" dirty="0"/>
                        <a:t>25 %</a:t>
                      </a:r>
                    </a:p>
                  </a:txBody>
                  <a:tcPr anchor="ctr"/>
                </a:tc>
                <a:extLst>
                  <a:ext uri="{0D108BD9-81ED-4DB2-BD59-A6C34878D82A}">
                    <a16:rowId xmlns:a16="http://schemas.microsoft.com/office/drawing/2014/main" xmlns="" val="662781056"/>
                  </a:ext>
                </a:extLst>
              </a:tr>
              <a:tr h="640690">
                <a:tc>
                  <a:txBody>
                    <a:bodyPr/>
                    <a:lstStyle/>
                    <a:p>
                      <a:pPr algn="ctr"/>
                      <a:r>
                        <a:rPr lang="es-MX" dirty="0"/>
                        <a:t>Fase 2</a:t>
                      </a:r>
                    </a:p>
                  </a:txBody>
                  <a:tcPr anchor="ctr"/>
                </a:tc>
                <a:tc>
                  <a:txBody>
                    <a:bodyPr/>
                    <a:lstStyle/>
                    <a:p>
                      <a:r>
                        <a:rPr lang="es-ES" dirty="0"/>
                        <a:t>Diseño y planeación de una sesión en alguno de los diferentes escenarios de la modalidad</a:t>
                      </a:r>
                      <a:r>
                        <a:rPr lang="es-ES" dirty="0">
                          <a:solidFill>
                            <a:schemeClr val="tx1"/>
                          </a:solidFill>
                        </a:rPr>
                        <a:t> híbrida </a:t>
                      </a:r>
                      <a:r>
                        <a:rPr lang="es-ES" dirty="0"/>
                        <a:t>incorporando el enfoque pedagógico</a:t>
                      </a:r>
                      <a:r>
                        <a:rPr lang="es-ES" dirty="0">
                          <a:solidFill>
                            <a:srgbClr val="FF0000"/>
                          </a:solidFill>
                        </a:rPr>
                        <a:t>.</a:t>
                      </a:r>
                      <a:r>
                        <a:rPr lang="es-ES" dirty="0"/>
                        <a:t> </a:t>
                      </a:r>
                      <a:endParaRPr lang="es-MX" dirty="0"/>
                    </a:p>
                  </a:txBody>
                  <a:tcPr anchor="ctr"/>
                </a:tc>
                <a:tc>
                  <a:txBody>
                    <a:bodyPr/>
                    <a:lstStyle/>
                    <a:p>
                      <a:pPr algn="ctr"/>
                      <a:r>
                        <a:rPr lang="es-MX" dirty="0"/>
                        <a:t>35 %</a:t>
                      </a:r>
                    </a:p>
                  </a:txBody>
                  <a:tcPr anchor="ctr"/>
                </a:tc>
                <a:extLst>
                  <a:ext uri="{0D108BD9-81ED-4DB2-BD59-A6C34878D82A}">
                    <a16:rowId xmlns:a16="http://schemas.microsoft.com/office/drawing/2014/main" xmlns="" val="376178696"/>
                  </a:ext>
                </a:extLst>
              </a:tr>
              <a:tr h="536097">
                <a:tc>
                  <a:txBody>
                    <a:bodyPr/>
                    <a:lstStyle/>
                    <a:p>
                      <a:pPr algn="ctr"/>
                      <a:r>
                        <a:rPr lang="es-MX" dirty="0"/>
                        <a:t>Fase 3</a:t>
                      </a:r>
                    </a:p>
                  </a:txBody>
                  <a:tcPr anchor="ctr"/>
                </a:tc>
                <a:tc>
                  <a:txBody>
                    <a:bodyPr/>
                    <a:lstStyle/>
                    <a:p>
                      <a:r>
                        <a:rPr lang="es-ES" dirty="0"/>
                        <a:t>Presentación de una clase en modalidad </a:t>
                      </a:r>
                      <a:r>
                        <a:rPr lang="es-ES" dirty="0">
                          <a:solidFill>
                            <a:schemeClr val="tx1"/>
                          </a:solidFill>
                        </a:rPr>
                        <a:t>híbrida </a:t>
                      </a:r>
                      <a:r>
                        <a:rPr lang="es-MX" dirty="0">
                          <a:solidFill>
                            <a:schemeClr val="tx1"/>
                          </a:solidFill>
                        </a:rPr>
                        <a:t>en la </a:t>
                      </a:r>
                      <a:r>
                        <a:rPr lang="es-MX" dirty="0"/>
                        <a:t>UV.</a:t>
                      </a:r>
                    </a:p>
                  </a:txBody>
                  <a:tcPr/>
                </a:tc>
                <a:tc>
                  <a:txBody>
                    <a:bodyPr/>
                    <a:lstStyle/>
                    <a:p>
                      <a:pPr algn="ctr"/>
                      <a:r>
                        <a:rPr lang="es-MX" dirty="0"/>
                        <a:t>40 %</a:t>
                      </a:r>
                    </a:p>
                  </a:txBody>
                  <a:tcPr anchor="ctr"/>
                </a:tc>
                <a:extLst>
                  <a:ext uri="{0D108BD9-81ED-4DB2-BD59-A6C34878D82A}">
                    <a16:rowId xmlns:a16="http://schemas.microsoft.com/office/drawing/2014/main" xmlns="" val="3689636105"/>
                  </a:ext>
                </a:extLst>
              </a:tr>
              <a:tr h="320345">
                <a:tc>
                  <a:txBody>
                    <a:bodyPr/>
                    <a:lstStyle/>
                    <a:p>
                      <a:endParaRPr lang="es-MX" dirty="0"/>
                    </a:p>
                  </a:txBody>
                  <a:tcPr>
                    <a:noFill/>
                  </a:tcPr>
                </a:tc>
                <a:tc>
                  <a:txBody>
                    <a:bodyPr/>
                    <a:lstStyle/>
                    <a:p>
                      <a:pPr algn="r"/>
                      <a:r>
                        <a:rPr lang="es-MX" b="1" dirty="0"/>
                        <a:t>Total</a:t>
                      </a:r>
                    </a:p>
                  </a:txBody>
                  <a:tcPr anchor="ctr"/>
                </a:tc>
                <a:tc>
                  <a:txBody>
                    <a:bodyPr/>
                    <a:lstStyle/>
                    <a:p>
                      <a:pPr algn="ctr"/>
                      <a:r>
                        <a:rPr lang="es-MX" b="1" dirty="0"/>
                        <a:t>100 %</a:t>
                      </a:r>
                    </a:p>
                  </a:txBody>
                  <a:tcPr anchor="ctr"/>
                </a:tc>
                <a:extLst>
                  <a:ext uri="{0D108BD9-81ED-4DB2-BD59-A6C34878D82A}">
                    <a16:rowId xmlns:a16="http://schemas.microsoft.com/office/drawing/2014/main" xmlns="" val="3529319095"/>
                  </a:ext>
                </a:extLst>
              </a:tr>
            </a:tbl>
          </a:graphicData>
        </a:graphic>
      </p:graphicFrame>
      <p:sp>
        <p:nvSpPr>
          <p:cNvPr id="2" name="CuadroTexto 1">
            <a:extLst>
              <a:ext uri="{FF2B5EF4-FFF2-40B4-BE49-F238E27FC236}">
                <a16:creationId xmlns:a16="http://schemas.microsoft.com/office/drawing/2014/main" xmlns="" id="{4CF78FBB-8CA2-FBBB-DA20-543642F84C75}"/>
              </a:ext>
            </a:extLst>
          </p:cNvPr>
          <p:cNvSpPr txBox="1"/>
          <p:nvPr/>
        </p:nvSpPr>
        <p:spPr>
          <a:xfrm>
            <a:off x="734531" y="1911496"/>
            <a:ext cx="9864196" cy="369332"/>
          </a:xfrm>
          <a:prstGeom prst="rect">
            <a:avLst/>
          </a:prstGeom>
          <a:noFill/>
        </p:spPr>
        <p:txBody>
          <a:bodyPr wrap="square" rtlCol="0">
            <a:spAutoFit/>
          </a:bodyPr>
          <a:lstStyle/>
          <a:p>
            <a:r>
              <a:rPr lang="es-MX" dirty="0"/>
              <a:t>Haz clic sobre el ícono para ver las Evidencias de desempeño de esta Experiencia Educativa.</a:t>
            </a:r>
          </a:p>
        </p:txBody>
      </p:sp>
      <p:pic>
        <p:nvPicPr>
          <p:cNvPr id="8" name="Imagen 7">
            <a:extLst>
              <a:ext uri="{FF2B5EF4-FFF2-40B4-BE49-F238E27FC236}">
                <a16:creationId xmlns:a16="http://schemas.microsoft.com/office/drawing/2014/main" xmlns="" id="{65E74F7F-FD96-43D0-BA5C-56528FC0540A}"/>
              </a:ext>
            </a:extLst>
          </p:cNvPr>
          <p:cNvPicPr>
            <a:picLocks noChangeAspect="1"/>
          </p:cNvPicPr>
          <p:nvPr/>
        </p:nvPicPr>
        <p:blipFill>
          <a:blip r:embed="rId3"/>
          <a:stretch>
            <a:fillRect/>
          </a:stretch>
        </p:blipFill>
        <p:spPr>
          <a:xfrm>
            <a:off x="272026" y="1936926"/>
            <a:ext cx="462506" cy="318471"/>
          </a:xfrm>
          <a:prstGeom prst="rect">
            <a:avLst/>
          </a:prstGeom>
        </p:spPr>
      </p:pic>
    </p:spTree>
    <p:extLst>
      <p:ext uri="{BB962C8B-B14F-4D97-AF65-F5344CB8AC3E}">
        <p14:creationId xmlns:p14="http://schemas.microsoft.com/office/powerpoint/2010/main" val="428981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94D191FF-2770-4808-B9E3-E3D5F31A44B9}"/>
              </a:ext>
            </a:extLst>
          </p:cNvPr>
          <p:cNvSpPr/>
          <p:nvPr/>
        </p:nvSpPr>
        <p:spPr>
          <a:xfrm>
            <a:off x="6355533" y="119269"/>
            <a:ext cx="5306583" cy="637360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a16="http://schemas.microsoft.com/office/drawing/2014/main" xmlns="" id="{1161ADA6-8CB8-49C8-A15C-05778EA8CDB8}"/>
              </a:ext>
            </a:extLst>
          </p:cNvPr>
          <p:cNvSpPr txBox="1">
            <a:spLocks/>
          </p:cNvSpPr>
          <p:nvPr/>
        </p:nvSpPr>
        <p:spPr>
          <a:xfrm>
            <a:off x="530299" y="681373"/>
            <a:ext cx="5626057" cy="465689"/>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Información de la EE </a:t>
            </a:r>
          </a:p>
        </p:txBody>
      </p:sp>
      <p:sp>
        <p:nvSpPr>
          <p:cNvPr id="4"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pic>
        <p:nvPicPr>
          <p:cNvPr id="5" name="Imagen 4"/>
          <p:cNvPicPr>
            <a:picLocks noChangeAspect="1"/>
          </p:cNvPicPr>
          <p:nvPr/>
        </p:nvPicPr>
        <p:blipFill rotWithShape="1">
          <a:blip r:embed="rId2"/>
          <a:srcRect t="30531" r="3985"/>
          <a:stretch/>
        </p:blipFill>
        <p:spPr>
          <a:xfrm>
            <a:off x="112542" y="3363494"/>
            <a:ext cx="6179369" cy="1922710"/>
          </a:xfrm>
          <a:prstGeom prst="rect">
            <a:avLst/>
          </a:prstGeom>
        </p:spPr>
      </p:pic>
      <p:sp>
        <p:nvSpPr>
          <p:cNvPr id="10" name="CuadroTexto 9">
            <a:extLst>
              <a:ext uri="{FF2B5EF4-FFF2-40B4-BE49-F238E27FC236}">
                <a16:creationId xmlns:a16="http://schemas.microsoft.com/office/drawing/2014/main" xmlns="" id="{231F661A-50B6-0C98-65FB-E4A4BB081EEE}"/>
              </a:ext>
            </a:extLst>
          </p:cNvPr>
          <p:cNvSpPr txBox="1"/>
          <p:nvPr/>
        </p:nvSpPr>
        <p:spPr>
          <a:xfrm>
            <a:off x="696050" y="2702069"/>
            <a:ext cx="4854135" cy="369332"/>
          </a:xfrm>
          <a:prstGeom prst="rect">
            <a:avLst/>
          </a:prstGeom>
          <a:noFill/>
        </p:spPr>
        <p:txBody>
          <a:bodyPr wrap="square" rtlCol="0">
            <a:spAutoFit/>
          </a:bodyPr>
          <a:lstStyle/>
          <a:p>
            <a:r>
              <a:rPr lang="es-MX" dirty="0"/>
              <a:t>Haga clic en cada pestaña para ver su contenido.</a:t>
            </a:r>
          </a:p>
        </p:txBody>
      </p:sp>
      <p:pic>
        <p:nvPicPr>
          <p:cNvPr id="11" name="Imagen 10">
            <a:extLst>
              <a:ext uri="{FF2B5EF4-FFF2-40B4-BE49-F238E27FC236}">
                <a16:creationId xmlns:a16="http://schemas.microsoft.com/office/drawing/2014/main" xmlns="" id="{F3FED857-54FA-4DD5-BCCC-1F31B7272A8C}"/>
              </a:ext>
            </a:extLst>
          </p:cNvPr>
          <p:cNvPicPr>
            <a:picLocks noChangeAspect="1"/>
          </p:cNvPicPr>
          <p:nvPr/>
        </p:nvPicPr>
        <p:blipFill>
          <a:blip r:embed="rId3"/>
          <a:stretch>
            <a:fillRect/>
          </a:stretch>
        </p:blipFill>
        <p:spPr>
          <a:xfrm>
            <a:off x="169923" y="2727499"/>
            <a:ext cx="462506" cy="318471"/>
          </a:xfrm>
          <a:prstGeom prst="rect">
            <a:avLst/>
          </a:prstGeom>
        </p:spPr>
      </p:pic>
      <p:sp>
        <p:nvSpPr>
          <p:cNvPr id="12" name="Rectángulo 11"/>
          <p:cNvSpPr/>
          <p:nvPr/>
        </p:nvSpPr>
        <p:spPr>
          <a:xfrm>
            <a:off x="6416198" y="162617"/>
            <a:ext cx="5522613" cy="6555641"/>
          </a:xfrm>
          <a:prstGeom prst="rect">
            <a:avLst/>
          </a:prstGeom>
        </p:spPr>
        <p:txBody>
          <a:bodyPr wrap="square">
            <a:spAutoFit/>
          </a:bodyPr>
          <a:lstStyle/>
          <a:p>
            <a:r>
              <a:rPr lang="es-MX" sz="1000" b="1" dirty="0">
                <a:solidFill>
                  <a:srgbClr val="000000"/>
                </a:solidFill>
                <a:latin typeface="+mj-lt"/>
              </a:rPr>
              <a:t>Créditos</a:t>
            </a:r>
          </a:p>
          <a:p>
            <a:endParaRPr lang="es-MX" sz="1000" b="1" dirty="0">
              <a:solidFill>
                <a:srgbClr val="000000"/>
              </a:solidFill>
              <a:latin typeface="+mj-lt"/>
            </a:endParaRPr>
          </a:p>
          <a:p>
            <a:r>
              <a:rPr lang="es-MX" sz="1000" b="1" dirty="0">
                <a:solidFill>
                  <a:srgbClr val="000000"/>
                </a:solidFill>
                <a:latin typeface="+mj-lt"/>
              </a:rPr>
              <a:t>Universidad Veracruzana</a:t>
            </a:r>
          </a:p>
          <a:p>
            <a:r>
              <a:rPr lang="es-MX" sz="1000" dirty="0">
                <a:solidFill>
                  <a:srgbClr val="000000"/>
                </a:solidFill>
                <a:latin typeface="+mj-lt"/>
              </a:rPr>
              <a:t/>
            </a:r>
            <a:br>
              <a:rPr lang="es-MX" sz="1000" dirty="0">
                <a:solidFill>
                  <a:srgbClr val="000000"/>
                </a:solidFill>
                <a:latin typeface="+mj-lt"/>
              </a:rPr>
            </a:br>
            <a:endParaRPr lang="es-MX" sz="1000" dirty="0">
              <a:solidFill>
                <a:srgbClr val="000000"/>
              </a:solidFill>
              <a:latin typeface="+mj-lt"/>
            </a:endParaRPr>
          </a:p>
          <a:p>
            <a:r>
              <a:rPr lang="es-MX" sz="1000" b="1" dirty="0">
                <a:solidFill>
                  <a:srgbClr val="000000"/>
                </a:solidFill>
              </a:rPr>
              <a:t>Dra. Elena Rustrián Portilla</a:t>
            </a:r>
          </a:p>
          <a:p>
            <a:r>
              <a:rPr lang="es-MX" sz="1000" dirty="0">
                <a:solidFill>
                  <a:srgbClr val="000000"/>
                </a:solidFill>
              </a:rPr>
              <a:t>Secretaría Académica</a:t>
            </a:r>
          </a:p>
          <a:p>
            <a:r>
              <a:rPr lang="es-MX" sz="1000" b="1" dirty="0">
                <a:solidFill>
                  <a:srgbClr val="000000"/>
                </a:solidFill>
              </a:rPr>
              <a:t>Mtra. </a:t>
            </a:r>
            <a:r>
              <a:rPr lang="es-MX" sz="1000" b="1" dirty="0"/>
              <a:t>Carla Mónica Gómez Salgado</a:t>
            </a:r>
          </a:p>
          <a:p>
            <a:r>
              <a:rPr lang="es-MX" sz="1000" dirty="0">
                <a:solidFill>
                  <a:srgbClr val="000000"/>
                </a:solidFill>
              </a:rPr>
              <a:t>Coordinación General de Educación en Línea</a:t>
            </a:r>
          </a:p>
          <a:p>
            <a:r>
              <a:rPr lang="es-MX" sz="1000" b="1" dirty="0">
                <a:solidFill>
                  <a:srgbClr val="000000"/>
                </a:solidFill>
              </a:rPr>
              <a:t/>
            </a:r>
            <a:br>
              <a:rPr lang="es-MX" sz="1000" b="1" dirty="0">
                <a:solidFill>
                  <a:srgbClr val="000000"/>
                </a:solidFill>
              </a:rPr>
            </a:br>
            <a:r>
              <a:rPr lang="es-MX" sz="1000" b="1" dirty="0">
                <a:solidFill>
                  <a:srgbClr val="000000"/>
                </a:solidFill>
              </a:rPr>
              <a:t>Dra. Elizabeth Ocampo G</a:t>
            </a:r>
            <a:r>
              <a:rPr lang="es-ES" sz="1000" b="1" dirty="0" err="1"/>
              <a:t>ómez</a:t>
            </a:r>
            <a:endParaRPr lang="es-MX" sz="1000" b="1" dirty="0"/>
          </a:p>
          <a:p>
            <a:r>
              <a:rPr lang="es-MX" sz="1000" dirty="0">
                <a:solidFill>
                  <a:srgbClr val="000000"/>
                </a:solidFill>
              </a:rPr>
              <a:t>Dirección General de Desarrollo Académico e Innovación Educativa (DGDAIE)</a:t>
            </a:r>
          </a:p>
          <a:p>
            <a:r>
              <a:rPr lang="es-MX" sz="1000" b="1" dirty="0">
                <a:solidFill>
                  <a:srgbClr val="000000"/>
                </a:solidFill>
              </a:rPr>
              <a:t>	</a:t>
            </a:r>
            <a:endParaRPr lang="es-MX" sz="1000" dirty="0">
              <a:solidFill>
                <a:srgbClr val="000000"/>
              </a:solidFill>
            </a:endParaRPr>
          </a:p>
          <a:p>
            <a:r>
              <a:rPr lang="es-MX" sz="1000" b="1" dirty="0">
                <a:solidFill>
                  <a:srgbClr val="000000"/>
                </a:solidFill>
              </a:rPr>
              <a:t>Mtro. Miguel Ángel Barradas Gerón</a:t>
            </a:r>
            <a:endParaRPr lang="es-MX" sz="1000" dirty="0">
              <a:solidFill>
                <a:srgbClr val="000000"/>
              </a:solidFill>
            </a:endParaRPr>
          </a:p>
          <a:p>
            <a:r>
              <a:rPr lang="es-MX" sz="1000" dirty="0">
                <a:solidFill>
                  <a:srgbClr val="000000"/>
                </a:solidFill>
              </a:rPr>
              <a:t>Dirección de Innovación Educativa</a:t>
            </a:r>
          </a:p>
          <a:p>
            <a:r>
              <a:rPr lang="es-MX" sz="1000" b="1" dirty="0">
                <a:solidFill>
                  <a:srgbClr val="000000"/>
                </a:solidFill>
              </a:rPr>
              <a:t>Mtra. Araceli Arg</a:t>
            </a:r>
            <a:r>
              <a:rPr lang="es-ES" sz="1000" b="1" dirty="0"/>
              <a:t>ü</a:t>
            </a:r>
            <a:r>
              <a:rPr lang="es-MX" sz="1000" b="1" dirty="0">
                <a:solidFill>
                  <a:srgbClr val="000000"/>
                </a:solidFill>
              </a:rPr>
              <a:t>ello Aguilar</a:t>
            </a:r>
            <a:endParaRPr lang="es-MX" sz="1000" dirty="0">
              <a:solidFill>
                <a:srgbClr val="000000"/>
              </a:solidFill>
            </a:endParaRPr>
          </a:p>
          <a:p>
            <a:r>
              <a:rPr lang="es-MX" sz="1000" dirty="0">
                <a:solidFill>
                  <a:srgbClr val="000000"/>
                </a:solidFill>
              </a:rPr>
              <a:t>Dirección de Fortalecimiento Académico</a:t>
            </a:r>
          </a:p>
          <a:p>
            <a:r>
              <a:rPr lang="es-MX" sz="1000" b="1" dirty="0">
                <a:solidFill>
                  <a:srgbClr val="000000"/>
                </a:solidFill>
              </a:rPr>
              <a:t>Mtro. Rafael Lucio Pérez Rojas</a:t>
            </a:r>
            <a:endParaRPr lang="es-MX" sz="1000" dirty="0">
              <a:solidFill>
                <a:srgbClr val="000000"/>
              </a:solidFill>
            </a:endParaRPr>
          </a:p>
          <a:p>
            <a:r>
              <a:rPr lang="es-MX" sz="1000" dirty="0">
                <a:solidFill>
                  <a:srgbClr val="000000"/>
                </a:solidFill>
              </a:rPr>
              <a:t>Departamento de Formación Académica</a:t>
            </a:r>
          </a:p>
          <a:p>
            <a:endParaRPr lang="es-MX" sz="1000" dirty="0">
              <a:solidFill>
                <a:srgbClr val="000000"/>
              </a:solidFill>
              <a:latin typeface="+mj-lt"/>
            </a:endParaRPr>
          </a:p>
          <a:p>
            <a:endParaRPr lang="es-MX" sz="1000" dirty="0">
              <a:solidFill>
                <a:srgbClr val="000000"/>
              </a:solidFill>
              <a:latin typeface="+mj-lt"/>
            </a:endParaRPr>
          </a:p>
          <a:p>
            <a:r>
              <a:rPr lang="es-MX" sz="1000" b="1" dirty="0">
                <a:solidFill>
                  <a:srgbClr val="000000"/>
                </a:solidFill>
              </a:rPr>
              <a:t>Célula de Desarrollo de Experiencias Educativas Virtuales de la DGDAIE</a:t>
            </a:r>
          </a:p>
          <a:p>
            <a:endParaRPr lang="es-MX" sz="1000" dirty="0">
              <a:solidFill>
                <a:srgbClr val="000000"/>
              </a:solidFill>
            </a:endParaRPr>
          </a:p>
          <a:p>
            <a:r>
              <a:rPr lang="es-MX" sz="1000" b="1" dirty="0"/>
              <a:t>Lic. José Gerardo García Ortiz  </a:t>
            </a:r>
          </a:p>
          <a:p>
            <a:r>
              <a:rPr lang="es-MX" sz="1000" b="1" dirty="0"/>
              <a:t>Mtra. María Rossana Cu</a:t>
            </a:r>
            <a:r>
              <a:rPr lang="es-ES" sz="1000" b="1" dirty="0"/>
              <a:t>é</a:t>
            </a:r>
            <a:r>
              <a:rPr lang="es-MX" sz="1000" b="1" dirty="0"/>
              <a:t>llar Guti</a:t>
            </a:r>
            <a:r>
              <a:rPr lang="es-ES" sz="1000" b="1" dirty="0"/>
              <a:t>é</a:t>
            </a:r>
            <a:r>
              <a:rPr lang="es-MX" sz="1000" b="1" dirty="0"/>
              <a:t>rrez </a:t>
            </a:r>
          </a:p>
          <a:p>
            <a:r>
              <a:rPr lang="es-MX" sz="1000" b="1" dirty="0"/>
              <a:t>Dra. Rosa María Cu</a:t>
            </a:r>
            <a:r>
              <a:rPr lang="es-ES" sz="1000" b="1" dirty="0"/>
              <a:t>é</a:t>
            </a:r>
            <a:r>
              <a:rPr lang="es-MX" sz="1000" b="1" dirty="0"/>
              <a:t>llar Guti</a:t>
            </a:r>
            <a:r>
              <a:rPr lang="es-ES" sz="1000" b="1" dirty="0"/>
              <a:t>é</a:t>
            </a:r>
            <a:r>
              <a:rPr lang="es-MX" sz="1000" b="1" dirty="0"/>
              <a:t>rrez </a:t>
            </a:r>
          </a:p>
          <a:p>
            <a:r>
              <a:rPr lang="es-MX" sz="1000" dirty="0">
                <a:solidFill>
                  <a:srgbClr val="000000"/>
                </a:solidFill>
              </a:rPr>
              <a:t>Autoría de la Experiencia Educativa del Programa de Formación de </a:t>
            </a:r>
            <a:r>
              <a:rPr lang="es-MX" sz="1000" dirty="0" smtClean="0">
                <a:solidFill>
                  <a:srgbClr val="000000"/>
                </a:solidFill>
              </a:rPr>
              <a:t>Académicos</a:t>
            </a:r>
          </a:p>
          <a:p>
            <a:r>
              <a:rPr lang="es-MX" sz="1000" b="1" dirty="0">
                <a:solidFill>
                  <a:srgbClr val="000000"/>
                </a:solidFill>
              </a:rPr>
              <a:t>Mtra. Luz Mariela Cabrera Hernández</a:t>
            </a:r>
            <a:endParaRPr lang="es-MX" sz="1000" dirty="0">
              <a:solidFill>
                <a:srgbClr val="000000"/>
              </a:solidFill>
            </a:endParaRPr>
          </a:p>
          <a:p>
            <a:r>
              <a:rPr lang="es-MX" sz="1000" dirty="0" smtClean="0">
                <a:solidFill>
                  <a:srgbClr val="000000"/>
                </a:solidFill>
              </a:rPr>
              <a:t>Coordinación de Célula de Desarrollo de EE virtuales</a:t>
            </a:r>
            <a:endParaRPr lang="es-MX" sz="1000" dirty="0">
              <a:solidFill>
                <a:srgbClr val="000000"/>
              </a:solidFill>
            </a:endParaRPr>
          </a:p>
          <a:p>
            <a:r>
              <a:rPr lang="es-MX" sz="1000" b="1" dirty="0" smtClean="0">
                <a:solidFill>
                  <a:srgbClr val="000000"/>
                </a:solidFill>
              </a:rPr>
              <a:t>Mtro</a:t>
            </a:r>
            <a:r>
              <a:rPr lang="es-MX" sz="1000" b="1" dirty="0">
                <a:solidFill>
                  <a:srgbClr val="000000"/>
                </a:solidFill>
              </a:rPr>
              <a:t>. Mario Evaristo Gonz</a:t>
            </a:r>
            <a:r>
              <a:rPr lang="es-ES" sz="1000" b="1" dirty="0">
                <a:solidFill>
                  <a:srgbClr val="000000"/>
                </a:solidFill>
              </a:rPr>
              <a:t>á</a:t>
            </a:r>
            <a:r>
              <a:rPr lang="es-MX" sz="1000" b="1" dirty="0">
                <a:solidFill>
                  <a:srgbClr val="000000"/>
                </a:solidFill>
              </a:rPr>
              <a:t>lez M</a:t>
            </a:r>
            <a:r>
              <a:rPr lang="es-ES" sz="1000" b="1" dirty="0">
                <a:solidFill>
                  <a:srgbClr val="000000"/>
                </a:solidFill>
              </a:rPr>
              <a:t>é</a:t>
            </a:r>
            <a:r>
              <a:rPr lang="es-MX" sz="1000" b="1" dirty="0">
                <a:solidFill>
                  <a:srgbClr val="000000"/>
                </a:solidFill>
              </a:rPr>
              <a:t>ndez </a:t>
            </a:r>
          </a:p>
          <a:p>
            <a:r>
              <a:rPr lang="es-MX" sz="1000" dirty="0">
                <a:solidFill>
                  <a:srgbClr val="000000"/>
                </a:solidFill>
              </a:rPr>
              <a:t>Diseño instruccional</a:t>
            </a:r>
          </a:p>
          <a:p>
            <a:r>
              <a:rPr lang="es-MX" sz="1000" b="1" dirty="0">
                <a:solidFill>
                  <a:srgbClr val="000000"/>
                </a:solidFill>
              </a:rPr>
              <a:t>Mtro. Josafat Murillo Hern</a:t>
            </a:r>
            <a:r>
              <a:rPr lang="es-ES" sz="1000" b="1" dirty="0">
                <a:solidFill>
                  <a:srgbClr val="000000"/>
                </a:solidFill>
              </a:rPr>
              <a:t>á</a:t>
            </a:r>
            <a:r>
              <a:rPr lang="es-MX" sz="1000" b="1" dirty="0">
                <a:solidFill>
                  <a:srgbClr val="000000"/>
                </a:solidFill>
              </a:rPr>
              <a:t>ndez</a:t>
            </a:r>
          </a:p>
          <a:p>
            <a:r>
              <a:rPr lang="es-MX" sz="1000" dirty="0">
                <a:solidFill>
                  <a:srgbClr val="000000"/>
                </a:solidFill>
              </a:rPr>
              <a:t>Gestión de contenido</a:t>
            </a:r>
          </a:p>
          <a:p>
            <a:r>
              <a:rPr lang="es-MX" sz="1000" b="1" dirty="0">
                <a:solidFill>
                  <a:srgbClr val="000000"/>
                </a:solidFill>
              </a:rPr>
              <a:t>Mtra. Alicia Mora Rodr</a:t>
            </a:r>
            <a:r>
              <a:rPr lang="es-ES" sz="1000" b="1" dirty="0">
                <a:solidFill>
                  <a:srgbClr val="000000"/>
                </a:solidFill>
              </a:rPr>
              <a:t>í</a:t>
            </a:r>
            <a:r>
              <a:rPr lang="es-MX" sz="1000" b="1" dirty="0">
                <a:solidFill>
                  <a:srgbClr val="000000"/>
                </a:solidFill>
              </a:rPr>
              <a:t>guez</a:t>
            </a:r>
          </a:p>
          <a:p>
            <a:r>
              <a:rPr lang="es-MX" sz="1000" dirty="0">
                <a:solidFill>
                  <a:srgbClr val="000000"/>
                </a:solidFill>
              </a:rPr>
              <a:t>Corrección de estilo</a:t>
            </a:r>
          </a:p>
          <a:p>
            <a:r>
              <a:rPr lang="es-MX" sz="1000" b="1" dirty="0">
                <a:solidFill>
                  <a:srgbClr val="000000"/>
                </a:solidFill>
              </a:rPr>
              <a:t>Mtro. Aurelio Hernández Guerrero</a:t>
            </a:r>
          </a:p>
          <a:p>
            <a:r>
              <a:rPr lang="es-MX" sz="1000" dirty="0">
                <a:solidFill>
                  <a:srgbClr val="000000"/>
                </a:solidFill>
              </a:rPr>
              <a:t>Diseño gráfico</a:t>
            </a:r>
          </a:p>
          <a:p>
            <a:r>
              <a:rPr lang="es-MX" sz="1000" b="1" dirty="0">
                <a:solidFill>
                  <a:srgbClr val="000000"/>
                </a:solidFill>
              </a:rPr>
              <a:t>Mtro. Jonathan Iván Guti</a:t>
            </a:r>
            <a:r>
              <a:rPr lang="es-ES" sz="1000" b="1" dirty="0">
                <a:solidFill>
                  <a:srgbClr val="000000"/>
                </a:solidFill>
              </a:rPr>
              <a:t>é</a:t>
            </a:r>
            <a:r>
              <a:rPr lang="es-MX" sz="1000" b="1" dirty="0">
                <a:solidFill>
                  <a:srgbClr val="000000"/>
                </a:solidFill>
              </a:rPr>
              <a:t>rrez Palma</a:t>
            </a:r>
          </a:p>
          <a:p>
            <a:r>
              <a:rPr lang="es-MX" sz="1000" dirty="0">
                <a:solidFill>
                  <a:srgbClr val="000000"/>
                </a:solidFill>
              </a:rPr>
              <a:t>Experto en medios</a:t>
            </a:r>
          </a:p>
          <a:p>
            <a:r>
              <a:rPr lang="es-MX" sz="1000" b="1" dirty="0">
                <a:solidFill>
                  <a:srgbClr val="000000"/>
                </a:solidFill>
              </a:rPr>
              <a:t>Mtro. Renato Vargas G</a:t>
            </a:r>
            <a:r>
              <a:rPr lang="es-ES" sz="1000" b="1" dirty="0">
                <a:solidFill>
                  <a:srgbClr val="000000"/>
                </a:solidFill>
              </a:rPr>
              <a:t>ó</a:t>
            </a:r>
            <a:r>
              <a:rPr lang="es-MX" sz="1000" b="1" dirty="0">
                <a:solidFill>
                  <a:srgbClr val="000000"/>
                </a:solidFill>
              </a:rPr>
              <a:t>mez</a:t>
            </a:r>
          </a:p>
          <a:p>
            <a:r>
              <a:rPr lang="es-MX" sz="1000" dirty="0" smtClean="0">
                <a:solidFill>
                  <a:srgbClr val="000000"/>
                </a:solidFill>
              </a:rPr>
              <a:t>Programación</a:t>
            </a:r>
            <a:endParaRPr lang="es-MX" sz="1000" dirty="0">
              <a:solidFill>
                <a:srgbClr val="000000"/>
              </a:solidFill>
            </a:endParaRPr>
          </a:p>
        </p:txBody>
      </p:sp>
    </p:spTree>
    <p:extLst>
      <p:ext uri="{BB962C8B-B14F-4D97-AF65-F5344CB8AC3E}">
        <p14:creationId xmlns:p14="http://schemas.microsoft.com/office/powerpoint/2010/main" val="41401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xmlns=""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a16="http://schemas.microsoft.com/office/drawing/2014/main" xmlns=""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a16="http://schemas.microsoft.com/office/drawing/2014/main" xmlns=""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a16="http://schemas.microsoft.com/office/drawing/2014/main" xmlns=""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a16="http://schemas.microsoft.com/office/drawing/2014/main" xmlns=""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a16="http://schemas.microsoft.com/office/drawing/2014/main" xmlns=""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a16="http://schemas.microsoft.com/office/drawing/2014/main" xmlns="" id="{41186FA1-1C5E-40EF-B49E-558AD11333ED}"/>
              </a:ext>
            </a:extLst>
          </p:cNvPr>
          <p:cNvSpPr>
            <a:spLocks noGrp="1"/>
          </p:cNvSpPr>
          <p:nvPr>
            <p:ph type="title"/>
          </p:nvPr>
        </p:nvSpPr>
        <p:spPr>
          <a:xfrm>
            <a:off x="507547" y="1688119"/>
            <a:ext cx="3417339" cy="2053883"/>
          </a:xfrm>
        </p:spPr>
        <p:txBody>
          <a:bodyPr>
            <a:noAutofit/>
          </a:bodyPr>
          <a:lstStyle/>
          <a:p>
            <a:r>
              <a:rPr lang="es-MX" sz="3200" b="1" dirty="0">
                <a:solidFill>
                  <a:schemeClr val="bg1"/>
                </a:solidFill>
              </a:rPr>
              <a:t>Fase 1</a:t>
            </a:r>
          </a:p>
        </p:txBody>
      </p:sp>
      <p:sp>
        <p:nvSpPr>
          <p:cNvPr id="15" name="CuadroTexto 14">
            <a:extLst>
              <a:ext uri="{FF2B5EF4-FFF2-40B4-BE49-F238E27FC236}">
                <a16:creationId xmlns:a16="http://schemas.microsoft.com/office/drawing/2014/main" xmlns="" id="{8DABCDCA-2EBD-4B81-AB3B-FA6731242522}"/>
              </a:ext>
            </a:extLst>
          </p:cNvPr>
          <p:cNvSpPr txBox="1"/>
          <p:nvPr/>
        </p:nvSpPr>
        <p:spPr>
          <a:xfrm>
            <a:off x="2886362" y="3742002"/>
            <a:ext cx="6419273" cy="584775"/>
          </a:xfrm>
          <a:prstGeom prst="rect">
            <a:avLst/>
          </a:prstGeom>
          <a:noFill/>
        </p:spPr>
        <p:txBody>
          <a:bodyPr wrap="square">
            <a:spAutoFit/>
          </a:bodyPr>
          <a:lstStyle/>
          <a:p>
            <a:pPr algn="ctr"/>
            <a:r>
              <a:rPr lang="es-MX" sz="3200" b="1" dirty="0">
                <a:solidFill>
                  <a:schemeClr val="bg1"/>
                </a:solidFill>
              </a:rPr>
              <a:t>Educación híbrida</a:t>
            </a:r>
          </a:p>
        </p:txBody>
      </p:sp>
    </p:spTree>
    <p:extLst>
      <p:ext uri="{BB962C8B-B14F-4D97-AF65-F5344CB8AC3E}">
        <p14:creationId xmlns:p14="http://schemas.microsoft.com/office/powerpoint/2010/main" val="68634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938213" y="3241634"/>
            <a:ext cx="5222442" cy="1496621"/>
          </a:xfrm>
          <a:ln>
            <a:noFill/>
          </a:ln>
        </p:spPr>
        <p:txBody>
          <a:bodyPr>
            <a:normAutofit/>
          </a:bodyPr>
          <a:lstStyle/>
          <a:p>
            <a:pPr marL="0" indent="0" algn="just">
              <a:lnSpc>
                <a:spcPct val="100000"/>
              </a:lnSpc>
              <a:buNone/>
            </a:pPr>
            <a:r>
              <a:rPr lang="es-ES" sz="1800" dirty="0"/>
              <a:t>El participante desarrolla saberes teóricos acerca de las diferentes modalidades de aprendizaje: presencial, virtual, híbrida y los diversos escenarios de este último, reflexionando al respecto de su uso en un futuro cercano. </a:t>
            </a:r>
            <a:endParaRPr lang="es-MX" sz="1800"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3418679" y="234044"/>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primera diapositiva. El texto</a:t>
            </a:r>
            <a:r>
              <a:rPr lang="es-MX" sz="1400" dirty="0">
                <a:solidFill>
                  <a:prstClr val="black"/>
                </a:solidFill>
                <a:latin typeface="Calibri" panose="020F0502020204030204"/>
              </a:rPr>
              <a:t> 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Gráfico 13" descr="Imagen con relleno sólido">
            <a:extLst>
              <a:ext uri="{FF2B5EF4-FFF2-40B4-BE49-F238E27FC236}">
                <a16:creationId xmlns:a16="http://schemas.microsoft.com/office/drawing/2014/main" xmlns="" id="{A84E31BE-82E0-B272-0E96-92140178C1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96941" y="2390213"/>
            <a:ext cx="3744446" cy="3744446"/>
          </a:xfrm>
          <a:prstGeom prst="rect">
            <a:avLst/>
          </a:prstGeom>
        </p:spPr>
      </p:pic>
      <p:sp>
        <p:nvSpPr>
          <p:cNvPr id="10" name="CuadroTexto 9">
            <a:extLst>
              <a:ext uri="{FF2B5EF4-FFF2-40B4-BE49-F238E27FC236}">
                <a16:creationId xmlns:a16="http://schemas.microsoft.com/office/drawing/2014/main" xmlns="" id="{B9691A03-F083-BF37-7588-175E52CC6113}"/>
              </a:ext>
            </a:extLst>
          </p:cNvPr>
          <p:cNvSpPr txBox="1"/>
          <p:nvPr/>
        </p:nvSpPr>
        <p:spPr>
          <a:xfrm>
            <a:off x="1326141" y="1281100"/>
            <a:ext cx="5157786" cy="369332"/>
          </a:xfrm>
          <a:prstGeom prst="rect">
            <a:avLst/>
          </a:prstGeom>
          <a:noFill/>
        </p:spPr>
        <p:txBody>
          <a:bodyPr wrap="square" rtlCol="0">
            <a:spAutoFit/>
          </a:bodyPr>
          <a:lstStyle/>
          <a:p>
            <a:r>
              <a:rPr lang="es-MX" dirty="0"/>
              <a:t>Haga clic en la flecha para ver el siguiente contenido: </a:t>
            </a:r>
          </a:p>
        </p:txBody>
      </p:sp>
      <p:pic>
        <p:nvPicPr>
          <p:cNvPr id="15" name="Imagen 14">
            <a:extLst>
              <a:ext uri="{FF2B5EF4-FFF2-40B4-BE49-F238E27FC236}">
                <a16:creationId xmlns:a16="http://schemas.microsoft.com/office/drawing/2014/main" xmlns="" id="{98641CE1-54FB-49DA-8661-EFAFFD7833BC}"/>
              </a:ext>
            </a:extLst>
          </p:cNvPr>
          <p:cNvPicPr>
            <a:picLocks noChangeAspect="1"/>
          </p:cNvPicPr>
          <p:nvPr/>
        </p:nvPicPr>
        <p:blipFill>
          <a:blip r:embed="rId4"/>
          <a:stretch>
            <a:fillRect/>
          </a:stretch>
        </p:blipFill>
        <p:spPr>
          <a:xfrm>
            <a:off x="839786" y="1306531"/>
            <a:ext cx="462506" cy="318471"/>
          </a:xfrm>
          <a:prstGeom prst="rect">
            <a:avLst/>
          </a:prstGeom>
        </p:spPr>
      </p:pic>
      <p:sp>
        <p:nvSpPr>
          <p:cNvPr id="16" name="Bocadillo: rectángulo 10">
            <a:extLst>
              <a:ext uri="{FF2B5EF4-FFF2-40B4-BE49-F238E27FC236}">
                <a16:creationId xmlns:a16="http://schemas.microsoft.com/office/drawing/2014/main" xmlns="" id="{08259934-AD94-419C-9908-652ADF4A9674}"/>
              </a:ext>
            </a:extLst>
          </p:cNvPr>
          <p:cNvSpPr/>
          <p:nvPr/>
        </p:nvSpPr>
        <p:spPr>
          <a:xfrm>
            <a:off x="6928657" y="56786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Tree>
    <p:extLst>
      <p:ext uri="{BB962C8B-B14F-4D97-AF65-F5344CB8AC3E}">
        <p14:creationId xmlns:p14="http://schemas.microsoft.com/office/powerpoint/2010/main" val="327387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267393"/>
            <a:ext cx="10742612" cy="36227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3419471" y="428320"/>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segunda diapositiva. El texto </a:t>
            </a:r>
            <a:r>
              <a:rPr lang="es-MX" sz="1400" dirty="0">
                <a:solidFill>
                  <a:prstClr val="black"/>
                </a:solidFill>
                <a:latin typeface="Calibri" panose="020F0502020204030204"/>
              </a:rPr>
              <a:t>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CuadroTexto 15">
            <a:extLst>
              <a:ext uri="{FF2B5EF4-FFF2-40B4-BE49-F238E27FC236}">
                <a16:creationId xmlns:a16="http://schemas.microsoft.com/office/drawing/2014/main" xmlns="" id="{A8F96A44-7B87-A7A1-7AED-175DAD9CB274}"/>
              </a:ext>
            </a:extLst>
          </p:cNvPr>
          <p:cNvSpPr txBox="1"/>
          <p:nvPr/>
        </p:nvSpPr>
        <p:spPr>
          <a:xfrm>
            <a:off x="1219200" y="2668148"/>
            <a:ext cx="5888110" cy="2554545"/>
          </a:xfrm>
          <a:prstGeom prst="rect">
            <a:avLst/>
          </a:prstGeom>
          <a:noFill/>
        </p:spPr>
        <p:txBody>
          <a:bodyPr wrap="square" rtlCol="0">
            <a:spAutoFit/>
          </a:bodyPr>
          <a:lstStyle/>
          <a:p>
            <a:r>
              <a:rPr lang="es-MX" sz="1600" b="1" dirty="0"/>
              <a:t>Reflexionemos:</a:t>
            </a:r>
          </a:p>
          <a:p>
            <a:pPr marL="342900" indent="-342900" algn="just">
              <a:buFont typeface="+mj-lt"/>
              <a:buAutoNum type="arabicPeriod"/>
            </a:pPr>
            <a:r>
              <a:rPr lang="es-ES" sz="1600" dirty="0"/>
              <a:t>¿Se ha visto en la necesidad de impartir clases en donde asisten alumnos en modalidad física y virtual? </a:t>
            </a:r>
          </a:p>
          <a:p>
            <a:pPr marL="342900" indent="-342900" algn="just">
              <a:buFont typeface="+mj-lt"/>
              <a:buAutoNum type="arabicPeriod"/>
            </a:pPr>
            <a:r>
              <a:rPr lang="es-ES" sz="1600" dirty="0"/>
              <a:t>¿Qué dificultades ha identificado en esa práctica y cómo las ha superado?</a:t>
            </a:r>
          </a:p>
          <a:p>
            <a:pPr marL="342900" indent="-342900" algn="just">
              <a:buFont typeface="+mj-lt"/>
              <a:buAutoNum type="arabicPeriod"/>
            </a:pPr>
            <a:r>
              <a:rPr lang="es-ES" sz="1600" dirty="0"/>
              <a:t>¿Cómo espera que este curso le ayude a superar el reto que esta modalidad le ha implicado? </a:t>
            </a:r>
          </a:p>
          <a:p>
            <a:endParaRPr lang="es-ES" sz="1600" dirty="0"/>
          </a:p>
          <a:p>
            <a:r>
              <a:rPr lang="es-ES" sz="1600" dirty="0"/>
              <a:t>Veamos algunos conceptos y elementos prácticos que le ayudarán a planear este tipo de sesiones de aprendizaje. </a:t>
            </a:r>
          </a:p>
        </p:txBody>
      </p:sp>
      <p:pic>
        <p:nvPicPr>
          <p:cNvPr id="2" name="Imagen 1">
            <a:extLst>
              <a:ext uri="{FF2B5EF4-FFF2-40B4-BE49-F238E27FC236}">
                <a16:creationId xmlns:a16="http://schemas.microsoft.com/office/drawing/2014/main" xmlns="" id="{DA27C002-7115-43D6-9F22-1052D857ED82}"/>
              </a:ext>
            </a:extLst>
          </p:cNvPr>
          <p:cNvPicPr>
            <a:picLocks noChangeAspect="1"/>
          </p:cNvPicPr>
          <p:nvPr/>
        </p:nvPicPr>
        <p:blipFill>
          <a:blip r:embed="rId2"/>
          <a:stretch>
            <a:fillRect/>
          </a:stretch>
        </p:blipFill>
        <p:spPr>
          <a:xfrm>
            <a:off x="7486723" y="1868151"/>
            <a:ext cx="3743268" cy="3743268"/>
          </a:xfrm>
          <a:prstGeom prst="rect">
            <a:avLst/>
          </a:prstGeom>
        </p:spPr>
      </p:pic>
      <p:sp>
        <p:nvSpPr>
          <p:cNvPr id="12" name="Bocadillo: rectángulo 10">
            <a:extLst>
              <a:ext uri="{FF2B5EF4-FFF2-40B4-BE49-F238E27FC236}">
                <a16:creationId xmlns:a16="http://schemas.microsoft.com/office/drawing/2014/main" xmlns="" id="{EC461DA6-80B7-4FF7-B34A-5D4345BDF540}"/>
              </a:ext>
            </a:extLst>
          </p:cNvPr>
          <p:cNvSpPr/>
          <p:nvPr/>
        </p:nvSpPr>
        <p:spPr>
          <a:xfrm>
            <a:off x="6891787" y="5061454"/>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Tree>
    <p:extLst>
      <p:ext uri="{BB962C8B-B14F-4D97-AF65-F5344CB8AC3E}">
        <p14:creationId xmlns:p14="http://schemas.microsoft.com/office/powerpoint/2010/main" val="31800745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TotalTime>
  <Words>2628</Words>
  <Application>Microsoft Office PowerPoint</Application>
  <PresentationFormat>Panorámica</PresentationFormat>
  <Paragraphs>223</Paragraphs>
  <Slides>20</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Presentación de PowerPoint</vt:lpstr>
      <vt:lpstr>Información general</vt:lpstr>
      <vt:lpstr>Información general</vt:lpstr>
      <vt:lpstr>Desarrollo de saberes de la Experiencia Educativa.</vt:lpstr>
      <vt:lpstr>Evaluación del desempeño</vt:lpstr>
      <vt:lpstr>Presentación de PowerPoint</vt:lpstr>
      <vt:lpstr>Fase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106</cp:revision>
  <dcterms:created xsi:type="dcterms:W3CDTF">2022-04-19T16:31:50Z</dcterms:created>
  <dcterms:modified xsi:type="dcterms:W3CDTF">2022-08-05T19:03:01Z</dcterms:modified>
</cp:coreProperties>
</file>