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265" r:id="rId3"/>
    <p:sldId id="261" r:id="rId4"/>
    <p:sldId id="262" r:id="rId5"/>
    <p:sldId id="282" r:id="rId6"/>
    <p:sldId id="283" r:id="rId7"/>
    <p:sldId id="281" r:id="rId8"/>
    <p:sldId id="284" r:id="rId9"/>
    <p:sldId id="275" r:id="rId10"/>
    <p:sldId id="276" r:id="rId11"/>
    <p:sldId id="278" r:id="rId12"/>
    <p:sldId id="279" r:id="rId13"/>
    <p:sldId id="280" r:id="rId14"/>
    <p:sldId id="266" r:id="rId15"/>
  </p:sldIdLst>
  <p:sldSz cx="19799300" cy="16200438"/>
  <p:notesSz cx="6858000" cy="9144000"/>
  <p:defaultTextStyle>
    <a:defPPr>
      <a:defRPr lang="es-MX"/>
    </a:defPPr>
    <a:lvl1pPr marL="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1pPr>
    <a:lvl2pPr marL="82068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2pPr>
    <a:lvl3pPr marL="164137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3pPr>
    <a:lvl4pPr marL="246205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4pPr>
    <a:lvl5pPr marL="3282739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5pPr>
    <a:lvl6pPr marL="4103425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6pPr>
    <a:lvl7pPr marL="492411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7pPr>
    <a:lvl8pPr marL="5744796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8pPr>
    <a:lvl9pPr marL="6565480" algn="l" defTabSz="1641370" rtl="0" eaLnBrk="1" latinLnBrk="0" hangingPunct="1">
      <a:defRPr sz="3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ominguez Garcia Arlet Yushely" initials="DY" lastIdx="2" clrIdx="6">
    <p:extLst/>
  </p:cmAuthor>
  <p:cmAuthor id="1" name="Yushely" initials="Y" lastIdx="18" clrIdx="0"/>
  <p:cmAuthor id="8" name="Gaby Gallegos" initials="GG" lastIdx="17" clrIdx="7">
    <p:extLst/>
  </p:cmAuthor>
  <p:cmAuthor id="2" name="Cheska" initials="C" lastIdx="81" clrIdx="1"/>
  <p:cmAuthor id="3" name="Rainbow Dash" initials="RD" lastIdx="8" clrIdx="2"/>
  <p:cmAuthor id="4" name="UV" initials="U" lastIdx="42" clrIdx="3"/>
  <p:cmAuthor id="5" name="Dominguez Garcia Arlet Yushely" initials="DGAY" lastIdx="10" clrIdx="4">
    <p:extLst/>
  </p:cmAuthor>
  <p:cmAuthor id="6" name="Dominguez Garcia Arlet Yushely" initials="DGAY [2]" lastIdx="1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B377"/>
    <a:srgbClr val="7D7DFF"/>
    <a:srgbClr val="57DCD9"/>
    <a:srgbClr val="9999FF"/>
    <a:srgbClr val="00CC99"/>
    <a:srgbClr val="6C5BD5"/>
    <a:srgbClr val="FF3399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6B2E9-7F70-D8F1-0792-99767ABE7B80}" v="30" dt="2021-10-13T20:06:52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4" autoAdjust="0"/>
    <p:restoredTop sz="95288"/>
  </p:normalViewPr>
  <p:slideViewPr>
    <p:cSldViewPr snapToGrid="0">
      <p:cViewPr varScale="1">
        <p:scale>
          <a:sx n="48" d="100"/>
          <a:sy n="48" d="100"/>
        </p:scale>
        <p:origin x="11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uez Garcia Arlet Yushely" userId="S::arldominguez@uv.mx::11eb9221-a174-4f7e-8888-22c586fd7a5c" providerId="AD" clId="Web-{6866B2E9-7F70-D8F1-0792-99767ABE7B80}"/>
    <pc:docChg chg="modSld">
      <pc:chgData name="Dominguez Garcia Arlet Yushely" userId="S::arldominguez@uv.mx::11eb9221-a174-4f7e-8888-22c586fd7a5c" providerId="AD" clId="Web-{6866B2E9-7F70-D8F1-0792-99767ABE7B80}" dt="2021-10-13T20:06:52.460" v="26" actId="20577"/>
      <pc:docMkLst>
        <pc:docMk/>
      </pc:docMkLst>
      <pc:sldChg chg="modSp">
        <pc:chgData name="Dominguez Garcia Arlet Yushely" userId="S::arldominguez@uv.mx::11eb9221-a174-4f7e-8888-22c586fd7a5c" providerId="AD" clId="Web-{6866B2E9-7F70-D8F1-0792-99767ABE7B80}" dt="2021-10-13T20:02:31.077" v="1" actId="20577"/>
        <pc:sldMkLst>
          <pc:docMk/>
          <pc:sldMk cId="3740139186" sldId="257"/>
        </pc:sldMkLst>
        <pc:spChg chg="mod">
          <ac:chgData name="Dominguez Garcia Arlet Yushely" userId="S::arldominguez@uv.mx::11eb9221-a174-4f7e-8888-22c586fd7a5c" providerId="AD" clId="Web-{6866B2E9-7F70-D8F1-0792-99767ABE7B80}" dt="2021-10-13T20:02:25.076" v="0" actId="20577"/>
          <ac:spMkLst>
            <pc:docMk/>
            <pc:sldMk cId="3740139186" sldId="257"/>
            <ac:spMk id="21" creationId="{00000000-0000-0000-0000-000000000000}"/>
          </ac:spMkLst>
        </pc:spChg>
        <pc:spChg chg="mod">
          <ac:chgData name="Dominguez Garcia Arlet Yushely" userId="S::arldominguez@uv.mx::11eb9221-a174-4f7e-8888-22c586fd7a5c" providerId="AD" clId="Web-{6866B2E9-7F70-D8F1-0792-99767ABE7B80}" dt="2021-10-13T20:02:31.077" v="1" actId="20577"/>
          <ac:spMkLst>
            <pc:docMk/>
            <pc:sldMk cId="3740139186" sldId="257"/>
            <ac:spMk id="26" creationId="{00000000-0000-0000-0000-000000000000}"/>
          </ac:spMkLst>
        </pc:spChg>
      </pc:sldChg>
      <pc:sldChg chg="modSp addCm modCm">
        <pc:chgData name="Dominguez Garcia Arlet Yushely" userId="S::arldominguez@uv.mx::11eb9221-a174-4f7e-8888-22c586fd7a5c" providerId="AD" clId="Web-{6866B2E9-7F70-D8F1-0792-99767ABE7B80}" dt="2021-10-13T20:03:13.203" v="4"/>
        <pc:sldMkLst>
          <pc:docMk/>
          <pc:sldMk cId="3776228524" sldId="265"/>
        </pc:sldMkLst>
        <pc:spChg chg="mod">
          <ac:chgData name="Dominguez Garcia Arlet Yushely" userId="S::arldominguez@uv.mx::11eb9221-a174-4f7e-8888-22c586fd7a5c" providerId="AD" clId="Web-{6866B2E9-7F70-D8F1-0792-99767ABE7B80}" dt="2021-10-13T20:02:45.890" v="2" actId="20577"/>
          <ac:spMkLst>
            <pc:docMk/>
            <pc:sldMk cId="3776228524" sldId="265"/>
            <ac:spMk id="3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6:52.460" v="26" actId="20577"/>
        <pc:sldMkLst>
          <pc:docMk/>
          <pc:sldMk cId="2681778687" sldId="266"/>
        </pc:sldMkLst>
        <pc:spChg chg="mod">
          <ac:chgData name="Dominguez Garcia Arlet Yushely" userId="S::arldominguez@uv.mx::11eb9221-a174-4f7e-8888-22c586fd7a5c" providerId="AD" clId="Web-{6866B2E9-7F70-D8F1-0792-99767ABE7B80}" dt="2021-10-13T20:06:52.460" v="26" actId="20577"/>
          <ac:spMkLst>
            <pc:docMk/>
            <pc:sldMk cId="2681778687" sldId="266"/>
            <ac:spMk id="3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3:54.298" v="5" actId="20577"/>
        <pc:sldMkLst>
          <pc:docMk/>
          <pc:sldMk cId="3338312525" sldId="272"/>
        </pc:sldMkLst>
        <pc:spChg chg="mod">
          <ac:chgData name="Dominguez Garcia Arlet Yushely" userId="S::arldominguez@uv.mx::11eb9221-a174-4f7e-8888-22c586fd7a5c" providerId="AD" clId="Web-{6866B2E9-7F70-D8F1-0792-99767ABE7B80}" dt="2021-10-13T20:03:54.298" v="5" actId="20577"/>
          <ac:spMkLst>
            <pc:docMk/>
            <pc:sldMk cId="3338312525" sldId="272"/>
            <ac:spMk id="2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4:56.034" v="13" actId="20577"/>
        <pc:sldMkLst>
          <pc:docMk/>
          <pc:sldMk cId="2712198523" sldId="275"/>
        </pc:sldMkLst>
        <pc:spChg chg="mod">
          <ac:chgData name="Dominguez Garcia Arlet Yushely" userId="S::arldominguez@uv.mx::11eb9221-a174-4f7e-8888-22c586fd7a5c" providerId="AD" clId="Web-{6866B2E9-7F70-D8F1-0792-99767ABE7B80}" dt="2021-10-13T20:04:56.034" v="13" actId="20577"/>
          <ac:spMkLst>
            <pc:docMk/>
            <pc:sldMk cId="2712198523" sldId="275"/>
            <ac:spMk id="2" creationId="{00000000-0000-0000-0000-000000000000}"/>
          </ac:spMkLst>
        </pc:spChg>
      </pc:sldChg>
      <pc:sldChg chg="modSp addCm modCm">
        <pc:chgData name="Dominguez Garcia Arlet Yushely" userId="S::arldominguez@uv.mx::11eb9221-a174-4f7e-8888-22c586fd7a5c" providerId="AD" clId="Web-{6866B2E9-7F70-D8F1-0792-99767ABE7B80}" dt="2021-10-13T20:05:48.130" v="19" actId="20577"/>
        <pc:sldMkLst>
          <pc:docMk/>
          <pc:sldMk cId="2560561534" sldId="276"/>
        </pc:sldMkLst>
        <pc:spChg chg="mod">
          <ac:chgData name="Dominguez Garcia Arlet Yushely" userId="S::arldominguez@uv.mx::11eb9221-a174-4f7e-8888-22c586fd7a5c" providerId="AD" clId="Web-{6866B2E9-7F70-D8F1-0792-99767ABE7B80}" dt="2021-10-13T20:05:48.130" v="19" actId="20577"/>
          <ac:spMkLst>
            <pc:docMk/>
            <pc:sldMk cId="2560561534" sldId="276"/>
            <ac:spMk id="2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6:20.005" v="24" actId="20577"/>
        <pc:sldMkLst>
          <pc:docMk/>
          <pc:sldMk cId="3581628174" sldId="279"/>
        </pc:sldMkLst>
        <pc:spChg chg="mod">
          <ac:chgData name="Dominguez Garcia Arlet Yushely" userId="S::arldominguez@uv.mx::11eb9221-a174-4f7e-8888-22c586fd7a5c" providerId="AD" clId="Web-{6866B2E9-7F70-D8F1-0792-99767ABE7B80}" dt="2021-10-13T20:06:20.005" v="24" actId="20577"/>
          <ac:spMkLst>
            <pc:docMk/>
            <pc:sldMk cId="3581628174" sldId="279"/>
            <ac:spMk id="2" creationId="{00000000-0000-0000-0000-000000000000}"/>
          </ac:spMkLst>
        </pc:spChg>
      </pc:sldChg>
      <pc:sldChg chg="modSp">
        <pc:chgData name="Dominguez Garcia Arlet Yushely" userId="S::arldominguez@uv.mx::11eb9221-a174-4f7e-8888-22c586fd7a5c" providerId="AD" clId="Web-{6866B2E9-7F70-D8F1-0792-99767ABE7B80}" dt="2021-10-13T20:04:04.064" v="7" actId="20577"/>
        <pc:sldMkLst>
          <pc:docMk/>
          <pc:sldMk cId="1142168040" sldId="281"/>
        </pc:sldMkLst>
        <pc:spChg chg="mod">
          <ac:chgData name="Dominguez Garcia Arlet Yushely" userId="S::arldominguez@uv.mx::11eb9221-a174-4f7e-8888-22c586fd7a5c" providerId="AD" clId="Web-{6866B2E9-7F70-D8F1-0792-99767ABE7B80}" dt="2021-10-13T20:04:04.064" v="7" actId="20577"/>
          <ac:spMkLst>
            <pc:docMk/>
            <pc:sldMk cId="1142168040" sldId="281"/>
            <ac:spMk id="3" creationId="{CA9B50DD-7B26-4BA7-8EC8-3E0E974C521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1-11-12T12:31:52.301" idx="3">
    <p:pos x="4968" y="3096"/>
    <p:text>ProtoplasmaKid (2013). Baile jarocho 2. [Imagen]. Wikimedia Commons. https://commons.wikimedia.org/wiki/File:Baile_jarocho_2.jpg</p:text>
    <p:extLst>
      <p:ext uri="{C676402C-5697-4E1C-873F-D02D1690AC5C}">
        <p15:threadingInfo xmlns:p15="http://schemas.microsoft.com/office/powerpoint/2012/main" timeZoneBias="360"/>
      </p:ext>
    </p:extLst>
  </p:cm>
  <p:cm authorId="5" dt="2021-11-12T12:32:08.373" idx="4">
    <p:pos x="11098" y="2993"/>
    <p:text>ProtoplasmaKid (2013). Baile jarocho. [Imagen]. Wikimedia Commons. https://commons.wikimedia.org/wiki/File:Baile_jarocho.jpg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1-11-12T12:32:25.085" idx="5">
    <p:pos x="7909" y="3301"/>
    <p:text>Angélica Portales (2007). Jarocho dance. [Imagen]. Flickr. https://flickr.com/photos/frozen-in-time/1558455616/</p:text>
    <p:extLst>
      <p:ext uri="{C676402C-5697-4E1C-873F-D02D1690AC5C}">
        <p15:threadingInfo xmlns:p15="http://schemas.microsoft.com/office/powerpoint/2012/main" timeZoneBias="360"/>
      </p:ext>
    </p:extLst>
  </p:cm>
  <p:cm authorId="5" dt="2021-11-12T12:32:39.720" idx="6">
    <p:pos x="3507" y="6943"/>
    <p:text>júbilo haku (2010). Jarochos. [Imagen]. Flickr. https://flickr.com/photos/jubilo/4575156486/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1-11-12T12:33:19.571" idx="7">
    <p:pos x="3137" y="2952"/>
    <p:text>Brayan Ebromares (2020). Son Jarocho. [Imagen]. Wikimedia Commons. https://commons.wikimedia.org/wiki/File:Son_jarocho.jpg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1-11-12T12:33:59.264" idx="8">
    <p:pos x="2829" y="6593"/>
    <p:text>Eduardo Pavón (2010). JAROCHO INTERNACIONAL. [Imagen]. Flickr. https://flickr.com/photos/tomateverde/5661134687/</p:text>
    <p:extLst>
      <p:ext uri="{C676402C-5697-4E1C-873F-D02D1690AC5C}">
        <p15:threadingInfo xmlns:p15="http://schemas.microsoft.com/office/powerpoint/2012/main" timeZoneBias="360"/>
      </p:ext>
    </p:extLst>
  </p:cm>
  <p:cm authorId="5" dt="2021-11-12T12:33:59.796" idx="9">
    <p:pos x="9218" y="2347"/>
    <p:text>Amadscientist (2012). The Fandango. [Imagen]. Wikimedia Commons. https://commons.wikimedia.org/wiki/File:The_Fandango.JPG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1-11-12T12:34:31.778" idx="10">
    <p:pos x="2623" y="2108"/>
    <p:text>Yavidaxiu (2007). Un fandango. [Imagen]. Wikimedia Commons. https://commons.wikimedia.org/wiki/File:Un_fandango.jpg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DA77C-FC82-4D69-B034-A7CFAA910B0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075BB-1343-48BD-9520-8D9F20BEF7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18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0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3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9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8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1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8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89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13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56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A440-60C8-4FA2-A8D1-040CB15E1E72}" type="datetimeFigureOut">
              <a:rPr lang="es-MX" smtClean="0"/>
              <a:t>30/11/2021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D97D3-17DB-4DDD-8829-D392E27D3E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98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Main_Page" TargetMode="External"/><Relationship Id="rId13" Type="http://schemas.openxmlformats.org/officeDocument/2006/relationships/hyperlink" Target="https://youtu.be/p8Dq48YsZvY" TargetMode="External"/><Relationship Id="rId3" Type="http://schemas.openxmlformats.org/officeDocument/2006/relationships/hyperlink" Target="https://search.creativecommons.org/" TargetMode="External"/><Relationship Id="rId7" Type="http://schemas.openxmlformats.org/officeDocument/2006/relationships/hyperlink" Target="https://www.freepik.com/" TargetMode="External"/><Relationship Id="rId12" Type="http://schemas.openxmlformats.org/officeDocument/2006/relationships/hyperlink" Target="https://normas-apa.org/wp-content/uploads/Guia-Normas-APA-7ma-edicion.pdf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s/" TargetMode="External"/><Relationship Id="rId11" Type="http://schemas.openxmlformats.org/officeDocument/2006/relationships/hyperlink" Target="https://normas-apa.org/" TargetMode="External"/><Relationship Id="rId5" Type="http://schemas.openxmlformats.org/officeDocument/2006/relationships/hyperlink" Target="https://www.pexels.com/es-es/" TargetMode="External"/><Relationship Id="rId10" Type="http://schemas.openxmlformats.org/officeDocument/2006/relationships/hyperlink" Target="https://spark.adobe.com/es-ES/sp" TargetMode="External"/><Relationship Id="rId4" Type="http://schemas.openxmlformats.org/officeDocument/2006/relationships/hyperlink" Target="https://www.flickr.com/" TargetMode="External"/><Relationship Id="rId9" Type="http://schemas.openxmlformats.org/officeDocument/2006/relationships/hyperlink" Target="https://www.canva.com/es_mx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laco.com.mx/cultura/pdf/SonJarocho.pdf" TargetMode="External"/><Relationship Id="rId2" Type="http://schemas.openxmlformats.org/officeDocument/2006/relationships/hyperlink" Target="https://cdigital.uv.mx/bitstream/handle/123456789/8933/ar4_p19-23_2009-3.pdf?sequence=1&amp;isAllowed=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07JncbiQbIk&amp;list=PLlUi5F-vJTkNTsu7qYJAniwQD8Rgh8zCc" TargetMode="External"/><Relationship Id="rId5" Type="http://schemas.openxmlformats.org/officeDocument/2006/relationships/hyperlink" Target="https://digibug.ugr.es/handle/10481/1630" TargetMode="External"/><Relationship Id="rId4" Type="http://schemas.openxmlformats.org/officeDocument/2006/relationships/hyperlink" Target="https://mexicana.cultura.gob.mx/es/repositorio/x2b5egs060-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xicana.cultura.gob.mx/es/repositorio/x2b5egs060-4" TargetMode="External"/><Relationship Id="rId2" Type="http://schemas.openxmlformats.org/officeDocument/2006/relationships/hyperlink" Target="http://www.tlaco.com.mx/cultura/pdf/SonJarocho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s-apa.org/wp-content/uploads/Guia-Normas-APA-7ma-edicion.pdf" TargetMode="External"/><Relationship Id="rId2" Type="http://schemas.openxmlformats.org/officeDocument/2006/relationships/hyperlink" Target="https://normas-ap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p8Dq48YsZv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251584" y="248898"/>
            <a:ext cx="10082192" cy="7840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algn="ctr"/>
          </a:lstStyle>
          <a:p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mirada </a:t>
            </a:r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folklore </a:t>
            </a:r>
            <a:r>
              <a:rPr 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eracruzano</a:t>
            </a:r>
            <a:r>
              <a:rPr lang="es-ES_tradnl" sz="2800" b="1" dirty="0" smtClean="0"/>
              <a:t>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7083" y="10657030"/>
            <a:ext cx="4158200" cy="4365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Son j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arocho.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586566" y="10657029"/>
            <a:ext cx="4158200" cy="4365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Danzón. 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916049" y="10657028"/>
            <a:ext cx="4158200" cy="43658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</a:p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Evaluaciones.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49073" y="1931810"/>
            <a:ext cx="5262846" cy="501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 general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55204" y="2701665"/>
            <a:ext cx="9691548" cy="655514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7072808" y="4716306"/>
            <a:ext cx="2414718" cy="2928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400" b="1" dirty="0">
                <a:highlight>
                  <a:srgbClr val="FFFF00"/>
                </a:highlight>
                <a:latin typeface="Arial"/>
                <a:cs typeface="Arial"/>
              </a:rPr>
              <a:t>Imagen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9856111" y="2678911"/>
            <a:ext cx="9691548" cy="655514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16764356" y="4620426"/>
            <a:ext cx="2414718" cy="2928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4046123" y="10669527"/>
            <a:ext cx="5222420" cy="43533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Evaluación de desempeño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7566509" y="9833397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501497" y="3332034"/>
            <a:ext cx="6233290" cy="530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</a:t>
            </a:r>
          </a:p>
          <a:p>
            <a:pPr algn="just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Esta experiencia es una Tutoría para la Apreciación Artística con una duración de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 semanas 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y con un valor de 3 créditos para los estudiantes universitarios; en la que los participantes podrán observar, investigar, analizar y ejecutar en un nivel básico, dos expresiones dancísticas del estado de Veracruz: el Son Jarocho y el Danzón, con el propósito de sensibilizar y valorar las tradiciones de la entidad, fomentando valores y reforzando la identidad cultural.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193045" y="3649621"/>
            <a:ext cx="6233290" cy="4548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 de competencia</a:t>
            </a:r>
          </a:p>
          <a:p>
            <a:pPr algn="just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El estudiante desarrolla la habilidad de apreciar las diversas expresiones artísticas, como parte fundamental de la cultura, reconociendo su potencial para el desarrollo integral del ser humano, impulsando en el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participante la 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capacidad de sensibilizarse ante los diferentes lenguajes estéticos, fomentando su actitud participativa, abierta y reflexiva.</a:t>
            </a:r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84339946-E499-4A43-B589-7DC500C44D8D}"/>
              </a:ext>
            </a:extLst>
          </p:cNvPr>
          <p:cNvSpPr txBox="1"/>
          <p:nvPr/>
        </p:nvSpPr>
        <p:spPr>
          <a:xfrm>
            <a:off x="17516170" y="2547204"/>
            <a:ext cx="440100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Aurelio,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optimizar las fotos citadas y subirlas a la nube.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3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6226" y="974035"/>
            <a:ext cx="18351447" cy="145057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36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Tríptico “El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arocho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y sus características” </a:t>
            </a: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Realice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investigación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acerca de los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del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arocho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indumentaria, accesorios, instrumentos musicales para su interpretación, sones más representativos y clasificación, definición y características de un fandango, etc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.). 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tríptico informativo o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infografía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donde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haga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mención de lo investigado (incluir información, fotos o ilustraciones). </a:t>
            </a:r>
          </a:p>
          <a:p>
            <a:pPr marL="1563370" lvl="1" indent="-742950" algn="just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8040" lvl="2" indent="-457200">
              <a:buFont typeface="+mj-lt"/>
              <a:buAutoNum type="alphaLcParenR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lo considera necesario, para enriquecer sus explicaciones con imágenes o fotografías, puede emplear las siguientes herramientas: </a:t>
            </a: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https://unsplash.com/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Creative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 CC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cc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https://search.creativecommons.org/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Flickr. (s. f.). Flickr.com.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https://www.flickr.com/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Pexels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 Pexels.com. Pexels.com.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https://www.pexels.com/es-es/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Pixabay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 Pixabay.com.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https://pixabay.com/es/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Freepik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(2021, 21 julio).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https://www.freepik.com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Contributors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Wikimedia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(2021, 14 julio).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Page. Wikimedia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commons.wikimedia.org/wiki/Main_Page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0420" lvl="1" algn="just"/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0840" lvl="2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Para la elaboración del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triptico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</a:t>
            </a:r>
            <a:r>
              <a:rPr lang="es-E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én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basarse en las siguientes 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(s. f.). ¿Qué vas a diseñar</a:t>
            </a:r>
            <a:r>
              <a:rPr lang="es-MX" sz="24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Canva.com.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https://www.canva.com/es_mx/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4795" lvl="3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Spark.adobe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 (s. f.). </a:t>
            </a:r>
            <a:r>
              <a:rPr lang="es-MX" sz="24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Crear imágenes, </a:t>
            </a:r>
            <a:r>
              <a:rPr lang="es-MX" sz="2400" i="1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vIdeos</a:t>
            </a:r>
            <a:r>
              <a:rPr lang="es-MX" sz="24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y relatos web de forma gratuita en cuestión de minutos | Adobe </a:t>
            </a:r>
            <a:r>
              <a:rPr lang="es-MX" sz="2400" i="1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Spark</a:t>
            </a:r>
            <a:r>
              <a:rPr lang="es-MX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 Spark.adobe.com.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spark.adobe.com/es-ES/sp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ideas propias, originales y creativas.</a:t>
            </a: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Redacción sin faltas de ortografía y buen uso de la sintaxis.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Expresión de las ideas con claridad. </a:t>
            </a: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Profundidad en la comprensión del tema. </a:t>
            </a: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Aportaciones relevantes. </a:t>
            </a: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Citación con base en el 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Publicaciones de la APA, 7ª. ed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ello consulte la siguiente página: Sánchez, C. (2020, 24 noviembre).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APA. 7a. edición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Normas-apa.org. Blog.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https://normas-apa.org/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También puede descargar el manual en formato PDF directamente desde: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https://normas-apa.org/wp-content/uploads/Guia-Normas-APA-7ma-edicion.pdf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 bien, consulte el video acerca del uso del modo de gestor de referencias bibliográficas en: Juan Pablo García Cuevas. (2020, 16 diciembre).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Scribbr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[Video]. YouTube.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</a:t>
            </a:r>
            <a:r>
              <a:rPr lang="es-ES_tradnl" sz="2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youtu.be/p8Dq48YsZvY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620" lvl="1" indent="-457200" fontAlgn="base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Act2_PrimerApellidoyPrimerNombre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Por ejemplo: Act2_VillanuevaTeresa 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620" lvl="1" indent="-45720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su evidencia (preferentemente en formato PDF),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2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entregas</a:t>
            </a: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6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1425" y="1789266"/>
            <a:ext cx="18336126" cy="13332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 3.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Pasos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jarocho.</a:t>
            </a:r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  <a:endParaRPr lang="es-MX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nuevamente los videos del tema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 del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arocho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Practique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cuantas veces sea necesario para su ejecución. </a:t>
            </a:r>
            <a:endParaRPr lang="es-MX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Realice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video de cuerpo completo en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que muestre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aprendido (mínimo 4 repeticiones de cada paso). Puede ser un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editado en donde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muestre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cuatro pasos vistos o lo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de manera individual. Es importante que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audio en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 por si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contando en voz alta (por lo que no hay ningún problema). También es importante que los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practique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grabarse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pues el video enviado debe ser la conclusión de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previa.</a:t>
            </a: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 continuar practicando los pasos de este video, pues en la siguiente actividad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deberá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una secuencia y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servirán de apoyo.</a:t>
            </a:r>
            <a:endParaRPr lang="es-MX" sz="2400" dirty="0">
              <a:solidFill>
                <a:schemeClr val="tx1"/>
              </a:solidFill>
            </a:endParaRPr>
          </a:p>
          <a:p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Claridad en los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observados en los videos.</a:t>
            </a:r>
          </a:p>
          <a:p>
            <a:pPr lvl="1"/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Velocidad moderada en la realización de los pasos.</a:t>
            </a: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 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Actx3PrimerApellidoyPrimerNombre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Por ejemplo: 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Act3_VillanuevaTeresa.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 en formato MP4, al apartado </a:t>
            </a:r>
            <a:r>
              <a:rPr lang="es-MX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3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entregas</a:t>
            </a:r>
          </a:p>
          <a:p>
            <a:endParaRPr lang="es-ES_tradnl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subir sus videos, puede comprimirlos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cualquier aplicación para disminuir su calidad y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s-E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s-E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 más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subirlos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descargarlos.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7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82053" y="1005840"/>
            <a:ext cx="18336126" cy="13197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36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Secuencia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“El </a:t>
            </a:r>
            <a:r>
              <a:rPr lang="es-ES_tradnl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_tradnl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andanguito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457200" indent="-457200"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Después de haber revisado los videos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tema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_tradnl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andanguito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realizado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el ejercicio sobre los pasos del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arocho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apóyese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del video que más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haya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ayudado a comprender la secuencia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ejecute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siguiente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secuencia: </a:t>
            </a:r>
          </a:p>
          <a:p>
            <a:pPr marL="457200" indent="-457200"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veces zapateado de cinco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veces deslizados sencillos (iniciando pie izquierdo abajo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veces deslizados sencillos con seguidilla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veces zapateado de cuatro (iniciando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veces zapateado de cinco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veces deslizados sencillos (iniciando pie izquierdo abajo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veces deslizados sencillos con seguidilla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veces zapateado de cuatro (iniciando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veces zapateado de cinco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veces deslizados sencillos (iniciando pie izquierdo abajo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veces deslizados sencillos con seguidilla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veces zapateado de cuatro (iniciando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veces zapateado de cinco (siempre pie izquierdo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Remate pie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izquierdo.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 algn="just">
              <a:buFont typeface="+mj-lt"/>
              <a:buAutoNum type="alphaL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s-MX" sz="2400" dirty="0" smtClean="0">
                <a:solidFill>
                  <a:schemeClr val="tx1"/>
                </a:solidFill>
                <a:latin typeface="Arial"/>
                <a:cs typeface="Arial"/>
              </a:rPr>
              <a:t>Practique </a:t>
            </a:r>
            <a:r>
              <a:rPr lang="es-MX" sz="2400" dirty="0">
                <a:solidFill>
                  <a:schemeClr val="tx1"/>
                </a:solidFill>
                <a:latin typeface="Arial"/>
                <a:cs typeface="Arial"/>
              </a:rPr>
              <a:t>la secuencia cuantas veces sea </a:t>
            </a:r>
            <a:r>
              <a:rPr lang="es-MX" sz="2400" dirty="0" smtClean="0">
                <a:solidFill>
                  <a:schemeClr val="tx1"/>
                </a:solidFill>
                <a:latin typeface="Arial"/>
                <a:cs typeface="Arial"/>
              </a:rPr>
              <a:t>necesario </a:t>
            </a:r>
            <a:r>
              <a:rPr lang="es-MX" sz="2400" dirty="0">
                <a:solidFill>
                  <a:schemeClr val="tx1"/>
                </a:solidFill>
                <a:latin typeface="Arial"/>
                <a:cs typeface="Arial"/>
              </a:rPr>
              <a:t>para su </a:t>
            </a:r>
            <a:r>
              <a:rPr lang="es-MX" sz="2400" dirty="0" smtClean="0">
                <a:solidFill>
                  <a:schemeClr val="tx1"/>
                </a:solidFill>
                <a:latin typeface="Arial"/>
                <a:cs typeface="Arial"/>
              </a:rPr>
              <a:t>ejecución. </a:t>
            </a:r>
            <a:endParaRPr lang="es-MX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Realice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video de cuerpo completo en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que muestre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aprendido con música. Es importante que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incluya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audio en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videos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si </a:t>
            </a:r>
            <a:r>
              <a:rPr lang="es-ES_tradnl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contando (por ahora no hay problema de que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voz alta, tampoco si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versión del video en donde yo estoy contando). </a:t>
            </a:r>
          </a:p>
          <a:p>
            <a:pPr marL="457200" indent="-457200">
              <a:buAutoNum type="arabicPeriod"/>
            </a:pPr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Es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 que los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practique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grabarse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pues el video enviado debe ser la conclusión de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 previa.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2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83771" y="1354309"/>
            <a:ext cx="182226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Claridad en los pasos. </a:t>
            </a: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Avance en memorizar la secuencia. </a:t>
            </a: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Ritmo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885" lvl="1" indent="-457200" fontAlgn="base">
              <a:buFont typeface="+mj-lt"/>
              <a:buAutoNum type="arabicPeriod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Titule el archivo bajo la siguiente nomenclatura: 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Act4_PrimerApellidoyPrimerNombre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Act4_VillanuevaTeresa.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885" lvl="1" indent="-457200">
              <a:buFont typeface="+mj-lt"/>
              <a:buAutoNum type="arabicPeriod"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evidencia en formato MP4, al apartado </a:t>
            </a:r>
            <a:r>
              <a:rPr lang="es-MX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Actividad </a:t>
            </a:r>
            <a:r>
              <a:rPr lang="es-MX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la plataforma EMINUS 4, a más tardar en la fecha establecida en el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Calendario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 entregas</a:t>
            </a:r>
          </a:p>
          <a:p>
            <a:endParaRPr 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NOTA: En caso de tener dificultad para subir sus videos, puede comprimirlos con cualquier aplicación para disminuir su calidad y as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í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á más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 fácil subirlos o descargarlos.</a:t>
            </a:r>
            <a:r>
              <a:rPr lang="es-ES_tradnl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5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5098" y="489857"/>
            <a:ext cx="17559553" cy="1442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_tradnl" altLang="es-MX" sz="3200" b="1" dirty="0">
                <a:latin typeface="Arial"/>
                <a:cs typeface="Arial"/>
              </a:rPr>
              <a:t>Fuentes de </a:t>
            </a:r>
            <a:r>
              <a:rPr lang="es-ES_tradnl" altLang="es-MX" sz="3200" b="1" dirty="0" smtClean="0">
                <a:latin typeface="Arial"/>
                <a:cs typeface="Arial"/>
              </a:rPr>
              <a:t>información</a:t>
            </a:r>
            <a:endParaRPr lang="es-ES_tradnl" altLang="es-MX" sz="3200" b="1" dirty="0">
              <a:latin typeface="Arial"/>
              <a:cs typeface="Arial"/>
            </a:endParaRPr>
          </a:p>
          <a:p>
            <a:r>
              <a:rPr lang="es-ES_tradnl" sz="2400" b="1" dirty="0">
                <a:latin typeface="Arial"/>
                <a:cs typeface="Arial"/>
              </a:rPr>
              <a:t>Básicas</a:t>
            </a:r>
            <a:r>
              <a:rPr lang="es-ES_tradnl" sz="2400" b="1" dirty="0" smtClean="0">
                <a:latin typeface="Arial"/>
                <a:cs typeface="Arial"/>
              </a:rPr>
              <a:t>:</a:t>
            </a:r>
          </a:p>
          <a:p>
            <a:endParaRPr lang="es-MX" sz="2400" b="1" dirty="0">
              <a:latin typeface="Arial"/>
              <a:cs typeface="Arial"/>
            </a:endParaRPr>
          </a:p>
          <a:p>
            <a:pPr marL="495300" indent="-495300">
              <a:lnSpc>
                <a:spcPct val="115000"/>
              </a:lnSpc>
            </a:pP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Barahona, A. (2009, enero). El son jarocho: un tesoro que debemos conservar. </a:t>
            </a:r>
            <a:r>
              <a:rPr lang="es-MX" sz="2400" i="1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REVISTA EntreVerAndo, 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19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  <a:hlinkClick r:id="rId2">
                  <a:extLst>
                    <a:ext uri="{A12FA001-AC4F-418D-AE19-62706E023703}">
                      <ahyp:hlinkClr xmlns:lc="http://schemas.openxmlformats.org/drawingml/2006/lockedCanvas" xmlns=""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23. 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  <a:hlinkClick r:id="rId2"/>
              </a:rPr>
              <a:t>https://</a:t>
            </a: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  <a:hlinkClick r:id="rId2"/>
              </a:rPr>
              <a:t>cdigital.uv.mx/bitstream/handle/123456789/8933/ar4_p19-23_2009-3.pdf?sequence=1&amp;isAllowed=y</a:t>
            </a:r>
            <a:endParaRPr lang="es-MX" sz="2400" dirty="0" smtClean="0">
              <a:solidFill>
                <a:schemeClr val="tx1"/>
              </a:solidFill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455613" lvl="0" indent="-455613">
              <a:lnSpc>
                <a:spcPct val="115000"/>
              </a:lnSpc>
            </a:pPr>
            <a:r>
              <a:rPr lang="es-MX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Figueroa, </a:t>
            </a:r>
            <a:r>
              <a:rPr lang="es-MX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R. (s.f.) </a:t>
            </a:r>
            <a:r>
              <a:rPr lang="es-MX" sz="2400" i="1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Historia del </a:t>
            </a:r>
            <a:r>
              <a:rPr lang="es-MX" sz="2400" i="1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son </a:t>
            </a:r>
            <a:r>
              <a:rPr lang="es-MX" sz="2400" i="1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j</a:t>
            </a:r>
            <a:r>
              <a:rPr lang="es-MX" sz="2400" i="1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arocho</a:t>
            </a:r>
            <a:r>
              <a:rPr lang="es-MX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. Comosuena.com </a:t>
            </a:r>
            <a:r>
              <a:rPr lang="es-MX" sz="2400" dirty="0">
                <a:solidFill>
                  <a:schemeClr val="tx1"/>
                </a:solidFill>
                <a:latin typeface="Arial"/>
                <a:ea typeface="Times New Roman" panose="02020603050405020304" pitchFamily="18" charset="0"/>
                <a:cs typeface="Arial"/>
                <a:hlinkClick r:id="rId3"/>
              </a:rPr>
              <a:t>http://www.tlaco.com.mx/cultura/pdf/SonJarocho.pdf</a:t>
            </a:r>
            <a:endParaRPr lang="es-MX" sz="2400" dirty="0">
              <a:solidFill>
                <a:schemeClr val="tx1"/>
              </a:solidFill>
              <a:latin typeface="Arial"/>
              <a:ea typeface="Times New Roman" panose="02020603050405020304" pitchFamily="18" charset="0"/>
              <a:cs typeface="Arial"/>
            </a:endParaRPr>
          </a:p>
          <a:p>
            <a:pPr marL="455613" lvl="0" indent="-455613">
              <a:lnSpc>
                <a:spcPct val="115000"/>
              </a:lnSpc>
            </a:pP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Secretaria 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de Cultura. </a:t>
            </a: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(2019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). </a:t>
            </a:r>
            <a:r>
              <a:rPr lang="es-MX" sz="2400" i="1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Cántame </a:t>
            </a:r>
            <a:r>
              <a:rPr lang="es-MX" sz="2400" i="1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un </a:t>
            </a:r>
            <a:r>
              <a:rPr lang="es-MX" sz="2400" i="1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son </a:t>
            </a:r>
            <a:r>
              <a:rPr lang="es-MX" sz="2400" i="1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j</a:t>
            </a:r>
            <a:r>
              <a:rPr lang="es-MX" sz="2400" i="1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arocho</a:t>
            </a: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. </a:t>
            </a:r>
            <a:r>
              <a:rPr lang="es-MX" sz="2400" i="1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Mexicana</a:t>
            </a: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. </a:t>
            </a:r>
            <a:r>
              <a:rPr lang="es-MX" sz="2400" dirty="0">
                <a:latin typeface="Arial" charset="0"/>
                <a:ea typeface="Arial" charset="0"/>
                <a:cs typeface="Arial" charset="0"/>
              </a:rPr>
              <a:t>Dirección General de Tecnologías de la Información y Comunicaciones de la Secretaría de </a:t>
            </a:r>
            <a:r>
              <a:rPr lang="es-MX" sz="2400" dirty="0" smtClean="0">
                <a:latin typeface="Arial" charset="0"/>
                <a:ea typeface="Arial" charset="0"/>
                <a:cs typeface="Arial" charset="0"/>
              </a:rPr>
              <a:t>Cultura.</a:t>
            </a: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  <a:hlinkClick r:id="rId4"/>
              </a:rPr>
              <a:t>https://mexicana.cultura.gob.mx/es/repositorio/x2b5egs060-4</a:t>
            </a:r>
            <a:endParaRPr lang="es-MX" sz="2400" dirty="0">
              <a:solidFill>
                <a:schemeClr val="tx1"/>
              </a:solidFill>
              <a:latin typeface="Arial"/>
              <a:ea typeface="Arial" panose="020B0604020202020204" pitchFamily="34" charset="0"/>
              <a:cs typeface="Arial"/>
            </a:endParaRPr>
          </a:p>
          <a:p>
            <a:pPr marL="342900" lvl="0" indent="-342900">
              <a:lnSpc>
                <a:spcPct val="115000"/>
              </a:lnSpc>
              <a:buFont typeface="Calibri Light" panose="020F0302020204030204" pitchFamily="34" charset="0"/>
              <a:buChar char="-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latin typeface="Arial"/>
                <a:cs typeface="Arial"/>
              </a:rPr>
              <a:t>Complementarias</a:t>
            </a:r>
            <a:r>
              <a:rPr lang="es-ES_tradnl" sz="2400" b="1" dirty="0" smtClean="0">
                <a:latin typeface="Arial"/>
                <a:cs typeface="Arial"/>
              </a:rPr>
              <a:t>:</a:t>
            </a:r>
          </a:p>
          <a:p>
            <a:endParaRPr lang="es-MX" sz="2400" b="1" dirty="0">
              <a:latin typeface="Arial"/>
              <a:cs typeface="Arial"/>
            </a:endParaRPr>
          </a:p>
          <a:p>
            <a:pPr marL="635000" indent="-615950">
              <a:lnSpc>
                <a:spcPct val="115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Fernández, M. A. (2006). Segunda Parte. Investigación Empírica. III. Una “gran” historia. </a:t>
            </a:r>
            <a:r>
              <a:rPr lang="es-MX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En </a:t>
            </a:r>
            <a:r>
              <a:rPr lang="es-MX" sz="2400" i="1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Procesos </a:t>
            </a:r>
            <a:r>
              <a:rPr lang="es-MX" sz="2400" i="1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cognitivos en la construcción de la identidad del </a:t>
            </a:r>
            <a:r>
              <a:rPr lang="es-MX" sz="2400" i="1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son </a:t>
            </a:r>
            <a:r>
              <a:rPr lang="es-MX" sz="2400" i="1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j</a:t>
            </a:r>
            <a:r>
              <a:rPr lang="es-MX" sz="2400" i="1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arocho </a:t>
            </a:r>
            <a:r>
              <a:rPr lang="es-ES_tradnl" sz="2400" dirty="0" smtClean="0"/>
              <a:t>[</a:t>
            </a:r>
            <a:r>
              <a:rPr lang="es-MX" sz="2400" dirty="0" smtClean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Tesis</a:t>
            </a:r>
            <a:r>
              <a:rPr lang="es-ES_tradnl" sz="2400" dirty="0" smtClean="0"/>
              <a:t>]</a:t>
            </a:r>
            <a:r>
              <a:rPr lang="es-MX" sz="2400" i="1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 </a:t>
            </a:r>
            <a:r>
              <a:rPr lang="es-MX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(pp. 95-132</a:t>
            </a:r>
            <a:r>
              <a:rPr lang="es-MX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). </a:t>
            </a:r>
            <a:r>
              <a:rPr lang="es-MX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Editorial de la Universidad </a:t>
            </a:r>
            <a:r>
              <a:rPr lang="es-MX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de </a:t>
            </a:r>
            <a:r>
              <a:rPr lang="es-MX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Granada. </a:t>
            </a:r>
            <a:r>
              <a:rPr lang="es-MX" sz="2400" u="none" strike="noStrike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s-MX" sz="2400" u="none" strike="noStrike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://digibug.ugr.es/handle/10481/1630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rPr>
              <a:t> </a:t>
            </a: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000" lvl="0" indent="-615950">
              <a:lnSpc>
                <a:spcPct val="115000"/>
              </a:lnSpc>
              <a:spcAft>
                <a:spcPts val="800"/>
              </a:spcAft>
            </a:pPr>
            <a:r>
              <a:rPr lang="es-ES_tradnl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Tele UV. (2021, 19 </a:t>
            </a:r>
            <a:r>
              <a:rPr lang="es-ES_tradnl" sz="2400" dirty="0" smtClean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agosto</a:t>
            </a:r>
            <a:r>
              <a:rPr lang="es-ES_tradnl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). </a:t>
            </a:r>
            <a:r>
              <a:rPr lang="es-ES_tradnl" sz="2400" i="1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Veracruz Afrodescendiente. Capítulo 1. La impronta africana en el Estado de Veracruz</a:t>
            </a:r>
            <a:r>
              <a:rPr lang="es-ES_tradnl" sz="24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</a:rPr>
              <a:t> [video]. YouTube. </a:t>
            </a:r>
            <a:r>
              <a:rPr lang="es-ES_tradnl" sz="2400" u="none" strike="noStrike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Arial"/>
                <a:hlinkClick r:id="rId6"/>
              </a:rPr>
              <a:t>https://www.youtube.com/watch?v=07JncbiQbIk&amp;list=PLlUi5F-vJTkNTsu7qYJAniwQD8Rgh8zCc</a:t>
            </a:r>
            <a:endParaRPr lang="es-ES_tradnl" sz="2400" u="none" strike="noStrike" dirty="0">
              <a:solidFill>
                <a:schemeClr val="tx1"/>
              </a:solidFill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635000" indent="-615950">
              <a:lnSpc>
                <a:spcPct val="115000"/>
              </a:lnSpc>
              <a:spcAft>
                <a:spcPts val="800"/>
              </a:spcAft>
            </a:pP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García </a:t>
            </a:r>
            <a:r>
              <a:rPr lang="es-MX" sz="2400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León, A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s-ES_tradnl" sz="2400" dirty="0" smtClean="0"/>
              <a:t>&amp; 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Rumazo, L. </a:t>
            </a:r>
            <a:r>
              <a:rPr lang="es-MX" sz="2400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(2006). Introducción.</a:t>
            </a:r>
            <a:r>
              <a:rPr lang="es-MX" sz="2400" i="1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</a:t>
            </a:r>
            <a:r>
              <a:rPr lang="es-MX" sz="2400" i="1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Fandango</a:t>
            </a:r>
            <a:r>
              <a:rPr lang="es-MX" sz="2400" i="1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El ritual del mundo jarocho a través de los </a:t>
            </a:r>
            <a:r>
              <a:rPr lang="es-MX" sz="2400" i="1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siglos 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(pp. 13-17), Consejo Nacional para la Cultura y las Artes</a:t>
            </a:r>
            <a:r>
              <a:rPr lang="es-ES_tradnl" sz="2400" dirty="0" smtClean="0"/>
              <a:t>/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Instituto Veracruzano de Cultura</a:t>
            </a:r>
            <a:r>
              <a:rPr lang="es-ES_tradnl" sz="2400" dirty="0" smtClean="0"/>
              <a:t>/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Programa de Desarrollo Cultural del Sotavento.</a:t>
            </a:r>
            <a:r>
              <a:rPr lang="es-MX" sz="2400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635000" lvl="0" indent="-615950">
              <a:lnSpc>
                <a:spcPct val="115000"/>
              </a:lnSpc>
              <a:spcAft>
                <a:spcPts val="800"/>
              </a:spcAft>
            </a:pPr>
            <a:r>
              <a:rPr lang="es-ES_tradnl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Figueroa, </a:t>
            </a:r>
            <a:r>
              <a:rPr lang="es-ES_tradnl" sz="2400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R. (2007). Capítulo III: Desarrollo histórico. En </a:t>
            </a:r>
            <a:r>
              <a:rPr lang="es-ES_tradnl" sz="2400" i="1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</a:t>
            </a:r>
            <a:r>
              <a:rPr lang="es-ES_tradnl" sz="2400" i="1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jarocho</a:t>
            </a:r>
            <a:r>
              <a:rPr lang="es-ES_tradnl" sz="2400" i="1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Guía </a:t>
            </a:r>
            <a:r>
              <a:rPr lang="es-ES_tradnl" sz="2400" i="1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histórico</a:t>
            </a:r>
            <a:r>
              <a:rPr lang="es-MX" sz="24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-</a:t>
            </a:r>
            <a:r>
              <a:rPr lang="es-ES_tradnl" sz="2400" i="1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musical. </a:t>
            </a:r>
            <a:r>
              <a:rPr lang="es-MX" sz="2400" dirty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Consejo Nacional para la Cultura y las </a:t>
            </a:r>
            <a:r>
              <a:rPr lang="es-MX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Artes</a:t>
            </a:r>
            <a:r>
              <a:rPr lang="es-ES_tradnl" sz="2400" dirty="0" smtClean="0"/>
              <a:t>/</a:t>
            </a:r>
            <a:r>
              <a:rPr lang="es-ES_tradnl" sz="2400" dirty="0" smtClean="0">
                <a:solidFill>
                  <a:schemeClr val="tx1"/>
                </a:solidFill>
                <a:highlight>
                  <a:srgbClr val="99CCFF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Fondo Nacional para la Cultura y las Artes.</a:t>
            </a:r>
            <a:endParaRPr lang="es-ES_tradnl" sz="2400" dirty="0">
              <a:solidFill>
                <a:schemeClr val="tx1"/>
              </a:solidFill>
              <a:highlight>
                <a:srgbClr val="99CCFF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_tradnl" sz="3200" dirty="0">
              <a:solidFill>
                <a:schemeClr val="tx1"/>
              </a:solidFill>
              <a:latin typeface="Arial"/>
              <a:ea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7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65098" y="1113621"/>
            <a:ext cx="17559553" cy="1374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_tradnl" altLang="es-MX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Autora de la experiencia educativa: Gabriela Gallegos Arcos</a:t>
            </a:r>
          </a:p>
          <a:p>
            <a:pPr algn="just"/>
            <a:endParaRPr lang="es-ES_tradnl" altLang="es-MX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Estudios</a:t>
            </a:r>
            <a:r>
              <a:rPr lang="es-MX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MX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s-ES_tradnl" sz="2800" dirty="0"/>
              <a:t>Licenciatura en Educación Artística con Énfasis en </a:t>
            </a:r>
            <a:r>
              <a:rPr lang="es-ES_tradnl" sz="2800" dirty="0" smtClean="0"/>
              <a:t>Danza por el Instituto </a:t>
            </a:r>
            <a:r>
              <a:rPr lang="es-ES_tradnl" sz="2800" dirty="0"/>
              <a:t>Superior de Artes Escénicas </a:t>
            </a:r>
            <a:r>
              <a:rPr lang="es-ES_tradnl" sz="2800" dirty="0" err="1" smtClean="0"/>
              <a:t>Nandehui</a:t>
            </a:r>
            <a:r>
              <a:rPr lang="es-ES_tradnl" sz="2800" dirty="0" smtClean="0"/>
              <a:t>.</a:t>
            </a:r>
          </a:p>
          <a:p>
            <a:pPr marL="457200" lvl="0" indent="-457200" algn="just">
              <a:buFont typeface="Arial" charset="0"/>
              <a:buChar char="•"/>
            </a:pPr>
            <a:r>
              <a:rPr lang="es-ES_tradnl" sz="2800" dirty="0"/>
              <a:t>Licenciatura en </a:t>
            </a:r>
            <a:r>
              <a:rPr lang="es-ES_tradnl" sz="2800" dirty="0" smtClean="0"/>
              <a:t>Contaduría </a:t>
            </a:r>
            <a:r>
              <a:rPr lang="es-ES_tradnl" sz="2800" dirty="0"/>
              <a:t>por la Universidad </a:t>
            </a:r>
            <a:r>
              <a:rPr lang="es-ES_tradnl" sz="2800" dirty="0" smtClean="0"/>
              <a:t>Veracruzana.</a:t>
            </a:r>
            <a:r>
              <a:rPr lang="es-MX" sz="2800" dirty="0"/>
              <a:t> </a:t>
            </a:r>
            <a:endParaRPr lang="es-MX" sz="2800" dirty="0" smtClean="0"/>
          </a:p>
          <a:p>
            <a:pPr marL="457200" lvl="0" indent="-457200" algn="just">
              <a:buFont typeface="Arial" charset="0"/>
              <a:buChar char="•"/>
            </a:pPr>
            <a:r>
              <a:rPr lang="es-MX" sz="2800" dirty="0" smtClean="0"/>
              <a:t>Maestría </a:t>
            </a:r>
            <a:r>
              <a:rPr lang="es-MX" sz="2800" dirty="0"/>
              <a:t>en Educación del Área de Artes por la Universidad de Baja </a:t>
            </a:r>
            <a:r>
              <a:rPr lang="es-MX" sz="2800" dirty="0" smtClean="0"/>
              <a:t>California.</a:t>
            </a:r>
            <a:endParaRPr lang="es-MX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es-ES_tradnl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anterior:</a:t>
            </a:r>
            <a:endParaRPr lang="es-MX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8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s-MX" sz="2800" dirty="0" smtClean="0"/>
              <a:t>Docente de la asignatura Danza folkl</a:t>
            </a:r>
            <a:r>
              <a:rPr lang="es-ES" sz="2800" dirty="0" err="1" smtClean="0"/>
              <a:t>órica</a:t>
            </a:r>
            <a:r>
              <a:rPr lang="es-ES" sz="2800" dirty="0" smtClean="0"/>
              <a:t> mexicana en la Licenciatura en Educación Artística con Énfasis en Danza en el ISAE </a:t>
            </a:r>
            <a:r>
              <a:rPr lang="es-ES" sz="2800" dirty="0" err="1" smtClean="0"/>
              <a:t>Nandehui</a:t>
            </a:r>
            <a:r>
              <a:rPr lang="es-ES" sz="2800" dirty="0" smtClean="0"/>
              <a:t>.</a:t>
            </a:r>
            <a:endParaRPr lang="es-MX" sz="2800" dirty="0"/>
          </a:p>
          <a:p>
            <a:pPr algn="just"/>
            <a:endParaRPr lang="es-ES_tradn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actual/función:</a:t>
            </a:r>
          </a:p>
          <a:p>
            <a:pPr algn="just"/>
            <a:endParaRPr lang="es-ES_tradnl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s-MX" sz="2800" dirty="0"/>
              <a:t>Integrante del Ballet </a:t>
            </a:r>
            <a:r>
              <a:rPr lang="es-MX" sz="2800" dirty="0" smtClean="0"/>
              <a:t>Folklórico </a:t>
            </a:r>
            <a:r>
              <a:rPr lang="es-MX" sz="2800" dirty="0"/>
              <a:t>de la Universidad Veracruzana desde el año 2002. </a:t>
            </a:r>
            <a:endParaRPr lang="es-MX" sz="28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s-MX" sz="2800" dirty="0" smtClean="0"/>
              <a:t>Actualmente </a:t>
            </a:r>
            <a:r>
              <a:rPr lang="es-MX" sz="2800" dirty="0"/>
              <a:t>desempeña el cargo de asistente de dirección de dicha compañía. </a:t>
            </a:r>
            <a:endParaRPr lang="es-MX" sz="2800" dirty="0" smtClean="0"/>
          </a:p>
          <a:p>
            <a:pPr marL="457200" indent="-457200" algn="just">
              <a:buFont typeface="Arial" charset="0"/>
              <a:buChar char="•"/>
            </a:pPr>
            <a:r>
              <a:rPr lang="es-MX" sz="2800" dirty="0" smtClean="0"/>
              <a:t>Así </a:t>
            </a:r>
            <a:r>
              <a:rPr lang="es-MX" sz="2800" dirty="0"/>
              <a:t>mismo, imparte experiencias educativas en el Área de Formación de Elección Libre de la </a:t>
            </a:r>
            <a:r>
              <a:rPr lang="es-MX" sz="2800" dirty="0" smtClean="0"/>
              <a:t>Universidad Veracruzana. </a:t>
            </a:r>
            <a:endParaRPr lang="es-MX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altLang="es-MX" sz="29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altLang="es-MX" sz="29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_tradnl" altLang="es-MX" sz="29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2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32724" y="1086339"/>
            <a:ext cx="11884405" cy="1058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 1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jarocho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80186" y="4050163"/>
            <a:ext cx="7296723" cy="4762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algn="just"/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El Son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jarocho 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es una de las expresiones folklóricas más importantes de nuestro país, pues en él convergen nuestras raíces, historia y tradiciones. A través de él podemos conocer un poco más de las influencias y afluencias del pasado en la música y la danza que prevalecen hasta nuestros tiempos. Es un género musical que surgió a través de diversos acontecimientos históricos de nuestro país. Podríamos afirmar que algunos de los sones que conocemos en nuestros días tienen su origen en la música barroca de la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Corte 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de la Nueva España, de acuerdo </a:t>
            </a:r>
            <a:r>
              <a:rPr lang="es-ES_tradn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Códice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Saldivar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V (García de León, 2006). El impulso otorgado a este género, durante las últimas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décadas, 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principalmente debido al movimiento </a:t>
            </a:r>
            <a:r>
              <a:rPr lang="es-ES_tradn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jaranero, ha 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permitido una amplia difusión y transición al siglo XXI con lo cual se promueve su evolución.</a:t>
            </a:r>
            <a:endParaRPr lang="es-MX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04555" y="106700"/>
            <a:ext cx="5546903" cy="294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MX"/>
            </a:defPPr>
            <a:lvl1pPr algn="ctr"/>
          </a:lstStyle>
          <a:p>
            <a:endParaRPr lang="es-MX" sz="2109" dirty="0"/>
          </a:p>
        </p:txBody>
      </p:sp>
      <p:sp>
        <p:nvSpPr>
          <p:cNvPr id="11" name="Rectángulo 10"/>
          <p:cNvSpPr/>
          <p:nvPr/>
        </p:nvSpPr>
        <p:spPr>
          <a:xfrm>
            <a:off x="9874926" y="10555629"/>
            <a:ext cx="6279474" cy="3367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</a:p>
          <a:p>
            <a:pPr algn="just"/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Apreciar el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arocho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como una expresión de las tradiciones del estado de Veracruz, conociendo su historia y desarrollando habilidades y capacidades que sensibilicen al participante ante esta manifestación artística y cultural.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78131" y="3369545"/>
            <a:ext cx="15525751" cy="590193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10178964" y="4347838"/>
            <a:ext cx="5368755" cy="3945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78131" y="9288398"/>
            <a:ext cx="15525751" cy="590193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3067079" y="10138097"/>
            <a:ext cx="5368755" cy="3945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Imagen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696584" y="2102313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80186" y="2825690"/>
            <a:ext cx="8175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conocer toda la informaci</a:t>
            </a:r>
            <a:r>
              <a:rPr lang="es-E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haga clic en la flecha de la derecha.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08" y="2528777"/>
            <a:ext cx="664720" cy="6647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596635" y="6583564"/>
            <a:ext cx="542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Arial" charset="0"/>
              </a:rPr>
              <a:t>[1]</a:t>
            </a:r>
            <a:r>
              <a:rPr lang="es-ES_tradnl" sz="2000" dirty="0" smtClean="0"/>
              <a:t> </a:t>
            </a:r>
            <a:endParaRPr lang="es-ES_tradnl" sz="2000" dirty="0"/>
          </a:p>
        </p:txBody>
      </p:sp>
      <p:sp>
        <p:nvSpPr>
          <p:cNvPr id="5" name="Rectángulo 4"/>
          <p:cNvSpPr/>
          <p:nvPr/>
        </p:nvSpPr>
        <p:spPr>
          <a:xfrm>
            <a:off x="5663890" y="12407894"/>
            <a:ext cx="529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00" dirty="0" smtClean="0">
                <a:solidFill>
                  <a:srgbClr val="000000"/>
                </a:solidFill>
                <a:latin typeface="Calibri" charset="0"/>
                <a:ea typeface="Calibri" charset="0"/>
                <a:cs typeface="Arial" charset="0"/>
              </a:rPr>
              <a:t>[2]</a:t>
            </a:r>
            <a:r>
              <a:rPr lang="es-ES_tradnl" sz="2000" dirty="0" smtClean="0"/>
              <a:t> </a:t>
            </a:r>
            <a:endParaRPr lang="es-ES_tradnl" sz="2000" dirty="0"/>
          </a:p>
        </p:txBody>
      </p:sp>
      <p:sp>
        <p:nvSpPr>
          <p:cNvPr id="18" name="CuadroTexto 17">
            <a:extLst>
              <a:ext uri="{FF2B5EF4-FFF2-40B4-BE49-F238E27FC236}">
                <a16:creationId xmlns="" xmlns:a16="http://schemas.microsoft.com/office/drawing/2014/main" id="{84339946-E499-4A43-B589-7DC500C44D8D}"/>
              </a:ext>
            </a:extLst>
          </p:cNvPr>
          <p:cNvSpPr txBox="1"/>
          <p:nvPr/>
        </p:nvSpPr>
        <p:spPr>
          <a:xfrm>
            <a:off x="14974560" y="3084119"/>
            <a:ext cx="440100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Aurelio,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optimizar las fotos citadas y subirlas a la nube.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69541" y="633883"/>
            <a:ext cx="11866369" cy="981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 1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jarocho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14911" y="2715973"/>
            <a:ext cx="10352313" cy="49936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partir de la diapositiva 5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  <a:p>
            <a:pPr algn="ctr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Historia, antecedentes y evolución del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son jarocho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Elementos del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fandango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y del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jarocho.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Pasos del Son </a:t>
            </a:r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jarocho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1.4 Son “El </a:t>
            </a:r>
            <a:r>
              <a:rPr 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Fandanguito</a:t>
            </a:r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433674" y="11933954"/>
            <a:ext cx="6514784" cy="240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Fuentes de información</a:t>
            </a:r>
          </a:p>
          <a:p>
            <a:pPr algn="ctr"/>
            <a:r>
              <a:rPr lang="es-MX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Diapositiva 12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433674" y="8810305"/>
            <a:ext cx="6584388" cy="2543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Evidencias de desempeño</a:t>
            </a:r>
          </a:p>
          <a:p>
            <a:pPr algn="ctr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partir de la diapositiva 7 </a:t>
            </a:r>
            <a:endParaRPr 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334582" y="1939018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9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2133600" y="4029009"/>
            <a:ext cx="16062960" cy="3708143"/>
          </a:xfrm>
          <a:prstGeom prst="rect">
            <a:avLst/>
          </a:prstGeom>
          <a:solidFill>
            <a:srgbClr val="7D7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2072640" y="1255145"/>
            <a:ext cx="16642080" cy="2293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Historia, antecedentes y evolución del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Jarocho</a:t>
            </a:r>
            <a:endParaRPr lang="es-MX" sz="2400" b="1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primer módulo está diseñado para que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analice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investigue,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medio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diversas lecturas,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acerca de la historia y tradición del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jarocho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así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mismo, para que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algunos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pasos,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la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explicación presentada en los videos didácticos, que se muestran m</a:t>
            </a:r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ás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adelante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mismos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lo sensibilizarán ante esta expresión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_tradnl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más acerca de la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historia del son jarocho y su evolución,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invito a leer la siguiente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información.</a:t>
            </a:r>
          </a:p>
          <a:p>
            <a:pPr algn="just"/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Para ello, haga clic sobre la imagen:</a:t>
            </a:r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396391" y="0"/>
            <a:ext cx="6166757" cy="453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Experiencia Educativa</a:t>
            </a:r>
            <a:endParaRPr lang="es-MX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33600" y="4029009"/>
            <a:ext cx="6065520" cy="3708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Fotografía del son jarocho </a:t>
            </a:r>
            <a:endParaRPr lang="es-MX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98320" y="8007920"/>
            <a:ext cx="12877109" cy="971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continuación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 los siguientes documentos para conocer más sobre el son jarocho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entágono 5"/>
          <p:cNvSpPr/>
          <p:nvPr/>
        </p:nvSpPr>
        <p:spPr>
          <a:xfrm>
            <a:off x="2133600" y="9026878"/>
            <a:ext cx="7772400" cy="2320373"/>
          </a:xfrm>
          <a:prstGeom prst="homePlate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</a:pPr>
            <a:r>
              <a:rPr lang="es-MX" sz="200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Figueroa, 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R. (s.f.) </a:t>
            </a:r>
            <a:r>
              <a:rPr lang="es-MX" sz="2000" i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Historia del </a:t>
            </a:r>
            <a:r>
              <a:rPr lang="es-MX" sz="2000" i="1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son jarocho</a:t>
            </a:r>
            <a:r>
              <a:rPr lang="es-MX" sz="2000" i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/>
              </a:rPr>
              <a:t>http://www.tlaco.com.mx/cultura/pdf/SonJarocho.pdf</a:t>
            </a:r>
            <a:endParaRPr lang="es-MX" sz="2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Pentágono 9"/>
          <p:cNvSpPr/>
          <p:nvPr/>
        </p:nvSpPr>
        <p:spPr>
          <a:xfrm rot="10800000">
            <a:off x="9906000" y="8979387"/>
            <a:ext cx="7772400" cy="2320373"/>
          </a:xfrm>
          <a:prstGeom prst="homePlat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</a:pPr>
            <a:endParaRPr lang="es-MX" sz="2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393680" y="9849096"/>
            <a:ext cx="72847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Secretaria 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 Cultura. 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(2019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s-MX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Cántame </a:t>
            </a:r>
            <a:r>
              <a:rPr lang="es-MX" sz="2000" i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MX" sz="2000" i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son jarocho. 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Exposición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://mexicana.cultura.gob.mx/es/repositorio/x2b5egs060-4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234939" y="12581614"/>
            <a:ext cx="18317482" cy="2082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Ahora, revisa la siguiente </a:t>
            </a:r>
            <a:r>
              <a:rPr lang="es-ES_tradnl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</a:t>
            </a:r>
            <a:r>
              <a:rPr lang="es-E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concerniente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 son jarocho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_tradnl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en diapositivas de</a:t>
            </a:r>
            <a:r>
              <a:rPr lang="es-ES_tradnl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jarocho</a:t>
            </a:r>
            <a:r>
              <a:rPr lang="es-MX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 tesoro que debemos </a:t>
            </a:r>
            <a:r>
              <a:rPr lang="es-MX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conservar</a:t>
            </a:r>
          </a:p>
          <a:p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echa abajo 16"/>
          <p:cNvSpPr/>
          <p:nvPr/>
        </p:nvSpPr>
        <p:spPr>
          <a:xfrm>
            <a:off x="5151120" y="9250580"/>
            <a:ext cx="594360" cy="53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 abajo 19"/>
          <p:cNvSpPr/>
          <p:nvPr/>
        </p:nvSpPr>
        <p:spPr>
          <a:xfrm>
            <a:off x="13815060" y="9270781"/>
            <a:ext cx="594360" cy="530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8519160" y="4796782"/>
            <a:ext cx="9357360" cy="3287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orígenes del Son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jarocho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remontan a la época colonial con la llegada de los españoles a tierras veracruzanas, quienes trajeron consigo la religión,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instrumentos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musicales, 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ritmos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vestimenta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tradiciones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influencias de otras culturas como la africana y caribeña, estableciéndose en la región del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Sotavento,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dando una identidad propia a la región,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 que con el paso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años ha prevalecido y evolucionado.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rma en L 22"/>
          <p:cNvSpPr/>
          <p:nvPr/>
        </p:nvSpPr>
        <p:spPr>
          <a:xfrm rot="13684737">
            <a:off x="7522034" y="5381427"/>
            <a:ext cx="909353" cy="893185"/>
          </a:xfrm>
          <a:prstGeom prst="corner">
            <a:avLst/>
          </a:prstGeom>
          <a:solidFill>
            <a:srgbClr val="57DC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68490"/>
            <a:ext cx="664720" cy="66472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8107453"/>
            <a:ext cx="664720" cy="66472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2694297"/>
            <a:ext cx="664720" cy="6647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8506396" y="3601013"/>
            <a:ext cx="5755684" cy="3824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Aurelio, Este recuadro recrearlo en </a:t>
            </a:r>
            <a:r>
              <a:rPr lang="es-MX" dirty="0" err="1" smtClean="0"/>
              <a:t>genially</a:t>
            </a:r>
            <a:r>
              <a:rPr lang="es-MX" dirty="0" smtClean="0"/>
              <a:t>. El texto debe aparecer después de la imagen, deslizando a la derecha. La idea es que el texto aparezca al dar clic en la fecha o imagen, pero puede ajustarse de acuerdo a lo que puedas crear.  </a:t>
            </a:r>
            <a:endParaRPr lang="es-MX" dirty="0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84339946-E499-4A43-B589-7DC500C44D8D}"/>
              </a:ext>
            </a:extLst>
          </p:cNvPr>
          <p:cNvSpPr txBox="1"/>
          <p:nvPr/>
        </p:nvSpPr>
        <p:spPr>
          <a:xfrm>
            <a:off x="18506396" y="9354744"/>
            <a:ext cx="4401000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Aurelio, </a:t>
            </a:r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la cita en el recurso propuesto para presentar los textos de otra autoría.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84339946-E499-4A43-B589-7DC500C44D8D}"/>
              </a:ext>
            </a:extLst>
          </p:cNvPr>
          <p:cNvSpPr txBox="1"/>
          <p:nvPr/>
        </p:nvSpPr>
        <p:spPr>
          <a:xfrm>
            <a:off x="17678400" y="13562611"/>
            <a:ext cx="440100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diapositivas están en la carpeta.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8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9658" y="918293"/>
            <a:ext cx="18317482" cy="1032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del  Fandango y del Son </a:t>
            </a:r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jarocho</a:t>
            </a:r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09658" y="2773680"/>
            <a:ext cx="9043942" cy="117043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9983198" y="2773680"/>
            <a:ext cx="9043942" cy="11704320"/>
          </a:xfrm>
          <a:prstGeom prst="rect">
            <a:avLst/>
          </a:prstGeom>
          <a:solidFill>
            <a:srgbClr val="3BB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999218" y="1434506"/>
            <a:ext cx="8464822" cy="9810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arocho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tradición lírico-musical única que se ha popularizado principalmente en el estado de Veracruz y que al paso 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años ha evolucionado. Antiguamente esta manifestación estaba prohibida por la 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nquisición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sin 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embargo,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pobladores alejados de dicho 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juicio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animaban sus reuniones con coplas, música y danza, rasgos culturales que siguen presentes hasta nuestros tiempos y </a:t>
            </a:r>
            <a:r>
              <a:rPr lang="es-ES_tradnl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podemos 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observar en el </a:t>
            </a:r>
            <a:r>
              <a:rPr lang="es-ES_tradnl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“fandango”</a:t>
            </a:r>
            <a:r>
              <a:rPr lang="es-ES_tradn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el que no pueden faltar los bailadores, versadores y músicos interpretando el incomparable son jarocho. </a:t>
            </a:r>
            <a:endParaRPr lang="es-ES_tradnl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24000" y="9692640"/>
            <a:ext cx="7376160" cy="3870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Imagen sobre el son jarocho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847070" y="3078480"/>
            <a:ext cx="7376160" cy="3870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Imagen sobre el fandango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278382" y="7254240"/>
            <a:ext cx="8466818" cy="676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fandango, con el paso de los años se llenó de rituales, símbolos y reglas que podrían pasar inadvertidas por los observadores casuales pero, años posteriores a la Revolución mexicana, las expresiones culturales jarochas sufren una reestructuración al ser adaptadas para ser consumidas de forma masiva, pues en el cine mexicano se promovían “sones comerciales o de evolución”, como </a:t>
            </a:r>
            <a:r>
              <a:rPr lang="es-ES_tradnl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Bamba,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por ejemplo, que buscaban identificar las expresiones culturales mexicanas frente al mundo,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sustituyendo el espíritu del sotavento por jarochos de traje blanco y bailes estilizados. Esto trajo consigo que muchos músicos del sotavento emigraran a las grandes ciudades aprovechando la popularidad del género, provocando una merma de esta expresión. </a:t>
            </a:r>
          </a:p>
          <a:p>
            <a:pPr algn="just"/>
            <a:endParaRPr lang="es-ES_tradnl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Actualmente, el </a:t>
            </a:r>
            <a:r>
              <a:rPr lang="es-ES_tradnl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movimiento jaranero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intenta recuperar las bases de la tradición y una pervivencia del fandango como una de las tradiciones m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importantes del estado de Veracruz.</a:t>
            </a: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8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A9B50DD-7B26-4BA7-8EC8-3E0E974C5210}"/>
              </a:ext>
            </a:extLst>
          </p:cNvPr>
          <p:cNvSpPr txBox="1"/>
          <p:nvPr/>
        </p:nvSpPr>
        <p:spPr>
          <a:xfrm>
            <a:off x="1093472" y="540502"/>
            <a:ext cx="17484090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sz="24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1.3 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Pasos del </a:t>
            </a:r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jarocho</a:t>
            </a:r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2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lo vimos anteriormente, el son jarocho suele acompañarse del baile, el cual se ejecuta sobre una tarima emitiendo una combinación de sonidos y silencios al ritmo de la música, quedando como evidencia de la influencia española en nuestra cultura. </a:t>
            </a:r>
            <a:endParaRPr lang="es-ES_tradnl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Durante un fandango los sones jarochos pueden ser de muy larga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duración,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pero para un hecho escénico, es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decir,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 que vemos en un escenario, los sones sueles ser cortos.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son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jarocho se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divide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música, canto y estribillo,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mismas que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repiten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cuantas veces sea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necesario,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dependiendo de la duración deseada. </a:t>
            </a:r>
            <a:endParaRPr lang="es-ES_tradnl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Para leer la definición de la clasificación sobre los pasos del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jarocho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haga clic en el recuadro: </a:t>
            </a:r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_tradnl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93472" y="10294830"/>
            <a:ext cx="174840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continuación,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aprenderá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cuatro pasos del son jarocho (dos zapateados y dos descansos) los cuales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podrá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ejecutar en distintos tipos de sones (de montón, de pareja o de evolución). Cabe destacar que no son los únicos y que no son pasos exclusivos de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algún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 en especial.</a:t>
            </a:r>
          </a:p>
          <a:p>
            <a:pPr algn="just"/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invito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visualizar los siguientes videos en donde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podrá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aprenderlos y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sugiero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practicarlos las veces que lo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considere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necesario, ya que más adelante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tendrá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elaborar un video. </a:t>
            </a:r>
            <a:endParaRPr lang="es-ES_tradnl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Seleccione la pestaña que corresponda para visualizar cada uno de los videos: </a:t>
            </a:r>
            <a:endParaRPr lang="es-ES_tradnl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07920" y="5357070"/>
            <a:ext cx="4145280" cy="1645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Zapateado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407920" y="7825950"/>
            <a:ext cx="4145280" cy="1645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Descansos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7193280" y="5397560"/>
            <a:ext cx="10485120" cy="164592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Aquellos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pasos que emiten un sonido más fuerte en la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tarima. </a:t>
            </a:r>
            <a:r>
              <a:rPr lang="es-ES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ES_tradnl" sz="24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stos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realizan durante la música,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mientras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está tocando el son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jarocho,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pero sin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canto.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193280" y="7818540"/>
            <a:ext cx="10485120" cy="164592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 producirse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sonido de menos intensidad, se realizan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durante el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canto.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lo largo de los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estribillos de cada son se harán zapateados.</a:t>
            </a:r>
          </a:p>
          <a:p>
            <a:pPr algn="just"/>
            <a:endParaRPr lang="es-MX" sz="24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a 5">
            <a:extLst>
              <a:ext uri="{FF2B5EF4-FFF2-40B4-BE49-F238E27FC236}">
                <a16:creationId xmlns="" xmlns:a16="http://schemas.microsoft.com/office/drawing/2014/main" id="{3E4D3678-A59D-4B5B-A024-3951B075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0018"/>
              </p:ext>
            </p:extLst>
          </p:nvPr>
        </p:nvGraphicFramePr>
        <p:xfrm>
          <a:off x="1093472" y="13753298"/>
          <a:ext cx="172707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683">
                  <a:extLst>
                    <a:ext uri="{9D8B030D-6E8A-4147-A177-3AD203B41FA5}">
                      <a16:colId xmlns="" xmlns:a16="http://schemas.microsoft.com/office/drawing/2014/main" val="965588369"/>
                    </a:ext>
                  </a:extLst>
                </a:gridCol>
                <a:gridCol w="4317683">
                  <a:extLst>
                    <a:ext uri="{9D8B030D-6E8A-4147-A177-3AD203B41FA5}">
                      <a16:colId xmlns="" xmlns:a16="http://schemas.microsoft.com/office/drawing/2014/main" val="2533692281"/>
                    </a:ext>
                  </a:extLst>
                </a:gridCol>
                <a:gridCol w="4317683">
                  <a:extLst>
                    <a:ext uri="{9D8B030D-6E8A-4147-A177-3AD203B41FA5}">
                      <a16:colId xmlns="" xmlns:a16="http://schemas.microsoft.com/office/drawing/2014/main" val="1224130579"/>
                    </a:ext>
                  </a:extLst>
                </a:gridCol>
                <a:gridCol w="4317683">
                  <a:extLst>
                    <a:ext uri="{9D8B030D-6E8A-4147-A177-3AD203B41FA5}">
                      <a16:colId xmlns="" xmlns:a16="http://schemas.microsoft.com/office/drawing/2014/main" val="281312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Zapateado de 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cuatro</a:t>
                      </a:r>
                      <a:endParaRPr lang="es-MX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Zapateado de 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cinco </a:t>
                      </a:r>
                      <a:endParaRPr lang="es-MX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Deslizados 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sencillos</a:t>
                      </a:r>
                      <a:endParaRPr lang="es-MX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79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Deslizados </a:t>
                      </a:r>
                      <a:r>
                        <a:rPr lang="es-ES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sencillos con seguidillas</a:t>
                      </a:r>
                      <a:endParaRPr lang="es-MX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D7D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6967607"/>
                  </a:ext>
                </a:extLst>
              </a:tr>
            </a:tbl>
          </a:graphicData>
        </a:graphic>
      </p:graphicFrame>
      <p:sp>
        <p:nvSpPr>
          <p:cNvPr id="14" name="Flecha derecha 13"/>
          <p:cNvSpPr/>
          <p:nvPr/>
        </p:nvSpPr>
        <p:spPr>
          <a:xfrm>
            <a:off x="6065520" y="5747169"/>
            <a:ext cx="1127760" cy="865723"/>
          </a:xfrm>
          <a:prstGeom prst="rightArrow">
            <a:avLst/>
          </a:prstGeom>
          <a:solidFill>
            <a:srgbClr val="7D7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derecha 14"/>
          <p:cNvSpPr/>
          <p:nvPr/>
        </p:nvSpPr>
        <p:spPr>
          <a:xfrm>
            <a:off x="6065520" y="8208638"/>
            <a:ext cx="1127760" cy="865723"/>
          </a:xfrm>
          <a:prstGeom prst="rightArrow">
            <a:avLst/>
          </a:prstGeom>
          <a:solidFill>
            <a:srgbClr val="7D7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1" y="4068819"/>
            <a:ext cx="664720" cy="6647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2" y="12703712"/>
            <a:ext cx="664720" cy="66472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8024566" y="6142889"/>
            <a:ext cx="4770120" cy="2146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Renato, los recuadros verdes deberán deslizarse a la derecha a dar clic en el recuadro.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8364204" y="13036072"/>
            <a:ext cx="4770120" cy="16865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Presentar en pestañas como se ha realizado siempre en los videos.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-3463290" y="10495722"/>
            <a:ext cx="4129873" cy="374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Jonathan,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los videos solo es necesario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cortinillas, a menos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 algo más, pero los videos son muy claros y se escuchan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bien. Dichos videos están en esta misma carpeta.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CA9B50DD-7B26-4BA7-8EC8-3E0E974C5210}"/>
              </a:ext>
            </a:extLst>
          </p:cNvPr>
          <p:cNvSpPr txBox="1"/>
          <p:nvPr/>
        </p:nvSpPr>
        <p:spPr>
          <a:xfrm>
            <a:off x="849632" y="720317"/>
            <a:ext cx="1748409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sz="2400" b="1" dirty="0" smtClean="0">
                <a:effectLst/>
                <a:latin typeface="Arial"/>
                <a:ea typeface="Calibri" panose="020F0502020204030204" pitchFamily="34" charset="0"/>
                <a:cs typeface="Arial"/>
              </a:rPr>
              <a:t>1.4 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Son “El </a:t>
            </a:r>
            <a:r>
              <a:rPr lang="es-ES_tradnl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fandanguito</a:t>
            </a:r>
            <a:r>
              <a:rPr 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="" xmlns:a16="http://schemas.microsoft.com/office/drawing/2014/main" id="{3B8A8E61-54CD-4D4D-962F-C055A0D9F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34254"/>
              </p:ext>
            </p:extLst>
          </p:nvPr>
        </p:nvGraphicFramePr>
        <p:xfrm>
          <a:off x="849632" y="9931391"/>
          <a:ext cx="18017488" cy="108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8744">
                  <a:extLst>
                    <a:ext uri="{9D8B030D-6E8A-4147-A177-3AD203B41FA5}">
                      <a16:colId xmlns="" xmlns:a16="http://schemas.microsoft.com/office/drawing/2014/main" val="965588369"/>
                    </a:ext>
                  </a:extLst>
                </a:gridCol>
                <a:gridCol w="9008744">
                  <a:extLst>
                    <a:ext uri="{9D8B030D-6E8A-4147-A177-3AD203B41FA5}">
                      <a16:colId xmlns="" xmlns:a16="http://schemas.microsoft.com/office/drawing/2014/main" val="2533692281"/>
                    </a:ext>
                  </a:extLst>
                </a:gridCol>
              </a:tblGrid>
              <a:tr h="108235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Secuencia completa con cuentas</a:t>
                      </a:r>
                      <a:endParaRPr lang="es-MX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BB3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Secuencia completa </a:t>
                      </a:r>
                      <a:endParaRPr lang="es-MX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BB37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6967607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849632" y="7672543"/>
            <a:ext cx="174840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Ahora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invito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a visualizar los siguientes videos en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que podrá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observar la propuesta de secuencia de pasos para el son “El 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fandanguito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”. Le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sugiero practicarla cuantas veces lo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necesario, ya que más adelante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tendrá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que elaborar un video. </a:t>
            </a:r>
            <a:endParaRPr lang="es-ES_trad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Selecciona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s-ES_tradnl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pestaña que corresponda </a:t>
            </a:r>
            <a:r>
              <a:rPr lang="es-ES_tradnl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visualizar cada uno de los videos.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9632" y="1988242"/>
            <a:ext cx="18017488" cy="5144078"/>
          </a:xfrm>
          <a:prstGeom prst="rect">
            <a:avLst/>
          </a:prstGeom>
          <a:solidFill>
            <a:srgbClr val="7D7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9265920" y="2208215"/>
            <a:ext cx="90678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“El 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fandanguito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” es un son de pareja que data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año 1969, su compositor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versador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fue Arcadio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Hidalgo, originario de Papaloapan, Veracruz. 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Para esta experiencia seleccioné este son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 fines rigurosamente didácticos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por su ritmo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facilidad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para distinguir la parte musical, el canto y el estribillo.</a:t>
            </a:r>
          </a:p>
          <a:p>
            <a:pPr algn="just"/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 secuencia de pasos es una propuesta con los pasos aprendidos anteriormente, pero cabe destacar que el bailador(a) puede imprimir su sello o destreza para 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ejecutarlos,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pues no hay una estructura ni secuencia establecida para bailar los sones jarochos.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49632" y="1988242"/>
            <a:ext cx="7882890" cy="5144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Imagen sobre el </a:t>
            </a:r>
            <a:r>
              <a:rPr lang="es-MX" dirty="0" err="1" smtClean="0">
                <a:solidFill>
                  <a:srgbClr val="FF0000"/>
                </a:solidFill>
              </a:rPr>
              <a:t>fandanguito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0" name="Forma en L 9"/>
          <p:cNvSpPr/>
          <p:nvPr/>
        </p:nvSpPr>
        <p:spPr>
          <a:xfrm rot="13684737">
            <a:off x="8173121" y="4091528"/>
            <a:ext cx="909353" cy="893185"/>
          </a:xfrm>
          <a:prstGeom prst="corner">
            <a:avLst/>
          </a:prstGeom>
          <a:solidFill>
            <a:srgbClr val="57DC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2" y="8533578"/>
            <a:ext cx="664720" cy="66472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9180989" y="2336958"/>
            <a:ext cx="5755684" cy="38241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/>
              <a:t>Aurelio, Este recuadro recrearlo en </a:t>
            </a:r>
            <a:r>
              <a:rPr lang="es-MX" dirty="0" err="1" smtClean="0"/>
              <a:t>genially</a:t>
            </a:r>
            <a:r>
              <a:rPr lang="es-MX" dirty="0" smtClean="0"/>
              <a:t>. El texto debe aparecer después de la imagen, deslizando a la derecha. La idea es que el texto aparezca al dar clic en la fecha o imagen, pero puede ajustarse de acuerdo a lo que puedas crear.  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19180989" y="9629314"/>
            <a:ext cx="4770120" cy="16865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tx1"/>
                </a:solidFill>
              </a:rPr>
              <a:t>Presentar en pestañas como se ha realizado siempre en los videos.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61204" y="11333605"/>
            <a:ext cx="4129873" cy="37472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Jonathan,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los videos solo es necesario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cortinillas, a menos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editar algo más, pero los videos son muy claros y se escuchan </a:t>
            </a:r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bien. Dichos videos están en esta misma carpeta.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1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55983" y="1133062"/>
            <a:ext cx="18412501" cy="140158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s-MX" sz="3600" b="1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Actividad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Tabla </a:t>
            </a:r>
            <a:r>
              <a:rPr lang="es-MX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comparativa. </a:t>
            </a: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Descripción: 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Identifique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los aspectos históricos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trascendentes de la aparición y desarrollo del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arocho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la lectura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Rafael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Figueroa Hernández y Andrés Barahona Londoño. Es importante que 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notas.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Descargue </a:t>
            </a: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tabla comparativa: 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tabLst>
                <a:tab pos="457200" algn="l"/>
              </a:tabLst>
            </a:pPr>
            <a:r>
              <a:rPr lang="es-ES_tradnl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ícono de descarga para tabla comparativa</a:t>
            </a:r>
          </a:p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endParaRPr lang="es-ES_tradn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lvl="0" indent="-357188" algn="just">
              <a:tabLst>
                <a:tab pos="457200" algn="l"/>
              </a:tabLst>
            </a:pPr>
            <a:r>
              <a:rPr lang="es-ES_tradnl" sz="2400" dirty="0">
                <a:solidFill>
                  <a:schemeClr val="tx1"/>
                </a:solidFill>
                <a:latin typeface="Arial"/>
                <a:cs typeface="Arial"/>
              </a:rPr>
              <a:t>3. Completar en su </a:t>
            </a:r>
            <a:r>
              <a:rPr lang="es-ES_tradnl" sz="2400" b="1" dirty="0" smtClean="0">
                <a:solidFill>
                  <a:schemeClr val="tx1"/>
                </a:solidFill>
                <a:latin typeface="Arial"/>
                <a:cs typeface="Arial"/>
              </a:rPr>
              <a:t>totalidad</a:t>
            </a:r>
            <a:r>
              <a:rPr lang="es-ES_tradnl" sz="2400" dirty="0" smtClean="0">
                <a:solidFill>
                  <a:schemeClr val="tx1"/>
                </a:solidFill>
                <a:latin typeface="Arial"/>
                <a:cs typeface="Arial"/>
              </a:rPr>
              <a:t> la tabla, </a:t>
            </a:r>
            <a:r>
              <a:rPr lang="es-ES_tradnl" sz="2400" dirty="0">
                <a:solidFill>
                  <a:schemeClr val="tx1"/>
                </a:solidFill>
                <a:latin typeface="Arial"/>
                <a:cs typeface="Arial"/>
              </a:rPr>
              <a:t>basándose en los tiempos históricos e indicadores sugeridos. </a:t>
            </a:r>
            <a:r>
              <a:rPr lang="es-ES_tradnl" sz="2400" dirty="0" smtClean="0">
                <a:solidFill>
                  <a:schemeClr val="tx1"/>
                </a:solidFill>
                <a:latin typeface="Arial"/>
                <a:cs typeface="Arial"/>
              </a:rPr>
              <a:t>Puede </a:t>
            </a:r>
            <a:r>
              <a:rPr lang="es-ES_tradnl" sz="2400" dirty="0">
                <a:solidFill>
                  <a:schemeClr val="tx1"/>
                </a:solidFill>
                <a:latin typeface="Arial"/>
                <a:cs typeface="Arial"/>
              </a:rPr>
              <a:t>anexar </a:t>
            </a:r>
            <a:r>
              <a:rPr lang="es-ES_tradnl" sz="2400" dirty="0" smtClean="0">
                <a:solidFill>
                  <a:schemeClr val="tx1"/>
                </a:solidFill>
                <a:latin typeface="Arial"/>
                <a:cs typeface="Arial"/>
              </a:rPr>
              <a:t>categorías, </a:t>
            </a:r>
            <a:r>
              <a:rPr lang="es-ES_tradnl" sz="2400" dirty="0">
                <a:solidFill>
                  <a:schemeClr val="tx1"/>
                </a:solidFill>
                <a:latin typeface="Arial"/>
                <a:cs typeface="Arial"/>
              </a:rPr>
              <a:t>pero no modificar los indicadores o sustituir categorías. Así </a:t>
            </a:r>
            <a:r>
              <a:rPr lang="es-ES_tradnl" sz="2400" dirty="0" smtClean="0">
                <a:solidFill>
                  <a:schemeClr val="tx1"/>
                </a:solidFill>
                <a:latin typeface="Arial"/>
                <a:cs typeface="Arial"/>
              </a:rPr>
              <a:t>mismo, podrá </a:t>
            </a:r>
            <a:r>
              <a:rPr lang="es-ES_tradnl" sz="2400" dirty="0">
                <a:solidFill>
                  <a:schemeClr val="tx1"/>
                </a:solidFill>
                <a:latin typeface="Arial"/>
                <a:cs typeface="Arial"/>
              </a:rPr>
              <a:t>modificar el diseño pero no cambiar el orden de los indicadores. </a:t>
            </a:r>
            <a:r>
              <a:rPr lang="es-ES_tradnl" sz="2400" b="1" dirty="0" smtClean="0">
                <a:solidFill>
                  <a:schemeClr val="tx1"/>
                </a:solidFill>
                <a:latin typeface="Arial"/>
                <a:cs typeface="Arial"/>
              </a:rPr>
              <a:t>Deberá presentarla tal cual se encuentra.</a:t>
            </a:r>
          </a:p>
          <a:p>
            <a:pPr marL="357188" lvl="0" indent="-357188" algn="just">
              <a:tabLst>
                <a:tab pos="457200" algn="l"/>
              </a:tabLst>
            </a:pPr>
            <a:endParaRPr lang="es-MX" sz="24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 de </a:t>
            </a:r>
            <a:r>
              <a:rPr lang="es-ES_tradnl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</a:t>
            </a:r>
            <a:r>
              <a:rPr lang="es-ES_tradnl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MX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presentación</a:t>
            </a:r>
            <a:r>
              <a:rPr lang="es-ES_tradnl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Formato: fuente Arial de 12 pts con interlineado de 1.5. </a:t>
            </a: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Redacción sin faltas de ortografía y buen uso de la sintaxis.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Expresión de las ideas propias con claridad.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Profundidad en la comprensión del tema.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una visión crítica sobre las condiciones sociales.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Cumplir con la extensión solicitada.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ES_tradn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Aportaciones relevantes.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63370" lvl="1" indent="-74295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Citación con base en el 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Publicaciones de la APA, 7ª. ed</a:t>
            </a:r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ello consulte la siguiente página: Sánchez, C. (2020, 24 noviembre).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APA. 7a. edición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Normas-apa.org. Blog.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https://normas-apa.org/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También puede descargar el manual en formato PDF directamente desde: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https://normas-apa.org/wp-content/uploads/Guia-Normas-APA-7ma-edicion.pdf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 bien, consulte el video acerca del uso del modo de gestor de referencias bibliográficas en: Juan Pablo García Cuevas. (2020, 16 diciembre). </a:t>
            </a:r>
            <a:r>
              <a:rPr lang="es-MX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Scribbr</a:t>
            </a:r>
            <a:r>
              <a:rPr lang="es-MX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[Video]. YouTube. </a:t>
            </a:r>
            <a:r>
              <a:rPr lang="es-ES_tradnl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https://youtu.be/p8Dq48YsZvY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Lineamientos </a:t>
            </a:r>
            <a:r>
              <a:rPr lang="es-MX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entrega:</a:t>
            </a:r>
          </a:p>
          <a:p>
            <a:pPr marL="1277620" lvl="1" indent="-457200" fontAlgn="base">
              <a:buFont typeface="+mj-lt"/>
              <a:buAutoNum type="arabicPeriod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Titule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el archivo bajo la siguiente nomenclatura:  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Act1_PrimerApellidoyPrimerNombre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. Por ejemplo: Act1_VillanuevaTeresa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7620" lvl="1" indent="-457200">
              <a:buFont typeface="+mj-lt"/>
              <a:buAutoNum type="arabicPeriod"/>
            </a:pPr>
            <a:r>
              <a:rPr lang="es-MX" sz="2400" dirty="0">
                <a:solidFill>
                  <a:schemeClr val="tx1"/>
                </a:solidFill>
                <a:latin typeface="Arial"/>
                <a:cs typeface="Arial"/>
              </a:rPr>
              <a:t>Suba su evidencia en formato PDF, al apartado </a:t>
            </a:r>
            <a:r>
              <a:rPr lang="es-MX" sz="2400" b="1" i="1" dirty="0">
                <a:solidFill>
                  <a:schemeClr val="tx1"/>
                </a:solidFill>
                <a:latin typeface="Arial"/>
                <a:cs typeface="Arial"/>
              </a:rPr>
              <a:t>Actividad 1</a:t>
            </a:r>
            <a:r>
              <a:rPr lang="es-MX" sz="2400" dirty="0">
                <a:solidFill>
                  <a:schemeClr val="tx1"/>
                </a:solidFill>
                <a:latin typeface="Arial"/>
                <a:cs typeface="Arial"/>
              </a:rPr>
              <a:t> en la plataforma EMINUS 4, a más tardar en la fecha establecida en el </a:t>
            </a:r>
            <a:r>
              <a:rPr lang="es-MX" sz="2400" b="1" dirty="0">
                <a:solidFill>
                  <a:schemeClr val="tx1"/>
                </a:solidFill>
                <a:latin typeface="Arial"/>
                <a:cs typeface="Arial"/>
              </a:rPr>
              <a:t>Calendario</a:t>
            </a:r>
            <a:r>
              <a:rPr lang="es-MX" sz="2400" dirty="0">
                <a:solidFill>
                  <a:schemeClr val="tx1"/>
                </a:solidFill>
                <a:latin typeface="Arial"/>
                <a:cs typeface="Arial"/>
              </a:rPr>
              <a:t> de entregas.</a:t>
            </a:r>
          </a:p>
          <a:p>
            <a:pPr marL="1277620" lvl="1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MX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effectLst>
                <a:glow rad="101600">
                  <a:srgbClr val="FFC000">
                    <a:alpha val="6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98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6730</TotalTime>
  <Words>2497</Words>
  <Application>Microsoft Office PowerPoint</Application>
  <PresentationFormat>Personalizado</PresentationFormat>
  <Paragraphs>284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Garcia Arlet Yushely</dc:creator>
  <cp:lastModifiedBy>Cabrera Hernandez Luz Mariela</cp:lastModifiedBy>
  <cp:revision>352</cp:revision>
  <dcterms:created xsi:type="dcterms:W3CDTF">2021-06-04T16:28:16Z</dcterms:created>
  <dcterms:modified xsi:type="dcterms:W3CDTF">2021-11-30T19:47:24Z</dcterms:modified>
</cp:coreProperties>
</file>