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93" r:id="rId2"/>
  </p:sldMasterIdLst>
  <p:notesMasterIdLst>
    <p:notesMasterId r:id="rId7"/>
  </p:notesMasterIdLst>
  <p:sldIdLst>
    <p:sldId id="259" r:id="rId3"/>
    <p:sldId id="257" r:id="rId4"/>
    <p:sldId id="260" r:id="rId5"/>
    <p:sldId id="261" r:id="rId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22" d="100"/>
          <a:sy n="122" d="100"/>
        </p:scale>
        <p:origin x="3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72142482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list of procedures and steps,</a:t>
            </a:r>
            <a:r>
              <a:rPr lang="en-US" baseline="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9415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Beginning</a:t>
            </a:r>
            <a:r>
              <a:rPr lang="en-US" baseline="0" dirty="0" smtClean="0"/>
              <a:t> c</a:t>
            </a:r>
            <a:r>
              <a:rPr lang="en-US" dirty="0" smtClean="0"/>
              <a:t>ourse details </a:t>
            </a:r>
            <a:r>
              <a:rPr lang="en-US" baseline="0" dirty="0" smtClean="0"/>
              <a:t>and/or books/materials needed for a class/project.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12716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lgn="ctr"/>
            <a:fld id="{743653DA-8BF4-4869-96FE-9BCF43372D46}" type="datetime8">
              <a:rPr lang="en-US" smtClean="0"/>
              <a:pPr algn="ctr"/>
              <a:t>10/25/2014 3:26 PM</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solidFill>
                <a:schemeClr val="tx2"/>
              </a:solidFill>
            </a:endParaRPr>
          </a:p>
        </p:txBody>
      </p:sp>
    </p:spTree>
    <p:extLst>
      <p:ext uri="{BB962C8B-B14F-4D97-AF65-F5344CB8AC3E}">
        <p14:creationId xmlns:p14="http://schemas.microsoft.com/office/powerpoint/2010/main" val="375626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10/25/2014 3:26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163417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10/25/2014 3:26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6749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10/25/2014 3:26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sm_globe.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129108-AC8D-4212-9283-60D9E99BF07A}" type="datetime8">
              <a:rPr lang="en-US" smtClean="0"/>
              <a:pPr/>
              <a:t>10/25/2014 3:26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53540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ED3D3-6235-4F4C-B439-DF277FB555A7}" type="datetime8">
              <a:rPr lang="en-US" smtClean="0"/>
              <a:pPr/>
              <a:t>10/25/2014 3:26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spTree>
    <p:extLst>
      <p:ext uri="{BB962C8B-B14F-4D97-AF65-F5344CB8AC3E}">
        <p14:creationId xmlns:p14="http://schemas.microsoft.com/office/powerpoint/2010/main" val="43189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B5F1E3E-4B2F-4895-B65E-28B2E64F39F6}" type="datetime8">
              <a:rPr lang="en-US" smtClean="0"/>
              <a:pPr/>
              <a:t>10/25/2014 3:26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330123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3085435-8225-4333-BFFA-0096413F0D76}" type="datetime8">
              <a:rPr lang="en-US" smtClean="0"/>
              <a:pPr/>
              <a:t>10/25/2014 3:26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357758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83C494-2A87-468C-A21B-CB14FB9ABB00}" type="datetime8">
              <a:rPr lang="en-US" smtClean="0"/>
              <a:pPr/>
              <a:t>10/25/2014 3:26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3425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10/25/2014 3:26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extLst>
      <p:ext uri="{BB962C8B-B14F-4D97-AF65-F5344CB8AC3E}">
        <p14:creationId xmlns:p14="http://schemas.microsoft.com/office/powerpoint/2010/main" val="230857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816DF-213E-421B-92D3-C068DBB023D6}" type="datetime8">
              <a:rPr lang="en-US" smtClean="0">
                <a:solidFill>
                  <a:schemeClr val="tx2"/>
                </a:solidFill>
              </a:rPr>
              <a:pPr/>
              <a:t>10/25/2014 3:26 PM</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98821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20EC5-AC53-4169-941E-EDF10CD23748}" type="datetime8">
              <a:rPr lang="en-US" smtClean="0"/>
              <a:pPr/>
              <a:t>10/25/2014 3:26 PM</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sz="2800" dirty="0"/>
          </a:p>
        </p:txBody>
      </p:sp>
    </p:spTree>
    <p:extLst>
      <p:ext uri="{BB962C8B-B14F-4D97-AF65-F5344CB8AC3E}">
        <p14:creationId xmlns:p14="http://schemas.microsoft.com/office/powerpoint/2010/main" val="58459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3816DF-213E-421B-92D3-C068DBB023D6}" type="datetime8">
              <a:rPr lang="en-US" smtClean="0">
                <a:solidFill>
                  <a:schemeClr val="tx2"/>
                </a:solidFill>
              </a:rPr>
              <a:pPr/>
              <a:t>10/25/2014 3:26 PM</a:t>
            </a:fld>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893025786"/>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 id="214748370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dropbox.com/s/jjgze7wpeft85uq/Using%20multi-objective%20genetic%20algorithm%20for%20partner%20selection%20in%20green%20supply%20chain%20problems.pdf?dl=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dropbox.com/s/05wo8gqipmtwpaz/An%20adaptive%20quantum%20swarm%20evolutionary%20algorithm%20forAn%20adaptive%20quantum%20swarm%20evolutionary%20algorithm%20for.pdf?dl=0" TargetMode="External"/><Relationship Id="rId5" Type="http://schemas.openxmlformats.org/officeDocument/2006/relationships/hyperlink" Target="https://www.dropbox.com/s/6g54orwtrjtfdt0/Optimisation%20of%20partner%20selection%20and%20collaborative%20transportation.pdf?dl=0"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dropbox.com/s/nsp6mrmo2hbsubk/A%20learning-guided%20multi-objective%20evolutionary%20algorithm%20for%20constrained%20portfolio%20optimization.pdf?dl=0" TargetMode="External"/><Relationship Id="rId2" Type="http://schemas.openxmlformats.org/officeDocument/2006/relationships/image" Target="../media/image4.gif"/><Relationship Id="rId1" Type="http://schemas.openxmlformats.org/officeDocument/2006/relationships/slideLayout" Target="../slideLayouts/slideLayout4.xml"/><Relationship Id="rId5" Type="http://schemas.openxmlformats.org/officeDocument/2006/relationships/hyperlink" Target="https://www.dropbox.com/s/r1ge2bsvrjuuz8y/PBILDE.pdf?dl=0" TargetMode="External"/><Relationship Id="rId4" Type="http://schemas.openxmlformats.org/officeDocument/2006/relationships/hyperlink" Target="https://www.dropbox.com/s/f71ihragq2ij2ww/Project%20Ranking%20Based%20Portfolio%20Selection%20Using%20Evolutionary.pdf?dl=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0" y="0"/>
            <a:ext cx="9144000" cy="692696"/>
          </a:xfrm>
        </p:spPr>
        <p:txBody>
          <a:bodyPr>
            <a:noAutofit/>
          </a:bodyPr>
          <a:lstStyle/>
          <a:p>
            <a:r>
              <a:rPr lang="en-US" sz="2800" b="1" dirty="0" smtClean="0">
                <a:latin typeface="Arial" panose="020B0604020202020204" pitchFamily="34" charset="0"/>
                <a:cs typeface="Arial" panose="020B0604020202020204" pitchFamily="34" charset="0"/>
              </a:rPr>
              <a:t>Partner Selection Optimization in Virtual Enterprises.</a:t>
            </a:r>
            <a:endParaRPr lang="en-US" sz="2800" b="1" dirty="0">
              <a:latin typeface="Arial" panose="020B0604020202020204" pitchFamily="34" charset="0"/>
              <a:cs typeface="Arial" panose="020B0604020202020204" pitchFamily="34" charset="0"/>
            </a:endParaRPr>
          </a:p>
        </p:txBody>
      </p:sp>
      <p:sp>
        <p:nvSpPr>
          <p:cNvPr id="3" name="Rectangle 2"/>
          <p:cNvSpPr>
            <a:spLocks noGrp="1"/>
          </p:cNvSpPr>
          <p:nvPr>
            <p:ph sz="half" idx="1"/>
          </p:nvPr>
        </p:nvSpPr>
        <p:spPr>
          <a:xfrm>
            <a:off x="76200" y="764703"/>
            <a:ext cx="4135760" cy="4464497"/>
          </a:xfrm>
        </p:spPr>
        <p:txBody>
          <a:bodyPr>
            <a:noAutofit/>
          </a:bodyPr>
          <a:lstStyle/>
          <a:p>
            <a:pPr marL="0" indent="0">
              <a:buNone/>
            </a:pPr>
            <a:r>
              <a:rPr lang="en-GB" sz="1200" dirty="0" smtClean="0">
                <a:latin typeface="Arial" panose="020B0604020202020204" pitchFamily="34" charset="0"/>
                <a:cs typeface="Arial" panose="020B0604020202020204" pitchFamily="34" charset="0"/>
              </a:rPr>
              <a:t>In real business world, customers demand better product with better technology all the time. </a:t>
            </a:r>
            <a:r>
              <a:rPr lang="en-GB" sz="1200" dirty="0">
                <a:latin typeface="Arial" panose="020B0604020202020204" pitchFamily="34" charset="0"/>
                <a:cs typeface="Arial" panose="020B0604020202020204" pitchFamily="34" charset="0"/>
              </a:rPr>
              <a:t>M</a:t>
            </a:r>
            <a:r>
              <a:rPr lang="en-GB" sz="1200" dirty="0" smtClean="0">
                <a:latin typeface="Arial" panose="020B0604020202020204" pitchFamily="34" charset="0"/>
                <a:cs typeface="Arial" panose="020B0604020202020204" pitchFamily="34" charset="0"/>
              </a:rPr>
              <a:t>anufacturing enterprises may not have posses enough manpower or technology to meet all new requirements. But in order to employ more employee or build a new factory required high amount of extra cost. Not all enterprise can effort that amount of money. In order to deal with this problem, The virtual Enterprise was created.</a:t>
            </a:r>
          </a:p>
          <a:p>
            <a:pPr marL="0" indent="0">
              <a:buNone/>
            </a:pPr>
            <a:r>
              <a:rPr lang="en-GB" sz="1200" dirty="0" smtClean="0">
                <a:latin typeface="Arial" panose="020B0604020202020204" pitchFamily="34" charset="0"/>
                <a:cs typeface="Arial" panose="020B0604020202020204" pitchFamily="34" charset="0"/>
              </a:rPr>
              <a:t>The virtual enterprise is a temporary network of many enterprise created to deal with a specific project. After the project is conclude, this temporary network is dismissed. The project owner (some enterprise won a bid) can split a project into many sub project and choose to do some sub project by themselves and choose partners to help them complete other subproject. But in order to choose the right partners, there are many factors (Production cost, Risk, Transportation cost and etc.)that need to be considered. If a project is small, it maybe an easy task to select a partner. But most project required larger network across  the globe lead to even more complex problems that require more computing power if they are using an old school decision making application. Also each project have different requirement so the member of the network have to be change to match the requirement. The Evolutionary algorithm provide less computing time and better solution for this kind of complex problems. </a:t>
            </a:r>
            <a:endParaRPr lang="en-GB" sz="12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39952" y="764703"/>
            <a:ext cx="4969123" cy="4176465"/>
          </a:xfrm>
          <a:blipFill dpi="0" rotWithShape="1">
            <a:blip r:embed="rId4" cstate="print">
              <a:duotone>
                <a:schemeClr val="accent2">
                  <a:shade val="45000"/>
                  <a:satMod val="135000"/>
                </a:schemeClr>
                <a:prstClr val="white"/>
              </a:duotone>
            </a:blip>
            <a:srcRect/>
            <a:stretch>
              <a:fillRect r="-50000"/>
            </a:stretch>
          </a:blipFill>
          <a:ln w="50800" cmpd="dbl">
            <a:solidFill>
              <a:schemeClr val="accent2"/>
            </a:solidFill>
          </a:ln>
        </p:spPr>
      </p:pic>
      <p:sp>
        <p:nvSpPr>
          <p:cNvPr id="5" name="Rectangle 2"/>
          <p:cNvSpPr txBox="1">
            <a:spLocks/>
          </p:cNvSpPr>
          <p:nvPr/>
        </p:nvSpPr>
        <p:spPr>
          <a:xfrm>
            <a:off x="0" y="5215946"/>
            <a:ext cx="9144000" cy="1642054"/>
          </a:xfrm>
          <a:prstGeom prst="rect">
            <a:avLst/>
          </a:prstGeom>
        </p:spPr>
        <p:txBody>
          <a:bodyPr vert="horz">
            <a:normAutofit fontScale="400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None/>
            </a:pPr>
            <a:r>
              <a:rPr lang="en-US" sz="3500" b="1" dirty="0" smtClean="0">
                <a:latin typeface="Arial" panose="020B0604020202020204" pitchFamily="34" charset="0"/>
                <a:cs typeface="Arial" panose="020B0604020202020204" pitchFamily="34" charset="0"/>
              </a:rPr>
              <a:t>References.</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Paper1: </a:t>
            </a:r>
            <a:r>
              <a:rPr lang="en-GB" sz="2500" dirty="0" smtClean="0">
                <a:latin typeface="Arial" panose="020B0604020202020204" pitchFamily="34" charset="0"/>
                <a:cs typeface="Arial" panose="020B0604020202020204" pitchFamily="34" charset="0"/>
              </a:rPr>
              <a:t>Optimisation of partner selection and collaborative transportation scheduling in Virtual Enterprises using genetic algorithm (GA). </a:t>
            </a:r>
            <a:r>
              <a:rPr lang="en-US" sz="2500" dirty="0" smtClean="0">
                <a:latin typeface="Arial" panose="020B0604020202020204" pitchFamily="34" charset="0"/>
                <a:cs typeface="Arial" panose="020B0604020202020204" pitchFamily="34" charset="0"/>
                <a:hlinkClick r:id="rId5"/>
              </a:rPr>
              <a:t>https://www.dropbox.com/s/6g54orwtrjtfdt0/Optimisation%20of%20partner%20selection%20and%20collaborative%20transportation.pdf?dl=0</a:t>
            </a:r>
            <a:r>
              <a:rPr lang="en-US" sz="25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Paper2: </a:t>
            </a:r>
            <a:r>
              <a:rPr lang="en-GB" sz="2500" dirty="0" smtClean="0">
                <a:latin typeface="Arial" panose="020B0604020202020204" pitchFamily="34" charset="0"/>
                <a:cs typeface="Arial" panose="020B0604020202020204" pitchFamily="34" charset="0"/>
              </a:rPr>
              <a:t>An adaptive quantum swarm evolutionary algorithm for partner selection in virtual enterprise (AQSEA). </a:t>
            </a:r>
            <a:r>
              <a:rPr lang="en-GB" sz="2500" dirty="0" smtClean="0">
                <a:latin typeface="Arial" panose="020B0604020202020204" pitchFamily="34" charset="0"/>
                <a:cs typeface="Arial" panose="020B0604020202020204" pitchFamily="34" charset="0"/>
                <a:hlinkClick r:id="rId6"/>
              </a:rPr>
              <a:t>https://www.dropbox.com/s/05wo8gqipmtwpaz/An%20adaptive%20quantum%20swarm%20evolutionary%20algorithm%20forAn%20adaptive%20quantum%20swarm%20evolutionary%20algorithm%20for.pdf?dl=0</a:t>
            </a:r>
            <a:r>
              <a:rPr lang="en-GB" sz="25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Paper3: </a:t>
            </a:r>
            <a:r>
              <a:rPr lang="en-GB" sz="2500" dirty="0" smtClean="0">
                <a:latin typeface="Arial" panose="020B0604020202020204" pitchFamily="34" charset="0"/>
                <a:cs typeface="Arial" panose="020B0604020202020204" pitchFamily="34" charset="0"/>
              </a:rPr>
              <a:t>Using multi-objective genetic algorithm for partner selection in green supply chain problems (MOGA). </a:t>
            </a:r>
            <a:r>
              <a:rPr lang="en-US" sz="2500" dirty="0" smtClean="0">
                <a:latin typeface="Arial" panose="020B0604020202020204" pitchFamily="34" charset="0"/>
                <a:cs typeface="Arial" panose="020B0604020202020204" pitchFamily="34" charset="0"/>
                <a:hlinkClick r:id="rId7"/>
              </a:rPr>
              <a:t>https://www.dropbox.com/s/jjgze7wpeft85uq/Using%20multi-objective%20genetic%20algorithm%20for%20partner%20selection%20in%20green%20supply%20chain%20problems.pdf?dl=0</a:t>
            </a:r>
            <a:r>
              <a:rPr lang="en-US" sz="2500" dirty="0" smtClean="0">
                <a:latin typeface="Arial" panose="020B0604020202020204" pitchFamily="34" charset="0"/>
                <a:cs typeface="Arial" panose="020B0604020202020204" pitchFamily="34" charset="0"/>
              </a:rPr>
              <a:t> </a:t>
            </a:r>
            <a:endParaRPr lang="en-US"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120" y="-49832"/>
            <a:ext cx="5125734" cy="598512"/>
          </a:xfrm>
        </p:spPr>
        <p:txBody>
          <a:bodyPr>
            <a:normAutofit/>
          </a:bodyPr>
          <a:lstStyle/>
          <a:p>
            <a:r>
              <a:rPr lang="en-US" sz="3000" b="1" dirty="0" smtClean="0">
                <a:latin typeface="Arial" panose="020B0604020202020204" pitchFamily="34" charset="0"/>
                <a:cs typeface="Arial" panose="020B0604020202020204" pitchFamily="34" charset="0"/>
              </a:rPr>
              <a:t>Optimization Details.</a:t>
            </a:r>
            <a:endParaRPr lang="en-US" sz="3000" b="1" dirty="0">
              <a:latin typeface="Arial" panose="020B0604020202020204" pitchFamily="34" charset="0"/>
              <a:cs typeface="Arial" panose="020B0604020202020204" pitchFamily="34" charset="0"/>
            </a:endParaRPr>
          </a:p>
        </p:txBody>
      </p:sp>
      <p:sp>
        <p:nvSpPr>
          <p:cNvPr id="3" name="Rectangle 2"/>
          <p:cNvSpPr>
            <a:spLocks noGrp="1"/>
          </p:cNvSpPr>
          <p:nvPr>
            <p:ph sz="half" idx="1"/>
          </p:nvPr>
        </p:nvSpPr>
        <p:spPr>
          <a:xfrm>
            <a:off x="4301873" y="531494"/>
            <a:ext cx="4860032" cy="4556666"/>
          </a:xfrm>
          <a:ln w="19050" cmpd="dbl">
            <a:solidFill>
              <a:schemeClr val="accent2">
                <a:lumMod val="75000"/>
              </a:schemeClr>
            </a:solidFill>
          </a:ln>
        </p:spPr>
        <p:txBody>
          <a:bodyPr>
            <a:normAutofit lnSpcReduction="10000"/>
          </a:bodyPr>
          <a:lstStyle/>
          <a:p>
            <a:pPr>
              <a:buFont typeface="Wingdings" pitchFamily="2" charset="2"/>
              <a:buChar char="Ø"/>
            </a:pPr>
            <a:r>
              <a:rPr lang="en-US" sz="1400" b="1" dirty="0" smtClean="0">
                <a:latin typeface="Arial" panose="020B0604020202020204" pitchFamily="34" charset="0"/>
                <a:cs typeface="Arial" panose="020B0604020202020204" pitchFamily="34" charset="0"/>
              </a:rPr>
              <a:t>Encoding, Fitness and Selection.</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1(GA): </a:t>
            </a:r>
            <a:r>
              <a:rPr lang="en-GB" sz="1300" dirty="0" smtClean="0">
                <a:latin typeface="Arial" panose="020B0604020202020204" pitchFamily="34" charset="0"/>
                <a:cs typeface="Arial" panose="020B0604020202020204" pitchFamily="34" charset="0"/>
              </a:rPr>
              <a:t>In the Partner Selection part, three-dimensional </a:t>
            </a:r>
            <a:r>
              <a:rPr lang="en-GB" sz="1300" dirty="0">
                <a:latin typeface="Arial" panose="020B0604020202020204" pitchFamily="34" charset="0"/>
                <a:cs typeface="Arial" panose="020B0604020202020204" pitchFamily="34" charset="0"/>
              </a:rPr>
              <a:t>matrix </a:t>
            </a:r>
            <a:r>
              <a:rPr lang="en-GB" sz="1300" dirty="0" smtClean="0">
                <a:latin typeface="Arial" panose="020B0604020202020204" pitchFamily="34" charset="0"/>
                <a:cs typeface="Arial" panose="020B0604020202020204" pitchFamily="34" charset="0"/>
              </a:rPr>
              <a:t>with binary numbers is used to represents </a:t>
            </a:r>
            <a:r>
              <a:rPr lang="en-GB" sz="1300" dirty="0">
                <a:latin typeface="Arial" panose="020B0604020202020204" pitchFamily="34" charset="0"/>
                <a:cs typeface="Arial" panose="020B0604020202020204" pitchFamily="34" charset="0"/>
              </a:rPr>
              <a:t>a </a:t>
            </a:r>
            <a:r>
              <a:rPr lang="en-GB" sz="1300" dirty="0" smtClean="0">
                <a:latin typeface="Arial" panose="020B0604020202020204" pitchFamily="34" charset="0"/>
                <a:cs typeface="Arial" panose="020B0604020202020204" pitchFamily="34" charset="0"/>
              </a:rPr>
              <a:t>solution. Number “1” means that partner is selected to work for specific project-subproject. And number “0” means that partner is not selected. </a:t>
            </a:r>
            <a:r>
              <a:rPr lang="en-US" sz="1300" dirty="0" smtClean="0">
                <a:latin typeface="Arial" panose="020B0604020202020204" pitchFamily="34" charset="0"/>
                <a:cs typeface="Arial" panose="020B0604020202020204" pitchFamily="34" charset="0"/>
              </a:rPr>
              <a:t>The </a:t>
            </a:r>
            <a:r>
              <a:rPr lang="en-US" sz="1300" dirty="0">
                <a:latin typeface="Arial" panose="020B0604020202020204" pitchFamily="34" charset="0"/>
                <a:cs typeface="Arial" panose="020B0604020202020204" pitchFamily="34" charset="0"/>
              </a:rPr>
              <a:t>Fitness function is called objective function. It calculates a total cost of each solution in the </a:t>
            </a:r>
            <a:r>
              <a:rPr lang="en-US" sz="1300" dirty="0" smtClean="0">
                <a:latin typeface="Arial" panose="020B0604020202020204" pitchFamily="34" charset="0"/>
                <a:cs typeface="Arial" panose="020B0604020202020204" pitchFamily="34" charset="0"/>
              </a:rPr>
              <a:t>generation and return a fitness value.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lower </a:t>
            </a:r>
            <a:r>
              <a:rPr lang="en-US" sz="1300" dirty="0">
                <a:latin typeface="Arial" panose="020B0604020202020204" pitchFamily="34" charset="0"/>
                <a:cs typeface="Arial" panose="020B0604020202020204" pitchFamily="34" charset="0"/>
              </a:rPr>
              <a:t>cost </a:t>
            </a:r>
            <a:r>
              <a:rPr lang="en-US" sz="1300" dirty="0" smtClean="0">
                <a:latin typeface="Arial" panose="020B0604020202020204" pitchFamily="34" charset="0"/>
                <a:cs typeface="Arial" panose="020B0604020202020204" pitchFamily="34" charset="0"/>
              </a:rPr>
              <a:t>has better fitness. </a:t>
            </a:r>
            <a:r>
              <a:rPr lang="en-US" sz="1300" dirty="0">
                <a:latin typeface="Arial" panose="020B0604020202020204" pitchFamily="34" charset="0"/>
                <a:cs typeface="Arial" panose="020B0604020202020204" pitchFamily="34" charset="0"/>
              </a:rPr>
              <a:t>The selection method is dynamic ranking selection</a:t>
            </a:r>
            <a:r>
              <a:rPr lang="en-US" sz="1300" dirty="0" smtClean="0">
                <a:latin typeface="Arial" panose="020B0604020202020204" pitchFamily="34" charset="0"/>
                <a:cs typeface="Arial" panose="020B0604020202020204" pitchFamily="34" charset="0"/>
              </a:rPr>
              <a:t>. A group of solutions is save.</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2(AQSEA): Quantum angle is use to encode an initial population in a form of Q(t)={q1</a:t>
            </a:r>
            <a:r>
              <a:rPr lang="en-US" sz="1300" baseline="30000"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 q2</a:t>
            </a:r>
            <a:r>
              <a:rPr lang="en-US" sz="1300" baseline="30000"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qn</a:t>
            </a:r>
            <a:r>
              <a:rPr lang="en-US" sz="1300" baseline="30000" dirty="0" err="1"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 each “</a:t>
            </a:r>
            <a:r>
              <a:rPr lang="en-US" sz="1300" dirty="0" err="1" smtClean="0">
                <a:latin typeface="Arial" panose="020B0604020202020204" pitchFamily="34" charset="0"/>
                <a:cs typeface="Arial" panose="020B0604020202020204" pitchFamily="34" charset="0"/>
              </a:rPr>
              <a:t>qn</a:t>
            </a:r>
            <a:r>
              <a:rPr lang="en-US" sz="1300" baseline="30000" dirty="0" err="1" smtClean="0">
                <a:latin typeface="Arial" panose="020B0604020202020204" pitchFamily="34" charset="0"/>
                <a:cs typeface="Arial" panose="020B0604020202020204" pitchFamily="34" charset="0"/>
              </a:rPr>
              <a:t>t</a:t>
            </a:r>
            <a:r>
              <a:rPr lang="en-US" sz="1300" baseline="30000" dirty="0" smtClean="0">
                <a:latin typeface="Arial" panose="020B0604020202020204" pitchFamily="34" charset="0"/>
                <a:cs typeface="Arial" panose="020B0604020202020204" pitchFamily="34" charset="0"/>
              </a:rPr>
              <a:t>”</a:t>
            </a:r>
            <a:r>
              <a:rPr lang="en-US" sz="1300" dirty="0" smtClean="0">
                <a:latin typeface="Arial" panose="020B0604020202020204" pitchFamily="34" charset="0"/>
                <a:cs typeface="Arial" panose="020B0604020202020204" pitchFamily="34" charset="0"/>
              </a:rPr>
              <a:t> represented a chromosome(solution). A Chromosome contained a set of </a:t>
            </a:r>
            <a:r>
              <a:rPr lang="en-US" sz="1300" dirty="0" err="1" smtClean="0">
                <a:latin typeface="Arial" panose="020B0604020202020204" pitchFamily="34" charset="0"/>
                <a:cs typeface="Arial" panose="020B0604020202020204" pitchFamily="34" charset="0"/>
              </a:rPr>
              <a:t>Quebits</a:t>
            </a:r>
            <a:r>
              <a:rPr lang="en-US" sz="1300" dirty="0" smtClean="0">
                <a:latin typeface="Arial" panose="020B0604020202020204" pitchFamily="34" charset="0"/>
                <a:cs typeface="Arial" panose="020B0604020202020204" pitchFamily="34" charset="0"/>
              </a:rPr>
              <a:t> that can be interpret into a classical set of binary numbers by simple mathematical formula then use it as input for Fitness function. The </a:t>
            </a:r>
            <a:r>
              <a:rPr lang="en-US" sz="1300" dirty="0">
                <a:latin typeface="Arial" panose="020B0604020202020204" pitchFamily="34" charset="0"/>
                <a:cs typeface="Arial" panose="020B0604020202020204" pitchFamily="34" charset="0"/>
              </a:rPr>
              <a:t>Fitness function is </a:t>
            </a:r>
            <a:r>
              <a:rPr lang="en-US" sz="1300" dirty="0" smtClean="0">
                <a:latin typeface="Arial" panose="020B0604020202020204" pitchFamily="34" charset="0"/>
                <a:cs typeface="Arial" panose="020B0604020202020204" pitchFamily="34" charset="0"/>
              </a:rPr>
              <a:t>objective function. </a:t>
            </a:r>
            <a:r>
              <a:rPr lang="en-US" sz="1300" dirty="0">
                <a:latin typeface="Arial" panose="020B0604020202020204" pitchFamily="34" charset="0"/>
                <a:cs typeface="Arial" panose="020B0604020202020204" pitchFamily="34" charset="0"/>
              </a:rPr>
              <a:t>It </a:t>
            </a:r>
            <a:r>
              <a:rPr lang="en-US" sz="1300" dirty="0" smtClean="0">
                <a:latin typeface="Arial" panose="020B0604020202020204" pitchFamily="34" charset="0"/>
                <a:cs typeface="Arial" panose="020B0604020202020204" pitchFamily="34" charset="0"/>
              </a:rPr>
              <a:t>did the same as the 1</a:t>
            </a:r>
            <a:r>
              <a:rPr lang="en-US" sz="1300" baseline="30000" dirty="0" smtClean="0">
                <a:latin typeface="Arial" panose="020B0604020202020204" pitchFamily="34" charset="0"/>
                <a:cs typeface="Arial" panose="020B0604020202020204" pitchFamily="34" charset="0"/>
              </a:rPr>
              <a:t>st</a:t>
            </a:r>
            <a:r>
              <a:rPr lang="en-US" sz="1300" dirty="0" smtClean="0">
                <a:latin typeface="Arial" panose="020B0604020202020204" pitchFamily="34" charset="0"/>
                <a:cs typeface="Arial" panose="020B0604020202020204" pitchFamily="34" charset="0"/>
              </a:rPr>
              <a:t> paper by calculate a total cost of a solution and return a fitness value. Number of cost factors are different. Only the best solution is save.</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3(</a:t>
            </a:r>
            <a:r>
              <a:rPr lang="en-GB" sz="1300" dirty="0">
                <a:latin typeface="Arial" panose="020B0604020202020204" pitchFamily="34" charset="0"/>
                <a:cs typeface="Arial" panose="020B0604020202020204" pitchFamily="34" charset="0"/>
              </a:rPr>
              <a:t>MOGA</a:t>
            </a:r>
            <a:r>
              <a:rPr lang="en-US" sz="1300" dirty="0" smtClean="0">
                <a:latin typeface="Arial" panose="020B0604020202020204" pitchFamily="34" charset="0"/>
                <a:cs typeface="Arial" panose="020B0604020202020204" pitchFamily="34" charset="0"/>
              </a:rPr>
              <a:t>): Simple list of number that satisfied all constraints is use to represented a chromosome(solution). The Fitness function in this paper did the same as 2 papers above.</a:t>
            </a:r>
          </a:p>
        </p:txBody>
      </p:sp>
      <p:sp>
        <p:nvSpPr>
          <p:cNvPr id="9" name="Content Placeholder 8"/>
          <p:cNvSpPr>
            <a:spLocks noGrp="1"/>
          </p:cNvSpPr>
          <p:nvPr>
            <p:ph sz="half" idx="2"/>
          </p:nvPr>
        </p:nvSpPr>
        <p:spPr>
          <a:xfrm>
            <a:off x="21120" y="5088160"/>
            <a:ext cx="9140785" cy="1700808"/>
          </a:xfrm>
          <a:ln w="12700" cmpd="dbl">
            <a:solidFill>
              <a:schemeClr val="accent2">
                <a:lumMod val="75000"/>
              </a:schemeClr>
            </a:solidFill>
          </a:ln>
        </p:spPr>
        <p:txBody>
          <a:bodyPr>
            <a:normAutofit lnSpcReduction="10000"/>
          </a:bodyPr>
          <a:lstStyle/>
          <a:p>
            <a:pPr>
              <a:buFont typeface="Wingdings" pitchFamily="2" charset="2"/>
              <a:buChar char="Ø"/>
            </a:pPr>
            <a:r>
              <a:rPr lang="en-US" sz="1600" b="1" dirty="0" smtClean="0">
                <a:latin typeface="Arial" panose="020B0604020202020204" pitchFamily="34" charset="0"/>
                <a:cs typeface="Arial" panose="020B0604020202020204" pitchFamily="34" charset="0"/>
              </a:rPr>
              <a:t>Results</a:t>
            </a:r>
          </a:p>
          <a:p>
            <a:pPr lvl="1">
              <a:buFont typeface="Wingdings" pitchFamily="2" charset="2"/>
              <a:buChar char="Ø"/>
            </a:pPr>
            <a:r>
              <a:rPr lang="en-US" sz="1300" dirty="0">
                <a:latin typeface="Arial" panose="020B0604020202020204" pitchFamily="34" charset="0"/>
                <a:cs typeface="Arial" panose="020B0604020202020204" pitchFamily="34" charset="0"/>
              </a:rPr>
              <a:t>Paper </a:t>
            </a:r>
            <a:r>
              <a:rPr lang="en-US" sz="1300" dirty="0" smtClean="0">
                <a:latin typeface="Arial" panose="020B0604020202020204" pitchFamily="34" charset="0"/>
                <a:cs typeface="Arial" panose="020B0604020202020204" pitchFamily="34" charset="0"/>
              </a:rPr>
              <a:t>1(GA): By combining Partner Selection with corroborative transportation scheduling then compare with 3 commercial solvers on Matlab, the solution produced 2.82% – 4.5% better solution (lower cost - better fitness).</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2(AQSEA): Compared to other Swarm optimization and normal Quantum swarm optimization, the difference in term of computation speed is the same as other optimizations. The quality of solution for a large problem is slightly better than other optimizations.</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3(</a:t>
            </a:r>
            <a:r>
              <a:rPr lang="en-GB" sz="1400" dirty="0">
                <a:latin typeface="Arial" panose="020B0604020202020204" pitchFamily="34" charset="0"/>
                <a:cs typeface="Arial" panose="020B0604020202020204" pitchFamily="34" charset="0"/>
              </a:rPr>
              <a:t>MOGA</a:t>
            </a:r>
            <a:r>
              <a:rPr lang="en-US" sz="1300" dirty="0" smtClean="0">
                <a:latin typeface="Arial" panose="020B0604020202020204" pitchFamily="34" charset="0"/>
                <a:cs typeface="Arial" panose="020B0604020202020204" pitchFamily="34" charset="0"/>
              </a:rPr>
              <a:t>): A comparison between MOGA_1 and MOGA_2 in this paper show that MOGA_1 is far superior than MOGA_2 in all terms(CPU times, number of solution</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and quality of solution). </a:t>
            </a:r>
          </a:p>
        </p:txBody>
      </p:sp>
      <p:sp>
        <p:nvSpPr>
          <p:cNvPr id="5" name="Rectangle 2"/>
          <p:cNvSpPr txBox="1">
            <a:spLocks/>
          </p:cNvSpPr>
          <p:nvPr/>
        </p:nvSpPr>
        <p:spPr>
          <a:xfrm>
            <a:off x="-1" y="526232"/>
            <a:ext cx="4301873" cy="4561928"/>
          </a:xfrm>
          <a:prstGeom prst="rect">
            <a:avLst/>
          </a:prstGeom>
          <a:ln w="19050" cmpd="dbl">
            <a:solidFill>
              <a:schemeClr val="accent2">
                <a:lumMod val="75000"/>
              </a:schemeClr>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buFont typeface="Wingdings" panose="05000000000000000000" pitchFamily="2" charset="2"/>
              <a:buChar char="Ø"/>
            </a:pPr>
            <a:r>
              <a:rPr lang="en-US" sz="1400" b="1" dirty="0" smtClean="0">
                <a:latin typeface="Arial" panose="020B0604020202020204" pitchFamily="34" charset="0"/>
                <a:cs typeface="Arial" panose="020B0604020202020204" pitchFamily="34" charset="0"/>
              </a:rPr>
              <a:t>Operators</a:t>
            </a:r>
          </a:p>
          <a:p>
            <a:pPr lvl="1">
              <a:buFont typeface="Wingdings" panose="05000000000000000000" pitchFamily="2" charset="2"/>
              <a:buChar char="Ø"/>
            </a:pPr>
            <a:r>
              <a:rPr lang="en-US" sz="1300" dirty="0" smtClean="0">
                <a:latin typeface="Arial" panose="020B0604020202020204" pitchFamily="34" charset="0"/>
                <a:cs typeface="Arial" panose="020B0604020202020204" pitchFamily="34" charset="0"/>
              </a:rPr>
              <a:t>Paper 1(GA): Both Mutation and Crossover is used to produce new generations but the paper did not provide any detail about the probability of Mutation and Crossover. The Mutation is done by randomly select 1 pair of </a:t>
            </a:r>
            <a:r>
              <a:rPr lang="en-GB" sz="1300" dirty="0" smtClean="0">
                <a:latin typeface="Arial" panose="020B0604020202020204" pitchFamily="34" charset="0"/>
                <a:cs typeface="Arial" panose="020B0604020202020204" pitchFamily="34" charset="0"/>
              </a:rPr>
              <a:t>genes in </a:t>
            </a:r>
            <a:r>
              <a:rPr lang="en-US" sz="1300" dirty="0">
                <a:latin typeface="Arial" panose="020B0604020202020204" pitchFamily="34" charset="0"/>
                <a:cs typeface="Arial" panose="020B0604020202020204" pitchFamily="34" charset="0"/>
              </a:rPr>
              <a:t>chromosome</a:t>
            </a:r>
            <a:r>
              <a:rPr lang="en-GB" sz="1300" dirty="0" smtClean="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and swap their place. The Crossover is just simply copy first half of the chromosome from 1</a:t>
            </a:r>
            <a:r>
              <a:rPr lang="en-US" sz="1300" baseline="30000" dirty="0" smtClean="0">
                <a:latin typeface="Arial" panose="020B0604020202020204" pitchFamily="34" charset="0"/>
                <a:cs typeface="Arial" panose="020B0604020202020204" pitchFamily="34" charset="0"/>
              </a:rPr>
              <a:t>st</a:t>
            </a:r>
            <a:r>
              <a:rPr lang="en-US" sz="1300" dirty="0" smtClean="0">
                <a:latin typeface="Arial" panose="020B0604020202020204" pitchFamily="34" charset="0"/>
                <a:cs typeface="Arial" panose="020B0604020202020204" pitchFamily="34" charset="0"/>
              </a:rPr>
              <a:t> parent and 2</a:t>
            </a:r>
            <a:r>
              <a:rPr lang="en-US" sz="1300" baseline="30000" dirty="0" smtClean="0">
                <a:latin typeface="Arial" panose="020B0604020202020204" pitchFamily="34" charset="0"/>
                <a:cs typeface="Arial" panose="020B0604020202020204" pitchFamily="34" charset="0"/>
              </a:rPr>
              <a:t>nd</a:t>
            </a:r>
            <a:r>
              <a:rPr lang="en-US" sz="1300" dirty="0" smtClean="0">
                <a:latin typeface="Arial" panose="020B0604020202020204" pitchFamily="34" charset="0"/>
                <a:cs typeface="Arial" panose="020B0604020202020204" pitchFamily="34" charset="0"/>
              </a:rPr>
              <a:t> from another.</a:t>
            </a:r>
          </a:p>
          <a:p>
            <a:pPr lvl="1">
              <a:buFont typeface="Wingdings" panose="05000000000000000000" pitchFamily="2" charset="2"/>
              <a:buChar char="Ø"/>
            </a:pPr>
            <a:r>
              <a:rPr lang="en-US" sz="1300" dirty="0" smtClean="0">
                <a:latin typeface="Arial" panose="020B0604020202020204" pitchFamily="34" charset="0"/>
                <a:cs typeface="Arial" panose="020B0604020202020204" pitchFamily="34" charset="0"/>
              </a:rPr>
              <a:t>Paper 2(QEA): Custom Particle swarm optimization formula is used. The formula will randomly change the quantum angle in each </a:t>
            </a:r>
            <a:r>
              <a:rPr lang="en-US" sz="1300" dirty="0" err="1" smtClean="0">
                <a:latin typeface="Arial" panose="020B0604020202020204" pitchFamily="34" charset="0"/>
                <a:cs typeface="Arial" panose="020B0604020202020204" pitchFamily="34" charset="0"/>
              </a:rPr>
              <a:t>Quebit</a:t>
            </a:r>
            <a:r>
              <a:rPr lang="en-US" sz="1300" dirty="0" smtClean="0">
                <a:latin typeface="Arial" panose="020B0604020202020204" pitchFamily="34" charset="0"/>
                <a:cs typeface="Arial" panose="020B0604020202020204" pitchFamily="34" charset="0"/>
              </a:rPr>
              <a:t> resulted in new set of chromosome.</a:t>
            </a:r>
          </a:p>
          <a:p>
            <a:pPr lvl="1">
              <a:buFont typeface="Wingdings" panose="05000000000000000000" pitchFamily="2" charset="2"/>
              <a:buChar char="Ø"/>
            </a:pPr>
            <a:r>
              <a:rPr lang="en-US" sz="1300" dirty="0" smtClean="0">
                <a:latin typeface="Arial" panose="020B0604020202020204" pitchFamily="34" charset="0"/>
                <a:cs typeface="Arial" panose="020B0604020202020204" pitchFamily="34" charset="0"/>
              </a:rPr>
              <a:t>Paper 3(</a:t>
            </a:r>
            <a:r>
              <a:rPr lang="en-GB" sz="1300" dirty="0">
                <a:latin typeface="Arial" panose="020B0604020202020204" pitchFamily="34" charset="0"/>
                <a:cs typeface="Arial" panose="020B0604020202020204" pitchFamily="34" charset="0"/>
              </a:rPr>
              <a:t>MOGA</a:t>
            </a:r>
            <a:r>
              <a:rPr lang="en-US" sz="1300" dirty="0" smtClean="0">
                <a:latin typeface="Arial" panose="020B0604020202020204" pitchFamily="34" charset="0"/>
                <a:cs typeface="Arial" panose="020B0604020202020204" pitchFamily="34" charset="0"/>
              </a:rPr>
              <a:t>): Mutation operator and </a:t>
            </a:r>
            <a:r>
              <a:rPr lang="en-US" sz="1300" dirty="0">
                <a:latin typeface="Arial" panose="020B0604020202020204" pitchFamily="34" charset="0"/>
                <a:cs typeface="Arial" panose="020B0604020202020204" pitchFamily="34" charset="0"/>
              </a:rPr>
              <a:t>Crossover is used to produce new </a:t>
            </a:r>
            <a:r>
              <a:rPr lang="en-US" sz="1300" dirty="0" smtClean="0">
                <a:latin typeface="Arial" panose="020B0604020202020204" pitchFamily="34" charset="0"/>
                <a:cs typeface="Arial" panose="020B0604020202020204" pitchFamily="34" charset="0"/>
              </a:rPr>
              <a:t>generations in the same as in paper 1. This paper compared two different algorithms called MOGA_1 and MOGA_2. Both of them use the same operator and encoding. The difference come from Selection step.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20688"/>
          </a:xfrm>
        </p:spPr>
        <p:txBody>
          <a:bodyPr>
            <a:normAutofit/>
          </a:bodyPr>
          <a:lstStyle/>
          <a:p>
            <a:r>
              <a:rPr lang="en-GB" sz="3200" dirty="0" smtClean="0">
                <a:latin typeface="Arial" panose="020B0604020202020204" pitchFamily="34" charset="0"/>
                <a:cs typeface="Arial" panose="020B0604020202020204" pitchFamily="34" charset="0"/>
              </a:rPr>
              <a:t>Portfolio Selection Problems.</a:t>
            </a:r>
            <a:endParaRPr lang="en-GB" sz="32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23528" y="764704"/>
            <a:ext cx="4275935" cy="4451242"/>
          </a:xfrm>
        </p:spPr>
        <p:txBody>
          <a:bodyPr>
            <a:normAutofit/>
          </a:bodyPr>
          <a:lstStyle/>
          <a:p>
            <a:pPr marL="0" indent="0">
              <a:buNone/>
            </a:pPr>
            <a:r>
              <a:rPr lang="en-GB" sz="1400" dirty="0" smtClean="0">
                <a:latin typeface="Arial" panose="020B0604020202020204" pitchFamily="34" charset="0"/>
                <a:cs typeface="Arial" panose="020B0604020202020204" pitchFamily="34" charset="0"/>
              </a:rPr>
              <a:t>Thousand of new projects are created everyday. Hundred of enterprise entered the market. Today a value of Gold is going down but tomorrow its might go up more than yesterday value. All of these changed lead to new or better opportunity to invest and gain more profit. Choosing things to invest is no simple task, wrong move can ruin your port or force your company to closedown.</a:t>
            </a:r>
          </a:p>
          <a:p>
            <a:pPr marL="0" indent="0">
              <a:buNone/>
            </a:pPr>
            <a:r>
              <a:rPr lang="en-GB" sz="1400" dirty="0" smtClean="0">
                <a:latin typeface="Arial" panose="020B0604020202020204" pitchFamily="34" charset="0"/>
                <a:cs typeface="Arial" panose="020B0604020202020204" pitchFamily="34" charset="0"/>
              </a:rPr>
              <a:t>In modern investment management, portfolio selection is about managing your limited resource and use it to gain maximum benefit with acceptable level of risk. Making decisions to invest in traditional way required lot of historical information combined with many other more factors. With just only in UK, There are more than 2,000 companies with in Stock market but in fact you probably don’t want to invest only in the stock market, you cloud buy gold, properties or invest in foreign countries around the world. As you can see making an optimal portfolio is a serious business.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14949" y="1021885"/>
            <a:ext cx="4221162" cy="3279518"/>
          </a:xfrm>
        </p:spPr>
      </p:pic>
      <p:sp>
        <p:nvSpPr>
          <p:cNvPr id="5" name="Rectangle 2"/>
          <p:cNvSpPr txBox="1">
            <a:spLocks/>
          </p:cNvSpPr>
          <p:nvPr/>
        </p:nvSpPr>
        <p:spPr>
          <a:xfrm>
            <a:off x="0" y="5215946"/>
            <a:ext cx="9144000" cy="1642054"/>
          </a:xfrm>
          <a:prstGeom prst="rect">
            <a:avLst/>
          </a:prstGeom>
        </p:spPr>
        <p:txBody>
          <a:bodyPr vert="horz">
            <a:normAutofit fontScale="400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None/>
            </a:pPr>
            <a:r>
              <a:rPr lang="en-US" sz="3500" b="1" dirty="0" smtClean="0">
                <a:latin typeface="Arial" panose="020B0604020202020204" pitchFamily="34" charset="0"/>
                <a:cs typeface="Arial" panose="020B0604020202020204" pitchFamily="34" charset="0"/>
              </a:rPr>
              <a:t>References.</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Paper1: </a:t>
            </a:r>
            <a:r>
              <a:rPr lang="en-GB" sz="2500" dirty="0">
                <a:latin typeface="Arial" panose="020B0604020202020204" pitchFamily="34" charset="0"/>
                <a:cs typeface="Arial" panose="020B0604020202020204" pitchFamily="34" charset="0"/>
              </a:rPr>
              <a:t>A learning-guided multi-objective evolutionary algorithm for constrained portfolio </a:t>
            </a:r>
            <a:r>
              <a:rPr lang="en-GB" sz="2500" dirty="0" smtClean="0">
                <a:latin typeface="Arial" panose="020B0604020202020204" pitchFamily="34" charset="0"/>
                <a:cs typeface="Arial" panose="020B0604020202020204" pitchFamily="34" charset="0"/>
              </a:rPr>
              <a:t>optimization (MOEPO). </a:t>
            </a:r>
            <a:r>
              <a:rPr lang="en-US" sz="2500" dirty="0">
                <a:latin typeface="Arial" panose="020B0604020202020204" pitchFamily="34" charset="0"/>
                <a:cs typeface="Arial" panose="020B0604020202020204" pitchFamily="34" charset="0"/>
                <a:hlinkClick r:id="rId3"/>
              </a:rPr>
              <a:t>https://</a:t>
            </a:r>
            <a:r>
              <a:rPr lang="en-US" sz="2500" dirty="0" smtClean="0">
                <a:latin typeface="Arial" panose="020B0604020202020204" pitchFamily="34" charset="0"/>
                <a:cs typeface="Arial" panose="020B0604020202020204" pitchFamily="34" charset="0"/>
                <a:hlinkClick r:id="rId3"/>
              </a:rPr>
              <a:t>www.dropbox.com/s/nsp6mrmo2hbsubk/A%20learning-guided%20multi-objective%20evolutionary%20algorithm%20for%20constrained%20portfolio%20optimization.pdf?dl=0</a:t>
            </a:r>
            <a:endParaRPr lang="en-US" sz="25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Paper2: </a:t>
            </a:r>
            <a:r>
              <a:rPr lang="en-GB" sz="2500" dirty="0" smtClean="0">
                <a:latin typeface="Arial" panose="020B0604020202020204" pitchFamily="34" charset="0"/>
                <a:cs typeface="Arial" panose="020B0604020202020204" pitchFamily="34" charset="0"/>
              </a:rPr>
              <a:t>Project Ranking Based Portfolio Selection Using </a:t>
            </a:r>
            <a:r>
              <a:rPr lang="en-GB" sz="2500" dirty="0">
                <a:latin typeface="Arial" panose="020B0604020202020204" pitchFamily="34" charset="0"/>
                <a:cs typeface="Arial" panose="020B0604020202020204" pitchFamily="34" charset="0"/>
              </a:rPr>
              <a:t>Evolutionary </a:t>
            </a:r>
            <a:r>
              <a:rPr lang="en-GB" sz="2500" dirty="0" smtClean="0">
                <a:latin typeface="Arial" panose="020B0604020202020204" pitchFamily="34" charset="0"/>
                <a:cs typeface="Arial" panose="020B0604020202020204" pitchFamily="34" charset="0"/>
              </a:rPr>
              <a:t>Multi-objective </a:t>
            </a:r>
            <a:r>
              <a:rPr lang="en-GB" sz="2500" dirty="0">
                <a:latin typeface="Arial" panose="020B0604020202020204" pitchFamily="34" charset="0"/>
                <a:cs typeface="Arial" panose="020B0604020202020204" pitchFamily="34" charset="0"/>
              </a:rPr>
              <a:t>Optimization (ESPRI). </a:t>
            </a:r>
            <a:r>
              <a:rPr lang="en-GB" sz="2500" dirty="0">
                <a:latin typeface="Arial" panose="020B0604020202020204" pitchFamily="34" charset="0"/>
                <a:cs typeface="Arial" panose="020B0604020202020204" pitchFamily="34" charset="0"/>
                <a:hlinkClick r:id="rId4"/>
              </a:rPr>
              <a:t>https://</a:t>
            </a:r>
            <a:r>
              <a:rPr lang="en-GB" sz="2500" dirty="0" smtClean="0">
                <a:latin typeface="Arial" panose="020B0604020202020204" pitchFamily="34" charset="0"/>
                <a:cs typeface="Arial" panose="020B0604020202020204" pitchFamily="34" charset="0"/>
                <a:hlinkClick r:id="rId4"/>
              </a:rPr>
              <a:t>www.dropbox.com/s/f71ihragq2ij2ww/Project%20Ranking%20Based%20Portfolio%20Selection%20Using%20Evolutionary.pdf?dl=0</a:t>
            </a:r>
            <a:r>
              <a:rPr lang="en-GB" sz="25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Paper3: </a:t>
            </a:r>
            <a:r>
              <a:rPr lang="en-GB" sz="2500" dirty="0">
                <a:latin typeface="Arial" panose="020B0604020202020204" pitchFamily="34" charset="0"/>
                <a:cs typeface="Arial" panose="020B0604020202020204" pitchFamily="34" charset="0"/>
              </a:rPr>
              <a:t>A hybrid algorithm for constrained portfolio selection problems </a:t>
            </a:r>
            <a:r>
              <a:rPr lang="en-GB" sz="2500" dirty="0" smtClean="0">
                <a:latin typeface="Arial" panose="020B0604020202020204" pitchFamily="34" charset="0"/>
                <a:cs typeface="Arial" panose="020B0604020202020204" pitchFamily="34" charset="0"/>
              </a:rPr>
              <a:t>(PBILDE) </a:t>
            </a:r>
            <a:r>
              <a:rPr lang="en-GB" sz="2500" dirty="0">
                <a:latin typeface="Arial" panose="020B0604020202020204" pitchFamily="34" charset="0"/>
                <a:cs typeface="Arial" panose="020B0604020202020204" pitchFamily="34" charset="0"/>
                <a:hlinkClick r:id="rId5"/>
              </a:rPr>
              <a:t>https://</a:t>
            </a:r>
            <a:r>
              <a:rPr lang="en-GB" sz="2500" dirty="0" smtClean="0">
                <a:latin typeface="Arial" panose="020B0604020202020204" pitchFamily="34" charset="0"/>
                <a:cs typeface="Arial" panose="020B0604020202020204" pitchFamily="34" charset="0"/>
                <a:hlinkClick r:id="rId5"/>
              </a:rPr>
              <a:t>www.dropbox.com/s/r1ge2bsvrjuuz8y/PBILDE.pdf?dl=0</a:t>
            </a:r>
            <a:r>
              <a:rPr lang="en-GB" sz="2500" dirty="0" smtClean="0">
                <a:latin typeface="Arial" panose="020B0604020202020204" pitchFamily="34" charset="0"/>
                <a:cs typeface="Arial" panose="020B0604020202020204" pitchFamily="34" charset="0"/>
              </a:rPr>
              <a:t> </a:t>
            </a:r>
            <a:endParaRPr lang="en-US" sz="2500" dirty="0"/>
          </a:p>
        </p:txBody>
      </p:sp>
      <p:sp>
        <p:nvSpPr>
          <p:cNvPr id="7" name="TextBox 6"/>
          <p:cNvSpPr txBox="1"/>
          <p:nvPr/>
        </p:nvSpPr>
        <p:spPr>
          <a:xfrm>
            <a:off x="4648827" y="4389343"/>
            <a:ext cx="340629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Figure 1: Portfolio for Assets Management</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0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531494"/>
          </a:xfrm>
        </p:spPr>
        <p:txBody>
          <a:bodyPr>
            <a:normAutofit fontScale="90000"/>
          </a:bodyPr>
          <a:lstStyle/>
          <a:p>
            <a:r>
              <a:rPr lang="en-GB" dirty="0" smtClean="0"/>
              <a:t>Optimization Details.</a:t>
            </a:r>
            <a:endParaRPr lang="en-GB" dirty="0"/>
          </a:p>
        </p:txBody>
      </p:sp>
      <mc:AlternateContent xmlns:mc="http://schemas.openxmlformats.org/markup-compatibility/2006">
        <mc:Choice xmlns:a14="http://schemas.microsoft.com/office/drawing/2010/main" Requires="a14">
          <p:graphicFrame>
            <p:nvGraphicFramePr>
              <p:cNvPr id="12" name="Content Placeholder 11"/>
              <p:cNvGraphicFramePr>
                <a:graphicFrameLocks noGrp="1"/>
              </p:cNvGraphicFramePr>
              <p:nvPr>
                <p:ph sz="half" idx="1"/>
                <p:extLst>
                  <p:ext uri="{D42A27DB-BD31-4B8C-83A1-F6EECF244321}">
                    <p14:modId xmlns:p14="http://schemas.microsoft.com/office/powerpoint/2010/main" val="4155692074"/>
                  </p:ext>
                </p:extLst>
              </p:nvPr>
            </p:nvGraphicFramePr>
            <p:xfrm>
              <a:off x="107504" y="723711"/>
              <a:ext cx="8928990" cy="2225040"/>
            </p:xfrm>
            <a:graphic>
              <a:graphicData uri="http://schemas.openxmlformats.org/drawingml/2006/table">
                <a:tbl>
                  <a:tblPr firstRow="1" bandRow="1">
                    <a:tableStyleId>{5C22544A-7EE6-4342-B048-85BDC9FD1C3A}</a:tableStyleId>
                  </a:tblPr>
                  <a:tblGrid>
                    <a:gridCol w="2976330"/>
                    <a:gridCol w="2976330"/>
                    <a:gridCol w="2976330"/>
                  </a:tblGrid>
                  <a:tr h="2219376">
                    <a:tc>
                      <a:txBody>
                        <a:bodyPr/>
                        <a:lstStyle/>
                        <a:p>
                          <a:pPr algn="l">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Paper1 (MOEPO).</a:t>
                          </a:r>
                        </a:p>
                        <a:p>
                          <a:pPr lvl="1" algn="l">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a:t>
                          </a:r>
                          <a:r>
                            <a:rPr lang="en-GB" sz="1000" baseline="0" dirty="0" smtClean="0">
                              <a:solidFill>
                                <a:schemeClr val="tx1"/>
                              </a:solidFill>
                              <a:latin typeface="Arial" panose="020B0604020202020204" pitchFamily="34" charset="0"/>
                              <a:cs typeface="Arial" panose="020B0604020202020204" pitchFamily="34" charset="0"/>
                            </a:rPr>
                            <a:t> first paper there are two </a:t>
                          </a:r>
                          <a:r>
                            <a:rPr lang="en-GB" sz="1000" dirty="0" smtClean="0">
                              <a:solidFill>
                                <a:schemeClr val="tx1"/>
                              </a:solidFill>
                              <a:latin typeface="Arial" panose="020B0604020202020204" pitchFamily="34" charset="0"/>
                              <a:cs typeface="Arial" panose="020B0604020202020204" pitchFamily="34" charset="0"/>
                            </a:rPr>
                            <a:t>vectors of size N (Hybrid</a:t>
                          </a:r>
                          <a:r>
                            <a:rPr lang="en-GB" sz="1000" baseline="0" dirty="0" smtClean="0">
                              <a:solidFill>
                                <a:schemeClr val="tx1"/>
                              </a:solidFill>
                              <a:latin typeface="Arial" panose="020B0604020202020204" pitchFamily="34" charset="0"/>
                              <a:cs typeface="Arial" panose="020B0604020202020204" pitchFamily="34" charset="0"/>
                            </a:rPr>
                            <a:t> chromosome</a:t>
                          </a:r>
                          <a:r>
                            <a:rPr lang="en-GB" sz="1000" dirty="0" smtClean="0">
                              <a:solidFill>
                                <a:schemeClr val="tx1"/>
                              </a:solidFill>
                              <a:latin typeface="Arial" panose="020B0604020202020204" pitchFamily="34" charset="0"/>
                              <a:cs typeface="Arial" panose="020B0604020202020204" pitchFamily="34" charset="0"/>
                            </a:rPr>
                            <a:t>).</a:t>
                          </a:r>
                          <a:r>
                            <a:rPr lang="en-GB" sz="1000" baseline="0" dirty="0" smtClean="0">
                              <a:solidFill>
                                <a:schemeClr val="tx1"/>
                              </a:solidFill>
                              <a:latin typeface="Arial" panose="020B0604020202020204" pitchFamily="34" charset="0"/>
                              <a:cs typeface="Arial" panose="020B0604020202020204" pitchFamily="34" charset="0"/>
                            </a:rPr>
                            <a:t> The first vector represent a list of all target assets </a:t>
                          </a:r>
                          <a14:m>
                            <m:oMath xmlns:m="http://schemas.openxmlformats.org/officeDocument/2006/math">
                              <m:r>
                                <a:rPr lang="en-GB" sz="1000" b="1" i="1" baseline="0" smtClean="0">
                                  <a:solidFill>
                                    <a:schemeClr val="tx1"/>
                                  </a:solidFill>
                                  <a:latin typeface="Cambria Math" panose="02040503050406030204" pitchFamily="18" charset="0"/>
                                  <a:cs typeface="Arial" panose="020B0604020202020204" pitchFamily="34" charset="0"/>
                                </a:rPr>
                                <m:t>𝑺𝒊</m:t>
                              </m:r>
                              <m:r>
                                <a:rPr lang="en-GB" sz="1000" b="1" i="1" baseline="0" smtClean="0">
                                  <a:solidFill>
                                    <a:schemeClr val="tx1"/>
                                  </a:solidFill>
                                  <a:latin typeface="Cambria Math" panose="02040503050406030204" pitchFamily="18" charset="0"/>
                                  <a:cs typeface="Arial" panose="020B0604020202020204" pitchFamily="34" charset="0"/>
                                </a:rPr>
                                <m:t>, </m:t>
                              </m:r>
                              <m:r>
                                <a:rPr lang="en-GB" sz="1000" b="1" i="1" baseline="0" smtClean="0">
                                  <a:solidFill>
                                    <a:schemeClr val="tx1"/>
                                  </a:solidFill>
                                  <a:latin typeface="Cambria Math" panose="02040503050406030204" pitchFamily="18" charset="0"/>
                                  <a:cs typeface="Arial" panose="020B0604020202020204" pitchFamily="34" charset="0"/>
                                </a:rPr>
                                <m:t>𝒊</m:t>
                              </m:r>
                              <m:r>
                                <a:rPr lang="en-GB" sz="1000" b="1" i="1" baseline="0" smtClean="0">
                                  <a:solidFill>
                                    <a:schemeClr val="tx1"/>
                                  </a:solidFill>
                                  <a:latin typeface="Cambria Math" panose="02040503050406030204" pitchFamily="18" charset="0"/>
                                  <a:cs typeface="Arial" panose="020B0604020202020204" pitchFamily="34" charset="0"/>
                                </a:rPr>
                                <m:t>=</m:t>
                              </m:r>
                              <m:r>
                                <a:rPr lang="en-GB" sz="1000" b="1" i="1" baseline="0" smtClean="0">
                                  <a:solidFill>
                                    <a:schemeClr val="tx1"/>
                                  </a:solidFill>
                                  <a:latin typeface="Cambria Math" panose="02040503050406030204" pitchFamily="18" charset="0"/>
                                  <a:cs typeface="Arial" panose="020B0604020202020204" pitchFamily="34" charset="0"/>
                                </a:rPr>
                                <m:t>𝟏</m:t>
                              </m:r>
                              <m:r>
                                <a:rPr lang="en-GB" sz="1000" b="1" i="1" baseline="0" smtClean="0">
                                  <a:solidFill>
                                    <a:schemeClr val="tx1"/>
                                  </a:solidFill>
                                  <a:latin typeface="Cambria Math" panose="02040503050406030204" pitchFamily="18" charset="0"/>
                                  <a:cs typeface="Arial" panose="020B0604020202020204" pitchFamily="34" charset="0"/>
                                </a:rPr>
                                <m:t>,…</m:t>
                              </m:r>
                              <m:r>
                                <a:rPr lang="en-GB" sz="1000" b="1" i="1" baseline="0" smtClean="0">
                                  <a:solidFill>
                                    <a:schemeClr val="tx1"/>
                                  </a:solidFill>
                                  <a:latin typeface="Cambria Math" panose="02040503050406030204" pitchFamily="18" charset="0"/>
                                  <a:cs typeface="Arial" panose="020B0604020202020204" pitchFamily="34" charset="0"/>
                                </a:rPr>
                                <m:t>𝑵</m:t>
                              </m:r>
                            </m:oMath>
                          </a14:m>
                          <a:r>
                            <a:rPr lang="en-GB" sz="1000" dirty="0" smtClean="0">
                              <a:solidFill>
                                <a:schemeClr val="tx1"/>
                              </a:solidFill>
                              <a:latin typeface="Arial" panose="020B0604020202020204" pitchFamily="34" charset="0"/>
                              <a:cs typeface="Arial" panose="020B0604020202020204" pitchFamily="34" charset="0"/>
                            </a:rPr>
                            <a:t> and encode them as binary, “0” mean that asset is not invested</a:t>
                          </a:r>
                          <a:r>
                            <a:rPr lang="en-GB" sz="1000" baseline="0" dirty="0" smtClean="0">
                              <a:solidFill>
                                <a:schemeClr val="tx1"/>
                              </a:solidFill>
                              <a:latin typeface="Arial" panose="020B0604020202020204" pitchFamily="34" charset="0"/>
                              <a:cs typeface="Arial" panose="020B0604020202020204" pitchFamily="34" charset="0"/>
                            </a:rPr>
                            <a:t> and “1” mean that asset is invested. For example [0,1,1,0,0,0,0,1].</a:t>
                          </a:r>
                        </a:p>
                        <a:p>
                          <a:pPr lvl="1" algn="l">
                            <a:buFont typeface="Wingdings" pitchFamily="2" charset="2"/>
                            <a:buChar char="Ø"/>
                          </a:pPr>
                          <a:r>
                            <a:rPr lang="en-GB" sz="1000" baseline="0" dirty="0" smtClean="0">
                              <a:solidFill>
                                <a:schemeClr val="tx1"/>
                              </a:solidFill>
                              <a:latin typeface="Arial" panose="020B0604020202020204" pitchFamily="34" charset="0"/>
                              <a:cs typeface="Arial" panose="020B0604020202020204" pitchFamily="34" charset="0"/>
                            </a:rPr>
                            <a:t>The second vector are in the same length as the first vector but it is encoded with real number. The value are all positive and less than one. This vector represent a proportion of capital invested in that asset.</a:t>
                          </a:r>
                          <a:endParaRPr lang="en-GB"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Paper2</a:t>
                          </a:r>
                          <a:r>
                            <a:rPr lang="en-US" sz="1000" b="1" baseline="0" dirty="0" smtClean="0">
                              <a:solidFill>
                                <a:schemeClr val="tx1"/>
                              </a:solidFill>
                              <a:latin typeface="Arial" panose="020B0604020202020204" pitchFamily="34" charset="0"/>
                              <a:cs typeface="Arial" panose="020B0604020202020204" pitchFamily="34" charset="0"/>
                            </a:rPr>
                            <a:t> (ESPRI)</a:t>
                          </a:r>
                          <a:r>
                            <a:rPr lang="en-US" sz="1000" b="1" dirty="0" smtClean="0">
                              <a:solidFill>
                                <a:schemeClr val="tx1"/>
                              </a:solidFill>
                              <a:latin typeface="Arial" panose="020B0604020202020204" pitchFamily="34" charset="0"/>
                              <a:cs typeface="Arial" panose="020B0604020202020204" pitchFamily="34" charset="0"/>
                            </a:rPr>
                            <a:t>.</a:t>
                          </a:r>
                        </a:p>
                        <a:p>
                          <a:pPr marL="342900" marR="0" lvl="1"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In</a:t>
                          </a:r>
                          <a:r>
                            <a:rPr lang="en-US" sz="1000" b="1" baseline="0" dirty="0" smtClean="0">
                              <a:solidFill>
                                <a:schemeClr val="tx1"/>
                              </a:solidFill>
                              <a:latin typeface="Arial" panose="020B0604020202020204" pitchFamily="34" charset="0"/>
                              <a:cs typeface="Arial" panose="020B0604020202020204" pitchFamily="34" charset="0"/>
                            </a:rPr>
                            <a:t> this paper they are using simple binary encoding for each chromosome</a:t>
                          </a:r>
                          <a:r>
                            <a:rPr lang="en-US" sz="1000" dirty="0" smtClean="0">
                              <a:solidFill>
                                <a:schemeClr val="tx1"/>
                              </a:solidFill>
                              <a:latin typeface="Arial" panose="020B0604020202020204" pitchFamily="34" charset="0"/>
                              <a:cs typeface="Arial" panose="020B0604020202020204" pitchFamily="34" charset="0"/>
                            </a:rPr>
                            <a:t>.</a:t>
                          </a:r>
                          <a:r>
                            <a:rPr lang="en-US" sz="1000" baseline="0" dirty="0" smtClean="0">
                              <a:solidFill>
                                <a:schemeClr val="tx1"/>
                              </a:solidFill>
                              <a:latin typeface="Arial" panose="020B0604020202020204" pitchFamily="34" charset="0"/>
                              <a:cs typeface="Arial" panose="020B0604020202020204" pitchFamily="34" charset="0"/>
                            </a:rPr>
                            <a:t> Each contained a list of all projects,</a:t>
                          </a:r>
                          <a:r>
                            <a:rPr lang="en-GB" sz="1000" dirty="0" smtClean="0">
                              <a:solidFill>
                                <a:schemeClr val="tx1"/>
                              </a:solidFill>
                              <a:latin typeface="Arial" panose="020B0604020202020204" pitchFamily="34" charset="0"/>
                              <a:cs typeface="Arial" panose="020B0604020202020204" pitchFamily="34" charset="0"/>
                            </a:rPr>
                            <a:t> “0” mean that project is not selected</a:t>
                          </a:r>
                          <a:r>
                            <a:rPr lang="en-GB" sz="1000" baseline="0" dirty="0" smtClean="0">
                              <a:solidFill>
                                <a:schemeClr val="tx1"/>
                              </a:solidFill>
                              <a:latin typeface="Arial" panose="020B0604020202020204" pitchFamily="34" charset="0"/>
                              <a:cs typeface="Arial" panose="020B0604020202020204" pitchFamily="34" charset="0"/>
                            </a:rPr>
                            <a:t> and “1” mean that </a:t>
                          </a:r>
                          <a:r>
                            <a:rPr lang="en-GB" sz="1000" dirty="0" smtClean="0">
                              <a:solidFill>
                                <a:schemeClr val="tx1"/>
                              </a:solidFill>
                              <a:latin typeface="Arial" panose="020B0604020202020204" pitchFamily="34" charset="0"/>
                              <a:cs typeface="Arial" panose="020B0604020202020204" pitchFamily="34" charset="0"/>
                            </a:rPr>
                            <a:t>project </a:t>
                          </a:r>
                          <a:r>
                            <a:rPr lang="en-GB" sz="1000" baseline="0" dirty="0" smtClean="0">
                              <a:solidFill>
                                <a:schemeClr val="tx1"/>
                              </a:solidFill>
                              <a:latin typeface="Arial" panose="020B0604020202020204" pitchFamily="34" charset="0"/>
                              <a:cs typeface="Arial" panose="020B0604020202020204" pitchFamily="34" charset="0"/>
                            </a:rPr>
                            <a:t>is </a:t>
                          </a:r>
                          <a:r>
                            <a:rPr lang="en-GB" sz="1000" dirty="0" smtClean="0">
                              <a:solidFill>
                                <a:schemeClr val="tx1"/>
                              </a:solidFill>
                              <a:latin typeface="Arial" panose="020B0604020202020204" pitchFamily="34" charset="0"/>
                              <a:cs typeface="Arial" panose="020B0604020202020204" pitchFamily="34" charset="0"/>
                            </a:rPr>
                            <a:t>selected</a:t>
                          </a:r>
                          <a:r>
                            <a:rPr lang="en-GB" sz="1000" baseline="0" dirty="0" smtClean="0">
                              <a:solidFill>
                                <a:schemeClr val="tx1"/>
                              </a:solidFill>
                              <a:latin typeface="Arial" panose="020B0604020202020204" pitchFamily="34" charset="0"/>
                              <a:cs typeface="Arial" panose="020B0604020202020204" pitchFamily="34" charset="0"/>
                            </a:rPr>
                            <a:t> in this portfolio.</a:t>
                          </a:r>
                          <a:endParaRPr lang="en-US" sz="1000" dirty="0" smtClean="0">
                            <a:solidFill>
                              <a:schemeClr val="tx1"/>
                            </a:solidFill>
                            <a:latin typeface="Arial" panose="020B0604020202020204" pitchFamily="34" charset="0"/>
                            <a:cs typeface="Arial" panose="020B0604020202020204" pitchFamily="34" charset="0"/>
                          </a:endParaRPr>
                        </a:p>
                        <a:p>
                          <a:pPr>
                            <a:buFont typeface="Wingdings" pitchFamily="2" charset="2"/>
                            <a:buNone/>
                          </a:pPr>
                          <a:endParaRPr lang="en-US" sz="1000" b="1"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encoding</a:t>
                          </a:r>
                          <a:r>
                            <a:rPr lang="en-GB" sz="1000" baseline="0" dirty="0" smtClean="0">
                              <a:solidFill>
                                <a:schemeClr val="tx1"/>
                              </a:solidFill>
                              <a:latin typeface="Arial" panose="020B0604020202020204" pitchFamily="34" charset="0"/>
                              <a:cs typeface="Arial" panose="020B0604020202020204" pitchFamily="34" charset="0"/>
                            </a:rPr>
                            <a:t> in this work are hybrid chromosome, the same as in paper1. A chromosome contained 2 vector binary and real number vector. </a:t>
                          </a:r>
                          <a:r>
                            <a:rPr lang="en-GB" sz="1000" dirty="0" smtClean="0">
                              <a:solidFill>
                                <a:schemeClr val="tx1"/>
                              </a:solidFill>
                              <a:latin typeface="Arial" panose="020B0604020202020204" pitchFamily="34" charset="0"/>
                              <a:cs typeface="Arial" panose="020B0604020202020204" pitchFamily="34" charset="0"/>
                            </a:rPr>
                            <a:t>“0” In binary vector mean that asset is not invested</a:t>
                          </a:r>
                          <a:r>
                            <a:rPr lang="en-GB" sz="1000" baseline="0" dirty="0" smtClean="0">
                              <a:solidFill>
                                <a:schemeClr val="tx1"/>
                              </a:solidFill>
                              <a:latin typeface="Arial" panose="020B0604020202020204" pitchFamily="34" charset="0"/>
                              <a:cs typeface="Arial" panose="020B0604020202020204" pitchFamily="34" charset="0"/>
                            </a:rPr>
                            <a:t> and “1” mean that asset is invested. A real number indicated a proportion of capital invested in that asset.</a:t>
                          </a:r>
                          <a:endParaRPr lang="en-US" sz="1000"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mc:Choice>
        <mc:Fallback>
          <p:graphicFrame>
            <p:nvGraphicFramePr>
              <p:cNvPr id="12" name="Content Placeholder 11"/>
              <p:cNvGraphicFramePr>
                <a:graphicFrameLocks noGrp="1"/>
              </p:cNvGraphicFramePr>
              <p:nvPr>
                <p:ph sz="half" idx="1"/>
                <p:extLst>
                  <p:ext uri="{D42A27DB-BD31-4B8C-83A1-F6EECF244321}">
                    <p14:modId xmlns:p14="http://schemas.microsoft.com/office/powerpoint/2010/main" val="4155692074"/>
                  </p:ext>
                </p:extLst>
              </p:nvPr>
            </p:nvGraphicFramePr>
            <p:xfrm>
              <a:off x="107504" y="723711"/>
              <a:ext cx="8928990" cy="2225040"/>
            </p:xfrm>
            <a:graphic>
              <a:graphicData uri="http://schemas.openxmlformats.org/drawingml/2006/table">
                <a:tbl>
                  <a:tblPr firstRow="1" bandRow="1">
                    <a:tableStyleId>{5C22544A-7EE6-4342-B048-85BDC9FD1C3A}</a:tableStyleId>
                  </a:tblPr>
                  <a:tblGrid>
                    <a:gridCol w="2976330"/>
                    <a:gridCol w="2976330"/>
                    <a:gridCol w="2976330"/>
                  </a:tblGrid>
                  <a:tr h="2225040">
                    <a:tc>
                      <a:txBody>
                        <a:bodyPr/>
                        <a:lstStyle/>
                        <a:p>
                          <a:endParaRPr lang="en-US"/>
                        </a:p>
                      </a:txBody>
                      <a:tcPr>
                        <a:blipFill rotWithShape="0">
                          <a:blip r:embed="rId2"/>
                          <a:stretch>
                            <a:fillRect l="-204" t="-273" r="-200613" b="-1093"/>
                          </a:stretch>
                        </a:blip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Paper2</a:t>
                          </a:r>
                          <a:r>
                            <a:rPr lang="en-US" sz="1000" b="1" baseline="0" dirty="0" smtClean="0">
                              <a:solidFill>
                                <a:schemeClr val="tx1"/>
                              </a:solidFill>
                              <a:latin typeface="Arial" panose="020B0604020202020204" pitchFamily="34" charset="0"/>
                              <a:cs typeface="Arial" panose="020B0604020202020204" pitchFamily="34" charset="0"/>
                            </a:rPr>
                            <a:t> (ESPRI)</a:t>
                          </a:r>
                          <a:r>
                            <a:rPr lang="en-US" sz="1000" b="1" dirty="0" smtClean="0">
                              <a:solidFill>
                                <a:schemeClr val="tx1"/>
                              </a:solidFill>
                              <a:latin typeface="Arial" panose="020B0604020202020204" pitchFamily="34" charset="0"/>
                              <a:cs typeface="Arial" panose="020B0604020202020204" pitchFamily="34" charset="0"/>
                            </a:rPr>
                            <a:t>.</a:t>
                          </a:r>
                        </a:p>
                        <a:p>
                          <a:pPr marL="342900" marR="0" lvl="1"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In</a:t>
                          </a:r>
                          <a:r>
                            <a:rPr lang="en-US" sz="1000" b="1" baseline="0" dirty="0" smtClean="0">
                              <a:solidFill>
                                <a:schemeClr val="tx1"/>
                              </a:solidFill>
                              <a:latin typeface="Arial" panose="020B0604020202020204" pitchFamily="34" charset="0"/>
                              <a:cs typeface="Arial" panose="020B0604020202020204" pitchFamily="34" charset="0"/>
                            </a:rPr>
                            <a:t> this paper they are using simple binary encoding for each chromosome</a:t>
                          </a:r>
                          <a:r>
                            <a:rPr lang="en-US" sz="1000" dirty="0" smtClean="0">
                              <a:solidFill>
                                <a:schemeClr val="tx1"/>
                              </a:solidFill>
                              <a:latin typeface="Arial" panose="020B0604020202020204" pitchFamily="34" charset="0"/>
                              <a:cs typeface="Arial" panose="020B0604020202020204" pitchFamily="34" charset="0"/>
                            </a:rPr>
                            <a:t>.</a:t>
                          </a:r>
                          <a:r>
                            <a:rPr lang="en-US" sz="1000" baseline="0" dirty="0" smtClean="0">
                              <a:solidFill>
                                <a:schemeClr val="tx1"/>
                              </a:solidFill>
                              <a:latin typeface="Arial" panose="020B0604020202020204" pitchFamily="34" charset="0"/>
                              <a:cs typeface="Arial" panose="020B0604020202020204" pitchFamily="34" charset="0"/>
                            </a:rPr>
                            <a:t> Each contained a list of all projects,</a:t>
                          </a:r>
                          <a:r>
                            <a:rPr lang="en-GB" sz="1000" dirty="0" smtClean="0">
                              <a:solidFill>
                                <a:schemeClr val="tx1"/>
                              </a:solidFill>
                              <a:latin typeface="Arial" panose="020B0604020202020204" pitchFamily="34" charset="0"/>
                              <a:cs typeface="Arial" panose="020B0604020202020204" pitchFamily="34" charset="0"/>
                            </a:rPr>
                            <a:t> “0” mean that project is not selected</a:t>
                          </a:r>
                          <a:r>
                            <a:rPr lang="en-GB" sz="1000" baseline="0" dirty="0" smtClean="0">
                              <a:solidFill>
                                <a:schemeClr val="tx1"/>
                              </a:solidFill>
                              <a:latin typeface="Arial" panose="020B0604020202020204" pitchFamily="34" charset="0"/>
                              <a:cs typeface="Arial" panose="020B0604020202020204" pitchFamily="34" charset="0"/>
                            </a:rPr>
                            <a:t> and “1” mean that </a:t>
                          </a:r>
                          <a:r>
                            <a:rPr lang="en-GB" sz="1000" dirty="0" smtClean="0">
                              <a:solidFill>
                                <a:schemeClr val="tx1"/>
                              </a:solidFill>
                              <a:latin typeface="Arial" panose="020B0604020202020204" pitchFamily="34" charset="0"/>
                              <a:cs typeface="Arial" panose="020B0604020202020204" pitchFamily="34" charset="0"/>
                            </a:rPr>
                            <a:t>project </a:t>
                          </a:r>
                          <a:r>
                            <a:rPr lang="en-GB" sz="1000" baseline="0" dirty="0" smtClean="0">
                              <a:solidFill>
                                <a:schemeClr val="tx1"/>
                              </a:solidFill>
                              <a:latin typeface="Arial" panose="020B0604020202020204" pitchFamily="34" charset="0"/>
                              <a:cs typeface="Arial" panose="020B0604020202020204" pitchFamily="34" charset="0"/>
                            </a:rPr>
                            <a:t>is </a:t>
                          </a:r>
                          <a:r>
                            <a:rPr lang="en-GB" sz="1000" dirty="0" smtClean="0">
                              <a:solidFill>
                                <a:schemeClr val="tx1"/>
                              </a:solidFill>
                              <a:latin typeface="Arial" panose="020B0604020202020204" pitchFamily="34" charset="0"/>
                              <a:cs typeface="Arial" panose="020B0604020202020204" pitchFamily="34" charset="0"/>
                            </a:rPr>
                            <a:t>selected</a:t>
                          </a:r>
                          <a:r>
                            <a:rPr lang="en-GB" sz="1000" baseline="0" dirty="0" smtClean="0">
                              <a:solidFill>
                                <a:schemeClr val="tx1"/>
                              </a:solidFill>
                              <a:latin typeface="Arial" panose="020B0604020202020204" pitchFamily="34" charset="0"/>
                              <a:cs typeface="Arial" panose="020B0604020202020204" pitchFamily="34" charset="0"/>
                            </a:rPr>
                            <a:t> in this portfolio.</a:t>
                          </a:r>
                          <a:endParaRPr lang="en-US" sz="1000" dirty="0" smtClean="0">
                            <a:solidFill>
                              <a:schemeClr val="tx1"/>
                            </a:solidFill>
                            <a:latin typeface="Arial" panose="020B0604020202020204" pitchFamily="34" charset="0"/>
                            <a:cs typeface="Arial" panose="020B0604020202020204" pitchFamily="34" charset="0"/>
                          </a:endParaRPr>
                        </a:p>
                        <a:p>
                          <a:pPr>
                            <a:buFont typeface="Wingdings" pitchFamily="2" charset="2"/>
                            <a:buNone/>
                          </a:pPr>
                          <a:endParaRPr lang="en-US" sz="1000" b="1"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encoding</a:t>
                          </a:r>
                          <a:r>
                            <a:rPr lang="en-GB" sz="1000" baseline="0" dirty="0" smtClean="0">
                              <a:solidFill>
                                <a:schemeClr val="tx1"/>
                              </a:solidFill>
                              <a:latin typeface="Arial" panose="020B0604020202020204" pitchFamily="34" charset="0"/>
                              <a:cs typeface="Arial" panose="020B0604020202020204" pitchFamily="34" charset="0"/>
                            </a:rPr>
                            <a:t> in this work are hybrid chromosome, the same as in paper1. A chromosome contained 2 vector binary and real number vector. </a:t>
                          </a:r>
                          <a:r>
                            <a:rPr lang="en-GB" sz="1000" dirty="0" smtClean="0">
                              <a:solidFill>
                                <a:schemeClr val="tx1"/>
                              </a:solidFill>
                              <a:latin typeface="Arial" panose="020B0604020202020204" pitchFamily="34" charset="0"/>
                              <a:cs typeface="Arial" panose="020B0604020202020204" pitchFamily="34" charset="0"/>
                            </a:rPr>
                            <a:t>“0” In binary vector mean that asset is not invested</a:t>
                          </a:r>
                          <a:r>
                            <a:rPr lang="en-GB" sz="1000" baseline="0" dirty="0" smtClean="0">
                              <a:solidFill>
                                <a:schemeClr val="tx1"/>
                              </a:solidFill>
                              <a:latin typeface="Arial" panose="020B0604020202020204" pitchFamily="34" charset="0"/>
                              <a:cs typeface="Arial" panose="020B0604020202020204" pitchFamily="34" charset="0"/>
                            </a:rPr>
                            <a:t> and “1” mean that asset is invested. A real number indicated a proportion of capital invested in that asset.</a:t>
                          </a:r>
                          <a:endParaRPr lang="en-US" sz="1000"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mc:Fallback>
      </mc:AlternateContent>
      <p:graphicFrame>
        <p:nvGraphicFramePr>
          <p:cNvPr id="14" name="Content Placeholder 11"/>
          <p:cNvGraphicFramePr>
            <a:graphicFrameLocks noGrp="1"/>
          </p:cNvGraphicFramePr>
          <p:nvPr>
            <p:ph sz="half" idx="1"/>
            <p:extLst>
              <p:ext uri="{D42A27DB-BD31-4B8C-83A1-F6EECF244321}">
                <p14:modId xmlns:p14="http://schemas.microsoft.com/office/powerpoint/2010/main" val="1922010529"/>
              </p:ext>
            </p:extLst>
          </p:nvPr>
        </p:nvGraphicFramePr>
        <p:xfrm>
          <a:off x="107504" y="3279577"/>
          <a:ext cx="8928990" cy="1615440"/>
        </p:xfrm>
        <a:graphic>
          <a:graphicData uri="http://schemas.openxmlformats.org/drawingml/2006/table">
            <a:tbl>
              <a:tblPr firstRow="1" bandRow="1">
                <a:tableStyleId>{5C22544A-7EE6-4342-B048-85BDC9FD1C3A}</a:tableStyleId>
              </a:tblPr>
              <a:tblGrid>
                <a:gridCol w="2976330"/>
                <a:gridCol w="2976330"/>
                <a:gridCol w="2976330"/>
              </a:tblGrid>
              <a:tr h="1296144">
                <a:tc>
                  <a:txBody>
                    <a:bodyPr/>
                    <a:lstStyle/>
                    <a:p>
                      <a:pPr marL="0" marR="0"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Paper1 (MOEPO).</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They</a:t>
                      </a:r>
                      <a:r>
                        <a:rPr lang="en-GB" sz="1000" baseline="0" dirty="0" smtClean="0">
                          <a:solidFill>
                            <a:schemeClr val="tx1"/>
                          </a:solidFill>
                          <a:latin typeface="Arial" panose="020B0604020202020204" pitchFamily="34" charset="0"/>
                          <a:cs typeface="Arial" panose="020B0604020202020204" pitchFamily="34" charset="0"/>
                        </a:rPr>
                        <a:t> did not talk directly about the operators but the there are evidence that they used </a:t>
                      </a:r>
                      <a:r>
                        <a:rPr lang="en-GB" sz="1000" dirty="0" smtClean="0">
                          <a:solidFill>
                            <a:schemeClr val="tx1"/>
                          </a:solidFill>
                          <a:latin typeface="Arial" panose="020B0604020202020204" pitchFamily="34" charset="0"/>
                          <a:cs typeface="Arial" panose="020B0604020202020204" pitchFamily="34" charset="0"/>
                        </a:rPr>
                        <a:t>Non-dominated Sorting Genetic Algorithm that used</a:t>
                      </a:r>
                      <a:r>
                        <a:rPr lang="en-GB" sz="1000" baseline="0" dirty="0" smtClean="0">
                          <a:solidFill>
                            <a:schemeClr val="tx1"/>
                          </a:solidFill>
                          <a:latin typeface="Arial" panose="020B0604020202020204" pitchFamily="34" charset="0"/>
                          <a:cs typeface="Arial" panose="020B0604020202020204" pitchFamily="34" charset="0"/>
                        </a:rPr>
                        <a:t> Mutation and Crossover operators with given probability.</a:t>
                      </a:r>
                      <a:endParaRPr lang="en-US"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Paper2 </a:t>
                      </a:r>
                      <a:r>
                        <a:rPr lang="en-US" sz="1000" b="1" baseline="0" dirty="0" smtClean="0">
                          <a:solidFill>
                            <a:schemeClr val="tx1"/>
                          </a:solidFill>
                          <a:latin typeface="Arial" panose="020B0604020202020204" pitchFamily="34" charset="0"/>
                          <a:cs typeface="Arial" panose="020B0604020202020204" pitchFamily="34" charset="0"/>
                        </a:rPr>
                        <a:t>(ESPRI)</a:t>
                      </a:r>
                      <a:r>
                        <a:rPr lang="en-US" sz="1000" b="1" dirty="0" smtClean="0">
                          <a:solidFill>
                            <a:schemeClr val="tx1"/>
                          </a:solidFill>
                          <a:latin typeface="Arial" panose="020B0604020202020204" pitchFamily="34" charset="0"/>
                          <a:cs typeface="Arial" panose="020B0604020202020204" pitchFamily="34" charset="0"/>
                        </a:rPr>
                        <a:t>.</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paper inspired by the same Non-dominated Sorting Genetic Algorithm as the first paper</a:t>
                      </a:r>
                      <a:r>
                        <a:rPr lang="en-GB" sz="1000" baseline="0" dirty="0" smtClean="0">
                          <a:solidFill>
                            <a:schemeClr val="tx1"/>
                          </a:solidFill>
                          <a:latin typeface="Arial" panose="020B0604020202020204" pitchFamily="34" charset="0"/>
                          <a:cs typeface="Arial" panose="020B0604020202020204" pitchFamily="34" charset="0"/>
                        </a:rPr>
                        <a:t>. Basically it use Mutation and Crossover operators with given probability.</a:t>
                      </a:r>
                      <a:endParaRPr lang="en-US"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There</a:t>
                      </a:r>
                      <a:r>
                        <a:rPr lang="en-GB" sz="1000" baseline="0" dirty="0" smtClean="0">
                          <a:solidFill>
                            <a:schemeClr val="tx1"/>
                          </a:solidFill>
                          <a:latin typeface="Arial" panose="020B0604020202020204" pitchFamily="34" charset="0"/>
                          <a:cs typeface="Arial" panose="020B0604020202020204" pitchFamily="34" charset="0"/>
                        </a:rPr>
                        <a:t> are 2 groups of operators in this paper the first group is only Mutation operator</a:t>
                      </a:r>
                      <a:r>
                        <a:rPr lang="en-US" sz="1000" dirty="0" smtClean="0">
                          <a:solidFill>
                            <a:schemeClr val="tx1"/>
                          </a:solidFill>
                          <a:latin typeface="Arial" panose="020B0604020202020204" pitchFamily="34" charset="0"/>
                          <a:cs typeface="Arial" panose="020B0604020202020204" pitchFamily="34" charset="0"/>
                        </a:rPr>
                        <a:t>. This operator use</a:t>
                      </a:r>
                      <a:r>
                        <a:rPr lang="en-US" sz="1000" baseline="0" dirty="0" smtClean="0">
                          <a:solidFill>
                            <a:schemeClr val="tx1"/>
                          </a:solidFill>
                          <a:latin typeface="Arial" panose="020B0604020202020204" pitchFamily="34" charset="0"/>
                          <a:cs typeface="Arial" panose="020B0604020202020204" pitchFamily="34" charset="0"/>
                        </a:rPr>
                        <a:t> to mutate a probability vector that will apply to the second group of operators. The second group of operators are Mutation and crossover which is controlled by the probability vector from the first group.</a:t>
                      </a:r>
                      <a:endParaRPr lang="en-US" sz="1000"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p:graphicFrame>
        <p:nvGraphicFramePr>
          <p:cNvPr id="16" name="Content Placeholder 11"/>
          <p:cNvGraphicFramePr>
            <a:graphicFrameLocks/>
          </p:cNvGraphicFramePr>
          <p:nvPr>
            <p:extLst>
              <p:ext uri="{D42A27DB-BD31-4B8C-83A1-F6EECF244321}">
                <p14:modId xmlns:p14="http://schemas.microsoft.com/office/powerpoint/2010/main" val="658719787"/>
              </p:ext>
            </p:extLst>
          </p:nvPr>
        </p:nvGraphicFramePr>
        <p:xfrm>
          <a:off x="107504" y="5197981"/>
          <a:ext cx="8928990" cy="1626126"/>
        </p:xfrm>
        <a:graphic>
          <a:graphicData uri="http://schemas.openxmlformats.org/drawingml/2006/table">
            <a:tbl>
              <a:tblPr firstRow="1" bandRow="1">
                <a:tableStyleId>{5C22544A-7EE6-4342-B048-85BDC9FD1C3A}</a:tableStyleId>
              </a:tblPr>
              <a:tblGrid>
                <a:gridCol w="2976330"/>
                <a:gridCol w="2976330"/>
                <a:gridCol w="2976330"/>
              </a:tblGrid>
              <a:tr h="1626126">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Paper1 (MOEPO).</a:t>
                      </a:r>
                    </a:p>
                    <a:p>
                      <a:pPr marL="342900" marR="0" lvl="1"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GB" sz="1000" baseline="0" dirty="0" smtClean="0">
                          <a:solidFill>
                            <a:schemeClr val="tx1"/>
                          </a:solidFill>
                          <a:latin typeface="Arial" panose="020B0604020202020204" pitchFamily="34" charset="0"/>
                          <a:cs typeface="Arial" panose="020B0604020202020204" pitchFamily="34" charset="0"/>
                        </a:rPr>
                        <a:t>In this paper, they combined </a:t>
                      </a:r>
                      <a:r>
                        <a:rPr lang="en-GB" sz="1000" dirty="0" smtClean="0">
                          <a:solidFill>
                            <a:schemeClr val="tx1"/>
                          </a:solidFill>
                          <a:latin typeface="Arial" panose="020B0604020202020204" pitchFamily="34" charset="0"/>
                          <a:cs typeface="Arial" panose="020B0604020202020204" pitchFamily="34" charset="0"/>
                        </a:rPr>
                        <a:t>Non-dominated Sorting Genetic</a:t>
                      </a:r>
                      <a:r>
                        <a:rPr lang="en-GB" sz="1000" baseline="0" dirty="0" smtClean="0">
                          <a:solidFill>
                            <a:schemeClr val="tx1"/>
                          </a:solidFill>
                          <a:latin typeface="Arial" panose="020B0604020202020204" pitchFamily="34" charset="0"/>
                          <a:cs typeface="Arial" panose="020B0604020202020204" pitchFamily="34" charset="0"/>
                        </a:rPr>
                        <a:t> </a:t>
                      </a:r>
                      <a:r>
                        <a:rPr lang="en-GB" sz="1000" dirty="0" smtClean="0">
                          <a:solidFill>
                            <a:schemeClr val="tx1"/>
                          </a:solidFill>
                          <a:latin typeface="Arial" panose="020B0604020202020204" pitchFamily="34" charset="0"/>
                          <a:cs typeface="Arial" panose="020B0604020202020204" pitchFamily="34" charset="0"/>
                        </a:rPr>
                        <a:t>Algorithm</a:t>
                      </a:r>
                      <a:r>
                        <a:rPr lang="en-GB" sz="1000" baseline="0" dirty="0" smtClean="0">
                          <a:solidFill>
                            <a:schemeClr val="tx1"/>
                          </a:solidFill>
                          <a:latin typeface="Arial" panose="020B0604020202020204" pitchFamily="34" charset="0"/>
                          <a:cs typeface="Arial" panose="020B0604020202020204" pitchFamily="34" charset="0"/>
                        </a:rPr>
                        <a:t>  with custom learning method(Their custom selection process)</a:t>
                      </a:r>
                      <a:r>
                        <a:rPr lang="en-US" sz="1000" baseline="0" dirty="0" smtClean="0">
                          <a:solidFill>
                            <a:schemeClr val="tx1"/>
                          </a:solidFill>
                          <a:latin typeface="Arial" panose="020B0604020202020204" pitchFamily="34" charset="0"/>
                          <a:cs typeface="Arial" panose="020B0604020202020204" pitchFamily="34" charset="0"/>
                        </a:rPr>
                        <a:t>. By </a:t>
                      </a:r>
                      <a:r>
                        <a:rPr lang="en-US" sz="1000" dirty="0" smtClean="0">
                          <a:solidFill>
                            <a:schemeClr val="tx1"/>
                          </a:solidFill>
                          <a:latin typeface="Arial" panose="020B0604020202020204" pitchFamily="34" charset="0"/>
                          <a:cs typeface="Arial" panose="020B0604020202020204" pitchFamily="34" charset="0"/>
                        </a:rPr>
                        <a:t>comparing with several well known</a:t>
                      </a:r>
                      <a:r>
                        <a:rPr lang="en-US" sz="1000" baseline="0" dirty="0" smtClean="0">
                          <a:solidFill>
                            <a:schemeClr val="tx1"/>
                          </a:solidFill>
                          <a:latin typeface="Arial" panose="020B0604020202020204" pitchFamily="34" charset="0"/>
                          <a:cs typeface="Arial" panose="020B0604020202020204" pitchFamily="34" charset="0"/>
                        </a:rPr>
                        <a:t> method such as </a:t>
                      </a:r>
                      <a:r>
                        <a:rPr lang="en-GB" sz="1000" dirty="0" smtClean="0">
                          <a:solidFill>
                            <a:schemeClr val="tx1"/>
                          </a:solidFill>
                          <a:latin typeface="Arial" panose="020B0604020202020204" pitchFamily="34" charset="0"/>
                          <a:cs typeface="Arial" panose="020B0604020202020204" pitchFamily="34" charset="0"/>
                        </a:rPr>
                        <a:t>Non-dominated Sorting Genetic Algorithm</a:t>
                      </a:r>
                      <a:r>
                        <a:rPr lang="en-GB" sz="1000" baseline="0" dirty="0" smtClean="0">
                          <a:solidFill>
                            <a:schemeClr val="tx1"/>
                          </a:solidFill>
                          <a:latin typeface="Arial" panose="020B0604020202020204" pitchFamily="34" charset="0"/>
                          <a:cs typeface="Arial" panose="020B0604020202020204" pitchFamily="34" charset="0"/>
                        </a:rPr>
                        <a:t> and</a:t>
                      </a:r>
                      <a:r>
                        <a:rPr lang="en-GB" sz="1000" dirty="0" smtClean="0">
                          <a:solidFill>
                            <a:schemeClr val="tx1"/>
                          </a:solidFill>
                          <a:latin typeface="Arial" panose="020B0604020202020204" pitchFamily="34" charset="0"/>
                          <a:cs typeface="Arial" panose="020B0604020202020204" pitchFamily="34" charset="0"/>
                        </a:rPr>
                        <a:t> Multi-objective evolutionary algorithm, their</a:t>
                      </a:r>
                      <a:r>
                        <a:rPr lang="en-GB" sz="1000" baseline="0" dirty="0" smtClean="0">
                          <a:solidFill>
                            <a:schemeClr val="tx1"/>
                          </a:solidFill>
                          <a:latin typeface="Arial" panose="020B0604020202020204" pitchFamily="34" charset="0"/>
                          <a:cs typeface="Arial" panose="020B0604020202020204" pitchFamily="34" charset="0"/>
                        </a:rPr>
                        <a:t> showed better performance</a:t>
                      </a:r>
                      <a:r>
                        <a:rPr lang="en-GB" sz="1000" dirty="0" smtClean="0">
                          <a:solidFill>
                            <a:schemeClr val="tx1"/>
                          </a:solidFill>
                          <a:latin typeface="Arial" panose="020B0604020202020204" pitchFamily="34" charset="0"/>
                          <a:cs typeface="Arial" panose="020B0604020202020204" pitchFamily="34" charset="0"/>
                        </a:rPr>
                        <a:t>.</a:t>
                      </a:r>
                      <a:r>
                        <a:rPr lang="en-GB" sz="1000" baseline="0" dirty="0" smtClean="0">
                          <a:solidFill>
                            <a:schemeClr val="tx1"/>
                          </a:solidFill>
                          <a:latin typeface="Arial" panose="020B0604020202020204" pitchFamily="34" charset="0"/>
                          <a:cs typeface="Arial" panose="020B0604020202020204" pitchFamily="34" charset="0"/>
                        </a:rPr>
                        <a:t> </a:t>
                      </a:r>
                      <a:endParaRPr lang="en-US"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marL="0" marR="0"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Paper2</a:t>
                      </a:r>
                      <a:r>
                        <a:rPr lang="en-US" sz="1000" b="1" baseline="0" dirty="0" smtClean="0">
                          <a:solidFill>
                            <a:schemeClr val="tx1"/>
                          </a:solidFill>
                          <a:latin typeface="Arial" panose="020B0604020202020204" pitchFamily="34" charset="0"/>
                          <a:cs typeface="Arial" panose="020B0604020202020204" pitchFamily="34" charset="0"/>
                        </a:rPr>
                        <a:t>(ESPRI)</a:t>
                      </a:r>
                      <a:r>
                        <a:rPr lang="en-US" sz="1000" b="1" dirty="0" smtClean="0">
                          <a:solidFill>
                            <a:schemeClr val="tx1"/>
                          </a:solidFill>
                          <a:latin typeface="Arial" panose="020B0604020202020204" pitchFamily="34" charset="0"/>
                          <a:cs typeface="Arial" panose="020B0604020202020204" pitchFamily="34" charset="0"/>
                        </a:rPr>
                        <a:t>.</a:t>
                      </a:r>
                    </a:p>
                    <a:p>
                      <a:pPr lvl="1">
                        <a:buFont typeface="Wingdings" pitchFamily="2" charset="2"/>
                        <a:buChar char="Ø"/>
                      </a:pPr>
                      <a:r>
                        <a:rPr lang="en-GB" sz="1000" b="1" dirty="0" smtClean="0">
                          <a:solidFill>
                            <a:schemeClr val="tx1"/>
                          </a:solidFill>
                          <a:latin typeface="Arial" panose="020B0604020202020204" pitchFamily="34" charset="0"/>
                          <a:cs typeface="Arial" panose="020B0604020202020204" pitchFamily="34" charset="0"/>
                        </a:rPr>
                        <a:t>They</a:t>
                      </a:r>
                      <a:r>
                        <a:rPr lang="en-GB" sz="1000" b="1" baseline="0" dirty="0" smtClean="0">
                          <a:solidFill>
                            <a:schemeClr val="tx1"/>
                          </a:solidFill>
                          <a:latin typeface="Arial" panose="020B0604020202020204" pitchFamily="34" charset="0"/>
                          <a:cs typeface="Arial" panose="020B0604020202020204" pitchFamily="34" charset="0"/>
                        </a:rPr>
                        <a:t> did the test with the same project data from their reference (reference 12). The result show the quality of solution obtained with their method (</a:t>
                      </a:r>
                      <a:r>
                        <a:rPr lang="en-GB" sz="1000" dirty="0" smtClean="0">
                          <a:solidFill>
                            <a:schemeClr val="tx1"/>
                          </a:solidFill>
                          <a:latin typeface="Arial" panose="020B0604020202020204" pitchFamily="34" charset="0"/>
                          <a:cs typeface="Arial" panose="020B0604020202020204" pitchFamily="34" charset="0"/>
                        </a:rPr>
                        <a:t>Non-dominated Sorting Genetic Algorithm plus raking system and Impact model</a:t>
                      </a:r>
                      <a:r>
                        <a:rPr lang="en-GB" sz="1000" b="1" baseline="0" dirty="0" smtClean="0">
                          <a:solidFill>
                            <a:schemeClr val="tx1"/>
                          </a:solidFill>
                          <a:latin typeface="Arial" panose="020B0604020202020204" pitchFamily="34" charset="0"/>
                          <a:cs typeface="Arial" panose="020B0604020202020204" pitchFamily="34" charset="0"/>
                        </a:rPr>
                        <a:t>) are better.</a:t>
                      </a: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paper</a:t>
                      </a:r>
                      <a:r>
                        <a:rPr lang="en-GB" sz="1000" baseline="0" dirty="0" smtClean="0">
                          <a:solidFill>
                            <a:schemeClr val="tx1"/>
                          </a:solidFill>
                          <a:latin typeface="Arial" panose="020B0604020202020204" pitchFamily="34" charset="0"/>
                          <a:cs typeface="Arial" panose="020B0604020202020204" pitchFamily="34" charset="0"/>
                        </a:rPr>
                        <a:t> compare their propose solution several work from other research The result are various but mostly its did not perform well against the previous works</a:t>
                      </a:r>
                      <a:r>
                        <a:rPr lang="en-US" sz="1000" dirty="0" smtClean="0">
                          <a:solidFill>
                            <a:schemeClr val="tx1"/>
                          </a:solidFill>
                          <a:latin typeface="Arial" panose="020B0604020202020204" pitchFamily="34" charset="0"/>
                          <a:cs typeface="Arial" panose="020B0604020202020204" pitchFamily="34" charset="0"/>
                        </a:rPr>
                        <a:t>.</a:t>
                      </a: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p:sp>
        <p:nvSpPr>
          <p:cNvPr id="18" name="Title 1"/>
          <p:cNvSpPr txBox="1">
            <a:spLocks/>
          </p:cNvSpPr>
          <p:nvPr/>
        </p:nvSpPr>
        <p:spPr>
          <a:xfrm>
            <a:off x="4767" y="476672"/>
            <a:ext cx="3024336" cy="288032"/>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b="1" dirty="0" smtClean="0"/>
              <a:t>Encoding</a:t>
            </a:r>
            <a:r>
              <a:rPr lang="en-GB" dirty="0" smtClean="0"/>
              <a:t>.</a:t>
            </a:r>
            <a:endParaRPr lang="en-GB" dirty="0"/>
          </a:p>
        </p:txBody>
      </p:sp>
      <p:sp>
        <p:nvSpPr>
          <p:cNvPr id="19" name="Title 1"/>
          <p:cNvSpPr txBox="1">
            <a:spLocks/>
          </p:cNvSpPr>
          <p:nvPr/>
        </p:nvSpPr>
        <p:spPr>
          <a:xfrm>
            <a:off x="0" y="2996952"/>
            <a:ext cx="3024336" cy="288032"/>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b="1" dirty="0" smtClean="0"/>
              <a:t>Operators.</a:t>
            </a:r>
            <a:endParaRPr lang="en-GB" b="1" dirty="0"/>
          </a:p>
        </p:txBody>
      </p:sp>
      <p:sp>
        <p:nvSpPr>
          <p:cNvPr id="20" name="Title 1"/>
          <p:cNvSpPr txBox="1">
            <a:spLocks/>
          </p:cNvSpPr>
          <p:nvPr/>
        </p:nvSpPr>
        <p:spPr>
          <a:xfrm>
            <a:off x="0" y="4941168"/>
            <a:ext cx="3024336" cy="288032"/>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b="1" dirty="0" smtClean="0"/>
              <a:t>Results</a:t>
            </a:r>
            <a:r>
              <a:rPr lang="en-GB" dirty="0" smtClean="0"/>
              <a:t>.</a:t>
            </a:r>
            <a:endParaRPr lang="en-GB" dirty="0"/>
          </a:p>
        </p:txBody>
      </p:sp>
    </p:spTree>
    <p:extLst>
      <p:ext uri="{BB962C8B-B14F-4D97-AF65-F5344CB8AC3E}">
        <p14:creationId xmlns:p14="http://schemas.microsoft.com/office/powerpoint/2010/main" val="270655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1571</Words>
  <Application>Microsoft Office PowerPoint</Application>
  <PresentationFormat>On-screen Show (4:3)</PresentationFormat>
  <Paragraphs>55</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Wingdings</vt:lpstr>
      <vt:lpstr>Office Theme</vt:lpstr>
      <vt:lpstr>Partner Selection Optimization in Virtual Enterprises.</vt:lpstr>
      <vt:lpstr>Optimization Details.</vt:lpstr>
      <vt:lpstr>Portfolio Selection Problems.</vt:lpstr>
      <vt:lpstr>Optimization Details.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2014-10-04T13:24:45Z</dcterms:created>
  <dcterms:modified xsi:type="dcterms:W3CDTF">2014-10-25T22:53:35Z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