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bfeb9149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fbfeb9149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fbfeb9149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fbfeb9149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fbfeb9149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fbfeb9149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bfeb914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fbfeb914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fbfeb9149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fbfeb9149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bfeb914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fbfeb914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fbfeb914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fbfeb914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bfeb914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bfeb914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bfeb914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bfeb914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fbfeb9149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fbfeb9149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fbfeb914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fbfeb914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fbfeb9149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fbfeb9149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fbfeb914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fbfeb914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fbfeb9149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fbfeb9149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fbfeb914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fbfeb914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fbfeb914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fbfeb914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fbfeb914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fbfeb914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bfeb914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bfeb914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bfeb914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bfeb914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c70a1a5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c70a1a5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fbfeb914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fbfeb9149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fbfeb9149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fbfeb9149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fbfeb9149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fbfeb914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bfeb914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fbfeb914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22300" y="530975"/>
            <a:ext cx="6835500" cy="24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3000">
                <a:solidFill>
                  <a:schemeClr val="accent2"/>
                </a:solidFill>
              </a:rPr>
              <a:t>FRAUD DETECTION WITH MACHINE LEARNING TECHNIQUES</a:t>
            </a:r>
            <a:endParaRPr b="1" sz="3000">
              <a:solidFill>
                <a:schemeClr val="accent2"/>
              </a:solidFill>
            </a:endParaRPr>
          </a:p>
        </p:txBody>
      </p:sp>
      <p:sp>
        <p:nvSpPr>
          <p:cNvPr id="135" name="Google Shape;135;p13"/>
          <p:cNvSpPr txBox="1"/>
          <p:nvPr>
            <p:ph idx="1" type="subTitle"/>
          </p:nvPr>
        </p:nvSpPr>
        <p:spPr>
          <a:xfrm>
            <a:off x="6006350" y="42723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500"/>
              <a:t>CSE4062 - Group 8</a:t>
            </a:r>
            <a:endParaRPr b="1" sz="1500"/>
          </a:p>
        </p:txBody>
      </p:sp>
      <p:sp>
        <p:nvSpPr>
          <p:cNvPr id="136" name="Google Shape;136;p13"/>
          <p:cNvSpPr txBox="1"/>
          <p:nvPr>
            <p:ph idx="1" type="subTitle"/>
          </p:nvPr>
        </p:nvSpPr>
        <p:spPr>
          <a:xfrm>
            <a:off x="3222300" y="2887925"/>
            <a:ext cx="4712400" cy="17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500"/>
              <a:t>Caner Dağdaş - 150716001</a:t>
            </a:r>
            <a:br>
              <a:rPr b="1" lang="tr" sz="1500"/>
            </a:br>
            <a:r>
              <a:rPr b="1" lang="tr" sz="1500"/>
              <a:t>Ceyhun Vardar - 150317022</a:t>
            </a:r>
            <a:br>
              <a:rPr b="1" lang="tr" sz="1500"/>
            </a:br>
            <a:r>
              <a:rPr b="1" lang="tr" sz="1500"/>
              <a:t>Büşra Gökmen - 150116027</a:t>
            </a:r>
            <a:br>
              <a:rPr b="1" lang="tr" sz="1500"/>
            </a:br>
            <a:r>
              <a:rPr b="1" lang="tr" sz="1500"/>
              <a:t>Cem Güleç - 150117828</a:t>
            </a:r>
            <a:endParaRPr b="1" sz="1500"/>
          </a:p>
          <a:p>
            <a:pPr indent="0" lvl="0" marL="0" rtl="0" algn="l">
              <a:spcBef>
                <a:spcPts val="0"/>
              </a:spcBef>
              <a:spcAft>
                <a:spcPts val="0"/>
              </a:spcAft>
              <a:buNone/>
            </a:pPr>
            <a:r>
              <a:rPr b="1" lang="tr" sz="1500"/>
              <a:t>Ömer Faruk Çakı -150117821</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Descriptive Analysis-</a:t>
            </a:r>
            <a:r>
              <a:rPr b="1" lang="tr">
                <a:solidFill>
                  <a:schemeClr val="lt2"/>
                </a:solidFill>
              </a:rPr>
              <a:t>K-means Clustering</a:t>
            </a:r>
            <a:endParaRPr b="1">
              <a:solidFill>
                <a:schemeClr val="lt2"/>
              </a:solidFill>
            </a:endParaRPr>
          </a:p>
        </p:txBody>
      </p:sp>
      <p:pic>
        <p:nvPicPr>
          <p:cNvPr id="191" name="Google Shape;191;p22"/>
          <p:cNvPicPr preferRelativeResize="0"/>
          <p:nvPr/>
        </p:nvPicPr>
        <p:blipFill>
          <a:blip r:embed="rId3">
            <a:alphaModFix/>
          </a:blip>
          <a:stretch>
            <a:fillRect/>
          </a:stretch>
        </p:blipFill>
        <p:spPr>
          <a:xfrm>
            <a:off x="4763314" y="1307838"/>
            <a:ext cx="3573086" cy="3244175"/>
          </a:xfrm>
          <a:prstGeom prst="rect">
            <a:avLst/>
          </a:prstGeom>
          <a:noFill/>
          <a:ln>
            <a:noFill/>
          </a:ln>
        </p:spPr>
      </p:pic>
      <p:sp>
        <p:nvSpPr>
          <p:cNvPr id="192" name="Google Shape;192;p22"/>
          <p:cNvSpPr txBox="1"/>
          <p:nvPr/>
        </p:nvSpPr>
        <p:spPr>
          <a:xfrm>
            <a:off x="418175" y="1536775"/>
            <a:ext cx="3888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tr" u="sng">
                <a:solidFill>
                  <a:srgbClr val="FFFFFF"/>
                </a:solidFill>
                <a:latin typeface="Lato"/>
                <a:ea typeface="Lato"/>
                <a:cs typeface="Lato"/>
                <a:sym typeface="Lato"/>
              </a:rPr>
              <a:t>Silhouette</a:t>
            </a:r>
            <a:r>
              <a:rPr lang="tr">
                <a:solidFill>
                  <a:srgbClr val="FFFFFF"/>
                </a:solidFill>
                <a:latin typeface="Lato"/>
                <a:ea typeface="Lato"/>
                <a:cs typeface="Lato"/>
                <a:sym typeface="Lato"/>
              </a:rPr>
              <a:t>: </a:t>
            </a:r>
            <a:r>
              <a:rPr lang="tr" sz="1300">
                <a:solidFill>
                  <a:srgbClr val="FFFFFF"/>
                </a:solidFill>
                <a:latin typeface="Lato"/>
                <a:ea typeface="Lato"/>
                <a:cs typeface="Lato"/>
                <a:sym typeface="Lato"/>
              </a:rPr>
              <a:t>A measure of how similar an object is to its own cluster compared to other clusters.</a:t>
            </a:r>
            <a:br>
              <a:rPr lang="tr" sz="1300">
                <a:solidFill>
                  <a:srgbClr val="FFFFFF"/>
                </a:solidFill>
                <a:latin typeface="Lato"/>
                <a:ea typeface="Lato"/>
                <a:cs typeface="Lato"/>
                <a:sym typeface="Lato"/>
              </a:rPr>
            </a:br>
            <a:br>
              <a:rPr lang="tr" sz="1300">
                <a:solidFill>
                  <a:srgbClr val="FFFFFF"/>
                </a:solidFill>
                <a:latin typeface="Lato"/>
                <a:ea typeface="Lato"/>
                <a:cs typeface="Lato"/>
                <a:sym typeface="Lato"/>
              </a:rPr>
            </a:br>
            <a:br>
              <a:rPr lang="tr" sz="1300">
                <a:solidFill>
                  <a:srgbClr val="FFFFFF"/>
                </a:solidFill>
                <a:latin typeface="Lato"/>
                <a:ea typeface="Lato"/>
                <a:cs typeface="Lato"/>
                <a:sym typeface="Lato"/>
              </a:rPr>
            </a:br>
            <a:r>
              <a:rPr lang="tr" sz="1300">
                <a:solidFill>
                  <a:srgbClr val="FFFFFF"/>
                </a:solidFill>
                <a:latin typeface="Lato"/>
                <a:ea typeface="Lato"/>
                <a:cs typeface="Lato"/>
                <a:sym typeface="Lato"/>
              </a:rPr>
              <a:t>Different number of clusters are experimented.</a:t>
            </a:r>
            <a:br>
              <a:rPr lang="tr" sz="1300">
                <a:solidFill>
                  <a:srgbClr val="FFFFFF"/>
                </a:solidFill>
                <a:latin typeface="Lato"/>
                <a:ea typeface="Lato"/>
                <a:cs typeface="Lato"/>
                <a:sym typeface="Lato"/>
              </a:rPr>
            </a:br>
            <a:r>
              <a:rPr lang="tr" sz="1300">
                <a:solidFill>
                  <a:srgbClr val="FFFFFF"/>
                </a:solidFill>
                <a:latin typeface="Lato"/>
                <a:ea typeface="Lato"/>
                <a:cs typeface="Lato"/>
                <a:sym typeface="Lato"/>
              </a:rPr>
              <a:t>To find best possible silhouette score.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rPr lang="tr" sz="1300">
                <a:solidFill>
                  <a:srgbClr val="FFFFFF"/>
                </a:solidFill>
                <a:latin typeface="Lato"/>
                <a:ea typeface="Lato"/>
                <a:cs typeface="Lato"/>
                <a:sym typeface="Lato"/>
              </a:rPr>
              <a:t>In our trials, we obtained the highest silhouette score (0.70) at k=3. In other words, the experiment in which the data is most consistently distributed to the clusters is the experiment where the k value is 3. The lowest score is the experiment with 0.39 and k=9.</a:t>
            </a:r>
            <a:endParaRPr sz="13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Descriptive Analysis-K-means Clustering</a:t>
            </a:r>
            <a:endParaRPr b="1">
              <a:solidFill>
                <a:schemeClr val="lt2"/>
              </a:solidFill>
            </a:endParaRPr>
          </a:p>
          <a:p>
            <a:pPr indent="0" lvl="0" marL="0" rtl="0" algn="l">
              <a:spcBef>
                <a:spcPts val="0"/>
              </a:spcBef>
              <a:spcAft>
                <a:spcPts val="0"/>
              </a:spcAft>
              <a:buNone/>
            </a:pPr>
            <a:r>
              <a:t/>
            </a:r>
            <a:endParaRPr/>
          </a:p>
        </p:txBody>
      </p:sp>
      <p:pic>
        <p:nvPicPr>
          <p:cNvPr id="198" name="Google Shape;198;p23"/>
          <p:cNvPicPr preferRelativeResize="0"/>
          <p:nvPr/>
        </p:nvPicPr>
        <p:blipFill>
          <a:blip r:embed="rId3">
            <a:alphaModFix/>
          </a:blip>
          <a:stretch>
            <a:fillRect/>
          </a:stretch>
        </p:blipFill>
        <p:spPr>
          <a:xfrm>
            <a:off x="1297500" y="1104800"/>
            <a:ext cx="4310699"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Descriptive Analysis-K-means Clustering</a:t>
            </a:r>
            <a:endParaRPr b="1">
              <a:solidFill>
                <a:schemeClr val="lt2"/>
              </a:solidFill>
            </a:endParaRPr>
          </a:p>
          <a:p>
            <a:pPr indent="0" lvl="0" marL="0" rtl="0" algn="l">
              <a:spcBef>
                <a:spcPts val="0"/>
              </a:spcBef>
              <a:spcAft>
                <a:spcPts val="0"/>
              </a:spcAft>
              <a:buNone/>
            </a:pPr>
            <a:r>
              <a:t/>
            </a:r>
            <a:endParaRPr/>
          </a:p>
        </p:txBody>
      </p:sp>
      <p:pic>
        <p:nvPicPr>
          <p:cNvPr id="204" name="Google Shape;204;p24"/>
          <p:cNvPicPr preferRelativeResize="0"/>
          <p:nvPr/>
        </p:nvPicPr>
        <p:blipFill>
          <a:blip r:embed="rId3">
            <a:alphaModFix/>
          </a:blip>
          <a:stretch>
            <a:fillRect/>
          </a:stretch>
        </p:blipFill>
        <p:spPr>
          <a:xfrm>
            <a:off x="355475" y="1373000"/>
            <a:ext cx="4410225" cy="2397500"/>
          </a:xfrm>
          <a:prstGeom prst="rect">
            <a:avLst/>
          </a:prstGeom>
          <a:noFill/>
          <a:ln>
            <a:noFill/>
          </a:ln>
        </p:spPr>
      </p:pic>
      <p:pic>
        <p:nvPicPr>
          <p:cNvPr id="205" name="Google Shape;205;p24"/>
          <p:cNvPicPr preferRelativeResize="0"/>
          <p:nvPr/>
        </p:nvPicPr>
        <p:blipFill>
          <a:blip r:embed="rId4">
            <a:alphaModFix/>
          </a:blip>
          <a:stretch>
            <a:fillRect/>
          </a:stretch>
        </p:blipFill>
        <p:spPr>
          <a:xfrm>
            <a:off x="5256050" y="1289600"/>
            <a:ext cx="3080350" cy="25642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p:txBody>
      </p:sp>
      <p:sp>
        <p:nvSpPr>
          <p:cNvPr id="211" name="Google Shape;211;p25"/>
          <p:cNvSpPr txBox="1"/>
          <p:nvPr>
            <p:ph idx="1" type="body"/>
          </p:nvPr>
        </p:nvSpPr>
        <p:spPr>
          <a:xfrm>
            <a:off x="2143800" y="1558175"/>
            <a:ext cx="43632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sz="1800"/>
              <a:t>At this stage, we need to guess whether the money transfer made on a certain date is an example of fraud or not.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500">
                <a:solidFill>
                  <a:schemeClr val="accent2"/>
                </a:solidFill>
              </a:rPr>
              <a:t>Steps of Classification</a:t>
            </a:r>
            <a:endParaRPr sz="1500">
              <a:solidFill>
                <a:schemeClr val="accent2"/>
              </a:solidFill>
            </a:endParaRPr>
          </a:p>
          <a:p>
            <a:pPr indent="-323850" lvl="0" marL="457200" rtl="0" algn="l">
              <a:spcBef>
                <a:spcPts val="1200"/>
              </a:spcBef>
              <a:spcAft>
                <a:spcPts val="0"/>
              </a:spcAft>
              <a:buSzPts val="1500"/>
              <a:buChar char="●"/>
            </a:pPr>
            <a:r>
              <a:rPr lang="tr" sz="1500"/>
              <a:t>Train</a:t>
            </a:r>
            <a:endParaRPr sz="1500"/>
          </a:p>
          <a:p>
            <a:pPr indent="-323850" lvl="0" marL="457200" rtl="0" algn="l">
              <a:spcBef>
                <a:spcPts val="0"/>
              </a:spcBef>
              <a:spcAft>
                <a:spcPts val="0"/>
              </a:spcAft>
              <a:buSzPts val="1500"/>
              <a:buChar char="●"/>
            </a:pPr>
            <a:r>
              <a:rPr lang="tr" sz="1500"/>
              <a:t>Test</a:t>
            </a:r>
            <a:endParaRPr sz="1500"/>
          </a:p>
          <a:p>
            <a:pPr indent="-323850" lvl="0" marL="457200" rtl="0" algn="l">
              <a:spcBef>
                <a:spcPts val="0"/>
              </a:spcBef>
              <a:spcAft>
                <a:spcPts val="0"/>
              </a:spcAft>
              <a:buSzPts val="1500"/>
              <a:buChar char="●"/>
            </a:pPr>
            <a:r>
              <a:rPr lang="tr" sz="1500"/>
              <a:t>Evaluate</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23" name="Google Shape;223;p27"/>
          <p:cNvSpPr txBox="1"/>
          <p:nvPr>
            <p:ph idx="1" type="body"/>
          </p:nvPr>
        </p:nvSpPr>
        <p:spPr>
          <a:xfrm>
            <a:off x="115645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900">
                <a:solidFill>
                  <a:schemeClr val="accent6"/>
                </a:solidFill>
                <a:latin typeface="Arial"/>
                <a:ea typeface="Arial"/>
                <a:cs typeface="Arial"/>
                <a:sym typeface="Arial"/>
              </a:rPr>
              <a:t>ML algorithms that We have Used</a:t>
            </a:r>
            <a:br>
              <a:rPr b="1" lang="tr" sz="900">
                <a:solidFill>
                  <a:schemeClr val="accent6"/>
                </a:solidFill>
                <a:latin typeface="Arial"/>
                <a:ea typeface="Arial"/>
                <a:cs typeface="Arial"/>
                <a:sym typeface="Arial"/>
              </a:rPr>
            </a:br>
            <a:endParaRPr b="1" sz="900">
              <a:solidFill>
                <a:schemeClr val="accent6"/>
              </a:solidFill>
              <a:latin typeface="Arial"/>
              <a:ea typeface="Arial"/>
              <a:cs typeface="Arial"/>
              <a:sym typeface="Arial"/>
            </a:endParaRPr>
          </a:p>
          <a:p>
            <a:pPr indent="-285750" lvl="0" marL="457200" rtl="0" algn="l">
              <a:spcBef>
                <a:spcPts val="0"/>
              </a:spcBef>
              <a:spcAft>
                <a:spcPts val="0"/>
              </a:spcAft>
              <a:buClr>
                <a:schemeClr val="accent6"/>
              </a:buClr>
              <a:buSzPts val="900"/>
              <a:buFont typeface="Arial"/>
              <a:buChar char="●"/>
            </a:pPr>
            <a:r>
              <a:rPr b="1" lang="tr" sz="900">
                <a:solidFill>
                  <a:schemeClr val="accent6"/>
                </a:solidFill>
                <a:latin typeface="Arial"/>
                <a:ea typeface="Arial"/>
                <a:cs typeface="Arial"/>
                <a:sym typeface="Arial"/>
              </a:rPr>
              <a:t>KNN</a:t>
            </a:r>
            <a:endParaRPr b="1" sz="900">
              <a:solidFill>
                <a:schemeClr val="accent6"/>
              </a:solidFill>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KNN works on a principle assuming every data point falling in near to each other is falling in the same class. In other words it classifies a new data point based on similarity.</a:t>
            </a:r>
            <a:br>
              <a:rPr b="1" lang="tr" sz="900">
                <a:latin typeface="Arial"/>
                <a:ea typeface="Arial"/>
                <a:cs typeface="Arial"/>
                <a:sym typeface="Arial"/>
              </a:rPr>
            </a:br>
            <a:endParaRPr b="1" sz="900">
              <a:latin typeface="Arial"/>
              <a:ea typeface="Arial"/>
              <a:cs typeface="Arial"/>
              <a:sym typeface="Arial"/>
            </a:endParaRPr>
          </a:p>
          <a:p>
            <a:pPr indent="-285750" lvl="0" marL="457200" rtl="0" algn="l">
              <a:spcBef>
                <a:spcPts val="0"/>
              </a:spcBef>
              <a:spcAft>
                <a:spcPts val="0"/>
              </a:spcAft>
              <a:buClr>
                <a:schemeClr val="accent6"/>
              </a:buClr>
              <a:buSzPts val="900"/>
              <a:buFont typeface="Arial"/>
              <a:buChar char="●"/>
            </a:pPr>
            <a:r>
              <a:rPr b="1" lang="tr" sz="900">
                <a:solidFill>
                  <a:schemeClr val="accent6"/>
                </a:solidFill>
                <a:latin typeface="Arial"/>
                <a:ea typeface="Arial"/>
                <a:cs typeface="Arial"/>
                <a:sym typeface="Arial"/>
              </a:rPr>
              <a:t>Naive Bayes Classifier</a:t>
            </a:r>
            <a:endParaRPr b="1" sz="900">
              <a:solidFill>
                <a:schemeClr val="accent6"/>
              </a:solidFill>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Bayes Optimal Classifier is a probabilistic model that finds the most probable prediction using the training data and space of hypotheses to make a prediction for a new data instance.</a:t>
            </a:r>
            <a:br>
              <a:rPr b="1" lang="tr" sz="900">
                <a:latin typeface="Arial"/>
                <a:ea typeface="Arial"/>
                <a:cs typeface="Arial"/>
                <a:sym typeface="Arial"/>
              </a:rPr>
            </a:br>
            <a:endParaRPr b="1" sz="900">
              <a:latin typeface="Arial"/>
              <a:ea typeface="Arial"/>
              <a:cs typeface="Arial"/>
              <a:sym typeface="Arial"/>
            </a:endParaRPr>
          </a:p>
          <a:p>
            <a:pPr indent="-285750" lvl="0" marL="457200" rtl="0" algn="l">
              <a:spcBef>
                <a:spcPts val="0"/>
              </a:spcBef>
              <a:spcAft>
                <a:spcPts val="0"/>
              </a:spcAft>
              <a:buClr>
                <a:schemeClr val="accent6"/>
              </a:buClr>
              <a:buSzPts val="900"/>
              <a:buFont typeface="Arial"/>
              <a:buChar char="●"/>
            </a:pPr>
            <a:r>
              <a:rPr b="1" lang="tr" sz="900">
                <a:solidFill>
                  <a:schemeClr val="accent6"/>
                </a:solidFill>
                <a:latin typeface="Arial"/>
                <a:ea typeface="Arial"/>
                <a:cs typeface="Arial"/>
                <a:sym typeface="Arial"/>
              </a:rPr>
              <a:t>Decision Tree Classifier</a:t>
            </a:r>
            <a:endParaRPr b="1" sz="900">
              <a:solidFill>
                <a:schemeClr val="accent6"/>
              </a:solidFill>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Grow the tree: splitting the space by setting rules</a:t>
            </a:r>
            <a:endParaRPr b="1" sz="900">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Prune the tree: removing the unnecessary splits</a:t>
            </a:r>
            <a:endParaRPr b="1" sz="900">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Assign the class: using the class with majority votes as the prediction</a:t>
            </a:r>
            <a:endParaRPr b="1" sz="900">
              <a:latin typeface="Arial"/>
              <a:ea typeface="Arial"/>
              <a:cs typeface="Arial"/>
              <a:sym typeface="Arial"/>
            </a:endParaRPr>
          </a:p>
          <a:p>
            <a:pPr indent="0" lvl="0" marL="457200" rtl="0" algn="l">
              <a:spcBef>
                <a:spcPts val="0"/>
              </a:spcBef>
              <a:spcAft>
                <a:spcPts val="0"/>
              </a:spcAft>
              <a:buNone/>
            </a:pPr>
            <a:r>
              <a:t/>
            </a:r>
            <a:endParaRPr b="1" sz="900">
              <a:latin typeface="Arial"/>
              <a:ea typeface="Arial"/>
              <a:cs typeface="Arial"/>
              <a:sym typeface="Arial"/>
            </a:endParaRPr>
          </a:p>
          <a:p>
            <a:pPr indent="-285750" lvl="0" marL="457200" rtl="0" algn="l">
              <a:spcBef>
                <a:spcPts val="0"/>
              </a:spcBef>
              <a:spcAft>
                <a:spcPts val="0"/>
              </a:spcAft>
              <a:buClr>
                <a:schemeClr val="accent6"/>
              </a:buClr>
              <a:buSzPts val="900"/>
              <a:buFont typeface="Arial"/>
              <a:buChar char="●"/>
            </a:pPr>
            <a:r>
              <a:rPr b="1" lang="tr" sz="900">
                <a:solidFill>
                  <a:schemeClr val="accent6"/>
                </a:solidFill>
                <a:latin typeface="Arial"/>
                <a:ea typeface="Arial"/>
                <a:cs typeface="Arial"/>
                <a:sym typeface="Arial"/>
              </a:rPr>
              <a:t>MLP</a:t>
            </a:r>
            <a:endParaRPr b="1" sz="900">
              <a:solidFill>
                <a:schemeClr val="accent6"/>
              </a:solidFill>
              <a:latin typeface="Arial"/>
              <a:ea typeface="Arial"/>
              <a:cs typeface="Arial"/>
              <a:sym typeface="Arial"/>
            </a:endParaRPr>
          </a:p>
          <a:p>
            <a:pPr indent="0" lvl="0" marL="457200" rtl="0" algn="l">
              <a:spcBef>
                <a:spcPts val="0"/>
              </a:spcBef>
              <a:spcAft>
                <a:spcPts val="0"/>
              </a:spcAft>
              <a:buNone/>
            </a:pPr>
            <a:r>
              <a:rPr b="1" lang="tr" sz="900">
                <a:latin typeface="Arial"/>
                <a:ea typeface="Arial"/>
                <a:cs typeface="Arial"/>
                <a:sym typeface="Arial"/>
              </a:rPr>
              <a:t>MLPClassifier stands for Multi-layer Perceptron classifier which in the name itself connects to a Neural Network. MLPClassifier relies on an underlying Neural Network to perform the task of classification.</a:t>
            </a:r>
            <a:endParaRPr b="1" sz="900">
              <a:latin typeface="Arial"/>
              <a:ea typeface="Arial"/>
              <a:cs typeface="Arial"/>
              <a:sym typeface="Arial"/>
            </a:endParaRPr>
          </a:p>
          <a:p>
            <a:pPr indent="0" lvl="0" marL="457200" rtl="0" algn="l">
              <a:spcBef>
                <a:spcPts val="0"/>
              </a:spcBef>
              <a:spcAft>
                <a:spcPts val="0"/>
              </a:spcAft>
              <a:buNone/>
            </a:pPr>
            <a:r>
              <a:t/>
            </a:r>
            <a:endParaRPr b="1" sz="900">
              <a:latin typeface="Arial"/>
              <a:ea typeface="Arial"/>
              <a:cs typeface="Arial"/>
              <a:sym typeface="Arial"/>
            </a:endParaRPr>
          </a:p>
          <a:p>
            <a:pPr indent="0" lvl="0" marL="0" rtl="0" algn="l">
              <a:spcBef>
                <a:spcPts val="0"/>
              </a:spcBef>
              <a:spcAft>
                <a:spcPts val="120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29" name="Google Shape;229;p28"/>
          <p:cNvSpPr txBox="1"/>
          <p:nvPr>
            <p:ph idx="1" type="body"/>
          </p:nvPr>
        </p:nvSpPr>
        <p:spPr>
          <a:xfrm>
            <a:off x="1297500" y="1200825"/>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i="1" lang="tr" sz="1891"/>
              <a:t>Cross Validation</a:t>
            </a:r>
            <a:endParaRPr b="1" i="1" sz="1891"/>
          </a:p>
          <a:p>
            <a:pPr indent="0" lvl="0" marL="0" rtl="0" algn="l">
              <a:spcBef>
                <a:spcPts val="1200"/>
              </a:spcBef>
              <a:spcAft>
                <a:spcPts val="0"/>
              </a:spcAft>
              <a:buNone/>
            </a:pPr>
            <a:r>
              <a:rPr lang="tr" sz="1800">
                <a:solidFill>
                  <a:srgbClr val="FFFFFF"/>
                </a:solidFill>
                <a:latin typeface="Arial"/>
                <a:ea typeface="Arial"/>
                <a:cs typeface="Arial"/>
                <a:sym typeface="Arial"/>
              </a:rPr>
              <a:t>We used 3 techniques for cross validation:</a:t>
            </a:r>
            <a:endParaRPr sz="1800">
              <a:solidFill>
                <a:srgbClr val="FFFFFF"/>
              </a:solidFill>
              <a:latin typeface="Arial"/>
              <a:ea typeface="Arial"/>
              <a:cs typeface="Arial"/>
              <a:sym typeface="Arial"/>
            </a:endParaRPr>
          </a:p>
          <a:p>
            <a:pPr indent="-300037" lvl="0" marL="457200" rtl="0" algn="l">
              <a:spcBef>
                <a:spcPts val="1200"/>
              </a:spcBef>
              <a:spcAft>
                <a:spcPts val="0"/>
              </a:spcAft>
              <a:buClr>
                <a:srgbClr val="FFFFFF"/>
              </a:buClr>
              <a:buSzPct val="100000"/>
              <a:buFont typeface="Arial"/>
              <a:buAutoNum type="arabicPeriod"/>
            </a:pPr>
            <a:r>
              <a:rPr lang="tr" sz="1800">
                <a:solidFill>
                  <a:srgbClr val="FFFFFF"/>
                </a:solidFill>
                <a:latin typeface="Arial"/>
                <a:ea typeface="Arial"/>
                <a:cs typeface="Arial"/>
                <a:sym typeface="Arial"/>
              </a:rPr>
              <a:t>Train-Test Split (changing parameter test_size)</a:t>
            </a:r>
            <a:endParaRPr sz="1800">
              <a:solidFill>
                <a:srgbClr val="FFFFFF"/>
              </a:solidFill>
              <a:latin typeface="Arial"/>
              <a:ea typeface="Arial"/>
              <a:cs typeface="Arial"/>
              <a:sym typeface="Arial"/>
            </a:endParaRPr>
          </a:p>
          <a:p>
            <a:pPr indent="0" lvl="0" marL="457200" rtl="0" algn="l">
              <a:spcBef>
                <a:spcPts val="1200"/>
              </a:spcBef>
              <a:spcAft>
                <a:spcPts val="0"/>
              </a:spcAft>
              <a:buNone/>
            </a:pPr>
            <a:r>
              <a:rPr lang="tr" sz="1800">
                <a:solidFill>
                  <a:srgbClr val="FFFFFF"/>
                </a:solidFill>
                <a:latin typeface="Arial"/>
                <a:ea typeface="Arial"/>
                <a:cs typeface="Arial"/>
                <a:sym typeface="Arial"/>
              </a:rPr>
              <a:t>Test size: 10% of data</a:t>
            </a:r>
            <a:endParaRPr sz="1800">
              <a:solidFill>
                <a:srgbClr val="FFFFFF"/>
              </a:solidFill>
              <a:latin typeface="Arial"/>
              <a:ea typeface="Arial"/>
              <a:cs typeface="Arial"/>
              <a:sym typeface="Arial"/>
            </a:endParaRPr>
          </a:p>
          <a:p>
            <a:pPr indent="-300037" lvl="0" marL="457200" rtl="0" algn="l">
              <a:spcBef>
                <a:spcPts val="1200"/>
              </a:spcBef>
              <a:spcAft>
                <a:spcPts val="0"/>
              </a:spcAft>
              <a:buClr>
                <a:srgbClr val="FFFFFF"/>
              </a:buClr>
              <a:buSzPct val="100000"/>
              <a:buFont typeface="Arial"/>
              <a:buAutoNum type="arabicPeriod"/>
            </a:pPr>
            <a:r>
              <a:rPr lang="tr" sz="1800">
                <a:solidFill>
                  <a:srgbClr val="FFFFFF"/>
                </a:solidFill>
                <a:latin typeface="Arial"/>
                <a:ea typeface="Arial"/>
                <a:cs typeface="Arial"/>
                <a:sym typeface="Arial"/>
              </a:rPr>
              <a:t>K-Fold (changing parameter k)</a:t>
            </a:r>
            <a:endParaRPr sz="1800">
              <a:solidFill>
                <a:srgbClr val="FFFFFF"/>
              </a:solidFill>
              <a:latin typeface="Arial"/>
              <a:ea typeface="Arial"/>
              <a:cs typeface="Arial"/>
              <a:sym typeface="Arial"/>
            </a:endParaRPr>
          </a:p>
          <a:p>
            <a:pPr indent="0" lvl="0" marL="457200" rtl="0" algn="l">
              <a:spcBef>
                <a:spcPts val="1200"/>
              </a:spcBef>
              <a:spcAft>
                <a:spcPts val="0"/>
              </a:spcAft>
              <a:buNone/>
            </a:pPr>
            <a:r>
              <a:rPr lang="tr" sz="1800">
                <a:solidFill>
                  <a:srgbClr val="FFFFFF"/>
                </a:solidFill>
                <a:latin typeface="Arial"/>
                <a:ea typeface="Arial"/>
                <a:cs typeface="Arial"/>
                <a:sym typeface="Arial"/>
              </a:rPr>
              <a:t>We used 10 fold for cross validation</a:t>
            </a:r>
            <a:endParaRPr sz="1800">
              <a:solidFill>
                <a:srgbClr val="FFFFFF"/>
              </a:solidFill>
              <a:latin typeface="Arial"/>
              <a:ea typeface="Arial"/>
              <a:cs typeface="Arial"/>
              <a:sym typeface="Arial"/>
            </a:endParaRPr>
          </a:p>
          <a:p>
            <a:pPr indent="-300037" lvl="0" marL="457200" rtl="0" algn="l">
              <a:spcBef>
                <a:spcPts val="1200"/>
              </a:spcBef>
              <a:spcAft>
                <a:spcPts val="0"/>
              </a:spcAft>
              <a:buClr>
                <a:srgbClr val="FFFFFF"/>
              </a:buClr>
              <a:buSzPct val="100000"/>
              <a:buFont typeface="Arial"/>
              <a:buAutoNum type="arabicPeriod"/>
            </a:pPr>
            <a:r>
              <a:rPr lang="tr" sz="1800">
                <a:solidFill>
                  <a:srgbClr val="FFFFFF"/>
                </a:solidFill>
                <a:latin typeface="Arial"/>
                <a:ea typeface="Arial"/>
                <a:cs typeface="Arial"/>
                <a:sym typeface="Arial"/>
              </a:rPr>
              <a:t>Shuffle (shuffle dataset for every fold)</a:t>
            </a:r>
            <a:endParaRPr sz="1800">
              <a:solidFill>
                <a:srgbClr val="FFFFFF"/>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185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35" name="Google Shape;235;p29"/>
          <p:cNvSpPr txBox="1"/>
          <p:nvPr>
            <p:ph idx="1" type="body"/>
          </p:nvPr>
        </p:nvSpPr>
        <p:spPr>
          <a:xfrm>
            <a:off x="1297500" y="8623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accent2"/>
                </a:solidFill>
              </a:rPr>
              <a:t>Feature Selection with Information Gain</a:t>
            </a:r>
            <a:endParaRPr b="1">
              <a:solidFill>
                <a:schemeClr val="accent2"/>
              </a:solidFill>
            </a:endParaRPr>
          </a:p>
          <a:p>
            <a:pPr indent="0" lvl="0" marL="0" rtl="0" algn="l">
              <a:spcBef>
                <a:spcPts val="1200"/>
              </a:spcBef>
              <a:spcAft>
                <a:spcPts val="0"/>
              </a:spcAft>
              <a:buNone/>
            </a:pPr>
            <a:r>
              <a:rPr b="1" lang="tr" sz="1200"/>
              <a:t>Most important feature is nameOrig and less important feature is newbalanceOrig by this method. So we removed newbalanceOrig from our dataset.</a:t>
            </a:r>
            <a:endParaRPr b="1" sz="1200"/>
          </a:p>
          <a:p>
            <a:pPr indent="0" lvl="0" marL="0" rtl="0" algn="l">
              <a:spcBef>
                <a:spcPts val="1200"/>
              </a:spcBef>
              <a:spcAft>
                <a:spcPts val="0"/>
              </a:spcAft>
              <a:buNone/>
            </a:pPr>
            <a:r>
              <a:t/>
            </a:r>
            <a:endParaRPr b="1">
              <a:solidFill>
                <a:schemeClr val="accent2"/>
              </a:solidFill>
            </a:endParaRPr>
          </a:p>
          <a:p>
            <a:pPr indent="0" lvl="0" marL="0" rtl="0" algn="l">
              <a:spcBef>
                <a:spcPts val="1200"/>
              </a:spcBef>
              <a:spcAft>
                <a:spcPts val="1200"/>
              </a:spcAft>
              <a:buNone/>
            </a:pPr>
            <a:r>
              <a:t/>
            </a:r>
            <a:endParaRPr/>
          </a:p>
        </p:txBody>
      </p:sp>
      <p:pic>
        <p:nvPicPr>
          <p:cNvPr id="236" name="Google Shape;236;p29"/>
          <p:cNvPicPr preferRelativeResize="0"/>
          <p:nvPr/>
        </p:nvPicPr>
        <p:blipFill>
          <a:blip r:embed="rId3">
            <a:alphaModFix/>
          </a:blip>
          <a:stretch>
            <a:fillRect/>
          </a:stretch>
        </p:blipFill>
        <p:spPr>
          <a:xfrm>
            <a:off x="1335125" y="1824200"/>
            <a:ext cx="5237651" cy="3150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2151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42" name="Google Shape;242;p30"/>
          <p:cNvSpPr txBox="1"/>
          <p:nvPr>
            <p:ph idx="1" type="body"/>
          </p:nvPr>
        </p:nvSpPr>
        <p:spPr>
          <a:xfrm>
            <a:off x="1297500" y="608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accent2"/>
                </a:solidFill>
              </a:rPr>
              <a:t>Feature Selection with Correlation Coefficient</a:t>
            </a:r>
            <a:endParaRPr b="1">
              <a:solidFill>
                <a:schemeClr val="accent2"/>
              </a:solidFill>
            </a:endParaRPr>
          </a:p>
          <a:p>
            <a:pPr indent="0" lvl="0" marL="0" rtl="0" algn="l">
              <a:spcBef>
                <a:spcPts val="1200"/>
              </a:spcBef>
              <a:spcAft>
                <a:spcPts val="0"/>
              </a:spcAft>
              <a:buNone/>
            </a:pPr>
            <a:r>
              <a:rPr b="1" lang="tr"/>
              <a:t>The logic behind using correlation for feature selection is that the good variables are highly correlated with the target. Furthermore, variables should be correlated with the target but should be uncorrelated among themselves.</a:t>
            </a:r>
            <a:endParaRPr b="1"/>
          </a:p>
          <a:p>
            <a:pPr indent="0" lvl="0" marL="0" rtl="0" algn="l">
              <a:spcBef>
                <a:spcPts val="1200"/>
              </a:spcBef>
              <a:spcAft>
                <a:spcPts val="1200"/>
              </a:spcAft>
              <a:buNone/>
            </a:pPr>
            <a:r>
              <a:rPr b="1" lang="tr" sz="1200"/>
              <a:t> Less important features are oldbalanceDest, newbalanceOrig and nameDest. So we removed these features  from our dataset.</a:t>
            </a:r>
            <a:endParaRPr/>
          </a:p>
        </p:txBody>
      </p:sp>
      <p:pic>
        <p:nvPicPr>
          <p:cNvPr id="243" name="Google Shape;243;p30"/>
          <p:cNvPicPr preferRelativeResize="0"/>
          <p:nvPr/>
        </p:nvPicPr>
        <p:blipFill>
          <a:blip r:embed="rId3">
            <a:alphaModFix/>
          </a:blip>
          <a:stretch>
            <a:fillRect/>
          </a:stretch>
        </p:blipFill>
        <p:spPr>
          <a:xfrm>
            <a:off x="2078075" y="2407200"/>
            <a:ext cx="4899025" cy="2642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49" name="Google Shape;249;p31"/>
          <p:cNvSpPr txBox="1"/>
          <p:nvPr>
            <p:ph idx="1" type="body"/>
          </p:nvPr>
        </p:nvSpPr>
        <p:spPr>
          <a:xfrm>
            <a:off x="1297500" y="805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accent6"/>
                </a:solidFill>
              </a:rPr>
              <a:t>Feature Selection with Chi Square Test Feature</a:t>
            </a:r>
            <a:endParaRPr b="1">
              <a:solidFill>
                <a:schemeClr val="accent6"/>
              </a:solidFill>
            </a:endParaRPr>
          </a:p>
          <a:p>
            <a:pPr indent="0" lvl="0" marL="0" rtl="0" algn="l">
              <a:spcBef>
                <a:spcPts val="1200"/>
              </a:spcBef>
              <a:spcAft>
                <a:spcPts val="0"/>
              </a:spcAft>
              <a:buNone/>
            </a:pPr>
            <a:r>
              <a:rPr b="1" lang="tr" sz="1200"/>
              <a:t>Most important feature is amount and less important feature are type, step, nameorig, is FlaggedFraud and newbalanceDest  by this method. So we removed these feature  from our dataset.</a:t>
            </a:r>
            <a:endParaRPr b="1">
              <a:solidFill>
                <a:schemeClr val="accent6"/>
              </a:solidFill>
            </a:endParaRPr>
          </a:p>
          <a:p>
            <a:pPr indent="0" lvl="0" marL="0" rtl="0" algn="l">
              <a:spcBef>
                <a:spcPts val="1200"/>
              </a:spcBef>
              <a:spcAft>
                <a:spcPts val="1200"/>
              </a:spcAft>
              <a:buNone/>
            </a:pPr>
            <a:r>
              <a:t/>
            </a:r>
            <a:endParaRPr b="1">
              <a:solidFill>
                <a:schemeClr val="accent6"/>
              </a:solidFill>
            </a:endParaRPr>
          </a:p>
        </p:txBody>
      </p:sp>
      <p:pic>
        <p:nvPicPr>
          <p:cNvPr id="250" name="Google Shape;250;p31"/>
          <p:cNvPicPr preferRelativeResize="0"/>
          <p:nvPr/>
        </p:nvPicPr>
        <p:blipFill>
          <a:blip r:embed="rId3">
            <a:alphaModFix/>
          </a:blip>
          <a:stretch>
            <a:fillRect/>
          </a:stretch>
        </p:blipFill>
        <p:spPr>
          <a:xfrm>
            <a:off x="1861825" y="1896675"/>
            <a:ext cx="5021251" cy="2964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Goal:</a:t>
            </a:r>
            <a:endParaRPr/>
          </a:p>
        </p:txBody>
      </p:sp>
      <p:sp>
        <p:nvSpPr>
          <p:cNvPr id="142" name="Google Shape;142;p14"/>
          <p:cNvSpPr txBox="1"/>
          <p:nvPr>
            <p:ph idx="1" type="subTitle"/>
          </p:nvPr>
        </p:nvSpPr>
        <p:spPr>
          <a:xfrm>
            <a:off x="512250" y="2811700"/>
            <a:ext cx="8256900" cy="14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t>Our project will take the financial sector one step further by identifying fraud, which is the</a:t>
            </a:r>
            <a:endParaRPr sz="1600"/>
          </a:p>
          <a:p>
            <a:pPr indent="0" lvl="0" marL="0" rtl="0" algn="l">
              <a:spcBef>
                <a:spcPts val="0"/>
              </a:spcBef>
              <a:spcAft>
                <a:spcPts val="0"/>
              </a:spcAft>
              <a:buNone/>
            </a:pPr>
            <a:r>
              <a:rPr lang="tr" sz="1600"/>
              <a:t>bleeding wound of the financial sector, through machine learning by modeling in a way to detect fraud using the data set we have obtained.</a:t>
            </a:r>
            <a:endParaRPr sz="1600"/>
          </a:p>
          <a:p>
            <a:pPr indent="0" lvl="0" marL="0" rtl="0" algn="l">
              <a:spcBef>
                <a:spcPts val="0"/>
              </a:spcBef>
              <a:spcAft>
                <a:spcPts val="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pic>
        <p:nvPicPr>
          <p:cNvPr id="256" name="Google Shape;256;p32"/>
          <p:cNvPicPr preferRelativeResize="0"/>
          <p:nvPr/>
        </p:nvPicPr>
        <p:blipFill>
          <a:blip r:embed="rId3">
            <a:alphaModFix/>
          </a:blip>
          <a:stretch>
            <a:fillRect/>
          </a:stretch>
        </p:blipFill>
        <p:spPr>
          <a:xfrm>
            <a:off x="3225275" y="1071950"/>
            <a:ext cx="5453799" cy="4015126"/>
          </a:xfrm>
          <a:prstGeom prst="rect">
            <a:avLst/>
          </a:prstGeom>
          <a:noFill/>
          <a:ln>
            <a:noFill/>
          </a:ln>
        </p:spPr>
      </p:pic>
      <p:sp>
        <p:nvSpPr>
          <p:cNvPr id="257" name="Google Shape;257;p32"/>
          <p:cNvSpPr txBox="1"/>
          <p:nvPr/>
        </p:nvSpPr>
        <p:spPr>
          <a:xfrm>
            <a:off x="235050" y="1495100"/>
            <a:ext cx="3187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accent1"/>
                </a:solidFill>
                <a:latin typeface="Lato"/>
                <a:ea typeface="Lato"/>
                <a:cs typeface="Lato"/>
                <a:sym typeface="Lato"/>
              </a:rPr>
              <a:t>Results Of Experiments</a:t>
            </a:r>
            <a:endParaRPr b="1">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tr">
                <a:solidFill>
                  <a:schemeClr val="lt1"/>
                </a:solidFill>
                <a:latin typeface="Lato"/>
                <a:ea typeface="Lato"/>
                <a:cs typeface="Lato"/>
                <a:sym typeface="Lato"/>
              </a:rPr>
              <a:t>We have 18 different model experiments in this project. We evaluate our models by F1-Score, Precision, Recall, Accuracy and AUC score.</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184650" y="177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63" name="Google Shape;263;p33"/>
          <p:cNvSpPr txBox="1"/>
          <p:nvPr>
            <p:ph idx="1" type="body"/>
          </p:nvPr>
        </p:nvSpPr>
        <p:spPr>
          <a:xfrm>
            <a:off x="1184650" y="622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rgbClr val="00FFFF"/>
                </a:solidFill>
              </a:rPr>
              <a:t>ROC Curves</a:t>
            </a:r>
            <a:endParaRPr b="1">
              <a:solidFill>
                <a:srgbClr val="00FFFF"/>
              </a:solidFill>
            </a:endParaRPr>
          </a:p>
          <a:p>
            <a:pPr indent="0" lvl="0" marL="0" rtl="0" algn="l">
              <a:spcBef>
                <a:spcPts val="1200"/>
              </a:spcBef>
              <a:spcAft>
                <a:spcPts val="1200"/>
              </a:spcAft>
              <a:buNone/>
            </a:pPr>
            <a:r>
              <a:t/>
            </a:r>
            <a:endParaRPr b="1">
              <a:solidFill>
                <a:srgbClr val="00FFFF"/>
              </a:solidFill>
            </a:endParaRPr>
          </a:p>
        </p:txBody>
      </p:sp>
      <p:pic>
        <p:nvPicPr>
          <p:cNvPr id="264" name="Google Shape;264;p33"/>
          <p:cNvPicPr preferRelativeResize="0"/>
          <p:nvPr/>
        </p:nvPicPr>
        <p:blipFill>
          <a:blip r:embed="rId3">
            <a:alphaModFix/>
          </a:blip>
          <a:stretch>
            <a:fillRect/>
          </a:stretch>
        </p:blipFill>
        <p:spPr>
          <a:xfrm>
            <a:off x="40025" y="1053075"/>
            <a:ext cx="3015974" cy="2166551"/>
          </a:xfrm>
          <a:prstGeom prst="rect">
            <a:avLst/>
          </a:prstGeom>
          <a:noFill/>
          <a:ln>
            <a:noFill/>
          </a:ln>
        </p:spPr>
      </p:pic>
      <p:pic>
        <p:nvPicPr>
          <p:cNvPr id="265" name="Google Shape;265;p33"/>
          <p:cNvPicPr preferRelativeResize="0"/>
          <p:nvPr/>
        </p:nvPicPr>
        <p:blipFill>
          <a:blip r:embed="rId4">
            <a:alphaModFix/>
          </a:blip>
          <a:stretch>
            <a:fillRect/>
          </a:stretch>
        </p:blipFill>
        <p:spPr>
          <a:xfrm>
            <a:off x="3124400" y="1053075"/>
            <a:ext cx="2790150" cy="2166550"/>
          </a:xfrm>
          <a:prstGeom prst="rect">
            <a:avLst/>
          </a:prstGeom>
          <a:noFill/>
          <a:ln>
            <a:noFill/>
          </a:ln>
        </p:spPr>
      </p:pic>
      <p:pic>
        <p:nvPicPr>
          <p:cNvPr id="266" name="Google Shape;266;p33"/>
          <p:cNvPicPr preferRelativeResize="0"/>
          <p:nvPr/>
        </p:nvPicPr>
        <p:blipFill>
          <a:blip r:embed="rId5">
            <a:alphaModFix/>
          </a:blip>
          <a:stretch>
            <a:fillRect/>
          </a:stretch>
        </p:blipFill>
        <p:spPr>
          <a:xfrm>
            <a:off x="5982950" y="1043675"/>
            <a:ext cx="3119251" cy="2166550"/>
          </a:xfrm>
          <a:prstGeom prst="rect">
            <a:avLst/>
          </a:prstGeom>
          <a:noFill/>
          <a:ln>
            <a:noFill/>
          </a:ln>
        </p:spPr>
      </p:pic>
      <p:pic>
        <p:nvPicPr>
          <p:cNvPr id="267" name="Google Shape;267;p33"/>
          <p:cNvPicPr preferRelativeResize="0"/>
          <p:nvPr/>
        </p:nvPicPr>
        <p:blipFill>
          <a:blip r:embed="rId6">
            <a:alphaModFix/>
          </a:blip>
          <a:stretch>
            <a:fillRect/>
          </a:stretch>
        </p:blipFill>
        <p:spPr>
          <a:xfrm>
            <a:off x="3056000" y="3289125"/>
            <a:ext cx="2926951" cy="185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73" name="Google Shape;273;p34"/>
          <p:cNvSpPr txBox="1"/>
          <p:nvPr>
            <p:ph idx="1" type="body"/>
          </p:nvPr>
        </p:nvSpPr>
        <p:spPr>
          <a:xfrm>
            <a:off x="1052550" y="824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accent6"/>
                </a:solidFill>
              </a:rPr>
              <a:t>Best Model</a:t>
            </a:r>
            <a:endParaRPr b="1">
              <a:solidFill>
                <a:schemeClr val="accent6"/>
              </a:solidFill>
            </a:endParaRPr>
          </a:p>
          <a:p>
            <a:pPr indent="0" lvl="0" marL="0" rtl="0" algn="l">
              <a:spcBef>
                <a:spcPts val="1200"/>
              </a:spcBef>
              <a:spcAft>
                <a:spcPts val="0"/>
              </a:spcAft>
              <a:buNone/>
            </a:pPr>
            <a:r>
              <a:rPr lang="tr"/>
              <a:t>Our aim is to maximize these scores. The model has the maximum  scores calculated above can be considered as the best model.</a:t>
            </a:r>
            <a:endParaRPr/>
          </a:p>
          <a:p>
            <a:pPr indent="-304800" lvl="0" marL="457200" rtl="0" algn="l">
              <a:spcBef>
                <a:spcPts val="1200"/>
              </a:spcBef>
              <a:spcAft>
                <a:spcPts val="0"/>
              </a:spcAft>
              <a:buClr>
                <a:srgbClr val="FFFFFF"/>
              </a:buClr>
              <a:buSzPts val="1200"/>
              <a:buFont typeface="Arial"/>
              <a:buChar char="●"/>
            </a:pPr>
            <a:r>
              <a:rPr lang="tr" sz="1200">
                <a:solidFill>
                  <a:srgbClr val="FFFFFF"/>
                </a:solidFill>
                <a:latin typeface="Arial"/>
                <a:ea typeface="Arial"/>
                <a:cs typeface="Arial"/>
                <a:sym typeface="Arial"/>
              </a:rPr>
              <a:t>After experiments, best model is chosen, according to 6 different metrics, as decision tree entropy with information gain.</a:t>
            </a:r>
            <a:endParaRPr sz="1200">
              <a:solidFill>
                <a:srgbClr val="FFFFFF"/>
              </a:solidFill>
              <a:latin typeface="Arial"/>
              <a:ea typeface="Arial"/>
              <a:cs typeface="Arial"/>
              <a:sym typeface="Arial"/>
            </a:endParaRPr>
          </a:p>
          <a:p>
            <a:pPr indent="0" lvl="0" marL="0" rtl="0" algn="l">
              <a:spcBef>
                <a:spcPts val="1700"/>
              </a:spcBef>
              <a:spcAft>
                <a:spcPts val="0"/>
              </a:spcAft>
              <a:buNone/>
            </a:pPr>
            <a:r>
              <a:t/>
            </a:r>
            <a:endParaRPr/>
          </a:p>
          <a:p>
            <a:pPr indent="0" lvl="0" marL="0" rtl="0" algn="l">
              <a:spcBef>
                <a:spcPts val="1200"/>
              </a:spcBef>
              <a:spcAft>
                <a:spcPts val="1200"/>
              </a:spcAft>
              <a:buNone/>
            </a:pPr>
            <a:r>
              <a:t/>
            </a:r>
            <a:endParaRPr/>
          </a:p>
        </p:txBody>
      </p:sp>
      <p:pic>
        <p:nvPicPr>
          <p:cNvPr id="274" name="Google Shape;274;p34"/>
          <p:cNvPicPr preferRelativeResize="0"/>
          <p:nvPr/>
        </p:nvPicPr>
        <p:blipFill>
          <a:blip r:embed="rId3">
            <a:alphaModFix/>
          </a:blip>
          <a:stretch>
            <a:fillRect/>
          </a:stretch>
        </p:blipFill>
        <p:spPr>
          <a:xfrm>
            <a:off x="2811525" y="2677275"/>
            <a:ext cx="3150051" cy="2466225"/>
          </a:xfrm>
          <a:prstGeom prst="rect">
            <a:avLst/>
          </a:prstGeom>
          <a:noFill/>
          <a:ln>
            <a:noFill/>
          </a:ln>
        </p:spPr>
      </p:pic>
      <p:sp>
        <p:nvSpPr>
          <p:cNvPr id="275" name="Google Shape;275;p34"/>
          <p:cNvSpPr txBox="1"/>
          <p:nvPr/>
        </p:nvSpPr>
        <p:spPr>
          <a:xfrm>
            <a:off x="1052551" y="2294700"/>
            <a:ext cx="581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chemeClr val="lt1"/>
                </a:solidFill>
                <a:latin typeface="Lato"/>
                <a:ea typeface="Lato"/>
                <a:cs typeface="Lato"/>
                <a:sym typeface="Lato"/>
              </a:rPr>
              <a:t>Confusion matrix of the best fold performance of the our best performing model:</a:t>
            </a:r>
            <a:endParaRPr sz="12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Predictive Analysis-Classification</a:t>
            </a:r>
            <a:endParaRPr b="1">
              <a:solidFill>
                <a:schemeClr val="lt2"/>
              </a:solidFill>
            </a:endParaRPr>
          </a:p>
          <a:p>
            <a:pPr indent="0" lvl="0" marL="0" rtl="0" algn="l">
              <a:spcBef>
                <a:spcPts val="0"/>
              </a:spcBef>
              <a:spcAft>
                <a:spcPts val="0"/>
              </a:spcAft>
              <a:buNone/>
            </a:pPr>
            <a:r>
              <a:t/>
            </a:r>
            <a:endParaRPr/>
          </a:p>
        </p:txBody>
      </p:sp>
      <p:sp>
        <p:nvSpPr>
          <p:cNvPr id="281" name="Google Shape;281;p35"/>
          <p:cNvSpPr txBox="1"/>
          <p:nvPr>
            <p:ph idx="1" type="body"/>
          </p:nvPr>
        </p:nvSpPr>
        <p:spPr>
          <a:xfrm>
            <a:off x="1052550" y="937550"/>
            <a:ext cx="7038900" cy="2911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tr" sz="1728">
                <a:solidFill>
                  <a:schemeClr val="accent6"/>
                </a:solidFill>
              </a:rPr>
              <a:t>T-Test Between Two Best Model</a:t>
            </a:r>
            <a:endParaRPr b="1" sz="1728">
              <a:solidFill>
                <a:schemeClr val="accent6"/>
              </a:solidFill>
            </a:endParaRPr>
          </a:p>
          <a:p>
            <a:pPr indent="0" lvl="0" marL="0" rtl="0" algn="l">
              <a:spcBef>
                <a:spcPts val="1200"/>
              </a:spcBef>
              <a:spcAft>
                <a:spcPts val="0"/>
              </a:spcAft>
              <a:buNone/>
            </a:pPr>
            <a:r>
              <a:rPr lang="tr"/>
              <a:t>For t-test, we chose our top two experiments according to F1-Score and ROC-AUC metric :</a:t>
            </a:r>
            <a:endParaRPr/>
          </a:p>
          <a:p>
            <a:pPr indent="0" lvl="0" marL="0" rtl="0" algn="l">
              <a:spcBef>
                <a:spcPts val="1200"/>
              </a:spcBef>
              <a:spcAft>
                <a:spcPts val="0"/>
              </a:spcAft>
              <a:buNone/>
            </a:pPr>
            <a:r>
              <a:rPr lang="tr"/>
              <a:t>1. Decision Tree-Entropy-IG </a:t>
            </a:r>
            <a:endParaRPr/>
          </a:p>
          <a:p>
            <a:pPr indent="0" lvl="0" marL="0" rtl="0" algn="l">
              <a:spcBef>
                <a:spcPts val="1200"/>
              </a:spcBef>
              <a:spcAft>
                <a:spcPts val="0"/>
              </a:spcAft>
              <a:buNone/>
            </a:pPr>
            <a:r>
              <a:rPr lang="tr"/>
              <a:t>● F1-Score: 0.89 </a:t>
            </a:r>
            <a:endParaRPr/>
          </a:p>
          <a:p>
            <a:pPr indent="0" lvl="0" marL="0" rtl="0" algn="l">
              <a:spcBef>
                <a:spcPts val="1200"/>
              </a:spcBef>
              <a:spcAft>
                <a:spcPts val="0"/>
              </a:spcAft>
              <a:buNone/>
            </a:pPr>
            <a:r>
              <a:rPr lang="tr"/>
              <a:t>● ROC-AUC metric: 0.84 </a:t>
            </a:r>
            <a:endParaRPr/>
          </a:p>
          <a:p>
            <a:pPr indent="0" lvl="0" marL="0" rtl="0" algn="l">
              <a:spcBef>
                <a:spcPts val="1200"/>
              </a:spcBef>
              <a:spcAft>
                <a:spcPts val="0"/>
              </a:spcAft>
              <a:buNone/>
            </a:pPr>
            <a:r>
              <a:rPr lang="tr"/>
              <a:t>2. Decision Tree-Gini-IG </a:t>
            </a:r>
            <a:endParaRPr/>
          </a:p>
          <a:p>
            <a:pPr indent="0" lvl="0" marL="0" rtl="0" algn="l">
              <a:spcBef>
                <a:spcPts val="1200"/>
              </a:spcBef>
              <a:spcAft>
                <a:spcPts val="0"/>
              </a:spcAft>
              <a:buNone/>
            </a:pPr>
            <a:r>
              <a:rPr lang="tr"/>
              <a:t>● F1-Score: 0.89 </a:t>
            </a:r>
            <a:endParaRPr/>
          </a:p>
          <a:p>
            <a:pPr indent="0" lvl="0" marL="0" rtl="0" algn="l">
              <a:spcBef>
                <a:spcPts val="1200"/>
              </a:spcBef>
              <a:spcAft>
                <a:spcPts val="0"/>
              </a:spcAft>
              <a:buNone/>
            </a:pPr>
            <a:r>
              <a:rPr lang="tr"/>
              <a:t>● ROC-AUC metric: 0.83</a:t>
            </a:r>
            <a:endParaRPr/>
          </a:p>
          <a:p>
            <a:pPr indent="0" lvl="0" marL="0" rtl="0" algn="l">
              <a:spcBef>
                <a:spcPts val="1200"/>
              </a:spcBef>
              <a:spcAft>
                <a:spcPts val="1200"/>
              </a:spcAft>
              <a:buNone/>
            </a:pPr>
            <a:r>
              <a:rPr lang="tr"/>
              <a:t>We compared them by using 5 different metrics(Accuracy, P, R, F1, AUC) according to T-Test. According to all score metric types there’s a significant difference between models. So we can concluded that, Decision Tree-Entropy-IG is our best experiment.</a:t>
            </a:r>
            <a:endParaRPr/>
          </a:p>
        </p:txBody>
      </p:sp>
      <p:pic>
        <p:nvPicPr>
          <p:cNvPr id="282" name="Google Shape;282;p35"/>
          <p:cNvPicPr preferRelativeResize="0"/>
          <p:nvPr/>
        </p:nvPicPr>
        <p:blipFill>
          <a:blip r:embed="rId3">
            <a:alphaModFix/>
          </a:blip>
          <a:stretch>
            <a:fillRect/>
          </a:stretch>
        </p:blipFill>
        <p:spPr>
          <a:xfrm>
            <a:off x="1354075" y="4248950"/>
            <a:ext cx="5115301" cy="765550"/>
          </a:xfrm>
          <a:prstGeom prst="rect">
            <a:avLst/>
          </a:prstGeom>
          <a:noFill/>
          <a:ln>
            <a:noFill/>
          </a:ln>
        </p:spPr>
      </p:pic>
      <p:sp>
        <p:nvSpPr>
          <p:cNvPr id="283" name="Google Shape;283;p35"/>
          <p:cNvSpPr txBox="1"/>
          <p:nvPr/>
        </p:nvSpPr>
        <p:spPr>
          <a:xfrm>
            <a:off x="1203625" y="38487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2"/>
                </a:solidFill>
                <a:latin typeface="Lato"/>
                <a:ea typeface="Lato"/>
                <a:cs typeface="Lato"/>
                <a:sym typeface="Lato"/>
              </a:rPr>
              <a:t>For Example:</a:t>
            </a:r>
            <a:endParaRPr>
              <a:solidFill>
                <a:schemeClr val="lt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Conclusion</a:t>
            </a:r>
            <a:endParaRPr b="1">
              <a:solidFill>
                <a:schemeClr val="lt2"/>
              </a:solidFill>
            </a:endParaRPr>
          </a:p>
        </p:txBody>
      </p:sp>
      <p:sp>
        <p:nvSpPr>
          <p:cNvPr id="289" name="Google Shape;289;p36"/>
          <p:cNvSpPr txBox="1"/>
          <p:nvPr>
            <p:ph idx="1" type="body"/>
          </p:nvPr>
        </p:nvSpPr>
        <p:spPr>
          <a:xfrm>
            <a:off x="1052550" y="12666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tr" sz="1500"/>
              <a:t>According to the elbow plot, the optimum k value is 4 according to the k-means clustering model. </a:t>
            </a:r>
            <a:endParaRPr sz="1500"/>
          </a:p>
          <a:p>
            <a:pPr indent="-323850" lvl="0" marL="457200" rtl="0" algn="l">
              <a:spcBef>
                <a:spcPts val="0"/>
              </a:spcBef>
              <a:spcAft>
                <a:spcPts val="0"/>
              </a:spcAft>
              <a:buSzPts val="1500"/>
              <a:buChar char="●"/>
            </a:pPr>
            <a:r>
              <a:rPr lang="tr" sz="1500"/>
              <a:t>According to all score matric types there’s a significance difference between models. we can concluded that Decision Tree-Entropy-IG is our best experiment.</a:t>
            </a:r>
            <a:endParaRPr sz="1500"/>
          </a:p>
          <a:p>
            <a:pPr indent="-323850" lvl="0" marL="457200" rtl="0" algn="l">
              <a:spcBef>
                <a:spcPts val="0"/>
              </a:spcBef>
              <a:spcAft>
                <a:spcPts val="0"/>
              </a:spcAft>
              <a:buSzPts val="1500"/>
              <a:buChar char="●"/>
            </a:pPr>
            <a:r>
              <a:rPr lang="tr" sz="1500"/>
              <a:t>Our decision tree classifier model performed better than our deep learning model. </a:t>
            </a:r>
            <a:endParaRPr sz="1500"/>
          </a:p>
          <a:p>
            <a:pPr indent="-323850" lvl="0" marL="457200" rtl="0" algn="l">
              <a:spcBef>
                <a:spcPts val="0"/>
              </a:spcBef>
              <a:spcAft>
                <a:spcPts val="0"/>
              </a:spcAft>
              <a:buSzPts val="1500"/>
              <a:buChar char="●"/>
            </a:pPr>
            <a:r>
              <a:rPr lang="tr" sz="1500"/>
              <a:t> In general, the Correlation coefficient and Chi-square test feature selection methods  resulted in higher accuracy than the Information gain method in classifier models.</a:t>
            </a:r>
            <a:endParaRPr sz="1500"/>
          </a:p>
          <a:p>
            <a:pPr indent="0" lvl="0" marL="457200" rtl="0" algn="l">
              <a:spcBef>
                <a:spcPts val="1200"/>
              </a:spcBef>
              <a:spcAft>
                <a:spcPts val="120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1" type="body"/>
          </p:nvPr>
        </p:nvSpPr>
        <p:spPr>
          <a:xfrm>
            <a:off x="2115900" y="2174250"/>
            <a:ext cx="4912200" cy="7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3600">
                <a:solidFill>
                  <a:schemeClr val="lt2"/>
                </a:solidFill>
              </a:rPr>
              <a:t>T</a:t>
            </a:r>
            <a:r>
              <a:rPr lang="tr" sz="3600">
                <a:solidFill>
                  <a:schemeClr val="lt2"/>
                </a:solidFill>
              </a:rPr>
              <a:t>hank you for listening!</a:t>
            </a:r>
            <a:endParaRPr sz="36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Story of Dataset</a:t>
            </a:r>
            <a:endParaRPr b="1">
              <a:solidFill>
                <a:schemeClr val="lt2"/>
              </a:solidFill>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tr" sz="1500"/>
              <a:t>Fraud detection research in the financial domain suffers from a serious problem which is the lack of public available data for the testing, evaluation and comparison of results using standard data sets</a:t>
            </a:r>
            <a:br>
              <a:rPr lang="tr" sz="1500"/>
            </a:br>
            <a:endParaRPr sz="1500"/>
          </a:p>
          <a:p>
            <a:pPr indent="-323850" lvl="0" marL="457200" rtl="0" algn="l">
              <a:spcBef>
                <a:spcPts val="0"/>
              </a:spcBef>
              <a:spcAft>
                <a:spcPts val="0"/>
              </a:spcAft>
              <a:buSzPts val="1500"/>
              <a:buChar char="●"/>
            </a:pPr>
            <a:r>
              <a:rPr lang="tr" sz="1500"/>
              <a:t>Our dataset is generated dataset to provide source about this topic.</a:t>
            </a:r>
            <a:br>
              <a:rPr lang="tr" sz="1500"/>
            </a:br>
            <a:endParaRPr sz="1500"/>
          </a:p>
          <a:p>
            <a:pPr indent="-323850" lvl="0" marL="457200" rtl="0" algn="l">
              <a:spcBef>
                <a:spcPts val="0"/>
              </a:spcBef>
              <a:spcAft>
                <a:spcPts val="0"/>
              </a:spcAft>
              <a:buSzPts val="1500"/>
              <a:buChar char="●"/>
            </a:pPr>
            <a:r>
              <a:rPr lang="tr" sz="1500"/>
              <a:t>Original logs are provided from multinational company which operates over 10 countries.</a:t>
            </a:r>
            <a:endParaRPr sz="1500"/>
          </a:p>
          <a:p>
            <a:pPr indent="0" lvl="0" marL="457200" rtl="0" algn="l">
              <a:spcBef>
                <a:spcPts val="1200"/>
              </a:spcBef>
              <a:spcAft>
                <a:spcPts val="0"/>
              </a:spcAft>
              <a:buNone/>
            </a:pPr>
            <a:r>
              <a:t/>
            </a:r>
            <a:endParaRPr sz="1500"/>
          </a:p>
          <a:p>
            <a:pPr indent="0" lvl="0" marL="45720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Topics</a:t>
            </a:r>
            <a:endParaRPr b="1">
              <a:solidFill>
                <a:schemeClr val="lt2"/>
              </a:solidFill>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tr" sz="1500"/>
              <a:t>Data description</a:t>
            </a:r>
            <a:endParaRPr sz="1500"/>
          </a:p>
          <a:p>
            <a:pPr indent="-323850" lvl="0" marL="457200" rtl="0" algn="l">
              <a:spcBef>
                <a:spcPts val="0"/>
              </a:spcBef>
              <a:spcAft>
                <a:spcPts val="0"/>
              </a:spcAft>
              <a:buSzPts val="1500"/>
              <a:buChar char="●"/>
            </a:pPr>
            <a:r>
              <a:rPr lang="tr" sz="1500"/>
              <a:t>Data Analysis</a:t>
            </a:r>
            <a:endParaRPr sz="1500"/>
          </a:p>
          <a:p>
            <a:pPr indent="-323850" lvl="0" marL="457200" rtl="0" algn="l">
              <a:spcBef>
                <a:spcPts val="0"/>
              </a:spcBef>
              <a:spcAft>
                <a:spcPts val="0"/>
              </a:spcAft>
              <a:buSzPts val="1500"/>
              <a:buChar char="●"/>
            </a:pPr>
            <a:r>
              <a:rPr lang="tr" sz="1500"/>
              <a:t>K-Mean Clustering</a:t>
            </a:r>
            <a:endParaRPr sz="1500"/>
          </a:p>
          <a:p>
            <a:pPr indent="-323850" lvl="0" marL="457200" rtl="0" algn="l">
              <a:spcBef>
                <a:spcPts val="0"/>
              </a:spcBef>
              <a:spcAft>
                <a:spcPts val="0"/>
              </a:spcAft>
              <a:buSzPts val="1500"/>
              <a:buChar char="●"/>
            </a:pPr>
            <a:r>
              <a:rPr lang="tr" sz="1500"/>
              <a:t>Classification Methods</a:t>
            </a:r>
            <a:endParaRPr sz="1500"/>
          </a:p>
          <a:p>
            <a:pPr indent="-323850" lvl="0" marL="457200" rtl="0" algn="l">
              <a:spcBef>
                <a:spcPts val="0"/>
              </a:spcBef>
              <a:spcAft>
                <a:spcPts val="0"/>
              </a:spcAft>
              <a:buSzPts val="1500"/>
              <a:buChar char="●"/>
            </a:pPr>
            <a:r>
              <a:rPr lang="tr" sz="1500"/>
              <a:t>Conclusion</a:t>
            </a:r>
            <a:endParaRPr sz="1500"/>
          </a:p>
          <a:p>
            <a:pPr indent="0" lvl="0" marL="45720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Data Description</a:t>
            </a:r>
            <a:endParaRPr b="1">
              <a:solidFill>
                <a:schemeClr val="lt2"/>
              </a:solidFill>
            </a:endParaRPr>
          </a:p>
        </p:txBody>
      </p:sp>
      <p:pic>
        <p:nvPicPr>
          <p:cNvPr id="160" name="Google Shape;160;p17"/>
          <p:cNvPicPr preferRelativeResize="0"/>
          <p:nvPr/>
        </p:nvPicPr>
        <p:blipFill>
          <a:blip r:embed="rId3">
            <a:alphaModFix/>
          </a:blip>
          <a:stretch>
            <a:fillRect/>
          </a:stretch>
        </p:blipFill>
        <p:spPr>
          <a:xfrm>
            <a:off x="1383100" y="912100"/>
            <a:ext cx="4362200" cy="3739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Data Analysis</a:t>
            </a:r>
            <a:endParaRPr b="1">
              <a:solidFill>
                <a:schemeClr val="lt2"/>
              </a:solidFill>
            </a:endParaRPr>
          </a:p>
          <a:p>
            <a:pPr indent="0" lvl="0" marL="0" rtl="0" algn="l">
              <a:spcBef>
                <a:spcPts val="0"/>
              </a:spcBef>
              <a:spcAft>
                <a:spcPts val="0"/>
              </a:spcAft>
              <a:buNone/>
            </a:pPr>
            <a:r>
              <a:t/>
            </a:r>
            <a:endParaRPr/>
          </a:p>
        </p:txBody>
      </p:sp>
      <p:pic>
        <p:nvPicPr>
          <p:cNvPr id="166" name="Google Shape;166;p18"/>
          <p:cNvPicPr preferRelativeResize="0"/>
          <p:nvPr/>
        </p:nvPicPr>
        <p:blipFill rotWithShape="1">
          <a:blip r:embed="rId3">
            <a:alphaModFix/>
          </a:blip>
          <a:srcRect b="0" l="0" r="0" t="0"/>
          <a:stretch/>
        </p:blipFill>
        <p:spPr>
          <a:xfrm>
            <a:off x="1422075" y="851325"/>
            <a:ext cx="4605325" cy="415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solidFill>
                  <a:schemeClr val="lt2"/>
                </a:solidFill>
              </a:rPr>
              <a:t>Data Analysis</a:t>
            </a:r>
            <a:endParaRPr b="1">
              <a:solidFill>
                <a:schemeClr val="lt2"/>
              </a:solidFill>
            </a:endParaRPr>
          </a:p>
          <a:p>
            <a:pPr indent="0" lvl="0" marL="0" rtl="0" algn="l">
              <a:spcBef>
                <a:spcPts val="0"/>
              </a:spcBef>
              <a:spcAft>
                <a:spcPts val="0"/>
              </a:spcAft>
              <a:buNone/>
            </a:pPr>
            <a:r>
              <a:t/>
            </a:r>
            <a:endParaRPr/>
          </a:p>
        </p:txBody>
      </p:sp>
      <p:pic>
        <p:nvPicPr>
          <p:cNvPr id="172" name="Google Shape;172;p19"/>
          <p:cNvPicPr preferRelativeResize="0"/>
          <p:nvPr/>
        </p:nvPicPr>
        <p:blipFill>
          <a:blip r:embed="rId3">
            <a:alphaModFix/>
          </a:blip>
          <a:stretch>
            <a:fillRect/>
          </a:stretch>
        </p:blipFill>
        <p:spPr>
          <a:xfrm>
            <a:off x="1326900" y="861675"/>
            <a:ext cx="3220950" cy="4129425"/>
          </a:xfrm>
          <a:prstGeom prst="rect">
            <a:avLst/>
          </a:prstGeom>
          <a:noFill/>
          <a:ln>
            <a:noFill/>
          </a:ln>
        </p:spPr>
      </p:pic>
      <p:pic>
        <p:nvPicPr>
          <p:cNvPr id="173" name="Google Shape;173;p19"/>
          <p:cNvPicPr preferRelativeResize="0"/>
          <p:nvPr/>
        </p:nvPicPr>
        <p:blipFill>
          <a:blip r:embed="rId4">
            <a:alphaModFix/>
          </a:blip>
          <a:stretch>
            <a:fillRect/>
          </a:stretch>
        </p:blipFill>
        <p:spPr>
          <a:xfrm>
            <a:off x="5161540" y="1545375"/>
            <a:ext cx="3583886" cy="20527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Data Analysis</a:t>
            </a:r>
            <a:endParaRPr b="1">
              <a:solidFill>
                <a:schemeClr val="lt2"/>
              </a:solidFill>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tr" sz="1500"/>
              <a:t>W</a:t>
            </a:r>
            <a:r>
              <a:rPr lang="tr" sz="1500"/>
              <a:t>e find that of the five types of transactions. Fraudness occured only in 2 types named as TRANSFER and CASH_OUT. That’s why we reduced our instances to 2.7 million.</a:t>
            </a:r>
            <a:endParaRPr sz="1500"/>
          </a:p>
          <a:p>
            <a:pPr indent="0" lvl="0" marL="45720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chemeClr val="lt2"/>
                </a:solidFill>
              </a:rPr>
              <a:t>Dataset Sample</a:t>
            </a:r>
            <a:endParaRPr b="1">
              <a:solidFill>
                <a:schemeClr val="lt2"/>
              </a:solidFill>
            </a:endParaRPr>
          </a:p>
        </p:txBody>
      </p:sp>
      <p:pic>
        <p:nvPicPr>
          <p:cNvPr id="185" name="Google Shape;185;p21"/>
          <p:cNvPicPr preferRelativeResize="0"/>
          <p:nvPr/>
        </p:nvPicPr>
        <p:blipFill>
          <a:blip r:embed="rId3">
            <a:alphaModFix/>
          </a:blip>
          <a:stretch>
            <a:fillRect/>
          </a:stretch>
        </p:blipFill>
        <p:spPr>
          <a:xfrm>
            <a:off x="1297500" y="949725"/>
            <a:ext cx="5021399" cy="4037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