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05F"/>
    <a:srgbClr val="C1B6B0"/>
    <a:srgbClr val="C8B9B2"/>
    <a:srgbClr val="FF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4" autoAdjust="0"/>
  </p:normalViewPr>
  <p:slideViewPr>
    <p:cSldViewPr snapToGrid="0">
      <p:cViewPr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7CA5A7-3F75-4431-8F04-A2DDAAFD92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604DA-6430-445E-8430-986177A2A9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BE98F-8E2D-47F9-A551-2BB79E60D242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6D4-C159-434C-8132-C5B2E9A7F8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94CA5-3190-4C81-B94C-B6BE28C7B2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A86BE-ED7C-4796-85A4-55140A8AF1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217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779EB-5410-47A3-845E-424604E0271E}" type="datetimeFigureOut">
              <a:rPr lang="en-DE" smtClean="0"/>
              <a:t>12/08/2022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41D62-F4DC-4599-9271-57D544E224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68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081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36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41D62-F4DC-4599-9271-57D544E22477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153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1A2F-37FE-496B-9BBC-34AFD52743D5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706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47E9-930C-4F75-9E74-4D080623CE66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2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6EAF-FDDD-4049-8697-91535AC7106B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9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5EF4-97A2-4C19-83F5-0D8D31E88CFE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17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B2C4-E365-40EE-82F9-90508FB090DA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78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62AA-61A2-4DEB-A7C9-B98D72AD3A21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9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F051-4F5D-46A5-A5CE-C3504ADEA0B2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84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B5A4-834C-40B4-B450-88560A175B7C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781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ED98-E7DE-492A-816D-ECA2E4C4EC26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67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0E3B-25BF-4BEA-B826-94BFD7C25626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68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6E84-160E-4C2E-B920-1987BA88BA8C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981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F83E-4B48-46D2-8A63-0B113C8AD96E}" type="datetime8">
              <a:rPr lang="en-DE" smtClean="0"/>
              <a:t>12/08/2022 12:26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03A7-1B9D-48B4-A653-1A830F322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55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12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00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BCF84E20-3A75-F83A-0108-49747F6AB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803656"/>
            <a:ext cx="3169920" cy="1074603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B884592E-0EE7-BB6E-49A7-7289D4DA922D}"/>
              </a:ext>
            </a:extLst>
          </p:cNvPr>
          <p:cNvSpPr/>
          <p:nvPr/>
        </p:nvSpPr>
        <p:spPr>
          <a:xfrm>
            <a:off x="883920" y="3271520"/>
            <a:ext cx="10424160" cy="3586480"/>
          </a:xfrm>
          <a:prstGeom prst="rect">
            <a:avLst/>
          </a:prstGeom>
          <a:solidFill>
            <a:srgbClr val="FF50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5A681C9-F8D4-584E-1238-D76EFDE091E4}"/>
              </a:ext>
            </a:extLst>
          </p:cNvPr>
          <p:cNvSpPr txBox="1"/>
          <p:nvPr/>
        </p:nvSpPr>
        <p:spPr>
          <a:xfrm flipH="1">
            <a:off x="1358899" y="3627120"/>
            <a:ext cx="91897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000" b="0" i="0" u="none" strike="noStrike" baseline="0" dirty="0" err="1">
                <a:solidFill>
                  <a:schemeClr val="bg1"/>
                </a:solidFill>
                <a:latin typeface="Whitney-Semibold"/>
              </a:rPr>
              <a:t>Enabling</a:t>
            </a:r>
            <a:r>
              <a:rPr lang="tr-TR" sz="4000" dirty="0">
                <a:solidFill>
                  <a:schemeClr val="bg1"/>
                </a:solidFill>
                <a:latin typeface="Whitney-Semibold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Whitney-Semibold"/>
              </a:rPr>
              <a:t>cell</a:t>
            </a:r>
            <a:r>
              <a:rPr lang="tr-TR" sz="4000" dirty="0">
                <a:solidFill>
                  <a:schemeClr val="bg1"/>
                </a:solidFill>
                <a:latin typeface="Whitney-Semibold"/>
              </a:rPr>
              <a:t> atlas </a:t>
            </a:r>
            <a:r>
              <a:rPr lang="tr-TR" sz="4000" dirty="0" err="1">
                <a:solidFill>
                  <a:schemeClr val="bg1"/>
                </a:solidFill>
                <a:latin typeface="Whitney-Semibold"/>
              </a:rPr>
              <a:t>guided</a:t>
            </a:r>
            <a:r>
              <a:rPr lang="tr-TR" sz="4000" dirty="0">
                <a:solidFill>
                  <a:schemeClr val="bg1"/>
                </a:solidFill>
                <a:latin typeface="Whitney-Semibold"/>
              </a:rPr>
              <a:t> optimal </a:t>
            </a:r>
            <a:br>
              <a:rPr lang="tr-TR" sz="4000" dirty="0">
                <a:solidFill>
                  <a:schemeClr val="bg1"/>
                </a:solidFill>
                <a:latin typeface="Whitney-Semibold"/>
              </a:rPr>
            </a:br>
            <a:r>
              <a:rPr lang="tr-TR" sz="4000" dirty="0" err="1">
                <a:solidFill>
                  <a:schemeClr val="bg1"/>
                </a:solidFill>
                <a:latin typeface="Whitney-Semibold"/>
              </a:rPr>
              <a:t>experimental</a:t>
            </a:r>
            <a:r>
              <a:rPr lang="tr-TR" sz="4000" dirty="0">
                <a:solidFill>
                  <a:schemeClr val="bg1"/>
                </a:solidFill>
                <a:latin typeface="Whitney-Semibold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Whitney-Semibold"/>
              </a:rPr>
              <a:t>design</a:t>
            </a:r>
            <a:endParaRPr lang="tr-TR" sz="4000" b="0" i="0" u="none" strike="noStrike" baseline="0" dirty="0">
              <a:solidFill>
                <a:schemeClr val="bg1"/>
              </a:solidFill>
              <a:latin typeface="Whitney-Semibold"/>
            </a:endParaRPr>
          </a:p>
          <a:p>
            <a:pPr algn="l"/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52DFC52-85DF-60E8-6876-D5FD60A722A5}"/>
              </a:ext>
            </a:extLst>
          </p:cNvPr>
          <p:cNvSpPr txBox="1"/>
          <p:nvPr/>
        </p:nvSpPr>
        <p:spPr>
          <a:xfrm flipH="1">
            <a:off x="1379219" y="5239761"/>
            <a:ext cx="294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Group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Day</a:t>
            </a:r>
            <a:r>
              <a:rPr lang="tr-TR" dirty="0">
                <a:solidFill>
                  <a:schemeClr val="bg1"/>
                </a:solidFill>
              </a:rPr>
              <a:t>, Cem Güleç</a:t>
            </a:r>
          </a:p>
          <a:p>
            <a:r>
              <a:rPr lang="tr-TR" dirty="0" err="1">
                <a:solidFill>
                  <a:schemeClr val="bg1"/>
                </a:solidFill>
              </a:rPr>
              <a:t>December</a:t>
            </a:r>
            <a:r>
              <a:rPr lang="tr-TR" dirty="0">
                <a:solidFill>
                  <a:schemeClr val="bg1"/>
                </a:solidFill>
              </a:rPr>
              <a:t> 8, 2022</a:t>
            </a:r>
          </a:p>
        </p:txBody>
      </p:sp>
    </p:spTree>
    <p:extLst>
      <p:ext uri="{BB962C8B-B14F-4D97-AF65-F5344CB8AC3E}">
        <p14:creationId xmlns:p14="http://schemas.microsoft.com/office/powerpoint/2010/main" val="41929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>
            <a:extLst>
              <a:ext uri="{FF2B5EF4-FFF2-40B4-BE49-F238E27FC236}">
                <a16:creationId xmlns:a16="http://schemas.microsoft.com/office/drawing/2014/main" id="{E48C154B-8D91-8187-BA6B-30982B5FF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50" y="1332263"/>
            <a:ext cx="6248310" cy="1618057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E0F68F6B-C7B7-27EA-EED9-C9752242D291}"/>
              </a:ext>
            </a:extLst>
          </p:cNvPr>
          <p:cNvSpPr txBox="1"/>
          <p:nvPr/>
        </p:nvSpPr>
        <p:spPr>
          <a:xfrm>
            <a:off x="873850" y="459452"/>
            <a:ext cx="1018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21" name="Sağ Ayraç 20">
            <a:extLst>
              <a:ext uri="{FF2B5EF4-FFF2-40B4-BE49-F238E27FC236}">
                <a16:creationId xmlns:a16="http://schemas.microsoft.com/office/drawing/2014/main" id="{4B3BFC96-6148-228C-64AA-AF92EEC2107C}"/>
              </a:ext>
            </a:extLst>
          </p:cNvPr>
          <p:cNvSpPr/>
          <p:nvPr/>
        </p:nvSpPr>
        <p:spPr>
          <a:xfrm>
            <a:off x="8666480" y="3210560"/>
            <a:ext cx="375920" cy="289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3AD0422D-190E-DC80-9C38-73667900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0" y="2985938"/>
            <a:ext cx="7467600" cy="6424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4D1A82C-92D5-0238-83EE-85A6DFB81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708" y="3845871"/>
            <a:ext cx="2601912" cy="48154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4BFD2FD-7451-5832-DE3C-777DC7EC3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4708" y="4441809"/>
            <a:ext cx="2601912" cy="47401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1B06FD6-384C-CBBE-E4A8-CA82CACD9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4708" y="5029328"/>
            <a:ext cx="2601912" cy="48247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7084564-E0BA-4E7E-AD70-938B3108B7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4708" y="5623560"/>
            <a:ext cx="2601912" cy="47276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F51554B8-73D5-D8BC-C361-B824D401E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5589" y="3426369"/>
            <a:ext cx="1105864" cy="26038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00C2367D-56A5-42B2-3F7F-6B3EA370A2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4714" y="3816833"/>
            <a:ext cx="549509" cy="539009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C229C00B-C80F-66DF-E58C-7E786F5B4B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368" y="4591598"/>
            <a:ext cx="641494" cy="389793"/>
          </a:xfrm>
          <a:prstGeom prst="rect">
            <a:avLst/>
          </a:prstGeom>
        </p:spPr>
      </p:pic>
      <p:pic>
        <p:nvPicPr>
          <p:cNvPr id="27" name="Resim 26" descr="ayakkabı içeren bir resim&#10;&#10;Açıklama otomatik olarak oluşturuldu">
            <a:extLst>
              <a:ext uri="{FF2B5EF4-FFF2-40B4-BE49-F238E27FC236}">
                <a16:creationId xmlns:a16="http://schemas.microsoft.com/office/drawing/2014/main" id="{607AF3D2-0852-2B63-C495-D38431317B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76" y="4569026"/>
            <a:ext cx="732254" cy="642199"/>
          </a:xfrm>
          <a:prstGeom prst="rect">
            <a:avLst/>
          </a:prstGeom>
        </p:spPr>
      </p:pic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0E0AD752-063D-6568-B2FF-9D640A7545F1}"/>
              </a:ext>
            </a:extLst>
          </p:cNvPr>
          <p:cNvCxnSpPr/>
          <p:nvPr/>
        </p:nvCxnSpPr>
        <p:spPr>
          <a:xfrm>
            <a:off x="2198521" y="3805117"/>
            <a:ext cx="0" cy="2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946E8323-E824-A5F1-46CE-A2BF06D59B8F}"/>
              </a:ext>
            </a:extLst>
          </p:cNvPr>
          <p:cNvCxnSpPr>
            <a:cxnSpLocks/>
          </p:cNvCxnSpPr>
          <p:nvPr/>
        </p:nvCxnSpPr>
        <p:spPr>
          <a:xfrm>
            <a:off x="996115" y="4041845"/>
            <a:ext cx="235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57D2CEB1-D834-9AE0-285E-FEBCDF02DF88}"/>
              </a:ext>
            </a:extLst>
          </p:cNvPr>
          <p:cNvCxnSpPr/>
          <p:nvPr/>
        </p:nvCxnSpPr>
        <p:spPr>
          <a:xfrm>
            <a:off x="996115" y="4041845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B25AB9B5-823D-AC35-A18B-D2959E6D158C}"/>
              </a:ext>
            </a:extLst>
          </p:cNvPr>
          <p:cNvCxnSpPr>
            <a:cxnSpLocks/>
          </p:cNvCxnSpPr>
          <p:nvPr/>
        </p:nvCxnSpPr>
        <p:spPr>
          <a:xfrm>
            <a:off x="2199003" y="4041845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4EF74903-C68C-E6C1-F6A4-09F97CA840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49" y="3426369"/>
            <a:ext cx="1866900" cy="866775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2D1905E4-DB5F-484B-7711-EED4721A5441}"/>
              </a:ext>
            </a:extLst>
          </p:cNvPr>
          <p:cNvCxnSpPr>
            <a:cxnSpLocks/>
          </p:cNvCxnSpPr>
          <p:nvPr/>
        </p:nvCxnSpPr>
        <p:spPr>
          <a:xfrm>
            <a:off x="3355898" y="4041845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ağ Köşeli Ayraç 7">
            <a:extLst>
              <a:ext uri="{FF2B5EF4-FFF2-40B4-BE49-F238E27FC236}">
                <a16:creationId xmlns:a16="http://schemas.microsoft.com/office/drawing/2014/main" id="{039B5798-B2F3-EDCE-230C-20F36976D0FB}"/>
              </a:ext>
            </a:extLst>
          </p:cNvPr>
          <p:cNvSpPr/>
          <p:nvPr/>
        </p:nvSpPr>
        <p:spPr>
          <a:xfrm rot="5400000">
            <a:off x="2076564" y="3875633"/>
            <a:ext cx="123212" cy="29256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0B79FE4-A15F-6402-9A45-569477E1BA87}"/>
              </a:ext>
            </a:extLst>
          </p:cNvPr>
          <p:cNvSpPr txBox="1"/>
          <p:nvPr/>
        </p:nvSpPr>
        <p:spPr>
          <a:xfrm>
            <a:off x="1090044" y="5644875"/>
            <a:ext cx="22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cell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68C5E645-2878-1806-3102-E4C86A55893E}"/>
              </a:ext>
            </a:extLst>
          </p:cNvPr>
          <p:cNvCxnSpPr>
            <a:cxnSpLocks/>
          </p:cNvCxnSpPr>
          <p:nvPr/>
        </p:nvCxnSpPr>
        <p:spPr>
          <a:xfrm>
            <a:off x="2198521" y="5400043"/>
            <a:ext cx="0" cy="22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F6A304D4-D3B9-2440-C63B-33DD3675B443}"/>
              </a:ext>
            </a:extLst>
          </p:cNvPr>
          <p:cNvCxnSpPr/>
          <p:nvPr/>
        </p:nvCxnSpPr>
        <p:spPr>
          <a:xfrm>
            <a:off x="6945781" y="4332298"/>
            <a:ext cx="0" cy="2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6480AE77-336C-47E9-1DB9-F2511C2ABEC5}"/>
              </a:ext>
            </a:extLst>
          </p:cNvPr>
          <p:cNvCxnSpPr>
            <a:cxnSpLocks/>
          </p:cNvCxnSpPr>
          <p:nvPr/>
        </p:nvCxnSpPr>
        <p:spPr>
          <a:xfrm>
            <a:off x="5743375" y="4569026"/>
            <a:ext cx="235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E9890C53-B1E7-F98F-D287-9CBC1C9A7C27}"/>
              </a:ext>
            </a:extLst>
          </p:cNvPr>
          <p:cNvCxnSpPr/>
          <p:nvPr/>
        </p:nvCxnSpPr>
        <p:spPr>
          <a:xfrm>
            <a:off x="5743375" y="4569026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2D14EC50-C358-9750-CE65-54599E47A2E2}"/>
              </a:ext>
            </a:extLst>
          </p:cNvPr>
          <p:cNvCxnSpPr>
            <a:cxnSpLocks/>
          </p:cNvCxnSpPr>
          <p:nvPr/>
        </p:nvCxnSpPr>
        <p:spPr>
          <a:xfrm>
            <a:off x="6946263" y="4569026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68EF2417-A9E0-FF68-F9C6-6985584F32BD}"/>
              </a:ext>
            </a:extLst>
          </p:cNvPr>
          <p:cNvCxnSpPr>
            <a:cxnSpLocks/>
          </p:cNvCxnSpPr>
          <p:nvPr/>
        </p:nvCxnSpPr>
        <p:spPr>
          <a:xfrm>
            <a:off x="8103158" y="4569026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5830929D-2726-4989-3892-7C8AA7000102}"/>
              </a:ext>
            </a:extLst>
          </p:cNvPr>
          <p:cNvSpPr txBox="1"/>
          <p:nvPr/>
        </p:nvSpPr>
        <p:spPr>
          <a:xfrm>
            <a:off x="5214814" y="5044226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cell</a:t>
            </a:r>
            <a:r>
              <a:rPr lang="tr-TR" dirty="0"/>
              <a:t> x gene            …                  …</a:t>
            </a:r>
          </a:p>
        </p:txBody>
      </p:sp>
      <p:sp>
        <p:nvSpPr>
          <p:cNvPr id="38" name="Sağ Köşeli Ayraç 37">
            <a:extLst>
              <a:ext uri="{FF2B5EF4-FFF2-40B4-BE49-F238E27FC236}">
                <a16:creationId xmlns:a16="http://schemas.microsoft.com/office/drawing/2014/main" id="{F924827B-D889-0ABA-B14C-6595C9ABEF98}"/>
              </a:ext>
            </a:extLst>
          </p:cNvPr>
          <p:cNvSpPr/>
          <p:nvPr/>
        </p:nvSpPr>
        <p:spPr>
          <a:xfrm rot="5400000">
            <a:off x="5719435" y="4754239"/>
            <a:ext cx="123212" cy="116839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7405CDFC-5B1D-C10E-D478-36620EBACC9E}"/>
              </a:ext>
            </a:extLst>
          </p:cNvPr>
          <p:cNvCxnSpPr>
            <a:cxnSpLocks/>
          </p:cNvCxnSpPr>
          <p:nvPr/>
        </p:nvCxnSpPr>
        <p:spPr>
          <a:xfrm>
            <a:off x="5742195" y="5400044"/>
            <a:ext cx="0" cy="22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7E7BAD7-5864-E732-E9A6-68B0AB9A64C9}"/>
              </a:ext>
            </a:extLst>
          </p:cNvPr>
          <p:cNvSpPr txBox="1"/>
          <p:nvPr/>
        </p:nvSpPr>
        <p:spPr>
          <a:xfrm>
            <a:off x="5110802" y="5644875"/>
            <a:ext cx="1634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550+ Cell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/>
              <a:t>500+ </a:t>
            </a:r>
            <a:r>
              <a:rPr lang="tr-TR" dirty="0" err="1"/>
              <a:t>Datasets</a:t>
            </a:r>
            <a:endParaRPr lang="tr-TR" dirty="0"/>
          </a:p>
          <a:p>
            <a:r>
              <a:rPr lang="tr-TR" dirty="0"/>
              <a:t>33M+ </a:t>
            </a:r>
            <a:r>
              <a:rPr lang="tr-TR" dirty="0" err="1"/>
              <a:t>Cells</a:t>
            </a:r>
            <a:endParaRPr lang="tr-TR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D006437B-5E78-8A40-9D3D-FE60213E2742}"/>
              </a:ext>
            </a:extLst>
          </p:cNvPr>
          <p:cNvSpPr txBox="1"/>
          <p:nvPr/>
        </p:nvSpPr>
        <p:spPr>
          <a:xfrm>
            <a:off x="9234708" y="3420916"/>
            <a:ext cx="8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Priors</a:t>
            </a:r>
            <a:r>
              <a:rPr lang="tr-TR" dirty="0"/>
              <a:t>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012919F-2718-3DB3-5ADC-C79AF0D8DF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36" y="4569025"/>
            <a:ext cx="216039" cy="7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BEEFCC6-74BC-4599-99A1-D7EE3C2F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30" y="1578106"/>
            <a:ext cx="1333283" cy="159952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26CA1EE-D510-B129-C4D7-8D95A477D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890" y="3368427"/>
            <a:ext cx="1105864" cy="2603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4FBAB2-828C-7AF6-7E0F-5D96ABC5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92" y="4736559"/>
            <a:ext cx="1351297" cy="6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BADB2D9B-1667-F16D-140D-77B53FE43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806" y="3047832"/>
            <a:ext cx="714518" cy="901574"/>
          </a:xfrm>
          <a:prstGeom prst="rect">
            <a:avLst/>
          </a:prstGeom>
        </p:spPr>
      </p:pic>
      <p:pic>
        <p:nvPicPr>
          <p:cNvPr id="1028" name="Picture 4" descr="Golang Development Company: Your Outsourced Golang Team">
            <a:extLst>
              <a:ext uri="{FF2B5EF4-FFF2-40B4-BE49-F238E27FC236}">
                <a16:creationId xmlns:a16="http://schemas.microsoft.com/office/drawing/2014/main" id="{CDD6CC85-3FDB-9942-2668-615495A4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94" y="4460710"/>
            <a:ext cx="1103787" cy="11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2497FB3-9498-FD0B-63ED-FEB8E493E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5188" y="4639742"/>
            <a:ext cx="1185498" cy="725454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E640DBA5-7996-6CA0-FCB6-31F5C1FD5E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53" y="1416895"/>
            <a:ext cx="1165241" cy="1012922"/>
          </a:xfrm>
          <a:prstGeom prst="rect">
            <a:avLst/>
          </a:prstGeom>
        </p:spPr>
      </p:pic>
      <p:sp>
        <p:nvSpPr>
          <p:cNvPr id="1072" name="Metin kutusu 1071">
            <a:extLst>
              <a:ext uri="{FF2B5EF4-FFF2-40B4-BE49-F238E27FC236}">
                <a16:creationId xmlns:a16="http://schemas.microsoft.com/office/drawing/2014/main" id="{DE138FFF-2105-2CCE-3DA3-6C9A06AAB3D8}"/>
              </a:ext>
            </a:extLst>
          </p:cNvPr>
          <p:cNvSpPr txBox="1"/>
          <p:nvPr/>
        </p:nvSpPr>
        <p:spPr>
          <a:xfrm>
            <a:off x="4610379" y="2393476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/>
              <a:t>(A) </a:t>
            </a:r>
            <a:r>
              <a:rPr lang="tr-TR" sz="1100" i="1" dirty="0" err="1"/>
              <a:t>Arrayed</a:t>
            </a:r>
            <a:r>
              <a:rPr lang="tr-TR" sz="1100" i="1" dirty="0"/>
              <a:t> CRISPR </a:t>
            </a:r>
            <a:r>
              <a:rPr lang="tr-TR" sz="1100" i="1" dirty="0" err="1"/>
              <a:t>screen</a:t>
            </a:r>
            <a:endParaRPr lang="tr-TR" sz="1100" i="1" dirty="0"/>
          </a:p>
        </p:txBody>
      </p:sp>
      <p:sp>
        <p:nvSpPr>
          <p:cNvPr id="1073" name="Metin kutusu 1072">
            <a:extLst>
              <a:ext uri="{FF2B5EF4-FFF2-40B4-BE49-F238E27FC236}">
                <a16:creationId xmlns:a16="http://schemas.microsoft.com/office/drawing/2014/main" id="{24C5D154-A455-EA99-C3BB-1208B621E40F}"/>
              </a:ext>
            </a:extLst>
          </p:cNvPr>
          <p:cNvSpPr txBox="1"/>
          <p:nvPr/>
        </p:nvSpPr>
        <p:spPr>
          <a:xfrm>
            <a:off x="1509223" y="3177632"/>
            <a:ext cx="20585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/>
              <a:t>(B) </a:t>
            </a:r>
            <a:r>
              <a:rPr lang="tr-TR" sz="1100" i="1" dirty="0" err="1"/>
              <a:t>Cellxgene</a:t>
            </a:r>
            <a:r>
              <a:rPr lang="tr-TR" sz="1100" i="1" dirty="0"/>
              <a:t> Portal </a:t>
            </a:r>
            <a:r>
              <a:rPr lang="tr-TR" sz="1100" i="1" dirty="0" err="1"/>
              <a:t>Visualization</a:t>
            </a:r>
            <a:endParaRPr lang="tr-TR" sz="1100" i="1" dirty="0"/>
          </a:p>
          <a:p>
            <a:r>
              <a:rPr lang="tr-TR" sz="1100" i="1" dirty="0" err="1"/>
              <a:t>for</a:t>
            </a:r>
            <a:r>
              <a:rPr lang="tr-TR" sz="1100" i="1" dirty="0"/>
              <a:t> </a:t>
            </a:r>
            <a:r>
              <a:rPr lang="tr-TR" sz="1100" i="1" dirty="0" err="1"/>
              <a:t>single</a:t>
            </a:r>
            <a:r>
              <a:rPr lang="tr-TR" sz="1100" i="1" dirty="0"/>
              <a:t> reference </a:t>
            </a:r>
            <a:r>
              <a:rPr lang="tr-TR" sz="1100" i="1" dirty="0" err="1"/>
              <a:t>dataset</a:t>
            </a:r>
            <a:endParaRPr lang="tr-TR" sz="1100" i="1" dirty="0"/>
          </a:p>
        </p:txBody>
      </p:sp>
      <p:sp>
        <p:nvSpPr>
          <p:cNvPr id="1074" name="Metin kutusu 1073">
            <a:extLst>
              <a:ext uri="{FF2B5EF4-FFF2-40B4-BE49-F238E27FC236}">
                <a16:creationId xmlns:a16="http://schemas.microsoft.com/office/drawing/2014/main" id="{E0ADBF47-5397-D1DE-2E9A-1ACFE5E0AE7B}"/>
              </a:ext>
            </a:extLst>
          </p:cNvPr>
          <p:cNvSpPr txBox="1"/>
          <p:nvPr/>
        </p:nvSpPr>
        <p:spPr>
          <a:xfrm>
            <a:off x="2541304" y="5336866"/>
            <a:ext cx="2276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/>
              <a:t>(D) </a:t>
            </a:r>
            <a:r>
              <a:rPr lang="tr-TR" sz="1100" i="1" dirty="0" err="1"/>
              <a:t>sfaira</a:t>
            </a:r>
            <a:r>
              <a:rPr lang="tr-TR" sz="1100" i="1" dirty="0"/>
              <a:t>: 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data </a:t>
            </a: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and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 model </a:t>
            </a: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repository</a:t>
            </a:r>
            <a:b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for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tr-TR" sz="1100" b="0" i="1" dirty="0" err="1">
                <a:solidFill>
                  <a:srgbClr val="24292F"/>
                </a:solidFill>
                <a:effectLst/>
                <a:latin typeface="-apple-system"/>
              </a:rPr>
              <a:t>single-cell</a:t>
            </a:r>
            <a:r>
              <a:rPr lang="tr-TR" sz="1100" b="0" i="1" dirty="0">
                <a:solidFill>
                  <a:srgbClr val="24292F"/>
                </a:solidFill>
                <a:effectLst/>
                <a:latin typeface="-apple-system"/>
              </a:rPr>
              <a:t> data</a:t>
            </a:r>
            <a:endParaRPr lang="tr-TR" sz="1100" i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0497FB-F9CA-0492-B28F-F2538ACDC5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9" y="4345267"/>
            <a:ext cx="1341443" cy="134299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95BE099-B2C9-B3AB-71B8-BFA0C063BC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9496">
            <a:off x="3188380" y="2777162"/>
            <a:ext cx="1860882" cy="117989"/>
          </a:xfrm>
          <a:prstGeom prst="rect">
            <a:avLst/>
          </a:prstGeom>
        </p:spPr>
      </p:pic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55F7AE90-70CA-B907-DE73-A5433F71569B}"/>
              </a:ext>
            </a:extLst>
          </p:cNvPr>
          <p:cNvCxnSpPr>
            <a:cxnSpLocks/>
          </p:cNvCxnSpPr>
          <p:nvPr/>
        </p:nvCxnSpPr>
        <p:spPr>
          <a:xfrm flipV="1">
            <a:off x="1907996" y="4992334"/>
            <a:ext cx="1019729" cy="2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9A28F5FC-C152-968E-E359-830366FF5F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59734" y="2884020"/>
            <a:ext cx="728681" cy="240132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019E18ED-DD7D-5E93-BD71-EB0FC01A94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2568">
            <a:off x="3963966" y="4188642"/>
            <a:ext cx="1262104" cy="117989"/>
          </a:xfrm>
          <a:prstGeom prst="rect">
            <a:avLst/>
          </a:prstGeom>
        </p:spPr>
      </p:pic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405D639-D7A3-35BA-6E4D-E82E3D092EAE}"/>
              </a:ext>
            </a:extLst>
          </p:cNvPr>
          <p:cNvCxnSpPr>
            <a:cxnSpLocks/>
          </p:cNvCxnSpPr>
          <p:nvPr/>
        </p:nvCxnSpPr>
        <p:spPr>
          <a:xfrm>
            <a:off x="6032500" y="3498619"/>
            <a:ext cx="92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4EFE2FDE-7A53-1CBB-7D29-37ED0C441DC5}"/>
              </a:ext>
            </a:extLst>
          </p:cNvPr>
          <p:cNvCxnSpPr/>
          <p:nvPr/>
        </p:nvCxnSpPr>
        <p:spPr>
          <a:xfrm>
            <a:off x="7444740" y="4008120"/>
            <a:ext cx="0" cy="42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Resim 31">
            <a:extLst>
              <a:ext uri="{FF2B5EF4-FFF2-40B4-BE49-F238E27FC236}">
                <a16:creationId xmlns:a16="http://schemas.microsoft.com/office/drawing/2014/main" id="{9A184818-E02D-9BB9-3E62-4D7CB81C4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70" y="1488967"/>
            <a:ext cx="613609" cy="117989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918D90AF-A916-E141-3676-FCAFDAC510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70" y="1838093"/>
            <a:ext cx="594422" cy="149066"/>
          </a:xfrm>
          <a:prstGeom prst="rect">
            <a:avLst/>
          </a:prstGeom>
        </p:spPr>
      </p:pic>
      <p:sp>
        <p:nvSpPr>
          <p:cNvPr id="35" name="Metin kutusu 34">
            <a:extLst>
              <a:ext uri="{FF2B5EF4-FFF2-40B4-BE49-F238E27FC236}">
                <a16:creationId xmlns:a16="http://schemas.microsoft.com/office/drawing/2014/main" id="{15E506C6-3C86-A08C-7C5F-3B63D7262BEC}"/>
              </a:ext>
            </a:extLst>
          </p:cNvPr>
          <p:cNvSpPr txBox="1"/>
          <p:nvPr/>
        </p:nvSpPr>
        <p:spPr>
          <a:xfrm>
            <a:off x="9189024" y="1424850"/>
            <a:ext cx="33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: </a:t>
            </a:r>
            <a:r>
              <a:rPr lang="tr-TR" sz="1000" dirty="0" err="1"/>
              <a:t>Differential</a:t>
            </a:r>
            <a:r>
              <a:rPr lang="tr-TR" sz="1000" dirty="0"/>
              <a:t> gene </a:t>
            </a:r>
            <a:r>
              <a:rPr lang="tr-TR" sz="1000" dirty="0" err="1"/>
              <a:t>expression</a:t>
            </a:r>
            <a:r>
              <a:rPr lang="tr-TR" sz="1000" dirty="0"/>
              <a:t> </a:t>
            </a:r>
            <a:r>
              <a:rPr lang="tr-TR" sz="1000" dirty="0" err="1"/>
              <a:t>and</a:t>
            </a:r>
            <a:r>
              <a:rPr lang="tr-TR" sz="1000" dirty="0"/>
              <a:t> </a:t>
            </a:r>
            <a:r>
              <a:rPr lang="tr-TR" sz="1000" dirty="0" err="1"/>
              <a:t>eQTL</a:t>
            </a:r>
            <a:endParaRPr lang="tr-TR" sz="1000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616A20C-6DCF-8F3F-BEB2-074A93011BDF}"/>
              </a:ext>
            </a:extLst>
          </p:cNvPr>
          <p:cNvSpPr txBox="1"/>
          <p:nvPr/>
        </p:nvSpPr>
        <p:spPr>
          <a:xfrm>
            <a:off x="9189024" y="1783687"/>
            <a:ext cx="33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: </a:t>
            </a:r>
            <a:r>
              <a:rPr lang="tr-TR" sz="1000" dirty="0" err="1"/>
              <a:t>Extending</a:t>
            </a:r>
            <a:r>
              <a:rPr lang="tr-TR" sz="1000" dirty="0"/>
              <a:t> model </a:t>
            </a:r>
            <a:r>
              <a:rPr lang="tr-TR" sz="1000" dirty="0" err="1"/>
              <a:t>for</a:t>
            </a:r>
            <a:r>
              <a:rPr lang="tr-TR" sz="1000" dirty="0"/>
              <a:t> CRISPR </a:t>
            </a:r>
            <a:r>
              <a:rPr lang="tr-TR" sz="1000" dirty="0" err="1"/>
              <a:t>screening</a:t>
            </a:r>
            <a:endParaRPr lang="tr-TR" sz="1000" dirty="0"/>
          </a:p>
        </p:txBody>
      </p: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7EAC5298-14C2-46A2-08A4-F30F445C1DD6}"/>
              </a:ext>
            </a:extLst>
          </p:cNvPr>
          <p:cNvCxnSpPr>
            <a:cxnSpLocks/>
          </p:cNvCxnSpPr>
          <p:nvPr/>
        </p:nvCxnSpPr>
        <p:spPr>
          <a:xfrm>
            <a:off x="429280" y="4272280"/>
            <a:ext cx="458468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7119D3AB-1BB4-5EF7-54CC-66A5CF922C33}"/>
              </a:ext>
            </a:extLst>
          </p:cNvPr>
          <p:cNvCxnSpPr>
            <a:cxnSpLocks/>
          </p:cNvCxnSpPr>
          <p:nvPr/>
        </p:nvCxnSpPr>
        <p:spPr>
          <a:xfrm>
            <a:off x="5013960" y="4272280"/>
            <a:ext cx="0" cy="1651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1104C22F-6153-B017-DB58-A3C085EB2879}"/>
              </a:ext>
            </a:extLst>
          </p:cNvPr>
          <p:cNvCxnSpPr>
            <a:cxnSpLocks/>
          </p:cNvCxnSpPr>
          <p:nvPr/>
        </p:nvCxnSpPr>
        <p:spPr>
          <a:xfrm>
            <a:off x="429280" y="5923280"/>
            <a:ext cx="458468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CBAF56CD-23AB-87BA-5C1F-7A6EA266F51F}"/>
              </a:ext>
            </a:extLst>
          </p:cNvPr>
          <p:cNvSpPr txBox="1"/>
          <p:nvPr/>
        </p:nvSpPr>
        <p:spPr>
          <a:xfrm>
            <a:off x="475660" y="5684009"/>
            <a:ext cx="1341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/>
              <a:t>(C) Human Cell Atlas</a:t>
            </a:r>
          </a:p>
        </p:txBody>
      </p: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16708C6A-3B0D-7C99-B59D-D96DCDC86739}"/>
              </a:ext>
            </a:extLst>
          </p:cNvPr>
          <p:cNvCxnSpPr>
            <a:cxnSpLocks/>
          </p:cNvCxnSpPr>
          <p:nvPr/>
        </p:nvCxnSpPr>
        <p:spPr>
          <a:xfrm>
            <a:off x="426720" y="4272280"/>
            <a:ext cx="0" cy="1651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>
            <a:extLst>
              <a:ext uri="{FF2B5EF4-FFF2-40B4-BE49-F238E27FC236}">
                <a16:creationId xmlns:a16="http://schemas.microsoft.com/office/drawing/2014/main" id="{886DF99E-4498-AA17-2233-D9E525A9AD4A}"/>
              </a:ext>
            </a:extLst>
          </p:cNvPr>
          <p:cNvCxnSpPr>
            <a:cxnSpLocks/>
          </p:cNvCxnSpPr>
          <p:nvPr/>
        </p:nvCxnSpPr>
        <p:spPr>
          <a:xfrm>
            <a:off x="4582085" y="1375356"/>
            <a:ext cx="19327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Bağlayıcı 50">
            <a:extLst>
              <a:ext uri="{FF2B5EF4-FFF2-40B4-BE49-F238E27FC236}">
                <a16:creationId xmlns:a16="http://schemas.microsoft.com/office/drawing/2014/main" id="{E3160FBB-DE68-1FE2-E38A-2C3FD2B9300D}"/>
              </a:ext>
            </a:extLst>
          </p:cNvPr>
          <p:cNvCxnSpPr>
            <a:cxnSpLocks/>
          </p:cNvCxnSpPr>
          <p:nvPr/>
        </p:nvCxnSpPr>
        <p:spPr>
          <a:xfrm>
            <a:off x="6514859" y="1375356"/>
            <a:ext cx="0" cy="141351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Bağlayıcı 51">
            <a:extLst>
              <a:ext uri="{FF2B5EF4-FFF2-40B4-BE49-F238E27FC236}">
                <a16:creationId xmlns:a16="http://schemas.microsoft.com/office/drawing/2014/main" id="{B0666C52-59B4-5400-E65F-97AE7CC37883}"/>
              </a:ext>
            </a:extLst>
          </p:cNvPr>
          <p:cNvCxnSpPr>
            <a:cxnSpLocks/>
          </p:cNvCxnSpPr>
          <p:nvPr/>
        </p:nvCxnSpPr>
        <p:spPr>
          <a:xfrm>
            <a:off x="4582084" y="2788866"/>
            <a:ext cx="1932775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Bağlayıcı 59">
            <a:extLst>
              <a:ext uri="{FF2B5EF4-FFF2-40B4-BE49-F238E27FC236}">
                <a16:creationId xmlns:a16="http://schemas.microsoft.com/office/drawing/2014/main" id="{5F704882-EA5E-D118-AAB1-A52199293873}"/>
              </a:ext>
            </a:extLst>
          </p:cNvPr>
          <p:cNvCxnSpPr>
            <a:cxnSpLocks/>
          </p:cNvCxnSpPr>
          <p:nvPr/>
        </p:nvCxnSpPr>
        <p:spPr>
          <a:xfrm>
            <a:off x="4582084" y="1375356"/>
            <a:ext cx="0" cy="141351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Düz Bağlayıcı 1026">
            <a:extLst>
              <a:ext uri="{FF2B5EF4-FFF2-40B4-BE49-F238E27FC236}">
                <a16:creationId xmlns:a16="http://schemas.microsoft.com/office/drawing/2014/main" id="{2ED46339-39BE-9C91-FB86-B66767946FD0}"/>
              </a:ext>
            </a:extLst>
          </p:cNvPr>
          <p:cNvCxnSpPr>
            <a:cxnSpLocks/>
          </p:cNvCxnSpPr>
          <p:nvPr/>
        </p:nvCxnSpPr>
        <p:spPr>
          <a:xfrm>
            <a:off x="8599560" y="2270652"/>
            <a:ext cx="589464" cy="0"/>
          </a:xfrm>
          <a:prstGeom prst="line">
            <a:avLst/>
          </a:prstGeom>
          <a:ln>
            <a:solidFill>
              <a:srgbClr val="C1B6B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Metin kutusu 1029">
            <a:extLst>
              <a:ext uri="{FF2B5EF4-FFF2-40B4-BE49-F238E27FC236}">
                <a16:creationId xmlns:a16="http://schemas.microsoft.com/office/drawing/2014/main" id="{D3541171-1F44-2549-125F-8E2D08318845}"/>
              </a:ext>
            </a:extLst>
          </p:cNvPr>
          <p:cNvSpPr txBox="1"/>
          <p:nvPr/>
        </p:nvSpPr>
        <p:spPr>
          <a:xfrm>
            <a:off x="9189024" y="2135913"/>
            <a:ext cx="3343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: </a:t>
            </a:r>
            <a:r>
              <a:rPr lang="tr-TR" sz="1000" dirty="0" err="1"/>
              <a:t>Planned</a:t>
            </a:r>
            <a:r>
              <a:rPr lang="tr-TR" sz="1000" dirty="0"/>
              <a:t> model </a:t>
            </a:r>
            <a:r>
              <a:rPr lang="tr-TR" sz="1000" dirty="0" err="1"/>
              <a:t>extensions</a:t>
            </a:r>
            <a:r>
              <a:rPr lang="tr-TR" sz="1000" dirty="0"/>
              <a:t> </a:t>
            </a:r>
          </a:p>
        </p:txBody>
      </p:sp>
      <p:sp>
        <p:nvSpPr>
          <p:cNvPr id="1031" name="Metin kutusu 1030">
            <a:extLst>
              <a:ext uri="{FF2B5EF4-FFF2-40B4-BE49-F238E27FC236}">
                <a16:creationId xmlns:a16="http://schemas.microsoft.com/office/drawing/2014/main" id="{8E446EF0-921E-CA89-EBA8-10EC168CE2A3}"/>
              </a:ext>
            </a:extLst>
          </p:cNvPr>
          <p:cNvSpPr txBox="1"/>
          <p:nvPr/>
        </p:nvSpPr>
        <p:spPr>
          <a:xfrm>
            <a:off x="6855622" y="5433692"/>
            <a:ext cx="1178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i="1" dirty="0"/>
              <a:t>(E) Business </a:t>
            </a:r>
            <a:r>
              <a:rPr lang="tr-TR" sz="1100" i="1" dirty="0" err="1"/>
              <a:t>Logic</a:t>
            </a:r>
            <a:endParaRPr lang="tr-TR" sz="1100" i="1" dirty="0"/>
          </a:p>
        </p:txBody>
      </p:sp>
      <p:cxnSp>
        <p:nvCxnSpPr>
          <p:cNvPr id="1033" name="Düz Ok Bağlayıcısı 1032">
            <a:extLst>
              <a:ext uri="{FF2B5EF4-FFF2-40B4-BE49-F238E27FC236}">
                <a16:creationId xmlns:a16="http://schemas.microsoft.com/office/drawing/2014/main" id="{9DD3B01C-9530-92FD-D5B2-0E7F80AF8A91}"/>
              </a:ext>
            </a:extLst>
          </p:cNvPr>
          <p:cNvCxnSpPr/>
          <p:nvPr/>
        </p:nvCxnSpPr>
        <p:spPr>
          <a:xfrm>
            <a:off x="8033858" y="4992334"/>
            <a:ext cx="7291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etin kutusu 2">
            <a:extLst>
              <a:ext uri="{FF2B5EF4-FFF2-40B4-BE49-F238E27FC236}">
                <a16:creationId xmlns:a16="http://schemas.microsoft.com/office/drawing/2014/main" id="{88EF9A05-4B02-3544-E49B-0EC172FF3031}"/>
              </a:ext>
            </a:extLst>
          </p:cNvPr>
          <p:cNvSpPr txBox="1"/>
          <p:nvPr/>
        </p:nvSpPr>
        <p:spPr>
          <a:xfrm>
            <a:off x="873850" y="467360"/>
            <a:ext cx="1018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lang="tr-TR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42DA6E45-9413-294B-C07D-0C94683B7E44}"/>
              </a:ext>
            </a:extLst>
          </p:cNvPr>
          <p:cNvCxnSpPr>
            <a:cxnSpLocks/>
          </p:cNvCxnSpPr>
          <p:nvPr/>
        </p:nvCxnSpPr>
        <p:spPr>
          <a:xfrm>
            <a:off x="6514859" y="2986872"/>
            <a:ext cx="369592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B1553FB-305D-2703-ECA3-EF7AF8BE59DB}"/>
              </a:ext>
            </a:extLst>
          </p:cNvPr>
          <p:cNvCxnSpPr>
            <a:cxnSpLocks/>
          </p:cNvCxnSpPr>
          <p:nvPr/>
        </p:nvCxnSpPr>
        <p:spPr>
          <a:xfrm>
            <a:off x="6486919" y="2986872"/>
            <a:ext cx="0" cy="278088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B82A2A02-26C3-D035-E079-034B54C78575}"/>
              </a:ext>
            </a:extLst>
          </p:cNvPr>
          <p:cNvCxnSpPr>
            <a:cxnSpLocks/>
          </p:cNvCxnSpPr>
          <p:nvPr/>
        </p:nvCxnSpPr>
        <p:spPr>
          <a:xfrm>
            <a:off x="6514859" y="5735152"/>
            <a:ext cx="3695928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5EB84C8E-D093-D377-03A9-7CAF76DF698E}"/>
              </a:ext>
            </a:extLst>
          </p:cNvPr>
          <p:cNvCxnSpPr>
            <a:cxnSpLocks/>
          </p:cNvCxnSpPr>
          <p:nvPr/>
        </p:nvCxnSpPr>
        <p:spPr>
          <a:xfrm>
            <a:off x="10210787" y="2986872"/>
            <a:ext cx="0" cy="278088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>
            <a:extLst>
              <a:ext uri="{FF2B5EF4-FFF2-40B4-BE49-F238E27FC236}">
                <a16:creationId xmlns:a16="http://schemas.microsoft.com/office/drawing/2014/main" id="{BADB2D9B-1667-F16D-140D-77B53FE4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65" y="1504674"/>
            <a:ext cx="1123033" cy="1417035"/>
          </a:xfrm>
          <a:prstGeom prst="rect">
            <a:avLst/>
          </a:prstGeom>
        </p:spPr>
      </p:pic>
      <p:pic>
        <p:nvPicPr>
          <p:cNvPr id="1028" name="Picture 4" descr="Golang Development Company: Your Outsourced Golang Team">
            <a:extLst>
              <a:ext uri="{FF2B5EF4-FFF2-40B4-BE49-F238E27FC236}">
                <a16:creationId xmlns:a16="http://schemas.microsoft.com/office/drawing/2014/main" id="{CDD6CC85-3FDB-9942-2668-615495A4F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50" y="4079249"/>
            <a:ext cx="1734861" cy="173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2497FB3-9498-FD0B-63ED-FEB8E49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042" y="4287614"/>
            <a:ext cx="2154016" cy="1318130"/>
          </a:xfrm>
          <a:prstGeom prst="rect">
            <a:avLst/>
          </a:prstGeom>
        </p:spPr>
      </p:pic>
      <p:sp>
        <p:nvSpPr>
          <p:cNvPr id="1031" name="Metin kutusu 1030">
            <a:extLst>
              <a:ext uri="{FF2B5EF4-FFF2-40B4-BE49-F238E27FC236}">
                <a16:creationId xmlns:a16="http://schemas.microsoft.com/office/drawing/2014/main" id="{8E446EF0-921E-CA89-EBA8-10EC168CE2A3}"/>
              </a:ext>
            </a:extLst>
          </p:cNvPr>
          <p:cNvSpPr txBox="1"/>
          <p:nvPr/>
        </p:nvSpPr>
        <p:spPr>
          <a:xfrm>
            <a:off x="1469625" y="5644833"/>
            <a:ext cx="1668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i="1" dirty="0"/>
              <a:t>(E) Business </a:t>
            </a:r>
            <a:r>
              <a:rPr lang="tr-TR" sz="1600" i="1" dirty="0" err="1"/>
              <a:t>Logic</a:t>
            </a:r>
            <a:endParaRPr lang="tr-TR" sz="1600" i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8EF9A05-4B02-3544-E49B-0EC172FF3031}"/>
              </a:ext>
            </a:extLst>
          </p:cNvPr>
          <p:cNvSpPr txBox="1"/>
          <p:nvPr/>
        </p:nvSpPr>
        <p:spPr>
          <a:xfrm>
            <a:off x="873685" y="514133"/>
            <a:ext cx="1018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endParaRPr lang="tr-TR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42DA6E45-9413-294B-C07D-0C94683B7E44}"/>
              </a:ext>
            </a:extLst>
          </p:cNvPr>
          <p:cNvCxnSpPr>
            <a:cxnSpLocks/>
          </p:cNvCxnSpPr>
          <p:nvPr/>
        </p:nvCxnSpPr>
        <p:spPr>
          <a:xfrm>
            <a:off x="1038619" y="1443715"/>
            <a:ext cx="1054378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B1553FB-305D-2703-ECA3-EF7AF8BE59DB}"/>
              </a:ext>
            </a:extLst>
          </p:cNvPr>
          <p:cNvCxnSpPr>
            <a:cxnSpLocks/>
          </p:cNvCxnSpPr>
          <p:nvPr/>
        </p:nvCxnSpPr>
        <p:spPr>
          <a:xfrm>
            <a:off x="1010679" y="1443715"/>
            <a:ext cx="0" cy="463196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B82A2A02-26C3-D035-E079-034B54C78575}"/>
              </a:ext>
            </a:extLst>
          </p:cNvPr>
          <p:cNvCxnSpPr>
            <a:cxnSpLocks/>
          </p:cNvCxnSpPr>
          <p:nvPr/>
        </p:nvCxnSpPr>
        <p:spPr>
          <a:xfrm>
            <a:off x="1010679" y="6063122"/>
            <a:ext cx="1057172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5EB84C8E-D093-D377-03A9-7CAF76DF698E}"/>
              </a:ext>
            </a:extLst>
          </p:cNvPr>
          <p:cNvCxnSpPr>
            <a:cxnSpLocks/>
          </p:cNvCxnSpPr>
          <p:nvPr/>
        </p:nvCxnSpPr>
        <p:spPr>
          <a:xfrm>
            <a:off x="11582400" y="1504674"/>
            <a:ext cx="0" cy="455844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Resim 25">
            <a:extLst>
              <a:ext uri="{FF2B5EF4-FFF2-40B4-BE49-F238E27FC236}">
                <a16:creationId xmlns:a16="http://schemas.microsoft.com/office/drawing/2014/main" id="{75A0DACE-D167-89A2-77FD-DB3B600BE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73" y="2200746"/>
            <a:ext cx="279339" cy="275459"/>
          </a:xfrm>
          <a:prstGeom prst="rect">
            <a:avLst/>
          </a:prstGeom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A1255280-71BF-7800-8E45-BF82152693DE}"/>
              </a:ext>
            </a:extLst>
          </p:cNvPr>
          <p:cNvSpPr txBox="1"/>
          <p:nvPr/>
        </p:nvSpPr>
        <p:spPr>
          <a:xfrm>
            <a:off x="5276040" y="2168577"/>
            <a:ext cx="56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Enabling</a:t>
            </a:r>
            <a:r>
              <a:rPr lang="tr-TR" dirty="0"/>
              <a:t> </a:t>
            </a:r>
            <a:r>
              <a:rPr lang="tr-TR" dirty="0" err="1"/>
              <a:t>researchers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powerful</a:t>
            </a:r>
            <a:r>
              <a:rPr lang="tr-TR" dirty="0"/>
              <a:t> </a:t>
            </a:r>
            <a:r>
              <a:rPr lang="tr-TR" dirty="0" err="1"/>
              <a:t>experiments</a:t>
            </a:r>
            <a:endParaRPr lang="tr-TR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8843D428-CF4A-AF34-B10E-C58FD54D37C9}"/>
              </a:ext>
            </a:extLst>
          </p:cNvPr>
          <p:cNvSpPr txBox="1"/>
          <p:nvPr/>
        </p:nvSpPr>
        <p:spPr>
          <a:xfrm>
            <a:off x="5276040" y="2754598"/>
            <a:ext cx="622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Helping</a:t>
            </a:r>
            <a:r>
              <a:rPr lang="tr-TR" dirty="0"/>
              <a:t> </a:t>
            </a:r>
            <a:r>
              <a:rPr lang="tr-TR" dirty="0" err="1"/>
              <a:t>scientific</a:t>
            </a:r>
            <a:r>
              <a:rPr lang="tr-TR" dirty="0"/>
              <a:t> </a:t>
            </a:r>
            <a:r>
              <a:rPr lang="tr-TR" dirty="0" err="1"/>
              <a:t>community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concentrate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resources</a:t>
            </a:r>
            <a:r>
              <a:rPr lang="tr-TR" dirty="0"/>
              <a:t> </a:t>
            </a:r>
            <a:r>
              <a:rPr lang="tr-TR" dirty="0" err="1"/>
              <a:t>well</a:t>
            </a:r>
            <a:endParaRPr lang="tr-TR" dirty="0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B706BE4F-38BA-699A-6993-23CE6D1C6614}"/>
              </a:ext>
            </a:extLst>
          </p:cNvPr>
          <p:cNvSpPr txBox="1"/>
          <p:nvPr/>
        </p:nvSpPr>
        <p:spPr>
          <a:xfrm>
            <a:off x="5276040" y="3363656"/>
            <a:ext cx="601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of </a:t>
            </a:r>
            <a:r>
              <a:rPr lang="tr-TR" dirty="0" err="1"/>
              <a:t>proposals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feasibility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projects</a:t>
            </a:r>
            <a:endParaRPr lang="tr-TR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9B42EAE8-F275-00EE-6415-B1C59CAE6055}"/>
              </a:ext>
            </a:extLst>
          </p:cNvPr>
          <p:cNvCxnSpPr/>
          <p:nvPr/>
        </p:nvCxnSpPr>
        <p:spPr>
          <a:xfrm>
            <a:off x="2151080" y="3078480"/>
            <a:ext cx="0" cy="920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8BE33234-332B-D287-60B9-1EF3CF67AEE3}"/>
              </a:ext>
            </a:extLst>
          </p:cNvPr>
          <p:cNvCxnSpPr/>
          <p:nvPr/>
        </p:nvCxnSpPr>
        <p:spPr>
          <a:xfrm>
            <a:off x="3138543" y="4946679"/>
            <a:ext cx="18906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Resim 40">
            <a:extLst>
              <a:ext uri="{FF2B5EF4-FFF2-40B4-BE49-F238E27FC236}">
                <a16:creationId xmlns:a16="http://schemas.microsoft.com/office/drawing/2014/main" id="{2A7C6A25-259C-0152-A55D-61F40B231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01" y="2813950"/>
            <a:ext cx="279339" cy="275459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39027E15-F51C-4F0B-27A3-D8B1F67F6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1" y="3430359"/>
            <a:ext cx="279339" cy="2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A79ECD4-9B7D-D660-A668-F52D1B9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3A7-1B9D-48B4-A653-1A830F3229C1}" type="slidenum">
              <a:rPr lang="en-DE" smtClean="0"/>
              <a:t>5</a:t>
            </a:fld>
            <a:endParaRPr lang="en-DE"/>
          </a:p>
        </p:txBody>
      </p:sp>
      <p:graphicFrame>
        <p:nvGraphicFramePr>
          <p:cNvPr id="9" name="Tablo 5">
            <a:extLst>
              <a:ext uri="{FF2B5EF4-FFF2-40B4-BE49-F238E27FC236}">
                <a16:creationId xmlns:a16="http://schemas.microsoft.com/office/drawing/2014/main" id="{616ADD4A-61DB-08D9-A44A-BD8848E50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43606"/>
              </p:ext>
            </p:extLst>
          </p:nvPr>
        </p:nvGraphicFramePr>
        <p:xfrm>
          <a:off x="873850" y="1420147"/>
          <a:ext cx="932679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30">
                  <a:extLst>
                    <a:ext uri="{9D8B030D-6E8A-4147-A177-3AD203B41FA5}">
                      <a16:colId xmlns:a16="http://schemas.microsoft.com/office/drawing/2014/main" val="2243085539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8377831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1380767616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1188734558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37848242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411072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Tissue</a:t>
                      </a:r>
                      <a:r>
                        <a:rPr lang="tr-TR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Disease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Assay</a:t>
                      </a:r>
                      <a:r>
                        <a:rPr lang="tr-TR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Organism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Cells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0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muscle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tissue</a:t>
                      </a:r>
                      <a:b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muscle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abdomen</a:t>
                      </a:r>
                      <a:b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muscle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pelvic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diaphragm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10x3’v3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Homo sapiens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14.507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28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Homo sapiens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329.762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2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Prostate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gland</a:t>
                      </a:r>
                      <a:br>
                        <a:rPr lang="tr-TR" dirty="0"/>
                      </a:br>
                      <a:r>
                        <a:rPr lang="tr-TR" dirty="0" err="1"/>
                        <a:t>Urethra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10x3’v2</a:t>
                      </a:r>
                      <a:br>
                        <a:rPr lang="tr-TR" dirty="0"/>
                      </a:br>
                      <a:r>
                        <a:rPr lang="tr-TR" dirty="0"/>
                        <a:t>10x3’v3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Mus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musculus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1.647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08666"/>
                  </a:ext>
                </a:extLst>
              </a:tr>
            </a:tbl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A1E4B048-E9B6-9B67-DBA5-26B55B6F5918}"/>
              </a:ext>
            </a:extLst>
          </p:cNvPr>
          <p:cNvSpPr txBox="1"/>
          <p:nvPr/>
        </p:nvSpPr>
        <p:spPr>
          <a:xfrm>
            <a:off x="873850" y="459452"/>
            <a:ext cx="1018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My Data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51E3CE3-DF4F-3E4B-C0D7-0F7640CFC9DA}"/>
              </a:ext>
            </a:extLst>
          </p:cNvPr>
          <p:cNvSpPr txBox="1"/>
          <p:nvPr/>
        </p:nvSpPr>
        <p:spPr>
          <a:xfrm>
            <a:off x="873850" y="4092228"/>
            <a:ext cx="102793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A 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benchmark, first-draft human cell atlas of nearly 500,000 cells from 24 organs of 15 normal human subjects. This work is the product of the Tabula Sapiens Consortium.</a:t>
            </a:r>
            <a:endParaRPr lang="tr-TR" sz="1600" b="0" i="1" dirty="0">
              <a:solidFill>
                <a:srgbClr val="10161A"/>
              </a:solidFill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endParaRPr lang="tr-TR" sz="1600" i="1" dirty="0">
              <a:solidFill>
                <a:srgbClr val="10161A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By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 </a:t>
            </a: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surveyin</a:t>
            </a:r>
            <a:r>
              <a:rPr lang="tr-TR" sz="1600" i="1" dirty="0" err="1">
                <a:solidFill>
                  <a:srgbClr val="10161A"/>
                </a:solidFill>
                <a:latin typeface="Inter"/>
              </a:rPr>
              <a:t>g</a:t>
            </a:r>
            <a:r>
              <a:rPr lang="tr-TR" sz="1600" i="1" dirty="0">
                <a:solidFill>
                  <a:srgbClr val="10161A"/>
                </a:solidFill>
                <a:latin typeface="Inter"/>
              </a:rPr>
              <a:t> </a:t>
            </a: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the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 </a:t>
            </a: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immune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 </a:t>
            </a:r>
            <a:r>
              <a:rPr lang="tr-TR" sz="1600" b="0" i="1" dirty="0" err="1">
                <a:solidFill>
                  <a:srgbClr val="10161A"/>
                </a:solidFill>
                <a:effectLst/>
                <a:latin typeface="Inter"/>
              </a:rPr>
              <a:t>compartment</a:t>
            </a:r>
            <a:r>
              <a:rPr lang="tr-TR" sz="1600" i="1" dirty="0">
                <a:solidFill>
                  <a:srgbClr val="10161A"/>
                </a:solidFill>
                <a:latin typeface="Inter"/>
              </a:rPr>
              <a:t> of 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16 tissues from 12 adult donors by single-cell RNA sequencing and VDJ sequencing generating a dataset of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 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~360,000 cells.</a:t>
            </a:r>
            <a:endParaRPr lang="tr-TR" sz="1600" b="0" i="1" dirty="0">
              <a:solidFill>
                <a:srgbClr val="10161A"/>
              </a:solidFill>
              <a:effectLst/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endParaRPr lang="tr-TR" sz="1600" i="1" dirty="0">
              <a:solidFill>
                <a:srgbClr val="10161A"/>
              </a:solidFill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i="1" dirty="0">
                <a:solidFill>
                  <a:srgbClr val="10161A"/>
                </a:solidFill>
                <a:latin typeface="Inter"/>
              </a:rPr>
              <a:t>U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se</a:t>
            </a:r>
            <a:r>
              <a:rPr lang="tr-TR" sz="1600" b="0" i="1" dirty="0">
                <a:solidFill>
                  <a:srgbClr val="10161A"/>
                </a:solidFill>
                <a:effectLst/>
                <a:latin typeface="Inter"/>
              </a:rPr>
              <a:t>d</a:t>
            </a:r>
            <a:r>
              <a:rPr lang="en-US" sz="1600" b="0" i="1" dirty="0">
                <a:solidFill>
                  <a:srgbClr val="10161A"/>
                </a:solidFill>
                <a:effectLst/>
                <a:latin typeface="Inter"/>
              </a:rPr>
              <a:t> single-cell RNA sequencing to obtain a complete transcriptomic profile of all epithelial cells in the mouse prostate and urethra to objectively identify cellular subtypes.</a:t>
            </a:r>
            <a:endParaRPr lang="tr-TR" sz="1600" i="1" dirty="0"/>
          </a:p>
        </p:txBody>
      </p:sp>
    </p:spTree>
    <p:extLst>
      <p:ext uri="{BB962C8B-B14F-4D97-AF65-F5344CB8AC3E}">
        <p14:creationId xmlns:p14="http://schemas.microsoft.com/office/powerpoint/2010/main" val="131212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3432</TotalTime>
  <Words>270</Words>
  <Application>Microsoft Office PowerPoint</Application>
  <PresentationFormat>Geniş ekran</PresentationFormat>
  <Paragraphs>59</Paragraphs>
  <Slides>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Inter</vt:lpstr>
      <vt:lpstr>Whitney-Semibold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Melike Külcü</dc:creator>
  <cp:lastModifiedBy>Cem Güleç</cp:lastModifiedBy>
  <cp:revision>108</cp:revision>
  <dcterms:created xsi:type="dcterms:W3CDTF">2022-02-03T18:11:43Z</dcterms:created>
  <dcterms:modified xsi:type="dcterms:W3CDTF">2022-12-08T13:15:15Z</dcterms:modified>
</cp:coreProperties>
</file>