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315" r:id="rId3"/>
    <p:sldId id="258" r:id="rId4"/>
    <p:sldId id="319" r:id="rId5"/>
    <p:sldId id="263" r:id="rId6"/>
    <p:sldId id="320" r:id="rId7"/>
    <p:sldId id="321" r:id="rId8"/>
    <p:sldId id="265" r:id="rId9"/>
    <p:sldId id="318" r:id="rId10"/>
    <p:sldId id="322" r:id="rId11"/>
    <p:sldId id="264" r:id="rId12"/>
    <p:sldId id="30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005F"/>
    <a:srgbClr val="C1B6B0"/>
    <a:srgbClr val="C8B9B2"/>
    <a:srgbClr val="FF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96" autoAdjust="0"/>
  </p:normalViewPr>
  <p:slideViewPr>
    <p:cSldViewPr snapToGrid="0">
      <p:cViewPr>
        <p:scale>
          <a:sx n="75" d="100"/>
          <a:sy n="75" d="100"/>
        </p:scale>
        <p:origin x="946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7CA5A7-3F75-4431-8F04-A2DDAAFD92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604DA-6430-445E-8430-986177A2A9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BE98F-8E2D-47F9-A551-2BB79E60D242}" type="datetimeFigureOut">
              <a:rPr lang="en-DE" smtClean="0"/>
              <a:t>01/23/2023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926D4-C159-434C-8132-C5B2E9A7F8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94CA5-3190-4C81-B94C-B6BE28C7B2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A86BE-ED7C-4796-85A4-55140A8AF1A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22178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779EB-5410-47A3-845E-424604E0271E}" type="datetimeFigureOut">
              <a:rPr lang="en-DE" smtClean="0"/>
              <a:t>01/23/2023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41D62-F4DC-4599-9271-57D544E2247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38688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41D62-F4DC-4599-9271-57D544E22477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0814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41D62-F4DC-4599-9271-57D544E22477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48666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41D62-F4DC-4599-9271-57D544E22477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2368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41D62-F4DC-4599-9271-57D544E22477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1534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1A2F-37FE-496B-9BBC-34AFD52743D5}" type="datetime8">
              <a:rPr lang="en-DE" smtClean="0"/>
              <a:t>01/23/2023 05:34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706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47E9-930C-4F75-9E74-4D080623CE66}" type="datetime8">
              <a:rPr lang="en-DE" smtClean="0"/>
              <a:t>01/23/2023 05:34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920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6EAF-FDDD-4049-8697-91535AC7106B}" type="datetime8">
              <a:rPr lang="en-DE" smtClean="0"/>
              <a:t>01/23/2023 05:34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98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5EF4-97A2-4C19-83F5-0D8D31E88CFE}" type="datetime8">
              <a:rPr lang="en-DE" smtClean="0"/>
              <a:t>01/23/2023 05:34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1179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B2C4-E365-40EE-82F9-90508FB090DA}" type="datetime8">
              <a:rPr lang="en-DE" smtClean="0"/>
              <a:t>01/23/2023 05:34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786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62AA-61A2-4DEB-A7C9-B98D72AD3A21}" type="datetime8">
              <a:rPr lang="en-DE" smtClean="0"/>
              <a:t>01/23/2023 05:34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09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F051-4F5D-46A5-A5CE-C3504ADEA0B2}" type="datetime8">
              <a:rPr lang="en-DE" smtClean="0"/>
              <a:t>01/23/2023 05:34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843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8B5A4-834C-40B4-B450-88560A175B7C}" type="datetime8">
              <a:rPr lang="en-DE" smtClean="0"/>
              <a:t>01/23/2023 05:34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781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ED98-E7DE-492A-816D-ECA2E4C4EC26}" type="datetime8">
              <a:rPr lang="en-DE" smtClean="0"/>
              <a:t>01/23/2023 05:34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567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0E3B-25BF-4BEA-B826-94BFD7C25626}" type="datetime8">
              <a:rPr lang="en-DE" smtClean="0"/>
              <a:t>01/23/2023 05:34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682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6E84-160E-4C2E-B920-1987BA88BA8C}" type="datetime8">
              <a:rPr lang="en-DE" smtClean="0"/>
              <a:t>01/23/2023 05:34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981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EF83E-4B48-46D2-8A63-0B113C8AD96E}" type="datetime8">
              <a:rPr lang="en-DE" smtClean="0"/>
              <a:t>01/23/2023 05:34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554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jpeg"/><Relationship Id="rId12" Type="http://schemas.openxmlformats.org/officeDocument/2006/relationships/image" Target="../media/image2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jp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00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BCF84E20-3A75-F83A-0108-49747F6AB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" y="803656"/>
            <a:ext cx="3169920" cy="1074603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B884592E-0EE7-BB6E-49A7-7289D4DA922D}"/>
              </a:ext>
            </a:extLst>
          </p:cNvPr>
          <p:cNvSpPr/>
          <p:nvPr/>
        </p:nvSpPr>
        <p:spPr>
          <a:xfrm>
            <a:off x="883920" y="3271520"/>
            <a:ext cx="10424160" cy="3586480"/>
          </a:xfrm>
          <a:prstGeom prst="rect">
            <a:avLst/>
          </a:prstGeom>
          <a:solidFill>
            <a:srgbClr val="FF50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45A681C9-F8D4-584E-1238-D76EFDE091E4}"/>
              </a:ext>
            </a:extLst>
          </p:cNvPr>
          <p:cNvSpPr txBox="1"/>
          <p:nvPr/>
        </p:nvSpPr>
        <p:spPr>
          <a:xfrm flipH="1">
            <a:off x="1358899" y="3627120"/>
            <a:ext cx="9189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3600" b="0" i="0" u="none" strike="noStrike" baseline="0" dirty="0" err="1">
                <a:solidFill>
                  <a:schemeClr val="bg1"/>
                </a:solidFill>
                <a:latin typeface="Whitney-Semibold"/>
              </a:rPr>
              <a:t>Enabling</a:t>
            </a:r>
            <a:r>
              <a:rPr lang="tr-TR" sz="3600" b="0" i="0" u="none" strike="noStrike" baseline="0" dirty="0">
                <a:solidFill>
                  <a:schemeClr val="bg1"/>
                </a:solidFill>
                <a:latin typeface="Whitney-Semibold"/>
              </a:rPr>
              <a:t> Cell Atlas </a:t>
            </a:r>
            <a:r>
              <a:rPr lang="tr-TR" sz="3600" b="0" i="0" u="none" strike="noStrike" baseline="0" dirty="0" err="1">
                <a:solidFill>
                  <a:schemeClr val="bg1"/>
                </a:solidFill>
                <a:latin typeface="Whitney-Semibold"/>
              </a:rPr>
              <a:t>Guided</a:t>
            </a:r>
            <a:r>
              <a:rPr lang="tr-TR" sz="3600" b="0" i="0" u="none" strike="noStrike" baseline="0" dirty="0">
                <a:solidFill>
                  <a:schemeClr val="bg1"/>
                </a:solidFill>
                <a:latin typeface="Whitney-Semibold"/>
              </a:rPr>
              <a:t> Optimal </a:t>
            </a:r>
            <a:br>
              <a:rPr lang="tr-TR" sz="3600" b="0" i="0" u="none" strike="noStrike" baseline="0" dirty="0">
                <a:solidFill>
                  <a:schemeClr val="bg1"/>
                </a:solidFill>
                <a:latin typeface="Whitney-Semibold"/>
              </a:rPr>
            </a:br>
            <a:r>
              <a:rPr lang="tr-TR" sz="3600" b="0" i="0" u="none" strike="noStrike" baseline="0" dirty="0" err="1">
                <a:solidFill>
                  <a:schemeClr val="bg1"/>
                </a:solidFill>
                <a:latin typeface="Whitney-Semibold"/>
              </a:rPr>
              <a:t>Experimental</a:t>
            </a:r>
            <a:r>
              <a:rPr lang="tr-TR" sz="3600" b="0" i="0" u="none" strike="noStrike" baseline="0" dirty="0">
                <a:solidFill>
                  <a:schemeClr val="bg1"/>
                </a:solidFill>
                <a:latin typeface="Whitney-Semibold"/>
              </a:rPr>
              <a:t> Design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952DFC52-85DF-60E8-6876-D5FD60A722A5}"/>
              </a:ext>
            </a:extLst>
          </p:cNvPr>
          <p:cNvSpPr txBox="1"/>
          <p:nvPr/>
        </p:nvSpPr>
        <p:spPr>
          <a:xfrm flipH="1">
            <a:off x="1379219" y="5239761"/>
            <a:ext cx="2948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Progress</a:t>
            </a:r>
            <a:r>
              <a:rPr lang="tr-TR" dirty="0">
                <a:solidFill>
                  <a:schemeClr val="bg1"/>
                </a:solidFill>
              </a:rPr>
              <a:t> Report, Cem Güleç</a:t>
            </a:r>
          </a:p>
          <a:p>
            <a:r>
              <a:rPr lang="tr-TR" dirty="0" err="1">
                <a:solidFill>
                  <a:schemeClr val="bg1"/>
                </a:solidFill>
              </a:rPr>
              <a:t>January</a:t>
            </a:r>
            <a:r>
              <a:rPr lang="tr-TR" dirty="0">
                <a:solidFill>
                  <a:schemeClr val="bg1"/>
                </a:solidFill>
              </a:rPr>
              <a:t> 23, 2023</a:t>
            </a:r>
          </a:p>
        </p:txBody>
      </p:sp>
    </p:spTree>
    <p:extLst>
      <p:ext uri="{BB962C8B-B14F-4D97-AF65-F5344CB8AC3E}">
        <p14:creationId xmlns:p14="http://schemas.microsoft.com/office/powerpoint/2010/main" val="4192968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19BC3E-25C2-280B-A8E5-911C1B4B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Lacking</a:t>
            </a:r>
            <a:r>
              <a:rPr lang="tr-TR" dirty="0"/>
              <a:t> </a:t>
            </a:r>
            <a:r>
              <a:rPr lang="tr-TR" dirty="0" err="1"/>
              <a:t>Parts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68B273-6BE8-6785-8163-8A3DE6D38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err="1"/>
              <a:t>Automated</a:t>
            </a:r>
            <a:r>
              <a:rPr lang="tr-TR" sz="2400" dirty="0"/>
              <a:t> </a:t>
            </a:r>
            <a:r>
              <a:rPr lang="tr-TR" sz="2400" dirty="0" err="1"/>
              <a:t>pipeline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processing</a:t>
            </a:r>
            <a:r>
              <a:rPr lang="tr-TR" sz="2400" dirty="0"/>
              <a:t> data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getting</a:t>
            </a:r>
            <a:r>
              <a:rPr lang="tr-TR" sz="2400" dirty="0"/>
              <a:t> </a:t>
            </a:r>
            <a:r>
              <a:rPr lang="tr-TR" sz="2400" dirty="0" err="1"/>
              <a:t>priors</a:t>
            </a:r>
            <a:endParaRPr lang="tr-TR" sz="2400" dirty="0"/>
          </a:p>
          <a:p>
            <a:pPr marL="457200" lvl="1" indent="0">
              <a:buNone/>
            </a:pPr>
            <a:r>
              <a:rPr lang="tr-TR" sz="1600" dirty="0" err="1"/>
              <a:t>Outputs</a:t>
            </a:r>
            <a:r>
              <a:rPr lang="tr-TR" sz="1600" dirty="0"/>
              <a:t>: </a:t>
            </a:r>
            <a:r>
              <a:rPr lang="tr-TR" sz="1600" dirty="0" err="1"/>
              <a:t>Dataset</a:t>
            </a:r>
            <a:r>
              <a:rPr lang="tr-TR" sz="1600" dirty="0"/>
              <a:t> Body </a:t>
            </a:r>
            <a:r>
              <a:rPr lang="tr-TR" sz="1600" dirty="0" err="1"/>
              <a:t>Specific</a:t>
            </a:r>
            <a:r>
              <a:rPr lang="tr-TR" sz="1600" dirty="0"/>
              <a:t> </a:t>
            </a:r>
            <a:r>
              <a:rPr lang="tr-TR" sz="1600" dirty="0" err="1"/>
              <a:t>Info</a:t>
            </a:r>
            <a:r>
              <a:rPr lang="tr-TR" sz="1600" dirty="0"/>
              <a:t> (#cell, #assay, #tissue, #cell </a:t>
            </a:r>
            <a:r>
              <a:rPr lang="tr-TR" sz="1600" dirty="0" err="1"/>
              <a:t>type</a:t>
            </a:r>
            <a:r>
              <a:rPr lang="tr-TR" sz="1600" dirty="0"/>
              <a:t>)</a:t>
            </a:r>
            <a:br>
              <a:rPr lang="tr-TR" sz="1600" dirty="0"/>
            </a:br>
            <a:r>
              <a:rPr lang="tr-TR" sz="1600" dirty="0"/>
              <a:t>	        </a:t>
            </a:r>
            <a:r>
              <a:rPr lang="tr-TR" sz="1600" dirty="0" err="1"/>
              <a:t>Result</a:t>
            </a:r>
            <a:r>
              <a:rPr lang="tr-TR" sz="1600" dirty="0"/>
              <a:t> </a:t>
            </a:r>
            <a:r>
              <a:rPr lang="tr-TR" sz="1600" dirty="0" err="1"/>
              <a:t>Table</a:t>
            </a:r>
            <a:r>
              <a:rPr lang="tr-TR" sz="1600" dirty="0"/>
              <a:t> </a:t>
            </a:r>
            <a:r>
              <a:rPr lang="tr-TR" sz="1600" dirty="0" err="1"/>
              <a:t>Specific</a:t>
            </a:r>
            <a:r>
              <a:rPr lang="tr-TR" sz="1600" dirty="0"/>
              <a:t> </a:t>
            </a:r>
            <a:r>
              <a:rPr lang="tr-TR" sz="1600" dirty="0" err="1"/>
              <a:t>Info</a:t>
            </a:r>
            <a:r>
              <a:rPr lang="tr-TR" sz="1600" dirty="0"/>
              <a:t> (</a:t>
            </a:r>
            <a:r>
              <a:rPr lang="tr-TR" sz="1600" dirty="0" err="1"/>
              <a:t>assay</a:t>
            </a:r>
            <a:r>
              <a:rPr lang="tr-TR" sz="1600" dirty="0"/>
              <a:t> ID, </a:t>
            </a:r>
            <a:r>
              <a:rPr lang="tr-TR" sz="1600" dirty="0" err="1"/>
              <a:t>tissue</a:t>
            </a:r>
            <a:r>
              <a:rPr lang="tr-TR" sz="1600" dirty="0"/>
              <a:t> ID, </a:t>
            </a:r>
            <a:r>
              <a:rPr lang="tr-TR" sz="1600" dirty="0" err="1"/>
              <a:t>cell</a:t>
            </a:r>
            <a:r>
              <a:rPr lang="tr-TR" sz="1600" dirty="0"/>
              <a:t> </a:t>
            </a:r>
            <a:r>
              <a:rPr lang="tr-TR" sz="1600" dirty="0" err="1"/>
              <a:t>type</a:t>
            </a:r>
            <a:r>
              <a:rPr lang="tr-TR" sz="1600" dirty="0"/>
              <a:t> ID)</a:t>
            </a:r>
            <a:br>
              <a:rPr lang="tr-TR" sz="1600" dirty="0"/>
            </a:br>
            <a:r>
              <a:rPr lang="tr-TR" sz="1600" dirty="0"/>
              <a:t>                 Gamma </a:t>
            </a:r>
            <a:r>
              <a:rPr lang="tr-TR" sz="1600" dirty="0" err="1"/>
              <a:t>Linear</a:t>
            </a:r>
            <a:r>
              <a:rPr lang="tr-TR" sz="1600" dirty="0"/>
              <a:t> </a:t>
            </a:r>
            <a:r>
              <a:rPr lang="tr-TR" sz="1600" dirty="0" err="1"/>
              <a:t>Fits</a:t>
            </a:r>
            <a:br>
              <a:rPr lang="tr-TR" sz="1600" dirty="0"/>
            </a:br>
            <a:r>
              <a:rPr lang="tr-TR" sz="1600" dirty="0"/>
              <a:t> 	        </a:t>
            </a:r>
            <a:r>
              <a:rPr lang="tr-TR" sz="1600" dirty="0" err="1"/>
              <a:t>Dispersion</a:t>
            </a:r>
            <a:r>
              <a:rPr lang="tr-TR" sz="1600" dirty="0"/>
              <a:t> </a:t>
            </a:r>
            <a:r>
              <a:rPr lang="tr-TR" sz="1600" dirty="0" err="1"/>
              <a:t>Function</a:t>
            </a:r>
            <a:r>
              <a:rPr lang="tr-TR" sz="1600" dirty="0"/>
              <a:t> </a:t>
            </a:r>
            <a:r>
              <a:rPr lang="tr-TR" sz="1600" dirty="0" err="1"/>
              <a:t>Estimation</a:t>
            </a:r>
            <a:endParaRPr lang="tr-TR" sz="1600" dirty="0"/>
          </a:p>
          <a:p>
            <a:pPr marL="0" indent="0">
              <a:buNone/>
            </a:pPr>
            <a:endParaRPr lang="tr-TR" sz="2400" dirty="0"/>
          </a:p>
          <a:p>
            <a:r>
              <a:rPr lang="tr-TR" sz="2400" dirty="0"/>
              <a:t>A </a:t>
            </a:r>
            <a:r>
              <a:rPr lang="tr-TR" sz="2400" dirty="0" err="1"/>
              <a:t>basic</a:t>
            </a:r>
            <a:r>
              <a:rPr lang="tr-TR" sz="2400" dirty="0"/>
              <a:t> </a:t>
            </a:r>
            <a:r>
              <a:rPr lang="tr-TR" sz="2400" dirty="0" err="1"/>
              <a:t>application</a:t>
            </a:r>
            <a:r>
              <a:rPr lang="tr-TR" sz="2400" dirty="0"/>
              <a:t> is </a:t>
            </a:r>
            <a:r>
              <a:rPr lang="tr-TR" sz="2400" dirty="0" err="1"/>
              <a:t>completed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web server</a:t>
            </a:r>
          </a:p>
          <a:p>
            <a:r>
              <a:rPr lang="tr-TR" sz="2400" dirty="0" err="1"/>
              <a:t>Validation</a:t>
            </a:r>
            <a:r>
              <a:rPr lang="tr-TR" sz="2400" dirty="0"/>
              <a:t> </a:t>
            </a:r>
            <a:r>
              <a:rPr lang="tr-TR" sz="2400" dirty="0" err="1"/>
              <a:t>needs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be </a:t>
            </a:r>
            <a:r>
              <a:rPr lang="tr-TR" sz="2400" dirty="0" err="1"/>
              <a:t>improved</a:t>
            </a:r>
            <a:r>
              <a:rPr lang="tr-TR" sz="2400" dirty="0"/>
              <a:t> / </a:t>
            </a:r>
            <a:r>
              <a:rPr lang="tr-TR" sz="2400" dirty="0" err="1"/>
              <a:t>extended</a:t>
            </a:r>
            <a:r>
              <a:rPr lang="tr-TR" sz="2400" dirty="0"/>
              <a:t> </a:t>
            </a:r>
            <a:r>
              <a:rPr lang="tr-TR" sz="2400" dirty="0" err="1"/>
              <a:t>with</a:t>
            </a:r>
            <a:r>
              <a:rPr lang="tr-TR" sz="2400" dirty="0"/>
              <a:t> </a:t>
            </a:r>
            <a:r>
              <a:rPr lang="tr-TR" sz="2400" dirty="0" err="1"/>
              <a:t>application</a:t>
            </a:r>
            <a:r>
              <a:rPr lang="tr-TR" sz="2400" dirty="0"/>
              <a:t> of </a:t>
            </a:r>
            <a:r>
              <a:rPr lang="tr-TR" sz="2400" dirty="0" err="1"/>
              <a:t>cellranger</a:t>
            </a:r>
            <a:endParaRPr lang="tr-TR" sz="2400" dirty="0"/>
          </a:p>
          <a:p>
            <a:r>
              <a:rPr lang="tr-TR" sz="2400" dirty="0" err="1"/>
              <a:t>Still</a:t>
            </a:r>
            <a:r>
              <a:rPr lang="tr-TR" sz="2400" dirty="0"/>
              <a:t> </a:t>
            </a:r>
            <a:r>
              <a:rPr lang="tr-TR" sz="2400" dirty="0" err="1"/>
              <a:t>requires</a:t>
            </a:r>
            <a:r>
              <a:rPr lang="tr-TR" sz="2400" dirty="0"/>
              <a:t> </a:t>
            </a:r>
            <a:r>
              <a:rPr lang="tr-TR" sz="2400" dirty="0" err="1"/>
              <a:t>tryout</a:t>
            </a:r>
            <a:r>
              <a:rPr lang="tr-TR" sz="2400" dirty="0"/>
              <a:t> </a:t>
            </a:r>
            <a:r>
              <a:rPr lang="tr-TR" sz="2400" dirty="0" err="1"/>
              <a:t>with</a:t>
            </a:r>
            <a:r>
              <a:rPr lang="tr-TR" sz="2400" dirty="0"/>
              <a:t> </a:t>
            </a:r>
            <a:r>
              <a:rPr lang="tr-TR" sz="2400" dirty="0" err="1"/>
              <a:t>different</a:t>
            </a:r>
            <a:r>
              <a:rPr lang="tr-TR" sz="2400" dirty="0"/>
              <a:t> </a:t>
            </a:r>
            <a:r>
              <a:rPr lang="tr-TR" sz="2400" dirty="0" err="1"/>
              <a:t>power</a:t>
            </a:r>
            <a:r>
              <a:rPr lang="tr-TR" sz="2400" dirty="0"/>
              <a:t> </a:t>
            </a:r>
            <a:r>
              <a:rPr lang="tr-TR" sz="2400" dirty="0" err="1"/>
              <a:t>parameter</a:t>
            </a:r>
            <a:r>
              <a:rPr lang="tr-TR" sz="2400" dirty="0"/>
              <a:t> </a:t>
            </a:r>
            <a:r>
              <a:rPr lang="tr-TR" sz="2400" dirty="0" err="1"/>
              <a:t>combinations</a:t>
            </a:r>
            <a:r>
              <a:rPr lang="tr-TR" sz="2400" dirty="0"/>
              <a:t>; </a:t>
            </a:r>
            <a:r>
              <a:rPr lang="tr-TR" sz="2400" dirty="0" err="1"/>
              <a:t>especially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debugging</a:t>
            </a:r>
            <a:r>
              <a:rPr lang="tr-TR" sz="2400" dirty="0"/>
              <a:t> </a:t>
            </a:r>
            <a:r>
              <a:rPr lang="tr-TR" sz="2400" dirty="0" err="1"/>
              <a:t>purposes</a:t>
            </a:r>
            <a:r>
              <a:rPr lang="tr-TR" sz="2400" dirty="0"/>
              <a:t> of </a:t>
            </a:r>
            <a:r>
              <a:rPr lang="tr-TR" sz="2400" dirty="0" err="1"/>
              <a:t>already</a:t>
            </a:r>
            <a:r>
              <a:rPr lang="tr-TR" sz="2400" dirty="0"/>
              <a:t> </a:t>
            </a:r>
            <a:r>
              <a:rPr lang="tr-TR" sz="2400" dirty="0" err="1"/>
              <a:t>established</a:t>
            </a:r>
            <a:r>
              <a:rPr lang="tr-TR" sz="2400" dirty="0"/>
              <a:t> </a:t>
            </a:r>
            <a:r>
              <a:rPr lang="tr-TR" sz="2400" dirty="0" err="1"/>
              <a:t>issues</a:t>
            </a:r>
            <a:r>
              <a:rPr lang="tr-TR" sz="2400" dirty="0"/>
              <a:t> (</a:t>
            </a:r>
            <a:r>
              <a:rPr lang="tr-TR" sz="2400" dirty="0" err="1"/>
              <a:t>warnings</a:t>
            </a:r>
            <a:r>
              <a:rPr lang="tr-TR" sz="2400" dirty="0"/>
              <a:t> / </a:t>
            </a:r>
            <a:r>
              <a:rPr lang="tr-TR" sz="2400" dirty="0" err="1"/>
              <a:t>errors</a:t>
            </a:r>
            <a:r>
              <a:rPr lang="tr-TR" sz="2400" dirty="0"/>
              <a:t>)</a:t>
            </a:r>
          </a:p>
          <a:p>
            <a:r>
              <a:rPr lang="tr-TR" sz="2400" dirty="0" err="1"/>
              <a:t>Unit</a:t>
            </a:r>
            <a:r>
              <a:rPr lang="tr-TR" sz="2400" dirty="0"/>
              <a:t> </a:t>
            </a:r>
            <a:r>
              <a:rPr lang="tr-TR" sz="2400" dirty="0" err="1"/>
              <a:t>testing</a:t>
            </a:r>
            <a:endParaRPr lang="tr-TR" sz="2400" dirty="0"/>
          </a:p>
          <a:p>
            <a:endParaRPr lang="tr-TR" sz="24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BDF4D8F-4AA5-6C6F-C8FF-63DC3F73C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0065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Resim 13">
            <a:extLst>
              <a:ext uri="{FF2B5EF4-FFF2-40B4-BE49-F238E27FC236}">
                <a16:creationId xmlns:a16="http://schemas.microsoft.com/office/drawing/2014/main" id="{BADB2D9B-1667-F16D-140D-77B53FE43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565" y="1504674"/>
            <a:ext cx="1123033" cy="1417035"/>
          </a:xfrm>
          <a:prstGeom prst="rect">
            <a:avLst/>
          </a:prstGeom>
        </p:spPr>
      </p:pic>
      <p:pic>
        <p:nvPicPr>
          <p:cNvPr id="1028" name="Picture 4" descr="Golang Development Company: Your Outsourced Golang Team">
            <a:extLst>
              <a:ext uri="{FF2B5EF4-FFF2-40B4-BE49-F238E27FC236}">
                <a16:creationId xmlns:a16="http://schemas.microsoft.com/office/drawing/2014/main" id="{CDD6CC85-3FDB-9942-2668-615495A4F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650" y="4079249"/>
            <a:ext cx="1734861" cy="173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52497FB3-9498-FD0B-63ED-FEB8E493E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9042" y="4287614"/>
            <a:ext cx="2154016" cy="1318130"/>
          </a:xfrm>
          <a:prstGeom prst="rect">
            <a:avLst/>
          </a:prstGeom>
        </p:spPr>
      </p:pic>
      <p:sp>
        <p:nvSpPr>
          <p:cNvPr id="1031" name="Metin kutusu 1030">
            <a:extLst>
              <a:ext uri="{FF2B5EF4-FFF2-40B4-BE49-F238E27FC236}">
                <a16:creationId xmlns:a16="http://schemas.microsoft.com/office/drawing/2014/main" id="{8E446EF0-921E-CA89-EBA8-10EC168CE2A3}"/>
              </a:ext>
            </a:extLst>
          </p:cNvPr>
          <p:cNvSpPr txBox="1"/>
          <p:nvPr/>
        </p:nvSpPr>
        <p:spPr>
          <a:xfrm>
            <a:off x="1469625" y="5644833"/>
            <a:ext cx="1668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i="1" dirty="0"/>
              <a:t>(E) Business </a:t>
            </a:r>
            <a:r>
              <a:rPr lang="tr-TR" sz="1600" i="1" dirty="0" err="1"/>
              <a:t>Logic</a:t>
            </a:r>
            <a:endParaRPr lang="tr-TR" sz="1600" i="1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88EF9A05-4B02-3544-E49B-0EC172FF3031}"/>
              </a:ext>
            </a:extLst>
          </p:cNvPr>
          <p:cNvSpPr txBox="1"/>
          <p:nvPr/>
        </p:nvSpPr>
        <p:spPr>
          <a:xfrm>
            <a:off x="873685" y="514133"/>
            <a:ext cx="1018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32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endParaRPr lang="tr-TR" sz="32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Düz Bağlayıcı 3">
            <a:extLst>
              <a:ext uri="{FF2B5EF4-FFF2-40B4-BE49-F238E27FC236}">
                <a16:creationId xmlns:a16="http://schemas.microsoft.com/office/drawing/2014/main" id="{42DA6E45-9413-294B-C07D-0C94683B7E44}"/>
              </a:ext>
            </a:extLst>
          </p:cNvPr>
          <p:cNvCxnSpPr>
            <a:cxnSpLocks/>
          </p:cNvCxnSpPr>
          <p:nvPr/>
        </p:nvCxnSpPr>
        <p:spPr>
          <a:xfrm>
            <a:off x="1038619" y="1443715"/>
            <a:ext cx="10543781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3B1553FB-305D-2703-ECA3-EF7AF8BE59DB}"/>
              </a:ext>
            </a:extLst>
          </p:cNvPr>
          <p:cNvCxnSpPr>
            <a:cxnSpLocks/>
          </p:cNvCxnSpPr>
          <p:nvPr/>
        </p:nvCxnSpPr>
        <p:spPr>
          <a:xfrm>
            <a:off x="1010679" y="1443715"/>
            <a:ext cx="0" cy="4631965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B82A2A02-26C3-D035-E079-034B54C78575}"/>
              </a:ext>
            </a:extLst>
          </p:cNvPr>
          <p:cNvCxnSpPr>
            <a:cxnSpLocks/>
          </p:cNvCxnSpPr>
          <p:nvPr/>
        </p:nvCxnSpPr>
        <p:spPr>
          <a:xfrm>
            <a:off x="1010679" y="6063122"/>
            <a:ext cx="10571721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5EB84C8E-D093-D377-03A9-7CAF76DF698E}"/>
              </a:ext>
            </a:extLst>
          </p:cNvPr>
          <p:cNvCxnSpPr>
            <a:cxnSpLocks/>
          </p:cNvCxnSpPr>
          <p:nvPr/>
        </p:nvCxnSpPr>
        <p:spPr>
          <a:xfrm>
            <a:off x="11582400" y="1504674"/>
            <a:ext cx="0" cy="4558448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Resim 25">
            <a:extLst>
              <a:ext uri="{FF2B5EF4-FFF2-40B4-BE49-F238E27FC236}">
                <a16:creationId xmlns:a16="http://schemas.microsoft.com/office/drawing/2014/main" id="{75A0DACE-D167-89A2-77FD-DB3B600BEA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373" y="2200746"/>
            <a:ext cx="279339" cy="275459"/>
          </a:xfrm>
          <a:prstGeom prst="rect">
            <a:avLst/>
          </a:prstGeom>
        </p:spPr>
      </p:pic>
      <p:sp>
        <p:nvSpPr>
          <p:cNvPr id="28" name="Metin kutusu 27">
            <a:extLst>
              <a:ext uri="{FF2B5EF4-FFF2-40B4-BE49-F238E27FC236}">
                <a16:creationId xmlns:a16="http://schemas.microsoft.com/office/drawing/2014/main" id="{A1255280-71BF-7800-8E45-BF82152693DE}"/>
              </a:ext>
            </a:extLst>
          </p:cNvPr>
          <p:cNvSpPr txBox="1"/>
          <p:nvPr/>
        </p:nvSpPr>
        <p:spPr>
          <a:xfrm>
            <a:off x="5276040" y="2168577"/>
            <a:ext cx="568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Enabling</a:t>
            </a:r>
            <a:r>
              <a:rPr lang="tr-TR" dirty="0"/>
              <a:t> </a:t>
            </a:r>
            <a:r>
              <a:rPr lang="tr-TR" dirty="0" err="1"/>
              <a:t>researchers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powerful</a:t>
            </a:r>
            <a:r>
              <a:rPr lang="tr-TR" dirty="0"/>
              <a:t> </a:t>
            </a:r>
            <a:r>
              <a:rPr lang="tr-TR" dirty="0" err="1"/>
              <a:t>experiments</a:t>
            </a:r>
            <a:endParaRPr lang="tr-TR" dirty="0"/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8843D428-CF4A-AF34-B10E-C58FD54D37C9}"/>
              </a:ext>
            </a:extLst>
          </p:cNvPr>
          <p:cNvSpPr txBox="1"/>
          <p:nvPr/>
        </p:nvSpPr>
        <p:spPr>
          <a:xfrm>
            <a:off x="5276040" y="2754598"/>
            <a:ext cx="622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Helping</a:t>
            </a:r>
            <a:r>
              <a:rPr lang="tr-TR" dirty="0"/>
              <a:t> </a:t>
            </a:r>
            <a:r>
              <a:rPr lang="tr-TR" dirty="0" err="1"/>
              <a:t>scientific</a:t>
            </a:r>
            <a:r>
              <a:rPr lang="tr-TR" dirty="0"/>
              <a:t> </a:t>
            </a:r>
            <a:r>
              <a:rPr lang="tr-TR" dirty="0" err="1"/>
              <a:t>community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concentrate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resources</a:t>
            </a:r>
            <a:r>
              <a:rPr lang="tr-TR" dirty="0"/>
              <a:t> </a:t>
            </a:r>
            <a:r>
              <a:rPr lang="tr-TR" dirty="0" err="1"/>
              <a:t>well</a:t>
            </a:r>
            <a:endParaRPr lang="tr-TR" dirty="0"/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B706BE4F-38BA-699A-6993-23CE6D1C6614}"/>
              </a:ext>
            </a:extLst>
          </p:cNvPr>
          <p:cNvSpPr txBox="1"/>
          <p:nvPr/>
        </p:nvSpPr>
        <p:spPr>
          <a:xfrm>
            <a:off x="5276040" y="3363656"/>
            <a:ext cx="6011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Increase</a:t>
            </a:r>
            <a:r>
              <a:rPr lang="tr-TR" dirty="0"/>
              <a:t> </a:t>
            </a:r>
            <a:r>
              <a:rPr lang="tr-TR" dirty="0" err="1"/>
              <a:t>quality</a:t>
            </a:r>
            <a:r>
              <a:rPr lang="tr-TR" dirty="0"/>
              <a:t> of </a:t>
            </a:r>
            <a:r>
              <a:rPr lang="tr-TR" dirty="0" err="1"/>
              <a:t>proposals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feasibility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projects</a:t>
            </a:r>
            <a:endParaRPr lang="tr-TR" dirty="0"/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9B42EAE8-F275-00EE-6415-B1C59CAE6055}"/>
              </a:ext>
            </a:extLst>
          </p:cNvPr>
          <p:cNvCxnSpPr/>
          <p:nvPr/>
        </p:nvCxnSpPr>
        <p:spPr>
          <a:xfrm>
            <a:off x="2151080" y="3078480"/>
            <a:ext cx="0" cy="9206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Ok Bağlayıcısı 39">
            <a:extLst>
              <a:ext uri="{FF2B5EF4-FFF2-40B4-BE49-F238E27FC236}">
                <a16:creationId xmlns:a16="http://schemas.microsoft.com/office/drawing/2014/main" id="{8BE33234-332B-D287-60B9-1EF3CF67AEE3}"/>
              </a:ext>
            </a:extLst>
          </p:cNvPr>
          <p:cNvCxnSpPr/>
          <p:nvPr/>
        </p:nvCxnSpPr>
        <p:spPr>
          <a:xfrm>
            <a:off x="3138543" y="4946679"/>
            <a:ext cx="18906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Resim 40">
            <a:extLst>
              <a:ext uri="{FF2B5EF4-FFF2-40B4-BE49-F238E27FC236}">
                <a16:creationId xmlns:a16="http://schemas.microsoft.com/office/drawing/2014/main" id="{2A7C6A25-259C-0152-A55D-61F40B2318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701" y="2813950"/>
            <a:ext cx="279339" cy="275459"/>
          </a:xfrm>
          <a:prstGeom prst="rect">
            <a:avLst/>
          </a:prstGeom>
        </p:spPr>
      </p:pic>
      <p:pic>
        <p:nvPicPr>
          <p:cNvPr id="43" name="Resim 42">
            <a:extLst>
              <a:ext uri="{FF2B5EF4-FFF2-40B4-BE49-F238E27FC236}">
                <a16:creationId xmlns:a16="http://schemas.microsoft.com/office/drawing/2014/main" id="{39027E15-F51C-4F0B-27A3-D8B1F67F6C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071" y="3430359"/>
            <a:ext cx="279339" cy="27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95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8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24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 26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FF294-BEED-4785-A45A-3193F92CD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listening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4ED87-7F0F-4C1B-AE06-86AE6DBC6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01DD4-839C-4E03-8247-8739FA08B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18757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A7E111E-C8EB-C64C-14FE-DF269073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2</a:t>
            </a:fld>
            <a:endParaRPr lang="en-DE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E344B9BD-83CD-DCA5-AF76-0F8380425FDA}"/>
              </a:ext>
            </a:extLst>
          </p:cNvPr>
          <p:cNvSpPr/>
          <p:nvPr/>
        </p:nvSpPr>
        <p:spPr>
          <a:xfrm>
            <a:off x="944880" y="-1"/>
            <a:ext cx="10180320" cy="5797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/>
              <a:t>	</a:t>
            </a:r>
            <a:r>
              <a:rPr lang="tr-TR" sz="2400" b="1" dirty="0" err="1"/>
              <a:t>Topics</a:t>
            </a:r>
            <a:endParaRPr lang="tr-TR" sz="1600" b="1" dirty="0"/>
          </a:p>
          <a:p>
            <a:endParaRPr lang="tr-TR" sz="1600" dirty="0"/>
          </a:p>
          <a:p>
            <a:r>
              <a:rPr lang="tr-TR" sz="1600" dirty="0"/>
              <a:t>	1.	Problem Definition</a:t>
            </a:r>
          </a:p>
          <a:p>
            <a:r>
              <a:rPr lang="tr-TR" sz="1600" dirty="0"/>
              <a:t>		-  Project </a:t>
            </a:r>
            <a:r>
              <a:rPr lang="tr-TR" sz="1600" dirty="0" err="1"/>
              <a:t>Purpose</a:t>
            </a:r>
            <a:endParaRPr lang="tr-TR" sz="1600" dirty="0"/>
          </a:p>
          <a:p>
            <a:r>
              <a:rPr lang="tr-TR" sz="1600" dirty="0"/>
              <a:t>		-  </a:t>
            </a:r>
            <a:r>
              <a:rPr lang="tr-TR" sz="1600" dirty="0" err="1"/>
              <a:t>Challenges</a:t>
            </a:r>
            <a:endParaRPr lang="tr-TR" sz="1600" dirty="0"/>
          </a:p>
          <a:p>
            <a:r>
              <a:rPr lang="tr-TR" sz="1600" dirty="0"/>
              <a:t>		-  </a:t>
            </a:r>
            <a:r>
              <a:rPr lang="tr-TR" sz="1600" dirty="0" err="1"/>
              <a:t>Prior</a:t>
            </a:r>
            <a:r>
              <a:rPr lang="tr-TR" sz="1600" dirty="0"/>
              <a:t> </a:t>
            </a:r>
            <a:r>
              <a:rPr lang="tr-TR" sz="1600" dirty="0" err="1"/>
              <a:t>Work</a:t>
            </a:r>
            <a:br>
              <a:rPr lang="tr-TR" sz="1600" dirty="0"/>
            </a:br>
            <a:endParaRPr lang="tr-TR" sz="1600" dirty="0"/>
          </a:p>
          <a:p>
            <a:r>
              <a:rPr lang="tr-TR" sz="1600" dirty="0"/>
              <a:t>	2.	</a:t>
            </a:r>
            <a:r>
              <a:rPr lang="tr-TR" sz="1600" dirty="0" err="1"/>
              <a:t>Way</a:t>
            </a:r>
            <a:r>
              <a:rPr lang="tr-TR" sz="1600" dirty="0"/>
              <a:t> </a:t>
            </a:r>
            <a:r>
              <a:rPr lang="tr-TR" sz="1600" dirty="0" err="1"/>
              <a:t>Points</a:t>
            </a:r>
            <a:r>
              <a:rPr lang="tr-TR" sz="1600" dirty="0"/>
              <a:t> </a:t>
            </a:r>
            <a:r>
              <a:rPr lang="tr-TR" sz="1600" dirty="0" err="1"/>
              <a:t>To</a:t>
            </a:r>
            <a:r>
              <a:rPr lang="tr-TR" sz="1600" dirty="0"/>
              <a:t> Be </a:t>
            </a:r>
            <a:r>
              <a:rPr lang="tr-TR" sz="1600" dirty="0" err="1"/>
              <a:t>Developed</a:t>
            </a:r>
            <a:br>
              <a:rPr lang="tr-TR" sz="1600" dirty="0"/>
            </a:br>
            <a:r>
              <a:rPr lang="tr-TR" sz="1600" dirty="0"/>
              <a:t>		-  </a:t>
            </a:r>
            <a:r>
              <a:rPr lang="en-US" sz="1600" b="0" i="0" u="none" strike="noStrike" baseline="0" dirty="0">
                <a:latin typeface="ArialMT"/>
              </a:rPr>
              <a:t>Cell </a:t>
            </a:r>
            <a:r>
              <a:rPr lang="tr-TR" sz="1600" b="0" i="0" u="none" strike="noStrike" baseline="0" dirty="0" err="1">
                <a:latin typeface="ArialMT"/>
              </a:rPr>
              <a:t>type-specific</a:t>
            </a:r>
            <a:r>
              <a:rPr lang="en-US" sz="1600" b="0" i="0" u="none" strike="noStrike" baseline="0" dirty="0">
                <a:latin typeface="ArialMT"/>
              </a:rPr>
              <a:t> prior distributions from atlas data</a:t>
            </a:r>
            <a:endParaRPr lang="tr-TR" sz="1600" b="0" i="0" u="none" strike="noStrike" baseline="0" dirty="0">
              <a:latin typeface="ArialMT"/>
            </a:endParaRPr>
          </a:p>
          <a:p>
            <a:r>
              <a:rPr lang="tr-TR" sz="1600" dirty="0">
                <a:latin typeface="ArialMT"/>
              </a:rPr>
              <a:t>		-  </a:t>
            </a:r>
            <a:r>
              <a:rPr lang="tr-TR" sz="1600" b="0" i="0" u="none" strike="noStrike" baseline="0" dirty="0" err="1">
                <a:latin typeface="ArialMT"/>
              </a:rPr>
              <a:t>Experimental</a:t>
            </a:r>
            <a:r>
              <a:rPr lang="tr-TR" sz="1600" b="0" i="0" u="none" strike="noStrike" baseline="0" dirty="0">
                <a:latin typeface="ArialMT"/>
              </a:rPr>
              <a:t> </a:t>
            </a:r>
            <a:r>
              <a:rPr lang="tr-TR" sz="1600" b="0" i="0" u="none" strike="noStrike" baseline="0" dirty="0" err="1">
                <a:latin typeface="ArialMT"/>
              </a:rPr>
              <a:t>design</a:t>
            </a:r>
            <a:r>
              <a:rPr lang="tr-TR" sz="1600" b="0" i="0" u="none" strike="noStrike" baseline="0" dirty="0">
                <a:latin typeface="ArialMT"/>
              </a:rPr>
              <a:t> web </a:t>
            </a:r>
            <a:r>
              <a:rPr lang="tr-TR" sz="1600" b="0" i="0" u="none" strike="noStrike" baseline="0" dirty="0" err="1">
                <a:latin typeface="ArialMT"/>
              </a:rPr>
              <a:t>resource</a:t>
            </a:r>
            <a:endParaRPr lang="tr-TR" sz="1600" b="0" i="0" u="none" strike="noStrike" baseline="0" dirty="0">
              <a:latin typeface="ArialMT"/>
            </a:endParaRPr>
          </a:p>
          <a:p>
            <a:r>
              <a:rPr lang="tr-TR" sz="1600" dirty="0">
                <a:latin typeface="ArialMT"/>
              </a:rPr>
              <a:t>		-  </a:t>
            </a:r>
            <a:r>
              <a:rPr lang="en-US" sz="1600" b="0" i="0" u="none" strike="noStrike" baseline="0" dirty="0">
                <a:latin typeface="ArialMT"/>
              </a:rPr>
              <a:t>Model extension for CRISPR screens and </a:t>
            </a:r>
            <a:r>
              <a:rPr lang="tr-TR" sz="1600" b="0" i="0" u="none" strike="noStrike" baseline="0" dirty="0" err="1">
                <a:latin typeface="ArialMT"/>
              </a:rPr>
              <a:t>allele-specific</a:t>
            </a:r>
            <a:r>
              <a:rPr lang="en-US" sz="1600" b="0" i="0" u="none" strike="noStrike" baseline="0" dirty="0">
                <a:latin typeface="ArialMT"/>
              </a:rPr>
              <a:t> expression</a:t>
            </a:r>
            <a:endParaRPr lang="tr-TR" sz="1600" dirty="0">
              <a:latin typeface="ArialMT"/>
            </a:endParaRPr>
          </a:p>
          <a:p>
            <a:br>
              <a:rPr lang="tr-TR" sz="1600" dirty="0"/>
            </a:br>
            <a:r>
              <a:rPr lang="tr-TR" sz="1600" dirty="0"/>
              <a:t>	3.	</a:t>
            </a:r>
            <a:r>
              <a:rPr lang="tr-TR" sz="1600" dirty="0" err="1"/>
              <a:t>Milestones</a:t>
            </a:r>
            <a:r>
              <a:rPr lang="tr-TR" sz="1600" dirty="0"/>
              <a:t> </a:t>
            </a:r>
          </a:p>
          <a:p>
            <a:r>
              <a:rPr lang="tr-TR" sz="1600" dirty="0"/>
              <a:t>	4.	</a:t>
            </a:r>
            <a:r>
              <a:rPr lang="tr-TR" sz="1600" dirty="0" err="1"/>
              <a:t>Technology</a:t>
            </a:r>
            <a:r>
              <a:rPr lang="tr-TR" sz="1600" dirty="0"/>
              <a:t> </a:t>
            </a:r>
            <a:r>
              <a:rPr lang="tr-TR" sz="1600" dirty="0" err="1"/>
              <a:t>Flow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Stack</a:t>
            </a:r>
            <a:endParaRPr lang="tr-TR" sz="1600" dirty="0"/>
          </a:p>
          <a:p>
            <a:r>
              <a:rPr lang="tr-TR" sz="1600" dirty="0"/>
              <a:t>	5.	Data</a:t>
            </a:r>
          </a:p>
          <a:p>
            <a:r>
              <a:rPr lang="tr-TR" sz="1600" dirty="0"/>
              <a:t>	6.	</a:t>
            </a:r>
            <a:r>
              <a:rPr lang="tr-TR" sz="1600" dirty="0" err="1"/>
              <a:t>Current</a:t>
            </a:r>
            <a:r>
              <a:rPr lang="tr-TR" sz="1600" dirty="0"/>
              <a:t> </a:t>
            </a:r>
            <a:r>
              <a:rPr lang="tr-TR" sz="1600" dirty="0" err="1"/>
              <a:t>State</a:t>
            </a:r>
            <a:endParaRPr lang="tr-TR" sz="1600" dirty="0"/>
          </a:p>
          <a:p>
            <a:r>
              <a:rPr lang="tr-TR" sz="1600" dirty="0"/>
              <a:t>	7.	</a:t>
            </a:r>
            <a:r>
              <a:rPr lang="tr-TR" sz="1600" dirty="0" err="1"/>
              <a:t>Impacts</a:t>
            </a:r>
            <a:r>
              <a:rPr lang="tr-TR" sz="1600" dirty="0"/>
              <a:t>, </a:t>
            </a:r>
            <a:r>
              <a:rPr lang="tr-TR" sz="1600" dirty="0" err="1"/>
              <a:t>Targets</a:t>
            </a:r>
            <a:r>
              <a:rPr lang="tr-TR" sz="1600" dirty="0"/>
              <a:t>,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Motivations</a:t>
            </a:r>
            <a:r>
              <a:rPr lang="tr-TR" sz="1600" dirty="0"/>
              <a:t> 	</a:t>
            </a:r>
          </a:p>
          <a:p>
            <a:endParaRPr lang="tr-TR" sz="1600" dirty="0"/>
          </a:p>
          <a:p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30540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Resim 11">
            <a:extLst>
              <a:ext uri="{FF2B5EF4-FFF2-40B4-BE49-F238E27FC236}">
                <a16:creationId xmlns:a16="http://schemas.microsoft.com/office/drawing/2014/main" id="{E48C154B-8D91-8187-BA6B-30982B5FF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50" y="1332263"/>
            <a:ext cx="6248310" cy="1618057"/>
          </a:xfrm>
          <a:prstGeom prst="rect">
            <a:avLst/>
          </a:prstGeom>
        </p:spPr>
      </p:pic>
      <p:sp>
        <p:nvSpPr>
          <p:cNvPr id="20" name="Metin kutusu 19">
            <a:extLst>
              <a:ext uri="{FF2B5EF4-FFF2-40B4-BE49-F238E27FC236}">
                <a16:creationId xmlns:a16="http://schemas.microsoft.com/office/drawing/2014/main" id="{E0F68F6B-C7B7-27EA-EED9-C9752242D291}"/>
              </a:ext>
            </a:extLst>
          </p:cNvPr>
          <p:cNvSpPr txBox="1"/>
          <p:nvPr/>
        </p:nvSpPr>
        <p:spPr>
          <a:xfrm>
            <a:off x="873850" y="459452"/>
            <a:ext cx="1018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Problem Definition</a:t>
            </a:r>
          </a:p>
        </p:txBody>
      </p:sp>
      <p:sp>
        <p:nvSpPr>
          <p:cNvPr id="21" name="Sağ Ayraç 20">
            <a:extLst>
              <a:ext uri="{FF2B5EF4-FFF2-40B4-BE49-F238E27FC236}">
                <a16:creationId xmlns:a16="http://schemas.microsoft.com/office/drawing/2014/main" id="{4B3BFC96-6148-228C-64AA-AF92EEC2107C}"/>
              </a:ext>
            </a:extLst>
          </p:cNvPr>
          <p:cNvSpPr/>
          <p:nvPr/>
        </p:nvSpPr>
        <p:spPr>
          <a:xfrm>
            <a:off x="8666480" y="3210560"/>
            <a:ext cx="375920" cy="2895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5" name="Resim 24">
            <a:extLst>
              <a:ext uri="{FF2B5EF4-FFF2-40B4-BE49-F238E27FC236}">
                <a16:creationId xmlns:a16="http://schemas.microsoft.com/office/drawing/2014/main" id="{3AD0422D-190E-DC80-9C38-736679000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50" y="2985938"/>
            <a:ext cx="7467600" cy="6424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4D1A82C-92D5-0238-83EE-85A6DFB81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4708" y="3845871"/>
            <a:ext cx="2601912" cy="48154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4BFD2FD-7451-5832-DE3C-777DC7EC3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4708" y="4441809"/>
            <a:ext cx="2601912" cy="474019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1B06FD6-384C-CBBE-E4A8-CA82CACD9D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4708" y="5029328"/>
            <a:ext cx="2601912" cy="482473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97084564-E0BA-4E7E-AD70-938B3108B7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4708" y="5623560"/>
            <a:ext cx="2601912" cy="472761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F51554B8-73D5-D8BC-C361-B824D401E5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5589" y="3426369"/>
            <a:ext cx="1105864" cy="260384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00C2367D-56A5-42B2-3F7F-6B3EA370A2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4714" y="3816833"/>
            <a:ext cx="549509" cy="539009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:a16="http://schemas.microsoft.com/office/drawing/2014/main" id="{C229C00B-C80F-66DF-E58C-7E786F5B4B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5368" y="4591598"/>
            <a:ext cx="641494" cy="389793"/>
          </a:xfrm>
          <a:prstGeom prst="rect">
            <a:avLst/>
          </a:prstGeom>
        </p:spPr>
      </p:pic>
      <p:pic>
        <p:nvPicPr>
          <p:cNvPr id="27" name="Resim 26" descr="ayakkabı içeren bir resim&#10;&#10;Açıklama otomatik olarak oluşturuldu">
            <a:extLst>
              <a:ext uri="{FF2B5EF4-FFF2-40B4-BE49-F238E27FC236}">
                <a16:creationId xmlns:a16="http://schemas.microsoft.com/office/drawing/2014/main" id="{607AF3D2-0852-2B63-C495-D38431317B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876" y="4569026"/>
            <a:ext cx="732254" cy="642199"/>
          </a:xfrm>
          <a:prstGeom prst="rect">
            <a:avLst/>
          </a:prstGeom>
        </p:spPr>
      </p:pic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0E0AD752-063D-6568-B2FF-9D640A7545F1}"/>
              </a:ext>
            </a:extLst>
          </p:cNvPr>
          <p:cNvCxnSpPr/>
          <p:nvPr/>
        </p:nvCxnSpPr>
        <p:spPr>
          <a:xfrm>
            <a:off x="2198521" y="3805117"/>
            <a:ext cx="0" cy="236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946E8323-E824-A5F1-46CE-A2BF06D59B8F}"/>
              </a:ext>
            </a:extLst>
          </p:cNvPr>
          <p:cNvCxnSpPr>
            <a:cxnSpLocks/>
          </p:cNvCxnSpPr>
          <p:nvPr/>
        </p:nvCxnSpPr>
        <p:spPr>
          <a:xfrm>
            <a:off x="996115" y="4041845"/>
            <a:ext cx="2359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57D2CEB1-D834-9AE0-285E-FEBCDF02DF88}"/>
              </a:ext>
            </a:extLst>
          </p:cNvPr>
          <p:cNvCxnSpPr/>
          <p:nvPr/>
        </p:nvCxnSpPr>
        <p:spPr>
          <a:xfrm>
            <a:off x="996115" y="4041845"/>
            <a:ext cx="0" cy="40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Ok Bağlayıcısı 35">
            <a:extLst>
              <a:ext uri="{FF2B5EF4-FFF2-40B4-BE49-F238E27FC236}">
                <a16:creationId xmlns:a16="http://schemas.microsoft.com/office/drawing/2014/main" id="{B25AB9B5-823D-AC35-A18B-D2959E6D158C}"/>
              </a:ext>
            </a:extLst>
          </p:cNvPr>
          <p:cNvCxnSpPr>
            <a:cxnSpLocks/>
          </p:cNvCxnSpPr>
          <p:nvPr/>
        </p:nvCxnSpPr>
        <p:spPr>
          <a:xfrm>
            <a:off x="2199003" y="4041845"/>
            <a:ext cx="0" cy="40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Resim 2">
            <a:extLst>
              <a:ext uri="{FF2B5EF4-FFF2-40B4-BE49-F238E27FC236}">
                <a16:creationId xmlns:a16="http://schemas.microsoft.com/office/drawing/2014/main" id="{4EF74903-C68C-E6C1-F6A4-09F97CA840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49" y="3426369"/>
            <a:ext cx="1866900" cy="866775"/>
          </a:xfrm>
          <a:prstGeom prst="rect">
            <a:avLst/>
          </a:prstGeom>
        </p:spPr>
      </p:pic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2D1905E4-DB5F-484B-7711-EED4721A5441}"/>
              </a:ext>
            </a:extLst>
          </p:cNvPr>
          <p:cNvCxnSpPr>
            <a:cxnSpLocks/>
          </p:cNvCxnSpPr>
          <p:nvPr/>
        </p:nvCxnSpPr>
        <p:spPr>
          <a:xfrm>
            <a:off x="3355898" y="4041845"/>
            <a:ext cx="0" cy="40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ağ Köşeli Ayraç 7">
            <a:extLst>
              <a:ext uri="{FF2B5EF4-FFF2-40B4-BE49-F238E27FC236}">
                <a16:creationId xmlns:a16="http://schemas.microsoft.com/office/drawing/2014/main" id="{039B5798-B2F3-EDCE-230C-20F36976D0FB}"/>
              </a:ext>
            </a:extLst>
          </p:cNvPr>
          <p:cNvSpPr/>
          <p:nvPr/>
        </p:nvSpPr>
        <p:spPr>
          <a:xfrm rot="5400000">
            <a:off x="2076564" y="3875633"/>
            <a:ext cx="123212" cy="292560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10B79FE4-A15F-6402-9A45-569477E1BA87}"/>
              </a:ext>
            </a:extLst>
          </p:cNvPr>
          <p:cNvSpPr txBox="1"/>
          <p:nvPr/>
        </p:nvSpPr>
        <p:spPr>
          <a:xfrm>
            <a:off x="1090044" y="5644875"/>
            <a:ext cx="221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25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cell</a:t>
            </a:r>
            <a:r>
              <a:rPr lang="tr-TR" dirty="0"/>
              <a:t> </a:t>
            </a:r>
            <a:r>
              <a:rPr lang="tr-TR" dirty="0" err="1"/>
              <a:t>types</a:t>
            </a:r>
            <a:endParaRPr lang="tr-TR" dirty="0"/>
          </a:p>
        </p:txBody>
      </p: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68C5E645-2878-1806-3102-E4C86A55893E}"/>
              </a:ext>
            </a:extLst>
          </p:cNvPr>
          <p:cNvCxnSpPr>
            <a:cxnSpLocks/>
          </p:cNvCxnSpPr>
          <p:nvPr/>
        </p:nvCxnSpPr>
        <p:spPr>
          <a:xfrm>
            <a:off x="2198521" y="5400043"/>
            <a:ext cx="0" cy="223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F6A304D4-D3B9-2440-C63B-33DD3675B443}"/>
              </a:ext>
            </a:extLst>
          </p:cNvPr>
          <p:cNvCxnSpPr/>
          <p:nvPr/>
        </p:nvCxnSpPr>
        <p:spPr>
          <a:xfrm>
            <a:off x="6945781" y="4332298"/>
            <a:ext cx="0" cy="236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6480AE77-336C-47E9-1DB9-F2511C2ABEC5}"/>
              </a:ext>
            </a:extLst>
          </p:cNvPr>
          <p:cNvCxnSpPr>
            <a:cxnSpLocks/>
          </p:cNvCxnSpPr>
          <p:nvPr/>
        </p:nvCxnSpPr>
        <p:spPr>
          <a:xfrm>
            <a:off x="5743375" y="4569026"/>
            <a:ext cx="2359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E9890C53-B1E7-F98F-D287-9CBC1C9A7C27}"/>
              </a:ext>
            </a:extLst>
          </p:cNvPr>
          <p:cNvCxnSpPr/>
          <p:nvPr/>
        </p:nvCxnSpPr>
        <p:spPr>
          <a:xfrm>
            <a:off x="5743375" y="4569026"/>
            <a:ext cx="0" cy="40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2D14EC50-C358-9750-CE65-54599E47A2E2}"/>
              </a:ext>
            </a:extLst>
          </p:cNvPr>
          <p:cNvCxnSpPr>
            <a:cxnSpLocks/>
          </p:cNvCxnSpPr>
          <p:nvPr/>
        </p:nvCxnSpPr>
        <p:spPr>
          <a:xfrm>
            <a:off x="6946263" y="4569026"/>
            <a:ext cx="0" cy="40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68EF2417-A9E0-FF68-F9C6-6985584F32BD}"/>
              </a:ext>
            </a:extLst>
          </p:cNvPr>
          <p:cNvCxnSpPr>
            <a:cxnSpLocks/>
          </p:cNvCxnSpPr>
          <p:nvPr/>
        </p:nvCxnSpPr>
        <p:spPr>
          <a:xfrm>
            <a:off x="8103158" y="4569026"/>
            <a:ext cx="0" cy="40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5830929D-2726-4989-3892-7C8AA7000102}"/>
              </a:ext>
            </a:extLst>
          </p:cNvPr>
          <p:cNvSpPr txBox="1"/>
          <p:nvPr/>
        </p:nvSpPr>
        <p:spPr>
          <a:xfrm>
            <a:off x="5214814" y="5044226"/>
            <a:ext cx="312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cell</a:t>
            </a:r>
            <a:r>
              <a:rPr lang="tr-TR" dirty="0"/>
              <a:t> x gene            …                  …</a:t>
            </a:r>
          </a:p>
        </p:txBody>
      </p:sp>
      <p:sp>
        <p:nvSpPr>
          <p:cNvPr id="38" name="Sağ Köşeli Ayraç 37">
            <a:extLst>
              <a:ext uri="{FF2B5EF4-FFF2-40B4-BE49-F238E27FC236}">
                <a16:creationId xmlns:a16="http://schemas.microsoft.com/office/drawing/2014/main" id="{F924827B-D889-0ABA-B14C-6595C9ABEF98}"/>
              </a:ext>
            </a:extLst>
          </p:cNvPr>
          <p:cNvSpPr/>
          <p:nvPr/>
        </p:nvSpPr>
        <p:spPr>
          <a:xfrm rot="5400000">
            <a:off x="5719435" y="4754239"/>
            <a:ext cx="123212" cy="116839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9" name="Düz Ok Bağlayıcısı 38">
            <a:extLst>
              <a:ext uri="{FF2B5EF4-FFF2-40B4-BE49-F238E27FC236}">
                <a16:creationId xmlns:a16="http://schemas.microsoft.com/office/drawing/2014/main" id="{7405CDFC-5B1D-C10E-D478-36620EBACC9E}"/>
              </a:ext>
            </a:extLst>
          </p:cNvPr>
          <p:cNvCxnSpPr>
            <a:cxnSpLocks/>
          </p:cNvCxnSpPr>
          <p:nvPr/>
        </p:nvCxnSpPr>
        <p:spPr>
          <a:xfrm>
            <a:off x="5742195" y="5400044"/>
            <a:ext cx="0" cy="223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A7E7BAD7-5864-E732-E9A6-68B0AB9A64C9}"/>
              </a:ext>
            </a:extLst>
          </p:cNvPr>
          <p:cNvSpPr txBox="1"/>
          <p:nvPr/>
        </p:nvSpPr>
        <p:spPr>
          <a:xfrm>
            <a:off x="5110802" y="5644875"/>
            <a:ext cx="16345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550+ Cell </a:t>
            </a:r>
            <a:r>
              <a:rPr lang="tr-TR" dirty="0" err="1"/>
              <a:t>Types</a:t>
            </a:r>
            <a:endParaRPr lang="tr-TR" dirty="0"/>
          </a:p>
          <a:p>
            <a:r>
              <a:rPr lang="tr-TR" dirty="0"/>
              <a:t>500+ </a:t>
            </a:r>
            <a:r>
              <a:rPr lang="tr-TR" dirty="0" err="1"/>
              <a:t>Datasets</a:t>
            </a:r>
            <a:endParaRPr lang="tr-TR" dirty="0"/>
          </a:p>
          <a:p>
            <a:r>
              <a:rPr lang="tr-TR" dirty="0"/>
              <a:t>33M+ </a:t>
            </a:r>
            <a:r>
              <a:rPr lang="tr-TR" dirty="0" err="1"/>
              <a:t>Cells</a:t>
            </a:r>
            <a:endParaRPr lang="tr-TR" dirty="0"/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D006437B-5E78-8A40-9D3D-FE60213E2742}"/>
              </a:ext>
            </a:extLst>
          </p:cNvPr>
          <p:cNvSpPr txBox="1"/>
          <p:nvPr/>
        </p:nvSpPr>
        <p:spPr>
          <a:xfrm>
            <a:off x="9234708" y="3420916"/>
            <a:ext cx="802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/>
              <a:t>Priors</a:t>
            </a:r>
            <a:r>
              <a:rPr lang="tr-TR" dirty="0"/>
              <a:t>: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012919F-2718-3DB3-5ADC-C79AF0D8DF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836" y="4569025"/>
            <a:ext cx="216039" cy="70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5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590078-7235-0AB3-9622-06531411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Milestones</a:t>
            </a:r>
            <a:r>
              <a:rPr lang="tr-TR" dirty="0"/>
              <a:t>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6B10A2-FE28-F9FB-9B30-7C1056487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u="none" strike="noStrike" baseline="0" dirty="0">
                <a:latin typeface="ArialMT"/>
              </a:rPr>
              <a:t>Cell type specific prior distributions from atlas data</a:t>
            </a:r>
            <a:endParaRPr lang="tr-TR" sz="2400" b="0" i="0" u="none" strike="noStrike" baseline="0" dirty="0">
              <a:latin typeface="ArialMT"/>
            </a:endParaRPr>
          </a:p>
          <a:p>
            <a:endParaRPr lang="tr-TR" sz="2400" dirty="0">
              <a:latin typeface="ArialMT"/>
            </a:endParaRPr>
          </a:p>
          <a:p>
            <a:r>
              <a:rPr lang="tr-TR" sz="2400" b="0" i="0" u="none" strike="noStrike" baseline="0" dirty="0" err="1">
                <a:latin typeface="ArialMT"/>
              </a:rPr>
              <a:t>Experimental</a:t>
            </a:r>
            <a:r>
              <a:rPr lang="tr-TR" sz="2400" b="0" i="0" u="none" strike="noStrike" baseline="0" dirty="0">
                <a:latin typeface="ArialMT"/>
              </a:rPr>
              <a:t> </a:t>
            </a:r>
            <a:r>
              <a:rPr lang="tr-TR" sz="2400" b="0" i="0" u="none" strike="noStrike" baseline="0" dirty="0" err="1">
                <a:latin typeface="ArialMT"/>
              </a:rPr>
              <a:t>design</a:t>
            </a:r>
            <a:r>
              <a:rPr lang="tr-TR" sz="2400" b="0" i="0" u="none" strike="noStrike" baseline="0" dirty="0">
                <a:latin typeface="ArialMT"/>
              </a:rPr>
              <a:t> web </a:t>
            </a:r>
            <a:r>
              <a:rPr lang="tr-TR" sz="2400" b="0" i="0" u="none" strike="noStrike" baseline="0" dirty="0" err="1">
                <a:latin typeface="ArialMT"/>
              </a:rPr>
              <a:t>resource</a:t>
            </a:r>
            <a:endParaRPr lang="tr-TR" sz="2400" b="0" i="0" u="none" strike="noStrike" baseline="0" dirty="0">
              <a:latin typeface="ArialMT"/>
            </a:endParaRPr>
          </a:p>
          <a:p>
            <a:endParaRPr lang="tr-TR" sz="2400" dirty="0">
              <a:latin typeface="ArialMT"/>
            </a:endParaRPr>
          </a:p>
          <a:p>
            <a:r>
              <a:rPr lang="en-US" sz="2400" b="0" i="0" u="none" strike="noStrike" baseline="0" dirty="0">
                <a:latin typeface="ArialMT"/>
              </a:rPr>
              <a:t>Model extension for CRISPR screens and allele specific expression</a:t>
            </a:r>
            <a:endParaRPr lang="tr-TR" sz="2400" b="0" i="0" u="none" strike="noStrike" baseline="0" dirty="0">
              <a:latin typeface="ArialMT"/>
            </a:endParaRPr>
          </a:p>
          <a:p>
            <a:endParaRPr lang="tr-TR" sz="2400" dirty="0">
              <a:latin typeface="ArialMT"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C20C6F1-86AB-80C4-89BD-C4E4BB17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9378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7BEEFCC6-74BC-4599-99A1-D7EE3C2F0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530" y="1578106"/>
            <a:ext cx="1333283" cy="1599526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526CA1EE-D510-B129-C4D7-8D95A477D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890" y="3368427"/>
            <a:ext cx="1105864" cy="26038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C4FBAB2-828C-7AF6-7E0F-5D96ABC5B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092" y="4736559"/>
            <a:ext cx="1351297" cy="67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BADB2D9B-1667-F16D-140D-77B53FE437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5806" y="3047832"/>
            <a:ext cx="714518" cy="901574"/>
          </a:xfrm>
          <a:prstGeom prst="rect">
            <a:avLst/>
          </a:prstGeom>
        </p:spPr>
      </p:pic>
      <p:pic>
        <p:nvPicPr>
          <p:cNvPr id="1028" name="Picture 4" descr="Golang Development Company: Your Outsourced Golang Team">
            <a:extLst>
              <a:ext uri="{FF2B5EF4-FFF2-40B4-BE49-F238E27FC236}">
                <a16:creationId xmlns:a16="http://schemas.microsoft.com/office/drawing/2014/main" id="{CDD6CC85-3FDB-9942-2668-615495A4F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141" y="3671797"/>
            <a:ext cx="1103787" cy="110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52497FB3-9498-FD0B-63ED-FEB8E493E4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4828" y="4639742"/>
            <a:ext cx="1185498" cy="725454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E640DBA5-7996-6CA0-FCB6-31F5C1FD5E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853" y="1416895"/>
            <a:ext cx="1165241" cy="1012922"/>
          </a:xfrm>
          <a:prstGeom prst="rect">
            <a:avLst/>
          </a:prstGeom>
        </p:spPr>
      </p:pic>
      <p:sp>
        <p:nvSpPr>
          <p:cNvPr id="1072" name="Metin kutusu 1071">
            <a:extLst>
              <a:ext uri="{FF2B5EF4-FFF2-40B4-BE49-F238E27FC236}">
                <a16:creationId xmlns:a16="http://schemas.microsoft.com/office/drawing/2014/main" id="{DE138FFF-2105-2CCE-3DA3-6C9A06AAB3D8}"/>
              </a:ext>
            </a:extLst>
          </p:cNvPr>
          <p:cNvSpPr txBox="1"/>
          <p:nvPr/>
        </p:nvSpPr>
        <p:spPr>
          <a:xfrm>
            <a:off x="4610379" y="2393476"/>
            <a:ext cx="1669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i="1" dirty="0"/>
              <a:t>(A) </a:t>
            </a:r>
            <a:r>
              <a:rPr lang="tr-TR" sz="1100" i="1" dirty="0" err="1"/>
              <a:t>Arrayed</a:t>
            </a:r>
            <a:r>
              <a:rPr lang="tr-TR" sz="1100" i="1" dirty="0"/>
              <a:t> CRISPR </a:t>
            </a:r>
            <a:r>
              <a:rPr lang="tr-TR" sz="1100" i="1" dirty="0" err="1"/>
              <a:t>screen</a:t>
            </a:r>
            <a:endParaRPr lang="tr-TR" sz="1100" i="1" dirty="0"/>
          </a:p>
        </p:txBody>
      </p:sp>
      <p:sp>
        <p:nvSpPr>
          <p:cNvPr id="1073" name="Metin kutusu 1072">
            <a:extLst>
              <a:ext uri="{FF2B5EF4-FFF2-40B4-BE49-F238E27FC236}">
                <a16:creationId xmlns:a16="http://schemas.microsoft.com/office/drawing/2014/main" id="{24C5D154-A455-EA99-C3BB-1208B621E40F}"/>
              </a:ext>
            </a:extLst>
          </p:cNvPr>
          <p:cNvSpPr txBox="1"/>
          <p:nvPr/>
        </p:nvSpPr>
        <p:spPr>
          <a:xfrm>
            <a:off x="1509223" y="3177632"/>
            <a:ext cx="20585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i="1" dirty="0"/>
              <a:t>(B) </a:t>
            </a:r>
            <a:r>
              <a:rPr lang="tr-TR" sz="1100" i="1" dirty="0" err="1"/>
              <a:t>Cellxgene</a:t>
            </a:r>
            <a:r>
              <a:rPr lang="tr-TR" sz="1100" i="1" dirty="0"/>
              <a:t> Portal </a:t>
            </a:r>
            <a:r>
              <a:rPr lang="tr-TR" sz="1100" i="1" dirty="0" err="1"/>
              <a:t>Visualization</a:t>
            </a:r>
            <a:endParaRPr lang="tr-TR" sz="1100" i="1" dirty="0"/>
          </a:p>
          <a:p>
            <a:r>
              <a:rPr lang="tr-TR" sz="1100" i="1" dirty="0" err="1"/>
              <a:t>for</a:t>
            </a:r>
            <a:r>
              <a:rPr lang="tr-TR" sz="1100" i="1" dirty="0"/>
              <a:t> </a:t>
            </a:r>
            <a:r>
              <a:rPr lang="tr-TR" sz="1100" i="1" dirty="0" err="1"/>
              <a:t>single</a:t>
            </a:r>
            <a:r>
              <a:rPr lang="tr-TR" sz="1100" i="1" dirty="0"/>
              <a:t> reference </a:t>
            </a:r>
            <a:r>
              <a:rPr lang="tr-TR" sz="1100" i="1" dirty="0" err="1"/>
              <a:t>dataset</a:t>
            </a:r>
            <a:endParaRPr lang="tr-TR" sz="1100" i="1" dirty="0"/>
          </a:p>
        </p:txBody>
      </p:sp>
      <p:sp>
        <p:nvSpPr>
          <p:cNvPr id="1074" name="Metin kutusu 1073">
            <a:extLst>
              <a:ext uri="{FF2B5EF4-FFF2-40B4-BE49-F238E27FC236}">
                <a16:creationId xmlns:a16="http://schemas.microsoft.com/office/drawing/2014/main" id="{E0ADBF47-5397-D1DE-2E9A-1ACFE5E0AE7B}"/>
              </a:ext>
            </a:extLst>
          </p:cNvPr>
          <p:cNvSpPr txBox="1"/>
          <p:nvPr/>
        </p:nvSpPr>
        <p:spPr>
          <a:xfrm>
            <a:off x="2541304" y="5336866"/>
            <a:ext cx="2276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i="1" dirty="0"/>
              <a:t>(D) </a:t>
            </a:r>
            <a:r>
              <a:rPr lang="tr-TR" sz="1100" i="1" dirty="0" err="1"/>
              <a:t>sfaira</a:t>
            </a:r>
            <a:r>
              <a:rPr lang="tr-TR" sz="1100" i="1" dirty="0"/>
              <a:t>: </a:t>
            </a:r>
            <a:r>
              <a:rPr lang="tr-TR" sz="1100" b="0" i="1" dirty="0">
                <a:solidFill>
                  <a:srgbClr val="24292F"/>
                </a:solidFill>
                <a:effectLst/>
                <a:latin typeface="-apple-system"/>
              </a:rPr>
              <a:t>data </a:t>
            </a:r>
            <a:r>
              <a:rPr lang="tr-TR" sz="1100" b="0" i="1" dirty="0" err="1">
                <a:solidFill>
                  <a:srgbClr val="24292F"/>
                </a:solidFill>
                <a:effectLst/>
                <a:latin typeface="-apple-system"/>
              </a:rPr>
              <a:t>and</a:t>
            </a:r>
            <a:r>
              <a:rPr lang="tr-TR" sz="1100" b="0" i="1" dirty="0">
                <a:solidFill>
                  <a:srgbClr val="24292F"/>
                </a:solidFill>
                <a:effectLst/>
                <a:latin typeface="-apple-system"/>
              </a:rPr>
              <a:t> model </a:t>
            </a:r>
            <a:r>
              <a:rPr lang="tr-TR" sz="1100" b="0" i="1" dirty="0" err="1">
                <a:solidFill>
                  <a:srgbClr val="24292F"/>
                </a:solidFill>
                <a:effectLst/>
                <a:latin typeface="-apple-system"/>
              </a:rPr>
              <a:t>repository</a:t>
            </a:r>
            <a:br>
              <a:rPr lang="tr-TR" sz="1100" b="0" i="1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tr-TR" sz="1100" b="0" i="1" dirty="0" err="1">
                <a:solidFill>
                  <a:srgbClr val="24292F"/>
                </a:solidFill>
                <a:effectLst/>
                <a:latin typeface="-apple-system"/>
              </a:rPr>
              <a:t>for</a:t>
            </a:r>
            <a:r>
              <a:rPr lang="tr-TR" sz="1100" b="0" i="1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tr-TR" sz="1100" b="0" i="1" dirty="0" err="1">
                <a:solidFill>
                  <a:srgbClr val="24292F"/>
                </a:solidFill>
                <a:effectLst/>
                <a:latin typeface="-apple-system"/>
              </a:rPr>
              <a:t>single-cell</a:t>
            </a:r>
            <a:r>
              <a:rPr lang="tr-TR" sz="1100" b="0" i="1" dirty="0">
                <a:solidFill>
                  <a:srgbClr val="24292F"/>
                </a:solidFill>
                <a:effectLst/>
                <a:latin typeface="-apple-system"/>
              </a:rPr>
              <a:t> data</a:t>
            </a:r>
            <a:endParaRPr lang="tr-TR" sz="1100" i="1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90497FB-F9CA-0492-B28F-F2538ACDC5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39" y="4345267"/>
            <a:ext cx="1341443" cy="1342999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095BE099-B2C9-B3AB-71B8-BFA0C063BC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9496">
            <a:off x="3188380" y="2777162"/>
            <a:ext cx="1860882" cy="117989"/>
          </a:xfrm>
          <a:prstGeom prst="rect">
            <a:avLst/>
          </a:prstGeom>
        </p:spPr>
      </p:pic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55F7AE90-70CA-B907-DE73-A5433F71569B}"/>
              </a:ext>
            </a:extLst>
          </p:cNvPr>
          <p:cNvCxnSpPr>
            <a:cxnSpLocks/>
          </p:cNvCxnSpPr>
          <p:nvPr/>
        </p:nvCxnSpPr>
        <p:spPr>
          <a:xfrm flipV="1">
            <a:off x="1907996" y="4992334"/>
            <a:ext cx="1019729" cy="2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Resim 18">
            <a:extLst>
              <a:ext uri="{FF2B5EF4-FFF2-40B4-BE49-F238E27FC236}">
                <a16:creationId xmlns:a16="http://schemas.microsoft.com/office/drawing/2014/main" id="{9A28F5FC-C152-968E-E359-830366FF5F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159734" y="2884020"/>
            <a:ext cx="728681" cy="240132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019E18ED-DD7D-5E93-BD71-EB0FC01A94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22568">
            <a:off x="3963966" y="4188642"/>
            <a:ext cx="1262104" cy="117989"/>
          </a:xfrm>
          <a:prstGeom prst="rect">
            <a:avLst/>
          </a:prstGeom>
        </p:spPr>
      </p:pic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F405D639-D7A3-35BA-6E4D-E82E3D092EAE}"/>
              </a:ext>
            </a:extLst>
          </p:cNvPr>
          <p:cNvCxnSpPr>
            <a:cxnSpLocks/>
          </p:cNvCxnSpPr>
          <p:nvPr/>
        </p:nvCxnSpPr>
        <p:spPr>
          <a:xfrm>
            <a:off x="6032500" y="3498619"/>
            <a:ext cx="924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Resim 31">
            <a:extLst>
              <a:ext uri="{FF2B5EF4-FFF2-40B4-BE49-F238E27FC236}">
                <a16:creationId xmlns:a16="http://schemas.microsoft.com/office/drawing/2014/main" id="{9A184818-E02D-9BB9-3E62-4D7CB81C4D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070" y="1488967"/>
            <a:ext cx="613609" cy="117989"/>
          </a:xfrm>
          <a:prstGeom prst="rect">
            <a:avLst/>
          </a:prstGeom>
        </p:spPr>
      </p:pic>
      <p:pic>
        <p:nvPicPr>
          <p:cNvPr id="33" name="Resim 32">
            <a:extLst>
              <a:ext uri="{FF2B5EF4-FFF2-40B4-BE49-F238E27FC236}">
                <a16:creationId xmlns:a16="http://schemas.microsoft.com/office/drawing/2014/main" id="{918D90AF-A916-E141-3676-FCAFDAC510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070" y="1838093"/>
            <a:ext cx="594422" cy="149066"/>
          </a:xfrm>
          <a:prstGeom prst="rect">
            <a:avLst/>
          </a:prstGeom>
        </p:spPr>
      </p:pic>
      <p:sp>
        <p:nvSpPr>
          <p:cNvPr id="35" name="Metin kutusu 34">
            <a:extLst>
              <a:ext uri="{FF2B5EF4-FFF2-40B4-BE49-F238E27FC236}">
                <a16:creationId xmlns:a16="http://schemas.microsoft.com/office/drawing/2014/main" id="{15E506C6-3C86-A08C-7C5F-3B63D7262BEC}"/>
              </a:ext>
            </a:extLst>
          </p:cNvPr>
          <p:cNvSpPr txBox="1"/>
          <p:nvPr/>
        </p:nvSpPr>
        <p:spPr>
          <a:xfrm>
            <a:off x="9189024" y="1424850"/>
            <a:ext cx="3343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/>
              <a:t>: </a:t>
            </a:r>
            <a:r>
              <a:rPr lang="tr-TR" sz="1000" dirty="0" err="1"/>
              <a:t>Differential</a:t>
            </a:r>
            <a:r>
              <a:rPr lang="tr-TR" sz="1000" dirty="0"/>
              <a:t> gene </a:t>
            </a:r>
            <a:r>
              <a:rPr lang="tr-TR" sz="1000" dirty="0" err="1"/>
              <a:t>expression</a:t>
            </a:r>
            <a:r>
              <a:rPr lang="tr-TR" sz="1000" dirty="0"/>
              <a:t> </a:t>
            </a:r>
            <a:r>
              <a:rPr lang="tr-TR" sz="1000" dirty="0" err="1"/>
              <a:t>and</a:t>
            </a:r>
            <a:r>
              <a:rPr lang="tr-TR" sz="1000" dirty="0"/>
              <a:t> </a:t>
            </a:r>
            <a:r>
              <a:rPr lang="tr-TR" sz="1000" dirty="0" err="1"/>
              <a:t>eQTL</a:t>
            </a:r>
            <a:endParaRPr lang="tr-TR" sz="1000" dirty="0"/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B616A20C-6DCF-8F3F-BEB2-074A93011BDF}"/>
              </a:ext>
            </a:extLst>
          </p:cNvPr>
          <p:cNvSpPr txBox="1"/>
          <p:nvPr/>
        </p:nvSpPr>
        <p:spPr>
          <a:xfrm>
            <a:off x="9189024" y="1783687"/>
            <a:ext cx="3343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/>
              <a:t>: </a:t>
            </a:r>
            <a:r>
              <a:rPr lang="tr-TR" sz="1000" dirty="0" err="1"/>
              <a:t>Extending</a:t>
            </a:r>
            <a:r>
              <a:rPr lang="tr-TR" sz="1000" dirty="0"/>
              <a:t> model </a:t>
            </a:r>
            <a:r>
              <a:rPr lang="tr-TR" sz="1000" dirty="0" err="1"/>
              <a:t>for</a:t>
            </a:r>
            <a:r>
              <a:rPr lang="tr-TR" sz="1000" dirty="0"/>
              <a:t> CRISPR </a:t>
            </a:r>
            <a:r>
              <a:rPr lang="tr-TR" sz="1000" dirty="0" err="1"/>
              <a:t>screening</a:t>
            </a:r>
            <a:endParaRPr lang="tr-TR" sz="1000" dirty="0"/>
          </a:p>
        </p:txBody>
      </p: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7EAC5298-14C2-46A2-08A4-F30F445C1DD6}"/>
              </a:ext>
            </a:extLst>
          </p:cNvPr>
          <p:cNvCxnSpPr>
            <a:cxnSpLocks/>
          </p:cNvCxnSpPr>
          <p:nvPr/>
        </p:nvCxnSpPr>
        <p:spPr>
          <a:xfrm>
            <a:off x="429280" y="4272280"/>
            <a:ext cx="458468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Bağlayıcı 41">
            <a:extLst>
              <a:ext uri="{FF2B5EF4-FFF2-40B4-BE49-F238E27FC236}">
                <a16:creationId xmlns:a16="http://schemas.microsoft.com/office/drawing/2014/main" id="{7119D3AB-1BB4-5EF7-54CC-66A5CF922C33}"/>
              </a:ext>
            </a:extLst>
          </p:cNvPr>
          <p:cNvCxnSpPr>
            <a:cxnSpLocks/>
          </p:cNvCxnSpPr>
          <p:nvPr/>
        </p:nvCxnSpPr>
        <p:spPr>
          <a:xfrm>
            <a:off x="5013960" y="4272280"/>
            <a:ext cx="0" cy="165100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Bağlayıcı 43">
            <a:extLst>
              <a:ext uri="{FF2B5EF4-FFF2-40B4-BE49-F238E27FC236}">
                <a16:creationId xmlns:a16="http://schemas.microsoft.com/office/drawing/2014/main" id="{1104C22F-6153-B017-DB58-A3C085EB2879}"/>
              </a:ext>
            </a:extLst>
          </p:cNvPr>
          <p:cNvCxnSpPr>
            <a:cxnSpLocks/>
          </p:cNvCxnSpPr>
          <p:nvPr/>
        </p:nvCxnSpPr>
        <p:spPr>
          <a:xfrm>
            <a:off x="429280" y="5923280"/>
            <a:ext cx="458468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CBAF56CD-23AB-87BA-5C1F-7A6EA266F51F}"/>
              </a:ext>
            </a:extLst>
          </p:cNvPr>
          <p:cNvSpPr txBox="1"/>
          <p:nvPr/>
        </p:nvSpPr>
        <p:spPr>
          <a:xfrm>
            <a:off x="475660" y="5684009"/>
            <a:ext cx="1341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i="1" dirty="0"/>
              <a:t>(C) Human Cell Atlas</a:t>
            </a:r>
          </a:p>
        </p:txBody>
      </p:sp>
      <p:cxnSp>
        <p:nvCxnSpPr>
          <p:cNvPr id="47" name="Düz Bağlayıcı 46">
            <a:extLst>
              <a:ext uri="{FF2B5EF4-FFF2-40B4-BE49-F238E27FC236}">
                <a16:creationId xmlns:a16="http://schemas.microsoft.com/office/drawing/2014/main" id="{16708C6A-3B0D-7C99-B59D-D96DCDC86739}"/>
              </a:ext>
            </a:extLst>
          </p:cNvPr>
          <p:cNvCxnSpPr>
            <a:cxnSpLocks/>
          </p:cNvCxnSpPr>
          <p:nvPr/>
        </p:nvCxnSpPr>
        <p:spPr>
          <a:xfrm>
            <a:off x="426720" y="4272280"/>
            <a:ext cx="0" cy="165100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Bağlayıcı 47">
            <a:extLst>
              <a:ext uri="{FF2B5EF4-FFF2-40B4-BE49-F238E27FC236}">
                <a16:creationId xmlns:a16="http://schemas.microsoft.com/office/drawing/2014/main" id="{886DF99E-4498-AA17-2233-D9E525A9AD4A}"/>
              </a:ext>
            </a:extLst>
          </p:cNvPr>
          <p:cNvCxnSpPr>
            <a:cxnSpLocks/>
          </p:cNvCxnSpPr>
          <p:nvPr/>
        </p:nvCxnSpPr>
        <p:spPr>
          <a:xfrm>
            <a:off x="4582085" y="1375356"/>
            <a:ext cx="1932775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Düz Bağlayıcı 50">
            <a:extLst>
              <a:ext uri="{FF2B5EF4-FFF2-40B4-BE49-F238E27FC236}">
                <a16:creationId xmlns:a16="http://schemas.microsoft.com/office/drawing/2014/main" id="{E3160FBB-DE68-1FE2-E38A-2C3FD2B9300D}"/>
              </a:ext>
            </a:extLst>
          </p:cNvPr>
          <p:cNvCxnSpPr>
            <a:cxnSpLocks/>
          </p:cNvCxnSpPr>
          <p:nvPr/>
        </p:nvCxnSpPr>
        <p:spPr>
          <a:xfrm>
            <a:off x="6514859" y="1375356"/>
            <a:ext cx="0" cy="141351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Düz Bağlayıcı 51">
            <a:extLst>
              <a:ext uri="{FF2B5EF4-FFF2-40B4-BE49-F238E27FC236}">
                <a16:creationId xmlns:a16="http://schemas.microsoft.com/office/drawing/2014/main" id="{B0666C52-59B4-5400-E65F-97AE7CC37883}"/>
              </a:ext>
            </a:extLst>
          </p:cNvPr>
          <p:cNvCxnSpPr>
            <a:cxnSpLocks/>
          </p:cNvCxnSpPr>
          <p:nvPr/>
        </p:nvCxnSpPr>
        <p:spPr>
          <a:xfrm>
            <a:off x="4582084" y="2788866"/>
            <a:ext cx="1932775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Düz Bağlayıcı 59">
            <a:extLst>
              <a:ext uri="{FF2B5EF4-FFF2-40B4-BE49-F238E27FC236}">
                <a16:creationId xmlns:a16="http://schemas.microsoft.com/office/drawing/2014/main" id="{5F704882-EA5E-D118-AAB1-A52199293873}"/>
              </a:ext>
            </a:extLst>
          </p:cNvPr>
          <p:cNvCxnSpPr>
            <a:cxnSpLocks/>
          </p:cNvCxnSpPr>
          <p:nvPr/>
        </p:nvCxnSpPr>
        <p:spPr>
          <a:xfrm>
            <a:off x="4582084" y="1375356"/>
            <a:ext cx="0" cy="141351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Düz Bağlayıcı 1026">
            <a:extLst>
              <a:ext uri="{FF2B5EF4-FFF2-40B4-BE49-F238E27FC236}">
                <a16:creationId xmlns:a16="http://schemas.microsoft.com/office/drawing/2014/main" id="{2ED46339-39BE-9C91-FB86-B66767946FD0}"/>
              </a:ext>
            </a:extLst>
          </p:cNvPr>
          <p:cNvCxnSpPr>
            <a:cxnSpLocks/>
          </p:cNvCxnSpPr>
          <p:nvPr/>
        </p:nvCxnSpPr>
        <p:spPr>
          <a:xfrm>
            <a:off x="8599560" y="2270652"/>
            <a:ext cx="589464" cy="0"/>
          </a:xfrm>
          <a:prstGeom prst="line">
            <a:avLst/>
          </a:prstGeom>
          <a:ln>
            <a:solidFill>
              <a:srgbClr val="C1B6B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Metin kutusu 1029">
            <a:extLst>
              <a:ext uri="{FF2B5EF4-FFF2-40B4-BE49-F238E27FC236}">
                <a16:creationId xmlns:a16="http://schemas.microsoft.com/office/drawing/2014/main" id="{D3541171-1F44-2549-125F-8E2D08318845}"/>
              </a:ext>
            </a:extLst>
          </p:cNvPr>
          <p:cNvSpPr txBox="1"/>
          <p:nvPr/>
        </p:nvSpPr>
        <p:spPr>
          <a:xfrm>
            <a:off x="9189024" y="2135913"/>
            <a:ext cx="3343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/>
              <a:t>: </a:t>
            </a:r>
            <a:r>
              <a:rPr lang="tr-TR" sz="1000" dirty="0" err="1"/>
              <a:t>Planned</a:t>
            </a:r>
            <a:r>
              <a:rPr lang="tr-TR" sz="1000" dirty="0"/>
              <a:t> model </a:t>
            </a:r>
            <a:r>
              <a:rPr lang="tr-TR" sz="1000" dirty="0" err="1"/>
              <a:t>extensions</a:t>
            </a:r>
            <a:r>
              <a:rPr lang="tr-TR" sz="1000" dirty="0"/>
              <a:t> </a:t>
            </a:r>
          </a:p>
        </p:txBody>
      </p:sp>
      <p:sp>
        <p:nvSpPr>
          <p:cNvPr id="1031" name="Metin kutusu 1030">
            <a:extLst>
              <a:ext uri="{FF2B5EF4-FFF2-40B4-BE49-F238E27FC236}">
                <a16:creationId xmlns:a16="http://schemas.microsoft.com/office/drawing/2014/main" id="{8E446EF0-921E-CA89-EBA8-10EC168CE2A3}"/>
              </a:ext>
            </a:extLst>
          </p:cNvPr>
          <p:cNvSpPr txBox="1"/>
          <p:nvPr/>
        </p:nvSpPr>
        <p:spPr>
          <a:xfrm>
            <a:off x="8444520" y="4591061"/>
            <a:ext cx="1178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i="1" dirty="0"/>
              <a:t>(E) Business </a:t>
            </a:r>
            <a:r>
              <a:rPr lang="tr-TR" sz="900" i="1" dirty="0" err="1"/>
              <a:t>Logic</a:t>
            </a:r>
            <a:endParaRPr lang="tr-TR" sz="900" i="1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88EF9A05-4B02-3544-E49B-0EC172FF3031}"/>
              </a:ext>
            </a:extLst>
          </p:cNvPr>
          <p:cNvSpPr txBox="1"/>
          <p:nvPr/>
        </p:nvSpPr>
        <p:spPr>
          <a:xfrm>
            <a:off x="873850" y="467360"/>
            <a:ext cx="1018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32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Milestones</a:t>
            </a:r>
            <a:endParaRPr lang="tr-TR" sz="32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Düz Bağlayıcı 3">
            <a:extLst>
              <a:ext uri="{FF2B5EF4-FFF2-40B4-BE49-F238E27FC236}">
                <a16:creationId xmlns:a16="http://schemas.microsoft.com/office/drawing/2014/main" id="{42DA6E45-9413-294B-C07D-0C94683B7E44}"/>
              </a:ext>
            </a:extLst>
          </p:cNvPr>
          <p:cNvCxnSpPr>
            <a:cxnSpLocks/>
          </p:cNvCxnSpPr>
          <p:nvPr/>
        </p:nvCxnSpPr>
        <p:spPr>
          <a:xfrm>
            <a:off x="6514859" y="2986872"/>
            <a:ext cx="4587468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3B1553FB-305D-2703-ECA3-EF7AF8BE59DB}"/>
              </a:ext>
            </a:extLst>
          </p:cNvPr>
          <p:cNvCxnSpPr>
            <a:cxnSpLocks/>
          </p:cNvCxnSpPr>
          <p:nvPr/>
        </p:nvCxnSpPr>
        <p:spPr>
          <a:xfrm>
            <a:off x="6486919" y="2986872"/>
            <a:ext cx="0" cy="2780881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B82A2A02-26C3-D035-E079-034B54C78575}"/>
              </a:ext>
            </a:extLst>
          </p:cNvPr>
          <p:cNvCxnSpPr>
            <a:cxnSpLocks/>
          </p:cNvCxnSpPr>
          <p:nvPr/>
        </p:nvCxnSpPr>
        <p:spPr>
          <a:xfrm>
            <a:off x="6514859" y="5735152"/>
            <a:ext cx="4587468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5EB84C8E-D093-D377-03A9-7CAF76DF698E}"/>
              </a:ext>
            </a:extLst>
          </p:cNvPr>
          <p:cNvCxnSpPr>
            <a:cxnSpLocks/>
          </p:cNvCxnSpPr>
          <p:nvPr/>
        </p:nvCxnSpPr>
        <p:spPr>
          <a:xfrm>
            <a:off x="11102327" y="2986872"/>
            <a:ext cx="0" cy="2780881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A599395D-CAEC-BF97-C082-D7AA835F345C}"/>
              </a:ext>
            </a:extLst>
          </p:cNvPr>
          <p:cNvCxnSpPr/>
          <p:nvPr/>
        </p:nvCxnSpPr>
        <p:spPr>
          <a:xfrm>
            <a:off x="7874000" y="3764280"/>
            <a:ext cx="584200" cy="185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32AB63DF-2007-D9A5-883B-27C9139F258F}"/>
              </a:ext>
            </a:extLst>
          </p:cNvPr>
          <p:cNvCxnSpPr/>
          <p:nvPr/>
        </p:nvCxnSpPr>
        <p:spPr>
          <a:xfrm>
            <a:off x="9289778" y="4471159"/>
            <a:ext cx="418102" cy="3901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Redis · GitHub">
            <a:extLst>
              <a:ext uri="{FF2B5EF4-FFF2-40B4-BE49-F238E27FC236}">
                <a16:creationId xmlns:a16="http://schemas.microsoft.com/office/drawing/2014/main" id="{147113C4-8257-B5A1-E8CD-FCEAC88BA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065" y="4745109"/>
            <a:ext cx="784957" cy="78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Düz Ok Bağlayıcısı 38">
            <a:extLst>
              <a:ext uri="{FF2B5EF4-FFF2-40B4-BE49-F238E27FC236}">
                <a16:creationId xmlns:a16="http://schemas.microsoft.com/office/drawing/2014/main" id="{105C0D56-9D72-8222-9E99-345D9D47D729}"/>
              </a:ext>
            </a:extLst>
          </p:cNvPr>
          <p:cNvCxnSpPr/>
          <p:nvPr/>
        </p:nvCxnSpPr>
        <p:spPr>
          <a:xfrm flipH="1">
            <a:off x="8166100" y="4639742"/>
            <a:ext cx="292100" cy="2637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E7BCA8B1-0E60-1ABE-C091-B62F67D56F5E}"/>
              </a:ext>
            </a:extLst>
          </p:cNvPr>
          <p:cNvSpPr txBox="1"/>
          <p:nvPr/>
        </p:nvSpPr>
        <p:spPr>
          <a:xfrm>
            <a:off x="7329698" y="5430950"/>
            <a:ext cx="1178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i="1" dirty="0"/>
              <a:t>(F) </a:t>
            </a:r>
            <a:r>
              <a:rPr lang="tr-TR" sz="900" i="1" dirty="0" err="1"/>
              <a:t>Redis</a:t>
            </a:r>
            <a:r>
              <a:rPr lang="tr-TR" sz="900" i="1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147245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1491A0-1DA1-4F04-F54A-A157C3D2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Technology</a:t>
            </a:r>
            <a:r>
              <a:rPr lang="tr-TR" dirty="0"/>
              <a:t> </a:t>
            </a:r>
            <a:r>
              <a:rPr lang="tr-TR" dirty="0" err="1"/>
              <a:t>Flow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8A7889-D348-5499-EDCE-707DB5BE9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tr-TR" dirty="0"/>
              <a:t>1. Data Integration: </a:t>
            </a:r>
          </a:p>
          <a:p>
            <a:pPr marL="0" indent="0">
              <a:buNone/>
            </a:pPr>
            <a:r>
              <a:rPr lang="tr-TR" dirty="0"/>
              <a:t>	- </a:t>
            </a:r>
            <a:r>
              <a:rPr lang="tr-TR" dirty="0" err="1"/>
              <a:t>sfaira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- Collection </a:t>
            </a:r>
            <a:r>
              <a:rPr lang="tr-TR" dirty="0" err="1"/>
              <a:t>level</a:t>
            </a:r>
            <a:r>
              <a:rPr lang="tr-TR" dirty="0"/>
              <a:t> data (</a:t>
            </a:r>
            <a:r>
              <a:rPr lang="tr-TR" dirty="0" err="1"/>
              <a:t>cellxgene</a:t>
            </a:r>
            <a:r>
              <a:rPr lang="tr-TR" dirty="0"/>
              <a:t>)</a:t>
            </a:r>
          </a:p>
          <a:p>
            <a:pPr marL="0" indent="0">
              <a:buNone/>
            </a:pPr>
            <a:r>
              <a:rPr lang="tr-TR" dirty="0"/>
              <a:t>	- Atlas </a:t>
            </a:r>
            <a:r>
              <a:rPr lang="tr-TR" dirty="0" err="1"/>
              <a:t>level</a:t>
            </a:r>
            <a:r>
              <a:rPr lang="tr-TR" dirty="0"/>
              <a:t> data (HCA)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2. Data </a:t>
            </a:r>
            <a:r>
              <a:rPr lang="tr-TR" dirty="0" err="1"/>
              <a:t>Processor</a:t>
            </a:r>
            <a:r>
              <a:rPr lang="tr-TR" dirty="0"/>
              <a:t>: </a:t>
            </a:r>
          </a:p>
          <a:p>
            <a:pPr marL="0" indent="0">
              <a:buNone/>
            </a:pPr>
            <a:r>
              <a:rPr lang="tr-TR" dirty="0"/>
              <a:t>	- </a:t>
            </a:r>
            <a:r>
              <a:rPr lang="tr-TR" dirty="0" err="1"/>
              <a:t>scPower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- </a:t>
            </a:r>
            <a:r>
              <a:rPr lang="tr-TR" dirty="0" err="1"/>
              <a:t>Extension</a:t>
            </a:r>
            <a:r>
              <a:rPr lang="tr-TR" dirty="0"/>
              <a:t> of it </a:t>
            </a:r>
            <a:r>
              <a:rPr lang="tr-TR" dirty="0" err="1"/>
              <a:t>with</a:t>
            </a:r>
            <a:r>
              <a:rPr lang="tr-TR" dirty="0"/>
              <a:t> CRISPR </a:t>
            </a:r>
            <a:r>
              <a:rPr lang="tr-TR" dirty="0" err="1"/>
              <a:t>methods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- </a:t>
            </a:r>
            <a:r>
              <a:rPr lang="tr-TR" dirty="0" err="1"/>
              <a:t>Shiny</a:t>
            </a:r>
            <a:r>
              <a:rPr lang="tr-TR" dirty="0"/>
              <a:t> web </a:t>
            </a:r>
            <a:r>
              <a:rPr lang="tr-TR" dirty="0" err="1"/>
              <a:t>package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3. </a:t>
            </a:r>
            <a:r>
              <a:rPr lang="tr-TR" dirty="0" err="1"/>
              <a:t>Store</a:t>
            </a:r>
            <a:r>
              <a:rPr lang="tr-TR" dirty="0"/>
              <a:t> / </a:t>
            </a:r>
            <a:r>
              <a:rPr lang="tr-TR" dirty="0" err="1"/>
              <a:t>Handle</a:t>
            </a:r>
            <a:r>
              <a:rPr lang="tr-TR" dirty="0"/>
              <a:t> / </a:t>
            </a:r>
            <a:r>
              <a:rPr lang="tr-TR" dirty="0" err="1"/>
              <a:t>Browse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	- Database </a:t>
            </a:r>
            <a:r>
              <a:rPr lang="tr-TR" dirty="0" err="1"/>
              <a:t>credentials</a:t>
            </a:r>
            <a:r>
              <a:rPr lang="tr-TR" dirty="0"/>
              <a:t> &amp; </a:t>
            </a:r>
            <a:r>
              <a:rPr lang="tr-TR" dirty="0" err="1"/>
              <a:t>queries</a:t>
            </a: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	- </a:t>
            </a:r>
            <a:r>
              <a:rPr lang="tr-TR" dirty="0" err="1"/>
              <a:t>Handler</a:t>
            </a:r>
            <a:r>
              <a:rPr lang="tr-TR" dirty="0"/>
              <a:t> Services </a:t>
            </a:r>
          </a:p>
          <a:p>
            <a:pPr marL="0" indent="0">
              <a:buNone/>
            </a:pPr>
            <a:r>
              <a:rPr lang="tr-TR" dirty="0"/>
              <a:t>	- Web Server </a:t>
            </a:r>
          </a:p>
          <a:p>
            <a:pPr marL="0" indent="0">
              <a:buNone/>
            </a:pPr>
            <a:r>
              <a:rPr lang="tr-TR" dirty="0"/>
              <a:t>	- JWT </a:t>
            </a:r>
            <a:r>
              <a:rPr lang="tr-TR" dirty="0" err="1"/>
              <a:t>authentication</a:t>
            </a:r>
            <a:r>
              <a:rPr lang="tr-TR" dirty="0"/>
              <a:t> </a:t>
            </a:r>
            <a:r>
              <a:rPr lang="tr-TR" dirty="0" err="1"/>
              <a:t>tokenization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AC03F2C-87E2-29A1-48FD-FAF461C0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504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2B5ABB-CEBA-3074-46D0-01C20DBD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Technology</a:t>
            </a:r>
            <a:r>
              <a:rPr lang="tr-TR" dirty="0"/>
              <a:t> </a:t>
            </a:r>
            <a:r>
              <a:rPr lang="tr-TR" dirty="0" err="1"/>
              <a:t>Stack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C29657E-D5EF-07F0-0780-871A48AE1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825625"/>
            <a:ext cx="10947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/>
              <a:t> </a:t>
            </a:r>
            <a:r>
              <a:rPr lang="tr-TR" sz="2400" dirty="0" err="1"/>
              <a:t>sfaira</a:t>
            </a:r>
            <a:r>
              <a:rPr lang="tr-TR" sz="2400" dirty="0"/>
              <a:t>					  : Python</a:t>
            </a:r>
          </a:p>
          <a:p>
            <a:pPr marL="0" indent="0">
              <a:buNone/>
            </a:pPr>
            <a:r>
              <a:rPr lang="tr-TR" sz="2400" dirty="0"/>
              <a:t> </a:t>
            </a:r>
            <a:r>
              <a:rPr lang="tr-TR" sz="2400" dirty="0" err="1"/>
              <a:t>cellxgene</a:t>
            </a:r>
            <a:r>
              <a:rPr lang="tr-TR" sz="2400" dirty="0"/>
              <a:t>				  : </a:t>
            </a:r>
            <a:r>
              <a:rPr lang="tr-TR" sz="2400" dirty="0" err="1"/>
              <a:t>Go</a:t>
            </a:r>
            <a:r>
              <a:rPr lang="tr-TR" sz="2400" dirty="0"/>
              <a:t>, </a:t>
            </a:r>
            <a:r>
              <a:rPr lang="tr-TR" sz="2400" dirty="0" err="1"/>
              <a:t>Javascript</a:t>
            </a:r>
            <a:endParaRPr lang="tr-TR" sz="2400" dirty="0"/>
          </a:p>
          <a:p>
            <a:pPr marL="0" indent="0">
              <a:buNone/>
            </a:pPr>
            <a:r>
              <a:rPr lang="tr-TR" sz="2400" dirty="0"/>
              <a:t> HCA					  : </a:t>
            </a:r>
            <a:r>
              <a:rPr lang="tr-TR" sz="2400" dirty="0" err="1"/>
              <a:t>Go</a:t>
            </a:r>
            <a:endParaRPr lang="tr-TR" sz="2400" dirty="0"/>
          </a:p>
          <a:p>
            <a:pPr marL="0" indent="0">
              <a:buNone/>
            </a:pPr>
            <a:r>
              <a:rPr lang="tr-TR" sz="2400" dirty="0"/>
              <a:t> </a:t>
            </a:r>
            <a:r>
              <a:rPr lang="tr-TR" sz="2400" dirty="0" err="1"/>
              <a:t>scPower</a:t>
            </a:r>
            <a:r>
              <a:rPr lang="tr-TR" sz="2400" dirty="0"/>
              <a:t> &amp; CRISPR </a:t>
            </a:r>
            <a:r>
              <a:rPr lang="tr-TR" sz="2400" dirty="0" err="1"/>
              <a:t>extension</a:t>
            </a:r>
            <a:r>
              <a:rPr lang="tr-TR" sz="2400" dirty="0"/>
              <a:t>	  	  : R</a:t>
            </a:r>
          </a:p>
          <a:p>
            <a:pPr marL="0" indent="0">
              <a:buNone/>
            </a:pPr>
            <a:r>
              <a:rPr lang="tr-TR" sz="2400" dirty="0"/>
              <a:t> Database				  : </a:t>
            </a:r>
            <a:r>
              <a:rPr lang="tr-TR" sz="2400" dirty="0" err="1"/>
              <a:t>PostgreSQL</a:t>
            </a:r>
            <a:r>
              <a:rPr lang="tr-TR" sz="2400" dirty="0"/>
              <a:t>, </a:t>
            </a:r>
            <a:r>
              <a:rPr lang="tr-TR" sz="2400" dirty="0" err="1"/>
              <a:t>PgAdmin</a:t>
            </a:r>
            <a:r>
              <a:rPr lang="tr-TR" sz="2400" dirty="0"/>
              <a:t>, </a:t>
            </a:r>
            <a:r>
              <a:rPr lang="tr-TR" sz="2400" dirty="0" err="1"/>
              <a:t>TablePlus</a:t>
            </a:r>
            <a:endParaRPr lang="tr-TR" sz="2400" dirty="0"/>
          </a:p>
          <a:p>
            <a:pPr marL="0" indent="0">
              <a:buNone/>
            </a:pPr>
            <a:r>
              <a:rPr lang="tr-TR" sz="2400" dirty="0"/>
              <a:t> Services				  : </a:t>
            </a:r>
            <a:r>
              <a:rPr lang="tr-TR" sz="2400" dirty="0" err="1"/>
              <a:t>Go</a:t>
            </a:r>
            <a:r>
              <a:rPr lang="tr-TR" sz="2400" dirty="0"/>
              <a:t>, </a:t>
            </a:r>
            <a:r>
              <a:rPr lang="tr-TR" sz="2400" dirty="0" err="1"/>
              <a:t>Postman</a:t>
            </a:r>
            <a:endParaRPr lang="tr-TR" sz="2400" dirty="0"/>
          </a:p>
          <a:p>
            <a:pPr marL="0" indent="0">
              <a:buNone/>
            </a:pPr>
            <a:r>
              <a:rPr lang="tr-TR" sz="2400" dirty="0"/>
              <a:t> </a:t>
            </a:r>
            <a:r>
              <a:rPr lang="tr-TR" sz="2400" dirty="0" err="1"/>
              <a:t>Authentication</a:t>
            </a:r>
            <a:r>
              <a:rPr lang="tr-TR" sz="2400" dirty="0"/>
              <a:t> (</a:t>
            </a:r>
            <a:r>
              <a:rPr lang="tr-TR" sz="2400" dirty="0" err="1"/>
              <a:t>middleware</a:t>
            </a:r>
            <a:r>
              <a:rPr lang="tr-TR" sz="2400" dirty="0"/>
              <a:t>) 	  : </a:t>
            </a:r>
            <a:r>
              <a:rPr lang="tr-TR" sz="2400" dirty="0" err="1"/>
              <a:t>Redis</a:t>
            </a:r>
            <a:endParaRPr lang="tr-TR" sz="2400" dirty="0"/>
          </a:p>
          <a:p>
            <a:pPr marL="0" indent="0">
              <a:buNone/>
            </a:pPr>
            <a:r>
              <a:rPr lang="tr-TR" sz="2400" dirty="0"/>
              <a:t> Web server				  : Vue.js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BC0EAA6-90D4-50BC-5BBE-FE0CAE63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7</a:t>
            </a:fld>
            <a:endParaRPr lang="en-DE"/>
          </a:p>
        </p:txBody>
      </p:sp>
      <p:sp>
        <p:nvSpPr>
          <p:cNvPr id="14" name="Sol Ayraç 13">
            <a:extLst>
              <a:ext uri="{FF2B5EF4-FFF2-40B4-BE49-F238E27FC236}">
                <a16:creationId xmlns:a16="http://schemas.microsoft.com/office/drawing/2014/main" id="{CB694934-F735-51BA-A12D-25EA5899AEC5}"/>
              </a:ext>
            </a:extLst>
          </p:cNvPr>
          <p:cNvSpPr/>
          <p:nvPr/>
        </p:nvSpPr>
        <p:spPr>
          <a:xfrm>
            <a:off x="731520" y="1752600"/>
            <a:ext cx="251460" cy="13255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Sol Ayraç 14">
            <a:extLst>
              <a:ext uri="{FF2B5EF4-FFF2-40B4-BE49-F238E27FC236}">
                <a16:creationId xmlns:a16="http://schemas.microsoft.com/office/drawing/2014/main" id="{057D3872-FA37-84BE-71E9-79C24498C27B}"/>
              </a:ext>
            </a:extLst>
          </p:cNvPr>
          <p:cNvSpPr/>
          <p:nvPr/>
        </p:nvSpPr>
        <p:spPr>
          <a:xfrm>
            <a:off x="661636" y="3635057"/>
            <a:ext cx="353128" cy="1861503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36ABAAB5-4D90-8FA9-6E89-AAE00AA0F144}"/>
              </a:ext>
            </a:extLst>
          </p:cNvPr>
          <p:cNvCxnSpPr/>
          <p:nvPr/>
        </p:nvCxnSpPr>
        <p:spPr>
          <a:xfrm flipH="1">
            <a:off x="631156" y="3408680"/>
            <a:ext cx="321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2E7EA09D-78BF-EBB1-7637-4DEF4E7E8842}"/>
              </a:ext>
            </a:extLst>
          </p:cNvPr>
          <p:cNvSpPr txBox="1"/>
          <p:nvPr/>
        </p:nvSpPr>
        <p:spPr>
          <a:xfrm>
            <a:off x="144780" y="22631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DI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2E7C2711-BCFA-57A3-2815-5CC8FFE08D9C}"/>
              </a:ext>
            </a:extLst>
          </p:cNvPr>
          <p:cNvSpPr txBox="1"/>
          <p:nvPr/>
        </p:nvSpPr>
        <p:spPr>
          <a:xfrm>
            <a:off x="144780" y="322401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DP</a:t>
            </a:r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C25A4E13-88EC-6765-9ED6-448C8ED6A301}"/>
              </a:ext>
            </a:extLst>
          </p:cNvPr>
          <p:cNvSpPr txBox="1"/>
          <p:nvPr/>
        </p:nvSpPr>
        <p:spPr>
          <a:xfrm>
            <a:off x="120616" y="438114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SHB</a:t>
            </a: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3E9FFA6C-483D-5491-CB79-8ED4D8B20075}"/>
              </a:ext>
            </a:extLst>
          </p:cNvPr>
          <p:cNvSpPr txBox="1"/>
          <p:nvPr/>
        </p:nvSpPr>
        <p:spPr>
          <a:xfrm>
            <a:off x="8780780" y="658574"/>
            <a:ext cx="30962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i="1" dirty="0"/>
              <a:t>DI    : Data Integration</a:t>
            </a:r>
            <a:br>
              <a:rPr lang="tr-TR" sz="1400" i="1" dirty="0"/>
            </a:br>
            <a:r>
              <a:rPr lang="tr-TR" sz="1400" i="1" dirty="0"/>
              <a:t>DP   : Data </a:t>
            </a:r>
            <a:r>
              <a:rPr lang="tr-TR" sz="1400" i="1" dirty="0" err="1"/>
              <a:t>Processing</a:t>
            </a:r>
            <a:br>
              <a:rPr lang="tr-TR" sz="1400" i="1" dirty="0"/>
            </a:br>
            <a:r>
              <a:rPr lang="tr-TR" sz="1400" i="1" dirty="0"/>
              <a:t>SHB : </a:t>
            </a:r>
            <a:r>
              <a:rPr lang="tr-TR" sz="1400" i="1" dirty="0" err="1"/>
              <a:t>Store</a:t>
            </a:r>
            <a:r>
              <a:rPr lang="tr-TR" sz="1400" i="1" dirty="0"/>
              <a:t> / </a:t>
            </a:r>
            <a:r>
              <a:rPr lang="tr-TR" sz="1400" i="1" dirty="0" err="1"/>
              <a:t>Handle</a:t>
            </a:r>
            <a:r>
              <a:rPr lang="tr-TR" sz="1400" i="1" dirty="0"/>
              <a:t> / </a:t>
            </a:r>
            <a:r>
              <a:rPr lang="tr-TR" sz="1400" i="1" dirty="0" err="1"/>
              <a:t>Browse</a:t>
            </a:r>
            <a:endParaRPr lang="tr-TR" sz="1400" i="1" dirty="0"/>
          </a:p>
        </p:txBody>
      </p:sp>
    </p:spTree>
    <p:extLst>
      <p:ext uri="{BB962C8B-B14F-4D97-AF65-F5344CB8AC3E}">
        <p14:creationId xmlns:p14="http://schemas.microsoft.com/office/powerpoint/2010/main" val="3678294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A79ECD4-9B7D-D660-A668-F52D1B9D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8</a:t>
            </a:fld>
            <a:endParaRPr lang="en-DE"/>
          </a:p>
        </p:txBody>
      </p:sp>
      <p:graphicFrame>
        <p:nvGraphicFramePr>
          <p:cNvPr id="9" name="Tablo 5">
            <a:extLst>
              <a:ext uri="{FF2B5EF4-FFF2-40B4-BE49-F238E27FC236}">
                <a16:creationId xmlns:a16="http://schemas.microsoft.com/office/drawing/2014/main" id="{616ADD4A-61DB-08D9-A44A-BD8848E50CD3}"/>
              </a:ext>
            </a:extLst>
          </p:cNvPr>
          <p:cNvGraphicFramePr>
            <a:graphicFrameLocks noGrp="1"/>
          </p:cNvGraphicFramePr>
          <p:nvPr/>
        </p:nvGraphicFramePr>
        <p:xfrm>
          <a:off x="873850" y="1420147"/>
          <a:ext cx="932679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830">
                  <a:extLst>
                    <a:ext uri="{9D8B030D-6E8A-4147-A177-3AD203B41FA5}">
                      <a16:colId xmlns:a16="http://schemas.microsoft.com/office/drawing/2014/main" val="2243085539"/>
                    </a:ext>
                  </a:extLst>
                </a:gridCol>
                <a:gridCol w="2753360">
                  <a:extLst>
                    <a:ext uri="{9D8B030D-6E8A-4147-A177-3AD203B41FA5}">
                      <a16:colId xmlns:a16="http://schemas.microsoft.com/office/drawing/2014/main" val="83778310"/>
                    </a:ext>
                  </a:extLst>
                </a:gridCol>
                <a:gridCol w="985520">
                  <a:extLst>
                    <a:ext uri="{9D8B030D-6E8A-4147-A177-3AD203B41FA5}">
                      <a16:colId xmlns:a16="http://schemas.microsoft.com/office/drawing/2014/main" val="1380767616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1188734558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378482424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4110723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Marker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Tissue</a:t>
                      </a:r>
                      <a:r>
                        <a:rPr lang="tr-TR" dirty="0"/>
                        <a:t>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Disease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Assay</a:t>
                      </a:r>
                      <a:r>
                        <a:rPr lang="tr-TR" dirty="0"/>
                        <a:t>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Organism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Number</a:t>
                      </a:r>
                      <a:r>
                        <a:rPr lang="tr-TR" dirty="0"/>
                        <a:t> of </a:t>
                      </a:r>
                      <a:r>
                        <a:rPr lang="tr-TR" dirty="0" err="1"/>
                        <a:t>Cells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908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muscle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tissue</a:t>
                      </a:r>
                      <a:b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tr-T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muscle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abdomen</a:t>
                      </a:r>
                      <a:b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tr-T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muscle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tr-T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pelvic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diaphragm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10x3’v3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Homo sapiens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14.507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28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Homo sapiens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329.762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2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Prostate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gland</a:t>
                      </a:r>
                      <a:br>
                        <a:rPr lang="tr-TR" dirty="0"/>
                      </a:br>
                      <a:r>
                        <a:rPr lang="tr-TR" dirty="0" err="1"/>
                        <a:t>Urethra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10x3’v2</a:t>
                      </a:r>
                      <a:br>
                        <a:rPr lang="tr-TR" dirty="0"/>
                      </a:br>
                      <a:r>
                        <a:rPr lang="tr-TR" dirty="0"/>
                        <a:t>10x3’v3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Mus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musculus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1.647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908666"/>
                  </a:ext>
                </a:extLst>
              </a:tr>
            </a:tbl>
          </a:graphicData>
        </a:graphic>
      </p:graphicFrame>
      <p:sp>
        <p:nvSpPr>
          <p:cNvPr id="10" name="Metin kutusu 9">
            <a:extLst>
              <a:ext uri="{FF2B5EF4-FFF2-40B4-BE49-F238E27FC236}">
                <a16:creationId xmlns:a16="http://schemas.microsoft.com/office/drawing/2014/main" id="{A1E4B048-E9B6-9B67-DBA5-26B55B6F5918}"/>
              </a:ext>
            </a:extLst>
          </p:cNvPr>
          <p:cNvSpPr txBox="1"/>
          <p:nvPr/>
        </p:nvSpPr>
        <p:spPr>
          <a:xfrm>
            <a:off x="873850" y="459452"/>
            <a:ext cx="1018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A51E3CE3-DF4F-3E4B-C0D7-0F7640CFC9DA}"/>
              </a:ext>
            </a:extLst>
          </p:cNvPr>
          <p:cNvSpPr txBox="1"/>
          <p:nvPr/>
        </p:nvSpPr>
        <p:spPr>
          <a:xfrm>
            <a:off x="873850" y="4092228"/>
            <a:ext cx="102793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sz="1600" b="0" i="1" dirty="0">
                <a:solidFill>
                  <a:srgbClr val="10161A"/>
                </a:solidFill>
                <a:effectLst/>
                <a:latin typeface="Inter"/>
              </a:rPr>
              <a:t>A </a:t>
            </a:r>
            <a:r>
              <a:rPr lang="en-US" sz="1600" b="0" i="1" dirty="0">
                <a:solidFill>
                  <a:srgbClr val="10161A"/>
                </a:solidFill>
                <a:effectLst/>
                <a:latin typeface="Inter"/>
              </a:rPr>
              <a:t>benchmark, first-draft human cell atlas of nearly 500,000 cells from 24 organs of 15 normal human subjects. This work is the product of the Tabula Sapiens Consortium.</a:t>
            </a:r>
            <a:endParaRPr lang="tr-TR" sz="1600" b="0" i="1" dirty="0">
              <a:solidFill>
                <a:srgbClr val="10161A"/>
              </a:solidFill>
              <a:effectLst/>
              <a:latin typeface="Inter"/>
            </a:endParaRPr>
          </a:p>
          <a:p>
            <a:pPr marL="342900" indent="-342900">
              <a:buFont typeface="+mj-lt"/>
              <a:buAutoNum type="arabicPeriod"/>
            </a:pPr>
            <a:endParaRPr lang="tr-TR" sz="1600" i="1" dirty="0">
              <a:solidFill>
                <a:srgbClr val="10161A"/>
              </a:solidFill>
              <a:latin typeface="Inter"/>
            </a:endParaRPr>
          </a:p>
          <a:p>
            <a:pPr marL="342900" indent="-342900">
              <a:buFont typeface="+mj-lt"/>
              <a:buAutoNum type="arabicPeriod"/>
            </a:pPr>
            <a:r>
              <a:rPr lang="tr-TR" sz="1600" b="0" i="1" dirty="0" err="1">
                <a:solidFill>
                  <a:srgbClr val="10161A"/>
                </a:solidFill>
                <a:effectLst/>
                <a:latin typeface="Inter"/>
              </a:rPr>
              <a:t>By</a:t>
            </a:r>
            <a:r>
              <a:rPr lang="tr-TR" sz="1600" b="0" i="1" dirty="0">
                <a:solidFill>
                  <a:srgbClr val="10161A"/>
                </a:solidFill>
                <a:effectLst/>
                <a:latin typeface="Inter"/>
              </a:rPr>
              <a:t> </a:t>
            </a:r>
            <a:r>
              <a:rPr lang="tr-TR" sz="1600" b="0" i="1" dirty="0" err="1">
                <a:solidFill>
                  <a:srgbClr val="10161A"/>
                </a:solidFill>
                <a:effectLst/>
                <a:latin typeface="Inter"/>
              </a:rPr>
              <a:t>surveyin</a:t>
            </a:r>
            <a:r>
              <a:rPr lang="tr-TR" sz="1600" i="1" dirty="0" err="1">
                <a:solidFill>
                  <a:srgbClr val="10161A"/>
                </a:solidFill>
                <a:latin typeface="Inter"/>
              </a:rPr>
              <a:t>g</a:t>
            </a:r>
            <a:r>
              <a:rPr lang="tr-TR" sz="1600" i="1" dirty="0">
                <a:solidFill>
                  <a:srgbClr val="10161A"/>
                </a:solidFill>
                <a:latin typeface="Inter"/>
              </a:rPr>
              <a:t> </a:t>
            </a:r>
            <a:r>
              <a:rPr lang="tr-TR" sz="1600" b="0" i="1" dirty="0" err="1">
                <a:solidFill>
                  <a:srgbClr val="10161A"/>
                </a:solidFill>
                <a:effectLst/>
                <a:latin typeface="Inter"/>
              </a:rPr>
              <a:t>the</a:t>
            </a:r>
            <a:r>
              <a:rPr lang="tr-TR" sz="1600" b="0" i="1" dirty="0">
                <a:solidFill>
                  <a:srgbClr val="10161A"/>
                </a:solidFill>
                <a:effectLst/>
                <a:latin typeface="Inter"/>
              </a:rPr>
              <a:t> </a:t>
            </a:r>
            <a:r>
              <a:rPr lang="tr-TR" sz="1600" b="0" i="1" dirty="0" err="1">
                <a:solidFill>
                  <a:srgbClr val="10161A"/>
                </a:solidFill>
                <a:effectLst/>
                <a:latin typeface="Inter"/>
              </a:rPr>
              <a:t>immune</a:t>
            </a:r>
            <a:r>
              <a:rPr lang="tr-TR" sz="1600" b="0" i="1" dirty="0">
                <a:solidFill>
                  <a:srgbClr val="10161A"/>
                </a:solidFill>
                <a:effectLst/>
                <a:latin typeface="Inter"/>
              </a:rPr>
              <a:t> </a:t>
            </a:r>
            <a:r>
              <a:rPr lang="tr-TR" sz="1600" b="0" i="1" dirty="0" err="1">
                <a:solidFill>
                  <a:srgbClr val="10161A"/>
                </a:solidFill>
                <a:effectLst/>
                <a:latin typeface="Inter"/>
              </a:rPr>
              <a:t>compartment</a:t>
            </a:r>
            <a:r>
              <a:rPr lang="tr-TR" sz="1600" i="1" dirty="0">
                <a:solidFill>
                  <a:srgbClr val="10161A"/>
                </a:solidFill>
                <a:latin typeface="Inter"/>
              </a:rPr>
              <a:t> of </a:t>
            </a:r>
            <a:r>
              <a:rPr lang="en-US" sz="1600" b="0" i="1" dirty="0">
                <a:solidFill>
                  <a:srgbClr val="10161A"/>
                </a:solidFill>
                <a:effectLst/>
                <a:latin typeface="Inter"/>
              </a:rPr>
              <a:t>16 tissues from 12 adult donors by single-cell RNA sequencing and VDJ sequencing generating a dataset of</a:t>
            </a:r>
            <a:r>
              <a:rPr lang="tr-TR" sz="1600" b="0" i="1" dirty="0">
                <a:solidFill>
                  <a:srgbClr val="10161A"/>
                </a:solidFill>
                <a:effectLst/>
                <a:latin typeface="Inter"/>
              </a:rPr>
              <a:t> </a:t>
            </a:r>
            <a:r>
              <a:rPr lang="en-US" sz="1600" b="0" i="1" dirty="0">
                <a:solidFill>
                  <a:srgbClr val="10161A"/>
                </a:solidFill>
                <a:effectLst/>
                <a:latin typeface="Inter"/>
              </a:rPr>
              <a:t>~360,000 cells.</a:t>
            </a:r>
            <a:endParaRPr lang="tr-TR" sz="1600" b="0" i="1" dirty="0">
              <a:solidFill>
                <a:srgbClr val="10161A"/>
              </a:solidFill>
              <a:effectLst/>
              <a:latin typeface="Inter"/>
            </a:endParaRPr>
          </a:p>
          <a:p>
            <a:pPr marL="342900" indent="-342900">
              <a:buFont typeface="+mj-lt"/>
              <a:buAutoNum type="arabicPeriod"/>
            </a:pPr>
            <a:endParaRPr lang="tr-TR" sz="1600" i="1" dirty="0">
              <a:solidFill>
                <a:srgbClr val="10161A"/>
              </a:solidFill>
              <a:latin typeface="Inter"/>
            </a:endParaRPr>
          </a:p>
          <a:p>
            <a:pPr marL="342900" indent="-342900">
              <a:buFont typeface="+mj-lt"/>
              <a:buAutoNum type="arabicPeriod"/>
            </a:pPr>
            <a:r>
              <a:rPr lang="tr-TR" sz="1600" i="1" dirty="0">
                <a:solidFill>
                  <a:srgbClr val="10161A"/>
                </a:solidFill>
                <a:latin typeface="Inter"/>
              </a:rPr>
              <a:t>U</a:t>
            </a:r>
            <a:r>
              <a:rPr lang="en-US" sz="1600" b="0" i="1" dirty="0">
                <a:solidFill>
                  <a:srgbClr val="10161A"/>
                </a:solidFill>
                <a:effectLst/>
                <a:latin typeface="Inter"/>
              </a:rPr>
              <a:t>se</a:t>
            </a:r>
            <a:r>
              <a:rPr lang="tr-TR" sz="1600" b="0" i="1" dirty="0">
                <a:solidFill>
                  <a:srgbClr val="10161A"/>
                </a:solidFill>
                <a:effectLst/>
                <a:latin typeface="Inter"/>
              </a:rPr>
              <a:t>d</a:t>
            </a:r>
            <a:r>
              <a:rPr lang="en-US" sz="1600" b="0" i="1" dirty="0">
                <a:solidFill>
                  <a:srgbClr val="10161A"/>
                </a:solidFill>
                <a:effectLst/>
                <a:latin typeface="Inter"/>
              </a:rPr>
              <a:t> single-cell RNA sequencing to obtain a complete transcriptomic profile of all epithelial cells in the mouse prostate and urethra to objectively identify cellular subtypes.</a:t>
            </a:r>
            <a:endParaRPr lang="tr-TR" sz="1600" i="1" dirty="0"/>
          </a:p>
        </p:txBody>
      </p:sp>
    </p:spTree>
    <p:extLst>
      <p:ext uri="{BB962C8B-B14F-4D97-AF65-F5344CB8AC3E}">
        <p14:creationId xmlns:p14="http://schemas.microsoft.com/office/powerpoint/2010/main" val="1312125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C11B26-DB54-7B6E-A6AF-84114618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Data: </a:t>
            </a:r>
            <a:r>
              <a:rPr lang="tr-TR" dirty="0" err="1"/>
              <a:t>Regularly</a:t>
            </a:r>
            <a:r>
              <a:rPr lang="tr-TR" dirty="0"/>
              <a:t> </a:t>
            </a:r>
            <a:r>
              <a:rPr lang="tr-TR" dirty="0" err="1"/>
              <a:t>adding</a:t>
            </a:r>
            <a:r>
              <a:rPr lang="tr-TR" dirty="0"/>
              <a:t> </a:t>
            </a:r>
            <a:r>
              <a:rPr lang="tr-TR" dirty="0" err="1"/>
              <a:t>more</a:t>
            </a:r>
            <a:endParaRPr lang="tr-TR" dirty="0"/>
          </a:p>
        </p:txBody>
      </p:sp>
      <p:sp>
        <p:nvSpPr>
          <p:cNvPr id="4" name="Alt Başlık 2">
            <a:extLst>
              <a:ext uri="{FF2B5EF4-FFF2-40B4-BE49-F238E27FC236}">
                <a16:creationId xmlns:a16="http://schemas.microsoft.com/office/drawing/2014/main" id="{8F5AC7D8-E163-1A68-38E2-D878601F35B6}"/>
              </a:ext>
            </a:extLst>
          </p:cNvPr>
          <p:cNvSpPr txBox="1">
            <a:spLocks/>
          </p:cNvSpPr>
          <p:nvPr/>
        </p:nvSpPr>
        <p:spPr>
          <a:xfrm>
            <a:off x="838200" y="1970414"/>
            <a:ext cx="9144000" cy="4325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sz="1800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89A17F9C-7912-2EB0-09E6-D3D689BB6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097486" cy="3911062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BCC1758A-05F7-50C8-A632-5B5883C3321C}"/>
              </a:ext>
            </a:extLst>
          </p:cNvPr>
          <p:cNvSpPr txBox="1"/>
          <p:nvPr/>
        </p:nvSpPr>
        <p:spPr>
          <a:xfrm>
            <a:off x="835465" y="5881476"/>
            <a:ext cx="10497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10161A"/>
                </a:solidFill>
                <a:effectLst/>
                <a:latin typeface="Inter"/>
              </a:rPr>
              <a:t>Pathogenic variants damage cell composition and single cell transcription in cardiomyopathies</a:t>
            </a:r>
            <a:r>
              <a:rPr lang="tr-TR" sz="1600" i="1" dirty="0">
                <a:solidFill>
                  <a:srgbClr val="10161A"/>
                </a:solidFill>
                <a:effectLst/>
                <a:latin typeface="Inter"/>
              </a:rPr>
              <a:t>; </a:t>
            </a:r>
            <a:r>
              <a:rPr lang="fr-FR" sz="1600" i="1" dirty="0" err="1">
                <a:latin typeface="Inter"/>
              </a:rPr>
              <a:t>Reichart</a:t>
            </a:r>
            <a:r>
              <a:rPr lang="fr-FR" sz="1600" i="1" dirty="0">
                <a:latin typeface="Inter"/>
              </a:rPr>
              <a:t> et al. (2022) Science</a:t>
            </a:r>
            <a:endParaRPr lang="en-US" sz="1600" i="1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39193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1309</TotalTime>
  <Words>728</Words>
  <Application>Microsoft Office PowerPoint</Application>
  <PresentationFormat>Geniş ekran</PresentationFormat>
  <Paragraphs>128</Paragraphs>
  <Slides>12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ArialMT</vt:lpstr>
      <vt:lpstr>Calibri</vt:lpstr>
      <vt:lpstr>Calibri Light</vt:lpstr>
      <vt:lpstr>Inter</vt:lpstr>
      <vt:lpstr>Whitney-Semibold</vt:lpstr>
      <vt:lpstr>Office Theme</vt:lpstr>
      <vt:lpstr>PowerPoint Sunusu</vt:lpstr>
      <vt:lpstr>PowerPoint Sunusu</vt:lpstr>
      <vt:lpstr>PowerPoint Sunusu</vt:lpstr>
      <vt:lpstr>Milestones </vt:lpstr>
      <vt:lpstr>PowerPoint Sunusu</vt:lpstr>
      <vt:lpstr>Technology Flow</vt:lpstr>
      <vt:lpstr>Technology Stack</vt:lpstr>
      <vt:lpstr>PowerPoint Sunusu</vt:lpstr>
      <vt:lpstr>Data: Regularly adding more</vt:lpstr>
      <vt:lpstr>Current State and Lacking Parts</vt:lpstr>
      <vt:lpstr>PowerPoint Sunusu</vt:lpstr>
      <vt:lpstr>       Thank you for listening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Melike Külcü</dc:creator>
  <cp:lastModifiedBy>Cem Güleç</cp:lastModifiedBy>
  <cp:revision>92</cp:revision>
  <dcterms:created xsi:type="dcterms:W3CDTF">2022-02-03T18:11:43Z</dcterms:created>
  <dcterms:modified xsi:type="dcterms:W3CDTF">2023-01-23T12:44:04Z</dcterms:modified>
</cp:coreProperties>
</file>