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5" r:id="rId3"/>
    <p:sldId id="319" r:id="rId4"/>
    <p:sldId id="315" r:id="rId5"/>
    <p:sldId id="316" r:id="rId6"/>
    <p:sldId id="317" r:id="rId7"/>
    <p:sldId id="318" r:id="rId8"/>
    <p:sldId id="320" r:id="rId9"/>
    <p:sldId id="321" r:id="rId10"/>
    <p:sldId id="322" r:id="rId11"/>
    <p:sldId id="323" r:id="rId12"/>
    <p:sldId id="326" r:id="rId13"/>
    <p:sldId id="324" r:id="rId14"/>
    <p:sldId id="327" r:id="rId15"/>
    <p:sldId id="30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05F"/>
    <a:srgbClr val="C1B6B0"/>
    <a:srgbClr val="C8B9B2"/>
    <a:srgbClr val="FF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95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CA5A7-3F75-4431-8F04-A2DDAAFD9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604DA-6430-445E-8430-986177A2A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BE98F-8E2D-47F9-A551-2BB79E60D242}" type="datetimeFigureOut">
              <a:rPr lang="en-DE" smtClean="0"/>
              <a:t>10/26/2022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6D4-C159-434C-8132-C5B2E9A7F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4CA5-3190-4C81-B94C-B6BE28C7B2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86BE-ED7C-4796-85A4-55140A8AF1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217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79EB-5410-47A3-845E-424604E0271E}" type="datetimeFigureOut">
              <a:rPr lang="en-DE" smtClean="0"/>
              <a:t>10/26/2022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1D62-F4DC-4599-9271-57D544E224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6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081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65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99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1A2F-37FE-496B-9BBC-34AFD52743D5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06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7E9-930C-4F75-9E74-4D080623CE66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2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EAF-FDDD-4049-8697-91535AC7106B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5EF4-97A2-4C19-83F5-0D8D31E88CFE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17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B2C4-E365-40EE-82F9-90508FB090DA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78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2AA-61A2-4DEB-A7C9-B98D72AD3A21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9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F051-4F5D-46A5-A5CE-C3504ADEA0B2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4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B5A4-834C-40B4-B450-88560A175B7C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8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D98-E7DE-492A-816D-ECA2E4C4EC26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6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E3B-25BF-4BEA-B826-94BFD7C25626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8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E84-160E-4C2E-B920-1987BA88BA8C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F83E-4B48-46D2-8A63-0B113C8AD96E}" type="datetime8">
              <a:rPr lang="en-DE" smtClean="0"/>
              <a:t>10/26/2022 22:08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55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BCF84E20-3A75-F83A-0108-49747F6A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803656"/>
            <a:ext cx="3169920" cy="1074603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884592E-0EE7-BB6E-49A7-7289D4DA922D}"/>
              </a:ext>
            </a:extLst>
          </p:cNvPr>
          <p:cNvSpPr/>
          <p:nvPr/>
        </p:nvSpPr>
        <p:spPr>
          <a:xfrm>
            <a:off x="883920" y="3271520"/>
            <a:ext cx="10424160" cy="3586480"/>
          </a:xfrm>
          <a:prstGeom prst="rect">
            <a:avLst/>
          </a:prstGeom>
          <a:solidFill>
            <a:srgbClr val="FF5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5A681C9-F8D4-584E-1238-D76EFDE091E4}"/>
              </a:ext>
            </a:extLst>
          </p:cNvPr>
          <p:cNvSpPr txBox="1"/>
          <p:nvPr/>
        </p:nvSpPr>
        <p:spPr>
          <a:xfrm flipH="1">
            <a:off x="1358899" y="3627120"/>
            <a:ext cx="9189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Discovering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faster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matrix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multiplication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algorithms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with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reinforcement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learning</a:t>
            </a:r>
            <a:endParaRPr lang="tr-TR" sz="3600" b="0" i="0" u="none" strike="noStrike" baseline="0" dirty="0">
              <a:solidFill>
                <a:schemeClr val="bg1"/>
              </a:solidFill>
              <a:latin typeface="Whitney-Semibold"/>
            </a:endParaRPr>
          </a:p>
          <a:p>
            <a:pPr algn="l"/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52DFC52-85DF-60E8-6876-D5FD60A722A5}"/>
              </a:ext>
            </a:extLst>
          </p:cNvPr>
          <p:cNvSpPr txBox="1"/>
          <p:nvPr/>
        </p:nvSpPr>
        <p:spPr>
          <a:xfrm flipH="1">
            <a:off x="1379219" y="5239761"/>
            <a:ext cx="294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Journal</a:t>
            </a:r>
            <a:r>
              <a:rPr lang="tr-TR" dirty="0">
                <a:solidFill>
                  <a:schemeClr val="bg1"/>
                </a:solidFill>
              </a:rPr>
              <a:t> Club, Cem Güleç</a:t>
            </a:r>
          </a:p>
          <a:p>
            <a:r>
              <a:rPr lang="tr-TR" dirty="0" err="1">
                <a:solidFill>
                  <a:schemeClr val="bg1"/>
                </a:solidFill>
              </a:rPr>
              <a:t>October</a:t>
            </a:r>
            <a:r>
              <a:rPr lang="tr-TR" dirty="0">
                <a:solidFill>
                  <a:schemeClr val="bg1"/>
                </a:solidFill>
              </a:rPr>
              <a:t> 27, 2022</a:t>
            </a:r>
          </a:p>
        </p:txBody>
      </p:sp>
    </p:spTree>
    <p:extLst>
      <p:ext uri="{BB962C8B-B14F-4D97-AF65-F5344CB8AC3E}">
        <p14:creationId xmlns:p14="http://schemas.microsoft.com/office/powerpoint/2010/main" val="419296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6088BB2-DCA5-58C4-BC33-24B2BA58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10</a:t>
            </a:fld>
            <a:endParaRPr lang="en-DE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8F1145-1B00-8BFC-7247-5F1A0998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90944"/>
            <a:ext cx="8801100" cy="37147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F149363-16F2-6E00-CE3E-74171B2E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823912"/>
            <a:ext cx="8467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3D5D2-0C7F-9BEE-6E6B-7F8C4A93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Reinforcement</a:t>
            </a:r>
            <a:r>
              <a:rPr lang="tr-TR" dirty="0"/>
              <a:t> Learning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BDAEA-88F5-8475-7385-C1835C6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37022E-0509-63EB-0971-33679F82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11</a:t>
            </a:fld>
            <a:endParaRPr lang="en-DE"/>
          </a:p>
        </p:txBody>
      </p:sp>
      <p:pic>
        <p:nvPicPr>
          <p:cNvPr id="3074" name="Picture 2" descr="Reinforcement Learning: A Review of Historic, Modern, and Historic  Developments … | Chris Mahoney | Towards Data Science">
            <a:extLst>
              <a:ext uri="{FF2B5EF4-FFF2-40B4-BE49-F238E27FC236}">
                <a16:creationId xmlns:a16="http://schemas.microsoft.com/office/drawing/2014/main" id="{C3825314-2460-137B-6DED-D9802DE8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436274" cy="42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1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E647B0-0353-8F24-0FC5-8F0767B9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</a:t>
            </a:r>
            <a:r>
              <a:rPr lang="tr-TR" dirty="0" err="1"/>
              <a:t>together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FD55BA-EED4-46DC-BAA0-DB3A0E5E0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13576" cy="466109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1FF6C4-2DF9-06C2-7C36-71C1F60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12</a:t>
            </a:fld>
            <a:endParaRPr lang="en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CD4F11-8474-85F2-2E96-3D722DCC39BD}"/>
              </a:ext>
            </a:extLst>
          </p:cNvPr>
          <p:cNvSpPr txBox="1"/>
          <p:nvPr/>
        </p:nvSpPr>
        <p:spPr>
          <a:xfrm>
            <a:off x="7878472" y="1690688"/>
            <a:ext cx="31148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State</a:t>
            </a:r>
            <a:r>
              <a:rPr lang="tr-TR" dirty="0"/>
              <a:t>: </a:t>
            </a:r>
            <a:r>
              <a:rPr lang="tr-TR" dirty="0" err="1"/>
              <a:t>Defined</a:t>
            </a:r>
            <a:r>
              <a:rPr lang="tr-TR" dirty="0"/>
              <a:t> board </a:t>
            </a:r>
            <a:r>
              <a:rPr lang="tr-TR" dirty="0" err="1"/>
              <a:t>situation</a:t>
            </a:r>
            <a:endParaRPr lang="tr-TR" dirty="0"/>
          </a:p>
          <a:p>
            <a:endParaRPr lang="tr-TR" dirty="0"/>
          </a:p>
          <a:p>
            <a:r>
              <a:rPr lang="tr-TR" b="1" dirty="0"/>
              <a:t>Action</a:t>
            </a:r>
            <a:r>
              <a:rPr lang="tr-TR" dirty="0"/>
              <a:t>: </a:t>
            </a:r>
            <a:r>
              <a:rPr lang="tr-TR" dirty="0" err="1"/>
              <a:t>Multiplication</a:t>
            </a:r>
            <a:r>
              <a:rPr lang="tr-TR" dirty="0"/>
              <a:t> step</a:t>
            </a:r>
          </a:p>
          <a:p>
            <a:endParaRPr lang="tr-TR" dirty="0"/>
          </a:p>
          <a:p>
            <a:r>
              <a:rPr lang="tr-TR" b="1" dirty="0" err="1"/>
              <a:t>Goal</a:t>
            </a:r>
            <a:r>
              <a:rPr lang="tr-TR" b="1" dirty="0"/>
              <a:t> Test</a:t>
            </a:r>
            <a:r>
              <a:rPr lang="tr-TR" dirty="0"/>
              <a:t>: </a:t>
            </a:r>
            <a:r>
              <a:rPr lang="tr-TR" dirty="0" err="1"/>
              <a:t>Reaching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tensor</a:t>
            </a:r>
            <a:endParaRPr lang="tr-TR" dirty="0"/>
          </a:p>
          <a:p>
            <a:endParaRPr lang="tr-TR" dirty="0"/>
          </a:p>
          <a:p>
            <a:r>
              <a:rPr lang="tr-TR" b="1" dirty="0" err="1"/>
              <a:t>Cost</a:t>
            </a:r>
            <a:r>
              <a:rPr lang="tr-TR" dirty="0"/>
              <a:t>: -1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step </a:t>
            </a:r>
            <a:r>
              <a:rPr lang="tr-TR" dirty="0" err="1"/>
              <a:t>taken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84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A4E354-AC9A-7750-24B4-BECF7839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Deep </a:t>
            </a:r>
            <a:r>
              <a:rPr lang="tr-TR" dirty="0" err="1"/>
              <a:t>Reinforcement</a:t>
            </a:r>
            <a:r>
              <a:rPr lang="tr-TR" dirty="0"/>
              <a:t> Learning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C353AC-F61E-48E2-BCD0-61DA26F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13</a:t>
            </a:fld>
            <a:endParaRPr lang="en-DE"/>
          </a:p>
        </p:txBody>
      </p:sp>
      <p:pic>
        <p:nvPicPr>
          <p:cNvPr id="5" name="Google Shape;117;p15">
            <a:extLst>
              <a:ext uri="{FF2B5EF4-FFF2-40B4-BE49-F238E27FC236}">
                <a16:creationId xmlns:a16="http://schemas.microsoft.com/office/drawing/2014/main" id="{9EBFF3CF-FF6D-0E23-537A-162433EC4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1874" y="1825625"/>
            <a:ext cx="4721452" cy="4438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6;p15">
            <a:extLst>
              <a:ext uri="{FF2B5EF4-FFF2-40B4-BE49-F238E27FC236}">
                <a16:creationId xmlns:a16="http://schemas.microsoft.com/office/drawing/2014/main" id="{0D521E1C-A0AB-872C-9DF6-D883036EC8EC}"/>
              </a:ext>
            </a:extLst>
          </p:cNvPr>
          <p:cNvSpPr txBox="1"/>
          <p:nvPr/>
        </p:nvSpPr>
        <p:spPr>
          <a:xfrm>
            <a:off x="6907908" y="1690688"/>
            <a:ext cx="38028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</a:rPr>
              <a:t>Board state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</a:rPr>
              <a:t>Training Neural Network via self play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</a:rPr>
              <a:t>Connection between MCTS (unvisited node) and Neural Network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</a:rPr>
              <a:t>Making move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4370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61D000-F4E5-B68E-4346-A3A3DB6C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AD764D-04D3-E294-0334-D9654795D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03" y="1690688"/>
            <a:ext cx="9024997" cy="4351338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66B1D6-3866-8D10-5323-FA3787AA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547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F294-BEED-4785-A45A-3193F92C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ED87-7F0F-4C1B-AE06-86AE6DBC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01DD4-839C-4E03-8247-8739FA08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875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53177-F7EC-5496-3648-685800DA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r>
              <a:rPr lang="tr-TR" dirty="0"/>
              <a:t>	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55FA13-035D-6F4F-A6E3-7CB11E59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2</a:t>
            </a:fld>
            <a:endParaRPr lang="en-DE"/>
          </a:p>
        </p:txBody>
      </p:sp>
      <p:sp>
        <p:nvSpPr>
          <p:cNvPr id="5" name="Google Shape;56;p8">
            <a:extLst>
              <a:ext uri="{FF2B5EF4-FFF2-40B4-BE49-F238E27FC236}">
                <a16:creationId xmlns:a16="http://schemas.microsoft.com/office/drawing/2014/main" id="{CD06C8BA-A8CC-5D45-3822-8D38119EA5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a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primitive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affect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things</a:t>
            </a: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approaches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explanations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terminologies</a:t>
            </a: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agent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Reinforcement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Learning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Reinforcement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Learning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Tackling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as a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Gamification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</a:t>
            </a:r>
          </a:p>
          <a:p>
            <a:pPr marL="927100" lvl="1" indent="-457200">
              <a:lnSpc>
                <a:spcPct val="100000"/>
              </a:lnSpc>
              <a:spcBef>
                <a:spcPts val="0"/>
              </a:spcBef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Methods</a:t>
            </a: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Vision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tr-TR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</a:t>
            </a: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tr-TR"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11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0E46D-1366-6639-FF1F-9208CBD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339C4-2D10-5799-1897-B383773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3FB580-766A-C4AA-6B82-A2B0D867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3</a:t>
            </a:fld>
            <a:endParaRPr lang="en-DE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ABBBC3B-F623-A90C-F8F7-F35DDEDB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59" y="478117"/>
            <a:ext cx="5024881" cy="57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46C437-F839-3481-343C-7EA71E9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Multiplication</a:t>
            </a:r>
            <a:r>
              <a:rPr lang="tr-TR" dirty="0"/>
              <a:t> as a </a:t>
            </a:r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operation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FCD3D-89AC-6953-7184-12C6574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AB0C963-D13E-053B-D5C9-E6797367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4</a:t>
            </a:fld>
            <a:endParaRPr lang="en-DE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B469C2-C392-AE45-EEB9-ADC4EDF05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50467" b="4571"/>
          <a:stretch/>
        </p:blipFill>
        <p:spPr>
          <a:xfrm>
            <a:off x="1812538" y="2360268"/>
            <a:ext cx="3960000" cy="3132000"/>
          </a:xfrm>
          <a:prstGeom prst="rect">
            <a:avLst/>
          </a:prstGeom>
        </p:spPr>
      </p:pic>
      <p:pic>
        <p:nvPicPr>
          <p:cNvPr id="1026" name="Picture 2" descr="Multiple-input Gates | Logic Gates | Electronics Textbook">
            <a:extLst>
              <a:ext uri="{FF2B5EF4-FFF2-40B4-BE49-F238E27FC236}">
                <a16:creationId xmlns:a16="http://schemas.microsoft.com/office/drawing/2014/main" id="{E797242D-97D7-9E71-A36B-6519BDB7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60" y="2360268"/>
            <a:ext cx="3318280" cy="346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676C39-D561-4A1E-5BF0-31EC8D2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a </a:t>
            </a:r>
            <a:r>
              <a:rPr lang="tr-TR" sz="3600" dirty="0" err="1"/>
              <a:t>computer</a:t>
            </a:r>
            <a:r>
              <a:rPr lang="tr-TR" sz="3600" dirty="0"/>
              <a:t> </a:t>
            </a:r>
            <a:r>
              <a:rPr lang="tr-TR" sz="3600" dirty="0" err="1"/>
              <a:t>understand</a:t>
            </a:r>
            <a:r>
              <a:rPr lang="tr-TR" sz="3600" dirty="0"/>
              <a:t> </a:t>
            </a:r>
            <a:r>
              <a:rPr lang="tr-TR" sz="3600" dirty="0" err="1"/>
              <a:t>from</a:t>
            </a:r>
            <a:r>
              <a:rPr lang="tr-TR" sz="3600" dirty="0"/>
              <a:t> </a:t>
            </a:r>
            <a:r>
              <a:rPr lang="tr-TR" sz="3600" dirty="0" err="1"/>
              <a:t>multiplication</a:t>
            </a:r>
            <a:r>
              <a:rPr lang="tr-TR" sz="3600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31E21-74C3-47F3-C108-0518F92B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1E6AA3-41A8-C814-06D0-94AB61D6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5</a:t>
            </a:fld>
            <a:endParaRPr lang="en-DE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BB9604-ACB1-B6F0-F896-34CB1EE9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4537"/>
            <a:ext cx="4619625" cy="2819400"/>
          </a:xfrm>
          <a:prstGeom prst="rect">
            <a:avLst/>
          </a:prstGeom>
        </p:spPr>
      </p:pic>
      <p:pic>
        <p:nvPicPr>
          <p:cNvPr id="1026" name="Picture 2" descr="Pin on Funny Face Babies">
            <a:extLst>
              <a:ext uri="{FF2B5EF4-FFF2-40B4-BE49-F238E27FC236}">
                <a16:creationId xmlns:a16="http://schemas.microsoft.com/office/drawing/2014/main" id="{D3708809-2B3B-9597-385F-9E75C520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7" y="1825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4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B5130-F8BE-E202-D790-95ABBC6A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Fields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related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FAA71-D4B5-0476-8413-BBA5AFC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Numerical</a:t>
            </a:r>
            <a:r>
              <a:rPr lang="tr-TR" sz="2000" dirty="0"/>
              <a:t> </a:t>
            </a:r>
            <a:r>
              <a:rPr lang="tr-TR" sz="2000" dirty="0" err="1"/>
              <a:t>linear</a:t>
            </a:r>
            <a:r>
              <a:rPr lang="tr-TR" sz="2000" dirty="0"/>
              <a:t> </a:t>
            </a:r>
            <a:r>
              <a:rPr lang="tr-TR" sz="2000" dirty="0" err="1"/>
              <a:t>algebra</a:t>
            </a:r>
            <a:endParaRPr lang="tr-TR" sz="2000" dirty="0"/>
          </a:p>
          <a:p>
            <a:r>
              <a:rPr lang="tr-TR" sz="2000" dirty="0" err="1"/>
              <a:t>Optimization</a:t>
            </a:r>
            <a:endParaRPr lang="tr-TR" sz="2000" dirty="0"/>
          </a:p>
          <a:p>
            <a:endParaRPr lang="tr-TR" sz="2000" dirty="0"/>
          </a:p>
          <a:p>
            <a:pPr marL="0" indent="0">
              <a:buNone/>
            </a:pPr>
            <a:r>
              <a:rPr lang="tr-TR" sz="2000" dirty="0" err="1"/>
              <a:t>Knowing</a:t>
            </a:r>
            <a:r>
              <a:rPr lang="tr-TR" sz="2000" dirty="0"/>
              <a:t> how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deal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large</a:t>
            </a:r>
            <a:r>
              <a:rPr lang="tr-TR" sz="2000" dirty="0"/>
              <a:t> </a:t>
            </a:r>
            <a:r>
              <a:rPr lang="tr-TR" sz="2000" dirty="0" err="1"/>
              <a:t>multipliers</a:t>
            </a:r>
            <a:endParaRPr lang="tr-TR" sz="2000" dirty="0"/>
          </a:p>
          <a:p>
            <a:r>
              <a:rPr lang="tr-TR" sz="2000" dirty="0" err="1"/>
              <a:t>Cryptography</a:t>
            </a:r>
            <a:endParaRPr lang="tr-TR" sz="2000" dirty="0"/>
          </a:p>
          <a:p>
            <a:r>
              <a:rPr lang="tr-TR" sz="2000" dirty="0" err="1"/>
              <a:t>Digital</a:t>
            </a:r>
            <a:r>
              <a:rPr lang="tr-TR" sz="2000" dirty="0"/>
              <a:t> </a:t>
            </a:r>
            <a:r>
              <a:rPr lang="tr-TR" sz="2000" dirty="0" err="1"/>
              <a:t>Signal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endParaRPr lang="tr-TR" sz="2000" dirty="0"/>
          </a:p>
          <a:p>
            <a:r>
              <a:rPr lang="tr-TR" sz="2000" dirty="0" err="1"/>
              <a:t>Computer</a:t>
            </a:r>
            <a:r>
              <a:rPr lang="tr-TR" sz="2000" dirty="0"/>
              <a:t> Graphics</a:t>
            </a:r>
          </a:p>
          <a:p>
            <a:r>
              <a:rPr lang="tr-TR" sz="2000" dirty="0"/>
              <a:t>Training </a:t>
            </a:r>
            <a:r>
              <a:rPr lang="tr-TR" sz="2000" dirty="0" err="1"/>
              <a:t>Neural</a:t>
            </a:r>
            <a:r>
              <a:rPr lang="tr-TR" sz="2000" dirty="0"/>
              <a:t> Networks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F96FC9-6FAE-C6D9-C543-3986D525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030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09DBC-226D-1504-79BD-3DF8388C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820706-4A83-18B6-7B37-B8DBC246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3" y="1754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/>
              <a:t>* </a:t>
            </a:r>
            <a:r>
              <a:rPr lang="tr-TR" sz="2000" dirty="0" err="1"/>
              <a:t>Iterative</a:t>
            </a:r>
            <a:r>
              <a:rPr lang="tr-TR" sz="2000" dirty="0"/>
              <a:t> </a:t>
            </a:r>
            <a:r>
              <a:rPr lang="tr-TR" sz="2000" dirty="0" err="1"/>
              <a:t>approach</a:t>
            </a:r>
            <a:r>
              <a:rPr lang="tr-TR" sz="2000" dirty="0"/>
              <a:t>      * </a:t>
            </a:r>
            <a:r>
              <a:rPr lang="tr-TR" sz="2000" dirty="0" err="1"/>
              <a:t>Divide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Conquer</a:t>
            </a:r>
            <a:r>
              <a:rPr lang="tr-TR" sz="2000" dirty="0"/>
              <a:t> </a:t>
            </a:r>
            <a:r>
              <a:rPr lang="tr-TR" sz="2000" dirty="0" err="1"/>
              <a:t>approach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87FA138-03AC-7FB5-9553-6FEA7198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AE03A7-1B9D-48B4-A653-1A830F3229C1}" type="slidenum">
              <a:rPr lang="en-DE" smtClean="0"/>
              <a:t>7</a:t>
            </a:fld>
            <a:endParaRPr lang="en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E6371D-F38D-CC69-7EF5-F449E5FA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5" y="2207348"/>
            <a:ext cx="16192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280049-F7A1-AFBA-56F5-4380018B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98" y="2191751"/>
            <a:ext cx="4914816" cy="24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84D9177-8566-B387-4677-98A1D074352D}"/>
              </a:ext>
            </a:extLst>
          </p:cNvPr>
          <p:cNvSpPr txBox="1"/>
          <p:nvPr/>
        </p:nvSpPr>
        <p:spPr>
          <a:xfrm>
            <a:off x="2857898" y="4862812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err="1"/>
              <a:t>Strassen</a:t>
            </a:r>
            <a:r>
              <a:rPr lang="tr-TR" i="1" dirty="0"/>
              <a:t> </a:t>
            </a:r>
            <a:r>
              <a:rPr lang="tr-TR" i="1" dirty="0" err="1"/>
              <a:t>Algorithm</a:t>
            </a:r>
            <a:endParaRPr lang="tr-TR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55893FD-D682-3C80-A67E-7A39628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690688"/>
            <a:ext cx="3180637" cy="384535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860CCFC-E7C2-1A15-1804-B3FFEF5F3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13" y="4621879"/>
            <a:ext cx="871374" cy="48186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59A1B7B-C54F-B0D3-A089-E10A00AA1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575" y="5445797"/>
            <a:ext cx="2743200" cy="4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A15EAC-D39A-4A24-FA3F-5A1985D2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Search</a:t>
            </a:r>
            <a:r>
              <a:rPr lang="tr-TR" dirty="0"/>
              <a:t>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40CD8-C717-35F6-D35C-CD1DC752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Knowing</a:t>
            </a:r>
            <a:r>
              <a:rPr lang="tr-TR" sz="2400" dirty="0"/>
              <a:t> how </a:t>
            </a:r>
            <a:r>
              <a:rPr lang="tr-TR" sz="2400" dirty="0" err="1"/>
              <a:t>to</a:t>
            </a:r>
            <a:r>
              <a:rPr lang="tr-TR" sz="2400" dirty="0"/>
              <a:t> define a </a:t>
            </a:r>
            <a:r>
              <a:rPr lang="tr-TR" sz="2400" dirty="0" err="1"/>
              <a:t>search</a:t>
            </a:r>
            <a:r>
              <a:rPr lang="tr-TR" sz="2400" dirty="0"/>
              <a:t> problem </a:t>
            </a:r>
            <a:r>
              <a:rPr lang="tr-TR" sz="2400" dirty="0" err="1"/>
              <a:t>and</a:t>
            </a:r>
            <a:r>
              <a:rPr lang="tr-TR" sz="2400" dirty="0"/>
              <a:t> of </a:t>
            </a:r>
            <a:r>
              <a:rPr lang="tr-TR" sz="2400" dirty="0" err="1"/>
              <a:t>course</a:t>
            </a:r>
            <a:r>
              <a:rPr lang="tr-TR" sz="2400" dirty="0"/>
              <a:t>, </a:t>
            </a:r>
            <a:r>
              <a:rPr lang="tr-TR" sz="2400" dirty="0" err="1"/>
              <a:t>investigating</a:t>
            </a:r>
            <a:r>
              <a:rPr lang="tr-TR" sz="2400" dirty="0"/>
              <a:t> </a:t>
            </a:r>
            <a:r>
              <a:rPr lang="tr-TR" sz="2400" dirty="0" err="1"/>
              <a:t>whether</a:t>
            </a:r>
            <a:r>
              <a:rPr lang="tr-TR" sz="2400" dirty="0"/>
              <a:t> a </a:t>
            </a:r>
            <a:r>
              <a:rPr lang="tr-TR" sz="2400" dirty="0" err="1"/>
              <a:t>given</a:t>
            </a:r>
            <a:r>
              <a:rPr lang="tr-TR" sz="2400" dirty="0"/>
              <a:t> problem </a:t>
            </a:r>
            <a:r>
              <a:rPr lang="tr-TR" sz="2400" dirty="0" err="1"/>
              <a:t>fits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restrictions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be </a:t>
            </a:r>
            <a:r>
              <a:rPr lang="tr-TR" sz="2400" dirty="0" err="1"/>
              <a:t>described</a:t>
            </a:r>
            <a:r>
              <a:rPr lang="tr-TR" sz="2400" dirty="0"/>
              <a:t> </a:t>
            </a:r>
            <a:r>
              <a:rPr lang="tr-TR" sz="2400" dirty="0" err="1"/>
              <a:t>later</a:t>
            </a:r>
            <a:r>
              <a:rPr lang="tr-TR" sz="2400" dirty="0"/>
              <a:t>, </a:t>
            </a:r>
            <a:r>
              <a:rPr lang="tr-TR" sz="2400" dirty="0" err="1"/>
              <a:t>we</a:t>
            </a:r>
            <a:r>
              <a:rPr lang="tr-TR" sz="2400" dirty="0"/>
              <a:t> can </a:t>
            </a:r>
            <a:r>
              <a:rPr lang="tr-TR" sz="2400" dirty="0" err="1"/>
              <a:t>convert</a:t>
            </a:r>
            <a:r>
              <a:rPr lang="tr-TR" sz="2400" dirty="0"/>
              <a:t> </a:t>
            </a:r>
            <a:r>
              <a:rPr lang="tr-TR" sz="2400" dirty="0" err="1"/>
              <a:t>any</a:t>
            </a:r>
            <a:r>
              <a:rPr lang="tr-TR" sz="2400" dirty="0"/>
              <a:t> problem </a:t>
            </a:r>
            <a:r>
              <a:rPr lang="tr-TR" sz="2400" dirty="0" err="1"/>
              <a:t>type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search</a:t>
            </a:r>
            <a:r>
              <a:rPr lang="tr-TR" sz="2400" dirty="0"/>
              <a:t> problem. </a:t>
            </a:r>
          </a:p>
          <a:p>
            <a:pPr marL="0" indent="0">
              <a:buNone/>
            </a:pP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State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Actions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Transitions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Goal</a:t>
            </a:r>
            <a:r>
              <a:rPr lang="tr-TR" sz="2400" dirty="0"/>
              <a:t> Test</a:t>
            </a:r>
          </a:p>
          <a:p>
            <a:pPr>
              <a:buFontTx/>
              <a:buChar char="-"/>
            </a:pPr>
            <a:r>
              <a:rPr lang="tr-TR" sz="2400" dirty="0" err="1"/>
              <a:t>Path</a:t>
            </a:r>
            <a:r>
              <a:rPr lang="tr-TR" sz="2400" dirty="0"/>
              <a:t> </a:t>
            </a:r>
            <a:r>
              <a:rPr lang="tr-TR" sz="2400" dirty="0" err="1"/>
              <a:t>Cost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26B4A0-E399-C42C-18A0-3AA54432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8</a:t>
            </a:fld>
            <a:endParaRPr lang="en-DE"/>
          </a:p>
        </p:txBody>
      </p:sp>
      <p:pic>
        <p:nvPicPr>
          <p:cNvPr id="1026" name="Picture 2" descr="AI vs. ML vs. DL: What's the Difference">
            <a:extLst>
              <a:ext uri="{FF2B5EF4-FFF2-40B4-BE49-F238E27FC236}">
                <a16:creationId xmlns:a16="http://schemas.microsoft.com/office/drawing/2014/main" id="{E76D51B6-7321-DA56-18F5-96ADD2B7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095776"/>
            <a:ext cx="3304350" cy="32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CF0C8B-982F-B651-0892-3D381149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9</a:t>
            </a:fld>
            <a:endParaRPr lang="en-DE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AA2498-A460-84D9-FBC5-2A8123A6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823912"/>
            <a:ext cx="8362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9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1627</TotalTime>
  <Words>250</Words>
  <Application>Microsoft Office PowerPoint</Application>
  <PresentationFormat>Geniş ekran</PresentationFormat>
  <Paragraphs>81</Paragraphs>
  <Slides>15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Whitney-Semibold</vt:lpstr>
      <vt:lpstr>Office Theme</vt:lpstr>
      <vt:lpstr>PowerPoint Sunusu</vt:lpstr>
      <vt:lpstr>Outline </vt:lpstr>
      <vt:lpstr>PowerPoint Sunusu</vt:lpstr>
      <vt:lpstr>Multiplication as a primitive operation</vt:lpstr>
      <vt:lpstr>What does a computer understand from multiplication?</vt:lpstr>
      <vt:lpstr>Fields that are directly related</vt:lpstr>
      <vt:lpstr>Current approaches to the problem </vt:lpstr>
      <vt:lpstr>Search Problem</vt:lpstr>
      <vt:lpstr>PowerPoint Sunusu</vt:lpstr>
      <vt:lpstr>PowerPoint Sunusu</vt:lpstr>
      <vt:lpstr>Reinforcement Learning</vt:lpstr>
      <vt:lpstr>Combining parts together</vt:lpstr>
      <vt:lpstr>Deep Reinforcement Learning</vt:lpstr>
      <vt:lpstr>Results</vt:lpstr>
      <vt:lpstr>       Thank you for listening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Melike Külcü</dc:creator>
  <cp:lastModifiedBy>Cem Güleç</cp:lastModifiedBy>
  <cp:revision>83</cp:revision>
  <dcterms:created xsi:type="dcterms:W3CDTF">2022-02-03T18:11:43Z</dcterms:created>
  <dcterms:modified xsi:type="dcterms:W3CDTF">2022-10-27T09:40:17Z</dcterms:modified>
</cp:coreProperties>
</file>