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Lst>
  <p:sldSz cx="43891200" cy="329184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7471" autoAdjust="0"/>
    <p:restoredTop sz="94660"/>
  </p:normalViewPr>
  <p:slideViewPr>
    <p:cSldViewPr snapToGrid="0">
      <p:cViewPr>
        <p:scale>
          <a:sx n="50" d="100"/>
          <a:sy n="50" d="100"/>
        </p:scale>
        <p:origin x="-5429" y="-352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tr-TR"/>
              <a:t>Asıl başlık stilini düzenlemek için tıklayın</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C66A151F-8D79-4DC4-9C20-E24987D9BF83}" type="datetimeFigureOut">
              <a:rPr lang="tr-TR" smtClean="0"/>
              <a:t>18.04.2023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ACB22DD-894D-44BE-946B-BC754B19E558}" type="slidenum">
              <a:rPr lang="tr-TR" smtClean="0"/>
              <a:t>‹#›</a:t>
            </a:fld>
            <a:endParaRPr lang="tr-TR"/>
          </a:p>
        </p:txBody>
      </p:sp>
    </p:spTree>
    <p:extLst>
      <p:ext uri="{BB962C8B-B14F-4D97-AF65-F5344CB8AC3E}">
        <p14:creationId xmlns:p14="http://schemas.microsoft.com/office/powerpoint/2010/main" val="2077942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C66A151F-8D79-4DC4-9C20-E24987D9BF83}" type="datetimeFigureOut">
              <a:rPr lang="tr-TR" smtClean="0"/>
              <a:t>18.04.2023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ACB22DD-894D-44BE-946B-BC754B19E558}" type="slidenum">
              <a:rPr lang="tr-TR" smtClean="0"/>
              <a:t>‹#›</a:t>
            </a:fld>
            <a:endParaRPr lang="tr-TR"/>
          </a:p>
        </p:txBody>
      </p:sp>
    </p:spTree>
    <p:extLst>
      <p:ext uri="{BB962C8B-B14F-4D97-AF65-F5344CB8AC3E}">
        <p14:creationId xmlns:p14="http://schemas.microsoft.com/office/powerpoint/2010/main" val="3318179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C66A151F-8D79-4DC4-9C20-E24987D9BF83}" type="datetimeFigureOut">
              <a:rPr lang="tr-TR" smtClean="0"/>
              <a:t>18.04.2023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ACB22DD-894D-44BE-946B-BC754B19E558}" type="slidenum">
              <a:rPr lang="tr-TR" smtClean="0"/>
              <a:t>‹#›</a:t>
            </a:fld>
            <a:endParaRPr lang="tr-TR"/>
          </a:p>
        </p:txBody>
      </p:sp>
    </p:spTree>
    <p:extLst>
      <p:ext uri="{BB962C8B-B14F-4D97-AF65-F5344CB8AC3E}">
        <p14:creationId xmlns:p14="http://schemas.microsoft.com/office/powerpoint/2010/main" val="2062157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C66A151F-8D79-4DC4-9C20-E24987D9BF83}" type="datetimeFigureOut">
              <a:rPr lang="tr-TR" smtClean="0"/>
              <a:t>18.04.2023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ACB22DD-894D-44BE-946B-BC754B19E558}" type="slidenum">
              <a:rPr lang="tr-TR" smtClean="0"/>
              <a:t>‹#›</a:t>
            </a:fld>
            <a:endParaRPr lang="tr-TR"/>
          </a:p>
        </p:txBody>
      </p:sp>
    </p:spTree>
    <p:extLst>
      <p:ext uri="{BB962C8B-B14F-4D97-AF65-F5344CB8AC3E}">
        <p14:creationId xmlns:p14="http://schemas.microsoft.com/office/powerpoint/2010/main" val="3850603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C66A151F-8D79-4DC4-9C20-E24987D9BF83}" type="datetimeFigureOut">
              <a:rPr lang="tr-TR" smtClean="0"/>
              <a:t>18.04.2023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ACB22DD-894D-44BE-946B-BC754B19E558}" type="slidenum">
              <a:rPr lang="tr-TR" smtClean="0"/>
              <a:t>‹#›</a:t>
            </a:fld>
            <a:endParaRPr lang="tr-TR"/>
          </a:p>
        </p:txBody>
      </p:sp>
    </p:spTree>
    <p:extLst>
      <p:ext uri="{BB962C8B-B14F-4D97-AF65-F5344CB8AC3E}">
        <p14:creationId xmlns:p14="http://schemas.microsoft.com/office/powerpoint/2010/main" val="1044029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C66A151F-8D79-4DC4-9C20-E24987D9BF83}" type="datetimeFigureOut">
              <a:rPr lang="tr-TR" smtClean="0"/>
              <a:t>18.04.2023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0ACB22DD-894D-44BE-946B-BC754B19E558}" type="slidenum">
              <a:rPr lang="tr-TR" smtClean="0"/>
              <a:t>‹#›</a:t>
            </a:fld>
            <a:endParaRPr lang="tr-TR"/>
          </a:p>
        </p:txBody>
      </p:sp>
    </p:spTree>
    <p:extLst>
      <p:ext uri="{BB962C8B-B14F-4D97-AF65-F5344CB8AC3E}">
        <p14:creationId xmlns:p14="http://schemas.microsoft.com/office/powerpoint/2010/main" val="439673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tr-TR"/>
              <a:t>Asıl metin stillerini düzenlemek için tıklayın</a:t>
            </a:r>
          </a:p>
        </p:txBody>
      </p:sp>
      <p:sp>
        <p:nvSpPr>
          <p:cNvPr id="4" name="Content Placeholder 3"/>
          <p:cNvSpPr>
            <a:spLocks noGrp="1"/>
          </p:cNvSpPr>
          <p:nvPr>
            <p:ph sz="half" idx="2"/>
          </p:nvPr>
        </p:nvSpPr>
        <p:spPr>
          <a:xfrm>
            <a:off x="3023242" y="12024360"/>
            <a:ext cx="18568032" cy="1768602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tr-TR"/>
              <a:t>Asıl metin stillerini düzenlemek için tıklayın</a:t>
            </a:r>
          </a:p>
        </p:txBody>
      </p:sp>
      <p:sp>
        <p:nvSpPr>
          <p:cNvPr id="6" name="Content Placeholder 5"/>
          <p:cNvSpPr>
            <a:spLocks noGrp="1"/>
          </p:cNvSpPr>
          <p:nvPr>
            <p:ph sz="quarter" idx="4"/>
          </p:nvPr>
        </p:nvSpPr>
        <p:spPr>
          <a:xfrm>
            <a:off x="22219922" y="12024360"/>
            <a:ext cx="18659477" cy="1768602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C66A151F-8D79-4DC4-9C20-E24987D9BF83}" type="datetimeFigureOut">
              <a:rPr lang="tr-TR" smtClean="0"/>
              <a:t>18.04.2023</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0ACB22DD-894D-44BE-946B-BC754B19E558}" type="slidenum">
              <a:rPr lang="tr-TR" smtClean="0"/>
              <a:t>‹#›</a:t>
            </a:fld>
            <a:endParaRPr lang="tr-TR"/>
          </a:p>
        </p:txBody>
      </p:sp>
    </p:spTree>
    <p:extLst>
      <p:ext uri="{BB962C8B-B14F-4D97-AF65-F5344CB8AC3E}">
        <p14:creationId xmlns:p14="http://schemas.microsoft.com/office/powerpoint/2010/main" val="1013314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C66A151F-8D79-4DC4-9C20-E24987D9BF83}" type="datetimeFigureOut">
              <a:rPr lang="tr-TR" smtClean="0"/>
              <a:t>18.04.2023</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0ACB22DD-894D-44BE-946B-BC754B19E558}" type="slidenum">
              <a:rPr lang="tr-TR" smtClean="0"/>
              <a:t>‹#›</a:t>
            </a:fld>
            <a:endParaRPr lang="tr-TR"/>
          </a:p>
        </p:txBody>
      </p:sp>
    </p:spTree>
    <p:extLst>
      <p:ext uri="{BB962C8B-B14F-4D97-AF65-F5344CB8AC3E}">
        <p14:creationId xmlns:p14="http://schemas.microsoft.com/office/powerpoint/2010/main" val="1668082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6A151F-8D79-4DC4-9C20-E24987D9BF83}" type="datetimeFigureOut">
              <a:rPr lang="tr-TR" smtClean="0"/>
              <a:t>18.04.2023</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0ACB22DD-894D-44BE-946B-BC754B19E558}" type="slidenum">
              <a:rPr lang="tr-TR" smtClean="0"/>
              <a:t>‹#›</a:t>
            </a:fld>
            <a:endParaRPr lang="tr-TR"/>
          </a:p>
        </p:txBody>
      </p:sp>
    </p:spTree>
    <p:extLst>
      <p:ext uri="{BB962C8B-B14F-4D97-AF65-F5344CB8AC3E}">
        <p14:creationId xmlns:p14="http://schemas.microsoft.com/office/powerpoint/2010/main" val="677491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tr-TR"/>
              <a:t>Asıl başlık stilini düzenlemek için tıklayın</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C66A151F-8D79-4DC4-9C20-E24987D9BF83}" type="datetimeFigureOut">
              <a:rPr lang="tr-TR" smtClean="0"/>
              <a:t>18.04.2023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0ACB22DD-894D-44BE-946B-BC754B19E558}" type="slidenum">
              <a:rPr lang="tr-TR" smtClean="0"/>
              <a:t>‹#›</a:t>
            </a:fld>
            <a:endParaRPr lang="tr-TR"/>
          </a:p>
        </p:txBody>
      </p:sp>
    </p:spTree>
    <p:extLst>
      <p:ext uri="{BB962C8B-B14F-4D97-AF65-F5344CB8AC3E}">
        <p14:creationId xmlns:p14="http://schemas.microsoft.com/office/powerpoint/2010/main" val="498777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tr-TR"/>
              <a:t>Resim eklemek için simgeye tıklayın</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C66A151F-8D79-4DC4-9C20-E24987D9BF83}" type="datetimeFigureOut">
              <a:rPr lang="tr-TR" smtClean="0"/>
              <a:t>18.04.2023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0ACB22DD-894D-44BE-946B-BC754B19E558}" type="slidenum">
              <a:rPr lang="tr-TR" smtClean="0"/>
              <a:t>‹#›</a:t>
            </a:fld>
            <a:endParaRPr lang="tr-TR"/>
          </a:p>
        </p:txBody>
      </p:sp>
    </p:spTree>
    <p:extLst>
      <p:ext uri="{BB962C8B-B14F-4D97-AF65-F5344CB8AC3E}">
        <p14:creationId xmlns:p14="http://schemas.microsoft.com/office/powerpoint/2010/main" val="969586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C66A151F-8D79-4DC4-9C20-E24987D9BF83}" type="datetimeFigureOut">
              <a:rPr lang="tr-TR" smtClean="0"/>
              <a:t>18.04.2023</a:t>
            </a:fld>
            <a:endParaRPr lang="tr-TR"/>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0ACB22DD-894D-44BE-946B-BC754B19E558}" type="slidenum">
              <a:rPr lang="tr-TR" smtClean="0"/>
              <a:t>‹#›</a:t>
            </a:fld>
            <a:endParaRPr lang="tr-TR"/>
          </a:p>
        </p:txBody>
      </p:sp>
    </p:spTree>
    <p:extLst>
      <p:ext uri="{BB962C8B-B14F-4D97-AF65-F5344CB8AC3E}">
        <p14:creationId xmlns:p14="http://schemas.microsoft.com/office/powerpoint/2010/main" val="1470687873"/>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jp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g"/><Relationship Id="rId16" Type="http://schemas.openxmlformats.org/officeDocument/2006/relationships/image" Target="../media/image15.png"/><Relationship Id="rId20" Type="http://schemas.openxmlformats.org/officeDocument/2006/relationships/image" Target="../media/image19.jp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jp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jpg"/><Relationship Id="rId10" Type="http://schemas.openxmlformats.org/officeDocument/2006/relationships/image" Target="../media/image9.jpg"/><Relationship Id="rId19" Type="http://schemas.openxmlformats.org/officeDocument/2006/relationships/image" Target="../media/image18.jpeg"/><Relationship Id="rId4" Type="http://schemas.openxmlformats.org/officeDocument/2006/relationships/image" Target="../media/image3.png"/><Relationship Id="rId9" Type="http://schemas.openxmlformats.org/officeDocument/2006/relationships/image" Target="../media/image8.jpg"/><Relationship Id="rId14" Type="http://schemas.openxmlformats.org/officeDocument/2006/relationships/image" Target="../media/image13.png"/><Relationship Id="rId22" Type="http://schemas.openxmlformats.org/officeDocument/2006/relationships/image" Target="../media/image2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Resim 6" descr="metin, kırpıntı çizim içeren bir resim">
            <a:extLst>
              <a:ext uri="{FF2B5EF4-FFF2-40B4-BE49-F238E27FC236}">
                <a16:creationId xmlns:a16="http://schemas.microsoft.com/office/drawing/2014/main" id="{93301883-1707-F62D-722E-64647C5ABA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150" y="704158"/>
            <a:ext cx="4956617" cy="1680702"/>
          </a:xfrm>
          <a:prstGeom prst="rect">
            <a:avLst/>
          </a:prstGeom>
        </p:spPr>
      </p:pic>
      <p:sp>
        <p:nvSpPr>
          <p:cNvPr id="11" name="Metin kutusu 10">
            <a:extLst>
              <a:ext uri="{FF2B5EF4-FFF2-40B4-BE49-F238E27FC236}">
                <a16:creationId xmlns:a16="http://schemas.microsoft.com/office/drawing/2014/main" id="{1F5C1372-7B30-AC14-94E6-52244B1B1771}"/>
              </a:ext>
            </a:extLst>
          </p:cNvPr>
          <p:cNvSpPr txBox="1"/>
          <p:nvPr/>
        </p:nvSpPr>
        <p:spPr>
          <a:xfrm>
            <a:off x="6732814" y="2326397"/>
            <a:ext cx="29264066" cy="2539157"/>
          </a:xfrm>
          <a:prstGeom prst="rect">
            <a:avLst/>
          </a:prstGeom>
          <a:noFill/>
        </p:spPr>
        <p:txBody>
          <a:bodyPr wrap="square">
            <a:spAutoFit/>
          </a:bodyPr>
          <a:lstStyle/>
          <a:p>
            <a:r>
              <a:rPr lang="tr-TR" sz="6000" b="0" i="0" u="sng" strike="noStrike" dirty="0">
                <a:effectLst/>
                <a:latin typeface="Roboto" panose="02000000000000000000" pitchFamily="2" charset="0"/>
              </a:rPr>
              <a:t>Cem Güleç</a:t>
            </a:r>
            <a:r>
              <a:rPr lang="tr-TR" sz="6000" b="0" i="1" u="none" strike="noStrike" baseline="30000" dirty="0">
                <a:effectLst/>
                <a:latin typeface="Roboto" panose="02000000000000000000" pitchFamily="2" charset="0"/>
              </a:rPr>
              <a:t>1</a:t>
            </a:r>
            <a:r>
              <a:rPr lang="tr-TR" sz="6000" b="0" i="0" u="none" strike="noStrike" dirty="0">
                <a:effectLst/>
                <a:latin typeface="Roboto" panose="02000000000000000000" pitchFamily="2" charset="0"/>
              </a:rPr>
              <a:t>, Matthias Heinig</a:t>
            </a:r>
            <a:r>
              <a:rPr lang="tr-TR" sz="6000" b="0" i="1" u="none" strike="noStrike" baseline="30000" dirty="0">
                <a:effectLst/>
                <a:latin typeface="Roboto" panose="02000000000000000000" pitchFamily="2" charset="0"/>
              </a:rPr>
              <a:t>1, 2, 3</a:t>
            </a:r>
            <a:r>
              <a:rPr lang="tr-TR" sz="6000" b="0" i="0" u="none" strike="noStrike" dirty="0">
                <a:effectLst/>
                <a:latin typeface="Roboto" panose="02000000000000000000" pitchFamily="2" charset="0"/>
              </a:rPr>
              <a:t> </a:t>
            </a:r>
          </a:p>
          <a:p>
            <a:r>
              <a:rPr lang="tr-TR" sz="3300" b="0" i="1" u="none" strike="noStrike" baseline="30000" dirty="0">
                <a:effectLst/>
                <a:latin typeface="Roboto" panose="02000000000000000000" pitchFamily="2" charset="0"/>
              </a:rPr>
              <a:t>1</a:t>
            </a:r>
            <a:r>
              <a:rPr lang="tr-TR" sz="3300" b="0" i="0" u="none" strike="noStrike" baseline="30000" dirty="0">
                <a:effectLst/>
                <a:latin typeface="Roboto" panose="02000000000000000000" pitchFamily="2" charset="0"/>
              </a:rPr>
              <a:t> </a:t>
            </a:r>
            <a:r>
              <a:rPr lang="tr-TR" sz="3300" b="0" i="0" u="none" strike="noStrike" dirty="0" err="1">
                <a:effectLst/>
                <a:latin typeface="Roboto" panose="02000000000000000000" pitchFamily="2" charset="0"/>
              </a:rPr>
              <a:t>Institute</a:t>
            </a:r>
            <a:r>
              <a:rPr lang="tr-TR" sz="3300" b="0" i="0" u="none" strike="noStrike" dirty="0">
                <a:effectLst/>
                <a:latin typeface="Roboto" panose="02000000000000000000" pitchFamily="2" charset="0"/>
              </a:rPr>
              <a:t> of </a:t>
            </a:r>
            <a:r>
              <a:rPr lang="tr-TR" sz="3300" b="0" i="0" u="none" strike="noStrike" dirty="0" err="1">
                <a:effectLst/>
                <a:latin typeface="Roboto" panose="02000000000000000000" pitchFamily="2" charset="0"/>
              </a:rPr>
              <a:t>Computational</a:t>
            </a:r>
            <a:r>
              <a:rPr lang="tr-TR" sz="3300" b="0" i="0" u="none" strike="noStrike" dirty="0">
                <a:effectLst/>
                <a:latin typeface="Roboto" panose="02000000000000000000" pitchFamily="2" charset="0"/>
              </a:rPr>
              <a:t> </a:t>
            </a:r>
            <a:r>
              <a:rPr lang="tr-TR" sz="3300" b="0" i="0" u="none" strike="noStrike" dirty="0" err="1">
                <a:effectLst/>
                <a:latin typeface="Roboto" panose="02000000000000000000" pitchFamily="2" charset="0"/>
              </a:rPr>
              <a:t>Biology</a:t>
            </a:r>
            <a:r>
              <a:rPr lang="tr-TR" sz="3300" b="0" i="0" u="none" strike="noStrike" dirty="0">
                <a:effectLst/>
                <a:latin typeface="Roboto" panose="02000000000000000000" pitchFamily="2" charset="0"/>
              </a:rPr>
              <a:t> (ICB), </a:t>
            </a:r>
            <a:r>
              <a:rPr lang="tr-TR" sz="3300" b="0" i="0" u="none" strike="noStrike" dirty="0" err="1">
                <a:effectLst/>
                <a:latin typeface="Roboto" panose="02000000000000000000" pitchFamily="2" charset="0"/>
              </a:rPr>
              <a:t>Helmholtz</a:t>
            </a:r>
            <a:r>
              <a:rPr lang="tr-TR" sz="3300" b="0" i="0" u="none" strike="noStrike" dirty="0">
                <a:effectLst/>
                <a:latin typeface="Roboto" panose="02000000000000000000" pitchFamily="2" charset="0"/>
              </a:rPr>
              <a:t> Center </a:t>
            </a:r>
            <a:r>
              <a:rPr lang="tr-TR" sz="3300" b="0" i="0" u="none" strike="noStrike" dirty="0" err="1">
                <a:effectLst/>
                <a:latin typeface="Roboto" panose="02000000000000000000" pitchFamily="2" charset="0"/>
              </a:rPr>
              <a:t>Munich</a:t>
            </a:r>
            <a:r>
              <a:rPr lang="tr-TR" sz="3300" b="0" i="0" u="none" strike="noStrike" dirty="0">
                <a:effectLst/>
                <a:latin typeface="Roboto" panose="02000000000000000000" pitchFamily="2" charset="0"/>
              </a:rPr>
              <a:t>, </a:t>
            </a:r>
            <a:r>
              <a:rPr lang="tr-TR" sz="3300" b="0" i="0" u="none" strike="noStrike" dirty="0" err="1">
                <a:effectLst/>
                <a:latin typeface="Roboto" panose="02000000000000000000" pitchFamily="2" charset="0"/>
              </a:rPr>
              <a:t>German</a:t>
            </a:r>
            <a:r>
              <a:rPr lang="tr-TR" sz="3300" b="0" i="0" u="none" strike="noStrike" dirty="0">
                <a:effectLst/>
                <a:latin typeface="Roboto" panose="02000000000000000000" pitchFamily="2" charset="0"/>
              </a:rPr>
              <a:t> </a:t>
            </a:r>
            <a:r>
              <a:rPr lang="tr-TR" sz="3300" b="0" i="0" u="none" strike="noStrike" dirty="0" err="1">
                <a:effectLst/>
                <a:latin typeface="Roboto" panose="02000000000000000000" pitchFamily="2" charset="0"/>
              </a:rPr>
              <a:t>Research</a:t>
            </a:r>
            <a:r>
              <a:rPr lang="tr-TR" sz="3300" b="0" i="0" u="none" strike="noStrike" dirty="0">
                <a:effectLst/>
                <a:latin typeface="Roboto" panose="02000000000000000000" pitchFamily="2" charset="0"/>
              </a:rPr>
              <a:t> Center </a:t>
            </a:r>
            <a:r>
              <a:rPr lang="tr-TR" sz="3300" b="0" i="0" u="none" strike="noStrike" dirty="0" err="1">
                <a:effectLst/>
                <a:latin typeface="Roboto" panose="02000000000000000000" pitchFamily="2" charset="0"/>
              </a:rPr>
              <a:t>for</a:t>
            </a:r>
            <a:r>
              <a:rPr lang="tr-TR" sz="3300" b="0" i="0" u="none" strike="noStrike" dirty="0">
                <a:effectLst/>
                <a:latin typeface="Roboto" panose="02000000000000000000" pitchFamily="2" charset="0"/>
              </a:rPr>
              <a:t> </a:t>
            </a:r>
            <a:r>
              <a:rPr lang="tr-TR" sz="3300" b="0" i="0" u="none" strike="noStrike" dirty="0" err="1">
                <a:effectLst/>
                <a:latin typeface="Roboto" panose="02000000000000000000" pitchFamily="2" charset="0"/>
              </a:rPr>
              <a:t>Environmental</a:t>
            </a:r>
            <a:r>
              <a:rPr lang="tr-TR" sz="3300" b="0" i="0" u="none" strike="noStrike" dirty="0">
                <a:effectLst/>
                <a:latin typeface="Roboto" panose="02000000000000000000" pitchFamily="2" charset="0"/>
              </a:rPr>
              <a:t> </a:t>
            </a:r>
            <a:r>
              <a:rPr lang="tr-TR" sz="3300" b="0" i="0" u="none" strike="noStrike" dirty="0" err="1">
                <a:effectLst/>
                <a:latin typeface="Roboto" panose="02000000000000000000" pitchFamily="2" charset="0"/>
              </a:rPr>
              <a:t>Health</a:t>
            </a:r>
            <a:r>
              <a:rPr lang="tr-TR" sz="3300" b="0" i="0" u="none" strike="noStrike" dirty="0">
                <a:effectLst/>
                <a:latin typeface="Roboto" panose="02000000000000000000" pitchFamily="2" charset="0"/>
              </a:rPr>
              <a:t>, </a:t>
            </a:r>
            <a:r>
              <a:rPr lang="tr-TR" sz="3300" b="0" i="0" u="none" strike="noStrike" dirty="0" err="1">
                <a:effectLst/>
                <a:latin typeface="Roboto" panose="02000000000000000000" pitchFamily="2" charset="0"/>
              </a:rPr>
              <a:t>Munich-Neuherberg</a:t>
            </a:r>
            <a:r>
              <a:rPr lang="tr-TR" sz="3300" b="0" i="0" u="none" strike="noStrike" dirty="0">
                <a:effectLst/>
                <a:latin typeface="Roboto" panose="02000000000000000000" pitchFamily="2" charset="0"/>
              </a:rPr>
              <a:t>, Germany</a:t>
            </a:r>
            <a:endParaRPr lang="tr-TR" sz="3300" dirty="0"/>
          </a:p>
          <a:p>
            <a:r>
              <a:rPr lang="tr-TR" sz="3300" b="0" i="1" u="none" strike="noStrike" baseline="30000" dirty="0">
                <a:effectLst/>
                <a:latin typeface="Roboto" panose="02000000000000000000" pitchFamily="2" charset="0"/>
              </a:rPr>
              <a:t>2</a:t>
            </a:r>
            <a:r>
              <a:rPr lang="tr-TR" sz="3300" b="0" i="0" u="none" strike="noStrike" baseline="30000" dirty="0">
                <a:effectLst/>
                <a:latin typeface="Roboto" panose="02000000000000000000" pitchFamily="2" charset="0"/>
              </a:rPr>
              <a:t> </a:t>
            </a:r>
            <a:r>
              <a:rPr lang="tr-TR" sz="3300" b="0" i="0" u="none" strike="noStrike" dirty="0" err="1">
                <a:effectLst/>
                <a:latin typeface="Roboto" panose="02000000000000000000" pitchFamily="2" charset="0"/>
              </a:rPr>
              <a:t>Department</a:t>
            </a:r>
            <a:r>
              <a:rPr lang="tr-TR" sz="3300" b="0" i="0" u="none" strike="noStrike" dirty="0">
                <a:effectLst/>
                <a:latin typeface="Roboto" panose="02000000000000000000" pitchFamily="2" charset="0"/>
              </a:rPr>
              <a:t> of </a:t>
            </a:r>
            <a:r>
              <a:rPr lang="tr-TR" sz="3300" b="0" i="0" u="none" strike="noStrike" dirty="0" err="1">
                <a:effectLst/>
                <a:latin typeface="Roboto" panose="02000000000000000000" pitchFamily="2" charset="0"/>
              </a:rPr>
              <a:t>Computer</a:t>
            </a:r>
            <a:r>
              <a:rPr lang="tr-TR" sz="3300" b="0" i="0" u="none" strike="noStrike" dirty="0">
                <a:effectLst/>
                <a:latin typeface="Roboto" panose="02000000000000000000" pitchFamily="2" charset="0"/>
              </a:rPr>
              <a:t> </a:t>
            </a:r>
            <a:r>
              <a:rPr lang="tr-TR" sz="3300" b="0" i="0" u="none" strike="noStrike" dirty="0" err="1">
                <a:effectLst/>
                <a:latin typeface="Roboto" panose="02000000000000000000" pitchFamily="2" charset="0"/>
              </a:rPr>
              <a:t>Science</a:t>
            </a:r>
            <a:r>
              <a:rPr lang="tr-TR" sz="3300" b="0" i="0" u="none" strike="noStrike" dirty="0">
                <a:effectLst/>
                <a:latin typeface="Roboto" panose="02000000000000000000" pitchFamily="2" charset="0"/>
              </a:rPr>
              <a:t>, TUM School of </a:t>
            </a:r>
            <a:r>
              <a:rPr lang="tr-TR" sz="3300" b="0" i="0" u="none" strike="noStrike" dirty="0" err="1">
                <a:effectLst/>
                <a:latin typeface="Roboto" panose="02000000000000000000" pitchFamily="2" charset="0"/>
              </a:rPr>
              <a:t>Computation</a:t>
            </a:r>
            <a:r>
              <a:rPr lang="tr-TR" sz="3300" b="0" i="0" u="none" strike="noStrike" dirty="0">
                <a:effectLst/>
                <a:latin typeface="Roboto" panose="02000000000000000000" pitchFamily="2" charset="0"/>
              </a:rPr>
              <a:t>, Information </a:t>
            </a:r>
            <a:r>
              <a:rPr lang="tr-TR" sz="3300" b="0" i="0" u="none" strike="noStrike" dirty="0" err="1">
                <a:effectLst/>
                <a:latin typeface="Roboto" panose="02000000000000000000" pitchFamily="2" charset="0"/>
              </a:rPr>
              <a:t>and</a:t>
            </a:r>
            <a:r>
              <a:rPr lang="tr-TR" sz="3300" b="0" i="0" u="none" strike="noStrike" dirty="0">
                <a:effectLst/>
                <a:latin typeface="Roboto" panose="02000000000000000000" pitchFamily="2" charset="0"/>
              </a:rPr>
              <a:t> </a:t>
            </a:r>
            <a:r>
              <a:rPr lang="tr-TR" sz="3300" b="0" i="0" u="none" strike="noStrike" dirty="0" err="1">
                <a:effectLst/>
                <a:latin typeface="Roboto" panose="02000000000000000000" pitchFamily="2" charset="0"/>
              </a:rPr>
              <a:t>Technology</a:t>
            </a:r>
            <a:r>
              <a:rPr lang="tr-TR" sz="3300" b="0" i="0" u="none" strike="noStrike" dirty="0">
                <a:effectLst/>
                <a:latin typeface="Roboto" panose="02000000000000000000" pitchFamily="2" charset="0"/>
              </a:rPr>
              <a:t>, Technical </a:t>
            </a:r>
            <a:r>
              <a:rPr lang="tr-TR" sz="3300" b="0" i="0" u="none" strike="noStrike" dirty="0" err="1">
                <a:effectLst/>
                <a:latin typeface="Roboto" panose="02000000000000000000" pitchFamily="2" charset="0"/>
              </a:rPr>
              <a:t>University</a:t>
            </a:r>
            <a:r>
              <a:rPr lang="tr-TR" sz="3300" b="0" i="0" u="none" strike="noStrike" dirty="0">
                <a:effectLst/>
                <a:latin typeface="Roboto" panose="02000000000000000000" pitchFamily="2" charset="0"/>
              </a:rPr>
              <a:t> of </a:t>
            </a:r>
            <a:r>
              <a:rPr lang="tr-TR" sz="3300" b="0" i="0" u="none" strike="noStrike" dirty="0" err="1">
                <a:effectLst/>
                <a:latin typeface="Roboto" panose="02000000000000000000" pitchFamily="2" charset="0"/>
              </a:rPr>
              <a:t>Munich</a:t>
            </a:r>
            <a:r>
              <a:rPr lang="tr-TR" sz="3300" b="0" i="0" u="none" strike="noStrike" dirty="0">
                <a:effectLst/>
                <a:latin typeface="Roboto" panose="02000000000000000000" pitchFamily="2" charset="0"/>
              </a:rPr>
              <a:t>, </a:t>
            </a:r>
            <a:r>
              <a:rPr lang="tr-TR" sz="3300" b="0" i="0" u="none" strike="noStrike" dirty="0" err="1">
                <a:effectLst/>
                <a:latin typeface="Roboto" panose="02000000000000000000" pitchFamily="2" charset="0"/>
              </a:rPr>
              <a:t>Garching</a:t>
            </a:r>
            <a:r>
              <a:rPr lang="tr-TR" sz="3300" b="0" i="0" u="none" strike="noStrike" dirty="0">
                <a:effectLst/>
                <a:latin typeface="Roboto" panose="02000000000000000000" pitchFamily="2" charset="0"/>
              </a:rPr>
              <a:t>, Germany</a:t>
            </a:r>
            <a:endParaRPr lang="tr-TR" sz="3300" dirty="0"/>
          </a:p>
          <a:p>
            <a:r>
              <a:rPr lang="tr-TR" sz="3300" b="0" i="1" u="none" strike="noStrike" baseline="30000" dirty="0">
                <a:effectLst/>
                <a:latin typeface="Roboto" panose="02000000000000000000" pitchFamily="2" charset="0"/>
              </a:rPr>
              <a:t>3</a:t>
            </a:r>
            <a:r>
              <a:rPr lang="tr-TR" sz="3300" b="0" i="0" u="none" strike="noStrike" baseline="30000" dirty="0">
                <a:effectLst/>
                <a:latin typeface="Roboto" panose="02000000000000000000" pitchFamily="2" charset="0"/>
              </a:rPr>
              <a:t> </a:t>
            </a:r>
            <a:r>
              <a:rPr lang="tr-TR" sz="3300" b="0" i="0" u="none" strike="noStrike" dirty="0" err="1">
                <a:effectLst/>
                <a:latin typeface="Roboto" panose="02000000000000000000" pitchFamily="2" charset="0"/>
              </a:rPr>
              <a:t>German</a:t>
            </a:r>
            <a:r>
              <a:rPr lang="tr-TR" sz="3300" b="0" i="0" u="none" strike="noStrike" dirty="0">
                <a:effectLst/>
                <a:latin typeface="Roboto" panose="02000000000000000000" pitchFamily="2" charset="0"/>
              </a:rPr>
              <a:t> </a:t>
            </a:r>
            <a:r>
              <a:rPr lang="tr-TR" sz="3300" b="0" i="0" u="none" strike="noStrike" dirty="0" err="1">
                <a:effectLst/>
                <a:latin typeface="Roboto" panose="02000000000000000000" pitchFamily="2" charset="0"/>
              </a:rPr>
              <a:t>Centre</a:t>
            </a:r>
            <a:r>
              <a:rPr lang="tr-TR" sz="3300" b="0" i="0" u="none" strike="noStrike" dirty="0">
                <a:effectLst/>
                <a:latin typeface="Roboto" panose="02000000000000000000" pitchFamily="2" charset="0"/>
              </a:rPr>
              <a:t> </a:t>
            </a:r>
            <a:r>
              <a:rPr lang="tr-TR" sz="3300" b="0" i="0" u="none" strike="noStrike" dirty="0" err="1">
                <a:effectLst/>
                <a:latin typeface="Roboto" panose="02000000000000000000" pitchFamily="2" charset="0"/>
              </a:rPr>
              <a:t>for</a:t>
            </a:r>
            <a:r>
              <a:rPr lang="tr-TR" sz="3300" b="0" i="0" u="none" strike="noStrike" dirty="0">
                <a:effectLst/>
                <a:latin typeface="Roboto" panose="02000000000000000000" pitchFamily="2" charset="0"/>
              </a:rPr>
              <a:t> </a:t>
            </a:r>
            <a:r>
              <a:rPr lang="tr-TR" sz="3300" b="0" i="0" u="none" strike="noStrike" dirty="0" err="1">
                <a:effectLst/>
                <a:latin typeface="Roboto" panose="02000000000000000000" pitchFamily="2" charset="0"/>
              </a:rPr>
              <a:t>Cardiovascular</a:t>
            </a:r>
            <a:r>
              <a:rPr lang="tr-TR" sz="3300" b="0" i="0" u="none" strike="noStrike" dirty="0">
                <a:effectLst/>
                <a:latin typeface="Roboto" panose="02000000000000000000" pitchFamily="2" charset="0"/>
              </a:rPr>
              <a:t> </a:t>
            </a:r>
            <a:r>
              <a:rPr lang="tr-TR" sz="3300" b="0" i="0" u="none" strike="noStrike" dirty="0" err="1">
                <a:effectLst/>
                <a:latin typeface="Roboto" panose="02000000000000000000" pitchFamily="2" charset="0"/>
              </a:rPr>
              <a:t>Research</a:t>
            </a:r>
            <a:r>
              <a:rPr lang="tr-TR" sz="3300" b="0" i="0" u="none" strike="noStrike" dirty="0">
                <a:effectLst/>
                <a:latin typeface="Roboto" panose="02000000000000000000" pitchFamily="2" charset="0"/>
              </a:rPr>
              <a:t> (DZHK), </a:t>
            </a:r>
            <a:r>
              <a:rPr lang="tr-TR" sz="3300" b="0" i="0" u="none" strike="noStrike" dirty="0" err="1">
                <a:effectLst/>
                <a:latin typeface="Roboto" panose="02000000000000000000" pitchFamily="2" charset="0"/>
              </a:rPr>
              <a:t>Munich</a:t>
            </a:r>
            <a:r>
              <a:rPr lang="tr-TR" sz="3300" b="0" i="0" u="none" strike="noStrike" dirty="0">
                <a:effectLst/>
                <a:latin typeface="Roboto" panose="02000000000000000000" pitchFamily="2" charset="0"/>
              </a:rPr>
              <a:t> </a:t>
            </a:r>
            <a:r>
              <a:rPr lang="tr-TR" sz="3300" b="0" i="0" u="none" strike="noStrike" dirty="0" err="1">
                <a:effectLst/>
                <a:latin typeface="Roboto" panose="02000000000000000000" pitchFamily="2" charset="0"/>
              </a:rPr>
              <a:t>Heart</a:t>
            </a:r>
            <a:r>
              <a:rPr lang="tr-TR" sz="3300" b="0" i="0" u="none" strike="noStrike" dirty="0">
                <a:effectLst/>
                <a:latin typeface="Roboto" panose="02000000000000000000" pitchFamily="2" charset="0"/>
              </a:rPr>
              <a:t> </a:t>
            </a:r>
            <a:r>
              <a:rPr lang="tr-TR" sz="3300" b="0" i="0" u="none" strike="noStrike" dirty="0" err="1">
                <a:effectLst/>
                <a:latin typeface="Roboto" panose="02000000000000000000" pitchFamily="2" charset="0"/>
              </a:rPr>
              <a:t>Association</a:t>
            </a:r>
            <a:r>
              <a:rPr lang="tr-TR" sz="3300" b="0" i="0" u="none" strike="noStrike" dirty="0">
                <a:effectLst/>
                <a:latin typeface="Roboto" panose="02000000000000000000" pitchFamily="2" charset="0"/>
              </a:rPr>
              <a:t>, Partner Site </a:t>
            </a:r>
            <a:r>
              <a:rPr lang="tr-TR" sz="3300" b="0" i="0" u="none" strike="noStrike" dirty="0" err="1">
                <a:effectLst/>
                <a:latin typeface="Roboto" panose="02000000000000000000" pitchFamily="2" charset="0"/>
              </a:rPr>
              <a:t>Munich</a:t>
            </a:r>
            <a:r>
              <a:rPr lang="tr-TR" sz="3300" b="0" i="0" u="none" strike="noStrike" dirty="0">
                <a:effectLst/>
                <a:latin typeface="Roboto" panose="02000000000000000000" pitchFamily="2" charset="0"/>
              </a:rPr>
              <a:t>, Berlin, Germany</a:t>
            </a:r>
            <a:endParaRPr lang="tr-TR" sz="3300" dirty="0"/>
          </a:p>
        </p:txBody>
      </p:sp>
      <p:sp>
        <p:nvSpPr>
          <p:cNvPr id="13" name="Metin kutusu 12">
            <a:extLst>
              <a:ext uri="{FF2B5EF4-FFF2-40B4-BE49-F238E27FC236}">
                <a16:creationId xmlns:a16="http://schemas.microsoft.com/office/drawing/2014/main" id="{DD5DC76F-1EF7-9FEA-888D-AEB06D9721F6}"/>
              </a:ext>
            </a:extLst>
          </p:cNvPr>
          <p:cNvSpPr txBox="1"/>
          <p:nvPr/>
        </p:nvSpPr>
        <p:spPr>
          <a:xfrm>
            <a:off x="6732814" y="380635"/>
            <a:ext cx="33561746" cy="1446550"/>
          </a:xfrm>
          <a:prstGeom prst="rect">
            <a:avLst/>
          </a:prstGeom>
          <a:noFill/>
        </p:spPr>
        <p:txBody>
          <a:bodyPr wrap="square">
            <a:spAutoFit/>
          </a:bodyPr>
          <a:lstStyle/>
          <a:p>
            <a:r>
              <a:rPr lang="en-US" sz="8500" b="1" i="0" u="none" strike="noStrike" dirty="0">
                <a:effectLst/>
                <a:latin typeface="Roboto" panose="02000000000000000000" pitchFamily="2" charset="0"/>
              </a:rPr>
              <a:t>Enabling cell atlas guided optimal experimental design</a:t>
            </a:r>
            <a:endParaRPr lang="en-US" sz="8500" dirty="0"/>
          </a:p>
        </p:txBody>
      </p:sp>
      <p:pic>
        <p:nvPicPr>
          <p:cNvPr id="15" name="Resim 14">
            <a:extLst>
              <a:ext uri="{FF2B5EF4-FFF2-40B4-BE49-F238E27FC236}">
                <a16:creationId xmlns:a16="http://schemas.microsoft.com/office/drawing/2014/main" id="{D6554EFE-8758-0A8D-6743-C2048FD280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75556" y="212720"/>
            <a:ext cx="2596493" cy="2596493"/>
          </a:xfrm>
          <a:prstGeom prst="rect">
            <a:avLst/>
          </a:prstGeom>
        </p:spPr>
      </p:pic>
      <p:sp>
        <p:nvSpPr>
          <p:cNvPr id="17" name="Metin kutusu 16">
            <a:extLst>
              <a:ext uri="{FF2B5EF4-FFF2-40B4-BE49-F238E27FC236}">
                <a16:creationId xmlns:a16="http://schemas.microsoft.com/office/drawing/2014/main" id="{CFBF36E5-BE71-7D87-B4F1-393E812B0077}"/>
              </a:ext>
            </a:extLst>
          </p:cNvPr>
          <p:cNvSpPr txBox="1"/>
          <p:nvPr/>
        </p:nvSpPr>
        <p:spPr>
          <a:xfrm>
            <a:off x="35996880" y="2734628"/>
            <a:ext cx="7075170" cy="2123658"/>
          </a:xfrm>
          <a:prstGeom prst="rect">
            <a:avLst/>
          </a:prstGeom>
          <a:noFill/>
        </p:spPr>
        <p:txBody>
          <a:bodyPr wrap="square">
            <a:spAutoFit/>
          </a:bodyPr>
          <a:lstStyle/>
          <a:p>
            <a:r>
              <a:rPr lang="en-US" sz="3300" b="0" i="0" u="none" strike="noStrike" dirty="0">
                <a:effectLst/>
                <a:latin typeface="Roboto" panose="02000000000000000000" pitchFamily="2" charset="0"/>
              </a:rPr>
              <a:t>Instant access to our repository</a:t>
            </a:r>
            <a:r>
              <a:rPr lang="tr-TR" sz="3300" b="0" i="0" u="none" strike="noStrike" dirty="0">
                <a:effectLst/>
                <a:latin typeface="Roboto" panose="02000000000000000000" pitchFamily="2" charset="0"/>
              </a:rPr>
              <a:t>.</a:t>
            </a:r>
            <a:r>
              <a:rPr lang="en-US" sz="3300" b="0" i="0" u="none" strike="noStrike" dirty="0">
                <a:effectLst/>
                <a:latin typeface="Roboto" panose="02000000000000000000" pitchFamily="2" charset="0"/>
              </a:rPr>
              <a:t> </a:t>
            </a:r>
            <a:endParaRPr lang="en-US" sz="3300" dirty="0"/>
          </a:p>
          <a:p>
            <a:r>
              <a:rPr lang="en-US" sz="3300" b="0" i="0" u="none" strike="noStrike" dirty="0">
                <a:effectLst/>
                <a:latin typeface="Roboto" panose="02000000000000000000" pitchFamily="2" charset="0"/>
              </a:rPr>
              <a:t>Let's collaborate - reach out anytime!</a:t>
            </a:r>
            <a:endParaRPr lang="en-US" sz="3300" dirty="0"/>
          </a:p>
          <a:p>
            <a:r>
              <a:rPr lang="en-US" sz="3300" b="0" i="0" u="none" strike="noStrike" dirty="0">
                <a:effectLst/>
                <a:latin typeface="DejaVu Sans"/>
              </a:rPr>
              <a:t>✉ </a:t>
            </a:r>
            <a:r>
              <a:rPr lang="en-US" sz="3300" b="0" i="0" u="none" strike="noStrike" dirty="0">
                <a:effectLst/>
                <a:latin typeface="Roboto" panose="02000000000000000000" pitchFamily="2" charset="0"/>
              </a:rPr>
              <a:t>cem.ggulecc@gmail.com</a:t>
            </a:r>
            <a:endParaRPr lang="en-US" sz="3300" dirty="0"/>
          </a:p>
          <a:p>
            <a:r>
              <a:rPr lang="en-US" sz="3300" b="0" i="0" u="none" strike="noStrike" dirty="0">
                <a:effectLst/>
                <a:latin typeface="DejaVu Sans"/>
              </a:rPr>
              <a:t>✉ </a:t>
            </a:r>
            <a:r>
              <a:rPr lang="en-US" sz="3300" b="0" i="0" u="none" strike="noStrike" dirty="0">
                <a:effectLst/>
                <a:latin typeface="Roboto" panose="02000000000000000000" pitchFamily="2" charset="0"/>
              </a:rPr>
              <a:t>matthias.heinig@googlemail.com</a:t>
            </a:r>
            <a:endParaRPr lang="en-US" sz="3300" dirty="0"/>
          </a:p>
        </p:txBody>
      </p:sp>
      <p:pic>
        <p:nvPicPr>
          <p:cNvPr id="21" name="Resim 20">
            <a:extLst>
              <a:ext uri="{FF2B5EF4-FFF2-40B4-BE49-F238E27FC236}">
                <a16:creationId xmlns:a16="http://schemas.microsoft.com/office/drawing/2014/main" id="{CD09D291-239D-B805-F4CE-FD0F2318C388}"/>
              </a:ext>
            </a:extLst>
          </p:cNvPr>
          <p:cNvPicPr>
            <a:picLocks noChangeAspect="1"/>
          </p:cNvPicPr>
          <p:nvPr/>
        </p:nvPicPr>
        <p:blipFill>
          <a:blip r:embed="rId4"/>
          <a:stretch>
            <a:fillRect/>
          </a:stretch>
        </p:blipFill>
        <p:spPr>
          <a:xfrm>
            <a:off x="819150" y="4984721"/>
            <a:ext cx="21126450" cy="1222053"/>
          </a:xfrm>
          <a:prstGeom prst="rect">
            <a:avLst/>
          </a:prstGeom>
        </p:spPr>
      </p:pic>
      <p:sp>
        <p:nvSpPr>
          <p:cNvPr id="23" name="Metin kutusu 22">
            <a:extLst>
              <a:ext uri="{FF2B5EF4-FFF2-40B4-BE49-F238E27FC236}">
                <a16:creationId xmlns:a16="http://schemas.microsoft.com/office/drawing/2014/main" id="{7CA9E31D-1A95-BB68-CD2D-B6188997B8F9}"/>
              </a:ext>
            </a:extLst>
          </p:cNvPr>
          <p:cNvSpPr txBox="1"/>
          <p:nvPr/>
        </p:nvSpPr>
        <p:spPr>
          <a:xfrm>
            <a:off x="819150" y="6227524"/>
            <a:ext cx="21126448" cy="3970318"/>
          </a:xfrm>
          <a:prstGeom prst="rect">
            <a:avLst/>
          </a:prstGeom>
          <a:noFill/>
        </p:spPr>
        <p:txBody>
          <a:bodyPr wrap="square">
            <a:spAutoFit/>
          </a:bodyPr>
          <a:lstStyle/>
          <a:p>
            <a:r>
              <a:rPr lang="en-US" sz="2800" b="0" i="0" u="none" strike="noStrike" dirty="0">
                <a:solidFill>
                  <a:srgbClr val="000000"/>
                </a:solidFill>
                <a:effectLst/>
                <a:latin typeface="Roboto" panose="02000000000000000000" pitchFamily="2" charset="0"/>
              </a:rPr>
              <a:t>We have previously developed </a:t>
            </a:r>
            <a:r>
              <a:rPr lang="en-US" sz="2800" b="1" i="0" u="none" strike="noStrike" dirty="0" err="1">
                <a:solidFill>
                  <a:srgbClr val="000000"/>
                </a:solidFill>
                <a:effectLst/>
                <a:latin typeface="Roboto" panose="02000000000000000000" pitchFamily="2" charset="0"/>
              </a:rPr>
              <a:t>scPower</a:t>
            </a:r>
            <a:r>
              <a:rPr lang="en-US" sz="2800" b="0" i="0" u="none" strike="noStrike" dirty="0">
                <a:solidFill>
                  <a:srgbClr val="000000"/>
                </a:solidFill>
                <a:effectLst/>
                <a:latin typeface="Roboto" panose="02000000000000000000" pitchFamily="2" charset="0"/>
              </a:rPr>
              <a:t> - a statistical framework that allows user to optimize the power of their experimental design of multi-sample single cell transcriptomics with a user friendly </a:t>
            </a:r>
            <a:r>
              <a:rPr lang="en-US" sz="2800" b="0" i="0" u="none" strike="noStrike" dirty="0" err="1">
                <a:solidFill>
                  <a:srgbClr val="000000"/>
                </a:solidFill>
                <a:effectLst/>
                <a:latin typeface="Roboto" panose="02000000000000000000" pitchFamily="2" charset="0"/>
              </a:rPr>
              <a:t>interface.However</a:t>
            </a:r>
            <a:r>
              <a:rPr lang="en-US" sz="2800" b="0" i="0" u="none" strike="noStrike" dirty="0">
                <a:solidFill>
                  <a:srgbClr val="000000"/>
                </a:solidFill>
                <a:effectLst/>
                <a:latin typeface="Roboto" panose="02000000000000000000" pitchFamily="2" charset="0"/>
              </a:rPr>
              <a:t> it requires cell type specific prior information. Previously this information was available only for selected cell types and tissues. Now with the increasing availability of reference cell atlases available, we can scale our framework to allow experimental design an all known cells of an organism. We systematically apply </a:t>
            </a:r>
            <a:r>
              <a:rPr lang="en-US" sz="2800" b="0" i="0" u="none" strike="noStrike" dirty="0" err="1">
                <a:solidFill>
                  <a:srgbClr val="000000"/>
                </a:solidFill>
                <a:effectLst/>
                <a:latin typeface="Roboto" panose="02000000000000000000" pitchFamily="2" charset="0"/>
              </a:rPr>
              <a:t>scPower</a:t>
            </a:r>
            <a:r>
              <a:rPr lang="en-US" sz="2800" b="0" i="0" u="none" strike="noStrike" dirty="0">
                <a:solidFill>
                  <a:srgbClr val="000000"/>
                </a:solidFill>
                <a:effectLst/>
                <a:latin typeface="Roboto" panose="02000000000000000000" pitchFamily="2" charset="0"/>
              </a:rPr>
              <a:t> wrapped into a data processing and data management infrastructure to obtain the required prior information on cell type specific gene expression distributions. Based on these systematic priors, a unified experimental design online resource will be established. It will enable researchers to design the most powerful experiments for the identification of differential expression or </a:t>
            </a:r>
            <a:r>
              <a:rPr lang="en-US" sz="2800" b="0" i="0" u="none" strike="noStrike" dirty="0" err="1">
                <a:solidFill>
                  <a:srgbClr val="000000"/>
                </a:solidFill>
                <a:effectLst/>
                <a:latin typeface="Roboto" panose="02000000000000000000" pitchFamily="2" charset="0"/>
              </a:rPr>
              <a:t>eQTL</a:t>
            </a:r>
            <a:r>
              <a:rPr lang="en-US" sz="2800" b="0" i="0" u="none" strike="noStrike" dirty="0">
                <a:solidFill>
                  <a:srgbClr val="000000"/>
                </a:solidFill>
                <a:effectLst/>
                <a:latin typeface="Roboto" panose="02000000000000000000" pitchFamily="2" charset="0"/>
              </a:rPr>
              <a:t> in their respective application areas. In future work, this model will further be extended to allow for the optimal design of allele specific expression and perturbation experiments such as CROP-seq and Perturb-seq.</a:t>
            </a:r>
            <a:endParaRPr lang="en-US" sz="2800" dirty="0"/>
          </a:p>
        </p:txBody>
      </p:sp>
      <p:pic>
        <p:nvPicPr>
          <p:cNvPr id="25" name="Resim 24">
            <a:extLst>
              <a:ext uri="{FF2B5EF4-FFF2-40B4-BE49-F238E27FC236}">
                <a16:creationId xmlns:a16="http://schemas.microsoft.com/office/drawing/2014/main" id="{2959E754-556C-0E4F-DFE6-E17BBBA4D19B}"/>
              </a:ext>
            </a:extLst>
          </p:cNvPr>
          <p:cNvPicPr>
            <a:picLocks noChangeAspect="1"/>
          </p:cNvPicPr>
          <p:nvPr/>
        </p:nvPicPr>
        <p:blipFill>
          <a:blip r:embed="rId5"/>
          <a:stretch>
            <a:fillRect/>
          </a:stretch>
        </p:blipFill>
        <p:spPr>
          <a:xfrm>
            <a:off x="819150" y="10220025"/>
            <a:ext cx="10458450" cy="1351873"/>
          </a:xfrm>
          <a:prstGeom prst="rect">
            <a:avLst/>
          </a:prstGeom>
        </p:spPr>
      </p:pic>
      <p:sp>
        <p:nvSpPr>
          <p:cNvPr id="29" name="Metin kutusu 28">
            <a:extLst>
              <a:ext uri="{FF2B5EF4-FFF2-40B4-BE49-F238E27FC236}">
                <a16:creationId xmlns:a16="http://schemas.microsoft.com/office/drawing/2014/main" id="{4244CD83-3379-D5F6-5664-A0F02F53E3C3}"/>
              </a:ext>
            </a:extLst>
          </p:cNvPr>
          <p:cNvSpPr txBox="1"/>
          <p:nvPr/>
        </p:nvSpPr>
        <p:spPr>
          <a:xfrm>
            <a:off x="819150" y="18007671"/>
            <a:ext cx="10458449" cy="1446550"/>
          </a:xfrm>
          <a:prstGeom prst="rect">
            <a:avLst/>
          </a:prstGeom>
          <a:noFill/>
        </p:spPr>
        <p:txBody>
          <a:bodyPr wrap="square">
            <a:spAutoFit/>
          </a:bodyPr>
          <a:lstStyle/>
          <a:p>
            <a:r>
              <a:rPr lang="en-US" sz="2200" b="1" i="0" u="none" strike="noStrike" dirty="0">
                <a:solidFill>
                  <a:srgbClr val="000000"/>
                </a:solidFill>
                <a:effectLst/>
                <a:latin typeface="Roboto" panose="02000000000000000000" pitchFamily="2" charset="0"/>
              </a:rPr>
              <a:t>Figure </a:t>
            </a:r>
            <a:r>
              <a:rPr lang="tr-TR" sz="2200" b="1" dirty="0">
                <a:solidFill>
                  <a:srgbClr val="000000"/>
                </a:solidFill>
                <a:latin typeface="Roboto" panose="02000000000000000000" pitchFamily="2" charset="0"/>
              </a:rPr>
              <a:t>1</a:t>
            </a:r>
            <a:r>
              <a:rPr lang="en-US" sz="2200" b="1" i="0" u="none" strike="noStrike" dirty="0">
                <a:solidFill>
                  <a:srgbClr val="000000"/>
                </a:solidFill>
                <a:effectLst/>
                <a:latin typeface="Roboto" panose="02000000000000000000" pitchFamily="2" charset="0"/>
              </a:rPr>
              <a:t>: </a:t>
            </a:r>
            <a:r>
              <a:rPr lang="en-US" sz="2200" b="0" i="0" u="none" strike="noStrike" dirty="0">
                <a:solidFill>
                  <a:srgbClr val="000000"/>
                </a:solidFill>
                <a:effectLst/>
                <a:latin typeface="Roboto" panose="02000000000000000000" pitchFamily="2" charset="0"/>
              </a:rPr>
              <a:t>Software and data management infrastructure around our modeling framework for indexing and querying model parameters for different cell types. It takes data from HCA and other individual projects and able to store the priors detected from it.</a:t>
            </a:r>
            <a:endParaRPr lang="en-US" sz="2200" dirty="0"/>
          </a:p>
        </p:txBody>
      </p:sp>
      <p:pic>
        <p:nvPicPr>
          <p:cNvPr id="31" name="Resim 30">
            <a:extLst>
              <a:ext uri="{FF2B5EF4-FFF2-40B4-BE49-F238E27FC236}">
                <a16:creationId xmlns:a16="http://schemas.microsoft.com/office/drawing/2014/main" id="{29DA206B-D2AE-3A9C-28E4-B924E777399E}"/>
              </a:ext>
            </a:extLst>
          </p:cNvPr>
          <p:cNvPicPr>
            <a:picLocks noChangeAspect="1"/>
          </p:cNvPicPr>
          <p:nvPr/>
        </p:nvPicPr>
        <p:blipFill>
          <a:blip r:embed="rId6"/>
          <a:stretch>
            <a:fillRect/>
          </a:stretch>
        </p:blipFill>
        <p:spPr>
          <a:xfrm>
            <a:off x="11719559" y="10220024"/>
            <a:ext cx="10226041" cy="1148263"/>
          </a:xfrm>
          <a:prstGeom prst="rect">
            <a:avLst/>
          </a:prstGeom>
        </p:spPr>
      </p:pic>
      <p:pic>
        <p:nvPicPr>
          <p:cNvPr id="33" name="Resim 32" descr="çizelge, diyagram içeren bir resim&#10;&#10;Açıklama otomatik olarak oluşturuldu">
            <a:extLst>
              <a:ext uri="{FF2B5EF4-FFF2-40B4-BE49-F238E27FC236}">
                <a16:creationId xmlns:a16="http://schemas.microsoft.com/office/drawing/2014/main" id="{886CFD66-EFCA-E9D8-FDC2-A55C1E838DF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719559" y="11571898"/>
            <a:ext cx="10085846" cy="5038218"/>
          </a:xfrm>
          <a:prstGeom prst="rect">
            <a:avLst/>
          </a:prstGeom>
        </p:spPr>
      </p:pic>
      <p:sp>
        <p:nvSpPr>
          <p:cNvPr id="35" name="Metin kutusu 34">
            <a:extLst>
              <a:ext uri="{FF2B5EF4-FFF2-40B4-BE49-F238E27FC236}">
                <a16:creationId xmlns:a16="http://schemas.microsoft.com/office/drawing/2014/main" id="{579E68BE-5067-5ACD-2745-C57843596607}"/>
              </a:ext>
            </a:extLst>
          </p:cNvPr>
          <p:cNvSpPr txBox="1"/>
          <p:nvPr/>
        </p:nvSpPr>
        <p:spPr>
          <a:xfrm>
            <a:off x="11719558" y="16610116"/>
            <a:ext cx="10226041" cy="2800767"/>
          </a:xfrm>
          <a:prstGeom prst="rect">
            <a:avLst/>
          </a:prstGeom>
          <a:noFill/>
        </p:spPr>
        <p:txBody>
          <a:bodyPr wrap="square">
            <a:spAutoFit/>
          </a:bodyPr>
          <a:lstStyle/>
          <a:p>
            <a:r>
              <a:rPr lang="en-US" sz="2200" b="1" i="0" u="none" strike="noStrike" dirty="0">
                <a:solidFill>
                  <a:srgbClr val="000000"/>
                </a:solidFill>
                <a:effectLst/>
                <a:latin typeface="Roboto" panose="02000000000000000000" pitchFamily="2" charset="0"/>
              </a:rPr>
              <a:t>Figure </a:t>
            </a:r>
            <a:r>
              <a:rPr lang="tr-TR" sz="2200" b="1" i="0" u="none" strike="noStrike" dirty="0">
                <a:solidFill>
                  <a:srgbClr val="000000"/>
                </a:solidFill>
                <a:effectLst/>
                <a:latin typeface="Roboto" panose="02000000000000000000" pitchFamily="2" charset="0"/>
              </a:rPr>
              <a:t>2</a:t>
            </a:r>
            <a:r>
              <a:rPr lang="en-US" sz="2200" b="1" i="0" u="none" strike="noStrike" dirty="0">
                <a:solidFill>
                  <a:srgbClr val="000000"/>
                </a:solidFill>
                <a:effectLst/>
                <a:latin typeface="Roboto" panose="02000000000000000000" pitchFamily="2" charset="0"/>
              </a:rPr>
              <a:t>: </a:t>
            </a:r>
            <a:r>
              <a:rPr lang="en-US" sz="2200" b="0" i="0" u="none" strike="noStrike" dirty="0" err="1">
                <a:solidFill>
                  <a:srgbClr val="000000"/>
                </a:solidFill>
                <a:effectLst/>
                <a:latin typeface="Roboto" panose="02000000000000000000" pitchFamily="2" charset="0"/>
              </a:rPr>
              <a:t>scPower</a:t>
            </a:r>
            <a:r>
              <a:rPr lang="en-US" sz="2200" b="0" i="0" u="none" strike="noStrike" dirty="0">
                <a:solidFill>
                  <a:srgbClr val="000000"/>
                </a:solidFill>
                <a:effectLst/>
                <a:latin typeface="Roboto" panose="02000000000000000000" pitchFamily="2" charset="0"/>
              </a:rPr>
              <a:t> provides data-driven priors for 25 different cell types across three tissues and three technologies as a pilot work. These priors are derived from single cell atlases and ensure accurate power estimation by quantifying the probability of detecting cell type-specific gene expression in </a:t>
            </a:r>
            <a:r>
              <a:rPr lang="en-US" sz="2200" b="0" i="0" u="none" strike="noStrike" dirty="0" err="1">
                <a:solidFill>
                  <a:srgbClr val="000000"/>
                </a:solidFill>
                <a:effectLst/>
                <a:latin typeface="Roboto" panose="02000000000000000000" pitchFamily="2" charset="0"/>
              </a:rPr>
              <a:t>scRNA</a:t>
            </a:r>
            <a:r>
              <a:rPr lang="en-US" sz="2200" b="0" i="0" u="none" strike="noStrike" dirty="0">
                <a:solidFill>
                  <a:srgbClr val="000000"/>
                </a:solidFill>
                <a:effectLst/>
                <a:latin typeface="Roboto" panose="02000000000000000000" pitchFamily="2" charset="0"/>
              </a:rPr>
              <a:t>-seq data. In addition to these pilot priors, </a:t>
            </a:r>
            <a:r>
              <a:rPr lang="en-US" sz="2200" b="0" i="0" u="none" strike="noStrike" dirty="0" err="1">
                <a:solidFill>
                  <a:srgbClr val="000000"/>
                </a:solidFill>
                <a:effectLst/>
                <a:latin typeface="Roboto" panose="02000000000000000000" pitchFamily="2" charset="0"/>
              </a:rPr>
              <a:t>scPower</a:t>
            </a:r>
            <a:r>
              <a:rPr lang="en-US" sz="2200" b="0" i="0" u="none" strike="noStrike" dirty="0">
                <a:solidFill>
                  <a:srgbClr val="000000"/>
                </a:solidFill>
                <a:effectLst/>
                <a:latin typeface="Roboto" panose="02000000000000000000" pitchFamily="2" charset="0"/>
              </a:rPr>
              <a:t> plans to further extend its dataset with the wealth of organism-wide data from the Human Cell Atlas project. This will enable researchers to optimize their experimental design and improve the accuracy of their power analysis in a wide range of organ systems.</a:t>
            </a:r>
            <a:endParaRPr lang="en-US" sz="2200" dirty="0"/>
          </a:p>
        </p:txBody>
      </p:sp>
      <p:pic>
        <p:nvPicPr>
          <p:cNvPr id="39" name="Resim 38">
            <a:extLst>
              <a:ext uri="{FF2B5EF4-FFF2-40B4-BE49-F238E27FC236}">
                <a16:creationId xmlns:a16="http://schemas.microsoft.com/office/drawing/2014/main" id="{EAA4E4C2-5BE4-B952-84A6-45FDD052AB97}"/>
              </a:ext>
            </a:extLst>
          </p:cNvPr>
          <p:cNvPicPr>
            <a:picLocks noChangeAspect="1"/>
          </p:cNvPicPr>
          <p:nvPr/>
        </p:nvPicPr>
        <p:blipFill>
          <a:blip r:embed="rId8"/>
          <a:stretch>
            <a:fillRect/>
          </a:stretch>
        </p:blipFill>
        <p:spPr>
          <a:xfrm>
            <a:off x="819150" y="27346551"/>
            <a:ext cx="21126448" cy="1264124"/>
          </a:xfrm>
          <a:prstGeom prst="rect">
            <a:avLst/>
          </a:prstGeom>
        </p:spPr>
      </p:pic>
      <p:pic>
        <p:nvPicPr>
          <p:cNvPr id="41" name="Resim 40" descr="metin, kırpıntı çizim içeren bir resim&#10;&#10;Açıklama otomatik olarak oluşturuldu">
            <a:extLst>
              <a:ext uri="{FF2B5EF4-FFF2-40B4-BE49-F238E27FC236}">
                <a16:creationId xmlns:a16="http://schemas.microsoft.com/office/drawing/2014/main" id="{FA644675-9F3F-B19B-A6A5-7C8E36B2529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12495" y="28674797"/>
            <a:ext cx="2791997" cy="1154025"/>
          </a:xfrm>
          <a:prstGeom prst="rect">
            <a:avLst/>
          </a:prstGeom>
        </p:spPr>
      </p:pic>
      <p:pic>
        <p:nvPicPr>
          <p:cNvPr id="43" name="Resim 42" descr="metin, mektup, harf içeren bir resim&#10;&#10;Açıklama otomatik olarak oluşturuldu">
            <a:extLst>
              <a:ext uri="{FF2B5EF4-FFF2-40B4-BE49-F238E27FC236}">
                <a16:creationId xmlns:a16="http://schemas.microsoft.com/office/drawing/2014/main" id="{388120C7-14F9-0B93-C51D-841C1BC528F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448349" y="28674797"/>
            <a:ext cx="4777760" cy="1264124"/>
          </a:xfrm>
          <a:prstGeom prst="rect">
            <a:avLst/>
          </a:prstGeom>
        </p:spPr>
      </p:pic>
      <p:pic>
        <p:nvPicPr>
          <p:cNvPr id="45" name="Resim 44">
            <a:extLst>
              <a:ext uri="{FF2B5EF4-FFF2-40B4-BE49-F238E27FC236}">
                <a16:creationId xmlns:a16="http://schemas.microsoft.com/office/drawing/2014/main" id="{5B4EDB95-1C80-BC1B-12E6-7BAB5A04B98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969966" y="29070543"/>
            <a:ext cx="4654071" cy="472632"/>
          </a:xfrm>
          <a:prstGeom prst="rect">
            <a:avLst/>
          </a:prstGeom>
        </p:spPr>
      </p:pic>
      <p:pic>
        <p:nvPicPr>
          <p:cNvPr id="47" name="Resim 46">
            <a:extLst>
              <a:ext uri="{FF2B5EF4-FFF2-40B4-BE49-F238E27FC236}">
                <a16:creationId xmlns:a16="http://schemas.microsoft.com/office/drawing/2014/main" id="{F07EF5B8-9D61-6DA4-F096-536F03303F3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5367894" y="29070543"/>
            <a:ext cx="6177975" cy="472632"/>
          </a:xfrm>
          <a:prstGeom prst="rect">
            <a:avLst/>
          </a:prstGeom>
        </p:spPr>
      </p:pic>
      <p:sp>
        <p:nvSpPr>
          <p:cNvPr id="49" name="Metin kutusu 48">
            <a:extLst>
              <a:ext uri="{FF2B5EF4-FFF2-40B4-BE49-F238E27FC236}">
                <a16:creationId xmlns:a16="http://schemas.microsoft.com/office/drawing/2014/main" id="{6A16C887-C925-CCBE-F5FF-460587E515DA}"/>
              </a:ext>
            </a:extLst>
          </p:cNvPr>
          <p:cNvSpPr txBox="1"/>
          <p:nvPr/>
        </p:nvSpPr>
        <p:spPr>
          <a:xfrm>
            <a:off x="819150" y="30173377"/>
            <a:ext cx="3205208" cy="2462213"/>
          </a:xfrm>
          <a:prstGeom prst="rect">
            <a:avLst/>
          </a:prstGeom>
          <a:noFill/>
        </p:spPr>
        <p:txBody>
          <a:bodyPr wrap="square">
            <a:spAutoFit/>
          </a:bodyPr>
          <a:lstStyle/>
          <a:p>
            <a:r>
              <a:rPr lang="en-US" sz="2200" b="1" i="0" u="none" strike="noStrike" dirty="0">
                <a:solidFill>
                  <a:srgbClr val="000000"/>
                </a:solidFill>
                <a:effectLst/>
                <a:latin typeface="Roboto" panose="02000000000000000000" pitchFamily="2" charset="0"/>
              </a:rPr>
              <a:t>Figure </a:t>
            </a:r>
            <a:r>
              <a:rPr lang="tr-TR" sz="2200" b="1" i="0" u="none" strike="noStrike" dirty="0">
                <a:solidFill>
                  <a:srgbClr val="000000"/>
                </a:solidFill>
                <a:effectLst/>
                <a:latin typeface="Roboto" panose="02000000000000000000" pitchFamily="2" charset="0"/>
              </a:rPr>
              <a:t>3</a:t>
            </a:r>
            <a:r>
              <a:rPr lang="en-US" sz="2200" b="1" i="0" u="none" strike="noStrike" dirty="0">
                <a:solidFill>
                  <a:srgbClr val="000000"/>
                </a:solidFill>
                <a:effectLst/>
                <a:latin typeface="Roboto" panose="02000000000000000000" pitchFamily="2" charset="0"/>
              </a:rPr>
              <a:t>: </a:t>
            </a:r>
            <a:r>
              <a:rPr lang="en-US" sz="2200" b="0" i="0" u="none" strike="noStrike" dirty="0">
                <a:solidFill>
                  <a:srgbClr val="000000"/>
                </a:solidFill>
                <a:effectLst/>
                <a:latin typeface="Roboto" panose="02000000000000000000" pitchFamily="2" charset="0"/>
              </a:rPr>
              <a:t>The overall detection power is defined as the mean gene level detection power P</a:t>
            </a:r>
            <a:r>
              <a:rPr lang="en-US" sz="2200" b="0" i="0" u="none" strike="noStrike" baseline="-25000" dirty="0">
                <a:solidFill>
                  <a:srgbClr val="000000"/>
                </a:solidFill>
                <a:effectLst/>
                <a:latin typeface="Roboto" panose="02000000000000000000" pitchFamily="2" charset="0"/>
              </a:rPr>
              <a:t>i</a:t>
            </a:r>
            <a:r>
              <a:rPr lang="en-US" sz="2200" b="0" i="0" u="none" strike="noStrike" dirty="0">
                <a:solidFill>
                  <a:srgbClr val="000000"/>
                </a:solidFill>
                <a:effectLst/>
                <a:latin typeface="Roboto" panose="02000000000000000000" pitchFamily="2" charset="0"/>
              </a:rPr>
              <a:t> conditional on gene specific priors of gene </a:t>
            </a:r>
            <a:r>
              <a:rPr lang="en-US" sz="2200" b="0" i="1" u="none" strike="noStrike" dirty="0" err="1">
                <a:solidFill>
                  <a:srgbClr val="000000"/>
                </a:solidFill>
                <a:effectLst/>
                <a:latin typeface="Roboto" panose="02000000000000000000" pitchFamily="2" charset="0"/>
              </a:rPr>
              <a:t>i</a:t>
            </a:r>
            <a:r>
              <a:rPr lang="en-US" sz="2200" b="0" i="0" u="none" strike="noStrike" dirty="0">
                <a:solidFill>
                  <a:srgbClr val="000000"/>
                </a:solidFill>
                <a:effectLst/>
                <a:latin typeface="Roboto" panose="02000000000000000000" pitchFamily="2" charset="0"/>
              </a:rPr>
              <a:t>.</a:t>
            </a:r>
            <a:endParaRPr lang="en-US" sz="2200" dirty="0"/>
          </a:p>
        </p:txBody>
      </p:sp>
      <p:sp>
        <p:nvSpPr>
          <p:cNvPr id="51" name="Metin kutusu 50">
            <a:extLst>
              <a:ext uri="{FF2B5EF4-FFF2-40B4-BE49-F238E27FC236}">
                <a16:creationId xmlns:a16="http://schemas.microsoft.com/office/drawing/2014/main" id="{0E41DB7C-3A83-4D6C-6EEC-059F4CEB2F15}"/>
              </a:ext>
            </a:extLst>
          </p:cNvPr>
          <p:cNvSpPr txBox="1"/>
          <p:nvPr/>
        </p:nvSpPr>
        <p:spPr>
          <a:xfrm>
            <a:off x="9969966" y="29853337"/>
            <a:ext cx="4654071" cy="2800767"/>
          </a:xfrm>
          <a:prstGeom prst="rect">
            <a:avLst/>
          </a:prstGeom>
          <a:noFill/>
        </p:spPr>
        <p:txBody>
          <a:bodyPr wrap="square">
            <a:spAutoFit/>
          </a:bodyPr>
          <a:lstStyle/>
          <a:p>
            <a:r>
              <a:rPr lang="en-US" sz="2200" b="1" i="0" u="none" strike="noStrike" dirty="0">
                <a:solidFill>
                  <a:srgbClr val="000000"/>
                </a:solidFill>
                <a:effectLst/>
                <a:latin typeface="Roboto" panose="02000000000000000000" pitchFamily="2" charset="0"/>
              </a:rPr>
              <a:t>Figure </a:t>
            </a:r>
            <a:r>
              <a:rPr lang="tr-TR" sz="2200" b="1" i="0" u="none" strike="noStrike" dirty="0">
                <a:solidFill>
                  <a:srgbClr val="000000"/>
                </a:solidFill>
                <a:effectLst/>
                <a:latin typeface="Roboto" panose="02000000000000000000" pitchFamily="2" charset="0"/>
              </a:rPr>
              <a:t>5</a:t>
            </a:r>
            <a:r>
              <a:rPr lang="en-US" sz="2200" b="1" i="0" u="none" strike="noStrike" dirty="0">
                <a:solidFill>
                  <a:srgbClr val="000000"/>
                </a:solidFill>
                <a:effectLst/>
                <a:latin typeface="Roboto" panose="02000000000000000000" pitchFamily="2" charset="0"/>
              </a:rPr>
              <a:t>: </a:t>
            </a:r>
            <a:r>
              <a:rPr lang="en-US" sz="2200" b="0" i="0" u="none" strike="noStrike" dirty="0">
                <a:solidFill>
                  <a:srgbClr val="000000"/>
                </a:solidFill>
                <a:effectLst/>
                <a:latin typeface="Roboto" panose="02000000000000000000" pitchFamily="2" charset="0"/>
              </a:rPr>
              <a:t>To define a gene as expressed, we require that it can be found in a certain fraction of more than </a:t>
            </a:r>
            <a:r>
              <a:rPr lang="en-US" sz="2200" b="0" i="1" u="none" strike="noStrike" dirty="0">
                <a:solidFill>
                  <a:srgbClr val="000000"/>
                </a:solidFill>
                <a:effectLst/>
                <a:latin typeface="Roboto" panose="02000000000000000000" pitchFamily="2" charset="0"/>
              </a:rPr>
              <a:t>k</a:t>
            </a:r>
            <a:r>
              <a:rPr lang="en-US" sz="2200" b="0" i="0" u="none" strike="noStrike" dirty="0">
                <a:solidFill>
                  <a:srgbClr val="000000"/>
                </a:solidFill>
                <a:effectLst/>
                <a:latin typeface="Roboto" panose="02000000000000000000" pitchFamily="2" charset="0"/>
              </a:rPr>
              <a:t> percent in all n</a:t>
            </a:r>
            <a:r>
              <a:rPr lang="en-US" sz="2200" b="0" i="0" u="none" strike="noStrike" baseline="-25000" dirty="0">
                <a:solidFill>
                  <a:srgbClr val="000000"/>
                </a:solidFill>
                <a:effectLst/>
                <a:latin typeface="Roboto" panose="02000000000000000000" pitchFamily="2" charset="0"/>
              </a:rPr>
              <a:t>s</a:t>
            </a:r>
            <a:r>
              <a:rPr lang="en-US" sz="2200" b="0" i="0" u="none" strike="noStrike" dirty="0">
                <a:solidFill>
                  <a:srgbClr val="000000"/>
                </a:solidFill>
                <a:effectLst/>
                <a:latin typeface="Roboto" panose="02000000000000000000" pitchFamily="2" charset="0"/>
              </a:rPr>
              <a:t> individuals. The expression probability of a gene </a:t>
            </a:r>
            <a:r>
              <a:rPr lang="en-US" sz="2200" b="0" i="1" u="none" strike="noStrike" dirty="0" err="1">
                <a:solidFill>
                  <a:srgbClr val="000000"/>
                </a:solidFill>
                <a:effectLst/>
                <a:latin typeface="Roboto" panose="02000000000000000000" pitchFamily="2" charset="0"/>
              </a:rPr>
              <a:t>i</a:t>
            </a:r>
            <a:r>
              <a:rPr lang="en-US" sz="2200" b="0" i="0" u="none" strike="noStrike" dirty="0">
                <a:solidFill>
                  <a:srgbClr val="000000"/>
                </a:solidFill>
                <a:effectLst/>
                <a:latin typeface="Roboto" panose="02000000000000000000" pitchFamily="2" charset="0"/>
              </a:rPr>
              <a:t> is obtained from a cumulative binomial distribution </a:t>
            </a:r>
            <a:r>
              <a:rPr lang="en-US" sz="2200" b="0" i="0" u="none" strike="noStrike" dirty="0" err="1">
                <a:solidFill>
                  <a:srgbClr val="000000"/>
                </a:solidFill>
                <a:effectLst/>
                <a:latin typeface="Roboto" panose="02000000000000000000" pitchFamily="2" charset="0"/>
              </a:rPr>
              <a:t>F</a:t>
            </a:r>
            <a:r>
              <a:rPr lang="en-US" sz="2200" b="0" i="0" u="none" strike="noStrike" baseline="-25000" dirty="0" err="1">
                <a:solidFill>
                  <a:srgbClr val="000000"/>
                </a:solidFill>
                <a:effectLst/>
                <a:latin typeface="Roboto" panose="02000000000000000000" pitchFamily="2" charset="0"/>
              </a:rPr>
              <a:t>Bin</a:t>
            </a:r>
            <a:r>
              <a:rPr lang="en-US" sz="2200" b="0" i="0" u="none" strike="noStrike" dirty="0">
                <a:solidFill>
                  <a:srgbClr val="000000"/>
                </a:solidFill>
                <a:effectLst/>
                <a:latin typeface="Roboto" panose="02000000000000000000" pitchFamily="2" charset="0"/>
              </a:rPr>
              <a:t> as follows.</a:t>
            </a:r>
            <a:endParaRPr lang="en-US" sz="2200" dirty="0"/>
          </a:p>
        </p:txBody>
      </p:sp>
      <p:sp>
        <p:nvSpPr>
          <p:cNvPr id="53" name="Metin kutusu 52">
            <a:extLst>
              <a:ext uri="{FF2B5EF4-FFF2-40B4-BE49-F238E27FC236}">
                <a16:creationId xmlns:a16="http://schemas.microsoft.com/office/drawing/2014/main" id="{EDD76B5E-D8C2-F15A-7FA3-156154B62BAB}"/>
              </a:ext>
            </a:extLst>
          </p:cNvPr>
          <p:cNvSpPr txBox="1"/>
          <p:nvPr/>
        </p:nvSpPr>
        <p:spPr>
          <a:xfrm>
            <a:off x="4448350" y="30173377"/>
            <a:ext cx="4777760" cy="2123658"/>
          </a:xfrm>
          <a:prstGeom prst="rect">
            <a:avLst/>
          </a:prstGeom>
          <a:noFill/>
        </p:spPr>
        <p:txBody>
          <a:bodyPr wrap="square">
            <a:spAutoFit/>
          </a:bodyPr>
          <a:lstStyle/>
          <a:p>
            <a:r>
              <a:rPr lang="en-US" sz="2200" b="1" i="0" u="none" strike="noStrike" dirty="0">
                <a:solidFill>
                  <a:srgbClr val="000000"/>
                </a:solidFill>
                <a:effectLst/>
                <a:latin typeface="Roboto" panose="02000000000000000000" pitchFamily="2" charset="0"/>
              </a:rPr>
              <a:t>Figure </a:t>
            </a:r>
            <a:r>
              <a:rPr lang="tr-TR" sz="2200" b="1" i="0" u="none" strike="noStrike" dirty="0">
                <a:solidFill>
                  <a:srgbClr val="000000"/>
                </a:solidFill>
                <a:effectLst/>
                <a:latin typeface="Roboto" panose="02000000000000000000" pitchFamily="2" charset="0"/>
              </a:rPr>
              <a:t>4</a:t>
            </a:r>
            <a:r>
              <a:rPr lang="en-US" sz="2200" b="1" i="0" u="none" strike="noStrike" dirty="0">
                <a:solidFill>
                  <a:srgbClr val="000000"/>
                </a:solidFill>
                <a:effectLst/>
                <a:latin typeface="Roboto" panose="02000000000000000000" pitchFamily="2" charset="0"/>
              </a:rPr>
              <a:t>: </a:t>
            </a:r>
            <a:r>
              <a:rPr lang="en-US" sz="2200" b="0" i="0" u="none" strike="noStrike" dirty="0">
                <a:solidFill>
                  <a:srgbClr val="000000"/>
                </a:solidFill>
                <a:effectLst/>
                <a:latin typeface="Roboto" panose="02000000000000000000" pitchFamily="2" charset="0"/>
              </a:rPr>
              <a:t>Conditioning the gene level detection power P</a:t>
            </a:r>
            <a:r>
              <a:rPr lang="en-US" sz="2200" b="0" i="0" u="none" strike="noStrike" baseline="-25000" dirty="0">
                <a:solidFill>
                  <a:srgbClr val="000000"/>
                </a:solidFill>
                <a:effectLst/>
                <a:latin typeface="Roboto" panose="02000000000000000000" pitchFamily="2" charset="0"/>
              </a:rPr>
              <a:t>i</a:t>
            </a:r>
            <a:r>
              <a:rPr lang="en-US" sz="2200" b="0" i="0" u="none" strike="noStrike" dirty="0">
                <a:solidFill>
                  <a:srgbClr val="000000"/>
                </a:solidFill>
                <a:effectLst/>
                <a:latin typeface="Roboto" panose="02000000000000000000" pitchFamily="2" charset="0"/>
              </a:rPr>
              <a:t> on these priors and experimental design parameters, allows for decomposing P</a:t>
            </a:r>
            <a:r>
              <a:rPr lang="en-US" sz="2200" b="0" i="0" u="none" strike="noStrike" baseline="-25000" dirty="0">
                <a:solidFill>
                  <a:srgbClr val="000000"/>
                </a:solidFill>
                <a:effectLst/>
                <a:latin typeface="Roboto" panose="02000000000000000000" pitchFamily="2" charset="0"/>
              </a:rPr>
              <a:t>i</a:t>
            </a:r>
            <a:r>
              <a:rPr lang="en-US" sz="2200" b="0" i="0" u="none" strike="noStrike" dirty="0">
                <a:solidFill>
                  <a:srgbClr val="000000"/>
                </a:solidFill>
                <a:effectLst/>
                <a:latin typeface="Roboto" panose="02000000000000000000" pitchFamily="2" charset="0"/>
              </a:rPr>
              <a:t> as the product of the expression probability and the DE/</a:t>
            </a:r>
            <a:r>
              <a:rPr lang="en-US" sz="2200" b="0" i="0" u="none" strike="noStrike" dirty="0" err="1">
                <a:solidFill>
                  <a:srgbClr val="000000"/>
                </a:solidFill>
                <a:effectLst/>
                <a:latin typeface="Roboto" panose="02000000000000000000" pitchFamily="2" charset="0"/>
              </a:rPr>
              <a:t>eQTL</a:t>
            </a:r>
            <a:r>
              <a:rPr lang="en-US" sz="2200" b="0" i="0" u="none" strike="noStrike" dirty="0">
                <a:solidFill>
                  <a:srgbClr val="000000"/>
                </a:solidFill>
                <a:effectLst/>
                <a:latin typeface="Roboto" panose="02000000000000000000" pitchFamily="2" charset="0"/>
              </a:rPr>
              <a:t> power.</a:t>
            </a:r>
            <a:endParaRPr lang="en-US" sz="2200" dirty="0"/>
          </a:p>
        </p:txBody>
      </p:sp>
      <p:sp>
        <p:nvSpPr>
          <p:cNvPr id="55" name="Metin kutusu 54">
            <a:extLst>
              <a:ext uri="{FF2B5EF4-FFF2-40B4-BE49-F238E27FC236}">
                <a16:creationId xmlns:a16="http://schemas.microsoft.com/office/drawing/2014/main" id="{50BFB8E7-EA26-3B7F-FC1A-66FCB5EF0F97}"/>
              </a:ext>
            </a:extLst>
          </p:cNvPr>
          <p:cNvSpPr txBox="1"/>
          <p:nvPr/>
        </p:nvSpPr>
        <p:spPr>
          <a:xfrm>
            <a:off x="15367893" y="30036883"/>
            <a:ext cx="6177975" cy="769441"/>
          </a:xfrm>
          <a:prstGeom prst="rect">
            <a:avLst/>
          </a:prstGeom>
          <a:noFill/>
        </p:spPr>
        <p:txBody>
          <a:bodyPr wrap="square">
            <a:spAutoFit/>
          </a:bodyPr>
          <a:lstStyle/>
          <a:p>
            <a:r>
              <a:rPr lang="en-US" sz="2200" b="1" i="0" u="none" strike="noStrike" dirty="0">
                <a:solidFill>
                  <a:srgbClr val="000000"/>
                </a:solidFill>
                <a:effectLst/>
                <a:latin typeface="Roboto" panose="02000000000000000000" pitchFamily="2" charset="0"/>
              </a:rPr>
              <a:t>Figure </a:t>
            </a:r>
            <a:r>
              <a:rPr lang="tr-TR" sz="2200" b="1" i="0" u="none" strike="noStrike" dirty="0">
                <a:solidFill>
                  <a:srgbClr val="000000"/>
                </a:solidFill>
                <a:effectLst/>
                <a:latin typeface="Roboto" panose="02000000000000000000" pitchFamily="2" charset="0"/>
              </a:rPr>
              <a:t>6</a:t>
            </a:r>
            <a:r>
              <a:rPr lang="en-US" sz="2200" b="1" i="0" u="none" strike="noStrike" dirty="0">
                <a:solidFill>
                  <a:srgbClr val="000000"/>
                </a:solidFill>
                <a:effectLst/>
                <a:latin typeface="Roboto" panose="02000000000000000000" pitchFamily="2" charset="0"/>
              </a:rPr>
              <a:t>: </a:t>
            </a:r>
            <a:r>
              <a:rPr lang="en-US" sz="2200" b="0" i="0" u="none" strike="noStrike" dirty="0">
                <a:solidFill>
                  <a:srgbClr val="000000"/>
                </a:solidFill>
                <a:effectLst/>
                <a:latin typeface="Roboto" panose="02000000000000000000" pitchFamily="2" charset="0"/>
              </a:rPr>
              <a:t>The probability that the sum of counts y is greater than n is</a:t>
            </a:r>
            <a:endParaRPr lang="en-US" sz="2200" dirty="0"/>
          </a:p>
        </p:txBody>
      </p:sp>
      <p:pic>
        <p:nvPicPr>
          <p:cNvPr id="57" name="Resim 56">
            <a:extLst>
              <a:ext uri="{FF2B5EF4-FFF2-40B4-BE49-F238E27FC236}">
                <a16:creationId xmlns:a16="http://schemas.microsoft.com/office/drawing/2014/main" id="{4C475339-212C-5262-7BC7-18ED8469388F}"/>
              </a:ext>
            </a:extLst>
          </p:cNvPr>
          <p:cNvPicPr>
            <a:picLocks noChangeAspect="1"/>
          </p:cNvPicPr>
          <p:nvPr/>
        </p:nvPicPr>
        <p:blipFill>
          <a:blip r:embed="rId13"/>
          <a:stretch>
            <a:fillRect/>
          </a:stretch>
        </p:blipFill>
        <p:spPr>
          <a:xfrm>
            <a:off x="22665689" y="4999414"/>
            <a:ext cx="20406361" cy="1222053"/>
          </a:xfrm>
          <a:prstGeom prst="rect">
            <a:avLst/>
          </a:prstGeom>
        </p:spPr>
      </p:pic>
      <p:pic>
        <p:nvPicPr>
          <p:cNvPr id="59" name="Resim 58" descr="metin, saat içeren bir resim&#10;&#10;Açıklama otomatik olarak oluşturuldu">
            <a:extLst>
              <a:ext uri="{FF2B5EF4-FFF2-40B4-BE49-F238E27FC236}">
                <a16:creationId xmlns:a16="http://schemas.microsoft.com/office/drawing/2014/main" id="{4CD656B6-EC88-0346-2678-9941A46FE481}"/>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2665689" y="6331206"/>
            <a:ext cx="7661911" cy="6561834"/>
          </a:xfrm>
          <a:prstGeom prst="rect">
            <a:avLst/>
          </a:prstGeom>
        </p:spPr>
      </p:pic>
      <p:pic>
        <p:nvPicPr>
          <p:cNvPr id="61" name="Resim 60" descr="metin, saat içeren bir resim&#10;&#10;Açıklama otomatik olarak oluşturuldu">
            <a:extLst>
              <a:ext uri="{FF2B5EF4-FFF2-40B4-BE49-F238E27FC236}">
                <a16:creationId xmlns:a16="http://schemas.microsoft.com/office/drawing/2014/main" id="{353B7B6E-2DBB-08F3-6845-BCC5841C6A04}"/>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0101415" y="6331206"/>
            <a:ext cx="7726589" cy="7776303"/>
          </a:xfrm>
          <a:prstGeom prst="rect">
            <a:avLst/>
          </a:prstGeom>
        </p:spPr>
      </p:pic>
      <p:sp>
        <p:nvSpPr>
          <p:cNvPr id="67" name="Metin kutusu 66">
            <a:extLst>
              <a:ext uri="{FF2B5EF4-FFF2-40B4-BE49-F238E27FC236}">
                <a16:creationId xmlns:a16="http://schemas.microsoft.com/office/drawing/2014/main" id="{835D63FD-8CB4-6364-7797-4BB5838FC3B4}"/>
              </a:ext>
            </a:extLst>
          </p:cNvPr>
          <p:cNvSpPr txBox="1"/>
          <p:nvPr/>
        </p:nvSpPr>
        <p:spPr>
          <a:xfrm>
            <a:off x="37909022" y="6321670"/>
            <a:ext cx="5163028" cy="7540526"/>
          </a:xfrm>
          <a:prstGeom prst="rect">
            <a:avLst/>
          </a:prstGeom>
          <a:noFill/>
        </p:spPr>
        <p:txBody>
          <a:bodyPr wrap="square">
            <a:spAutoFit/>
          </a:bodyPr>
          <a:lstStyle/>
          <a:p>
            <a:r>
              <a:rPr lang="en-US" sz="2200" b="1" i="0" u="none" strike="noStrike" dirty="0">
                <a:effectLst/>
                <a:latin typeface="Roboto" panose="02000000000000000000" pitchFamily="2" charset="0"/>
              </a:rPr>
              <a:t>Panel A: </a:t>
            </a:r>
            <a:r>
              <a:rPr lang="en-US" sz="2200" b="0" i="0" u="none" strike="noStrike" dirty="0">
                <a:effectLst/>
                <a:latin typeface="Roboto" panose="02000000000000000000" pitchFamily="2" charset="0"/>
              </a:rPr>
              <a:t>Heatmap of cell counts across tissue and cell type representation, derived from the single-nucleus cross-tissue molecular reference maps in </a:t>
            </a:r>
            <a:r>
              <a:rPr lang="en-US" sz="2200" b="0" i="0" u="none" strike="noStrike" dirty="0" err="1">
                <a:effectLst/>
                <a:latin typeface="Roboto" panose="02000000000000000000" pitchFamily="2" charset="0"/>
              </a:rPr>
              <a:t>Eraslan</a:t>
            </a:r>
            <a:r>
              <a:rPr lang="en-US" sz="2200" b="0" i="0" u="none" strike="noStrike" dirty="0">
                <a:effectLst/>
                <a:latin typeface="Roboto" panose="02000000000000000000" pitchFamily="2" charset="0"/>
              </a:rPr>
              <a:t> et al.'s study (2022). Data were accessed via the </a:t>
            </a:r>
            <a:r>
              <a:rPr lang="en-US" sz="2200" b="0" i="0" u="none" strike="noStrike" dirty="0" err="1">
                <a:effectLst/>
                <a:latin typeface="Roboto" panose="02000000000000000000" pitchFamily="2" charset="0"/>
              </a:rPr>
              <a:t>cellxgene</a:t>
            </a:r>
            <a:r>
              <a:rPr lang="en-US" sz="2200" b="0" i="0" u="none" strike="noStrike" dirty="0">
                <a:effectLst/>
                <a:latin typeface="Roboto" panose="02000000000000000000" pitchFamily="2" charset="0"/>
              </a:rPr>
              <a:t> portal (which was generated by gtexportal.org) and illustrate cellular heterogeneity in the context of deciphering disease gene function.</a:t>
            </a:r>
            <a:br>
              <a:rPr lang="tr-TR" sz="2200" b="0" i="0" u="none" strike="noStrike" dirty="0">
                <a:effectLst/>
                <a:latin typeface="Roboto" panose="02000000000000000000" pitchFamily="2" charset="0"/>
              </a:rPr>
            </a:br>
            <a:endParaRPr lang="en-US" sz="2200" dirty="0"/>
          </a:p>
          <a:p>
            <a:r>
              <a:rPr lang="en-US" sz="2200" b="1" i="0" u="none" strike="noStrike" dirty="0">
                <a:effectLst/>
                <a:latin typeface="Roboto" panose="02000000000000000000" pitchFamily="2" charset="0"/>
              </a:rPr>
              <a:t>Panel B: </a:t>
            </a:r>
            <a:r>
              <a:rPr lang="en-US" sz="2200" b="0" i="0" u="none" strike="noStrike" dirty="0">
                <a:effectLst/>
                <a:latin typeface="Roboto" panose="02000000000000000000" pitchFamily="2" charset="0"/>
              </a:rPr>
              <a:t>Heatmap depicting the distribution of cell counts across various tissues and cell types, as derived from the cross-tissue immune cell analysis conducted by Domínguez Conde et al. (2022) in Science. Data were sourced from the </a:t>
            </a:r>
            <a:r>
              <a:rPr lang="en-US" sz="2200" b="0" i="0" u="none" strike="noStrike" dirty="0" err="1">
                <a:effectLst/>
                <a:latin typeface="Roboto" panose="02000000000000000000" pitchFamily="2" charset="0"/>
              </a:rPr>
              <a:t>cellxgene</a:t>
            </a:r>
            <a:r>
              <a:rPr lang="en-US" sz="2200" b="0" i="0" u="none" strike="noStrike" dirty="0">
                <a:effectLst/>
                <a:latin typeface="Roboto" panose="02000000000000000000" pitchFamily="2" charset="0"/>
              </a:rPr>
              <a:t> portal, highlighting the cellular heterogeneity present in human tissues and its implications for understanding disease gene function.</a:t>
            </a:r>
            <a:endParaRPr lang="en-US" sz="2200" dirty="0"/>
          </a:p>
        </p:txBody>
      </p:sp>
      <p:sp>
        <p:nvSpPr>
          <p:cNvPr id="69" name="Metin kutusu 68">
            <a:extLst>
              <a:ext uri="{FF2B5EF4-FFF2-40B4-BE49-F238E27FC236}">
                <a16:creationId xmlns:a16="http://schemas.microsoft.com/office/drawing/2014/main" id="{95A0060F-0027-C2B5-A6A7-8505CA019D62}"/>
              </a:ext>
            </a:extLst>
          </p:cNvPr>
          <p:cNvSpPr txBox="1"/>
          <p:nvPr/>
        </p:nvSpPr>
        <p:spPr>
          <a:xfrm>
            <a:off x="37905514" y="14077029"/>
            <a:ext cx="5306730" cy="8217634"/>
          </a:xfrm>
          <a:prstGeom prst="rect">
            <a:avLst/>
          </a:prstGeom>
          <a:noFill/>
        </p:spPr>
        <p:txBody>
          <a:bodyPr wrap="square">
            <a:spAutoFit/>
          </a:bodyPr>
          <a:lstStyle/>
          <a:p>
            <a:r>
              <a:rPr lang="en-US" sz="2200" b="1" i="0" u="none" strike="noStrike" dirty="0">
                <a:effectLst/>
                <a:latin typeface="Roboto" panose="02000000000000000000" pitchFamily="2" charset="0"/>
              </a:rPr>
              <a:t>Panel </a:t>
            </a:r>
            <a:r>
              <a:rPr lang="tr-TR" sz="2200" b="1" i="0" u="none" strike="noStrike" dirty="0">
                <a:effectLst/>
                <a:latin typeface="Roboto" panose="02000000000000000000" pitchFamily="2" charset="0"/>
              </a:rPr>
              <a:t>C</a:t>
            </a:r>
            <a:r>
              <a:rPr lang="en-US" sz="2200" b="1" i="0" u="none" strike="noStrike" dirty="0">
                <a:effectLst/>
                <a:latin typeface="Roboto" panose="02000000000000000000" pitchFamily="2" charset="0"/>
              </a:rPr>
              <a:t>: </a:t>
            </a:r>
            <a:r>
              <a:rPr lang="en-US" sz="2200" b="0" i="0" u="none" strike="noStrike" dirty="0">
                <a:effectLst/>
                <a:latin typeface="Roboto" panose="02000000000000000000" pitchFamily="2" charset="0"/>
              </a:rPr>
              <a:t>Heatmap of gene expression levels across tissue and cell type representation, derived from the single-nucleus cross-tissue molecular reference maps in </a:t>
            </a:r>
            <a:r>
              <a:rPr lang="en-US" sz="2200" b="0" i="0" u="none" strike="noStrike" dirty="0" err="1">
                <a:effectLst/>
                <a:latin typeface="Roboto" panose="02000000000000000000" pitchFamily="2" charset="0"/>
              </a:rPr>
              <a:t>Eraslan</a:t>
            </a:r>
            <a:r>
              <a:rPr lang="en-US" sz="2200" b="0" i="0" u="none" strike="noStrike" dirty="0">
                <a:effectLst/>
                <a:latin typeface="Roboto" panose="02000000000000000000" pitchFamily="2" charset="0"/>
              </a:rPr>
              <a:t> et al.'s study (2022). Data were accessed via the </a:t>
            </a:r>
            <a:r>
              <a:rPr lang="en-US" sz="2200" b="0" i="0" u="none" strike="noStrike" dirty="0" err="1">
                <a:effectLst/>
                <a:latin typeface="Roboto" panose="02000000000000000000" pitchFamily="2" charset="0"/>
              </a:rPr>
              <a:t>cellxgene</a:t>
            </a:r>
            <a:r>
              <a:rPr lang="en-US" sz="2200" b="0" i="0" u="none" strike="noStrike" dirty="0">
                <a:effectLst/>
                <a:latin typeface="Roboto" panose="02000000000000000000" pitchFamily="2" charset="0"/>
              </a:rPr>
              <a:t> portal (gtexportal.org) and showcase the diversity in gene expression patterns associated with different cell types and tissues, providing insights into disease gene function. </a:t>
            </a:r>
            <a:br>
              <a:rPr lang="tr-TR" sz="2200" b="0" i="0" u="none" strike="noStrike" dirty="0">
                <a:effectLst/>
                <a:latin typeface="Roboto" panose="02000000000000000000" pitchFamily="2" charset="0"/>
              </a:rPr>
            </a:br>
            <a:endParaRPr lang="en-US" sz="2200" dirty="0"/>
          </a:p>
          <a:p>
            <a:r>
              <a:rPr lang="en-US" sz="2200" b="1" i="0" u="none" strike="noStrike" dirty="0">
                <a:effectLst/>
                <a:latin typeface="Roboto" panose="02000000000000000000" pitchFamily="2" charset="0"/>
              </a:rPr>
              <a:t>Panel </a:t>
            </a:r>
            <a:r>
              <a:rPr lang="tr-TR" sz="2200" b="1" i="0" u="none" strike="noStrike">
                <a:effectLst/>
                <a:latin typeface="Roboto" panose="02000000000000000000" pitchFamily="2" charset="0"/>
              </a:rPr>
              <a:t>D</a:t>
            </a:r>
            <a:r>
              <a:rPr lang="en-US" sz="2200" b="1" i="0" u="none" strike="noStrike">
                <a:effectLst/>
                <a:latin typeface="Roboto" panose="02000000000000000000" pitchFamily="2" charset="0"/>
              </a:rPr>
              <a:t>: </a:t>
            </a:r>
            <a:r>
              <a:rPr lang="en-US" sz="2200" b="0" i="0" u="none" strike="noStrike" dirty="0">
                <a:effectLst/>
                <a:latin typeface="Roboto" panose="02000000000000000000" pitchFamily="2" charset="0"/>
              </a:rPr>
              <a:t>Heatmap illustrating the variation in gene expression levels among different tissues and cell types, originating from Domínguez Conde et al.'s cross-tissue immune cell analysis, which reveals tissue-specific features in humans (2022) Science. Data were obtained through the </a:t>
            </a:r>
            <a:r>
              <a:rPr lang="en-US" sz="2200" b="0" i="0" u="none" strike="noStrike" dirty="0" err="1">
                <a:effectLst/>
                <a:latin typeface="Roboto" panose="02000000000000000000" pitchFamily="2" charset="0"/>
              </a:rPr>
              <a:t>cellxgene</a:t>
            </a:r>
            <a:r>
              <a:rPr lang="en-US" sz="2200" b="0" i="0" u="none" strike="noStrike" dirty="0">
                <a:effectLst/>
                <a:latin typeface="Roboto" panose="02000000000000000000" pitchFamily="2" charset="0"/>
              </a:rPr>
              <a:t> portal, emphasizing the diverse gene expression profiles linked to various cell types and tissues, and their implications for understanding disease gene function.</a:t>
            </a:r>
            <a:endParaRPr lang="en-US" sz="2200" dirty="0"/>
          </a:p>
        </p:txBody>
      </p:sp>
      <p:pic>
        <p:nvPicPr>
          <p:cNvPr id="71" name="Resim 70">
            <a:extLst>
              <a:ext uri="{FF2B5EF4-FFF2-40B4-BE49-F238E27FC236}">
                <a16:creationId xmlns:a16="http://schemas.microsoft.com/office/drawing/2014/main" id="{CE98E23F-383B-B8CE-C7CE-B20B07BCFF9D}"/>
              </a:ext>
            </a:extLst>
          </p:cNvPr>
          <p:cNvPicPr>
            <a:picLocks noChangeAspect="1"/>
          </p:cNvPicPr>
          <p:nvPr/>
        </p:nvPicPr>
        <p:blipFill>
          <a:blip r:embed="rId16"/>
          <a:stretch>
            <a:fillRect/>
          </a:stretch>
        </p:blipFill>
        <p:spPr>
          <a:xfrm>
            <a:off x="22665689" y="22190360"/>
            <a:ext cx="20406361" cy="1275232"/>
          </a:xfrm>
          <a:prstGeom prst="rect">
            <a:avLst/>
          </a:prstGeom>
        </p:spPr>
      </p:pic>
      <p:pic>
        <p:nvPicPr>
          <p:cNvPr id="86" name="Resim 85" descr="diyagram içeren bir resim&#10;&#10;Açıklama otomatik olarak oluşturuldu">
            <a:extLst>
              <a:ext uri="{FF2B5EF4-FFF2-40B4-BE49-F238E27FC236}">
                <a16:creationId xmlns:a16="http://schemas.microsoft.com/office/drawing/2014/main" id="{3FBB2656-7183-C590-F2AC-0DEA916D31ED}"/>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912495" y="19649404"/>
            <a:ext cx="21033103" cy="7587052"/>
          </a:xfrm>
          <a:prstGeom prst="rect">
            <a:avLst/>
          </a:prstGeom>
        </p:spPr>
      </p:pic>
      <p:pic>
        <p:nvPicPr>
          <p:cNvPr id="88" name="Resim 87" descr="harita içeren bir resim&#10;&#10;Açıklama otomatik olarak oluşturuldu">
            <a:extLst>
              <a:ext uri="{FF2B5EF4-FFF2-40B4-BE49-F238E27FC236}">
                <a16:creationId xmlns:a16="http://schemas.microsoft.com/office/drawing/2014/main" id="{AE39E3FB-DAAF-E09B-6D1A-0ADCDA73B2F2}"/>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819150" y="11795208"/>
            <a:ext cx="10458449" cy="5824665"/>
          </a:xfrm>
          <a:prstGeom prst="rect">
            <a:avLst/>
          </a:prstGeom>
        </p:spPr>
      </p:pic>
      <p:pic>
        <p:nvPicPr>
          <p:cNvPr id="90" name="Resim 89" descr="metin, kırpıntı çizim içeren bir resim&#10;&#10;Açıklama otomatik olarak oluşturuldu">
            <a:extLst>
              <a:ext uri="{FF2B5EF4-FFF2-40B4-BE49-F238E27FC236}">
                <a16:creationId xmlns:a16="http://schemas.microsoft.com/office/drawing/2014/main" id="{B508BA4B-3500-E35D-1109-C06C06FD5735}"/>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819150" y="3065063"/>
            <a:ext cx="1507860" cy="740054"/>
          </a:xfrm>
          <a:prstGeom prst="rect">
            <a:avLst/>
          </a:prstGeom>
        </p:spPr>
      </p:pic>
      <p:pic>
        <p:nvPicPr>
          <p:cNvPr id="3" name="Resim 2">
            <a:extLst>
              <a:ext uri="{FF2B5EF4-FFF2-40B4-BE49-F238E27FC236}">
                <a16:creationId xmlns:a16="http://schemas.microsoft.com/office/drawing/2014/main" id="{80413407-12D4-CBA9-24A1-9039CDF4B7A2}"/>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2758286" y="23592427"/>
            <a:ext cx="9861658" cy="4326559"/>
          </a:xfrm>
          <a:prstGeom prst="rect">
            <a:avLst/>
          </a:prstGeom>
        </p:spPr>
      </p:pic>
      <p:pic>
        <p:nvPicPr>
          <p:cNvPr id="5" name="Resim 4" descr="web sitesi içeren bir resim&#10;&#10;Açıklama otomatik olarak oluşturuldu">
            <a:extLst>
              <a:ext uri="{FF2B5EF4-FFF2-40B4-BE49-F238E27FC236}">
                <a16:creationId xmlns:a16="http://schemas.microsoft.com/office/drawing/2014/main" id="{89A0C3D2-467D-5802-6FC3-6AD7D4056753}"/>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32868869" y="23592427"/>
            <a:ext cx="10441803" cy="4289890"/>
          </a:xfrm>
          <a:prstGeom prst="rect">
            <a:avLst/>
          </a:prstGeom>
        </p:spPr>
      </p:pic>
      <p:pic>
        <p:nvPicPr>
          <p:cNvPr id="8" name="Resim 7" descr="çizelge içeren bir resim&#10;&#10;Açıklama otomatik olarak oluşturuldu">
            <a:extLst>
              <a:ext uri="{FF2B5EF4-FFF2-40B4-BE49-F238E27FC236}">
                <a16:creationId xmlns:a16="http://schemas.microsoft.com/office/drawing/2014/main" id="{B0927F5C-3535-C102-46DE-2175B888ADCC}"/>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2758288" y="28059077"/>
            <a:ext cx="9861656" cy="4806363"/>
          </a:xfrm>
          <a:prstGeom prst="rect">
            <a:avLst/>
          </a:prstGeom>
        </p:spPr>
      </p:pic>
      <p:pic>
        <p:nvPicPr>
          <p:cNvPr id="10" name="Resim 9" descr="çizelge içeren bir resim&#10;&#10;Açıklama otomatik olarak oluşturuldu">
            <a:extLst>
              <a:ext uri="{FF2B5EF4-FFF2-40B4-BE49-F238E27FC236}">
                <a16:creationId xmlns:a16="http://schemas.microsoft.com/office/drawing/2014/main" id="{241A064A-43C6-EEA8-99F8-1E92F3356BB0}"/>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32868868" y="28059077"/>
            <a:ext cx="10203181" cy="4803871"/>
          </a:xfrm>
          <a:prstGeom prst="rect">
            <a:avLst/>
          </a:prstGeom>
        </p:spPr>
      </p:pic>
      <p:pic>
        <p:nvPicPr>
          <p:cNvPr id="9" name="Resim 8" descr="metin içeren bir resim&#10;&#10;Açıklama otomatik olarak oluşturuldu">
            <a:extLst>
              <a:ext uri="{FF2B5EF4-FFF2-40B4-BE49-F238E27FC236}">
                <a16:creationId xmlns:a16="http://schemas.microsoft.com/office/drawing/2014/main" id="{E3C09B73-3F4B-5879-5F0B-DB74497BCF2C}"/>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22540981" y="14077029"/>
            <a:ext cx="7819886" cy="6561834"/>
          </a:xfrm>
          <a:prstGeom prst="rect">
            <a:avLst/>
          </a:prstGeom>
        </p:spPr>
      </p:pic>
      <p:pic>
        <p:nvPicPr>
          <p:cNvPr id="14" name="Resim 13">
            <a:extLst>
              <a:ext uri="{FF2B5EF4-FFF2-40B4-BE49-F238E27FC236}">
                <a16:creationId xmlns:a16="http://schemas.microsoft.com/office/drawing/2014/main" id="{54ED43C7-5CD0-EA7E-3E9A-64FC78E9A948}"/>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30339792" y="14107509"/>
            <a:ext cx="7486735" cy="7795303"/>
          </a:xfrm>
          <a:prstGeom prst="rect">
            <a:avLst/>
          </a:prstGeom>
        </p:spPr>
      </p:pic>
    </p:spTree>
    <p:extLst>
      <p:ext uri="{BB962C8B-B14F-4D97-AF65-F5344CB8AC3E}">
        <p14:creationId xmlns:p14="http://schemas.microsoft.com/office/powerpoint/2010/main" val="2618851789"/>
      </p:ext>
    </p:extLst>
  </p:cSld>
  <p:clrMapOvr>
    <a:masterClrMapping/>
  </p:clrMapOvr>
</p:sld>
</file>

<file path=ppt/theme/theme1.xml><?xml version="1.0" encoding="utf-8"?>
<a:theme xmlns:a="http://schemas.openxmlformats.org/drawingml/2006/main" name="Office Teması">
  <a:themeElements>
    <a:clrScheme name="Office Teması">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eması">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eması">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475</TotalTime>
  <Words>825</Words>
  <Application>Microsoft Office PowerPoint</Application>
  <PresentationFormat>Özel</PresentationFormat>
  <Paragraphs>20</Paragraphs>
  <Slides>1</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vt:i4>
      </vt:variant>
    </vt:vector>
  </HeadingPairs>
  <TitlesOfParts>
    <vt:vector size="7" baseType="lpstr">
      <vt:lpstr>Arial</vt:lpstr>
      <vt:lpstr>Calibri</vt:lpstr>
      <vt:lpstr>Calibri Light</vt:lpstr>
      <vt:lpstr>DejaVu Sans</vt:lpstr>
      <vt:lpstr>Roboto</vt:lpstr>
      <vt:lpstr>Office Teması</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Cem Güleç</dc:creator>
  <cp:lastModifiedBy>Cem Güleç</cp:lastModifiedBy>
  <cp:revision>12</cp:revision>
  <dcterms:created xsi:type="dcterms:W3CDTF">2023-04-16T21:47:41Z</dcterms:created>
  <dcterms:modified xsi:type="dcterms:W3CDTF">2023-04-18T00:30:55Z</dcterms:modified>
</cp:coreProperties>
</file>