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0316B6-55FA-43D6-833E-3CFEEECD67A2}">
  <a:tblStyle styleId="{AD0316B6-55FA-43D6-833E-3CFEEECD6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1996F6-97BE-482F-B96C-12D125880F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01e050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01e050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679009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679009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6790095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6790095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c4073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c4073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6a318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6a318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b59fc4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b59fc4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b59fc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b59fc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b59fc4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b59fc4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b59fc4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b59fc4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679009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679009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679009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679009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01e050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01e050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744450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Delfinen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Team Shrug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2"/>
          <p:cNvGraphicFramePr/>
          <p:nvPr/>
        </p:nvGraphicFramePr>
        <p:xfrm>
          <a:off x="342825" y="28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{ED1996F6-97BE-482F-B96C-12D125880F3A}</a:tableStyleId>
              </a:tblPr>
              <a:tblGrid>
                <a:gridCol w="1284175"/>
                <a:gridCol w="1385175"/>
                <a:gridCol w="1010025"/>
                <a:gridCol w="1245975"/>
                <a:gridCol w="1414025"/>
                <a:gridCol w="1096600"/>
                <a:gridCol w="1245975"/>
              </a:tblGrid>
              <a:tr h="111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Interessenter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Deres mål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Tidligere 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Hvad der kan forventes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Indvirkning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pos/neg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Mulig fremtidig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Ideer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6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Kassereren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At kunne se hvilke medlemmer der ikke har betalt deres kontingentet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det er begyndelsen af projektet har vi ingen erfaring med kassereren og dermed ingen viden om deres tidligere reaktioner med IT-systemer.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forvente noget.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negativ hvis IT-systemet ikke kan finde medlemmer med ubetalt kontingentet.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positiv hvis IT-systemet let kan finde medlemmer med ubetalt kontingentet.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forudse deres fremtidig reaktion.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Involvere dem af testning af programmets UI.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3"/>
          <p:cNvGraphicFramePr/>
          <p:nvPr/>
        </p:nvGraphicFramePr>
        <p:xfrm>
          <a:off x="4234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{ED1996F6-97BE-482F-B96C-12D125880F3A}</a:tableStyleId>
              </a:tblPr>
              <a:tblGrid>
                <a:gridCol w="1177700"/>
                <a:gridCol w="1369450"/>
                <a:gridCol w="1013400"/>
                <a:gridCol w="1273575"/>
                <a:gridCol w="1232500"/>
                <a:gridCol w="972325"/>
                <a:gridCol w="1201025"/>
              </a:tblGrid>
              <a:tr h="1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Interessenter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Deres mål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Tidligere 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Hvad der kan forventes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Indvirkning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pos/neg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Mulig fremtidig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Ideer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Træneren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At kunne udvælge klubbens bedste svømmere, ved brug af et IT-system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det er begyndelsen af projektet har vi ingen erfaring med træneren og dermed ingen viden om deres tidligere reaktioner med IT-systemer.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forvente noget.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negativ hvis IT-systemet ikke kan vise klubbens bedste svømmere.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positiv hvis IT-systemet kan sortere mellem klubbens bedste svømmere og organisere hold.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forudse deres fremtidig reaktion.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Involvere dem af testning af programmets UI.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4"/>
          <p:cNvGraphicFramePr/>
          <p:nvPr/>
        </p:nvGraphicFramePr>
        <p:xfrm>
          <a:off x="478375" y="48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{ED1996F6-97BE-482F-B96C-12D125880F3A}</a:tableStyleId>
              </a:tblPr>
              <a:tblGrid>
                <a:gridCol w="1276775"/>
                <a:gridCol w="1461200"/>
                <a:gridCol w="1035600"/>
                <a:gridCol w="1234225"/>
                <a:gridCol w="1205850"/>
                <a:gridCol w="1078175"/>
                <a:gridCol w="1244150"/>
              </a:tblGrid>
              <a:tr h="9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Interessenter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Deres mål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Tidligere 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Hvad der kan forventes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Indvirkning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pos/neg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Mulig fremtidig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Ideer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4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Konkurrencesvømmer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At bliver udvalgt til konkurrencer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det er begyndelsen af projektet har vi ingen tidligere erfaring med klubbens medlemmer, og dermed ingen tidligere reaktioner.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forvente noget.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negativ, hvis de kommer på de forkerte hold, eller bliver fortalt at de skylder kontingent, når de ikke gør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forudse deres fremtidig reaktion.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Træner medarbejderne i at bruge IT-systemet.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540975" y="40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{ED1996F6-97BE-482F-B96C-12D125880F3A}</a:tableStyleId>
              </a:tblPr>
              <a:tblGrid>
                <a:gridCol w="1286800"/>
                <a:gridCol w="1472675"/>
                <a:gridCol w="1043725"/>
                <a:gridCol w="1243925"/>
                <a:gridCol w="1215300"/>
                <a:gridCol w="1086650"/>
                <a:gridCol w="1253950"/>
              </a:tblGrid>
              <a:tr h="91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Interessenter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Deres mål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Tidligere 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Hvad der kan forventes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Indvirkning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pos/neg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Mulig fremtidig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Ideer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Motionisten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At svømme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Da det er begyndelsen af projektet har vi ingen tidligere erfaring med klubbens medlemmer, og dermed ingen tidligere reaktioner.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Da vi ikke har en tidligere reaktion, kan vi ikke forvente noget.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negativ, hvis de ved fejl bliver anklaget om ikke at have betal kontingentet.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forudse deres fremtidig reaktion.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Træner medarbejderne i at bruge IT-systemet.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Risikoanalyse - Risikomomenter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377663" y="6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{AD0316B6-55FA-43D6-833E-3CFEEECD67A2}</a:tableStyleId>
              </a:tblPr>
              <a:tblGrid>
                <a:gridCol w="2476600"/>
                <a:gridCol w="5941200"/>
              </a:tblGrid>
              <a:tr h="7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Personalerisiko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Projektdeltagerne,</a:t>
                      </a:r>
                      <a:r>
                        <a:rPr lang="da"/>
                        <a:t> der udvikler systemet kan blive syge eller afbrudt af andre sager.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Organisatorisk 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Vores udviklingshus</a:t>
                      </a:r>
                      <a:r>
                        <a:rPr lang="da"/>
                        <a:t> kan komme i </a:t>
                      </a:r>
                      <a:r>
                        <a:rPr lang="da"/>
                        <a:t>finansielle</a:t>
                      </a:r>
                      <a:r>
                        <a:rPr lang="da"/>
                        <a:t> vanskeligheder, eller der kan også komme skift af ledelse som ville give problemer i deres forretning og/eller med projektet.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Ressourcerisiko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Dem som udvikler projektet kan få problemer med deres hardware som kan sætte en stopper for projektet.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Risiko for datatab ved fejl ifm. versionsstyring.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Estimeringsrisiko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Programudviklerne kan have undervurderet, hvor mange ressourcer en opgave kræver, og dermed ikke nå deadlinen til projektet.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Produktrisiko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Programmet kan være behæftet med fejl og mangler til gene for brugeren.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Kravspecifikationsrisiko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Uventede udvidelser af programmet kan skabe problemer for projektet for at imødekomme skaleringen.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311725" y="114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{AD0316B6-55FA-43D6-833E-3CFEEECD67A2}</a:tableStyleId>
              </a:tblPr>
              <a:tblGrid>
                <a:gridCol w="3985275"/>
                <a:gridCol w="1521450"/>
                <a:gridCol w="1486925"/>
                <a:gridCol w="1580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/>
                        <a:t>Risikomomenter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/>
                        <a:t>Sandsynlighed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/>
                        <a:t>Konsekvens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/>
                        <a:t>Produkt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Data-tab pga. hardware-fejl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Data-tab pga. versionsstyrings-fejl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Forkerte estimater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40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Kravspecifikation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2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6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Projekt bliver afbrudt af andre arbejdsopgaver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Projektdeltager forlader gruppen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14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Skalérbarhed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7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32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Sygdom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Vi får ikke fejlsikret systemet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28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Risikoanalyse tabel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Risikoplan del 1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117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{AD0316B6-55FA-43D6-833E-3CFEEECD67A2}</a:tableStyleId>
              </a:tblPr>
              <a:tblGrid>
                <a:gridCol w="1065175"/>
                <a:gridCol w="971400"/>
                <a:gridCol w="747150"/>
                <a:gridCol w="860450"/>
                <a:gridCol w="1536475"/>
                <a:gridCol w="951625"/>
                <a:gridCol w="1467850"/>
                <a:gridCol w="974200"/>
              </a:tblGrid>
              <a:tr h="52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Risiko-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moment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Sandsyn-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lighed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Konse-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kvens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Produkt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Præventive tiltag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Ansvarlig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Løsningsforslag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300">
                          <a:solidFill>
                            <a:schemeClr val="dk1"/>
                          </a:solidFill>
                        </a:rPr>
                        <a:t>Ansvarlig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Data-tab: hardware-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fejl.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Alt er backed up i cloud vha. github.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 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Alt er backed up i cloud.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 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Data-tab: Versions-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styringsfejl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Alle versioner bliver gemt på github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 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Brug en lokal kopi i nødstilfælde, fælles merging.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 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Forkerte estimater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Lad en ekstern kyndig person gå estimaterne igennem.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Ret tidsplanen/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aftalen efter hvad der nu er sandsynligt.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Risikoplan del 2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700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{AD0316B6-55FA-43D6-833E-3CFEEECD67A2}</a:tableStyleId>
              </a:tblPr>
              <a:tblGrid>
                <a:gridCol w="1052975"/>
                <a:gridCol w="958975"/>
                <a:gridCol w="784375"/>
                <a:gridCol w="797800"/>
                <a:gridCol w="1536450"/>
                <a:gridCol w="988825"/>
                <a:gridCol w="1493150"/>
                <a:gridCol w="961775"/>
              </a:tblGrid>
              <a:tr h="8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Kravsspecifikation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Kommunikerer løbende med kunden om krav til programmet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Projektleder forhandler med kunden om krav til programmet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Man </a:t>
                      </a:r>
                      <a:r>
                        <a:rPr lang="da">
                          <a:solidFill>
                            <a:schemeClr val="dk1"/>
                          </a:solidFill>
                        </a:rPr>
                        <a:t>bliver afbrudt af andre arbejdsop-gaver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Ingen præventive tiltag vi kan se.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Ændre tidsplan hvor man indregner for afbrydelser i projektet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Projektdeltager forlader gruppen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Sikrer et godt arbejdsmiljø, hver opgave er delt mellem mindst 2 deltagere.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Ret tidsplanen efter deltagere der forlader.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Hvis bare én forlader har det ikke den store betydning.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74300" cy="831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Risikoplan del 3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11688" y="1147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{AD0316B6-55FA-43D6-833E-3CFEEECD67A2}</a:tableStyleId>
              </a:tblPr>
              <a:tblGrid>
                <a:gridCol w="1052975"/>
                <a:gridCol w="958975"/>
                <a:gridCol w="784375"/>
                <a:gridCol w="797800"/>
                <a:gridCol w="1536450"/>
                <a:gridCol w="988825"/>
                <a:gridCol w="1493150"/>
                <a:gridCol w="961775"/>
              </a:tblGrid>
              <a:tr h="9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Skalérbar-hed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Man skriver koden til at være skalérbar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Giv koden den yderligere fornødne skalérbarhed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Sygdom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Håndsprit og hygiejne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Lav en tidsplan hvor man indregner for afbrydelser i projektet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Vi får ikke fejlsikret systemet.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Kør tests af programmet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Testan-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svarlige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Opdater programmet efter feedback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leder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projekt-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solidFill>
                            <a:schemeClr val="dk1"/>
                          </a:solidFill>
                        </a:rPr>
                        <a:t>deltagere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Interessentanalyse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200">
                <a:latin typeface="Arial"/>
                <a:ea typeface="Arial"/>
                <a:cs typeface="Arial"/>
                <a:sym typeface="Arial"/>
              </a:rPr>
              <a:t>Identificere nøgleinteressenter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Formanden - Ressourceperson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Kassereren - Ressourceperson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Træneren - Ressourceperson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Konkurrencesvømmer - Gidsel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Motionist - Gidsel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200">
                <a:latin typeface="Arial"/>
                <a:ea typeface="Arial"/>
                <a:cs typeface="Arial"/>
                <a:sym typeface="Arial"/>
              </a:rPr>
              <a:t>Interessenternes indflydelse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Formanden har stor indflydelse, da formanden er leder af delfinen og står for projektet.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Kasseren har indflydelse, da kasserer beder i opgavebeskrivelse om at kunne se en liste over medlemmer og dermed har indflydelse på det færdige program.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Træneren har indflydelse, da træneren ønsker om at kunne se top svømmere og dermed har indflydelse på det færdige projektet.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Konkurrencesvømmer har lille indflydelse, da svømmeren ikke er medarbejder.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200">
                <a:latin typeface="Arial"/>
                <a:ea typeface="Arial"/>
                <a:cs typeface="Arial"/>
                <a:sym typeface="Arial"/>
              </a:rPr>
              <a:t>Motionisten har lille indflydelse,</a:t>
            </a:r>
            <a:r>
              <a:rPr lang="da" sz="1200">
                <a:latin typeface="Arial"/>
                <a:ea typeface="Arial"/>
                <a:cs typeface="Arial"/>
                <a:sym typeface="Arial"/>
              </a:rPr>
              <a:t> da svømmeren ikke er medarbejder.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300">
                <a:latin typeface="Arial"/>
                <a:ea typeface="Arial"/>
                <a:cs typeface="Arial"/>
                <a:sym typeface="Arial"/>
              </a:rPr>
              <a:t>Interessenternes succeskriterier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Arial"/>
                <a:ea typeface="Arial"/>
                <a:cs typeface="Arial"/>
                <a:sym typeface="Arial"/>
              </a:rPr>
              <a:t>Formanden ønsker at projektet vil skabe struktur i klubben og centralisere klubbens administration.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Arial"/>
                <a:ea typeface="Arial"/>
                <a:cs typeface="Arial"/>
                <a:sym typeface="Arial"/>
              </a:rPr>
              <a:t>Kassereren ønsker at projektet gør det nemmere at få overblik over hvilke medlemmer der ikke har betalt deres kontingentet, og se klubbens forventede indbetaling i total kontingent.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Arial"/>
                <a:ea typeface="Arial"/>
                <a:cs typeface="Arial"/>
                <a:sym typeface="Arial"/>
              </a:rPr>
              <a:t>Træneren ønsker at projekt hjælper dem med at finde klubbens bedste svømmere og strukturere svømmeholdene.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Arial"/>
                <a:ea typeface="Arial"/>
                <a:cs typeface="Arial"/>
                <a:sym typeface="Arial"/>
              </a:rPr>
              <a:t>Konkurrencesvømmer vil have glæde af at deres rekord hastigheder bliver gemt i programmet, samt vil klubbens medarbejder være mere effektive og dermed give bedre service.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1300">
                <a:latin typeface="Arial"/>
                <a:ea typeface="Arial"/>
                <a:cs typeface="Arial"/>
                <a:sym typeface="Arial"/>
              </a:rPr>
              <a:t>Motionisten </a:t>
            </a:r>
            <a:r>
              <a:rPr lang="da" sz="1300">
                <a:latin typeface="Arial"/>
                <a:ea typeface="Arial"/>
                <a:cs typeface="Arial"/>
                <a:sym typeface="Arial"/>
              </a:rPr>
              <a:t>vil blive glad hvis systemet er fejlfrit og de ikke bliver med fejl rykket ud af systemet.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1"/>
          <p:cNvGraphicFramePr/>
          <p:nvPr/>
        </p:nvGraphicFramePr>
        <p:xfrm>
          <a:off x="564925" y="3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{ED1996F6-97BE-482F-B96C-12D125880F3A}</a:tableStyleId>
              </a:tblPr>
              <a:tblGrid>
                <a:gridCol w="1200475"/>
                <a:gridCol w="1321875"/>
                <a:gridCol w="1011625"/>
                <a:gridCol w="1079075"/>
                <a:gridCol w="1335350"/>
                <a:gridCol w="957675"/>
                <a:gridCol w="1209925"/>
              </a:tblGrid>
              <a:tr h="10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Interessenter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Deres mål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Tidligere 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Hvad der kan forventes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Indvirkning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pos/neg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Mulig fremtidig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reaktion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Ideer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63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100"/>
                        <a:t>Formanden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At kunne oprette og administrere medlemmer  af klubben i et IT-system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det er begyndelsen af projektet har vi ingen erfaring med formanden og dermed ingen viden om deres tidligere reaktioner med IT-systemer.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forvente noget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negativ hvis IT-systemet er for besværligt at bruge eller er buggy.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Vil blive positiv hvis IT-systemet er let at bruge og opfylde hans mål.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a" sz="1100">
                          <a:solidFill>
                            <a:schemeClr val="dk1"/>
                          </a:solidFill>
                        </a:rPr>
                        <a:t>Da vi ikke har en tidligere reaktion, kan vi ikke forudse deres fremtidig reaktion.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100"/>
                        <a:t>Involvere dem af testning af programmets UI.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