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57ec3e2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57ec3e2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e57ec3e2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e57ec3e2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e57ec3e2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e57ec3e2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e30f1d59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e30f1d59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e57ec3e2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e57ec3e2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hours simulation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e57ec3e2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e57ec3e2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e57ec3e2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e57ec3e2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e57ec3e2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e57ec3e2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e30f1d59d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e30f1d59d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Q-learning: The Q-values are approximated by functions (linear/polynomial) constructed by the user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30f1d59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30f1d59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30f1d59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30f1d5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the pendulum is to keep the pendulums within an angle range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30f1d59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30f1d59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30f1d59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30f1d59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e30f1d59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e30f1d59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e30f1d59d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e30f1d59d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30f1d59d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30f1d59d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e30f1d59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e30f1d59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cart position was disregarded as an input to reduce the number of states the network needs to account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position does not affect how the controller needs to act to actually balance the pendulum.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 did not take into account for the pendulum position - only </a:t>
            </a:r>
            <a:r>
              <a:rPr lang="en"/>
              <a:t>focused</a:t>
            </a:r>
            <a:r>
              <a:rPr lang="en"/>
              <a:t> on balancing the pendulum.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3:2">
  <p:cSld name="Title page 3:2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38" r="37" t="0"/>
          <a:stretch/>
        </p:blipFill>
        <p:spPr>
          <a:xfrm>
            <a:off x="144066" y="141684"/>
            <a:ext cx="8855869" cy="48601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01720" y="92480"/>
            <a:ext cx="3197720" cy="1924385"/>
          </a:xfrm>
          <a:custGeom>
            <a:rect b="b" l="l" r="r" t="t"/>
            <a:pathLst>
              <a:path extrusionOk="0" h="2937993" w="4488028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059866" y="1113417"/>
            <a:ext cx="4084200" cy="9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5261458" y="1215172"/>
            <a:ext cx="373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5261460" y="1767842"/>
            <a:ext cx="3738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261459" y="1855425"/>
            <a:ext cx="3738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 cap="none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56" y="3170816"/>
            <a:ext cx="2113144" cy="197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382" y="232512"/>
            <a:ext cx="2162371" cy="84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diagram etc">
  <p:cSld name="Headline + diagram etc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1215000" y="269999"/>
            <a:ext cx="6615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1215000" y="1169894"/>
            <a:ext cx="6615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diagram dark">
  <p:cSld name="Headline + diagram dar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144066" y="140742"/>
            <a:ext cx="8856000" cy="486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1215000" y="269999"/>
            <a:ext cx="6615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15000" y="1169894"/>
            <a:ext cx="6615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>
  <p:cSld name="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585744" y="-484984"/>
            <a:ext cx="70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585744" y="-457284"/>
            <a:ext cx="7020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6481" y="1726450"/>
            <a:ext cx="4331038" cy="169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1:1">
  <p:cSld name="Title page 1: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15718" l="0" r="0" t="1410"/>
          <a:stretch/>
        </p:blipFill>
        <p:spPr>
          <a:xfrm>
            <a:off x="144066" y="141685"/>
            <a:ext cx="8855870" cy="486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56" y="3170816"/>
            <a:ext cx="2113144" cy="19726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/>
          <p:nvPr/>
        </p:nvSpPr>
        <p:spPr>
          <a:xfrm>
            <a:off x="6502400" y="1113416"/>
            <a:ext cx="2641500" cy="10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9660" y="1195123"/>
            <a:ext cx="2162371" cy="84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1:2">
  <p:cSld name="Title page 1: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15718" l="0" r="0" t="1410"/>
          <a:stretch/>
        </p:blipFill>
        <p:spPr>
          <a:xfrm>
            <a:off x="144066" y="141685"/>
            <a:ext cx="8855870" cy="486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56" y="3170816"/>
            <a:ext cx="2113144" cy="197268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101720" y="92480"/>
            <a:ext cx="3197720" cy="1924385"/>
          </a:xfrm>
          <a:custGeom>
            <a:rect b="b" l="l" r="r" t="t"/>
            <a:pathLst>
              <a:path extrusionOk="0" h="2937993" w="4488028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4079408" y="1113417"/>
            <a:ext cx="5064600" cy="9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254500" y="1180245"/>
            <a:ext cx="4745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3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254501" y="1822507"/>
            <a:ext cx="4745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 cap="none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3" name="Google Shape;73;p16"/>
          <p:cNvCxnSpPr/>
          <p:nvPr/>
        </p:nvCxnSpPr>
        <p:spPr>
          <a:xfrm>
            <a:off x="4254500" y="1734924"/>
            <a:ext cx="4745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382" y="232512"/>
            <a:ext cx="2162371" cy="84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2:1">
  <p:cSld name="Title page 2: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0" l="6879" r="0" t="26162"/>
          <a:stretch/>
        </p:blipFill>
        <p:spPr>
          <a:xfrm>
            <a:off x="144066" y="141684"/>
            <a:ext cx="8855870" cy="486013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101720" y="92480"/>
            <a:ext cx="3197720" cy="1924385"/>
          </a:xfrm>
          <a:custGeom>
            <a:rect b="b" l="l" r="r" t="t"/>
            <a:pathLst>
              <a:path extrusionOk="0" h="2937993" w="4488028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56" y="3170816"/>
            <a:ext cx="2113144" cy="19726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6502400" y="1113416"/>
            <a:ext cx="2641500" cy="10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9660" y="1195123"/>
            <a:ext cx="2162371" cy="84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2:2">
  <p:cSld name="Title page 2: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 b="0" l="6879" r="0" t="26162"/>
          <a:stretch/>
        </p:blipFill>
        <p:spPr>
          <a:xfrm>
            <a:off x="144066" y="141684"/>
            <a:ext cx="8855870" cy="48601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>
            <a:off x="101720" y="92480"/>
            <a:ext cx="3197720" cy="1924385"/>
          </a:xfrm>
          <a:custGeom>
            <a:rect b="b" l="l" r="r" t="t"/>
            <a:pathLst>
              <a:path extrusionOk="0" h="2937993" w="4488028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5059866" y="1113417"/>
            <a:ext cx="4084200" cy="9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5261458" y="1215172"/>
            <a:ext cx="373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6" name="Google Shape;86;p18"/>
          <p:cNvCxnSpPr/>
          <p:nvPr/>
        </p:nvCxnSpPr>
        <p:spPr>
          <a:xfrm>
            <a:off x="5261460" y="1767842"/>
            <a:ext cx="3738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261459" y="1855425"/>
            <a:ext cx="3738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 cap="none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56" y="3170816"/>
            <a:ext cx="2113144" cy="197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382" y="232512"/>
            <a:ext cx="2162371" cy="84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2:3">
  <p:cSld name="Title page 2: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6879" r="0" t="26162"/>
          <a:stretch/>
        </p:blipFill>
        <p:spPr>
          <a:xfrm>
            <a:off x="144066" y="141684"/>
            <a:ext cx="8855870" cy="48601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/>
          <p:nvPr/>
        </p:nvSpPr>
        <p:spPr>
          <a:xfrm>
            <a:off x="101720" y="92480"/>
            <a:ext cx="3197720" cy="1924385"/>
          </a:xfrm>
          <a:custGeom>
            <a:rect b="b" l="l" r="r" t="t"/>
            <a:pathLst>
              <a:path extrusionOk="0" h="2937993" w="4488028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079408" y="1113417"/>
            <a:ext cx="5064600" cy="1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390735" y="1423495"/>
            <a:ext cx="449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5" name="Google Shape;95;p19"/>
          <p:cNvCxnSpPr/>
          <p:nvPr/>
        </p:nvCxnSpPr>
        <p:spPr>
          <a:xfrm>
            <a:off x="4391198" y="2515271"/>
            <a:ext cx="4608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390735" y="2646627"/>
            <a:ext cx="4609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sz="1100" cap="none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56" y="3170816"/>
            <a:ext cx="2113144" cy="197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382" y="232512"/>
            <a:ext cx="2162371" cy="84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3:1">
  <p:cSld name="Title page 3: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38" r="37" t="0"/>
          <a:stretch/>
        </p:blipFill>
        <p:spPr>
          <a:xfrm>
            <a:off x="144066" y="141684"/>
            <a:ext cx="8855869" cy="48601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101720" y="92480"/>
            <a:ext cx="3197720" cy="1924385"/>
          </a:xfrm>
          <a:custGeom>
            <a:rect b="b" l="l" r="r" t="t"/>
            <a:pathLst>
              <a:path extrusionOk="0" h="2937993" w="4488028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56" y="3170816"/>
            <a:ext cx="2113144" cy="197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6502400" y="1113416"/>
            <a:ext cx="2641500" cy="10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9660" y="1195123"/>
            <a:ext cx="2162371" cy="84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1:3">
  <p:cSld name="Title page 1: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5718" l="0" r="0" t="1410"/>
          <a:stretch/>
        </p:blipFill>
        <p:spPr>
          <a:xfrm>
            <a:off x="144066" y="141685"/>
            <a:ext cx="8855870" cy="486013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101720" y="92480"/>
            <a:ext cx="3197720" cy="1924385"/>
          </a:xfrm>
          <a:custGeom>
            <a:rect b="b" l="l" r="r" t="t"/>
            <a:pathLst>
              <a:path extrusionOk="0" h="2937993" w="4488028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079408" y="1113417"/>
            <a:ext cx="5064600" cy="1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390735" y="1423495"/>
            <a:ext cx="449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4391198" y="2515271"/>
            <a:ext cx="4608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90735" y="2646627"/>
            <a:ext cx="4609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sz="1100" cap="none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56" y="3170816"/>
            <a:ext cx="2113144" cy="197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382" y="232512"/>
            <a:ext cx="2162371" cy="84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3:3">
  <p:cSld name="Title page 3: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0" l="38" r="37" t="0"/>
          <a:stretch/>
        </p:blipFill>
        <p:spPr>
          <a:xfrm>
            <a:off x="144066" y="141684"/>
            <a:ext cx="8855869" cy="48601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101720" y="92480"/>
            <a:ext cx="3197720" cy="1924385"/>
          </a:xfrm>
          <a:custGeom>
            <a:rect b="b" l="l" r="r" t="t"/>
            <a:pathLst>
              <a:path extrusionOk="0" h="2937993" w="4488028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4079408" y="1113417"/>
            <a:ext cx="5064600" cy="19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4390735" y="1423495"/>
            <a:ext cx="449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0" name="Google Shape;110;p21"/>
          <p:cNvCxnSpPr/>
          <p:nvPr/>
        </p:nvCxnSpPr>
        <p:spPr>
          <a:xfrm>
            <a:off x="4391198" y="2515271"/>
            <a:ext cx="4608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390735" y="2646627"/>
            <a:ext cx="4609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sz="1100" cap="none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56" y="3170816"/>
            <a:ext cx="2113144" cy="197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382" y="232512"/>
            <a:ext cx="2162371" cy="84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>
            <p:ph idx="2" type="pic"/>
          </p:nvPr>
        </p:nvSpPr>
        <p:spPr>
          <a:xfrm>
            <a:off x="144066" y="141685"/>
            <a:ext cx="8856000" cy="48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1585744" y="-484984"/>
            <a:ext cx="70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small text box">
  <p:cSld name="Image + small text box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>
            <p:ph idx="2" type="pic"/>
          </p:nvPr>
        </p:nvSpPr>
        <p:spPr>
          <a:xfrm>
            <a:off x="144066" y="141685"/>
            <a:ext cx="8856000" cy="48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6056710" y="3521930"/>
            <a:ext cx="3087300" cy="10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05000" lIns="405000" spcFirstLastPara="1" rIns="270000" wrap="square" tIns="32400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dark">
  <p:cSld name="Statement dar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44066" y="140742"/>
            <a:ext cx="8856000" cy="486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413100" y="2084285"/>
            <a:ext cx="8316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">
  <p:cSld name="Collag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>
            <p:ph idx="2" type="pic"/>
          </p:nvPr>
        </p:nvSpPr>
        <p:spPr>
          <a:xfrm>
            <a:off x="144066" y="141685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5"/>
          <p:cNvSpPr/>
          <p:nvPr>
            <p:ph idx="3" type="pic"/>
          </p:nvPr>
        </p:nvSpPr>
        <p:spPr>
          <a:xfrm>
            <a:off x="3087291" y="141685"/>
            <a:ext cx="29694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5"/>
          <p:cNvSpPr/>
          <p:nvPr>
            <p:ph idx="4" type="pic"/>
          </p:nvPr>
        </p:nvSpPr>
        <p:spPr>
          <a:xfrm>
            <a:off x="6056709" y="141685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/>
          <p:nvPr>
            <p:ph idx="5" type="pic"/>
          </p:nvPr>
        </p:nvSpPr>
        <p:spPr>
          <a:xfrm>
            <a:off x="144066" y="2571749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/>
          <p:nvPr>
            <p:ph idx="6" type="pic"/>
          </p:nvPr>
        </p:nvSpPr>
        <p:spPr>
          <a:xfrm>
            <a:off x="3087291" y="2571748"/>
            <a:ext cx="29694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/>
          <p:nvPr>
            <p:ph idx="7" type="pic"/>
          </p:nvPr>
        </p:nvSpPr>
        <p:spPr>
          <a:xfrm>
            <a:off x="6056709" y="2571749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1585744" y="-484984"/>
            <a:ext cx="70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+ text">
  <p:cSld name="Collage +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3087291" y="2571750"/>
            <a:ext cx="2969400" cy="2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/>
          <p:cNvSpPr txBox="1"/>
          <p:nvPr>
            <p:ph type="title"/>
          </p:nvPr>
        </p:nvSpPr>
        <p:spPr>
          <a:xfrm>
            <a:off x="3087292" y="3126703"/>
            <a:ext cx="2969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51000" spcFirstLastPara="1" rIns="324000" wrap="square" tIns="0">
            <a:sp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/>
          <p:nvPr>
            <p:ph idx="2" type="pic"/>
          </p:nvPr>
        </p:nvSpPr>
        <p:spPr>
          <a:xfrm>
            <a:off x="144066" y="141685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/>
          <p:nvPr>
            <p:ph idx="3" type="pic"/>
          </p:nvPr>
        </p:nvSpPr>
        <p:spPr>
          <a:xfrm>
            <a:off x="3087291" y="141685"/>
            <a:ext cx="29694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/>
          <p:nvPr>
            <p:ph idx="4" type="pic"/>
          </p:nvPr>
        </p:nvSpPr>
        <p:spPr>
          <a:xfrm>
            <a:off x="6056709" y="141685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6"/>
          <p:cNvSpPr/>
          <p:nvPr>
            <p:ph idx="5" type="pic"/>
          </p:nvPr>
        </p:nvSpPr>
        <p:spPr>
          <a:xfrm>
            <a:off x="144066" y="2571749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6"/>
          <p:cNvSpPr/>
          <p:nvPr>
            <p:ph idx="6" type="pic"/>
          </p:nvPr>
        </p:nvSpPr>
        <p:spPr>
          <a:xfrm>
            <a:off x="6056709" y="2571749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+ text dark">
  <p:cSld name="Collage + text dar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3087291" y="2571750"/>
            <a:ext cx="2969400" cy="24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3087292" y="3126703"/>
            <a:ext cx="2969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51000" spcFirstLastPara="1" rIns="324000" wrap="square" tIns="0">
            <a:sp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/>
          <p:nvPr>
            <p:ph idx="2" type="pic"/>
          </p:nvPr>
        </p:nvSpPr>
        <p:spPr>
          <a:xfrm>
            <a:off x="144066" y="141685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7"/>
          <p:cNvSpPr/>
          <p:nvPr>
            <p:ph idx="3" type="pic"/>
          </p:nvPr>
        </p:nvSpPr>
        <p:spPr>
          <a:xfrm>
            <a:off x="3087291" y="141685"/>
            <a:ext cx="29694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7"/>
          <p:cNvSpPr/>
          <p:nvPr>
            <p:ph idx="4" type="pic"/>
          </p:nvPr>
        </p:nvSpPr>
        <p:spPr>
          <a:xfrm>
            <a:off x="6056709" y="141685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7"/>
          <p:cNvSpPr/>
          <p:nvPr>
            <p:ph idx="5" type="pic"/>
          </p:nvPr>
        </p:nvSpPr>
        <p:spPr>
          <a:xfrm>
            <a:off x="144066" y="2571749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7"/>
          <p:cNvSpPr/>
          <p:nvPr>
            <p:ph idx="6" type="pic"/>
          </p:nvPr>
        </p:nvSpPr>
        <p:spPr>
          <a:xfrm>
            <a:off x="6056709" y="2571749"/>
            <a:ext cx="29433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144066" y="141685"/>
            <a:ext cx="8856000" cy="48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1143000" y="524435"/>
            <a:ext cx="6858000" cy="22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143000" y="2835000"/>
            <a:ext cx="68580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large text box">
  <p:cSld name="Image + large text box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>
            <p:ph idx="2" type="pic"/>
          </p:nvPr>
        </p:nvSpPr>
        <p:spPr>
          <a:xfrm>
            <a:off x="144066" y="141685"/>
            <a:ext cx="8856000" cy="48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5060729" y="3521930"/>
            <a:ext cx="4083300" cy="10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05000" lIns="405000" spcFirstLastPara="1" rIns="270000" wrap="square" tIns="32400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215000" y="1619999"/>
            <a:ext cx="6615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+ content dark">
  <p:cSld name="Headline + content dar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144066" y="140742"/>
            <a:ext cx="8856000" cy="486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215000" y="1619999"/>
            <a:ext cx="6615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even more space">
  <p:cSld name="For even more spac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75000" y="141685"/>
            <a:ext cx="78300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75000" y="945000"/>
            <a:ext cx="78300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even more space dark">
  <p:cSld name="For even more space dar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144066" y="140742"/>
            <a:ext cx="8856000" cy="486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675000" y="141685"/>
            <a:ext cx="78300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675000" y="944999"/>
            <a:ext cx="78300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-"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13100" y="2084285"/>
            <a:ext cx="8316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imes New Roman"/>
              <a:buNone/>
              <a:defRPr b="0" i="0" sz="33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5000" y="1619999"/>
            <a:ext cx="6615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91">
          <p15:clr>
            <a:srgbClr val="F26B43"/>
          </p15:clr>
        </p15:guide>
        <p15:guide id="4" pos="5669">
          <p15:clr>
            <a:srgbClr val="F26B43"/>
          </p15:clr>
        </p15:guide>
        <p15:guide id="5" pos="1945">
          <p15:clr>
            <a:srgbClr val="F26B43"/>
          </p15:clr>
        </p15:guide>
        <p15:guide id="6" pos="3815">
          <p15:clr>
            <a:srgbClr val="F26B43"/>
          </p15:clr>
        </p15:guide>
        <p15:guide id="7" orient="horz" pos="3151">
          <p15:clr>
            <a:srgbClr val="F26B43"/>
          </p15:clr>
        </p15:guide>
        <p15:guide id="8" orient="horz" pos="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Bo_VfcuC0fSDS12QYKsOtOD5pb-E-Fi6/view" TargetMode="External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mUntMpXKBv8FU_S2bLuEfJzKLYfUzWSf/view" TargetMode="External"/><Relationship Id="rId4" Type="http://schemas.openxmlformats.org/officeDocument/2006/relationships/image" Target="../media/image25.jpg"/><Relationship Id="rId5" Type="http://schemas.openxmlformats.org/officeDocument/2006/relationships/hyperlink" Target="http://drive.google.com/file/d/1x9n0Cxce2VP9zzmqvrSYPBo_28qrK92M/view" TargetMode="External"/><Relationship Id="rId6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wBGQziY9RflwlB244YkaHm406kgUnboD/view" TargetMode="External"/><Relationship Id="rId4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fz-0PLjl4MZ44_JRDxR_zT_oQ4ivQhhV/view" TargetMode="External"/><Relationship Id="rId4" Type="http://schemas.openxmlformats.org/officeDocument/2006/relationships/image" Target="../media/image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an Inverted Double Pendulum with Reinforcement Learning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2876325"/>
            <a:ext cx="3435415" cy="22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269375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Cem Alptürk and Pukashawar Pannu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Pendulum Cont.</a:t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38" y="1789075"/>
            <a:ext cx="363473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712" y="1789075"/>
            <a:ext cx="3645448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Pendulum Training</a:t>
            </a:r>
            <a:endParaRPr/>
          </a:p>
        </p:txBody>
      </p:sp>
      <p:pic>
        <p:nvPicPr>
          <p:cNvPr id="231" name="Google Shape;231;p39" title="SingelPendulum_train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700" y="1619999"/>
            <a:ext cx="4291602" cy="32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Pendulum Trained</a:t>
            </a:r>
            <a:endParaRPr/>
          </a:p>
        </p:txBody>
      </p:sp>
      <p:pic>
        <p:nvPicPr>
          <p:cNvPr id="237" name="Google Shape;237;p40" title="SinglePendulum_train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00" y="1619999"/>
            <a:ext cx="4291602" cy="321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 title="SinglePendulum_equilibrium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2752" y="1629149"/>
            <a:ext cx="4288536" cy="32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Pendulum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1215000" y="1619999"/>
            <a:ext cx="66150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Action Space: [-40, -10, -5, -1, 0, 1, 5, 10, 40]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Inputs: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Termination: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Initial Conditions:  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Reward: </a:t>
            </a:r>
            <a:endParaRPr/>
          </a:p>
        </p:txBody>
      </p:sp>
      <p:pic>
        <p:nvPicPr>
          <p:cNvPr descr="[\theta_1, \theta_2, \dot{x}, \dot{\theta}_1, \dot{\theta}_2]" id="245" name="Google Shape;245;p4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304" y="1895400"/>
            <a:ext cx="1559400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 rotWithShape="1">
          <a:blip r:embed="rId4">
            <a:alphaModFix/>
          </a:blip>
          <a:srcRect b="5926" l="48542" r="21430" t="11762"/>
          <a:stretch/>
        </p:blipFill>
        <p:spPr>
          <a:xfrm>
            <a:off x="6569975" y="935750"/>
            <a:ext cx="2463923" cy="3515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\theta_1| \geq \theta_{max} \text{ or } |\theta_2| \geq \theta_{max}, \theta_{max}=15" id="247" name="Google Shape;247;p4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7300" y="2203382"/>
            <a:ext cx="3547936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 = 1 - \left(\frac{|\theta_1|}{\theta_{max}} + \frac{|\theta_2|}{\theta_{max}} \right) - (\dot{\theta}_1^2 + \dot{\theta}_2^2)" id="248" name="Google Shape;248;p4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7296" y="2898350"/>
            <a:ext cx="3061550" cy="41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 = \max(0,r)&#10;" id="249" name="Google Shape;249;p4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300" y="3353061"/>
            <a:ext cx="12617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1,\theta_2 \sim U[-10,10]" id="250" name="Google Shape;250;p4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0483" y="2478775"/>
            <a:ext cx="1678612" cy="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Pendulum Cont.</a:t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00" y="1619999"/>
            <a:ext cx="4291602" cy="321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02" y="1619999"/>
            <a:ext cx="4291602" cy="32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Pendulum Training</a:t>
            </a:r>
            <a:endParaRPr/>
          </a:p>
        </p:txBody>
      </p:sp>
      <p:pic>
        <p:nvPicPr>
          <p:cNvPr id="263" name="Google Shape;263;p43" title="DoublePendulum_train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738" y="1620000"/>
            <a:ext cx="4288536" cy="32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Pendulum Trained</a:t>
            </a:r>
            <a:endParaRPr/>
          </a:p>
        </p:txBody>
      </p:sp>
      <p:pic>
        <p:nvPicPr>
          <p:cNvPr id="269" name="Google Shape;269;p44" title="DoublePendulum_train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700" y="1619999"/>
            <a:ext cx="4291602" cy="32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Distribution</a:t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200" y="1619999"/>
            <a:ext cx="4291602" cy="32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1215000" y="1619999"/>
            <a:ext cx="66150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Tuning Hyperparameters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Reward based on the position of the cart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Swing up problem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Transfer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Linear Q-learning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Double Q-learning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1215000" y="1619999"/>
            <a:ext cx="66150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Project 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Reinforcement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Q-learning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Deep Q-learning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Project Structure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Inverted Single Pendulum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Inverted Double Pendulum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1215000" y="1620000"/>
            <a:ext cx="43212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Goal: Balance the inverted double pendulum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Chaotic system with one degree of freedom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system is represented by 6 states:</a:t>
            </a:r>
            <a:endParaRPr/>
          </a:p>
        </p:txBody>
      </p:sp>
      <p:pic>
        <p:nvPicPr>
          <p:cNvPr descr="[x,\theta_1,\theta_2,\dot{x},\dot{\theta}_1,\dot{\theta}_2]" id="170" name="Google Shape;170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225" y="3660475"/>
            <a:ext cx="2689126" cy="4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200" y="1572971"/>
            <a:ext cx="3064203" cy="19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1215000" y="1620000"/>
            <a:ext cx="34371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agent interacts with the environment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purpose is to learn from experience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088" y="1773000"/>
            <a:ext cx="41052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1215000" y="1619999"/>
            <a:ext cx="66150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Q-value represents the expected return for taking an action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Model-free method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Online policy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Uses Q-table to make decisions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Optimal Q-table is found with the Bellman Equation</a:t>
            </a:r>
            <a:endParaRPr/>
          </a:p>
        </p:txBody>
      </p:sp>
      <p:pic>
        <p:nvPicPr>
          <p:cNvPr descr="Q(s_t,a_t) \gets (1-\alpha)Q(s_t,a_t) + \alpha(r_t + \gamma \max_{a'}Q(s_{t+1},a'))" id="185" name="Google Shape;185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949" y="3615100"/>
            <a:ext cx="5318800" cy="25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(s_t,a_t) = E[r_t + \gamma r_{t+1} + \gamma ^2r_{t+2} + ...|s_t,a_t]" id="186" name="Google Shape;186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947" y="1938075"/>
            <a:ext cx="4350800" cy="2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Q-learning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1215000" y="1620000"/>
            <a:ext cx="37311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 a neural network to estimate the Q-table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rgbClr val="3F3F3F"/>
                </a:solidFill>
              </a:rPr>
              <a:t>Actions are decided by the Q-network</a:t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88" y="1689425"/>
            <a:ext cx="3537175" cy="19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Q-learning cont.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1215000" y="1620000"/>
            <a:ext cx="32805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Experience replay is used to train 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Targets for training are created by the Target-network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19" y="1596901"/>
            <a:ext cx="4052881" cy="30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1215000" y="1620000"/>
            <a:ext cx="41403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10832" lvl="0" marL="457200" rtl="0" algn="l">
              <a:spcBef>
                <a:spcPts val="900"/>
              </a:spcBef>
              <a:spcAft>
                <a:spcPts val="0"/>
              </a:spcAft>
              <a:buSzPct val="82352"/>
              <a:buChar char="•"/>
            </a:pPr>
            <a:r>
              <a:rPr lang="en"/>
              <a:t>Simulator: Simulation of the system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900"/>
              </a:spcBef>
              <a:spcAft>
                <a:spcPts val="0"/>
              </a:spcAft>
              <a:buSzPct val="82352"/>
              <a:buChar char="•"/>
            </a:pPr>
            <a:r>
              <a:rPr lang="en"/>
              <a:t>Environment: Reward and termination conditions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900"/>
              </a:spcBef>
              <a:spcAft>
                <a:spcPts val="0"/>
              </a:spcAft>
              <a:buSzPct val="82352"/>
              <a:buChar char="•"/>
            </a:pPr>
            <a:r>
              <a:rPr lang="en"/>
              <a:t>Agent: Trains a controller by using Deep Q-learning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900"/>
              </a:spcBef>
              <a:spcAft>
                <a:spcPts val="0"/>
              </a:spcAft>
              <a:buSzPct val="82352"/>
              <a:buChar char="•"/>
            </a:pPr>
            <a:r>
              <a:rPr lang="en"/>
              <a:t>Controller: Interacts with the simulator to control the system.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222" y="1810997"/>
            <a:ext cx="3252000" cy="2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1215000" y="269999"/>
            <a:ext cx="6615000" cy="1350000"/>
          </a:xfrm>
          <a:prstGeom prst="rect">
            <a:avLst/>
          </a:prstGeom>
        </p:spPr>
        <p:txBody>
          <a:bodyPr anchorCtr="0" anchor="b" bIns="21600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Pendulum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1178575" y="1619999"/>
            <a:ext cx="6615000" cy="29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Action Space: [-10, 0, 10]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Inputs: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Termination: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Initial Conditions:  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Reward: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275" y="1830247"/>
            <a:ext cx="4078572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\dot{x},\theta, \dot{\theta}]" id="215" name="Google Shape;215;p3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301" y="1874025"/>
            <a:ext cx="800900" cy="35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 = \frac{\theta_{max} - |\theta|}{\theta_{max}}" id="216" name="Google Shape;216;p3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5657" y="3107499"/>
            <a:ext cx="1491342" cy="54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\theta| \geq \theta_{max} = 10" id="217" name="Google Shape;217;p3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5648" y="2226400"/>
            <a:ext cx="1558650" cy="2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 \sim U[-1,1]" id="218" name="Google Shape;218;p3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9645" y="2480425"/>
            <a:ext cx="1248630" cy="2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ema">
  <a:themeElements>
    <a:clrScheme name="LU_2017-03-02">
      <a:dk1>
        <a:srgbClr val="000000"/>
      </a:dk1>
      <a:lt1>
        <a:srgbClr val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