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02" r:id="rId2"/>
    <p:sldId id="303" r:id="rId3"/>
    <p:sldId id="304" r:id="rId4"/>
    <p:sldId id="305" r:id="rId5"/>
    <p:sldId id="306" r:id="rId6"/>
    <p:sldId id="313" r:id="rId7"/>
    <p:sldId id="307" r:id="rId8"/>
    <p:sldId id="309" r:id="rId9"/>
    <p:sldId id="314" r:id="rId10"/>
    <p:sldId id="310" r:id="rId11"/>
    <p:sldId id="315" r:id="rId12"/>
    <p:sldId id="311" r:id="rId13"/>
    <p:sldId id="312" r:id="rId14"/>
    <p:sldId id="316" r:id="rId1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33E846-7F6D-4E54-857F-2F5446B7CE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tr-TR"/>
        </a:p>
      </dgm:t>
    </dgm:pt>
    <dgm:pt modelId="{F3BF93A8-F11B-4CCB-A08E-64F47EE9540F}">
      <dgm:prSet/>
      <dgm:spPr/>
      <dgm:t>
        <a:bodyPr/>
        <a:lstStyle/>
        <a:p>
          <a:r>
            <a:rPr lang="tr-TR" b="1"/>
            <a:t>Belirli olması</a:t>
          </a:r>
          <a:endParaRPr lang="tr-TR"/>
        </a:p>
      </dgm:t>
    </dgm:pt>
    <dgm:pt modelId="{A4C067E9-43D4-4F4E-822F-1FB3105181D1}" type="parTrans" cxnId="{2B54C933-9E18-47CA-BF9F-E4426A80B28D}">
      <dgm:prSet/>
      <dgm:spPr/>
      <dgm:t>
        <a:bodyPr/>
        <a:lstStyle/>
        <a:p>
          <a:endParaRPr lang="tr-TR"/>
        </a:p>
      </dgm:t>
    </dgm:pt>
    <dgm:pt modelId="{87CF7A1D-20A1-4D72-808F-187AD8CDB9D4}" type="sibTrans" cxnId="{2B54C933-9E18-47CA-BF9F-E4426A80B28D}">
      <dgm:prSet/>
      <dgm:spPr/>
      <dgm:t>
        <a:bodyPr/>
        <a:lstStyle/>
        <a:p>
          <a:endParaRPr lang="tr-TR"/>
        </a:p>
      </dgm:t>
    </dgm:pt>
    <dgm:pt modelId="{13C22649-29C1-4D61-AD26-4D87A4438E64}">
      <dgm:prSet/>
      <dgm:spPr/>
      <dgm:t>
        <a:bodyPr/>
        <a:lstStyle/>
        <a:p>
          <a:r>
            <a:rPr lang="tr-TR" b="1"/>
            <a:t>Tek olarak bir ekonomik değer taşıması</a:t>
          </a:r>
          <a:endParaRPr lang="tr-TR"/>
        </a:p>
      </dgm:t>
    </dgm:pt>
    <dgm:pt modelId="{A18F2E29-7FC0-4E29-97D6-A11017D3EF62}" type="parTrans" cxnId="{F28E0E2E-5066-412C-8D03-9A9F3BFE01C5}">
      <dgm:prSet/>
      <dgm:spPr/>
      <dgm:t>
        <a:bodyPr/>
        <a:lstStyle/>
        <a:p>
          <a:endParaRPr lang="tr-TR"/>
        </a:p>
      </dgm:t>
    </dgm:pt>
    <dgm:pt modelId="{33CF3116-A745-4837-B807-23BC98F81D86}" type="sibTrans" cxnId="{F28E0E2E-5066-412C-8D03-9A9F3BFE01C5}">
      <dgm:prSet/>
      <dgm:spPr/>
      <dgm:t>
        <a:bodyPr/>
        <a:lstStyle/>
        <a:p>
          <a:endParaRPr lang="tr-TR"/>
        </a:p>
      </dgm:t>
    </dgm:pt>
    <dgm:pt modelId="{692F3765-B1E6-4222-9C1D-6C84407488C8}">
      <dgm:prSet/>
      <dgm:spPr/>
      <dgm:t>
        <a:bodyPr/>
        <a:lstStyle/>
        <a:p>
          <a:r>
            <a:rPr lang="tr-TR" b="1"/>
            <a:t>Üzerinde egemenlik kurulabilmesi</a:t>
          </a:r>
          <a:endParaRPr lang="tr-TR"/>
        </a:p>
      </dgm:t>
    </dgm:pt>
    <dgm:pt modelId="{5A3D10ED-C637-4AA2-90EF-D1EA5B9B23E7}" type="parTrans" cxnId="{6FCF61FB-8EF8-44DD-8F2C-8B1FD9C5EC1D}">
      <dgm:prSet/>
      <dgm:spPr/>
      <dgm:t>
        <a:bodyPr/>
        <a:lstStyle/>
        <a:p>
          <a:endParaRPr lang="tr-TR"/>
        </a:p>
      </dgm:t>
    </dgm:pt>
    <dgm:pt modelId="{92AC049C-287B-42EB-833D-076BC0746701}" type="sibTrans" cxnId="{6FCF61FB-8EF8-44DD-8F2C-8B1FD9C5EC1D}">
      <dgm:prSet/>
      <dgm:spPr/>
      <dgm:t>
        <a:bodyPr/>
        <a:lstStyle/>
        <a:p>
          <a:endParaRPr lang="tr-TR"/>
        </a:p>
      </dgm:t>
    </dgm:pt>
    <dgm:pt modelId="{B52BA2D8-6CA2-486E-B163-DF65F3E38A04}">
      <dgm:prSet/>
      <dgm:spPr/>
      <dgm:t>
        <a:bodyPr/>
        <a:lstStyle/>
        <a:p>
          <a:r>
            <a:rPr lang="tr-TR" b="1" dirty="0"/>
            <a:t>Devredilebilir olması</a:t>
          </a:r>
          <a:endParaRPr lang="tr-TR" dirty="0"/>
        </a:p>
      </dgm:t>
    </dgm:pt>
    <dgm:pt modelId="{0B3F86AA-0405-42FC-A34D-3E1E8D6A95F9}" type="parTrans" cxnId="{891F2260-7494-4F5E-A13C-4DBEC08F16E1}">
      <dgm:prSet/>
      <dgm:spPr/>
      <dgm:t>
        <a:bodyPr/>
        <a:lstStyle/>
        <a:p>
          <a:endParaRPr lang="tr-TR"/>
        </a:p>
      </dgm:t>
    </dgm:pt>
    <dgm:pt modelId="{BB70558A-652A-4500-A19D-CF411492AA4B}" type="sibTrans" cxnId="{891F2260-7494-4F5E-A13C-4DBEC08F16E1}">
      <dgm:prSet/>
      <dgm:spPr/>
      <dgm:t>
        <a:bodyPr/>
        <a:lstStyle/>
        <a:p>
          <a:endParaRPr lang="tr-TR"/>
        </a:p>
      </dgm:t>
    </dgm:pt>
    <dgm:pt modelId="{3467BFC7-E14E-410C-BEC9-EF3E9B47052B}">
      <dgm:prSet/>
      <dgm:spPr/>
      <dgm:t>
        <a:bodyPr/>
        <a:lstStyle/>
        <a:p>
          <a:r>
            <a:rPr lang="tr-TR" b="1"/>
            <a:t>Maddi bir varlığa sahip olması</a:t>
          </a:r>
          <a:endParaRPr lang="tr-TR"/>
        </a:p>
      </dgm:t>
    </dgm:pt>
    <dgm:pt modelId="{BE59E9EC-46B4-44E8-9059-C75A4E93295D}" type="parTrans" cxnId="{676729AE-FA62-4149-8FCE-D98E5CCCC9B3}">
      <dgm:prSet/>
      <dgm:spPr/>
      <dgm:t>
        <a:bodyPr/>
        <a:lstStyle/>
        <a:p>
          <a:endParaRPr lang="tr-TR"/>
        </a:p>
      </dgm:t>
    </dgm:pt>
    <dgm:pt modelId="{49753FF9-7129-4645-9FFA-162BD21B0826}" type="sibTrans" cxnId="{676729AE-FA62-4149-8FCE-D98E5CCCC9B3}">
      <dgm:prSet/>
      <dgm:spPr/>
      <dgm:t>
        <a:bodyPr/>
        <a:lstStyle/>
        <a:p>
          <a:endParaRPr lang="tr-TR"/>
        </a:p>
      </dgm:t>
    </dgm:pt>
    <dgm:pt modelId="{61204304-F86C-4066-8C6F-A7D24C4A1577}">
      <dgm:prSet/>
      <dgm:spPr/>
      <dgm:t>
        <a:bodyPr/>
        <a:lstStyle/>
        <a:p>
          <a:r>
            <a:rPr lang="tr-TR" b="1"/>
            <a:t>İnsan dışı olması</a:t>
          </a:r>
          <a:endParaRPr lang="tr-TR"/>
        </a:p>
      </dgm:t>
    </dgm:pt>
    <dgm:pt modelId="{02B2CF9D-B3A4-4FBC-A475-2EF7F40F148C}" type="parTrans" cxnId="{0D067F09-7D1E-4C5F-A08B-12BF34762118}">
      <dgm:prSet/>
      <dgm:spPr/>
      <dgm:t>
        <a:bodyPr/>
        <a:lstStyle/>
        <a:p>
          <a:endParaRPr lang="tr-TR"/>
        </a:p>
      </dgm:t>
    </dgm:pt>
    <dgm:pt modelId="{839BD839-1002-4444-8DF4-EAC63E67E907}" type="sibTrans" cxnId="{0D067F09-7D1E-4C5F-A08B-12BF34762118}">
      <dgm:prSet/>
      <dgm:spPr/>
      <dgm:t>
        <a:bodyPr/>
        <a:lstStyle/>
        <a:p>
          <a:endParaRPr lang="tr-TR"/>
        </a:p>
      </dgm:t>
    </dgm:pt>
    <dgm:pt modelId="{CDEFF5AF-1D92-4578-A290-35B209B468B7}" type="pres">
      <dgm:prSet presAssocID="{8433E846-7F6D-4E54-857F-2F5446B7CEBD}" presName="linear" presStyleCnt="0">
        <dgm:presLayoutVars>
          <dgm:animLvl val="lvl"/>
          <dgm:resizeHandles val="exact"/>
        </dgm:presLayoutVars>
      </dgm:prSet>
      <dgm:spPr/>
    </dgm:pt>
    <dgm:pt modelId="{CF7497C1-DF64-4256-8E2D-C74D60D46833}" type="pres">
      <dgm:prSet presAssocID="{F3BF93A8-F11B-4CCB-A08E-64F47EE9540F}" presName="parentText" presStyleLbl="node1" presStyleIdx="0" presStyleCnt="6">
        <dgm:presLayoutVars>
          <dgm:chMax val="0"/>
          <dgm:bulletEnabled val="1"/>
        </dgm:presLayoutVars>
      </dgm:prSet>
      <dgm:spPr/>
    </dgm:pt>
    <dgm:pt modelId="{01C5DB3F-2170-415A-82F3-AB7797F1E2D8}" type="pres">
      <dgm:prSet presAssocID="{87CF7A1D-20A1-4D72-808F-187AD8CDB9D4}" presName="spacer" presStyleCnt="0"/>
      <dgm:spPr/>
    </dgm:pt>
    <dgm:pt modelId="{F6CC9C97-D1A8-4B1B-B936-AE5317DD9F41}" type="pres">
      <dgm:prSet presAssocID="{13C22649-29C1-4D61-AD26-4D87A4438E64}" presName="parentText" presStyleLbl="node1" presStyleIdx="1" presStyleCnt="6">
        <dgm:presLayoutVars>
          <dgm:chMax val="0"/>
          <dgm:bulletEnabled val="1"/>
        </dgm:presLayoutVars>
      </dgm:prSet>
      <dgm:spPr/>
    </dgm:pt>
    <dgm:pt modelId="{A52271A7-1167-4D0A-983D-8ECFC46A1FA9}" type="pres">
      <dgm:prSet presAssocID="{33CF3116-A745-4837-B807-23BC98F81D86}" presName="spacer" presStyleCnt="0"/>
      <dgm:spPr/>
    </dgm:pt>
    <dgm:pt modelId="{266D49CC-9CC4-48E7-985A-095CD21C6F13}" type="pres">
      <dgm:prSet presAssocID="{692F3765-B1E6-4222-9C1D-6C84407488C8}" presName="parentText" presStyleLbl="node1" presStyleIdx="2" presStyleCnt="6">
        <dgm:presLayoutVars>
          <dgm:chMax val="0"/>
          <dgm:bulletEnabled val="1"/>
        </dgm:presLayoutVars>
      </dgm:prSet>
      <dgm:spPr/>
    </dgm:pt>
    <dgm:pt modelId="{0B661357-D530-4AE8-9D9B-C00581B5C08F}" type="pres">
      <dgm:prSet presAssocID="{92AC049C-287B-42EB-833D-076BC0746701}" presName="spacer" presStyleCnt="0"/>
      <dgm:spPr/>
    </dgm:pt>
    <dgm:pt modelId="{942595DB-504A-4A33-B2B6-EFE2DD9A0735}" type="pres">
      <dgm:prSet presAssocID="{B52BA2D8-6CA2-486E-B163-DF65F3E38A04}" presName="parentText" presStyleLbl="node1" presStyleIdx="3" presStyleCnt="6">
        <dgm:presLayoutVars>
          <dgm:chMax val="0"/>
          <dgm:bulletEnabled val="1"/>
        </dgm:presLayoutVars>
      </dgm:prSet>
      <dgm:spPr/>
    </dgm:pt>
    <dgm:pt modelId="{7DB1A168-2A29-483A-9725-D193DA804FED}" type="pres">
      <dgm:prSet presAssocID="{BB70558A-652A-4500-A19D-CF411492AA4B}" presName="spacer" presStyleCnt="0"/>
      <dgm:spPr/>
    </dgm:pt>
    <dgm:pt modelId="{0EC60B33-B699-480E-8CD7-9FBE594AC76D}" type="pres">
      <dgm:prSet presAssocID="{3467BFC7-E14E-410C-BEC9-EF3E9B47052B}" presName="parentText" presStyleLbl="node1" presStyleIdx="4" presStyleCnt="6">
        <dgm:presLayoutVars>
          <dgm:chMax val="0"/>
          <dgm:bulletEnabled val="1"/>
        </dgm:presLayoutVars>
      </dgm:prSet>
      <dgm:spPr/>
    </dgm:pt>
    <dgm:pt modelId="{3FB536FA-9215-431C-8D67-425A6B3B7F6E}" type="pres">
      <dgm:prSet presAssocID="{49753FF9-7129-4645-9FFA-162BD21B0826}" presName="spacer" presStyleCnt="0"/>
      <dgm:spPr/>
    </dgm:pt>
    <dgm:pt modelId="{84AAF95C-5BBF-48E7-A33E-101C7AD0C762}" type="pres">
      <dgm:prSet presAssocID="{61204304-F86C-4066-8C6F-A7D24C4A1577}" presName="parentText" presStyleLbl="node1" presStyleIdx="5" presStyleCnt="6">
        <dgm:presLayoutVars>
          <dgm:chMax val="0"/>
          <dgm:bulletEnabled val="1"/>
        </dgm:presLayoutVars>
      </dgm:prSet>
      <dgm:spPr/>
    </dgm:pt>
  </dgm:ptLst>
  <dgm:cxnLst>
    <dgm:cxn modelId="{0D067F09-7D1E-4C5F-A08B-12BF34762118}" srcId="{8433E846-7F6D-4E54-857F-2F5446B7CEBD}" destId="{61204304-F86C-4066-8C6F-A7D24C4A1577}" srcOrd="5" destOrd="0" parTransId="{02B2CF9D-B3A4-4FBC-A475-2EF7F40F148C}" sibTransId="{839BD839-1002-4444-8DF4-EAC63E67E907}"/>
    <dgm:cxn modelId="{F3E98E22-882E-479C-A8E1-55AB096952FA}" type="presOf" srcId="{3467BFC7-E14E-410C-BEC9-EF3E9B47052B}" destId="{0EC60B33-B699-480E-8CD7-9FBE594AC76D}" srcOrd="0" destOrd="0" presId="urn:microsoft.com/office/officeart/2005/8/layout/vList2"/>
    <dgm:cxn modelId="{1EED232A-24E1-4EB4-B9E0-55F1EC7E7F6D}" type="presOf" srcId="{F3BF93A8-F11B-4CCB-A08E-64F47EE9540F}" destId="{CF7497C1-DF64-4256-8E2D-C74D60D46833}" srcOrd="0" destOrd="0" presId="urn:microsoft.com/office/officeart/2005/8/layout/vList2"/>
    <dgm:cxn modelId="{F28E0E2E-5066-412C-8D03-9A9F3BFE01C5}" srcId="{8433E846-7F6D-4E54-857F-2F5446B7CEBD}" destId="{13C22649-29C1-4D61-AD26-4D87A4438E64}" srcOrd="1" destOrd="0" parTransId="{A18F2E29-7FC0-4E29-97D6-A11017D3EF62}" sibTransId="{33CF3116-A745-4837-B807-23BC98F81D86}"/>
    <dgm:cxn modelId="{7D994533-89E7-4E3A-8741-3677FB89D03E}" type="presOf" srcId="{692F3765-B1E6-4222-9C1D-6C84407488C8}" destId="{266D49CC-9CC4-48E7-985A-095CD21C6F13}" srcOrd="0" destOrd="0" presId="urn:microsoft.com/office/officeart/2005/8/layout/vList2"/>
    <dgm:cxn modelId="{2B54C933-9E18-47CA-BF9F-E4426A80B28D}" srcId="{8433E846-7F6D-4E54-857F-2F5446B7CEBD}" destId="{F3BF93A8-F11B-4CCB-A08E-64F47EE9540F}" srcOrd="0" destOrd="0" parTransId="{A4C067E9-43D4-4F4E-822F-1FB3105181D1}" sibTransId="{87CF7A1D-20A1-4D72-808F-187AD8CDB9D4}"/>
    <dgm:cxn modelId="{891F2260-7494-4F5E-A13C-4DBEC08F16E1}" srcId="{8433E846-7F6D-4E54-857F-2F5446B7CEBD}" destId="{B52BA2D8-6CA2-486E-B163-DF65F3E38A04}" srcOrd="3" destOrd="0" parTransId="{0B3F86AA-0405-42FC-A34D-3E1E8D6A95F9}" sibTransId="{BB70558A-652A-4500-A19D-CF411492AA4B}"/>
    <dgm:cxn modelId="{61F8AE63-2E82-49E1-95DC-CA9447FBC3E5}" type="presOf" srcId="{13C22649-29C1-4D61-AD26-4D87A4438E64}" destId="{F6CC9C97-D1A8-4B1B-B936-AE5317DD9F41}" srcOrd="0" destOrd="0" presId="urn:microsoft.com/office/officeart/2005/8/layout/vList2"/>
    <dgm:cxn modelId="{0D4DF25A-55B4-4929-B477-67879468DB67}" type="presOf" srcId="{B52BA2D8-6CA2-486E-B163-DF65F3E38A04}" destId="{942595DB-504A-4A33-B2B6-EFE2DD9A0735}" srcOrd="0" destOrd="0" presId="urn:microsoft.com/office/officeart/2005/8/layout/vList2"/>
    <dgm:cxn modelId="{676729AE-FA62-4149-8FCE-D98E5CCCC9B3}" srcId="{8433E846-7F6D-4E54-857F-2F5446B7CEBD}" destId="{3467BFC7-E14E-410C-BEC9-EF3E9B47052B}" srcOrd="4" destOrd="0" parTransId="{BE59E9EC-46B4-44E8-9059-C75A4E93295D}" sibTransId="{49753FF9-7129-4645-9FFA-162BD21B0826}"/>
    <dgm:cxn modelId="{0FD5BCED-ED02-4F06-8BD0-9BF127959230}" type="presOf" srcId="{61204304-F86C-4066-8C6F-A7D24C4A1577}" destId="{84AAF95C-5BBF-48E7-A33E-101C7AD0C762}" srcOrd="0" destOrd="0" presId="urn:microsoft.com/office/officeart/2005/8/layout/vList2"/>
    <dgm:cxn modelId="{127ECDF9-DB28-4CA6-8439-565806277EB0}" type="presOf" srcId="{8433E846-7F6D-4E54-857F-2F5446B7CEBD}" destId="{CDEFF5AF-1D92-4578-A290-35B209B468B7}" srcOrd="0" destOrd="0" presId="urn:microsoft.com/office/officeart/2005/8/layout/vList2"/>
    <dgm:cxn modelId="{6FCF61FB-8EF8-44DD-8F2C-8B1FD9C5EC1D}" srcId="{8433E846-7F6D-4E54-857F-2F5446B7CEBD}" destId="{692F3765-B1E6-4222-9C1D-6C84407488C8}" srcOrd="2" destOrd="0" parTransId="{5A3D10ED-C637-4AA2-90EF-D1EA5B9B23E7}" sibTransId="{92AC049C-287B-42EB-833D-076BC0746701}"/>
    <dgm:cxn modelId="{800F3312-DF60-4327-A8A4-B8A93790BB89}" type="presParOf" srcId="{CDEFF5AF-1D92-4578-A290-35B209B468B7}" destId="{CF7497C1-DF64-4256-8E2D-C74D60D46833}" srcOrd="0" destOrd="0" presId="urn:microsoft.com/office/officeart/2005/8/layout/vList2"/>
    <dgm:cxn modelId="{DCE3F03C-22C5-43F8-8C74-B99333426B2C}" type="presParOf" srcId="{CDEFF5AF-1D92-4578-A290-35B209B468B7}" destId="{01C5DB3F-2170-415A-82F3-AB7797F1E2D8}" srcOrd="1" destOrd="0" presId="urn:microsoft.com/office/officeart/2005/8/layout/vList2"/>
    <dgm:cxn modelId="{09A5CE42-D03E-4C00-91B2-56BA7425273E}" type="presParOf" srcId="{CDEFF5AF-1D92-4578-A290-35B209B468B7}" destId="{F6CC9C97-D1A8-4B1B-B936-AE5317DD9F41}" srcOrd="2" destOrd="0" presId="urn:microsoft.com/office/officeart/2005/8/layout/vList2"/>
    <dgm:cxn modelId="{3BC1E910-7DB7-4034-9B4F-489888748C3C}" type="presParOf" srcId="{CDEFF5AF-1D92-4578-A290-35B209B468B7}" destId="{A52271A7-1167-4D0A-983D-8ECFC46A1FA9}" srcOrd="3" destOrd="0" presId="urn:microsoft.com/office/officeart/2005/8/layout/vList2"/>
    <dgm:cxn modelId="{A4115B97-BAF0-4258-AA68-D2B3E8364A2A}" type="presParOf" srcId="{CDEFF5AF-1D92-4578-A290-35B209B468B7}" destId="{266D49CC-9CC4-48E7-985A-095CD21C6F13}" srcOrd="4" destOrd="0" presId="urn:microsoft.com/office/officeart/2005/8/layout/vList2"/>
    <dgm:cxn modelId="{9B9CF03A-274C-4EA8-A7D1-A38289EA3A49}" type="presParOf" srcId="{CDEFF5AF-1D92-4578-A290-35B209B468B7}" destId="{0B661357-D530-4AE8-9D9B-C00581B5C08F}" srcOrd="5" destOrd="0" presId="urn:microsoft.com/office/officeart/2005/8/layout/vList2"/>
    <dgm:cxn modelId="{D3F87EC6-8398-4D22-9C30-4ABA03D25919}" type="presParOf" srcId="{CDEFF5AF-1D92-4578-A290-35B209B468B7}" destId="{942595DB-504A-4A33-B2B6-EFE2DD9A0735}" srcOrd="6" destOrd="0" presId="urn:microsoft.com/office/officeart/2005/8/layout/vList2"/>
    <dgm:cxn modelId="{B1DD74A6-4713-42A9-8B57-0B542FC54475}" type="presParOf" srcId="{CDEFF5AF-1D92-4578-A290-35B209B468B7}" destId="{7DB1A168-2A29-483A-9725-D193DA804FED}" srcOrd="7" destOrd="0" presId="urn:microsoft.com/office/officeart/2005/8/layout/vList2"/>
    <dgm:cxn modelId="{BB14F9CE-0415-4642-A196-CB6DCDE8C858}" type="presParOf" srcId="{CDEFF5AF-1D92-4578-A290-35B209B468B7}" destId="{0EC60B33-B699-480E-8CD7-9FBE594AC76D}" srcOrd="8" destOrd="0" presId="urn:microsoft.com/office/officeart/2005/8/layout/vList2"/>
    <dgm:cxn modelId="{CC394476-DCA1-4771-8C79-7BFAA6A1C96A}" type="presParOf" srcId="{CDEFF5AF-1D92-4578-A290-35B209B468B7}" destId="{3FB536FA-9215-431C-8D67-425A6B3B7F6E}" srcOrd="9" destOrd="0" presId="urn:microsoft.com/office/officeart/2005/8/layout/vList2"/>
    <dgm:cxn modelId="{A02D6E37-F602-406F-BBD3-00B288A1BA2B}" type="presParOf" srcId="{CDEFF5AF-1D92-4578-A290-35B209B468B7}" destId="{84AAF95C-5BBF-48E7-A33E-101C7AD0C76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497C1-DF64-4256-8E2D-C74D60D46833}">
      <dsp:nvSpPr>
        <dsp:cNvPr id="0" name=""/>
        <dsp:cNvSpPr/>
      </dsp:nvSpPr>
      <dsp:spPr>
        <a:xfrm>
          <a:off x="0" y="16176"/>
          <a:ext cx="8856984" cy="79150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b="1" kern="1200"/>
            <a:t>Belirli olması</a:t>
          </a:r>
          <a:endParaRPr lang="tr-TR" sz="3300" kern="1200"/>
        </a:p>
      </dsp:txBody>
      <dsp:txXfrm>
        <a:off x="38638" y="54814"/>
        <a:ext cx="8779708" cy="714229"/>
      </dsp:txXfrm>
    </dsp:sp>
    <dsp:sp modelId="{F6CC9C97-D1A8-4B1B-B936-AE5317DD9F41}">
      <dsp:nvSpPr>
        <dsp:cNvPr id="0" name=""/>
        <dsp:cNvSpPr/>
      </dsp:nvSpPr>
      <dsp:spPr>
        <a:xfrm>
          <a:off x="0" y="902721"/>
          <a:ext cx="8856984" cy="79150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b="1" kern="1200"/>
            <a:t>Tek olarak bir ekonomik değer taşıması</a:t>
          </a:r>
          <a:endParaRPr lang="tr-TR" sz="3300" kern="1200"/>
        </a:p>
      </dsp:txBody>
      <dsp:txXfrm>
        <a:off x="38638" y="941359"/>
        <a:ext cx="8779708" cy="714229"/>
      </dsp:txXfrm>
    </dsp:sp>
    <dsp:sp modelId="{266D49CC-9CC4-48E7-985A-095CD21C6F13}">
      <dsp:nvSpPr>
        <dsp:cNvPr id="0" name=""/>
        <dsp:cNvSpPr/>
      </dsp:nvSpPr>
      <dsp:spPr>
        <a:xfrm>
          <a:off x="0" y="1789267"/>
          <a:ext cx="8856984" cy="79150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b="1" kern="1200"/>
            <a:t>Üzerinde egemenlik kurulabilmesi</a:t>
          </a:r>
          <a:endParaRPr lang="tr-TR" sz="3300" kern="1200"/>
        </a:p>
      </dsp:txBody>
      <dsp:txXfrm>
        <a:off x="38638" y="1827905"/>
        <a:ext cx="8779708" cy="714229"/>
      </dsp:txXfrm>
    </dsp:sp>
    <dsp:sp modelId="{942595DB-504A-4A33-B2B6-EFE2DD9A0735}">
      <dsp:nvSpPr>
        <dsp:cNvPr id="0" name=""/>
        <dsp:cNvSpPr/>
      </dsp:nvSpPr>
      <dsp:spPr>
        <a:xfrm>
          <a:off x="0" y="2675812"/>
          <a:ext cx="8856984" cy="79150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b="1" kern="1200" dirty="0"/>
            <a:t>Devredilebilir olması</a:t>
          </a:r>
          <a:endParaRPr lang="tr-TR" sz="3300" kern="1200" dirty="0"/>
        </a:p>
      </dsp:txBody>
      <dsp:txXfrm>
        <a:off x="38638" y="2714450"/>
        <a:ext cx="8779708" cy="714229"/>
      </dsp:txXfrm>
    </dsp:sp>
    <dsp:sp modelId="{0EC60B33-B699-480E-8CD7-9FBE594AC76D}">
      <dsp:nvSpPr>
        <dsp:cNvPr id="0" name=""/>
        <dsp:cNvSpPr/>
      </dsp:nvSpPr>
      <dsp:spPr>
        <a:xfrm>
          <a:off x="0" y="3562357"/>
          <a:ext cx="8856984" cy="79150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b="1" kern="1200"/>
            <a:t>Maddi bir varlığa sahip olması</a:t>
          </a:r>
          <a:endParaRPr lang="tr-TR" sz="3300" kern="1200"/>
        </a:p>
      </dsp:txBody>
      <dsp:txXfrm>
        <a:off x="38638" y="3600995"/>
        <a:ext cx="8779708" cy="714229"/>
      </dsp:txXfrm>
    </dsp:sp>
    <dsp:sp modelId="{84AAF95C-5BBF-48E7-A33E-101C7AD0C762}">
      <dsp:nvSpPr>
        <dsp:cNvPr id="0" name=""/>
        <dsp:cNvSpPr/>
      </dsp:nvSpPr>
      <dsp:spPr>
        <a:xfrm>
          <a:off x="0" y="4448902"/>
          <a:ext cx="8856984" cy="791505"/>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tr-TR" sz="3300" b="1" kern="1200"/>
            <a:t>İnsan dışı olması</a:t>
          </a:r>
          <a:endParaRPr lang="tr-TR" sz="3300" kern="1200"/>
        </a:p>
      </dsp:txBody>
      <dsp:txXfrm>
        <a:off x="38638" y="4487540"/>
        <a:ext cx="8779708"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DC8C7-15B3-4E06-AD57-61C46E578492}" type="datetimeFigureOut">
              <a:rPr lang="tr-TR" smtClean="0"/>
              <a:pPr/>
              <a:t>23.03.2025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33470-73D1-4309-9AA4-E25EB4BF189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C33470-73D1-4309-9AA4-E25EB4BF189E}" type="slidenum">
              <a:rPr lang="tr-TR" smtClean="0"/>
              <a:pPr/>
              <a:t>6</a:t>
            </a:fld>
            <a:endParaRPr lang="tr-TR"/>
          </a:p>
        </p:txBody>
      </p:sp>
    </p:spTree>
    <p:extLst>
      <p:ext uri="{BB962C8B-B14F-4D97-AF65-F5344CB8AC3E}">
        <p14:creationId xmlns:p14="http://schemas.microsoft.com/office/powerpoint/2010/main" val="3358133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C33470-73D1-4309-9AA4-E25EB4BF189E}" type="slidenum">
              <a:rPr lang="tr-TR" smtClean="0"/>
              <a:pPr/>
              <a:t>8</a:t>
            </a:fld>
            <a:endParaRPr lang="tr-TR"/>
          </a:p>
        </p:txBody>
      </p:sp>
    </p:spTree>
    <p:extLst>
      <p:ext uri="{BB962C8B-B14F-4D97-AF65-F5344CB8AC3E}">
        <p14:creationId xmlns:p14="http://schemas.microsoft.com/office/powerpoint/2010/main" val="78538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C33470-73D1-4309-9AA4-E25EB4BF189E}" type="slidenum">
              <a:rPr lang="tr-TR" smtClean="0"/>
              <a:pPr/>
              <a:t>13</a:t>
            </a:fld>
            <a:endParaRPr lang="tr-TR"/>
          </a:p>
        </p:txBody>
      </p:sp>
    </p:spTree>
    <p:extLst>
      <p:ext uri="{BB962C8B-B14F-4D97-AF65-F5344CB8AC3E}">
        <p14:creationId xmlns:p14="http://schemas.microsoft.com/office/powerpoint/2010/main" val="202819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Alt Başlık"/>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Başlık"/>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tr-TR"/>
              <a:t>Asıl başlık stili için tıklatın</a:t>
            </a:r>
            <a:endParaRPr kumimoji="0" lang="en-US"/>
          </a:p>
        </p:txBody>
      </p:sp>
      <p:cxnSp>
        <p:nvCxnSpPr>
          <p:cNvPr id="8" name="7 Düz Bağlayıcı"/>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Oval"/>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16" name="15 Slayt Numarası Yer Tutucusu"/>
          <p:cNvSpPr>
            <a:spLocks noGrp="1"/>
          </p:cNvSpPr>
          <p:nvPr>
            <p:ph type="sldNum" sz="quarter" idx="11"/>
          </p:nvPr>
        </p:nvSpPr>
        <p:spPr/>
        <p:txBody>
          <a:bodyPr/>
          <a:lstStyle/>
          <a:p>
            <a:fld id="{DBD800D0-03B9-4CDB-9244-D7EE7F674ECE}" type="slidenum">
              <a:rPr lang="tr-TR" smtClean="0"/>
              <a:pPr/>
              <a:t>‹#›</a:t>
            </a:fld>
            <a:endParaRPr lang="tr-TR"/>
          </a:p>
        </p:txBody>
      </p:sp>
      <p:sp>
        <p:nvSpPr>
          <p:cNvPr id="17" name="16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8 İçerik Yer Tutucusu"/>
          <p:cNvSpPr>
            <a:spLocks noGrp="1"/>
          </p:cNvSpPr>
          <p:nvPr>
            <p:ph idx="1"/>
          </p:nvPr>
        </p:nvSpPr>
        <p:spPr>
          <a:xfrm>
            <a:off x="457200" y="1524000"/>
            <a:ext cx="8229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4" name="13 Veri Yer Tutucusu"/>
          <p:cNvSpPr>
            <a:spLocks noGrp="1"/>
          </p:cNvSpPr>
          <p:nvPr>
            <p:ph type="dt" sz="half" idx="14"/>
          </p:nvPr>
        </p:nvSpPr>
        <p:spPr/>
        <p:txBody>
          <a:bodyPr/>
          <a:lstStyle/>
          <a:p>
            <a:fld id="{1266FBC6-49C1-4010-BA80-743343964730}" type="datetimeFigureOut">
              <a:rPr lang="tr-TR" smtClean="0"/>
              <a:pPr/>
              <a:t>23.03.2025</a:t>
            </a:fld>
            <a:endParaRPr lang="tr-TR"/>
          </a:p>
        </p:txBody>
      </p:sp>
      <p:sp>
        <p:nvSpPr>
          <p:cNvPr id="15" name="14 Slayt Numarası Yer Tutucusu"/>
          <p:cNvSpPr>
            <a:spLocks noGrp="1"/>
          </p:cNvSpPr>
          <p:nvPr>
            <p:ph type="sldNum" sz="quarter" idx="15"/>
          </p:nvPr>
        </p:nvSpPr>
        <p:spPr/>
        <p:txBody>
          <a:bodyPr/>
          <a:lstStyle>
            <a:lvl1pPr algn="ctr">
              <a:defRPr/>
            </a:lvl1pPr>
          </a:lstStyle>
          <a:p>
            <a:fld id="{DBD800D0-03B9-4CDB-9244-D7EE7F674ECE}" type="slidenum">
              <a:rPr lang="tr-TR" smtClean="0"/>
              <a:pPr/>
              <a:t>‹#›</a:t>
            </a:fld>
            <a:endParaRPr lang="tr-TR"/>
          </a:p>
        </p:txBody>
      </p:sp>
      <p:sp>
        <p:nvSpPr>
          <p:cNvPr id="16" name="15 Altbilgi Yer Tutucusu"/>
          <p:cNvSpPr>
            <a:spLocks noGrp="1"/>
          </p:cNvSpPr>
          <p:nvPr>
            <p:ph type="ftr" sz="quarter" idx="16"/>
          </p:nvPr>
        </p:nvSpPr>
        <p:spPr/>
        <p:txBody>
          <a:bodyPr/>
          <a:lstStyle/>
          <a:p>
            <a:endParaRPr lang="tr-TR"/>
          </a:p>
        </p:txBody>
      </p:sp>
      <p:sp>
        <p:nvSpPr>
          <p:cNvPr id="17" name="16 Başlık"/>
          <p:cNvSpPr>
            <a:spLocks noGrp="1"/>
          </p:cNvSpPr>
          <p:nvPr>
            <p:ph type="title"/>
          </p:nvPr>
        </p:nvSpPr>
        <p:spPr/>
        <p:txBody>
          <a:bodyPr rtlCol="0" anchor="b" anchorCtr="0"/>
          <a:lstStyle/>
          <a:p>
            <a:r>
              <a:rPr kumimoji="0" lang="tr-TR"/>
              <a:t>Asıl başlık stili için tıklatın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3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2" name="1 Başlık"/>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cxnSp>
        <p:nvCxnSpPr>
          <p:cNvPr id="7" name="6 Düz Bağlayıcı"/>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4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11" name="10 İçerik Yer Tutucusu"/>
          <p:cNvSpPr>
            <a:spLocks noGrp="1"/>
          </p:cNvSpPr>
          <p:nvPr>
            <p:ph sz="half" idx="1"/>
          </p:nvPr>
        </p:nvSpPr>
        <p:spPr>
          <a:xfrm>
            <a:off x="457200" y="1524000"/>
            <a:ext cx="4059936"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half" idx="2"/>
          </p:nvPr>
        </p:nvSpPr>
        <p:spPr>
          <a:xfrm>
            <a:off x="4648200" y="1524000"/>
            <a:ext cx="4059936"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8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8" name="7 Altbilgi Yer Tutucusu"/>
          <p:cNvSpPr>
            <a:spLocks noGrp="1"/>
          </p:cNvSpPr>
          <p:nvPr>
            <p:ph type="ftr" sz="quarter" idx="11"/>
          </p:nvPr>
        </p:nvSpPr>
        <p:spPr/>
        <p:txBody>
          <a:bodyPr/>
          <a:lstStyle/>
          <a:p>
            <a:endParaRPr lang="tr-TR"/>
          </a:p>
        </p:txBody>
      </p:sp>
      <p:sp>
        <p:nvSpPr>
          <p:cNvPr id="7" name="6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3" name="2 Metin Yer Tutucusu"/>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32" name="31 İçerik Yer Tutucusu"/>
          <p:cNvSpPr>
            <a:spLocks noGrp="1"/>
          </p:cNvSpPr>
          <p:nvPr>
            <p:ph sz="half" idx="2"/>
          </p:nvPr>
        </p:nvSpPr>
        <p:spPr>
          <a:xfrm>
            <a:off x="457200" y="2201896"/>
            <a:ext cx="4038600" cy="391363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34" name="33 İçerik Yer Tutucusu"/>
          <p:cNvSpPr>
            <a:spLocks noGrp="1"/>
          </p:cNvSpPr>
          <p:nvPr>
            <p:ph sz="quarter" idx="4"/>
          </p:nvPr>
        </p:nvSpPr>
        <p:spPr>
          <a:xfrm>
            <a:off x="4649788" y="2201896"/>
            <a:ext cx="4038600" cy="391363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 name="1 Başlık"/>
          <p:cNvSpPr>
            <a:spLocks noGrp="1"/>
          </p:cNvSpPr>
          <p:nvPr>
            <p:ph type="title"/>
          </p:nvPr>
        </p:nvSpPr>
        <p:spPr>
          <a:xfrm>
            <a:off x="457200" y="155448"/>
            <a:ext cx="8229600" cy="1143000"/>
          </a:xfrm>
        </p:spPr>
        <p:txBody>
          <a:bodyPr anchor="b" anchorCtr="0"/>
          <a:lstStyle>
            <a:lvl1pPr>
              <a:defRPr/>
            </a:lvl1pPr>
          </a:lstStyle>
          <a:p>
            <a:r>
              <a:rPr kumimoji="0" lang="tr-TR"/>
              <a:t>Asıl başlık stili için tıklatın</a:t>
            </a:r>
            <a:endParaRPr kumimoji="0" lang="en-US"/>
          </a:p>
        </p:txBody>
      </p:sp>
      <p:sp>
        <p:nvSpPr>
          <p:cNvPr id="12" name="11 Metin Yer Tutucusu"/>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cxnSp>
        <p:nvCxnSpPr>
          <p:cNvPr id="10" name="9 Düz Bağlayıcı"/>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2" name="1 Başlık"/>
          <p:cNvSpPr>
            <a:spLocks noGrp="1"/>
          </p:cNvSpPr>
          <p:nvPr>
            <p:ph type="title"/>
          </p:nvPr>
        </p:nvSpPr>
        <p:spPr/>
        <p:txBody>
          <a:bodyPr/>
          <a:lstStyle/>
          <a:p>
            <a:r>
              <a:rPr kumimoji="0" lang="tr-TR"/>
              <a:t>Asıl başlık stili için tıklatın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28 İçerik Yer Tutucusu"/>
          <p:cNvSpPr>
            <a:spLocks noGrp="1"/>
          </p:cNvSpPr>
          <p:nvPr>
            <p:ph sz="quarter" idx="1"/>
          </p:nvPr>
        </p:nvSpPr>
        <p:spPr>
          <a:xfrm>
            <a:off x="457200" y="457200"/>
            <a:ext cx="6248400" cy="5715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3" name="2 Metin Yer Tutucusu"/>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31" name="30 Başlık"/>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a:t>Asıl başlık stili için tıklatın</a:t>
            </a:r>
            <a:endParaRPr kumimoji="0" lang="en-US"/>
          </a:p>
        </p:txBody>
      </p:sp>
      <p:sp>
        <p:nvSpPr>
          <p:cNvPr id="8" name="7 Veri Yer Tutucusu"/>
          <p:cNvSpPr>
            <a:spLocks noGrp="1"/>
          </p:cNvSpPr>
          <p:nvPr>
            <p:ph type="dt" sz="half" idx="14"/>
          </p:nvPr>
        </p:nvSpPr>
        <p:spPr/>
        <p:txBody>
          <a:bodyPr/>
          <a:lstStyle/>
          <a:p>
            <a:fld id="{1266FBC6-49C1-4010-BA80-743343964730}" type="datetimeFigureOut">
              <a:rPr lang="tr-TR" smtClean="0"/>
              <a:pPr/>
              <a:t>23.03.2025</a:t>
            </a:fld>
            <a:endParaRPr lang="tr-TR"/>
          </a:p>
        </p:txBody>
      </p:sp>
      <p:sp>
        <p:nvSpPr>
          <p:cNvPr id="9" name="8 Slayt Numarası Yer Tutucusu"/>
          <p:cNvSpPr>
            <a:spLocks noGrp="1"/>
          </p:cNvSpPr>
          <p:nvPr>
            <p:ph type="sldNum" sz="quarter" idx="15"/>
          </p:nvPr>
        </p:nvSpPr>
        <p:spPr/>
        <p:txBody>
          <a:bodyPr/>
          <a:lstStyle/>
          <a:p>
            <a:fld id="{DBD800D0-03B9-4CDB-9244-D7EE7F674ECE}" type="slidenum">
              <a:rPr lang="tr-TR" smtClean="0"/>
              <a:pPr/>
              <a:t>‹#›</a:t>
            </a:fld>
            <a:endParaRPr lang="tr-TR"/>
          </a:p>
        </p:txBody>
      </p:sp>
      <p:sp>
        <p:nvSpPr>
          <p:cNvPr id="10" name="9 Altbilgi Yer Tutucusu"/>
          <p:cNvSpPr>
            <a:spLocks noGrp="1"/>
          </p:cNvSpPr>
          <p:nvPr>
            <p:ph type="ftr" sz="quarter" idx="16"/>
          </p:nvPr>
        </p:nvSpPr>
        <p:spPr/>
        <p:txBody>
          <a:bodyPr/>
          <a:lstStyle/>
          <a:p>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a:t>Asıl başlık stili için tıklatın</a:t>
            </a:r>
            <a:endParaRPr kumimoji="0" lang="en-US"/>
          </a:p>
        </p:txBody>
      </p:sp>
      <p:sp>
        <p:nvSpPr>
          <p:cNvPr id="3" name="2 Resim Yer Tutucusu"/>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tr-TR"/>
              <a:t>Resim eklemek için simgeyi tıklatın</a:t>
            </a:r>
            <a:endParaRPr kumimoji="0" lang="en-US"/>
          </a:p>
        </p:txBody>
      </p:sp>
      <p:sp>
        <p:nvSpPr>
          <p:cNvPr id="4" name="3 Metin Yer Tutucusu"/>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8" name="7 Veri Yer Tutucusu"/>
          <p:cNvSpPr>
            <a:spLocks noGrp="1"/>
          </p:cNvSpPr>
          <p:nvPr>
            <p:ph type="dt" sz="half" idx="10"/>
          </p:nvPr>
        </p:nvSpPr>
        <p:spPr/>
        <p:txBody>
          <a:bodyPr/>
          <a:lstStyle/>
          <a:p>
            <a:fld id="{1266FBC6-49C1-4010-BA80-743343964730}" type="datetimeFigureOut">
              <a:rPr lang="tr-TR" smtClean="0"/>
              <a:pPr/>
              <a:t>23.03.2025</a:t>
            </a:fld>
            <a:endParaRPr lang="tr-TR"/>
          </a:p>
        </p:txBody>
      </p:sp>
      <p:sp>
        <p:nvSpPr>
          <p:cNvPr id="9" name="8 Slayt Numarası Yer Tutucusu"/>
          <p:cNvSpPr>
            <a:spLocks noGrp="1"/>
          </p:cNvSpPr>
          <p:nvPr>
            <p:ph type="sldNum" sz="quarter" idx="11"/>
          </p:nvPr>
        </p:nvSpPr>
        <p:spPr/>
        <p:txBody>
          <a:bodyPr/>
          <a:lstStyle/>
          <a:p>
            <a:fld id="{DBD800D0-03B9-4CDB-9244-D7EE7F674ECE}" type="slidenum">
              <a:rPr lang="tr-TR" smtClean="0"/>
              <a:pPr/>
              <a:t>‹#›</a:t>
            </a:fld>
            <a:endParaRPr lang="tr-TR"/>
          </a:p>
        </p:txBody>
      </p:sp>
      <p:sp>
        <p:nvSpPr>
          <p:cNvPr id="10" name="9 Altbilgi Yer Tutucusu"/>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etin Yer Tutucusu"/>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23 Veri Yer Tutucusu"/>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266FBC6-49C1-4010-BA80-743343964730}" type="datetimeFigureOut">
              <a:rPr lang="tr-TR" smtClean="0"/>
              <a:pPr/>
              <a:t>23.03.2025</a:t>
            </a:fld>
            <a:endParaRPr lang="tr-TR"/>
          </a:p>
        </p:txBody>
      </p:sp>
      <p:sp>
        <p:nvSpPr>
          <p:cNvPr id="10" name="9 Altbilgi Yer Tutucusu"/>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tr-TR"/>
          </a:p>
        </p:txBody>
      </p:sp>
      <p:sp>
        <p:nvSpPr>
          <p:cNvPr id="22" name="21 Slayt Numarası Yer Tutucusu"/>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BD800D0-03B9-4CDB-9244-D7EE7F674ECE}" type="slidenum">
              <a:rPr lang="tr-TR" smtClean="0"/>
              <a:pPr/>
              <a:t>‹#›</a:t>
            </a:fld>
            <a:endParaRPr lang="tr-TR"/>
          </a:p>
        </p:txBody>
      </p:sp>
      <p:sp>
        <p:nvSpPr>
          <p:cNvPr id="5" name="4 Başlık Yer Tutucusu"/>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tr-TR"/>
              <a:t>Asıl başlık stili için tıklatın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185B794A-AB6B-48F2-A4BF-FAC99FC89AD1}"/>
              </a:ext>
            </a:extLst>
          </p:cNvPr>
          <p:cNvSpPr>
            <a:spLocks noGrp="1"/>
          </p:cNvSpPr>
          <p:nvPr>
            <p:ph idx="1"/>
          </p:nvPr>
        </p:nvSpPr>
        <p:spPr>
          <a:xfrm>
            <a:off x="251520" y="980728"/>
            <a:ext cx="8640960" cy="5616624"/>
          </a:xfrm>
        </p:spPr>
        <p:txBody>
          <a:bodyPr/>
          <a:lstStyle/>
          <a:p>
            <a:pPr algn="just">
              <a:spcBef>
                <a:spcPts val="0"/>
              </a:spcBef>
            </a:pPr>
            <a:r>
              <a:rPr lang="tr-TR" sz="2000" dirty="0">
                <a:solidFill>
                  <a:schemeClr val="tx2"/>
                </a:solidFill>
              </a:rPr>
              <a:t>Eşya hukuku</a:t>
            </a:r>
          </a:p>
          <a:p>
            <a:pPr algn="just">
              <a:spcBef>
                <a:spcPts val="0"/>
              </a:spcBef>
            </a:pPr>
            <a:r>
              <a:rPr lang="tr-TR" sz="2000" dirty="0">
                <a:solidFill>
                  <a:schemeClr val="tx2"/>
                </a:solidFill>
              </a:rPr>
              <a:t>Roma hukukunda mallara ilişkin hukuk arasında, günümüz hukukunda medeni hukuk alanı içinde</a:t>
            </a:r>
          </a:p>
          <a:p>
            <a:pPr algn="just">
              <a:spcBef>
                <a:spcPts val="0"/>
              </a:spcBef>
            </a:pPr>
            <a:r>
              <a:rPr lang="tr-TR" sz="2000" dirty="0">
                <a:solidFill>
                  <a:schemeClr val="tx2"/>
                </a:solidFill>
              </a:rPr>
              <a:t>Konusunu üzerinde aynî hak kurulabilen özel hukuka tâbi mallar oluşturmakta</a:t>
            </a:r>
          </a:p>
          <a:p>
            <a:pPr algn="just">
              <a:spcBef>
                <a:spcPts val="0"/>
              </a:spcBef>
            </a:pPr>
            <a:r>
              <a:rPr lang="tr-TR" sz="2000" dirty="0">
                <a:solidFill>
                  <a:schemeClr val="tx2"/>
                </a:solidFill>
              </a:rPr>
              <a:t>Kişi ile eşya arasındaki ilişkiyi düzenleyen özel hukuk alanı</a:t>
            </a:r>
          </a:p>
          <a:p>
            <a:pPr algn="just">
              <a:spcBef>
                <a:spcPts val="0"/>
              </a:spcBef>
            </a:pPr>
            <a:r>
              <a:rPr lang="tr-TR" sz="2000" dirty="0">
                <a:solidFill>
                  <a:schemeClr val="tx2"/>
                </a:solidFill>
              </a:rPr>
              <a:t>Roma eşya hukukunun günümüz kodifikasyonlarına etkisi sınırlı</a:t>
            </a:r>
          </a:p>
          <a:p>
            <a:pPr algn="just">
              <a:spcBef>
                <a:spcPts val="0"/>
              </a:spcBef>
            </a:pPr>
            <a:r>
              <a:rPr lang="tr-TR" sz="2000" dirty="0">
                <a:solidFill>
                  <a:schemeClr val="tx2"/>
                </a:solidFill>
              </a:rPr>
              <a:t>Şekli eşya hukuku dediğimiz tapu sicilinin Roma’da olmaması bunda etken</a:t>
            </a:r>
          </a:p>
          <a:p>
            <a:pPr algn="just">
              <a:spcBef>
                <a:spcPts val="0"/>
              </a:spcBef>
            </a:pPr>
            <a:r>
              <a:rPr lang="tr-TR" sz="2000" dirty="0">
                <a:solidFill>
                  <a:schemeClr val="tx2"/>
                </a:solidFill>
              </a:rPr>
              <a:t>Kanunlaştırma sırasında her toplumun taşınmaza verdiği anlama göre kodifikasyonlar hazırlanmış</a:t>
            </a:r>
          </a:p>
          <a:p>
            <a:pPr algn="just">
              <a:spcBef>
                <a:spcPts val="0"/>
              </a:spcBef>
            </a:pPr>
            <a:r>
              <a:rPr lang="tr-TR" sz="2000" dirty="0">
                <a:solidFill>
                  <a:schemeClr val="tx2"/>
                </a:solidFill>
              </a:rPr>
              <a:t> Yerel hukuklar şekil açısından Roma hukukuna göre önceliğe sahip olmuş, Germen hukuku etkisi daha fazla</a:t>
            </a:r>
          </a:p>
          <a:p>
            <a:pPr algn="just">
              <a:spcBef>
                <a:spcPts val="0"/>
              </a:spcBef>
            </a:pPr>
            <a:r>
              <a:rPr lang="tr-TR" sz="2000" dirty="0">
                <a:solidFill>
                  <a:schemeClr val="tx2"/>
                </a:solidFill>
              </a:rPr>
              <a:t>Taşınır hukuku bağlamında kavramlar Roma’dan gelmekte</a:t>
            </a:r>
          </a:p>
          <a:p>
            <a:pPr algn="just">
              <a:spcBef>
                <a:spcPts val="0"/>
              </a:spcBef>
            </a:pPr>
            <a:r>
              <a:rPr lang="tr-TR" sz="2000" dirty="0">
                <a:solidFill>
                  <a:schemeClr val="tx2"/>
                </a:solidFill>
              </a:rPr>
              <a:t>Günümüz eşya hukuku temel olarak üç başlık altında ele alınmakta: Ayni haklar, zilyetlik, tapu sicili </a:t>
            </a:r>
          </a:p>
          <a:p>
            <a:pPr algn="just">
              <a:spcBef>
                <a:spcPts val="0"/>
              </a:spcBef>
            </a:pPr>
            <a:r>
              <a:rPr lang="tr-TR" sz="2000" dirty="0">
                <a:solidFill>
                  <a:schemeClr val="tx2"/>
                </a:solidFill>
              </a:rPr>
              <a:t>Roma hukukunda tapu sicili bilinmemekte</a:t>
            </a:r>
          </a:p>
          <a:p>
            <a:pPr algn="just">
              <a:spcBef>
                <a:spcPts val="0"/>
              </a:spcBef>
            </a:pPr>
            <a:r>
              <a:rPr lang="tr-TR" sz="2000" dirty="0">
                <a:solidFill>
                  <a:schemeClr val="tx2"/>
                </a:solidFill>
              </a:rPr>
              <a:t>Roma’nın etkisi ayni haklar, zilyetlik ve taşınır hukukuna ilişkin temel kavramlarla sınırlı</a:t>
            </a:r>
          </a:p>
          <a:p>
            <a:pPr algn="just">
              <a:spcBef>
                <a:spcPts val="0"/>
              </a:spcBef>
            </a:pPr>
            <a:endParaRPr lang="tr-TR" sz="2000" dirty="0">
              <a:solidFill>
                <a:schemeClr val="tx2"/>
              </a:solidFill>
            </a:endParaRPr>
          </a:p>
          <a:p>
            <a:pPr algn="just">
              <a:spcBef>
                <a:spcPts val="0"/>
              </a:spcBef>
            </a:pPr>
            <a:endParaRPr lang="tr-TR" sz="2000" dirty="0">
              <a:solidFill>
                <a:schemeClr val="tx2"/>
              </a:solidFill>
            </a:endParaRPr>
          </a:p>
          <a:p>
            <a:endParaRPr lang="tr-TR" dirty="0"/>
          </a:p>
        </p:txBody>
      </p:sp>
      <p:sp>
        <p:nvSpPr>
          <p:cNvPr id="3" name="Başlık 2">
            <a:extLst>
              <a:ext uri="{FF2B5EF4-FFF2-40B4-BE49-F238E27FC236}">
                <a16:creationId xmlns:a16="http://schemas.microsoft.com/office/drawing/2014/main" id="{7CDF1F04-6B2B-4E33-A200-2D01321B2786}"/>
              </a:ext>
            </a:extLst>
          </p:cNvPr>
          <p:cNvSpPr>
            <a:spLocks noGrp="1"/>
          </p:cNvSpPr>
          <p:nvPr>
            <p:ph type="title"/>
          </p:nvPr>
        </p:nvSpPr>
        <p:spPr>
          <a:xfrm>
            <a:off x="251520" y="260648"/>
            <a:ext cx="8640960" cy="720080"/>
          </a:xfrm>
        </p:spPr>
        <p:txBody>
          <a:bodyPr>
            <a:normAutofit fontScale="90000"/>
          </a:bodyPr>
          <a:lstStyle/>
          <a:p>
            <a:pPr algn="ctr"/>
            <a:r>
              <a:rPr lang="tr-TR" b="1" dirty="0">
                <a:solidFill>
                  <a:schemeClr val="bg1"/>
                </a:solidFill>
              </a:rPr>
              <a:t>EŞYA HUKUKU</a:t>
            </a:r>
          </a:p>
        </p:txBody>
      </p:sp>
    </p:spTree>
    <p:extLst>
      <p:ext uri="{BB962C8B-B14F-4D97-AF65-F5344CB8AC3E}">
        <p14:creationId xmlns:p14="http://schemas.microsoft.com/office/powerpoint/2010/main" val="3537796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980728"/>
            <a:ext cx="8712968" cy="5616624"/>
          </a:xfrm>
        </p:spPr>
        <p:txBody>
          <a:bodyPr>
            <a:normAutofit/>
          </a:bodyPr>
          <a:lstStyle/>
          <a:p>
            <a:pPr marL="0" indent="0" algn="ctr">
              <a:spcBef>
                <a:spcPts val="300"/>
              </a:spcBef>
              <a:buNone/>
            </a:pPr>
            <a:r>
              <a:rPr lang="tr-TR" sz="2800" b="1" dirty="0">
                <a:solidFill>
                  <a:schemeClr val="accent2"/>
                </a:solidFill>
              </a:rPr>
              <a:t>Ayni hakka konu olabilen mallar</a:t>
            </a:r>
          </a:p>
          <a:p>
            <a:pPr algn="just">
              <a:spcBef>
                <a:spcPts val="300"/>
              </a:spcBef>
            </a:pPr>
            <a:r>
              <a:rPr lang="tr-TR" sz="2800" dirty="0" err="1">
                <a:solidFill>
                  <a:schemeClr val="tx2"/>
                </a:solidFill>
              </a:rPr>
              <a:t>Res</a:t>
            </a:r>
            <a:r>
              <a:rPr lang="tr-TR" sz="2800" dirty="0">
                <a:solidFill>
                  <a:schemeClr val="tx2"/>
                </a:solidFill>
              </a:rPr>
              <a:t> </a:t>
            </a:r>
            <a:r>
              <a:rPr lang="tr-TR" sz="2800" dirty="0" err="1">
                <a:solidFill>
                  <a:schemeClr val="tx2"/>
                </a:solidFill>
              </a:rPr>
              <a:t>corporales-Res</a:t>
            </a:r>
            <a:r>
              <a:rPr lang="tr-TR" sz="2800" dirty="0">
                <a:solidFill>
                  <a:schemeClr val="tx2"/>
                </a:solidFill>
              </a:rPr>
              <a:t> </a:t>
            </a:r>
            <a:r>
              <a:rPr lang="tr-TR" sz="2800" dirty="0" err="1">
                <a:solidFill>
                  <a:schemeClr val="tx2"/>
                </a:solidFill>
              </a:rPr>
              <a:t>incorporales</a:t>
            </a:r>
            <a:endParaRPr lang="tr-TR" sz="2800" dirty="0">
              <a:solidFill>
                <a:schemeClr val="tx2"/>
              </a:solidFill>
            </a:endParaRPr>
          </a:p>
          <a:p>
            <a:pPr algn="just">
              <a:spcBef>
                <a:spcPts val="300"/>
              </a:spcBef>
            </a:pPr>
            <a:r>
              <a:rPr lang="tr-TR" sz="2800" dirty="0" err="1">
                <a:solidFill>
                  <a:schemeClr val="tx2"/>
                </a:solidFill>
              </a:rPr>
              <a:t>Res</a:t>
            </a:r>
            <a:r>
              <a:rPr lang="tr-TR" sz="2800" dirty="0">
                <a:solidFill>
                  <a:schemeClr val="tx2"/>
                </a:solidFill>
              </a:rPr>
              <a:t> </a:t>
            </a:r>
            <a:r>
              <a:rPr lang="tr-TR" sz="2800" dirty="0" err="1">
                <a:solidFill>
                  <a:schemeClr val="tx2"/>
                </a:solidFill>
              </a:rPr>
              <a:t>mancipi-Res</a:t>
            </a:r>
            <a:r>
              <a:rPr lang="tr-TR" sz="2800" dirty="0">
                <a:solidFill>
                  <a:schemeClr val="tx2"/>
                </a:solidFill>
              </a:rPr>
              <a:t> </a:t>
            </a:r>
            <a:r>
              <a:rPr lang="tr-TR" sz="2800" dirty="0" err="1">
                <a:solidFill>
                  <a:schemeClr val="tx2"/>
                </a:solidFill>
              </a:rPr>
              <a:t>nec</a:t>
            </a:r>
            <a:r>
              <a:rPr lang="tr-TR" sz="2800" dirty="0">
                <a:solidFill>
                  <a:schemeClr val="tx2"/>
                </a:solidFill>
              </a:rPr>
              <a:t> </a:t>
            </a:r>
            <a:r>
              <a:rPr lang="tr-TR" sz="2800" dirty="0" err="1">
                <a:solidFill>
                  <a:schemeClr val="tx2"/>
                </a:solidFill>
              </a:rPr>
              <a:t>mancipi</a:t>
            </a:r>
            <a:endParaRPr lang="tr-TR" sz="2800" dirty="0">
              <a:solidFill>
                <a:schemeClr val="tx2"/>
              </a:solidFill>
            </a:endParaRPr>
          </a:p>
          <a:p>
            <a:pPr algn="just">
              <a:spcBef>
                <a:spcPts val="300"/>
              </a:spcBef>
            </a:pPr>
            <a:r>
              <a:rPr lang="tr-TR" sz="2800" dirty="0">
                <a:solidFill>
                  <a:schemeClr val="tx2"/>
                </a:solidFill>
              </a:rPr>
              <a:t>Taşınır mal-Taşınmaz mal-Hareket eden canlı mal</a:t>
            </a:r>
          </a:p>
          <a:p>
            <a:pPr algn="just">
              <a:spcBef>
                <a:spcPts val="300"/>
              </a:spcBef>
            </a:pPr>
            <a:r>
              <a:rPr lang="tr-TR" sz="2800" dirty="0">
                <a:solidFill>
                  <a:schemeClr val="tx2"/>
                </a:solidFill>
              </a:rPr>
              <a:t>Misli mal-Misli olmayan mal</a:t>
            </a:r>
          </a:p>
          <a:p>
            <a:pPr algn="just">
              <a:spcBef>
                <a:spcPts val="300"/>
              </a:spcBef>
            </a:pPr>
            <a:r>
              <a:rPr lang="tr-TR" sz="2800" dirty="0">
                <a:solidFill>
                  <a:schemeClr val="tx2"/>
                </a:solidFill>
              </a:rPr>
              <a:t>Kullanımı tüketime bağlı-Kullanımı tüketime bağlı olmayan mal  </a:t>
            </a:r>
          </a:p>
          <a:p>
            <a:pPr algn="just">
              <a:spcBef>
                <a:spcPts val="300"/>
              </a:spcBef>
            </a:pPr>
            <a:r>
              <a:rPr lang="tr-TR" sz="2800" dirty="0">
                <a:solidFill>
                  <a:schemeClr val="tx2"/>
                </a:solidFill>
              </a:rPr>
              <a:t>Bölünebilen mal-Bölünemeyen mal</a:t>
            </a:r>
          </a:p>
          <a:p>
            <a:pPr algn="just"/>
            <a:endParaRPr lang="tr-TR" sz="2200" dirty="0">
              <a:solidFill>
                <a:schemeClr val="tx2"/>
              </a:solidFill>
            </a:endParaRP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720080"/>
          </a:xfrm>
        </p:spPr>
        <p:txBody>
          <a:bodyPr>
            <a:normAutofit fontScale="90000"/>
          </a:bodyPr>
          <a:lstStyle/>
          <a:p>
            <a:pPr algn="ctr"/>
            <a:r>
              <a:rPr lang="tr-TR" b="1" dirty="0">
                <a:solidFill>
                  <a:schemeClr val="bg1"/>
                </a:solidFill>
              </a:rPr>
              <a:t>ROMA’DA EŞYA TÜRLERİ III</a:t>
            </a:r>
          </a:p>
        </p:txBody>
      </p:sp>
    </p:spTree>
    <p:extLst>
      <p:ext uri="{BB962C8B-B14F-4D97-AF65-F5344CB8AC3E}">
        <p14:creationId xmlns:p14="http://schemas.microsoft.com/office/powerpoint/2010/main" val="134655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07137-EC8A-BE58-5F1B-07E10AB89E7D}"/>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F8F3C16B-285F-55F4-DE6F-DDBB5DE00705}"/>
              </a:ext>
            </a:extLst>
          </p:cNvPr>
          <p:cNvSpPr>
            <a:spLocks noGrp="1"/>
          </p:cNvSpPr>
          <p:nvPr>
            <p:ph idx="1"/>
          </p:nvPr>
        </p:nvSpPr>
        <p:spPr>
          <a:xfrm>
            <a:off x="251520" y="980728"/>
            <a:ext cx="8712968" cy="5616624"/>
          </a:xfrm>
        </p:spPr>
        <p:txBody>
          <a:bodyPr>
            <a:normAutofit/>
          </a:bodyPr>
          <a:lstStyle/>
          <a:p>
            <a:pPr marL="0" indent="0" algn="ctr">
              <a:spcBef>
                <a:spcPts val="300"/>
              </a:spcBef>
              <a:buNone/>
            </a:pPr>
            <a:r>
              <a:rPr lang="tr-TR" sz="2800" b="1" dirty="0">
                <a:solidFill>
                  <a:schemeClr val="accent2"/>
                </a:solidFill>
              </a:rPr>
              <a:t>Ayni hakka konu olabilen mallar</a:t>
            </a:r>
          </a:p>
          <a:p>
            <a:pPr algn="just">
              <a:spcBef>
                <a:spcPts val="300"/>
              </a:spcBef>
            </a:pPr>
            <a:r>
              <a:rPr lang="tr-TR" sz="2800" dirty="0">
                <a:solidFill>
                  <a:schemeClr val="tx2"/>
                </a:solidFill>
              </a:rPr>
              <a:t>Basit Eşya–Bileşik Eşya–Eşya Birliği </a:t>
            </a:r>
          </a:p>
          <a:p>
            <a:pPr algn="just">
              <a:spcBef>
                <a:spcPts val="300"/>
              </a:spcBef>
            </a:pPr>
            <a:r>
              <a:rPr lang="tr-TR" sz="2800" dirty="0">
                <a:solidFill>
                  <a:schemeClr val="tx2"/>
                </a:solidFill>
              </a:rPr>
              <a:t>Asıl mal - Mütemmim cüz (Bütünleyici parça)</a:t>
            </a:r>
          </a:p>
          <a:p>
            <a:pPr algn="just">
              <a:spcBef>
                <a:spcPts val="300"/>
              </a:spcBef>
            </a:pPr>
            <a:r>
              <a:rPr lang="tr-TR" sz="2800" dirty="0">
                <a:solidFill>
                  <a:schemeClr val="tx2"/>
                </a:solidFill>
              </a:rPr>
              <a:t>Asıl Mal – Teferruat (Eklenti)</a:t>
            </a:r>
          </a:p>
          <a:p>
            <a:pPr algn="just">
              <a:spcBef>
                <a:spcPts val="300"/>
              </a:spcBef>
            </a:pPr>
            <a:r>
              <a:rPr lang="tr-TR" sz="2800" dirty="0">
                <a:solidFill>
                  <a:schemeClr val="tx2"/>
                </a:solidFill>
              </a:rPr>
              <a:t>Semere kavramı</a:t>
            </a:r>
          </a:p>
          <a:p>
            <a:pPr marL="720000" algn="just">
              <a:spcBef>
                <a:spcPts val="300"/>
              </a:spcBef>
              <a:buFont typeface="Wingdings" panose="05000000000000000000" pitchFamily="2" charset="2"/>
              <a:buChar char="Ø"/>
            </a:pPr>
            <a:r>
              <a:rPr lang="tr-TR" sz="2800" dirty="0"/>
              <a:t>Doğal semere</a:t>
            </a:r>
          </a:p>
          <a:p>
            <a:pPr marL="720000" algn="just">
              <a:spcBef>
                <a:spcPts val="300"/>
              </a:spcBef>
              <a:buFont typeface="Wingdings" panose="05000000000000000000" pitchFamily="2" charset="2"/>
              <a:buChar char="Ø"/>
            </a:pPr>
            <a:r>
              <a:rPr lang="tr-TR" sz="2800" dirty="0"/>
              <a:t>Hukuki semere</a:t>
            </a:r>
          </a:p>
          <a:p>
            <a:pPr algn="just">
              <a:spcBef>
                <a:spcPts val="300"/>
              </a:spcBef>
            </a:pPr>
            <a:r>
              <a:rPr lang="tr-TR" sz="2800" dirty="0">
                <a:solidFill>
                  <a:schemeClr val="tx2"/>
                </a:solidFill>
              </a:rPr>
              <a:t>Masraf kavramı</a:t>
            </a:r>
          </a:p>
          <a:p>
            <a:pPr marL="720000" algn="just">
              <a:spcBef>
                <a:spcPts val="300"/>
              </a:spcBef>
              <a:buFont typeface="Wingdings" panose="05000000000000000000" pitchFamily="2" charset="2"/>
              <a:buChar char="Ø"/>
            </a:pPr>
            <a:r>
              <a:rPr lang="tr-TR" sz="2800" dirty="0"/>
              <a:t>Zorunlu masraf</a:t>
            </a:r>
          </a:p>
          <a:p>
            <a:pPr marL="720000" algn="just">
              <a:spcBef>
                <a:spcPts val="300"/>
              </a:spcBef>
              <a:buFont typeface="Wingdings" panose="05000000000000000000" pitchFamily="2" charset="2"/>
              <a:buChar char="Ø"/>
            </a:pPr>
            <a:r>
              <a:rPr lang="tr-TR" sz="2800" dirty="0"/>
              <a:t>Faydalı masraf</a:t>
            </a:r>
          </a:p>
          <a:p>
            <a:pPr marL="720000" algn="just">
              <a:spcBef>
                <a:spcPts val="300"/>
              </a:spcBef>
              <a:buFont typeface="Wingdings" panose="05000000000000000000" pitchFamily="2" charset="2"/>
              <a:buChar char="Ø"/>
            </a:pPr>
            <a:r>
              <a:rPr lang="tr-TR" sz="2800" dirty="0"/>
              <a:t>Lüks masraf</a:t>
            </a:r>
          </a:p>
          <a:p>
            <a:pPr algn="just"/>
            <a:endParaRPr lang="tr-TR" sz="2200" dirty="0">
              <a:solidFill>
                <a:schemeClr val="tx2"/>
              </a:solidFill>
            </a:endParaRPr>
          </a:p>
        </p:txBody>
      </p:sp>
      <p:sp>
        <p:nvSpPr>
          <p:cNvPr id="3" name="Başlık 2">
            <a:extLst>
              <a:ext uri="{FF2B5EF4-FFF2-40B4-BE49-F238E27FC236}">
                <a16:creationId xmlns:a16="http://schemas.microsoft.com/office/drawing/2014/main" id="{F9395BEC-A94D-5746-739D-F250ED693471}"/>
              </a:ext>
            </a:extLst>
          </p:cNvPr>
          <p:cNvSpPr>
            <a:spLocks noGrp="1"/>
          </p:cNvSpPr>
          <p:nvPr>
            <p:ph type="title"/>
          </p:nvPr>
        </p:nvSpPr>
        <p:spPr>
          <a:xfrm>
            <a:off x="251520" y="188640"/>
            <a:ext cx="8712968" cy="720080"/>
          </a:xfrm>
        </p:spPr>
        <p:txBody>
          <a:bodyPr>
            <a:normAutofit fontScale="90000"/>
          </a:bodyPr>
          <a:lstStyle/>
          <a:p>
            <a:pPr algn="ctr"/>
            <a:r>
              <a:rPr lang="tr-TR" b="1" dirty="0">
                <a:solidFill>
                  <a:schemeClr val="bg1"/>
                </a:solidFill>
              </a:rPr>
              <a:t>ROMA’DA EŞYA TÜRLERİ IV</a:t>
            </a:r>
          </a:p>
        </p:txBody>
      </p:sp>
    </p:spTree>
    <p:extLst>
      <p:ext uri="{BB962C8B-B14F-4D97-AF65-F5344CB8AC3E}">
        <p14:creationId xmlns:p14="http://schemas.microsoft.com/office/powerpoint/2010/main" val="207837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7DF007C1-945C-FAF1-FEE8-F4F3EBB2FA10}"/>
              </a:ext>
            </a:extLst>
          </p:cNvPr>
          <p:cNvSpPr>
            <a:spLocks noGrp="1"/>
          </p:cNvSpPr>
          <p:nvPr>
            <p:ph idx="1"/>
          </p:nvPr>
        </p:nvSpPr>
        <p:spPr>
          <a:xfrm>
            <a:off x="251520" y="908720"/>
            <a:ext cx="8640960" cy="5688632"/>
          </a:xfrm>
        </p:spPr>
        <p:txBody>
          <a:bodyPr>
            <a:normAutofit/>
          </a:bodyPr>
          <a:lstStyle/>
          <a:p>
            <a:pPr marL="0" indent="0" algn="just">
              <a:lnSpc>
                <a:spcPct val="105000"/>
              </a:lnSpc>
              <a:spcBef>
                <a:spcPts val="300"/>
              </a:spcBef>
              <a:spcAft>
                <a:spcPts val="300"/>
              </a:spcAft>
              <a:buNone/>
            </a:pPr>
            <a:r>
              <a:rPr lang="tr-TR" sz="2200" dirty="0">
                <a:effectLst/>
                <a:ea typeface="Times New Roman" panose="02020603050405020304" pitchFamily="18" charset="0"/>
              </a:rPr>
              <a:t>Aşağıdaki metindeki boşluklara gelmesi gereken kavramları yazınız ve hangi mal ayırımına ait olduğunu açıklayınız.</a:t>
            </a:r>
          </a:p>
          <a:p>
            <a:pPr marL="0" indent="0" algn="just">
              <a:lnSpc>
                <a:spcPct val="105000"/>
              </a:lnSpc>
              <a:spcBef>
                <a:spcPts val="300"/>
              </a:spcBef>
              <a:spcAft>
                <a:spcPts val="300"/>
              </a:spcAft>
              <a:buNone/>
            </a:pPr>
            <a:r>
              <a:rPr lang="tr-TR" sz="2200" i="1" dirty="0" err="1">
                <a:effectLst/>
                <a:ea typeface="Times New Roman" panose="02020603050405020304" pitchFamily="18" charset="0"/>
              </a:rPr>
              <a:t>Digesta</a:t>
            </a:r>
            <a:r>
              <a:rPr lang="tr-TR" sz="2200" i="1" dirty="0">
                <a:effectLst/>
                <a:ea typeface="Times New Roman" panose="02020603050405020304" pitchFamily="18" charset="0"/>
              </a:rPr>
              <a:t> 1.8.1.1 (</a:t>
            </a:r>
            <a:r>
              <a:rPr lang="tr-TR" sz="2200" i="1" dirty="0" err="1">
                <a:effectLst/>
                <a:ea typeface="Times New Roman" panose="02020603050405020304" pitchFamily="18" charset="0"/>
              </a:rPr>
              <a:t>Gaius</a:t>
            </a:r>
            <a:r>
              <a:rPr lang="tr-TR" sz="2200" i="1" dirty="0">
                <a:effectLst/>
                <a:ea typeface="Times New Roman" panose="02020603050405020304" pitchFamily="18" charset="0"/>
              </a:rPr>
              <a:t>): “Ayrıca bazı mallar ----------------------; bazıları -------------------------. Bunlar, örneğin, toprak, köle, giysi, altın, gümüş ve ayrıca sayısız başka eşya gibi somut, maddî olan şeylerdir. Diğerleri ise bir intifa hakkı gibi dokunulamayacak olan </a:t>
            </a:r>
            <a:r>
              <a:rPr lang="tr-TR" sz="2200" i="1" dirty="0" err="1">
                <a:effectLst/>
                <a:ea typeface="Times New Roman" panose="02020603050405020304" pitchFamily="18" charset="0"/>
              </a:rPr>
              <a:t>gayrî</a:t>
            </a:r>
            <a:r>
              <a:rPr lang="tr-TR" sz="2200" i="1" dirty="0">
                <a:effectLst/>
                <a:ea typeface="Times New Roman" panose="02020603050405020304" pitchFamily="18" charset="0"/>
              </a:rPr>
              <a:t> maddî şeylerdir…”</a:t>
            </a:r>
            <a:endParaRPr lang="tr-TR" sz="2200" dirty="0">
              <a:effectLst/>
              <a:ea typeface="Times New Roman" panose="02020603050405020304" pitchFamily="18" charset="0"/>
            </a:endParaRPr>
          </a:p>
          <a:p>
            <a:pPr marL="0" indent="0" algn="just">
              <a:spcBef>
                <a:spcPts val="600"/>
              </a:spcBef>
              <a:buNone/>
            </a:pPr>
            <a:r>
              <a:rPr lang="tr-TR" sz="2200" dirty="0">
                <a:solidFill>
                  <a:schemeClr val="tx2"/>
                </a:solidFill>
                <a:effectLst/>
                <a:ea typeface="Times New Roman" panose="02020603050405020304" pitchFamily="18" charset="0"/>
                <a:cs typeface="Times New Roman" panose="02020603050405020304" pitchFamily="18" charset="0"/>
              </a:rPr>
              <a:t>Birinci boşlukta yer alması gereken kavram maddî maldır (</a:t>
            </a:r>
            <a:r>
              <a:rPr lang="tr-TR" sz="2200" i="1" dirty="0" err="1">
                <a:solidFill>
                  <a:schemeClr val="tx2"/>
                </a:solidFill>
                <a:effectLst/>
                <a:ea typeface="Times New Roman" panose="02020603050405020304" pitchFamily="18" charset="0"/>
                <a:cs typeface="Times New Roman" panose="02020603050405020304" pitchFamily="18" charset="0"/>
              </a:rPr>
              <a:t>res</a:t>
            </a:r>
            <a:r>
              <a:rPr lang="tr-TR" sz="2200" i="1" dirty="0">
                <a:solidFill>
                  <a:schemeClr val="tx2"/>
                </a:solidFill>
                <a:effectLst/>
                <a:ea typeface="Times New Roman" panose="02020603050405020304" pitchFamily="18" charset="0"/>
                <a:cs typeface="Times New Roman" panose="02020603050405020304" pitchFamily="18" charset="0"/>
              </a:rPr>
              <a:t> </a:t>
            </a:r>
            <a:r>
              <a:rPr lang="tr-TR" sz="2200" i="1" dirty="0" err="1">
                <a:solidFill>
                  <a:schemeClr val="tx2"/>
                </a:solidFill>
                <a:effectLst/>
                <a:ea typeface="Times New Roman" panose="02020603050405020304" pitchFamily="18" charset="0"/>
                <a:cs typeface="Times New Roman" panose="02020603050405020304" pitchFamily="18" charset="0"/>
              </a:rPr>
              <a:t>corporales</a:t>
            </a:r>
            <a:r>
              <a:rPr lang="tr-TR" sz="2200" dirty="0">
                <a:solidFill>
                  <a:schemeClr val="tx2"/>
                </a:solidFill>
                <a:effectLst/>
                <a:ea typeface="Times New Roman" panose="02020603050405020304" pitchFamily="18" charset="0"/>
                <a:cs typeface="Times New Roman" panose="02020603050405020304" pitchFamily="18" charset="0"/>
              </a:rPr>
              <a:t>). </a:t>
            </a:r>
            <a:r>
              <a:rPr lang="tr-TR" sz="2200" i="1" dirty="0" err="1">
                <a:solidFill>
                  <a:schemeClr val="tx2"/>
                </a:solidFill>
                <a:effectLst/>
                <a:ea typeface="Times New Roman" panose="02020603050405020304" pitchFamily="18" charset="0"/>
                <a:cs typeface="Times New Roman" panose="02020603050405020304" pitchFamily="18" charset="0"/>
              </a:rPr>
              <a:t>Res</a:t>
            </a:r>
            <a:r>
              <a:rPr lang="tr-TR" sz="2200" dirty="0">
                <a:solidFill>
                  <a:schemeClr val="tx2"/>
                </a:solidFill>
                <a:effectLst/>
                <a:ea typeface="Times New Roman" panose="02020603050405020304" pitchFamily="18" charset="0"/>
                <a:cs typeface="Times New Roman" panose="02020603050405020304" pitchFamily="18" charset="0"/>
              </a:rPr>
              <a:t> </a:t>
            </a:r>
            <a:r>
              <a:rPr lang="tr-TR" sz="2200" i="1" dirty="0" err="1">
                <a:solidFill>
                  <a:schemeClr val="tx2"/>
                </a:solidFill>
                <a:effectLst/>
                <a:ea typeface="Times New Roman" panose="02020603050405020304" pitchFamily="18" charset="0"/>
                <a:cs typeface="Times New Roman" panose="02020603050405020304" pitchFamily="18" charset="0"/>
              </a:rPr>
              <a:t>corporales</a:t>
            </a:r>
            <a:r>
              <a:rPr lang="tr-TR" sz="2200" dirty="0">
                <a:solidFill>
                  <a:schemeClr val="tx2"/>
                </a:solidFill>
                <a:effectLst/>
                <a:ea typeface="Times New Roman" panose="02020603050405020304" pitchFamily="18" charset="0"/>
                <a:cs typeface="Times New Roman" panose="02020603050405020304" pitchFamily="18" charset="0"/>
              </a:rPr>
              <a:t>, üzerinde hukukî ve fiilî egemenlik kurmaya elverişli, bağımsız, mekânda sınırlı bir yer kaplayan, gözle görülebilen (algılanabilen), elle dokunulabilen, maddî varlıklardır.</a:t>
            </a:r>
          </a:p>
          <a:p>
            <a:pPr marL="0" indent="0" algn="just">
              <a:buNone/>
            </a:pPr>
            <a:r>
              <a:rPr lang="tr-TR" sz="2200" dirty="0">
                <a:solidFill>
                  <a:schemeClr val="tx2"/>
                </a:solidFill>
                <a:effectLst/>
                <a:ea typeface="Times New Roman" panose="02020603050405020304" pitchFamily="18" charset="0"/>
              </a:rPr>
              <a:t>İkinci boşlukta yer alması gereken kavram </a:t>
            </a:r>
            <a:r>
              <a:rPr lang="tr-TR" sz="2200" dirty="0" err="1">
                <a:solidFill>
                  <a:schemeClr val="tx2"/>
                </a:solidFill>
                <a:effectLst/>
                <a:ea typeface="Times New Roman" panose="02020603050405020304" pitchFamily="18" charset="0"/>
              </a:rPr>
              <a:t>gayrî</a:t>
            </a:r>
            <a:r>
              <a:rPr lang="tr-TR" sz="2200" dirty="0">
                <a:solidFill>
                  <a:schemeClr val="tx2"/>
                </a:solidFill>
                <a:effectLst/>
                <a:ea typeface="Times New Roman" panose="02020603050405020304" pitchFamily="18" charset="0"/>
              </a:rPr>
              <a:t> maddî maldır (</a:t>
            </a:r>
            <a:r>
              <a:rPr lang="tr-TR" sz="2200" i="1" dirty="0" err="1">
                <a:solidFill>
                  <a:schemeClr val="tx2"/>
                </a:solidFill>
                <a:effectLst/>
                <a:ea typeface="Times New Roman" panose="02020603050405020304" pitchFamily="18" charset="0"/>
              </a:rPr>
              <a:t>res</a:t>
            </a:r>
            <a:r>
              <a:rPr lang="tr-TR" sz="2200" i="1" dirty="0">
                <a:solidFill>
                  <a:schemeClr val="tx2"/>
                </a:solidFill>
                <a:effectLst/>
                <a:ea typeface="Times New Roman" panose="02020603050405020304" pitchFamily="18" charset="0"/>
              </a:rPr>
              <a:t> </a:t>
            </a:r>
            <a:r>
              <a:rPr lang="tr-TR" sz="2200" i="1" dirty="0" err="1">
                <a:solidFill>
                  <a:schemeClr val="tx2"/>
                </a:solidFill>
                <a:effectLst/>
                <a:ea typeface="Times New Roman" panose="02020603050405020304" pitchFamily="18" charset="0"/>
              </a:rPr>
              <a:t>incorporales</a:t>
            </a:r>
            <a:r>
              <a:rPr lang="tr-TR" sz="2200" dirty="0">
                <a:solidFill>
                  <a:schemeClr val="tx2"/>
                </a:solidFill>
                <a:effectLst/>
                <a:ea typeface="Times New Roman" panose="02020603050405020304" pitchFamily="18" charset="0"/>
              </a:rPr>
              <a:t>). </a:t>
            </a:r>
            <a:r>
              <a:rPr lang="tr-TR" sz="2200" i="1" dirty="0" err="1">
                <a:solidFill>
                  <a:schemeClr val="tx2"/>
                </a:solidFill>
                <a:effectLst/>
                <a:ea typeface="Times New Roman" panose="02020603050405020304" pitchFamily="18" charset="0"/>
              </a:rPr>
              <a:t>Res</a:t>
            </a:r>
            <a:r>
              <a:rPr lang="tr-TR" sz="2200" i="1" dirty="0">
                <a:solidFill>
                  <a:schemeClr val="tx2"/>
                </a:solidFill>
                <a:effectLst/>
                <a:ea typeface="Times New Roman" panose="02020603050405020304" pitchFamily="18" charset="0"/>
              </a:rPr>
              <a:t> </a:t>
            </a:r>
            <a:r>
              <a:rPr lang="tr-TR" sz="2200" i="1" dirty="0" err="1">
                <a:solidFill>
                  <a:schemeClr val="tx2"/>
                </a:solidFill>
                <a:effectLst/>
                <a:ea typeface="Times New Roman" panose="02020603050405020304" pitchFamily="18" charset="0"/>
              </a:rPr>
              <a:t>incorporales</a:t>
            </a:r>
            <a:r>
              <a:rPr lang="tr-TR" sz="2200" i="1" dirty="0">
                <a:solidFill>
                  <a:schemeClr val="tx2"/>
                </a:solidFill>
                <a:effectLst/>
                <a:ea typeface="Times New Roman" panose="02020603050405020304" pitchFamily="18" charset="0"/>
              </a:rPr>
              <a:t>, </a:t>
            </a:r>
            <a:r>
              <a:rPr lang="tr-TR" sz="2200" dirty="0">
                <a:solidFill>
                  <a:schemeClr val="tx2"/>
                </a:solidFill>
                <a:effectLst/>
                <a:ea typeface="Times New Roman" panose="02020603050405020304" pitchFamily="18" charset="0"/>
              </a:rPr>
              <a:t>maddî varlığı olmayan, fiziksel olarak kavranamayan, sadece düşüncenin kavrayabileceği, dokunabilir bir niteliği olmayan soyut eşyadır.</a:t>
            </a:r>
            <a:endParaRPr lang="tr-TR" sz="2200" dirty="0">
              <a:solidFill>
                <a:schemeClr val="tx2"/>
              </a:solidFill>
            </a:endParaRPr>
          </a:p>
        </p:txBody>
      </p:sp>
      <p:sp>
        <p:nvSpPr>
          <p:cNvPr id="3" name="Başlık 2">
            <a:extLst>
              <a:ext uri="{FF2B5EF4-FFF2-40B4-BE49-F238E27FC236}">
                <a16:creationId xmlns:a16="http://schemas.microsoft.com/office/drawing/2014/main" id="{6E45B96B-865B-79A6-EEE7-68E1E1EBB061}"/>
              </a:ext>
            </a:extLst>
          </p:cNvPr>
          <p:cNvSpPr>
            <a:spLocks noGrp="1"/>
          </p:cNvSpPr>
          <p:nvPr>
            <p:ph type="title"/>
          </p:nvPr>
        </p:nvSpPr>
        <p:spPr>
          <a:xfrm>
            <a:off x="251520" y="188640"/>
            <a:ext cx="8640960" cy="720080"/>
          </a:xfrm>
        </p:spPr>
        <p:txBody>
          <a:bodyPr>
            <a:normAutofit fontScale="90000"/>
          </a:bodyPr>
          <a:lstStyle/>
          <a:p>
            <a:pPr algn="ctr"/>
            <a:r>
              <a:rPr lang="tr-TR" b="1" dirty="0">
                <a:solidFill>
                  <a:schemeClr val="bg1"/>
                </a:solidFill>
              </a:rPr>
              <a:t>SINAV SORUSU ÖRNEĞİ I</a:t>
            </a:r>
          </a:p>
        </p:txBody>
      </p:sp>
    </p:spTree>
    <p:extLst>
      <p:ext uri="{BB962C8B-B14F-4D97-AF65-F5344CB8AC3E}">
        <p14:creationId xmlns:p14="http://schemas.microsoft.com/office/powerpoint/2010/main" val="443460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7DF007C1-945C-FAF1-FEE8-F4F3EBB2FA10}"/>
              </a:ext>
            </a:extLst>
          </p:cNvPr>
          <p:cNvSpPr>
            <a:spLocks noGrp="1"/>
          </p:cNvSpPr>
          <p:nvPr>
            <p:ph idx="1"/>
          </p:nvPr>
        </p:nvSpPr>
        <p:spPr>
          <a:xfrm>
            <a:off x="251520" y="908720"/>
            <a:ext cx="8640960" cy="5688632"/>
          </a:xfrm>
        </p:spPr>
        <p:txBody>
          <a:bodyPr>
            <a:normAutofit lnSpcReduction="10000"/>
          </a:bodyPr>
          <a:lstStyle/>
          <a:p>
            <a:pPr marL="0" indent="0" algn="just">
              <a:spcAft>
                <a:spcPts val="600"/>
              </a:spcAft>
              <a:buNone/>
            </a:pPr>
            <a:r>
              <a:rPr lang="tr-TR" sz="2200" dirty="0">
                <a:effectLst/>
                <a:ea typeface="Times New Roman" panose="02020603050405020304" pitchFamily="18" charset="0"/>
                <a:cs typeface="Arial" panose="020B0604020202020204" pitchFamily="34" charset="0"/>
              </a:rPr>
              <a:t>Aşağıdaki metinde hangi tür eşya tanımlanmaktadır? Açıklayınız. Bu eşyayı oluşturan parçaları hukuken tanımlayınız ve mülkiyetinin kime ait olduğunu yazınız.</a:t>
            </a:r>
          </a:p>
          <a:p>
            <a:pPr marL="0" indent="0" algn="just">
              <a:spcAft>
                <a:spcPts val="600"/>
              </a:spcAft>
              <a:buNone/>
            </a:pPr>
            <a:r>
              <a:rPr lang="tr-TR" sz="2200" i="1" dirty="0" err="1">
                <a:effectLst/>
                <a:ea typeface="Times New Roman" panose="02020603050405020304" pitchFamily="18" charset="0"/>
                <a:cs typeface="Arial" panose="020B0604020202020204" pitchFamily="34" charset="0"/>
              </a:rPr>
              <a:t>Digesta</a:t>
            </a:r>
            <a:r>
              <a:rPr lang="tr-TR" sz="2200" i="1" dirty="0">
                <a:effectLst/>
                <a:ea typeface="Times New Roman" panose="02020603050405020304" pitchFamily="18" charset="0"/>
                <a:cs typeface="Arial" panose="020B0604020202020204" pitchFamily="34" charset="0"/>
              </a:rPr>
              <a:t> 41.3.30.pr. (</a:t>
            </a:r>
            <a:r>
              <a:rPr lang="tr-TR" sz="2200" i="1" dirty="0" err="1">
                <a:effectLst/>
                <a:ea typeface="Times New Roman" panose="02020603050405020304" pitchFamily="18" charset="0"/>
                <a:cs typeface="Arial" panose="020B0604020202020204" pitchFamily="34" charset="0"/>
              </a:rPr>
              <a:t>Pomponius</a:t>
            </a:r>
            <a:r>
              <a:rPr lang="tr-TR" sz="2200" i="1" dirty="0">
                <a:effectLst/>
                <a:ea typeface="Times New Roman" panose="02020603050405020304" pitchFamily="18" charset="0"/>
                <a:cs typeface="Arial" panose="020B0604020202020204" pitchFamily="34" charset="0"/>
              </a:rPr>
              <a:t>): «Eşyayı üçe ayırarak sınıflandırabiliriz: ... Eşyanın ikinci türünü, birbirleriyle temas ederek birleştirilmiş/birleşmiş eşya oluşturur. Bu eşyada, eşyayı oluşturan parçalar sıkı bir ilişki ve bağlantı içerisindedirler, ev, gemi, dolap gibi.»</a:t>
            </a:r>
          </a:p>
          <a:p>
            <a:pPr marL="0" indent="0" algn="just">
              <a:spcAft>
                <a:spcPts val="600"/>
              </a:spcAft>
              <a:buNone/>
            </a:pPr>
            <a:r>
              <a:rPr lang="tr-TR" sz="2200" dirty="0">
                <a:solidFill>
                  <a:schemeClr val="tx2"/>
                </a:solidFill>
                <a:effectLst/>
                <a:ea typeface="Times New Roman" panose="02020603050405020304" pitchFamily="18" charset="0"/>
              </a:rPr>
              <a:t>Metinde bileşik (mürekkep, birleşik) eşya tanımlanmaktadır. Bileşik eşya, birden çok eşyanın birbirinden ayrılamayacak bir biçimde bir araya getirilmesiyle oluşan, hukuken ve ekonomik yönden bileşenlerinden ayrı bir varlık haline gelmiş olan eşyadır.</a:t>
            </a:r>
            <a:r>
              <a:rPr lang="tr-TR" sz="2200" b="1" dirty="0">
                <a:solidFill>
                  <a:schemeClr val="tx2"/>
                </a:solidFill>
                <a:effectLst/>
                <a:ea typeface="Times New Roman" panose="02020603050405020304" pitchFamily="18" charset="0"/>
              </a:rPr>
              <a:t> </a:t>
            </a:r>
            <a:r>
              <a:rPr lang="tr-TR" sz="2200" dirty="0">
                <a:solidFill>
                  <a:schemeClr val="tx2"/>
                </a:solidFill>
                <a:effectLst/>
                <a:ea typeface="Times New Roman" panose="02020603050405020304" pitchFamily="18" charset="0"/>
              </a:rPr>
              <a:t>Birleşerek bileşik malı meydana getiren malların her biri mütemmim cüz (bütünleyici parça) adını alır. Asıl şeyden ayrıldığında asıl şeyin bütünlüğünü bozan, niteliğini değiştiren ve ekonomik değerini azaltan parça bütünleyici parçadır. Bütünleyici parçalar bileşik malın hukukî yazgısına tâbidir. Bileşik malın maliki kimse, bütünleyici parçanın maliki de odur.</a:t>
            </a:r>
          </a:p>
          <a:p>
            <a:pPr marL="0" indent="0" algn="just">
              <a:spcAft>
                <a:spcPts val="600"/>
              </a:spcAft>
              <a:buNone/>
            </a:pPr>
            <a:endParaRPr lang="tr-TR" sz="2000" i="1" dirty="0">
              <a:effectLst/>
              <a:ea typeface="Times New Roman" panose="02020603050405020304" pitchFamily="18" charset="0"/>
              <a:cs typeface="Arial" panose="020B0604020202020204" pitchFamily="34" charset="0"/>
            </a:endParaRPr>
          </a:p>
        </p:txBody>
      </p:sp>
      <p:sp>
        <p:nvSpPr>
          <p:cNvPr id="3" name="Başlık 2">
            <a:extLst>
              <a:ext uri="{FF2B5EF4-FFF2-40B4-BE49-F238E27FC236}">
                <a16:creationId xmlns:a16="http://schemas.microsoft.com/office/drawing/2014/main" id="{6E45B96B-865B-79A6-EEE7-68E1E1EBB061}"/>
              </a:ext>
            </a:extLst>
          </p:cNvPr>
          <p:cNvSpPr>
            <a:spLocks noGrp="1"/>
          </p:cNvSpPr>
          <p:nvPr>
            <p:ph type="title"/>
          </p:nvPr>
        </p:nvSpPr>
        <p:spPr>
          <a:xfrm>
            <a:off x="251520" y="188640"/>
            <a:ext cx="8640960" cy="720080"/>
          </a:xfrm>
        </p:spPr>
        <p:txBody>
          <a:bodyPr>
            <a:normAutofit fontScale="90000"/>
          </a:bodyPr>
          <a:lstStyle/>
          <a:p>
            <a:pPr algn="ctr"/>
            <a:r>
              <a:rPr lang="tr-TR" b="1" dirty="0">
                <a:solidFill>
                  <a:schemeClr val="bg1"/>
                </a:solidFill>
              </a:rPr>
              <a:t>SINAV SORUSU ÖRNEĞİ II</a:t>
            </a:r>
          </a:p>
        </p:txBody>
      </p:sp>
    </p:spTree>
    <p:extLst>
      <p:ext uri="{BB962C8B-B14F-4D97-AF65-F5344CB8AC3E}">
        <p14:creationId xmlns:p14="http://schemas.microsoft.com/office/powerpoint/2010/main" val="423959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80DAF-6E8C-AD66-B8DE-2BE72E0AA937}"/>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3C13B484-A74B-3845-4214-4B273FE69A32}"/>
              </a:ext>
            </a:extLst>
          </p:cNvPr>
          <p:cNvSpPr>
            <a:spLocks noGrp="1"/>
          </p:cNvSpPr>
          <p:nvPr>
            <p:ph idx="1"/>
          </p:nvPr>
        </p:nvSpPr>
        <p:spPr>
          <a:xfrm>
            <a:off x="107504" y="908720"/>
            <a:ext cx="8784976" cy="5688632"/>
          </a:xfrm>
        </p:spPr>
        <p:txBody>
          <a:bodyPr>
            <a:normAutofit fontScale="92500" lnSpcReduction="20000"/>
          </a:bodyPr>
          <a:lstStyle/>
          <a:p>
            <a:pPr indent="180340" algn="just">
              <a:spcAft>
                <a:spcPts val="600"/>
              </a:spcAft>
              <a:buNone/>
            </a:pPr>
            <a:r>
              <a:rPr lang="tr-TR" sz="2800" dirty="0">
                <a:effectLst/>
                <a:ea typeface="Times New Roman" panose="02020603050405020304" pitchFamily="18" charset="0"/>
              </a:rPr>
              <a:t>Aşağıdaki metinde hangi tür eşya tanımlanmaktadır? Açıklayınız.</a:t>
            </a:r>
          </a:p>
          <a:p>
            <a:pPr indent="180340" algn="just">
              <a:spcAft>
                <a:spcPts val="600"/>
              </a:spcAft>
              <a:buNone/>
            </a:pPr>
            <a:r>
              <a:rPr lang="tr-TR" sz="2800" i="1" dirty="0" err="1">
                <a:effectLst/>
                <a:ea typeface="Times New Roman" panose="02020603050405020304" pitchFamily="18" charset="0"/>
              </a:rPr>
              <a:t>Digesta</a:t>
            </a:r>
            <a:r>
              <a:rPr lang="tr-TR" sz="2800" i="1" dirty="0">
                <a:effectLst/>
                <a:ea typeface="Times New Roman" panose="02020603050405020304" pitchFamily="18" charset="0"/>
              </a:rPr>
              <a:t> 41.3.30.pr. (</a:t>
            </a:r>
            <a:r>
              <a:rPr lang="tr-TR" sz="2800" i="1" dirty="0" err="1">
                <a:effectLst/>
                <a:ea typeface="Times New Roman" panose="02020603050405020304" pitchFamily="18" charset="0"/>
              </a:rPr>
              <a:t>Pomponius</a:t>
            </a:r>
            <a:r>
              <a:rPr lang="tr-TR" sz="2800" i="1" dirty="0">
                <a:effectLst/>
                <a:ea typeface="Times New Roman" panose="02020603050405020304" pitchFamily="18" charset="0"/>
              </a:rPr>
              <a:t>): "Eşyayı üçe ayırarak sınıflandırabiliriz: ... Eşyanın üçüncü türünü, farklı objelerden oluşmuş eşya oluşturur. Bu eşyayı oluşturan nesneler arasında fiziksel bir bağlılık yoktur, bunlar farklı nesnelerdir. Ancak, bunlar bir hukukî işlemde ya da bir başvuru sırasında tek olarak telâkki edilirler. Örneğin halk, tabur ya da sürü gibi."</a:t>
            </a:r>
            <a:endParaRPr lang="tr-TR" sz="2800" dirty="0">
              <a:effectLst/>
              <a:ea typeface="Times New Roman" panose="02020603050405020304" pitchFamily="18" charset="0"/>
            </a:endParaRPr>
          </a:p>
          <a:p>
            <a:pPr marL="215900" indent="0" algn="just">
              <a:spcAft>
                <a:spcPts val="600"/>
              </a:spcAft>
              <a:buNone/>
            </a:pPr>
            <a:r>
              <a:rPr lang="tr-TR" sz="2800" dirty="0">
                <a:solidFill>
                  <a:schemeClr val="tx2"/>
                </a:solidFill>
                <a:effectLst/>
                <a:ea typeface="Times New Roman" panose="02020603050405020304" pitchFamily="18" charset="0"/>
                <a:cs typeface="Arial" panose="020B0604020202020204" pitchFamily="34" charset="0"/>
              </a:rPr>
              <a:t>Eşya birliği (topluluğu) (</a:t>
            </a:r>
            <a:r>
              <a:rPr lang="tr-TR" sz="2800" i="1" dirty="0" err="1">
                <a:solidFill>
                  <a:schemeClr val="tx2"/>
                </a:solidFill>
                <a:effectLst/>
                <a:ea typeface="Times New Roman" panose="02020603050405020304" pitchFamily="18" charset="0"/>
                <a:cs typeface="Arial" panose="020B0604020202020204" pitchFamily="34" charset="0"/>
              </a:rPr>
              <a:t>universitates</a:t>
            </a:r>
            <a:r>
              <a:rPr lang="tr-TR" sz="2800" i="1" dirty="0">
                <a:solidFill>
                  <a:schemeClr val="tx2"/>
                </a:solidFill>
                <a:effectLst/>
                <a:ea typeface="Times New Roman" panose="02020603050405020304" pitchFamily="18" charset="0"/>
                <a:cs typeface="Arial" panose="020B0604020202020204" pitchFamily="34" charset="0"/>
              </a:rPr>
              <a:t> </a:t>
            </a:r>
            <a:r>
              <a:rPr lang="tr-TR" sz="2800" i="1" dirty="0" err="1">
                <a:solidFill>
                  <a:schemeClr val="tx2"/>
                </a:solidFill>
                <a:effectLst/>
                <a:ea typeface="Times New Roman" panose="02020603050405020304" pitchFamily="18" charset="0"/>
                <a:cs typeface="Arial" panose="020B0604020202020204" pitchFamily="34" charset="0"/>
              </a:rPr>
              <a:t>rerum</a:t>
            </a:r>
            <a:r>
              <a:rPr lang="tr-TR" sz="2800" dirty="0">
                <a:solidFill>
                  <a:schemeClr val="tx2"/>
                </a:solidFill>
                <a:effectLst/>
                <a:ea typeface="Times New Roman" panose="02020603050405020304" pitchFamily="18" charset="0"/>
                <a:cs typeface="Arial" panose="020B0604020202020204" pitchFamily="34" charset="0"/>
              </a:rPr>
              <a:t>) tanımlanmaktadır. Eşya birliği, doğal ya da yapay olarak birleştirilmeden yan yana duran, birbirinin benzeri olan, bağımsızlıklarını kaybetmeksizin ortak bir amaç için bir araya getirilmiş olan, ekonomik bir bütünlük arz eden, alışveriş hayatının gereksinimlerini karşılamak için sadece kavram olarak bir birlik oluşturan mallardır.</a:t>
            </a:r>
            <a:endParaRPr lang="tr-TR" sz="2800" dirty="0">
              <a:solidFill>
                <a:schemeClr val="tx2"/>
              </a:solidFill>
              <a:effectLst/>
              <a:ea typeface="Times New Roman" panose="02020603050405020304" pitchFamily="18" charset="0"/>
              <a:cs typeface="Times New Roman" panose="02020603050405020304" pitchFamily="18" charset="0"/>
            </a:endParaRPr>
          </a:p>
          <a:p>
            <a:pPr marL="0" indent="0" algn="just">
              <a:spcAft>
                <a:spcPts val="600"/>
              </a:spcAft>
              <a:buNone/>
            </a:pPr>
            <a:endParaRPr lang="tr-TR" sz="2000" i="1" dirty="0">
              <a:effectLst/>
              <a:ea typeface="Times New Roman" panose="02020603050405020304" pitchFamily="18" charset="0"/>
              <a:cs typeface="Arial" panose="020B0604020202020204" pitchFamily="34" charset="0"/>
            </a:endParaRPr>
          </a:p>
        </p:txBody>
      </p:sp>
      <p:sp>
        <p:nvSpPr>
          <p:cNvPr id="3" name="Başlık 2">
            <a:extLst>
              <a:ext uri="{FF2B5EF4-FFF2-40B4-BE49-F238E27FC236}">
                <a16:creationId xmlns:a16="http://schemas.microsoft.com/office/drawing/2014/main" id="{4713F08C-471A-1B9F-F0F5-D83BA954ACFF}"/>
              </a:ext>
            </a:extLst>
          </p:cNvPr>
          <p:cNvSpPr>
            <a:spLocks noGrp="1"/>
          </p:cNvSpPr>
          <p:nvPr>
            <p:ph type="title"/>
          </p:nvPr>
        </p:nvSpPr>
        <p:spPr>
          <a:xfrm>
            <a:off x="251520" y="188640"/>
            <a:ext cx="8640960" cy="720080"/>
          </a:xfrm>
        </p:spPr>
        <p:txBody>
          <a:bodyPr>
            <a:normAutofit fontScale="90000"/>
          </a:bodyPr>
          <a:lstStyle/>
          <a:p>
            <a:pPr algn="ctr"/>
            <a:r>
              <a:rPr lang="tr-TR" b="1" dirty="0">
                <a:solidFill>
                  <a:schemeClr val="bg1"/>
                </a:solidFill>
              </a:rPr>
              <a:t>SINAV SORUSU ÖRNEĞİ III</a:t>
            </a:r>
          </a:p>
        </p:txBody>
      </p:sp>
    </p:spTree>
    <p:extLst>
      <p:ext uri="{BB962C8B-B14F-4D97-AF65-F5344CB8AC3E}">
        <p14:creationId xmlns:p14="http://schemas.microsoft.com/office/powerpoint/2010/main" val="219595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ADA1B003-2DF8-4817-8D34-525D7E814B04}"/>
              </a:ext>
            </a:extLst>
          </p:cNvPr>
          <p:cNvSpPr>
            <a:spLocks noGrp="1"/>
          </p:cNvSpPr>
          <p:nvPr>
            <p:ph idx="1"/>
          </p:nvPr>
        </p:nvSpPr>
        <p:spPr>
          <a:xfrm>
            <a:off x="179512" y="908720"/>
            <a:ext cx="8712968" cy="5832648"/>
          </a:xfrm>
        </p:spPr>
        <p:txBody>
          <a:bodyPr/>
          <a:lstStyle/>
          <a:p>
            <a:pPr algn="just">
              <a:spcBef>
                <a:spcPts val="0"/>
              </a:spcBef>
            </a:pPr>
            <a:r>
              <a:rPr lang="tr-TR" sz="2000" b="1" dirty="0">
                <a:solidFill>
                  <a:srgbClr val="C00000"/>
                </a:solidFill>
              </a:rPr>
              <a:t>Eşya hukukunun temel konusu ayni hak</a:t>
            </a:r>
          </a:p>
          <a:p>
            <a:pPr marL="720000" algn="just">
              <a:spcBef>
                <a:spcPts val="0"/>
              </a:spcBef>
              <a:buFont typeface="Wingdings" panose="05000000000000000000" pitchFamily="2" charset="2"/>
              <a:buChar char="Ø"/>
            </a:pPr>
            <a:r>
              <a:rPr lang="tr-TR" sz="2000" dirty="0">
                <a:solidFill>
                  <a:schemeClr val="tx2"/>
                </a:solidFill>
              </a:rPr>
              <a:t>Kişi ile eşya arasında doğrudan ilişki kuran,</a:t>
            </a:r>
          </a:p>
          <a:p>
            <a:pPr marL="720000" algn="just">
              <a:spcBef>
                <a:spcPts val="0"/>
              </a:spcBef>
              <a:buFont typeface="Wingdings" panose="05000000000000000000" pitchFamily="2" charset="2"/>
              <a:buChar char="Ø"/>
            </a:pPr>
            <a:r>
              <a:rPr lang="tr-TR" sz="2000" dirty="0">
                <a:solidFill>
                  <a:schemeClr val="tx2"/>
                </a:solidFill>
              </a:rPr>
              <a:t>Kişiye eşya üzerinde aracısız, doğrudan egemenlik sağlayan,</a:t>
            </a:r>
          </a:p>
          <a:p>
            <a:pPr marL="720000" algn="just">
              <a:spcBef>
                <a:spcPts val="0"/>
              </a:spcBef>
              <a:buFont typeface="Wingdings" panose="05000000000000000000" pitchFamily="2" charset="2"/>
              <a:buChar char="Ø"/>
            </a:pPr>
            <a:r>
              <a:rPr lang="tr-TR" sz="2000" dirty="0">
                <a:solidFill>
                  <a:schemeClr val="tx2"/>
                </a:solidFill>
              </a:rPr>
              <a:t>Herkese karşı ileri sürülebilen,</a:t>
            </a:r>
          </a:p>
          <a:p>
            <a:pPr marL="720000" algn="just">
              <a:spcBef>
                <a:spcPts val="0"/>
              </a:spcBef>
              <a:buFont typeface="Wingdings" panose="05000000000000000000" pitchFamily="2" charset="2"/>
              <a:buChar char="Ø"/>
            </a:pPr>
            <a:r>
              <a:rPr lang="tr-TR" sz="2000" dirty="0">
                <a:solidFill>
                  <a:schemeClr val="tx2"/>
                </a:solidFill>
              </a:rPr>
              <a:t>Mutlak, tekelci ve malvarlıksal bir hak</a:t>
            </a:r>
          </a:p>
          <a:p>
            <a:pPr algn="just">
              <a:spcBef>
                <a:spcPts val="0"/>
              </a:spcBef>
            </a:pPr>
            <a:r>
              <a:rPr lang="tr-TR" sz="2000" b="1" dirty="0">
                <a:solidFill>
                  <a:srgbClr val="C00000"/>
                </a:solidFill>
              </a:rPr>
              <a:t>Ayni hakkın temel unsurları</a:t>
            </a:r>
          </a:p>
          <a:p>
            <a:pPr marL="720000" algn="just">
              <a:spcBef>
                <a:spcPts val="0"/>
              </a:spcBef>
              <a:buFont typeface="Wingdings" panose="05000000000000000000" pitchFamily="2" charset="2"/>
              <a:buChar char="Ø"/>
            </a:pPr>
            <a:r>
              <a:rPr lang="tr-TR" sz="2000" dirty="0">
                <a:solidFill>
                  <a:schemeClr val="tx2"/>
                </a:solidFill>
                <a:ea typeface="Times New Roman" panose="02020603050405020304" pitchFamily="18" charset="0"/>
              </a:rPr>
              <a:t>S</a:t>
            </a:r>
            <a:r>
              <a:rPr lang="tr-TR" sz="2000" dirty="0">
                <a:solidFill>
                  <a:schemeClr val="tx2"/>
                </a:solidFill>
                <a:effectLst/>
                <a:ea typeface="Times New Roman" panose="02020603050405020304" pitchFamily="18" charset="0"/>
              </a:rPr>
              <a:t>adece eşya üzerinde kurulabilmesi,</a:t>
            </a:r>
          </a:p>
          <a:p>
            <a:pPr marL="720000" algn="just">
              <a:spcBef>
                <a:spcPts val="0"/>
              </a:spcBef>
              <a:buFont typeface="Wingdings" panose="05000000000000000000" pitchFamily="2" charset="2"/>
              <a:buChar char="Ø"/>
            </a:pPr>
            <a:r>
              <a:rPr lang="tr-TR" sz="2000" dirty="0">
                <a:solidFill>
                  <a:schemeClr val="tx2"/>
                </a:solidFill>
              </a:rPr>
              <a:t>Hak sahibine eşya üzerinde doğrudan bir egemenlik sağlaması: Eşya üzerinde aracısız, tekelci ve müdahalesiz kullanma, yararlanma ve tasarruf yetkisi tanıması. Bu, ayni hakkın olumlu yönü </a:t>
            </a:r>
          </a:p>
          <a:p>
            <a:pPr marL="720000" algn="just">
              <a:spcBef>
                <a:spcPts val="0"/>
              </a:spcBef>
              <a:buFont typeface="Wingdings" panose="05000000000000000000" pitchFamily="2" charset="2"/>
              <a:buChar char="Ø"/>
            </a:pPr>
            <a:r>
              <a:rPr lang="tr-TR" sz="2000" dirty="0">
                <a:solidFill>
                  <a:schemeClr val="tx2"/>
                </a:solidFill>
              </a:rPr>
              <a:t> Herkese karşı ileri sürülebilmesi: Herkes aynî hakkı ihlâl etmeme, bu hakka zarar vermeme yükümlülüğü altında. Bu, ayni hakkın olumsuz yönü. Yükümlü açısından pasif bir konumda bulunmanın ifadesi</a:t>
            </a:r>
          </a:p>
          <a:p>
            <a:pPr algn="just">
              <a:spcBef>
                <a:spcPts val="0"/>
              </a:spcBef>
            </a:pPr>
            <a:r>
              <a:rPr lang="tr-TR" sz="2000" b="1" dirty="0">
                <a:solidFill>
                  <a:srgbClr val="C00000"/>
                </a:solidFill>
              </a:rPr>
              <a:t>Sahibine tanıdığı yetkiler bakımından aynî haklar</a:t>
            </a:r>
          </a:p>
          <a:p>
            <a:pPr marL="720000" algn="just">
              <a:spcBef>
                <a:spcPts val="0"/>
              </a:spcBef>
              <a:buFont typeface="Wingdings" panose="05000000000000000000" pitchFamily="2" charset="2"/>
              <a:buChar char="Ø"/>
            </a:pPr>
            <a:r>
              <a:rPr lang="tr-TR" sz="2000" dirty="0">
                <a:solidFill>
                  <a:schemeClr val="tx2"/>
                </a:solidFill>
                <a:ea typeface="Times New Roman" panose="02020603050405020304" pitchFamily="18" charset="0"/>
              </a:rPr>
              <a:t>Tam ayni hak: </a:t>
            </a:r>
            <a:r>
              <a:rPr lang="tr-TR" sz="2000" dirty="0">
                <a:solidFill>
                  <a:schemeClr val="tx2"/>
                </a:solidFill>
                <a:effectLst/>
                <a:ea typeface="Times New Roman" panose="02020603050405020304" pitchFamily="18" charset="0"/>
              </a:rPr>
              <a:t>Mülkiyet hakkı. Ayni hakkın sağladığı bütün yetkileri hak sahibine </a:t>
            </a:r>
            <a:r>
              <a:rPr lang="tr-TR" sz="2000" dirty="0">
                <a:solidFill>
                  <a:schemeClr val="tx2"/>
                </a:solidFill>
              </a:rPr>
              <a:t>tanıyan ayni hak</a:t>
            </a:r>
            <a:endParaRPr lang="tr-TR" sz="2000" dirty="0">
              <a:solidFill>
                <a:schemeClr val="tx2"/>
              </a:solidFill>
              <a:effectLst/>
              <a:ea typeface="Times New Roman" panose="02020603050405020304" pitchFamily="18" charset="0"/>
            </a:endParaRPr>
          </a:p>
          <a:p>
            <a:pPr marL="720000" algn="just">
              <a:spcBef>
                <a:spcPts val="0"/>
              </a:spcBef>
              <a:buFont typeface="Wingdings" panose="05000000000000000000" pitchFamily="2" charset="2"/>
              <a:buChar char="Ø"/>
            </a:pPr>
            <a:r>
              <a:rPr lang="tr-TR" sz="2000" dirty="0">
                <a:solidFill>
                  <a:schemeClr val="tx2"/>
                </a:solidFill>
                <a:ea typeface="Times New Roman" panose="02020603050405020304" pitchFamily="18" charset="0"/>
              </a:rPr>
              <a:t>Sınırlı ayni hak: Sahibine, </a:t>
            </a:r>
            <a:r>
              <a:rPr lang="tr-TR" sz="2000" dirty="0">
                <a:solidFill>
                  <a:schemeClr val="tx2"/>
                </a:solidFill>
              </a:rPr>
              <a:t>mülkiyet hakkının tanıdığı yetkilerin sadece bir bölümünü tanıyan ayni hak</a:t>
            </a:r>
          </a:p>
          <a:p>
            <a:pPr algn="just">
              <a:spcBef>
                <a:spcPts val="0"/>
              </a:spcBef>
            </a:pPr>
            <a:endParaRPr lang="tr-TR" sz="2000" dirty="0">
              <a:solidFill>
                <a:schemeClr val="tx2"/>
              </a:solidFill>
              <a:effectLst/>
              <a:ea typeface="Times New Roman" panose="02020603050405020304" pitchFamily="18" charset="0"/>
            </a:endParaRPr>
          </a:p>
          <a:p>
            <a:pPr algn="just">
              <a:spcBef>
                <a:spcPts val="0"/>
              </a:spcBef>
            </a:pPr>
            <a:endParaRPr lang="tr-TR" sz="2000" dirty="0">
              <a:solidFill>
                <a:schemeClr val="tx2"/>
              </a:solidFill>
            </a:endParaRPr>
          </a:p>
          <a:p>
            <a:pPr algn="just">
              <a:spcBef>
                <a:spcPts val="0"/>
              </a:spcBef>
            </a:pPr>
            <a:endParaRPr lang="tr-TR" sz="2000" dirty="0">
              <a:solidFill>
                <a:schemeClr val="tx2"/>
              </a:solidFill>
            </a:endParaRPr>
          </a:p>
          <a:p>
            <a:endParaRPr lang="tr-TR" dirty="0"/>
          </a:p>
        </p:txBody>
      </p:sp>
      <p:sp>
        <p:nvSpPr>
          <p:cNvPr id="3" name="Başlık 2">
            <a:extLst>
              <a:ext uri="{FF2B5EF4-FFF2-40B4-BE49-F238E27FC236}">
                <a16:creationId xmlns:a16="http://schemas.microsoft.com/office/drawing/2014/main" id="{488D4CB0-B315-4D0A-AAAC-7DB50E26DA3B}"/>
              </a:ext>
            </a:extLst>
          </p:cNvPr>
          <p:cNvSpPr>
            <a:spLocks noGrp="1"/>
          </p:cNvSpPr>
          <p:nvPr>
            <p:ph type="title"/>
          </p:nvPr>
        </p:nvSpPr>
        <p:spPr>
          <a:xfrm>
            <a:off x="251520" y="260648"/>
            <a:ext cx="8640960" cy="720080"/>
          </a:xfrm>
        </p:spPr>
        <p:txBody>
          <a:bodyPr>
            <a:normAutofit fontScale="90000"/>
          </a:bodyPr>
          <a:lstStyle/>
          <a:p>
            <a:pPr algn="ctr"/>
            <a:r>
              <a:rPr lang="tr-TR" b="1" dirty="0">
                <a:solidFill>
                  <a:schemeClr val="bg1"/>
                </a:solidFill>
              </a:rPr>
              <a:t>AYNİ HAK KAVRAMI</a:t>
            </a:r>
            <a:endParaRPr lang="tr-TR" dirty="0"/>
          </a:p>
        </p:txBody>
      </p:sp>
    </p:spTree>
    <p:extLst>
      <p:ext uri="{BB962C8B-B14F-4D97-AF65-F5344CB8AC3E}">
        <p14:creationId xmlns:p14="http://schemas.microsoft.com/office/powerpoint/2010/main" val="843344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3AAF7741-F4E4-434A-A7E1-6B1831BBAAC8}"/>
              </a:ext>
            </a:extLst>
          </p:cNvPr>
          <p:cNvSpPr>
            <a:spLocks noGrp="1"/>
          </p:cNvSpPr>
          <p:nvPr>
            <p:ph idx="1"/>
          </p:nvPr>
        </p:nvSpPr>
        <p:spPr>
          <a:xfrm>
            <a:off x="251520" y="908720"/>
            <a:ext cx="8640960" cy="5760640"/>
          </a:xfrm>
        </p:spPr>
        <p:txBody>
          <a:bodyPr>
            <a:normAutofit fontScale="92500"/>
          </a:bodyPr>
          <a:lstStyle/>
          <a:p>
            <a:pPr algn="just">
              <a:spcBef>
                <a:spcPts val="0"/>
              </a:spcBef>
            </a:pPr>
            <a:r>
              <a:rPr lang="tr-TR" sz="2200" dirty="0">
                <a:solidFill>
                  <a:schemeClr val="tx2"/>
                </a:solidFill>
              </a:rPr>
              <a:t>Ayni hak, hak sahibi ile eşya arasında kurulan ilişki. Arada bir aracı, vasıta yok.</a:t>
            </a:r>
          </a:p>
          <a:p>
            <a:pPr algn="just">
              <a:spcBef>
                <a:spcPts val="0"/>
              </a:spcBef>
            </a:pPr>
            <a:r>
              <a:rPr lang="tr-TR" sz="2200" dirty="0">
                <a:solidFill>
                  <a:schemeClr val="tx2"/>
                </a:solidFill>
              </a:rPr>
              <a:t>Şahsi hak, hak sahibinin borçlu dediğimiz diğer bir şahıs aracılığıyla elde ettiği hak. Hak sahibinin eşya üzerinde egemen olmasını bir başkası sağlamakta.</a:t>
            </a:r>
          </a:p>
          <a:p>
            <a:pPr algn="just">
              <a:spcBef>
                <a:spcPts val="0"/>
              </a:spcBef>
            </a:pPr>
            <a:r>
              <a:rPr lang="tr-TR" sz="2200" dirty="0">
                <a:solidFill>
                  <a:schemeClr val="tx2"/>
                </a:solidFill>
              </a:rPr>
              <a:t>Ayni hak herkese karşı ileri sürülebildiği için mutlak hak</a:t>
            </a:r>
          </a:p>
          <a:p>
            <a:pPr algn="just">
              <a:spcBef>
                <a:spcPts val="0"/>
              </a:spcBef>
            </a:pPr>
            <a:r>
              <a:rPr lang="tr-TR" sz="2200" dirty="0">
                <a:solidFill>
                  <a:schemeClr val="tx2"/>
                </a:solidFill>
              </a:rPr>
              <a:t>Şahsi hak belirli bir şahsa karşı ileri sürülebildiği için nispi hak</a:t>
            </a:r>
          </a:p>
          <a:p>
            <a:pPr algn="just">
              <a:spcBef>
                <a:spcPts val="0"/>
              </a:spcBef>
            </a:pPr>
            <a:r>
              <a:rPr lang="tr-TR" sz="2200" dirty="0">
                <a:solidFill>
                  <a:schemeClr val="tx2"/>
                </a:solidFill>
              </a:rPr>
              <a:t>Ayni hakkı koruyan  dava ayni davadır (</a:t>
            </a:r>
            <a:r>
              <a:rPr lang="tr-TR" sz="2200" dirty="0" err="1">
                <a:solidFill>
                  <a:schemeClr val="tx2"/>
                </a:solidFill>
              </a:rPr>
              <a:t>actio</a:t>
            </a:r>
            <a:r>
              <a:rPr lang="tr-TR" sz="2200" dirty="0">
                <a:solidFill>
                  <a:schemeClr val="tx2"/>
                </a:solidFill>
              </a:rPr>
              <a:t> in </a:t>
            </a:r>
            <a:r>
              <a:rPr lang="tr-TR" sz="2200" dirty="0" err="1">
                <a:solidFill>
                  <a:schemeClr val="tx2"/>
                </a:solidFill>
              </a:rPr>
              <a:t>rem</a:t>
            </a:r>
            <a:r>
              <a:rPr lang="tr-TR" sz="2200" dirty="0">
                <a:solidFill>
                  <a:schemeClr val="tx2"/>
                </a:solidFill>
              </a:rPr>
              <a:t>) ve herkese karşı açılır.</a:t>
            </a:r>
          </a:p>
          <a:p>
            <a:pPr marL="720000" algn="just">
              <a:spcBef>
                <a:spcPts val="0"/>
              </a:spcBef>
              <a:buFont typeface="Wingdings" panose="05000000000000000000" pitchFamily="2" charset="2"/>
              <a:buChar char="v"/>
            </a:pPr>
            <a:r>
              <a:rPr lang="tr-TR" sz="2200" dirty="0"/>
              <a:t>Çünkü, bu dava, bir kişiyle kurulan ilişkiden değil, kişinin doğrudan doğruya mal üzerinde kurduğu egemenlikten doğmakta</a:t>
            </a:r>
          </a:p>
          <a:p>
            <a:pPr algn="just">
              <a:spcBef>
                <a:spcPts val="0"/>
              </a:spcBef>
            </a:pPr>
            <a:r>
              <a:rPr lang="tr-TR" sz="2200" dirty="0">
                <a:solidFill>
                  <a:schemeClr val="tx2"/>
                </a:solidFill>
              </a:rPr>
              <a:t>Şahsi hakkı koruyan dava şahsî davadır (</a:t>
            </a:r>
            <a:r>
              <a:rPr lang="tr-TR" sz="2200" dirty="0" err="1">
                <a:solidFill>
                  <a:schemeClr val="tx2"/>
                </a:solidFill>
              </a:rPr>
              <a:t>actio</a:t>
            </a:r>
            <a:r>
              <a:rPr lang="tr-TR" sz="2200" dirty="0">
                <a:solidFill>
                  <a:schemeClr val="tx2"/>
                </a:solidFill>
              </a:rPr>
              <a:t> in </a:t>
            </a:r>
            <a:r>
              <a:rPr lang="tr-TR" sz="2200" dirty="0" err="1">
                <a:solidFill>
                  <a:schemeClr val="tx2"/>
                </a:solidFill>
              </a:rPr>
              <a:t>personam</a:t>
            </a:r>
            <a:r>
              <a:rPr lang="tr-TR" sz="2200" dirty="0">
                <a:solidFill>
                  <a:schemeClr val="tx2"/>
                </a:solidFill>
              </a:rPr>
              <a:t>) ve sadece borçluya karşı açılabilir.</a:t>
            </a:r>
          </a:p>
          <a:p>
            <a:pPr marL="720000" algn="just">
              <a:spcBef>
                <a:spcPts val="0"/>
              </a:spcBef>
              <a:buFont typeface="Wingdings" panose="05000000000000000000" pitchFamily="2" charset="2"/>
              <a:buChar char="v"/>
            </a:pPr>
            <a:r>
              <a:rPr lang="tr-TR" sz="2200" dirty="0"/>
              <a:t>Çünkü bu dava, iki taraf arasında kurulmuş olan hukuki ilişkiden doğan  hakka dayanmakta</a:t>
            </a:r>
          </a:p>
          <a:p>
            <a:pPr algn="just">
              <a:spcBef>
                <a:spcPts val="0"/>
              </a:spcBef>
            </a:pPr>
            <a:r>
              <a:rPr lang="tr-TR" sz="2200" dirty="0">
                <a:solidFill>
                  <a:schemeClr val="tx2"/>
                </a:solidFill>
              </a:rPr>
              <a:t>Ayni hak şahsi hak karşısında önceliğe sahip olan hak</a:t>
            </a:r>
          </a:p>
          <a:p>
            <a:pPr algn="just">
              <a:spcBef>
                <a:spcPts val="0"/>
              </a:spcBef>
            </a:pPr>
            <a:r>
              <a:rPr lang="tr-TR" sz="2200" dirty="0">
                <a:solidFill>
                  <a:schemeClr val="tx2"/>
                </a:solidFill>
              </a:rPr>
              <a:t>Öncelik, kendisinden sonra kurulan ayni haklar karşısında da geçerli:  </a:t>
            </a:r>
            <a:r>
              <a:rPr lang="tr-TR" sz="2200" dirty="0" err="1">
                <a:solidFill>
                  <a:schemeClr val="tx2"/>
                </a:solidFill>
              </a:rPr>
              <a:t>Prior</a:t>
            </a:r>
            <a:r>
              <a:rPr lang="tr-TR" sz="2200" dirty="0">
                <a:solidFill>
                  <a:schemeClr val="tx2"/>
                </a:solidFill>
              </a:rPr>
              <a:t> </a:t>
            </a:r>
            <a:r>
              <a:rPr lang="tr-TR" sz="2200" dirty="0" err="1">
                <a:solidFill>
                  <a:schemeClr val="tx2"/>
                </a:solidFill>
              </a:rPr>
              <a:t>tempore</a:t>
            </a:r>
            <a:r>
              <a:rPr lang="tr-TR" sz="2200" dirty="0">
                <a:solidFill>
                  <a:schemeClr val="tx2"/>
                </a:solidFill>
              </a:rPr>
              <a:t>, </a:t>
            </a:r>
            <a:r>
              <a:rPr lang="tr-TR" sz="2200" dirty="0" err="1">
                <a:solidFill>
                  <a:schemeClr val="tx2"/>
                </a:solidFill>
              </a:rPr>
              <a:t>potior</a:t>
            </a:r>
            <a:r>
              <a:rPr lang="tr-TR" sz="2200" dirty="0">
                <a:solidFill>
                  <a:schemeClr val="tx2"/>
                </a:solidFill>
              </a:rPr>
              <a:t> </a:t>
            </a:r>
            <a:r>
              <a:rPr lang="tr-TR" sz="2200" dirty="0" err="1">
                <a:solidFill>
                  <a:schemeClr val="tx2"/>
                </a:solidFill>
              </a:rPr>
              <a:t>iure</a:t>
            </a:r>
            <a:r>
              <a:rPr lang="tr-TR" sz="2200" dirty="0">
                <a:solidFill>
                  <a:schemeClr val="tx2"/>
                </a:solidFill>
              </a:rPr>
              <a:t> kuralı (zamanda önce olan, hakta da öncedir)</a:t>
            </a:r>
          </a:p>
          <a:p>
            <a:pPr algn="just">
              <a:spcBef>
                <a:spcPts val="0"/>
              </a:spcBef>
              <a:buFont typeface="Wingdings" panose="05000000000000000000" pitchFamily="2" charset="2"/>
              <a:buChar char="q"/>
            </a:pPr>
            <a:r>
              <a:rPr lang="tr-TR" sz="2200" dirty="0">
                <a:solidFill>
                  <a:srgbClr val="C00000"/>
                </a:solidFill>
              </a:rPr>
              <a:t>Kuvvetlendirilmiş şahsi hakkı, ayni hakla karıştırmamak gerekli</a:t>
            </a:r>
          </a:p>
          <a:p>
            <a:pPr algn="just"/>
            <a:endParaRPr lang="tr-TR" sz="2000" dirty="0">
              <a:solidFill>
                <a:schemeClr val="tx2"/>
              </a:solidFill>
            </a:endParaRPr>
          </a:p>
          <a:p>
            <a:pPr algn="just"/>
            <a:endParaRPr lang="tr-TR" sz="2000" dirty="0">
              <a:solidFill>
                <a:schemeClr val="tx2"/>
              </a:solidFill>
            </a:endParaRPr>
          </a:p>
          <a:p>
            <a:endParaRPr lang="tr-TR" sz="2000" dirty="0">
              <a:solidFill>
                <a:schemeClr val="tx2"/>
              </a:solidFill>
            </a:endParaRPr>
          </a:p>
        </p:txBody>
      </p:sp>
      <p:sp>
        <p:nvSpPr>
          <p:cNvPr id="3" name="Başlık 2">
            <a:extLst>
              <a:ext uri="{FF2B5EF4-FFF2-40B4-BE49-F238E27FC236}">
                <a16:creationId xmlns:a16="http://schemas.microsoft.com/office/drawing/2014/main" id="{0F2B2B94-2D8B-4839-AD11-B7CFE1B95F42}"/>
              </a:ext>
            </a:extLst>
          </p:cNvPr>
          <p:cNvSpPr>
            <a:spLocks noGrp="1"/>
          </p:cNvSpPr>
          <p:nvPr>
            <p:ph type="title"/>
          </p:nvPr>
        </p:nvSpPr>
        <p:spPr>
          <a:xfrm>
            <a:off x="251520" y="188640"/>
            <a:ext cx="8640960" cy="792088"/>
          </a:xfrm>
        </p:spPr>
        <p:txBody>
          <a:bodyPr>
            <a:normAutofit/>
          </a:bodyPr>
          <a:lstStyle/>
          <a:p>
            <a:pPr algn="ctr"/>
            <a:r>
              <a:rPr lang="tr-TR" sz="3800" b="1" dirty="0">
                <a:solidFill>
                  <a:schemeClr val="bg1"/>
                </a:solidFill>
              </a:rPr>
              <a:t>AYNİ HAK-ŞAHSİ HAK AYIRIMI</a:t>
            </a:r>
          </a:p>
        </p:txBody>
      </p:sp>
    </p:spTree>
    <p:extLst>
      <p:ext uri="{BB962C8B-B14F-4D97-AF65-F5344CB8AC3E}">
        <p14:creationId xmlns:p14="http://schemas.microsoft.com/office/powerpoint/2010/main" val="1254680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D3130F20-0E36-41E8-B605-F6F32E32B647}"/>
              </a:ext>
            </a:extLst>
          </p:cNvPr>
          <p:cNvSpPr>
            <a:spLocks noGrp="1"/>
          </p:cNvSpPr>
          <p:nvPr>
            <p:ph idx="1"/>
          </p:nvPr>
        </p:nvSpPr>
        <p:spPr>
          <a:xfrm>
            <a:off x="251520" y="908720"/>
            <a:ext cx="8640960" cy="5688632"/>
          </a:xfrm>
        </p:spPr>
        <p:txBody>
          <a:bodyPr>
            <a:normAutofit lnSpcReduction="10000"/>
          </a:bodyPr>
          <a:lstStyle/>
          <a:p>
            <a:pPr algn="just"/>
            <a:r>
              <a:rPr lang="tr-TR" sz="2000" b="1" dirty="0">
                <a:solidFill>
                  <a:srgbClr val="C00000"/>
                </a:solidFill>
                <a:effectLst/>
                <a:ea typeface="Times New Roman" panose="02020603050405020304" pitchFamily="18" charset="0"/>
              </a:rPr>
              <a:t>Mutlaklık İlkesi: </a:t>
            </a:r>
            <a:r>
              <a:rPr lang="tr-TR" sz="2000" dirty="0">
                <a:solidFill>
                  <a:schemeClr val="tx2"/>
                </a:solidFill>
                <a:effectLst/>
                <a:ea typeface="Times New Roman" panose="02020603050405020304" pitchFamily="18" charset="0"/>
              </a:rPr>
              <a:t>Ayni hakkın sahibine, hakta aracısız ve tek başına tasarruf etme ve hakkın konusu eşyayı tek başına kullanma ya da yararlanma; başkalarına eşyayı kullanma ve yararlanmayı yasaklama yetkilerini sağlamasının ifadesi</a:t>
            </a:r>
          </a:p>
          <a:p>
            <a:pPr algn="just"/>
            <a:r>
              <a:rPr lang="tr-TR" sz="2000" b="1" dirty="0">
                <a:solidFill>
                  <a:srgbClr val="C00000"/>
                </a:solidFill>
              </a:rPr>
              <a:t>Açıklık (</a:t>
            </a:r>
            <a:r>
              <a:rPr lang="tr-TR" sz="2000" b="1" dirty="0" err="1">
                <a:solidFill>
                  <a:srgbClr val="C00000"/>
                </a:solidFill>
              </a:rPr>
              <a:t>Alenîyet</a:t>
            </a:r>
            <a:r>
              <a:rPr lang="tr-TR" sz="2000" b="1" dirty="0">
                <a:solidFill>
                  <a:srgbClr val="C00000"/>
                </a:solidFill>
              </a:rPr>
              <a:t>) İlkesi: </a:t>
            </a:r>
            <a:r>
              <a:rPr lang="tr-TR" sz="2000" spc="20" dirty="0">
                <a:solidFill>
                  <a:schemeClr val="tx2"/>
                </a:solidFill>
              </a:rPr>
              <a:t>A</a:t>
            </a:r>
            <a:r>
              <a:rPr lang="tr-TR" sz="2000" spc="20" dirty="0">
                <a:solidFill>
                  <a:schemeClr val="tx2"/>
                </a:solidFill>
                <a:effectLst/>
                <a:ea typeface="Times New Roman" panose="02020603050405020304" pitchFamily="18" charset="0"/>
              </a:rPr>
              <a:t>yni hakkın varlığının ve hak sahibinin kim olduğunun bilinmesi gerekliliğinin ifadesi</a:t>
            </a:r>
          </a:p>
          <a:p>
            <a:pPr algn="just"/>
            <a:r>
              <a:rPr lang="tr-TR" sz="2000" b="1" dirty="0">
                <a:solidFill>
                  <a:srgbClr val="C00000"/>
                </a:solidFill>
              </a:rPr>
              <a:t>Sınırlı Sayı (</a:t>
            </a:r>
            <a:r>
              <a:rPr lang="tr-TR" sz="2000" b="1" dirty="0" err="1">
                <a:solidFill>
                  <a:srgbClr val="C00000"/>
                </a:solidFill>
              </a:rPr>
              <a:t>Numerus</a:t>
            </a:r>
            <a:r>
              <a:rPr lang="tr-TR" sz="2000" b="1" dirty="0">
                <a:solidFill>
                  <a:srgbClr val="C00000"/>
                </a:solidFill>
              </a:rPr>
              <a:t> </a:t>
            </a:r>
            <a:r>
              <a:rPr lang="tr-TR" sz="2000" b="1" dirty="0" err="1">
                <a:solidFill>
                  <a:srgbClr val="C00000"/>
                </a:solidFill>
              </a:rPr>
              <a:t>Clausus</a:t>
            </a:r>
            <a:r>
              <a:rPr lang="tr-TR" sz="2000" b="1" dirty="0">
                <a:solidFill>
                  <a:srgbClr val="C00000"/>
                </a:solidFill>
              </a:rPr>
              <a:t>) ve Tipe Bağlılık İlkesi: </a:t>
            </a:r>
            <a:r>
              <a:rPr lang="tr-TR" sz="2000" spc="20" dirty="0">
                <a:solidFill>
                  <a:schemeClr val="tx2"/>
                </a:solidFill>
              </a:rPr>
              <a:t>A</a:t>
            </a:r>
            <a:r>
              <a:rPr lang="tr-TR" sz="2000" spc="20" dirty="0">
                <a:solidFill>
                  <a:schemeClr val="tx2"/>
                </a:solidFill>
                <a:effectLst/>
                <a:ea typeface="Times New Roman" panose="02020603050405020304" pitchFamily="18" charset="0"/>
              </a:rPr>
              <a:t>yni hakkın  türünün ve verdiği yetkilerin belli olması; bunların sayısının ve içeriğinin taraflarca belirlenememesinin ifadesi</a:t>
            </a:r>
          </a:p>
          <a:p>
            <a:pPr algn="just"/>
            <a:r>
              <a:rPr lang="tr-TR" sz="2000" b="1" dirty="0">
                <a:solidFill>
                  <a:srgbClr val="C00000"/>
                </a:solidFill>
              </a:rPr>
              <a:t>Belirlilik İlkesi: </a:t>
            </a:r>
            <a:r>
              <a:rPr lang="tr-TR" sz="2000" spc="20" dirty="0">
                <a:solidFill>
                  <a:schemeClr val="tx2"/>
                </a:solidFill>
                <a:ea typeface="Times New Roman" panose="02020603050405020304" pitchFamily="18" charset="0"/>
              </a:rPr>
              <a:t>Ayni hakka konu olan eşyanın belli olması, </a:t>
            </a:r>
            <a:r>
              <a:rPr lang="tr-TR" sz="2000" dirty="0">
                <a:solidFill>
                  <a:schemeClr val="tx2"/>
                </a:solidFill>
                <a:effectLst/>
                <a:ea typeface="Times New Roman" panose="02020603050405020304" pitchFamily="18" charset="0"/>
              </a:rPr>
              <a:t>sınırlarının kesin olarak saptanması</a:t>
            </a:r>
            <a:r>
              <a:rPr lang="tr-TR" sz="2000" spc="20" dirty="0">
                <a:solidFill>
                  <a:schemeClr val="tx2"/>
                </a:solidFill>
              </a:rPr>
              <a:t>, bağımsız maddî bir mal olması gerekliliğinin ifadesi</a:t>
            </a:r>
          </a:p>
          <a:p>
            <a:pPr algn="just"/>
            <a:r>
              <a:rPr lang="tr-TR" sz="2000" b="1" dirty="0">
                <a:solidFill>
                  <a:srgbClr val="C00000"/>
                </a:solidFill>
              </a:rPr>
              <a:t>Kamu Güveninin (</a:t>
            </a:r>
            <a:r>
              <a:rPr lang="tr-TR" sz="2000" b="1" dirty="0" err="1">
                <a:solidFill>
                  <a:srgbClr val="C00000"/>
                </a:solidFill>
              </a:rPr>
              <a:t>İyiniyetin</a:t>
            </a:r>
            <a:r>
              <a:rPr lang="tr-TR" sz="2000" b="1" dirty="0">
                <a:solidFill>
                  <a:srgbClr val="C00000"/>
                </a:solidFill>
              </a:rPr>
              <a:t>) Korunması İlkesi: </a:t>
            </a:r>
            <a:r>
              <a:rPr lang="tr-TR" sz="2000" spc="20" dirty="0">
                <a:solidFill>
                  <a:schemeClr val="tx2"/>
                </a:solidFill>
              </a:rPr>
              <a:t>Bir mal üzerinde tasarruf yetkisinin yokluğunu bilmeyen ya da bilmesi gerekmeyen iyiniyetli zilyedin hukuk düzeninin aradığı koşulların gerçekleşmesi durumunda ayni hakkı kazanacağının ifadesi. Taşınırlarda emin sıfatıyla zilyetten ayni hak kazanımı; taşınmazlarda yolsuz tescile güvenerek ayni hak kazanımı.</a:t>
            </a:r>
          </a:p>
          <a:p>
            <a:pPr algn="just"/>
            <a:endParaRPr lang="tr-TR" sz="1800" b="1" dirty="0">
              <a:solidFill>
                <a:schemeClr val="tx2"/>
              </a:solidFill>
            </a:endParaRPr>
          </a:p>
        </p:txBody>
      </p:sp>
      <p:sp>
        <p:nvSpPr>
          <p:cNvPr id="3" name="Başlık 2">
            <a:extLst>
              <a:ext uri="{FF2B5EF4-FFF2-40B4-BE49-F238E27FC236}">
                <a16:creationId xmlns:a16="http://schemas.microsoft.com/office/drawing/2014/main" id="{F76E62BE-2455-402E-883B-0FCC0E1A21C1}"/>
              </a:ext>
            </a:extLst>
          </p:cNvPr>
          <p:cNvSpPr>
            <a:spLocks noGrp="1"/>
          </p:cNvSpPr>
          <p:nvPr>
            <p:ph type="title"/>
          </p:nvPr>
        </p:nvSpPr>
        <p:spPr>
          <a:xfrm>
            <a:off x="251520" y="260648"/>
            <a:ext cx="8784976" cy="648072"/>
          </a:xfrm>
        </p:spPr>
        <p:txBody>
          <a:bodyPr>
            <a:normAutofit/>
          </a:bodyPr>
          <a:lstStyle/>
          <a:p>
            <a:pPr algn="ctr"/>
            <a:r>
              <a:rPr lang="tr-TR" sz="3600" b="1" dirty="0">
                <a:solidFill>
                  <a:schemeClr val="bg1"/>
                </a:solidFill>
              </a:rPr>
              <a:t>AYNİ HAKKA EGEMEN OLAN İLKELER</a:t>
            </a:r>
          </a:p>
        </p:txBody>
      </p:sp>
    </p:spTree>
    <p:extLst>
      <p:ext uri="{BB962C8B-B14F-4D97-AF65-F5344CB8AC3E}">
        <p14:creationId xmlns:p14="http://schemas.microsoft.com/office/powerpoint/2010/main" val="137612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908720"/>
            <a:ext cx="8712968" cy="5760640"/>
          </a:xfrm>
        </p:spPr>
        <p:txBody>
          <a:bodyPr>
            <a:normAutofit/>
          </a:bodyPr>
          <a:lstStyle/>
          <a:p>
            <a:pPr algn="just">
              <a:spcAft>
                <a:spcPts val="600"/>
              </a:spcAft>
            </a:pPr>
            <a:r>
              <a:rPr lang="tr-TR" sz="2800" dirty="0">
                <a:solidFill>
                  <a:schemeClr val="tx2"/>
                </a:solidFill>
              </a:rPr>
              <a:t>Eşya çoğul, mallar anlamında</a:t>
            </a:r>
          </a:p>
          <a:p>
            <a:pPr algn="just">
              <a:spcAft>
                <a:spcPts val="600"/>
              </a:spcAft>
            </a:pPr>
            <a:r>
              <a:rPr lang="tr-TR" sz="2800" dirty="0">
                <a:solidFill>
                  <a:schemeClr val="tx2"/>
                </a:solidFill>
              </a:rPr>
              <a:t>Eşyayı ifade eden terimler: Mal, şey, </a:t>
            </a:r>
            <a:r>
              <a:rPr lang="tr-TR" sz="2800" dirty="0" err="1">
                <a:solidFill>
                  <a:schemeClr val="tx2"/>
                </a:solidFill>
              </a:rPr>
              <a:t>ayn</a:t>
            </a:r>
            <a:r>
              <a:rPr lang="tr-TR" sz="2800" dirty="0">
                <a:solidFill>
                  <a:schemeClr val="tx2"/>
                </a:solidFill>
              </a:rPr>
              <a:t>, ayın</a:t>
            </a:r>
          </a:p>
          <a:p>
            <a:pPr algn="just">
              <a:spcAft>
                <a:spcPts val="600"/>
              </a:spcAft>
            </a:pPr>
            <a:r>
              <a:rPr lang="tr-TR" sz="2800" dirty="0">
                <a:solidFill>
                  <a:schemeClr val="tx2"/>
                </a:solidFill>
              </a:rPr>
              <a:t>Şey, geniş anlama sahip</a:t>
            </a:r>
          </a:p>
          <a:p>
            <a:pPr algn="just">
              <a:spcAft>
                <a:spcPts val="600"/>
              </a:spcAft>
            </a:pPr>
            <a:r>
              <a:rPr lang="tr-TR" sz="2800" dirty="0">
                <a:solidFill>
                  <a:schemeClr val="tx2"/>
                </a:solidFill>
              </a:rPr>
              <a:t>İnsan dışında (Roma’da köleler bağlamında insan da) maddi ya da maddi olmayan her türlü değer</a:t>
            </a:r>
          </a:p>
          <a:p>
            <a:pPr algn="just">
              <a:spcAft>
                <a:spcPts val="600"/>
              </a:spcAft>
            </a:pPr>
            <a:r>
              <a:rPr lang="tr-TR" sz="2800" dirty="0">
                <a:solidFill>
                  <a:schemeClr val="tx2"/>
                </a:solidFill>
              </a:rPr>
              <a:t>Geniş tanımın hukuken sınırlandırılması zorunlu. Fiziki anlamda eşya ve hukuki anlamda eşya ayırımını yapmak gerekli.</a:t>
            </a:r>
          </a:p>
          <a:p>
            <a:pPr algn="just">
              <a:spcAft>
                <a:spcPts val="600"/>
              </a:spcAft>
            </a:pPr>
            <a:r>
              <a:rPr lang="tr-TR" sz="2800" dirty="0">
                <a:solidFill>
                  <a:schemeClr val="tx2"/>
                </a:solidFill>
              </a:rPr>
              <a:t>Hukuk eşyayı eşya olduğu için değil, hakların konusu olduğu için düzenleme konusu yapmakta</a:t>
            </a:r>
          </a:p>
          <a:p>
            <a:pPr algn="just">
              <a:spcAft>
                <a:spcPts val="600"/>
              </a:spcAft>
            </a:pPr>
            <a:endParaRPr lang="tr-TR" sz="2800" dirty="0">
              <a:solidFill>
                <a:schemeClr val="tx2"/>
              </a:solidFill>
            </a:endParaRPr>
          </a:p>
          <a:p>
            <a:pPr algn="just">
              <a:spcBef>
                <a:spcPts val="0"/>
              </a:spcBef>
            </a:pPr>
            <a:endParaRPr lang="tr-TR" sz="2200" dirty="0">
              <a:solidFill>
                <a:schemeClr val="tx2"/>
              </a:solidFill>
            </a:endParaRPr>
          </a:p>
          <a:p>
            <a:pPr algn="just"/>
            <a:endParaRPr lang="tr-TR" sz="20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720080"/>
          </a:xfrm>
        </p:spPr>
        <p:txBody>
          <a:bodyPr>
            <a:normAutofit fontScale="90000"/>
          </a:bodyPr>
          <a:lstStyle/>
          <a:p>
            <a:pPr algn="ctr"/>
            <a:r>
              <a:rPr lang="tr-TR" b="1" dirty="0">
                <a:solidFill>
                  <a:schemeClr val="accent2"/>
                </a:solidFill>
              </a:rPr>
              <a:t>MODERN HUKUKUN EŞYA ANLAYIŞI</a:t>
            </a:r>
          </a:p>
        </p:txBody>
      </p:sp>
    </p:spTree>
    <p:extLst>
      <p:ext uri="{BB962C8B-B14F-4D97-AF65-F5344CB8AC3E}">
        <p14:creationId xmlns:p14="http://schemas.microsoft.com/office/powerpoint/2010/main" val="301574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47797-945E-4FFA-487A-3DBC6688F0C6}"/>
            </a:ext>
          </a:extLst>
        </p:cNvPr>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F5D1E0D3-CB8C-A76D-705C-D01E8859069D}"/>
              </a:ext>
            </a:extLst>
          </p:cNvPr>
          <p:cNvGraphicFramePr>
            <a:graphicFrameLocks noGrp="1"/>
          </p:cNvGraphicFramePr>
          <p:nvPr>
            <p:ph idx="1"/>
            <p:extLst>
              <p:ext uri="{D42A27DB-BD31-4B8C-83A1-F6EECF244321}">
                <p14:modId xmlns:p14="http://schemas.microsoft.com/office/powerpoint/2010/main" val="1995333344"/>
              </p:ext>
            </p:extLst>
          </p:nvPr>
        </p:nvGraphicFramePr>
        <p:xfrm>
          <a:off x="107504" y="1412776"/>
          <a:ext cx="8856984"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Başlık 2">
            <a:extLst>
              <a:ext uri="{FF2B5EF4-FFF2-40B4-BE49-F238E27FC236}">
                <a16:creationId xmlns:a16="http://schemas.microsoft.com/office/drawing/2014/main" id="{DCF01EEB-3284-0F45-D43C-2ADC3DFECE1E}"/>
              </a:ext>
            </a:extLst>
          </p:cNvPr>
          <p:cNvSpPr>
            <a:spLocks noGrp="1"/>
          </p:cNvSpPr>
          <p:nvPr>
            <p:ph type="title"/>
          </p:nvPr>
        </p:nvSpPr>
        <p:spPr>
          <a:xfrm>
            <a:off x="251520" y="188640"/>
            <a:ext cx="8712968" cy="1224136"/>
          </a:xfrm>
        </p:spPr>
        <p:txBody>
          <a:bodyPr>
            <a:noAutofit/>
          </a:bodyPr>
          <a:lstStyle/>
          <a:p>
            <a:pPr algn="ctr"/>
            <a:r>
              <a:rPr lang="tr-TR" sz="3600" b="1" dirty="0">
                <a:solidFill>
                  <a:schemeClr val="tx2"/>
                </a:solidFill>
              </a:rPr>
              <a:t>HUKUKİ ANLAMDA EŞYANIN ÖZELLİKLERİ</a:t>
            </a:r>
          </a:p>
        </p:txBody>
      </p:sp>
    </p:spTree>
    <p:extLst>
      <p:ext uri="{BB962C8B-B14F-4D97-AF65-F5344CB8AC3E}">
        <p14:creationId xmlns:p14="http://schemas.microsoft.com/office/powerpoint/2010/main" val="3316215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980727"/>
            <a:ext cx="8712968" cy="5616625"/>
          </a:xfrm>
        </p:spPr>
        <p:txBody>
          <a:bodyPr>
            <a:normAutofit lnSpcReduction="10000"/>
          </a:bodyPr>
          <a:lstStyle/>
          <a:p>
            <a:pPr algn="just"/>
            <a:r>
              <a:rPr lang="tr-TR" sz="2200" dirty="0">
                <a:solidFill>
                  <a:schemeClr val="tx2"/>
                </a:solidFill>
                <a:ea typeface="Times New Roman" panose="02020603050405020304" pitchFamily="18" charset="0"/>
              </a:rPr>
              <a:t>Roma hukuku kaynaklarında eşya hukuku bağlamında en geniş bilgiye ulaştığımız kaynak: </a:t>
            </a:r>
            <a:r>
              <a:rPr lang="tr-TR" sz="2200" dirty="0" err="1">
                <a:solidFill>
                  <a:schemeClr val="tx2"/>
                </a:solidFill>
                <a:ea typeface="Times New Roman" panose="02020603050405020304" pitchFamily="18" charset="0"/>
              </a:rPr>
              <a:t>Gaius’un</a:t>
            </a:r>
            <a:r>
              <a:rPr lang="tr-TR" sz="2200" dirty="0">
                <a:solidFill>
                  <a:schemeClr val="tx2"/>
                </a:solidFill>
                <a:ea typeface="Times New Roman" panose="02020603050405020304" pitchFamily="18" charset="0"/>
              </a:rPr>
              <a:t> </a:t>
            </a:r>
            <a:r>
              <a:rPr lang="tr-TR" sz="2200" dirty="0" err="1">
                <a:solidFill>
                  <a:schemeClr val="tx2"/>
                </a:solidFill>
                <a:ea typeface="Times New Roman" panose="02020603050405020304" pitchFamily="18" charset="0"/>
              </a:rPr>
              <a:t>Institutiones’i</a:t>
            </a:r>
            <a:endParaRPr lang="tr-TR" sz="2200" dirty="0">
              <a:solidFill>
                <a:schemeClr val="tx2"/>
              </a:solidFill>
              <a:ea typeface="Times New Roman" panose="02020603050405020304" pitchFamily="18" charset="0"/>
            </a:endParaRPr>
          </a:p>
          <a:p>
            <a:pPr algn="just"/>
            <a:r>
              <a:rPr lang="tr-TR" sz="2200" dirty="0">
                <a:solidFill>
                  <a:schemeClr val="tx2"/>
                </a:solidFill>
                <a:effectLst/>
                <a:ea typeface="Times New Roman" panose="02020603050405020304" pitchFamily="18" charset="0"/>
              </a:rPr>
              <a:t>Eşyayı ifade eden kavramlar:</a:t>
            </a:r>
          </a:p>
          <a:p>
            <a:pPr marL="720000" algn="just">
              <a:buFont typeface="Wingdings" panose="05000000000000000000" pitchFamily="2" charset="2"/>
              <a:buChar char="Ø"/>
            </a:pPr>
            <a:r>
              <a:rPr lang="tr-TR" sz="2200" dirty="0" err="1">
                <a:ea typeface="Times New Roman" panose="02020603050405020304" pitchFamily="18" charset="0"/>
              </a:rPr>
              <a:t>Res</a:t>
            </a:r>
            <a:r>
              <a:rPr lang="tr-TR" sz="2200" dirty="0">
                <a:ea typeface="Times New Roman" panose="02020603050405020304" pitchFamily="18" charset="0"/>
              </a:rPr>
              <a:t>: H</a:t>
            </a:r>
            <a:r>
              <a:rPr lang="tr-TR" sz="2200" dirty="0"/>
              <a:t>em maddi hem hukuki varlığın ifadesi </a:t>
            </a:r>
          </a:p>
          <a:p>
            <a:pPr marL="720000" algn="just">
              <a:buFont typeface="Wingdings" panose="05000000000000000000" pitchFamily="2" charset="2"/>
              <a:buChar char="Ø"/>
            </a:pPr>
            <a:r>
              <a:rPr lang="tr-TR" sz="2200" dirty="0" err="1"/>
              <a:t>Corpus</a:t>
            </a:r>
            <a:r>
              <a:rPr lang="tr-TR" sz="2200" dirty="0"/>
              <a:t>: Sadece maddi varlığı olan şeylerin ifadesi</a:t>
            </a:r>
          </a:p>
          <a:p>
            <a:pPr algn="just"/>
            <a:r>
              <a:rPr lang="tr-TR" sz="2200" dirty="0">
                <a:solidFill>
                  <a:schemeClr val="tx2"/>
                </a:solidFill>
              </a:rPr>
              <a:t> Roma’nın </a:t>
            </a:r>
            <a:r>
              <a:rPr lang="tr-TR" sz="2200" dirty="0" err="1">
                <a:solidFill>
                  <a:schemeClr val="tx2"/>
                </a:solidFill>
              </a:rPr>
              <a:t>res</a:t>
            </a:r>
            <a:r>
              <a:rPr lang="tr-TR" sz="2200" dirty="0">
                <a:solidFill>
                  <a:schemeClr val="tx2"/>
                </a:solidFill>
              </a:rPr>
              <a:t> anlayışı geniş:</a:t>
            </a:r>
          </a:p>
          <a:p>
            <a:pPr algn="just"/>
            <a:r>
              <a:rPr lang="tr-TR" sz="2200" dirty="0">
                <a:solidFill>
                  <a:schemeClr val="tx2"/>
                </a:solidFill>
              </a:rPr>
              <a:t>En dar anlamda </a:t>
            </a:r>
            <a:r>
              <a:rPr lang="tr-TR" sz="2200" dirty="0" err="1">
                <a:solidFill>
                  <a:schemeClr val="tx2"/>
                </a:solidFill>
              </a:rPr>
              <a:t>res</a:t>
            </a:r>
            <a:r>
              <a:rPr lang="tr-TR" sz="2200" dirty="0">
                <a:solidFill>
                  <a:schemeClr val="tx2"/>
                </a:solidFill>
              </a:rPr>
              <a:t>: Münferit, sınırları belirli, hukuken bağımsız maddi varlığı olan mal (köle, at, katır, arazi, ev gibi)</a:t>
            </a:r>
          </a:p>
          <a:p>
            <a:pPr algn="just"/>
            <a:r>
              <a:rPr lang="tr-TR" sz="2200" dirty="0">
                <a:solidFill>
                  <a:schemeClr val="tx2"/>
                </a:solidFill>
              </a:rPr>
              <a:t>Daha geniş anlamda </a:t>
            </a:r>
            <a:r>
              <a:rPr lang="tr-TR" sz="2200" dirty="0" err="1">
                <a:solidFill>
                  <a:schemeClr val="tx2"/>
                </a:solidFill>
              </a:rPr>
              <a:t>res</a:t>
            </a:r>
            <a:r>
              <a:rPr lang="tr-TR" sz="2200" dirty="0">
                <a:solidFill>
                  <a:schemeClr val="tx2"/>
                </a:solidFill>
              </a:rPr>
              <a:t>: Özel hukukun ya da özel hukuk yargılamasının konusu olabilen her şey (egemenlik altında bulunan aile evladı, egemenlik altında bulunan evli kadın gibi)</a:t>
            </a:r>
          </a:p>
          <a:p>
            <a:pPr algn="just"/>
            <a:r>
              <a:rPr lang="tr-TR" sz="2200" dirty="0">
                <a:solidFill>
                  <a:schemeClr val="tx2"/>
                </a:solidFill>
              </a:rPr>
              <a:t>En geniş anlamıyla </a:t>
            </a:r>
            <a:r>
              <a:rPr lang="tr-TR" sz="2200" dirty="0" err="1">
                <a:solidFill>
                  <a:schemeClr val="tx2"/>
                </a:solidFill>
              </a:rPr>
              <a:t>res</a:t>
            </a:r>
            <a:r>
              <a:rPr lang="tr-TR" sz="2200" dirty="0">
                <a:solidFill>
                  <a:schemeClr val="tx2"/>
                </a:solidFill>
              </a:rPr>
              <a:t>: Parayla ölçülebilir bir değeri olan haklardan ve borçlardan oluşan malvarlığının bütünü (onu oluşturan mallardan ve haklardan bağımsız olarak hukukî bir birlik olarak algılanan miras hakkı, </a:t>
            </a:r>
            <a:r>
              <a:rPr lang="tr-TR" sz="2200" dirty="0" err="1">
                <a:solidFill>
                  <a:schemeClr val="tx2"/>
                </a:solidFill>
              </a:rPr>
              <a:t>pater</a:t>
            </a:r>
            <a:r>
              <a:rPr lang="tr-TR" sz="2200" dirty="0">
                <a:solidFill>
                  <a:schemeClr val="tx2"/>
                </a:solidFill>
              </a:rPr>
              <a:t> </a:t>
            </a:r>
            <a:r>
              <a:rPr lang="tr-TR" sz="2200" dirty="0" err="1">
                <a:solidFill>
                  <a:schemeClr val="tx2"/>
                </a:solidFill>
              </a:rPr>
              <a:t>familias’ın</a:t>
            </a:r>
            <a:r>
              <a:rPr lang="tr-TR" sz="2200" dirty="0">
                <a:solidFill>
                  <a:schemeClr val="tx2"/>
                </a:solidFill>
              </a:rPr>
              <a:t> evlat edinilmesi, egemenlik altında bulunmayan kadının </a:t>
            </a:r>
            <a:r>
              <a:rPr lang="tr-TR" sz="2200" dirty="0" err="1">
                <a:solidFill>
                  <a:schemeClr val="tx2"/>
                </a:solidFill>
              </a:rPr>
              <a:t>manus</a:t>
            </a:r>
            <a:r>
              <a:rPr lang="tr-TR" sz="2200" dirty="0">
                <a:solidFill>
                  <a:schemeClr val="tx2"/>
                </a:solidFill>
              </a:rPr>
              <a:t> ile egemenlik altına girmesi gibi)</a:t>
            </a:r>
          </a:p>
          <a:p>
            <a:pPr algn="just"/>
            <a:endParaRPr lang="tr-TR" sz="2200" dirty="0">
              <a:solidFill>
                <a:schemeClr val="tx2"/>
              </a:solidFill>
            </a:endParaRPr>
          </a:p>
          <a:p>
            <a:pPr algn="just"/>
            <a:endParaRPr lang="tr-TR" sz="2200" dirty="0">
              <a:solidFill>
                <a:schemeClr val="tx2"/>
              </a:solidFill>
            </a:endParaRPr>
          </a:p>
          <a:p>
            <a:pPr algn="just"/>
            <a:endParaRPr lang="tr-TR" sz="2000" dirty="0">
              <a:solidFill>
                <a:schemeClr val="tx2"/>
              </a:solidFill>
            </a:endParaRPr>
          </a:p>
          <a:p>
            <a:pPr algn="just"/>
            <a:endParaRPr lang="tr-TR" sz="2000" dirty="0">
              <a:solidFill>
                <a:schemeClr val="tx2"/>
              </a:solidFill>
            </a:endParaRP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205483"/>
            <a:ext cx="8712968" cy="775244"/>
          </a:xfrm>
        </p:spPr>
        <p:txBody>
          <a:bodyPr>
            <a:normAutofit/>
          </a:bodyPr>
          <a:lstStyle/>
          <a:p>
            <a:pPr algn="ctr"/>
            <a:r>
              <a:rPr lang="tr-TR" sz="3600" b="1" dirty="0">
                <a:solidFill>
                  <a:schemeClr val="bg1"/>
                </a:solidFill>
              </a:rPr>
              <a:t>ROMA HUKUKUNUN EŞYA ANLAYIŞI</a:t>
            </a:r>
          </a:p>
        </p:txBody>
      </p:sp>
    </p:spTree>
    <p:extLst>
      <p:ext uri="{BB962C8B-B14F-4D97-AF65-F5344CB8AC3E}">
        <p14:creationId xmlns:p14="http://schemas.microsoft.com/office/powerpoint/2010/main" val="291329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836712"/>
            <a:ext cx="8712968" cy="5760640"/>
          </a:xfrm>
        </p:spPr>
        <p:txBody>
          <a:bodyPr>
            <a:normAutofit fontScale="92500" lnSpcReduction="10000"/>
          </a:bodyPr>
          <a:lstStyle/>
          <a:p>
            <a:pPr marL="0" indent="0" algn="ctr">
              <a:spcBef>
                <a:spcPts val="300"/>
              </a:spcBef>
              <a:spcAft>
                <a:spcPts val="300"/>
              </a:spcAft>
              <a:buNone/>
            </a:pPr>
            <a:r>
              <a:rPr lang="tr-TR" sz="2400" b="1" dirty="0">
                <a:solidFill>
                  <a:schemeClr val="accent2"/>
                </a:solidFill>
                <a:ea typeface="Times New Roman" panose="02020603050405020304" pitchFamily="18" charset="0"/>
              </a:rPr>
              <a:t>A</a:t>
            </a:r>
            <a:r>
              <a:rPr lang="tr-TR" sz="2400" b="1" dirty="0">
                <a:solidFill>
                  <a:schemeClr val="accent2"/>
                </a:solidFill>
                <a:effectLst/>
                <a:ea typeface="Times New Roman" panose="02020603050405020304" pitchFamily="18" charset="0"/>
              </a:rPr>
              <a:t>ynî hakka konu olamayan, alışveriş hayatına dahil olamayan mallar</a:t>
            </a:r>
          </a:p>
          <a:p>
            <a:pPr algn="just">
              <a:spcBef>
                <a:spcPts val="300"/>
              </a:spcBef>
              <a:spcAft>
                <a:spcPts val="300"/>
              </a:spcAft>
            </a:pPr>
            <a:r>
              <a:rPr lang="tr-TR" sz="2400" b="1" dirty="0">
                <a:solidFill>
                  <a:srgbClr val="C00000"/>
                </a:solidFill>
                <a:ea typeface="Times New Roman" panose="02020603050405020304" pitchFamily="18" charset="0"/>
              </a:rPr>
              <a:t>A. Özel nitelikleri gereği ayni hakkın konusu olamayan mallar:</a:t>
            </a:r>
          </a:p>
          <a:p>
            <a:pPr marL="788580" indent="-342900" algn="just">
              <a:spcBef>
                <a:spcPts val="300"/>
              </a:spcBef>
              <a:spcAft>
                <a:spcPts val="300"/>
              </a:spcAft>
              <a:buFont typeface="Wingdings" panose="05000000000000000000" pitchFamily="2" charset="2"/>
              <a:buChar char="q"/>
            </a:pPr>
            <a:r>
              <a:rPr lang="tr-TR" sz="2400" dirty="0">
                <a:solidFill>
                  <a:schemeClr val="tx2"/>
                </a:solidFill>
                <a:ea typeface="Times New Roman" panose="02020603050405020304" pitchFamily="18" charset="0"/>
              </a:rPr>
              <a:t>Üzerinde fiili egemenlik kurulamayan varlıklar</a:t>
            </a:r>
          </a:p>
          <a:p>
            <a:pPr marL="788580" indent="-342900" algn="just">
              <a:spcBef>
                <a:spcPts val="300"/>
              </a:spcBef>
              <a:spcAft>
                <a:spcPts val="300"/>
              </a:spcAft>
              <a:buFont typeface="Wingdings" panose="05000000000000000000" pitchFamily="2" charset="2"/>
              <a:buChar char="q"/>
            </a:pPr>
            <a:r>
              <a:rPr lang="tr-TR" sz="2400" dirty="0">
                <a:solidFill>
                  <a:schemeClr val="tx2"/>
                </a:solidFill>
                <a:ea typeface="Times New Roman" panose="02020603050405020304" pitchFamily="18" charset="0"/>
              </a:rPr>
              <a:t>Özgür bir insanın vücudu ve cesedi</a:t>
            </a:r>
          </a:p>
          <a:p>
            <a:pPr algn="just">
              <a:spcBef>
                <a:spcPts val="300"/>
              </a:spcBef>
              <a:spcAft>
                <a:spcPts val="300"/>
              </a:spcAft>
            </a:pPr>
            <a:r>
              <a:rPr lang="tr-TR" sz="2400" b="1" dirty="0">
                <a:solidFill>
                  <a:srgbClr val="C00000"/>
                </a:solidFill>
                <a:ea typeface="Times New Roman" panose="02020603050405020304" pitchFamily="18" charset="0"/>
              </a:rPr>
              <a:t>B. Hukuk düzeni tarafından ayni hakkın konusu olamayan mallar:</a:t>
            </a:r>
          </a:p>
          <a:p>
            <a:pPr algn="just">
              <a:spcBef>
                <a:spcPts val="300"/>
              </a:spcBef>
              <a:spcAft>
                <a:spcPts val="300"/>
              </a:spcAft>
            </a:pPr>
            <a:r>
              <a:rPr lang="tr-TR" sz="2400" dirty="0">
                <a:solidFill>
                  <a:schemeClr val="tx2"/>
                </a:solidFill>
                <a:ea typeface="Times New Roman" panose="02020603050405020304" pitchFamily="18" charset="0"/>
              </a:rPr>
              <a:t>1. Tanrısal hukuk gereğince:</a:t>
            </a:r>
          </a:p>
          <a:p>
            <a:pPr marL="720000" algn="just">
              <a:spcBef>
                <a:spcPts val="300"/>
              </a:spcBef>
              <a:spcAft>
                <a:spcPts val="300"/>
              </a:spcAft>
              <a:buFont typeface="Wingdings" panose="05000000000000000000" pitchFamily="2" charset="2"/>
              <a:buChar char="Ø"/>
            </a:pPr>
            <a:r>
              <a:rPr lang="tr-TR" sz="2400" dirty="0">
                <a:ea typeface="Times New Roman" panose="02020603050405020304" pitchFamily="18" charset="0"/>
              </a:rPr>
              <a:t>Tanrısal mallar: </a:t>
            </a:r>
            <a:r>
              <a:rPr lang="tr-TR" sz="2400" dirty="0">
                <a:solidFill>
                  <a:schemeClr val="tx2"/>
                </a:solidFill>
                <a:ea typeface="Times New Roman" panose="02020603050405020304" pitchFamily="18" charset="0"/>
              </a:rPr>
              <a:t>Mülkiyeti tanrılara ait, çalmak ya da zarar vermek kamu suçu ve cezası ölüm.</a:t>
            </a:r>
          </a:p>
          <a:p>
            <a:pPr marL="720000" algn="just">
              <a:spcBef>
                <a:spcPts val="300"/>
              </a:spcBef>
              <a:spcAft>
                <a:spcPts val="300"/>
              </a:spcAft>
              <a:buFont typeface="Wingdings" panose="05000000000000000000" pitchFamily="2" charset="2"/>
              <a:buChar char="Ø"/>
            </a:pPr>
            <a:r>
              <a:rPr lang="tr-TR" sz="2400" dirty="0">
                <a:ea typeface="Times New Roman" panose="02020603050405020304" pitchFamily="18" charset="0"/>
              </a:rPr>
              <a:t>Kutsanmış mallar: </a:t>
            </a:r>
            <a:r>
              <a:rPr lang="tr-TR" sz="2400" dirty="0">
                <a:solidFill>
                  <a:schemeClr val="tx2"/>
                </a:solidFill>
                <a:ea typeface="Times New Roman" panose="02020603050405020304" pitchFamily="18" charset="0"/>
              </a:rPr>
              <a:t>Tanrıların koruması altında, oturmak, üstüne bir şey koymak, tahrip etmek kamu suçu ve cezası ölüm.</a:t>
            </a:r>
          </a:p>
          <a:p>
            <a:pPr marL="720000" algn="just">
              <a:spcBef>
                <a:spcPts val="300"/>
              </a:spcBef>
              <a:spcAft>
                <a:spcPts val="300"/>
              </a:spcAft>
              <a:buFont typeface="Wingdings" panose="05000000000000000000" pitchFamily="2" charset="2"/>
              <a:buChar char="Ø"/>
            </a:pPr>
            <a:r>
              <a:rPr lang="tr-TR" sz="2400" dirty="0">
                <a:ea typeface="Times New Roman" panose="02020603050405020304" pitchFamily="18" charset="0"/>
              </a:rPr>
              <a:t>Dinsel mallar: </a:t>
            </a:r>
            <a:r>
              <a:rPr lang="tr-TR" sz="2400" dirty="0">
                <a:solidFill>
                  <a:schemeClr val="tx2"/>
                </a:solidFill>
                <a:ea typeface="Times New Roman" panose="02020603050405020304" pitchFamily="18" charset="0"/>
              </a:rPr>
              <a:t>Mezarlar. Mülkiyeti yer altı tanrılarına ve ölenin ruhuna ait. </a:t>
            </a:r>
            <a:r>
              <a:rPr lang="tr-TR" sz="2400" dirty="0" err="1">
                <a:solidFill>
                  <a:schemeClr val="tx2"/>
                </a:solidFill>
                <a:ea typeface="Times New Roman" panose="02020603050405020304" pitchFamily="18" charset="0"/>
              </a:rPr>
              <a:t>P</a:t>
            </a:r>
            <a:r>
              <a:rPr lang="tr-TR" sz="2400" dirty="0" err="1">
                <a:solidFill>
                  <a:schemeClr val="tx2"/>
                </a:solidFill>
              </a:rPr>
              <a:t>raetor</a:t>
            </a:r>
            <a:r>
              <a:rPr lang="tr-TR" sz="2400" dirty="0">
                <a:effectLst/>
                <a:ea typeface="Times New Roman" panose="02020603050405020304" pitchFamily="18" charset="0"/>
              </a:rPr>
              <a:t> </a:t>
            </a:r>
            <a:r>
              <a:rPr lang="tr-TR" sz="2400" dirty="0">
                <a:solidFill>
                  <a:schemeClr val="tx2"/>
                </a:solidFill>
              </a:rPr>
              <a:t>tarafından tanınan </a:t>
            </a:r>
            <a:r>
              <a:rPr lang="tr-TR" sz="2400" dirty="0" err="1">
                <a:solidFill>
                  <a:schemeClr val="tx2"/>
                </a:solidFill>
              </a:rPr>
              <a:t>interdictum</a:t>
            </a:r>
            <a:r>
              <a:rPr lang="tr-TR" sz="2400" dirty="0">
                <a:solidFill>
                  <a:schemeClr val="tx2"/>
                </a:solidFill>
              </a:rPr>
              <a:t> ve  </a:t>
            </a:r>
            <a:r>
              <a:rPr lang="tr-TR" sz="2400" dirty="0" err="1">
                <a:solidFill>
                  <a:schemeClr val="tx2"/>
                </a:solidFill>
              </a:rPr>
              <a:t>actio</a:t>
            </a:r>
            <a:r>
              <a:rPr lang="tr-TR" sz="2400" dirty="0">
                <a:solidFill>
                  <a:schemeClr val="tx2"/>
                </a:solidFill>
              </a:rPr>
              <a:t> de </a:t>
            </a:r>
            <a:r>
              <a:rPr lang="tr-TR" sz="2400" dirty="0" err="1">
                <a:solidFill>
                  <a:schemeClr val="tx2"/>
                </a:solidFill>
              </a:rPr>
              <a:t>sepulchro</a:t>
            </a:r>
            <a:r>
              <a:rPr lang="tr-TR" sz="2400" dirty="0">
                <a:solidFill>
                  <a:schemeClr val="tx2"/>
                </a:solidFill>
              </a:rPr>
              <a:t> </a:t>
            </a:r>
            <a:r>
              <a:rPr lang="tr-TR" sz="2400" dirty="0" err="1">
                <a:solidFill>
                  <a:schemeClr val="tx2"/>
                </a:solidFill>
              </a:rPr>
              <a:t>violato</a:t>
            </a:r>
            <a:r>
              <a:rPr lang="tr-TR" sz="2400" dirty="0">
                <a:solidFill>
                  <a:schemeClr val="tx2"/>
                </a:solidFill>
              </a:rPr>
              <a:t> olarak adlandırılan popular dava ile korunmakta, cezası 100 Altın ödeme.</a:t>
            </a:r>
          </a:p>
          <a:p>
            <a:pPr algn="just">
              <a:spcBef>
                <a:spcPts val="300"/>
              </a:spcBef>
              <a:spcAft>
                <a:spcPts val="300"/>
              </a:spcAft>
            </a:pPr>
            <a:endParaRPr lang="tr-TR" sz="2400" dirty="0">
              <a:solidFill>
                <a:schemeClr val="tx2"/>
              </a:solidFill>
              <a:ea typeface="Times New Roman" panose="02020603050405020304" pitchFamily="18" charset="0"/>
            </a:endParaRPr>
          </a:p>
          <a:p>
            <a:pPr algn="just"/>
            <a:endParaRPr lang="tr-TR" sz="2400" dirty="0">
              <a:solidFill>
                <a:schemeClr val="tx2"/>
              </a:solidFill>
              <a:ea typeface="Times New Roman" panose="02020603050405020304" pitchFamily="18" charset="0"/>
            </a:endParaRPr>
          </a:p>
          <a:p>
            <a:pPr algn="just"/>
            <a:endParaRPr lang="tr-TR" sz="2000" dirty="0">
              <a:solidFill>
                <a:schemeClr val="tx2"/>
              </a:solidFill>
              <a:ea typeface="Times New Roman" panose="02020603050405020304" pitchFamily="18" charset="0"/>
            </a:endParaRPr>
          </a:p>
          <a:p>
            <a:pPr algn="just"/>
            <a:endParaRPr lang="tr-TR" sz="2000" dirty="0">
              <a:solidFill>
                <a:schemeClr val="tx2"/>
              </a:solidFill>
              <a:effectLst/>
              <a:ea typeface="Times New Roman" panose="02020603050405020304" pitchFamily="18" charset="0"/>
            </a:endParaRPr>
          </a:p>
          <a:p>
            <a:pPr algn="just"/>
            <a:endParaRPr lang="tr-TR" sz="20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ROMA’DA EŞYA TÜRLERİ I</a:t>
            </a:r>
          </a:p>
        </p:txBody>
      </p:sp>
    </p:spTree>
    <p:extLst>
      <p:ext uri="{BB962C8B-B14F-4D97-AF65-F5344CB8AC3E}">
        <p14:creationId xmlns:p14="http://schemas.microsoft.com/office/powerpoint/2010/main" val="415995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C26B9-7485-FFB4-18C7-D0B30B6507B0}"/>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6116EF3D-9FD2-3457-C84A-3D5BB592D0B2}"/>
              </a:ext>
            </a:extLst>
          </p:cNvPr>
          <p:cNvSpPr>
            <a:spLocks noGrp="1"/>
          </p:cNvSpPr>
          <p:nvPr>
            <p:ph idx="1"/>
          </p:nvPr>
        </p:nvSpPr>
        <p:spPr>
          <a:xfrm>
            <a:off x="251520" y="836712"/>
            <a:ext cx="8712968" cy="5760640"/>
          </a:xfrm>
        </p:spPr>
        <p:txBody>
          <a:bodyPr>
            <a:normAutofit/>
          </a:bodyPr>
          <a:lstStyle/>
          <a:p>
            <a:pPr marL="0" indent="0" algn="ctr">
              <a:spcBef>
                <a:spcPts val="300"/>
              </a:spcBef>
              <a:spcAft>
                <a:spcPts val="300"/>
              </a:spcAft>
              <a:buNone/>
            </a:pPr>
            <a:r>
              <a:rPr lang="tr-TR" sz="2800" b="1" dirty="0">
                <a:solidFill>
                  <a:schemeClr val="accent2"/>
                </a:solidFill>
                <a:ea typeface="Times New Roman" panose="02020603050405020304" pitchFamily="18" charset="0"/>
              </a:rPr>
              <a:t>A</a:t>
            </a:r>
            <a:r>
              <a:rPr lang="tr-TR" sz="2800" b="1" dirty="0">
                <a:solidFill>
                  <a:schemeClr val="accent2"/>
                </a:solidFill>
                <a:effectLst/>
                <a:ea typeface="Times New Roman" panose="02020603050405020304" pitchFamily="18" charset="0"/>
              </a:rPr>
              <a:t>ynî hakka konu olamayan, alışveriş hayatına dahil olamayan mallar</a:t>
            </a:r>
          </a:p>
          <a:p>
            <a:pPr algn="just">
              <a:spcBef>
                <a:spcPts val="300"/>
              </a:spcBef>
              <a:spcAft>
                <a:spcPts val="300"/>
              </a:spcAft>
            </a:pPr>
            <a:r>
              <a:rPr lang="tr-TR" sz="2800" dirty="0">
                <a:solidFill>
                  <a:schemeClr val="tx2"/>
                </a:solidFill>
                <a:ea typeface="Times New Roman" panose="02020603050405020304" pitchFamily="18" charset="0"/>
              </a:rPr>
              <a:t>2. İnsana ilişkin hukuk gereğince:</a:t>
            </a:r>
          </a:p>
          <a:p>
            <a:pPr marL="720000" algn="just">
              <a:spcBef>
                <a:spcPts val="300"/>
              </a:spcBef>
              <a:spcAft>
                <a:spcPts val="300"/>
              </a:spcAft>
              <a:buFont typeface="Wingdings" panose="05000000000000000000" pitchFamily="2" charset="2"/>
              <a:buChar char="Ø"/>
            </a:pPr>
            <a:r>
              <a:rPr lang="tr-TR" sz="2800" dirty="0">
                <a:ea typeface="Times New Roman" panose="02020603050405020304" pitchFamily="18" charset="0"/>
              </a:rPr>
              <a:t>İnsanlığın ortak kullanımına tahsis edilmiş mallar</a:t>
            </a:r>
          </a:p>
          <a:p>
            <a:pPr marL="720000" algn="just">
              <a:spcBef>
                <a:spcPts val="300"/>
              </a:spcBef>
              <a:spcAft>
                <a:spcPts val="300"/>
              </a:spcAft>
              <a:buFont typeface="Wingdings" panose="05000000000000000000" pitchFamily="2" charset="2"/>
              <a:buChar char="Ø"/>
            </a:pPr>
            <a:r>
              <a:rPr lang="tr-TR" sz="2800" dirty="0">
                <a:ea typeface="Times New Roman" panose="02020603050405020304" pitchFamily="18" charset="0"/>
              </a:rPr>
              <a:t>Kamu malları</a:t>
            </a:r>
          </a:p>
          <a:p>
            <a:pPr marL="720000" algn="just">
              <a:spcBef>
                <a:spcPts val="300"/>
              </a:spcBef>
              <a:spcAft>
                <a:spcPts val="300"/>
              </a:spcAft>
              <a:buFont typeface="Wingdings" panose="05000000000000000000" pitchFamily="2" charset="2"/>
              <a:buChar char="Ø"/>
            </a:pPr>
            <a:r>
              <a:rPr lang="tr-TR" sz="2800" dirty="0">
                <a:ea typeface="Times New Roman" panose="02020603050405020304" pitchFamily="18" charset="0"/>
              </a:rPr>
              <a:t>Topluluk malları</a:t>
            </a:r>
          </a:p>
          <a:p>
            <a:pPr marL="0" indent="0" algn="ctr">
              <a:spcBef>
                <a:spcPts val="300"/>
              </a:spcBef>
              <a:spcAft>
                <a:spcPts val="300"/>
              </a:spcAft>
              <a:buNone/>
            </a:pPr>
            <a:r>
              <a:rPr lang="tr-TR" sz="2800" b="1" dirty="0">
                <a:solidFill>
                  <a:schemeClr val="accent2"/>
                </a:solidFill>
                <a:ea typeface="Times New Roman" panose="02020603050405020304" pitchFamily="18" charset="0"/>
              </a:rPr>
              <a:t>Özel mülkiyete dahil olmayan mallar</a:t>
            </a:r>
          </a:p>
          <a:p>
            <a:pPr marL="788580" indent="-342900" algn="just">
              <a:spcBef>
                <a:spcPts val="300"/>
              </a:spcBef>
              <a:spcAft>
                <a:spcPts val="300"/>
              </a:spcAft>
              <a:buFont typeface="Wingdings" panose="05000000000000000000" pitchFamily="2" charset="2"/>
              <a:buChar char="Ø"/>
            </a:pPr>
            <a:r>
              <a:rPr lang="tr-TR" sz="2800" dirty="0">
                <a:ea typeface="Times New Roman" panose="02020603050405020304" pitchFamily="18" charset="0"/>
              </a:rPr>
              <a:t>Sahipsiz mallar</a:t>
            </a:r>
          </a:p>
          <a:p>
            <a:pPr marL="788580" indent="-342900" algn="just">
              <a:spcBef>
                <a:spcPts val="300"/>
              </a:spcBef>
              <a:spcAft>
                <a:spcPts val="300"/>
              </a:spcAft>
              <a:buFont typeface="Wingdings" panose="05000000000000000000" pitchFamily="2" charset="2"/>
              <a:buChar char="Ø"/>
            </a:pPr>
            <a:r>
              <a:rPr lang="tr-TR" sz="2800" dirty="0">
                <a:ea typeface="Times New Roman" panose="02020603050405020304" pitchFamily="18" charset="0"/>
              </a:rPr>
              <a:t>Terkedilmiş mallar</a:t>
            </a:r>
            <a:endParaRPr lang="tr-TR" sz="2800" dirty="0">
              <a:solidFill>
                <a:schemeClr val="tx2"/>
              </a:solidFill>
              <a:ea typeface="Times New Roman" panose="02020603050405020304" pitchFamily="18" charset="0"/>
            </a:endParaRPr>
          </a:p>
          <a:p>
            <a:pPr algn="just"/>
            <a:endParaRPr lang="tr-TR" sz="2800" dirty="0">
              <a:solidFill>
                <a:schemeClr val="tx2"/>
              </a:solidFill>
              <a:ea typeface="Times New Roman" panose="02020603050405020304" pitchFamily="18" charset="0"/>
            </a:endParaRPr>
          </a:p>
          <a:p>
            <a:pPr algn="just"/>
            <a:endParaRPr lang="tr-TR" sz="2800" dirty="0">
              <a:solidFill>
                <a:schemeClr val="tx2"/>
              </a:solidFill>
              <a:effectLst/>
              <a:ea typeface="Times New Roman" panose="02020603050405020304" pitchFamily="18" charset="0"/>
            </a:endParaRPr>
          </a:p>
          <a:p>
            <a:pPr algn="just"/>
            <a:endParaRPr lang="tr-TR" sz="2000" dirty="0"/>
          </a:p>
        </p:txBody>
      </p:sp>
      <p:sp>
        <p:nvSpPr>
          <p:cNvPr id="3" name="Başlık 2">
            <a:extLst>
              <a:ext uri="{FF2B5EF4-FFF2-40B4-BE49-F238E27FC236}">
                <a16:creationId xmlns:a16="http://schemas.microsoft.com/office/drawing/2014/main" id="{09FC3FBB-1F8B-C187-57A4-FC96BCC291DF}"/>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ROMA’DA EŞYA TÜRLERİ II</a:t>
            </a:r>
          </a:p>
        </p:txBody>
      </p:sp>
    </p:spTree>
    <p:extLst>
      <p:ext uri="{BB962C8B-B14F-4D97-AF65-F5344CB8AC3E}">
        <p14:creationId xmlns:p14="http://schemas.microsoft.com/office/powerpoint/2010/main" val="2867457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ağıt">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ağıt">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TotalTime>
  <Words>1551</Words>
  <Application>Microsoft Office PowerPoint</Application>
  <PresentationFormat>Ekran Gösterisi (4:3)</PresentationFormat>
  <Paragraphs>133</Paragraphs>
  <Slides>14</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Calibri</vt:lpstr>
      <vt:lpstr>Constantia</vt:lpstr>
      <vt:lpstr>Times New Roman</vt:lpstr>
      <vt:lpstr>Wingdings</vt:lpstr>
      <vt:lpstr>Wingdings 2</vt:lpstr>
      <vt:lpstr>Kağıt</vt:lpstr>
      <vt:lpstr>EŞYA HUKUKU</vt:lpstr>
      <vt:lpstr>AYNİ HAK KAVRAMI</vt:lpstr>
      <vt:lpstr>AYNİ HAK-ŞAHSİ HAK AYIRIMI</vt:lpstr>
      <vt:lpstr>AYNİ HAKKA EGEMEN OLAN İLKELER</vt:lpstr>
      <vt:lpstr>MODERN HUKUKUN EŞYA ANLAYIŞI</vt:lpstr>
      <vt:lpstr>HUKUKİ ANLAMDA EŞYANIN ÖZELLİKLERİ</vt:lpstr>
      <vt:lpstr>ROMA HUKUKUNUN EŞYA ANLAYIŞI</vt:lpstr>
      <vt:lpstr>ROMA’DA EŞYA TÜRLERİ I</vt:lpstr>
      <vt:lpstr>ROMA’DA EŞYA TÜRLERİ II</vt:lpstr>
      <vt:lpstr>ROMA’DA EŞYA TÜRLERİ III</vt:lpstr>
      <vt:lpstr>ROMA’DA EŞYA TÜRLERİ IV</vt:lpstr>
      <vt:lpstr>SINAV SORUSU ÖRNEĞİ I</vt:lpstr>
      <vt:lpstr>SINAV SORUSU ÖRNEĞİ II</vt:lpstr>
      <vt:lpstr>SINAV SORUSU ÖRNEĞİ III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2020-2021 Öğretim Yılı</dc:title>
  <dc:creator>Özlem ERİŞGİN</dc:creator>
  <cp:lastModifiedBy>Özlem ERİŞGİN</cp:lastModifiedBy>
  <cp:revision>235</cp:revision>
  <dcterms:created xsi:type="dcterms:W3CDTF">2020-09-08T17:37:32Z</dcterms:created>
  <dcterms:modified xsi:type="dcterms:W3CDTF">2025-03-23T05:37:55Z</dcterms:modified>
</cp:coreProperties>
</file>